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309" r:id="rId2"/>
    <p:sldId id="308" r:id="rId3"/>
    <p:sldId id="405" r:id="rId4"/>
    <p:sldId id="406" r:id="rId5"/>
    <p:sldId id="407" r:id="rId6"/>
    <p:sldId id="408" r:id="rId7"/>
    <p:sldId id="524" r:id="rId8"/>
    <p:sldId id="530" r:id="rId9"/>
    <p:sldId id="523" r:id="rId10"/>
    <p:sldId id="372" r:id="rId11"/>
    <p:sldId id="373" r:id="rId12"/>
    <p:sldId id="374" r:id="rId13"/>
    <p:sldId id="375" r:id="rId14"/>
    <p:sldId id="525" r:id="rId15"/>
    <p:sldId id="434" r:id="rId16"/>
    <p:sldId id="521" r:id="rId17"/>
    <p:sldId id="415" r:id="rId18"/>
    <p:sldId id="416" r:id="rId19"/>
    <p:sldId id="417" r:id="rId20"/>
    <p:sldId id="418" r:id="rId21"/>
    <p:sldId id="526" r:id="rId22"/>
    <p:sldId id="420" r:id="rId23"/>
    <p:sldId id="421" r:id="rId24"/>
    <p:sldId id="422" r:id="rId25"/>
    <p:sldId id="423" r:id="rId26"/>
    <p:sldId id="424" r:id="rId27"/>
    <p:sldId id="527" r:id="rId28"/>
    <p:sldId id="428" r:id="rId29"/>
    <p:sldId id="377" r:id="rId30"/>
    <p:sldId id="338" r:id="rId31"/>
    <p:sldId id="528" r:id="rId32"/>
    <p:sldId id="522" r:id="rId33"/>
    <p:sldId id="529" r:id="rId34"/>
    <p:sldId id="581" r:id="rId3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4" userDrawn="1">
          <p15:clr>
            <a:srgbClr val="A4A3A4"/>
          </p15:clr>
        </p15:guide>
        <p15:guide id="2" pos="7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74"/>
    <p:restoredTop sz="88732"/>
  </p:normalViewPr>
  <p:slideViewPr>
    <p:cSldViewPr snapToGrid="0">
      <p:cViewPr varScale="1">
        <p:scale>
          <a:sx n="81" d="100"/>
          <a:sy n="81" d="100"/>
        </p:scale>
        <p:origin x="208" y="688"/>
      </p:cViewPr>
      <p:guideLst>
        <p:guide orient="horz" pos="164"/>
        <p:guide pos="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7D663-8BBA-254F-B89F-C3C91686F864}" type="datetimeFigureOut">
              <a:rPr lang="fr-FR" smtClean="0"/>
              <a:t>22/04/2024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F27082-C1D3-C449-8E6D-27B991E5C1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256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Citavi</a:t>
            </a:r>
            <a:r>
              <a:rPr lang="fr-FR" dirty="0"/>
              <a:t> : 120€ pour une</a:t>
            </a:r>
            <a:r>
              <a:rPr lang="fr-FR" baseline="0" dirty="0"/>
              <a:t> licence individuelle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ADBB-8155-4A70-A664-BD90ED1824D7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61750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457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dirty="0">
              <a:latin typeface="Calibri" charset="0"/>
            </a:endParaRPr>
          </a:p>
        </p:txBody>
      </p:sp>
      <p:sp>
        <p:nvSpPr>
          <p:cNvPr id="24579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329E29C6-D9B3-1547-9765-24209CD5ACCA}" type="slidenum">
              <a:rPr lang="fr-FR" sz="1200">
                <a:solidFill>
                  <a:prstClr val="black"/>
                </a:solidFill>
                <a:cs typeface="Arial" charset="0"/>
              </a:rPr>
              <a:pPr eaLnBrk="1" hangingPunct="1"/>
              <a:t>4</a:t>
            </a:fld>
            <a:endParaRPr lang="fr-FR" sz="120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569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457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dirty="0">
              <a:latin typeface="Calibri" charset="0"/>
            </a:endParaRPr>
          </a:p>
        </p:txBody>
      </p:sp>
      <p:sp>
        <p:nvSpPr>
          <p:cNvPr id="24579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9E29C6-D9B3-1547-9765-24209CD5ACCA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505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457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dirty="0">
              <a:latin typeface="Calibri" charset="0"/>
            </a:endParaRPr>
          </a:p>
        </p:txBody>
      </p:sp>
      <p:sp>
        <p:nvSpPr>
          <p:cNvPr id="24579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9E29C6-D9B3-1547-9765-24209CD5ACCA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228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457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dirty="0">
              <a:latin typeface="Calibri" charset="0"/>
            </a:endParaRPr>
          </a:p>
        </p:txBody>
      </p:sp>
      <p:sp>
        <p:nvSpPr>
          <p:cNvPr id="24579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9E29C6-D9B3-1547-9765-24209CD5ACCA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0227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19ADBB-8155-4A70-A664-BD90ED1824D7}" type="slidenum">
              <a:rPr lang="fr-FR" smtClean="0"/>
              <a:pPr/>
              <a:t>31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43557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https://</a:t>
            </a:r>
            <a:r>
              <a:rPr lang="fr-FR" dirty="0" err="1"/>
              <a:t>www.zotero.org</a:t>
            </a:r>
            <a:r>
              <a:rPr lang="fr-FR" dirty="0"/>
              <a:t>/support/kb/</a:t>
            </a:r>
            <a:r>
              <a:rPr lang="fr-FR" dirty="0" err="1"/>
              <a:t>transferring_a_library</a:t>
            </a:r>
            <a:r>
              <a:rPr lang="fr-FR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/>
              <a:t>Utiliser Zotero avec Latex </a:t>
            </a:r>
            <a:r>
              <a:rPr lang="fr-FR" dirty="0"/>
              <a:t>: https://</a:t>
            </a:r>
            <a:r>
              <a:rPr lang="fr-FR" dirty="0" err="1"/>
              <a:t>zotero.hypotheses.org</a:t>
            </a:r>
            <a:r>
              <a:rPr lang="fr-FR" dirty="0"/>
              <a:t>/762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err="1"/>
              <a:t>Notero</a:t>
            </a:r>
            <a:r>
              <a:rPr lang="fr-FR" dirty="0"/>
              <a:t> (plug-in to </a:t>
            </a:r>
            <a:r>
              <a:rPr lang="fr-FR" dirty="0" err="1"/>
              <a:t>connect</a:t>
            </a:r>
            <a:r>
              <a:rPr lang="fr-FR" dirty="0"/>
              <a:t> Zotero &amp; Notion) : https://</a:t>
            </a:r>
            <a:r>
              <a:rPr lang="fr-FR" dirty="0" err="1"/>
              <a:t>www.youtube.com</a:t>
            </a:r>
            <a:r>
              <a:rPr lang="fr-FR" dirty="0"/>
              <a:t>/</a:t>
            </a:r>
            <a:r>
              <a:rPr lang="fr-FR" dirty="0" err="1"/>
              <a:t>watch?v</a:t>
            </a:r>
            <a:r>
              <a:rPr lang="fr-FR" dirty="0"/>
              <a:t>=1RVAZHgicd0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F27082-C1D3-C449-8E6D-27B991E5C135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7453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ti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ED6B9A-864F-F733-B551-04CA34948B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8E99155-C03C-1D9F-7211-9D0A9857C2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C4C72C-72A5-9E7C-9A1F-33F1FE7AA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22/04/2024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81C6C1-0A4C-B7E7-AE7E-E8181032A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0B0E3A2-6435-4477-4C30-1ED6A612F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8CB0E0F-1456-DEF0-9859-6ED125B05A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28288" y="4949825"/>
            <a:ext cx="1763712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2FBD79F-8DCA-036D-A877-5F68645D38EF}"/>
              </a:ext>
            </a:extLst>
          </p:cNvPr>
          <p:cNvSpPr/>
          <p:nvPr userDrawn="1"/>
        </p:nvSpPr>
        <p:spPr>
          <a:xfrm>
            <a:off x="0" y="-150396"/>
            <a:ext cx="12192000" cy="7008395"/>
          </a:xfrm>
          <a:prstGeom prst="rect">
            <a:avLst/>
          </a:prstGeom>
          <a:solidFill>
            <a:srgbClr val="0852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3817CC9-8F98-5448-CA77-DE29E7B00BB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36179" y="-17826"/>
            <a:ext cx="3362321" cy="1094152"/>
          </a:xfrm>
          <a:prstGeom prst="rect">
            <a:avLst/>
          </a:prstGeom>
        </p:spPr>
      </p:pic>
      <p:pic>
        <p:nvPicPr>
          <p:cNvPr id="13" name="Image 12" descr="Une image contenant texte, Police, capture d’écran, logo&#10;&#10;Description générée automatiquement">
            <a:extLst>
              <a:ext uri="{FF2B5EF4-FFF2-40B4-BE49-F238E27FC236}">
                <a16:creationId xmlns:a16="http://schemas.microsoft.com/office/drawing/2014/main" id="{C6CDE3F2-753B-8BAB-BF88-CF75BE8830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5956" r="15276" b="4561"/>
          <a:stretch/>
        </p:blipFill>
        <p:spPr>
          <a:xfrm>
            <a:off x="8829678" y="-91867"/>
            <a:ext cx="3362322" cy="119121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F289ED8-53D5-5DD0-A898-E690DF9D76B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864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0BE9D9-6C12-9716-E409-AFA0FC0C5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7D0095D-E40F-6A4C-F073-8F761588F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61585A1-D8E0-647A-777D-265F29281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22/04/2024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460ECAE-D40F-139B-6574-34933A657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0D4DD01-3C20-C527-8B95-163FD1058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8835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10C9C7C-2C06-01DE-EA68-3022B014B0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37A6904-6193-8D04-1FF0-7705C1501F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B11D6EB-E7C4-B4D3-D3DA-3D4C48E3C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22/04/2024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3EFE695-2454-2AC1-D62D-0D2A898AF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8C3771E-4A67-698B-6C6C-34C37F8CC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3570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47A58C-1613-DB02-403C-3AF5C4F08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ADF71D-3EF3-C835-9B5A-6AF0DADA3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7500"/>
            <a:ext cx="10515600" cy="4351338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D609F4F-5782-CF53-9672-A0F6D09BC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22/04/2024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28F125F-6E13-5E59-4BFD-85C7DEF80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3CD4C6-95CD-3F4F-3C1B-E5EECE7CC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840B238-4096-9DF5-E8B7-09EAAF966F82}"/>
              </a:ext>
            </a:extLst>
          </p:cNvPr>
          <p:cNvSpPr/>
          <p:nvPr userDrawn="1"/>
        </p:nvSpPr>
        <p:spPr>
          <a:xfrm>
            <a:off x="0" y="0"/>
            <a:ext cx="2956956" cy="6858000"/>
          </a:xfrm>
          <a:prstGeom prst="rect">
            <a:avLst/>
          </a:prstGeom>
          <a:solidFill>
            <a:srgbClr val="085296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391770E-3C6D-A8E0-4577-5A067E84D3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78325" y="136525"/>
            <a:ext cx="2212969" cy="72013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74D5533-B5A8-2ED8-C770-86D2B7A3AA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8762" y="5844151"/>
            <a:ext cx="856887" cy="85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186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9CF65FD-AE2D-0C5D-2BDC-6B75F7146CF3}"/>
              </a:ext>
            </a:extLst>
          </p:cNvPr>
          <p:cNvSpPr/>
          <p:nvPr userDrawn="1"/>
        </p:nvSpPr>
        <p:spPr>
          <a:xfrm>
            <a:off x="0" y="0"/>
            <a:ext cx="12192000" cy="7008607"/>
          </a:xfrm>
          <a:prstGeom prst="rect">
            <a:avLst/>
          </a:prstGeom>
          <a:solidFill>
            <a:srgbClr val="085296">
              <a:alpha val="7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C6298D8-1CE2-475C-4253-609E655F70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25"/>
          <a:stretch/>
        </p:blipFill>
        <p:spPr>
          <a:xfrm>
            <a:off x="148055" y="136553"/>
            <a:ext cx="1075104" cy="109415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B36FFEA-EEFE-0E08-1326-3D7BE77873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083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1DF71E-490F-ECB6-A44D-13730016E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E634EEB-259E-68E4-CF82-6FBE1AF46D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7F1B1DA-0CEB-EDB7-4392-14BF8C2A13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12D3BAA-4E1C-1842-913B-B56C81FD4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22/04/2024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C3B0115-5AC4-D74E-EE85-E27A7DCF3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2E2E0F8-0247-5437-46E4-FB4DCAB69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3043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107CA9-4911-621F-53A1-08867A729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67492AA-B370-F894-E565-278D45005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FC7DB91-3B5E-7061-9C9F-2FFB0E933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1C4282B-33D0-8C56-EB91-8E40E9127E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404E615-F195-E514-6698-01C53187F9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EEEB4D4-4C56-A597-E1CA-BA5107DB2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22/04/2024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B121DD1-E95D-7B8B-4F47-BD18988AA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2EDCBF4-F30A-D83C-D7F9-1401285AA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3781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280DB4-23F3-1B0F-0461-76BEA1AF1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0DA489B-71AC-2988-F62F-15C92C364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22/04/2024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9DF97AA-A170-2A11-0789-60B127A97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1DD13EB-CAB1-5059-FE55-ED27F4329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8325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4A4BA10-7E8A-A554-F27D-14810BD6A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22/04/2024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8F9CD8A-194E-4F8C-B72E-B5EFB7AC8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052BEE-A329-2BD2-4E18-9127DB8A8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404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9A55A-C590-1C02-DCBB-4B7E1F6DD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EB56A4-8CAD-57C4-D523-85E9328C9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3F215BC-1248-9852-069C-088D28EBA8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06B874-50C6-FA23-3F48-7EFC85C89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22/04/2024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3A7783-CA2F-0569-8679-BF4E5C7DC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2F16D8E-97DC-ECED-FC18-00621BE7B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594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86FB58-1BA4-917D-8BE8-242475583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491BF4F-8C7B-26D1-5261-98A0F62180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0F51721-8B02-2E98-CC9D-25A4FC892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0673530-5ACC-CE59-B7DC-79B9B8B46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22/04/2024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8AAE916-2379-38C6-318F-4E02EF299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5BA5C16-5886-733A-DBEF-38983380F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4759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6AADBE4-1E1B-ACDF-C8F4-CFA5A910E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EDD2715-DC9F-9180-D8C6-FA87959DB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03F6D19-20F7-2B94-9EB8-2525DE0E18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6E50C-D731-AB42-94C2-234E95E258E8}" type="datetimeFigureOut">
              <a:rPr lang="fr-FR" smtClean="0"/>
              <a:t>22/04/2024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1A7399C-94C3-6FA8-6A70-2E3D51316C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28331F7-C7F3-3856-E134-E43E4B8E10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4184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136/bmj.b2535" TargetMode="External"/><Relationship Id="rId5" Type="http://schemas.openxmlformats.org/officeDocument/2006/relationships/hyperlink" Target="https://doi.org/10.1080/1369183042000200687" TargetMode="External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87A2E3D-51DE-6591-7F2E-21A06FED44AE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85296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155A0F9-4F8A-3337-62CA-068324425A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40187" y="422865"/>
            <a:ext cx="2212969" cy="72013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6E2D2AF-2668-35F5-A231-EA6688F7CC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F4669C29-3748-54E0-6BBD-A24AABA474F2}"/>
              </a:ext>
            </a:extLst>
          </p:cNvPr>
          <p:cNvCxnSpPr>
            <a:cxnSpLocks/>
          </p:cNvCxnSpPr>
          <p:nvPr/>
        </p:nvCxnSpPr>
        <p:spPr>
          <a:xfrm>
            <a:off x="6870700" y="6352755"/>
            <a:ext cx="483198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78E00713-CC0F-AD03-AC45-B98078712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187" y="1982450"/>
            <a:ext cx="4725549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BE" sz="4400" b="1" dirty="0">
                <a:solidFill>
                  <a:schemeClr val="bg1"/>
                </a:solidFill>
                <a:latin typeface="+mj-lt"/>
                <a:ea typeface="ＭＳ Ｐゴシック" charset="0"/>
                <a:cs typeface="Times New Roman" charset="0"/>
              </a:rPr>
              <a:t>You are at the </a:t>
            </a:r>
            <a:r>
              <a:rPr lang="fr-BE" sz="4400" b="1" i="1" dirty="0">
                <a:solidFill>
                  <a:schemeClr val="bg1"/>
                </a:solidFill>
                <a:latin typeface="+mj-lt"/>
                <a:ea typeface="ＭＳ Ｐゴシック" charset="0"/>
                <a:cs typeface="Times New Roman" charset="0"/>
              </a:rPr>
              <a:t>Zotero </a:t>
            </a:r>
            <a:r>
              <a:rPr lang="fr-BE" sz="4400" b="1" dirty="0">
                <a:solidFill>
                  <a:schemeClr val="bg1"/>
                </a:solidFill>
                <a:latin typeface="+mj-lt"/>
                <a:ea typeface="ＭＳ Ｐゴシック" charset="0"/>
                <a:cs typeface="Times New Roman" charset="0"/>
              </a:rPr>
              <a:t>session</a:t>
            </a:r>
            <a:endParaRPr lang="fr-BE" sz="4400" b="1" i="1" dirty="0">
              <a:solidFill>
                <a:schemeClr val="bg1"/>
              </a:solidFill>
              <a:latin typeface="+mj-lt"/>
              <a:ea typeface="ＭＳ Ｐゴシック" charset="0"/>
              <a:cs typeface="Times New Roman" charset="0"/>
            </a:endParaRPr>
          </a:p>
        </p:txBody>
      </p:sp>
      <p:sp>
        <p:nvSpPr>
          <p:cNvPr id="13" name="Espace réservé du contenu 5">
            <a:extLst>
              <a:ext uri="{FF2B5EF4-FFF2-40B4-BE49-F238E27FC236}">
                <a16:creationId xmlns:a16="http://schemas.microsoft.com/office/drawing/2014/main" id="{7B4F3E10-EF7B-6F02-4054-D1952CA6F882}"/>
              </a:ext>
            </a:extLst>
          </p:cNvPr>
          <p:cNvSpPr txBox="1">
            <a:spLocks/>
          </p:cNvSpPr>
          <p:nvPr/>
        </p:nvSpPr>
        <p:spPr>
          <a:xfrm>
            <a:off x="6512010" y="1588251"/>
            <a:ext cx="5456086" cy="3975261"/>
          </a:xfrm>
          <a:prstGeom prst="rect">
            <a:avLst/>
          </a:prstGeom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457189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  <a:lvl3pPr marL="914377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3pPr>
            <a:lvl4pPr marL="1371566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4pPr>
            <a:lvl5pPr marL="1828754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5pPr>
            <a:lvl6pPr marL="2285943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131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320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509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1176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24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 Light" panose="020F0302020204030204"/>
                <a:ea typeface="ＭＳ Ｐゴシック" charset="0"/>
                <a:cs typeface="Times New Roman"/>
              </a:rPr>
              <a:t>The session will start in a few moments and will be recorded</a:t>
            </a:r>
          </a:p>
          <a:p>
            <a:pPr marL="342900" indent="-342900" algn="l">
              <a:spcBef>
                <a:spcPts val="1176"/>
              </a:spcBef>
              <a:buFont typeface="Arial" panose="020B0604020202020204" pitchFamily="34" charset="0"/>
              <a:buChar char="•"/>
            </a:pPr>
            <a:r>
              <a:rPr kumimoji="0" lang="nl-BE" sz="24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 Light" panose="020F0302020204030204"/>
                <a:ea typeface="ＭＳ Ｐゴシック" charset="0"/>
                <a:cs typeface="Times New Roman"/>
              </a:rPr>
              <a:t>Please turn off your microphone and camera</a:t>
            </a:r>
            <a:endParaRPr lang="nl-BE" sz="2400" dirty="0">
              <a:solidFill>
                <a:srgbClr val="1F497D"/>
              </a:solidFill>
              <a:latin typeface="+mj-lt"/>
              <a:cs typeface="Times New Roman"/>
            </a:endParaRPr>
          </a:p>
          <a:p>
            <a:pPr marL="342900" indent="-342900" algn="l">
              <a:spcBef>
                <a:spcPts val="1176"/>
              </a:spcBef>
              <a:buFont typeface="Arial" panose="020B0604020202020204" pitchFamily="34" charset="0"/>
              <a:buChar char="•"/>
            </a:pPr>
            <a:r>
              <a:rPr lang="nl-BE" sz="2400" dirty="0">
                <a:solidFill>
                  <a:srgbClr val="1F497D"/>
                </a:solidFill>
                <a:latin typeface="+mj-lt"/>
                <a:cs typeface="Times New Roman"/>
              </a:rPr>
              <a:t>To ask a question, please use the chat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1176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24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 Light" panose="020F0302020204030204"/>
                <a:ea typeface="ＭＳ Ｐゴシック" charset="0"/>
                <a:cs typeface="Times New Roman"/>
              </a:rPr>
              <a:t>If there is not enough time to answer all your questions, feel free to send them by email after the session (valerie.durieux@ulb.be)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231253E-6084-8339-8877-98CBBEFC4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161" y="3640062"/>
            <a:ext cx="1625600" cy="162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 descr="LOGO DBISpetit.png">
            <a:extLst>
              <a:ext uri="{FF2B5EF4-FFF2-40B4-BE49-F238E27FC236}">
                <a16:creationId xmlns:a16="http://schemas.microsoft.com/office/drawing/2014/main" id="{78AB2CC9-A0F2-64A6-C98C-099BABCFE1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5676" y="260350"/>
            <a:ext cx="2322760" cy="88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884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23920" y="680869"/>
            <a:ext cx="7821838" cy="6032235"/>
          </a:xfrm>
          <a:prstGeom prst="rect">
            <a:avLst/>
          </a:prstGeom>
        </p:spPr>
      </p:pic>
      <p:pic>
        <p:nvPicPr>
          <p:cNvPr id="13" name="Picture 1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347"/>
          <a:stretch>
            <a:fillRect/>
          </a:stretch>
        </p:blipFill>
        <p:spPr bwMode="auto">
          <a:xfrm>
            <a:off x="10309855" y="341170"/>
            <a:ext cx="187325" cy="249238"/>
          </a:xfrm>
          <a:prstGeom prst="rect">
            <a:avLst/>
          </a:prstGeom>
          <a:noFill/>
          <a:ln w="57150" cmpd="sng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956665" y="5805264"/>
            <a:ext cx="648072" cy="720080"/>
          </a:xfrm>
          <a:prstGeom prst="rect">
            <a:avLst/>
          </a:prstGeom>
          <a:noFill/>
          <a:ln w="76200" cmpd="sng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23B88BE-204F-5E4F-8FDE-10837110650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6038" y="704620"/>
            <a:ext cx="7655708" cy="4974863"/>
          </a:xfrm>
          <a:prstGeom prst="rect">
            <a:avLst/>
          </a:prstGeom>
        </p:spPr>
      </p:pic>
      <p:sp>
        <p:nvSpPr>
          <p:cNvPr id="12" name="AutoShape 20"/>
          <p:cNvSpPr>
            <a:spLocks noChangeArrowheads="1"/>
          </p:cNvSpPr>
          <p:nvPr/>
        </p:nvSpPr>
        <p:spPr bwMode="auto">
          <a:xfrm rot="2042757">
            <a:off x="10601318" y="553477"/>
            <a:ext cx="431800" cy="144462"/>
          </a:xfrm>
          <a:prstGeom prst="rightArrow">
            <a:avLst>
              <a:gd name="adj1" fmla="val 50000"/>
              <a:gd name="adj2" fmla="val 74726"/>
            </a:avLst>
          </a:prstGeom>
          <a:solidFill>
            <a:srgbClr val="C000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57200"/>
            <a:endParaRPr lang="fr-BE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E83A0283-35FE-E14D-9617-4815185E9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896" y="2379876"/>
            <a:ext cx="2117847" cy="814586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fr-BE" sz="3300" b="1" cap="small" dirty="0">
                <a:solidFill>
                  <a:schemeClr val="bg1"/>
                </a:solidFill>
                <a:cs typeface="Times New Roman"/>
              </a:rPr>
              <a:t>On Windows</a:t>
            </a:r>
          </a:p>
        </p:txBody>
      </p:sp>
    </p:spTree>
    <p:extLst>
      <p:ext uri="{BB962C8B-B14F-4D97-AF65-F5344CB8AC3E}">
        <p14:creationId xmlns:p14="http://schemas.microsoft.com/office/powerpoint/2010/main" val="3721120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C532C85-C07F-9742-A2D8-93614C11176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0583" y="968169"/>
            <a:ext cx="8862136" cy="535309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635542" y="5429708"/>
            <a:ext cx="840288" cy="891555"/>
          </a:xfrm>
          <a:prstGeom prst="rect">
            <a:avLst/>
          </a:prstGeom>
          <a:noFill/>
          <a:ln w="76200" cmpd="sng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E83A0283-35FE-E14D-9617-4815185E9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063" y="2312988"/>
            <a:ext cx="2054121" cy="67868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fr-BE" sz="3300" b="1" cap="small" dirty="0">
                <a:solidFill>
                  <a:schemeClr val="bg1"/>
                </a:solidFill>
                <a:cs typeface="Times New Roman"/>
              </a:rPr>
              <a:t>On Mac</a:t>
            </a:r>
          </a:p>
        </p:txBody>
      </p:sp>
      <p:pic>
        <p:nvPicPr>
          <p:cNvPr id="13" name="Picture 1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347"/>
          <a:stretch>
            <a:fillRect/>
          </a:stretch>
        </p:blipFill>
        <p:spPr bwMode="auto">
          <a:xfrm>
            <a:off x="10559612" y="808588"/>
            <a:ext cx="187325" cy="249238"/>
          </a:xfrm>
          <a:prstGeom prst="rect">
            <a:avLst/>
          </a:prstGeom>
          <a:noFill/>
          <a:ln w="57150" cmpd="sng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12" name="AutoShape 20"/>
          <p:cNvSpPr>
            <a:spLocks noChangeArrowheads="1"/>
          </p:cNvSpPr>
          <p:nvPr/>
        </p:nvSpPr>
        <p:spPr bwMode="auto">
          <a:xfrm rot="2042757">
            <a:off x="10851075" y="1020895"/>
            <a:ext cx="431800" cy="144462"/>
          </a:xfrm>
          <a:prstGeom prst="rightArrow">
            <a:avLst>
              <a:gd name="adj1" fmla="val 50000"/>
              <a:gd name="adj2" fmla="val 74726"/>
            </a:avLst>
          </a:prstGeom>
          <a:solidFill>
            <a:srgbClr val="C00000"/>
          </a:solidFill>
          <a:ln w="9525">
            <a:solidFill>
              <a:srgbClr val="C0504D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57200"/>
            <a:endParaRPr lang="fr-BE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51358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Une image contenant texte&#10;&#10;Description générée automatiquement">
            <a:extLst>
              <a:ext uri="{FF2B5EF4-FFF2-40B4-BE49-F238E27FC236}">
                <a16:creationId xmlns:a16="http://schemas.microsoft.com/office/drawing/2014/main" id="{AB67B99C-EB19-5348-AEBA-F3D2252C66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977" y="3456310"/>
            <a:ext cx="5567523" cy="329063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6435" y="753830"/>
            <a:ext cx="3033376" cy="2560561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>
          <a:xfrm>
            <a:off x="142864" y="2311937"/>
            <a:ext cx="2329032" cy="11079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fr-BE" sz="3300" b="1" cap="small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Set-up</a:t>
            </a:r>
            <a:r>
              <a:rPr lang="fr-BE" sz="3300" b="1" cap="small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Zotero</a:t>
            </a:r>
            <a:endParaRPr lang="fr-FR" sz="3300" b="1" cap="small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7" name="Connecteur droit avec flèche 6"/>
          <p:cNvCxnSpPr/>
          <p:nvPr/>
        </p:nvCxnSpPr>
        <p:spPr>
          <a:xfrm>
            <a:off x="3339080" y="3098366"/>
            <a:ext cx="432048" cy="1588"/>
          </a:xfrm>
          <a:prstGeom prst="straightConnector1">
            <a:avLst/>
          </a:prstGeom>
          <a:ln w="57150" cmpd="sng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800739" y="468581"/>
            <a:ext cx="71020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C0504D"/>
                </a:solidFill>
                <a:sym typeface="Wingdings" pitchFamily="2" charset="2"/>
              </a:rPr>
              <a:t>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85879" y="3458236"/>
            <a:ext cx="596638" cy="466729"/>
          </a:xfrm>
          <a:prstGeom prst="rect">
            <a:avLst/>
          </a:prstGeom>
          <a:noFill/>
          <a:ln w="57150" cmpd="sng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4133257" y="3204885"/>
            <a:ext cx="5966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3600" dirty="0">
                <a:solidFill>
                  <a:srgbClr val="C0504D"/>
                </a:solidFill>
                <a:sym typeface="Wingdings" pitchFamily="2" charset="2"/>
              </a:rPr>
              <a:t>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676485" y="940357"/>
            <a:ext cx="395104" cy="213794"/>
          </a:xfrm>
          <a:prstGeom prst="rect">
            <a:avLst/>
          </a:prstGeom>
          <a:noFill/>
          <a:ln w="57150" cmpd="sng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F6B319-8C8E-224F-94C3-30BFCCD9B325}"/>
              </a:ext>
            </a:extLst>
          </p:cNvPr>
          <p:cNvSpPr txBox="1"/>
          <p:nvPr/>
        </p:nvSpPr>
        <p:spPr>
          <a:xfrm>
            <a:off x="3267996" y="181306"/>
            <a:ext cx="15466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chemeClr val="tx2">
                    <a:lumMod val="75000"/>
                  </a:schemeClr>
                </a:solidFill>
                <a:latin typeface="+mj-lt"/>
                <a:ea typeface="Silom" pitchFamily="2" charset="-34"/>
                <a:cs typeface="Times New Roman" panose="02020603050405020304" pitchFamily="18" charset="0"/>
              </a:rPr>
              <a:t>On Windows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FD413EA-3F2F-1F49-9C44-CFA96BD443FC}"/>
              </a:ext>
            </a:extLst>
          </p:cNvPr>
          <p:cNvSpPr txBox="1"/>
          <p:nvPr/>
        </p:nvSpPr>
        <p:spPr>
          <a:xfrm>
            <a:off x="7329226" y="169430"/>
            <a:ext cx="10150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chemeClr val="tx2">
                    <a:lumMod val="75000"/>
                  </a:schemeClr>
                </a:solidFill>
                <a:latin typeface="+mj-lt"/>
                <a:ea typeface="Silom" pitchFamily="2" charset="-34"/>
                <a:cs typeface="Times New Roman" panose="02020603050405020304" pitchFamily="18" charset="0"/>
              </a:rPr>
              <a:t>On Mac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53DAC82-E8E1-2B44-8595-A447DB487F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9227" y="816410"/>
            <a:ext cx="3711575" cy="2460482"/>
          </a:xfrm>
          <a:prstGeom prst="rect">
            <a:avLst/>
          </a:prstGeom>
        </p:spPr>
      </p:pic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719DCAE5-EFFA-204E-96F3-9DDF3AE15C61}"/>
              </a:ext>
            </a:extLst>
          </p:cNvPr>
          <p:cNvCxnSpPr/>
          <p:nvPr/>
        </p:nvCxnSpPr>
        <p:spPr>
          <a:xfrm>
            <a:off x="7149715" y="1400378"/>
            <a:ext cx="432048" cy="1588"/>
          </a:xfrm>
          <a:prstGeom prst="straightConnector1">
            <a:avLst/>
          </a:prstGeom>
          <a:ln w="57150" cmpd="sng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Box 9">
            <a:extLst>
              <a:ext uri="{FF2B5EF4-FFF2-40B4-BE49-F238E27FC236}">
                <a16:creationId xmlns:a16="http://schemas.microsoft.com/office/drawing/2014/main" id="{964E731F-ED65-494D-BE60-69AB949293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2399" y="419330"/>
            <a:ext cx="71020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C0504D"/>
                </a:solidFill>
                <a:sym typeface="Wingdings" pitchFamily="2" charset="2"/>
              </a:rPr>
              <a:t>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062D43A-FCAD-3845-BF5D-4DD0555C9124}"/>
              </a:ext>
            </a:extLst>
          </p:cNvPr>
          <p:cNvSpPr/>
          <p:nvPr/>
        </p:nvSpPr>
        <p:spPr>
          <a:xfrm>
            <a:off x="7554536" y="794585"/>
            <a:ext cx="499778" cy="240316"/>
          </a:xfrm>
          <a:prstGeom prst="rect">
            <a:avLst/>
          </a:prstGeom>
          <a:noFill/>
          <a:ln w="57150" cmpd="sng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591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>
          <a:xfrm>
            <a:off x="159050" y="2344754"/>
            <a:ext cx="2731038" cy="11079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fr-BE" sz="3300" b="1" cap="small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Synchronize</a:t>
            </a:r>
            <a:r>
              <a:rPr lang="fr-BE" sz="3300" b="1" cap="small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data</a:t>
            </a:r>
            <a:endParaRPr lang="fr-FR" sz="3300" b="1" cap="small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5830" y="3637009"/>
            <a:ext cx="5057775" cy="23622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923232" y="3879159"/>
            <a:ext cx="942797" cy="576064"/>
          </a:xfrm>
          <a:prstGeom prst="rect">
            <a:avLst/>
          </a:prstGeom>
          <a:noFill/>
          <a:ln w="57150" cmpd="sng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4567709" y="3434920"/>
            <a:ext cx="5966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3600" dirty="0">
                <a:solidFill>
                  <a:srgbClr val="C0504D"/>
                </a:solidFill>
                <a:sym typeface="Wingdings" pitchFamily="2" charset="2"/>
              </a:rPr>
              <a:t>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800B96E-DFE4-B941-BAD7-9FCA551381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0812" y="941531"/>
            <a:ext cx="3033376" cy="2560561"/>
          </a:xfrm>
          <a:prstGeom prst="rect">
            <a:avLst/>
          </a:prstGeom>
        </p:spPr>
      </p:pic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CEE2E085-9CBC-B842-859C-F666E56945A8}"/>
              </a:ext>
            </a:extLst>
          </p:cNvPr>
          <p:cNvCxnSpPr/>
          <p:nvPr/>
        </p:nvCxnSpPr>
        <p:spPr>
          <a:xfrm>
            <a:off x="3493457" y="3286067"/>
            <a:ext cx="432048" cy="1588"/>
          </a:xfrm>
          <a:prstGeom prst="straightConnector1">
            <a:avLst/>
          </a:prstGeom>
          <a:ln w="57150" cmpd="sng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9">
            <a:extLst>
              <a:ext uri="{FF2B5EF4-FFF2-40B4-BE49-F238E27FC236}">
                <a16:creationId xmlns:a16="http://schemas.microsoft.com/office/drawing/2014/main" id="{BCB9EBB2-B7C7-4142-B576-B326D97A2E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116" y="656282"/>
            <a:ext cx="71020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C0504D"/>
                </a:solidFill>
                <a:sym typeface="Wingdings" pitchFamily="2" charset="2"/>
              </a:rPr>
              <a:t>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1A2AF6E-65DF-8C4E-89EF-493E4778E429}"/>
              </a:ext>
            </a:extLst>
          </p:cNvPr>
          <p:cNvSpPr/>
          <p:nvPr/>
        </p:nvSpPr>
        <p:spPr>
          <a:xfrm>
            <a:off x="3830862" y="1128058"/>
            <a:ext cx="395104" cy="213794"/>
          </a:xfrm>
          <a:prstGeom prst="rect">
            <a:avLst/>
          </a:prstGeom>
          <a:noFill/>
          <a:ln w="57150" cmpd="sng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7966C87-BE37-5C44-BD5E-8563B0AEF930}"/>
              </a:ext>
            </a:extLst>
          </p:cNvPr>
          <p:cNvSpPr txBox="1"/>
          <p:nvPr/>
        </p:nvSpPr>
        <p:spPr>
          <a:xfrm>
            <a:off x="3422373" y="272533"/>
            <a:ext cx="16069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chemeClr val="tx2">
                    <a:lumMod val="75000"/>
                  </a:schemeClr>
                </a:solidFill>
                <a:latin typeface="+mj-lt"/>
                <a:ea typeface="Silom" pitchFamily="2" charset="-34"/>
                <a:cs typeface="Times New Roman" panose="02020603050405020304" pitchFamily="18" charset="0"/>
              </a:rPr>
              <a:t>On Windows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B30C86B-88A6-AB48-BD08-803C51BD086D}"/>
              </a:ext>
            </a:extLst>
          </p:cNvPr>
          <p:cNvSpPr txBox="1"/>
          <p:nvPr/>
        </p:nvSpPr>
        <p:spPr>
          <a:xfrm>
            <a:off x="7483603" y="272533"/>
            <a:ext cx="10150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chemeClr val="tx2">
                    <a:lumMod val="75000"/>
                  </a:schemeClr>
                </a:solidFill>
                <a:latin typeface="+mj-lt"/>
                <a:ea typeface="Silom" pitchFamily="2" charset="-34"/>
                <a:cs typeface="Times New Roman" panose="02020603050405020304" pitchFamily="18" charset="0"/>
              </a:rPr>
              <a:t>On Mac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3DA317CF-2B10-7D4F-A259-E8191E71EB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3604" y="912954"/>
            <a:ext cx="3711575" cy="2460482"/>
          </a:xfrm>
          <a:prstGeom prst="rect">
            <a:avLst/>
          </a:prstGeom>
        </p:spPr>
      </p:pic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FC641C4B-0448-1D46-9126-18985BF5E63B}"/>
              </a:ext>
            </a:extLst>
          </p:cNvPr>
          <p:cNvCxnSpPr/>
          <p:nvPr/>
        </p:nvCxnSpPr>
        <p:spPr>
          <a:xfrm>
            <a:off x="7304092" y="1496922"/>
            <a:ext cx="432048" cy="1588"/>
          </a:xfrm>
          <a:prstGeom prst="straightConnector1">
            <a:avLst/>
          </a:prstGeom>
          <a:ln w="57150" cmpd="sng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Box 9">
            <a:extLst>
              <a:ext uri="{FF2B5EF4-FFF2-40B4-BE49-F238E27FC236}">
                <a16:creationId xmlns:a16="http://schemas.microsoft.com/office/drawing/2014/main" id="{43C1C5A8-225E-404B-B4D7-AB7D641DA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6776" y="515874"/>
            <a:ext cx="71020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C0504D"/>
                </a:solidFill>
                <a:sym typeface="Wingdings" pitchFamily="2" charset="2"/>
              </a:rPr>
              <a:t>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152429D-3660-0346-93FA-B10D0135C471}"/>
              </a:ext>
            </a:extLst>
          </p:cNvPr>
          <p:cNvSpPr/>
          <p:nvPr/>
        </p:nvSpPr>
        <p:spPr>
          <a:xfrm>
            <a:off x="7708913" y="891129"/>
            <a:ext cx="499778" cy="240316"/>
          </a:xfrm>
          <a:prstGeom prst="rect">
            <a:avLst/>
          </a:prstGeom>
          <a:noFill/>
          <a:ln w="57150" cmpd="sng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 descr="Une image contenant texte, capture d’écran, Police, nombre&#10;&#10;Description générée automatiquement">
            <a:extLst>
              <a:ext uri="{FF2B5EF4-FFF2-40B4-BE49-F238E27FC236}">
                <a16:creationId xmlns:a16="http://schemas.microsoft.com/office/drawing/2014/main" id="{C9931555-9807-BEF9-E37B-412C0EA3F4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4018" y="4459123"/>
            <a:ext cx="5343690" cy="2269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7997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555631" y="1441938"/>
            <a:ext cx="7080738" cy="3974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BE" sz="5400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ＭＳ Ｐゴシック" charset="0"/>
                <a:cs typeface="Times New Roman" pitchFamily="18" charset="0"/>
              </a:rPr>
              <a:t>Importing</a:t>
            </a:r>
            <a:r>
              <a:rPr lang="fr-BE" sz="5400" dirty="0">
                <a:solidFill>
                  <a:schemeClr val="accent1">
                    <a:lumMod val="75000"/>
                  </a:schemeClr>
                </a:solidFill>
                <a:latin typeface="+mj-lt"/>
                <a:ea typeface="ＭＳ Ｐゴシック" charset="0"/>
                <a:cs typeface="Times New Roman" pitchFamily="18" charset="0"/>
              </a:rPr>
              <a:t> &amp; </a:t>
            </a:r>
            <a:r>
              <a:rPr lang="fr-BE" sz="5400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ＭＳ Ｐゴシック" charset="0"/>
                <a:cs typeface="Times New Roman" pitchFamily="18" charset="0"/>
              </a:rPr>
              <a:t>encoding</a:t>
            </a:r>
            <a:r>
              <a:rPr lang="fr-BE" sz="5400" dirty="0">
                <a:solidFill>
                  <a:schemeClr val="accent1">
                    <a:lumMod val="75000"/>
                  </a:schemeClr>
                </a:solidFill>
                <a:latin typeface="+mj-lt"/>
                <a:ea typeface="ＭＳ Ｐゴシック" charset="0"/>
                <a:cs typeface="Times New Roman" pitchFamily="18" charset="0"/>
              </a:rPr>
              <a:t> </a:t>
            </a:r>
            <a:r>
              <a:rPr lang="fr-BE" sz="5400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ＭＳ Ｐゴシック" charset="0"/>
                <a:cs typeface="Times New Roman" pitchFamily="18" charset="0"/>
              </a:rPr>
              <a:t>bibliographic</a:t>
            </a:r>
            <a:r>
              <a:rPr lang="fr-BE" sz="5400" dirty="0">
                <a:solidFill>
                  <a:schemeClr val="accent1">
                    <a:lumMod val="75000"/>
                  </a:schemeClr>
                </a:solidFill>
                <a:latin typeface="+mj-lt"/>
                <a:ea typeface="ＭＳ Ｐゴシック" charset="0"/>
                <a:cs typeface="Times New Roman" pitchFamily="18" charset="0"/>
              </a:rPr>
              <a:t> </a:t>
            </a:r>
            <a:r>
              <a:rPr lang="fr-BE" sz="5400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ＭＳ Ｐゴシック" charset="0"/>
                <a:cs typeface="Times New Roman" pitchFamily="18" charset="0"/>
              </a:rPr>
              <a:t>references</a:t>
            </a:r>
            <a:endParaRPr lang="fr-FR" sz="5400" dirty="0">
              <a:solidFill>
                <a:schemeClr val="accent1">
                  <a:lumMod val="75000"/>
                </a:schemeClr>
              </a:solidFill>
              <a:latin typeface="+mj-lt"/>
              <a:ea typeface="ＭＳ Ｐゴシック" charset="0"/>
              <a:cs typeface="Times New Roman" pitchFamily="18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1F69CB1-D9CE-1445-004D-418B83CEF2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9232" y="254183"/>
            <a:ext cx="1118864" cy="90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675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3A0E760F-CD9B-F581-E03A-63EDD9BB5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202" y="363454"/>
            <a:ext cx="8858613" cy="435105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7FCFF53-03C3-3442-76A5-BC20B5C0D6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4413" y="5046391"/>
            <a:ext cx="9013981" cy="1493709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59453" y="2353610"/>
            <a:ext cx="275000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fr-BE" sz="3300" b="1" cap="small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Collect</a:t>
            </a:r>
            <a:r>
              <a:rPr lang="fr-BE" sz="3300" b="1" cap="small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fr-BE" sz="3300" b="1" cap="small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from</a:t>
            </a:r>
            <a:r>
              <a:rPr lang="fr-BE" sz="3300" b="1" cap="small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Cible+</a:t>
            </a:r>
            <a:endParaRPr lang="fr-FR" sz="3300" b="1" cap="small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0" name="AutoShape 18"/>
          <p:cNvSpPr>
            <a:spLocks noChangeArrowheads="1"/>
          </p:cNvSpPr>
          <p:nvPr/>
        </p:nvSpPr>
        <p:spPr bwMode="auto">
          <a:xfrm rot="600465">
            <a:off x="4752737" y="3181285"/>
            <a:ext cx="662003" cy="2457544"/>
          </a:xfrm>
          <a:prstGeom prst="curvedRightArrow">
            <a:avLst>
              <a:gd name="adj1" fmla="val 23991"/>
              <a:gd name="adj2" fmla="val 47982"/>
              <a:gd name="adj3" fmla="val 33333"/>
            </a:avLst>
          </a:prstGeom>
          <a:solidFill>
            <a:srgbClr val="C0504D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57200"/>
            <a:endParaRPr lang="fr-BE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11007584" y="366041"/>
            <a:ext cx="288032" cy="288032"/>
          </a:xfrm>
          <a:prstGeom prst="ellipse">
            <a:avLst/>
          </a:prstGeom>
          <a:noFill/>
          <a:ln w="57150" cmpd="sng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10676704" y="-17517"/>
            <a:ext cx="71020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57200"/>
            <a:r>
              <a:rPr lang="fr-FR" sz="3600" dirty="0">
                <a:solidFill>
                  <a:srgbClr val="C0504D"/>
                </a:solidFill>
                <a:latin typeface="Calibri"/>
                <a:sym typeface="Wingdings" pitchFamily="2" charset="2"/>
              </a:rPr>
              <a:t>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5408627" y="1666657"/>
            <a:ext cx="5966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fr-FR" sz="3600" dirty="0">
                <a:solidFill>
                  <a:srgbClr val="C0504D"/>
                </a:solidFill>
                <a:latin typeface="Calibri"/>
                <a:sym typeface="Wingdings" pitchFamily="2" charset="2"/>
              </a:rPr>
              <a:t></a:t>
            </a: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9106289" y="3157980"/>
            <a:ext cx="5966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fr-FR" sz="3600" dirty="0">
                <a:solidFill>
                  <a:srgbClr val="C0504D"/>
                </a:solidFill>
                <a:latin typeface="Calibri"/>
                <a:sym typeface="Wingdings" pitchFamily="2" charset="2"/>
              </a:rPr>
              <a:t>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322130" y="3633849"/>
            <a:ext cx="247538" cy="195794"/>
          </a:xfrm>
          <a:prstGeom prst="rect">
            <a:avLst/>
          </a:prstGeom>
          <a:noFill/>
          <a:ln w="57150" cmpd="sng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7679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154688" y="2336738"/>
            <a:ext cx="282601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fr-BE" sz="3300" b="1" cap="small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Collect</a:t>
            </a:r>
            <a:r>
              <a:rPr lang="fr-BE" sz="3300" b="1" cap="small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fr-BE" sz="3300" b="1" cap="small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from</a:t>
            </a:r>
            <a:r>
              <a:rPr lang="fr-BE" sz="3300" b="1" cap="small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a </a:t>
            </a:r>
            <a:r>
              <a:rPr lang="fr-BE" sz="3300" b="1" cap="small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bibliographic</a:t>
            </a:r>
            <a:r>
              <a:rPr lang="fr-BE" sz="3300" b="1" cap="small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fr-BE" sz="3300" b="1" cap="small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database</a:t>
            </a:r>
            <a:endParaRPr lang="fr-FR" sz="3300" b="1" cap="small" dirty="0">
              <a:solidFill>
                <a:schemeClr val="bg1"/>
              </a:solidFill>
              <a:latin typeface="+mj-lt"/>
              <a:ea typeface="+mj-ea"/>
              <a:cs typeface="Times New Roman" pitchFamily="18" charset="0"/>
            </a:endParaRPr>
          </a:p>
        </p:txBody>
      </p:sp>
      <p:pic>
        <p:nvPicPr>
          <p:cNvPr id="12" name="Image 11" descr="Une image contenant texte&#10;&#10;Description générée automatiquement">
            <a:extLst>
              <a:ext uri="{FF2B5EF4-FFF2-40B4-BE49-F238E27FC236}">
                <a16:creationId xmlns:a16="http://schemas.microsoft.com/office/drawing/2014/main" id="{5877CEC9-DDEF-1840-A00E-858AAC4393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9728" y="930197"/>
            <a:ext cx="8802624" cy="4997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6829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6D4249C-10FB-8956-AE38-5859191E8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2105" y="1309955"/>
            <a:ext cx="8709147" cy="3814538"/>
          </a:xfrm>
          <a:prstGeom prst="rect">
            <a:avLst/>
          </a:prstGeom>
        </p:spPr>
      </p:pic>
      <p:sp>
        <p:nvSpPr>
          <p:cNvPr id="7" name="Text Box 4"/>
          <p:cNvSpPr>
            <a:spLocks noChangeArrowheads="1"/>
          </p:cNvSpPr>
          <p:nvPr/>
        </p:nvSpPr>
        <p:spPr bwMode="auto">
          <a:xfrm>
            <a:off x="178129" y="2373261"/>
            <a:ext cx="2908267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fr-BE" sz="3000" b="1" cap="small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Make</a:t>
            </a:r>
            <a:r>
              <a:rPr lang="fr-BE" sz="3000" b="1" cap="small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a </a:t>
            </a:r>
            <a:r>
              <a:rPr lang="fr-BE" sz="3000" b="1" cap="small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link</a:t>
            </a:r>
            <a:r>
              <a:rPr lang="fr-BE" sz="3000" b="1" cap="small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to the PDF on </a:t>
            </a:r>
            <a:r>
              <a:rPr lang="fr-BE" sz="3000" b="1" cap="small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your</a:t>
            </a:r>
            <a:r>
              <a:rPr lang="fr-BE" sz="3000" b="1" cap="small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computer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5399229" y="2953450"/>
            <a:ext cx="5966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3600" dirty="0">
                <a:solidFill>
                  <a:srgbClr val="C0504D"/>
                </a:solidFill>
                <a:sym typeface="Wingdings" pitchFamily="2" charset="2"/>
              </a:rPr>
              <a:t></a:t>
            </a: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8491081" y="3291460"/>
            <a:ext cx="5966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3600" dirty="0">
                <a:solidFill>
                  <a:srgbClr val="C0504D"/>
                </a:solidFill>
                <a:sym typeface="Wingdings" pitchFamily="2" charset="2"/>
              </a:rPr>
              <a:t>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3697303" y="2505364"/>
            <a:ext cx="1122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  <a:latin typeface="Times New Roman"/>
                <a:cs typeface="Times New Roman"/>
              </a:rPr>
              <a:t>Clic droit</a:t>
            </a:r>
          </a:p>
        </p:txBody>
      </p:sp>
      <p:sp>
        <p:nvSpPr>
          <p:cNvPr id="2" name="Text Box 9">
            <a:extLst>
              <a:ext uri="{FF2B5EF4-FFF2-40B4-BE49-F238E27FC236}">
                <a16:creationId xmlns:a16="http://schemas.microsoft.com/office/drawing/2014/main" id="{596B14CB-042B-307B-7237-C133E7CC6B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4875" y="2366865"/>
            <a:ext cx="71020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C0504D"/>
                </a:solidFill>
                <a:sym typeface="Wingdings" pitchFamily="2" charset="2"/>
              </a:rPr>
              <a:t></a:t>
            </a:r>
          </a:p>
        </p:txBody>
      </p:sp>
    </p:spTree>
    <p:extLst>
      <p:ext uri="{BB962C8B-B14F-4D97-AF65-F5344CB8AC3E}">
        <p14:creationId xmlns:p14="http://schemas.microsoft.com/office/powerpoint/2010/main" val="16591645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BE9DF26C-F2DD-3CC2-71FE-F4FBBCE0DB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5269" y="3180402"/>
            <a:ext cx="8649457" cy="148090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0D1EF09-D210-2E28-A558-81C17E4F10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5269" y="5036425"/>
            <a:ext cx="8767416" cy="1468109"/>
          </a:xfrm>
          <a:prstGeom prst="rect">
            <a:avLst/>
          </a:prstGeom>
        </p:spPr>
      </p:pic>
      <p:pic>
        <p:nvPicPr>
          <p:cNvPr id="3" name="Image 2" descr="Capture d’écran 2014-09-22 à 11.48.3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6066" y="409201"/>
            <a:ext cx="1680771" cy="2376264"/>
          </a:xfrm>
          <a:prstGeom prst="rect">
            <a:avLst/>
          </a:prstGeom>
        </p:spPr>
      </p:pic>
      <p:sp>
        <p:nvSpPr>
          <p:cNvPr id="7" name="Text Box 4"/>
          <p:cNvSpPr>
            <a:spLocks noChangeArrowheads="1"/>
          </p:cNvSpPr>
          <p:nvPr/>
        </p:nvSpPr>
        <p:spPr bwMode="auto">
          <a:xfrm>
            <a:off x="154689" y="2601153"/>
            <a:ext cx="2624808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defTabSz="457200"/>
            <a:r>
              <a:rPr lang="fr-BE" sz="3300" b="1" cap="small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Collect</a:t>
            </a:r>
            <a:r>
              <a:rPr lang="fr-BE" sz="3300" b="1" cap="small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fr-BE" sz="3300" b="1" cap="small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with</a:t>
            </a:r>
            <a:r>
              <a:rPr lang="fr-BE" sz="3300" b="1" cap="small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an identifier</a:t>
            </a:r>
            <a:endParaRPr lang="fr-FR" sz="3300" b="1" cap="small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28764" y="2309323"/>
            <a:ext cx="432048" cy="288032"/>
          </a:xfrm>
          <a:prstGeom prst="rect">
            <a:avLst/>
          </a:prstGeom>
          <a:noFill/>
          <a:ln w="57150" cmpd="sng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13"/>
          <p:cNvCxnSpPr>
            <a:stCxn id="12" idx="3"/>
            <a:endCxn id="10" idx="1"/>
          </p:cNvCxnSpPr>
          <p:nvPr/>
        </p:nvCxnSpPr>
        <p:spPr>
          <a:xfrm flipV="1">
            <a:off x="7760812" y="1149653"/>
            <a:ext cx="932116" cy="1303686"/>
          </a:xfrm>
          <a:prstGeom prst="line">
            <a:avLst/>
          </a:prstGeom>
          <a:ln w="57150" cmpd="sng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5780294" y="3433268"/>
            <a:ext cx="406750" cy="295584"/>
          </a:xfrm>
          <a:prstGeom prst="rect">
            <a:avLst/>
          </a:prstGeom>
          <a:noFill/>
          <a:ln w="57150" cmpd="sng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9" name="Connecteur droit avec flèche 18"/>
          <p:cNvCxnSpPr/>
          <p:nvPr/>
        </p:nvCxnSpPr>
        <p:spPr>
          <a:xfrm>
            <a:off x="4822629" y="6137991"/>
            <a:ext cx="720080" cy="0"/>
          </a:xfrm>
          <a:prstGeom prst="straightConnector1">
            <a:avLst/>
          </a:prstGeom>
          <a:ln w="57150" cmpd="sng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Image 1" descr="Capture d’écran 2014-09-22 à 11.48.21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0413" y="409201"/>
            <a:ext cx="1619881" cy="2276872"/>
          </a:xfrm>
          <a:prstGeom prst="rect">
            <a:avLst/>
          </a:prstGeom>
        </p:spPr>
      </p:pic>
      <p:pic>
        <p:nvPicPr>
          <p:cNvPr id="10" name="Image 9" descr="Capture d’écran 2014-09-22 à 11.51.35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2928" y="409201"/>
            <a:ext cx="2524268" cy="1480904"/>
          </a:xfrm>
          <a:prstGeom prst="rect">
            <a:avLst/>
          </a:prstGeom>
          <a:ln w="76200" cmpd="sng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2970983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Capture d’écran 2014-10-31 à 10.08.46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5754" y="394183"/>
            <a:ext cx="3960440" cy="428344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FC2298C-C547-594D-B3BE-CDFE720173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03" b="-21545"/>
          <a:stretch/>
        </p:blipFill>
        <p:spPr>
          <a:xfrm>
            <a:off x="3315754" y="3820508"/>
            <a:ext cx="3960440" cy="288032"/>
          </a:xfrm>
          <a:prstGeom prst="rect">
            <a:avLst/>
          </a:prstGeom>
        </p:spPr>
      </p:pic>
      <p:sp>
        <p:nvSpPr>
          <p:cNvPr id="7" name="AutoShape 18"/>
          <p:cNvSpPr>
            <a:spLocks noChangeArrowheads="1"/>
          </p:cNvSpPr>
          <p:nvPr/>
        </p:nvSpPr>
        <p:spPr bwMode="auto">
          <a:xfrm rot="20974162">
            <a:off x="4131632" y="2194624"/>
            <a:ext cx="1063285" cy="2406641"/>
          </a:xfrm>
          <a:prstGeom prst="curvedRightArrow">
            <a:avLst>
              <a:gd name="adj1" fmla="val 23991"/>
              <a:gd name="adj2" fmla="val 47982"/>
              <a:gd name="adj3" fmla="val 30999"/>
            </a:avLst>
          </a:prstGeom>
          <a:solidFill>
            <a:srgbClr val="C0504D"/>
          </a:solidFill>
          <a:ln w="9525">
            <a:solidFill>
              <a:srgbClr val="C0504D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57200"/>
            <a:endParaRPr lang="fr-BE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52517" y="2351888"/>
            <a:ext cx="25906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fr-BE" sz="3300" b="1" cap="small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Collect</a:t>
            </a:r>
            <a:r>
              <a:rPr lang="fr-BE" sz="3300" b="1" cap="small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fr-BE" sz="3300" b="1" cap="small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from</a:t>
            </a:r>
            <a:r>
              <a:rPr lang="fr-BE" sz="3300" b="1" cap="small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a PDF</a:t>
            </a:r>
            <a:endParaRPr lang="fr-FR" sz="3300" b="1" cap="small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692018" y="1733259"/>
            <a:ext cx="859630" cy="792088"/>
          </a:xfrm>
          <a:prstGeom prst="rect">
            <a:avLst/>
          </a:prstGeom>
          <a:noFill/>
          <a:ln w="57150" cmpd="sng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 descr="Capture d’écran 2014-10-31 à 10.25.27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3986" y="5091084"/>
            <a:ext cx="6040649" cy="1455047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14646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A89017D-C4B7-4B8D-0D53-610C315BE970}"/>
              </a:ext>
            </a:extLst>
          </p:cNvPr>
          <p:cNvSpPr/>
          <p:nvPr/>
        </p:nvSpPr>
        <p:spPr>
          <a:xfrm>
            <a:off x="0" y="0"/>
            <a:ext cx="12192000" cy="7008607"/>
          </a:xfrm>
          <a:prstGeom prst="rect">
            <a:avLst/>
          </a:prstGeom>
          <a:solidFill>
            <a:srgbClr val="085296">
              <a:alpha val="7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Forme libre 7">
            <a:extLst>
              <a:ext uri="{FF2B5EF4-FFF2-40B4-BE49-F238E27FC236}">
                <a16:creationId xmlns:a16="http://schemas.microsoft.com/office/drawing/2014/main" id="{BC8070F6-2FEE-6ABB-8FA4-469966C83CF4}"/>
              </a:ext>
            </a:extLst>
          </p:cNvPr>
          <p:cNvSpPr/>
          <p:nvPr/>
        </p:nvSpPr>
        <p:spPr>
          <a:xfrm>
            <a:off x="5380183" y="0"/>
            <a:ext cx="6811817" cy="6858000"/>
          </a:xfrm>
          <a:custGeom>
            <a:avLst/>
            <a:gdLst>
              <a:gd name="connsiteX0" fmla="*/ 0 w 1416909"/>
              <a:gd name="connsiteY0" fmla="*/ 0 h 1120346"/>
              <a:gd name="connsiteX1" fmla="*/ 1416909 w 1416909"/>
              <a:gd name="connsiteY1" fmla="*/ 0 h 1120346"/>
              <a:gd name="connsiteX2" fmla="*/ 1416909 w 1416909"/>
              <a:gd name="connsiteY2" fmla="*/ 1120346 h 1120346"/>
              <a:gd name="connsiteX3" fmla="*/ 0 w 1416909"/>
              <a:gd name="connsiteY3" fmla="*/ 0 h 1120346"/>
              <a:gd name="connsiteX0" fmla="*/ 0 w 1416909"/>
              <a:gd name="connsiteY0" fmla="*/ 0 h 1120346"/>
              <a:gd name="connsiteX1" fmla="*/ 1010193 w 1416909"/>
              <a:gd name="connsiteY1" fmla="*/ 1104457 h 1120346"/>
              <a:gd name="connsiteX2" fmla="*/ 1416909 w 1416909"/>
              <a:gd name="connsiteY2" fmla="*/ 1120346 h 1120346"/>
              <a:gd name="connsiteX3" fmla="*/ 0 w 1416909"/>
              <a:gd name="connsiteY3" fmla="*/ 0 h 1120346"/>
              <a:gd name="connsiteX0" fmla="*/ 451625 w 1461818"/>
              <a:gd name="connsiteY0" fmla="*/ 0 h 1104457"/>
              <a:gd name="connsiteX1" fmla="*/ 1461818 w 1461818"/>
              <a:gd name="connsiteY1" fmla="*/ 1104457 h 1104457"/>
              <a:gd name="connsiteX2" fmla="*/ 0 w 1461818"/>
              <a:gd name="connsiteY2" fmla="*/ 1089667 h 1104457"/>
              <a:gd name="connsiteX3" fmla="*/ 451625 w 1461818"/>
              <a:gd name="connsiteY3" fmla="*/ 0 h 1104457"/>
              <a:gd name="connsiteX0" fmla="*/ 1453678 w 1461818"/>
              <a:gd name="connsiteY0" fmla="*/ 0 h 1157050"/>
              <a:gd name="connsiteX1" fmla="*/ 1461818 w 1461818"/>
              <a:gd name="connsiteY1" fmla="*/ 1157050 h 1157050"/>
              <a:gd name="connsiteX2" fmla="*/ 0 w 1461818"/>
              <a:gd name="connsiteY2" fmla="*/ 1142260 h 1157050"/>
              <a:gd name="connsiteX3" fmla="*/ 1453678 w 1461818"/>
              <a:gd name="connsiteY3" fmla="*/ 0 h 1157050"/>
              <a:gd name="connsiteX0" fmla="*/ 1754294 w 1762434"/>
              <a:gd name="connsiteY0" fmla="*/ 0 h 1159791"/>
              <a:gd name="connsiteX1" fmla="*/ 1762434 w 1762434"/>
              <a:gd name="connsiteY1" fmla="*/ 1157050 h 1159791"/>
              <a:gd name="connsiteX2" fmla="*/ 0 w 1762434"/>
              <a:gd name="connsiteY2" fmla="*/ 1159791 h 1159791"/>
              <a:gd name="connsiteX3" fmla="*/ 1754294 w 1762434"/>
              <a:gd name="connsiteY3" fmla="*/ 0 h 1159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2434" h="1159791">
                <a:moveTo>
                  <a:pt x="1754294" y="0"/>
                </a:moveTo>
                <a:cubicBezTo>
                  <a:pt x="1757007" y="385683"/>
                  <a:pt x="1759721" y="771367"/>
                  <a:pt x="1762434" y="1157050"/>
                </a:cubicBezTo>
                <a:lnTo>
                  <a:pt x="0" y="1159791"/>
                </a:lnTo>
                <a:lnTo>
                  <a:pt x="1754294" y="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 l="-44038" t="-520" r="-15154" b="-19383"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85ED2E0-ACA8-8BBF-7D60-C7979B936762}"/>
              </a:ext>
            </a:extLst>
          </p:cNvPr>
          <p:cNvSpPr txBox="1"/>
          <p:nvPr/>
        </p:nvSpPr>
        <p:spPr>
          <a:xfrm>
            <a:off x="540187" y="1681717"/>
            <a:ext cx="827018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0" spc="300" dirty="0">
                <a:solidFill>
                  <a:schemeClr val="bg1"/>
                </a:solidFill>
                <a:latin typeface="MetaOT-Book" panose="020B0504030101020102" pitchFamily="34" charset="77"/>
              </a:rPr>
              <a:t>Zotero 6.0</a:t>
            </a:r>
          </a:p>
          <a:p>
            <a:r>
              <a:rPr lang="fr-FR" sz="3000" spc="300" dirty="0">
                <a:solidFill>
                  <a:schemeClr val="bg1"/>
                </a:solidFill>
                <a:latin typeface="MetaOT-Book" panose="020B0504030101020102" pitchFamily="34" charset="77"/>
              </a:rPr>
              <a:t>Open-source </a:t>
            </a:r>
            <a:r>
              <a:rPr lang="fr-FR" sz="3000" spc="300" dirty="0" err="1">
                <a:solidFill>
                  <a:schemeClr val="bg1"/>
                </a:solidFill>
                <a:latin typeface="MetaOT-Book" panose="020B0504030101020102" pitchFamily="34" charset="77"/>
              </a:rPr>
              <a:t>reference</a:t>
            </a:r>
            <a:r>
              <a:rPr lang="fr-FR" sz="3000" spc="300" dirty="0">
                <a:solidFill>
                  <a:schemeClr val="bg1"/>
                </a:solidFill>
                <a:latin typeface="MetaOT-Book" panose="020B0504030101020102" pitchFamily="34" charset="77"/>
              </a:rPr>
              <a:t> management software</a:t>
            </a:r>
          </a:p>
          <a:p>
            <a:r>
              <a:rPr lang="fr-FR" sz="3000" spc="300" dirty="0">
                <a:solidFill>
                  <a:schemeClr val="bg1"/>
                </a:solidFill>
                <a:latin typeface="MetaOT-Book" panose="020B0504030101020102" pitchFamily="34" charset="77"/>
              </a:rPr>
              <a:t> 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B498EF4-E792-6474-1109-F6163FBD39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40187" y="422865"/>
            <a:ext cx="2212969" cy="720135"/>
          </a:xfrm>
          <a:prstGeom prst="rect">
            <a:avLst/>
          </a:prstGeom>
        </p:spPr>
      </p:pic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ACA2194C-D84B-0D66-3665-28BC5F852440}"/>
              </a:ext>
            </a:extLst>
          </p:cNvPr>
          <p:cNvCxnSpPr>
            <a:cxnSpLocks/>
          </p:cNvCxnSpPr>
          <p:nvPr/>
        </p:nvCxnSpPr>
        <p:spPr>
          <a:xfrm>
            <a:off x="1600200" y="6225755"/>
            <a:ext cx="1005161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5F0D0027-24CD-0143-76C1-1925C0CF838B}"/>
              </a:ext>
            </a:extLst>
          </p:cNvPr>
          <p:cNvSpPr txBox="1"/>
          <p:nvPr/>
        </p:nvSpPr>
        <p:spPr>
          <a:xfrm>
            <a:off x="554971" y="4374137"/>
            <a:ext cx="7300639" cy="103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fr-BE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Valérie DURIEUX - </a:t>
            </a:r>
            <a:r>
              <a:rPr lang="fr-BE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valerie.durieux@ulb.be</a:t>
            </a:r>
            <a:endParaRPr lang="fr-BE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fr-BE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Spécialiste de l’information documentaire en Sciences de la Santé</a:t>
            </a:r>
          </a:p>
          <a:p>
            <a:pPr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fr-BE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Dép. des bibliothèques et de l’information scientifique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9366B8CA-7529-CBB9-1A37-89B0DEB239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6429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D49C55C-4F67-BF47-ACBE-C4548A29AE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354" y="1035980"/>
            <a:ext cx="8901623" cy="4870914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16819" y="2362445"/>
            <a:ext cx="29677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fr-BE" sz="3300" b="1" cap="small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Create</a:t>
            </a:r>
            <a:r>
              <a:rPr lang="fr-BE" sz="3300" b="1" cap="small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a record </a:t>
            </a:r>
            <a:r>
              <a:rPr lang="fr-BE" sz="3300" b="1" cap="small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manually</a:t>
            </a:r>
            <a:endParaRPr lang="fr-FR" sz="3300" b="1" cap="small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4579830" y="1124744"/>
            <a:ext cx="277449" cy="295152"/>
          </a:xfrm>
          <a:prstGeom prst="ellipse">
            <a:avLst/>
          </a:prstGeom>
          <a:noFill/>
          <a:ln w="57150" cmpd="sng">
            <a:solidFill>
              <a:srgbClr val="C05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3838208" y="1930161"/>
            <a:ext cx="5966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fr-FR" sz="3600" dirty="0">
                <a:solidFill>
                  <a:srgbClr val="C0504D"/>
                </a:solidFill>
                <a:latin typeface="Calibri"/>
                <a:sym typeface="Wingdings" pitchFamily="2" charset="2"/>
              </a:rPr>
              <a:t></a:t>
            </a:r>
          </a:p>
        </p:txBody>
      </p:sp>
      <p:cxnSp>
        <p:nvCxnSpPr>
          <p:cNvPr id="15" name="Connecteur droit avec flèche 14"/>
          <p:cNvCxnSpPr/>
          <p:nvPr/>
        </p:nvCxnSpPr>
        <p:spPr>
          <a:xfrm>
            <a:off x="4256588" y="2253326"/>
            <a:ext cx="432048" cy="1588"/>
          </a:xfrm>
          <a:prstGeom prst="straightConnector1">
            <a:avLst/>
          </a:prstGeom>
          <a:ln w="57150" cmpd="sng">
            <a:solidFill>
              <a:srgbClr val="C0504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9636135" y="3540064"/>
            <a:ext cx="5966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fr-FR" sz="3600" dirty="0">
                <a:solidFill>
                  <a:srgbClr val="C0504D"/>
                </a:solidFill>
                <a:latin typeface="Calibri"/>
                <a:sym typeface="Wingdings" pitchFamily="2" charset="2"/>
              </a:rPr>
              <a:t>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3901457" y="2411596"/>
            <a:ext cx="76174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  <a:latin typeface="Times New Roman"/>
                <a:cs typeface="Times New Roman"/>
              </a:rPr>
              <a:t>Select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132080" y="4005064"/>
            <a:ext cx="91563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  <a:latin typeface="Times New Roman"/>
                <a:cs typeface="Times New Roman"/>
              </a:rPr>
              <a:t>Encode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124445" y="1563144"/>
            <a:ext cx="1944216" cy="4386136"/>
          </a:xfrm>
          <a:prstGeom prst="rect">
            <a:avLst/>
          </a:prstGeom>
          <a:noFill/>
          <a:ln w="57150" cmpd="sng">
            <a:solidFill>
              <a:srgbClr val="C05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ext Box 9">
            <a:extLst>
              <a:ext uri="{FF2B5EF4-FFF2-40B4-BE49-F238E27FC236}">
                <a16:creationId xmlns:a16="http://schemas.microsoft.com/office/drawing/2014/main" id="{D5601D4A-4D7E-0C1D-8B12-DA0ED1C6A4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6588" y="675157"/>
            <a:ext cx="71020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C0504D"/>
                </a:solidFill>
                <a:sym typeface="Wingdings" pitchFamily="2" charset="2"/>
              </a:rPr>
              <a:t></a:t>
            </a:r>
          </a:p>
        </p:txBody>
      </p:sp>
    </p:spTree>
    <p:extLst>
      <p:ext uri="{BB962C8B-B14F-4D97-AF65-F5344CB8AC3E}">
        <p14:creationId xmlns:p14="http://schemas.microsoft.com/office/powerpoint/2010/main" val="8692635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555631" y="1441938"/>
            <a:ext cx="7080738" cy="3974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BE" sz="5400" dirty="0" err="1">
                <a:solidFill>
                  <a:srgbClr val="1F497D">
                    <a:lumMod val="75000"/>
                  </a:srgbClr>
                </a:solidFill>
                <a:latin typeface="+mj-lt"/>
                <a:ea typeface="ＭＳ Ｐゴシック" charset="0"/>
                <a:cs typeface="Times New Roman" pitchFamily="18" charset="0"/>
              </a:rPr>
              <a:t>Managing</a:t>
            </a:r>
            <a:r>
              <a:rPr lang="fr-BE" sz="5400" dirty="0">
                <a:solidFill>
                  <a:srgbClr val="1F497D">
                    <a:lumMod val="75000"/>
                  </a:srgbClr>
                </a:solidFill>
                <a:latin typeface="+mj-lt"/>
                <a:ea typeface="ＭＳ Ｐゴシック" charset="0"/>
                <a:cs typeface="Times New Roman" pitchFamily="18" charset="0"/>
              </a:rPr>
              <a:t> </a:t>
            </a:r>
            <a:r>
              <a:rPr lang="fr-BE" sz="5400" dirty="0" err="1">
                <a:solidFill>
                  <a:srgbClr val="1F497D">
                    <a:lumMod val="75000"/>
                  </a:srgbClr>
                </a:solidFill>
                <a:latin typeface="+mj-lt"/>
                <a:ea typeface="ＭＳ Ｐゴシック" charset="0"/>
                <a:cs typeface="Times New Roman" pitchFamily="18" charset="0"/>
              </a:rPr>
              <a:t>bibliographic</a:t>
            </a:r>
            <a:r>
              <a:rPr lang="fr-BE" sz="5400" dirty="0">
                <a:solidFill>
                  <a:srgbClr val="1F497D">
                    <a:lumMod val="75000"/>
                  </a:srgbClr>
                </a:solidFill>
                <a:latin typeface="+mj-lt"/>
                <a:ea typeface="ＭＳ Ｐゴシック" charset="0"/>
                <a:cs typeface="Times New Roman" pitchFamily="18" charset="0"/>
              </a:rPr>
              <a:t> </a:t>
            </a:r>
            <a:r>
              <a:rPr lang="fr-BE" sz="5400" dirty="0" err="1">
                <a:solidFill>
                  <a:srgbClr val="1F497D">
                    <a:lumMod val="75000"/>
                  </a:srgbClr>
                </a:solidFill>
                <a:latin typeface="+mj-lt"/>
                <a:ea typeface="ＭＳ Ｐゴシック" charset="0"/>
                <a:cs typeface="Times New Roman" pitchFamily="18" charset="0"/>
              </a:rPr>
              <a:t>references</a:t>
            </a:r>
            <a:endParaRPr lang="fr-FR" sz="5400" dirty="0">
              <a:solidFill>
                <a:srgbClr val="1F497D">
                  <a:lumMod val="75000"/>
                </a:srgbClr>
              </a:solidFill>
              <a:latin typeface="+mj-lt"/>
              <a:ea typeface="ＭＳ Ｐゴシック" charset="0"/>
              <a:cs typeface="Times New Roman" pitchFamily="18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328174E-D543-223F-0936-BA26A1483B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9232" y="254183"/>
            <a:ext cx="1118864" cy="90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8759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A9A079D-C66A-6B46-BB36-E3CF38E9EB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089" y="2329768"/>
            <a:ext cx="7030168" cy="2179352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67566" y="2375130"/>
            <a:ext cx="25601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fr-BE" sz="3300" b="1" cap="small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Manage </a:t>
            </a:r>
            <a:r>
              <a:rPr lang="fr-BE" sz="3300" b="1" cap="small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your</a:t>
            </a:r>
            <a:r>
              <a:rPr lang="fr-BE" sz="3300" b="1" cap="small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fr-BE" sz="3300" b="1" cap="small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library</a:t>
            </a:r>
            <a:endParaRPr lang="fr-FR" sz="3300" b="1" cap="small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9" name="Ellipse 18"/>
          <p:cNvSpPr/>
          <p:nvPr/>
        </p:nvSpPr>
        <p:spPr>
          <a:xfrm>
            <a:off x="3536521" y="2557752"/>
            <a:ext cx="417962" cy="367192"/>
          </a:xfrm>
          <a:prstGeom prst="ellipse">
            <a:avLst/>
          </a:prstGeom>
          <a:noFill/>
          <a:ln w="57150" cmpd="sng">
            <a:solidFill>
              <a:srgbClr val="C05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5" name="Connecteur droit avec flèche 4"/>
          <p:cNvCxnSpPr>
            <a:cxnSpLocks/>
          </p:cNvCxnSpPr>
          <p:nvPr/>
        </p:nvCxnSpPr>
        <p:spPr>
          <a:xfrm flipH="1" flipV="1">
            <a:off x="4526144" y="3125938"/>
            <a:ext cx="1223611" cy="484146"/>
          </a:xfrm>
          <a:prstGeom prst="straightConnector1">
            <a:avLst/>
          </a:prstGeom>
          <a:ln w="38100" cmpd="sng">
            <a:solidFill>
              <a:srgbClr val="C0504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>
            <a:cxnSpLocks/>
          </p:cNvCxnSpPr>
          <p:nvPr/>
        </p:nvCxnSpPr>
        <p:spPr>
          <a:xfrm>
            <a:off x="4430894" y="4005064"/>
            <a:ext cx="303503" cy="1008112"/>
          </a:xfrm>
          <a:prstGeom prst="straightConnector1">
            <a:avLst/>
          </a:prstGeom>
          <a:ln w="38100" cmpd="sng">
            <a:solidFill>
              <a:srgbClr val="C0504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4756170" y="3988963"/>
            <a:ext cx="1122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  <a:latin typeface="Times New Roman"/>
                <a:cs typeface="Times New Roman"/>
              </a:rPr>
              <a:t>Clic droit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3209992" y="616077"/>
            <a:ext cx="68464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57200"/>
            <a:r>
              <a:rPr lang="fr-FR" sz="3600" dirty="0">
                <a:solidFill>
                  <a:schemeClr val="accent1">
                    <a:lumMod val="50000"/>
                  </a:schemeClr>
                </a:solidFill>
                <a:latin typeface="+mj-lt"/>
                <a:sym typeface="Wingdings" pitchFamily="2" charset="2"/>
              </a:rPr>
              <a:t>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/>
                <a:sym typeface="Wingdings" pitchFamily="2" charset="2"/>
              </a:rPr>
              <a:t> 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/>
                <a:sym typeface="Wingdings" pitchFamily="2" charset="2"/>
              </a:rPr>
              <a:t>Create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/>
                <a:sym typeface="Wingdings" pitchFamily="2" charset="2"/>
              </a:rPr>
              <a:t> a new collection </a:t>
            </a:r>
            <a:endParaRPr lang="fr-FR" sz="3600" dirty="0">
              <a:solidFill>
                <a:schemeClr val="accent1">
                  <a:lumMod val="50000"/>
                </a:schemeClr>
              </a:solidFill>
              <a:latin typeface="+mj-lt"/>
              <a:sym typeface="Wingdings" pitchFamily="2" charset="2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361601" y="3876196"/>
            <a:ext cx="5966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fr-FR" sz="3600" dirty="0">
                <a:solidFill>
                  <a:srgbClr val="C0504D"/>
                </a:solidFill>
                <a:latin typeface="Calibri"/>
                <a:sym typeface="Wingdings" pitchFamily="2" charset="2"/>
              </a:rPr>
              <a:t>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3215680" y="1478432"/>
            <a:ext cx="68407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57200"/>
            <a:r>
              <a:rPr lang="fr-FR" sz="3600" dirty="0">
                <a:solidFill>
                  <a:schemeClr val="accent1">
                    <a:lumMod val="50000"/>
                  </a:schemeClr>
                </a:solidFill>
                <a:latin typeface="+mj-lt"/>
                <a:sym typeface="Wingdings" pitchFamily="2" charset="2"/>
              </a:rPr>
              <a:t> 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/>
                <a:sym typeface="Wingdings" pitchFamily="2" charset="2"/>
              </a:rPr>
              <a:t>Add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/>
                <a:sym typeface="Wingdings" pitchFamily="2" charset="2"/>
              </a:rPr>
              <a:t> to a collection/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/>
                <a:sym typeface="Wingdings" pitchFamily="2" charset="2"/>
              </a:rPr>
              <a:t>sub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/>
                <a:sym typeface="Wingdings" pitchFamily="2" charset="2"/>
              </a:rPr>
              <a:t>-collection (drag &amp; drop)</a:t>
            </a:r>
            <a:endParaRPr lang="fr-FR" sz="3600" dirty="0">
              <a:solidFill>
                <a:schemeClr val="accent1">
                  <a:lumMod val="50000"/>
                </a:schemeClr>
              </a:solidFill>
              <a:latin typeface="+mj-lt"/>
              <a:sym typeface="Wingdings" pitchFamily="2" charset="2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3215680" y="1046384"/>
            <a:ext cx="67687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57200"/>
            <a:r>
              <a:rPr lang="fr-FR" sz="3600" dirty="0">
                <a:solidFill>
                  <a:schemeClr val="accent1">
                    <a:lumMod val="50000"/>
                  </a:schemeClr>
                </a:solidFill>
                <a:latin typeface="+mj-lt"/>
                <a:sym typeface="Wingdings" pitchFamily="2" charset="2"/>
              </a:rPr>
              <a:t> 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/>
                <a:sym typeface="Wingdings" pitchFamily="2" charset="2"/>
              </a:rPr>
              <a:t>Create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/>
                <a:sym typeface="Wingdings" pitchFamily="2" charset="2"/>
              </a:rPr>
              <a:t>/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/>
                <a:sym typeface="Wingdings" pitchFamily="2" charset="2"/>
              </a:rPr>
              <a:t>rename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/>
                <a:sym typeface="Wingdings" pitchFamily="2" charset="2"/>
              </a:rPr>
              <a:t>/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/>
                <a:sym typeface="Wingdings" pitchFamily="2" charset="2"/>
              </a:rPr>
              <a:t>delete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/>
                <a:sym typeface="Wingdings" pitchFamily="2" charset="2"/>
              </a:rPr>
              <a:t> a collection/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/>
                <a:sym typeface="Wingdings" pitchFamily="2" charset="2"/>
              </a:rPr>
              <a:t>sub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/>
                <a:sym typeface="Wingdings" pitchFamily="2" charset="2"/>
              </a:rPr>
              <a:t>-collection </a:t>
            </a:r>
            <a:endParaRPr lang="fr-FR" sz="3600" dirty="0">
              <a:solidFill>
                <a:schemeClr val="accent1">
                  <a:lumMod val="50000"/>
                </a:schemeClr>
              </a:solidFill>
              <a:latin typeface="+mj-lt"/>
              <a:sym typeface="Wingdings" pitchFamily="2" charset="2"/>
            </a:endParaRP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5137949" y="3346167"/>
            <a:ext cx="5966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fr-FR" sz="3600" dirty="0">
                <a:solidFill>
                  <a:srgbClr val="C0504D"/>
                </a:solidFill>
                <a:latin typeface="Calibri"/>
                <a:sym typeface="Wingdings" pitchFamily="2" charset="2"/>
              </a:rPr>
              <a:t>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164FCF19-477E-B149-8AD1-1A4C6A0BB9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397" y="5013176"/>
            <a:ext cx="4625917" cy="1194605"/>
          </a:xfrm>
          <a:prstGeom prst="rect">
            <a:avLst/>
          </a:prstGeom>
        </p:spPr>
      </p:pic>
      <p:sp>
        <p:nvSpPr>
          <p:cNvPr id="2" name="Text Box 9">
            <a:extLst>
              <a:ext uri="{FF2B5EF4-FFF2-40B4-BE49-F238E27FC236}">
                <a16:creationId xmlns:a16="http://schemas.microsoft.com/office/drawing/2014/main" id="{B5D1B61A-8784-94A7-6FAA-E76A457BBB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9771" y="2270519"/>
            <a:ext cx="71020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C0504D"/>
                </a:solidFill>
                <a:sym typeface="Wingdings" pitchFamily="2" charset="2"/>
              </a:rPr>
              <a:t></a:t>
            </a:r>
          </a:p>
        </p:txBody>
      </p:sp>
    </p:spTree>
    <p:extLst>
      <p:ext uri="{BB962C8B-B14F-4D97-AF65-F5344CB8AC3E}">
        <p14:creationId xmlns:p14="http://schemas.microsoft.com/office/powerpoint/2010/main" val="24250422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B6ED0F69-C573-1F40-A636-1DF8E5A436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843" y="1143395"/>
            <a:ext cx="9112922" cy="2074817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19063" y="2393124"/>
            <a:ext cx="27267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fr-BE" sz="3300" b="1" cap="small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Tag </a:t>
            </a:r>
            <a:r>
              <a:rPr lang="fr-BE" sz="3300" b="1" cap="small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your</a:t>
            </a:r>
            <a:r>
              <a:rPr lang="fr-BE" sz="3300" b="1" cap="small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fr-BE" sz="3300" b="1" cap="small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references</a:t>
            </a:r>
            <a:endParaRPr lang="fr-FR" sz="3300" b="1" cap="small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811071" y="1733247"/>
            <a:ext cx="2307518" cy="1128706"/>
          </a:xfrm>
          <a:prstGeom prst="rect">
            <a:avLst/>
          </a:prstGeom>
          <a:noFill/>
          <a:ln w="57150" cmpd="sng">
            <a:solidFill>
              <a:srgbClr val="C05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avec flèche 10"/>
          <p:cNvCxnSpPr>
            <a:cxnSpLocks/>
          </p:cNvCxnSpPr>
          <p:nvPr/>
        </p:nvCxnSpPr>
        <p:spPr>
          <a:xfrm>
            <a:off x="4482788" y="2129128"/>
            <a:ext cx="329480" cy="40290"/>
          </a:xfrm>
          <a:prstGeom prst="straightConnector1">
            <a:avLst/>
          </a:prstGeom>
          <a:ln w="38100" cmpd="sng">
            <a:solidFill>
              <a:srgbClr val="C0504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H="1">
            <a:off x="11039158" y="835161"/>
            <a:ext cx="1588" cy="720080"/>
          </a:xfrm>
          <a:prstGeom prst="straightConnector1">
            <a:avLst/>
          </a:prstGeom>
          <a:ln w="38100" cmpd="sng">
            <a:solidFill>
              <a:srgbClr val="C0504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10740068" y="378434"/>
            <a:ext cx="5966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3600" dirty="0">
                <a:solidFill>
                  <a:srgbClr val="C0504D"/>
                </a:solidFill>
                <a:sym typeface="Wingdings" pitchFamily="2" charset="2"/>
              </a:rPr>
              <a:t>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F785B32-CB9E-7F43-984E-D3FB38A790B7}"/>
              </a:ext>
            </a:extLst>
          </p:cNvPr>
          <p:cNvSpPr txBox="1"/>
          <p:nvPr/>
        </p:nvSpPr>
        <p:spPr>
          <a:xfrm>
            <a:off x="3712684" y="5176405"/>
            <a:ext cx="20716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/>
              </a:rPr>
              <a:t>N.B. : </a:t>
            </a:r>
            <a:r>
              <a:rPr lang="fr-FR" dirty="0" err="1">
                <a:solidFill>
                  <a:schemeClr val="tx2">
                    <a:lumMod val="75000"/>
                  </a:schemeClr>
                </a:solidFill>
                <a:latin typeface="+mj-lt"/>
                <a:cs typeface="Times New Roman"/>
              </a:rPr>
              <a:t>Automatically</a:t>
            </a:r>
            <a:r>
              <a:rPr lang="fr-FR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/>
              </a:rPr>
              <a:t> </a:t>
            </a:r>
            <a:r>
              <a:rPr lang="fr-FR" dirty="0" err="1">
                <a:solidFill>
                  <a:schemeClr val="tx2">
                    <a:lumMod val="75000"/>
                  </a:schemeClr>
                </a:solidFill>
                <a:latin typeface="+mj-lt"/>
                <a:cs typeface="Times New Roman"/>
              </a:rPr>
              <a:t>retrieved</a:t>
            </a:r>
            <a:r>
              <a:rPr lang="fr-FR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/>
              </a:rPr>
              <a:t> if set in </a:t>
            </a:r>
            <a:r>
              <a:rPr lang="fr-FR" dirty="0" err="1">
                <a:solidFill>
                  <a:schemeClr val="tx2">
                    <a:lumMod val="75000"/>
                  </a:schemeClr>
                </a:solidFill>
                <a:latin typeface="+mj-lt"/>
                <a:cs typeface="Times New Roman"/>
              </a:rPr>
              <a:t>Preferences</a:t>
            </a:r>
            <a:endParaRPr lang="fr-FR" dirty="0">
              <a:solidFill>
                <a:schemeClr val="tx2">
                  <a:lumMod val="75000"/>
                </a:schemeClr>
              </a:solidFill>
              <a:latin typeface="+mj-lt"/>
              <a:cs typeface="Times New Roman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065A660-8EB8-A144-A821-62C0FCBD4C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959" y="3429001"/>
            <a:ext cx="4904331" cy="2828875"/>
          </a:xfrm>
          <a:prstGeom prst="rect">
            <a:avLst/>
          </a:prstGeom>
        </p:spPr>
      </p:pic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671F772C-7FCA-6241-9414-8E46FC7DEE88}"/>
              </a:ext>
            </a:extLst>
          </p:cNvPr>
          <p:cNvCxnSpPr>
            <a:cxnSpLocks/>
          </p:cNvCxnSpPr>
          <p:nvPr/>
        </p:nvCxnSpPr>
        <p:spPr>
          <a:xfrm>
            <a:off x="4932572" y="6138530"/>
            <a:ext cx="884820" cy="0"/>
          </a:xfrm>
          <a:prstGeom prst="straightConnector1">
            <a:avLst/>
          </a:prstGeom>
          <a:ln w="38100" cmpd="sng">
            <a:solidFill>
              <a:srgbClr val="C0504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9">
            <a:extLst>
              <a:ext uri="{FF2B5EF4-FFF2-40B4-BE49-F238E27FC236}">
                <a16:creationId xmlns:a16="http://schemas.microsoft.com/office/drawing/2014/main" id="{ED704C94-3B0E-A92B-3CB8-E77EB5352B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3935" y="1666657"/>
            <a:ext cx="71020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C0504D"/>
                </a:solidFill>
                <a:sym typeface="Wingdings" pitchFamily="2" charset="2"/>
              </a:rPr>
              <a:t></a:t>
            </a:r>
          </a:p>
        </p:txBody>
      </p:sp>
    </p:spTree>
    <p:extLst>
      <p:ext uri="{BB962C8B-B14F-4D97-AF65-F5344CB8AC3E}">
        <p14:creationId xmlns:p14="http://schemas.microsoft.com/office/powerpoint/2010/main" val="13171623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7999E3DA-B6DF-984D-85D8-10DF21429A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171" y="4592271"/>
            <a:ext cx="2677101" cy="105279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0C5A915-5F06-9246-997A-7A6FC7068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222" y="3012378"/>
            <a:ext cx="8521700" cy="13335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D52E24B-A5DD-F74B-8E40-3F4775D9CB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222" y="815757"/>
            <a:ext cx="8521700" cy="133350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54688" y="2348613"/>
            <a:ext cx="26716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fr-BE" sz="3300" b="1" cap="small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Annotate</a:t>
            </a:r>
            <a:r>
              <a:rPr lang="fr-BE" sz="3300" b="1" cap="small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fr-BE" sz="3300" b="1" cap="small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your</a:t>
            </a:r>
            <a:r>
              <a:rPr lang="fr-BE" sz="3300" b="1" cap="small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fr-BE" sz="3300" b="1" cap="small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references</a:t>
            </a:r>
            <a:endParaRPr lang="fr-FR" sz="3300" b="1" cap="small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cxnSp>
        <p:nvCxnSpPr>
          <p:cNvPr id="5" name="Connecteur droit avec flèche 4"/>
          <p:cNvCxnSpPr/>
          <p:nvPr/>
        </p:nvCxnSpPr>
        <p:spPr>
          <a:xfrm>
            <a:off x="4388046" y="1757271"/>
            <a:ext cx="407196" cy="1588"/>
          </a:xfrm>
          <a:prstGeom prst="straightConnector1">
            <a:avLst/>
          </a:prstGeom>
          <a:ln w="38100" cmpd="sng">
            <a:solidFill>
              <a:srgbClr val="C0504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/>
        </p:nvCxnSpPr>
        <p:spPr>
          <a:xfrm flipH="1">
            <a:off x="10256432" y="690955"/>
            <a:ext cx="1588" cy="504056"/>
          </a:xfrm>
          <a:prstGeom prst="straightConnector1">
            <a:avLst/>
          </a:prstGeom>
          <a:ln w="38100" cmpd="sng">
            <a:solidFill>
              <a:srgbClr val="C0504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899155" y="1414518"/>
            <a:ext cx="71020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C0504D"/>
                </a:solidFill>
                <a:sym typeface="Wingdings" pitchFamily="2" charset="2"/>
              </a:rPr>
              <a:t>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9803810" y="260649"/>
            <a:ext cx="5966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3600" dirty="0">
                <a:solidFill>
                  <a:srgbClr val="C0504D"/>
                </a:solidFill>
                <a:sym typeface="Wingdings" pitchFamily="2" charset="2"/>
              </a:rPr>
              <a:t>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909092" y="1414518"/>
            <a:ext cx="489768" cy="152503"/>
          </a:xfrm>
          <a:prstGeom prst="rect">
            <a:avLst/>
          </a:prstGeom>
          <a:noFill/>
          <a:ln w="57150" cmpd="sng">
            <a:solidFill>
              <a:srgbClr val="C05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9515778" y="1414518"/>
            <a:ext cx="5966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fr-FR" sz="3600" dirty="0">
                <a:solidFill>
                  <a:srgbClr val="C0504D"/>
                </a:solidFill>
                <a:latin typeface="Calibri"/>
                <a:sym typeface="Wingdings" pitchFamily="2" charset="2"/>
              </a:rPr>
              <a:t>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7243848" y="2204864"/>
            <a:ext cx="484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or</a:t>
            </a:r>
          </a:p>
        </p:txBody>
      </p:sp>
      <p:cxnSp>
        <p:nvCxnSpPr>
          <p:cNvPr id="16" name="Connecteur droit avec flèche 15"/>
          <p:cNvCxnSpPr/>
          <p:nvPr/>
        </p:nvCxnSpPr>
        <p:spPr>
          <a:xfrm>
            <a:off x="4388046" y="3989519"/>
            <a:ext cx="407196" cy="1588"/>
          </a:xfrm>
          <a:prstGeom prst="straightConnector1">
            <a:avLst/>
          </a:prstGeom>
          <a:ln w="38100" cmpd="sng">
            <a:solidFill>
              <a:srgbClr val="C0504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3899155" y="3646766"/>
            <a:ext cx="71020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C0504D"/>
                </a:solidFill>
                <a:sym typeface="Wingdings" pitchFamily="2" charset="2"/>
              </a:rPr>
              <a:t></a:t>
            </a:r>
          </a:p>
        </p:txBody>
      </p:sp>
      <p:cxnSp>
        <p:nvCxnSpPr>
          <p:cNvPr id="20" name="Connecteur droit avec flèche 19"/>
          <p:cNvCxnSpPr>
            <a:cxnSpLocks/>
          </p:cNvCxnSpPr>
          <p:nvPr/>
        </p:nvCxnSpPr>
        <p:spPr>
          <a:xfrm>
            <a:off x="5699354" y="4005065"/>
            <a:ext cx="821964" cy="1113603"/>
          </a:xfrm>
          <a:prstGeom prst="straightConnector1">
            <a:avLst/>
          </a:prstGeom>
          <a:ln w="38100" cmpd="sng">
            <a:solidFill>
              <a:srgbClr val="C0504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5014434" y="4551621"/>
            <a:ext cx="1255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  <a:latin typeface="Times New Roman"/>
                <a:cs typeface="Times New Roman"/>
              </a:rPr>
              <a:t>Right click</a:t>
            </a:r>
          </a:p>
        </p:txBody>
      </p: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4619865" y="4438854"/>
            <a:ext cx="5966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fr-FR" sz="3600" dirty="0">
                <a:solidFill>
                  <a:srgbClr val="C0504D"/>
                </a:solidFill>
                <a:latin typeface="Calibri"/>
                <a:sym typeface="Wingdings" pitchFamily="2" charset="2"/>
              </a:rPr>
              <a:t></a:t>
            </a:r>
          </a:p>
        </p:txBody>
      </p:sp>
    </p:spTree>
    <p:extLst>
      <p:ext uri="{BB962C8B-B14F-4D97-AF65-F5344CB8AC3E}">
        <p14:creationId xmlns:p14="http://schemas.microsoft.com/office/powerpoint/2010/main" val="14154744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B261299A-3C22-084E-B63A-BCED5361E9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541" y="1988840"/>
            <a:ext cx="9014352" cy="375598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61194" y="2358928"/>
            <a:ext cx="26532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fr-BE" sz="3300" b="1" cap="small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Search</a:t>
            </a:r>
            <a:r>
              <a:rPr lang="fr-BE" sz="3300" b="1" cap="small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fr-BE" sz="3300" b="1" cap="small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your</a:t>
            </a:r>
            <a:r>
              <a:rPr lang="fr-BE" sz="3300" b="1" cap="small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fr-BE" sz="3300" b="1" cap="small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library</a:t>
            </a:r>
            <a:endParaRPr lang="fr-FR" sz="3300" b="1" cap="small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8611129" y="885610"/>
            <a:ext cx="10326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C00000"/>
                </a:solidFill>
                <a:sym typeface="Wingdings" pitchFamily="2" charset="2"/>
              </a:rPr>
              <a:t>Basic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5578759" y="975359"/>
            <a:ext cx="182492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C0504D"/>
                </a:solidFill>
                <a:sym typeface="Wingdings" pitchFamily="2" charset="2"/>
              </a:rPr>
              <a:t>Advanced</a:t>
            </a:r>
          </a:p>
        </p:txBody>
      </p:sp>
      <p:sp>
        <p:nvSpPr>
          <p:cNvPr id="16" name="Ellipse 15"/>
          <p:cNvSpPr/>
          <p:nvPr/>
        </p:nvSpPr>
        <p:spPr>
          <a:xfrm>
            <a:off x="6187461" y="2132856"/>
            <a:ext cx="348465" cy="348746"/>
          </a:xfrm>
          <a:prstGeom prst="ellipse">
            <a:avLst/>
          </a:prstGeom>
          <a:noFill/>
          <a:ln w="57150" cmpd="sng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C00000"/>
              </a:solidFill>
            </a:endParaRPr>
          </a:p>
        </p:txBody>
      </p:sp>
      <p:cxnSp>
        <p:nvCxnSpPr>
          <p:cNvPr id="17" name="Connecteur droit avec flèche 16"/>
          <p:cNvCxnSpPr>
            <a:cxnSpLocks/>
          </p:cNvCxnSpPr>
          <p:nvPr/>
        </p:nvCxnSpPr>
        <p:spPr>
          <a:xfrm>
            <a:off x="6431171" y="2481602"/>
            <a:ext cx="752827" cy="138522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>
            <a:cxnSpLocks/>
          </p:cNvCxnSpPr>
          <p:nvPr/>
        </p:nvCxnSpPr>
        <p:spPr>
          <a:xfrm flipH="1">
            <a:off x="6319901" y="1470386"/>
            <a:ext cx="8672" cy="590462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>
            <a:cxnSpLocks/>
            <a:stCxn id="14" idx="2"/>
          </p:cNvCxnSpPr>
          <p:nvPr/>
        </p:nvCxnSpPr>
        <p:spPr>
          <a:xfrm>
            <a:off x="9127457" y="1470385"/>
            <a:ext cx="138258" cy="734479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07094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82F524E9-67B8-2242-99C5-58D4391810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728" y="868024"/>
            <a:ext cx="2519344" cy="1160224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54688" y="2361134"/>
            <a:ext cx="26835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fr-BE" sz="3300" b="1" cap="small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Share </a:t>
            </a:r>
            <a:r>
              <a:rPr lang="fr-BE" sz="3300" b="1" cap="small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your</a:t>
            </a:r>
            <a:r>
              <a:rPr lang="fr-BE" sz="3300" b="1" cap="small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fr-BE" sz="3300" b="1" cap="small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references</a:t>
            </a:r>
            <a:endParaRPr lang="fr-FR" sz="3300" b="1" cap="small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39776" y="1119132"/>
            <a:ext cx="360040" cy="261044"/>
          </a:xfrm>
          <a:prstGeom prst="rect">
            <a:avLst/>
          </a:prstGeom>
          <a:noFill/>
          <a:ln w="57150" cmpd="sng">
            <a:solidFill>
              <a:srgbClr val="C05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9540" y="2316280"/>
            <a:ext cx="6321161" cy="3888432"/>
          </a:xfrm>
          <a:prstGeom prst="rect">
            <a:avLst/>
          </a:prstGeom>
        </p:spPr>
      </p:pic>
      <p:cxnSp>
        <p:nvCxnSpPr>
          <p:cNvPr id="9" name="Connecteur droit avec flèche 8"/>
          <p:cNvCxnSpPr/>
          <p:nvPr/>
        </p:nvCxnSpPr>
        <p:spPr>
          <a:xfrm>
            <a:off x="4919896" y="1452184"/>
            <a:ext cx="288032" cy="1224136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81520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555631" y="1441938"/>
            <a:ext cx="7080738" cy="3974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+mj-lt"/>
                <a:ea typeface="ＭＳ Ｐゴシック" charset="0"/>
                <a:cs typeface="Times New Roman" pitchFamily="18" charset="0"/>
              </a:rPr>
              <a:t>Exporting</a:t>
            </a:r>
            <a:r>
              <a:rPr kumimoji="0" lang="fr-BE" sz="54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+mj-lt"/>
                <a:ea typeface="ＭＳ Ｐゴシック" charset="0"/>
                <a:cs typeface="Times New Roman" pitchFamily="18" charset="0"/>
              </a:rPr>
              <a:t>/</a:t>
            </a:r>
            <a:r>
              <a:rPr kumimoji="0" lang="fr-BE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+mj-lt"/>
                <a:ea typeface="ＭＳ Ｐゴシック" charset="0"/>
                <a:cs typeface="Times New Roman" pitchFamily="18" charset="0"/>
              </a:rPr>
              <a:t>inserting</a:t>
            </a:r>
            <a:r>
              <a:rPr kumimoji="0" lang="fr-BE" sz="54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+mj-lt"/>
                <a:ea typeface="ＭＳ Ｐゴシック" charset="0"/>
                <a:cs typeface="Times New Roman" pitchFamily="18" charset="0"/>
              </a:rPr>
              <a:t> </a:t>
            </a:r>
            <a:r>
              <a:rPr kumimoji="0" lang="fr-BE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+mj-lt"/>
                <a:ea typeface="ＭＳ Ｐゴシック" charset="0"/>
                <a:cs typeface="Times New Roman" pitchFamily="18" charset="0"/>
              </a:rPr>
              <a:t>bibliographic</a:t>
            </a:r>
            <a:r>
              <a:rPr kumimoji="0" lang="fr-BE" sz="54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+mj-lt"/>
                <a:ea typeface="ＭＳ Ｐゴシック" charset="0"/>
                <a:cs typeface="Times New Roman" pitchFamily="18" charset="0"/>
              </a:rPr>
              <a:t> </a:t>
            </a:r>
            <a:r>
              <a:rPr kumimoji="0" lang="fr-BE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+mj-lt"/>
                <a:ea typeface="ＭＳ Ｐゴシック" charset="0"/>
                <a:cs typeface="Times New Roman" pitchFamily="18" charset="0"/>
              </a:rPr>
              <a:t>references</a:t>
            </a:r>
            <a:endParaRPr kumimoji="0" lang="fr-BE" sz="5400" b="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+mj-lt"/>
              <a:ea typeface="ＭＳ Ｐゴシック" charset="0"/>
              <a:cs typeface="Times New Roman" pitchFamily="18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C485D20-B146-D1EB-FB7B-1B363C03FF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9232" y="254183"/>
            <a:ext cx="1118864" cy="90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8513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A1F0DAE7-4E42-9C41-82A8-F393F20A51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365" y="3251714"/>
            <a:ext cx="2558568" cy="288098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CC853FF-C859-B04F-A78F-EDE26705A6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6699" y="2556274"/>
            <a:ext cx="2844714" cy="163221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0AA720B-0D4D-7F40-BB38-81E84078B3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505" y="541470"/>
            <a:ext cx="8063806" cy="2562184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63166" y="2359504"/>
            <a:ext cx="265135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fr-BE" sz="3300" b="1" cap="small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Export </a:t>
            </a:r>
            <a:r>
              <a:rPr lang="fr-BE" sz="3300" b="1" cap="small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formatted</a:t>
            </a:r>
            <a:r>
              <a:rPr lang="fr-BE" sz="3300" b="1" cap="small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fr-BE" sz="3300" b="1" cap="small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bibliography</a:t>
            </a:r>
            <a:endParaRPr lang="fr-FR" sz="3300" b="1" cap="small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5590969" y="2316280"/>
            <a:ext cx="5966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fr-FR" sz="3600" dirty="0">
                <a:solidFill>
                  <a:srgbClr val="C0504D"/>
                </a:solidFill>
                <a:latin typeface="Calibri"/>
                <a:sym typeface="Wingdings" pitchFamily="2" charset="2"/>
              </a:rPr>
              <a:t></a:t>
            </a:r>
          </a:p>
        </p:txBody>
      </p:sp>
      <p:sp>
        <p:nvSpPr>
          <p:cNvPr id="4" name="Rectangle 3"/>
          <p:cNvSpPr/>
          <p:nvPr/>
        </p:nvSpPr>
        <p:spPr>
          <a:xfrm>
            <a:off x="6023017" y="1092143"/>
            <a:ext cx="1224136" cy="2160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5996039" y="2418484"/>
            <a:ext cx="110709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fr-FR" sz="2000" dirty="0">
                <a:solidFill>
                  <a:srgbClr val="C0504D"/>
                </a:solidFill>
                <a:latin typeface="Calibri"/>
                <a:sym typeface="Wingdings" pitchFamily="2" charset="2"/>
              </a:rPr>
              <a:t>Clic droit</a:t>
            </a: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7154571" y="3614165"/>
            <a:ext cx="5966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fr-FR" sz="3600" dirty="0">
                <a:solidFill>
                  <a:srgbClr val="C0504D"/>
                </a:solidFill>
                <a:latin typeface="Calibri"/>
                <a:sym typeface="Wingdings" pitchFamily="2" charset="2"/>
              </a:rPr>
              <a:t>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7823217" y="4616484"/>
            <a:ext cx="3924944" cy="1785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BE" sz="1000" dirty="0" err="1"/>
              <a:t>Glasziou</a:t>
            </a:r>
            <a:r>
              <a:rPr lang="fr-BE" sz="1000" dirty="0"/>
              <a:t>, P.P., Mar, C.D., Salisbury, J., 2007. Evidence-</a:t>
            </a:r>
            <a:r>
              <a:rPr lang="fr-BE" sz="1000" dirty="0" err="1"/>
              <a:t>Based</a:t>
            </a:r>
            <a:r>
              <a:rPr lang="fr-BE" sz="1000" dirty="0"/>
              <a:t> Practice </a:t>
            </a:r>
            <a:r>
              <a:rPr lang="fr-BE" sz="1000" dirty="0" err="1"/>
              <a:t>Workbook</a:t>
            </a:r>
            <a:r>
              <a:rPr lang="fr-BE" sz="1000" dirty="0"/>
              <a:t>, 2 </a:t>
            </a:r>
            <a:r>
              <a:rPr lang="fr-BE" sz="1000" dirty="0" err="1"/>
              <a:t>edition</a:t>
            </a:r>
            <a:r>
              <a:rPr lang="fr-BE" sz="1000" dirty="0"/>
              <a:t>. </a:t>
            </a:r>
            <a:r>
              <a:rPr lang="fr-BE" sz="1000" dirty="0" err="1"/>
              <a:t>ed</a:t>
            </a:r>
            <a:r>
              <a:rPr lang="fr-BE" sz="1000" dirty="0"/>
              <a:t>. BMJ Books, Oxford.</a:t>
            </a:r>
          </a:p>
          <a:p>
            <a:r>
              <a:rPr lang="fr-BE" sz="1000" dirty="0" err="1"/>
              <a:t>Kofman</a:t>
            </a:r>
            <a:r>
              <a:rPr lang="fr-BE" sz="1000" dirty="0"/>
              <a:t>, E., 2004a. </a:t>
            </a:r>
            <a:r>
              <a:rPr lang="fr-BE" sz="1000" dirty="0" err="1"/>
              <a:t>Family‐related</a:t>
            </a:r>
            <a:r>
              <a:rPr lang="fr-BE" sz="1000" dirty="0"/>
              <a:t> migration: a </a:t>
            </a:r>
            <a:r>
              <a:rPr lang="fr-BE" sz="1000" dirty="0" err="1"/>
              <a:t>critial</a:t>
            </a:r>
            <a:r>
              <a:rPr lang="fr-BE" sz="1000" dirty="0"/>
              <a:t> </a:t>
            </a:r>
            <a:r>
              <a:rPr lang="fr-BE" sz="1000" dirty="0" err="1"/>
              <a:t>review</a:t>
            </a:r>
            <a:r>
              <a:rPr lang="fr-BE" sz="1000" dirty="0"/>
              <a:t> of </a:t>
            </a:r>
            <a:r>
              <a:rPr lang="fr-BE" sz="1000" dirty="0" err="1"/>
              <a:t>European</a:t>
            </a:r>
            <a:r>
              <a:rPr lang="fr-BE" sz="1000" dirty="0"/>
              <a:t> </a:t>
            </a:r>
            <a:r>
              <a:rPr lang="fr-BE" sz="1000" dirty="0" err="1"/>
              <a:t>Studies</a:t>
            </a:r>
            <a:r>
              <a:rPr lang="fr-BE" sz="1000" dirty="0"/>
              <a:t>. Journal of </a:t>
            </a:r>
            <a:r>
              <a:rPr lang="fr-BE" sz="1000" dirty="0" err="1"/>
              <a:t>Ethnic</a:t>
            </a:r>
            <a:r>
              <a:rPr lang="fr-BE" sz="1000" dirty="0"/>
              <a:t> and Migration </a:t>
            </a:r>
            <a:r>
              <a:rPr lang="fr-BE" sz="1000" dirty="0" err="1"/>
              <a:t>Studies</a:t>
            </a:r>
            <a:r>
              <a:rPr lang="fr-BE" sz="1000" dirty="0"/>
              <a:t> 30, 243–262. </a:t>
            </a:r>
            <a:r>
              <a:rPr lang="fr-BE" sz="1000" dirty="0">
                <a:hlinkClick r:id="rId5"/>
              </a:rPr>
              <a:t>https://doi.org/10.1080/1369183042000200687</a:t>
            </a:r>
            <a:endParaRPr lang="fr-BE" sz="1000" dirty="0"/>
          </a:p>
          <a:p>
            <a:r>
              <a:rPr lang="fr-BE" sz="1000" dirty="0" err="1"/>
              <a:t>Kofman</a:t>
            </a:r>
            <a:r>
              <a:rPr lang="fr-BE" sz="1000" dirty="0"/>
              <a:t>, E., 2004b. </a:t>
            </a:r>
            <a:r>
              <a:rPr lang="fr-BE" sz="1000" dirty="0" err="1"/>
              <a:t>Family‐related</a:t>
            </a:r>
            <a:r>
              <a:rPr lang="fr-BE" sz="1000" dirty="0"/>
              <a:t> migration: a </a:t>
            </a:r>
            <a:r>
              <a:rPr lang="fr-BE" sz="1000" dirty="0" err="1"/>
              <a:t>critial</a:t>
            </a:r>
            <a:r>
              <a:rPr lang="fr-BE" sz="1000" dirty="0"/>
              <a:t> </a:t>
            </a:r>
            <a:r>
              <a:rPr lang="fr-BE" sz="1000" dirty="0" err="1"/>
              <a:t>review</a:t>
            </a:r>
            <a:r>
              <a:rPr lang="fr-BE" sz="1000" dirty="0"/>
              <a:t> of </a:t>
            </a:r>
            <a:r>
              <a:rPr lang="fr-BE" sz="1000" dirty="0" err="1"/>
              <a:t>European</a:t>
            </a:r>
            <a:r>
              <a:rPr lang="fr-BE" sz="1000" dirty="0"/>
              <a:t> </a:t>
            </a:r>
            <a:r>
              <a:rPr lang="fr-BE" sz="1000" dirty="0" err="1"/>
              <a:t>Studies</a:t>
            </a:r>
            <a:r>
              <a:rPr lang="fr-BE" sz="1000" dirty="0"/>
              <a:t>. Journal of </a:t>
            </a:r>
            <a:r>
              <a:rPr lang="fr-BE" sz="1000" dirty="0" err="1"/>
              <a:t>Ethnic</a:t>
            </a:r>
            <a:r>
              <a:rPr lang="fr-BE" sz="1000" dirty="0"/>
              <a:t> and Migration </a:t>
            </a:r>
            <a:r>
              <a:rPr lang="fr-BE" sz="1000" dirty="0" err="1"/>
              <a:t>Studies</a:t>
            </a:r>
            <a:r>
              <a:rPr lang="fr-BE" sz="1000" dirty="0"/>
              <a:t> 30, 243–262. </a:t>
            </a:r>
            <a:r>
              <a:rPr lang="fr-BE" sz="1000" dirty="0">
                <a:hlinkClick r:id="rId5"/>
              </a:rPr>
              <a:t>https://doi.org/10.1080/1369183042000200687</a:t>
            </a:r>
            <a:endParaRPr lang="fr-BE" sz="1000" dirty="0"/>
          </a:p>
          <a:p>
            <a:r>
              <a:rPr lang="fr-BE" sz="1000" dirty="0" err="1"/>
              <a:t>Moher</a:t>
            </a:r>
            <a:r>
              <a:rPr lang="fr-BE" sz="1000" dirty="0"/>
              <a:t>, D., </a:t>
            </a:r>
            <a:r>
              <a:rPr lang="fr-BE" sz="1000" dirty="0" err="1"/>
              <a:t>Liberati</a:t>
            </a:r>
            <a:r>
              <a:rPr lang="fr-BE" sz="1000" dirty="0"/>
              <a:t>, A., </a:t>
            </a:r>
            <a:r>
              <a:rPr lang="fr-BE" sz="1000" dirty="0" err="1"/>
              <a:t>Tetzlaff</a:t>
            </a:r>
            <a:r>
              <a:rPr lang="fr-BE" sz="1000" dirty="0"/>
              <a:t>, J., Altman, D.G., 2009. </a:t>
            </a:r>
            <a:r>
              <a:rPr lang="fr-BE" sz="1000" dirty="0" err="1"/>
              <a:t>Preferred</a:t>
            </a:r>
            <a:r>
              <a:rPr lang="fr-BE" sz="1000" dirty="0"/>
              <a:t> </a:t>
            </a:r>
            <a:r>
              <a:rPr lang="fr-BE" sz="1000" dirty="0" err="1"/>
              <a:t>reporting</a:t>
            </a:r>
            <a:r>
              <a:rPr lang="fr-BE" sz="1000" dirty="0"/>
              <a:t> items for </a:t>
            </a:r>
            <a:r>
              <a:rPr lang="fr-BE" sz="1000" dirty="0" err="1"/>
              <a:t>systematic</a:t>
            </a:r>
            <a:r>
              <a:rPr lang="fr-BE" sz="1000" dirty="0"/>
              <a:t> </a:t>
            </a:r>
            <a:r>
              <a:rPr lang="fr-BE" sz="1000" dirty="0" err="1"/>
              <a:t>reviews</a:t>
            </a:r>
            <a:r>
              <a:rPr lang="fr-BE" sz="1000" dirty="0"/>
              <a:t> and </a:t>
            </a:r>
            <a:r>
              <a:rPr lang="fr-BE" sz="1000" dirty="0" err="1"/>
              <a:t>meta</a:t>
            </a:r>
            <a:r>
              <a:rPr lang="fr-BE" sz="1000" dirty="0"/>
              <a:t>-analyses: the PRISMA </a:t>
            </a:r>
            <a:r>
              <a:rPr lang="fr-BE" sz="1000" dirty="0" err="1"/>
              <a:t>statement</a:t>
            </a:r>
            <a:r>
              <a:rPr lang="fr-BE" sz="1000" dirty="0"/>
              <a:t>. BMJ 339. </a:t>
            </a:r>
            <a:r>
              <a:rPr lang="fr-BE" sz="1000" dirty="0">
                <a:hlinkClick r:id="rId6"/>
              </a:rPr>
              <a:t>https://doi.org/10.1136/bmj.b2535</a:t>
            </a:r>
            <a:endParaRPr lang="fr-BE" sz="1000" dirty="0"/>
          </a:p>
        </p:txBody>
      </p:sp>
      <p:sp>
        <p:nvSpPr>
          <p:cNvPr id="21" name="Text Box 13"/>
          <p:cNvSpPr txBox="1">
            <a:spLocks noChangeArrowheads="1"/>
          </p:cNvSpPr>
          <p:nvPr/>
        </p:nvSpPr>
        <p:spPr bwMode="auto">
          <a:xfrm>
            <a:off x="5086914" y="813128"/>
            <a:ext cx="1546163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57200"/>
            <a:r>
              <a:rPr lang="fr-FR" sz="2000" dirty="0">
                <a:solidFill>
                  <a:srgbClr val="C00000"/>
                </a:solidFill>
                <a:latin typeface="Calibri"/>
                <a:sym typeface="Wingdings" pitchFamily="2" charset="2"/>
              </a:rPr>
              <a:t>Sélectionner</a:t>
            </a:r>
          </a:p>
        </p:txBody>
      </p:sp>
      <p:sp>
        <p:nvSpPr>
          <p:cNvPr id="25" name="Text Box 10"/>
          <p:cNvSpPr txBox="1">
            <a:spLocks noChangeArrowheads="1"/>
          </p:cNvSpPr>
          <p:nvPr/>
        </p:nvSpPr>
        <p:spPr bwMode="auto">
          <a:xfrm>
            <a:off x="3286713" y="3180376"/>
            <a:ext cx="5966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fr-FR" sz="3600" dirty="0">
                <a:solidFill>
                  <a:srgbClr val="C0504D"/>
                </a:solidFill>
                <a:latin typeface="Calibri"/>
                <a:sym typeface="Wingdings"/>
              </a:rPr>
              <a:t></a:t>
            </a:r>
            <a:endParaRPr lang="fr-FR" sz="3600" dirty="0">
              <a:solidFill>
                <a:srgbClr val="C0504D"/>
              </a:solidFill>
              <a:latin typeface="Calibri"/>
              <a:sym typeface="Wingdings" pitchFamily="2" charset="2"/>
            </a:endParaRPr>
          </a:p>
        </p:txBody>
      </p:sp>
      <p:cxnSp>
        <p:nvCxnSpPr>
          <p:cNvPr id="13" name="Connecteur droit avec flèche 12"/>
          <p:cNvCxnSpPr/>
          <p:nvPr/>
        </p:nvCxnSpPr>
        <p:spPr>
          <a:xfrm>
            <a:off x="5138957" y="5988688"/>
            <a:ext cx="603880" cy="30803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2E1D5F41-1055-414A-80E5-812A7FFEAFB0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6593533" y="2064778"/>
            <a:ext cx="983167" cy="1307603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9">
            <a:extLst>
              <a:ext uri="{FF2B5EF4-FFF2-40B4-BE49-F238E27FC236}">
                <a16:creationId xmlns:a16="http://schemas.microsoft.com/office/drawing/2014/main" id="{51AE261D-4BB8-65E9-5D7B-90C77D65FA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2316" y="1093885"/>
            <a:ext cx="71020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C0504D"/>
                </a:solidFill>
                <a:sym typeface="Wingdings" pitchFamily="2" charset="2"/>
              </a:rPr>
              <a:t></a:t>
            </a:r>
          </a:p>
        </p:txBody>
      </p:sp>
    </p:spTree>
    <p:extLst>
      <p:ext uri="{BB962C8B-B14F-4D97-AF65-F5344CB8AC3E}">
        <p14:creationId xmlns:p14="http://schemas.microsoft.com/office/powerpoint/2010/main" val="9899884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FE6AA41-C518-4CF4-7A29-984CD03E27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6333" y="1159561"/>
            <a:ext cx="9115391" cy="4103928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8484" y="2360487"/>
            <a:ext cx="2871599" cy="917103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fr-BE" sz="3300" b="1" cap="small" dirty="0">
                <a:solidFill>
                  <a:schemeClr val="bg1"/>
                </a:solidFill>
                <a:cs typeface="Times New Roman"/>
              </a:rPr>
              <a:t>Insert citation in Word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016334" y="1480270"/>
            <a:ext cx="432048" cy="614939"/>
          </a:xfrm>
          <a:prstGeom prst="rect">
            <a:avLst/>
          </a:prstGeom>
          <a:noFill/>
          <a:ln w="57150" cmpd="sng">
            <a:solidFill>
              <a:srgbClr val="C05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srgbClr val="C0504D"/>
              </a:solidFill>
              <a:latin typeface="Calibri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214346" y="1336632"/>
            <a:ext cx="529273" cy="281131"/>
          </a:xfrm>
          <a:prstGeom prst="rect">
            <a:avLst/>
          </a:prstGeom>
          <a:noFill/>
          <a:ln w="57150" cmpd="sng">
            <a:solidFill>
              <a:srgbClr val="C05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srgbClr val="C0504D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4627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30629" y="2368921"/>
            <a:ext cx="2719450" cy="917575"/>
          </a:xfrm>
        </p:spPr>
        <p:txBody>
          <a:bodyPr rtlCol="0"/>
          <a:lstStyle/>
          <a:p>
            <a:pPr>
              <a:defRPr/>
            </a:pPr>
            <a:r>
              <a:rPr lang="fr-BE" sz="3600" b="1" cap="small" dirty="0">
                <a:solidFill>
                  <a:schemeClr val="bg1"/>
                </a:solidFill>
                <a:cs typeface="Times New Roman"/>
              </a:rPr>
              <a:t>Zotero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71BCBA3-6454-C844-5E40-F69F273F40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4199" y="639776"/>
            <a:ext cx="8229600" cy="5293440"/>
          </a:xfrm>
        </p:spPr>
        <p:txBody>
          <a:bodyPr/>
          <a:lstStyle/>
          <a:p>
            <a:pPr>
              <a:lnSpc>
                <a:spcPct val="125000"/>
              </a:lnSpc>
            </a:pPr>
            <a:r>
              <a:rPr lang="fr-BE" sz="2400" b="1" dirty="0">
                <a:solidFill>
                  <a:srgbClr val="1F497D"/>
                </a:solidFill>
                <a:latin typeface="+mj-lt"/>
                <a:cs typeface="Times New Roman"/>
              </a:rPr>
              <a:t>Open source </a:t>
            </a:r>
            <a:r>
              <a:rPr lang="fr-BE" sz="2400" b="1" dirty="0" err="1">
                <a:solidFill>
                  <a:srgbClr val="1F497D"/>
                </a:solidFill>
                <a:latin typeface="+mj-lt"/>
                <a:cs typeface="Times New Roman"/>
              </a:rPr>
              <a:t>bibliographic</a:t>
            </a:r>
            <a:r>
              <a:rPr lang="fr-BE" sz="2400" b="1" dirty="0">
                <a:solidFill>
                  <a:srgbClr val="1F497D"/>
                </a:solidFill>
                <a:latin typeface="+mj-lt"/>
                <a:cs typeface="Times New Roman"/>
              </a:rPr>
              <a:t> management software (free)</a:t>
            </a:r>
          </a:p>
          <a:p>
            <a:pPr>
              <a:lnSpc>
                <a:spcPct val="125000"/>
              </a:lnSpc>
            </a:pPr>
            <a:r>
              <a:rPr lang="fr-BE" sz="2400" dirty="0" err="1">
                <a:solidFill>
                  <a:srgbClr val="1F497D"/>
                </a:solidFill>
                <a:latin typeface="+mj-lt"/>
                <a:cs typeface="Times New Roman"/>
              </a:rPr>
              <a:t>Since</a:t>
            </a:r>
            <a:r>
              <a:rPr lang="fr-BE" sz="2400" dirty="0">
                <a:solidFill>
                  <a:srgbClr val="1F497D"/>
                </a:solidFill>
                <a:latin typeface="+mj-lt"/>
                <a:cs typeface="Times New Roman"/>
              </a:rPr>
              <a:t> version 6.0, </a:t>
            </a:r>
            <a:r>
              <a:rPr lang="fr-BE" sz="2400" dirty="0" err="1">
                <a:solidFill>
                  <a:srgbClr val="1F497D"/>
                </a:solidFill>
                <a:latin typeface="+mj-lt"/>
                <a:cs typeface="Times New Roman"/>
              </a:rPr>
              <a:t>only</a:t>
            </a:r>
            <a:r>
              <a:rPr lang="fr-BE" sz="2400" dirty="0">
                <a:solidFill>
                  <a:srgbClr val="1F497D"/>
                </a:solidFill>
                <a:latin typeface="+mj-lt"/>
                <a:cs typeface="Times New Roman"/>
              </a:rPr>
              <a:t> standalone version compatible </a:t>
            </a:r>
            <a:r>
              <a:rPr lang="fr-BE" sz="2400" dirty="0" err="1">
                <a:solidFill>
                  <a:srgbClr val="1F497D"/>
                </a:solidFill>
                <a:latin typeface="+mj-lt"/>
                <a:cs typeface="Times New Roman"/>
              </a:rPr>
              <a:t>with</a:t>
            </a:r>
            <a:r>
              <a:rPr lang="fr-BE" sz="2400" dirty="0">
                <a:solidFill>
                  <a:srgbClr val="1F497D"/>
                </a:solidFill>
                <a:latin typeface="+mj-lt"/>
                <a:cs typeface="Times New Roman"/>
              </a:rPr>
              <a:t> Safari, Chrome, Firefox and Edge</a:t>
            </a:r>
          </a:p>
          <a:p>
            <a:pPr>
              <a:lnSpc>
                <a:spcPct val="125000"/>
              </a:lnSpc>
            </a:pPr>
            <a:r>
              <a:rPr lang="fr-BE" sz="2400" dirty="0" err="1">
                <a:solidFill>
                  <a:srgbClr val="1F497D"/>
                </a:solidFill>
                <a:latin typeface="+mj-lt"/>
                <a:cs typeface="Times New Roman"/>
              </a:rPr>
              <a:t>Collects</a:t>
            </a:r>
            <a:r>
              <a:rPr lang="fr-BE" sz="2400" dirty="0">
                <a:solidFill>
                  <a:srgbClr val="1F497D"/>
                </a:solidFill>
                <a:latin typeface="+mj-lt"/>
                <a:cs typeface="Times New Roman"/>
              </a:rPr>
              <a:t> </a:t>
            </a:r>
            <a:r>
              <a:rPr lang="fr-BE" sz="2400" dirty="0" err="1">
                <a:solidFill>
                  <a:srgbClr val="1F497D"/>
                </a:solidFill>
                <a:latin typeface="+mj-lt"/>
                <a:cs typeface="Times New Roman"/>
              </a:rPr>
              <a:t>bibliographic</a:t>
            </a:r>
            <a:r>
              <a:rPr lang="fr-BE" sz="2400" dirty="0">
                <a:solidFill>
                  <a:srgbClr val="1F497D"/>
                </a:solidFill>
                <a:latin typeface="+mj-lt"/>
                <a:cs typeface="Times New Roman"/>
              </a:rPr>
              <a:t> </a:t>
            </a:r>
            <a:r>
              <a:rPr lang="fr-BE" sz="2400" dirty="0" err="1">
                <a:solidFill>
                  <a:srgbClr val="1F497D"/>
                </a:solidFill>
                <a:latin typeface="+mj-lt"/>
                <a:cs typeface="Times New Roman"/>
              </a:rPr>
              <a:t>references</a:t>
            </a:r>
            <a:r>
              <a:rPr lang="fr-BE" sz="2400" dirty="0">
                <a:solidFill>
                  <a:srgbClr val="1F497D"/>
                </a:solidFill>
                <a:latin typeface="+mj-lt"/>
                <a:cs typeface="Times New Roman"/>
              </a:rPr>
              <a:t> on the web</a:t>
            </a:r>
          </a:p>
          <a:p>
            <a:pPr>
              <a:lnSpc>
                <a:spcPct val="125000"/>
              </a:lnSpc>
            </a:pPr>
            <a:r>
              <a:rPr lang="fr-BE" sz="2400" dirty="0">
                <a:solidFill>
                  <a:srgbClr val="1F497D"/>
                </a:solidFill>
                <a:latin typeface="+mj-lt"/>
                <a:cs typeface="Times New Roman"/>
              </a:rPr>
              <a:t>Stores and manages </a:t>
            </a:r>
            <a:r>
              <a:rPr lang="fr-BE" sz="2400" dirty="0" err="1">
                <a:solidFill>
                  <a:srgbClr val="1F497D"/>
                </a:solidFill>
                <a:latin typeface="+mj-lt"/>
                <a:cs typeface="Times New Roman"/>
              </a:rPr>
              <a:t>bibliographic</a:t>
            </a:r>
            <a:r>
              <a:rPr lang="fr-BE" sz="2400" dirty="0">
                <a:solidFill>
                  <a:srgbClr val="1F497D"/>
                </a:solidFill>
                <a:latin typeface="+mj-lt"/>
                <a:cs typeface="Times New Roman"/>
              </a:rPr>
              <a:t> information but </a:t>
            </a:r>
            <a:r>
              <a:rPr lang="fr-BE" sz="2400" dirty="0" err="1">
                <a:solidFill>
                  <a:srgbClr val="1F497D"/>
                </a:solidFill>
                <a:latin typeface="+mj-lt"/>
                <a:cs typeface="Times New Roman"/>
              </a:rPr>
              <a:t>also</a:t>
            </a:r>
            <a:r>
              <a:rPr lang="fr-BE" sz="2400" dirty="0">
                <a:solidFill>
                  <a:srgbClr val="1F497D"/>
                </a:solidFill>
                <a:latin typeface="+mj-lt"/>
                <a:cs typeface="Times New Roman"/>
              </a:rPr>
              <a:t> document captures, </a:t>
            </a:r>
            <a:r>
              <a:rPr lang="fr-BE" sz="2400" dirty="0" err="1">
                <a:solidFill>
                  <a:srgbClr val="1F497D"/>
                </a:solidFill>
                <a:latin typeface="+mj-lt"/>
                <a:cs typeface="Times New Roman"/>
              </a:rPr>
              <a:t>reading</a:t>
            </a:r>
            <a:r>
              <a:rPr lang="fr-BE" sz="2400" dirty="0">
                <a:solidFill>
                  <a:srgbClr val="1F497D"/>
                </a:solidFill>
                <a:latin typeface="+mj-lt"/>
                <a:cs typeface="Times New Roman"/>
              </a:rPr>
              <a:t> notes, .... </a:t>
            </a:r>
          </a:p>
          <a:p>
            <a:pPr>
              <a:lnSpc>
                <a:spcPct val="125000"/>
              </a:lnSpc>
            </a:pPr>
            <a:r>
              <a:rPr lang="fr-BE" sz="2400" dirty="0" err="1">
                <a:solidFill>
                  <a:srgbClr val="1F497D"/>
                </a:solidFill>
                <a:latin typeface="+mj-lt"/>
                <a:cs typeface="Times New Roman"/>
              </a:rPr>
              <a:t>Generates</a:t>
            </a:r>
            <a:r>
              <a:rPr lang="fr-BE" sz="2400" dirty="0">
                <a:solidFill>
                  <a:srgbClr val="1F497D"/>
                </a:solidFill>
                <a:latin typeface="+mj-lt"/>
                <a:cs typeface="Times New Roman"/>
              </a:rPr>
              <a:t> citations and </a:t>
            </a:r>
            <a:r>
              <a:rPr lang="fr-BE" sz="2400" dirty="0" err="1">
                <a:solidFill>
                  <a:srgbClr val="1F497D"/>
                </a:solidFill>
                <a:latin typeface="+mj-lt"/>
                <a:cs typeface="Times New Roman"/>
              </a:rPr>
              <a:t>formatted</a:t>
            </a:r>
            <a:r>
              <a:rPr lang="fr-BE" sz="2400" dirty="0">
                <a:solidFill>
                  <a:srgbClr val="1F497D"/>
                </a:solidFill>
                <a:latin typeface="+mj-lt"/>
                <a:cs typeface="Times New Roman"/>
              </a:rPr>
              <a:t> bibliographies</a:t>
            </a:r>
          </a:p>
          <a:p>
            <a:pPr>
              <a:lnSpc>
                <a:spcPct val="125000"/>
              </a:lnSpc>
            </a:pPr>
            <a:r>
              <a:rPr lang="fr-BE" sz="2400" dirty="0" err="1">
                <a:solidFill>
                  <a:srgbClr val="1F497D"/>
                </a:solidFill>
                <a:latin typeface="+mj-lt"/>
                <a:cs typeface="Times New Roman"/>
              </a:rPr>
              <a:t>Other</a:t>
            </a:r>
            <a:r>
              <a:rPr lang="fr-BE" sz="2400" dirty="0">
                <a:solidFill>
                  <a:srgbClr val="1F497D"/>
                </a:solidFill>
                <a:latin typeface="+mj-lt"/>
                <a:cs typeface="Times New Roman"/>
              </a:rPr>
              <a:t> software : </a:t>
            </a:r>
          </a:p>
          <a:p>
            <a:pPr lvl="1">
              <a:lnSpc>
                <a:spcPct val="125000"/>
              </a:lnSpc>
            </a:pPr>
            <a:r>
              <a:rPr lang="fr-BE" sz="2000" dirty="0" err="1">
                <a:solidFill>
                  <a:schemeClr val="tx2">
                    <a:lumMod val="75000"/>
                  </a:schemeClr>
                </a:solidFill>
                <a:latin typeface="+mj-lt"/>
                <a:cs typeface="Times New Roman"/>
              </a:rPr>
              <a:t>Endnote</a:t>
            </a:r>
            <a:r>
              <a:rPr lang="fr-BE" sz="2000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/>
              </a:rPr>
              <a:t> (licence at ULB), Citavi (</a:t>
            </a:r>
            <a:r>
              <a:rPr lang="fr-BE" sz="2000" dirty="0" err="1">
                <a:solidFill>
                  <a:schemeClr val="tx2">
                    <a:lumMod val="75000"/>
                  </a:schemeClr>
                </a:solidFill>
                <a:latin typeface="+mj-lt"/>
                <a:cs typeface="Times New Roman"/>
              </a:rPr>
              <a:t>paying</a:t>
            </a:r>
            <a:r>
              <a:rPr lang="fr-BE" sz="2000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/>
              </a:rPr>
              <a:t>)</a:t>
            </a:r>
          </a:p>
          <a:p>
            <a:pPr lvl="1">
              <a:lnSpc>
                <a:spcPct val="125000"/>
              </a:lnSpc>
            </a:pPr>
            <a:r>
              <a:rPr lang="fr-BE" sz="2000" dirty="0" err="1">
                <a:solidFill>
                  <a:schemeClr val="bg1">
                    <a:lumMod val="65000"/>
                  </a:schemeClr>
                </a:solidFill>
                <a:latin typeface="+mj-lt"/>
                <a:cs typeface="Times New Roman"/>
              </a:rPr>
              <a:t>Mendeley</a:t>
            </a:r>
            <a:r>
              <a:rPr lang="fr-BE" sz="2000" dirty="0">
                <a:solidFill>
                  <a:schemeClr val="bg1">
                    <a:lumMod val="65000"/>
                  </a:schemeClr>
                </a:solidFill>
                <a:latin typeface="+mj-lt"/>
                <a:cs typeface="Times New Roman"/>
              </a:rPr>
              <a:t> (free)</a:t>
            </a:r>
          </a:p>
        </p:txBody>
      </p:sp>
    </p:spTree>
    <p:extLst>
      <p:ext uri="{BB962C8B-B14F-4D97-AF65-F5344CB8AC3E}">
        <p14:creationId xmlns:p14="http://schemas.microsoft.com/office/powerpoint/2010/main" val="29156673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capture d’écran, texte, logiciel, Page web&#10;&#10;Description générée automatiquement">
            <a:extLst>
              <a:ext uri="{FF2B5EF4-FFF2-40B4-BE49-F238E27FC236}">
                <a16:creationId xmlns:a16="http://schemas.microsoft.com/office/drawing/2014/main" id="{64C41C04-E97A-D7D3-CCD9-45ADB88465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636" y="1414546"/>
            <a:ext cx="9125173" cy="3609148"/>
          </a:xfrm>
          <a:prstGeom prst="rect">
            <a:avLst/>
          </a:prstGeom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5770" y="2376676"/>
            <a:ext cx="2814938" cy="924663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fr-BE" sz="3300" b="1" cap="small" dirty="0" err="1">
                <a:solidFill>
                  <a:schemeClr val="bg1"/>
                </a:solidFill>
                <a:cs typeface="Times New Roman"/>
              </a:rPr>
              <a:t>Generate</a:t>
            </a:r>
            <a:r>
              <a:rPr lang="fr-BE" sz="3300" b="1" cap="small" dirty="0">
                <a:solidFill>
                  <a:schemeClr val="bg1"/>
                </a:solidFill>
                <a:cs typeface="Times New Roman"/>
              </a:rPr>
              <a:t> a </a:t>
            </a:r>
            <a:r>
              <a:rPr lang="fr-BE" sz="3300" b="1" cap="small" dirty="0" err="1">
                <a:solidFill>
                  <a:schemeClr val="bg1"/>
                </a:solidFill>
                <a:cs typeface="Times New Roman"/>
              </a:rPr>
              <a:t>bibliography</a:t>
            </a:r>
            <a:endParaRPr lang="fr-BE" sz="3300" b="1" cap="small" dirty="0">
              <a:solidFill>
                <a:schemeClr val="bg1"/>
              </a:solidFill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09267" y="1612528"/>
            <a:ext cx="589008" cy="656392"/>
          </a:xfrm>
          <a:prstGeom prst="rect">
            <a:avLst/>
          </a:prstGeom>
          <a:noFill/>
          <a:ln w="57150" cmpd="sng">
            <a:solidFill>
              <a:srgbClr val="C05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srgbClr val="C0504D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28970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56CED77-1D40-97D0-B0D8-FF620249E7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042" y="4634847"/>
            <a:ext cx="7772400" cy="602361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4"/>
          <a:srcRect b="53611"/>
          <a:stretch/>
        </p:blipFill>
        <p:spPr>
          <a:xfrm>
            <a:off x="3137621" y="2295186"/>
            <a:ext cx="8884886" cy="1916248"/>
          </a:xfrm>
          <a:prstGeom prst="rect">
            <a:avLst/>
          </a:prstGeom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8491" y="2356120"/>
            <a:ext cx="2654110" cy="107288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fr-BE" sz="3300" b="1" cap="small" dirty="0" err="1">
                <a:solidFill>
                  <a:schemeClr val="bg1"/>
                </a:solidFill>
                <a:cs typeface="Times New Roman"/>
              </a:rPr>
              <a:t>Delete</a:t>
            </a:r>
            <a:r>
              <a:rPr lang="fr-BE" sz="3300" b="1" cap="small" dirty="0">
                <a:solidFill>
                  <a:schemeClr val="bg1"/>
                </a:solidFill>
                <a:cs typeface="Times New Roman"/>
              </a:rPr>
              <a:t> a citation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3149257" y="2797400"/>
            <a:ext cx="576064" cy="720080"/>
          </a:xfrm>
          <a:prstGeom prst="rect">
            <a:avLst/>
          </a:prstGeom>
          <a:noFill/>
          <a:ln w="57150" cmpd="sng">
            <a:solidFill>
              <a:srgbClr val="C05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srgbClr val="C0504D"/>
              </a:solidFill>
              <a:latin typeface="Calibri"/>
            </a:endParaRPr>
          </a:p>
        </p:txBody>
      </p:sp>
      <p:sp>
        <p:nvSpPr>
          <p:cNvPr id="14" name="Text Box 10">
            <a:extLst>
              <a:ext uri="{FF2B5EF4-FFF2-40B4-BE49-F238E27FC236}">
                <a16:creationId xmlns:a16="http://schemas.microsoft.com/office/drawing/2014/main" id="{78CB3F00-9889-75A0-8F62-8F348DE046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8723" y="2339227"/>
            <a:ext cx="5966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3600" dirty="0">
                <a:solidFill>
                  <a:srgbClr val="C0504D"/>
                </a:solidFill>
                <a:sym typeface="Wingdings" pitchFamily="2" charset="2"/>
              </a:rPr>
              <a:t></a:t>
            </a:r>
          </a:p>
        </p:txBody>
      </p:sp>
      <p:sp>
        <p:nvSpPr>
          <p:cNvPr id="15" name="Text Box 15">
            <a:extLst>
              <a:ext uri="{FF2B5EF4-FFF2-40B4-BE49-F238E27FC236}">
                <a16:creationId xmlns:a16="http://schemas.microsoft.com/office/drawing/2014/main" id="{A7A9F22A-7ABF-FBC7-09A5-AF8A65D77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6715" y="4313152"/>
            <a:ext cx="5966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fr-FR" sz="3600" dirty="0">
                <a:solidFill>
                  <a:srgbClr val="C0504D"/>
                </a:solidFill>
                <a:latin typeface="Calibri"/>
                <a:sym typeface="Wingdings" pitchFamily="2" charset="2"/>
              </a:rPr>
              <a:t>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35CA14D7-DB40-919C-1F42-814084CC270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855"/>
          <a:stretch/>
        </p:blipFill>
        <p:spPr>
          <a:xfrm>
            <a:off x="4268346" y="3709368"/>
            <a:ext cx="4530576" cy="358051"/>
          </a:xfrm>
          <a:prstGeom prst="rect">
            <a:avLst/>
          </a:prstGeom>
        </p:spPr>
      </p:pic>
      <p:sp>
        <p:nvSpPr>
          <p:cNvPr id="13" name="Text Box 9">
            <a:extLst>
              <a:ext uri="{FF2B5EF4-FFF2-40B4-BE49-F238E27FC236}">
                <a16:creationId xmlns:a16="http://schemas.microsoft.com/office/drawing/2014/main" id="{1AC43908-12B5-8E96-B10D-92B90F4A3D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49857" y="3517481"/>
            <a:ext cx="32403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C0504D"/>
                </a:solidFill>
                <a:sym typeface="Wingdings" pitchFamily="2" charset="2"/>
              </a:rPr>
              <a:t> </a:t>
            </a:r>
            <a:r>
              <a:rPr lang="fr-FR" sz="2000" dirty="0">
                <a:solidFill>
                  <a:srgbClr val="C0504D"/>
                </a:solidFill>
                <a:sym typeface="Wingdings" pitchFamily="2" charset="2"/>
              </a:rPr>
              <a:t>Select the citation</a:t>
            </a: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C21BE504-AA76-B197-85D1-34EB79AF77CB}"/>
              </a:ext>
            </a:extLst>
          </p:cNvPr>
          <p:cNvCxnSpPr>
            <a:cxnSpLocks/>
          </p:cNvCxnSpPr>
          <p:nvPr/>
        </p:nvCxnSpPr>
        <p:spPr>
          <a:xfrm flipH="1">
            <a:off x="7894404" y="4912615"/>
            <a:ext cx="934235" cy="0"/>
          </a:xfrm>
          <a:prstGeom prst="straightConnector1">
            <a:avLst/>
          </a:prstGeom>
          <a:ln w="57150" cmpd="sng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7360B9F3-F731-E66C-9BEB-89E3B58CE16E}"/>
              </a:ext>
            </a:extLst>
          </p:cNvPr>
          <p:cNvSpPr txBox="1"/>
          <p:nvPr/>
        </p:nvSpPr>
        <p:spPr>
          <a:xfrm>
            <a:off x="8853118" y="4743458"/>
            <a:ext cx="2117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solidFill>
                  <a:srgbClr val="C0504D"/>
                </a:solidFill>
                <a:sym typeface="Wingdings" pitchFamily="2" charset="2"/>
              </a:rPr>
              <a:t>Delete</a:t>
            </a:r>
            <a:r>
              <a:rPr lang="fr-FR" dirty="0">
                <a:solidFill>
                  <a:srgbClr val="C0504D"/>
                </a:solidFill>
                <a:sym typeface="Wingdings" pitchFamily="2" charset="2"/>
              </a:rPr>
              <a:t> the </a:t>
            </a:r>
            <a:r>
              <a:rPr lang="fr-FR" dirty="0" err="1">
                <a:solidFill>
                  <a:srgbClr val="C0504D"/>
                </a:solidFill>
                <a:sym typeface="Wingdings" pitchFamily="2" charset="2"/>
              </a:rPr>
              <a:t>reference</a:t>
            </a:r>
            <a:endParaRPr lang="fr-FR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0D9D35B-5C91-4D82-D254-B136F5B72C08}"/>
              </a:ext>
            </a:extLst>
          </p:cNvPr>
          <p:cNvSpPr txBox="1"/>
          <p:nvPr/>
        </p:nvSpPr>
        <p:spPr>
          <a:xfrm>
            <a:off x="4082328" y="5726335"/>
            <a:ext cx="7031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C0504D"/>
                </a:solidFill>
              </a:rPr>
              <a:t>N.B. : </a:t>
            </a:r>
            <a:r>
              <a:rPr lang="fr-BE" sz="2000" dirty="0">
                <a:solidFill>
                  <a:srgbClr val="C0504D"/>
                </a:solidFill>
              </a:rPr>
              <a:t>If the </a:t>
            </a:r>
            <a:r>
              <a:rPr lang="fr-BE" sz="2000" dirty="0" err="1">
                <a:solidFill>
                  <a:srgbClr val="C0504D"/>
                </a:solidFill>
              </a:rPr>
              <a:t>bibliography</a:t>
            </a:r>
            <a:r>
              <a:rPr lang="fr-BE" sz="2000" dirty="0">
                <a:solidFill>
                  <a:srgbClr val="C0504D"/>
                </a:solidFill>
              </a:rPr>
              <a:t> </a:t>
            </a:r>
            <a:r>
              <a:rPr lang="fr-BE" sz="2000" dirty="0" err="1">
                <a:solidFill>
                  <a:srgbClr val="C0504D"/>
                </a:solidFill>
              </a:rPr>
              <a:t>does</a:t>
            </a:r>
            <a:r>
              <a:rPr lang="fr-BE" sz="2000" dirty="0">
                <a:solidFill>
                  <a:srgbClr val="C0504D"/>
                </a:solidFill>
              </a:rPr>
              <a:t> not change, click on</a:t>
            </a:r>
            <a:endParaRPr lang="fr-FR" sz="2000" dirty="0">
              <a:solidFill>
                <a:srgbClr val="C0504D"/>
              </a:solidFill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1E2C5E57-0FB5-D702-9F4E-02CC25C33F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5962" y="5607555"/>
            <a:ext cx="1713953" cy="63723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1EFB9A6-A144-9DF9-CA1D-D2CB9FC5A18B}"/>
              </a:ext>
            </a:extLst>
          </p:cNvPr>
          <p:cNvSpPr txBox="1"/>
          <p:nvPr/>
        </p:nvSpPr>
        <p:spPr>
          <a:xfrm>
            <a:off x="3725322" y="1816972"/>
            <a:ext cx="4585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tx2">
                    <a:lumMod val="75000"/>
                  </a:schemeClr>
                </a:solidFill>
              </a:rPr>
              <a:t>To </a:t>
            </a:r>
            <a:r>
              <a:rPr lang="fr-FR" dirty="0" err="1">
                <a:solidFill>
                  <a:schemeClr val="tx2">
                    <a:lumMod val="75000"/>
                  </a:schemeClr>
                </a:solidFill>
              </a:rPr>
              <a:t>delete</a:t>
            </a:r>
            <a:r>
              <a:rPr lang="fr-F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dirty="0" err="1">
                <a:solidFill>
                  <a:schemeClr val="tx2">
                    <a:lumMod val="75000"/>
                  </a:schemeClr>
                </a:solidFill>
              </a:rPr>
              <a:t>some</a:t>
            </a:r>
            <a:r>
              <a:rPr lang="fr-FR" dirty="0">
                <a:solidFill>
                  <a:schemeClr val="tx2">
                    <a:lumMod val="75000"/>
                  </a:schemeClr>
                </a:solidFill>
              </a:rPr>
              <a:t> (not all) </a:t>
            </a:r>
            <a:r>
              <a:rPr lang="fr-FR" dirty="0" err="1">
                <a:solidFill>
                  <a:schemeClr val="tx2">
                    <a:lumMod val="75000"/>
                  </a:schemeClr>
                </a:solidFill>
              </a:rPr>
              <a:t>references</a:t>
            </a:r>
            <a:r>
              <a:rPr lang="fr-FR" dirty="0">
                <a:solidFill>
                  <a:schemeClr val="tx2">
                    <a:lumMod val="75000"/>
                  </a:schemeClr>
                </a:solidFill>
              </a:rPr>
              <a:t> in a citation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D0905A1-21BB-854D-6464-19972759F133}"/>
              </a:ext>
            </a:extLst>
          </p:cNvPr>
          <p:cNvSpPr txBox="1"/>
          <p:nvPr/>
        </p:nvSpPr>
        <p:spPr>
          <a:xfrm>
            <a:off x="3725322" y="367779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tx2">
                    <a:lumMod val="75000"/>
                  </a:schemeClr>
                </a:solidFill>
              </a:rPr>
              <a:t>To </a:t>
            </a:r>
            <a:r>
              <a:rPr lang="fr-FR" dirty="0" err="1">
                <a:solidFill>
                  <a:schemeClr val="tx2">
                    <a:lumMod val="75000"/>
                  </a:schemeClr>
                </a:solidFill>
              </a:rPr>
              <a:t>delete</a:t>
            </a:r>
            <a:r>
              <a:rPr lang="fr-FR" dirty="0">
                <a:solidFill>
                  <a:schemeClr val="tx2">
                    <a:lumMod val="75000"/>
                  </a:schemeClr>
                </a:solidFill>
              </a:rPr>
              <a:t> the </a:t>
            </a:r>
            <a:r>
              <a:rPr lang="fr-FR" dirty="0" err="1">
                <a:solidFill>
                  <a:schemeClr val="tx2">
                    <a:lumMod val="75000"/>
                  </a:schemeClr>
                </a:solidFill>
              </a:rPr>
              <a:t>entire</a:t>
            </a:r>
            <a:r>
              <a:rPr lang="fr-FR" dirty="0">
                <a:solidFill>
                  <a:schemeClr val="tx2">
                    <a:lumMod val="75000"/>
                  </a:schemeClr>
                </a:solidFill>
              </a:rPr>
              <a:t> citation, select the citation(s) in the </a:t>
            </a:r>
            <a:r>
              <a:rPr lang="fr-FR" dirty="0" err="1">
                <a:solidFill>
                  <a:schemeClr val="tx2">
                    <a:lumMod val="75000"/>
                  </a:schemeClr>
                </a:solidFill>
              </a:rPr>
              <a:t>text</a:t>
            </a:r>
            <a:r>
              <a:rPr lang="fr-FR" dirty="0">
                <a:solidFill>
                  <a:schemeClr val="tx2">
                    <a:lumMod val="75000"/>
                  </a:schemeClr>
                </a:solidFill>
              </a:rPr>
              <a:t> and </a:t>
            </a:r>
            <a:r>
              <a:rPr lang="fr-FR" dirty="0" err="1">
                <a:solidFill>
                  <a:schemeClr val="tx2">
                    <a:lumMod val="75000"/>
                  </a:schemeClr>
                </a:solidFill>
              </a:rPr>
              <a:t>press</a:t>
            </a:r>
            <a:r>
              <a:rPr lang="fr-F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2">
                    <a:lumMod val="75000"/>
                  </a:schemeClr>
                </a:solidFill>
              </a:rPr>
              <a:t>Delete</a:t>
            </a:r>
            <a:r>
              <a:rPr lang="fr-FR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B78DC3A-F8F7-50E5-639B-0D1E995A07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409" y="849282"/>
            <a:ext cx="5787052" cy="374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8340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5770" y="2351462"/>
            <a:ext cx="2660559" cy="1316426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fr-BE" sz="3300" b="1" cap="small" dirty="0">
                <a:solidFill>
                  <a:schemeClr val="bg1"/>
                </a:solidFill>
                <a:cs typeface="Times New Roman"/>
              </a:rPr>
              <a:t>Force the  plug-In installation</a:t>
            </a: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1489496D-9A1B-704F-A8D1-1FC86C485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6341" y="432197"/>
            <a:ext cx="68464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  <a:sym typeface="Wingdings" pitchFamily="2" charset="2"/>
              </a:rPr>
              <a:t>In case </a:t>
            </a:r>
            <a:r>
              <a:rPr lang="fr-FR" sz="2400" dirty="0" err="1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  <a:sym typeface="Wingdings" pitchFamily="2" charset="2"/>
              </a:rPr>
              <a:t>it</a:t>
            </a:r>
            <a:r>
              <a:rPr lang="fr-FR" sz="2400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fr-FR" sz="2400" dirty="0" err="1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  <a:sym typeface="Wingdings" pitchFamily="2" charset="2"/>
              </a:rPr>
              <a:t>did</a:t>
            </a:r>
            <a:r>
              <a:rPr lang="fr-FR" sz="2400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  <a:sym typeface="Wingdings" pitchFamily="2" charset="2"/>
              </a:rPr>
              <a:t> not </a:t>
            </a:r>
            <a:r>
              <a:rPr lang="fr-FR" sz="2400" dirty="0" err="1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  <a:sym typeface="Wingdings" pitchFamily="2" charset="2"/>
              </a:rPr>
              <a:t>install</a:t>
            </a:r>
            <a:r>
              <a:rPr lang="fr-FR" sz="2400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fr-FR" sz="2400" dirty="0" err="1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  <a:sym typeface="Wingdings" pitchFamily="2" charset="2"/>
              </a:rPr>
              <a:t>automatically</a:t>
            </a:r>
            <a:r>
              <a:rPr lang="fr-FR" sz="2400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  <a:sym typeface="Wingdings" pitchFamily="2" charset="2"/>
              </a:rPr>
              <a:t>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49EEF77-8591-DF4A-9F72-E1831785AE3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27068" y="1638176"/>
            <a:ext cx="3033376" cy="2560561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5A2A168C-2D37-8347-B959-6185C5A828CF}"/>
              </a:ext>
            </a:extLst>
          </p:cNvPr>
          <p:cNvCxnSpPr/>
          <p:nvPr/>
        </p:nvCxnSpPr>
        <p:spPr>
          <a:xfrm>
            <a:off x="3659713" y="3982712"/>
            <a:ext cx="432048" cy="1588"/>
          </a:xfrm>
          <a:prstGeom prst="straightConnector1">
            <a:avLst/>
          </a:prstGeom>
          <a:ln w="57150" cmpd="sng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Box 9">
            <a:extLst>
              <a:ext uri="{FF2B5EF4-FFF2-40B4-BE49-F238E27FC236}">
                <a16:creationId xmlns:a16="http://schemas.microsoft.com/office/drawing/2014/main" id="{86735877-A2BC-7E4E-A993-AEFADF4FA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1372" y="1352927"/>
            <a:ext cx="71020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C0504D"/>
                </a:solidFill>
                <a:sym typeface="Wingdings" pitchFamily="2" charset="2"/>
              </a:rPr>
              <a:t>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A6F97BE-F051-6742-AA5D-70B5B8631A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325" y="4383765"/>
            <a:ext cx="4876744" cy="220874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F46AC95-59C8-F442-8582-2BFA001FDDD8}"/>
              </a:ext>
            </a:extLst>
          </p:cNvPr>
          <p:cNvSpPr/>
          <p:nvPr/>
        </p:nvSpPr>
        <p:spPr>
          <a:xfrm>
            <a:off x="6962681" y="4342582"/>
            <a:ext cx="516149" cy="466729"/>
          </a:xfrm>
          <a:prstGeom prst="rect">
            <a:avLst/>
          </a:prstGeom>
          <a:noFill/>
          <a:ln w="57150" cmpd="sng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ext Box 10">
            <a:extLst>
              <a:ext uri="{FF2B5EF4-FFF2-40B4-BE49-F238E27FC236}">
                <a16:creationId xmlns:a16="http://schemas.microsoft.com/office/drawing/2014/main" id="{AC8EE0F6-2D7F-B548-A00C-A1ED874EF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2151" y="3936311"/>
            <a:ext cx="5966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3600" dirty="0">
                <a:solidFill>
                  <a:srgbClr val="C0504D"/>
                </a:solidFill>
                <a:sym typeface="Wingdings" pitchFamily="2" charset="2"/>
              </a:rPr>
              <a:t>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87E740A-8B13-1942-B624-7194190987B5}"/>
              </a:ext>
            </a:extLst>
          </p:cNvPr>
          <p:cNvSpPr/>
          <p:nvPr/>
        </p:nvSpPr>
        <p:spPr>
          <a:xfrm>
            <a:off x="3997118" y="1824703"/>
            <a:ext cx="395104" cy="213794"/>
          </a:xfrm>
          <a:prstGeom prst="rect">
            <a:avLst/>
          </a:prstGeom>
          <a:noFill/>
          <a:ln w="57150" cmpd="sng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9721FA7-5689-4840-B245-8E546C9B363C}"/>
              </a:ext>
            </a:extLst>
          </p:cNvPr>
          <p:cNvSpPr txBox="1"/>
          <p:nvPr/>
        </p:nvSpPr>
        <p:spPr>
          <a:xfrm>
            <a:off x="3588629" y="1077527"/>
            <a:ext cx="15466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chemeClr val="tx2">
                    <a:lumMod val="75000"/>
                  </a:schemeClr>
                </a:solidFill>
                <a:latin typeface="+mj-lt"/>
                <a:ea typeface="Silom" pitchFamily="2" charset="-34"/>
                <a:cs typeface="Times New Roman" panose="02020603050405020304" pitchFamily="18" charset="0"/>
              </a:rPr>
              <a:t>On Windows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3E30A48-AF4D-2542-BABF-273BE6940B50}"/>
              </a:ext>
            </a:extLst>
          </p:cNvPr>
          <p:cNvSpPr txBox="1"/>
          <p:nvPr/>
        </p:nvSpPr>
        <p:spPr>
          <a:xfrm>
            <a:off x="7649859" y="1077527"/>
            <a:ext cx="10150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chemeClr val="tx2">
                    <a:lumMod val="75000"/>
                  </a:schemeClr>
                </a:solidFill>
                <a:latin typeface="+mj-lt"/>
                <a:ea typeface="Silom" pitchFamily="2" charset="-34"/>
                <a:cs typeface="Times New Roman" panose="02020603050405020304" pitchFamily="18" charset="0"/>
              </a:rPr>
              <a:t>On Mac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E73B5019-E696-0C48-9E87-0B6417864E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9860" y="1700756"/>
            <a:ext cx="3711575" cy="2460482"/>
          </a:xfrm>
          <a:prstGeom prst="rect">
            <a:avLst/>
          </a:prstGeom>
        </p:spPr>
      </p:pic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1B012E6F-08C2-5A4B-B882-5E593629F83D}"/>
              </a:ext>
            </a:extLst>
          </p:cNvPr>
          <p:cNvCxnSpPr/>
          <p:nvPr/>
        </p:nvCxnSpPr>
        <p:spPr>
          <a:xfrm>
            <a:off x="7470348" y="2284724"/>
            <a:ext cx="432048" cy="1588"/>
          </a:xfrm>
          <a:prstGeom prst="straightConnector1">
            <a:avLst/>
          </a:prstGeom>
          <a:ln w="57150" cmpd="sng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Box 9">
            <a:extLst>
              <a:ext uri="{FF2B5EF4-FFF2-40B4-BE49-F238E27FC236}">
                <a16:creationId xmlns:a16="http://schemas.microsoft.com/office/drawing/2014/main" id="{C58CE97E-1325-254A-9C5D-09FCA820CF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3032" y="1303676"/>
            <a:ext cx="71020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C0504D"/>
                </a:solidFill>
                <a:sym typeface="Wingdings" pitchFamily="2" charset="2"/>
              </a:rPr>
              <a:t>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1A91BC8-0386-834C-8687-8D5F21B9DB8A}"/>
              </a:ext>
            </a:extLst>
          </p:cNvPr>
          <p:cNvSpPr/>
          <p:nvPr/>
        </p:nvSpPr>
        <p:spPr>
          <a:xfrm>
            <a:off x="7875169" y="1678931"/>
            <a:ext cx="499778" cy="240316"/>
          </a:xfrm>
          <a:prstGeom prst="rect">
            <a:avLst/>
          </a:prstGeom>
          <a:noFill/>
          <a:ln w="57150" cmpd="sng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BCEAA848-1C0A-FD4A-94EC-C4A859E9865F}"/>
              </a:ext>
            </a:extLst>
          </p:cNvPr>
          <p:cNvCxnSpPr>
            <a:cxnSpLocks/>
          </p:cNvCxnSpPr>
          <p:nvPr/>
        </p:nvCxnSpPr>
        <p:spPr>
          <a:xfrm flipH="1">
            <a:off x="8233032" y="5662761"/>
            <a:ext cx="934235" cy="0"/>
          </a:xfrm>
          <a:prstGeom prst="straightConnector1">
            <a:avLst/>
          </a:prstGeom>
          <a:ln w="57150" cmpd="sng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Box 15">
            <a:extLst>
              <a:ext uri="{FF2B5EF4-FFF2-40B4-BE49-F238E27FC236}">
                <a16:creationId xmlns:a16="http://schemas.microsoft.com/office/drawing/2014/main" id="{425CA039-5D28-8C4B-8ED0-D000A830D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309" y="4836823"/>
            <a:ext cx="5966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fr-FR" sz="3600" dirty="0">
                <a:solidFill>
                  <a:srgbClr val="C0504D"/>
                </a:solidFill>
                <a:latin typeface="Calibri"/>
                <a:sym typeface="Wingdings" pitchFamily="2" charset="2"/>
              </a:rPr>
              <a:t></a:t>
            </a:r>
          </a:p>
        </p:txBody>
      </p:sp>
    </p:spTree>
    <p:extLst>
      <p:ext uri="{BB962C8B-B14F-4D97-AF65-F5344CB8AC3E}">
        <p14:creationId xmlns:p14="http://schemas.microsoft.com/office/powerpoint/2010/main" val="42517482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49EEF77-8591-DF4A-9F72-E1831785AE3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0097" y="568411"/>
            <a:ext cx="3033376" cy="2560561"/>
          </a:xfrm>
          <a:prstGeom prst="rect">
            <a:avLst/>
          </a:prstGeom>
        </p:spPr>
      </p:pic>
      <p:pic>
        <p:nvPicPr>
          <p:cNvPr id="3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91C8BA86-A42C-B115-DC8D-5F0C10112B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491" y="2426405"/>
            <a:ext cx="3560344" cy="3660859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6436" y="2345174"/>
            <a:ext cx="2742420" cy="651414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fr-BE" sz="3300" b="1" cap="small" dirty="0" err="1">
                <a:solidFill>
                  <a:schemeClr val="bg1"/>
                </a:solidFill>
                <a:cs typeface="Times New Roman"/>
              </a:rPr>
              <a:t>Add</a:t>
            </a:r>
            <a:r>
              <a:rPr lang="fr-BE" sz="3300" b="1" cap="small" dirty="0">
                <a:solidFill>
                  <a:schemeClr val="bg1"/>
                </a:solidFill>
                <a:cs typeface="Times New Roman"/>
              </a:rPr>
              <a:t>/</a:t>
            </a:r>
            <a:r>
              <a:rPr lang="fr-BE" sz="3300" b="1" cap="small" dirty="0" err="1">
                <a:solidFill>
                  <a:schemeClr val="bg1"/>
                </a:solidFill>
                <a:cs typeface="Times New Roman"/>
              </a:rPr>
              <a:t>edit</a:t>
            </a:r>
            <a:r>
              <a:rPr lang="fr-BE" sz="3300" b="1" cap="small" dirty="0">
                <a:solidFill>
                  <a:schemeClr val="bg1"/>
                </a:solidFill>
                <a:cs typeface="Times New Roman"/>
              </a:rPr>
              <a:t> styles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5A2A168C-2D37-8347-B959-6185C5A828CF}"/>
              </a:ext>
            </a:extLst>
          </p:cNvPr>
          <p:cNvCxnSpPr/>
          <p:nvPr/>
        </p:nvCxnSpPr>
        <p:spPr>
          <a:xfrm>
            <a:off x="3262742" y="2912947"/>
            <a:ext cx="432048" cy="1588"/>
          </a:xfrm>
          <a:prstGeom prst="straightConnector1">
            <a:avLst/>
          </a:prstGeom>
          <a:ln w="57150" cmpd="sng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Box 9">
            <a:extLst>
              <a:ext uri="{FF2B5EF4-FFF2-40B4-BE49-F238E27FC236}">
                <a16:creationId xmlns:a16="http://schemas.microsoft.com/office/drawing/2014/main" id="{86735877-A2BC-7E4E-A993-AEFADF4FA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4401" y="283162"/>
            <a:ext cx="71020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C0504D"/>
                </a:solidFill>
                <a:sym typeface="Wingdings" pitchFamily="2" charset="2"/>
              </a:rPr>
              <a:t>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46AC95-59C8-F442-8582-2BFA001FDDD8}"/>
              </a:ext>
            </a:extLst>
          </p:cNvPr>
          <p:cNvSpPr/>
          <p:nvPr/>
        </p:nvSpPr>
        <p:spPr>
          <a:xfrm>
            <a:off x="7164202" y="2406980"/>
            <a:ext cx="314731" cy="466729"/>
          </a:xfrm>
          <a:prstGeom prst="rect">
            <a:avLst/>
          </a:prstGeom>
          <a:noFill/>
          <a:ln w="57150" cmpd="sng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ext Box 10">
            <a:extLst>
              <a:ext uri="{FF2B5EF4-FFF2-40B4-BE49-F238E27FC236}">
                <a16:creationId xmlns:a16="http://schemas.microsoft.com/office/drawing/2014/main" id="{AC8EE0F6-2D7F-B548-A00C-A1ED874EF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2151" y="1994357"/>
            <a:ext cx="5966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3600" dirty="0">
                <a:solidFill>
                  <a:srgbClr val="C0504D"/>
                </a:solidFill>
                <a:sym typeface="Wingdings" pitchFamily="2" charset="2"/>
              </a:rPr>
              <a:t>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87E740A-8B13-1942-B624-7194190987B5}"/>
              </a:ext>
            </a:extLst>
          </p:cNvPr>
          <p:cNvSpPr/>
          <p:nvPr/>
        </p:nvSpPr>
        <p:spPr>
          <a:xfrm>
            <a:off x="3600147" y="754938"/>
            <a:ext cx="395104" cy="213794"/>
          </a:xfrm>
          <a:prstGeom prst="rect">
            <a:avLst/>
          </a:prstGeom>
          <a:noFill/>
          <a:ln w="57150" cmpd="sng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9721FA7-5689-4840-B245-8E546C9B363C}"/>
              </a:ext>
            </a:extLst>
          </p:cNvPr>
          <p:cNvSpPr txBox="1"/>
          <p:nvPr/>
        </p:nvSpPr>
        <p:spPr>
          <a:xfrm>
            <a:off x="3525294" y="67137"/>
            <a:ext cx="15466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chemeClr val="tx2">
                    <a:lumMod val="75000"/>
                  </a:schemeClr>
                </a:solidFill>
                <a:latin typeface="+mj-lt"/>
                <a:ea typeface="Silom" pitchFamily="2" charset="-34"/>
                <a:cs typeface="Times New Roman" panose="02020603050405020304" pitchFamily="18" charset="0"/>
              </a:rPr>
              <a:t>On Windows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3E30A48-AF4D-2542-BABF-273BE6940B50}"/>
              </a:ext>
            </a:extLst>
          </p:cNvPr>
          <p:cNvSpPr txBox="1"/>
          <p:nvPr/>
        </p:nvSpPr>
        <p:spPr>
          <a:xfrm>
            <a:off x="7920267" y="67137"/>
            <a:ext cx="10150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chemeClr val="tx2">
                    <a:lumMod val="75000"/>
                  </a:schemeClr>
                </a:solidFill>
                <a:latin typeface="+mj-lt"/>
                <a:ea typeface="Silom" pitchFamily="2" charset="-34"/>
                <a:cs typeface="Times New Roman" panose="02020603050405020304" pitchFamily="18" charset="0"/>
              </a:rPr>
              <a:t>On Mac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E73B5019-E696-0C48-9E87-0B6417864E8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4465" b="25714"/>
          <a:stretch/>
        </p:blipFill>
        <p:spPr>
          <a:xfrm>
            <a:off x="7920269" y="630992"/>
            <a:ext cx="1744557" cy="1547005"/>
          </a:xfrm>
          <a:prstGeom prst="rect">
            <a:avLst/>
          </a:prstGeom>
        </p:spPr>
      </p:pic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1B012E6F-08C2-5A4B-B882-5E593629F83D}"/>
              </a:ext>
            </a:extLst>
          </p:cNvPr>
          <p:cNvCxnSpPr/>
          <p:nvPr/>
        </p:nvCxnSpPr>
        <p:spPr>
          <a:xfrm>
            <a:off x="7775938" y="1094564"/>
            <a:ext cx="432048" cy="1588"/>
          </a:xfrm>
          <a:prstGeom prst="straightConnector1">
            <a:avLst/>
          </a:prstGeom>
          <a:ln w="57150" cmpd="sng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Box 9">
            <a:extLst>
              <a:ext uri="{FF2B5EF4-FFF2-40B4-BE49-F238E27FC236}">
                <a16:creationId xmlns:a16="http://schemas.microsoft.com/office/drawing/2014/main" id="{C58CE97E-1325-254A-9C5D-09FCA820CF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3440" y="233911"/>
            <a:ext cx="71020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C0504D"/>
                </a:solidFill>
                <a:sym typeface="Wingdings" pitchFamily="2" charset="2"/>
              </a:rPr>
              <a:t>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1A91BC8-0386-834C-8687-8D5F21B9DB8A}"/>
              </a:ext>
            </a:extLst>
          </p:cNvPr>
          <p:cNvSpPr/>
          <p:nvPr/>
        </p:nvSpPr>
        <p:spPr>
          <a:xfrm>
            <a:off x="8077847" y="619023"/>
            <a:ext cx="499778" cy="177242"/>
          </a:xfrm>
          <a:prstGeom prst="rect">
            <a:avLst/>
          </a:prstGeom>
          <a:noFill/>
          <a:ln w="57150" cmpd="sng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BCEAA848-1C0A-FD4A-94EC-C4A859E9865F}"/>
              </a:ext>
            </a:extLst>
          </p:cNvPr>
          <p:cNvCxnSpPr>
            <a:cxnSpLocks/>
          </p:cNvCxnSpPr>
          <p:nvPr/>
        </p:nvCxnSpPr>
        <p:spPr>
          <a:xfrm>
            <a:off x="4787936" y="4946684"/>
            <a:ext cx="865965" cy="0"/>
          </a:xfrm>
          <a:prstGeom prst="straightConnector1">
            <a:avLst/>
          </a:prstGeom>
          <a:ln w="57150" cmpd="sng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B75C3F1B-CAB8-DF2C-0787-6CAD0AA2436C}"/>
              </a:ext>
            </a:extLst>
          </p:cNvPr>
          <p:cNvSpPr txBox="1"/>
          <p:nvPr/>
        </p:nvSpPr>
        <p:spPr>
          <a:xfrm>
            <a:off x="4189530" y="4762018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solidFill>
                  <a:schemeClr val="tx2">
                    <a:lumMod val="75000"/>
                  </a:schemeClr>
                </a:solidFill>
                <a:latin typeface="+mj-lt"/>
                <a:ea typeface="Silom" pitchFamily="2" charset="-34"/>
                <a:cs typeface="Times New Roman" panose="02020603050405020304" pitchFamily="18" charset="0"/>
              </a:rPr>
              <a:t>Add</a:t>
            </a:r>
            <a:endParaRPr lang="fr-FR" dirty="0">
              <a:solidFill>
                <a:schemeClr val="tx2">
                  <a:lumMod val="75000"/>
                </a:schemeClr>
              </a:solidFill>
              <a:latin typeface="+mj-lt"/>
              <a:ea typeface="Silom" pitchFamily="2" charset="-34"/>
              <a:cs typeface="Times New Roman" panose="02020603050405020304" pitchFamily="18" charset="0"/>
            </a:endParaRP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9E19059B-D8EF-BCBA-A6AE-CB188174B00F}"/>
              </a:ext>
            </a:extLst>
          </p:cNvPr>
          <p:cNvCxnSpPr>
            <a:cxnSpLocks/>
          </p:cNvCxnSpPr>
          <p:nvPr/>
        </p:nvCxnSpPr>
        <p:spPr>
          <a:xfrm>
            <a:off x="4780746" y="5986154"/>
            <a:ext cx="865965" cy="0"/>
          </a:xfrm>
          <a:prstGeom prst="straightConnector1">
            <a:avLst/>
          </a:prstGeom>
          <a:ln w="57150" cmpd="sng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0320B218-3A6E-1B8D-009C-534DC125AF5D}"/>
              </a:ext>
            </a:extLst>
          </p:cNvPr>
          <p:cNvSpPr txBox="1"/>
          <p:nvPr/>
        </p:nvSpPr>
        <p:spPr>
          <a:xfrm>
            <a:off x="4216188" y="5801488"/>
            <a:ext cx="540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tx2">
                    <a:lumMod val="75000"/>
                  </a:schemeClr>
                </a:solidFill>
                <a:latin typeface="+mj-lt"/>
                <a:ea typeface="Silom" pitchFamily="2" charset="-34"/>
                <a:cs typeface="Times New Roman" panose="02020603050405020304" pitchFamily="18" charset="0"/>
              </a:rPr>
              <a:t>Edit</a:t>
            </a:r>
          </a:p>
        </p:txBody>
      </p:sp>
    </p:spTree>
    <p:extLst>
      <p:ext uri="{BB962C8B-B14F-4D97-AF65-F5344CB8AC3E}">
        <p14:creationId xmlns:p14="http://schemas.microsoft.com/office/powerpoint/2010/main" val="12680165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D652A-9144-BDF4-C3CB-708C4D727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B94D90C7-2345-AF50-C7EA-1DB2A38041C4}"/>
              </a:ext>
            </a:extLst>
          </p:cNvPr>
          <p:cNvSpPr txBox="1">
            <a:spLocks/>
          </p:cNvSpPr>
          <p:nvPr/>
        </p:nvSpPr>
        <p:spPr>
          <a:xfrm>
            <a:off x="159205" y="2383210"/>
            <a:ext cx="2719450" cy="9470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BE" sz="3300" b="1" cap="small" dirty="0">
                <a:solidFill>
                  <a:schemeClr val="bg1"/>
                </a:solidFill>
                <a:cs typeface="Times New Roman"/>
              </a:rPr>
              <a:t>Zotero VS </a:t>
            </a:r>
            <a:r>
              <a:rPr lang="fr-BE" sz="3300" b="1" cap="small" dirty="0" err="1">
                <a:solidFill>
                  <a:schemeClr val="bg1"/>
                </a:solidFill>
                <a:cs typeface="Times New Roman"/>
              </a:rPr>
              <a:t>EndNote</a:t>
            </a:r>
            <a:endParaRPr lang="fr-BE" sz="3300" b="1" cap="small" dirty="0">
              <a:solidFill>
                <a:schemeClr val="bg1"/>
              </a:solidFill>
              <a:cs typeface="Times New Roman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A907AB41-F044-85E4-8C9F-5DAFB0243824}"/>
              </a:ext>
            </a:extLst>
          </p:cNvPr>
          <p:cNvSpPr txBox="1">
            <a:spLocks/>
          </p:cNvSpPr>
          <p:nvPr/>
        </p:nvSpPr>
        <p:spPr>
          <a:xfrm>
            <a:off x="6096000" y="189313"/>
            <a:ext cx="2210987" cy="6928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cap="small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Zotero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DE5D1D0D-3D8E-0D9A-1252-22D1E766177A}"/>
              </a:ext>
            </a:extLst>
          </p:cNvPr>
          <p:cNvCxnSpPr>
            <a:cxnSpLocks/>
          </p:cNvCxnSpPr>
          <p:nvPr/>
        </p:nvCxnSpPr>
        <p:spPr>
          <a:xfrm>
            <a:off x="8790477" y="281565"/>
            <a:ext cx="0" cy="6432071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47F18083-852A-1DA3-AC5F-0F402742DCFB}"/>
              </a:ext>
            </a:extLst>
          </p:cNvPr>
          <p:cNvSpPr txBox="1"/>
          <p:nvPr/>
        </p:nvSpPr>
        <p:spPr>
          <a:xfrm>
            <a:off x="9370406" y="136390"/>
            <a:ext cx="221098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fr-FR" sz="4400" b="1" i="0" u="none" strike="noStrike" kern="1200" cap="small" spc="0" normalizeH="0" noProof="0" dirty="0" err="1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EndNote</a:t>
            </a:r>
            <a:endParaRPr lang="fr-FR" sz="4400" b="1" cap="small" dirty="0">
              <a:latin typeface="+mj-lt"/>
            </a:endParaRP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4FF0DC81-0DBE-53D7-1065-D71307ED858A}"/>
              </a:ext>
            </a:extLst>
          </p:cNvPr>
          <p:cNvCxnSpPr>
            <a:cxnSpLocks/>
          </p:cNvCxnSpPr>
          <p:nvPr/>
        </p:nvCxnSpPr>
        <p:spPr>
          <a:xfrm>
            <a:off x="5274270" y="1118795"/>
            <a:ext cx="0" cy="5526240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12433135-FB9E-FA80-54EF-6B1696ADBC53}"/>
              </a:ext>
            </a:extLst>
          </p:cNvPr>
          <p:cNvSpPr txBox="1"/>
          <p:nvPr/>
        </p:nvSpPr>
        <p:spPr>
          <a:xfrm>
            <a:off x="3621790" y="1151067"/>
            <a:ext cx="10012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cap="small" dirty="0" err="1">
                <a:latin typeface="+mj-lt"/>
                <a:cs typeface="Times New Roman" panose="02020603050405020304" pitchFamily="18" charset="0"/>
              </a:rPr>
              <a:t>Cost</a:t>
            </a:r>
            <a:endParaRPr lang="fr-FR" sz="2200" b="1" cap="small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B571A0D-C23A-7A8B-0C9B-96AF9144A33D}"/>
              </a:ext>
            </a:extLst>
          </p:cNvPr>
          <p:cNvSpPr txBox="1"/>
          <p:nvPr/>
        </p:nvSpPr>
        <p:spPr>
          <a:xfrm>
            <a:off x="3324014" y="1981196"/>
            <a:ext cx="15985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cap="small" dirty="0">
                <a:latin typeface="+mj-lt"/>
                <a:cs typeface="Times New Roman" panose="02020603050405020304" pitchFamily="18" charset="0"/>
              </a:rPr>
              <a:t>Structure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AD1677B-1EC1-0001-9105-E0088991F77C}"/>
              </a:ext>
            </a:extLst>
          </p:cNvPr>
          <p:cNvSpPr txBox="1"/>
          <p:nvPr/>
        </p:nvSpPr>
        <p:spPr>
          <a:xfrm>
            <a:off x="3056508" y="2903803"/>
            <a:ext cx="21552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cap="small" dirty="0">
                <a:latin typeface="+mj-lt"/>
                <a:cs typeface="Times New Roman" panose="02020603050405020304" pitchFamily="18" charset="0"/>
              </a:rPr>
              <a:t>Import of </a:t>
            </a:r>
            <a:r>
              <a:rPr lang="fr-FR" sz="2200" b="1" cap="small" dirty="0" err="1">
                <a:latin typeface="+mj-lt"/>
                <a:cs typeface="Times New Roman" panose="02020603050405020304" pitchFamily="18" charset="0"/>
              </a:rPr>
              <a:t>references</a:t>
            </a:r>
            <a:endParaRPr lang="fr-FR" sz="2200" b="1" cap="small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A0709AD-4AAA-4071-36AC-0C658B59CC6F}"/>
              </a:ext>
            </a:extLst>
          </p:cNvPr>
          <p:cNvSpPr txBox="1"/>
          <p:nvPr/>
        </p:nvSpPr>
        <p:spPr>
          <a:xfrm>
            <a:off x="2908357" y="4355787"/>
            <a:ext cx="24129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cap="small" dirty="0" err="1">
                <a:latin typeface="+mj-lt"/>
                <a:cs typeface="Times New Roman" panose="02020603050405020304" pitchFamily="18" charset="0"/>
              </a:rPr>
              <a:t>Deduplication</a:t>
            </a:r>
            <a:endParaRPr lang="fr-FR" sz="2200" b="1" cap="small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74DE456-2B2C-8022-58B1-3763826D3FF5}"/>
              </a:ext>
            </a:extLst>
          </p:cNvPr>
          <p:cNvSpPr txBox="1"/>
          <p:nvPr/>
        </p:nvSpPr>
        <p:spPr>
          <a:xfrm>
            <a:off x="5853322" y="1151067"/>
            <a:ext cx="2127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+mj-lt"/>
                <a:cs typeface="Times New Roman" panose="02020603050405020304" pitchFamily="18" charset="0"/>
              </a:rPr>
              <a:t>Open Source / free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231DE0A-8621-4C31-725E-0E69175988A9}"/>
              </a:ext>
            </a:extLst>
          </p:cNvPr>
          <p:cNvSpPr txBox="1"/>
          <p:nvPr/>
        </p:nvSpPr>
        <p:spPr>
          <a:xfrm>
            <a:off x="9343976" y="1161086"/>
            <a:ext cx="19863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 err="1">
                <a:latin typeface="+mj-lt"/>
                <a:cs typeface="Times New Roman" panose="02020603050405020304" pitchFamily="18" charset="0"/>
              </a:rPr>
              <a:t>Proprietary</a:t>
            </a:r>
            <a:r>
              <a:rPr lang="fr-FR" sz="2000" dirty="0">
                <a:latin typeface="+mj-lt"/>
                <a:cs typeface="Times New Roman" panose="02020603050405020304" pitchFamily="18" charset="0"/>
              </a:rPr>
              <a:t> / </a:t>
            </a:r>
            <a:r>
              <a:rPr lang="fr-FR" sz="2000" dirty="0" err="1">
                <a:latin typeface="+mj-lt"/>
                <a:cs typeface="Times New Roman" panose="02020603050405020304" pitchFamily="18" charset="0"/>
              </a:rPr>
              <a:t>paid</a:t>
            </a:r>
            <a:endParaRPr lang="fr-FR" sz="2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CB287BD-E872-B356-E262-D71D1837F574}"/>
              </a:ext>
            </a:extLst>
          </p:cNvPr>
          <p:cNvSpPr txBox="1"/>
          <p:nvPr/>
        </p:nvSpPr>
        <p:spPr>
          <a:xfrm>
            <a:off x="6165505" y="1981196"/>
            <a:ext cx="15018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+mj-lt"/>
                <a:cs typeface="Times New Roman" panose="02020603050405020304" pitchFamily="18" charset="0"/>
              </a:rPr>
              <a:t>Single </a:t>
            </a:r>
            <a:r>
              <a:rPr lang="fr-FR" sz="2000" dirty="0" err="1">
                <a:latin typeface="+mj-lt"/>
                <a:cs typeface="Times New Roman" panose="02020603050405020304" pitchFamily="18" charset="0"/>
              </a:rPr>
              <a:t>library</a:t>
            </a:r>
            <a:endParaRPr lang="fr-FR" sz="2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C1B7031-5103-A4F3-3DCE-3D95F3180B9F}"/>
              </a:ext>
            </a:extLst>
          </p:cNvPr>
          <p:cNvSpPr txBox="1"/>
          <p:nvPr/>
        </p:nvSpPr>
        <p:spPr>
          <a:xfrm>
            <a:off x="5653410" y="2915297"/>
            <a:ext cx="29288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+mj-lt"/>
                <a:cs typeface="Times New Roman" panose="02020603050405020304" pitchFamily="18" charset="0"/>
              </a:rPr>
              <a:t>In 1 click via the extension </a:t>
            </a:r>
          </a:p>
          <a:p>
            <a:r>
              <a:rPr lang="fr-FR" sz="2000" dirty="0">
                <a:latin typeface="+mj-lt"/>
                <a:cs typeface="Times New Roman" panose="02020603050405020304" pitchFamily="18" charset="0"/>
              </a:rPr>
              <a:t>or via an import file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8B8A620-3230-6F0B-ACBA-ADDA0C3E4D29}"/>
              </a:ext>
            </a:extLst>
          </p:cNvPr>
          <p:cNvSpPr txBox="1"/>
          <p:nvPr/>
        </p:nvSpPr>
        <p:spPr>
          <a:xfrm>
            <a:off x="8971378" y="2935609"/>
            <a:ext cx="301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+mj-lt"/>
                <a:cs typeface="Times New Roman" panose="02020603050405020304" pitchFamily="18" charset="0"/>
              </a:rPr>
              <a:t>Via an import file </a:t>
            </a:r>
            <a:r>
              <a:rPr lang="fr-FR" sz="2000" dirty="0" err="1">
                <a:latin typeface="+mj-lt"/>
                <a:cs typeface="Times New Roman" panose="02020603050405020304" pitchFamily="18" charset="0"/>
              </a:rPr>
              <a:t>only</a:t>
            </a:r>
            <a:endParaRPr lang="fr-FR" sz="2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5767712-C4B0-E46E-D619-C72613A70A20}"/>
              </a:ext>
            </a:extLst>
          </p:cNvPr>
          <p:cNvSpPr txBox="1"/>
          <p:nvPr/>
        </p:nvSpPr>
        <p:spPr>
          <a:xfrm>
            <a:off x="5578517" y="4231181"/>
            <a:ext cx="29345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+mj-lt"/>
                <a:cs typeface="Times New Roman" panose="02020603050405020304" pitchFamily="18" charset="0"/>
              </a:rPr>
              <a:t>On the </a:t>
            </a:r>
            <a:r>
              <a:rPr lang="fr-FR" sz="2000" dirty="0" err="1">
                <a:latin typeface="+mj-lt"/>
                <a:cs typeface="Times New Roman" panose="02020603050405020304" pitchFamily="18" charset="0"/>
              </a:rPr>
              <a:t>entire</a:t>
            </a:r>
            <a:r>
              <a:rPr lang="fr-FR" sz="20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latin typeface="+mj-lt"/>
                <a:cs typeface="Times New Roman" panose="02020603050405020304" pitchFamily="18" charset="0"/>
              </a:rPr>
              <a:t>library</a:t>
            </a:r>
            <a:endParaRPr lang="fr-FR" sz="2000" dirty="0"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fr-FR" sz="2000" dirty="0">
                <a:latin typeface="+mj-lt"/>
                <a:cs typeface="Times New Roman" panose="02020603050405020304" pitchFamily="18" charset="0"/>
              </a:rPr>
              <a:t>Reference by </a:t>
            </a:r>
            <a:r>
              <a:rPr lang="fr-FR" sz="2000" dirty="0" err="1">
                <a:latin typeface="+mj-lt"/>
                <a:cs typeface="Times New Roman" panose="02020603050405020304" pitchFamily="18" charset="0"/>
              </a:rPr>
              <a:t>reference</a:t>
            </a:r>
            <a:endParaRPr lang="fr-FR" sz="2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20734C6-A222-8761-00E0-4743A1006192}"/>
              </a:ext>
            </a:extLst>
          </p:cNvPr>
          <p:cNvSpPr txBox="1"/>
          <p:nvPr/>
        </p:nvSpPr>
        <p:spPr>
          <a:xfrm>
            <a:off x="8953292" y="4261701"/>
            <a:ext cx="3014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+mj-lt"/>
                <a:cs typeface="Times New Roman" panose="02020603050405020304" pitchFamily="18" charset="0"/>
              </a:rPr>
              <a:t>On a set of </a:t>
            </a:r>
            <a:r>
              <a:rPr lang="fr-FR" sz="2000" dirty="0" err="1">
                <a:latin typeface="+mj-lt"/>
                <a:cs typeface="Times New Roman" panose="02020603050405020304" pitchFamily="18" charset="0"/>
              </a:rPr>
              <a:t>references</a:t>
            </a:r>
            <a:endParaRPr lang="fr-FR" sz="2000" dirty="0"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fr-FR" sz="2000" dirty="0">
                <a:latin typeface="+mj-lt"/>
                <a:cs typeface="Times New Roman" panose="02020603050405020304" pitchFamily="18" charset="0"/>
              </a:rPr>
              <a:t>Mass </a:t>
            </a:r>
            <a:r>
              <a:rPr lang="fr-FR" sz="2000" dirty="0" err="1">
                <a:latin typeface="+mj-lt"/>
                <a:cs typeface="Times New Roman" panose="02020603050405020304" pitchFamily="18" charset="0"/>
              </a:rPr>
              <a:t>deletion</a:t>
            </a:r>
            <a:endParaRPr lang="fr-FR" sz="2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022DAC6D-9D1D-4D1D-CE3A-6C38B3A0D3E8}"/>
              </a:ext>
            </a:extLst>
          </p:cNvPr>
          <p:cNvSpPr txBox="1"/>
          <p:nvPr/>
        </p:nvSpPr>
        <p:spPr>
          <a:xfrm>
            <a:off x="9569883" y="2000054"/>
            <a:ext cx="192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+mj-lt"/>
                <a:cs typeface="Times New Roman" panose="02020603050405020304" pitchFamily="18" charset="0"/>
              </a:rPr>
              <a:t>Multiple </a:t>
            </a:r>
            <a:r>
              <a:rPr lang="fr-FR" sz="2000" dirty="0" err="1">
                <a:latin typeface="+mj-lt"/>
                <a:cs typeface="Times New Roman" panose="02020603050405020304" pitchFamily="18" charset="0"/>
              </a:rPr>
              <a:t>libraries</a:t>
            </a:r>
            <a:endParaRPr lang="fr-FR" sz="2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89D15B73-966F-09DD-17D2-2E45B5993BD5}"/>
              </a:ext>
            </a:extLst>
          </p:cNvPr>
          <p:cNvSpPr txBox="1"/>
          <p:nvPr/>
        </p:nvSpPr>
        <p:spPr>
          <a:xfrm>
            <a:off x="2998297" y="5451928"/>
            <a:ext cx="22481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cap="small" dirty="0">
                <a:latin typeface="+mj-lt"/>
                <a:cs typeface="Times New Roman" panose="02020603050405020304" pitchFamily="18" charset="0"/>
              </a:rPr>
              <a:t>Share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DA78F7F-3D70-7AAB-506B-33A944894998}"/>
              </a:ext>
            </a:extLst>
          </p:cNvPr>
          <p:cNvSpPr txBox="1"/>
          <p:nvPr/>
        </p:nvSpPr>
        <p:spPr>
          <a:xfrm>
            <a:off x="5668454" y="5484755"/>
            <a:ext cx="28605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+mj-lt"/>
                <a:cs typeface="Times New Roman" panose="02020603050405020304" pitchFamily="18" charset="0"/>
              </a:rPr>
              <a:t>By </a:t>
            </a:r>
            <a:r>
              <a:rPr lang="fr-FR" sz="2000" dirty="0" err="1">
                <a:latin typeface="+mj-lt"/>
                <a:cs typeface="Times New Roman" panose="02020603050405020304" pitchFamily="18" charset="0"/>
              </a:rPr>
              <a:t>creating</a:t>
            </a:r>
            <a:r>
              <a:rPr lang="fr-FR" sz="2000" dirty="0">
                <a:latin typeface="+mj-lt"/>
                <a:cs typeface="Times New Roman" panose="02020603050405020304" pitchFamily="18" charset="0"/>
              </a:rPr>
              <a:t> group </a:t>
            </a:r>
            <a:r>
              <a:rPr lang="fr-FR" sz="2000" dirty="0" err="1">
                <a:latin typeface="+mj-lt"/>
                <a:cs typeface="Times New Roman" panose="02020603050405020304" pitchFamily="18" charset="0"/>
              </a:rPr>
              <a:t>libraries</a:t>
            </a:r>
            <a:endParaRPr lang="fr-FR" sz="2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6C74ED12-230B-CCF7-AAD4-14D94688E396}"/>
              </a:ext>
            </a:extLst>
          </p:cNvPr>
          <p:cNvSpPr txBox="1"/>
          <p:nvPr/>
        </p:nvSpPr>
        <p:spPr>
          <a:xfrm>
            <a:off x="9173386" y="5484755"/>
            <a:ext cx="26406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>
                <a:latin typeface="+mj-lt"/>
                <a:cs typeface="Times New Roman" panose="02020603050405020304" pitchFamily="18" charset="0"/>
              </a:rPr>
              <a:t>1 single </a:t>
            </a:r>
            <a:r>
              <a:rPr lang="fr-FR" sz="2000" dirty="0" err="1">
                <a:latin typeface="+mj-lt"/>
                <a:cs typeface="Times New Roman" panose="02020603050405020304" pitchFamily="18" charset="0"/>
              </a:rPr>
              <a:t>library</a:t>
            </a:r>
            <a:r>
              <a:rPr lang="fr-FR" sz="2000" dirty="0">
                <a:latin typeface="+mj-lt"/>
                <a:cs typeface="Times New Roman" panose="02020603050405020304" pitchFamily="18" charset="0"/>
              </a:rPr>
              <a:t> at a time</a:t>
            </a:r>
          </a:p>
        </p:txBody>
      </p:sp>
    </p:spTree>
    <p:extLst>
      <p:ext uri="{BB962C8B-B14F-4D97-AF65-F5344CB8AC3E}">
        <p14:creationId xmlns:p14="http://schemas.microsoft.com/office/powerpoint/2010/main" val="1572114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ZoneTexte 3"/>
          <p:cNvSpPr txBox="1"/>
          <p:nvPr/>
        </p:nvSpPr>
        <p:spPr>
          <a:xfrm>
            <a:off x="2555631" y="1441938"/>
            <a:ext cx="7080738" cy="3974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54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Installation &amp; set-up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D692DF1-2356-8D68-6036-ADAF3F6100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9232" y="254183"/>
            <a:ext cx="1118864" cy="90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0069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452758" y="6291175"/>
            <a:ext cx="32710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200" dirty="0">
                <a:solidFill>
                  <a:srgbClr val="1F497D">
                    <a:lumMod val="75000"/>
                  </a:srgbClr>
                </a:solidFill>
                <a:latin typeface="Times New Roman"/>
              </a:rPr>
              <a:t>http://</a:t>
            </a:r>
            <a:r>
              <a:rPr lang="fr-FR" sz="2200" dirty="0" err="1">
                <a:solidFill>
                  <a:srgbClr val="1F497D">
                    <a:lumMod val="75000"/>
                  </a:srgbClr>
                </a:solidFill>
                <a:latin typeface="Times New Roman"/>
              </a:rPr>
              <a:t>www.zotero.org</a:t>
            </a:r>
            <a:endParaRPr lang="fr-FR" sz="2200" dirty="0">
              <a:solidFill>
                <a:srgbClr val="1F497D">
                  <a:lumMod val="75000"/>
                </a:srgbClr>
              </a:solidFill>
              <a:latin typeface="Times New Roman"/>
            </a:endParaRPr>
          </a:p>
        </p:txBody>
      </p:sp>
      <p:pic>
        <p:nvPicPr>
          <p:cNvPr id="7" name="Image 6" descr="Capture d’écran 2018-06-14 à 17.01.33.png">
            <a:extLst>
              <a:ext uri="{FF2B5EF4-FFF2-40B4-BE49-F238E27FC236}">
                <a16:creationId xmlns:a16="http://schemas.microsoft.com/office/drawing/2014/main" id="{12ED53C7-2A0D-C44E-A277-9574659036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7605" y="724764"/>
            <a:ext cx="8172400" cy="5209800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F7A07E18-049F-8E4B-9589-CCD0F0F00635}"/>
              </a:ext>
            </a:extLst>
          </p:cNvPr>
          <p:cNvCxnSpPr/>
          <p:nvPr/>
        </p:nvCxnSpPr>
        <p:spPr>
          <a:xfrm>
            <a:off x="5648831" y="3821107"/>
            <a:ext cx="1296144" cy="0"/>
          </a:xfrm>
          <a:prstGeom prst="straightConnector1">
            <a:avLst/>
          </a:prstGeom>
          <a:ln w="76200" cmpd="sng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itre 1">
            <a:extLst>
              <a:ext uri="{FF2B5EF4-FFF2-40B4-BE49-F238E27FC236}">
                <a16:creationId xmlns:a16="http://schemas.microsoft.com/office/drawing/2014/main" id="{FD4B15A7-EF27-5763-82AB-1862976D7CE6}"/>
              </a:ext>
            </a:extLst>
          </p:cNvPr>
          <p:cNvSpPr txBox="1">
            <a:spLocks/>
          </p:cNvSpPr>
          <p:nvPr/>
        </p:nvSpPr>
        <p:spPr>
          <a:xfrm>
            <a:off x="130629" y="2368921"/>
            <a:ext cx="2719450" cy="917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BE" sz="3600" b="1" cap="small" dirty="0">
                <a:solidFill>
                  <a:schemeClr val="bg1"/>
                </a:solidFill>
                <a:cs typeface="Times New Roman"/>
              </a:rPr>
              <a:t>Install</a:t>
            </a:r>
          </a:p>
          <a:p>
            <a:pPr>
              <a:defRPr/>
            </a:pPr>
            <a:r>
              <a:rPr lang="fr-BE" sz="3600" b="1" cap="small" dirty="0">
                <a:solidFill>
                  <a:schemeClr val="bg1"/>
                </a:solidFill>
                <a:cs typeface="Times New Roman"/>
              </a:rPr>
              <a:t>Zotero</a:t>
            </a:r>
          </a:p>
        </p:txBody>
      </p:sp>
    </p:spTree>
    <p:extLst>
      <p:ext uri="{BB962C8B-B14F-4D97-AF65-F5344CB8AC3E}">
        <p14:creationId xmlns:p14="http://schemas.microsoft.com/office/powerpoint/2010/main" val="746077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52B630C-D980-8645-A081-5186E4F9FF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83"/>
          <a:stretch/>
        </p:blipFill>
        <p:spPr>
          <a:xfrm>
            <a:off x="3608587" y="470522"/>
            <a:ext cx="8183609" cy="5916956"/>
          </a:xfrm>
          <a:prstGeom prst="rect">
            <a:avLst/>
          </a:prstGeom>
        </p:spPr>
      </p:pic>
      <p:sp>
        <p:nvSpPr>
          <p:cNvPr id="8" name="Text Box 9">
            <a:extLst>
              <a:ext uri="{FF2B5EF4-FFF2-40B4-BE49-F238E27FC236}">
                <a16:creationId xmlns:a16="http://schemas.microsoft.com/office/drawing/2014/main" id="{82E29C0D-AD7B-B34F-B624-3676C29ADF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4114" y="3141459"/>
            <a:ext cx="71020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C0504D"/>
                </a:solidFill>
                <a:sym typeface="Wingdings" pitchFamily="2" charset="2"/>
              </a:rPr>
              <a:t></a:t>
            </a:r>
          </a:p>
        </p:txBody>
      </p:sp>
      <p:sp>
        <p:nvSpPr>
          <p:cNvPr id="9" name="Text Box 10">
            <a:extLst>
              <a:ext uri="{FF2B5EF4-FFF2-40B4-BE49-F238E27FC236}">
                <a16:creationId xmlns:a16="http://schemas.microsoft.com/office/drawing/2014/main" id="{0C34CD1F-7BA4-944D-B6FA-6FD69F20A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8051" y="3105834"/>
            <a:ext cx="5966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3600" dirty="0">
                <a:solidFill>
                  <a:srgbClr val="C0504D"/>
                </a:solidFill>
                <a:sym typeface="Wingdings" pitchFamily="2" charset="2"/>
              </a:rPr>
              <a:t>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B5BEB53-6C93-6FED-3168-9D3C4E1725F7}"/>
              </a:ext>
            </a:extLst>
          </p:cNvPr>
          <p:cNvSpPr txBox="1">
            <a:spLocks/>
          </p:cNvSpPr>
          <p:nvPr/>
        </p:nvSpPr>
        <p:spPr>
          <a:xfrm>
            <a:off x="130629" y="2357044"/>
            <a:ext cx="2719450" cy="17280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BE" sz="3300" b="1" cap="small" dirty="0">
                <a:solidFill>
                  <a:schemeClr val="bg1"/>
                </a:solidFill>
                <a:cs typeface="Times New Roman"/>
              </a:rPr>
              <a:t>Install</a:t>
            </a:r>
          </a:p>
          <a:p>
            <a:pPr>
              <a:defRPr/>
            </a:pPr>
            <a:r>
              <a:rPr lang="fr-BE" sz="3300" b="1" cap="small" dirty="0">
                <a:solidFill>
                  <a:schemeClr val="bg1"/>
                </a:solidFill>
                <a:cs typeface="Times New Roman"/>
              </a:rPr>
              <a:t>Zotero :</a:t>
            </a:r>
          </a:p>
          <a:p>
            <a:pPr>
              <a:defRPr/>
            </a:pPr>
            <a:endParaRPr lang="fr-BE" sz="1000" b="1" cap="small" dirty="0">
              <a:solidFill>
                <a:schemeClr val="bg1"/>
              </a:solidFill>
              <a:cs typeface="Times New Roman"/>
            </a:endParaRPr>
          </a:p>
          <a:p>
            <a:pPr>
              <a:defRPr/>
            </a:pPr>
            <a:r>
              <a:rPr lang="fr-BE" sz="3300" b="1" cap="small" dirty="0">
                <a:solidFill>
                  <a:schemeClr val="bg1"/>
                </a:solidFill>
                <a:cs typeface="Times New Roman"/>
              </a:rPr>
              <a:t>2 </a:t>
            </a:r>
            <a:r>
              <a:rPr lang="fr-BE" sz="3300" b="1" cap="small" dirty="0" err="1">
                <a:solidFill>
                  <a:schemeClr val="bg1"/>
                </a:solidFill>
                <a:cs typeface="Times New Roman"/>
              </a:rPr>
              <a:t>steps</a:t>
            </a:r>
            <a:endParaRPr lang="fr-BE" sz="3300" b="1" cap="small" dirty="0">
              <a:solidFill>
                <a:schemeClr val="bg1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15812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53893" y="2354234"/>
            <a:ext cx="2676328" cy="1625047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fr-BE" sz="3300" b="1" cap="small" dirty="0" err="1">
                <a:solidFill>
                  <a:schemeClr val="bg1"/>
                </a:solidFill>
                <a:cs typeface="Times New Roman"/>
              </a:rPr>
              <a:t>Special</a:t>
            </a:r>
            <a:r>
              <a:rPr lang="fr-BE" sz="3300" b="1" cap="small" dirty="0">
                <a:solidFill>
                  <a:schemeClr val="bg1"/>
                </a:solidFill>
                <a:cs typeface="Times New Roman"/>
              </a:rPr>
              <a:t> </a:t>
            </a:r>
            <a:r>
              <a:rPr lang="fr-BE" sz="3300" b="1" cap="small" dirty="0" err="1">
                <a:solidFill>
                  <a:schemeClr val="bg1"/>
                </a:solidFill>
                <a:cs typeface="Times New Roman"/>
              </a:rPr>
              <a:t>feature</a:t>
            </a:r>
            <a:r>
              <a:rPr lang="fr-BE" sz="3300" b="1" cap="small" dirty="0">
                <a:solidFill>
                  <a:schemeClr val="bg1"/>
                </a:solidFill>
                <a:cs typeface="Times New Roman"/>
              </a:rPr>
              <a:t> of the Safari </a:t>
            </a:r>
            <a:r>
              <a:rPr lang="fr-BE" sz="3300" b="1" cap="small" dirty="0" err="1">
                <a:solidFill>
                  <a:schemeClr val="bg1"/>
                </a:solidFill>
                <a:cs typeface="Times New Roman"/>
              </a:rPr>
              <a:t>connector</a:t>
            </a:r>
            <a:endParaRPr lang="fr-BE" sz="3300" b="1" cap="small" dirty="0">
              <a:solidFill>
                <a:schemeClr val="bg1"/>
              </a:solidFill>
              <a:cs typeface="Times New Roman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0994EC2-472A-DC48-BB77-4907B8A16FBB}"/>
              </a:ext>
            </a:extLst>
          </p:cNvPr>
          <p:cNvSpPr txBox="1"/>
          <p:nvPr/>
        </p:nvSpPr>
        <p:spPr>
          <a:xfrm>
            <a:off x="2251588" y="47194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370D7CF-30C8-DD41-B99F-CF2C1CAD61B7}"/>
              </a:ext>
            </a:extLst>
          </p:cNvPr>
          <p:cNvSpPr txBox="1"/>
          <p:nvPr/>
        </p:nvSpPr>
        <p:spPr>
          <a:xfrm>
            <a:off x="3112376" y="224267"/>
            <a:ext cx="8444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1F497D"/>
                </a:solidFill>
                <a:latin typeface="+mj-lt"/>
                <a:ea typeface="ＭＳ Ｐゴシック" charset="0"/>
                <a:cs typeface="Times New Roman"/>
              </a:rPr>
              <a:t>N.B. : the extension </a:t>
            </a:r>
            <a:r>
              <a:rPr lang="fr-FR" sz="2400" dirty="0" err="1">
                <a:solidFill>
                  <a:srgbClr val="1F497D"/>
                </a:solidFill>
                <a:latin typeface="+mj-lt"/>
                <a:ea typeface="ＭＳ Ｐゴシック" charset="0"/>
                <a:cs typeface="Times New Roman"/>
              </a:rPr>
              <a:t>is</a:t>
            </a:r>
            <a:r>
              <a:rPr lang="fr-FR" sz="2400" dirty="0">
                <a:solidFill>
                  <a:srgbClr val="1F497D"/>
                </a:solidFill>
                <a:latin typeface="+mj-lt"/>
                <a:ea typeface="ＭＳ Ｐゴシック" charset="0"/>
                <a:cs typeface="Times New Roman"/>
              </a:rPr>
              <a:t> </a:t>
            </a:r>
            <a:r>
              <a:rPr lang="fr-FR" sz="2400" dirty="0" err="1">
                <a:solidFill>
                  <a:srgbClr val="1F497D"/>
                </a:solidFill>
                <a:latin typeface="+mj-lt"/>
                <a:ea typeface="ＭＳ Ｐゴシック" charset="0"/>
                <a:cs typeface="Times New Roman"/>
              </a:rPr>
              <a:t>installed</a:t>
            </a:r>
            <a:r>
              <a:rPr lang="fr-FR" sz="2400" dirty="0">
                <a:solidFill>
                  <a:srgbClr val="1F497D"/>
                </a:solidFill>
                <a:latin typeface="+mj-lt"/>
                <a:ea typeface="ＭＳ Ｐゴシック" charset="0"/>
                <a:cs typeface="Times New Roman"/>
              </a:rPr>
              <a:t> by default but must </a:t>
            </a:r>
            <a:r>
              <a:rPr lang="fr-FR" sz="2400" dirty="0" err="1">
                <a:solidFill>
                  <a:srgbClr val="1F497D"/>
                </a:solidFill>
                <a:latin typeface="+mj-lt"/>
                <a:ea typeface="ＭＳ Ｐゴシック" charset="0"/>
                <a:cs typeface="Times New Roman"/>
              </a:rPr>
              <a:t>be</a:t>
            </a:r>
            <a:r>
              <a:rPr lang="fr-FR" sz="2400" dirty="0">
                <a:solidFill>
                  <a:srgbClr val="1F497D"/>
                </a:solidFill>
                <a:latin typeface="+mj-lt"/>
                <a:ea typeface="ＭＳ Ｐゴシック" charset="0"/>
                <a:cs typeface="Times New Roman"/>
              </a:rPr>
              <a:t> </a:t>
            </a:r>
            <a:r>
              <a:rPr lang="fr-FR" sz="2400" dirty="0" err="1">
                <a:solidFill>
                  <a:srgbClr val="1F497D"/>
                </a:solidFill>
                <a:latin typeface="+mj-lt"/>
                <a:ea typeface="ＭＳ Ｐゴシック" charset="0"/>
                <a:cs typeface="Times New Roman"/>
              </a:rPr>
              <a:t>activated</a:t>
            </a:r>
            <a:endParaRPr lang="fr-FR" sz="2400" dirty="0">
              <a:solidFill>
                <a:srgbClr val="1F497D"/>
              </a:solidFill>
              <a:latin typeface="+mj-lt"/>
              <a:ea typeface="ＭＳ Ｐゴシック" charset="0"/>
              <a:cs typeface="Times New Roman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2C6C047-51D4-4448-BABB-B0C4A4B527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280" y="927398"/>
            <a:ext cx="4082854" cy="172819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C914BDF-FE77-714C-91ED-3E43083F88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859" y="2897056"/>
            <a:ext cx="7633248" cy="162504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FD204D1-0C67-934B-B704-8FD82A521DA2}"/>
              </a:ext>
            </a:extLst>
          </p:cNvPr>
          <p:cNvSpPr/>
          <p:nvPr/>
        </p:nvSpPr>
        <p:spPr>
          <a:xfrm>
            <a:off x="10044327" y="3104121"/>
            <a:ext cx="588808" cy="354380"/>
          </a:xfrm>
          <a:prstGeom prst="rect">
            <a:avLst/>
          </a:prstGeom>
          <a:noFill/>
          <a:ln w="57150" cmpd="sng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6D1B546F-9343-E242-B2EA-5C87C22CB851}"/>
              </a:ext>
            </a:extLst>
          </p:cNvPr>
          <p:cNvCxnSpPr>
            <a:cxnSpLocks/>
          </p:cNvCxnSpPr>
          <p:nvPr/>
        </p:nvCxnSpPr>
        <p:spPr>
          <a:xfrm>
            <a:off x="3215461" y="1985290"/>
            <a:ext cx="956452" cy="0"/>
          </a:xfrm>
          <a:prstGeom prst="straightConnector1">
            <a:avLst/>
          </a:prstGeom>
          <a:ln w="57150" cmpd="sng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EFC0CB1E-2228-2E44-937A-E2D902894C31}"/>
              </a:ext>
            </a:extLst>
          </p:cNvPr>
          <p:cNvSpPr/>
          <p:nvPr/>
        </p:nvSpPr>
        <p:spPr>
          <a:xfrm>
            <a:off x="4179421" y="929284"/>
            <a:ext cx="620217" cy="290453"/>
          </a:xfrm>
          <a:prstGeom prst="rect">
            <a:avLst/>
          </a:prstGeom>
          <a:noFill/>
          <a:ln w="57150" cmpd="sng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368ED2E1-7B10-AE49-B5A2-873439C0FF57}"/>
              </a:ext>
            </a:extLst>
          </p:cNvPr>
          <p:cNvCxnSpPr>
            <a:cxnSpLocks/>
          </p:cNvCxnSpPr>
          <p:nvPr/>
        </p:nvCxnSpPr>
        <p:spPr>
          <a:xfrm>
            <a:off x="3602118" y="3802665"/>
            <a:ext cx="956452" cy="0"/>
          </a:xfrm>
          <a:prstGeom prst="straightConnector1">
            <a:avLst/>
          </a:prstGeom>
          <a:ln w="57150" cmpd="sng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296F4101-35A5-7949-B718-1F23489CAF8B}"/>
              </a:ext>
            </a:extLst>
          </p:cNvPr>
          <p:cNvSpPr txBox="1"/>
          <p:nvPr/>
        </p:nvSpPr>
        <p:spPr>
          <a:xfrm>
            <a:off x="3435268" y="3802665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4E355A8D-EA5F-2549-B31B-FD137B1114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5232" y="4671044"/>
            <a:ext cx="2545188" cy="2073233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A7DBF5B0-DB54-8C4E-AA92-1D94AE8A62DA}"/>
              </a:ext>
            </a:extLst>
          </p:cNvPr>
          <p:cNvSpPr/>
          <p:nvPr/>
        </p:nvSpPr>
        <p:spPr>
          <a:xfrm>
            <a:off x="9785433" y="6370209"/>
            <a:ext cx="1104240" cy="263524"/>
          </a:xfrm>
          <a:prstGeom prst="rect">
            <a:avLst/>
          </a:prstGeom>
          <a:noFill/>
          <a:ln w="57150" cmpd="sng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7465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Une image contenant texte, capture d’écran, Police, nombre&#10;&#10;Description générée automatiquement">
            <a:extLst>
              <a:ext uri="{FF2B5EF4-FFF2-40B4-BE49-F238E27FC236}">
                <a16:creationId xmlns:a16="http://schemas.microsoft.com/office/drawing/2014/main" id="{2F9F41A6-2259-1C4A-F0C4-76397D896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839" y="2585786"/>
            <a:ext cx="3116010" cy="278699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A34993F-F702-8025-0710-3606F5169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2118" y="1622355"/>
            <a:ext cx="7772400" cy="476227"/>
          </a:xfrm>
          <a:prstGeom prst="rect">
            <a:avLst/>
          </a:prstGeom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53893" y="2354234"/>
            <a:ext cx="2676328" cy="1625047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fr-BE" sz="3300" b="1" cap="small" dirty="0" err="1">
                <a:solidFill>
                  <a:schemeClr val="bg1"/>
                </a:solidFill>
                <a:cs typeface="Times New Roman"/>
              </a:rPr>
              <a:t>Dysplay</a:t>
            </a:r>
            <a:r>
              <a:rPr lang="fr-BE" sz="3300" b="1" cap="small" dirty="0">
                <a:solidFill>
                  <a:schemeClr val="bg1"/>
                </a:solidFill>
                <a:cs typeface="Times New Roman"/>
              </a:rPr>
              <a:t> extension in Chrome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0994EC2-472A-DC48-BB77-4907B8A16FBB}"/>
              </a:ext>
            </a:extLst>
          </p:cNvPr>
          <p:cNvSpPr txBox="1"/>
          <p:nvPr/>
        </p:nvSpPr>
        <p:spPr>
          <a:xfrm>
            <a:off x="2251588" y="47194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370D7CF-30C8-DD41-B99F-CF2C1CAD61B7}"/>
              </a:ext>
            </a:extLst>
          </p:cNvPr>
          <p:cNvSpPr txBox="1"/>
          <p:nvPr/>
        </p:nvSpPr>
        <p:spPr>
          <a:xfrm>
            <a:off x="3112377" y="224267"/>
            <a:ext cx="78880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1F497D"/>
                </a:solidFill>
                <a:latin typeface="+mj-lt"/>
                <a:ea typeface="ＭＳ Ｐゴシック" charset="0"/>
                <a:cs typeface="Times New Roman"/>
              </a:rPr>
              <a:t>If the extension </a:t>
            </a:r>
            <a:r>
              <a:rPr lang="fr-FR" sz="2400" dirty="0" err="1">
                <a:solidFill>
                  <a:srgbClr val="1F497D"/>
                </a:solidFill>
                <a:latin typeface="+mj-lt"/>
                <a:ea typeface="ＭＳ Ｐゴシック" charset="0"/>
                <a:cs typeface="Times New Roman"/>
              </a:rPr>
              <a:t>does</a:t>
            </a:r>
            <a:r>
              <a:rPr lang="fr-FR" sz="2400" dirty="0">
                <a:solidFill>
                  <a:srgbClr val="1F497D"/>
                </a:solidFill>
                <a:latin typeface="+mj-lt"/>
                <a:ea typeface="ＭＳ Ｐゴシック" charset="0"/>
                <a:cs typeface="Times New Roman"/>
              </a:rPr>
              <a:t> not </a:t>
            </a:r>
            <a:r>
              <a:rPr lang="fr-FR" sz="2400" dirty="0" err="1">
                <a:solidFill>
                  <a:srgbClr val="1F497D"/>
                </a:solidFill>
                <a:latin typeface="+mj-lt"/>
                <a:ea typeface="ＭＳ Ｐゴシック" charset="0"/>
                <a:cs typeface="Times New Roman"/>
              </a:rPr>
              <a:t>appear</a:t>
            </a:r>
            <a:r>
              <a:rPr lang="fr-FR" sz="2400" dirty="0">
                <a:solidFill>
                  <a:srgbClr val="1F497D"/>
                </a:solidFill>
                <a:latin typeface="+mj-lt"/>
                <a:ea typeface="ＭＳ Ｐゴシック" charset="0"/>
                <a:cs typeface="Times New Roman"/>
              </a:rPr>
              <a:t> to the right of the URL bar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D204D1-0C67-934B-B704-8FD82A521DA2}"/>
              </a:ext>
            </a:extLst>
          </p:cNvPr>
          <p:cNvSpPr/>
          <p:nvPr/>
        </p:nvSpPr>
        <p:spPr>
          <a:xfrm>
            <a:off x="9407971" y="4549770"/>
            <a:ext cx="477356" cy="354380"/>
          </a:xfrm>
          <a:prstGeom prst="rect">
            <a:avLst/>
          </a:prstGeom>
          <a:noFill/>
          <a:ln w="57150" cmpd="sng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368ED2E1-7B10-AE49-B5A2-873439C0FF57}"/>
              </a:ext>
            </a:extLst>
          </p:cNvPr>
          <p:cNvCxnSpPr>
            <a:cxnSpLocks/>
          </p:cNvCxnSpPr>
          <p:nvPr/>
        </p:nvCxnSpPr>
        <p:spPr>
          <a:xfrm>
            <a:off x="10059075" y="1960740"/>
            <a:ext cx="0" cy="487204"/>
          </a:xfrm>
          <a:prstGeom prst="straightConnector1">
            <a:avLst/>
          </a:prstGeom>
          <a:ln w="57150" cmpd="sng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3524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53894" y="2358199"/>
            <a:ext cx="2387426" cy="92147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fr-BE" sz="3300" b="1" cap="small" dirty="0">
                <a:solidFill>
                  <a:schemeClr val="bg1"/>
                </a:solidFill>
                <a:cs typeface="Times New Roman"/>
              </a:rPr>
              <a:t>Update Zotero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123DF6C-9F3A-4C44-909A-66DDA5140C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899" y="2202062"/>
            <a:ext cx="8153186" cy="240889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D797714-D3CD-1D4F-9988-3E59F8853B65}"/>
              </a:ext>
            </a:extLst>
          </p:cNvPr>
          <p:cNvSpPr/>
          <p:nvPr/>
        </p:nvSpPr>
        <p:spPr>
          <a:xfrm>
            <a:off x="7654107" y="2189624"/>
            <a:ext cx="594320" cy="261095"/>
          </a:xfrm>
          <a:prstGeom prst="rect">
            <a:avLst/>
          </a:prstGeom>
          <a:noFill/>
          <a:ln w="76200" cmpd="sng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AutoShape 20">
            <a:extLst>
              <a:ext uri="{FF2B5EF4-FFF2-40B4-BE49-F238E27FC236}">
                <a16:creationId xmlns:a16="http://schemas.microsoft.com/office/drawing/2014/main" id="{18D7B67B-0FA1-BE49-B1B5-70494E21A610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881727" y="4250919"/>
            <a:ext cx="790637" cy="261095"/>
          </a:xfrm>
          <a:prstGeom prst="rightArrow">
            <a:avLst>
              <a:gd name="adj1" fmla="val 18006"/>
              <a:gd name="adj2" fmla="val 55705"/>
            </a:avLst>
          </a:prstGeom>
          <a:solidFill>
            <a:srgbClr val="C00000"/>
          </a:solidFill>
          <a:ln w="9525">
            <a:solidFill>
              <a:srgbClr val="C0504D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57200"/>
            <a:endParaRPr lang="fr-BE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71DBBD9-DD8F-2F49-B548-A079567CAAE1}"/>
              </a:ext>
            </a:extLst>
          </p:cNvPr>
          <p:cNvSpPr txBox="1"/>
          <p:nvPr/>
        </p:nvSpPr>
        <p:spPr>
          <a:xfrm>
            <a:off x="3076734" y="231600"/>
            <a:ext cx="89173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1F497D"/>
                </a:solidFill>
                <a:latin typeface="+mj-lt"/>
                <a:ea typeface="ＭＳ Ｐゴシック" charset="0"/>
                <a:cs typeface="Times New Roman"/>
              </a:rPr>
              <a:t>N.B. : Zotero </a:t>
            </a:r>
            <a:r>
              <a:rPr lang="fr-FR" sz="2400" dirty="0" err="1">
                <a:solidFill>
                  <a:srgbClr val="1F497D"/>
                </a:solidFill>
                <a:latin typeface="+mj-lt"/>
                <a:ea typeface="ＭＳ Ｐゴシック" charset="0"/>
                <a:cs typeface="Times New Roman"/>
              </a:rPr>
              <a:t>should</a:t>
            </a:r>
            <a:r>
              <a:rPr lang="fr-FR" sz="2400" dirty="0">
                <a:solidFill>
                  <a:srgbClr val="1F497D"/>
                </a:solidFill>
                <a:latin typeface="+mj-lt"/>
                <a:ea typeface="ＭＳ Ｐゴシック" charset="0"/>
                <a:cs typeface="Times New Roman"/>
              </a:rPr>
              <a:t> </a:t>
            </a:r>
            <a:r>
              <a:rPr lang="fr-FR" sz="2400" dirty="0" err="1">
                <a:solidFill>
                  <a:srgbClr val="1F497D"/>
                </a:solidFill>
                <a:latin typeface="+mj-lt"/>
                <a:ea typeface="ＭＳ Ｐゴシック" charset="0"/>
                <a:cs typeface="Times New Roman"/>
              </a:rPr>
              <a:t>automatically</a:t>
            </a:r>
            <a:r>
              <a:rPr lang="fr-FR" sz="2400" dirty="0">
                <a:solidFill>
                  <a:srgbClr val="1F497D"/>
                </a:solidFill>
                <a:latin typeface="+mj-lt"/>
                <a:ea typeface="ＭＳ Ｐゴシック" charset="0"/>
                <a:cs typeface="Times New Roman"/>
              </a:rPr>
              <a:t> </a:t>
            </a:r>
            <a:r>
              <a:rPr lang="fr-FR" sz="2400" dirty="0" err="1">
                <a:solidFill>
                  <a:srgbClr val="1F497D"/>
                </a:solidFill>
                <a:latin typeface="+mj-lt"/>
                <a:ea typeface="ＭＳ Ｐゴシック" charset="0"/>
                <a:cs typeface="Times New Roman"/>
              </a:rPr>
              <a:t>install</a:t>
            </a:r>
            <a:r>
              <a:rPr lang="fr-FR" sz="2400" dirty="0">
                <a:solidFill>
                  <a:srgbClr val="1F497D"/>
                </a:solidFill>
                <a:latin typeface="+mj-lt"/>
                <a:ea typeface="ＭＳ Ｐゴシック" charset="0"/>
                <a:cs typeface="Times New Roman"/>
              </a:rPr>
              <a:t> the </a:t>
            </a:r>
            <a:r>
              <a:rPr lang="fr-FR" sz="2400" dirty="0" err="1">
                <a:solidFill>
                  <a:srgbClr val="1F497D"/>
                </a:solidFill>
                <a:latin typeface="+mj-lt"/>
                <a:ea typeface="ＭＳ Ｐゴシック" charset="0"/>
                <a:cs typeface="Times New Roman"/>
              </a:rPr>
              <a:t>latest</a:t>
            </a:r>
            <a:r>
              <a:rPr lang="fr-FR" sz="2400" dirty="0">
                <a:solidFill>
                  <a:srgbClr val="1F497D"/>
                </a:solidFill>
                <a:latin typeface="+mj-lt"/>
                <a:ea typeface="ＭＳ Ｐゴシック" charset="0"/>
                <a:cs typeface="Times New Roman"/>
              </a:rPr>
              <a:t> update </a:t>
            </a:r>
            <a:r>
              <a:rPr lang="fr-FR" sz="2400" dirty="0" err="1">
                <a:solidFill>
                  <a:srgbClr val="1F497D"/>
                </a:solidFill>
                <a:latin typeface="+mj-lt"/>
                <a:ea typeface="ＭＳ Ｐゴシック" charset="0"/>
                <a:cs typeface="Times New Roman"/>
              </a:rPr>
              <a:t>when</a:t>
            </a:r>
            <a:r>
              <a:rPr lang="fr-FR" sz="2400" dirty="0">
                <a:solidFill>
                  <a:srgbClr val="1F497D"/>
                </a:solidFill>
                <a:latin typeface="+mj-lt"/>
                <a:ea typeface="ＭＳ Ｐゴシック" charset="0"/>
                <a:cs typeface="Times New Roman"/>
              </a:rPr>
              <a:t> the application starts. </a:t>
            </a:r>
            <a:r>
              <a:rPr lang="fr-FR" sz="2400" dirty="0" err="1">
                <a:solidFill>
                  <a:srgbClr val="1F497D"/>
                </a:solidFill>
                <a:latin typeface="+mj-lt"/>
                <a:ea typeface="ＭＳ Ｐゴシック" charset="0"/>
                <a:cs typeface="Times New Roman"/>
              </a:rPr>
              <a:t>However</a:t>
            </a:r>
            <a:r>
              <a:rPr lang="fr-FR" sz="2400" dirty="0">
                <a:solidFill>
                  <a:srgbClr val="1F497D"/>
                </a:solidFill>
                <a:latin typeface="+mj-lt"/>
                <a:ea typeface="ＭＳ Ｐゴシック" charset="0"/>
                <a:cs typeface="Times New Roman"/>
              </a:rPr>
              <a:t>, </a:t>
            </a:r>
            <a:r>
              <a:rPr lang="fr-FR" sz="2400" dirty="0" err="1">
                <a:solidFill>
                  <a:srgbClr val="1F497D"/>
                </a:solidFill>
                <a:latin typeface="+mj-lt"/>
                <a:ea typeface="ＭＳ Ｐゴシック" charset="0"/>
                <a:cs typeface="Times New Roman"/>
              </a:rPr>
              <a:t>it</a:t>
            </a:r>
            <a:r>
              <a:rPr lang="fr-FR" sz="2400" dirty="0">
                <a:solidFill>
                  <a:srgbClr val="1F497D"/>
                </a:solidFill>
                <a:latin typeface="+mj-lt"/>
                <a:ea typeface="ＭＳ Ｐゴシック" charset="0"/>
                <a:cs typeface="Times New Roman"/>
              </a:rPr>
              <a:t> </a:t>
            </a:r>
            <a:r>
              <a:rPr lang="fr-FR" sz="2400" dirty="0" err="1">
                <a:solidFill>
                  <a:srgbClr val="1F497D"/>
                </a:solidFill>
                <a:latin typeface="+mj-lt"/>
                <a:ea typeface="ＭＳ Ｐゴシック" charset="0"/>
                <a:cs typeface="Times New Roman"/>
              </a:rPr>
              <a:t>is</a:t>
            </a:r>
            <a:r>
              <a:rPr lang="fr-FR" sz="2400" dirty="0">
                <a:solidFill>
                  <a:srgbClr val="1F497D"/>
                </a:solidFill>
                <a:latin typeface="+mj-lt"/>
                <a:ea typeface="ＭＳ Ｐゴシック" charset="0"/>
                <a:cs typeface="Times New Roman"/>
              </a:rPr>
              <a:t> possible to force the installation </a:t>
            </a:r>
            <a:r>
              <a:rPr lang="fr-FR" sz="2400" dirty="0" err="1">
                <a:solidFill>
                  <a:srgbClr val="1F497D"/>
                </a:solidFill>
                <a:latin typeface="+mj-lt"/>
                <a:ea typeface="ＭＳ Ｐゴシック" charset="0"/>
                <a:cs typeface="Times New Roman"/>
              </a:rPr>
              <a:t>manually</a:t>
            </a:r>
            <a:r>
              <a:rPr lang="fr-FR" sz="2400" dirty="0">
                <a:solidFill>
                  <a:srgbClr val="1F497D"/>
                </a:solidFill>
                <a:latin typeface="+mj-lt"/>
                <a:ea typeface="ＭＳ Ｐゴシック" charset="0"/>
                <a:cs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356888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580</TotalTime>
  <Words>788</Words>
  <Application>Microsoft Macintosh PowerPoint</Application>
  <PresentationFormat>Grand écran</PresentationFormat>
  <Paragraphs>167</Paragraphs>
  <Slides>34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34</vt:i4>
      </vt:variant>
    </vt:vector>
  </HeadingPairs>
  <TitlesOfParts>
    <vt:vector size="41" baseType="lpstr">
      <vt:lpstr>Arial</vt:lpstr>
      <vt:lpstr>Calibri</vt:lpstr>
      <vt:lpstr>Calibri Light</vt:lpstr>
      <vt:lpstr>MetaOT-Book</vt:lpstr>
      <vt:lpstr>Times New Roman</vt:lpstr>
      <vt:lpstr>Wingdings</vt:lpstr>
      <vt:lpstr>Thème Office</vt:lpstr>
      <vt:lpstr>Présentation PowerPoint</vt:lpstr>
      <vt:lpstr>Présentation PowerPoint</vt:lpstr>
      <vt:lpstr>Zotero</vt:lpstr>
      <vt:lpstr>Présentation PowerPoint</vt:lpstr>
      <vt:lpstr>Présentation PowerPoint</vt:lpstr>
      <vt:lpstr>Présentation PowerPoint</vt:lpstr>
      <vt:lpstr>Special feature of the Safari connector</vt:lpstr>
      <vt:lpstr>Dysplay extension in Chrome</vt:lpstr>
      <vt:lpstr>Update Zotero</vt:lpstr>
      <vt:lpstr>On Windows</vt:lpstr>
      <vt:lpstr>On Mac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Insert citation in Word</vt:lpstr>
      <vt:lpstr>Generate a bibliography</vt:lpstr>
      <vt:lpstr>Delete a citation</vt:lpstr>
      <vt:lpstr>Force the  plug-In installation</vt:lpstr>
      <vt:lpstr>Add/edit styles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DURIEUX Valérie</dc:creator>
  <cp:lastModifiedBy>DURIEUX Valérie</cp:lastModifiedBy>
  <cp:revision>46</cp:revision>
  <dcterms:created xsi:type="dcterms:W3CDTF">2023-10-13T10:39:57Z</dcterms:created>
  <dcterms:modified xsi:type="dcterms:W3CDTF">2024-04-22T09:34:19Z</dcterms:modified>
</cp:coreProperties>
</file>