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71" r:id="rId3"/>
    <p:sldId id="266" r:id="rId4"/>
    <p:sldId id="256" r:id="rId5"/>
    <p:sldId id="265" r:id="rId6"/>
    <p:sldId id="264" r:id="rId7"/>
    <p:sldId id="268" r:id="rId8"/>
    <p:sldId id="267" r:id="rId9"/>
    <p:sldId id="273" r:id="rId10"/>
    <p:sldId id="257" r:id="rId11"/>
    <p:sldId id="258" r:id="rId12"/>
    <p:sldId id="261" r:id="rId13"/>
    <p:sldId id="259" r:id="rId14"/>
    <p:sldId id="262" r:id="rId15"/>
    <p:sldId id="260" r:id="rId16"/>
    <p:sldId id="263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2"/>
  </p:normalViewPr>
  <p:slideViewPr>
    <p:cSldViewPr snapToGrid="0" snapToObjects="1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876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65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32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438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64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229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13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450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31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66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69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F9FFD-61B5-A349-A368-9D492264F5B6}" type="datetimeFigureOut">
              <a:rPr lang="it-IT" smtClean="0"/>
              <a:t>17/06/2020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C259D-571E-9842-BF7A-C219708FE0D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906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lararevue.ulb.b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hires.archi.fr/fr/revues_archir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aae.be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bh.nsd.uib.no/publiseringskanaler/erihplu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eres.fr/fr/publications/guide-des-produits-de-la-recherche-et-des-activites-de-recherche-sous-domaines-shs-3" TargetMode="External"/><Relationship Id="rId2" Type="http://schemas.openxmlformats.org/officeDocument/2006/relationships/hyperlink" Target="https://carnetist.hypotheses.org/files/2015/10/Revue-AERES-HCERES-mars2016.xls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vur.it/attivita/classificazione-delle-riviste/classificazione-delle-riviste-ai-fini-dellabilitazione-scientifica-nazionale/elenchi-di-riviste-scientifiche-e-di-classe-a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5432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72065" y="114300"/>
            <a:ext cx="6972298" cy="672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2400" b="1" dirty="0" smtClean="0">
                <a:solidFill>
                  <a:srgbClr val="0070C0"/>
                </a:solidFill>
              </a:rPr>
              <a:t>WEBINAIRE en Architecture:</a:t>
            </a:r>
            <a:r>
              <a:rPr lang="fr-FR" sz="1600" b="1" dirty="0" smtClean="0">
                <a:solidFill>
                  <a:srgbClr val="0070C0"/>
                </a:solidFill>
              </a:rPr>
              <a:t>		</a:t>
            </a:r>
            <a:r>
              <a:rPr lang="fr-FR" sz="1600" dirty="0" smtClean="0">
                <a:solidFill>
                  <a:srgbClr val="0070C0"/>
                </a:solidFill>
              </a:rPr>
              <a:t> 	17 juin 2020</a:t>
            </a:r>
            <a:endParaRPr lang="fr-FR" sz="1600" b="1" dirty="0" smtClean="0">
              <a:solidFill>
                <a:srgbClr val="0070C0"/>
              </a:solidFill>
            </a:endParaRPr>
          </a:p>
          <a:p>
            <a:pPr fontAlgn="base"/>
            <a:r>
              <a:rPr lang="fr-FR" sz="2000" dirty="0" smtClean="0">
                <a:solidFill>
                  <a:srgbClr val="0070C0"/>
                </a:solidFill>
              </a:rPr>
              <a:t>Comment publier un article scientifique?</a:t>
            </a:r>
          </a:p>
          <a:p>
            <a:pPr fontAlgn="base"/>
            <a:r>
              <a:rPr lang="fr-FR" sz="2000" dirty="0" smtClean="0">
                <a:solidFill>
                  <a:srgbClr val="0070C0"/>
                </a:solidFill>
              </a:rPr>
              <a:t>Comment augmenter son impact?</a:t>
            </a:r>
            <a:endParaRPr lang="fr-FR" sz="2400" dirty="0" smtClean="0"/>
          </a:p>
          <a:p>
            <a:pPr algn="r"/>
            <a:endParaRPr lang="fr-FR" dirty="0" smtClean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</a:pPr>
            <a:r>
              <a:rPr lang="fr-FR" sz="1600" b="1" dirty="0" smtClean="0"/>
              <a:t>Réponses à quelques questions</a:t>
            </a:r>
          </a:p>
          <a:p>
            <a:pPr lvl="1">
              <a:spcAft>
                <a:spcPts val="600"/>
              </a:spcAft>
            </a:pPr>
            <a:r>
              <a:rPr lang="fr-FR" sz="1600" b="1" dirty="0" smtClean="0"/>
              <a:t>Les revues en architecture: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400" u="sng" dirty="0" smtClean="0"/>
              <a:t>Quelques base de données ”spécialisées”: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err="1" smtClean="0"/>
              <a:t>Archirès</a:t>
            </a:r>
            <a:r>
              <a:rPr lang="fr-FR" sz="1400" dirty="0" smtClean="0"/>
              <a:t> (revues francophones)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EAAE (revues européennes et globales)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ERIH Plus (revues européennes et globales)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400" u="sng" dirty="0" smtClean="0"/>
              <a:t>Reconnaissance des revues d’architecture: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en France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en Italie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400" u="sng" dirty="0" smtClean="0"/>
              <a:t>Comparatif: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20 revues francophones</a:t>
            </a:r>
          </a:p>
          <a:p>
            <a:pPr marL="1657350" lvl="3" indent="-285750">
              <a:spcAft>
                <a:spcPts val="600"/>
              </a:spcAft>
              <a:buFontTx/>
              <a:buChar char="-"/>
            </a:pPr>
            <a:r>
              <a:rPr lang="fr-FR" sz="1400" dirty="0" smtClean="0"/>
              <a:t>20 revues “scientifiques” globales</a:t>
            </a:r>
          </a:p>
          <a:p>
            <a:pPr lvl="1">
              <a:spcAft>
                <a:spcPts val="600"/>
              </a:spcAft>
            </a:pPr>
            <a:r>
              <a:rPr lang="fr-FR" sz="1600" b="1" dirty="0" smtClean="0"/>
              <a:t>Stratégie de publication et “plan de carrière”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endParaRPr lang="fr-FR" dirty="0" smtClean="0"/>
          </a:p>
          <a:p>
            <a:pPr marL="285750" indent="-285750">
              <a:lnSpc>
                <a:spcPct val="120000"/>
              </a:lnSpc>
              <a:buFontTx/>
              <a:buChar char="-"/>
            </a:pPr>
            <a:endParaRPr lang="fr-FR" dirty="0" smtClean="0"/>
          </a:p>
          <a:p>
            <a:pPr algn="r">
              <a:lnSpc>
                <a:spcPct val="120000"/>
              </a:lnSpc>
            </a:pPr>
            <a:r>
              <a:rPr lang="fr-FR" sz="1600" b="1" dirty="0" smtClean="0"/>
              <a:t>Axel Fisher, chargé de cours </a:t>
            </a:r>
            <a:r>
              <a:rPr lang="fr-FR" sz="1600" b="1" dirty="0" err="1" smtClean="0"/>
              <a:t>t.p</a:t>
            </a:r>
            <a:r>
              <a:rPr lang="fr-FR" sz="1600" b="1" dirty="0" smtClean="0"/>
              <a:t>.</a:t>
            </a:r>
          </a:p>
          <a:p>
            <a:pPr algn="r">
              <a:lnSpc>
                <a:spcPct val="120000"/>
              </a:lnSpc>
            </a:pPr>
            <a:r>
              <a:rPr lang="fr-FR" sz="1400" dirty="0" smtClean="0"/>
              <a:t>Faculté d’architecture La Cambre-Horta, laboratoire </a:t>
            </a:r>
            <a:r>
              <a:rPr lang="fr-FR" sz="1400" dirty="0" err="1" smtClean="0"/>
              <a:t>hortence</a:t>
            </a:r>
            <a:endParaRPr lang="fr-FR" sz="1400" dirty="0" smtClean="0"/>
          </a:p>
          <a:p>
            <a:pPr algn="r">
              <a:lnSpc>
                <a:spcPct val="120000"/>
              </a:lnSpc>
            </a:pPr>
            <a:r>
              <a:rPr lang="fr-FR" sz="1400" dirty="0" smtClean="0"/>
              <a:t>Rédacteur en chef revue “CLARA Architecture/Recherche” (</a:t>
            </a:r>
            <a:r>
              <a:rPr lang="fr-FR" sz="1400" dirty="0" smtClean="0">
                <a:hlinkClick r:id="rId3"/>
              </a:rPr>
              <a:t>https://clararevue.ulb.be</a:t>
            </a:r>
            <a:r>
              <a:rPr lang="fr-FR" sz="1400" dirty="0" smtClean="0"/>
              <a:t> 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204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" t="7077" r="3718" b="5363"/>
          <a:stretch/>
        </p:blipFill>
        <p:spPr>
          <a:xfrm>
            <a:off x="77749" y="129981"/>
            <a:ext cx="8760936" cy="6356880"/>
          </a:xfrm>
        </p:spPr>
      </p:pic>
      <p:sp>
        <p:nvSpPr>
          <p:cNvPr id="5" name="Rectangle 4"/>
          <p:cNvSpPr/>
          <p:nvPr/>
        </p:nvSpPr>
        <p:spPr>
          <a:xfrm>
            <a:off x="9025228" y="1342025"/>
            <a:ext cx="2991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hlinkClick r:id="rId3"/>
              </a:rPr>
              <a:t>https</a:t>
            </a:r>
            <a:r>
              <a:rPr lang="it-IT" dirty="0" smtClean="0">
                <a:hlinkClick r:id="rId3"/>
              </a:rPr>
              <a:t>://</a:t>
            </a:r>
            <a:r>
              <a:rPr lang="it-IT" dirty="0" err="1" smtClean="0">
                <a:hlinkClick r:id="rId3"/>
              </a:rPr>
              <a:t>www.archires.archi.fr</a:t>
            </a:r>
            <a:r>
              <a:rPr lang="it-IT" dirty="0" smtClean="0">
                <a:hlinkClick r:id="rId3"/>
              </a:rPr>
              <a:t>/</a:t>
            </a:r>
            <a:r>
              <a:rPr lang="it-IT" dirty="0" err="1" smtClean="0">
                <a:hlinkClick r:id="rId3"/>
              </a:rPr>
              <a:t>fr</a:t>
            </a:r>
            <a:r>
              <a:rPr lang="it-IT" dirty="0" smtClean="0">
                <a:hlinkClick r:id="rId3"/>
              </a:rPr>
              <a:t>/</a:t>
            </a:r>
            <a:r>
              <a:rPr lang="it-IT" dirty="0" err="1" smtClean="0">
                <a:hlinkClick r:id="rId3"/>
              </a:rPr>
              <a:t>revues_archires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0566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8" y="96818"/>
            <a:ext cx="8874173" cy="161832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t="20404" r="5225" b="9091"/>
          <a:stretch/>
        </p:blipFill>
        <p:spPr>
          <a:xfrm>
            <a:off x="209448" y="1587773"/>
            <a:ext cx="8874174" cy="501146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9544513" y="785248"/>
            <a:ext cx="219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hlinkClick r:id="rId4"/>
              </a:rPr>
              <a:t>http://www.eaae.be/</a:t>
            </a:r>
            <a:endParaRPr lang="it-IT" dirty="0"/>
          </a:p>
        </p:txBody>
      </p:sp>
      <p:sp>
        <p:nvSpPr>
          <p:cNvPr id="8" name="Pentagon 7"/>
          <p:cNvSpPr/>
          <p:nvPr/>
        </p:nvSpPr>
        <p:spPr>
          <a:xfrm flipH="1">
            <a:off x="9083621" y="2764715"/>
            <a:ext cx="2954186" cy="3334871"/>
          </a:xfrm>
          <a:prstGeom prst="homePlate">
            <a:avLst>
              <a:gd name="adj" fmla="val 1055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Aft>
                <a:spcPts val="600"/>
              </a:spcAft>
            </a:pPr>
            <a:r>
              <a:rPr lang="fr-FR" dirty="0" smtClean="0">
                <a:solidFill>
                  <a:sysClr val="windowText" lastClr="000000"/>
                </a:solidFill>
              </a:rPr>
              <a:t>Filtres de recherche: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Domaine de recherche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Langue(s)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Politique Open Access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Indexation (dans quelle base de données)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DOI / Abstract / mots-clés 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Appels ouverts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Double relecture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Anti-plagiat</a:t>
            </a:r>
            <a:endParaRPr lang="fr-FR" sz="14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32367" y="1277984"/>
            <a:ext cx="2019958" cy="82883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759 </a:t>
            </a:r>
            <a:r>
              <a:rPr lang="it-IT" b="1" dirty="0" err="1" smtClean="0">
                <a:solidFill>
                  <a:schemeClr val="bg1"/>
                </a:solidFill>
              </a:rPr>
              <a:t>revues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12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t="11313" r="5762" b="7070"/>
          <a:stretch/>
        </p:blipFill>
        <p:spPr>
          <a:xfrm>
            <a:off x="221672" y="138545"/>
            <a:ext cx="8083373" cy="642851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8941409" y="986306"/>
            <a:ext cx="2019958" cy="82883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smtClean="0">
                <a:solidFill>
                  <a:schemeClr val="bg1"/>
                </a:solidFill>
              </a:rPr>
              <a:t>8.452 </a:t>
            </a:r>
            <a:r>
              <a:rPr lang="it-IT" b="1" dirty="0" err="1" smtClean="0">
                <a:solidFill>
                  <a:schemeClr val="bg1"/>
                </a:solidFill>
              </a:rPr>
              <a:t>revues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 flipH="1">
            <a:off x="8391926" y="2255194"/>
            <a:ext cx="2954186" cy="2195212"/>
          </a:xfrm>
          <a:prstGeom prst="homePlate">
            <a:avLst>
              <a:gd name="adj" fmla="val 1055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Aft>
                <a:spcPts val="600"/>
              </a:spcAft>
            </a:pPr>
            <a:r>
              <a:rPr lang="fr-FR" dirty="0" smtClean="0">
                <a:solidFill>
                  <a:sysClr val="windowText" lastClr="000000"/>
                </a:solidFill>
              </a:rPr>
              <a:t>Filtres de recherche: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“grands” domaines de recherche (pas architecture, ni urbanisme)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Pays de publication</a:t>
            </a:r>
          </a:p>
          <a:p>
            <a:pPr marL="742950" lvl="1" indent="-285750">
              <a:spcAft>
                <a:spcPts val="600"/>
              </a:spcAft>
              <a:buFont typeface="Arial" charset="0"/>
              <a:buChar char="•"/>
            </a:pPr>
            <a:r>
              <a:rPr lang="fr-FR" sz="1400" dirty="0" smtClean="0">
                <a:solidFill>
                  <a:sysClr val="windowText" lastClr="000000"/>
                </a:solidFill>
              </a:rPr>
              <a:t>Langue de publication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8474294" y="138544"/>
            <a:ext cx="2789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hlinkClick r:id="rId3"/>
              </a:rPr>
              <a:t>https</a:t>
            </a:r>
            <a:r>
              <a:rPr lang="it-IT" dirty="0" smtClean="0">
                <a:hlinkClick r:id="rId3"/>
              </a:rPr>
              <a:t>://</a:t>
            </a:r>
            <a:r>
              <a:rPr lang="it-IT" dirty="0" err="1" smtClean="0">
                <a:hlinkClick r:id="rId3"/>
              </a:rPr>
              <a:t>dbh.nsd.uib.no</a:t>
            </a:r>
            <a:r>
              <a:rPr lang="it-IT" dirty="0" smtClean="0">
                <a:hlinkClick r:id="rId3"/>
              </a:rPr>
              <a:t>/</a:t>
            </a:r>
            <a:r>
              <a:rPr lang="it-IT" dirty="0" err="1" smtClean="0">
                <a:hlinkClick r:id="rId3"/>
              </a:rPr>
              <a:t>publiseringskanaler</a:t>
            </a:r>
            <a:r>
              <a:rPr lang="it-IT" dirty="0" smtClean="0">
                <a:hlinkClick r:id="rId3"/>
              </a:rPr>
              <a:t>/</a:t>
            </a:r>
            <a:r>
              <a:rPr lang="it-IT" dirty="0" err="1" smtClean="0">
                <a:hlinkClick r:id="rId3"/>
              </a:rPr>
              <a:t>erihplus</a:t>
            </a:r>
            <a:r>
              <a:rPr lang="it-IT" dirty="0" smtClean="0">
                <a:hlinkClick r:id="rId3"/>
              </a:rPr>
              <a:t>/</a:t>
            </a:r>
            <a:endParaRPr lang="it-IT" dirty="0"/>
          </a:p>
        </p:txBody>
      </p:sp>
      <p:cxnSp>
        <p:nvCxnSpPr>
          <p:cNvPr id="9" name="Elbow Connector 8"/>
          <p:cNvCxnSpPr/>
          <p:nvPr/>
        </p:nvCxnSpPr>
        <p:spPr>
          <a:xfrm>
            <a:off x="1371600" y="2255194"/>
            <a:ext cx="7301612" cy="3516956"/>
          </a:xfrm>
          <a:prstGeom prst="bentConnector3">
            <a:avLst>
              <a:gd name="adj1" fmla="val 46674"/>
            </a:avLst>
          </a:prstGeom>
          <a:ln w="38100">
            <a:solidFill>
              <a:srgbClr val="FF0000"/>
            </a:solidFill>
            <a:prstDash val="sysDot"/>
            <a:headEnd type="oval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8673212" y="5590505"/>
            <a:ext cx="3020023" cy="354026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Liste </a:t>
            </a:r>
            <a:r>
              <a:rPr lang="it-IT" dirty="0" err="1" smtClean="0">
                <a:solidFill>
                  <a:schemeClr val="bg1"/>
                </a:solidFill>
              </a:rPr>
              <a:t>téléchargeable</a:t>
            </a:r>
            <a:r>
              <a:rPr lang="it-IT" dirty="0" smtClean="0">
                <a:solidFill>
                  <a:schemeClr val="bg1"/>
                </a:solidFill>
              </a:rPr>
              <a:t>!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63386" y="5721217"/>
            <a:ext cx="4668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hlinkClick r:id="rId2"/>
              </a:rPr>
              <a:t>https</a:t>
            </a:r>
            <a:r>
              <a:rPr lang="it-IT" dirty="0" smtClean="0">
                <a:hlinkClick r:id="rId2"/>
              </a:rPr>
              <a:t>://</a:t>
            </a:r>
            <a:r>
              <a:rPr lang="it-IT" dirty="0" err="1" smtClean="0">
                <a:hlinkClick r:id="rId2"/>
              </a:rPr>
              <a:t>carnetist.hypotheses.org</a:t>
            </a:r>
            <a:r>
              <a:rPr lang="it-IT" dirty="0" smtClean="0">
                <a:hlinkClick r:id="rId2"/>
              </a:rPr>
              <a:t>/</a:t>
            </a:r>
            <a:r>
              <a:rPr lang="it-IT" dirty="0" err="1" smtClean="0">
                <a:hlinkClick r:id="rId2"/>
              </a:rPr>
              <a:t>files</a:t>
            </a:r>
            <a:r>
              <a:rPr lang="it-IT" dirty="0" smtClean="0">
                <a:hlinkClick r:id="rId2"/>
              </a:rPr>
              <a:t>/2015/10/Revue-AERES-HCERES-mars2016.xlsx</a:t>
            </a:r>
            <a:endParaRPr lang="it-IT" dirty="0"/>
          </a:p>
        </p:txBody>
      </p:sp>
      <p:sp>
        <p:nvSpPr>
          <p:cNvPr id="6" name="Rectangle 5"/>
          <p:cNvSpPr/>
          <p:nvPr/>
        </p:nvSpPr>
        <p:spPr>
          <a:xfrm>
            <a:off x="7827818" y="66857"/>
            <a:ext cx="4100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err="1" smtClean="0">
                <a:hlinkClick r:id="rId3"/>
              </a:rPr>
              <a:t>https</a:t>
            </a:r>
            <a:r>
              <a:rPr lang="it-IT" sz="1400" dirty="0" smtClean="0">
                <a:hlinkClick r:id="rId3"/>
              </a:rPr>
              <a:t>://</a:t>
            </a:r>
            <a:r>
              <a:rPr lang="it-IT" sz="1400" dirty="0" err="1" smtClean="0">
                <a:hlinkClick r:id="rId3"/>
              </a:rPr>
              <a:t>www.hceres.fr</a:t>
            </a:r>
            <a:r>
              <a:rPr lang="it-IT" sz="1400" dirty="0" smtClean="0">
                <a:hlinkClick r:id="rId3"/>
              </a:rPr>
              <a:t>/</a:t>
            </a:r>
            <a:r>
              <a:rPr lang="it-IT" sz="1400" dirty="0" err="1" smtClean="0">
                <a:hlinkClick r:id="rId3"/>
              </a:rPr>
              <a:t>fr</a:t>
            </a:r>
            <a:r>
              <a:rPr lang="it-IT" sz="1400" dirty="0" smtClean="0">
                <a:hlinkClick r:id="rId3"/>
              </a:rPr>
              <a:t>/</a:t>
            </a:r>
            <a:r>
              <a:rPr lang="it-IT" sz="1400" dirty="0" err="1" smtClean="0">
                <a:hlinkClick r:id="rId3"/>
              </a:rPr>
              <a:t>publications</a:t>
            </a:r>
            <a:r>
              <a:rPr lang="it-IT" sz="1400" dirty="0" smtClean="0">
                <a:hlinkClick r:id="rId3"/>
              </a:rPr>
              <a:t>/guide-des-produits-de-la-recherche-et-des-activites-de-recherche-sous-domaines-shs-3</a:t>
            </a:r>
            <a:endParaRPr lang="it-IT" sz="1400" dirty="0"/>
          </a:p>
        </p:txBody>
      </p:sp>
      <p:sp>
        <p:nvSpPr>
          <p:cNvPr id="8" name="Pentagon 7"/>
          <p:cNvSpPr/>
          <p:nvPr/>
        </p:nvSpPr>
        <p:spPr>
          <a:xfrm>
            <a:off x="401781" y="5505086"/>
            <a:ext cx="4475020" cy="10785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dirty="0" err="1" smtClean="0"/>
              <a:t>Dernières</a:t>
            </a:r>
            <a:r>
              <a:rPr lang="it-IT" dirty="0" smtClean="0"/>
              <a:t> </a:t>
            </a:r>
            <a:r>
              <a:rPr lang="it-IT" dirty="0" err="1" smtClean="0"/>
              <a:t>listes</a:t>
            </a:r>
            <a:r>
              <a:rPr lang="it-IT" dirty="0" smtClean="0"/>
              <a:t> en date </a:t>
            </a:r>
            <a:r>
              <a:rPr lang="it-IT" dirty="0" err="1" smtClean="0"/>
              <a:t>revues</a:t>
            </a:r>
            <a:r>
              <a:rPr lang="it-IT" dirty="0" smtClean="0"/>
              <a:t> AERES</a:t>
            </a:r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it-IT" sz="1400" dirty="0" smtClean="0"/>
              <a:t>“</a:t>
            </a:r>
            <a:r>
              <a:rPr lang="it-IT" sz="1400" dirty="0" err="1" smtClean="0"/>
              <a:t>Géographie</a:t>
            </a:r>
            <a:r>
              <a:rPr lang="it-IT" sz="1400" dirty="0" smtClean="0"/>
              <a:t>, </a:t>
            </a:r>
            <a:r>
              <a:rPr lang="it-IT" sz="1400" dirty="0" err="1" smtClean="0"/>
              <a:t>Aménagement</a:t>
            </a:r>
            <a:r>
              <a:rPr lang="it-IT" sz="1400" dirty="0" smtClean="0"/>
              <a:t>, </a:t>
            </a:r>
            <a:r>
              <a:rPr lang="it-IT" sz="1400" dirty="0" err="1" smtClean="0"/>
              <a:t>Urbanisme</a:t>
            </a:r>
            <a:r>
              <a:rPr lang="it-IT" sz="1400" dirty="0" smtClean="0"/>
              <a:t> (2013)”</a:t>
            </a:r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it-IT" sz="1400" dirty="0" smtClean="0"/>
              <a:t>“</a:t>
            </a:r>
            <a:r>
              <a:rPr lang="it-IT" sz="1400" dirty="0" err="1" smtClean="0"/>
              <a:t>Arts</a:t>
            </a:r>
            <a:r>
              <a:rPr lang="it-IT" sz="1400" dirty="0" smtClean="0"/>
              <a:t> (2014)”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27818" y="915025"/>
            <a:ext cx="4100946" cy="340205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 dirty="0" smtClean="0">
                <a:solidFill>
                  <a:schemeClr val="bg1"/>
                </a:solidFill>
              </a:rPr>
              <a:t>La commission ne considère pas comme pertinent d’</a:t>
            </a:r>
            <a:r>
              <a:rPr lang="fr-FR" i="1" dirty="0" err="1" smtClean="0">
                <a:solidFill>
                  <a:schemeClr val="bg1"/>
                </a:solidFill>
              </a:rPr>
              <a:t>établir</a:t>
            </a:r>
            <a:r>
              <a:rPr lang="fr-FR" i="1" dirty="0" smtClean="0">
                <a:solidFill>
                  <a:schemeClr val="bg1"/>
                </a:solidFill>
              </a:rPr>
              <a:t> une liste de revues …</a:t>
            </a:r>
          </a:p>
          <a:p>
            <a:endParaRPr lang="fr-FR" sz="1600" i="1" dirty="0" smtClean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fr-FR" sz="1600" i="1" dirty="0" smtClean="0">
                <a:solidFill>
                  <a:schemeClr val="bg1"/>
                </a:solidFill>
              </a:rPr>
              <a:t>comité de lecture: Oui/Non</a:t>
            </a:r>
          </a:p>
          <a:p>
            <a:pPr marL="171450" indent="-171450">
              <a:buFontTx/>
              <a:buChar char="-"/>
            </a:pPr>
            <a:r>
              <a:rPr lang="fr-FR" sz="1600" i="1" dirty="0" smtClean="0">
                <a:solidFill>
                  <a:schemeClr val="bg1"/>
                </a:solidFill>
              </a:rPr>
              <a:t>audience nationale / internationale</a:t>
            </a:r>
          </a:p>
          <a:p>
            <a:pPr marL="171450" indent="-171450">
              <a:buFontTx/>
              <a:buChar char="-"/>
            </a:pPr>
            <a:r>
              <a:rPr lang="fr-FR" sz="1600" i="1" dirty="0" smtClean="0">
                <a:solidFill>
                  <a:schemeClr val="bg1"/>
                </a:solidFill>
              </a:rPr>
              <a:t>Référencement dans des bases de </a:t>
            </a:r>
            <a:r>
              <a:rPr lang="fr-FR" sz="1600" i="1" dirty="0" err="1" smtClean="0">
                <a:solidFill>
                  <a:schemeClr val="bg1"/>
                </a:solidFill>
              </a:rPr>
              <a:t>données</a:t>
            </a:r>
            <a:r>
              <a:rPr lang="fr-FR" sz="1600" i="1" dirty="0" smtClean="0">
                <a:solidFill>
                  <a:schemeClr val="bg1"/>
                </a:solidFill>
              </a:rPr>
              <a:t> (Web of Science, </a:t>
            </a:r>
            <a:r>
              <a:rPr lang="fr-FR" sz="1600" i="1" dirty="0" err="1" smtClean="0">
                <a:solidFill>
                  <a:schemeClr val="bg1"/>
                </a:solidFill>
              </a:rPr>
              <a:t>Scopus</a:t>
            </a:r>
            <a:r>
              <a:rPr lang="fr-FR" sz="1600" i="1" dirty="0" smtClean="0">
                <a:solidFill>
                  <a:schemeClr val="bg1"/>
                </a:solidFill>
              </a:rPr>
              <a:t>, Google </a:t>
            </a:r>
            <a:r>
              <a:rPr lang="fr-FR" sz="1600" i="1" dirty="0" err="1" smtClean="0">
                <a:solidFill>
                  <a:schemeClr val="bg1"/>
                </a:solidFill>
              </a:rPr>
              <a:t>Scholar</a:t>
            </a:r>
            <a:r>
              <a:rPr lang="fr-FR" sz="1600" i="1" dirty="0" smtClean="0">
                <a:solidFill>
                  <a:schemeClr val="bg1"/>
                </a:solidFill>
              </a:rPr>
              <a:t>, SJR-</a:t>
            </a:r>
            <a:r>
              <a:rPr lang="fr-FR" sz="1600" i="1" dirty="0" err="1" smtClean="0">
                <a:solidFill>
                  <a:schemeClr val="bg1"/>
                </a:solidFill>
              </a:rPr>
              <a:t>Scimago</a:t>
            </a:r>
            <a:r>
              <a:rPr lang="fr-FR" sz="1600" i="1" dirty="0" smtClean="0">
                <a:solidFill>
                  <a:schemeClr val="bg1"/>
                </a:solidFill>
              </a:rPr>
              <a:t> Journal &amp; country </a:t>
            </a:r>
            <a:r>
              <a:rPr lang="fr-FR" sz="1600" i="1" dirty="0" err="1" smtClean="0">
                <a:solidFill>
                  <a:schemeClr val="bg1"/>
                </a:solidFill>
              </a:rPr>
              <a:t>rank</a:t>
            </a:r>
            <a:r>
              <a:rPr lang="fr-FR" sz="1600" i="1" dirty="0" smtClean="0">
                <a:solidFill>
                  <a:schemeClr val="bg1"/>
                </a:solidFill>
              </a:rPr>
              <a:t>......)</a:t>
            </a:r>
          </a:p>
          <a:p>
            <a:pPr marL="171450" indent="-171450">
              <a:buFontTx/>
              <a:buChar char="-"/>
            </a:pPr>
            <a:r>
              <a:rPr lang="fr-FR" sz="1600" i="1" dirty="0" smtClean="0">
                <a:solidFill>
                  <a:schemeClr val="bg1"/>
                </a:solidFill>
              </a:rPr>
              <a:t>Indicateurs bibliométriques de diffusion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" t="11608" r="5758" b="12784"/>
          <a:stretch/>
        </p:blipFill>
        <p:spPr>
          <a:xfrm>
            <a:off x="107577" y="66857"/>
            <a:ext cx="7519595" cy="518518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7827818" y="4317079"/>
            <a:ext cx="41009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charset="0"/>
                <a:ea typeface="Calibri" charset="0"/>
                <a:cs typeface="Calibri" charset="0"/>
              </a:rPr>
              <a:t>Voir listes pour autres domaines SHS:</a:t>
            </a:r>
          </a:p>
          <a:p>
            <a:pPr marL="285750" indent="-285750">
              <a:buFontTx/>
              <a:buChar char="-"/>
            </a:pPr>
            <a:r>
              <a:rPr lang="fr-FR" sz="1400" i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charset="0"/>
                <a:ea typeface="Calibri" charset="0"/>
                <a:cs typeface="Calibri" charset="0"/>
              </a:rPr>
              <a:t>Sous-domaines SHS 5 : Lettres, langues, textes, arts et culture</a:t>
            </a:r>
          </a:p>
          <a:p>
            <a:pPr marL="285750" indent="-285750">
              <a:buFontTx/>
              <a:buChar char="-"/>
            </a:pPr>
            <a:r>
              <a:rPr lang="fr-FR" sz="1400" i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charset="0"/>
                <a:ea typeface="Calibri" charset="0"/>
                <a:cs typeface="Calibri" charset="0"/>
              </a:rPr>
              <a:t>SHS 6 : Mondes anciens et contemporains - Disciplines : Histoire, histoire de l'art, archéologie</a:t>
            </a:r>
          </a:p>
        </p:txBody>
      </p:sp>
    </p:spTree>
    <p:extLst>
      <p:ext uri="{BB962C8B-B14F-4D97-AF65-F5344CB8AC3E}">
        <p14:creationId xmlns:p14="http://schemas.microsoft.com/office/powerpoint/2010/main" val="1164152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11608" r="36697" b="14196"/>
          <a:stretch/>
        </p:blipFill>
        <p:spPr>
          <a:xfrm>
            <a:off x="268941" y="387276"/>
            <a:ext cx="6960198" cy="58788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13232" y="763794"/>
            <a:ext cx="40341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err="1">
                <a:hlinkClick r:id="rId3"/>
              </a:rPr>
              <a:t>https</a:t>
            </a:r>
            <a:r>
              <a:rPr lang="it-IT" sz="1600" dirty="0">
                <a:hlinkClick r:id="rId3"/>
              </a:rPr>
              <a:t>://</a:t>
            </a:r>
            <a:r>
              <a:rPr lang="it-IT" sz="1600" dirty="0" err="1">
                <a:hlinkClick r:id="rId3"/>
              </a:rPr>
              <a:t>www.anvur.it</a:t>
            </a:r>
            <a:r>
              <a:rPr lang="it-IT" sz="1600" dirty="0">
                <a:hlinkClick r:id="rId3"/>
              </a:rPr>
              <a:t>/</a:t>
            </a:r>
            <a:r>
              <a:rPr lang="it-IT" sz="1600" dirty="0" err="1">
                <a:hlinkClick r:id="rId3"/>
              </a:rPr>
              <a:t>attivita</a:t>
            </a:r>
            <a:r>
              <a:rPr lang="it-IT" sz="1600" dirty="0">
                <a:hlinkClick r:id="rId3"/>
              </a:rPr>
              <a:t>/classificazione-delle-riviste/classificazione-delle-riviste-ai-fini-dellabilitazione-scientifica-nazionale/elenchi-di-riviste-scientifiche-e-di-classe-a/</a:t>
            </a:r>
            <a:endParaRPr lang="it-IT" sz="1600" dirty="0"/>
          </a:p>
        </p:txBody>
      </p:sp>
      <p:sp>
        <p:nvSpPr>
          <p:cNvPr id="6" name="Rectangle 5"/>
          <p:cNvSpPr/>
          <p:nvPr/>
        </p:nvSpPr>
        <p:spPr>
          <a:xfrm>
            <a:off x="666974" y="3969572"/>
            <a:ext cx="6303981" cy="785308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842325" y="3784906"/>
            <a:ext cx="390502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Revues “scientifiques</a:t>
            </a:r>
            <a:r>
              <a:rPr lang="fr-FR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” et de “classe A”</a:t>
            </a:r>
          </a:p>
          <a:p>
            <a:endParaRPr lang="fr-FR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  <a:p>
            <a:endParaRPr lang="fr-FR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sz="1400" i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spécifiques aux domaines de l’architecture</a:t>
            </a:r>
            <a:endParaRPr lang="fr-FR" sz="1400" i="1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600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124603" y="1983932"/>
            <a:ext cx="3891185" cy="430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ctangle 10"/>
          <p:cNvSpPr/>
          <p:nvPr/>
        </p:nvSpPr>
        <p:spPr>
          <a:xfrm>
            <a:off x="8124603" y="2523676"/>
            <a:ext cx="3891185" cy="430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11"/>
          <p:cNvSpPr/>
          <p:nvPr/>
        </p:nvSpPr>
        <p:spPr>
          <a:xfrm>
            <a:off x="8124602" y="3063420"/>
            <a:ext cx="3891185" cy="430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ctangle 12"/>
          <p:cNvSpPr/>
          <p:nvPr/>
        </p:nvSpPr>
        <p:spPr>
          <a:xfrm>
            <a:off x="8124601" y="3603165"/>
            <a:ext cx="3891185" cy="430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" t="4023" r="24055" b="4597"/>
          <a:stretch/>
        </p:blipFill>
        <p:spPr>
          <a:xfrm>
            <a:off x="297712" y="42530"/>
            <a:ext cx="7655441" cy="67623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24603" y="1983932"/>
            <a:ext cx="37625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Revues professionnelles ou de secteur</a:t>
            </a:r>
          </a:p>
          <a:p>
            <a:endParaRPr lang="fr-FR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Revues de “tendance”</a:t>
            </a:r>
          </a:p>
          <a:p>
            <a:endParaRPr lang="fr-FR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Revues d’école</a:t>
            </a:r>
          </a:p>
          <a:p>
            <a:endParaRPr lang="fr-FR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Revues scientifiques</a:t>
            </a:r>
            <a:endParaRPr lang="fr-FR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10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 t="3958" r="8610" b="4166"/>
          <a:stretch/>
        </p:blipFill>
        <p:spPr>
          <a:xfrm>
            <a:off x="128587" y="485774"/>
            <a:ext cx="8183728" cy="60150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72488" y="1526732"/>
            <a:ext cx="33432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Facteur d’impact croissant selon le champ disciplinaire</a:t>
            </a:r>
          </a:p>
          <a:p>
            <a:pPr algn="ctr"/>
            <a:endParaRPr lang="fr-FR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endParaRPr lang="fr-FR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fr-FR" sz="1600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fr-FR" sz="160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rchitecture </a:t>
            </a:r>
          </a:p>
          <a:p>
            <a:pPr algn="ctr"/>
            <a:r>
              <a:rPr lang="fr-FR" sz="1600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VS.</a:t>
            </a:r>
          </a:p>
          <a:p>
            <a:pPr algn="ctr"/>
            <a:r>
              <a:rPr lang="fr-FR" sz="160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Urbanisme / Planning</a:t>
            </a:r>
          </a:p>
          <a:p>
            <a:pPr algn="ctr"/>
            <a:endParaRPr lang="fr-FR" sz="1600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endParaRPr lang="fr-FR" sz="1600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endParaRPr lang="fr-FR" sz="1600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fr-FR" sz="160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Histoire / critique </a:t>
            </a:r>
          </a:p>
          <a:p>
            <a:pPr algn="ctr"/>
            <a:r>
              <a:rPr lang="fr-FR" sz="1600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VS.</a:t>
            </a:r>
          </a:p>
          <a:p>
            <a:pPr algn="ctr"/>
            <a:r>
              <a:rPr lang="fr-FR" sz="160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Urbanisation / Développement </a:t>
            </a:r>
          </a:p>
        </p:txBody>
      </p:sp>
    </p:spTree>
    <p:extLst>
      <p:ext uri="{BB962C8B-B14F-4D97-AF65-F5344CB8AC3E}">
        <p14:creationId xmlns:p14="http://schemas.microsoft.com/office/powerpoint/2010/main" val="147820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50" y="302210"/>
            <a:ext cx="5892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/>
              <a:t>Stratégie de publication et “plan de carrière”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517714"/>
              </p:ext>
            </p:extLst>
          </p:nvPr>
        </p:nvGraphicFramePr>
        <p:xfrm>
          <a:off x="285750" y="890719"/>
          <a:ext cx="11309790" cy="433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910"/>
                <a:gridCol w="1080000"/>
                <a:gridCol w="1080000"/>
                <a:gridCol w="1080000"/>
                <a:gridCol w="1141976"/>
                <a:gridCol w="1141976"/>
                <a:gridCol w="1141976"/>
                <a:gridCol w="1141976"/>
                <a:gridCol w="1141976"/>
              </a:tblGrid>
              <a:tr h="504293">
                <a:tc>
                  <a:txBody>
                    <a:bodyPr/>
                    <a:lstStyle/>
                    <a:p>
                      <a:pPr algn="r"/>
                      <a:r>
                        <a:rPr lang="fr-FR" sz="1400" b="0" dirty="0" smtClean="0"/>
                        <a:t>Plan de carrière 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Secteur privé</a:t>
                      </a:r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Secteur public</a:t>
                      </a:r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Ensei-gnement</a:t>
                      </a:r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Recherche</a:t>
                      </a:r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Académique</a:t>
                      </a:r>
                      <a:endParaRPr lang="fr-FR" dirty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7471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bg1"/>
                          </a:solidFill>
                        </a:rPr>
                        <a:t>⇊ Type de revue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intra-disc.</a:t>
                      </a:r>
                    </a:p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(ULB)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intra-domaine</a:t>
                      </a:r>
                    </a:p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(FNRS)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 smtClean="0">
                          <a:solidFill>
                            <a:schemeClr val="bg1"/>
                          </a:solidFill>
                        </a:rPr>
                        <a:t>trans</a:t>
                      </a:r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-disc.</a:t>
                      </a:r>
                    </a:p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(UE)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intra-disc.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(chaires profilées)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 smtClean="0">
                          <a:solidFill>
                            <a:schemeClr val="bg1"/>
                          </a:solidFill>
                        </a:rPr>
                        <a:t>multi-disc</a:t>
                      </a:r>
                      <a:r>
                        <a:rPr lang="fr-FR" sz="14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(chaires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 non-profilées ULB)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baseline="0" dirty="0" smtClean="0"/>
                        <a:t>Professionnelle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de secteur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de tendance / militante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d’École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« reconnue » [FR/IT]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scientifique</a:t>
                      </a:r>
                      <a:endParaRPr lang="fr-F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857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à facteur d’impact</a:t>
                      </a:r>
                      <a:r>
                        <a:rPr lang="fr-FR" sz="1600" b="1" baseline="0" dirty="0" smtClean="0"/>
                        <a:t> </a:t>
                      </a:r>
                      <a:r>
                        <a:rPr lang="fr-FR" sz="2400" b="1" dirty="0" smtClean="0"/>
                        <a:t>☝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285750" y="5400065"/>
            <a:ext cx="788670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dirty="0" smtClean="0">
                <a:solidFill>
                  <a:srgbClr val="0070C0"/>
                </a:solidFill>
              </a:rPr>
              <a:t>Accompagnez vos candidatures d’un texte explicatif</a:t>
            </a:r>
          </a:p>
          <a:p>
            <a:pPr lvl="1">
              <a:spcAft>
                <a:spcPts val="600"/>
              </a:spcAft>
            </a:pPr>
            <a:r>
              <a:rPr lang="fr-FR" sz="1600" dirty="0" smtClean="0">
                <a:solidFill>
                  <a:srgbClr val="0070C0"/>
                </a:solidFill>
              </a:rPr>
              <a:t>J’ai publié l’article X dans la revue Y parce que</a:t>
            </a:r>
            <a:r>
              <a:rPr lang="is-IS" sz="1600" dirty="0" smtClean="0">
                <a:solidFill>
                  <a:srgbClr val="0070C0"/>
                </a:solidFill>
              </a:rPr>
              <a:t>…</a:t>
            </a:r>
          </a:p>
          <a:p>
            <a:pPr lvl="1">
              <a:spcAft>
                <a:spcPts val="600"/>
              </a:spcAft>
            </a:pPr>
            <a:r>
              <a:rPr lang="fr-FR" sz="1600" dirty="0" smtClean="0">
                <a:solidFill>
                  <a:srgbClr val="0070C0"/>
                </a:solidFill>
              </a:rPr>
              <a:t>Je (ne) publie toujours (jamais) dans les revues W, X ou Z parce que</a:t>
            </a:r>
            <a:r>
              <a:rPr lang="is-IS" sz="1600" dirty="0" smtClean="0">
                <a:solidFill>
                  <a:srgbClr val="0070C0"/>
                </a:solidFill>
              </a:rPr>
              <a:t>…</a:t>
            </a:r>
          </a:p>
          <a:p>
            <a:pPr lvl="2">
              <a:spcAft>
                <a:spcPts val="600"/>
              </a:spcAft>
            </a:pPr>
            <a:r>
              <a:rPr lang="is-IS" sz="1600" i="1" dirty="0" smtClean="0">
                <a:solidFill>
                  <a:srgbClr val="0070C0"/>
                </a:solidFill>
                <a:sym typeface="Wingdings"/>
              </a:rPr>
              <a:t> </a:t>
            </a:r>
            <a:r>
              <a:rPr lang="en-US" sz="1600" i="1" dirty="0" smtClean="0">
                <a:solidFill>
                  <a:srgbClr val="0070C0"/>
                </a:solidFill>
                <a:sym typeface="Wingdings"/>
              </a:rPr>
              <a:t>N</a:t>
            </a:r>
            <a:r>
              <a:rPr lang="is-IS" sz="1600" i="1" dirty="0" smtClean="0">
                <a:solidFill>
                  <a:srgbClr val="0070C0"/>
                </a:solidFill>
                <a:sym typeface="Wingdings"/>
              </a:rPr>
              <a:t>’ayez pas peut d’ “avouer” les “opportunismes”, ou “erreurs”</a:t>
            </a:r>
            <a:endParaRPr lang="fr-FR" sz="1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50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476" y="455918"/>
            <a:ext cx="7672387" cy="381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Réponses à quelques questions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Quelle revue choisir?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Critères de recevabilité des articles?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Structure d’article?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Relecture, traduction?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Peut-on faire confiance aux diverses propositions de publication ou demandes de soumissions que l'on reçoit dans sa boite mails 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Publier </a:t>
            </a:r>
            <a:r>
              <a:rPr lang="fr-FR" sz="1600" b="1" dirty="0" err="1" smtClean="0"/>
              <a:t>seul.e</a:t>
            </a:r>
            <a:r>
              <a:rPr lang="fr-FR" sz="1600" b="1" dirty="0" smtClean="0"/>
              <a:t> ou pas?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Publier en plusieurs langues?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fr-FR" sz="1600" b="1" dirty="0" smtClean="0"/>
              <a:t>Les Bons conseils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96599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476" y="455918"/>
            <a:ext cx="7672387" cy="6223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Quelle revue choisir?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&gt; Tout dépend du “public” visé / de votre “stratégie”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b="1" dirty="0" smtClean="0"/>
              <a:t>Pour les </a:t>
            </a:r>
            <a:r>
              <a:rPr lang="fr-FR" b="1" dirty="0" err="1" smtClean="0"/>
              <a:t>étudiant.e.s</a:t>
            </a:r>
            <a:endParaRPr lang="fr-FR" b="1" dirty="0" smtClean="0"/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</a:t>
            </a:r>
            <a:r>
              <a:rPr lang="fr-FR" dirty="0" smtClean="0"/>
              <a:t> aucune importance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b="1" dirty="0" smtClean="0"/>
              <a:t>Pour vos collègues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 dans les revues qu’ils / elles lisent, où ils/elles écrivent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b="1" dirty="0" smtClean="0">
                <a:sym typeface="Wingdings"/>
              </a:rPr>
              <a:t>Pour un engagement / une promotion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Dans le secteur privé / non-académique</a:t>
            </a:r>
          </a:p>
          <a:p>
            <a:pPr lvl="2"/>
            <a:r>
              <a:rPr lang="fr-FR" dirty="0" smtClean="0">
                <a:sym typeface="Wingdings"/>
              </a:rPr>
              <a:t> dans les revues que vos futurs “patrons” lisent, où ils/elles écrivent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endParaRPr lang="fr-FR" dirty="0" smtClean="0">
              <a:sym typeface="Wingdings"/>
            </a:endParaRP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Comme </a:t>
            </a:r>
            <a:r>
              <a:rPr lang="fr-FR" dirty="0" err="1" smtClean="0">
                <a:sym typeface="Wingdings"/>
              </a:rPr>
              <a:t>enseignant.e</a:t>
            </a:r>
            <a:endParaRPr lang="fr-FR" dirty="0" smtClean="0">
              <a:sym typeface="Wingdings"/>
            </a:endParaRPr>
          </a:p>
          <a:p>
            <a:pPr lvl="2"/>
            <a:r>
              <a:rPr lang="fr-FR" dirty="0" smtClean="0">
                <a:sym typeface="Wingdings"/>
              </a:rPr>
              <a:t> dans les revues que vos collègues lisent, où ils/elles écrivent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endParaRPr lang="fr-FR" dirty="0" smtClean="0">
              <a:sym typeface="Wingdings"/>
            </a:endParaRP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Comme </a:t>
            </a:r>
            <a:r>
              <a:rPr lang="fr-FR" dirty="0" err="1" smtClean="0">
                <a:sym typeface="Wingdings"/>
              </a:rPr>
              <a:t>chercheur.e</a:t>
            </a:r>
            <a:r>
              <a:rPr lang="fr-FR" dirty="0" smtClean="0">
                <a:sym typeface="Wingdings"/>
              </a:rPr>
              <a:t>:</a:t>
            </a:r>
          </a:p>
          <a:p>
            <a:pPr lvl="2"/>
            <a:r>
              <a:rPr lang="fr-FR" dirty="0" smtClean="0">
                <a:sym typeface="Wingdings"/>
              </a:rPr>
              <a:t> revues “reconnues” dans le pays et dans le domaine visé:</a:t>
            </a:r>
          </a:p>
          <a:p>
            <a:pPr lvl="2"/>
            <a:r>
              <a:rPr lang="fr-FR" dirty="0" smtClean="0">
                <a:sym typeface="Wingdings"/>
              </a:rPr>
              <a:t> </a:t>
            </a:r>
            <a:r>
              <a:rPr lang="fr-FR" dirty="0" smtClean="0"/>
              <a:t>Facteur d’impact / Open Access / revue de renom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7143753" y="670230"/>
            <a:ext cx="4757736" cy="16527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b="1" dirty="0" smtClean="0"/>
              <a:t>Dans quelles revues est-ce que: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vos </a:t>
            </a:r>
            <a:r>
              <a:rPr lang="fr-FR" dirty="0" err="1" smtClean="0"/>
              <a:t>promoteur.trices</a:t>
            </a:r>
            <a:r>
              <a:rPr lang="fr-FR" dirty="0" smtClean="0"/>
              <a:t> écrivent?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Les </a:t>
            </a:r>
            <a:r>
              <a:rPr lang="fr-FR" dirty="0" err="1" smtClean="0"/>
              <a:t>auteur.e.s</a:t>
            </a:r>
            <a:r>
              <a:rPr lang="fr-FR" dirty="0" smtClean="0"/>
              <a:t> que vous lisez et citez écrivent?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Les </a:t>
            </a:r>
            <a:r>
              <a:rPr lang="fr-FR" dirty="0" err="1" smtClean="0"/>
              <a:t>auteur.e.s</a:t>
            </a:r>
            <a:r>
              <a:rPr lang="fr-FR" dirty="0" smtClean="0"/>
              <a:t> que vous admirez écrivent?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14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038" y="329685"/>
            <a:ext cx="8643938" cy="626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Critères de recevabilité des articles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endParaRPr lang="fr-FR" dirty="0" smtClean="0"/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Chaque revue a sa propre politique de qualité </a:t>
            </a:r>
            <a:r>
              <a:rPr lang="fr-FR" dirty="0" smtClean="0">
                <a:sym typeface="Wingdings"/>
              </a:rPr>
              <a:t> consulter les directives aux </a:t>
            </a:r>
            <a:r>
              <a:rPr lang="fr-FR" dirty="0" err="1" smtClean="0">
                <a:sym typeface="Wingdings"/>
              </a:rPr>
              <a:t>auteur.e.s</a:t>
            </a:r>
            <a:endParaRPr lang="fr-FR" dirty="0" smtClean="0">
              <a:sym typeface="Wingdings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b="1" dirty="0" smtClean="0">
                <a:sym typeface="Wingdings"/>
              </a:rPr>
              <a:t>dépend beaucoup </a:t>
            </a:r>
            <a:r>
              <a:rPr lang="fr-FR" dirty="0" smtClean="0">
                <a:sym typeface="Wingdings"/>
              </a:rPr>
              <a:t>des connaissances des personnes chargées d’évaluer votre article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dans CLARA Architecture / Recherche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dirty="0" smtClean="0">
                <a:sym typeface="Wingdings"/>
              </a:rPr>
              <a:t>N’a pas été publié précédemment (un contrôle anti-plagiat est effectué)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dirty="0" smtClean="0">
                <a:sym typeface="Wingdings"/>
              </a:rPr>
              <a:t>Minimum 4.500 mots </a:t>
            </a:r>
            <a:r>
              <a:rPr lang="fr-FR" i="1" dirty="0" smtClean="0">
                <a:sym typeface="Wingdings"/>
              </a:rPr>
              <a:t>(méfiez-vous des articles de moins de 3.000 mots)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dirty="0" smtClean="0">
                <a:sym typeface="Wingdings"/>
              </a:rPr>
              <a:t>Respect des directives de mise en page, citation, style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dirty="0" smtClean="0">
                <a:sym typeface="Wingdings"/>
              </a:rPr>
              <a:t>Qualité de la langue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 marL="1257300" lvl="2" indent="-342900">
              <a:lnSpc>
                <a:spcPct val="120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fr-FR" i="1" dirty="0" smtClean="0">
                <a:solidFill>
                  <a:srgbClr val="0070C0"/>
                </a:solidFill>
              </a:rPr>
              <a:t>Originalité du sujet et de l'approche;</a:t>
            </a:r>
          </a:p>
          <a:p>
            <a:pPr marL="1257300" lvl="2" indent="-342900">
              <a:lnSpc>
                <a:spcPct val="120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fr-FR" i="1" dirty="0" smtClean="0">
                <a:solidFill>
                  <a:srgbClr val="0070C0"/>
                </a:solidFill>
              </a:rPr>
              <a:t>Méthodes de recherche;</a:t>
            </a:r>
          </a:p>
          <a:p>
            <a:pPr marL="1257300" lvl="2" indent="-342900">
              <a:lnSpc>
                <a:spcPct val="120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fr-FR" i="1" dirty="0" smtClean="0">
                <a:solidFill>
                  <a:srgbClr val="0070C0"/>
                </a:solidFill>
              </a:rPr>
              <a:t>Pertinence du propos et des conclusions;</a:t>
            </a:r>
          </a:p>
          <a:p>
            <a:pPr marL="1257300" lvl="2" indent="-342900">
              <a:lnSpc>
                <a:spcPct val="120000"/>
              </a:lnSpc>
              <a:spcAft>
                <a:spcPts val="600"/>
              </a:spcAft>
              <a:buFont typeface="+mj-lt"/>
              <a:buAutoNum type="alphaUcPeriod"/>
            </a:pPr>
            <a:r>
              <a:rPr lang="fr-FR" i="1" dirty="0" smtClean="0">
                <a:solidFill>
                  <a:srgbClr val="0070C0"/>
                </a:solidFill>
              </a:rPr>
              <a:t>Structure et lisibilité du texte</a:t>
            </a:r>
          </a:p>
        </p:txBody>
      </p:sp>
    </p:spTree>
    <p:extLst>
      <p:ext uri="{BB962C8B-B14F-4D97-AF65-F5344CB8AC3E}">
        <p14:creationId xmlns:p14="http://schemas.microsoft.com/office/powerpoint/2010/main" val="172471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6226" y="335358"/>
            <a:ext cx="5795962" cy="644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Structure d’article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Pas de “structure” standard </a:t>
            </a:r>
            <a:r>
              <a:rPr lang="fr-FR" dirty="0" smtClean="0">
                <a:sym typeface="Wingdings"/>
              </a:rPr>
              <a:t> séminaires d’écriture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Dans les revues “scientifiques”, surtout en anglais, la norme est: 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Introduction avec plan de l’article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Bref État de l’art 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Note méthodologique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Présentation des contenus/données (3 arguments)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Conclusions</a:t>
            </a: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Évitez les “envolées théoriques” si vous êtes en début de carrière. Vous aurez le temps de devenir </a:t>
            </a:r>
            <a:r>
              <a:rPr lang="fr-FR" dirty="0" err="1" smtClean="0"/>
              <a:t>un.e</a:t>
            </a:r>
            <a:r>
              <a:rPr lang="fr-FR" dirty="0" smtClean="0"/>
              <a:t> nouveau/nouvelle </a:t>
            </a:r>
            <a:r>
              <a:rPr lang="fr-FR" dirty="0" err="1" smtClean="0"/>
              <a:t>prophète.sse</a:t>
            </a:r>
            <a:r>
              <a:rPr lang="fr-FR" dirty="0" smtClean="0"/>
              <a:t> plus tard.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Gardez la poésie pour vos lettres d’amour.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548437" y="303255"/>
            <a:ext cx="552450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Relecture, traduction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Faites toujours relire vos articles </a:t>
            </a:r>
            <a:r>
              <a:rPr lang="fr-FR" b="1" dirty="0" smtClean="0"/>
              <a:t>avant de soumettre votre proposition</a:t>
            </a:r>
            <a:r>
              <a:rPr lang="fr-FR" dirty="0" smtClean="0"/>
              <a:t> si vous doutez de votre maîtrise de la langue, si possible par des professionnels, surtout pour les premiers articles. Le gain en qualité est inestimable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u="sng" dirty="0" smtClean="0"/>
              <a:t>Coûts de relecture type: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fr-FR" dirty="0" smtClean="0"/>
              <a:t>Relecture français ou anglais :</a:t>
            </a:r>
            <a:br>
              <a:rPr lang="fr-FR" dirty="0" smtClean="0"/>
            </a:br>
            <a:r>
              <a:rPr lang="fr-FR" dirty="0" smtClean="0"/>
              <a:t>min. 100€ / article (plus si mauvaise qualité d’écriture)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fr-FR" dirty="0" smtClean="0"/>
              <a:t>Traduction: min. 600 € / article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99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7193" y="471488"/>
            <a:ext cx="7579520" cy="543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Peut-on faire confiance aux diverses propositions de publication ou demandes de soumissions que l'on reçoit dans sa boite mails 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b="1" dirty="0" smtClean="0"/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b="1" dirty="0" smtClean="0">
                <a:solidFill>
                  <a:srgbClr val="FF0000"/>
                </a:solidFill>
              </a:rPr>
              <a:t>NON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bloquez immédiatement l’adresse et signalez-la comme “pourriel” / Spam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Les revues et les éditeurs “sérieux” ne vous écrivent pas, ils se noient déjà sous les propositions de qualité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Contrôlez l’identité de l’éditeur / de la revue: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visitez le site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vérifiez l’ISSN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Vérifiez s’il s’agit d’une revue / d’un éditeur “prédateur”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Vérifiez si la revue est reprise dans une des listes de revues reconnues</a:t>
            </a:r>
          </a:p>
        </p:txBody>
      </p:sp>
    </p:spTree>
    <p:extLst>
      <p:ext uri="{BB962C8B-B14F-4D97-AF65-F5344CB8AC3E}">
        <p14:creationId xmlns:p14="http://schemas.microsoft.com/office/powerpoint/2010/main" val="22123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7688" y="463946"/>
            <a:ext cx="5481637" cy="283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Publier </a:t>
            </a:r>
            <a:r>
              <a:rPr lang="fr-FR" sz="2400" b="1" dirty="0" err="1" smtClean="0"/>
              <a:t>seul.e</a:t>
            </a:r>
            <a:r>
              <a:rPr lang="fr-FR" sz="2400" b="1" dirty="0" smtClean="0"/>
              <a:t> ou pas?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En début de parcours de thèse, </a:t>
            </a:r>
            <a:r>
              <a:rPr lang="fr-FR" b="1" dirty="0" smtClean="0"/>
              <a:t>certainement</a:t>
            </a:r>
            <a:r>
              <a:rPr lang="fr-FR" dirty="0" smtClean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En fin de parcours, au moins 1 article “important” à titre de </a:t>
            </a:r>
            <a:r>
              <a:rPr lang="fr-FR" dirty="0" err="1" smtClean="0"/>
              <a:t>seul.e</a:t>
            </a:r>
            <a:r>
              <a:rPr lang="fr-FR" dirty="0" smtClean="0"/>
              <a:t> </a:t>
            </a:r>
            <a:r>
              <a:rPr lang="fr-FR" dirty="0" err="1" smtClean="0"/>
              <a:t>auteur.e</a:t>
            </a:r>
            <a:r>
              <a:rPr lang="fr-FR" dirty="0" smtClean="0"/>
              <a:t> est attendu </a:t>
            </a:r>
            <a:r>
              <a:rPr lang="fr-FR" i="1" dirty="0" smtClean="0"/>
              <a:t>(sauf certains domaines)</a:t>
            </a:r>
            <a:br>
              <a:rPr lang="fr-FR" i="1" dirty="0" smtClean="0"/>
            </a:br>
            <a:endParaRPr lang="fr-FR" i="1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i="1" dirty="0" smtClean="0">
                <a:sym typeface="Wingdings"/>
              </a:rPr>
              <a:t> démontrer votre autonomie</a:t>
            </a:r>
            <a:endParaRPr lang="fr-FR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6429376" y="463945"/>
            <a:ext cx="5481637" cy="588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Publier en plusieurs langues?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Évitez de republier le même article dans une autre langue tel quel dans une autre revue (= auto-plagiat)</a:t>
            </a:r>
            <a:br>
              <a:rPr lang="fr-FR" dirty="0" smtClean="0"/>
            </a:b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 ajouter une note en début d’article </a:t>
            </a:r>
            <a:r>
              <a:rPr lang="fr-FR" dirty="0" smtClean="0">
                <a:solidFill>
                  <a:srgbClr val="0070C0"/>
                </a:solidFill>
                <a:sym typeface="Wingdings"/>
              </a:rPr>
              <a:t>”publié pour la première fois en [français / anglais / ???] sous le titre [</a:t>
            </a:r>
            <a:r>
              <a:rPr lang="fr-FR" dirty="0" err="1" smtClean="0">
                <a:solidFill>
                  <a:srgbClr val="0070C0"/>
                </a:solidFill>
                <a:sym typeface="Wingdings"/>
              </a:rPr>
              <a:t>xxxx</a:t>
            </a:r>
            <a:r>
              <a:rPr lang="fr-FR" dirty="0" smtClean="0">
                <a:solidFill>
                  <a:srgbClr val="0070C0"/>
                </a:solidFill>
                <a:sym typeface="Wingdings"/>
              </a:rPr>
              <a:t> + référence bibliographique]”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olidFill>
                <a:srgbClr val="0070C0"/>
              </a:solidFill>
              <a:sym typeface="Wingdings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charset="2"/>
              <a:buChar char="à"/>
            </a:pPr>
            <a:r>
              <a:rPr lang="fr-FR" dirty="0" smtClean="0">
                <a:sym typeface="Wingdings"/>
              </a:rPr>
              <a:t>Mettre la traduction à disposition comme fichier séparé: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Dans Di-Fusion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Sur une plateforme en ligne:</a:t>
            </a:r>
          </a:p>
          <a:p>
            <a:pPr marL="1200150" lvl="2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>
                <a:sym typeface="Wingdings"/>
              </a:rPr>
              <a:t>Site web de votre centre / personnel</a:t>
            </a:r>
          </a:p>
          <a:p>
            <a:pPr marL="1200150" lvl="2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err="1" smtClean="0">
                <a:sym typeface="Wingdings"/>
              </a:rPr>
              <a:t>Researchgate</a:t>
            </a:r>
            <a:r>
              <a:rPr lang="fr-FR" dirty="0" smtClean="0">
                <a:sym typeface="Wingdings"/>
              </a:rPr>
              <a:t> / Academia / …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585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6226" y="335358"/>
            <a:ext cx="52530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2400" b="1" dirty="0" smtClean="0"/>
              <a:t>Les Bons conseils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76226" y="1378217"/>
            <a:ext cx="11915774" cy="5265471"/>
          </a:xfrm>
          <a:prstGeom prst="rect">
            <a:avLst/>
          </a:prstGeom>
        </p:spPr>
        <p:txBody>
          <a:bodyPr wrap="square" numCol="2" spcCol="36000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1. N’envoyez pas un article qui n’est </a:t>
            </a:r>
            <a:r>
              <a:rPr lang="fr-FR" b="1" dirty="0" smtClean="0"/>
              <a:t>pas sollicité</a:t>
            </a:r>
            <a:r>
              <a:rPr lang="fr-FR" dirty="0" smtClean="0"/>
              <a:t>: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attendez une invitation directe (par une personne que vous connaissez)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Tx/>
              <a:buChar char="-"/>
            </a:pPr>
            <a:r>
              <a:rPr lang="fr-FR" dirty="0" smtClean="0"/>
              <a:t>Répondez à un appel ouvert par la revue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charset="2"/>
              <a:buChar char="à"/>
            </a:pPr>
            <a:r>
              <a:rPr lang="fr-FR" i="1" dirty="0" smtClean="0">
                <a:sym typeface="Wingdings"/>
              </a:rPr>
              <a:t>En cas de doute: écrivez un mail </a:t>
            </a:r>
            <a:r>
              <a:rPr lang="fr-FR" i="1" dirty="0" smtClean="0">
                <a:solidFill>
                  <a:srgbClr val="0070C0"/>
                </a:solidFill>
                <a:sym typeface="Wingdings"/>
              </a:rPr>
              <a:t>“Est-ce que vous recevez des propositions actuellement? J’aurais un article intitulé “</a:t>
            </a:r>
            <a:r>
              <a:rPr lang="fr-FR" i="1" dirty="0" err="1" smtClean="0">
                <a:solidFill>
                  <a:srgbClr val="0070C0"/>
                </a:solidFill>
                <a:sym typeface="Wingdings"/>
              </a:rPr>
              <a:t>xxxx</a:t>
            </a:r>
            <a:r>
              <a:rPr lang="fr-FR" i="1" dirty="0" smtClean="0">
                <a:solidFill>
                  <a:srgbClr val="0070C0"/>
                </a:solidFill>
                <a:sym typeface="Wingdings"/>
              </a:rPr>
              <a:t>”, puis-je le soumettre ?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charset="2"/>
              <a:buChar char="à"/>
            </a:pPr>
            <a:endParaRPr lang="fr-FR" i="1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2. Présentez votre article en cours de “fabrication” à un colloque, et développez-le ensuite pour une revue.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3. Assurez-vous que la revue où vous voulez publier votre article a déjà publié d’autres articles sur le même sujet, ou des sujets semblables.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4. Ne payez jamais les frais demandés pour un article de votre ”poche”: demandez des financements (faculté, ULB, FNRS).</a:t>
            </a:r>
            <a:br>
              <a:rPr lang="fr-FR" dirty="0" smtClean="0">
                <a:sym typeface="Wingdings"/>
              </a:rPr>
            </a:br>
            <a:r>
              <a:rPr lang="fr-FR" dirty="0" smtClean="0">
                <a:sym typeface="Wingdings"/>
              </a:rPr>
              <a:t> si votre demande est acceptée, c’est que la revue est “reconnue”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>
              <a:sym typeface="Wingdings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>
                <a:sym typeface="Wingdings"/>
              </a:rPr>
              <a:t>5. Restez </a:t>
            </a:r>
            <a:r>
              <a:rPr lang="fr-FR" dirty="0" err="1" smtClean="0">
                <a:sym typeface="Wingdings"/>
              </a:rPr>
              <a:t>poli.e</a:t>
            </a:r>
            <a:r>
              <a:rPr lang="fr-FR" dirty="0" smtClean="0">
                <a:sym typeface="Wingdings"/>
              </a:rPr>
              <a:t>, acceptez tous les conseils et toutes les critiques.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dirty="0" smtClean="0"/>
              <a:t>6. Il n’est jamais </a:t>
            </a:r>
            <a:r>
              <a:rPr lang="fr-FR" b="1" dirty="0" smtClean="0"/>
              <a:t>obligatoire</a:t>
            </a:r>
            <a:r>
              <a:rPr lang="fr-FR" dirty="0" smtClean="0"/>
              <a:t> de résoudre </a:t>
            </a:r>
            <a:r>
              <a:rPr lang="fr-FR" b="1" dirty="0" smtClean="0"/>
              <a:t>tous </a:t>
            </a:r>
            <a:r>
              <a:rPr lang="fr-FR" dirty="0" smtClean="0"/>
              <a:t>les problèmes identifiés en phase d’évaluation, ne perdez pas courage!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b="1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148645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476" y="455918"/>
            <a:ext cx="76723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/>
              <a:t>Les revues en architecture: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fr-FR" u="sng" dirty="0"/>
              <a:t>Quelques base de données ”spécialisées”: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 err="1"/>
              <a:t>Archirès</a:t>
            </a:r>
            <a:r>
              <a:rPr lang="fr-FR" sz="1600" dirty="0"/>
              <a:t> (revues francophones)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EAAE (revues européennes et globales)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ERIH Plus (revues européennes et globales)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fr-FR" u="sng" dirty="0" smtClean="0"/>
              <a:t>Reconnaissance des revues d’architecture:</a:t>
            </a:r>
            <a:endParaRPr lang="fr-FR" u="sng" dirty="0"/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en France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en Italie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fr-FR" u="sng" dirty="0"/>
              <a:t>Comparatif: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20 revues francophones</a:t>
            </a:r>
          </a:p>
          <a:p>
            <a:pPr marL="1200150" lvl="2" indent="-285750">
              <a:spcAft>
                <a:spcPts val="600"/>
              </a:spcAft>
              <a:buFontTx/>
              <a:buChar char="-"/>
            </a:pPr>
            <a:r>
              <a:rPr lang="fr-FR" sz="1600" dirty="0"/>
              <a:t>20 revues “scientifiques” globales</a:t>
            </a:r>
          </a:p>
        </p:txBody>
      </p:sp>
    </p:spTree>
    <p:extLst>
      <p:ext uri="{BB962C8B-B14F-4D97-AF65-F5344CB8AC3E}">
        <p14:creationId xmlns:p14="http://schemas.microsoft.com/office/powerpoint/2010/main" val="1994428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1114</Words>
  <Application>Microsoft Office PowerPoint</Application>
  <PresentationFormat>Grand écran</PresentationFormat>
  <Paragraphs>227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FISHER  Axel</dc:creator>
  <cp:keywords/>
  <dc:description/>
  <cp:lastModifiedBy>TEST</cp:lastModifiedBy>
  <cp:revision>31</cp:revision>
  <cp:lastPrinted>2020-06-15T15:56:18Z</cp:lastPrinted>
  <dcterms:created xsi:type="dcterms:W3CDTF">2020-06-15T09:12:15Z</dcterms:created>
  <dcterms:modified xsi:type="dcterms:W3CDTF">2020-06-17T07:50:55Z</dcterms:modified>
  <cp:category/>
</cp:coreProperties>
</file>