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78" r:id="rId2"/>
    <p:sldMasterId id="2147483999" r:id="rId3"/>
  </p:sldMasterIdLst>
  <p:notesMasterIdLst>
    <p:notesMasterId r:id="rId8"/>
  </p:notesMasterIdLst>
  <p:handoutMasterIdLst>
    <p:handoutMasterId r:id="rId9"/>
  </p:handoutMasterIdLst>
  <p:sldIdLst>
    <p:sldId id="256" r:id="rId4"/>
    <p:sldId id="261" r:id="rId5"/>
    <p:sldId id="264" r:id="rId6"/>
    <p:sldId id="263" r:id="rId7"/>
  </p:sldIdLst>
  <p:sldSz cx="9144000" cy="6858000" type="screen4x3"/>
  <p:notesSz cx="6797675" cy="99266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28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00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72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521">
          <p15:clr>
            <a:srgbClr val="A4A3A4"/>
          </p15:clr>
        </p15:guide>
        <p15:guide id="2" pos="4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A94"/>
    <a:srgbClr val="0C2D83"/>
    <a:srgbClr val="2128B9"/>
    <a:srgbClr val="000000"/>
    <a:srgbClr val="A2B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82" autoAdjust="0"/>
    <p:restoredTop sz="87197" autoAdjust="0"/>
  </p:normalViewPr>
  <p:slideViewPr>
    <p:cSldViewPr>
      <p:cViewPr varScale="1">
        <p:scale>
          <a:sx n="61" d="100"/>
          <a:sy n="61" d="100"/>
        </p:scale>
        <p:origin x="1764" y="72"/>
      </p:cViewPr>
      <p:guideLst>
        <p:guide orient="horz" pos="3521"/>
        <p:guide pos="4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182141-DA78-4B45-9599-2E8DB990BC4E}" type="datetimeFigureOut">
              <a:rPr lang="fr-BE" smtClean="0"/>
              <a:t>25-04-18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D2AAD8-0832-4626-A93F-F1502A3F679B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777393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0CB57BC3-C637-4235-8B54-6CE343A82357}" type="datetimeFigureOut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BE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BE" noProof="0" smtClean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EA43C3A6-CBF7-4345-890B-AC943EC34446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560569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11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altLang="fr-FR" smtClean="0"/>
          </a:p>
        </p:txBody>
      </p:sp>
      <p:sp>
        <p:nvSpPr>
          <p:cNvPr id="22118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7FB334-41F7-4F18-B314-0A66D001BFB5}" type="slidenum">
              <a:rPr lang="fr-BE" altLang="fr-FR" smtClean="0">
                <a:cs typeface="Arial" pitchFamily="34" charset="0"/>
              </a:rPr>
              <a:pPr/>
              <a:t>1</a:t>
            </a:fld>
            <a:endParaRPr lang="fr-BE" altLang="fr-FR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1429" tIns="45715" rIns="91429" bIns="45715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71BD8-9032-4A20-A132-64FDD96864A1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96509-5842-44C6-BD74-41BEFCFC9E2B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45" indent="0">
              <a:buNone/>
              <a:defRPr sz="2800"/>
            </a:lvl2pPr>
            <a:lvl3pPr marL="914290" indent="0">
              <a:buNone/>
              <a:defRPr sz="2400"/>
            </a:lvl3pPr>
            <a:lvl4pPr marL="1371435" indent="0">
              <a:buNone/>
              <a:defRPr sz="2000"/>
            </a:lvl4pPr>
            <a:lvl5pPr marL="1828581" indent="0">
              <a:buNone/>
              <a:defRPr sz="2000"/>
            </a:lvl5pPr>
            <a:lvl6pPr marL="2285726" indent="0">
              <a:buNone/>
              <a:defRPr sz="2000"/>
            </a:lvl6pPr>
            <a:lvl7pPr marL="2742871" indent="0">
              <a:buNone/>
              <a:defRPr sz="2000"/>
            </a:lvl7pPr>
            <a:lvl8pPr marL="3200016" indent="0">
              <a:buNone/>
              <a:defRPr sz="2000"/>
            </a:lvl8pPr>
            <a:lvl9pPr marL="3657161" indent="0">
              <a:buNone/>
              <a:defRPr sz="2000"/>
            </a:lvl9pPr>
          </a:lstStyle>
          <a:p>
            <a:pPr lvl="0"/>
            <a:endParaRPr lang="fr-BE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7410E-BE23-4DEB-9213-2EA9ACF44DD1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85824-289E-4ABD-9562-5CF31982761F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19B96-1629-41A0-9EC5-926E28E210B5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A4B68-AB4D-41DC-81E0-2EC7519143DE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35696" y="836712"/>
            <a:ext cx="5638800" cy="1143000"/>
          </a:xfrm>
        </p:spPr>
        <p:txBody>
          <a:bodyPr lIns="0">
            <a:noAutofit/>
          </a:bodyPr>
          <a:lstStyle>
            <a:lvl1pPr algn="l">
              <a:defRPr sz="1800"/>
            </a:lvl1pPr>
          </a:lstStyle>
          <a:p>
            <a:endParaRPr lang="fr-FR" dirty="0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35696" y="836712"/>
            <a:ext cx="5638800" cy="1143000"/>
          </a:xfrm>
        </p:spPr>
        <p:txBody>
          <a:bodyPr lIns="0">
            <a:noAutofit/>
          </a:bodyPr>
          <a:lstStyle>
            <a:lvl1pPr algn="l">
              <a:defRPr sz="1800"/>
            </a:lvl1pPr>
          </a:lstStyle>
          <a:p>
            <a:endParaRPr lang="fr-FR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899592" y="2084853"/>
            <a:ext cx="7715200" cy="4525433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1429" tIns="45715" rIns="91429" bIns="45715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F6157-4651-49FA-823E-49EB0D3C59CC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22396-911E-4A62-92C3-38617EC59D4A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5EDBE-5352-45DF-B4B4-381E1A146CE5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D0033-C3ED-4502-9538-DF42B7399DA0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52CC9-85A0-4D68-AA7C-7660F5219D0C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B06B2-77F1-48D8-9477-61524730C53F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4425132"/>
            <a:ext cx="7772400" cy="8223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115616" y="292494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1891C-BED5-486C-AE9D-DBDEA8661757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24D5E-EBC1-4E41-9F0C-ABFAC9C116D7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331640" y="1600200"/>
            <a:ext cx="316416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3A7F3-28DD-4A69-B08A-54B9D3356E1E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BA602-2374-467F-A8DB-51BAEC16C67D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A7B1C-CD36-451E-89C4-6DFA95EB3E7B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4D947-218F-4273-B355-D604C90337DE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18559-7E9F-422F-9F6C-D434A7F3BB03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CC53C-C540-4803-A38A-5108F5E3C172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7C748-B400-4CF8-94D0-F4CAD47AD20A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DE089-0DA7-40B2-A430-05400B12EFC9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5" y="238324"/>
            <a:ext cx="2277889" cy="95842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88640"/>
            <a:ext cx="5111750" cy="59375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87625" y="1412777"/>
            <a:ext cx="2277889" cy="4713387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D3839-261B-4972-9900-B2B59BC89199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C031E-CD72-4017-9DFA-D4BF638EDD8D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8"/>
          <p:cNvPicPr>
            <a:picLocks noChangeAspect="1"/>
          </p:cNvPicPr>
          <p:nvPr userDrawn="1"/>
        </p:nvPicPr>
        <p:blipFill>
          <a:blip r:embed="rId3" cstate="print"/>
          <a:srcRect r="47308" b="30403"/>
          <a:stretch>
            <a:fillRect/>
          </a:stretch>
        </p:blipFill>
        <p:spPr bwMode="auto">
          <a:xfrm>
            <a:off x="7380288" y="4949825"/>
            <a:ext cx="1763712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1812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Page d’ouverture</a:t>
            </a:r>
            <a:endParaRPr lang="fr-BE" alt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D7AA08-1FE8-4457-83B1-E738DEE37375}" type="datetime1">
              <a:rPr lang="fr-BE"/>
              <a:pPr>
                <a:defRPr/>
              </a:pPr>
              <a:t>25-04-18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977063" y="6375400"/>
            <a:ext cx="2133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Numéro de la dia </a:t>
            </a:r>
            <a:fld id="{39B85FDE-7EF8-4E8A-99DD-9D89948DCA1D}" type="slidenum">
              <a:rPr lang="fr-BE"/>
              <a:pPr>
                <a:defRPr/>
              </a:pPr>
              <a:t>‹N°›</a:t>
            </a:fld>
            <a:endParaRPr lang="fr-BE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619250" y="646113"/>
            <a:ext cx="6121400" cy="5565775"/>
          </a:xfrm>
          <a:prstGeom prst="rect">
            <a:avLst/>
          </a:prstGeom>
          <a:noFill/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>
              <a:defRPr/>
            </a:pPr>
            <a:endParaRPr lang="fr-BE"/>
          </a:p>
        </p:txBody>
      </p:sp>
      <p:pic>
        <p:nvPicPr>
          <p:cNvPr id="1032" name="Picture 11" descr="http://www.ulb.ac.be/preview1/dre/com/docs/ULB-ligne-droite.jpg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350" y="0"/>
            <a:ext cx="51943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Image 1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91300" y="9525"/>
            <a:ext cx="2552700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Image 1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751638"/>
            <a:ext cx="914400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94" r:id="rId1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4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29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3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58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 8"/>
          <p:cNvPicPr>
            <a:picLocks noChangeAspect="1"/>
          </p:cNvPicPr>
          <p:nvPr userDrawn="1"/>
        </p:nvPicPr>
        <p:blipFill>
          <a:blip r:embed="rId14" cstate="print"/>
          <a:srcRect r="47308" b="30403"/>
          <a:stretch>
            <a:fillRect/>
          </a:stretch>
        </p:blipFill>
        <p:spPr bwMode="auto">
          <a:xfrm>
            <a:off x="7380288" y="4949825"/>
            <a:ext cx="1763712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1403350" y="274638"/>
            <a:ext cx="72834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Page de contenu</a:t>
            </a:r>
            <a:endParaRPr lang="fr-BE" altLang="fr-FR" smtClean="0"/>
          </a:p>
        </p:txBody>
      </p:sp>
      <p:sp>
        <p:nvSpPr>
          <p:cNvPr id="2052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1403350" y="1600200"/>
            <a:ext cx="72834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fr-BE" alt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07988" y="6492875"/>
            <a:ext cx="2133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A4645F36-D039-4AE9-BE0F-1F54D39AAD2D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cs typeface="Arial" pitchFamily="34" charset="0"/>
              </a:defRPr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A7B08569-4841-4B1C-938F-AAC026BACAB2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  <p:pic>
        <p:nvPicPr>
          <p:cNvPr id="2056" name="Image 6"/>
          <p:cNvPicPr>
            <a:picLocks noChangeAspect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4213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Image 7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76225" y="5445125"/>
            <a:ext cx="131763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Image 1"/>
          <p:cNvPicPr>
            <a:picLocks noChangeAspect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55650" y="1588"/>
            <a:ext cx="960438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03" r:id="rId1"/>
    <p:sldLayoutId id="2147484504" r:id="rId2"/>
    <p:sldLayoutId id="2147484505" r:id="rId3"/>
    <p:sldLayoutId id="2147484506" r:id="rId4"/>
    <p:sldLayoutId id="2147484507" r:id="rId5"/>
    <p:sldLayoutId id="2147484508" r:id="rId6"/>
    <p:sldLayoutId id="2147484509" r:id="rId7"/>
    <p:sldLayoutId id="2147484510" r:id="rId8"/>
    <p:sldLayoutId id="2147484511" r:id="rId9"/>
    <p:sldLayoutId id="2147484512" r:id="rId10"/>
    <p:sldLayoutId id="2147484595" r:id="rId11"/>
    <p:sldLayoutId id="2147484596" r:id="rId12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4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29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3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58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age 8"/>
          <p:cNvPicPr>
            <a:picLocks noChangeAspect="1"/>
          </p:cNvPicPr>
          <p:nvPr userDrawn="1"/>
        </p:nvPicPr>
        <p:blipFill>
          <a:blip r:embed="rId3" cstate="print"/>
          <a:srcRect r="47308" b="30403"/>
          <a:stretch>
            <a:fillRect/>
          </a:stretch>
        </p:blipFill>
        <p:spPr bwMode="auto">
          <a:xfrm>
            <a:off x="7380288" y="4949825"/>
            <a:ext cx="1763712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1812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Page d’ouverture</a:t>
            </a:r>
            <a:endParaRPr lang="fr-BE" alt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C23A6C4-7889-4DE4-BDB7-CAE2E3189A30}" type="datetime1">
              <a:rPr lang="fr-BE"/>
              <a:pPr>
                <a:defRPr/>
              </a:pPr>
              <a:t>25-04-18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977063" y="6375400"/>
            <a:ext cx="2133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Numéro de la dia </a:t>
            </a:r>
            <a:fld id="{4B862ECA-4142-41CF-BBCE-8BE4B3264F59}" type="slidenum">
              <a:rPr lang="fr-BE"/>
              <a:pPr>
                <a:defRPr/>
              </a:pPr>
              <a:t>‹N°›</a:t>
            </a:fld>
            <a:endParaRPr lang="fr-BE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619250" y="646113"/>
            <a:ext cx="6121400" cy="5565775"/>
          </a:xfrm>
          <a:prstGeom prst="rect">
            <a:avLst/>
          </a:prstGeom>
          <a:noFill/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>
              <a:defRPr/>
            </a:pPr>
            <a:endParaRPr lang="fr-BE">
              <a:solidFill>
                <a:prstClr val="white"/>
              </a:solidFill>
            </a:endParaRPr>
          </a:p>
        </p:txBody>
      </p:sp>
      <p:pic>
        <p:nvPicPr>
          <p:cNvPr id="12296" name="Picture 11" descr="http://www.ulb.ac.be/preview1/dre/com/docs/ULB-ligne-droite.jpg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350" y="0"/>
            <a:ext cx="51943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Image 1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91300" y="9525"/>
            <a:ext cx="2552700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Image 1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751638"/>
            <a:ext cx="914400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657" r:id="rId1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4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29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3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58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uv.ulb.ac.be/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r-BE" altLang="fr-FR" dirty="0" smtClean="0">
                <a:solidFill>
                  <a:srgbClr val="014A94"/>
                </a:solidFill>
                <a:latin typeface="MetaBold-Roman"/>
              </a:rPr>
              <a:t>How to </a:t>
            </a:r>
            <a:r>
              <a:rPr lang="fr-BE" altLang="fr-FR" dirty="0" err="1" smtClean="0">
                <a:solidFill>
                  <a:srgbClr val="014A94"/>
                </a:solidFill>
                <a:latin typeface="MetaBold-Roman"/>
              </a:rPr>
              <a:t>publish</a:t>
            </a:r>
            <a:r>
              <a:rPr lang="fr-BE" altLang="fr-FR" dirty="0" smtClean="0">
                <a:solidFill>
                  <a:srgbClr val="014A94"/>
                </a:solidFill>
                <a:latin typeface="MetaBold-Roman"/>
              </a:rPr>
              <a:t> an article in a </a:t>
            </a:r>
            <a:r>
              <a:rPr lang="fr-BE" altLang="fr-FR" dirty="0" err="1" smtClean="0">
                <a:solidFill>
                  <a:srgbClr val="014A94"/>
                </a:solidFill>
                <a:latin typeface="MetaBold-Roman"/>
              </a:rPr>
              <a:t>scientific</a:t>
            </a:r>
            <a:r>
              <a:rPr lang="fr-BE" altLang="fr-FR" dirty="0" smtClean="0">
                <a:solidFill>
                  <a:srgbClr val="014A94"/>
                </a:solidFill>
                <a:latin typeface="MetaBold-Roman"/>
              </a:rPr>
              <a:t> journal?</a:t>
            </a:r>
            <a:br>
              <a:rPr lang="fr-BE" altLang="fr-FR" dirty="0" smtClean="0">
                <a:solidFill>
                  <a:srgbClr val="014A94"/>
                </a:solidFill>
                <a:latin typeface="MetaBold-Roman"/>
              </a:rPr>
            </a:br>
            <a:r>
              <a:rPr lang="fr-BE" altLang="fr-FR" dirty="0" smtClean="0">
                <a:solidFill>
                  <a:srgbClr val="014A94"/>
                </a:solidFill>
                <a:latin typeface="MetaBold-Roman"/>
              </a:rPr>
              <a:t>How to </a:t>
            </a:r>
            <a:r>
              <a:rPr lang="fr-BE" altLang="fr-FR" dirty="0" err="1" smtClean="0">
                <a:solidFill>
                  <a:srgbClr val="014A94"/>
                </a:solidFill>
                <a:latin typeface="MetaBold-Roman"/>
              </a:rPr>
              <a:t>increase</a:t>
            </a:r>
            <a:r>
              <a:rPr lang="fr-BE" altLang="fr-FR" dirty="0" smtClean="0">
                <a:solidFill>
                  <a:srgbClr val="014A94"/>
                </a:solidFill>
                <a:latin typeface="MetaBold-Roman"/>
              </a:rPr>
              <a:t> </a:t>
            </a:r>
            <a:r>
              <a:rPr lang="fr-BE" altLang="fr-FR" dirty="0" err="1" smtClean="0">
                <a:solidFill>
                  <a:srgbClr val="014A94"/>
                </a:solidFill>
                <a:latin typeface="MetaBold-Roman"/>
              </a:rPr>
              <a:t>its</a:t>
            </a:r>
            <a:r>
              <a:rPr lang="fr-BE" altLang="fr-FR" dirty="0" smtClean="0">
                <a:solidFill>
                  <a:srgbClr val="014A94"/>
                </a:solidFill>
                <a:latin typeface="MetaBold-Roman"/>
              </a:rPr>
              <a:t> impact?</a:t>
            </a:r>
            <a:br>
              <a:rPr lang="fr-BE" altLang="fr-FR" dirty="0" smtClean="0">
                <a:solidFill>
                  <a:srgbClr val="014A94"/>
                </a:solidFill>
                <a:latin typeface="MetaBold-Roman"/>
              </a:rPr>
            </a:br>
            <a:endParaRPr lang="fr-BE" altLang="fr-FR" dirty="0" smtClean="0">
              <a:solidFill>
                <a:srgbClr val="014A94"/>
              </a:solidFill>
              <a:latin typeface="MetaBold-Roman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ECF6F-0E7E-44A5-A822-B5ADBC45850F}" type="slidenum">
              <a:rPr lang="fr-BE" smtClean="0"/>
              <a:pPr>
                <a:defRPr/>
              </a:pPr>
              <a:t>1</a:t>
            </a:fld>
            <a:endParaRPr lang="fr-BE" dirty="0"/>
          </a:p>
        </p:txBody>
      </p:sp>
      <p:sp>
        <p:nvSpPr>
          <p:cNvPr id="78852" name="Sous-titre 2"/>
          <p:cNvSpPr txBox="1">
            <a:spLocks/>
          </p:cNvSpPr>
          <p:nvPr/>
        </p:nvSpPr>
        <p:spPr bwMode="auto">
          <a:xfrm>
            <a:off x="107504" y="4221088"/>
            <a:ext cx="903649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5" rIns="91429" bIns="45715"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fr-BE" altLang="fr-FR" sz="2400" dirty="0" smtClean="0">
                <a:solidFill>
                  <a:srgbClr val="898989"/>
                </a:solidFill>
              </a:rPr>
              <a:t>Doctoral training in science and engineering</a:t>
            </a:r>
            <a:endParaRPr lang="fr-BE" altLang="fr-F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ZoneTexte 7"/>
          <p:cNvSpPr txBox="1">
            <a:spLocks noChangeArrowheads="1"/>
          </p:cNvSpPr>
          <p:nvPr/>
        </p:nvSpPr>
        <p:spPr bwMode="auto">
          <a:xfrm>
            <a:off x="2051720" y="5476875"/>
            <a:ext cx="669699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fr-BE" altLang="fr-FR" dirty="0" err="1">
                <a:solidFill>
                  <a:schemeClr val="tx2"/>
                </a:solidFill>
              </a:rPr>
              <a:t>Departement</a:t>
            </a:r>
            <a:r>
              <a:rPr lang="fr-BE" altLang="fr-FR" dirty="0">
                <a:solidFill>
                  <a:schemeClr val="tx2"/>
                </a:solidFill>
              </a:rPr>
              <a:t> of </a:t>
            </a:r>
            <a:r>
              <a:rPr lang="fr-BE" altLang="fr-FR" dirty="0" err="1">
                <a:solidFill>
                  <a:schemeClr val="tx2"/>
                </a:solidFill>
              </a:rPr>
              <a:t>libraries</a:t>
            </a:r>
            <a:r>
              <a:rPr lang="fr-BE" altLang="fr-FR" dirty="0">
                <a:solidFill>
                  <a:schemeClr val="tx2"/>
                </a:solidFill>
              </a:rPr>
              <a:t> and </a:t>
            </a:r>
            <a:r>
              <a:rPr lang="fr-BE" altLang="fr-FR" dirty="0" err="1">
                <a:solidFill>
                  <a:schemeClr val="tx2"/>
                </a:solidFill>
              </a:rPr>
              <a:t>scientific</a:t>
            </a:r>
            <a:r>
              <a:rPr lang="fr-BE" altLang="fr-FR" dirty="0">
                <a:solidFill>
                  <a:schemeClr val="tx2"/>
                </a:solidFill>
              </a:rPr>
              <a:t> information</a:t>
            </a:r>
          </a:p>
          <a:p>
            <a:pPr algn="r" eaLnBrk="1" hangingPunct="1"/>
            <a:r>
              <a:rPr lang="fr-BE" altLang="fr-FR" dirty="0">
                <a:solidFill>
                  <a:schemeClr val="tx2"/>
                </a:solidFill>
              </a:rPr>
              <a:t>Université libre de Bruxelles</a:t>
            </a:r>
          </a:p>
          <a:p>
            <a:pPr algn="r" eaLnBrk="1" hangingPunct="1"/>
            <a:r>
              <a:rPr lang="fr-BE" altLang="fr-FR" dirty="0">
                <a:solidFill>
                  <a:schemeClr val="tx2"/>
                </a:solidFill>
              </a:rPr>
              <a:t>27 April 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314B8EE-B883-4AEE-85D7-E2665C0C0338}" type="slidenum">
              <a:rPr lang="fr-BE" altLang="fr-FR" smtClean="0">
                <a:solidFill>
                  <a:srgbClr val="898989"/>
                </a:solidFill>
              </a:rPr>
              <a:pPr/>
              <a:t>2</a:t>
            </a:fld>
            <a:endParaRPr lang="fr-BE" altLang="fr-FR" smtClean="0">
              <a:solidFill>
                <a:srgbClr val="898989"/>
              </a:solidFill>
            </a:endParaRPr>
          </a:p>
        </p:txBody>
      </p:sp>
      <p:sp>
        <p:nvSpPr>
          <p:cNvPr id="80899" name="Espace réservé du contenu 4"/>
          <p:cNvSpPr txBox="1">
            <a:spLocks/>
          </p:cNvSpPr>
          <p:nvPr/>
        </p:nvSpPr>
        <p:spPr bwMode="auto">
          <a:xfrm>
            <a:off x="899592" y="908721"/>
            <a:ext cx="7643490" cy="651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>
              <a:spcAft>
                <a:spcPts val="0"/>
              </a:spcAft>
            </a:pPr>
            <a:r>
              <a:rPr lang="fr-BE" sz="2400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10:30 – 11:45 </a:t>
            </a:r>
            <a:r>
              <a:rPr lang="fr-BE" sz="2400" dirty="0" err="1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am</a:t>
            </a:r>
            <a:endParaRPr lang="fr-BE" sz="2400" dirty="0" smtClean="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Introduction to the publishing </a:t>
            </a: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process</a:t>
            </a:r>
            <a:r>
              <a:rPr lang="en-US" sz="28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</a:br>
            <a:r>
              <a:rPr lang="en-US" sz="24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Françoise </a:t>
            </a:r>
            <a:r>
              <a:rPr lang="en-US" sz="24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Vandooren</a:t>
            </a:r>
            <a:endParaRPr lang="en-US" sz="2400" dirty="0" smtClean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How </a:t>
            </a:r>
            <a:r>
              <a:rPr lang="en-US" sz="28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to select a journal to submit your article to</a:t>
            </a: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? </a:t>
            </a:r>
            <a:r>
              <a:rPr lang="en-US" sz="24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Valérie</a:t>
            </a:r>
            <a:r>
              <a:rPr lang="en-US" sz="24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Durieux</a:t>
            </a:r>
            <a:endParaRPr lang="en-US" sz="2400" dirty="0" smtClean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Copyright </a:t>
            </a:r>
            <a:r>
              <a:rPr lang="en-US" sz="28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issues in the publishing </a:t>
            </a: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process </a:t>
            </a:r>
            <a:r>
              <a:rPr lang="en-US" sz="24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en-US" sz="24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</a:br>
            <a:r>
              <a:rPr lang="en-US" sz="24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Françoise </a:t>
            </a:r>
            <a:r>
              <a:rPr lang="en-US" sz="24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Vandooren</a:t>
            </a:r>
            <a:endParaRPr lang="en-US" sz="2400" dirty="0" smtClean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</a:pPr>
            <a:endParaRPr lang="en-US" sz="2400" dirty="0" smtClean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</a:pPr>
            <a:r>
              <a:rPr lang="en-US" sz="2400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11:45-12:00 </a:t>
            </a:r>
            <a:r>
              <a:rPr lang="en-US" sz="2400" b="1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Break</a:t>
            </a:r>
            <a:endParaRPr lang="en-US" sz="2400" b="1" dirty="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</a:pPr>
            <a:endParaRPr lang="en-US" sz="2400" dirty="0" smtClean="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</a:pPr>
            <a:r>
              <a:rPr lang="en-US" sz="2400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12:00 – 1:00 pm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Open access</a:t>
            </a:r>
            <a:b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</a:br>
            <a:r>
              <a:rPr lang="en-US" sz="24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Françoise </a:t>
            </a:r>
            <a:r>
              <a:rPr lang="en-US" sz="24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Vandooren</a:t>
            </a:r>
            <a:endParaRPr lang="en-US" sz="2400" dirty="0" smtClean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</a:pPr>
            <a:endParaRPr lang="en-US" sz="2400" dirty="0" smtClean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</a:pPr>
            <a:r>
              <a:rPr lang="en-US" sz="2400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1:00 – 2:00 pm </a:t>
            </a:r>
            <a:r>
              <a:rPr lang="en-US" sz="2400" b="1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Lunch</a:t>
            </a:r>
          </a:p>
          <a:p>
            <a:pPr lvl="0">
              <a:spcAft>
                <a:spcPts val="0"/>
              </a:spcAft>
            </a:pPr>
            <a:endParaRPr lang="fr-BE" sz="2400" i="1" dirty="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fr-BE" sz="24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 </a:t>
            </a:r>
            <a:endParaRPr lang="fr-BE" sz="2400" dirty="0">
              <a:solidFill>
                <a:srgbClr val="014A94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465541" y="0"/>
            <a:ext cx="21515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400" dirty="0" err="1" smtClean="0">
                <a:solidFill>
                  <a:schemeClr val="tx2"/>
                </a:solidFill>
              </a:rPr>
              <a:t>Morning</a:t>
            </a:r>
            <a:endParaRPr lang="fr-BE" sz="4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314B8EE-B883-4AEE-85D7-E2665C0C0338}" type="slidenum">
              <a:rPr lang="fr-BE" altLang="fr-FR" smtClean="0">
                <a:solidFill>
                  <a:srgbClr val="898989"/>
                </a:solidFill>
              </a:rPr>
              <a:pPr/>
              <a:t>3</a:t>
            </a:fld>
            <a:endParaRPr lang="fr-BE" altLang="fr-FR" smtClean="0">
              <a:solidFill>
                <a:srgbClr val="898989"/>
              </a:solidFill>
            </a:endParaRPr>
          </a:p>
        </p:txBody>
      </p:sp>
      <p:sp>
        <p:nvSpPr>
          <p:cNvPr id="80899" name="Espace réservé du contenu 4"/>
          <p:cNvSpPr txBox="1">
            <a:spLocks/>
          </p:cNvSpPr>
          <p:nvPr/>
        </p:nvSpPr>
        <p:spPr bwMode="auto">
          <a:xfrm>
            <a:off x="539552" y="908721"/>
            <a:ext cx="8003530" cy="651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>
              <a:spcAft>
                <a:spcPts val="0"/>
              </a:spcAft>
            </a:pPr>
            <a:r>
              <a:rPr lang="fr-BE" sz="2400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2:00 – 3:15 pm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Bibliometrics</a:t>
            </a: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 &amp; Visibility (</a:t>
            </a:r>
            <a:r>
              <a:rPr lang="en-US" sz="28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Valérie</a:t>
            </a: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Durieux</a:t>
            </a: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)</a:t>
            </a:r>
          </a:p>
          <a:p>
            <a:pPr lvl="0">
              <a:spcAft>
                <a:spcPts val="0"/>
              </a:spcAft>
            </a:pPr>
            <a:endParaRPr lang="en-US" sz="2400" dirty="0" smtClean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</a:pPr>
            <a:r>
              <a:rPr lang="en-US" sz="2400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3:15-3:30 </a:t>
            </a:r>
            <a:r>
              <a:rPr lang="en-US" sz="2400" b="1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Break</a:t>
            </a:r>
            <a:endParaRPr lang="en-US" sz="2400" b="1" dirty="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</a:pPr>
            <a:endParaRPr lang="en-US" sz="2400" dirty="0" smtClean="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</a:pPr>
            <a:r>
              <a:rPr lang="en-US" sz="2400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3:30 – 5:30 pm </a:t>
            </a:r>
          </a:p>
          <a:p>
            <a:pPr lvl="0">
              <a:spcAft>
                <a:spcPts val="0"/>
              </a:spcAft>
            </a:pP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Panel session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Nathalie </a:t>
            </a:r>
            <a:r>
              <a:rPr lang="en-US" sz="28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Verbruggen</a:t>
            </a:r>
            <a:endParaRPr lang="en-US" sz="2800" dirty="0" smtClean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Jean-Louis </a:t>
            </a:r>
            <a:r>
              <a:rPr lang="en-US" sz="28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Tison</a:t>
            </a:r>
            <a:endParaRPr lang="en-US" sz="2800" dirty="0" smtClean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Pierre Lambert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Hugues</a:t>
            </a: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Bersini</a:t>
            </a:r>
            <a:endParaRPr lang="en-US" sz="2800" dirty="0" smtClean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Jérôme</a:t>
            </a:r>
            <a:r>
              <a:rPr lang="en-US" sz="28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Carette</a:t>
            </a:r>
            <a:endParaRPr lang="en-US" sz="2800" dirty="0" smtClean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</a:pPr>
            <a:endParaRPr lang="en-US" sz="2400" dirty="0" smtClean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0"/>
              </a:spcAft>
            </a:pPr>
            <a:endParaRPr lang="fr-BE" sz="2400" i="1" dirty="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fr-BE" sz="24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 </a:t>
            </a:r>
            <a:endParaRPr lang="fr-BE" sz="2400" dirty="0">
              <a:solidFill>
                <a:srgbClr val="014A94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465541" y="0"/>
            <a:ext cx="25333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400" dirty="0" err="1" smtClean="0">
                <a:solidFill>
                  <a:schemeClr val="tx2"/>
                </a:solidFill>
              </a:rPr>
              <a:t>Afternoon</a:t>
            </a:r>
            <a:endParaRPr lang="fr-BE" sz="4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22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314B8EE-B883-4AEE-85D7-E2665C0C0338}" type="slidenum">
              <a:rPr lang="fr-BE" altLang="fr-FR" smtClean="0">
                <a:solidFill>
                  <a:srgbClr val="898989"/>
                </a:solidFill>
              </a:rPr>
              <a:pPr/>
              <a:t>4</a:t>
            </a:fld>
            <a:endParaRPr lang="fr-BE" altLang="fr-FR" smtClean="0">
              <a:solidFill>
                <a:srgbClr val="898989"/>
              </a:solidFill>
            </a:endParaRPr>
          </a:p>
        </p:txBody>
      </p:sp>
      <p:sp>
        <p:nvSpPr>
          <p:cNvPr id="80899" name="Espace réservé du contenu 4"/>
          <p:cNvSpPr txBox="1">
            <a:spLocks/>
          </p:cNvSpPr>
          <p:nvPr/>
        </p:nvSpPr>
        <p:spPr bwMode="auto">
          <a:xfrm>
            <a:off x="1243743" y="764704"/>
            <a:ext cx="728345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fr-BE" sz="2400" dirty="0" err="1" smtClean="0">
                <a:solidFill>
                  <a:schemeClr val="tx2"/>
                </a:solidFill>
              </a:rPr>
              <a:t>Presentations</a:t>
            </a:r>
            <a:r>
              <a:rPr lang="fr-BE" sz="2400" dirty="0" smtClean="0">
                <a:solidFill>
                  <a:schemeClr val="tx2"/>
                </a:solidFill>
              </a:rPr>
              <a:t> are </a:t>
            </a:r>
            <a:r>
              <a:rPr lang="fr-BE" sz="2400" dirty="0" err="1" smtClean="0">
                <a:solidFill>
                  <a:schemeClr val="tx2"/>
                </a:solidFill>
              </a:rPr>
              <a:t>available</a:t>
            </a:r>
            <a:r>
              <a:rPr lang="fr-BE" sz="2400" dirty="0" smtClean="0">
                <a:solidFill>
                  <a:schemeClr val="tx2"/>
                </a:solidFill>
              </a:rPr>
              <a:t> in the Virtual </a:t>
            </a:r>
            <a:r>
              <a:rPr lang="fr-BE" sz="2400" dirty="0" err="1" smtClean="0">
                <a:solidFill>
                  <a:schemeClr val="tx2"/>
                </a:solidFill>
              </a:rPr>
              <a:t>University</a:t>
            </a:r>
            <a:r>
              <a:rPr lang="fr-BE" sz="2400" dirty="0" smtClean="0">
                <a:solidFill>
                  <a:schemeClr val="tx2"/>
                </a:solidFill>
              </a:rPr>
              <a:t> :</a:t>
            </a:r>
          </a:p>
          <a:p>
            <a:endParaRPr lang="fr-BE" sz="2400" dirty="0">
              <a:solidFill>
                <a:schemeClr val="tx2"/>
              </a:solidFill>
            </a:endParaRPr>
          </a:p>
          <a:p>
            <a:r>
              <a:rPr lang="fr-BE" sz="2400" dirty="0">
                <a:solidFill>
                  <a:schemeClr val="tx2"/>
                </a:solidFill>
                <a:hlinkClick r:id="rId2"/>
              </a:rPr>
              <a:t>https://</a:t>
            </a:r>
            <a:r>
              <a:rPr lang="fr-BE" sz="2400" dirty="0" smtClean="0">
                <a:solidFill>
                  <a:schemeClr val="tx2"/>
                </a:solidFill>
                <a:hlinkClick r:id="rId2"/>
              </a:rPr>
              <a:t>uv.ulb.ac.be</a:t>
            </a:r>
            <a:r>
              <a:rPr lang="fr-BE" sz="2400" dirty="0" smtClean="0">
                <a:solidFill>
                  <a:schemeClr val="tx2"/>
                </a:solidFill>
              </a:rPr>
              <a:t>  </a:t>
            </a:r>
          </a:p>
          <a:p>
            <a:r>
              <a:rPr lang="fr-BE" sz="2400" dirty="0">
                <a:solidFill>
                  <a:schemeClr val="tx2"/>
                </a:solidFill>
              </a:rPr>
              <a:t> </a:t>
            </a:r>
            <a:endParaRPr lang="fr-BE" sz="2400" dirty="0" smtClean="0">
              <a:solidFill>
                <a:schemeClr val="tx2"/>
              </a:solidFill>
            </a:endParaRPr>
          </a:p>
          <a:p>
            <a:r>
              <a:rPr lang="fr-BE" sz="2400" dirty="0" smtClean="0">
                <a:solidFill>
                  <a:schemeClr val="tx2"/>
                </a:solidFill>
              </a:rPr>
              <a:t>Cours </a:t>
            </a:r>
          </a:p>
          <a:p>
            <a:r>
              <a:rPr lang="fr-BE" sz="2400" dirty="0" smtClean="0">
                <a:solidFill>
                  <a:schemeClr val="tx2"/>
                </a:solidFill>
              </a:rPr>
              <a:t>&gt; </a:t>
            </a:r>
            <a:r>
              <a:rPr lang="fr-BE" sz="2400" dirty="0">
                <a:solidFill>
                  <a:schemeClr val="tx2"/>
                </a:solidFill>
              </a:rPr>
              <a:t> Formations du personnel et des chercheurs</a:t>
            </a:r>
          </a:p>
          <a:p>
            <a:r>
              <a:rPr lang="fr-BE" sz="2400" dirty="0">
                <a:solidFill>
                  <a:schemeClr val="tx2"/>
                </a:solidFill>
              </a:rPr>
              <a:t>  </a:t>
            </a:r>
            <a:r>
              <a:rPr lang="fr-BE" sz="2400" dirty="0" smtClean="0">
                <a:solidFill>
                  <a:schemeClr val="tx2"/>
                </a:solidFill>
              </a:rPr>
              <a:t> &gt; Communication </a:t>
            </a:r>
            <a:r>
              <a:rPr lang="fr-BE" sz="2400" dirty="0">
                <a:solidFill>
                  <a:schemeClr val="tx2"/>
                </a:solidFill>
              </a:rPr>
              <a:t>et langues</a:t>
            </a:r>
          </a:p>
          <a:p>
            <a:r>
              <a:rPr lang="fr-BE" sz="2400" dirty="0">
                <a:solidFill>
                  <a:schemeClr val="tx2"/>
                </a:solidFill>
              </a:rPr>
              <a:t> </a:t>
            </a:r>
            <a:r>
              <a:rPr lang="fr-BE" sz="2400" dirty="0" smtClean="0">
                <a:solidFill>
                  <a:schemeClr val="tx2"/>
                </a:solidFill>
              </a:rPr>
              <a:t>       &gt; Communiquer </a:t>
            </a:r>
            <a:r>
              <a:rPr lang="fr-BE" sz="2400" dirty="0">
                <a:solidFill>
                  <a:schemeClr val="tx2"/>
                </a:solidFill>
              </a:rPr>
              <a:t>sa recherche vers la communauté </a:t>
            </a:r>
            <a:r>
              <a:rPr lang="fr-BE" sz="2400" dirty="0" smtClean="0">
                <a:solidFill>
                  <a:schemeClr val="tx2"/>
                </a:solidFill>
              </a:rPr>
              <a:t/>
            </a:r>
            <a:br>
              <a:rPr lang="fr-BE" sz="2400" dirty="0" smtClean="0">
                <a:solidFill>
                  <a:schemeClr val="tx2"/>
                </a:solidFill>
              </a:rPr>
            </a:br>
            <a:r>
              <a:rPr lang="fr-BE" sz="2400" dirty="0" smtClean="0">
                <a:solidFill>
                  <a:schemeClr val="tx2"/>
                </a:solidFill>
              </a:rPr>
              <a:t>            scientifique</a:t>
            </a:r>
            <a:endParaRPr lang="fr-BE" sz="2400" dirty="0">
              <a:solidFill>
                <a:schemeClr val="tx2"/>
              </a:solidFill>
            </a:endParaRPr>
          </a:p>
          <a:p>
            <a:r>
              <a:rPr lang="fr-BE" sz="2400" dirty="0">
                <a:solidFill>
                  <a:schemeClr val="tx2"/>
                </a:solidFill>
              </a:rPr>
              <a:t> </a:t>
            </a:r>
            <a:r>
              <a:rPr lang="fr-BE" sz="2400" dirty="0" smtClean="0">
                <a:solidFill>
                  <a:schemeClr val="tx2"/>
                </a:solidFill>
              </a:rPr>
              <a:t>            &gt; Séminaire </a:t>
            </a:r>
            <a:r>
              <a:rPr lang="fr-BE" sz="2400" dirty="0">
                <a:solidFill>
                  <a:schemeClr val="tx2"/>
                </a:solidFill>
              </a:rPr>
              <a:t>d'auteur </a:t>
            </a:r>
            <a:r>
              <a:rPr lang="fr-BE" sz="2400" dirty="0" smtClean="0">
                <a:solidFill>
                  <a:schemeClr val="tx2"/>
                </a:solidFill>
              </a:rPr>
              <a:t>2018</a:t>
            </a:r>
            <a:endParaRPr lang="fr-BE" sz="2400" dirty="0">
              <a:solidFill>
                <a:schemeClr val="tx2"/>
              </a:solidFill>
            </a:endParaRPr>
          </a:p>
          <a:p>
            <a:r>
              <a:rPr lang="fr-BE" sz="2400" dirty="0">
                <a:solidFill>
                  <a:schemeClr val="tx2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6731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4752</TotalTime>
  <Words>85</Words>
  <Application>Microsoft Office PowerPoint</Application>
  <PresentationFormat>Affichage à l'écran (4:3)</PresentationFormat>
  <Paragraphs>50</Paragraphs>
  <Slides>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</vt:i4>
      </vt:variant>
    </vt:vector>
  </HeadingPairs>
  <TitlesOfParts>
    <vt:vector size="12" baseType="lpstr">
      <vt:lpstr>ＭＳ Ｐゴシック</vt:lpstr>
      <vt:lpstr>Arial</vt:lpstr>
      <vt:lpstr>Calibri</vt:lpstr>
      <vt:lpstr>MetaBold-Roman</vt:lpstr>
      <vt:lpstr>Times New Roman</vt:lpstr>
      <vt:lpstr>1_Thème Office</vt:lpstr>
      <vt:lpstr>Conception personnalisée</vt:lpstr>
      <vt:lpstr>2_Thème Office</vt:lpstr>
      <vt:lpstr>How to publish an article in a scientific journal? How to increase its impact? 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Windows</dc:creator>
  <cp:lastModifiedBy>Windows User</cp:lastModifiedBy>
  <cp:revision>213</cp:revision>
  <cp:lastPrinted>2016-03-03T17:37:41Z</cp:lastPrinted>
  <dcterms:created xsi:type="dcterms:W3CDTF">2012-12-20T09:37:16Z</dcterms:created>
  <dcterms:modified xsi:type="dcterms:W3CDTF">2018-04-25T13:17:28Z</dcterms:modified>
</cp:coreProperties>
</file>