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8" r:id="rId2"/>
    <p:sldMasterId id="2147483830" r:id="rId3"/>
    <p:sldMasterId id="2147483999" r:id="rId4"/>
  </p:sldMasterIdLst>
  <p:notesMasterIdLst>
    <p:notesMasterId r:id="rId16"/>
  </p:notesMasterIdLst>
  <p:handoutMasterIdLst>
    <p:handoutMasterId r:id="rId17"/>
  </p:handoutMasterIdLst>
  <p:sldIdLst>
    <p:sldId id="256" r:id="rId5"/>
    <p:sldId id="261" r:id="rId6"/>
    <p:sldId id="293" r:id="rId7"/>
    <p:sldId id="260" r:id="rId8"/>
    <p:sldId id="439" r:id="rId9"/>
    <p:sldId id="262" r:id="rId10"/>
    <p:sldId id="440" r:id="rId11"/>
    <p:sldId id="433" r:id="rId12"/>
    <p:sldId id="441" r:id="rId13"/>
    <p:sldId id="442" r:id="rId14"/>
    <p:sldId id="443" r:id="rId15"/>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5613" indent="1588" algn="l" rtl="0" fontAlgn="base">
      <a:spcBef>
        <a:spcPct val="0"/>
      </a:spcBef>
      <a:spcAft>
        <a:spcPct val="0"/>
      </a:spcAft>
      <a:defRPr kern="1200">
        <a:solidFill>
          <a:schemeClr val="tx1"/>
        </a:solidFill>
        <a:latin typeface="Calibri" pitchFamily="34" charset="0"/>
        <a:ea typeface="+mn-ea"/>
        <a:cs typeface="Arial" pitchFamily="34" charset="0"/>
      </a:defRPr>
    </a:lvl2pPr>
    <a:lvl3pPr marL="912813" indent="1588" algn="l" rtl="0" fontAlgn="base">
      <a:spcBef>
        <a:spcPct val="0"/>
      </a:spcBef>
      <a:spcAft>
        <a:spcPct val="0"/>
      </a:spcAft>
      <a:defRPr kern="1200">
        <a:solidFill>
          <a:schemeClr val="tx1"/>
        </a:solidFill>
        <a:latin typeface="Calibri" pitchFamily="34" charset="0"/>
        <a:ea typeface="+mn-ea"/>
        <a:cs typeface="Arial" pitchFamily="34" charset="0"/>
      </a:defRPr>
    </a:lvl3pPr>
    <a:lvl4pPr marL="1370013" indent="1588" algn="l" rtl="0" fontAlgn="base">
      <a:spcBef>
        <a:spcPct val="0"/>
      </a:spcBef>
      <a:spcAft>
        <a:spcPct val="0"/>
      </a:spcAft>
      <a:defRPr kern="1200">
        <a:solidFill>
          <a:schemeClr val="tx1"/>
        </a:solidFill>
        <a:latin typeface="Calibri" pitchFamily="34" charset="0"/>
        <a:ea typeface="+mn-ea"/>
        <a:cs typeface="Arial" pitchFamily="34" charset="0"/>
      </a:defRPr>
    </a:lvl4pPr>
    <a:lvl5pPr marL="1827213" indent="1588"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83"/>
    <a:srgbClr val="2128B9"/>
    <a:srgbClr val="000000"/>
    <a:srgbClr val="A2B9E0"/>
    <a:srgbClr val="014A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82" autoAdjust="0"/>
    <p:restoredTop sz="57209" autoAdjust="0"/>
  </p:normalViewPr>
  <p:slideViewPr>
    <p:cSldViewPr>
      <p:cViewPr>
        <p:scale>
          <a:sx n="87" d="100"/>
          <a:sy n="87" d="100"/>
        </p:scale>
        <p:origin x="-2454" y="-72"/>
      </p:cViewPr>
      <p:guideLst>
        <p:guide orient="horz" pos="3521"/>
        <p:guide pos="47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7182141-DA78-4B45-9599-2E8DB990BC4E}" type="datetimeFigureOut">
              <a:rPr lang="fr-BE" smtClean="0"/>
              <a:t>21/04/2017</a:t>
            </a:fld>
            <a:endParaRPr lang="fr-BE"/>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40D2AAD8-0832-4626-A93F-F1502A3F679B}" type="slidenum">
              <a:rPr lang="fr-BE" smtClean="0"/>
              <a:t>‹N°›</a:t>
            </a:fld>
            <a:endParaRPr lang="fr-BE"/>
          </a:p>
        </p:txBody>
      </p:sp>
    </p:spTree>
    <p:extLst>
      <p:ext uri="{BB962C8B-B14F-4D97-AF65-F5344CB8AC3E}">
        <p14:creationId xmlns:p14="http://schemas.microsoft.com/office/powerpoint/2010/main" val="3977739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cs typeface="Arial" charset="0"/>
              </a:defRPr>
            </a:lvl1pPr>
          </a:lstStyle>
          <a:p>
            <a:pPr>
              <a:defRPr/>
            </a:pPr>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cs typeface="Arial" charset="0"/>
              </a:defRPr>
            </a:lvl1pPr>
          </a:lstStyle>
          <a:p>
            <a:pPr>
              <a:defRPr/>
            </a:pPr>
            <a:fld id="{0CB57BC3-C637-4235-8B54-6CE343A82357}" type="datetimeFigureOut">
              <a:rPr lang="fr-BE"/>
              <a:pPr>
                <a:defRPr/>
              </a:pPr>
              <a:t>21/04/2017</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BE" noProof="0" smtClean="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BE" noProof="0" smtClean="0"/>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cs typeface="Arial" charset="0"/>
              </a:defRPr>
            </a:lvl1pPr>
          </a:lstStyle>
          <a:p>
            <a:pPr>
              <a:defRPr/>
            </a:pPr>
            <a:endParaRPr lang="fr-BE"/>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cs typeface="Arial" charset="0"/>
              </a:defRPr>
            </a:lvl1pPr>
          </a:lstStyle>
          <a:p>
            <a:pPr>
              <a:defRPr/>
            </a:pPr>
            <a:fld id="{EA43C3A6-CBF7-4345-890B-AC943EC34446}" type="slidenum">
              <a:rPr lang="fr-BE"/>
              <a:pPr>
                <a:defRPr/>
              </a:pPr>
              <a:t>‹N°›</a:t>
            </a:fld>
            <a:endParaRPr lang="fr-BE"/>
          </a:p>
        </p:txBody>
      </p:sp>
    </p:spTree>
    <p:extLst>
      <p:ext uri="{BB962C8B-B14F-4D97-AF65-F5344CB8AC3E}">
        <p14:creationId xmlns:p14="http://schemas.microsoft.com/office/powerpoint/2010/main" val="2556056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5613" algn="l" rtl="0" eaLnBrk="0" fontAlgn="base" hangingPunct="0">
      <a:spcBef>
        <a:spcPct val="30000"/>
      </a:spcBef>
      <a:spcAft>
        <a:spcPct val="0"/>
      </a:spcAft>
      <a:defRPr sz="1200" kern="1200">
        <a:solidFill>
          <a:schemeClr val="tx1"/>
        </a:solidFill>
        <a:latin typeface="+mn-lt"/>
        <a:ea typeface="+mn-ea"/>
        <a:cs typeface="+mn-cs"/>
      </a:defRPr>
    </a:lvl2pPr>
    <a:lvl3pPr marL="912813" algn="l" rtl="0" eaLnBrk="0" fontAlgn="base" hangingPunct="0">
      <a:spcBef>
        <a:spcPct val="30000"/>
      </a:spcBef>
      <a:spcAft>
        <a:spcPct val="0"/>
      </a:spcAft>
      <a:defRPr sz="1200" kern="1200">
        <a:solidFill>
          <a:schemeClr val="tx1"/>
        </a:solidFill>
        <a:latin typeface="+mn-lt"/>
        <a:ea typeface="+mn-ea"/>
        <a:cs typeface="+mn-cs"/>
      </a:defRPr>
    </a:lvl3pPr>
    <a:lvl4pPr marL="1370013" algn="l" rtl="0" eaLnBrk="0" fontAlgn="base" hangingPunct="0">
      <a:spcBef>
        <a:spcPct val="30000"/>
      </a:spcBef>
      <a:spcAft>
        <a:spcPct val="0"/>
      </a:spcAft>
      <a:defRPr sz="1200" kern="1200">
        <a:solidFill>
          <a:schemeClr val="tx1"/>
        </a:solidFill>
        <a:latin typeface="+mn-lt"/>
        <a:ea typeface="+mn-ea"/>
        <a:cs typeface="+mn-cs"/>
      </a:defRPr>
    </a:lvl4pPr>
    <a:lvl5pPr marL="1827213" algn="l" rtl="0" eaLnBrk="0" fontAlgn="base" hangingPunct="0">
      <a:spcBef>
        <a:spcPct val="30000"/>
      </a:spcBef>
      <a:spcAft>
        <a:spcPct val="0"/>
      </a:spcAft>
      <a:defRPr sz="1200" kern="1200">
        <a:solidFill>
          <a:schemeClr val="tx1"/>
        </a:solidFill>
        <a:latin typeface="+mn-lt"/>
        <a:ea typeface="+mn-ea"/>
        <a:cs typeface="+mn-cs"/>
      </a:defRPr>
    </a:lvl5pPr>
    <a:lvl6pPr marL="2285726" algn="l" defTabSz="914290" rtl="0" eaLnBrk="1" latinLnBrk="0" hangingPunct="1">
      <a:defRPr sz="1200" kern="1200">
        <a:solidFill>
          <a:schemeClr val="tx1"/>
        </a:solidFill>
        <a:latin typeface="+mn-lt"/>
        <a:ea typeface="+mn-ea"/>
        <a:cs typeface="+mn-cs"/>
      </a:defRPr>
    </a:lvl6pPr>
    <a:lvl7pPr marL="2742871" algn="l" defTabSz="914290" rtl="0" eaLnBrk="1" latinLnBrk="0" hangingPunct="1">
      <a:defRPr sz="1200" kern="1200">
        <a:solidFill>
          <a:schemeClr val="tx1"/>
        </a:solidFill>
        <a:latin typeface="+mn-lt"/>
        <a:ea typeface="+mn-ea"/>
        <a:cs typeface="+mn-cs"/>
      </a:defRPr>
    </a:lvl7pPr>
    <a:lvl8pPr marL="3200016" algn="l" defTabSz="914290" rtl="0" eaLnBrk="1" latinLnBrk="0" hangingPunct="1">
      <a:defRPr sz="1200" kern="1200">
        <a:solidFill>
          <a:schemeClr val="tx1"/>
        </a:solidFill>
        <a:latin typeface="+mn-lt"/>
        <a:ea typeface="+mn-ea"/>
        <a:cs typeface="+mn-cs"/>
      </a:defRPr>
    </a:lvl8pPr>
    <a:lvl9pPr marL="3657161" algn="l" defTabSz="91429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r.wikipedia.org/wiki/Chercheur"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fr.wikipedia.org/wiki/Pr%C3%A9publication" TargetMode="External"/><Relationship Id="rId4" Type="http://schemas.openxmlformats.org/officeDocument/2006/relationships/hyperlink" Target="https://fr.wikipedia.org/wiki/Revue_scientifiqu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2118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BE" altLang="fr-FR" dirty="0" smtClean="0"/>
          </a:p>
        </p:txBody>
      </p:sp>
      <p:sp>
        <p:nvSpPr>
          <p:cNvPr id="2211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7FB334-41F7-4F18-B314-0A66D001BFB5}" type="slidenum">
              <a:rPr lang="fr-BE" altLang="fr-FR" smtClean="0">
                <a:cs typeface="Arial" pitchFamily="34" charset="0"/>
              </a:rPr>
              <a:pPr/>
              <a:t>1</a:t>
            </a:fld>
            <a:endParaRPr lang="fr-BE" altLang="fr-FR" smtClean="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Open Peer </a:t>
            </a:r>
            <a:r>
              <a:rPr lang="fr-FR" dirty="0" err="1" smtClean="0"/>
              <a:t>review</a:t>
            </a:r>
            <a:r>
              <a:rPr lang="fr-FR" dirty="0" smtClean="0"/>
              <a:t>:</a:t>
            </a:r>
          </a:p>
          <a:p>
            <a:r>
              <a:rPr lang="fr-FR" dirty="0" smtClean="0"/>
              <a:t>Open </a:t>
            </a:r>
            <a:r>
              <a:rPr lang="fr-FR" dirty="0" err="1" smtClean="0"/>
              <a:t>access</a:t>
            </a:r>
            <a:r>
              <a:rPr lang="fr-FR" dirty="0" smtClean="0"/>
              <a:t> to the </a:t>
            </a:r>
            <a:r>
              <a:rPr lang="fr-FR" dirty="0" err="1" smtClean="0"/>
              <a:t>reviews</a:t>
            </a:r>
            <a:r>
              <a:rPr lang="fr-FR" dirty="0" smtClean="0"/>
              <a:t> </a:t>
            </a:r>
          </a:p>
          <a:p>
            <a:r>
              <a:rPr lang="fr-FR" dirty="0" smtClean="0"/>
              <a:t>Interactive public </a:t>
            </a:r>
            <a:r>
              <a:rPr lang="fr-FR" dirty="0" err="1" smtClean="0"/>
              <a:t>peer</a:t>
            </a:r>
            <a:r>
              <a:rPr lang="fr-FR" dirty="0" smtClean="0"/>
              <a:t> </a:t>
            </a:r>
            <a:r>
              <a:rPr lang="fr-FR" dirty="0" err="1" smtClean="0"/>
              <a:t>review</a:t>
            </a:r>
            <a:r>
              <a:rPr lang="fr-FR" dirty="0" smtClean="0"/>
              <a:t>: tout le monde peut lire les commentaires des évaluateurs, la communauté scientifique peut contribuer à l’évaluation mais pas de façon anonyme</a:t>
            </a:r>
          </a:p>
          <a:p>
            <a:endParaRPr lang="fr-FR" dirty="0" smtClean="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10</a:t>
            </a:fld>
            <a:endParaRPr lang="fr-BE"/>
          </a:p>
        </p:txBody>
      </p:sp>
    </p:spTree>
    <p:extLst>
      <p:ext uri="{BB962C8B-B14F-4D97-AF65-F5344CB8AC3E}">
        <p14:creationId xmlns:p14="http://schemas.microsoft.com/office/powerpoint/2010/main" val="480600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Conflit d’intérêt et soutien financier : déclarer à l’éditeur tout conflit d’intérêt direct</a:t>
            </a:r>
            <a:r>
              <a:rPr lang="fr-BE" altLang="fr-FR" sz="1200" baseline="0" dirty="0" smtClean="0">
                <a:solidFill>
                  <a:srgbClr val="0C2D83"/>
                </a:solidFill>
                <a:latin typeface="Arial" pitchFamily="34" charset="0"/>
              </a:rPr>
              <a:t> ou indirect, ainsi que les sources de financement, qui pourraient biaiser l’indépendance et l’impartialité de vos recherches</a:t>
            </a:r>
            <a:endParaRPr lang="fr-BE" altLang="fr-FR" sz="1200" dirty="0" smtClean="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FR" altLang="fr-FR" sz="1200" dirty="0" smtClean="0">
                <a:solidFill>
                  <a:srgbClr val="0C2D83"/>
                </a:solidFill>
                <a:latin typeface="Arial" pitchFamily="34" charset="0"/>
              </a:rPr>
              <a:t>Paternité : tous les auteurs mentionnés doivent avoir contribué à une partie significative du travail scientifique présenté, et vice-versa tout contributeur a travail doit être mentionné comme auteur. « </a:t>
            </a:r>
            <a:r>
              <a:rPr lang="fr-BE" altLang="fr-FR" sz="1200" dirty="0" smtClean="0">
                <a:solidFill>
                  <a:srgbClr val="0C2D83"/>
                </a:solidFill>
                <a:latin typeface="Arial" pitchFamily="34" charset="0"/>
              </a:rPr>
              <a:t>toute personne ayant contribué de façon significative à la conception de l'article, à la recherche qui l'a précédée et à sa rédaction. » http://ere.revues.org/268#tocto1n5</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Originalité : </a:t>
            </a:r>
            <a:r>
              <a:rPr lang="fr-BE" altLang="fr-FR" sz="1200" dirty="0" smtClean="0">
                <a:solidFill>
                  <a:srgbClr val="0070C0"/>
                </a:solidFill>
                <a:latin typeface="Arial" pitchFamily="34" charset="0"/>
              </a:rPr>
              <a:t>travail non encore publié par ailleurs</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Soumissions multiples: ne pas </a:t>
            </a:r>
            <a:r>
              <a:rPr lang="fr-BE" altLang="fr-FR" sz="1200" dirty="0" smtClean="0">
                <a:solidFill>
                  <a:srgbClr val="0070C0"/>
                </a:solidFill>
                <a:latin typeface="Arial" pitchFamily="34" charset="0"/>
              </a:rPr>
              <a:t>soumettre votre manuscrit à plusieurs revues en même temps</a:t>
            </a: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 Salami </a:t>
            </a:r>
            <a:r>
              <a:rPr lang="fr-BE" altLang="fr-FR" sz="1200" dirty="0" err="1" smtClean="0">
                <a:solidFill>
                  <a:srgbClr val="0C2D83"/>
                </a:solidFill>
                <a:latin typeface="Arial" pitchFamily="34" charset="0"/>
              </a:rPr>
              <a:t>slicing</a:t>
            </a:r>
            <a:r>
              <a:rPr lang="fr-BE" altLang="fr-FR" sz="1200" dirty="0" smtClean="0">
                <a:solidFill>
                  <a:srgbClr val="0C2D83"/>
                </a:solidFill>
                <a:latin typeface="Arial" pitchFamily="34" charset="0"/>
              </a:rPr>
              <a:t> »: ne pas découper votre travail de recherche en</a:t>
            </a:r>
            <a:r>
              <a:rPr lang="fr-BE" altLang="fr-FR" sz="1200" baseline="0" dirty="0" smtClean="0">
                <a:solidFill>
                  <a:srgbClr val="0C2D83"/>
                </a:solidFill>
                <a:latin typeface="Arial" pitchFamily="34" charset="0"/>
              </a:rPr>
              <a:t> plusieurs morceaux pour en faire plusieurs articles</a:t>
            </a:r>
            <a:endParaRPr lang="fr-BE" altLang="fr-FR" sz="1200" dirty="0" smtClean="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FR" altLang="fr-FR" sz="1200" dirty="0" smtClean="0">
                <a:solidFill>
                  <a:srgbClr val="0C2D83"/>
                </a:solidFill>
                <a:latin typeface="Arial" pitchFamily="34" charset="0"/>
              </a:rPr>
              <a:t>Plagiat : ne pas </a:t>
            </a:r>
            <a:r>
              <a:rPr lang="fr-FR" altLang="fr-FR" sz="1200" dirty="0" smtClean="0">
                <a:solidFill>
                  <a:srgbClr val="0070C0"/>
                </a:solidFill>
                <a:latin typeface="Arial" pitchFamily="34" charset="0"/>
              </a:rPr>
              <a:t>faire</a:t>
            </a:r>
            <a:r>
              <a:rPr lang="fr-FR" altLang="fr-FR" sz="1200" baseline="0" dirty="0" smtClean="0">
                <a:solidFill>
                  <a:srgbClr val="0070C0"/>
                </a:solidFill>
                <a:latin typeface="Arial" pitchFamily="34" charset="0"/>
              </a:rPr>
              <a:t> passer les idées des autres pour les vôtres http://www.bib.ulb.ac.be/fr/aide/eviter-le-plagiat/index.html </a:t>
            </a:r>
            <a:endParaRPr lang="fr-BE" altLang="fr-FR" sz="1200" dirty="0" smtClean="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1200" dirty="0" smtClean="0">
                <a:solidFill>
                  <a:srgbClr val="0C2D83"/>
                </a:solidFill>
                <a:latin typeface="Arial" pitchFamily="34" charset="0"/>
              </a:rPr>
              <a:t>Fraude scientifique: ne pas créer des données de toutes pièces ou falsifier</a:t>
            </a:r>
            <a:r>
              <a:rPr lang="fr-BE" altLang="fr-FR" sz="1200" baseline="0" dirty="0" smtClean="0">
                <a:solidFill>
                  <a:srgbClr val="0C2D83"/>
                </a:solidFill>
                <a:latin typeface="Arial" pitchFamily="34" charset="0"/>
              </a:rPr>
              <a:t> vos données (manipuler les données, tableaux, graphiques…)</a:t>
            </a:r>
          </a:p>
          <a:p>
            <a:pPr marL="0" indent="0" eaLnBrk="0" hangingPunct="0">
              <a:spcBef>
                <a:spcPct val="20000"/>
              </a:spcBef>
              <a:buFont typeface="Wingdings" panose="05000000000000000000" pitchFamily="2" charset="2"/>
              <a:buNone/>
            </a:pPr>
            <a:r>
              <a:rPr lang="fr-BE" altLang="fr-FR" sz="1200" dirty="0" smtClean="0">
                <a:solidFill>
                  <a:srgbClr val="0070C0"/>
                </a:solidFill>
                <a:latin typeface="Arial" pitchFamily="34" charset="0"/>
              </a:rPr>
              <a:t/>
            </a:r>
            <a:br>
              <a:rPr lang="fr-BE" altLang="fr-FR" sz="1200" dirty="0" smtClean="0">
                <a:solidFill>
                  <a:srgbClr val="0070C0"/>
                </a:solidFill>
                <a:latin typeface="Arial" pitchFamily="34" charset="0"/>
              </a:rPr>
            </a:br>
            <a:endParaRPr lang="fr-BE" altLang="fr-FR" sz="1200" dirty="0" smtClean="0">
              <a:solidFill>
                <a:srgbClr val="0070C0"/>
              </a:solidFill>
              <a:latin typeface="Arial" pitchFamily="34" charset="0"/>
            </a:endParaRP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11</a:t>
            </a:fld>
            <a:endParaRPr lang="fr-BE"/>
          </a:p>
        </p:txBody>
      </p:sp>
    </p:spTree>
    <p:extLst>
      <p:ext uri="{BB962C8B-B14F-4D97-AF65-F5344CB8AC3E}">
        <p14:creationId xmlns:p14="http://schemas.microsoft.com/office/powerpoint/2010/main" val="48060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2</a:t>
            </a:fld>
            <a:endParaRPr lang="fr-BE"/>
          </a:p>
        </p:txBody>
      </p:sp>
    </p:spTree>
    <p:extLst>
      <p:ext uri="{BB962C8B-B14F-4D97-AF65-F5344CB8AC3E}">
        <p14:creationId xmlns:p14="http://schemas.microsoft.com/office/powerpoint/2010/main" val="3561872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3</a:t>
            </a:fld>
            <a:endParaRPr lang="fr-BE"/>
          </a:p>
        </p:txBody>
      </p:sp>
    </p:spTree>
    <p:extLst>
      <p:ext uri="{BB962C8B-B14F-4D97-AF65-F5344CB8AC3E}">
        <p14:creationId xmlns:p14="http://schemas.microsoft.com/office/powerpoint/2010/main" val="1574441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kern="1200" dirty="0" smtClean="0">
                <a:solidFill>
                  <a:schemeClr val="tx1"/>
                </a:solidFill>
                <a:effectLst/>
                <a:latin typeface="+mn-lt"/>
                <a:ea typeface="+mn-ea"/>
                <a:cs typeface="+mn-cs"/>
              </a:rPr>
              <a:t>Schéma général : différentes étapes du processus de la création à la consommation</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Rédaction d’un article par un auteur scientifique -&gt; </a:t>
            </a:r>
            <a:r>
              <a:rPr lang="fr-BE" sz="1200" kern="1200" dirty="0" err="1" smtClean="0">
                <a:solidFill>
                  <a:schemeClr val="tx1"/>
                </a:solidFill>
                <a:effectLst/>
                <a:latin typeface="+mn-lt"/>
                <a:ea typeface="+mn-ea"/>
                <a:cs typeface="+mn-cs"/>
              </a:rPr>
              <a:t>preprint</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Contrôle de qualité par les pairs, aussi scientifiques -&gt; </a:t>
            </a:r>
            <a:r>
              <a:rPr lang="fr-BE" sz="1200" kern="1200" dirty="0" err="1" smtClean="0">
                <a:solidFill>
                  <a:schemeClr val="tx1"/>
                </a:solidFill>
                <a:effectLst/>
                <a:latin typeface="+mn-lt"/>
                <a:ea typeface="+mn-ea"/>
                <a:cs typeface="+mn-cs"/>
              </a:rPr>
              <a:t>postprint</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Édition de la revue par l’éditeur -&gt; </a:t>
            </a:r>
            <a:r>
              <a:rPr lang="fr-BE" sz="1200" kern="1200" dirty="0" err="1" smtClean="0">
                <a:solidFill>
                  <a:schemeClr val="tx1"/>
                </a:solidFill>
                <a:effectLst/>
                <a:latin typeface="+mn-lt"/>
                <a:ea typeface="+mn-ea"/>
                <a:cs typeface="+mn-cs"/>
              </a:rPr>
              <a:t>pubprint</a:t>
            </a:r>
            <a:endParaRPr lang="fr-BE" sz="1200" kern="1200" dirty="0" smtClean="0">
              <a:solidFill>
                <a:schemeClr val="tx1"/>
              </a:solidFill>
              <a:effectLst/>
              <a:latin typeface="+mn-lt"/>
              <a:ea typeface="+mn-ea"/>
              <a:cs typeface="+mn-cs"/>
            </a:endParaRPr>
          </a:p>
          <a:p>
            <a:pPr lvl="0"/>
            <a:r>
              <a:rPr lang="fr-BE" sz="1200" kern="1200" dirty="0" smtClean="0">
                <a:solidFill>
                  <a:schemeClr val="tx1"/>
                </a:solidFill>
                <a:effectLst/>
                <a:latin typeface="+mn-lt"/>
                <a:ea typeface="+mn-ea"/>
                <a:cs typeface="+mn-cs"/>
              </a:rPr>
              <a:t>Vente de la revue papier ou de l’accès à la revue électronique par l’éditeur aux bibliothèques. Intermédiaires possibles : agence d’abonnement</a:t>
            </a:r>
            <a:r>
              <a:rPr lang="fr-BE" sz="1200" kern="1200" baseline="0" dirty="0" smtClean="0">
                <a:solidFill>
                  <a:schemeClr val="tx1"/>
                </a:solidFill>
                <a:effectLst/>
                <a:latin typeface="+mn-lt"/>
                <a:ea typeface="+mn-ea"/>
                <a:cs typeface="+mn-cs"/>
              </a:rPr>
              <a:t> ou</a:t>
            </a:r>
            <a:r>
              <a:rPr lang="fr-BE" sz="1200" kern="1200" dirty="0" smtClean="0">
                <a:solidFill>
                  <a:schemeClr val="tx1"/>
                </a:solidFill>
                <a:effectLst/>
                <a:latin typeface="+mn-lt"/>
                <a:ea typeface="+mn-ea"/>
                <a:cs typeface="+mn-cs"/>
              </a:rPr>
              <a:t> consortium (</a:t>
            </a:r>
            <a:r>
              <a:rPr lang="fr-BE" sz="1200" kern="1200" dirty="0" err="1" smtClean="0">
                <a:solidFill>
                  <a:schemeClr val="tx1"/>
                </a:solidFill>
                <a:effectLst/>
                <a:latin typeface="+mn-lt"/>
                <a:ea typeface="+mn-ea"/>
                <a:cs typeface="+mn-cs"/>
              </a:rPr>
              <a:t>BICfB</a:t>
            </a:r>
            <a:r>
              <a:rPr lang="fr-BE" sz="1200" kern="1200" dirty="0" smtClean="0">
                <a:solidFill>
                  <a:schemeClr val="tx1"/>
                </a:solidFill>
                <a:effectLst/>
                <a:latin typeface="+mn-lt"/>
                <a:ea typeface="+mn-ea"/>
                <a:cs typeface="+mn-cs"/>
              </a:rPr>
              <a:t>)</a:t>
            </a:r>
          </a:p>
          <a:p>
            <a:pPr lvl="0"/>
            <a:r>
              <a:rPr lang="fr-BE" sz="1200" kern="1200" dirty="0" smtClean="0">
                <a:solidFill>
                  <a:schemeClr val="tx1"/>
                </a:solidFill>
                <a:effectLst/>
                <a:latin typeface="+mn-lt"/>
                <a:ea typeface="+mn-ea"/>
                <a:cs typeface="+mn-cs"/>
              </a:rPr>
              <a:t>Les bibliothèques paient l’éditeur et ouvrent l’accès pour les lecteurs, aussi membres de la communauté scientifique</a:t>
            </a:r>
          </a:p>
          <a:p>
            <a:r>
              <a:rPr lang="fr-BE" sz="1200" kern="1200" dirty="0" smtClean="0">
                <a:solidFill>
                  <a:schemeClr val="tx1"/>
                </a:solidFill>
                <a:effectLst/>
                <a:latin typeface="+mn-lt"/>
                <a:ea typeface="+mn-ea"/>
                <a:cs typeface="+mn-cs"/>
              </a:rPr>
              <a:t>-&gt; la bonne marche du système de communication scientifique repose sur une sorte de circularité fonctionnelle : les articles scientifiques stimulent la recherche, et donc la production de nouveaux écrits scientifiques.</a:t>
            </a:r>
          </a:p>
          <a:p>
            <a:endParaRPr lang="fr-BE" sz="1200" kern="1200" dirty="0" smtClean="0">
              <a:solidFill>
                <a:schemeClr val="tx1"/>
              </a:solidFill>
              <a:effectLst/>
              <a:latin typeface="+mn-lt"/>
              <a:ea typeface="+mn-ea"/>
              <a:cs typeface="+mn-cs"/>
            </a:endParaRPr>
          </a:p>
          <a:p>
            <a:r>
              <a:rPr lang="fr-BE" sz="1200" b="1" kern="1200" dirty="0" smtClean="0">
                <a:solidFill>
                  <a:schemeClr val="tx1"/>
                </a:solidFill>
                <a:effectLst/>
                <a:latin typeface="+mn-lt"/>
                <a:ea typeface="+mn-ea"/>
                <a:cs typeface="+mn-cs"/>
              </a:rPr>
              <a:t>Spécificité de l’édition scientifique de revues : </a:t>
            </a:r>
            <a:r>
              <a:rPr lang="fr-BE" sz="1200" kern="1200" dirty="0" smtClean="0">
                <a:solidFill>
                  <a:schemeClr val="tx1"/>
                </a:solidFill>
                <a:effectLst/>
                <a:latin typeface="+mn-lt"/>
                <a:ea typeface="+mn-ea"/>
                <a:cs typeface="+mn-cs"/>
              </a:rPr>
              <a:t>l’auteur n’est pas rémunéré par l’éditeur pour son article, contrairement à l’édition littéraire où l’auteur est rémunéré proportionnellement au nombre d’exemplaires vendus de son livre. En outre, le processus est financé principalement par les institutions de recherche et les universités qui paient l’auteur qui rédige l’article et les scientifiques qui le révisent, et octroient ensuite les budgets aux bibliothèques pour acheter la documentation.</a:t>
            </a:r>
          </a:p>
          <a:p>
            <a:r>
              <a:rPr lang="fr-BE" sz="1200" kern="1200" dirty="0" smtClean="0">
                <a:solidFill>
                  <a:schemeClr val="tx1"/>
                </a:solidFill>
                <a:effectLst/>
                <a:latin typeface="+mn-lt"/>
                <a:ea typeface="+mn-ea"/>
                <a:cs typeface="+mn-cs"/>
              </a:rPr>
              <a:t>Les institutions de recherche achètent donc, parfois à prix fort, les articles présentant les résultats de la recherche qu’elles ont elles-mêmes financée.</a:t>
            </a: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4</a:t>
            </a:fld>
            <a:endParaRPr lang="fr-BE"/>
          </a:p>
        </p:txBody>
      </p:sp>
    </p:spTree>
    <p:extLst>
      <p:ext uri="{BB962C8B-B14F-4D97-AF65-F5344CB8AC3E}">
        <p14:creationId xmlns:p14="http://schemas.microsoft.com/office/powerpoint/2010/main" val="1003158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Pourquoi publier ses résultats? Pour les diffuser et les faire connaitre</a:t>
            </a:r>
            <a:r>
              <a:rPr lang="fr-FR" baseline="0" dirty="0" smtClean="0"/>
              <a:t> des autres chercheurs, la recherche scientifique se construit et se développe sur base des résultats scientifiques antérieurs</a:t>
            </a:r>
          </a:p>
          <a:p>
            <a:r>
              <a:rPr lang="fr-FR" baseline="0" dirty="0" smtClean="0"/>
              <a:t>Il est donc indispensable de diffuser ses résultats</a:t>
            </a:r>
          </a:p>
          <a:p>
            <a:r>
              <a:rPr lang="fr-FR" baseline="0" dirty="0" smtClean="0"/>
              <a:t>C’est la fonction originale (initiale) de la publication scientifique</a:t>
            </a:r>
          </a:p>
          <a:p>
            <a:r>
              <a:rPr lang="fr-FR" baseline="0" dirty="0" smtClean="0"/>
              <a:t>Mais pas la seule…</a:t>
            </a:r>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5</a:t>
            </a:fld>
            <a:endParaRPr lang="fr-BE"/>
          </a:p>
        </p:txBody>
      </p:sp>
    </p:spTree>
    <p:extLst>
      <p:ext uri="{BB962C8B-B14F-4D97-AF65-F5344CB8AC3E}">
        <p14:creationId xmlns:p14="http://schemas.microsoft.com/office/powerpoint/2010/main" val="4122853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kern="1200" dirty="0" smtClean="0">
                <a:solidFill>
                  <a:schemeClr val="tx1"/>
                </a:solidFill>
                <a:effectLst/>
                <a:latin typeface="+mn-lt"/>
                <a:ea typeface="+mn-ea"/>
                <a:cs typeface="+mn-cs"/>
              </a:rPr>
              <a:t>4 fonctions de base :</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Enregistrement</a:t>
            </a: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Certification: l’évaluation par les pairs (</a:t>
            </a:r>
            <a:r>
              <a:rPr lang="fr-BE" sz="1200" kern="1200" dirty="0" err="1" smtClean="0">
                <a:solidFill>
                  <a:schemeClr val="tx1"/>
                </a:solidFill>
                <a:effectLst/>
                <a:latin typeface="+mn-lt"/>
                <a:ea typeface="+mn-ea"/>
                <a:cs typeface="+mn-cs"/>
              </a:rPr>
              <a:t>peer</a:t>
            </a:r>
            <a:r>
              <a:rPr lang="fr-BE" sz="1200" kern="1200" baseline="0" dirty="0" smtClean="0">
                <a:solidFill>
                  <a:schemeClr val="tx1"/>
                </a:solidFill>
                <a:effectLst/>
                <a:latin typeface="+mn-lt"/>
                <a:ea typeface="+mn-ea"/>
                <a:cs typeface="+mn-cs"/>
              </a:rPr>
              <a:t> </a:t>
            </a:r>
            <a:r>
              <a:rPr lang="fr-BE" sz="1200" kern="1200" baseline="0" dirty="0" err="1" smtClean="0">
                <a:solidFill>
                  <a:schemeClr val="tx1"/>
                </a:solidFill>
                <a:effectLst/>
                <a:latin typeface="+mn-lt"/>
                <a:ea typeface="+mn-ea"/>
                <a:cs typeface="+mn-cs"/>
              </a:rPr>
              <a:t>review</a:t>
            </a:r>
            <a:r>
              <a:rPr lang="fr-BE" sz="1200" kern="1200" baseline="0" dirty="0" smtClean="0">
                <a:solidFill>
                  <a:schemeClr val="tx1"/>
                </a:solidFill>
                <a:effectLst/>
                <a:latin typeface="+mn-lt"/>
                <a:ea typeface="+mn-ea"/>
                <a:cs typeface="+mn-cs"/>
              </a:rPr>
              <a:t>) effectuée avant la publication reste le principal mécanisme d’évaluation de la qualité scientifique des résultats de la recherche</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Diffusion: les revues constituaient le</a:t>
            </a:r>
            <a:r>
              <a:rPr lang="fr-BE" sz="1200" kern="1200" baseline="0" dirty="0" smtClean="0">
                <a:solidFill>
                  <a:schemeClr val="tx1"/>
                </a:solidFill>
                <a:effectLst/>
                <a:latin typeface="+mn-lt"/>
                <a:ea typeface="+mn-ea"/>
                <a:cs typeface="+mn-cs"/>
              </a:rPr>
              <a:t> principal canal de diffusion de la recherche, mais depuis l’arrivée d’internet bien d’autres canaux sont disponibles et utilisés : archives ouvertes, serveurs de </a:t>
            </a:r>
            <a:r>
              <a:rPr lang="fr-BE" sz="1200" kern="1200" baseline="0" dirty="0" err="1" smtClean="0">
                <a:solidFill>
                  <a:schemeClr val="tx1"/>
                </a:solidFill>
                <a:effectLst/>
                <a:latin typeface="+mn-lt"/>
                <a:ea typeface="+mn-ea"/>
                <a:cs typeface="+mn-cs"/>
              </a:rPr>
              <a:t>preprints</a:t>
            </a:r>
            <a:r>
              <a:rPr lang="fr-BE" sz="1200" kern="1200" baseline="0" dirty="0" smtClean="0">
                <a:solidFill>
                  <a:schemeClr val="tx1"/>
                </a:solidFill>
                <a:effectLst/>
                <a:latin typeface="+mn-lt"/>
                <a:ea typeface="+mn-ea"/>
                <a:cs typeface="+mn-cs"/>
              </a:rPr>
              <a:t>, dépôts institutionnels, blogs, …</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BE" sz="1200" kern="1200" dirty="0" smtClean="0">
                <a:solidFill>
                  <a:schemeClr val="tx1"/>
                </a:solidFill>
                <a:effectLst/>
                <a:latin typeface="+mn-lt"/>
                <a:ea typeface="+mn-ea"/>
                <a:cs typeface="+mn-cs"/>
              </a:rPr>
              <a:t>Archivage: c’était aussi une fonction importante des revues, même si la</a:t>
            </a:r>
            <a:r>
              <a:rPr lang="fr-BE" sz="1200" kern="1200" baseline="0" dirty="0" smtClean="0">
                <a:solidFill>
                  <a:schemeClr val="tx1"/>
                </a:solidFill>
                <a:effectLst/>
                <a:latin typeface="+mn-lt"/>
                <a:ea typeface="+mn-ea"/>
                <a:cs typeface="+mn-cs"/>
              </a:rPr>
              <a:t> responsabilité de l’archivage pérenne n’a jamais été dans les mains des éditeurs mais dans celles des bibliothèques. Mais maintenant, vu la multiplication des canaux de diffusion, la responsabilité de l’archivage est plus foule… et pour ce qui concerne les revues électroniques, des solutions avec des tiers sont mises en place (bibliothèques nationales, organisations comme </a:t>
            </a:r>
            <a:r>
              <a:rPr lang="fr-BE" sz="1200" kern="1200" baseline="0" dirty="0" err="1" smtClean="0">
                <a:solidFill>
                  <a:schemeClr val="tx1"/>
                </a:solidFill>
                <a:effectLst/>
                <a:latin typeface="+mn-lt"/>
                <a:ea typeface="+mn-ea"/>
                <a:cs typeface="+mn-cs"/>
              </a:rPr>
              <a:t>Jstor</a:t>
            </a:r>
            <a:r>
              <a:rPr lang="fr-BE" sz="1200" kern="1200" baseline="0" dirty="0" smtClean="0">
                <a:solidFill>
                  <a:schemeClr val="tx1"/>
                </a:solidFill>
                <a:effectLst/>
                <a:latin typeface="+mn-lt"/>
                <a:ea typeface="+mn-ea"/>
                <a:cs typeface="+mn-cs"/>
              </a:rPr>
              <a:t>, LOCCKS, </a:t>
            </a:r>
            <a:r>
              <a:rPr lang="fr-BE" sz="1200" kern="1200" baseline="0" dirty="0" err="1" smtClean="0">
                <a:solidFill>
                  <a:schemeClr val="tx1"/>
                </a:solidFill>
                <a:effectLst/>
                <a:latin typeface="+mn-lt"/>
                <a:ea typeface="+mn-ea"/>
                <a:cs typeface="+mn-cs"/>
              </a:rPr>
              <a:t>Portico</a:t>
            </a:r>
            <a:r>
              <a:rPr lang="fr-BE" sz="1200" kern="1200" baseline="0" dirty="0" smtClean="0">
                <a:solidFill>
                  <a:schemeClr val="tx1"/>
                </a:solidFill>
                <a:effectLst/>
                <a:latin typeface="+mn-lt"/>
                <a:ea typeface="+mn-ea"/>
                <a:cs typeface="+mn-cs"/>
              </a:rPr>
              <a:t>…)</a:t>
            </a:r>
            <a:endParaRPr lang="fr-BE" sz="1200" kern="1200" dirty="0" smtClean="0">
              <a:solidFill>
                <a:schemeClr val="tx1"/>
              </a:solidFill>
              <a:effectLst/>
              <a:latin typeface="+mn-lt"/>
              <a:ea typeface="+mn-ea"/>
              <a:cs typeface="+mn-cs"/>
            </a:endParaRPr>
          </a:p>
          <a:p>
            <a:pPr lvl="0"/>
            <a:endParaRPr lang="fr-BE" sz="1200" kern="1200" dirty="0" smtClean="0">
              <a:solidFill>
                <a:schemeClr val="tx1"/>
              </a:solidFill>
              <a:effectLst/>
              <a:latin typeface="+mn-lt"/>
              <a:ea typeface="+mn-ea"/>
              <a:cs typeface="+mn-cs"/>
            </a:endParaRPr>
          </a:p>
          <a:p>
            <a:r>
              <a:rPr lang="fr-BE" sz="1200" kern="1200" dirty="0" smtClean="0">
                <a:solidFill>
                  <a:schemeClr val="tx1"/>
                </a:solidFill>
                <a:effectLst/>
                <a:latin typeface="+mn-lt"/>
                <a:ea typeface="+mn-ea"/>
                <a:cs typeface="+mn-cs"/>
              </a:rPr>
              <a:t>+ aussi fonctions d’évaluation du chercheur, puisque des indicateurs bibliométriques basés</a:t>
            </a:r>
            <a:r>
              <a:rPr lang="fr-BE" sz="1200" kern="1200" baseline="0" dirty="0" smtClean="0">
                <a:solidFill>
                  <a:schemeClr val="tx1"/>
                </a:solidFill>
                <a:effectLst/>
                <a:latin typeface="+mn-lt"/>
                <a:ea typeface="+mn-ea"/>
                <a:cs typeface="+mn-cs"/>
              </a:rPr>
              <a:t> sur les publications sont utilisés dans l’évaluation du chercheur, de la qualité de ses recherches… cf. </a:t>
            </a:r>
            <a:r>
              <a:rPr lang="fr-BE" sz="1200" kern="1200" baseline="0" dirty="0" err="1" smtClean="0">
                <a:solidFill>
                  <a:schemeClr val="tx1"/>
                </a:solidFill>
                <a:effectLst/>
                <a:latin typeface="+mn-lt"/>
                <a:ea typeface="+mn-ea"/>
                <a:cs typeface="+mn-cs"/>
              </a:rPr>
              <a:t>Publish</a:t>
            </a:r>
            <a:r>
              <a:rPr lang="fr-BE" sz="1200" kern="1200" baseline="0" dirty="0" smtClean="0">
                <a:solidFill>
                  <a:schemeClr val="tx1"/>
                </a:solidFill>
                <a:effectLst/>
                <a:latin typeface="+mn-lt"/>
                <a:ea typeface="+mn-ea"/>
                <a:cs typeface="+mn-cs"/>
              </a:rPr>
              <a:t> or </a:t>
            </a:r>
            <a:r>
              <a:rPr lang="fr-BE" sz="1200" kern="1200" baseline="0" dirty="0" err="1" smtClean="0">
                <a:solidFill>
                  <a:schemeClr val="tx1"/>
                </a:solidFill>
                <a:effectLst/>
                <a:latin typeface="+mn-lt"/>
                <a:ea typeface="+mn-ea"/>
                <a:cs typeface="+mn-cs"/>
              </a:rPr>
              <a:t>Perish</a:t>
            </a:r>
            <a:endParaRPr lang="fr-BE" sz="1200" kern="1200" baseline="0" dirty="0" smtClean="0">
              <a:solidFill>
                <a:schemeClr val="tx1"/>
              </a:solidFill>
              <a:effectLst/>
              <a:latin typeface="+mn-lt"/>
              <a:ea typeface="+mn-ea"/>
              <a:cs typeface="+mn-cs"/>
            </a:endParaRPr>
          </a:p>
          <a:p>
            <a:r>
              <a:rPr lang="fr-BE" sz="1200" kern="1200" baseline="0" dirty="0" smtClean="0">
                <a:solidFill>
                  <a:schemeClr val="tx1"/>
                </a:solidFill>
                <a:effectLst/>
                <a:latin typeface="+mn-lt"/>
                <a:ea typeface="+mn-ea"/>
                <a:cs typeface="+mn-cs"/>
              </a:rPr>
              <a:t>-&gt; impact sur sa </a:t>
            </a:r>
            <a:r>
              <a:rPr lang="fr-BE" sz="1200" kern="1200" dirty="0" smtClean="0">
                <a:solidFill>
                  <a:schemeClr val="tx1"/>
                </a:solidFill>
                <a:effectLst/>
                <a:latin typeface="+mn-lt"/>
                <a:ea typeface="+mn-ea"/>
                <a:cs typeface="+mn-cs"/>
              </a:rPr>
              <a:t>carrière scientifique</a:t>
            </a:r>
            <a:r>
              <a:rPr lang="fr-BE" sz="1200" kern="1200" baseline="0" dirty="0" smtClean="0">
                <a:solidFill>
                  <a:schemeClr val="tx1"/>
                </a:solidFill>
                <a:effectLst/>
                <a:latin typeface="+mn-lt"/>
                <a:ea typeface="+mn-ea"/>
                <a:cs typeface="+mn-cs"/>
              </a:rPr>
              <a:t> (accès aux postes, soutien financier des projets de recherche, notoriété…)</a:t>
            </a:r>
            <a:endParaRPr lang="fr-BE" sz="1200" kern="1200" dirty="0" smtClean="0">
              <a:solidFill>
                <a:schemeClr val="tx1"/>
              </a:solidFill>
              <a:effectLst/>
              <a:latin typeface="+mn-lt"/>
              <a:ea typeface="+mn-ea"/>
              <a:cs typeface="+mn-cs"/>
            </a:endParaRPr>
          </a:p>
          <a:p>
            <a:endParaRPr lang="fr-FR" dirty="0" smtClean="0"/>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6</a:t>
            </a:fld>
            <a:endParaRPr lang="fr-BE"/>
          </a:p>
        </p:txBody>
      </p:sp>
    </p:spTree>
    <p:extLst>
      <p:ext uri="{BB962C8B-B14F-4D97-AF65-F5344CB8AC3E}">
        <p14:creationId xmlns:p14="http://schemas.microsoft.com/office/powerpoint/2010/main" val="2867427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sz="1200" b="0" i="0" kern="1200" dirty="0" smtClean="0">
                <a:solidFill>
                  <a:schemeClr val="tx1"/>
                </a:solidFill>
                <a:effectLst/>
                <a:latin typeface="+mn-lt"/>
                <a:ea typeface="+mn-ea"/>
                <a:cs typeface="+mn-cs"/>
              </a:rPr>
              <a:t>L'expression « </a:t>
            </a:r>
            <a:r>
              <a:rPr lang="fr-BE" sz="1200" b="1" i="0" kern="1200" dirty="0" smtClean="0">
                <a:solidFill>
                  <a:schemeClr val="tx1"/>
                </a:solidFill>
                <a:effectLst/>
                <a:latin typeface="+mn-lt"/>
                <a:ea typeface="+mn-ea"/>
                <a:cs typeface="+mn-cs"/>
              </a:rPr>
              <a:t>publier ou périr</a:t>
            </a:r>
            <a:r>
              <a:rPr lang="fr-BE" sz="1200" b="0" i="0" kern="1200" dirty="0" smtClean="0">
                <a:solidFill>
                  <a:schemeClr val="tx1"/>
                </a:solidFill>
                <a:effectLst/>
                <a:latin typeface="+mn-lt"/>
                <a:ea typeface="+mn-ea"/>
                <a:cs typeface="+mn-cs"/>
              </a:rPr>
              <a:t> » (issue de l'anglais « </a:t>
            </a:r>
            <a:r>
              <a:rPr lang="fr-BE" sz="1200" b="0" i="1" kern="1200" dirty="0" err="1" smtClean="0">
                <a:solidFill>
                  <a:schemeClr val="tx1"/>
                </a:solidFill>
                <a:effectLst/>
                <a:latin typeface="+mn-lt"/>
                <a:ea typeface="+mn-ea"/>
                <a:cs typeface="+mn-cs"/>
              </a:rPr>
              <a:t>publish</a:t>
            </a:r>
            <a:r>
              <a:rPr lang="fr-BE" sz="1200" b="0" i="1" kern="1200" dirty="0" smtClean="0">
                <a:solidFill>
                  <a:schemeClr val="tx1"/>
                </a:solidFill>
                <a:effectLst/>
                <a:latin typeface="+mn-lt"/>
                <a:ea typeface="+mn-ea"/>
                <a:cs typeface="+mn-cs"/>
              </a:rPr>
              <a:t> or </a:t>
            </a:r>
            <a:r>
              <a:rPr lang="fr-BE" sz="1200" b="0" i="1" kern="1200" dirty="0" err="1" smtClean="0">
                <a:solidFill>
                  <a:schemeClr val="tx1"/>
                </a:solidFill>
                <a:effectLst/>
                <a:latin typeface="+mn-lt"/>
                <a:ea typeface="+mn-ea"/>
                <a:cs typeface="+mn-cs"/>
              </a:rPr>
              <a:t>perish</a:t>
            </a:r>
            <a:r>
              <a:rPr lang="fr-BE" sz="1200" b="0" i="0" kern="1200" dirty="0" smtClean="0">
                <a:solidFill>
                  <a:schemeClr val="tx1"/>
                </a:solidFill>
                <a:effectLst/>
                <a:latin typeface="+mn-lt"/>
                <a:ea typeface="+mn-ea"/>
                <a:cs typeface="+mn-cs"/>
              </a:rPr>
              <a:t> ») vise à dénoncer la pression exercée sur les professionnels du milieu académique, en particulier les </a:t>
            </a:r>
            <a:r>
              <a:rPr lang="fr-BE" sz="1200" b="0" i="0" u="none" strike="noStrike" kern="1200" dirty="0" smtClean="0">
                <a:solidFill>
                  <a:schemeClr val="tx1"/>
                </a:solidFill>
                <a:effectLst/>
                <a:latin typeface="+mn-lt"/>
                <a:ea typeface="+mn-ea"/>
                <a:cs typeface="+mn-cs"/>
                <a:hlinkClick r:id="rId3" tooltip="Chercheur"/>
              </a:rPr>
              <a:t>chercheurs scientifiques</a:t>
            </a:r>
            <a:r>
              <a:rPr lang="fr-BE" sz="1200" b="0" i="0" kern="1200" dirty="0" smtClean="0">
                <a:solidFill>
                  <a:schemeClr val="tx1"/>
                </a:solidFill>
                <a:effectLst/>
                <a:latin typeface="+mn-lt"/>
                <a:ea typeface="+mn-ea"/>
                <a:cs typeface="+mn-cs"/>
              </a:rPr>
              <a:t>, à travers l'obligation, pour avancer dans la carrière, de publier le plus régulièrement possible les résultats de travaux de recherche dans les </a:t>
            </a:r>
            <a:r>
              <a:rPr lang="fr-BE" sz="1200" b="0" i="0" u="none" strike="noStrike" kern="1200" dirty="0" smtClean="0">
                <a:solidFill>
                  <a:schemeClr val="tx1"/>
                </a:solidFill>
                <a:effectLst/>
                <a:latin typeface="+mn-lt"/>
                <a:ea typeface="+mn-ea"/>
                <a:cs typeface="+mn-cs"/>
                <a:hlinkClick r:id="rId4" tooltip="Revue scientifique"/>
              </a:rPr>
              <a:t>revues scientifiques</a:t>
            </a:r>
            <a:r>
              <a:rPr lang="fr-BE" sz="1200" b="0" i="0" kern="1200" dirty="0" smtClean="0">
                <a:solidFill>
                  <a:schemeClr val="tx1"/>
                </a:solidFill>
                <a:effectLst/>
                <a:latin typeface="+mn-lt"/>
                <a:ea typeface="+mn-ea"/>
                <a:cs typeface="+mn-cs"/>
              </a:rPr>
              <a:t>. Cette expression cherche notamment à pointer du doigt le manque de prise en compte d'autres aspects du travail académique, comme la production de </a:t>
            </a:r>
            <a:r>
              <a:rPr lang="fr-BE" sz="1200" b="0" i="0" u="none" strike="noStrike" kern="1200" dirty="0" smtClean="0">
                <a:solidFill>
                  <a:schemeClr val="tx1"/>
                </a:solidFill>
                <a:effectLst/>
                <a:latin typeface="+mn-lt"/>
                <a:ea typeface="+mn-ea"/>
                <a:cs typeface="+mn-cs"/>
                <a:hlinkClick r:id="rId5" tooltip="Prépublication"/>
              </a:rPr>
              <a:t>prépublications</a:t>
            </a:r>
            <a:r>
              <a:rPr lang="fr-BE" sz="1200" b="0" i="0" kern="1200" dirty="0" smtClean="0">
                <a:solidFill>
                  <a:schemeClr val="tx1"/>
                </a:solidFill>
                <a:effectLst/>
                <a:latin typeface="+mn-lt"/>
                <a:ea typeface="+mn-ea"/>
                <a:cs typeface="+mn-cs"/>
              </a:rPr>
              <a:t> ou l'organisation et la conduite des enseignements, la quantité de publications étant considérée, dans le cadre de l'évaluation, comme un moyen non sans biais de mesure de l'activité académique et des possibilités d'avancement (accès aux postes, soutien financier des projets de recherche, augmentation du revenu, notoriété).</a:t>
            </a:r>
          </a:p>
          <a:p>
            <a:r>
              <a:rPr lang="fr-FR" sz="1200" b="0" i="0" kern="1200" dirty="0" smtClean="0">
                <a:solidFill>
                  <a:schemeClr val="tx1"/>
                </a:solidFill>
                <a:effectLst/>
                <a:latin typeface="+mn-lt"/>
                <a:ea typeface="+mn-ea"/>
                <a:cs typeface="+mn-cs"/>
              </a:rPr>
              <a:t>Source : https://fr.wikipedia.org/wiki/Publier_ou_p%C3%A9rir  </a:t>
            </a: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7</a:t>
            </a:fld>
            <a:endParaRPr lang="fr-BE"/>
          </a:p>
        </p:txBody>
      </p:sp>
    </p:spTree>
    <p:extLst>
      <p:ext uri="{BB962C8B-B14F-4D97-AF65-F5344CB8AC3E}">
        <p14:creationId xmlns:p14="http://schemas.microsoft.com/office/powerpoint/2010/main" val="1346718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514350" indent="-514350" eaLnBrk="0" hangingPunct="0">
              <a:spcBef>
                <a:spcPct val="20000"/>
              </a:spcBef>
              <a:buFont typeface="Arial" panose="020B0604020202020204" pitchFamily="34" charset="0"/>
              <a:buChar char="•"/>
            </a:pPr>
            <a:r>
              <a:rPr lang="fr-BE" altLang="fr-FR" sz="1200" dirty="0" smtClean="0">
                <a:solidFill>
                  <a:srgbClr val="0070C0"/>
                </a:solidFill>
                <a:latin typeface="Arial" pitchFamily="34" charset="0"/>
              </a:rPr>
              <a:t>Rédacteur en chef (editor in </a:t>
            </a:r>
            <a:r>
              <a:rPr lang="fr-BE" altLang="fr-FR" sz="1200" dirty="0" err="1" smtClean="0">
                <a:solidFill>
                  <a:srgbClr val="0070C0"/>
                </a:solidFill>
                <a:latin typeface="Arial" pitchFamily="34" charset="0"/>
              </a:rPr>
              <a:t>chief</a:t>
            </a:r>
            <a:r>
              <a:rPr lang="fr-BE" altLang="fr-FR" sz="1200" dirty="0" smtClean="0">
                <a:solidFill>
                  <a:srgbClr val="0070C0"/>
                </a:solidFill>
                <a:latin typeface="Arial" pitchFamily="34" charset="0"/>
              </a:rPr>
              <a:t>) : déterminer la politique éditoriale, attribue les manuscrits aux évaluateurs; prend la décision finale d’accepter</a:t>
            </a:r>
            <a:r>
              <a:rPr lang="fr-BE" altLang="fr-FR" sz="1200" baseline="0" dirty="0" smtClean="0">
                <a:solidFill>
                  <a:srgbClr val="0070C0"/>
                </a:solidFill>
                <a:latin typeface="Arial" pitchFamily="34" charset="0"/>
              </a:rPr>
              <a:t> ou de refuser l’article sur  base de l’avis des évaluateurs</a:t>
            </a:r>
          </a:p>
          <a:p>
            <a:pPr marL="514350" indent="-514350" eaLnBrk="0" hangingPunct="0">
              <a:spcBef>
                <a:spcPct val="20000"/>
              </a:spcBef>
              <a:buFont typeface="Arial" panose="020B0604020202020204" pitchFamily="34" charset="0"/>
              <a:buChar char="•"/>
            </a:pPr>
            <a:endParaRPr lang="fr-BE" altLang="fr-FR" sz="12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1200" dirty="0" smtClean="0">
                <a:solidFill>
                  <a:srgbClr val="0070C0"/>
                </a:solidFill>
                <a:latin typeface="Arial" pitchFamily="34" charset="0"/>
              </a:rPr>
              <a:t>Comité de rédaction (</a:t>
            </a:r>
            <a:r>
              <a:rPr lang="fr-FR" altLang="fr-FR" sz="1200" dirty="0" err="1" smtClean="0">
                <a:solidFill>
                  <a:srgbClr val="0070C0"/>
                </a:solidFill>
                <a:latin typeface="Arial" pitchFamily="34" charset="0"/>
              </a:rPr>
              <a:t>editorial</a:t>
            </a:r>
            <a:r>
              <a:rPr lang="fr-FR" altLang="fr-FR" sz="1200" dirty="0" smtClean="0">
                <a:solidFill>
                  <a:srgbClr val="0070C0"/>
                </a:solidFill>
                <a:latin typeface="Arial" pitchFamily="34" charset="0"/>
              </a:rPr>
              <a:t> </a:t>
            </a:r>
            <a:r>
              <a:rPr lang="fr-FR" altLang="fr-FR" sz="1200" dirty="0" err="1" smtClean="0">
                <a:solidFill>
                  <a:srgbClr val="0070C0"/>
                </a:solidFill>
                <a:latin typeface="Arial" pitchFamily="34" charset="0"/>
              </a:rPr>
              <a:t>board</a:t>
            </a:r>
            <a:r>
              <a:rPr lang="fr-FR" altLang="fr-FR" sz="1200" dirty="0" smtClean="0">
                <a:solidFill>
                  <a:srgbClr val="0070C0"/>
                </a:solidFill>
                <a:latin typeface="Arial" pitchFamily="34" charset="0"/>
              </a:rPr>
              <a:t>): ou comité de lecture, comité scientifique … les fonctions exactes des comités varient selon les revues… en général ses membres contribuent à l’évaluation des manuscrits</a:t>
            </a:r>
          </a:p>
          <a:p>
            <a:pPr marL="514350" indent="-514350" eaLnBrk="0" hangingPunct="0">
              <a:spcBef>
                <a:spcPct val="20000"/>
              </a:spcBef>
              <a:buFont typeface="Arial" panose="020B0604020202020204" pitchFamily="34" charset="0"/>
              <a:buChar char="•"/>
            </a:pPr>
            <a:endParaRPr lang="fr-BE" altLang="fr-FR" sz="12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BE" altLang="fr-FR" sz="1200" dirty="0" smtClean="0">
                <a:solidFill>
                  <a:srgbClr val="0070C0"/>
                </a:solidFill>
                <a:latin typeface="Arial" pitchFamily="34" charset="0"/>
              </a:rPr>
              <a:t>Evaluateurs (</a:t>
            </a:r>
            <a:r>
              <a:rPr lang="fr-BE" altLang="fr-FR" sz="1200" dirty="0" err="1" smtClean="0">
                <a:solidFill>
                  <a:srgbClr val="0070C0"/>
                </a:solidFill>
                <a:latin typeface="Arial" pitchFamily="34" charset="0"/>
              </a:rPr>
              <a:t>reviewers</a:t>
            </a:r>
            <a:r>
              <a:rPr lang="fr-BE" altLang="fr-FR" sz="1200" dirty="0" smtClean="0">
                <a:solidFill>
                  <a:srgbClr val="0070C0"/>
                </a:solidFill>
                <a:latin typeface="Arial" pitchFamily="34" charset="0"/>
              </a:rPr>
              <a:t>): experts dans les domaines couverts par la revue. Chaque évaluateur évalue les manuscrits qui luis sont attribués par le rédacteur en chef.</a:t>
            </a:r>
            <a:r>
              <a:rPr lang="fr-BE" altLang="fr-FR" sz="1200" baseline="0" dirty="0" smtClean="0">
                <a:solidFill>
                  <a:srgbClr val="0070C0"/>
                </a:solidFill>
                <a:latin typeface="Arial" pitchFamily="34" charset="0"/>
              </a:rPr>
              <a:t> Il fait ses commentaires sur le manuscrit et donne son avis au rédacteur en chef sur la publication de l’article dans la revue : accepté ou refusé</a:t>
            </a:r>
          </a:p>
          <a:p>
            <a:pPr marL="514350" indent="-514350" eaLnBrk="0" hangingPunct="0">
              <a:spcBef>
                <a:spcPct val="20000"/>
              </a:spcBef>
              <a:buFont typeface="Arial" panose="020B0604020202020204" pitchFamily="34" charset="0"/>
              <a:buChar char="•"/>
            </a:pPr>
            <a:endParaRPr lang="fr-BE" altLang="fr-FR" sz="12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1200" dirty="0" smtClean="0">
                <a:solidFill>
                  <a:srgbClr val="0070C0"/>
                </a:solidFill>
                <a:latin typeface="Arial" pitchFamily="34" charset="0"/>
              </a:rPr>
              <a:t>Editeur (</a:t>
            </a:r>
            <a:r>
              <a:rPr lang="fr-FR" altLang="fr-FR" sz="1200" dirty="0" err="1" smtClean="0">
                <a:solidFill>
                  <a:srgbClr val="0070C0"/>
                </a:solidFill>
                <a:latin typeface="Arial" pitchFamily="34" charset="0"/>
              </a:rPr>
              <a:t>publisher</a:t>
            </a:r>
            <a:r>
              <a:rPr lang="fr-FR" altLang="fr-FR" sz="1200" dirty="0" smtClean="0">
                <a:solidFill>
                  <a:srgbClr val="0070C0"/>
                </a:solidFill>
                <a:latin typeface="Arial" pitchFamily="34" charset="0"/>
              </a:rPr>
              <a:t>): maison d’édition qui publie la revue, prend en charge le</a:t>
            </a:r>
            <a:r>
              <a:rPr lang="fr-FR" altLang="fr-FR" sz="1200" baseline="0" dirty="0" smtClean="0">
                <a:solidFill>
                  <a:srgbClr val="0070C0"/>
                </a:solidFill>
                <a:latin typeface="Arial" pitchFamily="34" charset="0"/>
              </a:rPr>
              <a:t> travail d’édition, de mise en page; met à disposition les outils de soumission des manuscrits et de gestion de la révision par les pairs; assure la diffusion imprimée et/ou électronique (plateforme web) et la vente </a:t>
            </a:r>
            <a:endParaRPr lang="fr-BE" altLang="fr-FR" sz="1200" dirty="0" smtClean="0">
              <a:solidFill>
                <a:srgbClr val="0070C0"/>
              </a:solidFill>
              <a:latin typeface="Arial" pitchFamily="34" charset="0"/>
            </a:endParaRP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8</a:t>
            </a:fld>
            <a:endParaRPr lang="fr-BE"/>
          </a:p>
        </p:txBody>
      </p:sp>
    </p:spTree>
    <p:extLst>
      <p:ext uri="{BB962C8B-B14F-4D97-AF65-F5344CB8AC3E}">
        <p14:creationId xmlns:p14="http://schemas.microsoft.com/office/powerpoint/2010/main" val="48060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dirty="0" err="1" smtClean="0"/>
              <a:t>Submit</a:t>
            </a:r>
            <a:r>
              <a:rPr lang="fr-FR" dirty="0" smtClean="0"/>
              <a:t> </a:t>
            </a:r>
            <a:r>
              <a:rPr lang="fr-FR" dirty="0" err="1" smtClean="0"/>
              <a:t>paper</a:t>
            </a:r>
            <a:r>
              <a:rPr lang="fr-FR" dirty="0" smtClean="0"/>
              <a:t> = PREPRINT</a:t>
            </a:r>
          </a:p>
          <a:p>
            <a:pPr marL="171450" indent="-171450">
              <a:buFont typeface="Arial" panose="020B0604020202020204" pitchFamily="34" charset="0"/>
              <a:buChar char="•"/>
            </a:pPr>
            <a:r>
              <a:rPr lang="fr-FR" dirty="0" smtClean="0"/>
              <a:t>Basic </a:t>
            </a:r>
            <a:r>
              <a:rPr lang="fr-FR" dirty="0" err="1" smtClean="0"/>
              <a:t>requirements</a:t>
            </a:r>
            <a:r>
              <a:rPr lang="fr-FR" dirty="0" smtClean="0"/>
              <a:t> = exigences de base du</a:t>
            </a:r>
            <a:r>
              <a:rPr lang="fr-FR" baseline="0" dirty="0" smtClean="0"/>
              <a:t> comité de rédaction -&gt; voir instructions aux auteurs</a:t>
            </a:r>
          </a:p>
          <a:p>
            <a:r>
              <a:rPr lang="fr-FR" baseline="0" dirty="0" smtClean="0"/>
              <a:t>Exemple: respect du format (interligne, caractère d’imprimerie), langue, longueur, pertinence au regard du créneau éditorial de la revue…</a:t>
            </a:r>
          </a:p>
          <a:p>
            <a:pPr marL="171450" indent="-171450">
              <a:buFont typeface="Arial" panose="020B0604020202020204" pitchFamily="34" charset="0"/>
              <a:buChar char="•"/>
            </a:pPr>
            <a:r>
              <a:rPr lang="fr-FR" baseline="0" dirty="0" err="1" smtClean="0"/>
              <a:t>Assign</a:t>
            </a:r>
            <a:r>
              <a:rPr lang="fr-FR" baseline="0" dirty="0" smtClean="0"/>
              <a:t> </a:t>
            </a:r>
            <a:r>
              <a:rPr lang="fr-FR" baseline="0" dirty="0" err="1" smtClean="0"/>
              <a:t>reviewers</a:t>
            </a:r>
            <a:r>
              <a:rPr lang="fr-FR" baseline="0" dirty="0" smtClean="0"/>
              <a:t>: attribution du manuscrit à des évaluateurs, en général à trois chercheurs experts dans le sujet du manuscrit</a:t>
            </a:r>
          </a:p>
          <a:p>
            <a:pPr marL="171450" indent="-171450">
              <a:buFont typeface="Arial" panose="020B0604020202020204" pitchFamily="34" charset="0"/>
              <a:buChar char="•"/>
            </a:pPr>
            <a:r>
              <a:rPr lang="fr-FR" baseline="0" dirty="0" err="1" smtClean="0"/>
              <a:t>Review</a:t>
            </a:r>
            <a:r>
              <a:rPr lang="fr-FR" baseline="0" dirty="0" smtClean="0"/>
              <a:t> and </a:t>
            </a:r>
            <a:r>
              <a:rPr lang="fr-FR" baseline="0" dirty="0" err="1" smtClean="0"/>
              <a:t>suggest</a:t>
            </a:r>
            <a:r>
              <a:rPr lang="fr-FR" baseline="0" dirty="0" smtClean="0"/>
              <a:t> </a:t>
            </a:r>
            <a:r>
              <a:rPr lang="fr-FR" baseline="0" dirty="0" err="1" smtClean="0"/>
              <a:t>decision</a:t>
            </a:r>
            <a:r>
              <a:rPr lang="fr-FR" baseline="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Les évaluateurs  examinent le manuscrit , ils évaluent la validité des résultats scientifiques présentés, leur originalité (qu’ils n’ont pas déjà été publiés ailleurs), leur importance.</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examinent la méthodologie et la validité des données présentées, l’approche éthique, si les références bibliographiques sont adéquates par rapport aux travaux antérieurs sur le sujet.</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vérifient évidemment que le sujet et le contenu correspondent à la politique éditoriale de la revue </a:t>
            </a:r>
          </a:p>
          <a:p>
            <a:pPr marL="0" marR="0" indent="0" algn="l" defTabSz="914400" rtl="0" eaLnBrk="0" fontAlgn="base" latinLnBrk="0" hangingPunct="0">
              <a:lnSpc>
                <a:spcPct val="100000"/>
              </a:lnSpc>
              <a:spcBef>
                <a:spcPct val="30000"/>
              </a:spcBef>
              <a:spcAft>
                <a:spcPct val="0"/>
              </a:spcAft>
              <a:buClrTx/>
              <a:buSzTx/>
              <a:buFontTx/>
              <a:buNone/>
              <a:tabLst/>
              <a:defRPr/>
            </a:pPr>
            <a:r>
              <a:rPr lang="fr-FR" baseline="0" dirty="0" smtClean="0"/>
              <a:t>Ils évaluent aussi la qualité de la rédaction: le travail est-il présenté de manière logique, les  conclusions sont elles compréhensibles, le langage est-il clair?</a:t>
            </a:r>
          </a:p>
          <a:p>
            <a:r>
              <a:rPr lang="fr-FR" dirty="0" smtClean="0"/>
              <a:t>Ils transmettent au rédacteur</a:t>
            </a:r>
            <a:r>
              <a:rPr lang="fr-FR" baseline="0" dirty="0" smtClean="0"/>
              <a:t> en chef </a:t>
            </a:r>
            <a:r>
              <a:rPr lang="fr-FR" dirty="0" smtClean="0"/>
              <a:t>leur avis sur l’acceptation ou le rejet du manuscrit et</a:t>
            </a:r>
            <a:r>
              <a:rPr lang="fr-FR" baseline="0" dirty="0" smtClean="0"/>
              <a:t> </a:t>
            </a:r>
            <a:r>
              <a:rPr lang="fr-FR" dirty="0" smtClean="0"/>
              <a:t>leurs commentaires et recommandations destinés à l’auteur.</a:t>
            </a:r>
          </a:p>
          <a:p>
            <a:pPr marL="171450" indent="-171450">
              <a:buFont typeface="Arial" panose="020B0604020202020204" pitchFamily="34" charset="0"/>
              <a:buChar char="•"/>
            </a:pPr>
            <a:r>
              <a:rPr lang="fr-FR" dirty="0" err="1" smtClean="0"/>
              <a:t>Collect</a:t>
            </a:r>
            <a:r>
              <a:rPr lang="fr-FR" dirty="0" smtClean="0"/>
              <a:t> suggestions: le rédacteur en chef recueille les avis et commentaires des évaluateurs et prend la décision de publier ou non l’article.</a:t>
            </a:r>
          </a:p>
          <a:p>
            <a:pPr marL="0" indent="0">
              <a:buFont typeface="Arial" panose="020B0604020202020204" pitchFamily="34" charset="0"/>
              <a:buNone/>
            </a:pPr>
            <a:r>
              <a:rPr lang="fr-FR" dirty="0" smtClean="0"/>
              <a:t>Trois possibilités:</a:t>
            </a:r>
          </a:p>
          <a:p>
            <a:pPr marL="627063"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fr-FR" baseline="0" dirty="0" smtClean="0"/>
              <a:t>Refusé </a:t>
            </a:r>
            <a:endParaRPr lang="fr-FR" dirty="0" smtClean="0"/>
          </a:p>
          <a:p>
            <a:pPr marL="627063"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fr-FR" baseline="0" dirty="0" smtClean="0"/>
              <a:t>Accepté avec des révisions mineures ou majeures: l’auteur est invité à revoir son manuscrit suivant les commentaires, suggestions d’amélioration et recommandations des évaluateurs, et peux ensuite resoumettre son article.</a:t>
            </a:r>
          </a:p>
          <a:p>
            <a:pPr marL="627063" lvl="1" indent="-171450">
              <a:buFont typeface="Arial" panose="020B0604020202020204" pitchFamily="34" charset="0"/>
              <a:buChar char="•"/>
            </a:pPr>
            <a:r>
              <a:rPr lang="fr-FR" dirty="0" smtClean="0"/>
              <a:t>Le manuscrit est accepté tel</a:t>
            </a:r>
            <a:r>
              <a:rPr lang="fr-FR" baseline="0" dirty="0" smtClean="0"/>
              <a:t> quel</a:t>
            </a:r>
          </a:p>
          <a:p>
            <a:pPr marL="171450" indent="-171450">
              <a:buFont typeface="Arial" panose="020B0604020202020204" pitchFamily="34" charset="0"/>
              <a:buChar char="•"/>
            </a:pPr>
            <a:r>
              <a:rPr lang="fr-FR" dirty="0" err="1" smtClean="0"/>
              <a:t>Prepare</a:t>
            </a:r>
            <a:r>
              <a:rPr lang="fr-FR" dirty="0" smtClean="0"/>
              <a:t> final </a:t>
            </a:r>
            <a:r>
              <a:rPr lang="fr-FR" dirty="0" err="1" smtClean="0"/>
              <a:t>manuscript</a:t>
            </a:r>
            <a:r>
              <a:rPr lang="fr-FR" dirty="0" smtClean="0"/>
              <a:t>: quand</a:t>
            </a:r>
            <a:r>
              <a:rPr lang="fr-FR" baseline="0" dirty="0" smtClean="0"/>
              <a:t> le manuscrit est accepté, l’auteur est invité a vérifier et préparer le manuscrit final </a:t>
            </a:r>
            <a:r>
              <a:rPr lang="fr-FR" dirty="0" smtClean="0"/>
              <a:t>= POSTPRINT</a:t>
            </a:r>
          </a:p>
          <a:p>
            <a:pPr marL="171450" indent="-171450">
              <a:buFont typeface="Arial" panose="020B0604020202020204" pitchFamily="34" charset="0"/>
              <a:buChar char="•"/>
            </a:pPr>
            <a:r>
              <a:rPr lang="fr-FR" dirty="0" err="1" smtClean="0"/>
              <a:t>Submit</a:t>
            </a:r>
            <a:r>
              <a:rPr lang="fr-FR" dirty="0" smtClean="0"/>
              <a:t> to </a:t>
            </a:r>
            <a:r>
              <a:rPr lang="fr-FR" dirty="0" err="1" smtClean="0"/>
              <a:t>publisher</a:t>
            </a:r>
            <a:r>
              <a:rPr lang="fr-FR" dirty="0" smtClean="0"/>
              <a:t>: le rédacteur en chef envoie le manuscrit final à l’éditeur. </a:t>
            </a:r>
          </a:p>
          <a:p>
            <a:pPr marL="171450" indent="-171450">
              <a:buFont typeface="Arial" panose="020B0604020202020204" pitchFamily="34" charset="0"/>
              <a:buChar char="•"/>
            </a:pPr>
            <a:r>
              <a:rPr lang="fr-FR" dirty="0" smtClean="0"/>
              <a:t>Publication: l’article est publié = PUBPRINT</a:t>
            </a:r>
          </a:p>
          <a:p>
            <a:endParaRPr lang="fr-BE" dirty="0"/>
          </a:p>
        </p:txBody>
      </p:sp>
      <p:sp>
        <p:nvSpPr>
          <p:cNvPr id="4" name="Espace réservé du numéro de diapositive 3"/>
          <p:cNvSpPr>
            <a:spLocks noGrp="1"/>
          </p:cNvSpPr>
          <p:nvPr>
            <p:ph type="sldNum" sz="quarter" idx="10"/>
          </p:nvPr>
        </p:nvSpPr>
        <p:spPr/>
        <p:txBody>
          <a:bodyPr/>
          <a:lstStyle/>
          <a:p>
            <a:pPr>
              <a:defRPr/>
            </a:pPr>
            <a:fld id="{EA43C3A6-CBF7-4345-890B-AC943EC34446}" type="slidenum">
              <a:rPr lang="fr-BE" smtClean="0"/>
              <a:pPr>
                <a:defRPr/>
              </a:pPr>
              <a:t>9</a:t>
            </a:fld>
            <a:endParaRPr lang="fr-BE"/>
          </a:p>
        </p:txBody>
      </p:sp>
    </p:spTree>
    <p:extLst>
      <p:ext uri="{BB962C8B-B14F-4D97-AF65-F5344CB8AC3E}">
        <p14:creationId xmlns:p14="http://schemas.microsoft.com/office/powerpoint/2010/main" val="591846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ulb.ac.be/" TargetMode="External"/><Relationship Id="rId1" Type="http://schemas.openxmlformats.org/officeDocument/2006/relationships/slideMaster" Target="../slideMasters/slideMaster3.xml"/><Relationship Id="rId4" Type="http://schemas.openxmlformats.org/officeDocument/2006/relationships/image" Target="../media/image11.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50071BD8-9032-4A20-A132-64FDD96864A1}"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03496509-5842-44C6-BD74-41BEFCFC9E2B}" type="slidenum">
              <a:rPr lang="fr-BE"/>
              <a:pPr>
                <a:defRPr/>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145" indent="0">
              <a:buNone/>
              <a:defRPr sz="2800"/>
            </a:lvl2pPr>
            <a:lvl3pPr marL="914290" indent="0">
              <a:buNone/>
              <a:defRPr sz="2400"/>
            </a:lvl3pPr>
            <a:lvl4pPr marL="1371435" indent="0">
              <a:buNone/>
              <a:defRPr sz="2000"/>
            </a:lvl4pPr>
            <a:lvl5pPr marL="1828581" indent="0">
              <a:buNone/>
              <a:defRPr sz="2000"/>
            </a:lvl5pPr>
            <a:lvl6pPr marL="2285726" indent="0">
              <a:buNone/>
              <a:defRPr sz="2000"/>
            </a:lvl6pPr>
            <a:lvl7pPr marL="2742871" indent="0">
              <a:buNone/>
              <a:defRPr sz="2000"/>
            </a:lvl7pPr>
            <a:lvl8pPr marL="3200016" indent="0">
              <a:buNone/>
              <a:defRPr sz="2000"/>
            </a:lvl8pPr>
            <a:lvl9pPr marL="3657161" indent="0">
              <a:buNone/>
              <a:defRPr sz="2000"/>
            </a:lvl9pPr>
          </a:lstStyle>
          <a:p>
            <a:pPr lvl="0"/>
            <a:endParaRPr lang="fr-BE"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F97410E-BE23-4DEB-9213-2EA9ACF44DD1}" type="datetime1">
              <a:rPr lang="fr-BE"/>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1E085824-289E-4ABD-9562-5CF31982761F}" type="slidenum">
              <a:rPr lang="fr-BE"/>
              <a:pPr>
                <a:defRPr/>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39C19B96-1629-41A0-9EC5-926E28E210B5}"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DEAA4B68-AB4D-41DC-81E0-2EC7519143DE}" type="slidenum">
              <a:rPr lang="fr-BE"/>
              <a:pPr>
                <a:defRPr/>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1835696" y="836712"/>
            <a:ext cx="5638800" cy="1143000"/>
          </a:xfrm>
        </p:spPr>
        <p:txBody>
          <a:bodyPr lIns="0">
            <a:noAutofit/>
          </a:bodyPr>
          <a:lstStyle>
            <a:lvl1pPr algn="l">
              <a:defRPr sz="1800"/>
            </a:lvl1pPr>
          </a:lstStyle>
          <a:p>
            <a:endParaRPr lang="fr-FR" dirty="0"/>
          </a:p>
        </p:txBody>
      </p:sp>
      <p:sp>
        <p:nvSpPr>
          <p:cNvPr id="7" name="Espace réservé du contenu 2"/>
          <p:cNvSpPr>
            <a:spLocks noGrp="1"/>
          </p:cNvSpPr>
          <p:nvPr>
            <p:ph idx="1"/>
          </p:nvPr>
        </p:nvSpPr>
        <p:spPr>
          <a:xfrm>
            <a:off x="899592" y="2084853"/>
            <a:ext cx="7715200" cy="4525433"/>
          </a:xfrm>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a:off x="0" y="0"/>
            <a:ext cx="9144000" cy="736600"/>
          </a:xfrm>
          <a:prstGeom prst="rect">
            <a:avLst/>
          </a:prstGeom>
          <a:noFill/>
          <a:ln w="9525">
            <a:noFill/>
            <a:miter lim="800000"/>
            <a:headEnd/>
            <a:tailEnd/>
          </a:ln>
        </p:spPr>
      </p:pic>
      <p:pic>
        <p:nvPicPr>
          <p:cNvPr id="4" name="Picture 5" descr="http://www.ulb.ac.be/rp/docs/ULB_text_vert_h.jpg"/>
          <p:cNvPicPr>
            <a:picLocks noChangeAspect="1" noChangeArrowheads="1"/>
          </p:cNvPicPr>
          <p:nvPr userDrawn="1"/>
        </p:nvPicPr>
        <p:blipFill>
          <a:blip r:embed="rId3" cstate="print"/>
          <a:srcRect/>
          <a:stretch>
            <a:fillRect/>
          </a:stretch>
        </p:blipFill>
        <p:spPr bwMode="auto">
          <a:xfrm>
            <a:off x="142875" y="857250"/>
            <a:ext cx="714375" cy="5845175"/>
          </a:xfrm>
          <a:prstGeom prst="rect">
            <a:avLst/>
          </a:prstGeom>
          <a:noFill/>
          <a:ln w="9525">
            <a:noFill/>
            <a:miter lim="800000"/>
            <a:headEnd/>
            <a:tailEnd/>
          </a:ln>
        </p:spPr>
      </p:pic>
      <p:sp>
        <p:nvSpPr>
          <p:cNvPr id="7" name="Titre 1"/>
          <p:cNvSpPr>
            <a:spLocks noGrp="1"/>
          </p:cNvSpPr>
          <p:nvPr>
            <p:ph type="title"/>
          </p:nvPr>
        </p:nvSpPr>
        <p:spPr>
          <a:xfrm>
            <a:off x="4429124" y="785794"/>
            <a:ext cx="4286280" cy="2928958"/>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
        <p:nvSpPr>
          <p:cNvPr id="5" name="Espace réservé du pied de page 4"/>
          <p:cNvSpPr>
            <a:spLocks noGrp="1"/>
          </p:cNvSpPr>
          <p:nvPr>
            <p:ph type="ftr" sz="quarter" idx="10"/>
          </p:nvPr>
        </p:nvSpPr>
        <p:spPr>
          <a:xfrm>
            <a:off x="3071813" y="6357938"/>
            <a:ext cx="2895600" cy="365125"/>
          </a:xfrm>
        </p:spPr>
        <p:txBody>
          <a:bodyPr/>
          <a:lstStyle>
            <a:lvl1pPr>
              <a:defRPr>
                <a:solidFill>
                  <a:srgbClr val="376092"/>
                </a:solidFill>
                <a:cs typeface="Times New Roman" pitchFamily="18" charset="0"/>
              </a:defRPr>
            </a:lvl1pPr>
          </a:lstStyle>
          <a:p>
            <a:pPr>
              <a:defRPr/>
            </a:pPr>
            <a:r>
              <a:rPr lang="fr-FR"/>
              <a:t>Prénom Nom - email</a:t>
            </a:r>
          </a:p>
        </p:txBody>
      </p:sp>
      <p:sp>
        <p:nvSpPr>
          <p:cNvPr id="6" name="Espace réservé du numéro de diapositive 5"/>
          <p:cNvSpPr>
            <a:spLocks noGrp="1"/>
          </p:cNvSpPr>
          <p:nvPr>
            <p:ph type="sldNum" sz="quarter" idx="11"/>
          </p:nvPr>
        </p:nvSpPr>
        <p:spPr>
          <a:xfrm>
            <a:off x="7956550" y="6308725"/>
            <a:ext cx="714375" cy="365125"/>
          </a:xfrm>
        </p:spPr>
        <p:txBody>
          <a:bodyPr/>
          <a:lstStyle>
            <a:lvl1pPr>
              <a:defRPr/>
            </a:lvl1pPr>
          </a:lstStyle>
          <a:p>
            <a:pPr>
              <a:defRPr/>
            </a:pPr>
            <a:fld id="{E5BDCE1A-AF6D-41C7-B721-BA29EAF6076D}" type="slidenum">
              <a:rPr lang="fr-BE"/>
              <a:pPr>
                <a:defRPr/>
              </a:pPr>
              <a:t>‹N°›</a:t>
            </a:fld>
            <a:endParaRPr lang="fr-BE" dirty="0"/>
          </a:p>
        </p:txBody>
      </p:sp>
      <p:sp>
        <p:nvSpPr>
          <p:cNvPr id="8" name="Espace réservé de la date 3"/>
          <p:cNvSpPr>
            <a:spLocks noGrp="1"/>
          </p:cNvSpPr>
          <p:nvPr>
            <p:ph type="dt" sz="half" idx="12"/>
          </p:nvPr>
        </p:nvSpPr>
        <p:spPr>
          <a:xfrm>
            <a:off x="1071563" y="6357938"/>
            <a:ext cx="1428750" cy="365125"/>
          </a:xfrm>
        </p:spPr>
        <p:txBody>
          <a:bodyPr/>
          <a:lstStyle>
            <a:lvl1pPr>
              <a:defRPr/>
            </a:lvl1pPr>
          </a:lstStyle>
          <a:p>
            <a:pPr>
              <a:defRPr/>
            </a:pPr>
            <a:fld id="{33E898C1-A62B-45B1-AA7B-0ED894CB9F7C}" type="datetime1">
              <a:rPr lang="fr-FR"/>
              <a:pPr>
                <a:defRPr/>
              </a:pPr>
              <a:t>21/04/2017</a:t>
            </a:fld>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4" name="Picture 6" descr="http://www.bib.ulb.ac.be/fileadmin/Image_Archive/ULB-vertical.gif">
            <a:hlinkClick r:id="rId2"/>
          </p:cNvPr>
          <p:cNvPicPr>
            <a:picLocks noChangeAspect="1" noChangeArrowheads="1"/>
          </p:cNvPicPr>
          <p:nvPr/>
        </p:nvPicPr>
        <p:blipFill>
          <a:blip r:embed="rId3" cstate="print"/>
          <a:srcRect/>
          <a:stretch>
            <a:fillRect/>
          </a:stretch>
        </p:blipFill>
        <p:spPr bwMode="auto">
          <a:xfrm>
            <a:off x="71438" y="3619500"/>
            <a:ext cx="392112" cy="3167063"/>
          </a:xfrm>
          <a:prstGeom prst="rect">
            <a:avLst/>
          </a:prstGeom>
          <a:noFill/>
          <a:ln w="9525">
            <a:noFill/>
            <a:miter lim="800000"/>
            <a:headEnd/>
            <a:tailEnd/>
          </a:ln>
        </p:spPr>
      </p:pic>
      <p:pic>
        <p:nvPicPr>
          <p:cNvPr id="5" name="Picture 6" descr="http://www.bib.ulb.ac.be/fileadmin/Image_Archive/ULB-vertical.gif">
            <a:hlinkClick r:id="rId2"/>
          </p:cNvPr>
          <p:cNvPicPr>
            <a:picLocks noChangeAspect="1" noChangeArrowheads="1"/>
          </p:cNvPicPr>
          <p:nvPr userDrawn="1"/>
        </p:nvPicPr>
        <p:blipFill>
          <a:blip r:embed="rId3" cstate="print"/>
          <a:srcRect/>
          <a:stretch>
            <a:fillRect/>
          </a:stretch>
        </p:blipFill>
        <p:spPr bwMode="auto">
          <a:xfrm>
            <a:off x="71438" y="3619500"/>
            <a:ext cx="392112" cy="3167063"/>
          </a:xfrm>
          <a:prstGeom prst="rect">
            <a:avLst/>
          </a:prstGeom>
          <a:noFill/>
          <a:ln w="9525">
            <a:noFill/>
            <a:miter lim="800000"/>
            <a:headEnd/>
            <a:tailEnd/>
          </a:ln>
        </p:spPr>
      </p:pic>
      <p:pic>
        <p:nvPicPr>
          <p:cNvPr id="6" name="Picture 4"/>
          <p:cNvPicPr>
            <a:picLocks noChangeAspect="1" noChangeArrowheads="1"/>
          </p:cNvPicPr>
          <p:nvPr userDrawn="1"/>
        </p:nvPicPr>
        <p:blipFill>
          <a:blip r:embed="rId4" cstate="print"/>
          <a:srcRect/>
          <a:stretch>
            <a:fillRect/>
          </a:stretch>
        </p:blipFill>
        <p:spPr bwMode="auto">
          <a:xfrm>
            <a:off x="0" y="0"/>
            <a:ext cx="9144000" cy="736600"/>
          </a:xfrm>
          <a:prstGeom prst="rect">
            <a:avLst/>
          </a:prstGeom>
          <a:noFill/>
          <a:ln w="9525">
            <a:noFill/>
            <a:miter lim="800000"/>
            <a:headEnd/>
            <a:tailEnd/>
          </a:ln>
        </p:spPr>
      </p:pic>
      <p:sp>
        <p:nvSpPr>
          <p:cNvPr id="2" name="Titre 1"/>
          <p:cNvSpPr>
            <a:spLocks noGrp="1"/>
          </p:cNvSpPr>
          <p:nvPr>
            <p:ph type="title"/>
          </p:nvPr>
        </p:nvSpPr>
        <p:spPr>
          <a:xfrm>
            <a:off x="428596" y="785794"/>
            <a:ext cx="8286808" cy="714380"/>
          </a:xfrm>
        </p:spPr>
        <p:txBody>
          <a:bodyPr>
            <a:normAutofit/>
          </a:bodyPr>
          <a:lstStyle>
            <a:lvl1pPr>
              <a:defRPr sz="3600" baseline="0">
                <a:solidFill>
                  <a:srgbClr val="92D050"/>
                </a:solidFill>
              </a:defRPr>
            </a:lvl1pPr>
          </a:lstStyle>
          <a:p>
            <a:r>
              <a:rPr lang="fr-FR" dirty="0" smtClean="0"/>
              <a:t>Cliquez pour modifier le style du titre</a:t>
            </a:r>
            <a:endParaRPr lang="fr-BE" dirty="0"/>
          </a:p>
        </p:txBody>
      </p:sp>
      <p:sp>
        <p:nvSpPr>
          <p:cNvPr id="3" name="Espace réservé du contenu 2"/>
          <p:cNvSpPr>
            <a:spLocks noGrp="1"/>
          </p:cNvSpPr>
          <p:nvPr>
            <p:ph idx="1"/>
          </p:nvPr>
        </p:nvSpPr>
        <p:spPr>
          <a:xfrm>
            <a:off x="428596" y="1714488"/>
            <a:ext cx="8286808" cy="4500594"/>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7" name="Espace réservé du pied de page 4"/>
          <p:cNvSpPr>
            <a:spLocks noGrp="1"/>
          </p:cNvSpPr>
          <p:nvPr>
            <p:ph type="ftr" sz="quarter" idx="10"/>
          </p:nvPr>
        </p:nvSpPr>
        <p:spPr>
          <a:xfrm>
            <a:off x="3071813" y="6357938"/>
            <a:ext cx="2895600" cy="365125"/>
          </a:xfrm>
        </p:spPr>
        <p:txBody>
          <a:bodyPr/>
          <a:lstStyle>
            <a:lvl1pPr>
              <a:defRPr>
                <a:solidFill>
                  <a:srgbClr val="376092"/>
                </a:solidFill>
                <a:cs typeface="Times New Roman" pitchFamily="18" charset="0"/>
              </a:defRPr>
            </a:lvl1pPr>
          </a:lstStyle>
          <a:p>
            <a:pPr>
              <a:defRPr/>
            </a:pPr>
            <a:r>
              <a:rPr lang="fr-FR"/>
              <a:t>Prénom Nom - email</a:t>
            </a:r>
          </a:p>
        </p:txBody>
      </p:sp>
      <p:sp>
        <p:nvSpPr>
          <p:cNvPr id="8" name="Espace réservé du numéro de diapositive 5"/>
          <p:cNvSpPr>
            <a:spLocks noGrp="1"/>
          </p:cNvSpPr>
          <p:nvPr>
            <p:ph type="sldNum" sz="quarter" idx="11"/>
          </p:nvPr>
        </p:nvSpPr>
        <p:spPr>
          <a:xfrm>
            <a:off x="8027988" y="6308725"/>
            <a:ext cx="714375" cy="365125"/>
          </a:xfrm>
        </p:spPr>
        <p:txBody>
          <a:bodyPr/>
          <a:lstStyle>
            <a:lvl1pPr>
              <a:defRPr/>
            </a:lvl1pPr>
          </a:lstStyle>
          <a:p>
            <a:pPr>
              <a:defRPr/>
            </a:pPr>
            <a:fld id="{C4383263-D6FC-4D8A-BC6D-1FE4C225776E}" type="slidenum">
              <a:rPr lang="fr-BE"/>
              <a:pPr>
                <a:defRPr/>
              </a:pPr>
              <a:t>‹N°›</a:t>
            </a:fld>
            <a:endParaRPr lang="fr-BE" dirty="0"/>
          </a:p>
        </p:txBody>
      </p:sp>
      <p:sp>
        <p:nvSpPr>
          <p:cNvPr id="9" name="Espace réservé de la date 3"/>
          <p:cNvSpPr>
            <a:spLocks noGrp="1"/>
          </p:cNvSpPr>
          <p:nvPr>
            <p:ph type="dt" sz="half" idx="12"/>
          </p:nvPr>
        </p:nvSpPr>
        <p:spPr>
          <a:xfrm>
            <a:off x="1071563" y="6357938"/>
            <a:ext cx="1428750" cy="365125"/>
          </a:xfrm>
        </p:spPr>
        <p:txBody>
          <a:bodyPr/>
          <a:lstStyle>
            <a:lvl1pPr>
              <a:defRPr/>
            </a:lvl1pPr>
          </a:lstStyle>
          <a:p>
            <a:pPr>
              <a:defRPr/>
            </a:pPr>
            <a:fld id="{1873992E-8675-40E1-85C6-9593E7C1516C}" type="datetime1">
              <a:rPr lang="fr-FR"/>
              <a:pPr>
                <a:defRPr/>
              </a:pPr>
              <a:t>21/04/2017</a:t>
            </a:fld>
            <a:endParaRPr lang="fr-B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21919CC8-5F2D-4F93-A616-FFAE30DD926D}" type="datetime1">
              <a:rPr lang="fr-FR"/>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0527BDF2-E807-445E-AD68-8EA75C29D49C}" type="slidenum">
              <a:rPr lang="fr-BE"/>
              <a:pPr>
                <a:defRPr/>
              </a:pPr>
              <a:t>‹N°›</a:t>
            </a:fld>
            <a:endParaRPr lang="fr-B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08AE34C5-9B26-44B3-8757-B2642CCB264B}" type="datetime1">
              <a:rPr lang="fr-FR"/>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FBE788A2-F344-4A9E-A698-C45E05F95B1D}" type="slidenum">
              <a:rPr lang="fr-BE"/>
              <a:pPr>
                <a:defRPr/>
              </a:pPr>
              <a:t>‹N°›</a:t>
            </a:fld>
            <a:endParaRPr lang="fr-B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F8A46BE4-8B05-4B39-870B-A0CA373953B4}" type="datetime1">
              <a:rPr lang="fr-FR"/>
              <a:pPr>
                <a:defRPr/>
              </a:pPr>
              <a:t>21/04/2017</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9" name="Espace réservé du numéro de diapositive 5"/>
          <p:cNvSpPr>
            <a:spLocks noGrp="1"/>
          </p:cNvSpPr>
          <p:nvPr>
            <p:ph type="sldNum" sz="quarter" idx="12"/>
          </p:nvPr>
        </p:nvSpPr>
        <p:spPr/>
        <p:txBody>
          <a:bodyPr/>
          <a:lstStyle>
            <a:lvl1pPr>
              <a:defRPr/>
            </a:lvl1pPr>
          </a:lstStyle>
          <a:p>
            <a:pPr>
              <a:defRPr/>
            </a:pPr>
            <a:fld id="{73491F15-C39E-446F-AB20-BE588929A6A4}" type="slidenum">
              <a:rPr lang="fr-BE"/>
              <a:pPr>
                <a:defRPr/>
              </a:pPr>
              <a:t>‹N°›</a:t>
            </a:fld>
            <a:endParaRPr lang="fr-B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6E1D407A-82DE-4C56-B730-D404D04B0D4D}" type="datetime1">
              <a:rPr lang="fr-FR"/>
              <a:pPr>
                <a:defRPr/>
              </a:pPr>
              <a:t>21/04/2017</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5" name="Espace réservé du numéro de diapositive 5"/>
          <p:cNvSpPr>
            <a:spLocks noGrp="1"/>
          </p:cNvSpPr>
          <p:nvPr>
            <p:ph type="sldNum" sz="quarter" idx="12"/>
          </p:nvPr>
        </p:nvSpPr>
        <p:spPr/>
        <p:txBody>
          <a:bodyPr/>
          <a:lstStyle>
            <a:lvl1pPr>
              <a:defRPr/>
            </a:lvl1pPr>
          </a:lstStyle>
          <a:p>
            <a:pPr>
              <a:defRPr/>
            </a:pPr>
            <a:fld id="{5593D97C-D1BF-4C32-842C-3516462636E8}" type="slidenum">
              <a:rPr lang="fr-BE"/>
              <a:pPr>
                <a:defRPr/>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7675EDBE-5352-45DF-B4B4-381E1A146CE5}"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F2D0033-C3ED-4502-9538-DF42B7399DA0}" type="slidenum">
              <a:rPr lang="fr-BE"/>
              <a:pPr>
                <a:defRPr/>
              </a:pPr>
              <a:t>‹N°›</a:t>
            </a:fld>
            <a:endParaRPr lang="fr-B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18F3AABC-CED1-4686-8AB2-ADAB938DA4EB}" type="datetime1">
              <a:rPr lang="fr-FR"/>
              <a:pPr>
                <a:defRPr/>
              </a:pPr>
              <a:t>21/04/2017</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4" name="Espace réservé du numéro de diapositive 5"/>
          <p:cNvSpPr>
            <a:spLocks noGrp="1"/>
          </p:cNvSpPr>
          <p:nvPr>
            <p:ph type="sldNum" sz="quarter" idx="12"/>
          </p:nvPr>
        </p:nvSpPr>
        <p:spPr/>
        <p:txBody>
          <a:bodyPr/>
          <a:lstStyle>
            <a:lvl1pPr>
              <a:defRPr/>
            </a:lvl1pPr>
          </a:lstStyle>
          <a:p>
            <a:pPr>
              <a:defRPr/>
            </a:pPr>
            <a:fld id="{0E9C0208-BBD0-40D6-974F-504A48E8ADDA}" type="slidenum">
              <a:rPr lang="fr-BE"/>
              <a:pPr>
                <a:defRPr/>
              </a:pPr>
              <a:t>‹N°›</a:t>
            </a:fld>
            <a:endParaRPr lang="fr-B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77244B96-B2B9-49F3-B043-C82AD8BBF586}" type="datetime1">
              <a:rPr lang="fr-FR"/>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96343896-DE7D-4596-8D7D-A4FFC81BAA6F}" type="slidenum">
              <a:rPr lang="fr-BE"/>
              <a:pPr>
                <a:defRPr/>
              </a:pPr>
              <a:t>‹N°›</a:t>
            </a:fld>
            <a:endParaRPr lang="fr-B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BE"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6070EF9-6B34-47E9-B11B-BDF6A2C60EA2}" type="datetime1">
              <a:rPr lang="fr-FR"/>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7" name="Espace réservé du numéro de diapositive 5"/>
          <p:cNvSpPr>
            <a:spLocks noGrp="1"/>
          </p:cNvSpPr>
          <p:nvPr>
            <p:ph type="sldNum" sz="quarter" idx="12"/>
          </p:nvPr>
        </p:nvSpPr>
        <p:spPr/>
        <p:txBody>
          <a:bodyPr/>
          <a:lstStyle>
            <a:lvl1pPr>
              <a:defRPr/>
            </a:lvl1pPr>
          </a:lstStyle>
          <a:p>
            <a:pPr>
              <a:defRPr/>
            </a:pPr>
            <a:fld id="{753603B0-1FD3-4FC9-8480-8626C576B417}" type="slidenum">
              <a:rPr lang="fr-BE"/>
              <a:pPr>
                <a:defRPr/>
              </a:pPr>
              <a:t>‹N°›</a:t>
            </a:fld>
            <a:endParaRPr lang="fr-B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BFA5E4AA-5664-4B0A-AF04-53920B2712F9}" type="datetime1">
              <a:rPr lang="fr-FR"/>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7F10AC95-CEF8-4938-89DD-1EE5FD1F6977}" type="slidenum">
              <a:rPr lang="fr-BE"/>
              <a:pPr>
                <a:defRPr/>
              </a:pPr>
              <a:t>‹N°›</a:t>
            </a:fld>
            <a:endParaRPr lang="fr-B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F9EEB9F7-E255-46AE-B7EA-C687FE05C5CE}" type="datetime1">
              <a:rPr lang="fr-FR"/>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Prénom Nom - email</a:t>
            </a:r>
          </a:p>
        </p:txBody>
      </p:sp>
      <p:sp>
        <p:nvSpPr>
          <p:cNvPr id="6" name="Espace réservé du numéro de diapositive 5"/>
          <p:cNvSpPr>
            <a:spLocks noGrp="1"/>
          </p:cNvSpPr>
          <p:nvPr>
            <p:ph type="sldNum" sz="quarter" idx="12"/>
          </p:nvPr>
        </p:nvSpPr>
        <p:spPr/>
        <p:txBody>
          <a:bodyPr/>
          <a:lstStyle>
            <a:lvl1pPr>
              <a:defRPr/>
            </a:lvl1pPr>
          </a:lstStyle>
          <a:p>
            <a:pPr>
              <a:defRPr/>
            </a:pPr>
            <a:fld id="{0AA45471-03AE-47E8-986F-1C2B36C50A7F}" type="slidenum">
              <a:rPr lang="fr-BE"/>
              <a:pPr>
                <a:defRPr/>
              </a:pPr>
              <a:t>‹N°›</a:t>
            </a:fld>
            <a:endParaRPr lang="fr-B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a:prstGeom prst="rect">
            <a:avLst/>
          </a:prstGeom>
        </p:spPr>
        <p:txBody>
          <a:bodyPr lIns="91429" tIns="45715" rIns="91429" bIns="45715"/>
          <a:lstStyle>
            <a:lvl1pPr marL="0" indent="0" algn="ctr">
              <a:buNone/>
              <a:defRPr>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lvl1pPr>
              <a:defRPr/>
            </a:lvl1pPr>
          </a:lstStyle>
          <a:p>
            <a:pPr>
              <a:defRPr/>
            </a:pPr>
            <a:fld id="{93AF6157-4651-49FA-823E-49EB0D3C59CC}"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B4F22396-911E-4A62-92C3-38617EC59D4A}" type="slidenum">
              <a:rPr lang="fr-BE"/>
              <a:pPr>
                <a:defRPr/>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lvl1pPr>
              <a:defRPr/>
            </a:lvl1pPr>
          </a:lstStyle>
          <a:p>
            <a:pPr>
              <a:defRPr/>
            </a:pPr>
            <a:fld id="{DF352CC9-85A0-4D68-AA7C-7660F5219D0C}"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73AB06B2-77F1-48D8-9477-61524730C53F}" type="slidenum">
              <a:rPr lang="fr-BE"/>
              <a:pPr>
                <a:defRPr/>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15616" y="4425132"/>
            <a:ext cx="7772400" cy="822300"/>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1115616" y="2924945"/>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831891C-BED5-486C-AE9D-DBDEA8661757}" type="datetime1">
              <a:rPr lang="fr-BE"/>
              <a:pPr>
                <a:defRPr/>
              </a:pPr>
              <a:t>21/04/2017</a:t>
            </a:fld>
            <a:endParaRPr lang="fr-BE"/>
          </a:p>
        </p:txBody>
      </p:sp>
      <p:sp>
        <p:nvSpPr>
          <p:cNvPr id="5"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6" name="Espace réservé du numéro de diapositive 5"/>
          <p:cNvSpPr>
            <a:spLocks noGrp="1"/>
          </p:cNvSpPr>
          <p:nvPr>
            <p:ph type="sldNum" sz="quarter" idx="12"/>
          </p:nvPr>
        </p:nvSpPr>
        <p:spPr/>
        <p:txBody>
          <a:bodyPr/>
          <a:lstStyle>
            <a:lvl1pPr>
              <a:defRPr/>
            </a:lvl1pPr>
          </a:lstStyle>
          <a:p>
            <a:pPr>
              <a:defRPr/>
            </a:pPr>
            <a:fld id="{F8724D5E-EBC1-4E41-9F0C-ABFAC9C116D7}" type="slidenum">
              <a:rPr lang="fr-BE"/>
              <a:pPr>
                <a:defRPr/>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1331640" y="1600200"/>
            <a:ext cx="316416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3"/>
          <p:cNvSpPr>
            <a:spLocks noGrp="1"/>
          </p:cNvSpPr>
          <p:nvPr>
            <p:ph type="dt" sz="half" idx="10"/>
          </p:nvPr>
        </p:nvSpPr>
        <p:spPr/>
        <p:txBody>
          <a:bodyPr/>
          <a:lstStyle>
            <a:lvl1pPr>
              <a:defRPr/>
            </a:lvl1pPr>
          </a:lstStyle>
          <a:p>
            <a:pPr>
              <a:defRPr/>
            </a:pPr>
            <a:fld id="{C583A7F3-28DD-4A69-B08A-54B9D3356E1E}" type="datetime1">
              <a:rPr lang="fr-BE"/>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324BA602-2374-467F-A8DB-51BAEC16C67D}" type="slidenum">
              <a:rPr lang="fr-BE"/>
              <a:pPr>
                <a:defRPr/>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3"/>
          <p:cNvSpPr>
            <a:spLocks noGrp="1"/>
          </p:cNvSpPr>
          <p:nvPr>
            <p:ph type="dt" sz="half" idx="10"/>
          </p:nvPr>
        </p:nvSpPr>
        <p:spPr/>
        <p:txBody>
          <a:bodyPr/>
          <a:lstStyle>
            <a:lvl1pPr>
              <a:defRPr/>
            </a:lvl1pPr>
          </a:lstStyle>
          <a:p>
            <a:pPr>
              <a:defRPr/>
            </a:pPr>
            <a:fld id="{2F6A7B1C-CD36-451E-89C4-6DFA95EB3E7B}" type="datetime1">
              <a:rPr lang="fr-BE"/>
              <a:pPr>
                <a:defRPr/>
              </a:pPr>
              <a:t>21/04/2017</a:t>
            </a:fld>
            <a:endParaRPr lang="fr-BE"/>
          </a:p>
        </p:txBody>
      </p:sp>
      <p:sp>
        <p:nvSpPr>
          <p:cNvPr id="8"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9" name="Espace réservé du numéro de diapositive 5"/>
          <p:cNvSpPr>
            <a:spLocks noGrp="1"/>
          </p:cNvSpPr>
          <p:nvPr>
            <p:ph type="sldNum" sz="quarter" idx="12"/>
          </p:nvPr>
        </p:nvSpPr>
        <p:spPr/>
        <p:txBody>
          <a:bodyPr/>
          <a:lstStyle>
            <a:lvl1pPr>
              <a:defRPr/>
            </a:lvl1pPr>
          </a:lstStyle>
          <a:p>
            <a:pPr>
              <a:defRPr/>
            </a:pPr>
            <a:fld id="{8834D947-218F-4273-B355-D604C90337DE}" type="slidenum">
              <a:rPr lang="fr-BE"/>
              <a:pPr>
                <a:defRPr/>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3"/>
          <p:cNvSpPr>
            <a:spLocks noGrp="1"/>
          </p:cNvSpPr>
          <p:nvPr>
            <p:ph type="dt" sz="half" idx="10"/>
          </p:nvPr>
        </p:nvSpPr>
        <p:spPr/>
        <p:txBody>
          <a:bodyPr/>
          <a:lstStyle>
            <a:lvl1pPr>
              <a:defRPr/>
            </a:lvl1pPr>
          </a:lstStyle>
          <a:p>
            <a:pPr>
              <a:defRPr/>
            </a:pPr>
            <a:fld id="{88518559-7E9F-422F-9F6C-D434A7F3BB03}" type="datetime1">
              <a:rPr lang="fr-BE"/>
              <a:pPr>
                <a:defRPr/>
              </a:pPr>
              <a:t>21/04/2017</a:t>
            </a:fld>
            <a:endParaRPr lang="fr-BE"/>
          </a:p>
        </p:txBody>
      </p:sp>
      <p:sp>
        <p:nvSpPr>
          <p:cNvPr id="4"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5" name="Espace réservé du numéro de diapositive 5"/>
          <p:cNvSpPr>
            <a:spLocks noGrp="1"/>
          </p:cNvSpPr>
          <p:nvPr>
            <p:ph type="sldNum" sz="quarter" idx="12"/>
          </p:nvPr>
        </p:nvSpPr>
        <p:spPr/>
        <p:txBody>
          <a:bodyPr/>
          <a:lstStyle>
            <a:lvl1pPr>
              <a:defRPr/>
            </a:lvl1pPr>
          </a:lstStyle>
          <a:p>
            <a:pPr>
              <a:defRPr/>
            </a:pPr>
            <a:fld id="{FE0CC53C-C540-4803-A38A-5108F5E3C172}" type="slidenum">
              <a:rPr lang="fr-BE"/>
              <a:pPr>
                <a:defRPr/>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207C748-B400-4CF8-94D0-F4CAD47AD20A}" type="datetime1">
              <a:rPr lang="fr-BE"/>
              <a:pPr>
                <a:defRPr/>
              </a:pPr>
              <a:t>21/04/2017</a:t>
            </a:fld>
            <a:endParaRPr lang="fr-BE"/>
          </a:p>
        </p:txBody>
      </p:sp>
      <p:sp>
        <p:nvSpPr>
          <p:cNvPr id="3"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4" name="Espace réservé du numéro de diapositive 5"/>
          <p:cNvSpPr>
            <a:spLocks noGrp="1"/>
          </p:cNvSpPr>
          <p:nvPr>
            <p:ph type="sldNum" sz="quarter" idx="12"/>
          </p:nvPr>
        </p:nvSpPr>
        <p:spPr/>
        <p:txBody>
          <a:bodyPr/>
          <a:lstStyle>
            <a:lvl1pPr>
              <a:defRPr/>
            </a:lvl1pPr>
          </a:lstStyle>
          <a:p>
            <a:pPr>
              <a:defRPr/>
            </a:pPr>
            <a:fld id="{D52DE089-0DA7-40B2-A430-05400B12EFC9}" type="slidenum">
              <a:rPr lang="fr-BE"/>
              <a:pPr>
                <a:defRPr/>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187625" y="238324"/>
            <a:ext cx="2277889" cy="958428"/>
          </a:xfrm>
        </p:spPr>
        <p:txBody>
          <a:bodyPr anchor="b"/>
          <a:lstStyle>
            <a:lvl1pPr algn="l">
              <a:defRPr sz="2000" b="1"/>
            </a:lvl1pPr>
          </a:lstStyle>
          <a:p>
            <a:r>
              <a:rPr lang="fr-FR" dirty="0" smtClean="0"/>
              <a:t>Modifiez le style du titre</a:t>
            </a:r>
            <a:endParaRPr lang="fr-BE" dirty="0"/>
          </a:p>
        </p:txBody>
      </p:sp>
      <p:sp>
        <p:nvSpPr>
          <p:cNvPr id="3" name="Espace réservé du contenu 2"/>
          <p:cNvSpPr>
            <a:spLocks noGrp="1"/>
          </p:cNvSpPr>
          <p:nvPr>
            <p:ph idx="1"/>
          </p:nvPr>
        </p:nvSpPr>
        <p:spPr>
          <a:xfrm>
            <a:off x="3575050" y="188640"/>
            <a:ext cx="5111750" cy="59375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u texte 3"/>
          <p:cNvSpPr>
            <a:spLocks noGrp="1"/>
          </p:cNvSpPr>
          <p:nvPr>
            <p:ph type="body" sz="half" idx="2"/>
          </p:nvPr>
        </p:nvSpPr>
        <p:spPr>
          <a:xfrm>
            <a:off x="1187625" y="1412777"/>
            <a:ext cx="2277889" cy="4713387"/>
          </a:xfrm>
        </p:spPr>
        <p:txBody>
          <a:bodyPr/>
          <a:lstStyle>
            <a:lvl1pPr marL="0" indent="0">
              <a:buNone/>
              <a:defRPr sz="1400"/>
            </a:lvl1pPr>
            <a:lvl2pPr marL="457145" indent="0">
              <a:buNone/>
              <a:defRPr sz="1200"/>
            </a:lvl2pPr>
            <a:lvl3pPr marL="914290" indent="0">
              <a:buNone/>
              <a:defRPr sz="1000"/>
            </a:lvl3pPr>
            <a:lvl4pPr marL="1371435" indent="0">
              <a:buNone/>
              <a:defRPr sz="900"/>
            </a:lvl4pPr>
            <a:lvl5pPr marL="1828581" indent="0">
              <a:buNone/>
              <a:defRPr sz="900"/>
            </a:lvl5pPr>
            <a:lvl6pPr marL="2285726" indent="0">
              <a:buNone/>
              <a:defRPr sz="900"/>
            </a:lvl6pPr>
            <a:lvl7pPr marL="2742871" indent="0">
              <a:buNone/>
              <a:defRPr sz="900"/>
            </a:lvl7pPr>
            <a:lvl8pPr marL="3200016" indent="0">
              <a:buNone/>
              <a:defRPr sz="900"/>
            </a:lvl8pPr>
            <a:lvl9pPr marL="3657161"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BED3839-261B-4972-9900-B2B59BC89199}" type="datetime1">
              <a:rPr lang="fr-BE"/>
              <a:pPr>
                <a:defRPr/>
              </a:pPr>
              <a:t>21/04/2017</a:t>
            </a:fld>
            <a:endParaRPr lang="fr-BE"/>
          </a:p>
        </p:txBody>
      </p:sp>
      <p:sp>
        <p:nvSpPr>
          <p:cNvPr id="6" name="Espace réservé du pied de page 4"/>
          <p:cNvSpPr>
            <a:spLocks noGrp="1"/>
          </p:cNvSpPr>
          <p:nvPr>
            <p:ph type="ftr" sz="quarter" idx="11"/>
          </p:nvPr>
        </p:nvSpPr>
        <p:spPr/>
        <p:txBody>
          <a:bodyPr/>
          <a:lstStyle>
            <a:lvl1pPr>
              <a:defRPr/>
            </a:lvl1pPr>
          </a:lstStyle>
          <a:p>
            <a:pPr>
              <a:defRPr/>
            </a:pPr>
            <a:r>
              <a:rPr lang="fr-BE"/>
              <a:t>XYZ.ABC@admin.ulb.ac.be</a:t>
            </a:r>
          </a:p>
        </p:txBody>
      </p:sp>
      <p:sp>
        <p:nvSpPr>
          <p:cNvPr id="7" name="Espace réservé du numéro de diapositive 5"/>
          <p:cNvSpPr>
            <a:spLocks noGrp="1"/>
          </p:cNvSpPr>
          <p:nvPr>
            <p:ph type="sldNum" sz="quarter" idx="12"/>
          </p:nvPr>
        </p:nvSpPr>
        <p:spPr/>
        <p:txBody>
          <a:bodyPr/>
          <a:lstStyle>
            <a:lvl1pPr>
              <a:defRPr/>
            </a:lvl1pPr>
          </a:lstStyle>
          <a:p>
            <a:pPr>
              <a:defRPr/>
            </a:pPr>
            <a:fld id="{DE9C031E-CD72-4017-9DFA-D4BF638EDD8D}" type="slidenum">
              <a:rPr lang="fr-BE"/>
              <a:pPr>
                <a:defRPr/>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image" Target="../media/image7.png"/><Relationship Id="rId2" Type="http://schemas.openxmlformats.org/officeDocument/2006/relationships/slideLayout" Target="../slideLayouts/slideLayout3.xml"/><Relationship Id="rId16"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5.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Image 8"/>
          <p:cNvPicPr>
            <a:picLocks noChangeAspect="1"/>
          </p:cNvPicPr>
          <p:nvPr userDrawn="1"/>
        </p:nvPicPr>
        <p:blipFill>
          <a:blip r:embed="rId3"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1027" name="Espace réservé du titre 1"/>
          <p:cNvSpPr>
            <a:spLocks noGrp="1"/>
          </p:cNvSpPr>
          <p:nvPr>
            <p:ph type="title"/>
          </p:nvPr>
        </p:nvSpPr>
        <p:spPr bwMode="auto">
          <a:xfrm>
            <a:off x="457200" y="2181225"/>
            <a:ext cx="822960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lIns="91429" tIns="45715" rIns="91429" bIns="45715" rtlCol="0" anchor="ctr"/>
          <a:lstStyle>
            <a:lvl1pPr algn="l" fontAlgn="auto">
              <a:spcBef>
                <a:spcPts val="0"/>
              </a:spcBef>
              <a:spcAft>
                <a:spcPts val="0"/>
              </a:spcAft>
              <a:defRPr sz="1200" b="0">
                <a:solidFill>
                  <a:schemeClr val="tx1"/>
                </a:solidFill>
                <a:latin typeface="+mn-lt"/>
                <a:cs typeface="+mn-cs"/>
              </a:defRPr>
            </a:lvl1pPr>
          </a:lstStyle>
          <a:p>
            <a:pPr>
              <a:defRPr/>
            </a:pPr>
            <a:fld id="{EAD7AA08-1FE8-4457-83B1-E738DEE37375}" type="datetime1">
              <a:rPr lang="fr-BE"/>
              <a:pPr>
                <a:defRPr/>
              </a:pPr>
              <a:t>21/04/2017</a:t>
            </a:fld>
            <a:endParaRPr lang="fr-BE" dirty="0"/>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schemeClr val="tx1"/>
                </a:solidFill>
                <a:latin typeface="+mn-lt"/>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lIns="91429" tIns="45715" rIns="91429" bIns="45715" rtlCol="0" anchor="ctr"/>
          <a:lstStyle>
            <a:lvl1pPr algn="r" fontAlgn="auto">
              <a:spcBef>
                <a:spcPts val="0"/>
              </a:spcBef>
              <a:spcAft>
                <a:spcPts val="0"/>
              </a:spcAft>
              <a:defRPr sz="1200">
                <a:solidFill>
                  <a:schemeClr val="tx1"/>
                </a:solidFill>
                <a:latin typeface="+mn-lt"/>
                <a:cs typeface="+mn-cs"/>
              </a:defRPr>
            </a:lvl1pPr>
          </a:lstStyle>
          <a:p>
            <a:pPr>
              <a:defRPr/>
            </a:pPr>
            <a:r>
              <a:rPr lang="fr-BE"/>
              <a:t>Numéro de la dia </a:t>
            </a:r>
            <a:fld id="{39B85FDE-7EF8-4E8A-99DD-9D89948DCA1D}" type="slidenum">
              <a:rPr lang="fr-BE"/>
              <a:pPr>
                <a:defRPr/>
              </a:pPr>
              <a:t>‹N°›</a:t>
            </a:fld>
            <a:endParaRPr lang="fr-BE" dirty="0"/>
          </a:p>
        </p:txBody>
      </p:sp>
      <p:sp>
        <p:nvSpPr>
          <p:cNvPr id="7" name="Rectangle 6"/>
          <p:cNvSpPr/>
          <p:nvPr userDrawn="1"/>
        </p:nvSpPr>
        <p:spPr>
          <a:xfrm>
            <a:off x="1619250" y="646113"/>
            <a:ext cx="6121400" cy="5565775"/>
          </a:xfrm>
          <a:prstGeom prst="rect">
            <a:avLst/>
          </a:prstGeom>
          <a:no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endParaRPr lang="fr-BE"/>
          </a:p>
        </p:txBody>
      </p:sp>
      <p:pic>
        <p:nvPicPr>
          <p:cNvPr id="1032" name="Picture 11" descr="http://www.ulb.ac.be/preview1/dre/com/docs/ULB-ligne-droite.jpg"/>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6350" y="0"/>
            <a:ext cx="5194300" cy="785813"/>
          </a:xfrm>
          <a:prstGeom prst="rect">
            <a:avLst/>
          </a:prstGeom>
          <a:noFill/>
          <a:ln w="9525">
            <a:noFill/>
            <a:miter lim="800000"/>
            <a:headEnd/>
            <a:tailEnd/>
          </a:ln>
        </p:spPr>
      </p:pic>
      <p:pic>
        <p:nvPicPr>
          <p:cNvPr id="1033" name="Image 1"/>
          <p:cNvPicPr>
            <a:picLocks noChangeAspect="1"/>
          </p:cNvPicPr>
          <p:nvPr userDrawn="1"/>
        </p:nvPicPr>
        <p:blipFill>
          <a:blip r:embed="rId5" cstate="print"/>
          <a:srcRect/>
          <a:stretch>
            <a:fillRect/>
          </a:stretch>
        </p:blipFill>
        <p:spPr bwMode="auto">
          <a:xfrm>
            <a:off x="6591300" y="9525"/>
            <a:ext cx="2552700" cy="827088"/>
          </a:xfrm>
          <a:prstGeom prst="rect">
            <a:avLst/>
          </a:prstGeom>
          <a:noFill/>
          <a:ln w="9525">
            <a:noFill/>
            <a:miter lim="800000"/>
            <a:headEnd/>
            <a:tailEnd/>
          </a:ln>
        </p:spPr>
      </p:pic>
      <p:pic>
        <p:nvPicPr>
          <p:cNvPr id="1034" name="Image 1"/>
          <p:cNvPicPr>
            <a:picLocks noChangeAspect="1"/>
          </p:cNvPicPr>
          <p:nvPr userDrawn="1"/>
        </p:nvPicPr>
        <p:blipFill>
          <a:blip r:embed="rId6" cstate="print"/>
          <a:srcRect/>
          <a:stretch>
            <a:fillRect/>
          </a:stretch>
        </p:blipFill>
        <p:spPr bwMode="auto">
          <a:xfrm>
            <a:off x="0" y="6751638"/>
            <a:ext cx="9144000" cy="1063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94"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8"/>
          <p:cNvPicPr>
            <a:picLocks noChangeAspect="1"/>
          </p:cNvPicPr>
          <p:nvPr userDrawn="1"/>
        </p:nvPicPr>
        <p:blipFill>
          <a:blip r:embed="rId14"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2051" name="Espace réservé du titre 1"/>
          <p:cNvSpPr>
            <a:spLocks noGrp="1"/>
          </p:cNvSpPr>
          <p:nvPr>
            <p:ph type="title"/>
          </p:nvPr>
        </p:nvSpPr>
        <p:spPr bwMode="auto">
          <a:xfrm>
            <a:off x="1403350" y="274638"/>
            <a:ext cx="728345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de contenu</a:t>
            </a:r>
            <a:endParaRPr lang="fr-BE" altLang="fr-FR" smtClean="0"/>
          </a:p>
        </p:txBody>
      </p:sp>
      <p:sp>
        <p:nvSpPr>
          <p:cNvPr id="2052" name="Espace réservé du texte 2"/>
          <p:cNvSpPr>
            <a:spLocks noGrp="1"/>
          </p:cNvSpPr>
          <p:nvPr>
            <p:ph type="body" idx="1"/>
          </p:nvPr>
        </p:nvSpPr>
        <p:spPr bwMode="auto">
          <a:xfrm>
            <a:off x="1403350" y="1600200"/>
            <a:ext cx="7283450" cy="4525963"/>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07988" y="6492875"/>
            <a:ext cx="2133600" cy="365125"/>
          </a:xfrm>
          <a:prstGeom prst="rect">
            <a:avLst/>
          </a:prstGeom>
        </p:spPr>
        <p:txBody>
          <a:bodyPr vert="horz" lIns="91429" tIns="45715" rIns="91429" bIns="45715" rtlCol="0" anchor="ctr"/>
          <a:lstStyle>
            <a:lvl1pPr algn="l">
              <a:defRPr sz="1200">
                <a:solidFill>
                  <a:prstClr val="black">
                    <a:tint val="75000"/>
                  </a:prstClr>
                </a:solidFill>
                <a:cs typeface="Arial" pitchFamily="34" charset="0"/>
              </a:defRPr>
            </a:lvl1pPr>
          </a:lstStyle>
          <a:p>
            <a:pPr>
              <a:defRPr/>
            </a:pPr>
            <a:fld id="{A4645F36-D039-4AE9-BE0F-1F54D39AAD2D}" type="datetime1">
              <a:rPr lang="fr-BE"/>
              <a:pPr>
                <a:defRPr/>
              </a:pPr>
              <a:t>21/04/2017</a:t>
            </a:fld>
            <a:endParaRPr lang="fr-BE"/>
          </a:p>
        </p:txBody>
      </p:sp>
      <p:sp>
        <p:nvSpPr>
          <p:cNvPr id="5" name="Espace réservé du pied de page 4"/>
          <p:cNvSpPr>
            <a:spLocks noGrp="1"/>
          </p:cNvSpPr>
          <p:nvPr>
            <p:ph type="ftr" sz="quarter" idx="3"/>
          </p:nvPr>
        </p:nvSpPr>
        <p:spPr>
          <a:xfrm>
            <a:off x="3124200" y="6492875"/>
            <a:ext cx="2895600" cy="365125"/>
          </a:xfrm>
          <a:prstGeom prst="rect">
            <a:avLst/>
          </a:prstGeom>
        </p:spPr>
        <p:txBody>
          <a:bodyPr vert="horz" lIns="91429" tIns="45715" rIns="91429" bIns="45715" rtlCol="0" anchor="ctr"/>
          <a:lstStyle>
            <a:lvl1pPr algn="ctr">
              <a:defRPr sz="1200">
                <a:solidFill>
                  <a:prstClr val="black">
                    <a:tint val="75000"/>
                  </a:prstClr>
                </a:solidFill>
                <a:cs typeface="Arial" pitchFamily="34" charset="0"/>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7010400" y="6492875"/>
            <a:ext cx="2133600" cy="365125"/>
          </a:xfrm>
          <a:prstGeom prst="rect">
            <a:avLst/>
          </a:prstGeom>
        </p:spPr>
        <p:txBody>
          <a:bodyPr vert="horz" lIns="91429" tIns="45715" rIns="91429" bIns="45715" rtlCol="0" anchor="ctr"/>
          <a:lstStyle>
            <a:lvl1pPr algn="r">
              <a:defRPr sz="1200">
                <a:solidFill>
                  <a:prstClr val="black">
                    <a:tint val="75000"/>
                  </a:prstClr>
                </a:solidFill>
                <a:cs typeface="Arial" pitchFamily="34" charset="0"/>
              </a:defRPr>
            </a:lvl1pPr>
          </a:lstStyle>
          <a:p>
            <a:pPr>
              <a:defRPr/>
            </a:pPr>
            <a:fld id="{A7B08569-4841-4B1C-938F-AAC026BACAB2}" type="slidenum">
              <a:rPr lang="fr-BE"/>
              <a:pPr>
                <a:defRPr/>
              </a:pPr>
              <a:t>‹N°›</a:t>
            </a:fld>
            <a:endParaRPr lang="fr-BE"/>
          </a:p>
        </p:txBody>
      </p:sp>
      <p:pic>
        <p:nvPicPr>
          <p:cNvPr id="2056" name="Image 6"/>
          <p:cNvPicPr>
            <a:picLocks noChangeAspect="1"/>
          </p:cNvPicPr>
          <p:nvPr userDrawn="1"/>
        </p:nvPicPr>
        <p:blipFill>
          <a:blip r:embed="rId15" cstate="print">
            <a:clrChange>
              <a:clrFrom>
                <a:srgbClr val="FFFFFF"/>
              </a:clrFrom>
              <a:clrTo>
                <a:srgbClr val="FFFFFF">
                  <a:alpha val="0"/>
                </a:srgbClr>
              </a:clrTo>
            </a:clrChange>
          </a:blip>
          <a:srcRect/>
          <a:stretch>
            <a:fillRect/>
          </a:stretch>
        </p:blipFill>
        <p:spPr bwMode="auto">
          <a:xfrm>
            <a:off x="0" y="0"/>
            <a:ext cx="684213" cy="3549650"/>
          </a:xfrm>
          <a:prstGeom prst="rect">
            <a:avLst/>
          </a:prstGeom>
          <a:noFill/>
          <a:ln w="9525">
            <a:noFill/>
            <a:miter lim="800000"/>
            <a:headEnd/>
            <a:tailEnd/>
          </a:ln>
        </p:spPr>
      </p:pic>
      <p:pic>
        <p:nvPicPr>
          <p:cNvPr id="2057" name="Image 7"/>
          <p:cNvPicPr>
            <a:picLocks noChangeAspect="1"/>
          </p:cNvPicPr>
          <p:nvPr userDrawn="1"/>
        </p:nvPicPr>
        <p:blipFill>
          <a:blip r:embed="rId16" cstate="print"/>
          <a:srcRect/>
          <a:stretch>
            <a:fillRect/>
          </a:stretch>
        </p:blipFill>
        <p:spPr bwMode="auto">
          <a:xfrm>
            <a:off x="276225" y="5445125"/>
            <a:ext cx="131763" cy="1412875"/>
          </a:xfrm>
          <a:prstGeom prst="rect">
            <a:avLst/>
          </a:prstGeom>
          <a:noFill/>
          <a:ln w="9525">
            <a:noFill/>
            <a:miter lim="800000"/>
            <a:headEnd/>
            <a:tailEnd/>
          </a:ln>
        </p:spPr>
      </p:pic>
      <p:pic>
        <p:nvPicPr>
          <p:cNvPr id="2058" name="Image 1"/>
          <p:cNvPicPr>
            <a:picLocks noChangeAspect="1"/>
          </p:cNvPicPr>
          <p:nvPr userDrawn="1"/>
        </p:nvPicPr>
        <p:blipFill>
          <a:blip r:embed="rId17" cstate="print"/>
          <a:srcRect/>
          <a:stretch>
            <a:fillRect/>
          </a:stretch>
        </p:blipFill>
        <p:spPr bwMode="auto">
          <a:xfrm>
            <a:off x="755650" y="1588"/>
            <a:ext cx="960438" cy="7985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03" r:id="rId1"/>
    <p:sldLayoutId id="2147484504" r:id="rId2"/>
    <p:sldLayoutId id="2147484505" r:id="rId3"/>
    <p:sldLayoutId id="2147484506" r:id="rId4"/>
    <p:sldLayoutId id="2147484507" r:id="rId5"/>
    <p:sldLayoutId id="2147484508" r:id="rId6"/>
    <p:sldLayoutId id="2147484509" r:id="rId7"/>
    <p:sldLayoutId id="2147484510" r:id="rId8"/>
    <p:sldLayoutId id="2147484511" r:id="rId9"/>
    <p:sldLayoutId id="2147484512" r:id="rId10"/>
    <p:sldLayoutId id="2147484595" r:id="rId11"/>
    <p:sldLayoutId id="2147484596" r:id="rId12"/>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endParaRPr lang="fr-BE" altLang="fr-FR" smtClean="0"/>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BE" altLang="fr-FR"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51E51A1-8E25-41D7-8000-2B83DD640038}" type="datetime1">
              <a:rPr lang="fr-FR"/>
              <a:pPr>
                <a:defRPr/>
              </a:pPr>
              <a:t>21/04/2017</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cs typeface="Arial" charset="0"/>
              </a:defRPr>
            </a:lvl1pPr>
          </a:lstStyle>
          <a:p>
            <a:pPr>
              <a:defRPr/>
            </a:pPr>
            <a:r>
              <a:rPr lang="fr-BE"/>
              <a:t>Prénom Nom - email</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BD9DDA0-C042-42FE-B1D4-50CFC2BC0DBC}" type="slidenum">
              <a:rPr lang="fr-BE"/>
              <a:pPr>
                <a:defRPr/>
              </a:pPr>
              <a:t>‹N°›</a:t>
            </a:fld>
            <a:endParaRPr lang="fr-BE"/>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290" name="Image 8"/>
          <p:cNvPicPr>
            <a:picLocks noChangeAspect="1"/>
          </p:cNvPicPr>
          <p:nvPr userDrawn="1"/>
        </p:nvPicPr>
        <p:blipFill>
          <a:blip r:embed="rId3" cstate="print"/>
          <a:srcRect r="47308" b="30403"/>
          <a:stretch>
            <a:fillRect/>
          </a:stretch>
        </p:blipFill>
        <p:spPr bwMode="auto">
          <a:xfrm>
            <a:off x="7380288" y="4949825"/>
            <a:ext cx="1763712" cy="1908175"/>
          </a:xfrm>
          <a:prstGeom prst="rect">
            <a:avLst/>
          </a:prstGeom>
          <a:noFill/>
          <a:ln w="9525">
            <a:noFill/>
            <a:miter lim="800000"/>
            <a:headEnd/>
            <a:tailEnd/>
          </a:ln>
        </p:spPr>
      </p:pic>
      <p:sp>
        <p:nvSpPr>
          <p:cNvPr id="12291" name="Espace réservé du titre 1"/>
          <p:cNvSpPr>
            <a:spLocks noGrp="1"/>
          </p:cNvSpPr>
          <p:nvPr>
            <p:ph type="title"/>
          </p:nvPr>
        </p:nvSpPr>
        <p:spPr bwMode="auto">
          <a:xfrm>
            <a:off x="457200" y="2181225"/>
            <a:ext cx="8229600" cy="1143000"/>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fr-FR" altLang="fr-FR" smtClean="0"/>
              <a:t>Page d’ouverture</a:t>
            </a:r>
            <a:endParaRPr lang="fr-BE" altLang="fr-FR" smtClean="0"/>
          </a:p>
        </p:txBody>
      </p:sp>
      <p:sp>
        <p:nvSpPr>
          <p:cNvPr id="4" name="Espace réservé de la date 3"/>
          <p:cNvSpPr>
            <a:spLocks noGrp="1"/>
          </p:cNvSpPr>
          <p:nvPr>
            <p:ph type="dt" sz="half" idx="2"/>
          </p:nvPr>
        </p:nvSpPr>
        <p:spPr>
          <a:xfrm>
            <a:off x="457200" y="6356350"/>
            <a:ext cx="2133600" cy="366713"/>
          </a:xfrm>
          <a:prstGeom prst="rect">
            <a:avLst/>
          </a:prstGeom>
        </p:spPr>
        <p:txBody>
          <a:bodyPr vert="horz" lIns="91429" tIns="45715" rIns="91429" bIns="45715" rtlCol="0" anchor="ctr"/>
          <a:lstStyle>
            <a:lvl1pPr algn="l" fontAlgn="auto">
              <a:spcBef>
                <a:spcPts val="0"/>
              </a:spcBef>
              <a:spcAft>
                <a:spcPts val="0"/>
              </a:spcAft>
              <a:defRPr sz="1200" b="0">
                <a:solidFill>
                  <a:prstClr val="black"/>
                </a:solidFill>
                <a:latin typeface="+mn-lt"/>
                <a:cs typeface="+mn-cs"/>
              </a:defRPr>
            </a:lvl1pPr>
          </a:lstStyle>
          <a:p>
            <a:pPr>
              <a:defRPr/>
            </a:pPr>
            <a:fld id="{0C23A6C4-7889-4DE4-BDB7-CAE2E3189A30}" type="datetime1">
              <a:rPr lang="fr-BE"/>
              <a:pPr>
                <a:defRPr/>
              </a:pPr>
              <a:t>21/04/2017</a:t>
            </a:fld>
            <a:endParaRPr lang="fr-BE" dirty="0"/>
          </a:p>
        </p:txBody>
      </p:sp>
      <p:sp>
        <p:nvSpPr>
          <p:cNvPr id="5" name="Espace réservé du pied de page 4"/>
          <p:cNvSpPr>
            <a:spLocks noGrp="1"/>
          </p:cNvSpPr>
          <p:nvPr>
            <p:ph type="ftr" sz="quarter" idx="3"/>
          </p:nvPr>
        </p:nvSpPr>
        <p:spPr>
          <a:xfrm>
            <a:off x="3124200" y="6356350"/>
            <a:ext cx="2895600" cy="366713"/>
          </a:xfrm>
          <a:prstGeom prst="rect">
            <a:avLst/>
          </a:prstGeom>
        </p:spPr>
        <p:txBody>
          <a:bodyPr vert="horz" lIns="91429" tIns="45715" rIns="91429" bIns="45715" rtlCol="0" anchor="ctr"/>
          <a:lstStyle>
            <a:lvl1pPr algn="ctr" fontAlgn="auto">
              <a:spcBef>
                <a:spcPts val="0"/>
              </a:spcBef>
              <a:spcAft>
                <a:spcPts val="0"/>
              </a:spcAft>
              <a:defRPr sz="1200">
                <a:solidFill>
                  <a:prstClr val="black"/>
                </a:solidFill>
                <a:latin typeface="+mn-lt"/>
                <a:cs typeface="+mn-cs"/>
              </a:defRPr>
            </a:lvl1pPr>
          </a:lstStyle>
          <a:p>
            <a:pPr>
              <a:defRPr/>
            </a:pPr>
            <a:r>
              <a:rPr lang="fr-BE"/>
              <a:t>XYZ.ABC@admin.ulb.ac.be</a:t>
            </a:r>
          </a:p>
        </p:txBody>
      </p:sp>
      <p:sp>
        <p:nvSpPr>
          <p:cNvPr id="6" name="Espace réservé du numéro de diapositive 5"/>
          <p:cNvSpPr>
            <a:spLocks noGrp="1"/>
          </p:cNvSpPr>
          <p:nvPr>
            <p:ph type="sldNum" sz="quarter" idx="4"/>
          </p:nvPr>
        </p:nvSpPr>
        <p:spPr>
          <a:xfrm>
            <a:off x="6977063" y="6375400"/>
            <a:ext cx="2133600" cy="366713"/>
          </a:xfrm>
          <a:prstGeom prst="rect">
            <a:avLst/>
          </a:prstGeom>
        </p:spPr>
        <p:txBody>
          <a:bodyPr vert="horz" lIns="91429" tIns="45715" rIns="91429" bIns="45715" rtlCol="0" anchor="ctr"/>
          <a:lstStyle>
            <a:lvl1pPr algn="r" fontAlgn="auto">
              <a:spcBef>
                <a:spcPts val="0"/>
              </a:spcBef>
              <a:spcAft>
                <a:spcPts val="0"/>
              </a:spcAft>
              <a:defRPr sz="1200">
                <a:solidFill>
                  <a:prstClr val="black"/>
                </a:solidFill>
                <a:latin typeface="+mn-lt"/>
                <a:cs typeface="+mn-cs"/>
              </a:defRPr>
            </a:lvl1pPr>
          </a:lstStyle>
          <a:p>
            <a:pPr>
              <a:defRPr/>
            </a:pPr>
            <a:r>
              <a:rPr lang="fr-BE"/>
              <a:t>Numéro de la dia </a:t>
            </a:r>
            <a:fld id="{4B862ECA-4142-41CF-BBCE-8BE4B3264F59}" type="slidenum">
              <a:rPr lang="fr-BE"/>
              <a:pPr>
                <a:defRPr/>
              </a:pPr>
              <a:t>‹N°›</a:t>
            </a:fld>
            <a:endParaRPr lang="fr-BE" dirty="0"/>
          </a:p>
        </p:txBody>
      </p:sp>
      <p:sp>
        <p:nvSpPr>
          <p:cNvPr id="7" name="Rectangle 6"/>
          <p:cNvSpPr/>
          <p:nvPr userDrawn="1"/>
        </p:nvSpPr>
        <p:spPr>
          <a:xfrm>
            <a:off x="1619250" y="646113"/>
            <a:ext cx="6121400" cy="5565775"/>
          </a:xfrm>
          <a:prstGeom prst="rect">
            <a:avLst/>
          </a:prstGeom>
          <a:no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endParaRPr lang="fr-BE">
              <a:solidFill>
                <a:prstClr val="white"/>
              </a:solidFill>
            </a:endParaRPr>
          </a:p>
        </p:txBody>
      </p:sp>
      <p:pic>
        <p:nvPicPr>
          <p:cNvPr id="12296" name="Picture 11" descr="http://www.ulb.ac.be/preview1/dre/com/docs/ULB-ligne-droite.jpg"/>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6350" y="0"/>
            <a:ext cx="5194300" cy="785813"/>
          </a:xfrm>
          <a:prstGeom prst="rect">
            <a:avLst/>
          </a:prstGeom>
          <a:noFill/>
          <a:ln w="9525">
            <a:noFill/>
            <a:miter lim="800000"/>
            <a:headEnd/>
            <a:tailEnd/>
          </a:ln>
        </p:spPr>
      </p:pic>
      <p:pic>
        <p:nvPicPr>
          <p:cNvPr id="12297" name="Image 1"/>
          <p:cNvPicPr>
            <a:picLocks noChangeAspect="1"/>
          </p:cNvPicPr>
          <p:nvPr userDrawn="1"/>
        </p:nvPicPr>
        <p:blipFill>
          <a:blip r:embed="rId5" cstate="print"/>
          <a:srcRect/>
          <a:stretch>
            <a:fillRect/>
          </a:stretch>
        </p:blipFill>
        <p:spPr bwMode="auto">
          <a:xfrm>
            <a:off x="6591300" y="9525"/>
            <a:ext cx="2552700" cy="827088"/>
          </a:xfrm>
          <a:prstGeom prst="rect">
            <a:avLst/>
          </a:prstGeom>
          <a:noFill/>
          <a:ln w="9525">
            <a:noFill/>
            <a:miter lim="800000"/>
            <a:headEnd/>
            <a:tailEnd/>
          </a:ln>
        </p:spPr>
      </p:pic>
      <p:pic>
        <p:nvPicPr>
          <p:cNvPr id="12298" name="Image 1"/>
          <p:cNvPicPr>
            <a:picLocks noChangeAspect="1"/>
          </p:cNvPicPr>
          <p:nvPr userDrawn="1"/>
        </p:nvPicPr>
        <p:blipFill>
          <a:blip r:embed="rId6" cstate="print"/>
          <a:srcRect/>
          <a:stretch>
            <a:fillRect/>
          </a:stretch>
        </p:blipFill>
        <p:spPr bwMode="auto">
          <a:xfrm>
            <a:off x="0" y="6751638"/>
            <a:ext cx="9144000" cy="1063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57" r:id="rId1"/>
  </p:sldLayoutIdLst>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5" algn="ctr" rtl="0" fontAlgn="base">
        <a:spcBef>
          <a:spcPct val="0"/>
        </a:spcBef>
        <a:spcAft>
          <a:spcPct val="0"/>
        </a:spcAft>
        <a:defRPr sz="4400">
          <a:solidFill>
            <a:schemeClr val="tx1"/>
          </a:solidFill>
          <a:latin typeface="Calibri" pitchFamily="34" charset="0"/>
        </a:defRPr>
      </a:lvl6pPr>
      <a:lvl7pPr marL="914290" algn="ctr" rtl="0" fontAlgn="base">
        <a:spcBef>
          <a:spcPct val="0"/>
        </a:spcBef>
        <a:spcAft>
          <a:spcPct val="0"/>
        </a:spcAft>
        <a:defRPr sz="4400">
          <a:solidFill>
            <a:schemeClr val="tx1"/>
          </a:solidFill>
          <a:latin typeface="Calibri" pitchFamily="34" charset="0"/>
        </a:defRPr>
      </a:lvl7pPr>
      <a:lvl8pPr marL="1371435" algn="ctr" rtl="0" fontAlgn="base">
        <a:spcBef>
          <a:spcPct val="0"/>
        </a:spcBef>
        <a:spcAft>
          <a:spcPct val="0"/>
        </a:spcAft>
        <a:defRPr sz="4400">
          <a:solidFill>
            <a:schemeClr val="tx1"/>
          </a:solidFill>
          <a:latin typeface="Calibri" pitchFamily="34" charset="0"/>
        </a:defRPr>
      </a:lvl8pPr>
      <a:lvl9pPr marL="182858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hyperlink" Target="http://publications.copernicus.org/services/public_peer_review.html"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www.bib.ulb.ac.be/fr/aide/eviter-le-plagiat/index.html"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www.fnrs.be/docs/Reglement-et-documents/FRS-FNRS_ETHIQUE_ETHICS.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re 1"/>
          <p:cNvSpPr>
            <a:spLocks noGrp="1"/>
          </p:cNvSpPr>
          <p:nvPr>
            <p:ph type="ctrTitle"/>
          </p:nvPr>
        </p:nvSpPr>
        <p:spPr/>
        <p:txBody>
          <a:bodyPr/>
          <a:lstStyle/>
          <a:p>
            <a:pPr eaLnBrk="1" hangingPunct="1"/>
            <a:r>
              <a:rPr lang="fr-BE" altLang="fr-FR" dirty="0" smtClean="0">
                <a:solidFill>
                  <a:srgbClr val="014A94"/>
                </a:solidFill>
                <a:latin typeface="MetaBold-Roman"/>
              </a:rPr>
              <a:t>Les fonctions de la </a:t>
            </a:r>
            <a:br>
              <a:rPr lang="fr-BE" altLang="fr-FR" dirty="0" smtClean="0">
                <a:solidFill>
                  <a:srgbClr val="014A94"/>
                </a:solidFill>
                <a:latin typeface="MetaBold-Roman"/>
              </a:rPr>
            </a:br>
            <a:r>
              <a:rPr lang="fr-BE" altLang="fr-FR" dirty="0" smtClean="0">
                <a:solidFill>
                  <a:srgbClr val="014A94"/>
                </a:solidFill>
                <a:latin typeface="MetaBold-Roman"/>
              </a:rPr>
              <a:t>publication scientifique</a:t>
            </a:r>
            <a:r>
              <a:rPr lang="fr-BE" altLang="fr-FR" dirty="0" smtClean="0">
                <a:solidFill>
                  <a:srgbClr val="000000"/>
                </a:solidFill>
                <a:cs typeface="Arial" pitchFamily="34" charset="0"/>
              </a:rPr>
              <a:t> </a:t>
            </a:r>
            <a:r>
              <a:rPr lang="fr-BE" altLang="fr-FR" dirty="0" smtClean="0">
                <a:solidFill>
                  <a:srgbClr val="014A94"/>
                </a:solidFill>
                <a:latin typeface="MetaBold-Roman"/>
              </a:rPr>
              <a:t/>
            </a:r>
            <a:br>
              <a:rPr lang="fr-BE" altLang="fr-FR" dirty="0" smtClean="0">
                <a:solidFill>
                  <a:srgbClr val="014A94"/>
                </a:solidFill>
                <a:latin typeface="MetaBold-Roman"/>
              </a:rPr>
            </a:br>
            <a:endParaRPr lang="fr-BE" altLang="fr-FR" dirty="0" smtClean="0">
              <a:solidFill>
                <a:srgbClr val="014A94"/>
              </a:solidFill>
              <a:latin typeface="MetaBold-Roman"/>
            </a:endParaRPr>
          </a:p>
        </p:txBody>
      </p:sp>
      <p:sp>
        <p:nvSpPr>
          <p:cNvPr id="4" name="Espace réservé du numéro de diapositive 3"/>
          <p:cNvSpPr>
            <a:spLocks noGrp="1"/>
          </p:cNvSpPr>
          <p:nvPr>
            <p:ph type="sldNum" sz="quarter" idx="12"/>
          </p:nvPr>
        </p:nvSpPr>
        <p:spPr/>
        <p:txBody>
          <a:bodyPr/>
          <a:lstStyle/>
          <a:p>
            <a:pPr>
              <a:defRPr/>
            </a:pPr>
            <a:fld id="{813ECF6F-0E7E-44A5-A822-B5ADBC45850F}" type="slidenum">
              <a:rPr lang="fr-BE" smtClean="0"/>
              <a:pPr>
                <a:defRPr/>
              </a:pPr>
              <a:t>1</a:t>
            </a:fld>
            <a:endParaRPr lang="fr-BE" dirty="0"/>
          </a:p>
        </p:txBody>
      </p:sp>
      <p:sp>
        <p:nvSpPr>
          <p:cNvPr id="78852" name="Sous-titre 2"/>
          <p:cNvSpPr txBox="1">
            <a:spLocks/>
          </p:cNvSpPr>
          <p:nvPr/>
        </p:nvSpPr>
        <p:spPr bwMode="auto">
          <a:xfrm>
            <a:off x="107504" y="4221088"/>
            <a:ext cx="9036496" cy="864096"/>
          </a:xfrm>
          <a:prstGeom prst="rect">
            <a:avLst/>
          </a:prstGeom>
          <a:noFill/>
          <a:ln w="9525">
            <a:noFill/>
            <a:miter lim="800000"/>
            <a:headEnd/>
            <a:tailEnd/>
          </a:ln>
        </p:spPr>
        <p:txBody>
          <a:bodyPr lIns="91429" tIns="45715" rIns="91429" bIns="45715"/>
          <a:lstStyle/>
          <a:p>
            <a:pPr algn="ctr">
              <a:spcBef>
                <a:spcPct val="20000"/>
              </a:spcBef>
              <a:buFont typeface="Arial" pitchFamily="34" charset="0"/>
              <a:buNone/>
            </a:pPr>
            <a:r>
              <a:rPr lang="fr-BE" altLang="fr-FR" sz="2400" dirty="0" smtClean="0">
                <a:solidFill>
                  <a:srgbClr val="898989"/>
                </a:solidFill>
              </a:rPr>
              <a:t>Séminaire d’auteur en SHS</a:t>
            </a:r>
            <a:endParaRPr lang="fr-BE" altLang="fr-FR" sz="2400" dirty="0">
              <a:solidFill>
                <a:schemeClr val="bg1">
                  <a:lumMod val="50000"/>
                </a:schemeClr>
              </a:solidFill>
            </a:endParaRPr>
          </a:p>
        </p:txBody>
      </p:sp>
      <p:pic>
        <p:nvPicPr>
          <p:cNvPr id="78854" name="Picture 7" descr="Licence Creative Commons">
            <a:hlinkClick r:id="rId3"/>
          </p:cNvPr>
          <p:cNvPicPr>
            <a:picLocks noChangeAspect="1" noChangeArrowheads="1"/>
          </p:cNvPicPr>
          <p:nvPr/>
        </p:nvPicPr>
        <p:blipFill>
          <a:blip r:embed="rId4" cstate="print"/>
          <a:srcRect/>
          <a:stretch>
            <a:fillRect/>
          </a:stretch>
        </p:blipFill>
        <p:spPr bwMode="auto">
          <a:xfrm>
            <a:off x="179388" y="6335713"/>
            <a:ext cx="838200" cy="295275"/>
          </a:xfrm>
          <a:prstGeom prst="rect">
            <a:avLst/>
          </a:prstGeom>
          <a:noFill/>
          <a:ln w="9525">
            <a:noFill/>
            <a:miter lim="800000"/>
            <a:headEnd/>
            <a:tailEnd/>
          </a:ln>
        </p:spPr>
      </p:pic>
      <p:sp>
        <p:nvSpPr>
          <p:cNvPr id="7" name="ZoneTexte 7"/>
          <p:cNvSpPr txBox="1">
            <a:spLocks noChangeArrowheads="1"/>
          </p:cNvSpPr>
          <p:nvPr/>
        </p:nvSpPr>
        <p:spPr bwMode="auto">
          <a:xfrm>
            <a:off x="2051720" y="5476875"/>
            <a:ext cx="66969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ＭＳ Ｐゴシック" panose="020B0600070205080204" pitchFamily="34" charset="-128"/>
              </a:defRPr>
            </a:lvl1pPr>
            <a:lvl2pPr marL="742950" indent="-285750" eaLnBrk="0" hangingPunct="0">
              <a:defRPr>
                <a:solidFill>
                  <a:schemeClr val="tx1"/>
                </a:solidFill>
                <a:latin typeface="Calibri" panose="020F0502020204030204" pitchFamily="34" charset="0"/>
                <a:ea typeface="ＭＳ Ｐゴシック" panose="020B0600070205080204" pitchFamily="34" charset="-128"/>
              </a:defRPr>
            </a:lvl2pPr>
            <a:lvl3pPr marL="1143000" indent="-228600" eaLnBrk="0" hangingPunct="0">
              <a:defRPr>
                <a:solidFill>
                  <a:schemeClr val="tx1"/>
                </a:solidFill>
                <a:latin typeface="Calibri" panose="020F0502020204030204" pitchFamily="34" charset="0"/>
                <a:ea typeface="ＭＳ Ｐゴシック" panose="020B0600070205080204" pitchFamily="34" charset="-128"/>
              </a:defRPr>
            </a:lvl3pPr>
            <a:lvl4pPr marL="1600200" indent="-228600" eaLnBrk="0" hangingPunct="0">
              <a:defRPr>
                <a:solidFill>
                  <a:schemeClr val="tx1"/>
                </a:solidFill>
                <a:latin typeface="Calibri" panose="020F0502020204030204" pitchFamily="34" charset="0"/>
                <a:ea typeface="ＭＳ Ｐゴシック" panose="020B0600070205080204" pitchFamily="34" charset="-128"/>
              </a:defRPr>
            </a:lvl4pPr>
            <a:lvl5pPr marL="2057400" indent="-228600" eaLnBrk="0" hangingPunct="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r" eaLnBrk="1" hangingPunct="1"/>
            <a:r>
              <a:rPr lang="fr-BE" altLang="fr-FR" dirty="0">
                <a:solidFill>
                  <a:schemeClr val="tx2"/>
                </a:solidFill>
              </a:rPr>
              <a:t>Françoise </a:t>
            </a:r>
            <a:r>
              <a:rPr lang="fr-BE" altLang="fr-FR" dirty="0" smtClean="0">
                <a:solidFill>
                  <a:schemeClr val="tx2"/>
                </a:solidFill>
              </a:rPr>
              <a:t>Vandooren</a:t>
            </a:r>
            <a:endParaRPr lang="fr-BE" altLang="fr-FR" dirty="0">
              <a:solidFill>
                <a:schemeClr val="tx2"/>
              </a:solidFill>
            </a:endParaRPr>
          </a:p>
          <a:p>
            <a:pPr algn="r" eaLnBrk="1" hangingPunct="1"/>
            <a:r>
              <a:rPr lang="fr-BE" altLang="fr-FR" dirty="0">
                <a:solidFill>
                  <a:schemeClr val="tx2"/>
                </a:solidFill>
              </a:rPr>
              <a:t>Département </a:t>
            </a:r>
            <a:r>
              <a:rPr lang="fr-BE" altLang="fr-FR" dirty="0" smtClean="0">
                <a:solidFill>
                  <a:schemeClr val="tx2"/>
                </a:solidFill>
              </a:rPr>
              <a:t>des bibliothèques et de l’information scientifique</a:t>
            </a:r>
          </a:p>
          <a:p>
            <a:pPr algn="r" eaLnBrk="1" hangingPunct="1"/>
            <a:r>
              <a:rPr lang="fr-BE" altLang="fr-FR" dirty="0" smtClean="0">
                <a:solidFill>
                  <a:schemeClr val="tx2"/>
                </a:solidFill>
              </a:rPr>
              <a:t>Université </a:t>
            </a:r>
            <a:r>
              <a:rPr lang="fr-BE" altLang="fr-FR" dirty="0">
                <a:solidFill>
                  <a:schemeClr val="tx2"/>
                </a:solidFill>
              </a:rPr>
              <a:t>libre de Bruxelles</a:t>
            </a:r>
          </a:p>
          <a:p>
            <a:pPr algn="r" eaLnBrk="1" hangingPunct="1"/>
            <a:r>
              <a:rPr lang="fr-BE" altLang="fr-FR" dirty="0" smtClean="0">
                <a:solidFill>
                  <a:schemeClr val="tx2"/>
                </a:solidFill>
              </a:rPr>
              <a:t>21 avril 2017</a:t>
            </a:r>
            <a:endParaRPr lang="fr-BE" altLang="fr-FR"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5FF6127-ADA7-4037-A93E-16E8386E3F1E}" type="slidenum">
              <a:rPr lang="fr-BE" altLang="fr-FR" smtClean="0">
                <a:solidFill>
                  <a:srgbClr val="898989"/>
                </a:solidFill>
              </a:rPr>
              <a:pPr/>
              <a:t>10</a:t>
            </a:fld>
            <a:endParaRPr lang="fr-BE" altLang="fr-FR" smtClean="0">
              <a:solidFill>
                <a:srgbClr val="898989"/>
              </a:solidFill>
            </a:endParaRPr>
          </a:p>
        </p:txBody>
      </p:sp>
      <p:sp>
        <p:nvSpPr>
          <p:cNvPr id="95235" name="Titre 1"/>
          <p:cNvSpPr txBox="1">
            <a:spLocks/>
          </p:cNvSpPr>
          <p:nvPr/>
        </p:nvSpPr>
        <p:spPr bwMode="auto">
          <a:xfrm>
            <a:off x="1393130" y="116632"/>
            <a:ext cx="7499350" cy="791369"/>
          </a:xfrm>
          <a:prstGeom prst="rect">
            <a:avLst/>
          </a:prstGeom>
          <a:noFill/>
          <a:ln w="9525">
            <a:noFill/>
            <a:miter lim="800000"/>
            <a:headEnd/>
            <a:tailEnd/>
          </a:ln>
        </p:spPr>
        <p:txBody>
          <a:bodyPr/>
          <a:lstStyle/>
          <a:p>
            <a:pPr algn="ctr" eaLnBrk="0" hangingPunct="0"/>
            <a:r>
              <a:rPr lang="fr-FR" altLang="fr-FR" sz="3600" dirty="0" smtClean="0">
                <a:solidFill>
                  <a:srgbClr val="0C2D83"/>
                </a:solidFill>
                <a:latin typeface="Arial" pitchFamily="34" charset="0"/>
              </a:rPr>
              <a:t>Types d’évaluation par les pairs</a:t>
            </a:r>
            <a:endParaRPr lang="fr-BE" altLang="fr-FR" sz="3600" dirty="0">
              <a:solidFill>
                <a:srgbClr val="0C2D83"/>
              </a:solidFill>
              <a:latin typeface="Arial" pitchFamily="34" charset="0"/>
            </a:endParaRPr>
          </a:p>
        </p:txBody>
      </p:sp>
      <p:sp>
        <p:nvSpPr>
          <p:cNvPr id="95236" name="Espace réservé du contenu 2"/>
          <p:cNvSpPr txBox="1">
            <a:spLocks/>
          </p:cNvSpPr>
          <p:nvPr/>
        </p:nvSpPr>
        <p:spPr bwMode="auto">
          <a:xfrm>
            <a:off x="1319228" y="911516"/>
            <a:ext cx="7573251" cy="5589240"/>
          </a:xfrm>
          <a:prstGeom prst="rect">
            <a:avLst/>
          </a:prstGeom>
          <a:noFill/>
          <a:ln w="9525">
            <a:noFill/>
            <a:miter lim="800000"/>
            <a:headEnd/>
            <a:tailEnd/>
          </a:ln>
        </p:spPr>
        <p:txBody>
          <a:bodyPr/>
          <a:lstStyle/>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Aveugle (</a:t>
            </a:r>
            <a:r>
              <a:rPr lang="fr-BE" altLang="fr-FR" sz="2400" dirty="0" err="1" smtClean="0">
                <a:solidFill>
                  <a:srgbClr val="0C2D83"/>
                </a:solidFill>
                <a:latin typeface="Arial" pitchFamily="34" charset="0"/>
              </a:rPr>
              <a:t>blind</a:t>
            </a:r>
            <a:r>
              <a:rPr lang="fr-BE" altLang="fr-FR" sz="2400" dirty="0" smtClean="0">
                <a:solidFill>
                  <a:srgbClr val="0C2D83"/>
                </a:solidFill>
                <a:latin typeface="Arial" pitchFamily="34" charset="0"/>
              </a:rPr>
              <a:t>):</a:t>
            </a:r>
            <a:br>
              <a:rPr lang="fr-BE" altLang="fr-FR" sz="2400" dirty="0" smtClean="0">
                <a:solidFill>
                  <a:srgbClr val="0C2D83"/>
                </a:solidFill>
                <a:latin typeface="Arial" pitchFamily="34" charset="0"/>
              </a:rPr>
            </a:br>
            <a:r>
              <a:rPr lang="fr-BE" altLang="fr-FR" sz="2400" dirty="0" smtClean="0">
                <a:solidFill>
                  <a:srgbClr val="0070C0"/>
                </a:solidFill>
                <a:latin typeface="Arial" pitchFamily="34" charset="0"/>
              </a:rPr>
              <a:t>l’auteur ne connait pas l’identité des évaluateurs</a:t>
            </a:r>
            <a:br>
              <a:rPr lang="fr-BE"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2400" dirty="0" smtClean="0">
                <a:solidFill>
                  <a:srgbClr val="0C2D83"/>
                </a:solidFill>
                <a:latin typeface="Arial" pitchFamily="34" charset="0"/>
              </a:rPr>
              <a:t>Double aveugle (double </a:t>
            </a:r>
            <a:r>
              <a:rPr lang="fr-FR" altLang="fr-FR" sz="2400" dirty="0" err="1" smtClean="0">
                <a:solidFill>
                  <a:srgbClr val="0C2D83"/>
                </a:solidFill>
                <a:latin typeface="Arial" pitchFamily="34" charset="0"/>
              </a:rPr>
              <a:t>blind</a:t>
            </a:r>
            <a:r>
              <a:rPr lang="fr-FR" altLang="fr-FR" sz="2400" dirty="0" smtClean="0">
                <a:solidFill>
                  <a:srgbClr val="0C2D83"/>
                </a:solidFill>
                <a:latin typeface="Arial" pitchFamily="34" charset="0"/>
              </a:rPr>
              <a:t>): </a:t>
            </a:r>
            <a:br>
              <a:rPr lang="fr-FR" altLang="fr-FR" sz="2400" dirty="0" smtClean="0">
                <a:solidFill>
                  <a:srgbClr val="0C2D83"/>
                </a:solidFill>
                <a:latin typeface="Arial" pitchFamily="34" charset="0"/>
              </a:rPr>
            </a:br>
            <a:r>
              <a:rPr lang="fr-BE" altLang="fr-FR" sz="2400" dirty="0">
                <a:solidFill>
                  <a:srgbClr val="0070C0"/>
                </a:solidFill>
                <a:latin typeface="Arial" pitchFamily="34" charset="0"/>
              </a:rPr>
              <a:t>l’auteur ne connait pas l’identité des évaluateurs </a:t>
            </a:r>
            <a:r>
              <a:rPr lang="fr-BE" altLang="fr-FR" sz="2400" dirty="0" smtClean="0">
                <a:solidFill>
                  <a:srgbClr val="0070C0"/>
                </a:solidFill>
                <a:latin typeface="Arial" pitchFamily="34" charset="0"/>
              </a:rPr>
              <a:t>et </a:t>
            </a:r>
            <a:r>
              <a:rPr lang="fr-FR" altLang="fr-FR" sz="2400" dirty="0" smtClean="0">
                <a:solidFill>
                  <a:srgbClr val="0070C0"/>
                </a:solidFill>
                <a:latin typeface="Arial" pitchFamily="34" charset="0"/>
              </a:rPr>
              <a:t>les évaluateurs ne connaissent pas l’identité du/des auteurs(s)</a:t>
            </a:r>
            <a:br>
              <a:rPr lang="fr-FR"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Ouvert (open) </a:t>
            </a:r>
            <a:r>
              <a:rPr lang="fr-BE" altLang="fr-FR" sz="2400" dirty="0" smtClean="0">
                <a:solidFill>
                  <a:srgbClr val="0070C0"/>
                </a:solidFill>
                <a:latin typeface="Arial" pitchFamily="34" charset="0"/>
              </a:rPr>
              <a:t>: </a:t>
            </a:r>
            <a:br>
              <a:rPr lang="fr-BE" altLang="fr-FR" sz="2400" dirty="0" smtClean="0">
                <a:solidFill>
                  <a:srgbClr val="0070C0"/>
                </a:solidFill>
                <a:latin typeface="Arial" pitchFamily="34" charset="0"/>
              </a:rPr>
            </a:br>
            <a:r>
              <a:rPr lang="fr-BE" altLang="fr-FR" sz="2400" dirty="0" smtClean="0">
                <a:solidFill>
                  <a:srgbClr val="0070C0"/>
                </a:solidFill>
                <a:latin typeface="Arial" pitchFamily="34" charset="0"/>
              </a:rPr>
              <a:t>identité des auteurs et des évaluateurs est connue des deux parties</a:t>
            </a:r>
          </a:p>
          <a:p>
            <a:pPr lvl="1" eaLnBrk="0" hangingPunct="0">
              <a:spcBef>
                <a:spcPct val="20000"/>
              </a:spcBef>
            </a:pPr>
            <a:r>
              <a:rPr lang="fr-FR" altLang="fr-FR" sz="2400" dirty="0">
                <a:solidFill>
                  <a:srgbClr val="0070C0"/>
                </a:solidFill>
                <a:latin typeface="Arial" pitchFamily="34" charset="0"/>
              </a:rPr>
              <a:t>e</a:t>
            </a:r>
            <a:r>
              <a:rPr lang="fr-FR" altLang="fr-FR" sz="2400" dirty="0" smtClean="0">
                <a:solidFill>
                  <a:srgbClr val="0070C0"/>
                </a:solidFill>
                <a:latin typeface="Arial" pitchFamily="34" charset="0"/>
              </a:rPr>
              <a:t>ncore + ouvert: accès public aux évaluations, évaluation interactive avec la communauté scientifique (ex: </a:t>
            </a:r>
            <a:r>
              <a:rPr lang="fr-FR" altLang="fr-FR" sz="2400" dirty="0" smtClean="0">
                <a:solidFill>
                  <a:srgbClr val="0070C0"/>
                </a:solidFill>
                <a:latin typeface="Arial" pitchFamily="34" charset="0"/>
                <a:hlinkClick r:id="rId3"/>
              </a:rPr>
              <a:t>Copernicus</a:t>
            </a:r>
            <a:r>
              <a:rPr lang="fr-FR" altLang="fr-FR" sz="2400" dirty="0">
                <a:solidFill>
                  <a:srgbClr val="0070C0"/>
                </a:solidFill>
                <a:latin typeface="Arial" pitchFamily="34" charset="0"/>
                <a:hlinkClick r:id="rId3"/>
              </a:rPr>
              <a:t> Interactive Public Peer </a:t>
            </a:r>
            <a:r>
              <a:rPr lang="fr-FR" altLang="fr-FR" sz="2400" dirty="0" err="1">
                <a:solidFill>
                  <a:srgbClr val="0070C0"/>
                </a:solidFill>
                <a:latin typeface="Arial" pitchFamily="34" charset="0"/>
                <a:hlinkClick r:id="rId3"/>
              </a:rPr>
              <a:t>Review</a:t>
            </a:r>
            <a:r>
              <a:rPr lang="fr-FR" altLang="fr-FR" sz="2400" dirty="0">
                <a:solidFill>
                  <a:srgbClr val="0070C0"/>
                </a:solidFill>
                <a:latin typeface="Arial" pitchFamily="34" charset="0"/>
              </a:rPr>
              <a:t>) </a:t>
            </a:r>
            <a:endParaRPr lang="fr-BE" altLang="fr-FR" sz="2400" dirty="0" smtClean="0">
              <a:solidFill>
                <a:srgbClr val="0070C0"/>
              </a:solidFill>
              <a:latin typeface="Arial" pitchFamily="34" charset="0"/>
            </a:endParaRPr>
          </a:p>
        </p:txBody>
      </p:sp>
    </p:spTree>
    <p:extLst>
      <p:ext uri="{BB962C8B-B14F-4D97-AF65-F5344CB8AC3E}">
        <p14:creationId xmlns:p14="http://schemas.microsoft.com/office/powerpoint/2010/main" val="356710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5FF6127-ADA7-4037-A93E-16E8386E3F1E}" type="slidenum">
              <a:rPr lang="fr-BE" altLang="fr-FR" smtClean="0">
                <a:solidFill>
                  <a:srgbClr val="898989"/>
                </a:solidFill>
              </a:rPr>
              <a:pPr/>
              <a:t>11</a:t>
            </a:fld>
            <a:endParaRPr lang="fr-BE" altLang="fr-FR" smtClean="0">
              <a:solidFill>
                <a:srgbClr val="898989"/>
              </a:solidFill>
            </a:endParaRPr>
          </a:p>
        </p:txBody>
      </p:sp>
      <p:sp>
        <p:nvSpPr>
          <p:cNvPr id="95235" name="Titre 1"/>
          <p:cNvSpPr txBox="1">
            <a:spLocks/>
          </p:cNvSpPr>
          <p:nvPr/>
        </p:nvSpPr>
        <p:spPr bwMode="auto">
          <a:xfrm>
            <a:off x="1393130" y="116632"/>
            <a:ext cx="7499350" cy="791369"/>
          </a:xfrm>
          <a:prstGeom prst="rect">
            <a:avLst/>
          </a:prstGeom>
          <a:noFill/>
          <a:ln w="9525">
            <a:noFill/>
            <a:miter lim="800000"/>
            <a:headEnd/>
            <a:tailEnd/>
          </a:ln>
        </p:spPr>
        <p:txBody>
          <a:bodyPr/>
          <a:lstStyle/>
          <a:p>
            <a:pPr algn="ctr" eaLnBrk="0" hangingPunct="0"/>
            <a:r>
              <a:rPr lang="fr-FR" altLang="fr-FR" sz="3600" dirty="0" smtClean="0">
                <a:solidFill>
                  <a:srgbClr val="0C2D83"/>
                </a:solidFill>
                <a:latin typeface="Arial" pitchFamily="34" charset="0"/>
              </a:rPr>
              <a:t>Considérations éthiques</a:t>
            </a:r>
            <a:endParaRPr lang="fr-BE" altLang="fr-FR" sz="3600" dirty="0">
              <a:solidFill>
                <a:srgbClr val="0C2D83"/>
              </a:solidFill>
              <a:latin typeface="Arial" pitchFamily="34" charset="0"/>
            </a:endParaRPr>
          </a:p>
        </p:txBody>
      </p:sp>
      <p:sp>
        <p:nvSpPr>
          <p:cNvPr id="95236" name="Espace réservé du contenu 2"/>
          <p:cNvSpPr txBox="1">
            <a:spLocks/>
          </p:cNvSpPr>
          <p:nvPr/>
        </p:nvSpPr>
        <p:spPr bwMode="auto">
          <a:xfrm>
            <a:off x="1187624" y="836712"/>
            <a:ext cx="7721691" cy="5589240"/>
          </a:xfrm>
          <a:prstGeom prst="rect">
            <a:avLst/>
          </a:prstGeom>
          <a:noFill/>
          <a:ln w="9525">
            <a:noFill/>
            <a:miter lim="800000"/>
            <a:headEnd/>
            <a:tailEnd/>
          </a:ln>
        </p:spPr>
        <p:txBody>
          <a:bodyPr/>
          <a:lstStyle/>
          <a:p>
            <a:pPr eaLnBrk="0" hangingPunct="0">
              <a:spcBef>
                <a:spcPct val="20000"/>
              </a:spcBef>
            </a:pPr>
            <a:r>
              <a:rPr lang="fr-FR" altLang="fr-FR" sz="2400" dirty="0" smtClean="0">
                <a:solidFill>
                  <a:srgbClr val="0C2D83"/>
                </a:solidFill>
                <a:latin typeface="Arial" pitchFamily="34" charset="0"/>
              </a:rPr>
              <a:t>Code de conduite dans la publication scientifique</a:t>
            </a:r>
          </a:p>
          <a:p>
            <a:pPr eaLnBrk="0" hangingPunct="0">
              <a:spcBef>
                <a:spcPct val="20000"/>
              </a:spcBef>
            </a:pPr>
            <a:endParaRPr lang="fr-BE" altLang="fr-FR" sz="2400" dirty="0" smtClean="0">
              <a:solidFill>
                <a:srgbClr val="0C2D83"/>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400" dirty="0" smtClean="0">
                <a:solidFill>
                  <a:srgbClr val="0C2D83"/>
                </a:solidFill>
                <a:latin typeface="Arial" pitchFamily="34" charset="0"/>
              </a:rPr>
              <a:t>Conflit d’intérêt et sources de financement:</a:t>
            </a:r>
            <a:br>
              <a:rPr lang="fr-BE" altLang="fr-FR" sz="2400" dirty="0" smtClean="0">
                <a:solidFill>
                  <a:srgbClr val="0C2D83"/>
                </a:solidFill>
                <a:latin typeface="Arial" pitchFamily="34" charset="0"/>
              </a:rPr>
            </a:br>
            <a:r>
              <a:rPr lang="fr-BE" altLang="fr-FR" sz="2400" dirty="0" smtClean="0">
                <a:solidFill>
                  <a:srgbClr val="0070C0"/>
                </a:solidFill>
                <a:latin typeface="Arial" pitchFamily="34" charset="0"/>
              </a:rPr>
              <a:t>à déclarer</a:t>
            </a:r>
          </a:p>
          <a:p>
            <a:pPr marL="342900" indent="-342900" eaLnBrk="0" hangingPunct="0">
              <a:spcBef>
                <a:spcPct val="20000"/>
              </a:spcBef>
              <a:buFont typeface="Wingdings" panose="05000000000000000000" pitchFamily="2" charset="2"/>
              <a:buChar char="ü"/>
            </a:pPr>
            <a:r>
              <a:rPr lang="fr-FR" altLang="fr-FR" sz="2400" dirty="0" smtClean="0">
                <a:solidFill>
                  <a:srgbClr val="0C2D83"/>
                </a:solidFill>
                <a:latin typeface="Arial" pitchFamily="34" charset="0"/>
              </a:rPr>
              <a:t>Paternité : </a:t>
            </a:r>
            <a:r>
              <a:rPr lang="fr-BE" altLang="fr-FR" sz="2400" dirty="0" smtClean="0">
                <a:solidFill>
                  <a:srgbClr val="0070C0"/>
                </a:solidFill>
                <a:latin typeface="Arial" pitchFamily="34" charset="0"/>
              </a:rPr>
              <a:t>mention des contributeurs, uniquement</a:t>
            </a:r>
          </a:p>
          <a:p>
            <a:pPr marL="342900" indent="-342900" eaLnBrk="0" hangingPunct="0">
              <a:spcBef>
                <a:spcPct val="20000"/>
              </a:spcBef>
              <a:buFont typeface="Wingdings" panose="05000000000000000000" pitchFamily="2" charset="2"/>
              <a:buChar char="ü"/>
            </a:pPr>
            <a:r>
              <a:rPr lang="fr-BE" altLang="fr-FR" sz="2400" dirty="0">
                <a:solidFill>
                  <a:srgbClr val="0C2D83"/>
                </a:solidFill>
                <a:latin typeface="Arial" pitchFamily="34" charset="0"/>
              </a:rPr>
              <a:t>Originalité </a:t>
            </a:r>
            <a:r>
              <a:rPr lang="fr-BE" altLang="fr-FR" sz="2400" dirty="0" smtClean="0">
                <a:solidFill>
                  <a:srgbClr val="0C2D83"/>
                </a:solidFill>
                <a:latin typeface="Arial" pitchFamily="34" charset="0"/>
              </a:rPr>
              <a:t>: </a:t>
            </a:r>
            <a:r>
              <a:rPr lang="fr-BE" altLang="fr-FR" sz="2400" dirty="0">
                <a:solidFill>
                  <a:srgbClr val="0070C0"/>
                </a:solidFill>
                <a:latin typeface="Arial" pitchFamily="34" charset="0"/>
              </a:rPr>
              <a:t>travail non encore </a:t>
            </a:r>
            <a:r>
              <a:rPr lang="fr-BE" altLang="fr-FR" sz="2400" dirty="0" smtClean="0">
                <a:solidFill>
                  <a:srgbClr val="0070C0"/>
                </a:solidFill>
                <a:latin typeface="Arial" pitchFamily="34" charset="0"/>
              </a:rPr>
              <a:t>publié</a:t>
            </a:r>
            <a:endParaRPr lang="fr-BE" altLang="fr-FR" sz="2400" dirty="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400" dirty="0" smtClean="0">
                <a:solidFill>
                  <a:srgbClr val="0C2D83"/>
                </a:solidFill>
                <a:latin typeface="Arial" pitchFamily="34" charset="0"/>
              </a:rPr>
              <a:t>Soumissions multiples: </a:t>
            </a:r>
            <a:r>
              <a:rPr lang="fr-BE" altLang="fr-FR" sz="2400" dirty="0">
                <a:solidFill>
                  <a:srgbClr val="0070C0"/>
                </a:solidFill>
                <a:latin typeface="Arial" pitchFamily="34" charset="0"/>
              </a:rPr>
              <a:t>interdit</a:t>
            </a:r>
          </a:p>
          <a:p>
            <a:pPr marL="342900" indent="-342900" eaLnBrk="0" hangingPunct="0">
              <a:spcBef>
                <a:spcPct val="20000"/>
              </a:spcBef>
              <a:buFont typeface="Wingdings" panose="05000000000000000000" pitchFamily="2" charset="2"/>
              <a:buChar char="ü"/>
            </a:pPr>
            <a:r>
              <a:rPr lang="fr-BE" altLang="fr-FR" sz="2400" dirty="0" smtClean="0">
                <a:solidFill>
                  <a:srgbClr val="0C2D83"/>
                </a:solidFill>
                <a:latin typeface="Arial" pitchFamily="34" charset="0"/>
              </a:rPr>
              <a:t>« Salami </a:t>
            </a:r>
            <a:r>
              <a:rPr lang="fr-BE" altLang="fr-FR" sz="2400" dirty="0" err="1" smtClean="0">
                <a:solidFill>
                  <a:srgbClr val="0C2D83"/>
                </a:solidFill>
                <a:latin typeface="Arial" pitchFamily="34" charset="0"/>
              </a:rPr>
              <a:t>slicing</a:t>
            </a:r>
            <a:r>
              <a:rPr lang="fr-BE" altLang="fr-FR" sz="2400" dirty="0" smtClean="0">
                <a:solidFill>
                  <a:srgbClr val="0C2D83"/>
                </a:solidFill>
                <a:latin typeface="Arial" pitchFamily="34" charset="0"/>
              </a:rPr>
              <a:t> »: </a:t>
            </a:r>
            <a:r>
              <a:rPr lang="fr-BE" altLang="fr-FR" sz="2400" dirty="0">
                <a:solidFill>
                  <a:srgbClr val="0070C0"/>
                </a:solidFill>
                <a:latin typeface="Arial" pitchFamily="34" charset="0"/>
              </a:rPr>
              <a:t>à éviter</a:t>
            </a:r>
          </a:p>
          <a:p>
            <a:pPr marL="342900" indent="-342900" eaLnBrk="0" hangingPunct="0">
              <a:spcBef>
                <a:spcPct val="20000"/>
              </a:spcBef>
              <a:buFont typeface="Wingdings" panose="05000000000000000000" pitchFamily="2" charset="2"/>
              <a:buChar char="ü"/>
            </a:pPr>
            <a:r>
              <a:rPr lang="fr-FR" altLang="fr-FR" sz="2400" dirty="0" smtClean="0">
                <a:solidFill>
                  <a:srgbClr val="0C2D83"/>
                </a:solidFill>
                <a:latin typeface="Arial" pitchFamily="34" charset="0"/>
                <a:hlinkClick r:id="rId3"/>
              </a:rPr>
              <a:t>Plagiat</a:t>
            </a:r>
            <a:r>
              <a:rPr lang="fr-FR" altLang="fr-FR" sz="2400" dirty="0" smtClean="0">
                <a:solidFill>
                  <a:srgbClr val="0C2D83"/>
                </a:solidFill>
                <a:latin typeface="Arial" pitchFamily="34" charset="0"/>
              </a:rPr>
              <a:t> : </a:t>
            </a:r>
            <a:r>
              <a:rPr lang="fr-FR" altLang="fr-FR" sz="2400" dirty="0" smtClean="0">
                <a:solidFill>
                  <a:srgbClr val="0070C0"/>
                </a:solidFill>
                <a:latin typeface="Arial" pitchFamily="34" charset="0"/>
              </a:rPr>
              <a:t>proscrit</a:t>
            </a:r>
            <a:endParaRPr lang="fr-BE" altLang="fr-FR" sz="2400" dirty="0">
              <a:solidFill>
                <a:srgbClr val="0070C0"/>
              </a:solidFill>
              <a:latin typeface="Arial" pitchFamily="34" charset="0"/>
            </a:endParaRPr>
          </a:p>
          <a:p>
            <a:pPr marL="342900" indent="-342900" eaLnBrk="0" hangingPunct="0">
              <a:spcBef>
                <a:spcPct val="20000"/>
              </a:spcBef>
              <a:buFont typeface="Wingdings" panose="05000000000000000000" pitchFamily="2" charset="2"/>
              <a:buChar char="ü"/>
            </a:pPr>
            <a:r>
              <a:rPr lang="fr-BE" altLang="fr-FR" sz="2400" dirty="0">
                <a:solidFill>
                  <a:srgbClr val="0C2D83"/>
                </a:solidFill>
                <a:latin typeface="Arial" pitchFamily="34" charset="0"/>
              </a:rPr>
              <a:t>Intégrité scientifique: </a:t>
            </a:r>
            <a:r>
              <a:rPr lang="fr-BE" altLang="fr-FR" sz="2400" dirty="0">
                <a:solidFill>
                  <a:srgbClr val="0070C0"/>
                </a:solidFill>
                <a:latin typeface="Arial" pitchFamily="34" charset="0"/>
              </a:rPr>
              <a:t>pas de fraude scientifique</a:t>
            </a:r>
          </a:p>
          <a:p>
            <a:pPr marL="342900" indent="-342900" eaLnBrk="0" hangingPunct="0">
              <a:spcBef>
                <a:spcPct val="20000"/>
              </a:spcBef>
              <a:buFont typeface="Wingdings" panose="05000000000000000000" pitchFamily="2" charset="2"/>
              <a:buChar char="ü"/>
            </a:pPr>
            <a:r>
              <a:rPr lang="fr-BE" altLang="fr-FR" sz="2400" dirty="0" smtClean="0">
                <a:solidFill>
                  <a:srgbClr val="0C2D83"/>
                </a:solidFill>
                <a:latin typeface="Arial" pitchFamily="34" charset="0"/>
              </a:rPr>
              <a:t>Droits d’auteur</a:t>
            </a:r>
            <a:r>
              <a:rPr lang="fr-BE" altLang="fr-FR" sz="2400" dirty="0" smtClean="0">
                <a:solidFill>
                  <a:srgbClr val="0070C0"/>
                </a:solidFill>
                <a:latin typeface="Arial" pitchFamily="34" charset="0"/>
              </a:rPr>
              <a:t/>
            </a:r>
            <a:br>
              <a:rPr lang="fr-BE"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eaLnBrk="0" hangingPunct="0">
              <a:spcBef>
                <a:spcPct val="20000"/>
              </a:spcBef>
            </a:pPr>
            <a:r>
              <a:rPr lang="fr-FR" altLang="fr-FR" sz="2000" dirty="0" smtClean="0">
                <a:solidFill>
                  <a:srgbClr val="0070C0"/>
                </a:solidFill>
                <a:latin typeface="Arial" pitchFamily="34" charset="0"/>
              </a:rPr>
              <a:t>Voir aussi </a:t>
            </a:r>
            <a:r>
              <a:rPr lang="fr-BE" altLang="fr-FR" sz="2000" dirty="0" smtClean="0">
                <a:solidFill>
                  <a:srgbClr val="0070C0"/>
                </a:solidFill>
                <a:latin typeface="Arial" pitchFamily="34" charset="0"/>
                <a:hlinkClick r:id="rId4"/>
              </a:rPr>
              <a:t>Code d’éthique de la recherche scientifique en Belgique FNRS </a:t>
            </a:r>
            <a:endParaRPr lang="fr-BE" altLang="fr-FR" sz="2000" dirty="0" smtClean="0">
              <a:solidFill>
                <a:srgbClr val="0070C0"/>
              </a:solidFill>
              <a:latin typeface="Arial" pitchFamily="34" charset="0"/>
            </a:endParaRPr>
          </a:p>
        </p:txBody>
      </p:sp>
    </p:spTree>
    <p:extLst>
      <p:ext uri="{BB962C8B-B14F-4D97-AF65-F5344CB8AC3E}">
        <p14:creationId xmlns:p14="http://schemas.microsoft.com/office/powerpoint/2010/main" val="34042563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u numéro de diapositive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314B8EE-B883-4AEE-85D7-E2665C0C0338}" type="slidenum">
              <a:rPr lang="fr-BE" altLang="fr-FR" smtClean="0">
                <a:solidFill>
                  <a:srgbClr val="898989"/>
                </a:solidFill>
              </a:rPr>
              <a:pPr/>
              <a:t>2</a:t>
            </a:fld>
            <a:endParaRPr lang="fr-BE" altLang="fr-FR" smtClean="0">
              <a:solidFill>
                <a:srgbClr val="898989"/>
              </a:solidFill>
            </a:endParaRPr>
          </a:p>
        </p:txBody>
      </p:sp>
      <p:sp>
        <p:nvSpPr>
          <p:cNvPr id="80899" name="Espace réservé du contenu 4"/>
          <p:cNvSpPr txBox="1">
            <a:spLocks/>
          </p:cNvSpPr>
          <p:nvPr/>
        </p:nvSpPr>
        <p:spPr bwMode="auto">
          <a:xfrm>
            <a:off x="1357313" y="1484784"/>
            <a:ext cx="7283450" cy="4584229"/>
          </a:xfrm>
          <a:prstGeom prst="rect">
            <a:avLst/>
          </a:prstGeom>
          <a:noFill/>
          <a:ln w="9525">
            <a:noFill/>
            <a:miter lim="800000"/>
            <a:headEnd/>
            <a:tailEnd/>
          </a:ln>
        </p:spPr>
        <p:txBody>
          <a:bodyPr/>
          <a:lstStyle/>
          <a:p>
            <a:pPr marL="514350" indent="-514350">
              <a:spcBef>
                <a:spcPct val="20000"/>
              </a:spcBef>
              <a:buFont typeface="Arial" panose="020B0604020202020204" pitchFamily="34" charset="0"/>
              <a:buChar char="•"/>
            </a:pPr>
            <a:r>
              <a:rPr lang="fr-BE" altLang="fr-FR" sz="2800" dirty="0">
                <a:solidFill>
                  <a:srgbClr val="0C2D83"/>
                </a:solidFill>
                <a:latin typeface="Arial" pitchFamily="34" charset="0"/>
              </a:rPr>
              <a:t>Le processus de </a:t>
            </a:r>
            <a:r>
              <a:rPr lang="fr-BE" altLang="fr-FR" sz="2800" dirty="0" smtClean="0">
                <a:solidFill>
                  <a:srgbClr val="0C2D83"/>
                </a:solidFill>
                <a:latin typeface="Arial" pitchFamily="34" charset="0"/>
              </a:rPr>
              <a:t>publication des revues scientifiques</a:t>
            </a:r>
            <a:endParaRPr lang="fr-BE" altLang="fr-FR" sz="2800" dirty="0">
              <a:solidFill>
                <a:srgbClr val="0C2D83"/>
              </a:solidFill>
              <a:latin typeface="Arial" pitchFamily="34" charset="0"/>
            </a:endParaRPr>
          </a:p>
          <a:p>
            <a:pPr marL="514350" indent="-514350">
              <a:spcBef>
                <a:spcPct val="20000"/>
              </a:spcBef>
              <a:buFont typeface="Arial" panose="020B0604020202020204" pitchFamily="34" charset="0"/>
              <a:buChar char="•"/>
            </a:pPr>
            <a:r>
              <a:rPr lang="fr-BE" altLang="fr-FR" sz="2800" dirty="0" smtClean="0">
                <a:solidFill>
                  <a:srgbClr val="0C2D83"/>
                </a:solidFill>
                <a:latin typeface="Arial" pitchFamily="34" charset="0"/>
              </a:rPr>
              <a:t>Les fonctions de la publication</a:t>
            </a:r>
            <a:endParaRPr lang="fr-BE" altLang="fr-FR" sz="2800" dirty="0">
              <a:solidFill>
                <a:srgbClr val="0C2D83"/>
              </a:solidFill>
              <a:latin typeface="Arial" pitchFamily="34" charset="0"/>
            </a:endParaRPr>
          </a:p>
          <a:p>
            <a:pPr marL="514350" indent="-514350">
              <a:spcBef>
                <a:spcPct val="20000"/>
              </a:spcBef>
              <a:buFont typeface="Arial" panose="020B0604020202020204" pitchFamily="34" charset="0"/>
              <a:buChar char="•"/>
            </a:pPr>
            <a:r>
              <a:rPr lang="fr-BE" altLang="fr-FR" sz="2800" dirty="0" smtClean="0">
                <a:solidFill>
                  <a:srgbClr val="0C2D83"/>
                </a:solidFill>
                <a:latin typeface="Arial" pitchFamily="34" charset="0"/>
              </a:rPr>
              <a:t>Rôles dans l’édition scientifique</a:t>
            </a:r>
            <a:endParaRPr lang="fr-BE" altLang="fr-FR" sz="2800" dirty="0">
              <a:solidFill>
                <a:srgbClr val="0C2D83"/>
              </a:solidFill>
              <a:latin typeface="Arial" pitchFamily="34" charset="0"/>
            </a:endParaRPr>
          </a:p>
          <a:p>
            <a:pPr marL="514350" indent="-514350">
              <a:spcBef>
                <a:spcPct val="20000"/>
              </a:spcBef>
              <a:buFont typeface="Arial" panose="020B0604020202020204" pitchFamily="34" charset="0"/>
              <a:buChar char="•"/>
            </a:pPr>
            <a:r>
              <a:rPr lang="fr-BE" altLang="fr-FR" sz="2800" dirty="0" smtClean="0">
                <a:solidFill>
                  <a:srgbClr val="0C2D83"/>
                </a:solidFill>
                <a:latin typeface="Arial" pitchFamily="34" charset="0"/>
              </a:rPr>
              <a:t>Processus d’évaluation par les pairs</a:t>
            </a:r>
            <a:endParaRPr lang="fr-BE" altLang="fr-FR" sz="2800" dirty="0">
              <a:solidFill>
                <a:srgbClr val="0C2D83"/>
              </a:solidFill>
              <a:latin typeface="Arial" pitchFamily="34" charset="0"/>
            </a:endParaRPr>
          </a:p>
          <a:p>
            <a:pPr marL="514350" indent="-514350">
              <a:spcBef>
                <a:spcPct val="20000"/>
              </a:spcBef>
              <a:buFont typeface="Arial" panose="020B0604020202020204" pitchFamily="34" charset="0"/>
              <a:buChar char="•"/>
            </a:pPr>
            <a:r>
              <a:rPr lang="fr-BE" altLang="fr-FR" sz="2800" dirty="0" smtClean="0">
                <a:solidFill>
                  <a:srgbClr val="0C2D83"/>
                </a:solidFill>
                <a:latin typeface="Arial" pitchFamily="34" charset="0"/>
              </a:rPr>
              <a:t>Considérations éthiques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u numéro de diapositive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00FFAD1-E8FF-4D27-AEAF-234A20133E34}" type="slidenum">
              <a:rPr lang="fr-BE" altLang="fr-FR" smtClean="0">
                <a:solidFill>
                  <a:srgbClr val="898989"/>
                </a:solidFill>
              </a:rPr>
              <a:pPr/>
              <a:t>3</a:t>
            </a:fld>
            <a:endParaRPr lang="fr-BE" altLang="fr-FR" smtClean="0">
              <a:solidFill>
                <a:srgbClr val="898989"/>
              </a:solidFill>
            </a:endParaRPr>
          </a:p>
        </p:txBody>
      </p:sp>
      <p:sp>
        <p:nvSpPr>
          <p:cNvPr id="81923" name="Titre 1"/>
          <p:cNvSpPr txBox="1">
            <a:spLocks/>
          </p:cNvSpPr>
          <p:nvPr/>
        </p:nvSpPr>
        <p:spPr bwMode="auto">
          <a:xfrm>
            <a:off x="1214438" y="1071563"/>
            <a:ext cx="7499350" cy="2439987"/>
          </a:xfrm>
          <a:prstGeom prst="rect">
            <a:avLst/>
          </a:prstGeom>
          <a:noFill/>
          <a:ln w="9525">
            <a:noFill/>
            <a:miter lim="800000"/>
            <a:headEnd/>
            <a:tailEnd/>
          </a:ln>
        </p:spPr>
        <p:txBody>
          <a:bodyPr/>
          <a:lstStyle/>
          <a:p>
            <a:pPr algn="ctr" eaLnBrk="0" hangingPunct="0"/>
            <a:r>
              <a:rPr lang="fr-BE" altLang="fr-FR" sz="4400" dirty="0" smtClean="0">
                <a:solidFill>
                  <a:srgbClr val="0C2D83"/>
                </a:solidFill>
                <a:latin typeface="Arial" pitchFamily="34" charset="0"/>
              </a:rPr>
              <a:t>Le </a:t>
            </a:r>
            <a:r>
              <a:rPr lang="fr-BE" altLang="fr-FR" sz="4400" dirty="0">
                <a:solidFill>
                  <a:srgbClr val="0C2D83"/>
                </a:solidFill>
                <a:latin typeface="Arial" pitchFamily="34" charset="0"/>
              </a:rPr>
              <a:t>processus de publication scientifique : </a:t>
            </a:r>
            <a:br>
              <a:rPr lang="fr-BE" altLang="fr-FR" sz="4400" dirty="0">
                <a:solidFill>
                  <a:srgbClr val="0C2D83"/>
                </a:solidFill>
                <a:latin typeface="Arial" pitchFamily="34" charset="0"/>
              </a:rPr>
            </a:br>
            <a:r>
              <a:rPr lang="fr-BE" altLang="fr-FR" sz="4400" dirty="0">
                <a:solidFill>
                  <a:srgbClr val="0C2D83"/>
                </a:solidFill>
                <a:latin typeface="Arial" pitchFamily="34" charset="0"/>
              </a:rPr>
              <a:t>le cas des revues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4" name="Rectangle 4"/>
          <p:cNvSpPr>
            <a:spLocks noChangeArrowheads="1"/>
          </p:cNvSpPr>
          <p:nvPr/>
        </p:nvSpPr>
        <p:spPr bwMode="auto">
          <a:xfrm>
            <a:off x="2627313" y="404813"/>
            <a:ext cx="1295400"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47" name="Text Box 5"/>
          <p:cNvSpPr txBox="1">
            <a:spLocks noChangeArrowheads="1"/>
          </p:cNvSpPr>
          <p:nvPr/>
        </p:nvSpPr>
        <p:spPr bwMode="auto">
          <a:xfrm>
            <a:off x="2843213" y="476250"/>
            <a:ext cx="9080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Editeur</a:t>
            </a:r>
            <a:endParaRPr lang="fr-FR" altLang="fr-FR" dirty="0">
              <a:solidFill>
                <a:srgbClr val="000000"/>
              </a:solidFill>
              <a:latin typeface="Arial" pitchFamily="34" charset="0"/>
            </a:endParaRPr>
          </a:p>
        </p:txBody>
      </p:sp>
      <p:sp>
        <p:nvSpPr>
          <p:cNvPr id="56326" name="Rectangle 6"/>
          <p:cNvSpPr>
            <a:spLocks noChangeArrowheads="1"/>
          </p:cNvSpPr>
          <p:nvPr/>
        </p:nvSpPr>
        <p:spPr bwMode="auto">
          <a:xfrm>
            <a:off x="4284663" y="4149725"/>
            <a:ext cx="1295400"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7" name="Rectangle 7"/>
          <p:cNvSpPr>
            <a:spLocks noChangeArrowheads="1"/>
          </p:cNvSpPr>
          <p:nvPr/>
        </p:nvSpPr>
        <p:spPr bwMode="auto">
          <a:xfrm>
            <a:off x="323850" y="2349500"/>
            <a:ext cx="1944688" cy="719138"/>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8" name="Rectangle 8"/>
          <p:cNvSpPr>
            <a:spLocks noChangeArrowheads="1"/>
          </p:cNvSpPr>
          <p:nvPr/>
        </p:nvSpPr>
        <p:spPr bwMode="auto">
          <a:xfrm>
            <a:off x="6877050" y="3357563"/>
            <a:ext cx="1584325"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29" name="Rectangle 9"/>
          <p:cNvSpPr>
            <a:spLocks noChangeArrowheads="1"/>
          </p:cNvSpPr>
          <p:nvPr/>
        </p:nvSpPr>
        <p:spPr bwMode="auto">
          <a:xfrm>
            <a:off x="4716463" y="5013325"/>
            <a:ext cx="1295400"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0" name="Rectangle 10"/>
          <p:cNvSpPr>
            <a:spLocks noChangeArrowheads="1"/>
          </p:cNvSpPr>
          <p:nvPr/>
        </p:nvSpPr>
        <p:spPr bwMode="auto">
          <a:xfrm>
            <a:off x="4356100" y="5805488"/>
            <a:ext cx="1295400" cy="576262"/>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1" name="AutoShape 11"/>
          <p:cNvSpPr>
            <a:spLocks noChangeArrowheads="1"/>
          </p:cNvSpPr>
          <p:nvPr/>
        </p:nvSpPr>
        <p:spPr bwMode="auto">
          <a:xfrm>
            <a:off x="2124075" y="3933825"/>
            <a:ext cx="1655763" cy="719138"/>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2" name="AutoShape 12"/>
          <p:cNvSpPr>
            <a:spLocks noChangeArrowheads="1"/>
          </p:cNvSpPr>
          <p:nvPr/>
        </p:nvSpPr>
        <p:spPr bwMode="auto">
          <a:xfrm>
            <a:off x="1403350" y="5589588"/>
            <a:ext cx="1655763" cy="863600"/>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3" name="AutoShape 13"/>
          <p:cNvSpPr>
            <a:spLocks noChangeArrowheads="1"/>
          </p:cNvSpPr>
          <p:nvPr/>
        </p:nvSpPr>
        <p:spPr bwMode="auto">
          <a:xfrm>
            <a:off x="468313" y="476250"/>
            <a:ext cx="1512887" cy="792163"/>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4" name="AutoShape 14"/>
          <p:cNvSpPr>
            <a:spLocks noChangeArrowheads="1"/>
          </p:cNvSpPr>
          <p:nvPr/>
        </p:nvSpPr>
        <p:spPr bwMode="auto">
          <a:xfrm>
            <a:off x="4572000" y="404813"/>
            <a:ext cx="1584325" cy="863600"/>
          </a:xfrm>
          <a:prstGeom prst="diamond">
            <a:avLst/>
          </a:prstGeom>
          <a:noFill/>
          <a:ln w="19050">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5" name="AutoShape 15"/>
          <p:cNvSpPr>
            <a:spLocks noChangeArrowheads="1"/>
          </p:cNvSpPr>
          <p:nvPr/>
        </p:nvSpPr>
        <p:spPr bwMode="auto">
          <a:xfrm>
            <a:off x="5148263" y="2420938"/>
            <a:ext cx="1511300"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6" name="AutoShape 16"/>
          <p:cNvSpPr>
            <a:spLocks noChangeArrowheads="1"/>
          </p:cNvSpPr>
          <p:nvPr/>
        </p:nvSpPr>
        <p:spPr bwMode="auto">
          <a:xfrm>
            <a:off x="5219700" y="2852738"/>
            <a:ext cx="1368425"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7" name="Rectangle 17"/>
          <p:cNvSpPr>
            <a:spLocks noChangeArrowheads="1"/>
          </p:cNvSpPr>
          <p:nvPr/>
        </p:nvSpPr>
        <p:spPr bwMode="auto">
          <a:xfrm>
            <a:off x="7092950" y="692150"/>
            <a:ext cx="1583506"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56338" name="Rectangle 18"/>
          <p:cNvSpPr>
            <a:spLocks noChangeArrowheads="1"/>
          </p:cNvSpPr>
          <p:nvPr/>
        </p:nvSpPr>
        <p:spPr bwMode="auto">
          <a:xfrm>
            <a:off x="6877050" y="1628775"/>
            <a:ext cx="1295400" cy="576263"/>
          </a:xfrm>
          <a:prstGeom prst="rect">
            <a:avLst/>
          </a:prstGeom>
          <a:noFill/>
          <a:ln w="952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61" name="Text Box 19"/>
          <p:cNvSpPr txBox="1">
            <a:spLocks noChangeArrowheads="1"/>
          </p:cNvSpPr>
          <p:nvPr/>
        </p:nvSpPr>
        <p:spPr bwMode="auto">
          <a:xfrm>
            <a:off x="4500563" y="4221163"/>
            <a:ext cx="857250" cy="366712"/>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Auteur</a:t>
            </a:r>
            <a:endParaRPr lang="fr-FR" altLang="fr-FR">
              <a:solidFill>
                <a:srgbClr val="000000"/>
              </a:solidFill>
              <a:latin typeface="Arial" pitchFamily="34" charset="0"/>
            </a:endParaRPr>
          </a:p>
        </p:txBody>
      </p:sp>
      <p:sp>
        <p:nvSpPr>
          <p:cNvPr id="82962" name="Text Box 20"/>
          <p:cNvSpPr txBox="1">
            <a:spLocks noChangeArrowheads="1"/>
          </p:cNvSpPr>
          <p:nvPr/>
        </p:nvSpPr>
        <p:spPr bwMode="auto">
          <a:xfrm>
            <a:off x="4932363" y="5084763"/>
            <a:ext cx="946150" cy="366712"/>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Lecteur</a:t>
            </a:r>
            <a:endParaRPr lang="fr-FR" altLang="fr-FR">
              <a:solidFill>
                <a:srgbClr val="000000"/>
              </a:solidFill>
              <a:latin typeface="Arial" pitchFamily="34" charset="0"/>
            </a:endParaRPr>
          </a:p>
        </p:txBody>
      </p:sp>
      <p:sp>
        <p:nvSpPr>
          <p:cNvPr id="82963" name="Text Box 21"/>
          <p:cNvSpPr txBox="1">
            <a:spLocks noChangeArrowheads="1"/>
          </p:cNvSpPr>
          <p:nvPr/>
        </p:nvSpPr>
        <p:spPr bwMode="auto">
          <a:xfrm>
            <a:off x="4500563" y="5876925"/>
            <a:ext cx="1085850" cy="366713"/>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 Pairs »</a:t>
            </a:r>
            <a:endParaRPr lang="fr-FR" altLang="fr-FR">
              <a:solidFill>
                <a:srgbClr val="000000"/>
              </a:solidFill>
              <a:latin typeface="Arial" pitchFamily="34" charset="0"/>
            </a:endParaRPr>
          </a:p>
        </p:txBody>
      </p:sp>
      <p:sp>
        <p:nvSpPr>
          <p:cNvPr id="82964" name="Text Box 22"/>
          <p:cNvSpPr txBox="1">
            <a:spLocks noChangeArrowheads="1"/>
          </p:cNvSpPr>
          <p:nvPr/>
        </p:nvSpPr>
        <p:spPr bwMode="auto">
          <a:xfrm>
            <a:off x="323528" y="2348880"/>
            <a:ext cx="1928734" cy="646331"/>
          </a:xfrm>
          <a:prstGeom prst="rect">
            <a:avLst/>
          </a:prstGeom>
          <a:noFill/>
          <a:ln w="9525">
            <a:noFill/>
            <a:miter lim="800000"/>
            <a:headEnd/>
            <a:tailEnd/>
          </a:ln>
        </p:spPr>
        <p:txBody>
          <a:bodyPr wrap="none">
            <a:spAutoFit/>
          </a:bodyPr>
          <a:lstStyle/>
          <a:p>
            <a:pPr algn="ctr"/>
            <a:r>
              <a:rPr lang="fr-BE" altLang="fr-FR" dirty="0">
                <a:solidFill>
                  <a:srgbClr val="000000"/>
                </a:solidFill>
                <a:latin typeface="Arial" pitchFamily="34" charset="0"/>
              </a:rPr>
              <a:t>Comité rédaction</a:t>
            </a:r>
          </a:p>
          <a:p>
            <a:pPr algn="ctr"/>
            <a:r>
              <a:rPr lang="fr-BE" altLang="fr-FR" dirty="0">
                <a:solidFill>
                  <a:srgbClr val="000000"/>
                </a:solidFill>
                <a:latin typeface="Arial" pitchFamily="34" charset="0"/>
              </a:rPr>
              <a:t>Revue</a:t>
            </a:r>
            <a:endParaRPr lang="fr-FR" altLang="fr-FR" dirty="0">
              <a:solidFill>
                <a:srgbClr val="000000"/>
              </a:solidFill>
              <a:latin typeface="Arial" pitchFamily="34" charset="0"/>
            </a:endParaRPr>
          </a:p>
        </p:txBody>
      </p:sp>
      <p:sp>
        <p:nvSpPr>
          <p:cNvPr id="56343" name="Text Box 23"/>
          <p:cNvSpPr txBox="1">
            <a:spLocks noChangeArrowheads="1"/>
          </p:cNvSpPr>
          <p:nvPr/>
        </p:nvSpPr>
        <p:spPr bwMode="auto">
          <a:xfrm>
            <a:off x="2411413" y="4076700"/>
            <a:ext cx="1123950" cy="366713"/>
          </a:xfrm>
          <a:prstGeom prst="rect">
            <a:avLst/>
          </a:prstGeom>
          <a:noFill/>
          <a:ln w="9525">
            <a:noFill/>
            <a:miter lim="800000"/>
            <a:headEnd/>
            <a:tailEnd/>
          </a:ln>
        </p:spPr>
        <p:txBody>
          <a:bodyPr>
            <a:spAutoFit/>
          </a:bodyPr>
          <a:lstStyle/>
          <a:p>
            <a:r>
              <a:rPr lang="fr-BE" altLang="fr-FR" dirty="0">
                <a:solidFill>
                  <a:srgbClr val="000000"/>
                </a:solidFill>
                <a:latin typeface="Arial" pitchFamily="34" charset="0"/>
              </a:rPr>
              <a:t>rédaction</a:t>
            </a:r>
            <a:endParaRPr lang="fr-FR" altLang="fr-FR" dirty="0">
              <a:solidFill>
                <a:srgbClr val="000000"/>
              </a:solidFill>
              <a:latin typeface="Arial" pitchFamily="34" charset="0"/>
            </a:endParaRPr>
          </a:p>
        </p:txBody>
      </p:sp>
      <p:sp>
        <p:nvSpPr>
          <p:cNvPr id="56344" name="Text Box 24"/>
          <p:cNvSpPr txBox="1">
            <a:spLocks noChangeArrowheads="1"/>
          </p:cNvSpPr>
          <p:nvPr/>
        </p:nvSpPr>
        <p:spPr bwMode="auto">
          <a:xfrm>
            <a:off x="1763713" y="5661025"/>
            <a:ext cx="996950" cy="641350"/>
          </a:xfrm>
          <a:prstGeom prst="rect">
            <a:avLst/>
          </a:prstGeom>
          <a:noFill/>
          <a:ln w="9525">
            <a:noFill/>
            <a:miter lim="800000"/>
            <a:headEnd/>
            <a:tailEnd/>
          </a:ln>
        </p:spPr>
        <p:txBody>
          <a:bodyPr wrap="none">
            <a:spAutoFit/>
          </a:bodyPr>
          <a:lstStyle/>
          <a:p>
            <a:pPr algn="ctr"/>
            <a:r>
              <a:rPr lang="fr-BE" altLang="fr-FR">
                <a:solidFill>
                  <a:srgbClr val="000000"/>
                </a:solidFill>
                <a:latin typeface="Arial" pitchFamily="34" charset="0"/>
              </a:rPr>
              <a:t>contrôle</a:t>
            </a:r>
            <a:br>
              <a:rPr lang="fr-BE" altLang="fr-FR">
                <a:solidFill>
                  <a:srgbClr val="000000"/>
                </a:solidFill>
                <a:latin typeface="Arial" pitchFamily="34" charset="0"/>
              </a:rPr>
            </a:br>
            <a:r>
              <a:rPr lang="fr-BE" altLang="fr-FR">
                <a:solidFill>
                  <a:srgbClr val="000000"/>
                </a:solidFill>
                <a:latin typeface="Arial" pitchFamily="34" charset="0"/>
              </a:rPr>
              <a:t>qualité</a:t>
            </a:r>
            <a:endParaRPr lang="fr-FR" altLang="fr-FR">
              <a:solidFill>
                <a:srgbClr val="000000"/>
              </a:solidFill>
              <a:latin typeface="Arial" pitchFamily="34" charset="0"/>
            </a:endParaRPr>
          </a:p>
        </p:txBody>
      </p:sp>
      <p:sp>
        <p:nvSpPr>
          <p:cNvPr id="56345" name="Text Box 25"/>
          <p:cNvSpPr txBox="1">
            <a:spLocks noChangeArrowheads="1"/>
          </p:cNvSpPr>
          <p:nvPr/>
        </p:nvSpPr>
        <p:spPr bwMode="auto">
          <a:xfrm>
            <a:off x="827088" y="549275"/>
            <a:ext cx="857250" cy="641350"/>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édition</a:t>
            </a:r>
            <a:br>
              <a:rPr lang="fr-BE" altLang="fr-FR" dirty="0">
                <a:solidFill>
                  <a:srgbClr val="000000"/>
                </a:solidFill>
                <a:latin typeface="Arial" pitchFamily="34" charset="0"/>
              </a:rPr>
            </a:br>
            <a:r>
              <a:rPr lang="fr-BE" altLang="fr-FR" dirty="0">
                <a:solidFill>
                  <a:srgbClr val="000000"/>
                </a:solidFill>
                <a:latin typeface="Arial" pitchFamily="34" charset="0"/>
              </a:rPr>
              <a:t>revue</a:t>
            </a:r>
            <a:endParaRPr lang="fr-FR" altLang="fr-FR" dirty="0">
              <a:solidFill>
                <a:srgbClr val="000000"/>
              </a:solidFill>
              <a:latin typeface="Arial" pitchFamily="34" charset="0"/>
            </a:endParaRPr>
          </a:p>
        </p:txBody>
      </p:sp>
      <p:sp>
        <p:nvSpPr>
          <p:cNvPr id="56346" name="Text Box 26"/>
          <p:cNvSpPr txBox="1">
            <a:spLocks noChangeArrowheads="1"/>
          </p:cNvSpPr>
          <p:nvPr/>
        </p:nvSpPr>
        <p:spPr bwMode="auto">
          <a:xfrm>
            <a:off x="4787900" y="549275"/>
            <a:ext cx="1160463" cy="641350"/>
          </a:xfrm>
          <a:prstGeom prst="rect">
            <a:avLst/>
          </a:prstGeom>
          <a:noFill/>
          <a:ln w="9525">
            <a:noFill/>
            <a:miter lim="800000"/>
            <a:headEnd/>
            <a:tailEnd/>
          </a:ln>
        </p:spPr>
        <p:txBody>
          <a:bodyPr>
            <a:spAutoFit/>
          </a:bodyPr>
          <a:lstStyle/>
          <a:p>
            <a:pPr algn="ctr"/>
            <a:r>
              <a:rPr lang="fr-BE" altLang="fr-FR">
                <a:solidFill>
                  <a:srgbClr val="000000"/>
                </a:solidFill>
                <a:latin typeface="Arial" pitchFamily="34" charset="0"/>
              </a:rPr>
              <a:t>diffusion</a:t>
            </a:r>
            <a:br>
              <a:rPr lang="fr-BE" altLang="fr-FR">
                <a:solidFill>
                  <a:srgbClr val="000000"/>
                </a:solidFill>
                <a:latin typeface="Arial" pitchFamily="34" charset="0"/>
              </a:rPr>
            </a:br>
            <a:r>
              <a:rPr lang="fr-BE" altLang="fr-FR">
                <a:solidFill>
                  <a:srgbClr val="000000"/>
                </a:solidFill>
                <a:latin typeface="Arial" pitchFamily="34" charset="0"/>
              </a:rPr>
              <a:t>vente</a:t>
            </a:r>
            <a:endParaRPr lang="fr-FR" altLang="fr-FR">
              <a:solidFill>
                <a:srgbClr val="000000"/>
              </a:solidFill>
              <a:latin typeface="Arial" pitchFamily="34" charset="0"/>
            </a:endParaRPr>
          </a:p>
        </p:txBody>
      </p:sp>
      <p:sp>
        <p:nvSpPr>
          <p:cNvPr id="82969" name="Text Box 27"/>
          <p:cNvSpPr txBox="1">
            <a:spLocks noChangeArrowheads="1"/>
          </p:cNvSpPr>
          <p:nvPr/>
        </p:nvSpPr>
        <p:spPr bwMode="auto">
          <a:xfrm>
            <a:off x="6877050" y="3429000"/>
            <a:ext cx="1584325" cy="396875"/>
          </a:xfrm>
          <a:prstGeom prst="rect">
            <a:avLst/>
          </a:prstGeom>
          <a:noFill/>
          <a:ln w="9525">
            <a:noFill/>
            <a:miter lim="800000"/>
            <a:headEnd/>
            <a:tailEnd/>
          </a:ln>
        </p:spPr>
        <p:txBody>
          <a:bodyPr wrap="none">
            <a:spAutoFit/>
          </a:bodyPr>
          <a:lstStyle/>
          <a:p>
            <a:r>
              <a:rPr lang="fr-BE" altLang="fr-FR" sz="2000">
                <a:solidFill>
                  <a:srgbClr val="000000"/>
                </a:solidFill>
                <a:latin typeface="Arial" pitchFamily="34" charset="0"/>
              </a:rPr>
              <a:t>Bibliothèque</a:t>
            </a:r>
            <a:endParaRPr lang="fr-FR" altLang="fr-FR" sz="2000">
              <a:solidFill>
                <a:srgbClr val="000000"/>
              </a:solidFill>
              <a:latin typeface="Arial" pitchFamily="34" charset="0"/>
            </a:endParaRPr>
          </a:p>
        </p:txBody>
      </p:sp>
      <p:sp>
        <p:nvSpPr>
          <p:cNvPr id="82970" name="Text Box 28"/>
          <p:cNvSpPr txBox="1">
            <a:spLocks noChangeArrowheads="1"/>
          </p:cNvSpPr>
          <p:nvPr/>
        </p:nvSpPr>
        <p:spPr bwMode="auto">
          <a:xfrm>
            <a:off x="7020272" y="692696"/>
            <a:ext cx="1656183" cy="584775"/>
          </a:xfrm>
          <a:prstGeom prst="rect">
            <a:avLst/>
          </a:prstGeom>
          <a:noFill/>
          <a:ln w="9525">
            <a:noFill/>
            <a:miter lim="800000"/>
            <a:headEnd/>
            <a:tailEnd/>
          </a:ln>
        </p:spPr>
        <p:txBody>
          <a:bodyPr wrap="square">
            <a:spAutoFit/>
          </a:bodyPr>
          <a:lstStyle/>
          <a:p>
            <a:pPr algn="ctr"/>
            <a:r>
              <a:rPr lang="fr-BE" altLang="fr-FR" sz="1600" dirty="0" smtClean="0">
                <a:solidFill>
                  <a:srgbClr val="000000"/>
                </a:solidFill>
                <a:latin typeface="Arial" pitchFamily="34" charset="0"/>
              </a:rPr>
              <a:t>Agence </a:t>
            </a:r>
          </a:p>
          <a:p>
            <a:pPr algn="ctr"/>
            <a:r>
              <a:rPr lang="fr-BE" altLang="fr-FR" sz="1600" dirty="0" smtClean="0">
                <a:solidFill>
                  <a:srgbClr val="000000"/>
                </a:solidFill>
                <a:latin typeface="Arial" pitchFamily="34" charset="0"/>
              </a:rPr>
              <a:t>d’abonnements</a:t>
            </a:r>
            <a:endParaRPr lang="fr-FR" altLang="fr-FR" sz="1600" dirty="0">
              <a:solidFill>
                <a:srgbClr val="000000"/>
              </a:solidFill>
              <a:latin typeface="Arial" pitchFamily="34" charset="0"/>
            </a:endParaRPr>
          </a:p>
        </p:txBody>
      </p:sp>
      <p:sp>
        <p:nvSpPr>
          <p:cNvPr id="82971" name="Text Box 29"/>
          <p:cNvSpPr txBox="1">
            <a:spLocks noChangeArrowheads="1"/>
          </p:cNvSpPr>
          <p:nvPr/>
        </p:nvSpPr>
        <p:spPr bwMode="auto">
          <a:xfrm>
            <a:off x="6858000" y="1643063"/>
            <a:ext cx="1233488" cy="584200"/>
          </a:xfrm>
          <a:prstGeom prst="rect">
            <a:avLst/>
          </a:prstGeom>
          <a:noFill/>
          <a:ln w="9525">
            <a:noFill/>
            <a:miter lim="800000"/>
            <a:headEnd/>
            <a:tailEnd/>
          </a:ln>
        </p:spPr>
        <p:txBody>
          <a:bodyPr wrap="none">
            <a:spAutoFit/>
          </a:bodyPr>
          <a:lstStyle/>
          <a:p>
            <a:pPr algn="ctr"/>
            <a:r>
              <a:rPr lang="fr-BE" altLang="fr-FR" sz="1600" dirty="0">
                <a:solidFill>
                  <a:srgbClr val="000000"/>
                </a:solidFill>
                <a:latin typeface="Arial" pitchFamily="34" charset="0"/>
              </a:rPr>
              <a:t>Consortium</a:t>
            </a:r>
            <a:br>
              <a:rPr lang="fr-BE" altLang="fr-FR" sz="1600" dirty="0">
                <a:solidFill>
                  <a:srgbClr val="000000"/>
                </a:solidFill>
                <a:latin typeface="Arial" pitchFamily="34" charset="0"/>
              </a:rPr>
            </a:br>
            <a:r>
              <a:rPr lang="fr-BE" altLang="fr-FR" sz="1600" i="1" dirty="0" err="1">
                <a:solidFill>
                  <a:srgbClr val="000000"/>
                </a:solidFill>
                <a:latin typeface="Arial" pitchFamily="34" charset="0"/>
              </a:rPr>
              <a:t>BICfB</a:t>
            </a:r>
            <a:endParaRPr lang="fr-FR" altLang="fr-FR" sz="1600" i="1" dirty="0">
              <a:solidFill>
                <a:srgbClr val="000000"/>
              </a:solidFill>
              <a:latin typeface="Arial" pitchFamily="34" charset="0"/>
            </a:endParaRPr>
          </a:p>
        </p:txBody>
      </p:sp>
      <p:sp>
        <p:nvSpPr>
          <p:cNvPr id="56350" name="Text Box 30"/>
          <p:cNvSpPr txBox="1">
            <a:spLocks noChangeArrowheads="1"/>
          </p:cNvSpPr>
          <p:nvPr/>
        </p:nvSpPr>
        <p:spPr bwMode="auto">
          <a:xfrm>
            <a:off x="5364163" y="2492375"/>
            <a:ext cx="11239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paiement</a:t>
            </a:r>
            <a:endParaRPr lang="fr-FR" altLang="fr-FR" dirty="0">
              <a:solidFill>
                <a:srgbClr val="000000"/>
              </a:solidFill>
              <a:latin typeface="Arial" pitchFamily="34" charset="0"/>
            </a:endParaRPr>
          </a:p>
        </p:txBody>
      </p:sp>
      <p:sp>
        <p:nvSpPr>
          <p:cNvPr id="56351" name="Text Box 31"/>
          <p:cNvSpPr txBox="1">
            <a:spLocks noChangeArrowheads="1"/>
          </p:cNvSpPr>
          <p:nvPr/>
        </p:nvSpPr>
        <p:spPr bwMode="auto">
          <a:xfrm>
            <a:off x="5508625" y="2924175"/>
            <a:ext cx="781050" cy="366713"/>
          </a:xfrm>
          <a:prstGeom prst="rect">
            <a:avLst/>
          </a:prstGeom>
          <a:noFill/>
          <a:ln w="9525">
            <a:noFill/>
            <a:miter lim="800000"/>
            <a:headEnd/>
            <a:tailEnd/>
          </a:ln>
        </p:spPr>
        <p:txBody>
          <a:bodyPr wrap="none">
            <a:spAutoFit/>
          </a:bodyPr>
          <a:lstStyle/>
          <a:p>
            <a:r>
              <a:rPr lang="fr-BE" altLang="fr-FR">
                <a:solidFill>
                  <a:srgbClr val="000000"/>
                </a:solidFill>
                <a:latin typeface="Arial" pitchFamily="34" charset="0"/>
              </a:rPr>
              <a:t>accès</a:t>
            </a:r>
            <a:endParaRPr lang="fr-FR" altLang="fr-FR">
              <a:solidFill>
                <a:srgbClr val="000000"/>
              </a:solidFill>
              <a:latin typeface="Arial" pitchFamily="34" charset="0"/>
            </a:endParaRPr>
          </a:p>
        </p:txBody>
      </p:sp>
      <p:sp>
        <p:nvSpPr>
          <p:cNvPr id="82974" name="Line 32"/>
          <p:cNvSpPr>
            <a:spLocks noChangeShapeType="1"/>
          </p:cNvSpPr>
          <p:nvPr/>
        </p:nvSpPr>
        <p:spPr bwMode="auto">
          <a:xfrm flipH="1">
            <a:off x="3779838" y="4292600"/>
            <a:ext cx="504825" cy="0"/>
          </a:xfrm>
          <a:prstGeom prst="line">
            <a:avLst/>
          </a:prstGeom>
          <a:noFill/>
          <a:ln w="28575">
            <a:solidFill>
              <a:schemeClr val="tx1"/>
            </a:solidFill>
            <a:round/>
            <a:headEnd/>
            <a:tailEnd type="triangle" w="med" len="med"/>
          </a:ln>
        </p:spPr>
        <p:txBody>
          <a:bodyPr/>
          <a:lstStyle/>
          <a:p>
            <a:endParaRPr lang="fr-BE"/>
          </a:p>
        </p:txBody>
      </p:sp>
      <p:sp>
        <p:nvSpPr>
          <p:cNvPr id="82975" name="Line 33"/>
          <p:cNvSpPr>
            <a:spLocks noChangeShapeType="1"/>
          </p:cNvSpPr>
          <p:nvPr/>
        </p:nvSpPr>
        <p:spPr bwMode="auto">
          <a:xfrm flipH="1" flipV="1">
            <a:off x="1692275" y="3068638"/>
            <a:ext cx="431800" cy="1223962"/>
          </a:xfrm>
          <a:prstGeom prst="line">
            <a:avLst/>
          </a:prstGeom>
          <a:noFill/>
          <a:ln w="28575">
            <a:solidFill>
              <a:schemeClr val="tx1"/>
            </a:solidFill>
            <a:round/>
            <a:headEnd/>
            <a:tailEnd type="triangle" w="med" len="med"/>
          </a:ln>
        </p:spPr>
        <p:txBody>
          <a:bodyPr/>
          <a:lstStyle/>
          <a:p>
            <a:endParaRPr lang="fr-BE"/>
          </a:p>
        </p:txBody>
      </p:sp>
      <p:sp>
        <p:nvSpPr>
          <p:cNvPr id="82976" name="Line 34"/>
          <p:cNvSpPr>
            <a:spLocks noChangeShapeType="1"/>
          </p:cNvSpPr>
          <p:nvPr/>
        </p:nvSpPr>
        <p:spPr bwMode="auto">
          <a:xfrm>
            <a:off x="1331913" y="3068638"/>
            <a:ext cx="71437" cy="2952750"/>
          </a:xfrm>
          <a:prstGeom prst="line">
            <a:avLst/>
          </a:prstGeom>
          <a:noFill/>
          <a:ln w="28575">
            <a:solidFill>
              <a:schemeClr val="tx1"/>
            </a:solidFill>
            <a:round/>
            <a:headEnd/>
            <a:tailEnd type="triangle" w="med" len="med"/>
          </a:ln>
        </p:spPr>
        <p:txBody>
          <a:bodyPr/>
          <a:lstStyle/>
          <a:p>
            <a:endParaRPr lang="fr-BE"/>
          </a:p>
        </p:txBody>
      </p:sp>
      <p:sp>
        <p:nvSpPr>
          <p:cNvPr id="82977" name="Line 35"/>
          <p:cNvSpPr>
            <a:spLocks noChangeShapeType="1"/>
          </p:cNvSpPr>
          <p:nvPr/>
        </p:nvSpPr>
        <p:spPr bwMode="auto">
          <a:xfrm>
            <a:off x="3059113" y="6021388"/>
            <a:ext cx="1296987" cy="0"/>
          </a:xfrm>
          <a:prstGeom prst="line">
            <a:avLst/>
          </a:prstGeom>
          <a:noFill/>
          <a:ln w="28575">
            <a:solidFill>
              <a:schemeClr val="tx1"/>
            </a:solidFill>
            <a:round/>
            <a:headEnd/>
            <a:tailEnd type="triangle" w="med" len="med"/>
          </a:ln>
        </p:spPr>
        <p:txBody>
          <a:bodyPr/>
          <a:lstStyle/>
          <a:p>
            <a:endParaRPr lang="fr-BE"/>
          </a:p>
        </p:txBody>
      </p:sp>
      <p:sp>
        <p:nvSpPr>
          <p:cNvPr id="82978" name="Line 36"/>
          <p:cNvSpPr>
            <a:spLocks noChangeShapeType="1"/>
          </p:cNvSpPr>
          <p:nvPr/>
        </p:nvSpPr>
        <p:spPr bwMode="auto">
          <a:xfrm flipV="1">
            <a:off x="1979613" y="981075"/>
            <a:ext cx="863600" cy="1368425"/>
          </a:xfrm>
          <a:prstGeom prst="line">
            <a:avLst/>
          </a:prstGeom>
          <a:noFill/>
          <a:ln w="28575">
            <a:solidFill>
              <a:schemeClr val="tx1"/>
            </a:solidFill>
            <a:round/>
            <a:headEnd/>
            <a:tailEnd type="triangle" w="med" len="med"/>
          </a:ln>
        </p:spPr>
        <p:txBody>
          <a:bodyPr/>
          <a:lstStyle/>
          <a:p>
            <a:endParaRPr lang="fr-BE"/>
          </a:p>
        </p:txBody>
      </p:sp>
      <p:sp>
        <p:nvSpPr>
          <p:cNvPr id="82979" name="Line 37"/>
          <p:cNvSpPr>
            <a:spLocks noChangeShapeType="1"/>
          </p:cNvSpPr>
          <p:nvPr/>
        </p:nvSpPr>
        <p:spPr bwMode="auto">
          <a:xfrm>
            <a:off x="1258888" y="476250"/>
            <a:ext cx="1368425" cy="0"/>
          </a:xfrm>
          <a:prstGeom prst="line">
            <a:avLst/>
          </a:prstGeom>
          <a:noFill/>
          <a:ln w="28575">
            <a:solidFill>
              <a:schemeClr val="tx1"/>
            </a:solidFill>
            <a:round/>
            <a:headEnd/>
            <a:tailEnd type="triangle" w="med" len="med"/>
          </a:ln>
        </p:spPr>
        <p:txBody>
          <a:bodyPr/>
          <a:lstStyle/>
          <a:p>
            <a:endParaRPr lang="fr-BE"/>
          </a:p>
        </p:txBody>
      </p:sp>
      <p:sp>
        <p:nvSpPr>
          <p:cNvPr id="82980" name="Line 38"/>
          <p:cNvSpPr>
            <a:spLocks noChangeShapeType="1"/>
          </p:cNvSpPr>
          <p:nvPr/>
        </p:nvSpPr>
        <p:spPr bwMode="auto">
          <a:xfrm>
            <a:off x="3924300" y="836613"/>
            <a:ext cx="647700" cy="0"/>
          </a:xfrm>
          <a:prstGeom prst="line">
            <a:avLst/>
          </a:prstGeom>
          <a:noFill/>
          <a:ln w="28575">
            <a:solidFill>
              <a:schemeClr val="tx1"/>
            </a:solidFill>
            <a:round/>
            <a:headEnd/>
            <a:tailEnd type="triangle" w="med" len="med"/>
          </a:ln>
        </p:spPr>
        <p:txBody>
          <a:bodyPr/>
          <a:lstStyle/>
          <a:p>
            <a:endParaRPr lang="fr-BE"/>
          </a:p>
        </p:txBody>
      </p:sp>
      <p:sp>
        <p:nvSpPr>
          <p:cNvPr id="82981" name="Line 39"/>
          <p:cNvSpPr>
            <a:spLocks noChangeShapeType="1"/>
          </p:cNvSpPr>
          <p:nvPr/>
        </p:nvSpPr>
        <p:spPr bwMode="auto">
          <a:xfrm>
            <a:off x="6156325" y="836613"/>
            <a:ext cx="936625" cy="0"/>
          </a:xfrm>
          <a:prstGeom prst="line">
            <a:avLst/>
          </a:prstGeom>
          <a:noFill/>
          <a:ln w="28575">
            <a:solidFill>
              <a:schemeClr val="tx1"/>
            </a:solidFill>
            <a:round/>
            <a:headEnd/>
            <a:tailEnd type="triangle" w="med" len="med"/>
          </a:ln>
        </p:spPr>
        <p:txBody>
          <a:bodyPr/>
          <a:lstStyle/>
          <a:p>
            <a:endParaRPr lang="fr-BE"/>
          </a:p>
        </p:txBody>
      </p:sp>
      <p:sp>
        <p:nvSpPr>
          <p:cNvPr id="82982" name="Line 40"/>
          <p:cNvSpPr>
            <a:spLocks noChangeShapeType="1"/>
          </p:cNvSpPr>
          <p:nvPr/>
        </p:nvSpPr>
        <p:spPr bwMode="auto">
          <a:xfrm>
            <a:off x="6156325" y="836613"/>
            <a:ext cx="720725" cy="792162"/>
          </a:xfrm>
          <a:prstGeom prst="line">
            <a:avLst/>
          </a:prstGeom>
          <a:noFill/>
          <a:ln w="28575">
            <a:solidFill>
              <a:schemeClr val="tx1"/>
            </a:solidFill>
            <a:round/>
            <a:headEnd/>
            <a:tailEnd type="triangle" w="med" len="med"/>
          </a:ln>
        </p:spPr>
        <p:txBody>
          <a:bodyPr/>
          <a:lstStyle/>
          <a:p>
            <a:endParaRPr lang="fr-BE"/>
          </a:p>
        </p:txBody>
      </p:sp>
      <p:sp>
        <p:nvSpPr>
          <p:cNvPr id="82983" name="Line 41"/>
          <p:cNvSpPr>
            <a:spLocks noChangeShapeType="1"/>
          </p:cNvSpPr>
          <p:nvPr/>
        </p:nvSpPr>
        <p:spPr bwMode="auto">
          <a:xfrm>
            <a:off x="7740352" y="2204864"/>
            <a:ext cx="0" cy="1152525"/>
          </a:xfrm>
          <a:prstGeom prst="line">
            <a:avLst/>
          </a:prstGeom>
          <a:noFill/>
          <a:ln w="28575">
            <a:solidFill>
              <a:schemeClr val="tx1"/>
            </a:solidFill>
            <a:round/>
            <a:headEnd/>
            <a:tailEnd type="triangle" w="med" len="med"/>
          </a:ln>
        </p:spPr>
        <p:txBody>
          <a:bodyPr/>
          <a:lstStyle/>
          <a:p>
            <a:endParaRPr lang="fr-BE"/>
          </a:p>
        </p:txBody>
      </p:sp>
      <p:sp>
        <p:nvSpPr>
          <p:cNvPr id="82984" name="Line 42"/>
          <p:cNvSpPr>
            <a:spLocks noChangeShapeType="1"/>
          </p:cNvSpPr>
          <p:nvPr/>
        </p:nvSpPr>
        <p:spPr bwMode="auto">
          <a:xfrm>
            <a:off x="8244408" y="1268760"/>
            <a:ext cx="0" cy="2089150"/>
          </a:xfrm>
          <a:prstGeom prst="line">
            <a:avLst/>
          </a:prstGeom>
          <a:noFill/>
          <a:ln w="28575">
            <a:solidFill>
              <a:schemeClr val="tx1"/>
            </a:solidFill>
            <a:round/>
            <a:headEnd/>
            <a:tailEnd type="triangle" w="med" len="med"/>
          </a:ln>
        </p:spPr>
        <p:txBody>
          <a:bodyPr/>
          <a:lstStyle/>
          <a:p>
            <a:endParaRPr lang="fr-BE"/>
          </a:p>
        </p:txBody>
      </p:sp>
      <p:sp>
        <p:nvSpPr>
          <p:cNvPr id="82985" name="Line 43"/>
          <p:cNvSpPr>
            <a:spLocks noChangeShapeType="1"/>
          </p:cNvSpPr>
          <p:nvPr/>
        </p:nvSpPr>
        <p:spPr bwMode="auto">
          <a:xfrm flipH="1" flipV="1">
            <a:off x="6659563" y="2708275"/>
            <a:ext cx="217487" cy="865188"/>
          </a:xfrm>
          <a:prstGeom prst="line">
            <a:avLst/>
          </a:prstGeom>
          <a:noFill/>
          <a:ln w="28575">
            <a:solidFill>
              <a:schemeClr val="tx1"/>
            </a:solidFill>
            <a:round/>
            <a:headEnd/>
            <a:tailEnd type="triangle" w="med" len="med"/>
          </a:ln>
        </p:spPr>
        <p:txBody>
          <a:bodyPr/>
          <a:lstStyle/>
          <a:p>
            <a:endParaRPr lang="fr-BE"/>
          </a:p>
        </p:txBody>
      </p:sp>
      <p:sp>
        <p:nvSpPr>
          <p:cNvPr id="82986" name="Line 44"/>
          <p:cNvSpPr>
            <a:spLocks noChangeShapeType="1"/>
          </p:cNvSpPr>
          <p:nvPr/>
        </p:nvSpPr>
        <p:spPr bwMode="auto">
          <a:xfrm flipH="1" flipV="1">
            <a:off x="3563938" y="981075"/>
            <a:ext cx="1584325" cy="1727200"/>
          </a:xfrm>
          <a:prstGeom prst="line">
            <a:avLst/>
          </a:prstGeom>
          <a:noFill/>
          <a:ln w="28575">
            <a:solidFill>
              <a:schemeClr val="tx1"/>
            </a:solidFill>
            <a:round/>
            <a:headEnd/>
            <a:tailEnd type="triangle" w="med" len="med"/>
          </a:ln>
        </p:spPr>
        <p:txBody>
          <a:bodyPr/>
          <a:lstStyle/>
          <a:p>
            <a:endParaRPr lang="fr-BE"/>
          </a:p>
        </p:txBody>
      </p:sp>
      <p:sp>
        <p:nvSpPr>
          <p:cNvPr id="56368" name="AutoShape 48"/>
          <p:cNvSpPr>
            <a:spLocks noChangeArrowheads="1"/>
          </p:cNvSpPr>
          <p:nvPr/>
        </p:nvSpPr>
        <p:spPr bwMode="auto">
          <a:xfrm>
            <a:off x="6659563" y="4941888"/>
            <a:ext cx="1441450" cy="574675"/>
          </a:xfrm>
          <a:prstGeom prst="diamond">
            <a:avLst/>
          </a:prstGeom>
          <a:noFill/>
          <a:ln w="28575">
            <a:solidFill>
              <a:schemeClr val="tx1"/>
            </a:solidFill>
            <a:miter lim="800000"/>
            <a:headEnd/>
            <a:tailEnd/>
          </a:ln>
        </p:spPr>
        <p:txBody>
          <a:bodyPr wrap="none" anchor="ctr"/>
          <a:lstStyle/>
          <a:p>
            <a:endParaRPr lang="fr-FR" altLang="fr-FR">
              <a:solidFill>
                <a:srgbClr val="000000"/>
              </a:solidFill>
              <a:latin typeface="Arial" pitchFamily="34" charset="0"/>
            </a:endParaRPr>
          </a:p>
        </p:txBody>
      </p:sp>
      <p:sp>
        <p:nvSpPr>
          <p:cNvPr id="82988" name="Line 49"/>
          <p:cNvSpPr>
            <a:spLocks noChangeShapeType="1"/>
          </p:cNvSpPr>
          <p:nvPr/>
        </p:nvSpPr>
        <p:spPr bwMode="auto">
          <a:xfrm>
            <a:off x="6011863" y="5229225"/>
            <a:ext cx="647700" cy="0"/>
          </a:xfrm>
          <a:prstGeom prst="line">
            <a:avLst/>
          </a:prstGeom>
          <a:noFill/>
          <a:ln w="28575">
            <a:solidFill>
              <a:schemeClr val="tx1"/>
            </a:solidFill>
            <a:round/>
            <a:headEnd/>
            <a:tailEnd type="triangle" w="med" len="med"/>
          </a:ln>
        </p:spPr>
        <p:txBody>
          <a:bodyPr/>
          <a:lstStyle/>
          <a:p>
            <a:endParaRPr lang="fr-BE"/>
          </a:p>
        </p:txBody>
      </p:sp>
      <p:sp>
        <p:nvSpPr>
          <p:cNvPr id="82989" name="Line 50"/>
          <p:cNvSpPr>
            <a:spLocks noChangeShapeType="1"/>
          </p:cNvSpPr>
          <p:nvPr/>
        </p:nvSpPr>
        <p:spPr bwMode="auto">
          <a:xfrm flipV="1">
            <a:off x="7380288" y="3933825"/>
            <a:ext cx="0" cy="1008063"/>
          </a:xfrm>
          <a:prstGeom prst="line">
            <a:avLst/>
          </a:prstGeom>
          <a:noFill/>
          <a:ln w="28575">
            <a:solidFill>
              <a:schemeClr val="tx1"/>
            </a:solidFill>
            <a:round/>
            <a:headEnd/>
            <a:tailEnd type="triangle" w="med" len="med"/>
          </a:ln>
        </p:spPr>
        <p:txBody>
          <a:bodyPr/>
          <a:lstStyle/>
          <a:p>
            <a:endParaRPr lang="fr-BE"/>
          </a:p>
        </p:txBody>
      </p:sp>
      <p:sp>
        <p:nvSpPr>
          <p:cNvPr id="82990" name="Line 51"/>
          <p:cNvSpPr>
            <a:spLocks noChangeShapeType="1"/>
          </p:cNvSpPr>
          <p:nvPr/>
        </p:nvSpPr>
        <p:spPr bwMode="auto">
          <a:xfrm flipH="1" flipV="1">
            <a:off x="6588125" y="3141663"/>
            <a:ext cx="288925" cy="574675"/>
          </a:xfrm>
          <a:prstGeom prst="line">
            <a:avLst/>
          </a:prstGeom>
          <a:noFill/>
          <a:ln w="28575">
            <a:solidFill>
              <a:schemeClr val="tx1"/>
            </a:solidFill>
            <a:round/>
            <a:headEnd/>
            <a:tailEnd type="triangle" w="med" len="med"/>
          </a:ln>
        </p:spPr>
        <p:txBody>
          <a:bodyPr/>
          <a:lstStyle/>
          <a:p>
            <a:endParaRPr lang="fr-BE"/>
          </a:p>
        </p:txBody>
      </p:sp>
      <p:sp>
        <p:nvSpPr>
          <p:cNvPr id="82991" name="Line 52"/>
          <p:cNvSpPr>
            <a:spLocks noChangeShapeType="1"/>
          </p:cNvSpPr>
          <p:nvPr/>
        </p:nvSpPr>
        <p:spPr bwMode="auto">
          <a:xfrm flipH="1" flipV="1">
            <a:off x="3276600" y="981075"/>
            <a:ext cx="1943100" cy="2160588"/>
          </a:xfrm>
          <a:prstGeom prst="line">
            <a:avLst/>
          </a:prstGeom>
          <a:noFill/>
          <a:ln w="28575">
            <a:solidFill>
              <a:schemeClr val="tx1"/>
            </a:solidFill>
            <a:round/>
            <a:headEnd/>
            <a:tailEnd type="triangle" w="med" len="med"/>
          </a:ln>
        </p:spPr>
        <p:txBody>
          <a:bodyPr/>
          <a:lstStyle/>
          <a:p>
            <a:endParaRPr lang="fr-BE"/>
          </a:p>
        </p:txBody>
      </p:sp>
      <p:sp>
        <p:nvSpPr>
          <p:cNvPr id="56373" name="Text Box 53"/>
          <p:cNvSpPr txBox="1">
            <a:spLocks noChangeArrowheads="1"/>
          </p:cNvSpPr>
          <p:nvPr/>
        </p:nvSpPr>
        <p:spPr bwMode="auto">
          <a:xfrm>
            <a:off x="6948488" y="5013325"/>
            <a:ext cx="781050" cy="366713"/>
          </a:xfrm>
          <a:prstGeom prst="rect">
            <a:avLst/>
          </a:prstGeom>
          <a:noFill/>
          <a:ln w="9525">
            <a:noFill/>
            <a:miter lim="800000"/>
            <a:headEnd/>
            <a:tailEnd/>
          </a:ln>
        </p:spPr>
        <p:txBody>
          <a:bodyPr wrap="none">
            <a:spAutoFit/>
          </a:bodyPr>
          <a:lstStyle/>
          <a:p>
            <a:r>
              <a:rPr lang="fr-BE" altLang="fr-FR" dirty="0">
                <a:solidFill>
                  <a:srgbClr val="000000"/>
                </a:solidFill>
                <a:latin typeface="Arial" pitchFamily="34" charset="0"/>
              </a:rPr>
              <a:t>accès</a:t>
            </a:r>
            <a:endParaRPr lang="fr-FR" altLang="fr-FR" dirty="0">
              <a:solidFill>
                <a:srgbClr val="000000"/>
              </a:solidFill>
              <a:latin typeface="Arial" pitchFamily="34" charset="0"/>
            </a:endParaRPr>
          </a:p>
        </p:txBody>
      </p:sp>
      <p:sp>
        <p:nvSpPr>
          <p:cNvPr id="56375" name="Text Box 55"/>
          <p:cNvSpPr txBox="1">
            <a:spLocks noChangeArrowheads="1"/>
          </p:cNvSpPr>
          <p:nvPr/>
        </p:nvSpPr>
        <p:spPr bwMode="auto">
          <a:xfrm>
            <a:off x="1908175" y="3284538"/>
            <a:ext cx="1008063" cy="336550"/>
          </a:xfrm>
          <a:prstGeom prst="rect">
            <a:avLst/>
          </a:prstGeom>
          <a:noFill/>
          <a:ln w="9525">
            <a:noFill/>
            <a:miter lim="800000"/>
            <a:headEnd/>
            <a:tailEnd/>
          </a:ln>
        </p:spPr>
        <p:txBody>
          <a:bodyPr>
            <a:spAutoFit/>
          </a:bodyPr>
          <a:lstStyle/>
          <a:p>
            <a:pPr>
              <a:spcBef>
                <a:spcPct val="50000"/>
              </a:spcBef>
            </a:pPr>
            <a:r>
              <a:rPr lang="fr-BE" altLang="fr-FR" sz="1600" dirty="0" err="1">
                <a:solidFill>
                  <a:srgbClr val="0000FF"/>
                </a:solidFill>
                <a:latin typeface="Arial" pitchFamily="34" charset="0"/>
              </a:rPr>
              <a:t>preprint</a:t>
            </a:r>
            <a:endParaRPr lang="fr-FR" altLang="fr-FR" sz="1600" dirty="0">
              <a:solidFill>
                <a:srgbClr val="0000FF"/>
              </a:solidFill>
              <a:latin typeface="Arial" pitchFamily="34" charset="0"/>
            </a:endParaRPr>
          </a:p>
        </p:txBody>
      </p:sp>
      <p:sp>
        <p:nvSpPr>
          <p:cNvPr id="56376" name="Text Box 56"/>
          <p:cNvSpPr txBox="1">
            <a:spLocks noChangeArrowheads="1"/>
          </p:cNvSpPr>
          <p:nvPr/>
        </p:nvSpPr>
        <p:spPr bwMode="auto">
          <a:xfrm>
            <a:off x="1331913" y="1557338"/>
            <a:ext cx="1079500" cy="336550"/>
          </a:xfrm>
          <a:prstGeom prst="rect">
            <a:avLst/>
          </a:prstGeom>
          <a:noFill/>
          <a:ln w="9525">
            <a:noFill/>
            <a:miter lim="800000"/>
            <a:headEnd/>
            <a:tailEnd/>
          </a:ln>
        </p:spPr>
        <p:txBody>
          <a:bodyPr>
            <a:spAutoFit/>
          </a:bodyPr>
          <a:lstStyle/>
          <a:p>
            <a:pPr>
              <a:spcBef>
                <a:spcPct val="50000"/>
              </a:spcBef>
            </a:pPr>
            <a:r>
              <a:rPr lang="fr-BE" altLang="fr-FR" sz="1600">
                <a:solidFill>
                  <a:srgbClr val="0000FF"/>
                </a:solidFill>
                <a:latin typeface="Arial" pitchFamily="34" charset="0"/>
              </a:rPr>
              <a:t>postprint</a:t>
            </a:r>
            <a:endParaRPr lang="fr-FR" altLang="fr-FR" sz="1600">
              <a:solidFill>
                <a:srgbClr val="0000FF"/>
              </a:solidFill>
              <a:latin typeface="Arial" pitchFamily="34" charset="0"/>
            </a:endParaRPr>
          </a:p>
        </p:txBody>
      </p:sp>
      <p:sp>
        <p:nvSpPr>
          <p:cNvPr id="56377" name="Text Box 57"/>
          <p:cNvSpPr txBox="1">
            <a:spLocks noChangeArrowheads="1"/>
          </p:cNvSpPr>
          <p:nvPr/>
        </p:nvSpPr>
        <p:spPr bwMode="auto">
          <a:xfrm>
            <a:off x="1476375" y="188913"/>
            <a:ext cx="1081088" cy="584200"/>
          </a:xfrm>
          <a:prstGeom prst="rect">
            <a:avLst/>
          </a:prstGeom>
          <a:noFill/>
          <a:ln w="9525">
            <a:noFill/>
            <a:miter lim="800000"/>
            <a:headEnd/>
            <a:tailEnd/>
          </a:ln>
        </p:spPr>
        <p:txBody>
          <a:bodyPr>
            <a:spAutoFit/>
          </a:bodyPr>
          <a:lstStyle/>
          <a:p>
            <a:pPr algn="ctr">
              <a:spcBef>
                <a:spcPct val="50000"/>
              </a:spcBef>
            </a:pPr>
            <a:r>
              <a:rPr lang="fr-BE" altLang="fr-FR" sz="1600" dirty="0" err="1">
                <a:solidFill>
                  <a:srgbClr val="0000FF"/>
                </a:solidFill>
                <a:latin typeface="Arial" pitchFamily="34" charset="0"/>
              </a:rPr>
              <a:t>pdf</a:t>
            </a:r>
            <a:r>
              <a:rPr lang="fr-BE" altLang="fr-FR" sz="1600" dirty="0">
                <a:solidFill>
                  <a:srgbClr val="0000FF"/>
                </a:solidFill>
                <a:latin typeface="Arial" pitchFamily="34" charset="0"/>
              </a:rPr>
              <a:t>-</a:t>
            </a:r>
            <a:r>
              <a:rPr lang="fr-BE" altLang="fr-FR" sz="1600" dirty="0" err="1">
                <a:solidFill>
                  <a:srgbClr val="0000FF"/>
                </a:solidFill>
                <a:latin typeface="Arial" pitchFamily="34" charset="0"/>
              </a:rPr>
              <a:t>pubprint</a:t>
            </a:r>
            <a:endParaRPr lang="fr-FR" altLang="fr-FR" sz="1600" dirty="0">
              <a:solidFill>
                <a:srgbClr val="0000FF"/>
              </a:solidFill>
              <a:latin typeface="Arial" pitchFamily="34" charset="0"/>
            </a:endParaRPr>
          </a:p>
        </p:txBody>
      </p:sp>
      <p:sp>
        <p:nvSpPr>
          <p:cNvPr id="82996" name="Line 58"/>
          <p:cNvSpPr>
            <a:spLocks noChangeShapeType="1"/>
          </p:cNvSpPr>
          <p:nvPr/>
        </p:nvSpPr>
        <p:spPr bwMode="auto">
          <a:xfrm flipH="1">
            <a:off x="1979613" y="836613"/>
            <a:ext cx="647700" cy="0"/>
          </a:xfrm>
          <a:prstGeom prst="line">
            <a:avLst/>
          </a:prstGeom>
          <a:noFill/>
          <a:ln w="28575">
            <a:solidFill>
              <a:schemeClr val="tx1"/>
            </a:solidFill>
            <a:round/>
            <a:headEnd/>
            <a:tailEnd type="triangle" w="med" len="med"/>
          </a:ln>
        </p:spPr>
        <p:txBody>
          <a:bodyPr/>
          <a:lstStyle/>
          <a:p>
            <a:endParaRPr lang="fr-BE"/>
          </a:p>
        </p:txBody>
      </p:sp>
      <p:sp>
        <p:nvSpPr>
          <p:cNvPr id="56380" name="Rectangle 60"/>
          <p:cNvSpPr>
            <a:spLocks noChangeArrowheads="1"/>
          </p:cNvSpPr>
          <p:nvPr/>
        </p:nvSpPr>
        <p:spPr bwMode="auto">
          <a:xfrm>
            <a:off x="4067175" y="4005263"/>
            <a:ext cx="2089150" cy="2592387"/>
          </a:xfrm>
          <a:prstGeom prst="rect">
            <a:avLst/>
          </a:prstGeom>
          <a:noFill/>
          <a:ln w="9525">
            <a:solidFill>
              <a:schemeClr val="hlink"/>
            </a:solidFill>
            <a:prstDash val="lgDash"/>
            <a:miter lim="800000"/>
            <a:headEnd/>
            <a:tailEnd/>
          </a:ln>
        </p:spPr>
        <p:txBody>
          <a:bodyPr wrap="none" anchor="ctr"/>
          <a:lstStyle/>
          <a:p>
            <a:pPr algn="ctr"/>
            <a:endParaRPr lang="fr-FR" altLang="fr-FR">
              <a:solidFill>
                <a:srgbClr val="000000"/>
              </a:solidFill>
              <a:latin typeface="Arial" pitchFamily="34" charset="0"/>
            </a:endParaRPr>
          </a:p>
        </p:txBody>
      </p:sp>
      <p:sp>
        <p:nvSpPr>
          <p:cNvPr id="82998" name="Text Box 62"/>
          <p:cNvSpPr txBox="1">
            <a:spLocks noChangeArrowheads="1"/>
          </p:cNvSpPr>
          <p:nvPr/>
        </p:nvSpPr>
        <p:spPr bwMode="auto">
          <a:xfrm>
            <a:off x="4067175" y="6308725"/>
            <a:ext cx="184150" cy="366713"/>
          </a:xfrm>
          <a:prstGeom prst="rect">
            <a:avLst/>
          </a:prstGeom>
          <a:noFill/>
          <a:ln w="9525">
            <a:noFill/>
            <a:miter lim="800000"/>
            <a:headEnd/>
            <a:tailEnd/>
          </a:ln>
        </p:spPr>
        <p:txBody>
          <a:bodyPr wrap="none">
            <a:spAutoFit/>
          </a:bodyPr>
          <a:lstStyle/>
          <a:p>
            <a:endParaRPr lang="fr-FR" altLang="fr-FR">
              <a:solidFill>
                <a:srgbClr val="000000"/>
              </a:solidFill>
              <a:latin typeface="Arial" pitchFamily="34" charset="0"/>
            </a:endParaRPr>
          </a:p>
        </p:txBody>
      </p:sp>
      <p:sp>
        <p:nvSpPr>
          <p:cNvPr id="56383" name="Text Box 63"/>
          <p:cNvSpPr txBox="1">
            <a:spLocks noChangeArrowheads="1"/>
          </p:cNvSpPr>
          <p:nvPr/>
        </p:nvSpPr>
        <p:spPr bwMode="auto">
          <a:xfrm>
            <a:off x="3995738" y="6381750"/>
            <a:ext cx="2184400" cy="304800"/>
          </a:xfrm>
          <a:prstGeom prst="rect">
            <a:avLst/>
          </a:prstGeom>
          <a:noFill/>
          <a:ln w="9525">
            <a:noFill/>
            <a:miter lim="800000"/>
            <a:headEnd/>
            <a:tailEnd/>
          </a:ln>
        </p:spPr>
        <p:txBody>
          <a:bodyPr wrap="none">
            <a:spAutoFit/>
          </a:bodyPr>
          <a:lstStyle/>
          <a:p>
            <a:r>
              <a:rPr lang="fr-BE" altLang="fr-FR" sz="1400">
                <a:solidFill>
                  <a:srgbClr val="0000FF"/>
                </a:solidFill>
                <a:latin typeface="Arial" pitchFamily="34" charset="0"/>
              </a:rPr>
              <a:t>Communauté scientifique</a:t>
            </a:r>
            <a:endParaRPr lang="fr-FR" altLang="fr-FR" sz="1400">
              <a:solidFill>
                <a:srgbClr val="0000FF"/>
              </a:solidFill>
              <a:latin typeface="Arial" pitchFamily="34" charset="0"/>
            </a:endParaRPr>
          </a:p>
        </p:txBody>
      </p:sp>
      <p:sp>
        <p:nvSpPr>
          <p:cNvPr id="56384" name="Rectangle 64"/>
          <p:cNvSpPr>
            <a:spLocks noChangeArrowheads="1"/>
          </p:cNvSpPr>
          <p:nvPr/>
        </p:nvSpPr>
        <p:spPr bwMode="auto">
          <a:xfrm>
            <a:off x="6443663" y="5661025"/>
            <a:ext cx="2305050" cy="1008063"/>
          </a:xfrm>
          <a:prstGeom prst="rect">
            <a:avLst/>
          </a:prstGeom>
          <a:noFill/>
          <a:ln w="28575">
            <a:solidFill>
              <a:srgbClr val="E40F0A"/>
            </a:solidFill>
            <a:miter lim="800000"/>
            <a:headEnd/>
            <a:tailEnd/>
          </a:ln>
        </p:spPr>
        <p:txBody>
          <a:bodyPr wrap="none" anchor="ctr"/>
          <a:lstStyle/>
          <a:p>
            <a:endParaRPr lang="fr-FR" altLang="fr-FR">
              <a:solidFill>
                <a:srgbClr val="000000"/>
              </a:solidFill>
              <a:latin typeface="Arial" pitchFamily="34" charset="0"/>
            </a:endParaRPr>
          </a:p>
        </p:txBody>
      </p:sp>
      <p:sp>
        <p:nvSpPr>
          <p:cNvPr id="56385" name="Text Box 65"/>
          <p:cNvSpPr txBox="1">
            <a:spLocks noChangeArrowheads="1"/>
          </p:cNvSpPr>
          <p:nvPr/>
        </p:nvSpPr>
        <p:spPr bwMode="auto">
          <a:xfrm>
            <a:off x="6832600" y="5734050"/>
            <a:ext cx="1593850" cy="915988"/>
          </a:xfrm>
          <a:prstGeom prst="rect">
            <a:avLst/>
          </a:prstGeom>
          <a:noFill/>
          <a:ln w="9525">
            <a:noFill/>
            <a:miter lim="800000"/>
            <a:headEnd/>
            <a:tailEnd/>
          </a:ln>
        </p:spPr>
        <p:txBody>
          <a:bodyPr wrap="none">
            <a:spAutoFit/>
          </a:bodyPr>
          <a:lstStyle/>
          <a:p>
            <a:pPr algn="ctr"/>
            <a:r>
              <a:rPr lang="fr-BE" altLang="fr-FR" b="1">
                <a:solidFill>
                  <a:srgbClr val="E40F0A"/>
                </a:solidFill>
                <a:latin typeface="Arial" pitchFamily="34" charset="0"/>
              </a:rPr>
              <a:t>Financement</a:t>
            </a:r>
            <a:br>
              <a:rPr lang="fr-BE" altLang="fr-FR" b="1">
                <a:solidFill>
                  <a:srgbClr val="E40F0A"/>
                </a:solidFill>
                <a:latin typeface="Arial" pitchFamily="34" charset="0"/>
              </a:rPr>
            </a:br>
            <a:r>
              <a:rPr lang="fr-BE" altLang="fr-FR" b="1">
                <a:solidFill>
                  <a:srgbClr val="E40F0A"/>
                </a:solidFill>
                <a:latin typeface="Arial" pitchFamily="34" charset="0"/>
              </a:rPr>
              <a:t>par les</a:t>
            </a:r>
            <a:br>
              <a:rPr lang="fr-BE" altLang="fr-FR" b="1">
                <a:solidFill>
                  <a:srgbClr val="E40F0A"/>
                </a:solidFill>
                <a:latin typeface="Arial" pitchFamily="34" charset="0"/>
              </a:rPr>
            </a:br>
            <a:r>
              <a:rPr lang="fr-BE" altLang="fr-FR" b="1">
                <a:solidFill>
                  <a:srgbClr val="E40F0A"/>
                </a:solidFill>
                <a:latin typeface="Arial" pitchFamily="34" charset="0"/>
              </a:rPr>
              <a:t>universités</a:t>
            </a:r>
            <a:endParaRPr lang="fr-FR" altLang="fr-FR" b="1">
              <a:solidFill>
                <a:srgbClr val="E40F0A"/>
              </a:solidFill>
              <a:latin typeface="Arial" pitchFamily="34" charset="0"/>
            </a:endParaRPr>
          </a:p>
        </p:txBody>
      </p:sp>
      <p:sp>
        <p:nvSpPr>
          <p:cNvPr id="56386" name="Line 66"/>
          <p:cNvSpPr>
            <a:spLocks noChangeShapeType="1"/>
          </p:cNvSpPr>
          <p:nvPr/>
        </p:nvSpPr>
        <p:spPr bwMode="auto">
          <a:xfrm flipH="1" flipV="1">
            <a:off x="3492500" y="4581525"/>
            <a:ext cx="2951163" cy="1368425"/>
          </a:xfrm>
          <a:prstGeom prst="line">
            <a:avLst/>
          </a:prstGeom>
          <a:noFill/>
          <a:ln w="28575">
            <a:solidFill>
              <a:srgbClr val="E40F0A"/>
            </a:solidFill>
            <a:round/>
            <a:headEnd/>
            <a:tailEnd type="triangle" w="med" len="med"/>
          </a:ln>
        </p:spPr>
        <p:txBody>
          <a:bodyPr/>
          <a:lstStyle/>
          <a:p>
            <a:endParaRPr lang="fr-BE"/>
          </a:p>
        </p:txBody>
      </p:sp>
      <p:sp>
        <p:nvSpPr>
          <p:cNvPr id="56387" name="Line 67"/>
          <p:cNvSpPr>
            <a:spLocks noChangeShapeType="1"/>
          </p:cNvSpPr>
          <p:nvPr/>
        </p:nvSpPr>
        <p:spPr bwMode="auto">
          <a:xfrm flipH="1">
            <a:off x="3348038" y="6237288"/>
            <a:ext cx="3095625" cy="0"/>
          </a:xfrm>
          <a:prstGeom prst="line">
            <a:avLst/>
          </a:prstGeom>
          <a:noFill/>
          <a:ln w="28575">
            <a:solidFill>
              <a:srgbClr val="E40F0A"/>
            </a:solidFill>
            <a:round/>
            <a:headEnd/>
            <a:tailEnd type="triangle" w="med" len="med"/>
          </a:ln>
        </p:spPr>
        <p:txBody>
          <a:bodyPr/>
          <a:lstStyle/>
          <a:p>
            <a:endParaRPr lang="fr-BE"/>
          </a:p>
        </p:txBody>
      </p:sp>
      <p:sp>
        <p:nvSpPr>
          <p:cNvPr id="56388" name="Line 68"/>
          <p:cNvSpPr>
            <a:spLocks noChangeShapeType="1"/>
          </p:cNvSpPr>
          <p:nvPr/>
        </p:nvSpPr>
        <p:spPr bwMode="auto">
          <a:xfrm flipV="1">
            <a:off x="8388350" y="4076700"/>
            <a:ext cx="0" cy="1584325"/>
          </a:xfrm>
          <a:prstGeom prst="line">
            <a:avLst/>
          </a:prstGeom>
          <a:noFill/>
          <a:ln w="28575">
            <a:solidFill>
              <a:srgbClr val="E40F0A"/>
            </a:solidFill>
            <a:round/>
            <a:headEnd/>
            <a:tailEnd type="triangle" w="med" len="med"/>
          </a:ln>
        </p:spPr>
        <p:txBody>
          <a:bodyPr/>
          <a:lstStyle/>
          <a:p>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56326"/>
                                        </p:tgtEl>
                                        <p:attrNameLst>
                                          <p:attrName>fillcolor</p:attrName>
                                        </p:attrNameLst>
                                      </p:cBhvr>
                                      <p:to>
                                        <a:srgbClr val="1DCEF1"/>
                                      </p:to>
                                    </p:animClr>
                                    <p:set>
                                      <p:cBhvr>
                                        <p:cTn id="7" dur="500" fill="hold"/>
                                        <p:tgtEl>
                                          <p:spTgt spid="56326"/>
                                        </p:tgtEl>
                                        <p:attrNameLst>
                                          <p:attrName>fill.type</p:attrName>
                                        </p:attrNameLst>
                                      </p:cBhvr>
                                      <p:to>
                                        <p:strVal val="solid"/>
                                      </p:to>
                                    </p:set>
                                    <p:set>
                                      <p:cBhvr>
                                        <p:cTn id="8" dur="500" fill="hold"/>
                                        <p:tgtEl>
                                          <p:spTgt spid="56326"/>
                                        </p:tgtEl>
                                        <p:attrNameLst>
                                          <p:attrName>fill.on</p:attrName>
                                        </p:attrNameLst>
                                      </p:cBhvr>
                                      <p:to>
                                        <p:strVal val="true"/>
                                      </p:to>
                                    </p:set>
                                  </p:childTnLst>
                                </p:cTn>
                              </p:par>
                              <p:par>
                                <p:cTn id="9" presetID="7" presetClass="emph" presetSubtype="2" fill="hold" grpId="0" nodeType="withEffect">
                                  <p:stCondLst>
                                    <p:cond delay="0"/>
                                  </p:stCondLst>
                                  <p:childTnLst>
                                    <p:animClr clrSpc="rgb" dir="cw">
                                      <p:cBhvr>
                                        <p:cTn id="10" dur="2000" fill="hold"/>
                                        <p:tgtEl>
                                          <p:spTgt spid="82974"/>
                                        </p:tgtEl>
                                        <p:attrNameLst>
                                          <p:attrName>stroke.color</p:attrName>
                                        </p:attrNameLst>
                                      </p:cBhvr>
                                      <p:to>
                                        <a:schemeClr val="hlink"/>
                                      </p:to>
                                    </p:animClr>
                                    <p:set>
                                      <p:cBhvr>
                                        <p:cTn id="11" dur="2000" fill="hold"/>
                                        <p:tgtEl>
                                          <p:spTgt spid="82974"/>
                                        </p:tgtEl>
                                        <p:attrNameLst>
                                          <p:attrName>stroke.on</p:attrName>
                                        </p:attrNameLst>
                                      </p:cBhvr>
                                      <p:to>
                                        <p:strVal val="true"/>
                                      </p:to>
                                    </p:set>
                                  </p:childTnLst>
                                </p:cTn>
                              </p:par>
                              <p:par>
                                <p:cTn id="12" presetID="7" presetClass="emph" presetSubtype="2" fill="hold" nodeType="withEffect">
                                  <p:stCondLst>
                                    <p:cond delay="0"/>
                                  </p:stCondLst>
                                  <p:childTnLst>
                                    <p:animClr clrSpc="rgb" dir="cw">
                                      <p:cBhvr>
                                        <p:cTn id="13" dur="500" fill="hold"/>
                                        <p:tgtEl>
                                          <p:spTgt spid="56331"/>
                                        </p:tgtEl>
                                        <p:attrNameLst>
                                          <p:attrName>stroke.color</p:attrName>
                                        </p:attrNameLst>
                                      </p:cBhvr>
                                      <p:to>
                                        <a:schemeClr val="hlink"/>
                                      </p:to>
                                    </p:animClr>
                                    <p:set>
                                      <p:cBhvr>
                                        <p:cTn id="14" dur="500" fill="hold"/>
                                        <p:tgtEl>
                                          <p:spTgt spid="56331"/>
                                        </p:tgtEl>
                                        <p:attrNameLst>
                                          <p:attrName>stroke.on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56343"/>
                                        </p:tgtEl>
                                        <p:attrNameLst>
                                          <p:attrName>style.color</p:attrName>
                                        </p:attrNameLst>
                                      </p:cBhvr>
                                      <p:to>
                                        <a:schemeClr val="hlink"/>
                                      </p:to>
                                    </p:animClr>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56375"/>
                                        </p:tgtEl>
                                        <p:attrNameLst>
                                          <p:attrName>style.visibility</p:attrName>
                                        </p:attrNameLst>
                                      </p:cBhvr>
                                      <p:to>
                                        <p:strVal val="visible"/>
                                      </p:to>
                                    </p:set>
                                    <p:anim calcmode="lin" valueType="num">
                                      <p:cBhvr additive="base">
                                        <p:cTn id="21" dur="500" fill="hold"/>
                                        <p:tgtEl>
                                          <p:spTgt spid="56375"/>
                                        </p:tgtEl>
                                        <p:attrNameLst>
                                          <p:attrName>ppt_x</p:attrName>
                                        </p:attrNameLst>
                                      </p:cBhvr>
                                      <p:tavLst>
                                        <p:tav tm="0">
                                          <p:val>
                                            <p:strVal val="0-#ppt_w/2"/>
                                          </p:val>
                                        </p:tav>
                                        <p:tav tm="100000">
                                          <p:val>
                                            <p:strVal val="#ppt_x"/>
                                          </p:val>
                                        </p:tav>
                                      </p:tavLst>
                                    </p:anim>
                                    <p:anim calcmode="lin" valueType="num">
                                      <p:cBhvr additive="base">
                                        <p:cTn id="22" dur="500" fill="hold"/>
                                        <p:tgtEl>
                                          <p:spTgt spid="56375"/>
                                        </p:tgtEl>
                                        <p:attrNameLst>
                                          <p:attrName>ppt_y</p:attrName>
                                        </p:attrNameLst>
                                      </p:cBhvr>
                                      <p:tavLst>
                                        <p:tav tm="0">
                                          <p:val>
                                            <p:strVal val="#ppt_y"/>
                                          </p:val>
                                        </p:tav>
                                        <p:tav tm="100000">
                                          <p:val>
                                            <p:strVal val="#ppt_y"/>
                                          </p:val>
                                        </p:tav>
                                      </p:tavLst>
                                    </p:anim>
                                  </p:childTnLst>
                                </p:cTn>
                              </p:par>
                              <p:par>
                                <p:cTn id="23" presetID="7" presetClass="emph" presetSubtype="2" fill="hold" nodeType="withEffect">
                                  <p:stCondLst>
                                    <p:cond delay="0"/>
                                  </p:stCondLst>
                                  <p:childTnLst>
                                    <p:animClr clrSpc="rgb" dir="cw">
                                      <p:cBhvr>
                                        <p:cTn id="24" dur="2000" fill="hold"/>
                                        <p:tgtEl>
                                          <p:spTgt spid="82975"/>
                                        </p:tgtEl>
                                        <p:attrNameLst>
                                          <p:attrName>stroke.color</p:attrName>
                                        </p:attrNameLst>
                                      </p:cBhvr>
                                      <p:to>
                                        <a:schemeClr val="hlink"/>
                                      </p:to>
                                    </p:animClr>
                                    <p:set>
                                      <p:cBhvr>
                                        <p:cTn id="25" dur="2000" fill="hold"/>
                                        <p:tgtEl>
                                          <p:spTgt spid="82975"/>
                                        </p:tgtEl>
                                        <p:attrNameLst>
                                          <p:attrName>stroke.on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56327"/>
                                        </p:tgtEl>
                                        <p:attrNameLst>
                                          <p:attrName>fillcolor</p:attrName>
                                        </p:attrNameLst>
                                      </p:cBhvr>
                                      <p:to>
                                        <a:srgbClr val="34C8D8"/>
                                      </p:to>
                                    </p:animClr>
                                    <p:set>
                                      <p:cBhvr>
                                        <p:cTn id="28" dur="500" fill="hold"/>
                                        <p:tgtEl>
                                          <p:spTgt spid="56327"/>
                                        </p:tgtEl>
                                        <p:attrNameLst>
                                          <p:attrName>fill.type</p:attrName>
                                        </p:attrNameLst>
                                      </p:cBhvr>
                                      <p:to>
                                        <p:strVal val="solid"/>
                                      </p:to>
                                    </p:set>
                                    <p:set>
                                      <p:cBhvr>
                                        <p:cTn id="29" dur="500" fill="hold"/>
                                        <p:tgtEl>
                                          <p:spTgt spid="56327"/>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7" presetClass="emph" presetSubtype="2" fill="hold" nodeType="clickEffect">
                                  <p:stCondLst>
                                    <p:cond delay="0"/>
                                  </p:stCondLst>
                                  <p:childTnLst>
                                    <p:animClr clrSpc="rgb" dir="cw">
                                      <p:cBhvr>
                                        <p:cTn id="33" dur="2000" fill="hold"/>
                                        <p:tgtEl>
                                          <p:spTgt spid="82976"/>
                                        </p:tgtEl>
                                        <p:attrNameLst>
                                          <p:attrName>stroke.color</p:attrName>
                                        </p:attrNameLst>
                                      </p:cBhvr>
                                      <p:to>
                                        <a:schemeClr val="hlink"/>
                                      </p:to>
                                    </p:animClr>
                                    <p:set>
                                      <p:cBhvr>
                                        <p:cTn id="34" dur="2000" fill="hold"/>
                                        <p:tgtEl>
                                          <p:spTgt spid="82976"/>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500" fill="hold"/>
                                        <p:tgtEl>
                                          <p:spTgt spid="56332"/>
                                        </p:tgtEl>
                                        <p:attrNameLst>
                                          <p:attrName>stroke.color</p:attrName>
                                        </p:attrNameLst>
                                      </p:cBhvr>
                                      <p:to>
                                        <a:schemeClr val="hlink"/>
                                      </p:to>
                                    </p:animClr>
                                    <p:set>
                                      <p:cBhvr>
                                        <p:cTn id="37" dur="500" fill="hold"/>
                                        <p:tgtEl>
                                          <p:spTgt spid="56332"/>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2000" fill="hold"/>
                                        <p:tgtEl>
                                          <p:spTgt spid="82977"/>
                                        </p:tgtEl>
                                        <p:attrNameLst>
                                          <p:attrName>stroke.color</p:attrName>
                                        </p:attrNameLst>
                                      </p:cBhvr>
                                      <p:to>
                                        <a:schemeClr val="hlink"/>
                                      </p:to>
                                    </p:animClr>
                                    <p:set>
                                      <p:cBhvr>
                                        <p:cTn id="40" dur="2000" fill="hold"/>
                                        <p:tgtEl>
                                          <p:spTgt spid="82977"/>
                                        </p:tgtEl>
                                        <p:attrNameLst>
                                          <p:attrName>stroke.on</p:attrName>
                                        </p:attrNameLst>
                                      </p:cBhvr>
                                      <p:to>
                                        <p:strVal val="true"/>
                                      </p:to>
                                    </p:set>
                                  </p:childTnLst>
                                </p:cTn>
                              </p:par>
                              <p:par>
                                <p:cTn id="41" presetID="3" presetClass="emph" presetSubtype="2" fill="hold" grpId="0" nodeType="withEffect">
                                  <p:stCondLst>
                                    <p:cond delay="0"/>
                                  </p:stCondLst>
                                  <p:childTnLst>
                                    <p:animClr clrSpc="rgb" dir="cw">
                                      <p:cBhvr override="childStyle">
                                        <p:cTn id="42" dur="500" fill="hold"/>
                                        <p:tgtEl>
                                          <p:spTgt spid="56344"/>
                                        </p:tgtEl>
                                        <p:attrNameLst>
                                          <p:attrName>style.color</p:attrName>
                                        </p:attrNameLst>
                                      </p:cBhvr>
                                      <p:to>
                                        <a:schemeClr val="hlink"/>
                                      </p:to>
                                    </p:animClr>
                                  </p:childTnLst>
                                </p:cTn>
                              </p:par>
                              <p:par>
                                <p:cTn id="43" presetID="1" presetClass="emph" presetSubtype="2" fill="hold" nodeType="withEffect">
                                  <p:stCondLst>
                                    <p:cond delay="0"/>
                                  </p:stCondLst>
                                  <p:childTnLst>
                                    <p:animClr clrSpc="rgb" dir="cw">
                                      <p:cBhvr>
                                        <p:cTn id="44" dur="2000" fill="hold"/>
                                        <p:tgtEl>
                                          <p:spTgt spid="56330"/>
                                        </p:tgtEl>
                                        <p:attrNameLst>
                                          <p:attrName>fillcolor</p:attrName>
                                        </p:attrNameLst>
                                      </p:cBhvr>
                                      <p:to>
                                        <a:srgbClr val="34C8D8"/>
                                      </p:to>
                                    </p:animClr>
                                    <p:set>
                                      <p:cBhvr>
                                        <p:cTn id="45" dur="2000" fill="hold"/>
                                        <p:tgtEl>
                                          <p:spTgt spid="56330"/>
                                        </p:tgtEl>
                                        <p:attrNameLst>
                                          <p:attrName>fill.type</p:attrName>
                                        </p:attrNameLst>
                                      </p:cBhvr>
                                      <p:to>
                                        <p:strVal val="solid"/>
                                      </p:to>
                                    </p:set>
                                    <p:set>
                                      <p:cBhvr>
                                        <p:cTn id="46" dur="2000" fill="hold"/>
                                        <p:tgtEl>
                                          <p:spTgt spid="56330"/>
                                        </p:tgtEl>
                                        <p:attrNameLst>
                                          <p:attrName>fill.on</p:attrName>
                                        </p:attrNameLst>
                                      </p:cBhvr>
                                      <p:to>
                                        <p:strVal val="tru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56376"/>
                                        </p:tgtEl>
                                        <p:attrNameLst>
                                          <p:attrName>style.visibility</p:attrName>
                                        </p:attrNameLst>
                                      </p:cBhvr>
                                      <p:to>
                                        <p:strVal val="visible"/>
                                      </p:to>
                                    </p:set>
                                    <p:anim calcmode="lin" valueType="num">
                                      <p:cBhvr additive="base">
                                        <p:cTn id="51" dur="500" fill="hold"/>
                                        <p:tgtEl>
                                          <p:spTgt spid="56376"/>
                                        </p:tgtEl>
                                        <p:attrNameLst>
                                          <p:attrName>ppt_x</p:attrName>
                                        </p:attrNameLst>
                                      </p:cBhvr>
                                      <p:tavLst>
                                        <p:tav tm="0">
                                          <p:val>
                                            <p:strVal val="0-#ppt_w/2"/>
                                          </p:val>
                                        </p:tav>
                                        <p:tav tm="100000">
                                          <p:val>
                                            <p:strVal val="#ppt_x"/>
                                          </p:val>
                                        </p:tav>
                                      </p:tavLst>
                                    </p:anim>
                                    <p:anim calcmode="lin" valueType="num">
                                      <p:cBhvr additive="base">
                                        <p:cTn id="52" dur="500" fill="hold"/>
                                        <p:tgtEl>
                                          <p:spTgt spid="56376"/>
                                        </p:tgtEl>
                                        <p:attrNameLst>
                                          <p:attrName>ppt_y</p:attrName>
                                        </p:attrNameLst>
                                      </p:cBhvr>
                                      <p:tavLst>
                                        <p:tav tm="0">
                                          <p:val>
                                            <p:strVal val="#ppt_y"/>
                                          </p:val>
                                        </p:tav>
                                        <p:tav tm="100000">
                                          <p:val>
                                            <p:strVal val="#ppt_y"/>
                                          </p:val>
                                        </p:tav>
                                      </p:tavLst>
                                    </p:anim>
                                  </p:childTnLst>
                                </p:cTn>
                              </p:par>
                              <p:par>
                                <p:cTn id="53" presetID="7" presetClass="emph" presetSubtype="2" fill="hold" nodeType="withEffect">
                                  <p:stCondLst>
                                    <p:cond delay="0"/>
                                  </p:stCondLst>
                                  <p:childTnLst>
                                    <p:animClr clrSpc="rgb" dir="cw">
                                      <p:cBhvr>
                                        <p:cTn id="54" dur="2000" fill="hold"/>
                                        <p:tgtEl>
                                          <p:spTgt spid="82978"/>
                                        </p:tgtEl>
                                        <p:attrNameLst>
                                          <p:attrName>stroke.color</p:attrName>
                                        </p:attrNameLst>
                                      </p:cBhvr>
                                      <p:to>
                                        <a:schemeClr val="hlink"/>
                                      </p:to>
                                    </p:animClr>
                                    <p:set>
                                      <p:cBhvr>
                                        <p:cTn id="55" dur="2000" fill="hold"/>
                                        <p:tgtEl>
                                          <p:spTgt spid="82978"/>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56324"/>
                                        </p:tgtEl>
                                        <p:attrNameLst>
                                          <p:attrName>fillcolor</p:attrName>
                                        </p:attrNameLst>
                                      </p:cBhvr>
                                      <p:to>
                                        <a:srgbClr val="34C8D8"/>
                                      </p:to>
                                    </p:animClr>
                                    <p:set>
                                      <p:cBhvr>
                                        <p:cTn id="58" dur="500" fill="hold"/>
                                        <p:tgtEl>
                                          <p:spTgt spid="56324"/>
                                        </p:tgtEl>
                                        <p:attrNameLst>
                                          <p:attrName>fill.type</p:attrName>
                                        </p:attrNameLst>
                                      </p:cBhvr>
                                      <p:to>
                                        <p:strVal val="solid"/>
                                      </p:to>
                                    </p:set>
                                    <p:set>
                                      <p:cBhvr>
                                        <p:cTn id="59" dur="500" fill="hold"/>
                                        <p:tgtEl>
                                          <p:spTgt spid="56324"/>
                                        </p:tgtEl>
                                        <p:attrNameLst>
                                          <p:attrName>fill.on</p:attrName>
                                        </p:attrNameLst>
                                      </p:cBhvr>
                                      <p:to>
                                        <p:strVal val="true"/>
                                      </p:to>
                                    </p:set>
                                  </p:childTnLst>
                                </p:cTn>
                              </p:par>
                            </p:childTnLst>
                          </p:cTn>
                        </p:par>
                      </p:childTnLst>
                    </p:cTn>
                  </p:par>
                  <p:par>
                    <p:cTn id="60" fill="hold">
                      <p:stCondLst>
                        <p:cond delay="indefinite"/>
                      </p:stCondLst>
                      <p:childTnLst>
                        <p:par>
                          <p:cTn id="61" fill="hold">
                            <p:stCondLst>
                              <p:cond delay="0"/>
                            </p:stCondLst>
                            <p:childTnLst>
                              <p:par>
                                <p:cTn id="62" presetID="7" presetClass="emph" presetSubtype="2" fill="hold" nodeType="clickEffect">
                                  <p:stCondLst>
                                    <p:cond delay="0"/>
                                  </p:stCondLst>
                                  <p:childTnLst>
                                    <p:animClr clrSpc="rgb" dir="cw">
                                      <p:cBhvr>
                                        <p:cTn id="63" dur="500" fill="hold"/>
                                        <p:tgtEl>
                                          <p:spTgt spid="56333"/>
                                        </p:tgtEl>
                                        <p:attrNameLst>
                                          <p:attrName>stroke.color</p:attrName>
                                        </p:attrNameLst>
                                      </p:cBhvr>
                                      <p:to>
                                        <a:schemeClr val="hlink"/>
                                      </p:to>
                                    </p:animClr>
                                    <p:set>
                                      <p:cBhvr>
                                        <p:cTn id="64" dur="500" fill="hold"/>
                                        <p:tgtEl>
                                          <p:spTgt spid="56333"/>
                                        </p:tgtEl>
                                        <p:attrNameLst>
                                          <p:attrName>stroke.on</p:attrName>
                                        </p:attrNameLst>
                                      </p:cBhvr>
                                      <p:to>
                                        <p:strVal val="true"/>
                                      </p:to>
                                    </p:set>
                                  </p:childTnLst>
                                </p:cTn>
                              </p:par>
                              <p:par>
                                <p:cTn id="65" presetID="7" presetClass="emph" presetSubtype="2" fill="hold" nodeType="withEffect">
                                  <p:stCondLst>
                                    <p:cond delay="0"/>
                                  </p:stCondLst>
                                  <p:childTnLst>
                                    <p:animClr clrSpc="rgb" dir="cw">
                                      <p:cBhvr>
                                        <p:cTn id="66" dur="2000" fill="hold"/>
                                        <p:tgtEl>
                                          <p:spTgt spid="82979"/>
                                        </p:tgtEl>
                                        <p:attrNameLst>
                                          <p:attrName>stroke.color</p:attrName>
                                        </p:attrNameLst>
                                      </p:cBhvr>
                                      <p:to>
                                        <a:schemeClr val="hlink"/>
                                      </p:to>
                                    </p:animClr>
                                    <p:set>
                                      <p:cBhvr>
                                        <p:cTn id="67" dur="2000" fill="hold"/>
                                        <p:tgtEl>
                                          <p:spTgt spid="82979"/>
                                        </p:tgtEl>
                                        <p:attrNameLst>
                                          <p:attrName>stroke.on</p:attrName>
                                        </p:attrNameLst>
                                      </p:cBhvr>
                                      <p:to>
                                        <p:strVal val="true"/>
                                      </p:to>
                                    </p:set>
                                  </p:childTnLst>
                                </p:cTn>
                              </p:par>
                              <p:par>
                                <p:cTn id="68" presetID="7" presetClass="emph" presetSubtype="2" fill="hold" nodeType="withEffect">
                                  <p:stCondLst>
                                    <p:cond delay="0"/>
                                  </p:stCondLst>
                                  <p:childTnLst>
                                    <p:animClr clrSpc="rgb" dir="cw">
                                      <p:cBhvr>
                                        <p:cTn id="69" dur="2000" fill="hold"/>
                                        <p:tgtEl>
                                          <p:spTgt spid="82996"/>
                                        </p:tgtEl>
                                        <p:attrNameLst>
                                          <p:attrName>stroke.color</p:attrName>
                                        </p:attrNameLst>
                                      </p:cBhvr>
                                      <p:to>
                                        <a:schemeClr val="hlink"/>
                                      </p:to>
                                    </p:animClr>
                                    <p:set>
                                      <p:cBhvr>
                                        <p:cTn id="70" dur="2000" fill="hold"/>
                                        <p:tgtEl>
                                          <p:spTgt spid="82996"/>
                                        </p:tgtEl>
                                        <p:attrNameLst>
                                          <p:attrName>stroke.on</p:attrName>
                                        </p:attrNameLst>
                                      </p:cBhvr>
                                      <p:to>
                                        <p:strVal val="true"/>
                                      </p:to>
                                    </p:set>
                                  </p:childTnLst>
                                </p:cTn>
                              </p:par>
                              <p:par>
                                <p:cTn id="71" presetID="3" presetClass="emph" presetSubtype="2" fill="hold" grpId="0" nodeType="withEffect">
                                  <p:stCondLst>
                                    <p:cond delay="0"/>
                                  </p:stCondLst>
                                  <p:childTnLst>
                                    <p:animClr clrSpc="rgb" dir="cw">
                                      <p:cBhvr override="childStyle">
                                        <p:cTn id="72" dur="500" fill="hold"/>
                                        <p:tgtEl>
                                          <p:spTgt spid="56345"/>
                                        </p:tgtEl>
                                        <p:attrNameLst>
                                          <p:attrName>style.color</p:attrName>
                                        </p:attrNameLst>
                                      </p:cBhvr>
                                      <p:to>
                                        <a:schemeClr val="hlink"/>
                                      </p:to>
                                    </p:animClr>
                                  </p:childTnLst>
                                </p:cTn>
                              </p:par>
                              <p:par>
                                <p:cTn id="73" presetID="2" presetClass="entr" presetSubtype="8" fill="hold" grpId="0" nodeType="withEffect">
                                  <p:stCondLst>
                                    <p:cond delay="0"/>
                                  </p:stCondLst>
                                  <p:childTnLst>
                                    <p:set>
                                      <p:cBhvr>
                                        <p:cTn id="74" dur="1" fill="hold">
                                          <p:stCondLst>
                                            <p:cond delay="0"/>
                                          </p:stCondLst>
                                        </p:cTn>
                                        <p:tgtEl>
                                          <p:spTgt spid="56377"/>
                                        </p:tgtEl>
                                        <p:attrNameLst>
                                          <p:attrName>style.visibility</p:attrName>
                                        </p:attrNameLst>
                                      </p:cBhvr>
                                      <p:to>
                                        <p:strVal val="visible"/>
                                      </p:to>
                                    </p:set>
                                    <p:anim calcmode="lin" valueType="num">
                                      <p:cBhvr additive="base">
                                        <p:cTn id="75" dur="500" fill="hold"/>
                                        <p:tgtEl>
                                          <p:spTgt spid="56377"/>
                                        </p:tgtEl>
                                        <p:attrNameLst>
                                          <p:attrName>ppt_x</p:attrName>
                                        </p:attrNameLst>
                                      </p:cBhvr>
                                      <p:tavLst>
                                        <p:tav tm="0">
                                          <p:val>
                                            <p:strVal val="0-#ppt_w/2"/>
                                          </p:val>
                                        </p:tav>
                                        <p:tav tm="100000">
                                          <p:val>
                                            <p:strVal val="#ppt_x"/>
                                          </p:val>
                                        </p:tav>
                                      </p:tavLst>
                                    </p:anim>
                                    <p:anim calcmode="lin" valueType="num">
                                      <p:cBhvr additive="base">
                                        <p:cTn id="76" dur="500" fill="hold"/>
                                        <p:tgtEl>
                                          <p:spTgt spid="56377"/>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7" presetClass="emph" presetSubtype="2" fill="hold" nodeType="clickEffect">
                                  <p:stCondLst>
                                    <p:cond delay="0"/>
                                  </p:stCondLst>
                                  <p:childTnLst>
                                    <p:animClr clrSpc="rgb" dir="cw">
                                      <p:cBhvr>
                                        <p:cTn id="80" dur="500" fill="hold"/>
                                        <p:tgtEl>
                                          <p:spTgt spid="56334"/>
                                        </p:tgtEl>
                                        <p:attrNameLst>
                                          <p:attrName>stroke.color</p:attrName>
                                        </p:attrNameLst>
                                      </p:cBhvr>
                                      <p:to>
                                        <a:schemeClr val="hlink"/>
                                      </p:to>
                                    </p:animClr>
                                    <p:set>
                                      <p:cBhvr>
                                        <p:cTn id="81" dur="500" fill="hold"/>
                                        <p:tgtEl>
                                          <p:spTgt spid="56334"/>
                                        </p:tgtEl>
                                        <p:attrNameLst>
                                          <p:attrName>stroke.on</p:attrName>
                                        </p:attrNameLst>
                                      </p:cBhvr>
                                      <p:to>
                                        <p:strVal val="true"/>
                                      </p:to>
                                    </p:set>
                                  </p:childTnLst>
                                </p:cTn>
                              </p:par>
                              <p:par>
                                <p:cTn id="82" presetID="7" presetClass="emph" presetSubtype="2" fill="hold" nodeType="withEffect">
                                  <p:stCondLst>
                                    <p:cond delay="0"/>
                                  </p:stCondLst>
                                  <p:childTnLst>
                                    <p:animClr clrSpc="rgb" dir="cw">
                                      <p:cBhvr>
                                        <p:cTn id="83" dur="2000" fill="hold"/>
                                        <p:tgtEl>
                                          <p:spTgt spid="82980"/>
                                        </p:tgtEl>
                                        <p:attrNameLst>
                                          <p:attrName>stroke.color</p:attrName>
                                        </p:attrNameLst>
                                      </p:cBhvr>
                                      <p:to>
                                        <a:schemeClr val="hlink"/>
                                      </p:to>
                                    </p:animClr>
                                    <p:set>
                                      <p:cBhvr>
                                        <p:cTn id="84" dur="2000" fill="hold"/>
                                        <p:tgtEl>
                                          <p:spTgt spid="82980"/>
                                        </p:tgtEl>
                                        <p:attrNameLst>
                                          <p:attrName>stroke.on</p:attrName>
                                        </p:attrNameLst>
                                      </p:cBhvr>
                                      <p:to>
                                        <p:strVal val="true"/>
                                      </p:to>
                                    </p:set>
                                  </p:childTnLst>
                                </p:cTn>
                              </p:par>
                              <p:par>
                                <p:cTn id="85" presetID="3" presetClass="emph" presetSubtype="2" fill="hold" grpId="0" nodeType="withEffect">
                                  <p:stCondLst>
                                    <p:cond delay="0"/>
                                  </p:stCondLst>
                                  <p:childTnLst>
                                    <p:animClr clrSpc="rgb" dir="cw">
                                      <p:cBhvr override="childStyle">
                                        <p:cTn id="86" dur="500" fill="hold"/>
                                        <p:tgtEl>
                                          <p:spTgt spid="56346"/>
                                        </p:tgtEl>
                                        <p:attrNameLst>
                                          <p:attrName>style.color</p:attrName>
                                        </p:attrNameLst>
                                      </p:cBhvr>
                                      <p:to>
                                        <a:schemeClr val="hlink"/>
                                      </p:to>
                                    </p:animClr>
                                  </p:childTnLst>
                                </p:cTn>
                              </p:par>
                            </p:childTnLst>
                          </p:cTn>
                        </p:par>
                      </p:childTnLst>
                    </p:cTn>
                  </p:par>
                  <p:par>
                    <p:cTn id="87" fill="hold">
                      <p:stCondLst>
                        <p:cond delay="indefinite"/>
                      </p:stCondLst>
                      <p:childTnLst>
                        <p:par>
                          <p:cTn id="88" fill="hold">
                            <p:stCondLst>
                              <p:cond delay="0"/>
                            </p:stCondLst>
                            <p:childTnLst>
                              <p:par>
                                <p:cTn id="89" presetID="1" presetClass="emph" presetSubtype="2" fill="hold" nodeType="clickEffect">
                                  <p:stCondLst>
                                    <p:cond delay="0"/>
                                  </p:stCondLst>
                                  <p:childTnLst>
                                    <p:animClr clrSpc="rgb" dir="cw">
                                      <p:cBhvr>
                                        <p:cTn id="90" dur="500" fill="hold"/>
                                        <p:tgtEl>
                                          <p:spTgt spid="56328"/>
                                        </p:tgtEl>
                                        <p:attrNameLst>
                                          <p:attrName>fillcolor</p:attrName>
                                        </p:attrNameLst>
                                      </p:cBhvr>
                                      <p:to>
                                        <a:srgbClr val="00CC00"/>
                                      </p:to>
                                    </p:animClr>
                                    <p:set>
                                      <p:cBhvr>
                                        <p:cTn id="91" dur="500" fill="hold"/>
                                        <p:tgtEl>
                                          <p:spTgt spid="56328"/>
                                        </p:tgtEl>
                                        <p:attrNameLst>
                                          <p:attrName>fill.type</p:attrName>
                                        </p:attrNameLst>
                                      </p:cBhvr>
                                      <p:to>
                                        <p:strVal val="solid"/>
                                      </p:to>
                                    </p:set>
                                    <p:set>
                                      <p:cBhvr>
                                        <p:cTn id="92" dur="500" fill="hold"/>
                                        <p:tgtEl>
                                          <p:spTgt spid="56328"/>
                                        </p:tgtEl>
                                        <p:attrNameLst>
                                          <p:attrName>fill.on</p:attrName>
                                        </p:attrNameLst>
                                      </p:cBhvr>
                                      <p:to>
                                        <p:strVal val="true"/>
                                      </p:to>
                                    </p:set>
                                  </p:childTnLst>
                                </p:cTn>
                              </p:par>
                              <p:par>
                                <p:cTn id="93" presetID="7" presetClass="emph" presetSubtype="2" fill="hold" nodeType="withEffect">
                                  <p:stCondLst>
                                    <p:cond delay="0"/>
                                  </p:stCondLst>
                                  <p:childTnLst>
                                    <p:animClr clrSpc="rgb" dir="cw">
                                      <p:cBhvr>
                                        <p:cTn id="94" dur="2000" fill="hold"/>
                                        <p:tgtEl>
                                          <p:spTgt spid="82981"/>
                                        </p:tgtEl>
                                        <p:attrNameLst>
                                          <p:attrName>stroke.color</p:attrName>
                                        </p:attrNameLst>
                                      </p:cBhvr>
                                      <p:to>
                                        <a:schemeClr val="hlink"/>
                                      </p:to>
                                    </p:animClr>
                                    <p:set>
                                      <p:cBhvr>
                                        <p:cTn id="95" dur="2000" fill="hold"/>
                                        <p:tgtEl>
                                          <p:spTgt spid="82981"/>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2000" fill="hold"/>
                                        <p:tgtEl>
                                          <p:spTgt spid="82982"/>
                                        </p:tgtEl>
                                        <p:attrNameLst>
                                          <p:attrName>stroke.color</p:attrName>
                                        </p:attrNameLst>
                                      </p:cBhvr>
                                      <p:to>
                                        <a:schemeClr val="hlink"/>
                                      </p:to>
                                    </p:animClr>
                                    <p:set>
                                      <p:cBhvr>
                                        <p:cTn id="98" dur="2000" fill="hold"/>
                                        <p:tgtEl>
                                          <p:spTgt spid="82982"/>
                                        </p:tgtEl>
                                        <p:attrNameLst>
                                          <p:attrName>stroke.on</p:attrName>
                                        </p:attrNameLst>
                                      </p:cBhvr>
                                      <p:to>
                                        <p:strVal val="true"/>
                                      </p:to>
                                    </p:set>
                                  </p:childTnLst>
                                </p:cTn>
                              </p:par>
                              <p:par>
                                <p:cTn id="99" presetID="7" presetClass="emph" presetSubtype="2" fill="hold" nodeType="withEffect">
                                  <p:stCondLst>
                                    <p:cond delay="0"/>
                                  </p:stCondLst>
                                  <p:childTnLst>
                                    <p:animClr clrSpc="rgb" dir="cw">
                                      <p:cBhvr>
                                        <p:cTn id="100" dur="2000" fill="hold"/>
                                        <p:tgtEl>
                                          <p:spTgt spid="82984"/>
                                        </p:tgtEl>
                                        <p:attrNameLst>
                                          <p:attrName>stroke.color</p:attrName>
                                        </p:attrNameLst>
                                      </p:cBhvr>
                                      <p:to>
                                        <a:schemeClr val="hlink"/>
                                      </p:to>
                                    </p:animClr>
                                    <p:set>
                                      <p:cBhvr>
                                        <p:cTn id="101" dur="2000" fill="hold"/>
                                        <p:tgtEl>
                                          <p:spTgt spid="82984"/>
                                        </p:tgtEl>
                                        <p:attrNameLst>
                                          <p:attrName>stroke.on</p:attrName>
                                        </p:attrNameLst>
                                      </p:cBhvr>
                                      <p:to>
                                        <p:strVal val="true"/>
                                      </p:to>
                                    </p:set>
                                  </p:childTnLst>
                                </p:cTn>
                              </p:par>
                              <p:par>
                                <p:cTn id="102" presetID="7" presetClass="emph" presetSubtype="2" fill="hold" nodeType="withEffect">
                                  <p:stCondLst>
                                    <p:cond delay="0"/>
                                  </p:stCondLst>
                                  <p:childTnLst>
                                    <p:animClr clrSpc="rgb" dir="cw">
                                      <p:cBhvr>
                                        <p:cTn id="103" dur="2000" fill="hold"/>
                                        <p:tgtEl>
                                          <p:spTgt spid="82983"/>
                                        </p:tgtEl>
                                        <p:attrNameLst>
                                          <p:attrName>stroke.color</p:attrName>
                                        </p:attrNameLst>
                                      </p:cBhvr>
                                      <p:to>
                                        <a:schemeClr val="hlink"/>
                                      </p:to>
                                    </p:animClr>
                                    <p:set>
                                      <p:cBhvr>
                                        <p:cTn id="104" dur="2000" fill="hold"/>
                                        <p:tgtEl>
                                          <p:spTgt spid="82983"/>
                                        </p:tgtEl>
                                        <p:attrNameLst>
                                          <p:attrName>stroke.on</p:attrName>
                                        </p:attrNameLst>
                                      </p:cBhvr>
                                      <p:to>
                                        <p:strVal val="true"/>
                                      </p:to>
                                    </p:set>
                                  </p:childTnLst>
                                </p:cTn>
                              </p:par>
                              <p:par>
                                <p:cTn id="105" presetID="1" presetClass="emph" presetSubtype="2" fill="hold" nodeType="withEffect">
                                  <p:stCondLst>
                                    <p:cond delay="0"/>
                                  </p:stCondLst>
                                  <p:childTnLst>
                                    <p:animClr clrSpc="rgb" dir="cw">
                                      <p:cBhvr>
                                        <p:cTn id="106" dur="500" fill="hold"/>
                                        <p:tgtEl>
                                          <p:spTgt spid="56337"/>
                                        </p:tgtEl>
                                        <p:attrNameLst>
                                          <p:attrName>fillcolor</p:attrName>
                                        </p:attrNameLst>
                                      </p:cBhvr>
                                      <p:to>
                                        <a:srgbClr val="A3BDDD"/>
                                      </p:to>
                                    </p:animClr>
                                    <p:set>
                                      <p:cBhvr>
                                        <p:cTn id="107" dur="500" fill="hold"/>
                                        <p:tgtEl>
                                          <p:spTgt spid="56337"/>
                                        </p:tgtEl>
                                        <p:attrNameLst>
                                          <p:attrName>fill.type</p:attrName>
                                        </p:attrNameLst>
                                      </p:cBhvr>
                                      <p:to>
                                        <p:strVal val="solid"/>
                                      </p:to>
                                    </p:set>
                                    <p:set>
                                      <p:cBhvr>
                                        <p:cTn id="108" dur="500" fill="hold"/>
                                        <p:tgtEl>
                                          <p:spTgt spid="56337"/>
                                        </p:tgtEl>
                                        <p:attrNameLst>
                                          <p:attrName>fill.on</p:attrName>
                                        </p:attrNameLst>
                                      </p:cBhvr>
                                      <p:to>
                                        <p:strVal val="true"/>
                                      </p:to>
                                    </p:set>
                                  </p:childTnLst>
                                </p:cTn>
                              </p:par>
                              <p:par>
                                <p:cTn id="109" presetID="1" presetClass="emph" presetSubtype="2" fill="hold" nodeType="withEffect">
                                  <p:stCondLst>
                                    <p:cond delay="0"/>
                                  </p:stCondLst>
                                  <p:childTnLst>
                                    <p:animClr clrSpc="rgb" dir="cw">
                                      <p:cBhvr>
                                        <p:cTn id="110" dur="500" fill="hold"/>
                                        <p:tgtEl>
                                          <p:spTgt spid="56338"/>
                                        </p:tgtEl>
                                        <p:attrNameLst>
                                          <p:attrName>fillcolor</p:attrName>
                                        </p:attrNameLst>
                                      </p:cBhvr>
                                      <p:to>
                                        <a:srgbClr val="A3BDDD"/>
                                      </p:to>
                                    </p:animClr>
                                    <p:set>
                                      <p:cBhvr>
                                        <p:cTn id="111" dur="500" fill="hold"/>
                                        <p:tgtEl>
                                          <p:spTgt spid="56338"/>
                                        </p:tgtEl>
                                        <p:attrNameLst>
                                          <p:attrName>fill.type</p:attrName>
                                        </p:attrNameLst>
                                      </p:cBhvr>
                                      <p:to>
                                        <p:strVal val="solid"/>
                                      </p:to>
                                    </p:set>
                                    <p:set>
                                      <p:cBhvr>
                                        <p:cTn id="112" dur="500" fill="hold"/>
                                        <p:tgtEl>
                                          <p:spTgt spid="56338"/>
                                        </p:tgtEl>
                                        <p:attrNameLst>
                                          <p:attrName>fill.on</p:attrName>
                                        </p:attrNameLst>
                                      </p:cBhvr>
                                      <p:to>
                                        <p:strVal val="true"/>
                                      </p:to>
                                    </p:set>
                                  </p:childTnLst>
                                </p:cTn>
                              </p:par>
                            </p:childTnLst>
                          </p:cTn>
                        </p:par>
                      </p:childTnLst>
                    </p:cTn>
                  </p:par>
                  <p:par>
                    <p:cTn id="113" fill="hold">
                      <p:stCondLst>
                        <p:cond delay="indefinite"/>
                      </p:stCondLst>
                      <p:childTnLst>
                        <p:par>
                          <p:cTn id="114" fill="hold">
                            <p:stCondLst>
                              <p:cond delay="0"/>
                            </p:stCondLst>
                            <p:childTnLst>
                              <p:par>
                                <p:cTn id="115" presetID="7" presetClass="emph" presetSubtype="2" fill="hold" nodeType="clickEffect">
                                  <p:stCondLst>
                                    <p:cond delay="0"/>
                                  </p:stCondLst>
                                  <p:childTnLst>
                                    <p:animClr clrSpc="rgb" dir="cw">
                                      <p:cBhvr>
                                        <p:cTn id="116" dur="500" fill="hold"/>
                                        <p:tgtEl>
                                          <p:spTgt spid="56335"/>
                                        </p:tgtEl>
                                        <p:attrNameLst>
                                          <p:attrName>stroke.color</p:attrName>
                                        </p:attrNameLst>
                                      </p:cBhvr>
                                      <p:to>
                                        <a:srgbClr val="E40F0A"/>
                                      </p:to>
                                    </p:animClr>
                                    <p:set>
                                      <p:cBhvr>
                                        <p:cTn id="117" dur="500" fill="hold"/>
                                        <p:tgtEl>
                                          <p:spTgt spid="56335"/>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2000" fill="hold"/>
                                        <p:tgtEl>
                                          <p:spTgt spid="82985"/>
                                        </p:tgtEl>
                                        <p:attrNameLst>
                                          <p:attrName>stroke.color</p:attrName>
                                        </p:attrNameLst>
                                      </p:cBhvr>
                                      <p:to>
                                        <a:srgbClr val="E40F0A"/>
                                      </p:to>
                                    </p:animClr>
                                    <p:set>
                                      <p:cBhvr>
                                        <p:cTn id="120" dur="2000" fill="hold"/>
                                        <p:tgtEl>
                                          <p:spTgt spid="82985"/>
                                        </p:tgtEl>
                                        <p:attrNameLst>
                                          <p:attrName>stroke.on</p:attrName>
                                        </p:attrNameLst>
                                      </p:cBhvr>
                                      <p:to>
                                        <p:strVal val="true"/>
                                      </p:to>
                                    </p:set>
                                  </p:childTnLst>
                                </p:cTn>
                              </p:par>
                              <p:par>
                                <p:cTn id="121" presetID="7" presetClass="emph" presetSubtype="2" fill="hold" nodeType="withEffect">
                                  <p:stCondLst>
                                    <p:cond delay="0"/>
                                  </p:stCondLst>
                                  <p:childTnLst>
                                    <p:animClr clrSpc="rgb" dir="cw">
                                      <p:cBhvr>
                                        <p:cTn id="122" dur="2000" fill="hold"/>
                                        <p:tgtEl>
                                          <p:spTgt spid="82986"/>
                                        </p:tgtEl>
                                        <p:attrNameLst>
                                          <p:attrName>stroke.color</p:attrName>
                                        </p:attrNameLst>
                                      </p:cBhvr>
                                      <p:to>
                                        <a:srgbClr val="E40F0A"/>
                                      </p:to>
                                    </p:animClr>
                                    <p:set>
                                      <p:cBhvr>
                                        <p:cTn id="123" dur="2000" fill="hold"/>
                                        <p:tgtEl>
                                          <p:spTgt spid="82986"/>
                                        </p:tgtEl>
                                        <p:attrNameLst>
                                          <p:attrName>stroke.on</p:attrName>
                                        </p:attrNameLst>
                                      </p:cBhvr>
                                      <p:to>
                                        <p:strVal val="true"/>
                                      </p:to>
                                    </p:set>
                                  </p:childTnLst>
                                </p:cTn>
                              </p:par>
                              <p:par>
                                <p:cTn id="124" presetID="3" presetClass="emph" presetSubtype="2" fill="hold" grpId="0" nodeType="withEffect">
                                  <p:stCondLst>
                                    <p:cond delay="0"/>
                                  </p:stCondLst>
                                  <p:childTnLst>
                                    <p:animClr clrSpc="rgb" dir="cw">
                                      <p:cBhvr override="childStyle">
                                        <p:cTn id="125" dur="500" fill="hold"/>
                                        <p:tgtEl>
                                          <p:spTgt spid="56350"/>
                                        </p:tgtEl>
                                        <p:attrNameLst>
                                          <p:attrName>style.color</p:attrName>
                                        </p:attrNameLst>
                                      </p:cBhvr>
                                      <p:to>
                                        <a:srgbClr val="E40F0A"/>
                                      </p:to>
                                    </p:animClr>
                                  </p:childTnLst>
                                </p:cTn>
                              </p:par>
                            </p:childTnLst>
                          </p:cTn>
                        </p:par>
                      </p:childTnLst>
                    </p:cTn>
                  </p:par>
                  <p:par>
                    <p:cTn id="126" fill="hold">
                      <p:stCondLst>
                        <p:cond delay="indefinite"/>
                      </p:stCondLst>
                      <p:childTnLst>
                        <p:par>
                          <p:cTn id="127" fill="hold">
                            <p:stCondLst>
                              <p:cond delay="0"/>
                            </p:stCondLst>
                            <p:childTnLst>
                              <p:par>
                                <p:cTn id="128" presetID="7" presetClass="emph" presetSubtype="2" fill="hold" nodeType="clickEffect">
                                  <p:stCondLst>
                                    <p:cond delay="0"/>
                                  </p:stCondLst>
                                  <p:childTnLst>
                                    <p:animClr clrSpc="rgb" dir="cw">
                                      <p:cBhvr>
                                        <p:cTn id="129" dur="500" fill="hold"/>
                                        <p:tgtEl>
                                          <p:spTgt spid="56336"/>
                                        </p:tgtEl>
                                        <p:attrNameLst>
                                          <p:attrName>stroke.color</p:attrName>
                                        </p:attrNameLst>
                                      </p:cBhvr>
                                      <p:to>
                                        <a:srgbClr val="339933"/>
                                      </p:to>
                                    </p:animClr>
                                    <p:set>
                                      <p:cBhvr>
                                        <p:cTn id="130" dur="500" fill="hold"/>
                                        <p:tgtEl>
                                          <p:spTgt spid="56336"/>
                                        </p:tgtEl>
                                        <p:attrNameLst>
                                          <p:attrName>stroke.on</p:attrName>
                                        </p:attrNameLst>
                                      </p:cBhvr>
                                      <p:to>
                                        <p:strVal val="true"/>
                                      </p:to>
                                    </p:set>
                                  </p:childTnLst>
                                </p:cTn>
                              </p:par>
                              <p:par>
                                <p:cTn id="131" presetID="7" presetClass="emph" presetSubtype="2" fill="hold" nodeType="withEffect">
                                  <p:stCondLst>
                                    <p:cond delay="0"/>
                                  </p:stCondLst>
                                  <p:childTnLst>
                                    <p:animClr clrSpc="rgb" dir="cw">
                                      <p:cBhvr>
                                        <p:cTn id="132" dur="2000" fill="hold"/>
                                        <p:tgtEl>
                                          <p:spTgt spid="82990"/>
                                        </p:tgtEl>
                                        <p:attrNameLst>
                                          <p:attrName>stroke.color</p:attrName>
                                        </p:attrNameLst>
                                      </p:cBhvr>
                                      <p:to>
                                        <a:srgbClr val="339933"/>
                                      </p:to>
                                    </p:animClr>
                                    <p:set>
                                      <p:cBhvr>
                                        <p:cTn id="133" dur="2000" fill="hold"/>
                                        <p:tgtEl>
                                          <p:spTgt spid="82990"/>
                                        </p:tgtEl>
                                        <p:attrNameLst>
                                          <p:attrName>stroke.on</p:attrName>
                                        </p:attrNameLst>
                                      </p:cBhvr>
                                      <p:to>
                                        <p:strVal val="true"/>
                                      </p:to>
                                    </p:set>
                                  </p:childTnLst>
                                </p:cTn>
                              </p:par>
                              <p:par>
                                <p:cTn id="134" presetID="7" presetClass="emph" presetSubtype="2" fill="hold" nodeType="withEffect">
                                  <p:stCondLst>
                                    <p:cond delay="0"/>
                                  </p:stCondLst>
                                  <p:childTnLst>
                                    <p:animClr clrSpc="rgb" dir="cw">
                                      <p:cBhvr>
                                        <p:cTn id="135" dur="2000" fill="hold"/>
                                        <p:tgtEl>
                                          <p:spTgt spid="82991"/>
                                        </p:tgtEl>
                                        <p:attrNameLst>
                                          <p:attrName>stroke.color</p:attrName>
                                        </p:attrNameLst>
                                      </p:cBhvr>
                                      <p:to>
                                        <a:srgbClr val="339933"/>
                                      </p:to>
                                    </p:animClr>
                                    <p:set>
                                      <p:cBhvr>
                                        <p:cTn id="136" dur="2000" fill="hold"/>
                                        <p:tgtEl>
                                          <p:spTgt spid="82991"/>
                                        </p:tgtEl>
                                        <p:attrNameLst>
                                          <p:attrName>stroke.on</p:attrName>
                                        </p:attrNameLst>
                                      </p:cBhvr>
                                      <p:to>
                                        <p:strVal val="true"/>
                                      </p:to>
                                    </p:set>
                                  </p:childTnLst>
                                </p:cTn>
                              </p:par>
                              <p:par>
                                <p:cTn id="137" presetID="3" presetClass="emph" presetSubtype="2" fill="hold" grpId="0" nodeType="withEffect">
                                  <p:stCondLst>
                                    <p:cond delay="0"/>
                                  </p:stCondLst>
                                  <p:childTnLst>
                                    <p:animClr clrSpc="rgb" dir="cw">
                                      <p:cBhvr override="childStyle">
                                        <p:cTn id="138" dur="500" fill="hold"/>
                                        <p:tgtEl>
                                          <p:spTgt spid="56351"/>
                                        </p:tgtEl>
                                        <p:attrNameLst>
                                          <p:attrName>style.color</p:attrName>
                                        </p:attrNameLst>
                                      </p:cBhvr>
                                      <p:to>
                                        <a:srgbClr val="006600"/>
                                      </p:to>
                                    </p:animClr>
                                  </p:childTnLst>
                                </p:cTn>
                              </p:par>
                            </p:childTnLst>
                          </p:cTn>
                        </p:par>
                      </p:childTnLst>
                    </p:cTn>
                  </p:par>
                  <p:par>
                    <p:cTn id="139" fill="hold">
                      <p:stCondLst>
                        <p:cond delay="indefinite"/>
                      </p:stCondLst>
                      <p:childTnLst>
                        <p:par>
                          <p:cTn id="140" fill="hold">
                            <p:stCondLst>
                              <p:cond delay="0"/>
                            </p:stCondLst>
                            <p:childTnLst>
                              <p:par>
                                <p:cTn id="141" presetID="1" presetClass="emph" presetSubtype="2" fill="hold" nodeType="clickEffect">
                                  <p:stCondLst>
                                    <p:cond delay="0"/>
                                  </p:stCondLst>
                                  <p:childTnLst>
                                    <p:animClr clrSpc="rgb" dir="cw">
                                      <p:cBhvr>
                                        <p:cTn id="142" dur="500" fill="hold"/>
                                        <p:tgtEl>
                                          <p:spTgt spid="56329"/>
                                        </p:tgtEl>
                                        <p:attrNameLst>
                                          <p:attrName>fillcolor</p:attrName>
                                        </p:attrNameLst>
                                      </p:cBhvr>
                                      <p:to>
                                        <a:srgbClr val="1DCEF1"/>
                                      </p:to>
                                    </p:animClr>
                                    <p:set>
                                      <p:cBhvr>
                                        <p:cTn id="143" dur="500" fill="hold"/>
                                        <p:tgtEl>
                                          <p:spTgt spid="56329"/>
                                        </p:tgtEl>
                                        <p:attrNameLst>
                                          <p:attrName>fill.type</p:attrName>
                                        </p:attrNameLst>
                                      </p:cBhvr>
                                      <p:to>
                                        <p:strVal val="solid"/>
                                      </p:to>
                                    </p:set>
                                    <p:set>
                                      <p:cBhvr>
                                        <p:cTn id="144" dur="500" fill="hold"/>
                                        <p:tgtEl>
                                          <p:spTgt spid="56329"/>
                                        </p:tgtEl>
                                        <p:attrNameLst>
                                          <p:attrName>fill.on</p:attrName>
                                        </p:attrNameLst>
                                      </p:cBhvr>
                                      <p:to>
                                        <p:strVal val="true"/>
                                      </p:to>
                                    </p:set>
                                  </p:childTnLst>
                                </p:cTn>
                              </p:par>
                              <p:par>
                                <p:cTn id="145" presetID="7" presetClass="emph" presetSubtype="2" fill="hold" nodeType="withEffect">
                                  <p:stCondLst>
                                    <p:cond delay="0"/>
                                  </p:stCondLst>
                                  <p:childTnLst>
                                    <p:animClr clrSpc="rgb" dir="cw">
                                      <p:cBhvr>
                                        <p:cTn id="146" dur="500" fill="hold"/>
                                        <p:tgtEl>
                                          <p:spTgt spid="56368"/>
                                        </p:tgtEl>
                                        <p:attrNameLst>
                                          <p:attrName>stroke.color</p:attrName>
                                        </p:attrNameLst>
                                      </p:cBhvr>
                                      <p:to>
                                        <a:srgbClr val="006600"/>
                                      </p:to>
                                    </p:animClr>
                                    <p:set>
                                      <p:cBhvr>
                                        <p:cTn id="147" dur="500" fill="hold"/>
                                        <p:tgtEl>
                                          <p:spTgt spid="56368"/>
                                        </p:tgtEl>
                                        <p:attrNameLst>
                                          <p:attrName>stroke.on</p:attrName>
                                        </p:attrNameLst>
                                      </p:cBhvr>
                                      <p:to>
                                        <p:strVal val="true"/>
                                      </p:to>
                                    </p:set>
                                  </p:childTnLst>
                                </p:cTn>
                              </p:par>
                              <p:par>
                                <p:cTn id="148" presetID="7" presetClass="emph" presetSubtype="2" fill="hold" nodeType="withEffect">
                                  <p:stCondLst>
                                    <p:cond delay="0"/>
                                  </p:stCondLst>
                                  <p:childTnLst>
                                    <p:animClr clrSpc="rgb" dir="cw">
                                      <p:cBhvr>
                                        <p:cTn id="149" dur="2000" fill="hold"/>
                                        <p:tgtEl>
                                          <p:spTgt spid="82988"/>
                                        </p:tgtEl>
                                        <p:attrNameLst>
                                          <p:attrName>stroke.color</p:attrName>
                                        </p:attrNameLst>
                                      </p:cBhvr>
                                      <p:to>
                                        <a:srgbClr val="339933"/>
                                      </p:to>
                                    </p:animClr>
                                    <p:set>
                                      <p:cBhvr>
                                        <p:cTn id="150" dur="2000" fill="hold"/>
                                        <p:tgtEl>
                                          <p:spTgt spid="82988"/>
                                        </p:tgtEl>
                                        <p:attrNameLst>
                                          <p:attrName>stroke.on</p:attrName>
                                        </p:attrNameLst>
                                      </p:cBhvr>
                                      <p:to>
                                        <p:strVal val="true"/>
                                      </p:to>
                                    </p:set>
                                  </p:childTnLst>
                                </p:cTn>
                              </p:par>
                              <p:par>
                                <p:cTn id="151" presetID="7" presetClass="emph" presetSubtype="2" fill="hold" nodeType="withEffect">
                                  <p:stCondLst>
                                    <p:cond delay="0"/>
                                  </p:stCondLst>
                                  <p:childTnLst>
                                    <p:animClr clrSpc="rgb" dir="cw">
                                      <p:cBhvr>
                                        <p:cTn id="152" dur="2000" fill="hold"/>
                                        <p:tgtEl>
                                          <p:spTgt spid="82989"/>
                                        </p:tgtEl>
                                        <p:attrNameLst>
                                          <p:attrName>stroke.color</p:attrName>
                                        </p:attrNameLst>
                                      </p:cBhvr>
                                      <p:to>
                                        <a:srgbClr val="339933"/>
                                      </p:to>
                                    </p:animClr>
                                    <p:set>
                                      <p:cBhvr>
                                        <p:cTn id="153" dur="2000" fill="hold"/>
                                        <p:tgtEl>
                                          <p:spTgt spid="82989"/>
                                        </p:tgtEl>
                                        <p:attrNameLst>
                                          <p:attrName>stroke.on</p:attrName>
                                        </p:attrNameLst>
                                      </p:cBhvr>
                                      <p:to>
                                        <p:strVal val="true"/>
                                      </p:to>
                                    </p:set>
                                  </p:childTnLst>
                                </p:cTn>
                              </p:par>
                              <p:par>
                                <p:cTn id="154" presetID="3" presetClass="emph" presetSubtype="2" fill="hold" grpId="0" nodeType="withEffect">
                                  <p:stCondLst>
                                    <p:cond delay="0"/>
                                  </p:stCondLst>
                                  <p:childTnLst>
                                    <p:animClr clrSpc="rgb" dir="cw">
                                      <p:cBhvr override="childStyle">
                                        <p:cTn id="155" dur="500" fill="hold"/>
                                        <p:tgtEl>
                                          <p:spTgt spid="56373"/>
                                        </p:tgtEl>
                                        <p:attrNameLst>
                                          <p:attrName>style.color</p:attrName>
                                        </p:attrNameLst>
                                      </p:cBhvr>
                                      <p:to>
                                        <a:srgbClr val="006600"/>
                                      </p:to>
                                    </p:animClr>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grpId="0" nodeType="clickEffect">
                                  <p:stCondLst>
                                    <p:cond delay="0"/>
                                  </p:stCondLst>
                                  <p:childTnLst>
                                    <p:set>
                                      <p:cBhvr>
                                        <p:cTn id="159" dur="1" fill="hold">
                                          <p:stCondLst>
                                            <p:cond delay="0"/>
                                          </p:stCondLst>
                                        </p:cTn>
                                        <p:tgtEl>
                                          <p:spTgt spid="56380"/>
                                        </p:tgtEl>
                                        <p:attrNameLst>
                                          <p:attrName>style.visibility</p:attrName>
                                        </p:attrNameLst>
                                      </p:cBhvr>
                                      <p:to>
                                        <p:strVal val="visible"/>
                                      </p:to>
                                    </p:set>
                                  </p:childTnLst>
                                </p:cTn>
                              </p:par>
                              <p:par>
                                <p:cTn id="160" presetID="1" presetClass="entr" presetSubtype="0" fill="hold" grpId="0" nodeType="withEffect">
                                  <p:stCondLst>
                                    <p:cond delay="0"/>
                                  </p:stCondLst>
                                  <p:childTnLst>
                                    <p:set>
                                      <p:cBhvr>
                                        <p:cTn id="161" dur="1" fill="hold">
                                          <p:stCondLst>
                                            <p:cond delay="0"/>
                                          </p:stCondLst>
                                        </p:cTn>
                                        <p:tgtEl>
                                          <p:spTgt spid="56383"/>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 presetClass="entr" presetSubtype="0" fill="hold" grpId="0" nodeType="clickEffect">
                                  <p:stCondLst>
                                    <p:cond delay="0"/>
                                  </p:stCondLst>
                                  <p:childTnLst>
                                    <p:set>
                                      <p:cBhvr>
                                        <p:cTn id="165" dur="1" fill="hold">
                                          <p:stCondLst>
                                            <p:cond delay="0"/>
                                          </p:stCondLst>
                                        </p:cTn>
                                        <p:tgtEl>
                                          <p:spTgt spid="56384"/>
                                        </p:tgtEl>
                                        <p:attrNameLst>
                                          <p:attrName>style.visibility</p:attrName>
                                        </p:attrNameLst>
                                      </p:cBhvr>
                                      <p:to>
                                        <p:strVal val="visible"/>
                                      </p:to>
                                    </p:set>
                                  </p:childTnLst>
                                </p:cTn>
                              </p:par>
                              <p:par>
                                <p:cTn id="166" presetID="1" presetClass="entr" presetSubtype="0" fill="hold" grpId="0" nodeType="withEffect">
                                  <p:stCondLst>
                                    <p:cond delay="0"/>
                                  </p:stCondLst>
                                  <p:childTnLst>
                                    <p:set>
                                      <p:cBhvr>
                                        <p:cTn id="167" dur="1" fill="hold">
                                          <p:stCondLst>
                                            <p:cond delay="0"/>
                                          </p:stCondLst>
                                        </p:cTn>
                                        <p:tgtEl>
                                          <p:spTgt spid="56385"/>
                                        </p:tgtEl>
                                        <p:attrNameLst>
                                          <p:attrName>style.visibility</p:attrName>
                                        </p:attrNameLst>
                                      </p:cBhvr>
                                      <p:to>
                                        <p:strVal val="visible"/>
                                      </p:to>
                                    </p:set>
                                  </p:childTnLst>
                                </p:cTn>
                              </p:par>
                            </p:childTnLst>
                          </p:cTn>
                        </p:par>
                        <p:par>
                          <p:cTn id="168" fill="hold">
                            <p:stCondLst>
                              <p:cond delay="0"/>
                            </p:stCondLst>
                            <p:childTnLst>
                              <p:par>
                                <p:cTn id="169" presetID="1" presetClass="entr" presetSubtype="0" fill="hold" grpId="0" nodeType="afterEffect">
                                  <p:stCondLst>
                                    <p:cond delay="1000"/>
                                  </p:stCondLst>
                                  <p:childTnLst>
                                    <p:set>
                                      <p:cBhvr>
                                        <p:cTn id="170" dur="1" fill="hold">
                                          <p:stCondLst>
                                            <p:cond delay="0"/>
                                          </p:stCondLst>
                                        </p:cTn>
                                        <p:tgtEl>
                                          <p:spTgt spid="56386"/>
                                        </p:tgtEl>
                                        <p:attrNameLst>
                                          <p:attrName>style.visibility</p:attrName>
                                        </p:attrNameLst>
                                      </p:cBhvr>
                                      <p:to>
                                        <p:strVal val="visible"/>
                                      </p:to>
                                    </p:set>
                                  </p:childTnLst>
                                </p:cTn>
                              </p:par>
                            </p:childTnLst>
                          </p:cTn>
                        </p:par>
                        <p:par>
                          <p:cTn id="171" fill="hold">
                            <p:stCondLst>
                              <p:cond delay="1000"/>
                            </p:stCondLst>
                            <p:childTnLst>
                              <p:par>
                                <p:cTn id="172" presetID="1" presetClass="entr" presetSubtype="0" fill="hold" grpId="0" nodeType="afterEffect">
                                  <p:stCondLst>
                                    <p:cond delay="1000"/>
                                  </p:stCondLst>
                                  <p:childTnLst>
                                    <p:set>
                                      <p:cBhvr>
                                        <p:cTn id="173" dur="1" fill="hold">
                                          <p:stCondLst>
                                            <p:cond delay="0"/>
                                          </p:stCondLst>
                                        </p:cTn>
                                        <p:tgtEl>
                                          <p:spTgt spid="56387"/>
                                        </p:tgtEl>
                                        <p:attrNameLst>
                                          <p:attrName>style.visibility</p:attrName>
                                        </p:attrNameLst>
                                      </p:cBhvr>
                                      <p:to>
                                        <p:strVal val="visible"/>
                                      </p:to>
                                    </p:set>
                                  </p:childTnLst>
                                </p:cTn>
                              </p:par>
                            </p:childTnLst>
                          </p:cTn>
                        </p:par>
                        <p:par>
                          <p:cTn id="174" fill="hold">
                            <p:stCondLst>
                              <p:cond delay="2000"/>
                            </p:stCondLst>
                            <p:childTnLst>
                              <p:par>
                                <p:cTn id="175" presetID="1" presetClass="entr" presetSubtype="0" fill="hold" grpId="0" nodeType="afterEffect">
                                  <p:stCondLst>
                                    <p:cond delay="1000"/>
                                  </p:stCondLst>
                                  <p:childTnLst>
                                    <p:set>
                                      <p:cBhvr>
                                        <p:cTn id="176" dur="1" fill="hold">
                                          <p:stCondLst>
                                            <p:cond delay="0"/>
                                          </p:stCondLst>
                                        </p:cTn>
                                        <p:tgtEl>
                                          <p:spTgt spid="56388"/>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7" presetClass="emph" presetSubtype="2" fill="hold" nodeType="clickEffect">
                                  <p:stCondLst>
                                    <p:cond delay="0"/>
                                  </p:stCondLst>
                                  <p:childTnLst>
                                    <p:animClr clrSpc="rgb" dir="cw">
                                      <p:cBhvr>
                                        <p:cTn id="180" dur="2000" fill="hold"/>
                                        <p:tgtEl>
                                          <p:spTgt spid="82978"/>
                                        </p:tgtEl>
                                        <p:attrNameLst>
                                          <p:attrName>stroke.color</p:attrName>
                                        </p:attrNameLst>
                                      </p:cBhvr>
                                      <p:to>
                                        <a:schemeClr val="accent2"/>
                                      </p:to>
                                    </p:animClr>
                                    <p:set>
                                      <p:cBhvr>
                                        <p:cTn id="181" dur="2000" fill="hold"/>
                                        <p:tgtEl>
                                          <p:spTgt spid="8297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43" grpId="0"/>
      <p:bldP spid="56344" grpId="0"/>
      <p:bldP spid="56345" grpId="0"/>
      <p:bldP spid="56346" grpId="0"/>
      <p:bldP spid="56350" grpId="0"/>
      <p:bldP spid="56351" grpId="0"/>
      <p:bldP spid="82974" grpId="0" animBg="1"/>
      <p:bldP spid="56373" grpId="0"/>
      <p:bldP spid="56375" grpId="0"/>
      <p:bldP spid="56376" grpId="0"/>
      <p:bldP spid="56377" grpId="0"/>
      <p:bldP spid="56380" grpId="0" animBg="1"/>
      <p:bldP spid="56383" grpId="0"/>
      <p:bldP spid="56384" grpId="0" animBg="1"/>
      <p:bldP spid="56385" grpId="0"/>
      <p:bldP spid="56386" grpId="0" animBg="1"/>
      <p:bldP spid="56387" grpId="0" animBg="1"/>
      <p:bldP spid="563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73AB06B2-77F1-48D8-9477-61524730C53F}" type="slidenum">
              <a:rPr lang="fr-BE" smtClean="0"/>
              <a:pPr>
                <a:defRPr/>
              </a:pPr>
              <a:t>5</a:t>
            </a:fld>
            <a:endParaRPr lang="fr-BE"/>
          </a:p>
        </p:txBody>
      </p:sp>
      <p:pic>
        <p:nvPicPr>
          <p:cNvPr id="1028" name="Picture 4" descr="Résultat de recherche d'images pour &quot;standing on shoulders of giant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3809" y="332656"/>
            <a:ext cx="6124575" cy="612457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2483768" y="6550222"/>
            <a:ext cx="4262129" cy="307777"/>
          </a:xfrm>
          <a:prstGeom prst="rect">
            <a:avLst/>
          </a:prstGeom>
          <a:noFill/>
        </p:spPr>
        <p:txBody>
          <a:bodyPr wrap="none" rtlCol="0">
            <a:spAutoFit/>
          </a:bodyPr>
          <a:lstStyle/>
          <a:p>
            <a:r>
              <a:rPr lang="fr-BE" sz="1400" dirty="0"/>
              <a:t>https://www.pinterest.com/pin/544865254892377944/</a:t>
            </a:r>
          </a:p>
        </p:txBody>
      </p:sp>
    </p:spTree>
    <p:extLst>
      <p:ext uri="{BB962C8B-B14F-4D97-AF65-F5344CB8AC3E}">
        <p14:creationId xmlns:p14="http://schemas.microsoft.com/office/powerpoint/2010/main" val="833680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u numéro de diapositive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32258D00-8FB2-4668-B708-D423E265CDE6}" type="slidenum">
              <a:rPr lang="fr-BE" altLang="fr-FR" smtClean="0">
                <a:solidFill>
                  <a:srgbClr val="898989"/>
                </a:solidFill>
              </a:rPr>
              <a:pPr/>
              <a:t>6</a:t>
            </a:fld>
            <a:endParaRPr lang="fr-BE" altLang="fr-FR" smtClean="0">
              <a:solidFill>
                <a:srgbClr val="898989"/>
              </a:solidFill>
            </a:endParaRPr>
          </a:p>
        </p:txBody>
      </p:sp>
      <p:grpSp>
        <p:nvGrpSpPr>
          <p:cNvPr id="83971" name="Group 21"/>
          <p:cNvGrpSpPr>
            <a:grpSpLocks/>
          </p:cNvGrpSpPr>
          <p:nvPr/>
        </p:nvGrpSpPr>
        <p:grpSpPr bwMode="auto">
          <a:xfrm>
            <a:off x="737259" y="1740751"/>
            <a:ext cx="8077200" cy="2362200"/>
            <a:chOff x="336" y="1632"/>
            <a:chExt cx="5088" cy="1488"/>
          </a:xfrm>
        </p:grpSpPr>
        <p:sp>
          <p:nvSpPr>
            <p:cNvPr id="83973" name="Rectangle 16"/>
            <p:cNvSpPr>
              <a:spLocks noChangeArrowheads="1"/>
            </p:cNvSpPr>
            <p:nvPr/>
          </p:nvSpPr>
          <p:spPr bwMode="auto">
            <a:xfrm>
              <a:off x="4152"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a:latin typeface="Arial Narrow" pitchFamily="34" charset="0"/>
                </a:rPr>
                <a:t>ARCHIVAGE</a:t>
              </a:r>
              <a:endParaRPr lang="en-US" altLang="en-US" sz="2000">
                <a:latin typeface="Arial Narrow" pitchFamily="34" charset="0"/>
              </a:endParaRPr>
            </a:p>
            <a:p>
              <a:pPr algn="ctr"/>
              <a:r>
                <a:rPr lang="fr-BE" altLang="en-US" sz="2000">
                  <a:latin typeface="Arial Narrow" pitchFamily="34" charset="0"/>
                </a:rPr>
                <a:t>Préserve </a:t>
              </a:r>
            </a:p>
            <a:p>
              <a:pPr algn="ctr"/>
              <a:r>
                <a:rPr lang="fr-BE" altLang="en-US" sz="2000">
                  <a:latin typeface="Arial Narrow" pitchFamily="34" charset="0"/>
                </a:rPr>
                <a:t>les résultats </a:t>
              </a:r>
            </a:p>
            <a:p>
              <a:pPr algn="ctr"/>
              <a:r>
                <a:rPr lang="fr-BE" altLang="en-US" sz="2000">
                  <a:latin typeface="Arial Narrow" pitchFamily="34" charset="0"/>
                </a:rPr>
                <a:t>de la recherche </a:t>
              </a:r>
            </a:p>
            <a:p>
              <a:pPr algn="ctr"/>
              <a:r>
                <a:rPr lang="fr-BE" altLang="en-US" sz="2000">
                  <a:latin typeface="Arial Narrow" pitchFamily="34" charset="0"/>
                </a:rPr>
                <a:t>pour utilisation future</a:t>
              </a:r>
              <a:endParaRPr lang="en-US" altLang="en-US" sz="2000">
                <a:latin typeface="Times New Roman" pitchFamily="18" charset="0"/>
              </a:endParaRPr>
            </a:p>
          </p:txBody>
        </p:sp>
        <p:sp>
          <p:nvSpPr>
            <p:cNvPr id="83974" name="Rectangle 17"/>
            <p:cNvSpPr>
              <a:spLocks noChangeArrowheads="1"/>
            </p:cNvSpPr>
            <p:nvPr/>
          </p:nvSpPr>
          <p:spPr bwMode="auto">
            <a:xfrm>
              <a:off x="2880"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a:latin typeface="Arial Narrow" pitchFamily="34" charset="0"/>
                </a:rPr>
                <a:t>DIFFUSION</a:t>
              </a:r>
              <a:endParaRPr lang="en-US" altLang="en-US" sz="2000">
                <a:latin typeface="Arial Narrow" pitchFamily="34" charset="0"/>
              </a:endParaRPr>
            </a:p>
            <a:p>
              <a:pPr algn="ctr"/>
              <a:r>
                <a:rPr lang="fr-BE" altLang="en-US" sz="2000">
                  <a:latin typeface="Arial Narrow" pitchFamily="34" charset="0"/>
                </a:rPr>
                <a:t>Assure </a:t>
              </a:r>
            </a:p>
            <a:p>
              <a:pPr algn="ctr"/>
              <a:r>
                <a:rPr lang="fr-BE" altLang="en-US" sz="2000">
                  <a:latin typeface="Arial Narrow" pitchFamily="34" charset="0"/>
                </a:rPr>
                <a:t>l’accessibilité </a:t>
              </a:r>
            </a:p>
            <a:p>
              <a:pPr algn="ctr"/>
              <a:r>
                <a:rPr lang="fr-BE" altLang="en-US" sz="2000">
                  <a:latin typeface="Arial Narrow" pitchFamily="34" charset="0"/>
                </a:rPr>
                <a:t>des résultats </a:t>
              </a:r>
            </a:p>
            <a:p>
              <a:pPr algn="ctr"/>
              <a:r>
                <a:rPr lang="fr-BE" altLang="en-US" sz="2000">
                  <a:latin typeface="Arial Narrow" pitchFamily="34" charset="0"/>
                </a:rPr>
                <a:t>de la recherche</a:t>
              </a:r>
              <a:r>
                <a:rPr lang="en-US" altLang="en-US" sz="2000">
                  <a:latin typeface="Arial Narrow" pitchFamily="34" charset="0"/>
                </a:rPr>
                <a:t> </a:t>
              </a:r>
              <a:endParaRPr lang="en-US" altLang="en-US" sz="2000">
                <a:latin typeface="Times New Roman" pitchFamily="18" charset="0"/>
              </a:endParaRPr>
            </a:p>
          </p:txBody>
        </p:sp>
        <p:sp>
          <p:nvSpPr>
            <p:cNvPr id="83975" name="Rectangle 18"/>
            <p:cNvSpPr>
              <a:spLocks noChangeArrowheads="1"/>
            </p:cNvSpPr>
            <p:nvPr/>
          </p:nvSpPr>
          <p:spPr bwMode="auto">
            <a:xfrm>
              <a:off x="1584" y="1632"/>
              <a:ext cx="1344"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dirty="0">
                  <a:latin typeface="Arial Narrow" pitchFamily="34" charset="0"/>
                </a:rPr>
                <a:t>CERTIFICATION</a:t>
              </a:r>
            </a:p>
            <a:p>
              <a:pPr algn="ctr"/>
              <a:endParaRPr lang="en-US" altLang="en-US" sz="2000" dirty="0">
                <a:latin typeface="Arial Narrow" pitchFamily="34" charset="0"/>
              </a:endParaRPr>
            </a:p>
            <a:p>
              <a:pPr algn="ctr"/>
              <a:r>
                <a:rPr lang="fr-BE" altLang="en-US" sz="2000" dirty="0">
                  <a:latin typeface="Arial Narrow" pitchFamily="34" charset="0"/>
                </a:rPr>
                <a:t>Certifie la </a:t>
              </a:r>
            </a:p>
            <a:p>
              <a:pPr algn="ctr"/>
              <a:r>
                <a:rPr lang="fr-BE" altLang="en-US" sz="2000" dirty="0">
                  <a:latin typeface="Arial Narrow" pitchFamily="34" charset="0"/>
                </a:rPr>
                <a:t>qualité/validité </a:t>
              </a:r>
            </a:p>
            <a:p>
              <a:pPr algn="ctr"/>
              <a:r>
                <a:rPr lang="fr-BE" altLang="en-US" sz="2000" dirty="0">
                  <a:latin typeface="Arial Narrow" pitchFamily="34" charset="0"/>
                </a:rPr>
                <a:t>de la recherche</a:t>
              </a:r>
              <a:endParaRPr lang="en-US" altLang="en-US" sz="2000" dirty="0">
                <a:latin typeface="Times New Roman" pitchFamily="18" charset="0"/>
              </a:endParaRPr>
            </a:p>
          </p:txBody>
        </p:sp>
        <p:sp>
          <p:nvSpPr>
            <p:cNvPr id="83976" name="Rectangle 19"/>
            <p:cNvSpPr>
              <a:spLocks noChangeArrowheads="1"/>
            </p:cNvSpPr>
            <p:nvPr/>
          </p:nvSpPr>
          <p:spPr bwMode="auto">
            <a:xfrm>
              <a:off x="336" y="1632"/>
              <a:ext cx="1272" cy="1488"/>
            </a:xfrm>
            <a:prstGeom prst="rect">
              <a:avLst/>
            </a:prstGeom>
            <a:solidFill>
              <a:schemeClr val="bg1"/>
            </a:solidFill>
            <a:ln w="6350">
              <a:solidFill>
                <a:schemeClr val="accent2"/>
              </a:solidFill>
              <a:prstDash val="dashDot"/>
              <a:miter lim="800000"/>
              <a:headEnd type="none" w="sm" len="sm"/>
              <a:tailEnd type="none" w="sm" len="sm"/>
            </a:ln>
          </p:spPr>
          <p:txBody>
            <a:bodyPr wrap="none" anchor="ctr"/>
            <a:lstStyle/>
            <a:p>
              <a:pPr algn="ctr"/>
              <a:r>
                <a:rPr lang="en-US" altLang="en-US" sz="2000" b="1" dirty="0">
                  <a:latin typeface="Arial Narrow" pitchFamily="34" charset="0"/>
                </a:rPr>
                <a:t>ENREGISTREMENT</a:t>
              </a:r>
            </a:p>
            <a:p>
              <a:pPr algn="ctr"/>
              <a:endParaRPr lang="en-US" altLang="en-US" sz="2000" b="1" dirty="0">
                <a:latin typeface="Arial Narrow" pitchFamily="34" charset="0"/>
              </a:endParaRPr>
            </a:p>
            <a:p>
              <a:pPr algn="ctr"/>
              <a:endParaRPr lang="en-US" altLang="en-US" sz="2000" dirty="0">
                <a:latin typeface="Arial Narrow" pitchFamily="34" charset="0"/>
              </a:endParaRPr>
            </a:p>
            <a:p>
              <a:pPr algn="ctr"/>
              <a:r>
                <a:rPr lang="fr-BE" altLang="en-US" sz="2000" dirty="0">
                  <a:latin typeface="Arial Narrow" pitchFamily="34" charset="0"/>
                </a:rPr>
                <a:t>Etablit la </a:t>
              </a:r>
            </a:p>
            <a:p>
              <a:pPr algn="ctr"/>
              <a:r>
                <a:rPr lang="fr-BE" altLang="en-US" sz="2000" dirty="0">
                  <a:latin typeface="Arial Narrow" pitchFamily="34" charset="0"/>
                </a:rPr>
                <a:t>priorité intellectuelle</a:t>
              </a:r>
              <a:endParaRPr lang="en-US" altLang="en-US" sz="2000" dirty="0">
                <a:latin typeface="Arial Narrow" pitchFamily="34" charset="0"/>
              </a:endParaRPr>
            </a:p>
          </p:txBody>
        </p:sp>
        <p:sp>
          <p:nvSpPr>
            <p:cNvPr id="83977" name="Rectangle 20"/>
            <p:cNvSpPr>
              <a:spLocks noChangeArrowheads="1"/>
            </p:cNvSpPr>
            <p:nvPr/>
          </p:nvSpPr>
          <p:spPr bwMode="auto">
            <a:xfrm>
              <a:off x="336" y="1632"/>
              <a:ext cx="5088" cy="1488"/>
            </a:xfrm>
            <a:prstGeom prst="rect">
              <a:avLst/>
            </a:prstGeom>
            <a:noFill/>
            <a:ln w="28575">
              <a:solidFill>
                <a:schemeClr val="accent2"/>
              </a:solidFill>
              <a:miter lim="800000"/>
              <a:headEnd type="none" w="sm" len="sm"/>
              <a:tailEnd type="none" w="sm" len="sm"/>
            </a:ln>
          </p:spPr>
          <p:txBody>
            <a:bodyPr wrap="none" anchor="ctr"/>
            <a:lstStyle/>
            <a:p>
              <a:endParaRPr lang="fr-BE" altLang="fr-FR"/>
            </a:p>
          </p:txBody>
        </p:sp>
      </p:grpSp>
      <p:sp>
        <p:nvSpPr>
          <p:cNvPr id="83972" name="Titre 1"/>
          <p:cNvSpPr txBox="1">
            <a:spLocks/>
          </p:cNvSpPr>
          <p:nvPr/>
        </p:nvSpPr>
        <p:spPr bwMode="auto">
          <a:xfrm>
            <a:off x="1758950" y="188913"/>
            <a:ext cx="6983413" cy="1582737"/>
          </a:xfrm>
          <a:prstGeom prst="rect">
            <a:avLst/>
          </a:prstGeom>
          <a:noFill/>
          <a:ln w="9525">
            <a:noFill/>
            <a:miter lim="800000"/>
            <a:headEnd/>
            <a:tailEnd/>
          </a:ln>
        </p:spPr>
        <p:txBody>
          <a:bodyPr/>
          <a:lstStyle/>
          <a:p>
            <a:pPr algn="ctr" eaLnBrk="0" hangingPunct="0"/>
            <a:r>
              <a:rPr lang="fr-BE" altLang="fr-FR" sz="3600" dirty="0">
                <a:solidFill>
                  <a:srgbClr val="0C2D83"/>
                </a:solidFill>
                <a:latin typeface="Arial" pitchFamily="34" charset="0"/>
              </a:rPr>
              <a:t>Les fonctions de la publication scientifique</a:t>
            </a:r>
            <a:r>
              <a:rPr lang="en-US" altLang="fr-FR" sz="3600" dirty="0">
                <a:solidFill>
                  <a:srgbClr val="0C2D83"/>
                </a:solidFill>
                <a:latin typeface="Arial" pitchFamily="34" charset="0"/>
              </a:rPr>
              <a:t> </a:t>
            </a:r>
            <a:br>
              <a:rPr lang="en-US" altLang="fr-FR" sz="3600" dirty="0">
                <a:solidFill>
                  <a:srgbClr val="0C2D83"/>
                </a:solidFill>
                <a:latin typeface="Arial" pitchFamily="34" charset="0"/>
              </a:rPr>
            </a:br>
            <a:endParaRPr lang="fr-BE" altLang="fr-FR" sz="3600" dirty="0">
              <a:solidFill>
                <a:srgbClr val="0C2D83"/>
              </a:solidFill>
              <a:latin typeface="Arial" pitchFamily="34" charset="0"/>
            </a:endParaRPr>
          </a:p>
        </p:txBody>
      </p:sp>
      <p:sp>
        <p:nvSpPr>
          <p:cNvPr id="2" name="ZoneTexte 1"/>
          <p:cNvSpPr txBox="1"/>
          <p:nvPr/>
        </p:nvSpPr>
        <p:spPr>
          <a:xfrm>
            <a:off x="1043608" y="5157192"/>
            <a:ext cx="4123245" cy="461665"/>
          </a:xfrm>
          <a:prstGeom prst="rect">
            <a:avLst/>
          </a:prstGeom>
          <a:noFill/>
        </p:spPr>
        <p:txBody>
          <a:bodyPr wrap="none" rtlCol="0">
            <a:spAutoFit/>
          </a:bodyPr>
          <a:lstStyle/>
          <a:p>
            <a:r>
              <a:rPr lang="fr-FR" sz="2400" dirty="0" smtClean="0"/>
              <a:t>+ </a:t>
            </a:r>
            <a:r>
              <a:rPr lang="fr-FR" sz="2400" dirty="0" smtClean="0">
                <a:latin typeface="Arial" panose="020B0604020202020204" pitchFamily="34" charset="0"/>
              </a:rPr>
              <a:t>Évaluation du chercheur… </a:t>
            </a:r>
            <a:endParaRPr lang="fr-BE" sz="24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3253"/>
            <a:ext cx="7283450" cy="1143000"/>
          </a:xfrm>
        </p:spPr>
        <p:txBody>
          <a:bodyPr/>
          <a:lstStyle/>
          <a:p>
            <a:r>
              <a:rPr lang="fr-FR" dirty="0" err="1" smtClean="0">
                <a:solidFill>
                  <a:srgbClr val="FF0000"/>
                </a:solidFill>
              </a:rPr>
              <a:t>Publish</a:t>
            </a:r>
            <a:r>
              <a:rPr lang="fr-FR" dirty="0" smtClean="0">
                <a:solidFill>
                  <a:srgbClr val="FF0000"/>
                </a:solidFill>
              </a:rPr>
              <a:t> or </a:t>
            </a:r>
            <a:r>
              <a:rPr lang="fr-FR" dirty="0" err="1" smtClean="0">
                <a:solidFill>
                  <a:srgbClr val="FF0000"/>
                </a:solidFill>
              </a:rPr>
              <a:t>Perish</a:t>
            </a:r>
            <a:endParaRPr lang="fr-BE" dirty="0">
              <a:solidFill>
                <a:srgbClr val="FF0000"/>
              </a:solidFill>
            </a:endParaRPr>
          </a:p>
        </p:txBody>
      </p:sp>
      <p:sp>
        <p:nvSpPr>
          <p:cNvPr id="6" name="Espace réservé du numéro de diapositive 5"/>
          <p:cNvSpPr>
            <a:spLocks noGrp="1"/>
          </p:cNvSpPr>
          <p:nvPr>
            <p:ph type="sldNum" sz="quarter" idx="12"/>
          </p:nvPr>
        </p:nvSpPr>
        <p:spPr/>
        <p:txBody>
          <a:bodyPr/>
          <a:lstStyle/>
          <a:p>
            <a:pPr>
              <a:defRPr/>
            </a:pPr>
            <a:fld id="{73AB06B2-77F1-48D8-9477-61524730C53F}" type="slidenum">
              <a:rPr lang="fr-BE" smtClean="0"/>
              <a:pPr>
                <a:defRPr/>
              </a:pPr>
              <a:t>7</a:t>
            </a:fld>
            <a:endParaRPr lang="fr-BE"/>
          </a:p>
        </p:txBody>
      </p:sp>
      <p:pic>
        <p:nvPicPr>
          <p:cNvPr id="7" name="Picture 2" descr="Publish or Pari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237672"/>
            <a:ext cx="4536504" cy="514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666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65FF6127-ADA7-4037-A93E-16E8386E3F1E}" type="slidenum">
              <a:rPr lang="fr-BE" altLang="fr-FR" smtClean="0">
                <a:solidFill>
                  <a:srgbClr val="898989"/>
                </a:solidFill>
              </a:rPr>
              <a:pPr/>
              <a:t>8</a:t>
            </a:fld>
            <a:endParaRPr lang="fr-BE" altLang="fr-FR" smtClean="0">
              <a:solidFill>
                <a:srgbClr val="898989"/>
              </a:solidFill>
            </a:endParaRPr>
          </a:p>
        </p:txBody>
      </p:sp>
      <p:sp>
        <p:nvSpPr>
          <p:cNvPr id="95235" name="Titre 1"/>
          <p:cNvSpPr txBox="1">
            <a:spLocks/>
          </p:cNvSpPr>
          <p:nvPr/>
        </p:nvSpPr>
        <p:spPr bwMode="auto">
          <a:xfrm>
            <a:off x="1393130" y="-27384"/>
            <a:ext cx="7499350" cy="791369"/>
          </a:xfrm>
          <a:prstGeom prst="rect">
            <a:avLst/>
          </a:prstGeom>
          <a:noFill/>
          <a:ln w="9525">
            <a:noFill/>
            <a:miter lim="800000"/>
            <a:headEnd/>
            <a:tailEnd/>
          </a:ln>
        </p:spPr>
        <p:txBody>
          <a:bodyPr/>
          <a:lstStyle/>
          <a:p>
            <a:pPr algn="ctr" eaLnBrk="0" hangingPunct="0"/>
            <a:r>
              <a:rPr lang="fr-BE" altLang="fr-FR" sz="3600" dirty="0" smtClean="0">
                <a:solidFill>
                  <a:srgbClr val="0C2D83"/>
                </a:solidFill>
                <a:latin typeface="Arial" pitchFamily="34" charset="0"/>
              </a:rPr>
              <a:t>Principaux rôles </a:t>
            </a:r>
            <a:br>
              <a:rPr lang="fr-BE" altLang="fr-FR" sz="3600" dirty="0" smtClean="0">
                <a:solidFill>
                  <a:srgbClr val="0C2D83"/>
                </a:solidFill>
                <a:latin typeface="Arial" pitchFamily="34" charset="0"/>
              </a:rPr>
            </a:br>
            <a:r>
              <a:rPr lang="fr-BE" altLang="fr-FR" sz="3600" dirty="0" smtClean="0">
                <a:solidFill>
                  <a:srgbClr val="0C2D83"/>
                </a:solidFill>
                <a:latin typeface="Arial" pitchFamily="34" charset="0"/>
              </a:rPr>
              <a:t>dans l’édition scientifique</a:t>
            </a:r>
            <a:endParaRPr lang="fr-BE" altLang="fr-FR" sz="3600" dirty="0">
              <a:solidFill>
                <a:srgbClr val="0C2D83"/>
              </a:solidFill>
              <a:latin typeface="Arial" pitchFamily="34" charset="0"/>
            </a:endParaRPr>
          </a:p>
        </p:txBody>
      </p:sp>
      <p:sp>
        <p:nvSpPr>
          <p:cNvPr id="95236" name="Espace réservé du contenu 2"/>
          <p:cNvSpPr txBox="1">
            <a:spLocks/>
          </p:cNvSpPr>
          <p:nvPr/>
        </p:nvSpPr>
        <p:spPr bwMode="auto">
          <a:xfrm>
            <a:off x="1115616" y="1340768"/>
            <a:ext cx="7776864" cy="5589240"/>
          </a:xfrm>
          <a:prstGeom prst="rect">
            <a:avLst/>
          </a:prstGeom>
          <a:noFill/>
          <a:ln w="9525">
            <a:noFill/>
            <a:miter lim="800000"/>
            <a:headEnd/>
            <a:tailEnd/>
          </a:ln>
        </p:spPr>
        <p:txBody>
          <a:bodyPr/>
          <a:lstStyle/>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Rédacteur en chef (editor in </a:t>
            </a:r>
            <a:r>
              <a:rPr lang="fr-BE" altLang="fr-FR" sz="2400" dirty="0" err="1" smtClean="0">
                <a:solidFill>
                  <a:srgbClr val="0C2D83"/>
                </a:solidFill>
                <a:latin typeface="Arial" pitchFamily="34" charset="0"/>
              </a:rPr>
              <a:t>chief</a:t>
            </a:r>
            <a:r>
              <a:rPr lang="fr-BE" altLang="fr-FR" sz="2400" dirty="0" smtClean="0">
                <a:solidFill>
                  <a:srgbClr val="0C2D83"/>
                </a:solidFill>
                <a:latin typeface="Arial" pitchFamily="34" charset="0"/>
              </a:rPr>
              <a:t>):</a:t>
            </a:r>
            <a:br>
              <a:rPr lang="fr-BE" altLang="fr-FR" sz="2400" dirty="0" smtClean="0">
                <a:solidFill>
                  <a:srgbClr val="0C2D83"/>
                </a:solidFill>
                <a:latin typeface="Arial" pitchFamily="34" charset="0"/>
              </a:rPr>
            </a:br>
            <a:r>
              <a:rPr lang="fr-BE" altLang="fr-FR" sz="2400" dirty="0">
                <a:solidFill>
                  <a:srgbClr val="0070C0"/>
                </a:solidFill>
                <a:latin typeface="Arial" pitchFamily="34" charset="0"/>
              </a:rPr>
              <a:t>politique éditoriale, </a:t>
            </a:r>
            <a:r>
              <a:rPr lang="fr-BE" altLang="fr-FR" sz="2400" dirty="0" smtClean="0">
                <a:solidFill>
                  <a:srgbClr val="0070C0"/>
                </a:solidFill>
                <a:latin typeface="Arial" pitchFamily="34" charset="0"/>
              </a:rPr>
              <a:t>décision de publier ou pas</a:t>
            </a:r>
            <a:br>
              <a:rPr lang="fr-BE"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2400" dirty="0" smtClean="0">
                <a:solidFill>
                  <a:srgbClr val="0C2D83"/>
                </a:solidFill>
                <a:latin typeface="Arial" pitchFamily="34" charset="0"/>
              </a:rPr>
              <a:t>Comité de rédaction (</a:t>
            </a:r>
            <a:r>
              <a:rPr lang="fr-FR" altLang="fr-FR" sz="2400" dirty="0" err="1" smtClean="0">
                <a:solidFill>
                  <a:srgbClr val="0C2D83"/>
                </a:solidFill>
                <a:latin typeface="Arial" pitchFamily="34" charset="0"/>
              </a:rPr>
              <a:t>editorial</a:t>
            </a:r>
            <a:r>
              <a:rPr lang="fr-FR" altLang="fr-FR" sz="2400" dirty="0" smtClean="0">
                <a:solidFill>
                  <a:srgbClr val="0C2D83"/>
                </a:solidFill>
                <a:latin typeface="Arial" pitchFamily="34" charset="0"/>
              </a:rPr>
              <a:t> </a:t>
            </a:r>
            <a:r>
              <a:rPr lang="fr-FR" altLang="fr-FR" sz="2400" dirty="0" err="1" smtClean="0">
                <a:solidFill>
                  <a:srgbClr val="0C2D83"/>
                </a:solidFill>
                <a:latin typeface="Arial" pitchFamily="34" charset="0"/>
              </a:rPr>
              <a:t>board</a:t>
            </a:r>
            <a:r>
              <a:rPr lang="fr-FR" altLang="fr-FR" sz="2400" dirty="0" smtClean="0">
                <a:solidFill>
                  <a:srgbClr val="0C2D83"/>
                </a:solidFill>
                <a:latin typeface="Arial" pitchFamily="34" charset="0"/>
              </a:rPr>
              <a:t>): </a:t>
            </a:r>
            <a:br>
              <a:rPr lang="fr-FR" altLang="fr-FR" sz="2400" dirty="0" smtClean="0">
                <a:solidFill>
                  <a:srgbClr val="0C2D83"/>
                </a:solidFill>
                <a:latin typeface="Arial" pitchFamily="34" charset="0"/>
              </a:rPr>
            </a:br>
            <a:r>
              <a:rPr lang="fr-FR" altLang="fr-FR" sz="2400" dirty="0" smtClean="0">
                <a:solidFill>
                  <a:srgbClr val="0070C0"/>
                </a:solidFill>
                <a:latin typeface="Arial" pitchFamily="34" charset="0"/>
              </a:rPr>
              <a:t>les évaluateurs</a:t>
            </a:r>
            <a:br>
              <a:rPr lang="fr-FR"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BE" altLang="fr-FR" sz="2400" dirty="0" smtClean="0">
                <a:solidFill>
                  <a:srgbClr val="0C2D83"/>
                </a:solidFill>
                <a:latin typeface="Arial" pitchFamily="34" charset="0"/>
              </a:rPr>
              <a:t>Evaluateurs (</a:t>
            </a:r>
            <a:r>
              <a:rPr lang="fr-BE" altLang="fr-FR" sz="2400" dirty="0" err="1" smtClean="0">
                <a:solidFill>
                  <a:srgbClr val="0C2D83"/>
                </a:solidFill>
                <a:latin typeface="Arial" pitchFamily="34" charset="0"/>
              </a:rPr>
              <a:t>reviewers</a:t>
            </a:r>
            <a:r>
              <a:rPr lang="fr-BE" altLang="fr-FR" sz="2400" dirty="0" smtClean="0">
                <a:solidFill>
                  <a:srgbClr val="0C2D83"/>
                </a:solidFill>
                <a:latin typeface="Arial" pitchFamily="34" charset="0"/>
              </a:rPr>
              <a:t>) </a:t>
            </a:r>
            <a:r>
              <a:rPr lang="fr-BE" altLang="fr-FR" sz="2400" dirty="0" smtClean="0">
                <a:solidFill>
                  <a:srgbClr val="0070C0"/>
                </a:solidFill>
                <a:latin typeface="Arial" pitchFamily="34" charset="0"/>
              </a:rPr>
              <a:t>: </a:t>
            </a:r>
            <a:br>
              <a:rPr lang="fr-BE" altLang="fr-FR" sz="2400" dirty="0" smtClean="0">
                <a:solidFill>
                  <a:srgbClr val="0070C0"/>
                </a:solidFill>
                <a:latin typeface="Arial" pitchFamily="34" charset="0"/>
              </a:rPr>
            </a:br>
            <a:r>
              <a:rPr lang="fr-BE" altLang="fr-FR" sz="2400" dirty="0" smtClean="0">
                <a:solidFill>
                  <a:srgbClr val="0070C0"/>
                </a:solidFill>
                <a:latin typeface="Arial" pitchFamily="34" charset="0"/>
              </a:rPr>
              <a:t>experts - commentaires et avis sur les manuscrits soumis par les auteurs</a:t>
            </a:r>
            <a:br>
              <a:rPr lang="fr-BE" altLang="fr-FR" sz="2400" dirty="0" smtClean="0">
                <a:solidFill>
                  <a:srgbClr val="0070C0"/>
                </a:solidFill>
                <a:latin typeface="Arial" pitchFamily="34" charset="0"/>
              </a:rPr>
            </a:br>
            <a:endParaRPr lang="fr-BE" altLang="fr-FR" sz="2400" dirty="0" smtClean="0">
              <a:solidFill>
                <a:srgbClr val="0070C0"/>
              </a:solidFill>
              <a:latin typeface="Arial" pitchFamily="34" charset="0"/>
            </a:endParaRPr>
          </a:p>
          <a:p>
            <a:pPr marL="514350" indent="-514350" eaLnBrk="0" hangingPunct="0">
              <a:spcBef>
                <a:spcPct val="20000"/>
              </a:spcBef>
              <a:buFont typeface="Arial" panose="020B0604020202020204" pitchFamily="34" charset="0"/>
              <a:buChar char="•"/>
            </a:pPr>
            <a:r>
              <a:rPr lang="fr-FR" altLang="fr-FR" sz="2400" dirty="0" smtClean="0">
                <a:solidFill>
                  <a:srgbClr val="0C2D83"/>
                </a:solidFill>
                <a:latin typeface="Arial" pitchFamily="34" charset="0"/>
              </a:rPr>
              <a:t>Editeur (</a:t>
            </a:r>
            <a:r>
              <a:rPr lang="fr-FR" altLang="fr-FR" sz="2400" dirty="0" err="1" smtClean="0">
                <a:solidFill>
                  <a:srgbClr val="0C2D83"/>
                </a:solidFill>
                <a:latin typeface="Arial" pitchFamily="34" charset="0"/>
              </a:rPr>
              <a:t>publisher</a:t>
            </a:r>
            <a:r>
              <a:rPr lang="fr-FR" altLang="fr-FR" sz="2400" dirty="0" smtClean="0">
                <a:solidFill>
                  <a:srgbClr val="0C2D83"/>
                </a:solidFill>
                <a:latin typeface="Arial" pitchFamily="34" charset="0"/>
              </a:rPr>
              <a:t>): </a:t>
            </a:r>
            <a:br>
              <a:rPr lang="fr-FR" altLang="fr-FR" sz="2400" dirty="0" smtClean="0">
                <a:solidFill>
                  <a:srgbClr val="0C2D83"/>
                </a:solidFill>
                <a:latin typeface="Arial" pitchFamily="34" charset="0"/>
              </a:rPr>
            </a:br>
            <a:r>
              <a:rPr lang="fr-FR" altLang="fr-FR" sz="2400" dirty="0" smtClean="0">
                <a:solidFill>
                  <a:srgbClr val="0070C0"/>
                </a:solidFill>
                <a:latin typeface="Arial" pitchFamily="34" charset="0"/>
              </a:rPr>
              <a:t>édition, diffusion, vente de la revue </a:t>
            </a:r>
            <a:br>
              <a:rPr lang="fr-FR" altLang="fr-FR" sz="2400" dirty="0" smtClean="0">
                <a:solidFill>
                  <a:srgbClr val="0070C0"/>
                </a:solidFill>
                <a:latin typeface="Arial" pitchFamily="34" charset="0"/>
              </a:rPr>
            </a:br>
            <a:r>
              <a:rPr lang="fr-FR" altLang="fr-FR" sz="2400" dirty="0" smtClean="0">
                <a:solidFill>
                  <a:srgbClr val="0070C0"/>
                </a:solidFill>
                <a:latin typeface="Arial" pitchFamily="34" charset="0"/>
              </a:rPr>
              <a:t>+ infrastructure de soumission des manuscrits et de gestion </a:t>
            </a:r>
            <a:r>
              <a:rPr lang="fr-FR" altLang="fr-FR" sz="2400" dirty="0" err="1" smtClean="0">
                <a:solidFill>
                  <a:srgbClr val="0070C0"/>
                </a:solidFill>
                <a:latin typeface="Arial" pitchFamily="34" charset="0"/>
              </a:rPr>
              <a:t>peer</a:t>
            </a:r>
            <a:r>
              <a:rPr lang="fr-FR" altLang="fr-FR" sz="2400" dirty="0" smtClean="0">
                <a:solidFill>
                  <a:srgbClr val="0070C0"/>
                </a:solidFill>
                <a:latin typeface="Arial" pitchFamily="34" charset="0"/>
              </a:rPr>
              <a:t> </a:t>
            </a:r>
            <a:r>
              <a:rPr lang="fr-FR" altLang="fr-FR" sz="2400" dirty="0" err="1" smtClean="0">
                <a:solidFill>
                  <a:srgbClr val="0070C0"/>
                </a:solidFill>
                <a:latin typeface="Arial" pitchFamily="34" charset="0"/>
              </a:rPr>
              <a:t>review</a:t>
            </a:r>
            <a:endParaRPr lang="fr-BE" altLang="fr-FR" sz="2400" dirty="0" smtClean="0">
              <a:solidFill>
                <a:srgbClr val="0070C0"/>
              </a:solidFill>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a:xfrm>
            <a:off x="1838130" y="6448251"/>
            <a:ext cx="5688632" cy="365125"/>
          </a:xfrm>
        </p:spPr>
        <p:txBody>
          <a:bodyPr/>
          <a:lstStyle/>
          <a:p>
            <a:pPr>
              <a:defRPr/>
            </a:pPr>
            <a:r>
              <a:rPr lang="fr-BE" dirty="0"/>
              <a:t>http://www.phdontrack.net/wp-content/uploads/2012/06/illustrasjon_05.jpg</a:t>
            </a:r>
          </a:p>
        </p:txBody>
      </p:sp>
      <p:sp>
        <p:nvSpPr>
          <p:cNvPr id="4" name="Espace réservé du numéro de diapositive 3"/>
          <p:cNvSpPr>
            <a:spLocks noGrp="1"/>
          </p:cNvSpPr>
          <p:nvPr>
            <p:ph type="sldNum" sz="quarter" idx="12"/>
          </p:nvPr>
        </p:nvSpPr>
        <p:spPr/>
        <p:txBody>
          <a:bodyPr/>
          <a:lstStyle/>
          <a:p>
            <a:pPr>
              <a:defRPr/>
            </a:pPr>
            <a:fld id="{D52DE089-0DA7-40B2-A430-05400B12EFC9}" type="slidenum">
              <a:rPr lang="fr-BE" smtClean="0"/>
              <a:pPr>
                <a:defRPr/>
              </a:pPr>
              <a:t>9</a:t>
            </a:fld>
            <a:endParaRPr lang="fr-BE"/>
          </a:p>
        </p:txBody>
      </p:sp>
      <p:pic>
        <p:nvPicPr>
          <p:cNvPr id="3074" name="Picture 2" descr="http://www.phdontrack.net/wp-content/uploads/2012/06/illustrasjon_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130" y="764704"/>
            <a:ext cx="5760640" cy="535294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717721" y="74221"/>
            <a:ext cx="7571303" cy="646331"/>
          </a:xfrm>
          <a:prstGeom prst="rect">
            <a:avLst/>
          </a:prstGeom>
          <a:noFill/>
        </p:spPr>
        <p:txBody>
          <a:bodyPr wrap="none" rtlCol="0">
            <a:spAutoFit/>
          </a:bodyPr>
          <a:lstStyle/>
          <a:p>
            <a:r>
              <a:rPr lang="fr-FR" sz="3600" dirty="0">
                <a:solidFill>
                  <a:srgbClr val="0C2D83"/>
                </a:solidFill>
                <a:latin typeface="Arial" pitchFamily="34" charset="0"/>
              </a:rPr>
              <a:t>Processus </a:t>
            </a:r>
            <a:r>
              <a:rPr lang="fr-FR" sz="3600" dirty="0" smtClean="0">
                <a:solidFill>
                  <a:srgbClr val="0C2D83"/>
                </a:solidFill>
                <a:latin typeface="Arial" pitchFamily="34" charset="0"/>
              </a:rPr>
              <a:t>d’évaluation par les pairs</a:t>
            </a:r>
            <a:endParaRPr lang="fr-BE" sz="3600" dirty="0">
              <a:solidFill>
                <a:srgbClr val="0C2D83"/>
              </a:solidFill>
              <a:latin typeface="Arial" pitchFamily="34" charset="0"/>
            </a:endParaRPr>
          </a:p>
        </p:txBody>
      </p:sp>
      <p:sp>
        <p:nvSpPr>
          <p:cNvPr id="6" name="ZoneTexte 5"/>
          <p:cNvSpPr txBox="1"/>
          <p:nvPr/>
        </p:nvSpPr>
        <p:spPr>
          <a:xfrm>
            <a:off x="1130902" y="2132856"/>
            <a:ext cx="1103187" cy="369332"/>
          </a:xfrm>
          <a:prstGeom prst="rect">
            <a:avLst/>
          </a:prstGeom>
          <a:noFill/>
        </p:spPr>
        <p:txBody>
          <a:bodyPr wrap="none" rtlCol="0">
            <a:spAutoFit/>
          </a:bodyPr>
          <a:lstStyle/>
          <a:p>
            <a:r>
              <a:rPr lang="fr-FR" dirty="0" smtClean="0">
                <a:solidFill>
                  <a:srgbClr val="FF0000"/>
                </a:solidFill>
              </a:rPr>
              <a:t>PREPRINT</a:t>
            </a:r>
            <a:endParaRPr lang="fr-BE" dirty="0">
              <a:solidFill>
                <a:srgbClr val="FF0000"/>
              </a:solidFill>
            </a:endParaRPr>
          </a:p>
        </p:txBody>
      </p:sp>
      <p:sp>
        <p:nvSpPr>
          <p:cNvPr id="7" name="ZoneTexte 6"/>
          <p:cNvSpPr txBox="1"/>
          <p:nvPr/>
        </p:nvSpPr>
        <p:spPr>
          <a:xfrm>
            <a:off x="1019039" y="4797152"/>
            <a:ext cx="1234633" cy="369332"/>
          </a:xfrm>
          <a:prstGeom prst="rect">
            <a:avLst/>
          </a:prstGeom>
          <a:noFill/>
        </p:spPr>
        <p:txBody>
          <a:bodyPr wrap="none" rtlCol="0">
            <a:spAutoFit/>
          </a:bodyPr>
          <a:lstStyle/>
          <a:p>
            <a:r>
              <a:rPr lang="fr-FR" dirty="0" smtClean="0">
                <a:solidFill>
                  <a:srgbClr val="FF0000"/>
                </a:solidFill>
              </a:rPr>
              <a:t>POSTPRINT</a:t>
            </a:r>
            <a:endParaRPr lang="fr-BE" dirty="0">
              <a:solidFill>
                <a:srgbClr val="FF0000"/>
              </a:solidFill>
            </a:endParaRPr>
          </a:p>
        </p:txBody>
      </p:sp>
      <p:sp>
        <p:nvSpPr>
          <p:cNvPr id="8" name="ZoneTexte 7"/>
          <p:cNvSpPr txBox="1"/>
          <p:nvPr/>
        </p:nvSpPr>
        <p:spPr>
          <a:xfrm>
            <a:off x="4750972" y="5939988"/>
            <a:ext cx="1138453" cy="369332"/>
          </a:xfrm>
          <a:prstGeom prst="rect">
            <a:avLst/>
          </a:prstGeom>
          <a:noFill/>
        </p:spPr>
        <p:txBody>
          <a:bodyPr wrap="none" rtlCol="0">
            <a:spAutoFit/>
          </a:bodyPr>
          <a:lstStyle/>
          <a:p>
            <a:r>
              <a:rPr lang="fr-FR" dirty="0" smtClean="0">
                <a:solidFill>
                  <a:srgbClr val="FF0000"/>
                </a:solidFill>
              </a:rPr>
              <a:t>PUBPRINT</a:t>
            </a:r>
            <a:endParaRPr lang="fr-BE" dirty="0">
              <a:solidFill>
                <a:srgbClr val="FF0000"/>
              </a:solidFill>
            </a:endParaRPr>
          </a:p>
        </p:txBody>
      </p:sp>
    </p:spTree>
    <p:extLst>
      <p:ext uri="{BB962C8B-B14F-4D97-AF65-F5344CB8AC3E}">
        <p14:creationId xmlns:p14="http://schemas.microsoft.com/office/powerpoint/2010/main" val="3522534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3131</TotalTime>
  <Words>840</Words>
  <Application>Microsoft Office PowerPoint</Application>
  <PresentationFormat>Affichage à l'écran (4:3)</PresentationFormat>
  <Paragraphs>166</Paragraphs>
  <Slides>11</Slides>
  <Notes>11</Notes>
  <HiddenSlides>0</HiddenSlides>
  <MMClips>0</MMClips>
  <ScaleCrop>false</ScaleCrop>
  <HeadingPairs>
    <vt:vector size="4" baseType="variant">
      <vt:variant>
        <vt:lpstr>Thème</vt:lpstr>
      </vt:variant>
      <vt:variant>
        <vt:i4>4</vt:i4>
      </vt:variant>
      <vt:variant>
        <vt:lpstr>Titres des diapositives</vt:lpstr>
      </vt:variant>
      <vt:variant>
        <vt:i4>11</vt:i4>
      </vt:variant>
    </vt:vector>
  </HeadingPairs>
  <TitlesOfParts>
    <vt:vector size="15" baseType="lpstr">
      <vt:lpstr>1_Thème Office</vt:lpstr>
      <vt:lpstr>Conception personnalisée</vt:lpstr>
      <vt:lpstr>Thème1</vt:lpstr>
      <vt:lpstr>2_Thème Office</vt:lpstr>
      <vt:lpstr>Les fonctions de la  publication scientifique  </vt:lpstr>
      <vt:lpstr>Présentation PowerPoint</vt:lpstr>
      <vt:lpstr>Présentation PowerPoint</vt:lpstr>
      <vt:lpstr>Présentation PowerPoint</vt:lpstr>
      <vt:lpstr>Présentation PowerPoint</vt:lpstr>
      <vt:lpstr>Présentation PowerPoint</vt:lpstr>
      <vt:lpstr>Publish or Perish</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VANDOOREN  Françoise</cp:lastModifiedBy>
  <cp:revision>205</cp:revision>
  <cp:lastPrinted>2017-04-20T13:02:30Z</cp:lastPrinted>
  <dcterms:created xsi:type="dcterms:W3CDTF">2012-12-20T09:37:16Z</dcterms:created>
  <dcterms:modified xsi:type="dcterms:W3CDTF">2017-04-21T16:31:06Z</dcterms:modified>
</cp:coreProperties>
</file>