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78" r:id="rId2"/>
    <p:sldMasterId id="2147483999" r:id="rId3"/>
    <p:sldMasterId id="214748465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1" r:id="rId6"/>
    <p:sldId id="293" r:id="rId7"/>
    <p:sldId id="444" r:id="rId8"/>
    <p:sldId id="439" r:id="rId9"/>
    <p:sldId id="262" r:id="rId10"/>
    <p:sldId id="440" r:id="rId11"/>
    <p:sldId id="433" r:id="rId12"/>
    <p:sldId id="441" r:id="rId13"/>
    <p:sldId id="442" r:id="rId14"/>
    <p:sldId id="443" r:id="rId15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521">
          <p15:clr>
            <a:srgbClr val="A4A3A4"/>
          </p15:clr>
        </p15:guide>
        <p15:guide id="2" pos="4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D83"/>
    <a:srgbClr val="2128B9"/>
    <a:srgbClr val="000000"/>
    <a:srgbClr val="A2B9E0"/>
    <a:srgbClr val="014A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61400" autoAdjust="0"/>
  </p:normalViewPr>
  <p:slideViewPr>
    <p:cSldViewPr>
      <p:cViewPr varScale="1">
        <p:scale>
          <a:sx n="42" d="100"/>
          <a:sy n="42" d="100"/>
        </p:scale>
        <p:origin x="2016" y="48"/>
      </p:cViewPr>
      <p:guideLst>
        <p:guide orient="horz" pos="3521"/>
        <p:guide pos="4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89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82141-DA78-4B45-9599-2E8DB990BC4E}" type="datetimeFigureOut">
              <a:rPr lang="fr-BE" smtClean="0"/>
              <a:t>25-04-18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2AAD8-0832-4626-A93F-F1502A3F679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77739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0CB57BC3-C637-4235-8B54-6CE343A82357}" type="datetimeFigureOut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BE" noProof="0" smtClean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EA43C3A6-CBF7-4345-890B-AC943EC3444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6056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smtClean="0"/>
          </a:p>
        </p:txBody>
      </p:sp>
      <p:sp>
        <p:nvSpPr>
          <p:cNvPr id="2211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77FB334-41F7-4F18-B314-0A66D001BFB5}" type="slidenum">
              <a:rPr lang="fr-BE" altLang="fr-FR" smtClean="0">
                <a:cs typeface="Arial" pitchFamily="34" charset="0"/>
              </a:rPr>
              <a:pPr/>
              <a:t>1</a:t>
            </a:fld>
            <a:endParaRPr lang="fr-BE" altLang="fr-FR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193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Open Peer </a:t>
            </a:r>
            <a:r>
              <a:rPr lang="fr-FR" dirty="0" err="1" smtClean="0"/>
              <a:t>review</a:t>
            </a:r>
            <a:r>
              <a:rPr lang="fr-FR" dirty="0" smtClean="0"/>
              <a:t>:</a:t>
            </a:r>
          </a:p>
          <a:p>
            <a:r>
              <a:rPr lang="fr-FR" dirty="0" smtClean="0"/>
              <a:t>Open </a:t>
            </a:r>
            <a:r>
              <a:rPr lang="fr-FR" dirty="0" err="1" smtClean="0"/>
              <a:t>access</a:t>
            </a:r>
            <a:r>
              <a:rPr lang="fr-FR" dirty="0" smtClean="0"/>
              <a:t> to the </a:t>
            </a:r>
            <a:r>
              <a:rPr lang="fr-FR" dirty="0" err="1" smtClean="0"/>
              <a:t>reviews</a:t>
            </a:r>
            <a:r>
              <a:rPr lang="fr-FR" dirty="0" smtClean="0"/>
              <a:t> </a:t>
            </a:r>
          </a:p>
          <a:p>
            <a:r>
              <a:rPr lang="fr-FR" dirty="0" smtClean="0"/>
              <a:t>Interactive public </a:t>
            </a:r>
            <a:r>
              <a:rPr lang="fr-FR" dirty="0" err="1" smtClean="0"/>
              <a:t>peer</a:t>
            </a:r>
            <a:r>
              <a:rPr lang="fr-FR" dirty="0" smtClean="0"/>
              <a:t> </a:t>
            </a:r>
            <a:r>
              <a:rPr lang="fr-FR" dirty="0" err="1" smtClean="0"/>
              <a:t>review</a:t>
            </a:r>
            <a:r>
              <a:rPr lang="fr-FR" dirty="0" smtClean="0"/>
              <a:t>: </a:t>
            </a:r>
            <a:r>
              <a:rPr lang="fr-FR" dirty="0" err="1" smtClean="0"/>
              <a:t>reviews</a:t>
            </a:r>
            <a:r>
              <a:rPr lang="fr-FR" dirty="0" smtClean="0"/>
              <a:t> are public and the </a:t>
            </a:r>
            <a:r>
              <a:rPr lang="fr-FR" dirty="0" err="1" smtClean="0"/>
              <a:t>scienctific</a:t>
            </a:r>
            <a:r>
              <a:rPr lang="fr-FR" dirty="0" smtClean="0"/>
              <a:t> </a:t>
            </a:r>
            <a:r>
              <a:rPr lang="fr-FR" dirty="0" err="1" smtClean="0"/>
              <a:t>community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contribute</a:t>
            </a:r>
            <a:r>
              <a:rPr lang="fr-FR" dirty="0" smtClean="0"/>
              <a:t> to the </a:t>
            </a:r>
            <a:r>
              <a:rPr lang="fr-FR" dirty="0" err="1" smtClean="0"/>
              <a:t>review</a:t>
            </a:r>
            <a:r>
              <a:rPr lang="fr-FR" dirty="0" smtClean="0"/>
              <a:t> but not </a:t>
            </a:r>
            <a:r>
              <a:rPr lang="fr-FR" dirty="0" err="1" smtClean="0"/>
              <a:t>anonymously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err="1" smtClean="0"/>
              <a:t>Advantages</a:t>
            </a:r>
            <a:r>
              <a:rPr lang="fr-FR" dirty="0" smtClean="0"/>
              <a:t>: </a:t>
            </a:r>
            <a:r>
              <a:rPr lang="fr-FR" dirty="0" err="1" smtClean="0"/>
              <a:t>work</a:t>
            </a:r>
            <a:r>
              <a:rPr lang="fr-FR" dirty="0" smtClean="0"/>
              <a:t> of the </a:t>
            </a:r>
            <a:r>
              <a:rPr lang="fr-FR" dirty="0" err="1" smtClean="0"/>
              <a:t>reviewers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valued</a:t>
            </a:r>
            <a:r>
              <a:rPr lang="fr-FR" dirty="0" smtClean="0"/>
              <a:t>, </a:t>
            </a:r>
            <a:r>
              <a:rPr lang="fr-FR" dirty="0" err="1" smtClean="0"/>
              <a:t>visiblity</a:t>
            </a:r>
            <a:r>
              <a:rPr lang="fr-FR" dirty="0" smtClean="0"/>
              <a:t> of </a:t>
            </a:r>
            <a:r>
              <a:rPr lang="fr-FR" dirty="0" err="1" smtClean="0"/>
              <a:t>their</a:t>
            </a:r>
            <a:r>
              <a:rPr lang="fr-FR" dirty="0" smtClean="0"/>
              <a:t> expertise, </a:t>
            </a:r>
            <a:r>
              <a:rPr lang="fr-FR" dirty="0" err="1" smtClean="0"/>
              <a:t>quality</a:t>
            </a:r>
            <a:r>
              <a:rPr lang="fr-FR" dirty="0" smtClean="0"/>
              <a:t> of the </a:t>
            </a:r>
            <a:r>
              <a:rPr lang="fr-FR" dirty="0" err="1" smtClean="0"/>
              <a:t>comments</a:t>
            </a:r>
            <a:r>
              <a:rPr lang="fr-FR" baseline="0" dirty="0" smtClean="0"/>
              <a:t> </a:t>
            </a:r>
          </a:p>
          <a:p>
            <a:r>
              <a:rPr lang="fr-FR" baseline="0" dirty="0" smtClean="0"/>
              <a:t>Drawbacks: </a:t>
            </a:r>
            <a:r>
              <a:rPr lang="fr-FR" baseline="0" dirty="0" err="1" smtClean="0"/>
              <a:t>risks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taken</a:t>
            </a:r>
            <a:r>
              <a:rPr lang="fr-FR" baseline="0" dirty="0" smtClean="0"/>
              <a:t> by the </a:t>
            </a:r>
            <a:r>
              <a:rPr lang="fr-FR" baseline="0" dirty="0" err="1" smtClean="0"/>
              <a:t>reviewers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difficulty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recruiting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reviewers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who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accept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take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risks</a:t>
            </a: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06005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en-US" altLang="fr-FR" sz="1200" dirty="0" smtClean="0">
                <a:solidFill>
                  <a:srgbClr val="0C2D83"/>
                </a:solidFill>
                <a:latin typeface="Arial" pitchFamily="34" charset="0"/>
              </a:rPr>
              <a:t>Conflict of interest and funding sources: you have to declare to the editor any conflict of</a:t>
            </a:r>
            <a:r>
              <a:rPr lang="en-US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interest and the funding sources which could </a:t>
            </a:r>
            <a:r>
              <a:rPr lang="en-US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biase</a:t>
            </a:r>
            <a:r>
              <a:rPr lang="en-US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the independence and impartiality of your research</a:t>
            </a: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Paternity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: all the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authors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mentioned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msut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have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contributed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to a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significant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part of the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scientific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work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, and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reversely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any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contributor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msut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be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mentioned</a:t>
            </a:r>
            <a:r>
              <a:rPr lang="fr-FR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Multiple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submissions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: do not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submit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your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manuscript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to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several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journal à the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same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time</a:t>
            </a: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« Salami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slicing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 »:  do not slice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your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research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work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into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several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pieces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to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make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several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articles out of</a:t>
            </a:r>
            <a:r>
              <a:rPr lang="fr-BE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1200" baseline="0" dirty="0" err="1" smtClean="0">
                <a:solidFill>
                  <a:srgbClr val="0C2D83"/>
                </a:solidFill>
                <a:latin typeface="Arial" pitchFamily="34" charset="0"/>
              </a:rPr>
              <a:t>it</a:t>
            </a:r>
            <a:endParaRPr lang="fr-BE" altLang="fr-FR" sz="12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Plagiarism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: do not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pass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on the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ideas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of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others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for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your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own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, </a:t>
            </a:r>
            <a:r>
              <a:rPr lang="fr-FR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always</a:t>
            </a:r>
            <a:r>
              <a:rPr lang="fr-FR" altLang="fr-FR" sz="1200" dirty="0" smtClean="0">
                <a:solidFill>
                  <a:srgbClr val="0C2D83"/>
                </a:solidFill>
                <a:latin typeface="Arial" pitchFamily="34" charset="0"/>
              </a:rPr>
              <a:t> cite the source </a:t>
            </a:r>
            <a:r>
              <a:rPr lang="fr-FR" altLang="fr-FR" sz="1200" baseline="0" dirty="0" smtClean="0">
                <a:solidFill>
                  <a:srgbClr val="0070C0"/>
                </a:solidFill>
                <a:latin typeface="Arial" pitchFamily="34" charset="0"/>
              </a:rPr>
              <a:t>http://www.bib.ulb.ac.be/fr/aide/eviter-le-plagiat/index.html </a:t>
            </a:r>
            <a:endParaRPr lang="fr-BE" altLang="fr-FR" sz="12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Scientific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fraud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: do not </a:t>
            </a:r>
            <a:r>
              <a:rPr lang="fr-BE" altLang="fr-FR" sz="1200" dirty="0" err="1" smtClean="0">
                <a:solidFill>
                  <a:srgbClr val="0C2D83"/>
                </a:solidFill>
                <a:latin typeface="Arial" pitchFamily="34" charset="0"/>
              </a:rPr>
              <a:t>create</a:t>
            </a:r>
            <a:r>
              <a:rPr lang="fr-BE" altLang="fr-FR" sz="1200" dirty="0" smtClean="0">
                <a:solidFill>
                  <a:srgbClr val="0C2D83"/>
                </a:solidFill>
                <a:latin typeface="Arial" pitchFamily="34" charset="0"/>
              </a:rPr>
              <a:t> data or </a:t>
            </a:r>
            <a:r>
              <a:rPr lang="en-US" altLang="fr-FR" sz="1200" dirty="0" smtClean="0">
                <a:solidFill>
                  <a:srgbClr val="0C2D83"/>
                </a:solidFill>
                <a:latin typeface="Arial" pitchFamily="34" charset="0"/>
              </a:rPr>
              <a:t>falsify your data (manipulate data, tables, graphs</a:t>
            </a:r>
            <a:r>
              <a:rPr lang="fr-BE" altLang="fr-FR" sz="1200" baseline="0" dirty="0" smtClean="0">
                <a:solidFill>
                  <a:srgbClr val="0C2D83"/>
                </a:solidFill>
                <a:latin typeface="Arial" pitchFamily="34" charset="0"/>
              </a:rPr>
              <a:t>…)</a:t>
            </a:r>
          </a:p>
          <a:p>
            <a:pPr marL="0" indent="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fr-BE" altLang="fr-FR" sz="1200" dirty="0" smtClean="0">
                <a:solidFill>
                  <a:srgbClr val="0070C0"/>
                </a:solidFill>
                <a:latin typeface="Arial" pitchFamily="34" charset="0"/>
              </a:rPr>
              <a:t/>
            </a:r>
            <a:br>
              <a:rPr lang="fr-BE" altLang="fr-FR" sz="1200" dirty="0" smtClean="0">
                <a:solidFill>
                  <a:srgbClr val="0070C0"/>
                </a:solidFill>
                <a:latin typeface="Arial" pitchFamily="34" charset="0"/>
              </a:rPr>
            </a:br>
            <a:endParaRPr lang="fr-BE" altLang="fr-FR" sz="1200" dirty="0" smtClean="0">
              <a:solidFill>
                <a:srgbClr val="0070C0"/>
              </a:solidFill>
              <a:latin typeface="Arial" pitchFamily="34" charset="0"/>
            </a:endParaRP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0600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61872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74441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</a:t>
            </a:r>
            <a:r>
              <a:rPr lang="fr-BE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fr-BE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</a:t>
            </a:r>
            <a:r>
              <a:rPr lang="fr-BE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the </a:t>
            </a:r>
            <a:r>
              <a:rPr lang="fr-BE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</a:t>
            </a:r>
            <a:r>
              <a:rPr lang="fr-BE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1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publishing</a:t>
            </a:r>
            <a:r>
              <a:rPr lang="fr-BE" sz="1200" b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system </a:t>
            </a:r>
            <a:r>
              <a:rPr lang="fr-BE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:  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remunerated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the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publisher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article,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contrary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literature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publication,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where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remunerated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books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sold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Moreover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system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funded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mainly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fr-BE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fr-BE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institutions and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universities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pay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writes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article, the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who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provide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libraries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budget to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buy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institutions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pay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sometimes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high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price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to have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articles of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fr-BE" sz="1200" b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6558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Why</a:t>
            </a:r>
            <a:r>
              <a:rPr lang="fr-FR" dirty="0" smtClean="0"/>
              <a:t> do </a:t>
            </a:r>
            <a:r>
              <a:rPr lang="fr-FR" dirty="0" err="1" smtClean="0"/>
              <a:t>you</a:t>
            </a:r>
            <a:r>
              <a:rPr lang="fr-FR" dirty="0" smtClean="0"/>
              <a:t> have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publish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your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?</a:t>
            </a:r>
          </a:p>
          <a:p>
            <a:r>
              <a:rPr lang="fr-FR" baseline="0" dirty="0" smtClean="0"/>
              <a:t>To </a:t>
            </a:r>
            <a:r>
              <a:rPr lang="fr-FR" baseline="0" dirty="0" err="1" smtClean="0"/>
              <a:t>disseminate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them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provide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access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them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other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researchers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since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scientific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built</a:t>
            </a:r>
            <a:r>
              <a:rPr lang="fr-FR" baseline="0" dirty="0" smtClean="0"/>
              <a:t> on </a:t>
            </a:r>
            <a:r>
              <a:rPr lang="fr-FR" baseline="0" dirty="0" err="1" smtClean="0"/>
              <a:t>previous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.</a:t>
            </a:r>
          </a:p>
          <a:p>
            <a:r>
              <a:rPr lang="fr-FR" baseline="0" dirty="0" smtClean="0"/>
              <a:t>It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thus</a:t>
            </a:r>
            <a:r>
              <a:rPr lang="fr-FR" baseline="0" dirty="0" smtClean="0"/>
              <a:t> crucial to </a:t>
            </a:r>
            <a:r>
              <a:rPr lang="fr-FR" baseline="0" dirty="0" err="1" smtClean="0"/>
              <a:t>disseminate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your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, as </a:t>
            </a:r>
            <a:r>
              <a:rPr lang="fr-FR" baseline="0" dirty="0" err="1" smtClean="0"/>
              <a:t>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part of the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cycle. </a:t>
            </a:r>
          </a:p>
          <a:p>
            <a:r>
              <a:rPr lang="fr-FR" baseline="0" dirty="0" err="1" smtClean="0"/>
              <a:t>Dissemination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the original </a:t>
            </a:r>
            <a:r>
              <a:rPr lang="fr-FR" baseline="0" dirty="0" err="1" smtClean="0"/>
              <a:t>function</a:t>
            </a:r>
            <a:r>
              <a:rPr lang="fr-FR" baseline="0" dirty="0" smtClean="0"/>
              <a:t> of </a:t>
            </a:r>
            <a:r>
              <a:rPr lang="fr-FR" baseline="0" dirty="0" err="1" smtClean="0"/>
              <a:t>scientific</a:t>
            </a:r>
            <a:r>
              <a:rPr lang="fr-FR" baseline="0" dirty="0" smtClean="0"/>
              <a:t> publication, but not the </a:t>
            </a:r>
            <a:r>
              <a:rPr lang="fr-FR" baseline="0" dirty="0" err="1" smtClean="0"/>
              <a:t>only</a:t>
            </a:r>
            <a:r>
              <a:rPr lang="fr-FR" baseline="0" dirty="0" smtClean="0"/>
              <a:t> one.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2853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Validate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fr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peer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remains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main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mechanism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evaluating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quality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endParaRPr lang="fr-BE" sz="12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>
              <a:buFont typeface="Arial" panose="020B0604020202020204" pitchFamily="34" charset="0"/>
              <a:buNone/>
            </a:pPr>
            <a:r>
              <a:rPr lang="fr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Disseùination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main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communication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channel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but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internet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available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used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open archives,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preprint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servers, blogs etc.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Archivage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fr-BE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important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future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results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But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publishers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never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been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responsible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long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preservation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role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libraries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 least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held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paper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responsibility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electronic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not as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clear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publishers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third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parties to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ensure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long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preservation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Jstor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LOCCKS,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Portico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…)</a:t>
            </a:r>
            <a:endParaRPr lang="fr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fr-BE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related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function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scientific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publication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evaluation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the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have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heard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phrase « 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 </a:t>
            </a:r>
            <a:r>
              <a:rPr lang="fr-BE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perish</a:t>
            </a:r>
            <a:r>
              <a:rPr lang="fr-BE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»</a:t>
            </a:r>
          </a:p>
          <a:p>
            <a:r>
              <a:rPr lang="fr-BE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fr-FR" dirty="0" smtClean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67427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 or perish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refers to the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pressure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researchers to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rapidly and continually 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publish their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to sustain or further one's career.</a:t>
            </a:r>
            <a:endParaRPr lang="fr-BE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B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</a:t>
            </a:r>
            <a:r>
              <a:rPr lang="fr-BE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fr-B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points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the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that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researchers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mainly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evaluated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the basis of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their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publications, not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taking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into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academic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activities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such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as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teaching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fr-BE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thesis</a:t>
            </a:r>
            <a:r>
              <a:rPr lang="fr-BE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supervision, etc.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Moreover the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value of published work is often determined by the prestige of the academic journal it is published in. 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we’ll see in the session on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bibliometrics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how bibliometric indicators based on publications are used to evaluate the researcher himself.</a:t>
            </a:r>
          </a:p>
          <a:p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B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 </a:t>
            </a:r>
            <a:r>
              <a:rPr lang="fr-BE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https://en.wikipedia.org/wiki/Publish_or_perish</a:t>
            </a:r>
          </a:p>
          <a:p>
            <a:endParaRPr lang="fr-BE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46718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06005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 smtClean="0"/>
              <a:t>Submit</a:t>
            </a:r>
            <a:r>
              <a:rPr lang="fr-FR" dirty="0" smtClean="0"/>
              <a:t> </a:t>
            </a:r>
            <a:r>
              <a:rPr lang="fr-FR" dirty="0" err="1" smtClean="0"/>
              <a:t>paper</a:t>
            </a:r>
            <a:r>
              <a:rPr lang="fr-FR" dirty="0" smtClean="0"/>
              <a:t> = PREPRINT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Basic </a:t>
            </a:r>
            <a:r>
              <a:rPr lang="fr-FR" dirty="0" err="1" smtClean="0"/>
              <a:t>requirements</a:t>
            </a:r>
            <a:r>
              <a:rPr lang="fr-FR" dirty="0" smtClean="0"/>
              <a:t> = </a:t>
            </a:r>
            <a:r>
              <a:rPr lang="fr-FR" baseline="0" dirty="0" smtClean="0"/>
              <a:t>-&gt; </a:t>
            </a:r>
            <a:r>
              <a:rPr lang="fr-FR" baseline="0" dirty="0" err="1" smtClean="0"/>
              <a:t>see</a:t>
            </a:r>
            <a:r>
              <a:rPr lang="fr-FR" baseline="0" dirty="0" smtClean="0"/>
              <a:t> instructions to </a:t>
            </a:r>
            <a:r>
              <a:rPr lang="fr-FR" baseline="0" dirty="0" err="1" smtClean="0"/>
              <a:t>authors</a:t>
            </a:r>
            <a:endParaRPr lang="fr-FR" baseline="0" dirty="0" smtClean="0"/>
          </a:p>
          <a:p>
            <a:r>
              <a:rPr lang="fr-FR" baseline="0" dirty="0" err="1" smtClean="0"/>
              <a:t>Eg</a:t>
            </a:r>
            <a:r>
              <a:rPr lang="fr-FR" baseline="0" dirty="0" smtClean="0"/>
              <a:t>: format, </a:t>
            </a:r>
            <a:r>
              <a:rPr lang="fr-FR" baseline="0" dirty="0" err="1" smtClean="0"/>
              <a:t>language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lenght</a:t>
            </a:r>
            <a:r>
              <a:rPr lang="fr-FR" baseline="0" dirty="0" smtClean="0"/>
              <a:t>, relevance </a:t>
            </a:r>
            <a:r>
              <a:rPr lang="fr-FR" baseline="0" dirty="0" err="1" smtClean="0"/>
              <a:t>wrt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editorial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policy</a:t>
            </a:r>
            <a:r>
              <a:rPr lang="fr-FR" baseline="0" dirty="0" smtClean="0"/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err="1" smtClean="0"/>
              <a:t>Assign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reviewers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usually</a:t>
            </a:r>
            <a:r>
              <a:rPr lang="fr-FR" baseline="0" dirty="0" smtClean="0"/>
              <a:t> to 3 expert </a:t>
            </a:r>
            <a:r>
              <a:rPr lang="fr-FR" baseline="0" dirty="0" err="1" smtClean="0"/>
              <a:t>inthe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domain</a:t>
            </a:r>
            <a:r>
              <a:rPr lang="fr-FR" baseline="0" dirty="0" smtClean="0"/>
              <a:t> of the </a:t>
            </a:r>
            <a:r>
              <a:rPr lang="fr-FR" baseline="0" dirty="0" err="1" smtClean="0"/>
              <a:t>manuscript</a:t>
            </a:r>
            <a:r>
              <a:rPr lang="fr-FR" baseline="0" dirty="0" smtClean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aseline="0" dirty="0" err="1" smtClean="0"/>
              <a:t>Review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suggest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decision</a:t>
            </a:r>
            <a:r>
              <a:rPr lang="fr-FR" baseline="0" dirty="0" smtClean="0"/>
              <a:t>: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The </a:t>
            </a:r>
            <a:r>
              <a:rPr lang="fr-FR" baseline="0" dirty="0" err="1" smtClean="0"/>
              <a:t>reviewers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assess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validity</a:t>
            </a:r>
            <a:r>
              <a:rPr lang="fr-FR" baseline="0" dirty="0" smtClean="0"/>
              <a:t> or the </a:t>
            </a:r>
            <a:r>
              <a:rPr lang="fr-FR" baseline="0" dirty="0" err="1" smtClean="0"/>
              <a:t>research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results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originality</a:t>
            </a:r>
            <a:r>
              <a:rPr lang="fr-FR" baseline="0" dirty="0" smtClean="0"/>
              <a:t> (not </a:t>
            </a:r>
            <a:r>
              <a:rPr lang="fr-FR" baseline="0" dirty="0" err="1" smtClean="0"/>
              <a:t>yet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published</a:t>
            </a:r>
            <a:r>
              <a:rPr lang="fr-FR" baseline="0" dirty="0" smtClean="0"/>
              <a:t>), </a:t>
            </a:r>
            <a:r>
              <a:rPr lang="fr-FR" baseline="0" dirty="0" err="1" smtClean="0"/>
              <a:t>their</a:t>
            </a:r>
            <a:r>
              <a:rPr lang="fr-FR" baseline="0" dirty="0" smtClean="0"/>
              <a:t> importance.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They</a:t>
            </a:r>
            <a:r>
              <a:rPr lang="fr-FR" baseline="0" dirty="0" smtClean="0"/>
              <a:t> examine the </a:t>
            </a:r>
            <a:r>
              <a:rPr lang="fr-FR" baseline="0" dirty="0" err="1" smtClean="0"/>
              <a:t>methodology</a:t>
            </a:r>
            <a:r>
              <a:rPr lang="fr-FR" baseline="0" dirty="0" smtClean="0"/>
              <a:t>, the </a:t>
            </a:r>
            <a:r>
              <a:rPr lang="fr-FR" baseline="0" dirty="0" err="1" smtClean="0"/>
              <a:t>ethical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approach</a:t>
            </a:r>
            <a:r>
              <a:rPr lang="fr-FR" baseline="0" dirty="0" smtClean="0"/>
              <a:t>, the </a:t>
            </a:r>
            <a:r>
              <a:rPr lang="fr-FR" baseline="0" dirty="0" err="1" smtClean="0"/>
              <a:t>references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prior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works</a:t>
            </a:r>
            <a:r>
              <a:rPr lang="fr-FR" baseline="0" dirty="0" smtClean="0"/>
              <a:t> on the </a:t>
            </a:r>
            <a:r>
              <a:rPr lang="fr-FR" baseline="0" dirty="0" err="1" smtClean="0"/>
              <a:t>subject</a:t>
            </a:r>
            <a:r>
              <a:rPr lang="fr-FR" baseline="0" dirty="0" smtClean="0"/>
              <a:t>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They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indicate</a:t>
            </a:r>
            <a:r>
              <a:rPr lang="fr-FR" baseline="0" dirty="0" smtClean="0"/>
              <a:t> to the editor </a:t>
            </a:r>
            <a:r>
              <a:rPr lang="fr-FR" baseline="0" dirty="0" err="1" smtClean="0"/>
              <a:t>whether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manuscript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should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accepted</a:t>
            </a:r>
            <a:r>
              <a:rPr lang="fr-FR" baseline="0" dirty="0" smtClean="0"/>
              <a:t> or </a:t>
            </a:r>
            <a:r>
              <a:rPr lang="fr-FR" baseline="0" dirty="0" err="1" smtClean="0"/>
              <a:t>rejected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provide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comments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recommendations</a:t>
            </a:r>
            <a:r>
              <a:rPr lang="fr-FR" baseline="0" dirty="0" smtClean="0"/>
              <a:t> for the </a:t>
            </a:r>
            <a:r>
              <a:rPr lang="fr-FR" baseline="0" dirty="0" err="1" smtClean="0"/>
              <a:t>author</a:t>
            </a:r>
            <a:r>
              <a:rPr lang="fr-FR" baseline="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 smtClean="0"/>
              <a:t>Collect</a:t>
            </a:r>
            <a:r>
              <a:rPr lang="fr-FR" dirty="0" smtClean="0"/>
              <a:t> suggestions: and </a:t>
            </a:r>
            <a:r>
              <a:rPr lang="fr-FR" dirty="0" err="1" smtClean="0"/>
              <a:t>makes</a:t>
            </a:r>
            <a:r>
              <a:rPr lang="fr-FR" dirty="0" smtClean="0"/>
              <a:t> the </a:t>
            </a:r>
            <a:r>
              <a:rPr lang="fr-FR" dirty="0" err="1" smtClean="0"/>
              <a:t>decision</a:t>
            </a:r>
            <a:r>
              <a:rPr lang="fr-FR" dirty="0" smtClean="0"/>
              <a:t> to </a:t>
            </a:r>
            <a:r>
              <a:rPr lang="fr-FR" dirty="0" err="1" smtClean="0"/>
              <a:t>publish</a:t>
            </a:r>
            <a:r>
              <a:rPr lang="fr-FR" dirty="0" smtClean="0"/>
              <a:t> or not the article.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dirty="0" err="1" smtClean="0"/>
              <a:t>Three</a:t>
            </a:r>
            <a:r>
              <a:rPr lang="fr-FR" baseline="0" dirty="0" smtClean="0"/>
              <a:t> </a:t>
            </a:r>
            <a:r>
              <a:rPr lang="fr-FR" dirty="0" err="1" smtClean="0"/>
              <a:t>possibilities</a:t>
            </a:r>
            <a:r>
              <a:rPr lang="fr-FR" dirty="0" smtClean="0"/>
              <a:t>:</a:t>
            </a:r>
          </a:p>
          <a:p>
            <a:pPr marL="627063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aseline="0" dirty="0" err="1" smtClean="0"/>
              <a:t>Rejected</a:t>
            </a:r>
            <a:endParaRPr lang="fr-FR" dirty="0" smtClean="0"/>
          </a:p>
          <a:p>
            <a:pPr marL="627063" marR="0" lvl="1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baseline="0" dirty="0" err="1" smtClean="0"/>
              <a:t>Accepted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minor or major </a:t>
            </a:r>
            <a:r>
              <a:rPr lang="fr-FR" baseline="0" dirty="0" err="1" smtClean="0"/>
              <a:t>revisions</a:t>
            </a:r>
            <a:r>
              <a:rPr lang="fr-FR" baseline="0" dirty="0" smtClean="0"/>
              <a:t>:  </a:t>
            </a:r>
            <a:r>
              <a:rPr lang="fr-FR" baseline="0" dirty="0" err="1" smtClean="0"/>
              <a:t>then</a:t>
            </a:r>
            <a:r>
              <a:rPr lang="fr-FR" baseline="0" dirty="0" smtClean="0"/>
              <a:t> the </a:t>
            </a:r>
            <a:r>
              <a:rPr lang="fr-FR" baseline="0" dirty="0" err="1" smtClean="0"/>
              <a:t>author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invited</a:t>
            </a:r>
            <a:r>
              <a:rPr lang="fr-FR" baseline="0" dirty="0" smtClean="0"/>
              <a:t> to </a:t>
            </a:r>
            <a:r>
              <a:rPr lang="fr-FR" baseline="0" dirty="0" err="1" smtClean="0"/>
              <a:t>review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manuscript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according</a:t>
            </a:r>
            <a:r>
              <a:rPr lang="fr-FR" baseline="0" dirty="0" smtClean="0"/>
              <a:t> to the </a:t>
            </a:r>
            <a:r>
              <a:rPr lang="fr-FR" baseline="0" dirty="0" err="1" smtClean="0"/>
              <a:t>comments</a:t>
            </a:r>
            <a:r>
              <a:rPr lang="fr-FR" baseline="0" dirty="0" smtClean="0"/>
              <a:t> and </a:t>
            </a:r>
            <a:r>
              <a:rPr lang="fr-FR" baseline="0" dirty="0" err="1" smtClean="0"/>
              <a:t>recommendations</a:t>
            </a:r>
            <a:r>
              <a:rPr lang="fr-FR" baseline="0" dirty="0" smtClean="0"/>
              <a:t> of the </a:t>
            </a:r>
            <a:r>
              <a:rPr lang="fr-FR" baseline="0" dirty="0" err="1" smtClean="0"/>
              <a:t>reviewers</a:t>
            </a:r>
            <a:r>
              <a:rPr lang="fr-FR" baseline="0" dirty="0" smtClean="0"/>
              <a:t> and to </a:t>
            </a:r>
            <a:r>
              <a:rPr lang="fr-FR" baseline="0" dirty="0" err="1" smtClean="0"/>
              <a:t>submit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again</a:t>
            </a:r>
            <a:r>
              <a:rPr lang="fr-FR" baseline="0" dirty="0" smtClean="0"/>
              <a:t>.</a:t>
            </a:r>
          </a:p>
          <a:p>
            <a:pPr marL="627063" lvl="1" indent="-171450">
              <a:buFont typeface="Arial" panose="020B0604020202020204" pitchFamily="34" charset="0"/>
              <a:buChar char="•"/>
            </a:pPr>
            <a:r>
              <a:rPr lang="fr-FR" dirty="0" smtClean="0"/>
              <a:t>The </a:t>
            </a:r>
            <a:r>
              <a:rPr lang="fr-FR" dirty="0" err="1" smtClean="0"/>
              <a:t>manuscript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accepted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without</a:t>
            </a:r>
            <a:r>
              <a:rPr lang="fr-FR" baseline="0" dirty="0" smtClean="0"/>
              <a:t> modification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 err="1" smtClean="0"/>
              <a:t>Prepare</a:t>
            </a:r>
            <a:r>
              <a:rPr lang="fr-FR" dirty="0" smtClean="0"/>
              <a:t> final </a:t>
            </a:r>
            <a:r>
              <a:rPr lang="fr-FR" dirty="0" err="1" smtClean="0"/>
              <a:t>manuscript</a:t>
            </a:r>
            <a:r>
              <a:rPr lang="fr-FR" dirty="0" smtClean="0"/>
              <a:t>: = POSTPRINT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err="1" smtClean="0"/>
              <a:t>Submit</a:t>
            </a:r>
            <a:r>
              <a:rPr lang="fr-FR" dirty="0" smtClean="0"/>
              <a:t> to </a:t>
            </a:r>
            <a:r>
              <a:rPr lang="fr-FR" dirty="0" err="1" smtClean="0"/>
              <a:t>publisher</a:t>
            </a:r>
            <a:r>
              <a:rPr lang="fr-FR" dirty="0" smtClean="0"/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Publication: = PUBPRINT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43C3A6-CBF7-4345-890B-AC943EC34446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1846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ulb.ac.be/" TargetMode="External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1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71BD8-9032-4A20-A132-64FDD96864A1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96509-5842-44C6-BD74-41BEFCFC9E2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5" indent="0">
              <a:buNone/>
              <a:defRPr sz="2800"/>
            </a:lvl2pPr>
            <a:lvl3pPr marL="914290" indent="0">
              <a:buNone/>
              <a:defRPr sz="2400"/>
            </a:lvl3pPr>
            <a:lvl4pPr marL="1371435" indent="0">
              <a:buNone/>
              <a:defRPr sz="2000"/>
            </a:lvl4pPr>
            <a:lvl5pPr marL="1828581" indent="0">
              <a:buNone/>
              <a:defRPr sz="2000"/>
            </a:lvl5pPr>
            <a:lvl6pPr marL="2285726" indent="0">
              <a:buNone/>
              <a:defRPr sz="2000"/>
            </a:lvl6pPr>
            <a:lvl7pPr marL="2742871" indent="0">
              <a:buNone/>
              <a:defRPr sz="2000"/>
            </a:lvl7pPr>
            <a:lvl8pPr marL="3200016" indent="0">
              <a:buNone/>
              <a:defRPr sz="2000"/>
            </a:lvl8pPr>
            <a:lvl9pPr marL="3657161" indent="0">
              <a:buNone/>
              <a:defRPr sz="2000"/>
            </a:lvl9pPr>
          </a:lstStyle>
          <a:p>
            <a:pPr lvl="0"/>
            <a:endParaRPr lang="fr-BE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7410E-BE23-4DEB-9213-2EA9ACF44DD1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85824-289E-4ABD-9562-5CF31982761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19B96-1629-41A0-9EC5-926E28E210B5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4B68-AB4D-41DC-81E0-2EC7519143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836712"/>
            <a:ext cx="5638800" cy="1143000"/>
          </a:xfrm>
        </p:spPr>
        <p:txBody>
          <a:bodyPr lIns="0">
            <a:noAutofit/>
          </a:bodyPr>
          <a:lstStyle>
            <a:lvl1pPr algn="l">
              <a:defRPr sz="1800"/>
            </a:lvl1pPr>
          </a:lstStyle>
          <a:p>
            <a:endParaRPr lang="fr-FR" dirty="0"/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899592" y="2084853"/>
            <a:ext cx="7715200" cy="4525433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</p:spTree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29" tIns="45715" rIns="91429" bIns="45715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F6157-4651-49FA-823E-49EB0D3C59CC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22396-911E-4A62-92C3-38617EC59D4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http://www.ulb.ac.be/rp/docs/ULB_text_vert_h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857250"/>
            <a:ext cx="714375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429124" y="785794"/>
            <a:ext cx="4286280" cy="2928958"/>
          </a:xfrm>
        </p:spPr>
        <p:txBody>
          <a:bodyPr>
            <a:normAutofit/>
          </a:bodyPr>
          <a:lstStyle>
            <a:lvl1pPr>
              <a:defRPr sz="3600" baseline="0">
                <a:solidFill>
                  <a:srgbClr val="92D050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3071813" y="6357938"/>
            <a:ext cx="2895600" cy="365125"/>
          </a:xfrm>
        </p:spPr>
        <p:txBody>
          <a:bodyPr/>
          <a:lstStyle>
            <a:lvl1pPr>
              <a:defRPr>
                <a:solidFill>
                  <a:srgbClr val="376092"/>
                </a:solidFill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fr-FR"/>
              <a:t>Prénom Nom - email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7956550" y="6308725"/>
            <a:ext cx="7143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DCE1A-AF6D-41C7-B721-BA29EAF6076D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2"/>
          </p:nvPr>
        </p:nvSpPr>
        <p:spPr>
          <a:xfrm>
            <a:off x="1071563" y="6357938"/>
            <a:ext cx="14287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898C1-A62B-45B1-AA7B-0ED894CB9F7C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8901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www.bib.ulb.ac.be/fileadmin/Image_Archive/ULB-vertical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3619500"/>
            <a:ext cx="392112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http://www.bib.ulb.ac.be/fileadmin/Image_Archive/ULB-vertical.gif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3619500"/>
            <a:ext cx="392112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86808" cy="714380"/>
          </a:xfrm>
        </p:spPr>
        <p:txBody>
          <a:bodyPr>
            <a:normAutofit/>
          </a:bodyPr>
          <a:lstStyle>
            <a:lvl1pPr>
              <a:defRPr sz="3600" baseline="0">
                <a:solidFill>
                  <a:srgbClr val="92D050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714488"/>
            <a:ext cx="8286808" cy="4500594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3071813" y="6357938"/>
            <a:ext cx="2895600" cy="365125"/>
          </a:xfrm>
        </p:spPr>
        <p:txBody>
          <a:bodyPr/>
          <a:lstStyle>
            <a:lvl1pPr>
              <a:defRPr>
                <a:solidFill>
                  <a:srgbClr val="376092"/>
                </a:solidFill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fr-FR"/>
              <a:t>Prénom Nom - email</a:t>
            </a:r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xfrm>
            <a:off x="8027988" y="6308725"/>
            <a:ext cx="7143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83263-D6FC-4D8A-BC6D-1FE4C225776E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2"/>
          </p:nvPr>
        </p:nvSpPr>
        <p:spPr>
          <a:xfrm>
            <a:off x="1071563" y="6357938"/>
            <a:ext cx="14287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73992E-8675-40E1-85C6-9593E7C1516C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96050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19CC8-5F2D-4F93-A616-FFAE30DD926D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7BDF2-E807-445E-AD68-8EA75C29D49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42529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E34C5-9B26-44B3-8757-B2642CCB264B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788A2-F344-4A9E-A698-C45E05F95B1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7905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46BE4-8B05-4B39-870B-A0CA373953B4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1F15-C39E-446F-AB20-BE588929A6A4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3432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5EDBE-5352-45DF-B4B4-381E1A146CE5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D0033-C3ED-4502-9538-DF42B7399DA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D407A-82DE-4C56-B730-D404D04B0D4D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3D97C-D1BF-4C32-842C-3516462636E8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52108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3AABC-CED1-4686-8AB2-ADAB938DA4EB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C0208-BBD0-40D6-974F-504A48E8ADD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09317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44B96-B2B9-49F3-B043-C82AD8BBF586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43896-DE7D-4596-8D7D-A4FFC81BAA6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60873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70EF9-6B34-47E9-B11B-BDF6A2C60EA2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603B0-1FD3-4FC9-8480-8626C576B41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57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A5E4AA-5664-4B0A-AF04-53920B2712F9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AC95-CEF8-4938-89DD-1EE5FD1F697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6164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EB9F7-E255-46AE-B7EA-C687FE05C5CE}" type="datetime1">
              <a:rPr lang="fr-FR"/>
              <a:pPr>
                <a:defRPr/>
              </a:pPr>
              <a:t>25/04/2018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Prénom Nom - email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45471-03AE-47E8-986F-1C2B36C50A7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1475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52CC9-85A0-4D68-AA7C-7660F5219D0C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B06B2-77F1-48D8-9477-61524730C53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4425132"/>
            <a:ext cx="7772400" cy="8223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15616" y="292494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1891C-BED5-486C-AE9D-DBDEA8661757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24D5E-EBC1-4E41-9F0C-ABFAC9C116D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331640" y="1600200"/>
            <a:ext cx="31641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3A7F3-28DD-4A69-B08A-54B9D3356E1E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BA602-2374-467F-A8DB-51BAEC16C67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A7B1C-CD36-451E-89C4-6DFA95EB3E7B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4D947-218F-4273-B355-D604C90337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18559-7E9F-422F-9F6C-D434A7F3BB03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CC53C-C540-4803-A38A-5108F5E3C17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7C748-B400-4CF8-94D0-F4CAD47AD20A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DE089-0DA7-40B2-A430-05400B12EFC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5" y="238324"/>
            <a:ext cx="2277889" cy="95842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88640"/>
            <a:ext cx="5111750" cy="59375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87625" y="1412777"/>
            <a:ext cx="2277889" cy="4713387"/>
          </a:xfrm>
        </p:spPr>
        <p:txBody>
          <a:bodyPr/>
          <a:lstStyle>
            <a:lvl1pPr marL="0" indent="0">
              <a:buNone/>
              <a:defRPr sz="1400"/>
            </a:lvl1pPr>
            <a:lvl2pPr marL="457145" indent="0">
              <a:buNone/>
              <a:defRPr sz="1200"/>
            </a:lvl2pPr>
            <a:lvl3pPr marL="914290" indent="0">
              <a:buNone/>
              <a:defRPr sz="1000"/>
            </a:lvl3pPr>
            <a:lvl4pPr marL="1371435" indent="0">
              <a:buNone/>
              <a:defRPr sz="900"/>
            </a:lvl4pPr>
            <a:lvl5pPr marL="1828581" indent="0">
              <a:buNone/>
              <a:defRPr sz="900"/>
            </a:lvl5pPr>
            <a:lvl6pPr marL="2285726" indent="0">
              <a:buNone/>
              <a:defRPr sz="900"/>
            </a:lvl6pPr>
            <a:lvl7pPr marL="2742871" indent="0">
              <a:buNone/>
              <a:defRPr sz="900"/>
            </a:lvl7pPr>
            <a:lvl8pPr marL="3200016" indent="0">
              <a:buNone/>
              <a:defRPr sz="900"/>
            </a:lvl8pPr>
            <a:lvl9pPr marL="3657161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D3839-261B-4972-9900-B2B59BC89199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C031E-CD72-4017-9DFA-D4BF638EDD8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D7AA08-1FE8-4457-83B1-E738DEE37375}" type="datetime1">
              <a:rPr lang="fr-BE"/>
              <a:pPr>
                <a:defRPr/>
              </a:pPr>
              <a:t>25-04-18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39B85FDE-7EF8-4E8A-99DD-9D89948DCA1D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1032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94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 8"/>
          <p:cNvPicPr>
            <a:picLocks noChangeAspect="1"/>
          </p:cNvPicPr>
          <p:nvPr userDrawn="1"/>
        </p:nvPicPr>
        <p:blipFill>
          <a:blip r:embed="rId14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1403350" y="274638"/>
            <a:ext cx="72834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de contenu</a:t>
            </a:r>
            <a:endParaRPr lang="fr-BE" altLang="fr-FR" smtClean="0"/>
          </a:p>
        </p:txBody>
      </p:sp>
      <p:sp>
        <p:nvSpPr>
          <p:cNvPr id="2052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1403350" y="1600200"/>
            <a:ext cx="72834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Modifiez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07988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4645F36-D039-4AE9-BE0F-1F54D39AAD2D}" type="datetime1">
              <a:rPr lang="fr-BE"/>
              <a:pPr>
                <a:defRPr/>
              </a:pPr>
              <a:t>25-04-18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A7B08569-4841-4B1C-938F-AAC026BACAB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  <p:pic>
        <p:nvPicPr>
          <p:cNvPr id="2056" name="Image 6"/>
          <p:cNvPicPr>
            <a:picLocks noChangeAspect="1"/>
          </p:cNvPicPr>
          <p:nvPr userDrawn="1"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4213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Image 7"/>
          <p:cNvPicPr>
            <a:picLocks noChangeAspect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76225" y="5445125"/>
            <a:ext cx="131763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Image 1"/>
          <p:cNvPicPr>
            <a:picLocks noChangeAspect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5650" y="1588"/>
            <a:ext cx="960438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03" r:id="rId1"/>
    <p:sldLayoutId id="2147484504" r:id="rId2"/>
    <p:sldLayoutId id="2147484505" r:id="rId3"/>
    <p:sldLayoutId id="2147484506" r:id="rId4"/>
    <p:sldLayoutId id="2147484507" r:id="rId5"/>
    <p:sldLayoutId id="2147484508" r:id="rId6"/>
    <p:sldLayoutId id="2147484509" r:id="rId7"/>
    <p:sldLayoutId id="2147484510" r:id="rId8"/>
    <p:sldLayoutId id="2147484511" r:id="rId9"/>
    <p:sldLayoutId id="2147484512" r:id="rId10"/>
    <p:sldLayoutId id="2147484595" r:id="rId11"/>
    <p:sldLayoutId id="2147484596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8"/>
          <p:cNvPicPr>
            <a:picLocks noChangeAspect="1"/>
          </p:cNvPicPr>
          <p:nvPr userDrawn="1"/>
        </p:nvPicPr>
        <p:blipFill>
          <a:blip r:embed="rId3" cstate="print"/>
          <a:srcRect r="47308" b="30403"/>
          <a:stretch>
            <a:fillRect/>
          </a:stretch>
        </p:blipFill>
        <p:spPr bwMode="auto">
          <a:xfrm>
            <a:off x="7380288" y="4949825"/>
            <a:ext cx="1763712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1812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Page d’ouverture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23A6C4-7889-4DE4-BDB7-CAE2E3189A30}" type="datetime1">
              <a:rPr lang="fr-BE"/>
              <a:pPr>
                <a:defRPr/>
              </a:pPr>
              <a:t>25-04-18</a:t>
            </a:fld>
            <a:endParaRPr lang="fr-BE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XYZ.ABC@admin.ulb.ac.be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77063" y="6375400"/>
            <a:ext cx="2133600" cy="366713"/>
          </a:xfrm>
          <a:prstGeom prst="rect">
            <a:avLst/>
          </a:prstGeom>
        </p:spPr>
        <p:txBody>
          <a:bodyPr vert="horz" lIns="91429" tIns="45715" rIns="91429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BE"/>
              <a:t>Numéro de la dia </a:t>
            </a:r>
            <a:fld id="{4B862ECA-4142-41CF-BBCE-8BE4B3264F59}" type="slidenum">
              <a:rPr lang="fr-BE"/>
              <a:pPr>
                <a:defRPr/>
              </a:pPr>
              <a:t>‹N°›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19250" y="646113"/>
            <a:ext cx="6121400" cy="5565775"/>
          </a:xfrm>
          <a:prstGeom prst="rect">
            <a:avLst/>
          </a:prstGeom>
          <a:noFill/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>
              <a:defRPr/>
            </a:pPr>
            <a:endParaRPr lang="fr-BE">
              <a:solidFill>
                <a:prstClr val="white"/>
              </a:solidFill>
            </a:endParaRPr>
          </a:p>
        </p:txBody>
      </p:sp>
      <p:pic>
        <p:nvPicPr>
          <p:cNvPr id="12296" name="Picture 11" descr="http://www.ulb.ac.be/preview1/dre/com/docs/ULB-ligne-droite.jpg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0"/>
            <a:ext cx="51943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Image 1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1300" y="9525"/>
            <a:ext cx="25527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Image 1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751638"/>
            <a:ext cx="9144000" cy="10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57" r:id="rId1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9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81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8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91429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91429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fr-BE" altLang="fr-FR" smtClean="0"/>
          </a:p>
        </p:txBody>
      </p:sp>
      <p:sp>
        <p:nvSpPr>
          <p:cNvPr id="307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fr-BE" alt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1E51A1-8E25-41D7-8000-2B83DD640038}" type="datetime1">
              <a:rPr lang="fr-FR">
                <a:ea typeface="ＭＳ Ｐゴシック" pitchFamily="34" charset="-128"/>
              </a:rPr>
              <a:pPr>
                <a:defRPr/>
              </a:pPr>
              <a:t>25/04/2018</a:t>
            </a:fld>
            <a:endParaRPr lang="fr-BE">
              <a:ea typeface="ＭＳ Ｐゴシック" pitchFamily="34" charset="-128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fr-BE">
                <a:ea typeface="ＭＳ Ｐゴシック" pitchFamily="34" charset="-128"/>
              </a:rPr>
              <a:t>Prénom Nom - email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D9DDA0-C042-42FE-B1D4-50CFC2BC0DBC}" type="slidenum">
              <a:rPr lang="fr-BE">
                <a:ea typeface="ＭＳ Ｐゴシック" pitchFamily="34" charset="-128"/>
              </a:rPr>
              <a:pPr>
                <a:defRPr/>
              </a:pPr>
              <a:t>‹N°›</a:t>
            </a:fld>
            <a:endParaRPr lang="fr-BE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1100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59" r:id="rId1"/>
    <p:sldLayoutId id="2147484660" r:id="rId2"/>
    <p:sldLayoutId id="2147484661" r:id="rId3"/>
    <p:sldLayoutId id="2147484662" r:id="rId4"/>
    <p:sldLayoutId id="2147484663" r:id="rId5"/>
    <p:sldLayoutId id="2147484664" r:id="rId6"/>
    <p:sldLayoutId id="2147484665" r:id="rId7"/>
    <p:sldLayoutId id="2147484666" r:id="rId8"/>
    <p:sldLayoutId id="2147484667" r:id="rId9"/>
    <p:sldLayoutId id="2147484668" r:id="rId10"/>
    <p:sldLayoutId id="214748466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s.copernicus.org/services/public_peer_review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.ulb.ac.be/fr/aide/eviter-le-plagiat/index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fnrs.be/docs/Reglement-et-documents/FRS-FNRS_ETHIQUE_ETHICS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re 1"/>
          <p:cNvSpPr>
            <a:spLocks noGrp="1"/>
          </p:cNvSpPr>
          <p:nvPr>
            <p:ph type="ctrTitle"/>
          </p:nvPr>
        </p:nvSpPr>
        <p:spPr>
          <a:xfrm>
            <a:off x="739551" y="1052736"/>
            <a:ext cx="8009161" cy="2046089"/>
          </a:xfrm>
        </p:spPr>
        <p:txBody>
          <a:bodyPr/>
          <a:lstStyle/>
          <a:p>
            <a:pPr eaLnBrk="1" hangingPunct="1"/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The </a:t>
            </a:r>
            <a:r>
              <a:rPr lang="fr-BE" altLang="fr-FR" dirty="0" err="1" smtClean="0">
                <a:solidFill>
                  <a:srgbClr val="014A94"/>
                </a:solidFill>
                <a:latin typeface="MetaBold-Roman"/>
              </a:rPr>
              <a:t>scientific</a:t>
            </a: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> publication </a:t>
            </a:r>
            <a:r>
              <a:rPr lang="fr-BE" altLang="fr-FR" dirty="0" err="1" smtClean="0">
                <a:solidFill>
                  <a:srgbClr val="014A94"/>
                </a:solidFill>
                <a:latin typeface="MetaBold-Roman"/>
              </a:rPr>
              <a:t>process</a:t>
            </a:r>
            <a:r>
              <a:rPr lang="fr-BE" altLang="fr-FR" dirty="0" smtClean="0">
                <a:solidFill>
                  <a:srgbClr val="014A94"/>
                </a:solidFill>
                <a:latin typeface="MetaBold-Roman"/>
              </a:rPr>
              <a:t/>
            </a:r>
            <a:br>
              <a:rPr lang="fr-BE" altLang="fr-FR" dirty="0" smtClean="0">
                <a:solidFill>
                  <a:srgbClr val="014A94"/>
                </a:solidFill>
                <a:latin typeface="MetaBold-Roman"/>
              </a:rPr>
            </a:br>
            <a:endParaRPr lang="fr-BE" altLang="fr-FR" dirty="0" smtClean="0">
              <a:solidFill>
                <a:srgbClr val="014A94"/>
              </a:solidFill>
              <a:latin typeface="MetaBold-Roman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ECF6F-0E7E-44A5-A822-B5ADBC45850F}" type="slidenum">
              <a:rPr lang="fr-BE" smtClean="0"/>
              <a:pPr>
                <a:defRPr/>
              </a:pPr>
              <a:t>1</a:t>
            </a:fld>
            <a:endParaRPr lang="fr-BE" dirty="0"/>
          </a:p>
        </p:txBody>
      </p:sp>
      <p:sp>
        <p:nvSpPr>
          <p:cNvPr id="78852" name="Sous-titre 2"/>
          <p:cNvSpPr txBox="1">
            <a:spLocks/>
          </p:cNvSpPr>
          <p:nvPr/>
        </p:nvSpPr>
        <p:spPr bwMode="auto">
          <a:xfrm>
            <a:off x="107504" y="4221088"/>
            <a:ext cx="903649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5" rIns="91429" bIns="45715"/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fr-BE" altLang="fr-FR" sz="2400" dirty="0" smtClean="0">
                <a:solidFill>
                  <a:srgbClr val="898989"/>
                </a:solidFill>
              </a:rPr>
              <a:t>Doctoral training session in science and engineering</a:t>
            </a:r>
            <a:endParaRPr lang="fr-BE" altLang="fr-F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8854" name="Picture 7" descr="Licence Creative Common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6335713"/>
            <a:ext cx="8382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2051720" y="5476875"/>
            <a:ext cx="66969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r>
              <a:rPr lang="fr-BE" altLang="fr-FR" dirty="0">
                <a:solidFill>
                  <a:schemeClr val="tx2"/>
                </a:solidFill>
              </a:rPr>
              <a:t>Françoise </a:t>
            </a:r>
            <a:r>
              <a:rPr lang="fr-BE" altLang="fr-FR" dirty="0" smtClean="0">
                <a:solidFill>
                  <a:schemeClr val="tx2"/>
                </a:solidFill>
              </a:rPr>
              <a:t>Vandooren</a:t>
            </a:r>
            <a:endParaRPr lang="fr-BE" altLang="fr-FR" dirty="0">
              <a:solidFill>
                <a:schemeClr val="tx2"/>
              </a:solidFill>
            </a:endParaRPr>
          </a:p>
          <a:p>
            <a:pPr algn="r" eaLnBrk="1" hangingPunct="1"/>
            <a:r>
              <a:rPr lang="fr-BE" altLang="fr-FR" dirty="0" err="1" smtClean="0">
                <a:solidFill>
                  <a:schemeClr val="tx2"/>
                </a:solidFill>
              </a:rPr>
              <a:t>Departement</a:t>
            </a:r>
            <a:r>
              <a:rPr lang="fr-BE" altLang="fr-FR" dirty="0" smtClean="0">
                <a:solidFill>
                  <a:schemeClr val="tx2"/>
                </a:solidFill>
              </a:rPr>
              <a:t> of </a:t>
            </a:r>
            <a:r>
              <a:rPr lang="fr-BE" altLang="fr-FR" dirty="0" err="1" smtClean="0">
                <a:solidFill>
                  <a:schemeClr val="tx2"/>
                </a:solidFill>
              </a:rPr>
              <a:t>libraries</a:t>
            </a:r>
            <a:r>
              <a:rPr lang="fr-BE" altLang="fr-FR" dirty="0" smtClean="0">
                <a:solidFill>
                  <a:schemeClr val="tx2"/>
                </a:solidFill>
              </a:rPr>
              <a:t> and </a:t>
            </a:r>
            <a:r>
              <a:rPr lang="fr-BE" altLang="fr-FR" dirty="0" err="1" smtClean="0">
                <a:solidFill>
                  <a:schemeClr val="tx2"/>
                </a:solidFill>
              </a:rPr>
              <a:t>scientific</a:t>
            </a:r>
            <a:r>
              <a:rPr lang="fr-BE" altLang="fr-FR" dirty="0" smtClean="0">
                <a:solidFill>
                  <a:schemeClr val="tx2"/>
                </a:solidFill>
              </a:rPr>
              <a:t> information</a:t>
            </a:r>
          </a:p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Université </a:t>
            </a:r>
            <a:r>
              <a:rPr lang="fr-BE" altLang="fr-FR" dirty="0">
                <a:solidFill>
                  <a:schemeClr val="tx2"/>
                </a:solidFill>
              </a:rPr>
              <a:t>libre de Bruxelles</a:t>
            </a:r>
          </a:p>
          <a:p>
            <a:pPr algn="r" eaLnBrk="1" hangingPunct="1"/>
            <a:r>
              <a:rPr lang="fr-BE" altLang="fr-FR" dirty="0" smtClean="0">
                <a:solidFill>
                  <a:schemeClr val="tx2"/>
                </a:solidFill>
              </a:rPr>
              <a:t>27 April 2018</a:t>
            </a:r>
            <a:endParaRPr lang="fr-BE" altLang="fr-F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FF6127-ADA7-4037-A93E-16E8386E3F1E}" type="slidenum">
              <a:rPr lang="fr-BE" altLang="fr-FR" smtClean="0">
                <a:solidFill>
                  <a:srgbClr val="898989"/>
                </a:solidFill>
              </a:rPr>
              <a:pPr/>
              <a:t>10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95235" name="Titre 1"/>
          <p:cNvSpPr txBox="1">
            <a:spLocks/>
          </p:cNvSpPr>
          <p:nvPr/>
        </p:nvSpPr>
        <p:spPr bwMode="auto">
          <a:xfrm>
            <a:off x="1393130" y="116632"/>
            <a:ext cx="7499350" cy="79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fr-FR" altLang="fr-FR" sz="3600" dirty="0" smtClean="0">
                <a:solidFill>
                  <a:srgbClr val="0C2D83"/>
                </a:solidFill>
                <a:latin typeface="Arial" pitchFamily="34" charset="0"/>
              </a:rPr>
              <a:t>Types of </a:t>
            </a:r>
            <a:r>
              <a:rPr lang="fr-FR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peer</a:t>
            </a:r>
            <a:r>
              <a:rPr lang="fr-FR" altLang="fr-FR" sz="36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review</a:t>
            </a:r>
            <a:endParaRPr lang="fr-BE" altLang="fr-FR" sz="3600" dirty="0">
              <a:solidFill>
                <a:srgbClr val="0C2D83"/>
              </a:solidFill>
              <a:latin typeface="Arial" pitchFamily="34" charset="0"/>
            </a:endParaRPr>
          </a:p>
        </p:txBody>
      </p:sp>
      <p:sp>
        <p:nvSpPr>
          <p:cNvPr id="95236" name="Espace réservé du contenu 2"/>
          <p:cNvSpPr txBox="1">
            <a:spLocks/>
          </p:cNvSpPr>
          <p:nvPr/>
        </p:nvSpPr>
        <p:spPr bwMode="auto">
          <a:xfrm>
            <a:off x="827584" y="836712"/>
            <a:ext cx="8064895" cy="5829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Blind:</a:t>
            </a:r>
            <a:b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</a:b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author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does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not know 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identity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of 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reviewers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/>
            </a:r>
            <a:b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</a:b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514350" indent="-5143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Double </a:t>
            </a:r>
            <a:r>
              <a:rPr lang="fr-FR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blind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: </a:t>
            </a:r>
            <a:b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</a:b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author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does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not know 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identity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of 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reviewers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and 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reviewers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do not know 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identity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of the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author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(s)</a:t>
            </a:r>
          </a:p>
          <a:p>
            <a:pPr marL="514350" indent="-5143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514350" indent="-5143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Open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: </a:t>
            </a:r>
            <a:b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</a:b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identity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of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authors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and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reviewers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is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known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from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both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parties</a:t>
            </a:r>
          </a:p>
          <a:p>
            <a:pPr lvl="1" eaLnBrk="0" hangingPunct="0">
              <a:spcBef>
                <a:spcPct val="20000"/>
              </a:spcBef>
            </a:pPr>
            <a:r>
              <a:rPr lang="fr-FR" altLang="fr-FR" sz="2400" dirty="0" err="1">
                <a:solidFill>
                  <a:srgbClr val="0C2D83"/>
                </a:solidFill>
                <a:latin typeface="Arial" pitchFamily="34" charset="0"/>
              </a:rPr>
              <a:t>Even</a:t>
            </a:r>
            <a:r>
              <a:rPr lang="fr-FR" altLang="fr-FR" sz="2400" dirty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more </a:t>
            </a:r>
            <a:r>
              <a:rPr lang="fr-FR" altLang="fr-FR" sz="2400" dirty="0">
                <a:solidFill>
                  <a:srgbClr val="0C2D83"/>
                </a:solidFill>
                <a:latin typeface="Arial" pitchFamily="34" charset="0"/>
              </a:rPr>
              <a:t>open: 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/>
            </a:r>
            <a:b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</a:b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public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access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to the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reviews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, </a:t>
            </a:r>
            <a:b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</a:b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interactive public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peer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review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(ex: 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  <a:hlinkClick r:id="rId3"/>
              </a:rPr>
              <a:t>Copernicus</a:t>
            </a:r>
            <a:r>
              <a:rPr lang="fr-FR" altLang="fr-FR" sz="2400" dirty="0">
                <a:solidFill>
                  <a:srgbClr val="0070C0"/>
                </a:solidFill>
                <a:latin typeface="Arial" pitchFamily="34" charset="0"/>
                <a:hlinkClick r:id="rId3"/>
              </a:rPr>
              <a:t> Interactive Public Peer </a:t>
            </a:r>
            <a:r>
              <a:rPr lang="fr-FR" altLang="fr-FR" sz="2400" dirty="0" err="1">
                <a:solidFill>
                  <a:srgbClr val="0070C0"/>
                </a:solidFill>
                <a:latin typeface="Arial" pitchFamily="34" charset="0"/>
                <a:hlinkClick r:id="rId3"/>
              </a:rPr>
              <a:t>Review</a:t>
            </a:r>
            <a:r>
              <a:rPr lang="fr-FR" altLang="fr-FR" sz="2400" dirty="0">
                <a:solidFill>
                  <a:srgbClr val="0070C0"/>
                </a:solidFill>
                <a:latin typeface="Arial" pitchFamily="34" charset="0"/>
              </a:rPr>
              <a:t>) </a:t>
            </a: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1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FF6127-ADA7-4037-A93E-16E8386E3F1E}" type="slidenum">
              <a:rPr lang="fr-BE" altLang="fr-FR" smtClean="0">
                <a:solidFill>
                  <a:srgbClr val="898989"/>
                </a:solidFill>
              </a:rPr>
              <a:pPr/>
              <a:t>11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95235" name="Titre 1"/>
          <p:cNvSpPr txBox="1">
            <a:spLocks/>
          </p:cNvSpPr>
          <p:nvPr/>
        </p:nvSpPr>
        <p:spPr bwMode="auto">
          <a:xfrm>
            <a:off x="1393130" y="116632"/>
            <a:ext cx="7499350" cy="79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fr-FR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Ethics</a:t>
            </a:r>
            <a:r>
              <a:rPr lang="fr-FR" altLang="fr-FR" sz="3600" dirty="0" smtClean="0">
                <a:solidFill>
                  <a:srgbClr val="0C2D83"/>
                </a:solidFill>
                <a:latin typeface="Arial" pitchFamily="34" charset="0"/>
              </a:rPr>
              <a:t> of publication</a:t>
            </a:r>
            <a:endParaRPr lang="fr-BE" altLang="fr-FR" sz="3600" dirty="0">
              <a:solidFill>
                <a:srgbClr val="0C2D83"/>
              </a:solidFill>
              <a:latin typeface="Arial" pitchFamily="34" charset="0"/>
            </a:endParaRPr>
          </a:p>
        </p:txBody>
      </p:sp>
      <p:sp>
        <p:nvSpPr>
          <p:cNvPr id="95236" name="Espace réservé du contenu 2"/>
          <p:cNvSpPr txBox="1">
            <a:spLocks/>
          </p:cNvSpPr>
          <p:nvPr/>
        </p:nvSpPr>
        <p:spPr bwMode="auto">
          <a:xfrm>
            <a:off x="1187624" y="836712"/>
            <a:ext cx="7721691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</a:pP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Code of </a:t>
            </a:r>
            <a:r>
              <a:rPr lang="fr-FR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conduct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 in </a:t>
            </a:r>
            <a:r>
              <a:rPr lang="fr-FR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scientific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 publication</a:t>
            </a:r>
          </a:p>
          <a:p>
            <a:pPr eaLnBrk="0" hangingPunct="0">
              <a:spcBef>
                <a:spcPct val="20000"/>
              </a:spcBef>
            </a:pPr>
            <a:endParaRPr lang="fr-BE" altLang="fr-FR" sz="2400" dirty="0" smtClean="0">
              <a:solidFill>
                <a:srgbClr val="0C2D83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Conflict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 of </a:t>
            </a: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interest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 and </a:t>
            </a: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funding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 sources:</a:t>
            </a:r>
            <a:b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</a:b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to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be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declared</a:t>
            </a: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Paternity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 :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contributors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(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only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) to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be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mentioned</a:t>
            </a: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Originality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 :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research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not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yet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published</a:t>
            </a:r>
            <a:endParaRPr lang="fr-BE" altLang="fr-FR" sz="2400" dirty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Multiple </a:t>
            </a: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submissions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: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forbidden</a:t>
            </a:r>
            <a:endParaRPr lang="fr-BE" altLang="fr-FR" sz="2400" dirty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« Salami </a:t>
            </a: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slicing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 »: 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to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be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avoided</a:t>
            </a:r>
            <a:endParaRPr lang="fr-BE" altLang="fr-FR" sz="2400" dirty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FR" altLang="fr-FR" sz="2400" dirty="0" err="1" smtClean="0">
                <a:solidFill>
                  <a:srgbClr val="0C2D83"/>
                </a:solidFill>
                <a:latin typeface="Arial" pitchFamily="34" charset="0"/>
                <a:hlinkClick r:id="rId3"/>
              </a:rPr>
              <a:t>Plagiarism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 :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proscribed</a:t>
            </a:r>
            <a:endParaRPr lang="fr-BE" altLang="fr-FR" sz="2400" dirty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Scientific </a:t>
            </a: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integrity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: 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no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scientific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fraud</a:t>
            </a:r>
            <a:endParaRPr lang="fr-BE" altLang="fr-FR" sz="2400" dirty="0">
              <a:solidFill>
                <a:srgbClr val="0070C0"/>
              </a:solidFill>
              <a:latin typeface="Arial" pitchFamily="34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Copyright: </a:t>
            </a:r>
            <a:r>
              <a:rPr lang="fr-BE" altLang="fr-FR" sz="2400" dirty="0">
                <a:solidFill>
                  <a:srgbClr val="0070C0"/>
                </a:solidFill>
                <a:latin typeface="Arial" pitchFamily="34" charset="0"/>
              </a:rPr>
              <a:t>to </a:t>
            </a:r>
            <a:r>
              <a:rPr lang="fr-BE" altLang="fr-FR" sz="2400" dirty="0" err="1">
                <a:solidFill>
                  <a:srgbClr val="0070C0"/>
                </a:solidFill>
                <a:latin typeface="Arial" pitchFamily="34" charset="0"/>
              </a:rPr>
              <a:t>be</a:t>
            </a:r>
            <a:r>
              <a:rPr lang="fr-BE" altLang="fr-FR" sz="2400" dirty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>
                <a:solidFill>
                  <a:srgbClr val="0070C0"/>
                </a:solidFill>
                <a:latin typeface="Arial" pitchFamily="34" charset="0"/>
              </a:rPr>
              <a:t>respected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/>
            </a:r>
            <a:b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</a:b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fr-FR" altLang="fr-FR" sz="2000" dirty="0" err="1" smtClean="0">
                <a:solidFill>
                  <a:srgbClr val="0070C0"/>
                </a:solidFill>
                <a:latin typeface="Arial" pitchFamily="34" charset="0"/>
              </a:rPr>
              <a:t>See</a:t>
            </a:r>
            <a:r>
              <a:rPr lang="fr-FR" altLang="fr-FR" sz="20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FR" altLang="fr-FR" sz="2000" dirty="0" err="1" smtClean="0">
                <a:solidFill>
                  <a:srgbClr val="0070C0"/>
                </a:solidFill>
                <a:latin typeface="Arial" pitchFamily="34" charset="0"/>
              </a:rPr>
              <a:t>also</a:t>
            </a:r>
            <a:r>
              <a:rPr lang="fr-FR" altLang="fr-FR" sz="20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000" dirty="0" smtClean="0">
                <a:solidFill>
                  <a:srgbClr val="0070C0"/>
                </a:solidFill>
                <a:latin typeface="Arial" pitchFamily="34" charset="0"/>
                <a:hlinkClick r:id="rId4"/>
              </a:rPr>
              <a:t>Code d’éthique de la recherche scientifique en Belgique FNRS </a:t>
            </a:r>
            <a:endParaRPr lang="fr-BE" altLang="fr-FR" sz="2000" dirty="0" smtClean="0">
              <a:solidFill>
                <a:srgbClr val="0070C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25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14B8EE-B883-4AEE-85D7-E2665C0C0338}" type="slidenum">
              <a:rPr lang="fr-BE" altLang="fr-FR" smtClean="0">
                <a:solidFill>
                  <a:srgbClr val="898989"/>
                </a:solidFill>
              </a:rPr>
              <a:pPr/>
              <a:t>2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0899" name="Espace réservé du contenu 4"/>
          <p:cNvSpPr txBox="1">
            <a:spLocks/>
          </p:cNvSpPr>
          <p:nvPr/>
        </p:nvSpPr>
        <p:spPr bwMode="auto">
          <a:xfrm>
            <a:off x="1357313" y="1484784"/>
            <a:ext cx="7283450" cy="458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The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scientific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 journal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publishing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process</a:t>
            </a:r>
            <a:endParaRPr lang="fr-BE" altLang="fr-FR" sz="2800" dirty="0">
              <a:solidFill>
                <a:srgbClr val="0C2D83"/>
              </a:solidFill>
              <a:latin typeface="Arial" pitchFamily="34" charset="0"/>
            </a:endParaRPr>
          </a:p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Functions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 of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publishing</a:t>
            </a:r>
            <a:endParaRPr lang="fr-BE" altLang="fr-FR" sz="2800" dirty="0">
              <a:solidFill>
                <a:srgbClr val="0C2D83"/>
              </a:solidFill>
              <a:latin typeface="Arial" pitchFamily="34" charset="0"/>
            </a:endParaRPr>
          </a:p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Roles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 in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scientific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journal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publishing</a:t>
            </a:r>
            <a:endParaRPr lang="fr-BE" altLang="fr-FR" sz="2800" dirty="0">
              <a:solidFill>
                <a:srgbClr val="0C2D83"/>
              </a:solidFill>
              <a:latin typeface="Arial" pitchFamily="34" charset="0"/>
            </a:endParaRPr>
          </a:p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Peer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review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process</a:t>
            </a:r>
            <a:endParaRPr lang="fr-BE" altLang="fr-FR" sz="2800" dirty="0">
              <a:solidFill>
                <a:srgbClr val="0C2D83"/>
              </a:solidFill>
              <a:latin typeface="Arial" pitchFamily="34" charset="0"/>
            </a:endParaRPr>
          </a:p>
          <a:p>
            <a:pPr marL="514350" indent="-5143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800" dirty="0" err="1" smtClean="0">
                <a:solidFill>
                  <a:srgbClr val="0C2D83"/>
                </a:solidFill>
                <a:latin typeface="Arial" pitchFamily="34" charset="0"/>
              </a:rPr>
              <a:t>Ethics</a:t>
            </a:r>
            <a:r>
              <a:rPr lang="fr-BE" altLang="fr-FR" sz="28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00FFAD1-E8FF-4D27-AEAF-234A20133E34}" type="slidenum">
              <a:rPr lang="fr-BE" altLang="fr-FR" smtClean="0">
                <a:solidFill>
                  <a:srgbClr val="898989"/>
                </a:solidFill>
              </a:rPr>
              <a:pPr/>
              <a:t>3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81923" name="Titre 1"/>
          <p:cNvSpPr txBox="1">
            <a:spLocks/>
          </p:cNvSpPr>
          <p:nvPr/>
        </p:nvSpPr>
        <p:spPr bwMode="auto">
          <a:xfrm>
            <a:off x="1214438" y="1071563"/>
            <a:ext cx="7499350" cy="24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fr-BE" altLang="fr-FR" sz="4400" dirty="0" smtClean="0">
                <a:solidFill>
                  <a:srgbClr val="0C2D83"/>
                </a:solidFill>
                <a:latin typeface="Arial" pitchFamily="34" charset="0"/>
              </a:rPr>
              <a:t>The </a:t>
            </a:r>
            <a:r>
              <a:rPr lang="fr-BE" altLang="fr-FR" sz="4400" dirty="0" err="1">
                <a:solidFill>
                  <a:srgbClr val="0C2D83"/>
                </a:solidFill>
                <a:latin typeface="Arial" pitchFamily="34" charset="0"/>
              </a:rPr>
              <a:t>scientific</a:t>
            </a:r>
            <a:r>
              <a:rPr lang="fr-BE" altLang="fr-FR" sz="4400" dirty="0">
                <a:solidFill>
                  <a:srgbClr val="0C2D83"/>
                </a:solidFill>
                <a:latin typeface="Arial" pitchFamily="34" charset="0"/>
              </a:rPr>
              <a:t> journal </a:t>
            </a:r>
            <a:r>
              <a:rPr lang="fr-BE" altLang="fr-FR" sz="4400" dirty="0" err="1">
                <a:solidFill>
                  <a:srgbClr val="0C2D83"/>
                </a:solidFill>
                <a:latin typeface="Arial" pitchFamily="34" charset="0"/>
              </a:rPr>
              <a:t>publishing</a:t>
            </a:r>
            <a:r>
              <a:rPr lang="fr-BE" altLang="fr-FR" sz="4400" dirty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4400" dirty="0" err="1" smtClean="0">
                <a:solidFill>
                  <a:srgbClr val="0C2D83"/>
                </a:solidFill>
                <a:latin typeface="Arial" pitchFamily="34" charset="0"/>
              </a:rPr>
              <a:t>process</a:t>
            </a:r>
            <a:endParaRPr lang="fr-BE" altLang="fr-FR" sz="4400" dirty="0">
              <a:solidFill>
                <a:srgbClr val="0C2D83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2627313" y="404813"/>
            <a:ext cx="1295400" cy="576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47" name="Text Box 5"/>
          <p:cNvSpPr txBox="1">
            <a:spLocks noChangeArrowheads="1"/>
          </p:cNvSpPr>
          <p:nvPr/>
        </p:nvSpPr>
        <p:spPr bwMode="auto">
          <a:xfrm>
            <a:off x="2699792" y="476250"/>
            <a:ext cx="128988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Publisher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4284663" y="4149725"/>
            <a:ext cx="1295400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23850" y="2349500"/>
            <a:ext cx="1944688" cy="719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28" name="Rectangle 8"/>
          <p:cNvSpPr>
            <a:spLocks noChangeArrowheads="1"/>
          </p:cNvSpPr>
          <p:nvPr/>
        </p:nvSpPr>
        <p:spPr bwMode="auto">
          <a:xfrm>
            <a:off x="6877050" y="3357563"/>
            <a:ext cx="1584325" cy="576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29" name="Rectangle 9"/>
          <p:cNvSpPr>
            <a:spLocks noChangeArrowheads="1"/>
          </p:cNvSpPr>
          <p:nvPr/>
        </p:nvSpPr>
        <p:spPr bwMode="auto">
          <a:xfrm>
            <a:off x="4716463" y="5013325"/>
            <a:ext cx="1295400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4356100" y="5805488"/>
            <a:ext cx="1295400" cy="576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1" name="AutoShape 11"/>
          <p:cNvSpPr>
            <a:spLocks noChangeArrowheads="1"/>
          </p:cNvSpPr>
          <p:nvPr/>
        </p:nvSpPr>
        <p:spPr bwMode="auto">
          <a:xfrm>
            <a:off x="2124075" y="3933825"/>
            <a:ext cx="1655763" cy="719138"/>
          </a:xfrm>
          <a:prstGeom prst="diamond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2" name="AutoShape 12"/>
          <p:cNvSpPr>
            <a:spLocks noChangeArrowheads="1"/>
          </p:cNvSpPr>
          <p:nvPr/>
        </p:nvSpPr>
        <p:spPr bwMode="auto">
          <a:xfrm>
            <a:off x="1403350" y="5589588"/>
            <a:ext cx="1655763" cy="863600"/>
          </a:xfrm>
          <a:prstGeom prst="diamond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3" name="AutoShape 13"/>
          <p:cNvSpPr>
            <a:spLocks noChangeArrowheads="1"/>
          </p:cNvSpPr>
          <p:nvPr/>
        </p:nvSpPr>
        <p:spPr bwMode="auto">
          <a:xfrm>
            <a:off x="468313" y="476250"/>
            <a:ext cx="1512887" cy="792163"/>
          </a:xfrm>
          <a:prstGeom prst="diamond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4" name="AutoShape 14"/>
          <p:cNvSpPr>
            <a:spLocks noChangeArrowheads="1"/>
          </p:cNvSpPr>
          <p:nvPr/>
        </p:nvSpPr>
        <p:spPr bwMode="auto">
          <a:xfrm>
            <a:off x="4499992" y="332656"/>
            <a:ext cx="1656184" cy="935757"/>
          </a:xfrm>
          <a:prstGeom prst="diamond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5" name="AutoShape 15"/>
          <p:cNvSpPr>
            <a:spLocks noChangeArrowheads="1"/>
          </p:cNvSpPr>
          <p:nvPr/>
        </p:nvSpPr>
        <p:spPr bwMode="auto">
          <a:xfrm>
            <a:off x="5148263" y="2420938"/>
            <a:ext cx="1511300" cy="574675"/>
          </a:xfrm>
          <a:prstGeom prst="diamond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6" name="AutoShape 16"/>
          <p:cNvSpPr>
            <a:spLocks noChangeArrowheads="1"/>
          </p:cNvSpPr>
          <p:nvPr/>
        </p:nvSpPr>
        <p:spPr bwMode="auto">
          <a:xfrm>
            <a:off x="5219700" y="2852738"/>
            <a:ext cx="1368425" cy="574675"/>
          </a:xfrm>
          <a:prstGeom prst="diamond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37" name="Rectangle 17"/>
          <p:cNvSpPr>
            <a:spLocks noChangeArrowheads="1"/>
          </p:cNvSpPr>
          <p:nvPr/>
        </p:nvSpPr>
        <p:spPr bwMode="auto">
          <a:xfrm>
            <a:off x="7092950" y="692150"/>
            <a:ext cx="1583506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61" name="Text Box 19"/>
          <p:cNvSpPr txBox="1">
            <a:spLocks noChangeArrowheads="1"/>
          </p:cNvSpPr>
          <p:nvPr/>
        </p:nvSpPr>
        <p:spPr bwMode="auto">
          <a:xfrm>
            <a:off x="4500563" y="4221163"/>
            <a:ext cx="8643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Author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62" name="Text Box 20"/>
          <p:cNvSpPr txBox="1">
            <a:spLocks noChangeArrowheads="1"/>
          </p:cNvSpPr>
          <p:nvPr/>
        </p:nvSpPr>
        <p:spPr bwMode="auto">
          <a:xfrm>
            <a:off x="4932363" y="5084763"/>
            <a:ext cx="9412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Reader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63" name="Text Box 21"/>
          <p:cNvSpPr txBox="1">
            <a:spLocks noChangeArrowheads="1"/>
          </p:cNvSpPr>
          <p:nvPr/>
        </p:nvSpPr>
        <p:spPr bwMode="auto">
          <a:xfrm>
            <a:off x="4500563" y="5876925"/>
            <a:ext cx="9156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Expert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64" name="Text Box 22"/>
          <p:cNvSpPr txBox="1">
            <a:spLocks noChangeArrowheads="1"/>
          </p:cNvSpPr>
          <p:nvPr/>
        </p:nvSpPr>
        <p:spPr bwMode="auto">
          <a:xfrm>
            <a:off x="400474" y="2348880"/>
            <a:ext cx="17748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Journal</a:t>
            </a:r>
          </a:p>
          <a:p>
            <a:pPr algn="ctr"/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Scientific</a:t>
            </a:r>
            <a: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 Editor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43" name="Text Box 23"/>
          <p:cNvSpPr txBox="1">
            <a:spLocks noChangeArrowheads="1"/>
          </p:cNvSpPr>
          <p:nvPr/>
        </p:nvSpPr>
        <p:spPr bwMode="auto">
          <a:xfrm>
            <a:off x="2555776" y="4077072"/>
            <a:ext cx="936104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writing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44" name="Text Box 24"/>
          <p:cNvSpPr txBox="1">
            <a:spLocks noChangeArrowheads="1"/>
          </p:cNvSpPr>
          <p:nvPr/>
        </p:nvSpPr>
        <p:spPr bwMode="auto">
          <a:xfrm>
            <a:off x="1836434" y="5661025"/>
            <a:ext cx="85151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altLang="fr-FR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Peer </a:t>
            </a:r>
            <a:br>
              <a:rPr lang="fr-BE" altLang="fr-FR" dirty="0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</a:br>
            <a:r>
              <a:rPr lang="fr-BE" altLang="fr-FR" dirty="0" err="1" smtClean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review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45" name="Text Box 25"/>
          <p:cNvSpPr txBox="1">
            <a:spLocks noChangeArrowheads="1"/>
          </p:cNvSpPr>
          <p:nvPr/>
        </p:nvSpPr>
        <p:spPr bwMode="auto">
          <a:xfrm>
            <a:off x="755576" y="548680"/>
            <a:ext cx="9412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journal </a:t>
            </a:r>
          </a:p>
          <a:p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editing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46" name="Text Box 26"/>
          <p:cNvSpPr txBox="1">
            <a:spLocks noChangeArrowheads="1"/>
          </p:cNvSpPr>
          <p:nvPr/>
        </p:nvSpPr>
        <p:spPr bwMode="auto">
          <a:xfrm>
            <a:off x="4499992" y="620688"/>
            <a:ext cx="16561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dissemination</a:t>
            </a:r>
            <a: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/>
            </a:r>
            <a:b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</a:br>
            <a:r>
              <a:rPr lang="fr-BE" altLang="fr-FR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sale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69" name="Text Box 27"/>
          <p:cNvSpPr txBox="1">
            <a:spLocks noChangeArrowheads="1"/>
          </p:cNvSpPr>
          <p:nvPr/>
        </p:nvSpPr>
        <p:spPr bwMode="auto">
          <a:xfrm>
            <a:off x="7164288" y="3429000"/>
            <a:ext cx="9685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sz="20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Library</a:t>
            </a:r>
            <a:endParaRPr lang="fr-FR" altLang="fr-FR" sz="2000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70" name="Text Box 28"/>
          <p:cNvSpPr txBox="1">
            <a:spLocks noChangeArrowheads="1"/>
          </p:cNvSpPr>
          <p:nvPr/>
        </p:nvSpPr>
        <p:spPr bwMode="auto">
          <a:xfrm>
            <a:off x="7020272" y="692696"/>
            <a:ext cx="16561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BE" altLang="fr-FR" sz="16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Library</a:t>
            </a:r>
          </a:p>
          <a:p>
            <a:pPr algn="ctr"/>
            <a:r>
              <a:rPr lang="fr-BE" altLang="fr-FR" sz="1600" dirty="0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Consortium</a:t>
            </a:r>
            <a:endParaRPr lang="fr-FR" altLang="fr-FR" sz="1600" i="1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  <a:p>
            <a:pPr algn="ctr"/>
            <a:endParaRPr lang="fr-FR" altLang="fr-FR" sz="1600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50" name="Text Box 30"/>
          <p:cNvSpPr txBox="1">
            <a:spLocks noChangeArrowheads="1"/>
          </p:cNvSpPr>
          <p:nvPr/>
        </p:nvSpPr>
        <p:spPr bwMode="auto">
          <a:xfrm>
            <a:off x="5364163" y="2492375"/>
            <a:ext cx="10695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payment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51" name="Text Box 31"/>
          <p:cNvSpPr txBox="1">
            <a:spLocks noChangeArrowheads="1"/>
          </p:cNvSpPr>
          <p:nvPr/>
        </p:nvSpPr>
        <p:spPr bwMode="auto">
          <a:xfrm>
            <a:off x="5508625" y="2924175"/>
            <a:ext cx="9028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access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74" name="Line 32"/>
          <p:cNvSpPr>
            <a:spLocks noChangeShapeType="1"/>
          </p:cNvSpPr>
          <p:nvPr/>
        </p:nvSpPr>
        <p:spPr bwMode="auto">
          <a:xfrm flipH="1">
            <a:off x="3779838" y="4292600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75" name="Line 33"/>
          <p:cNvSpPr>
            <a:spLocks noChangeShapeType="1"/>
          </p:cNvSpPr>
          <p:nvPr/>
        </p:nvSpPr>
        <p:spPr bwMode="auto">
          <a:xfrm flipH="1" flipV="1">
            <a:off x="1692275" y="3068638"/>
            <a:ext cx="431800" cy="12239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76" name="Line 34"/>
          <p:cNvSpPr>
            <a:spLocks noChangeShapeType="1"/>
          </p:cNvSpPr>
          <p:nvPr/>
        </p:nvSpPr>
        <p:spPr bwMode="auto">
          <a:xfrm>
            <a:off x="1331913" y="3068638"/>
            <a:ext cx="71437" cy="2952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77" name="Line 35"/>
          <p:cNvSpPr>
            <a:spLocks noChangeShapeType="1"/>
          </p:cNvSpPr>
          <p:nvPr/>
        </p:nvSpPr>
        <p:spPr bwMode="auto">
          <a:xfrm>
            <a:off x="3059113" y="6021388"/>
            <a:ext cx="12969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78" name="Line 36"/>
          <p:cNvSpPr>
            <a:spLocks noChangeShapeType="1"/>
          </p:cNvSpPr>
          <p:nvPr/>
        </p:nvSpPr>
        <p:spPr bwMode="auto">
          <a:xfrm flipV="1">
            <a:off x="1979613" y="981075"/>
            <a:ext cx="863600" cy="1368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79" name="Line 37"/>
          <p:cNvSpPr>
            <a:spLocks noChangeShapeType="1"/>
          </p:cNvSpPr>
          <p:nvPr/>
        </p:nvSpPr>
        <p:spPr bwMode="auto">
          <a:xfrm>
            <a:off x="1258888" y="476250"/>
            <a:ext cx="13684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80" name="Line 38"/>
          <p:cNvSpPr>
            <a:spLocks noChangeShapeType="1"/>
          </p:cNvSpPr>
          <p:nvPr/>
        </p:nvSpPr>
        <p:spPr bwMode="auto">
          <a:xfrm>
            <a:off x="3924300" y="836613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81" name="Line 39"/>
          <p:cNvSpPr>
            <a:spLocks noChangeShapeType="1"/>
          </p:cNvSpPr>
          <p:nvPr/>
        </p:nvSpPr>
        <p:spPr bwMode="auto">
          <a:xfrm>
            <a:off x="6156325" y="836613"/>
            <a:ext cx="9366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84" name="Line 42"/>
          <p:cNvSpPr>
            <a:spLocks noChangeShapeType="1"/>
          </p:cNvSpPr>
          <p:nvPr/>
        </p:nvSpPr>
        <p:spPr bwMode="auto">
          <a:xfrm>
            <a:off x="7851299" y="1304305"/>
            <a:ext cx="0" cy="20891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85" name="Line 43"/>
          <p:cNvSpPr>
            <a:spLocks noChangeShapeType="1"/>
          </p:cNvSpPr>
          <p:nvPr/>
        </p:nvSpPr>
        <p:spPr bwMode="auto">
          <a:xfrm flipH="1" flipV="1">
            <a:off x="6659563" y="2708275"/>
            <a:ext cx="217487" cy="865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86" name="Line 44"/>
          <p:cNvSpPr>
            <a:spLocks noChangeShapeType="1"/>
          </p:cNvSpPr>
          <p:nvPr/>
        </p:nvSpPr>
        <p:spPr bwMode="auto">
          <a:xfrm flipH="1" flipV="1">
            <a:off x="3563938" y="981075"/>
            <a:ext cx="1584325" cy="172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6368" name="AutoShape 48"/>
          <p:cNvSpPr>
            <a:spLocks noChangeArrowheads="1"/>
          </p:cNvSpPr>
          <p:nvPr/>
        </p:nvSpPr>
        <p:spPr bwMode="auto">
          <a:xfrm>
            <a:off x="6659563" y="4941888"/>
            <a:ext cx="1441450" cy="574675"/>
          </a:xfrm>
          <a:prstGeom prst="diamond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88" name="Line 49"/>
          <p:cNvSpPr>
            <a:spLocks noChangeShapeType="1"/>
          </p:cNvSpPr>
          <p:nvPr/>
        </p:nvSpPr>
        <p:spPr bwMode="auto">
          <a:xfrm>
            <a:off x="6011863" y="5229225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89" name="Line 50"/>
          <p:cNvSpPr>
            <a:spLocks noChangeShapeType="1"/>
          </p:cNvSpPr>
          <p:nvPr/>
        </p:nvSpPr>
        <p:spPr bwMode="auto">
          <a:xfrm flipV="1">
            <a:off x="7380288" y="3933825"/>
            <a:ext cx="0" cy="10080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90" name="Line 51"/>
          <p:cNvSpPr>
            <a:spLocks noChangeShapeType="1"/>
          </p:cNvSpPr>
          <p:nvPr/>
        </p:nvSpPr>
        <p:spPr bwMode="auto">
          <a:xfrm flipH="1" flipV="1">
            <a:off x="6588125" y="3141663"/>
            <a:ext cx="288925" cy="5746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2991" name="Line 52"/>
          <p:cNvSpPr>
            <a:spLocks noChangeShapeType="1"/>
          </p:cNvSpPr>
          <p:nvPr/>
        </p:nvSpPr>
        <p:spPr bwMode="auto">
          <a:xfrm flipH="1" flipV="1">
            <a:off x="3276600" y="981075"/>
            <a:ext cx="1943100" cy="2160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6373" name="Text Box 53"/>
          <p:cNvSpPr txBox="1">
            <a:spLocks noChangeArrowheads="1"/>
          </p:cNvSpPr>
          <p:nvPr/>
        </p:nvSpPr>
        <p:spPr bwMode="auto">
          <a:xfrm>
            <a:off x="6948488" y="5013325"/>
            <a:ext cx="90281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dirty="0" err="1">
                <a:solidFill>
                  <a:srgbClr val="000000"/>
                </a:solidFill>
                <a:latin typeface="Arial" pitchFamily="34" charset="0"/>
                <a:ea typeface="ＭＳ Ｐゴシック" pitchFamily="34" charset="-128"/>
              </a:rPr>
              <a:t>access</a:t>
            </a:r>
            <a:endParaRPr lang="fr-FR" altLang="fr-FR" dirty="0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75" name="Text Box 55"/>
          <p:cNvSpPr txBox="1">
            <a:spLocks noChangeArrowheads="1"/>
          </p:cNvSpPr>
          <p:nvPr/>
        </p:nvSpPr>
        <p:spPr bwMode="auto">
          <a:xfrm>
            <a:off x="1908175" y="3284538"/>
            <a:ext cx="1008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altLang="fr-FR" sz="1600" dirty="0" err="1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preprint</a:t>
            </a:r>
            <a:endParaRPr lang="fr-FR" altLang="fr-FR" sz="1600" dirty="0">
              <a:solidFill>
                <a:srgbClr val="0000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76" name="Text Box 56"/>
          <p:cNvSpPr txBox="1">
            <a:spLocks noChangeArrowheads="1"/>
          </p:cNvSpPr>
          <p:nvPr/>
        </p:nvSpPr>
        <p:spPr bwMode="auto">
          <a:xfrm>
            <a:off x="1331913" y="1557338"/>
            <a:ext cx="10795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altLang="fr-FR" sz="1600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postprint</a:t>
            </a:r>
            <a:endParaRPr lang="fr-FR" altLang="fr-FR" sz="1600">
              <a:solidFill>
                <a:srgbClr val="0000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77" name="Text Box 57"/>
          <p:cNvSpPr txBox="1">
            <a:spLocks noChangeArrowheads="1"/>
          </p:cNvSpPr>
          <p:nvPr/>
        </p:nvSpPr>
        <p:spPr bwMode="auto">
          <a:xfrm>
            <a:off x="1476375" y="188913"/>
            <a:ext cx="1081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BE" altLang="fr-FR" sz="1600" dirty="0" err="1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pdf</a:t>
            </a:r>
            <a:r>
              <a:rPr lang="fr-BE" altLang="fr-FR" sz="1600" dirty="0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-</a:t>
            </a:r>
            <a:r>
              <a:rPr lang="fr-BE" altLang="fr-FR" sz="1600" dirty="0" err="1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pubprint</a:t>
            </a:r>
            <a:endParaRPr lang="fr-FR" altLang="fr-FR" sz="1600" dirty="0">
              <a:solidFill>
                <a:srgbClr val="0000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96" name="Line 58"/>
          <p:cNvSpPr>
            <a:spLocks noChangeShapeType="1"/>
          </p:cNvSpPr>
          <p:nvPr/>
        </p:nvSpPr>
        <p:spPr bwMode="auto">
          <a:xfrm flipH="1">
            <a:off x="1979613" y="836613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6380" name="Rectangle 60"/>
          <p:cNvSpPr>
            <a:spLocks noChangeArrowheads="1"/>
          </p:cNvSpPr>
          <p:nvPr/>
        </p:nvSpPr>
        <p:spPr bwMode="auto">
          <a:xfrm>
            <a:off x="4067175" y="4005263"/>
            <a:ext cx="2089150" cy="2592387"/>
          </a:xfrm>
          <a:prstGeom prst="rect">
            <a:avLst/>
          </a:prstGeom>
          <a:noFill/>
          <a:ln w="9525">
            <a:solidFill>
              <a:schemeClr val="hlink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2998" name="Text Box 62"/>
          <p:cNvSpPr txBox="1">
            <a:spLocks noChangeArrowheads="1"/>
          </p:cNvSpPr>
          <p:nvPr/>
        </p:nvSpPr>
        <p:spPr bwMode="auto">
          <a:xfrm>
            <a:off x="4067175" y="63087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83" name="Text Box 63"/>
          <p:cNvSpPr txBox="1">
            <a:spLocks noChangeArrowheads="1"/>
          </p:cNvSpPr>
          <p:nvPr/>
        </p:nvSpPr>
        <p:spPr bwMode="auto">
          <a:xfrm>
            <a:off x="4283968" y="6381328"/>
            <a:ext cx="185820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BE" altLang="fr-FR" sz="1400" dirty="0" err="1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Scientific</a:t>
            </a:r>
            <a:r>
              <a:rPr lang="fr-BE" altLang="fr-FR" sz="1400" dirty="0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 </a:t>
            </a:r>
            <a:r>
              <a:rPr lang="fr-BE" altLang="fr-FR" sz="1400" dirty="0" err="1">
                <a:solidFill>
                  <a:srgbClr val="0000FF"/>
                </a:solidFill>
                <a:latin typeface="Arial" pitchFamily="34" charset="0"/>
                <a:ea typeface="ＭＳ Ｐゴシック" pitchFamily="34" charset="-128"/>
              </a:rPr>
              <a:t>Community</a:t>
            </a:r>
            <a:endParaRPr lang="fr-FR" altLang="fr-FR" sz="1400" dirty="0">
              <a:solidFill>
                <a:srgbClr val="0000FF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84" name="Rectangle 64"/>
          <p:cNvSpPr>
            <a:spLocks noChangeArrowheads="1"/>
          </p:cNvSpPr>
          <p:nvPr/>
        </p:nvSpPr>
        <p:spPr bwMode="auto">
          <a:xfrm>
            <a:off x="6443663" y="5661025"/>
            <a:ext cx="2305050" cy="1008063"/>
          </a:xfrm>
          <a:prstGeom prst="rect">
            <a:avLst/>
          </a:prstGeom>
          <a:noFill/>
          <a:ln w="28575">
            <a:solidFill>
              <a:srgbClr val="E40F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altLang="fr-FR">
              <a:solidFill>
                <a:srgbClr val="000000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85" name="Text Box 65"/>
          <p:cNvSpPr txBox="1">
            <a:spLocks noChangeArrowheads="1"/>
          </p:cNvSpPr>
          <p:nvPr/>
        </p:nvSpPr>
        <p:spPr bwMode="auto">
          <a:xfrm>
            <a:off x="6729281" y="5734050"/>
            <a:ext cx="1800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BE" altLang="fr-FR" b="1" dirty="0" err="1">
                <a:solidFill>
                  <a:srgbClr val="E40F0A"/>
                </a:solidFill>
                <a:latin typeface="Arial" pitchFamily="34" charset="0"/>
                <a:ea typeface="ＭＳ Ｐゴシック" pitchFamily="34" charset="-128"/>
              </a:rPr>
              <a:t>Funding</a:t>
            </a:r>
            <a:r>
              <a:rPr lang="fr-BE" altLang="fr-FR" b="1" dirty="0">
                <a:solidFill>
                  <a:srgbClr val="E40F0A"/>
                </a:solidFill>
                <a:latin typeface="Arial" pitchFamily="34" charset="0"/>
                <a:ea typeface="ＭＳ Ｐゴシック" pitchFamily="34" charset="-128"/>
              </a:rPr>
              <a:t/>
            </a:r>
            <a:br>
              <a:rPr lang="fr-BE" altLang="fr-FR" b="1" dirty="0">
                <a:solidFill>
                  <a:srgbClr val="E40F0A"/>
                </a:solidFill>
                <a:latin typeface="Arial" pitchFamily="34" charset="0"/>
                <a:ea typeface="ＭＳ Ｐゴシック" pitchFamily="34" charset="-128"/>
              </a:rPr>
            </a:br>
            <a:r>
              <a:rPr lang="fr-BE" altLang="fr-FR" b="1" dirty="0">
                <a:solidFill>
                  <a:srgbClr val="E40F0A"/>
                </a:solidFill>
                <a:latin typeface="Arial" pitchFamily="34" charset="0"/>
                <a:ea typeface="ＭＳ Ｐゴシック" pitchFamily="34" charset="-128"/>
              </a:rPr>
              <a:t>by </a:t>
            </a:r>
            <a:r>
              <a:rPr lang="fr-BE" altLang="fr-FR" b="1" dirty="0" err="1">
                <a:solidFill>
                  <a:srgbClr val="E40F0A"/>
                </a:solidFill>
                <a:latin typeface="Arial" pitchFamily="34" charset="0"/>
                <a:ea typeface="ＭＳ Ｐゴシック" pitchFamily="34" charset="-128"/>
              </a:rPr>
              <a:t>universities</a:t>
            </a:r>
            <a:endParaRPr lang="fr-FR" altLang="fr-FR" b="1" dirty="0">
              <a:solidFill>
                <a:srgbClr val="E40F0A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6386" name="Line 66"/>
          <p:cNvSpPr>
            <a:spLocks noChangeShapeType="1"/>
          </p:cNvSpPr>
          <p:nvPr/>
        </p:nvSpPr>
        <p:spPr bwMode="auto">
          <a:xfrm flipH="1" flipV="1">
            <a:off x="3492500" y="4581525"/>
            <a:ext cx="2951163" cy="1368425"/>
          </a:xfrm>
          <a:prstGeom prst="line">
            <a:avLst/>
          </a:prstGeom>
          <a:noFill/>
          <a:ln w="28575">
            <a:solidFill>
              <a:srgbClr val="E40F0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6387" name="Line 67"/>
          <p:cNvSpPr>
            <a:spLocks noChangeShapeType="1"/>
          </p:cNvSpPr>
          <p:nvPr/>
        </p:nvSpPr>
        <p:spPr bwMode="auto">
          <a:xfrm flipH="1">
            <a:off x="3348038" y="6237288"/>
            <a:ext cx="3095625" cy="0"/>
          </a:xfrm>
          <a:prstGeom prst="line">
            <a:avLst/>
          </a:prstGeom>
          <a:noFill/>
          <a:ln w="28575">
            <a:solidFill>
              <a:srgbClr val="E40F0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6388" name="Line 68"/>
          <p:cNvSpPr>
            <a:spLocks noChangeShapeType="1"/>
          </p:cNvSpPr>
          <p:nvPr/>
        </p:nvSpPr>
        <p:spPr bwMode="auto">
          <a:xfrm flipV="1">
            <a:off x="8388350" y="4076700"/>
            <a:ext cx="0" cy="1584325"/>
          </a:xfrm>
          <a:prstGeom prst="line">
            <a:avLst/>
          </a:prstGeom>
          <a:noFill/>
          <a:ln w="28575">
            <a:solidFill>
              <a:srgbClr val="E40F0A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BE">
              <a:solidFill>
                <a:prstClr val="black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5730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DCEF1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7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6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8297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C8D8"/>
                                      </p:to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C8D8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6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6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4C8D8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5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000" fill="hold"/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6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6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500" fill="hold"/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000" fill="hold"/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829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8298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A3BDDD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563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5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40F0A"/>
                                      </p:to>
                                    </p:animClr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000" fill="hold"/>
                                        <p:tgtEl>
                                          <p:spTgt spid="829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40F0A"/>
                                      </p:to>
                                    </p:animClr>
                                    <p:set>
                                      <p:cBhvr>
                                        <p:cTn id="110" dur="2000" fill="hold"/>
                                        <p:tgtEl>
                                          <p:spTgt spid="8298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2000" fill="hold"/>
                                        <p:tgtEl>
                                          <p:spTgt spid="829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40F0A"/>
                                      </p:to>
                                    </p:animClr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8298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500" fill="hold"/>
                                        <p:tgtEl>
                                          <p:spTgt spid="563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40F0A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829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829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829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8299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8" dur="500" fill="hold"/>
                                        <p:tgtEl>
                                          <p:spTgt spid="563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DCEF1"/>
                                      </p:to>
                                    </p:animClr>
                                    <p:set>
                                      <p:cBhvr>
                                        <p:cTn id="133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6" dur="500" fill="hold"/>
                                        <p:tgtEl>
                                          <p:spTgt spid="563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563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829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8298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000" fill="hold"/>
                                        <p:tgtEl>
                                          <p:spTgt spid="829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339933"/>
                                      </p:to>
                                    </p:animClr>
                                    <p:set>
                                      <p:cBhvr>
                                        <p:cTn id="143" dur="2000" fill="hold"/>
                                        <p:tgtEl>
                                          <p:spTgt spid="8298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500" fill="hold"/>
                                        <p:tgtEl>
                                          <p:spTgt spid="563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0" dur="20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1" dur="2000" fill="hold"/>
                                        <p:tgtEl>
                                          <p:spTgt spid="8297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43" grpId="0"/>
      <p:bldP spid="56344" grpId="0"/>
      <p:bldP spid="56345" grpId="0"/>
      <p:bldP spid="56346" grpId="0"/>
      <p:bldP spid="56350" grpId="0"/>
      <p:bldP spid="56351" grpId="0"/>
      <p:bldP spid="82974" grpId="0" animBg="1"/>
      <p:bldP spid="56373" grpId="0"/>
      <p:bldP spid="56375" grpId="0"/>
      <p:bldP spid="56376" grpId="0"/>
      <p:bldP spid="56377" grpId="0"/>
      <p:bldP spid="56380" grpId="0" animBg="1"/>
      <p:bldP spid="56383" grpId="0"/>
      <p:bldP spid="56384" grpId="0" animBg="1"/>
      <p:bldP spid="56385" grpId="0"/>
      <p:bldP spid="56386" grpId="0" animBg="1"/>
      <p:bldP spid="56387" grpId="0" animBg="1"/>
      <p:bldP spid="5638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AB06B2-77F1-48D8-9477-61524730C53F}" type="slidenum">
              <a:rPr lang="fr-BE" smtClean="0"/>
              <a:pPr>
                <a:defRPr/>
              </a:pPr>
              <a:t>5</a:t>
            </a:fld>
            <a:endParaRPr lang="fr-BE"/>
          </a:p>
        </p:txBody>
      </p:sp>
      <p:pic>
        <p:nvPicPr>
          <p:cNvPr id="1028" name="Picture 4" descr="Résultat de recherche d'images pour &quot;standing on shoulders of giants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809" y="332656"/>
            <a:ext cx="6124575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483768" y="6550222"/>
            <a:ext cx="42621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400" dirty="0"/>
              <a:t>https://www.pinterest.com/pin/544865254892377944/</a:t>
            </a:r>
          </a:p>
        </p:txBody>
      </p:sp>
    </p:spTree>
    <p:extLst>
      <p:ext uri="{BB962C8B-B14F-4D97-AF65-F5344CB8AC3E}">
        <p14:creationId xmlns:p14="http://schemas.microsoft.com/office/powerpoint/2010/main" val="8336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258D00-8FB2-4668-B708-D423E265CDE6}" type="slidenum">
              <a:rPr lang="fr-BE" altLang="fr-FR" smtClean="0">
                <a:solidFill>
                  <a:srgbClr val="898989"/>
                </a:solidFill>
              </a:rPr>
              <a:pPr/>
              <a:t>6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grpSp>
        <p:nvGrpSpPr>
          <p:cNvPr id="83971" name="Group 21"/>
          <p:cNvGrpSpPr>
            <a:grpSpLocks/>
          </p:cNvGrpSpPr>
          <p:nvPr/>
        </p:nvGrpSpPr>
        <p:grpSpPr bwMode="auto">
          <a:xfrm>
            <a:off x="737259" y="1740751"/>
            <a:ext cx="8077200" cy="2362200"/>
            <a:chOff x="336" y="1632"/>
            <a:chExt cx="5088" cy="1488"/>
          </a:xfrm>
        </p:grpSpPr>
        <p:sp>
          <p:nvSpPr>
            <p:cNvPr id="83973" name="Rectangle 16"/>
            <p:cNvSpPr>
              <a:spLocks noChangeArrowheads="1"/>
            </p:cNvSpPr>
            <p:nvPr/>
          </p:nvSpPr>
          <p:spPr bwMode="auto">
            <a:xfrm>
              <a:off x="4152" y="1632"/>
              <a:ext cx="1272" cy="1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2"/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altLang="en-US" sz="2000" b="1" dirty="0" smtClean="0">
                  <a:latin typeface="Arial Narrow" pitchFamily="34" charset="0"/>
                </a:rPr>
                <a:t>ARCHIVE</a:t>
              </a:r>
              <a:endParaRPr lang="en-US" altLang="en-US" sz="2000" dirty="0">
                <a:latin typeface="Arial Narrow" pitchFamily="34" charset="0"/>
              </a:endParaRPr>
            </a:p>
            <a:p>
              <a:pPr algn="ctr"/>
              <a:endParaRPr lang="fr-BE" altLang="en-US" sz="2000" dirty="0" smtClean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Preserve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endParaRPr lang="fr-BE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>
                  <a:latin typeface="Arial Narrow" pitchFamily="34" charset="0"/>
                </a:rPr>
                <a:t>r</a:t>
              </a:r>
              <a:r>
                <a:rPr lang="fr-BE" altLang="en-US" sz="2000" dirty="0" err="1" smtClean="0">
                  <a:latin typeface="Arial Narrow" pitchFamily="34" charset="0"/>
                </a:rPr>
                <a:t>esearch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r>
                <a:rPr lang="fr-BE" altLang="en-US" sz="2000" dirty="0" err="1" smtClean="0">
                  <a:latin typeface="Arial Narrow" pitchFamily="34" charset="0"/>
                </a:rPr>
                <a:t>results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endParaRPr lang="fr-BE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 smtClean="0">
                  <a:latin typeface="Arial Narrow" pitchFamily="34" charset="0"/>
                </a:rPr>
                <a:t> for future use</a:t>
              </a:r>
            </a:p>
          </p:txBody>
        </p:sp>
        <p:sp>
          <p:nvSpPr>
            <p:cNvPr id="83974" name="Rectangle 17"/>
            <p:cNvSpPr>
              <a:spLocks noChangeArrowheads="1"/>
            </p:cNvSpPr>
            <p:nvPr/>
          </p:nvSpPr>
          <p:spPr bwMode="auto">
            <a:xfrm>
              <a:off x="2880" y="1632"/>
              <a:ext cx="1272" cy="1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2"/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altLang="en-US" sz="2000" b="1" dirty="0" smtClean="0">
                  <a:latin typeface="Arial Narrow" pitchFamily="34" charset="0"/>
                </a:rPr>
                <a:t>DISSEMINATE</a:t>
              </a:r>
              <a:endParaRPr lang="en-US" altLang="en-US" sz="2000" dirty="0">
                <a:latin typeface="Arial Narrow" pitchFamily="34" charset="0"/>
              </a:endParaRPr>
            </a:p>
            <a:p>
              <a:pPr algn="ctr"/>
              <a:endParaRPr lang="fr-BE" altLang="en-US" sz="2000" dirty="0" smtClean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Ensure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endParaRPr lang="fr-BE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accessibility</a:t>
              </a:r>
              <a:r>
                <a:rPr lang="fr-BE" altLang="en-US" sz="2000" dirty="0" smtClean="0">
                  <a:latin typeface="Arial Narrow" pitchFamily="34" charset="0"/>
                </a:rPr>
                <a:t> of </a:t>
              </a:r>
              <a:endParaRPr lang="fr-BE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research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r>
                <a:rPr lang="fr-BE" altLang="en-US" sz="2000" dirty="0" err="1" smtClean="0">
                  <a:latin typeface="Arial Narrow" pitchFamily="34" charset="0"/>
                </a:rPr>
                <a:t>results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endParaRPr lang="fr-BE" altLang="en-US" sz="2000" dirty="0">
                <a:latin typeface="Arial Narrow" pitchFamily="34" charset="0"/>
              </a:endParaRPr>
            </a:p>
          </p:txBody>
        </p:sp>
        <p:sp>
          <p:nvSpPr>
            <p:cNvPr id="83975" name="Rectangle 18"/>
            <p:cNvSpPr>
              <a:spLocks noChangeArrowheads="1"/>
            </p:cNvSpPr>
            <p:nvPr/>
          </p:nvSpPr>
          <p:spPr bwMode="auto">
            <a:xfrm>
              <a:off x="1584" y="1632"/>
              <a:ext cx="1344" cy="1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2"/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altLang="en-US" sz="2000" b="1" dirty="0" smtClean="0">
                  <a:latin typeface="Arial Narrow" pitchFamily="34" charset="0"/>
                </a:rPr>
                <a:t>VALIDATE</a:t>
              </a:r>
              <a:endParaRPr lang="en-US" altLang="en-US" sz="2000" b="1" dirty="0">
                <a:latin typeface="Arial Narrow" pitchFamily="34" charset="0"/>
              </a:endParaRPr>
            </a:p>
            <a:p>
              <a:pPr algn="ctr"/>
              <a:endParaRPr lang="en-US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Certify</a:t>
              </a:r>
              <a:r>
                <a:rPr lang="fr-BE" altLang="en-US" sz="2000" dirty="0" smtClean="0">
                  <a:latin typeface="Arial Narrow" pitchFamily="34" charset="0"/>
                </a:rPr>
                <a:t> the  </a:t>
              </a:r>
              <a:endParaRPr lang="fr-BE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quality</a:t>
              </a:r>
              <a:r>
                <a:rPr lang="fr-BE" altLang="en-US" sz="2000" dirty="0" smtClean="0">
                  <a:latin typeface="Arial Narrow" pitchFamily="34" charset="0"/>
                </a:rPr>
                <a:t>/</a:t>
              </a:r>
              <a:r>
                <a:rPr lang="fr-BE" altLang="en-US" sz="2000" dirty="0" err="1" smtClean="0">
                  <a:latin typeface="Arial Narrow" pitchFamily="34" charset="0"/>
                </a:rPr>
                <a:t>validity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endParaRPr lang="fr-BE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>
                  <a:latin typeface="Arial Narrow" pitchFamily="34" charset="0"/>
                </a:rPr>
                <a:t>o</a:t>
              </a:r>
              <a:r>
                <a:rPr lang="fr-BE" altLang="en-US" sz="2000" dirty="0" smtClean="0">
                  <a:latin typeface="Arial Narrow" pitchFamily="34" charset="0"/>
                </a:rPr>
                <a:t>f the </a:t>
              </a:r>
              <a:r>
                <a:rPr lang="fr-BE" altLang="en-US" sz="2000" dirty="0" err="1" smtClean="0">
                  <a:latin typeface="Arial Narrow" pitchFamily="34" charset="0"/>
                </a:rPr>
                <a:t>research</a:t>
              </a:r>
              <a:endParaRPr lang="en-US" altLang="en-US" sz="2000" dirty="0">
                <a:latin typeface="Times New Roman" pitchFamily="18" charset="0"/>
              </a:endParaRPr>
            </a:p>
          </p:txBody>
        </p:sp>
        <p:sp>
          <p:nvSpPr>
            <p:cNvPr id="83976" name="Rectangle 19"/>
            <p:cNvSpPr>
              <a:spLocks noChangeArrowheads="1"/>
            </p:cNvSpPr>
            <p:nvPr/>
          </p:nvSpPr>
          <p:spPr bwMode="auto">
            <a:xfrm>
              <a:off x="336" y="1632"/>
              <a:ext cx="1272" cy="148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accent2"/>
              </a:solidFill>
              <a:prstDash val="dashDot"/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r>
                <a:rPr lang="en-US" altLang="en-US" sz="2000" b="1" dirty="0" smtClean="0">
                  <a:latin typeface="Arial Narrow" pitchFamily="34" charset="0"/>
                </a:rPr>
                <a:t>RECORD</a:t>
              </a:r>
              <a:endParaRPr lang="en-US" altLang="en-US" sz="2000" b="1" dirty="0">
                <a:latin typeface="Arial Narrow" pitchFamily="34" charset="0"/>
              </a:endParaRPr>
            </a:p>
            <a:p>
              <a:pPr algn="ctr"/>
              <a:endParaRPr lang="en-US" altLang="en-US" sz="2000" b="1" dirty="0">
                <a:latin typeface="Arial Narrow" pitchFamily="34" charset="0"/>
              </a:endParaRPr>
            </a:p>
            <a:p>
              <a:pPr algn="ctr"/>
              <a:endParaRPr lang="en-US" altLang="en-US" sz="2000" dirty="0">
                <a:latin typeface="Arial Narrow" pitchFamily="34" charset="0"/>
              </a:endParaRP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Establish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  <a:r>
                <a:rPr lang="fr-BE" altLang="en-US" sz="2000" dirty="0" err="1" smtClean="0">
                  <a:latin typeface="Arial Narrow" pitchFamily="34" charset="0"/>
                </a:rPr>
                <a:t>intellectual</a:t>
              </a:r>
              <a:r>
                <a:rPr lang="fr-BE" altLang="en-US" sz="2000" dirty="0" smtClean="0">
                  <a:latin typeface="Arial Narrow" pitchFamily="34" charset="0"/>
                </a:rPr>
                <a:t> </a:t>
              </a:r>
            </a:p>
            <a:p>
              <a:pPr algn="ctr"/>
              <a:r>
                <a:rPr lang="fr-BE" altLang="en-US" sz="2000" dirty="0" err="1" smtClean="0">
                  <a:latin typeface="Arial Narrow" pitchFamily="34" charset="0"/>
                </a:rPr>
                <a:t>priority</a:t>
              </a:r>
              <a:endParaRPr lang="en-US" altLang="en-US" sz="2000" dirty="0">
                <a:latin typeface="Arial Narrow" pitchFamily="34" charset="0"/>
              </a:endParaRPr>
            </a:p>
          </p:txBody>
        </p:sp>
        <p:sp>
          <p:nvSpPr>
            <p:cNvPr id="83977" name="Rectangle 20"/>
            <p:cNvSpPr>
              <a:spLocks noChangeArrowheads="1"/>
            </p:cNvSpPr>
            <p:nvPr/>
          </p:nvSpPr>
          <p:spPr bwMode="auto">
            <a:xfrm>
              <a:off x="336" y="1632"/>
              <a:ext cx="5088" cy="1488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fr-BE" altLang="fr-FR"/>
            </a:p>
          </p:txBody>
        </p:sp>
      </p:grpSp>
      <p:sp>
        <p:nvSpPr>
          <p:cNvPr id="83972" name="Titre 1"/>
          <p:cNvSpPr txBox="1">
            <a:spLocks/>
          </p:cNvSpPr>
          <p:nvPr/>
        </p:nvSpPr>
        <p:spPr bwMode="auto">
          <a:xfrm>
            <a:off x="1758950" y="188913"/>
            <a:ext cx="6983413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fr-BE" altLang="fr-FR" sz="3600" dirty="0" smtClean="0">
                <a:solidFill>
                  <a:srgbClr val="0C2D83"/>
                </a:solidFill>
                <a:latin typeface="Arial" pitchFamily="34" charset="0"/>
              </a:rPr>
              <a:t>The </a:t>
            </a:r>
            <a:r>
              <a:rPr lang="fr-BE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functions</a:t>
            </a:r>
            <a:r>
              <a:rPr lang="fr-BE" altLang="fr-FR" sz="3600" dirty="0" smtClean="0">
                <a:solidFill>
                  <a:srgbClr val="0C2D83"/>
                </a:solidFill>
                <a:latin typeface="Arial" pitchFamily="34" charset="0"/>
              </a:rPr>
              <a:t> of </a:t>
            </a:r>
            <a:r>
              <a:rPr lang="fr-BE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scientific</a:t>
            </a:r>
            <a:r>
              <a:rPr lang="fr-BE" altLang="fr-FR" sz="3600" dirty="0" smtClean="0">
                <a:solidFill>
                  <a:srgbClr val="0C2D83"/>
                </a:solidFill>
                <a:latin typeface="Arial" pitchFamily="34" charset="0"/>
              </a:rPr>
              <a:t> publication</a:t>
            </a:r>
            <a:r>
              <a:rPr lang="en-US" altLang="fr-FR" sz="36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en-US" altLang="fr-FR" sz="3600" dirty="0">
                <a:solidFill>
                  <a:srgbClr val="0C2D83"/>
                </a:solidFill>
                <a:latin typeface="Arial" pitchFamily="34" charset="0"/>
              </a:rPr>
              <a:t/>
            </a:r>
            <a:br>
              <a:rPr lang="en-US" altLang="fr-FR" sz="3600" dirty="0">
                <a:solidFill>
                  <a:srgbClr val="0C2D83"/>
                </a:solidFill>
                <a:latin typeface="Arial" pitchFamily="34" charset="0"/>
              </a:rPr>
            </a:br>
            <a:endParaRPr lang="fr-BE" altLang="fr-FR" sz="3600" dirty="0">
              <a:solidFill>
                <a:srgbClr val="0C2D83"/>
              </a:solidFill>
              <a:latin typeface="Arial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43608" y="5157192"/>
            <a:ext cx="41130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+ </a:t>
            </a:r>
            <a:r>
              <a:rPr lang="fr-FR" sz="2400" dirty="0" err="1" smtClean="0">
                <a:latin typeface="Arial" panose="020B0604020202020204" pitchFamily="34" charset="0"/>
              </a:rPr>
              <a:t>Researcher’s</a:t>
            </a:r>
            <a:r>
              <a:rPr lang="fr-FR" sz="2400" dirty="0" smtClean="0">
                <a:latin typeface="Arial" panose="020B0604020202020204" pitchFamily="34" charset="0"/>
              </a:rPr>
              <a:t> </a:t>
            </a:r>
            <a:r>
              <a:rPr lang="fr-FR" sz="2400" dirty="0" err="1" smtClean="0">
                <a:latin typeface="Arial" panose="020B0604020202020204" pitchFamily="34" charset="0"/>
              </a:rPr>
              <a:t>evaluation</a:t>
            </a:r>
            <a:r>
              <a:rPr lang="fr-FR" sz="2400" dirty="0" smtClean="0">
                <a:latin typeface="Arial" panose="020B0604020202020204" pitchFamily="34" charset="0"/>
              </a:rPr>
              <a:t>… </a:t>
            </a:r>
            <a:endParaRPr lang="fr-BE" sz="2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1600" y="-13253"/>
            <a:ext cx="7283450" cy="1143000"/>
          </a:xfrm>
        </p:spPr>
        <p:txBody>
          <a:bodyPr/>
          <a:lstStyle/>
          <a:p>
            <a:r>
              <a:rPr lang="fr-FR" dirty="0" err="1" smtClean="0">
                <a:solidFill>
                  <a:srgbClr val="FF0000"/>
                </a:solidFill>
              </a:rPr>
              <a:t>Publish</a:t>
            </a:r>
            <a:r>
              <a:rPr lang="fr-FR" dirty="0" smtClean="0">
                <a:solidFill>
                  <a:srgbClr val="FF0000"/>
                </a:solidFill>
              </a:rPr>
              <a:t> or </a:t>
            </a:r>
            <a:r>
              <a:rPr lang="fr-FR" dirty="0" err="1" smtClean="0">
                <a:solidFill>
                  <a:srgbClr val="FF0000"/>
                </a:solidFill>
              </a:rPr>
              <a:t>Perish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AB06B2-77F1-48D8-9477-61524730C53F}" type="slidenum">
              <a:rPr lang="fr-BE" smtClean="0"/>
              <a:pPr>
                <a:defRPr/>
              </a:pPr>
              <a:t>7</a:t>
            </a:fld>
            <a:endParaRPr lang="fr-BE"/>
          </a:p>
        </p:txBody>
      </p:sp>
      <p:pic>
        <p:nvPicPr>
          <p:cNvPr id="7" name="Picture 2" descr="Publish or Paris: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37672"/>
            <a:ext cx="4536504" cy="514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66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FF6127-ADA7-4037-A93E-16E8386E3F1E}" type="slidenum">
              <a:rPr lang="fr-BE" altLang="fr-FR" smtClean="0">
                <a:solidFill>
                  <a:srgbClr val="898989"/>
                </a:solidFill>
              </a:rPr>
              <a:pPr/>
              <a:t>8</a:t>
            </a:fld>
            <a:endParaRPr lang="fr-BE" altLang="fr-FR" smtClean="0">
              <a:solidFill>
                <a:srgbClr val="898989"/>
              </a:solidFill>
            </a:endParaRPr>
          </a:p>
        </p:txBody>
      </p:sp>
      <p:sp>
        <p:nvSpPr>
          <p:cNvPr id="95235" name="Titre 1"/>
          <p:cNvSpPr txBox="1">
            <a:spLocks/>
          </p:cNvSpPr>
          <p:nvPr/>
        </p:nvSpPr>
        <p:spPr bwMode="auto">
          <a:xfrm>
            <a:off x="1609154" y="-27384"/>
            <a:ext cx="7499350" cy="79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fr-BE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Roles</a:t>
            </a:r>
            <a:r>
              <a:rPr lang="fr-BE" altLang="fr-FR" sz="3600" dirty="0" smtClean="0">
                <a:solidFill>
                  <a:srgbClr val="0C2D83"/>
                </a:solidFill>
                <a:latin typeface="Arial" pitchFamily="34" charset="0"/>
              </a:rPr>
              <a:t> in </a:t>
            </a:r>
            <a:r>
              <a:rPr lang="fr-BE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scientific</a:t>
            </a:r>
            <a:r>
              <a:rPr lang="fr-BE" altLang="fr-FR" sz="36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BE" altLang="fr-FR" sz="3600" dirty="0" smtClean="0">
                <a:solidFill>
                  <a:srgbClr val="0C2D83"/>
                </a:solidFill>
                <a:latin typeface="Arial" pitchFamily="34" charset="0"/>
              </a:rPr>
              <a:t>journal </a:t>
            </a:r>
            <a:r>
              <a:rPr lang="fr-BE" altLang="fr-FR" sz="3600" dirty="0" err="1" smtClean="0">
                <a:solidFill>
                  <a:srgbClr val="0C2D83"/>
                </a:solidFill>
                <a:latin typeface="Arial" pitchFamily="34" charset="0"/>
              </a:rPr>
              <a:t>publishing</a:t>
            </a:r>
            <a:endParaRPr lang="fr-BE" altLang="fr-FR" sz="3600" dirty="0">
              <a:solidFill>
                <a:srgbClr val="0C2D83"/>
              </a:solidFill>
              <a:latin typeface="Arial" pitchFamily="34" charset="0"/>
            </a:endParaRPr>
          </a:p>
        </p:txBody>
      </p:sp>
      <p:sp>
        <p:nvSpPr>
          <p:cNvPr id="95236" name="Espace réservé du contenu 2"/>
          <p:cNvSpPr txBox="1">
            <a:spLocks/>
          </p:cNvSpPr>
          <p:nvPr/>
        </p:nvSpPr>
        <p:spPr bwMode="auto">
          <a:xfrm>
            <a:off x="1115616" y="1340768"/>
            <a:ext cx="7776864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Editor in </a:t>
            </a:r>
            <a:r>
              <a:rPr lang="fr-BE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chief</a:t>
            </a:r>
            <a: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  <a:t>:</a:t>
            </a:r>
            <a:br>
              <a:rPr lang="fr-BE" altLang="fr-FR" sz="2400" dirty="0" smtClean="0">
                <a:solidFill>
                  <a:srgbClr val="0C2D83"/>
                </a:solidFill>
                <a:latin typeface="Arial" pitchFamily="34" charset="0"/>
              </a:rPr>
            </a:b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editorial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policy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,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decision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to </a:t>
            </a:r>
            <a:r>
              <a:rPr lang="fr-BE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publish</a:t>
            </a:r>
            <a: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  <a:t> or not</a:t>
            </a:r>
            <a:br>
              <a:rPr lang="fr-BE" altLang="fr-FR" sz="2400" dirty="0" smtClean="0">
                <a:solidFill>
                  <a:srgbClr val="0070C0"/>
                </a:solidFill>
                <a:latin typeface="Arial" pitchFamily="34" charset="0"/>
              </a:rPr>
            </a:b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514350" indent="-5143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Editorial </a:t>
            </a:r>
            <a:r>
              <a:rPr lang="fr-FR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board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, </a:t>
            </a:r>
            <a:r>
              <a:rPr lang="fr-FR" altLang="fr-FR" sz="2400" dirty="0" err="1" smtClean="0">
                <a:solidFill>
                  <a:srgbClr val="0C2D83"/>
                </a:solidFill>
                <a:latin typeface="Arial" pitchFamily="34" charset="0"/>
              </a:rPr>
              <a:t>reviewers</a:t>
            </a: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/>
            </a:r>
            <a:b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</a:b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evaluating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manuscripts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/>
            </a:r>
            <a:b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</a:b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  <a:p>
            <a:pPr marL="514350" indent="-514350" eaLnBrk="0" hangingPunct="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  <a:t>Publisher: </a:t>
            </a:r>
            <a:br>
              <a:rPr lang="fr-FR" altLang="fr-FR" sz="2400" dirty="0" smtClean="0">
                <a:solidFill>
                  <a:srgbClr val="0C2D83"/>
                </a:solidFill>
                <a:latin typeface="Arial" pitchFamily="34" charset="0"/>
              </a:rPr>
            </a:b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editing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,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disseminating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,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selling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the journal </a:t>
            </a:r>
            <a:b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</a:b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+ infrastructure for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submitting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manuscripts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,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managing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peer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review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,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search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and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access</a:t>
            </a:r>
            <a:r>
              <a:rPr lang="fr-FR" altLang="fr-FR" sz="2400" dirty="0" smtClean="0">
                <a:solidFill>
                  <a:srgbClr val="0070C0"/>
                </a:solidFill>
                <a:latin typeface="Arial" pitchFamily="34" charset="0"/>
              </a:rPr>
              <a:t> </a:t>
            </a:r>
            <a:r>
              <a:rPr lang="fr-FR" altLang="fr-FR" sz="2400" dirty="0" err="1" smtClean="0">
                <a:solidFill>
                  <a:srgbClr val="0070C0"/>
                </a:solidFill>
                <a:latin typeface="Arial" pitchFamily="34" charset="0"/>
              </a:rPr>
              <a:t>journals</a:t>
            </a:r>
            <a:endParaRPr lang="fr-BE" altLang="fr-FR" sz="2400" dirty="0" smtClean="0">
              <a:solidFill>
                <a:srgbClr val="0070C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1838130" y="6448251"/>
            <a:ext cx="5688632" cy="365125"/>
          </a:xfrm>
        </p:spPr>
        <p:txBody>
          <a:bodyPr/>
          <a:lstStyle/>
          <a:p>
            <a:pPr>
              <a:defRPr/>
            </a:pPr>
            <a:r>
              <a:rPr lang="fr-BE" dirty="0"/>
              <a:t>http://www.phdontrack.net/wp-content/uploads/2012/06/illustrasjon_05.jpg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2DE089-0DA7-40B2-A430-05400B12EFC9}" type="slidenum">
              <a:rPr lang="fr-BE" smtClean="0"/>
              <a:pPr>
                <a:defRPr/>
              </a:pPr>
              <a:t>9</a:t>
            </a:fld>
            <a:endParaRPr lang="fr-BE"/>
          </a:p>
        </p:txBody>
      </p:sp>
      <p:pic>
        <p:nvPicPr>
          <p:cNvPr id="3074" name="Picture 2" descr="http://www.phdontrack.net/wp-content/uploads/2012/06/illustrasjon_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130" y="764704"/>
            <a:ext cx="5760640" cy="535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366942" y="0"/>
            <a:ext cx="4365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rgbClr val="0C2D83"/>
                </a:solidFill>
                <a:latin typeface="Arial" pitchFamily="34" charset="0"/>
              </a:rPr>
              <a:t>Peer </a:t>
            </a:r>
            <a:r>
              <a:rPr lang="fr-FR" sz="3600" dirty="0" err="1" smtClean="0">
                <a:solidFill>
                  <a:srgbClr val="0C2D83"/>
                </a:solidFill>
                <a:latin typeface="Arial" pitchFamily="34" charset="0"/>
              </a:rPr>
              <a:t>review</a:t>
            </a:r>
            <a:r>
              <a:rPr lang="fr-FR" sz="3600" dirty="0" smtClean="0">
                <a:solidFill>
                  <a:srgbClr val="0C2D83"/>
                </a:solidFill>
                <a:latin typeface="Arial" pitchFamily="34" charset="0"/>
              </a:rPr>
              <a:t> </a:t>
            </a:r>
            <a:r>
              <a:rPr lang="fr-FR" sz="3600" dirty="0" err="1" smtClean="0">
                <a:solidFill>
                  <a:srgbClr val="0C2D83"/>
                </a:solidFill>
                <a:latin typeface="Arial" pitchFamily="34" charset="0"/>
              </a:rPr>
              <a:t>process</a:t>
            </a:r>
            <a:endParaRPr lang="fr-BE" sz="3600" dirty="0">
              <a:solidFill>
                <a:srgbClr val="0C2D83"/>
              </a:solidFill>
              <a:latin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30902" y="2132856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PREPRINT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19039" y="4797152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POSTPRINT</a:t>
            </a:r>
            <a:endParaRPr lang="fr-BE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750972" y="5939988"/>
            <a:ext cx="11384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PUBPRINT</a:t>
            </a:r>
            <a:endParaRPr lang="fr-B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53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Thè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4966</TotalTime>
  <Words>716</Words>
  <Application>Microsoft Office PowerPoint</Application>
  <PresentationFormat>Affichage à l'écran (4:3)</PresentationFormat>
  <Paragraphs>154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11</vt:i4>
      </vt:variant>
    </vt:vector>
  </HeadingPairs>
  <TitlesOfParts>
    <vt:vector size="22" baseType="lpstr">
      <vt:lpstr>ＭＳ Ｐゴシック</vt:lpstr>
      <vt:lpstr>Arial</vt:lpstr>
      <vt:lpstr>Arial Narrow</vt:lpstr>
      <vt:lpstr>Calibri</vt:lpstr>
      <vt:lpstr>MetaBold-Roman</vt:lpstr>
      <vt:lpstr>Times New Roman</vt:lpstr>
      <vt:lpstr>Wingdings</vt:lpstr>
      <vt:lpstr>1_Thème Office</vt:lpstr>
      <vt:lpstr>Conception personnalisée</vt:lpstr>
      <vt:lpstr>2_Thème Office</vt:lpstr>
      <vt:lpstr>1_Thème1</vt:lpstr>
      <vt:lpstr>The scientific publication process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Publish or Perish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Windows User</cp:lastModifiedBy>
  <cp:revision>225</cp:revision>
  <cp:lastPrinted>2017-04-20T13:02:30Z</cp:lastPrinted>
  <dcterms:created xsi:type="dcterms:W3CDTF">2012-12-20T09:37:16Z</dcterms:created>
  <dcterms:modified xsi:type="dcterms:W3CDTF">2018-04-25T13:17:42Z</dcterms:modified>
</cp:coreProperties>
</file>