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0.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1.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2.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3.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4.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5.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8.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9.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20.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theme/theme21.xml" ContentType="application/vnd.openxmlformats-officedocument.theme+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theme/theme22.xml" ContentType="application/vnd.openxmlformats-officedocument.theme+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78" r:id="rId2"/>
    <p:sldMasterId id="2147485104" r:id="rId3"/>
    <p:sldMasterId id="2147483999" r:id="rId4"/>
    <p:sldMasterId id="2147484781" r:id="rId5"/>
    <p:sldMasterId id="2147485275" r:id="rId6"/>
    <p:sldMasterId id="2147485289" r:id="rId7"/>
    <p:sldMasterId id="2147486295" r:id="rId8"/>
    <p:sldMasterId id="2147486339" r:id="rId9"/>
    <p:sldMasterId id="2147486390" r:id="rId10"/>
    <p:sldMasterId id="2147486403" r:id="rId11"/>
    <p:sldMasterId id="2147486429" r:id="rId12"/>
    <p:sldMasterId id="2147486442" r:id="rId13"/>
    <p:sldMasterId id="2147486455" r:id="rId14"/>
    <p:sldMasterId id="2147486487" r:id="rId15"/>
    <p:sldMasterId id="2147486519" r:id="rId16"/>
    <p:sldMasterId id="2147486532" r:id="rId17"/>
    <p:sldMasterId id="2147486545" r:id="rId18"/>
    <p:sldMasterId id="2147486574" r:id="rId19"/>
    <p:sldMasterId id="2147486606" r:id="rId20"/>
    <p:sldMasterId id="2147486619" r:id="rId21"/>
    <p:sldMasterId id="2147486667" r:id="rId22"/>
    <p:sldMasterId id="2147486696" r:id="rId23"/>
  </p:sldMasterIdLst>
  <p:notesMasterIdLst>
    <p:notesMasterId r:id="rId51"/>
  </p:notesMasterIdLst>
  <p:handoutMasterIdLst>
    <p:handoutMasterId r:id="rId52"/>
  </p:handoutMasterIdLst>
  <p:sldIdLst>
    <p:sldId id="256" r:id="rId24"/>
    <p:sldId id="727" r:id="rId25"/>
    <p:sldId id="778" r:id="rId26"/>
    <p:sldId id="783" r:id="rId27"/>
    <p:sldId id="784" r:id="rId28"/>
    <p:sldId id="753" r:id="rId29"/>
    <p:sldId id="754" r:id="rId30"/>
    <p:sldId id="324" r:id="rId31"/>
    <p:sldId id="730" r:id="rId32"/>
    <p:sldId id="736" r:id="rId33"/>
    <p:sldId id="732" r:id="rId34"/>
    <p:sldId id="734" r:id="rId35"/>
    <p:sldId id="787" r:id="rId36"/>
    <p:sldId id="788" r:id="rId37"/>
    <p:sldId id="746" r:id="rId38"/>
    <p:sldId id="770" r:id="rId39"/>
    <p:sldId id="749" r:id="rId40"/>
    <p:sldId id="786" r:id="rId41"/>
    <p:sldId id="789" r:id="rId42"/>
    <p:sldId id="790" r:id="rId43"/>
    <p:sldId id="785" r:id="rId44"/>
    <p:sldId id="777" r:id="rId45"/>
    <p:sldId id="431" r:id="rId46"/>
    <p:sldId id="792" r:id="rId47"/>
    <p:sldId id="775" r:id="rId48"/>
    <p:sldId id="776" r:id="rId49"/>
    <p:sldId id="791" r:id="rId50"/>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5613" indent="1588"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2813" indent="1588"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0013" indent="1588"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7213" indent="1588"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521">
          <p15:clr>
            <a:srgbClr val="A4A3A4"/>
          </p15:clr>
        </p15:guide>
        <p15:guide id="2" pos="4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A94"/>
    <a:srgbClr val="FFFFFF"/>
    <a:srgbClr val="000000"/>
    <a:srgbClr val="A2B9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50" autoAdjust="0"/>
    <p:restoredTop sz="92639" autoAdjust="0"/>
  </p:normalViewPr>
  <p:slideViewPr>
    <p:cSldViewPr>
      <p:cViewPr varScale="1">
        <p:scale>
          <a:sx n="69" d="100"/>
          <a:sy n="69" d="100"/>
        </p:scale>
        <p:origin x="774" y="66"/>
      </p:cViewPr>
      <p:guideLst>
        <p:guide orient="horz" pos="3521"/>
        <p:guide pos="476"/>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3.xml"/><Relationship Id="rId39" Type="http://schemas.openxmlformats.org/officeDocument/2006/relationships/slide" Target="slides/slide16.xml"/><Relationship Id="rId21" Type="http://schemas.openxmlformats.org/officeDocument/2006/relationships/slideMaster" Target="slideMasters/slideMaster21.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slide" Target="slides/slide24.xml"/><Relationship Id="rId50" Type="http://schemas.openxmlformats.org/officeDocument/2006/relationships/slide" Target="slides/slide27.xml"/><Relationship Id="rId55"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20" Type="http://schemas.openxmlformats.org/officeDocument/2006/relationships/slideMaster" Target="slideMasters/slideMaster20.xml"/><Relationship Id="rId41" Type="http://schemas.openxmlformats.org/officeDocument/2006/relationships/slide" Target="slides/slide1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Calibri" pitchFamily="34" charset="0"/>
                <a:ea typeface="ＭＳ Ｐゴシック" pitchFamily="-84" charset="-128"/>
                <a:cs typeface="+mn-cs"/>
              </a:defRPr>
            </a:lvl1pPr>
          </a:lstStyle>
          <a:p>
            <a:pPr>
              <a:defRPr/>
            </a:pPr>
            <a:endParaRPr lang="fr-BE"/>
          </a:p>
        </p:txBody>
      </p:sp>
      <p:sp>
        <p:nvSpPr>
          <p:cNvPr id="3" name="Espace réservé de la date 2"/>
          <p:cNvSpPr>
            <a:spLocks noGrp="1"/>
          </p:cNvSpPr>
          <p:nvPr>
            <p:ph type="dt" sz="quarter"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ea typeface="ＭＳ Ｐゴシック" pitchFamily="-84" charset="-128"/>
              </a:defRPr>
            </a:lvl1pPr>
          </a:lstStyle>
          <a:p>
            <a:pPr>
              <a:defRPr/>
            </a:pPr>
            <a:fld id="{A2F8F482-CFD1-4EA7-B4C8-F2EC771FBD1E}" type="datetimeFigureOut">
              <a:rPr lang="fr-BE" altLang="fr-FR"/>
              <a:pPr>
                <a:defRPr/>
              </a:pPr>
              <a:t>17-06-20</a:t>
            </a:fld>
            <a:endParaRPr lang="fr-BE" altLang="fr-FR"/>
          </a:p>
        </p:txBody>
      </p:sp>
      <p:sp>
        <p:nvSpPr>
          <p:cNvPr id="4" name="Espace réservé du pied de page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atin typeface="Calibri" pitchFamily="34" charset="0"/>
                <a:ea typeface="ＭＳ Ｐゴシック" pitchFamily="-84" charset="-128"/>
                <a:cs typeface="+mn-cs"/>
              </a:defRPr>
            </a:lvl1pPr>
          </a:lstStyle>
          <a:p>
            <a:pPr>
              <a:defRPr/>
            </a:pPr>
            <a:endParaRPr lang="fr-BE"/>
          </a:p>
        </p:txBody>
      </p:sp>
      <p:sp>
        <p:nvSpPr>
          <p:cNvPr id="5" name="Espace réservé du numéro de diapositive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22E8CDC-EA4B-451C-8B06-70FF0F8D439A}" type="slidenum">
              <a:rPr lang="fr-BE" altLang="fr-FR"/>
              <a:pPr/>
              <a:t>‹N°›</a:t>
            </a:fld>
            <a:endParaRPr lang="fr-BE" altLang="fr-FR"/>
          </a:p>
        </p:txBody>
      </p:sp>
    </p:spTree>
    <p:extLst>
      <p:ext uri="{BB962C8B-B14F-4D97-AF65-F5344CB8AC3E}">
        <p14:creationId xmlns:p14="http://schemas.microsoft.com/office/powerpoint/2010/main" val="3383514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Calibri" pitchFamily="34" charset="0"/>
                <a:ea typeface="+mn-ea"/>
                <a:cs typeface="Arial" charset="0"/>
              </a:defRPr>
            </a:lvl1pPr>
          </a:lstStyle>
          <a:p>
            <a:pPr>
              <a:defRPr/>
            </a:pPr>
            <a:endParaRPr lang="fr-BE"/>
          </a:p>
        </p:txBody>
      </p:sp>
      <p:sp>
        <p:nvSpPr>
          <p:cNvPr id="3" name="Espace réservé de la date 2"/>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ea typeface="ＭＳ Ｐゴシック" pitchFamily="-84" charset="-128"/>
                <a:cs typeface="Arial" pitchFamily="34" charset="0"/>
              </a:defRPr>
            </a:lvl1pPr>
          </a:lstStyle>
          <a:p>
            <a:pPr>
              <a:defRPr/>
            </a:pPr>
            <a:fld id="{053E3D6C-8E23-44A5-AF83-392F55AFC922}" type="datetimeFigureOut">
              <a:rPr lang="fr-BE" altLang="fr-FR"/>
              <a:pPr>
                <a:defRPr/>
              </a:pPr>
              <a:t>17-06-20</a:t>
            </a:fld>
            <a:endParaRPr lang="fr-BE" alt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BE" noProof="0" smtClean="0"/>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wrap="square" lIns="91440" tIns="45720" rIns="91440" bIns="45720" numCol="1" anchor="t" anchorCtr="0" compatLnSpc="1">
            <a:prstTxWarp prst="textNoShape">
              <a:avLst/>
            </a:prstTxWarp>
          </a:bodyPr>
          <a:lstStyle/>
          <a:p>
            <a:pPr lvl="0"/>
            <a:r>
              <a:rPr lang="fr-FR" altLang="fr-FR" noProof="0" smtClean="0"/>
              <a:t>Modifiez les styles du texte du masque</a:t>
            </a:r>
          </a:p>
          <a:p>
            <a:pPr lvl="1"/>
            <a:r>
              <a:rPr lang="fr-FR" altLang="fr-FR" noProof="0" smtClean="0"/>
              <a:t>Deuxième niveau</a:t>
            </a:r>
          </a:p>
          <a:p>
            <a:pPr lvl="2"/>
            <a:r>
              <a:rPr lang="fr-FR" altLang="fr-FR" noProof="0" smtClean="0"/>
              <a:t>Troisième niveau</a:t>
            </a:r>
          </a:p>
          <a:p>
            <a:pPr lvl="3"/>
            <a:r>
              <a:rPr lang="fr-FR" altLang="fr-FR" noProof="0" smtClean="0"/>
              <a:t>Quatrième niveau</a:t>
            </a:r>
          </a:p>
          <a:p>
            <a:pPr lvl="4"/>
            <a:r>
              <a:rPr lang="fr-FR" altLang="fr-FR" noProof="0" smtClean="0"/>
              <a:t>Cinquième niveau</a:t>
            </a:r>
            <a:endParaRPr lang="fr-BE" altLang="fr-FR" noProof="0" smtClean="0"/>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atin typeface="Calibri" pitchFamily="34" charset="0"/>
                <a:ea typeface="+mn-ea"/>
                <a:cs typeface="Arial" charset="0"/>
              </a:defRPr>
            </a:lvl1pPr>
          </a:lstStyle>
          <a:p>
            <a:pPr>
              <a:defRPr/>
            </a:pPr>
            <a:endParaRPr lang="fr-BE"/>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cs typeface="Arial" panose="020B0604020202020204" pitchFamily="34" charset="0"/>
              </a:defRPr>
            </a:lvl1pPr>
          </a:lstStyle>
          <a:p>
            <a:fld id="{A52FE8AF-EF97-41A0-9DF1-8022BEB2C4AA}" type="slidenum">
              <a:rPr lang="fr-BE" altLang="fr-FR"/>
              <a:pPr/>
              <a:t>‹N°›</a:t>
            </a:fld>
            <a:endParaRPr lang="fr-BE" altLang="fr-FR"/>
          </a:p>
        </p:txBody>
      </p:sp>
    </p:spTree>
    <p:extLst>
      <p:ext uri="{BB962C8B-B14F-4D97-AF65-F5344CB8AC3E}">
        <p14:creationId xmlns:p14="http://schemas.microsoft.com/office/powerpoint/2010/main" val="34776622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5613"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2813"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0013"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7213"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5726" algn="l" defTabSz="914290" rtl="0" eaLnBrk="1" latinLnBrk="0" hangingPunct="1">
      <a:defRPr sz="1200" kern="1200">
        <a:solidFill>
          <a:schemeClr val="tx1"/>
        </a:solidFill>
        <a:latin typeface="+mn-lt"/>
        <a:ea typeface="+mn-ea"/>
        <a:cs typeface="+mn-cs"/>
      </a:defRPr>
    </a:lvl6pPr>
    <a:lvl7pPr marL="2742871" algn="l" defTabSz="914290" rtl="0" eaLnBrk="1" latinLnBrk="0" hangingPunct="1">
      <a:defRPr sz="1200" kern="1200">
        <a:solidFill>
          <a:schemeClr val="tx1"/>
        </a:solidFill>
        <a:latin typeface="+mn-lt"/>
        <a:ea typeface="+mn-ea"/>
        <a:cs typeface="+mn-cs"/>
      </a:defRPr>
    </a:lvl7pPr>
    <a:lvl8pPr marL="3200016" algn="l" defTabSz="914290" rtl="0" eaLnBrk="1" latinLnBrk="0" hangingPunct="1">
      <a:defRPr sz="1200" kern="1200">
        <a:solidFill>
          <a:schemeClr val="tx1"/>
        </a:solidFill>
        <a:latin typeface="+mn-lt"/>
        <a:ea typeface="+mn-ea"/>
        <a:cs typeface="+mn-cs"/>
      </a:defRPr>
    </a:lvl8pPr>
    <a:lvl9pPr marL="3657161" algn="l" defTabSz="91429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oaspa.org/membership/code-of-conduct/"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doaj.or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rluk.ac.uk/about-us/blog/the-costs-of-double-dippin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soros.org/openaccess/"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openaccess.mpg.de/Berlin-Declaration" TargetMode="External"/><Relationship Id="rId4" Type="http://schemas.openxmlformats.org/officeDocument/2006/relationships/hyperlink" Target="http://legacy.earlham.edu/~peters/fos/bethesda.htm"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altLang="fr-FR" smtClean="0">
              <a:ea typeface="ＭＳ Ｐゴシック" panose="020B0600070205080204" pitchFamily="34" charset="-128"/>
            </a:endParaRPr>
          </a:p>
        </p:txBody>
      </p:sp>
      <p:sp>
        <p:nvSpPr>
          <p:cNvPr id="21197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94C0390A-E6E4-4286-8C53-10E2E1468034}" type="slidenum">
              <a:rPr lang="fr-BE" altLang="fr-FR"/>
              <a:pPr eaLnBrk="1" hangingPunct="1">
                <a:spcBef>
                  <a:spcPct val="0"/>
                </a:spcBef>
              </a:pPr>
              <a:t>1</a:t>
            </a:fld>
            <a:endParaRPr lang="fr-BE" altLang="fr-FR"/>
          </a:p>
        </p:txBody>
      </p:sp>
    </p:spTree>
    <p:extLst>
      <p:ext uri="{BB962C8B-B14F-4D97-AF65-F5344CB8AC3E}">
        <p14:creationId xmlns:p14="http://schemas.microsoft.com/office/powerpoint/2010/main" val="1592986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118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smtClean="0">
              <a:ea typeface="ＭＳ Ｐゴシック" panose="020B0600070205080204" pitchFamily="34" charset="-128"/>
            </a:endParaRPr>
          </a:p>
        </p:txBody>
      </p:sp>
      <p:sp>
        <p:nvSpPr>
          <p:cNvPr id="22118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7691F2D0-1F3C-4E65-9FF6-014FEA3C4722}" type="slidenum">
              <a:rPr lang="fr-BE" altLang="fr-FR">
                <a:solidFill>
                  <a:prstClr val="black"/>
                </a:solidFill>
              </a:rPr>
              <a:pPr eaLnBrk="1" hangingPunct="1">
                <a:spcBef>
                  <a:spcPct val="0"/>
                </a:spcBef>
              </a:pPr>
              <a:t>11</a:t>
            </a:fld>
            <a:endParaRPr lang="fr-BE" altLang="fr-FR">
              <a:solidFill>
                <a:prstClr val="black"/>
              </a:solidFill>
            </a:endParaRPr>
          </a:p>
        </p:txBody>
      </p:sp>
    </p:spTree>
    <p:extLst>
      <p:ext uri="{BB962C8B-B14F-4D97-AF65-F5344CB8AC3E}">
        <p14:creationId xmlns:p14="http://schemas.microsoft.com/office/powerpoint/2010/main" val="2835508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2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ea typeface="ＭＳ Ｐゴシック" panose="020B0600070205080204" pitchFamily="34" charset="-128"/>
            </a:endParaRPr>
          </a:p>
        </p:txBody>
      </p:sp>
      <p:sp>
        <p:nvSpPr>
          <p:cNvPr id="2252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B5E7D94A-0946-4BE2-8642-1F73F62BFAAB}" type="slidenum">
              <a:rPr lang="fr-BE" altLang="fr-FR">
                <a:solidFill>
                  <a:prstClr val="black"/>
                </a:solidFill>
              </a:rPr>
              <a:pPr eaLnBrk="1" hangingPunct="1">
                <a:spcBef>
                  <a:spcPct val="0"/>
                </a:spcBef>
              </a:pPr>
              <a:t>12</a:t>
            </a:fld>
            <a:endParaRPr lang="fr-BE" altLang="fr-FR">
              <a:solidFill>
                <a:prstClr val="black"/>
              </a:solidFill>
            </a:endParaRPr>
          </a:p>
        </p:txBody>
      </p:sp>
    </p:spTree>
    <p:extLst>
      <p:ext uri="{BB962C8B-B14F-4D97-AF65-F5344CB8AC3E}">
        <p14:creationId xmlns:p14="http://schemas.microsoft.com/office/powerpoint/2010/main" val="3178443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BE" sz="1000" dirty="0" smtClean="0"/>
              <a:t>Gold Open Access </a:t>
            </a:r>
            <a:r>
              <a:rPr lang="fr-BE" sz="1000" baseline="0" dirty="0" smtClean="0"/>
              <a:t>: mode de diffusion en open </a:t>
            </a:r>
            <a:r>
              <a:rPr lang="fr-BE" sz="1000" baseline="0" dirty="0" err="1" smtClean="0"/>
              <a:t>access</a:t>
            </a:r>
            <a:r>
              <a:rPr lang="fr-BE" sz="1000" baseline="0" dirty="0" smtClean="0"/>
              <a:t> qui consiste à publier directement dans une revue en Open Access.</a:t>
            </a:r>
          </a:p>
          <a:p>
            <a:pPr marL="0" indent="0">
              <a:buFontTx/>
              <a:buNone/>
            </a:pPr>
            <a:r>
              <a:rPr lang="fr-BE" sz="1000" baseline="0" dirty="0" smtClean="0"/>
              <a:t>Les revues en open </a:t>
            </a:r>
            <a:r>
              <a:rPr lang="fr-BE" sz="1000" baseline="0" dirty="0" err="1" smtClean="0"/>
              <a:t>access</a:t>
            </a:r>
            <a:r>
              <a:rPr lang="fr-BE" sz="1000" baseline="0" dirty="0" smtClean="0"/>
              <a:t> proposent un accès gratuit et immédiat en ligne au texte de la publication, dans certains cas d’ailleurs sous licence </a:t>
            </a:r>
            <a:r>
              <a:rPr lang="fr-BE" sz="1000" baseline="0" dirty="0" err="1" smtClean="0"/>
              <a:t>Creative</a:t>
            </a:r>
            <a:r>
              <a:rPr lang="fr-BE" sz="1000" baseline="0" dirty="0" smtClean="0"/>
              <a:t> Commons. Ces revues Open Access ne sont pas financées par des modèles d’abonnement. Leur modèle de financement varie, il peut s’agir d’APC (Article </a:t>
            </a:r>
            <a:r>
              <a:rPr lang="fr-BE" sz="1000" baseline="0" dirty="0" err="1" smtClean="0"/>
              <a:t>Processing</a:t>
            </a:r>
            <a:r>
              <a:rPr lang="fr-BE" sz="1000" baseline="0" dirty="0" smtClean="0"/>
              <a:t> Charge – où l’auteur ou son institution paie les frais de publication – très répandu en STM), ou de modèles financés par des subsides gouvernementaux, ou financés directement par des institutions ou par une société savante.</a:t>
            </a:r>
          </a:p>
          <a:p>
            <a:pPr marL="0" indent="0">
              <a:buFontTx/>
              <a:buNone/>
            </a:pPr>
            <a:endParaRPr lang="fr-BE" sz="1000" baseline="0" dirty="0" smtClean="0"/>
          </a:p>
          <a:p>
            <a:pPr marL="342900" indent="-342900" eaLnBrk="1" hangingPunct="1">
              <a:buFont typeface="Wingdings" panose="05000000000000000000" pitchFamily="2" charset="2"/>
              <a:buChar char="ü"/>
            </a:pPr>
            <a:r>
              <a:rPr lang="fr-BE" altLang="fr-FR" sz="1000" dirty="0" smtClean="0">
                <a:solidFill>
                  <a:srgbClr val="014A94"/>
                </a:solidFill>
              </a:rPr>
              <a:t>Revues scientifiques</a:t>
            </a:r>
          </a:p>
          <a:p>
            <a:pPr marL="342900" indent="-342900" eaLnBrk="1" hangingPunct="1">
              <a:buFont typeface="Wingdings" panose="05000000000000000000" pitchFamily="2" charset="2"/>
              <a:buChar char="ü"/>
            </a:pPr>
            <a:r>
              <a:rPr lang="fr-BE" altLang="fr-FR" sz="1000" dirty="0" smtClean="0">
                <a:solidFill>
                  <a:srgbClr val="014A94"/>
                </a:solidFill>
              </a:rPr>
              <a:t> Qualité « Peer </a:t>
            </a:r>
            <a:r>
              <a:rPr lang="fr-BE" altLang="fr-FR" sz="1000" dirty="0" err="1" smtClean="0">
                <a:solidFill>
                  <a:srgbClr val="014A94"/>
                </a:solidFill>
              </a:rPr>
              <a:t>Review</a:t>
            </a:r>
            <a:r>
              <a:rPr lang="fr-BE" altLang="fr-FR" sz="1000" dirty="0" smtClean="0">
                <a:solidFill>
                  <a:srgbClr val="014A94"/>
                </a:solidFill>
              </a:rPr>
              <a:t> »</a:t>
            </a:r>
          </a:p>
          <a:p>
            <a:pPr marL="342900" indent="-342900" eaLnBrk="1" hangingPunct="1">
              <a:buFont typeface="Wingdings" panose="05000000000000000000" pitchFamily="2" charset="2"/>
              <a:buChar char="ü"/>
            </a:pPr>
            <a:r>
              <a:rPr lang="fr-FR" altLang="fr-FR" sz="1000" dirty="0" smtClean="0">
                <a:solidFill>
                  <a:srgbClr val="014A94"/>
                </a:solidFill>
              </a:rPr>
              <a:t> Accessibles gratuitement</a:t>
            </a:r>
          </a:p>
          <a:p>
            <a:pPr marL="342900" indent="-342900" eaLnBrk="1" hangingPunct="1">
              <a:buFont typeface="Wingdings" panose="05000000000000000000" pitchFamily="2" charset="2"/>
              <a:buChar char="ü"/>
            </a:pPr>
            <a:r>
              <a:rPr lang="fr-FR" altLang="fr-FR" sz="1000" dirty="0" smtClean="0">
                <a:solidFill>
                  <a:srgbClr val="014A94"/>
                </a:solidFill>
              </a:rPr>
              <a:t> Revues entièrement open </a:t>
            </a:r>
            <a:r>
              <a:rPr lang="fr-FR" altLang="fr-FR" sz="1000" dirty="0" err="1" smtClean="0">
                <a:solidFill>
                  <a:srgbClr val="014A94"/>
                </a:solidFill>
              </a:rPr>
              <a:t>access</a:t>
            </a:r>
            <a:r>
              <a:rPr lang="fr-FR" altLang="fr-FR" sz="1000" dirty="0" smtClean="0">
                <a:solidFill>
                  <a:srgbClr val="014A94"/>
                </a:solidFill>
              </a:rPr>
              <a:t> </a:t>
            </a:r>
            <a:endParaRPr lang="fr-BE" altLang="fr-FR" sz="1000" dirty="0" smtClean="0">
              <a:solidFill>
                <a:srgbClr val="014A94"/>
              </a:solidFill>
            </a:endParaRPr>
          </a:p>
          <a:p>
            <a:pPr marL="342900" indent="-342900" algn="ctr" eaLnBrk="1" hangingPunct="1">
              <a:buFont typeface="Wingdings" panose="05000000000000000000" pitchFamily="2" charset="2"/>
              <a:buChar char="ü"/>
            </a:pPr>
            <a:endParaRPr lang="fr-BE" altLang="fr-FR" sz="1000" dirty="0" smtClean="0">
              <a:solidFill>
                <a:srgbClr val="014A94"/>
              </a:solidFill>
            </a:endParaRPr>
          </a:p>
          <a:p>
            <a:pPr marL="0" indent="0">
              <a:buFontTx/>
              <a:buNone/>
            </a:pPr>
            <a:endParaRPr lang="fr-BE" sz="1000" baseline="0" dirty="0" smtClean="0"/>
          </a:p>
          <a:p>
            <a:pPr marL="0" indent="0">
              <a:buFontTx/>
              <a:buNone/>
            </a:pPr>
            <a:endParaRPr lang="fr-BE" sz="1000" baseline="0" dirty="0" smtClean="0"/>
          </a:p>
          <a:p>
            <a:pPr marL="0" indent="0">
              <a:buFontTx/>
              <a:buNone/>
            </a:pPr>
            <a:endParaRPr lang="fr-FR" sz="1000" dirty="0"/>
          </a:p>
        </p:txBody>
      </p:sp>
      <p:sp>
        <p:nvSpPr>
          <p:cNvPr id="4" name="Espace réservé du numéro de diapositive 3"/>
          <p:cNvSpPr>
            <a:spLocks noGrp="1"/>
          </p:cNvSpPr>
          <p:nvPr>
            <p:ph type="sldNum" sz="quarter" idx="10"/>
          </p:nvPr>
        </p:nvSpPr>
        <p:spPr/>
        <p:txBody>
          <a:bodyPr/>
          <a:lstStyle/>
          <a:p>
            <a:fld id="{2D66A238-9D9C-4622-90BE-9DA1088FAFCF}" type="slidenum">
              <a:rPr lang="fr-BE" altLang="fr-FR" smtClean="0">
                <a:solidFill>
                  <a:prstClr val="black"/>
                </a:solidFill>
              </a:rPr>
              <a:pPr/>
              <a:t>14</a:t>
            </a:fld>
            <a:endParaRPr lang="fr-BE" altLang="fr-FR">
              <a:solidFill>
                <a:prstClr val="black"/>
              </a:solidFill>
            </a:endParaRPr>
          </a:p>
        </p:txBody>
      </p:sp>
    </p:spTree>
    <p:extLst>
      <p:ext uri="{BB962C8B-B14F-4D97-AF65-F5344CB8AC3E}">
        <p14:creationId xmlns:p14="http://schemas.microsoft.com/office/powerpoint/2010/main" val="4245127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24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b="1" dirty="0" smtClean="0">
                <a:ea typeface="ＭＳ Ｐゴシック" panose="020B0600070205080204" pitchFamily="34" charset="-128"/>
              </a:rPr>
              <a:t>Des revues pseudo-scientifiques</a:t>
            </a:r>
          </a:p>
          <a:p>
            <a:r>
              <a:rPr lang="fr-FR" altLang="fr-FR" dirty="0" smtClean="0">
                <a:ea typeface="ＭＳ Ｐゴシック" panose="020B0600070205080204" pitchFamily="34" charset="-128"/>
              </a:rPr>
              <a:t>Les revues Open Access "prédatrices" exploitent à leur profit le "modèle auteur-payeur" précédemment décrit : les auteurs, généralement sollicités par mail, sont invités à soumettre des articles, lesquels sont systématiquement acceptés moyennant des frais de publication (APC), quelle que soit la valeur scientifique des travaux soumis.</a:t>
            </a:r>
            <a:br>
              <a:rPr lang="fr-FR" altLang="fr-FR" dirty="0" smtClean="0">
                <a:ea typeface="ＭＳ Ｐゴシック" panose="020B0600070205080204" pitchFamily="34" charset="-128"/>
              </a:rPr>
            </a:br>
            <a:r>
              <a:rPr lang="fr-FR" altLang="fr-FR" dirty="0" smtClean="0">
                <a:ea typeface="ＭＳ Ｐゴシック" panose="020B0600070205080204" pitchFamily="34" charset="-128"/>
              </a:rPr>
              <a:t/>
            </a:r>
            <a:br>
              <a:rPr lang="fr-FR" altLang="fr-FR" dirty="0" smtClean="0">
                <a:ea typeface="ＭＳ Ｐゴシック" panose="020B0600070205080204" pitchFamily="34" charset="-128"/>
              </a:rPr>
            </a:br>
            <a:r>
              <a:rPr lang="fr-FR" altLang="fr-FR" dirty="0" smtClean="0">
                <a:ea typeface="ＭＳ Ｐゴシック" panose="020B0600070205080204" pitchFamily="34" charset="-128"/>
              </a:rPr>
              <a:t>Les "comités éditoriaux" de ces revues sont généralement composés de membres fictifs et/ou de chercheurs victimes de l'escroquerie ou bien inscrits sans leur consentement.</a:t>
            </a:r>
          </a:p>
          <a:p>
            <a:pPr eaLnBrk="1" hangingPunct="1">
              <a:spcBef>
                <a:spcPct val="0"/>
              </a:spcBef>
            </a:pPr>
            <a:endParaRPr lang="fr-BE" altLang="fr-FR" sz="2000" dirty="0" smtClean="0">
              <a:solidFill>
                <a:schemeClr val="tx2"/>
              </a:solidFill>
            </a:endParaRPr>
          </a:p>
          <a:p>
            <a:pPr eaLnBrk="1" hangingPunct="1">
              <a:spcBef>
                <a:spcPct val="0"/>
              </a:spcBef>
            </a:pPr>
            <a:r>
              <a:rPr lang="fr-BE" altLang="fr-FR" sz="2000" dirty="0" smtClean="0">
                <a:solidFill>
                  <a:schemeClr val="tx2"/>
                </a:solidFill>
              </a:rPr>
              <a:t>Principaux critères pour identifier des revues respectables:</a:t>
            </a:r>
          </a:p>
          <a:p>
            <a:pPr lvl="1" eaLnBrk="1" hangingPunct="1">
              <a:spcBef>
                <a:spcPct val="0"/>
              </a:spcBef>
              <a:spcAft>
                <a:spcPts val="400"/>
              </a:spcAft>
            </a:pPr>
            <a:r>
              <a:rPr lang="fr-BE" altLang="fr-FR" sz="1800" dirty="0" smtClean="0">
                <a:solidFill>
                  <a:schemeClr val="tx2"/>
                </a:solidFill>
              </a:rPr>
              <a:t>Respect des codes de conduite </a:t>
            </a:r>
            <a:r>
              <a:rPr lang="fr-BE" altLang="fr-FR" sz="2000" dirty="0" smtClean="0">
                <a:solidFill>
                  <a:schemeClr val="tx2"/>
                </a:solidFill>
              </a:rPr>
              <a:t>(</a:t>
            </a:r>
            <a:r>
              <a:rPr lang="fr-BE" altLang="fr-FR" sz="1400" dirty="0" smtClean="0">
                <a:solidFill>
                  <a:schemeClr val="tx2"/>
                </a:solidFill>
              </a:rPr>
              <a:t>ex. : </a:t>
            </a:r>
            <a:r>
              <a:rPr lang="fr-BE" altLang="fr-FR" sz="1400" i="1" dirty="0" smtClean="0">
                <a:solidFill>
                  <a:schemeClr val="tx2"/>
                </a:solidFill>
                <a:hlinkClick r:id="rId3"/>
              </a:rPr>
              <a:t>Open Access </a:t>
            </a:r>
            <a:r>
              <a:rPr lang="fr-BE" altLang="fr-FR" sz="1400" i="1" dirty="0" err="1" smtClean="0">
                <a:solidFill>
                  <a:schemeClr val="tx2"/>
                </a:solidFill>
                <a:hlinkClick r:id="rId3"/>
              </a:rPr>
              <a:t>Scholarly</a:t>
            </a:r>
            <a:r>
              <a:rPr lang="fr-BE" altLang="fr-FR" sz="1400" i="1" dirty="0" smtClean="0">
                <a:solidFill>
                  <a:schemeClr val="tx2"/>
                </a:solidFill>
                <a:hlinkClick r:id="rId3"/>
              </a:rPr>
              <a:t> </a:t>
            </a:r>
            <a:r>
              <a:rPr lang="fr-BE" altLang="fr-FR" sz="1400" i="1" dirty="0" err="1" smtClean="0">
                <a:solidFill>
                  <a:schemeClr val="tx2"/>
                </a:solidFill>
                <a:hlinkClick r:id="rId3"/>
              </a:rPr>
              <a:t>Publishers</a:t>
            </a:r>
            <a:r>
              <a:rPr lang="fr-BE" altLang="fr-FR" sz="1400" i="1" dirty="0" smtClean="0">
                <a:solidFill>
                  <a:schemeClr val="tx2"/>
                </a:solidFill>
                <a:hlinkClick r:id="rId3"/>
              </a:rPr>
              <a:t> Association</a:t>
            </a:r>
            <a:r>
              <a:rPr lang="fr-BE" altLang="fr-FR" sz="1400" dirty="0" smtClean="0">
                <a:solidFill>
                  <a:schemeClr val="tx2"/>
                </a:solidFill>
              </a:rPr>
              <a:t>)</a:t>
            </a:r>
            <a:endParaRPr lang="fr-BE" altLang="fr-FR" sz="2000" dirty="0" smtClean="0">
              <a:solidFill>
                <a:schemeClr val="tx2"/>
              </a:solidFill>
            </a:endParaRPr>
          </a:p>
          <a:p>
            <a:pPr lvl="1" eaLnBrk="1" hangingPunct="1">
              <a:spcBef>
                <a:spcPct val="0"/>
              </a:spcBef>
              <a:spcAft>
                <a:spcPts val="400"/>
              </a:spcAft>
            </a:pPr>
            <a:r>
              <a:rPr lang="fr-BE" altLang="fr-FR" sz="1800" dirty="0" smtClean="0">
                <a:solidFill>
                  <a:schemeClr val="tx2"/>
                </a:solidFill>
              </a:rPr>
              <a:t>Editeur et équipe éditoriale</a:t>
            </a:r>
          </a:p>
          <a:p>
            <a:pPr lvl="1" eaLnBrk="1" hangingPunct="1">
              <a:spcBef>
                <a:spcPct val="0"/>
              </a:spcBef>
              <a:spcAft>
                <a:spcPts val="400"/>
              </a:spcAft>
            </a:pPr>
            <a:r>
              <a:rPr lang="fr-BE" altLang="fr-FR" sz="1800" dirty="0" smtClean="0">
                <a:solidFill>
                  <a:schemeClr val="tx2"/>
                </a:solidFill>
              </a:rPr>
              <a:t>Pratiques éditoriales</a:t>
            </a:r>
          </a:p>
          <a:p>
            <a:pPr lvl="1" eaLnBrk="1" hangingPunct="1">
              <a:spcBef>
                <a:spcPct val="0"/>
              </a:spcBef>
              <a:spcAft>
                <a:spcPts val="400"/>
              </a:spcAft>
            </a:pPr>
            <a:r>
              <a:rPr lang="fr-BE" altLang="fr-FR" sz="1800" dirty="0" smtClean="0">
                <a:solidFill>
                  <a:schemeClr val="tx2"/>
                </a:solidFill>
              </a:rPr>
              <a:t>Date de création et le nombre journaux édités</a:t>
            </a:r>
          </a:p>
          <a:p>
            <a:pPr lvl="1" eaLnBrk="1" hangingPunct="1">
              <a:spcBef>
                <a:spcPct val="0"/>
              </a:spcBef>
              <a:spcAft>
                <a:spcPts val="1000"/>
              </a:spcAft>
            </a:pPr>
            <a:r>
              <a:rPr lang="fr-BE" altLang="fr-FR" sz="1800" dirty="0" smtClean="0">
                <a:solidFill>
                  <a:schemeClr val="tx2"/>
                </a:solidFill>
              </a:rPr>
              <a:t>Intégrité</a:t>
            </a:r>
          </a:p>
          <a:p>
            <a:pPr lvl="0" algn="l" eaLnBrk="1" hangingPunct="1">
              <a:spcBef>
                <a:spcPct val="0"/>
              </a:spcBef>
              <a:spcAft>
                <a:spcPts val="1000"/>
              </a:spcAft>
            </a:pPr>
            <a:endParaRPr lang="fr-BE" altLang="fr-FR" sz="1800" dirty="0" smtClean="0">
              <a:solidFill>
                <a:schemeClr val="tx2"/>
              </a:solidFill>
            </a:endParaRPr>
          </a:p>
          <a:p>
            <a:pPr eaLnBrk="1" hangingPunct="1">
              <a:buFont typeface="Arial" panose="020B0604020202020204" pitchFamily="34" charset="0"/>
              <a:buNone/>
            </a:pPr>
            <a:r>
              <a:rPr lang="fr-BE" altLang="fr-FR" sz="1800" b="1" dirty="0" smtClean="0">
                <a:solidFill>
                  <a:srgbClr val="014A94"/>
                </a:solidFill>
                <a:cs typeface="Arial" panose="020B0604020202020204" pitchFamily="34" charset="0"/>
                <a:hlinkClick r:id="rId4"/>
              </a:rPr>
              <a:t>DOAJ </a:t>
            </a:r>
            <a:r>
              <a:rPr lang="fr-BE" altLang="fr-FR" sz="1800" b="1" dirty="0" smtClean="0">
                <a:solidFill>
                  <a:srgbClr val="014A94"/>
                </a:solidFill>
                <a:cs typeface="Arial" panose="020B0604020202020204" pitchFamily="34" charset="0"/>
              </a:rPr>
              <a:t>  Directory of Open Access </a:t>
            </a:r>
            <a:r>
              <a:rPr lang="fr-BE" altLang="fr-FR" sz="1800" b="1" dirty="0" err="1" smtClean="0">
                <a:solidFill>
                  <a:srgbClr val="014A94"/>
                </a:solidFill>
                <a:cs typeface="Arial" panose="020B0604020202020204" pitchFamily="34" charset="0"/>
              </a:rPr>
              <a:t>Journals</a:t>
            </a:r>
            <a:endParaRPr lang="fr-BE" altLang="fr-FR" sz="1800" b="1" dirty="0" smtClean="0">
              <a:solidFill>
                <a:srgbClr val="014A94"/>
              </a:solidFill>
              <a:cs typeface="Arial" panose="020B0604020202020204" pitchFamily="34" charset="0"/>
              <a:hlinkClick r:id="rId4"/>
            </a:endParaRPr>
          </a:p>
          <a:p>
            <a:pPr algn="just" eaLnBrk="1" hangingPunct="1"/>
            <a:r>
              <a:rPr lang="fr-FR" altLang="fr-FR" sz="1800" dirty="0" smtClean="0">
                <a:solidFill>
                  <a:srgbClr val="014A94"/>
                </a:solidFill>
                <a:cs typeface="Arial" panose="020B0604020202020204" pitchFamily="34" charset="0"/>
              </a:rPr>
              <a:t>Multidisciplinaire</a:t>
            </a:r>
          </a:p>
          <a:p>
            <a:pPr algn="just" eaLnBrk="1" hangingPunct="1"/>
            <a:r>
              <a:rPr lang="fr-FR" altLang="fr-FR" sz="1800" dirty="0" smtClean="0">
                <a:solidFill>
                  <a:srgbClr val="014A94"/>
                </a:solidFill>
                <a:cs typeface="Arial" panose="020B0604020202020204" pitchFamily="34" charset="0"/>
              </a:rPr>
              <a:t>Revues scientifiques </a:t>
            </a:r>
            <a:r>
              <a:rPr lang="fr-FR" altLang="fr-FR" sz="1800" u="sng" dirty="0" smtClean="0">
                <a:solidFill>
                  <a:srgbClr val="014A94"/>
                </a:solidFill>
                <a:cs typeface="Arial" panose="020B0604020202020204" pitchFamily="34" charset="0"/>
              </a:rPr>
              <a:t>sélectionnées</a:t>
            </a:r>
            <a:r>
              <a:rPr lang="fr-FR" altLang="fr-FR" sz="1800" dirty="0" smtClean="0">
                <a:solidFill>
                  <a:srgbClr val="014A94"/>
                </a:solidFill>
                <a:cs typeface="Arial" panose="020B0604020202020204" pitchFamily="34" charset="0"/>
              </a:rPr>
              <a:t>! </a:t>
            </a:r>
            <a:r>
              <a:rPr lang="en-US" altLang="fr-FR" sz="1800" dirty="0" smtClean="0">
                <a:solidFill>
                  <a:srgbClr val="014A94"/>
                </a:solidFill>
                <a:cs typeface="Arial" panose="020B0604020202020204" pitchFamily="34" charset="0"/>
              </a:rPr>
              <a:t>OA </a:t>
            </a:r>
            <a:r>
              <a:rPr lang="en-US" altLang="fr-FR" sz="1800" dirty="0" err="1" smtClean="0">
                <a:solidFill>
                  <a:srgbClr val="014A94"/>
                </a:solidFill>
                <a:cs typeface="Arial" panose="020B0604020202020204" pitchFamily="34" charset="0"/>
              </a:rPr>
              <a:t>immédiat</a:t>
            </a:r>
            <a:r>
              <a:rPr lang="en-US" altLang="fr-FR" sz="1800" dirty="0" smtClean="0">
                <a:solidFill>
                  <a:srgbClr val="014A94"/>
                </a:solidFill>
                <a:cs typeface="Arial" panose="020B0604020202020204" pitchFamily="34" charset="0"/>
              </a:rPr>
              <a:t>, peer-review, </a:t>
            </a:r>
            <a:r>
              <a:rPr lang="en-US" altLang="fr-FR" sz="1800" dirty="0" err="1" smtClean="0">
                <a:solidFill>
                  <a:srgbClr val="014A94"/>
                </a:solidFill>
                <a:cs typeface="Arial" panose="020B0604020202020204" pitchFamily="34" charset="0"/>
              </a:rPr>
              <a:t>nombre</a:t>
            </a:r>
            <a:r>
              <a:rPr lang="en-US" altLang="fr-FR" sz="1800" dirty="0" smtClean="0">
                <a:solidFill>
                  <a:srgbClr val="014A94"/>
                </a:solidFill>
                <a:cs typeface="Arial" panose="020B0604020202020204" pitchFamily="34" charset="0"/>
              </a:rPr>
              <a:t> minimum </a:t>
            </a:r>
            <a:r>
              <a:rPr lang="en-US" altLang="fr-FR" sz="1800" dirty="0" err="1" smtClean="0">
                <a:solidFill>
                  <a:srgbClr val="014A94"/>
                </a:solidFill>
                <a:cs typeface="Arial" panose="020B0604020202020204" pitchFamily="34" charset="0"/>
              </a:rPr>
              <a:t>d’articles</a:t>
            </a:r>
            <a:r>
              <a:rPr lang="en-US" altLang="fr-FR" sz="1800" dirty="0" smtClean="0">
                <a:solidFill>
                  <a:srgbClr val="014A94"/>
                </a:solidFill>
                <a:cs typeface="Arial" panose="020B0604020202020204" pitchFamily="34" charset="0"/>
              </a:rPr>
              <a:t> </a:t>
            </a:r>
            <a:r>
              <a:rPr lang="fr-FR" altLang="fr-FR" sz="1800" dirty="0" smtClean="0">
                <a:solidFill>
                  <a:srgbClr val="014A94"/>
                </a:solidFill>
                <a:cs typeface="Arial" panose="020B0604020202020204" pitchFamily="34" charset="0"/>
              </a:rPr>
              <a:t>publiés…</a:t>
            </a:r>
          </a:p>
          <a:p>
            <a:pPr algn="just" eaLnBrk="1" hangingPunct="1"/>
            <a:r>
              <a:rPr lang="fr-FR" altLang="fr-FR" sz="1800" dirty="0" smtClean="0">
                <a:solidFill>
                  <a:srgbClr val="014A94"/>
                </a:solidFill>
                <a:cs typeface="Arial" panose="020B0604020202020204" pitchFamily="34" charset="0"/>
              </a:rPr>
              <a:t>Critères de recherche: sujet, APC, </a:t>
            </a:r>
            <a:r>
              <a:rPr lang="fr-FR" altLang="fr-FR" sz="1800" dirty="0" err="1" smtClean="0">
                <a:solidFill>
                  <a:srgbClr val="014A94"/>
                </a:solidFill>
                <a:cs typeface="Arial" panose="020B0604020202020204" pitchFamily="34" charset="0"/>
              </a:rPr>
              <a:t>peer</a:t>
            </a:r>
            <a:r>
              <a:rPr lang="fr-FR" altLang="fr-FR" sz="1800" dirty="0" smtClean="0">
                <a:solidFill>
                  <a:srgbClr val="014A94"/>
                </a:solidFill>
                <a:cs typeface="Arial" panose="020B0604020202020204" pitchFamily="34" charset="0"/>
              </a:rPr>
              <a:t> </a:t>
            </a:r>
            <a:r>
              <a:rPr lang="fr-FR" altLang="fr-FR" sz="1800" dirty="0" err="1" smtClean="0">
                <a:solidFill>
                  <a:srgbClr val="014A94"/>
                </a:solidFill>
                <a:cs typeface="Arial" panose="020B0604020202020204" pitchFamily="34" charset="0"/>
              </a:rPr>
              <a:t>review</a:t>
            </a:r>
            <a:r>
              <a:rPr lang="fr-FR" altLang="fr-FR" sz="1800" dirty="0" smtClean="0">
                <a:solidFill>
                  <a:srgbClr val="014A94"/>
                </a:solidFill>
                <a:cs typeface="Arial" panose="020B0604020202020204" pitchFamily="34" charset="0"/>
              </a:rPr>
              <a:t>, type de licence…</a:t>
            </a:r>
          </a:p>
          <a:p>
            <a:pPr lvl="0" algn="l" eaLnBrk="1" hangingPunct="1">
              <a:spcBef>
                <a:spcPct val="0"/>
              </a:spcBef>
              <a:spcAft>
                <a:spcPts val="1000"/>
              </a:spcAft>
            </a:pPr>
            <a:endParaRPr lang="fr-BE" altLang="fr-FR" sz="1800" dirty="0" smtClean="0">
              <a:solidFill>
                <a:schemeClr val="tx2"/>
              </a:solidFill>
            </a:endParaRPr>
          </a:p>
        </p:txBody>
      </p:sp>
      <p:sp>
        <p:nvSpPr>
          <p:cNvPr id="232452" name="Espace réservé du numéro de diapositive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pPr>
            <a:fld id="{3DC7714E-1A11-4A7D-B117-1DC0D5C47CCA}" type="slidenum">
              <a:rPr lang="fr-BE" altLang="fr-FR">
                <a:solidFill>
                  <a:prstClr val="black"/>
                </a:solidFill>
              </a:rPr>
              <a:pPr algn="r" eaLnBrk="1" hangingPunct="1">
                <a:spcBef>
                  <a:spcPct val="0"/>
                </a:spcBef>
              </a:pPr>
              <a:t>15</a:t>
            </a:fld>
            <a:endParaRPr lang="fr-BE" altLang="fr-FR">
              <a:solidFill>
                <a:prstClr val="black"/>
              </a:solidFill>
            </a:endParaRPr>
          </a:p>
        </p:txBody>
      </p:sp>
    </p:spTree>
    <p:extLst>
      <p:ext uri="{BB962C8B-B14F-4D97-AF65-F5344CB8AC3E}">
        <p14:creationId xmlns:p14="http://schemas.microsoft.com/office/powerpoint/2010/main" val="3556293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341313" marR="0" lvl="1" indent="-341313" algn="l" defTabSz="914400" rtl="0" eaLnBrk="0" fontAlgn="base" latinLnBrk="0" hangingPunct="0">
              <a:lnSpc>
                <a:spcPct val="100000"/>
              </a:lnSpc>
              <a:spcBef>
                <a:spcPct val="20000"/>
              </a:spcBef>
              <a:spcAft>
                <a:spcPct val="0"/>
              </a:spcAft>
              <a:buClrTx/>
              <a:buSzTx/>
              <a:buFont typeface="Arial" pitchFamily="34" charset="0"/>
              <a:buNone/>
              <a:tabLst/>
              <a:defRPr/>
            </a:pPr>
            <a:r>
              <a:rPr lang="fr-FR" altLang="fr-FR" sz="2400" kern="1200" dirty="0" smtClean="0">
                <a:solidFill>
                  <a:srgbClr val="0C2D83"/>
                </a:solidFill>
                <a:latin typeface="Arial" pitchFamily="34" charset="0"/>
                <a:ea typeface="ＭＳ Ｐゴシック" charset="0"/>
                <a:cs typeface="Arial" pitchFamily="34" charset="0"/>
              </a:rPr>
              <a:t>Certaines prétendues maisons d’édition n’apportent aucune plus-value à votre thèse: vous faites le travail d’édition, elles se contentent de vendre votre thèse en ligne sans que cela ne vous rapporte…ni d’argent ni en prestige… </a:t>
            </a:r>
          </a:p>
          <a:p>
            <a:pPr marL="341313" marR="0" lvl="1" indent="-341313" algn="l" defTabSz="914400" rtl="0" eaLnBrk="0" fontAlgn="base" latinLnBrk="0" hangingPunct="0">
              <a:lnSpc>
                <a:spcPct val="100000"/>
              </a:lnSpc>
              <a:spcBef>
                <a:spcPct val="20000"/>
              </a:spcBef>
              <a:spcAft>
                <a:spcPct val="0"/>
              </a:spcAft>
              <a:buClrTx/>
              <a:buSzTx/>
              <a:buFont typeface="Arial" pitchFamily="34" charset="0"/>
              <a:buNone/>
              <a:tabLst/>
              <a:defRPr/>
            </a:pPr>
            <a:endParaRPr lang="fr-FR" altLang="fr-FR" sz="2400" kern="1200" dirty="0" smtClean="0">
              <a:solidFill>
                <a:srgbClr val="0C2D83"/>
              </a:solidFill>
              <a:latin typeface="Arial" pitchFamily="34" charset="0"/>
              <a:ea typeface="ＭＳ Ｐゴシック" charset="0"/>
              <a:cs typeface="Arial" pitchFamily="34" charset="0"/>
            </a:endParaRPr>
          </a:p>
          <a:p>
            <a:pPr marL="341313" indent="-341313">
              <a:spcBef>
                <a:spcPct val="20000"/>
              </a:spcBef>
              <a:buFont typeface="Arial" pitchFamily="34" charset="0"/>
              <a:buNone/>
            </a:pPr>
            <a:r>
              <a:rPr lang="fr-BE" altLang="fr-FR" sz="1200" b="1" kern="1200" dirty="0" smtClean="0">
                <a:solidFill>
                  <a:srgbClr val="0C2D83"/>
                </a:solidFill>
                <a:latin typeface="Arial" pitchFamily="34" charset="0"/>
                <a:ea typeface="ＭＳ Ｐゴシック" charset="0"/>
                <a:cs typeface="Arial" pitchFamily="34" charset="0"/>
              </a:rPr>
              <a:t>Votre thèse de doctorat peut être mise en valeur et diffusée autrement</a:t>
            </a:r>
            <a:r>
              <a:rPr lang="fr-BE" altLang="fr-FR" sz="1200" kern="1200" dirty="0" smtClean="0">
                <a:solidFill>
                  <a:srgbClr val="0C2D83"/>
                </a:solidFill>
                <a:latin typeface="Arial" pitchFamily="34" charset="0"/>
                <a:ea typeface="ＭＳ Ｐゴシック" charset="0"/>
                <a:cs typeface="Arial" pitchFamily="34" charset="0"/>
              </a:rPr>
              <a:t> : en la déposant dans DI-fusion en </a:t>
            </a:r>
            <a:r>
              <a:rPr lang="fr-BE" altLang="fr-FR" sz="1200" u="sng" kern="1200" dirty="0" smtClean="0">
                <a:solidFill>
                  <a:srgbClr val="0C2D83"/>
                </a:solidFill>
                <a:latin typeface="Arial" pitchFamily="34" charset="0"/>
                <a:ea typeface="ＭＳ Ｐゴシック" charset="0"/>
                <a:cs typeface="Arial" pitchFamily="34" charset="0"/>
              </a:rPr>
              <a:t>accès internet</a:t>
            </a:r>
            <a:r>
              <a:rPr lang="fr-BE" altLang="fr-FR" sz="1200" kern="1200" dirty="0" smtClean="0">
                <a:solidFill>
                  <a:srgbClr val="0C2D83"/>
                </a:solidFill>
                <a:latin typeface="Arial" pitchFamily="34" charset="0"/>
                <a:ea typeface="ＭＳ Ｐゴシック" charset="0"/>
                <a:cs typeface="Arial" pitchFamily="34" charset="0"/>
              </a:rPr>
              <a:t>, vous permettrez ainsi à toutes les personnes intéressées de prendre connaissance du fruit de vos recherches.</a:t>
            </a:r>
          </a:p>
          <a:p>
            <a:pPr marL="341313" indent="-341313">
              <a:spcBef>
                <a:spcPct val="20000"/>
              </a:spcBef>
              <a:buFont typeface="Arial" pitchFamily="34" charset="0"/>
              <a:buNone/>
            </a:pPr>
            <a:endParaRPr lang="fr-BE" altLang="fr-FR" sz="1200" kern="1200" dirty="0" smtClean="0">
              <a:solidFill>
                <a:srgbClr val="0C2D83"/>
              </a:solidFill>
              <a:latin typeface="Arial" pitchFamily="34" charset="0"/>
              <a:ea typeface="ＭＳ Ｐゴシック" charset="0"/>
              <a:cs typeface="Arial" pitchFamily="34" charset="0"/>
            </a:endParaRPr>
          </a:p>
          <a:p>
            <a:endParaRPr lang="fr-BE" dirty="0"/>
          </a:p>
        </p:txBody>
      </p:sp>
      <p:sp>
        <p:nvSpPr>
          <p:cNvPr id="4" name="Espace réservé du numéro de diapositive 3"/>
          <p:cNvSpPr>
            <a:spLocks noGrp="1"/>
          </p:cNvSpPr>
          <p:nvPr>
            <p:ph type="sldNum" sz="quarter" idx="10"/>
          </p:nvPr>
        </p:nvSpPr>
        <p:spPr/>
        <p:txBody>
          <a:bodyPr/>
          <a:lstStyle/>
          <a:p>
            <a:fld id="{A52FE8AF-EF97-41A0-9DF1-8022BEB2C4AA}" type="slidenum">
              <a:rPr lang="fr-BE" altLang="fr-FR" smtClean="0">
                <a:solidFill>
                  <a:prstClr val="black"/>
                </a:solidFill>
              </a:rPr>
              <a:pPr/>
              <a:t>16</a:t>
            </a:fld>
            <a:endParaRPr lang="fr-BE" altLang="fr-FR">
              <a:solidFill>
                <a:prstClr val="black"/>
              </a:solidFill>
            </a:endParaRPr>
          </a:p>
        </p:txBody>
      </p:sp>
    </p:spTree>
    <p:extLst>
      <p:ext uri="{BB962C8B-B14F-4D97-AF65-F5344CB8AC3E}">
        <p14:creationId xmlns:p14="http://schemas.microsoft.com/office/powerpoint/2010/main" val="3843195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fr-BE" altLang="fr-FR" sz="1200" b="0" i="0" u="none" strike="noStrike" kern="1200" cap="none" spc="0" normalizeH="0" baseline="0" noProof="0" dirty="0" smtClean="0">
                <a:ln>
                  <a:noFill/>
                </a:ln>
                <a:solidFill>
                  <a:srgbClr val="014A94"/>
                </a:solidFill>
                <a:effectLst/>
                <a:uLnTx/>
                <a:uFillTx/>
                <a:latin typeface="+mn-lt"/>
              </a:rPr>
              <a:t>Les revues utilisent différents moyens pour générer les revenus nécessaires à la couverture des coûts de publication, tels que les subventions des institutions et les abonnements. La majorité des revues en libre accès ne facture pas de frais de traitement d'articles mais un nombre important et croissant d'entre elles le font. Ceux-ci constituent la méthode de financement la plus courante pour les articles en accès libre publiés par des professionnels.</a:t>
            </a:r>
            <a:endParaRPr kumimoji="0" lang="fr-FR" altLang="fr-FR" sz="1200" b="0" i="0" u="none" strike="noStrike" kern="1200" cap="none" spc="0" normalizeH="0" baseline="0" noProof="0" dirty="0" smtClean="0">
              <a:ln>
                <a:noFill/>
              </a:ln>
              <a:solidFill>
                <a:srgbClr val="014A94"/>
              </a:solidFill>
              <a:effectLst/>
              <a:uLnTx/>
              <a:uFillTx/>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fr-FR" altLang="fr-FR" sz="1200" b="0" i="0" u="none" strike="noStrike" kern="1200" cap="none" spc="0" normalizeH="0" baseline="0" noProof="0" dirty="0" smtClean="0">
              <a:ln>
                <a:noFill/>
              </a:ln>
              <a:solidFill>
                <a:srgbClr val="014A94"/>
              </a:solidFill>
              <a:effectLst/>
              <a:uLnTx/>
              <a:uFillTx/>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fr-FR" altLang="fr-FR" sz="1200" b="0" i="0" u="none" strike="noStrike" kern="1200" cap="none" spc="0" normalizeH="0" baseline="0" noProof="0" dirty="0" smtClean="0">
                <a:ln>
                  <a:noFill/>
                </a:ln>
                <a:solidFill>
                  <a:srgbClr val="014A94"/>
                </a:solidFill>
                <a:effectLst/>
                <a:uLnTx/>
                <a:uFillTx/>
                <a:latin typeface="+mn-lt"/>
              </a:rPr>
              <a:t>Article </a:t>
            </a:r>
            <a:r>
              <a:rPr kumimoji="0" lang="fr-FR" altLang="fr-FR" sz="1200" b="0" i="0" u="none" strike="noStrike" kern="1200" cap="none" spc="0" normalizeH="0" baseline="0" noProof="0" dirty="0" err="1" smtClean="0">
                <a:ln>
                  <a:noFill/>
                </a:ln>
                <a:solidFill>
                  <a:srgbClr val="014A94"/>
                </a:solidFill>
                <a:effectLst/>
                <a:uLnTx/>
                <a:uFillTx/>
                <a:latin typeface="+mn-lt"/>
              </a:rPr>
              <a:t>Processing</a:t>
            </a:r>
            <a:r>
              <a:rPr kumimoji="0" lang="fr-FR" altLang="fr-FR" sz="1200" b="0" i="0" u="none" strike="noStrike" kern="1200" cap="none" spc="0" normalizeH="0" baseline="0" noProof="0" dirty="0" smtClean="0">
                <a:ln>
                  <a:noFill/>
                </a:ln>
                <a:solidFill>
                  <a:srgbClr val="014A94"/>
                </a:solidFill>
                <a:effectLst/>
                <a:uLnTx/>
                <a:uFillTx/>
                <a:latin typeface="+mn-lt"/>
              </a:rPr>
              <a:t> Charge (</a:t>
            </a:r>
            <a:r>
              <a:rPr kumimoji="0" lang="fr-FR" altLang="fr-FR" sz="1200" b="1" i="0" u="none" strike="noStrike" kern="1200" cap="none" spc="0" normalizeH="0" baseline="0" noProof="0" dirty="0" smtClean="0">
                <a:ln>
                  <a:noFill/>
                </a:ln>
                <a:solidFill>
                  <a:srgbClr val="014A94"/>
                </a:solidFill>
                <a:effectLst/>
                <a:uLnTx/>
                <a:uFillTx/>
                <a:latin typeface="+mn-lt"/>
              </a:rPr>
              <a:t>APC</a:t>
            </a:r>
            <a:r>
              <a:rPr kumimoji="0" lang="fr-FR" altLang="fr-FR" sz="1200" b="0" i="0" u="none" strike="noStrike" kern="1200" cap="none" spc="0" normalizeH="0" baseline="0" noProof="0" dirty="0" smtClean="0">
                <a:ln>
                  <a:noFill/>
                </a:ln>
                <a:solidFill>
                  <a:srgbClr val="014A94"/>
                </a:solidFill>
                <a:effectLst/>
                <a:uLnTx/>
                <a:uFillTx/>
                <a:latin typeface="+mn-lt"/>
              </a:rPr>
              <a:t>): frais de traitement des articles: couvrent les </a:t>
            </a:r>
            <a:r>
              <a:rPr kumimoji="0" lang="fr-BE" altLang="fr-FR" sz="1200" b="0" i="0" u="none" strike="noStrike" kern="1200" cap="none" spc="0" normalizeH="0" baseline="0" noProof="0" dirty="0" smtClean="0">
                <a:ln>
                  <a:noFill/>
                </a:ln>
                <a:solidFill>
                  <a:srgbClr val="014A94"/>
                </a:solidFill>
                <a:effectLst/>
                <a:uLnTx/>
                <a:uFillTx/>
                <a:latin typeface="+mn-lt"/>
              </a:rPr>
              <a:t>coûts éditoriaux et les coûts de gestion du système d'évaluation par les pairs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fr-BE" altLang="fr-FR" sz="1200" b="0" i="0" u="none" strike="noStrike" kern="1200" cap="none" spc="0" normalizeH="0" baseline="0" noProof="0" dirty="0" smtClean="0">
              <a:ln>
                <a:noFill/>
              </a:ln>
              <a:solidFill>
                <a:srgbClr val="014A94"/>
              </a:solidFill>
              <a:effectLst/>
              <a:uLnTx/>
              <a:uFillTx/>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fr-FR" sz="1200" b="0" i="0" u="none" strike="noStrike" kern="1200" cap="none" spc="0" normalizeH="0" baseline="0" noProof="0" dirty="0" smtClean="0">
                <a:ln>
                  <a:noFill/>
                </a:ln>
                <a:solidFill>
                  <a:prstClr val="black"/>
                </a:solidFill>
                <a:effectLst/>
                <a:uLnTx/>
                <a:uFillTx/>
                <a:latin typeface="+mn-lt"/>
                <a:ea typeface="ＭＳ Ｐゴシック" panose="020B0600070205080204" pitchFamily="34" charset="-128"/>
              </a:rPr>
              <a:t>APCs </a:t>
            </a:r>
            <a:r>
              <a:rPr kumimoji="0" lang="en-US" altLang="fr-FR" sz="1200" b="0" i="0" u="none" strike="noStrike" kern="1200" cap="none" spc="0" normalizeH="0" baseline="0" noProof="0" dirty="0" err="1" smtClean="0">
                <a:ln>
                  <a:noFill/>
                </a:ln>
                <a:solidFill>
                  <a:prstClr val="black"/>
                </a:solidFill>
                <a:effectLst/>
                <a:uLnTx/>
                <a:uFillTx/>
                <a:latin typeface="+mn-lt"/>
                <a:ea typeface="ＭＳ Ｐゴシック" panose="020B0600070205080204" pitchFamily="34" charset="-128"/>
              </a:rPr>
              <a:t>varient</a:t>
            </a:r>
            <a:r>
              <a:rPr kumimoji="0" lang="en-US" altLang="fr-FR" sz="1200" b="0" i="0" u="none" strike="noStrike" kern="1200" cap="none" spc="0" normalizeH="0" baseline="0" noProof="0" dirty="0" smtClean="0">
                <a:ln>
                  <a:noFill/>
                </a:ln>
                <a:solidFill>
                  <a:prstClr val="black"/>
                </a:solidFill>
                <a:effectLst/>
                <a:uLnTx/>
                <a:uFillTx/>
                <a:latin typeface="+mn-lt"/>
                <a:ea typeface="ＭＳ Ｐゴシック" panose="020B0600070205080204" pitchFamily="34" charset="-128"/>
              </a:rPr>
              <a:t> </a:t>
            </a:r>
            <a:r>
              <a:rPr kumimoji="0" lang="en-US" altLang="fr-FR" sz="1200" b="0" i="0" u="none" strike="noStrike" kern="1200" cap="none" spc="0" normalizeH="0" baseline="0" noProof="0" dirty="0" err="1" smtClean="0">
                <a:ln>
                  <a:noFill/>
                </a:ln>
                <a:solidFill>
                  <a:prstClr val="black"/>
                </a:solidFill>
                <a:effectLst/>
                <a:uLnTx/>
                <a:uFillTx/>
                <a:latin typeface="+mn-lt"/>
                <a:ea typeface="ＭＳ Ｐゴシック" panose="020B0600070205080204" pitchFamily="34" charset="-128"/>
              </a:rPr>
              <a:t>selon</a:t>
            </a:r>
            <a:r>
              <a:rPr kumimoji="0" lang="en-US" altLang="fr-FR" sz="1200" b="0" i="0" u="none" strike="noStrike" kern="1200" cap="none" spc="0" normalizeH="0" baseline="0" noProof="0" dirty="0" smtClean="0">
                <a:ln>
                  <a:noFill/>
                </a:ln>
                <a:solidFill>
                  <a:prstClr val="black"/>
                </a:solidFill>
                <a:effectLst/>
                <a:uLnTx/>
                <a:uFillTx/>
                <a:latin typeface="+mn-lt"/>
                <a:ea typeface="ＭＳ Ｐゴシック" panose="020B0600070205080204" pitchFamily="34" charset="-128"/>
              </a:rPr>
              <a:t> les </a:t>
            </a:r>
            <a:r>
              <a:rPr kumimoji="0" lang="en-US" altLang="fr-FR" sz="1200" b="0" i="0" u="none" strike="noStrike" kern="1200" cap="none" spc="0" normalizeH="0" baseline="0" noProof="0" dirty="0" err="1" smtClean="0">
                <a:ln>
                  <a:noFill/>
                </a:ln>
                <a:solidFill>
                  <a:prstClr val="black"/>
                </a:solidFill>
                <a:effectLst/>
                <a:uLnTx/>
                <a:uFillTx/>
                <a:latin typeface="+mn-lt"/>
                <a:ea typeface="ＭＳ Ｐゴシック" panose="020B0600070205080204" pitchFamily="34" charset="-128"/>
              </a:rPr>
              <a:t>éditeurs</a:t>
            </a:r>
            <a:r>
              <a:rPr kumimoji="0" lang="en-US" altLang="fr-FR" sz="1200" b="0" i="0" u="none" strike="noStrike" kern="1200" cap="none" spc="0" normalizeH="0" baseline="0" noProof="0" dirty="0" smtClean="0">
                <a:ln>
                  <a:noFill/>
                </a:ln>
                <a:solidFill>
                  <a:prstClr val="black"/>
                </a:solidFill>
                <a:effectLst/>
                <a:uLnTx/>
                <a:uFillTx/>
                <a:latin typeface="+mn-lt"/>
                <a:ea typeface="ＭＳ Ｐゴシック" panose="020B0600070205080204" pitchFamily="34" charset="-128"/>
              </a:rPr>
              <a:t>. One major area for concern is the lack of transparency in the process for deciding on an APC fee.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fr-BE" altLang="fr-FR" sz="1200" b="0" i="0" u="none" strike="noStrike" kern="1200" cap="none" spc="0" normalizeH="0" baseline="0" noProof="0" dirty="0" smtClean="0">
                <a:ln>
                  <a:noFill/>
                </a:ln>
                <a:solidFill>
                  <a:prstClr val="black"/>
                </a:solidFill>
                <a:effectLst/>
                <a:uLnTx/>
                <a:uFillTx/>
                <a:latin typeface="+mn-lt"/>
                <a:ea typeface="ＭＳ Ｐゴシック" panose="020B0600070205080204" pitchFamily="34" charset="-128"/>
              </a:rPr>
              <a:t>De nombreux éditeurs en accès ouvert, tels que Public Library of Science (PLOS), renoncent à leurs APC pour ceux qui n'ont pas les moyens de les payer.</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fr-FR" sz="1200" b="0" i="0" u="none" strike="noStrike" kern="1200" cap="none" spc="0" normalizeH="0" baseline="0" noProof="0" dirty="0" smtClean="0">
                <a:ln>
                  <a:noFill/>
                </a:ln>
                <a:solidFill>
                  <a:prstClr val="black"/>
                </a:solidFill>
                <a:effectLst/>
                <a:uLnTx/>
                <a:uFillTx/>
                <a:latin typeface="+mn-lt"/>
                <a:ea typeface="ＭＳ Ｐゴシック" panose="020B0600070205080204" pitchFamily="34" charset="-128"/>
              </a:rPr>
              <a:t>Some Open Access publishers have schemes for waiving APCs for authors from developing or low income countries (e.g. </a:t>
            </a:r>
            <a:r>
              <a:rPr kumimoji="0" lang="en-US" altLang="fr-FR" sz="1200" b="0" i="0" u="none" strike="noStrike" kern="1200" cap="none" spc="0" normalizeH="0" baseline="0" noProof="0" dirty="0" err="1" smtClean="0">
                <a:ln>
                  <a:noFill/>
                </a:ln>
                <a:solidFill>
                  <a:prstClr val="black"/>
                </a:solidFill>
                <a:effectLst/>
                <a:uLnTx/>
                <a:uFillTx/>
                <a:latin typeface="+mn-lt"/>
                <a:ea typeface="ＭＳ Ｐゴシック" panose="020B0600070205080204" pitchFamily="34" charset="-128"/>
              </a:rPr>
              <a:t>BioMed</a:t>
            </a:r>
            <a:r>
              <a:rPr kumimoji="0" lang="en-US" altLang="fr-FR" sz="1200" b="0" i="0" u="none" strike="noStrike" kern="1200" cap="none" spc="0" normalizeH="0" baseline="0" noProof="0" dirty="0" smtClean="0">
                <a:ln>
                  <a:noFill/>
                </a:ln>
                <a:solidFill>
                  <a:prstClr val="black"/>
                </a:solidFill>
                <a:effectLst/>
                <a:uLnTx/>
                <a:uFillTx/>
                <a:latin typeface="+mn-lt"/>
                <a:ea typeface="ＭＳ Ｐゴシック" panose="020B0600070205080204" pitchFamily="34" charset="-128"/>
              </a:rPr>
              <a:t> Central waives APCs7 ; the Public Library Of Science offers Publication Fee Assistance8 ). </a:t>
            </a:r>
            <a:endParaRPr kumimoji="0" lang="fr-BE" altLang="fr-FR" sz="1200" b="0" i="0" u="none" strike="noStrike" kern="1200" cap="none" spc="0" normalizeH="0" baseline="0" noProof="0" dirty="0" smtClean="0">
              <a:ln>
                <a:noFill/>
              </a:ln>
              <a:solidFill>
                <a:prstClr val="black"/>
              </a:solidFill>
              <a:effectLst/>
              <a:uLnTx/>
              <a:uFillTx/>
              <a:latin typeface="+mn-lt"/>
              <a:ea typeface="ＭＳ Ｐゴシック" panose="020B0600070205080204" pitchFamily="34" charset="-128"/>
            </a:endParaRPr>
          </a:p>
          <a:p>
            <a:pPr marL="0" marR="0" lvl="0" indent="0" algn="l" defTabSz="914400" rtl="0" eaLnBrk="1" fontAlgn="base" latinLnBrk="0" hangingPunct="1">
              <a:lnSpc>
                <a:spcPct val="100000"/>
              </a:lnSpc>
              <a:spcBef>
                <a:spcPct val="0"/>
              </a:spcBef>
              <a:spcAft>
                <a:spcPts val="1200"/>
              </a:spcAft>
              <a:buClrTx/>
              <a:buSzTx/>
              <a:buFontTx/>
              <a:buNone/>
              <a:tabLst/>
              <a:defRPr/>
            </a:pPr>
            <a:endParaRPr kumimoji="0" lang="fr-FR" altLang="fr-FR" sz="2800" b="1" i="0" u="none" strike="noStrike" kern="1200" cap="none" spc="0" normalizeH="0" baseline="0" noProof="0" dirty="0" smtClean="0">
              <a:ln>
                <a:noFill/>
              </a:ln>
              <a:solidFill>
                <a:srgbClr val="014A94"/>
              </a:solidFill>
              <a:effectLst/>
              <a:uLnTx/>
              <a:uFillTx/>
              <a:latin typeface="+mn-lt"/>
            </a:endParaRPr>
          </a:p>
          <a:p>
            <a:endParaRPr lang="fr-BE" altLang="fr-FR" dirty="0" smtClean="0">
              <a:ea typeface="ＭＳ Ｐゴシック" panose="020B0600070205080204" pitchFamily="34" charset="-128"/>
            </a:endParaRPr>
          </a:p>
        </p:txBody>
      </p:sp>
      <p:sp>
        <p:nvSpPr>
          <p:cNvPr id="227332" name="Espace réservé du numéro de diapositive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pPr>
            <a:fld id="{9DB9371D-B8A2-467F-896F-255793A63254}" type="slidenum">
              <a:rPr lang="fr-BE" altLang="fr-FR">
                <a:solidFill>
                  <a:srgbClr val="000000"/>
                </a:solidFill>
              </a:rPr>
              <a:pPr algn="r" eaLnBrk="1" hangingPunct="1">
                <a:spcBef>
                  <a:spcPct val="0"/>
                </a:spcBef>
              </a:pPr>
              <a:t>17</a:t>
            </a:fld>
            <a:endParaRPr lang="fr-BE" altLang="fr-FR">
              <a:solidFill>
                <a:srgbClr val="000000"/>
              </a:solidFill>
            </a:endParaRPr>
          </a:p>
        </p:txBody>
      </p:sp>
    </p:spTree>
    <p:extLst>
      <p:ext uri="{BB962C8B-B14F-4D97-AF65-F5344CB8AC3E}">
        <p14:creationId xmlns:p14="http://schemas.microsoft.com/office/powerpoint/2010/main" val="2713485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fr-FR" dirty="0" smtClean="0">
              <a:ea typeface="ＭＳ Ｐゴシック" panose="020B0600070205080204" pitchFamily="34" charset="-128"/>
            </a:endParaRPr>
          </a:p>
        </p:txBody>
      </p:sp>
      <p:sp>
        <p:nvSpPr>
          <p:cNvPr id="249860" name="Espace réservé du numéro de diapositive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lgn="r" eaLnBrk="1" fontAlgn="auto" hangingPunct="1">
              <a:spcBef>
                <a:spcPct val="0"/>
              </a:spcBef>
              <a:spcAft>
                <a:spcPts val="0"/>
              </a:spcAft>
            </a:pPr>
            <a:fld id="{3DFA6123-CCCF-4D29-8091-9FDB2DCFC88D}" type="slidenum">
              <a:rPr lang="fr-BE" altLang="fr-FR">
                <a:solidFill>
                  <a:srgbClr val="000000"/>
                </a:solidFill>
              </a:rPr>
              <a:pPr algn="r" eaLnBrk="1" fontAlgn="auto" hangingPunct="1">
                <a:spcBef>
                  <a:spcPct val="0"/>
                </a:spcBef>
                <a:spcAft>
                  <a:spcPts val="0"/>
                </a:spcAft>
              </a:pPr>
              <a:t>18</a:t>
            </a:fld>
            <a:endParaRPr lang="fr-BE" altLang="fr-FR">
              <a:solidFill>
                <a:srgbClr val="000000"/>
              </a:solidFill>
            </a:endParaRPr>
          </a:p>
        </p:txBody>
      </p:sp>
    </p:spTree>
    <p:extLst>
      <p:ext uri="{BB962C8B-B14F-4D97-AF65-F5344CB8AC3E}">
        <p14:creationId xmlns:p14="http://schemas.microsoft.com/office/powerpoint/2010/main" val="2461967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BE" sz="1000" baseline="0" dirty="0" smtClean="0"/>
              <a:t>la voie « Hybride » : une revue scientifique propose à la fois les deux types de tarification : la revue est vendue sous le modèle d’abonnement, mais l’auteur peut, s’il le désire, payer des frais de publication (APC) afin que son article soit accessible en Open Access immédiatement dans la revue en ligne. </a:t>
            </a:r>
          </a:p>
          <a:p>
            <a:pPr marL="0" indent="0">
              <a:buFontTx/>
              <a:buNone/>
            </a:pPr>
            <a:r>
              <a:rPr lang="fr-BE" sz="1000" baseline="0" dirty="0" smtClean="0"/>
              <a:t>Ce modèle est </a:t>
            </a:r>
            <a:r>
              <a:rPr lang="fr-BE" sz="1000" b="1" baseline="0" dirty="0" smtClean="0"/>
              <a:t>proposé par tous les grands éditeurs: </a:t>
            </a:r>
            <a:r>
              <a:rPr lang="fr-BE" sz="1000" baseline="0" dirty="0" smtClean="0"/>
              <a:t>SAGE </a:t>
            </a:r>
            <a:r>
              <a:rPr lang="fr-BE" sz="1000" baseline="0" dirty="0" err="1" smtClean="0"/>
              <a:t>Choice</a:t>
            </a:r>
            <a:r>
              <a:rPr lang="fr-BE" sz="1000" baseline="0" dirty="0" smtClean="0"/>
              <a:t>, Springer Open </a:t>
            </a:r>
            <a:r>
              <a:rPr lang="fr-BE" sz="1000" baseline="0" dirty="0" err="1" smtClean="0"/>
              <a:t>Choice</a:t>
            </a:r>
            <a:r>
              <a:rPr lang="fr-BE" sz="1000" baseline="0" dirty="0" smtClean="0"/>
              <a:t>, Elsevier, </a:t>
            </a:r>
            <a:r>
              <a:rPr lang="fr-BE" sz="1000" baseline="0" dirty="0" err="1" smtClean="0"/>
              <a:t>Wiley</a:t>
            </a:r>
            <a:r>
              <a:rPr lang="fr-BE" sz="1000" baseline="0" dirty="0" smtClean="0"/>
              <a:t> Online Open, Taylor &amp; Francis Open Select, et il est </a:t>
            </a:r>
            <a:r>
              <a:rPr lang="fr-BE" sz="1000" b="1" baseline="0" dirty="0" smtClean="0"/>
              <a:t>étendu à la quasi-totalité de leur catalogue.</a:t>
            </a:r>
          </a:p>
          <a:p>
            <a:pPr marL="0" indent="0">
              <a:buFontTx/>
              <a:buNone/>
            </a:pPr>
            <a:endParaRPr lang="fr-BE" sz="1000" i="1" kern="1200" baseline="0" dirty="0" smtClean="0">
              <a:solidFill>
                <a:schemeClr val="tx1"/>
              </a:solidFill>
              <a:effectLst/>
              <a:latin typeface="+mn-lt"/>
              <a:ea typeface="ＭＳ Ｐゴシック" charset="0"/>
              <a:cs typeface="ＭＳ Ｐゴシック" charset="0"/>
            </a:endParaRPr>
          </a:p>
          <a:p>
            <a:pPr marL="0" indent="0">
              <a:buFontTx/>
              <a:buNone/>
            </a:pPr>
            <a:r>
              <a:rPr lang="fr-BE" sz="1000" i="0" kern="1200" baseline="0" dirty="0" smtClean="0">
                <a:solidFill>
                  <a:schemeClr val="tx1"/>
                </a:solidFill>
                <a:effectLst/>
                <a:latin typeface="+mn-lt"/>
                <a:ea typeface="ＭＳ Ｐゴシック" charset="0"/>
                <a:cs typeface="ＭＳ Ｐゴシック" charset="0"/>
              </a:rPr>
              <a:t>Ce modèle ouvre la voie à un « double paiement », que l’on désigne sous le nom de « double </a:t>
            </a:r>
            <a:r>
              <a:rPr lang="fr-BE" sz="1000" i="0" kern="1200" baseline="0" dirty="0" err="1" smtClean="0">
                <a:solidFill>
                  <a:schemeClr val="tx1"/>
                </a:solidFill>
                <a:effectLst/>
                <a:latin typeface="+mn-lt"/>
                <a:ea typeface="ＭＳ Ｐゴシック" charset="0"/>
                <a:cs typeface="ＭＳ Ｐゴシック" charset="0"/>
              </a:rPr>
              <a:t>dipping</a:t>
            </a:r>
            <a:r>
              <a:rPr lang="fr-BE" sz="1000" i="0" kern="1200" baseline="0" dirty="0" smtClean="0">
                <a:solidFill>
                  <a:schemeClr val="tx1"/>
                </a:solidFill>
                <a:effectLst/>
                <a:latin typeface="+mn-lt"/>
                <a:ea typeface="ＭＳ Ｐゴシック" charset="0"/>
                <a:cs typeface="ＭＳ Ｐゴシック" charset="0"/>
              </a:rPr>
              <a:t> ». </a:t>
            </a:r>
          </a:p>
          <a:p>
            <a:r>
              <a:rPr lang="fr-FR" sz="1000" i="0" kern="1200" dirty="0" smtClean="0">
                <a:solidFill>
                  <a:schemeClr val="tx1"/>
                </a:solidFill>
                <a:effectLst/>
                <a:latin typeface="+mn-lt"/>
                <a:ea typeface="ＭＳ Ｐゴシック" charset="0"/>
                <a:cs typeface="ＭＳ Ｐゴシック" charset="0"/>
              </a:rPr>
              <a:t>« Le « double </a:t>
            </a:r>
            <a:r>
              <a:rPr lang="fr-FR" sz="1000" i="0" kern="1200" dirty="0" err="1" smtClean="0">
                <a:solidFill>
                  <a:schemeClr val="tx1"/>
                </a:solidFill>
                <a:effectLst/>
                <a:latin typeface="+mn-lt"/>
                <a:ea typeface="ＭＳ Ｐゴシック" charset="0"/>
                <a:cs typeface="ＭＳ Ｐゴシック" charset="0"/>
              </a:rPr>
              <a:t>dipping</a:t>
            </a:r>
            <a:r>
              <a:rPr lang="fr-FR" sz="1000" i="0" kern="1200" dirty="0" smtClean="0">
                <a:solidFill>
                  <a:schemeClr val="tx1"/>
                </a:solidFill>
                <a:effectLst/>
                <a:latin typeface="+mn-lt"/>
                <a:ea typeface="ＭＳ Ｐゴシック" charset="0"/>
                <a:cs typeface="ＭＳ Ｐゴシック" charset="0"/>
              </a:rPr>
              <a:t> » </a:t>
            </a:r>
            <a:r>
              <a:rPr lang="fr-FR" sz="1000" i="0" kern="1200" baseline="0" dirty="0" smtClean="0">
                <a:solidFill>
                  <a:schemeClr val="tx1"/>
                </a:solidFill>
                <a:effectLst/>
                <a:latin typeface="+mn-lt"/>
                <a:ea typeface="ＭＳ Ｐゴシック" charset="0"/>
                <a:cs typeface="ＭＳ Ｐゴシック" charset="0"/>
              </a:rPr>
              <a:t>décrit la situation où les éditeurs profitent des deux sources de revenus (souscriptions et APC), d’une manière qui augmente leurs profits pour le même client » [</a:t>
            </a:r>
            <a:r>
              <a:rPr lang="fr-FR" sz="1000" i="0" kern="1200" baseline="0" dirty="0" err="1" smtClean="0">
                <a:solidFill>
                  <a:schemeClr val="tx1"/>
                </a:solidFill>
                <a:effectLst/>
                <a:latin typeface="+mn-lt"/>
                <a:ea typeface="ＭＳ Ｐゴシック" charset="0"/>
                <a:cs typeface="ＭＳ Ｐゴシック" charset="0"/>
              </a:rPr>
              <a:t>Pinfield</a:t>
            </a:r>
            <a:r>
              <a:rPr lang="fr-FR" sz="1000" i="0" kern="1200" baseline="0" dirty="0" smtClean="0">
                <a:solidFill>
                  <a:schemeClr val="tx1"/>
                </a:solidFill>
                <a:effectLst/>
                <a:latin typeface="+mn-lt"/>
                <a:ea typeface="ＭＳ Ｐゴシック" charset="0"/>
                <a:cs typeface="ＭＳ Ｐゴシック" charset="0"/>
              </a:rPr>
              <a:t> 2016], à savoir : ils reçoivent des APC pour des articles publiés dans une revue sans appliquer en compensation une diminution proportionnelle aux coûts des abonnements (voir : </a:t>
            </a:r>
            <a:r>
              <a:rPr lang="fr-BE" sz="1000" u="sng" kern="1200" dirty="0" smtClean="0">
                <a:solidFill>
                  <a:schemeClr val="tx1"/>
                </a:solidFill>
                <a:effectLst/>
                <a:latin typeface="+mn-lt"/>
                <a:ea typeface="ＭＳ Ｐゴシック" charset="0"/>
                <a:cs typeface="ＭＳ Ｐゴシック" charset="0"/>
                <a:hlinkClick r:id="rId3"/>
              </a:rPr>
              <a:t>http://www.rluk.ac.uk/about-us/blog/the-costs-of-double-dipping/</a:t>
            </a:r>
            <a:r>
              <a:rPr lang="fr-BE" sz="1000" u="sng" kern="1200" dirty="0" smtClean="0">
                <a:solidFill>
                  <a:schemeClr val="tx1"/>
                </a:solidFill>
                <a:effectLst/>
                <a:latin typeface="+mn-lt"/>
                <a:ea typeface="ＭＳ Ｐゴシック" charset="0"/>
                <a:cs typeface="ＭＳ Ｐゴシック" charset="0"/>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fr-BE" sz="1000" kern="1200" dirty="0" smtClean="0">
              <a:solidFill>
                <a:schemeClr val="tx1"/>
              </a:solidFill>
              <a:effectLst/>
              <a:latin typeface="+mn-lt"/>
              <a:ea typeface="ＭＳ Ｐゴシック" charset="0"/>
              <a:cs typeface="ＭＳ Ｐゴシック" charset="0"/>
            </a:endParaRPr>
          </a:p>
          <a:p>
            <a:endParaRPr lang="fr-BE" sz="1000" kern="1200" dirty="0" smtClean="0">
              <a:solidFill>
                <a:schemeClr val="tx1"/>
              </a:solidFill>
              <a:effectLst/>
              <a:latin typeface="+mn-lt"/>
              <a:ea typeface="ＭＳ Ｐゴシック" charset="0"/>
              <a:cs typeface="ＭＳ Ｐゴシック" charset="0"/>
            </a:endParaRPr>
          </a:p>
          <a:p>
            <a:r>
              <a:rPr lang="fr-BE" sz="1000" kern="1200" dirty="0" smtClean="0">
                <a:solidFill>
                  <a:schemeClr val="tx1"/>
                </a:solidFill>
                <a:effectLst/>
                <a:latin typeface="+mn-lt"/>
                <a:ea typeface="ＭＳ Ｐゴシック" charset="0"/>
                <a:cs typeface="ＭＳ Ｐゴシック" charset="0"/>
              </a:rPr>
              <a:t>Toutes</a:t>
            </a:r>
            <a:r>
              <a:rPr lang="fr-BE" sz="1000" kern="1200" baseline="0" dirty="0" smtClean="0">
                <a:solidFill>
                  <a:schemeClr val="tx1"/>
                </a:solidFill>
                <a:effectLst/>
                <a:latin typeface="+mn-lt"/>
                <a:ea typeface="ＭＳ Ｐゴシック" charset="0"/>
                <a:cs typeface="ＭＳ Ｐゴシック" charset="0"/>
              </a:rPr>
              <a:t> les analyses récentes s’accordent à dire en outre que les APC des revues hybrides sont largement plus élevés (souvent 2x plus en moyenne) que les APC des revues purement Gold. Ici, à nouveau, Elsevier récolte la plus grande part des APC payés au niveau du marché de l’édition scientifique. [</a:t>
            </a:r>
            <a:r>
              <a:rPr lang="fr-BE" sz="1000" kern="1200" baseline="0" dirty="0" err="1" smtClean="0">
                <a:solidFill>
                  <a:schemeClr val="tx1"/>
                </a:solidFill>
                <a:effectLst/>
                <a:latin typeface="+mn-lt"/>
                <a:ea typeface="ＭＳ Ｐゴシック" charset="0"/>
                <a:cs typeface="ＭＳ Ｐゴシック" charset="0"/>
              </a:rPr>
              <a:t>Vajou</a:t>
            </a:r>
            <a:r>
              <a:rPr lang="fr-BE" sz="1000" kern="1200" baseline="0" dirty="0" smtClean="0">
                <a:solidFill>
                  <a:schemeClr val="tx1"/>
                </a:solidFill>
                <a:effectLst/>
                <a:latin typeface="+mn-lt"/>
                <a:ea typeface="ＭＳ Ｐゴシック" charset="0"/>
                <a:cs typeface="ＭＳ Ｐゴシック" charset="0"/>
              </a:rPr>
              <a:t> 2016].</a:t>
            </a:r>
          </a:p>
          <a:p>
            <a:pPr marL="0" indent="0">
              <a:buFontTx/>
              <a:buNone/>
            </a:pPr>
            <a:endParaRPr lang="fr-FR" sz="1000" dirty="0"/>
          </a:p>
        </p:txBody>
      </p:sp>
      <p:sp>
        <p:nvSpPr>
          <p:cNvPr id="4" name="Espace réservé du numéro de diapositive 3"/>
          <p:cNvSpPr>
            <a:spLocks noGrp="1"/>
          </p:cNvSpPr>
          <p:nvPr>
            <p:ph type="sldNum" sz="quarter" idx="10"/>
          </p:nvPr>
        </p:nvSpPr>
        <p:spPr/>
        <p:txBody>
          <a:bodyPr/>
          <a:lstStyle/>
          <a:p>
            <a:fld id="{2D66A238-9D9C-4622-90BE-9DA1088FAFCF}" type="slidenum">
              <a:rPr lang="fr-BE" altLang="fr-FR" smtClean="0">
                <a:solidFill>
                  <a:prstClr val="black"/>
                </a:solidFill>
              </a:rPr>
              <a:pPr/>
              <a:t>19</a:t>
            </a:fld>
            <a:endParaRPr lang="fr-BE" altLang="fr-FR">
              <a:solidFill>
                <a:prstClr val="black"/>
              </a:solidFill>
            </a:endParaRPr>
          </a:p>
        </p:txBody>
      </p:sp>
    </p:spTree>
    <p:extLst>
      <p:ext uri="{BB962C8B-B14F-4D97-AF65-F5344CB8AC3E}">
        <p14:creationId xmlns:p14="http://schemas.microsoft.com/office/powerpoint/2010/main" val="3102030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E96196D4-F742-460C-841B-68D93CD92869}" type="slidenum">
              <a:rPr lang="fr-BE" smtClean="0"/>
              <a:t>20</a:t>
            </a:fld>
            <a:endParaRPr lang="fr-BE"/>
          </a:p>
        </p:txBody>
      </p:sp>
    </p:spTree>
    <p:extLst>
      <p:ext uri="{BB962C8B-B14F-4D97-AF65-F5344CB8AC3E}">
        <p14:creationId xmlns:p14="http://schemas.microsoft.com/office/powerpoint/2010/main" val="3604297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sz="1000" dirty="0"/>
          </a:p>
        </p:txBody>
      </p:sp>
      <p:sp>
        <p:nvSpPr>
          <p:cNvPr id="4" name="Espace réservé du numéro de diapositive 3"/>
          <p:cNvSpPr>
            <a:spLocks noGrp="1"/>
          </p:cNvSpPr>
          <p:nvPr>
            <p:ph type="sldNum" sz="quarter" idx="10"/>
          </p:nvPr>
        </p:nvSpPr>
        <p:spPr/>
        <p:txBody>
          <a:bodyPr/>
          <a:lstStyle/>
          <a:p>
            <a:fld id="{2D66A238-9D9C-4622-90BE-9DA1088FAFCF}" type="slidenum">
              <a:rPr lang="fr-BE" altLang="fr-FR" smtClean="0">
                <a:solidFill>
                  <a:prstClr val="black"/>
                </a:solidFill>
              </a:rPr>
              <a:pPr/>
              <a:t>21</a:t>
            </a:fld>
            <a:endParaRPr lang="fr-BE" altLang="fr-FR">
              <a:solidFill>
                <a:prstClr val="black"/>
              </a:solidFill>
            </a:endParaRPr>
          </a:p>
        </p:txBody>
      </p:sp>
    </p:spTree>
    <p:extLst>
      <p:ext uri="{BB962C8B-B14F-4D97-AF65-F5344CB8AC3E}">
        <p14:creationId xmlns:p14="http://schemas.microsoft.com/office/powerpoint/2010/main" val="1243614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buFontTx/>
              <a:buNone/>
            </a:pPr>
            <a:r>
              <a:rPr lang="fr-FR" altLang="fr-FR" sz="2000" b="1" dirty="0" smtClean="0">
                <a:solidFill>
                  <a:srgbClr val="014A94"/>
                </a:solidFill>
              </a:rPr>
              <a:t>Libre accès aux publications scientifiques</a:t>
            </a:r>
            <a:endParaRPr lang="fr-BE" altLang="fr-FR" sz="2000" b="1" dirty="0" smtClean="0">
              <a:solidFill>
                <a:srgbClr val="014A94"/>
              </a:solidFill>
            </a:endParaRPr>
          </a:p>
          <a:p>
            <a:pPr>
              <a:buFontTx/>
              <a:buNone/>
            </a:pPr>
            <a:r>
              <a:rPr lang="fr-BE" altLang="fr-FR" sz="2000" dirty="0" smtClean="0">
                <a:solidFill>
                  <a:srgbClr val="014A94"/>
                </a:solidFill>
                <a:sym typeface="Wingdings" panose="05000000000000000000" pitchFamily="2" charset="2"/>
              </a:rPr>
              <a:t>Selon les définitions dans les déclarations officielles, </a:t>
            </a:r>
            <a:r>
              <a:rPr lang="fr-BE" altLang="fr-FR" sz="2000" dirty="0" smtClean="0">
                <a:solidFill>
                  <a:srgbClr val="014A94"/>
                </a:solidFill>
              </a:rPr>
              <a:t>l’Open Access implique la possibilité de réutiliser librement l’information, intellectuellement et par des moyens techniques (indexation, </a:t>
            </a:r>
            <a:r>
              <a:rPr lang="fr-BE" altLang="fr-FR" sz="2000" dirty="0" err="1" smtClean="0">
                <a:solidFill>
                  <a:srgbClr val="014A94"/>
                </a:solidFill>
              </a:rPr>
              <a:t>text</a:t>
            </a:r>
            <a:r>
              <a:rPr lang="fr-BE" altLang="fr-FR" sz="2000" dirty="0" smtClean="0">
                <a:solidFill>
                  <a:srgbClr val="014A94"/>
                </a:solidFill>
              </a:rPr>
              <a:t> </a:t>
            </a:r>
            <a:r>
              <a:rPr lang="fr-BE" altLang="fr-FR" sz="2000" dirty="0" err="1" smtClean="0">
                <a:solidFill>
                  <a:srgbClr val="014A94"/>
                </a:solidFill>
              </a:rPr>
              <a:t>mining</a:t>
            </a:r>
            <a:r>
              <a:rPr lang="fr-BE" altLang="fr-FR" sz="2000" dirty="0" smtClean="0">
                <a:solidFill>
                  <a:srgbClr val="014A94"/>
                </a:solidFill>
              </a:rPr>
              <a:t>…), sans barrière légale, financière ou technique, pour autant que l’auteur soit correctement cité et que l’intégrité de son travail soit respectée.</a:t>
            </a:r>
          </a:p>
          <a:p>
            <a:pPr lvl="1" indent="0">
              <a:buFontTx/>
              <a:buNone/>
            </a:pPr>
            <a:r>
              <a:rPr lang="fr-BE" altLang="fr-FR" sz="1400" b="1" dirty="0" smtClean="0">
                <a:solidFill>
                  <a:srgbClr val="014A94"/>
                </a:solidFill>
              </a:rPr>
              <a:t>Budapest Open Access Initiative BOAI</a:t>
            </a:r>
            <a:r>
              <a:rPr lang="fr-BE" altLang="fr-FR" sz="1400" dirty="0" smtClean="0">
                <a:solidFill>
                  <a:srgbClr val="014A94"/>
                </a:solidFill>
              </a:rPr>
              <a:t> 2002 </a:t>
            </a:r>
            <a:r>
              <a:rPr lang="fr-BE" altLang="fr-FR" sz="1400" dirty="0" smtClean="0">
                <a:solidFill>
                  <a:srgbClr val="014A94"/>
                </a:solidFill>
                <a:hlinkClick r:id="rId3"/>
              </a:rPr>
              <a:t>http://www.soros.org/openaccess/</a:t>
            </a:r>
            <a:r>
              <a:rPr lang="fr-BE" altLang="fr-FR" sz="1400" dirty="0" smtClean="0">
                <a:solidFill>
                  <a:srgbClr val="014A94"/>
                </a:solidFill>
              </a:rPr>
              <a:t> </a:t>
            </a:r>
            <a:br>
              <a:rPr lang="fr-BE" altLang="fr-FR" sz="1400" dirty="0" smtClean="0">
                <a:solidFill>
                  <a:srgbClr val="014A94"/>
                </a:solidFill>
              </a:rPr>
            </a:br>
            <a:r>
              <a:rPr lang="en-US" altLang="fr-FR" sz="1400" b="1" dirty="0" smtClean="0">
                <a:solidFill>
                  <a:srgbClr val="014A94"/>
                </a:solidFill>
              </a:rPr>
              <a:t>Bethesda Statement on Open Access Publishing </a:t>
            </a:r>
            <a:r>
              <a:rPr lang="en-US" altLang="fr-FR" sz="1400" dirty="0" smtClean="0">
                <a:solidFill>
                  <a:srgbClr val="014A94"/>
                </a:solidFill>
              </a:rPr>
              <a:t>2003 </a:t>
            </a:r>
            <a:r>
              <a:rPr lang="en-US" altLang="fr-FR" sz="1400" dirty="0" smtClean="0">
                <a:solidFill>
                  <a:srgbClr val="014A94"/>
                </a:solidFill>
                <a:hlinkClick r:id="rId4"/>
              </a:rPr>
              <a:t>http://legacy.earlham.edu/~peters/fos/bethesda.htm</a:t>
            </a:r>
            <a:endParaRPr lang="en-US" altLang="fr-FR" sz="1400" dirty="0" smtClean="0">
              <a:solidFill>
                <a:srgbClr val="014A94"/>
              </a:solidFill>
            </a:endParaRPr>
          </a:p>
          <a:p>
            <a:pPr lvl="1" indent="0">
              <a:buFontTx/>
              <a:buNone/>
            </a:pPr>
            <a:r>
              <a:rPr lang="fr-BE" altLang="fr-FR" sz="1400" b="1" dirty="0" smtClean="0">
                <a:solidFill>
                  <a:srgbClr val="014A94"/>
                </a:solidFill>
              </a:rPr>
              <a:t>Berlin </a:t>
            </a:r>
            <a:r>
              <a:rPr lang="fr-BE" altLang="fr-FR" sz="1400" b="1" dirty="0" err="1" smtClean="0">
                <a:solidFill>
                  <a:srgbClr val="014A94"/>
                </a:solidFill>
              </a:rPr>
              <a:t>Declaration</a:t>
            </a:r>
            <a:r>
              <a:rPr lang="fr-BE" altLang="fr-FR" sz="1400" b="1" dirty="0" smtClean="0">
                <a:solidFill>
                  <a:srgbClr val="014A94"/>
                </a:solidFill>
              </a:rPr>
              <a:t> on Open Access to Scientific </a:t>
            </a:r>
            <a:r>
              <a:rPr lang="fr-BE" altLang="fr-FR" sz="1400" b="1" dirty="0" err="1" smtClean="0">
                <a:solidFill>
                  <a:srgbClr val="014A94"/>
                </a:solidFill>
              </a:rPr>
              <a:t>Knowledge</a:t>
            </a:r>
            <a:r>
              <a:rPr lang="fr-BE" altLang="fr-FR" sz="1400" b="1" dirty="0" smtClean="0">
                <a:solidFill>
                  <a:srgbClr val="014A94"/>
                </a:solidFill>
              </a:rPr>
              <a:t> </a:t>
            </a:r>
            <a:r>
              <a:rPr lang="fr-BE" altLang="fr-FR" sz="1400" dirty="0" smtClean="0">
                <a:solidFill>
                  <a:srgbClr val="014A94"/>
                </a:solidFill>
              </a:rPr>
              <a:t> 2003 </a:t>
            </a:r>
            <a:r>
              <a:rPr lang="fr-BE" altLang="fr-FR" sz="1400" dirty="0" smtClean="0">
                <a:solidFill>
                  <a:srgbClr val="014A94"/>
                </a:solidFill>
                <a:hlinkClick r:id="rId5"/>
              </a:rPr>
              <a:t>http://openaccess.mpg.de/Berlin-Declaration</a:t>
            </a:r>
            <a:r>
              <a:rPr lang="fr-BE" altLang="fr-FR" sz="1400" dirty="0" smtClean="0">
                <a:solidFill>
                  <a:srgbClr val="014A94"/>
                </a:solidFill>
              </a:rPr>
              <a:t> </a:t>
            </a:r>
            <a:endParaRPr lang="fr-FR" altLang="fr-FR" sz="2000" dirty="0" smtClean="0">
              <a:solidFill>
                <a:srgbClr val="014A94"/>
              </a:solidFill>
            </a:endParaRPr>
          </a:p>
          <a:p>
            <a:pPr>
              <a:buFontTx/>
              <a:buNone/>
            </a:pPr>
            <a:endParaRPr lang="fr-FR" altLang="fr-FR" sz="2000" b="1" dirty="0" smtClean="0">
              <a:solidFill>
                <a:srgbClr val="014A94"/>
              </a:solidFill>
            </a:endParaRPr>
          </a:p>
          <a:p>
            <a:endParaRPr lang="fr-BE" dirty="0"/>
          </a:p>
        </p:txBody>
      </p:sp>
      <p:sp>
        <p:nvSpPr>
          <p:cNvPr id="4" name="Espace réservé du numéro de diapositive 3"/>
          <p:cNvSpPr>
            <a:spLocks noGrp="1"/>
          </p:cNvSpPr>
          <p:nvPr>
            <p:ph type="sldNum" sz="quarter" idx="10"/>
          </p:nvPr>
        </p:nvSpPr>
        <p:spPr/>
        <p:txBody>
          <a:bodyPr/>
          <a:lstStyle/>
          <a:p>
            <a:fld id="{A52FE8AF-EF97-41A0-9DF1-8022BEB2C4AA}" type="slidenum">
              <a:rPr lang="fr-BE" altLang="fr-FR" smtClean="0">
                <a:solidFill>
                  <a:prstClr val="black"/>
                </a:solidFill>
              </a:rPr>
              <a:pPr/>
              <a:t>2</a:t>
            </a:fld>
            <a:endParaRPr lang="fr-BE" altLang="fr-FR">
              <a:solidFill>
                <a:prstClr val="black"/>
              </a:solidFill>
            </a:endParaRPr>
          </a:p>
        </p:txBody>
      </p:sp>
    </p:spTree>
    <p:extLst>
      <p:ext uri="{BB962C8B-B14F-4D97-AF65-F5344CB8AC3E}">
        <p14:creationId xmlns:p14="http://schemas.microsoft.com/office/powerpoint/2010/main" val="29928612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29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endParaRPr lang="fr-BE" altLang="fr-FR" dirty="0" smtClean="0">
              <a:ea typeface="ＭＳ Ｐゴシック" panose="020B0600070205080204" pitchFamily="34" charset="-128"/>
            </a:endParaRPr>
          </a:p>
        </p:txBody>
      </p:sp>
      <p:sp>
        <p:nvSpPr>
          <p:cNvPr id="2529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154D3FFD-AAA2-490A-99B9-D65EE944081A}" type="slidenum">
              <a:rPr lang="fr-BE" altLang="fr-FR">
                <a:solidFill>
                  <a:prstClr val="black"/>
                </a:solidFill>
              </a:rPr>
              <a:pPr eaLnBrk="1" hangingPunct="1">
                <a:spcBef>
                  <a:spcPct val="0"/>
                </a:spcBef>
              </a:pPr>
              <a:t>22</a:t>
            </a:fld>
            <a:endParaRPr lang="fr-BE" altLang="fr-FR">
              <a:solidFill>
                <a:prstClr val="black"/>
              </a:solidFill>
            </a:endParaRPr>
          </a:p>
        </p:txBody>
      </p:sp>
    </p:spTree>
    <p:extLst>
      <p:ext uri="{BB962C8B-B14F-4D97-AF65-F5344CB8AC3E}">
        <p14:creationId xmlns:p14="http://schemas.microsoft.com/office/powerpoint/2010/main" val="2540357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813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BE" dirty="0" smtClean="0"/>
          </a:p>
        </p:txBody>
      </p:sp>
      <p:sp>
        <p:nvSpPr>
          <p:cNvPr id="46083"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6384B6-78E1-45A3-B498-2A526E8DCDFE}" type="slidenum">
              <a:rPr lang="en-US">
                <a:cs typeface="Arial" charset="0"/>
              </a:rPr>
              <a:pPr fontAlgn="base">
                <a:spcBef>
                  <a:spcPct val="0"/>
                </a:spcBef>
                <a:spcAft>
                  <a:spcPct val="0"/>
                </a:spcAft>
                <a:defRPr/>
              </a:pPr>
              <a:t>24</a:t>
            </a:fld>
            <a:endParaRPr lang="en-US">
              <a:cs typeface="Arial" charset="0"/>
            </a:endParaRPr>
          </a:p>
        </p:txBody>
      </p:sp>
    </p:spTree>
    <p:extLst>
      <p:ext uri="{BB962C8B-B14F-4D97-AF65-F5344CB8AC3E}">
        <p14:creationId xmlns:p14="http://schemas.microsoft.com/office/powerpoint/2010/main" val="1507892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846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fr-FR" smtClean="0">
              <a:ea typeface="ＭＳ Ｐゴシック" panose="020B0600070205080204" pitchFamily="34" charset="-128"/>
            </a:endParaRPr>
          </a:p>
        </p:txBody>
      </p:sp>
      <p:sp>
        <p:nvSpPr>
          <p:cNvPr id="31846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9365094-930D-424A-B82B-E911C5673662}" type="slidenum">
              <a:rPr lang="fr-BE" altLang="fr-FR">
                <a:solidFill>
                  <a:prstClr val="black"/>
                </a:solidFill>
              </a:rPr>
              <a:pPr eaLnBrk="1" hangingPunct="1">
                <a:spcBef>
                  <a:spcPct val="0"/>
                </a:spcBef>
              </a:pPr>
              <a:t>25</a:t>
            </a:fld>
            <a:endParaRPr lang="fr-BE" altLang="fr-FR">
              <a:solidFill>
                <a:prstClr val="black"/>
              </a:solidFill>
            </a:endParaRPr>
          </a:p>
        </p:txBody>
      </p:sp>
    </p:spTree>
    <p:extLst>
      <p:ext uri="{BB962C8B-B14F-4D97-AF65-F5344CB8AC3E}">
        <p14:creationId xmlns:p14="http://schemas.microsoft.com/office/powerpoint/2010/main" val="9116562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94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ea typeface="ＭＳ Ｐゴシック" panose="020B0600070205080204" pitchFamily="34" charset="-128"/>
            </a:endParaRPr>
          </a:p>
        </p:txBody>
      </p:sp>
      <p:sp>
        <p:nvSpPr>
          <p:cNvPr id="31949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9779D940-2383-45F9-A3E1-ED223DE28B94}" type="slidenum">
              <a:rPr lang="fr-BE" altLang="fr-FR">
                <a:solidFill>
                  <a:prstClr val="black"/>
                </a:solidFill>
              </a:rPr>
              <a:pPr eaLnBrk="1" hangingPunct="1">
                <a:spcBef>
                  <a:spcPct val="0"/>
                </a:spcBef>
              </a:pPr>
              <a:t>26</a:t>
            </a:fld>
            <a:endParaRPr lang="fr-BE" altLang="fr-FR">
              <a:solidFill>
                <a:prstClr val="black"/>
              </a:solidFill>
            </a:endParaRPr>
          </a:p>
        </p:txBody>
      </p:sp>
    </p:spTree>
    <p:extLst>
      <p:ext uri="{BB962C8B-B14F-4D97-AF65-F5344CB8AC3E}">
        <p14:creationId xmlns:p14="http://schemas.microsoft.com/office/powerpoint/2010/main" val="17434074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E96196D4-F742-460C-841B-68D93CD92869}" type="slidenum">
              <a:rPr lang="fr-BE" smtClean="0"/>
              <a:t>27</a:t>
            </a:fld>
            <a:endParaRPr lang="fr-BE"/>
          </a:p>
        </p:txBody>
      </p:sp>
    </p:spTree>
    <p:extLst>
      <p:ext uri="{BB962C8B-B14F-4D97-AF65-F5344CB8AC3E}">
        <p14:creationId xmlns:p14="http://schemas.microsoft.com/office/powerpoint/2010/main" val="3094154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buFontTx/>
              <a:buNone/>
            </a:pPr>
            <a:endParaRPr lang="fr-BE" altLang="fr-FR" sz="2000" baseline="0" dirty="0" smtClean="0">
              <a:solidFill>
                <a:srgbClr val="014A94"/>
              </a:solidFill>
              <a:sym typeface="Wingdings" panose="05000000000000000000" pitchFamily="2" charset="2"/>
            </a:endParaRPr>
          </a:p>
          <a:p>
            <a:pPr>
              <a:buFontTx/>
              <a:buNone/>
            </a:pPr>
            <a:endParaRPr lang="fr-BE" altLang="fr-FR" sz="2000" baseline="0" dirty="0" smtClean="0">
              <a:solidFill>
                <a:srgbClr val="014A94"/>
              </a:solidFill>
              <a:sym typeface="Wingdings" panose="05000000000000000000" pitchFamily="2" charset="2"/>
            </a:endParaRPr>
          </a:p>
        </p:txBody>
      </p:sp>
      <p:sp>
        <p:nvSpPr>
          <p:cNvPr id="4" name="Espace réservé du numéro de diapositive 3"/>
          <p:cNvSpPr>
            <a:spLocks noGrp="1"/>
          </p:cNvSpPr>
          <p:nvPr>
            <p:ph type="sldNum" sz="quarter" idx="10"/>
          </p:nvPr>
        </p:nvSpPr>
        <p:spPr/>
        <p:txBody>
          <a:bodyPr/>
          <a:lstStyle/>
          <a:p>
            <a:fld id="{A52FE8AF-EF97-41A0-9DF1-8022BEB2C4AA}" type="slidenum">
              <a:rPr lang="fr-BE" altLang="fr-FR" smtClean="0"/>
              <a:pPr/>
              <a:t>3</a:t>
            </a:fld>
            <a:endParaRPr lang="fr-BE" altLang="fr-FR"/>
          </a:p>
        </p:txBody>
      </p:sp>
    </p:spTree>
    <p:extLst>
      <p:ext uri="{BB962C8B-B14F-4D97-AF65-F5344CB8AC3E}">
        <p14:creationId xmlns:p14="http://schemas.microsoft.com/office/powerpoint/2010/main" val="2086060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ADDDC98D-6D5D-49A0-A1C6-A796D3DB2F2B}" type="slidenum">
              <a:rPr lang="fr-BE" smtClean="0">
                <a:solidFill>
                  <a:prstClr val="black"/>
                </a:solidFill>
              </a:rPr>
              <a:pPr/>
              <a:t>4</a:t>
            </a:fld>
            <a:endParaRPr lang="fr-BE">
              <a:solidFill>
                <a:prstClr val="black"/>
              </a:solidFill>
            </a:endParaRPr>
          </a:p>
        </p:txBody>
      </p:sp>
    </p:spTree>
    <p:extLst>
      <p:ext uri="{BB962C8B-B14F-4D97-AF65-F5344CB8AC3E}">
        <p14:creationId xmlns:p14="http://schemas.microsoft.com/office/powerpoint/2010/main" val="1626036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Ceci implique que tout chercheur, y</a:t>
            </a:r>
            <a:r>
              <a:rPr lang="fr-FR" baseline="0" dirty="0" smtClean="0"/>
              <a:t> compris </a:t>
            </a:r>
            <a:r>
              <a:rPr lang="fr-FR" dirty="0" smtClean="0"/>
              <a:t>doctorant, qui a un lien contractuel ou statutaire avec l’ULB est soumis à cette obligation.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a:p>
            <a:r>
              <a:rPr lang="fr-FR" dirty="0" smtClean="0"/>
              <a:t>En vertu de ces deux législations, tout chercheur de l’ULB doit et peut mettre en open </a:t>
            </a:r>
            <a:r>
              <a:rPr lang="fr-FR" dirty="0" err="1" smtClean="0"/>
              <a:t>access</a:t>
            </a:r>
            <a:r>
              <a:rPr lang="fr-FR" dirty="0" smtClean="0"/>
              <a:t> dans DI-fusion le manuscrit de ses articles publiés à partir du 14/09/2018 en respectant la période d’embargo.</a:t>
            </a:r>
          </a:p>
          <a:p>
            <a:endParaRPr lang="fr-BE" dirty="0" smtClean="0"/>
          </a:p>
          <a:p>
            <a:endParaRPr lang="fr-BE" dirty="0"/>
          </a:p>
        </p:txBody>
      </p:sp>
      <p:sp>
        <p:nvSpPr>
          <p:cNvPr id="4" name="Espace réservé du numéro de diapositive 3"/>
          <p:cNvSpPr>
            <a:spLocks noGrp="1"/>
          </p:cNvSpPr>
          <p:nvPr>
            <p:ph type="sldNum" sz="quarter" idx="10"/>
          </p:nvPr>
        </p:nvSpPr>
        <p:spPr/>
        <p:txBody>
          <a:bodyPr/>
          <a:lstStyle/>
          <a:p>
            <a:fld id="{ADDDC98D-6D5D-49A0-A1C6-A796D3DB2F2B}" type="slidenum">
              <a:rPr lang="fr-BE" smtClean="0">
                <a:solidFill>
                  <a:prstClr val="black"/>
                </a:solidFill>
              </a:rPr>
              <a:pPr/>
              <a:t>5</a:t>
            </a:fld>
            <a:endParaRPr lang="fr-BE">
              <a:solidFill>
                <a:prstClr val="black"/>
              </a:solidFill>
            </a:endParaRPr>
          </a:p>
        </p:txBody>
      </p:sp>
    </p:spTree>
    <p:extLst>
      <p:ext uri="{BB962C8B-B14F-4D97-AF65-F5344CB8AC3E}">
        <p14:creationId xmlns:p14="http://schemas.microsoft.com/office/powerpoint/2010/main" val="1306302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859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buFontTx/>
              <a:buNone/>
            </a:pPr>
            <a:r>
              <a:rPr lang="fr-BE" altLang="fr-FR" sz="1200" dirty="0" smtClean="0">
                <a:solidFill>
                  <a:srgbClr val="014A94"/>
                </a:solidFill>
              </a:rPr>
              <a:t>Objectifs de</a:t>
            </a:r>
            <a:r>
              <a:rPr lang="fr-BE" altLang="fr-FR" sz="1200" baseline="0" dirty="0" smtClean="0">
                <a:solidFill>
                  <a:srgbClr val="014A94"/>
                </a:solidFill>
              </a:rPr>
              <a:t> DI-fusion : </a:t>
            </a:r>
            <a:endParaRPr lang="fr-BE" altLang="fr-FR" sz="1200" dirty="0" smtClean="0">
              <a:solidFill>
                <a:srgbClr val="014A94"/>
              </a:solidFill>
            </a:endParaRPr>
          </a:p>
          <a:p>
            <a:pPr marL="171450" indent="-171450" eaLnBrk="1" hangingPunct="1">
              <a:spcBef>
                <a:spcPct val="0"/>
              </a:spcBef>
              <a:buFont typeface="Arial" panose="020B0604020202020204" pitchFamily="34" charset="0"/>
              <a:buChar char="•"/>
            </a:pPr>
            <a:r>
              <a:rPr lang="fr-BE" altLang="fr-FR" sz="1200" dirty="0" smtClean="0">
                <a:solidFill>
                  <a:srgbClr val="014A94"/>
                </a:solidFill>
              </a:rPr>
              <a:t>Mettre en </a:t>
            </a:r>
            <a:r>
              <a:rPr lang="fr-BE" altLang="fr-FR" sz="1200" b="1" dirty="0" smtClean="0">
                <a:solidFill>
                  <a:srgbClr val="014A94"/>
                </a:solidFill>
              </a:rPr>
              <a:t>valeur</a:t>
            </a:r>
            <a:r>
              <a:rPr lang="fr-BE" altLang="fr-FR" sz="1200" dirty="0" smtClean="0">
                <a:solidFill>
                  <a:srgbClr val="014A94"/>
                </a:solidFill>
              </a:rPr>
              <a:t> la production scientifique de l'Université</a:t>
            </a:r>
          </a:p>
          <a:p>
            <a:pPr marL="171450" indent="-171450" eaLnBrk="1" hangingPunct="1">
              <a:spcBef>
                <a:spcPct val="0"/>
              </a:spcBef>
              <a:buFont typeface="Arial" panose="020B0604020202020204" pitchFamily="34" charset="0"/>
              <a:buChar char="•"/>
            </a:pPr>
            <a:r>
              <a:rPr lang="fr-BE" altLang="fr-FR" sz="1200" dirty="0" smtClean="0">
                <a:solidFill>
                  <a:srgbClr val="014A94"/>
                </a:solidFill>
              </a:rPr>
              <a:t>Augmenter </a:t>
            </a:r>
            <a:r>
              <a:rPr lang="fr-BE" altLang="fr-FR" sz="1200" b="1" dirty="0" smtClean="0">
                <a:solidFill>
                  <a:srgbClr val="014A94"/>
                </a:solidFill>
              </a:rPr>
              <a:t>la visibilité</a:t>
            </a:r>
            <a:r>
              <a:rPr lang="fr-BE" altLang="fr-FR" sz="1200" dirty="0" smtClean="0">
                <a:solidFill>
                  <a:srgbClr val="014A94"/>
                </a:solidFill>
              </a:rPr>
              <a:t>, </a:t>
            </a:r>
            <a:r>
              <a:rPr lang="fr-BE" altLang="fr-FR" sz="1200" b="1" dirty="0" smtClean="0">
                <a:solidFill>
                  <a:srgbClr val="014A94"/>
                </a:solidFill>
              </a:rPr>
              <a:t>l'accessibilité</a:t>
            </a:r>
            <a:r>
              <a:rPr lang="fr-BE" altLang="fr-FR" sz="1200" dirty="0" smtClean="0">
                <a:solidFill>
                  <a:srgbClr val="014A94"/>
                </a:solidFill>
              </a:rPr>
              <a:t> et </a:t>
            </a:r>
            <a:r>
              <a:rPr lang="fr-BE" altLang="fr-FR" sz="1200" b="1" dirty="0" smtClean="0">
                <a:solidFill>
                  <a:srgbClr val="014A94"/>
                </a:solidFill>
              </a:rPr>
              <a:t>l'impact </a:t>
            </a:r>
            <a:r>
              <a:rPr lang="fr-BE" altLang="fr-FR" sz="1200" dirty="0" smtClean="0">
                <a:solidFill>
                  <a:srgbClr val="014A94"/>
                </a:solidFill>
              </a:rPr>
              <a:t>de la recherche effectuée à l'ULB </a:t>
            </a:r>
          </a:p>
          <a:p>
            <a:pPr marL="171450" indent="-171450" eaLnBrk="1" hangingPunct="1">
              <a:spcBef>
                <a:spcPct val="0"/>
              </a:spcBef>
              <a:buFont typeface="Arial" panose="020B0604020202020204" pitchFamily="34" charset="0"/>
              <a:buChar char="•"/>
            </a:pPr>
            <a:r>
              <a:rPr lang="fr-BE" altLang="fr-FR" sz="1200" dirty="0" smtClean="0">
                <a:solidFill>
                  <a:srgbClr val="014A94"/>
                </a:solidFill>
              </a:rPr>
              <a:t>Assurer l'</a:t>
            </a:r>
            <a:r>
              <a:rPr lang="fr-BE" altLang="fr-FR" sz="1200" b="1" dirty="0" smtClean="0">
                <a:solidFill>
                  <a:srgbClr val="014A94"/>
                </a:solidFill>
              </a:rPr>
              <a:t>archivage </a:t>
            </a:r>
            <a:r>
              <a:rPr lang="fr-BE" altLang="fr-FR" sz="1200" dirty="0" smtClean="0">
                <a:solidFill>
                  <a:srgbClr val="014A94"/>
                </a:solidFill>
              </a:rPr>
              <a:t>des publications et travaux scientifiques de l'Université</a:t>
            </a:r>
            <a:endParaRPr lang="fr-FR" altLang="fr-FR" sz="1200" dirty="0" smtClean="0">
              <a:solidFill>
                <a:srgbClr val="014A94"/>
              </a:solidFill>
            </a:endParaRPr>
          </a:p>
          <a:p>
            <a:pPr marL="171450" indent="-171450" eaLnBrk="1" hangingPunct="1">
              <a:spcBef>
                <a:spcPct val="0"/>
              </a:spcBef>
              <a:buFont typeface="Arial" panose="020B0604020202020204" pitchFamily="34" charset="0"/>
              <a:buChar char="•"/>
            </a:pPr>
            <a:r>
              <a:rPr lang="fr-FR" altLang="fr-FR" sz="1200" dirty="0" smtClean="0">
                <a:solidFill>
                  <a:srgbClr val="014A94"/>
                </a:solidFill>
              </a:rPr>
              <a:t>Garantir </a:t>
            </a:r>
            <a:r>
              <a:rPr lang="fr-FR" altLang="fr-FR" sz="1200" b="1" dirty="0" smtClean="0">
                <a:solidFill>
                  <a:srgbClr val="014A94"/>
                </a:solidFill>
              </a:rPr>
              <a:t>l</a:t>
            </a:r>
            <a:r>
              <a:rPr lang="fr-BE" altLang="fr-FR" sz="1200" b="1" dirty="0" smtClean="0">
                <a:solidFill>
                  <a:srgbClr val="014A94"/>
                </a:solidFill>
              </a:rPr>
              <a:t>’</a:t>
            </a:r>
            <a:r>
              <a:rPr lang="fr-FR" altLang="ja-JP" sz="1200" b="1" dirty="0" smtClean="0">
                <a:solidFill>
                  <a:srgbClr val="014A94"/>
                </a:solidFill>
              </a:rPr>
              <a:t>accès aux publications </a:t>
            </a:r>
            <a:r>
              <a:rPr lang="fr-FR" altLang="ja-JP" sz="1200" dirty="0" smtClean="0">
                <a:solidFill>
                  <a:srgbClr val="014A94"/>
                </a:solidFill>
              </a:rPr>
              <a:t>des chercheurs de l</a:t>
            </a:r>
            <a:r>
              <a:rPr lang="fr-BE" altLang="ja-JP" sz="1200" dirty="0" smtClean="0">
                <a:solidFill>
                  <a:srgbClr val="014A94"/>
                </a:solidFill>
              </a:rPr>
              <a:t>’</a:t>
            </a:r>
            <a:r>
              <a:rPr lang="fr-FR" altLang="ja-JP" sz="1200" dirty="0" smtClean="0">
                <a:solidFill>
                  <a:srgbClr val="014A94"/>
                </a:solidFill>
              </a:rPr>
              <a:t>ULB, au minimum à la communauté ULB, au mieux sur Internet</a:t>
            </a:r>
          </a:p>
        </p:txBody>
      </p:sp>
      <p:sp>
        <p:nvSpPr>
          <p:cNvPr id="23859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586B63F2-E353-45AA-8ED2-431632A4EFB2}" type="slidenum">
              <a:rPr lang="fr-BE" altLang="fr-FR">
                <a:solidFill>
                  <a:prstClr val="black"/>
                </a:solidFill>
              </a:rPr>
              <a:pPr eaLnBrk="1" hangingPunct="1">
                <a:spcBef>
                  <a:spcPct val="0"/>
                </a:spcBef>
              </a:pPr>
              <a:t>6</a:t>
            </a:fld>
            <a:endParaRPr lang="fr-BE" altLang="fr-FR">
              <a:solidFill>
                <a:prstClr val="black"/>
              </a:solidFill>
            </a:endParaRPr>
          </a:p>
        </p:txBody>
      </p:sp>
    </p:spTree>
    <p:extLst>
      <p:ext uri="{BB962C8B-B14F-4D97-AF65-F5344CB8AC3E}">
        <p14:creationId xmlns:p14="http://schemas.microsoft.com/office/powerpoint/2010/main" val="4221790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859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buFontTx/>
              <a:buNone/>
            </a:pPr>
            <a:endParaRPr lang="fr-FR" altLang="ja-JP" sz="1200" dirty="0" smtClean="0">
              <a:solidFill>
                <a:srgbClr val="014A94"/>
              </a:solidFill>
            </a:endParaRPr>
          </a:p>
        </p:txBody>
      </p:sp>
      <p:sp>
        <p:nvSpPr>
          <p:cNvPr id="23859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586B63F2-E353-45AA-8ED2-431632A4EFB2}" type="slidenum">
              <a:rPr lang="fr-BE" altLang="fr-FR">
                <a:solidFill>
                  <a:prstClr val="black"/>
                </a:solidFill>
              </a:rPr>
              <a:pPr eaLnBrk="1" hangingPunct="1">
                <a:spcBef>
                  <a:spcPct val="0"/>
                </a:spcBef>
              </a:pPr>
              <a:t>7</a:t>
            </a:fld>
            <a:endParaRPr lang="fr-BE" altLang="fr-FR">
              <a:solidFill>
                <a:prstClr val="black"/>
              </a:solidFill>
            </a:endParaRPr>
          </a:p>
        </p:txBody>
      </p:sp>
    </p:spTree>
    <p:extLst>
      <p:ext uri="{BB962C8B-B14F-4D97-AF65-F5344CB8AC3E}">
        <p14:creationId xmlns:p14="http://schemas.microsoft.com/office/powerpoint/2010/main" val="4221790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BE" sz="1000" b="1" dirty="0" smtClean="0"/>
              <a:t>« Green Open Access » (Voie verte). </a:t>
            </a:r>
          </a:p>
          <a:p>
            <a:pPr marL="0" marR="0" indent="0" algn="l" defTabSz="914400" rtl="0" eaLnBrk="0" fontAlgn="base" latinLnBrk="0" hangingPunct="0">
              <a:lnSpc>
                <a:spcPct val="100000"/>
              </a:lnSpc>
              <a:spcBef>
                <a:spcPct val="30000"/>
              </a:spcBef>
              <a:spcAft>
                <a:spcPct val="0"/>
              </a:spcAft>
              <a:buClrTx/>
              <a:buSzTx/>
              <a:buFontTx/>
              <a:buNone/>
              <a:tabLst/>
              <a:defRPr/>
            </a:pPr>
            <a:r>
              <a:rPr lang="fr-BE" sz="1000" b="0" dirty="0" smtClean="0"/>
              <a:t>Ce</a:t>
            </a:r>
            <a:r>
              <a:rPr lang="fr-BE" sz="1000" b="0" baseline="0" dirty="0" smtClean="0"/>
              <a:t> moyen de diffuser en open </a:t>
            </a:r>
            <a:r>
              <a:rPr lang="fr-BE" sz="1000" b="0" baseline="0" dirty="0" err="1" smtClean="0"/>
              <a:t>access</a:t>
            </a:r>
            <a:r>
              <a:rPr lang="fr-BE" sz="1000" b="0" baseline="0" dirty="0" smtClean="0"/>
              <a:t> est</a:t>
            </a:r>
            <a:r>
              <a:rPr lang="fr-BE" sz="1000" b="1" baseline="0" dirty="0" smtClean="0"/>
              <a:t> </a:t>
            </a:r>
            <a:r>
              <a:rPr lang="fr-BE" sz="1000" baseline="0" dirty="0" smtClean="0"/>
              <a:t>basé sur l’archivage en ligne par l’auteur </a:t>
            </a:r>
            <a:r>
              <a:rPr lang="fr-BE" sz="1000" b="0" baseline="0" dirty="0" smtClean="0"/>
              <a:t>(auto-archivage) </a:t>
            </a:r>
            <a:r>
              <a:rPr lang="fr-BE" sz="1000" baseline="0" dirty="0" smtClean="0"/>
              <a:t>en accès libre et gratuit d’une version d’un article publiée chez un éditeur « traditionnel », vendant l’accès à sa revue sur le  modèle de l’abonnement. </a:t>
            </a:r>
          </a:p>
          <a:p>
            <a:pPr marL="0" marR="0" indent="0" algn="l" defTabSz="914400" rtl="0" eaLnBrk="0" fontAlgn="base" latinLnBrk="0" hangingPunct="0">
              <a:lnSpc>
                <a:spcPct val="100000"/>
              </a:lnSpc>
              <a:spcBef>
                <a:spcPct val="30000"/>
              </a:spcBef>
              <a:spcAft>
                <a:spcPct val="0"/>
              </a:spcAft>
              <a:buClrTx/>
              <a:buSzTx/>
              <a:buFontTx/>
              <a:buNone/>
              <a:tabLst/>
              <a:defRPr/>
            </a:pPr>
            <a:r>
              <a:rPr lang="fr-BE" sz="1000" baseline="0" dirty="0" smtClean="0"/>
              <a:t>L’accès ouvert à l’article peut être soumis à des limitations, en particulier en termes d’immédiateté d’accès (qui peut être soumis à un embargo, généralement allant de 6 mois à 24 mois) ou par rapport à la version du document publiée (</a:t>
            </a:r>
            <a:r>
              <a:rPr lang="fr-BE" sz="1000" baseline="0" dirty="0" err="1" smtClean="0"/>
              <a:t>pre-print</a:t>
            </a:r>
            <a:r>
              <a:rPr lang="fr-BE" sz="1000" baseline="0" dirty="0" smtClean="0"/>
              <a:t>, post-</a:t>
            </a:r>
            <a:r>
              <a:rPr lang="fr-BE" sz="1000" baseline="0" dirty="0" err="1" smtClean="0"/>
              <a:t>print</a:t>
            </a:r>
            <a:r>
              <a:rPr lang="fr-BE" sz="1000" baseline="0"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fr-BE" sz="1000" baseline="0" dirty="0" smtClean="0"/>
              <a:t>L’archivage a lieu dans des archives ouvertes, institutionnelles ou thématiques (ex: </a:t>
            </a:r>
            <a:r>
              <a:rPr lang="fr-BE" sz="1000" baseline="0" dirty="0" err="1" smtClean="0"/>
              <a:t>ArXiv</a:t>
            </a:r>
            <a:r>
              <a:rPr lang="fr-BE" sz="1000" baseline="0" dirty="0" smtClean="0"/>
              <a:t>, </a:t>
            </a:r>
            <a:r>
              <a:rPr lang="fr-BE" sz="1000" baseline="0" dirty="0" err="1" smtClean="0"/>
              <a:t>Repec</a:t>
            </a:r>
            <a:r>
              <a:rPr lang="fr-BE" sz="1000" baseline="0" dirty="0" smtClean="0"/>
              <a:t>, </a:t>
            </a:r>
            <a:r>
              <a:rPr lang="fr-BE" sz="1000" baseline="0" dirty="0" err="1" smtClean="0"/>
              <a:t>CiteSeer</a:t>
            </a:r>
            <a:r>
              <a:rPr lang="fr-BE" sz="1000" baseline="0" dirty="0" smtClean="0"/>
              <a:t>, SSRN..). </a:t>
            </a:r>
          </a:p>
          <a:p>
            <a:pPr marL="0" marR="0" indent="0" algn="l" defTabSz="914400" rtl="0" eaLnBrk="0" fontAlgn="base" latinLnBrk="0" hangingPunct="0">
              <a:lnSpc>
                <a:spcPct val="100000"/>
              </a:lnSpc>
              <a:spcBef>
                <a:spcPct val="30000"/>
              </a:spcBef>
              <a:spcAft>
                <a:spcPct val="0"/>
              </a:spcAft>
              <a:buClrTx/>
              <a:buSzTx/>
              <a:buFontTx/>
              <a:buNone/>
              <a:tabLst/>
              <a:defRPr/>
            </a:pPr>
            <a:r>
              <a:rPr lang="fr-BE" sz="1000" baseline="0" dirty="0" smtClean="0"/>
              <a:t>Ce modèle ne modifie pas substantiellement le modèle traditionnel de la publication scientifique, et l’éditeur maintient les droits sur l’article que l’auteur lui a cédés.  </a:t>
            </a:r>
          </a:p>
          <a:p>
            <a:pPr marL="0" marR="0" indent="0" algn="l" defTabSz="914400" rtl="0" eaLnBrk="0" fontAlgn="base" latinLnBrk="0" hangingPunct="0">
              <a:lnSpc>
                <a:spcPct val="100000"/>
              </a:lnSpc>
              <a:spcBef>
                <a:spcPct val="30000"/>
              </a:spcBef>
              <a:spcAft>
                <a:spcPct val="0"/>
              </a:spcAft>
              <a:buClrTx/>
              <a:buSzTx/>
              <a:buFontTx/>
              <a:buNone/>
              <a:tabLst/>
              <a:defRPr/>
            </a:pPr>
            <a:endParaRPr lang="fr-BE" sz="1000" baseline="0" dirty="0" smtClean="0"/>
          </a:p>
        </p:txBody>
      </p:sp>
      <p:sp>
        <p:nvSpPr>
          <p:cNvPr id="4" name="Espace réservé du numéro de diapositive 3"/>
          <p:cNvSpPr>
            <a:spLocks noGrp="1"/>
          </p:cNvSpPr>
          <p:nvPr>
            <p:ph type="sldNum" sz="quarter" idx="10"/>
          </p:nvPr>
        </p:nvSpPr>
        <p:spPr/>
        <p:txBody>
          <a:bodyPr/>
          <a:lstStyle/>
          <a:p>
            <a:fld id="{2D66A238-9D9C-4622-90BE-9DA1088FAFCF}" type="slidenum">
              <a:rPr lang="fr-BE" altLang="fr-FR" smtClean="0">
                <a:solidFill>
                  <a:prstClr val="black"/>
                </a:solidFill>
              </a:rPr>
              <a:pPr/>
              <a:t>9</a:t>
            </a:fld>
            <a:endParaRPr lang="fr-BE" altLang="fr-FR">
              <a:solidFill>
                <a:prstClr val="black"/>
              </a:solidFill>
            </a:endParaRPr>
          </a:p>
        </p:txBody>
      </p:sp>
    </p:spTree>
    <p:extLst>
      <p:ext uri="{BB962C8B-B14F-4D97-AF65-F5344CB8AC3E}">
        <p14:creationId xmlns:p14="http://schemas.microsoft.com/office/powerpoint/2010/main" val="1445379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913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ea typeface="ＭＳ Ｐゴシック" panose="020B0600070205080204" pitchFamily="34" charset="-128"/>
            </a:endParaRPr>
          </a:p>
        </p:txBody>
      </p:sp>
      <p:sp>
        <p:nvSpPr>
          <p:cNvPr id="21914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AD687B83-9F31-4674-AD83-35519DBDC4A5}" type="slidenum">
              <a:rPr lang="fr-BE" altLang="fr-FR">
                <a:solidFill>
                  <a:prstClr val="black"/>
                </a:solidFill>
              </a:rPr>
              <a:pPr eaLnBrk="1" hangingPunct="1">
                <a:spcBef>
                  <a:spcPct val="0"/>
                </a:spcBef>
              </a:pPr>
              <a:t>10</a:t>
            </a:fld>
            <a:endParaRPr lang="fr-BE" altLang="fr-FR">
              <a:solidFill>
                <a:prstClr val="black"/>
              </a:solidFill>
            </a:endParaRPr>
          </a:p>
        </p:txBody>
      </p:sp>
    </p:spTree>
    <p:extLst>
      <p:ext uri="{BB962C8B-B14F-4D97-AF65-F5344CB8AC3E}">
        <p14:creationId xmlns:p14="http://schemas.microsoft.com/office/powerpoint/2010/main" val="2649728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a:prstGeom prst="rect">
            <a:avLst/>
          </a:prstGeom>
        </p:spPr>
        <p:txBody>
          <a:bodyPr lIns="91429" tIns="45715" rIns="91429" bIns="45715"/>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32E15B65-DEFB-4CC5-B9F2-47BB31FEDD45}"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E0741170-689D-4D25-A701-6D4BA0EB18F5}" type="slidenum">
              <a:rPr lang="fr-BE" altLang="fr-FR"/>
              <a:pPr/>
              <a:t>‹N°›</a:t>
            </a:fld>
            <a:endParaRPr lang="fr-BE" altLang="fr-FR"/>
          </a:p>
        </p:txBody>
      </p:sp>
    </p:spTree>
    <p:extLst>
      <p:ext uri="{BB962C8B-B14F-4D97-AF65-F5344CB8AC3E}">
        <p14:creationId xmlns:p14="http://schemas.microsoft.com/office/powerpoint/2010/main" val="695114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83C615C-4318-4F2A-8062-8B4E1B6A0FEE}"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D1181912-0BC2-4DBF-88DA-A3B4F6292333}" type="slidenum">
              <a:rPr lang="fr-BE" altLang="fr-FR"/>
              <a:pPr/>
              <a:t>‹N°›</a:t>
            </a:fld>
            <a:endParaRPr lang="fr-BE" altLang="fr-FR"/>
          </a:p>
        </p:txBody>
      </p:sp>
    </p:spTree>
    <p:extLst>
      <p:ext uri="{BB962C8B-B14F-4D97-AF65-F5344CB8AC3E}">
        <p14:creationId xmlns:p14="http://schemas.microsoft.com/office/powerpoint/2010/main" val="39401920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343341060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129980637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403574767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351370878"/>
      </p:ext>
    </p:extLst>
  </p:cSld>
  <p:clrMapOvr>
    <a:masterClrMapping/>
  </p:clrMapOvr>
  <p:transition spd="med">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104299838"/>
      </p:ext>
    </p:extLst>
  </p:cSld>
  <p:clrMapOvr>
    <a:masterClrMapping/>
  </p:clrMapOvr>
  <p:transition spd="slow"/>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D0A7035B-AD5F-4401-B16D-83F3260B69D8}"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705BA7B-1AE4-40CF-933D-48582ED9BADF}" type="slidenum">
              <a:rPr lang="fr-BE"/>
              <a:pPr>
                <a:defRPr/>
              </a:pPr>
              <a:t>‹N°›</a:t>
            </a:fld>
            <a:endParaRPr lang="fr-BE"/>
          </a:p>
        </p:txBody>
      </p:sp>
    </p:spTree>
    <p:extLst>
      <p:ext uri="{BB962C8B-B14F-4D97-AF65-F5344CB8AC3E}">
        <p14:creationId xmlns:p14="http://schemas.microsoft.com/office/powerpoint/2010/main" val="273897856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958F7FC3-3A56-4E09-9A69-403B4A3B6D43}"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F4763F1-470A-4C01-945F-0FD69A1E52B0}" type="slidenum">
              <a:rPr lang="fr-BE"/>
              <a:pPr>
                <a:defRPr/>
              </a:pPr>
              <a:t>‹N°›</a:t>
            </a:fld>
            <a:endParaRPr lang="fr-BE"/>
          </a:p>
        </p:txBody>
      </p:sp>
    </p:spTree>
    <p:extLst>
      <p:ext uri="{BB962C8B-B14F-4D97-AF65-F5344CB8AC3E}">
        <p14:creationId xmlns:p14="http://schemas.microsoft.com/office/powerpoint/2010/main" val="25889596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F08F3FAD-E68E-4018-BEDB-93D81076FD92}"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36C72C20-3A8F-40EF-A99E-AE5E941930D1}" type="slidenum">
              <a:rPr lang="fr-BE"/>
              <a:pPr>
                <a:defRPr/>
              </a:pPr>
              <a:t>‹N°›</a:t>
            </a:fld>
            <a:endParaRPr lang="fr-BE"/>
          </a:p>
        </p:txBody>
      </p:sp>
    </p:spTree>
    <p:extLst>
      <p:ext uri="{BB962C8B-B14F-4D97-AF65-F5344CB8AC3E}">
        <p14:creationId xmlns:p14="http://schemas.microsoft.com/office/powerpoint/2010/main" val="30186318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9070037C-6069-4666-8582-18DF2C3A28EA}"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4DDFBD38-2519-4398-B284-108F63F57D1B}" type="slidenum">
              <a:rPr lang="fr-BE"/>
              <a:pPr>
                <a:defRPr/>
              </a:pPr>
              <a:t>‹N°›</a:t>
            </a:fld>
            <a:endParaRPr lang="fr-BE"/>
          </a:p>
        </p:txBody>
      </p:sp>
    </p:spTree>
    <p:extLst>
      <p:ext uri="{BB962C8B-B14F-4D97-AF65-F5344CB8AC3E}">
        <p14:creationId xmlns:p14="http://schemas.microsoft.com/office/powerpoint/2010/main" val="23373865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CE4CA6F5-C102-4CC6-9513-04EF3718DDD8}"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30B9D41F-7D82-4957-9ED9-8A5253575AA8}" type="slidenum">
              <a:rPr lang="fr-BE"/>
              <a:pPr>
                <a:defRPr/>
              </a:pPr>
              <a:t>‹N°›</a:t>
            </a:fld>
            <a:endParaRPr lang="fr-BE"/>
          </a:p>
        </p:txBody>
      </p:sp>
    </p:spTree>
    <p:extLst>
      <p:ext uri="{BB962C8B-B14F-4D97-AF65-F5344CB8AC3E}">
        <p14:creationId xmlns:p14="http://schemas.microsoft.com/office/powerpoint/2010/main" val="16113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F51966A8-7B4D-443D-A703-9CE21BDFD8BF}"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76A53883-767D-4DB0-81A7-44907629F31F}" type="slidenum">
              <a:rPr lang="fr-BE" altLang="fr-FR"/>
              <a:pPr/>
              <a:t>‹N°›</a:t>
            </a:fld>
            <a:endParaRPr lang="fr-BE" altLang="fr-FR"/>
          </a:p>
        </p:txBody>
      </p:sp>
    </p:spTree>
    <p:extLst>
      <p:ext uri="{BB962C8B-B14F-4D97-AF65-F5344CB8AC3E}">
        <p14:creationId xmlns:p14="http://schemas.microsoft.com/office/powerpoint/2010/main" val="145377141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76376B83-22E2-4258-98C3-FCCC4ECAF2BE}"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C1266008-0B97-4657-9DB4-598351795B32}" type="slidenum">
              <a:rPr lang="fr-BE"/>
              <a:pPr>
                <a:defRPr/>
              </a:pPr>
              <a:t>‹N°›</a:t>
            </a:fld>
            <a:endParaRPr lang="fr-BE"/>
          </a:p>
        </p:txBody>
      </p:sp>
    </p:spTree>
    <p:extLst>
      <p:ext uri="{BB962C8B-B14F-4D97-AF65-F5344CB8AC3E}">
        <p14:creationId xmlns:p14="http://schemas.microsoft.com/office/powerpoint/2010/main" val="196691794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5676B10F-CEB8-4C98-B646-B75E13AC83A4}"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50F211E9-CAE0-4803-8E76-E82CE7DD9A5C}" type="slidenum">
              <a:rPr lang="fr-BE"/>
              <a:pPr>
                <a:defRPr/>
              </a:pPr>
              <a:t>‹N°›</a:t>
            </a:fld>
            <a:endParaRPr lang="fr-BE"/>
          </a:p>
        </p:txBody>
      </p:sp>
    </p:spTree>
    <p:extLst>
      <p:ext uri="{BB962C8B-B14F-4D97-AF65-F5344CB8AC3E}">
        <p14:creationId xmlns:p14="http://schemas.microsoft.com/office/powerpoint/2010/main" val="206303210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EA88215-9D1C-49D8-A154-95DF993060C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7784F066-2298-43C0-B285-0225BAE367AF}" type="slidenum">
              <a:rPr lang="fr-BE"/>
              <a:pPr>
                <a:defRPr/>
              </a:pPr>
              <a:t>‹N°›</a:t>
            </a:fld>
            <a:endParaRPr lang="fr-BE"/>
          </a:p>
        </p:txBody>
      </p:sp>
    </p:spTree>
    <p:extLst>
      <p:ext uri="{BB962C8B-B14F-4D97-AF65-F5344CB8AC3E}">
        <p14:creationId xmlns:p14="http://schemas.microsoft.com/office/powerpoint/2010/main" val="4758581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9BF158CE-B6B6-44A3-927F-013CCB2B95A6}"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79B9AE7-AF7D-4882-BA55-9778D59D2CAB}" type="slidenum">
              <a:rPr lang="fr-BE"/>
              <a:pPr>
                <a:defRPr/>
              </a:pPr>
              <a:t>‹N°›</a:t>
            </a:fld>
            <a:endParaRPr lang="fr-BE"/>
          </a:p>
        </p:txBody>
      </p:sp>
    </p:spTree>
    <p:extLst>
      <p:ext uri="{BB962C8B-B14F-4D97-AF65-F5344CB8AC3E}">
        <p14:creationId xmlns:p14="http://schemas.microsoft.com/office/powerpoint/2010/main" val="4326762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4FFE1E88-399C-4304-85FA-B8C69E2396A0}"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557D7F15-EBA8-46BF-B6B9-435586184BD6}" type="slidenum">
              <a:rPr lang="fr-BE"/>
              <a:pPr>
                <a:defRPr/>
              </a:pPr>
              <a:t>‹N°›</a:t>
            </a:fld>
            <a:endParaRPr lang="fr-BE"/>
          </a:p>
        </p:txBody>
      </p:sp>
    </p:spTree>
    <p:extLst>
      <p:ext uri="{BB962C8B-B14F-4D97-AF65-F5344CB8AC3E}">
        <p14:creationId xmlns:p14="http://schemas.microsoft.com/office/powerpoint/2010/main" val="193144693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1956081434"/>
      </p:ext>
    </p:extLst>
  </p:cSld>
  <p:clrMapOvr>
    <a:masterClrMapping/>
  </p:clrMapOvr>
  <p:transition spd="med">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3005321656"/>
      </p:ext>
    </p:extLst>
  </p:cSld>
  <p:clrMapOvr>
    <a:masterClrMapping/>
  </p:clrMapOvr>
  <p:transition spd="slow"/>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370014202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289876858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256519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4119759762"/>
      </p:ext>
    </p:extLst>
  </p:cSld>
  <p:clrMapOvr>
    <a:masterClrMapping/>
  </p:clrMapOvr>
  <p:transition spd="med">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106404978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49462521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77382126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142527293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309223594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399108584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417851349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3173086908"/>
      </p:ext>
    </p:extLst>
  </p:cSld>
  <p:clrMapOvr>
    <a:masterClrMapping/>
  </p:clrMapOvr>
  <p:transition spd="med">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569380235"/>
      </p:ext>
    </p:extLst>
  </p:cSld>
  <p:clrMapOvr>
    <a:masterClrMapping/>
  </p:clrMapOvr>
  <p:transition spd="slow"/>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4129167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3110589920"/>
      </p:ext>
    </p:extLst>
  </p:cSld>
  <p:clrMapOvr>
    <a:masterClrMapping/>
  </p:clrMapOvr>
  <p:transition spd="slow"/>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15155578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23741906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248171086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272850480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254141289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10295935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270761368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380291796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112981236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998980673"/>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Diapositive de titre">
    <p:spTree>
      <p:nvGrpSpPr>
        <p:cNvPr id="1" name=""/>
        <p:cNvGrpSpPr/>
        <p:nvPr/>
      </p:nvGrpSpPr>
      <p:grpSpPr>
        <a:xfrm>
          <a:off x="0" y="0"/>
          <a:ext cx="0" cy="0"/>
          <a:chOff x="0" y="0"/>
          <a:chExt cx="0" cy="0"/>
        </a:xfrm>
      </p:grpSpPr>
      <p:sp>
        <p:nvSpPr>
          <p:cNvPr id="7" name="Titre 1"/>
          <p:cNvSpPr>
            <a:spLocks noGrp="1"/>
          </p:cNvSpPr>
          <p:nvPr>
            <p:ph type="title"/>
          </p:nvPr>
        </p:nvSpPr>
        <p:spPr>
          <a:xfrm>
            <a:off x="4429124" y="785794"/>
            <a:ext cx="4286280" cy="2928958"/>
          </a:xfrm>
        </p:spPr>
        <p:txBody>
          <a:bodyPr>
            <a:normAutofit/>
          </a:bodyPr>
          <a:lstStyle>
            <a:lvl1pPr>
              <a:defRPr sz="3600" baseline="0">
                <a:solidFill>
                  <a:srgbClr val="92D050"/>
                </a:solidFill>
              </a:defRPr>
            </a:lvl1pPr>
          </a:lstStyle>
          <a:p>
            <a:r>
              <a:rPr lang="fr-FR" dirty="0" smtClean="0"/>
              <a:t>Cliquez pour modifier le style du titre</a:t>
            </a:r>
            <a:endParaRPr lang="fr-BE" dirty="0"/>
          </a:p>
        </p:txBody>
      </p:sp>
    </p:spTree>
    <p:extLst>
      <p:ext uri="{BB962C8B-B14F-4D97-AF65-F5344CB8AC3E}">
        <p14:creationId xmlns:p14="http://schemas.microsoft.com/office/powerpoint/2010/main" val="248563724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3397813321"/>
      </p:ext>
    </p:extLst>
  </p:cSld>
  <p:clrMapOvr>
    <a:masterClrMapping/>
  </p:clrMapOvr>
  <p:transition spd="slow"/>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193797271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387645860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307941934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106314076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32258834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13245472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72186962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34938747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2104817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6D78AF8A-5D7A-48DD-B2FD-C9C8C435DB83}" type="datetime1">
              <a:rPr lang="fr-BE" altLang="fr-FR"/>
              <a:pPr>
                <a:defRPr/>
              </a:pPr>
              <a:t>17-06-20</a:t>
            </a:fld>
            <a:endParaRPr lang="fr-BE" altLang="fr-FR"/>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fld id="{67EC3504-7372-4A7A-9F93-182E9E57467B}" type="slidenum">
              <a:rPr lang="fr-BE" altLang="fr-FR"/>
              <a:pPr/>
              <a:t>‹N°›</a:t>
            </a:fld>
            <a:endParaRPr lang="fr-BE" altLang="fr-FR"/>
          </a:p>
        </p:txBody>
      </p:sp>
    </p:spTree>
    <p:extLst>
      <p:ext uri="{BB962C8B-B14F-4D97-AF65-F5344CB8AC3E}">
        <p14:creationId xmlns:p14="http://schemas.microsoft.com/office/powerpoint/2010/main" val="307794563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272575471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121809474"/>
      </p:ext>
    </p:extLst>
  </p:cSld>
  <p:clrMapOvr>
    <a:masterClrMapping/>
  </p:clrMapOvr>
  <p:transition spd="med">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617216721"/>
      </p:ext>
    </p:extLst>
  </p:cSld>
  <p:clrMapOvr>
    <a:masterClrMapping/>
  </p:clrMapOvr>
  <p:transition spd="slow"/>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365459747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70894495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252185577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92657708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262453126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287278175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2135400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11B0830B-EA3E-4D46-BE1D-BDC6C748DD57}"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1FF52495-19B2-4B7E-A8DA-6018591D103F}" type="slidenum">
              <a:rPr lang="fr-BE" altLang="fr-FR"/>
              <a:pPr/>
              <a:t>‹N°›</a:t>
            </a:fld>
            <a:endParaRPr lang="fr-BE" altLang="fr-FR"/>
          </a:p>
        </p:txBody>
      </p:sp>
    </p:spTree>
    <p:extLst>
      <p:ext uri="{BB962C8B-B14F-4D97-AF65-F5344CB8AC3E}">
        <p14:creationId xmlns:p14="http://schemas.microsoft.com/office/powerpoint/2010/main" val="277985926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296455706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317545093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295944082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1118302546"/>
      </p:ext>
    </p:extLst>
  </p:cSld>
  <p:clrMapOvr>
    <a:masterClrMapping/>
  </p:clrMapOvr>
  <p:transition spd="med">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568142870"/>
      </p:ext>
    </p:extLst>
  </p:cSld>
  <p:clrMapOvr>
    <a:masterClrMapping/>
  </p:clrMapOvr>
  <p:transition spd="slow"/>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54370164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397346311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129031598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408907017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4005219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e la date 3"/>
          <p:cNvSpPr>
            <a:spLocks noGrp="1"/>
          </p:cNvSpPr>
          <p:nvPr>
            <p:ph type="dt" sz="half" idx="10"/>
          </p:nvPr>
        </p:nvSpPr>
        <p:spPr/>
        <p:txBody>
          <a:bodyPr/>
          <a:lstStyle>
            <a:lvl1pPr>
              <a:defRPr/>
            </a:lvl1pPr>
          </a:lstStyle>
          <a:p>
            <a:pPr>
              <a:defRPr/>
            </a:pPr>
            <a:fld id="{F825BA67-25FD-4773-B484-8D6D478A6BF0}"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76273B15-06A0-4602-9600-4015F20579D0}" type="slidenum">
              <a:rPr lang="fr-BE" altLang="fr-FR"/>
              <a:pPr/>
              <a:t>‹N°›</a:t>
            </a:fld>
            <a:endParaRPr lang="fr-BE" altLang="fr-FR"/>
          </a:p>
        </p:txBody>
      </p:sp>
    </p:spTree>
    <p:extLst>
      <p:ext uri="{BB962C8B-B14F-4D97-AF65-F5344CB8AC3E}">
        <p14:creationId xmlns:p14="http://schemas.microsoft.com/office/powerpoint/2010/main" val="41368275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31460637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303688411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345142741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32352627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229233365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1229677294"/>
      </p:ext>
    </p:extLst>
  </p:cSld>
  <p:clrMapOvr>
    <a:masterClrMapping/>
  </p:clrMapOvr>
  <p:transition spd="med">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714812689"/>
      </p:ext>
    </p:extLst>
  </p:cSld>
  <p:clrMapOvr>
    <a:masterClrMapping/>
  </p:clrMapOvr>
  <p:transition spd="slow"/>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310429251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47821087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2441084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DB4BD55C-CBB5-4193-872C-85FC8CF33BC4}"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87301A4C-1753-43F2-99AD-3A534D08E17C}" type="slidenum">
              <a:rPr lang="fr-BE" altLang="fr-FR"/>
              <a:pPr/>
              <a:t>‹N°›</a:t>
            </a:fld>
            <a:endParaRPr lang="fr-BE" altLang="fr-FR"/>
          </a:p>
        </p:txBody>
      </p:sp>
    </p:spTree>
    <p:extLst>
      <p:ext uri="{BB962C8B-B14F-4D97-AF65-F5344CB8AC3E}">
        <p14:creationId xmlns:p14="http://schemas.microsoft.com/office/powerpoint/2010/main" val="132697068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309396349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227202477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75787806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347268187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379694152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353822408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340549362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1860989861"/>
      </p:ext>
    </p:extLst>
  </p:cSld>
  <p:clrMapOvr>
    <a:masterClrMapping/>
  </p:clrMapOvr>
  <p:transition spd="med">
    <p:fade/>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1560623740"/>
      </p:ext>
    </p:extLst>
  </p:cSld>
  <p:clrMapOvr>
    <a:masterClrMapping/>
  </p:clrMapOvr>
  <p:transition spd="slow"/>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1987687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1BE8B5EF-0239-42CD-9CFA-D646DD9221B5}"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E8ED7DBB-ACBC-40C9-B69B-BA1BB15BC920}" type="slidenum">
              <a:rPr lang="fr-BE" altLang="fr-FR"/>
              <a:pPr/>
              <a:t>‹N°›</a:t>
            </a:fld>
            <a:endParaRPr lang="fr-BE" altLang="fr-FR"/>
          </a:p>
        </p:txBody>
      </p:sp>
    </p:spTree>
    <p:extLst>
      <p:ext uri="{BB962C8B-B14F-4D97-AF65-F5344CB8AC3E}">
        <p14:creationId xmlns:p14="http://schemas.microsoft.com/office/powerpoint/2010/main" val="385493150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98948794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187457836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192080049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397666497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225092465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116314949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167271174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315111431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46225836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4188322620"/>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4F27A0CF-FA9C-47DA-A4BC-CA02A5FA9972}"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8804959D-0150-4CF9-A9A3-B7A51933C953}" type="slidenum">
              <a:rPr lang="fr-BE" altLang="fr-FR"/>
              <a:pPr/>
              <a:t>‹N°›</a:t>
            </a:fld>
            <a:endParaRPr lang="fr-BE" altLang="fr-FR"/>
          </a:p>
        </p:txBody>
      </p:sp>
    </p:spTree>
    <p:extLst>
      <p:ext uri="{BB962C8B-B14F-4D97-AF65-F5344CB8AC3E}">
        <p14:creationId xmlns:p14="http://schemas.microsoft.com/office/powerpoint/2010/main" val="31331199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0EAF3ECC-66A4-4EF6-A424-663D6DEB921D}" type="datetime1">
              <a:rPr lang="fr-BE" altLang="fr-FR"/>
              <a:pPr>
                <a:defRPr/>
              </a:pPr>
              <a:t>17-06-20</a:t>
            </a:fld>
            <a:endParaRPr lang="fr-BE" altLang="fr-FR"/>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fld id="{54A72901-8BBA-492C-A4E6-4E1542037D53}" type="slidenum">
              <a:rPr lang="fr-BE" altLang="fr-FR"/>
              <a:pPr/>
              <a:t>‹N°›</a:t>
            </a:fld>
            <a:endParaRPr lang="fr-BE" altLang="fr-FR"/>
          </a:p>
        </p:txBody>
      </p:sp>
    </p:spTree>
    <p:extLst>
      <p:ext uri="{BB962C8B-B14F-4D97-AF65-F5344CB8AC3E}">
        <p14:creationId xmlns:p14="http://schemas.microsoft.com/office/powerpoint/2010/main" val="181820158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4058357019"/>
      </p:ext>
    </p:extLst>
  </p:cSld>
  <p:clrMapOvr>
    <a:masterClrMapping/>
  </p:clrMapOvr>
  <p:transition spd="slow"/>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279420860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59095868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407166799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15951484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340057019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26786284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371843869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190917343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2455323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CA315F1E-5201-4DEB-B152-6042E7E89A57}" type="datetime1">
              <a:rPr lang="fr-BE" altLang="fr-FR"/>
              <a:pPr>
                <a:defRPr/>
              </a:pPr>
              <a:t>17-06-20</a:t>
            </a:fld>
            <a:endParaRPr lang="fr-BE" altLang="fr-FR"/>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fld id="{83CBF9DE-AC39-45BF-8D83-38C740D8F15B}" type="slidenum">
              <a:rPr lang="fr-BE" altLang="fr-FR"/>
              <a:pPr/>
              <a:t>‹N°›</a:t>
            </a:fld>
            <a:endParaRPr lang="fr-BE" altLang="fr-FR"/>
          </a:p>
        </p:txBody>
      </p:sp>
    </p:spTree>
    <p:extLst>
      <p:ext uri="{BB962C8B-B14F-4D97-AF65-F5344CB8AC3E}">
        <p14:creationId xmlns:p14="http://schemas.microsoft.com/office/powerpoint/2010/main" val="182931742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173982814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1922731425"/>
      </p:ext>
    </p:extLst>
  </p:cSld>
  <p:clrMapOvr>
    <a:masterClrMapping/>
  </p:clrMapOvr>
  <p:transition spd="med">
    <p:fade/>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1732743381"/>
      </p:ext>
    </p:extLst>
  </p:cSld>
  <p:clrMapOvr>
    <a:masterClrMapping/>
  </p:clrMapOvr>
  <p:transition spd="slow"/>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130319664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79272915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244984109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339340253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284716332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127138402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2041639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1FF167FC-93D8-4071-9A20-1427F2FFF38F}" type="datetime1">
              <a:rPr lang="fr-BE" altLang="fr-FR"/>
              <a:pPr>
                <a:defRPr/>
              </a:pPr>
              <a:t>17-06-20</a:t>
            </a:fld>
            <a:endParaRPr lang="fr-BE" altLang="fr-FR"/>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fld id="{5C8665BB-D18D-4A24-A4B9-EBFDD49C5CF6}" type="slidenum">
              <a:rPr lang="fr-BE" altLang="fr-FR"/>
              <a:pPr/>
              <a:t>‹N°›</a:t>
            </a:fld>
            <a:endParaRPr lang="fr-BE" altLang="fr-FR"/>
          </a:p>
        </p:txBody>
      </p:sp>
    </p:spTree>
    <p:extLst>
      <p:ext uri="{BB962C8B-B14F-4D97-AF65-F5344CB8AC3E}">
        <p14:creationId xmlns:p14="http://schemas.microsoft.com/office/powerpoint/2010/main" val="239331261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290537340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124395663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415119207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2427462943"/>
      </p:ext>
    </p:extLst>
  </p:cSld>
  <p:clrMapOvr>
    <a:masterClrMapping/>
  </p:clrMapOvr>
  <p:transition spd="med">
    <p:fade/>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371839363"/>
      </p:ext>
    </p:extLst>
  </p:cSld>
  <p:clrMapOvr>
    <a:masterClrMapping/>
  </p:clrMapOvr>
  <p:transition spd="slow"/>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D0A7035B-AD5F-4401-B16D-83F3260B69D8}"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705BA7B-1AE4-40CF-933D-48582ED9BADF}" type="slidenum">
              <a:rPr lang="fr-BE"/>
              <a:pPr>
                <a:defRPr/>
              </a:pPr>
              <a:t>‹N°›</a:t>
            </a:fld>
            <a:endParaRPr lang="fr-BE"/>
          </a:p>
        </p:txBody>
      </p:sp>
    </p:spTree>
    <p:extLst>
      <p:ext uri="{BB962C8B-B14F-4D97-AF65-F5344CB8AC3E}">
        <p14:creationId xmlns:p14="http://schemas.microsoft.com/office/powerpoint/2010/main" val="72196721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958F7FC3-3A56-4E09-9A69-403B4A3B6D43}"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F4763F1-470A-4C01-945F-0FD69A1E52B0}" type="slidenum">
              <a:rPr lang="fr-BE"/>
              <a:pPr>
                <a:defRPr/>
              </a:pPr>
              <a:t>‹N°›</a:t>
            </a:fld>
            <a:endParaRPr lang="fr-BE"/>
          </a:p>
        </p:txBody>
      </p:sp>
    </p:spTree>
    <p:extLst>
      <p:ext uri="{BB962C8B-B14F-4D97-AF65-F5344CB8AC3E}">
        <p14:creationId xmlns:p14="http://schemas.microsoft.com/office/powerpoint/2010/main" val="358067879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F08F3FAD-E68E-4018-BEDB-93D81076FD92}"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36C72C20-3A8F-40EF-A99E-AE5E941930D1}" type="slidenum">
              <a:rPr lang="fr-BE"/>
              <a:pPr>
                <a:defRPr/>
              </a:pPr>
              <a:t>‹N°›</a:t>
            </a:fld>
            <a:endParaRPr lang="fr-BE"/>
          </a:p>
        </p:txBody>
      </p:sp>
    </p:spTree>
    <p:extLst>
      <p:ext uri="{BB962C8B-B14F-4D97-AF65-F5344CB8AC3E}">
        <p14:creationId xmlns:p14="http://schemas.microsoft.com/office/powerpoint/2010/main" val="300305522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9070037C-6069-4666-8582-18DF2C3A28EA}"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4DDFBD38-2519-4398-B284-108F63F57D1B}" type="slidenum">
              <a:rPr lang="fr-BE"/>
              <a:pPr>
                <a:defRPr/>
              </a:pPr>
              <a:t>‹N°›</a:t>
            </a:fld>
            <a:endParaRPr lang="fr-BE"/>
          </a:p>
        </p:txBody>
      </p:sp>
    </p:spTree>
    <p:extLst>
      <p:ext uri="{BB962C8B-B14F-4D97-AF65-F5344CB8AC3E}">
        <p14:creationId xmlns:p14="http://schemas.microsoft.com/office/powerpoint/2010/main" val="198725124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CE4CA6F5-C102-4CC6-9513-04EF3718DDD8}"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30B9D41F-7D82-4957-9ED9-8A5253575AA8}" type="slidenum">
              <a:rPr lang="fr-BE"/>
              <a:pPr>
                <a:defRPr/>
              </a:pPr>
              <a:t>‹N°›</a:t>
            </a:fld>
            <a:endParaRPr lang="fr-BE"/>
          </a:p>
        </p:txBody>
      </p:sp>
    </p:spTree>
    <p:extLst>
      <p:ext uri="{BB962C8B-B14F-4D97-AF65-F5344CB8AC3E}">
        <p14:creationId xmlns:p14="http://schemas.microsoft.com/office/powerpoint/2010/main" val="16912080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576CDE6-85BE-403C-A624-B687672EF209}"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6D2B9E7D-6611-4E5C-9050-38E306661294}" type="slidenum">
              <a:rPr lang="fr-BE" altLang="fr-FR"/>
              <a:pPr/>
              <a:t>‹N°›</a:t>
            </a:fld>
            <a:endParaRPr lang="fr-BE" altLang="fr-FR"/>
          </a:p>
        </p:txBody>
      </p:sp>
    </p:spTree>
    <p:extLst>
      <p:ext uri="{BB962C8B-B14F-4D97-AF65-F5344CB8AC3E}">
        <p14:creationId xmlns:p14="http://schemas.microsoft.com/office/powerpoint/2010/main" val="277514455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76376B83-22E2-4258-98C3-FCCC4ECAF2BE}"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C1266008-0B97-4657-9DB4-598351795B32}" type="slidenum">
              <a:rPr lang="fr-BE"/>
              <a:pPr>
                <a:defRPr/>
              </a:pPr>
              <a:t>‹N°›</a:t>
            </a:fld>
            <a:endParaRPr lang="fr-BE"/>
          </a:p>
        </p:txBody>
      </p:sp>
    </p:spTree>
    <p:extLst>
      <p:ext uri="{BB962C8B-B14F-4D97-AF65-F5344CB8AC3E}">
        <p14:creationId xmlns:p14="http://schemas.microsoft.com/office/powerpoint/2010/main" val="327797493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5676B10F-CEB8-4C98-B646-B75E13AC83A4}"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50F211E9-CAE0-4803-8E76-E82CE7DD9A5C}" type="slidenum">
              <a:rPr lang="fr-BE"/>
              <a:pPr>
                <a:defRPr/>
              </a:pPr>
              <a:t>‹N°›</a:t>
            </a:fld>
            <a:endParaRPr lang="fr-BE"/>
          </a:p>
        </p:txBody>
      </p:sp>
    </p:spTree>
    <p:extLst>
      <p:ext uri="{BB962C8B-B14F-4D97-AF65-F5344CB8AC3E}">
        <p14:creationId xmlns:p14="http://schemas.microsoft.com/office/powerpoint/2010/main" val="207086893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EA88215-9D1C-49D8-A154-95DF993060C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7784F066-2298-43C0-B285-0225BAE367AF}" type="slidenum">
              <a:rPr lang="fr-BE"/>
              <a:pPr>
                <a:defRPr/>
              </a:pPr>
              <a:t>‹N°›</a:t>
            </a:fld>
            <a:endParaRPr lang="fr-BE"/>
          </a:p>
        </p:txBody>
      </p:sp>
    </p:spTree>
    <p:extLst>
      <p:ext uri="{BB962C8B-B14F-4D97-AF65-F5344CB8AC3E}">
        <p14:creationId xmlns:p14="http://schemas.microsoft.com/office/powerpoint/2010/main" val="158143723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9BF158CE-B6B6-44A3-927F-013CCB2B95A6}"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79B9AE7-AF7D-4882-BA55-9778D59D2CAB}" type="slidenum">
              <a:rPr lang="fr-BE"/>
              <a:pPr>
                <a:defRPr/>
              </a:pPr>
              <a:t>‹N°›</a:t>
            </a:fld>
            <a:endParaRPr lang="fr-BE"/>
          </a:p>
        </p:txBody>
      </p:sp>
    </p:spTree>
    <p:extLst>
      <p:ext uri="{BB962C8B-B14F-4D97-AF65-F5344CB8AC3E}">
        <p14:creationId xmlns:p14="http://schemas.microsoft.com/office/powerpoint/2010/main" val="381436474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4FFE1E88-399C-4304-85FA-B8C69E2396A0}"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557D7F15-EBA8-46BF-B6B9-435586184BD6}" type="slidenum">
              <a:rPr lang="fr-BE"/>
              <a:pPr>
                <a:defRPr/>
              </a:pPr>
              <a:t>‹N°›</a:t>
            </a:fld>
            <a:endParaRPr lang="fr-BE"/>
          </a:p>
        </p:txBody>
      </p:sp>
    </p:spTree>
    <p:extLst>
      <p:ext uri="{BB962C8B-B14F-4D97-AF65-F5344CB8AC3E}">
        <p14:creationId xmlns:p14="http://schemas.microsoft.com/office/powerpoint/2010/main" val="236617751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2483271762"/>
      </p:ext>
    </p:extLst>
  </p:cSld>
  <p:clrMapOvr>
    <a:masterClrMapping/>
  </p:clrMapOvr>
  <p:transition spd="med">
    <p:fade/>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106863985"/>
      </p:ext>
    </p:extLst>
  </p:cSld>
  <p:clrMapOvr>
    <a:masterClrMapping/>
  </p:clrMapOvr>
  <p:transition spd="slow"/>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173117753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37589403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105480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E67FC898-418E-408C-8C35-21BEEC99F85C}"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B24395E9-8BB5-4D77-A20F-36986C5C8FCA}" type="slidenum">
              <a:rPr lang="fr-BE" altLang="fr-FR"/>
              <a:pPr/>
              <a:t>‹N°›</a:t>
            </a:fld>
            <a:endParaRPr lang="fr-BE" altLang="fr-FR"/>
          </a:p>
        </p:txBody>
      </p:sp>
    </p:spTree>
    <p:extLst>
      <p:ext uri="{BB962C8B-B14F-4D97-AF65-F5344CB8AC3E}">
        <p14:creationId xmlns:p14="http://schemas.microsoft.com/office/powerpoint/2010/main" val="329228926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379866150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86829508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342180547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248910040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307439211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3991212576"/>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1302012450"/>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3272771702"/>
      </p:ext>
    </p:extLst>
  </p:cSld>
  <p:clrMapOvr>
    <a:masterClrMapping/>
  </p:clrMapOvr>
  <p:transition spd="med">
    <p:fade/>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3722779107"/>
      </p:ext>
    </p:extLst>
  </p:cSld>
  <p:clrMapOvr>
    <a:masterClrMapping/>
  </p:clrMapOvr>
  <p:transition spd="slow"/>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7430786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578A6495-CFB2-4309-8840-D3DE50CC9BA8}"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0BC2EF6A-7FB2-4B68-9638-192E34C69712}" type="slidenum">
              <a:rPr lang="fr-BE" altLang="fr-FR"/>
              <a:pPr/>
              <a:t>‹N°›</a:t>
            </a:fld>
            <a:endParaRPr lang="fr-BE" altLang="fr-FR"/>
          </a:p>
        </p:txBody>
      </p:sp>
    </p:spTree>
    <p:extLst>
      <p:ext uri="{BB962C8B-B14F-4D97-AF65-F5344CB8AC3E}">
        <p14:creationId xmlns:p14="http://schemas.microsoft.com/office/powerpoint/2010/main" val="43237195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2540041620"/>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2"/>
            <a:ext cx="7772400" cy="1362075"/>
          </a:xfrm>
        </p:spPr>
        <p:txBody>
          <a:bodyPr anchor="t"/>
          <a:lstStyle>
            <a:lvl1pPr algn="l">
              <a:defRPr sz="3000" b="1" cap="all"/>
            </a:lvl1pPr>
          </a:lstStyle>
          <a:p>
            <a:r>
              <a:rPr lang="fr-FR" smtClean="0"/>
              <a:t>Modifiez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216355749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BE">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291135478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BE">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222944907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BE">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313953159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BE">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380003044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1500" b="1"/>
            </a:lvl1pPr>
          </a:lstStyle>
          <a:p>
            <a:r>
              <a:rPr lang="fr-FR" smtClean="0"/>
              <a:t>Modifiez le style du titre</a:t>
            </a:r>
            <a:endParaRPr lang="fr-BE"/>
          </a:p>
        </p:txBody>
      </p:sp>
      <p:sp>
        <p:nvSpPr>
          <p:cNvPr id="3" name="Espace réservé du contenu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BE">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419889039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15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BE">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133374304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354974066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40"/>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B68B2FA9-2332-465F-BE26-6B8DFCD64CFC}" type="datetimeFigureOut">
              <a:rPr lang="fr-BE" smtClean="0">
                <a:solidFill>
                  <a:prstClr val="black">
                    <a:tint val="75000"/>
                  </a:prstClr>
                </a:solidFill>
              </a:rPr>
              <a:pPr/>
              <a:t>17-06-20</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7E6D8EEA-75B6-4BA0-9F57-92986A2D7D71}"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1446685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3540562439"/>
      </p:ext>
    </p:extLst>
  </p:cSld>
  <p:clrMapOvr>
    <a:masterClrMapping/>
  </p:clrMapOvr>
  <p:transition spd="med">
    <p:fade/>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4_Diapositive de titre">
    <p:spTree>
      <p:nvGrpSpPr>
        <p:cNvPr id="1" name=""/>
        <p:cNvGrpSpPr/>
        <p:nvPr/>
      </p:nvGrpSpPr>
      <p:grpSpPr>
        <a:xfrm>
          <a:off x="0" y="0"/>
          <a:ext cx="0" cy="0"/>
          <a:chOff x="0" y="0"/>
          <a:chExt cx="0" cy="0"/>
        </a:xfrm>
      </p:grpSpPr>
      <p:sp>
        <p:nvSpPr>
          <p:cNvPr id="7" name="Titre 1"/>
          <p:cNvSpPr>
            <a:spLocks noGrp="1"/>
          </p:cNvSpPr>
          <p:nvPr>
            <p:ph type="title"/>
          </p:nvPr>
        </p:nvSpPr>
        <p:spPr>
          <a:xfrm>
            <a:off x="4429124" y="785794"/>
            <a:ext cx="4286280" cy="2928958"/>
          </a:xfrm>
        </p:spPr>
        <p:txBody>
          <a:bodyPr>
            <a:normAutofit/>
          </a:bodyPr>
          <a:lstStyle>
            <a:lvl1pPr>
              <a:defRPr sz="2700" baseline="0">
                <a:solidFill>
                  <a:srgbClr val="92D050"/>
                </a:solidFill>
              </a:defRPr>
            </a:lvl1pPr>
          </a:lstStyle>
          <a:p>
            <a:r>
              <a:rPr lang="fr-FR" dirty="0" smtClean="0"/>
              <a:t>Cliquez pour modifier le style du titre</a:t>
            </a:r>
            <a:endParaRPr lang="fr-BE" dirty="0"/>
          </a:p>
        </p:txBody>
      </p:sp>
    </p:spTree>
    <p:extLst>
      <p:ext uri="{BB962C8B-B14F-4D97-AF65-F5344CB8AC3E}">
        <p14:creationId xmlns:p14="http://schemas.microsoft.com/office/powerpoint/2010/main" val="376349124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3_Diapositive de titre">
    <p:spTree>
      <p:nvGrpSpPr>
        <p:cNvPr id="1" name=""/>
        <p:cNvGrpSpPr/>
        <p:nvPr/>
      </p:nvGrpSpPr>
      <p:grpSpPr>
        <a:xfrm>
          <a:off x="0" y="0"/>
          <a:ext cx="0" cy="0"/>
          <a:chOff x="0" y="0"/>
          <a:chExt cx="0" cy="0"/>
        </a:xfrm>
      </p:grpSpPr>
      <p:sp>
        <p:nvSpPr>
          <p:cNvPr id="7" name="Titre 1"/>
          <p:cNvSpPr>
            <a:spLocks noGrp="1"/>
          </p:cNvSpPr>
          <p:nvPr>
            <p:ph type="title"/>
          </p:nvPr>
        </p:nvSpPr>
        <p:spPr>
          <a:xfrm>
            <a:off x="4429124" y="785794"/>
            <a:ext cx="4286280" cy="2928958"/>
          </a:xfrm>
        </p:spPr>
        <p:txBody>
          <a:bodyPr>
            <a:normAutofit/>
          </a:bodyPr>
          <a:lstStyle>
            <a:lvl1pPr>
              <a:defRPr sz="2700" baseline="0">
                <a:solidFill>
                  <a:srgbClr val="92D050"/>
                </a:solidFill>
              </a:defRPr>
            </a:lvl1pPr>
          </a:lstStyle>
          <a:p>
            <a:r>
              <a:rPr lang="fr-FR" dirty="0" smtClean="0"/>
              <a:t>Cliquez pour modifier le style du titre</a:t>
            </a:r>
            <a:endParaRPr lang="fr-BE" dirty="0"/>
          </a:p>
        </p:txBody>
      </p:sp>
    </p:spTree>
    <p:extLst>
      <p:ext uri="{BB962C8B-B14F-4D97-AF65-F5344CB8AC3E}">
        <p14:creationId xmlns:p14="http://schemas.microsoft.com/office/powerpoint/2010/main" val="42553149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3143061783"/>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sp>
        <p:nvSpPr>
          <p:cNvPr id="7" name="Titre 1"/>
          <p:cNvSpPr>
            <a:spLocks noGrp="1"/>
          </p:cNvSpPr>
          <p:nvPr>
            <p:ph type="title"/>
          </p:nvPr>
        </p:nvSpPr>
        <p:spPr>
          <a:xfrm>
            <a:off x="4429124" y="785794"/>
            <a:ext cx="4286280" cy="2928958"/>
          </a:xfrm>
        </p:spPr>
        <p:txBody>
          <a:bodyPr>
            <a:normAutofit/>
          </a:bodyPr>
          <a:lstStyle>
            <a:lvl1pPr>
              <a:defRPr sz="3600" baseline="0">
                <a:solidFill>
                  <a:srgbClr val="92D050"/>
                </a:solidFill>
              </a:defRPr>
            </a:lvl1pPr>
          </a:lstStyle>
          <a:p>
            <a:r>
              <a:rPr lang="fr-FR" dirty="0" smtClean="0"/>
              <a:t>Cliquez pour modifier le style du titre</a:t>
            </a:r>
            <a:endParaRPr lang="fr-BE" dirty="0"/>
          </a:p>
        </p:txBody>
      </p:sp>
    </p:spTree>
    <p:extLst>
      <p:ext uri="{BB962C8B-B14F-4D97-AF65-F5344CB8AC3E}">
        <p14:creationId xmlns:p14="http://schemas.microsoft.com/office/powerpoint/2010/main" val="2166802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sp>
        <p:nvSpPr>
          <p:cNvPr id="7" name="Titre 1"/>
          <p:cNvSpPr>
            <a:spLocks noGrp="1"/>
          </p:cNvSpPr>
          <p:nvPr>
            <p:ph type="title"/>
          </p:nvPr>
        </p:nvSpPr>
        <p:spPr>
          <a:xfrm>
            <a:off x="4429124" y="785794"/>
            <a:ext cx="4286280" cy="2928958"/>
          </a:xfrm>
        </p:spPr>
        <p:txBody>
          <a:bodyPr>
            <a:normAutofit/>
          </a:bodyPr>
          <a:lstStyle>
            <a:lvl1pPr>
              <a:defRPr sz="3600" baseline="0">
                <a:solidFill>
                  <a:srgbClr val="92D050"/>
                </a:solidFill>
              </a:defRPr>
            </a:lvl1pPr>
          </a:lstStyle>
          <a:p>
            <a:r>
              <a:rPr lang="fr-FR" dirty="0" smtClean="0"/>
              <a:t>Cliquez pour modifier le style du titre</a:t>
            </a:r>
            <a:endParaRPr lang="fr-BE" dirty="0"/>
          </a:p>
        </p:txBody>
      </p:sp>
    </p:spTree>
    <p:extLst>
      <p:ext uri="{BB962C8B-B14F-4D97-AF65-F5344CB8AC3E}">
        <p14:creationId xmlns:p14="http://schemas.microsoft.com/office/powerpoint/2010/main" val="1093093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e la date 3"/>
          <p:cNvSpPr>
            <a:spLocks noGrp="1"/>
          </p:cNvSpPr>
          <p:nvPr>
            <p:ph type="dt" sz="half" idx="10"/>
          </p:nvPr>
        </p:nvSpPr>
        <p:spPr/>
        <p:txBody>
          <a:bodyPr/>
          <a:lstStyle>
            <a:lvl1pPr>
              <a:defRPr/>
            </a:lvl1pPr>
          </a:lstStyle>
          <a:p>
            <a:pPr>
              <a:defRPr/>
            </a:pPr>
            <a:fld id="{72F6C30D-A08F-49E1-ADE1-AF0DDDAE2232}"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CD5BE80A-4CE8-4049-9800-7A3636A896AC}" type="slidenum">
              <a:rPr lang="fr-BE" altLang="fr-FR"/>
              <a:pPr/>
              <a:t>‹N°›</a:t>
            </a:fld>
            <a:endParaRPr lang="fr-BE" altLang="fr-FR"/>
          </a:p>
        </p:txBody>
      </p:sp>
    </p:spTree>
    <p:extLst>
      <p:ext uri="{BB962C8B-B14F-4D97-AF65-F5344CB8AC3E}">
        <p14:creationId xmlns:p14="http://schemas.microsoft.com/office/powerpoint/2010/main" val="2440874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7" name="Titre 1"/>
          <p:cNvSpPr>
            <a:spLocks noGrp="1"/>
          </p:cNvSpPr>
          <p:nvPr>
            <p:ph type="title"/>
          </p:nvPr>
        </p:nvSpPr>
        <p:spPr>
          <a:xfrm>
            <a:off x="4429124" y="785794"/>
            <a:ext cx="4286280" cy="2928958"/>
          </a:xfrm>
        </p:spPr>
        <p:txBody>
          <a:bodyPr>
            <a:normAutofit/>
          </a:bodyPr>
          <a:lstStyle>
            <a:lvl1pPr>
              <a:defRPr sz="3600" baseline="0">
                <a:solidFill>
                  <a:srgbClr val="92D050"/>
                </a:solidFill>
              </a:defRPr>
            </a:lvl1pPr>
          </a:lstStyle>
          <a:p>
            <a:r>
              <a:rPr lang="fr-FR" dirty="0" smtClean="0"/>
              <a:t>Cliquez pour modifier le style du titre</a:t>
            </a:r>
            <a:endParaRPr lang="fr-BE" dirty="0"/>
          </a:p>
        </p:txBody>
      </p:sp>
    </p:spTree>
    <p:extLst>
      <p:ext uri="{BB962C8B-B14F-4D97-AF65-F5344CB8AC3E}">
        <p14:creationId xmlns:p14="http://schemas.microsoft.com/office/powerpoint/2010/main" val="30226970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67A1758-11BC-4D92-AD22-113C32F8025B}" type="datetime1">
              <a:rPr lang="fr-BE" altLang="fr-FR"/>
              <a:pPr>
                <a:defRPr/>
              </a:pPr>
              <a:t>17-06-20</a:t>
            </a:fld>
            <a:endParaRPr lang="fr-BE" altLang="fr-FR"/>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fld id="{0ECEEDA4-E30D-4BD8-A4B1-1A840534DCB1}" type="slidenum">
              <a:rPr lang="fr-BE" altLang="fr-FR"/>
              <a:pPr/>
              <a:t>‹N°›</a:t>
            </a:fld>
            <a:endParaRPr lang="fr-BE" altLang="fr-FR"/>
          </a:p>
        </p:txBody>
      </p:sp>
    </p:spTree>
    <p:extLst>
      <p:ext uri="{BB962C8B-B14F-4D97-AF65-F5344CB8AC3E}">
        <p14:creationId xmlns:p14="http://schemas.microsoft.com/office/powerpoint/2010/main" val="16741500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a:prstGeom prst="rect">
            <a:avLst/>
          </a:prstGeom>
        </p:spPr>
        <p:txBody>
          <a:bodyPr lIns="91429" tIns="45715" rIns="91429" bIns="45715"/>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F8B17803-4BF9-4D36-AE06-252514F7FBF7}"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F7C424FF-A214-4C87-98B0-E7176D08AED4}" type="slidenum">
              <a:rPr lang="fr-BE" altLang="fr-FR"/>
              <a:pPr/>
              <a:t>‹N°›</a:t>
            </a:fld>
            <a:endParaRPr lang="fr-BE" altLang="fr-FR"/>
          </a:p>
        </p:txBody>
      </p:sp>
    </p:spTree>
    <p:extLst>
      <p:ext uri="{BB962C8B-B14F-4D97-AF65-F5344CB8AC3E}">
        <p14:creationId xmlns:p14="http://schemas.microsoft.com/office/powerpoint/2010/main" val="38932741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34E2E8B7-677F-4FCC-838A-128000242A4A}"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8E5FC291-7062-4FBB-AA79-1546BADD780E}" type="slidenum">
              <a:rPr lang="fr-BE" altLang="fr-FR"/>
              <a:pPr/>
              <a:t>‹N°›</a:t>
            </a:fld>
            <a:endParaRPr lang="fr-BE" altLang="fr-FR"/>
          </a:p>
        </p:txBody>
      </p:sp>
    </p:spTree>
    <p:extLst>
      <p:ext uri="{BB962C8B-B14F-4D97-AF65-F5344CB8AC3E}">
        <p14:creationId xmlns:p14="http://schemas.microsoft.com/office/powerpoint/2010/main" val="1565666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1880600-14BD-4D5A-91BF-5FB9C6686990}"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B01152F7-C861-4855-9112-3E2C6CCD2B25}" type="slidenum">
              <a:rPr lang="fr-BE" altLang="fr-FR"/>
              <a:pPr/>
              <a:t>‹N°›</a:t>
            </a:fld>
            <a:endParaRPr lang="fr-BE" altLang="fr-FR"/>
          </a:p>
        </p:txBody>
      </p:sp>
    </p:spTree>
    <p:extLst>
      <p:ext uri="{BB962C8B-B14F-4D97-AF65-F5344CB8AC3E}">
        <p14:creationId xmlns:p14="http://schemas.microsoft.com/office/powerpoint/2010/main" val="38891435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5D7146A0-A263-406F-A848-D929E4170182}"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360AAABB-1D4B-44DE-9AF6-8FBF127D021B}" type="slidenum">
              <a:rPr lang="fr-BE" altLang="fr-FR"/>
              <a:pPr/>
              <a:t>‹N°›</a:t>
            </a:fld>
            <a:endParaRPr lang="fr-BE" altLang="fr-FR"/>
          </a:p>
        </p:txBody>
      </p:sp>
    </p:spTree>
    <p:extLst>
      <p:ext uri="{BB962C8B-B14F-4D97-AF65-F5344CB8AC3E}">
        <p14:creationId xmlns:p14="http://schemas.microsoft.com/office/powerpoint/2010/main" val="13977417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7B773E78-CAD3-45D2-BFBD-31E71D478EBA}"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F43D71E4-E89A-4352-85C1-B955D6689DFF}" type="slidenum">
              <a:rPr lang="fr-BE" altLang="fr-FR"/>
              <a:pPr/>
              <a:t>‹N°›</a:t>
            </a:fld>
            <a:endParaRPr lang="fr-BE" altLang="fr-FR"/>
          </a:p>
        </p:txBody>
      </p:sp>
    </p:spTree>
    <p:extLst>
      <p:ext uri="{BB962C8B-B14F-4D97-AF65-F5344CB8AC3E}">
        <p14:creationId xmlns:p14="http://schemas.microsoft.com/office/powerpoint/2010/main" val="5012441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1490E69D-1ABE-4814-BB1B-F8D4A37537E3}" type="datetime1">
              <a:rPr lang="fr-BE" altLang="fr-FR"/>
              <a:pPr>
                <a:defRPr/>
              </a:pPr>
              <a:t>17-06-20</a:t>
            </a:fld>
            <a:endParaRPr lang="fr-BE" altLang="fr-FR"/>
          </a:p>
        </p:txBody>
      </p:sp>
      <p:sp>
        <p:nvSpPr>
          <p:cNvPr id="8"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fld id="{C6261FD7-D62E-4C13-94E5-6A8DA8546249}" type="slidenum">
              <a:rPr lang="fr-BE" altLang="fr-FR"/>
              <a:pPr/>
              <a:t>‹N°›</a:t>
            </a:fld>
            <a:endParaRPr lang="fr-BE" altLang="fr-FR"/>
          </a:p>
        </p:txBody>
      </p:sp>
    </p:spTree>
    <p:extLst>
      <p:ext uri="{BB962C8B-B14F-4D97-AF65-F5344CB8AC3E}">
        <p14:creationId xmlns:p14="http://schemas.microsoft.com/office/powerpoint/2010/main" val="38796703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93C81744-7020-449C-8EB7-872F7C050222}" type="datetime1">
              <a:rPr lang="fr-BE" altLang="fr-FR"/>
              <a:pPr>
                <a:defRPr/>
              </a:pPr>
              <a:t>17-06-20</a:t>
            </a:fld>
            <a:endParaRPr lang="fr-BE" altLang="fr-FR"/>
          </a:p>
        </p:txBody>
      </p:sp>
      <p:sp>
        <p:nvSpPr>
          <p:cNvPr id="4"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fld id="{F14914A5-6362-4F57-B6C9-E69BC83E602E}" type="slidenum">
              <a:rPr lang="fr-BE" altLang="fr-FR"/>
              <a:pPr/>
              <a:t>‹N°›</a:t>
            </a:fld>
            <a:endParaRPr lang="fr-BE" altLang="fr-FR"/>
          </a:p>
        </p:txBody>
      </p:sp>
    </p:spTree>
    <p:extLst>
      <p:ext uri="{BB962C8B-B14F-4D97-AF65-F5344CB8AC3E}">
        <p14:creationId xmlns:p14="http://schemas.microsoft.com/office/powerpoint/2010/main" val="17291629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9AF59BEC-A79A-4646-8EDD-8D1A1DEAACFF}" type="datetime1">
              <a:rPr lang="fr-BE" altLang="fr-FR"/>
              <a:pPr>
                <a:defRPr/>
              </a:pPr>
              <a:t>17-06-20</a:t>
            </a:fld>
            <a:endParaRPr lang="fr-BE" altLang="fr-FR"/>
          </a:p>
        </p:txBody>
      </p:sp>
      <p:sp>
        <p:nvSpPr>
          <p:cNvPr id="3"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fld id="{5B0A55EC-97DA-4C4C-A55B-762CDD0C1C8B}" type="slidenum">
              <a:rPr lang="fr-BE" altLang="fr-FR"/>
              <a:pPr/>
              <a:t>‹N°›</a:t>
            </a:fld>
            <a:endParaRPr lang="fr-BE" altLang="fr-FR"/>
          </a:p>
        </p:txBody>
      </p:sp>
    </p:spTree>
    <p:extLst>
      <p:ext uri="{BB962C8B-B14F-4D97-AF65-F5344CB8AC3E}">
        <p14:creationId xmlns:p14="http://schemas.microsoft.com/office/powerpoint/2010/main" val="3926851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525957C9-DF4E-423C-9B9C-AE75887809B7}"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D16F4D82-D708-46E4-8C1C-467194CB83F9}" type="slidenum">
              <a:rPr lang="fr-BE" altLang="fr-FR"/>
              <a:pPr/>
              <a:t>‹N°›</a:t>
            </a:fld>
            <a:endParaRPr lang="fr-BE" altLang="fr-FR"/>
          </a:p>
        </p:txBody>
      </p:sp>
    </p:spTree>
    <p:extLst>
      <p:ext uri="{BB962C8B-B14F-4D97-AF65-F5344CB8AC3E}">
        <p14:creationId xmlns:p14="http://schemas.microsoft.com/office/powerpoint/2010/main" val="39453492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9354FD0B-1BE7-492E-8876-1B270A6BE8C2}"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13456D36-9BA4-4FF8-9E10-2C67F1AB3062}" type="slidenum">
              <a:rPr lang="fr-BE" altLang="fr-FR"/>
              <a:pPr/>
              <a:t>‹N°›</a:t>
            </a:fld>
            <a:endParaRPr lang="fr-BE" altLang="fr-FR"/>
          </a:p>
        </p:txBody>
      </p:sp>
    </p:spTree>
    <p:extLst>
      <p:ext uri="{BB962C8B-B14F-4D97-AF65-F5344CB8AC3E}">
        <p14:creationId xmlns:p14="http://schemas.microsoft.com/office/powerpoint/2010/main" val="3356805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26A7010F-1BB4-459C-8ADB-42F1DAA2D9A5}"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06452D2F-E63D-49F2-AA45-89E3612450B2}" type="slidenum">
              <a:rPr lang="fr-BE" altLang="fr-FR"/>
              <a:pPr/>
              <a:t>‹N°›</a:t>
            </a:fld>
            <a:endParaRPr lang="fr-BE" altLang="fr-FR"/>
          </a:p>
        </p:txBody>
      </p:sp>
    </p:spTree>
    <p:extLst>
      <p:ext uri="{BB962C8B-B14F-4D97-AF65-F5344CB8AC3E}">
        <p14:creationId xmlns:p14="http://schemas.microsoft.com/office/powerpoint/2010/main" val="23310036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AECF5A7B-7175-4DC3-A01C-521B55D7EB08}" type="datetime1">
              <a:rPr lang="fr-BE" altLang="fr-FR"/>
              <a:pPr>
                <a:defRPr/>
              </a:pPr>
              <a:t>17-06-20</a:t>
            </a:fld>
            <a:endParaRPr lang="fr-BE" altLang="fr-FR"/>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FD7508EB-2C11-47E9-A300-6AF200438570}" type="slidenum">
              <a:rPr lang="fr-BE" altLang="fr-FR"/>
              <a:pPr/>
              <a:t>‹N°›</a:t>
            </a:fld>
            <a:endParaRPr lang="fr-BE" altLang="fr-FR"/>
          </a:p>
        </p:txBody>
      </p:sp>
    </p:spTree>
    <p:extLst>
      <p:ext uri="{BB962C8B-B14F-4D97-AF65-F5344CB8AC3E}">
        <p14:creationId xmlns:p14="http://schemas.microsoft.com/office/powerpoint/2010/main" val="2753141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1023570675"/>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1787115188"/>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ea typeface="ＭＳ Ｐゴシック" pitchFamily="-84" charset="-128"/>
              </a:defRPr>
            </a:lvl1pPr>
          </a:lstStyle>
          <a:p>
            <a:pPr>
              <a:defRPr/>
            </a:pPr>
            <a:fld id="{99A3CA5F-0874-432F-8EBC-C1C1DB130ED2}"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8936602E-5D5C-4BFF-99D0-129860039006}" type="slidenum">
              <a:rPr lang="fr-BE" altLang="fr-FR"/>
              <a:pPr/>
              <a:t>‹N°›</a:t>
            </a:fld>
            <a:endParaRPr lang="fr-BE" altLang="fr-FR"/>
          </a:p>
        </p:txBody>
      </p:sp>
    </p:spTree>
    <p:extLst>
      <p:ext uri="{BB962C8B-B14F-4D97-AF65-F5344CB8AC3E}">
        <p14:creationId xmlns:p14="http://schemas.microsoft.com/office/powerpoint/2010/main" val="13258633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ea typeface="ＭＳ Ｐゴシック" pitchFamily="-84" charset="-128"/>
              </a:defRPr>
            </a:lvl1pPr>
          </a:lstStyle>
          <a:p>
            <a:pPr>
              <a:defRPr/>
            </a:pPr>
            <a:fld id="{94D9582D-5945-4E0B-90BA-95FDD6885402}"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D6D5BF44-E0A3-4E85-B83E-3EBBDD5B299E}" type="slidenum">
              <a:rPr lang="fr-BE" altLang="fr-FR"/>
              <a:pPr/>
              <a:t>‹N°›</a:t>
            </a:fld>
            <a:endParaRPr lang="fr-BE" altLang="fr-FR"/>
          </a:p>
        </p:txBody>
      </p:sp>
    </p:spTree>
    <p:extLst>
      <p:ext uri="{BB962C8B-B14F-4D97-AF65-F5344CB8AC3E}">
        <p14:creationId xmlns:p14="http://schemas.microsoft.com/office/powerpoint/2010/main" val="4871889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ea typeface="ＭＳ Ｐゴシック" pitchFamily="-84" charset="-128"/>
              </a:defRPr>
            </a:lvl1pPr>
          </a:lstStyle>
          <a:p>
            <a:pPr>
              <a:defRPr/>
            </a:pPr>
            <a:fld id="{F8F088D6-9BB0-40EB-A707-654CC4628373}"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1C33F6B1-18FB-4620-867A-E53F9D66B9B1}" type="slidenum">
              <a:rPr lang="fr-BE" altLang="fr-FR"/>
              <a:pPr/>
              <a:t>‹N°›</a:t>
            </a:fld>
            <a:endParaRPr lang="fr-BE" altLang="fr-FR"/>
          </a:p>
        </p:txBody>
      </p:sp>
    </p:spTree>
    <p:extLst>
      <p:ext uri="{BB962C8B-B14F-4D97-AF65-F5344CB8AC3E}">
        <p14:creationId xmlns:p14="http://schemas.microsoft.com/office/powerpoint/2010/main" val="4306813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ea typeface="ＭＳ Ｐゴシック" pitchFamily="-84" charset="-128"/>
              </a:defRPr>
            </a:lvl1pPr>
          </a:lstStyle>
          <a:p>
            <a:pPr>
              <a:defRPr/>
            </a:pPr>
            <a:fld id="{23401B4C-DCF5-4FE2-9DD2-3835CAC2DEB6}"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B1DBB2CF-5763-4E84-841D-803DA8BC969D}" type="slidenum">
              <a:rPr lang="fr-BE" altLang="fr-FR"/>
              <a:pPr/>
              <a:t>‹N°›</a:t>
            </a:fld>
            <a:endParaRPr lang="fr-BE" altLang="fr-FR"/>
          </a:p>
        </p:txBody>
      </p:sp>
    </p:spTree>
    <p:extLst>
      <p:ext uri="{BB962C8B-B14F-4D97-AF65-F5344CB8AC3E}">
        <p14:creationId xmlns:p14="http://schemas.microsoft.com/office/powerpoint/2010/main" val="24113824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ea typeface="ＭＳ Ｐゴシック" pitchFamily="-84" charset="-128"/>
              </a:defRPr>
            </a:lvl1pPr>
          </a:lstStyle>
          <a:p>
            <a:pPr>
              <a:defRPr/>
            </a:pPr>
            <a:fld id="{3F4A2B38-B6E4-49FA-A6E5-D46F836DBBE8}"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fld id="{6F705E77-A756-4F4C-A09E-7EACDA3BA1D5}" type="slidenum">
              <a:rPr lang="fr-BE" altLang="fr-FR"/>
              <a:pPr/>
              <a:t>‹N°›</a:t>
            </a:fld>
            <a:endParaRPr lang="fr-BE" altLang="fr-FR"/>
          </a:p>
        </p:txBody>
      </p:sp>
    </p:spTree>
    <p:extLst>
      <p:ext uri="{BB962C8B-B14F-4D97-AF65-F5344CB8AC3E}">
        <p14:creationId xmlns:p14="http://schemas.microsoft.com/office/powerpoint/2010/main" val="244646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DD1CC2C8-62D9-4556-8193-FC645CE5DB31}"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887B0BB5-A419-45AB-B60D-6CC41CF28564}" type="slidenum">
              <a:rPr lang="fr-BE" altLang="fr-FR"/>
              <a:pPr/>
              <a:t>‹N°›</a:t>
            </a:fld>
            <a:endParaRPr lang="fr-BE" altLang="fr-FR"/>
          </a:p>
        </p:txBody>
      </p:sp>
    </p:spTree>
    <p:extLst>
      <p:ext uri="{BB962C8B-B14F-4D97-AF65-F5344CB8AC3E}">
        <p14:creationId xmlns:p14="http://schemas.microsoft.com/office/powerpoint/2010/main" val="17661747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ea typeface="ＭＳ Ｐゴシック" pitchFamily="-84" charset="-128"/>
              </a:defRPr>
            </a:lvl1pPr>
          </a:lstStyle>
          <a:p>
            <a:pPr>
              <a:defRPr/>
            </a:pPr>
            <a:fld id="{7635AD93-DE56-4AD2-9033-78AB8CB6454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fld id="{3A57BBC9-5F93-463B-814B-8683BC786C5D}" type="slidenum">
              <a:rPr lang="fr-BE" altLang="fr-FR"/>
              <a:pPr/>
              <a:t>‹N°›</a:t>
            </a:fld>
            <a:endParaRPr lang="fr-BE" altLang="fr-FR"/>
          </a:p>
        </p:txBody>
      </p:sp>
    </p:spTree>
    <p:extLst>
      <p:ext uri="{BB962C8B-B14F-4D97-AF65-F5344CB8AC3E}">
        <p14:creationId xmlns:p14="http://schemas.microsoft.com/office/powerpoint/2010/main" val="32990823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ea typeface="ＭＳ Ｐゴシック" pitchFamily="-84" charset="-128"/>
              </a:defRPr>
            </a:lvl1pPr>
          </a:lstStyle>
          <a:p>
            <a:pPr>
              <a:defRPr/>
            </a:pPr>
            <a:fld id="{7E052BE8-05BC-4238-83E1-992B6A8DBAD2}"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fld id="{A3A58DFA-E03C-4A37-BB58-389B87ADE218}" type="slidenum">
              <a:rPr lang="fr-BE" altLang="fr-FR"/>
              <a:pPr/>
              <a:t>‹N°›</a:t>
            </a:fld>
            <a:endParaRPr lang="fr-BE" altLang="fr-FR"/>
          </a:p>
        </p:txBody>
      </p:sp>
    </p:spTree>
    <p:extLst>
      <p:ext uri="{BB962C8B-B14F-4D97-AF65-F5344CB8AC3E}">
        <p14:creationId xmlns:p14="http://schemas.microsoft.com/office/powerpoint/2010/main" val="9377702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ea typeface="ＭＳ Ｐゴシック" pitchFamily="-84" charset="-128"/>
              </a:defRPr>
            </a:lvl1pPr>
          </a:lstStyle>
          <a:p>
            <a:pPr>
              <a:defRPr/>
            </a:pPr>
            <a:fld id="{7BC75372-AB64-404F-B1C9-B6ACC9C10F6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64E7CB78-0F03-49B2-A60C-9E301711BAB2}" type="slidenum">
              <a:rPr lang="fr-BE" altLang="fr-FR"/>
              <a:pPr/>
              <a:t>‹N°›</a:t>
            </a:fld>
            <a:endParaRPr lang="fr-BE" altLang="fr-FR"/>
          </a:p>
        </p:txBody>
      </p:sp>
    </p:spTree>
    <p:extLst>
      <p:ext uri="{BB962C8B-B14F-4D97-AF65-F5344CB8AC3E}">
        <p14:creationId xmlns:p14="http://schemas.microsoft.com/office/powerpoint/2010/main" val="590537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ea typeface="ＭＳ Ｐゴシック" pitchFamily="-84" charset="-128"/>
              </a:defRPr>
            </a:lvl1pPr>
          </a:lstStyle>
          <a:p>
            <a:pPr>
              <a:defRPr/>
            </a:pPr>
            <a:fld id="{2D2AFA07-B5EB-4655-B455-301237954C53}"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46945D1B-A42A-40FA-AC22-2A2DDDC564D2}" type="slidenum">
              <a:rPr lang="fr-BE" altLang="fr-FR"/>
              <a:pPr/>
              <a:t>‹N°›</a:t>
            </a:fld>
            <a:endParaRPr lang="fr-BE" altLang="fr-FR"/>
          </a:p>
        </p:txBody>
      </p:sp>
    </p:spTree>
    <p:extLst>
      <p:ext uri="{BB962C8B-B14F-4D97-AF65-F5344CB8AC3E}">
        <p14:creationId xmlns:p14="http://schemas.microsoft.com/office/powerpoint/2010/main" val="35758165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ea typeface="ＭＳ Ｐゴシック" pitchFamily="-84" charset="-128"/>
              </a:defRPr>
            </a:lvl1pPr>
          </a:lstStyle>
          <a:p>
            <a:pPr>
              <a:defRPr/>
            </a:pPr>
            <a:fld id="{A8D7224F-3F8B-47DD-9D24-1F3E31FC7F13}"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F4496A9E-9D60-4F93-B1E5-820B60E49A89}" type="slidenum">
              <a:rPr lang="fr-BE" altLang="fr-FR"/>
              <a:pPr/>
              <a:t>‹N°›</a:t>
            </a:fld>
            <a:endParaRPr lang="fr-BE" altLang="fr-FR"/>
          </a:p>
        </p:txBody>
      </p:sp>
    </p:spTree>
    <p:extLst>
      <p:ext uri="{BB962C8B-B14F-4D97-AF65-F5344CB8AC3E}">
        <p14:creationId xmlns:p14="http://schemas.microsoft.com/office/powerpoint/2010/main" val="5418515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2483204451"/>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1225295688"/>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ea typeface="ＭＳ Ｐゴシック" pitchFamily="-84" charset="-128"/>
              </a:defRPr>
            </a:lvl1pPr>
          </a:lstStyle>
          <a:p>
            <a:pPr>
              <a:defRPr/>
            </a:pPr>
            <a:fld id="{1F625213-E714-4373-9F66-FC43B8CB3AE8}"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0E460203-A815-460A-B71A-E94ECB1E8020}" type="slidenum">
              <a:rPr lang="fr-BE" altLang="fr-FR"/>
              <a:pPr/>
              <a:t>‹N°›</a:t>
            </a:fld>
            <a:endParaRPr lang="fr-BE" altLang="fr-FR"/>
          </a:p>
        </p:txBody>
      </p:sp>
    </p:spTree>
    <p:extLst>
      <p:ext uri="{BB962C8B-B14F-4D97-AF65-F5344CB8AC3E}">
        <p14:creationId xmlns:p14="http://schemas.microsoft.com/office/powerpoint/2010/main" val="24334202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ea typeface="ＭＳ Ｐゴシック" pitchFamily="-84" charset="-128"/>
              </a:defRPr>
            </a:lvl1pPr>
          </a:lstStyle>
          <a:p>
            <a:pPr>
              <a:defRPr/>
            </a:pPr>
            <a:fld id="{9EBEBCE7-0347-4E45-9392-43ED27273773}"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D5B61539-E296-4DA4-9D87-F6D6DC4C4093}" type="slidenum">
              <a:rPr lang="fr-BE" altLang="fr-FR"/>
              <a:pPr/>
              <a:t>‹N°›</a:t>
            </a:fld>
            <a:endParaRPr lang="fr-BE" altLang="fr-FR"/>
          </a:p>
        </p:txBody>
      </p:sp>
    </p:spTree>
    <p:extLst>
      <p:ext uri="{BB962C8B-B14F-4D97-AF65-F5344CB8AC3E}">
        <p14:creationId xmlns:p14="http://schemas.microsoft.com/office/powerpoint/2010/main" val="35998828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ea typeface="ＭＳ Ｐゴシック" pitchFamily="-84" charset="-128"/>
              </a:defRPr>
            </a:lvl1pPr>
          </a:lstStyle>
          <a:p>
            <a:pPr>
              <a:defRPr/>
            </a:pPr>
            <a:fld id="{21B69F4D-8F35-41B3-A560-B57850511290}"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D5DBBD96-DEC9-4026-830B-AE981C251525}" type="slidenum">
              <a:rPr lang="fr-BE" altLang="fr-FR"/>
              <a:pPr/>
              <a:t>‹N°›</a:t>
            </a:fld>
            <a:endParaRPr lang="fr-BE" altLang="fr-FR"/>
          </a:p>
        </p:txBody>
      </p:sp>
    </p:spTree>
    <p:extLst>
      <p:ext uri="{BB962C8B-B14F-4D97-AF65-F5344CB8AC3E}">
        <p14:creationId xmlns:p14="http://schemas.microsoft.com/office/powerpoint/2010/main" val="42927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00B7EDBF-D7AC-4B83-9470-9DB7FE488AB9}" type="datetime1">
              <a:rPr lang="fr-BE" altLang="fr-FR"/>
              <a:pPr>
                <a:defRPr/>
              </a:pPr>
              <a:t>17-06-20</a:t>
            </a:fld>
            <a:endParaRPr lang="fr-BE" altLang="fr-FR"/>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fld id="{091D07AD-A7BC-4DFA-ADF1-30271CF12E27}" type="slidenum">
              <a:rPr lang="fr-BE" altLang="fr-FR"/>
              <a:pPr/>
              <a:t>‹N°›</a:t>
            </a:fld>
            <a:endParaRPr lang="fr-BE" altLang="fr-FR"/>
          </a:p>
        </p:txBody>
      </p:sp>
    </p:spTree>
    <p:extLst>
      <p:ext uri="{BB962C8B-B14F-4D97-AF65-F5344CB8AC3E}">
        <p14:creationId xmlns:p14="http://schemas.microsoft.com/office/powerpoint/2010/main" val="28121696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ea typeface="ＭＳ Ｐゴシック" pitchFamily="-84" charset="-128"/>
              </a:defRPr>
            </a:lvl1pPr>
          </a:lstStyle>
          <a:p>
            <a:pPr>
              <a:defRPr/>
            </a:pPr>
            <a:fld id="{AF6130AB-BE53-4BCE-83C3-FA2E51179076}"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1F7B4E61-38F0-4E1B-88C4-44F08E405F46}" type="slidenum">
              <a:rPr lang="fr-BE" altLang="fr-FR"/>
              <a:pPr/>
              <a:t>‹N°›</a:t>
            </a:fld>
            <a:endParaRPr lang="fr-BE" altLang="fr-FR"/>
          </a:p>
        </p:txBody>
      </p:sp>
    </p:spTree>
    <p:extLst>
      <p:ext uri="{BB962C8B-B14F-4D97-AF65-F5344CB8AC3E}">
        <p14:creationId xmlns:p14="http://schemas.microsoft.com/office/powerpoint/2010/main" val="8010330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ea typeface="ＭＳ Ｐゴシック" pitchFamily="-84" charset="-128"/>
              </a:defRPr>
            </a:lvl1pPr>
          </a:lstStyle>
          <a:p>
            <a:pPr>
              <a:defRPr/>
            </a:pPr>
            <a:fld id="{4A5D341A-9148-4294-B95F-1F54BA682967}"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fld id="{8146CA1F-5C69-4090-8B42-748952C2DDAE}" type="slidenum">
              <a:rPr lang="fr-BE" altLang="fr-FR"/>
              <a:pPr/>
              <a:t>‹N°›</a:t>
            </a:fld>
            <a:endParaRPr lang="fr-BE" altLang="fr-FR"/>
          </a:p>
        </p:txBody>
      </p:sp>
    </p:spTree>
    <p:extLst>
      <p:ext uri="{BB962C8B-B14F-4D97-AF65-F5344CB8AC3E}">
        <p14:creationId xmlns:p14="http://schemas.microsoft.com/office/powerpoint/2010/main" val="22434950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ea typeface="ＭＳ Ｐゴシック" pitchFamily="-84" charset="-128"/>
              </a:defRPr>
            </a:lvl1pPr>
          </a:lstStyle>
          <a:p>
            <a:pPr>
              <a:defRPr/>
            </a:pPr>
            <a:fld id="{2E3AD306-04E3-4612-9113-6124E7F769AD}"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fld id="{F3385C0E-7104-4258-8C1D-76ADD3A6748C}" type="slidenum">
              <a:rPr lang="fr-BE" altLang="fr-FR"/>
              <a:pPr/>
              <a:t>‹N°›</a:t>
            </a:fld>
            <a:endParaRPr lang="fr-BE" altLang="fr-FR"/>
          </a:p>
        </p:txBody>
      </p:sp>
    </p:spTree>
    <p:extLst>
      <p:ext uri="{BB962C8B-B14F-4D97-AF65-F5344CB8AC3E}">
        <p14:creationId xmlns:p14="http://schemas.microsoft.com/office/powerpoint/2010/main" val="40061526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ea typeface="ＭＳ Ｐゴシック" pitchFamily="-84" charset="-128"/>
              </a:defRPr>
            </a:lvl1pPr>
          </a:lstStyle>
          <a:p>
            <a:pPr>
              <a:defRPr/>
            </a:pPr>
            <a:fld id="{354123C7-5464-4628-9065-95D94EC2759F}"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fld id="{625EDB86-FCAA-4197-8053-699810F34130}" type="slidenum">
              <a:rPr lang="fr-BE" altLang="fr-FR"/>
              <a:pPr/>
              <a:t>‹N°›</a:t>
            </a:fld>
            <a:endParaRPr lang="fr-BE" altLang="fr-FR"/>
          </a:p>
        </p:txBody>
      </p:sp>
    </p:spTree>
    <p:extLst>
      <p:ext uri="{BB962C8B-B14F-4D97-AF65-F5344CB8AC3E}">
        <p14:creationId xmlns:p14="http://schemas.microsoft.com/office/powerpoint/2010/main" val="496588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ea typeface="ＭＳ Ｐゴシック" pitchFamily="-84" charset="-128"/>
              </a:defRPr>
            </a:lvl1pPr>
          </a:lstStyle>
          <a:p>
            <a:pPr>
              <a:defRPr/>
            </a:pPr>
            <a:fld id="{99DCD53E-9D71-46D5-A736-A955C18702CA}"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9ED891E6-B02E-47AE-91CA-46F47D799082}" type="slidenum">
              <a:rPr lang="fr-BE" altLang="fr-FR"/>
              <a:pPr/>
              <a:t>‹N°›</a:t>
            </a:fld>
            <a:endParaRPr lang="fr-BE" altLang="fr-FR"/>
          </a:p>
        </p:txBody>
      </p:sp>
    </p:spTree>
    <p:extLst>
      <p:ext uri="{BB962C8B-B14F-4D97-AF65-F5344CB8AC3E}">
        <p14:creationId xmlns:p14="http://schemas.microsoft.com/office/powerpoint/2010/main" val="7760804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ea typeface="ＭＳ Ｐゴシック" pitchFamily="-84" charset="-128"/>
              </a:defRPr>
            </a:lvl1pPr>
          </a:lstStyle>
          <a:p>
            <a:pPr>
              <a:defRPr/>
            </a:pPr>
            <a:fld id="{EB41D825-FCD7-4216-BDCC-E1D13E3F5F37}"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3EE51CC2-6DF5-4717-83CF-59C328B06C7E}" type="slidenum">
              <a:rPr lang="fr-BE" altLang="fr-FR"/>
              <a:pPr/>
              <a:t>‹N°›</a:t>
            </a:fld>
            <a:endParaRPr lang="fr-BE" altLang="fr-FR"/>
          </a:p>
        </p:txBody>
      </p:sp>
    </p:spTree>
    <p:extLst>
      <p:ext uri="{BB962C8B-B14F-4D97-AF65-F5344CB8AC3E}">
        <p14:creationId xmlns:p14="http://schemas.microsoft.com/office/powerpoint/2010/main" val="15701977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ea typeface="ＭＳ Ｐゴシック" pitchFamily="-84" charset="-128"/>
              </a:defRPr>
            </a:lvl1pPr>
          </a:lstStyle>
          <a:p>
            <a:pPr>
              <a:defRPr/>
            </a:pPr>
            <a:fld id="{D59F3782-D05D-411B-BB1A-ED82F67F5B04}"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ea typeface="ＭＳ Ｐゴシック" pitchFamily="-84" charset="-128"/>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fld id="{46FC5DA4-3A4D-47D6-92E6-B537A4EF22E7}" type="slidenum">
              <a:rPr lang="fr-BE" altLang="fr-FR"/>
              <a:pPr/>
              <a:t>‹N°›</a:t>
            </a:fld>
            <a:endParaRPr lang="fr-BE" altLang="fr-FR"/>
          </a:p>
        </p:txBody>
      </p:sp>
    </p:spTree>
    <p:extLst>
      <p:ext uri="{BB962C8B-B14F-4D97-AF65-F5344CB8AC3E}">
        <p14:creationId xmlns:p14="http://schemas.microsoft.com/office/powerpoint/2010/main" val="26881603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318336956"/>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1094603582"/>
      </p:ext>
    </p:extLst>
  </p:cSld>
  <p:clrMapOvr>
    <a:masterClrMapping/>
  </p:clrMapOvr>
  <p:transition spd="slow"/>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807087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FCB2D690-21DD-4C55-945D-689195AA5FAB}" type="datetime1">
              <a:rPr lang="fr-BE" altLang="fr-FR"/>
              <a:pPr>
                <a:defRPr/>
              </a:pPr>
              <a:t>17-06-20</a:t>
            </a:fld>
            <a:endParaRPr lang="fr-BE" altLang="fr-FR"/>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fld id="{AED04CC1-F83A-4965-B419-898B88D2BF39}" type="slidenum">
              <a:rPr lang="fr-BE" altLang="fr-FR"/>
              <a:pPr/>
              <a:t>‹N°›</a:t>
            </a:fld>
            <a:endParaRPr lang="fr-BE" altLang="fr-FR"/>
          </a:p>
        </p:txBody>
      </p:sp>
    </p:spTree>
    <p:extLst>
      <p:ext uri="{BB962C8B-B14F-4D97-AF65-F5344CB8AC3E}">
        <p14:creationId xmlns:p14="http://schemas.microsoft.com/office/powerpoint/2010/main" val="5196808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14518192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36041356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35070353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28380181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29691315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7999431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20887230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50220618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39830026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257768753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DB95E0D8-277C-4CBD-9623-164E529F81BC}" type="datetime1">
              <a:rPr lang="fr-BE" altLang="fr-FR"/>
              <a:pPr>
                <a:defRPr/>
              </a:pPr>
              <a:t>17-06-20</a:t>
            </a:fld>
            <a:endParaRPr lang="fr-BE" altLang="fr-FR"/>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fld id="{902340BD-A81D-4F54-A7B1-3E11FD9C1CD1}" type="slidenum">
              <a:rPr lang="fr-BE" altLang="fr-FR"/>
              <a:pPr/>
              <a:t>‹N°›</a:t>
            </a:fld>
            <a:endParaRPr lang="fr-BE" altLang="fr-FR"/>
          </a:p>
        </p:txBody>
      </p:sp>
    </p:spTree>
    <p:extLst>
      <p:ext uri="{BB962C8B-B14F-4D97-AF65-F5344CB8AC3E}">
        <p14:creationId xmlns:p14="http://schemas.microsoft.com/office/powerpoint/2010/main" val="81493699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343149197"/>
      </p:ext>
    </p:extLst>
  </p:cSld>
  <p:clrMapOvr>
    <a:masterClrMapping/>
  </p:clrMapOvr>
  <p:transition spd="slow"/>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38098636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39883229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3792550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190861076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348959846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411812963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19895429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extLst>
      <p:ext uri="{BB962C8B-B14F-4D97-AF65-F5344CB8AC3E}">
        <p14:creationId xmlns:p14="http://schemas.microsoft.com/office/powerpoint/2010/main" val="21427739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extLst>
      <p:ext uri="{BB962C8B-B14F-4D97-AF65-F5344CB8AC3E}">
        <p14:creationId xmlns:p14="http://schemas.microsoft.com/office/powerpoint/2010/main" val="2373157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5DB3A65-F2C4-475B-A551-EAE693FA87DA}" type="datetime1">
              <a:rPr lang="fr-BE" altLang="fr-FR"/>
              <a:pPr>
                <a:defRPr/>
              </a:pPr>
              <a:t>17-06-20</a:t>
            </a:fld>
            <a:endParaRPr lang="fr-BE" altLang="fr-FR"/>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fld id="{819C9A01-DF07-4AFC-969E-D4BB6D9DB708}" type="slidenum">
              <a:rPr lang="fr-BE" altLang="fr-FR"/>
              <a:pPr/>
              <a:t>‹N°›</a:t>
            </a:fld>
            <a:endParaRPr lang="fr-BE" altLang="fr-FR"/>
          </a:p>
        </p:txBody>
      </p:sp>
    </p:spTree>
    <p:extLst>
      <p:ext uri="{BB962C8B-B14F-4D97-AF65-F5344CB8AC3E}">
        <p14:creationId xmlns:p14="http://schemas.microsoft.com/office/powerpoint/2010/main" val="6271773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extLst>
      <p:ext uri="{BB962C8B-B14F-4D97-AF65-F5344CB8AC3E}">
        <p14:creationId xmlns:p14="http://schemas.microsoft.com/office/powerpoint/2010/main" val="3882958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extLst>
      <p:ext uri="{BB962C8B-B14F-4D97-AF65-F5344CB8AC3E}">
        <p14:creationId xmlns:p14="http://schemas.microsoft.com/office/powerpoint/2010/main" val="1766454072"/>
      </p:ext>
    </p:extLst>
  </p:cSld>
  <p:clrMapOvr>
    <a:masterClrMapping/>
  </p:clrMapOvr>
  <p:transition spd="med">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3613897828"/>
      </p:ext>
    </p:extLst>
  </p:cSld>
  <p:clrMapOvr>
    <a:masterClrMapping/>
  </p:clrMapOvr>
  <p:transition spd="slow"/>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extLst>
      <p:ext uri="{BB962C8B-B14F-4D97-AF65-F5344CB8AC3E}">
        <p14:creationId xmlns:p14="http://schemas.microsoft.com/office/powerpoint/2010/main" val="31717805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extLst>
      <p:ext uri="{BB962C8B-B14F-4D97-AF65-F5344CB8AC3E}">
        <p14:creationId xmlns:p14="http://schemas.microsoft.com/office/powerpoint/2010/main" val="7825160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17-06-20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extLst>
      <p:ext uri="{BB962C8B-B14F-4D97-AF65-F5344CB8AC3E}">
        <p14:creationId xmlns:p14="http://schemas.microsoft.com/office/powerpoint/2010/main" val="319674207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17-06-20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extLst>
      <p:ext uri="{BB962C8B-B14F-4D97-AF65-F5344CB8AC3E}">
        <p14:creationId xmlns:p14="http://schemas.microsoft.com/office/powerpoint/2010/main" val="19717629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17-06-20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extLst>
      <p:ext uri="{BB962C8B-B14F-4D97-AF65-F5344CB8AC3E}">
        <p14:creationId xmlns:p14="http://schemas.microsoft.com/office/powerpoint/2010/main" val="31069396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17-06-20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extLst>
      <p:ext uri="{BB962C8B-B14F-4D97-AF65-F5344CB8AC3E}">
        <p14:creationId xmlns:p14="http://schemas.microsoft.com/office/powerpoint/2010/main" val="319405837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17-06-20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extLst>
      <p:ext uri="{BB962C8B-B14F-4D97-AF65-F5344CB8AC3E}">
        <p14:creationId xmlns:p14="http://schemas.microsoft.com/office/powerpoint/2010/main" val="26651043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heme" Target="../theme/theme1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image" Target="../media/image7.png"/><Relationship Id="rId2" Type="http://schemas.openxmlformats.org/officeDocument/2006/relationships/slideLayout" Target="../slideLayouts/slideLayout94.xml"/><Relationship Id="rId16" Type="http://schemas.openxmlformats.org/officeDocument/2006/relationships/image" Target="../media/image6.jpeg"/><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image" Target="../media/image5.png"/><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image" Target="../media/image8.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11.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image" Target="../media/image7.png"/><Relationship Id="rId2" Type="http://schemas.openxmlformats.org/officeDocument/2006/relationships/slideLayout" Target="../slideLayouts/slideLayout106.xml"/><Relationship Id="rId16" Type="http://schemas.openxmlformats.org/officeDocument/2006/relationships/image" Target="../media/image6.jpeg"/><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image" Target="../media/image5.png"/><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image" Target="../media/image8.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theme" Target="../theme/theme12.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image" Target="../media/image7.png"/><Relationship Id="rId2" Type="http://schemas.openxmlformats.org/officeDocument/2006/relationships/slideLayout" Target="../slideLayouts/slideLayout118.xml"/><Relationship Id="rId16" Type="http://schemas.openxmlformats.org/officeDocument/2006/relationships/image" Target="../media/image6.jpeg"/><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image" Target="../media/image5.png"/><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image" Target="../media/image8.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theme" Target="../theme/theme13.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image" Target="../media/image7.png"/><Relationship Id="rId2" Type="http://schemas.openxmlformats.org/officeDocument/2006/relationships/slideLayout" Target="../slideLayouts/slideLayout130.xml"/><Relationship Id="rId16" Type="http://schemas.openxmlformats.org/officeDocument/2006/relationships/image" Target="../media/image6.jpeg"/><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image" Target="../media/image5.png"/><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image" Target="../media/image8.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theme" Target="../theme/theme14.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image" Target="../media/image7.png"/><Relationship Id="rId2" Type="http://schemas.openxmlformats.org/officeDocument/2006/relationships/slideLayout" Target="../slideLayouts/slideLayout142.xml"/><Relationship Id="rId16" Type="http://schemas.openxmlformats.org/officeDocument/2006/relationships/image" Target="../media/image6.jpeg"/><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image" Target="../media/image5.png"/><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image" Target="../media/image8.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theme" Target="../theme/theme15.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image" Target="../media/image7.png"/><Relationship Id="rId2" Type="http://schemas.openxmlformats.org/officeDocument/2006/relationships/slideLayout" Target="../slideLayouts/slideLayout154.xml"/><Relationship Id="rId16" Type="http://schemas.openxmlformats.org/officeDocument/2006/relationships/image" Target="../media/image6.jpeg"/><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5" Type="http://schemas.openxmlformats.org/officeDocument/2006/relationships/image" Target="../media/image5.png"/><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image" Target="../media/image8.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theme" Target="../theme/theme16.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image" Target="../media/image7.png"/><Relationship Id="rId2" Type="http://schemas.openxmlformats.org/officeDocument/2006/relationships/slideLayout" Target="../slideLayouts/slideLayout166.xml"/><Relationship Id="rId16" Type="http://schemas.openxmlformats.org/officeDocument/2006/relationships/image" Target="../media/image6.jpeg"/><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5" Type="http://schemas.openxmlformats.org/officeDocument/2006/relationships/image" Target="../media/image5.png"/><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image" Target="../media/image8.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theme" Target="../theme/theme17.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17" Type="http://schemas.openxmlformats.org/officeDocument/2006/relationships/image" Target="../media/image7.png"/><Relationship Id="rId2" Type="http://schemas.openxmlformats.org/officeDocument/2006/relationships/slideLayout" Target="../slideLayouts/slideLayout178.xml"/><Relationship Id="rId16" Type="http://schemas.openxmlformats.org/officeDocument/2006/relationships/image" Target="../media/image6.jpeg"/><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5" Type="http://schemas.openxmlformats.org/officeDocument/2006/relationships/image" Target="../media/image5.png"/><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8.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theme" Target="../theme/theme18.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17" Type="http://schemas.openxmlformats.org/officeDocument/2006/relationships/image" Target="../media/image7.png"/><Relationship Id="rId2" Type="http://schemas.openxmlformats.org/officeDocument/2006/relationships/slideLayout" Target="../slideLayouts/slideLayout190.xml"/><Relationship Id="rId16" Type="http://schemas.openxmlformats.org/officeDocument/2006/relationships/image" Target="../media/image6.jpeg"/><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5" Type="http://schemas.openxmlformats.org/officeDocument/2006/relationships/image" Target="../media/image5.png"/><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 Id="rId14" Type="http://schemas.openxmlformats.org/officeDocument/2006/relationships/image" Target="../media/image8.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8.xml"/><Relationship Id="rId13" Type="http://schemas.openxmlformats.org/officeDocument/2006/relationships/theme" Target="../theme/theme19.xml"/><Relationship Id="rId3" Type="http://schemas.openxmlformats.org/officeDocument/2006/relationships/slideLayout" Target="../slideLayouts/slideLayout203.xml"/><Relationship Id="rId7" Type="http://schemas.openxmlformats.org/officeDocument/2006/relationships/slideLayout" Target="../slideLayouts/slideLayout207.xml"/><Relationship Id="rId12" Type="http://schemas.openxmlformats.org/officeDocument/2006/relationships/slideLayout" Target="../slideLayouts/slideLayout212.xml"/><Relationship Id="rId17" Type="http://schemas.openxmlformats.org/officeDocument/2006/relationships/image" Target="../media/image7.png"/><Relationship Id="rId2" Type="http://schemas.openxmlformats.org/officeDocument/2006/relationships/slideLayout" Target="../slideLayouts/slideLayout202.xml"/><Relationship Id="rId16" Type="http://schemas.openxmlformats.org/officeDocument/2006/relationships/image" Target="../media/image6.jpeg"/><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5" Type="http://schemas.openxmlformats.org/officeDocument/2006/relationships/slideLayout" Target="../slideLayouts/slideLayout205.xml"/><Relationship Id="rId15" Type="http://schemas.openxmlformats.org/officeDocument/2006/relationships/image" Target="../media/image5.png"/><Relationship Id="rId10" Type="http://schemas.openxmlformats.org/officeDocument/2006/relationships/slideLayout" Target="../slideLayouts/slideLayout210.xml"/><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image" Target="../media/image8.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image" Target="../media/image6.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image" Target="../media/image5.png"/><Relationship Id="rId2" Type="http://schemas.openxmlformats.org/officeDocument/2006/relationships/slideLayout" Target="../slideLayouts/slideLayout3.xml"/><Relationship Id="rId16"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theme" Target="../theme/theme2.xml"/><Relationship Id="rId10" Type="http://schemas.openxmlformats.org/officeDocument/2006/relationships/slideLayout" Target="../slideLayouts/slideLayout11.xml"/><Relationship Id="rId19" Type="http://schemas.openxmlformats.org/officeDocument/2006/relationships/image" Target="../media/image7.png"/><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theme" Target="../theme/theme20.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slideLayout" Target="../slideLayouts/slideLayout224.xml"/><Relationship Id="rId17" Type="http://schemas.openxmlformats.org/officeDocument/2006/relationships/image" Target="../media/image7.png"/><Relationship Id="rId2" Type="http://schemas.openxmlformats.org/officeDocument/2006/relationships/slideLayout" Target="../slideLayouts/slideLayout214.xml"/><Relationship Id="rId16" Type="http://schemas.openxmlformats.org/officeDocument/2006/relationships/image" Target="../media/image6.jpeg"/><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5" Type="http://schemas.openxmlformats.org/officeDocument/2006/relationships/image" Target="../media/image5.png"/><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image" Target="../media/image8.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theme" Target="../theme/theme21.xml"/><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slideLayout" Target="../slideLayouts/slideLayout236.xml"/><Relationship Id="rId17" Type="http://schemas.openxmlformats.org/officeDocument/2006/relationships/image" Target="../media/image7.png"/><Relationship Id="rId2" Type="http://schemas.openxmlformats.org/officeDocument/2006/relationships/slideLayout" Target="../slideLayouts/slideLayout226.xml"/><Relationship Id="rId16" Type="http://schemas.openxmlformats.org/officeDocument/2006/relationships/image" Target="../media/image6.jpeg"/><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5" Type="http://schemas.openxmlformats.org/officeDocument/2006/relationships/image" Target="../media/image5.png"/><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 Id="rId14" Type="http://schemas.openxmlformats.org/officeDocument/2006/relationships/image" Target="../media/image8.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4.xml"/><Relationship Id="rId13" Type="http://schemas.openxmlformats.org/officeDocument/2006/relationships/theme" Target="../theme/theme22.xml"/><Relationship Id="rId3" Type="http://schemas.openxmlformats.org/officeDocument/2006/relationships/slideLayout" Target="../slideLayouts/slideLayout239.xml"/><Relationship Id="rId7" Type="http://schemas.openxmlformats.org/officeDocument/2006/relationships/slideLayout" Target="../slideLayouts/slideLayout243.xml"/><Relationship Id="rId12" Type="http://schemas.openxmlformats.org/officeDocument/2006/relationships/slideLayout" Target="../slideLayouts/slideLayout248.xml"/><Relationship Id="rId17" Type="http://schemas.openxmlformats.org/officeDocument/2006/relationships/image" Target="../media/image7.png"/><Relationship Id="rId2" Type="http://schemas.openxmlformats.org/officeDocument/2006/relationships/slideLayout" Target="../slideLayouts/slideLayout238.xml"/><Relationship Id="rId16" Type="http://schemas.openxmlformats.org/officeDocument/2006/relationships/image" Target="../media/image6.jpeg"/><Relationship Id="rId1" Type="http://schemas.openxmlformats.org/officeDocument/2006/relationships/slideLayout" Target="../slideLayouts/slideLayout237.xml"/><Relationship Id="rId6" Type="http://schemas.openxmlformats.org/officeDocument/2006/relationships/slideLayout" Target="../slideLayouts/slideLayout242.xml"/><Relationship Id="rId11" Type="http://schemas.openxmlformats.org/officeDocument/2006/relationships/slideLayout" Target="../slideLayouts/slideLayout247.xml"/><Relationship Id="rId5" Type="http://schemas.openxmlformats.org/officeDocument/2006/relationships/slideLayout" Target="../slideLayouts/slideLayout241.xml"/><Relationship Id="rId15" Type="http://schemas.openxmlformats.org/officeDocument/2006/relationships/image" Target="../media/image5.png"/><Relationship Id="rId10" Type="http://schemas.openxmlformats.org/officeDocument/2006/relationships/slideLayout" Target="../slideLayouts/slideLayout246.xml"/><Relationship Id="rId4" Type="http://schemas.openxmlformats.org/officeDocument/2006/relationships/slideLayout" Target="../slideLayouts/slideLayout240.xml"/><Relationship Id="rId9" Type="http://schemas.openxmlformats.org/officeDocument/2006/relationships/slideLayout" Target="../slideLayouts/slideLayout245.xml"/><Relationship Id="rId14" Type="http://schemas.openxmlformats.org/officeDocument/2006/relationships/image" Target="../media/image8.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6.xml"/><Relationship Id="rId13" Type="http://schemas.openxmlformats.org/officeDocument/2006/relationships/slideLayout" Target="../slideLayouts/slideLayout261.xml"/><Relationship Id="rId3" Type="http://schemas.openxmlformats.org/officeDocument/2006/relationships/slideLayout" Target="../slideLayouts/slideLayout251.xml"/><Relationship Id="rId7" Type="http://schemas.openxmlformats.org/officeDocument/2006/relationships/slideLayout" Target="../slideLayouts/slideLayout255.xml"/><Relationship Id="rId12" Type="http://schemas.openxmlformats.org/officeDocument/2006/relationships/slideLayout" Target="../slideLayouts/slideLayout260.xml"/><Relationship Id="rId2" Type="http://schemas.openxmlformats.org/officeDocument/2006/relationships/slideLayout" Target="../slideLayouts/slideLayout250.xml"/><Relationship Id="rId1" Type="http://schemas.openxmlformats.org/officeDocument/2006/relationships/slideLayout" Target="../slideLayouts/slideLayout249.xml"/><Relationship Id="rId6" Type="http://schemas.openxmlformats.org/officeDocument/2006/relationships/slideLayout" Target="../slideLayouts/slideLayout254.xml"/><Relationship Id="rId11" Type="http://schemas.openxmlformats.org/officeDocument/2006/relationships/slideLayout" Target="../slideLayouts/slideLayout259.xml"/><Relationship Id="rId5" Type="http://schemas.openxmlformats.org/officeDocument/2006/relationships/slideLayout" Target="../slideLayouts/slideLayout253.xml"/><Relationship Id="rId10" Type="http://schemas.openxmlformats.org/officeDocument/2006/relationships/slideLayout" Target="../slideLayouts/slideLayout258.xml"/><Relationship Id="rId4" Type="http://schemas.openxmlformats.org/officeDocument/2006/relationships/slideLayout" Target="../slideLayouts/slideLayout252.xml"/><Relationship Id="rId9" Type="http://schemas.openxmlformats.org/officeDocument/2006/relationships/slideLayout" Target="../slideLayouts/slideLayout257.xml"/><Relationship Id="rId14" Type="http://schemas.openxmlformats.org/officeDocument/2006/relationships/theme" Target="../theme/theme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3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image" Target="../media/image7.png"/><Relationship Id="rId2" Type="http://schemas.openxmlformats.org/officeDocument/2006/relationships/slideLayout" Target="../slideLayouts/slideLayout34.xml"/><Relationship Id="rId16" Type="http://schemas.openxmlformats.org/officeDocument/2006/relationships/image" Target="../media/image6.jpe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image" Target="../media/image5.png"/><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image" Target="../media/image7.png"/><Relationship Id="rId2" Type="http://schemas.openxmlformats.org/officeDocument/2006/relationships/slideLayout" Target="../slideLayouts/slideLayout46.xml"/><Relationship Id="rId16" Type="http://schemas.openxmlformats.org/officeDocument/2006/relationships/image" Target="../media/image6.jpe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5.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8.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7.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image" Target="../media/image7.png"/><Relationship Id="rId2" Type="http://schemas.openxmlformats.org/officeDocument/2006/relationships/slideLayout" Target="../slideLayouts/slideLayout58.xml"/><Relationship Id="rId16" Type="http://schemas.openxmlformats.org/officeDocument/2006/relationships/image" Target="../media/image6.jpe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5.png"/><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8.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8.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image" Target="../media/image7.png"/><Relationship Id="rId2" Type="http://schemas.openxmlformats.org/officeDocument/2006/relationships/slideLayout" Target="../slideLayouts/slideLayout70.xml"/><Relationship Id="rId16" Type="http://schemas.openxmlformats.org/officeDocument/2006/relationships/image" Target="../media/image6.jpe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image" Target="../media/image5.png"/><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8.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9.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image" Target="../media/image7.png"/><Relationship Id="rId2" Type="http://schemas.openxmlformats.org/officeDocument/2006/relationships/slideLayout" Target="../slideLayouts/slideLayout82.xml"/><Relationship Id="rId16" Type="http://schemas.openxmlformats.org/officeDocument/2006/relationships/image" Target="../media/image6.jpeg"/><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image" Target="../media/image5.png"/><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Imag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Espace réservé du titre 1"/>
          <p:cNvSpPr>
            <a:spLocks noGrp="1"/>
          </p:cNvSpPr>
          <p:nvPr>
            <p:ph type="title"/>
          </p:nvPr>
        </p:nvSpPr>
        <p:spPr bwMode="auto">
          <a:xfrm>
            <a:off x="457200" y="21812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d’ouverture</a:t>
            </a:r>
            <a:endParaRPr lang="fr-BE" altLang="fr-FR" smtClean="0"/>
          </a:p>
        </p:txBody>
      </p:sp>
      <p:sp>
        <p:nvSpPr>
          <p:cNvPr id="4" name="Espace réservé de la date 3"/>
          <p:cNvSpPr>
            <a:spLocks noGrp="1"/>
          </p:cNvSpPr>
          <p:nvPr>
            <p:ph type="dt" sz="half" idx="2"/>
          </p:nvPr>
        </p:nvSpPr>
        <p:spPr>
          <a:xfrm>
            <a:off x="457200" y="6356350"/>
            <a:ext cx="2133600" cy="366713"/>
          </a:xfrm>
          <a:prstGeom prst="rect">
            <a:avLst/>
          </a:prstGeom>
        </p:spPr>
        <p:txBody>
          <a:bodyPr vert="horz" wrap="square" lIns="91429" tIns="45715" rIns="91429" bIns="45715" numCol="1" anchor="ctr" anchorCtr="0" compatLnSpc="1">
            <a:prstTxWarp prst="textNoShape">
              <a:avLst/>
            </a:prstTxWarp>
          </a:bodyPr>
          <a:lstStyle>
            <a:lvl1pPr>
              <a:defRPr sz="1200">
                <a:ea typeface="ＭＳ Ｐゴシック" pitchFamily="-84" charset="-128"/>
                <a:cs typeface="Arial" pitchFamily="34" charset="0"/>
              </a:defRPr>
            </a:lvl1pPr>
          </a:lstStyle>
          <a:p>
            <a:pPr>
              <a:defRPr/>
            </a:pPr>
            <a:fld id="{10420577-7013-4126-9AEF-FA50DC06B507}" type="datetime1">
              <a:rPr lang="fr-BE" altLang="fr-FR"/>
              <a:pPr>
                <a:defRPr/>
              </a:pPr>
              <a:t>17-06-20</a:t>
            </a:fld>
            <a:endParaRPr lang="fr-BE" altLang="fr-FR"/>
          </a:p>
        </p:txBody>
      </p:sp>
      <p:sp>
        <p:nvSpPr>
          <p:cNvPr id="5" name="Espace réservé du pied de page 4"/>
          <p:cNvSpPr>
            <a:spLocks noGrp="1"/>
          </p:cNvSpPr>
          <p:nvPr>
            <p:ph type="ftr" sz="quarter" idx="3"/>
          </p:nvPr>
        </p:nvSpPr>
        <p:spPr>
          <a:xfrm>
            <a:off x="3124200" y="6356350"/>
            <a:ext cx="2895600" cy="366713"/>
          </a:xfrm>
          <a:prstGeom prst="rect">
            <a:avLst/>
          </a:prstGeom>
        </p:spPr>
        <p:txBody>
          <a:bodyPr vert="horz" lIns="91429" tIns="45715" rIns="91429" bIns="45715" rtlCol="0" anchor="ctr"/>
          <a:lstStyle>
            <a:lvl1pPr algn="ctr" fontAlgn="auto">
              <a:spcBef>
                <a:spcPts val="0"/>
              </a:spcBef>
              <a:spcAft>
                <a:spcPts val="0"/>
              </a:spcAft>
              <a:defRPr sz="1200">
                <a:solidFill>
                  <a:schemeClr val="tx1"/>
                </a:solidFill>
                <a:latin typeface="+mn-lt"/>
                <a:ea typeface="+mn-ea"/>
                <a:cs typeface="+mn-cs"/>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6977063" y="6375400"/>
            <a:ext cx="2133600" cy="366713"/>
          </a:xfrm>
          <a:prstGeom prst="rect">
            <a:avLst/>
          </a:prstGeom>
        </p:spPr>
        <p:txBody>
          <a:bodyPr vert="horz" wrap="square" lIns="91429" tIns="45715" rIns="91429" bIns="45715" numCol="1" anchor="ctr" anchorCtr="0" compatLnSpc="1">
            <a:prstTxWarp prst="textNoShape">
              <a:avLst/>
            </a:prstTxWarp>
          </a:bodyPr>
          <a:lstStyle>
            <a:lvl1pPr algn="r">
              <a:defRPr sz="1200">
                <a:cs typeface="Arial" panose="020B0604020202020204" pitchFamily="34" charset="0"/>
              </a:defRPr>
            </a:lvl1pPr>
          </a:lstStyle>
          <a:p>
            <a:r>
              <a:rPr lang="fr-BE" altLang="fr-FR"/>
              <a:t>Numéro de la dia </a:t>
            </a:r>
            <a:fld id="{11CE019A-A976-415D-8828-BA69E4A28D86}" type="slidenum">
              <a:rPr lang="fr-BE" altLang="fr-FR"/>
              <a:pPr/>
              <a:t>‹N°›</a:t>
            </a:fld>
            <a:endParaRPr lang="fr-BE" altLang="fr-FR"/>
          </a:p>
        </p:txBody>
      </p:sp>
      <p:sp>
        <p:nvSpPr>
          <p:cNvPr id="7" name="Rectangle 6"/>
          <p:cNvSpPr>
            <a:spLocks noChangeArrowheads="1"/>
          </p:cNvSpPr>
          <p:nvPr/>
        </p:nvSpPr>
        <p:spPr bwMode="auto">
          <a:xfrm>
            <a:off x="1619250" y="646113"/>
            <a:ext cx="6121400" cy="5565775"/>
          </a:xfrm>
          <a:prstGeom prst="rect">
            <a:avLst/>
          </a:prstGeom>
          <a:noFill/>
          <a:ln>
            <a:noFill/>
          </a:ln>
          <a:effectLst>
            <a:outerShdw blurRad="50800" dist="38100" dir="2700000" algn="tl" rotWithShape="0">
              <a:srgbClr val="808080">
                <a:alpha val="39998"/>
              </a:srgbClr>
            </a:outerShdw>
          </a:effectLst>
          <a:extLst/>
        </p:spPr>
        <p:txBody>
          <a:bodyPr lIns="91429" tIns="45715" rIns="91429" bIns="45715" anchor="ctr"/>
          <a:lstStyle/>
          <a:p>
            <a:pPr algn="ctr">
              <a:defRPr/>
            </a:pPr>
            <a:endParaRPr lang="fr-BE">
              <a:solidFill>
                <a:schemeClr val="lt1"/>
              </a:solidFill>
              <a:latin typeface="+mn-lt"/>
              <a:ea typeface="+mn-ea"/>
            </a:endParaRPr>
          </a:p>
        </p:txBody>
      </p:sp>
      <p:pic>
        <p:nvPicPr>
          <p:cNvPr id="1032" name="Picture 11" descr="http://www.ulb.ac.be/preview1/dre/com/docs/ULB-ligne-droite.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50" y="0"/>
            <a:ext cx="519430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1300" y="9525"/>
            <a:ext cx="25527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Image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751638"/>
            <a:ext cx="9144000" cy="10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24" r:id="rId1"/>
  </p:sldLayoutIdLst>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983878507"/>
      </p:ext>
    </p:extLst>
  </p:cSld>
  <p:clrMap bg1="lt1" tx1="dk1" bg2="lt2" tx2="dk2" accent1="accent1" accent2="accent2" accent3="accent3" accent4="accent4" accent5="accent5" accent6="accent6" hlink="hlink" folHlink="folHlink"/>
  <p:sldLayoutIdLst>
    <p:sldLayoutId id="2147486391" r:id="rId1"/>
    <p:sldLayoutId id="2147486392" r:id="rId2"/>
    <p:sldLayoutId id="2147486393" r:id="rId3"/>
    <p:sldLayoutId id="2147486394" r:id="rId4"/>
    <p:sldLayoutId id="2147486395" r:id="rId5"/>
    <p:sldLayoutId id="2147486396" r:id="rId6"/>
    <p:sldLayoutId id="2147486397" r:id="rId7"/>
    <p:sldLayoutId id="2147486398" r:id="rId8"/>
    <p:sldLayoutId id="2147486399" r:id="rId9"/>
    <p:sldLayoutId id="2147486400" r:id="rId10"/>
    <p:sldLayoutId id="2147486401" r:id="rId11"/>
    <p:sldLayoutId id="2147486402"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a:extLst>
              <a:ext uri="{28A0092B-C50C-407E-A947-70E740481C1C}">
                <a14:useLocalDpi xmlns:a14="http://schemas.microsoft.com/office/drawing/2010/main" val="0"/>
              </a:ext>
            </a:extLst>
          </a:blip>
          <a:srcRect r="47308" b="30403"/>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Espace réservé du titre 1"/>
          <p:cNvSpPr>
            <a:spLocks noGrp="1"/>
          </p:cNvSpPr>
          <p:nvPr>
            <p:ph type="title"/>
          </p:nvPr>
        </p:nvSpPr>
        <p:spPr bwMode="auto">
          <a:xfrm>
            <a:off x="1403350" y="274638"/>
            <a:ext cx="7283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BBB970B6-9077-4F64-BC7F-67DC394D1900}"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0F013FF2-EB78-4219-A38E-D95473F69E19}" type="slidenum">
              <a:rPr lang="fr-BE">
                <a:ea typeface="+mn-ea"/>
              </a:rPr>
              <a:pPr>
                <a:defRPr/>
              </a:pPr>
              <a:t>‹N°›</a:t>
            </a:fld>
            <a:endParaRPr lang="fr-BE">
              <a:ea typeface="+mn-ea"/>
            </a:endParaRPr>
          </a:p>
        </p:txBody>
      </p:sp>
      <p:pic>
        <p:nvPicPr>
          <p:cNvPr id="2056" name="Image 6"/>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684213"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Image 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6225" y="5445125"/>
            <a:ext cx="131763"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Image 1"/>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55650" y="1588"/>
            <a:ext cx="96043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2075378"/>
      </p:ext>
    </p:extLst>
  </p:cSld>
  <p:clrMap bg1="lt1" tx1="dk1" bg2="lt2" tx2="dk2" accent1="accent1" accent2="accent2" accent3="accent3" accent4="accent4" accent5="accent5" accent6="accent6" hlink="hlink" folHlink="folHlink"/>
  <p:sldLayoutIdLst>
    <p:sldLayoutId id="2147486404" r:id="rId1"/>
    <p:sldLayoutId id="2147486405" r:id="rId2"/>
    <p:sldLayoutId id="2147486406" r:id="rId3"/>
    <p:sldLayoutId id="2147486407" r:id="rId4"/>
    <p:sldLayoutId id="2147486408" r:id="rId5"/>
    <p:sldLayoutId id="2147486409" r:id="rId6"/>
    <p:sldLayoutId id="2147486410" r:id="rId7"/>
    <p:sldLayoutId id="2147486411" r:id="rId8"/>
    <p:sldLayoutId id="2147486412" r:id="rId9"/>
    <p:sldLayoutId id="2147486413" r:id="rId10"/>
    <p:sldLayoutId id="2147486414" r:id="rId11"/>
    <p:sldLayoutId id="2147486415"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1414546270"/>
      </p:ext>
    </p:extLst>
  </p:cSld>
  <p:clrMap bg1="lt1" tx1="dk1" bg2="lt2" tx2="dk2" accent1="accent1" accent2="accent2" accent3="accent3" accent4="accent4" accent5="accent5" accent6="accent6" hlink="hlink" folHlink="folHlink"/>
  <p:sldLayoutIdLst>
    <p:sldLayoutId id="2147486430" r:id="rId1"/>
    <p:sldLayoutId id="2147486431" r:id="rId2"/>
    <p:sldLayoutId id="2147486432" r:id="rId3"/>
    <p:sldLayoutId id="2147486433" r:id="rId4"/>
    <p:sldLayoutId id="2147486434" r:id="rId5"/>
    <p:sldLayoutId id="2147486435" r:id="rId6"/>
    <p:sldLayoutId id="2147486436" r:id="rId7"/>
    <p:sldLayoutId id="2147486437" r:id="rId8"/>
    <p:sldLayoutId id="2147486438" r:id="rId9"/>
    <p:sldLayoutId id="2147486439" r:id="rId10"/>
    <p:sldLayoutId id="2147486440" r:id="rId11"/>
    <p:sldLayoutId id="2147486441"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647557649"/>
      </p:ext>
    </p:extLst>
  </p:cSld>
  <p:clrMap bg1="lt1" tx1="dk1" bg2="lt2" tx2="dk2" accent1="accent1" accent2="accent2" accent3="accent3" accent4="accent4" accent5="accent5" accent6="accent6" hlink="hlink" folHlink="folHlink"/>
  <p:sldLayoutIdLst>
    <p:sldLayoutId id="2147486443" r:id="rId1"/>
    <p:sldLayoutId id="2147486444" r:id="rId2"/>
    <p:sldLayoutId id="2147486445" r:id="rId3"/>
    <p:sldLayoutId id="2147486446" r:id="rId4"/>
    <p:sldLayoutId id="2147486447" r:id="rId5"/>
    <p:sldLayoutId id="2147486448" r:id="rId6"/>
    <p:sldLayoutId id="2147486449" r:id="rId7"/>
    <p:sldLayoutId id="2147486450" r:id="rId8"/>
    <p:sldLayoutId id="2147486451" r:id="rId9"/>
    <p:sldLayoutId id="2147486452" r:id="rId10"/>
    <p:sldLayoutId id="2147486453" r:id="rId11"/>
    <p:sldLayoutId id="2147486454"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1041366379"/>
      </p:ext>
    </p:extLst>
  </p:cSld>
  <p:clrMap bg1="lt1" tx1="dk1" bg2="lt2" tx2="dk2" accent1="accent1" accent2="accent2" accent3="accent3" accent4="accent4" accent5="accent5" accent6="accent6" hlink="hlink" folHlink="folHlink"/>
  <p:sldLayoutIdLst>
    <p:sldLayoutId id="2147486456" r:id="rId1"/>
    <p:sldLayoutId id="2147486457" r:id="rId2"/>
    <p:sldLayoutId id="2147486458" r:id="rId3"/>
    <p:sldLayoutId id="2147486459" r:id="rId4"/>
    <p:sldLayoutId id="2147486460" r:id="rId5"/>
    <p:sldLayoutId id="2147486461" r:id="rId6"/>
    <p:sldLayoutId id="2147486462" r:id="rId7"/>
    <p:sldLayoutId id="2147486463" r:id="rId8"/>
    <p:sldLayoutId id="2147486464" r:id="rId9"/>
    <p:sldLayoutId id="2147486465" r:id="rId10"/>
    <p:sldLayoutId id="2147486466" r:id="rId11"/>
    <p:sldLayoutId id="2147486467"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527407179"/>
      </p:ext>
    </p:extLst>
  </p:cSld>
  <p:clrMap bg1="lt1" tx1="dk1" bg2="lt2" tx2="dk2" accent1="accent1" accent2="accent2" accent3="accent3" accent4="accent4" accent5="accent5" accent6="accent6" hlink="hlink" folHlink="folHlink"/>
  <p:sldLayoutIdLst>
    <p:sldLayoutId id="2147486488" r:id="rId1"/>
    <p:sldLayoutId id="2147486489" r:id="rId2"/>
    <p:sldLayoutId id="2147486490" r:id="rId3"/>
    <p:sldLayoutId id="2147486491" r:id="rId4"/>
    <p:sldLayoutId id="2147486492" r:id="rId5"/>
    <p:sldLayoutId id="2147486493" r:id="rId6"/>
    <p:sldLayoutId id="2147486494" r:id="rId7"/>
    <p:sldLayoutId id="2147486495" r:id="rId8"/>
    <p:sldLayoutId id="2147486496" r:id="rId9"/>
    <p:sldLayoutId id="2147486497" r:id="rId10"/>
    <p:sldLayoutId id="2147486498" r:id="rId11"/>
    <p:sldLayoutId id="2147486499"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1730616503"/>
      </p:ext>
    </p:extLst>
  </p:cSld>
  <p:clrMap bg1="lt1" tx1="dk1" bg2="lt2" tx2="dk2" accent1="accent1" accent2="accent2" accent3="accent3" accent4="accent4" accent5="accent5" accent6="accent6" hlink="hlink" folHlink="folHlink"/>
  <p:sldLayoutIdLst>
    <p:sldLayoutId id="2147486520" r:id="rId1"/>
    <p:sldLayoutId id="2147486521" r:id="rId2"/>
    <p:sldLayoutId id="2147486522" r:id="rId3"/>
    <p:sldLayoutId id="2147486523" r:id="rId4"/>
    <p:sldLayoutId id="2147486524" r:id="rId5"/>
    <p:sldLayoutId id="2147486525" r:id="rId6"/>
    <p:sldLayoutId id="2147486526" r:id="rId7"/>
    <p:sldLayoutId id="2147486527" r:id="rId8"/>
    <p:sldLayoutId id="2147486528" r:id="rId9"/>
    <p:sldLayoutId id="2147486529" r:id="rId10"/>
    <p:sldLayoutId id="2147486530" r:id="rId11"/>
    <p:sldLayoutId id="2147486531"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1159779387"/>
      </p:ext>
    </p:extLst>
  </p:cSld>
  <p:clrMap bg1="lt1" tx1="dk1" bg2="lt2" tx2="dk2" accent1="accent1" accent2="accent2" accent3="accent3" accent4="accent4" accent5="accent5" accent6="accent6" hlink="hlink" folHlink="folHlink"/>
  <p:sldLayoutIdLst>
    <p:sldLayoutId id="2147486533" r:id="rId1"/>
    <p:sldLayoutId id="2147486534" r:id="rId2"/>
    <p:sldLayoutId id="2147486535" r:id="rId3"/>
    <p:sldLayoutId id="2147486536" r:id="rId4"/>
    <p:sldLayoutId id="2147486537" r:id="rId5"/>
    <p:sldLayoutId id="2147486538" r:id="rId6"/>
    <p:sldLayoutId id="2147486539" r:id="rId7"/>
    <p:sldLayoutId id="2147486540" r:id="rId8"/>
    <p:sldLayoutId id="2147486541" r:id="rId9"/>
    <p:sldLayoutId id="2147486542" r:id="rId10"/>
    <p:sldLayoutId id="2147486543" r:id="rId11"/>
    <p:sldLayoutId id="2147486544"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1774555411"/>
      </p:ext>
    </p:extLst>
  </p:cSld>
  <p:clrMap bg1="lt1" tx1="dk1" bg2="lt2" tx2="dk2" accent1="accent1" accent2="accent2" accent3="accent3" accent4="accent4" accent5="accent5" accent6="accent6" hlink="hlink" folHlink="folHlink"/>
  <p:sldLayoutIdLst>
    <p:sldLayoutId id="2147486546" r:id="rId1"/>
    <p:sldLayoutId id="2147486547" r:id="rId2"/>
    <p:sldLayoutId id="2147486548" r:id="rId3"/>
    <p:sldLayoutId id="2147486549" r:id="rId4"/>
    <p:sldLayoutId id="2147486550" r:id="rId5"/>
    <p:sldLayoutId id="2147486551" r:id="rId6"/>
    <p:sldLayoutId id="2147486552" r:id="rId7"/>
    <p:sldLayoutId id="2147486553" r:id="rId8"/>
    <p:sldLayoutId id="2147486554" r:id="rId9"/>
    <p:sldLayoutId id="2147486555" r:id="rId10"/>
    <p:sldLayoutId id="2147486556" r:id="rId11"/>
    <p:sldLayoutId id="2147486557"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4138132699"/>
      </p:ext>
    </p:extLst>
  </p:cSld>
  <p:clrMap bg1="lt1" tx1="dk1" bg2="lt2" tx2="dk2" accent1="accent1" accent2="accent2" accent3="accent3" accent4="accent4" accent5="accent5" accent6="accent6" hlink="hlink" folHlink="folHlink"/>
  <p:sldLayoutIdLst>
    <p:sldLayoutId id="2147486575" r:id="rId1"/>
    <p:sldLayoutId id="2147486576" r:id="rId2"/>
    <p:sldLayoutId id="2147486577" r:id="rId3"/>
    <p:sldLayoutId id="2147486578" r:id="rId4"/>
    <p:sldLayoutId id="2147486579" r:id="rId5"/>
    <p:sldLayoutId id="2147486580" r:id="rId6"/>
    <p:sldLayoutId id="2147486581" r:id="rId7"/>
    <p:sldLayoutId id="2147486582" r:id="rId8"/>
    <p:sldLayoutId id="2147486583" r:id="rId9"/>
    <p:sldLayoutId id="2147486584" r:id="rId10"/>
    <p:sldLayoutId id="2147486585" r:id="rId11"/>
    <p:sldLayoutId id="2147486586"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Image 8"/>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Espace réservé du titre 1"/>
          <p:cNvSpPr>
            <a:spLocks noGrp="1"/>
          </p:cNvSpPr>
          <p:nvPr>
            <p:ph type="title"/>
          </p:nvPr>
        </p:nvSpPr>
        <p:spPr bwMode="auto">
          <a:xfrm>
            <a:off x="1403350" y="274638"/>
            <a:ext cx="7283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wrap="square" lIns="91429" tIns="45715" rIns="91429" bIns="45715" numCol="1" anchor="ctr" anchorCtr="0" compatLnSpc="1">
            <a:prstTxWarp prst="textNoShape">
              <a:avLst/>
            </a:prstTxWarp>
          </a:bodyPr>
          <a:lstStyle>
            <a:lvl1pPr>
              <a:defRPr sz="1200">
                <a:solidFill>
                  <a:srgbClr val="898989"/>
                </a:solidFill>
                <a:ea typeface="ＭＳ Ｐゴシック" pitchFamily="-84" charset="-128"/>
                <a:cs typeface="Arial" pitchFamily="34" charset="0"/>
              </a:defRPr>
            </a:lvl1pPr>
          </a:lstStyle>
          <a:p>
            <a:pPr>
              <a:defRPr/>
            </a:pPr>
            <a:fld id="{7F101E83-C561-481D-902C-F243850BF07C}" type="datetime1">
              <a:rPr lang="fr-BE" altLang="fr-FR"/>
              <a:pPr>
                <a:defRPr/>
              </a:pPr>
              <a:t>17-06-20</a:t>
            </a:fld>
            <a:endParaRPr lang="fr-BE" altLang="fr-F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latin typeface="Calibri" pitchFamily="34" charset="0"/>
                <a:ea typeface="+mn-ea"/>
                <a:cs typeface="Arial" pitchFamily="34" charset="0"/>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898989"/>
                </a:solidFill>
                <a:cs typeface="Arial" panose="020B0604020202020204" pitchFamily="34" charset="0"/>
              </a:defRPr>
            </a:lvl1pPr>
          </a:lstStyle>
          <a:p>
            <a:fld id="{17387FEE-E2A6-4772-86CD-B3E1C4607B4E}" type="slidenum">
              <a:rPr lang="fr-BE" altLang="fr-FR"/>
              <a:pPr/>
              <a:t>‹N°›</a:t>
            </a:fld>
            <a:endParaRPr lang="fr-BE" altLang="fr-FR"/>
          </a:p>
        </p:txBody>
      </p:sp>
      <p:pic>
        <p:nvPicPr>
          <p:cNvPr id="2056" name="Image 6"/>
          <p:cNvPicPr>
            <a:picLocks noChangeAspect="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684213"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Image 7"/>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76225" y="5445125"/>
            <a:ext cx="131763"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Image 1"/>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55650" y="1588"/>
            <a:ext cx="96043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02" r:id="rId1"/>
    <p:sldLayoutId id="2147486203" r:id="rId2"/>
    <p:sldLayoutId id="2147486204" r:id="rId3"/>
    <p:sldLayoutId id="2147486205" r:id="rId4"/>
    <p:sldLayoutId id="2147486206" r:id="rId5"/>
    <p:sldLayoutId id="2147486207" r:id="rId6"/>
    <p:sldLayoutId id="2147486208" r:id="rId7"/>
    <p:sldLayoutId id="2147486209" r:id="rId8"/>
    <p:sldLayoutId id="2147486210" r:id="rId9"/>
    <p:sldLayoutId id="2147486211" r:id="rId10"/>
    <p:sldLayoutId id="2147486225" r:id="rId11"/>
    <p:sldLayoutId id="2147486226" r:id="rId12"/>
    <p:sldLayoutId id="2147486228" r:id="rId13"/>
    <p:sldLayoutId id="2147486212" r:id="rId14"/>
  </p:sldLayoutIdLst>
  <p:hf hd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4049867845"/>
      </p:ext>
    </p:extLst>
  </p:cSld>
  <p:clrMap bg1="lt1" tx1="dk1" bg2="lt2" tx2="dk2" accent1="accent1" accent2="accent2" accent3="accent3" accent4="accent4" accent5="accent5" accent6="accent6" hlink="hlink" folHlink="folHlink"/>
  <p:sldLayoutIdLst>
    <p:sldLayoutId id="2147486607" r:id="rId1"/>
    <p:sldLayoutId id="2147486608" r:id="rId2"/>
    <p:sldLayoutId id="2147486609" r:id="rId3"/>
    <p:sldLayoutId id="2147486610" r:id="rId4"/>
    <p:sldLayoutId id="2147486611" r:id="rId5"/>
    <p:sldLayoutId id="2147486612" r:id="rId6"/>
    <p:sldLayoutId id="2147486613" r:id="rId7"/>
    <p:sldLayoutId id="2147486614" r:id="rId8"/>
    <p:sldLayoutId id="2147486615" r:id="rId9"/>
    <p:sldLayoutId id="2147486616" r:id="rId10"/>
    <p:sldLayoutId id="2147486617" r:id="rId11"/>
    <p:sldLayoutId id="2147486618"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a:extLst>
              <a:ext uri="{28A0092B-C50C-407E-A947-70E740481C1C}">
                <a14:useLocalDpi xmlns:a14="http://schemas.microsoft.com/office/drawing/2010/main" val="0"/>
              </a:ext>
            </a:extLst>
          </a:blip>
          <a:srcRect r="47308" b="30403"/>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Espace réservé du titre 1"/>
          <p:cNvSpPr>
            <a:spLocks noGrp="1"/>
          </p:cNvSpPr>
          <p:nvPr>
            <p:ph type="title"/>
          </p:nvPr>
        </p:nvSpPr>
        <p:spPr bwMode="auto">
          <a:xfrm>
            <a:off x="1403350" y="274638"/>
            <a:ext cx="7283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BBB970B6-9077-4F64-BC7F-67DC394D1900}"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0F013FF2-EB78-4219-A38E-D95473F69E19}" type="slidenum">
              <a:rPr lang="fr-BE">
                <a:ea typeface="+mn-ea"/>
              </a:rPr>
              <a:pPr>
                <a:defRPr/>
              </a:pPr>
              <a:t>‹N°›</a:t>
            </a:fld>
            <a:endParaRPr lang="fr-BE">
              <a:ea typeface="+mn-ea"/>
            </a:endParaRPr>
          </a:p>
        </p:txBody>
      </p:sp>
      <p:pic>
        <p:nvPicPr>
          <p:cNvPr id="2056" name="Image 6"/>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684213"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Image 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6225" y="5445125"/>
            <a:ext cx="131763"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Image 1"/>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55650" y="1588"/>
            <a:ext cx="96043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1103008"/>
      </p:ext>
    </p:extLst>
  </p:cSld>
  <p:clrMap bg1="lt1" tx1="dk1" bg2="lt2" tx2="dk2" accent1="accent1" accent2="accent2" accent3="accent3" accent4="accent4" accent5="accent5" accent6="accent6" hlink="hlink" folHlink="folHlink"/>
  <p:sldLayoutIdLst>
    <p:sldLayoutId id="2147486620" r:id="rId1"/>
    <p:sldLayoutId id="2147486621" r:id="rId2"/>
    <p:sldLayoutId id="2147486622" r:id="rId3"/>
    <p:sldLayoutId id="2147486623" r:id="rId4"/>
    <p:sldLayoutId id="2147486624" r:id="rId5"/>
    <p:sldLayoutId id="2147486625" r:id="rId6"/>
    <p:sldLayoutId id="2147486626" r:id="rId7"/>
    <p:sldLayoutId id="2147486627" r:id="rId8"/>
    <p:sldLayoutId id="2147486628" r:id="rId9"/>
    <p:sldLayoutId id="2147486629" r:id="rId10"/>
    <p:sldLayoutId id="2147486630" r:id="rId11"/>
    <p:sldLayoutId id="2147486631"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userDrawn="1"/>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pPr>
                <a:defRPr/>
              </a:pPr>
              <a:t>17-06-20</a:t>
            </a:fld>
            <a:endParaRPr lang="fr-BE"/>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pPr>
                <a:defRPr/>
              </a:pPr>
              <a:t>‹N°›</a:t>
            </a:fld>
            <a:endParaRPr lang="fr-BE"/>
          </a:p>
        </p:txBody>
      </p:sp>
      <p:pic>
        <p:nvPicPr>
          <p:cNvPr id="2056" name="Image 6"/>
          <p:cNvPicPr>
            <a:picLocks noChangeAspect="1"/>
          </p:cNvPicPr>
          <p:nvPr userDrawn="1"/>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userDrawn="1"/>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userDrawn="1"/>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3335979322"/>
      </p:ext>
    </p:extLst>
  </p:cSld>
  <p:clrMap bg1="lt1" tx1="dk1" bg2="lt2" tx2="dk2" accent1="accent1" accent2="accent2" accent3="accent3" accent4="accent4" accent5="accent5" accent6="accent6" hlink="hlink" folHlink="folHlink"/>
  <p:sldLayoutIdLst>
    <p:sldLayoutId id="2147486668" r:id="rId1"/>
    <p:sldLayoutId id="2147486669" r:id="rId2"/>
    <p:sldLayoutId id="2147486670" r:id="rId3"/>
    <p:sldLayoutId id="2147486671" r:id="rId4"/>
    <p:sldLayoutId id="2147486672" r:id="rId5"/>
    <p:sldLayoutId id="2147486673" r:id="rId6"/>
    <p:sldLayoutId id="2147486674" r:id="rId7"/>
    <p:sldLayoutId id="2147486675" r:id="rId8"/>
    <p:sldLayoutId id="2147486676" r:id="rId9"/>
    <p:sldLayoutId id="2147486677" r:id="rId10"/>
    <p:sldLayoutId id="2147486678" r:id="rId11"/>
    <p:sldLayoutId id="2147486679"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BE"/>
          </a:p>
        </p:txBody>
      </p:sp>
      <p:sp>
        <p:nvSpPr>
          <p:cNvPr id="3" name="Espace réservé du texte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fld id="{B68B2FA9-2332-465F-BE26-6B8DFCD64CFC}" type="datetimeFigureOut">
              <a:rPr lang="fr-BE" smtClean="0">
                <a:solidFill>
                  <a:prstClr val="black">
                    <a:tint val="75000"/>
                  </a:prstClr>
                </a:solidFill>
                <a:latin typeface="Calibri"/>
                <a:ea typeface="+mn-ea"/>
              </a:rPr>
              <a:pPr fontAlgn="auto">
                <a:spcBef>
                  <a:spcPts val="0"/>
                </a:spcBef>
                <a:spcAft>
                  <a:spcPts val="0"/>
                </a:spcAft>
              </a:pPr>
              <a:t>17-06-20</a:t>
            </a:fld>
            <a:endParaRPr lang="fr-BE">
              <a:solidFill>
                <a:prstClr val="black">
                  <a:tint val="75000"/>
                </a:prstClr>
              </a:solidFill>
              <a:latin typeface="Calibri"/>
              <a:ea typeface="+mn-ea"/>
            </a:endParaRPr>
          </a:p>
        </p:txBody>
      </p:sp>
      <p:sp>
        <p:nvSpPr>
          <p:cNvPr id="5" name="Espace réservé du pied de page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spcBef>
                <a:spcPts val="0"/>
              </a:spcBef>
              <a:spcAft>
                <a:spcPts val="0"/>
              </a:spcAft>
            </a:pPr>
            <a:endParaRPr lang="fr-BE">
              <a:solidFill>
                <a:prstClr val="black">
                  <a:tint val="75000"/>
                </a:prstClr>
              </a:solidFill>
              <a:latin typeface="Calibri"/>
              <a:ea typeface="+mn-ea"/>
            </a:endParaRPr>
          </a:p>
        </p:txBody>
      </p:sp>
      <p:sp>
        <p:nvSpPr>
          <p:cNvPr id="6" name="Espace réservé du numéro de diapositive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fld id="{7E6D8EEA-75B6-4BA0-9F57-92986A2D7D71}" type="slidenum">
              <a:rPr lang="fr-BE" smtClean="0">
                <a:solidFill>
                  <a:prstClr val="black">
                    <a:tint val="75000"/>
                  </a:prstClr>
                </a:solidFill>
                <a:latin typeface="Calibri"/>
                <a:ea typeface="+mn-ea"/>
              </a:rPr>
              <a:pPr fontAlgn="auto">
                <a:spcBef>
                  <a:spcPts val="0"/>
                </a:spcBef>
                <a:spcAft>
                  <a:spcPts val="0"/>
                </a:spcAft>
              </a:pPr>
              <a:t>‹N°›</a:t>
            </a:fld>
            <a:endParaRPr lang="fr-BE">
              <a:solidFill>
                <a:prstClr val="black">
                  <a:tint val="75000"/>
                </a:prstClr>
              </a:solidFill>
              <a:latin typeface="Calibri"/>
              <a:ea typeface="+mn-ea"/>
            </a:endParaRPr>
          </a:p>
        </p:txBody>
      </p:sp>
    </p:spTree>
    <p:extLst>
      <p:ext uri="{BB962C8B-B14F-4D97-AF65-F5344CB8AC3E}">
        <p14:creationId xmlns:p14="http://schemas.microsoft.com/office/powerpoint/2010/main" val="1209447586"/>
      </p:ext>
    </p:extLst>
  </p:cSld>
  <p:clrMap bg1="lt1" tx1="dk1" bg2="lt2" tx2="dk2" accent1="accent1" accent2="accent2" accent3="accent3" accent4="accent4" accent5="accent5" accent6="accent6" hlink="hlink" folHlink="folHlink"/>
  <p:sldLayoutIdLst>
    <p:sldLayoutId id="2147486697" r:id="rId1"/>
    <p:sldLayoutId id="2147486698" r:id="rId2"/>
    <p:sldLayoutId id="2147486699" r:id="rId3"/>
    <p:sldLayoutId id="2147486700" r:id="rId4"/>
    <p:sldLayoutId id="2147486701" r:id="rId5"/>
    <p:sldLayoutId id="2147486702" r:id="rId6"/>
    <p:sldLayoutId id="2147486703" r:id="rId7"/>
    <p:sldLayoutId id="2147486704" r:id="rId8"/>
    <p:sldLayoutId id="2147486705" r:id="rId9"/>
    <p:sldLayoutId id="2147486706" r:id="rId10"/>
    <p:sldLayoutId id="2147486707" r:id="rId11"/>
    <p:sldLayoutId id="2147486708" r:id="rId12"/>
    <p:sldLayoutId id="2147486709" r:id="rId13"/>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Image 8"/>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Espace réservé du titre 1"/>
          <p:cNvSpPr>
            <a:spLocks noGrp="1"/>
          </p:cNvSpPr>
          <p:nvPr>
            <p:ph type="title"/>
          </p:nvPr>
        </p:nvSpPr>
        <p:spPr bwMode="auto">
          <a:xfrm>
            <a:off x="1403350" y="274638"/>
            <a:ext cx="7283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3076" name="Espace réservé du texte 2"/>
          <p:cNvSpPr>
            <a:spLocks noGrp="1"/>
          </p:cNvSpPr>
          <p:nvPr>
            <p:ph type="body" idx="1"/>
          </p:nvPr>
        </p:nvSpPr>
        <p:spPr bwMode="auto">
          <a:xfrm>
            <a:off x="1403350" y="1600200"/>
            <a:ext cx="72834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wrap="square" lIns="91429" tIns="45715" rIns="91429" bIns="45715" numCol="1" anchor="ctr" anchorCtr="0" compatLnSpc="1">
            <a:prstTxWarp prst="textNoShape">
              <a:avLst/>
            </a:prstTxWarp>
          </a:bodyPr>
          <a:lstStyle>
            <a:lvl1pPr>
              <a:defRPr sz="1200">
                <a:solidFill>
                  <a:srgbClr val="898989"/>
                </a:solidFill>
                <a:ea typeface="ＭＳ Ｐゴシック" pitchFamily="-84" charset="-128"/>
                <a:cs typeface="Arial" pitchFamily="34" charset="0"/>
              </a:defRPr>
            </a:lvl1pPr>
          </a:lstStyle>
          <a:p>
            <a:pPr>
              <a:defRPr/>
            </a:pPr>
            <a:fld id="{729BA76B-25B1-4E1C-90F2-36BC661D90CD}" type="datetime1">
              <a:rPr lang="fr-BE" altLang="fr-FR"/>
              <a:pPr>
                <a:defRPr/>
              </a:pPr>
              <a:t>17-06-20</a:t>
            </a:fld>
            <a:endParaRPr lang="fr-BE" altLang="fr-F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latin typeface="Calibri" pitchFamily="34" charset="0"/>
                <a:ea typeface="+mn-ea"/>
                <a:cs typeface="Arial" pitchFamily="34" charset="0"/>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898989"/>
                </a:solidFill>
                <a:cs typeface="Arial" panose="020B0604020202020204" pitchFamily="34" charset="0"/>
              </a:defRPr>
            </a:lvl1pPr>
          </a:lstStyle>
          <a:p>
            <a:fld id="{A6160E6A-62A7-4D26-9B19-B474001CCC41}" type="slidenum">
              <a:rPr lang="fr-BE" altLang="fr-FR"/>
              <a:pPr/>
              <a:t>‹N°›</a:t>
            </a:fld>
            <a:endParaRPr lang="fr-BE" altLang="fr-FR"/>
          </a:p>
        </p:txBody>
      </p:sp>
    </p:spTree>
  </p:cSld>
  <p:clrMap bg1="lt1" tx1="dk1" bg2="lt2" tx2="dk2" accent1="accent1" accent2="accent2" accent3="accent3" accent4="accent4" accent5="accent5" accent6="accent6" hlink="hlink" folHlink="folHlink"/>
  <p:sldLayoutIdLst>
    <p:sldLayoutId id="2147486213" r:id="rId1"/>
    <p:sldLayoutId id="2147486214" r:id="rId2"/>
    <p:sldLayoutId id="2147486215" r:id="rId3"/>
    <p:sldLayoutId id="2147486216" r:id="rId4"/>
    <p:sldLayoutId id="2147486217" r:id="rId5"/>
    <p:sldLayoutId id="2147486218" r:id="rId6"/>
    <p:sldLayoutId id="2147486219" r:id="rId7"/>
    <p:sldLayoutId id="2147486220" r:id="rId8"/>
    <p:sldLayoutId id="2147486221" r:id="rId9"/>
    <p:sldLayoutId id="2147486222" r:id="rId10"/>
    <p:sldLayoutId id="2147486230" r:id="rId11"/>
    <p:sldLayoutId id="2147486231" r:id="rId12"/>
    <p:sldLayoutId id="2147486232" r:id="rId13"/>
    <p:sldLayoutId id="2147486233" r:id="rId14"/>
    <p:sldLayoutId id="2147486234" r:id="rId15"/>
    <p:sldLayoutId id="2147486223" r:id="rId16"/>
  </p:sldLayoutIdLst>
  <p:hf hd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Imag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Espace réservé du titre 1"/>
          <p:cNvSpPr>
            <a:spLocks noGrp="1"/>
          </p:cNvSpPr>
          <p:nvPr>
            <p:ph type="title"/>
          </p:nvPr>
        </p:nvSpPr>
        <p:spPr bwMode="auto">
          <a:xfrm>
            <a:off x="457200" y="21812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d’ouverture</a:t>
            </a:r>
            <a:endParaRPr lang="fr-BE" altLang="fr-FR" smtClean="0"/>
          </a:p>
        </p:txBody>
      </p:sp>
      <p:sp>
        <p:nvSpPr>
          <p:cNvPr id="4" name="Espace réservé de la date 3"/>
          <p:cNvSpPr>
            <a:spLocks noGrp="1"/>
          </p:cNvSpPr>
          <p:nvPr>
            <p:ph type="dt" sz="half" idx="2"/>
          </p:nvPr>
        </p:nvSpPr>
        <p:spPr>
          <a:xfrm>
            <a:off x="457200" y="6356350"/>
            <a:ext cx="2133600" cy="366713"/>
          </a:xfrm>
          <a:prstGeom prst="rect">
            <a:avLst/>
          </a:prstGeom>
        </p:spPr>
        <p:txBody>
          <a:bodyPr vert="horz" wrap="square" lIns="91429" tIns="45715" rIns="91429" bIns="45715" numCol="1" anchor="ctr" anchorCtr="0" compatLnSpc="1">
            <a:prstTxWarp prst="textNoShape">
              <a:avLst/>
            </a:prstTxWarp>
          </a:bodyPr>
          <a:lstStyle>
            <a:lvl1pPr>
              <a:defRPr sz="1200">
                <a:solidFill>
                  <a:srgbClr val="000000"/>
                </a:solidFill>
                <a:ea typeface="ＭＳ Ｐゴシック" pitchFamily="-84" charset="-128"/>
                <a:cs typeface="Arial" pitchFamily="34" charset="0"/>
              </a:defRPr>
            </a:lvl1pPr>
          </a:lstStyle>
          <a:p>
            <a:pPr>
              <a:defRPr/>
            </a:pPr>
            <a:fld id="{08567D3C-EFCF-4CD3-8A7C-2E32A0ABD363}" type="datetime1">
              <a:rPr lang="fr-BE" altLang="fr-FR"/>
              <a:pPr>
                <a:defRPr/>
              </a:pPr>
              <a:t>17-06-20</a:t>
            </a:fld>
            <a:endParaRPr lang="fr-BE" altLang="fr-FR"/>
          </a:p>
        </p:txBody>
      </p:sp>
      <p:sp>
        <p:nvSpPr>
          <p:cNvPr id="5" name="Espace réservé du pied de page 4"/>
          <p:cNvSpPr>
            <a:spLocks noGrp="1"/>
          </p:cNvSpPr>
          <p:nvPr>
            <p:ph type="ftr" sz="quarter" idx="3"/>
          </p:nvPr>
        </p:nvSpPr>
        <p:spPr>
          <a:xfrm>
            <a:off x="3124200" y="6356350"/>
            <a:ext cx="2895600" cy="366713"/>
          </a:xfrm>
          <a:prstGeom prst="rect">
            <a:avLst/>
          </a:prstGeom>
        </p:spPr>
        <p:txBody>
          <a:bodyPr vert="horz" lIns="91429" tIns="45715" rIns="91429" bIns="45715" rtlCol="0" anchor="ctr"/>
          <a:lstStyle>
            <a:lvl1pPr algn="ctr" fontAlgn="auto">
              <a:spcBef>
                <a:spcPts val="0"/>
              </a:spcBef>
              <a:spcAft>
                <a:spcPts val="0"/>
              </a:spcAft>
              <a:defRPr sz="1200">
                <a:solidFill>
                  <a:prstClr val="black"/>
                </a:solidFill>
                <a:latin typeface="+mn-lt"/>
                <a:ea typeface="+mn-ea"/>
                <a:cs typeface="+mn-cs"/>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6977063" y="6375400"/>
            <a:ext cx="2133600" cy="366713"/>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000000"/>
                </a:solidFill>
                <a:cs typeface="Arial" panose="020B0604020202020204" pitchFamily="34" charset="0"/>
              </a:defRPr>
            </a:lvl1pPr>
          </a:lstStyle>
          <a:p>
            <a:r>
              <a:rPr lang="fr-BE" altLang="fr-FR"/>
              <a:t>Numéro de la dia </a:t>
            </a:r>
            <a:fld id="{55FA661F-6DAD-4D42-8E9C-65A63D850884}" type="slidenum">
              <a:rPr lang="fr-BE" altLang="fr-FR"/>
              <a:pPr/>
              <a:t>‹N°›</a:t>
            </a:fld>
            <a:endParaRPr lang="fr-BE" altLang="fr-FR"/>
          </a:p>
        </p:txBody>
      </p:sp>
      <p:sp>
        <p:nvSpPr>
          <p:cNvPr id="7" name="Rectangle 6"/>
          <p:cNvSpPr>
            <a:spLocks noChangeArrowheads="1"/>
          </p:cNvSpPr>
          <p:nvPr/>
        </p:nvSpPr>
        <p:spPr bwMode="auto">
          <a:xfrm>
            <a:off x="1619250" y="646113"/>
            <a:ext cx="6121400" cy="5565775"/>
          </a:xfrm>
          <a:prstGeom prst="rect">
            <a:avLst/>
          </a:prstGeom>
          <a:noFill/>
          <a:ln>
            <a:noFill/>
          </a:ln>
          <a:effectLst>
            <a:outerShdw blurRad="50800" dist="38100" dir="2700000" algn="tl" rotWithShape="0">
              <a:srgbClr val="808080">
                <a:alpha val="39998"/>
              </a:srgbClr>
            </a:outerShdw>
          </a:effectLst>
          <a:extLst/>
        </p:spPr>
        <p:txBody>
          <a:bodyPr lIns="91429" tIns="45715" rIns="91429" bIns="45715" anchor="ctr"/>
          <a:lstStyle/>
          <a:p>
            <a:pPr algn="ctr">
              <a:defRPr/>
            </a:pPr>
            <a:endParaRPr lang="fr-BE">
              <a:solidFill>
                <a:prstClr val="white"/>
              </a:solidFill>
              <a:latin typeface="+mn-lt"/>
              <a:ea typeface="+mn-ea"/>
            </a:endParaRPr>
          </a:p>
        </p:txBody>
      </p:sp>
      <p:pic>
        <p:nvPicPr>
          <p:cNvPr id="4104" name="Picture 11" descr="http://www.ulb.ac.be/preview1/dre/com/docs/ULB-ligne-droite.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50" y="0"/>
            <a:ext cx="519430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1300" y="9525"/>
            <a:ext cx="25527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Image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751638"/>
            <a:ext cx="9144000" cy="10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35" r:id="rId1"/>
  </p:sldLayoutIdLst>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Image 8"/>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Espace réservé du titre 1"/>
          <p:cNvSpPr>
            <a:spLocks noGrp="1"/>
          </p:cNvSpPr>
          <p:nvPr>
            <p:ph type="title"/>
          </p:nvPr>
        </p:nvSpPr>
        <p:spPr bwMode="auto">
          <a:xfrm>
            <a:off x="1403350" y="274638"/>
            <a:ext cx="7283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5124" name="Espace réservé du texte 2"/>
          <p:cNvSpPr>
            <a:spLocks noGrp="1"/>
          </p:cNvSpPr>
          <p:nvPr>
            <p:ph type="body" idx="1"/>
          </p:nvPr>
        </p:nvSpPr>
        <p:spPr bwMode="auto">
          <a:xfrm>
            <a:off x="1403350" y="1600200"/>
            <a:ext cx="72834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wrap="square" lIns="91429" tIns="45715" rIns="91429" bIns="45715" numCol="1" anchor="ctr" anchorCtr="0" compatLnSpc="1">
            <a:prstTxWarp prst="textNoShape">
              <a:avLst/>
            </a:prstTxWarp>
          </a:bodyPr>
          <a:lstStyle>
            <a:lvl1pPr>
              <a:defRPr sz="1200">
                <a:solidFill>
                  <a:srgbClr val="898989"/>
                </a:solidFill>
                <a:ea typeface="ＭＳ Ｐゴシック" pitchFamily="-84" charset="-128"/>
                <a:cs typeface="Arial" pitchFamily="34" charset="0"/>
              </a:defRPr>
            </a:lvl1pPr>
          </a:lstStyle>
          <a:p>
            <a:pPr>
              <a:defRPr/>
            </a:pPr>
            <a:fld id="{19147B34-4DF6-4C47-93A6-498D27567B96}" type="datetime1">
              <a:rPr lang="fr-BE" altLang="fr-FR"/>
              <a:pPr>
                <a:defRPr/>
              </a:pPr>
              <a:t>17-06-20</a:t>
            </a:fld>
            <a:endParaRPr lang="fr-BE" altLang="fr-F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latin typeface="Calibri" pitchFamily="34" charset="0"/>
                <a:ea typeface="+mn-ea"/>
                <a:cs typeface="Arial" pitchFamily="34" charset="0"/>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898989"/>
                </a:solidFill>
                <a:cs typeface="Arial" panose="020B0604020202020204" pitchFamily="34" charset="0"/>
              </a:defRPr>
            </a:lvl1pPr>
          </a:lstStyle>
          <a:p>
            <a:fld id="{4FA190C3-30FF-410D-9E91-6D127D8722BD}" type="slidenum">
              <a:rPr lang="fr-BE" altLang="fr-FR"/>
              <a:pPr/>
              <a:t>‹N°›</a:t>
            </a:fld>
            <a:endParaRPr lang="fr-BE" altLang="fr-FR"/>
          </a:p>
        </p:txBody>
      </p:sp>
      <p:pic>
        <p:nvPicPr>
          <p:cNvPr id="5128" name="Image 6"/>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684213"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Image 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6225" y="5445125"/>
            <a:ext cx="131763"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Image 1"/>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55650" y="1588"/>
            <a:ext cx="96043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36" r:id="rId1"/>
    <p:sldLayoutId id="2147486237" r:id="rId2"/>
    <p:sldLayoutId id="2147486238" r:id="rId3"/>
    <p:sldLayoutId id="2147486239" r:id="rId4"/>
    <p:sldLayoutId id="2147486240" r:id="rId5"/>
    <p:sldLayoutId id="2147486241" r:id="rId6"/>
    <p:sldLayoutId id="2147486242" r:id="rId7"/>
    <p:sldLayoutId id="2147486243" r:id="rId8"/>
    <p:sldLayoutId id="2147486244" r:id="rId9"/>
    <p:sldLayoutId id="2147486245" r:id="rId10"/>
    <p:sldLayoutId id="2147486246" r:id="rId11"/>
    <p:sldLayoutId id="2147486247" r:id="rId12"/>
  </p:sldLayoutIdLst>
  <p:hf hd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Image 8"/>
          <p:cNvPicPr>
            <a:picLocks noChangeAspect="1"/>
          </p:cNvPicPr>
          <p:nvPr/>
        </p:nvPicPr>
        <p:blipFill>
          <a:blip r:embed="rId14">
            <a:extLst>
              <a:ext uri="{28A0092B-C50C-407E-A947-70E740481C1C}">
                <a14:useLocalDpi xmlns:a14="http://schemas.microsoft.com/office/drawing/2010/main" val="0"/>
              </a:ext>
            </a:extLst>
          </a:blip>
          <a:srcRect r="47308" b="30403"/>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Espace réservé du titre 1"/>
          <p:cNvSpPr>
            <a:spLocks noGrp="1"/>
          </p:cNvSpPr>
          <p:nvPr>
            <p:ph type="title"/>
          </p:nvPr>
        </p:nvSpPr>
        <p:spPr bwMode="auto">
          <a:xfrm>
            <a:off x="1403350" y="274638"/>
            <a:ext cx="7283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7172" name="Espace réservé du texte 2"/>
          <p:cNvSpPr>
            <a:spLocks noGrp="1"/>
          </p:cNvSpPr>
          <p:nvPr>
            <p:ph type="body" idx="1"/>
          </p:nvPr>
        </p:nvSpPr>
        <p:spPr bwMode="auto">
          <a:xfrm>
            <a:off x="1403350" y="1600200"/>
            <a:ext cx="72834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ea typeface="+mn-ea"/>
                <a:cs typeface="Arial" pitchFamily="34" charset="0"/>
              </a:defRPr>
            </a:lvl1pPr>
          </a:lstStyle>
          <a:p>
            <a:pPr>
              <a:defRPr/>
            </a:pPr>
            <a:fld id="{CE7E597A-B5EC-473D-AAE8-79FC3F66BFDA}" type="datetime1">
              <a:rPr lang="fr-BE"/>
              <a:pPr>
                <a:defRPr/>
              </a:pPr>
              <a:t>17-06-20</a:t>
            </a:fld>
            <a:endParaRPr lang="fr-BE"/>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ea typeface="+mn-ea"/>
                <a:cs typeface="Arial" pitchFamily="34" charset="0"/>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898989"/>
                </a:solidFill>
                <a:cs typeface="Arial" panose="020B0604020202020204" pitchFamily="34" charset="0"/>
              </a:defRPr>
            </a:lvl1pPr>
          </a:lstStyle>
          <a:p>
            <a:fld id="{F210EE7B-CE72-4E10-ACD8-41B6071F9359}" type="slidenum">
              <a:rPr lang="fr-BE" altLang="fr-FR"/>
              <a:pPr/>
              <a:t>‹N°›</a:t>
            </a:fld>
            <a:endParaRPr lang="fr-BE" altLang="fr-FR"/>
          </a:p>
        </p:txBody>
      </p:sp>
      <p:pic>
        <p:nvPicPr>
          <p:cNvPr id="7176" name="Image 6"/>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684213"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Image 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6225" y="5445125"/>
            <a:ext cx="131763"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Image 1"/>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55650" y="1588"/>
            <a:ext cx="96043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59" r:id="rId1"/>
    <p:sldLayoutId id="2147486260" r:id="rId2"/>
    <p:sldLayoutId id="2147486261" r:id="rId3"/>
    <p:sldLayoutId id="2147486262" r:id="rId4"/>
    <p:sldLayoutId id="2147486263" r:id="rId5"/>
    <p:sldLayoutId id="2147486264" r:id="rId6"/>
    <p:sldLayoutId id="2147486265" r:id="rId7"/>
    <p:sldLayoutId id="2147486266" r:id="rId8"/>
    <p:sldLayoutId id="2147486267" r:id="rId9"/>
    <p:sldLayoutId id="2147486268" r:id="rId10"/>
    <p:sldLayoutId id="2147486269" r:id="rId11"/>
    <p:sldLayoutId id="2147486270"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Image 8"/>
          <p:cNvPicPr>
            <a:picLocks noChangeAspect="1"/>
          </p:cNvPicPr>
          <p:nvPr/>
        </p:nvPicPr>
        <p:blipFill>
          <a:blip r:embed="rId14">
            <a:extLst>
              <a:ext uri="{28A0092B-C50C-407E-A947-70E740481C1C}">
                <a14:useLocalDpi xmlns:a14="http://schemas.microsoft.com/office/drawing/2010/main" val="0"/>
              </a:ext>
            </a:extLst>
          </a:blip>
          <a:srcRect r="47308" b="30403"/>
          <a:stretch>
            <a:fillRect/>
          </a:stretch>
        </p:blipFill>
        <p:spPr bwMode="auto">
          <a:xfrm>
            <a:off x="7380288" y="4949825"/>
            <a:ext cx="176371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Espace réservé du titre 1"/>
          <p:cNvSpPr>
            <a:spLocks noGrp="1"/>
          </p:cNvSpPr>
          <p:nvPr>
            <p:ph type="title"/>
          </p:nvPr>
        </p:nvSpPr>
        <p:spPr bwMode="auto">
          <a:xfrm>
            <a:off x="1403350" y="274638"/>
            <a:ext cx="7283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8196" name="Espace réservé du texte 2"/>
          <p:cNvSpPr>
            <a:spLocks noGrp="1"/>
          </p:cNvSpPr>
          <p:nvPr>
            <p:ph type="body" idx="1"/>
          </p:nvPr>
        </p:nvSpPr>
        <p:spPr bwMode="auto">
          <a:xfrm>
            <a:off x="1403350" y="1600200"/>
            <a:ext cx="72834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ea typeface="+mn-ea"/>
                <a:cs typeface="Arial" pitchFamily="34" charset="0"/>
              </a:defRPr>
            </a:lvl1pPr>
          </a:lstStyle>
          <a:p>
            <a:pPr>
              <a:defRPr/>
            </a:pPr>
            <a:fld id="{17D7334A-8883-4D87-983F-19D420515D0D}" type="datetime1">
              <a:rPr lang="fr-BE"/>
              <a:pPr>
                <a:defRPr/>
              </a:pPr>
              <a:t>17-06-20</a:t>
            </a:fld>
            <a:endParaRPr lang="fr-BE"/>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ea typeface="+mn-ea"/>
                <a:cs typeface="Arial" pitchFamily="34" charset="0"/>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898989"/>
                </a:solidFill>
                <a:cs typeface="Arial" panose="020B0604020202020204" pitchFamily="34" charset="0"/>
              </a:defRPr>
            </a:lvl1pPr>
          </a:lstStyle>
          <a:p>
            <a:fld id="{6C481B9A-9C22-4864-AEDB-383756D0A400}" type="slidenum">
              <a:rPr lang="fr-BE" altLang="fr-FR"/>
              <a:pPr/>
              <a:t>‹N°›</a:t>
            </a:fld>
            <a:endParaRPr lang="fr-BE" altLang="fr-FR"/>
          </a:p>
        </p:txBody>
      </p:sp>
      <p:pic>
        <p:nvPicPr>
          <p:cNvPr id="8200" name="Image 6"/>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684213"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Image 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6225" y="5445125"/>
            <a:ext cx="131763"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Image 1"/>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55650" y="1588"/>
            <a:ext cx="96043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71" r:id="rId1"/>
    <p:sldLayoutId id="2147486272" r:id="rId2"/>
    <p:sldLayoutId id="2147486273" r:id="rId3"/>
    <p:sldLayoutId id="2147486274" r:id="rId4"/>
    <p:sldLayoutId id="2147486275" r:id="rId5"/>
    <p:sldLayoutId id="2147486276" r:id="rId6"/>
    <p:sldLayoutId id="2147486277" r:id="rId7"/>
    <p:sldLayoutId id="2147486278" r:id="rId8"/>
    <p:sldLayoutId id="2147486279" r:id="rId9"/>
    <p:sldLayoutId id="2147486280" r:id="rId10"/>
    <p:sldLayoutId id="2147486281" r:id="rId11"/>
    <p:sldLayoutId id="2147486282"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898017009"/>
      </p:ext>
    </p:extLst>
  </p:cSld>
  <p:clrMap bg1="lt1" tx1="dk1" bg2="lt2" tx2="dk2" accent1="accent1" accent2="accent2" accent3="accent3" accent4="accent4" accent5="accent5" accent6="accent6" hlink="hlink" folHlink="folHlink"/>
  <p:sldLayoutIdLst>
    <p:sldLayoutId id="2147486296" r:id="rId1"/>
    <p:sldLayoutId id="2147486297" r:id="rId2"/>
    <p:sldLayoutId id="2147486298" r:id="rId3"/>
    <p:sldLayoutId id="2147486299" r:id="rId4"/>
    <p:sldLayoutId id="2147486300" r:id="rId5"/>
    <p:sldLayoutId id="2147486301" r:id="rId6"/>
    <p:sldLayoutId id="2147486302" r:id="rId7"/>
    <p:sldLayoutId id="2147486303" r:id="rId8"/>
    <p:sldLayoutId id="2147486304" r:id="rId9"/>
    <p:sldLayoutId id="2147486305" r:id="rId10"/>
    <p:sldLayoutId id="2147486306" r:id="rId11"/>
    <p:sldLayoutId id="2147486307"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ea typeface="+mn-ea"/>
              </a:rPr>
              <a:pPr>
                <a:defRPr/>
              </a:pPr>
              <a:t>17-06-20</a:t>
            </a:fld>
            <a:endParaRPr lang="fr-BE">
              <a:ea typeface="+mn-ea"/>
            </a:endParaRPr>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ea typeface="+mn-ea"/>
              </a:rPr>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ea typeface="+mn-ea"/>
              </a:rPr>
              <a:pPr>
                <a:defRPr/>
              </a:pPr>
              <a:t>‹N°›</a:t>
            </a:fld>
            <a:endParaRPr lang="fr-BE">
              <a:ea typeface="+mn-ea"/>
            </a:endParaRPr>
          </a:p>
        </p:txBody>
      </p:sp>
      <p:pic>
        <p:nvPicPr>
          <p:cNvPr id="2056" name="Image 6"/>
          <p:cNvPicPr>
            <a:picLocks noChangeAspect="1"/>
          </p:cNvPicPr>
          <p:nvPr/>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extLst>
      <p:ext uri="{BB962C8B-B14F-4D97-AF65-F5344CB8AC3E}">
        <p14:creationId xmlns:p14="http://schemas.microsoft.com/office/powerpoint/2010/main" val="3726071604"/>
      </p:ext>
    </p:extLst>
  </p:cSld>
  <p:clrMap bg1="lt1" tx1="dk1" bg2="lt2" tx2="dk2" accent1="accent1" accent2="accent2" accent3="accent3" accent4="accent4" accent5="accent5" accent6="accent6" hlink="hlink" folHlink="folHlink"/>
  <p:sldLayoutIdLst>
    <p:sldLayoutId id="2147486340" r:id="rId1"/>
    <p:sldLayoutId id="2147486341" r:id="rId2"/>
    <p:sldLayoutId id="2147486342" r:id="rId3"/>
    <p:sldLayoutId id="2147486343" r:id="rId4"/>
    <p:sldLayoutId id="2147486344" r:id="rId5"/>
    <p:sldLayoutId id="2147486345" r:id="rId6"/>
    <p:sldLayoutId id="2147486346" r:id="rId7"/>
    <p:sldLayoutId id="2147486347" r:id="rId8"/>
    <p:sldLayoutId id="2147486348" r:id="rId9"/>
    <p:sldLayoutId id="2147486349" r:id="rId10"/>
    <p:sldLayoutId id="2147486350" r:id="rId11"/>
    <p:sldLayoutId id="2147486351"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sa/4.0/deed.f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8" Type="http://schemas.openxmlformats.org/officeDocument/2006/relationships/hyperlink" Target="http://hal.archives-ouvertes.fr/" TargetMode="External"/><Relationship Id="rId3" Type="http://schemas.openxmlformats.org/officeDocument/2006/relationships/hyperlink" Target="http://orbi.ulg.ac.be/" TargetMode="External"/><Relationship Id="rId7" Type="http://schemas.openxmlformats.org/officeDocument/2006/relationships/hyperlink" Target="http://www.dart-europe.eu/basic-search.php" TargetMode="External"/><Relationship Id="rId12" Type="http://schemas.openxmlformats.org/officeDocument/2006/relationships/hyperlink" Target="http://arxiv.org/" TargetMode="External"/><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hyperlink" Target="http://tel.archives-ouvertes.fr/" TargetMode="External"/><Relationship Id="rId11" Type="http://schemas.openxmlformats.org/officeDocument/2006/relationships/hyperlink" Target="http://archivesic.ccsd.cnrs.fr/" TargetMode="External"/><Relationship Id="rId5" Type="http://schemas.openxmlformats.org/officeDocument/2006/relationships/hyperlink" Target="http://di.umons.ac.be/" TargetMode="External"/><Relationship Id="rId10" Type="http://schemas.openxmlformats.org/officeDocument/2006/relationships/hyperlink" Target="http://zenodo.org/" TargetMode="External"/><Relationship Id="rId4" Type="http://schemas.openxmlformats.org/officeDocument/2006/relationships/hyperlink" Target="https://dial.uclouvain.be/Home/" TargetMode="External"/><Relationship Id="rId9" Type="http://schemas.openxmlformats.org/officeDocument/2006/relationships/hyperlink" Target="http://www.narcis.n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opendoar.org/" TargetMode="External"/><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image" Target="../media/image20.png"/><Relationship Id="rId5" Type="http://schemas.openxmlformats.org/officeDocument/2006/relationships/hyperlink" Target="https://www.fosteropenscience.eu/" TargetMode="External"/><Relationship Id="rId4" Type="http://schemas.openxmlformats.org/officeDocument/2006/relationships/image" Target="../media/image14.pn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hyperlink" Target="https://doaj.org/toc/2397-0820" TargetMode="External"/><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hyperlink" Target="http://www.fondationuniversitaire.be/fr/node/406" TargetMode="External"/><Relationship Id="rId2" Type="http://schemas.openxmlformats.org/officeDocument/2006/relationships/notesSlide" Target="../notesSlides/notesSlide16.xml"/><Relationship Id="rId1" Type="http://schemas.openxmlformats.org/officeDocument/2006/relationships/slideLayout" Target="../slideLayouts/slideLayout260.xml"/><Relationship Id="rId5" Type="http://schemas.openxmlformats.org/officeDocument/2006/relationships/hyperlink" Target="http://ec.europa.eu/research/openscience/index.cfm?pg=openaccess" TargetMode="External"/><Relationship Id="rId4" Type="http://schemas.openxmlformats.org/officeDocument/2006/relationships/hyperlink" Target="http://www.fnrs.be/docs/Reglement_OPEN_ACCESS_FR.pdf"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2.xml"/><Relationship Id="rId6" Type="http://schemas.openxmlformats.org/officeDocument/2006/relationships/image" Target="../media/image14.png"/><Relationship Id="rId5" Type="http://schemas.openxmlformats.org/officeDocument/2006/relationships/image" Target="../media/image20.png"/><Relationship Id="rId10" Type="http://schemas.openxmlformats.org/officeDocument/2006/relationships/image" Target="../media/image24.jpg"/><Relationship Id="rId4" Type="http://schemas.openxmlformats.org/officeDocument/2006/relationships/hyperlink" Target="https://www.fosteropenscience.eu/" TargetMode="External"/><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hyperlink" Target="http://www.soros.org/openaccess/" TargetMode="External"/><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hyperlink" Target="https://openaccess.mpg.de/Berlin-Declaration" TargetMode="External"/><Relationship Id="rId4" Type="http://schemas.openxmlformats.org/officeDocument/2006/relationships/hyperlink" Target="http://legacy.earlham.edu/~peters/fos/bethesda.htm"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v2.sherpa.ac.uk/id/publication/33128?template=romeo"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hyperlink" Target="https://v2.sherpa.ac.uk/id/publication/24693" TargetMode="External"/><Relationship Id="rId4" Type="http://schemas.openxmlformats.org/officeDocument/2006/relationships/hyperlink" Target="https://v2.sherpa.ac.uk/romeo/"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50.xml"/><Relationship Id="rId6" Type="http://schemas.openxmlformats.org/officeDocument/2006/relationships/image" Target="../media/image20.png"/><Relationship Id="rId5" Type="http://schemas.openxmlformats.org/officeDocument/2006/relationships/hyperlink" Target="https://www.fosteropenscience.eu/" TargetMode="External"/><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hyperlink" Target="https://gallilex.cfwb.be/document/pdf/45142_000.pdf" TargetMode="External"/><Relationship Id="rId7" Type="http://schemas.openxmlformats.org/officeDocument/2006/relationships/hyperlink" Target="https://www.fosteropenscience.eu/" TargetMode="External"/><Relationship Id="rId2" Type="http://schemas.openxmlformats.org/officeDocument/2006/relationships/image" Target="../media/image10.png"/><Relationship Id="rId1" Type="http://schemas.openxmlformats.org/officeDocument/2006/relationships/slideLayout" Target="../slideLayouts/slideLayout22.xml"/><Relationship Id="rId6" Type="http://schemas.openxmlformats.org/officeDocument/2006/relationships/hyperlink" Target="http://ec.europa.eu/research/openscience/index.cfm?pg=openaccess" TargetMode="External"/><Relationship Id="rId5" Type="http://schemas.openxmlformats.org/officeDocument/2006/relationships/hyperlink" Target="http://oad.simmons.edu/oadwiki/Main_Page" TargetMode="External"/><Relationship Id="rId4" Type="http://schemas.openxmlformats.org/officeDocument/2006/relationships/hyperlink" Target="http://www.ejustice.just.fgov.be/cgi_loi/loi_a1.pl?F&amp;caller=list&amp;cn=2013022819&amp;fromtab=loi&amp;la=F&amp;language=fr&amp;numero=1&amp;rech=1&amp;sql=(text%20contains%20(''))&amp;table_name=loi&amp;tri=dd%20AS%20RANK#Art.XI.196"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ortail.ulb.be/fr/recherche/publications-organisation-de-conferences-et-communication/publier-sa-recherche/vos-droits-d-auteur" TargetMode="External"/><Relationship Id="rId2" Type="http://schemas.openxmlformats.org/officeDocument/2006/relationships/notesSlide" Target="../notesSlides/notesSlide21.xml"/><Relationship Id="rId1" Type="http://schemas.openxmlformats.org/officeDocument/2006/relationships/slideLayout" Target="../slideLayouts/slideLayout22.xml"/><Relationship Id="rId6" Type="http://schemas.openxmlformats.org/officeDocument/2006/relationships/hyperlink" Target="https://www.ulb.be/fr/documents-officiels/reglement-en-matiere-de-propriete-intellectuelle-et-de-valorisation-des-oeuvres-relevant-de-la-legislation-relative-au-droit-d-auteur-et-realisees-au-sein-de-l-ulb" TargetMode="External"/><Relationship Id="rId5" Type="http://schemas.openxmlformats.org/officeDocument/2006/relationships/hyperlink" Target="https://portail.ulb.be/fr/recherche/publications-organisation-de-conferences-et-communication/di-fusion" TargetMode="External"/><Relationship Id="rId4" Type="http://schemas.openxmlformats.org/officeDocument/2006/relationships/hyperlink" Target="https://portail.ulb.be/fr/recherche/publications-organisation-de-conferences-et-communication/open-access-et-visibilite/open-access-a-l-ulb"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bib.ulb.be/version-francaise/navigation/trouver-des-documents/di-fusion-depot-institutionnel/formation-a-di-fusion" TargetMode="External"/><Relationship Id="rId7" Type="http://schemas.openxmlformats.org/officeDocument/2006/relationships/hyperlink" Target="mailto:di-fusion@ulb.ac.be" TargetMode="External"/><Relationship Id="rId2" Type="http://schemas.openxmlformats.org/officeDocument/2006/relationships/notesSlide" Target="../notesSlides/notesSlide22.xml"/><Relationship Id="rId1" Type="http://schemas.openxmlformats.org/officeDocument/2006/relationships/slideLayout" Target="../slideLayouts/slideLayout22.xml"/><Relationship Id="rId6" Type="http://schemas.openxmlformats.org/officeDocument/2006/relationships/hyperlink" Target="https://bib.ulb.be/version-francaise/navigation/trouver-des-documents/di-fusion-depot-institutionnel/faq" TargetMode="External"/><Relationship Id="rId5" Type="http://schemas.openxmlformats.org/officeDocument/2006/relationships/hyperlink" Target="https://bib.ulb.be/version-francaise/navigation/trouver-des-documents/di-fusion-depot-institutionnel/extraire-une-liste-de-publications" TargetMode="External"/><Relationship Id="rId4" Type="http://schemas.openxmlformats.org/officeDocument/2006/relationships/hyperlink" Target="https://bib.ulb.be/version-francaise/navigation/trouver-des-documents/di-fusion-depot-institutionnel/encoder-ses-publications" TargetMode="External"/><Relationship Id="rId9" Type="http://schemas.openxmlformats.org/officeDocument/2006/relationships/hyperlink" Target="http://difusion.academiewb.be/"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Francoise.Vandooren@ulb.ac.be" TargetMode="External"/><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hyperlink" Target="http://www.ulb.be/euraxess" TargetMode="External"/><Relationship Id="rId7"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hyperlink" Target="https://www.youtube.com/watch?v=Gt-GRFqAxt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ec.europa.eu/research/participants/data/ref/h2020/grants_manual/hi/oa_pilot/h2020-hi-oa-pilot-guide_en.pdf" TargetMode="External"/><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hyperlink" Target="https://www.belspo.be/belspo/openscience/pub_belspo_policy_en.stm" TargetMode="External"/><Relationship Id="rId5" Type="http://schemas.openxmlformats.org/officeDocument/2006/relationships/hyperlink" Target="https://www.frs-fnrs.be/fr/politique-scientifique/99-chercheurs/appels-reglements-docs-resultats/295-faq-open-access" TargetMode="External"/><Relationship Id="rId4" Type="http://schemas.openxmlformats.org/officeDocument/2006/relationships/hyperlink" Target="https://www.frs-fnrs.be/docs/Reglement_OPEN_ACCESS_FR.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15.png"/><Relationship Id="rId5" Type="http://schemas.openxmlformats.org/officeDocument/2006/relationships/hyperlink" Target="https://www.fosteropenscience.eu/" TargetMode="External"/><Relationship Id="rId4" Type="http://schemas.openxmlformats.org/officeDocument/2006/relationships/image" Target="../media/image14.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re 1"/>
          <p:cNvSpPr>
            <a:spLocks noGrp="1"/>
          </p:cNvSpPr>
          <p:nvPr>
            <p:ph type="ctrTitle"/>
          </p:nvPr>
        </p:nvSpPr>
        <p:spPr>
          <a:xfrm>
            <a:off x="830065" y="980728"/>
            <a:ext cx="7918648" cy="3411811"/>
          </a:xfrm>
        </p:spPr>
        <p:txBody>
          <a:bodyPr/>
          <a:lstStyle/>
          <a:p>
            <a:pPr eaLnBrk="1" hangingPunct="1"/>
            <a:r>
              <a:rPr lang="fr-BE" altLang="fr-FR" sz="2400" dirty="0" smtClean="0">
                <a:solidFill>
                  <a:srgbClr val="00B0F0"/>
                </a:solidFill>
                <a:latin typeface="MetaBold-Roman"/>
                <a:ea typeface="+mj-ea"/>
                <a:cs typeface="+mj-cs"/>
              </a:rPr>
              <a:t/>
            </a:r>
            <a:br>
              <a:rPr lang="fr-BE" altLang="fr-FR" sz="2400" dirty="0" smtClean="0">
                <a:solidFill>
                  <a:srgbClr val="00B0F0"/>
                </a:solidFill>
                <a:latin typeface="MetaBold-Roman"/>
                <a:ea typeface="+mj-ea"/>
                <a:cs typeface="+mj-cs"/>
              </a:rPr>
            </a:br>
            <a:r>
              <a:rPr lang="fr-BE" altLang="fr-FR" sz="2400" dirty="0">
                <a:solidFill>
                  <a:srgbClr val="00B0F0"/>
                </a:solidFill>
                <a:latin typeface="MetaBold-Roman"/>
                <a:ea typeface="+mj-ea"/>
                <a:cs typeface="+mj-cs"/>
              </a:rPr>
              <a:t/>
            </a:r>
            <a:br>
              <a:rPr lang="fr-BE" altLang="fr-FR" sz="2400" dirty="0">
                <a:solidFill>
                  <a:srgbClr val="00B0F0"/>
                </a:solidFill>
                <a:latin typeface="MetaBold-Roman"/>
                <a:ea typeface="+mj-ea"/>
                <a:cs typeface="+mj-cs"/>
              </a:rPr>
            </a:br>
            <a:r>
              <a:rPr lang="fr-BE" altLang="fr-FR" sz="4000" dirty="0" smtClean="0">
                <a:solidFill>
                  <a:srgbClr val="014A94"/>
                </a:solidFill>
                <a:latin typeface="MetaBold-Roman"/>
                <a:ea typeface="+mj-ea"/>
                <a:cs typeface="+mj-cs"/>
              </a:rPr>
              <a:t>Open Access </a:t>
            </a:r>
            <a:r>
              <a:rPr lang="fr-BE" altLang="fr-FR" sz="2400" dirty="0" smtClean="0">
                <a:solidFill>
                  <a:srgbClr val="00B0F0"/>
                </a:solidFill>
                <a:latin typeface="MetaBold-Roman"/>
                <a:ea typeface="+mj-ea"/>
                <a:cs typeface="+mj-cs"/>
              </a:rPr>
              <a:t/>
            </a:r>
            <a:br>
              <a:rPr lang="fr-BE" altLang="fr-FR" sz="2400" dirty="0" smtClean="0">
                <a:solidFill>
                  <a:srgbClr val="00B0F0"/>
                </a:solidFill>
                <a:latin typeface="MetaBold-Roman"/>
                <a:ea typeface="+mj-ea"/>
                <a:cs typeface="+mj-cs"/>
              </a:rPr>
            </a:br>
            <a:r>
              <a:rPr lang="fr-BE" altLang="fr-FR" sz="2400" dirty="0">
                <a:solidFill>
                  <a:srgbClr val="00B0F0"/>
                </a:solidFill>
                <a:latin typeface="MetaBold-Roman"/>
                <a:ea typeface="+mj-ea"/>
                <a:cs typeface="+mj-cs"/>
              </a:rPr>
              <a:t/>
            </a:r>
            <a:br>
              <a:rPr lang="fr-BE" altLang="fr-FR" sz="2400" dirty="0">
                <a:solidFill>
                  <a:srgbClr val="00B0F0"/>
                </a:solidFill>
                <a:latin typeface="MetaBold-Roman"/>
                <a:ea typeface="+mj-ea"/>
                <a:cs typeface="+mj-cs"/>
              </a:rPr>
            </a:br>
            <a:r>
              <a:rPr lang="fr-BE" altLang="fr-FR" sz="2400" dirty="0" smtClean="0">
                <a:solidFill>
                  <a:srgbClr val="00B0F0"/>
                </a:solidFill>
                <a:latin typeface="MetaBold-Roman"/>
                <a:ea typeface="+mj-ea"/>
                <a:cs typeface="+mj-cs"/>
              </a:rPr>
              <a:t/>
            </a:r>
            <a:br>
              <a:rPr lang="fr-BE" altLang="fr-FR" sz="2400" dirty="0" smtClean="0">
                <a:solidFill>
                  <a:srgbClr val="00B0F0"/>
                </a:solidFill>
                <a:latin typeface="MetaBold-Roman"/>
                <a:ea typeface="+mj-ea"/>
                <a:cs typeface="+mj-cs"/>
              </a:rPr>
            </a:br>
            <a:r>
              <a:rPr lang="fr-BE" altLang="fr-FR" sz="2400" dirty="0">
                <a:solidFill>
                  <a:srgbClr val="00B0F0"/>
                </a:solidFill>
                <a:latin typeface="MetaBold-Roman"/>
                <a:ea typeface="+mj-ea"/>
                <a:cs typeface="+mj-cs"/>
              </a:rPr>
              <a:t/>
            </a:r>
            <a:br>
              <a:rPr lang="fr-BE" altLang="fr-FR" sz="2400" dirty="0">
                <a:solidFill>
                  <a:srgbClr val="00B0F0"/>
                </a:solidFill>
                <a:latin typeface="MetaBold-Roman"/>
                <a:ea typeface="+mj-ea"/>
                <a:cs typeface="+mj-cs"/>
              </a:rPr>
            </a:br>
            <a:r>
              <a:rPr lang="fr-BE" altLang="fr-FR" sz="2800" dirty="0" smtClean="0">
                <a:solidFill>
                  <a:srgbClr val="00B0F0"/>
                </a:solidFill>
                <a:latin typeface="MetaBold-Roman"/>
                <a:ea typeface="+mj-ea"/>
                <a:cs typeface="+mj-cs"/>
              </a:rPr>
              <a:t>Diffuser vos publications en Open Access</a:t>
            </a:r>
            <a:r>
              <a:rPr lang="fr-BE" altLang="fr-FR" dirty="0">
                <a:solidFill>
                  <a:srgbClr val="014A94"/>
                </a:solidFill>
                <a:latin typeface="MetaBold-Roman"/>
                <a:ea typeface="+mj-ea"/>
                <a:cs typeface="+mj-cs"/>
              </a:rPr>
              <a:t/>
            </a:r>
            <a:br>
              <a:rPr lang="fr-BE" altLang="fr-FR" dirty="0">
                <a:solidFill>
                  <a:srgbClr val="014A94"/>
                </a:solidFill>
                <a:latin typeface="MetaBold-Roman"/>
                <a:ea typeface="+mj-ea"/>
                <a:cs typeface="+mj-cs"/>
              </a:rPr>
            </a:br>
            <a:endParaRPr lang="fr-BE" altLang="fr-FR" dirty="0" smtClean="0">
              <a:solidFill>
                <a:srgbClr val="014A94"/>
              </a:solidFill>
              <a:latin typeface="MetaBold-Roman" charset="0"/>
              <a:ea typeface="ＭＳ Ｐゴシック" panose="020B0600070205080204" pitchFamily="34" charset="-128"/>
            </a:endParaRPr>
          </a:p>
        </p:txBody>
      </p:sp>
      <p:sp>
        <p:nvSpPr>
          <p:cNvPr id="6963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eaLnBrk="1" hangingPunct="1"/>
            <a:fld id="{9D5EFF0B-DFDF-4630-9587-5FC825417F42}" type="slidenum">
              <a:rPr lang="fr-BE" altLang="fr-FR"/>
              <a:pPr eaLnBrk="1" hangingPunct="1"/>
              <a:t>1</a:t>
            </a:fld>
            <a:endParaRPr lang="fr-BE" altLang="fr-FR"/>
          </a:p>
        </p:txBody>
      </p:sp>
      <p:sp>
        <p:nvSpPr>
          <p:cNvPr id="69637" name="ZoneTexte 7"/>
          <p:cNvSpPr txBox="1">
            <a:spLocks noChangeArrowheads="1"/>
          </p:cNvSpPr>
          <p:nvPr/>
        </p:nvSpPr>
        <p:spPr bwMode="auto">
          <a:xfrm>
            <a:off x="2051720" y="5476875"/>
            <a:ext cx="66969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r" eaLnBrk="1" hangingPunct="1"/>
            <a:r>
              <a:rPr lang="fr-BE" altLang="fr-FR" dirty="0">
                <a:solidFill>
                  <a:schemeClr val="tx2"/>
                </a:solidFill>
              </a:rPr>
              <a:t>Françoise </a:t>
            </a:r>
            <a:r>
              <a:rPr lang="fr-BE" altLang="fr-FR" dirty="0" smtClean="0">
                <a:solidFill>
                  <a:schemeClr val="tx2"/>
                </a:solidFill>
              </a:rPr>
              <a:t>Vandooren</a:t>
            </a:r>
            <a:endParaRPr lang="fr-BE" altLang="fr-FR" dirty="0">
              <a:solidFill>
                <a:schemeClr val="tx2"/>
              </a:solidFill>
            </a:endParaRPr>
          </a:p>
          <a:p>
            <a:pPr algn="r" eaLnBrk="1" hangingPunct="1"/>
            <a:r>
              <a:rPr lang="fr-BE" altLang="fr-FR" dirty="0" smtClean="0">
                <a:solidFill>
                  <a:schemeClr val="tx2"/>
                </a:solidFill>
              </a:rPr>
              <a:t>Département des bibliothèques et de l’information scientifique</a:t>
            </a:r>
          </a:p>
          <a:p>
            <a:pPr algn="r" eaLnBrk="1" hangingPunct="1"/>
            <a:r>
              <a:rPr lang="fr-BE" altLang="fr-FR" dirty="0" smtClean="0">
                <a:solidFill>
                  <a:schemeClr val="tx2"/>
                </a:solidFill>
              </a:rPr>
              <a:t>Université </a:t>
            </a:r>
            <a:r>
              <a:rPr lang="fr-BE" altLang="fr-FR" dirty="0">
                <a:solidFill>
                  <a:schemeClr val="tx2"/>
                </a:solidFill>
              </a:rPr>
              <a:t>libre de Bruxelles</a:t>
            </a:r>
          </a:p>
          <a:p>
            <a:pPr algn="r" eaLnBrk="1" hangingPunct="1"/>
            <a:r>
              <a:rPr lang="fr-BE" altLang="fr-FR" dirty="0" smtClean="0">
                <a:solidFill>
                  <a:schemeClr val="tx2"/>
                </a:solidFill>
              </a:rPr>
              <a:t>Juin 2020</a:t>
            </a:r>
            <a:endParaRPr lang="fr-BE" altLang="fr-FR" dirty="0">
              <a:solidFill>
                <a:schemeClr val="tx2"/>
              </a:solidFill>
            </a:endParaRPr>
          </a:p>
        </p:txBody>
      </p:sp>
      <p:pic>
        <p:nvPicPr>
          <p:cNvPr id="69638" name="Picture 7" descr="Licence Creative Common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488" y="6381328"/>
            <a:ext cx="1098016" cy="386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ous-titre 2"/>
          <p:cNvSpPr txBox="1">
            <a:spLocks/>
          </p:cNvSpPr>
          <p:nvPr/>
        </p:nvSpPr>
        <p:spPr bwMode="auto">
          <a:xfrm>
            <a:off x="271141" y="4856515"/>
            <a:ext cx="9036496" cy="864096"/>
          </a:xfrm>
          <a:prstGeom prst="rect">
            <a:avLst/>
          </a:prstGeom>
          <a:noFill/>
          <a:ln w="9525">
            <a:noFill/>
            <a:miter lim="800000"/>
            <a:headEnd/>
            <a:tailEnd/>
          </a:ln>
        </p:spPr>
        <p:txBody>
          <a:bodyPr lIns="91429" tIns="45715" rIns="91429" bIns="45715"/>
          <a:lstStyle/>
          <a:p>
            <a:pPr algn="ctr">
              <a:spcBef>
                <a:spcPct val="20000"/>
              </a:spcBef>
              <a:buFont typeface="Arial" pitchFamily="34" charset="0"/>
              <a:buNone/>
            </a:pPr>
            <a:r>
              <a:rPr lang="fr-BE" altLang="fr-FR" sz="2400" dirty="0" smtClean="0">
                <a:solidFill>
                  <a:srgbClr val="898989"/>
                </a:solidFill>
              </a:rPr>
              <a:t>Formation pour les chercheurs – Architecture</a:t>
            </a:r>
            <a:endParaRPr lang="fr-BE" altLang="fr-FR" sz="2400" dirty="0">
              <a:solidFill>
                <a:schemeClr val="bg1">
                  <a:lumMod val="50000"/>
                </a:schemeClr>
              </a:solidFill>
            </a:endParaRPr>
          </a:p>
        </p:txBody>
      </p:sp>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6550" y="385890"/>
            <a:ext cx="1269826" cy="1802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EECE9E3F-5CBD-46B1-9EC6-84D39595B9A3}" type="slidenum">
              <a:rPr lang="fr-BE" altLang="fr-FR" sz="1200">
                <a:solidFill>
                  <a:srgbClr val="898989"/>
                </a:solidFill>
              </a:rPr>
              <a:pPr eaLnBrk="1" hangingPunct="1">
                <a:spcBef>
                  <a:spcPct val="0"/>
                </a:spcBef>
                <a:buFontTx/>
                <a:buNone/>
              </a:pPr>
              <a:t>10</a:t>
            </a:fld>
            <a:endParaRPr lang="fr-BE" altLang="fr-FR" sz="1200">
              <a:solidFill>
                <a:srgbClr val="898989"/>
              </a:solidFill>
            </a:endParaRPr>
          </a:p>
        </p:txBody>
      </p:sp>
      <p:sp>
        <p:nvSpPr>
          <p:cNvPr id="44034" name="Titre 1"/>
          <p:cNvSpPr txBox="1">
            <a:spLocks/>
          </p:cNvSpPr>
          <p:nvPr/>
        </p:nvSpPr>
        <p:spPr bwMode="auto">
          <a:xfrm>
            <a:off x="1259632" y="39583"/>
            <a:ext cx="7200900" cy="684213"/>
          </a:xfrm>
          <a:prstGeom prst="rect">
            <a:avLst/>
          </a:prstGeom>
          <a:noFill/>
          <a:ln>
            <a:noFill/>
          </a:ln>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defRPr/>
            </a:pPr>
            <a:r>
              <a:rPr lang="fr-FR" sz="3600" b="1" cap="small" dirty="0" smtClean="0">
                <a:solidFill>
                  <a:srgbClr val="014A94"/>
                </a:solidFill>
                <a:latin typeface="Calibri"/>
              </a:rPr>
              <a:t>Version de l’article</a:t>
            </a:r>
            <a:endParaRPr lang="fr-BE" sz="3600" b="1" cap="small" dirty="0" smtClean="0">
              <a:solidFill>
                <a:srgbClr val="014A94"/>
              </a:solidFill>
              <a:latin typeface="Calibri"/>
            </a:endParaRPr>
          </a:p>
        </p:txBody>
      </p:sp>
      <p:sp>
        <p:nvSpPr>
          <p:cNvPr id="81924" name="Espace réservé du contenu 2"/>
          <p:cNvSpPr txBox="1">
            <a:spLocks/>
          </p:cNvSpPr>
          <p:nvPr/>
        </p:nvSpPr>
        <p:spPr bwMode="auto">
          <a:xfrm>
            <a:off x="755650" y="908719"/>
            <a:ext cx="7959725" cy="528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lvl="1" algn="ctr" eaLnBrk="1" hangingPunct="1">
              <a:buFont typeface="Arial" panose="020B0604020202020204" pitchFamily="34" charset="0"/>
              <a:buNone/>
            </a:pPr>
            <a:endParaRPr lang="fr-BE" altLang="fr-FR" sz="2200" b="1" dirty="0" smtClean="0">
              <a:solidFill>
                <a:srgbClr val="014A94"/>
              </a:solidFill>
            </a:endParaRPr>
          </a:p>
          <a:p>
            <a:pPr lvl="1" eaLnBrk="1" hangingPunct="1">
              <a:buFont typeface="Arial" panose="020B0604020202020204" pitchFamily="34" charset="0"/>
              <a:buNone/>
            </a:pPr>
            <a:r>
              <a:rPr lang="fr-BE" altLang="fr-FR" sz="2200" b="1" dirty="0" smtClean="0">
                <a:solidFill>
                  <a:srgbClr val="014A94"/>
                </a:solidFill>
              </a:rPr>
              <a:t>Version soumise/</a:t>
            </a:r>
            <a:r>
              <a:rPr lang="fr-BE" altLang="fr-FR" sz="2200" b="1" dirty="0" err="1" smtClean="0">
                <a:solidFill>
                  <a:srgbClr val="014A94"/>
                </a:solidFill>
              </a:rPr>
              <a:t>Preprint</a:t>
            </a:r>
            <a:r>
              <a:rPr lang="fr-BE" altLang="fr-FR" sz="2200" dirty="0" smtClean="0">
                <a:solidFill>
                  <a:srgbClr val="014A94"/>
                </a:solidFill>
              </a:rPr>
              <a:t> </a:t>
            </a:r>
            <a:r>
              <a:rPr lang="fr-BE" altLang="fr-FR" sz="2200" dirty="0">
                <a:solidFill>
                  <a:srgbClr val="014A94"/>
                </a:solidFill>
              </a:rPr>
              <a:t>: manuscrit soumis pour publication</a:t>
            </a:r>
          </a:p>
          <a:p>
            <a:pPr lvl="1" eaLnBrk="1" hangingPunct="1">
              <a:buFont typeface="Arial" panose="020B0604020202020204" pitchFamily="34" charset="0"/>
              <a:buNone/>
            </a:pPr>
            <a:endParaRPr lang="fr-BE" altLang="fr-FR" sz="2200" dirty="0">
              <a:solidFill>
                <a:srgbClr val="014A94"/>
              </a:solidFill>
            </a:endParaRPr>
          </a:p>
          <a:p>
            <a:pPr lvl="1" eaLnBrk="1" hangingPunct="1">
              <a:buFont typeface="Arial" panose="020B0604020202020204" pitchFamily="34" charset="0"/>
              <a:buNone/>
            </a:pPr>
            <a:r>
              <a:rPr lang="fr-BE" altLang="fr-FR" sz="2200" b="1" dirty="0" smtClean="0">
                <a:solidFill>
                  <a:srgbClr val="014A94"/>
                </a:solidFill>
              </a:rPr>
              <a:t>Version acceptée/</a:t>
            </a:r>
            <a:r>
              <a:rPr lang="fr-BE" altLang="fr-FR" sz="2200" b="1" dirty="0" err="1" smtClean="0">
                <a:solidFill>
                  <a:srgbClr val="014A94"/>
                </a:solidFill>
              </a:rPr>
              <a:t>Postprint</a:t>
            </a:r>
            <a:r>
              <a:rPr lang="fr-BE" altLang="fr-FR" sz="2200" b="1" dirty="0" smtClean="0">
                <a:solidFill>
                  <a:srgbClr val="014A94"/>
                </a:solidFill>
              </a:rPr>
              <a:t> </a:t>
            </a:r>
            <a:r>
              <a:rPr lang="fr-BE" altLang="fr-FR" sz="2200" dirty="0">
                <a:solidFill>
                  <a:srgbClr val="014A94"/>
                </a:solidFill>
              </a:rPr>
              <a:t>: manuscrit final de l’auteur, révisé par les pairs, tel qu'accepté pour publication mais non encore mis en page par l'éditeur</a:t>
            </a:r>
          </a:p>
          <a:p>
            <a:pPr lvl="1" eaLnBrk="1" hangingPunct="1">
              <a:buFont typeface="Arial" panose="020B0604020202020204" pitchFamily="34" charset="0"/>
              <a:buNone/>
            </a:pPr>
            <a:endParaRPr lang="fr-BE" altLang="fr-FR" sz="2200" dirty="0">
              <a:solidFill>
                <a:srgbClr val="014A94"/>
              </a:solidFill>
            </a:endParaRPr>
          </a:p>
          <a:p>
            <a:pPr lvl="1" eaLnBrk="1" hangingPunct="1">
              <a:buFont typeface="Arial" panose="020B0604020202020204" pitchFamily="34" charset="0"/>
              <a:buNone/>
            </a:pPr>
            <a:r>
              <a:rPr lang="fr-BE" altLang="fr-FR" sz="2200" b="1" dirty="0" smtClean="0">
                <a:solidFill>
                  <a:srgbClr val="014A94"/>
                </a:solidFill>
              </a:rPr>
              <a:t>Version publiée</a:t>
            </a:r>
            <a:r>
              <a:rPr lang="fr-BE" altLang="fr-FR" sz="2200" dirty="0" smtClean="0">
                <a:solidFill>
                  <a:srgbClr val="014A94"/>
                </a:solidFill>
              </a:rPr>
              <a:t>: </a:t>
            </a:r>
            <a:r>
              <a:rPr lang="fr-BE" altLang="fr-FR" sz="2200" dirty="0">
                <a:solidFill>
                  <a:srgbClr val="014A94"/>
                </a:solidFill>
              </a:rPr>
              <a:t>version finale de l’éditeur, telle que publiée avec la mise en page de </a:t>
            </a:r>
            <a:r>
              <a:rPr lang="fr-BE" altLang="fr-FR" sz="2200" dirty="0" smtClean="0">
                <a:solidFill>
                  <a:srgbClr val="014A94"/>
                </a:solidFill>
              </a:rPr>
              <a:t>l’éditeur (= PDF de l’éditeur)</a:t>
            </a:r>
            <a:endParaRPr lang="fr-BE" altLang="fr-FR" sz="2200" b="1" dirty="0">
              <a:solidFill>
                <a:srgbClr val="014A94"/>
              </a:solidFill>
            </a:endParaRPr>
          </a:p>
          <a:p>
            <a:pPr lvl="1" eaLnBrk="1" hangingPunct="1"/>
            <a:endParaRPr lang="fr-BE" altLang="fr-FR" sz="2200" dirty="0">
              <a:solidFill>
                <a:srgbClr val="014A94"/>
              </a:solidFill>
            </a:endParaRPr>
          </a:p>
          <a:p>
            <a:pPr lvl="1" eaLnBrk="1" hangingPunct="1"/>
            <a:endParaRPr lang="fr-BE" altLang="fr-FR" sz="2200" dirty="0">
              <a:solidFill>
                <a:srgbClr val="014A94"/>
              </a:solidFill>
            </a:endParaRPr>
          </a:p>
          <a:p>
            <a:pPr lvl="1" eaLnBrk="1" hangingPunct="1"/>
            <a:endParaRPr lang="fr-BE" altLang="fr-FR" sz="2200" dirty="0">
              <a:solidFill>
                <a:srgbClr val="014A94"/>
              </a:solidFill>
            </a:endParaRPr>
          </a:p>
        </p:txBody>
      </p:sp>
    </p:spTree>
    <p:extLst>
      <p:ext uri="{BB962C8B-B14F-4D97-AF65-F5344CB8AC3E}">
        <p14:creationId xmlns:p14="http://schemas.microsoft.com/office/powerpoint/2010/main" val="1779622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7" name="Espace réservé du contenu 2"/>
          <p:cNvSpPr txBox="1">
            <a:spLocks/>
          </p:cNvSpPr>
          <p:nvPr/>
        </p:nvSpPr>
        <p:spPr bwMode="auto">
          <a:xfrm>
            <a:off x="539552" y="946244"/>
            <a:ext cx="8243887" cy="5401022"/>
          </a:xfrm>
          <a:prstGeom prst="rect">
            <a:avLst/>
          </a:prstGeom>
          <a:noFill/>
          <a:ln>
            <a:noFill/>
          </a:ln>
          <a:extLst/>
        </p:spPr>
        <p:txBody>
          <a:bodyPr/>
          <a:lstStyle>
            <a:lvl1pPr marL="342900" indent="-342900" eaLnBrk="0" hangingPunct="0">
              <a:spcBef>
                <a:spcPct val="20000"/>
              </a:spcBef>
              <a:buFont typeface="Arial" pitchFamily="34" charset="0"/>
              <a:buChar char="•"/>
              <a:defRPr sz="3200">
                <a:solidFill>
                  <a:schemeClr val="tx1"/>
                </a:solidFill>
                <a:latin typeface="Calibri" pitchFamily="34" charset="0"/>
                <a:ea typeface="ＭＳ Ｐゴシック" pitchFamily="-8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ＭＳ Ｐゴシック" pitchFamily="-8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ＭＳ Ｐゴシック" pitchFamily="-8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ＭＳ Ｐゴシック" pitchFamily="-8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ＭＳ Ｐゴシック" pitchFamily="-8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8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8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8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84" charset="-128"/>
              </a:defRPr>
            </a:lvl9pPr>
          </a:lstStyle>
          <a:p>
            <a:pPr marL="0" indent="0" eaLnBrk="1" hangingPunct="1">
              <a:buNone/>
              <a:defRPr/>
            </a:pPr>
            <a:r>
              <a:rPr lang="fr-BE" sz="2000" b="1" cap="small" dirty="0">
                <a:solidFill>
                  <a:srgbClr val="014A94"/>
                </a:solidFill>
              </a:rPr>
              <a:t>Dépôts Institutionnels:</a:t>
            </a:r>
            <a:endParaRPr lang="fr-BE" altLang="fr-FR" sz="2000" b="1" cap="small" dirty="0">
              <a:solidFill>
                <a:srgbClr val="014A94"/>
              </a:solidFill>
            </a:endParaRPr>
          </a:p>
          <a:p>
            <a:pPr eaLnBrk="1" hangingPunct="1">
              <a:buNone/>
              <a:defRPr/>
            </a:pPr>
            <a:r>
              <a:rPr lang="fr-FR" altLang="fr-FR" sz="2000" cap="small" dirty="0">
                <a:solidFill>
                  <a:srgbClr val="014A94"/>
                </a:solidFill>
                <a:hlinkClick r:id="rId3"/>
              </a:rPr>
              <a:t>Orbi</a:t>
            </a:r>
            <a:r>
              <a:rPr lang="fr-FR" altLang="fr-FR" sz="2000" cap="small" dirty="0">
                <a:solidFill>
                  <a:srgbClr val="014A94"/>
                </a:solidFill>
              </a:rPr>
              <a:t> </a:t>
            </a:r>
            <a:r>
              <a:rPr lang="fr-FR" altLang="fr-FR" sz="2000" cap="small" dirty="0" err="1">
                <a:solidFill>
                  <a:srgbClr val="014A94"/>
                </a:solidFill>
              </a:rPr>
              <a:t>ULiège</a:t>
            </a:r>
            <a:r>
              <a:rPr lang="fr-FR" altLang="fr-FR" sz="2000" cap="small" dirty="0">
                <a:solidFill>
                  <a:srgbClr val="014A94"/>
                </a:solidFill>
              </a:rPr>
              <a:t>, </a:t>
            </a:r>
            <a:r>
              <a:rPr lang="fr-FR" altLang="fr-FR" sz="2000" cap="small" dirty="0">
                <a:solidFill>
                  <a:srgbClr val="014A94"/>
                </a:solidFill>
                <a:hlinkClick r:id="rId4"/>
              </a:rPr>
              <a:t>DIAL</a:t>
            </a:r>
            <a:r>
              <a:rPr lang="fr-FR" altLang="fr-FR" sz="2000" cap="small" dirty="0">
                <a:solidFill>
                  <a:srgbClr val="014A94"/>
                </a:solidFill>
              </a:rPr>
              <a:t> </a:t>
            </a:r>
            <a:r>
              <a:rPr lang="fr-FR" altLang="fr-FR" sz="2000" cap="small" dirty="0" err="1">
                <a:solidFill>
                  <a:srgbClr val="014A94"/>
                </a:solidFill>
              </a:rPr>
              <a:t>UCLouvain</a:t>
            </a:r>
            <a:r>
              <a:rPr lang="fr-FR" altLang="fr-FR" sz="2000" cap="small" dirty="0">
                <a:solidFill>
                  <a:srgbClr val="014A94"/>
                </a:solidFill>
              </a:rPr>
              <a:t>, </a:t>
            </a:r>
            <a:r>
              <a:rPr lang="fr-FR" altLang="fr-FR" sz="2000" cap="small" dirty="0">
                <a:solidFill>
                  <a:srgbClr val="014A94"/>
                </a:solidFill>
                <a:hlinkClick r:id="rId5"/>
              </a:rPr>
              <a:t>DI-UMONS</a:t>
            </a:r>
            <a:r>
              <a:rPr lang="fr-FR" altLang="fr-FR" sz="2000" cap="small" dirty="0">
                <a:solidFill>
                  <a:srgbClr val="014A94"/>
                </a:solidFill>
              </a:rPr>
              <a:t>, etc…</a:t>
            </a:r>
          </a:p>
          <a:p>
            <a:pPr algn="ctr" eaLnBrk="1" hangingPunct="1">
              <a:buFont typeface="Arial" pitchFamily="34" charset="0"/>
              <a:buNone/>
              <a:defRPr/>
            </a:pPr>
            <a:endParaRPr lang="fr-BE" altLang="fr-FR" sz="2000" b="1" cap="small" dirty="0" smtClean="0">
              <a:solidFill>
                <a:srgbClr val="014A94"/>
              </a:solidFill>
            </a:endParaRPr>
          </a:p>
          <a:p>
            <a:pPr eaLnBrk="1" hangingPunct="1">
              <a:buFont typeface="Arial" pitchFamily="34" charset="0"/>
              <a:buNone/>
              <a:defRPr/>
            </a:pPr>
            <a:r>
              <a:rPr lang="fr-BE" altLang="fr-FR" sz="2000" b="1" cap="small" dirty="0">
                <a:solidFill>
                  <a:srgbClr val="014A94"/>
                </a:solidFill>
              </a:rPr>
              <a:t>Spécialisées : Thèses</a:t>
            </a:r>
          </a:p>
          <a:p>
            <a:pPr>
              <a:defRPr/>
            </a:pPr>
            <a:r>
              <a:rPr lang="fr-BE" altLang="fr-FR" sz="2000" dirty="0" smtClean="0">
                <a:solidFill>
                  <a:srgbClr val="014A94"/>
                </a:solidFill>
              </a:rPr>
              <a:t>TEL France </a:t>
            </a:r>
            <a:r>
              <a:rPr lang="fr-BE" altLang="fr-FR" sz="2000" dirty="0" smtClean="0">
                <a:solidFill>
                  <a:srgbClr val="014A94"/>
                </a:solidFill>
                <a:hlinkClick r:id="rId6"/>
              </a:rPr>
              <a:t>http://tel.archives-ouvertes.fr</a:t>
            </a:r>
            <a:endParaRPr lang="fr-BE" altLang="fr-FR" sz="2000" dirty="0" smtClean="0">
              <a:solidFill>
                <a:srgbClr val="014A94"/>
              </a:solidFill>
            </a:endParaRPr>
          </a:p>
          <a:p>
            <a:pPr eaLnBrk="1" hangingPunct="1">
              <a:spcBef>
                <a:spcPct val="0"/>
              </a:spcBef>
              <a:defRPr/>
            </a:pPr>
            <a:r>
              <a:rPr lang="fr-BE" altLang="fr-FR" sz="2000" dirty="0">
                <a:solidFill>
                  <a:srgbClr val="014A94"/>
                </a:solidFill>
                <a:ea typeface="ＭＳ Ｐゴシック" panose="020B0600070205080204" pitchFamily="34" charset="-128"/>
              </a:rPr>
              <a:t>E-</a:t>
            </a:r>
            <a:r>
              <a:rPr lang="fr-BE" altLang="fr-FR" sz="2000" dirty="0" err="1">
                <a:solidFill>
                  <a:srgbClr val="014A94"/>
                </a:solidFill>
                <a:ea typeface="ＭＳ Ｐゴシック" panose="020B0600070205080204" pitchFamily="34" charset="-128"/>
              </a:rPr>
              <a:t>theses</a:t>
            </a:r>
            <a:r>
              <a:rPr lang="fr-BE" altLang="fr-FR" sz="2000" dirty="0">
                <a:solidFill>
                  <a:srgbClr val="014A94"/>
                </a:solidFill>
                <a:ea typeface="ＭＳ Ｐゴシック" panose="020B0600070205080204" pitchFamily="34" charset="-128"/>
              </a:rPr>
              <a:t> Portal </a:t>
            </a:r>
            <a:r>
              <a:rPr lang="fr-BE" altLang="fr-FR" sz="2000" dirty="0" smtClean="0">
                <a:solidFill>
                  <a:srgbClr val="014A94"/>
                </a:solidFill>
                <a:ea typeface="ＭＳ Ｐゴシック" panose="020B0600070205080204" pitchFamily="34" charset="-128"/>
                <a:hlinkClick r:id="rId7"/>
              </a:rPr>
              <a:t>TDART-Europe</a:t>
            </a:r>
            <a:r>
              <a:rPr lang="fr-BE" altLang="fr-FR" sz="2000" dirty="0" smtClean="0">
                <a:solidFill>
                  <a:srgbClr val="014A94"/>
                </a:solidFill>
                <a:ea typeface="ＭＳ Ｐゴシック" panose="020B0600070205080204" pitchFamily="34" charset="-128"/>
              </a:rPr>
              <a:t> : </a:t>
            </a:r>
            <a:r>
              <a:rPr lang="en-US" altLang="fr-FR" sz="2000" dirty="0">
                <a:solidFill>
                  <a:srgbClr val="014A94"/>
                </a:solidFill>
                <a:ea typeface="ＭＳ Ｐゴシック" panose="020B0600070205080204" pitchFamily="34" charset="-128"/>
              </a:rPr>
              <a:t>theses from 613 Universities in 28 European countries</a:t>
            </a:r>
            <a:endParaRPr lang="fr-BE" altLang="fr-FR" sz="2000" dirty="0">
              <a:solidFill>
                <a:srgbClr val="014A94"/>
              </a:solidFill>
              <a:ea typeface="ＭＳ Ｐゴシック" panose="020B0600070205080204" pitchFamily="34" charset="-128"/>
            </a:endParaRPr>
          </a:p>
          <a:p>
            <a:pPr eaLnBrk="1" hangingPunct="1">
              <a:buFontTx/>
              <a:buNone/>
              <a:defRPr/>
            </a:pPr>
            <a:endParaRPr lang="fr-FR" altLang="fr-FR" sz="1900" dirty="0" smtClean="0">
              <a:solidFill>
                <a:srgbClr val="014A94"/>
              </a:solidFill>
            </a:endParaRPr>
          </a:p>
          <a:p>
            <a:pPr eaLnBrk="1" hangingPunct="1">
              <a:buNone/>
              <a:defRPr/>
            </a:pPr>
            <a:r>
              <a:rPr lang="fr-FR" altLang="fr-FR" sz="2000" b="1" cap="small" dirty="0" smtClean="0">
                <a:solidFill>
                  <a:srgbClr val="014A94"/>
                </a:solidFill>
              </a:rPr>
              <a:t>Archives </a:t>
            </a:r>
            <a:r>
              <a:rPr lang="fr-FR" altLang="fr-FR" sz="2000" b="1" cap="small" dirty="0">
                <a:solidFill>
                  <a:srgbClr val="014A94"/>
                </a:solidFill>
              </a:rPr>
              <a:t>nationales ou internationales</a:t>
            </a:r>
          </a:p>
          <a:p>
            <a:pPr eaLnBrk="1" hangingPunct="1">
              <a:defRPr/>
            </a:pPr>
            <a:r>
              <a:rPr lang="fr-BE" altLang="fr-FR" sz="1800" dirty="0" smtClean="0">
                <a:solidFill>
                  <a:srgbClr val="014A94"/>
                </a:solidFill>
              </a:rPr>
              <a:t>France </a:t>
            </a:r>
            <a:r>
              <a:rPr lang="fr-BE" altLang="fr-FR" sz="1800" dirty="0">
                <a:solidFill>
                  <a:srgbClr val="014A94"/>
                </a:solidFill>
              </a:rPr>
              <a:t>- HAL - </a:t>
            </a:r>
            <a:r>
              <a:rPr lang="fr-BE" altLang="fr-FR" sz="1800" dirty="0">
                <a:solidFill>
                  <a:srgbClr val="014A94"/>
                </a:solidFill>
                <a:hlinkClick r:id="rId8"/>
              </a:rPr>
              <a:t>http://hal.archives-ouvertes.fr</a:t>
            </a:r>
            <a:endParaRPr lang="fr-BE" altLang="fr-FR" sz="1800" dirty="0">
              <a:solidFill>
                <a:srgbClr val="014A94"/>
              </a:solidFill>
            </a:endParaRPr>
          </a:p>
          <a:p>
            <a:pPr eaLnBrk="1" hangingPunct="1">
              <a:defRPr/>
            </a:pPr>
            <a:r>
              <a:rPr lang="fr-BE" altLang="fr-FR" sz="1800" dirty="0" smtClean="0">
                <a:solidFill>
                  <a:srgbClr val="014A94"/>
                </a:solidFill>
              </a:rPr>
              <a:t>Pays-Bas </a:t>
            </a:r>
            <a:r>
              <a:rPr lang="fr-BE" altLang="fr-FR" sz="1800" dirty="0">
                <a:solidFill>
                  <a:srgbClr val="014A94"/>
                </a:solidFill>
              </a:rPr>
              <a:t>- NARCIS - </a:t>
            </a:r>
            <a:r>
              <a:rPr lang="fr-BE" altLang="fr-FR" sz="1800" dirty="0">
                <a:solidFill>
                  <a:srgbClr val="014A94"/>
                </a:solidFill>
                <a:hlinkClick r:id="rId9"/>
              </a:rPr>
              <a:t>http://www.narcis.nl</a:t>
            </a:r>
            <a:endParaRPr lang="fr-BE" altLang="fr-FR" sz="1800" dirty="0">
              <a:solidFill>
                <a:srgbClr val="014A94"/>
              </a:solidFill>
            </a:endParaRPr>
          </a:p>
          <a:p>
            <a:pPr eaLnBrk="1" hangingPunct="1">
              <a:defRPr/>
            </a:pPr>
            <a:r>
              <a:rPr lang="fr-BE" altLang="fr-FR" sz="1800" dirty="0" smtClean="0">
                <a:solidFill>
                  <a:srgbClr val="014A94"/>
                </a:solidFill>
              </a:rPr>
              <a:t>Européen </a:t>
            </a:r>
            <a:r>
              <a:rPr lang="fr-BE" altLang="fr-FR" sz="1800" dirty="0">
                <a:solidFill>
                  <a:srgbClr val="014A94"/>
                </a:solidFill>
              </a:rPr>
              <a:t>- </a:t>
            </a:r>
            <a:r>
              <a:rPr lang="fr-BE" altLang="fr-FR" sz="1800" dirty="0" err="1">
                <a:solidFill>
                  <a:srgbClr val="014A94"/>
                </a:solidFill>
              </a:rPr>
              <a:t>Zenodo</a:t>
            </a:r>
            <a:r>
              <a:rPr lang="fr-BE" altLang="fr-FR" sz="1800" dirty="0">
                <a:solidFill>
                  <a:srgbClr val="014A94"/>
                </a:solidFill>
              </a:rPr>
              <a:t> -  </a:t>
            </a:r>
            <a:r>
              <a:rPr lang="fr-BE" altLang="fr-FR" sz="1800" dirty="0">
                <a:solidFill>
                  <a:srgbClr val="014A94"/>
                </a:solidFill>
                <a:hlinkClick r:id="rId10"/>
              </a:rPr>
              <a:t>http://zenodo.org</a:t>
            </a:r>
            <a:endParaRPr lang="fr-BE" altLang="fr-FR" sz="1800" dirty="0">
              <a:solidFill>
                <a:srgbClr val="014A94"/>
              </a:solidFill>
            </a:endParaRPr>
          </a:p>
          <a:p>
            <a:pPr eaLnBrk="1" hangingPunct="1">
              <a:defRPr/>
            </a:pPr>
            <a:endParaRPr lang="fr-BE" altLang="fr-FR" sz="1900" dirty="0" smtClean="0">
              <a:solidFill>
                <a:srgbClr val="014A94"/>
              </a:solidFill>
            </a:endParaRPr>
          </a:p>
          <a:p>
            <a:pPr marL="0" indent="0" eaLnBrk="1" hangingPunct="1">
              <a:buNone/>
              <a:defRPr/>
            </a:pPr>
            <a:r>
              <a:rPr lang="fr-BE" sz="1800" b="1" cap="small" dirty="0">
                <a:solidFill>
                  <a:srgbClr val="014A94"/>
                </a:solidFill>
              </a:rPr>
              <a:t>Disciplinaires : </a:t>
            </a:r>
          </a:p>
          <a:p>
            <a:pPr eaLnBrk="1" hangingPunct="1">
              <a:defRPr/>
            </a:pPr>
            <a:r>
              <a:rPr lang="fr-BE" sz="1800" dirty="0">
                <a:solidFill>
                  <a:srgbClr val="014A94"/>
                </a:solidFill>
              </a:rPr>
              <a:t>architecture?</a:t>
            </a:r>
            <a:endParaRPr lang="fr-BE" altLang="fr-FR" sz="1800" dirty="0">
              <a:solidFill>
                <a:srgbClr val="014A94"/>
              </a:solidFill>
            </a:endParaRPr>
          </a:p>
          <a:p>
            <a:pPr eaLnBrk="1" hangingPunct="1">
              <a:buFont typeface="Arial" pitchFamily="34" charset="0"/>
              <a:buNone/>
              <a:defRPr/>
            </a:pPr>
            <a:endParaRPr lang="fr-BE" altLang="fr-FR" sz="1900" dirty="0" smtClean="0">
              <a:solidFill>
                <a:srgbClr val="014A94"/>
              </a:solidFill>
            </a:endParaRPr>
          </a:p>
          <a:p>
            <a:pPr eaLnBrk="1" hangingPunct="1">
              <a:buFont typeface="Arial" pitchFamily="34" charset="0"/>
              <a:buNone/>
              <a:defRPr/>
            </a:pPr>
            <a:endParaRPr lang="fr-BE" altLang="fr-FR" sz="1900" dirty="0" smtClean="0">
              <a:solidFill>
                <a:srgbClr val="014A94"/>
              </a:solidFill>
              <a:hlinkClick r:id="rId11"/>
            </a:endParaRPr>
          </a:p>
          <a:p>
            <a:pPr eaLnBrk="1" hangingPunct="1">
              <a:buFont typeface="Arial" pitchFamily="34" charset="0"/>
              <a:buNone/>
              <a:defRPr/>
            </a:pPr>
            <a:endParaRPr lang="fr-BE" altLang="fr-FR" sz="1900" dirty="0" smtClean="0">
              <a:solidFill>
                <a:srgbClr val="014A94"/>
              </a:solidFill>
            </a:endParaRPr>
          </a:p>
          <a:p>
            <a:pPr algn="ctr" eaLnBrk="1" hangingPunct="1">
              <a:buFont typeface="Arial" pitchFamily="34" charset="0"/>
              <a:buNone/>
              <a:defRPr/>
            </a:pPr>
            <a:endParaRPr lang="fr-BE" altLang="fr-FR" sz="1900" dirty="0" smtClean="0">
              <a:solidFill>
                <a:srgbClr val="014A94"/>
              </a:solidFill>
              <a:hlinkClick r:id="rId12"/>
            </a:endParaRPr>
          </a:p>
          <a:p>
            <a:pPr eaLnBrk="1" hangingPunct="1">
              <a:buFont typeface="Arial" pitchFamily="34" charset="0"/>
              <a:buNone/>
              <a:defRPr/>
            </a:pPr>
            <a:endParaRPr lang="fr-BE" altLang="fr-FR" sz="1900" dirty="0" smtClean="0">
              <a:solidFill>
                <a:srgbClr val="014A94"/>
              </a:solidFill>
            </a:endParaRPr>
          </a:p>
          <a:p>
            <a:pPr eaLnBrk="1" hangingPunct="1">
              <a:buFont typeface="Arial" pitchFamily="34" charset="0"/>
              <a:buNone/>
              <a:defRPr/>
            </a:pPr>
            <a:endParaRPr lang="fr-BE" altLang="fr-FR" sz="1900" dirty="0" smtClean="0">
              <a:solidFill>
                <a:srgbClr val="014A94"/>
              </a:solidFill>
            </a:endParaRPr>
          </a:p>
          <a:p>
            <a:pPr eaLnBrk="1" hangingPunct="1">
              <a:buFont typeface="Arial" pitchFamily="34" charset="0"/>
              <a:buNone/>
              <a:defRPr/>
            </a:pPr>
            <a:endParaRPr lang="fr-BE" altLang="fr-FR" sz="1900" dirty="0" smtClean="0">
              <a:solidFill>
                <a:srgbClr val="014A94"/>
              </a:solidFill>
            </a:endParaRPr>
          </a:p>
          <a:p>
            <a:pPr eaLnBrk="1" hangingPunct="1">
              <a:buFont typeface="Arial" pitchFamily="34" charset="0"/>
              <a:buNone/>
              <a:defRPr/>
            </a:pPr>
            <a:endParaRPr lang="fr-BE" altLang="fr-FR" sz="1900" dirty="0" smtClean="0">
              <a:solidFill>
                <a:srgbClr val="014A94"/>
              </a:solidFill>
            </a:endParaRPr>
          </a:p>
          <a:p>
            <a:pPr eaLnBrk="1" hangingPunct="1">
              <a:buFont typeface="Arial" pitchFamily="34" charset="0"/>
              <a:buNone/>
              <a:defRPr/>
            </a:pPr>
            <a:endParaRPr lang="fr-BE" altLang="fr-FR" sz="1900" dirty="0" smtClean="0">
              <a:solidFill>
                <a:srgbClr val="014A94"/>
              </a:solidFill>
            </a:endParaRPr>
          </a:p>
          <a:p>
            <a:pPr eaLnBrk="1" hangingPunct="1">
              <a:buFont typeface="Arial" pitchFamily="34" charset="0"/>
              <a:buNone/>
              <a:defRPr/>
            </a:pPr>
            <a:endParaRPr lang="fr-FR" altLang="fr-FR" sz="1900" dirty="0" smtClean="0">
              <a:solidFill>
                <a:srgbClr val="014A94"/>
              </a:solidFill>
            </a:endParaRPr>
          </a:p>
          <a:p>
            <a:pPr eaLnBrk="1" hangingPunct="1">
              <a:buFont typeface="Arial" pitchFamily="34" charset="0"/>
              <a:buNone/>
              <a:defRPr/>
            </a:pPr>
            <a:endParaRPr lang="fr-FR" altLang="fr-FR" sz="1900" b="1" dirty="0" smtClean="0">
              <a:solidFill>
                <a:srgbClr val="014A94"/>
              </a:solidFill>
            </a:endParaRPr>
          </a:p>
        </p:txBody>
      </p:sp>
      <p:sp>
        <p:nvSpPr>
          <p:cNvPr id="83971"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46EE9DF3-F520-4A8B-BBF5-19613E41018F}" type="slidenum">
              <a:rPr lang="fr-BE" altLang="fr-FR" sz="1200">
                <a:solidFill>
                  <a:srgbClr val="898989"/>
                </a:solidFill>
              </a:rPr>
              <a:pPr eaLnBrk="1" hangingPunct="1">
                <a:spcBef>
                  <a:spcPct val="0"/>
                </a:spcBef>
                <a:buFontTx/>
                <a:buNone/>
              </a:pPr>
              <a:t>11</a:t>
            </a:fld>
            <a:endParaRPr lang="fr-BE" altLang="fr-FR" sz="1200">
              <a:solidFill>
                <a:srgbClr val="898989"/>
              </a:solidFill>
            </a:endParaRPr>
          </a:p>
        </p:txBody>
      </p:sp>
      <p:sp>
        <p:nvSpPr>
          <p:cNvPr id="50178" name="Titre 1"/>
          <p:cNvSpPr txBox="1">
            <a:spLocks/>
          </p:cNvSpPr>
          <p:nvPr/>
        </p:nvSpPr>
        <p:spPr bwMode="auto">
          <a:xfrm>
            <a:off x="1619673" y="44450"/>
            <a:ext cx="7416378" cy="684213"/>
          </a:xfrm>
          <a:prstGeom prst="rect">
            <a:avLst/>
          </a:prstGeom>
          <a:noFill/>
          <a:ln>
            <a:noFill/>
          </a:ln>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defRPr/>
            </a:pPr>
            <a:r>
              <a:rPr lang="fr-BE" sz="3600" b="1" cap="small" dirty="0" smtClean="0">
                <a:solidFill>
                  <a:srgbClr val="014A94"/>
                </a:solidFill>
                <a:latin typeface="Calibri"/>
              </a:rPr>
              <a:t>Types d’Archives ouvertes</a:t>
            </a:r>
          </a:p>
        </p:txBody>
      </p:sp>
    </p:spTree>
    <p:extLst>
      <p:ext uri="{BB962C8B-B14F-4D97-AF65-F5344CB8AC3E}">
        <p14:creationId xmlns:p14="http://schemas.microsoft.com/office/powerpoint/2010/main" val="1890968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1BC3C928-1202-4A4E-8FFC-3D2053367058}" type="slidenum">
              <a:rPr lang="fr-BE" altLang="fr-FR" sz="1200">
                <a:solidFill>
                  <a:srgbClr val="898989"/>
                </a:solidFill>
              </a:rPr>
              <a:pPr eaLnBrk="1" hangingPunct="1">
                <a:spcBef>
                  <a:spcPct val="0"/>
                </a:spcBef>
                <a:buFontTx/>
                <a:buNone/>
              </a:pPr>
              <a:t>12</a:t>
            </a:fld>
            <a:endParaRPr lang="fr-BE" altLang="fr-FR" sz="1200">
              <a:solidFill>
                <a:srgbClr val="898989"/>
              </a:solidFill>
            </a:endParaRPr>
          </a:p>
        </p:txBody>
      </p:sp>
      <p:sp>
        <p:nvSpPr>
          <p:cNvPr id="62466" name="Titre 1"/>
          <p:cNvSpPr txBox="1">
            <a:spLocks/>
          </p:cNvSpPr>
          <p:nvPr/>
        </p:nvSpPr>
        <p:spPr bwMode="auto">
          <a:xfrm>
            <a:off x="1908175" y="44450"/>
            <a:ext cx="7200900" cy="792163"/>
          </a:xfrm>
          <a:prstGeom prst="rect">
            <a:avLst/>
          </a:prstGeom>
          <a:noFill/>
          <a:ln>
            <a:noFill/>
          </a:ln>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defRPr/>
            </a:pPr>
            <a:r>
              <a:rPr lang="fr-BE" sz="3600" b="1" cap="small" dirty="0" smtClean="0">
                <a:solidFill>
                  <a:srgbClr val="014A94"/>
                </a:solidFill>
                <a:latin typeface="Calibri"/>
              </a:rPr>
              <a:t>Identifier des archives ouvertes</a:t>
            </a:r>
          </a:p>
        </p:txBody>
      </p:sp>
      <p:sp>
        <p:nvSpPr>
          <p:cNvPr id="62467" name="Espace réservé du contenu 2"/>
          <p:cNvSpPr txBox="1">
            <a:spLocks/>
          </p:cNvSpPr>
          <p:nvPr/>
        </p:nvSpPr>
        <p:spPr bwMode="auto">
          <a:xfrm>
            <a:off x="608013" y="1500188"/>
            <a:ext cx="8322094" cy="428625"/>
          </a:xfrm>
          <a:prstGeom prst="rect">
            <a:avLst/>
          </a:prstGeom>
          <a:noFill/>
          <a:ln>
            <a:noFill/>
          </a:ln>
          <a:extLst/>
        </p:spPr>
        <p:txBody>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Bef>
                <a:spcPct val="20000"/>
              </a:spcBef>
              <a:buFont typeface="Arial" charset="0"/>
              <a:buNone/>
              <a:defRPr/>
            </a:pPr>
            <a:r>
              <a:rPr lang="fr-BE" sz="1800" dirty="0" smtClean="0">
                <a:solidFill>
                  <a:srgbClr val="014A94"/>
                </a:solidFill>
                <a:latin typeface="Calibri"/>
                <a:hlinkClick r:id="rId3"/>
              </a:rPr>
              <a:t>http://www.opendoar.org</a:t>
            </a:r>
            <a:endParaRPr lang="fr-BE" sz="1800" dirty="0" smtClean="0">
              <a:solidFill>
                <a:srgbClr val="014A94"/>
              </a:solidFill>
              <a:latin typeface="Calibri"/>
            </a:endParaRPr>
          </a:p>
          <a:p>
            <a:pPr algn="ctr">
              <a:spcBef>
                <a:spcPct val="20000"/>
              </a:spcBef>
              <a:buFont typeface="Arial" charset="0"/>
              <a:buNone/>
              <a:defRPr/>
            </a:pPr>
            <a:endParaRPr lang="fr-BE" sz="1800" dirty="0" smtClean="0">
              <a:solidFill>
                <a:srgbClr val="014A94"/>
              </a:solidFill>
              <a:latin typeface="Calibri"/>
            </a:endParaRPr>
          </a:p>
        </p:txBody>
      </p:sp>
      <p:sp>
        <p:nvSpPr>
          <p:cNvPr id="2" name="ZoneTexte 1"/>
          <p:cNvSpPr txBox="1"/>
          <p:nvPr/>
        </p:nvSpPr>
        <p:spPr>
          <a:xfrm>
            <a:off x="1903413" y="836613"/>
            <a:ext cx="6107891" cy="646331"/>
          </a:xfrm>
          <a:prstGeom prst="rect">
            <a:avLst/>
          </a:prstGeom>
          <a:noFill/>
        </p:spPr>
        <p:txBody>
          <a:bodyPr wrap="none" rtlCol="0">
            <a:spAutoFit/>
          </a:bodyPr>
          <a:lstStyle/>
          <a:p>
            <a:r>
              <a:rPr lang="en-US" altLang="fr-FR" b="1" dirty="0" smtClean="0">
                <a:solidFill>
                  <a:srgbClr val="014A94"/>
                </a:solidFill>
              </a:rPr>
              <a:t>+4000 </a:t>
            </a:r>
            <a:r>
              <a:rPr lang="en-US" altLang="fr-FR" b="1" dirty="0">
                <a:solidFill>
                  <a:srgbClr val="014A94"/>
                </a:solidFill>
              </a:rPr>
              <a:t>archives </a:t>
            </a:r>
            <a:r>
              <a:rPr lang="en-US" altLang="fr-FR" b="1" dirty="0" err="1">
                <a:solidFill>
                  <a:srgbClr val="014A94"/>
                </a:solidFill>
              </a:rPr>
              <a:t>ouvertes</a:t>
            </a:r>
            <a:r>
              <a:rPr lang="en-US" altLang="fr-FR" dirty="0">
                <a:solidFill>
                  <a:srgbClr val="014A94"/>
                </a:solidFill>
              </a:rPr>
              <a:t> </a:t>
            </a:r>
            <a:r>
              <a:rPr lang="en-US" altLang="fr-FR" u="sng" dirty="0">
                <a:solidFill>
                  <a:srgbClr val="014A94"/>
                </a:solidFill>
                <a:hlinkClick r:id="rId3"/>
              </a:rPr>
              <a:t>Directory of Open Access Repositories</a:t>
            </a:r>
            <a:endParaRPr lang="en-US" altLang="fr-FR" dirty="0">
              <a:solidFill>
                <a:srgbClr val="014A94"/>
              </a:solidFill>
            </a:endParaRPr>
          </a:p>
          <a:p>
            <a:endParaRPr lang="fr-BE" dirty="0">
              <a:solidFill>
                <a:prstClr val="black"/>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5" y="2060848"/>
            <a:ext cx="7922437" cy="6984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6474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C8665BB-D18D-4A24-A4B9-EBFDD49C5CF6}" type="slidenum">
              <a:rPr lang="fr-BE" altLang="fr-FR" smtClean="0"/>
              <a:pPr/>
              <a:t>13</a:t>
            </a:fld>
            <a:endParaRPr lang="fr-BE" altLang="fr-FR"/>
          </a:p>
        </p:txBody>
      </p:sp>
      <p:pic>
        <p:nvPicPr>
          <p:cNvPr id="5" name="Image 4"/>
          <p:cNvPicPr>
            <a:picLocks noChangeAspect="1"/>
          </p:cNvPicPr>
          <p:nvPr/>
        </p:nvPicPr>
        <p:blipFill>
          <a:blip r:embed="rId2"/>
          <a:stretch>
            <a:fillRect/>
          </a:stretch>
        </p:blipFill>
        <p:spPr>
          <a:xfrm>
            <a:off x="914400" y="528637"/>
            <a:ext cx="7315200" cy="5800725"/>
          </a:xfrm>
          <a:prstGeom prst="rect">
            <a:avLst/>
          </a:prstGeom>
        </p:spPr>
      </p:pic>
    </p:spTree>
    <p:extLst>
      <p:ext uri="{BB962C8B-B14F-4D97-AF65-F5344CB8AC3E}">
        <p14:creationId xmlns:p14="http://schemas.microsoft.com/office/powerpoint/2010/main" val="17758595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39" y="2450398"/>
            <a:ext cx="1123032" cy="1024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0537" y="2567314"/>
            <a:ext cx="734191" cy="662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545878" y="3476511"/>
            <a:ext cx="1080120" cy="954107"/>
          </a:xfrm>
          <a:prstGeom prst="rect">
            <a:avLst/>
          </a:prstGeom>
          <a:noFill/>
        </p:spPr>
        <p:txBody>
          <a:bodyPr wrap="square" rtlCol="0">
            <a:spAutoFit/>
          </a:bodyPr>
          <a:lstStyle/>
          <a:p>
            <a:pPr algn="ctr"/>
            <a:r>
              <a:rPr lang="fr-FR" sz="1400" dirty="0">
                <a:solidFill>
                  <a:prstClr val="black"/>
                </a:solidFill>
                <a:latin typeface="Calibri"/>
              </a:rPr>
              <a:t>Le chercheur </a:t>
            </a:r>
            <a:r>
              <a:rPr lang="fr-FR" sz="1400" b="1" dirty="0">
                <a:solidFill>
                  <a:prstClr val="black"/>
                </a:solidFill>
                <a:latin typeface="Calibri"/>
              </a:rPr>
              <a:t>décide où publier</a:t>
            </a:r>
            <a:endParaRPr lang="fr-BE" sz="1400" b="1" dirty="0">
              <a:solidFill>
                <a:prstClr val="black"/>
              </a:solidFill>
              <a:latin typeface="Calibri"/>
            </a:endParaRPr>
          </a:p>
        </p:txBody>
      </p:sp>
      <p:sp>
        <p:nvSpPr>
          <p:cNvPr id="3" name="ZoneTexte 2"/>
          <p:cNvSpPr txBox="1"/>
          <p:nvPr/>
        </p:nvSpPr>
        <p:spPr>
          <a:xfrm>
            <a:off x="1770013" y="3569241"/>
            <a:ext cx="1321763" cy="1169551"/>
          </a:xfrm>
          <a:prstGeom prst="rect">
            <a:avLst/>
          </a:prstGeom>
          <a:noFill/>
        </p:spPr>
        <p:txBody>
          <a:bodyPr wrap="square" rtlCol="0">
            <a:spAutoFit/>
          </a:bodyPr>
          <a:lstStyle/>
          <a:p>
            <a:pPr algn="ctr"/>
            <a:r>
              <a:rPr lang="fr-FR" sz="1400" dirty="0">
                <a:solidFill>
                  <a:prstClr val="black"/>
                </a:solidFill>
                <a:latin typeface="Calibri"/>
              </a:rPr>
              <a:t>Publie dans une </a:t>
            </a:r>
            <a:r>
              <a:rPr lang="fr-FR" sz="1400" b="1" dirty="0">
                <a:solidFill>
                  <a:prstClr val="black"/>
                </a:solidFill>
                <a:latin typeface="Calibri"/>
              </a:rPr>
              <a:t>revue en Open Access</a:t>
            </a:r>
          </a:p>
          <a:p>
            <a:pPr algn="ctr"/>
            <a:r>
              <a:rPr lang="fr-FR" sz="1400" dirty="0">
                <a:solidFill>
                  <a:prstClr val="black"/>
                </a:solidFill>
                <a:latin typeface="Calibri"/>
              </a:rPr>
              <a:t>(voir www.doaj.org)</a:t>
            </a:r>
            <a:endParaRPr lang="fr-BE" sz="1400" dirty="0">
              <a:solidFill>
                <a:prstClr val="black"/>
              </a:solidFill>
              <a:latin typeface="Calibri"/>
            </a:endParaRPr>
          </a:p>
        </p:txBody>
      </p:sp>
      <p:sp>
        <p:nvSpPr>
          <p:cNvPr id="7" name="ZoneTexte 6"/>
          <p:cNvSpPr txBox="1"/>
          <p:nvPr/>
        </p:nvSpPr>
        <p:spPr>
          <a:xfrm>
            <a:off x="4720795" y="3569241"/>
            <a:ext cx="1435381" cy="954107"/>
          </a:xfrm>
          <a:prstGeom prst="rect">
            <a:avLst/>
          </a:prstGeom>
          <a:noFill/>
        </p:spPr>
        <p:txBody>
          <a:bodyPr wrap="square" rtlCol="0">
            <a:spAutoFit/>
          </a:bodyPr>
          <a:lstStyle/>
          <a:p>
            <a:pPr algn="ctr"/>
            <a:r>
              <a:rPr lang="fr-FR" sz="1400" dirty="0">
                <a:solidFill>
                  <a:prstClr val="black"/>
                </a:solidFill>
                <a:latin typeface="Calibri"/>
              </a:rPr>
              <a:t>Article en </a:t>
            </a:r>
            <a:r>
              <a:rPr lang="fr-FR" sz="1400" b="1" dirty="0">
                <a:solidFill>
                  <a:prstClr val="black"/>
                </a:solidFill>
                <a:latin typeface="Calibri"/>
              </a:rPr>
              <a:t>libre accès immédiat </a:t>
            </a:r>
            <a:br>
              <a:rPr lang="fr-FR" sz="1400" b="1" dirty="0">
                <a:solidFill>
                  <a:prstClr val="black"/>
                </a:solidFill>
                <a:latin typeface="Calibri"/>
              </a:rPr>
            </a:br>
            <a:r>
              <a:rPr lang="fr-FR" sz="1400" dirty="0">
                <a:solidFill>
                  <a:prstClr val="black"/>
                </a:solidFill>
                <a:latin typeface="Calibri"/>
              </a:rPr>
              <a:t>sur site de l’éditeur</a:t>
            </a:r>
            <a:endParaRPr lang="fr-BE" sz="1400" dirty="0">
              <a:solidFill>
                <a:prstClr val="black"/>
              </a:solidFill>
              <a:latin typeface="Calibri"/>
            </a:endParaRPr>
          </a:p>
        </p:txBody>
      </p:sp>
      <p:cxnSp>
        <p:nvCxnSpPr>
          <p:cNvPr id="22" name="Connecteur droit avec flèche 21"/>
          <p:cNvCxnSpPr/>
          <p:nvPr/>
        </p:nvCxnSpPr>
        <p:spPr>
          <a:xfrm>
            <a:off x="2870626" y="2930410"/>
            <a:ext cx="648072" cy="0"/>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4373660" y="2938095"/>
            <a:ext cx="558380" cy="0"/>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pic>
        <p:nvPicPr>
          <p:cNvPr id="116751" name="Picture 10">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17695" y="5588535"/>
            <a:ext cx="648260" cy="32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76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4458" y="2567313"/>
            <a:ext cx="763526" cy="650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0052" y="2609081"/>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1"/>
          <p:cNvSpPr txBox="1"/>
          <p:nvPr/>
        </p:nvSpPr>
        <p:spPr>
          <a:xfrm>
            <a:off x="3329240" y="3555013"/>
            <a:ext cx="1247540" cy="954107"/>
          </a:xfrm>
          <a:prstGeom prst="rect">
            <a:avLst/>
          </a:prstGeom>
          <a:noFill/>
        </p:spPr>
        <p:txBody>
          <a:bodyPr wrap="square" rtlCol="0">
            <a:spAutoFit/>
          </a:bodyPr>
          <a:lstStyle/>
          <a:p>
            <a:pPr algn="ctr"/>
            <a:r>
              <a:rPr lang="fr-FR" sz="1400" dirty="0">
                <a:solidFill>
                  <a:prstClr val="black"/>
                </a:solidFill>
                <a:latin typeface="Calibri"/>
              </a:rPr>
              <a:t>Paie Article </a:t>
            </a:r>
            <a:r>
              <a:rPr lang="fr-FR" sz="1400" dirty="0" err="1">
                <a:solidFill>
                  <a:prstClr val="black"/>
                </a:solidFill>
                <a:latin typeface="Calibri"/>
              </a:rPr>
              <a:t>Processing</a:t>
            </a:r>
            <a:r>
              <a:rPr lang="fr-FR" sz="1400" dirty="0">
                <a:solidFill>
                  <a:prstClr val="black"/>
                </a:solidFill>
                <a:latin typeface="Calibri"/>
              </a:rPr>
              <a:t> </a:t>
            </a:r>
          </a:p>
          <a:p>
            <a:pPr algn="ctr"/>
            <a:r>
              <a:rPr lang="fr-FR" sz="1400" dirty="0">
                <a:solidFill>
                  <a:prstClr val="black"/>
                </a:solidFill>
                <a:latin typeface="Calibri"/>
              </a:rPr>
              <a:t>Charge (APC) </a:t>
            </a:r>
          </a:p>
          <a:p>
            <a:pPr algn="ctr"/>
            <a:r>
              <a:rPr lang="fr-FR" sz="1400" dirty="0">
                <a:solidFill>
                  <a:prstClr val="black"/>
                </a:solidFill>
                <a:latin typeface="Calibri"/>
              </a:rPr>
              <a:t>– </a:t>
            </a:r>
            <a:r>
              <a:rPr lang="fr-FR" sz="1400" i="1" dirty="0">
                <a:solidFill>
                  <a:prstClr val="black"/>
                </a:solidFill>
                <a:latin typeface="Calibri"/>
              </a:rPr>
              <a:t>si nécessaire</a:t>
            </a:r>
            <a:endParaRPr lang="fr-BE" sz="1400" i="1" dirty="0">
              <a:solidFill>
                <a:prstClr val="black"/>
              </a:solidFill>
              <a:latin typeface="Calibri"/>
            </a:endParaRPr>
          </a:p>
        </p:txBody>
      </p:sp>
      <p:cxnSp>
        <p:nvCxnSpPr>
          <p:cNvPr id="116755" name="Connecteur droit 116754"/>
          <p:cNvCxnSpPr/>
          <p:nvPr/>
        </p:nvCxnSpPr>
        <p:spPr>
          <a:xfrm>
            <a:off x="5856572" y="2967822"/>
            <a:ext cx="371612" cy="0"/>
          </a:xfrm>
          <a:prstGeom prst="line">
            <a:avLst/>
          </a:prstGeom>
          <a:ln w="571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6759" name="Connecteur droit avec flèche 116758"/>
          <p:cNvCxnSpPr/>
          <p:nvPr/>
        </p:nvCxnSpPr>
        <p:spPr>
          <a:xfrm flipV="1">
            <a:off x="1504637" y="2924944"/>
            <a:ext cx="322060" cy="13729"/>
          </a:xfrm>
          <a:prstGeom prst="straightConnector1">
            <a:avLst/>
          </a:prstGeom>
          <a:ln w="5715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50"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26353" y="2567314"/>
            <a:ext cx="1013999" cy="53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ZoneTexte 52"/>
          <p:cNvSpPr txBox="1"/>
          <p:nvPr/>
        </p:nvSpPr>
        <p:spPr>
          <a:xfrm>
            <a:off x="6300191" y="3429998"/>
            <a:ext cx="1800201" cy="738664"/>
          </a:xfrm>
          <a:prstGeom prst="rect">
            <a:avLst/>
          </a:prstGeom>
          <a:noFill/>
        </p:spPr>
        <p:txBody>
          <a:bodyPr wrap="square" rtlCol="0">
            <a:spAutoFit/>
          </a:bodyPr>
          <a:lstStyle/>
          <a:p>
            <a:pPr algn="ctr"/>
            <a:r>
              <a:rPr lang="fr-FR" sz="1400" b="1" dirty="0">
                <a:solidFill>
                  <a:prstClr val="black"/>
                </a:solidFill>
                <a:latin typeface="Calibri"/>
              </a:rPr>
              <a:t>Archive </a:t>
            </a:r>
            <a:br>
              <a:rPr lang="fr-FR" sz="1400" b="1" dirty="0">
                <a:solidFill>
                  <a:prstClr val="black"/>
                </a:solidFill>
                <a:latin typeface="Calibri"/>
              </a:rPr>
            </a:br>
            <a:r>
              <a:rPr lang="fr-FR" sz="1400" b="1" dirty="0">
                <a:solidFill>
                  <a:prstClr val="black"/>
                </a:solidFill>
                <a:latin typeface="Calibri"/>
              </a:rPr>
              <a:t>immédiatement </a:t>
            </a:r>
            <a:br>
              <a:rPr lang="fr-FR" sz="1400" b="1" dirty="0">
                <a:solidFill>
                  <a:prstClr val="black"/>
                </a:solidFill>
                <a:latin typeface="Calibri"/>
              </a:rPr>
            </a:br>
            <a:r>
              <a:rPr lang="fr-FR" sz="1400" dirty="0">
                <a:solidFill>
                  <a:prstClr val="black"/>
                </a:solidFill>
                <a:latin typeface="Calibri"/>
              </a:rPr>
              <a:t>l’article dans DI-fusion</a:t>
            </a:r>
            <a:endParaRPr lang="fr-BE" sz="1400" dirty="0">
              <a:solidFill>
                <a:prstClr val="black"/>
              </a:solidFill>
              <a:latin typeface="Calibri"/>
            </a:endParaRPr>
          </a:p>
        </p:txBody>
      </p:sp>
      <p:pic>
        <p:nvPicPr>
          <p:cNvPr id="55"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48364" y="2674599"/>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ZoneTexte 55"/>
          <p:cNvSpPr txBox="1"/>
          <p:nvPr/>
        </p:nvSpPr>
        <p:spPr>
          <a:xfrm>
            <a:off x="7878231" y="3861048"/>
            <a:ext cx="1302281" cy="523220"/>
          </a:xfrm>
          <a:prstGeom prst="rect">
            <a:avLst/>
          </a:prstGeom>
          <a:noFill/>
        </p:spPr>
        <p:txBody>
          <a:bodyPr wrap="square" rtlCol="0">
            <a:spAutoFit/>
          </a:bodyPr>
          <a:lstStyle/>
          <a:p>
            <a:pPr algn="ctr"/>
            <a:r>
              <a:rPr lang="fr-FR" sz="1400" b="1" dirty="0">
                <a:solidFill>
                  <a:prstClr val="black"/>
                </a:solidFill>
                <a:latin typeface="Calibri"/>
              </a:rPr>
              <a:t>en libre accès immédiat</a:t>
            </a:r>
            <a:endParaRPr lang="fr-BE" sz="1400" dirty="0">
              <a:solidFill>
                <a:prstClr val="black"/>
              </a:solidFill>
              <a:latin typeface="Calibri"/>
            </a:endParaRPr>
          </a:p>
        </p:txBody>
      </p:sp>
      <p:sp>
        <p:nvSpPr>
          <p:cNvPr id="6" name="ZoneTexte 5"/>
          <p:cNvSpPr txBox="1"/>
          <p:nvPr/>
        </p:nvSpPr>
        <p:spPr>
          <a:xfrm>
            <a:off x="1331641" y="5736450"/>
            <a:ext cx="654346" cy="219291"/>
          </a:xfrm>
          <a:prstGeom prst="rect">
            <a:avLst/>
          </a:prstGeom>
          <a:noFill/>
        </p:spPr>
        <p:txBody>
          <a:bodyPr wrap="none" rtlCol="0">
            <a:spAutoFit/>
          </a:bodyPr>
          <a:lstStyle/>
          <a:p>
            <a:pPr fontAlgn="auto">
              <a:spcBef>
                <a:spcPts val="0"/>
              </a:spcBef>
              <a:spcAft>
                <a:spcPts val="0"/>
              </a:spcAft>
            </a:pPr>
            <a:r>
              <a:rPr lang="fr-FR" sz="825" dirty="0">
                <a:solidFill>
                  <a:prstClr val="black"/>
                </a:solidFill>
                <a:latin typeface="Calibri"/>
                <a:ea typeface="+mn-ea"/>
              </a:rPr>
              <a:t>Adapté de </a:t>
            </a:r>
            <a:endParaRPr lang="fr-BE" sz="825" dirty="0">
              <a:solidFill>
                <a:prstClr val="black"/>
              </a:solidFill>
              <a:latin typeface="Calibri"/>
              <a:ea typeface="+mn-ea"/>
            </a:endParaRPr>
          </a:p>
        </p:txBody>
      </p:sp>
      <p:sp>
        <p:nvSpPr>
          <p:cNvPr id="61" name="Titre 1"/>
          <p:cNvSpPr txBox="1">
            <a:spLocks/>
          </p:cNvSpPr>
          <p:nvPr/>
        </p:nvSpPr>
        <p:spPr bwMode="auto">
          <a:xfrm>
            <a:off x="1152248" y="260648"/>
            <a:ext cx="7283450"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a:lstStyle>
          <a:p>
            <a:r>
              <a:rPr lang="fr-BE" sz="3600" b="1" cap="small" smtClean="0">
                <a:solidFill>
                  <a:srgbClr val="FFC000"/>
                </a:solidFill>
              </a:rPr>
              <a:t>GOLD Open Access: revues OA </a:t>
            </a:r>
            <a:endParaRPr lang="fr-FR" sz="3600" b="1" cap="small" dirty="0">
              <a:solidFill>
                <a:srgbClr val="FFC000"/>
              </a:solidFill>
              <a:latin typeface="+mn-lt"/>
            </a:endParaRPr>
          </a:p>
        </p:txBody>
      </p:sp>
    </p:spTree>
    <p:extLst>
      <p:ext uri="{BB962C8B-B14F-4D97-AF65-F5344CB8AC3E}">
        <p14:creationId xmlns:p14="http://schemas.microsoft.com/office/powerpoint/2010/main" val="33672246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u numéro de diapositive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DEE2A4CF-1244-4CBA-8A8E-D50D8CA633AC}" type="slidenum">
              <a:rPr lang="fr-BE" altLang="fr-FR" sz="1200">
                <a:solidFill>
                  <a:srgbClr val="898989"/>
                </a:solidFill>
              </a:rPr>
              <a:pPr eaLnBrk="1" hangingPunct="1">
                <a:spcBef>
                  <a:spcPct val="0"/>
                </a:spcBef>
                <a:buFontTx/>
                <a:buNone/>
              </a:pPr>
              <a:t>15</a:t>
            </a:fld>
            <a:endParaRPr lang="fr-BE" altLang="fr-FR" sz="1200">
              <a:solidFill>
                <a:srgbClr val="898989"/>
              </a:solidFill>
            </a:endParaRPr>
          </a:p>
        </p:txBody>
      </p:sp>
      <p:sp>
        <p:nvSpPr>
          <p:cNvPr id="100355" name="Titre 1"/>
          <p:cNvSpPr>
            <a:spLocks noGrp="1"/>
          </p:cNvSpPr>
          <p:nvPr>
            <p:ph type="title" idx="4294967295"/>
          </p:nvPr>
        </p:nvSpPr>
        <p:spPr>
          <a:xfrm>
            <a:off x="1152723" y="155263"/>
            <a:ext cx="7451725" cy="714375"/>
          </a:xfrm>
        </p:spPr>
        <p:txBody>
          <a:bodyPr/>
          <a:lstStyle/>
          <a:p>
            <a:pPr eaLnBrk="1" hangingPunct="1"/>
            <a:r>
              <a:rPr lang="fr-BE" altLang="fr-FR" sz="3600" b="1" cap="small" dirty="0">
                <a:solidFill>
                  <a:srgbClr val="014A94"/>
                </a:solidFill>
                <a:latin typeface="+mn-lt"/>
              </a:rPr>
              <a:t>Attention aux éditeurs prédateurs!</a:t>
            </a:r>
          </a:p>
        </p:txBody>
      </p:sp>
      <p:sp>
        <p:nvSpPr>
          <p:cNvPr id="100356" name="Espace réservé du contenu 2"/>
          <p:cNvSpPr txBox="1">
            <a:spLocks/>
          </p:cNvSpPr>
          <p:nvPr/>
        </p:nvSpPr>
        <p:spPr bwMode="auto">
          <a:xfrm>
            <a:off x="899592" y="1196975"/>
            <a:ext cx="7704856" cy="115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80010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57150" indent="0" algn="ctr" eaLnBrk="1" hangingPunct="1">
              <a:spcBef>
                <a:spcPct val="0"/>
              </a:spcBef>
              <a:spcAft>
                <a:spcPts val="1000"/>
              </a:spcAft>
              <a:buFont typeface="Arial" panose="020B0604020202020204" pitchFamily="34" charset="0"/>
              <a:buNone/>
            </a:pPr>
            <a:r>
              <a:rPr lang="fr-BE" altLang="fr-FR" sz="2400" dirty="0" smtClean="0">
                <a:solidFill>
                  <a:srgbClr val="1F497D"/>
                </a:solidFill>
              </a:rPr>
              <a:t>éditeurs </a:t>
            </a:r>
            <a:r>
              <a:rPr lang="fr-BE" altLang="fr-FR" sz="2400" b="1" dirty="0" smtClean="0">
                <a:solidFill>
                  <a:srgbClr val="1F497D"/>
                </a:solidFill>
              </a:rPr>
              <a:t>pseudo-scientifiques</a:t>
            </a:r>
            <a:r>
              <a:rPr lang="fr-BE" altLang="fr-FR" sz="2400" dirty="0" smtClean="0">
                <a:solidFill>
                  <a:srgbClr val="1F497D"/>
                </a:solidFill>
              </a:rPr>
              <a:t> </a:t>
            </a:r>
            <a:br>
              <a:rPr lang="fr-BE" altLang="fr-FR" sz="2400" dirty="0" smtClean="0">
                <a:solidFill>
                  <a:srgbClr val="1F497D"/>
                </a:solidFill>
              </a:rPr>
            </a:br>
            <a:r>
              <a:rPr lang="fr-BE" altLang="fr-FR" sz="2400" dirty="0" smtClean="0">
                <a:solidFill>
                  <a:srgbClr val="1F497D"/>
                </a:solidFill>
              </a:rPr>
              <a:t>souvent sans évaluation </a:t>
            </a:r>
            <a:r>
              <a:rPr lang="fr-BE" altLang="fr-FR" sz="2400" dirty="0">
                <a:solidFill>
                  <a:srgbClr val="1F497D"/>
                </a:solidFill>
              </a:rPr>
              <a:t>par les pairs</a:t>
            </a:r>
            <a:r>
              <a:rPr lang="fr-BE" altLang="fr-FR" sz="2400" dirty="0" smtClean="0">
                <a:solidFill>
                  <a:srgbClr val="1F497D"/>
                </a:solidFill>
              </a:rPr>
              <a:t>.</a:t>
            </a:r>
            <a:br>
              <a:rPr lang="fr-BE" altLang="fr-FR" sz="2400" dirty="0" smtClean="0">
                <a:solidFill>
                  <a:srgbClr val="1F497D"/>
                </a:solidFill>
              </a:rPr>
            </a:br>
            <a:endParaRPr lang="fr-BE" altLang="fr-FR" sz="2400" dirty="0">
              <a:solidFill>
                <a:srgbClr val="1F497D"/>
              </a:solidFill>
            </a:endParaRPr>
          </a:p>
          <a:p>
            <a:pPr marL="57150" indent="0" eaLnBrk="1" hangingPunct="1">
              <a:lnSpc>
                <a:spcPct val="90000"/>
              </a:lnSpc>
              <a:buNone/>
            </a:pPr>
            <a:endParaRPr lang="fr-BE" altLang="fr-FR" sz="2400" dirty="0">
              <a:solidFill>
                <a:srgbClr val="1F497D"/>
              </a:solidFill>
            </a:endParaRPr>
          </a:p>
          <a:p>
            <a:pPr eaLnBrk="1" hangingPunct="1">
              <a:lnSpc>
                <a:spcPct val="90000"/>
              </a:lnSpc>
            </a:pPr>
            <a:endParaRPr lang="fr-BE" altLang="fr-FR" sz="2400" dirty="0">
              <a:solidFill>
                <a:srgbClr val="1F497D"/>
              </a:solidFill>
            </a:endParaRPr>
          </a:p>
          <a:p>
            <a:pPr eaLnBrk="1" hangingPunct="1">
              <a:lnSpc>
                <a:spcPct val="90000"/>
              </a:lnSpc>
            </a:pPr>
            <a:endParaRPr lang="fr-BE" altLang="fr-FR" sz="2400" dirty="0">
              <a:solidFill>
                <a:srgbClr val="1F497D"/>
              </a:solidFill>
            </a:endParaRPr>
          </a:p>
          <a:p>
            <a:pPr algn="just" eaLnBrk="1" hangingPunct="1">
              <a:lnSpc>
                <a:spcPct val="90000"/>
              </a:lnSpc>
              <a:buFont typeface="Arial" panose="020B0604020202020204" pitchFamily="34" charset="0"/>
              <a:buNone/>
            </a:pPr>
            <a:endParaRPr lang="fr-BE" altLang="fr-FR" sz="2400" dirty="0">
              <a:solidFill>
                <a:srgbClr val="376092"/>
              </a:solidFill>
            </a:endParaRPr>
          </a:p>
          <a:p>
            <a:pPr algn="just" eaLnBrk="1" hangingPunct="1">
              <a:lnSpc>
                <a:spcPct val="90000"/>
              </a:lnSpc>
              <a:buFont typeface="Arial" panose="020B0604020202020204" pitchFamily="34" charset="0"/>
              <a:buNone/>
            </a:pPr>
            <a:endParaRPr lang="fr-BE" altLang="fr-FR" sz="2400" dirty="0">
              <a:solidFill>
                <a:srgbClr val="1F497D"/>
              </a:solidFill>
            </a:endParaRPr>
          </a:p>
        </p:txBody>
      </p:sp>
      <p:sp>
        <p:nvSpPr>
          <p:cNvPr id="5" name="Titre 1"/>
          <p:cNvSpPr txBox="1">
            <a:spLocks/>
          </p:cNvSpPr>
          <p:nvPr/>
        </p:nvSpPr>
        <p:spPr bwMode="auto">
          <a:xfrm>
            <a:off x="1115851" y="2941636"/>
            <a:ext cx="7272337" cy="684213"/>
          </a:xfrm>
          <a:prstGeom prst="rect">
            <a:avLst/>
          </a:prstGeom>
          <a:noFill/>
          <a:ln>
            <a:noFill/>
          </a:ln>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defRPr/>
            </a:pPr>
            <a:r>
              <a:rPr lang="fr-BE" sz="3600" b="1" cap="small" dirty="0" smtClean="0">
                <a:solidFill>
                  <a:srgbClr val="014A94"/>
                </a:solidFill>
                <a:latin typeface="Calibri"/>
              </a:rPr>
              <a:t>Trouver des revues Open Access</a:t>
            </a:r>
          </a:p>
        </p:txBody>
      </p:sp>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501" y="3800474"/>
            <a:ext cx="5514975"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p:cNvPicPr>
            <a:picLocks noChangeAspect="1"/>
          </p:cNvPicPr>
          <p:nvPr/>
        </p:nvPicPr>
        <p:blipFill>
          <a:blip r:embed="rId4"/>
          <a:stretch>
            <a:fillRect/>
          </a:stretch>
        </p:blipFill>
        <p:spPr>
          <a:xfrm>
            <a:off x="5064867" y="3736664"/>
            <a:ext cx="3891066" cy="1513930"/>
          </a:xfrm>
          <a:prstGeom prst="rect">
            <a:avLst/>
          </a:prstGeom>
        </p:spPr>
      </p:pic>
    </p:spTree>
    <p:extLst>
      <p:ext uri="{BB962C8B-B14F-4D97-AF65-F5344CB8AC3E}">
        <p14:creationId xmlns:p14="http://schemas.microsoft.com/office/powerpoint/2010/main" val="37801627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u numéro de diapositive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E1B8EF56-CFC4-4ECE-858E-1E1B947F2FE1}" type="slidenum">
              <a:rPr lang="fr-BE" altLang="fr-FR" smtClean="0">
                <a:solidFill>
                  <a:srgbClr val="898989"/>
                </a:solidFill>
              </a:rPr>
              <a:pPr/>
              <a:t>16</a:t>
            </a:fld>
            <a:endParaRPr lang="fr-BE" altLang="fr-FR" smtClean="0">
              <a:solidFill>
                <a:srgbClr val="898989"/>
              </a:solidFill>
            </a:endParaRPr>
          </a:p>
        </p:txBody>
      </p:sp>
      <p:sp>
        <p:nvSpPr>
          <p:cNvPr id="105475" name="Titre 1"/>
          <p:cNvSpPr txBox="1">
            <a:spLocks/>
          </p:cNvSpPr>
          <p:nvPr/>
        </p:nvSpPr>
        <p:spPr bwMode="auto">
          <a:xfrm>
            <a:off x="1908175" y="188913"/>
            <a:ext cx="7127875" cy="1008062"/>
          </a:xfrm>
          <a:prstGeom prst="rect">
            <a:avLst/>
          </a:prstGeom>
          <a:noFill/>
          <a:ln w="9525">
            <a:noFill/>
            <a:miter lim="800000"/>
            <a:headEnd/>
            <a:tailEnd/>
          </a:ln>
        </p:spPr>
        <p:txBody>
          <a:bodyPr/>
          <a:lstStyle/>
          <a:p>
            <a:pPr eaLnBrk="0" hangingPunct="0"/>
            <a:r>
              <a:rPr lang="fr-FR" altLang="fr-FR" sz="3600" b="1" cap="small" dirty="0" smtClean="0">
                <a:solidFill>
                  <a:srgbClr val="014A94"/>
                </a:solidFill>
                <a:latin typeface="Calibri"/>
                <a:ea typeface="ＭＳ Ｐゴシック" charset="0"/>
                <a:cs typeface="ＭＳ Ｐゴシック" charset="0"/>
              </a:rPr>
              <a:t>Thèses</a:t>
            </a:r>
            <a:r>
              <a:rPr lang="fr-FR" altLang="fr-FR" sz="3600" b="1" cap="small" dirty="0">
                <a:solidFill>
                  <a:srgbClr val="014A94"/>
                </a:solidFill>
                <a:latin typeface="Calibri"/>
                <a:ea typeface="ＭＳ Ｐゴシック" charset="0"/>
                <a:cs typeface="ＭＳ Ｐゴシック" charset="0"/>
              </a:rPr>
              <a:t>: </a:t>
            </a:r>
            <a:r>
              <a:rPr lang="fr-FR" altLang="fr-FR" sz="3600" b="1" cap="small" dirty="0">
                <a:solidFill>
                  <a:srgbClr val="FF0000"/>
                </a:solidFill>
                <a:latin typeface="Calibri"/>
                <a:ea typeface="ＭＳ Ｐゴシック" charset="0"/>
                <a:cs typeface="ＭＳ Ｐゴシック" charset="0"/>
              </a:rPr>
              <a:t>attention aux arnaques à la publication!</a:t>
            </a:r>
            <a:r>
              <a:rPr lang="fr-BE" altLang="fr-FR" sz="3600" b="1" cap="small" dirty="0">
                <a:solidFill>
                  <a:srgbClr val="FF0000"/>
                </a:solidFill>
                <a:latin typeface="Calibri"/>
                <a:ea typeface="ＭＳ Ｐゴシック" charset="0"/>
                <a:cs typeface="ＭＳ Ｐゴシック" charset="0"/>
              </a:rPr>
              <a:t/>
            </a:r>
            <a:br>
              <a:rPr lang="fr-BE" altLang="fr-FR" sz="3600" b="1" cap="small" dirty="0">
                <a:solidFill>
                  <a:srgbClr val="FF0000"/>
                </a:solidFill>
                <a:latin typeface="Calibri"/>
                <a:ea typeface="ＭＳ Ｐゴシック" charset="0"/>
                <a:cs typeface="ＭＳ Ｐゴシック" charset="0"/>
              </a:rPr>
            </a:br>
            <a:endParaRPr lang="fr-BE" altLang="fr-FR" sz="3600" b="1" cap="small" dirty="0">
              <a:solidFill>
                <a:srgbClr val="FF0000"/>
              </a:solidFill>
              <a:latin typeface="Calibri"/>
              <a:ea typeface="ＭＳ Ｐゴシック" charset="0"/>
              <a:cs typeface="ＭＳ Ｐゴシック" charset="0"/>
            </a:endParaRPr>
          </a:p>
        </p:txBody>
      </p:sp>
      <p:sp>
        <p:nvSpPr>
          <p:cNvPr id="105476" name="Rectangle 3"/>
          <p:cNvSpPr txBox="1">
            <a:spLocks noChangeArrowheads="1"/>
          </p:cNvSpPr>
          <p:nvPr/>
        </p:nvSpPr>
        <p:spPr bwMode="auto">
          <a:xfrm>
            <a:off x="755650" y="1341438"/>
            <a:ext cx="8064500" cy="5256212"/>
          </a:xfrm>
          <a:prstGeom prst="rect">
            <a:avLst/>
          </a:prstGeom>
          <a:noFill/>
          <a:ln w="9525">
            <a:noFill/>
            <a:miter lim="800000"/>
            <a:headEnd/>
            <a:tailEnd/>
          </a:ln>
        </p:spPr>
        <p:txBody>
          <a:bodyPr/>
          <a:lstStyle/>
          <a:p>
            <a:pPr marL="341313" indent="-341313">
              <a:spcBef>
                <a:spcPct val="20000"/>
              </a:spcBef>
              <a:buFont typeface="Arial" pitchFamily="34" charset="0"/>
              <a:buNone/>
            </a:pPr>
            <a:r>
              <a:rPr lang="fr-FR" altLang="fr-FR" sz="2400" dirty="0">
                <a:solidFill>
                  <a:srgbClr val="0C2D83"/>
                </a:solidFill>
                <a:latin typeface="Arial" pitchFamily="34" charset="0"/>
                <a:cs typeface="Arial" pitchFamily="34" charset="0"/>
              </a:rPr>
              <a:t>Vous recevez par email une offre de publication par une Maison d’édition? Renseignez-vous avant d’accepter!</a:t>
            </a:r>
          </a:p>
          <a:p>
            <a:pPr marL="341313" indent="-341313">
              <a:spcBef>
                <a:spcPct val="20000"/>
              </a:spcBef>
              <a:buFont typeface="Arial" pitchFamily="34" charset="0"/>
              <a:buNone/>
            </a:pPr>
            <a:endParaRPr lang="fr-FR" altLang="fr-FR" sz="2400" dirty="0">
              <a:solidFill>
                <a:srgbClr val="0C2D83"/>
              </a:solidFill>
              <a:latin typeface="Arial" pitchFamily="34" charset="0"/>
              <a:cs typeface="Arial" pitchFamily="34" charset="0"/>
            </a:endParaRPr>
          </a:p>
          <a:p>
            <a:pPr marL="741363" lvl="1" indent="-284163">
              <a:spcBef>
                <a:spcPct val="20000"/>
              </a:spcBef>
              <a:buFont typeface="Arial" pitchFamily="34" charset="0"/>
              <a:buNone/>
            </a:pPr>
            <a:r>
              <a:rPr lang="fr-FR" altLang="fr-FR" sz="2400" i="1" dirty="0">
                <a:solidFill>
                  <a:srgbClr val="0C2D83"/>
                </a:solidFill>
                <a:latin typeface="Arial" pitchFamily="34" charset="0"/>
                <a:cs typeface="Arial" pitchFamily="34" charset="0"/>
              </a:rPr>
              <a:t>Presses Académiques Francophones</a:t>
            </a:r>
          </a:p>
          <a:p>
            <a:pPr marL="741363" lvl="1" indent="-284163">
              <a:spcBef>
                <a:spcPct val="20000"/>
              </a:spcBef>
              <a:buFont typeface="Arial" pitchFamily="34" charset="0"/>
              <a:buNone/>
            </a:pPr>
            <a:r>
              <a:rPr lang="fr-FR" altLang="fr-FR" sz="2400" i="1" dirty="0">
                <a:solidFill>
                  <a:srgbClr val="0C2D83"/>
                </a:solidFill>
                <a:latin typeface="Arial" pitchFamily="34" charset="0"/>
                <a:cs typeface="Arial" pitchFamily="34" charset="0"/>
              </a:rPr>
              <a:t>Editions universitaires européennes…</a:t>
            </a:r>
          </a:p>
          <a:p>
            <a:pPr marL="741363" lvl="1" indent="-284163">
              <a:spcBef>
                <a:spcPct val="20000"/>
              </a:spcBef>
              <a:buFont typeface="Arial" pitchFamily="34" charset="0"/>
              <a:buNone/>
            </a:pPr>
            <a:r>
              <a:rPr lang="fr-FR" altLang="fr-FR" sz="2400" dirty="0">
                <a:solidFill>
                  <a:srgbClr val="0C2D83"/>
                </a:solidFill>
                <a:latin typeface="Arial" pitchFamily="34" charset="0"/>
                <a:cs typeface="Arial" pitchFamily="34" charset="0"/>
              </a:rPr>
              <a:t>Certaines prétendues maisons d’édition n’apportent aucune plus-value à votre thèse: vous faites le travail d’édition, elles se contentent de vendre votre thèse en </a:t>
            </a:r>
            <a:r>
              <a:rPr lang="fr-FR" altLang="fr-FR" sz="2400" dirty="0" smtClean="0">
                <a:solidFill>
                  <a:srgbClr val="0C2D83"/>
                </a:solidFill>
                <a:latin typeface="Arial" pitchFamily="34" charset="0"/>
                <a:cs typeface="Arial" pitchFamily="34" charset="0"/>
              </a:rPr>
              <a:t>ligne sans que cela ne vous rapporte…</a:t>
            </a:r>
            <a:endParaRPr lang="fr-FR" altLang="fr-FR" sz="2400" dirty="0">
              <a:solidFill>
                <a:srgbClr val="0C2D83"/>
              </a:solidFill>
              <a:latin typeface="Arial" pitchFamily="34" charset="0"/>
              <a:cs typeface="Arial" pitchFamily="34" charset="0"/>
            </a:endParaRPr>
          </a:p>
          <a:p>
            <a:pPr marL="341313" indent="-341313">
              <a:spcBef>
                <a:spcPct val="20000"/>
              </a:spcBef>
              <a:buFont typeface="Arial" pitchFamily="34" charset="0"/>
              <a:buNone/>
            </a:pPr>
            <a:endParaRPr lang="fr-FR" altLang="fr-FR" sz="2400" dirty="0">
              <a:solidFill>
                <a:srgbClr val="0C2D83"/>
              </a:solidFill>
              <a:latin typeface="Arial" pitchFamily="34" charset="0"/>
              <a:cs typeface="Arial" pitchFamily="34" charset="0"/>
            </a:endParaRPr>
          </a:p>
        </p:txBody>
      </p:sp>
    </p:spTree>
    <p:extLst>
      <p:ext uri="{BB962C8B-B14F-4D97-AF65-F5344CB8AC3E}">
        <p14:creationId xmlns:p14="http://schemas.microsoft.com/office/powerpoint/2010/main" val="16911428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u numéro de diapositive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89D52CF9-7840-4BD7-A351-AE1E369B8AC8}" type="slidenum">
              <a:rPr lang="fr-BE" altLang="fr-FR" sz="1200">
                <a:solidFill>
                  <a:srgbClr val="898989"/>
                </a:solidFill>
              </a:rPr>
              <a:pPr eaLnBrk="1" hangingPunct="1">
                <a:spcBef>
                  <a:spcPct val="0"/>
                </a:spcBef>
                <a:buFontTx/>
                <a:buNone/>
              </a:pPr>
              <a:t>17</a:t>
            </a:fld>
            <a:endParaRPr lang="fr-BE" altLang="fr-FR" sz="1200">
              <a:solidFill>
                <a:srgbClr val="898989"/>
              </a:solidFill>
            </a:endParaRPr>
          </a:p>
        </p:txBody>
      </p:sp>
      <p:sp>
        <p:nvSpPr>
          <p:cNvPr id="92163" name="Titre 1"/>
          <p:cNvSpPr>
            <a:spLocks noGrp="1"/>
          </p:cNvSpPr>
          <p:nvPr>
            <p:ph type="title" idx="4294967295"/>
          </p:nvPr>
        </p:nvSpPr>
        <p:spPr>
          <a:xfrm>
            <a:off x="1584325" y="115888"/>
            <a:ext cx="7559675" cy="720725"/>
          </a:xfrm>
        </p:spPr>
        <p:txBody>
          <a:bodyPr/>
          <a:lstStyle/>
          <a:p>
            <a:pPr eaLnBrk="1" hangingPunct="1"/>
            <a:r>
              <a:rPr lang="fr-FR" altLang="fr-FR" sz="3600" b="1" cap="small" dirty="0" smtClean="0">
                <a:solidFill>
                  <a:srgbClr val="014A94"/>
                </a:solidFill>
                <a:latin typeface="+mn-lt"/>
              </a:rPr>
              <a:t>qui </a:t>
            </a:r>
            <a:r>
              <a:rPr lang="fr-FR" altLang="fr-FR" sz="3600" b="1" cap="small" dirty="0">
                <a:solidFill>
                  <a:srgbClr val="014A94"/>
                </a:solidFill>
                <a:latin typeface="+mn-lt"/>
              </a:rPr>
              <a:t>paie les coûts de publication?</a:t>
            </a:r>
            <a:endParaRPr lang="fr-BE" altLang="fr-FR" sz="3600" b="1" cap="small" dirty="0">
              <a:solidFill>
                <a:srgbClr val="014A94"/>
              </a:solidFill>
              <a:latin typeface="+mn-lt"/>
            </a:endParaRPr>
          </a:p>
        </p:txBody>
      </p:sp>
      <p:sp>
        <p:nvSpPr>
          <p:cNvPr id="92164" name="ZoneTexte 1"/>
          <p:cNvSpPr txBox="1">
            <a:spLocks noChangeArrowheads="1"/>
          </p:cNvSpPr>
          <p:nvPr/>
        </p:nvSpPr>
        <p:spPr bwMode="auto">
          <a:xfrm>
            <a:off x="754739" y="1052736"/>
            <a:ext cx="8424415" cy="523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fr-BE" altLang="fr-FR" sz="2400" b="1" dirty="0">
                <a:solidFill>
                  <a:srgbClr val="014A94"/>
                </a:solidFill>
                <a:cs typeface="Arial" panose="020B0604020202020204" pitchFamily="34" charset="0"/>
              </a:rPr>
              <a:t>Modèles économiques des revues </a:t>
            </a:r>
            <a:r>
              <a:rPr lang="fr-BE" altLang="fr-FR" sz="2400" b="1" dirty="0" smtClean="0">
                <a:solidFill>
                  <a:srgbClr val="014A94"/>
                </a:solidFill>
                <a:cs typeface="Arial" panose="020B0604020202020204" pitchFamily="34" charset="0"/>
              </a:rPr>
              <a:t>OA:</a:t>
            </a:r>
          </a:p>
          <a:p>
            <a:pPr eaLnBrk="1" hangingPunct="1">
              <a:spcBef>
                <a:spcPct val="0"/>
              </a:spcBef>
              <a:buFont typeface="Arial" panose="020B0604020202020204" pitchFamily="34" charset="0"/>
              <a:buNone/>
            </a:pPr>
            <a:endParaRPr lang="fr-BE" altLang="fr-FR" sz="2400" b="1" dirty="0" smtClean="0">
              <a:solidFill>
                <a:srgbClr val="014A94"/>
              </a:solidFill>
              <a:cs typeface="Arial" panose="020B0604020202020204" pitchFamily="34" charset="0"/>
            </a:endParaRPr>
          </a:p>
          <a:p>
            <a:pPr eaLnBrk="1" hangingPunct="1">
              <a:spcBef>
                <a:spcPct val="0"/>
              </a:spcBef>
              <a:buFontTx/>
              <a:buAutoNum type="alphaLcParenBoth"/>
            </a:pPr>
            <a:r>
              <a:rPr lang="fr-FR" altLang="fr-FR" sz="2800" b="1" dirty="0" smtClean="0">
                <a:solidFill>
                  <a:srgbClr val="014A94"/>
                </a:solidFill>
              </a:rPr>
              <a:t> Subsides</a:t>
            </a:r>
            <a:endParaRPr lang="fr-FR" altLang="fr-FR" sz="2800" b="1" dirty="0">
              <a:solidFill>
                <a:srgbClr val="014A94"/>
              </a:solidFill>
            </a:endParaRPr>
          </a:p>
          <a:p>
            <a:pPr eaLnBrk="1" hangingPunct="1">
              <a:spcBef>
                <a:spcPct val="0"/>
              </a:spcBef>
              <a:buFontTx/>
              <a:buNone/>
            </a:pPr>
            <a:r>
              <a:rPr lang="fr-FR" altLang="fr-FR" sz="2400" dirty="0">
                <a:solidFill>
                  <a:srgbClr val="1F497D"/>
                </a:solidFill>
              </a:rPr>
              <a:t>= </a:t>
            </a:r>
            <a:r>
              <a:rPr lang="fr-FR" altLang="fr-FR" sz="2400" dirty="0" smtClean="0">
                <a:solidFill>
                  <a:srgbClr val="1F497D"/>
                </a:solidFill>
              </a:rPr>
              <a:t>72% </a:t>
            </a:r>
            <a:r>
              <a:rPr lang="fr-FR" altLang="fr-FR" sz="2400" dirty="0">
                <a:solidFill>
                  <a:srgbClr val="1F497D"/>
                </a:solidFill>
              </a:rPr>
              <a:t>des revues du </a:t>
            </a:r>
            <a:r>
              <a:rPr lang="fr-FR" altLang="fr-FR" sz="2400" dirty="0" smtClean="0">
                <a:solidFill>
                  <a:srgbClr val="1F497D"/>
                </a:solidFill>
              </a:rPr>
              <a:t>DOAJ </a:t>
            </a:r>
            <a:r>
              <a:rPr lang="fr-FR" altLang="fr-FR" sz="2400" u="sng" dirty="0" smtClean="0">
                <a:solidFill>
                  <a:srgbClr val="1F497D"/>
                </a:solidFill>
              </a:rPr>
              <a:t>sans APC</a:t>
            </a:r>
            <a:endParaRPr lang="fr-FR" altLang="fr-FR" sz="2400" u="sng" dirty="0">
              <a:solidFill>
                <a:srgbClr val="1F497D"/>
              </a:solidFill>
            </a:endParaRPr>
          </a:p>
          <a:p>
            <a:pPr eaLnBrk="1" hangingPunct="1">
              <a:spcBef>
                <a:spcPct val="0"/>
              </a:spcBef>
              <a:buNone/>
            </a:pPr>
            <a:r>
              <a:rPr lang="fr-FR" altLang="fr-FR" sz="2400" dirty="0" smtClean="0">
                <a:solidFill>
                  <a:srgbClr val="014A94"/>
                </a:solidFill>
              </a:rPr>
              <a:t>ex</a:t>
            </a:r>
            <a:r>
              <a:rPr lang="fr-FR" altLang="fr-FR" sz="2400" dirty="0">
                <a:solidFill>
                  <a:srgbClr val="014A94"/>
                </a:solidFill>
              </a:rPr>
              <a:t>: </a:t>
            </a:r>
            <a:r>
              <a:rPr lang="en-US" altLang="fr-FR" sz="2400" dirty="0">
                <a:solidFill>
                  <a:srgbClr val="014A94"/>
                </a:solidFill>
                <a:hlinkClick r:id="rId3"/>
              </a:rPr>
              <a:t>ARENA Journal of Architectural Research </a:t>
            </a:r>
            <a:r>
              <a:rPr lang="fr-FR" altLang="fr-FR" sz="2400" dirty="0" smtClean="0">
                <a:solidFill>
                  <a:srgbClr val="014A94"/>
                </a:solidFill>
              </a:rPr>
              <a:t>(</a:t>
            </a:r>
            <a:r>
              <a:rPr lang="en-US" altLang="fr-FR" sz="2400" dirty="0">
                <a:solidFill>
                  <a:srgbClr val="014A94"/>
                </a:solidFill>
              </a:rPr>
              <a:t>Architectural Research European Network Association</a:t>
            </a:r>
            <a:r>
              <a:rPr lang="fr-FR" altLang="fr-FR" sz="2400" dirty="0" smtClean="0">
                <a:solidFill>
                  <a:srgbClr val="014A94"/>
                </a:solidFill>
              </a:rPr>
              <a:t>)</a:t>
            </a:r>
          </a:p>
          <a:p>
            <a:pPr eaLnBrk="1" hangingPunct="1">
              <a:spcBef>
                <a:spcPct val="0"/>
              </a:spcBef>
              <a:buFont typeface="Arial" panose="020B0604020202020204" pitchFamily="34" charset="0"/>
              <a:buNone/>
            </a:pPr>
            <a:endParaRPr lang="fr-FR" altLang="fr-FR" sz="2400" b="1" dirty="0">
              <a:solidFill>
                <a:srgbClr val="014A94"/>
              </a:solidFill>
            </a:endParaRPr>
          </a:p>
          <a:p>
            <a:pPr eaLnBrk="1" hangingPunct="1">
              <a:spcBef>
                <a:spcPct val="0"/>
              </a:spcBef>
              <a:spcAft>
                <a:spcPts val="1200"/>
              </a:spcAft>
              <a:buFontTx/>
              <a:buNone/>
            </a:pPr>
            <a:r>
              <a:rPr lang="fr-FR" altLang="fr-FR" sz="2800" b="1" dirty="0" smtClean="0">
                <a:solidFill>
                  <a:srgbClr val="014A94"/>
                </a:solidFill>
              </a:rPr>
              <a:t>(</a:t>
            </a:r>
            <a:r>
              <a:rPr lang="fr-FR" altLang="fr-FR" sz="2800" b="1" dirty="0">
                <a:solidFill>
                  <a:srgbClr val="014A94"/>
                </a:solidFill>
              </a:rPr>
              <a:t>b) </a:t>
            </a:r>
            <a:r>
              <a:rPr lang="fr-FR" altLang="fr-FR" sz="2800" b="1" dirty="0" smtClean="0">
                <a:solidFill>
                  <a:srgbClr val="014A94"/>
                </a:solidFill>
              </a:rPr>
              <a:t>Payer pour publier: </a:t>
            </a:r>
            <a:r>
              <a:rPr lang="fr-FR" altLang="fr-FR" sz="2800" dirty="0" smtClean="0">
                <a:solidFill>
                  <a:srgbClr val="014A94"/>
                </a:solidFill>
              </a:rPr>
              <a:t>Article </a:t>
            </a:r>
            <a:r>
              <a:rPr lang="fr-FR" altLang="fr-FR" sz="2800" dirty="0">
                <a:solidFill>
                  <a:srgbClr val="014A94"/>
                </a:solidFill>
              </a:rPr>
              <a:t>Publication Charge (</a:t>
            </a:r>
            <a:r>
              <a:rPr lang="fr-FR" altLang="fr-FR" sz="2800" b="1" dirty="0">
                <a:solidFill>
                  <a:srgbClr val="014A94"/>
                </a:solidFill>
              </a:rPr>
              <a:t>APC</a:t>
            </a:r>
            <a:r>
              <a:rPr lang="fr-FR" altLang="fr-FR" sz="2800" b="1" dirty="0" smtClean="0">
                <a:solidFill>
                  <a:srgbClr val="014A94"/>
                </a:solidFill>
              </a:rPr>
              <a:t>)</a:t>
            </a:r>
            <a:br>
              <a:rPr lang="fr-FR" altLang="fr-FR" sz="2800" b="1" dirty="0" smtClean="0">
                <a:solidFill>
                  <a:srgbClr val="014A94"/>
                </a:solidFill>
              </a:rPr>
            </a:br>
            <a:r>
              <a:rPr lang="fr-BE" altLang="fr-FR" sz="2400" dirty="0" smtClean="0">
                <a:solidFill>
                  <a:srgbClr val="014A94"/>
                </a:solidFill>
              </a:rPr>
              <a:t>Coût </a:t>
            </a:r>
            <a:r>
              <a:rPr lang="fr-BE" altLang="fr-FR" sz="2400" dirty="0">
                <a:solidFill>
                  <a:srgbClr val="014A94"/>
                </a:solidFill>
              </a:rPr>
              <a:t>moyen APC: $1400 par article (de </a:t>
            </a:r>
            <a:r>
              <a:rPr lang="fr-BE" altLang="fr-FR" sz="2400" dirty="0" smtClean="0">
                <a:solidFill>
                  <a:srgbClr val="014A94"/>
                </a:solidFill>
              </a:rPr>
              <a:t>$100 </a:t>
            </a:r>
            <a:r>
              <a:rPr lang="fr-BE" altLang="fr-FR" sz="2400" dirty="0">
                <a:solidFill>
                  <a:srgbClr val="014A94"/>
                </a:solidFill>
              </a:rPr>
              <a:t>à </a:t>
            </a:r>
            <a:r>
              <a:rPr lang="fr-BE" altLang="fr-FR" sz="2400" dirty="0" smtClean="0">
                <a:solidFill>
                  <a:srgbClr val="014A94"/>
                </a:solidFill>
              </a:rPr>
              <a:t>$3000)</a:t>
            </a:r>
            <a:br>
              <a:rPr lang="fr-BE" altLang="fr-FR" sz="2400" dirty="0" smtClean="0">
                <a:solidFill>
                  <a:srgbClr val="014A94"/>
                </a:solidFill>
              </a:rPr>
            </a:br>
            <a:r>
              <a:rPr lang="fr-BE" altLang="fr-FR" sz="2400" dirty="0" smtClean="0">
                <a:solidFill>
                  <a:srgbClr val="014A94"/>
                </a:solidFill>
              </a:rPr>
              <a:t/>
            </a:r>
            <a:br>
              <a:rPr lang="fr-BE" altLang="fr-FR" sz="2400" dirty="0" smtClean="0">
                <a:solidFill>
                  <a:srgbClr val="014A94"/>
                </a:solidFill>
              </a:rPr>
            </a:br>
            <a:r>
              <a:rPr lang="fr-FR" altLang="fr-FR" sz="2800" b="1" dirty="0">
                <a:solidFill>
                  <a:srgbClr val="014A94"/>
                </a:solidFill>
              </a:rPr>
              <a:t>(c) Open Access avec barrière mobile </a:t>
            </a:r>
          </a:p>
          <a:p>
            <a:pPr eaLnBrk="1" hangingPunct="1">
              <a:spcBef>
                <a:spcPct val="0"/>
              </a:spcBef>
              <a:buFont typeface="Arial" panose="020B0604020202020204" pitchFamily="34" charset="0"/>
              <a:buNone/>
            </a:pPr>
            <a:r>
              <a:rPr lang="fr-FR" altLang="fr-FR" sz="2400" dirty="0">
                <a:solidFill>
                  <a:srgbClr val="014A94"/>
                </a:solidFill>
              </a:rPr>
              <a:t>Revue accessible gratuitement </a:t>
            </a:r>
            <a:r>
              <a:rPr lang="fr-FR" altLang="fr-FR" sz="2400" u="sng" dirty="0">
                <a:solidFill>
                  <a:srgbClr val="014A94"/>
                </a:solidFill>
              </a:rPr>
              <a:t>après un délai </a:t>
            </a:r>
            <a:r>
              <a:rPr lang="fr-FR" altLang="fr-FR" sz="2400" dirty="0">
                <a:solidFill>
                  <a:srgbClr val="014A94"/>
                </a:solidFill>
              </a:rPr>
              <a:t>(6 mois à 24 ou 36 mois). Les numéros courants sont lisibles sur abonnement</a:t>
            </a:r>
            <a:r>
              <a:rPr lang="fr-FR" altLang="fr-FR" sz="2000" dirty="0" smtClean="0">
                <a:solidFill>
                  <a:srgbClr val="014A94"/>
                </a:solidFill>
              </a:rPr>
              <a:t>.</a:t>
            </a:r>
            <a:endParaRPr lang="fr-FR" altLang="fr-FR" sz="2000" dirty="0">
              <a:solidFill>
                <a:srgbClr val="014A94"/>
              </a:solidFill>
            </a:endParaRPr>
          </a:p>
        </p:txBody>
      </p:sp>
    </p:spTree>
    <p:extLst>
      <p:ext uri="{BB962C8B-B14F-4D97-AF65-F5344CB8AC3E}">
        <p14:creationId xmlns:p14="http://schemas.microsoft.com/office/powerpoint/2010/main" val="1798144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Espace réservé du numéro de diapositive 5"/>
          <p:cNvSpPr>
            <a:spLocks noGrp="1"/>
          </p:cNvSpPr>
          <p:nvPr>
            <p:ph type="sldNum" sz="quarter" idx="4294967295"/>
          </p:nvPr>
        </p:nvSpPr>
        <p:spPr bwMode="auto">
          <a:xfrm>
            <a:off x="7272339" y="5588795"/>
            <a:ext cx="535781"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557213" indent="-214313" eaLnBrk="0" hangingPunct="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857250" indent="-171450" eaLnBrk="0" hangingPunct="0">
              <a:spcBef>
                <a:spcPct val="20000"/>
              </a:spcBef>
              <a:buFont typeface="Arial" panose="020B0604020202020204" pitchFamily="34" charset="0"/>
              <a:buChar char="•"/>
              <a:defRPr sz="1800">
                <a:solidFill>
                  <a:schemeClr val="tx1"/>
                </a:solidFill>
                <a:latin typeface="Calibri" panose="020F0502020204030204" pitchFamily="34" charset="0"/>
                <a:ea typeface="ＭＳ Ｐゴシック" panose="020B0600070205080204" pitchFamily="34" charset="-128"/>
              </a:defRPr>
            </a:lvl3pPr>
            <a:lvl4pPr marL="1200150" indent="-171450" eaLnBrk="0" hangingPunct="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1543050" indent="-171450" eaLnBrk="0" hangingPunct="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6DA6B820-81B9-4EB5-B598-FBE75FCAA4CA}" type="slidenum">
              <a:rPr lang="fr-BE" altLang="fr-FR" sz="900">
                <a:solidFill>
                  <a:srgbClr val="898989"/>
                </a:solidFill>
              </a:rPr>
              <a:pPr eaLnBrk="1" hangingPunct="1">
                <a:spcBef>
                  <a:spcPct val="0"/>
                </a:spcBef>
                <a:buFontTx/>
                <a:buNone/>
              </a:pPr>
              <a:t>18</a:t>
            </a:fld>
            <a:endParaRPr lang="fr-BE" altLang="fr-FR" sz="900">
              <a:solidFill>
                <a:srgbClr val="898989"/>
              </a:solidFill>
            </a:endParaRPr>
          </a:p>
        </p:txBody>
      </p:sp>
      <p:sp>
        <p:nvSpPr>
          <p:cNvPr id="124931" name="Titre 1"/>
          <p:cNvSpPr>
            <a:spLocks noGrp="1"/>
          </p:cNvSpPr>
          <p:nvPr>
            <p:ph type="title" idx="4294967295"/>
          </p:nvPr>
        </p:nvSpPr>
        <p:spPr>
          <a:xfrm>
            <a:off x="1907704" y="890589"/>
            <a:ext cx="5695950" cy="702469"/>
          </a:xfrm>
        </p:spPr>
        <p:txBody>
          <a:bodyPr>
            <a:noAutofit/>
          </a:bodyPr>
          <a:lstStyle/>
          <a:p>
            <a:pPr eaLnBrk="1" hangingPunct="1"/>
            <a:r>
              <a:rPr lang="fr-FR" altLang="fr-FR" sz="2800" b="1" dirty="0">
                <a:solidFill>
                  <a:srgbClr val="FFC000"/>
                </a:solidFill>
                <a:ea typeface="ＭＳ Ｐゴシック" panose="020B0600070205080204" pitchFamily="34" charset="-128"/>
              </a:rPr>
              <a:t>APC </a:t>
            </a:r>
            <a:r>
              <a:rPr lang="fr-BE" altLang="fr-FR" sz="2800" b="1" dirty="0">
                <a:solidFill>
                  <a:srgbClr val="014A94"/>
                </a:solidFill>
                <a:ea typeface="ＭＳ Ｐゴシック" panose="020B0600070205080204" pitchFamily="34" charset="-128"/>
                <a:cs typeface="Arial" panose="020B0604020202020204" pitchFamily="34" charset="0"/>
              </a:rPr>
              <a:t>: </a:t>
            </a:r>
            <a:r>
              <a:rPr lang="fr-FR" altLang="fr-FR" sz="2800" b="1" cap="small" dirty="0">
                <a:solidFill>
                  <a:srgbClr val="014A94"/>
                </a:solidFill>
                <a:latin typeface="+mn-lt"/>
              </a:rPr>
              <a:t>sources de financement </a:t>
            </a:r>
            <a:br>
              <a:rPr lang="fr-FR" altLang="fr-FR" sz="2800" b="1" cap="small" dirty="0">
                <a:solidFill>
                  <a:srgbClr val="014A94"/>
                </a:solidFill>
                <a:latin typeface="+mn-lt"/>
              </a:rPr>
            </a:br>
            <a:r>
              <a:rPr lang="fr-FR" altLang="fr-FR" sz="2800" b="1" cap="small" dirty="0">
                <a:solidFill>
                  <a:srgbClr val="014A94"/>
                </a:solidFill>
                <a:latin typeface="+mn-lt"/>
              </a:rPr>
              <a:t>pour un chercheur de l’ULB </a:t>
            </a:r>
            <a:endParaRPr lang="fr-BE" altLang="fr-FR" sz="2800" b="1" cap="small" dirty="0">
              <a:solidFill>
                <a:srgbClr val="014A94"/>
              </a:solidFill>
              <a:latin typeface="+mn-lt"/>
            </a:endParaRPr>
          </a:p>
        </p:txBody>
      </p:sp>
      <p:sp>
        <p:nvSpPr>
          <p:cNvPr id="124932" name="ZoneTexte 1"/>
          <p:cNvSpPr txBox="1">
            <a:spLocks noChangeArrowheads="1"/>
          </p:cNvSpPr>
          <p:nvPr/>
        </p:nvSpPr>
        <p:spPr bwMode="auto">
          <a:xfrm>
            <a:off x="800100" y="2024845"/>
            <a:ext cx="7529513"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fontAlgn="auto" hangingPunct="1">
              <a:spcBef>
                <a:spcPct val="0"/>
              </a:spcBef>
              <a:spcAft>
                <a:spcPts val="0"/>
              </a:spcAft>
              <a:buNone/>
            </a:pPr>
            <a:r>
              <a:rPr lang="fr-FR" altLang="fr-FR" sz="2000" b="1" dirty="0">
                <a:solidFill>
                  <a:srgbClr val="1F497D"/>
                </a:solidFill>
              </a:rPr>
              <a:t>ULB</a:t>
            </a:r>
            <a:r>
              <a:rPr lang="fr-FR" altLang="fr-FR" sz="2000" dirty="0">
                <a:solidFill>
                  <a:srgbClr val="1F497D"/>
                </a:solidFill>
              </a:rPr>
              <a:t>: </a:t>
            </a:r>
            <a:r>
              <a:rPr lang="fr-FR" altLang="fr-FR" sz="2000" b="1" dirty="0">
                <a:solidFill>
                  <a:srgbClr val="1F497D"/>
                </a:solidFill>
              </a:rPr>
              <a:t>budget extraordinaire </a:t>
            </a:r>
            <a:r>
              <a:rPr lang="fr-FR" altLang="fr-FR" sz="2000" dirty="0">
                <a:solidFill>
                  <a:srgbClr val="1F497D"/>
                </a:solidFill>
              </a:rPr>
              <a:t>de recherche dans les Facultés -&gt; s’adresser à sa faculté</a:t>
            </a:r>
          </a:p>
          <a:p>
            <a:pPr eaLnBrk="1" fontAlgn="auto" hangingPunct="1">
              <a:spcBef>
                <a:spcPct val="0"/>
              </a:spcBef>
              <a:spcAft>
                <a:spcPts val="0"/>
              </a:spcAft>
              <a:buNone/>
            </a:pPr>
            <a:endParaRPr lang="fr-BE" altLang="fr-FR" sz="2000" dirty="0">
              <a:solidFill>
                <a:srgbClr val="1F497D"/>
              </a:solidFill>
            </a:endParaRPr>
          </a:p>
          <a:p>
            <a:pPr eaLnBrk="1" fontAlgn="auto" hangingPunct="1">
              <a:spcBef>
                <a:spcPct val="0"/>
              </a:spcBef>
              <a:spcAft>
                <a:spcPts val="0"/>
              </a:spcAft>
              <a:buNone/>
            </a:pPr>
            <a:r>
              <a:rPr lang="fr-BE" altLang="fr-FR" sz="2000" b="1" dirty="0">
                <a:solidFill>
                  <a:srgbClr val="1F497D"/>
                </a:solidFill>
                <a:hlinkClick r:id="rId3"/>
              </a:rPr>
              <a:t>Fondation Universitaire </a:t>
            </a:r>
            <a:r>
              <a:rPr lang="fr-BE" altLang="fr-FR" sz="2000" b="1" dirty="0">
                <a:solidFill>
                  <a:srgbClr val="1F497D"/>
                </a:solidFill>
              </a:rPr>
              <a:t>: uniquement </a:t>
            </a:r>
            <a:r>
              <a:rPr lang="fr-BE" altLang="fr-FR" sz="2000" dirty="0">
                <a:solidFill>
                  <a:srgbClr val="1F497D"/>
                </a:solidFill>
              </a:rPr>
              <a:t>dans une revue entièrement open </a:t>
            </a:r>
            <a:r>
              <a:rPr lang="fr-BE" altLang="fr-FR" sz="2000" dirty="0" err="1">
                <a:solidFill>
                  <a:srgbClr val="1F497D"/>
                </a:solidFill>
              </a:rPr>
              <a:t>access</a:t>
            </a:r>
            <a:endParaRPr lang="fr-BE" altLang="fr-FR" sz="2000" dirty="0">
              <a:solidFill>
                <a:srgbClr val="000000"/>
              </a:solidFill>
            </a:endParaRPr>
          </a:p>
          <a:p>
            <a:pPr eaLnBrk="1" fontAlgn="auto" hangingPunct="1">
              <a:spcBef>
                <a:spcPct val="0"/>
              </a:spcBef>
              <a:spcAft>
                <a:spcPts val="0"/>
              </a:spcAft>
            </a:pPr>
            <a:endParaRPr lang="fr-BE" altLang="fr-FR" sz="2000" dirty="0">
              <a:solidFill>
                <a:srgbClr val="000000"/>
              </a:solidFill>
            </a:endParaRPr>
          </a:p>
          <a:p>
            <a:pPr eaLnBrk="1" fontAlgn="auto" hangingPunct="1">
              <a:spcBef>
                <a:spcPct val="0"/>
              </a:spcBef>
              <a:spcAft>
                <a:spcPts val="0"/>
              </a:spcAft>
              <a:buNone/>
            </a:pPr>
            <a:r>
              <a:rPr lang="fr-BE" altLang="fr-FR" sz="2000" b="1" dirty="0">
                <a:solidFill>
                  <a:srgbClr val="1F497D"/>
                </a:solidFill>
                <a:hlinkClick r:id="rId4"/>
              </a:rPr>
              <a:t>FNRS</a:t>
            </a:r>
            <a:r>
              <a:rPr lang="fr-BE" altLang="fr-FR" sz="2000" dirty="0">
                <a:solidFill>
                  <a:srgbClr val="1F497D"/>
                </a:solidFill>
              </a:rPr>
              <a:t>: </a:t>
            </a:r>
            <a:r>
              <a:rPr lang="fr-BE" altLang="fr-FR" sz="2000" b="1" dirty="0">
                <a:solidFill>
                  <a:srgbClr val="1F497D"/>
                </a:solidFill>
              </a:rPr>
              <a:t>à concurrence de 500 € par publication </a:t>
            </a:r>
            <a:r>
              <a:rPr lang="fr-BE" altLang="fr-FR" sz="2000" dirty="0">
                <a:solidFill>
                  <a:srgbClr val="1F497D"/>
                </a:solidFill>
              </a:rPr>
              <a:t>(à l’exception des revues d’éditeurs prédateurs et des revues hybrides)</a:t>
            </a:r>
            <a:br>
              <a:rPr lang="fr-BE" altLang="fr-FR" sz="2000" dirty="0">
                <a:solidFill>
                  <a:srgbClr val="1F497D"/>
                </a:solidFill>
              </a:rPr>
            </a:br>
            <a:endParaRPr lang="fr-BE" altLang="fr-FR" sz="2000" dirty="0">
              <a:solidFill>
                <a:srgbClr val="000000"/>
              </a:solidFill>
            </a:endParaRPr>
          </a:p>
          <a:p>
            <a:pPr marL="0" lvl="1" indent="0" eaLnBrk="1" fontAlgn="auto" hangingPunct="1">
              <a:spcBef>
                <a:spcPct val="0"/>
              </a:spcBef>
              <a:spcAft>
                <a:spcPts val="0"/>
              </a:spcAft>
              <a:buNone/>
            </a:pPr>
            <a:r>
              <a:rPr lang="fr-FR" altLang="fr-FR" sz="2000" b="1" dirty="0">
                <a:solidFill>
                  <a:srgbClr val="1F497D"/>
                </a:solidFill>
                <a:hlinkClick r:id="rId5"/>
              </a:rPr>
              <a:t>Horizon 2020 </a:t>
            </a:r>
            <a:r>
              <a:rPr lang="fr-FR" altLang="fr-FR" sz="2000" b="1" dirty="0">
                <a:solidFill>
                  <a:srgbClr val="1F497D"/>
                </a:solidFill>
              </a:rPr>
              <a:t>(y compris ERC)</a:t>
            </a:r>
            <a:r>
              <a:rPr lang="fr-FR" altLang="fr-FR" sz="2000" dirty="0">
                <a:solidFill>
                  <a:srgbClr val="1F497D"/>
                </a:solidFill>
              </a:rPr>
              <a:t>: les frais de publication en OA peuvent être inclus dans le budget des projets financés par H2020. </a:t>
            </a:r>
            <a:br>
              <a:rPr lang="fr-FR" altLang="fr-FR" sz="2000" dirty="0">
                <a:solidFill>
                  <a:srgbClr val="1F497D"/>
                </a:solidFill>
              </a:rPr>
            </a:br>
            <a:r>
              <a:rPr lang="fr-FR" altLang="fr-FR" sz="2000" dirty="0">
                <a:solidFill>
                  <a:srgbClr val="1F497D"/>
                </a:solidFill>
              </a:rPr>
              <a:t/>
            </a:r>
            <a:br>
              <a:rPr lang="fr-FR" altLang="fr-FR" sz="2000" dirty="0">
                <a:solidFill>
                  <a:srgbClr val="1F497D"/>
                </a:solidFill>
              </a:rPr>
            </a:br>
            <a:endParaRPr lang="fr-BE" altLang="fr-FR" sz="2000" dirty="0">
              <a:solidFill>
                <a:srgbClr val="1F497D"/>
              </a:solidFill>
            </a:endParaRPr>
          </a:p>
          <a:p>
            <a:pPr eaLnBrk="1" fontAlgn="auto" hangingPunct="1">
              <a:spcBef>
                <a:spcPct val="0"/>
              </a:spcBef>
              <a:spcAft>
                <a:spcPts val="0"/>
              </a:spcAft>
              <a:buNone/>
            </a:pPr>
            <a:endParaRPr lang="fr-BE" altLang="fr-FR" sz="2000" dirty="0">
              <a:solidFill>
                <a:srgbClr val="000000"/>
              </a:solidFill>
            </a:endParaRPr>
          </a:p>
        </p:txBody>
      </p:sp>
    </p:spTree>
    <p:extLst>
      <p:ext uri="{BB962C8B-B14F-4D97-AF65-F5344CB8AC3E}">
        <p14:creationId xmlns:p14="http://schemas.microsoft.com/office/powerpoint/2010/main" val="1004113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757" y="692696"/>
            <a:ext cx="1123032" cy="1024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404496" y="1718809"/>
            <a:ext cx="1080120" cy="577081"/>
          </a:xfrm>
          <a:prstGeom prst="rect">
            <a:avLst/>
          </a:prstGeom>
          <a:noFill/>
        </p:spPr>
        <p:txBody>
          <a:bodyPr wrap="square" rtlCol="0">
            <a:spAutoFit/>
          </a:bodyPr>
          <a:lstStyle/>
          <a:p>
            <a:pPr algn="ctr"/>
            <a:r>
              <a:rPr lang="fr-FR" sz="1050" dirty="0">
                <a:solidFill>
                  <a:prstClr val="black"/>
                </a:solidFill>
                <a:latin typeface="Calibri"/>
              </a:rPr>
              <a:t>Le chercheur </a:t>
            </a:r>
            <a:r>
              <a:rPr lang="fr-FR" sz="1050" b="1" dirty="0">
                <a:solidFill>
                  <a:prstClr val="black"/>
                </a:solidFill>
                <a:latin typeface="Calibri"/>
              </a:rPr>
              <a:t>décide où publier</a:t>
            </a:r>
            <a:endParaRPr lang="fr-BE" sz="1050" b="1" dirty="0">
              <a:solidFill>
                <a:prstClr val="black"/>
              </a:solidFill>
              <a:latin typeface="Calibri"/>
            </a:endParaRPr>
          </a:p>
        </p:txBody>
      </p:sp>
      <p:pic>
        <p:nvPicPr>
          <p:cNvPr id="116751" name="Picture 10">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63348" y="6089397"/>
            <a:ext cx="648260" cy="32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9170" y="1018068"/>
            <a:ext cx="718654" cy="648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ZoneTexte 29"/>
          <p:cNvSpPr txBox="1"/>
          <p:nvPr/>
        </p:nvSpPr>
        <p:spPr>
          <a:xfrm>
            <a:off x="1331640" y="1788059"/>
            <a:ext cx="2332943" cy="523220"/>
          </a:xfrm>
          <a:prstGeom prst="rect">
            <a:avLst/>
          </a:prstGeom>
          <a:noFill/>
        </p:spPr>
        <p:txBody>
          <a:bodyPr wrap="square" rtlCol="0">
            <a:spAutoFit/>
          </a:bodyPr>
          <a:lstStyle/>
          <a:p>
            <a:pPr algn="ctr"/>
            <a:r>
              <a:rPr lang="fr-FR" sz="1400" dirty="0">
                <a:solidFill>
                  <a:prstClr val="black"/>
                </a:solidFill>
                <a:latin typeface="Calibri"/>
              </a:rPr>
              <a:t>Publie dans une </a:t>
            </a:r>
            <a:r>
              <a:rPr lang="fr-FR" sz="1400" b="1" dirty="0">
                <a:solidFill>
                  <a:prstClr val="black"/>
                </a:solidFill>
                <a:latin typeface="Calibri"/>
              </a:rPr>
              <a:t>revue accessible par abonnement</a:t>
            </a:r>
            <a:endParaRPr lang="fr-BE" sz="1400" b="1" dirty="0">
              <a:solidFill>
                <a:prstClr val="black"/>
              </a:solidFill>
              <a:latin typeface="Calibri"/>
            </a:endParaRPr>
          </a:p>
        </p:txBody>
      </p:sp>
      <p:cxnSp>
        <p:nvCxnSpPr>
          <p:cNvPr id="40" name="Connecteur droit avec flèche 39"/>
          <p:cNvCxnSpPr/>
          <p:nvPr/>
        </p:nvCxnSpPr>
        <p:spPr>
          <a:xfrm>
            <a:off x="3153879" y="3240970"/>
            <a:ext cx="410009" cy="0"/>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pic>
        <p:nvPicPr>
          <p:cNvPr id="4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50446" y="2837813"/>
            <a:ext cx="737765" cy="628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ZoneTexte 43"/>
          <p:cNvSpPr txBox="1"/>
          <p:nvPr/>
        </p:nvSpPr>
        <p:spPr>
          <a:xfrm>
            <a:off x="3153879" y="3643093"/>
            <a:ext cx="1588370" cy="738664"/>
          </a:xfrm>
          <a:prstGeom prst="rect">
            <a:avLst/>
          </a:prstGeom>
          <a:noFill/>
        </p:spPr>
        <p:txBody>
          <a:bodyPr wrap="square" rtlCol="0">
            <a:spAutoFit/>
          </a:bodyPr>
          <a:lstStyle/>
          <a:p>
            <a:pPr algn="ctr"/>
            <a:r>
              <a:rPr lang="fr-FR" sz="1400" b="1" dirty="0">
                <a:solidFill>
                  <a:prstClr val="black"/>
                </a:solidFill>
                <a:latin typeface="Calibri"/>
              </a:rPr>
              <a:t>Paie</a:t>
            </a:r>
            <a:r>
              <a:rPr lang="fr-FR" sz="1400" dirty="0">
                <a:solidFill>
                  <a:prstClr val="black"/>
                </a:solidFill>
                <a:latin typeface="Calibri"/>
              </a:rPr>
              <a:t> Article </a:t>
            </a:r>
          </a:p>
          <a:p>
            <a:pPr algn="ctr"/>
            <a:r>
              <a:rPr lang="fr-FR" sz="1400" dirty="0" err="1">
                <a:solidFill>
                  <a:prstClr val="black"/>
                </a:solidFill>
                <a:latin typeface="Calibri"/>
              </a:rPr>
              <a:t>Processing</a:t>
            </a:r>
            <a:r>
              <a:rPr lang="fr-FR" sz="1400" dirty="0">
                <a:solidFill>
                  <a:prstClr val="black"/>
                </a:solidFill>
                <a:latin typeface="Calibri"/>
              </a:rPr>
              <a:t> Charge </a:t>
            </a:r>
          </a:p>
          <a:p>
            <a:pPr algn="ctr"/>
            <a:r>
              <a:rPr lang="fr-FR" sz="1400" dirty="0">
                <a:solidFill>
                  <a:prstClr val="black"/>
                </a:solidFill>
                <a:latin typeface="Calibri"/>
              </a:rPr>
              <a:t>(APC)</a:t>
            </a:r>
            <a:endParaRPr lang="fr-BE" sz="1400" i="1" dirty="0">
              <a:solidFill>
                <a:prstClr val="black"/>
              </a:solidFill>
              <a:latin typeface="Calibri"/>
            </a:endParaRPr>
          </a:p>
        </p:txBody>
      </p:sp>
      <p:sp>
        <p:nvSpPr>
          <p:cNvPr id="45" name="ZoneTexte 44"/>
          <p:cNvSpPr txBox="1"/>
          <p:nvPr/>
        </p:nvSpPr>
        <p:spPr>
          <a:xfrm>
            <a:off x="899592" y="2869589"/>
            <a:ext cx="2504904" cy="738664"/>
          </a:xfrm>
          <a:prstGeom prst="rect">
            <a:avLst/>
          </a:prstGeom>
          <a:noFill/>
        </p:spPr>
        <p:txBody>
          <a:bodyPr wrap="square" rtlCol="0">
            <a:spAutoFit/>
          </a:bodyPr>
          <a:lstStyle/>
          <a:p>
            <a:pPr algn="ctr"/>
            <a:r>
              <a:rPr lang="fr-FR" sz="1400" dirty="0">
                <a:solidFill>
                  <a:srgbClr val="FF0000"/>
                </a:solidFill>
                <a:latin typeface="Calibri"/>
              </a:rPr>
              <a:t>SI L’OPTION </a:t>
            </a:r>
            <a:r>
              <a:rPr lang="fr-FR" sz="1400" dirty="0" smtClean="0">
                <a:solidFill>
                  <a:srgbClr val="FF0000"/>
                </a:solidFill>
                <a:latin typeface="Calibri"/>
              </a:rPr>
              <a:t/>
            </a:r>
            <a:br>
              <a:rPr lang="fr-FR" sz="1400" dirty="0" smtClean="0">
                <a:solidFill>
                  <a:srgbClr val="FF0000"/>
                </a:solidFill>
                <a:latin typeface="Calibri"/>
              </a:rPr>
            </a:br>
            <a:r>
              <a:rPr lang="fr-FR" sz="1400" dirty="0" smtClean="0">
                <a:solidFill>
                  <a:srgbClr val="FF0000"/>
                </a:solidFill>
                <a:latin typeface="Calibri"/>
              </a:rPr>
              <a:t>Open </a:t>
            </a:r>
            <a:r>
              <a:rPr lang="fr-FR" sz="1400" dirty="0">
                <a:solidFill>
                  <a:srgbClr val="FF0000"/>
                </a:solidFill>
                <a:latin typeface="Calibri"/>
              </a:rPr>
              <a:t>Access  EXISTE</a:t>
            </a:r>
          </a:p>
          <a:p>
            <a:pPr algn="ctr"/>
            <a:r>
              <a:rPr lang="fr-FR" sz="1400" dirty="0">
                <a:solidFill>
                  <a:srgbClr val="FF0000"/>
                </a:solidFill>
                <a:latin typeface="Calibri"/>
              </a:rPr>
              <a:t>-&gt; </a:t>
            </a:r>
            <a:r>
              <a:rPr lang="fr-FR" sz="1400" b="1" dirty="0">
                <a:solidFill>
                  <a:srgbClr val="FF0000"/>
                </a:solidFill>
                <a:latin typeface="Calibri"/>
              </a:rPr>
              <a:t>revue hybride </a:t>
            </a:r>
            <a:endParaRPr lang="fr-BE" sz="1400" b="1" dirty="0">
              <a:solidFill>
                <a:srgbClr val="FF0000"/>
              </a:solidFill>
              <a:latin typeface="Calibri"/>
            </a:endParaRPr>
          </a:p>
        </p:txBody>
      </p:sp>
      <p:cxnSp>
        <p:nvCxnSpPr>
          <p:cNvPr id="46" name="Connecteur droit 45"/>
          <p:cNvCxnSpPr/>
          <p:nvPr/>
        </p:nvCxnSpPr>
        <p:spPr>
          <a:xfrm flipH="1">
            <a:off x="2269170" y="2427948"/>
            <a:ext cx="228942" cy="369633"/>
          </a:xfrm>
          <a:prstGeom prst="line">
            <a:avLst/>
          </a:prstGeom>
          <a:ln w="571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6759" name="Connecteur droit avec flèche 116758"/>
          <p:cNvCxnSpPr/>
          <p:nvPr/>
        </p:nvCxnSpPr>
        <p:spPr>
          <a:xfrm>
            <a:off x="1459789" y="1432920"/>
            <a:ext cx="591931" cy="1"/>
          </a:xfrm>
          <a:prstGeom prst="straightConnector1">
            <a:avLst/>
          </a:prstGeom>
          <a:ln w="5715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4842030" y="3716262"/>
            <a:ext cx="1426332" cy="954107"/>
          </a:xfrm>
          <a:prstGeom prst="rect">
            <a:avLst/>
          </a:prstGeom>
          <a:noFill/>
        </p:spPr>
        <p:txBody>
          <a:bodyPr wrap="square" rtlCol="0">
            <a:spAutoFit/>
          </a:bodyPr>
          <a:lstStyle/>
          <a:p>
            <a:pPr algn="ctr"/>
            <a:r>
              <a:rPr lang="fr-FR" sz="1400" dirty="0">
                <a:solidFill>
                  <a:prstClr val="black"/>
                </a:solidFill>
                <a:latin typeface="Calibri"/>
              </a:rPr>
              <a:t>Article en </a:t>
            </a:r>
            <a:r>
              <a:rPr lang="fr-FR" sz="1400" b="1" dirty="0">
                <a:solidFill>
                  <a:prstClr val="black"/>
                </a:solidFill>
                <a:latin typeface="Calibri"/>
              </a:rPr>
              <a:t>libre accès immédiat </a:t>
            </a:r>
            <a:br>
              <a:rPr lang="fr-FR" sz="1400" b="1" dirty="0">
                <a:solidFill>
                  <a:prstClr val="black"/>
                </a:solidFill>
                <a:latin typeface="Calibri"/>
              </a:rPr>
            </a:br>
            <a:r>
              <a:rPr lang="fr-FR" sz="1400" dirty="0">
                <a:solidFill>
                  <a:prstClr val="black"/>
                </a:solidFill>
                <a:latin typeface="Calibri"/>
              </a:rPr>
              <a:t>sur site de l’éditeur</a:t>
            </a:r>
            <a:endParaRPr lang="fr-BE" sz="1400" dirty="0">
              <a:solidFill>
                <a:prstClr val="black"/>
              </a:solidFill>
              <a:latin typeface="Calibri"/>
            </a:endParaRPr>
          </a:p>
        </p:txBody>
      </p:sp>
      <p:cxnSp>
        <p:nvCxnSpPr>
          <p:cNvPr id="58" name="Connecteur droit avec flèche 57"/>
          <p:cNvCxnSpPr/>
          <p:nvPr/>
        </p:nvCxnSpPr>
        <p:spPr>
          <a:xfrm>
            <a:off x="4488212" y="3230609"/>
            <a:ext cx="483554" cy="0"/>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6072596" y="3223080"/>
            <a:ext cx="371612" cy="0"/>
          </a:xfrm>
          <a:prstGeom prst="line">
            <a:avLst/>
          </a:prstGeom>
          <a:ln w="571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4"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6076" y="2680912"/>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04248" y="2729443"/>
            <a:ext cx="1295585" cy="68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ZoneTexte 50"/>
          <p:cNvSpPr txBox="1"/>
          <p:nvPr/>
        </p:nvSpPr>
        <p:spPr>
          <a:xfrm>
            <a:off x="6372200" y="3806125"/>
            <a:ext cx="1855289" cy="738664"/>
          </a:xfrm>
          <a:prstGeom prst="rect">
            <a:avLst/>
          </a:prstGeom>
          <a:noFill/>
        </p:spPr>
        <p:txBody>
          <a:bodyPr wrap="square" rtlCol="0">
            <a:spAutoFit/>
          </a:bodyPr>
          <a:lstStyle/>
          <a:p>
            <a:pPr algn="ctr"/>
            <a:r>
              <a:rPr lang="fr-FR" sz="1400" b="1" dirty="0">
                <a:solidFill>
                  <a:prstClr val="black"/>
                </a:solidFill>
                <a:latin typeface="Calibri"/>
              </a:rPr>
              <a:t>Archive </a:t>
            </a:r>
            <a:br>
              <a:rPr lang="fr-FR" sz="1400" b="1" dirty="0">
                <a:solidFill>
                  <a:prstClr val="black"/>
                </a:solidFill>
                <a:latin typeface="Calibri"/>
              </a:rPr>
            </a:br>
            <a:r>
              <a:rPr lang="fr-FR" sz="1400" b="1" dirty="0">
                <a:solidFill>
                  <a:prstClr val="black"/>
                </a:solidFill>
                <a:latin typeface="Calibri"/>
              </a:rPr>
              <a:t>immédiatement </a:t>
            </a:r>
            <a:br>
              <a:rPr lang="fr-FR" sz="1400" b="1" dirty="0">
                <a:solidFill>
                  <a:prstClr val="black"/>
                </a:solidFill>
                <a:latin typeface="Calibri"/>
              </a:rPr>
            </a:br>
            <a:r>
              <a:rPr lang="fr-FR" sz="1400" dirty="0">
                <a:solidFill>
                  <a:prstClr val="black"/>
                </a:solidFill>
                <a:latin typeface="Calibri"/>
              </a:rPr>
              <a:t>l’article dans DI-fusion</a:t>
            </a:r>
            <a:endParaRPr lang="fr-BE" sz="1400" dirty="0">
              <a:solidFill>
                <a:prstClr val="black"/>
              </a:solidFill>
              <a:latin typeface="Calibri"/>
            </a:endParaRPr>
          </a:p>
        </p:txBody>
      </p:sp>
      <p:pic>
        <p:nvPicPr>
          <p:cNvPr id="52"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80412" y="3217905"/>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ZoneTexte 53"/>
          <p:cNvSpPr txBox="1"/>
          <p:nvPr/>
        </p:nvSpPr>
        <p:spPr>
          <a:xfrm>
            <a:off x="7898313" y="4218577"/>
            <a:ext cx="1486444" cy="523220"/>
          </a:xfrm>
          <a:prstGeom prst="rect">
            <a:avLst/>
          </a:prstGeom>
          <a:noFill/>
        </p:spPr>
        <p:txBody>
          <a:bodyPr wrap="square" rtlCol="0">
            <a:spAutoFit/>
          </a:bodyPr>
          <a:lstStyle/>
          <a:p>
            <a:pPr algn="ctr"/>
            <a:r>
              <a:rPr lang="fr-FR" sz="1400" b="1" dirty="0">
                <a:solidFill>
                  <a:prstClr val="black"/>
                </a:solidFill>
                <a:latin typeface="Calibri"/>
              </a:rPr>
              <a:t>en libre accès immédiat</a:t>
            </a:r>
            <a:endParaRPr lang="fr-BE" sz="1400" dirty="0">
              <a:solidFill>
                <a:prstClr val="black"/>
              </a:solidFill>
              <a:latin typeface="Calibri"/>
            </a:endParaRPr>
          </a:p>
        </p:txBody>
      </p:sp>
      <p:sp>
        <p:nvSpPr>
          <p:cNvPr id="6" name="ZoneTexte 5"/>
          <p:cNvSpPr txBox="1"/>
          <p:nvPr/>
        </p:nvSpPr>
        <p:spPr>
          <a:xfrm>
            <a:off x="677294" y="6237312"/>
            <a:ext cx="654346" cy="219291"/>
          </a:xfrm>
          <a:prstGeom prst="rect">
            <a:avLst/>
          </a:prstGeom>
          <a:noFill/>
        </p:spPr>
        <p:txBody>
          <a:bodyPr wrap="none" rtlCol="0">
            <a:spAutoFit/>
          </a:bodyPr>
          <a:lstStyle/>
          <a:p>
            <a:pPr fontAlgn="auto">
              <a:spcBef>
                <a:spcPts val="0"/>
              </a:spcBef>
              <a:spcAft>
                <a:spcPts val="0"/>
              </a:spcAft>
            </a:pPr>
            <a:r>
              <a:rPr lang="fr-FR" sz="825" dirty="0">
                <a:solidFill>
                  <a:prstClr val="black"/>
                </a:solidFill>
                <a:latin typeface="Calibri"/>
                <a:ea typeface="+mn-ea"/>
              </a:rPr>
              <a:t>Adapté de </a:t>
            </a:r>
            <a:endParaRPr lang="fr-BE" sz="825" dirty="0">
              <a:solidFill>
                <a:prstClr val="black"/>
              </a:solidFill>
              <a:latin typeface="Calibri"/>
              <a:ea typeface="+mn-ea"/>
            </a:endParaRPr>
          </a:p>
        </p:txBody>
      </p:sp>
      <p:sp>
        <p:nvSpPr>
          <p:cNvPr id="61" name="Titre 1"/>
          <p:cNvSpPr txBox="1">
            <a:spLocks/>
          </p:cNvSpPr>
          <p:nvPr/>
        </p:nvSpPr>
        <p:spPr bwMode="auto">
          <a:xfrm>
            <a:off x="1031668" y="0"/>
            <a:ext cx="5040928"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a:lstStyle>
          <a:p>
            <a:r>
              <a:rPr lang="fr-BE" sz="3600" b="1" cap="small" dirty="0" smtClean="0">
                <a:solidFill>
                  <a:srgbClr val="FF0000"/>
                </a:solidFill>
              </a:rPr>
              <a:t>revues hybrides</a:t>
            </a:r>
            <a:endParaRPr lang="fr-FR" sz="3600" b="1" cap="small" dirty="0">
              <a:solidFill>
                <a:srgbClr val="FFC000"/>
              </a:solidFill>
              <a:latin typeface="+mn-lt"/>
            </a:endParaRPr>
          </a:p>
        </p:txBody>
      </p:sp>
      <p:pic>
        <p:nvPicPr>
          <p:cNvPr id="23" name="Image 2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61303" y="74721"/>
            <a:ext cx="2985005" cy="1868873"/>
          </a:xfrm>
          <a:prstGeom prst="rect">
            <a:avLst/>
          </a:prstGeom>
        </p:spPr>
      </p:pic>
      <p:sp>
        <p:nvSpPr>
          <p:cNvPr id="24" name="ZoneTexte 23"/>
          <p:cNvSpPr txBox="1"/>
          <p:nvPr/>
        </p:nvSpPr>
        <p:spPr>
          <a:xfrm>
            <a:off x="2112859" y="4365104"/>
            <a:ext cx="3051438" cy="1015663"/>
          </a:xfrm>
          <a:prstGeom prst="rect">
            <a:avLst/>
          </a:prstGeom>
          <a:noFill/>
        </p:spPr>
        <p:txBody>
          <a:bodyPr wrap="square" rtlCol="0">
            <a:spAutoFit/>
          </a:bodyPr>
          <a:lstStyle/>
          <a:p>
            <a:pPr algn="ctr"/>
            <a:r>
              <a:rPr lang="fr-FR" altLang="fr-FR" sz="2000" b="1" dirty="0">
                <a:solidFill>
                  <a:srgbClr val="FF0000"/>
                </a:solidFill>
              </a:rPr>
              <a:t>Coût moyen APC : </a:t>
            </a:r>
            <a:r>
              <a:rPr lang="fr-BE" altLang="fr-FR" sz="2000" b="1" dirty="0">
                <a:solidFill>
                  <a:srgbClr val="FF0000"/>
                </a:solidFill>
              </a:rPr>
              <a:t>2700$ </a:t>
            </a:r>
            <a:r>
              <a:rPr lang="fr-BE" altLang="fr-FR" sz="2000" b="1" dirty="0" smtClean="0">
                <a:solidFill>
                  <a:srgbClr val="FF0000"/>
                </a:solidFill>
              </a:rPr>
              <a:t> mais peut </a:t>
            </a:r>
            <a:r>
              <a:rPr lang="fr-BE" altLang="fr-FR" sz="2000" b="1" dirty="0">
                <a:solidFill>
                  <a:srgbClr val="FF0000"/>
                </a:solidFill>
              </a:rPr>
              <a:t>atteindre 5000$ (Elsevier</a:t>
            </a:r>
            <a:r>
              <a:rPr lang="fr-BE" altLang="fr-FR" sz="2000" b="1" dirty="0" smtClean="0">
                <a:solidFill>
                  <a:srgbClr val="FF0000"/>
                </a:solidFill>
              </a:rPr>
              <a:t>)</a:t>
            </a:r>
            <a:endParaRPr lang="fr-BE" sz="2000" b="1" dirty="0">
              <a:solidFill>
                <a:srgbClr val="FF0000"/>
              </a:solidFill>
            </a:endParaRPr>
          </a:p>
        </p:txBody>
      </p:sp>
    </p:spTree>
    <p:extLst>
      <p:ext uri="{BB962C8B-B14F-4D97-AF65-F5344CB8AC3E}">
        <p14:creationId xmlns:p14="http://schemas.microsoft.com/office/powerpoint/2010/main" val="1229508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F5FF2972-E17E-4E3F-9436-54D7B39E2EE0}" type="slidenum">
              <a:rPr lang="fr-BE" altLang="fr-FR" sz="1200">
                <a:solidFill>
                  <a:srgbClr val="898989"/>
                </a:solidFill>
              </a:rPr>
              <a:pPr eaLnBrk="1" hangingPunct="1">
                <a:spcBef>
                  <a:spcPct val="0"/>
                </a:spcBef>
                <a:buFontTx/>
                <a:buNone/>
              </a:pPr>
              <a:t>2</a:t>
            </a:fld>
            <a:endParaRPr lang="fr-BE" altLang="fr-FR" sz="1200">
              <a:solidFill>
                <a:srgbClr val="898989"/>
              </a:solidFill>
            </a:endParaRPr>
          </a:p>
        </p:txBody>
      </p:sp>
      <p:sp>
        <p:nvSpPr>
          <p:cNvPr id="72707" name="Titre 1"/>
          <p:cNvSpPr txBox="1">
            <a:spLocks/>
          </p:cNvSpPr>
          <p:nvPr/>
        </p:nvSpPr>
        <p:spPr bwMode="auto">
          <a:xfrm>
            <a:off x="1475557" y="44450"/>
            <a:ext cx="72009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fr-BE" altLang="fr-FR" sz="3600" cap="small" dirty="0">
                <a:solidFill>
                  <a:srgbClr val="014A94"/>
                </a:solidFill>
                <a:latin typeface="Calibri"/>
                <a:ea typeface="ＭＳ Ｐゴシック" charset="0"/>
                <a:cs typeface="ＭＳ Ｐゴシック" charset="0"/>
              </a:rPr>
              <a:t>Open Access / Libre Accès</a:t>
            </a:r>
          </a:p>
        </p:txBody>
      </p:sp>
      <p:sp>
        <p:nvSpPr>
          <p:cNvPr id="72708" name="Espace réservé du contenu 2"/>
          <p:cNvSpPr txBox="1">
            <a:spLocks/>
          </p:cNvSpPr>
          <p:nvPr/>
        </p:nvSpPr>
        <p:spPr bwMode="auto">
          <a:xfrm>
            <a:off x="1043609" y="1133475"/>
            <a:ext cx="7632848"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Font typeface="Arial" panose="020B0604020202020204" pitchFamily="34" charset="0"/>
              <a:buNone/>
            </a:pPr>
            <a:r>
              <a:rPr lang="fr-FR" altLang="fr-FR" sz="2400" b="1" dirty="0">
                <a:solidFill>
                  <a:srgbClr val="014A94"/>
                </a:solidFill>
              </a:rPr>
              <a:t>Libre accès aux publications </a:t>
            </a:r>
            <a:r>
              <a:rPr lang="fr-FR" altLang="fr-FR" sz="2400" b="1" dirty="0" smtClean="0">
                <a:solidFill>
                  <a:srgbClr val="014A94"/>
                </a:solidFill>
              </a:rPr>
              <a:t>scientifiques</a:t>
            </a:r>
          </a:p>
          <a:p>
            <a:pPr>
              <a:buFont typeface="Arial" panose="020B0604020202020204" pitchFamily="34" charset="0"/>
              <a:buNone/>
            </a:pPr>
            <a:endParaRPr lang="fr-BE" altLang="fr-FR" sz="2400" b="1" dirty="0">
              <a:solidFill>
                <a:srgbClr val="014A94"/>
              </a:solidFill>
            </a:endParaRPr>
          </a:p>
          <a:p>
            <a:pPr>
              <a:buFontTx/>
              <a:buNone/>
            </a:pPr>
            <a:r>
              <a:rPr lang="fr-BE" altLang="fr-FR" sz="2400" dirty="0" smtClean="0">
                <a:solidFill>
                  <a:srgbClr val="014A94"/>
                </a:solidFill>
              </a:rPr>
              <a:t>Mise </a:t>
            </a:r>
            <a:r>
              <a:rPr lang="fr-BE" altLang="fr-FR" sz="2400" dirty="0">
                <a:solidFill>
                  <a:srgbClr val="014A94"/>
                </a:solidFill>
              </a:rPr>
              <a:t>à disposition </a:t>
            </a:r>
            <a:r>
              <a:rPr lang="fr-BE" altLang="fr-FR" sz="2400" b="1" dirty="0">
                <a:solidFill>
                  <a:srgbClr val="014A94"/>
                </a:solidFill>
              </a:rPr>
              <a:t>gratuite</a:t>
            </a:r>
            <a:r>
              <a:rPr lang="fr-BE" altLang="fr-FR" sz="2400" dirty="0">
                <a:solidFill>
                  <a:srgbClr val="014A94"/>
                </a:solidFill>
              </a:rPr>
              <a:t> de l’information scientifique sur Internet, permettant son utilisation </a:t>
            </a:r>
            <a:r>
              <a:rPr lang="fr-BE" altLang="fr-FR" sz="2400" b="1" dirty="0">
                <a:solidFill>
                  <a:srgbClr val="014A94"/>
                </a:solidFill>
              </a:rPr>
              <a:t>à toute fin </a:t>
            </a:r>
            <a:r>
              <a:rPr lang="fr-BE" altLang="fr-FR" sz="2400" b="1" dirty="0" smtClean="0">
                <a:solidFill>
                  <a:srgbClr val="014A94"/>
                </a:solidFill>
              </a:rPr>
              <a:t>légale</a:t>
            </a:r>
            <a:r>
              <a:rPr lang="fr-BE" altLang="fr-FR" sz="2400" dirty="0" smtClean="0">
                <a:solidFill>
                  <a:srgbClr val="014A94"/>
                </a:solidFill>
              </a:rPr>
              <a:t>, </a:t>
            </a:r>
            <a:r>
              <a:rPr lang="fr-BE" altLang="fr-FR" sz="2400" b="1" dirty="0">
                <a:solidFill>
                  <a:srgbClr val="014A94"/>
                </a:solidFill>
              </a:rPr>
              <a:t>sans barrière </a:t>
            </a:r>
            <a:r>
              <a:rPr lang="fr-BE" altLang="fr-FR" sz="2400" b="1" dirty="0" smtClean="0">
                <a:solidFill>
                  <a:srgbClr val="014A94"/>
                </a:solidFill>
              </a:rPr>
              <a:t>financière </a:t>
            </a:r>
            <a:r>
              <a:rPr lang="fr-BE" altLang="fr-FR" sz="2400" b="1" dirty="0">
                <a:solidFill>
                  <a:srgbClr val="014A94"/>
                </a:solidFill>
              </a:rPr>
              <a:t>ou technique</a:t>
            </a:r>
            <a:r>
              <a:rPr lang="fr-BE" altLang="fr-FR" sz="2400" dirty="0">
                <a:solidFill>
                  <a:srgbClr val="014A94"/>
                </a:solidFill>
              </a:rPr>
              <a:t>, pour autant que l’auteur soit correctement cité et que l’intégrité de son travail soit respectée</a:t>
            </a:r>
            <a:r>
              <a:rPr lang="fr-BE" altLang="fr-FR" sz="2400" dirty="0" smtClean="0">
                <a:solidFill>
                  <a:srgbClr val="014A94"/>
                </a:solidFill>
              </a:rPr>
              <a:t>.</a:t>
            </a:r>
          </a:p>
          <a:p>
            <a:pPr>
              <a:buFontTx/>
              <a:buNone/>
            </a:pPr>
            <a:endParaRPr lang="fr-BE" altLang="fr-FR" sz="2400" dirty="0" smtClean="0">
              <a:solidFill>
                <a:srgbClr val="014A94"/>
              </a:solidFill>
            </a:endParaRPr>
          </a:p>
          <a:p>
            <a:pPr lvl="1" indent="0"/>
            <a:r>
              <a:rPr lang="fr-BE" altLang="fr-FR" sz="1400" b="1" dirty="0">
                <a:solidFill>
                  <a:srgbClr val="014A94"/>
                </a:solidFill>
              </a:rPr>
              <a:t>Budapest Open Access Initiative BOAI</a:t>
            </a:r>
            <a:r>
              <a:rPr lang="fr-BE" altLang="fr-FR" sz="1400" dirty="0">
                <a:solidFill>
                  <a:srgbClr val="014A94"/>
                </a:solidFill>
              </a:rPr>
              <a:t> 2002 </a:t>
            </a:r>
            <a:r>
              <a:rPr lang="fr-BE" altLang="fr-FR" sz="1400" dirty="0">
                <a:solidFill>
                  <a:srgbClr val="014A94"/>
                </a:solidFill>
                <a:hlinkClick r:id="rId3"/>
              </a:rPr>
              <a:t>http://www.soros.org/openaccess/</a:t>
            </a:r>
            <a:endParaRPr lang="fr-BE" altLang="fr-FR" sz="1400" dirty="0">
              <a:solidFill>
                <a:srgbClr val="014A94"/>
              </a:solidFill>
            </a:endParaRPr>
          </a:p>
          <a:p>
            <a:pPr lvl="1" indent="0"/>
            <a:r>
              <a:rPr lang="en-US" altLang="fr-FR" sz="1400" b="1" dirty="0">
                <a:solidFill>
                  <a:srgbClr val="014A94"/>
                </a:solidFill>
              </a:rPr>
              <a:t>Bethesda Statement on Open Access Publishing </a:t>
            </a:r>
            <a:r>
              <a:rPr lang="en-US" altLang="fr-FR" sz="1400" dirty="0">
                <a:solidFill>
                  <a:srgbClr val="014A94"/>
                </a:solidFill>
              </a:rPr>
              <a:t>2003 </a:t>
            </a:r>
            <a:r>
              <a:rPr lang="en-US" altLang="fr-FR" sz="1400" dirty="0">
                <a:solidFill>
                  <a:srgbClr val="014A94"/>
                </a:solidFill>
                <a:hlinkClick r:id="rId4"/>
              </a:rPr>
              <a:t>http://legacy.earlham.edu/~peters/fos/bethesda.htm</a:t>
            </a:r>
            <a:endParaRPr lang="en-US" altLang="fr-FR" sz="1400" dirty="0">
              <a:solidFill>
                <a:srgbClr val="014A94"/>
              </a:solidFill>
            </a:endParaRPr>
          </a:p>
          <a:p>
            <a:pPr lvl="1" indent="0"/>
            <a:r>
              <a:rPr lang="fr-BE" altLang="fr-FR" sz="1400" b="1" dirty="0">
                <a:solidFill>
                  <a:srgbClr val="014A94"/>
                </a:solidFill>
              </a:rPr>
              <a:t>Berlin </a:t>
            </a:r>
            <a:r>
              <a:rPr lang="fr-BE" altLang="fr-FR" sz="1400" b="1" dirty="0" err="1">
                <a:solidFill>
                  <a:srgbClr val="014A94"/>
                </a:solidFill>
              </a:rPr>
              <a:t>Declaration</a:t>
            </a:r>
            <a:r>
              <a:rPr lang="fr-BE" altLang="fr-FR" sz="1400" b="1" dirty="0">
                <a:solidFill>
                  <a:srgbClr val="014A94"/>
                </a:solidFill>
              </a:rPr>
              <a:t> on Open Access to Scientific </a:t>
            </a:r>
            <a:r>
              <a:rPr lang="fr-BE" altLang="fr-FR" sz="1400" b="1" dirty="0" err="1">
                <a:solidFill>
                  <a:srgbClr val="014A94"/>
                </a:solidFill>
              </a:rPr>
              <a:t>Knowledge</a:t>
            </a:r>
            <a:r>
              <a:rPr lang="fr-BE" altLang="fr-FR" sz="1400" b="1" dirty="0">
                <a:solidFill>
                  <a:srgbClr val="014A94"/>
                </a:solidFill>
              </a:rPr>
              <a:t> </a:t>
            </a:r>
            <a:r>
              <a:rPr lang="fr-BE" altLang="fr-FR" sz="1400" dirty="0">
                <a:solidFill>
                  <a:srgbClr val="014A94"/>
                </a:solidFill>
              </a:rPr>
              <a:t> 2003 </a:t>
            </a:r>
            <a:r>
              <a:rPr lang="fr-BE" altLang="fr-FR" sz="1400" dirty="0">
                <a:solidFill>
                  <a:srgbClr val="014A94"/>
                </a:solidFill>
                <a:hlinkClick r:id="rId5"/>
              </a:rPr>
              <a:t>https://openaccess.mpg.de/Berlin-Declaration</a:t>
            </a:r>
            <a:r>
              <a:rPr lang="fr-BE" altLang="fr-FR" sz="1400" dirty="0">
                <a:solidFill>
                  <a:srgbClr val="014A94"/>
                </a:solidFill>
              </a:rPr>
              <a:t>     </a:t>
            </a:r>
          </a:p>
          <a:p>
            <a:pPr marL="0" indent="0">
              <a:buNone/>
            </a:pPr>
            <a:endParaRPr lang="fr-FR" altLang="fr-FR" sz="2400" b="1" dirty="0">
              <a:solidFill>
                <a:srgbClr val="014A94"/>
              </a:solidFill>
            </a:endParaRPr>
          </a:p>
          <a:p>
            <a:pPr>
              <a:buFontTx/>
              <a:buNone/>
            </a:pPr>
            <a:endParaRPr lang="fr-FR" altLang="fr-FR" sz="2000" b="1" dirty="0">
              <a:solidFill>
                <a:srgbClr val="014A94"/>
              </a:solidFill>
            </a:endParaRPr>
          </a:p>
        </p:txBody>
      </p:sp>
    </p:spTree>
    <p:extLst>
      <p:ext uri="{BB962C8B-B14F-4D97-AF65-F5344CB8AC3E}">
        <p14:creationId xmlns:p14="http://schemas.microsoft.com/office/powerpoint/2010/main" val="31462899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557213" indent="-214313" eaLnBrk="0" hangingPunct="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857250" indent="-171450" eaLnBrk="0" hangingPunct="0">
              <a:spcBef>
                <a:spcPct val="20000"/>
              </a:spcBef>
              <a:buFont typeface="Arial" panose="020B0604020202020204" pitchFamily="34" charset="0"/>
              <a:buChar char="•"/>
              <a:defRPr sz="1800">
                <a:solidFill>
                  <a:schemeClr val="tx1"/>
                </a:solidFill>
                <a:latin typeface="Calibri" panose="020F0502020204030204" pitchFamily="34" charset="0"/>
                <a:ea typeface="ＭＳ Ｐゴシック" panose="020B0600070205080204" pitchFamily="34" charset="-128"/>
              </a:defRPr>
            </a:lvl3pPr>
            <a:lvl4pPr marL="1200150" indent="-171450" eaLnBrk="0" hangingPunct="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1543050" indent="-171450" eaLnBrk="0" hangingPunct="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407988FA-57B8-4EF5-AE7E-F05149382CC5}" type="slidenum">
              <a:rPr lang="fr-BE" altLang="fr-FR" sz="900">
                <a:solidFill>
                  <a:srgbClr val="898989"/>
                </a:solidFill>
              </a:rPr>
              <a:pPr eaLnBrk="1" hangingPunct="1">
                <a:spcBef>
                  <a:spcPct val="0"/>
                </a:spcBef>
                <a:buFontTx/>
                <a:buNone/>
              </a:pPr>
              <a:t>20</a:t>
            </a:fld>
            <a:endParaRPr lang="fr-BE" altLang="fr-FR" sz="900">
              <a:solidFill>
                <a:srgbClr val="898989"/>
              </a:solidFill>
            </a:endParaRPr>
          </a:p>
        </p:txBody>
      </p:sp>
      <p:sp>
        <p:nvSpPr>
          <p:cNvPr id="119811" name="Espace réservé du contenu 2">
            <a:hlinkClick r:id="rId3"/>
          </p:cNvPr>
          <p:cNvSpPr txBox="1">
            <a:spLocks/>
          </p:cNvSpPr>
          <p:nvPr/>
        </p:nvSpPr>
        <p:spPr bwMode="auto">
          <a:xfrm>
            <a:off x="1014413" y="1376290"/>
            <a:ext cx="7829549" cy="4413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257175" indent="-257175">
              <a:buFont typeface="Wingdings" panose="05000000000000000000" pitchFamily="2" charset="2"/>
              <a:buChar char="Ø"/>
            </a:pPr>
            <a:r>
              <a:rPr lang="fr-FR" altLang="fr-FR" sz="2000" dirty="0">
                <a:solidFill>
                  <a:srgbClr val="014A94"/>
                </a:solidFill>
              </a:rPr>
              <a:t>Consulter la </a:t>
            </a:r>
            <a:r>
              <a:rPr lang="fr-FR" altLang="fr-FR" sz="2000" b="1" dirty="0">
                <a:solidFill>
                  <a:srgbClr val="014A94"/>
                </a:solidFill>
              </a:rPr>
              <a:t>politique de l’éditeur </a:t>
            </a:r>
            <a:r>
              <a:rPr lang="fr-FR" altLang="fr-FR" sz="2000" dirty="0">
                <a:solidFill>
                  <a:srgbClr val="014A94"/>
                </a:solidFill>
              </a:rPr>
              <a:t>dans </a:t>
            </a:r>
            <a:r>
              <a:rPr lang="fr-FR" altLang="fr-FR" sz="2000" dirty="0">
                <a:solidFill>
                  <a:srgbClr val="014A94"/>
                </a:solidFill>
                <a:hlinkClick r:id="rId4"/>
              </a:rPr>
              <a:t>Sherpa/Romeo</a:t>
            </a:r>
            <a:r>
              <a:rPr lang="fr-FR" altLang="fr-FR" sz="2000" dirty="0">
                <a:solidFill>
                  <a:srgbClr val="014A94"/>
                </a:solidFill>
              </a:rPr>
              <a:t> </a:t>
            </a:r>
            <a:br>
              <a:rPr lang="fr-FR" altLang="fr-FR" sz="2000" dirty="0">
                <a:solidFill>
                  <a:srgbClr val="014A94"/>
                </a:solidFill>
              </a:rPr>
            </a:br>
            <a:endParaRPr lang="fr-FR" altLang="fr-FR" sz="2000" dirty="0">
              <a:solidFill>
                <a:srgbClr val="014A94"/>
              </a:solidFill>
            </a:endParaRPr>
          </a:p>
          <a:p>
            <a:pPr marL="814388" lvl="1" indent="-257175">
              <a:buFont typeface="Wingdings" panose="05000000000000000000" pitchFamily="2" charset="2"/>
              <a:buChar char="ü"/>
            </a:pPr>
            <a:r>
              <a:rPr lang="fr-FR" altLang="fr-FR" sz="2000" dirty="0">
                <a:solidFill>
                  <a:srgbClr val="014A94"/>
                </a:solidFill>
              </a:rPr>
              <a:t>+ 4200 éditeurs    </a:t>
            </a:r>
            <a:br>
              <a:rPr lang="fr-FR" altLang="fr-FR" sz="2000" dirty="0">
                <a:solidFill>
                  <a:srgbClr val="014A94"/>
                </a:solidFill>
              </a:rPr>
            </a:br>
            <a:endParaRPr lang="fr-FR" altLang="fr-FR" sz="2000" dirty="0">
              <a:solidFill>
                <a:srgbClr val="014A94"/>
              </a:solidFill>
            </a:endParaRPr>
          </a:p>
          <a:p>
            <a:pPr>
              <a:buFontTx/>
              <a:buNone/>
            </a:pPr>
            <a:r>
              <a:rPr lang="fr-FR" altLang="fr-FR" sz="2000" dirty="0">
                <a:solidFill>
                  <a:srgbClr val="014A94"/>
                </a:solidFill>
              </a:rPr>
              <a:t>	Vérifier :</a:t>
            </a:r>
          </a:p>
          <a:p>
            <a:pPr marL="814388" lvl="1" indent="-257175" eaLnBrk="1" hangingPunct="1">
              <a:lnSpc>
                <a:spcPct val="120000"/>
              </a:lnSpc>
              <a:buClr>
                <a:srgbClr val="2C9606"/>
              </a:buClr>
              <a:buFont typeface="Wingdings" panose="05000000000000000000" pitchFamily="2" charset="2"/>
              <a:buChar char="ü"/>
            </a:pPr>
            <a:r>
              <a:rPr lang="fr-FR" altLang="fr-FR" sz="2000" dirty="0">
                <a:solidFill>
                  <a:srgbClr val="014A94"/>
                </a:solidFill>
              </a:rPr>
              <a:t>La version autorisée</a:t>
            </a:r>
          </a:p>
          <a:p>
            <a:pPr marL="814388" lvl="1" indent="-257175" eaLnBrk="1" hangingPunct="1">
              <a:lnSpc>
                <a:spcPct val="120000"/>
              </a:lnSpc>
              <a:buClr>
                <a:srgbClr val="2C9606"/>
              </a:buClr>
              <a:buFont typeface="Wingdings" panose="05000000000000000000" pitchFamily="2" charset="2"/>
              <a:buChar char="ü"/>
            </a:pPr>
            <a:r>
              <a:rPr lang="fr-FR" altLang="fr-FR" sz="2000" dirty="0">
                <a:solidFill>
                  <a:srgbClr val="014A94"/>
                </a:solidFill>
              </a:rPr>
              <a:t>La durée de l’embargo éventuel</a:t>
            </a:r>
          </a:p>
          <a:p>
            <a:pPr marL="814388" lvl="1" indent="-257175" eaLnBrk="1" hangingPunct="1">
              <a:lnSpc>
                <a:spcPct val="120000"/>
              </a:lnSpc>
              <a:buClr>
                <a:srgbClr val="2C9606"/>
              </a:buClr>
              <a:buFont typeface="Wingdings" panose="05000000000000000000" pitchFamily="2" charset="2"/>
              <a:buChar char="ü"/>
            </a:pPr>
            <a:r>
              <a:rPr lang="fr-FR" altLang="fr-FR" sz="2000" dirty="0">
                <a:solidFill>
                  <a:srgbClr val="014A94"/>
                </a:solidFill>
              </a:rPr>
              <a:t>Le type d’archive ouverte autorisée</a:t>
            </a:r>
          </a:p>
          <a:p>
            <a:pPr>
              <a:buFontTx/>
              <a:buNone/>
            </a:pPr>
            <a:endParaRPr lang="fr-FR" altLang="fr-FR" sz="2000" dirty="0">
              <a:solidFill>
                <a:srgbClr val="014A94"/>
              </a:solidFill>
            </a:endParaRPr>
          </a:p>
          <a:p>
            <a:pPr>
              <a:buNone/>
            </a:pPr>
            <a:r>
              <a:rPr lang="fr-FR" altLang="fr-FR" sz="2000" dirty="0" err="1">
                <a:solidFill>
                  <a:srgbClr val="014A94"/>
                </a:solidFill>
              </a:rPr>
              <a:t>Examples</a:t>
            </a:r>
            <a:r>
              <a:rPr lang="fr-FR" altLang="fr-FR" sz="2000" dirty="0">
                <a:solidFill>
                  <a:srgbClr val="014A94"/>
                </a:solidFill>
              </a:rPr>
              <a:t>: </a:t>
            </a:r>
          </a:p>
          <a:p>
            <a:pPr>
              <a:buNone/>
            </a:pPr>
            <a:r>
              <a:rPr lang="fr-BE" sz="2000" dirty="0">
                <a:hlinkClick r:id="rId5"/>
              </a:rPr>
              <a:t>Architecture and Culture</a:t>
            </a:r>
            <a:endParaRPr lang="fr-FR" altLang="fr-FR" sz="2000" dirty="0">
              <a:solidFill>
                <a:srgbClr val="014A94"/>
              </a:solidFill>
            </a:endParaRPr>
          </a:p>
          <a:p>
            <a:pPr>
              <a:buFontTx/>
              <a:buNone/>
            </a:pPr>
            <a:endParaRPr lang="fr-FR" altLang="fr-FR" sz="2000" dirty="0">
              <a:solidFill>
                <a:srgbClr val="014A94"/>
              </a:solidFill>
            </a:endParaRPr>
          </a:p>
        </p:txBody>
      </p:sp>
      <p:sp>
        <p:nvSpPr>
          <p:cNvPr id="119812" name="Titre 1"/>
          <p:cNvSpPr txBox="1">
            <a:spLocks/>
          </p:cNvSpPr>
          <p:nvPr/>
        </p:nvSpPr>
        <p:spPr bwMode="auto">
          <a:xfrm>
            <a:off x="1979712" y="620688"/>
            <a:ext cx="5643246" cy="540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fr-FR" altLang="fr-FR" sz="2700" b="1" cap="small" dirty="0">
                <a:solidFill>
                  <a:srgbClr val="014A94"/>
                </a:solidFill>
                <a:latin typeface="Calibri"/>
                <a:ea typeface="ＭＳ Ｐゴシック" charset="0"/>
                <a:cs typeface="ＭＳ Ｐゴシック" charset="0"/>
              </a:rPr>
              <a:t>Politique Open Access des éditeurs</a:t>
            </a:r>
            <a:endParaRPr lang="fr-BE" altLang="fr-FR" sz="2700" b="1" cap="small" dirty="0">
              <a:solidFill>
                <a:srgbClr val="014A94"/>
              </a:solidFill>
              <a:latin typeface="Calibri"/>
              <a:ea typeface="ＭＳ Ｐゴシック" charset="0"/>
              <a:cs typeface="ＭＳ Ｐゴシック" charset="0"/>
            </a:endParaRPr>
          </a:p>
        </p:txBody>
      </p:sp>
    </p:spTree>
    <p:extLst>
      <p:ext uri="{BB962C8B-B14F-4D97-AF65-F5344CB8AC3E}">
        <p14:creationId xmlns:p14="http://schemas.microsoft.com/office/powerpoint/2010/main" val="42338502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484784"/>
            <a:ext cx="1123032" cy="1024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8617" y="850577"/>
            <a:ext cx="734191" cy="662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323528" y="2564904"/>
            <a:ext cx="1572463" cy="523220"/>
          </a:xfrm>
          <a:prstGeom prst="rect">
            <a:avLst/>
          </a:prstGeom>
          <a:noFill/>
        </p:spPr>
        <p:txBody>
          <a:bodyPr wrap="square" rtlCol="0">
            <a:spAutoFit/>
          </a:bodyPr>
          <a:lstStyle/>
          <a:p>
            <a:pPr algn="ctr"/>
            <a:r>
              <a:rPr lang="fr-FR" sz="1400" dirty="0">
                <a:solidFill>
                  <a:prstClr val="black"/>
                </a:solidFill>
                <a:latin typeface="Calibri"/>
              </a:rPr>
              <a:t>Le chercheur </a:t>
            </a:r>
            <a:r>
              <a:rPr lang="fr-FR" sz="1400" b="1" dirty="0">
                <a:solidFill>
                  <a:prstClr val="black"/>
                </a:solidFill>
                <a:latin typeface="Calibri"/>
              </a:rPr>
              <a:t>décide où publier</a:t>
            </a:r>
            <a:endParaRPr lang="fr-BE" sz="1400" b="1" dirty="0">
              <a:solidFill>
                <a:prstClr val="black"/>
              </a:solidFill>
              <a:latin typeface="Calibri"/>
            </a:endParaRPr>
          </a:p>
        </p:txBody>
      </p:sp>
      <p:sp>
        <p:nvSpPr>
          <p:cNvPr id="3" name="ZoneTexte 2"/>
          <p:cNvSpPr txBox="1"/>
          <p:nvPr/>
        </p:nvSpPr>
        <p:spPr>
          <a:xfrm>
            <a:off x="2195736" y="1596934"/>
            <a:ext cx="1256080" cy="738664"/>
          </a:xfrm>
          <a:prstGeom prst="rect">
            <a:avLst/>
          </a:prstGeom>
          <a:noFill/>
        </p:spPr>
        <p:txBody>
          <a:bodyPr wrap="square" rtlCol="0">
            <a:spAutoFit/>
          </a:bodyPr>
          <a:lstStyle/>
          <a:p>
            <a:pPr algn="ctr"/>
            <a:r>
              <a:rPr lang="fr-FR" sz="1400" dirty="0">
                <a:solidFill>
                  <a:prstClr val="black"/>
                </a:solidFill>
                <a:latin typeface="Calibri"/>
              </a:rPr>
              <a:t>Publie dans une </a:t>
            </a:r>
            <a:r>
              <a:rPr lang="fr-FR" sz="1400" b="1" dirty="0">
                <a:solidFill>
                  <a:prstClr val="black"/>
                </a:solidFill>
                <a:latin typeface="Calibri"/>
              </a:rPr>
              <a:t>revue en Open </a:t>
            </a:r>
            <a:r>
              <a:rPr lang="fr-FR" sz="1400" b="1" dirty="0" smtClean="0">
                <a:solidFill>
                  <a:prstClr val="black"/>
                </a:solidFill>
                <a:latin typeface="Calibri"/>
              </a:rPr>
              <a:t>Access</a:t>
            </a:r>
            <a:endParaRPr lang="fr-FR" sz="1400" b="1" dirty="0">
              <a:solidFill>
                <a:prstClr val="black"/>
              </a:solidFill>
              <a:latin typeface="Calibri"/>
            </a:endParaRPr>
          </a:p>
        </p:txBody>
      </p:sp>
      <p:sp>
        <p:nvSpPr>
          <p:cNvPr id="7" name="ZoneTexte 6"/>
          <p:cNvSpPr txBox="1"/>
          <p:nvPr/>
        </p:nvSpPr>
        <p:spPr>
          <a:xfrm>
            <a:off x="4873997" y="1710160"/>
            <a:ext cx="1566018" cy="954107"/>
          </a:xfrm>
          <a:prstGeom prst="rect">
            <a:avLst/>
          </a:prstGeom>
          <a:noFill/>
        </p:spPr>
        <p:txBody>
          <a:bodyPr wrap="square" rtlCol="0">
            <a:spAutoFit/>
          </a:bodyPr>
          <a:lstStyle/>
          <a:p>
            <a:pPr algn="ctr"/>
            <a:r>
              <a:rPr lang="fr-FR" sz="1400" dirty="0">
                <a:solidFill>
                  <a:prstClr val="black"/>
                </a:solidFill>
                <a:latin typeface="Calibri"/>
              </a:rPr>
              <a:t>Article en </a:t>
            </a:r>
            <a:r>
              <a:rPr lang="fr-FR" sz="1400" b="1" dirty="0" smtClean="0">
                <a:solidFill>
                  <a:prstClr val="black"/>
                </a:solidFill>
                <a:latin typeface="Calibri"/>
              </a:rPr>
              <a:t>libre </a:t>
            </a:r>
            <a:br>
              <a:rPr lang="fr-FR" sz="1400" b="1" dirty="0" smtClean="0">
                <a:solidFill>
                  <a:prstClr val="black"/>
                </a:solidFill>
                <a:latin typeface="Calibri"/>
              </a:rPr>
            </a:br>
            <a:r>
              <a:rPr lang="fr-FR" sz="1400" b="1" dirty="0" smtClean="0">
                <a:solidFill>
                  <a:prstClr val="black"/>
                </a:solidFill>
                <a:latin typeface="Calibri"/>
              </a:rPr>
              <a:t>accès </a:t>
            </a:r>
            <a:r>
              <a:rPr lang="fr-FR" sz="1400" b="1" dirty="0">
                <a:solidFill>
                  <a:prstClr val="black"/>
                </a:solidFill>
                <a:latin typeface="Calibri"/>
              </a:rPr>
              <a:t>immédiat </a:t>
            </a:r>
            <a:br>
              <a:rPr lang="fr-FR" sz="1400" b="1" dirty="0">
                <a:solidFill>
                  <a:prstClr val="black"/>
                </a:solidFill>
                <a:latin typeface="Calibri"/>
              </a:rPr>
            </a:br>
            <a:r>
              <a:rPr lang="fr-FR" sz="1400" dirty="0">
                <a:solidFill>
                  <a:prstClr val="black"/>
                </a:solidFill>
                <a:latin typeface="Calibri"/>
              </a:rPr>
              <a:t>sur site de l’éditeur</a:t>
            </a:r>
            <a:endParaRPr lang="fr-BE" sz="1400" dirty="0">
              <a:solidFill>
                <a:prstClr val="black"/>
              </a:solidFill>
              <a:latin typeface="Calibri"/>
            </a:endParaRPr>
          </a:p>
        </p:txBody>
      </p:sp>
      <p:cxnSp>
        <p:nvCxnSpPr>
          <p:cNvPr id="14" name="Connecteur droit avec flèche 13"/>
          <p:cNvCxnSpPr/>
          <p:nvPr/>
        </p:nvCxnSpPr>
        <p:spPr>
          <a:xfrm>
            <a:off x="1907705" y="1387515"/>
            <a:ext cx="322060" cy="5451"/>
          </a:xfrm>
          <a:prstGeom prst="straightConnector1">
            <a:avLst/>
          </a:prstGeom>
          <a:ln w="5715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a:off x="3228832" y="1196752"/>
            <a:ext cx="407064" cy="0"/>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4517994" y="1196752"/>
            <a:ext cx="558380" cy="0"/>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pic>
        <p:nvPicPr>
          <p:cNvPr id="116751" name="Picture 10">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2163" y="6353939"/>
            <a:ext cx="648260" cy="32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76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5916" y="836712"/>
            <a:ext cx="763526" cy="650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28084" y="836712"/>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1"/>
          <p:cNvSpPr txBox="1"/>
          <p:nvPr/>
        </p:nvSpPr>
        <p:spPr>
          <a:xfrm>
            <a:off x="3626458" y="1570180"/>
            <a:ext cx="1247540" cy="954107"/>
          </a:xfrm>
          <a:prstGeom prst="rect">
            <a:avLst/>
          </a:prstGeom>
          <a:noFill/>
        </p:spPr>
        <p:txBody>
          <a:bodyPr wrap="square" rtlCol="0">
            <a:spAutoFit/>
          </a:bodyPr>
          <a:lstStyle/>
          <a:p>
            <a:pPr algn="ctr"/>
            <a:r>
              <a:rPr lang="fr-FR" sz="1400" dirty="0">
                <a:solidFill>
                  <a:prstClr val="black"/>
                </a:solidFill>
                <a:latin typeface="Calibri"/>
              </a:rPr>
              <a:t>Paie Article </a:t>
            </a:r>
            <a:r>
              <a:rPr lang="fr-FR" sz="1400" dirty="0" err="1">
                <a:solidFill>
                  <a:prstClr val="black"/>
                </a:solidFill>
                <a:latin typeface="Calibri"/>
              </a:rPr>
              <a:t>Processing</a:t>
            </a:r>
            <a:r>
              <a:rPr lang="fr-FR" sz="1400" dirty="0">
                <a:solidFill>
                  <a:prstClr val="black"/>
                </a:solidFill>
                <a:latin typeface="Calibri"/>
              </a:rPr>
              <a:t> </a:t>
            </a:r>
          </a:p>
          <a:p>
            <a:pPr algn="ctr"/>
            <a:r>
              <a:rPr lang="fr-FR" sz="1400" dirty="0">
                <a:solidFill>
                  <a:prstClr val="black"/>
                </a:solidFill>
                <a:latin typeface="Calibri"/>
              </a:rPr>
              <a:t>Charge (APC) </a:t>
            </a:r>
          </a:p>
          <a:p>
            <a:pPr algn="ctr"/>
            <a:r>
              <a:rPr lang="fr-FR" sz="1400" dirty="0">
                <a:solidFill>
                  <a:prstClr val="black"/>
                </a:solidFill>
                <a:latin typeface="Calibri"/>
              </a:rPr>
              <a:t>– </a:t>
            </a:r>
            <a:r>
              <a:rPr lang="fr-FR" sz="1400" i="1" dirty="0">
                <a:solidFill>
                  <a:prstClr val="black"/>
                </a:solidFill>
                <a:latin typeface="Calibri"/>
              </a:rPr>
              <a:t>si nécessaire</a:t>
            </a:r>
            <a:endParaRPr lang="fr-BE" sz="1400" i="1" dirty="0">
              <a:solidFill>
                <a:prstClr val="black"/>
              </a:solidFill>
              <a:latin typeface="Calibri"/>
            </a:endParaRPr>
          </a:p>
        </p:txBody>
      </p:sp>
      <p:cxnSp>
        <p:nvCxnSpPr>
          <p:cNvPr id="116755" name="Connecteur droit 116754"/>
          <p:cNvCxnSpPr/>
          <p:nvPr/>
        </p:nvCxnSpPr>
        <p:spPr>
          <a:xfrm>
            <a:off x="6000588" y="1196752"/>
            <a:ext cx="371612" cy="0"/>
          </a:xfrm>
          <a:prstGeom prst="line">
            <a:avLst/>
          </a:prstGeom>
          <a:ln w="571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4"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22761" y="3006303"/>
            <a:ext cx="1078743" cy="5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1" y="3056567"/>
            <a:ext cx="718654" cy="648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ZoneTexte 29"/>
          <p:cNvSpPr txBox="1"/>
          <p:nvPr/>
        </p:nvSpPr>
        <p:spPr>
          <a:xfrm>
            <a:off x="1626211" y="3704640"/>
            <a:ext cx="1739812" cy="738664"/>
          </a:xfrm>
          <a:prstGeom prst="rect">
            <a:avLst/>
          </a:prstGeom>
          <a:noFill/>
        </p:spPr>
        <p:txBody>
          <a:bodyPr wrap="square" rtlCol="0">
            <a:spAutoFit/>
          </a:bodyPr>
          <a:lstStyle/>
          <a:p>
            <a:pPr algn="ctr"/>
            <a:r>
              <a:rPr lang="fr-FR" sz="1400" dirty="0">
                <a:solidFill>
                  <a:prstClr val="black"/>
                </a:solidFill>
                <a:latin typeface="Calibri"/>
              </a:rPr>
              <a:t>Publie dans une </a:t>
            </a:r>
            <a:r>
              <a:rPr lang="fr-FR" sz="1400" b="1" dirty="0">
                <a:solidFill>
                  <a:prstClr val="black"/>
                </a:solidFill>
                <a:latin typeface="Calibri"/>
              </a:rPr>
              <a:t>revue accessible par abonnement</a:t>
            </a:r>
            <a:endParaRPr lang="fr-BE" sz="1400" b="1" dirty="0">
              <a:solidFill>
                <a:prstClr val="black"/>
              </a:solidFill>
              <a:latin typeface="Calibri"/>
            </a:endParaRPr>
          </a:p>
        </p:txBody>
      </p:sp>
      <p:sp>
        <p:nvSpPr>
          <p:cNvPr id="32" name="ZoneTexte 31"/>
          <p:cNvSpPr txBox="1"/>
          <p:nvPr/>
        </p:nvSpPr>
        <p:spPr>
          <a:xfrm>
            <a:off x="3571523" y="3606549"/>
            <a:ext cx="1954740" cy="1169551"/>
          </a:xfrm>
          <a:prstGeom prst="rect">
            <a:avLst/>
          </a:prstGeom>
          <a:noFill/>
        </p:spPr>
        <p:txBody>
          <a:bodyPr wrap="square" rtlCol="0">
            <a:spAutoFit/>
          </a:bodyPr>
          <a:lstStyle/>
          <a:p>
            <a:pPr algn="ctr"/>
            <a:r>
              <a:rPr lang="fr-FR" sz="1400" b="1" dirty="0">
                <a:solidFill>
                  <a:prstClr val="black"/>
                </a:solidFill>
                <a:latin typeface="Calibri"/>
              </a:rPr>
              <a:t>Archive immédiatement </a:t>
            </a:r>
            <a:r>
              <a:rPr lang="fr-FR" sz="1400" dirty="0">
                <a:solidFill>
                  <a:prstClr val="black"/>
                </a:solidFill>
                <a:latin typeface="Calibri"/>
              </a:rPr>
              <a:t>le </a:t>
            </a:r>
            <a:r>
              <a:rPr lang="fr-FR" sz="1400" b="1" dirty="0">
                <a:solidFill>
                  <a:prstClr val="black"/>
                </a:solidFill>
                <a:latin typeface="Calibri"/>
              </a:rPr>
              <a:t>manuscrit final accepté pour publication</a:t>
            </a:r>
            <a:r>
              <a:rPr lang="fr-FR" sz="1400" dirty="0">
                <a:solidFill>
                  <a:prstClr val="black"/>
                </a:solidFill>
                <a:latin typeface="Calibri"/>
              </a:rPr>
              <a:t/>
            </a:r>
            <a:br>
              <a:rPr lang="fr-FR" sz="1400" dirty="0">
                <a:solidFill>
                  <a:prstClr val="black"/>
                </a:solidFill>
                <a:latin typeface="Calibri"/>
              </a:rPr>
            </a:br>
            <a:r>
              <a:rPr lang="fr-FR" sz="1400" dirty="0">
                <a:solidFill>
                  <a:prstClr val="black"/>
                </a:solidFill>
                <a:latin typeface="Calibri"/>
              </a:rPr>
              <a:t>dans DI-fusion</a:t>
            </a:r>
            <a:endParaRPr lang="fr-BE" sz="1400" i="1" dirty="0">
              <a:solidFill>
                <a:prstClr val="black"/>
              </a:solidFill>
              <a:latin typeface="Calibri"/>
            </a:endParaRPr>
          </a:p>
        </p:txBody>
      </p:sp>
      <p:sp>
        <p:nvSpPr>
          <p:cNvPr id="33" name="ZoneTexte 32"/>
          <p:cNvSpPr txBox="1"/>
          <p:nvPr/>
        </p:nvSpPr>
        <p:spPr>
          <a:xfrm>
            <a:off x="5426557" y="3585790"/>
            <a:ext cx="3897971" cy="954107"/>
          </a:xfrm>
          <a:prstGeom prst="rect">
            <a:avLst/>
          </a:prstGeom>
          <a:noFill/>
        </p:spPr>
        <p:txBody>
          <a:bodyPr wrap="square" rtlCol="0">
            <a:spAutoFit/>
          </a:bodyPr>
          <a:lstStyle/>
          <a:p>
            <a:pPr algn="ctr"/>
            <a:r>
              <a:rPr lang="fr-FR" sz="1400" b="1" dirty="0">
                <a:solidFill>
                  <a:prstClr val="black"/>
                </a:solidFill>
                <a:latin typeface="Calibri"/>
              </a:rPr>
              <a:t>Libre accès</a:t>
            </a:r>
            <a:r>
              <a:rPr lang="fr-FR" sz="1400" dirty="0">
                <a:solidFill>
                  <a:prstClr val="black"/>
                </a:solidFill>
                <a:latin typeface="Calibri"/>
              </a:rPr>
              <a:t> </a:t>
            </a:r>
            <a:r>
              <a:rPr lang="fr-FR" sz="1400" b="1" dirty="0">
                <a:solidFill>
                  <a:prstClr val="black"/>
                </a:solidFill>
                <a:latin typeface="Calibri"/>
              </a:rPr>
              <a:t>immédiat </a:t>
            </a:r>
            <a:br>
              <a:rPr lang="fr-FR" sz="1400" b="1" dirty="0">
                <a:solidFill>
                  <a:prstClr val="black"/>
                </a:solidFill>
                <a:latin typeface="Calibri"/>
              </a:rPr>
            </a:br>
            <a:r>
              <a:rPr lang="fr-FR" sz="1400" b="1" dirty="0">
                <a:solidFill>
                  <a:prstClr val="black"/>
                </a:solidFill>
                <a:latin typeface="Calibri"/>
              </a:rPr>
              <a:t>ou après  embargo maximum </a:t>
            </a:r>
            <a:r>
              <a:rPr lang="fr-FR" sz="1400" dirty="0">
                <a:solidFill>
                  <a:prstClr val="black"/>
                </a:solidFill>
                <a:latin typeface="Calibri"/>
              </a:rPr>
              <a:t/>
            </a:r>
            <a:br>
              <a:rPr lang="fr-FR" sz="1400" dirty="0">
                <a:solidFill>
                  <a:prstClr val="black"/>
                </a:solidFill>
                <a:latin typeface="Calibri"/>
              </a:rPr>
            </a:br>
            <a:r>
              <a:rPr lang="fr-FR" sz="1400" dirty="0">
                <a:solidFill>
                  <a:prstClr val="black"/>
                </a:solidFill>
                <a:latin typeface="Calibri"/>
              </a:rPr>
              <a:t>6 mois en Science, Technique, Médecine (STM), </a:t>
            </a:r>
            <a:br>
              <a:rPr lang="fr-FR" sz="1400" dirty="0">
                <a:solidFill>
                  <a:prstClr val="black"/>
                </a:solidFill>
                <a:latin typeface="Calibri"/>
              </a:rPr>
            </a:br>
            <a:r>
              <a:rPr lang="fr-FR" sz="1400" dirty="0">
                <a:solidFill>
                  <a:prstClr val="black"/>
                </a:solidFill>
                <a:latin typeface="Calibri"/>
              </a:rPr>
              <a:t>12 mois en Sciences Humaines &amp; Sociales (SHS)</a:t>
            </a:r>
            <a:endParaRPr lang="fr-BE" sz="1400" dirty="0">
              <a:solidFill>
                <a:prstClr val="black"/>
              </a:solidFill>
              <a:latin typeface="Calibri"/>
            </a:endParaRPr>
          </a:p>
        </p:txBody>
      </p:sp>
      <p:cxnSp>
        <p:nvCxnSpPr>
          <p:cNvPr id="35" name="Connecteur droit avec flèche 34"/>
          <p:cNvCxnSpPr/>
          <p:nvPr/>
        </p:nvCxnSpPr>
        <p:spPr>
          <a:xfrm>
            <a:off x="3344773" y="3463927"/>
            <a:ext cx="363131" cy="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a:off x="5577021" y="3441406"/>
            <a:ext cx="363131" cy="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nvCxnSpPr>
        <p:spPr>
          <a:xfrm>
            <a:off x="3203848" y="5589240"/>
            <a:ext cx="410009" cy="0"/>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pic>
        <p:nvPicPr>
          <p:cNvPr id="4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50446" y="5157192"/>
            <a:ext cx="737765" cy="628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ZoneTexte 43"/>
          <p:cNvSpPr txBox="1"/>
          <p:nvPr/>
        </p:nvSpPr>
        <p:spPr>
          <a:xfrm>
            <a:off x="3571523" y="5787261"/>
            <a:ext cx="1170726" cy="954107"/>
          </a:xfrm>
          <a:prstGeom prst="rect">
            <a:avLst/>
          </a:prstGeom>
          <a:noFill/>
        </p:spPr>
        <p:txBody>
          <a:bodyPr wrap="square" rtlCol="0">
            <a:spAutoFit/>
          </a:bodyPr>
          <a:lstStyle/>
          <a:p>
            <a:pPr algn="ctr"/>
            <a:r>
              <a:rPr lang="fr-FR" sz="1400" b="1" dirty="0">
                <a:solidFill>
                  <a:prstClr val="black"/>
                </a:solidFill>
                <a:latin typeface="Calibri"/>
              </a:rPr>
              <a:t>Paie</a:t>
            </a:r>
            <a:r>
              <a:rPr lang="fr-FR" sz="1400" dirty="0">
                <a:solidFill>
                  <a:prstClr val="black"/>
                </a:solidFill>
                <a:latin typeface="Calibri"/>
              </a:rPr>
              <a:t> Article </a:t>
            </a:r>
          </a:p>
          <a:p>
            <a:pPr algn="ctr"/>
            <a:r>
              <a:rPr lang="fr-FR" sz="1400" dirty="0" err="1">
                <a:solidFill>
                  <a:prstClr val="black"/>
                </a:solidFill>
                <a:latin typeface="Calibri"/>
              </a:rPr>
              <a:t>Processing</a:t>
            </a:r>
            <a:r>
              <a:rPr lang="fr-FR" sz="1400" dirty="0">
                <a:solidFill>
                  <a:prstClr val="black"/>
                </a:solidFill>
                <a:latin typeface="Calibri"/>
              </a:rPr>
              <a:t> Charge </a:t>
            </a:r>
          </a:p>
          <a:p>
            <a:pPr algn="ctr"/>
            <a:r>
              <a:rPr lang="fr-FR" sz="1400" dirty="0">
                <a:solidFill>
                  <a:prstClr val="black"/>
                </a:solidFill>
                <a:latin typeface="Calibri"/>
              </a:rPr>
              <a:t>(APC)</a:t>
            </a:r>
            <a:endParaRPr lang="fr-BE" sz="1400" i="1" dirty="0">
              <a:solidFill>
                <a:prstClr val="black"/>
              </a:solidFill>
              <a:latin typeface="Calibri"/>
            </a:endParaRPr>
          </a:p>
        </p:txBody>
      </p:sp>
      <p:sp>
        <p:nvSpPr>
          <p:cNvPr id="45" name="ZoneTexte 44"/>
          <p:cNvSpPr txBox="1"/>
          <p:nvPr/>
        </p:nvSpPr>
        <p:spPr>
          <a:xfrm>
            <a:off x="1308577" y="5426640"/>
            <a:ext cx="1859763" cy="738664"/>
          </a:xfrm>
          <a:prstGeom prst="rect">
            <a:avLst/>
          </a:prstGeom>
          <a:noFill/>
        </p:spPr>
        <p:txBody>
          <a:bodyPr wrap="square" rtlCol="0">
            <a:spAutoFit/>
          </a:bodyPr>
          <a:lstStyle/>
          <a:p>
            <a:pPr algn="ctr"/>
            <a:r>
              <a:rPr lang="fr-FR" sz="1400" dirty="0">
                <a:solidFill>
                  <a:prstClr val="black"/>
                </a:solidFill>
                <a:latin typeface="Calibri"/>
              </a:rPr>
              <a:t>SI L’OPTION Open Access  EXISTE</a:t>
            </a:r>
          </a:p>
          <a:p>
            <a:pPr algn="ctr"/>
            <a:r>
              <a:rPr lang="fr-FR" sz="1400" dirty="0">
                <a:solidFill>
                  <a:prstClr val="black"/>
                </a:solidFill>
                <a:latin typeface="Calibri"/>
              </a:rPr>
              <a:t>-&gt; </a:t>
            </a:r>
            <a:r>
              <a:rPr lang="fr-FR" sz="1400" b="1" dirty="0">
                <a:solidFill>
                  <a:prstClr val="black"/>
                </a:solidFill>
                <a:latin typeface="Calibri"/>
              </a:rPr>
              <a:t>revue hybride </a:t>
            </a:r>
            <a:endParaRPr lang="fr-BE" sz="1400" b="1" dirty="0">
              <a:solidFill>
                <a:prstClr val="black"/>
              </a:solidFill>
              <a:latin typeface="Calibri"/>
            </a:endParaRPr>
          </a:p>
        </p:txBody>
      </p:sp>
      <p:cxnSp>
        <p:nvCxnSpPr>
          <p:cNvPr id="46" name="Connecteur droit 45"/>
          <p:cNvCxnSpPr>
            <a:endCxn id="45" idx="0"/>
          </p:cNvCxnSpPr>
          <p:nvPr/>
        </p:nvCxnSpPr>
        <p:spPr>
          <a:xfrm flipH="1">
            <a:off x="2238459" y="4539897"/>
            <a:ext cx="193458" cy="886743"/>
          </a:xfrm>
          <a:prstGeom prst="line">
            <a:avLst/>
          </a:prstGeom>
          <a:ln w="571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6756" name="Connecteur droit 116755"/>
          <p:cNvCxnSpPr/>
          <p:nvPr/>
        </p:nvCxnSpPr>
        <p:spPr>
          <a:xfrm flipH="1">
            <a:off x="1907704" y="1401156"/>
            <a:ext cx="6573" cy="1789299"/>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6759" name="Connecteur droit avec flèche 116758"/>
          <p:cNvCxnSpPr/>
          <p:nvPr/>
        </p:nvCxnSpPr>
        <p:spPr>
          <a:xfrm flipV="1">
            <a:off x="1907705" y="3199248"/>
            <a:ext cx="322060" cy="13729"/>
          </a:xfrm>
          <a:prstGeom prst="straightConnector1">
            <a:avLst/>
          </a:prstGeom>
          <a:ln w="5715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6761" name="Connecteur droit 116760"/>
          <p:cNvCxnSpPr/>
          <p:nvPr/>
        </p:nvCxnSpPr>
        <p:spPr>
          <a:xfrm>
            <a:off x="1691680" y="2247804"/>
            <a:ext cx="215112" cy="1"/>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0"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71304" y="783289"/>
            <a:ext cx="1061168" cy="557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ZoneTexte 52"/>
          <p:cNvSpPr txBox="1"/>
          <p:nvPr/>
        </p:nvSpPr>
        <p:spPr>
          <a:xfrm>
            <a:off x="6411263" y="1466781"/>
            <a:ext cx="1833145" cy="954107"/>
          </a:xfrm>
          <a:prstGeom prst="rect">
            <a:avLst/>
          </a:prstGeom>
          <a:noFill/>
        </p:spPr>
        <p:txBody>
          <a:bodyPr wrap="square" rtlCol="0">
            <a:spAutoFit/>
          </a:bodyPr>
          <a:lstStyle/>
          <a:p>
            <a:pPr algn="ctr"/>
            <a:r>
              <a:rPr lang="fr-FR" sz="1400" b="1" dirty="0">
                <a:solidFill>
                  <a:prstClr val="black"/>
                </a:solidFill>
                <a:latin typeface="Calibri"/>
              </a:rPr>
              <a:t>Archive </a:t>
            </a:r>
            <a:br>
              <a:rPr lang="fr-FR" sz="1400" b="1" dirty="0">
                <a:solidFill>
                  <a:prstClr val="black"/>
                </a:solidFill>
                <a:latin typeface="Calibri"/>
              </a:rPr>
            </a:br>
            <a:r>
              <a:rPr lang="fr-FR" sz="1400" b="1" dirty="0">
                <a:solidFill>
                  <a:prstClr val="black"/>
                </a:solidFill>
                <a:latin typeface="Calibri"/>
              </a:rPr>
              <a:t>immédiatement </a:t>
            </a:r>
            <a:br>
              <a:rPr lang="fr-FR" sz="1400" b="1" dirty="0">
                <a:solidFill>
                  <a:prstClr val="black"/>
                </a:solidFill>
                <a:latin typeface="Calibri"/>
              </a:rPr>
            </a:br>
            <a:r>
              <a:rPr lang="fr-FR" sz="1400" dirty="0">
                <a:solidFill>
                  <a:prstClr val="black"/>
                </a:solidFill>
                <a:latin typeface="Calibri"/>
              </a:rPr>
              <a:t>l’article </a:t>
            </a:r>
            <a:r>
              <a:rPr lang="fr-FR" sz="1400" dirty="0" smtClean="0">
                <a:solidFill>
                  <a:prstClr val="black"/>
                </a:solidFill>
                <a:latin typeface="Calibri"/>
              </a:rPr>
              <a:t/>
            </a:r>
            <a:br>
              <a:rPr lang="fr-FR" sz="1400" dirty="0" smtClean="0">
                <a:solidFill>
                  <a:prstClr val="black"/>
                </a:solidFill>
                <a:latin typeface="Calibri"/>
              </a:rPr>
            </a:br>
            <a:r>
              <a:rPr lang="fr-FR" sz="1400" dirty="0" smtClean="0">
                <a:solidFill>
                  <a:prstClr val="black"/>
                </a:solidFill>
                <a:latin typeface="Calibri"/>
              </a:rPr>
              <a:t>dans </a:t>
            </a:r>
            <a:r>
              <a:rPr lang="fr-FR" sz="1400" dirty="0">
                <a:solidFill>
                  <a:prstClr val="black"/>
                </a:solidFill>
                <a:latin typeface="Calibri"/>
              </a:rPr>
              <a:t>DI-fusion</a:t>
            </a:r>
            <a:endParaRPr lang="fr-BE" sz="1400" dirty="0">
              <a:solidFill>
                <a:prstClr val="black"/>
              </a:solidFill>
              <a:latin typeface="Calibri"/>
            </a:endParaRPr>
          </a:p>
        </p:txBody>
      </p:sp>
      <p:pic>
        <p:nvPicPr>
          <p:cNvPr id="55"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48364" y="836712"/>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ZoneTexte 55"/>
          <p:cNvSpPr txBox="1"/>
          <p:nvPr/>
        </p:nvSpPr>
        <p:spPr>
          <a:xfrm>
            <a:off x="7631707" y="2113692"/>
            <a:ext cx="1548805" cy="523220"/>
          </a:xfrm>
          <a:prstGeom prst="rect">
            <a:avLst/>
          </a:prstGeom>
          <a:noFill/>
        </p:spPr>
        <p:txBody>
          <a:bodyPr wrap="square" rtlCol="0">
            <a:spAutoFit/>
          </a:bodyPr>
          <a:lstStyle/>
          <a:p>
            <a:pPr algn="ctr"/>
            <a:r>
              <a:rPr lang="fr-FR" sz="1400" b="1" dirty="0">
                <a:solidFill>
                  <a:prstClr val="black"/>
                </a:solidFill>
                <a:latin typeface="Calibri"/>
              </a:rPr>
              <a:t>en libre accès immédiat</a:t>
            </a:r>
            <a:endParaRPr lang="fr-BE" sz="1400" dirty="0">
              <a:solidFill>
                <a:prstClr val="black"/>
              </a:solidFill>
              <a:latin typeface="Calibri"/>
            </a:endParaRPr>
          </a:p>
        </p:txBody>
      </p:sp>
      <p:sp>
        <p:nvSpPr>
          <p:cNvPr id="57" name="ZoneTexte 56"/>
          <p:cNvSpPr txBox="1"/>
          <p:nvPr/>
        </p:nvSpPr>
        <p:spPr>
          <a:xfrm>
            <a:off x="4842030" y="5859269"/>
            <a:ext cx="1377432" cy="954107"/>
          </a:xfrm>
          <a:prstGeom prst="rect">
            <a:avLst/>
          </a:prstGeom>
          <a:noFill/>
        </p:spPr>
        <p:txBody>
          <a:bodyPr wrap="square" rtlCol="0">
            <a:spAutoFit/>
          </a:bodyPr>
          <a:lstStyle/>
          <a:p>
            <a:pPr algn="ctr"/>
            <a:r>
              <a:rPr lang="fr-FR" sz="1400" dirty="0">
                <a:solidFill>
                  <a:prstClr val="black"/>
                </a:solidFill>
                <a:latin typeface="Calibri"/>
              </a:rPr>
              <a:t>Article en </a:t>
            </a:r>
            <a:r>
              <a:rPr lang="fr-FR" sz="1400" b="1" dirty="0">
                <a:solidFill>
                  <a:prstClr val="black"/>
                </a:solidFill>
                <a:latin typeface="Calibri"/>
              </a:rPr>
              <a:t>libre accès immédiat </a:t>
            </a:r>
            <a:br>
              <a:rPr lang="fr-FR" sz="1400" b="1" dirty="0">
                <a:solidFill>
                  <a:prstClr val="black"/>
                </a:solidFill>
                <a:latin typeface="Calibri"/>
              </a:rPr>
            </a:br>
            <a:r>
              <a:rPr lang="fr-FR" sz="1400" dirty="0">
                <a:solidFill>
                  <a:prstClr val="black"/>
                </a:solidFill>
                <a:latin typeface="Calibri"/>
              </a:rPr>
              <a:t>sur site de l’éditeur</a:t>
            </a:r>
            <a:endParaRPr lang="fr-BE" sz="1400" dirty="0">
              <a:solidFill>
                <a:prstClr val="black"/>
              </a:solidFill>
              <a:latin typeface="Calibri"/>
            </a:endParaRPr>
          </a:p>
        </p:txBody>
      </p:sp>
      <p:cxnSp>
        <p:nvCxnSpPr>
          <p:cNvPr id="58" name="Connecteur droit avec flèche 57"/>
          <p:cNvCxnSpPr/>
          <p:nvPr/>
        </p:nvCxnSpPr>
        <p:spPr>
          <a:xfrm>
            <a:off x="4592502" y="5517232"/>
            <a:ext cx="483554" cy="0"/>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6072596" y="5517232"/>
            <a:ext cx="371612" cy="0"/>
          </a:xfrm>
          <a:prstGeom prst="line">
            <a:avLst/>
          </a:prstGeom>
          <a:ln w="571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4"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6076" y="5040523"/>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p:cNvSpPr txBox="1"/>
          <p:nvPr/>
        </p:nvSpPr>
        <p:spPr>
          <a:xfrm>
            <a:off x="2158075" y="364110"/>
            <a:ext cx="1265702" cy="369332"/>
          </a:xfrm>
          <a:prstGeom prst="rect">
            <a:avLst/>
          </a:prstGeom>
          <a:solidFill>
            <a:schemeClr val="bg1"/>
          </a:solidFill>
          <a:ln>
            <a:solidFill>
              <a:schemeClr val="tx1"/>
            </a:solidFill>
          </a:ln>
        </p:spPr>
        <p:txBody>
          <a:bodyPr wrap="square" rtlCol="0">
            <a:spAutoFit/>
          </a:bodyPr>
          <a:lstStyle/>
          <a:p>
            <a:pPr fontAlgn="auto">
              <a:spcBef>
                <a:spcPts val="0"/>
              </a:spcBef>
              <a:spcAft>
                <a:spcPts val="0"/>
              </a:spcAft>
            </a:pPr>
            <a:r>
              <a:rPr lang="fr-FR" b="1" dirty="0">
                <a:solidFill>
                  <a:srgbClr val="FFC000"/>
                </a:solidFill>
                <a:latin typeface="Calibri"/>
                <a:ea typeface="+mn-ea"/>
              </a:rPr>
              <a:t>Voie dorée</a:t>
            </a:r>
            <a:endParaRPr lang="fr-BE" b="1" i="1" dirty="0">
              <a:solidFill>
                <a:srgbClr val="FFC000"/>
              </a:solidFill>
              <a:latin typeface="Calibri"/>
              <a:ea typeface="+mn-ea"/>
            </a:endParaRPr>
          </a:p>
        </p:txBody>
      </p:sp>
      <p:sp>
        <p:nvSpPr>
          <p:cNvPr id="47" name="ZoneTexte 46"/>
          <p:cNvSpPr txBox="1"/>
          <p:nvPr/>
        </p:nvSpPr>
        <p:spPr>
          <a:xfrm>
            <a:off x="2303748" y="2665947"/>
            <a:ext cx="1154868" cy="369332"/>
          </a:xfrm>
          <a:prstGeom prst="rect">
            <a:avLst/>
          </a:prstGeom>
          <a:solidFill>
            <a:schemeClr val="bg1"/>
          </a:solidFill>
          <a:ln>
            <a:solidFill>
              <a:schemeClr val="tx1"/>
            </a:solidFill>
          </a:ln>
        </p:spPr>
        <p:txBody>
          <a:bodyPr wrap="none" rtlCol="0">
            <a:spAutoFit/>
          </a:bodyPr>
          <a:lstStyle/>
          <a:p>
            <a:pPr fontAlgn="auto">
              <a:spcBef>
                <a:spcPts val="0"/>
              </a:spcBef>
              <a:spcAft>
                <a:spcPts val="0"/>
              </a:spcAft>
            </a:pPr>
            <a:r>
              <a:rPr lang="fr-FR" b="1" dirty="0">
                <a:solidFill>
                  <a:srgbClr val="00B050"/>
                </a:solidFill>
                <a:latin typeface="Calibri"/>
                <a:ea typeface="+mn-ea"/>
              </a:rPr>
              <a:t>Voie verte</a:t>
            </a:r>
            <a:endParaRPr lang="fr-BE" b="1" dirty="0">
              <a:solidFill>
                <a:srgbClr val="00B050"/>
              </a:solidFill>
              <a:latin typeface="Calibri"/>
              <a:ea typeface="+mn-ea"/>
            </a:endParaRPr>
          </a:p>
        </p:txBody>
      </p:sp>
      <p:sp>
        <p:nvSpPr>
          <p:cNvPr id="48" name="ZoneTexte 47"/>
          <p:cNvSpPr txBox="1"/>
          <p:nvPr/>
        </p:nvSpPr>
        <p:spPr>
          <a:xfrm>
            <a:off x="755576" y="5013176"/>
            <a:ext cx="1380634" cy="369332"/>
          </a:xfrm>
          <a:prstGeom prst="rect">
            <a:avLst/>
          </a:prstGeom>
          <a:solidFill>
            <a:schemeClr val="bg1"/>
          </a:solidFill>
          <a:ln>
            <a:solidFill>
              <a:schemeClr val="tx1"/>
            </a:solidFill>
          </a:ln>
        </p:spPr>
        <p:txBody>
          <a:bodyPr wrap="none" rtlCol="0">
            <a:spAutoFit/>
          </a:bodyPr>
          <a:lstStyle/>
          <a:p>
            <a:pPr fontAlgn="auto">
              <a:spcBef>
                <a:spcPts val="0"/>
              </a:spcBef>
              <a:spcAft>
                <a:spcPts val="0"/>
              </a:spcAft>
            </a:pPr>
            <a:r>
              <a:rPr lang="fr-FR" b="1" dirty="0">
                <a:solidFill>
                  <a:srgbClr val="C0504D"/>
                </a:solidFill>
                <a:latin typeface="Calibri"/>
                <a:ea typeface="+mn-ea"/>
              </a:rPr>
              <a:t>Voie </a:t>
            </a:r>
            <a:r>
              <a:rPr lang="fr-FR" b="1" i="1" dirty="0">
                <a:solidFill>
                  <a:srgbClr val="C0504D"/>
                </a:solidFill>
                <a:latin typeface="Calibri"/>
                <a:ea typeface="+mn-ea"/>
              </a:rPr>
              <a:t>hybride</a:t>
            </a:r>
            <a:endParaRPr lang="fr-BE" b="1" i="1" dirty="0">
              <a:solidFill>
                <a:srgbClr val="C0504D"/>
              </a:solidFill>
              <a:latin typeface="Calibri"/>
              <a:ea typeface="+mn-ea"/>
            </a:endParaRPr>
          </a:p>
        </p:txBody>
      </p:sp>
      <p:pic>
        <p:nvPicPr>
          <p:cNvPr id="49"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18730" y="4976318"/>
            <a:ext cx="1029634" cy="54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ZoneTexte 50"/>
          <p:cNvSpPr txBox="1"/>
          <p:nvPr/>
        </p:nvSpPr>
        <p:spPr>
          <a:xfrm>
            <a:off x="6477153" y="5570656"/>
            <a:ext cx="1839263" cy="954107"/>
          </a:xfrm>
          <a:prstGeom prst="rect">
            <a:avLst/>
          </a:prstGeom>
          <a:noFill/>
        </p:spPr>
        <p:txBody>
          <a:bodyPr wrap="square" rtlCol="0">
            <a:spAutoFit/>
          </a:bodyPr>
          <a:lstStyle/>
          <a:p>
            <a:pPr algn="ctr"/>
            <a:r>
              <a:rPr lang="fr-FR" sz="1400" b="1" dirty="0">
                <a:solidFill>
                  <a:prstClr val="black"/>
                </a:solidFill>
                <a:latin typeface="Calibri"/>
              </a:rPr>
              <a:t>Archive </a:t>
            </a:r>
            <a:br>
              <a:rPr lang="fr-FR" sz="1400" b="1" dirty="0">
                <a:solidFill>
                  <a:prstClr val="black"/>
                </a:solidFill>
                <a:latin typeface="Calibri"/>
              </a:rPr>
            </a:br>
            <a:r>
              <a:rPr lang="fr-FR" sz="1400" b="1" dirty="0">
                <a:solidFill>
                  <a:prstClr val="black"/>
                </a:solidFill>
                <a:latin typeface="Calibri"/>
              </a:rPr>
              <a:t>immédiatement </a:t>
            </a:r>
            <a:br>
              <a:rPr lang="fr-FR" sz="1400" b="1" dirty="0">
                <a:solidFill>
                  <a:prstClr val="black"/>
                </a:solidFill>
                <a:latin typeface="Calibri"/>
              </a:rPr>
            </a:br>
            <a:r>
              <a:rPr lang="fr-FR" sz="1400" dirty="0">
                <a:solidFill>
                  <a:prstClr val="black"/>
                </a:solidFill>
                <a:latin typeface="Calibri"/>
              </a:rPr>
              <a:t>l’article </a:t>
            </a:r>
            <a:r>
              <a:rPr lang="fr-FR" sz="1400" dirty="0" smtClean="0">
                <a:solidFill>
                  <a:prstClr val="black"/>
                </a:solidFill>
                <a:latin typeface="Calibri"/>
              </a:rPr>
              <a:t/>
            </a:r>
            <a:br>
              <a:rPr lang="fr-FR" sz="1400" dirty="0" smtClean="0">
                <a:solidFill>
                  <a:prstClr val="black"/>
                </a:solidFill>
                <a:latin typeface="Calibri"/>
              </a:rPr>
            </a:br>
            <a:r>
              <a:rPr lang="fr-FR" sz="1400" dirty="0" smtClean="0">
                <a:solidFill>
                  <a:prstClr val="black"/>
                </a:solidFill>
                <a:latin typeface="Calibri"/>
              </a:rPr>
              <a:t>dans </a:t>
            </a:r>
            <a:r>
              <a:rPr lang="fr-FR" sz="1400" dirty="0">
                <a:solidFill>
                  <a:prstClr val="black"/>
                </a:solidFill>
                <a:latin typeface="Calibri"/>
              </a:rPr>
              <a:t>DI-fusion</a:t>
            </a:r>
            <a:endParaRPr lang="fr-BE" sz="1400" dirty="0">
              <a:solidFill>
                <a:prstClr val="black"/>
              </a:solidFill>
              <a:latin typeface="Calibri"/>
            </a:endParaRPr>
          </a:p>
        </p:txBody>
      </p:sp>
      <p:pic>
        <p:nvPicPr>
          <p:cNvPr id="52"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0372" y="4969397"/>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ZoneTexte 53"/>
          <p:cNvSpPr txBox="1"/>
          <p:nvPr/>
        </p:nvSpPr>
        <p:spPr>
          <a:xfrm>
            <a:off x="7884368" y="6218148"/>
            <a:ext cx="1223628" cy="523220"/>
          </a:xfrm>
          <a:prstGeom prst="rect">
            <a:avLst/>
          </a:prstGeom>
          <a:noFill/>
        </p:spPr>
        <p:txBody>
          <a:bodyPr wrap="square" rtlCol="0">
            <a:spAutoFit/>
          </a:bodyPr>
          <a:lstStyle/>
          <a:p>
            <a:pPr algn="ctr"/>
            <a:r>
              <a:rPr lang="fr-FR" sz="1400" b="1" dirty="0">
                <a:solidFill>
                  <a:prstClr val="black"/>
                </a:solidFill>
                <a:latin typeface="Calibri"/>
              </a:rPr>
              <a:t>en libre accès immédiat</a:t>
            </a:r>
            <a:endParaRPr lang="fr-BE" sz="1400" dirty="0">
              <a:solidFill>
                <a:prstClr val="black"/>
              </a:solidFill>
              <a:latin typeface="Calibri"/>
            </a:endParaRPr>
          </a:p>
        </p:txBody>
      </p:sp>
      <p:sp>
        <p:nvSpPr>
          <p:cNvPr id="6" name="ZoneTexte 5"/>
          <p:cNvSpPr txBox="1"/>
          <p:nvPr/>
        </p:nvSpPr>
        <p:spPr>
          <a:xfrm>
            <a:off x="126109" y="6501854"/>
            <a:ext cx="654346" cy="219291"/>
          </a:xfrm>
          <a:prstGeom prst="rect">
            <a:avLst/>
          </a:prstGeom>
          <a:noFill/>
        </p:spPr>
        <p:txBody>
          <a:bodyPr wrap="none" rtlCol="0">
            <a:spAutoFit/>
          </a:bodyPr>
          <a:lstStyle/>
          <a:p>
            <a:pPr fontAlgn="auto">
              <a:spcBef>
                <a:spcPts val="0"/>
              </a:spcBef>
              <a:spcAft>
                <a:spcPts val="0"/>
              </a:spcAft>
            </a:pPr>
            <a:r>
              <a:rPr lang="fr-FR" sz="825" dirty="0">
                <a:solidFill>
                  <a:prstClr val="black"/>
                </a:solidFill>
                <a:latin typeface="Calibri"/>
                <a:ea typeface="+mn-ea"/>
              </a:rPr>
              <a:t>Adapté de </a:t>
            </a:r>
            <a:endParaRPr lang="fr-BE" sz="825" dirty="0">
              <a:solidFill>
                <a:prstClr val="black"/>
              </a:solidFill>
              <a:latin typeface="Calibri"/>
              <a:ea typeface="+mn-ea"/>
            </a:endParaRPr>
          </a:p>
        </p:txBody>
      </p:sp>
      <p:pic>
        <p:nvPicPr>
          <p:cNvPr id="6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92280" y="2841808"/>
            <a:ext cx="540060" cy="7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56904" y="2977874"/>
            <a:ext cx="363368" cy="363368"/>
          </a:xfrm>
          <a:prstGeom prst="rect">
            <a:avLst/>
          </a:prstGeom>
        </p:spPr>
      </p:pic>
    </p:spTree>
    <p:extLst>
      <p:ext uri="{BB962C8B-B14F-4D97-AF65-F5344CB8AC3E}">
        <p14:creationId xmlns:p14="http://schemas.microsoft.com/office/powerpoint/2010/main" val="26305827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Titre 1"/>
          <p:cNvSpPr>
            <a:spLocks noGrp="1"/>
          </p:cNvSpPr>
          <p:nvPr>
            <p:ph type="title" idx="4294967295"/>
          </p:nvPr>
        </p:nvSpPr>
        <p:spPr>
          <a:xfrm>
            <a:off x="0" y="3068638"/>
            <a:ext cx="7200900" cy="1008062"/>
          </a:xfrm>
        </p:spPr>
        <p:txBody>
          <a:bodyPr/>
          <a:lstStyle/>
          <a:p>
            <a:pPr>
              <a:defRPr/>
            </a:pPr>
            <a:r>
              <a:rPr lang="fr-FR" sz="3600" b="1" cap="small" dirty="0" smtClean="0">
                <a:solidFill>
                  <a:schemeClr val="tx2"/>
                </a:solidFill>
                <a:latin typeface="+mn-lt"/>
                <a:cs typeface="Arial" charset="0"/>
              </a:rPr>
              <a:t>Questions?</a:t>
            </a:r>
            <a:endParaRPr lang="fr-BE" sz="3600" b="1" cap="small" dirty="0">
              <a:solidFill>
                <a:schemeClr val="tx2"/>
              </a:solidFill>
              <a:latin typeface="+mn-lt"/>
              <a:cs typeface="Arial" charset="0"/>
            </a:endParaRPr>
          </a:p>
        </p:txBody>
      </p:sp>
      <p:pic>
        <p:nvPicPr>
          <p:cNvPr id="1290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924944"/>
            <a:ext cx="64770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90334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70C6FBAB-020C-4F03-B87D-6FCA7ECBC856}" type="slidenum">
              <a:rPr lang="fr-BE" altLang="fr-FR" sz="1200">
                <a:solidFill>
                  <a:srgbClr val="898989"/>
                </a:solidFill>
              </a:rPr>
              <a:pPr eaLnBrk="1" hangingPunct="1">
                <a:spcBef>
                  <a:spcPct val="0"/>
                </a:spcBef>
                <a:buFontTx/>
                <a:buNone/>
              </a:pPr>
              <a:t>23</a:t>
            </a:fld>
            <a:endParaRPr lang="fr-BE" altLang="fr-FR" sz="1200">
              <a:solidFill>
                <a:srgbClr val="898989"/>
              </a:solidFill>
            </a:endParaRPr>
          </a:p>
        </p:txBody>
      </p:sp>
      <p:sp>
        <p:nvSpPr>
          <p:cNvPr id="202755" name="Titre 4"/>
          <p:cNvSpPr txBox="1">
            <a:spLocks/>
          </p:cNvSpPr>
          <p:nvPr/>
        </p:nvSpPr>
        <p:spPr bwMode="auto">
          <a:xfrm>
            <a:off x="1091532" y="44450"/>
            <a:ext cx="72834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fr-BE" altLang="fr-FR" sz="3600" dirty="0" smtClean="0">
                <a:solidFill>
                  <a:srgbClr val="014A94"/>
                </a:solidFill>
              </a:rPr>
              <a:t>Références</a:t>
            </a:r>
            <a:endParaRPr lang="fr-BE" altLang="fr-FR" sz="3600" dirty="0">
              <a:solidFill>
                <a:srgbClr val="014A94"/>
              </a:solidFill>
            </a:endParaRPr>
          </a:p>
        </p:txBody>
      </p:sp>
      <p:sp>
        <p:nvSpPr>
          <p:cNvPr id="202756" name="Espace réservé du contenu 2"/>
          <p:cNvSpPr txBox="1">
            <a:spLocks/>
          </p:cNvSpPr>
          <p:nvPr/>
        </p:nvSpPr>
        <p:spPr bwMode="auto">
          <a:xfrm>
            <a:off x="755650" y="1412875"/>
            <a:ext cx="7686675" cy="494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 typeface="Arial" panose="020B0604020202020204" pitchFamily="34" charset="0"/>
              <a:buNone/>
            </a:pPr>
            <a:endParaRPr lang="fr-BE" altLang="fr-FR" sz="1200">
              <a:solidFill>
                <a:srgbClr val="4F81BD"/>
              </a:solidFill>
              <a:latin typeface="Arial" panose="020B0604020202020204" pitchFamily="34" charset="0"/>
            </a:endParaRPr>
          </a:p>
        </p:txBody>
      </p:sp>
      <p:pic>
        <p:nvPicPr>
          <p:cNvPr id="2027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15888"/>
            <a:ext cx="64770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9" name="Espace réservé du contenu 2"/>
          <p:cNvSpPr txBox="1">
            <a:spLocks/>
          </p:cNvSpPr>
          <p:nvPr/>
        </p:nvSpPr>
        <p:spPr bwMode="auto">
          <a:xfrm>
            <a:off x="755650" y="1363588"/>
            <a:ext cx="7931150" cy="544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42900" indent="-34290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lvl="1">
              <a:lnSpc>
                <a:spcPct val="90000"/>
              </a:lnSpc>
              <a:buFont typeface="Arial" panose="020B0604020202020204" pitchFamily="34" charset="0"/>
              <a:buChar char="•"/>
              <a:defRPr/>
            </a:pPr>
            <a:r>
              <a:rPr lang="fr-BE" sz="2000" dirty="0" smtClean="0">
                <a:cs typeface="Arial" panose="020B0604020202020204" pitchFamily="34" charset="0"/>
                <a:hlinkClick r:id="rId3"/>
              </a:rPr>
              <a:t>Décret </a:t>
            </a:r>
            <a:r>
              <a:rPr lang="fr-BE" sz="2000" dirty="0">
                <a:cs typeface="Arial" panose="020B0604020202020204" pitchFamily="34" charset="0"/>
                <a:hlinkClick r:id="rId3"/>
              </a:rPr>
              <a:t>visant à l'établissement d'une politique de libre accès aux publications scientifiques (Open Access) en Fédération Wallonie-Bruxelles </a:t>
            </a:r>
            <a:r>
              <a:rPr lang="fr-BE" sz="2000" dirty="0">
                <a:cs typeface="Arial" panose="020B0604020202020204" pitchFamily="34" charset="0"/>
              </a:rPr>
              <a:t>(2/05/2018)</a:t>
            </a:r>
          </a:p>
          <a:p>
            <a:pPr marL="0" lvl="1" indent="0">
              <a:lnSpc>
                <a:spcPct val="90000"/>
              </a:lnSpc>
              <a:buNone/>
              <a:defRPr/>
            </a:pPr>
            <a:endParaRPr lang="fr-BE" sz="2000" dirty="0">
              <a:cs typeface="Arial" panose="020B0604020202020204" pitchFamily="34" charset="0"/>
            </a:endParaRPr>
          </a:p>
          <a:p>
            <a:pPr lvl="1" eaLnBrk="1" fontAlgn="auto" hangingPunct="1">
              <a:lnSpc>
                <a:spcPct val="90000"/>
              </a:lnSpc>
              <a:spcAft>
                <a:spcPts val="0"/>
              </a:spcAft>
              <a:buFont typeface="Arial" panose="020B0604020202020204" pitchFamily="34" charset="0"/>
              <a:buChar char="•"/>
              <a:defRPr/>
            </a:pPr>
            <a:r>
              <a:rPr lang="fr-BE" sz="2000" dirty="0" smtClean="0">
                <a:latin typeface="+mn-lt"/>
                <a:ea typeface="+mn-ea"/>
                <a:cs typeface="Arial" panose="020B0604020202020204" pitchFamily="34" charset="0"/>
              </a:rPr>
              <a:t>Code </a:t>
            </a:r>
            <a:r>
              <a:rPr lang="fr-BE" sz="2000" dirty="0">
                <a:latin typeface="+mn-lt"/>
                <a:ea typeface="+mn-ea"/>
                <a:cs typeface="Arial" panose="020B0604020202020204" pitchFamily="34" charset="0"/>
              </a:rPr>
              <a:t>de droit économique, Livre XI, Contrat d’édition – article sur l’Open Access </a:t>
            </a:r>
            <a:r>
              <a:rPr lang="fr-BE" sz="2000" dirty="0">
                <a:solidFill>
                  <a:srgbClr val="1F497D"/>
                </a:solidFill>
                <a:latin typeface="+mn-lt"/>
                <a:ea typeface="+mn-ea"/>
                <a:cs typeface="Arial" panose="020B0604020202020204" pitchFamily="34" charset="0"/>
                <a:hlinkClick r:id="rId4"/>
              </a:rPr>
              <a:t>article XI.196 §2.1 </a:t>
            </a:r>
            <a:r>
              <a:rPr lang="fr-BE" sz="2000" dirty="0" smtClean="0">
                <a:solidFill>
                  <a:srgbClr val="1F497D"/>
                </a:solidFill>
                <a:latin typeface="+mn-lt"/>
                <a:ea typeface="+mn-ea"/>
                <a:cs typeface="Arial" panose="020B0604020202020204" pitchFamily="34" charset="0"/>
              </a:rPr>
              <a:t/>
            </a:r>
            <a:br>
              <a:rPr lang="fr-BE" sz="2000" dirty="0" smtClean="0">
                <a:solidFill>
                  <a:srgbClr val="1F497D"/>
                </a:solidFill>
                <a:latin typeface="+mn-lt"/>
                <a:ea typeface="+mn-ea"/>
                <a:cs typeface="Arial" panose="020B0604020202020204" pitchFamily="34" charset="0"/>
              </a:rPr>
            </a:br>
            <a:endParaRPr lang="fr-BE" sz="2000" dirty="0" smtClean="0">
              <a:solidFill>
                <a:srgbClr val="1F497D"/>
              </a:solidFill>
              <a:latin typeface="+mn-lt"/>
              <a:ea typeface="+mn-ea"/>
              <a:cs typeface="Arial" panose="020B0604020202020204" pitchFamily="34" charset="0"/>
            </a:endParaRPr>
          </a:p>
          <a:p>
            <a:pPr lvl="1" eaLnBrk="1" fontAlgn="auto" hangingPunct="1">
              <a:lnSpc>
                <a:spcPct val="90000"/>
              </a:lnSpc>
              <a:spcAft>
                <a:spcPts val="0"/>
              </a:spcAft>
              <a:buFont typeface="Arial" panose="020B0604020202020204" pitchFamily="34" charset="0"/>
              <a:buChar char="•"/>
              <a:defRPr/>
            </a:pPr>
            <a:r>
              <a:rPr lang="fr-BE" altLang="fr-FR" sz="2000" dirty="0" smtClean="0">
                <a:latin typeface="+mn-lt"/>
              </a:rPr>
              <a:t>OA </a:t>
            </a:r>
            <a:r>
              <a:rPr lang="fr-BE" altLang="fr-FR" sz="2000" dirty="0">
                <a:latin typeface="+mn-lt"/>
              </a:rPr>
              <a:t>Directory </a:t>
            </a:r>
            <a:r>
              <a:rPr lang="fr-BE" altLang="fr-FR" sz="2000" dirty="0">
                <a:solidFill>
                  <a:srgbClr val="014A94"/>
                </a:solidFill>
                <a:latin typeface="+mn-lt"/>
                <a:hlinkClick r:id="rId5"/>
              </a:rPr>
              <a:t>http://</a:t>
            </a:r>
            <a:r>
              <a:rPr lang="fr-BE" altLang="fr-FR" sz="2000" dirty="0" smtClean="0">
                <a:solidFill>
                  <a:srgbClr val="014A94"/>
                </a:solidFill>
                <a:latin typeface="+mn-lt"/>
                <a:hlinkClick r:id="rId5"/>
              </a:rPr>
              <a:t>oad.simmons.edu/oadwiki/Main_Page</a:t>
            </a:r>
            <a:r>
              <a:rPr lang="fr-BE" altLang="fr-FR" sz="2000" dirty="0" smtClean="0">
                <a:solidFill>
                  <a:srgbClr val="014A94"/>
                </a:solidFill>
                <a:latin typeface="+mn-lt"/>
              </a:rPr>
              <a:t/>
            </a:r>
            <a:br>
              <a:rPr lang="fr-BE" altLang="fr-FR" sz="2000" dirty="0" smtClean="0">
                <a:solidFill>
                  <a:srgbClr val="014A94"/>
                </a:solidFill>
                <a:latin typeface="+mn-lt"/>
              </a:rPr>
            </a:br>
            <a:endParaRPr lang="fr-BE" altLang="fr-FR" sz="2000" dirty="0" smtClean="0">
              <a:solidFill>
                <a:srgbClr val="014A94"/>
              </a:solidFill>
              <a:latin typeface="+mn-lt"/>
            </a:endParaRPr>
          </a:p>
          <a:p>
            <a:pPr lvl="1" eaLnBrk="1" fontAlgn="auto" hangingPunct="1">
              <a:lnSpc>
                <a:spcPct val="90000"/>
              </a:lnSpc>
              <a:spcAft>
                <a:spcPts val="0"/>
              </a:spcAft>
              <a:buFont typeface="Arial" panose="020B0604020202020204" pitchFamily="34" charset="0"/>
              <a:buChar char="•"/>
              <a:defRPr/>
            </a:pPr>
            <a:r>
              <a:rPr lang="fr-BE" altLang="fr-FR" sz="2000" dirty="0" err="1" smtClean="0">
                <a:latin typeface="+mn-lt"/>
              </a:rPr>
              <a:t>European</a:t>
            </a:r>
            <a:r>
              <a:rPr lang="fr-BE" altLang="fr-FR" sz="2000" dirty="0" smtClean="0">
                <a:latin typeface="+mn-lt"/>
              </a:rPr>
              <a:t> </a:t>
            </a:r>
            <a:r>
              <a:rPr lang="fr-BE" altLang="fr-FR" sz="2000" dirty="0">
                <a:latin typeface="+mn-lt"/>
              </a:rPr>
              <a:t>Commission Open Access Policy </a:t>
            </a:r>
            <a:br>
              <a:rPr lang="fr-BE" altLang="fr-FR" sz="2000" dirty="0">
                <a:latin typeface="+mn-lt"/>
              </a:rPr>
            </a:br>
            <a:r>
              <a:rPr lang="fr-BE" altLang="fr-FR" sz="2000" dirty="0">
                <a:solidFill>
                  <a:srgbClr val="014A94"/>
                </a:solidFill>
                <a:latin typeface="+mn-lt"/>
                <a:hlinkClick r:id="rId6"/>
              </a:rPr>
              <a:t>http://ec.europa.eu/research/openscience/index.cfm?pg=openaccess</a:t>
            </a:r>
            <a:r>
              <a:rPr lang="fr-BE" altLang="fr-FR" sz="2000" dirty="0">
                <a:solidFill>
                  <a:srgbClr val="014A94"/>
                </a:solidFill>
                <a:latin typeface="+mn-lt"/>
              </a:rPr>
              <a:t> </a:t>
            </a:r>
          </a:p>
          <a:p>
            <a:pPr marL="342900" indent="-342900" eaLnBrk="1" hangingPunct="1">
              <a:lnSpc>
                <a:spcPct val="90000"/>
              </a:lnSpc>
            </a:pPr>
            <a:endParaRPr lang="fr-BE" altLang="fr-FR" sz="2000" dirty="0">
              <a:solidFill>
                <a:srgbClr val="014A94"/>
              </a:solidFill>
              <a:latin typeface="+mn-lt"/>
            </a:endParaRPr>
          </a:p>
          <a:p>
            <a:pPr marL="285750" indent="-285750"/>
            <a:r>
              <a:rPr lang="en-US" altLang="fr-FR" sz="2000" dirty="0">
                <a:latin typeface="+mn-lt"/>
              </a:rPr>
              <a:t>FOSTER Open Science training material </a:t>
            </a:r>
            <a:r>
              <a:rPr lang="en-US" altLang="fr-FR" sz="2000" dirty="0">
                <a:solidFill>
                  <a:srgbClr val="014A94"/>
                </a:solidFill>
                <a:latin typeface="+mn-lt"/>
                <a:hlinkClick r:id="rId7"/>
              </a:rPr>
              <a:t>https://www.fosteropenscience.eu/</a:t>
            </a:r>
            <a:r>
              <a:rPr lang="en-US" altLang="fr-FR" sz="2000" dirty="0">
                <a:solidFill>
                  <a:srgbClr val="014A94"/>
                </a:solidFill>
                <a:latin typeface="+mn-lt"/>
              </a:rPr>
              <a:t> </a:t>
            </a:r>
          </a:p>
          <a:p>
            <a:pPr lvl="1" eaLnBrk="1" fontAlgn="auto" hangingPunct="1">
              <a:lnSpc>
                <a:spcPct val="90000"/>
              </a:lnSpc>
              <a:spcAft>
                <a:spcPts val="0"/>
              </a:spcAft>
              <a:buFont typeface="Arial" panose="020B0604020202020204" pitchFamily="34" charset="0"/>
              <a:buChar char="•"/>
              <a:defRPr/>
            </a:pPr>
            <a:endParaRPr lang="fr-BE" sz="2000" dirty="0">
              <a:solidFill>
                <a:srgbClr val="1F497D"/>
              </a:solidFill>
              <a:latin typeface="+mn-lt"/>
              <a:ea typeface="+mn-ea"/>
              <a:cs typeface="Arial" panose="020B0604020202020204" pitchFamily="34" charset="0"/>
            </a:endParaRPr>
          </a:p>
          <a:p>
            <a:pPr lvl="1" eaLnBrk="1" fontAlgn="auto" hangingPunct="1">
              <a:lnSpc>
                <a:spcPct val="90000"/>
              </a:lnSpc>
              <a:spcAft>
                <a:spcPts val="0"/>
              </a:spcAft>
              <a:buFont typeface="Arial" panose="020B0604020202020204" pitchFamily="34" charset="0"/>
              <a:buChar char="•"/>
              <a:defRPr/>
            </a:pPr>
            <a:endParaRPr lang="fr-FR" sz="2000" dirty="0">
              <a:solidFill>
                <a:srgbClr val="1F497D"/>
              </a:solidFill>
              <a:latin typeface="+mn-lt"/>
              <a:ea typeface="+mn-ea"/>
              <a:cs typeface="Arial" panose="020B0604020202020204" pitchFamily="34" charset="0"/>
            </a:endParaRPr>
          </a:p>
          <a:p>
            <a:pPr lvl="1" eaLnBrk="1" fontAlgn="auto" hangingPunct="1">
              <a:lnSpc>
                <a:spcPct val="90000"/>
              </a:lnSpc>
              <a:spcAft>
                <a:spcPts val="0"/>
              </a:spcAft>
              <a:buFont typeface="Arial" panose="020B0604020202020204" pitchFamily="34" charset="0"/>
              <a:buChar char="•"/>
              <a:defRPr/>
            </a:pPr>
            <a:endParaRPr lang="fr-FR" sz="2000" dirty="0">
              <a:solidFill>
                <a:srgbClr val="1F497D"/>
              </a:solidFill>
              <a:latin typeface="+mn-lt"/>
              <a:ea typeface="+mn-ea"/>
              <a:cs typeface="Arial" panose="020B0604020202020204" pitchFamily="34" charset="0"/>
            </a:endParaRPr>
          </a:p>
          <a:p>
            <a:pPr marL="285750" indent="-285750"/>
            <a:endParaRPr lang="en-US" altLang="fr-FR" sz="2000" dirty="0">
              <a:solidFill>
                <a:srgbClr val="014A94"/>
              </a:solidFill>
              <a:latin typeface="+mn-lt"/>
            </a:endParaRPr>
          </a:p>
          <a:p>
            <a:pPr marL="285750" indent="-285750"/>
            <a:endParaRPr lang="fr-BE" altLang="fr-FR" sz="2000" dirty="0">
              <a:solidFill>
                <a:srgbClr val="014A94"/>
              </a:solidFill>
              <a:latin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Espace réservé du numéro de diapositive 6"/>
          <p:cNvSpPr>
            <a:spLocks noGrp="1"/>
          </p:cNvSpPr>
          <p:nvPr>
            <p:ph type="sldNum" sz="quarter" idx="12"/>
          </p:nvPr>
        </p:nvSpPr>
        <p:spPr>
          <a:prstGeom prst="rect">
            <a:avLst/>
          </a:prstGeom>
        </p:spPr>
        <p:txBody>
          <a:bodyPr/>
          <a:lstStyle/>
          <a:p>
            <a:pPr>
              <a:defRPr/>
            </a:pPr>
            <a:fld id="{1564AA21-5860-4D0E-BF4E-8DC7ED4A720D}" type="slidenum">
              <a:rPr lang="en-US"/>
              <a:pPr>
                <a:defRPr/>
              </a:pPr>
              <a:t>24</a:t>
            </a:fld>
            <a:endParaRPr lang="en-US" dirty="0"/>
          </a:p>
        </p:txBody>
      </p:sp>
      <p:sp>
        <p:nvSpPr>
          <p:cNvPr id="47105" name="Rectangle 2"/>
          <p:cNvSpPr>
            <a:spLocks noGrp="1" noChangeArrowheads="1"/>
          </p:cNvSpPr>
          <p:nvPr>
            <p:ph type="title" idx="4294967295"/>
          </p:nvPr>
        </p:nvSpPr>
        <p:spPr>
          <a:xfrm>
            <a:off x="2268538" y="260648"/>
            <a:ext cx="4741862" cy="857250"/>
          </a:xfrm>
        </p:spPr>
        <p:txBody>
          <a:bodyPr/>
          <a:lstStyle/>
          <a:p>
            <a:pPr eaLnBrk="1" hangingPunct="1"/>
            <a:r>
              <a:rPr lang="fr-BE" dirty="0" smtClean="0">
                <a:solidFill>
                  <a:srgbClr val="0C2D83"/>
                </a:solidFill>
                <a:latin typeface="Arial" panose="020B0604020202020204" pitchFamily="34" charset="0"/>
                <a:cs typeface="Arial" panose="020B0604020202020204" pitchFamily="34" charset="0"/>
              </a:rPr>
              <a:t>Références</a:t>
            </a:r>
          </a:p>
        </p:txBody>
      </p:sp>
      <p:sp>
        <p:nvSpPr>
          <p:cNvPr id="15363" name="Rectangle 3"/>
          <p:cNvSpPr>
            <a:spLocks noGrp="1" noChangeArrowheads="1"/>
          </p:cNvSpPr>
          <p:nvPr>
            <p:ph type="body" idx="4294967295"/>
          </p:nvPr>
        </p:nvSpPr>
        <p:spPr>
          <a:xfrm>
            <a:off x="2092325" y="1527175"/>
            <a:ext cx="7051675" cy="3833813"/>
          </a:xfrm>
        </p:spPr>
        <p:txBody>
          <a:bodyPr rtlCol="0">
            <a:normAutofit/>
          </a:bodyPr>
          <a:lstStyle/>
          <a:p>
            <a:pPr marL="0" lvl="1" indent="0">
              <a:lnSpc>
                <a:spcPct val="90000"/>
              </a:lnSpc>
              <a:buNone/>
              <a:defRPr/>
            </a:pPr>
            <a:r>
              <a:rPr lang="fr-BE" sz="2400" dirty="0" smtClean="0">
                <a:cs typeface="Arial" charset="0"/>
              </a:rPr>
              <a:t>Informations </a:t>
            </a:r>
            <a:r>
              <a:rPr lang="fr-BE" sz="2400" dirty="0">
                <a:cs typeface="Arial" charset="0"/>
              </a:rPr>
              <a:t>sur le portail du personnel ULB</a:t>
            </a:r>
            <a:r>
              <a:rPr lang="fr-BE" sz="2400" dirty="0"/>
              <a:t>: </a:t>
            </a:r>
          </a:p>
          <a:p>
            <a:pPr marL="257175" lvl="1" indent="-257175">
              <a:lnSpc>
                <a:spcPct val="90000"/>
              </a:lnSpc>
              <a:buFont typeface="Arial" panose="020B0604020202020204" pitchFamily="34" charset="0"/>
              <a:buChar char="•"/>
              <a:defRPr/>
            </a:pPr>
            <a:r>
              <a:rPr lang="fr-BE" sz="2400" u="sng" dirty="0">
                <a:hlinkClick r:id="rId3"/>
              </a:rPr>
              <a:t>Droits d’auteur</a:t>
            </a:r>
            <a:endParaRPr lang="fr-BE" sz="2400" dirty="0"/>
          </a:p>
          <a:p>
            <a:pPr marL="257175" lvl="1" indent="-257175">
              <a:lnSpc>
                <a:spcPct val="90000"/>
              </a:lnSpc>
              <a:buFont typeface="Arial" panose="020B0604020202020204" pitchFamily="34" charset="0"/>
              <a:buChar char="•"/>
              <a:defRPr/>
            </a:pPr>
            <a:r>
              <a:rPr lang="fr-BE" sz="2400" u="sng" dirty="0">
                <a:hlinkClick r:id="rId4"/>
              </a:rPr>
              <a:t>Open Access à l’ULB</a:t>
            </a:r>
            <a:endParaRPr lang="fr-BE" sz="2400" dirty="0"/>
          </a:p>
          <a:p>
            <a:pPr marL="257175" lvl="1" indent="-257175">
              <a:lnSpc>
                <a:spcPct val="90000"/>
              </a:lnSpc>
              <a:buFont typeface="Arial" panose="020B0604020202020204" pitchFamily="34" charset="0"/>
              <a:buChar char="•"/>
              <a:defRPr/>
            </a:pPr>
            <a:r>
              <a:rPr lang="fr-BE" sz="2400" u="sng" dirty="0">
                <a:hlinkClick r:id="rId5"/>
              </a:rPr>
              <a:t>DI-fusion</a:t>
            </a:r>
            <a:endParaRPr lang="fr-BE" sz="2400" dirty="0"/>
          </a:p>
          <a:p>
            <a:pPr marL="0" lvl="1" indent="0">
              <a:lnSpc>
                <a:spcPct val="90000"/>
              </a:lnSpc>
              <a:buNone/>
              <a:defRPr/>
            </a:pPr>
            <a:endParaRPr lang="fr-BE" sz="2400" dirty="0">
              <a:cs typeface="Arial" charset="0"/>
            </a:endParaRPr>
          </a:p>
          <a:p>
            <a:pPr marL="0" lvl="1" indent="0">
              <a:lnSpc>
                <a:spcPct val="90000"/>
              </a:lnSpc>
              <a:buNone/>
              <a:defRPr/>
            </a:pPr>
            <a:endParaRPr lang="fr-BE" sz="2400" dirty="0">
              <a:cs typeface="Arial" panose="020B0604020202020204" pitchFamily="34" charset="0"/>
            </a:endParaRPr>
          </a:p>
          <a:p>
            <a:pPr marL="0" lvl="1" indent="0">
              <a:lnSpc>
                <a:spcPct val="90000"/>
              </a:lnSpc>
              <a:buNone/>
              <a:defRPr/>
            </a:pPr>
            <a:r>
              <a:rPr lang="fr-BE" sz="2400" dirty="0">
                <a:cs typeface="Arial" charset="0"/>
                <a:hlinkClick r:id="rId6"/>
              </a:rPr>
              <a:t>Règlement de propriété intellectuelle ULB</a:t>
            </a:r>
            <a:endParaRPr lang="fr-BE" sz="2400" dirty="0">
              <a:cs typeface="Arial" panose="020B0604020202020204" pitchFamily="34" charset="0"/>
            </a:endParaRPr>
          </a:p>
          <a:p>
            <a:pPr marL="257175" lvl="1" indent="-257175">
              <a:lnSpc>
                <a:spcPct val="90000"/>
              </a:lnSpc>
              <a:buNone/>
              <a:defRPr/>
            </a:pPr>
            <a:endParaRPr lang="fr-BE" sz="2400" dirty="0">
              <a:cs typeface="Arial" panose="020B0604020202020204" pitchFamily="34" charset="0"/>
            </a:endParaRPr>
          </a:p>
          <a:p>
            <a:pPr marL="257175" lvl="1" indent="-257175">
              <a:lnSpc>
                <a:spcPct val="90000"/>
              </a:lnSpc>
              <a:buNone/>
              <a:defRPr/>
            </a:pPr>
            <a:endParaRPr lang="fr-BE" sz="2400" dirty="0">
              <a:cs typeface="Arial" panose="020B0604020202020204" pitchFamily="34" charset="0"/>
            </a:endParaRPr>
          </a:p>
          <a:p>
            <a:pPr marL="257175" lvl="1" indent="-257175">
              <a:lnSpc>
                <a:spcPct val="90000"/>
              </a:lnSpc>
              <a:buNone/>
              <a:defRPr/>
            </a:pPr>
            <a:endParaRPr lang="fr-BE" sz="2400" dirty="0">
              <a:cs typeface="Arial" panose="020B0604020202020204" pitchFamily="34" charset="0"/>
            </a:endParaRPr>
          </a:p>
          <a:p>
            <a:pPr lvl="1">
              <a:lnSpc>
                <a:spcPct val="90000"/>
              </a:lnSpc>
              <a:buNone/>
              <a:defRPr/>
            </a:pPr>
            <a:endParaRPr lang="fr-BE" sz="2400" dirty="0">
              <a:cs typeface="Arial" panose="020B0604020202020204" pitchFamily="34" charset="0"/>
            </a:endParaRPr>
          </a:p>
          <a:p>
            <a:pPr>
              <a:lnSpc>
                <a:spcPct val="90000"/>
              </a:lnSpc>
              <a:buNone/>
              <a:defRPr/>
            </a:pPr>
            <a:endParaRPr lang="fr-BE" sz="2400" dirty="0">
              <a:cs typeface="Arial" panose="020B0604020202020204" pitchFamily="34" charset="0"/>
            </a:endParaRPr>
          </a:p>
          <a:p>
            <a:pPr lvl="1">
              <a:lnSpc>
                <a:spcPct val="90000"/>
              </a:lnSpc>
              <a:buNone/>
              <a:defRPr/>
            </a:pPr>
            <a:endParaRPr lang="fr-BE" sz="2400" dirty="0">
              <a:cs typeface="Arial" panose="020B0604020202020204" pitchFamily="34" charset="0"/>
            </a:endParaRPr>
          </a:p>
          <a:p>
            <a:pPr>
              <a:lnSpc>
                <a:spcPct val="90000"/>
              </a:lnSpc>
              <a:defRPr/>
            </a:pPr>
            <a:endParaRPr lang="fr-BE" sz="2400" dirty="0">
              <a:cs typeface="Arial" panose="020B0604020202020204" pitchFamily="34" charset="0"/>
            </a:endParaRPr>
          </a:p>
        </p:txBody>
      </p:sp>
    </p:spTree>
    <p:extLst>
      <p:ext uri="{BB962C8B-B14F-4D97-AF65-F5344CB8AC3E}">
        <p14:creationId xmlns:p14="http://schemas.microsoft.com/office/powerpoint/2010/main" val="37846186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ZoneTexte 25"/>
          <p:cNvSpPr txBox="1"/>
          <p:nvPr/>
        </p:nvSpPr>
        <p:spPr>
          <a:xfrm>
            <a:off x="920750" y="3068638"/>
            <a:ext cx="7921625" cy="1968482"/>
          </a:xfrm>
          <a:prstGeom prst="rect">
            <a:avLst/>
          </a:prstGeom>
          <a:solidFill>
            <a:schemeClr val="accent3">
              <a:lumMod val="40000"/>
              <a:lumOff val="60000"/>
            </a:schemeClr>
          </a:solidFill>
          <a:ln>
            <a:solidFill>
              <a:schemeClr val="accent3">
                <a:lumMod val="60000"/>
                <a:lumOff val="40000"/>
              </a:schemeClr>
            </a:solidFill>
          </a:ln>
          <a:effectLst/>
        </p:spPr>
        <p:style>
          <a:lnRef idx="1">
            <a:schemeClr val="accent3"/>
          </a:lnRef>
          <a:fillRef idx="3">
            <a:schemeClr val="accent3"/>
          </a:fillRef>
          <a:effectRef idx="2">
            <a:schemeClr val="accent3"/>
          </a:effectRef>
          <a:fontRef idx="minor">
            <a:schemeClr val="lt1"/>
          </a:fontRef>
        </p:style>
        <p:txBody>
          <a:bodyPr lIns="135881" tIns="67942" rIns="135881" bIns="67942">
            <a:spAutoFit/>
          </a:bodyPr>
          <a:lstStyle>
            <a:lvl1pPr defTabSz="4386263" eaLnBrk="0" hangingPunct="0">
              <a:defRPr sz="2400">
                <a:solidFill>
                  <a:schemeClr val="tx1"/>
                </a:solidFill>
                <a:latin typeface="Calibri" pitchFamily="34" charset="0"/>
                <a:ea typeface="ＭＳ Ｐゴシック" pitchFamily="-84" charset="-128"/>
              </a:defRPr>
            </a:lvl1pPr>
            <a:lvl2pPr marL="742950" indent="-285750" defTabSz="4386263" eaLnBrk="0" hangingPunct="0">
              <a:defRPr sz="2400">
                <a:solidFill>
                  <a:schemeClr val="tx1"/>
                </a:solidFill>
                <a:latin typeface="Calibri" pitchFamily="34" charset="0"/>
                <a:ea typeface="ＭＳ Ｐゴシック" pitchFamily="-84" charset="-128"/>
              </a:defRPr>
            </a:lvl2pPr>
            <a:lvl3pPr marL="1143000" indent="-228600" defTabSz="4386263" eaLnBrk="0" hangingPunct="0">
              <a:defRPr sz="2400">
                <a:solidFill>
                  <a:schemeClr val="tx1"/>
                </a:solidFill>
                <a:latin typeface="Calibri" pitchFamily="34" charset="0"/>
                <a:ea typeface="ＭＳ Ｐゴシック" pitchFamily="-84" charset="-128"/>
              </a:defRPr>
            </a:lvl3pPr>
            <a:lvl4pPr marL="1600200" indent="-228600" defTabSz="4386263" eaLnBrk="0" hangingPunct="0">
              <a:defRPr sz="2400">
                <a:solidFill>
                  <a:schemeClr val="tx1"/>
                </a:solidFill>
                <a:latin typeface="Calibri" pitchFamily="34" charset="0"/>
                <a:ea typeface="ＭＳ Ｐゴシック" pitchFamily="-84" charset="-128"/>
              </a:defRPr>
            </a:lvl4pPr>
            <a:lvl5pPr marL="2057400" indent="-228600" defTabSz="4386263" eaLnBrk="0" hangingPunct="0">
              <a:defRPr sz="2400">
                <a:solidFill>
                  <a:schemeClr val="tx1"/>
                </a:solidFill>
                <a:latin typeface="Calibri" pitchFamily="34" charset="0"/>
                <a:ea typeface="ＭＳ Ｐゴシック" pitchFamily="-84" charset="-128"/>
              </a:defRPr>
            </a:lvl5pPr>
            <a:lvl6pPr marL="2514600" indent="-228600" defTabSz="4386263" eaLnBrk="0" fontAlgn="base" hangingPunct="0">
              <a:spcBef>
                <a:spcPct val="0"/>
              </a:spcBef>
              <a:spcAft>
                <a:spcPct val="0"/>
              </a:spcAft>
              <a:defRPr sz="2400">
                <a:solidFill>
                  <a:schemeClr val="tx1"/>
                </a:solidFill>
                <a:latin typeface="Calibri" pitchFamily="34" charset="0"/>
                <a:ea typeface="ＭＳ Ｐゴシック" pitchFamily="-84" charset="-128"/>
              </a:defRPr>
            </a:lvl6pPr>
            <a:lvl7pPr marL="2971800" indent="-228600" defTabSz="4386263" eaLnBrk="0" fontAlgn="base" hangingPunct="0">
              <a:spcBef>
                <a:spcPct val="0"/>
              </a:spcBef>
              <a:spcAft>
                <a:spcPct val="0"/>
              </a:spcAft>
              <a:defRPr sz="2400">
                <a:solidFill>
                  <a:schemeClr val="tx1"/>
                </a:solidFill>
                <a:latin typeface="Calibri" pitchFamily="34" charset="0"/>
                <a:ea typeface="ＭＳ Ｐゴシック" pitchFamily="-84" charset="-128"/>
              </a:defRPr>
            </a:lvl7pPr>
            <a:lvl8pPr marL="3429000" indent="-228600" defTabSz="4386263" eaLnBrk="0" fontAlgn="base" hangingPunct="0">
              <a:spcBef>
                <a:spcPct val="0"/>
              </a:spcBef>
              <a:spcAft>
                <a:spcPct val="0"/>
              </a:spcAft>
              <a:defRPr sz="2400">
                <a:solidFill>
                  <a:schemeClr val="tx1"/>
                </a:solidFill>
                <a:latin typeface="Calibri" pitchFamily="34" charset="0"/>
                <a:ea typeface="ＭＳ Ｐゴシック" pitchFamily="-84" charset="-128"/>
              </a:defRPr>
            </a:lvl8pPr>
            <a:lvl9pPr marL="3886200" indent="-228600" defTabSz="4386263" eaLnBrk="0" fontAlgn="base" hangingPunct="0">
              <a:spcBef>
                <a:spcPct val="0"/>
              </a:spcBef>
              <a:spcAft>
                <a:spcPct val="0"/>
              </a:spcAft>
              <a:defRPr sz="2400">
                <a:solidFill>
                  <a:schemeClr val="tx1"/>
                </a:solidFill>
                <a:latin typeface="Calibri" pitchFamily="34" charset="0"/>
                <a:ea typeface="ＭＳ Ｐゴシック" pitchFamily="-84" charset="-128"/>
              </a:defRPr>
            </a:lvl9pPr>
          </a:lstStyle>
          <a:p>
            <a:pPr algn="just" eaLnBrk="1" hangingPunct="1">
              <a:defRPr/>
            </a:pPr>
            <a:r>
              <a:rPr lang="en-GB" altLang="fr-FR" sz="2200" b="1" dirty="0" smtClean="0">
                <a:solidFill>
                  <a:srgbClr val="1F497D"/>
                </a:solidFill>
                <a:cs typeface="Arial" pitchFamily="34" charset="0"/>
              </a:rPr>
              <a:t>Aide / Formation</a:t>
            </a:r>
          </a:p>
          <a:p>
            <a:pPr algn="just" eaLnBrk="1" hangingPunct="1">
              <a:buFont typeface="Arial" pitchFamily="34" charset="0"/>
              <a:buChar char="•"/>
              <a:defRPr/>
            </a:pPr>
            <a:r>
              <a:rPr lang="en-GB" altLang="fr-FR" sz="2200" dirty="0" smtClean="0">
                <a:solidFill>
                  <a:srgbClr val="1F497D"/>
                </a:solidFill>
                <a:cs typeface="Arial" pitchFamily="34" charset="0"/>
                <a:hlinkClick r:id="rId3"/>
              </a:rPr>
              <a:t>Séances de formation/</a:t>
            </a:r>
            <a:r>
              <a:rPr lang="fr-FR" altLang="fr-FR" sz="2200" dirty="0" smtClean="0">
                <a:solidFill>
                  <a:srgbClr val="1F497D"/>
                </a:solidFill>
                <a:cs typeface="Arial" pitchFamily="34" charset="0"/>
                <a:hlinkClick r:id="rId3"/>
              </a:rPr>
              <a:t>présentation</a:t>
            </a:r>
            <a:r>
              <a:rPr lang="fr-FR" altLang="fr-FR" sz="2200" dirty="0" smtClean="0">
                <a:solidFill>
                  <a:srgbClr val="1F497D"/>
                </a:solidFill>
                <a:cs typeface="Arial" pitchFamily="34" charset="0"/>
              </a:rPr>
              <a:t> pour les chercheurs, enseignants et doctorants</a:t>
            </a:r>
          </a:p>
          <a:p>
            <a:pPr algn="just" eaLnBrk="1" hangingPunct="1">
              <a:buFont typeface="Arial" pitchFamily="34" charset="0"/>
              <a:buChar char="•"/>
              <a:defRPr/>
            </a:pPr>
            <a:r>
              <a:rPr lang="fr-FR" altLang="fr-FR" sz="2200" dirty="0" smtClean="0">
                <a:solidFill>
                  <a:srgbClr val="1F497D"/>
                </a:solidFill>
                <a:cs typeface="Arial" pitchFamily="34" charset="0"/>
                <a:hlinkClick r:id="rId4"/>
              </a:rPr>
              <a:t>Encoder ses publications</a:t>
            </a:r>
            <a:r>
              <a:rPr lang="fr-FR" altLang="fr-FR" sz="2200" dirty="0" smtClean="0">
                <a:solidFill>
                  <a:srgbClr val="1F497D"/>
                </a:solidFill>
                <a:cs typeface="Arial" pitchFamily="34" charset="0"/>
              </a:rPr>
              <a:t>; </a:t>
            </a:r>
            <a:r>
              <a:rPr lang="fr-FR" altLang="fr-FR" sz="2200" dirty="0" smtClean="0">
                <a:solidFill>
                  <a:srgbClr val="1F497D"/>
                </a:solidFill>
                <a:cs typeface="Arial" pitchFamily="34" charset="0"/>
                <a:hlinkClick r:id="rId5"/>
              </a:rPr>
              <a:t>extraire une liste de publications</a:t>
            </a:r>
            <a:r>
              <a:rPr lang="fr-FR" altLang="fr-FR" sz="2200" dirty="0" smtClean="0">
                <a:solidFill>
                  <a:srgbClr val="1F497D"/>
                </a:solidFill>
                <a:cs typeface="Arial" pitchFamily="34" charset="0"/>
              </a:rPr>
              <a:t>, </a:t>
            </a:r>
            <a:r>
              <a:rPr lang="fr-FR" altLang="fr-FR" sz="2200" dirty="0" smtClean="0">
                <a:solidFill>
                  <a:srgbClr val="1F497D"/>
                </a:solidFill>
                <a:cs typeface="Arial" pitchFamily="34" charset="0"/>
                <a:hlinkClick r:id="rId6"/>
              </a:rPr>
              <a:t>FAQ</a:t>
            </a:r>
            <a:r>
              <a:rPr lang="fr-FR" altLang="fr-FR" sz="2200" dirty="0" smtClean="0">
                <a:solidFill>
                  <a:srgbClr val="1F497D"/>
                </a:solidFill>
                <a:cs typeface="Arial" pitchFamily="34" charset="0"/>
              </a:rPr>
              <a:t>…</a:t>
            </a:r>
            <a:endParaRPr lang="fr-FR" altLang="ja-JP" sz="2200" dirty="0" smtClean="0">
              <a:solidFill>
                <a:srgbClr val="1F497D"/>
              </a:solidFill>
              <a:cs typeface="Arial" pitchFamily="34" charset="0"/>
            </a:endParaRPr>
          </a:p>
          <a:p>
            <a:pPr algn="just" eaLnBrk="1" hangingPunct="1">
              <a:buFont typeface="Arial" pitchFamily="34" charset="0"/>
              <a:buChar char="•"/>
              <a:defRPr/>
            </a:pPr>
            <a:r>
              <a:rPr lang="fr-FR" altLang="fr-FR" sz="2200" u="sng" dirty="0" smtClean="0">
                <a:solidFill>
                  <a:srgbClr val="1F497D"/>
                </a:solidFill>
                <a:cs typeface="Arial" pitchFamily="34" charset="0"/>
              </a:rPr>
              <a:t>Helpdesk</a:t>
            </a:r>
            <a:r>
              <a:rPr lang="fr-FR" altLang="fr-FR" sz="2200" dirty="0" smtClean="0">
                <a:solidFill>
                  <a:srgbClr val="1F497D"/>
                </a:solidFill>
                <a:cs typeface="Arial" pitchFamily="34" charset="0"/>
              </a:rPr>
              <a:t> : mail (</a:t>
            </a:r>
            <a:r>
              <a:rPr lang="fr-FR" altLang="fr-FR" sz="2200" dirty="0" smtClean="0">
                <a:solidFill>
                  <a:srgbClr val="1F497D"/>
                </a:solidFill>
                <a:cs typeface="Arial" pitchFamily="34" charset="0"/>
                <a:hlinkClick r:id="rId7"/>
              </a:rPr>
              <a:t>di-fusion@ulb.ac.be</a:t>
            </a:r>
            <a:r>
              <a:rPr lang="fr-FR" altLang="fr-FR" sz="2200" dirty="0" smtClean="0">
                <a:solidFill>
                  <a:srgbClr val="1F497D"/>
                </a:solidFill>
                <a:cs typeface="Arial" pitchFamily="34" charset="0"/>
              </a:rPr>
              <a:t> ), téléphone : 02 650 47 39</a:t>
            </a:r>
          </a:p>
          <a:p>
            <a:pPr algn="just" eaLnBrk="1" hangingPunct="1">
              <a:defRPr/>
            </a:pPr>
            <a:endParaRPr lang="en-GB" altLang="fr-FR" sz="900" b="1" dirty="0" smtClean="0">
              <a:solidFill>
                <a:srgbClr val="1F497D"/>
              </a:solidFill>
              <a:cs typeface="Arial" pitchFamily="34" charset="0"/>
            </a:endParaRPr>
          </a:p>
        </p:txBody>
      </p:sp>
      <p:sp>
        <p:nvSpPr>
          <p:cNvPr id="208900" name="Espace réservé du numéro de diapositive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49BEE910-723E-4166-BB21-24C8815A98C0}" type="slidenum">
              <a:rPr lang="fr-BE" altLang="fr-FR" sz="1200">
                <a:solidFill>
                  <a:srgbClr val="898989"/>
                </a:solidFill>
              </a:rPr>
              <a:pPr eaLnBrk="1" hangingPunct="1">
                <a:spcBef>
                  <a:spcPct val="0"/>
                </a:spcBef>
                <a:buFontTx/>
                <a:buNone/>
              </a:pPr>
              <a:t>25</a:t>
            </a:fld>
            <a:endParaRPr lang="fr-BE" altLang="fr-FR" sz="1200">
              <a:solidFill>
                <a:srgbClr val="898989"/>
              </a:solidFill>
            </a:endParaRPr>
          </a:p>
        </p:txBody>
      </p:sp>
      <p:pic>
        <p:nvPicPr>
          <p:cNvPr id="20890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8375" y="908050"/>
            <a:ext cx="2043113"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902" name="Rectangle 1"/>
          <p:cNvSpPr>
            <a:spLocks noChangeArrowheads="1"/>
          </p:cNvSpPr>
          <p:nvPr/>
        </p:nvSpPr>
        <p:spPr bwMode="auto">
          <a:xfrm>
            <a:off x="3663950" y="1581150"/>
            <a:ext cx="28273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42900" indent="-34290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lvl="1" algn="ctr" eaLnBrk="1" hangingPunct="1">
              <a:spcBef>
                <a:spcPct val="0"/>
              </a:spcBef>
              <a:buFont typeface="Arial" panose="020B0604020202020204" pitchFamily="34" charset="0"/>
              <a:buNone/>
            </a:pPr>
            <a:r>
              <a:rPr lang="fr-BE" altLang="fr-FR" sz="2000" b="1">
                <a:solidFill>
                  <a:srgbClr val="1F497D"/>
                </a:solidFill>
                <a:hlinkClick r:id="rId9"/>
              </a:rPr>
              <a:t>http://difusion.ulb.ac.be</a:t>
            </a:r>
            <a:r>
              <a:rPr lang="fr-BE" altLang="fr-FR" sz="2000" b="1">
                <a:solidFill>
                  <a:srgbClr val="1F497D"/>
                </a:solidFill>
              </a:rPr>
              <a:t> </a:t>
            </a:r>
          </a:p>
        </p:txBody>
      </p:sp>
    </p:spTree>
    <p:extLst>
      <p:ext uri="{BB962C8B-B14F-4D97-AF65-F5344CB8AC3E}">
        <p14:creationId xmlns:p14="http://schemas.microsoft.com/office/powerpoint/2010/main" val="22159959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422B6BEE-40C9-4833-983E-6FB6DBD4E7EC}" type="slidenum">
              <a:rPr lang="fr-BE" altLang="fr-FR" sz="1200">
                <a:solidFill>
                  <a:srgbClr val="898989"/>
                </a:solidFill>
              </a:rPr>
              <a:pPr eaLnBrk="1" hangingPunct="1">
                <a:spcBef>
                  <a:spcPct val="0"/>
                </a:spcBef>
                <a:buFontTx/>
                <a:buNone/>
              </a:pPr>
              <a:t>26</a:t>
            </a:fld>
            <a:endParaRPr lang="fr-BE" altLang="fr-FR" sz="1200">
              <a:solidFill>
                <a:srgbClr val="898989"/>
              </a:solidFill>
            </a:endParaRPr>
          </a:p>
        </p:txBody>
      </p:sp>
      <p:sp>
        <p:nvSpPr>
          <p:cNvPr id="209923" name="Espace réservé du contenu 2"/>
          <p:cNvSpPr>
            <a:spLocks/>
          </p:cNvSpPr>
          <p:nvPr/>
        </p:nvSpPr>
        <p:spPr bwMode="auto">
          <a:xfrm>
            <a:off x="827088" y="981075"/>
            <a:ext cx="7991475"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 typeface="Arial" panose="020B0604020202020204" pitchFamily="34" charset="0"/>
              <a:buNone/>
            </a:pPr>
            <a:r>
              <a:rPr lang="fr-BE" altLang="fr-FR" sz="2800" dirty="0">
                <a:solidFill>
                  <a:srgbClr val="014A94"/>
                </a:solidFill>
              </a:rPr>
              <a:t>Merci!</a:t>
            </a:r>
          </a:p>
          <a:p>
            <a:pPr algn="ctr" eaLnBrk="1" hangingPunct="1">
              <a:spcBef>
                <a:spcPct val="0"/>
              </a:spcBef>
              <a:buFont typeface="Arial" panose="020B0604020202020204" pitchFamily="34" charset="0"/>
              <a:buNone/>
            </a:pPr>
            <a:endParaRPr lang="fr-FR" altLang="fr-FR" sz="2800" dirty="0">
              <a:solidFill>
                <a:srgbClr val="014A94"/>
              </a:solidFill>
            </a:endParaRPr>
          </a:p>
          <a:p>
            <a:pPr algn="ctr" eaLnBrk="1" hangingPunct="1">
              <a:spcBef>
                <a:spcPct val="0"/>
              </a:spcBef>
              <a:buFont typeface="Arial" panose="020B0604020202020204" pitchFamily="34" charset="0"/>
              <a:buNone/>
            </a:pPr>
            <a:r>
              <a:rPr lang="fr-FR" altLang="fr-FR" sz="2800" dirty="0">
                <a:solidFill>
                  <a:srgbClr val="014A94"/>
                </a:solidFill>
              </a:rPr>
              <a:t>Pour toute information complémentaire, </a:t>
            </a:r>
          </a:p>
          <a:p>
            <a:pPr algn="ctr" eaLnBrk="1" hangingPunct="1">
              <a:spcBef>
                <a:spcPct val="0"/>
              </a:spcBef>
              <a:buFont typeface="Arial" panose="020B0604020202020204" pitchFamily="34" charset="0"/>
              <a:buNone/>
            </a:pPr>
            <a:r>
              <a:rPr lang="fr-FR" altLang="fr-FR" sz="2800" dirty="0">
                <a:solidFill>
                  <a:srgbClr val="014A94"/>
                </a:solidFill>
              </a:rPr>
              <a:t>n</a:t>
            </a:r>
            <a:r>
              <a:rPr lang="nl-BE" altLang="fr-FR" sz="2800" dirty="0">
                <a:solidFill>
                  <a:srgbClr val="014A94"/>
                </a:solidFill>
              </a:rPr>
              <a:t>’</a:t>
            </a:r>
            <a:r>
              <a:rPr lang="fr-FR" altLang="ja-JP" sz="2800" dirty="0">
                <a:solidFill>
                  <a:srgbClr val="014A94"/>
                </a:solidFill>
              </a:rPr>
              <a:t>hésitez pas à </a:t>
            </a:r>
            <a:r>
              <a:rPr lang="fr-FR" altLang="ja-JP" sz="2800" dirty="0" smtClean="0">
                <a:solidFill>
                  <a:srgbClr val="014A94"/>
                </a:solidFill>
              </a:rPr>
              <a:t>me </a:t>
            </a:r>
            <a:r>
              <a:rPr lang="fr-FR" altLang="ja-JP" sz="2800" dirty="0">
                <a:solidFill>
                  <a:srgbClr val="014A94"/>
                </a:solidFill>
              </a:rPr>
              <a:t>contacter: </a:t>
            </a:r>
          </a:p>
          <a:p>
            <a:pPr algn="ctr" eaLnBrk="1" hangingPunct="1">
              <a:spcBef>
                <a:spcPts val="1800"/>
              </a:spcBef>
              <a:buFont typeface="Arial" panose="020B0604020202020204" pitchFamily="34" charset="0"/>
              <a:buNone/>
            </a:pPr>
            <a:r>
              <a:rPr lang="fr-BE" altLang="fr-FR" sz="2800" dirty="0">
                <a:solidFill>
                  <a:srgbClr val="1F497D"/>
                </a:solidFill>
              </a:rPr>
              <a:t>Françoise Vandooren</a:t>
            </a:r>
          </a:p>
          <a:p>
            <a:pPr algn="ctr" eaLnBrk="1" hangingPunct="1">
              <a:spcBef>
                <a:spcPct val="0"/>
              </a:spcBef>
              <a:buFont typeface="Arial" panose="020B0604020202020204" pitchFamily="34" charset="0"/>
              <a:buNone/>
            </a:pPr>
            <a:r>
              <a:rPr lang="fr-BE" altLang="fr-FR" sz="2800" dirty="0" smtClean="0">
                <a:solidFill>
                  <a:srgbClr val="014A94"/>
                </a:solidFill>
                <a:hlinkClick r:id="rId3"/>
              </a:rPr>
              <a:t>Francoise.Vandooren@ulb.be</a:t>
            </a:r>
            <a:endParaRPr lang="fr-BE" altLang="fr-FR" sz="2800" dirty="0">
              <a:solidFill>
                <a:srgbClr val="014A94"/>
              </a:solidFill>
            </a:endParaRPr>
          </a:p>
          <a:p>
            <a:pPr algn="ctr" eaLnBrk="1" hangingPunct="1">
              <a:spcBef>
                <a:spcPct val="0"/>
              </a:spcBef>
              <a:buFont typeface="Arial" panose="020B0604020202020204" pitchFamily="34" charset="0"/>
              <a:buNone/>
            </a:pPr>
            <a:r>
              <a:rPr lang="fr-BE" altLang="fr-FR" sz="2800" dirty="0">
                <a:solidFill>
                  <a:srgbClr val="014A94"/>
                </a:solidFill>
              </a:rPr>
              <a:t>02 650 49 95</a:t>
            </a:r>
          </a:p>
          <a:p>
            <a:pPr algn="ctr" eaLnBrk="1" hangingPunct="1">
              <a:buFont typeface="Arial" panose="020B0604020202020204" pitchFamily="34" charset="0"/>
              <a:buNone/>
            </a:pPr>
            <a:endParaRPr lang="fr-FR" altLang="fr-FR" sz="2800" dirty="0">
              <a:solidFill>
                <a:srgbClr val="014A94"/>
              </a:solidFill>
            </a:endParaRPr>
          </a:p>
          <a:p>
            <a:pPr algn="ctr" eaLnBrk="1" hangingPunct="1">
              <a:buFont typeface="Arial" panose="020B0604020202020204" pitchFamily="34" charset="0"/>
              <a:buNone/>
            </a:pPr>
            <a:endParaRPr lang="fr-BE" altLang="fr-FR" sz="2800" dirty="0">
              <a:solidFill>
                <a:srgbClr val="014A94"/>
              </a:solidFill>
            </a:endParaRPr>
          </a:p>
          <a:p>
            <a:pPr eaLnBrk="1" hangingPunct="1"/>
            <a:endParaRPr lang="fr-BE" altLang="fr-FR" sz="2400" dirty="0">
              <a:solidFill>
                <a:srgbClr val="014A94"/>
              </a:solidFill>
            </a:endParaRPr>
          </a:p>
          <a:p>
            <a:pPr eaLnBrk="1" hangingPunct="1">
              <a:buFont typeface="Arial" panose="020B0604020202020204" pitchFamily="34" charset="0"/>
              <a:buNone/>
            </a:pPr>
            <a:endParaRPr lang="fr-BE" altLang="fr-FR" sz="2400" dirty="0">
              <a:solidFill>
                <a:srgbClr val="014A94"/>
              </a:solidFill>
            </a:endParaRPr>
          </a:p>
        </p:txBody>
      </p:sp>
    </p:spTree>
    <p:extLst>
      <p:ext uri="{BB962C8B-B14F-4D97-AF65-F5344CB8AC3E}">
        <p14:creationId xmlns:p14="http://schemas.microsoft.com/office/powerpoint/2010/main" val="10829794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title" idx="4294967295"/>
          </p:nvPr>
        </p:nvSpPr>
        <p:spPr>
          <a:xfrm>
            <a:off x="1860550" y="274638"/>
            <a:ext cx="7283450" cy="1143000"/>
          </a:xfrm>
        </p:spPr>
        <p:txBody>
          <a:bodyPr/>
          <a:lstStyle/>
          <a:p>
            <a:r>
              <a:rPr lang="fr-BE" altLang="fr-FR" smtClean="0"/>
              <a:t>EURAXESS HRS4R</a:t>
            </a:r>
          </a:p>
        </p:txBody>
      </p:sp>
      <p:sp>
        <p:nvSpPr>
          <p:cNvPr id="20483" name="Espace réservé du contenu 2"/>
          <p:cNvSpPr>
            <a:spLocks noGrp="1"/>
          </p:cNvSpPr>
          <p:nvPr>
            <p:ph idx="4294967295"/>
          </p:nvPr>
        </p:nvSpPr>
        <p:spPr>
          <a:xfrm>
            <a:off x="1860550" y="1600200"/>
            <a:ext cx="7283450" cy="4525963"/>
          </a:xfrm>
        </p:spPr>
        <p:txBody>
          <a:bodyPr/>
          <a:lstStyle/>
          <a:p>
            <a:pPr marL="0" indent="0" algn="ctr">
              <a:buNone/>
            </a:pPr>
            <a:endParaRPr lang="fr-BE" altLang="fr-FR" sz="900" dirty="0"/>
          </a:p>
          <a:p>
            <a:pPr marL="0" indent="0" algn="ctr">
              <a:buNone/>
            </a:pPr>
            <a:r>
              <a:rPr lang="fr-BE" altLang="fr-FR" sz="1800" dirty="0"/>
              <a:t>Ce programme a été développé dans le cadre du plan d’action EURAXESS HRS4R 2018-2021 de l’ULB, qui vise à améliorer le recrutement, les conditions de travail et le développement de carrière des chercheurs</a:t>
            </a:r>
          </a:p>
          <a:p>
            <a:pPr marL="0" indent="0">
              <a:buNone/>
            </a:pPr>
            <a:endParaRPr lang="fr-BE" altLang="fr-FR" dirty="0" smtClean="0"/>
          </a:p>
          <a:p>
            <a:pPr marL="0" indent="0">
              <a:buNone/>
            </a:pPr>
            <a:endParaRPr lang="fr-BE" altLang="fr-FR" dirty="0" smtClean="0"/>
          </a:p>
          <a:p>
            <a:pPr marL="0" indent="0" algn="ctr">
              <a:buNone/>
            </a:pPr>
            <a:endParaRPr lang="fr-BE" altLang="fr-FR" sz="900" dirty="0">
              <a:hlinkClick r:id="rId3"/>
            </a:endParaRPr>
          </a:p>
          <a:p>
            <a:pPr marL="0" indent="0" algn="ctr">
              <a:buNone/>
            </a:pPr>
            <a:endParaRPr lang="fr-BE" altLang="fr-FR" sz="1350" dirty="0">
              <a:hlinkClick r:id=""/>
            </a:endParaRPr>
          </a:p>
          <a:p>
            <a:pPr marL="0" indent="0" algn="ctr">
              <a:buNone/>
            </a:pPr>
            <a:endParaRPr lang="fr-BE" altLang="fr-FR" sz="1350" dirty="0">
              <a:hlinkClick r:id=""/>
            </a:endParaRPr>
          </a:p>
          <a:p>
            <a:pPr marL="0" indent="0" algn="ctr">
              <a:buNone/>
            </a:pPr>
            <a:r>
              <a:rPr lang="fr-BE" altLang="fr-FR" sz="1350" dirty="0">
                <a:hlinkClick r:id=""/>
              </a:rPr>
              <a:t>www.ulb.be/euraxess</a:t>
            </a:r>
            <a:r>
              <a:rPr lang="fr-BE" altLang="fr-FR" sz="1350" dirty="0"/>
              <a:t> </a:t>
            </a:r>
          </a:p>
          <a:p>
            <a:pPr marL="0" indent="0" algn="ctr">
              <a:buNone/>
            </a:pPr>
            <a:r>
              <a:rPr lang="fr-BE" altLang="fr-FR" sz="1350" dirty="0">
                <a:hlinkClick r:id="rId4"/>
              </a:rPr>
              <a:t>https://www.youtube.com/watch?v=Gt-GRFqAxts</a:t>
            </a:r>
            <a:r>
              <a:rPr lang="fr-BE" altLang="fr-FR" sz="1350" dirty="0"/>
              <a:t> </a:t>
            </a:r>
          </a:p>
        </p:txBody>
      </p:sp>
      <p:grpSp>
        <p:nvGrpSpPr>
          <p:cNvPr id="20484" name="Groupe 3"/>
          <p:cNvGrpSpPr>
            <a:grpSpLocks/>
          </p:cNvGrpSpPr>
          <p:nvPr/>
        </p:nvGrpSpPr>
        <p:grpSpPr bwMode="auto">
          <a:xfrm>
            <a:off x="3063480" y="3804047"/>
            <a:ext cx="3726656" cy="895350"/>
            <a:chOff x="2127399" y="5290812"/>
            <a:chExt cx="4199103" cy="1029527"/>
          </a:xfrm>
        </p:grpSpPr>
        <p:pic>
          <p:nvPicPr>
            <p:cNvPr id="20485" name="Imag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7399" y="5290812"/>
              <a:ext cx="1017214" cy="101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Imag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06316" y="5290812"/>
              <a:ext cx="1520186" cy="102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Imag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29977" y="5296822"/>
              <a:ext cx="1486039" cy="1011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642170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557213" indent="-214313" eaLnBrk="0" hangingPunct="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857250" indent="-171450" eaLnBrk="0" hangingPunct="0">
              <a:spcBef>
                <a:spcPct val="20000"/>
              </a:spcBef>
              <a:buFont typeface="Arial" panose="020B0604020202020204" pitchFamily="34" charset="0"/>
              <a:buChar char="•"/>
              <a:defRPr sz="1800">
                <a:solidFill>
                  <a:schemeClr val="tx1"/>
                </a:solidFill>
                <a:latin typeface="Calibri" panose="020F0502020204030204" pitchFamily="34" charset="0"/>
                <a:ea typeface="ＭＳ Ｐゴシック" panose="020B0600070205080204" pitchFamily="34" charset="-128"/>
              </a:defRPr>
            </a:lvl3pPr>
            <a:lvl4pPr marL="1200150" indent="-171450" eaLnBrk="0" hangingPunct="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1543050" indent="-171450" eaLnBrk="0" hangingPunct="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F5FF2972-E17E-4E3F-9436-54D7B39E2EE0}" type="slidenum">
              <a:rPr lang="fr-BE" altLang="fr-FR" sz="900">
                <a:solidFill>
                  <a:srgbClr val="898989"/>
                </a:solidFill>
              </a:rPr>
              <a:pPr eaLnBrk="1" hangingPunct="1">
                <a:spcBef>
                  <a:spcPct val="0"/>
                </a:spcBef>
                <a:buFontTx/>
                <a:buNone/>
              </a:pPr>
              <a:t>3</a:t>
            </a:fld>
            <a:endParaRPr lang="fr-BE" altLang="fr-FR" sz="900">
              <a:solidFill>
                <a:srgbClr val="898989"/>
              </a:solidFill>
            </a:endParaRPr>
          </a:p>
        </p:txBody>
      </p:sp>
      <p:sp>
        <p:nvSpPr>
          <p:cNvPr id="72707" name="Titre 1"/>
          <p:cNvSpPr txBox="1">
            <a:spLocks/>
          </p:cNvSpPr>
          <p:nvPr/>
        </p:nvSpPr>
        <p:spPr bwMode="auto">
          <a:xfrm>
            <a:off x="1871700" y="890588"/>
            <a:ext cx="54006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fr-BE" altLang="fr-FR" sz="2700" cap="small" dirty="0">
                <a:solidFill>
                  <a:srgbClr val="014A94"/>
                </a:solidFill>
                <a:latin typeface="+mn-lt"/>
                <a:ea typeface="ＭＳ Ｐゴシック" charset="0"/>
                <a:cs typeface="ＭＳ Ｐゴシック" charset="0"/>
              </a:rPr>
              <a:t>Pourquoi l’Open Access?</a:t>
            </a:r>
          </a:p>
        </p:txBody>
      </p:sp>
      <p:sp>
        <p:nvSpPr>
          <p:cNvPr id="72708" name="Espace réservé du contenu 2"/>
          <p:cNvSpPr txBox="1">
            <a:spLocks/>
          </p:cNvSpPr>
          <p:nvPr/>
        </p:nvSpPr>
        <p:spPr bwMode="auto">
          <a:xfrm>
            <a:off x="224763" y="1511409"/>
            <a:ext cx="8694549" cy="4293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indent="0">
              <a:buNone/>
            </a:pPr>
            <a:endParaRPr lang="en-US" altLang="fr-FR" sz="1800" b="1" dirty="0">
              <a:solidFill>
                <a:srgbClr val="014A94"/>
              </a:solidFill>
            </a:endParaRPr>
          </a:p>
          <a:p>
            <a:pPr marL="0" indent="0">
              <a:buNone/>
            </a:pPr>
            <a:r>
              <a:rPr lang="fr-FR" altLang="fr-FR" sz="1800" b="1" dirty="0">
                <a:solidFill>
                  <a:srgbClr val="0070C0"/>
                </a:solidFill>
              </a:rPr>
              <a:t>La recherche est principalement financée par des fonds publics -&gt; les résultats de la recherche doivent être accessibles au public.</a:t>
            </a:r>
          </a:p>
          <a:p>
            <a:pPr marL="0" indent="0">
              <a:buNone/>
            </a:pPr>
            <a:r>
              <a:rPr lang="fr-FR" altLang="fr-FR" sz="1800" b="1" dirty="0">
                <a:solidFill>
                  <a:srgbClr val="F79646"/>
                </a:solidFill>
              </a:rPr>
              <a:t>Objectifs: accélérer la recherche, maximiser l’impact de la recherche et les retours sur investissements</a:t>
            </a:r>
            <a:endParaRPr lang="fr-BE" altLang="fr-FR" sz="1800" b="1" dirty="0">
              <a:solidFill>
                <a:srgbClr val="F79646"/>
              </a:solidFill>
            </a:endParaRPr>
          </a:p>
          <a:p>
            <a:pPr marL="0" indent="0">
              <a:buNone/>
            </a:pPr>
            <a:r>
              <a:rPr lang="en-US" altLang="fr-FR" sz="1800" dirty="0" err="1"/>
              <a:t>Rendre</a:t>
            </a:r>
            <a:r>
              <a:rPr lang="en-US" altLang="fr-FR" sz="1800" dirty="0"/>
              <a:t> les </a:t>
            </a:r>
            <a:r>
              <a:rPr lang="en-US" altLang="fr-FR" sz="1800" dirty="0" err="1"/>
              <a:t>résultats</a:t>
            </a:r>
            <a:r>
              <a:rPr lang="en-US" altLang="fr-FR" sz="1800" dirty="0"/>
              <a:t> de la </a:t>
            </a:r>
            <a:r>
              <a:rPr lang="en-US" altLang="fr-FR" sz="1800" dirty="0" err="1"/>
              <a:t>recherche</a:t>
            </a:r>
            <a:r>
              <a:rPr lang="en-US" altLang="fr-FR" sz="1800" dirty="0"/>
              <a:t> plus </a:t>
            </a:r>
            <a:r>
              <a:rPr lang="en-US" altLang="fr-FR" sz="1800" dirty="0" err="1"/>
              <a:t>accessibles</a:t>
            </a:r>
            <a:r>
              <a:rPr lang="en-US" altLang="fr-FR" sz="1800" dirty="0"/>
              <a:t> à </a:t>
            </a:r>
            <a:r>
              <a:rPr lang="en-US" altLang="fr-FR" sz="1800" dirty="0" err="1"/>
              <a:t>tous</a:t>
            </a:r>
            <a:r>
              <a:rPr lang="en-US" altLang="fr-FR" sz="1800" dirty="0"/>
              <a:t> les </a:t>
            </a:r>
            <a:r>
              <a:rPr lang="en-US" altLang="fr-FR" sz="1800" dirty="0" err="1"/>
              <a:t>acteurs</a:t>
            </a:r>
            <a:r>
              <a:rPr lang="en-US" altLang="fr-FR" sz="1800" dirty="0"/>
              <a:t> </a:t>
            </a:r>
            <a:r>
              <a:rPr lang="en-US" altLang="fr-FR" sz="1800" dirty="0" err="1"/>
              <a:t>sociétaux</a:t>
            </a:r>
            <a:r>
              <a:rPr lang="en-US" altLang="fr-FR" sz="1800" dirty="0"/>
              <a:t> contribute à </a:t>
            </a:r>
            <a:r>
              <a:rPr lang="en-US" altLang="fr-FR" sz="1800" dirty="0" err="1"/>
              <a:t>rendre</a:t>
            </a:r>
            <a:r>
              <a:rPr lang="en-US" altLang="fr-FR" sz="1800" dirty="0"/>
              <a:t> la </a:t>
            </a:r>
            <a:r>
              <a:rPr lang="en-US" altLang="fr-FR" sz="1800" dirty="0" err="1"/>
              <a:t>recherche</a:t>
            </a:r>
            <a:r>
              <a:rPr lang="en-US" altLang="fr-FR" sz="1800" dirty="0"/>
              <a:t> plus </a:t>
            </a:r>
            <a:r>
              <a:rPr lang="en-US" altLang="fr-FR" sz="1800" dirty="0" err="1"/>
              <a:t>efficiente</a:t>
            </a:r>
            <a:r>
              <a:rPr lang="en-US" altLang="fr-FR" sz="1800" dirty="0"/>
              <a:t> et à </a:t>
            </a:r>
            <a:r>
              <a:rPr lang="en-US" altLang="fr-FR" sz="1800" dirty="0" err="1"/>
              <a:t>accroître</a:t>
            </a:r>
            <a:r>
              <a:rPr lang="en-US" altLang="fr-FR" sz="1800" dirty="0"/>
              <a:t> </a:t>
            </a:r>
            <a:r>
              <a:rPr lang="en-US" altLang="fr-FR" sz="1800" dirty="0" err="1"/>
              <a:t>l’innovation</a:t>
            </a:r>
            <a:r>
              <a:rPr lang="en-US" altLang="fr-FR" sz="1800" dirty="0"/>
              <a:t> </a:t>
            </a:r>
            <a:r>
              <a:rPr lang="en-US" altLang="fr-FR" sz="1800" dirty="0" err="1"/>
              <a:t>dans</a:t>
            </a:r>
            <a:r>
              <a:rPr lang="en-US" altLang="fr-FR" sz="1800" dirty="0"/>
              <a:t> les </a:t>
            </a:r>
            <a:r>
              <a:rPr lang="en-US" altLang="fr-FR" sz="1800" dirty="0" err="1"/>
              <a:t>secteurs</a:t>
            </a:r>
            <a:r>
              <a:rPr lang="en-US" altLang="fr-FR" sz="1800" dirty="0"/>
              <a:t> publics et </a:t>
            </a:r>
            <a:r>
              <a:rPr lang="en-US" altLang="fr-FR" sz="1800" dirty="0" err="1"/>
              <a:t>privés</a:t>
            </a:r>
            <a:r>
              <a:rPr lang="en-US" altLang="fr-FR" sz="1800" dirty="0"/>
              <a:t>. </a:t>
            </a:r>
          </a:p>
          <a:p>
            <a:pPr marL="0" indent="0">
              <a:buNone/>
            </a:pPr>
            <a:endParaRPr lang="en-US" altLang="fr-FR" sz="1800" dirty="0"/>
          </a:p>
          <a:p>
            <a:r>
              <a:rPr lang="fr-BE" altLang="fr-FR" sz="1800" dirty="0">
                <a:solidFill>
                  <a:srgbClr val="1F497D"/>
                </a:solidFill>
                <a:hlinkClick r:id="rId3"/>
              </a:rPr>
              <a:t>EC Horizon 2020</a:t>
            </a:r>
            <a:endParaRPr lang="fr-BE" altLang="fr-FR" sz="1800" dirty="0">
              <a:solidFill>
                <a:srgbClr val="1F497D"/>
              </a:solidFill>
            </a:endParaRPr>
          </a:p>
          <a:p>
            <a:r>
              <a:rPr lang="fr-BE" altLang="fr-FR" sz="1800" dirty="0">
                <a:solidFill>
                  <a:srgbClr val="1F497D"/>
                </a:solidFill>
              </a:rPr>
              <a:t>FNRS-FRS: </a:t>
            </a:r>
            <a:r>
              <a:rPr lang="fr-BE" altLang="fr-FR" sz="1800" dirty="0">
                <a:solidFill>
                  <a:srgbClr val="1F497D"/>
                </a:solidFill>
                <a:hlinkClick r:id="rId4"/>
              </a:rPr>
              <a:t>Open Access </a:t>
            </a:r>
            <a:r>
              <a:rPr lang="fr-BE" altLang="fr-FR" sz="1800" dirty="0" err="1">
                <a:solidFill>
                  <a:srgbClr val="1F497D"/>
                </a:solidFill>
                <a:hlinkClick r:id="rId4"/>
              </a:rPr>
              <a:t>rules</a:t>
            </a:r>
            <a:r>
              <a:rPr lang="fr-BE" altLang="fr-FR" sz="1800" dirty="0">
                <a:solidFill>
                  <a:srgbClr val="1F497D"/>
                </a:solidFill>
                <a:hlinkClick r:id="rId4"/>
              </a:rPr>
              <a:t> and </a:t>
            </a:r>
            <a:r>
              <a:rPr lang="fr-BE" altLang="fr-FR" sz="1800" dirty="0" err="1">
                <a:solidFill>
                  <a:srgbClr val="1F497D"/>
                </a:solidFill>
                <a:hlinkClick r:id="rId4"/>
              </a:rPr>
              <a:t>regulation</a:t>
            </a:r>
            <a:r>
              <a:rPr lang="fr-BE" altLang="fr-FR" sz="1800" dirty="0">
                <a:solidFill>
                  <a:srgbClr val="1F497D"/>
                </a:solidFill>
                <a:hlinkClick r:id="rId4"/>
              </a:rPr>
              <a:t> </a:t>
            </a:r>
            <a:r>
              <a:rPr lang="fr-BE" altLang="fr-FR" sz="1800" dirty="0">
                <a:solidFill>
                  <a:srgbClr val="1F497D"/>
                </a:solidFill>
              </a:rPr>
              <a:t>+ </a:t>
            </a:r>
            <a:r>
              <a:rPr lang="fr-BE" altLang="fr-FR" sz="1800" dirty="0">
                <a:solidFill>
                  <a:srgbClr val="1F497D"/>
                </a:solidFill>
                <a:hlinkClick r:id="rId5"/>
              </a:rPr>
              <a:t>FAQs</a:t>
            </a:r>
            <a:endParaRPr lang="fr-BE" altLang="fr-FR" sz="1800" dirty="0">
              <a:solidFill>
                <a:srgbClr val="1F497D"/>
              </a:solidFill>
            </a:endParaRPr>
          </a:p>
          <a:p>
            <a:r>
              <a:rPr lang="fr-BE" altLang="fr-FR" sz="1800" dirty="0">
                <a:solidFill>
                  <a:srgbClr val="014A94"/>
                </a:solidFill>
                <a:hlinkClick r:id="rId6"/>
              </a:rPr>
              <a:t>BELSPO Open Access Policy</a:t>
            </a:r>
            <a:endParaRPr lang="fr-BE" altLang="fr-FR" sz="1800" dirty="0">
              <a:solidFill>
                <a:srgbClr val="014A94"/>
              </a:solidFill>
            </a:endParaRPr>
          </a:p>
        </p:txBody>
      </p:sp>
    </p:spTree>
    <p:extLst>
      <p:ext uri="{BB962C8B-B14F-4D97-AF65-F5344CB8AC3E}">
        <p14:creationId xmlns:p14="http://schemas.microsoft.com/office/powerpoint/2010/main" val="5761462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65776D22-FC96-4700-9B19-D6A886AAC12D}" type="slidenum">
              <a:rPr lang="fr-BE" smtClean="0">
                <a:solidFill>
                  <a:prstClr val="black">
                    <a:tint val="75000"/>
                  </a:prstClr>
                </a:solidFill>
              </a:rPr>
              <a:pPr>
                <a:defRPr/>
              </a:pPr>
              <a:t>4</a:t>
            </a:fld>
            <a:endParaRPr lang="fr-BE">
              <a:solidFill>
                <a:prstClr val="black">
                  <a:tint val="75000"/>
                </a:prstClr>
              </a:solidFill>
            </a:endParaRPr>
          </a:p>
        </p:txBody>
      </p:sp>
      <p:sp>
        <p:nvSpPr>
          <p:cNvPr id="5" name="Titre 1"/>
          <p:cNvSpPr txBox="1">
            <a:spLocks/>
          </p:cNvSpPr>
          <p:nvPr/>
        </p:nvSpPr>
        <p:spPr>
          <a:xfrm>
            <a:off x="1785303" y="906230"/>
            <a:ext cx="5697252" cy="567063"/>
          </a:xfrm>
          <a:prstGeom prst="rect">
            <a:avLst/>
          </a:prstGeom>
        </p:spPr>
        <p:txBody>
          <a:bodyPr/>
          <a:lstStyle>
            <a:lvl1pPr algn="ctr" rtl="0" eaLnBrk="0" fontAlgn="base" hangingPunct="0">
              <a:spcBef>
                <a:spcPct val="0"/>
              </a:spcBef>
              <a:spcAft>
                <a:spcPct val="0"/>
              </a:spcAft>
              <a:defRPr sz="4400" kern="1200">
                <a:solidFill>
                  <a:srgbClr val="0C2D83"/>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fr-FR" sz="2400" dirty="0"/>
              <a:t>Législation Open Access en </a:t>
            </a:r>
            <a:r>
              <a:rPr lang="fr-FR" sz="2400" u="sng" dirty="0"/>
              <a:t>Belgique</a:t>
            </a:r>
          </a:p>
        </p:txBody>
      </p:sp>
      <p:sp>
        <p:nvSpPr>
          <p:cNvPr id="6" name="Espace réservé du contenu 2"/>
          <p:cNvSpPr txBox="1">
            <a:spLocks/>
          </p:cNvSpPr>
          <p:nvPr/>
        </p:nvSpPr>
        <p:spPr bwMode="auto">
          <a:xfrm>
            <a:off x="832758" y="2429534"/>
            <a:ext cx="7854042"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2" tIns="34286" rIns="68572" bIns="34286" numCol="1" anchor="t" anchorCtr="0" compatLnSpc="1">
            <a:prstTxWarp prst="textNoShape">
              <a:avLst/>
            </a:prstTxWarp>
          </a:bodyPr>
          <a:lst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BE" sz="1800" dirty="0">
                <a:solidFill>
                  <a:srgbClr val="0C2D83"/>
                </a:solidFill>
                <a:cs typeface="Arial" panose="020B0604020202020204" pitchFamily="34" charset="0"/>
              </a:rPr>
              <a:t>L’auteur </a:t>
            </a:r>
            <a:r>
              <a:rPr lang="fr-BE" sz="1500" b="1" dirty="0">
                <a:solidFill>
                  <a:srgbClr val="0C2D83"/>
                </a:solidFill>
                <a:cs typeface="Arial" panose="020B0604020202020204" pitchFamily="34" charset="0"/>
              </a:rPr>
              <a:t>CONSERVE </a:t>
            </a:r>
            <a:r>
              <a:rPr lang="fr-BE" sz="1800" dirty="0">
                <a:solidFill>
                  <a:srgbClr val="0C2D83"/>
                </a:solidFill>
                <a:cs typeface="Arial" panose="020B0604020202020204" pitchFamily="34" charset="0"/>
              </a:rPr>
              <a:t>le droit :</a:t>
            </a:r>
          </a:p>
          <a:p>
            <a:r>
              <a:rPr lang="fr-BE" sz="1800" dirty="0">
                <a:solidFill>
                  <a:srgbClr val="0C2D83"/>
                </a:solidFill>
                <a:cs typeface="Arial" panose="020B0604020202020204" pitchFamily="34" charset="0"/>
              </a:rPr>
              <a:t>de mettre en </a:t>
            </a:r>
            <a:r>
              <a:rPr lang="fr-BE" sz="1800" b="1" dirty="0">
                <a:solidFill>
                  <a:srgbClr val="0C2D83"/>
                </a:solidFill>
                <a:cs typeface="Arial" panose="020B0604020202020204" pitchFamily="34" charset="0"/>
              </a:rPr>
              <a:t>libre accès</a:t>
            </a:r>
            <a:r>
              <a:rPr lang="fr-BE" sz="1800" dirty="0">
                <a:solidFill>
                  <a:srgbClr val="0C2D83"/>
                </a:solidFill>
                <a:cs typeface="Arial" panose="020B0604020202020204" pitchFamily="34" charset="0"/>
              </a:rPr>
              <a:t> le </a:t>
            </a:r>
            <a:r>
              <a:rPr lang="fr-BE" sz="1800" b="1" dirty="0">
                <a:solidFill>
                  <a:srgbClr val="0C2D83"/>
                </a:solidFill>
                <a:cs typeface="Arial" panose="020B0604020202020204" pitchFamily="34" charset="0"/>
              </a:rPr>
              <a:t>manuscrit </a:t>
            </a:r>
            <a:r>
              <a:rPr lang="fr-BE" sz="1800" dirty="0">
                <a:solidFill>
                  <a:srgbClr val="0C2D83"/>
                </a:solidFill>
                <a:cs typeface="Arial" panose="020B0604020202020204" pitchFamily="34" charset="0"/>
              </a:rPr>
              <a:t>de ses articles scientifiques publiés dans un périodique, après un délai</a:t>
            </a:r>
          </a:p>
          <a:p>
            <a:pPr lvl="1"/>
            <a:r>
              <a:rPr lang="fr-BE" sz="1500" dirty="0">
                <a:solidFill>
                  <a:srgbClr val="0C2D83"/>
                </a:solidFill>
                <a:cs typeface="Arial" panose="020B0604020202020204" pitchFamily="34" charset="0"/>
              </a:rPr>
              <a:t>de 12 mois après publication pour les sciences humaines et sociales</a:t>
            </a:r>
          </a:p>
          <a:p>
            <a:pPr lvl="1"/>
            <a:r>
              <a:rPr lang="fr-BE" sz="1500" dirty="0">
                <a:solidFill>
                  <a:srgbClr val="0C2D83"/>
                </a:solidFill>
                <a:cs typeface="Arial" panose="020B0604020202020204" pitchFamily="34" charset="0"/>
              </a:rPr>
              <a:t>et de 6 mois pour les autres sciences,</a:t>
            </a:r>
          </a:p>
          <a:p>
            <a:r>
              <a:rPr lang="fr-BE" sz="1800" dirty="0">
                <a:solidFill>
                  <a:srgbClr val="FF0000"/>
                </a:solidFill>
                <a:cs typeface="Arial" panose="020B0604020202020204" pitchFamily="34" charset="0"/>
              </a:rPr>
              <a:t>quel que soit le contrat signé avec l’éditeur</a:t>
            </a:r>
          </a:p>
          <a:p>
            <a:r>
              <a:rPr lang="fr-BE" sz="1800" dirty="0">
                <a:solidFill>
                  <a:srgbClr val="0C2D83"/>
                </a:solidFill>
                <a:cs typeface="Arial" panose="020B0604020202020204" pitchFamily="34" charset="0"/>
              </a:rPr>
              <a:t>pour tout article issu d’une recherche financée au moins pour moitié par des fonds publics</a:t>
            </a:r>
          </a:p>
          <a:p>
            <a:r>
              <a:rPr lang="fr-BE" sz="1800" dirty="0">
                <a:solidFill>
                  <a:srgbClr val="0C2D83"/>
                </a:solidFill>
                <a:cs typeface="Arial" panose="020B0604020202020204" pitchFamily="34" charset="0"/>
              </a:rPr>
              <a:t>y compris les articles publiés avant l’entrée en vigueur de cet article de loi (15-09-2018)</a:t>
            </a:r>
          </a:p>
          <a:p>
            <a:pPr marL="0" indent="0">
              <a:buNone/>
            </a:pPr>
            <a:r>
              <a:rPr lang="fr-BE" sz="1800" dirty="0">
                <a:solidFill>
                  <a:prstClr val="black"/>
                </a:solidFill>
              </a:rPr>
              <a:t>Ce droit est impératif et d’application nonobstant le droit choisi par les parties dès lors qu’un point de rattachement est localisé en Belgique.</a:t>
            </a:r>
            <a:endParaRPr lang="fr-BE" sz="1800" dirty="0">
              <a:solidFill>
                <a:srgbClr val="0C2D83"/>
              </a:solidFill>
              <a:cs typeface="Arial" panose="020B0604020202020204" pitchFamily="34" charset="0"/>
            </a:endParaRPr>
          </a:p>
          <a:p>
            <a:pPr marL="0" indent="0">
              <a:buNone/>
            </a:pPr>
            <a:r>
              <a:rPr lang="fr-FR" sz="1350" dirty="0">
                <a:solidFill>
                  <a:srgbClr val="0C2D83"/>
                </a:solidFill>
                <a:cs typeface="Arial" panose="020B0604020202020204" pitchFamily="34" charset="0"/>
              </a:rPr>
              <a:t> </a:t>
            </a:r>
            <a:endParaRPr lang="fr-BE" sz="1350" dirty="0">
              <a:solidFill>
                <a:srgbClr val="0C2D83"/>
              </a:solidFill>
              <a:cs typeface="Arial" panose="020B0604020202020204" pitchFamily="34" charset="0"/>
            </a:endParaRPr>
          </a:p>
        </p:txBody>
      </p:sp>
      <p:sp>
        <p:nvSpPr>
          <p:cNvPr id="7" name="ZoneTexte 6"/>
          <p:cNvSpPr txBox="1"/>
          <p:nvPr/>
        </p:nvSpPr>
        <p:spPr>
          <a:xfrm>
            <a:off x="832758" y="1348964"/>
            <a:ext cx="7678510" cy="738664"/>
          </a:xfrm>
          <a:prstGeom prst="rect">
            <a:avLst/>
          </a:prstGeom>
          <a:noFill/>
        </p:spPr>
        <p:txBody>
          <a:bodyPr wrap="square" rtlCol="0">
            <a:spAutoFit/>
          </a:bodyPr>
          <a:lstStyle/>
          <a:p>
            <a:pPr fontAlgn="auto">
              <a:spcBef>
                <a:spcPts val="0"/>
              </a:spcBef>
              <a:spcAft>
                <a:spcPts val="0"/>
              </a:spcAft>
            </a:pPr>
            <a:r>
              <a:rPr lang="fr-BE" sz="2100" b="1" dirty="0">
                <a:solidFill>
                  <a:srgbClr val="0070C0"/>
                </a:solidFill>
                <a:latin typeface="Arial" panose="020B0604020202020204" pitchFamily="34" charset="0"/>
                <a:ea typeface="+mn-ea"/>
                <a:cs typeface="Arial" panose="020B0604020202020204" pitchFamily="34" charset="0"/>
              </a:rPr>
              <a:t>Article de loi </a:t>
            </a:r>
            <a:r>
              <a:rPr lang="fr-BE" sz="2100" dirty="0">
                <a:solidFill>
                  <a:srgbClr val="0070C0"/>
                </a:solidFill>
                <a:latin typeface="Arial" panose="020B0604020202020204" pitchFamily="34" charset="0"/>
                <a:ea typeface="+mn-ea"/>
                <a:cs typeface="Arial" panose="020B0604020202020204" pitchFamily="34" charset="0"/>
              </a:rPr>
              <a:t>relatif au contrat d’édition dans le Code de droit économique (15/09/2018)</a:t>
            </a:r>
          </a:p>
        </p:txBody>
      </p:sp>
      <p:sp>
        <p:nvSpPr>
          <p:cNvPr id="8" name="ZoneTexte 7"/>
          <p:cNvSpPr txBox="1"/>
          <p:nvPr/>
        </p:nvSpPr>
        <p:spPr>
          <a:xfrm>
            <a:off x="832758" y="2056955"/>
            <a:ext cx="1962450" cy="415498"/>
          </a:xfrm>
          <a:prstGeom prst="rect">
            <a:avLst/>
          </a:prstGeom>
          <a:noFill/>
          <a:ln>
            <a:solidFill>
              <a:schemeClr val="accent6">
                <a:lumMod val="75000"/>
              </a:schemeClr>
            </a:solidFill>
          </a:ln>
        </p:spPr>
        <p:txBody>
          <a:bodyPr wrap="square" rtlCol="0">
            <a:spAutoFit/>
          </a:bodyPr>
          <a:lstStyle/>
          <a:p>
            <a:pPr fontAlgn="auto">
              <a:spcBef>
                <a:spcPts val="0"/>
              </a:spcBef>
              <a:spcAft>
                <a:spcPts val="0"/>
              </a:spcAft>
            </a:pPr>
            <a:r>
              <a:rPr lang="fr-BE" sz="2100" b="1" dirty="0">
                <a:solidFill>
                  <a:srgbClr val="F79646">
                    <a:lumMod val="75000"/>
                  </a:srgbClr>
                </a:solidFill>
                <a:latin typeface="Arial" panose="020B0604020202020204" pitchFamily="34" charset="0"/>
                <a:ea typeface="+mn-ea"/>
                <a:cs typeface="Arial" panose="020B0604020202020204" pitchFamily="34" charset="0"/>
              </a:rPr>
              <a:t>PROTECTION</a:t>
            </a:r>
            <a:endParaRPr lang="fr-BE" sz="2100" dirty="0">
              <a:solidFill>
                <a:srgbClr val="F79646">
                  <a:lumMod val="75000"/>
                </a:srgbClr>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8062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65776D22-FC96-4700-9B19-D6A886AAC12D}" type="slidenum">
              <a:rPr lang="fr-BE" smtClean="0">
                <a:solidFill>
                  <a:prstClr val="black">
                    <a:tint val="75000"/>
                  </a:prstClr>
                </a:solidFill>
              </a:rPr>
              <a:pPr>
                <a:defRPr/>
              </a:pPr>
              <a:t>5</a:t>
            </a:fld>
            <a:endParaRPr lang="fr-BE">
              <a:solidFill>
                <a:prstClr val="black">
                  <a:tint val="75000"/>
                </a:prstClr>
              </a:solidFill>
            </a:endParaRPr>
          </a:p>
        </p:txBody>
      </p:sp>
      <p:sp>
        <p:nvSpPr>
          <p:cNvPr id="5" name="Titre 1"/>
          <p:cNvSpPr txBox="1">
            <a:spLocks/>
          </p:cNvSpPr>
          <p:nvPr/>
        </p:nvSpPr>
        <p:spPr>
          <a:xfrm>
            <a:off x="1661581" y="928862"/>
            <a:ext cx="5697252" cy="567063"/>
          </a:xfrm>
          <a:prstGeom prst="rect">
            <a:avLst/>
          </a:prstGeom>
        </p:spPr>
        <p:txBody>
          <a:bodyPr/>
          <a:lstStyle>
            <a:lvl1pPr algn="ctr" rtl="0" eaLnBrk="0" fontAlgn="base" hangingPunct="0">
              <a:spcBef>
                <a:spcPct val="0"/>
              </a:spcBef>
              <a:spcAft>
                <a:spcPct val="0"/>
              </a:spcAft>
              <a:defRPr sz="4400" kern="1200">
                <a:solidFill>
                  <a:srgbClr val="0C2D83"/>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fr-FR" sz="2400" dirty="0"/>
              <a:t>Législation Open Access en </a:t>
            </a:r>
            <a:r>
              <a:rPr lang="fr-FR" sz="2400" u="sng" dirty="0"/>
              <a:t>FWB</a:t>
            </a:r>
          </a:p>
        </p:txBody>
      </p:sp>
      <p:sp>
        <p:nvSpPr>
          <p:cNvPr id="6" name="Espace réservé du contenu 2"/>
          <p:cNvSpPr txBox="1">
            <a:spLocks/>
          </p:cNvSpPr>
          <p:nvPr/>
        </p:nvSpPr>
        <p:spPr bwMode="auto">
          <a:xfrm>
            <a:off x="757150" y="2800428"/>
            <a:ext cx="7929650"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2" tIns="34286" rIns="68572" bIns="34286" numCol="1" anchor="t" anchorCtr="0" compatLnSpc="1">
            <a:prstTxWarp prst="textNoShape">
              <a:avLst/>
            </a:prstTxWarp>
          </a:bodyPr>
          <a:lst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1800" b="1" dirty="0">
                <a:solidFill>
                  <a:srgbClr val="0C2D83"/>
                </a:solidFill>
                <a:cs typeface="Arial" panose="020B0604020202020204" pitchFamily="34" charset="0"/>
              </a:rPr>
              <a:t>Obligation de déposer </a:t>
            </a:r>
            <a:r>
              <a:rPr lang="fr-FR" sz="1800" dirty="0">
                <a:solidFill>
                  <a:srgbClr val="0C2D83"/>
                </a:solidFill>
                <a:cs typeface="Arial" panose="020B0604020202020204" pitchFamily="34" charset="0"/>
              </a:rPr>
              <a:t>dans le dépôt institutionnel </a:t>
            </a:r>
            <a:r>
              <a:rPr lang="fr-FR" sz="1800" b="1" dirty="0">
                <a:solidFill>
                  <a:srgbClr val="0C2D83"/>
                </a:solidFill>
                <a:cs typeface="Arial" panose="020B0604020202020204" pitchFamily="34" charset="0"/>
              </a:rPr>
              <a:t>et de mettre en libre accès </a:t>
            </a:r>
            <a:r>
              <a:rPr lang="fr-FR" sz="1800" dirty="0">
                <a:solidFill>
                  <a:srgbClr val="0C2D83"/>
                </a:solidFill>
                <a:cs typeface="Arial" panose="020B0604020202020204" pitchFamily="34" charset="0"/>
              </a:rPr>
              <a:t>le manuscrit des </a:t>
            </a:r>
            <a:r>
              <a:rPr lang="fr-FR" sz="1800" b="1" dirty="0">
                <a:solidFill>
                  <a:srgbClr val="0C2D83"/>
                </a:solidFill>
                <a:cs typeface="Arial" panose="020B0604020202020204" pitchFamily="34" charset="0"/>
              </a:rPr>
              <a:t>articles</a:t>
            </a:r>
            <a:r>
              <a:rPr lang="fr-FR" sz="1800" dirty="0">
                <a:solidFill>
                  <a:srgbClr val="0C2D83"/>
                </a:solidFill>
                <a:cs typeface="Arial" panose="020B0604020202020204" pitchFamily="34" charset="0"/>
              </a:rPr>
              <a:t> publiés à partir du 14/09/2018, issus de recherche financée (même partiellement) par la FWB, dans un délai de maximum</a:t>
            </a:r>
          </a:p>
          <a:p>
            <a:pPr lvl="1">
              <a:buFont typeface="Courier New" panose="02070309020205020404" pitchFamily="49" charset="0"/>
              <a:buChar char="o"/>
            </a:pPr>
            <a:r>
              <a:rPr lang="fr-FR" sz="1500" dirty="0">
                <a:solidFill>
                  <a:srgbClr val="0C2D83"/>
                </a:solidFill>
                <a:cs typeface="Arial" panose="020B0604020202020204" pitchFamily="34" charset="0"/>
              </a:rPr>
              <a:t>6 mois, en sciences, technologie, médecine</a:t>
            </a:r>
          </a:p>
          <a:p>
            <a:pPr lvl="1">
              <a:buFont typeface="Courier New" panose="02070309020205020404" pitchFamily="49" charset="0"/>
              <a:buChar char="o"/>
            </a:pPr>
            <a:r>
              <a:rPr lang="fr-FR" sz="1500" dirty="0">
                <a:solidFill>
                  <a:srgbClr val="0C2D83"/>
                </a:solidFill>
                <a:cs typeface="Arial" panose="020B0604020202020204" pitchFamily="34" charset="0"/>
              </a:rPr>
              <a:t>12 mois en sciences humaines et sociales</a:t>
            </a:r>
            <a:br>
              <a:rPr lang="fr-FR" sz="1500" dirty="0">
                <a:solidFill>
                  <a:srgbClr val="0C2D83"/>
                </a:solidFill>
                <a:cs typeface="Arial" panose="020B0604020202020204" pitchFamily="34" charset="0"/>
              </a:rPr>
            </a:br>
            <a:endParaRPr lang="fr-FR" sz="1500" dirty="0">
              <a:solidFill>
                <a:srgbClr val="0C2D83"/>
              </a:solidFill>
              <a:cs typeface="Arial" panose="020B0604020202020204" pitchFamily="34" charset="0"/>
            </a:endParaRPr>
          </a:p>
          <a:p>
            <a:endParaRPr lang="fr-BE" sz="1800" b="1" dirty="0">
              <a:solidFill>
                <a:srgbClr val="0C2D83"/>
              </a:solidFill>
              <a:cs typeface="Arial" panose="020B0604020202020204" pitchFamily="34" charset="0"/>
            </a:endParaRPr>
          </a:p>
          <a:p>
            <a:r>
              <a:rPr lang="fr-BE" sz="1800" b="1" dirty="0">
                <a:solidFill>
                  <a:srgbClr val="0C2D83"/>
                </a:solidFill>
                <a:cs typeface="Arial" panose="020B0604020202020204" pitchFamily="34" charset="0"/>
              </a:rPr>
              <a:t>Impact sur les dossiers de candidature</a:t>
            </a:r>
            <a:r>
              <a:rPr lang="fr-BE" sz="1800" dirty="0">
                <a:solidFill>
                  <a:srgbClr val="0C2D83"/>
                </a:solidFill>
                <a:cs typeface="Arial" panose="020B0604020202020204" pitchFamily="34" charset="0"/>
              </a:rPr>
              <a:t>: pour les articles visés, seuls ceux dont le texte complet est disponible en open </a:t>
            </a:r>
            <a:r>
              <a:rPr lang="fr-BE" sz="1800" dirty="0" err="1">
                <a:solidFill>
                  <a:srgbClr val="0C2D83"/>
                </a:solidFill>
                <a:cs typeface="Arial" panose="020B0604020202020204" pitchFamily="34" charset="0"/>
              </a:rPr>
              <a:t>access</a:t>
            </a:r>
            <a:r>
              <a:rPr lang="fr-BE" sz="1800" dirty="0">
                <a:solidFill>
                  <a:srgbClr val="0C2D83"/>
                </a:solidFill>
                <a:cs typeface="Arial" panose="020B0604020202020204" pitchFamily="34" charset="0"/>
              </a:rPr>
              <a:t> dans un dépôt institutionnel dans les délais impartis seront pris en considération lors de l'évaluation de dossiers dans le cadre de nomination, promotion ou attribution de crédits.</a:t>
            </a:r>
            <a:endParaRPr lang="fr-FR" sz="1800" dirty="0">
              <a:solidFill>
                <a:srgbClr val="0C2D83"/>
              </a:solidFill>
              <a:cs typeface="Arial" panose="020B0604020202020204" pitchFamily="34" charset="0"/>
            </a:endParaRPr>
          </a:p>
          <a:p>
            <a:pPr marL="0" indent="0">
              <a:buNone/>
            </a:pPr>
            <a:r>
              <a:rPr lang="fr-FR" sz="1800" dirty="0">
                <a:solidFill>
                  <a:srgbClr val="0C2D83"/>
                </a:solidFill>
                <a:cs typeface="Arial" panose="020B0604020202020204" pitchFamily="34" charset="0"/>
              </a:rPr>
              <a:t> </a:t>
            </a:r>
            <a:endParaRPr lang="fr-BE" sz="1800" dirty="0">
              <a:solidFill>
                <a:srgbClr val="0C2D83"/>
              </a:solidFill>
              <a:cs typeface="Arial" panose="020B0604020202020204" pitchFamily="34" charset="0"/>
            </a:endParaRPr>
          </a:p>
        </p:txBody>
      </p:sp>
      <p:sp>
        <p:nvSpPr>
          <p:cNvPr id="7" name="ZoneTexte 6"/>
          <p:cNvSpPr txBox="1"/>
          <p:nvPr/>
        </p:nvSpPr>
        <p:spPr>
          <a:xfrm>
            <a:off x="722539" y="1434692"/>
            <a:ext cx="7964261" cy="923330"/>
          </a:xfrm>
          <a:prstGeom prst="rect">
            <a:avLst/>
          </a:prstGeom>
          <a:noFill/>
        </p:spPr>
        <p:txBody>
          <a:bodyPr wrap="square" rtlCol="0">
            <a:spAutoFit/>
          </a:bodyPr>
          <a:lstStyle/>
          <a:p>
            <a:pPr fontAlgn="auto">
              <a:spcBef>
                <a:spcPts val="0"/>
              </a:spcBef>
              <a:spcAft>
                <a:spcPts val="0"/>
              </a:spcAft>
            </a:pPr>
            <a:r>
              <a:rPr lang="fr-BE" b="1" dirty="0">
                <a:solidFill>
                  <a:srgbClr val="0070C0"/>
                </a:solidFill>
                <a:latin typeface="Arial" panose="020B0604020202020204" pitchFamily="34" charset="0"/>
                <a:ea typeface="+mn-ea"/>
                <a:cs typeface="Arial" panose="020B0604020202020204" pitchFamily="34" charset="0"/>
              </a:rPr>
              <a:t>Décret </a:t>
            </a:r>
            <a:r>
              <a:rPr lang="fr-BE" dirty="0">
                <a:solidFill>
                  <a:srgbClr val="0070C0"/>
                </a:solidFill>
                <a:latin typeface="Arial" panose="020B0604020202020204" pitchFamily="34" charset="0"/>
                <a:ea typeface="+mn-ea"/>
                <a:cs typeface="Arial" panose="020B0604020202020204" pitchFamily="34" charset="0"/>
              </a:rPr>
              <a:t>visant à l'établissement d'une politique de libre accès aux publications scientifiques (Open Access) en Fédération Wallonie-Bruxelles (3/05/2018)</a:t>
            </a:r>
          </a:p>
        </p:txBody>
      </p:sp>
      <p:sp>
        <p:nvSpPr>
          <p:cNvPr id="8" name="ZoneTexte 7"/>
          <p:cNvSpPr txBox="1"/>
          <p:nvPr/>
        </p:nvSpPr>
        <p:spPr>
          <a:xfrm>
            <a:off x="757151" y="2371273"/>
            <a:ext cx="1857432" cy="415498"/>
          </a:xfrm>
          <a:prstGeom prst="rect">
            <a:avLst/>
          </a:prstGeom>
          <a:noFill/>
          <a:ln>
            <a:solidFill>
              <a:schemeClr val="accent6">
                <a:lumMod val="75000"/>
              </a:schemeClr>
            </a:solidFill>
          </a:ln>
        </p:spPr>
        <p:txBody>
          <a:bodyPr wrap="none" rtlCol="0">
            <a:spAutoFit/>
          </a:bodyPr>
          <a:lstStyle/>
          <a:p>
            <a:pPr fontAlgn="auto">
              <a:spcBef>
                <a:spcPts val="0"/>
              </a:spcBef>
              <a:spcAft>
                <a:spcPts val="0"/>
              </a:spcAft>
            </a:pPr>
            <a:r>
              <a:rPr lang="fr-BE" sz="2100" b="1" dirty="0">
                <a:solidFill>
                  <a:srgbClr val="F79646">
                    <a:lumMod val="75000"/>
                  </a:srgbClr>
                </a:solidFill>
                <a:latin typeface="Arial" panose="020B0604020202020204" pitchFamily="34" charset="0"/>
                <a:ea typeface="+mn-ea"/>
                <a:cs typeface="Arial" panose="020B0604020202020204" pitchFamily="34" charset="0"/>
              </a:rPr>
              <a:t>OBLIGATION</a:t>
            </a:r>
            <a:endParaRPr lang="fr-BE" sz="2100" dirty="0">
              <a:solidFill>
                <a:srgbClr val="F79646">
                  <a:lumMod val="75000"/>
                </a:srgbClr>
              </a:solidFill>
              <a:latin typeface="Arial" panose="020B0604020202020204" pitchFamily="34" charset="0"/>
              <a:ea typeface="+mn-ea"/>
              <a:cs typeface="Arial" panose="020B0604020202020204" pitchFamily="34" charset="0"/>
            </a:endParaRPr>
          </a:p>
        </p:txBody>
      </p:sp>
      <p:sp>
        <p:nvSpPr>
          <p:cNvPr id="2" name="ZoneTexte 1"/>
          <p:cNvSpPr txBox="1"/>
          <p:nvPr/>
        </p:nvSpPr>
        <p:spPr>
          <a:xfrm>
            <a:off x="211870" y="4151538"/>
            <a:ext cx="8963416" cy="923330"/>
          </a:xfrm>
          <a:prstGeom prst="rect">
            <a:avLst/>
          </a:prstGeom>
          <a:noFill/>
        </p:spPr>
        <p:txBody>
          <a:bodyPr wrap="none" rtlCol="0">
            <a:spAutoFit/>
          </a:bodyPr>
          <a:lstStyle/>
          <a:p>
            <a:pPr algn="ctr" fontAlgn="auto">
              <a:spcBef>
                <a:spcPts val="0"/>
              </a:spcBef>
              <a:spcAft>
                <a:spcPts val="0"/>
              </a:spcAft>
            </a:pPr>
            <a:r>
              <a:rPr lang="fr-FR" dirty="0">
                <a:solidFill>
                  <a:srgbClr val="FF0000"/>
                </a:solidFill>
                <a:latin typeface="Calibri"/>
                <a:ea typeface="+mn-ea"/>
              </a:rPr>
              <a:t>Ceci implique que tout chercheur, y compris doctorant, qui a un lien contractuel ou statutaire </a:t>
            </a:r>
            <a:br>
              <a:rPr lang="fr-FR" dirty="0">
                <a:solidFill>
                  <a:srgbClr val="FF0000"/>
                </a:solidFill>
                <a:latin typeface="Calibri"/>
                <a:ea typeface="+mn-ea"/>
              </a:rPr>
            </a:br>
            <a:r>
              <a:rPr lang="fr-FR" dirty="0">
                <a:solidFill>
                  <a:srgbClr val="FF0000"/>
                </a:solidFill>
                <a:latin typeface="Calibri"/>
                <a:ea typeface="+mn-ea"/>
              </a:rPr>
              <a:t>avec l’ULB est soumis à cette obligation.</a:t>
            </a:r>
          </a:p>
          <a:p>
            <a:pPr fontAlgn="auto">
              <a:spcBef>
                <a:spcPts val="0"/>
              </a:spcBef>
              <a:spcAft>
                <a:spcPts val="0"/>
              </a:spcAft>
            </a:pPr>
            <a:endParaRPr lang="fr-BE" dirty="0">
              <a:solidFill>
                <a:srgbClr val="FF0000"/>
              </a:solidFill>
              <a:latin typeface="Calibri"/>
              <a:ea typeface="+mn-ea"/>
            </a:endParaRPr>
          </a:p>
        </p:txBody>
      </p:sp>
    </p:spTree>
    <p:extLst>
      <p:ext uri="{BB962C8B-B14F-4D97-AF65-F5344CB8AC3E}">
        <p14:creationId xmlns:p14="http://schemas.microsoft.com/office/powerpoint/2010/main" val="2716989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266" y="188640"/>
            <a:ext cx="16462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97" name="Titre 1"/>
          <p:cNvSpPr>
            <a:spLocks noGrp="1"/>
          </p:cNvSpPr>
          <p:nvPr>
            <p:ph type="title" idx="4294967295"/>
          </p:nvPr>
        </p:nvSpPr>
        <p:spPr>
          <a:xfrm>
            <a:off x="1798638" y="44450"/>
            <a:ext cx="7345362" cy="720725"/>
          </a:xfrm>
        </p:spPr>
        <p:txBody>
          <a:bodyPr/>
          <a:lstStyle/>
          <a:p>
            <a:pPr algn="l">
              <a:defRPr/>
            </a:pPr>
            <a:r>
              <a:rPr lang="fr-FR" sz="3600" cap="small" dirty="0" smtClean="0">
                <a:solidFill>
                  <a:srgbClr val="014A94"/>
                </a:solidFill>
                <a:latin typeface="+mn-lt"/>
                <a:cs typeface="Arial" charset="0"/>
              </a:rPr>
              <a:t>politique </a:t>
            </a:r>
            <a:r>
              <a:rPr lang="fr-FR" sz="3600" cap="small" dirty="0" smtClean="0">
                <a:solidFill>
                  <a:srgbClr val="00B050"/>
                </a:solidFill>
                <a:latin typeface="+mn-lt"/>
                <a:cs typeface="Arial" charset="0"/>
              </a:rPr>
              <a:t>Open Access </a:t>
            </a:r>
            <a:r>
              <a:rPr lang="fr-FR" sz="3600" cap="small" dirty="0" smtClean="0">
                <a:solidFill>
                  <a:srgbClr val="014A94"/>
                </a:solidFill>
                <a:latin typeface="+mn-lt"/>
                <a:cs typeface="Arial" charset="0"/>
              </a:rPr>
              <a:t>de l’ULB</a:t>
            </a:r>
            <a:endParaRPr lang="fr-BE" sz="3600" cap="small" dirty="0">
              <a:solidFill>
                <a:srgbClr val="014A94"/>
              </a:solidFill>
              <a:latin typeface="+mn-lt"/>
              <a:cs typeface="Arial" charset="0"/>
            </a:endParaRPr>
          </a:p>
        </p:txBody>
      </p:sp>
      <p:sp>
        <p:nvSpPr>
          <p:cNvPr id="109571" name="Rectangle 3"/>
          <p:cNvSpPr>
            <a:spLocks noChangeArrowheads="1"/>
          </p:cNvSpPr>
          <p:nvPr/>
        </p:nvSpPr>
        <p:spPr bwMode="auto">
          <a:xfrm>
            <a:off x="991697" y="1052736"/>
            <a:ext cx="7600900"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fr-BE" altLang="fr-FR" sz="2000" dirty="0" smtClean="0">
                <a:solidFill>
                  <a:srgbClr val="1F497D"/>
                </a:solidFill>
                <a:latin typeface="+mn-lt"/>
                <a:cs typeface="Arial" panose="020B0604020202020204" pitchFamily="34" charset="0"/>
              </a:rPr>
              <a:t>Tout </a:t>
            </a:r>
            <a:r>
              <a:rPr lang="fr-BE" altLang="fr-FR" sz="2000" dirty="0">
                <a:solidFill>
                  <a:srgbClr val="1F497D"/>
                </a:solidFill>
                <a:latin typeface="+mn-lt"/>
                <a:cs typeface="Arial" panose="020B0604020202020204" pitchFamily="34" charset="0"/>
              </a:rPr>
              <a:t>chercheur </a:t>
            </a:r>
            <a:r>
              <a:rPr lang="fr-BE" altLang="fr-FR" sz="2000" b="1" dirty="0">
                <a:solidFill>
                  <a:srgbClr val="1F497D"/>
                </a:solidFill>
                <a:latin typeface="+mn-lt"/>
                <a:cs typeface="Arial" panose="020B0604020202020204" pitchFamily="34" charset="0"/>
              </a:rPr>
              <a:t>ayant un lien contractuel ou statutaire </a:t>
            </a:r>
            <a:r>
              <a:rPr lang="fr-BE" altLang="fr-FR" sz="2000" dirty="0">
                <a:solidFill>
                  <a:srgbClr val="1F497D"/>
                </a:solidFill>
                <a:latin typeface="+mn-lt"/>
                <a:cs typeface="Arial" panose="020B0604020202020204" pitchFamily="34" charset="0"/>
              </a:rPr>
              <a:t>avec l'Université est tenu :</a:t>
            </a:r>
          </a:p>
          <a:p>
            <a:pPr eaLnBrk="1" hangingPunct="1">
              <a:spcBef>
                <a:spcPct val="0"/>
              </a:spcBef>
              <a:buFont typeface="Calibri" panose="020F0502020204030204" pitchFamily="34" charset="0"/>
              <a:buAutoNum type="alphaLcParenR"/>
            </a:pPr>
            <a:endParaRPr lang="fr-BE" altLang="fr-FR" sz="2000" dirty="0">
              <a:solidFill>
                <a:srgbClr val="1F497D"/>
              </a:solidFill>
              <a:latin typeface="+mn-lt"/>
              <a:cs typeface="Arial" panose="020B0604020202020204" pitchFamily="34" charset="0"/>
            </a:endParaRPr>
          </a:p>
          <a:p>
            <a:pPr eaLnBrk="1" hangingPunct="1">
              <a:spcBef>
                <a:spcPct val="0"/>
              </a:spcBef>
              <a:buFont typeface="Calibri" panose="020F0502020204030204" pitchFamily="34" charset="0"/>
              <a:buAutoNum type="alphaLcParenR"/>
            </a:pPr>
            <a:r>
              <a:rPr lang="fr-BE" altLang="fr-FR" sz="2000" dirty="0" smtClean="0">
                <a:solidFill>
                  <a:srgbClr val="1F497D"/>
                </a:solidFill>
                <a:latin typeface="+mn-lt"/>
                <a:cs typeface="Arial" panose="020B0604020202020204" pitchFamily="34" charset="0"/>
              </a:rPr>
              <a:t> d'</a:t>
            </a:r>
            <a:r>
              <a:rPr lang="fr-BE" altLang="fr-FR" sz="2000" b="1" dirty="0" smtClean="0">
                <a:solidFill>
                  <a:srgbClr val="1F497D"/>
                </a:solidFill>
                <a:latin typeface="+mn-lt"/>
                <a:cs typeface="Arial" panose="020B0604020202020204" pitchFamily="34" charset="0"/>
              </a:rPr>
              <a:t>encoder </a:t>
            </a:r>
            <a:r>
              <a:rPr lang="fr-BE" altLang="fr-FR" sz="2000" dirty="0">
                <a:solidFill>
                  <a:srgbClr val="1F497D"/>
                </a:solidFill>
                <a:latin typeface="+mn-lt"/>
                <a:cs typeface="Arial" panose="020B0604020202020204" pitchFamily="34" charset="0"/>
              </a:rPr>
              <a:t>dans DI-fusion la liste complète de ses publications pour constituer la bibliographie académique </a:t>
            </a:r>
            <a:r>
              <a:rPr lang="fr-BE" altLang="fr-FR" sz="2000" dirty="0" smtClean="0">
                <a:solidFill>
                  <a:srgbClr val="1F497D"/>
                </a:solidFill>
                <a:latin typeface="+mn-lt"/>
                <a:cs typeface="Arial" panose="020B0604020202020204" pitchFamily="34" charset="0"/>
              </a:rPr>
              <a:t>;</a:t>
            </a:r>
          </a:p>
          <a:p>
            <a:pPr eaLnBrk="1" hangingPunct="1">
              <a:spcBef>
                <a:spcPct val="0"/>
              </a:spcBef>
              <a:buFont typeface="Calibri" panose="020F0502020204030204" pitchFamily="34" charset="0"/>
              <a:buAutoNum type="alphaLcParenR"/>
            </a:pPr>
            <a:endParaRPr lang="fr-BE" altLang="fr-FR" sz="2000" dirty="0">
              <a:solidFill>
                <a:srgbClr val="1F497D"/>
              </a:solidFill>
              <a:latin typeface="+mn-lt"/>
              <a:cs typeface="Arial" panose="020B0604020202020204" pitchFamily="34" charset="0"/>
            </a:endParaRPr>
          </a:p>
          <a:p>
            <a:pPr eaLnBrk="1" hangingPunct="1">
              <a:spcBef>
                <a:spcPct val="0"/>
              </a:spcBef>
              <a:buFont typeface="Calibri" panose="020F0502020204030204" pitchFamily="34" charset="0"/>
              <a:buAutoNum type="alphaLcParenR"/>
            </a:pPr>
            <a:r>
              <a:rPr lang="fr-BE" altLang="fr-FR" sz="2000" dirty="0" smtClean="0">
                <a:solidFill>
                  <a:srgbClr val="1F497D"/>
                </a:solidFill>
                <a:latin typeface="+mn-lt"/>
                <a:cs typeface="Arial" panose="020B0604020202020204" pitchFamily="34" charset="0"/>
              </a:rPr>
              <a:t> de </a:t>
            </a:r>
            <a:r>
              <a:rPr lang="fr-BE" altLang="fr-FR" sz="2000" b="1" dirty="0">
                <a:solidFill>
                  <a:srgbClr val="1F497D"/>
                </a:solidFill>
                <a:latin typeface="+mn-lt"/>
                <a:cs typeface="Arial" panose="020B0604020202020204" pitchFamily="34" charset="0"/>
              </a:rPr>
              <a:t>déposer</a:t>
            </a:r>
            <a:r>
              <a:rPr lang="fr-BE" altLang="fr-FR" sz="2000" dirty="0">
                <a:solidFill>
                  <a:srgbClr val="1F497D"/>
                </a:solidFill>
                <a:latin typeface="+mn-lt"/>
                <a:cs typeface="Arial" panose="020B0604020202020204" pitchFamily="34" charset="0"/>
              </a:rPr>
              <a:t>  dans DI-fusion </a:t>
            </a:r>
            <a:r>
              <a:rPr lang="fr-BE" altLang="fr-FR" sz="2000" b="1" dirty="0">
                <a:solidFill>
                  <a:srgbClr val="1F497D"/>
                </a:solidFill>
                <a:latin typeface="+mn-lt"/>
                <a:cs typeface="Arial" panose="020B0604020202020204" pitchFamily="34" charset="0"/>
              </a:rPr>
              <a:t>le texte complet </a:t>
            </a:r>
            <a:r>
              <a:rPr lang="fr-BE" altLang="fr-FR" sz="2000" dirty="0">
                <a:solidFill>
                  <a:srgbClr val="1F497D"/>
                </a:solidFill>
                <a:latin typeface="+mn-lt"/>
                <a:cs typeface="Arial" panose="020B0604020202020204" pitchFamily="34" charset="0"/>
              </a:rPr>
              <a:t>de ses publications (manuscrit final de l'auteur tel qu'accepté pour publication - "</a:t>
            </a:r>
            <a:r>
              <a:rPr lang="fr-BE" altLang="fr-FR" sz="2000" dirty="0" err="1">
                <a:solidFill>
                  <a:srgbClr val="1F497D"/>
                </a:solidFill>
                <a:latin typeface="+mn-lt"/>
                <a:cs typeface="Arial" panose="020B0604020202020204" pitchFamily="34" charset="0"/>
              </a:rPr>
              <a:t>postprint</a:t>
            </a:r>
            <a:r>
              <a:rPr lang="fr-BE" altLang="fr-FR" sz="2000" dirty="0">
                <a:solidFill>
                  <a:srgbClr val="1F497D"/>
                </a:solidFill>
                <a:latin typeface="+mn-lt"/>
                <a:cs typeface="Arial" panose="020B0604020202020204" pitchFamily="34" charset="0"/>
              </a:rPr>
              <a:t>"- ou version de l'éditeur) immédiatement après l'acceptation de publication </a:t>
            </a:r>
            <a:r>
              <a:rPr lang="fr-BE" altLang="fr-FR" sz="2000" dirty="0" smtClean="0">
                <a:solidFill>
                  <a:srgbClr val="1F497D"/>
                </a:solidFill>
                <a:latin typeface="+mn-lt"/>
                <a:cs typeface="Arial" panose="020B0604020202020204" pitchFamily="34" charset="0"/>
              </a:rPr>
              <a:t>;</a:t>
            </a:r>
          </a:p>
          <a:p>
            <a:pPr eaLnBrk="1" hangingPunct="1">
              <a:spcBef>
                <a:spcPct val="0"/>
              </a:spcBef>
              <a:buFont typeface="Calibri" panose="020F0502020204030204" pitchFamily="34" charset="0"/>
              <a:buAutoNum type="alphaLcParenR"/>
            </a:pPr>
            <a:endParaRPr lang="fr-BE" altLang="fr-FR" sz="2000" dirty="0">
              <a:solidFill>
                <a:srgbClr val="1F497D"/>
              </a:solidFill>
              <a:latin typeface="+mn-lt"/>
              <a:cs typeface="Arial" panose="020B0604020202020204" pitchFamily="34" charset="0"/>
            </a:endParaRPr>
          </a:p>
          <a:p>
            <a:pPr eaLnBrk="1" hangingPunct="1">
              <a:spcBef>
                <a:spcPct val="0"/>
              </a:spcBef>
              <a:buFont typeface="Calibri" panose="020F0502020204030204" pitchFamily="34" charset="0"/>
              <a:buAutoNum type="alphaLcParenR"/>
            </a:pPr>
            <a:r>
              <a:rPr lang="fr-BE" altLang="fr-FR" sz="2000" dirty="0" smtClean="0">
                <a:solidFill>
                  <a:srgbClr val="1F497D"/>
                </a:solidFill>
                <a:latin typeface="+mn-lt"/>
                <a:cs typeface="Arial" panose="020B0604020202020204" pitchFamily="34" charset="0"/>
              </a:rPr>
              <a:t> d'</a:t>
            </a:r>
            <a:r>
              <a:rPr lang="fr-BE" altLang="fr-FR" sz="2000" b="1" dirty="0" smtClean="0">
                <a:solidFill>
                  <a:srgbClr val="1F497D"/>
                </a:solidFill>
                <a:latin typeface="+mn-lt"/>
                <a:cs typeface="Arial" panose="020B0604020202020204" pitchFamily="34" charset="0"/>
              </a:rPr>
              <a:t>ouvrir </a:t>
            </a:r>
            <a:r>
              <a:rPr lang="fr-BE" altLang="fr-FR" sz="2000" b="1" dirty="0">
                <a:solidFill>
                  <a:srgbClr val="1F497D"/>
                </a:solidFill>
                <a:latin typeface="+mn-lt"/>
                <a:cs typeface="Arial" panose="020B0604020202020204" pitchFamily="34" charset="0"/>
              </a:rPr>
              <a:t>l'accès public </a:t>
            </a:r>
            <a:r>
              <a:rPr lang="fr-BE" altLang="fr-FR" sz="2000" dirty="0">
                <a:solidFill>
                  <a:srgbClr val="1F497D"/>
                </a:solidFill>
                <a:latin typeface="+mn-lt"/>
                <a:cs typeface="Arial" panose="020B0604020202020204" pitchFamily="34" charset="0"/>
              </a:rPr>
              <a:t>au texte complet des publications immédiatement ou après le délai imposé par l'éditeur, étant entendu que </a:t>
            </a:r>
            <a:r>
              <a:rPr lang="fr-BE" altLang="fr-FR" sz="2000" b="1" dirty="0">
                <a:solidFill>
                  <a:srgbClr val="1F497D"/>
                </a:solidFill>
                <a:latin typeface="+mn-lt"/>
                <a:cs typeface="Arial" panose="020B0604020202020204" pitchFamily="34" charset="0"/>
              </a:rPr>
              <a:t>pour toute publication parue à partir du 14 septembre 2018 </a:t>
            </a:r>
            <a:r>
              <a:rPr lang="fr-BE" altLang="fr-FR" sz="2000" dirty="0">
                <a:solidFill>
                  <a:srgbClr val="1F497D"/>
                </a:solidFill>
                <a:latin typeface="+mn-lt"/>
                <a:cs typeface="Arial" panose="020B0604020202020204" pitchFamily="34" charset="0"/>
              </a:rPr>
              <a:t>dans un </a:t>
            </a:r>
            <a:r>
              <a:rPr lang="fr-BE" altLang="fr-FR" sz="2000" b="1" dirty="0">
                <a:solidFill>
                  <a:srgbClr val="1F497D"/>
                </a:solidFill>
                <a:latin typeface="+mn-lt"/>
                <a:cs typeface="Arial" panose="020B0604020202020204" pitchFamily="34" charset="0"/>
              </a:rPr>
              <a:t>périodique</a:t>
            </a:r>
            <a:r>
              <a:rPr lang="fr-BE" altLang="fr-FR" sz="2000" dirty="0">
                <a:solidFill>
                  <a:srgbClr val="1F497D"/>
                </a:solidFill>
                <a:latin typeface="+mn-lt"/>
                <a:cs typeface="Arial" panose="020B0604020202020204" pitchFamily="34" charset="0"/>
              </a:rPr>
              <a:t> paraissant au moins une fois par an, ce délai ne peut excéder </a:t>
            </a:r>
            <a:r>
              <a:rPr lang="fr-BE" altLang="fr-FR" sz="2000" b="1" dirty="0">
                <a:solidFill>
                  <a:srgbClr val="1F497D"/>
                </a:solidFill>
                <a:latin typeface="+mn-lt"/>
                <a:cs typeface="Arial" panose="020B0604020202020204" pitchFamily="34" charset="0"/>
              </a:rPr>
              <a:t>6 mois après publication en sciences, technique, médecine, ou 12 mois en sciences humaines et sociales</a:t>
            </a:r>
            <a:r>
              <a:rPr lang="fr-BE" altLang="fr-FR" sz="2000" dirty="0" smtClean="0">
                <a:solidFill>
                  <a:srgbClr val="1F497D"/>
                </a:solidFill>
                <a:latin typeface="+mn-lt"/>
                <a:cs typeface="Arial" panose="020B0604020202020204" pitchFamily="34" charset="0"/>
              </a:rPr>
              <a:t>.</a:t>
            </a:r>
            <a:endParaRPr lang="fr-BE" altLang="fr-FR" sz="2000" dirty="0">
              <a:solidFill>
                <a:srgbClr val="1F497D"/>
              </a:solidFill>
              <a:latin typeface="+mn-lt"/>
              <a:cs typeface="Arial" panose="020B0604020202020204" pitchFamily="34" charset="0"/>
            </a:endParaRPr>
          </a:p>
          <a:p>
            <a:pPr algn="ctr" eaLnBrk="1" hangingPunct="1">
              <a:spcBef>
                <a:spcPct val="0"/>
              </a:spcBef>
              <a:buNone/>
            </a:pPr>
            <a:r>
              <a:rPr lang="fr-FR" altLang="fr-FR" sz="2400" b="1" dirty="0">
                <a:solidFill>
                  <a:schemeClr val="accent6"/>
                </a:solidFill>
                <a:latin typeface="+mn-lt"/>
                <a:cs typeface="Arial" panose="020B0604020202020204" pitchFamily="34" charset="0"/>
              </a:rPr>
              <a:t>http://</a:t>
            </a:r>
            <a:r>
              <a:rPr lang="fr-FR" altLang="fr-FR" sz="2400" b="1" dirty="0" smtClean="0">
                <a:solidFill>
                  <a:schemeClr val="accent6"/>
                </a:solidFill>
                <a:latin typeface="+mn-lt"/>
                <a:cs typeface="Arial" panose="020B0604020202020204" pitchFamily="34" charset="0"/>
              </a:rPr>
              <a:t>openaccess.ulb.be</a:t>
            </a:r>
            <a:endParaRPr lang="fr-FR" altLang="fr-FR" sz="2400" b="1" dirty="0">
              <a:solidFill>
                <a:schemeClr val="accent6"/>
              </a:solidFill>
              <a:latin typeface="+mn-lt"/>
              <a:cs typeface="Arial" panose="020B0604020202020204" pitchFamily="34" charset="0"/>
            </a:endParaRPr>
          </a:p>
        </p:txBody>
      </p:sp>
    </p:spTree>
    <p:extLst>
      <p:ext uri="{BB962C8B-B14F-4D97-AF65-F5344CB8AC3E}">
        <p14:creationId xmlns:p14="http://schemas.microsoft.com/office/powerpoint/2010/main" val="6445738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762" y="188640"/>
            <a:ext cx="16462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97" name="Titre 1"/>
          <p:cNvSpPr>
            <a:spLocks noGrp="1"/>
          </p:cNvSpPr>
          <p:nvPr>
            <p:ph type="title" idx="4294967295"/>
          </p:nvPr>
        </p:nvSpPr>
        <p:spPr>
          <a:xfrm>
            <a:off x="1798638" y="44450"/>
            <a:ext cx="7345362" cy="720725"/>
          </a:xfrm>
        </p:spPr>
        <p:txBody>
          <a:bodyPr/>
          <a:lstStyle/>
          <a:p>
            <a:pPr algn="l">
              <a:defRPr/>
            </a:pPr>
            <a:r>
              <a:rPr lang="fr-FR" sz="3600" cap="small" dirty="0" smtClean="0">
                <a:solidFill>
                  <a:srgbClr val="014A94"/>
                </a:solidFill>
                <a:latin typeface="+mn-lt"/>
                <a:cs typeface="Arial" charset="0"/>
              </a:rPr>
              <a:t>politique </a:t>
            </a:r>
            <a:r>
              <a:rPr lang="fr-FR" sz="3600" cap="small" dirty="0" smtClean="0">
                <a:solidFill>
                  <a:srgbClr val="00B050"/>
                </a:solidFill>
                <a:latin typeface="+mn-lt"/>
                <a:cs typeface="Arial" charset="0"/>
              </a:rPr>
              <a:t>Open Access </a:t>
            </a:r>
            <a:r>
              <a:rPr lang="fr-FR" sz="3600" cap="small" dirty="0" smtClean="0">
                <a:solidFill>
                  <a:srgbClr val="014A94"/>
                </a:solidFill>
                <a:latin typeface="+mn-lt"/>
                <a:cs typeface="Arial" charset="0"/>
              </a:rPr>
              <a:t>de l’ULB</a:t>
            </a:r>
            <a:endParaRPr lang="fr-BE" sz="3600" cap="small" dirty="0">
              <a:solidFill>
                <a:srgbClr val="014A94"/>
              </a:solidFill>
              <a:latin typeface="+mn-lt"/>
              <a:cs typeface="Arial" charset="0"/>
            </a:endParaRPr>
          </a:p>
        </p:txBody>
      </p:sp>
      <p:sp>
        <p:nvSpPr>
          <p:cNvPr id="109571" name="Rectangle 3"/>
          <p:cNvSpPr>
            <a:spLocks noChangeArrowheads="1"/>
          </p:cNvSpPr>
          <p:nvPr/>
        </p:nvSpPr>
        <p:spPr bwMode="auto">
          <a:xfrm>
            <a:off x="991697" y="1052736"/>
            <a:ext cx="76009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fr-BE" altLang="fr-FR" sz="2400" b="1" dirty="0">
                <a:solidFill>
                  <a:srgbClr val="1F497D"/>
                </a:solidFill>
                <a:latin typeface="+mn-lt"/>
              </a:rPr>
              <a:t>Impact sur les dossiers de candidature</a:t>
            </a:r>
          </a:p>
          <a:p>
            <a:pPr eaLnBrk="1" hangingPunct="1">
              <a:spcBef>
                <a:spcPct val="0"/>
              </a:spcBef>
              <a:buFontTx/>
              <a:buNone/>
            </a:pPr>
            <a:endParaRPr lang="fr-BE" altLang="fr-FR" sz="2400" dirty="0">
              <a:solidFill>
                <a:srgbClr val="1F497D"/>
              </a:solidFill>
              <a:latin typeface="+mn-lt"/>
            </a:endParaRPr>
          </a:p>
          <a:p>
            <a:pPr eaLnBrk="1" hangingPunct="1">
              <a:spcBef>
                <a:spcPct val="0"/>
              </a:spcBef>
              <a:buFontTx/>
              <a:buNone/>
            </a:pPr>
            <a:r>
              <a:rPr lang="fr-BE" altLang="fr-FR" sz="2400" dirty="0">
                <a:solidFill>
                  <a:srgbClr val="1F497D"/>
                </a:solidFill>
                <a:latin typeface="+mn-lt"/>
              </a:rPr>
              <a:t>Pour les chercheurs de l’ULB, la </a:t>
            </a:r>
            <a:r>
              <a:rPr lang="fr-BE" altLang="fr-FR" sz="2400" b="1" dirty="0">
                <a:solidFill>
                  <a:srgbClr val="1F497D"/>
                </a:solidFill>
                <a:latin typeface="+mn-lt"/>
              </a:rPr>
              <a:t>liste de publications générée par DI-fusion</a:t>
            </a:r>
            <a:r>
              <a:rPr lang="fr-BE" altLang="fr-FR" sz="2400" dirty="0">
                <a:solidFill>
                  <a:srgbClr val="1F497D"/>
                </a:solidFill>
                <a:latin typeface="+mn-lt"/>
              </a:rPr>
              <a:t> est la </a:t>
            </a:r>
            <a:r>
              <a:rPr lang="fr-BE" altLang="fr-FR" sz="2400" b="1" dirty="0">
                <a:solidFill>
                  <a:srgbClr val="1F497D"/>
                </a:solidFill>
                <a:latin typeface="+mn-lt"/>
              </a:rPr>
              <a:t>seule officielle </a:t>
            </a:r>
            <a:r>
              <a:rPr lang="fr-BE" altLang="fr-FR" sz="2400" dirty="0">
                <a:solidFill>
                  <a:srgbClr val="1F497D"/>
                </a:solidFill>
                <a:latin typeface="+mn-lt"/>
              </a:rPr>
              <a:t>en Communauté française de Belgique. C'est donc cette liste, et elle seule, qui doit être jointe à tout dossier de candidature (demande de crédit, de promotion, etc.). </a:t>
            </a:r>
            <a:endParaRPr lang="fr-BE" altLang="fr-FR" sz="2400" dirty="0" smtClean="0">
              <a:solidFill>
                <a:srgbClr val="1F497D"/>
              </a:solidFill>
              <a:latin typeface="+mn-lt"/>
            </a:endParaRPr>
          </a:p>
          <a:p>
            <a:pPr eaLnBrk="1" hangingPunct="1">
              <a:spcBef>
                <a:spcPct val="0"/>
              </a:spcBef>
              <a:buFontTx/>
              <a:buNone/>
            </a:pPr>
            <a:endParaRPr lang="fr-BE" altLang="fr-FR" sz="2400" dirty="0">
              <a:solidFill>
                <a:srgbClr val="1F497D"/>
              </a:solidFill>
              <a:latin typeface="+mn-lt"/>
            </a:endParaRPr>
          </a:p>
          <a:p>
            <a:pPr eaLnBrk="1" hangingPunct="1">
              <a:spcBef>
                <a:spcPct val="0"/>
              </a:spcBef>
              <a:buFontTx/>
              <a:buNone/>
            </a:pPr>
            <a:r>
              <a:rPr lang="fr-BE" altLang="fr-FR" sz="2400" dirty="0" smtClean="0">
                <a:solidFill>
                  <a:srgbClr val="1F497D"/>
                </a:solidFill>
                <a:latin typeface="+mn-lt"/>
              </a:rPr>
              <a:t>Pour </a:t>
            </a:r>
            <a:r>
              <a:rPr lang="fr-BE" altLang="fr-FR" sz="2400" dirty="0">
                <a:solidFill>
                  <a:srgbClr val="1F497D"/>
                </a:solidFill>
                <a:latin typeface="+mn-lt"/>
              </a:rPr>
              <a:t>ce qui concerne les articles publiés dans un périodique à partir du 14 septembre 2018, </a:t>
            </a:r>
            <a:r>
              <a:rPr lang="fr-BE" altLang="fr-FR" sz="2400" b="1" dirty="0">
                <a:solidFill>
                  <a:srgbClr val="1F497D"/>
                </a:solidFill>
                <a:latin typeface="+mn-lt"/>
              </a:rPr>
              <a:t>seuls ceux dont le texte complet est déposé et accessible </a:t>
            </a:r>
            <a:r>
              <a:rPr lang="fr-BE" altLang="fr-FR" sz="2400" dirty="0">
                <a:solidFill>
                  <a:srgbClr val="1F497D"/>
                </a:solidFill>
                <a:latin typeface="+mn-lt"/>
              </a:rPr>
              <a:t>suivant les règles établies ci-dessus seront pris en considération lors de l'évaluation de dossiers dans le cadre de nomination, promotion ou attribution de crédits</a:t>
            </a:r>
            <a:r>
              <a:rPr lang="fr-BE" altLang="fr-FR" sz="2400" dirty="0" smtClean="0">
                <a:solidFill>
                  <a:srgbClr val="1F497D"/>
                </a:solidFill>
                <a:latin typeface="+mn-lt"/>
              </a:rPr>
              <a:t>.</a:t>
            </a:r>
            <a:endParaRPr lang="fr-BE" altLang="fr-FR" sz="2400" b="1" dirty="0" smtClean="0">
              <a:solidFill>
                <a:srgbClr val="1F497D"/>
              </a:solidFill>
              <a:latin typeface="+mn-lt"/>
            </a:endParaRPr>
          </a:p>
          <a:p>
            <a:pPr algn="ctr" eaLnBrk="1" hangingPunct="1">
              <a:spcBef>
                <a:spcPct val="0"/>
              </a:spcBef>
              <a:buFontTx/>
              <a:buNone/>
            </a:pPr>
            <a:r>
              <a:rPr lang="fr-FR" altLang="fr-FR" sz="2400" b="1" dirty="0" smtClean="0">
                <a:solidFill>
                  <a:schemeClr val="accent6"/>
                </a:solidFill>
                <a:latin typeface="+mn-lt"/>
              </a:rPr>
              <a:t>http</a:t>
            </a:r>
            <a:r>
              <a:rPr lang="fr-FR" altLang="fr-FR" sz="2400" b="1" dirty="0">
                <a:solidFill>
                  <a:schemeClr val="accent6"/>
                </a:solidFill>
                <a:latin typeface="+mn-lt"/>
              </a:rPr>
              <a:t>://</a:t>
            </a:r>
            <a:r>
              <a:rPr lang="fr-FR" altLang="fr-FR" sz="2400" b="1" dirty="0" smtClean="0">
                <a:solidFill>
                  <a:schemeClr val="accent6"/>
                </a:solidFill>
                <a:latin typeface="+mn-lt"/>
              </a:rPr>
              <a:t>openaccess.ulb.be</a:t>
            </a:r>
            <a:endParaRPr lang="fr-FR" altLang="fr-FR" sz="2400" b="1" dirty="0">
              <a:solidFill>
                <a:schemeClr val="accent6"/>
              </a:solidFill>
              <a:latin typeface="+mn-lt"/>
            </a:endParaRPr>
          </a:p>
        </p:txBody>
      </p:sp>
    </p:spTree>
    <p:extLst>
      <p:ext uri="{BB962C8B-B14F-4D97-AF65-F5344CB8AC3E}">
        <p14:creationId xmlns:p14="http://schemas.microsoft.com/office/powerpoint/2010/main" val="36758337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u numéro de diapositive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fld id="{D6EB3FCB-A309-4F8E-97E8-6AEDD1428400}" type="slidenum">
              <a:rPr lang="fr-BE" altLang="fr-FR" sz="1200">
                <a:solidFill>
                  <a:srgbClr val="898989"/>
                </a:solidFill>
              </a:rPr>
              <a:pPr eaLnBrk="1" hangingPunct="1">
                <a:spcBef>
                  <a:spcPct val="0"/>
                </a:spcBef>
                <a:buFontTx/>
                <a:buNone/>
              </a:pPr>
              <a:t>8</a:t>
            </a:fld>
            <a:endParaRPr lang="fr-BE" altLang="fr-FR" sz="1200">
              <a:solidFill>
                <a:srgbClr val="898989"/>
              </a:solidFill>
            </a:endParaRPr>
          </a:p>
        </p:txBody>
      </p:sp>
      <p:sp>
        <p:nvSpPr>
          <p:cNvPr id="71683" name="Titre 1"/>
          <p:cNvSpPr txBox="1">
            <a:spLocks/>
          </p:cNvSpPr>
          <p:nvPr/>
        </p:nvSpPr>
        <p:spPr bwMode="auto">
          <a:xfrm>
            <a:off x="1043608" y="1052736"/>
            <a:ext cx="749935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None/>
            </a:pPr>
            <a:r>
              <a:rPr lang="fr-BE" altLang="fr-FR" sz="4400" b="1" dirty="0" smtClean="0">
                <a:solidFill>
                  <a:srgbClr val="0C2D83"/>
                </a:solidFill>
              </a:rPr>
              <a:t>Open Access aux articles</a:t>
            </a:r>
            <a:br>
              <a:rPr lang="fr-BE" altLang="fr-FR" sz="4400" b="1" dirty="0" smtClean="0">
                <a:solidFill>
                  <a:srgbClr val="0C2D83"/>
                </a:solidFill>
              </a:rPr>
            </a:br>
            <a:endParaRPr lang="fr-BE" altLang="fr-FR" sz="4400" b="1" dirty="0" smtClean="0">
              <a:solidFill>
                <a:srgbClr val="0C2D83"/>
              </a:solidFill>
            </a:endParaRPr>
          </a:p>
          <a:p>
            <a:pPr algn="ctr">
              <a:spcBef>
                <a:spcPct val="0"/>
              </a:spcBef>
              <a:buNone/>
            </a:pPr>
            <a:r>
              <a:rPr lang="fr-FR" altLang="fr-FR" sz="4400" b="1" dirty="0" smtClean="0">
                <a:solidFill>
                  <a:srgbClr val="00B050"/>
                </a:solidFill>
              </a:rPr>
              <a:t>Green Open Access</a:t>
            </a:r>
          </a:p>
          <a:p>
            <a:pPr algn="ctr">
              <a:spcBef>
                <a:spcPct val="0"/>
              </a:spcBef>
              <a:buNone/>
            </a:pPr>
            <a:r>
              <a:rPr lang="fr-FR" altLang="fr-FR" sz="4400" b="1" dirty="0" smtClean="0">
                <a:solidFill>
                  <a:srgbClr val="FFC000"/>
                </a:solidFill>
              </a:rPr>
              <a:t>Gold Open Access</a:t>
            </a:r>
          </a:p>
          <a:p>
            <a:pPr algn="ctr">
              <a:spcBef>
                <a:spcPct val="0"/>
              </a:spcBef>
              <a:buNone/>
            </a:pPr>
            <a:r>
              <a:rPr lang="fr-FR" altLang="fr-FR" sz="4000" b="1" dirty="0" err="1" smtClean="0">
                <a:solidFill>
                  <a:srgbClr val="FF0000"/>
                </a:solidFill>
              </a:rPr>
              <a:t>Hybrid</a:t>
            </a:r>
            <a:r>
              <a:rPr lang="fr-FR" altLang="fr-FR" sz="4000" b="1" dirty="0" smtClean="0">
                <a:solidFill>
                  <a:srgbClr val="FF0000"/>
                </a:solidFill>
              </a:rPr>
              <a:t> Open Access</a:t>
            </a:r>
            <a:endParaRPr lang="fr-BE" altLang="fr-FR" sz="4000" b="1" dirty="0">
              <a:solidFill>
                <a:srgbClr val="FF0000"/>
              </a:solidFill>
            </a:endParaRPr>
          </a:p>
        </p:txBody>
      </p:sp>
      <p:pic>
        <p:nvPicPr>
          <p:cNvPr id="716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6336" y="2436028"/>
            <a:ext cx="8318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3A112B5A-8BE0-4328-9185-E82628B23880}" type="slidenum">
              <a:rPr lang="fr-BE" altLang="fr-FR" smtClean="0"/>
              <a:pPr/>
              <a:t>9</a:t>
            </a:fld>
            <a:endParaRPr lang="fr-BE" altLang="fr-FR"/>
          </a:p>
        </p:txBody>
      </p:sp>
      <p:sp>
        <p:nvSpPr>
          <p:cNvPr id="9" name="Titre 1"/>
          <p:cNvSpPr>
            <a:spLocks noGrp="1"/>
          </p:cNvSpPr>
          <p:nvPr>
            <p:ph type="title" idx="4294967295"/>
          </p:nvPr>
        </p:nvSpPr>
        <p:spPr>
          <a:xfrm>
            <a:off x="966688" y="188640"/>
            <a:ext cx="7283450" cy="541337"/>
          </a:xfrm>
        </p:spPr>
        <p:txBody>
          <a:bodyPr/>
          <a:lstStyle/>
          <a:p>
            <a:r>
              <a:rPr lang="fr-BE" sz="3600" b="1" cap="small" dirty="0">
                <a:solidFill>
                  <a:srgbClr val="00B050"/>
                </a:solidFill>
                <a:latin typeface="+mn-lt"/>
              </a:rPr>
              <a:t>Green Open Access</a:t>
            </a:r>
            <a:endParaRPr lang="fr-FR" sz="3600" b="1" cap="small" dirty="0">
              <a:solidFill>
                <a:srgbClr val="00B050"/>
              </a:solidFill>
              <a:latin typeface="+mn-lt"/>
            </a:endParaRPr>
          </a:p>
        </p:txBody>
      </p:sp>
      <p:pic>
        <p:nvPicPr>
          <p:cNvPr id="1167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248" y="1303005"/>
            <a:ext cx="1524000" cy="139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7862" y="1385887"/>
            <a:ext cx="1066800" cy="96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534515" y="2837745"/>
            <a:ext cx="1440160" cy="923330"/>
          </a:xfrm>
          <a:prstGeom prst="rect">
            <a:avLst/>
          </a:prstGeom>
          <a:noFill/>
        </p:spPr>
        <p:txBody>
          <a:bodyPr wrap="square" rtlCol="0">
            <a:spAutoFit/>
          </a:bodyPr>
          <a:lstStyle/>
          <a:p>
            <a:pPr algn="ctr"/>
            <a:r>
              <a:rPr lang="fr-FR" dirty="0" smtClean="0">
                <a:solidFill>
                  <a:prstClr val="black"/>
                </a:solidFill>
              </a:rPr>
              <a:t>Le chercheur </a:t>
            </a:r>
            <a:r>
              <a:rPr lang="fr-FR" b="1" dirty="0" smtClean="0">
                <a:solidFill>
                  <a:prstClr val="black"/>
                </a:solidFill>
              </a:rPr>
              <a:t>décide où publier</a:t>
            </a:r>
            <a:endParaRPr lang="fr-BE" b="1" dirty="0">
              <a:solidFill>
                <a:prstClr val="black"/>
              </a:solidFill>
            </a:endParaRPr>
          </a:p>
        </p:txBody>
      </p:sp>
      <p:sp>
        <p:nvSpPr>
          <p:cNvPr id="3" name="ZoneTexte 2"/>
          <p:cNvSpPr txBox="1"/>
          <p:nvPr/>
        </p:nvSpPr>
        <p:spPr>
          <a:xfrm>
            <a:off x="2105139" y="2780928"/>
            <a:ext cx="1414510" cy="1477328"/>
          </a:xfrm>
          <a:prstGeom prst="rect">
            <a:avLst/>
          </a:prstGeom>
          <a:noFill/>
        </p:spPr>
        <p:txBody>
          <a:bodyPr wrap="square" rtlCol="0">
            <a:spAutoFit/>
          </a:bodyPr>
          <a:lstStyle/>
          <a:p>
            <a:pPr algn="ctr"/>
            <a:r>
              <a:rPr lang="fr-FR" dirty="0" smtClean="0">
                <a:solidFill>
                  <a:prstClr val="black"/>
                </a:solidFill>
              </a:rPr>
              <a:t>Publie dans une </a:t>
            </a:r>
            <a:r>
              <a:rPr lang="fr-FR" b="1" dirty="0" smtClean="0">
                <a:solidFill>
                  <a:prstClr val="black"/>
                </a:solidFill>
              </a:rPr>
              <a:t>revue accessible par abonnement</a:t>
            </a:r>
            <a:endParaRPr lang="fr-BE" b="1" dirty="0">
              <a:solidFill>
                <a:prstClr val="black"/>
              </a:solidFill>
            </a:endParaRPr>
          </a:p>
        </p:txBody>
      </p:sp>
      <p:cxnSp>
        <p:nvCxnSpPr>
          <p:cNvPr id="14" name="Connecteur droit avec flèche 13"/>
          <p:cNvCxnSpPr/>
          <p:nvPr/>
        </p:nvCxnSpPr>
        <p:spPr>
          <a:xfrm>
            <a:off x="1763688" y="1998330"/>
            <a:ext cx="484174" cy="0"/>
          </a:xfrm>
          <a:prstGeom prst="straightConnector1">
            <a:avLst/>
          </a:prstGeom>
          <a:ln w="5715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a:off x="3414103" y="1965418"/>
            <a:ext cx="484174" cy="0"/>
          </a:xfrm>
          <a:prstGeom prst="straightConnector1">
            <a:avLst/>
          </a:prstGeom>
          <a:ln w="5715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16751" name="Picture 10">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4515" y="6300801"/>
            <a:ext cx="864347" cy="428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27983" y="1412966"/>
            <a:ext cx="1422159" cy="74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ZoneTexte 25"/>
          <p:cNvSpPr txBox="1"/>
          <p:nvPr/>
        </p:nvSpPr>
        <p:spPr>
          <a:xfrm>
            <a:off x="4100404" y="2765827"/>
            <a:ext cx="2055772" cy="1754326"/>
          </a:xfrm>
          <a:prstGeom prst="rect">
            <a:avLst/>
          </a:prstGeom>
          <a:noFill/>
        </p:spPr>
        <p:txBody>
          <a:bodyPr wrap="square" rtlCol="0">
            <a:spAutoFit/>
          </a:bodyPr>
          <a:lstStyle/>
          <a:p>
            <a:pPr algn="ctr"/>
            <a:r>
              <a:rPr lang="fr-FR" b="1" dirty="0">
                <a:solidFill>
                  <a:prstClr val="black"/>
                </a:solidFill>
                <a:latin typeface="Calibri"/>
              </a:rPr>
              <a:t>Archive immédiatement </a:t>
            </a:r>
            <a:r>
              <a:rPr lang="fr-FR" b="1" dirty="0" smtClean="0">
                <a:solidFill>
                  <a:prstClr val="black"/>
                </a:solidFill>
                <a:latin typeface="Calibri"/>
              </a:rPr>
              <a:t/>
            </a:r>
            <a:br>
              <a:rPr lang="fr-FR" b="1" dirty="0" smtClean="0">
                <a:solidFill>
                  <a:prstClr val="black"/>
                </a:solidFill>
                <a:latin typeface="Calibri"/>
              </a:rPr>
            </a:br>
            <a:r>
              <a:rPr lang="fr-FR" dirty="0" smtClean="0">
                <a:solidFill>
                  <a:prstClr val="black"/>
                </a:solidFill>
                <a:latin typeface="Calibri"/>
              </a:rPr>
              <a:t>le </a:t>
            </a:r>
            <a:r>
              <a:rPr lang="fr-FR" b="1" dirty="0">
                <a:solidFill>
                  <a:prstClr val="black"/>
                </a:solidFill>
                <a:latin typeface="Calibri"/>
              </a:rPr>
              <a:t>manuscrit final accepté pour publication</a:t>
            </a:r>
            <a:r>
              <a:rPr lang="fr-FR" dirty="0">
                <a:solidFill>
                  <a:prstClr val="black"/>
                </a:solidFill>
                <a:latin typeface="Calibri"/>
              </a:rPr>
              <a:t/>
            </a:r>
            <a:br>
              <a:rPr lang="fr-FR" dirty="0">
                <a:solidFill>
                  <a:prstClr val="black"/>
                </a:solidFill>
                <a:latin typeface="Calibri"/>
              </a:rPr>
            </a:br>
            <a:r>
              <a:rPr lang="fr-FR" dirty="0">
                <a:solidFill>
                  <a:prstClr val="black"/>
                </a:solidFill>
                <a:latin typeface="Calibri"/>
              </a:rPr>
              <a:t>dans DI-fusion</a:t>
            </a:r>
            <a:endParaRPr lang="fr-BE" i="1" dirty="0">
              <a:solidFill>
                <a:prstClr val="black"/>
              </a:solidFill>
              <a:latin typeface="Calibri"/>
            </a:endParaRPr>
          </a:p>
        </p:txBody>
      </p:sp>
      <p:sp>
        <p:nvSpPr>
          <p:cNvPr id="28" name="ZoneTexte 27"/>
          <p:cNvSpPr txBox="1"/>
          <p:nvPr/>
        </p:nvSpPr>
        <p:spPr>
          <a:xfrm>
            <a:off x="6399950" y="2492896"/>
            <a:ext cx="2420522" cy="2585323"/>
          </a:xfrm>
          <a:prstGeom prst="rect">
            <a:avLst/>
          </a:prstGeom>
          <a:noFill/>
        </p:spPr>
        <p:txBody>
          <a:bodyPr wrap="square" rtlCol="0">
            <a:spAutoFit/>
          </a:bodyPr>
          <a:lstStyle/>
          <a:p>
            <a:pPr algn="ctr"/>
            <a:r>
              <a:rPr lang="fr-FR" b="1" dirty="0">
                <a:solidFill>
                  <a:prstClr val="black"/>
                </a:solidFill>
                <a:latin typeface="Calibri"/>
              </a:rPr>
              <a:t>Libre accès</a:t>
            </a:r>
            <a:r>
              <a:rPr lang="fr-FR" dirty="0">
                <a:solidFill>
                  <a:prstClr val="black"/>
                </a:solidFill>
                <a:latin typeface="Calibri"/>
              </a:rPr>
              <a:t> </a:t>
            </a:r>
            <a:r>
              <a:rPr lang="fr-FR" b="1" dirty="0">
                <a:solidFill>
                  <a:prstClr val="black"/>
                </a:solidFill>
                <a:latin typeface="Calibri"/>
              </a:rPr>
              <a:t>immédiat </a:t>
            </a:r>
            <a:br>
              <a:rPr lang="fr-FR" b="1" dirty="0">
                <a:solidFill>
                  <a:prstClr val="black"/>
                </a:solidFill>
                <a:latin typeface="Calibri"/>
              </a:rPr>
            </a:br>
            <a:r>
              <a:rPr lang="fr-FR" b="1" dirty="0">
                <a:solidFill>
                  <a:prstClr val="black"/>
                </a:solidFill>
                <a:latin typeface="Calibri"/>
              </a:rPr>
              <a:t>ou après  embargo maximum </a:t>
            </a:r>
            <a:r>
              <a:rPr lang="fr-FR" dirty="0">
                <a:solidFill>
                  <a:prstClr val="black"/>
                </a:solidFill>
                <a:latin typeface="Calibri"/>
              </a:rPr>
              <a:t/>
            </a:r>
            <a:br>
              <a:rPr lang="fr-FR" dirty="0">
                <a:solidFill>
                  <a:prstClr val="black"/>
                </a:solidFill>
                <a:latin typeface="Calibri"/>
              </a:rPr>
            </a:br>
            <a:r>
              <a:rPr lang="fr-FR" dirty="0">
                <a:solidFill>
                  <a:prstClr val="black"/>
                </a:solidFill>
                <a:latin typeface="Calibri"/>
              </a:rPr>
              <a:t>6 mois en Science, Technique, Médecine (STM), </a:t>
            </a:r>
            <a:br>
              <a:rPr lang="fr-FR" dirty="0">
                <a:solidFill>
                  <a:prstClr val="black"/>
                </a:solidFill>
                <a:latin typeface="Calibri"/>
              </a:rPr>
            </a:br>
            <a:r>
              <a:rPr lang="fr-FR" dirty="0">
                <a:solidFill>
                  <a:prstClr val="black"/>
                </a:solidFill>
                <a:latin typeface="Calibri"/>
              </a:rPr>
              <a:t>12 mois en Sciences Humaines &amp; Sociales (SHS)</a:t>
            </a:r>
            <a:endParaRPr lang="fr-BE" dirty="0">
              <a:solidFill>
                <a:prstClr val="black"/>
              </a:solidFill>
              <a:latin typeface="Calibri"/>
            </a:endParaRPr>
          </a:p>
        </p:txBody>
      </p:sp>
      <p:cxnSp>
        <p:nvCxnSpPr>
          <p:cNvPr id="29" name="Connecteur droit avec flèche 28"/>
          <p:cNvCxnSpPr/>
          <p:nvPr/>
        </p:nvCxnSpPr>
        <p:spPr>
          <a:xfrm>
            <a:off x="6009069" y="2012564"/>
            <a:ext cx="363131" cy="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3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39623" y="1253944"/>
            <a:ext cx="652361" cy="92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6256" y="1473473"/>
            <a:ext cx="438927" cy="438927"/>
          </a:xfrm>
          <a:prstGeom prst="rect">
            <a:avLst/>
          </a:prstGeom>
        </p:spPr>
      </p:pic>
    </p:spTree>
    <p:extLst>
      <p:ext uri="{BB962C8B-B14F-4D97-AF65-F5344CB8AC3E}">
        <p14:creationId xmlns:p14="http://schemas.microsoft.com/office/powerpoint/2010/main" val="91077520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0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1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9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5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6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7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8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6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8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9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2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3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11248</TotalTime>
  <Words>1924</Words>
  <Application>Microsoft Office PowerPoint</Application>
  <PresentationFormat>Affichage à l'écran (4:3)</PresentationFormat>
  <Paragraphs>341</Paragraphs>
  <Slides>27</Slides>
  <Notes>24</Notes>
  <HiddenSlides>0</HiddenSlides>
  <MMClips>0</MMClips>
  <ScaleCrop>false</ScaleCrop>
  <HeadingPairs>
    <vt:vector size="6" baseType="variant">
      <vt:variant>
        <vt:lpstr>Polices utilisées</vt:lpstr>
      </vt:variant>
      <vt:variant>
        <vt:i4>6</vt:i4>
      </vt:variant>
      <vt:variant>
        <vt:lpstr>Thème</vt:lpstr>
      </vt:variant>
      <vt:variant>
        <vt:i4>23</vt:i4>
      </vt:variant>
      <vt:variant>
        <vt:lpstr>Titres des diapositives</vt:lpstr>
      </vt:variant>
      <vt:variant>
        <vt:i4>27</vt:i4>
      </vt:variant>
    </vt:vector>
  </HeadingPairs>
  <TitlesOfParts>
    <vt:vector size="56" baseType="lpstr">
      <vt:lpstr>ＭＳ Ｐゴシック</vt:lpstr>
      <vt:lpstr>Arial</vt:lpstr>
      <vt:lpstr>Calibri</vt:lpstr>
      <vt:lpstr>Courier New</vt:lpstr>
      <vt:lpstr>MetaBold-Roman</vt:lpstr>
      <vt:lpstr>Wingdings</vt:lpstr>
      <vt:lpstr>1_Thème Office</vt:lpstr>
      <vt:lpstr>Conception personnalisée</vt:lpstr>
      <vt:lpstr>2_Conception personnalisée</vt:lpstr>
      <vt:lpstr>2_Thème Office</vt:lpstr>
      <vt:lpstr>1_Conception personnalisée</vt:lpstr>
      <vt:lpstr>3_Conception personnalisée</vt:lpstr>
      <vt:lpstr>4_Conception personnalisée</vt:lpstr>
      <vt:lpstr>5_Conception personnalisée</vt:lpstr>
      <vt:lpstr>7_Conception personnalisée</vt:lpstr>
      <vt:lpstr>10_Conception personnalisée</vt:lpstr>
      <vt:lpstr>11_Conception personnalisée</vt:lpstr>
      <vt:lpstr>9_Conception personnalisée</vt:lpstr>
      <vt:lpstr>12_Conception personnalisée</vt:lpstr>
      <vt:lpstr>13_Conception personnalisée</vt:lpstr>
      <vt:lpstr>15_Conception personnalisée</vt:lpstr>
      <vt:lpstr>6_Conception personnalisée</vt:lpstr>
      <vt:lpstr>17_Conception personnalisée</vt:lpstr>
      <vt:lpstr>18_Conception personnalisée</vt:lpstr>
      <vt:lpstr>16_Conception personnalisée</vt:lpstr>
      <vt:lpstr>8_Conception personnalisée</vt:lpstr>
      <vt:lpstr>19_Conception personnalisée</vt:lpstr>
      <vt:lpstr>22_Conception personnalisée</vt:lpstr>
      <vt:lpstr>3_Thème Office</vt:lpstr>
      <vt:lpstr>  Open Access     Diffuser vos publications en Open Access </vt:lpstr>
      <vt:lpstr>Présentation PowerPoint</vt:lpstr>
      <vt:lpstr>Présentation PowerPoint</vt:lpstr>
      <vt:lpstr>Présentation PowerPoint</vt:lpstr>
      <vt:lpstr>Présentation PowerPoint</vt:lpstr>
      <vt:lpstr>politique Open Access de l’ULB</vt:lpstr>
      <vt:lpstr>politique Open Access de l’ULB</vt:lpstr>
      <vt:lpstr>Présentation PowerPoint</vt:lpstr>
      <vt:lpstr>Green Open Access</vt:lpstr>
      <vt:lpstr>Présentation PowerPoint</vt:lpstr>
      <vt:lpstr>Présentation PowerPoint</vt:lpstr>
      <vt:lpstr>Présentation PowerPoint</vt:lpstr>
      <vt:lpstr>Présentation PowerPoint</vt:lpstr>
      <vt:lpstr>Présentation PowerPoint</vt:lpstr>
      <vt:lpstr>Attention aux éditeurs prédateurs!</vt:lpstr>
      <vt:lpstr>Présentation PowerPoint</vt:lpstr>
      <vt:lpstr>qui paie les coûts de publication?</vt:lpstr>
      <vt:lpstr>APC : sources de financement  pour un chercheur de l’ULB </vt:lpstr>
      <vt:lpstr>Présentation PowerPoint</vt:lpstr>
      <vt:lpstr>Présentation PowerPoint</vt:lpstr>
      <vt:lpstr>Présentation PowerPoint</vt:lpstr>
      <vt:lpstr>Questions?</vt:lpstr>
      <vt:lpstr>Présentation PowerPoint</vt:lpstr>
      <vt:lpstr>Références</vt:lpstr>
      <vt:lpstr>Présentation PowerPoint</vt:lpstr>
      <vt:lpstr>Présentation PowerPoint</vt:lpstr>
      <vt:lpstr>EURAXESS HRS4R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TEST</cp:lastModifiedBy>
  <cp:revision>526</cp:revision>
  <cp:lastPrinted>2019-05-23T16:01:51Z</cp:lastPrinted>
  <dcterms:created xsi:type="dcterms:W3CDTF">2012-12-20T09:37:16Z</dcterms:created>
  <dcterms:modified xsi:type="dcterms:W3CDTF">2020-06-17T10:16:32Z</dcterms:modified>
</cp:coreProperties>
</file>