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78" r:id="rId2"/>
    <p:sldMasterId id="2147483999" r:id="rId3"/>
    <p:sldMasterId id="214748465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61" r:id="rId6"/>
    <p:sldId id="264" r:id="rId7"/>
    <p:sldId id="263" r:id="rId8"/>
    <p:sldId id="265" r:id="rId9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A94"/>
    <a:srgbClr val="0C2D83"/>
    <a:srgbClr val="2128B9"/>
    <a:srgbClr val="000000"/>
    <a:srgbClr val="A2B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82" autoAdjust="0"/>
    <p:restoredTop sz="87197" autoAdjust="0"/>
  </p:normalViewPr>
  <p:slideViewPr>
    <p:cSldViewPr>
      <p:cViewPr>
        <p:scale>
          <a:sx n="87" d="100"/>
          <a:sy n="87" d="100"/>
        </p:scale>
        <p:origin x="-2454" y="-294"/>
      </p:cViewPr>
      <p:guideLst>
        <p:guide orient="horz" pos="3521"/>
        <p:guide pos="4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82141-DA78-4B45-9599-2E8DB990BC4E}" type="datetimeFigureOut">
              <a:rPr lang="fr-BE" smtClean="0"/>
              <a:t>21/05/2019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2AAD8-0832-4626-A93F-F1502A3F679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77739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0CB57BC3-C637-4235-8B54-6CE343A82357}" type="datetimeFigureOut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BE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EA43C3A6-CBF7-4345-890B-AC943EC34446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560569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smtClean="0"/>
          </a:p>
        </p:txBody>
      </p:sp>
      <p:sp>
        <p:nvSpPr>
          <p:cNvPr id="2211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7FB334-41F7-4F18-B314-0A66D001BFB5}" type="slidenum">
              <a:rPr lang="fr-BE" altLang="fr-FR" smtClean="0">
                <a:cs typeface="Arial" pitchFamily="34" charset="0"/>
              </a:rPr>
              <a:pPr/>
              <a:t>1</a:t>
            </a:fld>
            <a:endParaRPr lang="fr-BE" altLang="fr-FR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71BD8-9032-4A20-A132-64FDD96864A1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96509-5842-44C6-BD74-41BEFCFC9E2B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endParaRPr lang="fr-BE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410E-BE23-4DEB-9213-2EA9ACF44DD1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85824-289E-4ABD-9562-5CF31982761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19B96-1629-41A0-9EC5-926E28E210B5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A4B68-AB4D-41DC-81E0-2EC7519143D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899592" y="2084853"/>
            <a:ext cx="7715200" cy="4525433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F6157-4651-49FA-823E-49EB0D3C59CC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22396-911E-4A62-92C3-38617EC59D4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4B05B43-B679-40EA-B7CE-040C970F0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1C0C3-1CCB-4F71-BDF5-60991E088D8B}" type="datetimeFigureOut">
              <a:rPr lang="fr-BE" altLang="fr-FR"/>
              <a:pPr>
                <a:defRPr/>
              </a:pPr>
              <a:t>21/05/2019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026B18-31FB-45B9-B336-AA78D9235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C0474DE7-0881-471A-B370-BE261B067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6E357-F40A-4EC0-97B2-641AF9AE71D1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407078848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350" y="1666875"/>
            <a:ext cx="7283450" cy="4525963"/>
          </a:xfrm>
        </p:spPr>
        <p:txBody>
          <a:bodyPr/>
          <a:lstStyle/>
          <a:p>
            <a:pPr lvl="0"/>
            <a:r>
              <a:rPr lang="fr-FR" noProof="0" dirty="0"/>
              <a:t>Modifiez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97AA8A17-69D1-4A3B-A0A1-07CAE18A9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9167B-406C-4928-AFF5-4B5393C9F726}" type="datetimeFigureOut">
              <a:rPr lang="fr-BE" altLang="fr-FR"/>
              <a:pPr>
                <a:defRPr/>
              </a:pPr>
              <a:t>21/05/2019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DDA5B09F-C42D-4139-A24F-2287D87D9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401BAF4F-62F1-4F2B-9F36-99F732E0C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18408-6AFE-4F76-A619-6F3E0A01A9C1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11638471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4425132"/>
            <a:ext cx="7772400" cy="8223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15616" y="292494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2C4D4AD8-A385-4488-BF18-54C0F33F5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500C6-5A13-4CFA-84BE-3A98609E00C8}" type="datetimeFigureOut">
              <a:rPr lang="fr-BE" altLang="fr-FR"/>
              <a:pPr>
                <a:defRPr/>
              </a:pPr>
              <a:t>21/05/2019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F848981-2457-4959-AFF3-80748458C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D264C163-EF0F-45F2-A386-ECDB24829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7F1950-4173-4A8E-9CAF-EC8067912A12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89080838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31640" y="1600200"/>
            <a:ext cx="31641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3">
            <a:extLst>
              <a:ext uri="{FF2B5EF4-FFF2-40B4-BE49-F238E27FC236}">
                <a16:creationId xmlns="" xmlns:a16="http://schemas.microsoft.com/office/drawing/2014/main" id="{12602BDF-AB8B-4C6A-9636-BBA28AEF2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42864-FF7A-4E9A-A2D6-42409028DE6B}" type="datetimeFigureOut">
              <a:rPr lang="fr-BE" altLang="fr-FR"/>
              <a:pPr>
                <a:defRPr/>
              </a:pPr>
              <a:t>21/05/2019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="" xmlns:a16="http://schemas.microsoft.com/office/drawing/2014/main" id="{F026EF58-2930-46B1-9C43-C9620E3FB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="" xmlns:a16="http://schemas.microsoft.com/office/drawing/2014/main" id="{AC1FC0F4-305C-4BBA-9CD8-5A61D943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42EB9-2D20-4920-9BAA-7991FFB4B32C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47112731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3">
            <a:extLst>
              <a:ext uri="{FF2B5EF4-FFF2-40B4-BE49-F238E27FC236}">
                <a16:creationId xmlns="" xmlns:a16="http://schemas.microsoft.com/office/drawing/2014/main" id="{C2788C09-231B-4162-A4D1-CB36E1502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72F6B-A1DC-45F7-B380-DAD24122ED33}" type="datetimeFigureOut">
              <a:rPr lang="fr-BE" altLang="fr-FR"/>
              <a:pPr>
                <a:defRPr/>
              </a:pPr>
              <a:t>21/05/2019</a:t>
            </a:fld>
            <a:endParaRPr lang="fr-BE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="" xmlns:a16="http://schemas.microsoft.com/office/drawing/2014/main" id="{35A20915-5AFE-44A1-B10B-0EDB40134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="" xmlns:a16="http://schemas.microsoft.com/office/drawing/2014/main" id="{A92C77B4-3278-4CEA-AE95-B3E7B0BA3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93FC9-7F12-4E20-BAEF-431FD6A992C1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31124469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5EDBE-5352-45DF-B4B4-381E1A146CE5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D0033-C3ED-4502-9538-DF42B7399DA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3">
            <a:extLst>
              <a:ext uri="{FF2B5EF4-FFF2-40B4-BE49-F238E27FC236}">
                <a16:creationId xmlns="" xmlns:a16="http://schemas.microsoft.com/office/drawing/2014/main" id="{D5DBF69C-D073-4654-B334-E1D7AF079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6909B-3E68-47D9-8470-3061DBF3873F}" type="datetimeFigureOut">
              <a:rPr lang="fr-BE" altLang="fr-FR"/>
              <a:pPr>
                <a:defRPr/>
              </a:pPr>
              <a:t>21/05/2019</a:t>
            </a:fld>
            <a:endParaRPr lang="fr-BE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="" xmlns:a16="http://schemas.microsoft.com/office/drawing/2014/main" id="{EBD3B7D5-78B5-4376-B3A8-57B6BFADA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="" xmlns:a16="http://schemas.microsoft.com/office/drawing/2014/main" id="{B89FB5E6-F07A-43BF-9052-4D05F9BF8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EBE27-B635-4695-A42E-0EBEE14EAF38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416858674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5" descr="Dana-logo-entete3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76200"/>
            <a:ext cx="9017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e la date 3">
            <a:extLst>
              <a:ext uri="{FF2B5EF4-FFF2-40B4-BE49-F238E27FC236}">
                <a16:creationId xmlns="" xmlns:a16="http://schemas.microsoft.com/office/drawing/2014/main" id="{6CE50281-48C7-41A2-8B28-5A6F332B7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8EE2D-1007-4FDD-80CE-E4EDC5925000}" type="datetimeFigureOut">
              <a:rPr lang="fr-BE" altLang="fr-FR"/>
              <a:pPr>
                <a:defRPr/>
              </a:pPr>
              <a:t>21/05/2019</a:t>
            </a:fld>
            <a:endParaRPr lang="fr-BE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="" xmlns:a16="http://schemas.microsoft.com/office/drawing/2014/main" id="{2A91DF08-26ED-4BA4-AE2F-C9A2DE432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="" xmlns:a16="http://schemas.microsoft.com/office/drawing/2014/main" id="{CB63E9AB-BE46-49AD-9B15-C15A33FF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A41B0-4256-44FF-977D-A7C80B2985C8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85773542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238324"/>
            <a:ext cx="2277889" cy="9584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8640"/>
            <a:ext cx="5111750" cy="59375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87624" y="1412776"/>
            <a:ext cx="2277889" cy="4713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="" xmlns:a16="http://schemas.microsoft.com/office/drawing/2014/main" id="{D5F36F13-E581-4435-8E9D-9F373F99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1C893-A5ED-49CD-9DCE-CB36C24DB13F}" type="datetimeFigureOut">
              <a:rPr lang="fr-BE" altLang="fr-FR"/>
              <a:pPr>
                <a:defRPr/>
              </a:pPr>
              <a:t>21/05/2019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="" xmlns:a16="http://schemas.microsoft.com/office/drawing/2014/main" id="{1FD2F72B-341C-4B4F-831A-ADC7FC55C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="" xmlns:a16="http://schemas.microsoft.com/office/drawing/2014/main" id="{CBEF3BC1-7001-44F1-B52D-35155779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9C0FF-CA0B-48B4-B68A-288983ABC0CC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99139452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="" xmlns:a16="http://schemas.microsoft.com/office/drawing/2014/main" id="{46845A8F-09D9-4626-BE45-BB9EB9B31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7C6E9-E84C-40E7-B54B-BE6D16A91E31}" type="datetimeFigureOut">
              <a:rPr lang="fr-BE" altLang="fr-FR"/>
              <a:pPr>
                <a:defRPr/>
              </a:pPr>
              <a:t>21/05/2019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="" xmlns:a16="http://schemas.microsoft.com/office/drawing/2014/main" id="{07C70AA4-7EAF-430D-A5B3-2A193D264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="" xmlns:a16="http://schemas.microsoft.com/office/drawing/2014/main" id="{2862377E-C28F-464C-AE56-27C01DFF7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A919E-9469-4BD8-B3A4-33481187D9AA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89940748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111F2AB-AC58-40E5-BC26-8306C93AC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5C018-3A45-4CEF-A1C3-5C0B3D6F5133}" type="datetimeFigureOut">
              <a:rPr lang="fr-BE" altLang="fr-FR"/>
              <a:pPr>
                <a:defRPr/>
              </a:pPr>
              <a:t>21/05/2019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8B4F43E5-980E-4A54-8432-D28925E70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AFD182CE-868D-43E7-AA84-192DFA40B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25414-73FB-4511-97E6-14BC6669CD3B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04768596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831035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899592" y="2084852"/>
            <a:ext cx="7715200" cy="4525433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91213341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52CC9-85A0-4D68-AA7C-7660F5219D0C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B06B2-77F1-48D8-9477-61524730C53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4425132"/>
            <a:ext cx="7772400" cy="8223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15616" y="292494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1891C-BED5-486C-AE9D-DBDEA8661757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24D5E-EBC1-4E41-9F0C-ABFAC9C116D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31640" y="1600200"/>
            <a:ext cx="31641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3A7F3-28DD-4A69-B08A-54B9D3356E1E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BA602-2374-467F-A8DB-51BAEC16C67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A7B1C-CD36-451E-89C4-6DFA95EB3E7B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4D947-218F-4273-B355-D604C90337D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18559-7E9F-422F-9F6C-D434A7F3BB03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CC53C-C540-4803-A38A-5108F5E3C17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7C748-B400-4CF8-94D0-F4CAD47AD20A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DE089-0DA7-40B2-A430-05400B12EFC9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5" y="238324"/>
            <a:ext cx="2277889" cy="9584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8640"/>
            <a:ext cx="5111750" cy="59375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87625" y="1412777"/>
            <a:ext cx="2277889" cy="4713387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D3839-261B-4972-9900-B2B59BC89199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C031E-CD72-4017-9DFA-D4BF638EDD8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8"/>
          <p:cNvPicPr>
            <a:picLocks noChangeAspect="1"/>
          </p:cNvPicPr>
          <p:nvPr userDrawn="1"/>
        </p:nvPicPr>
        <p:blipFill>
          <a:blip r:embed="rId3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181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d’ouverture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D7AA08-1FE8-4457-83B1-E738DEE37375}" type="datetime1">
              <a:rPr lang="fr-BE"/>
              <a:pPr>
                <a:defRPr/>
              </a:pPr>
              <a:t>21/05/2019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77063" y="637540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Numéro de la dia </a:t>
            </a:r>
            <a:fld id="{39B85FDE-7EF8-4E8A-99DD-9D89948DCA1D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619250" y="646113"/>
            <a:ext cx="6121400" cy="5565775"/>
          </a:xfrm>
          <a:prstGeom prst="rect">
            <a:avLst/>
          </a:prstGeom>
          <a:noFill/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1032" name="Picture 11" descr="http://www.ulb.ac.be/preview1/dre/com/docs/ULB-ligne-droite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0"/>
            <a:ext cx="5194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Image 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1300" y="9525"/>
            <a:ext cx="25527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Image 1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751638"/>
            <a:ext cx="91440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94" r:id="rId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8"/>
          <p:cNvPicPr>
            <a:picLocks noChangeAspect="1"/>
          </p:cNvPicPr>
          <p:nvPr userDrawn="1"/>
        </p:nvPicPr>
        <p:blipFill>
          <a:blip r:embed="rId14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403350" y="274638"/>
            <a:ext cx="7283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de contenu</a:t>
            </a:r>
            <a:endParaRPr lang="fr-BE" altLang="fr-FR" smtClean="0"/>
          </a:p>
        </p:txBody>
      </p:sp>
      <p:sp>
        <p:nvSpPr>
          <p:cNvPr id="2052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403350" y="1600200"/>
            <a:ext cx="72834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07988" y="6492875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A4645F36-D039-4AE9-BE0F-1F54D39AAD2D}" type="datetime1">
              <a:rPr lang="fr-BE"/>
              <a:pPr>
                <a:defRPr/>
              </a:pPr>
              <a:t>21/05/2019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A7B08569-4841-4B1C-938F-AAC026BACAB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  <p:pic>
        <p:nvPicPr>
          <p:cNvPr id="2056" name="Image 6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4213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Image 7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76225" y="5445125"/>
            <a:ext cx="131763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Image 1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5650" y="1588"/>
            <a:ext cx="960438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03" r:id="rId1"/>
    <p:sldLayoutId id="2147484504" r:id="rId2"/>
    <p:sldLayoutId id="2147484505" r:id="rId3"/>
    <p:sldLayoutId id="2147484506" r:id="rId4"/>
    <p:sldLayoutId id="2147484507" r:id="rId5"/>
    <p:sldLayoutId id="2147484508" r:id="rId6"/>
    <p:sldLayoutId id="2147484509" r:id="rId7"/>
    <p:sldLayoutId id="2147484510" r:id="rId8"/>
    <p:sldLayoutId id="2147484511" r:id="rId9"/>
    <p:sldLayoutId id="2147484512" r:id="rId10"/>
    <p:sldLayoutId id="2147484595" r:id="rId11"/>
    <p:sldLayoutId id="2147484596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 8"/>
          <p:cNvPicPr>
            <a:picLocks noChangeAspect="1"/>
          </p:cNvPicPr>
          <p:nvPr userDrawn="1"/>
        </p:nvPicPr>
        <p:blipFill>
          <a:blip r:embed="rId3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181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d’ouverture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23A6C4-7889-4DE4-BDB7-CAE2E3189A30}" type="datetime1">
              <a:rPr lang="fr-BE"/>
              <a:pPr>
                <a:defRPr/>
              </a:pPr>
              <a:t>21/05/2019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77063" y="637540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Numéro de la dia </a:t>
            </a:r>
            <a:fld id="{4B862ECA-4142-41CF-BBCE-8BE4B3264F59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619250" y="646113"/>
            <a:ext cx="6121400" cy="5565775"/>
          </a:xfrm>
          <a:prstGeom prst="rect">
            <a:avLst/>
          </a:prstGeom>
          <a:noFill/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  <p:pic>
        <p:nvPicPr>
          <p:cNvPr id="12296" name="Picture 11" descr="http://www.ulb.ac.be/preview1/dre/com/docs/ULB-ligne-droite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0"/>
            <a:ext cx="5194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Image 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1300" y="9525"/>
            <a:ext cx="25527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Image 1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751638"/>
            <a:ext cx="91440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57" r:id="rId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403350" y="274638"/>
            <a:ext cx="72834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de contenu</a:t>
            </a:r>
            <a:endParaRPr lang="fr-BE" altLang="fr-FR" smtClean="0"/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403350" y="1600200"/>
            <a:ext cx="72834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fr-BE" altLang="fr-FR" smtClean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031E61DA-D35D-9D4B-8A53-43B3B0CDA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0838" y="65198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1C65F8-BB70-4DFC-A98C-88D75CB11C53}" type="datetimeFigureOut">
              <a:rPr lang="fr-BE" altLang="fr-FR">
                <a:ea typeface="MS PGothic" pitchFamily="34" charset="-128"/>
                <a:cs typeface="+mn-cs"/>
              </a:rPr>
              <a:pPr>
                <a:defRPr/>
              </a:pPr>
              <a:t>21/05/2019</a:t>
            </a:fld>
            <a:endParaRPr lang="fr-BE" altLang="fr-FR">
              <a:ea typeface="MS PGothic" pitchFamily="34" charset="-128"/>
              <a:cs typeface="+mn-cs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FA692EA2-2019-674C-A58F-5185262E34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3697624-6A99-F240-BEF1-CFD5910511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63817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ECD3E73-76A1-4C31-A8A3-A67DDEFCF5C0}" type="slidenum">
              <a:rPr lang="fr-BE" altLang="fr-FR">
                <a:ea typeface="MS PGothic" pitchFamily="34" charset="-128"/>
                <a:cs typeface="+mn-cs"/>
              </a:rPr>
              <a:pPr/>
              <a:t>‹N°›</a:t>
            </a:fld>
            <a:endParaRPr lang="fr-BE" altLang="fr-FR">
              <a:ea typeface="MS PGothic" pitchFamily="34" charset="-128"/>
              <a:cs typeface="+mn-cs"/>
            </a:endParaRPr>
          </a:p>
        </p:txBody>
      </p:sp>
      <p:pic>
        <p:nvPicPr>
          <p:cNvPr id="2055" name="Image 6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4213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Imag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5445125"/>
            <a:ext cx="13176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38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9" r:id="rId1"/>
    <p:sldLayoutId id="2147484660" r:id="rId2"/>
    <p:sldLayoutId id="2147484661" r:id="rId3"/>
    <p:sldLayoutId id="2147484662" r:id="rId4"/>
    <p:sldLayoutId id="2147484663" r:id="rId5"/>
    <p:sldLayoutId id="2147484664" r:id="rId6"/>
    <p:sldLayoutId id="2147484665" r:id="rId7"/>
    <p:sldLayoutId id="2147484666" r:id="rId8"/>
    <p:sldLayoutId id="2147484667" r:id="rId9"/>
    <p:sldLayoutId id="2147484668" r:id="rId10"/>
    <p:sldLayoutId id="2147484669" r:id="rId11"/>
    <p:sldLayoutId id="214748467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14A94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14A94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14A94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14A94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14A94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v.ulb.ac.be/course/view.php?id=82468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t-GRFqAxts" TargetMode="External"/><Relationship Id="rId2" Type="http://schemas.openxmlformats.org/officeDocument/2006/relationships/hyperlink" Target="http://www.ulb.be/euraxess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Publier un article dans une revue scientifique.</a:t>
            </a:r>
            <a:br>
              <a:rPr lang="fr-BE" altLang="fr-FR" dirty="0" smtClean="0">
                <a:solidFill>
                  <a:srgbClr val="014A94"/>
                </a:solidFill>
                <a:latin typeface="MetaBold-Roman"/>
              </a:rPr>
            </a:br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Augmenter son impact.</a:t>
            </a:r>
            <a:br>
              <a:rPr lang="fr-BE" altLang="fr-FR" dirty="0" smtClean="0">
                <a:solidFill>
                  <a:srgbClr val="014A94"/>
                </a:solidFill>
                <a:latin typeface="MetaBold-Roman"/>
              </a:rPr>
            </a:br>
            <a:endParaRPr lang="fr-BE" altLang="fr-FR" dirty="0" smtClean="0">
              <a:solidFill>
                <a:srgbClr val="014A94"/>
              </a:solidFill>
              <a:latin typeface="MetaBold-Roma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ECF6F-0E7E-44A5-A822-B5ADBC45850F}" type="slidenum">
              <a:rPr lang="fr-BE" smtClean="0"/>
              <a:pPr>
                <a:defRPr/>
              </a:pPr>
              <a:t>1</a:t>
            </a:fld>
            <a:endParaRPr lang="fr-BE" dirty="0"/>
          </a:p>
        </p:txBody>
      </p:sp>
      <p:sp>
        <p:nvSpPr>
          <p:cNvPr id="78852" name="Sous-titre 2"/>
          <p:cNvSpPr txBox="1">
            <a:spLocks/>
          </p:cNvSpPr>
          <p:nvPr/>
        </p:nvSpPr>
        <p:spPr bwMode="auto">
          <a:xfrm>
            <a:off x="107504" y="4221088"/>
            <a:ext cx="903649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fr-BE" altLang="fr-FR" sz="2400" dirty="0">
                <a:solidFill>
                  <a:srgbClr val="898989"/>
                </a:solidFill>
              </a:rPr>
              <a:t>Formation </a:t>
            </a:r>
            <a:r>
              <a:rPr lang="fr-BE" altLang="fr-FR" sz="2400" dirty="0" smtClean="0">
                <a:solidFill>
                  <a:srgbClr val="898989"/>
                </a:solidFill>
              </a:rPr>
              <a:t>doctorale – Sciences de la santé</a:t>
            </a:r>
            <a:endParaRPr lang="fr-BE" alt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ZoneTexte 7"/>
          <p:cNvSpPr txBox="1">
            <a:spLocks noChangeArrowheads="1"/>
          </p:cNvSpPr>
          <p:nvPr/>
        </p:nvSpPr>
        <p:spPr bwMode="auto">
          <a:xfrm>
            <a:off x="2051720" y="5476875"/>
            <a:ext cx="669699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fr-BE" altLang="fr-FR" dirty="0" smtClean="0">
                <a:solidFill>
                  <a:schemeClr val="tx2"/>
                </a:solidFill>
              </a:rPr>
              <a:t>Département des bibliothèques et de l’information scientifique</a:t>
            </a:r>
          </a:p>
          <a:p>
            <a:pPr algn="r" eaLnBrk="1" hangingPunct="1"/>
            <a:r>
              <a:rPr lang="fr-BE" altLang="fr-FR" dirty="0" smtClean="0">
                <a:solidFill>
                  <a:schemeClr val="tx2"/>
                </a:solidFill>
              </a:rPr>
              <a:t>Université </a:t>
            </a:r>
            <a:r>
              <a:rPr lang="fr-BE" altLang="fr-FR" dirty="0">
                <a:solidFill>
                  <a:schemeClr val="tx2"/>
                </a:solidFill>
              </a:rPr>
              <a:t>libre de Bruxelles</a:t>
            </a:r>
          </a:p>
          <a:p>
            <a:pPr algn="r" eaLnBrk="1" hangingPunct="1"/>
            <a:r>
              <a:rPr lang="fr-BE" altLang="fr-FR" dirty="0" smtClean="0">
                <a:solidFill>
                  <a:schemeClr val="tx2"/>
                </a:solidFill>
              </a:rPr>
              <a:t>24 mai 2019</a:t>
            </a:r>
            <a:endParaRPr lang="fr-BE" altLang="fr-F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14B8EE-B883-4AEE-85D7-E2665C0C0338}" type="slidenum">
              <a:rPr lang="fr-BE" altLang="fr-FR" smtClean="0">
                <a:solidFill>
                  <a:srgbClr val="898989"/>
                </a:solidFill>
              </a:rPr>
              <a:pPr/>
              <a:t>2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0899" name="Espace réservé du contenu 4"/>
          <p:cNvSpPr txBox="1">
            <a:spLocks/>
          </p:cNvSpPr>
          <p:nvPr/>
        </p:nvSpPr>
        <p:spPr bwMode="auto">
          <a:xfrm>
            <a:off x="1152128" y="923121"/>
            <a:ext cx="8316416" cy="676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>
              <a:spcAft>
                <a:spcPts val="0"/>
              </a:spcAft>
            </a:pPr>
            <a:r>
              <a:rPr lang="fr-BE" sz="28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9h30 </a:t>
            </a:r>
            <a:r>
              <a:rPr lang="fr-BE" sz="2800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– </a:t>
            </a:r>
            <a:r>
              <a:rPr lang="fr-BE" sz="28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10h45</a:t>
            </a:r>
            <a:endParaRPr lang="fr-BE" sz="28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Processus de </a:t>
            </a:r>
            <a:r>
              <a:rPr lang="fr-BE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la publication scientifique </a:t>
            </a:r>
            <a:r>
              <a:rPr lang="fr-BE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fr-BE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</a:br>
            <a:r>
              <a:rPr lang="fr-BE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(</a:t>
            </a:r>
            <a:r>
              <a:rPr lang="fr-BE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Françoise Vandooren)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Choisir une revue pour publier son article </a:t>
            </a:r>
            <a:br>
              <a:rPr lang="fr-BE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</a:br>
            <a:r>
              <a:rPr lang="fr-BE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(Valérie </a:t>
            </a:r>
            <a:r>
              <a:rPr lang="fr-BE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Durieux</a:t>
            </a:r>
            <a:r>
              <a:rPr lang="fr-BE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Droits d’auteur (Françoise Vandooren)</a:t>
            </a:r>
            <a:endParaRPr lang="fr-BE" sz="2800" dirty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BE" sz="2800" dirty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fr-BE" sz="2800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10h45 –  </a:t>
            </a:r>
            <a:r>
              <a:rPr lang="fr-BE" sz="28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11h00 </a:t>
            </a:r>
            <a:r>
              <a:rPr lang="fr-BE" sz="2800" b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Pause</a:t>
            </a:r>
          </a:p>
          <a:p>
            <a:pPr>
              <a:spcAft>
                <a:spcPts val="0"/>
              </a:spcAft>
            </a:pPr>
            <a:endParaRPr lang="fr-BE" sz="2800" dirty="0" smtClean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fr-BE" sz="2800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11h00 –  </a:t>
            </a:r>
            <a:r>
              <a:rPr lang="fr-BE" sz="28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12h00</a:t>
            </a:r>
            <a:r>
              <a:rPr lang="fr-BE" sz="2800" b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Open </a:t>
            </a:r>
            <a:r>
              <a:rPr lang="en-US" sz="32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access (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Françoise Vandooren)</a:t>
            </a:r>
            <a:endParaRPr lang="en-US" sz="2800" dirty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fr-BE" sz="2800" dirty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fr-BE" sz="2800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12h00 – 13h00 </a:t>
            </a:r>
            <a:r>
              <a:rPr lang="fr-BE" sz="2800" b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Lunch sandwichs</a:t>
            </a:r>
            <a:endParaRPr lang="fr-BE" sz="2800" b="1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fr-BE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 </a:t>
            </a:r>
            <a:endParaRPr lang="fr-BE" sz="2800" dirty="0">
              <a:solidFill>
                <a:srgbClr val="014A94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465541" y="139279"/>
            <a:ext cx="15483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400" dirty="0" smtClean="0">
                <a:solidFill>
                  <a:schemeClr val="tx2"/>
                </a:solidFill>
              </a:rPr>
              <a:t>Matin</a:t>
            </a:r>
            <a:endParaRPr lang="fr-BE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14B8EE-B883-4AEE-85D7-E2665C0C0338}" type="slidenum">
              <a:rPr lang="fr-BE" altLang="fr-FR" smtClean="0">
                <a:solidFill>
                  <a:srgbClr val="898989"/>
                </a:solidFill>
              </a:rPr>
              <a:pPr/>
              <a:t>3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0899" name="Espace réservé du contenu 4"/>
          <p:cNvSpPr txBox="1">
            <a:spLocks/>
          </p:cNvSpPr>
          <p:nvPr/>
        </p:nvSpPr>
        <p:spPr bwMode="auto">
          <a:xfrm>
            <a:off x="1115616" y="1091886"/>
            <a:ext cx="7427466" cy="651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>
              <a:spcAft>
                <a:spcPts val="0"/>
              </a:spcAft>
            </a:pPr>
            <a:r>
              <a:rPr lang="fr-BE" sz="28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13h00 – 14h00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Bibliométrie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et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visibilité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(Valérie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Durieux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)</a:t>
            </a:r>
          </a:p>
          <a:p>
            <a:pPr lvl="0">
              <a:spcAft>
                <a:spcPts val="0"/>
              </a:spcAft>
            </a:pPr>
            <a:endParaRPr lang="en-US" sz="28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en-US" sz="28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14h00 – 14h15 </a:t>
            </a:r>
            <a:r>
              <a:rPr lang="en-US" sz="2800" b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Pause</a:t>
            </a:r>
            <a:endParaRPr lang="en-US" sz="2800" b="1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en-US" sz="2800" dirty="0" smtClean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en-US" sz="28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14h15 – 16h30 </a:t>
            </a:r>
            <a:r>
              <a:rPr lang="en-US" sz="2800" b="1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Table ronde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Thierry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Berghmans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(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Faculté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de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médecine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)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Philippe Donnen (Ecole de santé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publique</a:t>
            </a:r>
            <a:r>
              <a:rPr lang="en-US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)</a:t>
            </a:r>
            <a:endParaRPr lang="en-US" sz="28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Jean-Paul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Sculier</a:t>
            </a:r>
            <a:r>
              <a:rPr lang="en-US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(</a:t>
            </a:r>
            <a:r>
              <a:rPr lang="en-US" sz="2800" dirty="0" err="1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Faculté</a:t>
            </a:r>
            <a:r>
              <a:rPr lang="en-US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de </a:t>
            </a:r>
            <a:r>
              <a:rPr lang="en-US" sz="2800" dirty="0" err="1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médecine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)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Céline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Mahieu</a:t>
            </a:r>
            <a:r>
              <a:rPr lang="en-US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(Ecole de santé </a:t>
            </a:r>
            <a:r>
              <a:rPr lang="en-US" sz="2800" dirty="0" err="1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publique</a:t>
            </a:r>
            <a:r>
              <a:rPr lang="en-US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)</a:t>
            </a:r>
          </a:p>
          <a:p>
            <a:pPr lvl="0">
              <a:spcAft>
                <a:spcPts val="0"/>
              </a:spcAft>
            </a:pPr>
            <a:endParaRPr lang="en-US" sz="28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en-US" sz="28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fr-BE" sz="2800" i="1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fr-BE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 </a:t>
            </a:r>
            <a:endParaRPr lang="fr-BE" sz="2800" dirty="0">
              <a:solidFill>
                <a:srgbClr val="014A94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65541" y="139279"/>
            <a:ext cx="26795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400" dirty="0" smtClean="0">
                <a:solidFill>
                  <a:schemeClr val="tx2"/>
                </a:solidFill>
              </a:rPr>
              <a:t>Après-midi</a:t>
            </a:r>
            <a:endParaRPr lang="fr-BE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53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14B8EE-B883-4AEE-85D7-E2665C0C0338}" type="slidenum">
              <a:rPr lang="fr-BE" altLang="fr-FR" smtClean="0">
                <a:solidFill>
                  <a:srgbClr val="898989"/>
                </a:solidFill>
              </a:rPr>
              <a:pPr/>
              <a:t>4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0899" name="Espace réservé du contenu 4"/>
          <p:cNvSpPr txBox="1">
            <a:spLocks/>
          </p:cNvSpPr>
          <p:nvPr/>
        </p:nvSpPr>
        <p:spPr bwMode="auto">
          <a:xfrm>
            <a:off x="1243743" y="764704"/>
            <a:ext cx="728345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BE" sz="2400" dirty="0" smtClean="0">
                <a:solidFill>
                  <a:schemeClr val="tx2"/>
                </a:solidFill>
              </a:rPr>
              <a:t>Les présentations PPT seront disponibles dans l’UV:</a:t>
            </a: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  <a:endParaRPr lang="fr-BE" sz="2400" dirty="0" smtClean="0">
              <a:solidFill>
                <a:schemeClr val="tx2"/>
              </a:solidFill>
            </a:endParaRPr>
          </a:p>
          <a:p>
            <a:r>
              <a:rPr lang="fr-BE" sz="2400" dirty="0" smtClean="0">
                <a:solidFill>
                  <a:schemeClr val="tx2"/>
                </a:solidFill>
              </a:rPr>
              <a:t>Cours </a:t>
            </a:r>
          </a:p>
          <a:p>
            <a:r>
              <a:rPr lang="fr-BE" sz="2400" dirty="0" smtClean="0">
                <a:solidFill>
                  <a:schemeClr val="tx2"/>
                </a:solidFill>
              </a:rPr>
              <a:t>&gt; </a:t>
            </a:r>
            <a:r>
              <a:rPr lang="fr-BE" sz="2400" dirty="0">
                <a:solidFill>
                  <a:schemeClr val="tx2"/>
                </a:solidFill>
              </a:rPr>
              <a:t> Formations du personnel et des chercheurs</a:t>
            </a:r>
          </a:p>
          <a:p>
            <a:r>
              <a:rPr lang="fr-BE" sz="2400" dirty="0">
                <a:solidFill>
                  <a:schemeClr val="tx2"/>
                </a:solidFill>
              </a:rPr>
              <a:t>  </a:t>
            </a:r>
            <a:r>
              <a:rPr lang="fr-BE" sz="2400" dirty="0" smtClean="0">
                <a:solidFill>
                  <a:schemeClr val="tx2"/>
                </a:solidFill>
              </a:rPr>
              <a:t> &gt; Communication </a:t>
            </a:r>
            <a:r>
              <a:rPr lang="fr-BE" sz="2400" dirty="0">
                <a:solidFill>
                  <a:schemeClr val="tx2"/>
                </a:solidFill>
              </a:rPr>
              <a:t>et langues</a:t>
            </a: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  <a:r>
              <a:rPr lang="fr-BE" sz="2400" dirty="0" smtClean="0">
                <a:solidFill>
                  <a:schemeClr val="tx2"/>
                </a:solidFill>
              </a:rPr>
              <a:t>       &gt; Communiquer </a:t>
            </a:r>
            <a:r>
              <a:rPr lang="fr-BE" sz="2400" dirty="0">
                <a:solidFill>
                  <a:schemeClr val="tx2"/>
                </a:solidFill>
              </a:rPr>
              <a:t>sa recherche vers la communauté </a:t>
            </a:r>
            <a:r>
              <a:rPr lang="fr-BE" sz="2400" dirty="0" smtClean="0">
                <a:solidFill>
                  <a:schemeClr val="tx2"/>
                </a:solidFill>
              </a:rPr>
              <a:t/>
            </a:r>
            <a:br>
              <a:rPr lang="fr-BE" sz="2400" dirty="0" smtClean="0">
                <a:solidFill>
                  <a:schemeClr val="tx2"/>
                </a:solidFill>
              </a:rPr>
            </a:br>
            <a:r>
              <a:rPr lang="fr-BE" sz="2400" dirty="0" smtClean="0">
                <a:solidFill>
                  <a:schemeClr val="tx2"/>
                </a:solidFill>
              </a:rPr>
              <a:t>            scientifique</a:t>
            </a:r>
            <a:endParaRPr lang="fr-BE" sz="2400" dirty="0">
              <a:solidFill>
                <a:schemeClr val="tx2"/>
              </a:solidFill>
            </a:endParaRP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  <a:r>
              <a:rPr lang="fr-BE" sz="2400" dirty="0" smtClean="0">
                <a:solidFill>
                  <a:srgbClr val="FF0000"/>
                </a:solidFill>
              </a:rPr>
              <a:t>            &gt; Séminaire </a:t>
            </a:r>
            <a:r>
              <a:rPr lang="fr-BE" sz="2400" dirty="0">
                <a:solidFill>
                  <a:srgbClr val="FF0000"/>
                </a:solidFill>
              </a:rPr>
              <a:t>d'auteur 2019</a:t>
            </a:r>
            <a:br>
              <a:rPr lang="fr-BE" sz="2400" dirty="0">
                <a:solidFill>
                  <a:srgbClr val="FF0000"/>
                </a:solidFill>
              </a:rPr>
            </a:br>
            <a:r>
              <a:rPr lang="fr-BE" sz="2400" dirty="0">
                <a:solidFill>
                  <a:srgbClr val="FF0000"/>
                </a:solidFill>
              </a:rPr>
              <a:t>	</a:t>
            </a:r>
            <a:r>
              <a:rPr lang="fr-BE" sz="2400" dirty="0">
                <a:solidFill>
                  <a:srgbClr val="FF0000"/>
                </a:solidFill>
                <a:hlinkClick r:id="rId2"/>
              </a:rPr>
              <a:t>https://</a:t>
            </a:r>
            <a:r>
              <a:rPr lang="fr-BE" sz="2400" dirty="0" smtClean="0">
                <a:solidFill>
                  <a:srgbClr val="FF0000"/>
                </a:solidFill>
                <a:hlinkClick r:id="rId2"/>
              </a:rPr>
              <a:t>uv.ulb.ac.be/course/view.php?id=82468</a:t>
            </a:r>
            <a:r>
              <a:rPr lang="fr-BE" sz="2400" dirty="0" smtClean="0">
                <a:solidFill>
                  <a:srgbClr val="FF0000"/>
                </a:solidFill>
              </a:rPr>
              <a:t> </a:t>
            </a:r>
            <a:endParaRPr lang="fr-BE" sz="2400" dirty="0">
              <a:solidFill>
                <a:srgbClr val="FF0000"/>
              </a:solidFill>
            </a:endParaRP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6731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smtClean="0"/>
              <a:t>EURAXESS HRS4R</a:t>
            </a:r>
          </a:p>
        </p:txBody>
      </p:sp>
      <p:sp>
        <p:nvSpPr>
          <p:cNvPr id="19459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endParaRPr lang="fr-BE" altLang="fr-FR" sz="1200" dirty="0" smtClean="0"/>
          </a:p>
          <a:p>
            <a:pPr marL="0" indent="0" algn="ctr">
              <a:buFont typeface="Arial" charset="0"/>
              <a:buNone/>
            </a:pPr>
            <a:r>
              <a:rPr lang="fr-BE" altLang="fr-FR" sz="2400" dirty="0" smtClean="0"/>
              <a:t>Cette formation </a:t>
            </a:r>
            <a:r>
              <a:rPr lang="fr-BE" altLang="fr-FR" sz="2400" dirty="0" smtClean="0"/>
              <a:t>fait partie du plan d’action </a:t>
            </a:r>
            <a:br>
              <a:rPr lang="fr-BE" altLang="fr-FR" sz="2400" dirty="0" smtClean="0"/>
            </a:br>
            <a:r>
              <a:rPr lang="fr-BE" altLang="fr-FR" sz="2400" dirty="0" smtClean="0"/>
              <a:t>EURAXESS HRS4R 2018-2021 de l’ULB, </a:t>
            </a:r>
            <a:br>
              <a:rPr lang="fr-BE" altLang="fr-FR" sz="2400" dirty="0" smtClean="0"/>
            </a:br>
            <a:r>
              <a:rPr lang="fr-BE" altLang="fr-FR" sz="2400" dirty="0" smtClean="0"/>
              <a:t>qui vise à améliorer le recrutement, les conditions de travail et le développement de carrière des chercheurs</a:t>
            </a:r>
          </a:p>
          <a:p>
            <a:pPr marL="0" indent="0">
              <a:buFont typeface="Arial" charset="0"/>
              <a:buNone/>
            </a:pPr>
            <a:endParaRPr lang="fr-BE" altLang="fr-FR" dirty="0" smtClean="0"/>
          </a:p>
          <a:p>
            <a:pPr marL="0" indent="0">
              <a:buFont typeface="Arial" charset="0"/>
              <a:buNone/>
            </a:pPr>
            <a:endParaRPr lang="fr-BE" altLang="fr-FR" dirty="0" smtClean="0"/>
          </a:p>
          <a:p>
            <a:pPr marL="0" indent="0" algn="ctr">
              <a:buFont typeface="Arial" charset="0"/>
              <a:buNone/>
            </a:pPr>
            <a:endParaRPr lang="fr-BE" altLang="fr-FR" sz="1200" dirty="0" smtClean="0">
              <a:hlinkClick r:id="rId2"/>
            </a:endParaRPr>
          </a:p>
          <a:p>
            <a:pPr marL="0" indent="0" algn="ctr">
              <a:buFont typeface="Arial" charset="0"/>
              <a:buNone/>
            </a:pPr>
            <a:endParaRPr lang="fr-BE" altLang="fr-FR" sz="1800" dirty="0" smtClean="0">
              <a:hlinkClick r:id=""/>
            </a:endParaRPr>
          </a:p>
          <a:p>
            <a:pPr marL="0" indent="0" algn="ctr">
              <a:buFont typeface="Arial" charset="0"/>
              <a:buNone/>
            </a:pPr>
            <a:endParaRPr lang="fr-BE" altLang="fr-FR" sz="1800" dirty="0" smtClean="0">
              <a:hlinkClick r:id=""/>
            </a:endParaRPr>
          </a:p>
          <a:p>
            <a:pPr marL="0" indent="0" algn="ctr">
              <a:buFont typeface="Arial" charset="0"/>
              <a:buNone/>
            </a:pPr>
            <a:r>
              <a:rPr lang="fr-BE" altLang="fr-FR" sz="1800" dirty="0" smtClean="0">
                <a:hlinkClick r:id=""/>
              </a:rPr>
              <a:t>www.ulb.be/euraxess</a:t>
            </a:r>
            <a:r>
              <a:rPr lang="fr-BE" altLang="fr-FR" sz="1800" dirty="0" smtClean="0"/>
              <a:t> </a:t>
            </a:r>
          </a:p>
          <a:p>
            <a:pPr marL="0" indent="0" algn="ctr">
              <a:buFont typeface="Arial" charset="0"/>
              <a:buNone/>
            </a:pPr>
            <a:r>
              <a:rPr lang="fr-BE" altLang="fr-FR" sz="1800" dirty="0" smtClean="0">
                <a:hlinkClick r:id="rId3"/>
              </a:rPr>
              <a:t>https://www.youtube.com/watch?v=Gt-GRFqAxts</a:t>
            </a:r>
            <a:r>
              <a:rPr lang="fr-BE" altLang="fr-FR" sz="1800" dirty="0" smtClean="0"/>
              <a:t> </a:t>
            </a:r>
          </a:p>
        </p:txBody>
      </p:sp>
      <p:grpSp>
        <p:nvGrpSpPr>
          <p:cNvPr id="19460" name="Groupe 3"/>
          <p:cNvGrpSpPr>
            <a:grpSpLocks/>
          </p:cNvGrpSpPr>
          <p:nvPr/>
        </p:nvGrpSpPr>
        <p:grpSpPr bwMode="auto">
          <a:xfrm>
            <a:off x="2560638" y="3929063"/>
            <a:ext cx="4968875" cy="1193800"/>
            <a:chOff x="2127399" y="5290812"/>
            <a:chExt cx="4199103" cy="1029527"/>
          </a:xfrm>
        </p:grpSpPr>
        <p:pic>
          <p:nvPicPr>
            <p:cNvPr id="19461" name="Imag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399" y="5290812"/>
              <a:ext cx="1017214" cy="1017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2" name="Imag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6316" y="5290812"/>
              <a:ext cx="1520186" cy="102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3" name="Imag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9977" y="5296822"/>
              <a:ext cx="1486039" cy="1011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71661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3159</TotalTime>
  <Words>110</Words>
  <Application>Microsoft Office PowerPoint</Application>
  <PresentationFormat>Affichage à l'écran (4:3)</PresentationFormat>
  <Paragraphs>56</Paragraphs>
  <Slides>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4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1_Thème Office</vt:lpstr>
      <vt:lpstr>Conception personnalisée</vt:lpstr>
      <vt:lpstr>2_Thème Office</vt:lpstr>
      <vt:lpstr>1_Conception personnalisée</vt:lpstr>
      <vt:lpstr>Publier un article dans une revue scientifique. Augmenter son impact. </vt:lpstr>
      <vt:lpstr>Présentation PowerPoint</vt:lpstr>
      <vt:lpstr>Présentation PowerPoint</vt:lpstr>
      <vt:lpstr>Présentation PowerPoint</vt:lpstr>
      <vt:lpstr>EURAXESS HRS4R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VANDOOREN  Françoise</cp:lastModifiedBy>
  <cp:revision>215</cp:revision>
  <cp:lastPrinted>2016-03-03T17:37:41Z</cp:lastPrinted>
  <dcterms:created xsi:type="dcterms:W3CDTF">2012-12-20T09:37:16Z</dcterms:created>
  <dcterms:modified xsi:type="dcterms:W3CDTF">2019-05-21T08:55:40Z</dcterms:modified>
</cp:coreProperties>
</file>