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434" r:id="rId1"/>
  </p:sldMasterIdLst>
  <p:notesMasterIdLst>
    <p:notesMasterId r:id="rId101"/>
  </p:notesMasterIdLst>
  <p:handoutMasterIdLst>
    <p:handoutMasterId r:id="rId102"/>
  </p:handoutMasterIdLst>
  <p:sldIdLst>
    <p:sldId id="256" r:id="rId2"/>
    <p:sldId id="654" r:id="rId3"/>
    <p:sldId id="562" r:id="rId4"/>
    <p:sldId id="513" r:id="rId5"/>
    <p:sldId id="514" r:id="rId6"/>
    <p:sldId id="515" r:id="rId7"/>
    <p:sldId id="662" r:id="rId8"/>
    <p:sldId id="663" r:id="rId9"/>
    <p:sldId id="664" r:id="rId10"/>
    <p:sldId id="661" r:id="rId11"/>
    <p:sldId id="516" r:id="rId12"/>
    <p:sldId id="517" r:id="rId13"/>
    <p:sldId id="518" r:id="rId14"/>
    <p:sldId id="519" r:id="rId15"/>
    <p:sldId id="636" r:id="rId16"/>
    <p:sldId id="637" r:id="rId17"/>
    <p:sldId id="520" r:id="rId18"/>
    <p:sldId id="638" r:id="rId19"/>
    <p:sldId id="639" r:id="rId20"/>
    <p:sldId id="640" r:id="rId21"/>
    <p:sldId id="702" r:id="rId22"/>
    <p:sldId id="703" r:id="rId23"/>
    <p:sldId id="646" r:id="rId24"/>
    <p:sldId id="704" r:id="rId25"/>
    <p:sldId id="705" r:id="rId26"/>
    <p:sldId id="708" r:id="rId27"/>
    <p:sldId id="706" r:id="rId28"/>
    <p:sldId id="707" r:id="rId29"/>
    <p:sldId id="709" r:id="rId30"/>
    <p:sldId id="648" r:id="rId31"/>
    <p:sldId id="647" r:id="rId32"/>
    <p:sldId id="649" r:id="rId33"/>
    <p:sldId id="650" r:id="rId34"/>
    <p:sldId id="657" r:id="rId35"/>
    <p:sldId id="523" r:id="rId36"/>
    <p:sldId id="526" r:id="rId37"/>
    <p:sldId id="524" r:id="rId38"/>
    <p:sldId id="525" r:id="rId39"/>
    <p:sldId id="527" r:id="rId40"/>
    <p:sldId id="528" r:id="rId41"/>
    <p:sldId id="529" r:id="rId42"/>
    <p:sldId id="530" r:id="rId43"/>
    <p:sldId id="531" r:id="rId44"/>
    <p:sldId id="532" r:id="rId45"/>
    <p:sldId id="659" r:id="rId46"/>
    <p:sldId id="533" r:id="rId47"/>
    <p:sldId id="534" r:id="rId48"/>
    <p:sldId id="535" r:id="rId49"/>
    <p:sldId id="536" r:id="rId50"/>
    <p:sldId id="665" r:id="rId51"/>
    <p:sldId id="537" r:id="rId52"/>
    <p:sldId id="538" r:id="rId53"/>
    <p:sldId id="539" r:id="rId54"/>
    <p:sldId id="540" r:id="rId55"/>
    <p:sldId id="541" r:id="rId56"/>
    <p:sldId id="542" r:id="rId57"/>
    <p:sldId id="701" r:id="rId58"/>
    <p:sldId id="700" r:id="rId59"/>
    <p:sldId id="543" r:id="rId60"/>
    <p:sldId id="544" r:id="rId61"/>
    <p:sldId id="545" r:id="rId62"/>
    <p:sldId id="546" r:id="rId63"/>
    <p:sldId id="660" r:id="rId64"/>
    <p:sldId id="547" r:id="rId65"/>
    <p:sldId id="548" r:id="rId66"/>
    <p:sldId id="550" r:id="rId67"/>
    <p:sldId id="551" r:id="rId68"/>
    <p:sldId id="667" r:id="rId69"/>
    <p:sldId id="669" r:id="rId70"/>
    <p:sldId id="668" r:id="rId71"/>
    <p:sldId id="552" r:id="rId72"/>
    <p:sldId id="553" r:id="rId73"/>
    <p:sldId id="554" r:id="rId74"/>
    <p:sldId id="555" r:id="rId75"/>
    <p:sldId id="355" r:id="rId76"/>
    <p:sldId id="390" r:id="rId77"/>
    <p:sldId id="333" r:id="rId78"/>
    <p:sldId id="330" r:id="rId79"/>
    <p:sldId id="331" r:id="rId80"/>
    <p:sldId id="332" r:id="rId81"/>
    <p:sldId id="337" r:id="rId82"/>
    <p:sldId id="362" r:id="rId83"/>
    <p:sldId id="352" r:id="rId84"/>
    <p:sldId id="379" r:id="rId85"/>
    <p:sldId id="368" r:id="rId86"/>
    <p:sldId id="449" r:id="rId87"/>
    <p:sldId id="303" r:id="rId88"/>
    <p:sldId id="451" r:id="rId89"/>
    <p:sldId id="363" r:id="rId90"/>
    <p:sldId id="369" r:id="rId91"/>
    <p:sldId id="383" r:id="rId92"/>
    <p:sldId id="391" r:id="rId93"/>
    <p:sldId id="380" r:id="rId94"/>
    <p:sldId id="382" r:id="rId95"/>
    <p:sldId id="710" r:id="rId96"/>
    <p:sldId id="372" r:id="rId97"/>
    <p:sldId id="374" r:id="rId98"/>
    <p:sldId id="395" r:id="rId99"/>
    <p:sldId id="323" r:id="rId100"/>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p15:clr>
            <a:srgbClr val="A4A3A4"/>
          </p15:clr>
        </p15:guide>
        <p15:guide id="2" orient="horz" pos="2160">
          <p15:clr>
            <a:srgbClr val="A4A3A4"/>
          </p15:clr>
        </p15:guide>
        <p15:guide id="3" orient="horz">
          <p15:clr>
            <a:srgbClr val="A4A3A4"/>
          </p15:clr>
        </p15:guide>
        <p15:guide id="4" pos="2880">
          <p15:clr>
            <a:srgbClr val="A4A3A4"/>
          </p15:clr>
        </p15:guide>
        <p15:guide id="5" pos="295">
          <p15:clr>
            <a:srgbClr val="A4A3A4"/>
          </p15:clr>
        </p15:guide>
        <p15:guide id="6" pos="612">
          <p15:clr>
            <a:srgbClr val="A4A3A4"/>
          </p15:clr>
        </p15:guide>
        <p15:guide id="7" pos="546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k Hallemeesch" initials="NH" lastIdx="0" clrIdx="0">
    <p:extLst>
      <p:ext uri="{19B8F6BF-5375-455C-9EA6-DF929625EA0E}">
        <p15:presenceInfo xmlns:p15="http://schemas.microsoft.com/office/powerpoint/2012/main" userId="Nick Hallemeesc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1977" autoAdjust="0"/>
  </p:normalViewPr>
  <p:slideViewPr>
    <p:cSldViewPr>
      <p:cViewPr varScale="1">
        <p:scale>
          <a:sx n="155" d="100"/>
          <a:sy n="155" d="100"/>
        </p:scale>
        <p:origin x="1866" y="150"/>
      </p:cViewPr>
      <p:guideLst>
        <p:guide orient="horz" pos="1253"/>
        <p:guide orient="horz" pos="2160"/>
        <p:guide orient="horz"/>
        <p:guide pos="2880"/>
        <p:guide pos="295"/>
        <p:guide pos="612"/>
        <p:guide pos="5465"/>
      </p:guideLst>
    </p:cSldViewPr>
  </p:slideViewPr>
  <p:notesTextViewPr>
    <p:cViewPr>
      <p:scale>
        <a:sx n="1" d="1"/>
        <a:sy n="1" d="1"/>
      </p:scale>
      <p:origin x="0" y="0"/>
    </p:cViewPr>
  </p:notesTextViewPr>
  <p:sorterViewPr>
    <p:cViewPr>
      <p:scale>
        <a:sx n="100" d="100"/>
        <a:sy n="100" d="100"/>
      </p:scale>
      <p:origin x="0" y="527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DB8963-C72B-4206-B8B5-07D1AFF83819}" type="doc">
      <dgm:prSet loTypeId="urn:microsoft.com/office/officeart/2005/8/layout/pyramid1" loCatId="pyramid" qsTypeId="urn:microsoft.com/office/officeart/2005/8/quickstyle/simple1#1" qsCatId="simple" csTypeId="urn:microsoft.com/office/officeart/2005/8/colors/accent1_2#1" csCatId="accent1" phldr="1"/>
      <dgm:spPr/>
    </dgm:pt>
    <dgm:pt modelId="{9BC16F56-87B2-4B39-8C08-DF87A982D66E}">
      <dgm:prSet phldrT="[Text]"/>
      <dgm:spPr/>
      <dgm:t>
        <a:bodyPr/>
        <a:lstStyle/>
        <a:p>
          <a:r>
            <a:rPr lang="en-US"/>
            <a:t>Shareholders</a:t>
          </a:r>
        </a:p>
      </dgm:t>
    </dgm:pt>
    <dgm:pt modelId="{43BC4286-B294-45C4-B5FA-BE58283406FE}" type="parTrans" cxnId="{BE8C4EBC-2002-4328-BF22-D04A469D161D}">
      <dgm:prSet/>
      <dgm:spPr/>
      <dgm:t>
        <a:bodyPr/>
        <a:lstStyle/>
        <a:p>
          <a:endParaRPr lang="en-US"/>
        </a:p>
      </dgm:t>
    </dgm:pt>
    <dgm:pt modelId="{6E22C1D2-B1DF-45A6-AF90-74877A474CD1}" type="sibTrans" cxnId="{BE8C4EBC-2002-4328-BF22-D04A469D161D}">
      <dgm:prSet/>
      <dgm:spPr/>
      <dgm:t>
        <a:bodyPr/>
        <a:lstStyle/>
        <a:p>
          <a:endParaRPr lang="en-US"/>
        </a:p>
      </dgm:t>
    </dgm:pt>
    <dgm:pt modelId="{615D2D2C-A3E8-4FD5-AA44-AFF51167E052}">
      <dgm:prSet phldrT="[Text]"/>
      <dgm:spPr/>
      <dgm:t>
        <a:bodyPr/>
        <a:lstStyle/>
        <a:p>
          <a:r>
            <a:rPr lang="en-US"/>
            <a:t>Directors</a:t>
          </a:r>
        </a:p>
      </dgm:t>
    </dgm:pt>
    <dgm:pt modelId="{B34FA351-A3A7-4776-9428-FE2F3EDB2BDA}" type="parTrans" cxnId="{21D0C1C8-6D19-4B8C-80A4-7CF514FB92F0}">
      <dgm:prSet/>
      <dgm:spPr/>
      <dgm:t>
        <a:bodyPr/>
        <a:lstStyle/>
        <a:p>
          <a:endParaRPr lang="en-US"/>
        </a:p>
      </dgm:t>
    </dgm:pt>
    <dgm:pt modelId="{4842D867-1B0D-4007-8875-2E2C8A09332F}" type="sibTrans" cxnId="{21D0C1C8-6D19-4B8C-80A4-7CF514FB92F0}">
      <dgm:prSet/>
      <dgm:spPr/>
      <dgm:t>
        <a:bodyPr/>
        <a:lstStyle/>
        <a:p>
          <a:endParaRPr lang="en-US"/>
        </a:p>
      </dgm:t>
    </dgm:pt>
    <dgm:pt modelId="{2CAD8313-4564-4905-9E52-1DED74967D30}">
      <dgm:prSet phldrT="[Text]"/>
      <dgm:spPr/>
      <dgm:t>
        <a:bodyPr/>
        <a:lstStyle/>
        <a:p>
          <a:r>
            <a:rPr lang="en-US"/>
            <a:t>Creditors</a:t>
          </a:r>
        </a:p>
      </dgm:t>
    </dgm:pt>
    <dgm:pt modelId="{D5B19FA5-9591-4282-99EA-292F5934A9B8}" type="parTrans" cxnId="{5DDDB34C-8A3E-42A4-B42C-293F488B1DC9}">
      <dgm:prSet/>
      <dgm:spPr/>
      <dgm:t>
        <a:bodyPr/>
        <a:lstStyle/>
        <a:p>
          <a:endParaRPr lang="en-US"/>
        </a:p>
      </dgm:t>
    </dgm:pt>
    <dgm:pt modelId="{642F8DE0-D17C-4B18-B569-9026BF871C37}" type="sibTrans" cxnId="{5DDDB34C-8A3E-42A4-B42C-293F488B1DC9}">
      <dgm:prSet/>
      <dgm:spPr/>
      <dgm:t>
        <a:bodyPr/>
        <a:lstStyle/>
        <a:p>
          <a:endParaRPr lang="en-US"/>
        </a:p>
      </dgm:t>
    </dgm:pt>
    <dgm:pt modelId="{CC112F0D-C730-4970-9615-E0C5D918C5A9}" type="pres">
      <dgm:prSet presAssocID="{7BDB8963-C72B-4206-B8B5-07D1AFF83819}" presName="Name0" presStyleCnt="0">
        <dgm:presLayoutVars>
          <dgm:dir/>
          <dgm:animLvl val="lvl"/>
          <dgm:resizeHandles val="exact"/>
        </dgm:presLayoutVars>
      </dgm:prSet>
      <dgm:spPr/>
    </dgm:pt>
    <dgm:pt modelId="{59228B03-DC8A-41ED-A8AF-5FBF599E5B24}" type="pres">
      <dgm:prSet presAssocID="{9BC16F56-87B2-4B39-8C08-DF87A982D66E}" presName="Name8" presStyleCnt="0"/>
      <dgm:spPr/>
    </dgm:pt>
    <dgm:pt modelId="{796D7331-4602-4974-BFDD-2B391BC85698}" type="pres">
      <dgm:prSet presAssocID="{9BC16F56-87B2-4B39-8C08-DF87A982D66E}" presName="level" presStyleLbl="node1" presStyleIdx="0" presStyleCnt="3">
        <dgm:presLayoutVars>
          <dgm:chMax val="1"/>
          <dgm:bulletEnabled val="1"/>
        </dgm:presLayoutVars>
      </dgm:prSet>
      <dgm:spPr/>
    </dgm:pt>
    <dgm:pt modelId="{A397B3D9-324A-47BC-A346-B8999BBEA23F}" type="pres">
      <dgm:prSet presAssocID="{9BC16F56-87B2-4B39-8C08-DF87A982D66E}" presName="levelTx" presStyleLbl="revTx" presStyleIdx="0" presStyleCnt="0">
        <dgm:presLayoutVars>
          <dgm:chMax val="1"/>
          <dgm:bulletEnabled val="1"/>
        </dgm:presLayoutVars>
      </dgm:prSet>
      <dgm:spPr/>
    </dgm:pt>
    <dgm:pt modelId="{AB1062C5-80A4-4A9B-B7C8-83D171630AB9}" type="pres">
      <dgm:prSet presAssocID="{615D2D2C-A3E8-4FD5-AA44-AFF51167E052}" presName="Name8" presStyleCnt="0"/>
      <dgm:spPr/>
    </dgm:pt>
    <dgm:pt modelId="{5446B88A-757A-4379-8602-44972E1978D5}" type="pres">
      <dgm:prSet presAssocID="{615D2D2C-A3E8-4FD5-AA44-AFF51167E052}" presName="level" presStyleLbl="node1" presStyleIdx="1" presStyleCnt="3">
        <dgm:presLayoutVars>
          <dgm:chMax val="1"/>
          <dgm:bulletEnabled val="1"/>
        </dgm:presLayoutVars>
      </dgm:prSet>
      <dgm:spPr/>
    </dgm:pt>
    <dgm:pt modelId="{26A52920-A3E5-414D-BF7C-ECAD69526B95}" type="pres">
      <dgm:prSet presAssocID="{615D2D2C-A3E8-4FD5-AA44-AFF51167E052}" presName="levelTx" presStyleLbl="revTx" presStyleIdx="0" presStyleCnt="0">
        <dgm:presLayoutVars>
          <dgm:chMax val="1"/>
          <dgm:bulletEnabled val="1"/>
        </dgm:presLayoutVars>
      </dgm:prSet>
      <dgm:spPr/>
    </dgm:pt>
    <dgm:pt modelId="{9F5E7C19-7A8F-459C-8DD4-ADE0410CC93B}" type="pres">
      <dgm:prSet presAssocID="{2CAD8313-4564-4905-9E52-1DED74967D30}" presName="Name8" presStyleCnt="0"/>
      <dgm:spPr/>
    </dgm:pt>
    <dgm:pt modelId="{366DBB52-73E1-48BF-9267-BD2EF4D8BBAA}" type="pres">
      <dgm:prSet presAssocID="{2CAD8313-4564-4905-9E52-1DED74967D30}" presName="level" presStyleLbl="node1" presStyleIdx="2" presStyleCnt="3" custLinFactNeighborX="20082" custLinFactNeighborY="10353">
        <dgm:presLayoutVars>
          <dgm:chMax val="1"/>
          <dgm:bulletEnabled val="1"/>
        </dgm:presLayoutVars>
      </dgm:prSet>
      <dgm:spPr/>
    </dgm:pt>
    <dgm:pt modelId="{DA6E81DA-FCC5-4C57-9426-E11A768B7A46}" type="pres">
      <dgm:prSet presAssocID="{2CAD8313-4564-4905-9E52-1DED74967D30}" presName="levelTx" presStyleLbl="revTx" presStyleIdx="0" presStyleCnt="0">
        <dgm:presLayoutVars>
          <dgm:chMax val="1"/>
          <dgm:bulletEnabled val="1"/>
        </dgm:presLayoutVars>
      </dgm:prSet>
      <dgm:spPr/>
    </dgm:pt>
  </dgm:ptLst>
  <dgm:cxnLst>
    <dgm:cxn modelId="{BA54815E-32D0-4071-9522-01B2E69C7949}" type="presOf" srcId="{615D2D2C-A3E8-4FD5-AA44-AFF51167E052}" destId="{26A52920-A3E5-414D-BF7C-ECAD69526B95}" srcOrd="1" destOrd="0" presId="urn:microsoft.com/office/officeart/2005/8/layout/pyramid1"/>
    <dgm:cxn modelId="{C8069D5F-9CD9-4799-A197-540F64E8FE95}" type="presOf" srcId="{2CAD8313-4564-4905-9E52-1DED74967D30}" destId="{DA6E81DA-FCC5-4C57-9426-E11A768B7A46}" srcOrd="1" destOrd="0" presId="urn:microsoft.com/office/officeart/2005/8/layout/pyramid1"/>
    <dgm:cxn modelId="{73D30345-33AF-45CC-BB98-4CA8E7A96720}" type="presOf" srcId="{9BC16F56-87B2-4B39-8C08-DF87A982D66E}" destId="{796D7331-4602-4974-BFDD-2B391BC85698}" srcOrd="0" destOrd="0" presId="urn:microsoft.com/office/officeart/2005/8/layout/pyramid1"/>
    <dgm:cxn modelId="{5DDDB34C-8A3E-42A4-B42C-293F488B1DC9}" srcId="{7BDB8963-C72B-4206-B8B5-07D1AFF83819}" destId="{2CAD8313-4564-4905-9E52-1DED74967D30}" srcOrd="2" destOrd="0" parTransId="{D5B19FA5-9591-4282-99EA-292F5934A9B8}" sibTransId="{642F8DE0-D17C-4B18-B569-9026BF871C37}"/>
    <dgm:cxn modelId="{5C97C589-2C1F-482F-89BF-7CE133D5F9CA}" type="presOf" srcId="{615D2D2C-A3E8-4FD5-AA44-AFF51167E052}" destId="{5446B88A-757A-4379-8602-44972E1978D5}" srcOrd="0" destOrd="0" presId="urn:microsoft.com/office/officeart/2005/8/layout/pyramid1"/>
    <dgm:cxn modelId="{BE8C4EBC-2002-4328-BF22-D04A469D161D}" srcId="{7BDB8963-C72B-4206-B8B5-07D1AFF83819}" destId="{9BC16F56-87B2-4B39-8C08-DF87A982D66E}" srcOrd="0" destOrd="0" parTransId="{43BC4286-B294-45C4-B5FA-BE58283406FE}" sibTransId="{6E22C1D2-B1DF-45A6-AF90-74877A474CD1}"/>
    <dgm:cxn modelId="{995C53BD-242E-45C3-B9FB-B64041ED4B0D}" type="presOf" srcId="{9BC16F56-87B2-4B39-8C08-DF87A982D66E}" destId="{A397B3D9-324A-47BC-A346-B8999BBEA23F}" srcOrd="1" destOrd="0" presId="urn:microsoft.com/office/officeart/2005/8/layout/pyramid1"/>
    <dgm:cxn modelId="{DEF515C2-C2F9-4A84-8E18-28FCE7E9268E}" type="presOf" srcId="{7BDB8963-C72B-4206-B8B5-07D1AFF83819}" destId="{CC112F0D-C730-4970-9615-E0C5D918C5A9}" srcOrd="0" destOrd="0" presId="urn:microsoft.com/office/officeart/2005/8/layout/pyramid1"/>
    <dgm:cxn modelId="{21D0C1C8-6D19-4B8C-80A4-7CF514FB92F0}" srcId="{7BDB8963-C72B-4206-B8B5-07D1AFF83819}" destId="{615D2D2C-A3E8-4FD5-AA44-AFF51167E052}" srcOrd="1" destOrd="0" parTransId="{B34FA351-A3A7-4776-9428-FE2F3EDB2BDA}" sibTransId="{4842D867-1B0D-4007-8875-2E2C8A09332F}"/>
    <dgm:cxn modelId="{FAC5A3D8-940F-4A87-97FD-CD8BC5DEB8A1}" type="presOf" srcId="{2CAD8313-4564-4905-9E52-1DED74967D30}" destId="{366DBB52-73E1-48BF-9267-BD2EF4D8BBAA}" srcOrd="0" destOrd="0" presId="urn:microsoft.com/office/officeart/2005/8/layout/pyramid1"/>
    <dgm:cxn modelId="{EBED0B06-9617-413C-9310-5990350CE6EB}" type="presParOf" srcId="{CC112F0D-C730-4970-9615-E0C5D918C5A9}" destId="{59228B03-DC8A-41ED-A8AF-5FBF599E5B24}" srcOrd="0" destOrd="0" presId="urn:microsoft.com/office/officeart/2005/8/layout/pyramid1"/>
    <dgm:cxn modelId="{A252CF26-9506-4105-9D23-AE5E825BE2FA}" type="presParOf" srcId="{59228B03-DC8A-41ED-A8AF-5FBF599E5B24}" destId="{796D7331-4602-4974-BFDD-2B391BC85698}" srcOrd="0" destOrd="0" presId="urn:microsoft.com/office/officeart/2005/8/layout/pyramid1"/>
    <dgm:cxn modelId="{4D2BED21-E67D-4A2E-A8B5-9BBA5F83A383}" type="presParOf" srcId="{59228B03-DC8A-41ED-A8AF-5FBF599E5B24}" destId="{A397B3D9-324A-47BC-A346-B8999BBEA23F}" srcOrd="1" destOrd="0" presId="urn:microsoft.com/office/officeart/2005/8/layout/pyramid1"/>
    <dgm:cxn modelId="{AC4F8D5A-0651-45DD-8169-8AE0BBD72D60}" type="presParOf" srcId="{CC112F0D-C730-4970-9615-E0C5D918C5A9}" destId="{AB1062C5-80A4-4A9B-B7C8-83D171630AB9}" srcOrd="1" destOrd="0" presId="urn:microsoft.com/office/officeart/2005/8/layout/pyramid1"/>
    <dgm:cxn modelId="{E28A6DE0-E8CD-4741-A221-AB2E0041CE7B}" type="presParOf" srcId="{AB1062C5-80A4-4A9B-B7C8-83D171630AB9}" destId="{5446B88A-757A-4379-8602-44972E1978D5}" srcOrd="0" destOrd="0" presId="urn:microsoft.com/office/officeart/2005/8/layout/pyramid1"/>
    <dgm:cxn modelId="{4F2DF373-6065-4F60-9AB3-EC72D9B426EE}" type="presParOf" srcId="{AB1062C5-80A4-4A9B-B7C8-83D171630AB9}" destId="{26A52920-A3E5-414D-BF7C-ECAD69526B95}" srcOrd="1" destOrd="0" presId="urn:microsoft.com/office/officeart/2005/8/layout/pyramid1"/>
    <dgm:cxn modelId="{1EED9CAD-A89C-4D70-935A-442795948738}" type="presParOf" srcId="{CC112F0D-C730-4970-9615-E0C5D918C5A9}" destId="{9F5E7C19-7A8F-459C-8DD4-ADE0410CC93B}" srcOrd="2" destOrd="0" presId="urn:microsoft.com/office/officeart/2005/8/layout/pyramid1"/>
    <dgm:cxn modelId="{FBAE3B81-2121-42C9-852D-A776F166103D}" type="presParOf" srcId="{9F5E7C19-7A8F-459C-8DD4-ADE0410CC93B}" destId="{366DBB52-73E1-48BF-9267-BD2EF4D8BBAA}" srcOrd="0" destOrd="0" presId="urn:microsoft.com/office/officeart/2005/8/layout/pyramid1"/>
    <dgm:cxn modelId="{FD62EB04-3563-46D9-A1F3-F33728933352}" type="presParOf" srcId="{9F5E7C19-7A8F-459C-8DD4-ADE0410CC93B}" destId="{DA6E81DA-FCC5-4C57-9426-E11A768B7A46}"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D7331-4602-4974-BFDD-2B391BC85698}">
      <dsp:nvSpPr>
        <dsp:cNvPr id="0" name=""/>
        <dsp:cNvSpPr/>
      </dsp:nvSpPr>
      <dsp:spPr>
        <a:xfrm>
          <a:off x="735252" y="0"/>
          <a:ext cx="735252" cy="642227"/>
        </a:xfrm>
        <a:prstGeom prst="trapezoid">
          <a:avLst>
            <a:gd name="adj" fmla="val 572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Shareholders</a:t>
          </a:r>
        </a:p>
      </dsp:txBody>
      <dsp:txXfrm>
        <a:off x="735252" y="0"/>
        <a:ext cx="735252" cy="642227"/>
      </dsp:txXfrm>
    </dsp:sp>
    <dsp:sp modelId="{5446B88A-757A-4379-8602-44972E1978D5}">
      <dsp:nvSpPr>
        <dsp:cNvPr id="0" name=""/>
        <dsp:cNvSpPr/>
      </dsp:nvSpPr>
      <dsp:spPr>
        <a:xfrm>
          <a:off x="367626" y="642227"/>
          <a:ext cx="1470504" cy="642227"/>
        </a:xfrm>
        <a:prstGeom prst="trapezoid">
          <a:avLst>
            <a:gd name="adj" fmla="val 572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Directors</a:t>
          </a:r>
        </a:p>
      </dsp:txBody>
      <dsp:txXfrm>
        <a:off x="624964" y="642227"/>
        <a:ext cx="955828" cy="642227"/>
      </dsp:txXfrm>
    </dsp:sp>
    <dsp:sp modelId="{366DBB52-73E1-48BF-9267-BD2EF4D8BBAA}">
      <dsp:nvSpPr>
        <dsp:cNvPr id="0" name=""/>
        <dsp:cNvSpPr/>
      </dsp:nvSpPr>
      <dsp:spPr>
        <a:xfrm>
          <a:off x="0" y="1284454"/>
          <a:ext cx="2205757" cy="642227"/>
        </a:xfrm>
        <a:prstGeom prst="trapezoid">
          <a:avLst>
            <a:gd name="adj" fmla="val 5724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Creditors</a:t>
          </a:r>
        </a:p>
      </dsp:txBody>
      <dsp:txXfrm>
        <a:off x="386007" y="1284454"/>
        <a:ext cx="1433742" cy="64222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815" tIns="45907" rIns="91815" bIns="45907" rtlCol="0"/>
          <a:lstStyle>
            <a:lvl1pPr algn="l">
              <a:defRPr sz="1200"/>
            </a:lvl1pPr>
          </a:lstStyle>
          <a:p>
            <a:endParaRPr lang="nl-BE"/>
          </a:p>
        </p:txBody>
      </p:sp>
      <p:sp>
        <p:nvSpPr>
          <p:cNvPr id="3" name="Date Placeholder 2"/>
          <p:cNvSpPr>
            <a:spLocks noGrp="1"/>
          </p:cNvSpPr>
          <p:nvPr>
            <p:ph type="dt" sz="quarter" idx="1"/>
          </p:nvPr>
        </p:nvSpPr>
        <p:spPr>
          <a:xfrm>
            <a:off x="3778250" y="0"/>
            <a:ext cx="2889250" cy="496888"/>
          </a:xfrm>
          <a:prstGeom prst="rect">
            <a:avLst/>
          </a:prstGeom>
        </p:spPr>
        <p:txBody>
          <a:bodyPr vert="horz" lIns="91815" tIns="45907" rIns="91815" bIns="45907" rtlCol="0"/>
          <a:lstStyle>
            <a:lvl1pPr algn="r">
              <a:defRPr sz="1200"/>
            </a:lvl1pPr>
          </a:lstStyle>
          <a:p>
            <a:fld id="{29185326-6993-4888-AB64-31723FC3A823}" type="datetimeFigureOut">
              <a:rPr lang="nl-BE" smtClean="0"/>
              <a:t>22/09/2026</a:t>
            </a:fld>
            <a:endParaRPr lang="nl-BE"/>
          </a:p>
        </p:txBody>
      </p:sp>
      <p:sp>
        <p:nvSpPr>
          <p:cNvPr id="4" name="Footer Placeholder 3"/>
          <p:cNvSpPr>
            <a:spLocks noGrp="1"/>
          </p:cNvSpPr>
          <p:nvPr>
            <p:ph type="ftr" sz="quarter" idx="2"/>
          </p:nvPr>
        </p:nvSpPr>
        <p:spPr>
          <a:xfrm>
            <a:off x="0" y="9429750"/>
            <a:ext cx="2889250" cy="496888"/>
          </a:xfrm>
          <a:prstGeom prst="rect">
            <a:avLst/>
          </a:prstGeom>
        </p:spPr>
        <p:txBody>
          <a:bodyPr vert="horz" lIns="91815" tIns="45907" rIns="91815" bIns="45907" rtlCol="0" anchor="b"/>
          <a:lstStyle>
            <a:lvl1pPr algn="l">
              <a:defRPr sz="1200"/>
            </a:lvl1pPr>
          </a:lstStyle>
          <a:p>
            <a:endParaRPr lang="nl-BE"/>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815" tIns="45907" rIns="91815" bIns="45907" rtlCol="0" anchor="b"/>
          <a:lstStyle>
            <a:lvl1pPr algn="r">
              <a:defRPr sz="1200"/>
            </a:lvl1pPr>
          </a:lstStyle>
          <a:p>
            <a:fld id="{CC63140A-3D89-49B5-9428-ED9574313CB0}" type="slidenum">
              <a:rPr lang="nl-BE" smtClean="0"/>
              <a:t>‹#›</a:t>
            </a:fld>
            <a:endParaRPr lang="nl-BE"/>
          </a:p>
        </p:txBody>
      </p:sp>
    </p:spTree>
    <p:extLst>
      <p:ext uri="{BB962C8B-B14F-4D97-AF65-F5344CB8AC3E}">
        <p14:creationId xmlns:p14="http://schemas.microsoft.com/office/powerpoint/2010/main" val="4060149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6333"/>
          </a:xfrm>
          <a:prstGeom prst="rect">
            <a:avLst/>
          </a:prstGeom>
        </p:spPr>
        <p:txBody>
          <a:bodyPr vert="horz" lIns="91815" tIns="45907" rIns="91815" bIns="45907" rtlCol="0"/>
          <a:lstStyle>
            <a:lvl1pPr algn="l">
              <a:defRPr sz="1200"/>
            </a:lvl1pPr>
          </a:lstStyle>
          <a:p>
            <a:endParaRPr lang="en-US"/>
          </a:p>
        </p:txBody>
      </p:sp>
      <p:sp>
        <p:nvSpPr>
          <p:cNvPr id="3" name="Date Placeholder 2"/>
          <p:cNvSpPr>
            <a:spLocks noGrp="1"/>
          </p:cNvSpPr>
          <p:nvPr>
            <p:ph type="dt" idx="1"/>
          </p:nvPr>
        </p:nvSpPr>
        <p:spPr>
          <a:xfrm>
            <a:off x="3777607" y="1"/>
            <a:ext cx="2889938" cy="496333"/>
          </a:xfrm>
          <a:prstGeom prst="rect">
            <a:avLst/>
          </a:prstGeom>
        </p:spPr>
        <p:txBody>
          <a:bodyPr vert="horz" lIns="91815" tIns="45907" rIns="91815" bIns="45907" rtlCol="0"/>
          <a:lstStyle>
            <a:lvl1pPr algn="r">
              <a:defRPr sz="1200"/>
            </a:lvl1pPr>
          </a:lstStyle>
          <a:p>
            <a:fld id="{E5BB1108-CF54-471A-95C5-C0546FAEBF66}" type="datetimeFigureOut">
              <a:rPr lang="en-US" smtClean="0"/>
              <a:t>9/22/2026</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815" tIns="45907" rIns="91815" bIns="45907" rtlCol="0" anchor="ctr"/>
          <a:lstStyle/>
          <a:p>
            <a:endParaRPr lang="en-US"/>
          </a:p>
        </p:txBody>
      </p:sp>
      <p:sp>
        <p:nvSpPr>
          <p:cNvPr id="5" name="Notes Placeholder 4"/>
          <p:cNvSpPr>
            <a:spLocks noGrp="1"/>
          </p:cNvSpPr>
          <p:nvPr>
            <p:ph type="body" sz="quarter" idx="3"/>
          </p:nvPr>
        </p:nvSpPr>
        <p:spPr>
          <a:xfrm>
            <a:off x="666909" y="4715157"/>
            <a:ext cx="5335270" cy="4466988"/>
          </a:xfrm>
          <a:prstGeom prst="rect">
            <a:avLst/>
          </a:prstGeom>
        </p:spPr>
        <p:txBody>
          <a:bodyPr vert="horz" lIns="91815" tIns="45907" rIns="91815" bIns="459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889938" cy="496333"/>
          </a:xfrm>
          <a:prstGeom prst="rect">
            <a:avLst/>
          </a:prstGeom>
        </p:spPr>
        <p:txBody>
          <a:bodyPr vert="horz" lIns="91815" tIns="45907" rIns="91815" bIns="45907"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4"/>
            <a:ext cx="2889938" cy="496333"/>
          </a:xfrm>
          <a:prstGeom prst="rect">
            <a:avLst/>
          </a:prstGeom>
        </p:spPr>
        <p:txBody>
          <a:bodyPr vert="horz" lIns="91815" tIns="45907" rIns="91815" bIns="45907" rtlCol="0" anchor="b"/>
          <a:lstStyle>
            <a:lvl1pPr algn="r">
              <a:defRPr sz="1200"/>
            </a:lvl1pPr>
          </a:lstStyle>
          <a:p>
            <a:fld id="{E1D211BA-1A9D-43B6-9239-CF4EB24E92CE}" type="slidenum">
              <a:rPr lang="en-US" smtClean="0"/>
              <a:t>‹#›</a:t>
            </a:fld>
            <a:endParaRPr lang="en-US"/>
          </a:p>
        </p:txBody>
      </p:sp>
    </p:spTree>
    <p:extLst>
      <p:ext uri="{BB962C8B-B14F-4D97-AF65-F5344CB8AC3E}">
        <p14:creationId xmlns:p14="http://schemas.microsoft.com/office/powerpoint/2010/main" val="2963883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0</a:t>
            </a:fld>
            <a:endParaRPr lang="en-US"/>
          </a:p>
        </p:txBody>
      </p:sp>
    </p:spTree>
    <p:extLst>
      <p:ext uri="{BB962C8B-B14F-4D97-AF65-F5344CB8AC3E}">
        <p14:creationId xmlns:p14="http://schemas.microsoft.com/office/powerpoint/2010/main" val="2084832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a:t>
            </a:fld>
            <a:endParaRPr lang="en-US"/>
          </a:p>
        </p:txBody>
      </p:sp>
    </p:spTree>
    <p:extLst>
      <p:ext uri="{BB962C8B-B14F-4D97-AF65-F5344CB8AC3E}">
        <p14:creationId xmlns:p14="http://schemas.microsoft.com/office/powerpoint/2010/main" val="1303441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a:t>
            </a:fld>
            <a:endParaRPr lang="en-US"/>
          </a:p>
        </p:txBody>
      </p:sp>
    </p:spTree>
    <p:extLst>
      <p:ext uri="{BB962C8B-B14F-4D97-AF65-F5344CB8AC3E}">
        <p14:creationId xmlns:p14="http://schemas.microsoft.com/office/powerpoint/2010/main" val="106042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a:t>
            </a:fld>
            <a:endParaRPr lang="en-US"/>
          </a:p>
        </p:txBody>
      </p:sp>
    </p:spTree>
    <p:extLst>
      <p:ext uri="{BB962C8B-B14F-4D97-AF65-F5344CB8AC3E}">
        <p14:creationId xmlns:p14="http://schemas.microsoft.com/office/powerpoint/2010/main" val="3977357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a:t>
            </a:fld>
            <a:endParaRPr lang="en-US"/>
          </a:p>
        </p:txBody>
      </p:sp>
    </p:spTree>
    <p:extLst>
      <p:ext uri="{BB962C8B-B14F-4D97-AF65-F5344CB8AC3E}">
        <p14:creationId xmlns:p14="http://schemas.microsoft.com/office/powerpoint/2010/main" val="2389304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a:t>
            </a:fld>
            <a:endParaRPr lang="en-US"/>
          </a:p>
        </p:txBody>
      </p:sp>
    </p:spTree>
    <p:extLst>
      <p:ext uri="{BB962C8B-B14F-4D97-AF65-F5344CB8AC3E}">
        <p14:creationId xmlns:p14="http://schemas.microsoft.com/office/powerpoint/2010/main" val="1363905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a:t>
            </a:fld>
            <a:endParaRPr lang="en-US"/>
          </a:p>
        </p:txBody>
      </p:sp>
    </p:spTree>
    <p:extLst>
      <p:ext uri="{BB962C8B-B14F-4D97-AF65-F5344CB8AC3E}">
        <p14:creationId xmlns:p14="http://schemas.microsoft.com/office/powerpoint/2010/main" val="3343189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a:t>
            </a:fld>
            <a:endParaRPr lang="en-US"/>
          </a:p>
        </p:txBody>
      </p:sp>
    </p:spTree>
    <p:extLst>
      <p:ext uri="{BB962C8B-B14F-4D97-AF65-F5344CB8AC3E}">
        <p14:creationId xmlns:p14="http://schemas.microsoft.com/office/powerpoint/2010/main" val="1370368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a:t>
            </a:fld>
            <a:endParaRPr lang="en-US"/>
          </a:p>
        </p:txBody>
      </p:sp>
    </p:spTree>
    <p:extLst>
      <p:ext uri="{BB962C8B-B14F-4D97-AF65-F5344CB8AC3E}">
        <p14:creationId xmlns:p14="http://schemas.microsoft.com/office/powerpoint/2010/main" val="2098459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a:t>
            </a:fld>
            <a:endParaRPr lang="en-US"/>
          </a:p>
        </p:txBody>
      </p:sp>
    </p:spTree>
    <p:extLst>
      <p:ext uri="{BB962C8B-B14F-4D97-AF65-F5344CB8AC3E}">
        <p14:creationId xmlns:p14="http://schemas.microsoft.com/office/powerpoint/2010/main" val="732913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10</a:t>
            </a:fld>
            <a:endParaRPr lang="en-US"/>
          </a:p>
        </p:txBody>
      </p:sp>
    </p:spTree>
    <p:extLst>
      <p:ext uri="{BB962C8B-B14F-4D97-AF65-F5344CB8AC3E}">
        <p14:creationId xmlns:p14="http://schemas.microsoft.com/office/powerpoint/2010/main" val="3669085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11</a:t>
            </a:fld>
            <a:endParaRPr lang="en-US"/>
          </a:p>
        </p:txBody>
      </p:sp>
    </p:spTree>
    <p:extLst>
      <p:ext uri="{BB962C8B-B14F-4D97-AF65-F5344CB8AC3E}">
        <p14:creationId xmlns:p14="http://schemas.microsoft.com/office/powerpoint/2010/main" val="2127468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12</a:t>
            </a:fld>
            <a:endParaRPr lang="en-US"/>
          </a:p>
        </p:txBody>
      </p:sp>
    </p:spTree>
    <p:extLst>
      <p:ext uri="{BB962C8B-B14F-4D97-AF65-F5344CB8AC3E}">
        <p14:creationId xmlns:p14="http://schemas.microsoft.com/office/powerpoint/2010/main" val="617769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13</a:t>
            </a:fld>
            <a:endParaRPr lang="en-US"/>
          </a:p>
        </p:txBody>
      </p:sp>
    </p:spTree>
    <p:extLst>
      <p:ext uri="{BB962C8B-B14F-4D97-AF65-F5344CB8AC3E}">
        <p14:creationId xmlns:p14="http://schemas.microsoft.com/office/powerpoint/2010/main" val="2463588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14</a:t>
            </a:fld>
            <a:endParaRPr lang="en-US"/>
          </a:p>
        </p:txBody>
      </p:sp>
    </p:spTree>
    <p:extLst>
      <p:ext uri="{BB962C8B-B14F-4D97-AF65-F5344CB8AC3E}">
        <p14:creationId xmlns:p14="http://schemas.microsoft.com/office/powerpoint/2010/main" val="3357907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15</a:t>
            </a:fld>
            <a:endParaRPr lang="en-US"/>
          </a:p>
        </p:txBody>
      </p:sp>
    </p:spTree>
    <p:extLst>
      <p:ext uri="{BB962C8B-B14F-4D97-AF65-F5344CB8AC3E}">
        <p14:creationId xmlns:p14="http://schemas.microsoft.com/office/powerpoint/2010/main" val="3404435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16</a:t>
            </a:fld>
            <a:endParaRPr lang="en-US"/>
          </a:p>
        </p:txBody>
      </p:sp>
    </p:spTree>
    <p:extLst>
      <p:ext uri="{BB962C8B-B14F-4D97-AF65-F5344CB8AC3E}">
        <p14:creationId xmlns:p14="http://schemas.microsoft.com/office/powerpoint/2010/main" val="508320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17</a:t>
            </a:fld>
            <a:endParaRPr lang="en-US"/>
          </a:p>
        </p:txBody>
      </p:sp>
    </p:spTree>
    <p:extLst>
      <p:ext uri="{BB962C8B-B14F-4D97-AF65-F5344CB8AC3E}">
        <p14:creationId xmlns:p14="http://schemas.microsoft.com/office/powerpoint/2010/main" val="4047920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18</a:t>
            </a:fld>
            <a:endParaRPr lang="en-US"/>
          </a:p>
        </p:txBody>
      </p:sp>
    </p:spTree>
    <p:extLst>
      <p:ext uri="{BB962C8B-B14F-4D97-AF65-F5344CB8AC3E}">
        <p14:creationId xmlns:p14="http://schemas.microsoft.com/office/powerpoint/2010/main" val="2444864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19</a:t>
            </a:fld>
            <a:endParaRPr lang="en-US"/>
          </a:p>
        </p:txBody>
      </p:sp>
    </p:spTree>
    <p:extLst>
      <p:ext uri="{BB962C8B-B14F-4D97-AF65-F5344CB8AC3E}">
        <p14:creationId xmlns:p14="http://schemas.microsoft.com/office/powerpoint/2010/main" val="2582435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20</a:t>
            </a:fld>
            <a:endParaRPr lang="en-US"/>
          </a:p>
        </p:txBody>
      </p:sp>
    </p:spTree>
    <p:extLst>
      <p:ext uri="{BB962C8B-B14F-4D97-AF65-F5344CB8AC3E}">
        <p14:creationId xmlns:p14="http://schemas.microsoft.com/office/powerpoint/2010/main" val="3673572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21</a:t>
            </a:fld>
            <a:endParaRPr lang="en-US"/>
          </a:p>
        </p:txBody>
      </p:sp>
    </p:spTree>
    <p:extLst>
      <p:ext uri="{BB962C8B-B14F-4D97-AF65-F5344CB8AC3E}">
        <p14:creationId xmlns:p14="http://schemas.microsoft.com/office/powerpoint/2010/main" val="2778961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22</a:t>
            </a:fld>
            <a:endParaRPr lang="en-US"/>
          </a:p>
        </p:txBody>
      </p:sp>
    </p:spTree>
    <p:extLst>
      <p:ext uri="{BB962C8B-B14F-4D97-AF65-F5344CB8AC3E}">
        <p14:creationId xmlns:p14="http://schemas.microsoft.com/office/powerpoint/2010/main" val="3777211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23</a:t>
            </a:fld>
            <a:endParaRPr lang="en-US"/>
          </a:p>
        </p:txBody>
      </p:sp>
    </p:spTree>
    <p:extLst>
      <p:ext uri="{BB962C8B-B14F-4D97-AF65-F5344CB8AC3E}">
        <p14:creationId xmlns:p14="http://schemas.microsoft.com/office/powerpoint/2010/main" val="3401855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24</a:t>
            </a:fld>
            <a:endParaRPr lang="en-US"/>
          </a:p>
        </p:txBody>
      </p:sp>
    </p:spTree>
    <p:extLst>
      <p:ext uri="{BB962C8B-B14F-4D97-AF65-F5344CB8AC3E}">
        <p14:creationId xmlns:p14="http://schemas.microsoft.com/office/powerpoint/2010/main" val="694451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25</a:t>
            </a:fld>
            <a:endParaRPr lang="en-US"/>
          </a:p>
        </p:txBody>
      </p:sp>
    </p:spTree>
    <p:extLst>
      <p:ext uri="{BB962C8B-B14F-4D97-AF65-F5344CB8AC3E}">
        <p14:creationId xmlns:p14="http://schemas.microsoft.com/office/powerpoint/2010/main" val="186953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26</a:t>
            </a:fld>
            <a:endParaRPr lang="en-US"/>
          </a:p>
        </p:txBody>
      </p:sp>
    </p:spTree>
    <p:extLst>
      <p:ext uri="{BB962C8B-B14F-4D97-AF65-F5344CB8AC3E}">
        <p14:creationId xmlns:p14="http://schemas.microsoft.com/office/powerpoint/2010/main" val="2169016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E1D211BA-1A9D-43B6-9239-CF4EB24E92CE}" type="slidenum">
              <a:rPr lang="en-US" smtClean="0"/>
              <a:t>27</a:t>
            </a:fld>
            <a:endParaRPr lang="en-US"/>
          </a:p>
        </p:txBody>
      </p:sp>
    </p:spTree>
    <p:extLst>
      <p:ext uri="{BB962C8B-B14F-4D97-AF65-F5344CB8AC3E}">
        <p14:creationId xmlns:p14="http://schemas.microsoft.com/office/powerpoint/2010/main" val="3339728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28</a:t>
            </a:fld>
            <a:endParaRPr lang="en-US"/>
          </a:p>
        </p:txBody>
      </p:sp>
    </p:spTree>
    <p:extLst>
      <p:ext uri="{BB962C8B-B14F-4D97-AF65-F5344CB8AC3E}">
        <p14:creationId xmlns:p14="http://schemas.microsoft.com/office/powerpoint/2010/main" val="3030752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29</a:t>
            </a:fld>
            <a:endParaRPr lang="en-US"/>
          </a:p>
        </p:txBody>
      </p:sp>
    </p:spTree>
    <p:extLst>
      <p:ext uri="{BB962C8B-B14F-4D97-AF65-F5344CB8AC3E}">
        <p14:creationId xmlns:p14="http://schemas.microsoft.com/office/powerpoint/2010/main" val="848884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30</a:t>
            </a:fld>
            <a:endParaRPr lang="en-US"/>
          </a:p>
        </p:txBody>
      </p:sp>
    </p:spTree>
    <p:extLst>
      <p:ext uri="{BB962C8B-B14F-4D97-AF65-F5344CB8AC3E}">
        <p14:creationId xmlns:p14="http://schemas.microsoft.com/office/powerpoint/2010/main" val="31371850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31</a:t>
            </a:fld>
            <a:endParaRPr lang="en-US"/>
          </a:p>
        </p:txBody>
      </p:sp>
    </p:spTree>
    <p:extLst>
      <p:ext uri="{BB962C8B-B14F-4D97-AF65-F5344CB8AC3E}">
        <p14:creationId xmlns:p14="http://schemas.microsoft.com/office/powerpoint/2010/main" val="221230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32</a:t>
            </a:fld>
            <a:endParaRPr lang="en-US"/>
          </a:p>
        </p:txBody>
      </p:sp>
    </p:spTree>
    <p:extLst>
      <p:ext uri="{BB962C8B-B14F-4D97-AF65-F5344CB8AC3E}">
        <p14:creationId xmlns:p14="http://schemas.microsoft.com/office/powerpoint/2010/main" val="21788526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33</a:t>
            </a:fld>
            <a:endParaRPr lang="en-US"/>
          </a:p>
        </p:txBody>
      </p:sp>
    </p:spTree>
    <p:extLst>
      <p:ext uri="{BB962C8B-B14F-4D97-AF65-F5344CB8AC3E}">
        <p14:creationId xmlns:p14="http://schemas.microsoft.com/office/powerpoint/2010/main" val="490503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34</a:t>
            </a:fld>
            <a:endParaRPr lang="en-US"/>
          </a:p>
        </p:txBody>
      </p:sp>
    </p:spTree>
    <p:extLst>
      <p:ext uri="{BB962C8B-B14F-4D97-AF65-F5344CB8AC3E}">
        <p14:creationId xmlns:p14="http://schemas.microsoft.com/office/powerpoint/2010/main" val="2895995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35</a:t>
            </a:fld>
            <a:endParaRPr lang="en-US"/>
          </a:p>
        </p:txBody>
      </p:sp>
    </p:spTree>
    <p:extLst>
      <p:ext uri="{BB962C8B-B14F-4D97-AF65-F5344CB8AC3E}">
        <p14:creationId xmlns:p14="http://schemas.microsoft.com/office/powerpoint/2010/main" val="17712034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36</a:t>
            </a:fld>
            <a:endParaRPr lang="en-US"/>
          </a:p>
        </p:txBody>
      </p:sp>
    </p:spTree>
    <p:extLst>
      <p:ext uri="{BB962C8B-B14F-4D97-AF65-F5344CB8AC3E}">
        <p14:creationId xmlns:p14="http://schemas.microsoft.com/office/powerpoint/2010/main" val="1970890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37</a:t>
            </a:fld>
            <a:endParaRPr lang="en-US"/>
          </a:p>
        </p:txBody>
      </p:sp>
    </p:spTree>
    <p:extLst>
      <p:ext uri="{BB962C8B-B14F-4D97-AF65-F5344CB8AC3E}">
        <p14:creationId xmlns:p14="http://schemas.microsoft.com/office/powerpoint/2010/main" val="1309973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38</a:t>
            </a:fld>
            <a:endParaRPr lang="en-US"/>
          </a:p>
        </p:txBody>
      </p:sp>
    </p:spTree>
    <p:extLst>
      <p:ext uri="{BB962C8B-B14F-4D97-AF65-F5344CB8AC3E}">
        <p14:creationId xmlns:p14="http://schemas.microsoft.com/office/powerpoint/2010/main" val="12053419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39</a:t>
            </a:fld>
            <a:endParaRPr lang="en-US"/>
          </a:p>
        </p:txBody>
      </p:sp>
    </p:spTree>
    <p:extLst>
      <p:ext uri="{BB962C8B-B14F-4D97-AF65-F5344CB8AC3E}">
        <p14:creationId xmlns:p14="http://schemas.microsoft.com/office/powerpoint/2010/main" val="1404919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40</a:t>
            </a:fld>
            <a:endParaRPr lang="en-US"/>
          </a:p>
        </p:txBody>
      </p:sp>
    </p:spTree>
    <p:extLst>
      <p:ext uri="{BB962C8B-B14F-4D97-AF65-F5344CB8AC3E}">
        <p14:creationId xmlns:p14="http://schemas.microsoft.com/office/powerpoint/2010/main" val="19445463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41</a:t>
            </a:fld>
            <a:endParaRPr lang="en-US"/>
          </a:p>
        </p:txBody>
      </p:sp>
    </p:spTree>
    <p:extLst>
      <p:ext uri="{BB962C8B-B14F-4D97-AF65-F5344CB8AC3E}">
        <p14:creationId xmlns:p14="http://schemas.microsoft.com/office/powerpoint/2010/main" val="878100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42</a:t>
            </a:fld>
            <a:endParaRPr lang="en-US"/>
          </a:p>
        </p:txBody>
      </p:sp>
    </p:spTree>
    <p:extLst>
      <p:ext uri="{BB962C8B-B14F-4D97-AF65-F5344CB8AC3E}">
        <p14:creationId xmlns:p14="http://schemas.microsoft.com/office/powerpoint/2010/main" val="13932287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43</a:t>
            </a:fld>
            <a:endParaRPr lang="en-US"/>
          </a:p>
        </p:txBody>
      </p:sp>
    </p:spTree>
    <p:extLst>
      <p:ext uri="{BB962C8B-B14F-4D97-AF65-F5344CB8AC3E}">
        <p14:creationId xmlns:p14="http://schemas.microsoft.com/office/powerpoint/2010/main" val="1638668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44</a:t>
            </a:fld>
            <a:endParaRPr lang="en-US"/>
          </a:p>
        </p:txBody>
      </p:sp>
    </p:spTree>
    <p:extLst>
      <p:ext uri="{BB962C8B-B14F-4D97-AF65-F5344CB8AC3E}">
        <p14:creationId xmlns:p14="http://schemas.microsoft.com/office/powerpoint/2010/main" val="397461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45</a:t>
            </a:fld>
            <a:endParaRPr lang="en-US"/>
          </a:p>
        </p:txBody>
      </p:sp>
    </p:spTree>
    <p:extLst>
      <p:ext uri="{BB962C8B-B14F-4D97-AF65-F5344CB8AC3E}">
        <p14:creationId xmlns:p14="http://schemas.microsoft.com/office/powerpoint/2010/main" val="2263975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46</a:t>
            </a:fld>
            <a:endParaRPr lang="en-US"/>
          </a:p>
        </p:txBody>
      </p:sp>
    </p:spTree>
    <p:extLst>
      <p:ext uri="{BB962C8B-B14F-4D97-AF65-F5344CB8AC3E}">
        <p14:creationId xmlns:p14="http://schemas.microsoft.com/office/powerpoint/2010/main" val="3448274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47</a:t>
            </a:fld>
            <a:endParaRPr lang="en-US"/>
          </a:p>
        </p:txBody>
      </p:sp>
    </p:spTree>
    <p:extLst>
      <p:ext uri="{BB962C8B-B14F-4D97-AF65-F5344CB8AC3E}">
        <p14:creationId xmlns:p14="http://schemas.microsoft.com/office/powerpoint/2010/main" val="39652572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48</a:t>
            </a:fld>
            <a:endParaRPr lang="en-US"/>
          </a:p>
        </p:txBody>
      </p:sp>
    </p:spTree>
    <p:extLst>
      <p:ext uri="{BB962C8B-B14F-4D97-AF65-F5344CB8AC3E}">
        <p14:creationId xmlns:p14="http://schemas.microsoft.com/office/powerpoint/2010/main" val="31764623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49</a:t>
            </a:fld>
            <a:endParaRPr lang="en-US"/>
          </a:p>
        </p:txBody>
      </p:sp>
    </p:spTree>
    <p:extLst>
      <p:ext uri="{BB962C8B-B14F-4D97-AF65-F5344CB8AC3E}">
        <p14:creationId xmlns:p14="http://schemas.microsoft.com/office/powerpoint/2010/main" val="39858937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50</a:t>
            </a:fld>
            <a:endParaRPr lang="en-US"/>
          </a:p>
        </p:txBody>
      </p:sp>
    </p:spTree>
    <p:extLst>
      <p:ext uri="{BB962C8B-B14F-4D97-AF65-F5344CB8AC3E}">
        <p14:creationId xmlns:p14="http://schemas.microsoft.com/office/powerpoint/2010/main" val="14547582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51</a:t>
            </a:fld>
            <a:endParaRPr lang="en-US"/>
          </a:p>
        </p:txBody>
      </p:sp>
    </p:spTree>
    <p:extLst>
      <p:ext uri="{BB962C8B-B14F-4D97-AF65-F5344CB8AC3E}">
        <p14:creationId xmlns:p14="http://schemas.microsoft.com/office/powerpoint/2010/main" val="8638025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52</a:t>
            </a:fld>
            <a:endParaRPr lang="en-US"/>
          </a:p>
        </p:txBody>
      </p:sp>
    </p:spTree>
    <p:extLst>
      <p:ext uri="{BB962C8B-B14F-4D97-AF65-F5344CB8AC3E}">
        <p14:creationId xmlns:p14="http://schemas.microsoft.com/office/powerpoint/2010/main" val="1111984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53</a:t>
            </a:fld>
            <a:endParaRPr lang="en-US"/>
          </a:p>
        </p:txBody>
      </p:sp>
    </p:spTree>
    <p:extLst>
      <p:ext uri="{BB962C8B-B14F-4D97-AF65-F5344CB8AC3E}">
        <p14:creationId xmlns:p14="http://schemas.microsoft.com/office/powerpoint/2010/main" val="4211349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54</a:t>
            </a:fld>
            <a:endParaRPr lang="en-US"/>
          </a:p>
        </p:txBody>
      </p:sp>
    </p:spTree>
    <p:extLst>
      <p:ext uri="{BB962C8B-B14F-4D97-AF65-F5344CB8AC3E}">
        <p14:creationId xmlns:p14="http://schemas.microsoft.com/office/powerpoint/2010/main" val="1356620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55</a:t>
            </a:fld>
            <a:endParaRPr lang="en-US"/>
          </a:p>
        </p:txBody>
      </p:sp>
    </p:spTree>
    <p:extLst>
      <p:ext uri="{BB962C8B-B14F-4D97-AF65-F5344CB8AC3E}">
        <p14:creationId xmlns:p14="http://schemas.microsoft.com/office/powerpoint/2010/main" val="37248658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E1D211BA-1A9D-43B6-9239-CF4EB24E92CE}" type="slidenum">
              <a:rPr lang="en-US" smtClean="0"/>
              <a:t>56</a:t>
            </a:fld>
            <a:endParaRPr lang="en-US"/>
          </a:p>
        </p:txBody>
      </p:sp>
    </p:spTree>
    <p:extLst>
      <p:ext uri="{BB962C8B-B14F-4D97-AF65-F5344CB8AC3E}">
        <p14:creationId xmlns:p14="http://schemas.microsoft.com/office/powerpoint/2010/main" val="28954178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E1D211BA-1A9D-43B6-9239-CF4EB24E92CE}" type="slidenum">
              <a:rPr lang="en-US" smtClean="0"/>
              <a:t>57</a:t>
            </a:fld>
            <a:endParaRPr lang="en-US"/>
          </a:p>
        </p:txBody>
      </p:sp>
    </p:spTree>
    <p:extLst>
      <p:ext uri="{BB962C8B-B14F-4D97-AF65-F5344CB8AC3E}">
        <p14:creationId xmlns:p14="http://schemas.microsoft.com/office/powerpoint/2010/main" val="29797999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58</a:t>
            </a:fld>
            <a:endParaRPr lang="en-US"/>
          </a:p>
        </p:txBody>
      </p:sp>
    </p:spTree>
    <p:extLst>
      <p:ext uri="{BB962C8B-B14F-4D97-AF65-F5344CB8AC3E}">
        <p14:creationId xmlns:p14="http://schemas.microsoft.com/office/powerpoint/2010/main" val="22588034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59</a:t>
            </a:fld>
            <a:endParaRPr lang="en-US"/>
          </a:p>
        </p:txBody>
      </p:sp>
    </p:spTree>
    <p:extLst>
      <p:ext uri="{BB962C8B-B14F-4D97-AF65-F5344CB8AC3E}">
        <p14:creationId xmlns:p14="http://schemas.microsoft.com/office/powerpoint/2010/main" val="20207529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60</a:t>
            </a:fld>
            <a:endParaRPr lang="en-US"/>
          </a:p>
        </p:txBody>
      </p:sp>
    </p:spTree>
    <p:extLst>
      <p:ext uri="{BB962C8B-B14F-4D97-AF65-F5344CB8AC3E}">
        <p14:creationId xmlns:p14="http://schemas.microsoft.com/office/powerpoint/2010/main" val="6155300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61</a:t>
            </a:fld>
            <a:endParaRPr lang="en-US"/>
          </a:p>
        </p:txBody>
      </p:sp>
    </p:spTree>
    <p:extLst>
      <p:ext uri="{BB962C8B-B14F-4D97-AF65-F5344CB8AC3E}">
        <p14:creationId xmlns:p14="http://schemas.microsoft.com/office/powerpoint/2010/main" val="35655483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62</a:t>
            </a:fld>
            <a:endParaRPr lang="en-US"/>
          </a:p>
        </p:txBody>
      </p:sp>
    </p:spTree>
    <p:extLst>
      <p:ext uri="{BB962C8B-B14F-4D97-AF65-F5344CB8AC3E}">
        <p14:creationId xmlns:p14="http://schemas.microsoft.com/office/powerpoint/2010/main" val="32566684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63</a:t>
            </a:fld>
            <a:endParaRPr lang="en-US"/>
          </a:p>
        </p:txBody>
      </p:sp>
    </p:spTree>
    <p:extLst>
      <p:ext uri="{BB962C8B-B14F-4D97-AF65-F5344CB8AC3E}">
        <p14:creationId xmlns:p14="http://schemas.microsoft.com/office/powerpoint/2010/main" val="32588573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64</a:t>
            </a:fld>
            <a:endParaRPr lang="en-US"/>
          </a:p>
        </p:txBody>
      </p:sp>
    </p:spTree>
    <p:extLst>
      <p:ext uri="{BB962C8B-B14F-4D97-AF65-F5344CB8AC3E}">
        <p14:creationId xmlns:p14="http://schemas.microsoft.com/office/powerpoint/2010/main" val="4243989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65</a:t>
            </a:fld>
            <a:endParaRPr lang="en-US"/>
          </a:p>
        </p:txBody>
      </p:sp>
    </p:spTree>
    <p:extLst>
      <p:ext uri="{BB962C8B-B14F-4D97-AF65-F5344CB8AC3E}">
        <p14:creationId xmlns:p14="http://schemas.microsoft.com/office/powerpoint/2010/main" val="15803545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66</a:t>
            </a:fld>
            <a:endParaRPr lang="en-US"/>
          </a:p>
        </p:txBody>
      </p:sp>
    </p:spTree>
    <p:extLst>
      <p:ext uri="{BB962C8B-B14F-4D97-AF65-F5344CB8AC3E}">
        <p14:creationId xmlns:p14="http://schemas.microsoft.com/office/powerpoint/2010/main" val="37109041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67</a:t>
            </a:fld>
            <a:endParaRPr lang="en-US"/>
          </a:p>
        </p:txBody>
      </p:sp>
    </p:spTree>
    <p:extLst>
      <p:ext uri="{BB962C8B-B14F-4D97-AF65-F5344CB8AC3E}">
        <p14:creationId xmlns:p14="http://schemas.microsoft.com/office/powerpoint/2010/main" val="24113750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68</a:t>
            </a:fld>
            <a:endParaRPr lang="en-US"/>
          </a:p>
        </p:txBody>
      </p:sp>
    </p:spTree>
    <p:extLst>
      <p:ext uri="{BB962C8B-B14F-4D97-AF65-F5344CB8AC3E}">
        <p14:creationId xmlns:p14="http://schemas.microsoft.com/office/powerpoint/2010/main" val="21462557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69</a:t>
            </a:fld>
            <a:endParaRPr lang="en-US"/>
          </a:p>
        </p:txBody>
      </p:sp>
    </p:spTree>
    <p:extLst>
      <p:ext uri="{BB962C8B-B14F-4D97-AF65-F5344CB8AC3E}">
        <p14:creationId xmlns:p14="http://schemas.microsoft.com/office/powerpoint/2010/main" val="3637577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70</a:t>
            </a:fld>
            <a:endParaRPr lang="en-US"/>
          </a:p>
        </p:txBody>
      </p:sp>
    </p:spTree>
    <p:extLst>
      <p:ext uri="{BB962C8B-B14F-4D97-AF65-F5344CB8AC3E}">
        <p14:creationId xmlns:p14="http://schemas.microsoft.com/office/powerpoint/2010/main" val="5782501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71</a:t>
            </a:fld>
            <a:endParaRPr lang="en-US"/>
          </a:p>
        </p:txBody>
      </p:sp>
    </p:spTree>
    <p:extLst>
      <p:ext uri="{BB962C8B-B14F-4D97-AF65-F5344CB8AC3E}">
        <p14:creationId xmlns:p14="http://schemas.microsoft.com/office/powerpoint/2010/main" val="19861445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72</a:t>
            </a:fld>
            <a:endParaRPr lang="en-US"/>
          </a:p>
        </p:txBody>
      </p:sp>
    </p:spTree>
    <p:extLst>
      <p:ext uri="{BB962C8B-B14F-4D97-AF65-F5344CB8AC3E}">
        <p14:creationId xmlns:p14="http://schemas.microsoft.com/office/powerpoint/2010/main" val="8470825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73</a:t>
            </a:fld>
            <a:endParaRPr lang="en-US"/>
          </a:p>
        </p:txBody>
      </p:sp>
    </p:spTree>
    <p:extLst>
      <p:ext uri="{BB962C8B-B14F-4D97-AF65-F5344CB8AC3E}">
        <p14:creationId xmlns:p14="http://schemas.microsoft.com/office/powerpoint/2010/main" val="167220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74</a:t>
            </a:fld>
            <a:endParaRPr lang="en-US"/>
          </a:p>
        </p:txBody>
      </p:sp>
    </p:spTree>
    <p:extLst>
      <p:ext uri="{BB962C8B-B14F-4D97-AF65-F5344CB8AC3E}">
        <p14:creationId xmlns:p14="http://schemas.microsoft.com/office/powerpoint/2010/main" val="20794208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75</a:t>
            </a:fld>
            <a:endParaRPr lang="en-US"/>
          </a:p>
        </p:txBody>
      </p:sp>
    </p:spTree>
    <p:extLst>
      <p:ext uri="{BB962C8B-B14F-4D97-AF65-F5344CB8AC3E}">
        <p14:creationId xmlns:p14="http://schemas.microsoft.com/office/powerpoint/2010/main" val="4936893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76</a:t>
            </a:fld>
            <a:endParaRPr lang="en-US"/>
          </a:p>
        </p:txBody>
      </p:sp>
    </p:spTree>
    <p:extLst>
      <p:ext uri="{BB962C8B-B14F-4D97-AF65-F5344CB8AC3E}">
        <p14:creationId xmlns:p14="http://schemas.microsoft.com/office/powerpoint/2010/main" val="22311180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77</a:t>
            </a:fld>
            <a:endParaRPr lang="en-US"/>
          </a:p>
        </p:txBody>
      </p:sp>
    </p:spTree>
    <p:extLst>
      <p:ext uri="{BB962C8B-B14F-4D97-AF65-F5344CB8AC3E}">
        <p14:creationId xmlns:p14="http://schemas.microsoft.com/office/powerpoint/2010/main" val="16264699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78</a:t>
            </a:fld>
            <a:endParaRPr lang="en-US"/>
          </a:p>
        </p:txBody>
      </p:sp>
    </p:spTree>
    <p:extLst>
      <p:ext uri="{BB962C8B-B14F-4D97-AF65-F5344CB8AC3E}">
        <p14:creationId xmlns:p14="http://schemas.microsoft.com/office/powerpoint/2010/main" val="5980194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79</a:t>
            </a:fld>
            <a:endParaRPr lang="en-US"/>
          </a:p>
        </p:txBody>
      </p:sp>
    </p:spTree>
    <p:extLst>
      <p:ext uri="{BB962C8B-B14F-4D97-AF65-F5344CB8AC3E}">
        <p14:creationId xmlns:p14="http://schemas.microsoft.com/office/powerpoint/2010/main" val="41611576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80</a:t>
            </a:fld>
            <a:endParaRPr lang="en-US"/>
          </a:p>
        </p:txBody>
      </p:sp>
    </p:spTree>
    <p:extLst>
      <p:ext uri="{BB962C8B-B14F-4D97-AF65-F5344CB8AC3E}">
        <p14:creationId xmlns:p14="http://schemas.microsoft.com/office/powerpoint/2010/main" val="18806728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81</a:t>
            </a:fld>
            <a:endParaRPr lang="en-US"/>
          </a:p>
        </p:txBody>
      </p:sp>
    </p:spTree>
    <p:extLst>
      <p:ext uri="{BB962C8B-B14F-4D97-AF65-F5344CB8AC3E}">
        <p14:creationId xmlns:p14="http://schemas.microsoft.com/office/powerpoint/2010/main" val="20283042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82</a:t>
            </a:fld>
            <a:endParaRPr lang="en-US"/>
          </a:p>
        </p:txBody>
      </p:sp>
    </p:spTree>
    <p:extLst>
      <p:ext uri="{BB962C8B-B14F-4D97-AF65-F5344CB8AC3E}">
        <p14:creationId xmlns:p14="http://schemas.microsoft.com/office/powerpoint/2010/main" val="396288090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83</a:t>
            </a:fld>
            <a:endParaRPr lang="en-US"/>
          </a:p>
        </p:txBody>
      </p:sp>
    </p:spTree>
    <p:extLst>
      <p:ext uri="{BB962C8B-B14F-4D97-AF65-F5344CB8AC3E}">
        <p14:creationId xmlns:p14="http://schemas.microsoft.com/office/powerpoint/2010/main" val="35226598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84</a:t>
            </a:fld>
            <a:endParaRPr lang="en-US"/>
          </a:p>
        </p:txBody>
      </p:sp>
    </p:spTree>
    <p:extLst>
      <p:ext uri="{BB962C8B-B14F-4D97-AF65-F5344CB8AC3E}">
        <p14:creationId xmlns:p14="http://schemas.microsoft.com/office/powerpoint/2010/main" val="25384635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85</a:t>
            </a:fld>
            <a:endParaRPr lang="en-US"/>
          </a:p>
        </p:txBody>
      </p:sp>
    </p:spTree>
    <p:extLst>
      <p:ext uri="{BB962C8B-B14F-4D97-AF65-F5344CB8AC3E}">
        <p14:creationId xmlns:p14="http://schemas.microsoft.com/office/powerpoint/2010/main" val="40991755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86</a:t>
            </a:fld>
            <a:endParaRPr lang="en-US"/>
          </a:p>
        </p:txBody>
      </p:sp>
    </p:spTree>
    <p:extLst>
      <p:ext uri="{BB962C8B-B14F-4D97-AF65-F5344CB8AC3E}">
        <p14:creationId xmlns:p14="http://schemas.microsoft.com/office/powerpoint/2010/main" val="31745597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87</a:t>
            </a:fld>
            <a:endParaRPr lang="en-US"/>
          </a:p>
        </p:txBody>
      </p:sp>
    </p:spTree>
    <p:extLst>
      <p:ext uri="{BB962C8B-B14F-4D97-AF65-F5344CB8AC3E}">
        <p14:creationId xmlns:p14="http://schemas.microsoft.com/office/powerpoint/2010/main" val="8995839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88</a:t>
            </a:fld>
            <a:endParaRPr lang="en-US"/>
          </a:p>
        </p:txBody>
      </p:sp>
    </p:spTree>
    <p:extLst>
      <p:ext uri="{BB962C8B-B14F-4D97-AF65-F5344CB8AC3E}">
        <p14:creationId xmlns:p14="http://schemas.microsoft.com/office/powerpoint/2010/main" val="4656747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89</a:t>
            </a:fld>
            <a:endParaRPr lang="en-US"/>
          </a:p>
        </p:txBody>
      </p:sp>
    </p:spTree>
    <p:extLst>
      <p:ext uri="{BB962C8B-B14F-4D97-AF65-F5344CB8AC3E}">
        <p14:creationId xmlns:p14="http://schemas.microsoft.com/office/powerpoint/2010/main" val="10541784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90</a:t>
            </a:fld>
            <a:endParaRPr lang="en-US"/>
          </a:p>
        </p:txBody>
      </p:sp>
    </p:spTree>
    <p:extLst>
      <p:ext uri="{BB962C8B-B14F-4D97-AF65-F5344CB8AC3E}">
        <p14:creationId xmlns:p14="http://schemas.microsoft.com/office/powerpoint/2010/main" val="15240508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91</a:t>
            </a:fld>
            <a:endParaRPr lang="en-US"/>
          </a:p>
        </p:txBody>
      </p:sp>
    </p:spTree>
    <p:extLst>
      <p:ext uri="{BB962C8B-B14F-4D97-AF65-F5344CB8AC3E}">
        <p14:creationId xmlns:p14="http://schemas.microsoft.com/office/powerpoint/2010/main" val="24560055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92</a:t>
            </a:fld>
            <a:endParaRPr lang="en-US"/>
          </a:p>
        </p:txBody>
      </p:sp>
    </p:spTree>
    <p:extLst>
      <p:ext uri="{BB962C8B-B14F-4D97-AF65-F5344CB8AC3E}">
        <p14:creationId xmlns:p14="http://schemas.microsoft.com/office/powerpoint/2010/main" val="256847851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93</a:t>
            </a:fld>
            <a:endParaRPr lang="en-US"/>
          </a:p>
        </p:txBody>
      </p:sp>
    </p:spTree>
    <p:extLst>
      <p:ext uri="{BB962C8B-B14F-4D97-AF65-F5344CB8AC3E}">
        <p14:creationId xmlns:p14="http://schemas.microsoft.com/office/powerpoint/2010/main" val="35954527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94</a:t>
            </a:fld>
            <a:endParaRPr lang="en-US"/>
          </a:p>
        </p:txBody>
      </p:sp>
    </p:spTree>
    <p:extLst>
      <p:ext uri="{BB962C8B-B14F-4D97-AF65-F5344CB8AC3E}">
        <p14:creationId xmlns:p14="http://schemas.microsoft.com/office/powerpoint/2010/main" val="30613032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95</a:t>
            </a:fld>
            <a:endParaRPr lang="en-US"/>
          </a:p>
        </p:txBody>
      </p:sp>
    </p:spTree>
    <p:extLst>
      <p:ext uri="{BB962C8B-B14F-4D97-AF65-F5344CB8AC3E}">
        <p14:creationId xmlns:p14="http://schemas.microsoft.com/office/powerpoint/2010/main" val="17727014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96</a:t>
            </a:fld>
            <a:endParaRPr lang="en-US"/>
          </a:p>
        </p:txBody>
      </p:sp>
    </p:spTree>
    <p:extLst>
      <p:ext uri="{BB962C8B-B14F-4D97-AF65-F5344CB8AC3E}">
        <p14:creationId xmlns:p14="http://schemas.microsoft.com/office/powerpoint/2010/main" val="7170995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97</a:t>
            </a:fld>
            <a:endParaRPr lang="en-US"/>
          </a:p>
        </p:txBody>
      </p:sp>
    </p:spTree>
    <p:extLst>
      <p:ext uri="{BB962C8B-B14F-4D97-AF65-F5344CB8AC3E}">
        <p14:creationId xmlns:p14="http://schemas.microsoft.com/office/powerpoint/2010/main" val="3826599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E1D211BA-1A9D-43B6-9239-CF4EB24E92CE}" type="slidenum">
              <a:rPr lang="en-US" smtClean="0"/>
              <a:t>98</a:t>
            </a:fld>
            <a:endParaRPr lang="en-US"/>
          </a:p>
        </p:txBody>
      </p:sp>
    </p:spTree>
    <p:extLst>
      <p:ext uri="{BB962C8B-B14F-4D97-AF65-F5344CB8AC3E}">
        <p14:creationId xmlns:p14="http://schemas.microsoft.com/office/powerpoint/2010/main" val="25180717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name="Title Slide">
    <p:bg>
      <p:bgPr>
        <a:solidFill>
          <a:schemeClr val="accent1"/>
        </a:solidFill>
        <a:effectLst/>
      </p:bgPr>
    </p:bg>
    <p:spTree>
      <p:nvGrpSpPr>
        <p:cNvPr id="1" name=""/>
        <p:cNvGrpSpPr/>
        <p:nvPr/>
      </p:nvGrpSpPr>
      <p:grpSpPr>
        <a:xfrm>
          <a:off x="0" y="0"/>
          <a:ext cx="0" cy="0"/>
          <a:chOff x="0" y="0"/>
          <a:chExt cx="0" cy="0"/>
        </a:xfrm>
      </p:grpSpPr>
      <p:sp>
        <p:nvSpPr>
          <p:cNvPr id="114703" name="Rectangle 15"/>
          <p:cNvSpPr>
            <a:spLocks noGrp="1" noChangeArrowheads="1"/>
          </p:cNvSpPr>
          <p:nvPr>
            <p:ph type="ctrTitle" sz="quarter"/>
          </p:nvPr>
        </p:nvSpPr>
        <p:spPr>
          <a:xfrm>
            <a:off x="461963" y="1389600"/>
            <a:ext cx="8218487" cy="412763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t" anchorCtr="0"/>
          <a:lstStyle>
            <a:lvl1pPr>
              <a:defRPr sz="5800" b="1" baseline="0" smtClean="0">
                <a:solidFill>
                  <a:schemeClr val="bg2"/>
                </a:solidFill>
                <a:latin typeface="Times New Roman" panose="02020603050405020304" pitchFamily="18" charset="0"/>
                <a:cs typeface="Times New Roman" panose="02020603050405020304" pitchFamily="18" charset="0"/>
              </a:defRPr>
            </a:lvl1pPr>
          </a:lstStyle>
          <a:p>
            <a:pPr lvl="0"/>
            <a:r>
              <a:rPr lang="en-US" noProof="0"/>
              <a:t>Click to edit Master title style</a:t>
            </a:r>
            <a:endParaRPr lang="en-US" noProof="0" dirty="0"/>
          </a:p>
        </p:txBody>
      </p:sp>
      <p:sp>
        <p:nvSpPr>
          <p:cNvPr id="114704" name="Rectangle 16"/>
          <p:cNvSpPr>
            <a:spLocks noGrp="1" noChangeArrowheads="1"/>
          </p:cNvSpPr>
          <p:nvPr>
            <p:ph type="subTitle" sz="quarter" idx="1"/>
          </p:nvPr>
        </p:nvSpPr>
        <p:spPr>
          <a:xfrm>
            <a:off x="461962" y="5680075"/>
            <a:ext cx="8218487" cy="46831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lvl1pPr marL="0" indent="0">
              <a:buFont typeface="Wingdings" charset="2"/>
              <a:buNone/>
              <a:defRPr sz="2400" b="1" smtClean="0">
                <a:solidFill>
                  <a:schemeClr val="bg2"/>
                </a:solidFill>
                <a:latin typeface="Times New Roman" panose="02020603050405020304" pitchFamily="18" charset="0"/>
                <a:cs typeface="Times New Roman" panose="02020603050405020304" pitchFamily="18" charset="0"/>
              </a:defRPr>
            </a:lvl1pPr>
          </a:lstStyle>
          <a:p>
            <a:pPr lvl="0"/>
            <a:r>
              <a:rPr lang="en-US" noProof="0"/>
              <a:t>Click to edit Master subtitle style</a:t>
            </a:r>
            <a:endParaRPr lang="en-US" noProof="0" dirty="0"/>
          </a:p>
        </p:txBody>
      </p:sp>
      <p:sp>
        <p:nvSpPr>
          <p:cNvPr id="25" name="Date Placeholder 4"/>
          <p:cNvSpPr>
            <a:spLocks noGrp="1"/>
          </p:cNvSpPr>
          <p:nvPr>
            <p:ph type="dt" sz="half" idx="2"/>
          </p:nvPr>
        </p:nvSpPr>
        <p:spPr>
          <a:xfrm>
            <a:off x="457200" y="6242400"/>
            <a:ext cx="2134800" cy="475200"/>
          </a:xfrm>
          <a:prstGeom prst="rect">
            <a:avLst/>
          </a:prstGeom>
        </p:spPr>
        <p:txBody>
          <a:bodyPr vert="horz" lIns="0" tIns="45720" rIns="0" bIns="45720" rtlCol="0" anchor="ctr"/>
          <a:lstStyle>
            <a:lvl1pPr algn="l">
              <a:defRPr sz="1200">
                <a:solidFill>
                  <a:schemeClr val="bg2"/>
                </a:solidFill>
                <a:latin typeface="Times New Roman" panose="02020603050405020304" pitchFamily="18" charset="0"/>
                <a:cs typeface="Times New Roman" panose="02020603050405020304" pitchFamily="18" charset="0"/>
              </a:defRPr>
            </a:lvl1pPr>
          </a:lstStyle>
          <a:p>
            <a:r>
              <a:rPr lang="en-US"/>
              <a:t>[dd mmmm yyyy]</a:t>
            </a:r>
          </a:p>
        </p:txBody>
      </p:sp>
      <p:cxnSp>
        <p:nvCxnSpPr>
          <p:cNvPr id="4" name="Straight Connector 3"/>
          <p:cNvCxnSpPr/>
          <p:nvPr/>
        </p:nvCxnSpPr>
        <p:spPr bwMode="auto">
          <a:xfrm flipH="1">
            <a:off x="457200" y="621792"/>
            <a:ext cx="8229600" cy="0"/>
          </a:xfrm>
          <a:prstGeom prst="line">
            <a:avLst/>
          </a:prstGeom>
          <a:solidFill>
            <a:srgbClr val="3656AB"/>
          </a:solidFill>
          <a:ln w="12700" cap="flat" cmpd="sng" algn="ctr">
            <a:solidFill>
              <a:schemeClr val="bg2"/>
            </a:solidFill>
            <a:prstDash val="solid"/>
            <a:round/>
            <a:headEnd type="none" w="med" len="med"/>
            <a:tailEnd type="none"/>
          </a:ln>
          <a:effectLst/>
        </p:spPr>
      </p:cxnSp>
      <p:cxnSp>
        <p:nvCxnSpPr>
          <p:cNvPr id="17" name="Straight Connector 16"/>
          <p:cNvCxnSpPr/>
          <p:nvPr/>
        </p:nvCxnSpPr>
        <p:spPr bwMode="auto">
          <a:xfrm>
            <a:off x="466724" y="5598765"/>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3081" y="451517"/>
            <a:ext cx="1716310" cy="13243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Slide">
    <p:bg>
      <p:bgPr>
        <a:solidFill>
          <a:schemeClr val="accent1"/>
        </a:solidFill>
        <a:effectLst/>
      </p:bgPr>
    </p:bg>
    <p:spTree>
      <p:nvGrpSpPr>
        <p:cNvPr id="1" name=""/>
        <p:cNvGrpSpPr/>
        <p:nvPr/>
      </p:nvGrpSpPr>
      <p:grpSpPr>
        <a:xfrm>
          <a:off x="0" y="0"/>
          <a:ext cx="0" cy="0"/>
          <a:chOff x="0" y="0"/>
          <a:chExt cx="0" cy="0"/>
        </a:xfrm>
      </p:grpSpPr>
      <p:sp>
        <p:nvSpPr>
          <p:cNvPr id="114703" name="Rectangle 15"/>
          <p:cNvSpPr>
            <a:spLocks noGrp="1" noChangeArrowheads="1"/>
          </p:cNvSpPr>
          <p:nvPr>
            <p:ph type="ctrTitle" sz="quarter" hasCustomPrompt="1"/>
          </p:nvPr>
        </p:nvSpPr>
        <p:spPr>
          <a:xfrm>
            <a:off x="456407" y="5179786"/>
            <a:ext cx="8208144" cy="84150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t" anchorCtr="0"/>
          <a:lstStyle>
            <a:lvl1pPr>
              <a:defRPr sz="3400" b="0" i="0" smtClean="0">
                <a:solidFill>
                  <a:schemeClr val="bg2"/>
                </a:solidFill>
                <a:latin typeface="Times New Roman" panose="02020603050405020304" pitchFamily="18" charset="0"/>
                <a:cs typeface="Times New Roman" panose="02020603050405020304" pitchFamily="18" charset="0"/>
              </a:defRPr>
            </a:lvl1pPr>
          </a:lstStyle>
          <a:p>
            <a:pPr lvl="0"/>
            <a:r>
              <a:rPr lang="en-US" noProof="0" dirty="0"/>
              <a:t>Click to add title</a:t>
            </a:r>
          </a:p>
        </p:txBody>
      </p:sp>
      <p:cxnSp>
        <p:nvCxnSpPr>
          <p:cNvPr id="12" name="Straight Connector 11"/>
          <p:cNvCxnSpPr/>
          <p:nvPr/>
        </p:nvCxnSpPr>
        <p:spPr bwMode="auto">
          <a:xfrm>
            <a:off x="466724" y="4975200"/>
            <a:ext cx="1119600" cy="0"/>
          </a:xfrm>
          <a:prstGeom prst="line">
            <a:avLst/>
          </a:prstGeom>
          <a:solidFill>
            <a:srgbClr val="3656AB"/>
          </a:solidFill>
          <a:ln w="19050" cap="flat" cmpd="sng" algn="ctr">
            <a:solidFill>
              <a:schemeClr val="bg1"/>
            </a:solidFill>
            <a:prstDash val="solid"/>
            <a:round/>
            <a:headEnd type="none" w="med" len="med"/>
            <a:tailEnd type="none"/>
          </a:ln>
          <a:effectLst/>
        </p:spPr>
      </p:cxnSp>
      <p:cxnSp>
        <p:nvCxnSpPr>
          <p:cNvPr id="4" name="Straight Connector 3"/>
          <p:cNvCxnSpPr/>
          <p:nvPr/>
        </p:nvCxnSpPr>
        <p:spPr bwMode="auto">
          <a:xfrm>
            <a:off x="466724" y="4975200"/>
            <a:ext cx="1119600" cy="0"/>
          </a:xfrm>
          <a:prstGeom prst="line">
            <a:avLst/>
          </a:prstGeom>
          <a:solidFill>
            <a:srgbClr val="3656AB"/>
          </a:solidFill>
          <a:ln w="19050" cap="flat" cmpd="sng" algn="ctr">
            <a:solidFill>
              <a:schemeClr val="bg1"/>
            </a:solidFill>
            <a:prstDash val="solid"/>
            <a:round/>
            <a:headEnd type="none" w="med" len="med"/>
            <a:tailEnd type="none"/>
          </a:ln>
          <a:effectLst/>
        </p:spPr>
      </p:cxnSp>
      <p:cxnSp>
        <p:nvCxnSpPr>
          <p:cNvPr id="5" name="Straight Connector 4"/>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6" name="Straight Connector 5"/>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7" name="Straight Connector 6"/>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8" name="Straight Connector 7"/>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9" name="Straight Connector 8"/>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0" name="Straight Connector 9"/>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1" name="Straight Connector 10"/>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3" name="Straight Connector 12"/>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4" name="Straight Connector 13"/>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5" name="Straight Connector 14"/>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6" name="Straight Connector 15"/>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7" name="Straight Connector 16"/>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8" name="Straight Connector 17"/>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19" name="Straight Connector 18"/>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20" name="Straight Connector 19"/>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21" name="Straight Connector 20"/>
          <p:cNvCxnSpPr/>
          <p:nvPr/>
        </p:nvCxnSpPr>
        <p:spPr bwMode="auto">
          <a:xfrm>
            <a:off x="466724" y="4975200"/>
            <a:ext cx="1119600" cy="0"/>
          </a:xfrm>
          <a:prstGeom prst="line">
            <a:avLst/>
          </a:prstGeom>
          <a:solidFill>
            <a:srgbClr val="3656AB"/>
          </a:solidFill>
          <a:ln w="19050" cap="flat" cmpd="sng" algn="ctr">
            <a:solidFill>
              <a:schemeClr val="bg2"/>
            </a:solidFill>
            <a:prstDash val="solid"/>
            <a:round/>
            <a:headEnd type="none" w="med" len="med"/>
            <a:tailEnd type="none"/>
          </a:ln>
          <a:effectLst/>
        </p:spPr>
      </p:cxnSp>
      <p:cxnSp>
        <p:nvCxnSpPr>
          <p:cNvPr id="22" name="Straight Connector 21"/>
          <p:cNvCxnSpPr/>
          <p:nvPr userDrawn="1"/>
        </p:nvCxnSpPr>
        <p:spPr bwMode="auto">
          <a:xfrm>
            <a:off x="466724" y="4975200"/>
            <a:ext cx="457200" cy="0"/>
          </a:xfrm>
          <a:prstGeom prst="line">
            <a:avLst/>
          </a:prstGeom>
          <a:solidFill>
            <a:srgbClr val="3656AB"/>
          </a:solidFill>
          <a:ln w="12700" cap="flat" cmpd="sng" algn="ctr">
            <a:solidFill>
              <a:schemeClr val="bg2"/>
            </a:solidFill>
            <a:prstDash val="solid"/>
            <a:round/>
            <a:headEnd type="none" w="med" len="med"/>
            <a:tailEnd type="none"/>
          </a:ln>
          <a:effectLst/>
        </p:spPr>
      </p:cxnSp>
    </p:spTree>
    <p:extLst>
      <p:ext uri="{BB962C8B-B14F-4D97-AF65-F5344CB8AC3E}">
        <p14:creationId xmlns:p14="http://schemas.microsoft.com/office/powerpoint/2010/main" val="3588471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t>Click to edit Master title style</a:t>
            </a:r>
            <a:endParaRPr lang="en-US" dirty="0"/>
          </a:p>
        </p:txBody>
      </p:sp>
      <p:sp>
        <p:nvSpPr>
          <p:cNvPr id="7" name="Text Placeholder 6"/>
          <p:cNvSpPr>
            <a:spLocks noGrp="1"/>
          </p:cNvSpPr>
          <p:nvPr>
            <p:ph type="body" sz="quarter" idx="12"/>
          </p:nvPr>
        </p:nvSpPr>
        <p:spPr>
          <a:xfrm>
            <a:off x="464779" y="1484784"/>
            <a:ext cx="8150400" cy="4116462"/>
          </a:xfrm>
        </p:spPr>
        <p:txBody>
          <a:bodyPr/>
          <a:lstStyle>
            <a:lvl1pPr>
              <a:defRPr sz="1800">
                <a:latin typeface="Times New Roman" panose="02020603050405020304" pitchFamily="18" charset="0"/>
                <a:cs typeface="Times New Roman" panose="02020603050405020304" pitchFamily="18" charset="0"/>
              </a:defRPr>
            </a:lvl1pPr>
            <a:lvl2pPr marL="640080" indent="-274320">
              <a:buFont typeface="Arial" panose="020B0604020202020204" pitchFamily="34" charset="0"/>
              <a:buChar char="–"/>
              <a:defRPr sz="1600">
                <a:latin typeface="Times New Roman" panose="02020603050405020304" pitchFamily="18" charset="0"/>
                <a:cs typeface="Times New Roman" panose="02020603050405020304" pitchFamily="18" charset="0"/>
              </a:defRPr>
            </a:lvl2pPr>
            <a:lvl3pPr marL="914400" indent="-228600">
              <a:buFont typeface="Arial" panose="020B0604020202020204" pitchFamily="34" charset="0"/>
              <a:buChar char="•"/>
              <a:defRPr sz="1600">
                <a:latin typeface="Times New Roman" panose="02020603050405020304" pitchFamily="18" charset="0"/>
                <a:cs typeface="Times New Roman" panose="02020603050405020304" pitchFamily="18" charset="0"/>
              </a:defRPr>
            </a:lvl3pPr>
            <a:lvl4pPr marL="1144800" indent="-228600">
              <a:buFont typeface="Arial" panose="020B0604020202020204" pitchFamily="34" charset="0"/>
              <a:buChar char="•"/>
              <a:defRPr sz="1600">
                <a:latin typeface="Times New Roman" panose="02020603050405020304" pitchFamily="18" charset="0"/>
                <a:cs typeface="Times New Roman" panose="02020603050405020304" pitchFamily="18" charset="0"/>
              </a:defRPr>
            </a:lvl4pPr>
            <a:lvl5pPr marL="1375200" indent="-228600">
              <a:buFont typeface="Arial" panose="020B0604020202020204" pitchFamily="34" charset="0"/>
              <a:buChar char="•"/>
              <a:defRPr sz="1600">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noProof="0" smtClean="0"/>
              <a:t>‹#›</a:t>
            </a:fld>
            <a:endParaRPr lang="en-US" noProof="0" dirty="0"/>
          </a:p>
        </p:txBody>
      </p:sp>
      <p:cxnSp>
        <p:nvCxnSpPr>
          <p:cNvPr id="6" name="Straight Connector 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259790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umb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dirty="0"/>
          </a:p>
        </p:txBody>
      </p:sp>
      <p:sp>
        <p:nvSpPr>
          <p:cNvPr id="5" name="Text Placeholder 6"/>
          <p:cNvSpPr>
            <a:spLocks noGrp="1"/>
          </p:cNvSpPr>
          <p:nvPr>
            <p:ph type="body" sz="quarter" idx="12"/>
          </p:nvPr>
        </p:nvSpPr>
        <p:spPr>
          <a:xfrm>
            <a:off x="464779" y="1556792"/>
            <a:ext cx="8150400" cy="4116462"/>
          </a:xfrm>
        </p:spPr>
        <p:txBody>
          <a:bodyPr/>
          <a:lstStyle>
            <a:lvl1pPr marL="367200" indent="-367200">
              <a:buSzPct val="100000"/>
              <a:buFont typeface="+mj-lt"/>
              <a:buAutoNum type="arabicPeriod"/>
              <a:defRPr/>
            </a:lvl1pPr>
            <a:lvl2pPr marL="640800" indent="-273600">
              <a:buSzPct val="100000"/>
              <a:buFont typeface="+mj-lt"/>
              <a:buAutoNum type="alphaLcPeriod"/>
              <a:defRPr/>
            </a:lvl2pPr>
            <a:lvl3pPr marL="915987" indent="-230400">
              <a:buSzPct val="100000"/>
              <a:buFont typeface="+mj-lt"/>
              <a:buAutoNum type="romanLcPeriod"/>
              <a:defRPr/>
            </a:lvl3pPr>
            <a:lvl4pPr marL="1200150" indent="-342900">
              <a:buFont typeface="+mj-lt"/>
              <a:buAutoNum type="arabicPeriod"/>
              <a:defRPr/>
            </a:lvl4pPr>
            <a:lvl5pPr marL="1485900" indent="-342900">
              <a:buFont typeface="+mj-lt"/>
              <a:buAutoNum type="arabicPeriod"/>
              <a:defRPr/>
            </a:lvl5p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3"/>
          </p:nvPr>
        </p:nvSpPr>
        <p:spPr/>
        <p:txBody>
          <a:bodyPr/>
          <a:lstStyle>
            <a:lvl1pPr>
              <a:defRPr>
                <a:latin typeface="+mj-lt"/>
              </a:defRPr>
            </a:lvl1pPr>
          </a:lstStyle>
          <a:p>
            <a:endParaRPr lang="en-US" dirty="0"/>
          </a:p>
        </p:txBody>
      </p:sp>
      <p:sp>
        <p:nvSpPr>
          <p:cNvPr id="7" name="Slide Number Placeholder 6"/>
          <p:cNvSpPr>
            <a:spLocks noGrp="1"/>
          </p:cNvSpPr>
          <p:nvPr>
            <p:ph type="sldNum" sz="quarter" idx="14"/>
          </p:nvPr>
        </p:nvSpPr>
        <p:spPr/>
        <p:txBody>
          <a:bodyPr/>
          <a:lstStyle>
            <a:lvl1pPr>
              <a:defRPr>
                <a:latin typeface="+mj-lt"/>
              </a:defRPr>
            </a:lvl1pPr>
          </a:lstStyle>
          <a:p>
            <a:fld id="{8E141AF1-466E-4D9F-B74C-45FFEB47CA13}" type="slidenum">
              <a:rPr lang="en-US" noProof="0" smtClean="0"/>
              <a:t>‹#›</a:t>
            </a:fld>
            <a:endParaRPr lang="en-US" noProof="0"/>
          </a:p>
        </p:txBody>
      </p:sp>
      <p:cxnSp>
        <p:nvCxnSpPr>
          <p:cNvPr id="8" name="Straight Connector 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9" name="Straight Connector 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4104254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E141AF1-466E-4D9F-B74C-45FFEB47CA13}" type="slidenum">
              <a:rPr lang="en-US" smtClean="0"/>
              <a:pPr/>
              <a:t>‹#›</a:t>
            </a:fld>
            <a:endParaRPr lang="en-US"/>
          </a:p>
        </p:txBody>
      </p:sp>
      <p:cxnSp>
        <p:nvCxnSpPr>
          <p:cNvPr id="5" name="Straight Connector 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6" name="Straight Connector 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7" name="Straight Connector 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8" name="Straight Connector 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9" name="Straight Connector 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268714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Text &amp; Picture Right">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lvl1pPr>
              <a:defRPr>
                <a:latin typeface="+mj-lt"/>
              </a:defRPr>
            </a:lvl1pPr>
          </a:lstStyle>
          <a:p>
            <a:endParaRPr lang="en-US" dirty="0"/>
          </a:p>
        </p:txBody>
      </p:sp>
      <p:sp>
        <p:nvSpPr>
          <p:cNvPr id="8" name="Slide Number Placeholder 7"/>
          <p:cNvSpPr>
            <a:spLocks noGrp="1"/>
          </p:cNvSpPr>
          <p:nvPr>
            <p:ph type="sldNum" sz="quarter" idx="11"/>
          </p:nvPr>
        </p:nvSpPr>
        <p:spPr/>
        <p:txBody>
          <a:bodyPr/>
          <a:lstStyle>
            <a:lvl1pPr>
              <a:defRPr>
                <a:latin typeface="+mj-lt"/>
              </a:defRPr>
            </a:lvl1pPr>
          </a:lstStyle>
          <a:p>
            <a:fld id="{8E141AF1-466E-4D9F-B74C-45FFEB47CA13}" type="slidenum">
              <a:rPr lang="en-US" noProof="0" smtClean="0"/>
              <a:t>‹#›</a:t>
            </a:fld>
            <a:endParaRPr lang="en-US" noProof="0"/>
          </a:p>
        </p:txBody>
      </p:sp>
      <p:sp>
        <p:nvSpPr>
          <p:cNvPr id="9" name="Text Placeholder 3"/>
          <p:cNvSpPr>
            <a:spLocks noGrp="1"/>
          </p:cNvSpPr>
          <p:nvPr>
            <p:ph type="body" sz="quarter" idx="15"/>
          </p:nvPr>
        </p:nvSpPr>
        <p:spPr>
          <a:xfrm>
            <a:off x="475200" y="1989138"/>
            <a:ext cx="3996000" cy="4116462"/>
          </a:xfrm>
        </p:spPr>
        <p:txBody>
          <a:bodyPr/>
          <a:lstStyle>
            <a:lvl1pPr marL="0" indent="0">
              <a:lnSpc>
                <a:spcPct val="100000"/>
              </a:lnSpc>
              <a:spcAft>
                <a:spcPts val="3600"/>
              </a:spcAft>
              <a:buNone/>
              <a:defRPr sz="2400"/>
            </a:lvl1pPr>
            <a:lvl2pPr marL="365760" indent="0">
              <a:buNone/>
              <a:defRPr sz="2000"/>
            </a:lvl2pPr>
            <a:lvl3pPr marL="685800" indent="0">
              <a:buNone/>
              <a:defRPr sz="1600"/>
            </a:lvl3pPr>
            <a:lvl4pPr marL="916200" indent="0">
              <a:buNone/>
              <a:defRPr sz="1600"/>
            </a:lvl4pPr>
            <a:lvl5pPr marL="1146600" indent="0">
              <a:buNone/>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6" name="Picture Placeholder 5"/>
          <p:cNvSpPr>
            <a:spLocks noGrp="1"/>
          </p:cNvSpPr>
          <p:nvPr>
            <p:ph type="pic" sz="quarter" idx="12" hasCustomPrompt="1"/>
          </p:nvPr>
        </p:nvSpPr>
        <p:spPr>
          <a:xfrm>
            <a:off x="4680000" y="0"/>
            <a:ext cx="4464000" cy="6858000"/>
          </a:xfrm>
        </p:spPr>
        <p:txBody>
          <a:bodyPr/>
          <a:lstStyle>
            <a:lvl1pPr marL="0" indent="0">
              <a:buNone/>
              <a:defRPr/>
            </a:lvl1pPr>
          </a:lstStyle>
          <a:p>
            <a:r>
              <a:rPr lang="en-US" dirty="0"/>
              <a:t>  Insert Picture using icon below</a:t>
            </a:r>
          </a:p>
        </p:txBody>
      </p: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2" name="Title 1"/>
          <p:cNvSpPr>
            <a:spLocks noGrp="1"/>
          </p:cNvSpPr>
          <p:nvPr>
            <p:ph type="title"/>
          </p:nvPr>
        </p:nvSpPr>
        <p:spPr/>
        <p:txBody>
          <a:bodyPr/>
          <a:lstStyle/>
          <a:p>
            <a:r>
              <a:rPr lang="en-US"/>
              <a:t>Click to edit Master title style</a:t>
            </a:r>
          </a:p>
        </p:txBody>
      </p: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1" name="Straight Connector 40"/>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48236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mp; Picture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dirty="0"/>
          </a:p>
        </p:txBody>
      </p:sp>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noProof="0" smtClean="0"/>
              <a:t>‹#›</a:t>
            </a:fld>
            <a:endParaRPr lang="en-US" noProof="0"/>
          </a:p>
        </p:txBody>
      </p:sp>
      <p:cxnSp>
        <p:nvCxnSpPr>
          <p:cNvPr id="7" name="Straight Connector 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10" name="Picture Placeholder 5"/>
          <p:cNvSpPr>
            <a:spLocks noGrp="1"/>
          </p:cNvSpPr>
          <p:nvPr>
            <p:ph type="pic" sz="quarter" idx="12" hasCustomPrompt="1"/>
          </p:nvPr>
        </p:nvSpPr>
        <p:spPr>
          <a:xfrm>
            <a:off x="0" y="3657600"/>
            <a:ext cx="9144000" cy="3200400"/>
          </a:xfrm>
        </p:spPr>
        <p:txBody>
          <a:bodyPr/>
          <a:lstStyle>
            <a:lvl1pPr marL="0" indent="0">
              <a:buNone/>
              <a:defRPr/>
            </a:lvl1pPr>
          </a:lstStyle>
          <a:p>
            <a:r>
              <a:rPr lang="en-US" dirty="0"/>
              <a:t>  Insert Picture using icon below</a:t>
            </a:r>
          </a:p>
        </p:txBody>
      </p: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4" name="Text Placeholder 3"/>
          <p:cNvSpPr>
            <a:spLocks noGrp="1"/>
          </p:cNvSpPr>
          <p:nvPr>
            <p:ph type="body" sz="quarter" idx="15"/>
          </p:nvPr>
        </p:nvSpPr>
        <p:spPr>
          <a:xfrm>
            <a:off x="475200" y="1989138"/>
            <a:ext cx="8057240" cy="1439862"/>
          </a:xfrm>
        </p:spPr>
        <p:txBody>
          <a:bodyPr/>
          <a:lstStyle>
            <a:lvl1pPr marL="0" indent="0">
              <a:buNone/>
              <a:defRPr sz="2400"/>
            </a:lvl1pPr>
            <a:lvl2pPr marL="365760" indent="0">
              <a:buNone/>
              <a:defRPr sz="2000"/>
            </a:lvl2pPr>
            <a:lvl3pPr marL="685800" indent="0">
              <a:buNone/>
              <a:defRPr sz="1600"/>
            </a:lvl3pPr>
            <a:lvl4pPr marL="916200" indent="0">
              <a:buNone/>
              <a:defRPr sz="1600"/>
            </a:lvl4pPr>
            <a:lvl5pPr marL="1146600" indent="0">
              <a:buNone/>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1" name="Straight Connector 40"/>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181577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ull Picture with Title &amp; Tex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E141AF1-466E-4D9F-B74C-45FFEB47CA13}" type="slidenum">
              <a:rPr lang="en-US" smtClean="0"/>
              <a:pPr/>
              <a:t>‹#›</a:t>
            </a:fld>
            <a:endParaRPr lang="en-US"/>
          </a:p>
        </p:txBody>
      </p:sp>
      <p:sp>
        <p:nvSpPr>
          <p:cNvPr id="7" name="Picture Placeholder 6"/>
          <p:cNvSpPr>
            <a:spLocks noGrp="1"/>
          </p:cNvSpPr>
          <p:nvPr>
            <p:ph type="pic" sz="quarter" idx="13" hasCustomPrompt="1"/>
          </p:nvPr>
        </p:nvSpPr>
        <p:spPr>
          <a:xfrm>
            <a:off x="0" y="0"/>
            <a:ext cx="9144000" cy="6858000"/>
          </a:xfrm>
        </p:spPr>
        <p:txBody>
          <a:bodyPr/>
          <a:lstStyle>
            <a:lvl1pPr marL="0" indent="0">
              <a:buNone/>
              <a:defRPr/>
            </a:lvl1pPr>
          </a:lstStyle>
          <a:p>
            <a:r>
              <a:rPr lang="en-US" dirty="0"/>
              <a:t>  Insert Picture using icon below</a:t>
            </a:r>
          </a:p>
        </p:txBody>
      </p:sp>
      <p:cxnSp>
        <p:nvCxnSpPr>
          <p:cNvPr id="9" name="Straight Connector 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2" name="Title 1"/>
          <p:cNvSpPr>
            <a:spLocks noGrp="1"/>
          </p:cNvSpPr>
          <p:nvPr>
            <p:ph type="title"/>
          </p:nvPr>
        </p:nvSpPr>
        <p:spPr/>
        <p:txBody>
          <a:bodyPr/>
          <a:lstStyle/>
          <a:p>
            <a:r>
              <a:rPr lang="en-US"/>
              <a:t>Click to edit Master title style</a:t>
            </a:r>
          </a:p>
        </p:txBody>
      </p: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8" name="Text Placeholder 6"/>
          <p:cNvSpPr>
            <a:spLocks noGrp="1"/>
          </p:cNvSpPr>
          <p:nvPr>
            <p:ph type="body" sz="quarter" idx="14"/>
          </p:nvPr>
        </p:nvSpPr>
        <p:spPr>
          <a:xfrm>
            <a:off x="475200" y="1988515"/>
            <a:ext cx="8150400" cy="998912"/>
          </a:xfrm>
        </p:spPr>
        <p:txBody>
          <a:bodyPr tIns="0" bIns="0"/>
          <a:lstStyle>
            <a:lvl1pPr marL="0" indent="0">
              <a:buNone/>
              <a:defRPr>
                <a:solidFill>
                  <a:schemeClr val="bg1"/>
                </a:solidFill>
              </a:defRPr>
            </a:lvl1pPr>
            <a:lvl2pPr marL="365760" indent="0">
              <a:buNone/>
              <a:defRPr/>
            </a:lvl2pPr>
            <a:lvl3pPr marL="685800" indent="0">
              <a:buNone/>
              <a:defRPr/>
            </a:lvl3pPr>
            <a:lvl4pPr marL="916200" indent="0">
              <a:buNone/>
              <a:defRPr/>
            </a:lvl4pPr>
            <a:lvl5pPr marL="1146600" indent="0">
              <a:buNone/>
              <a:defRPr/>
            </a:lvl5pPr>
          </a:lstStyle>
          <a:p>
            <a:pPr lvl="0"/>
            <a:r>
              <a:rPr lang="en-US"/>
              <a:t>Edit Master text styles</a:t>
            </a:r>
          </a:p>
        </p:txBody>
      </p: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1059161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ull Picture with Text 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E141AF1-466E-4D9F-B74C-45FFEB47CA13}" type="slidenum">
              <a:rPr lang="en-US" smtClean="0"/>
              <a:pPr/>
              <a:t>‹#›</a:t>
            </a:fld>
            <a:endParaRPr lang="en-US"/>
          </a:p>
        </p:txBody>
      </p:sp>
      <p:sp>
        <p:nvSpPr>
          <p:cNvPr id="7" name="Picture Placeholder 6"/>
          <p:cNvSpPr>
            <a:spLocks noGrp="1"/>
          </p:cNvSpPr>
          <p:nvPr>
            <p:ph type="pic" sz="quarter" idx="13" hasCustomPrompt="1"/>
          </p:nvPr>
        </p:nvSpPr>
        <p:spPr>
          <a:xfrm>
            <a:off x="0" y="0"/>
            <a:ext cx="9144000" cy="6857999"/>
          </a:xfrm>
        </p:spPr>
        <p:txBody>
          <a:bodyPr/>
          <a:lstStyle>
            <a:lvl1pPr marL="0" indent="0">
              <a:buNone/>
              <a:defRPr/>
            </a:lvl1pPr>
          </a:lstStyle>
          <a:p>
            <a:r>
              <a:rPr lang="en-US" dirty="0"/>
              <a:t>   Insert Picture using icon below</a:t>
            </a:r>
          </a:p>
        </p:txBody>
      </p:sp>
      <p:sp>
        <p:nvSpPr>
          <p:cNvPr id="8" name="Text Placeholder 6"/>
          <p:cNvSpPr>
            <a:spLocks noGrp="1"/>
          </p:cNvSpPr>
          <p:nvPr>
            <p:ph type="body" sz="quarter" idx="14"/>
          </p:nvPr>
        </p:nvSpPr>
        <p:spPr>
          <a:xfrm>
            <a:off x="475200" y="1989138"/>
            <a:ext cx="8150400" cy="863798"/>
          </a:xfrm>
        </p:spPr>
        <p:txBody>
          <a:bodyPr/>
          <a:lstStyle>
            <a:lvl1pPr marL="0" indent="0">
              <a:spcAft>
                <a:spcPts val="1200"/>
              </a:spcAft>
              <a:buNone/>
              <a:defRPr sz="4800">
                <a:solidFill>
                  <a:schemeClr val="bg1"/>
                </a:solidFill>
              </a:defRPr>
            </a:lvl1pPr>
            <a:lvl2pPr marL="365760" indent="0">
              <a:buNone/>
              <a:defRPr/>
            </a:lvl2pPr>
            <a:lvl3pPr marL="685800" indent="0">
              <a:buNone/>
              <a:defRPr/>
            </a:lvl3pPr>
            <a:lvl4pPr marL="916200" indent="0">
              <a:buNone/>
              <a:defRPr/>
            </a:lvl4pPr>
            <a:lvl5pPr marL="1146600" indent="0">
              <a:buNone/>
              <a:defRPr/>
            </a:lvl5pPr>
          </a:lstStyle>
          <a:p>
            <a:pPr lvl="0"/>
            <a:r>
              <a:rPr lang="en-US"/>
              <a:t>Edit Master text styles</a:t>
            </a:r>
          </a:p>
        </p:txBody>
      </p:sp>
    </p:spTree>
    <p:extLst>
      <p:ext uri="{BB962C8B-B14F-4D97-AF65-F5344CB8AC3E}">
        <p14:creationId xmlns:p14="http://schemas.microsoft.com/office/powerpoint/2010/main" val="13432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6" name="Content Placeholder 5"/>
          <p:cNvSpPr>
            <a:spLocks noGrp="1"/>
          </p:cNvSpPr>
          <p:nvPr>
            <p:ph sz="quarter" idx="12"/>
          </p:nvPr>
        </p:nvSpPr>
        <p:spPr>
          <a:xfrm>
            <a:off x="475200" y="1989138"/>
            <a:ext cx="8150400" cy="4116462"/>
          </a:xfrm>
        </p:spPr>
        <p:txBody>
          <a:bodyPr tIns="0" bIns="0"/>
          <a:lstStyle>
            <a:lvl1pPr marL="0" indent="0">
              <a:buFontTx/>
              <a:buNone/>
              <a:defRPr/>
            </a:lvl1pPr>
          </a:lstStyle>
          <a:p>
            <a:pPr lvl="0"/>
            <a:r>
              <a:rPr lang="en-US"/>
              <a:t>Edit Master text styles</a:t>
            </a:r>
          </a:p>
        </p:txBody>
      </p:sp>
      <p:sp>
        <p:nvSpPr>
          <p:cNvPr id="7" name="Footer Placeholder 6"/>
          <p:cNvSpPr>
            <a:spLocks noGrp="1"/>
          </p:cNvSpPr>
          <p:nvPr>
            <p:ph type="ftr" sz="quarter" idx="13"/>
          </p:nvPr>
        </p:nvSpPr>
        <p:spPr/>
        <p:txBody>
          <a:bodyPr/>
          <a:lstStyle>
            <a:lvl1pPr>
              <a:defRPr>
                <a:latin typeface="+mj-lt"/>
              </a:defRPr>
            </a:lvl1pPr>
          </a:lstStyle>
          <a:p>
            <a:endParaRPr lang="en-US" dirty="0"/>
          </a:p>
        </p:txBody>
      </p:sp>
      <p:sp>
        <p:nvSpPr>
          <p:cNvPr id="8" name="Slide Number Placeholder 7"/>
          <p:cNvSpPr>
            <a:spLocks noGrp="1"/>
          </p:cNvSpPr>
          <p:nvPr>
            <p:ph type="sldNum" sz="quarter" idx="14"/>
          </p:nvPr>
        </p:nvSpPr>
        <p:spPr/>
        <p:txBody>
          <a:bodyPr/>
          <a:lstStyle>
            <a:lvl1pPr>
              <a:defRPr>
                <a:latin typeface="+mj-lt"/>
              </a:defRPr>
            </a:lvl1pPr>
          </a:lstStyle>
          <a:p>
            <a:fld id="{8E141AF1-466E-4D9F-B74C-45FFEB47CA13}" type="slidenum">
              <a:rPr lang="en-US" noProof="0" smtClean="0"/>
              <a:t>‹#›</a:t>
            </a:fld>
            <a:endParaRPr lang="en-US" noProof="0" dirty="0"/>
          </a:p>
        </p:txBody>
      </p:sp>
      <p:cxnSp>
        <p:nvCxnSpPr>
          <p:cNvPr id="9" name="Straight Connector 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userDrawn="1"/>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3361087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mp; Tex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dirty="0"/>
          </a:p>
        </p:txBody>
      </p:sp>
      <p:sp>
        <p:nvSpPr>
          <p:cNvPr id="5" name="Text Placeholder 6"/>
          <p:cNvSpPr>
            <a:spLocks noGrp="1"/>
          </p:cNvSpPr>
          <p:nvPr>
            <p:ph type="body" sz="quarter" idx="12"/>
          </p:nvPr>
        </p:nvSpPr>
        <p:spPr>
          <a:xfrm>
            <a:off x="475200" y="1989138"/>
            <a:ext cx="8150400" cy="4116462"/>
          </a:xfrm>
        </p:spPr>
        <p:txBody>
          <a:bodyPr tIns="0" bIns="0"/>
          <a:lstStyle>
            <a:lvl1pPr marL="0" indent="0">
              <a:lnSpc>
                <a:spcPct val="100000"/>
              </a:lnSpc>
              <a:spcAft>
                <a:spcPts val="3600"/>
              </a:spcAft>
              <a:buFont typeface="+mj-lt"/>
              <a:buNone/>
              <a:defRPr/>
            </a:lvl1pPr>
            <a:lvl2pPr marL="367200" indent="0">
              <a:buFont typeface="+mj-lt"/>
              <a:buNone/>
              <a:defRPr/>
            </a:lvl2pPr>
            <a:lvl3pPr marL="685587" indent="0">
              <a:buFont typeface="+mj-lt"/>
              <a:buNone/>
              <a:defRPr/>
            </a:lvl3pPr>
            <a:lvl4pPr marL="1200150" indent="-342900">
              <a:buFont typeface="+mj-lt"/>
              <a:buAutoNum type="arabicPeriod"/>
              <a:defRPr/>
            </a:lvl4pPr>
            <a:lvl5pPr marL="1485900" indent="-342900">
              <a:buFont typeface="+mj-lt"/>
              <a:buAutoNum type="arabicPeriod"/>
              <a:defRPr/>
            </a:lvl5pPr>
          </a:lstStyle>
          <a:p>
            <a:pPr lvl="0"/>
            <a:r>
              <a:rPr lang="en-US"/>
              <a:t>Edit Master text styles</a:t>
            </a:r>
          </a:p>
        </p:txBody>
      </p:sp>
      <p:sp>
        <p:nvSpPr>
          <p:cNvPr id="6" name="Footer Placeholder 5"/>
          <p:cNvSpPr>
            <a:spLocks noGrp="1"/>
          </p:cNvSpPr>
          <p:nvPr>
            <p:ph type="ftr" sz="quarter" idx="13"/>
          </p:nvPr>
        </p:nvSpPr>
        <p:spPr/>
        <p:txBody>
          <a:bodyPr/>
          <a:lstStyle>
            <a:lvl1pPr>
              <a:defRPr>
                <a:latin typeface="+mj-lt"/>
              </a:defRPr>
            </a:lvl1pPr>
          </a:lstStyle>
          <a:p>
            <a:endParaRPr lang="en-US" dirty="0"/>
          </a:p>
        </p:txBody>
      </p:sp>
      <p:sp>
        <p:nvSpPr>
          <p:cNvPr id="7" name="Slide Number Placeholder 6"/>
          <p:cNvSpPr>
            <a:spLocks noGrp="1"/>
          </p:cNvSpPr>
          <p:nvPr>
            <p:ph type="sldNum" sz="quarter" idx="14"/>
          </p:nvPr>
        </p:nvSpPr>
        <p:spPr/>
        <p:txBody>
          <a:bodyPr/>
          <a:lstStyle>
            <a:lvl1pPr>
              <a:defRPr>
                <a:latin typeface="+mj-lt"/>
              </a:defRPr>
            </a:lvl1pPr>
          </a:lstStyle>
          <a:p>
            <a:fld id="{8E141AF1-466E-4D9F-B74C-45FFEB47CA13}" type="slidenum">
              <a:rPr lang="en-US" smtClean="0"/>
              <a:pPr/>
              <a:t>‹#›</a:t>
            </a:fld>
            <a:endParaRPr lang="en-US"/>
          </a:p>
        </p:txBody>
      </p:sp>
      <p:cxnSp>
        <p:nvCxnSpPr>
          <p:cNvPr id="8" name="Straight Connector 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9" name="Straight Connector 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3663428597"/>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io Picture Right &amp; Bullets">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475200" y="1989138"/>
            <a:ext cx="5536663" cy="4116462"/>
          </a:xfrm>
        </p:spPr>
        <p:txBody>
          <a:bodyPr t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Picture Placeholder 5"/>
          <p:cNvSpPr>
            <a:spLocks noGrp="1"/>
          </p:cNvSpPr>
          <p:nvPr>
            <p:ph type="pic" sz="quarter" idx="15" hasCustomPrompt="1"/>
          </p:nvPr>
        </p:nvSpPr>
        <p:spPr>
          <a:xfrm>
            <a:off x="6099048" y="0"/>
            <a:ext cx="3044952" cy="6858000"/>
          </a:xfrm>
        </p:spPr>
        <p:txBody>
          <a:bodyPr/>
          <a:lstStyle>
            <a:lvl1pPr marL="0" indent="0">
              <a:buNone/>
              <a:defRPr/>
            </a:lvl1pPr>
          </a:lstStyle>
          <a:p>
            <a:r>
              <a:rPr lang="en-US" dirty="0"/>
              <a:t>  Insert Picture using icon below</a:t>
            </a:r>
          </a:p>
        </p:txBody>
      </p:sp>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smtClean="0"/>
              <a:pPr/>
              <a:t>‹#›</a:t>
            </a:fld>
            <a:endParaRPr lang="en-US"/>
          </a:p>
        </p:txBody>
      </p: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3" name="Title 2"/>
          <p:cNvSpPr>
            <a:spLocks noGrp="1"/>
          </p:cNvSpPr>
          <p:nvPr>
            <p:ph type="title"/>
          </p:nvPr>
        </p:nvSpPr>
        <p:spPr/>
        <p:txBody>
          <a:bodyPr/>
          <a:lstStyle/>
          <a:p>
            <a:r>
              <a:rPr lang="en-US"/>
              <a:t>Click to edit Master title style</a:t>
            </a:r>
          </a:p>
        </p:txBody>
      </p: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2613265847"/>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io Picture Left &amp; Bullets">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3355817" y="1989138"/>
            <a:ext cx="5319871" cy="4116462"/>
          </a:xfrm>
        </p:spPr>
        <p:txBody>
          <a:bodyPr tIns="0" bIns="0"/>
          <a:lstStyle>
            <a:lvl1pPr>
              <a:defRPr sz="2400"/>
            </a:lvl1pPr>
            <a:lvl2pPr>
              <a:defRPr sz="20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Picture Placeholder 5"/>
          <p:cNvSpPr>
            <a:spLocks noGrp="1"/>
          </p:cNvSpPr>
          <p:nvPr>
            <p:ph type="pic" sz="quarter" idx="15" hasCustomPrompt="1"/>
          </p:nvPr>
        </p:nvSpPr>
        <p:spPr>
          <a:xfrm>
            <a:off x="468313" y="1990750"/>
            <a:ext cx="2587752" cy="1563624"/>
          </a:xfrm>
        </p:spPr>
        <p:txBody>
          <a:bodyPr/>
          <a:lstStyle>
            <a:lvl1pPr marL="0" indent="0">
              <a:buNone/>
              <a:defRPr/>
            </a:lvl1pPr>
          </a:lstStyle>
          <a:p>
            <a:r>
              <a:rPr lang="en-US" dirty="0"/>
              <a:t>  Insert Picture using icon below</a:t>
            </a:r>
          </a:p>
        </p:txBody>
      </p:sp>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smtClean="0"/>
              <a:pPr/>
              <a:t>‹#›</a:t>
            </a:fld>
            <a:endParaRPr lang="en-US"/>
          </a:p>
        </p:txBody>
      </p: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3" name="Title 2"/>
          <p:cNvSpPr>
            <a:spLocks noGrp="1"/>
          </p:cNvSpPr>
          <p:nvPr>
            <p:ph type="title"/>
          </p:nvPr>
        </p:nvSpPr>
        <p:spPr/>
        <p:txBody>
          <a:bodyPr/>
          <a:lstStyle/>
          <a:p>
            <a:r>
              <a:rPr lang="en-US"/>
              <a:t>Click to edit Master title style</a:t>
            </a:r>
          </a:p>
        </p:txBody>
      </p: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3214804694"/>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Bio Picture &amp; Bullets">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468313" y="3747517"/>
            <a:ext cx="2591519" cy="2592288"/>
          </a:xfrm>
        </p:spPr>
        <p:txBody>
          <a:bodyPr/>
          <a:lstStyle>
            <a:lvl1pPr marL="177800" indent="-177800">
              <a:defRPr sz="1200"/>
            </a:lvl1pPr>
            <a:lvl2pPr marL="355600" indent="-177800">
              <a:defRPr sz="1000"/>
            </a:lvl2pPr>
            <a:lvl3pPr marL="541338" indent="-185738">
              <a:defRPr sz="1000"/>
            </a:lvl3pPr>
            <a:lvl4pPr marL="719138" indent="-177800">
              <a:defRPr sz="1000"/>
            </a:lvl4pPr>
            <a:lvl5pPr marL="896938" indent="-177800">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6" name="Picture Placeholder 5"/>
          <p:cNvSpPr>
            <a:spLocks noGrp="1"/>
          </p:cNvSpPr>
          <p:nvPr>
            <p:ph type="pic" sz="quarter" idx="15" hasCustomPrompt="1"/>
          </p:nvPr>
        </p:nvSpPr>
        <p:spPr>
          <a:xfrm>
            <a:off x="468313" y="1971292"/>
            <a:ext cx="2587752" cy="1563624"/>
          </a:xfrm>
        </p:spPr>
        <p:txBody>
          <a:bodyPr/>
          <a:lstStyle>
            <a:lvl1pPr marL="0" indent="0">
              <a:buNone/>
              <a:defRPr/>
            </a:lvl1pPr>
          </a:lstStyle>
          <a:p>
            <a:r>
              <a:rPr lang="en-US" dirty="0"/>
              <a:t>  Insert Picture using icon below</a:t>
            </a:r>
          </a:p>
        </p:txBody>
      </p:sp>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smtClean="0"/>
              <a:pPr/>
              <a:t>‹#›</a:t>
            </a:fld>
            <a:endParaRPr lang="en-US"/>
          </a:p>
        </p:txBody>
      </p:sp>
      <p:sp>
        <p:nvSpPr>
          <p:cNvPr id="10" name="Text Placeholder 6"/>
          <p:cNvSpPr>
            <a:spLocks noGrp="1"/>
          </p:cNvSpPr>
          <p:nvPr>
            <p:ph type="body" sz="quarter" idx="16"/>
          </p:nvPr>
        </p:nvSpPr>
        <p:spPr>
          <a:xfrm>
            <a:off x="3278124" y="3747517"/>
            <a:ext cx="2591519" cy="2592288"/>
          </a:xfrm>
        </p:spPr>
        <p:txBody>
          <a:bodyPr/>
          <a:lstStyle>
            <a:lvl1pPr marL="177800" indent="-177800">
              <a:defRPr sz="1200"/>
            </a:lvl1pPr>
            <a:lvl2pPr marL="355600" indent="-177800">
              <a:defRPr sz="1000"/>
            </a:lvl2pPr>
            <a:lvl3pPr marL="541338" indent="-185738">
              <a:defRPr sz="1000"/>
            </a:lvl3pPr>
            <a:lvl4pPr marL="719138" indent="-177800">
              <a:defRPr sz="1000"/>
            </a:lvl4pPr>
            <a:lvl5pPr marL="896938" indent="-177800">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Picture Placeholder 5"/>
          <p:cNvSpPr>
            <a:spLocks noGrp="1"/>
          </p:cNvSpPr>
          <p:nvPr>
            <p:ph type="pic" sz="quarter" idx="17" hasCustomPrompt="1"/>
          </p:nvPr>
        </p:nvSpPr>
        <p:spPr>
          <a:xfrm>
            <a:off x="3278125" y="1971292"/>
            <a:ext cx="2587752" cy="1563624"/>
          </a:xfrm>
        </p:spPr>
        <p:txBody>
          <a:bodyPr/>
          <a:lstStyle>
            <a:lvl1pPr marL="0" indent="0">
              <a:buNone/>
              <a:defRPr/>
            </a:lvl1pPr>
          </a:lstStyle>
          <a:p>
            <a:r>
              <a:rPr lang="en-US" dirty="0"/>
              <a:t>  Insert Picture using icon below</a:t>
            </a:r>
          </a:p>
        </p:txBody>
      </p:sp>
      <p:sp>
        <p:nvSpPr>
          <p:cNvPr id="13" name="Text Placeholder 6"/>
          <p:cNvSpPr>
            <a:spLocks noGrp="1"/>
          </p:cNvSpPr>
          <p:nvPr>
            <p:ph type="body" sz="quarter" idx="18"/>
          </p:nvPr>
        </p:nvSpPr>
        <p:spPr>
          <a:xfrm>
            <a:off x="6087936" y="3747517"/>
            <a:ext cx="2591519" cy="2592288"/>
          </a:xfrm>
        </p:spPr>
        <p:txBody>
          <a:bodyPr/>
          <a:lstStyle>
            <a:lvl1pPr marL="177800" indent="-177800">
              <a:defRPr sz="1200"/>
            </a:lvl1pPr>
            <a:lvl2pPr marL="355600" indent="-177800">
              <a:defRPr sz="1000"/>
            </a:lvl2pPr>
            <a:lvl3pPr marL="541338" indent="-185738">
              <a:defRPr sz="1000"/>
            </a:lvl3pPr>
            <a:lvl4pPr marL="719138" indent="-177800">
              <a:defRPr sz="1000"/>
            </a:lvl4pPr>
            <a:lvl5pPr marL="896938" indent="-177800">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4" name="Picture Placeholder 5"/>
          <p:cNvSpPr>
            <a:spLocks noGrp="1"/>
          </p:cNvSpPr>
          <p:nvPr>
            <p:ph type="pic" sz="quarter" idx="19" hasCustomPrompt="1"/>
          </p:nvPr>
        </p:nvSpPr>
        <p:spPr>
          <a:xfrm>
            <a:off x="6087936" y="1971292"/>
            <a:ext cx="2587752" cy="1563624"/>
          </a:xfrm>
        </p:spPr>
        <p:txBody>
          <a:bodyPr/>
          <a:lstStyle>
            <a:lvl1pPr marL="0" indent="0">
              <a:buNone/>
              <a:defRPr/>
            </a:lvl1pPr>
          </a:lstStyle>
          <a:p>
            <a:r>
              <a:rPr lang="en-US" dirty="0"/>
              <a:t>  Insert Picture using icon below</a:t>
            </a:r>
          </a:p>
        </p:txBody>
      </p:sp>
      <p:cxnSp>
        <p:nvCxnSpPr>
          <p:cNvPr id="12" name="Straight Connector 1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3" name="Title 2"/>
          <p:cNvSpPr>
            <a:spLocks noGrp="1"/>
          </p:cNvSpPr>
          <p:nvPr>
            <p:ph type="title"/>
          </p:nvPr>
        </p:nvSpPr>
        <p:spPr/>
        <p:txBody>
          <a:bodyPr/>
          <a:lstStyle/>
          <a:p>
            <a:r>
              <a:rPr lang="en-US"/>
              <a:t>Click to edit Master title style</a:t>
            </a:r>
          </a:p>
        </p:txBody>
      </p:sp>
      <p:cxnSp>
        <p:nvCxnSpPr>
          <p:cNvPr id="16" name="Straight Connector 1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1" name="Straight Connector 4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2" name="Straight Connector 4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3" name="Straight Connector 4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1768673930"/>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allout box">
    <p:spTree>
      <p:nvGrpSpPr>
        <p:cNvPr id="1" name=""/>
        <p:cNvGrpSpPr/>
        <p:nvPr/>
      </p:nvGrpSpPr>
      <p:grpSpPr>
        <a:xfrm>
          <a:off x="0" y="0"/>
          <a:ext cx="0" cy="0"/>
          <a:chOff x="0" y="0"/>
          <a:chExt cx="0" cy="0"/>
        </a:xfrm>
      </p:grpSpPr>
      <p:sp>
        <p:nvSpPr>
          <p:cNvPr id="8" name="Footer Placeholder 7"/>
          <p:cNvSpPr>
            <a:spLocks noGrp="1"/>
          </p:cNvSpPr>
          <p:nvPr>
            <p:ph type="ftr" sz="quarter" idx="13"/>
          </p:nvPr>
        </p:nvSpPr>
        <p:spPr/>
        <p:txBody>
          <a:bodyPr/>
          <a:lstStyle>
            <a:lvl1pPr>
              <a:defRPr>
                <a:latin typeface="+mj-lt"/>
              </a:defRPr>
            </a:lvl1pPr>
          </a:lstStyle>
          <a:p>
            <a:endParaRPr lang="en-US" dirty="0"/>
          </a:p>
        </p:txBody>
      </p:sp>
      <p:sp>
        <p:nvSpPr>
          <p:cNvPr id="9" name="Slide Number Placeholder 8"/>
          <p:cNvSpPr>
            <a:spLocks noGrp="1"/>
          </p:cNvSpPr>
          <p:nvPr>
            <p:ph type="sldNum" sz="quarter" idx="14"/>
          </p:nvPr>
        </p:nvSpPr>
        <p:spPr/>
        <p:txBody>
          <a:bodyPr/>
          <a:lstStyle>
            <a:lvl1pPr>
              <a:defRPr>
                <a:latin typeface="+mj-lt"/>
              </a:defRPr>
            </a:lvl1pPr>
          </a:lstStyle>
          <a:p>
            <a:fld id="{8E141AF1-466E-4D9F-B74C-45FFEB47CA13}" type="slidenum">
              <a:rPr lang="en-US" smtClean="0"/>
              <a:pPr/>
              <a:t>‹#›</a:t>
            </a:fld>
            <a:endParaRPr lang="en-US"/>
          </a:p>
        </p:txBody>
      </p:sp>
      <p:sp>
        <p:nvSpPr>
          <p:cNvPr id="12" name="Picture Placeholder 5"/>
          <p:cNvSpPr>
            <a:spLocks noGrp="1"/>
          </p:cNvSpPr>
          <p:nvPr>
            <p:ph type="pic" sz="quarter" idx="15" hasCustomPrompt="1"/>
          </p:nvPr>
        </p:nvSpPr>
        <p:spPr>
          <a:xfrm>
            <a:off x="4644008" y="404664"/>
            <a:ext cx="4005072" cy="5715000"/>
          </a:xfrm>
          <a:ln>
            <a:solidFill>
              <a:schemeClr val="accent4"/>
            </a:solidFill>
          </a:ln>
        </p:spPr>
        <p:txBody>
          <a:bodyPr/>
          <a:lstStyle>
            <a:lvl1pPr marL="0" indent="0">
              <a:buNone/>
              <a:defRPr/>
            </a:lvl1pPr>
          </a:lstStyle>
          <a:p>
            <a:r>
              <a:rPr lang="en-US" dirty="0"/>
              <a:t>  Insert Picture using icon below</a:t>
            </a:r>
          </a:p>
        </p:txBody>
      </p:sp>
      <p:sp>
        <p:nvSpPr>
          <p:cNvPr id="16" name="Text Placeholder 15"/>
          <p:cNvSpPr>
            <a:spLocks noGrp="1"/>
          </p:cNvSpPr>
          <p:nvPr>
            <p:ph type="body" sz="quarter" idx="16"/>
          </p:nvPr>
        </p:nvSpPr>
        <p:spPr>
          <a:xfrm>
            <a:off x="755823" y="1979675"/>
            <a:ext cx="5040313" cy="2240953"/>
          </a:xfrm>
          <a:solidFill>
            <a:schemeClr val="bg1"/>
          </a:solidFill>
          <a:ln>
            <a:solidFill>
              <a:schemeClr val="accent1"/>
            </a:solidFill>
          </a:ln>
        </p:spPr>
        <p:txBody>
          <a:bodyPr lIns="180000" tIns="180000" rIns="180000" bIns="180000">
            <a:spAutoFit/>
          </a:bodyPr>
          <a:lstStyle>
            <a:lvl1pPr marL="0" indent="0">
              <a:lnSpc>
                <a:spcPct val="100000"/>
              </a:lnSpc>
              <a:buNone/>
              <a:defRPr/>
            </a:lvl1pPr>
            <a:lvl2pPr marL="365760" indent="0">
              <a:lnSpc>
                <a:spcPct val="100000"/>
              </a:lnSpc>
              <a:buNone/>
              <a:defRPr/>
            </a:lvl2pPr>
            <a:lvl3pPr marL="685800" indent="0">
              <a:lnSpc>
                <a:spcPct val="100000"/>
              </a:lnSpc>
              <a:buNone/>
              <a:defRPr/>
            </a:lvl3pPr>
            <a:lvl4pPr marL="916200" indent="0">
              <a:lnSpc>
                <a:spcPct val="100000"/>
              </a:lnSpc>
              <a:buNone/>
              <a:defRPr/>
            </a:lvl4pPr>
            <a:lvl5pPr marL="1146600" indent="0">
              <a:lnSpc>
                <a:spcPct val="100000"/>
              </a:lnSpc>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0" name="Straight Connector 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
        <p:nvSpPr>
          <p:cNvPr id="3" name="Title 2"/>
          <p:cNvSpPr>
            <a:spLocks noGrp="1"/>
          </p:cNvSpPr>
          <p:nvPr>
            <p:ph type="title"/>
          </p:nvPr>
        </p:nvSpPr>
        <p:spPr/>
        <p:txBody>
          <a:bodyPr/>
          <a:lstStyle/>
          <a:p>
            <a:r>
              <a:rPr lang="en-US"/>
              <a:t>Click to edit Master title style</a:t>
            </a:r>
          </a:p>
        </p:txBody>
      </p:sp>
      <p:cxnSp>
        <p:nvCxnSpPr>
          <p:cNvPr id="11" name="Straight Connector 1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3" name="Straight Connector 1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4" name="Straight Connector 1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5" name="Straight Connector 1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7" name="Straight Connector 1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8" name="Straight Connector 1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19" name="Straight Connector 1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0" name="Straight Connector 1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1" name="Straight Connector 2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2" name="Straight Connector 2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3" name="Straight Connector 2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4" name="Straight Connector 2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5" name="Straight Connector 2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6" name="Straight Connector 2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7" name="Straight Connector 2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8" name="Straight Connector 2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29" name="Straight Connector 2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0" name="Straight Connector 2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1" name="Straight Connector 30"/>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2" name="Straight Connector 31"/>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3" name="Straight Connector 32"/>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4" name="Straight Connector 33"/>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5" name="Straight Connector 34"/>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6" name="Straight Connector 35"/>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7" name="Straight Connector 36"/>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8" name="Straight Connector 37"/>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39" name="Straight Connector 38"/>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cxnSp>
        <p:nvCxnSpPr>
          <p:cNvPr id="40" name="Straight Connector 39"/>
          <p:cNvCxnSpPr/>
          <p:nvPr/>
        </p:nvCxnSpPr>
        <p:spPr bwMode="auto">
          <a:xfrm>
            <a:off x="476250" y="1371914"/>
            <a:ext cx="457200" cy="0"/>
          </a:xfrm>
          <a:prstGeom prst="line">
            <a:avLst/>
          </a:prstGeom>
          <a:solidFill>
            <a:srgbClr val="3656AB"/>
          </a:solidFill>
          <a:ln w="12700" cap="flat" cmpd="sng" algn="ctr">
            <a:solidFill>
              <a:schemeClr val="accent1"/>
            </a:solidFill>
            <a:prstDash val="solid"/>
            <a:round/>
            <a:headEnd type="none" w="med" len="med"/>
            <a:tailEnd type="none"/>
          </a:ln>
          <a:effectLst/>
        </p:spPr>
      </p:cxnSp>
    </p:spTree>
    <p:extLst>
      <p:ext uri="{BB962C8B-B14F-4D97-AF65-F5344CB8AC3E}">
        <p14:creationId xmlns:p14="http://schemas.microsoft.com/office/powerpoint/2010/main" val="3462555679"/>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Chart and 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E141AF1-466E-4D9F-B74C-45FFEB47CA13}" type="slidenum">
              <a:rPr lang="en-US" smtClean="0"/>
              <a:pPr/>
              <a:t>‹#›</a:t>
            </a:fld>
            <a:endParaRPr lang="en-US"/>
          </a:p>
        </p:txBody>
      </p:sp>
      <p:sp>
        <p:nvSpPr>
          <p:cNvPr id="13" name="Chart Placeholder 12"/>
          <p:cNvSpPr>
            <a:spLocks noGrp="1"/>
          </p:cNvSpPr>
          <p:nvPr>
            <p:ph type="chart" sz="quarter" idx="13"/>
          </p:nvPr>
        </p:nvSpPr>
        <p:spPr>
          <a:xfrm>
            <a:off x="490538" y="2338388"/>
            <a:ext cx="8162925" cy="3705225"/>
          </a:xfrm>
        </p:spPr>
        <p:txBody>
          <a:bodyPr/>
          <a:lstStyle/>
          <a:p>
            <a:r>
              <a:rPr lang="en-US"/>
              <a:t>Click icon to add chart</a:t>
            </a:r>
          </a:p>
        </p:txBody>
      </p:sp>
      <p:sp>
        <p:nvSpPr>
          <p:cNvPr id="15" name="Text Placeholder 14"/>
          <p:cNvSpPr>
            <a:spLocks noGrp="1"/>
          </p:cNvSpPr>
          <p:nvPr>
            <p:ph type="body" sz="quarter" idx="14" hasCustomPrompt="1"/>
          </p:nvPr>
        </p:nvSpPr>
        <p:spPr>
          <a:xfrm>
            <a:off x="442913" y="1628775"/>
            <a:ext cx="8258175" cy="676275"/>
          </a:xfrm>
        </p:spPr>
        <p:txBody>
          <a:bodyPr/>
          <a:lstStyle>
            <a:lvl1pPr marL="0" indent="0">
              <a:buNone/>
              <a:defRPr/>
            </a:lvl1pPr>
            <a:lvl5pPr marL="1143000" indent="0">
              <a:buNone/>
              <a:defRPr/>
            </a:lvl5pPr>
          </a:lstStyle>
          <a:p>
            <a:pPr lvl="0"/>
            <a:r>
              <a:rPr lang="en-US" dirty="0"/>
              <a:t>Text Box</a:t>
            </a:r>
          </a:p>
        </p:txBody>
      </p:sp>
    </p:spTree>
    <p:extLst>
      <p:ext uri="{BB962C8B-B14F-4D97-AF65-F5344CB8AC3E}">
        <p14:creationId xmlns:p14="http://schemas.microsoft.com/office/powerpoint/2010/main" val="45432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ack Pag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459387" y="845684"/>
            <a:ext cx="4904701" cy="1891175"/>
          </a:xfrm>
          <a:solidFill>
            <a:schemeClr val="bg1"/>
          </a:solidFill>
        </p:spPr>
        <p:txBody>
          <a:bodyPr/>
          <a:lstStyle>
            <a:lvl1pPr marL="0" marR="0" indent="0" algn="l" defTabSz="914400" rtl="0" eaLnBrk="1" fontAlgn="base" latinLnBrk="0" hangingPunct="1">
              <a:lnSpc>
                <a:spcPct val="100000"/>
              </a:lnSpc>
              <a:spcBef>
                <a:spcPts val="0"/>
              </a:spcBef>
              <a:spcAft>
                <a:spcPts val="900"/>
              </a:spcAft>
              <a:buClr>
                <a:schemeClr val="accent3"/>
              </a:buClr>
              <a:buSzPct val="70000"/>
              <a:buFont typeface="Wingdings 2" panose="05020102010507070707" pitchFamily="18" charset="2"/>
              <a:buNone/>
              <a:tabLst/>
              <a:defRPr sz="1600"/>
            </a:lvl1pPr>
          </a:lstStyle>
          <a:p>
            <a:pPr marL="0" marR="0" lvl="0" indent="0" algn="l" defTabSz="914400" rtl="0" eaLnBrk="1" fontAlgn="base" latinLnBrk="0" hangingPunct="1">
              <a:lnSpc>
                <a:spcPct val="100000"/>
              </a:lnSpc>
              <a:spcBef>
                <a:spcPts val="0"/>
              </a:spcBef>
              <a:spcAft>
                <a:spcPts val="900"/>
              </a:spcAft>
              <a:buClr>
                <a:schemeClr val="accent3"/>
              </a:buClr>
              <a:buSzPct val="70000"/>
              <a:buFont typeface="Wingdings 2" panose="05020102010507070707" pitchFamily="18" charset="2"/>
              <a:buNone/>
              <a:tabLst/>
              <a:defRPr/>
            </a:pPr>
            <a:r>
              <a:rPr lang="en-US" sz="1600" b="1">
                <a:solidFill>
                  <a:schemeClr val="accent1"/>
                </a:solidFill>
              </a:rPr>
              <a:t>White &amp; Case LLP</a:t>
            </a:r>
          </a:p>
          <a:p>
            <a:pPr marL="0" marR="0" lvl="0" indent="0" algn="l" defTabSz="914400" rtl="0" eaLnBrk="1" fontAlgn="base" latinLnBrk="0" hangingPunct="1">
              <a:lnSpc>
                <a:spcPct val="100000"/>
              </a:lnSpc>
              <a:spcBef>
                <a:spcPts val="0"/>
              </a:spcBef>
              <a:spcAft>
                <a:spcPts val="900"/>
              </a:spcAft>
              <a:buClr>
                <a:schemeClr val="accent3"/>
              </a:buClr>
              <a:buSzPct val="70000"/>
              <a:buFont typeface="Wingdings 2" panose="05020102010507070707" pitchFamily="18" charset="2"/>
              <a:buNone/>
              <a:tabLst/>
              <a:defRPr/>
            </a:pPr>
            <a:r>
              <a:rPr lang="en-US" sz="1600"/>
              <a:t>Office address line one</a:t>
            </a:r>
            <a:br>
              <a:rPr lang="en-US" sz="1600"/>
            </a:br>
            <a:r>
              <a:rPr lang="en-US" sz="1600"/>
              <a:t>Office address line two</a:t>
            </a:r>
            <a:br>
              <a:rPr lang="en-US" sz="1600"/>
            </a:br>
            <a:r>
              <a:rPr lang="en-US" sz="1600"/>
              <a:t>Country</a:t>
            </a:r>
            <a:br>
              <a:rPr lang="en-US" sz="1600"/>
            </a:br>
            <a:r>
              <a:rPr lang="en-US" sz="1600"/>
              <a:t>T  +</a:t>
            </a:r>
            <a:br>
              <a:rPr lang="en-US" sz="1600"/>
            </a:br>
            <a:r>
              <a:rPr lang="en-US" sz="1600"/>
              <a:t>F  +</a:t>
            </a:r>
          </a:p>
        </p:txBody>
      </p:sp>
    </p:spTree>
    <p:extLst>
      <p:ext uri="{BB962C8B-B14F-4D97-AF65-F5344CB8AC3E}">
        <p14:creationId xmlns:p14="http://schemas.microsoft.com/office/powerpoint/2010/main" val="4192257883"/>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3075" y="543461"/>
            <a:ext cx="80581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b"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76250" y="1989138"/>
            <a:ext cx="814863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3"/>
          </p:nvPr>
        </p:nvSpPr>
        <p:spPr>
          <a:xfrm>
            <a:off x="469925" y="6320572"/>
            <a:ext cx="4212000" cy="198000"/>
          </a:xfrm>
          <a:prstGeom prst="rect">
            <a:avLst/>
          </a:prstGeom>
        </p:spPr>
        <p:txBody>
          <a:bodyPr vert="horz" lIns="0" tIns="45720" rIns="91440" bIns="45720" rtlCol="0" anchor="ctr"/>
          <a:lstStyle>
            <a:lvl1pPr algn="l" rtl="0">
              <a:defRPr sz="700">
                <a:solidFill>
                  <a:schemeClr val="accent1"/>
                </a:solidFill>
              </a:defRPr>
            </a:lvl1pPr>
          </a:lstStyle>
          <a:p>
            <a:endParaRPr lang="en-US" dirty="0"/>
          </a:p>
        </p:txBody>
      </p:sp>
      <p:sp>
        <p:nvSpPr>
          <p:cNvPr id="4" name="Slide Number Placeholder 3"/>
          <p:cNvSpPr>
            <a:spLocks noGrp="1"/>
          </p:cNvSpPr>
          <p:nvPr>
            <p:ph type="sldNum" sz="quarter" idx="4"/>
          </p:nvPr>
        </p:nvSpPr>
        <p:spPr>
          <a:xfrm>
            <a:off x="8244408" y="6223586"/>
            <a:ext cx="442392" cy="365125"/>
          </a:xfrm>
          <a:prstGeom prst="rect">
            <a:avLst/>
          </a:prstGeom>
        </p:spPr>
        <p:txBody>
          <a:bodyPr vert="horz" lIns="91440" tIns="45720" rIns="91440" bIns="45720" rtlCol="0" anchor="ctr"/>
          <a:lstStyle>
            <a:lvl1pPr algn="r" rtl="0">
              <a:defRPr sz="700">
                <a:solidFill>
                  <a:schemeClr val="accent1"/>
                </a:solidFill>
              </a:defRPr>
            </a:lvl1pPr>
          </a:lstStyle>
          <a:p>
            <a:fld id="{8E141AF1-466E-4D9F-B74C-45FFEB47CA13}" type="slidenum">
              <a:rPr lang="en-US" smtClean="0"/>
              <a:pPr/>
              <a:t>‹#›</a:t>
            </a:fld>
            <a:endParaRPr lang="en-US"/>
          </a:p>
        </p:txBody>
      </p:sp>
      <p:sp>
        <p:nvSpPr>
          <p:cNvPr id="5" name="Date Placeholder 4"/>
          <p:cNvSpPr>
            <a:spLocks noGrp="1"/>
          </p:cNvSpPr>
          <p:nvPr>
            <p:ph type="dt" sz="half" idx="2"/>
          </p:nvPr>
        </p:nvSpPr>
        <p:spPr>
          <a:xfrm>
            <a:off x="469174" y="6186716"/>
            <a:ext cx="2134800" cy="198000"/>
          </a:xfrm>
          <a:prstGeom prst="rect">
            <a:avLst/>
          </a:prstGeom>
        </p:spPr>
        <p:txBody>
          <a:bodyPr vert="horz" lIns="0" tIns="45720" rIns="91440" bIns="45720" rtlCol="0" anchor="ctr"/>
          <a:lstStyle>
            <a:lvl1pPr algn="l">
              <a:defRPr sz="1400">
                <a:solidFill>
                  <a:schemeClr val="accent1"/>
                </a:solidFill>
              </a:defRPr>
            </a:lvl1pPr>
          </a:lstStyle>
          <a:p>
            <a:r>
              <a:rPr lang="en-US"/>
              <a:t>[dd mmmm yyyy]</a:t>
            </a:r>
          </a:p>
        </p:txBody>
      </p:sp>
      <p:cxnSp>
        <p:nvCxnSpPr>
          <p:cNvPr id="6" name="Straight Connector 5"/>
          <p:cNvCxnSpPr/>
          <p:nvPr/>
        </p:nvCxnSpPr>
        <p:spPr bwMode="auto">
          <a:xfrm>
            <a:off x="476250" y="1371914"/>
            <a:ext cx="1119600" cy="0"/>
          </a:xfrm>
          <a:prstGeom prst="line">
            <a:avLst/>
          </a:prstGeom>
          <a:solidFill>
            <a:srgbClr val="3656AB"/>
          </a:solidFill>
          <a:ln w="19050" cap="flat" cmpd="sng" algn="ctr">
            <a:solidFill>
              <a:schemeClr val="accent1"/>
            </a:solidFill>
            <a:prstDash val="solid"/>
            <a:round/>
            <a:headEnd type="none" w="med" len="med"/>
            <a:tailEnd type="none"/>
          </a:ln>
          <a:effectLst/>
        </p:spPr>
      </p:cxnSp>
      <p:cxnSp>
        <p:nvCxnSpPr>
          <p:cNvPr id="9" name="Straight Connector 8"/>
          <p:cNvCxnSpPr/>
          <p:nvPr/>
        </p:nvCxnSpPr>
        <p:spPr bwMode="auto">
          <a:xfrm>
            <a:off x="476250" y="1371914"/>
            <a:ext cx="1119600" cy="0"/>
          </a:xfrm>
          <a:prstGeom prst="line">
            <a:avLst/>
          </a:prstGeom>
          <a:solidFill>
            <a:srgbClr val="3656AB"/>
          </a:solidFill>
          <a:ln w="19050" cap="flat" cmpd="sng" algn="ctr">
            <a:solidFill>
              <a:schemeClr val="accent1"/>
            </a:solidFill>
            <a:prstDash val="solid"/>
            <a:round/>
            <a:headEnd type="none" w="med" len="med"/>
            <a:tailEnd type="none"/>
          </a:ln>
          <a:effectLst/>
        </p:spPr>
      </p:cxn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 id="2147484438" r:id="rId4"/>
    <p:sldLayoutId id="2147484439" r:id="rId5"/>
    <p:sldLayoutId id="2147484440" r:id="rId6"/>
    <p:sldLayoutId id="2147484441" r:id="rId7"/>
    <p:sldLayoutId id="2147484442" r:id="rId8"/>
    <p:sldLayoutId id="2147484443" r:id="rId9"/>
    <p:sldLayoutId id="2147484444" r:id="rId10"/>
    <p:sldLayoutId id="2147484445" r:id="rId11"/>
    <p:sldLayoutId id="2147484446" r:id="rId12"/>
    <p:sldLayoutId id="2147484447" r:id="rId13"/>
    <p:sldLayoutId id="2147484448" r:id="rId14"/>
    <p:sldLayoutId id="2147484449" r:id="rId15"/>
    <p:sldLayoutId id="2147484450" r:id="rId16"/>
    <p:sldLayoutId id="2147484451" r:id="rId17"/>
  </p:sldLayoutIdLst>
  <p:hf hdr="0" ftr="0"/>
  <p:txStyles>
    <p:titleStyle>
      <a:lvl1pPr algn="l" rtl="0" eaLnBrk="1" fontAlgn="base" hangingPunct="1">
        <a:lnSpc>
          <a:spcPct val="80000"/>
        </a:lnSpc>
        <a:spcBef>
          <a:spcPct val="0"/>
        </a:spcBef>
        <a:spcAft>
          <a:spcPct val="0"/>
        </a:spcAft>
        <a:defRPr sz="3600">
          <a:solidFill>
            <a:schemeClr val="accent1"/>
          </a:solidFill>
          <a:latin typeface="+mj-lt"/>
          <a:ea typeface="+mj-ea"/>
          <a:cs typeface="+mj-cs"/>
        </a:defRPr>
      </a:lvl1pPr>
      <a:lvl2pPr algn="l" rtl="0" eaLnBrk="1" fontAlgn="base" hangingPunct="1">
        <a:spcBef>
          <a:spcPct val="0"/>
        </a:spcBef>
        <a:spcAft>
          <a:spcPct val="0"/>
        </a:spcAft>
        <a:defRPr sz="2400">
          <a:solidFill>
            <a:srgbClr val="005DAA"/>
          </a:solidFill>
          <a:latin typeface="Arial" charset="0"/>
          <a:ea typeface="Arial" charset="0"/>
          <a:cs typeface="Arial" charset="0"/>
        </a:defRPr>
      </a:lvl2pPr>
      <a:lvl3pPr algn="l" rtl="0" eaLnBrk="1" fontAlgn="base" hangingPunct="1">
        <a:spcBef>
          <a:spcPct val="0"/>
        </a:spcBef>
        <a:spcAft>
          <a:spcPct val="0"/>
        </a:spcAft>
        <a:defRPr sz="2400">
          <a:solidFill>
            <a:srgbClr val="005DAA"/>
          </a:solidFill>
          <a:latin typeface="Arial" charset="0"/>
          <a:ea typeface="Arial" charset="0"/>
          <a:cs typeface="Arial" charset="0"/>
        </a:defRPr>
      </a:lvl3pPr>
      <a:lvl4pPr algn="l" rtl="0" eaLnBrk="1" fontAlgn="base" hangingPunct="1">
        <a:spcBef>
          <a:spcPct val="0"/>
        </a:spcBef>
        <a:spcAft>
          <a:spcPct val="0"/>
        </a:spcAft>
        <a:defRPr sz="2400">
          <a:solidFill>
            <a:srgbClr val="005DAA"/>
          </a:solidFill>
          <a:latin typeface="Arial" charset="0"/>
          <a:ea typeface="Arial" charset="0"/>
          <a:cs typeface="Arial" charset="0"/>
        </a:defRPr>
      </a:lvl4pPr>
      <a:lvl5pPr algn="l" rtl="0" eaLnBrk="1" fontAlgn="base" hangingPunct="1">
        <a:spcBef>
          <a:spcPct val="0"/>
        </a:spcBef>
        <a:spcAft>
          <a:spcPct val="0"/>
        </a:spcAft>
        <a:defRPr sz="2400">
          <a:solidFill>
            <a:srgbClr val="005DAA"/>
          </a:solidFill>
          <a:latin typeface="Arial" charset="0"/>
          <a:ea typeface="Arial" charset="0"/>
          <a:cs typeface="Arial" charset="0"/>
        </a:defRPr>
      </a:lvl5pPr>
      <a:lvl6pPr marL="457200" algn="l" rtl="0" eaLnBrk="1" fontAlgn="base" hangingPunct="1">
        <a:spcBef>
          <a:spcPct val="0"/>
        </a:spcBef>
        <a:spcAft>
          <a:spcPct val="0"/>
        </a:spcAft>
        <a:defRPr sz="2400">
          <a:solidFill>
            <a:srgbClr val="005DAA"/>
          </a:solidFill>
          <a:latin typeface="Arial" charset="0"/>
          <a:ea typeface="Arial" charset="0"/>
          <a:cs typeface="Arial" charset="0"/>
        </a:defRPr>
      </a:lvl6pPr>
      <a:lvl7pPr marL="914400" algn="l" rtl="0" eaLnBrk="1" fontAlgn="base" hangingPunct="1">
        <a:spcBef>
          <a:spcPct val="0"/>
        </a:spcBef>
        <a:spcAft>
          <a:spcPct val="0"/>
        </a:spcAft>
        <a:defRPr sz="2400">
          <a:solidFill>
            <a:srgbClr val="005DAA"/>
          </a:solidFill>
          <a:latin typeface="Arial" charset="0"/>
          <a:ea typeface="Arial" charset="0"/>
          <a:cs typeface="Arial" charset="0"/>
        </a:defRPr>
      </a:lvl7pPr>
      <a:lvl8pPr marL="1371600" algn="l" rtl="0" eaLnBrk="1" fontAlgn="base" hangingPunct="1">
        <a:spcBef>
          <a:spcPct val="0"/>
        </a:spcBef>
        <a:spcAft>
          <a:spcPct val="0"/>
        </a:spcAft>
        <a:defRPr sz="2400">
          <a:solidFill>
            <a:srgbClr val="005DAA"/>
          </a:solidFill>
          <a:latin typeface="Arial" charset="0"/>
          <a:ea typeface="Arial" charset="0"/>
          <a:cs typeface="Arial" charset="0"/>
        </a:defRPr>
      </a:lvl8pPr>
      <a:lvl9pPr marL="1828800" algn="l" rtl="0" eaLnBrk="1" fontAlgn="base" hangingPunct="1">
        <a:spcBef>
          <a:spcPct val="0"/>
        </a:spcBef>
        <a:spcAft>
          <a:spcPct val="0"/>
        </a:spcAft>
        <a:defRPr sz="2400">
          <a:solidFill>
            <a:srgbClr val="005DAA"/>
          </a:solidFill>
          <a:latin typeface="Arial" charset="0"/>
          <a:ea typeface="Arial" charset="0"/>
          <a:cs typeface="Arial" charset="0"/>
        </a:defRPr>
      </a:lvl9pPr>
    </p:titleStyle>
    <p:bodyStyle>
      <a:lvl1pPr marL="365760" indent="-365760" algn="l" rtl="0" eaLnBrk="1" fontAlgn="base" hangingPunct="1">
        <a:lnSpc>
          <a:spcPct val="130000"/>
        </a:lnSpc>
        <a:spcBef>
          <a:spcPts val="0"/>
        </a:spcBef>
        <a:spcAft>
          <a:spcPts val="900"/>
        </a:spcAft>
        <a:buClr>
          <a:schemeClr val="accent3"/>
        </a:buClr>
        <a:buSzPct val="70000"/>
        <a:buFont typeface="Wingdings 2" panose="05020102010507070707" pitchFamily="18" charset="2"/>
        <a:buChar char=""/>
        <a:defRPr sz="2400" b="0">
          <a:solidFill>
            <a:schemeClr val="tx1"/>
          </a:solidFill>
          <a:latin typeface="+mn-lt"/>
          <a:ea typeface="+mn-ea"/>
          <a:cs typeface="+mn-cs"/>
        </a:defRPr>
      </a:lvl1pPr>
      <a:lvl2pPr marL="640080" indent="-274320" algn="l" rtl="0" eaLnBrk="1" fontAlgn="base" hangingPunct="1">
        <a:lnSpc>
          <a:spcPct val="130000"/>
        </a:lnSpc>
        <a:spcBef>
          <a:spcPts val="0"/>
        </a:spcBef>
        <a:spcAft>
          <a:spcPts val="900"/>
        </a:spcAft>
        <a:buClr>
          <a:srgbClr val="00A5D9"/>
        </a:buClr>
        <a:buSzPct val="70000"/>
        <a:buFont typeface="Arial" panose="020B0604020202020204" pitchFamily="34" charset="0"/>
        <a:buChar char="–"/>
        <a:defRPr sz="2000">
          <a:solidFill>
            <a:schemeClr val="tx1"/>
          </a:solidFill>
          <a:latin typeface="+mn-lt"/>
          <a:ea typeface="+mn-ea"/>
          <a:cs typeface="+mn-cs"/>
        </a:defRPr>
      </a:lvl2pPr>
      <a:lvl3pPr marL="914400" indent="-228600" algn="l" rtl="0" eaLnBrk="1" fontAlgn="base" hangingPunct="1">
        <a:lnSpc>
          <a:spcPct val="130000"/>
        </a:lnSpc>
        <a:spcBef>
          <a:spcPts val="0"/>
        </a:spcBef>
        <a:spcAft>
          <a:spcPts val="900"/>
        </a:spcAft>
        <a:buClr>
          <a:srgbClr val="00A5D9"/>
        </a:buClr>
        <a:buSzPct val="70000"/>
        <a:buFont typeface="Arial" panose="020B0604020202020204" pitchFamily="34" charset="0"/>
        <a:buChar char="•"/>
        <a:defRPr sz="1600">
          <a:solidFill>
            <a:schemeClr val="tx1"/>
          </a:solidFill>
          <a:latin typeface="+mn-lt"/>
          <a:ea typeface="+mn-ea"/>
          <a:cs typeface="+mn-cs"/>
        </a:defRPr>
      </a:lvl3pPr>
      <a:lvl4pPr marL="1144800" indent="-228600" algn="l" rtl="0" eaLnBrk="1" fontAlgn="base" hangingPunct="1">
        <a:lnSpc>
          <a:spcPct val="130000"/>
        </a:lnSpc>
        <a:spcBef>
          <a:spcPts val="0"/>
        </a:spcBef>
        <a:spcAft>
          <a:spcPts val="900"/>
        </a:spcAft>
        <a:buClr>
          <a:srgbClr val="00A5D9"/>
        </a:buClr>
        <a:buSzPct val="70000"/>
        <a:buFont typeface="Arial" panose="020B0604020202020204" pitchFamily="34" charset="0"/>
        <a:buChar char="•"/>
        <a:defRPr sz="1600">
          <a:solidFill>
            <a:schemeClr val="tx1"/>
          </a:solidFill>
          <a:latin typeface="+mn-lt"/>
          <a:ea typeface="+mn-ea"/>
          <a:cs typeface="+mn-cs"/>
        </a:defRPr>
      </a:lvl4pPr>
      <a:lvl5pPr marL="1375200" indent="-228600" algn="l" rtl="0" eaLnBrk="1" fontAlgn="base" hangingPunct="1">
        <a:lnSpc>
          <a:spcPct val="130000"/>
        </a:lnSpc>
        <a:spcBef>
          <a:spcPts val="0"/>
        </a:spcBef>
        <a:spcAft>
          <a:spcPts val="900"/>
        </a:spcAft>
        <a:buClr>
          <a:srgbClr val="00A5D9"/>
        </a:buClr>
        <a:buSzPct val="70000"/>
        <a:buFont typeface="Arial" panose="020B0604020202020204" pitchFamily="34" charset="0"/>
        <a:buChar char="•"/>
        <a:defRPr sz="1600">
          <a:solidFill>
            <a:schemeClr val="tx1"/>
          </a:solidFill>
          <a:latin typeface="+mn-lt"/>
          <a:ea typeface="+mn-ea"/>
          <a:cs typeface="+mn-cs"/>
        </a:defRPr>
      </a:lvl5pPr>
      <a:lvl6pPr marL="1770063" indent="-169863" algn="l" rtl="0" eaLnBrk="1" fontAlgn="base" hangingPunct="1">
        <a:spcBef>
          <a:spcPct val="20000"/>
        </a:spcBef>
        <a:spcAft>
          <a:spcPct val="0"/>
        </a:spcAft>
        <a:buClr>
          <a:srgbClr val="00A5D9"/>
        </a:buClr>
        <a:buSzPct val="90000"/>
        <a:buFont typeface="Wingdings" charset="2"/>
        <a:buChar char="§"/>
        <a:defRPr sz="1600">
          <a:solidFill>
            <a:schemeClr val="tx1"/>
          </a:solidFill>
          <a:latin typeface="+mn-lt"/>
          <a:ea typeface="+mn-ea"/>
          <a:cs typeface="+mn-cs"/>
        </a:defRPr>
      </a:lvl6pPr>
      <a:lvl7pPr marL="2227263" indent="-169863" algn="l" rtl="0" eaLnBrk="1" fontAlgn="base" hangingPunct="1">
        <a:spcBef>
          <a:spcPct val="20000"/>
        </a:spcBef>
        <a:spcAft>
          <a:spcPct val="0"/>
        </a:spcAft>
        <a:buClr>
          <a:srgbClr val="00A5D9"/>
        </a:buClr>
        <a:buSzPct val="90000"/>
        <a:buFont typeface="Wingdings" charset="2"/>
        <a:buChar char="§"/>
        <a:defRPr sz="1600">
          <a:solidFill>
            <a:schemeClr val="tx1"/>
          </a:solidFill>
          <a:latin typeface="+mn-lt"/>
          <a:ea typeface="+mn-ea"/>
          <a:cs typeface="+mn-cs"/>
        </a:defRPr>
      </a:lvl7pPr>
      <a:lvl8pPr marL="2684463" indent="-169863" algn="l" rtl="0" eaLnBrk="1" fontAlgn="base" hangingPunct="1">
        <a:spcBef>
          <a:spcPct val="20000"/>
        </a:spcBef>
        <a:spcAft>
          <a:spcPct val="0"/>
        </a:spcAft>
        <a:buClr>
          <a:srgbClr val="00A5D9"/>
        </a:buClr>
        <a:buSzPct val="90000"/>
        <a:buFont typeface="Wingdings" charset="2"/>
        <a:buChar char="§"/>
        <a:defRPr sz="1600">
          <a:solidFill>
            <a:schemeClr val="tx1"/>
          </a:solidFill>
          <a:latin typeface="+mn-lt"/>
          <a:ea typeface="+mn-ea"/>
          <a:cs typeface="+mn-cs"/>
        </a:defRPr>
      </a:lvl8pPr>
      <a:lvl9pPr marL="3141663" indent="-169863" algn="l" rtl="0" eaLnBrk="1" fontAlgn="base" hangingPunct="1">
        <a:spcBef>
          <a:spcPct val="20000"/>
        </a:spcBef>
        <a:spcAft>
          <a:spcPct val="0"/>
        </a:spcAft>
        <a:buClr>
          <a:srgbClr val="00A5D9"/>
        </a:buClr>
        <a:buSzPct val="90000"/>
        <a:buFont typeface="Wingdings" charset="2"/>
        <a:buChar char="§"/>
        <a:defRPr sz="16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6.tmp"/><Relationship Id="rId4" Type="http://schemas.openxmlformats.org/officeDocument/2006/relationships/image" Target="../media/image5.tmp"/></Relationships>
</file>

<file path=ppt/slides/_rels/slide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tmp"/><Relationship Id="rId4" Type="http://schemas.openxmlformats.org/officeDocument/2006/relationships/image" Target="../media/image9.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tmp"/><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15.xml"/><Relationship Id="rId16" Type="http://schemas.openxmlformats.org/officeDocument/2006/relationships/image" Target="../media/image28.tmp"/><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6.pn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6.png"/><Relationship Id="rId7"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0.tmp"/><Relationship Id="rId5" Type="http://schemas.openxmlformats.org/officeDocument/2006/relationships/image" Target="../media/image37.png"/><Relationship Id="rId4" Type="http://schemas.openxmlformats.org/officeDocument/2006/relationships/image" Target="../media/image12.png"/><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image" Target="../media/image46.tmp"/><Relationship Id="rId3" Type="http://schemas.openxmlformats.org/officeDocument/2006/relationships/image" Target="../media/image41.tmp"/><Relationship Id="rId7" Type="http://schemas.openxmlformats.org/officeDocument/2006/relationships/image" Target="../media/image45.tmp"/><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4.tmp"/><Relationship Id="rId5" Type="http://schemas.openxmlformats.org/officeDocument/2006/relationships/image" Target="../media/image43.tmp"/><Relationship Id="rId10" Type="http://schemas.openxmlformats.org/officeDocument/2006/relationships/image" Target="../media/image16.png"/><Relationship Id="rId4" Type="http://schemas.openxmlformats.org/officeDocument/2006/relationships/image" Target="../media/image42.tmp"/><Relationship Id="rId9" Type="http://schemas.openxmlformats.org/officeDocument/2006/relationships/image" Target="../media/image47.tmp"/></Relationships>
</file>

<file path=ppt/slides/_rels/slide26.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52.tmp"/><Relationship Id="rId5" Type="http://schemas.openxmlformats.org/officeDocument/2006/relationships/image" Target="../media/image51.tmp"/><Relationship Id="rId4" Type="http://schemas.openxmlformats.org/officeDocument/2006/relationships/image" Target="../media/image50.tmp"/></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59.tmp"/><Relationship Id="rId4" Type="http://schemas.openxmlformats.org/officeDocument/2006/relationships/image" Target="../media/image58.tm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3.tmp"/><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7.png"/></Relationships>
</file>

<file path=ppt/slides/_rels/slide64.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7.png"/></Relationships>
</file>

<file path=ppt/slides/_rels/slide69.xml.rels><?xml version="1.0" encoding="UTF-8" standalone="yes"?>
<Relationships xmlns="http://schemas.openxmlformats.org/package/2006/relationships"><Relationship Id="rId3" Type="http://schemas.openxmlformats.org/officeDocument/2006/relationships/image" Target="../media/image65.tmp"/><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7.png"/><Relationship Id="rId7"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16.png"/><Relationship Id="rId9" Type="http://schemas.openxmlformats.org/officeDocument/2006/relationships/image" Target="../media/image70.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74.tmp"/><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75.tmp"/><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76.tmp"/><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sz="quarter"/>
          </p:nvPr>
        </p:nvSpPr>
        <p:spPr/>
        <p:txBody>
          <a:bodyPr/>
          <a:lstStyle/>
          <a:p>
            <a:r>
              <a:rPr lang="en-US"/>
              <a:t>Corporate Governance</a:t>
            </a:r>
            <a:br>
              <a:rPr lang="en-US"/>
            </a:br>
            <a:r>
              <a:rPr lang="en-US" sz="2800">
                <a:solidFill>
                  <a:schemeClr val="tx1"/>
                </a:solidFill>
              </a:rPr>
              <a:t>LL.M. International Business Law</a:t>
            </a:r>
            <a:br>
              <a:rPr lang="en-US" sz="2800">
                <a:solidFill>
                  <a:schemeClr val="tx1"/>
                </a:solidFill>
              </a:rPr>
            </a:br>
            <a:br>
              <a:rPr lang="en-US" sz="2800">
                <a:solidFill>
                  <a:schemeClr val="tx1"/>
                </a:solidFill>
              </a:rPr>
            </a:br>
            <a:endParaRPr lang="en-US" sz="2800" i="1" dirty="0">
              <a:solidFill>
                <a:schemeClr val="bg1"/>
              </a:solidFill>
            </a:endParaRPr>
          </a:p>
        </p:txBody>
      </p:sp>
      <p:sp>
        <p:nvSpPr>
          <p:cNvPr id="9" name="Subtitle 8"/>
          <p:cNvSpPr>
            <a:spLocks noGrp="1"/>
          </p:cNvSpPr>
          <p:nvPr>
            <p:ph type="subTitle" sz="quarter" idx="1"/>
          </p:nvPr>
        </p:nvSpPr>
        <p:spPr/>
        <p:txBody>
          <a:bodyPr/>
          <a:lstStyle/>
          <a:p>
            <a:r>
              <a:rPr lang="en-US"/>
              <a:t>Dr. Nick Hallemeesch</a:t>
            </a:r>
          </a:p>
        </p:txBody>
      </p:sp>
      <p:sp>
        <p:nvSpPr>
          <p:cNvPr id="4" name="Date Placeholder 3"/>
          <p:cNvSpPr>
            <a:spLocks noGrp="1"/>
          </p:cNvSpPr>
          <p:nvPr>
            <p:ph type="dt" sz="half" idx="2"/>
          </p:nvPr>
        </p:nvSpPr>
        <p:spPr>
          <a:xfrm>
            <a:off x="461962" y="6073631"/>
            <a:ext cx="2134800" cy="475200"/>
          </a:xfrm>
        </p:spPr>
        <p:txBody>
          <a:bodyPr/>
          <a:lstStyle/>
          <a:p>
            <a:r>
              <a:rPr lang="en-US" sz="1800"/>
              <a:t>Fall 2026</a:t>
            </a:r>
            <a:endParaRPr lang="en-US" sz="1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232" y="5804119"/>
            <a:ext cx="1781897" cy="539024"/>
          </a:xfrm>
          <a:prstGeom prst="rect">
            <a:avLst/>
          </a:prstGeom>
        </p:spPr>
      </p:pic>
    </p:spTree>
    <p:extLst>
      <p:ext uri="{BB962C8B-B14F-4D97-AF65-F5344CB8AC3E}">
        <p14:creationId xmlns:p14="http://schemas.microsoft.com/office/powerpoint/2010/main" val="3098350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b="1" i="1"/>
              <a:t>Slides will be on		after each session</a:t>
            </a:r>
          </a:p>
        </p:txBody>
      </p:sp>
      <p:pic>
        <p:nvPicPr>
          <p:cNvPr id="3" name="Picture 2"/>
          <p:cNvPicPr>
            <a:picLocks noChangeAspect="1"/>
          </p:cNvPicPr>
          <p:nvPr/>
        </p:nvPicPr>
        <p:blipFill rotWithShape="1">
          <a:blip r:embed="rId3"/>
          <a:srcRect l="33411" r="31041"/>
          <a:stretch/>
        </p:blipFill>
        <p:spPr>
          <a:xfrm>
            <a:off x="3491880" y="4581128"/>
            <a:ext cx="1523690" cy="1343659"/>
          </a:xfrm>
          <a:prstGeom prst="rect">
            <a:avLst/>
          </a:prstGeom>
        </p:spPr>
      </p:pic>
    </p:spTree>
    <p:extLst>
      <p:ext uri="{BB962C8B-B14F-4D97-AF65-F5344CB8AC3E}">
        <p14:creationId xmlns:p14="http://schemas.microsoft.com/office/powerpoint/2010/main" val="58638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b="1"/>
              <a:t>Introduction</a:t>
            </a:r>
          </a:p>
        </p:txBody>
      </p:sp>
    </p:spTree>
    <p:extLst>
      <p:ext uri="{BB962C8B-B14F-4D97-AF65-F5344CB8AC3E}">
        <p14:creationId xmlns:p14="http://schemas.microsoft.com/office/powerpoint/2010/main" val="2516666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Why corporate governance?</a:t>
            </a:r>
          </a:p>
        </p:txBody>
      </p:sp>
      <p:sp>
        <p:nvSpPr>
          <p:cNvPr id="3" name="Text Placeholder 2"/>
          <p:cNvSpPr>
            <a:spLocks noGrp="1"/>
          </p:cNvSpPr>
          <p:nvPr>
            <p:ph type="body" sz="quarter" idx="12"/>
          </p:nvPr>
        </p:nvSpPr>
        <p:spPr>
          <a:xfrm>
            <a:off x="464778" y="1484784"/>
            <a:ext cx="8283685" cy="5256584"/>
          </a:xfrm>
        </p:spPr>
        <p:txBody>
          <a:bodyPr/>
          <a:lstStyle/>
          <a:p>
            <a:r>
              <a:rPr lang="nl-BE"/>
              <a:t>Corporate governance affects firm performance.</a:t>
            </a:r>
          </a:p>
          <a:p>
            <a:r>
              <a:rPr lang="nl-BE"/>
              <a:t>Firm performance affects investors, creditors, employees, customers, environment, … thus, society as a whole.</a:t>
            </a:r>
          </a:p>
          <a:p>
            <a:r>
              <a:rPr lang="nl-BE"/>
              <a:t>Society has an interest in firm performance, and thus in corporate governance.</a:t>
            </a:r>
          </a:p>
          <a:p>
            <a:r>
              <a:rPr lang="nl-BE"/>
              <a:t>Example:</a:t>
            </a:r>
          </a:p>
          <a:p>
            <a:endParaRPr lang="nl-BE"/>
          </a:p>
          <a:p>
            <a:endParaRPr lang="nl-BE"/>
          </a:p>
          <a:p>
            <a:pPr marL="0" indent="0">
              <a:buNone/>
            </a:pPr>
            <a:endParaRPr lang="nl-BE"/>
          </a:p>
          <a:p>
            <a:pPr lvl="1"/>
            <a:r>
              <a:rPr lang="nl-BE"/>
              <a:t>2004: Blockbuster: USD 5,900,000,000 annual revenue, especially “</a:t>
            </a:r>
            <a:r>
              <a:rPr lang="nl-BE" i="1"/>
              <a:t>late fees</a:t>
            </a:r>
            <a:r>
              <a:rPr lang="nl-BE"/>
              <a:t>”</a:t>
            </a:r>
          </a:p>
          <a:p>
            <a:pPr lvl="1"/>
            <a:r>
              <a:rPr lang="nl-BE"/>
              <a:t>2000: Blockbuster turns down offer to acquire Netflix at USD 50,000,000</a:t>
            </a:r>
          </a:p>
          <a:p>
            <a:pPr lvl="1"/>
            <a:r>
              <a:rPr lang="nl-BE"/>
              <a:t>2010: Blockbuster filed for bankruptcy</a:t>
            </a:r>
          </a:p>
          <a:p>
            <a:pPr lvl="1"/>
            <a:r>
              <a:rPr lang="nl-BE"/>
              <a:t>2021: Netflix: USD 29,700,000,000 annual revenue</a:t>
            </a:r>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3</a:t>
            </a:fld>
            <a:endParaRPr lang="en-US" noProof="0" dirty="0"/>
          </a:p>
        </p:txBody>
      </p:sp>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703" y="3356992"/>
            <a:ext cx="2497997" cy="1584176"/>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2150" y="3356992"/>
            <a:ext cx="4386957" cy="1096739"/>
          </a:xfrm>
          <a:prstGeom prst="rect">
            <a:avLst/>
          </a:prstGeom>
        </p:spPr>
      </p:pic>
      <p:pic>
        <p:nvPicPr>
          <p:cNvPr id="9" name="Picture 8"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1294" y="4538768"/>
            <a:ext cx="1300698" cy="2117562"/>
          </a:xfrm>
          <a:prstGeom prst="rect">
            <a:avLst/>
          </a:prstGeom>
        </p:spPr>
      </p:pic>
    </p:spTree>
    <p:extLst>
      <p:ext uri="{BB962C8B-B14F-4D97-AF65-F5344CB8AC3E}">
        <p14:creationId xmlns:p14="http://schemas.microsoft.com/office/powerpoint/2010/main" val="96287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476672"/>
            <a:ext cx="6768752" cy="4872334"/>
          </a:xfrm>
          <a:prstGeom prst="rect">
            <a:avLst/>
          </a:prstGeom>
        </p:spPr>
      </p:pic>
    </p:spTree>
    <p:extLst>
      <p:ext uri="{BB962C8B-B14F-4D97-AF65-F5344CB8AC3E}">
        <p14:creationId xmlns:p14="http://schemas.microsoft.com/office/powerpoint/2010/main" val="96265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Why corporate governance?</a:t>
            </a:r>
          </a:p>
        </p:txBody>
      </p:sp>
      <p:sp>
        <p:nvSpPr>
          <p:cNvPr id="3" name="Text Placeholder 2"/>
          <p:cNvSpPr>
            <a:spLocks noGrp="1"/>
          </p:cNvSpPr>
          <p:nvPr>
            <p:ph type="body" sz="quarter" idx="12"/>
          </p:nvPr>
        </p:nvSpPr>
        <p:spPr>
          <a:xfrm>
            <a:off x="464778" y="1484784"/>
            <a:ext cx="8283685" cy="5256584"/>
          </a:xfrm>
        </p:spPr>
        <p:txBody>
          <a:bodyPr/>
          <a:lstStyle/>
          <a:p>
            <a:r>
              <a:rPr lang="nl-BE"/>
              <a:t>Other examples</a:t>
            </a:r>
          </a:p>
          <a:p>
            <a:pPr lvl="1"/>
            <a:endParaRPr lang="nl-BE"/>
          </a:p>
        </p:txBody>
      </p:sp>
      <p:pic>
        <p:nvPicPr>
          <p:cNvPr id="7" name="Picture 6"/>
          <p:cNvPicPr>
            <a:picLocks noChangeAspect="1"/>
          </p:cNvPicPr>
          <p:nvPr/>
        </p:nvPicPr>
        <p:blipFill>
          <a:blip r:embed="rId3"/>
          <a:stretch>
            <a:fillRect/>
          </a:stretch>
        </p:blipFill>
        <p:spPr>
          <a:xfrm>
            <a:off x="971600" y="2204864"/>
            <a:ext cx="1720218" cy="3913168"/>
          </a:xfrm>
          <a:prstGeom prst="rect">
            <a:avLst/>
          </a:prstGeom>
        </p:spPr>
      </p:pic>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2348880"/>
            <a:ext cx="4207233" cy="2415766"/>
          </a:xfrm>
          <a:prstGeom prst="rect">
            <a:avLst/>
          </a:prstGeom>
        </p:spPr>
      </p:pic>
      <p:pic>
        <p:nvPicPr>
          <p:cNvPr id="5" name="Picture 4">
            <a:extLst>
              <a:ext uri="{FF2B5EF4-FFF2-40B4-BE49-F238E27FC236}">
                <a16:creationId xmlns:a16="http://schemas.microsoft.com/office/drawing/2014/main" id="{7D2203C0-29AF-2C75-A234-B39B64642C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8031" y="4764646"/>
            <a:ext cx="2572109" cy="1819529"/>
          </a:xfrm>
          <a:prstGeom prst="rect">
            <a:avLst/>
          </a:prstGeom>
        </p:spPr>
      </p:pic>
    </p:spTree>
    <p:extLst>
      <p:ext uri="{BB962C8B-B14F-4D97-AF65-F5344CB8AC3E}">
        <p14:creationId xmlns:p14="http://schemas.microsoft.com/office/powerpoint/2010/main" val="2192767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Subject-matter of corporate governance</a:t>
            </a:r>
          </a:p>
        </p:txBody>
      </p:sp>
      <p:sp>
        <p:nvSpPr>
          <p:cNvPr id="3" name="Text Placeholder 2"/>
          <p:cNvSpPr>
            <a:spLocks noGrp="1"/>
          </p:cNvSpPr>
          <p:nvPr>
            <p:ph type="body" sz="quarter" idx="12"/>
          </p:nvPr>
        </p:nvSpPr>
        <p:spPr/>
        <p:txBody>
          <a:bodyPr/>
          <a:lstStyle/>
          <a:p>
            <a:r>
              <a:rPr lang="nl-BE"/>
              <a:t>Two type of questions:</a:t>
            </a:r>
          </a:p>
          <a:p>
            <a:pPr lvl="1"/>
            <a:r>
              <a:rPr lang="nl-BE"/>
              <a:t>who decides? The “means” of corporate governance</a:t>
            </a:r>
          </a:p>
          <a:p>
            <a:pPr lvl="1"/>
            <a:r>
              <a:rPr lang="nl-BE"/>
              <a:t>whose interest prevails? The “ends” of corporate governance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a:t>
            </a:fld>
            <a:endParaRPr lang="en-US" noProof="0" dirty="0"/>
          </a:p>
        </p:txBody>
      </p:sp>
      <p:sp>
        <p:nvSpPr>
          <p:cNvPr id="6" name="Oval 5"/>
          <p:cNvSpPr/>
          <p:nvPr/>
        </p:nvSpPr>
        <p:spPr bwMode="auto">
          <a:xfrm>
            <a:off x="3694222" y="3808614"/>
            <a:ext cx="1710471" cy="1703832"/>
          </a:xfrm>
          <a:prstGeom prst="ellipse">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7" name="TextBox 6"/>
          <p:cNvSpPr txBox="1"/>
          <p:nvPr/>
        </p:nvSpPr>
        <p:spPr>
          <a:xfrm>
            <a:off x="3776415" y="4477323"/>
            <a:ext cx="1586826"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Firm</a:t>
            </a:r>
          </a:p>
        </p:txBody>
      </p:sp>
      <p:sp>
        <p:nvSpPr>
          <p:cNvPr id="8" name="TextBox 7"/>
          <p:cNvSpPr txBox="1"/>
          <p:nvPr/>
        </p:nvSpPr>
        <p:spPr>
          <a:xfrm>
            <a:off x="2364749" y="3098906"/>
            <a:ext cx="1030126"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Investors</a:t>
            </a:r>
          </a:p>
        </p:txBody>
      </p:sp>
      <p:sp>
        <p:nvSpPr>
          <p:cNvPr id="9" name="TextBox 8"/>
          <p:cNvSpPr txBox="1"/>
          <p:nvPr/>
        </p:nvSpPr>
        <p:spPr>
          <a:xfrm>
            <a:off x="5686517" y="3103416"/>
            <a:ext cx="1224136"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Managers</a:t>
            </a:r>
          </a:p>
        </p:txBody>
      </p:sp>
      <p:sp>
        <p:nvSpPr>
          <p:cNvPr id="10" name="TextBox 9"/>
          <p:cNvSpPr txBox="1"/>
          <p:nvPr/>
        </p:nvSpPr>
        <p:spPr>
          <a:xfrm>
            <a:off x="2339752" y="5867175"/>
            <a:ext cx="1080120"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Creditors</a:t>
            </a:r>
          </a:p>
        </p:txBody>
      </p:sp>
      <p:sp>
        <p:nvSpPr>
          <p:cNvPr id="11" name="Up-Down Arrow 10"/>
          <p:cNvSpPr/>
          <p:nvPr/>
        </p:nvSpPr>
        <p:spPr bwMode="auto">
          <a:xfrm rot="-2700000">
            <a:off x="5274625" y="5229595"/>
            <a:ext cx="360040" cy="792088"/>
          </a:xfrm>
          <a:prstGeom prst="up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2" name="Up-Down Arrow 11"/>
          <p:cNvSpPr/>
          <p:nvPr/>
        </p:nvSpPr>
        <p:spPr bwMode="auto">
          <a:xfrm rot="2700000">
            <a:off x="5274624" y="3299377"/>
            <a:ext cx="360040" cy="792088"/>
          </a:xfrm>
          <a:prstGeom prst="up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3" name="Up-Down Arrow 12"/>
          <p:cNvSpPr/>
          <p:nvPr/>
        </p:nvSpPr>
        <p:spPr bwMode="auto">
          <a:xfrm rot="-2700000">
            <a:off x="3421704" y="3294867"/>
            <a:ext cx="360040" cy="792088"/>
          </a:xfrm>
          <a:prstGeom prst="up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4" name="TextBox 13"/>
          <p:cNvSpPr txBox="1"/>
          <p:nvPr/>
        </p:nvSpPr>
        <p:spPr>
          <a:xfrm>
            <a:off x="5686517" y="5867175"/>
            <a:ext cx="1224136"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Employees</a:t>
            </a:r>
          </a:p>
        </p:txBody>
      </p:sp>
      <p:sp>
        <p:nvSpPr>
          <p:cNvPr id="15" name="Up-Down Arrow 14"/>
          <p:cNvSpPr/>
          <p:nvPr/>
        </p:nvSpPr>
        <p:spPr bwMode="auto">
          <a:xfrm rot="2700000">
            <a:off x="3426736" y="5229595"/>
            <a:ext cx="360040" cy="792088"/>
          </a:xfrm>
          <a:prstGeom prst="up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fontAlgn="base">
              <a:spcBef>
                <a:spcPct val="35000"/>
              </a:spcBef>
              <a:spcAft>
                <a:spcPct val="0"/>
              </a:spcAft>
              <a:buClr>
                <a:srgbClr val="00A5D9"/>
              </a:buClr>
              <a:buSzPct val="90000"/>
              <a:buFont typeface="Wingdings" charset="2"/>
              <a:buNone/>
              <a:tabLst>
                <a:tab pos="400050" algn="l"/>
              </a:tabLst>
            </a:pPr>
            <a:endParaRPr lang="nl-BE" sz="1200" dirty="0">
              <a:solidFill>
                <a:schemeClr val="tx1"/>
              </a:solidFill>
              <a:latin typeface="Arial" charset="0"/>
              <a:ea typeface="Arial" charset="0"/>
              <a:cs typeface="Arial" charset="0"/>
            </a:endParaRPr>
          </a:p>
        </p:txBody>
      </p:sp>
      <p:sp>
        <p:nvSpPr>
          <p:cNvPr id="16" name="Rectangle 15"/>
          <p:cNvSpPr/>
          <p:nvPr/>
        </p:nvSpPr>
        <p:spPr bwMode="auto">
          <a:xfrm>
            <a:off x="2157560" y="3076331"/>
            <a:ext cx="4824536" cy="3137601"/>
          </a:xfrm>
          <a:prstGeom prst="rect">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2893047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Subject-matter of corporate governance</a:t>
            </a:r>
          </a:p>
        </p:txBody>
      </p:sp>
      <p:sp>
        <p:nvSpPr>
          <p:cNvPr id="3" name="Text Placeholder 2"/>
          <p:cNvSpPr>
            <a:spLocks noGrp="1"/>
          </p:cNvSpPr>
          <p:nvPr>
            <p:ph type="body" sz="quarter" idx="12"/>
          </p:nvPr>
        </p:nvSpPr>
        <p:spPr/>
        <p:txBody>
          <a:bodyPr/>
          <a:lstStyle/>
          <a:p>
            <a:r>
              <a:rPr lang="nl-BE"/>
              <a:t>Two type of questions:</a:t>
            </a:r>
          </a:p>
          <a:p>
            <a:pPr lvl="1"/>
            <a:r>
              <a:rPr lang="nl-BE"/>
              <a:t>who decides? The “means” of corporate governance</a:t>
            </a:r>
          </a:p>
          <a:p>
            <a:pPr lvl="1"/>
            <a:r>
              <a:rPr lang="nl-BE"/>
              <a:t>whose interest prevails? The “ends” of corporate governance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7</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2967143"/>
            <a:ext cx="2267266" cy="3439005"/>
          </a:xfrm>
          <a:prstGeom prst="rect">
            <a:avLst/>
          </a:prstGeom>
        </p:spPr>
      </p:pic>
      <p:graphicFrame>
        <p:nvGraphicFramePr>
          <p:cNvPr id="19" name="Diagram 18"/>
          <p:cNvGraphicFramePr/>
          <p:nvPr>
            <p:extLst>
              <p:ext uri="{D42A27DB-BD31-4B8C-83A1-F6EECF244321}">
                <p14:modId xmlns:p14="http://schemas.microsoft.com/office/powerpoint/2010/main" val="2108061552"/>
              </p:ext>
            </p:extLst>
          </p:nvPr>
        </p:nvGraphicFramePr>
        <p:xfrm>
          <a:off x="5076056" y="3068960"/>
          <a:ext cx="2205757" cy="19266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13032" y="5982857"/>
            <a:ext cx="757391" cy="577464"/>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43186" y="6103221"/>
            <a:ext cx="757391" cy="577464"/>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40152" y="6223586"/>
            <a:ext cx="757391" cy="577464"/>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33631" y="5850044"/>
            <a:ext cx="757391" cy="577464"/>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59811" y="5981116"/>
            <a:ext cx="757391" cy="577464"/>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50049" y="5722951"/>
            <a:ext cx="757391" cy="577464"/>
          </a:xfrm>
          <a:prstGeom prst="rect">
            <a:avLst/>
          </a:prstGeom>
        </p:spPr>
      </p:pic>
      <p:sp>
        <p:nvSpPr>
          <p:cNvPr id="26" name="Down Arrow 25"/>
          <p:cNvSpPr/>
          <p:nvPr/>
        </p:nvSpPr>
        <p:spPr bwMode="auto">
          <a:xfrm rot="10800000">
            <a:off x="6070423" y="5104154"/>
            <a:ext cx="271833" cy="516062"/>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267025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Subject-matter of corporate governance</a:t>
            </a:r>
          </a:p>
        </p:txBody>
      </p:sp>
      <p:sp>
        <p:nvSpPr>
          <p:cNvPr id="3" name="Text Placeholder 2"/>
          <p:cNvSpPr>
            <a:spLocks noGrp="1"/>
          </p:cNvSpPr>
          <p:nvPr>
            <p:ph type="body" sz="quarter" idx="12"/>
          </p:nvPr>
        </p:nvSpPr>
        <p:spPr/>
        <p:txBody>
          <a:bodyPr/>
          <a:lstStyle/>
          <a:p>
            <a:r>
              <a:rPr lang="nl-BE"/>
              <a:t>Two type of questions:</a:t>
            </a:r>
          </a:p>
          <a:p>
            <a:pPr lvl="1"/>
            <a:r>
              <a:rPr lang="nl-BE"/>
              <a:t>who decides? The “means” of corporate governance</a:t>
            </a:r>
          </a:p>
          <a:p>
            <a:pPr lvl="1"/>
            <a:r>
              <a:rPr lang="nl-BE"/>
              <a:t>whose interest prevails? The “ends” of corporate governance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8</a:t>
            </a:fld>
            <a:endParaRPr lang="en-US" noProof="0" dirty="0"/>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920346"/>
            <a:ext cx="6854223" cy="3303240"/>
          </a:xfrm>
          <a:prstGeom prst="rect">
            <a:avLst/>
          </a:prstGeom>
        </p:spPr>
      </p:pic>
    </p:spTree>
    <p:extLst>
      <p:ext uri="{BB962C8B-B14F-4D97-AF65-F5344CB8AC3E}">
        <p14:creationId xmlns:p14="http://schemas.microsoft.com/office/powerpoint/2010/main" val="3857719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Subject-matter of corporate governance</a:t>
            </a:r>
          </a:p>
        </p:txBody>
      </p:sp>
      <p:sp>
        <p:nvSpPr>
          <p:cNvPr id="3" name="Text Placeholder 2"/>
          <p:cNvSpPr>
            <a:spLocks noGrp="1"/>
          </p:cNvSpPr>
          <p:nvPr>
            <p:ph type="body" sz="quarter" idx="12"/>
          </p:nvPr>
        </p:nvSpPr>
        <p:spPr/>
        <p:txBody>
          <a:bodyPr/>
          <a:lstStyle/>
          <a:p>
            <a:r>
              <a:rPr lang="nl-BE"/>
              <a:t>Two type of questions:</a:t>
            </a:r>
          </a:p>
          <a:p>
            <a:pPr lvl="1"/>
            <a:r>
              <a:rPr lang="nl-BE"/>
              <a:t>who decides? The “means” of corporate governance:</a:t>
            </a:r>
          </a:p>
          <a:p>
            <a:pPr lvl="2"/>
            <a:r>
              <a:rPr lang="nl-BE"/>
              <a:t>shareholder primacy </a:t>
            </a:r>
            <a:r>
              <a:rPr lang="nl-BE" i="1"/>
              <a:t>versus</a:t>
            </a:r>
            <a:r>
              <a:rPr lang="nl-BE"/>
              <a:t> director primacy;</a:t>
            </a:r>
          </a:p>
          <a:p>
            <a:pPr lvl="2"/>
            <a:r>
              <a:rPr lang="nl-BE"/>
              <a:t>role of employees and creditors in decision-making;</a:t>
            </a:r>
          </a:p>
          <a:p>
            <a:pPr lvl="1"/>
            <a:r>
              <a:rPr lang="nl-BE"/>
              <a:t>whose interest prevails? The “ends” of corporate governance:</a:t>
            </a:r>
          </a:p>
          <a:p>
            <a:pPr lvl="2"/>
            <a:r>
              <a:rPr lang="nl-BE"/>
              <a:t>shareholderism </a:t>
            </a:r>
            <a:r>
              <a:rPr lang="nl-BE" i="1"/>
              <a:t>versus</a:t>
            </a:r>
            <a:r>
              <a:rPr lang="nl-BE"/>
              <a:t> stakeholderism</a:t>
            </a:r>
          </a:p>
          <a:p>
            <a:pPr lvl="2"/>
            <a:r>
              <a:rPr lang="nl-BE"/>
              <a:t>attention to inequality and environment</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9</a:t>
            </a:fld>
            <a:endParaRPr lang="en-US" noProof="0" dirty="0"/>
          </a:p>
        </p:txBody>
      </p:sp>
    </p:spTree>
    <p:extLst>
      <p:ext uri="{BB962C8B-B14F-4D97-AF65-F5344CB8AC3E}">
        <p14:creationId xmlns:p14="http://schemas.microsoft.com/office/powerpoint/2010/main" val="532212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Subject-matter of corporate governance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10</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1772816"/>
            <a:ext cx="4680520" cy="3481695"/>
          </a:xfrm>
          <a:prstGeom prst="rect">
            <a:avLst/>
          </a:prstGeom>
        </p:spPr>
      </p:pic>
      <p:sp>
        <p:nvSpPr>
          <p:cNvPr id="6" name="TextBox 5"/>
          <p:cNvSpPr txBox="1"/>
          <p:nvPr/>
        </p:nvSpPr>
        <p:spPr>
          <a:xfrm>
            <a:off x="2845966" y="5023678"/>
            <a:ext cx="3312368" cy="461665"/>
          </a:xfrm>
          <a:prstGeom prst="rect">
            <a:avLst/>
          </a:prstGeom>
          <a:noFill/>
        </p:spPr>
        <p:txBody>
          <a:bodyPr wrap="square" rtlCol="0">
            <a:spAutoFit/>
          </a:bodyPr>
          <a:lstStyle/>
          <a:p>
            <a:pPr algn="just"/>
            <a:r>
              <a:rPr lang="nl-BE" sz="1200" u="sng">
                <a:latin typeface="Times New Roman" panose="02020603050405020304" pitchFamily="18" charset="0"/>
                <a:cs typeface="Times New Roman" panose="02020603050405020304" pitchFamily="18" charset="0"/>
              </a:rPr>
              <a:t>Source</a:t>
            </a:r>
            <a:r>
              <a:rPr lang="nl-BE" sz="1200">
                <a:latin typeface="Times New Roman" panose="02020603050405020304" pitchFamily="18" charset="0"/>
                <a:cs typeface="Times New Roman" panose="02020603050405020304" pitchFamily="18" charset="0"/>
              </a:rPr>
              <a:t>: Brainbridge, “Director Primacy: The Means and Ends of Corporate Governance” (2002)</a:t>
            </a:r>
          </a:p>
        </p:txBody>
      </p:sp>
    </p:spTree>
    <p:extLst>
      <p:ext uri="{BB962C8B-B14F-4D97-AF65-F5344CB8AC3E}">
        <p14:creationId xmlns:p14="http://schemas.microsoft.com/office/powerpoint/2010/main" val="290230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Gameplan for next sessions</a:t>
            </a:r>
          </a:p>
        </p:txBody>
      </p:sp>
      <p:sp>
        <p:nvSpPr>
          <p:cNvPr id="3" name="Text Placeholder 2"/>
          <p:cNvSpPr>
            <a:spLocks noGrp="1"/>
          </p:cNvSpPr>
          <p:nvPr>
            <p:ph type="body" sz="quarter" idx="12"/>
          </p:nvPr>
        </p:nvSpPr>
        <p:spPr/>
        <p:txBody>
          <a:bodyPr/>
          <a:lstStyle/>
          <a:p>
            <a:r>
              <a:rPr lang="nl-BE"/>
              <a:t>Part I: Determinants of corporate governance </a:t>
            </a:r>
          </a:p>
          <a:p>
            <a:r>
              <a:rPr lang="nl-BE"/>
              <a:t>Chapter II: Means of corporate governance</a:t>
            </a:r>
          </a:p>
          <a:p>
            <a:r>
              <a:rPr lang="nl-BE"/>
              <a:t>Chapter III: Ends of corporate governance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11</a:t>
            </a:fld>
            <a:endParaRPr lang="en-US" noProof="0" dirty="0"/>
          </a:p>
        </p:txBody>
      </p:sp>
    </p:spTree>
    <p:extLst>
      <p:ext uri="{BB962C8B-B14F-4D97-AF65-F5344CB8AC3E}">
        <p14:creationId xmlns:p14="http://schemas.microsoft.com/office/powerpoint/2010/main" val="357925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b="1"/>
              <a:t>I. Determinants of corporate governance</a:t>
            </a:r>
          </a:p>
        </p:txBody>
      </p:sp>
    </p:spTree>
    <p:extLst>
      <p:ext uri="{BB962C8B-B14F-4D97-AF65-F5344CB8AC3E}">
        <p14:creationId xmlns:p14="http://schemas.microsoft.com/office/powerpoint/2010/main" val="3458877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1.1. Ownership and control</a:t>
            </a:r>
          </a:p>
        </p:txBody>
      </p:sp>
    </p:spTree>
    <p:extLst>
      <p:ext uri="{BB962C8B-B14F-4D97-AF65-F5344CB8AC3E}">
        <p14:creationId xmlns:p14="http://schemas.microsoft.com/office/powerpoint/2010/main" val="1567819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Three ownership structures (simplified):</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14</a:t>
            </a:fld>
            <a:endParaRPr lang="en-US" noProof="0" dirty="0"/>
          </a:p>
        </p:txBody>
      </p:sp>
      <p:pic>
        <p:nvPicPr>
          <p:cNvPr id="5" name="Picture 4"/>
          <p:cNvPicPr>
            <a:picLocks noChangeAspect="1"/>
          </p:cNvPicPr>
          <p:nvPr/>
        </p:nvPicPr>
        <p:blipFill>
          <a:blip r:embed="rId3"/>
          <a:stretch>
            <a:fillRect/>
          </a:stretch>
        </p:blipFill>
        <p:spPr>
          <a:xfrm>
            <a:off x="604192" y="3940942"/>
            <a:ext cx="1116496" cy="558248"/>
          </a:xfrm>
          <a:prstGeom prst="rect">
            <a:avLst/>
          </a:prstGeom>
        </p:spPr>
      </p:pic>
      <p:sp>
        <p:nvSpPr>
          <p:cNvPr id="20" name="Left-Right Arrow 19"/>
          <p:cNvSpPr/>
          <p:nvPr/>
        </p:nvSpPr>
        <p:spPr bwMode="auto">
          <a:xfrm>
            <a:off x="437694" y="2538162"/>
            <a:ext cx="8354434" cy="453807"/>
          </a:xfrm>
          <a:prstGeom prst="leftRightArrow">
            <a:avLst/>
          </a:prstGeom>
          <a:solidFill>
            <a:schemeClr val="bg1">
              <a:lumMod val="85000"/>
            </a:schemeClr>
          </a:solidFill>
          <a:ln w="12700">
            <a:solidFill>
              <a:schemeClr val="bg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nvGrpSpPr>
          <p:cNvPr id="21" name="Group 20"/>
          <p:cNvGrpSpPr/>
          <p:nvPr/>
        </p:nvGrpSpPr>
        <p:grpSpPr>
          <a:xfrm>
            <a:off x="892846" y="1928922"/>
            <a:ext cx="1800000" cy="1800000"/>
            <a:chOff x="590556" y="3140968"/>
            <a:chExt cx="1944216" cy="1757892"/>
          </a:xfrm>
        </p:grpSpPr>
        <p:sp>
          <p:nvSpPr>
            <p:cNvPr id="6" name="Oval 5"/>
            <p:cNvSpPr/>
            <p:nvPr/>
          </p:nvSpPr>
          <p:spPr bwMode="auto">
            <a:xfrm>
              <a:off x="590556" y="3140968"/>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9" name="Picture 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06580" y="3429000"/>
              <a:ext cx="841384" cy="1152128"/>
            </a:xfrm>
            <a:prstGeom prst="rect">
              <a:avLst/>
            </a:prstGeom>
          </p:spPr>
        </p:pic>
        <p:pic>
          <p:nvPicPr>
            <p:cNvPr id="10" name="Picture 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35215" y="3429001"/>
              <a:ext cx="644547" cy="1152128"/>
            </a:xfrm>
            <a:prstGeom prst="rect">
              <a:avLst/>
            </a:prstGeom>
          </p:spPr>
        </p:pic>
      </p:grpSp>
      <p:grpSp>
        <p:nvGrpSpPr>
          <p:cNvPr id="22" name="Group 21"/>
          <p:cNvGrpSpPr/>
          <p:nvPr/>
        </p:nvGrpSpPr>
        <p:grpSpPr>
          <a:xfrm>
            <a:off x="3749277" y="1937979"/>
            <a:ext cx="1800000" cy="1800000"/>
            <a:chOff x="3365194" y="3138933"/>
            <a:chExt cx="1956809" cy="1800200"/>
          </a:xfrm>
        </p:grpSpPr>
        <p:sp>
          <p:nvSpPr>
            <p:cNvPr id="7" name="Oval 6"/>
            <p:cNvSpPr/>
            <p:nvPr/>
          </p:nvSpPr>
          <p:spPr bwMode="auto">
            <a:xfrm>
              <a:off x="3365194" y="3138933"/>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1" name="Picture 10"/>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07914" y="3469273"/>
              <a:ext cx="644547" cy="1152128"/>
            </a:xfrm>
            <a:prstGeom prst="rect">
              <a:avLst/>
            </a:prstGeom>
          </p:spPr>
        </p:pic>
        <p:pic>
          <p:nvPicPr>
            <p:cNvPr id="12" name="Picture 1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53692" y="3224964"/>
              <a:ext cx="183288" cy="327628"/>
            </a:xfrm>
            <a:prstGeom prst="rect">
              <a:avLst/>
            </a:prstGeom>
          </p:spPr>
        </p:pic>
        <p:pic>
          <p:nvPicPr>
            <p:cNvPr id="13" name="Picture 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396709" y="3224964"/>
              <a:ext cx="239263" cy="327628"/>
            </a:xfrm>
            <a:prstGeom prst="rect">
              <a:avLst/>
            </a:prstGeom>
          </p:spPr>
        </p:pic>
        <p:pic>
          <p:nvPicPr>
            <p:cNvPr id="14" name="Picture 1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49675" y="3571371"/>
              <a:ext cx="183288" cy="327628"/>
            </a:xfrm>
            <a:prstGeom prst="rect">
              <a:avLst/>
            </a:prstGeom>
          </p:spPr>
        </p:pic>
        <p:pic>
          <p:nvPicPr>
            <p:cNvPr id="15" name="Picture 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392692" y="3571371"/>
              <a:ext cx="239263" cy="327628"/>
            </a:xfrm>
            <a:prstGeom prst="rect">
              <a:avLst/>
            </a:prstGeom>
          </p:spPr>
        </p:pic>
        <p:pic>
          <p:nvPicPr>
            <p:cNvPr id="16" name="Picture 1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49675" y="3917778"/>
              <a:ext cx="183288" cy="327628"/>
            </a:xfrm>
            <a:prstGeom prst="rect">
              <a:avLst/>
            </a:prstGeom>
          </p:spPr>
        </p:pic>
        <p:pic>
          <p:nvPicPr>
            <p:cNvPr id="17" name="Picture 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392692" y="3917778"/>
              <a:ext cx="239263" cy="327628"/>
            </a:xfrm>
            <a:prstGeom prst="rect">
              <a:avLst/>
            </a:prstGeom>
          </p:spPr>
        </p:pic>
        <p:pic>
          <p:nvPicPr>
            <p:cNvPr id="18" name="Picture 1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45658" y="4264185"/>
              <a:ext cx="183288" cy="327628"/>
            </a:xfrm>
            <a:prstGeom prst="rect">
              <a:avLst/>
            </a:prstGeom>
          </p:spPr>
        </p:pic>
        <p:pic>
          <p:nvPicPr>
            <p:cNvPr id="19" name="Picture 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388675" y="4264185"/>
              <a:ext cx="239263" cy="327628"/>
            </a:xfrm>
            <a:prstGeom prst="rect">
              <a:avLst/>
            </a:prstGeom>
          </p:spPr>
        </p:pic>
        <p:pic>
          <p:nvPicPr>
            <p:cNvPr id="26" name="Picture 2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12876" y="3346219"/>
              <a:ext cx="183288" cy="327628"/>
            </a:xfrm>
            <a:prstGeom prst="rect">
              <a:avLst/>
            </a:prstGeom>
          </p:spPr>
        </p:pic>
        <p:pic>
          <p:nvPicPr>
            <p:cNvPr id="27" name="Picture 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55893" y="3346219"/>
              <a:ext cx="239263" cy="327628"/>
            </a:xfrm>
            <a:prstGeom prst="rect">
              <a:avLst/>
            </a:prstGeom>
          </p:spPr>
        </p:pic>
        <p:pic>
          <p:nvPicPr>
            <p:cNvPr id="28" name="Picture 2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8859" y="3692626"/>
              <a:ext cx="183288" cy="327628"/>
            </a:xfrm>
            <a:prstGeom prst="rect">
              <a:avLst/>
            </a:prstGeom>
          </p:spPr>
        </p:pic>
        <p:pic>
          <p:nvPicPr>
            <p:cNvPr id="29" name="Picture 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51876" y="3692626"/>
              <a:ext cx="239263" cy="327628"/>
            </a:xfrm>
            <a:prstGeom prst="rect">
              <a:avLst/>
            </a:prstGeom>
          </p:spPr>
        </p:pic>
        <p:pic>
          <p:nvPicPr>
            <p:cNvPr id="30" name="Picture 2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8859" y="4039033"/>
              <a:ext cx="183288" cy="327628"/>
            </a:xfrm>
            <a:prstGeom prst="rect">
              <a:avLst/>
            </a:prstGeom>
          </p:spPr>
        </p:pic>
        <p:pic>
          <p:nvPicPr>
            <p:cNvPr id="31" name="Picture 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51876" y="4039033"/>
              <a:ext cx="239263" cy="327628"/>
            </a:xfrm>
            <a:prstGeom prst="rect">
              <a:avLst/>
            </a:prstGeom>
          </p:spPr>
        </p:pic>
        <p:pic>
          <p:nvPicPr>
            <p:cNvPr id="32" name="Picture 3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4842" y="4385440"/>
              <a:ext cx="183288" cy="327628"/>
            </a:xfrm>
            <a:prstGeom prst="rect">
              <a:avLst/>
            </a:prstGeom>
          </p:spPr>
        </p:pic>
        <p:pic>
          <p:nvPicPr>
            <p:cNvPr id="33" name="Picture 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47859" y="4385440"/>
              <a:ext cx="239263" cy="327628"/>
            </a:xfrm>
            <a:prstGeom prst="rect">
              <a:avLst/>
            </a:prstGeom>
          </p:spPr>
        </p:pic>
        <p:pic>
          <p:nvPicPr>
            <p:cNvPr id="34" name="Picture 3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57709" y="4596599"/>
              <a:ext cx="183288" cy="327628"/>
            </a:xfrm>
            <a:prstGeom prst="rect">
              <a:avLst/>
            </a:prstGeom>
          </p:spPr>
        </p:pic>
        <p:pic>
          <p:nvPicPr>
            <p:cNvPr id="35" name="Picture 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0726" y="4596599"/>
              <a:ext cx="239263" cy="327628"/>
            </a:xfrm>
            <a:prstGeom prst="rect">
              <a:avLst/>
            </a:prstGeom>
          </p:spPr>
        </p:pic>
        <p:pic>
          <p:nvPicPr>
            <p:cNvPr id="54" name="Picture 5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39723" y="3707804"/>
              <a:ext cx="183288" cy="327628"/>
            </a:xfrm>
            <a:prstGeom prst="rect">
              <a:avLst/>
            </a:prstGeom>
          </p:spPr>
        </p:pic>
        <p:pic>
          <p:nvPicPr>
            <p:cNvPr id="55" name="Picture 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82740" y="3707804"/>
              <a:ext cx="239263" cy="327628"/>
            </a:xfrm>
            <a:prstGeom prst="rect">
              <a:avLst/>
            </a:prstGeom>
          </p:spPr>
        </p:pic>
        <p:pic>
          <p:nvPicPr>
            <p:cNvPr id="56" name="Picture 5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35706" y="4054211"/>
              <a:ext cx="183288" cy="327628"/>
            </a:xfrm>
            <a:prstGeom prst="rect">
              <a:avLst/>
            </a:prstGeom>
          </p:spPr>
        </p:pic>
        <p:pic>
          <p:nvPicPr>
            <p:cNvPr id="57" name="Picture 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78723" y="4054211"/>
              <a:ext cx="239263" cy="327628"/>
            </a:xfrm>
            <a:prstGeom prst="rect">
              <a:avLst/>
            </a:prstGeom>
          </p:spPr>
        </p:pic>
      </p:grpSp>
      <p:grpSp>
        <p:nvGrpSpPr>
          <p:cNvPr id="23" name="Group 22"/>
          <p:cNvGrpSpPr/>
          <p:nvPr/>
        </p:nvGrpSpPr>
        <p:grpSpPr>
          <a:xfrm>
            <a:off x="6665604" y="1944098"/>
            <a:ext cx="1800000" cy="1800000"/>
            <a:chOff x="6156176" y="3140968"/>
            <a:chExt cx="1948332" cy="1757892"/>
          </a:xfrm>
        </p:grpSpPr>
        <p:sp>
          <p:nvSpPr>
            <p:cNvPr id="8" name="Oval 7"/>
            <p:cNvSpPr/>
            <p:nvPr/>
          </p:nvSpPr>
          <p:spPr bwMode="auto">
            <a:xfrm>
              <a:off x="6156176" y="3140968"/>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58" name="Picture 5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18674" y="3184691"/>
              <a:ext cx="183288" cy="327628"/>
            </a:xfrm>
            <a:prstGeom prst="rect">
              <a:avLst/>
            </a:prstGeom>
          </p:spPr>
        </p:pic>
        <p:pic>
          <p:nvPicPr>
            <p:cNvPr id="59" name="Picture 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61691" y="3184691"/>
              <a:ext cx="239263" cy="327628"/>
            </a:xfrm>
            <a:prstGeom prst="rect">
              <a:avLst/>
            </a:prstGeom>
          </p:spPr>
        </p:pic>
        <p:pic>
          <p:nvPicPr>
            <p:cNvPr id="60" name="Picture 5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14657" y="3531098"/>
              <a:ext cx="183288" cy="327628"/>
            </a:xfrm>
            <a:prstGeom prst="rect">
              <a:avLst/>
            </a:prstGeom>
          </p:spPr>
        </p:pic>
        <p:pic>
          <p:nvPicPr>
            <p:cNvPr id="61" name="Picture 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57674" y="3531098"/>
              <a:ext cx="239263" cy="327628"/>
            </a:xfrm>
            <a:prstGeom prst="rect">
              <a:avLst/>
            </a:prstGeom>
          </p:spPr>
        </p:pic>
        <p:pic>
          <p:nvPicPr>
            <p:cNvPr id="62" name="Picture 6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14657" y="3877505"/>
              <a:ext cx="183288" cy="327628"/>
            </a:xfrm>
            <a:prstGeom prst="rect">
              <a:avLst/>
            </a:prstGeom>
          </p:spPr>
        </p:pic>
        <p:pic>
          <p:nvPicPr>
            <p:cNvPr id="63" name="Picture 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57674" y="3877505"/>
              <a:ext cx="239263" cy="327628"/>
            </a:xfrm>
            <a:prstGeom prst="rect">
              <a:avLst/>
            </a:prstGeom>
          </p:spPr>
        </p:pic>
        <p:pic>
          <p:nvPicPr>
            <p:cNvPr id="64" name="Picture 6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10640" y="4223912"/>
              <a:ext cx="183288" cy="327628"/>
            </a:xfrm>
            <a:prstGeom prst="rect">
              <a:avLst/>
            </a:prstGeom>
          </p:spPr>
        </p:pic>
        <p:pic>
          <p:nvPicPr>
            <p:cNvPr id="65" name="Picture 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53657" y="4223912"/>
              <a:ext cx="239263" cy="327628"/>
            </a:xfrm>
            <a:prstGeom prst="rect">
              <a:avLst/>
            </a:prstGeom>
          </p:spPr>
        </p:pic>
        <p:pic>
          <p:nvPicPr>
            <p:cNvPr id="66" name="Picture 6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95381" y="3305946"/>
              <a:ext cx="183288" cy="327628"/>
            </a:xfrm>
            <a:prstGeom prst="rect">
              <a:avLst/>
            </a:prstGeom>
          </p:spPr>
        </p:pic>
        <p:pic>
          <p:nvPicPr>
            <p:cNvPr id="67" name="Picture 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38398" y="3305946"/>
              <a:ext cx="239263" cy="327628"/>
            </a:xfrm>
            <a:prstGeom prst="rect">
              <a:avLst/>
            </a:prstGeom>
          </p:spPr>
        </p:pic>
        <p:pic>
          <p:nvPicPr>
            <p:cNvPr id="68" name="Picture 6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91364" y="3652353"/>
              <a:ext cx="183288" cy="327628"/>
            </a:xfrm>
            <a:prstGeom prst="rect">
              <a:avLst/>
            </a:prstGeom>
          </p:spPr>
        </p:pic>
        <p:pic>
          <p:nvPicPr>
            <p:cNvPr id="69" name="Picture 6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34381" y="3652353"/>
              <a:ext cx="239263" cy="327628"/>
            </a:xfrm>
            <a:prstGeom prst="rect">
              <a:avLst/>
            </a:prstGeom>
          </p:spPr>
        </p:pic>
        <p:pic>
          <p:nvPicPr>
            <p:cNvPr id="70" name="Picture 6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91364" y="3998760"/>
              <a:ext cx="183288" cy="327628"/>
            </a:xfrm>
            <a:prstGeom prst="rect">
              <a:avLst/>
            </a:prstGeom>
          </p:spPr>
        </p:pic>
        <p:pic>
          <p:nvPicPr>
            <p:cNvPr id="71" name="Picture 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34381" y="3998760"/>
              <a:ext cx="239263" cy="327628"/>
            </a:xfrm>
            <a:prstGeom prst="rect">
              <a:avLst/>
            </a:prstGeom>
          </p:spPr>
        </p:pic>
        <p:pic>
          <p:nvPicPr>
            <p:cNvPr id="72" name="Picture 7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387347" y="4345167"/>
              <a:ext cx="183288" cy="327628"/>
            </a:xfrm>
            <a:prstGeom prst="rect">
              <a:avLst/>
            </a:prstGeom>
          </p:spPr>
        </p:pic>
        <p:pic>
          <p:nvPicPr>
            <p:cNvPr id="73" name="Picture 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30364" y="4345167"/>
              <a:ext cx="239263" cy="327628"/>
            </a:xfrm>
            <a:prstGeom prst="rect">
              <a:avLst/>
            </a:prstGeom>
          </p:spPr>
        </p:pic>
        <p:pic>
          <p:nvPicPr>
            <p:cNvPr id="74" name="Picture 7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22691" y="4556326"/>
              <a:ext cx="183288" cy="327628"/>
            </a:xfrm>
            <a:prstGeom prst="rect">
              <a:avLst/>
            </a:prstGeom>
          </p:spPr>
        </p:pic>
        <p:pic>
          <p:nvPicPr>
            <p:cNvPr id="75" name="Picture 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65708" y="4556326"/>
              <a:ext cx="239263" cy="327628"/>
            </a:xfrm>
            <a:prstGeom prst="rect">
              <a:avLst/>
            </a:prstGeom>
          </p:spPr>
        </p:pic>
        <p:pic>
          <p:nvPicPr>
            <p:cNvPr id="76" name="Picture 7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22228" y="3667531"/>
              <a:ext cx="183288" cy="327628"/>
            </a:xfrm>
            <a:prstGeom prst="rect">
              <a:avLst/>
            </a:prstGeom>
          </p:spPr>
        </p:pic>
        <p:pic>
          <p:nvPicPr>
            <p:cNvPr id="77" name="Picture 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65245" y="3667531"/>
              <a:ext cx="239263" cy="327628"/>
            </a:xfrm>
            <a:prstGeom prst="rect">
              <a:avLst/>
            </a:prstGeom>
          </p:spPr>
        </p:pic>
        <p:pic>
          <p:nvPicPr>
            <p:cNvPr id="78" name="Picture 7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18211" y="4013938"/>
              <a:ext cx="183288" cy="327628"/>
            </a:xfrm>
            <a:prstGeom prst="rect">
              <a:avLst/>
            </a:prstGeom>
          </p:spPr>
        </p:pic>
        <p:pic>
          <p:nvPicPr>
            <p:cNvPr id="79" name="Picture 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61228" y="4013938"/>
              <a:ext cx="239263" cy="327628"/>
            </a:xfrm>
            <a:prstGeom prst="rect">
              <a:avLst/>
            </a:prstGeom>
          </p:spPr>
        </p:pic>
        <p:pic>
          <p:nvPicPr>
            <p:cNvPr id="80" name="Picture 7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41125" y="3305946"/>
              <a:ext cx="183288" cy="327628"/>
            </a:xfrm>
            <a:prstGeom prst="rect">
              <a:avLst/>
            </a:prstGeom>
          </p:spPr>
        </p:pic>
        <p:pic>
          <p:nvPicPr>
            <p:cNvPr id="81" name="Picture 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84142" y="3305946"/>
              <a:ext cx="239263" cy="327628"/>
            </a:xfrm>
            <a:prstGeom prst="rect">
              <a:avLst/>
            </a:prstGeom>
          </p:spPr>
        </p:pic>
        <p:pic>
          <p:nvPicPr>
            <p:cNvPr id="82" name="Picture 8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37108" y="3652353"/>
              <a:ext cx="183288" cy="3276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80125" y="3652353"/>
              <a:ext cx="239263" cy="327628"/>
            </a:xfrm>
            <a:prstGeom prst="rect">
              <a:avLst/>
            </a:prstGeom>
          </p:spPr>
        </p:pic>
        <p:pic>
          <p:nvPicPr>
            <p:cNvPr id="84" name="Picture 83"/>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37108" y="3998760"/>
              <a:ext cx="183288" cy="327628"/>
            </a:xfrm>
            <a:prstGeom prst="rect">
              <a:avLst/>
            </a:prstGeom>
          </p:spPr>
        </p:pic>
        <p:pic>
          <p:nvPicPr>
            <p:cNvPr id="85" name="Picture 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80125" y="3998760"/>
              <a:ext cx="239263" cy="327628"/>
            </a:xfrm>
            <a:prstGeom prst="rect">
              <a:avLst/>
            </a:prstGeom>
          </p:spPr>
        </p:pic>
        <p:pic>
          <p:nvPicPr>
            <p:cNvPr id="86" name="Picture 85"/>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33091" y="4345167"/>
              <a:ext cx="183288" cy="327628"/>
            </a:xfrm>
            <a:prstGeom prst="rect">
              <a:avLst/>
            </a:prstGeom>
          </p:spPr>
        </p:pic>
        <p:pic>
          <p:nvPicPr>
            <p:cNvPr id="87" name="Picture 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76108" y="4345167"/>
              <a:ext cx="239263" cy="327628"/>
            </a:xfrm>
            <a:prstGeom prst="rect">
              <a:avLst/>
            </a:prstGeom>
          </p:spPr>
        </p:pic>
        <p:pic>
          <p:nvPicPr>
            <p:cNvPr id="88" name="Picture 87"/>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61891" y="3667531"/>
              <a:ext cx="183288"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04908" y="3667531"/>
              <a:ext cx="239263" cy="327628"/>
            </a:xfrm>
            <a:prstGeom prst="rect">
              <a:avLst/>
            </a:prstGeom>
          </p:spPr>
        </p:pic>
        <p:pic>
          <p:nvPicPr>
            <p:cNvPr id="90" name="Picture 8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57874" y="4013938"/>
              <a:ext cx="183288"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00891" y="4013938"/>
              <a:ext cx="239263" cy="327628"/>
            </a:xfrm>
            <a:prstGeom prst="rect">
              <a:avLst/>
            </a:prstGeom>
          </p:spPr>
        </p:pic>
      </p:grpSp>
      <p:pic>
        <p:nvPicPr>
          <p:cNvPr id="24" name="Picture 23"/>
          <p:cNvPicPr>
            <a:picLocks noChangeAspect="1"/>
          </p:cNvPicPr>
          <p:nvPr/>
        </p:nvPicPr>
        <p:blipFill rotWithShape="1">
          <a:blip r:embed="rId6"/>
          <a:srcRect l="28574" r="27876"/>
          <a:stretch/>
        </p:blipFill>
        <p:spPr>
          <a:xfrm>
            <a:off x="6476330" y="4061719"/>
            <a:ext cx="1138427" cy="2614068"/>
          </a:xfrm>
          <a:prstGeom prst="rect">
            <a:avLst/>
          </a:prstGeom>
        </p:spPr>
      </p:pic>
      <p:pic>
        <p:nvPicPr>
          <p:cNvPr id="25" name="Picture 24"/>
          <p:cNvPicPr>
            <a:picLocks noChangeAspect="1"/>
          </p:cNvPicPr>
          <p:nvPr/>
        </p:nvPicPr>
        <p:blipFill>
          <a:blip r:embed="rId7"/>
          <a:stretch>
            <a:fillRect/>
          </a:stretch>
        </p:blipFill>
        <p:spPr>
          <a:xfrm>
            <a:off x="7345451" y="3798986"/>
            <a:ext cx="1194285" cy="1194285"/>
          </a:xfrm>
          <a:prstGeom prst="rect">
            <a:avLst/>
          </a:prstGeom>
        </p:spPr>
      </p:pic>
      <p:pic>
        <p:nvPicPr>
          <p:cNvPr id="36" name="Picture 35"/>
          <p:cNvPicPr>
            <a:picLocks noChangeAspect="1"/>
          </p:cNvPicPr>
          <p:nvPr/>
        </p:nvPicPr>
        <p:blipFill>
          <a:blip r:embed="rId8"/>
          <a:stretch>
            <a:fillRect/>
          </a:stretch>
        </p:blipFill>
        <p:spPr>
          <a:xfrm>
            <a:off x="3451633" y="5829867"/>
            <a:ext cx="2215104" cy="646072"/>
          </a:xfrm>
          <a:prstGeom prst="rect">
            <a:avLst/>
          </a:prstGeom>
        </p:spPr>
      </p:pic>
      <p:pic>
        <p:nvPicPr>
          <p:cNvPr id="39" name="Picture 38"/>
          <p:cNvPicPr>
            <a:picLocks noChangeAspect="1"/>
          </p:cNvPicPr>
          <p:nvPr/>
        </p:nvPicPr>
        <p:blipFill>
          <a:blip r:embed="rId9"/>
          <a:stretch>
            <a:fillRect/>
          </a:stretch>
        </p:blipFill>
        <p:spPr>
          <a:xfrm>
            <a:off x="7403703" y="4741653"/>
            <a:ext cx="1114036" cy="1114036"/>
          </a:xfrm>
          <a:prstGeom prst="rect">
            <a:avLst/>
          </a:prstGeom>
        </p:spPr>
      </p:pic>
      <p:pic>
        <p:nvPicPr>
          <p:cNvPr id="40" name="Picture 39"/>
          <p:cNvPicPr>
            <a:picLocks noChangeAspect="1"/>
          </p:cNvPicPr>
          <p:nvPr/>
        </p:nvPicPr>
        <p:blipFill rotWithShape="1">
          <a:blip r:embed="rId10"/>
          <a:srcRect l="14315" t="15175" r="9698" b="8839"/>
          <a:stretch/>
        </p:blipFill>
        <p:spPr>
          <a:xfrm>
            <a:off x="2910353" y="3905772"/>
            <a:ext cx="1979233" cy="989617"/>
          </a:xfrm>
          <a:prstGeom prst="rect">
            <a:avLst/>
          </a:prstGeom>
        </p:spPr>
      </p:pic>
      <p:pic>
        <p:nvPicPr>
          <p:cNvPr id="41" name="Picture 40"/>
          <p:cNvPicPr>
            <a:picLocks noChangeAspect="1"/>
          </p:cNvPicPr>
          <p:nvPr/>
        </p:nvPicPr>
        <p:blipFill>
          <a:blip r:embed="rId11"/>
          <a:stretch>
            <a:fillRect/>
          </a:stretch>
        </p:blipFill>
        <p:spPr>
          <a:xfrm>
            <a:off x="4159007" y="4967808"/>
            <a:ext cx="679716" cy="679716"/>
          </a:xfrm>
          <a:prstGeom prst="rect">
            <a:avLst/>
          </a:prstGeom>
        </p:spPr>
      </p:pic>
      <p:pic>
        <p:nvPicPr>
          <p:cNvPr id="42" name="Picture 41"/>
          <p:cNvPicPr>
            <a:picLocks noChangeAspect="1"/>
          </p:cNvPicPr>
          <p:nvPr/>
        </p:nvPicPr>
        <p:blipFill>
          <a:blip r:embed="rId12"/>
          <a:stretch>
            <a:fillRect/>
          </a:stretch>
        </p:blipFill>
        <p:spPr>
          <a:xfrm>
            <a:off x="3279305" y="4985093"/>
            <a:ext cx="701077" cy="701077"/>
          </a:xfrm>
          <a:prstGeom prst="rect">
            <a:avLst/>
          </a:prstGeom>
        </p:spPr>
      </p:pic>
      <p:pic>
        <p:nvPicPr>
          <p:cNvPr id="43" name="Picture 42"/>
          <p:cNvPicPr>
            <a:picLocks noChangeAspect="1"/>
          </p:cNvPicPr>
          <p:nvPr/>
        </p:nvPicPr>
        <p:blipFill>
          <a:blip r:embed="rId13"/>
          <a:stretch>
            <a:fillRect/>
          </a:stretch>
        </p:blipFill>
        <p:spPr>
          <a:xfrm>
            <a:off x="4969137" y="4898237"/>
            <a:ext cx="813772" cy="818858"/>
          </a:xfrm>
          <a:prstGeom prst="rect">
            <a:avLst/>
          </a:prstGeom>
        </p:spPr>
      </p:pic>
      <p:pic>
        <p:nvPicPr>
          <p:cNvPr id="44" name="Picture 43"/>
          <p:cNvPicPr>
            <a:picLocks noChangeAspect="1"/>
          </p:cNvPicPr>
          <p:nvPr/>
        </p:nvPicPr>
        <p:blipFill rotWithShape="1">
          <a:blip r:embed="rId14"/>
          <a:srcRect l="12058" t="21319" r="13324" b="25382"/>
          <a:stretch/>
        </p:blipFill>
        <p:spPr>
          <a:xfrm>
            <a:off x="4858373" y="4061719"/>
            <a:ext cx="1154328" cy="824520"/>
          </a:xfrm>
          <a:prstGeom prst="rect">
            <a:avLst/>
          </a:prstGeom>
        </p:spPr>
      </p:pic>
      <p:pic>
        <p:nvPicPr>
          <p:cNvPr id="46" name="Picture 45"/>
          <p:cNvPicPr>
            <a:picLocks noChangeAspect="1"/>
          </p:cNvPicPr>
          <p:nvPr/>
        </p:nvPicPr>
        <p:blipFill>
          <a:blip r:embed="rId15"/>
          <a:stretch>
            <a:fillRect/>
          </a:stretch>
        </p:blipFill>
        <p:spPr>
          <a:xfrm>
            <a:off x="4567237" y="3424237"/>
            <a:ext cx="9525" cy="9525"/>
          </a:xfrm>
          <a:prstGeom prst="rect">
            <a:avLst/>
          </a:prstGeom>
        </p:spPr>
      </p:pic>
      <p:pic>
        <p:nvPicPr>
          <p:cNvPr id="47" name="Picture 46"/>
          <p:cNvPicPr>
            <a:picLocks noChangeAspect="1"/>
          </p:cNvPicPr>
          <p:nvPr/>
        </p:nvPicPr>
        <p:blipFill>
          <a:blip r:embed="rId15"/>
          <a:stretch>
            <a:fillRect/>
          </a:stretch>
        </p:blipFill>
        <p:spPr>
          <a:xfrm>
            <a:off x="4719637" y="3576637"/>
            <a:ext cx="9525" cy="9525"/>
          </a:xfrm>
          <a:prstGeom prst="rect">
            <a:avLst/>
          </a:prstGeom>
        </p:spPr>
      </p:pic>
      <p:pic>
        <p:nvPicPr>
          <p:cNvPr id="48" name="Picture 47" descr="Screen Clippi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442437" y="5668991"/>
            <a:ext cx="1045806" cy="1109189"/>
          </a:xfrm>
          <a:prstGeom prst="rect">
            <a:avLst/>
          </a:prstGeom>
        </p:spPr>
      </p:pic>
    </p:spTree>
    <p:extLst>
      <p:ext uri="{BB962C8B-B14F-4D97-AF65-F5344CB8AC3E}">
        <p14:creationId xmlns:p14="http://schemas.microsoft.com/office/powerpoint/2010/main" val="411761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1000" fill="hold"/>
                                        <p:tgtEl>
                                          <p:spTgt spid="42"/>
                                        </p:tgtEl>
                                        <p:attrNameLst>
                                          <p:attrName>ppt_w</p:attrName>
                                        </p:attrNameLst>
                                      </p:cBhvr>
                                      <p:tavLst>
                                        <p:tav tm="0">
                                          <p:val>
                                            <p:fltVal val="0"/>
                                          </p:val>
                                        </p:tav>
                                        <p:tav tm="100000">
                                          <p:val>
                                            <p:strVal val="#ppt_w"/>
                                          </p:val>
                                        </p:tav>
                                      </p:tavLst>
                                    </p:anim>
                                    <p:anim calcmode="lin" valueType="num">
                                      <p:cBhvr>
                                        <p:cTn id="44" dur="1000" fill="hold"/>
                                        <p:tgtEl>
                                          <p:spTgt spid="42"/>
                                        </p:tgtEl>
                                        <p:attrNameLst>
                                          <p:attrName>ppt_h</p:attrName>
                                        </p:attrNameLst>
                                      </p:cBhvr>
                                      <p:tavLst>
                                        <p:tav tm="0">
                                          <p:val>
                                            <p:fltVal val="0"/>
                                          </p:val>
                                        </p:tav>
                                        <p:tav tm="100000">
                                          <p:val>
                                            <p:strVal val="#ppt_h"/>
                                          </p:val>
                                        </p:tav>
                                      </p:tavLst>
                                    </p:anim>
                                    <p:anim calcmode="lin" valueType="num">
                                      <p:cBhvr>
                                        <p:cTn id="45" dur="1000" fill="hold"/>
                                        <p:tgtEl>
                                          <p:spTgt spid="42"/>
                                        </p:tgtEl>
                                        <p:attrNameLst>
                                          <p:attrName>style.rotation</p:attrName>
                                        </p:attrNameLst>
                                      </p:cBhvr>
                                      <p:tavLst>
                                        <p:tav tm="0">
                                          <p:val>
                                            <p:fltVal val="90"/>
                                          </p:val>
                                        </p:tav>
                                        <p:tav tm="100000">
                                          <p:val>
                                            <p:fltVal val="0"/>
                                          </p:val>
                                        </p:tav>
                                      </p:tavLst>
                                    </p:anim>
                                    <p:animEffect transition="in" filter="fade">
                                      <p:cBhvr>
                                        <p:cTn id="46" dur="1000"/>
                                        <p:tgtEl>
                                          <p:spTgt spid="42"/>
                                        </p:tgtEl>
                                      </p:cBhvr>
                                    </p:animEffect>
                                  </p:childTnLst>
                                </p:cTn>
                              </p:par>
                              <p:par>
                                <p:cTn id="47" presetID="3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1000" fill="hold"/>
                                        <p:tgtEl>
                                          <p:spTgt spid="41"/>
                                        </p:tgtEl>
                                        <p:attrNameLst>
                                          <p:attrName>ppt_w</p:attrName>
                                        </p:attrNameLst>
                                      </p:cBhvr>
                                      <p:tavLst>
                                        <p:tav tm="0">
                                          <p:val>
                                            <p:fltVal val="0"/>
                                          </p:val>
                                        </p:tav>
                                        <p:tav tm="100000">
                                          <p:val>
                                            <p:strVal val="#ppt_w"/>
                                          </p:val>
                                        </p:tav>
                                      </p:tavLst>
                                    </p:anim>
                                    <p:anim calcmode="lin" valueType="num">
                                      <p:cBhvr>
                                        <p:cTn id="50" dur="1000" fill="hold"/>
                                        <p:tgtEl>
                                          <p:spTgt spid="41"/>
                                        </p:tgtEl>
                                        <p:attrNameLst>
                                          <p:attrName>ppt_h</p:attrName>
                                        </p:attrNameLst>
                                      </p:cBhvr>
                                      <p:tavLst>
                                        <p:tav tm="0">
                                          <p:val>
                                            <p:fltVal val="0"/>
                                          </p:val>
                                        </p:tav>
                                        <p:tav tm="100000">
                                          <p:val>
                                            <p:strVal val="#ppt_h"/>
                                          </p:val>
                                        </p:tav>
                                      </p:tavLst>
                                    </p:anim>
                                    <p:anim calcmode="lin" valueType="num">
                                      <p:cBhvr>
                                        <p:cTn id="51" dur="1000" fill="hold"/>
                                        <p:tgtEl>
                                          <p:spTgt spid="41"/>
                                        </p:tgtEl>
                                        <p:attrNameLst>
                                          <p:attrName>style.rotation</p:attrName>
                                        </p:attrNameLst>
                                      </p:cBhvr>
                                      <p:tavLst>
                                        <p:tav tm="0">
                                          <p:val>
                                            <p:fltVal val="90"/>
                                          </p:val>
                                        </p:tav>
                                        <p:tav tm="100000">
                                          <p:val>
                                            <p:fltVal val="0"/>
                                          </p:val>
                                        </p:tav>
                                      </p:tavLst>
                                    </p:anim>
                                    <p:animEffect transition="in" filter="fade">
                                      <p:cBhvr>
                                        <p:cTn id="52" dur="1000"/>
                                        <p:tgtEl>
                                          <p:spTgt spid="41"/>
                                        </p:tgtEl>
                                      </p:cBhvr>
                                    </p:animEffect>
                                  </p:childTnLst>
                                </p:cTn>
                              </p:par>
                              <p:par>
                                <p:cTn id="53" presetID="3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1000" fill="hold"/>
                                        <p:tgtEl>
                                          <p:spTgt spid="43"/>
                                        </p:tgtEl>
                                        <p:attrNameLst>
                                          <p:attrName>ppt_w</p:attrName>
                                        </p:attrNameLst>
                                      </p:cBhvr>
                                      <p:tavLst>
                                        <p:tav tm="0">
                                          <p:val>
                                            <p:fltVal val="0"/>
                                          </p:val>
                                        </p:tav>
                                        <p:tav tm="100000">
                                          <p:val>
                                            <p:strVal val="#ppt_w"/>
                                          </p:val>
                                        </p:tav>
                                      </p:tavLst>
                                    </p:anim>
                                    <p:anim calcmode="lin" valueType="num">
                                      <p:cBhvr>
                                        <p:cTn id="56" dur="1000" fill="hold"/>
                                        <p:tgtEl>
                                          <p:spTgt spid="43"/>
                                        </p:tgtEl>
                                        <p:attrNameLst>
                                          <p:attrName>ppt_h</p:attrName>
                                        </p:attrNameLst>
                                      </p:cBhvr>
                                      <p:tavLst>
                                        <p:tav tm="0">
                                          <p:val>
                                            <p:fltVal val="0"/>
                                          </p:val>
                                        </p:tav>
                                        <p:tav tm="100000">
                                          <p:val>
                                            <p:strVal val="#ppt_h"/>
                                          </p:val>
                                        </p:tav>
                                      </p:tavLst>
                                    </p:anim>
                                    <p:anim calcmode="lin" valueType="num">
                                      <p:cBhvr>
                                        <p:cTn id="57" dur="1000" fill="hold"/>
                                        <p:tgtEl>
                                          <p:spTgt spid="43"/>
                                        </p:tgtEl>
                                        <p:attrNameLst>
                                          <p:attrName>style.rotation</p:attrName>
                                        </p:attrNameLst>
                                      </p:cBhvr>
                                      <p:tavLst>
                                        <p:tav tm="0">
                                          <p:val>
                                            <p:fltVal val="90"/>
                                          </p:val>
                                        </p:tav>
                                        <p:tav tm="100000">
                                          <p:val>
                                            <p:fltVal val="0"/>
                                          </p:val>
                                        </p:tav>
                                      </p:tavLst>
                                    </p:anim>
                                    <p:animEffect transition="in" filter="fade">
                                      <p:cBhvr>
                                        <p:cTn id="58" dur="10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45"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2000"/>
                                        <p:tgtEl>
                                          <p:spTgt spid="36"/>
                                        </p:tgtEl>
                                      </p:cBhvr>
                                    </p:animEffect>
                                    <p:anim calcmode="lin" valueType="num">
                                      <p:cBhvr>
                                        <p:cTn id="64" dur="2000" fill="hold"/>
                                        <p:tgtEl>
                                          <p:spTgt spid="36"/>
                                        </p:tgtEl>
                                        <p:attrNameLst>
                                          <p:attrName>ppt_w</p:attrName>
                                        </p:attrNameLst>
                                      </p:cBhvr>
                                      <p:tavLst>
                                        <p:tav tm="0" fmla="#ppt_w*sin(2.5*pi*$)">
                                          <p:val>
                                            <p:fltVal val="0"/>
                                          </p:val>
                                        </p:tav>
                                        <p:tav tm="100000">
                                          <p:val>
                                            <p:fltVal val="1"/>
                                          </p:val>
                                        </p:tav>
                                      </p:tavLst>
                                    </p:anim>
                                    <p:anim calcmode="lin" valueType="num">
                                      <p:cBhvr>
                                        <p:cTn id="65" dur="2000" fill="hold"/>
                                        <p:tgtEl>
                                          <p:spTgt spid="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15</a:t>
            </a:fld>
            <a:endParaRPr lang="en-US" noProof="0" dirty="0"/>
          </a:p>
        </p:txBody>
      </p:sp>
      <p:pic>
        <p:nvPicPr>
          <p:cNvPr id="37" name="Picture 36"/>
          <p:cNvPicPr>
            <a:picLocks noChangeAspect="1"/>
          </p:cNvPicPr>
          <p:nvPr/>
        </p:nvPicPr>
        <p:blipFill>
          <a:blip r:embed="rId3"/>
          <a:stretch>
            <a:fillRect/>
          </a:stretch>
        </p:blipFill>
        <p:spPr>
          <a:xfrm>
            <a:off x="473074" y="1478118"/>
            <a:ext cx="7771333" cy="5346594"/>
          </a:xfrm>
          <a:prstGeom prst="rect">
            <a:avLst/>
          </a:prstGeom>
        </p:spPr>
      </p:pic>
    </p:spTree>
    <p:extLst>
      <p:ext uri="{BB962C8B-B14F-4D97-AF65-F5344CB8AC3E}">
        <p14:creationId xmlns:p14="http://schemas.microsoft.com/office/powerpoint/2010/main" val="819063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Terminology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16</a:t>
            </a:fld>
            <a:endParaRPr lang="en-US" noProof="0" dirty="0"/>
          </a:p>
        </p:txBody>
      </p:sp>
      <p:sp>
        <p:nvSpPr>
          <p:cNvPr id="6" name="Oval 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Oval 6"/>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 name="Oval 7"/>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9" name="Picture 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0" name="Picture 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pic>
        <p:nvPicPr>
          <p:cNvPr id="11" name="Picture 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2" name="Picture 1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3" name="Picture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4" name="Picture 1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5" name="Picture 1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6" name="Picture 1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7" name="Picture 1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8" name="Picture 1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9" name="Picture 1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26" name="Picture 2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27" name="Picture 2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28" name="Picture 2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29" name="Picture 2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30" name="Picture 2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31" name="Picture 3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32" name="Picture 3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33" name="Picture 3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34" name="Picture 3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35" name="Picture 3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54" name="Picture 5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55" name="Picture 5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56" name="Picture 5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57" name="Picture 5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pic>
        <p:nvPicPr>
          <p:cNvPr id="58" name="Picture 5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59" name="Picture 5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60" name="Picture 5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61" name="Picture 6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62" name="Picture 6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63" name="Picture 6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64" name="Picture 6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65" name="Picture 6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66" name="Picture 6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67" name="Picture 6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68" name="Picture 6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69" name="Picture 6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70" name="Picture 6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71" name="Picture 7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72" name="Picture 7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73" name="Picture 7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74" name="Picture 7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75" name="Picture 7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76" name="Picture 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79" name="Picture 7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80" name="Picture 7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81" name="Picture 8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83" name="Picture 8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84" name="Picture 8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88" name="Picture 8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89" name="Picture 8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90" name="Picture 8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91" name="Picture 9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sp>
        <p:nvSpPr>
          <p:cNvPr id="93" name="TextBox 92"/>
          <p:cNvSpPr txBox="1"/>
          <p:nvPr/>
        </p:nvSpPr>
        <p:spPr>
          <a:xfrm>
            <a:off x="611560" y="4444872"/>
            <a:ext cx="1944216"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t>
            </a:r>
            <a:r>
              <a:rPr lang="nl-BE" b="1">
                <a:latin typeface="Times New Roman" panose="02020603050405020304" pitchFamily="18" charset="0"/>
                <a:cs typeface="Times New Roman" panose="02020603050405020304" pitchFamily="18" charset="0"/>
              </a:rPr>
              <a:t>Closed firm</a:t>
            </a:r>
            <a:r>
              <a:rPr lang="nl-BE">
                <a:latin typeface="Times New Roman" panose="02020603050405020304" pitchFamily="18" charset="0"/>
                <a:cs typeface="Times New Roman" panose="02020603050405020304" pitchFamily="18" charset="0"/>
              </a:rPr>
              <a:t>”</a:t>
            </a:r>
          </a:p>
        </p:txBody>
      </p:sp>
      <p:sp>
        <p:nvSpPr>
          <p:cNvPr id="94" name="TextBox 93"/>
          <p:cNvSpPr txBox="1"/>
          <p:nvPr/>
        </p:nvSpPr>
        <p:spPr>
          <a:xfrm>
            <a:off x="3386198" y="4449231"/>
            <a:ext cx="2121906" cy="646331"/>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t>
            </a:r>
            <a:r>
              <a:rPr lang="nl-BE" b="1">
                <a:latin typeface="Times New Roman" panose="02020603050405020304" pitchFamily="18" charset="0"/>
                <a:cs typeface="Times New Roman" panose="02020603050405020304" pitchFamily="18" charset="0"/>
              </a:rPr>
              <a:t>Controlled public firm</a:t>
            </a:r>
            <a:r>
              <a:rPr lang="nl-BE">
                <a:latin typeface="Times New Roman" panose="02020603050405020304" pitchFamily="18" charset="0"/>
                <a:cs typeface="Times New Roman" panose="02020603050405020304" pitchFamily="18" charset="0"/>
              </a:rPr>
              <a:t>”</a:t>
            </a:r>
          </a:p>
        </p:txBody>
      </p:sp>
      <p:sp>
        <p:nvSpPr>
          <p:cNvPr id="95" name="TextBox 94"/>
          <p:cNvSpPr txBox="1"/>
          <p:nvPr/>
        </p:nvSpPr>
        <p:spPr>
          <a:xfrm>
            <a:off x="6154236" y="4444872"/>
            <a:ext cx="2090171" cy="646331"/>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t>
            </a:r>
            <a:r>
              <a:rPr lang="nl-BE" b="1">
                <a:latin typeface="Times New Roman" panose="02020603050405020304" pitchFamily="18" charset="0"/>
                <a:cs typeface="Times New Roman" panose="02020603050405020304" pitchFamily="18" charset="0"/>
              </a:rPr>
              <a:t>Widely-held public company</a:t>
            </a:r>
            <a:r>
              <a:rPr lang="nl-BE">
                <a:latin typeface="Times New Roman" panose="02020603050405020304" pitchFamily="18" charset="0"/>
                <a:cs typeface="Times New Roman" panose="02020603050405020304" pitchFamily="18" charset="0"/>
              </a:rPr>
              <a:t>”</a:t>
            </a:r>
          </a:p>
        </p:txBody>
      </p:sp>
      <p:sp>
        <p:nvSpPr>
          <p:cNvPr id="96" name="Right Brace 95"/>
          <p:cNvSpPr/>
          <p:nvPr/>
        </p:nvSpPr>
        <p:spPr bwMode="auto">
          <a:xfrm rot="5400000">
            <a:off x="5606231" y="2664438"/>
            <a:ext cx="463876" cy="4882549"/>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97" name="TextBox 96"/>
          <p:cNvSpPr txBox="1"/>
          <p:nvPr/>
        </p:nvSpPr>
        <p:spPr>
          <a:xfrm>
            <a:off x="3386198" y="5287501"/>
            <a:ext cx="4893246"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t>
            </a:r>
            <a:r>
              <a:rPr lang="nl-BE" b="1">
                <a:latin typeface="Times New Roman" panose="02020603050405020304" pitchFamily="18" charset="0"/>
                <a:cs typeface="Times New Roman" panose="02020603050405020304" pitchFamily="18" charset="0"/>
              </a:rPr>
              <a:t>Public firm</a:t>
            </a:r>
            <a:r>
              <a:rPr lang="nl-BE">
                <a:latin typeface="Times New Roman" panose="02020603050405020304" pitchFamily="18" charset="0"/>
                <a:cs typeface="Times New Roman" panose="02020603050405020304" pitchFamily="18" charset="0"/>
              </a:rPr>
              <a:t>”</a:t>
            </a:r>
          </a:p>
        </p:txBody>
      </p:sp>
      <p:sp>
        <p:nvSpPr>
          <p:cNvPr id="98" name="Right Arrow 97"/>
          <p:cNvSpPr/>
          <p:nvPr/>
        </p:nvSpPr>
        <p:spPr bwMode="auto">
          <a:xfrm>
            <a:off x="2596656" y="3191937"/>
            <a:ext cx="736147" cy="237063"/>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1" name="Right Arrow 100"/>
          <p:cNvSpPr/>
          <p:nvPr/>
        </p:nvSpPr>
        <p:spPr bwMode="auto">
          <a:xfrm>
            <a:off x="5401738" y="3191937"/>
            <a:ext cx="736147" cy="237063"/>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2" name="Oval 101"/>
          <p:cNvSpPr/>
          <p:nvPr/>
        </p:nvSpPr>
        <p:spPr bwMode="auto">
          <a:xfrm>
            <a:off x="725379" y="6085829"/>
            <a:ext cx="430493" cy="362089"/>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3" name="TextBox 102"/>
          <p:cNvSpPr txBox="1"/>
          <p:nvPr/>
        </p:nvSpPr>
        <p:spPr>
          <a:xfrm>
            <a:off x="1127430" y="6128375"/>
            <a:ext cx="1163484" cy="27699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 firm</a:t>
            </a:r>
          </a:p>
        </p:txBody>
      </p:sp>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flipH="1">
            <a:off x="2040477" y="6035307"/>
            <a:ext cx="319960" cy="448810"/>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flipH="1">
            <a:off x="2323387" y="6035307"/>
            <a:ext cx="245107" cy="451318"/>
          </a:xfrm>
          <a:prstGeom prst="rect">
            <a:avLst/>
          </a:prstGeom>
        </p:spPr>
      </p:pic>
      <p:sp>
        <p:nvSpPr>
          <p:cNvPr id="108" name="TextBox 107"/>
          <p:cNvSpPr txBox="1"/>
          <p:nvPr/>
        </p:nvSpPr>
        <p:spPr>
          <a:xfrm>
            <a:off x="2531471" y="6128375"/>
            <a:ext cx="5231823" cy="27699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 shareholders (physical persons / legal entities)</a:t>
            </a:r>
          </a:p>
        </p:txBody>
      </p:sp>
    </p:spTree>
    <p:extLst>
      <p:ext uri="{BB962C8B-B14F-4D97-AF65-F5344CB8AC3E}">
        <p14:creationId xmlns:p14="http://schemas.microsoft.com/office/powerpoint/2010/main" val="3208450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u="sng"/>
              <a:t>How</a:t>
            </a:r>
            <a:r>
              <a:rPr lang="nl-BE"/>
              <a:t>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17</a:t>
            </a:fld>
            <a:endParaRPr lang="en-US" noProof="0" dirty="0"/>
          </a:p>
        </p:txBody>
      </p:sp>
      <p:grpSp>
        <p:nvGrpSpPr>
          <p:cNvPr id="20" name="Group 19"/>
          <p:cNvGrpSpPr/>
          <p:nvPr/>
        </p:nvGrpSpPr>
        <p:grpSpPr>
          <a:xfrm>
            <a:off x="706248" y="2852936"/>
            <a:ext cx="1944216" cy="1757892"/>
            <a:chOff x="611560" y="2492896"/>
            <a:chExt cx="1944216" cy="1757892"/>
          </a:xfrm>
        </p:grpSpPr>
        <p:sp>
          <p:nvSpPr>
            <p:cNvPr id="99" name="Oval 98"/>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5" name="Picture 10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09" name="Picture 10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21" name="Group 20"/>
          <p:cNvGrpSpPr/>
          <p:nvPr/>
        </p:nvGrpSpPr>
        <p:grpSpPr>
          <a:xfrm>
            <a:off x="3505056" y="2853187"/>
            <a:ext cx="1956809" cy="1800200"/>
            <a:chOff x="3386198" y="2490861"/>
            <a:chExt cx="1956809" cy="1800200"/>
          </a:xfrm>
        </p:grpSpPr>
        <p:sp>
          <p:nvSpPr>
            <p:cNvPr id="100" name="Oval 99"/>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10" name="Picture 10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11" name="Picture 1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12" name="Picture 1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13" name="Picture 1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14" name="Picture 11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15" name="Picture 1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16" name="Picture 1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17" name="Picture 1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18" name="Picture 11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19" name="Picture 1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120" name="Picture 11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121" name="Picture 1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122" name="Picture 1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123" name="Picture 12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124" name="Picture 1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25" name="Picture 12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26" name="Picture 1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27" name="Picture 1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28" name="Picture 1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29" name="Picture 1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30" name="Picture 1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31" name="Picture 1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32" name="Picture 1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22" name="Group 21"/>
          <p:cNvGrpSpPr/>
          <p:nvPr/>
        </p:nvGrpSpPr>
        <p:grpSpPr>
          <a:xfrm>
            <a:off x="6353614" y="2852936"/>
            <a:ext cx="1948332" cy="1757892"/>
            <a:chOff x="6177180" y="2492896"/>
            <a:chExt cx="1948332" cy="1757892"/>
          </a:xfrm>
        </p:grpSpPr>
        <p:sp>
          <p:nvSpPr>
            <p:cNvPr id="104" name="Oval 103"/>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33" name="Picture 1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34" name="Picture 1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35" name="Picture 1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36" name="Picture 1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37" name="Picture 1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38" name="Picture 1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39" name="Picture 1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40" name="Picture 1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41" name="Picture 1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42" name="Picture 1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43" name="Picture 1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44" name="Picture 1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45" name="Picture 1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46" name="Picture 1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47" name="Picture 1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48" name="Picture 1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49" name="Picture 1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50" name="Picture 1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51" name="Picture 1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52" name="Picture 1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53" name="Picture 1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54" name="Picture 15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55" name="Picture 1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56" name="Picture 15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57" name="Picture 1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58" name="Picture 1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59" name="Picture 1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60" name="Picture 1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61" name="Picture 1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162" name="Picture 16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163" name="Picture 1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164" name="Picture 16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165" name="Picture 1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166" name="Picture 16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sp>
        <p:nvSpPr>
          <p:cNvPr id="23" name="Curved Up Arrow 22"/>
          <p:cNvSpPr/>
          <p:nvPr/>
        </p:nvSpPr>
        <p:spPr bwMode="auto">
          <a:xfrm flipV="1">
            <a:off x="1515051" y="2319179"/>
            <a:ext cx="3013486" cy="542250"/>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300" name="Curved Up Arrow 299"/>
          <p:cNvSpPr/>
          <p:nvPr/>
        </p:nvSpPr>
        <p:spPr bwMode="auto">
          <a:xfrm flipV="1">
            <a:off x="4486753" y="2365680"/>
            <a:ext cx="3013486" cy="495748"/>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301" name="Curved Up Arrow 300"/>
          <p:cNvSpPr/>
          <p:nvPr/>
        </p:nvSpPr>
        <p:spPr bwMode="auto">
          <a:xfrm flipH="1">
            <a:off x="4311999" y="4666133"/>
            <a:ext cx="3190751" cy="643649"/>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303" name="Curved Up Arrow 302"/>
          <p:cNvSpPr/>
          <p:nvPr/>
        </p:nvSpPr>
        <p:spPr bwMode="auto">
          <a:xfrm flipH="1">
            <a:off x="1319248" y="4666135"/>
            <a:ext cx="3102494" cy="656335"/>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986305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u="sng"/>
              <a:t>How</a:t>
            </a:r>
            <a:r>
              <a:rPr lang="nl-BE"/>
              <a:t>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18</a:t>
            </a:fld>
            <a:endParaRPr lang="en-US" noProof="0" dirty="0"/>
          </a:p>
        </p:txBody>
      </p:sp>
      <p:pic>
        <p:nvPicPr>
          <p:cNvPr id="20" name="Picture 19"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1818" y="3868208"/>
            <a:ext cx="504340" cy="584942"/>
          </a:xfrm>
          <a:prstGeom prst="rect">
            <a:avLst/>
          </a:prstGeom>
        </p:spPr>
      </p:pic>
      <p:pic>
        <p:nvPicPr>
          <p:cNvPr id="9" name="Picture 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35353" y="4300256"/>
            <a:ext cx="841384" cy="1152128"/>
          </a:xfrm>
          <a:prstGeom prst="rect">
            <a:avLst/>
          </a:prstGeom>
        </p:spPr>
      </p:pic>
      <p:pic>
        <p:nvPicPr>
          <p:cNvPr id="10" name="Picture 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63988" y="4300257"/>
            <a:ext cx="644547" cy="1152128"/>
          </a:xfrm>
          <a:prstGeom prst="rect">
            <a:avLst/>
          </a:prstGeom>
        </p:spPr>
      </p:pic>
      <p:sp>
        <p:nvSpPr>
          <p:cNvPr id="96" name="Oval 95"/>
          <p:cNvSpPr/>
          <p:nvPr/>
        </p:nvSpPr>
        <p:spPr bwMode="auto">
          <a:xfrm>
            <a:off x="3491880" y="3789040"/>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3" name="Picture 10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3314" y="5163652"/>
            <a:ext cx="757391" cy="577464"/>
          </a:xfrm>
          <a:prstGeom prst="rect">
            <a:avLst/>
          </a:prstGeom>
        </p:spPr>
      </p:pic>
      <p:pic>
        <p:nvPicPr>
          <p:cNvPr id="104" name="Picture 10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24188" y="1861366"/>
            <a:ext cx="1302647" cy="1783747"/>
          </a:xfrm>
          <a:prstGeom prst="rect">
            <a:avLst/>
          </a:prstGeom>
        </p:spPr>
      </p:pic>
      <p:pic>
        <p:nvPicPr>
          <p:cNvPr id="97" name="Picture 9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1122" y="2918458"/>
            <a:ext cx="757391" cy="577464"/>
          </a:xfrm>
          <a:prstGeom prst="rect">
            <a:avLst/>
          </a:prstGeom>
        </p:spPr>
      </p:pic>
      <p:pic>
        <p:nvPicPr>
          <p:cNvPr id="98" name="Picture 9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1276" y="3038822"/>
            <a:ext cx="757391" cy="577464"/>
          </a:xfrm>
          <a:prstGeom prst="rect">
            <a:avLst/>
          </a:prstGeom>
        </p:spPr>
      </p:pic>
      <p:pic>
        <p:nvPicPr>
          <p:cNvPr id="99" name="Picture 9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38242" y="3159187"/>
            <a:ext cx="757391" cy="577464"/>
          </a:xfrm>
          <a:prstGeom prst="rect">
            <a:avLst/>
          </a:prstGeom>
        </p:spPr>
      </p:pic>
      <p:pic>
        <p:nvPicPr>
          <p:cNvPr id="100" name="Picture 9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1721" y="2785645"/>
            <a:ext cx="757391" cy="577464"/>
          </a:xfrm>
          <a:prstGeom prst="rect">
            <a:avLst/>
          </a:prstGeom>
        </p:spPr>
      </p:pic>
      <p:pic>
        <p:nvPicPr>
          <p:cNvPr id="101" name="Picture 10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7901" y="2916717"/>
            <a:ext cx="757391" cy="577464"/>
          </a:xfrm>
          <a:prstGeom prst="rect">
            <a:avLst/>
          </a:prstGeom>
        </p:spPr>
      </p:pic>
      <p:pic>
        <p:nvPicPr>
          <p:cNvPr id="102" name="Picture 10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8139" y="2658552"/>
            <a:ext cx="757391" cy="577464"/>
          </a:xfrm>
          <a:prstGeom prst="rect">
            <a:avLst/>
          </a:prstGeom>
        </p:spPr>
      </p:pic>
      <p:cxnSp>
        <p:nvCxnSpPr>
          <p:cNvPr id="23" name="Curved Connector 22"/>
          <p:cNvCxnSpPr>
            <a:stCxn id="104" idx="2"/>
          </p:cNvCxnSpPr>
          <p:nvPr/>
        </p:nvCxnSpPr>
        <p:spPr bwMode="auto">
          <a:xfrm rot="16200000" flipH="1">
            <a:off x="1985669" y="3434956"/>
            <a:ext cx="1296055" cy="1716368"/>
          </a:xfrm>
          <a:prstGeom prst="curvedConnector2">
            <a:avLst/>
          </a:prstGeom>
          <a:solidFill>
            <a:srgbClr val="3656AB"/>
          </a:solidFill>
          <a:ln w="12700" cap="flat" cmpd="sng" algn="ctr">
            <a:solidFill>
              <a:schemeClr val="tx1"/>
            </a:solidFill>
            <a:prstDash val="solid"/>
            <a:round/>
            <a:headEnd type="none" w="med" len="med"/>
            <a:tailEnd type="triangle"/>
          </a:ln>
          <a:effectLst/>
        </p:spPr>
      </p:cxnSp>
      <p:sp>
        <p:nvSpPr>
          <p:cNvPr id="25" name="TextBox 24"/>
          <p:cNvSpPr txBox="1"/>
          <p:nvPr/>
        </p:nvSpPr>
        <p:spPr>
          <a:xfrm>
            <a:off x="1097716" y="4571836"/>
            <a:ext cx="1302437"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Investments</a:t>
            </a:r>
          </a:p>
        </p:txBody>
      </p:sp>
      <p:pic>
        <p:nvPicPr>
          <p:cNvPr id="1026" name="Picture 2" descr="When Are New Episodes Of “The Dropout” Released On Disney+ &amp; Hulu? – What's  On Disney Plu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02751" y="1921023"/>
            <a:ext cx="1593110" cy="19913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C12A389-8417-B20F-6D54-A4791A99DD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64378" y="3746470"/>
            <a:ext cx="1684504" cy="2259700"/>
          </a:xfrm>
          <a:prstGeom prst="rect">
            <a:avLst/>
          </a:prstGeom>
        </p:spPr>
      </p:pic>
    </p:spTree>
    <p:extLst>
      <p:ext uri="{BB962C8B-B14F-4D97-AF65-F5344CB8AC3E}">
        <p14:creationId xmlns:p14="http://schemas.microsoft.com/office/powerpoint/2010/main" val="424789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1000"/>
                                        <p:tgtEl>
                                          <p:spTgt spid="97"/>
                                        </p:tgtEl>
                                      </p:cBhvr>
                                    </p:animEffect>
                                    <p:anim calcmode="lin" valueType="num">
                                      <p:cBhvr>
                                        <p:cTn id="20" dur="1000" fill="hold"/>
                                        <p:tgtEl>
                                          <p:spTgt spid="97"/>
                                        </p:tgtEl>
                                        <p:attrNameLst>
                                          <p:attrName>ppt_x</p:attrName>
                                        </p:attrNameLst>
                                      </p:cBhvr>
                                      <p:tavLst>
                                        <p:tav tm="0">
                                          <p:val>
                                            <p:strVal val="#ppt_x"/>
                                          </p:val>
                                        </p:tav>
                                        <p:tav tm="100000">
                                          <p:val>
                                            <p:strVal val="#ppt_x"/>
                                          </p:val>
                                        </p:tav>
                                      </p:tavLst>
                                    </p:anim>
                                    <p:anim calcmode="lin" valueType="num">
                                      <p:cBhvr>
                                        <p:cTn id="21" dur="1000" fill="hold"/>
                                        <p:tgtEl>
                                          <p:spTgt spid="9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fade">
                                      <p:cBhvr>
                                        <p:cTn id="24" dur="1000"/>
                                        <p:tgtEl>
                                          <p:spTgt spid="98"/>
                                        </p:tgtEl>
                                      </p:cBhvr>
                                    </p:animEffect>
                                    <p:anim calcmode="lin" valueType="num">
                                      <p:cBhvr>
                                        <p:cTn id="25" dur="1000" fill="hold"/>
                                        <p:tgtEl>
                                          <p:spTgt spid="98"/>
                                        </p:tgtEl>
                                        <p:attrNameLst>
                                          <p:attrName>ppt_x</p:attrName>
                                        </p:attrNameLst>
                                      </p:cBhvr>
                                      <p:tavLst>
                                        <p:tav tm="0">
                                          <p:val>
                                            <p:strVal val="#ppt_x"/>
                                          </p:val>
                                        </p:tav>
                                        <p:tav tm="100000">
                                          <p:val>
                                            <p:strVal val="#ppt_x"/>
                                          </p:val>
                                        </p:tav>
                                      </p:tavLst>
                                    </p:anim>
                                    <p:anim calcmode="lin" valueType="num">
                                      <p:cBhvr>
                                        <p:cTn id="26" dur="1000" fill="hold"/>
                                        <p:tgtEl>
                                          <p:spTgt spid="9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1000"/>
                                        <p:tgtEl>
                                          <p:spTgt spid="99"/>
                                        </p:tgtEl>
                                      </p:cBhvr>
                                    </p:animEffect>
                                    <p:anim calcmode="lin" valueType="num">
                                      <p:cBhvr>
                                        <p:cTn id="30" dur="1000" fill="hold"/>
                                        <p:tgtEl>
                                          <p:spTgt spid="99"/>
                                        </p:tgtEl>
                                        <p:attrNameLst>
                                          <p:attrName>ppt_x</p:attrName>
                                        </p:attrNameLst>
                                      </p:cBhvr>
                                      <p:tavLst>
                                        <p:tav tm="0">
                                          <p:val>
                                            <p:strVal val="#ppt_x"/>
                                          </p:val>
                                        </p:tav>
                                        <p:tav tm="100000">
                                          <p:val>
                                            <p:strVal val="#ppt_x"/>
                                          </p:val>
                                        </p:tav>
                                      </p:tavLst>
                                    </p:anim>
                                    <p:anim calcmode="lin" valueType="num">
                                      <p:cBhvr>
                                        <p:cTn id="31" dur="1000" fill="hold"/>
                                        <p:tgtEl>
                                          <p:spTgt spid="9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1000"/>
                                        <p:tgtEl>
                                          <p:spTgt spid="100"/>
                                        </p:tgtEl>
                                      </p:cBhvr>
                                    </p:animEffect>
                                    <p:anim calcmode="lin" valueType="num">
                                      <p:cBhvr>
                                        <p:cTn id="35" dur="1000" fill="hold"/>
                                        <p:tgtEl>
                                          <p:spTgt spid="100"/>
                                        </p:tgtEl>
                                        <p:attrNameLst>
                                          <p:attrName>ppt_x</p:attrName>
                                        </p:attrNameLst>
                                      </p:cBhvr>
                                      <p:tavLst>
                                        <p:tav tm="0">
                                          <p:val>
                                            <p:strVal val="#ppt_x"/>
                                          </p:val>
                                        </p:tav>
                                        <p:tav tm="100000">
                                          <p:val>
                                            <p:strVal val="#ppt_x"/>
                                          </p:val>
                                        </p:tav>
                                      </p:tavLst>
                                    </p:anim>
                                    <p:anim calcmode="lin" valueType="num">
                                      <p:cBhvr>
                                        <p:cTn id="36" dur="1000" fill="hold"/>
                                        <p:tgtEl>
                                          <p:spTgt spid="10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fade">
                                      <p:cBhvr>
                                        <p:cTn id="39" dur="1000"/>
                                        <p:tgtEl>
                                          <p:spTgt spid="101"/>
                                        </p:tgtEl>
                                      </p:cBhvr>
                                    </p:animEffect>
                                    <p:anim calcmode="lin" valueType="num">
                                      <p:cBhvr>
                                        <p:cTn id="40" dur="1000" fill="hold"/>
                                        <p:tgtEl>
                                          <p:spTgt spid="101"/>
                                        </p:tgtEl>
                                        <p:attrNameLst>
                                          <p:attrName>ppt_x</p:attrName>
                                        </p:attrNameLst>
                                      </p:cBhvr>
                                      <p:tavLst>
                                        <p:tav tm="0">
                                          <p:val>
                                            <p:strVal val="#ppt_x"/>
                                          </p:val>
                                        </p:tav>
                                        <p:tav tm="100000">
                                          <p:val>
                                            <p:strVal val="#ppt_x"/>
                                          </p:val>
                                        </p:tav>
                                      </p:tavLst>
                                    </p:anim>
                                    <p:anim calcmode="lin" valueType="num">
                                      <p:cBhvr>
                                        <p:cTn id="41" dur="1000" fill="hold"/>
                                        <p:tgtEl>
                                          <p:spTgt spid="10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1000"/>
                                        <p:tgtEl>
                                          <p:spTgt spid="102"/>
                                        </p:tgtEl>
                                      </p:cBhvr>
                                    </p:animEffect>
                                    <p:anim calcmode="lin" valueType="num">
                                      <p:cBhvr>
                                        <p:cTn id="45" dur="1000" fill="hold"/>
                                        <p:tgtEl>
                                          <p:spTgt spid="102"/>
                                        </p:tgtEl>
                                        <p:attrNameLst>
                                          <p:attrName>ppt_x</p:attrName>
                                        </p:attrNameLst>
                                      </p:cBhvr>
                                      <p:tavLst>
                                        <p:tav tm="0">
                                          <p:val>
                                            <p:strVal val="#ppt_x"/>
                                          </p:val>
                                        </p:tav>
                                        <p:tav tm="100000">
                                          <p:val>
                                            <p:strVal val="#ppt_x"/>
                                          </p:val>
                                        </p:tav>
                                      </p:tavLst>
                                    </p:anim>
                                    <p:anim calcmode="lin" valueType="num">
                                      <p:cBhvr>
                                        <p:cTn id="46"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circle(in)">
                                      <p:cBhvr>
                                        <p:cTn id="51" dur="2000"/>
                                        <p:tgtEl>
                                          <p:spTgt spid="25"/>
                                        </p:tgtEl>
                                      </p:cBhvr>
                                    </p:animEffect>
                                  </p:childTnLst>
                                </p:cTn>
                              </p:par>
                              <p:par>
                                <p:cTn id="52" presetID="6"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circle(in)">
                                      <p:cBhvr>
                                        <p:cTn id="54" dur="20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1000"/>
                                        <p:tgtEl>
                                          <p:spTgt spid="1026"/>
                                        </p:tgtEl>
                                      </p:cBhvr>
                                    </p:animEffect>
                                    <p:anim calcmode="lin" valueType="num">
                                      <p:cBhvr>
                                        <p:cTn id="60" dur="1000" fill="hold"/>
                                        <p:tgtEl>
                                          <p:spTgt spid="1026"/>
                                        </p:tgtEl>
                                        <p:attrNameLst>
                                          <p:attrName>ppt_x</p:attrName>
                                        </p:attrNameLst>
                                      </p:cBhvr>
                                      <p:tavLst>
                                        <p:tav tm="0">
                                          <p:val>
                                            <p:strVal val="#ppt_x"/>
                                          </p:val>
                                        </p:tav>
                                        <p:tav tm="100000">
                                          <p:val>
                                            <p:strVal val="#ppt_x"/>
                                          </p:val>
                                        </p:tav>
                                      </p:tavLst>
                                    </p:anim>
                                    <p:anim calcmode="lin" valueType="num">
                                      <p:cBhvr>
                                        <p:cTn id="6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73075" y="1484784"/>
            <a:ext cx="8142104" cy="504056"/>
          </a:xfrm>
        </p:spPr>
        <p:txBody>
          <a:bodyPr/>
          <a:lstStyle/>
          <a:p>
            <a:pPr marL="0" indent="0">
              <a:buNone/>
            </a:pPr>
            <a:r>
              <a:rPr lang="nl-BE"/>
              <a:t>First stages: venture capital</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19</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447" y="2001540"/>
            <a:ext cx="8469384" cy="3443684"/>
          </a:xfrm>
          <a:prstGeom prst="rect">
            <a:avLst/>
          </a:prstGeom>
        </p:spPr>
      </p:pic>
    </p:spTree>
    <p:extLst>
      <p:ext uri="{BB962C8B-B14F-4D97-AF65-F5344CB8AC3E}">
        <p14:creationId xmlns:p14="http://schemas.microsoft.com/office/powerpoint/2010/main" val="3831065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73075" y="1484784"/>
            <a:ext cx="8142104" cy="504056"/>
          </a:xfrm>
        </p:spPr>
        <p:txBody>
          <a:bodyPr/>
          <a:lstStyle/>
          <a:p>
            <a:pPr marL="0" indent="0">
              <a:buNone/>
            </a:pPr>
            <a:r>
              <a:rPr lang="nl-BE"/>
              <a:t>Further growth</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20</a:t>
            </a:fld>
            <a:endParaRPr lang="en-US" noProof="0"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074" y="1988840"/>
            <a:ext cx="8491414" cy="3456384"/>
          </a:xfrm>
          <a:prstGeom prst="rect">
            <a:avLst/>
          </a:prstGeom>
        </p:spPr>
      </p:pic>
    </p:spTree>
    <p:extLst>
      <p:ext uri="{BB962C8B-B14F-4D97-AF65-F5344CB8AC3E}">
        <p14:creationId xmlns:p14="http://schemas.microsoft.com/office/powerpoint/2010/main" val="2350917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73075" y="1484784"/>
            <a:ext cx="8142104" cy="504056"/>
          </a:xfrm>
        </p:spPr>
        <p:txBody>
          <a:bodyPr/>
          <a:lstStyle/>
          <a:p>
            <a:pPr marL="0" indent="0">
              <a:buNone/>
            </a:pPr>
            <a:r>
              <a:rPr lang="nl-BE" u="sng"/>
              <a:t>Why raise additional funds?</a:t>
            </a:r>
          </a:p>
          <a:p>
            <a:pPr marL="0" indent="0">
              <a:buNone/>
            </a:pPr>
            <a:r>
              <a:rPr lang="nl-BE"/>
              <a:t>- Need for additional operational funds</a:t>
            </a:r>
          </a:p>
          <a:p>
            <a:pPr marL="0" indent="0">
              <a:buNone/>
            </a:pPr>
            <a:r>
              <a:rPr lang="nl-BE"/>
              <a:t>- “Liquidity” for founders </a:t>
            </a:r>
          </a:p>
          <a:p>
            <a:pPr marL="0" indent="0">
              <a:buNone/>
            </a:pPr>
            <a:r>
              <a:rPr lang="nl-BE"/>
              <a:t>- Combination of both</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21</a:t>
            </a:fld>
            <a:endParaRPr lang="en-US" noProof="0" dirty="0"/>
          </a:p>
        </p:txBody>
      </p:sp>
      <p:pic>
        <p:nvPicPr>
          <p:cNvPr id="31" name="Picture 30" descr="Screen Clipping">
            <a:extLst>
              <a:ext uri="{FF2B5EF4-FFF2-40B4-BE49-F238E27FC236}">
                <a16:creationId xmlns:a16="http://schemas.microsoft.com/office/drawing/2014/main" id="{8BB20725-54EB-B95E-0E47-61265BA991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9167" y="3831723"/>
            <a:ext cx="230963" cy="267875"/>
          </a:xfrm>
          <a:prstGeom prst="rect">
            <a:avLst/>
          </a:prstGeom>
        </p:spPr>
      </p:pic>
      <p:pic>
        <p:nvPicPr>
          <p:cNvPr id="32" name="Picture 31">
            <a:extLst>
              <a:ext uri="{FF2B5EF4-FFF2-40B4-BE49-F238E27FC236}">
                <a16:creationId xmlns:a16="http://schemas.microsoft.com/office/drawing/2014/main" id="{239B3B55-CF13-C512-1DB7-E232A2BAA7A5}"/>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82520" y="3975404"/>
            <a:ext cx="757391" cy="1037114"/>
          </a:xfrm>
          <a:prstGeom prst="rect">
            <a:avLst/>
          </a:prstGeom>
        </p:spPr>
      </p:pic>
      <p:pic>
        <p:nvPicPr>
          <p:cNvPr id="33" name="Picture 32">
            <a:extLst>
              <a:ext uri="{FF2B5EF4-FFF2-40B4-BE49-F238E27FC236}">
                <a16:creationId xmlns:a16="http://schemas.microsoft.com/office/drawing/2014/main" id="{9E856709-A140-5943-E4CC-0F775C4D5DC1}"/>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61208" y="3985496"/>
            <a:ext cx="540194" cy="1027021"/>
          </a:xfrm>
          <a:prstGeom prst="rect">
            <a:avLst/>
          </a:prstGeom>
        </p:spPr>
      </p:pic>
      <p:sp>
        <p:nvSpPr>
          <p:cNvPr id="34" name="Oval 33">
            <a:extLst>
              <a:ext uri="{FF2B5EF4-FFF2-40B4-BE49-F238E27FC236}">
                <a16:creationId xmlns:a16="http://schemas.microsoft.com/office/drawing/2014/main" id="{D163A499-AB04-A8AD-AEB3-67DE9FBBBC15}"/>
              </a:ext>
            </a:extLst>
          </p:cNvPr>
          <p:cNvSpPr/>
          <p:nvPr/>
        </p:nvSpPr>
        <p:spPr bwMode="auto">
          <a:xfrm>
            <a:off x="1475656" y="3615324"/>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35" name="Picture 34">
            <a:extLst>
              <a:ext uri="{FF2B5EF4-FFF2-40B4-BE49-F238E27FC236}">
                <a16:creationId xmlns:a16="http://schemas.microsoft.com/office/drawing/2014/main" id="{1850E370-1CBD-FC6D-9F0D-F230B91870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0838" y="5280409"/>
            <a:ext cx="757391" cy="577464"/>
          </a:xfrm>
          <a:prstGeom prst="rect">
            <a:avLst/>
          </a:prstGeom>
        </p:spPr>
      </p:pic>
      <p:pic>
        <p:nvPicPr>
          <p:cNvPr id="36" name="Picture 35">
            <a:extLst>
              <a:ext uri="{FF2B5EF4-FFF2-40B4-BE49-F238E27FC236}">
                <a16:creationId xmlns:a16="http://schemas.microsoft.com/office/drawing/2014/main" id="{71AA9E47-CAAA-838B-609E-D3789EDD58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0992" y="5400773"/>
            <a:ext cx="757391" cy="577464"/>
          </a:xfrm>
          <a:prstGeom prst="rect">
            <a:avLst/>
          </a:prstGeom>
        </p:spPr>
      </p:pic>
      <p:pic>
        <p:nvPicPr>
          <p:cNvPr id="37" name="Picture 36">
            <a:extLst>
              <a:ext uri="{FF2B5EF4-FFF2-40B4-BE49-F238E27FC236}">
                <a16:creationId xmlns:a16="http://schemas.microsoft.com/office/drawing/2014/main" id="{11B9A524-9AAD-C733-78C3-6B943D62D3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958" y="5521138"/>
            <a:ext cx="757391" cy="577464"/>
          </a:xfrm>
          <a:prstGeom prst="rect">
            <a:avLst/>
          </a:prstGeom>
        </p:spPr>
      </p:pic>
      <p:pic>
        <p:nvPicPr>
          <p:cNvPr id="38" name="Picture 37">
            <a:extLst>
              <a:ext uri="{FF2B5EF4-FFF2-40B4-BE49-F238E27FC236}">
                <a16:creationId xmlns:a16="http://schemas.microsoft.com/office/drawing/2014/main" id="{6FA4B760-0652-B8C1-E06D-D120FD8453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1437" y="5147596"/>
            <a:ext cx="757391" cy="577464"/>
          </a:xfrm>
          <a:prstGeom prst="rect">
            <a:avLst/>
          </a:prstGeom>
        </p:spPr>
      </p:pic>
      <p:pic>
        <p:nvPicPr>
          <p:cNvPr id="39" name="Picture 38">
            <a:extLst>
              <a:ext uri="{FF2B5EF4-FFF2-40B4-BE49-F238E27FC236}">
                <a16:creationId xmlns:a16="http://schemas.microsoft.com/office/drawing/2014/main" id="{E292BDA4-8003-2405-E65A-64163B4FCD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27617" y="5278668"/>
            <a:ext cx="757391" cy="577464"/>
          </a:xfrm>
          <a:prstGeom prst="rect">
            <a:avLst/>
          </a:prstGeom>
        </p:spPr>
      </p:pic>
      <p:pic>
        <p:nvPicPr>
          <p:cNvPr id="40" name="Picture 39">
            <a:extLst>
              <a:ext uri="{FF2B5EF4-FFF2-40B4-BE49-F238E27FC236}">
                <a16:creationId xmlns:a16="http://schemas.microsoft.com/office/drawing/2014/main" id="{DF40E2B2-477E-E78C-D9AE-118CA76D57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17855" y="5020503"/>
            <a:ext cx="757391" cy="577464"/>
          </a:xfrm>
          <a:prstGeom prst="rect">
            <a:avLst/>
          </a:prstGeom>
        </p:spPr>
      </p:pic>
      <p:pic>
        <p:nvPicPr>
          <p:cNvPr id="41" name="Picture 40">
            <a:extLst>
              <a:ext uri="{FF2B5EF4-FFF2-40B4-BE49-F238E27FC236}">
                <a16:creationId xmlns:a16="http://schemas.microsoft.com/office/drawing/2014/main" id="{AF657B56-0AAA-07C3-EA93-2AE7C8134E00}"/>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31312" y="3989181"/>
            <a:ext cx="757391" cy="1059463"/>
          </a:xfrm>
          <a:prstGeom prst="rect">
            <a:avLst/>
          </a:prstGeom>
        </p:spPr>
      </p:pic>
      <p:pic>
        <p:nvPicPr>
          <p:cNvPr id="42" name="Picture 41">
            <a:extLst>
              <a:ext uri="{FF2B5EF4-FFF2-40B4-BE49-F238E27FC236}">
                <a16:creationId xmlns:a16="http://schemas.microsoft.com/office/drawing/2014/main" id="{FA48A34A-F1B3-4859-4EC5-D4D7AE229F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1036" y="4429136"/>
            <a:ext cx="305891" cy="233223"/>
          </a:xfrm>
          <a:prstGeom prst="rect">
            <a:avLst/>
          </a:prstGeom>
        </p:spPr>
      </p:pic>
      <p:cxnSp>
        <p:nvCxnSpPr>
          <p:cNvPr id="43" name="Straight Arrow Connector 42">
            <a:extLst>
              <a:ext uri="{FF2B5EF4-FFF2-40B4-BE49-F238E27FC236}">
                <a16:creationId xmlns:a16="http://schemas.microsoft.com/office/drawing/2014/main" id="{AD8C82C2-A28A-7709-AFD8-E4BE6E5CCABB}"/>
              </a:ext>
            </a:extLst>
          </p:cNvPr>
          <p:cNvCxnSpPr>
            <a:cxnSpLocks/>
          </p:cNvCxnSpPr>
          <p:nvPr/>
        </p:nvCxnSpPr>
        <p:spPr bwMode="auto">
          <a:xfrm flipV="1">
            <a:off x="3693006" y="2969510"/>
            <a:ext cx="1728192" cy="1459626"/>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E3FD5A6D-B57F-6C75-9185-0D53DA28BC82}"/>
              </a:ext>
            </a:extLst>
          </p:cNvPr>
          <p:cNvCxnSpPr>
            <a:cxnSpLocks/>
          </p:cNvCxnSpPr>
          <p:nvPr/>
        </p:nvCxnSpPr>
        <p:spPr bwMode="auto">
          <a:xfrm>
            <a:off x="3706458" y="4422956"/>
            <a:ext cx="1714740" cy="1433176"/>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sp>
        <p:nvSpPr>
          <p:cNvPr id="45" name="TextBox 44">
            <a:extLst>
              <a:ext uri="{FF2B5EF4-FFF2-40B4-BE49-F238E27FC236}">
                <a16:creationId xmlns:a16="http://schemas.microsoft.com/office/drawing/2014/main" id="{039C9F42-B8E1-0D22-5993-4A7F9656B54C}"/>
              </a:ext>
            </a:extLst>
          </p:cNvPr>
          <p:cNvSpPr txBox="1"/>
          <p:nvPr/>
        </p:nvSpPr>
        <p:spPr>
          <a:xfrm>
            <a:off x="5508104" y="2765778"/>
            <a:ext cx="2520280" cy="369332"/>
          </a:xfrm>
          <a:prstGeom prst="rect">
            <a:avLst/>
          </a:prstGeom>
          <a:noFill/>
        </p:spPr>
        <p:txBody>
          <a:bodyPr wrap="square" rtlCol="0">
            <a:spAutoFit/>
          </a:bodyPr>
          <a:lstStyle/>
          <a:p>
            <a:pPr marL="0" indent="0">
              <a:buNone/>
            </a:pPr>
            <a:r>
              <a:rPr lang="nl-BE">
                <a:latin typeface="Times New Roman" panose="02020603050405020304" pitchFamily="18" charset="0"/>
                <a:cs typeface="Times New Roman" panose="02020603050405020304" pitchFamily="18" charset="0"/>
              </a:rPr>
              <a:t>Equity versus debt</a:t>
            </a:r>
          </a:p>
        </p:txBody>
      </p:sp>
      <p:sp>
        <p:nvSpPr>
          <p:cNvPr id="46" name="TextBox 45">
            <a:extLst>
              <a:ext uri="{FF2B5EF4-FFF2-40B4-BE49-F238E27FC236}">
                <a16:creationId xmlns:a16="http://schemas.microsoft.com/office/drawing/2014/main" id="{2761F8B8-750E-4A26-2610-59C98C77CE66}"/>
              </a:ext>
            </a:extLst>
          </p:cNvPr>
          <p:cNvSpPr txBox="1"/>
          <p:nvPr/>
        </p:nvSpPr>
        <p:spPr>
          <a:xfrm>
            <a:off x="5508104" y="5663984"/>
            <a:ext cx="310707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Private investors versus public </a:t>
            </a:r>
          </a:p>
        </p:txBody>
      </p:sp>
      <p:sp>
        <p:nvSpPr>
          <p:cNvPr id="47" name="TextBox 46">
            <a:extLst>
              <a:ext uri="{FF2B5EF4-FFF2-40B4-BE49-F238E27FC236}">
                <a16:creationId xmlns:a16="http://schemas.microsoft.com/office/drawing/2014/main" id="{B5703077-2D5A-BDCA-3030-8398CA88153C}"/>
              </a:ext>
            </a:extLst>
          </p:cNvPr>
          <p:cNvSpPr txBox="1"/>
          <p:nvPr/>
        </p:nvSpPr>
        <p:spPr>
          <a:xfrm>
            <a:off x="5508104" y="4173586"/>
            <a:ext cx="3635896"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Minority versus majority investments</a:t>
            </a:r>
          </a:p>
        </p:txBody>
      </p:sp>
      <p:cxnSp>
        <p:nvCxnSpPr>
          <p:cNvPr id="48" name="Straight Arrow Connector 47">
            <a:extLst>
              <a:ext uri="{FF2B5EF4-FFF2-40B4-BE49-F238E27FC236}">
                <a16:creationId xmlns:a16="http://schemas.microsoft.com/office/drawing/2014/main" id="{1CBCE987-061D-A883-7891-018E2BB3C777}"/>
              </a:ext>
            </a:extLst>
          </p:cNvPr>
          <p:cNvCxnSpPr/>
          <p:nvPr/>
        </p:nvCxnSpPr>
        <p:spPr bwMode="auto">
          <a:xfrm>
            <a:off x="3706458" y="4422956"/>
            <a:ext cx="1585622" cy="0"/>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sp>
        <p:nvSpPr>
          <p:cNvPr id="49" name="TextBox 48">
            <a:extLst>
              <a:ext uri="{FF2B5EF4-FFF2-40B4-BE49-F238E27FC236}">
                <a16:creationId xmlns:a16="http://schemas.microsoft.com/office/drawing/2014/main" id="{6CB8799C-014B-6C60-76D6-0565B75FB256}"/>
              </a:ext>
            </a:extLst>
          </p:cNvPr>
          <p:cNvSpPr txBox="1"/>
          <p:nvPr/>
        </p:nvSpPr>
        <p:spPr>
          <a:xfrm>
            <a:off x="5593985" y="6100125"/>
            <a:ext cx="2160240"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sym typeface="Wingdings" panose="05000000000000000000" pitchFamily="2" charset="2"/>
              </a:rPr>
              <a:t> Two options</a:t>
            </a:r>
            <a:endParaRPr lang="nl-B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684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5" grpId="0"/>
      <p:bldP spid="46" grpId="0"/>
      <p:bldP spid="47" grpId="0"/>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b="1" u="sng"/>
              <a:t>Option 1</a:t>
            </a:r>
            <a:r>
              <a:rPr lang="nl-BE"/>
              <a:t>: Private investors: “private equity”</a:t>
            </a:r>
          </a:p>
        </p:txBody>
      </p:sp>
      <p:pic>
        <p:nvPicPr>
          <p:cNvPr id="9" name="Picture 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73781" y="3552521"/>
            <a:ext cx="488159" cy="679574"/>
          </a:xfrm>
          <a:prstGeom prst="rect">
            <a:avLst/>
          </a:prstGeom>
        </p:spPr>
      </p:pic>
      <p:pic>
        <p:nvPicPr>
          <p:cNvPr id="10" name="Picture 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34703" y="3552520"/>
            <a:ext cx="373957" cy="679574"/>
          </a:xfrm>
          <a:prstGeom prst="rect">
            <a:avLst/>
          </a:prstGeom>
        </p:spPr>
      </p:pic>
      <p:sp>
        <p:nvSpPr>
          <p:cNvPr id="96" name="Oval 95"/>
          <p:cNvSpPr/>
          <p:nvPr/>
        </p:nvSpPr>
        <p:spPr bwMode="auto">
          <a:xfrm>
            <a:off x="7060762" y="3150046"/>
            <a:ext cx="1626038" cy="1494676"/>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4" name="Picture 1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60785" y="2139226"/>
            <a:ext cx="1089464" cy="1516660"/>
          </a:xfrm>
          <a:prstGeom prst="rect">
            <a:avLst/>
          </a:prstGeom>
        </p:spPr>
      </p:pic>
      <p:pic>
        <p:nvPicPr>
          <p:cNvPr id="97" name="Picture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9400" y="4542380"/>
            <a:ext cx="633441" cy="490998"/>
          </a:xfrm>
          <a:prstGeom prst="rect">
            <a:avLst/>
          </a:prstGeom>
        </p:spPr>
      </p:pic>
      <p:pic>
        <p:nvPicPr>
          <p:cNvPr id="98" name="Picture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15523" y="4644722"/>
            <a:ext cx="633441" cy="490998"/>
          </a:xfrm>
          <a:prstGeom prst="rect">
            <a:avLst/>
          </a:prstGeom>
        </p:spPr>
      </p:pic>
      <p:pic>
        <p:nvPicPr>
          <p:cNvPr id="99" name="Picture 9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3890" y="4747064"/>
            <a:ext cx="633441" cy="490998"/>
          </a:xfrm>
          <a:prstGeom prst="rect">
            <a:avLst/>
          </a:prstGeom>
        </p:spPr>
      </p:pic>
      <p:pic>
        <p:nvPicPr>
          <p:cNvPr id="100" name="Picture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3897" y="4429454"/>
            <a:ext cx="633441" cy="490998"/>
          </a:xfrm>
          <a:prstGeom prst="rect">
            <a:avLst/>
          </a:prstGeom>
        </p:spPr>
      </p:pic>
      <p:pic>
        <p:nvPicPr>
          <p:cNvPr id="101" name="Picture 10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6697" y="4540900"/>
            <a:ext cx="633441" cy="490998"/>
          </a:xfrm>
          <a:prstGeom prst="rect">
            <a:avLst/>
          </a:prstGeom>
        </p:spPr>
      </p:pic>
      <p:pic>
        <p:nvPicPr>
          <p:cNvPr id="102" name="Picture 10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4898" y="4321391"/>
            <a:ext cx="633441" cy="490998"/>
          </a:xfrm>
          <a:prstGeom prst="rect">
            <a:avLst/>
          </a:prstGeom>
        </p:spPr>
      </p:pic>
      <p:sp>
        <p:nvSpPr>
          <p:cNvPr id="34" name="Oval 33"/>
          <p:cNvSpPr/>
          <p:nvPr/>
        </p:nvSpPr>
        <p:spPr bwMode="auto">
          <a:xfrm>
            <a:off x="4022289" y="4084392"/>
            <a:ext cx="1626038" cy="1494676"/>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cxnSp>
        <p:nvCxnSpPr>
          <p:cNvPr id="17" name="Curved Connector 16"/>
          <p:cNvCxnSpPr>
            <a:stCxn id="104" idx="2"/>
            <a:endCxn id="34" idx="2"/>
          </p:cNvCxnSpPr>
          <p:nvPr/>
        </p:nvCxnSpPr>
        <p:spPr bwMode="auto">
          <a:xfrm rot="16200000" flipH="1">
            <a:off x="3125982" y="3935421"/>
            <a:ext cx="1175844" cy="616772"/>
          </a:xfrm>
          <a:prstGeom prst="curvedConnector2">
            <a:avLst/>
          </a:prstGeom>
          <a:solidFill>
            <a:srgbClr val="3656AB"/>
          </a:solidFill>
          <a:ln w="12700" cap="flat" cmpd="sng" algn="ctr">
            <a:solidFill>
              <a:schemeClr val="tx1"/>
            </a:solidFill>
            <a:prstDash val="solid"/>
            <a:round/>
            <a:headEnd type="none" w="med" len="med"/>
            <a:tailEnd type="triangle"/>
          </a:ln>
          <a:effectLst/>
        </p:spPr>
      </p:cxnSp>
      <p:cxnSp>
        <p:nvCxnSpPr>
          <p:cNvPr id="24" name="Curved Connector 23"/>
          <p:cNvCxnSpPr>
            <a:endCxn id="104" idx="3"/>
          </p:cNvCxnSpPr>
          <p:nvPr/>
        </p:nvCxnSpPr>
        <p:spPr bwMode="auto">
          <a:xfrm rot="16200000" flipV="1">
            <a:off x="3892540" y="2955265"/>
            <a:ext cx="1186836" cy="1071417"/>
          </a:xfrm>
          <a:prstGeom prst="curvedConnector2">
            <a:avLst/>
          </a:prstGeom>
          <a:solidFill>
            <a:srgbClr val="3656AB"/>
          </a:solidFill>
          <a:ln w="12700" cap="flat" cmpd="sng" algn="ctr">
            <a:solidFill>
              <a:schemeClr val="tx1"/>
            </a:solidFill>
            <a:prstDash val="solid"/>
            <a:round/>
            <a:headEnd type="none" w="med" len="med"/>
            <a:tailEnd type="triangle"/>
          </a:ln>
          <a:effectLst/>
        </p:spPr>
      </p:cxnSp>
      <p:pic>
        <p:nvPicPr>
          <p:cNvPr id="26" name="Picture 25"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6173" y="2440830"/>
            <a:ext cx="1050512" cy="923941"/>
          </a:xfrm>
          <a:prstGeom prst="rect">
            <a:avLst/>
          </a:prstGeom>
        </p:spPr>
      </p:pic>
      <p:sp>
        <p:nvSpPr>
          <p:cNvPr id="27" name="Right Arrow 26"/>
          <p:cNvSpPr/>
          <p:nvPr/>
        </p:nvSpPr>
        <p:spPr bwMode="auto">
          <a:xfrm rot="20022462">
            <a:off x="5714016" y="3937331"/>
            <a:ext cx="1306459" cy="490998"/>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6" name="Picture 5" descr="Screen Clipping">
            <a:extLst>
              <a:ext uri="{FF2B5EF4-FFF2-40B4-BE49-F238E27FC236}">
                <a16:creationId xmlns:a16="http://schemas.microsoft.com/office/drawing/2014/main" id="{ADB5C3FE-FE5E-9967-7B38-40C7975DCA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39979" y="4281956"/>
            <a:ext cx="180776" cy="209667"/>
          </a:xfrm>
          <a:prstGeom prst="rect">
            <a:avLst/>
          </a:prstGeom>
        </p:spPr>
      </p:pic>
      <p:pic>
        <p:nvPicPr>
          <p:cNvPr id="8" name="Picture 7">
            <a:extLst>
              <a:ext uri="{FF2B5EF4-FFF2-40B4-BE49-F238E27FC236}">
                <a16:creationId xmlns:a16="http://schemas.microsoft.com/office/drawing/2014/main" id="{D63C2FBD-622F-15C2-EFF4-EC123A9BFC3B}"/>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61161" y="4429454"/>
            <a:ext cx="592813" cy="811753"/>
          </a:xfrm>
          <a:prstGeom prst="rect">
            <a:avLst/>
          </a:prstGeom>
        </p:spPr>
      </p:pic>
      <p:pic>
        <p:nvPicPr>
          <p:cNvPr id="11" name="Picture 10">
            <a:extLst>
              <a:ext uri="{FF2B5EF4-FFF2-40B4-BE49-F238E27FC236}">
                <a16:creationId xmlns:a16="http://schemas.microsoft.com/office/drawing/2014/main" id="{10DBB593-5E1F-9DAE-51F9-A9071D2026E8}"/>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0240" y="4437353"/>
            <a:ext cx="422812" cy="803854"/>
          </a:xfrm>
          <a:prstGeom prst="rect">
            <a:avLst/>
          </a:prstGeom>
        </p:spPr>
      </p:pic>
      <p:pic>
        <p:nvPicPr>
          <p:cNvPr id="12" name="Picture 11">
            <a:extLst>
              <a:ext uri="{FF2B5EF4-FFF2-40B4-BE49-F238E27FC236}">
                <a16:creationId xmlns:a16="http://schemas.microsoft.com/office/drawing/2014/main" id="{1D31C6DB-964F-C50D-597A-8B3DAE8FD497}"/>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89076" y="4416213"/>
            <a:ext cx="592813" cy="829246"/>
          </a:xfrm>
          <a:prstGeom prst="rect">
            <a:avLst/>
          </a:prstGeom>
        </p:spPr>
      </p:pic>
      <p:pic>
        <p:nvPicPr>
          <p:cNvPr id="13" name="Picture 12">
            <a:extLst>
              <a:ext uri="{FF2B5EF4-FFF2-40B4-BE49-F238E27FC236}">
                <a16:creationId xmlns:a16="http://schemas.microsoft.com/office/drawing/2014/main" id="{3CA8D055-566E-2835-6A73-654EAEE15A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2085" y="4786399"/>
            <a:ext cx="305891" cy="233223"/>
          </a:xfrm>
          <a:prstGeom prst="rect">
            <a:avLst/>
          </a:prstGeom>
        </p:spPr>
      </p:pic>
      <p:pic>
        <p:nvPicPr>
          <p:cNvPr id="14" name="Picture 13">
            <a:extLst>
              <a:ext uri="{FF2B5EF4-FFF2-40B4-BE49-F238E27FC236}">
                <a16:creationId xmlns:a16="http://schemas.microsoft.com/office/drawing/2014/main" id="{DA76033D-0C51-BA57-E5C5-DD54D17449E5}"/>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16674" y="3552520"/>
            <a:ext cx="488159" cy="679574"/>
          </a:xfrm>
          <a:prstGeom prst="rect">
            <a:avLst/>
          </a:prstGeom>
        </p:spPr>
      </p:pic>
      <p:pic>
        <p:nvPicPr>
          <p:cNvPr id="15" name="Picture 14">
            <a:extLst>
              <a:ext uri="{FF2B5EF4-FFF2-40B4-BE49-F238E27FC236}">
                <a16:creationId xmlns:a16="http://schemas.microsoft.com/office/drawing/2014/main" id="{BA4243DF-0536-E282-ECDD-8F9F5A697EF4}"/>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77596" y="3552519"/>
            <a:ext cx="373957" cy="679574"/>
          </a:xfrm>
          <a:prstGeom prst="rect">
            <a:avLst/>
          </a:prstGeom>
        </p:spPr>
      </p:pic>
      <p:pic>
        <p:nvPicPr>
          <p:cNvPr id="16" name="Picture 15" descr="Screen Clipping">
            <a:extLst>
              <a:ext uri="{FF2B5EF4-FFF2-40B4-BE49-F238E27FC236}">
                <a16:creationId xmlns:a16="http://schemas.microsoft.com/office/drawing/2014/main" id="{175B1A9F-E177-0CD8-8986-00A89A09427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53400" y="3392040"/>
            <a:ext cx="160610" cy="209667"/>
          </a:xfrm>
          <a:prstGeom prst="rect">
            <a:avLst/>
          </a:prstGeom>
        </p:spPr>
      </p:pic>
      <p:pic>
        <p:nvPicPr>
          <p:cNvPr id="18" name="Picture 17">
            <a:extLst>
              <a:ext uri="{FF2B5EF4-FFF2-40B4-BE49-F238E27FC236}">
                <a16:creationId xmlns:a16="http://schemas.microsoft.com/office/drawing/2014/main" id="{B65A7E4D-F8D5-79BE-46D0-68BA97421B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26464" y="3852053"/>
            <a:ext cx="305891" cy="233223"/>
          </a:xfrm>
          <a:prstGeom prst="rect">
            <a:avLst/>
          </a:prstGeom>
        </p:spPr>
      </p:pic>
      <p:pic>
        <p:nvPicPr>
          <p:cNvPr id="20" name="Picture 19">
            <a:extLst>
              <a:ext uri="{FF2B5EF4-FFF2-40B4-BE49-F238E27FC236}">
                <a16:creationId xmlns:a16="http://schemas.microsoft.com/office/drawing/2014/main" id="{57554C20-69FC-0A61-F5C0-1811475249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51324" y="3864329"/>
            <a:ext cx="305891" cy="233223"/>
          </a:xfrm>
          <a:prstGeom prst="rect">
            <a:avLst/>
          </a:prstGeom>
        </p:spPr>
      </p:pic>
      <p:sp>
        <p:nvSpPr>
          <p:cNvPr id="42" name="Right Arrow 26">
            <a:extLst>
              <a:ext uri="{FF2B5EF4-FFF2-40B4-BE49-F238E27FC236}">
                <a16:creationId xmlns:a16="http://schemas.microsoft.com/office/drawing/2014/main" id="{78D56ACC-3FFF-3FB7-B45D-3636F8230617}"/>
              </a:ext>
            </a:extLst>
          </p:cNvPr>
          <p:cNvSpPr/>
          <p:nvPr/>
        </p:nvSpPr>
        <p:spPr bwMode="auto">
          <a:xfrm rot="839883">
            <a:off x="5761500" y="4946217"/>
            <a:ext cx="1233154" cy="490998"/>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44" name="Picture 43">
            <a:extLst>
              <a:ext uri="{FF2B5EF4-FFF2-40B4-BE49-F238E27FC236}">
                <a16:creationId xmlns:a16="http://schemas.microsoft.com/office/drawing/2014/main" id="{04211FE5-4F04-98DF-8FDA-F8140C0323C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77596" y="4921749"/>
            <a:ext cx="799663" cy="1113224"/>
          </a:xfrm>
          <a:prstGeom prst="rect">
            <a:avLst/>
          </a:prstGeom>
        </p:spPr>
      </p:pic>
      <p:sp>
        <p:nvSpPr>
          <p:cNvPr id="46" name="Oval 45">
            <a:extLst>
              <a:ext uri="{FF2B5EF4-FFF2-40B4-BE49-F238E27FC236}">
                <a16:creationId xmlns:a16="http://schemas.microsoft.com/office/drawing/2014/main" id="{E4023D15-6B58-EC73-2659-4285E8D1279E}"/>
              </a:ext>
            </a:extLst>
          </p:cNvPr>
          <p:cNvSpPr/>
          <p:nvPr/>
        </p:nvSpPr>
        <p:spPr bwMode="auto">
          <a:xfrm>
            <a:off x="7105666" y="4747063"/>
            <a:ext cx="1626038" cy="1494676"/>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50" name="Picture 49">
            <a:extLst>
              <a:ext uri="{FF2B5EF4-FFF2-40B4-BE49-F238E27FC236}">
                <a16:creationId xmlns:a16="http://schemas.microsoft.com/office/drawing/2014/main" id="{51137015-62D7-0D76-E823-01546D61301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56049" y="5475394"/>
            <a:ext cx="305891" cy="233223"/>
          </a:xfrm>
          <a:prstGeom prst="rect">
            <a:avLst/>
          </a:prstGeom>
        </p:spPr>
      </p:pic>
      <p:sp>
        <p:nvSpPr>
          <p:cNvPr id="52" name="TextBox 51">
            <a:extLst>
              <a:ext uri="{FF2B5EF4-FFF2-40B4-BE49-F238E27FC236}">
                <a16:creationId xmlns:a16="http://schemas.microsoft.com/office/drawing/2014/main" id="{3C7160B4-F826-CE2C-F5E0-5622E30B1984}"/>
              </a:ext>
            </a:extLst>
          </p:cNvPr>
          <p:cNvSpPr txBox="1"/>
          <p:nvPr/>
        </p:nvSpPr>
        <p:spPr>
          <a:xfrm>
            <a:off x="6940740" y="2708920"/>
            <a:ext cx="2203260"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Minority investment</a:t>
            </a:r>
          </a:p>
        </p:txBody>
      </p:sp>
      <p:sp>
        <p:nvSpPr>
          <p:cNvPr id="53" name="TextBox 52">
            <a:extLst>
              <a:ext uri="{FF2B5EF4-FFF2-40B4-BE49-F238E27FC236}">
                <a16:creationId xmlns:a16="http://schemas.microsoft.com/office/drawing/2014/main" id="{B743103A-C851-40D9-32B0-FD071F04B5B5}"/>
              </a:ext>
            </a:extLst>
          </p:cNvPr>
          <p:cNvSpPr txBox="1"/>
          <p:nvPr/>
        </p:nvSpPr>
        <p:spPr>
          <a:xfrm>
            <a:off x="6954419" y="6309217"/>
            <a:ext cx="2203260"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Buy-out</a:t>
            </a:r>
          </a:p>
        </p:txBody>
      </p:sp>
    </p:spTree>
    <p:extLst>
      <p:ext uri="{BB962C8B-B14F-4D97-AF65-F5344CB8AC3E}">
        <p14:creationId xmlns:p14="http://schemas.microsoft.com/office/powerpoint/2010/main" val="314940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27" grpId="0" animBg="1"/>
      <p:bldP spid="42" grpId="0" animBg="1"/>
      <p:bldP spid="46" grpId="0" animBg="1"/>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Private investors: “private equity”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23</a:t>
            </a:fld>
            <a:endParaRPr lang="en-US" noProof="0" dirty="0"/>
          </a:p>
        </p:txBody>
      </p:sp>
      <p:grpSp>
        <p:nvGrpSpPr>
          <p:cNvPr id="28" name="Group 27"/>
          <p:cNvGrpSpPr/>
          <p:nvPr/>
        </p:nvGrpSpPr>
        <p:grpSpPr>
          <a:xfrm>
            <a:off x="2439400" y="2139226"/>
            <a:ext cx="6255908" cy="3439842"/>
            <a:chOff x="620348" y="1861366"/>
            <a:chExt cx="7480044" cy="4045606"/>
          </a:xfrm>
        </p:grpSpPr>
        <p:sp>
          <p:nvSpPr>
            <p:cNvPr id="96" name="Oval 95"/>
            <p:cNvSpPr/>
            <p:nvPr/>
          </p:nvSpPr>
          <p:spPr bwMode="auto">
            <a:xfrm>
              <a:off x="6156176" y="4149080"/>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4" name="Picture 1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24188" y="1861366"/>
              <a:ext cx="1302647" cy="1783747"/>
            </a:xfrm>
            <a:prstGeom prst="rect">
              <a:avLst/>
            </a:prstGeom>
          </p:spPr>
        </p:pic>
        <p:pic>
          <p:nvPicPr>
            <p:cNvPr id="97" name="Picture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348" y="4687721"/>
              <a:ext cx="757391" cy="577464"/>
            </a:xfrm>
            <a:prstGeom prst="rect">
              <a:avLst/>
            </a:prstGeom>
          </p:spPr>
        </p:pic>
        <p:pic>
          <p:nvPicPr>
            <p:cNvPr id="98" name="Picture 9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0502" y="4808085"/>
              <a:ext cx="757391" cy="577464"/>
            </a:xfrm>
            <a:prstGeom prst="rect">
              <a:avLst/>
            </a:prstGeom>
          </p:spPr>
        </p:pic>
        <p:pic>
          <p:nvPicPr>
            <p:cNvPr id="99" name="Picture 9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7468" y="4928450"/>
              <a:ext cx="757391" cy="577464"/>
            </a:xfrm>
            <a:prstGeom prst="rect">
              <a:avLst/>
            </a:prstGeom>
          </p:spPr>
        </p:pic>
        <p:pic>
          <p:nvPicPr>
            <p:cNvPr id="100" name="Picture 9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947" y="4554908"/>
              <a:ext cx="757391" cy="577464"/>
            </a:xfrm>
            <a:prstGeom prst="rect">
              <a:avLst/>
            </a:prstGeom>
          </p:spPr>
        </p:pic>
        <p:pic>
          <p:nvPicPr>
            <p:cNvPr id="101" name="Picture 10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7127" y="4685980"/>
              <a:ext cx="757391" cy="577464"/>
            </a:xfrm>
            <a:prstGeom prst="rect">
              <a:avLst/>
            </a:prstGeom>
          </p:spPr>
        </p:pic>
        <p:pic>
          <p:nvPicPr>
            <p:cNvPr id="102" name="Picture 1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365" y="4427815"/>
              <a:ext cx="757391" cy="577464"/>
            </a:xfrm>
            <a:prstGeom prst="rect">
              <a:avLst/>
            </a:prstGeom>
          </p:spPr>
        </p:pic>
        <p:sp>
          <p:nvSpPr>
            <p:cNvPr id="34" name="Oval 33"/>
            <p:cNvSpPr/>
            <p:nvPr/>
          </p:nvSpPr>
          <p:spPr bwMode="auto">
            <a:xfrm>
              <a:off x="2512972" y="4149080"/>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cxnSp>
          <p:nvCxnSpPr>
            <p:cNvPr id="17" name="Curved Connector 16"/>
            <p:cNvCxnSpPr>
              <a:cxnSpLocks/>
              <a:stCxn id="104" idx="2"/>
              <a:endCxn id="34" idx="2"/>
            </p:cNvCxnSpPr>
            <p:nvPr/>
          </p:nvCxnSpPr>
          <p:spPr bwMode="auto">
            <a:xfrm rot="16200000" flipH="1">
              <a:off x="1452786" y="3967839"/>
              <a:ext cx="1382913" cy="737460"/>
            </a:xfrm>
            <a:prstGeom prst="curvedConnector2">
              <a:avLst/>
            </a:prstGeom>
            <a:solidFill>
              <a:srgbClr val="3656AB"/>
            </a:solidFill>
            <a:ln w="12700" cap="flat" cmpd="sng" algn="ctr">
              <a:solidFill>
                <a:schemeClr val="tx1"/>
              </a:solidFill>
              <a:prstDash val="solid"/>
              <a:round/>
              <a:headEnd type="none" w="med" len="med"/>
              <a:tailEnd type="triangle"/>
            </a:ln>
            <a:effectLst/>
          </p:spPr>
        </p:cxnSp>
        <p:cxnSp>
          <p:nvCxnSpPr>
            <p:cNvPr id="24" name="Curved Connector 23"/>
            <p:cNvCxnSpPr>
              <a:cxnSpLocks/>
              <a:endCxn id="104" idx="3"/>
            </p:cNvCxnSpPr>
            <p:nvPr/>
          </p:nvCxnSpPr>
          <p:spPr bwMode="auto">
            <a:xfrm rot="16200000" flipV="1">
              <a:off x="2369450" y="2810625"/>
              <a:ext cx="1395840" cy="1281069"/>
            </a:xfrm>
            <a:prstGeom prst="curvedConnector2">
              <a:avLst/>
            </a:prstGeom>
            <a:solidFill>
              <a:srgbClr val="3656AB"/>
            </a:solidFill>
            <a:ln w="12700" cap="flat" cmpd="sng" algn="ctr">
              <a:solidFill>
                <a:schemeClr val="tx1"/>
              </a:solidFill>
              <a:prstDash val="solid"/>
              <a:round/>
              <a:headEnd type="none" w="med" len="med"/>
              <a:tailEnd type="triangle"/>
            </a:ln>
            <a:effectLst/>
          </p:spPr>
        </p:cxnSp>
        <p:pic>
          <p:nvPicPr>
            <p:cNvPr id="26" name="Picture 25"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33941" y="2216083"/>
              <a:ext cx="1256073" cy="1086649"/>
            </a:xfrm>
            <a:prstGeom prst="rect">
              <a:avLst/>
            </a:prstGeom>
          </p:spPr>
        </p:pic>
        <p:sp>
          <p:nvSpPr>
            <p:cNvPr id="27" name="Right Arrow 26"/>
            <p:cNvSpPr/>
            <p:nvPr/>
          </p:nvSpPr>
          <p:spPr bwMode="auto">
            <a:xfrm>
              <a:off x="4644008" y="4808085"/>
              <a:ext cx="1296144" cy="577464"/>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pic>
        <p:nvPicPr>
          <p:cNvPr id="5" name="Picture 4"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2267501"/>
            <a:ext cx="1410276" cy="1260108"/>
          </a:xfrm>
          <a:prstGeom prst="rect">
            <a:avLst/>
          </a:prstGeom>
        </p:spPr>
      </p:pic>
      <p:cxnSp>
        <p:nvCxnSpPr>
          <p:cNvPr id="7" name="Straight Arrow Connector 6"/>
          <p:cNvCxnSpPr>
            <a:cxnSpLocks/>
            <a:stCxn id="5" idx="3"/>
            <a:endCxn id="104" idx="1"/>
          </p:cNvCxnSpPr>
          <p:nvPr/>
        </p:nvCxnSpPr>
        <p:spPr bwMode="auto">
          <a:xfrm>
            <a:off x="1661796" y="2897555"/>
            <a:ext cx="1198989" cy="1"/>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8308" y="2168471"/>
            <a:ext cx="633441" cy="490998"/>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4431" y="2270813"/>
            <a:ext cx="633441" cy="490998"/>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2798" y="2373155"/>
            <a:ext cx="633441" cy="490998"/>
          </a:xfrm>
          <a:prstGeom prst="rect">
            <a:avLst/>
          </a:prstGeom>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2805" y="2055545"/>
            <a:ext cx="633441" cy="490998"/>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5605" y="2166991"/>
            <a:ext cx="633441" cy="490998"/>
          </a:xfrm>
          <a:prstGeom prst="rect">
            <a:avLst/>
          </a:prstGeom>
        </p:spPr>
      </p:pic>
      <p:pic>
        <p:nvPicPr>
          <p:cNvPr id="6" name="Picture 5" descr="Screen Clipping">
            <a:extLst>
              <a:ext uri="{FF2B5EF4-FFF2-40B4-BE49-F238E27FC236}">
                <a16:creationId xmlns:a16="http://schemas.microsoft.com/office/drawing/2014/main" id="{ADB5C3FE-FE5E-9967-7B38-40C7975DCA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39979" y="4281956"/>
            <a:ext cx="180776" cy="209667"/>
          </a:xfrm>
          <a:prstGeom prst="rect">
            <a:avLst/>
          </a:prstGeom>
        </p:spPr>
      </p:pic>
      <p:pic>
        <p:nvPicPr>
          <p:cNvPr id="8" name="Picture 7">
            <a:extLst>
              <a:ext uri="{FF2B5EF4-FFF2-40B4-BE49-F238E27FC236}">
                <a16:creationId xmlns:a16="http://schemas.microsoft.com/office/drawing/2014/main" id="{D63C2FBD-622F-15C2-EFF4-EC123A9BFC3B}"/>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61161" y="4429454"/>
            <a:ext cx="592813" cy="811753"/>
          </a:xfrm>
          <a:prstGeom prst="rect">
            <a:avLst/>
          </a:prstGeom>
        </p:spPr>
      </p:pic>
      <p:pic>
        <p:nvPicPr>
          <p:cNvPr id="11" name="Picture 10">
            <a:extLst>
              <a:ext uri="{FF2B5EF4-FFF2-40B4-BE49-F238E27FC236}">
                <a16:creationId xmlns:a16="http://schemas.microsoft.com/office/drawing/2014/main" id="{10DBB593-5E1F-9DAE-51F9-A9071D2026E8}"/>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00240" y="4437353"/>
            <a:ext cx="422812" cy="803854"/>
          </a:xfrm>
          <a:prstGeom prst="rect">
            <a:avLst/>
          </a:prstGeom>
        </p:spPr>
      </p:pic>
      <p:pic>
        <p:nvPicPr>
          <p:cNvPr id="12" name="Picture 11">
            <a:extLst>
              <a:ext uri="{FF2B5EF4-FFF2-40B4-BE49-F238E27FC236}">
                <a16:creationId xmlns:a16="http://schemas.microsoft.com/office/drawing/2014/main" id="{1D31C6DB-964F-C50D-597A-8B3DAE8FD497}"/>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89076" y="4416213"/>
            <a:ext cx="592813" cy="829246"/>
          </a:xfrm>
          <a:prstGeom prst="rect">
            <a:avLst/>
          </a:prstGeom>
        </p:spPr>
      </p:pic>
      <p:pic>
        <p:nvPicPr>
          <p:cNvPr id="13" name="Picture 12">
            <a:extLst>
              <a:ext uri="{FF2B5EF4-FFF2-40B4-BE49-F238E27FC236}">
                <a16:creationId xmlns:a16="http://schemas.microsoft.com/office/drawing/2014/main" id="{3CA8D055-566E-2835-6A73-654EAEE15A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12085" y="4786399"/>
            <a:ext cx="305891" cy="233223"/>
          </a:xfrm>
          <a:prstGeom prst="rect">
            <a:avLst/>
          </a:prstGeom>
        </p:spPr>
      </p:pic>
      <p:sp>
        <p:nvSpPr>
          <p:cNvPr id="21" name="Right Brace 20">
            <a:extLst>
              <a:ext uri="{FF2B5EF4-FFF2-40B4-BE49-F238E27FC236}">
                <a16:creationId xmlns:a16="http://schemas.microsoft.com/office/drawing/2014/main" id="{D61C8A44-DB42-1847-C2B4-2B5AB4DD6D72}"/>
              </a:ext>
            </a:extLst>
          </p:cNvPr>
          <p:cNvSpPr/>
          <p:nvPr/>
        </p:nvSpPr>
        <p:spPr bwMode="auto">
          <a:xfrm rot="5400000">
            <a:off x="1522332" y="2404114"/>
            <a:ext cx="198134" cy="2334689"/>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22" name="TextBox 21">
            <a:extLst>
              <a:ext uri="{FF2B5EF4-FFF2-40B4-BE49-F238E27FC236}">
                <a16:creationId xmlns:a16="http://schemas.microsoft.com/office/drawing/2014/main" id="{026A7D6D-BD2F-102A-67B1-CF7E85363B5A}"/>
              </a:ext>
            </a:extLst>
          </p:cNvPr>
          <p:cNvSpPr txBox="1"/>
          <p:nvPr/>
        </p:nvSpPr>
        <p:spPr>
          <a:xfrm>
            <a:off x="592510" y="3685528"/>
            <a:ext cx="223224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“Leveraged buy-out”</a:t>
            </a:r>
          </a:p>
        </p:txBody>
      </p:sp>
      <p:pic>
        <p:nvPicPr>
          <p:cNvPr id="35" name="Picture 34">
            <a:extLst>
              <a:ext uri="{FF2B5EF4-FFF2-40B4-BE49-F238E27FC236}">
                <a16:creationId xmlns:a16="http://schemas.microsoft.com/office/drawing/2014/main" id="{15B03309-6D6D-C381-7D1E-1E45E6085627}"/>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89137" y="4275117"/>
            <a:ext cx="799663" cy="1113224"/>
          </a:xfrm>
          <a:prstGeom prst="rect">
            <a:avLst/>
          </a:prstGeom>
        </p:spPr>
      </p:pic>
      <p:pic>
        <p:nvPicPr>
          <p:cNvPr id="36" name="Picture 35">
            <a:extLst>
              <a:ext uri="{FF2B5EF4-FFF2-40B4-BE49-F238E27FC236}">
                <a16:creationId xmlns:a16="http://schemas.microsoft.com/office/drawing/2014/main" id="{1F181579-E153-567B-B8B1-4DEEEDF690D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67590" y="4828762"/>
            <a:ext cx="305891" cy="233223"/>
          </a:xfrm>
          <a:prstGeom prst="rect">
            <a:avLst/>
          </a:prstGeom>
        </p:spPr>
      </p:pic>
      <p:sp>
        <p:nvSpPr>
          <p:cNvPr id="38" name="TextBox 37">
            <a:extLst>
              <a:ext uri="{FF2B5EF4-FFF2-40B4-BE49-F238E27FC236}">
                <a16:creationId xmlns:a16="http://schemas.microsoft.com/office/drawing/2014/main" id="{9F58F9C4-A58F-9764-AE86-F47447B4B0BE}"/>
              </a:ext>
            </a:extLst>
          </p:cNvPr>
          <p:cNvSpPr txBox="1"/>
          <p:nvPr/>
        </p:nvSpPr>
        <p:spPr>
          <a:xfrm>
            <a:off x="6888599" y="5595572"/>
            <a:ext cx="2203260"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Buy-out</a:t>
            </a:r>
          </a:p>
        </p:txBody>
      </p:sp>
    </p:spTree>
    <p:extLst>
      <p:ext uri="{BB962C8B-B14F-4D97-AF65-F5344CB8AC3E}">
        <p14:creationId xmlns:p14="http://schemas.microsoft.com/office/powerpoint/2010/main" val="235925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b="1" u="sng"/>
              <a:t>Option 1</a:t>
            </a:r>
            <a:r>
              <a:rPr lang="nl-BE"/>
              <a:t>: Private investors: “private equity”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24</a:t>
            </a:fld>
            <a:endParaRPr lang="en-US" noProof="0" dirty="0"/>
          </a:p>
        </p:txBody>
      </p:sp>
      <p:pic>
        <p:nvPicPr>
          <p:cNvPr id="19" name="Picture 18">
            <a:extLst>
              <a:ext uri="{FF2B5EF4-FFF2-40B4-BE49-F238E27FC236}">
                <a16:creationId xmlns:a16="http://schemas.microsoft.com/office/drawing/2014/main" id="{A2523096-CB67-DE0E-1484-5A2A9347D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0922" y="4301609"/>
            <a:ext cx="2570135" cy="1056276"/>
          </a:xfrm>
          <a:prstGeom prst="rect">
            <a:avLst/>
          </a:prstGeom>
        </p:spPr>
      </p:pic>
      <p:pic>
        <p:nvPicPr>
          <p:cNvPr id="35" name="Picture 34">
            <a:extLst>
              <a:ext uri="{FF2B5EF4-FFF2-40B4-BE49-F238E27FC236}">
                <a16:creationId xmlns:a16="http://schemas.microsoft.com/office/drawing/2014/main" id="{DCD9FED8-E33B-5E27-F84B-FBE2C3D63C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6292" y="1988840"/>
            <a:ext cx="2467319" cy="1095528"/>
          </a:xfrm>
          <a:prstGeom prst="rect">
            <a:avLst/>
          </a:prstGeom>
        </p:spPr>
      </p:pic>
      <p:pic>
        <p:nvPicPr>
          <p:cNvPr id="36" name="Picture 35">
            <a:extLst>
              <a:ext uri="{FF2B5EF4-FFF2-40B4-BE49-F238E27FC236}">
                <a16:creationId xmlns:a16="http://schemas.microsoft.com/office/drawing/2014/main" id="{516F2621-B804-5D44-8FB6-382E18E2C3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8743" y="4930797"/>
            <a:ext cx="1176020" cy="1116558"/>
          </a:xfrm>
          <a:prstGeom prst="rect">
            <a:avLst/>
          </a:prstGeom>
        </p:spPr>
      </p:pic>
      <p:pic>
        <p:nvPicPr>
          <p:cNvPr id="38" name="Picture 37">
            <a:extLst>
              <a:ext uri="{FF2B5EF4-FFF2-40B4-BE49-F238E27FC236}">
                <a16:creationId xmlns:a16="http://schemas.microsoft.com/office/drawing/2014/main" id="{3A03145F-1948-F57B-98B9-B35FF6F941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0923" y="3172784"/>
            <a:ext cx="2570135" cy="1001157"/>
          </a:xfrm>
          <a:prstGeom prst="rect">
            <a:avLst/>
          </a:prstGeom>
        </p:spPr>
      </p:pic>
      <p:pic>
        <p:nvPicPr>
          <p:cNvPr id="39" name="Picture 38">
            <a:extLst>
              <a:ext uri="{FF2B5EF4-FFF2-40B4-BE49-F238E27FC236}">
                <a16:creationId xmlns:a16="http://schemas.microsoft.com/office/drawing/2014/main" id="{BFEB70F1-7A63-2EE2-AACB-D02E43710D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8743" y="1995945"/>
            <a:ext cx="2650300" cy="1096378"/>
          </a:xfrm>
          <a:prstGeom prst="rect">
            <a:avLst/>
          </a:prstGeom>
        </p:spPr>
      </p:pic>
      <p:pic>
        <p:nvPicPr>
          <p:cNvPr id="40" name="Picture 39">
            <a:extLst>
              <a:ext uri="{FF2B5EF4-FFF2-40B4-BE49-F238E27FC236}">
                <a16:creationId xmlns:a16="http://schemas.microsoft.com/office/drawing/2014/main" id="{507C5F2F-C7D4-5FE2-BEDC-64FA2F0DA4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3098" y="3172784"/>
            <a:ext cx="2167240" cy="576343"/>
          </a:xfrm>
          <a:prstGeom prst="rect">
            <a:avLst/>
          </a:prstGeom>
        </p:spPr>
      </p:pic>
      <p:pic>
        <p:nvPicPr>
          <p:cNvPr id="42" name="Picture 41">
            <a:extLst>
              <a:ext uri="{FF2B5EF4-FFF2-40B4-BE49-F238E27FC236}">
                <a16:creationId xmlns:a16="http://schemas.microsoft.com/office/drawing/2014/main" id="{FCD39EDB-6A01-FDA5-5EBE-C9AD944237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42417" y="3887247"/>
            <a:ext cx="2197922" cy="915801"/>
          </a:xfrm>
          <a:prstGeom prst="rect">
            <a:avLst/>
          </a:prstGeom>
        </p:spPr>
      </p:pic>
      <p:pic>
        <p:nvPicPr>
          <p:cNvPr id="43" name="Picture 42">
            <a:extLst>
              <a:ext uri="{FF2B5EF4-FFF2-40B4-BE49-F238E27FC236}">
                <a16:creationId xmlns:a16="http://schemas.microsoft.com/office/drawing/2014/main" id="{A336D2A8-123F-6C67-3D2F-21E9393132EF}"/>
              </a:ext>
            </a:extLst>
          </p:cNvPr>
          <p:cNvPicPr>
            <a:picLocks noChangeAspect="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3528" y="2728004"/>
            <a:ext cx="1089464" cy="1516660"/>
          </a:xfrm>
          <a:prstGeom prst="rect">
            <a:avLst/>
          </a:prstGeom>
        </p:spPr>
      </p:pic>
      <p:sp>
        <p:nvSpPr>
          <p:cNvPr id="46" name="TextBox 45">
            <a:extLst>
              <a:ext uri="{FF2B5EF4-FFF2-40B4-BE49-F238E27FC236}">
                <a16:creationId xmlns:a16="http://schemas.microsoft.com/office/drawing/2014/main" id="{E671BA92-4338-4535-7617-54340A7DDEA2}"/>
              </a:ext>
            </a:extLst>
          </p:cNvPr>
          <p:cNvSpPr txBox="1"/>
          <p:nvPr/>
        </p:nvSpPr>
        <p:spPr>
          <a:xfrm>
            <a:off x="1322495" y="3379795"/>
            <a:ext cx="367408" cy="369332"/>
          </a:xfrm>
          <a:prstGeom prst="rect">
            <a:avLst/>
          </a:prstGeom>
          <a:noFill/>
        </p:spPr>
        <p:txBody>
          <a:bodyPr wrap="square" rtlCol="0">
            <a:spAutoFit/>
          </a:bodyPr>
          <a:lstStyle/>
          <a:p>
            <a:r>
              <a:rPr lang="nl-BE"/>
              <a:t>=</a:t>
            </a:r>
          </a:p>
        </p:txBody>
      </p:sp>
    </p:spTree>
    <p:extLst>
      <p:ext uri="{BB962C8B-B14F-4D97-AF65-F5344CB8AC3E}">
        <p14:creationId xmlns:p14="http://schemas.microsoft.com/office/powerpoint/2010/main" val="2372300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Private investors: “private equity”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25</a:t>
            </a:fld>
            <a:endParaRPr lang="en-US" noProof="0" dirty="0"/>
          </a:p>
        </p:txBody>
      </p:sp>
      <p:pic>
        <p:nvPicPr>
          <p:cNvPr id="5" name="Picture 4">
            <a:extLst>
              <a:ext uri="{FF2B5EF4-FFF2-40B4-BE49-F238E27FC236}">
                <a16:creationId xmlns:a16="http://schemas.microsoft.com/office/drawing/2014/main" id="{6F56B208-A9D4-0018-44E5-5A62A5D01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075" y="2060848"/>
            <a:ext cx="5256584" cy="3612107"/>
          </a:xfrm>
          <a:prstGeom prst="rect">
            <a:avLst/>
          </a:prstGeom>
        </p:spPr>
      </p:pic>
    </p:spTree>
    <p:extLst>
      <p:ext uri="{BB962C8B-B14F-4D97-AF65-F5344CB8AC3E}">
        <p14:creationId xmlns:p14="http://schemas.microsoft.com/office/powerpoint/2010/main" val="1053157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Private investors: “private equity”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26</a:t>
            </a:fld>
            <a:endParaRPr lang="en-US" noProof="0" dirty="0"/>
          </a:p>
        </p:txBody>
      </p:sp>
      <p:sp>
        <p:nvSpPr>
          <p:cNvPr id="5" name="Rectangle 4">
            <a:extLst>
              <a:ext uri="{FF2B5EF4-FFF2-40B4-BE49-F238E27FC236}">
                <a16:creationId xmlns:a16="http://schemas.microsoft.com/office/drawing/2014/main" id="{4F52819D-83CF-0AEF-9BAD-98BD043A9A34}"/>
              </a:ext>
            </a:extLst>
          </p:cNvPr>
          <p:cNvSpPr/>
          <p:nvPr/>
        </p:nvSpPr>
        <p:spPr bwMode="auto">
          <a:xfrm>
            <a:off x="4139952" y="3007968"/>
            <a:ext cx="648072" cy="432048"/>
          </a:xfrm>
          <a:prstGeom prst="rect">
            <a:avLst/>
          </a:prstGeom>
          <a:solidFill>
            <a:schemeClr val="accent3"/>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6" name="TextBox 5">
            <a:extLst>
              <a:ext uri="{FF2B5EF4-FFF2-40B4-BE49-F238E27FC236}">
                <a16:creationId xmlns:a16="http://schemas.microsoft.com/office/drawing/2014/main" id="{EA640024-C7EB-FC26-A8C2-589511936A83}"/>
              </a:ext>
            </a:extLst>
          </p:cNvPr>
          <p:cNvSpPr txBox="1"/>
          <p:nvPr/>
        </p:nvSpPr>
        <p:spPr>
          <a:xfrm>
            <a:off x="4211960" y="3039326"/>
            <a:ext cx="57606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LP</a:t>
            </a:r>
          </a:p>
        </p:txBody>
      </p:sp>
      <p:sp>
        <p:nvSpPr>
          <p:cNvPr id="7" name="Rectangle 6">
            <a:extLst>
              <a:ext uri="{FF2B5EF4-FFF2-40B4-BE49-F238E27FC236}">
                <a16:creationId xmlns:a16="http://schemas.microsoft.com/office/drawing/2014/main" id="{68383E68-F46B-AA4B-7F94-E5839B05FD68}"/>
              </a:ext>
            </a:extLst>
          </p:cNvPr>
          <p:cNvSpPr/>
          <p:nvPr/>
        </p:nvSpPr>
        <p:spPr bwMode="auto">
          <a:xfrm>
            <a:off x="4932040" y="3007968"/>
            <a:ext cx="648072" cy="432048"/>
          </a:xfrm>
          <a:prstGeom prst="rect">
            <a:avLst/>
          </a:prstGeom>
          <a:solidFill>
            <a:schemeClr val="accent3"/>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8" name="TextBox 7">
            <a:extLst>
              <a:ext uri="{FF2B5EF4-FFF2-40B4-BE49-F238E27FC236}">
                <a16:creationId xmlns:a16="http://schemas.microsoft.com/office/drawing/2014/main" id="{68483643-497C-64C7-4A96-DC22B66B6D28}"/>
              </a:ext>
            </a:extLst>
          </p:cNvPr>
          <p:cNvSpPr txBox="1"/>
          <p:nvPr/>
        </p:nvSpPr>
        <p:spPr>
          <a:xfrm>
            <a:off x="5004048" y="3039326"/>
            <a:ext cx="57606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LP</a:t>
            </a:r>
          </a:p>
        </p:txBody>
      </p:sp>
      <p:sp>
        <p:nvSpPr>
          <p:cNvPr id="9" name="Rectangle 8">
            <a:extLst>
              <a:ext uri="{FF2B5EF4-FFF2-40B4-BE49-F238E27FC236}">
                <a16:creationId xmlns:a16="http://schemas.microsoft.com/office/drawing/2014/main" id="{55671920-0AD1-BDB5-436B-CB968787152D}"/>
              </a:ext>
            </a:extLst>
          </p:cNvPr>
          <p:cNvSpPr/>
          <p:nvPr/>
        </p:nvSpPr>
        <p:spPr bwMode="auto">
          <a:xfrm>
            <a:off x="5724128" y="3014117"/>
            <a:ext cx="648072" cy="432048"/>
          </a:xfrm>
          <a:prstGeom prst="rect">
            <a:avLst/>
          </a:prstGeom>
          <a:solidFill>
            <a:schemeClr val="accent3"/>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10" name="TextBox 9">
            <a:extLst>
              <a:ext uri="{FF2B5EF4-FFF2-40B4-BE49-F238E27FC236}">
                <a16:creationId xmlns:a16="http://schemas.microsoft.com/office/drawing/2014/main" id="{CE442723-9FD8-EA60-DAAC-DA24BE5B33CA}"/>
              </a:ext>
            </a:extLst>
          </p:cNvPr>
          <p:cNvSpPr txBox="1"/>
          <p:nvPr/>
        </p:nvSpPr>
        <p:spPr>
          <a:xfrm>
            <a:off x="5796136" y="3045475"/>
            <a:ext cx="57606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LP</a:t>
            </a:r>
          </a:p>
        </p:txBody>
      </p:sp>
      <p:sp>
        <p:nvSpPr>
          <p:cNvPr id="11" name="Rectangle 10">
            <a:extLst>
              <a:ext uri="{FF2B5EF4-FFF2-40B4-BE49-F238E27FC236}">
                <a16:creationId xmlns:a16="http://schemas.microsoft.com/office/drawing/2014/main" id="{0C172376-16A9-BA13-DD73-C7E2D7F9F44C}"/>
              </a:ext>
            </a:extLst>
          </p:cNvPr>
          <p:cNvSpPr/>
          <p:nvPr/>
        </p:nvSpPr>
        <p:spPr bwMode="auto">
          <a:xfrm>
            <a:off x="6516216" y="3021375"/>
            <a:ext cx="648072" cy="432048"/>
          </a:xfrm>
          <a:prstGeom prst="rect">
            <a:avLst/>
          </a:prstGeom>
          <a:solidFill>
            <a:schemeClr val="accent3"/>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12" name="TextBox 11">
            <a:extLst>
              <a:ext uri="{FF2B5EF4-FFF2-40B4-BE49-F238E27FC236}">
                <a16:creationId xmlns:a16="http://schemas.microsoft.com/office/drawing/2014/main" id="{770664F4-123A-EA21-D733-F2D1575E055C}"/>
              </a:ext>
            </a:extLst>
          </p:cNvPr>
          <p:cNvSpPr txBox="1"/>
          <p:nvPr/>
        </p:nvSpPr>
        <p:spPr>
          <a:xfrm>
            <a:off x="6588224" y="3052733"/>
            <a:ext cx="57606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LP</a:t>
            </a:r>
          </a:p>
        </p:txBody>
      </p:sp>
      <p:sp>
        <p:nvSpPr>
          <p:cNvPr id="13" name="Rectangle 12">
            <a:extLst>
              <a:ext uri="{FF2B5EF4-FFF2-40B4-BE49-F238E27FC236}">
                <a16:creationId xmlns:a16="http://schemas.microsoft.com/office/drawing/2014/main" id="{83C86ADF-13D7-35E9-DD39-E017015A0D36}"/>
              </a:ext>
            </a:extLst>
          </p:cNvPr>
          <p:cNvSpPr/>
          <p:nvPr/>
        </p:nvSpPr>
        <p:spPr bwMode="auto">
          <a:xfrm>
            <a:off x="1763688" y="3016391"/>
            <a:ext cx="648072" cy="432048"/>
          </a:xfrm>
          <a:prstGeom prst="rect">
            <a:avLst/>
          </a:prstGeom>
          <a:solidFill>
            <a:schemeClr val="accent3"/>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14" name="TextBox 13">
            <a:extLst>
              <a:ext uri="{FF2B5EF4-FFF2-40B4-BE49-F238E27FC236}">
                <a16:creationId xmlns:a16="http://schemas.microsoft.com/office/drawing/2014/main" id="{BDAD657C-40A3-94C0-055A-04A816B8BCB8}"/>
              </a:ext>
            </a:extLst>
          </p:cNvPr>
          <p:cNvSpPr txBox="1"/>
          <p:nvPr/>
        </p:nvSpPr>
        <p:spPr>
          <a:xfrm>
            <a:off x="1835696" y="3047749"/>
            <a:ext cx="57606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GP</a:t>
            </a:r>
          </a:p>
        </p:txBody>
      </p:sp>
      <p:sp>
        <p:nvSpPr>
          <p:cNvPr id="15" name="Rectangle 14">
            <a:extLst>
              <a:ext uri="{FF2B5EF4-FFF2-40B4-BE49-F238E27FC236}">
                <a16:creationId xmlns:a16="http://schemas.microsoft.com/office/drawing/2014/main" id="{FCD58AA2-8D8C-DB8F-2EC8-D4E1C67E5B4F}"/>
              </a:ext>
            </a:extLst>
          </p:cNvPr>
          <p:cNvSpPr/>
          <p:nvPr/>
        </p:nvSpPr>
        <p:spPr bwMode="auto">
          <a:xfrm>
            <a:off x="3203848" y="4407478"/>
            <a:ext cx="1008112" cy="432048"/>
          </a:xfrm>
          <a:prstGeom prst="rect">
            <a:avLst/>
          </a:prstGeom>
          <a:solidFill>
            <a:schemeClr val="bg1">
              <a:lumMod val="75000"/>
            </a:schemeClr>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16" name="TextBox 15">
            <a:extLst>
              <a:ext uri="{FF2B5EF4-FFF2-40B4-BE49-F238E27FC236}">
                <a16:creationId xmlns:a16="http://schemas.microsoft.com/office/drawing/2014/main" id="{B3FC9949-F8FC-B442-FE20-D13748C77736}"/>
              </a:ext>
            </a:extLst>
          </p:cNvPr>
          <p:cNvSpPr txBox="1"/>
          <p:nvPr/>
        </p:nvSpPr>
        <p:spPr>
          <a:xfrm>
            <a:off x="3311860" y="4438836"/>
            <a:ext cx="79208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Fund</a:t>
            </a:r>
          </a:p>
        </p:txBody>
      </p:sp>
      <p:cxnSp>
        <p:nvCxnSpPr>
          <p:cNvPr id="17" name="Straight Connector 16">
            <a:extLst>
              <a:ext uri="{FF2B5EF4-FFF2-40B4-BE49-F238E27FC236}">
                <a16:creationId xmlns:a16="http://schemas.microsoft.com/office/drawing/2014/main" id="{E60E1273-8B89-A498-AA7E-18E26D09ADB2}"/>
              </a:ext>
            </a:extLst>
          </p:cNvPr>
          <p:cNvCxnSpPr>
            <a:cxnSpLocks/>
            <a:stCxn id="13" idx="2"/>
            <a:endCxn id="15" idx="0"/>
          </p:cNvCxnSpPr>
          <p:nvPr/>
        </p:nvCxnSpPr>
        <p:spPr bwMode="auto">
          <a:xfrm>
            <a:off x="2087724" y="3448439"/>
            <a:ext cx="1620180" cy="959039"/>
          </a:xfrm>
          <a:prstGeom prst="line">
            <a:avLst/>
          </a:prstGeom>
          <a:solidFill>
            <a:srgbClr val="3656AB"/>
          </a:solidFill>
          <a:ln w="3175"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206BD79-1916-11A1-B5D1-41ED69743CD3}"/>
              </a:ext>
            </a:extLst>
          </p:cNvPr>
          <p:cNvCxnSpPr>
            <a:cxnSpLocks/>
            <a:endCxn id="15" idx="0"/>
          </p:cNvCxnSpPr>
          <p:nvPr/>
        </p:nvCxnSpPr>
        <p:spPr bwMode="auto">
          <a:xfrm flipH="1">
            <a:off x="3707904" y="3440016"/>
            <a:ext cx="738082" cy="967462"/>
          </a:xfrm>
          <a:prstGeom prst="line">
            <a:avLst/>
          </a:prstGeom>
          <a:solidFill>
            <a:srgbClr val="3656AB"/>
          </a:solidFill>
          <a:ln w="3175"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E03EAEB-297D-5796-77B4-F9A4BFFE31FE}"/>
              </a:ext>
            </a:extLst>
          </p:cNvPr>
          <p:cNvCxnSpPr>
            <a:cxnSpLocks/>
            <a:endCxn id="15" idx="0"/>
          </p:cNvCxnSpPr>
          <p:nvPr/>
        </p:nvCxnSpPr>
        <p:spPr bwMode="auto">
          <a:xfrm flipH="1">
            <a:off x="3707904" y="3426824"/>
            <a:ext cx="1530170" cy="980654"/>
          </a:xfrm>
          <a:prstGeom prst="line">
            <a:avLst/>
          </a:prstGeom>
          <a:solidFill>
            <a:srgbClr val="3656AB"/>
          </a:solidFill>
          <a:ln w="3175"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0D8AF46-8ED1-32B2-7357-E2A91B18E9B6}"/>
              </a:ext>
            </a:extLst>
          </p:cNvPr>
          <p:cNvCxnSpPr>
            <a:cxnSpLocks/>
            <a:endCxn id="15" idx="0"/>
          </p:cNvCxnSpPr>
          <p:nvPr/>
        </p:nvCxnSpPr>
        <p:spPr bwMode="auto">
          <a:xfrm flipH="1">
            <a:off x="3707904" y="3447871"/>
            <a:ext cx="2310747" cy="959607"/>
          </a:xfrm>
          <a:prstGeom prst="line">
            <a:avLst/>
          </a:prstGeom>
          <a:solidFill>
            <a:srgbClr val="3656AB"/>
          </a:solidFill>
          <a:ln w="3175"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CC22D54-2805-20C4-696E-1FF8665A05EE}"/>
              </a:ext>
            </a:extLst>
          </p:cNvPr>
          <p:cNvCxnSpPr>
            <a:cxnSpLocks/>
            <a:endCxn id="15" idx="0"/>
          </p:cNvCxnSpPr>
          <p:nvPr/>
        </p:nvCxnSpPr>
        <p:spPr bwMode="auto">
          <a:xfrm flipH="1">
            <a:off x="3707904" y="3447871"/>
            <a:ext cx="3114346" cy="959607"/>
          </a:xfrm>
          <a:prstGeom prst="line">
            <a:avLst/>
          </a:prstGeom>
          <a:solidFill>
            <a:srgbClr val="3656AB"/>
          </a:solidFill>
          <a:ln w="3175" cap="flat" cmpd="sng" algn="ctr">
            <a:solidFill>
              <a:schemeClr val="tx1"/>
            </a:solidFill>
            <a:prstDash val="solid"/>
            <a:round/>
            <a:headEnd type="none" w="med" len="med"/>
            <a:tailEnd type="none" w="med" len="med"/>
          </a:ln>
          <a:effectLst/>
        </p:spPr>
      </p:cxnSp>
      <p:sp>
        <p:nvSpPr>
          <p:cNvPr id="23" name="Rectangle 22">
            <a:extLst>
              <a:ext uri="{FF2B5EF4-FFF2-40B4-BE49-F238E27FC236}">
                <a16:creationId xmlns:a16="http://schemas.microsoft.com/office/drawing/2014/main" id="{F3C131BF-B361-0196-F6F7-FDCA25E3EA7C}"/>
              </a:ext>
            </a:extLst>
          </p:cNvPr>
          <p:cNvSpPr/>
          <p:nvPr/>
        </p:nvSpPr>
        <p:spPr bwMode="auto">
          <a:xfrm>
            <a:off x="1619672" y="5514773"/>
            <a:ext cx="1077987" cy="432048"/>
          </a:xfrm>
          <a:prstGeom prst="rect">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24" name="TextBox 23">
            <a:extLst>
              <a:ext uri="{FF2B5EF4-FFF2-40B4-BE49-F238E27FC236}">
                <a16:creationId xmlns:a16="http://schemas.microsoft.com/office/drawing/2014/main" id="{32213553-257F-0D48-A54E-388D733241E4}"/>
              </a:ext>
            </a:extLst>
          </p:cNvPr>
          <p:cNvSpPr txBox="1"/>
          <p:nvPr/>
        </p:nvSpPr>
        <p:spPr>
          <a:xfrm>
            <a:off x="1619672" y="5546131"/>
            <a:ext cx="107798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Portfolio</a:t>
            </a:r>
          </a:p>
        </p:txBody>
      </p:sp>
      <p:sp>
        <p:nvSpPr>
          <p:cNvPr id="25" name="Rectangle 24">
            <a:extLst>
              <a:ext uri="{FF2B5EF4-FFF2-40B4-BE49-F238E27FC236}">
                <a16:creationId xmlns:a16="http://schemas.microsoft.com/office/drawing/2014/main" id="{3AB20101-6AFB-ECD5-88C9-8625DFF8F7D8}"/>
              </a:ext>
            </a:extLst>
          </p:cNvPr>
          <p:cNvSpPr/>
          <p:nvPr/>
        </p:nvSpPr>
        <p:spPr bwMode="auto">
          <a:xfrm>
            <a:off x="3168911" y="5507689"/>
            <a:ext cx="1077987" cy="432048"/>
          </a:xfrm>
          <a:prstGeom prst="rect">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26" name="TextBox 25">
            <a:extLst>
              <a:ext uri="{FF2B5EF4-FFF2-40B4-BE49-F238E27FC236}">
                <a16:creationId xmlns:a16="http://schemas.microsoft.com/office/drawing/2014/main" id="{EBFBFECE-8E69-D0BE-B13A-B40D898913BE}"/>
              </a:ext>
            </a:extLst>
          </p:cNvPr>
          <p:cNvSpPr txBox="1"/>
          <p:nvPr/>
        </p:nvSpPr>
        <p:spPr>
          <a:xfrm>
            <a:off x="3168911" y="5539047"/>
            <a:ext cx="107798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Portfolio</a:t>
            </a:r>
          </a:p>
        </p:txBody>
      </p:sp>
      <p:sp>
        <p:nvSpPr>
          <p:cNvPr id="27" name="Rectangle 26">
            <a:extLst>
              <a:ext uri="{FF2B5EF4-FFF2-40B4-BE49-F238E27FC236}">
                <a16:creationId xmlns:a16="http://schemas.microsoft.com/office/drawing/2014/main" id="{17DFF135-9A1C-9E4D-B8F4-38ECAEAD13B2}"/>
              </a:ext>
            </a:extLst>
          </p:cNvPr>
          <p:cNvSpPr/>
          <p:nvPr/>
        </p:nvSpPr>
        <p:spPr bwMode="auto">
          <a:xfrm>
            <a:off x="4801324" y="5514600"/>
            <a:ext cx="1077987" cy="432048"/>
          </a:xfrm>
          <a:prstGeom prst="rect">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28" name="TextBox 27">
            <a:extLst>
              <a:ext uri="{FF2B5EF4-FFF2-40B4-BE49-F238E27FC236}">
                <a16:creationId xmlns:a16="http://schemas.microsoft.com/office/drawing/2014/main" id="{4EC48DC9-54E9-06BD-77AE-F11DB7DCF9A3}"/>
              </a:ext>
            </a:extLst>
          </p:cNvPr>
          <p:cNvSpPr txBox="1"/>
          <p:nvPr/>
        </p:nvSpPr>
        <p:spPr>
          <a:xfrm>
            <a:off x="4801324" y="5545958"/>
            <a:ext cx="107798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Portfolio</a:t>
            </a:r>
          </a:p>
        </p:txBody>
      </p:sp>
      <p:cxnSp>
        <p:nvCxnSpPr>
          <p:cNvPr id="29" name="Straight Arrow Connector 28">
            <a:extLst>
              <a:ext uri="{FF2B5EF4-FFF2-40B4-BE49-F238E27FC236}">
                <a16:creationId xmlns:a16="http://schemas.microsoft.com/office/drawing/2014/main" id="{46D5E22B-CAC6-22A3-AB5D-B5E042BA11CA}"/>
              </a:ext>
            </a:extLst>
          </p:cNvPr>
          <p:cNvCxnSpPr>
            <a:stCxn id="15" idx="2"/>
            <a:endCxn id="23" idx="0"/>
          </p:cNvCxnSpPr>
          <p:nvPr/>
        </p:nvCxnSpPr>
        <p:spPr bwMode="auto">
          <a:xfrm flipH="1">
            <a:off x="2158666" y="4839526"/>
            <a:ext cx="1549238" cy="675247"/>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A87CBDCB-9EB7-74EE-DF1C-7AD6F7710925}"/>
              </a:ext>
            </a:extLst>
          </p:cNvPr>
          <p:cNvCxnSpPr>
            <a:cxnSpLocks/>
            <a:endCxn id="25" idx="0"/>
          </p:cNvCxnSpPr>
          <p:nvPr/>
        </p:nvCxnSpPr>
        <p:spPr bwMode="auto">
          <a:xfrm>
            <a:off x="3707904" y="4839526"/>
            <a:ext cx="1" cy="668163"/>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C25EF48E-AF4A-7266-046C-691B6A8176E2}"/>
              </a:ext>
            </a:extLst>
          </p:cNvPr>
          <p:cNvCxnSpPr>
            <a:cxnSpLocks/>
            <a:endCxn id="27" idx="0"/>
          </p:cNvCxnSpPr>
          <p:nvPr/>
        </p:nvCxnSpPr>
        <p:spPr bwMode="auto">
          <a:xfrm>
            <a:off x="3705979" y="4839349"/>
            <a:ext cx="1634339" cy="675251"/>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sp>
        <p:nvSpPr>
          <p:cNvPr id="32" name="Rectangle 31">
            <a:extLst>
              <a:ext uri="{FF2B5EF4-FFF2-40B4-BE49-F238E27FC236}">
                <a16:creationId xmlns:a16="http://schemas.microsoft.com/office/drawing/2014/main" id="{E5E7E647-4A38-1AC8-B0A2-23F750FEA9BC}"/>
              </a:ext>
            </a:extLst>
          </p:cNvPr>
          <p:cNvSpPr/>
          <p:nvPr/>
        </p:nvSpPr>
        <p:spPr bwMode="auto">
          <a:xfrm>
            <a:off x="1331640" y="2016263"/>
            <a:ext cx="1728192" cy="432048"/>
          </a:xfrm>
          <a:prstGeom prst="rect">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33" name="TextBox 32">
            <a:extLst>
              <a:ext uri="{FF2B5EF4-FFF2-40B4-BE49-F238E27FC236}">
                <a16:creationId xmlns:a16="http://schemas.microsoft.com/office/drawing/2014/main" id="{4FBA63B5-5D88-F0F9-93AA-F3436508F9E3}"/>
              </a:ext>
            </a:extLst>
          </p:cNvPr>
          <p:cNvSpPr txBox="1"/>
          <p:nvPr/>
        </p:nvSpPr>
        <p:spPr>
          <a:xfrm>
            <a:off x="1331640" y="1957282"/>
            <a:ext cx="1728192" cy="523220"/>
          </a:xfrm>
          <a:prstGeom prst="rect">
            <a:avLst/>
          </a:prstGeom>
          <a:noFill/>
        </p:spPr>
        <p:txBody>
          <a:bodyPr wrap="square" rtlCol="0">
            <a:spAutoFit/>
          </a:bodyPr>
          <a:lstStyle/>
          <a:p>
            <a:pPr algn="ctr"/>
            <a:r>
              <a:rPr lang="nl-BE" sz="1400" dirty="0">
                <a:latin typeface="Times New Roman" panose="02020603050405020304" pitchFamily="18" charset="0"/>
                <a:cs typeface="Times New Roman" panose="02020603050405020304" pitchFamily="18" charset="0"/>
              </a:rPr>
              <a:t>Asset manager (“Sponsor”)</a:t>
            </a:r>
          </a:p>
        </p:txBody>
      </p:sp>
      <p:cxnSp>
        <p:nvCxnSpPr>
          <p:cNvPr id="34" name="Straight Connector 33">
            <a:extLst>
              <a:ext uri="{FF2B5EF4-FFF2-40B4-BE49-F238E27FC236}">
                <a16:creationId xmlns:a16="http://schemas.microsoft.com/office/drawing/2014/main" id="{34F6E54E-C33C-E921-D4D2-69B4ABA7040A}"/>
              </a:ext>
            </a:extLst>
          </p:cNvPr>
          <p:cNvCxnSpPr>
            <a:cxnSpLocks/>
            <a:endCxn id="13" idx="0"/>
          </p:cNvCxnSpPr>
          <p:nvPr/>
        </p:nvCxnSpPr>
        <p:spPr bwMode="auto">
          <a:xfrm flipH="1">
            <a:off x="2087724" y="2453793"/>
            <a:ext cx="0" cy="562598"/>
          </a:xfrm>
          <a:prstGeom prst="line">
            <a:avLst/>
          </a:prstGeom>
          <a:solidFill>
            <a:srgbClr val="3656AB"/>
          </a:solidFill>
          <a:ln w="31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029825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val 32"/>
          <p:cNvSpPr>
            <a:spLocks noChangeArrowheads="1"/>
          </p:cNvSpPr>
          <p:nvPr/>
        </p:nvSpPr>
        <p:spPr bwMode="auto">
          <a:xfrm>
            <a:off x="5545667" y="2288646"/>
            <a:ext cx="1426104" cy="470958"/>
          </a:xfrm>
          <a:prstGeom prst="ellipse">
            <a:avLst/>
          </a:prstGeom>
          <a:solidFill>
            <a:schemeClr val="accent1"/>
          </a:solidFill>
          <a:ln>
            <a:noFill/>
          </a:ln>
          <a:extLst>
            <a:ext uri="{91240B29-F687-4F45-9708-019B960494DF}">
              <a14:hiddenLine xmlns:a14="http://schemas.microsoft.com/office/drawing/2010/main" w="12700" algn="ctr">
                <a:solidFill>
                  <a:srgbClr val="000000"/>
                </a:solidFill>
                <a:round/>
                <a:headEnd/>
                <a:tailEnd/>
              </a14:hiddenLine>
            </a:ext>
          </a:extLst>
        </p:spPr>
        <p:txBody>
          <a:bodyPr lIns="0" rIns="0" anchor="ctr" anchorCtr="1"/>
          <a:lstStyle>
            <a:lvl1pPr>
              <a:tabLst>
                <a:tab pos="400050" algn="l"/>
              </a:tabLst>
              <a:defRPr>
                <a:solidFill>
                  <a:schemeClr val="tx1"/>
                </a:solidFill>
                <a:latin typeface="Arial" panose="020B0604020202020204" pitchFamily="34" charset="0"/>
                <a:cs typeface="Arial" panose="020B0604020202020204" pitchFamily="34" charset="0"/>
              </a:defRPr>
            </a:lvl1pPr>
            <a:lvl2pPr marL="742950" indent="-285750">
              <a:tabLst>
                <a:tab pos="400050" algn="l"/>
              </a:tabLst>
              <a:defRPr>
                <a:solidFill>
                  <a:schemeClr val="tx1"/>
                </a:solidFill>
                <a:latin typeface="Arial" panose="020B0604020202020204" pitchFamily="34" charset="0"/>
                <a:cs typeface="Arial" panose="020B0604020202020204" pitchFamily="34" charset="0"/>
              </a:defRPr>
            </a:lvl2pPr>
            <a:lvl3pPr marL="1143000" indent="-228600">
              <a:tabLst>
                <a:tab pos="400050" algn="l"/>
              </a:tabLst>
              <a:defRPr>
                <a:solidFill>
                  <a:schemeClr val="tx1"/>
                </a:solidFill>
                <a:latin typeface="Arial" panose="020B0604020202020204" pitchFamily="34" charset="0"/>
                <a:cs typeface="Arial" panose="020B0604020202020204" pitchFamily="34" charset="0"/>
              </a:defRPr>
            </a:lvl3pPr>
            <a:lvl4pPr marL="1600200" indent="-228600">
              <a:tabLst>
                <a:tab pos="400050" algn="l"/>
              </a:tabLst>
              <a:defRPr>
                <a:solidFill>
                  <a:schemeClr val="tx1"/>
                </a:solidFill>
                <a:latin typeface="Arial" panose="020B0604020202020204" pitchFamily="34" charset="0"/>
                <a:cs typeface="Arial" panose="020B0604020202020204" pitchFamily="34" charset="0"/>
              </a:defRPr>
            </a:lvl4pPr>
            <a:lvl5pPr marL="2057400" indent="-228600">
              <a:tabLst>
                <a:tab pos="40005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9pPr>
          </a:lstStyle>
          <a:p>
            <a:pPr eaLnBrk="1" hangingPunct="1">
              <a:spcBef>
                <a:spcPct val="35000"/>
              </a:spcBef>
              <a:buClr>
                <a:srgbClr val="00A5D9"/>
              </a:buClr>
              <a:buSzPct val="90000"/>
              <a:buFont typeface="Wingdings" panose="05000000000000000000" pitchFamily="2" charset="2"/>
              <a:buNone/>
            </a:pPr>
            <a:endParaRPr lang="en-GB" altLang="en-US" sz="1000">
              <a:latin typeface="Times New Roman" panose="02020603050405020304" pitchFamily="18" charset="0"/>
              <a:cs typeface="Times New Roman" panose="02020603050405020304" pitchFamily="18" charset="0"/>
            </a:endParaRPr>
          </a:p>
        </p:txBody>
      </p:sp>
      <p:sp>
        <p:nvSpPr>
          <p:cNvPr id="30723" name="Isosceles Triangle 30"/>
          <p:cNvSpPr>
            <a:spLocks noChangeArrowheads="1"/>
          </p:cNvSpPr>
          <p:nvPr/>
        </p:nvSpPr>
        <p:spPr bwMode="auto">
          <a:xfrm>
            <a:off x="1751543" y="1860022"/>
            <a:ext cx="1440657" cy="1029229"/>
          </a:xfrm>
          <a:prstGeom prst="triangle">
            <a:avLst>
              <a:gd name="adj" fmla="val 50000"/>
            </a:avLst>
          </a:prstGeom>
          <a:solidFill>
            <a:schemeClr val="accent1"/>
          </a:solidFill>
          <a:ln>
            <a:noFill/>
          </a:ln>
          <a:extLst>
            <a:ext uri="{91240B29-F687-4F45-9708-019B960494DF}">
              <a14:hiddenLine xmlns:a14="http://schemas.microsoft.com/office/drawing/2010/main" w="12700" algn="ctr">
                <a:solidFill>
                  <a:srgbClr val="000000"/>
                </a:solidFill>
                <a:round/>
                <a:headEnd/>
                <a:tailEnd/>
              </a14:hiddenLine>
            </a:ext>
          </a:extLst>
        </p:spPr>
        <p:txBody>
          <a:bodyPr lIns="0" rIns="0" anchor="ctr" anchorCtr="1"/>
          <a:lstStyle>
            <a:lvl1pPr>
              <a:tabLst>
                <a:tab pos="400050" algn="l"/>
              </a:tabLst>
              <a:defRPr>
                <a:solidFill>
                  <a:schemeClr val="tx1"/>
                </a:solidFill>
                <a:latin typeface="Arial" panose="020B0604020202020204" pitchFamily="34" charset="0"/>
                <a:cs typeface="Arial" panose="020B0604020202020204" pitchFamily="34" charset="0"/>
              </a:defRPr>
            </a:lvl1pPr>
            <a:lvl2pPr marL="742950" indent="-285750">
              <a:tabLst>
                <a:tab pos="400050" algn="l"/>
              </a:tabLst>
              <a:defRPr>
                <a:solidFill>
                  <a:schemeClr val="tx1"/>
                </a:solidFill>
                <a:latin typeface="Arial" panose="020B0604020202020204" pitchFamily="34" charset="0"/>
                <a:cs typeface="Arial" panose="020B0604020202020204" pitchFamily="34" charset="0"/>
              </a:defRPr>
            </a:lvl2pPr>
            <a:lvl3pPr marL="1143000" indent="-228600">
              <a:tabLst>
                <a:tab pos="400050" algn="l"/>
              </a:tabLst>
              <a:defRPr>
                <a:solidFill>
                  <a:schemeClr val="tx1"/>
                </a:solidFill>
                <a:latin typeface="Arial" panose="020B0604020202020204" pitchFamily="34" charset="0"/>
                <a:cs typeface="Arial" panose="020B0604020202020204" pitchFamily="34" charset="0"/>
              </a:defRPr>
            </a:lvl3pPr>
            <a:lvl4pPr marL="1600200" indent="-228600">
              <a:tabLst>
                <a:tab pos="400050" algn="l"/>
              </a:tabLst>
              <a:defRPr>
                <a:solidFill>
                  <a:schemeClr val="tx1"/>
                </a:solidFill>
                <a:latin typeface="Arial" panose="020B0604020202020204" pitchFamily="34" charset="0"/>
                <a:cs typeface="Arial" panose="020B0604020202020204" pitchFamily="34" charset="0"/>
              </a:defRPr>
            </a:lvl4pPr>
            <a:lvl5pPr marL="2057400" indent="-228600">
              <a:tabLst>
                <a:tab pos="40005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9pPr>
          </a:lstStyle>
          <a:p>
            <a:pPr eaLnBrk="1" hangingPunct="1">
              <a:spcBef>
                <a:spcPct val="35000"/>
              </a:spcBef>
              <a:buClr>
                <a:srgbClr val="00A5D9"/>
              </a:buClr>
              <a:buSzPct val="90000"/>
              <a:buFont typeface="Wingdings" panose="05000000000000000000" pitchFamily="2" charset="2"/>
              <a:buNone/>
            </a:pPr>
            <a:endParaRPr lang="en-GB" altLang="en-US" sz="1000">
              <a:latin typeface="Times New Roman" panose="02020603050405020304" pitchFamily="18" charset="0"/>
              <a:cs typeface="Times New Roman" panose="02020603050405020304" pitchFamily="18" charset="0"/>
            </a:endParaRPr>
          </a:p>
        </p:txBody>
      </p:sp>
      <p:sp>
        <p:nvSpPr>
          <p:cNvPr id="25" name="Rectangle 24"/>
          <p:cNvSpPr/>
          <p:nvPr/>
        </p:nvSpPr>
        <p:spPr bwMode="auto">
          <a:xfrm>
            <a:off x="1860022" y="4204229"/>
            <a:ext cx="5220229" cy="1985698"/>
          </a:xfrm>
          <a:prstGeom prst="rect">
            <a:avLst/>
          </a:prstGeom>
          <a:noFill/>
          <a:ln w="12700">
            <a:solidFill>
              <a:schemeClr val="tx1"/>
            </a:solid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0" rIns="0" anchor="ctr" anchorCtr="1"/>
          <a:lstStyle/>
          <a:p>
            <a:pPr>
              <a:spcBef>
                <a:spcPct val="35000"/>
              </a:spcBef>
              <a:buClr>
                <a:srgbClr val="00A5D9"/>
              </a:buClr>
              <a:buSzPct val="90000"/>
              <a:tabLst>
                <a:tab pos="333362" algn="l"/>
              </a:tabLst>
              <a:defRPr/>
            </a:pPr>
            <a:endParaRPr lang="en-GB" sz="833" dirty="0">
              <a:solidFill>
                <a:schemeClr val="tx1"/>
              </a:solidFill>
              <a:latin typeface="Times New Roman" panose="02020603050405020304" pitchFamily="18" charset="0"/>
              <a:cs typeface="Times New Roman" panose="02020603050405020304" pitchFamily="18" charset="0"/>
            </a:endParaRPr>
          </a:p>
        </p:txBody>
      </p:sp>
      <p:cxnSp>
        <p:nvCxnSpPr>
          <p:cNvPr id="30725" name="Straight Connector 44"/>
          <p:cNvCxnSpPr>
            <a:cxnSpLocks noChangeShapeType="1"/>
            <a:stCxn id="30729" idx="2"/>
          </p:cNvCxnSpPr>
          <p:nvPr/>
        </p:nvCxnSpPr>
        <p:spPr bwMode="auto">
          <a:xfrm>
            <a:off x="4452277" y="3316712"/>
            <a:ext cx="19182" cy="1732862"/>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30726" name="TextBox 19"/>
          <p:cNvSpPr txBox="1">
            <a:spLocks noChangeArrowheads="1"/>
          </p:cNvSpPr>
          <p:nvPr/>
        </p:nvSpPr>
        <p:spPr bwMode="auto">
          <a:xfrm>
            <a:off x="2951428" y="2718596"/>
            <a:ext cx="144065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latin typeface="Times New Roman" panose="02020603050405020304" pitchFamily="18" charset="0"/>
                <a:cs typeface="Times New Roman" panose="02020603050405020304" pitchFamily="18" charset="0"/>
              </a:rPr>
              <a:t>Ordinary Equity</a:t>
            </a:r>
            <a:endParaRPr lang="en-US" altLang="en-US" sz="1000">
              <a:latin typeface="Times New Roman" panose="02020603050405020304" pitchFamily="18" charset="0"/>
              <a:cs typeface="Times New Roman" panose="02020603050405020304" pitchFamily="18" charset="0"/>
            </a:endParaRPr>
          </a:p>
        </p:txBody>
      </p:sp>
      <p:sp>
        <p:nvSpPr>
          <p:cNvPr id="30727" name="TextBox 16"/>
          <p:cNvSpPr txBox="1">
            <a:spLocks noChangeArrowheads="1"/>
          </p:cNvSpPr>
          <p:nvPr/>
        </p:nvSpPr>
        <p:spPr bwMode="auto">
          <a:xfrm>
            <a:off x="4392084" y="2718596"/>
            <a:ext cx="1440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latin typeface="Times New Roman" panose="02020603050405020304" pitchFamily="18" charset="0"/>
                <a:cs typeface="Times New Roman" panose="02020603050405020304" pitchFamily="18" charset="0"/>
              </a:rPr>
              <a:t>Ordinary Equity</a:t>
            </a:r>
            <a:endParaRPr lang="en-US" altLang="en-US" sz="1000">
              <a:latin typeface="Times New Roman" panose="02020603050405020304" pitchFamily="18" charset="0"/>
              <a:cs typeface="Times New Roman" panose="02020603050405020304" pitchFamily="18" charset="0"/>
            </a:endParaRPr>
          </a:p>
        </p:txBody>
      </p:sp>
      <p:sp>
        <p:nvSpPr>
          <p:cNvPr id="30728" name="Title 8"/>
          <p:cNvSpPr>
            <a:spLocks noGrp="1"/>
          </p:cNvSpPr>
          <p:nvPr>
            <p:ph type="title"/>
          </p:nvPr>
        </p:nvSpPr>
        <p:spPr/>
        <p:txBody>
          <a:bodyPr/>
          <a:lstStyle/>
          <a:p>
            <a:pPr eaLnBrk="1" hangingPunct="1"/>
            <a:r>
              <a:rPr lang="nl-BE">
                <a:latin typeface="Times New Roman" panose="02020603050405020304" pitchFamily="18" charset="0"/>
                <a:cs typeface="Times New Roman" panose="02020603050405020304" pitchFamily="18" charset="0"/>
              </a:rPr>
              <a:t>Ownership structures – Overview </a:t>
            </a:r>
            <a:endParaRPr lang="en-US" altLang="en-US">
              <a:latin typeface="Times New Roman" panose="02020603050405020304" pitchFamily="18" charset="0"/>
              <a:cs typeface="Times New Roman" panose="02020603050405020304" pitchFamily="18" charset="0"/>
            </a:endParaRPr>
          </a:p>
        </p:txBody>
      </p:sp>
      <p:sp>
        <p:nvSpPr>
          <p:cNvPr id="30729" name="TextBox 9"/>
          <p:cNvSpPr txBox="1">
            <a:spLocks noChangeArrowheads="1"/>
          </p:cNvSpPr>
          <p:nvPr/>
        </p:nvSpPr>
        <p:spPr bwMode="auto">
          <a:xfrm>
            <a:off x="3731949" y="3070492"/>
            <a:ext cx="1440656"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Equityco</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0" name="TextBox 10"/>
          <p:cNvSpPr txBox="1">
            <a:spLocks noChangeArrowheads="1"/>
          </p:cNvSpPr>
          <p:nvPr/>
        </p:nvSpPr>
        <p:spPr bwMode="auto">
          <a:xfrm>
            <a:off x="3751793" y="3608918"/>
            <a:ext cx="1440657"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Holdco</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1" name="TextBox 11"/>
          <p:cNvSpPr txBox="1">
            <a:spLocks noChangeArrowheads="1"/>
          </p:cNvSpPr>
          <p:nvPr/>
        </p:nvSpPr>
        <p:spPr bwMode="auto">
          <a:xfrm>
            <a:off x="3751793" y="4089137"/>
            <a:ext cx="1440657"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Midco</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2" name="TextBox 12"/>
          <p:cNvSpPr txBox="1">
            <a:spLocks noChangeArrowheads="1"/>
          </p:cNvSpPr>
          <p:nvPr/>
        </p:nvSpPr>
        <p:spPr bwMode="auto">
          <a:xfrm>
            <a:off x="3751793" y="4573325"/>
            <a:ext cx="1440657"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Bidco</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3" name="TextBox 13"/>
          <p:cNvSpPr txBox="1">
            <a:spLocks noChangeArrowheads="1"/>
          </p:cNvSpPr>
          <p:nvPr/>
        </p:nvSpPr>
        <p:spPr bwMode="auto">
          <a:xfrm>
            <a:off x="3743855" y="5049575"/>
            <a:ext cx="1439333"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Target</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4" name="TextBox 14"/>
          <p:cNvSpPr txBox="1">
            <a:spLocks noChangeArrowheads="1"/>
          </p:cNvSpPr>
          <p:nvPr/>
        </p:nvSpPr>
        <p:spPr bwMode="auto">
          <a:xfrm>
            <a:off x="1751543" y="2444752"/>
            <a:ext cx="14406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Fund</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5" name="TextBox 15"/>
          <p:cNvSpPr txBox="1">
            <a:spLocks noChangeArrowheads="1"/>
          </p:cNvSpPr>
          <p:nvPr/>
        </p:nvSpPr>
        <p:spPr bwMode="auto">
          <a:xfrm>
            <a:off x="5532439" y="2422262"/>
            <a:ext cx="14393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Managers</a:t>
            </a:r>
            <a:endParaRPr lang="en-US" altLang="en-US" sz="1000">
              <a:solidFill>
                <a:schemeClr val="bg1"/>
              </a:solidFill>
              <a:latin typeface="Times New Roman" panose="02020603050405020304" pitchFamily="18" charset="0"/>
              <a:cs typeface="Times New Roman" panose="02020603050405020304" pitchFamily="18" charset="0"/>
            </a:endParaRPr>
          </a:p>
        </p:txBody>
      </p:sp>
      <p:sp>
        <p:nvSpPr>
          <p:cNvPr id="30736" name="TextBox 17"/>
          <p:cNvSpPr txBox="1">
            <a:spLocks noChangeArrowheads="1"/>
          </p:cNvSpPr>
          <p:nvPr/>
        </p:nvSpPr>
        <p:spPr bwMode="auto">
          <a:xfrm>
            <a:off x="5545668" y="2873377"/>
            <a:ext cx="1440657" cy="246221"/>
          </a:xfrm>
          <a:prstGeom prst="rect">
            <a:avLst/>
          </a:prstGeom>
          <a:solidFill>
            <a:schemeClr val="bg1"/>
          </a:solidFill>
          <a:ln>
            <a:noFill/>
          </a:ln>
          <a:extLst>
            <a:ext uri="{91240B29-F687-4F45-9708-019B960494DF}">
              <a14:hiddenLine xmlns:a14="http://schemas.microsoft.com/office/drawing/2010/main" w="9525">
                <a:solidFill>
                  <a:srgbClr val="000000"/>
                </a:solidFill>
                <a:prstDash val="sysDot"/>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latin typeface="Times New Roman" panose="02020603050405020304" pitchFamily="18" charset="0"/>
                <a:cs typeface="Times New Roman" panose="02020603050405020304" pitchFamily="18" charset="0"/>
              </a:rPr>
              <a:t>Shareholder debt?</a:t>
            </a:r>
            <a:endParaRPr lang="en-US" altLang="en-US" sz="1000">
              <a:latin typeface="Times New Roman" panose="02020603050405020304" pitchFamily="18" charset="0"/>
              <a:cs typeface="Times New Roman" panose="02020603050405020304" pitchFamily="18" charset="0"/>
            </a:endParaRPr>
          </a:p>
        </p:txBody>
      </p:sp>
      <p:sp>
        <p:nvSpPr>
          <p:cNvPr id="30737" name="TextBox 18"/>
          <p:cNvSpPr txBox="1">
            <a:spLocks noChangeArrowheads="1"/>
          </p:cNvSpPr>
          <p:nvPr/>
        </p:nvSpPr>
        <p:spPr bwMode="auto">
          <a:xfrm>
            <a:off x="1391709" y="3008313"/>
            <a:ext cx="1440657" cy="400110"/>
          </a:xfrm>
          <a:prstGeom prst="rect">
            <a:avLst/>
          </a:prstGeom>
          <a:solidFill>
            <a:schemeClr val="bg1"/>
          </a:solidFill>
          <a:ln>
            <a:noFill/>
          </a:ln>
          <a:extLst>
            <a:ext uri="{91240B29-F687-4F45-9708-019B960494DF}">
              <a14:hiddenLine xmlns:a14="http://schemas.microsoft.com/office/drawing/2010/main" w="9525">
                <a:solidFill>
                  <a:srgbClr val="000000"/>
                </a:solidFill>
                <a:prstDash val="dash"/>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latin typeface="Times New Roman" panose="02020603050405020304" pitchFamily="18" charset="0"/>
                <a:cs typeface="Times New Roman" panose="02020603050405020304" pitchFamily="18" charset="0"/>
              </a:rPr>
              <a:t>Shareholder debt (loan notes/preference shares)</a:t>
            </a:r>
            <a:endParaRPr lang="en-US" altLang="en-US" sz="1000">
              <a:latin typeface="Times New Roman" panose="02020603050405020304" pitchFamily="18" charset="0"/>
              <a:cs typeface="Times New Roman" panose="02020603050405020304" pitchFamily="18" charset="0"/>
            </a:endParaRPr>
          </a:p>
        </p:txBody>
      </p:sp>
      <p:cxnSp>
        <p:nvCxnSpPr>
          <p:cNvPr id="30738" name="Straight Connector 21"/>
          <p:cNvCxnSpPr>
            <a:cxnSpLocks noChangeShapeType="1"/>
            <a:stCxn id="30723" idx="4"/>
          </p:cNvCxnSpPr>
          <p:nvPr/>
        </p:nvCxnSpPr>
        <p:spPr bwMode="auto">
          <a:xfrm>
            <a:off x="3192200" y="2889251"/>
            <a:ext cx="980281" cy="16007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0739" name="Straight Connector 26"/>
          <p:cNvCxnSpPr>
            <a:cxnSpLocks noChangeShapeType="1"/>
            <a:endCxn id="30722" idx="4"/>
          </p:cNvCxnSpPr>
          <p:nvPr/>
        </p:nvCxnSpPr>
        <p:spPr bwMode="auto">
          <a:xfrm flipV="1">
            <a:off x="4692387" y="2759605"/>
            <a:ext cx="1566333" cy="30956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0740" name="Straight Connector 29"/>
          <p:cNvCxnSpPr>
            <a:cxnSpLocks noChangeShapeType="1"/>
            <a:stCxn id="30729" idx="3"/>
            <a:endCxn id="30722" idx="4"/>
          </p:cNvCxnSpPr>
          <p:nvPr/>
        </p:nvCxnSpPr>
        <p:spPr bwMode="auto">
          <a:xfrm flipV="1">
            <a:off x="5172605" y="2759604"/>
            <a:ext cx="1086114" cy="433998"/>
          </a:xfrm>
          <a:prstGeom prst="line">
            <a:avLst/>
          </a:prstGeom>
          <a:noFill/>
          <a:ln w="12700" algn="ctr">
            <a:solidFill>
              <a:schemeClr val="tx1"/>
            </a:solidFill>
            <a:prstDash val="dash"/>
            <a:round/>
            <a:headEnd type="triangle" w="med" len="med"/>
            <a:tailEnd/>
          </a:ln>
          <a:extLst>
            <a:ext uri="{909E8E84-426E-40DD-AFC4-6F175D3DCCD1}">
              <a14:hiddenFill xmlns:a14="http://schemas.microsoft.com/office/drawing/2010/main">
                <a:noFill/>
              </a14:hiddenFill>
            </a:ext>
          </a:extLst>
        </p:spPr>
      </p:cxnSp>
      <p:cxnSp>
        <p:nvCxnSpPr>
          <p:cNvPr id="30741" name="Straight Connector 31"/>
          <p:cNvCxnSpPr>
            <a:cxnSpLocks noChangeShapeType="1"/>
            <a:stCxn id="30723" idx="3"/>
            <a:endCxn id="30729" idx="1"/>
          </p:cNvCxnSpPr>
          <p:nvPr/>
        </p:nvCxnSpPr>
        <p:spPr bwMode="auto">
          <a:xfrm>
            <a:off x="2471871" y="2889250"/>
            <a:ext cx="1260078" cy="304352"/>
          </a:xfrm>
          <a:prstGeom prst="line">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0742" name="Straight Arrow Connector 46"/>
          <p:cNvCxnSpPr>
            <a:cxnSpLocks noChangeShapeType="1"/>
            <a:stCxn id="30743" idx="1"/>
            <a:endCxn id="30732" idx="3"/>
          </p:cNvCxnSpPr>
          <p:nvPr/>
        </p:nvCxnSpPr>
        <p:spPr bwMode="auto">
          <a:xfrm flipH="1">
            <a:off x="5192450" y="4692467"/>
            <a:ext cx="579437" cy="3969"/>
          </a:xfrm>
          <a:prstGeom prst="straightConnector1">
            <a:avLst/>
          </a:prstGeom>
          <a:noFill/>
          <a:ln w="127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0743" name="TextBox 47"/>
          <p:cNvSpPr txBox="1">
            <a:spLocks noChangeArrowheads="1"/>
          </p:cNvSpPr>
          <p:nvPr/>
        </p:nvSpPr>
        <p:spPr bwMode="auto">
          <a:xfrm>
            <a:off x="5771887" y="4569356"/>
            <a:ext cx="1080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sz="1000">
                <a:latin typeface="Times New Roman" panose="02020603050405020304" pitchFamily="18" charset="0"/>
                <a:cs typeface="Times New Roman" panose="02020603050405020304" pitchFamily="18" charset="0"/>
              </a:rPr>
              <a:t>Bank Debt</a:t>
            </a:r>
            <a:endParaRPr lang="en-US" altLang="en-US" sz="1000">
              <a:latin typeface="Times New Roman" panose="02020603050405020304" pitchFamily="18" charset="0"/>
              <a:cs typeface="Times New Roman" panose="02020603050405020304" pitchFamily="18" charset="0"/>
            </a:endParaRPr>
          </a:p>
        </p:txBody>
      </p:sp>
      <p:sp>
        <p:nvSpPr>
          <p:cNvPr id="56" name="Oval 55"/>
          <p:cNvSpPr/>
          <p:nvPr/>
        </p:nvSpPr>
        <p:spPr bwMode="auto">
          <a:xfrm>
            <a:off x="3751793" y="5529792"/>
            <a:ext cx="1420813" cy="539750"/>
          </a:xfrm>
          <a:prstGeom prst="ellipse">
            <a:avLst/>
          </a:prstGeom>
          <a:solidFill>
            <a:schemeClr val="accent1"/>
          </a:solidFill>
          <a:ln w="12700">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0" rIns="0" anchor="ctr" anchorCtr="1"/>
          <a:lstStyle/>
          <a:p>
            <a:pPr>
              <a:spcBef>
                <a:spcPct val="35000"/>
              </a:spcBef>
              <a:buClr>
                <a:srgbClr val="00A5D9"/>
              </a:buClr>
              <a:buSzPct val="90000"/>
              <a:tabLst>
                <a:tab pos="333362" algn="l"/>
              </a:tabLst>
              <a:defRPr/>
            </a:pPr>
            <a:r>
              <a:rPr lang="en-GB" sz="1000" dirty="0">
                <a:solidFill>
                  <a:schemeClr val="bg1"/>
                </a:solidFill>
                <a:latin typeface="Times New Roman" panose="02020603050405020304" pitchFamily="18" charset="0"/>
                <a:cs typeface="Times New Roman" panose="02020603050405020304" pitchFamily="18" charset="0"/>
              </a:rPr>
              <a:t>Group</a:t>
            </a:r>
            <a:endParaRPr lang="en-US" sz="1000" dirty="0">
              <a:solidFill>
                <a:schemeClr val="bg1"/>
              </a:solidFill>
              <a:latin typeface="Times New Roman" panose="02020603050405020304" pitchFamily="18" charset="0"/>
              <a:cs typeface="Times New Roman" panose="02020603050405020304" pitchFamily="18" charset="0"/>
            </a:endParaRPr>
          </a:p>
        </p:txBody>
      </p:sp>
      <p:cxnSp>
        <p:nvCxnSpPr>
          <p:cNvPr id="30745" name="Straight Connector 57"/>
          <p:cNvCxnSpPr>
            <a:cxnSpLocks noChangeShapeType="1"/>
            <a:stCxn id="30733" idx="2"/>
            <a:endCxn id="56" idx="0"/>
          </p:cNvCxnSpPr>
          <p:nvPr/>
        </p:nvCxnSpPr>
        <p:spPr bwMode="auto">
          <a:xfrm flipH="1">
            <a:off x="4462199" y="5295796"/>
            <a:ext cx="1322" cy="23399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30746" name="TextBox 37"/>
          <p:cNvSpPr txBox="1">
            <a:spLocks noChangeArrowheads="1"/>
          </p:cNvSpPr>
          <p:nvPr/>
        </p:nvSpPr>
        <p:spPr bwMode="auto">
          <a:xfrm>
            <a:off x="1874573" y="4184386"/>
            <a:ext cx="1079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sz="1000" dirty="0">
                <a:latin typeface="Times New Roman" panose="02020603050405020304" pitchFamily="18" charset="0"/>
                <a:cs typeface="Times New Roman" panose="02020603050405020304" pitchFamily="18" charset="0"/>
              </a:rPr>
              <a:t>Bank Security Group</a:t>
            </a:r>
            <a:endParaRPr lang="en-US" altLang="en-US" sz="1000" dirty="0">
              <a:latin typeface="Times New Roman" panose="02020603050405020304" pitchFamily="18" charset="0"/>
              <a:cs typeface="Times New Roman" panose="02020603050405020304" pitchFamily="18" charset="0"/>
            </a:endParaRPr>
          </a:p>
        </p:txBody>
      </p:sp>
      <p:grpSp>
        <p:nvGrpSpPr>
          <p:cNvPr id="26" name="Group 25"/>
          <p:cNvGrpSpPr>
            <a:grpSpLocks/>
          </p:cNvGrpSpPr>
          <p:nvPr/>
        </p:nvGrpSpPr>
        <p:grpSpPr bwMode="auto">
          <a:xfrm>
            <a:off x="1391710" y="2409033"/>
            <a:ext cx="6480969" cy="1800489"/>
            <a:chOff x="916503" y="4116716"/>
            <a:chExt cx="7310501" cy="2353595"/>
          </a:xfrm>
        </p:grpSpPr>
        <p:sp>
          <p:nvSpPr>
            <p:cNvPr id="28" name="Oval 27"/>
            <p:cNvSpPr/>
            <p:nvPr/>
          </p:nvSpPr>
          <p:spPr bwMode="auto">
            <a:xfrm>
              <a:off x="916503" y="4116716"/>
              <a:ext cx="7310501" cy="2353595"/>
            </a:xfrm>
            <a:prstGeom prst="ellipse">
              <a:avLst/>
            </a:prstGeom>
            <a:solidFill>
              <a:schemeClr val="accent6">
                <a:alpha val="25000"/>
              </a:schemeClr>
            </a:solidFill>
            <a:ln w="12700" cap="flat" cmpd="sng" algn="ctr">
              <a:solidFill>
                <a:schemeClr val="tx1"/>
              </a:solidFill>
              <a:prstDash val="solid"/>
              <a:round/>
              <a:headEnd type="none" w="med" len="med"/>
              <a:tailEnd type="none" w="med" len="med"/>
            </a:ln>
            <a:effectLst/>
          </p:spPr>
          <p:txBody>
            <a:bodyPr lIns="0" rIns="0" anchor="ctr" anchorCtr="1"/>
            <a:lstStyle/>
            <a:p>
              <a:pPr>
                <a:spcBef>
                  <a:spcPct val="35000"/>
                </a:spcBef>
                <a:buClr>
                  <a:srgbClr val="00A5D9"/>
                </a:buClr>
                <a:buSzPct val="90000"/>
                <a:tabLst>
                  <a:tab pos="333362" algn="l"/>
                </a:tabLst>
                <a:defRPr/>
              </a:pPr>
              <a:endParaRPr lang="en-GB" sz="1000" dirty="0">
                <a:latin typeface="Times New Roman" panose="02020603050405020304" pitchFamily="18" charset="0"/>
                <a:cs typeface="Times New Roman" panose="02020603050405020304" pitchFamily="18" charset="0"/>
              </a:endParaRPr>
            </a:p>
          </p:txBody>
        </p:sp>
        <p:sp>
          <p:nvSpPr>
            <p:cNvPr id="30763" name="TextBox 28"/>
            <p:cNvSpPr txBox="1">
              <a:spLocks noChangeArrowheads="1"/>
            </p:cNvSpPr>
            <p:nvPr/>
          </p:nvSpPr>
          <p:spPr bwMode="auto">
            <a:xfrm>
              <a:off x="3285647" y="4229904"/>
              <a:ext cx="2650655" cy="42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sz="1500" b="1">
                  <a:solidFill>
                    <a:srgbClr val="FF0000"/>
                  </a:solidFill>
                  <a:latin typeface="Times New Roman" panose="02020603050405020304" pitchFamily="18" charset="0"/>
                  <a:cs typeface="Times New Roman" panose="02020603050405020304" pitchFamily="18" charset="0"/>
                </a:rPr>
                <a:t>Equity Workstream</a:t>
              </a:r>
            </a:p>
          </p:txBody>
        </p:sp>
      </p:grpSp>
      <p:grpSp>
        <p:nvGrpSpPr>
          <p:cNvPr id="34" name="Group 33"/>
          <p:cNvGrpSpPr>
            <a:grpSpLocks/>
          </p:cNvGrpSpPr>
          <p:nvPr/>
        </p:nvGrpSpPr>
        <p:grpSpPr bwMode="auto">
          <a:xfrm>
            <a:off x="3339042" y="4396054"/>
            <a:ext cx="4953000" cy="1693333"/>
            <a:chOff x="3267075" y="3400425"/>
            <a:chExt cx="5881505" cy="1295400"/>
          </a:xfrm>
        </p:grpSpPr>
        <p:sp>
          <p:nvSpPr>
            <p:cNvPr id="35" name="Oval 34"/>
            <p:cNvSpPr/>
            <p:nvPr/>
          </p:nvSpPr>
          <p:spPr bwMode="auto">
            <a:xfrm>
              <a:off x="3267075" y="3400425"/>
              <a:ext cx="5810814" cy="1295400"/>
            </a:xfrm>
            <a:prstGeom prst="ellipse">
              <a:avLst/>
            </a:prstGeom>
            <a:solidFill>
              <a:schemeClr val="accent6">
                <a:alpha val="25000"/>
              </a:schemeClr>
            </a:solidFill>
            <a:ln w="12700" cap="flat" cmpd="sng" algn="ctr">
              <a:solidFill>
                <a:schemeClr val="tx1"/>
              </a:solidFill>
              <a:prstDash val="solid"/>
              <a:round/>
              <a:headEnd type="none" w="med" len="med"/>
              <a:tailEnd type="none" w="med" len="med"/>
            </a:ln>
            <a:effectLst/>
          </p:spPr>
          <p:txBody>
            <a:bodyPr lIns="0" rIns="0" anchor="ctr" anchorCtr="1"/>
            <a:lstStyle/>
            <a:p>
              <a:pPr>
                <a:spcBef>
                  <a:spcPct val="35000"/>
                </a:spcBef>
                <a:buClr>
                  <a:srgbClr val="00A5D9"/>
                </a:buClr>
                <a:buSzPct val="90000"/>
                <a:tabLst>
                  <a:tab pos="333362" algn="l"/>
                </a:tabLst>
                <a:defRPr/>
              </a:pPr>
              <a:endParaRPr lang="en-GB" sz="1000" dirty="0">
                <a:latin typeface="Times New Roman" panose="02020603050405020304" pitchFamily="18" charset="0"/>
                <a:cs typeface="Times New Roman" panose="02020603050405020304" pitchFamily="18" charset="0"/>
              </a:endParaRPr>
            </a:p>
          </p:txBody>
        </p:sp>
        <p:sp>
          <p:nvSpPr>
            <p:cNvPr id="30761" name="TextBox 35"/>
            <p:cNvSpPr txBox="1">
              <a:spLocks noChangeArrowheads="1"/>
            </p:cNvSpPr>
            <p:nvPr/>
          </p:nvSpPr>
          <p:spPr bwMode="auto">
            <a:xfrm>
              <a:off x="6497925" y="3857028"/>
              <a:ext cx="2650655" cy="24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sz="1500" b="1">
                  <a:solidFill>
                    <a:srgbClr val="FF0000"/>
                  </a:solidFill>
                  <a:latin typeface="Times New Roman" panose="02020603050405020304" pitchFamily="18" charset="0"/>
                  <a:cs typeface="Times New Roman" panose="02020603050405020304" pitchFamily="18" charset="0"/>
                </a:rPr>
                <a:t>Debt Workstream</a:t>
              </a:r>
            </a:p>
          </p:txBody>
        </p:sp>
      </p:grpSp>
      <p:grpSp>
        <p:nvGrpSpPr>
          <p:cNvPr id="37" name="Group 36"/>
          <p:cNvGrpSpPr>
            <a:grpSpLocks/>
          </p:cNvGrpSpPr>
          <p:nvPr/>
        </p:nvGrpSpPr>
        <p:grpSpPr bwMode="auto">
          <a:xfrm>
            <a:off x="1152261" y="4405314"/>
            <a:ext cx="4740010" cy="1603375"/>
            <a:chOff x="1209674" y="4048125"/>
            <a:chExt cx="4943475" cy="2181225"/>
          </a:xfrm>
        </p:grpSpPr>
        <p:sp>
          <p:nvSpPr>
            <p:cNvPr id="39" name="Oval 38"/>
            <p:cNvSpPr/>
            <p:nvPr/>
          </p:nvSpPr>
          <p:spPr bwMode="auto">
            <a:xfrm>
              <a:off x="1209674" y="4048125"/>
              <a:ext cx="4943475" cy="2181225"/>
            </a:xfrm>
            <a:prstGeom prst="ellipse">
              <a:avLst/>
            </a:prstGeom>
            <a:solidFill>
              <a:schemeClr val="accent6">
                <a:alpha val="25000"/>
              </a:schemeClr>
            </a:solidFill>
            <a:ln w="12700" cap="flat" cmpd="sng" algn="ctr">
              <a:solidFill>
                <a:schemeClr val="tx1"/>
              </a:solidFill>
              <a:prstDash val="solid"/>
              <a:round/>
              <a:headEnd type="none" w="med" len="med"/>
              <a:tailEnd type="none" w="med" len="med"/>
            </a:ln>
            <a:effectLst/>
          </p:spPr>
          <p:txBody>
            <a:bodyPr lIns="0" rIns="0" anchor="ctr" anchorCtr="1"/>
            <a:lstStyle/>
            <a:p>
              <a:pPr>
                <a:spcBef>
                  <a:spcPct val="35000"/>
                </a:spcBef>
                <a:buClr>
                  <a:srgbClr val="00A5D9"/>
                </a:buClr>
                <a:buSzPct val="90000"/>
                <a:tabLst>
                  <a:tab pos="333362" algn="l"/>
                </a:tabLst>
                <a:defRPr/>
              </a:pPr>
              <a:endParaRPr lang="en-GB" sz="1000" dirty="0">
                <a:latin typeface="Times New Roman" panose="02020603050405020304" pitchFamily="18" charset="0"/>
                <a:cs typeface="Times New Roman" panose="02020603050405020304" pitchFamily="18" charset="0"/>
              </a:endParaRPr>
            </a:p>
          </p:txBody>
        </p:sp>
        <p:sp>
          <p:nvSpPr>
            <p:cNvPr id="30759" name="Rectangle 39"/>
            <p:cNvSpPr>
              <a:spLocks noChangeArrowheads="1"/>
            </p:cNvSpPr>
            <p:nvPr/>
          </p:nvSpPr>
          <p:spPr bwMode="auto">
            <a:xfrm>
              <a:off x="1485062" y="4847597"/>
              <a:ext cx="2081795" cy="5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a14:hiddenLine>
              </a:ext>
            </a:extLst>
          </p:spPr>
          <p:txBody>
            <a:bodyPr lIns="0" rIns="0" anchor="ctr" anchorCtr="1"/>
            <a:lstStyle>
              <a:lvl1pPr>
                <a:tabLst>
                  <a:tab pos="400050" algn="l"/>
                </a:tabLst>
                <a:defRPr>
                  <a:solidFill>
                    <a:schemeClr val="tx1"/>
                  </a:solidFill>
                  <a:latin typeface="Arial" panose="020B0604020202020204" pitchFamily="34" charset="0"/>
                  <a:cs typeface="Arial" panose="020B0604020202020204" pitchFamily="34" charset="0"/>
                </a:defRPr>
              </a:lvl1pPr>
              <a:lvl2pPr marL="742950" indent="-285750">
                <a:tabLst>
                  <a:tab pos="400050" algn="l"/>
                </a:tabLst>
                <a:defRPr>
                  <a:solidFill>
                    <a:schemeClr val="tx1"/>
                  </a:solidFill>
                  <a:latin typeface="Arial" panose="020B0604020202020204" pitchFamily="34" charset="0"/>
                  <a:cs typeface="Arial" panose="020B0604020202020204" pitchFamily="34" charset="0"/>
                </a:defRPr>
              </a:lvl2pPr>
              <a:lvl3pPr marL="1143000" indent="-228600">
                <a:tabLst>
                  <a:tab pos="400050" algn="l"/>
                </a:tabLst>
                <a:defRPr>
                  <a:solidFill>
                    <a:schemeClr val="tx1"/>
                  </a:solidFill>
                  <a:latin typeface="Arial" panose="020B0604020202020204" pitchFamily="34" charset="0"/>
                  <a:cs typeface="Arial" panose="020B0604020202020204" pitchFamily="34" charset="0"/>
                </a:defRPr>
              </a:lvl3pPr>
              <a:lvl4pPr marL="1600200" indent="-228600">
                <a:tabLst>
                  <a:tab pos="400050" algn="l"/>
                </a:tabLst>
                <a:defRPr>
                  <a:solidFill>
                    <a:schemeClr val="tx1"/>
                  </a:solidFill>
                  <a:latin typeface="Arial" panose="020B0604020202020204" pitchFamily="34" charset="0"/>
                  <a:cs typeface="Arial" panose="020B0604020202020204" pitchFamily="34" charset="0"/>
                </a:defRPr>
              </a:lvl4pPr>
              <a:lvl5pPr marL="2057400" indent="-228600">
                <a:tabLst>
                  <a:tab pos="40005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9pPr>
            </a:lstStyle>
            <a:p>
              <a:pPr eaLnBrk="1" hangingPunct="1">
                <a:spcBef>
                  <a:spcPct val="35000"/>
                </a:spcBef>
                <a:buClr>
                  <a:srgbClr val="00A5D9"/>
                </a:buClr>
                <a:buSzPct val="90000"/>
                <a:buFont typeface="Wingdings" panose="05000000000000000000" pitchFamily="2" charset="2"/>
                <a:buNone/>
              </a:pPr>
              <a:r>
                <a:rPr lang="en-GB" altLang="en-US" sz="1500" b="1">
                  <a:solidFill>
                    <a:srgbClr val="FF0000"/>
                  </a:solidFill>
                  <a:latin typeface="Times New Roman" panose="02020603050405020304" pitchFamily="18" charset="0"/>
                  <a:cs typeface="Times New Roman" panose="02020603050405020304" pitchFamily="18" charset="0"/>
                </a:rPr>
                <a:t>Acquisition Workstream</a:t>
              </a:r>
            </a:p>
          </p:txBody>
        </p:sp>
      </p:grpSp>
      <p:sp>
        <p:nvSpPr>
          <p:cNvPr id="30750" name="Oval 40"/>
          <p:cNvSpPr>
            <a:spLocks noChangeArrowheads="1"/>
          </p:cNvSpPr>
          <p:nvPr/>
        </p:nvSpPr>
        <p:spPr bwMode="auto">
          <a:xfrm>
            <a:off x="2965980" y="1748896"/>
            <a:ext cx="1426104" cy="469636"/>
          </a:xfrm>
          <a:prstGeom prst="ellipse">
            <a:avLst/>
          </a:prstGeom>
          <a:solidFill>
            <a:schemeClr val="accent1"/>
          </a:solidFill>
          <a:ln>
            <a:noFill/>
          </a:ln>
          <a:extLst>
            <a:ext uri="{91240B29-F687-4F45-9708-019B960494DF}">
              <a14:hiddenLine xmlns:a14="http://schemas.microsoft.com/office/drawing/2010/main" w="12700" algn="ctr">
                <a:solidFill>
                  <a:srgbClr val="000000"/>
                </a:solidFill>
                <a:round/>
                <a:headEnd/>
                <a:tailEnd/>
              </a14:hiddenLine>
            </a:ext>
          </a:extLst>
        </p:spPr>
        <p:txBody>
          <a:bodyPr lIns="0" rIns="0" anchor="ctr" anchorCtr="1"/>
          <a:lstStyle>
            <a:lvl1pPr>
              <a:tabLst>
                <a:tab pos="400050" algn="l"/>
              </a:tabLst>
              <a:defRPr>
                <a:solidFill>
                  <a:schemeClr val="tx1"/>
                </a:solidFill>
                <a:latin typeface="Arial" panose="020B0604020202020204" pitchFamily="34" charset="0"/>
                <a:cs typeface="Arial" panose="020B0604020202020204" pitchFamily="34" charset="0"/>
              </a:defRPr>
            </a:lvl1pPr>
            <a:lvl2pPr marL="742950" indent="-285750">
              <a:tabLst>
                <a:tab pos="400050" algn="l"/>
              </a:tabLst>
              <a:defRPr>
                <a:solidFill>
                  <a:schemeClr val="tx1"/>
                </a:solidFill>
                <a:latin typeface="Arial" panose="020B0604020202020204" pitchFamily="34" charset="0"/>
                <a:cs typeface="Arial" panose="020B0604020202020204" pitchFamily="34" charset="0"/>
              </a:defRPr>
            </a:lvl2pPr>
            <a:lvl3pPr marL="1143000" indent="-228600">
              <a:tabLst>
                <a:tab pos="400050" algn="l"/>
              </a:tabLst>
              <a:defRPr>
                <a:solidFill>
                  <a:schemeClr val="tx1"/>
                </a:solidFill>
                <a:latin typeface="Arial" panose="020B0604020202020204" pitchFamily="34" charset="0"/>
                <a:cs typeface="Arial" panose="020B0604020202020204" pitchFamily="34" charset="0"/>
              </a:defRPr>
            </a:lvl3pPr>
            <a:lvl4pPr marL="1600200" indent="-228600">
              <a:tabLst>
                <a:tab pos="400050" algn="l"/>
              </a:tabLst>
              <a:defRPr>
                <a:solidFill>
                  <a:schemeClr val="tx1"/>
                </a:solidFill>
                <a:latin typeface="Arial" panose="020B0604020202020204" pitchFamily="34" charset="0"/>
                <a:cs typeface="Arial" panose="020B0604020202020204" pitchFamily="34" charset="0"/>
              </a:defRPr>
            </a:lvl4pPr>
            <a:lvl5pPr marL="2057400" indent="-228600">
              <a:tabLst>
                <a:tab pos="40005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9pPr>
          </a:lstStyle>
          <a:p>
            <a:pPr eaLnBrk="1" hangingPunct="1">
              <a:spcBef>
                <a:spcPct val="35000"/>
              </a:spcBef>
              <a:buClr>
                <a:srgbClr val="00A5D9"/>
              </a:buClr>
              <a:buSzPct val="90000"/>
              <a:buFont typeface="Wingdings" panose="05000000000000000000" pitchFamily="2" charset="2"/>
              <a:buNone/>
            </a:pPr>
            <a:endParaRPr lang="en-GB" altLang="en-US" sz="1000">
              <a:latin typeface="Times New Roman" panose="02020603050405020304" pitchFamily="18" charset="0"/>
              <a:cs typeface="Times New Roman" panose="02020603050405020304" pitchFamily="18" charset="0"/>
            </a:endParaRPr>
          </a:p>
        </p:txBody>
      </p:sp>
      <p:sp>
        <p:nvSpPr>
          <p:cNvPr id="30751" name="TextBox 41"/>
          <p:cNvSpPr txBox="1">
            <a:spLocks noChangeArrowheads="1"/>
          </p:cNvSpPr>
          <p:nvPr/>
        </p:nvSpPr>
        <p:spPr bwMode="auto">
          <a:xfrm>
            <a:off x="2965980" y="1860022"/>
            <a:ext cx="14393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LPs</a:t>
            </a:r>
            <a:endParaRPr lang="en-US" altLang="en-US" sz="1000">
              <a:solidFill>
                <a:schemeClr val="bg1"/>
              </a:solidFill>
              <a:latin typeface="Times New Roman" panose="02020603050405020304" pitchFamily="18" charset="0"/>
              <a:cs typeface="Times New Roman" panose="02020603050405020304" pitchFamily="18" charset="0"/>
            </a:endParaRPr>
          </a:p>
        </p:txBody>
      </p:sp>
      <p:cxnSp>
        <p:nvCxnSpPr>
          <p:cNvPr id="30752" name="Straight Connector 42"/>
          <p:cNvCxnSpPr>
            <a:cxnSpLocks noChangeShapeType="1"/>
            <a:endCxn id="30751" idx="1"/>
          </p:cNvCxnSpPr>
          <p:nvPr/>
        </p:nvCxnSpPr>
        <p:spPr bwMode="auto">
          <a:xfrm flipV="1">
            <a:off x="2725209" y="1983132"/>
            <a:ext cx="240770" cy="247306"/>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30753" name="TextBox 48"/>
          <p:cNvSpPr txBox="1">
            <a:spLocks noChangeArrowheads="1"/>
          </p:cNvSpPr>
          <p:nvPr/>
        </p:nvSpPr>
        <p:spPr bwMode="auto">
          <a:xfrm>
            <a:off x="791105" y="1928814"/>
            <a:ext cx="1440657" cy="2462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000">
                <a:solidFill>
                  <a:schemeClr val="bg1"/>
                </a:solidFill>
                <a:latin typeface="Times New Roman" panose="02020603050405020304" pitchFamily="18" charset="0"/>
                <a:cs typeface="Times New Roman" panose="02020603050405020304" pitchFamily="18" charset="0"/>
              </a:rPr>
              <a:t>GP/Manager</a:t>
            </a:r>
            <a:endParaRPr lang="en-US" altLang="en-US" sz="1000">
              <a:solidFill>
                <a:schemeClr val="bg1"/>
              </a:solidFill>
              <a:latin typeface="Times New Roman" panose="02020603050405020304" pitchFamily="18" charset="0"/>
              <a:cs typeface="Times New Roman" panose="02020603050405020304" pitchFamily="18" charset="0"/>
            </a:endParaRPr>
          </a:p>
        </p:txBody>
      </p:sp>
      <p:cxnSp>
        <p:nvCxnSpPr>
          <p:cNvPr id="30754" name="Straight Connector 50"/>
          <p:cNvCxnSpPr>
            <a:cxnSpLocks noChangeShapeType="1"/>
            <a:stCxn id="30723" idx="1"/>
          </p:cNvCxnSpPr>
          <p:nvPr/>
        </p:nvCxnSpPr>
        <p:spPr bwMode="auto">
          <a:xfrm flipH="1" flipV="1">
            <a:off x="1574272" y="2152386"/>
            <a:ext cx="537435" cy="22225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61" name="Group 60"/>
          <p:cNvGrpSpPr>
            <a:grpSpLocks/>
          </p:cNvGrpSpPr>
          <p:nvPr/>
        </p:nvGrpSpPr>
        <p:grpSpPr bwMode="auto">
          <a:xfrm>
            <a:off x="791104" y="1748897"/>
            <a:ext cx="3840428" cy="616479"/>
            <a:chOff x="1209674" y="6110114"/>
            <a:chExt cx="4943475" cy="2181225"/>
          </a:xfrm>
        </p:grpSpPr>
        <p:sp>
          <p:nvSpPr>
            <p:cNvPr id="62" name="Oval 61"/>
            <p:cNvSpPr/>
            <p:nvPr/>
          </p:nvSpPr>
          <p:spPr bwMode="auto">
            <a:xfrm>
              <a:off x="1209674" y="6110114"/>
              <a:ext cx="4943475" cy="2181225"/>
            </a:xfrm>
            <a:prstGeom prst="ellipse">
              <a:avLst/>
            </a:prstGeom>
            <a:solidFill>
              <a:schemeClr val="accent6">
                <a:alpha val="25000"/>
              </a:schemeClr>
            </a:solidFill>
            <a:ln w="12700" cap="flat" cmpd="sng" algn="ctr">
              <a:solidFill>
                <a:schemeClr val="tx1"/>
              </a:solidFill>
              <a:prstDash val="solid"/>
              <a:round/>
              <a:headEnd type="none" w="med" len="med"/>
              <a:tailEnd type="none" w="med" len="med"/>
            </a:ln>
            <a:effectLst/>
          </p:spPr>
          <p:txBody>
            <a:bodyPr lIns="0" rIns="0" anchor="ctr" anchorCtr="1"/>
            <a:lstStyle/>
            <a:p>
              <a:pPr>
                <a:spcBef>
                  <a:spcPct val="35000"/>
                </a:spcBef>
                <a:buClr>
                  <a:srgbClr val="00A5D9"/>
                </a:buClr>
                <a:buSzPct val="90000"/>
                <a:tabLst>
                  <a:tab pos="333362" algn="l"/>
                </a:tabLst>
                <a:defRPr/>
              </a:pPr>
              <a:endParaRPr lang="en-GB" sz="1000" dirty="0">
                <a:latin typeface="Times New Roman" panose="02020603050405020304" pitchFamily="18" charset="0"/>
                <a:cs typeface="Times New Roman" panose="02020603050405020304" pitchFamily="18" charset="0"/>
              </a:endParaRPr>
            </a:p>
          </p:txBody>
        </p:sp>
        <p:sp>
          <p:nvSpPr>
            <p:cNvPr id="30757" name="Rectangle 62"/>
            <p:cNvSpPr>
              <a:spLocks noChangeArrowheads="1"/>
            </p:cNvSpPr>
            <p:nvPr/>
          </p:nvSpPr>
          <p:spPr bwMode="auto">
            <a:xfrm>
              <a:off x="2954637" y="6602068"/>
              <a:ext cx="1499192" cy="6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round/>
                  <a:headEnd/>
                  <a:tailEnd/>
                </a14:hiddenLine>
              </a:ext>
            </a:extLst>
          </p:spPr>
          <p:txBody>
            <a:bodyPr lIns="0" rIns="0" anchor="ctr" anchorCtr="1"/>
            <a:lstStyle>
              <a:lvl1pPr>
                <a:tabLst>
                  <a:tab pos="400050" algn="l"/>
                </a:tabLst>
                <a:defRPr>
                  <a:solidFill>
                    <a:schemeClr val="tx1"/>
                  </a:solidFill>
                  <a:latin typeface="Arial" panose="020B0604020202020204" pitchFamily="34" charset="0"/>
                  <a:cs typeface="Arial" panose="020B0604020202020204" pitchFamily="34" charset="0"/>
                </a:defRPr>
              </a:lvl1pPr>
              <a:lvl2pPr marL="742950" indent="-285750">
                <a:tabLst>
                  <a:tab pos="400050" algn="l"/>
                </a:tabLst>
                <a:defRPr>
                  <a:solidFill>
                    <a:schemeClr val="tx1"/>
                  </a:solidFill>
                  <a:latin typeface="Arial" panose="020B0604020202020204" pitchFamily="34" charset="0"/>
                  <a:cs typeface="Arial" panose="020B0604020202020204" pitchFamily="34" charset="0"/>
                </a:defRPr>
              </a:lvl2pPr>
              <a:lvl3pPr marL="1143000" indent="-228600">
                <a:tabLst>
                  <a:tab pos="400050" algn="l"/>
                </a:tabLst>
                <a:defRPr>
                  <a:solidFill>
                    <a:schemeClr val="tx1"/>
                  </a:solidFill>
                  <a:latin typeface="Arial" panose="020B0604020202020204" pitchFamily="34" charset="0"/>
                  <a:cs typeface="Arial" panose="020B0604020202020204" pitchFamily="34" charset="0"/>
                </a:defRPr>
              </a:lvl3pPr>
              <a:lvl4pPr marL="1600200" indent="-228600">
                <a:tabLst>
                  <a:tab pos="400050" algn="l"/>
                </a:tabLst>
                <a:defRPr>
                  <a:solidFill>
                    <a:schemeClr val="tx1"/>
                  </a:solidFill>
                  <a:latin typeface="Arial" panose="020B0604020202020204" pitchFamily="34" charset="0"/>
                  <a:cs typeface="Arial" panose="020B0604020202020204" pitchFamily="34" charset="0"/>
                </a:defRPr>
              </a:lvl4pPr>
              <a:lvl5pPr marL="2057400" indent="-228600">
                <a:tabLst>
                  <a:tab pos="40005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400050" algn="l"/>
                </a:tabLst>
                <a:defRPr>
                  <a:solidFill>
                    <a:schemeClr val="tx1"/>
                  </a:solidFill>
                  <a:latin typeface="Arial" panose="020B0604020202020204" pitchFamily="34" charset="0"/>
                  <a:cs typeface="Arial" panose="020B0604020202020204" pitchFamily="34" charset="0"/>
                </a:defRPr>
              </a:lvl9pPr>
            </a:lstStyle>
            <a:p>
              <a:pPr eaLnBrk="1" hangingPunct="1">
                <a:spcBef>
                  <a:spcPct val="35000"/>
                </a:spcBef>
                <a:buClr>
                  <a:srgbClr val="00A5D9"/>
                </a:buClr>
                <a:buSzPct val="90000"/>
                <a:buFont typeface="Wingdings" panose="05000000000000000000" pitchFamily="2" charset="2"/>
                <a:buNone/>
              </a:pPr>
              <a:r>
                <a:rPr lang="en-GB" altLang="en-US" sz="1500" b="1">
                  <a:solidFill>
                    <a:srgbClr val="FF0000"/>
                  </a:solidFill>
                  <a:latin typeface="Times New Roman" panose="02020603050405020304" pitchFamily="18" charset="0"/>
                  <a:cs typeface="Times New Roman" panose="02020603050405020304" pitchFamily="18" charset="0"/>
                </a:rPr>
                <a:t>Fund Workstream</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b="1" u="sng"/>
              <a:t>Option 2</a:t>
            </a:r>
            <a:r>
              <a:rPr lang="nl-BE"/>
              <a:t>: Public investors</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28</a:t>
            </a:fld>
            <a:endParaRPr lang="en-US" noProof="0" dirty="0"/>
          </a:p>
        </p:txBody>
      </p:sp>
      <p:pic>
        <p:nvPicPr>
          <p:cNvPr id="97" name="Picture 9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046" y="4680026"/>
            <a:ext cx="633441" cy="490998"/>
          </a:xfrm>
          <a:prstGeom prst="rect">
            <a:avLst/>
          </a:prstGeom>
        </p:spPr>
      </p:pic>
      <p:pic>
        <p:nvPicPr>
          <p:cNvPr id="98" name="Picture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0169" y="4782368"/>
            <a:ext cx="633441" cy="490998"/>
          </a:xfrm>
          <a:prstGeom prst="rect">
            <a:avLst/>
          </a:prstGeom>
        </p:spPr>
      </p:pic>
      <p:pic>
        <p:nvPicPr>
          <p:cNvPr id="99" name="Picture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8536" y="4884710"/>
            <a:ext cx="633441" cy="490998"/>
          </a:xfrm>
          <a:prstGeom prst="rect">
            <a:avLst/>
          </a:prstGeom>
        </p:spPr>
      </p:pic>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8543" y="4567100"/>
            <a:ext cx="633441" cy="490998"/>
          </a:xfrm>
          <a:prstGeom prst="rect">
            <a:avLst/>
          </a:prstGeom>
        </p:spPr>
      </p:pic>
      <p:pic>
        <p:nvPicPr>
          <p:cNvPr id="101" name="Picture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343" y="4678546"/>
            <a:ext cx="633441" cy="490998"/>
          </a:xfrm>
          <a:prstGeom prst="rect">
            <a:avLst/>
          </a:prstGeom>
        </p:spPr>
      </p:pic>
      <p:pic>
        <p:nvPicPr>
          <p:cNvPr id="102" name="Picture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544" y="4459037"/>
            <a:ext cx="633441" cy="490998"/>
          </a:xfrm>
          <a:prstGeom prst="rect">
            <a:avLst/>
          </a:prstGeom>
        </p:spPr>
      </p:pic>
      <p:sp>
        <p:nvSpPr>
          <p:cNvPr id="34" name="Oval 33"/>
          <p:cNvSpPr/>
          <p:nvPr/>
        </p:nvSpPr>
        <p:spPr bwMode="auto">
          <a:xfrm>
            <a:off x="3026935" y="4222038"/>
            <a:ext cx="1626038" cy="1494676"/>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cxnSp>
        <p:nvCxnSpPr>
          <p:cNvPr id="17" name="Curved Connector 16"/>
          <p:cNvCxnSpPr>
            <a:cxnSpLocks/>
            <a:endCxn id="34" idx="2"/>
          </p:cNvCxnSpPr>
          <p:nvPr/>
        </p:nvCxnSpPr>
        <p:spPr bwMode="auto">
          <a:xfrm rot="16200000" flipH="1">
            <a:off x="2130628" y="4073067"/>
            <a:ext cx="1175844" cy="616772"/>
          </a:xfrm>
          <a:prstGeom prst="curvedConnector2">
            <a:avLst/>
          </a:prstGeom>
          <a:solidFill>
            <a:srgbClr val="3656AB"/>
          </a:solidFill>
          <a:ln w="12700" cap="flat" cmpd="sng" algn="ctr">
            <a:solidFill>
              <a:schemeClr val="tx1"/>
            </a:solidFill>
            <a:prstDash val="solid"/>
            <a:round/>
            <a:headEnd type="none" w="med" len="med"/>
            <a:tailEnd type="triangle"/>
          </a:ln>
          <a:effectLst/>
        </p:spPr>
      </p:cxnSp>
      <p:cxnSp>
        <p:nvCxnSpPr>
          <p:cNvPr id="24" name="Curved Connector 23"/>
          <p:cNvCxnSpPr>
            <a:cxnSpLocks/>
          </p:cNvCxnSpPr>
          <p:nvPr/>
        </p:nvCxnSpPr>
        <p:spPr bwMode="auto">
          <a:xfrm rot="16200000" flipV="1">
            <a:off x="2897186" y="3092911"/>
            <a:ext cx="1186836" cy="1071417"/>
          </a:xfrm>
          <a:prstGeom prst="curvedConnector2">
            <a:avLst/>
          </a:prstGeom>
          <a:solidFill>
            <a:srgbClr val="3656AB"/>
          </a:solidFill>
          <a:ln w="12700" cap="flat" cmpd="sng" algn="ctr">
            <a:solidFill>
              <a:schemeClr val="tx1"/>
            </a:solidFill>
            <a:prstDash val="solid"/>
            <a:round/>
            <a:headEnd type="none" w="med" len="med"/>
            <a:tailEnd type="triangle"/>
          </a:ln>
          <a:effectLst/>
        </p:spPr>
      </p:cxnSp>
      <p:pic>
        <p:nvPicPr>
          <p:cNvPr id="26" name="Picture 25"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0819" y="2578476"/>
            <a:ext cx="1050512" cy="923941"/>
          </a:xfrm>
          <a:prstGeom prst="rect">
            <a:avLst/>
          </a:prstGeom>
        </p:spPr>
      </p:pic>
      <p:pic>
        <p:nvPicPr>
          <p:cNvPr id="6" name="Picture 5" descr="Screen Clipping">
            <a:extLst>
              <a:ext uri="{FF2B5EF4-FFF2-40B4-BE49-F238E27FC236}">
                <a16:creationId xmlns:a16="http://schemas.microsoft.com/office/drawing/2014/main" id="{ADB5C3FE-FE5E-9967-7B38-40C7975DCA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4625" y="4419602"/>
            <a:ext cx="180776" cy="209667"/>
          </a:xfrm>
          <a:prstGeom prst="rect">
            <a:avLst/>
          </a:prstGeom>
        </p:spPr>
      </p:pic>
      <p:pic>
        <p:nvPicPr>
          <p:cNvPr id="8" name="Picture 7">
            <a:extLst>
              <a:ext uri="{FF2B5EF4-FFF2-40B4-BE49-F238E27FC236}">
                <a16:creationId xmlns:a16="http://schemas.microsoft.com/office/drawing/2014/main" id="{D63C2FBD-622F-15C2-EFF4-EC123A9BFC3B}"/>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65807" y="4567100"/>
            <a:ext cx="592813" cy="811753"/>
          </a:xfrm>
          <a:prstGeom prst="rect">
            <a:avLst/>
          </a:prstGeom>
        </p:spPr>
      </p:pic>
      <p:pic>
        <p:nvPicPr>
          <p:cNvPr id="11" name="Picture 10">
            <a:extLst>
              <a:ext uri="{FF2B5EF4-FFF2-40B4-BE49-F238E27FC236}">
                <a16:creationId xmlns:a16="http://schemas.microsoft.com/office/drawing/2014/main" id="{10DBB593-5E1F-9DAE-51F9-A9071D2026E8}"/>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04886" y="4574999"/>
            <a:ext cx="422812" cy="803854"/>
          </a:xfrm>
          <a:prstGeom prst="rect">
            <a:avLst/>
          </a:prstGeom>
        </p:spPr>
      </p:pic>
      <p:pic>
        <p:nvPicPr>
          <p:cNvPr id="12" name="Picture 11">
            <a:extLst>
              <a:ext uri="{FF2B5EF4-FFF2-40B4-BE49-F238E27FC236}">
                <a16:creationId xmlns:a16="http://schemas.microsoft.com/office/drawing/2014/main" id="{1D31C6DB-964F-C50D-597A-8B3DAE8FD497}"/>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93722" y="4553859"/>
            <a:ext cx="592813" cy="829246"/>
          </a:xfrm>
          <a:prstGeom prst="rect">
            <a:avLst/>
          </a:prstGeom>
        </p:spPr>
      </p:pic>
      <p:pic>
        <p:nvPicPr>
          <p:cNvPr id="13" name="Picture 12">
            <a:extLst>
              <a:ext uri="{FF2B5EF4-FFF2-40B4-BE49-F238E27FC236}">
                <a16:creationId xmlns:a16="http://schemas.microsoft.com/office/drawing/2014/main" id="{3CA8D055-566E-2835-6A73-654EAEE15A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16731" y="4924045"/>
            <a:ext cx="305891" cy="233223"/>
          </a:xfrm>
          <a:prstGeom prst="rect">
            <a:avLst/>
          </a:prstGeom>
        </p:spPr>
      </p:pic>
      <p:grpSp>
        <p:nvGrpSpPr>
          <p:cNvPr id="19" name="Group 18">
            <a:extLst>
              <a:ext uri="{FF2B5EF4-FFF2-40B4-BE49-F238E27FC236}">
                <a16:creationId xmlns:a16="http://schemas.microsoft.com/office/drawing/2014/main" id="{FA2A20DD-DE1F-9C1B-BDDA-E7FA41C52595}"/>
              </a:ext>
            </a:extLst>
          </p:cNvPr>
          <p:cNvGrpSpPr/>
          <p:nvPr/>
        </p:nvGrpSpPr>
        <p:grpSpPr>
          <a:xfrm>
            <a:off x="1103262" y="2062609"/>
            <a:ext cx="1846634" cy="1699263"/>
            <a:chOff x="6278878" y="2536619"/>
            <a:chExt cx="1846634" cy="1699263"/>
          </a:xfrm>
        </p:grpSpPr>
        <p:pic>
          <p:nvPicPr>
            <p:cNvPr id="36" name="Picture 35">
              <a:extLst>
                <a:ext uri="{FF2B5EF4-FFF2-40B4-BE49-F238E27FC236}">
                  <a16:creationId xmlns:a16="http://schemas.microsoft.com/office/drawing/2014/main" id="{91EB8413-573B-C076-94FD-2128E3744073}"/>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38" name="Picture 37">
              <a:extLst>
                <a:ext uri="{FF2B5EF4-FFF2-40B4-BE49-F238E27FC236}">
                  <a16:creationId xmlns:a16="http://schemas.microsoft.com/office/drawing/2014/main" id="{B98BA843-3C7D-5326-92EB-4E21C681A135}"/>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39" name="Picture 38">
              <a:extLst>
                <a:ext uri="{FF2B5EF4-FFF2-40B4-BE49-F238E27FC236}">
                  <a16:creationId xmlns:a16="http://schemas.microsoft.com/office/drawing/2014/main" id="{85D0D22A-ED59-9471-7FBF-F75270113F75}"/>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40" name="Picture 39">
              <a:extLst>
                <a:ext uri="{FF2B5EF4-FFF2-40B4-BE49-F238E27FC236}">
                  <a16:creationId xmlns:a16="http://schemas.microsoft.com/office/drawing/2014/main" id="{39042337-9592-5721-7FDD-7E82F684ED8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42" name="Picture 41">
              <a:extLst>
                <a:ext uri="{FF2B5EF4-FFF2-40B4-BE49-F238E27FC236}">
                  <a16:creationId xmlns:a16="http://schemas.microsoft.com/office/drawing/2014/main" id="{EBFBA3D1-A818-3C49-C181-AB249DC7DEAE}"/>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43" name="Picture 42">
              <a:extLst>
                <a:ext uri="{FF2B5EF4-FFF2-40B4-BE49-F238E27FC236}">
                  <a16:creationId xmlns:a16="http://schemas.microsoft.com/office/drawing/2014/main" id="{E330A806-2297-886F-F840-B4CF5B484E7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44" name="Picture 43">
              <a:extLst>
                <a:ext uri="{FF2B5EF4-FFF2-40B4-BE49-F238E27FC236}">
                  <a16:creationId xmlns:a16="http://schemas.microsoft.com/office/drawing/2014/main" id="{006B1CAC-74F9-FE86-63A7-72CAF182A12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45" name="Picture 44">
              <a:extLst>
                <a:ext uri="{FF2B5EF4-FFF2-40B4-BE49-F238E27FC236}">
                  <a16:creationId xmlns:a16="http://schemas.microsoft.com/office/drawing/2014/main" id="{F53C4C66-3E56-62E7-ED85-A765DB267432}"/>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46" name="Picture 45">
              <a:extLst>
                <a:ext uri="{FF2B5EF4-FFF2-40B4-BE49-F238E27FC236}">
                  <a16:creationId xmlns:a16="http://schemas.microsoft.com/office/drawing/2014/main" id="{30EDB6EE-FEA6-18D2-9547-9A00460A1E08}"/>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47" name="Picture 46">
              <a:extLst>
                <a:ext uri="{FF2B5EF4-FFF2-40B4-BE49-F238E27FC236}">
                  <a16:creationId xmlns:a16="http://schemas.microsoft.com/office/drawing/2014/main" id="{62D6FC48-581F-5B1A-385C-64AD5EC3733F}"/>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48" name="Picture 47">
              <a:extLst>
                <a:ext uri="{FF2B5EF4-FFF2-40B4-BE49-F238E27FC236}">
                  <a16:creationId xmlns:a16="http://schemas.microsoft.com/office/drawing/2014/main" id="{8A19AF49-0DE8-AD1F-781D-6DB5EB8822B1}"/>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49" name="Picture 48">
              <a:extLst>
                <a:ext uri="{FF2B5EF4-FFF2-40B4-BE49-F238E27FC236}">
                  <a16:creationId xmlns:a16="http://schemas.microsoft.com/office/drawing/2014/main" id="{2349D6B8-148E-271E-7BC5-1F6126541718}"/>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50" name="Picture 49">
              <a:extLst>
                <a:ext uri="{FF2B5EF4-FFF2-40B4-BE49-F238E27FC236}">
                  <a16:creationId xmlns:a16="http://schemas.microsoft.com/office/drawing/2014/main" id="{EB9D4AEB-A0DF-B428-1247-676AC6C95FEB}"/>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51" name="Picture 50">
              <a:extLst>
                <a:ext uri="{FF2B5EF4-FFF2-40B4-BE49-F238E27FC236}">
                  <a16:creationId xmlns:a16="http://schemas.microsoft.com/office/drawing/2014/main" id="{9FF5B49F-BE8E-0563-63AA-8CB1EAF4D95B}"/>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52" name="Picture 51">
              <a:extLst>
                <a:ext uri="{FF2B5EF4-FFF2-40B4-BE49-F238E27FC236}">
                  <a16:creationId xmlns:a16="http://schemas.microsoft.com/office/drawing/2014/main" id="{7A4F6606-11A2-F6D5-EC7B-384A52FFC9CB}"/>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53" name="Picture 52">
              <a:extLst>
                <a:ext uri="{FF2B5EF4-FFF2-40B4-BE49-F238E27FC236}">
                  <a16:creationId xmlns:a16="http://schemas.microsoft.com/office/drawing/2014/main" id="{11202395-E9EE-3FC5-D627-343B0BE49135}"/>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54" name="Picture 53">
              <a:extLst>
                <a:ext uri="{FF2B5EF4-FFF2-40B4-BE49-F238E27FC236}">
                  <a16:creationId xmlns:a16="http://schemas.microsoft.com/office/drawing/2014/main" id="{4B283171-C3D3-FDF8-1CF8-D3DEA84745E3}"/>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55" name="Picture 54">
              <a:extLst>
                <a:ext uri="{FF2B5EF4-FFF2-40B4-BE49-F238E27FC236}">
                  <a16:creationId xmlns:a16="http://schemas.microsoft.com/office/drawing/2014/main" id="{9BB11199-6A33-FC45-A455-942BCDF8149C}"/>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56" name="Picture 55">
              <a:extLst>
                <a:ext uri="{FF2B5EF4-FFF2-40B4-BE49-F238E27FC236}">
                  <a16:creationId xmlns:a16="http://schemas.microsoft.com/office/drawing/2014/main" id="{F8BD7681-D5EC-53EE-CAB0-5A1B242E061C}"/>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57" name="Picture 56">
              <a:extLst>
                <a:ext uri="{FF2B5EF4-FFF2-40B4-BE49-F238E27FC236}">
                  <a16:creationId xmlns:a16="http://schemas.microsoft.com/office/drawing/2014/main" id="{113E99C9-6A4D-558C-B163-8FD96C6C104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58" name="Picture 57">
              <a:extLst>
                <a:ext uri="{FF2B5EF4-FFF2-40B4-BE49-F238E27FC236}">
                  <a16:creationId xmlns:a16="http://schemas.microsoft.com/office/drawing/2014/main" id="{C2D4187E-076C-D27B-F7BE-FA304B4948E0}"/>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59" name="Picture 58">
              <a:extLst>
                <a:ext uri="{FF2B5EF4-FFF2-40B4-BE49-F238E27FC236}">
                  <a16:creationId xmlns:a16="http://schemas.microsoft.com/office/drawing/2014/main" id="{EC6F4E8B-09C2-4133-472B-9C6533CE3671}"/>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60" name="Picture 59">
              <a:extLst>
                <a:ext uri="{FF2B5EF4-FFF2-40B4-BE49-F238E27FC236}">
                  <a16:creationId xmlns:a16="http://schemas.microsoft.com/office/drawing/2014/main" id="{A13F73AA-ACB5-9AE3-E9D0-5609D4D121CC}"/>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61" name="Picture 60">
              <a:extLst>
                <a:ext uri="{FF2B5EF4-FFF2-40B4-BE49-F238E27FC236}">
                  <a16:creationId xmlns:a16="http://schemas.microsoft.com/office/drawing/2014/main" id="{6CB47495-CEFC-BB5F-E060-8AD159646D0D}"/>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62" name="Picture 61">
              <a:extLst>
                <a:ext uri="{FF2B5EF4-FFF2-40B4-BE49-F238E27FC236}">
                  <a16:creationId xmlns:a16="http://schemas.microsoft.com/office/drawing/2014/main" id="{236C04FE-6E12-CC4A-ACC3-06A3FCB2C449}"/>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63" name="Picture 62">
              <a:extLst>
                <a:ext uri="{FF2B5EF4-FFF2-40B4-BE49-F238E27FC236}">
                  <a16:creationId xmlns:a16="http://schemas.microsoft.com/office/drawing/2014/main" id="{A9CCF2FF-A7F7-7AED-18AC-B079ED646BE2}"/>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64" name="Picture 63">
              <a:extLst>
                <a:ext uri="{FF2B5EF4-FFF2-40B4-BE49-F238E27FC236}">
                  <a16:creationId xmlns:a16="http://schemas.microsoft.com/office/drawing/2014/main" id="{F7742DF6-2288-278D-69D4-A361497FF2FC}"/>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65" name="Picture 64">
              <a:extLst>
                <a:ext uri="{FF2B5EF4-FFF2-40B4-BE49-F238E27FC236}">
                  <a16:creationId xmlns:a16="http://schemas.microsoft.com/office/drawing/2014/main" id="{5CBF148F-BCB8-9B3C-4C57-D3C4347F784A}"/>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66" name="Picture 65">
              <a:extLst>
                <a:ext uri="{FF2B5EF4-FFF2-40B4-BE49-F238E27FC236}">
                  <a16:creationId xmlns:a16="http://schemas.microsoft.com/office/drawing/2014/main" id="{6FA2FE4C-5E89-AEFD-B7F4-ED0BFBC2A0A0}"/>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67" name="Picture 66">
              <a:extLst>
                <a:ext uri="{FF2B5EF4-FFF2-40B4-BE49-F238E27FC236}">
                  <a16:creationId xmlns:a16="http://schemas.microsoft.com/office/drawing/2014/main" id="{0AD2E02C-2A19-53A7-26D4-33C6D08F0840}"/>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68" name="Picture 67">
              <a:extLst>
                <a:ext uri="{FF2B5EF4-FFF2-40B4-BE49-F238E27FC236}">
                  <a16:creationId xmlns:a16="http://schemas.microsoft.com/office/drawing/2014/main" id="{D8B93ECB-9C03-0D34-E3ED-814088F63F30}"/>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69" name="Picture 68">
              <a:extLst>
                <a:ext uri="{FF2B5EF4-FFF2-40B4-BE49-F238E27FC236}">
                  <a16:creationId xmlns:a16="http://schemas.microsoft.com/office/drawing/2014/main" id="{B7F85A98-6E40-A8B5-9F46-D1F7E2BF81CA}"/>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70" name="Picture 69">
              <a:extLst>
                <a:ext uri="{FF2B5EF4-FFF2-40B4-BE49-F238E27FC236}">
                  <a16:creationId xmlns:a16="http://schemas.microsoft.com/office/drawing/2014/main" id="{05FCDBB8-989C-FA92-E8D8-C7E1CD605435}"/>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71" name="Picture 70">
              <a:extLst>
                <a:ext uri="{FF2B5EF4-FFF2-40B4-BE49-F238E27FC236}">
                  <a16:creationId xmlns:a16="http://schemas.microsoft.com/office/drawing/2014/main" id="{E2756ADD-D648-067A-6528-CA4DF73C6A5B}"/>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grpSp>
        <p:nvGrpSpPr>
          <p:cNvPr id="72" name="Group 71">
            <a:extLst>
              <a:ext uri="{FF2B5EF4-FFF2-40B4-BE49-F238E27FC236}">
                <a16:creationId xmlns:a16="http://schemas.microsoft.com/office/drawing/2014/main" id="{975CAEAF-9012-FCD9-714B-616B2B9AF15A}"/>
              </a:ext>
            </a:extLst>
          </p:cNvPr>
          <p:cNvGrpSpPr/>
          <p:nvPr/>
        </p:nvGrpSpPr>
        <p:grpSpPr>
          <a:xfrm>
            <a:off x="5961465" y="2813736"/>
            <a:ext cx="1948332" cy="1757892"/>
            <a:chOff x="6177180" y="2492896"/>
            <a:chExt cx="1948332" cy="1757892"/>
          </a:xfrm>
        </p:grpSpPr>
        <p:sp>
          <p:nvSpPr>
            <p:cNvPr id="73" name="Oval 72">
              <a:extLst>
                <a:ext uri="{FF2B5EF4-FFF2-40B4-BE49-F238E27FC236}">
                  <a16:creationId xmlns:a16="http://schemas.microsoft.com/office/drawing/2014/main" id="{6516BA58-D1C3-8727-6F73-E9D67E239B22}"/>
                </a:ext>
              </a:extLst>
            </p:cNvPr>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4" name="Picture 73">
              <a:extLst>
                <a:ext uri="{FF2B5EF4-FFF2-40B4-BE49-F238E27FC236}">
                  <a16:creationId xmlns:a16="http://schemas.microsoft.com/office/drawing/2014/main" id="{CA3FAB18-19A4-66C7-436E-B15CF8E3245A}"/>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75" name="Picture 74">
              <a:extLst>
                <a:ext uri="{FF2B5EF4-FFF2-40B4-BE49-F238E27FC236}">
                  <a16:creationId xmlns:a16="http://schemas.microsoft.com/office/drawing/2014/main" id="{BD22A6A9-D1E5-DCBD-2B3B-756DA06632B6}"/>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76" name="Picture 75">
              <a:extLst>
                <a:ext uri="{FF2B5EF4-FFF2-40B4-BE49-F238E27FC236}">
                  <a16:creationId xmlns:a16="http://schemas.microsoft.com/office/drawing/2014/main" id="{BE5C993A-3C4E-E74D-2B6B-4DF44E7CAAAA}"/>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77" name="Picture 76">
              <a:extLst>
                <a:ext uri="{FF2B5EF4-FFF2-40B4-BE49-F238E27FC236}">
                  <a16:creationId xmlns:a16="http://schemas.microsoft.com/office/drawing/2014/main" id="{62A93785-F00D-4928-1636-67DEA2CA7C4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78" name="Picture 77">
              <a:extLst>
                <a:ext uri="{FF2B5EF4-FFF2-40B4-BE49-F238E27FC236}">
                  <a16:creationId xmlns:a16="http://schemas.microsoft.com/office/drawing/2014/main" id="{9F86E706-79C2-CF2D-20CF-88316B9F3F57}"/>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79" name="Picture 78">
              <a:extLst>
                <a:ext uri="{FF2B5EF4-FFF2-40B4-BE49-F238E27FC236}">
                  <a16:creationId xmlns:a16="http://schemas.microsoft.com/office/drawing/2014/main" id="{17B174FE-5A5F-1C10-92E1-994540CC91F3}"/>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80" name="Picture 79">
              <a:extLst>
                <a:ext uri="{FF2B5EF4-FFF2-40B4-BE49-F238E27FC236}">
                  <a16:creationId xmlns:a16="http://schemas.microsoft.com/office/drawing/2014/main" id="{EE9D841D-630D-9587-D167-B0DFF551A2D6}"/>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81" name="Picture 80">
              <a:extLst>
                <a:ext uri="{FF2B5EF4-FFF2-40B4-BE49-F238E27FC236}">
                  <a16:creationId xmlns:a16="http://schemas.microsoft.com/office/drawing/2014/main" id="{607FE115-EC87-46F4-4425-C716F1AE39F9}"/>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82" name="Picture 81">
              <a:extLst>
                <a:ext uri="{FF2B5EF4-FFF2-40B4-BE49-F238E27FC236}">
                  <a16:creationId xmlns:a16="http://schemas.microsoft.com/office/drawing/2014/main" id="{DCDB98F3-2C69-7A70-FCFE-EEA25B8F676E}"/>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83" name="Picture 82">
              <a:extLst>
                <a:ext uri="{FF2B5EF4-FFF2-40B4-BE49-F238E27FC236}">
                  <a16:creationId xmlns:a16="http://schemas.microsoft.com/office/drawing/2014/main" id="{0A9A1FD4-711A-6CB9-6293-53CA75EE7E4C}"/>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84" name="Picture 83">
              <a:extLst>
                <a:ext uri="{FF2B5EF4-FFF2-40B4-BE49-F238E27FC236}">
                  <a16:creationId xmlns:a16="http://schemas.microsoft.com/office/drawing/2014/main" id="{AC982370-BA59-7EE0-AC5E-82645AA1FD55}"/>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85" name="Picture 84">
              <a:extLst>
                <a:ext uri="{FF2B5EF4-FFF2-40B4-BE49-F238E27FC236}">
                  <a16:creationId xmlns:a16="http://schemas.microsoft.com/office/drawing/2014/main" id="{46291145-74EF-ECDB-C14C-D02DD1B9BBFA}"/>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86" name="Picture 85">
              <a:extLst>
                <a:ext uri="{FF2B5EF4-FFF2-40B4-BE49-F238E27FC236}">
                  <a16:creationId xmlns:a16="http://schemas.microsoft.com/office/drawing/2014/main" id="{76CAE85C-8E82-0A7D-4948-A630EC0873B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87" name="Picture 86">
              <a:extLst>
                <a:ext uri="{FF2B5EF4-FFF2-40B4-BE49-F238E27FC236}">
                  <a16:creationId xmlns:a16="http://schemas.microsoft.com/office/drawing/2014/main" id="{535A576F-856D-4E49-2EAE-16101C9CC1E8}"/>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88" name="Picture 87">
              <a:extLst>
                <a:ext uri="{FF2B5EF4-FFF2-40B4-BE49-F238E27FC236}">
                  <a16:creationId xmlns:a16="http://schemas.microsoft.com/office/drawing/2014/main" id="{7D9338B6-FBE2-B693-4F7B-A2234183EB59}"/>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89" name="Picture 88">
              <a:extLst>
                <a:ext uri="{FF2B5EF4-FFF2-40B4-BE49-F238E27FC236}">
                  <a16:creationId xmlns:a16="http://schemas.microsoft.com/office/drawing/2014/main" id="{D713B631-2FF9-6EDE-9038-2C9005758AC3}"/>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90" name="Picture 89">
              <a:extLst>
                <a:ext uri="{FF2B5EF4-FFF2-40B4-BE49-F238E27FC236}">
                  <a16:creationId xmlns:a16="http://schemas.microsoft.com/office/drawing/2014/main" id="{4FDA0473-2943-1E48-E163-BCFB8BE0CD59}"/>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91" name="Picture 90">
              <a:extLst>
                <a:ext uri="{FF2B5EF4-FFF2-40B4-BE49-F238E27FC236}">
                  <a16:creationId xmlns:a16="http://schemas.microsoft.com/office/drawing/2014/main" id="{33C0BE6D-7881-7A03-8D22-95B86CF7C1BD}"/>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92" name="Picture 91">
              <a:extLst>
                <a:ext uri="{FF2B5EF4-FFF2-40B4-BE49-F238E27FC236}">
                  <a16:creationId xmlns:a16="http://schemas.microsoft.com/office/drawing/2014/main" id="{6DD0CFC5-9D6E-AD48-2C45-2299FC4F564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93" name="Picture 92">
              <a:extLst>
                <a:ext uri="{FF2B5EF4-FFF2-40B4-BE49-F238E27FC236}">
                  <a16:creationId xmlns:a16="http://schemas.microsoft.com/office/drawing/2014/main" id="{38BB999D-0F0D-0EE1-79B7-4BFDFA136DD7}"/>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94" name="Picture 93">
              <a:extLst>
                <a:ext uri="{FF2B5EF4-FFF2-40B4-BE49-F238E27FC236}">
                  <a16:creationId xmlns:a16="http://schemas.microsoft.com/office/drawing/2014/main" id="{D70FE0FF-0E0A-858F-5B3B-E85CBA174748}"/>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95" name="Picture 94">
              <a:extLst>
                <a:ext uri="{FF2B5EF4-FFF2-40B4-BE49-F238E27FC236}">
                  <a16:creationId xmlns:a16="http://schemas.microsoft.com/office/drawing/2014/main" id="{30A081CB-0640-57BD-9E9D-39BE62963497}"/>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03" name="Picture 102">
              <a:extLst>
                <a:ext uri="{FF2B5EF4-FFF2-40B4-BE49-F238E27FC236}">
                  <a16:creationId xmlns:a16="http://schemas.microsoft.com/office/drawing/2014/main" id="{47FCE159-D850-39A2-FDAC-A55252586255}"/>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05" name="Picture 104">
              <a:extLst>
                <a:ext uri="{FF2B5EF4-FFF2-40B4-BE49-F238E27FC236}">
                  <a16:creationId xmlns:a16="http://schemas.microsoft.com/office/drawing/2014/main" id="{FF139280-E00C-1109-F470-589C32C96A3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06" name="Picture 105">
              <a:extLst>
                <a:ext uri="{FF2B5EF4-FFF2-40B4-BE49-F238E27FC236}">
                  <a16:creationId xmlns:a16="http://schemas.microsoft.com/office/drawing/2014/main" id="{DD2FF282-802D-92A5-8615-E7D3AC634264}"/>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07" name="Picture 106">
              <a:extLst>
                <a:ext uri="{FF2B5EF4-FFF2-40B4-BE49-F238E27FC236}">
                  <a16:creationId xmlns:a16="http://schemas.microsoft.com/office/drawing/2014/main" id="{0B92ACCB-0280-89C1-78F4-F32C9C2A276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08" name="Picture 107">
              <a:extLst>
                <a:ext uri="{FF2B5EF4-FFF2-40B4-BE49-F238E27FC236}">
                  <a16:creationId xmlns:a16="http://schemas.microsoft.com/office/drawing/2014/main" id="{640ECA1F-7234-C74C-18CD-53058A7C1B0C}"/>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09" name="Picture 108">
              <a:extLst>
                <a:ext uri="{FF2B5EF4-FFF2-40B4-BE49-F238E27FC236}">
                  <a16:creationId xmlns:a16="http://schemas.microsoft.com/office/drawing/2014/main" id="{51215F1E-014A-EE99-0540-4ACFE02908F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10" name="Picture 109">
              <a:extLst>
                <a:ext uri="{FF2B5EF4-FFF2-40B4-BE49-F238E27FC236}">
                  <a16:creationId xmlns:a16="http://schemas.microsoft.com/office/drawing/2014/main" id="{E8D6748D-B40A-56A1-6FC9-07BB2C2973DF}"/>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111" name="Picture 110">
              <a:extLst>
                <a:ext uri="{FF2B5EF4-FFF2-40B4-BE49-F238E27FC236}">
                  <a16:creationId xmlns:a16="http://schemas.microsoft.com/office/drawing/2014/main" id="{0E8B0417-3B03-9B86-F151-6F3FFD82403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112" name="Picture 111">
              <a:extLst>
                <a:ext uri="{FF2B5EF4-FFF2-40B4-BE49-F238E27FC236}">
                  <a16:creationId xmlns:a16="http://schemas.microsoft.com/office/drawing/2014/main" id="{CDBAE61D-D70A-928A-D2E3-44CA1DB7A510}"/>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113" name="Picture 112">
              <a:extLst>
                <a:ext uri="{FF2B5EF4-FFF2-40B4-BE49-F238E27FC236}">
                  <a16:creationId xmlns:a16="http://schemas.microsoft.com/office/drawing/2014/main" id="{8802D9B4-DC92-43CE-562E-D150B51558F8}"/>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114" name="Picture 113">
              <a:extLst>
                <a:ext uri="{FF2B5EF4-FFF2-40B4-BE49-F238E27FC236}">
                  <a16:creationId xmlns:a16="http://schemas.microsoft.com/office/drawing/2014/main" id="{AD454382-9595-2FF4-D77D-AEDAE594FB4A}"/>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115" name="Picture 114">
              <a:extLst>
                <a:ext uri="{FF2B5EF4-FFF2-40B4-BE49-F238E27FC236}">
                  <a16:creationId xmlns:a16="http://schemas.microsoft.com/office/drawing/2014/main" id="{EAD09786-B399-0B1B-525E-60F16452578F}"/>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sp>
        <p:nvSpPr>
          <p:cNvPr id="116" name="Right Arrow 26">
            <a:extLst>
              <a:ext uri="{FF2B5EF4-FFF2-40B4-BE49-F238E27FC236}">
                <a16:creationId xmlns:a16="http://schemas.microsoft.com/office/drawing/2014/main" id="{4315BAB5-6224-93E2-A5CD-C5A2D017F370}"/>
              </a:ext>
            </a:extLst>
          </p:cNvPr>
          <p:cNvSpPr/>
          <p:nvPr/>
        </p:nvSpPr>
        <p:spPr bwMode="auto">
          <a:xfrm rot="20022462">
            <a:off x="4667964" y="4084342"/>
            <a:ext cx="1306459" cy="490998"/>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17" name="Right Arrow 26">
            <a:extLst>
              <a:ext uri="{FF2B5EF4-FFF2-40B4-BE49-F238E27FC236}">
                <a16:creationId xmlns:a16="http://schemas.microsoft.com/office/drawing/2014/main" id="{3CCBB3EB-3187-AF58-AF9B-2B9C3D0EBECD}"/>
              </a:ext>
            </a:extLst>
          </p:cNvPr>
          <p:cNvSpPr/>
          <p:nvPr/>
        </p:nvSpPr>
        <p:spPr bwMode="auto">
          <a:xfrm rot="839883">
            <a:off x="4728493" y="4951295"/>
            <a:ext cx="1233154" cy="490998"/>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nvGrpSpPr>
          <p:cNvPr id="118" name="Group 117">
            <a:extLst>
              <a:ext uri="{FF2B5EF4-FFF2-40B4-BE49-F238E27FC236}">
                <a16:creationId xmlns:a16="http://schemas.microsoft.com/office/drawing/2014/main" id="{897DDBDA-1D63-AA77-73CF-C27345067225}"/>
              </a:ext>
            </a:extLst>
          </p:cNvPr>
          <p:cNvGrpSpPr/>
          <p:nvPr/>
        </p:nvGrpSpPr>
        <p:grpSpPr>
          <a:xfrm>
            <a:off x="5956928" y="4736606"/>
            <a:ext cx="1956809" cy="1800200"/>
            <a:chOff x="3386198" y="2490861"/>
            <a:chExt cx="1956809" cy="1800200"/>
          </a:xfrm>
        </p:grpSpPr>
        <p:sp>
          <p:nvSpPr>
            <p:cNvPr id="119" name="Oval 118">
              <a:extLst>
                <a:ext uri="{FF2B5EF4-FFF2-40B4-BE49-F238E27FC236}">
                  <a16:creationId xmlns:a16="http://schemas.microsoft.com/office/drawing/2014/main" id="{2A996F91-6844-2BB1-EBD4-AD96C868A9D4}"/>
                </a:ext>
              </a:extLst>
            </p:cNvPr>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20" name="Picture 119">
              <a:extLst>
                <a:ext uri="{FF2B5EF4-FFF2-40B4-BE49-F238E27FC236}">
                  <a16:creationId xmlns:a16="http://schemas.microsoft.com/office/drawing/2014/main" id="{056C4525-53D5-3D4B-F943-5079B1B6EC60}"/>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21" name="Picture 120">
              <a:extLst>
                <a:ext uri="{FF2B5EF4-FFF2-40B4-BE49-F238E27FC236}">
                  <a16:creationId xmlns:a16="http://schemas.microsoft.com/office/drawing/2014/main" id="{8B2F3A87-7162-37E5-F0B9-F025FBD167E2}"/>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22" name="Picture 121">
              <a:extLst>
                <a:ext uri="{FF2B5EF4-FFF2-40B4-BE49-F238E27FC236}">
                  <a16:creationId xmlns:a16="http://schemas.microsoft.com/office/drawing/2014/main" id="{921EFFF7-6540-2CE1-2889-4D70B8B0DD4C}"/>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23" name="Picture 122">
              <a:extLst>
                <a:ext uri="{FF2B5EF4-FFF2-40B4-BE49-F238E27FC236}">
                  <a16:creationId xmlns:a16="http://schemas.microsoft.com/office/drawing/2014/main" id="{88CBEED5-24C8-AAB7-7316-3D13968D8B79}"/>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24" name="Picture 123">
              <a:extLst>
                <a:ext uri="{FF2B5EF4-FFF2-40B4-BE49-F238E27FC236}">
                  <a16:creationId xmlns:a16="http://schemas.microsoft.com/office/drawing/2014/main" id="{B38A2313-B030-5C72-8DEB-F3001C8E29D4}"/>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25" name="Picture 124">
              <a:extLst>
                <a:ext uri="{FF2B5EF4-FFF2-40B4-BE49-F238E27FC236}">
                  <a16:creationId xmlns:a16="http://schemas.microsoft.com/office/drawing/2014/main" id="{88D03578-8C3A-8446-7753-533CBA52BC7A}"/>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26" name="Picture 125">
              <a:extLst>
                <a:ext uri="{FF2B5EF4-FFF2-40B4-BE49-F238E27FC236}">
                  <a16:creationId xmlns:a16="http://schemas.microsoft.com/office/drawing/2014/main" id="{1429B9B9-0709-5CBE-9D0A-76806BF0974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27" name="Picture 126">
              <a:extLst>
                <a:ext uri="{FF2B5EF4-FFF2-40B4-BE49-F238E27FC236}">
                  <a16:creationId xmlns:a16="http://schemas.microsoft.com/office/drawing/2014/main" id="{A742118D-4936-1585-0205-9D8368C6704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28" name="Picture 127">
              <a:extLst>
                <a:ext uri="{FF2B5EF4-FFF2-40B4-BE49-F238E27FC236}">
                  <a16:creationId xmlns:a16="http://schemas.microsoft.com/office/drawing/2014/main" id="{FE614D8E-A138-18CF-FB37-B78D04FB1BE5}"/>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29" name="Picture 128">
              <a:extLst>
                <a:ext uri="{FF2B5EF4-FFF2-40B4-BE49-F238E27FC236}">
                  <a16:creationId xmlns:a16="http://schemas.microsoft.com/office/drawing/2014/main" id="{755AF253-332F-4DAB-53B2-41A02E5BBB63}"/>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130" name="Picture 129">
              <a:extLst>
                <a:ext uri="{FF2B5EF4-FFF2-40B4-BE49-F238E27FC236}">
                  <a16:creationId xmlns:a16="http://schemas.microsoft.com/office/drawing/2014/main" id="{27551F2A-A0F2-1F0F-893F-484DD18A0409}"/>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131" name="Picture 130">
              <a:extLst>
                <a:ext uri="{FF2B5EF4-FFF2-40B4-BE49-F238E27FC236}">
                  <a16:creationId xmlns:a16="http://schemas.microsoft.com/office/drawing/2014/main" id="{DA91E195-2F2A-8980-312A-72271F8870B4}"/>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132" name="Picture 131">
              <a:extLst>
                <a:ext uri="{FF2B5EF4-FFF2-40B4-BE49-F238E27FC236}">
                  <a16:creationId xmlns:a16="http://schemas.microsoft.com/office/drawing/2014/main" id="{AC5AAE6E-2F45-7A05-DEB6-414B214CC81B}"/>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133" name="Picture 132">
              <a:extLst>
                <a:ext uri="{FF2B5EF4-FFF2-40B4-BE49-F238E27FC236}">
                  <a16:creationId xmlns:a16="http://schemas.microsoft.com/office/drawing/2014/main" id="{D4A35F0C-638D-C42C-5143-51755820EDA8}"/>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134" name="Picture 133">
              <a:extLst>
                <a:ext uri="{FF2B5EF4-FFF2-40B4-BE49-F238E27FC236}">
                  <a16:creationId xmlns:a16="http://schemas.microsoft.com/office/drawing/2014/main" id="{37BC5EE1-02CF-DE90-7F78-17F8F41354D6}"/>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35" name="Picture 134">
              <a:extLst>
                <a:ext uri="{FF2B5EF4-FFF2-40B4-BE49-F238E27FC236}">
                  <a16:creationId xmlns:a16="http://schemas.microsoft.com/office/drawing/2014/main" id="{5A1E1163-97FF-F128-CC4E-C556E5EDCDC5}"/>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36" name="Picture 135">
              <a:extLst>
                <a:ext uri="{FF2B5EF4-FFF2-40B4-BE49-F238E27FC236}">
                  <a16:creationId xmlns:a16="http://schemas.microsoft.com/office/drawing/2014/main" id="{B3B97C29-E5BE-BF73-B7BE-9367B7D273B6}"/>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37" name="Picture 136">
              <a:extLst>
                <a:ext uri="{FF2B5EF4-FFF2-40B4-BE49-F238E27FC236}">
                  <a16:creationId xmlns:a16="http://schemas.microsoft.com/office/drawing/2014/main" id="{AB0B1E92-E192-E9C4-1231-68ED119BDD5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38" name="Picture 137">
              <a:extLst>
                <a:ext uri="{FF2B5EF4-FFF2-40B4-BE49-F238E27FC236}">
                  <a16:creationId xmlns:a16="http://schemas.microsoft.com/office/drawing/2014/main" id="{19A59539-0ACB-59B5-0899-08514564D43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39" name="Picture 138">
              <a:extLst>
                <a:ext uri="{FF2B5EF4-FFF2-40B4-BE49-F238E27FC236}">
                  <a16:creationId xmlns:a16="http://schemas.microsoft.com/office/drawing/2014/main" id="{A736F367-1EAE-6F52-4506-79AA51D8EA23}"/>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40" name="Picture 139">
              <a:extLst>
                <a:ext uri="{FF2B5EF4-FFF2-40B4-BE49-F238E27FC236}">
                  <a16:creationId xmlns:a16="http://schemas.microsoft.com/office/drawing/2014/main" id="{359368B4-7112-8C39-08A7-D816E1CB0BE8}"/>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41" name="Picture 140">
              <a:extLst>
                <a:ext uri="{FF2B5EF4-FFF2-40B4-BE49-F238E27FC236}">
                  <a16:creationId xmlns:a16="http://schemas.microsoft.com/office/drawing/2014/main" id="{253E1E36-4168-A8C1-8372-3E9DE3D1AE91}"/>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42" name="Picture 141">
              <a:extLst>
                <a:ext uri="{FF2B5EF4-FFF2-40B4-BE49-F238E27FC236}">
                  <a16:creationId xmlns:a16="http://schemas.microsoft.com/office/drawing/2014/main" id="{304E5F04-4625-E751-E0DF-F283706BC20E}"/>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spTree>
    <p:extLst>
      <p:ext uri="{BB962C8B-B14F-4D97-AF65-F5344CB8AC3E}">
        <p14:creationId xmlns:p14="http://schemas.microsoft.com/office/powerpoint/2010/main" val="274400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How?</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29</a:t>
            </a:fld>
            <a:endParaRPr lang="en-US" noProof="0" dirty="0"/>
          </a:p>
        </p:txBody>
      </p:sp>
      <p:sp>
        <p:nvSpPr>
          <p:cNvPr id="5" name="TextBox 4"/>
          <p:cNvSpPr txBox="1"/>
          <p:nvPr/>
        </p:nvSpPr>
        <p:spPr>
          <a:xfrm>
            <a:off x="3011748" y="1994751"/>
            <a:ext cx="3056461"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Initial Public Offering (“</a:t>
            </a:r>
            <a:r>
              <a:rPr lang="nl-BE" b="1">
                <a:latin typeface="Times New Roman" panose="02020603050405020304" pitchFamily="18" charset="0"/>
                <a:cs typeface="Times New Roman" panose="02020603050405020304" pitchFamily="18" charset="0"/>
              </a:rPr>
              <a:t>IPO</a:t>
            </a:r>
            <a:r>
              <a:rPr lang="nl-BE">
                <a:latin typeface="Times New Roman" panose="02020603050405020304" pitchFamily="18" charset="0"/>
                <a:cs typeface="Times New Roman" panose="02020603050405020304" pitchFamily="18" charset="0"/>
              </a:rPr>
              <a:t>”)</a:t>
            </a:r>
          </a:p>
        </p:txBody>
      </p:sp>
      <p:pic>
        <p:nvPicPr>
          <p:cNvPr id="7" name="Picture 6" descr="Screen Clipping"/>
          <p:cNvPicPr>
            <a:picLocks/>
          </p:cNvPicPr>
          <p:nvPr/>
        </p:nvPicPr>
        <p:blipFill>
          <a:blip r:embed="rId3">
            <a:extLst>
              <a:ext uri="{28A0092B-C50C-407E-A947-70E740481C1C}">
                <a14:useLocalDpi xmlns:a14="http://schemas.microsoft.com/office/drawing/2010/main" val="0"/>
              </a:ext>
            </a:extLst>
          </a:blip>
          <a:stretch>
            <a:fillRect/>
          </a:stretch>
        </p:blipFill>
        <p:spPr>
          <a:xfrm>
            <a:off x="464779" y="2542361"/>
            <a:ext cx="2700000" cy="1800000"/>
          </a:xfrm>
          <a:prstGeom prst="rect">
            <a:avLst/>
          </a:prstGeom>
          <a:ln>
            <a:solidFill>
              <a:schemeClr val="tx1"/>
            </a:solidFill>
          </a:ln>
        </p:spPr>
      </p:pic>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3474" y="2553660"/>
            <a:ext cx="2700000" cy="1791638"/>
          </a:xfrm>
          <a:prstGeom prst="rect">
            <a:avLst/>
          </a:prstGeom>
          <a:ln>
            <a:solidFill>
              <a:schemeClr val="tx1"/>
            </a:solidFill>
          </a:ln>
        </p:spPr>
      </p:pic>
      <p:pic>
        <p:nvPicPr>
          <p:cNvPr id="11" name="Picture 10"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075" y="4529862"/>
            <a:ext cx="5630399" cy="1693724"/>
          </a:xfrm>
          <a:prstGeom prst="rect">
            <a:avLst/>
          </a:prstGeom>
          <a:ln>
            <a:solidFill>
              <a:schemeClr val="tx1"/>
            </a:solidFill>
          </a:ln>
        </p:spPr>
      </p:pic>
      <p:pic>
        <p:nvPicPr>
          <p:cNvPr id="12" name="Picture 11"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2169" y="2553660"/>
            <a:ext cx="2453894" cy="3674210"/>
          </a:xfrm>
          <a:prstGeom prst="rect">
            <a:avLst/>
          </a:prstGeom>
          <a:ln>
            <a:solidFill>
              <a:schemeClr val="tx1"/>
            </a:solidFill>
          </a:ln>
        </p:spPr>
      </p:pic>
    </p:spTree>
    <p:extLst>
      <p:ext uri="{BB962C8B-B14F-4D97-AF65-F5344CB8AC3E}">
        <p14:creationId xmlns:p14="http://schemas.microsoft.com/office/powerpoint/2010/main" val="331803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How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30</a:t>
            </a:fld>
            <a:endParaRPr lang="en-US" noProof="0" dirty="0"/>
          </a:p>
        </p:txBody>
      </p:sp>
      <p:grpSp>
        <p:nvGrpSpPr>
          <p:cNvPr id="20" name="Group 19"/>
          <p:cNvGrpSpPr/>
          <p:nvPr/>
        </p:nvGrpSpPr>
        <p:grpSpPr>
          <a:xfrm>
            <a:off x="661162" y="3660869"/>
            <a:ext cx="1944216" cy="1757892"/>
            <a:chOff x="611560" y="2492896"/>
            <a:chExt cx="1944216" cy="1757892"/>
          </a:xfrm>
        </p:grpSpPr>
        <p:sp>
          <p:nvSpPr>
            <p:cNvPr id="99" name="Oval 98"/>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5" name="Picture 10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09" name="Picture 10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21" name="Group 20"/>
          <p:cNvGrpSpPr/>
          <p:nvPr/>
        </p:nvGrpSpPr>
        <p:grpSpPr>
          <a:xfrm>
            <a:off x="3459970" y="3661120"/>
            <a:ext cx="1956809" cy="1800200"/>
            <a:chOff x="3386198" y="2490861"/>
            <a:chExt cx="1956809" cy="1800200"/>
          </a:xfrm>
        </p:grpSpPr>
        <p:sp>
          <p:nvSpPr>
            <p:cNvPr id="100" name="Oval 99"/>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10" name="Picture 10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11" name="Picture 1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12" name="Picture 1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13" name="Picture 1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14" name="Picture 11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15" name="Picture 1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16" name="Picture 1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17" name="Picture 1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18" name="Picture 11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19" name="Picture 1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120" name="Picture 11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121" name="Picture 1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122" name="Picture 1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123" name="Picture 12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124" name="Picture 1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25" name="Picture 12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26" name="Picture 1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27" name="Picture 1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28" name="Picture 1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29" name="Picture 1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30" name="Picture 1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31" name="Picture 1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32" name="Picture 1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22" name="Group 21"/>
          <p:cNvGrpSpPr/>
          <p:nvPr/>
        </p:nvGrpSpPr>
        <p:grpSpPr>
          <a:xfrm>
            <a:off x="6308528" y="3660869"/>
            <a:ext cx="1948332" cy="1757892"/>
            <a:chOff x="6177180" y="2492896"/>
            <a:chExt cx="1948332" cy="1757892"/>
          </a:xfrm>
        </p:grpSpPr>
        <p:sp>
          <p:nvSpPr>
            <p:cNvPr id="104" name="Oval 103"/>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33" name="Picture 1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34" name="Picture 1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35" name="Picture 1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36" name="Picture 1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37" name="Picture 1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38" name="Picture 1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39" name="Picture 1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40" name="Picture 1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41" name="Picture 1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42" name="Picture 1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43" name="Picture 1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44" name="Picture 1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45" name="Picture 1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46" name="Picture 1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47" name="Picture 1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48" name="Picture 1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49" name="Picture 1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50" name="Picture 1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51" name="Picture 1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52" name="Picture 1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53" name="Picture 1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54" name="Picture 15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55" name="Picture 1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56" name="Picture 15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57" name="Picture 1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58" name="Picture 1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59" name="Picture 1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60" name="Picture 1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61" name="Picture 1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162" name="Picture 16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163" name="Picture 1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164" name="Picture 16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165" name="Picture 1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166" name="Picture 16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sp>
        <p:nvSpPr>
          <p:cNvPr id="5" name="TextBox 4"/>
          <p:cNvSpPr txBox="1"/>
          <p:nvPr/>
        </p:nvSpPr>
        <p:spPr>
          <a:xfrm>
            <a:off x="3113175" y="2267458"/>
            <a:ext cx="3056461"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Initial Public Offering (“</a:t>
            </a:r>
            <a:r>
              <a:rPr lang="nl-BE" b="1">
                <a:latin typeface="Times New Roman" panose="02020603050405020304" pitchFamily="18" charset="0"/>
                <a:cs typeface="Times New Roman" panose="02020603050405020304" pitchFamily="18" charset="0"/>
              </a:rPr>
              <a:t>IPO</a:t>
            </a:r>
            <a:r>
              <a:rPr lang="nl-BE">
                <a:latin typeface="Times New Roman" panose="02020603050405020304" pitchFamily="18" charset="0"/>
                <a:cs typeface="Times New Roman" panose="02020603050405020304" pitchFamily="18" charset="0"/>
              </a:rPr>
              <a:t>”)</a:t>
            </a:r>
          </a:p>
        </p:txBody>
      </p:sp>
      <p:sp>
        <p:nvSpPr>
          <p:cNvPr id="6" name="TextBox 5"/>
          <p:cNvSpPr txBox="1"/>
          <p:nvPr/>
        </p:nvSpPr>
        <p:spPr>
          <a:xfrm>
            <a:off x="6785443" y="1834519"/>
            <a:ext cx="2930796"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Sale of existing shares</a:t>
            </a:r>
          </a:p>
        </p:txBody>
      </p:sp>
      <p:cxnSp>
        <p:nvCxnSpPr>
          <p:cNvPr id="8" name="Straight Arrow Connector 7"/>
          <p:cNvCxnSpPr/>
          <p:nvPr/>
        </p:nvCxnSpPr>
        <p:spPr bwMode="auto">
          <a:xfrm flipV="1">
            <a:off x="6074568" y="2049529"/>
            <a:ext cx="710875" cy="388882"/>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sp>
        <p:nvSpPr>
          <p:cNvPr id="9" name="Rectangle 8"/>
          <p:cNvSpPr/>
          <p:nvPr/>
        </p:nvSpPr>
        <p:spPr>
          <a:xfrm>
            <a:off x="6785019" y="2572502"/>
            <a:ext cx="2307042" cy="369332"/>
          </a:xfrm>
          <a:prstGeom prst="rect">
            <a:avLst/>
          </a:prstGeom>
        </p:spPr>
        <p:txBody>
          <a:bodyPr wrap="none">
            <a:spAutoFit/>
          </a:bodyPr>
          <a:lstStyle/>
          <a:p>
            <a:r>
              <a:rPr lang="nl-BE">
                <a:latin typeface="Times New Roman" panose="02020603050405020304" pitchFamily="18" charset="0"/>
                <a:cs typeface="Times New Roman" panose="02020603050405020304" pitchFamily="18" charset="0"/>
              </a:rPr>
              <a:t>Issuance of new shares</a:t>
            </a:r>
          </a:p>
        </p:txBody>
      </p:sp>
      <p:cxnSp>
        <p:nvCxnSpPr>
          <p:cNvPr id="81" name="Straight Arrow Connector 80"/>
          <p:cNvCxnSpPr>
            <a:endCxn id="9" idx="1"/>
          </p:cNvCxnSpPr>
          <p:nvPr/>
        </p:nvCxnSpPr>
        <p:spPr bwMode="auto">
          <a:xfrm>
            <a:off x="6100011" y="2437140"/>
            <a:ext cx="685008" cy="320028"/>
          </a:xfrm>
          <a:prstGeom prst="straightConnector1">
            <a:avLst/>
          </a:prstGeom>
          <a:solidFill>
            <a:srgbClr val="3656AB"/>
          </a:solidFill>
          <a:ln w="12700" cap="flat" cmpd="sng" algn="ctr">
            <a:solidFill>
              <a:schemeClr val="tx1"/>
            </a:solidFill>
            <a:prstDash val="solid"/>
            <a:round/>
            <a:headEnd type="none" w="med" len="med"/>
            <a:tailEnd type="triangle"/>
          </a:ln>
          <a:effectLst/>
        </p:spPr>
      </p:cxnSp>
      <p:cxnSp>
        <p:nvCxnSpPr>
          <p:cNvPr id="15" name="Curved Connector 14"/>
          <p:cNvCxnSpPr>
            <a:stCxn id="99" idx="0"/>
            <a:endCxn id="100" idx="0"/>
          </p:cNvCxnSpPr>
          <p:nvPr/>
        </p:nvCxnSpPr>
        <p:spPr bwMode="auto">
          <a:xfrm rot="16200000" flipH="1">
            <a:off x="3032548" y="2261590"/>
            <a:ext cx="251" cy="2798808"/>
          </a:xfrm>
          <a:prstGeom prst="curvedConnector3">
            <a:avLst>
              <a:gd name="adj1" fmla="val -197330677"/>
            </a:avLst>
          </a:prstGeom>
          <a:solidFill>
            <a:srgbClr val="3656AB"/>
          </a:solidFill>
          <a:ln w="12700" cap="flat" cmpd="sng" algn="ctr">
            <a:solidFill>
              <a:schemeClr val="tx1"/>
            </a:solidFill>
            <a:prstDash val="solid"/>
            <a:round/>
            <a:headEnd type="none" w="med" len="med"/>
            <a:tailEnd type="triangle"/>
          </a:ln>
          <a:effectLst/>
        </p:spPr>
      </p:cxnSp>
      <p:cxnSp>
        <p:nvCxnSpPr>
          <p:cNvPr id="88" name="Curved Connector 87"/>
          <p:cNvCxnSpPr>
            <a:stCxn id="127" idx="2"/>
            <a:endCxn id="150" idx="2"/>
          </p:cNvCxnSpPr>
          <p:nvPr/>
        </p:nvCxnSpPr>
        <p:spPr bwMode="auto">
          <a:xfrm rot="5400000" flipH="1" flipV="1">
            <a:off x="5919630" y="3928353"/>
            <a:ext cx="42559" cy="2993563"/>
          </a:xfrm>
          <a:prstGeom prst="curvedConnector3">
            <a:avLst>
              <a:gd name="adj1" fmla="val -1342842"/>
            </a:avLst>
          </a:prstGeom>
          <a:solidFill>
            <a:srgbClr val="3656AB"/>
          </a:solidFill>
          <a:ln w="12700" cap="flat" cmpd="sng" algn="ctr">
            <a:solidFill>
              <a:schemeClr val="tx1"/>
            </a:solidFill>
            <a:prstDash val="solid"/>
            <a:round/>
            <a:headEnd type="none" w="med" len="med"/>
            <a:tailEnd type="triangle"/>
          </a:ln>
          <a:effectLst/>
        </p:spPr>
      </p:cxnSp>
      <p:cxnSp>
        <p:nvCxnSpPr>
          <p:cNvPr id="89" name="Curved Connector 88"/>
          <p:cNvCxnSpPr>
            <a:stCxn id="99" idx="0"/>
            <a:endCxn id="104" idx="0"/>
          </p:cNvCxnSpPr>
          <p:nvPr/>
        </p:nvCxnSpPr>
        <p:spPr bwMode="auto">
          <a:xfrm rot="5400000" flipH="1" flipV="1">
            <a:off x="4456953" y="837186"/>
            <a:ext cx="12700" cy="5647366"/>
          </a:xfrm>
          <a:prstGeom prst="curvedConnector3">
            <a:avLst>
              <a:gd name="adj1" fmla="val 7700000"/>
            </a:avLst>
          </a:prstGeom>
          <a:solidFill>
            <a:srgbClr val="3656AB"/>
          </a:solidFill>
          <a:ln w="12700" cap="flat" cmpd="sng" algn="ctr">
            <a:solidFill>
              <a:schemeClr val="tx1"/>
            </a:solidFill>
            <a:prstDash val="solid"/>
            <a:round/>
            <a:headEnd type="none" w="med" len="med"/>
            <a:tailEnd type="triangle"/>
          </a:ln>
          <a:effectLst/>
        </p:spPr>
      </p:cxnSp>
      <p:sp>
        <p:nvSpPr>
          <p:cNvPr id="101" name="TextBox 100"/>
          <p:cNvSpPr txBox="1"/>
          <p:nvPr/>
        </p:nvSpPr>
        <p:spPr>
          <a:xfrm>
            <a:off x="5081898" y="6082982"/>
            <a:ext cx="2081093" cy="646331"/>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Secondary offerings and block sales</a:t>
            </a:r>
          </a:p>
        </p:txBody>
      </p:sp>
    </p:spTree>
    <p:extLst>
      <p:ext uri="{BB962C8B-B14F-4D97-AF65-F5344CB8AC3E}">
        <p14:creationId xmlns:p14="http://schemas.microsoft.com/office/powerpoint/2010/main" val="985729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Overview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How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31</a:t>
            </a:fld>
            <a:endParaRPr lang="en-US" noProof="0" dirty="0"/>
          </a:p>
        </p:txBody>
      </p:sp>
      <p:grpSp>
        <p:nvGrpSpPr>
          <p:cNvPr id="20" name="Group 19"/>
          <p:cNvGrpSpPr/>
          <p:nvPr/>
        </p:nvGrpSpPr>
        <p:grpSpPr>
          <a:xfrm>
            <a:off x="966483" y="2864611"/>
            <a:ext cx="1944216" cy="1757892"/>
            <a:chOff x="611560" y="2492896"/>
            <a:chExt cx="1944216" cy="1757892"/>
          </a:xfrm>
        </p:grpSpPr>
        <p:sp>
          <p:nvSpPr>
            <p:cNvPr id="99" name="Oval 98"/>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5" name="Picture 10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09" name="Picture 10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21" name="Group 20"/>
          <p:cNvGrpSpPr/>
          <p:nvPr/>
        </p:nvGrpSpPr>
        <p:grpSpPr>
          <a:xfrm>
            <a:off x="3765291" y="2864862"/>
            <a:ext cx="1956809" cy="1800200"/>
            <a:chOff x="3386198" y="2490861"/>
            <a:chExt cx="1956809" cy="1800200"/>
          </a:xfrm>
        </p:grpSpPr>
        <p:sp>
          <p:nvSpPr>
            <p:cNvPr id="100" name="Oval 99"/>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10" name="Picture 10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11" name="Picture 1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12" name="Picture 1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13" name="Picture 1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14" name="Picture 11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15" name="Picture 1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16" name="Picture 1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17" name="Picture 1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18" name="Picture 11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19" name="Picture 1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120" name="Picture 11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121" name="Picture 1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122" name="Picture 1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123" name="Picture 12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124" name="Picture 1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25" name="Picture 12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26" name="Picture 1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27" name="Picture 1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28" name="Picture 1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29" name="Picture 1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30" name="Picture 1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31" name="Picture 1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32" name="Picture 1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22" name="Group 21"/>
          <p:cNvGrpSpPr/>
          <p:nvPr/>
        </p:nvGrpSpPr>
        <p:grpSpPr>
          <a:xfrm>
            <a:off x="6613849" y="2864611"/>
            <a:ext cx="1948332" cy="1757892"/>
            <a:chOff x="6177180" y="2492896"/>
            <a:chExt cx="1948332" cy="1757892"/>
          </a:xfrm>
        </p:grpSpPr>
        <p:sp>
          <p:nvSpPr>
            <p:cNvPr id="104" name="Oval 103"/>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33" name="Picture 1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34" name="Picture 1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35" name="Picture 1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36" name="Picture 1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37" name="Picture 1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38" name="Picture 1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39" name="Picture 1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40" name="Picture 1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41" name="Picture 1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42" name="Picture 1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43" name="Picture 1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44" name="Picture 1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45" name="Picture 1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46" name="Picture 1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47" name="Picture 1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48" name="Picture 1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49" name="Picture 1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50" name="Picture 1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51" name="Picture 1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52" name="Picture 1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53" name="Picture 1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54" name="Picture 15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55" name="Picture 1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56" name="Picture 15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57" name="Picture 1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58" name="Picture 1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59" name="Picture 1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60" name="Picture 1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61" name="Picture 1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162" name="Picture 16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163" name="Picture 1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164" name="Picture 16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165" name="Picture 1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166" name="Picture 16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sp>
        <p:nvSpPr>
          <p:cNvPr id="7" name="TextBox 6"/>
          <p:cNvSpPr txBox="1"/>
          <p:nvPr/>
        </p:nvSpPr>
        <p:spPr>
          <a:xfrm>
            <a:off x="238259" y="5391209"/>
            <a:ext cx="2755252" cy="1200329"/>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Public takeover (tender offer) with de-listing (“P2P / Public to private”)</a:t>
            </a:r>
          </a:p>
          <a:p>
            <a:r>
              <a:rPr lang="nl-BE">
                <a:latin typeface="Times New Roman" panose="02020603050405020304" pitchFamily="18" charset="0"/>
                <a:cs typeface="Times New Roman" panose="02020603050405020304" pitchFamily="18" charset="0"/>
              </a:rPr>
              <a:t>((leveraged) buy-out)</a:t>
            </a:r>
          </a:p>
        </p:txBody>
      </p:sp>
      <p:sp>
        <p:nvSpPr>
          <p:cNvPr id="79" name="TextBox 78"/>
          <p:cNvSpPr txBox="1"/>
          <p:nvPr/>
        </p:nvSpPr>
        <p:spPr>
          <a:xfrm>
            <a:off x="5179684" y="1567342"/>
            <a:ext cx="2380273" cy="646331"/>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Public takeover (tender offer) without delisting</a:t>
            </a:r>
          </a:p>
        </p:txBody>
      </p:sp>
      <p:cxnSp>
        <p:nvCxnSpPr>
          <p:cNvPr id="11" name="Curved Connector 10"/>
          <p:cNvCxnSpPr>
            <a:stCxn id="104" idx="0"/>
            <a:endCxn id="100" idx="0"/>
          </p:cNvCxnSpPr>
          <p:nvPr/>
        </p:nvCxnSpPr>
        <p:spPr bwMode="auto">
          <a:xfrm rot="16200000" flipH="1" flipV="1">
            <a:off x="6161552" y="1440457"/>
            <a:ext cx="251" cy="2848558"/>
          </a:xfrm>
          <a:prstGeom prst="curvedConnector3">
            <a:avLst>
              <a:gd name="adj1" fmla="val -258047809"/>
            </a:avLst>
          </a:prstGeom>
          <a:solidFill>
            <a:srgbClr val="3656AB"/>
          </a:solidFill>
          <a:ln w="12700" cap="flat" cmpd="sng" algn="ctr">
            <a:solidFill>
              <a:schemeClr val="tx1"/>
            </a:solidFill>
            <a:prstDash val="solid"/>
            <a:round/>
            <a:headEnd type="none" w="med" len="med"/>
            <a:tailEnd type="triangle"/>
          </a:ln>
          <a:effectLst/>
        </p:spPr>
      </p:cxnSp>
      <p:cxnSp>
        <p:nvCxnSpPr>
          <p:cNvPr id="84" name="Curved Connector 83"/>
          <p:cNvCxnSpPr>
            <a:stCxn id="150" idx="2"/>
            <a:endCxn id="99" idx="4"/>
          </p:cNvCxnSpPr>
          <p:nvPr/>
        </p:nvCxnSpPr>
        <p:spPr bwMode="auto">
          <a:xfrm rot="5400000">
            <a:off x="4833349" y="1712839"/>
            <a:ext cx="14906" cy="5804422"/>
          </a:xfrm>
          <a:prstGeom prst="curvedConnector3">
            <a:avLst>
              <a:gd name="adj1" fmla="val 10153670"/>
            </a:avLst>
          </a:prstGeom>
          <a:solidFill>
            <a:srgbClr val="3656AB"/>
          </a:solidFill>
          <a:ln w="12700" cap="flat" cmpd="sng" algn="ctr">
            <a:solidFill>
              <a:schemeClr val="tx1"/>
            </a:solidFill>
            <a:prstDash val="solid"/>
            <a:round/>
            <a:headEnd type="none" w="med" len="med"/>
            <a:tailEnd type="triangle"/>
          </a:ln>
          <a:effectLst/>
        </p:spPr>
      </p:cxnSp>
      <p:cxnSp>
        <p:nvCxnSpPr>
          <p:cNvPr id="88" name="Curved Connector 87"/>
          <p:cNvCxnSpPr>
            <a:stCxn id="127" idx="2"/>
            <a:endCxn id="99" idx="4"/>
          </p:cNvCxnSpPr>
          <p:nvPr/>
        </p:nvCxnSpPr>
        <p:spPr bwMode="auto">
          <a:xfrm rot="5400000" flipH="1">
            <a:off x="3330194" y="3230901"/>
            <a:ext cx="27653" cy="2810859"/>
          </a:xfrm>
          <a:prstGeom prst="curvedConnector3">
            <a:avLst>
              <a:gd name="adj1" fmla="val -1653347"/>
            </a:avLst>
          </a:prstGeom>
          <a:solidFill>
            <a:srgbClr val="3656AB"/>
          </a:solidFill>
          <a:ln w="12700" cap="flat" cmpd="sng" algn="ctr">
            <a:solidFill>
              <a:schemeClr val="tx1"/>
            </a:solidFill>
            <a:prstDash val="solid"/>
            <a:round/>
            <a:headEnd type="none" w="med" len="med"/>
            <a:tailEnd type="triangle"/>
          </a:ln>
          <a:effectLst/>
        </p:spPr>
      </p:cxnSp>
      <p:pic>
        <p:nvPicPr>
          <p:cNvPr id="5" name="Picture 4" descr="Screen Clipping">
            <a:extLst>
              <a:ext uri="{FF2B5EF4-FFF2-40B4-BE49-F238E27FC236}">
                <a16:creationId xmlns:a16="http://schemas.microsoft.com/office/drawing/2014/main" id="{76186AB6-633F-8EF7-E003-593CC6D1FA98}"/>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308409" y="5385232"/>
            <a:ext cx="933406" cy="1296632"/>
          </a:xfrm>
          <a:prstGeom prst="rect">
            <a:avLst/>
          </a:prstGeom>
          <a:ln>
            <a:solidFill>
              <a:schemeClr val="tx1"/>
            </a:solidFill>
          </a:ln>
        </p:spPr>
      </p:pic>
      <p:pic>
        <p:nvPicPr>
          <p:cNvPr id="8" name="Picture 7" descr="A bird made out of broken glass&#10;&#10;Description automatically generated">
            <a:extLst>
              <a:ext uri="{FF2B5EF4-FFF2-40B4-BE49-F238E27FC236}">
                <a16:creationId xmlns:a16="http://schemas.microsoft.com/office/drawing/2014/main" id="{93369910-5605-CAE9-B13E-E923294E9B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2416" y="5373216"/>
            <a:ext cx="863467" cy="1337970"/>
          </a:xfrm>
          <a:prstGeom prst="rect">
            <a:avLst/>
          </a:prstGeom>
        </p:spPr>
      </p:pic>
    </p:spTree>
    <p:extLst>
      <p:ext uri="{BB962C8B-B14F-4D97-AF65-F5344CB8AC3E}">
        <p14:creationId xmlns:p14="http://schemas.microsoft.com/office/powerpoint/2010/main" val="418124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Benefits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a:t>Why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32</a:t>
            </a:fld>
            <a:endParaRPr lang="en-US" noProof="0" dirty="0"/>
          </a:p>
        </p:txBody>
      </p:sp>
      <p:grpSp>
        <p:nvGrpSpPr>
          <p:cNvPr id="75" name="Group 74"/>
          <p:cNvGrpSpPr/>
          <p:nvPr/>
        </p:nvGrpSpPr>
        <p:grpSpPr>
          <a:xfrm>
            <a:off x="902983" y="2586108"/>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80" name="Group 79"/>
          <p:cNvGrpSpPr/>
          <p:nvPr/>
        </p:nvGrpSpPr>
        <p:grpSpPr>
          <a:xfrm>
            <a:off x="3701791" y="2586359"/>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169" name="Group 168"/>
          <p:cNvGrpSpPr/>
          <p:nvPr/>
        </p:nvGrpSpPr>
        <p:grpSpPr>
          <a:xfrm>
            <a:off x="6550349" y="2586108"/>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3629" y="4159730"/>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9752" y="4262072"/>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8126" y="4046804"/>
            <a:ext cx="633441" cy="490998"/>
          </a:xfrm>
          <a:prstGeom prst="rect">
            <a:avLst/>
          </a:prstGeom>
        </p:spPr>
      </p:pic>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3877" y="4008655"/>
            <a:ext cx="633441" cy="490998"/>
          </a:xfrm>
          <a:prstGeom prst="rect">
            <a:avLst/>
          </a:prstGeom>
        </p:spPr>
      </p:pic>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9820" y="4162828"/>
            <a:ext cx="633441" cy="490998"/>
          </a:xfrm>
          <a:prstGeom prst="rect">
            <a:avLst/>
          </a:prstGeom>
        </p:spPr>
      </p:pic>
      <p:pic>
        <p:nvPicPr>
          <p:cNvPr id="214" name="Picture 2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5943" y="4265170"/>
            <a:ext cx="633441" cy="490998"/>
          </a:xfrm>
          <a:prstGeom prst="rect">
            <a:avLst/>
          </a:prstGeom>
        </p:spPr>
      </p:pic>
      <p:pic>
        <p:nvPicPr>
          <p:cNvPr id="215" name="Picture 2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4310" y="4367512"/>
            <a:ext cx="633441" cy="490998"/>
          </a:xfrm>
          <a:prstGeom prst="rect">
            <a:avLst/>
          </a:prstGeom>
        </p:spPr>
      </p:pic>
      <p:pic>
        <p:nvPicPr>
          <p:cNvPr id="216" name="Picture 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4317" y="4049902"/>
            <a:ext cx="633441" cy="490998"/>
          </a:xfrm>
          <a:prstGeom prst="rect">
            <a:avLst/>
          </a:prstGeom>
        </p:spPr>
      </p:pic>
      <p:pic>
        <p:nvPicPr>
          <p:cNvPr id="217" name="Picture 2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7117" y="4161348"/>
            <a:ext cx="633441" cy="490998"/>
          </a:xfrm>
          <a:prstGeom prst="rect">
            <a:avLst/>
          </a:prstGeom>
        </p:spPr>
      </p:pic>
      <p:pic>
        <p:nvPicPr>
          <p:cNvPr id="218" name="Picture 2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318" y="3941839"/>
            <a:ext cx="633441" cy="490998"/>
          </a:xfrm>
          <a:prstGeom prst="rect">
            <a:avLst/>
          </a:prstGeom>
        </p:spPr>
      </p:pic>
      <p:sp>
        <p:nvSpPr>
          <p:cNvPr id="5" name="Right Arrow 4"/>
          <p:cNvSpPr/>
          <p:nvPr/>
        </p:nvSpPr>
        <p:spPr bwMode="auto">
          <a:xfrm>
            <a:off x="1119007" y="5218801"/>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TextBox 5"/>
          <p:cNvSpPr txBox="1"/>
          <p:nvPr/>
        </p:nvSpPr>
        <p:spPr>
          <a:xfrm>
            <a:off x="2730796" y="5578841"/>
            <a:ext cx="419415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Efficiency gains (</a:t>
            </a:r>
            <a:r>
              <a:rPr lang="nl-BE" i="1">
                <a:latin typeface="Times New Roman" panose="02020603050405020304" pitchFamily="18" charset="0"/>
                <a:cs typeface="Times New Roman" panose="02020603050405020304" pitchFamily="18" charset="0"/>
              </a:rPr>
              <a:t>e.g., </a:t>
            </a:r>
            <a:r>
              <a:rPr lang="nl-BE">
                <a:latin typeface="Times New Roman" panose="02020603050405020304" pitchFamily="18" charset="0"/>
                <a:cs typeface="Times New Roman" panose="02020603050405020304" pitchFamily="18" charset="0"/>
              </a:rPr>
              <a:t>economies of scale)</a:t>
            </a:r>
          </a:p>
        </p:txBody>
      </p:sp>
    </p:spTree>
    <p:extLst>
      <p:ext uri="{BB962C8B-B14F-4D97-AF65-F5344CB8AC3E}">
        <p14:creationId xmlns:p14="http://schemas.microsoft.com/office/powerpoint/2010/main" val="1822500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Benefits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u="sng"/>
              <a:t>Why</a:t>
            </a:r>
            <a:r>
              <a:rPr lang="nl-BE"/>
              <a:t>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33</a:t>
            </a:fld>
            <a:endParaRPr lang="en-US" noProof="0" dirty="0"/>
          </a:p>
        </p:txBody>
      </p:sp>
      <p:grpSp>
        <p:nvGrpSpPr>
          <p:cNvPr id="75" name="Group 74"/>
          <p:cNvGrpSpPr/>
          <p:nvPr/>
        </p:nvGrpSpPr>
        <p:grpSpPr>
          <a:xfrm>
            <a:off x="902983" y="2586108"/>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80" name="Group 79"/>
          <p:cNvGrpSpPr/>
          <p:nvPr/>
        </p:nvGrpSpPr>
        <p:grpSpPr>
          <a:xfrm>
            <a:off x="3701791" y="2586359"/>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169" name="Group 168"/>
          <p:cNvGrpSpPr/>
          <p:nvPr/>
        </p:nvGrpSpPr>
        <p:grpSpPr>
          <a:xfrm>
            <a:off x="6550349" y="2586108"/>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3629" y="4159730"/>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9752" y="4262072"/>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8126" y="4046804"/>
            <a:ext cx="633441" cy="490998"/>
          </a:xfrm>
          <a:prstGeom prst="rect">
            <a:avLst/>
          </a:prstGeom>
        </p:spPr>
      </p:pic>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3877" y="4008655"/>
            <a:ext cx="633441" cy="490998"/>
          </a:xfrm>
          <a:prstGeom prst="rect">
            <a:avLst/>
          </a:prstGeom>
        </p:spPr>
      </p:pic>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9820" y="4162828"/>
            <a:ext cx="633441" cy="490998"/>
          </a:xfrm>
          <a:prstGeom prst="rect">
            <a:avLst/>
          </a:prstGeom>
        </p:spPr>
      </p:pic>
      <p:pic>
        <p:nvPicPr>
          <p:cNvPr id="214" name="Picture 2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5943" y="4265170"/>
            <a:ext cx="633441" cy="490998"/>
          </a:xfrm>
          <a:prstGeom prst="rect">
            <a:avLst/>
          </a:prstGeom>
        </p:spPr>
      </p:pic>
      <p:pic>
        <p:nvPicPr>
          <p:cNvPr id="215" name="Picture 2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4310" y="4367512"/>
            <a:ext cx="633441" cy="490998"/>
          </a:xfrm>
          <a:prstGeom prst="rect">
            <a:avLst/>
          </a:prstGeom>
        </p:spPr>
      </p:pic>
      <p:pic>
        <p:nvPicPr>
          <p:cNvPr id="216" name="Picture 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4317" y="4049902"/>
            <a:ext cx="633441" cy="490998"/>
          </a:xfrm>
          <a:prstGeom prst="rect">
            <a:avLst/>
          </a:prstGeom>
        </p:spPr>
      </p:pic>
      <p:pic>
        <p:nvPicPr>
          <p:cNvPr id="217" name="Picture 2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7117" y="4161348"/>
            <a:ext cx="633441" cy="490998"/>
          </a:xfrm>
          <a:prstGeom prst="rect">
            <a:avLst/>
          </a:prstGeom>
        </p:spPr>
      </p:pic>
      <p:pic>
        <p:nvPicPr>
          <p:cNvPr id="218" name="Picture 2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318" y="3941839"/>
            <a:ext cx="633441" cy="490998"/>
          </a:xfrm>
          <a:prstGeom prst="rect">
            <a:avLst/>
          </a:prstGeom>
        </p:spPr>
      </p:pic>
      <p:sp>
        <p:nvSpPr>
          <p:cNvPr id="5" name="Right Arrow 4"/>
          <p:cNvSpPr/>
          <p:nvPr/>
        </p:nvSpPr>
        <p:spPr bwMode="auto">
          <a:xfrm>
            <a:off x="1119007" y="5218801"/>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TextBox 6"/>
          <p:cNvSpPr txBox="1"/>
          <p:nvPr/>
        </p:nvSpPr>
        <p:spPr>
          <a:xfrm>
            <a:off x="1119007" y="5659613"/>
            <a:ext cx="7319752"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How much capital does a firm need to be efficient?</a:t>
            </a:r>
          </a:p>
        </p:txBody>
      </p:sp>
    </p:spTree>
    <p:extLst>
      <p:ext uri="{BB962C8B-B14F-4D97-AF65-F5344CB8AC3E}">
        <p14:creationId xmlns:p14="http://schemas.microsoft.com/office/powerpoint/2010/main" val="1895437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Benefits </a:t>
            </a:r>
          </a:p>
        </p:txBody>
      </p:sp>
      <p:sp>
        <p:nvSpPr>
          <p:cNvPr id="3" name="Text Placeholder 2"/>
          <p:cNvSpPr>
            <a:spLocks noGrp="1"/>
          </p:cNvSpPr>
          <p:nvPr>
            <p:ph type="body" sz="quarter" idx="12"/>
          </p:nvPr>
        </p:nvSpPr>
        <p:spPr>
          <a:xfrm>
            <a:off x="464779" y="1484784"/>
            <a:ext cx="8150400" cy="4536504"/>
          </a:xfrm>
        </p:spPr>
        <p:txBody>
          <a:bodyPr/>
          <a:lstStyle/>
          <a:p>
            <a:pPr algn="just"/>
            <a:r>
              <a:rPr lang="en-GB">
                <a:latin typeface="Times New Roman" panose="02020603050405020304" pitchFamily="18" charset="0"/>
                <a:cs typeface="Times New Roman" panose="02020603050405020304" pitchFamily="18" charset="0"/>
              </a:rPr>
              <a:t>Optimal firm expansion may require capital; however, enterpreneurs are not necessarily rich:</a:t>
            </a:r>
          </a:p>
          <a:p>
            <a:pPr lvl="1" algn="just"/>
            <a:r>
              <a:rPr lang="en-GB" sz="1800">
                <a:latin typeface="Times New Roman" panose="02020603050405020304" pitchFamily="18" charset="0"/>
                <a:cs typeface="Times New Roman" panose="02020603050405020304" pitchFamily="18" charset="0"/>
              </a:rPr>
              <a:t>as capital requirement increases, it becomes less likely that such capital can be provided by the entrepreneur, and that outside capital shall be required, and </a:t>
            </a:r>
            <a:r>
              <a:rPr lang="en-GB" sz="1800" i="1">
                <a:latin typeface="Times New Roman" panose="02020603050405020304" pitchFamily="18" charset="0"/>
                <a:cs typeface="Times New Roman" panose="02020603050405020304" pitchFamily="18" charset="0"/>
              </a:rPr>
              <a:t>vice versa</a:t>
            </a:r>
            <a:r>
              <a:rPr lang="en-GB" sz="1800">
                <a:latin typeface="Times New Roman" panose="02020603050405020304" pitchFamily="18" charset="0"/>
                <a:cs typeface="Times New Roman" panose="02020603050405020304" pitchFamily="18" charset="0"/>
              </a:rPr>
              <a:t>;</a:t>
            </a:r>
          </a:p>
          <a:p>
            <a:pPr lvl="1" algn="just"/>
            <a:r>
              <a:rPr lang="en-GB" sz="1800">
                <a:latin typeface="Times New Roman" panose="02020603050405020304" pitchFamily="18" charset="0"/>
                <a:cs typeface="Times New Roman" panose="02020603050405020304" pitchFamily="18" charset="0"/>
              </a:rPr>
              <a:t>as capital requirement increases, it becomes more likely that the optimal ownership structure responds to that of a public firm, and </a:t>
            </a:r>
            <a:r>
              <a:rPr lang="en-GB" sz="1800" i="1">
                <a:latin typeface="Times New Roman" panose="02020603050405020304" pitchFamily="18" charset="0"/>
                <a:cs typeface="Times New Roman" panose="02020603050405020304" pitchFamily="18" charset="0"/>
              </a:rPr>
              <a:t>vice versa,</a:t>
            </a:r>
            <a:endParaRPr lang="en-GB" sz="1800">
              <a:latin typeface="Times New Roman" panose="02020603050405020304" pitchFamily="18" charset="0"/>
              <a:cs typeface="Times New Roman" panose="02020603050405020304" pitchFamily="18" charset="0"/>
            </a:endParaRPr>
          </a:p>
          <a:p>
            <a:pPr marL="365760" lvl="1" indent="0" algn="just">
              <a:buNone/>
            </a:pPr>
            <a:r>
              <a:rPr lang="en-GB" sz="1800">
                <a:latin typeface="Times New Roman" panose="02020603050405020304" pitchFamily="18" charset="0"/>
                <a:cs typeface="Times New Roman" panose="02020603050405020304" pitchFamily="18" charset="0"/>
              </a:rPr>
              <a:t>in each case, all else being equal.</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34</a:t>
            </a:fld>
            <a:endParaRPr lang="en-US" noProof="0" dirty="0"/>
          </a:p>
        </p:txBody>
      </p:sp>
    </p:spTree>
    <p:extLst>
      <p:ext uri="{BB962C8B-B14F-4D97-AF65-F5344CB8AC3E}">
        <p14:creationId xmlns:p14="http://schemas.microsoft.com/office/powerpoint/2010/main" val="542864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1.2. Agency cost</a:t>
            </a:r>
          </a:p>
        </p:txBody>
      </p:sp>
    </p:spTree>
    <p:extLst>
      <p:ext uri="{BB962C8B-B14F-4D97-AF65-F5344CB8AC3E}">
        <p14:creationId xmlns:p14="http://schemas.microsoft.com/office/powerpoint/2010/main" val="1822962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Costs </a:t>
            </a:r>
          </a:p>
        </p:txBody>
      </p:sp>
      <p:sp>
        <p:nvSpPr>
          <p:cNvPr id="3" name="Text Placeholder 2"/>
          <p:cNvSpPr>
            <a:spLocks noGrp="1"/>
          </p:cNvSpPr>
          <p:nvPr>
            <p:ph type="body" sz="quarter" idx="12"/>
          </p:nvPr>
        </p:nvSpPr>
        <p:spPr>
          <a:xfrm>
            <a:off x="464779" y="1484784"/>
            <a:ext cx="8150400" cy="933248"/>
          </a:xfrm>
        </p:spPr>
        <p:txBody>
          <a:bodyPr/>
          <a:lstStyle/>
          <a:p>
            <a:r>
              <a:rPr lang="nl-BE"/>
              <a:t>Who manages the firm?</a:t>
            </a:r>
          </a:p>
          <a:p>
            <a:r>
              <a:rPr lang="nl-BE"/>
              <a:t>General structure (simplified – reality may vary) – Static view:</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36</a:t>
            </a:fld>
            <a:endParaRPr lang="en-US" noProof="0" dirty="0"/>
          </a:p>
        </p:txBody>
      </p:sp>
      <p:sp>
        <p:nvSpPr>
          <p:cNvPr id="5" name="Oval 4"/>
          <p:cNvSpPr/>
          <p:nvPr/>
        </p:nvSpPr>
        <p:spPr bwMode="auto">
          <a:xfrm>
            <a:off x="1871700" y="3020083"/>
            <a:ext cx="1944216" cy="1757892"/>
          </a:xfrm>
          <a:prstGeom prst="ellipse">
            <a:avLst/>
          </a:prstGeom>
          <a:solidFill>
            <a:schemeClr val="accent5"/>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Times New Roman" panose="02020603050405020304" pitchFamily="18" charset="0"/>
              <a:ea typeface="Arial" charset="0"/>
              <a:cs typeface="Times New Roman" panose="02020603050405020304" pitchFamily="18" charset="0"/>
            </a:endParaRPr>
          </a:p>
        </p:txBody>
      </p:sp>
      <p:sp>
        <p:nvSpPr>
          <p:cNvPr id="6" name="TextBox 5"/>
          <p:cNvSpPr txBox="1"/>
          <p:nvPr/>
        </p:nvSpPr>
        <p:spPr>
          <a:xfrm>
            <a:off x="3375735" y="2908224"/>
            <a:ext cx="2228265" cy="369332"/>
          </a:xfrm>
          <a:prstGeom prst="rect">
            <a:avLst/>
          </a:prstGeom>
          <a:solidFill>
            <a:schemeClr val="accent3"/>
          </a:solidFill>
          <a:ln>
            <a:solidFill>
              <a:schemeClr val="tx1"/>
            </a:solidFill>
          </a:ln>
        </p:spPr>
        <p:txBody>
          <a:bodyPr wrap="square" rtlCol="0">
            <a:spAutoFit/>
          </a:bodyPr>
          <a:lstStyle/>
          <a:p>
            <a:pPr algn="ctr"/>
            <a:r>
              <a:rPr lang="nl-BE">
                <a:latin typeface="Times New Roman" panose="02020603050405020304" pitchFamily="18" charset="0"/>
                <a:cs typeface="Times New Roman" panose="02020603050405020304" pitchFamily="18" charset="0"/>
              </a:rPr>
              <a:t>Shareholders</a:t>
            </a:r>
          </a:p>
        </p:txBody>
      </p:sp>
      <p:sp>
        <p:nvSpPr>
          <p:cNvPr id="7" name="TextBox 6"/>
          <p:cNvSpPr txBox="1"/>
          <p:nvPr/>
        </p:nvSpPr>
        <p:spPr>
          <a:xfrm>
            <a:off x="3386631" y="3701669"/>
            <a:ext cx="2228265" cy="369332"/>
          </a:xfrm>
          <a:prstGeom prst="rect">
            <a:avLst/>
          </a:prstGeom>
          <a:solidFill>
            <a:schemeClr val="accent3"/>
          </a:solidFill>
          <a:ln>
            <a:solidFill>
              <a:schemeClr val="tx1"/>
            </a:solidFill>
          </a:ln>
        </p:spPr>
        <p:txBody>
          <a:bodyPr wrap="square" rtlCol="0">
            <a:spAutoFit/>
          </a:bodyPr>
          <a:lstStyle/>
          <a:p>
            <a:pPr algn="ctr"/>
            <a:r>
              <a:rPr lang="nl-BE">
                <a:latin typeface="Times New Roman" panose="02020603050405020304" pitchFamily="18" charset="0"/>
                <a:cs typeface="Times New Roman" panose="02020603050405020304" pitchFamily="18" charset="0"/>
              </a:rPr>
              <a:t>Board</a:t>
            </a:r>
          </a:p>
        </p:txBody>
      </p:sp>
      <p:sp>
        <p:nvSpPr>
          <p:cNvPr id="8" name="Down Arrow 7"/>
          <p:cNvSpPr/>
          <p:nvPr/>
        </p:nvSpPr>
        <p:spPr bwMode="auto">
          <a:xfrm>
            <a:off x="4428755" y="3335468"/>
            <a:ext cx="72008" cy="308290"/>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9" name="TextBox 8"/>
          <p:cNvSpPr txBox="1"/>
          <p:nvPr/>
        </p:nvSpPr>
        <p:spPr>
          <a:xfrm>
            <a:off x="3390616" y="4521369"/>
            <a:ext cx="2228265" cy="369332"/>
          </a:xfrm>
          <a:prstGeom prst="rect">
            <a:avLst/>
          </a:prstGeom>
          <a:solidFill>
            <a:schemeClr val="accent3"/>
          </a:solidFill>
          <a:ln>
            <a:solidFill>
              <a:schemeClr val="tx1"/>
            </a:solidFill>
          </a:ln>
        </p:spPr>
        <p:txBody>
          <a:bodyPr wrap="square" rtlCol="0">
            <a:spAutoFit/>
          </a:bodyPr>
          <a:lstStyle/>
          <a:p>
            <a:pPr algn="ctr"/>
            <a:r>
              <a:rPr lang="nl-BE">
                <a:latin typeface="Times New Roman" panose="02020603050405020304" pitchFamily="18" charset="0"/>
                <a:cs typeface="Times New Roman" panose="02020603050405020304" pitchFamily="18" charset="0"/>
              </a:rPr>
              <a:t>Management</a:t>
            </a:r>
          </a:p>
        </p:txBody>
      </p:sp>
      <p:sp>
        <p:nvSpPr>
          <p:cNvPr id="11" name="Down Arrow 10"/>
          <p:cNvSpPr/>
          <p:nvPr/>
        </p:nvSpPr>
        <p:spPr bwMode="auto">
          <a:xfrm>
            <a:off x="4428755" y="4142040"/>
            <a:ext cx="72008" cy="308290"/>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2" name="Right Brace 11"/>
          <p:cNvSpPr/>
          <p:nvPr/>
        </p:nvSpPr>
        <p:spPr bwMode="auto">
          <a:xfrm>
            <a:off x="5688124" y="3643758"/>
            <a:ext cx="216024" cy="1320541"/>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13" name="TextBox 12"/>
          <p:cNvSpPr txBox="1"/>
          <p:nvPr/>
        </p:nvSpPr>
        <p:spPr>
          <a:xfrm>
            <a:off x="5904148" y="4142553"/>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Business decisions</a:t>
            </a:r>
          </a:p>
        </p:txBody>
      </p:sp>
      <p:sp>
        <p:nvSpPr>
          <p:cNvPr id="14" name="Right Brace 13"/>
          <p:cNvSpPr/>
          <p:nvPr/>
        </p:nvSpPr>
        <p:spPr bwMode="auto">
          <a:xfrm>
            <a:off x="5861524" y="2867664"/>
            <a:ext cx="216024" cy="1320541"/>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15" name="TextBox 14"/>
          <p:cNvSpPr txBox="1"/>
          <p:nvPr/>
        </p:nvSpPr>
        <p:spPr>
          <a:xfrm>
            <a:off x="6077548" y="3366459"/>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Key decisions</a:t>
            </a:r>
          </a:p>
        </p:txBody>
      </p:sp>
      <p:cxnSp>
        <p:nvCxnSpPr>
          <p:cNvPr id="17" name="Curved Connector 16"/>
          <p:cNvCxnSpPr/>
          <p:nvPr/>
        </p:nvCxnSpPr>
        <p:spPr bwMode="auto">
          <a:xfrm flipV="1">
            <a:off x="4716016" y="3348595"/>
            <a:ext cx="460661" cy="295163"/>
          </a:xfrm>
          <a:prstGeom prst="curvedConnector3">
            <a:avLst>
              <a:gd name="adj1" fmla="val 124905"/>
            </a:avLst>
          </a:prstGeom>
          <a:solidFill>
            <a:srgbClr val="3656AB"/>
          </a:solidFill>
          <a:ln w="12700" cap="flat" cmpd="sng" algn="ctr">
            <a:solidFill>
              <a:schemeClr val="tx1"/>
            </a:solidFill>
            <a:prstDash val="solid"/>
            <a:round/>
            <a:headEnd type="none" w="med" len="med"/>
            <a:tailEnd type="triangle"/>
          </a:ln>
          <a:effectLst/>
        </p:spPr>
      </p:cxnSp>
      <p:cxnSp>
        <p:nvCxnSpPr>
          <p:cNvPr id="22" name="Curved Connector 21"/>
          <p:cNvCxnSpPr/>
          <p:nvPr/>
        </p:nvCxnSpPr>
        <p:spPr bwMode="auto">
          <a:xfrm flipV="1">
            <a:off x="4720798" y="4129324"/>
            <a:ext cx="460661" cy="295163"/>
          </a:xfrm>
          <a:prstGeom prst="curvedConnector3">
            <a:avLst>
              <a:gd name="adj1" fmla="val 124905"/>
            </a:avLst>
          </a:prstGeom>
          <a:solidFill>
            <a:srgbClr val="3656AB"/>
          </a:solidFill>
          <a:ln w="12700" cap="flat" cmpd="sng" algn="ctr">
            <a:solidFill>
              <a:schemeClr val="tx1"/>
            </a:solidFill>
            <a:prstDash val="solid"/>
            <a:round/>
            <a:headEnd type="none" w="med" len="med"/>
            <a:tailEnd type="triangle"/>
          </a:ln>
          <a:effectLst/>
        </p:spPr>
      </p:cxnSp>
      <p:sp>
        <p:nvSpPr>
          <p:cNvPr id="23" name="Down Arrow 22"/>
          <p:cNvSpPr/>
          <p:nvPr/>
        </p:nvSpPr>
        <p:spPr bwMode="auto">
          <a:xfrm>
            <a:off x="3343322" y="5953120"/>
            <a:ext cx="72008" cy="308290"/>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cxnSp>
        <p:nvCxnSpPr>
          <p:cNvPr id="24" name="Curved Connector 23"/>
          <p:cNvCxnSpPr/>
          <p:nvPr/>
        </p:nvCxnSpPr>
        <p:spPr bwMode="auto">
          <a:xfrm flipV="1">
            <a:off x="5017583" y="5899809"/>
            <a:ext cx="460661" cy="295163"/>
          </a:xfrm>
          <a:prstGeom prst="curvedConnector3">
            <a:avLst>
              <a:gd name="adj1" fmla="val 124905"/>
            </a:avLst>
          </a:prstGeom>
          <a:solidFill>
            <a:srgbClr val="3656AB"/>
          </a:solidFill>
          <a:ln w="12700" cap="flat" cmpd="sng" algn="ctr">
            <a:solidFill>
              <a:schemeClr val="tx1"/>
            </a:solidFill>
            <a:prstDash val="solid"/>
            <a:round/>
            <a:headEnd type="none" w="med" len="med"/>
            <a:tailEnd type="triangle"/>
          </a:ln>
          <a:effectLst/>
        </p:spPr>
      </p:cxnSp>
      <p:sp>
        <p:nvSpPr>
          <p:cNvPr id="25" name="TextBox 24"/>
          <p:cNvSpPr txBox="1"/>
          <p:nvPr/>
        </p:nvSpPr>
        <p:spPr>
          <a:xfrm>
            <a:off x="3635896" y="5877272"/>
            <a:ext cx="1080120" cy="461665"/>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 Hiring / dismissal</a:t>
            </a:r>
          </a:p>
        </p:txBody>
      </p:sp>
      <p:sp>
        <p:nvSpPr>
          <p:cNvPr id="30" name="TextBox 29"/>
          <p:cNvSpPr txBox="1"/>
          <p:nvPr/>
        </p:nvSpPr>
        <p:spPr>
          <a:xfrm>
            <a:off x="5698810" y="5848414"/>
            <a:ext cx="1080120" cy="461665"/>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 Accoun-tability</a:t>
            </a:r>
          </a:p>
        </p:txBody>
      </p:sp>
      <p:sp>
        <p:nvSpPr>
          <p:cNvPr id="31" name="TextBox 30"/>
          <p:cNvSpPr txBox="1"/>
          <p:nvPr/>
        </p:nvSpPr>
        <p:spPr>
          <a:xfrm>
            <a:off x="1943708" y="3681477"/>
            <a:ext cx="1746845"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Firm</a:t>
            </a:r>
          </a:p>
        </p:txBody>
      </p:sp>
    </p:spTree>
    <p:extLst>
      <p:ext uri="{BB962C8B-B14F-4D97-AF65-F5344CB8AC3E}">
        <p14:creationId xmlns:p14="http://schemas.microsoft.com/office/powerpoint/2010/main" val="2840361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Costs </a:t>
            </a:r>
          </a:p>
        </p:txBody>
      </p:sp>
      <p:sp>
        <p:nvSpPr>
          <p:cNvPr id="3" name="Text Placeholder 2"/>
          <p:cNvSpPr>
            <a:spLocks noGrp="1"/>
          </p:cNvSpPr>
          <p:nvPr>
            <p:ph type="body" sz="quarter" idx="12"/>
          </p:nvPr>
        </p:nvSpPr>
        <p:spPr>
          <a:xfrm>
            <a:off x="464779" y="1484784"/>
            <a:ext cx="8150400" cy="796953"/>
          </a:xfrm>
        </p:spPr>
        <p:txBody>
          <a:bodyPr/>
          <a:lstStyle/>
          <a:p>
            <a:r>
              <a:rPr lang="nl-BE"/>
              <a:t>Who manages the firm?</a:t>
            </a:r>
          </a:p>
          <a:p>
            <a:r>
              <a:rPr lang="nl-BE"/>
              <a:t>General structure (simplified – reality may vary) – Dynamic view:</a:t>
            </a:r>
          </a:p>
          <a:p>
            <a:endParaRPr lang="nl-BE"/>
          </a:p>
          <a:p>
            <a:endParaRPr lang="nl-BE"/>
          </a:p>
          <a:p>
            <a:endParaRPr lang="nl-BE"/>
          </a:p>
          <a:p>
            <a:pPr marL="0" indent="0">
              <a:buNone/>
            </a:pPr>
            <a:endParaRPr lang="nl-BE"/>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37</a:t>
            </a:fld>
            <a:endParaRPr lang="en-US" noProof="0" dirty="0"/>
          </a:p>
        </p:txBody>
      </p:sp>
      <p:sp>
        <p:nvSpPr>
          <p:cNvPr id="5" name="Oval 4"/>
          <p:cNvSpPr/>
          <p:nvPr/>
        </p:nvSpPr>
        <p:spPr bwMode="auto">
          <a:xfrm>
            <a:off x="539552" y="4465694"/>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Oval 5"/>
          <p:cNvSpPr/>
          <p:nvPr/>
        </p:nvSpPr>
        <p:spPr bwMode="auto">
          <a:xfrm>
            <a:off x="3429267" y="4487626"/>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Oval 6"/>
          <p:cNvSpPr/>
          <p:nvPr/>
        </p:nvSpPr>
        <p:spPr bwMode="auto">
          <a:xfrm>
            <a:off x="6177279" y="4529934"/>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 name="Picture 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76" y="4753726"/>
            <a:ext cx="841384" cy="1152128"/>
          </a:xfrm>
          <a:prstGeom prst="rect">
            <a:avLst/>
          </a:prstGeom>
        </p:spPr>
      </p:pic>
      <p:pic>
        <p:nvPicPr>
          <p:cNvPr id="9" name="Picture 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84211" y="4753727"/>
            <a:ext cx="644547" cy="1152128"/>
          </a:xfrm>
          <a:prstGeom prst="rect">
            <a:avLst/>
          </a:prstGeom>
        </p:spPr>
      </p:pic>
      <p:pic>
        <p:nvPicPr>
          <p:cNvPr id="10" name="Picture 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71987" y="4817966"/>
            <a:ext cx="644547" cy="1152128"/>
          </a:xfrm>
          <a:prstGeom prst="rect">
            <a:avLst/>
          </a:prstGeom>
        </p:spPr>
      </p:pic>
      <p:pic>
        <p:nvPicPr>
          <p:cNvPr id="11" name="Picture 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2" name="Picture 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3" name="Picture 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4" name="Picture 1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5" name="Picture 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6" name="Picture 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7" name="Picture 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8" name="Picture 1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9" name="Picture 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20" name="Picture 1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21" name="Picture 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22" name="Picture 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23" name="Picture 2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24" name="Picture 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25" name="Picture 2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26" name="Picture 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27" name="Picture 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28" name="Picture 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29" name="Picture 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30" name="Picture 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31" name="Picture 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32" name="Picture 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pic>
        <p:nvPicPr>
          <p:cNvPr id="33" name="Picture 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34" name="Picture 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35" name="Picture 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36" name="Picture 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37" name="Picture 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38" name="Picture 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39" name="Picture 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40" name="Picture 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41" name="Picture 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42" name="Picture 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43" name="Picture 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44" name="Picture 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45" name="Picture 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46" name="Picture 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47" name="Picture 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48" name="Picture 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49" name="Picture 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50" name="Picture 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51" name="Picture 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52" name="Picture 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53" name="Picture 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54" name="Picture 5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55" name="Picture 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56" name="Picture 5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57" name="Picture 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58" name="Picture 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59" name="Picture 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60" name="Picture 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61" name="Picture 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62" name="Picture 6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63" name="Picture 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64" name="Picture 6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65" name="Picture 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66" name="Picture 6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sp>
        <p:nvSpPr>
          <p:cNvPr id="70" name="TextBox 69"/>
          <p:cNvSpPr txBox="1"/>
          <p:nvPr/>
        </p:nvSpPr>
        <p:spPr>
          <a:xfrm>
            <a:off x="2115452" y="4950308"/>
            <a:ext cx="1096951"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Board</a:t>
            </a:r>
          </a:p>
        </p:txBody>
      </p:sp>
      <p:sp>
        <p:nvSpPr>
          <p:cNvPr id="71" name="TextBox 70"/>
          <p:cNvSpPr txBox="1"/>
          <p:nvPr/>
        </p:nvSpPr>
        <p:spPr>
          <a:xfrm>
            <a:off x="2110750" y="5509823"/>
            <a:ext cx="1092966"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Management</a:t>
            </a:r>
          </a:p>
        </p:txBody>
      </p:sp>
      <p:sp>
        <p:nvSpPr>
          <p:cNvPr id="72" name="TextBox 71"/>
          <p:cNvSpPr txBox="1"/>
          <p:nvPr/>
        </p:nvSpPr>
        <p:spPr>
          <a:xfrm>
            <a:off x="4797209" y="4950087"/>
            <a:ext cx="1096951"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Board</a:t>
            </a:r>
          </a:p>
        </p:txBody>
      </p:sp>
      <p:sp>
        <p:nvSpPr>
          <p:cNvPr id="73" name="TextBox 72"/>
          <p:cNvSpPr txBox="1"/>
          <p:nvPr/>
        </p:nvSpPr>
        <p:spPr>
          <a:xfrm>
            <a:off x="4792507" y="5509602"/>
            <a:ext cx="1092966"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Management</a:t>
            </a:r>
          </a:p>
        </p:txBody>
      </p:sp>
      <p:sp>
        <p:nvSpPr>
          <p:cNvPr id="74" name="TextBox 73"/>
          <p:cNvSpPr txBox="1"/>
          <p:nvPr/>
        </p:nvSpPr>
        <p:spPr>
          <a:xfrm>
            <a:off x="7743917" y="4932581"/>
            <a:ext cx="1096951"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Board</a:t>
            </a:r>
          </a:p>
        </p:txBody>
      </p:sp>
      <p:sp>
        <p:nvSpPr>
          <p:cNvPr id="75" name="TextBox 74"/>
          <p:cNvSpPr txBox="1"/>
          <p:nvPr/>
        </p:nvSpPr>
        <p:spPr>
          <a:xfrm>
            <a:off x="7739215" y="5492096"/>
            <a:ext cx="1092966" cy="276999"/>
          </a:xfrm>
          <a:prstGeom prst="rect">
            <a:avLst/>
          </a:prstGeom>
          <a:solidFill>
            <a:schemeClr val="accent3"/>
          </a:solidFill>
          <a:ln>
            <a:solidFill>
              <a:schemeClr val="tx1"/>
            </a:solidFill>
          </a:ln>
        </p:spPr>
        <p:txBody>
          <a:bodyPr wrap="square" rtlCol="0">
            <a:spAutoFit/>
          </a:bodyPr>
          <a:lstStyle/>
          <a:p>
            <a:pPr algn="ctr"/>
            <a:r>
              <a:rPr lang="nl-BE" sz="1200">
                <a:latin typeface="Times New Roman" panose="02020603050405020304" pitchFamily="18" charset="0"/>
                <a:cs typeface="Times New Roman" panose="02020603050405020304" pitchFamily="18" charset="0"/>
              </a:rPr>
              <a:t>Management</a:t>
            </a:r>
          </a:p>
        </p:txBody>
      </p:sp>
      <p:pic>
        <p:nvPicPr>
          <p:cNvPr id="76" name="Picture 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02648" y="4654152"/>
            <a:ext cx="183288" cy="327628"/>
          </a:xfrm>
          <a:prstGeom prst="rect">
            <a:avLst/>
          </a:prstGeom>
        </p:spPr>
      </p:pic>
    </p:spTree>
    <p:extLst>
      <p:ext uri="{BB962C8B-B14F-4D97-AF65-F5344CB8AC3E}">
        <p14:creationId xmlns:p14="http://schemas.microsoft.com/office/powerpoint/2010/main" val="3782672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Ownership structures – Costs </a:t>
            </a:r>
          </a:p>
        </p:txBody>
      </p:sp>
      <p:sp>
        <p:nvSpPr>
          <p:cNvPr id="3" name="Text Placeholder 2"/>
          <p:cNvSpPr>
            <a:spLocks noGrp="1"/>
          </p:cNvSpPr>
          <p:nvPr>
            <p:ph type="body" sz="quarter" idx="12"/>
          </p:nvPr>
        </p:nvSpPr>
        <p:spPr>
          <a:xfrm>
            <a:off x="464779" y="1484783"/>
            <a:ext cx="8150400" cy="4580707"/>
          </a:xfrm>
        </p:spPr>
        <p:txBody>
          <a:bodyPr/>
          <a:lstStyle/>
          <a:p>
            <a:r>
              <a:rPr lang="nl-BE" sz="1600"/>
              <a:t>Ownership dispersion results in a separation of ownership and control</a:t>
            </a:r>
          </a:p>
          <a:p>
            <a:r>
              <a:rPr lang="nl-BE" sz="1600"/>
              <a:t>Separation of ownership and control creates an “agency problem”, resulting in cost (agency cost) off-setting potential efficiency gains:</a:t>
            </a:r>
          </a:p>
          <a:p>
            <a:pPr lvl="1"/>
            <a:r>
              <a:rPr lang="nl-BE" sz="1500"/>
              <a:t>an agency relationship is “</a:t>
            </a:r>
            <a:r>
              <a:rPr lang="nl-BE" sz="1500" i="1"/>
              <a:t>a contract under which one or more persons (the principal(s)) engage another person (the agent) to perform some services on their behalf which incolves delegating some decisions making authority to the agent.</a:t>
            </a:r>
            <a:r>
              <a:rPr lang="nl-BE" sz="1500"/>
              <a:t>”</a:t>
            </a:r>
            <a:r>
              <a:rPr lang="nl-BE" sz="1500" baseline="30000"/>
              <a:t>1</a:t>
            </a:r>
          </a:p>
          <a:p>
            <a:pPr lvl="1"/>
            <a:r>
              <a:rPr lang="nl-BE" sz="1500"/>
              <a:t>agency problems arise “</a:t>
            </a:r>
            <a:r>
              <a:rPr lang="nl-BE" sz="1500" i="1"/>
              <a:t>whenever one party, termed the “principal” , relies upon actions taken by another party, termed the “agent”, which will affect the principal’s welfare. The problem lies in motivating the agent to act in the principal’s interest rather than in the agent’s own interest</a:t>
            </a:r>
            <a:r>
              <a:rPr lang="nl-BE" sz="1500"/>
              <a:t>.”</a:t>
            </a:r>
            <a:r>
              <a:rPr lang="nl-BE" sz="1500" baseline="30000"/>
              <a:t>2</a:t>
            </a:r>
          </a:p>
          <a:p>
            <a:pPr lvl="1"/>
            <a:r>
              <a:rPr lang="nl-BE" sz="1500"/>
              <a:t>firms face vertical and horizontal agency problems.</a:t>
            </a:r>
          </a:p>
          <a:p>
            <a:pPr marL="365760" lvl="1"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38</a:t>
            </a:fld>
            <a:endParaRPr lang="en-US" noProof="0" dirty="0"/>
          </a:p>
        </p:txBody>
      </p:sp>
      <p:sp>
        <p:nvSpPr>
          <p:cNvPr id="5" name="TextBox 4"/>
          <p:cNvSpPr txBox="1"/>
          <p:nvPr/>
        </p:nvSpPr>
        <p:spPr>
          <a:xfrm>
            <a:off x="577537" y="6093296"/>
            <a:ext cx="7666871" cy="461665"/>
          </a:xfrm>
          <a:prstGeom prst="rect">
            <a:avLst/>
          </a:prstGeom>
          <a:noFill/>
        </p:spPr>
        <p:txBody>
          <a:bodyPr wrap="square" rtlCol="0">
            <a:spAutoFit/>
          </a:bodyPr>
          <a:lstStyle/>
          <a:p>
            <a:r>
              <a:rPr lang="nl-BE" sz="1200" baseline="30000">
                <a:latin typeface="Times New Roman" panose="02020603050405020304" pitchFamily="18" charset="0"/>
                <a:cs typeface="Times New Roman" panose="02020603050405020304" pitchFamily="18" charset="0"/>
              </a:rPr>
              <a:t>1   </a:t>
            </a:r>
            <a:r>
              <a:rPr lang="nl-BE" sz="1200">
                <a:latin typeface="Times New Roman" panose="02020603050405020304" pitchFamily="18" charset="0"/>
                <a:cs typeface="Times New Roman" panose="02020603050405020304" pitchFamily="18" charset="0"/>
              </a:rPr>
              <a:t>Jensen &amp; Meckling, “Theory of the Firm” (1976).</a:t>
            </a:r>
          </a:p>
          <a:p>
            <a:r>
              <a:rPr lang="nl-BE" sz="1200" baseline="30000">
                <a:latin typeface="Times New Roman" panose="02020603050405020304" pitchFamily="18" charset="0"/>
                <a:cs typeface="Times New Roman" panose="02020603050405020304" pitchFamily="18" charset="0"/>
              </a:rPr>
              <a:t>2</a:t>
            </a:r>
            <a:r>
              <a:rPr lang="nl-BE" sz="1200">
                <a:latin typeface="Times New Roman" panose="02020603050405020304" pitchFamily="18" charset="0"/>
                <a:cs typeface="Times New Roman" panose="02020603050405020304" pitchFamily="18" charset="0"/>
              </a:rPr>
              <a:t> Armour, Hansmann, Kraakman, “Agency Problems and Legal Strategies” in </a:t>
            </a:r>
            <a:r>
              <a:rPr lang="nl-BE" sz="1200" i="1">
                <a:latin typeface="Times New Roman" panose="02020603050405020304" pitchFamily="18" charset="0"/>
                <a:cs typeface="Times New Roman" panose="02020603050405020304" pitchFamily="18" charset="0"/>
              </a:rPr>
              <a:t>The Anatomy of Corporate Law </a:t>
            </a:r>
            <a:r>
              <a:rPr lang="nl-BE" sz="1200">
                <a:latin typeface="Times New Roman" panose="02020603050405020304" pitchFamily="18" charset="0"/>
                <a:cs typeface="Times New Roman" panose="02020603050405020304" pitchFamily="18" charset="0"/>
              </a:rPr>
              <a:t>(2017).</a:t>
            </a:r>
            <a:endParaRPr lang="nl-BE" sz="1200" baseline="30000">
              <a:latin typeface="Times New Roman" panose="02020603050405020304" pitchFamily="18" charset="0"/>
              <a:cs typeface="Times New Roman" panose="02020603050405020304" pitchFamily="18" charset="0"/>
            </a:endParaRPr>
          </a:p>
        </p:txBody>
      </p:sp>
      <p:cxnSp>
        <p:nvCxnSpPr>
          <p:cNvPr id="7" name="Straight Connector 6"/>
          <p:cNvCxnSpPr/>
          <p:nvPr/>
        </p:nvCxnSpPr>
        <p:spPr bwMode="auto">
          <a:xfrm>
            <a:off x="683568" y="6065490"/>
            <a:ext cx="2232248" cy="0"/>
          </a:xfrm>
          <a:prstGeom prst="line">
            <a:avLst/>
          </a:prstGeom>
          <a:solidFill>
            <a:srgbClr val="3656AB"/>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068654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39</a:t>
            </a:fld>
            <a:endParaRPr lang="en-US" noProof="0" dirty="0"/>
          </a:p>
        </p:txBody>
      </p:sp>
      <p:pic>
        <p:nvPicPr>
          <p:cNvPr id="6" name="Picture 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05508" y="1804945"/>
            <a:ext cx="183288" cy="327628"/>
          </a:xfrm>
          <a:prstGeom prst="rect">
            <a:avLst/>
          </a:prstGeom>
        </p:spPr>
      </p:pic>
      <p:pic>
        <p:nvPicPr>
          <p:cNvPr id="7" name="Picture 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8525" y="1804945"/>
            <a:ext cx="239263" cy="327628"/>
          </a:xfrm>
          <a:prstGeom prst="rect">
            <a:avLst/>
          </a:prstGeom>
        </p:spPr>
      </p:pic>
      <p:pic>
        <p:nvPicPr>
          <p:cNvPr id="8" name="Picture 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01491" y="2151352"/>
            <a:ext cx="183288" cy="327628"/>
          </a:xfrm>
          <a:prstGeom prst="rect">
            <a:avLst/>
          </a:prstGeom>
        </p:spPr>
      </p:pic>
      <p:pic>
        <p:nvPicPr>
          <p:cNvPr id="9" name="Picture 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4508" y="2151352"/>
            <a:ext cx="239263" cy="327628"/>
          </a:xfrm>
          <a:prstGeom prst="rect">
            <a:avLst/>
          </a:prstGeom>
        </p:spPr>
      </p:pic>
      <p:pic>
        <p:nvPicPr>
          <p:cNvPr id="10" name="Picture 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01491" y="2497759"/>
            <a:ext cx="183288" cy="327628"/>
          </a:xfrm>
          <a:prstGeom prst="rect">
            <a:avLst/>
          </a:prstGeom>
        </p:spPr>
      </p:pic>
      <p:pic>
        <p:nvPicPr>
          <p:cNvPr id="11" name="Picture 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4508" y="2497759"/>
            <a:ext cx="239263" cy="327628"/>
          </a:xfrm>
          <a:prstGeom prst="rect">
            <a:avLst/>
          </a:prstGeom>
        </p:spPr>
      </p:pic>
      <p:pic>
        <p:nvPicPr>
          <p:cNvPr id="12" name="Picture 1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97474" y="2844166"/>
            <a:ext cx="183288" cy="327628"/>
          </a:xfrm>
          <a:prstGeom prst="rect">
            <a:avLst/>
          </a:prstGeom>
        </p:spPr>
      </p:pic>
      <p:pic>
        <p:nvPicPr>
          <p:cNvPr id="13" name="Picture 1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0491" y="2844166"/>
            <a:ext cx="239263" cy="327628"/>
          </a:xfrm>
          <a:prstGeom prst="rect">
            <a:avLst/>
          </a:prstGeom>
        </p:spPr>
      </p:pic>
      <p:pic>
        <p:nvPicPr>
          <p:cNvPr id="14" name="Picture 1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82215" y="1926200"/>
            <a:ext cx="183288" cy="327628"/>
          </a:xfrm>
          <a:prstGeom prst="rect">
            <a:avLst/>
          </a:prstGeom>
        </p:spPr>
      </p:pic>
      <p:pic>
        <p:nvPicPr>
          <p:cNvPr id="15" name="Picture 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25232" y="1926200"/>
            <a:ext cx="239263" cy="327628"/>
          </a:xfrm>
          <a:prstGeom prst="rect">
            <a:avLst/>
          </a:prstGeom>
        </p:spPr>
      </p:pic>
      <p:pic>
        <p:nvPicPr>
          <p:cNvPr id="16" name="Picture 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78198" y="2272607"/>
            <a:ext cx="183288" cy="327628"/>
          </a:xfrm>
          <a:prstGeom prst="rect">
            <a:avLst/>
          </a:prstGeom>
        </p:spPr>
      </p:pic>
      <p:pic>
        <p:nvPicPr>
          <p:cNvPr id="17" name="Picture 1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21215" y="2272607"/>
            <a:ext cx="239263" cy="327628"/>
          </a:xfrm>
          <a:prstGeom prst="rect">
            <a:avLst/>
          </a:prstGeom>
        </p:spPr>
      </p:pic>
      <p:pic>
        <p:nvPicPr>
          <p:cNvPr id="18" name="Picture 1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78198" y="2619014"/>
            <a:ext cx="183288" cy="327628"/>
          </a:xfrm>
          <a:prstGeom prst="rect">
            <a:avLst/>
          </a:prstGeom>
        </p:spPr>
      </p:pic>
      <p:pic>
        <p:nvPicPr>
          <p:cNvPr id="19" name="Picture 1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21215" y="2619014"/>
            <a:ext cx="239263" cy="327628"/>
          </a:xfrm>
          <a:prstGeom prst="rect">
            <a:avLst/>
          </a:prstGeom>
        </p:spPr>
      </p:pic>
      <p:pic>
        <p:nvPicPr>
          <p:cNvPr id="20" name="Picture 1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774181" y="2965421"/>
            <a:ext cx="183288" cy="327628"/>
          </a:xfrm>
          <a:prstGeom prst="rect">
            <a:avLst/>
          </a:prstGeom>
        </p:spPr>
      </p:pic>
      <p:pic>
        <p:nvPicPr>
          <p:cNvPr id="21" name="Picture 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7198" y="2965421"/>
            <a:ext cx="239263" cy="327628"/>
          </a:xfrm>
          <a:prstGeom prst="rect">
            <a:avLst/>
          </a:prstGeom>
        </p:spPr>
      </p:pic>
      <p:pic>
        <p:nvPicPr>
          <p:cNvPr id="22" name="Picture 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09525" y="3176580"/>
            <a:ext cx="183288" cy="327628"/>
          </a:xfrm>
          <a:prstGeom prst="rect">
            <a:avLst/>
          </a:prstGeom>
        </p:spPr>
      </p:pic>
      <p:pic>
        <p:nvPicPr>
          <p:cNvPr id="23" name="Picture 2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52542" y="3176580"/>
            <a:ext cx="239263" cy="327628"/>
          </a:xfrm>
          <a:prstGeom prst="rect">
            <a:avLst/>
          </a:prstGeom>
        </p:spPr>
      </p:pic>
      <p:pic>
        <p:nvPicPr>
          <p:cNvPr id="24" name="Picture 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09062" y="2287785"/>
            <a:ext cx="183288" cy="327628"/>
          </a:xfrm>
          <a:prstGeom prst="rect">
            <a:avLst/>
          </a:prstGeom>
        </p:spPr>
      </p:pic>
      <p:pic>
        <p:nvPicPr>
          <p:cNvPr id="25" name="Picture 2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52079" y="2287785"/>
            <a:ext cx="239263" cy="327628"/>
          </a:xfrm>
          <a:prstGeom prst="rect">
            <a:avLst/>
          </a:prstGeom>
        </p:spPr>
      </p:pic>
      <p:pic>
        <p:nvPicPr>
          <p:cNvPr id="26" name="Picture 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05045" y="2634192"/>
            <a:ext cx="183288" cy="327628"/>
          </a:xfrm>
          <a:prstGeom prst="rect">
            <a:avLst/>
          </a:prstGeom>
        </p:spPr>
      </p:pic>
      <p:pic>
        <p:nvPicPr>
          <p:cNvPr id="27" name="Picture 2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48062" y="2634192"/>
            <a:ext cx="239263" cy="327628"/>
          </a:xfrm>
          <a:prstGeom prst="rect">
            <a:avLst/>
          </a:prstGeom>
        </p:spPr>
      </p:pic>
      <p:pic>
        <p:nvPicPr>
          <p:cNvPr id="28" name="Picture 2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27959" y="1926200"/>
            <a:ext cx="183288" cy="327628"/>
          </a:xfrm>
          <a:prstGeom prst="rect">
            <a:avLst/>
          </a:prstGeom>
        </p:spPr>
      </p:pic>
      <p:pic>
        <p:nvPicPr>
          <p:cNvPr id="29" name="Picture 2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70976" y="1926200"/>
            <a:ext cx="239263" cy="327628"/>
          </a:xfrm>
          <a:prstGeom prst="rect">
            <a:avLst/>
          </a:prstGeom>
        </p:spPr>
      </p:pic>
      <p:pic>
        <p:nvPicPr>
          <p:cNvPr id="30" name="Picture 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23942" y="2272607"/>
            <a:ext cx="183288" cy="327628"/>
          </a:xfrm>
          <a:prstGeom prst="rect">
            <a:avLst/>
          </a:prstGeom>
        </p:spPr>
      </p:pic>
      <p:pic>
        <p:nvPicPr>
          <p:cNvPr id="31" name="Picture 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66959" y="2272607"/>
            <a:ext cx="239263" cy="327628"/>
          </a:xfrm>
          <a:prstGeom prst="rect">
            <a:avLst/>
          </a:prstGeom>
        </p:spPr>
      </p:pic>
      <p:pic>
        <p:nvPicPr>
          <p:cNvPr id="32" name="Picture 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23942" y="2619014"/>
            <a:ext cx="183288" cy="327628"/>
          </a:xfrm>
          <a:prstGeom prst="rect">
            <a:avLst/>
          </a:prstGeom>
        </p:spPr>
      </p:pic>
      <p:pic>
        <p:nvPicPr>
          <p:cNvPr id="33" name="Picture 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66959" y="2619014"/>
            <a:ext cx="239263" cy="327628"/>
          </a:xfrm>
          <a:prstGeom prst="rect">
            <a:avLst/>
          </a:prstGeom>
        </p:spPr>
      </p:pic>
      <p:pic>
        <p:nvPicPr>
          <p:cNvPr id="34" name="Picture 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19925" y="2965421"/>
            <a:ext cx="183288" cy="327628"/>
          </a:xfrm>
          <a:prstGeom prst="rect">
            <a:avLst/>
          </a:prstGeom>
        </p:spPr>
      </p:pic>
      <p:pic>
        <p:nvPicPr>
          <p:cNvPr id="35" name="Picture 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62942" y="2965421"/>
            <a:ext cx="239263" cy="327628"/>
          </a:xfrm>
          <a:prstGeom prst="rect">
            <a:avLst/>
          </a:prstGeom>
        </p:spPr>
      </p:pic>
      <p:pic>
        <p:nvPicPr>
          <p:cNvPr id="36" name="Picture 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48725" y="2287785"/>
            <a:ext cx="183288" cy="327628"/>
          </a:xfrm>
          <a:prstGeom prst="rect">
            <a:avLst/>
          </a:prstGeom>
        </p:spPr>
      </p:pic>
      <p:pic>
        <p:nvPicPr>
          <p:cNvPr id="37" name="Picture 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791742" y="2287785"/>
            <a:ext cx="239263" cy="327628"/>
          </a:xfrm>
          <a:prstGeom prst="rect">
            <a:avLst/>
          </a:prstGeom>
        </p:spPr>
      </p:pic>
      <p:pic>
        <p:nvPicPr>
          <p:cNvPr id="38" name="Picture 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44708" y="2634192"/>
            <a:ext cx="183288" cy="327628"/>
          </a:xfrm>
          <a:prstGeom prst="rect">
            <a:avLst/>
          </a:prstGeom>
        </p:spPr>
      </p:pic>
      <p:pic>
        <p:nvPicPr>
          <p:cNvPr id="39" name="Picture 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787725" y="2634192"/>
            <a:ext cx="239263" cy="327628"/>
          </a:xfrm>
          <a:prstGeom prst="rect">
            <a:avLst/>
          </a:prstGeom>
        </p:spPr>
      </p:pic>
      <p:sp>
        <p:nvSpPr>
          <p:cNvPr id="40" name="Down Arrow 39"/>
          <p:cNvSpPr/>
          <p:nvPr/>
        </p:nvSpPr>
        <p:spPr bwMode="auto">
          <a:xfrm>
            <a:off x="3494237" y="3548339"/>
            <a:ext cx="173049" cy="49586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43" name="Picture 4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0891" y="4088339"/>
            <a:ext cx="333668" cy="696736"/>
          </a:xfrm>
          <a:prstGeom prst="rect">
            <a:avLst/>
          </a:prstGeom>
        </p:spPr>
      </p:pic>
      <p:pic>
        <p:nvPicPr>
          <p:cNvPr id="44" name="Picture 4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46989" y="4063254"/>
            <a:ext cx="527137" cy="721820"/>
          </a:xfrm>
          <a:prstGeom prst="rect">
            <a:avLst/>
          </a:prstGeom>
        </p:spPr>
      </p:pic>
      <p:pic>
        <p:nvPicPr>
          <p:cNvPr id="45" name="Picture 4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2221" y="4075796"/>
            <a:ext cx="333668" cy="696736"/>
          </a:xfrm>
          <a:prstGeom prst="rect">
            <a:avLst/>
          </a:prstGeom>
        </p:spPr>
      </p:pic>
      <p:pic>
        <p:nvPicPr>
          <p:cNvPr id="46" name="Picture 4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38319" y="4050711"/>
            <a:ext cx="527137" cy="721820"/>
          </a:xfrm>
          <a:prstGeom prst="rect">
            <a:avLst/>
          </a:prstGeom>
        </p:spPr>
      </p:pic>
      <p:pic>
        <p:nvPicPr>
          <p:cNvPr id="47" name="Picture 4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66556" y="4088339"/>
            <a:ext cx="333668" cy="696736"/>
          </a:xfrm>
          <a:prstGeom prst="rect">
            <a:avLst/>
          </a:prstGeom>
        </p:spPr>
      </p:pic>
      <p:pic>
        <p:nvPicPr>
          <p:cNvPr id="48" name="Picture 4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92654" y="4063254"/>
            <a:ext cx="527137" cy="721820"/>
          </a:xfrm>
          <a:prstGeom prst="rect">
            <a:avLst/>
          </a:prstGeom>
        </p:spPr>
      </p:pic>
      <p:sp>
        <p:nvSpPr>
          <p:cNvPr id="49" name="Down Arrow 48"/>
          <p:cNvSpPr/>
          <p:nvPr/>
        </p:nvSpPr>
        <p:spPr bwMode="auto">
          <a:xfrm>
            <a:off x="3492654" y="4816662"/>
            <a:ext cx="173049" cy="49586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50" name="Picture 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78553" y="5381163"/>
            <a:ext cx="333668" cy="696736"/>
          </a:xfrm>
          <a:prstGeom prst="rect">
            <a:avLst/>
          </a:prstGeom>
        </p:spPr>
      </p:pic>
      <p:pic>
        <p:nvPicPr>
          <p:cNvPr id="51" name="Picture 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04651" y="5356078"/>
            <a:ext cx="527137" cy="721820"/>
          </a:xfrm>
          <a:prstGeom prst="rect">
            <a:avLst/>
          </a:prstGeom>
        </p:spPr>
      </p:pic>
      <p:pic>
        <p:nvPicPr>
          <p:cNvPr id="52" name="Picture 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32888" y="5393706"/>
            <a:ext cx="333668" cy="696736"/>
          </a:xfrm>
          <a:prstGeom prst="rect">
            <a:avLst/>
          </a:prstGeom>
        </p:spPr>
      </p:pic>
      <p:pic>
        <p:nvPicPr>
          <p:cNvPr id="53" name="Picture 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58986" y="5368621"/>
            <a:ext cx="527137" cy="721820"/>
          </a:xfrm>
          <a:prstGeom prst="rect">
            <a:avLst/>
          </a:prstGeom>
        </p:spPr>
      </p:pic>
      <p:sp>
        <p:nvSpPr>
          <p:cNvPr id="55" name="Right Brace 54"/>
          <p:cNvSpPr/>
          <p:nvPr/>
        </p:nvSpPr>
        <p:spPr bwMode="auto">
          <a:xfrm>
            <a:off x="5220072" y="1804944"/>
            <a:ext cx="144016" cy="1699263"/>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56" name="Right Brace 55"/>
          <p:cNvSpPr/>
          <p:nvPr/>
        </p:nvSpPr>
        <p:spPr bwMode="auto">
          <a:xfrm>
            <a:off x="5220072" y="3976332"/>
            <a:ext cx="144016" cy="796200"/>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57" name="Right Brace 56"/>
          <p:cNvSpPr/>
          <p:nvPr/>
        </p:nvSpPr>
        <p:spPr bwMode="auto">
          <a:xfrm>
            <a:off x="5220072" y="5281698"/>
            <a:ext cx="144016" cy="796200"/>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66" name="TextBox 65"/>
          <p:cNvSpPr txBox="1"/>
          <p:nvPr/>
        </p:nvSpPr>
        <p:spPr>
          <a:xfrm>
            <a:off x="5400098" y="2494404"/>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Shareholders</a:t>
            </a:r>
          </a:p>
        </p:txBody>
      </p:sp>
      <p:sp>
        <p:nvSpPr>
          <p:cNvPr id="67" name="TextBox 66"/>
          <p:cNvSpPr txBox="1"/>
          <p:nvPr/>
        </p:nvSpPr>
        <p:spPr>
          <a:xfrm>
            <a:off x="5429649" y="4220543"/>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Board</a:t>
            </a:r>
          </a:p>
        </p:txBody>
      </p:sp>
      <p:sp>
        <p:nvSpPr>
          <p:cNvPr id="68" name="TextBox 67"/>
          <p:cNvSpPr txBox="1"/>
          <p:nvPr/>
        </p:nvSpPr>
        <p:spPr>
          <a:xfrm>
            <a:off x="5395460" y="5499874"/>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Management</a:t>
            </a:r>
          </a:p>
        </p:txBody>
      </p:sp>
      <p:sp>
        <p:nvSpPr>
          <p:cNvPr id="71" name="Up-Down Arrow 70"/>
          <p:cNvSpPr/>
          <p:nvPr/>
        </p:nvSpPr>
        <p:spPr bwMode="auto">
          <a:xfrm>
            <a:off x="1765145" y="3076885"/>
            <a:ext cx="432048" cy="1143658"/>
          </a:xfrm>
          <a:prstGeom prst="upDownArrow">
            <a:avLst/>
          </a:prstGeom>
          <a:solidFill>
            <a:srgbClr val="FF0000"/>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3699835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360040"/>
          </a:xfrm>
        </p:spPr>
        <p:txBody>
          <a:bodyPr/>
          <a:lstStyle/>
          <a:p>
            <a:r>
              <a:rPr lang="nl-BE" u="sng"/>
              <a:t>Smith</a:t>
            </a:r>
            <a:r>
              <a:rPr lang="nl-BE"/>
              <a:t>, </a:t>
            </a:r>
            <a:r>
              <a:rPr lang="nl-BE" i="1"/>
              <a:t>An Inquiry Into the Nature of Causes of the Wealth of Nations </a:t>
            </a:r>
            <a:r>
              <a:rPr lang="nl-BE"/>
              <a:t>(1776):</a:t>
            </a:r>
          </a:p>
          <a:p>
            <a:pPr marL="1612900" indent="0" algn="just">
              <a:buNone/>
            </a:pPr>
            <a:r>
              <a:rPr lang="nl-BE"/>
              <a:t>			</a:t>
            </a:r>
            <a:endParaRPr lang="en-US" i="1"/>
          </a:p>
        </p:txBody>
      </p:sp>
      <p:sp>
        <p:nvSpPr>
          <p:cNvPr id="4" name="Slide Number Placeholder 3"/>
          <p:cNvSpPr>
            <a:spLocks noGrp="1"/>
          </p:cNvSpPr>
          <p:nvPr>
            <p:ph type="sldNum" sz="quarter" idx="14"/>
          </p:nvPr>
        </p:nvSpPr>
        <p:spPr/>
        <p:txBody>
          <a:bodyPr/>
          <a:lstStyle/>
          <a:p>
            <a:fld id="{8E141AF1-466E-4D9F-B74C-45FFEB47CA13}" type="slidenum">
              <a:rPr lang="en-US" noProof="0" smtClean="0"/>
              <a:t>40</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176708"/>
            <a:ext cx="2048140" cy="2695774"/>
          </a:xfrm>
          <a:prstGeom prst="rect">
            <a:avLst/>
          </a:prstGeom>
          <a:solidFill>
            <a:schemeClr val="tx1"/>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3131840" y="1988723"/>
            <a:ext cx="5256584" cy="4832092"/>
          </a:xfrm>
          <a:prstGeom prst="rect">
            <a:avLst/>
          </a:prstGeom>
          <a:noFill/>
        </p:spPr>
        <p:txBody>
          <a:bodyPr wrap="square" rtlCol="0">
            <a:spAutoFit/>
          </a:bodyPr>
          <a:lstStyle/>
          <a:p>
            <a:pPr algn="just"/>
            <a:r>
              <a:rPr lang="nl-BE" sz="2400">
                <a:latin typeface="Times New Roman" panose="02020603050405020304" pitchFamily="18" charset="0"/>
                <a:cs typeface="Times New Roman" panose="02020603050405020304" pitchFamily="18" charset="0"/>
              </a:rPr>
              <a:t>“</a:t>
            </a:r>
            <a:r>
              <a:rPr lang="en-US" sz="2200" i="1">
                <a:latin typeface="Angsana New" panose="02020603050405020304" pitchFamily="18" charset="-34"/>
                <a:cs typeface="Angsana New" panose="02020603050405020304" pitchFamily="18" charset="-34"/>
              </a:rPr>
              <a:t>The directors of such companies, however, being the </a:t>
            </a:r>
            <a:r>
              <a:rPr lang="en-US" sz="2200" i="1" u="sng">
                <a:latin typeface="Angsana New" panose="02020603050405020304" pitchFamily="18" charset="-34"/>
                <a:cs typeface="Angsana New" panose="02020603050405020304" pitchFamily="18" charset="-34"/>
              </a:rPr>
              <a:t>managers rather of other people’s money</a:t>
            </a:r>
            <a:r>
              <a:rPr lang="en-US" sz="2200" i="1">
                <a:latin typeface="Angsana New" panose="02020603050405020304" pitchFamily="18" charset="-34"/>
                <a:cs typeface="Angsana New" panose="02020603050405020304" pitchFamily="18" charset="-34"/>
              </a:rPr>
              <a:t> than of their own, it cannot well be expected, that they should watch over it with the same anxious vigilance with which the partners in a private copartnery frequently watch over their own… </a:t>
            </a:r>
            <a:r>
              <a:rPr lang="en-US" sz="2200" i="1" u="sng">
                <a:latin typeface="Angsana New" panose="02020603050405020304" pitchFamily="18" charset="-34"/>
                <a:cs typeface="Angsana New" panose="02020603050405020304" pitchFamily="18" charset="-34"/>
              </a:rPr>
              <a:t>Negligence and profusion, therefore, must always prevail, more or less, in the management of the affairs of such a company</a:t>
            </a:r>
            <a:r>
              <a:rPr lang="en-US" sz="2200" i="1">
                <a:latin typeface="Angsana New" panose="02020603050405020304" pitchFamily="18" charset="-34"/>
                <a:cs typeface="Angsana New" panose="02020603050405020304" pitchFamily="18" charset="-34"/>
              </a:rPr>
              <a:t>. </a:t>
            </a:r>
            <a:r>
              <a:rPr lang="en-GB" sz="2200" i="1">
                <a:latin typeface="Angsana New" panose="02020603050405020304" pitchFamily="18" charset="-34"/>
                <a:cs typeface="Angsana New" panose="02020603050405020304" pitchFamily="18" charset="-34"/>
              </a:rPr>
              <a:t>It is upon this account that joint stock companies for foreign trade have seldom been able to maintain the competition against private adventurers. They have, accordingly, very seldom succeeded without an exclusive privilege, and frequently have not succeeded with one. Without an exclusive privilege they have commonly mismanaged the trade. With an exclusive privilege they have both mismanaged and confined it.</a:t>
            </a:r>
            <a:r>
              <a:rPr lang="en-GB" sz="2400">
                <a:latin typeface="Times New Roman" panose="02020603050405020304" pitchFamily="18" charset="0"/>
                <a:cs typeface="Times New Roman" panose="02020603050405020304" pitchFamily="18" charset="0"/>
              </a:rPr>
              <a:t>”</a:t>
            </a:r>
            <a:endParaRPr lang="en-US" sz="2400">
              <a:latin typeface="Times New Roman" panose="02020603050405020304" pitchFamily="18" charset="0"/>
              <a:cs typeface="Times New Roman" panose="02020603050405020304" pitchFamily="18" charset="0"/>
            </a:endParaRPr>
          </a:p>
          <a:p>
            <a:endParaRPr lang="nl-BE"/>
          </a:p>
        </p:txBody>
      </p:sp>
    </p:spTree>
    <p:extLst>
      <p:ext uri="{BB962C8B-B14F-4D97-AF65-F5344CB8AC3E}">
        <p14:creationId xmlns:p14="http://schemas.microsoft.com/office/powerpoint/2010/main" val="2746074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p:txBody>
          <a:bodyPr/>
          <a:lstStyle/>
          <a:p>
            <a:r>
              <a:rPr lang="nl-BE" u="sng"/>
              <a:t>Berle &amp; Means</a:t>
            </a:r>
            <a:r>
              <a:rPr lang="nl-BE"/>
              <a:t>, </a:t>
            </a:r>
            <a:r>
              <a:rPr lang="nl-BE" i="1"/>
              <a:t>The Modern Corporation &amp; Private Property </a:t>
            </a:r>
            <a:r>
              <a:rPr lang="nl-BE"/>
              <a:t>(1932):</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41</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2060848"/>
            <a:ext cx="2599654" cy="3982009"/>
          </a:xfrm>
          <a:prstGeom prst="rect">
            <a:avLst/>
          </a:prstGeom>
        </p:spPr>
      </p:pic>
      <p:sp>
        <p:nvSpPr>
          <p:cNvPr id="6" name="TextBox 5"/>
          <p:cNvSpPr txBox="1"/>
          <p:nvPr/>
        </p:nvSpPr>
        <p:spPr>
          <a:xfrm>
            <a:off x="3491880" y="1930407"/>
            <a:ext cx="4752528" cy="4832092"/>
          </a:xfrm>
          <a:prstGeom prst="rect">
            <a:avLst/>
          </a:prstGeom>
          <a:noFill/>
        </p:spPr>
        <p:txBody>
          <a:bodyPr wrap="square" rtlCol="0">
            <a:spAutoFit/>
          </a:bodyPr>
          <a:lstStyle/>
          <a:p>
            <a:pPr algn="just"/>
            <a:r>
              <a:rPr lang="nl-BE" sz="2400">
                <a:latin typeface="Times New Roman" panose="02020603050405020304" pitchFamily="18" charset="0"/>
                <a:cs typeface="Times New Roman" panose="02020603050405020304" pitchFamily="18" charset="0"/>
              </a:rPr>
              <a:t>“</a:t>
            </a:r>
            <a:r>
              <a:rPr lang="en-GB" sz="2200" i="1">
                <a:latin typeface="Angsana New" panose="02020603050405020304" pitchFamily="18" charset="-34"/>
                <a:cs typeface="Angsana New" panose="02020603050405020304" pitchFamily="18" charset="-34"/>
              </a:rPr>
              <a:t>The </a:t>
            </a:r>
            <a:r>
              <a:rPr lang="en-GB" sz="2200" i="1" u="sng">
                <a:latin typeface="Angsana New" panose="02020603050405020304" pitchFamily="18" charset="-34"/>
                <a:cs typeface="Angsana New" panose="02020603050405020304" pitchFamily="18" charset="-34"/>
              </a:rPr>
              <a:t>separation of ownership from control</a:t>
            </a:r>
            <a:r>
              <a:rPr lang="en-GB" sz="2200" i="1">
                <a:latin typeface="Angsana New" panose="02020603050405020304" pitchFamily="18" charset="-34"/>
                <a:cs typeface="Angsana New" panose="02020603050405020304" pitchFamily="18" charset="-34"/>
              </a:rPr>
              <a:t> produces a condition where the interests of owner and ultimate manager may, and often do, diverge, and where many of the checks which formerly operated to limit the use of power disappear. […] Those who control the destinies of the typical modern corporation own so insignificant a fraction of the company’s stock that the returns from running the corporation profitably accrue to them in only a very minor degree. The stockholders, on the other hand, to whom the profits of the corporation go, cannot be motivated by those profits to a more efficient use of the property, since they have surrendered all disposition of it to those in control of the enterprise. </a:t>
            </a:r>
            <a:r>
              <a:rPr lang="en-GB" sz="2400">
                <a:latin typeface="Times New Roman" panose="02020603050405020304" pitchFamily="18" charset="0"/>
                <a:cs typeface="Times New Roman" panose="02020603050405020304" pitchFamily="18" charset="0"/>
              </a:rPr>
              <a:t>”</a:t>
            </a:r>
            <a:endParaRPr lang="en-US" sz="2400">
              <a:latin typeface="Times New Roman" panose="02020603050405020304" pitchFamily="18" charset="0"/>
              <a:cs typeface="Times New Roman" panose="02020603050405020304" pitchFamily="18" charset="0"/>
            </a:endParaRPr>
          </a:p>
          <a:p>
            <a:endParaRPr lang="nl-BE"/>
          </a:p>
        </p:txBody>
      </p:sp>
    </p:spTree>
    <p:extLst>
      <p:ext uri="{BB962C8B-B14F-4D97-AF65-F5344CB8AC3E}">
        <p14:creationId xmlns:p14="http://schemas.microsoft.com/office/powerpoint/2010/main" val="724233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256584"/>
          </a:xfrm>
        </p:spPr>
        <p:txBody>
          <a:bodyPr/>
          <a:lstStyle/>
          <a:p>
            <a:r>
              <a:rPr lang="nl-BE"/>
              <a:t>Agency problem between shareholders (principal) and board/management (agent)</a:t>
            </a:r>
          </a:p>
          <a:p>
            <a:pPr algn="just"/>
            <a:r>
              <a:rPr lang="nl-BE"/>
              <a:t>Nature of the vertical agency problem: </a:t>
            </a:r>
          </a:p>
          <a:p>
            <a:pPr lvl="1" algn="just"/>
            <a:r>
              <a:rPr lang="nl-BE"/>
              <a:t>management/board is expected to maximize firm value in the interest of the owners; </a:t>
            </a:r>
          </a:p>
          <a:p>
            <a:pPr lvl="1" algn="just"/>
            <a:r>
              <a:rPr lang="nl-BE"/>
              <a:t>management/board is rational, and seeks to maximize its personal wealth;</a:t>
            </a:r>
          </a:p>
          <a:p>
            <a:pPr lvl="1" algn="just"/>
            <a:r>
              <a:rPr lang="nl-BE"/>
              <a:t>since management/board does not receive all gains resulting from its actions, nor incur all costs of their actions, it may act opportunistically, and trade off firm value to increase own utility.</a:t>
            </a:r>
          </a:p>
          <a:p>
            <a:pPr marL="365760" lvl="1" indent="0" algn="just">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42</a:t>
            </a:fld>
            <a:endParaRPr lang="en-US" noProof="0" dirty="0"/>
          </a:p>
        </p:txBody>
      </p:sp>
    </p:spTree>
    <p:extLst>
      <p:ext uri="{BB962C8B-B14F-4D97-AF65-F5344CB8AC3E}">
        <p14:creationId xmlns:p14="http://schemas.microsoft.com/office/powerpoint/2010/main" val="1114231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103927"/>
          </a:xfrm>
        </p:spPr>
        <p:txBody>
          <a:bodyPr/>
          <a:lstStyle/>
          <a:p>
            <a:r>
              <a:rPr lang="nl-BE"/>
              <a:t>Varieties of the vertical agency problem:</a:t>
            </a:r>
          </a:p>
          <a:p>
            <a:pPr lvl="1" algn="just"/>
            <a:r>
              <a:rPr lang="nl-BE" sz="1400"/>
              <a:t>“</a:t>
            </a:r>
            <a:r>
              <a:rPr lang="nl-BE" sz="1400" i="1"/>
              <a:t>Shirking</a:t>
            </a:r>
            <a:r>
              <a:rPr lang="nl-BE" sz="1400"/>
              <a:t>”: slacking on the job (resulting in incompetence as well)</a:t>
            </a:r>
          </a:p>
          <a:p>
            <a:pPr lvl="1" algn="just"/>
            <a:r>
              <a:rPr lang="nl-BE" sz="1400"/>
              <a:t>“</a:t>
            </a:r>
            <a:r>
              <a:rPr lang="nl-BE" sz="1400" i="1"/>
              <a:t>Stealing</a:t>
            </a:r>
            <a:r>
              <a:rPr lang="nl-BE" sz="1400"/>
              <a:t>”: value diversion (</a:t>
            </a:r>
            <a:r>
              <a:rPr lang="nl-BE" sz="1400" i="1"/>
              <a:t>e.g., </a:t>
            </a:r>
            <a:r>
              <a:rPr lang="nl-BE" sz="1400"/>
              <a:t>related party transactions, on-the-job consumption, excessive compensation and other benefits, appropriate corporate opportunities, …) and, more generally, self-interested actions (</a:t>
            </a:r>
            <a:r>
              <a:rPr lang="nl-BE" sz="1400" i="1"/>
              <a:t>e.g., </a:t>
            </a:r>
            <a:r>
              <a:rPr lang="nl-BE" sz="1400"/>
              <a:t>nepotism, pet projects, empire building, block takeovers, …), </a:t>
            </a:r>
            <a:r>
              <a:rPr lang="nl-BE" sz="1400" i="1"/>
              <a:t>e.g.:</a:t>
            </a:r>
            <a:endParaRPr lang="nl-BE" sz="1400"/>
          </a:p>
          <a:p>
            <a:pPr lvl="2" algn="just"/>
            <a:r>
              <a:rPr lang="nl-BE" sz="1400"/>
              <a:t>“</a:t>
            </a:r>
            <a:r>
              <a:rPr lang="nl-BE" sz="1400" i="1"/>
              <a:t>hubris hypothesis</a:t>
            </a:r>
            <a:r>
              <a:rPr lang="nl-BE" sz="1400"/>
              <a:t>”: </a:t>
            </a:r>
            <a:r>
              <a:rPr lang="en-GB" sz="1400"/>
              <a:t>management acquires firms for its self-interest and economic advancement to the acquiring firm is not the dominant motive for the acquisition;</a:t>
            </a:r>
          </a:p>
          <a:p>
            <a:pPr lvl="2" algn="just"/>
            <a:r>
              <a:rPr lang="nl-BE" sz="1400" i="1"/>
              <a:t>“free cash flow hypothesis</a:t>
            </a:r>
            <a:r>
              <a:rPr lang="nl-BE" sz="1400"/>
              <a:t>”: </a:t>
            </a:r>
            <a:r>
              <a:rPr lang="en-GB" sz="1400"/>
              <a:t>managers endowed with free cash flow will invest it in negative net present value projects rather than pay it out to shareholders.</a:t>
            </a:r>
          </a:p>
          <a:p>
            <a:pPr lvl="2"/>
            <a:r>
              <a:rPr lang="nl-BE" sz="1400" i="1"/>
              <a:t>City Capital Associates Partnership v Interco, </a:t>
            </a:r>
            <a:r>
              <a:rPr lang="nl-BE" sz="1400"/>
              <a:t>551 A2d 787 (Del.Ch. 1988):</a:t>
            </a:r>
            <a:r>
              <a:rPr lang="nl-BE" sz="1400" i="1"/>
              <a:t>“human nature may incline even one acting in subjective faith to rationalize as right that which is merely personally beneficial</a:t>
            </a:r>
            <a:r>
              <a:rPr lang="nl-BE" sz="1400"/>
              <a:t>”</a:t>
            </a:r>
            <a:endParaRPr lang="nl-BE" sz="1400" i="1"/>
          </a:p>
          <a:p>
            <a:pPr marL="685800" lvl="2" indent="0" algn="just">
              <a:buNone/>
            </a:pPr>
            <a:endParaRPr lang="nl-BE" sz="1400"/>
          </a:p>
        </p:txBody>
      </p:sp>
      <p:sp>
        <p:nvSpPr>
          <p:cNvPr id="4" name="Slide Number Placeholder 3"/>
          <p:cNvSpPr>
            <a:spLocks noGrp="1"/>
          </p:cNvSpPr>
          <p:nvPr>
            <p:ph type="sldNum" sz="quarter" idx="14"/>
          </p:nvPr>
        </p:nvSpPr>
        <p:spPr/>
        <p:txBody>
          <a:bodyPr/>
          <a:lstStyle/>
          <a:p>
            <a:fld id="{8E141AF1-466E-4D9F-B74C-45FFEB47CA13}" type="slidenum">
              <a:rPr lang="en-US" noProof="0" smtClean="0"/>
              <a:t>43</a:t>
            </a:fld>
            <a:endParaRPr lang="en-US" noProof="0" dirty="0"/>
          </a:p>
        </p:txBody>
      </p:sp>
    </p:spTree>
    <p:extLst>
      <p:ext uri="{BB962C8B-B14F-4D97-AF65-F5344CB8AC3E}">
        <p14:creationId xmlns:p14="http://schemas.microsoft.com/office/powerpoint/2010/main" val="9601210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44</a:t>
            </a:fld>
            <a:endParaRPr lang="en-US" noProof="0" dirty="0"/>
          </a:p>
        </p:txBody>
      </p:sp>
      <p:pic>
        <p:nvPicPr>
          <p:cNvPr id="6" name="Picture 5" descr="Screen Clipping"/>
          <p:cNvPicPr>
            <a:picLocks/>
          </p:cNvPicPr>
          <p:nvPr/>
        </p:nvPicPr>
        <p:blipFill>
          <a:blip r:embed="rId3">
            <a:extLst>
              <a:ext uri="{28A0092B-C50C-407E-A947-70E740481C1C}">
                <a14:useLocalDpi xmlns:a14="http://schemas.microsoft.com/office/drawing/2010/main" val="0"/>
              </a:ext>
            </a:extLst>
          </a:blip>
          <a:stretch>
            <a:fillRect/>
          </a:stretch>
        </p:blipFill>
        <p:spPr>
          <a:xfrm>
            <a:off x="5148063" y="1623139"/>
            <a:ext cx="2160000" cy="3240000"/>
          </a:xfrm>
          <a:prstGeom prst="rect">
            <a:avLst/>
          </a:prstGeom>
          <a:ln>
            <a:solidFill>
              <a:schemeClr val="tx1"/>
            </a:solidFill>
          </a:ln>
        </p:spPr>
      </p:pic>
      <p:pic>
        <p:nvPicPr>
          <p:cNvPr id="7" name="Picture 6" descr="Screen Clipping"/>
          <p:cNvPicPr>
            <a:picLocks/>
          </p:cNvPicPr>
          <p:nvPr/>
        </p:nvPicPr>
        <p:blipFill>
          <a:blip r:embed="rId4">
            <a:extLst>
              <a:ext uri="{28A0092B-C50C-407E-A947-70E740481C1C}">
                <a14:useLocalDpi xmlns:a14="http://schemas.microsoft.com/office/drawing/2010/main" val="0"/>
              </a:ext>
            </a:extLst>
          </a:blip>
          <a:stretch>
            <a:fillRect/>
          </a:stretch>
        </p:blipFill>
        <p:spPr>
          <a:xfrm>
            <a:off x="2843808" y="1628800"/>
            <a:ext cx="2160000" cy="3240000"/>
          </a:xfrm>
          <a:prstGeom prst="rect">
            <a:avLst/>
          </a:prstGeom>
          <a:ln>
            <a:solidFill>
              <a:schemeClr val="tx1"/>
            </a:solidFill>
          </a:ln>
        </p:spPr>
      </p:pic>
      <p:pic>
        <p:nvPicPr>
          <p:cNvPr id="5" name="Picture 4" descr="Screen Clipping"/>
          <p:cNvPicPr>
            <a:picLocks/>
          </p:cNvPicPr>
          <p:nvPr/>
        </p:nvPicPr>
        <p:blipFill>
          <a:blip r:embed="rId5">
            <a:extLst>
              <a:ext uri="{28A0092B-C50C-407E-A947-70E740481C1C}">
                <a14:useLocalDpi xmlns:a14="http://schemas.microsoft.com/office/drawing/2010/main" val="0"/>
              </a:ext>
            </a:extLst>
          </a:blip>
          <a:stretch>
            <a:fillRect/>
          </a:stretch>
        </p:blipFill>
        <p:spPr>
          <a:xfrm>
            <a:off x="539553" y="1623139"/>
            <a:ext cx="2160000" cy="3240000"/>
          </a:xfrm>
          <a:prstGeom prst="rect">
            <a:avLst/>
          </a:prstGeom>
          <a:ln>
            <a:solidFill>
              <a:schemeClr val="tx1"/>
            </a:solidFill>
          </a:ln>
        </p:spPr>
      </p:pic>
    </p:spTree>
    <p:extLst>
      <p:ext uri="{BB962C8B-B14F-4D97-AF65-F5344CB8AC3E}">
        <p14:creationId xmlns:p14="http://schemas.microsoft.com/office/powerpoint/2010/main" val="4278786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103927"/>
          </a:xfrm>
        </p:spPr>
        <p:txBody>
          <a:bodyPr/>
          <a:lstStyle/>
          <a:p>
            <a:r>
              <a:rPr lang="nl-BE"/>
              <a:t>Agency problem imposes a cost on the firm, </a:t>
            </a:r>
            <a:r>
              <a:rPr lang="nl-BE" i="1"/>
              <a:t>i.e., </a:t>
            </a:r>
            <a:r>
              <a:rPr lang="nl-BE"/>
              <a:t>agency cost:</a:t>
            </a:r>
            <a:endParaRPr lang="nl-BE" i="1"/>
          </a:p>
          <a:p>
            <a:pPr lvl="1"/>
            <a:r>
              <a:rPr lang="nl-BE" sz="1400" u="sng"/>
              <a:t>Jensen &amp; Meckling</a:t>
            </a:r>
            <a:r>
              <a:rPr lang="nl-BE" sz="1400"/>
              <a:t>, “Theory of the Firm” (1976): Vertical agency problem creates three types of (agency) cost:</a:t>
            </a:r>
          </a:p>
          <a:p>
            <a:pPr lvl="2"/>
            <a:r>
              <a:rPr lang="nl-BE" sz="1400"/>
              <a:t>monitoring cost;</a:t>
            </a:r>
          </a:p>
          <a:p>
            <a:pPr lvl="2"/>
            <a:r>
              <a:rPr lang="nl-BE" sz="1400"/>
              <a:t>bonding cost;</a:t>
            </a:r>
          </a:p>
          <a:p>
            <a:pPr lvl="2"/>
            <a:r>
              <a:rPr lang="nl-BE" sz="1400"/>
              <a:t>residual loss.</a:t>
            </a:r>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45</a:t>
            </a:fld>
            <a:endParaRPr lang="en-US" noProof="0" dirty="0"/>
          </a:p>
        </p:txBody>
      </p:sp>
    </p:spTree>
    <p:extLst>
      <p:ext uri="{BB962C8B-B14F-4D97-AF65-F5344CB8AC3E}">
        <p14:creationId xmlns:p14="http://schemas.microsoft.com/office/powerpoint/2010/main" val="76773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373216"/>
          </a:xfrm>
        </p:spPr>
        <p:txBody>
          <a:bodyPr/>
          <a:lstStyle/>
          <a:p>
            <a:r>
              <a:rPr lang="nl-BE"/>
              <a:t>Intensification of vertical agency problem:</a:t>
            </a:r>
          </a:p>
          <a:p>
            <a:pPr lvl="1" algn="just"/>
            <a:r>
              <a:rPr lang="nl-BE"/>
              <a:t>shareholders can, through voting rights (including on (re-)appointments and dismissals), mitigate the vertical agency problem;</a:t>
            </a:r>
          </a:p>
          <a:p>
            <a:pPr lvl="1" algn="just"/>
            <a:r>
              <a:rPr lang="nl-BE"/>
              <a:t>however, rational shareholders shall only vote if benefits of doing so exceeds cost (resulting from, among other things, information assymetries);</a:t>
            </a:r>
          </a:p>
          <a:p>
            <a:pPr lvl="1" algn="just"/>
            <a:r>
              <a:rPr lang="nl-BE"/>
              <a:t>for an individual investor, the cost of voting may exceed the benefits, resulting in “</a:t>
            </a:r>
            <a:r>
              <a:rPr lang="nl-BE" i="1"/>
              <a:t>rational apathy</a:t>
            </a:r>
            <a:r>
              <a:rPr lang="nl-BE"/>
              <a:t>”;</a:t>
            </a:r>
          </a:p>
          <a:p>
            <a:pPr lvl="2" algn="just"/>
            <a:r>
              <a:rPr lang="nl-BE" sz="1400" u="sng"/>
              <a:t>Easterbrook &amp; Fischel</a:t>
            </a:r>
            <a:r>
              <a:rPr lang="nl-BE" sz="1400"/>
              <a:t>, </a:t>
            </a:r>
            <a:r>
              <a:rPr lang="nl-BE" sz="1400" i="1"/>
              <a:t>The Economic Structure of Corporate Law </a:t>
            </a:r>
            <a:r>
              <a:rPr lang="nl-BE" sz="1400"/>
              <a:t>(1991): “</a:t>
            </a:r>
            <a:r>
              <a:rPr lang="nl-BE" sz="1400" i="1"/>
              <a:t>Investors are rationally uninterested in votes, not only because no investor’s vote will change the outcome of the election but also because the information necessary to cast an informed vote is not readily available.</a:t>
            </a:r>
            <a:r>
              <a:rPr lang="nl-BE" sz="1400"/>
              <a:t>”</a:t>
            </a:r>
          </a:p>
          <a:p>
            <a:pPr lvl="1" algn="just"/>
            <a:r>
              <a:rPr lang="nl-BE"/>
              <a:t>general meetings of shareholders are therefore, to a greater or lesser extent, affected by the collective action problem, whereby management/board are not monitored by the shareholders;</a:t>
            </a:r>
          </a:p>
          <a:p>
            <a:pPr lvl="1" algn="just"/>
            <a:r>
              <a:rPr lang="nl-BE"/>
              <a:t>shareholders may “</a:t>
            </a:r>
            <a:r>
              <a:rPr lang="nl-BE" i="1"/>
              <a:t>vote with the feet</a:t>
            </a:r>
            <a:r>
              <a:rPr lang="nl-BE"/>
              <a:t>” – however, capital markets do not deter management perfectly (</a:t>
            </a:r>
            <a:r>
              <a:rPr lang="nl-BE" i="1"/>
              <a:t>infra</a:t>
            </a:r>
            <a:r>
              <a:rPr lang="nl-BE"/>
              <a:t>).</a:t>
            </a:r>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46</a:t>
            </a:fld>
            <a:endParaRPr lang="en-US" noProof="0" dirty="0"/>
          </a:p>
        </p:txBody>
      </p:sp>
    </p:spTree>
    <p:extLst>
      <p:ext uri="{BB962C8B-B14F-4D97-AF65-F5344CB8AC3E}">
        <p14:creationId xmlns:p14="http://schemas.microsoft.com/office/powerpoint/2010/main" val="8024507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256584"/>
          </a:xfrm>
        </p:spPr>
        <p:txBody>
          <a:bodyPr/>
          <a:lstStyle/>
          <a:p>
            <a:pPr algn="just"/>
            <a:r>
              <a:rPr lang="nl-BE"/>
              <a:t>Vertical agency problem in controlled public firms:</a:t>
            </a:r>
          </a:p>
          <a:p>
            <a:pPr lvl="1" algn="just"/>
            <a:r>
              <a:rPr lang="nl-BE"/>
              <a:t>if a shareholders’ stake increases, the benefits of monitoring management/boards increases as well;</a:t>
            </a:r>
          </a:p>
          <a:p>
            <a:pPr lvl="1" algn="just"/>
            <a:r>
              <a:rPr lang="nl-BE"/>
              <a:t>for controlling shareholders, the benefits of monitoring management/board may exceed the cost; in such case, management/boards shall steal and shirk less, and vertical agency cost shall be lower, all else being equal;</a:t>
            </a:r>
          </a:p>
          <a:p>
            <a:pPr lvl="1" algn="just"/>
            <a:r>
              <a:rPr lang="nl-BE" u="sng"/>
              <a:t>Gilson</a:t>
            </a:r>
            <a:r>
              <a:rPr lang="nl-BE"/>
              <a:t>, “Controlling Shareholders and Corporate Governance: Complicating the Comparative Taxonomy” (2006):</a:t>
            </a:r>
            <a:r>
              <a:rPr lang="en-GB"/>
              <a:t>“</a:t>
            </a:r>
            <a:r>
              <a:rPr lang="en-GB" i="1"/>
              <a:t>[A] controlling shareholder may police the management of public corporations better than the standard panoply of market-oriented techniques employed when shareholdings are widely held.</a:t>
            </a:r>
            <a:r>
              <a:rPr lang="en-GB"/>
              <a:t>”</a:t>
            </a: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47</a:t>
            </a:fld>
            <a:endParaRPr lang="en-US" noProof="0" dirty="0"/>
          </a:p>
        </p:txBody>
      </p:sp>
    </p:spTree>
    <p:extLst>
      <p:ext uri="{BB962C8B-B14F-4D97-AF65-F5344CB8AC3E}">
        <p14:creationId xmlns:p14="http://schemas.microsoft.com/office/powerpoint/2010/main" val="175602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Vertical agency problem</a:t>
            </a:r>
          </a:p>
        </p:txBody>
      </p:sp>
      <p:sp>
        <p:nvSpPr>
          <p:cNvPr id="3" name="Text Placeholder 2"/>
          <p:cNvSpPr>
            <a:spLocks noGrp="1"/>
          </p:cNvSpPr>
          <p:nvPr>
            <p:ph type="body" sz="quarter" idx="12"/>
          </p:nvPr>
        </p:nvSpPr>
        <p:spPr>
          <a:xfrm>
            <a:off x="464779" y="1484784"/>
            <a:ext cx="8150400" cy="5256584"/>
          </a:xfrm>
        </p:spPr>
        <p:txBody>
          <a:bodyPr/>
          <a:lstStyle/>
          <a:p>
            <a:r>
              <a:rPr lang="nl-BE"/>
              <a:t>Conclusions:</a:t>
            </a:r>
          </a:p>
          <a:p>
            <a:pPr lvl="1"/>
            <a:r>
              <a:rPr lang="nl-BE"/>
              <a:t>all firms face vertical agency cost;</a:t>
            </a:r>
          </a:p>
          <a:p>
            <a:pPr lvl="1"/>
            <a:r>
              <a:rPr lang="nl-BE"/>
              <a:t>vertical agency cost shall be higher as ownership is more dispersed </a:t>
            </a:r>
            <a:r>
              <a:rPr lang="nl-BE" i="1"/>
              <a:t>and vice versa</a:t>
            </a:r>
            <a:r>
              <a:rPr lang="nl-BE"/>
              <a:t>;</a:t>
            </a:r>
          </a:p>
          <a:p>
            <a:pPr lvl="1"/>
            <a:r>
              <a:rPr lang="nl-BE"/>
              <a:t>vertical agency cost shall be higher in the widely held firm and lower in the controlled firm, all else being equal.</a:t>
            </a:r>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48</a:t>
            </a:fld>
            <a:endParaRPr lang="en-US" noProof="0" dirty="0"/>
          </a:p>
        </p:txBody>
      </p:sp>
    </p:spTree>
    <p:extLst>
      <p:ext uri="{BB962C8B-B14F-4D97-AF65-F5344CB8AC3E}">
        <p14:creationId xmlns:p14="http://schemas.microsoft.com/office/powerpoint/2010/main" val="3459756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Agency cost: trade-off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u="sng"/>
              <a:t>Why</a:t>
            </a:r>
            <a:r>
              <a:rPr lang="nl-BE"/>
              <a:t>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49</a:t>
            </a:fld>
            <a:endParaRPr lang="en-US" noProof="0" dirty="0"/>
          </a:p>
        </p:txBody>
      </p:sp>
      <p:grpSp>
        <p:nvGrpSpPr>
          <p:cNvPr id="75" name="Group 74"/>
          <p:cNvGrpSpPr/>
          <p:nvPr/>
        </p:nvGrpSpPr>
        <p:grpSpPr>
          <a:xfrm>
            <a:off x="562354" y="3009475"/>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80" name="Group 79"/>
          <p:cNvGrpSpPr/>
          <p:nvPr/>
        </p:nvGrpSpPr>
        <p:grpSpPr>
          <a:xfrm>
            <a:off x="3361162" y="3009726"/>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169" name="Group 168"/>
          <p:cNvGrpSpPr/>
          <p:nvPr/>
        </p:nvGrpSpPr>
        <p:grpSpPr>
          <a:xfrm>
            <a:off x="6209720" y="3009475"/>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214" name="Picture 2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215" name="Picture 2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216" name="Picture 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217" name="Picture 2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218" name="Picture 2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sp>
        <p:nvSpPr>
          <p:cNvPr id="5" name="Right Arrow 4"/>
          <p:cNvSpPr/>
          <p:nvPr/>
        </p:nvSpPr>
        <p:spPr bwMode="auto">
          <a:xfrm>
            <a:off x="814371" y="2565185"/>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TextBox 5"/>
          <p:cNvSpPr txBox="1"/>
          <p:nvPr/>
        </p:nvSpPr>
        <p:spPr>
          <a:xfrm>
            <a:off x="2502250" y="2286238"/>
            <a:ext cx="419415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Efficiency gains (</a:t>
            </a:r>
            <a:r>
              <a:rPr lang="nl-BE" i="1">
                <a:latin typeface="Times New Roman" panose="02020603050405020304" pitchFamily="18" charset="0"/>
                <a:cs typeface="Times New Roman" panose="02020603050405020304" pitchFamily="18" charset="0"/>
              </a:rPr>
              <a:t>e.g., </a:t>
            </a:r>
            <a:r>
              <a:rPr lang="nl-BE">
                <a:latin typeface="Times New Roman" panose="02020603050405020304" pitchFamily="18" charset="0"/>
                <a:cs typeface="Times New Roman" panose="02020603050405020304" pitchFamily="18" charset="0"/>
              </a:rPr>
              <a:t>economies of scale)</a:t>
            </a:r>
          </a:p>
        </p:txBody>
      </p:sp>
      <p:sp>
        <p:nvSpPr>
          <p:cNvPr id="84" name="Right Arrow 83"/>
          <p:cNvSpPr/>
          <p:nvPr/>
        </p:nvSpPr>
        <p:spPr bwMode="auto">
          <a:xfrm flipH="1">
            <a:off x="881564" y="5322178"/>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8" name="TextBox 87"/>
          <p:cNvSpPr txBox="1"/>
          <p:nvPr/>
        </p:nvSpPr>
        <p:spPr>
          <a:xfrm>
            <a:off x="909467" y="5584149"/>
            <a:ext cx="7319752"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Agency cost</a:t>
            </a:r>
          </a:p>
        </p:txBody>
      </p:sp>
      <p:cxnSp>
        <p:nvCxnSpPr>
          <p:cNvPr id="99" name="Curved Connector 98"/>
          <p:cNvCxnSpPr/>
          <p:nvPr/>
        </p:nvCxnSpPr>
        <p:spPr bwMode="auto">
          <a:xfrm rot="16200000" flipH="1">
            <a:off x="2969751" y="1575118"/>
            <a:ext cx="251" cy="2798808"/>
          </a:xfrm>
          <a:prstGeom prst="curvedConnector3">
            <a:avLst>
              <a:gd name="adj1" fmla="val -197330677"/>
            </a:avLst>
          </a:prstGeom>
          <a:solidFill>
            <a:srgbClr val="3656AB"/>
          </a:solidFill>
          <a:ln w="12700" cap="flat" cmpd="sng" algn="ctr">
            <a:solidFill>
              <a:schemeClr val="tx1"/>
            </a:solidFill>
            <a:prstDash val="solid"/>
            <a:round/>
            <a:headEnd type="none" w="med" len="med"/>
            <a:tailEnd type="triangle"/>
          </a:ln>
          <a:effectLst/>
        </p:spPr>
      </p:cxnSp>
      <p:cxnSp>
        <p:nvCxnSpPr>
          <p:cNvPr id="100" name="Curved Connector 99"/>
          <p:cNvCxnSpPr/>
          <p:nvPr/>
        </p:nvCxnSpPr>
        <p:spPr bwMode="auto">
          <a:xfrm rot="5400000" flipH="1" flipV="1">
            <a:off x="4394156" y="150714"/>
            <a:ext cx="12700" cy="5647366"/>
          </a:xfrm>
          <a:prstGeom prst="curvedConnector3">
            <a:avLst>
              <a:gd name="adj1" fmla="val 7700000"/>
            </a:avLst>
          </a:prstGeom>
          <a:solidFill>
            <a:srgbClr val="3656AB"/>
          </a:solidFill>
          <a:ln w="12700" cap="flat" cmpd="sng" algn="ctr">
            <a:solidFill>
              <a:schemeClr val="tx1"/>
            </a:solidFill>
            <a:prstDash val="solid"/>
            <a:round/>
            <a:headEnd type="none" w="med" len="med"/>
            <a:tailEnd type="triangle"/>
          </a:ln>
          <a:effectLst/>
        </p:spPr>
      </p:cxnSp>
      <p:cxnSp>
        <p:nvCxnSpPr>
          <p:cNvPr id="104" name="Curved Connector 103"/>
          <p:cNvCxnSpPr/>
          <p:nvPr/>
        </p:nvCxnSpPr>
        <p:spPr bwMode="auto">
          <a:xfrm rot="5400000">
            <a:off x="4188630" y="1882133"/>
            <a:ext cx="14906" cy="5804422"/>
          </a:xfrm>
          <a:prstGeom prst="curvedConnector3">
            <a:avLst>
              <a:gd name="adj1" fmla="val 10153670"/>
            </a:avLst>
          </a:prstGeom>
          <a:solidFill>
            <a:srgbClr val="3656AB"/>
          </a:solidFill>
          <a:ln w="12700" cap="flat" cmpd="sng" algn="ctr">
            <a:solidFill>
              <a:schemeClr val="tx1"/>
            </a:solidFill>
            <a:prstDash val="solid"/>
            <a:round/>
            <a:headEnd type="none" w="med" len="med"/>
            <a:tailEnd type="triangle"/>
          </a:ln>
          <a:effectLst/>
        </p:spPr>
      </p:cxnSp>
      <p:cxnSp>
        <p:nvCxnSpPr>
          <p:cNvPr id="105" name="Curved Connector 104"/>
          <p:cNvCxnSpPr/>
          <p:nvPr/>
        </p:nvCxnSpPr>
        <p:spPr bwMode="auto">
          <a:xfrm rot="5400000" flipH="1">
            <a:off x="2685475" y="3400195"/>
            <a:ext cx="27653" cy="2810859"/>
          </a:xfrm>
          <a:prstGeom prst="curvedConnector3">
            <a:avLst>
              <a:gd name="adj1" fmla="val -1653347"/>
            </a:avLst>
          </a:prstGeom>
          <a:solidFill>
            <a:srgbClr val="3656AB"/>
          </a:solidFill>
          <a:ln w="12700" cap="flat" cmpd="sng" algn="ctr">
            <a:solidFill>
              <a:schemeClr val="tx1"/>
            </a:solidFill>
            <a:prstDash val="solid"/>
            <a:round/>
            <a:headEnd type="none" w="med" len="med"/>
            <a:tailEnd type="triangle"/>
          </a:ln>
          <a:effectLst/>
        </p:spPr>
      </p:cxnSp>
      <p:sp>
        <p:nvSpPr>
          <p:cNvPr id="7" name="TextBox 6"/>
          <p:cNvSpPr txBox="1"/>
          <p:nvPr/>
        </p:nvSpPr>
        <p:spPr>
          <a:xfrm>
            <a:off x="5686472" y="1717327"/>
            <a:ext cx="701616" cy="369332"/>
          </a:xfrm>
          <a:prstGeom prst="rect">
            <a:avLst/>
          </a:prstGeom>
          <a:noFill/>
        </p:spPr>
        <p:txBody>
          <a:bodyPr wrap="square" rtlCol="0">
            <a:spAutoFit/>
          </a:bodyPr>
          <a:lstStyle/>
          <a:p>
            <a:r>
              <a:rPr lang="nl-BE" b="1">
                <a:latin typeface="Times New Roman" panose="02020603050405020304" pitchFamily="18" charset="0"/>
                <a:cs typeface="Times New Roman" panose="02020603050405020304" pitchFamily="18" charset="0"/>
              </a:rPr>
              <a:t>IPO</a:t>
            </a:r>
          </a:p>
        </p:txBody>
      </p:sp>
      <p:sp>
        <p:nvSpPr>
          <p:cNvPr id="109" name="TextBox 108"/>
          <p:cNvSpPr txBox="1"/>
          <p:nvPr/>
        </p:nvSpPr>
        <p:spPr>
          <a:xfrm>
            <a:off x="6103627" y="5854254"/>
            <a:ext cx="1103574" cy="369332"/>
          </a:xfrm>
          <a:prstGeom prst="rect">
            <a:avLst/>
          </a:prstGeom>
          <a:noFill/>
        </p:spPr>
        <p:txBody>
          <a:bodyPr wrap="square" rtlCol="0">
            <a:spAutoFit/>
          </a:bodyPr>
          <a:lstStyle/>
          <a:p>
            <a:r>
              <a:rPr lang="nl-BE" b="1">
                <a:latin typeface="Times New Roman" panose="02020603050405020304" pitchFamily="18" charset="0"/>
                <a:cs typeface="Times New Roman" panose="02020603050405020304" pitchFamily="18" charset="0"/>
              </a:rPr>
              <a:t>Buy-out</a:t>
            </a:r>
          </a:p>
        </p:txBody>
      </p:sp>
    </p:spTree>
    <p:extLst>
      <p:ext uri="{BB962C8B-B14F-4D97-AF65-F5344CB8AC3E}">
        <p14:creationId xmlns:p14="http://schemas.microsoft.com/office/powerpoint/2010/main" val="5208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4" grpId="0" animBg="1"/>
      <p:bldP spid="88" grpId="0"/>
      <p:bldP spid="7" grpId="0"/>
      <p:bldP spid="10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50</a:t>
            </a:fld>
            <a:endParaRPr lang="en-US" noProof="0" dirty="0"/>
          </a:p>
        </p:txBody>
      </p:sp>
      <p:pic>
        <p:nvPicPr>
          <p:cNvPr id="40" name="Picture 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20891" y="4088339"/>
            <a:ext cx="333668" cy="696736"/>
          </a:xfrm>
          <a:prstGeom prst="rect">
            <a:avLst/>
          </a:prstGeom>
        </p:spPr>
      </p:pic>
      <p:pic>
        <p:nvPicPr>
          <p:cNvPr id="41" name="Picture 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46989" y="4063254"/>
            <a:ext cx="527137" cy="721820"/>
          </a:xfrm>
          <a:prstGeom prst="rect">
            <a:avLst/>
          </a:prstGeom>
        </p:spPr>
      </p:pic>
      <p:pic>
        <p:nvPicPr>
          <p:cNvPr id="42" name="Picture 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2221" y="4075796"/>
            <a:ext cx="333668" cy="696736"/>
          </a:xfrm>
          <a:prstGeom prst="rect">
            <a:avLst/>
          </a:prstGeom>
        </p:spPr>
      </p:pic>
      <p:pic>
        <p:nvPicPr>
          <p:cNvPr id="43" name="Picture 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38319" y="4050711"/>
            <a:ext cx="527137" cy="721820"/>
          </a:xfrm>
          <a:prstGeom prst="rect">
            <a:avLst/>
          </a:prstGeom>
        </p:spPr>
      </p:pic>
      <p:pic>
        <p:nvPicPr>
          <p:cNvPr id="44" name="Picture 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66556" y="4088339"/>
            <a:ext cx="333668" cy="696736"/>
          </a:xfrm>
          <a:prstGeom prst="rect">
            <a:avLst/>
          </a:prstGeom>
        </p:spPr>
      </p:pic>
      <p:pic>
        <p:nvPicPr>
          <p:cNvPr id="45" name="Picture 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92654" y="4063254"/>
            <a:ext cx="527137" cy="721820"/>
          </a:xfrm>
          <a:prstGeom prst="rect">
            <a:avLst/>
          </a:prstGeom>
        </p:spPr>
      </p:pic>
      <p:sp>
        <p:nvSpPr>
          <p:cNvPr id="46" name="Down Arrow 45"/>
          <p:cNvSpPr/>
          <p:nvPr/>
        </p:nvSpPr>
        <p:spPr bwMode="auto">
          <a:xfrm>
            <a:off x="3492654" y="4816662"/>
            <a:ext cx="173049" cy="49586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47" name="Picture 4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78553" y="5381163"/>
            <a:ext cx="333668" cy="696736"/>
          </a:xfrm>
          <a:prstGeom prst="rect">
            <a:avLst/>
          </a:prstGeom>
        </p:spPr>
      </p:pic>
      <p:pic>
        <p:nvPicPr>
          <p:cNvPr id="48" name="Picture 4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804651" y="5356078"/>
            <a:ext cx="527137" cy="721820"/>
          </a:xfrm>
          <a:prstGeom prst="rect">
            <a:avLst/>
          </a:prstGeom>
        </p:spPr>
      </p:pic>
      <p:pic>
        <p:nvPicPr>
          <p:cNvPr id="49" name="Picture 4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32888" y="5393706"/>
            <a:ext cx="333668" cy="696736"/>
          </a:xfrm>
          <a:prstGeom prst="rect">
            <a:avLst/>
          </a:prstGeom>
        </p:spPr>
      </p:pic>
      <p:pic>
        <p:nvPicPr>
          <p:cNvPr id="50" name="Picture 4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58986" y="5368621"/>
            <a:ext cx="527137" cy="721820"/>
          </a:xfrm>
          <a:prstGeom prst="rect">
            <a:avLst/>
          </a:prstGeom>
        </p:spPr>
      </p:pic>
      <p:sp>
        <p:nvSpPr>
          <p:cNvPr id="51" name="Right Brace 50"/>
          <p:cNvSpPr/>
          <p:nvPr/>
        </p:nvSpPr>
        <p:spPr bwMode="auto">
          <a:xfrm>
            <a:off x="5224318" y="1834522"/>
            <a:ext cx="144016" cy="1699263"/>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52" name="Right Brace 51"/>
          <p:cNvSpPr/>
          <p:nvPr/>
        </p:nvSpPr>
        <p:spPr bwMode="auto">
          <a:xfrm>
            <a:off x="5220072" y="3976332"/>
            <a:ext cx="144016" cy="796200"/>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53" name="Right Brace 52"/>
          <p:cNvSpPr/>
          <p:nvPr/>
        </p:nvSpPr>
        <p:spPr bwMode="auto">
          <a:xfrm>
            <a:off x="5220072" y="5281698"/>
            <a:ext cx="144016" cy="796200"/>
          </a:xfrm>
          <a:prstGeom prst="rightBrace">
            <a:avLst/>
          </a:prstGeom>
          <a:noFill/>
          <a:ln w="12700" cap="flat" cmpd="sng" algn="ctr">
            <a:solidFill>
              <a:schemeClr val="tx1"/>
            </a:solidFill>
            <a:prstDash val="solid"/>
            <a:round/>
            <a:headEnd type="none" w="med" len="med"/>
            <a:tailEnd type="none" w="med" len="med"/>
          </a:ln>
          <a:effectLst/>
        </p:spPr>
        <p:txBody>
          <a:bodyPr rtlCol="0" anchor="ctr"/>
          <a:lstStyle/>
          <a:p>
            <a:pPr algn="ctr"/>
            <a:endParaRPr lang="nl-BE"/>
          </a:p>
        </p:txBody>
      </p:sp>
      <p:sp>
        <p:nvSpPr>
          <p:cNvPr id="56" name="TextBox 55"/>
          <p:cNvSpPr txBox="1"/>
          <p:nvPr/>
        </p:nvSpPr>
        <p:spPr>
          <a:xfrm>
            <a:off x="5400098" y="2494404"/>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Shareholders</a:t>
            </a:r>
          </a:p>
        </p:txBody>
      </p:sp>
      <p:sp>
        <p:nvSpPr>
          <p:cNvPr id="57" name="TextBox 56"/>
          <p:cNvSpPr txBox="1"/>
          <p:nvPr/>
        </p:nvSpPr>
        <p:spPr>
          <a:xfrm>
            <a:off x="5429649" y="4220543"/>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Board</a:t>
            </a:r>
          </a:p>
        </p:txBody>
      </p:sp>
      <p:sp>
        <p:nvSpPr>
          <p:cNvPr id="58" name="TextBox 57"/>
          <p:cNvSpPr txBox="1"/>
          <p:nvPr/>
        </p:nvSpPr>
        <p:spPr>
          <a:xfrm>
            <a:off x="5395460" y="5499874"/>
            <a:ext cx="1943001" cy="307777"/>
          </a:xfrm>
          <a:prstGeom prst="rect">
            <a:avLst/>
          </a:prstGeom>
          <a:noFill/>
        </p:spPr>
        <p:txBody>
          <a:bodyPr wrap="square" rtlCol="0">
            <a:spAutoFit/>
          </a:bodyPr>
          <a:lstStyle/>
          <a:p>
            <a:r>
              <a:rPr lang="nl-BE" sz="1400">
                <a:latin typeface="Times New Roman" panose="02020603050405020304" pitchFamily="18" charset="0"/>
                <a:cs typeface="Times New Roman" panose="02020603050405020304" pitchFamily="18" charset="0"/>
              </a:rPr>
              <a:t>Management</a:t>
            </a:r>
          </a:p>
        </p:txBody>
      </p:sp>
      <p:pic>
        <p:nvPicPr>
          <p:cNvPr id="60" name="Picture 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01421" y="2302494"/>
            <a:ext cx="644547" cy="1152128"/>
          </a:xfrm>
          <a:prstGeom prst="rect">
            <a:avLst/>
          </a:prstGeom>
        </p:spPr>
      </p:pic>
      <p:pic>
        <p:nvPicPr>
          <p:cNvPr id="61" name="Picture 6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77173" y="1706271"/>
            <a:ext cx="183288" cy="327628"/>
          </a:xfrm>
          <a:prstGeom prst="rect">
            <a:avLst/>
          </a:prstGeom>
        </p:spPr>
      </p:pic>
      <p:pic>
        <p:nvPicPr>
          <p:cNvPr id="62" name="Picture 6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20190" y="1706271"/>
            <a:ext cx="239263" cy="327628"/>
          </a:xfrm>
          <a:prstGeom prst="rect">
            <a:avLst/>
          </a:prstGeom>
        </p:spPr>
      </p:pic>
      <p:pic>
        <p:nvPicPr>
          <p:cNvPr id="63" name="Picture 6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73156" y="2052678"/>
            <a:ext cx="183288" cy="327628"/>
          </a:xfrm>
          <a:prstGeom prst="rect">
            <a:avLst/>
          </a:prstGeom>
        </p:spPr>
      </p:pic>
      <p:pic>
        <p:nvPicPr>
          <p:cNvPr id="64" name="Picture 6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16173" y="2052678"/>
            <a:ext cx="239263" cy="327628"/>
          </a:xfrm>
          <a:prstGeom prst="rect">
            <a:avLst/>
          </a:prstGeom>
        </p:spPr>
      </p:pic>
      <p:pic>
        <p:nvPicPr>
          <p:cNvPr id="65" name="Picture 6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73156" y="2399085"/>
            <a:ext cx="183288" cy="327628"/>
          </a:xfrm>
          <a:prstGeom prst="rect">
            <a:avLst/>
          </a:prstGeom>
        </p:spPr>
      </p:pic>
      <p:pic>
        <p:nvPicPr>
          <p:cNvPr id="66" name="Picture 6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16173" y="2399085"/>
            <a:ext cx="239263" cy="327628"/>
          </a:xfrm>
          <a:prstGeom prst="rect">
            <a:avLst/>
          </a:prstGeom>
        </p:spPr>
      </p:pic>
      <p:pic>
        <p:nvPicPr>
          <p:cNvPr id="67" name="Picture 6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69139" y="2745492"/>
            <a:ext cx="183288" cy="327628"/>
          </a:xfrm>
          <a:prstGeom prst="rect">
            <a:avLst/>
          </a:prstGeom>
        </p:spPr>
      </p:pic>
      <p:pic>
        <p:nvPicPr>
          <p:cNvPr id="68" name="Picture 6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12156" y="2745492"/>
            <a:ext cx="239263" cy="327628"/>
          </a:xfrm>
          <a:prstGeom prst="rect">
            <a:avLst/>
          </a:prstGeom>
        </p:spPr>
      </p:pic>
      <p:pic>
        <p:nvPicPr>
          <p:cNvPr id="69" name="Picture 6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36357" y="1827526"/>
            <a:ext cx="183288" cy="327628"/>
          </a:xfrm>
          <a:prstGeom prst="rect">
            <a:avLst/>
          </a:prstGeom>
        </p:spPr>
      </p:pic>
      <p:pic>
        <p:nvPicPr>
          <p:cNvPr id="70" name="Picture 6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79374" y="1827526"/>
            <a:ext cx="239263" cy="327628"/>
          </a:xfrm>
          <a:prstGeom prst="rect">
            <a:avLst/>
          </a:prstGeom>
        </p:spPr>
      </p:pic>
      <p:pic>
        <p:nvPicPr>
          <p:cNvPr id="71" name="Picture 7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32340" y="2173933"/>
            <a:ext cx="183288" cy="327628"/>
          </a:xfrm>
          <a:prstGeom prst="rect">
            <a:avLst/>
          </a:prstGeom>
        </p:spPr>
      </p:pic>
      <p:pic>
        <p:nvPicPr>
          <p:cNvPr id="72" name="Picture 7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75357" y="2173933"/>
            <a:ext cx="239263" cy="327628"/>
          </a:xfrm>
          <a:prstGeom prst="rect">
            <a:avLst/>
          </a:prstGeom>
        </p:spPr>
      </p:pic>
      <p:pic>
        <p:nvPicPr>
          <p:cNvPr id="73" name="Picture 7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32340" y="2520340"/>
            <a:ext cx="183288" cy="327628"/>
          </a:xfrm>
          <a:prstGeom prst="rect">
            <a:avLst/>
          </a:prstGeom>
        </p:spPr>
      </p:pic>
      <p:pic>
        <p:nvPicPr>
          <p:cNvPr id="74" name="Picture 7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75357" y="2520340"/>
            <a:ext cx="239263" cy="327628"/>
          </a:xfrm>
          <a:prstGeom prst="rect">
            <a:avLst/>
          </a:prstGeom>
        </p:spPr>
      </p:pic>
      <p:pic>
        <p:nvPicPr>
          <p:cNvPr id="75" name="Picture 7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8323" y="2866747"/>
            <a:ext cx="183288" cy="327628"/>
          </a:xfrm>
          <a:prstGeom prst="rect">
            <a:avLst/>
          </a:prstGeom>
        </p:spPr>
      </p:pic>
      <p:pic>
        <p:nvPicPr>
          <p:cNvPr id="76" name="Picture 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571340" y="2866747"/>
            <a:ext cx="239263" cy="327628"/>
          </a:xfrm>
          <a:prstGeom prst="rect">
            <a:avLst/>
          </a:prstGeom>
        </p:spPr>
      </p:pic>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81190" y="3077906"/>
            <a:ext cx="183288" cy="3276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24207" y="3077906"/>
            <a:ext cx="239263" cy="327628"/>
          </a:xfrm>
          <a:prstGeom prst="rect">
            <a:avLst/>
          </a:prstGeom>
        </p:spPr>
      </p:pic>
      <p:pic>
        <p:nvPicPr>
          <p:cNvPr id="79" name="Picture 7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3204" y="2189111"/>
            <a:ext cx="183288" cy="327628"/>
          </a:xfrm>
          <a:prstGeom prst="rect">
            <a:avLst/>
          </a:prstGeom>
        </p:spPr>
      </p:pic>
      <p:pic>
        <p:nvPicPr>
          <p:cNvPr id="80" name="Picture 7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06221" y="2189111"/>
            <a:ext cx="239263" cy="327628"/>
          </a:xfrm>
          <a:prstGeom prst="rect">
            <a:avLst/>
          </a:prstGeom>
        </p:spPr>
      </p:pic>
      <p:pic>
        <p:nvPicPr>
          <p:cNvPr id="81" name="Picture 8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59187" y="2535518"/>
            <a:ext cx="183288" cy="327628"/>
          </a:xfrm>
          <a:prstGeom prst="rect">
            <a:avLst/>
          </a:prstGeom>
        </p:spPr>
      </p:pic>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02204" y="2535518"/>
            <a:ext cx="239263" cy="327628"/>
          </a:xfrm>
          <a:prstGeom prst="rect">
            <a:avLst/>
          </a:prstGeom>
        </p:spPr>
      </p:pic>
      <p:sp>
        <p:nvSpPr>
          <p:cNvPr id="85" name="Left-Right Arrow 84"/>
          <p:cNvSpPr/>
          <p:nvPr/>
        </p:nvSpPr>
        <p:spPr bwMode="auto">
          <a:xfrm>
            <a:off x="3080028" y="2458717"/>
            <a:ext cx="920069" cy="421875"/>
          </a:xfrm>
          <a:prstGeom prst="leftRightArrow">
            <a:avLst/>
          </a:prstGeom>
          <a:solidFill>
            <a:srgbClr val="FF0000"/>
          </a:solid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6" name="Down Arrow 85"/>
          <p:cNvSpPr/>
          <p:nvPr/>
        </p:nvSpPr>
        <p:spPr bwMode="auto">
          <a:xfrm rot="1200000">
            <a:off x="3687810" y="3506892"/>
            <a:ext cx="173049" cy="49586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8" name="Down Arrow 87"/>
          <p:cNvSpPr/>
          <p:nvPr/>
        </p:nvSpPr>
        <p:spPr bwMode="auto">
          <a:xfrm rot="-1200000">
            <a:off x="3355600" y="3506891"/>
            <a:ext cx="173049" cy="49586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3168332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a:xfrm>
            <a:off x="464779" y="1484783"/>
            <a:ext cx="8150400" cy="5616625"/>
          </a:xfrm>
        </p:spPr>
        <p:txBody>
          <a:bodyPr/>
          <a:lstStyle/>
          <a:p>
            <a:r>
              <a:rPr lang="nl-BE"/>
              <a:t>Agency problem between controlling shareholder (principal) and entire class of shareholders, including minority/outside shareholders (agents)</a:t>
            </a:r>
          </a:p>
          <a:p>
            <a:r>
              <a:rPr lang="nl-BE"/>
              <a:t>Nature of the problem:</a:t>
            </a:r>
          </a:p>
          <a:p>
            <a:pPr lvl="1" algn="just"/>
            <a:r>
              <a:rPr lang="nl-BE"/>
              <a:t>controlling shareholders act rationally, and maximize personal wealth;</a:t>
            </a:r>
          </a:p>
          <a:p>
            <a:pPr lvl="1" algn="just"/>
            <a:r>
              <a:rPr lang="nl-BE"/>
              <a:t>since controlling shareholders do not receive all gains resulting from their actions, nor incur all costs of their actions, they may act opportunistically, and trade off firm value to increase own welfare;</a:t>
            </a:r>
          </a:p>
          <a:p>
            <a:pPr lvl="1" algn="just"/>
            <a:r>
              <a:rPr lang="nl-BE"/>
              <a:t>by doing so, controlling shareholders enrich themselves at the expense of minority shareholders (outside investors) </a:t>
            </a:r>
          </a:p>
          <a:p>
            <a:pPr lvl="1" algn="just"/>
            <a:r>
              <a:rPr lang="nl-BE"/>
              <a:t>in sum, control over the firm confers “private benefits of control” on controlling shareholders (hereafter: “</a:t>
            </a:r>
            <a:r>
              <a:rPr lang="nl-BE" b="1"/>
              <a:t>PBC</a:t>
            </a:r>
            <a:r>
              <a:rPr lang="nl-BE"/>
              <a:t>”).</a:t>
            </a:r>
          </a:p>
          <a:p>
            <a:pPr marL="365760" lvl="1" indent="0" algn="just">
              <a:buNone/>
            </a:pPr>
            <a:endParaRPr lang="nl-BE"/>
          </a:p>
          <a:p>
            <a:pPr marL="365760" lvl="1" indent="0" algn="just">
              <a:buNone/>
            </a:pPr>
            <a:endParaRPr lang="nl-BE"/>
          </a:p>
          <a:p>
            <a:pPr algn="just"/>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51</a:t>
            </a:fld>
            <a:endParaRPr lang="en-US" noProof="0" dirty="0"/>
          </a:p>
        </p:txBody>
      </p:sp>
    </p:spTree>
    <p:extLst>
      <p:ext uri="{BB962C8B-B14F-4D97-AF65-F5344CB8AC3E}">
        <p14:creationId xmlns:p14="http://schemas.microsoft.com/office/powerpoint/2010/main" val="24309869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a:xfrm>
            <a:off x="464779" y="1484783"/>
            <a:ext cx="8150400" cy="2736305"/>
          </a:xfrm>
        </p:spPr>
        <p:txBody>
          <a:bodyPr/>
          <a:lstStyle/>
          <a:p>
            <a:pPr algn="just"/>
            <a:r>
              <a:rPr lang="nl-BE"/>
              <a:t>Examples of PBC:</a:t>
            </a:r>
          </a:p>
          <a:p>
            <a:pPr lvl="1" algn="just"/>
            <a:r>
              <a:rPr lang="nl-BE"/>
              <a:t>possibility of value diversion through self-dealing (tunneling), usurpation of corporate opportunities, freeze and squeeze-outs, tender offers, dividend policies, executive compensation;</a:t>
            </a:r>
          </a:p>
          <a:p>
            <a:pPr lvl="1" algn="just"/>
            <a:r>
              <a:rPr lang="nl-BE"/>
              <a:t>possibility of value diversion through suboptimal actions favoring other group companies;</a:t>
            </a:r>
          </a:p>
          <a:p>
            <a:pPr lvl="1" algn="just"/>
            <a:r>
              <a:rPr lang="nl-BE"/>
              <a:t>non-pecuniary benefits of control (</a:t>
            </a:r>
            <a:r>
              <a:rPr lang="nl-BE" i="1"/>
              <a:t>infra</a:t>
            </a:r>
            <a:r>
              <a:rPr lang="nl-BE"/>
              <a:t>), resulting in inefficiencies.</a:t>
            </a:r>
          </a:p>
          <a:p>
            <a:pPr lvl="1" algn="just"/>
            <a:endParaRPr lang="nl-BE"/>
          </a:p>
          <a:p>
            <a:pPr marL="365760" lvl="1" indent="0" algn="just">
              <a:buNone/>
            </a:pPr>
            <a:endParaRPr lang="nl-BE"/>
          </a:p>
          <a:p>
            <a:pPr algn="just"/>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52</a:t>
            </a:fld>
            <a:endParaRPr lang="en-US" noProof="0" dirty="0"/>
          </a:p>
        </p:txBody>
      </p:sp>
    </p:spTree>
    <p:extLst>
      <p:ext uri="{BB962C8B-B14F-4D97-AF65-F5344CB8AC3E}">
        <p14:creationId xmlns:p14="http://schemas.microsoft.com/office/powerpoint/2010/main" val="1413386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p:txBody>
          <a:bodyPr/>
          <a:lstStyle/>
          <a:p>
            <a:r>
              <a:rPr lang="nl-BE"/>
              <a:t>Example</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53</a:t>
            </a:fld>
            <a:endParaRPr lang="en-US" noProof="0" dirty="0"/>
          </a:p>
        </p:txBody>
      </p:sp>
      <p:sp>
        <p:nvSpPr>
          <p:cNvPr id="5" name="Oval 4"/>
          <p:cNvSpPr/>
          <p:nvPr/>
        </p:nvSpPr>
        <p:spPr bwMode="auto">
          <a:xfrm>
            <a:off x="4804292" y="19663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Oval 5"/>
          <p:cNvSpPr/>
          <p:nvPr/>
        </p:nvSpPr>
        <p:spPr bwMode="auto">
          <a:xfrm>
            <a:off x="2212004" y="1930851"/>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TextBox 6"/>
          <p:cNvSpPr txBox="1"/>
          <p:nvPr/>
        </p:nvSpPr>
        <p:spPr>
          <a:xfrm>
            <a:off x="4980464" y="2276894"/>
            <a:ext cx="936104"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A1</a:t>
            </a:r>
          </a:p>
        </p:txBody>
      </p:sp>
      <p:sp>
        <p:nvSpPr>
          <p:cNvPr id="8" name="TextBox 7"/>
          <p:cNvSpPr txBox="1"/>
          <p:nvPr/>
        </p:nvSpPr>
        <p:spPr>
          <a:xfrm>
            <a:off x="2284012" y="2250240"/>
            <a:ext cx="1080119" cy="369332"/>
          </a:xfrm>
          <a:prstGeom prst="rect">
            <a:avLst/>
          </a:prstGeom>
          <a:noFill/>
        </p:spPr>
        <p:txBody>
          <a:bodyPr wrap="square" rtlCol="0">
            <a:spAutoFit/>
          </a:bodyPr>
          <a:lstStyle/>
          <a:p>
            <a:pPr algn="r"/>
            <a:r>
              <a:rPr lang="nl-BE">
                <a:latin typeface="Times New Roman" panose="02020603050405020304" pitchFamily="18" charset="0"/>
                <a:cs typeface="Times New Roman" panose="02020603050405020304" pitchFamily="18" charset="0"/>
              </a:rPr>
              <a:t>Outsiders</a:t>
            </a:r>
          </a:p>
        </p:txBody>
      </p:sp>
      <p:sp>
        <p:nvSpPr>
          <p:cNvPr id="9" name="Oval 8"/>
          <p:cNvSpPr/>
          <p:nvPr/>
        </p:nvSpPr>
        <p:spPr bwMode="auto">
          <a:xfrm>
            <a:off x="2644053" y="3536357"/>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TextBox 9"/>
          <p:cNvSpPr txBox="1"/>
          <p:nvPr/>
        </p:nvSpPr>
        <p:spPr>
          <a:xfrm>
            <a:off x="2812414" y="3660434"/>
            <a:ext cx="1962218"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B</a:t>
            </a:r>
          </a:p>
        </p:txBody>
      </p:sp>
      <p:cxnSp>
        <p:nvCxnSpPr>
          <p:cNvPr id="11" name="Straight Connector 10"/>
          <p:cNvCxnSpPr>
            <a:stCxn id="6" idx="4"/>
            <a:endCxn id="9" idx="0"/>
          </p:cNvCxnSpPr>
          <p:nvPr/>
        </p:nvCxnSpPr>
        <p:spPr bwMode="auto">
          <a:xfrm>
            <a:off x="2824072" y="2938963"/>
            <a:ext cx="972109" cy="597394"/>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12" name="Straight Connector 11"/>
          <p:cNvCxnSpPr>
            <a:stCxn id="5" idx="4"/>
            <a:endCxn id="9" idx="0"/>
          </p:cNvCxnSpPr>
          <p:nvPr/>
        </p:nvCxnSpPr>
        <p:spPr bwMode="auto">
          <a:xfrm flipH="1">
            <a:off x="3796181" y="2974467"/>
            <a:ext cx="1620179" cy="561890"/>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3" name="TextBox 12"/>
          <p:cNvSpPr txBox="1"/>
          <p:nvPr/>
        </p:nvSpPr>
        <p:spPr>
          <a:xfrm>
            <a:off x="2692291" y="3042948"/>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40%</a:t>
            </a:r>
          </a:p>
        </p:txBody>
      </p:sp>
      <p:sp>
        <p:nvSpPr>
          <p:cNvPr id="14" name="TextBox 13"/>
          <p:cNvSpPr txBox="1"/>
          <p:nvPr/>
        </p:nvSpPr>
        <p:spPr>
          <a:xfrm>
            <a:off x="3929891" y="3012415"/>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60%</a:t>
            </a:r>
          </a:p>
        </p:txBody>
      </p:sp>
      <p:cxnSp>
        <p:nvCxnSpPr>
          <p:cNvPr id="15" name="Straight Connector 14"/>
          <p:cNvCxnSpPr>
            <a:stCxn id="5" idx="4"/>
          </p:cNvCxnSpPr>
          <p:nvPr/>
        </p:nvCxnSpPr>
        <p:spPr bwMode="auto">
          <a:xfrm>
            <a:off x="5416360" y="2974467"/>
            <a:ext cx="1368152" cy="509202"/>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6" name="Oval 15"/>
          <p:cNvSpPr/>
          <p:nvPr/>
        </p:nvSpPr>
        <p:spPr bwMode="auto">
          <a:xfrm>
            <a:off x="5890182" y="3485060"/>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7" name="TextBox 16"/>
          <p:cNvSpPr txBox="1"/>
          <p:nvPr/>
        </p:nvSpPr>
        <p:spPr>
          <a:xfrm>
            <a:off x="6136426" y="3657960"/>
            <a:ext cx="1962218"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A2</a:t>
            </a:r>
          </a:p>
        </p:txBody>
      </p:sp>
      <p:sp>
        <p:nvSpPr>
          <p:cNvPr id="18" name="TextBox 17"/>
          <p:cNvSpPr txBox="1"/>
          <p:nvPr/>
        </p:nvSpPr>
        <p:spPr>
          <a:xfrm>
            <a:off x="6131714" y="2951712"/>
            <a:ext cx="793393"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
        <p:nvSpPr>
          <p:cNvPr id="20" name="Curved Up Arrow 19"/>
          <p:cNvSpPr/>
          <p:nvPr/>
        </p:nvSpPr>
        <p:spPr bwMode="auto">
          <a:xfrm>
            <a:off x="3562250" y="4256437"/>
            <a:ext cx="3746054" cy="756739"/>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21" name="TextBox 20"/>
          <p:cNvSpPr txBox="1"/>
          <p:nvPr/>
        </p:nvSpPr>
        <p:spPr>
          <a:xfrm>
            <a:off x="5021933" y="5002734"/>
            <a:ext cx="113157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Sale of x</a:t>
            </a:r>
          </a:p>
        </p:txBody>
      </p:sp>
      <p:sp>
        <p:nvSpPr>
          <p:cNvPr id="22" name="TextBox 21"/>
          <p:cNvSpPr txBox="1"/>
          <p:nvPr/>
        </p:nvSpPr>
        <p:spPr>
          <a:xfrm>
            <a:off x="473075" y="5012502"/>
            <a:ext cx="6619205" cy="1200329"/>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Market value x = $150</a:t>
            </a:r>
          </a:p>
          <a:p>
            <a:r>
              <a:rPr lang="nl-BE">
                <a:latin typeface="Times New Roman" panose="02020603050405020304" pitchFamily="18" charset="0"/>
                <a:cs typeface="Times New Roman" panose="02020603050405020304" pitchFamily="18" charset="0"/>
              </a:rPr>
              <a:t>Price paid for x = $100</a:t>
            </a:r>
          </a:p>
          <a:p>
            <a:endParaRPr lang="nl-BE">
              <a:latin typeface="Times New Roman" panose="02020603050405020304" pitchFamily="18" charset="0"/>
              <a:cs typeface="Times New Roman" panose="02020603050405020304" pitchFamily="18" charset="0"/>
            </a:endParaRPr>
          </a:p>
          <a:p>
            <a:r>
              <a:rPr lang="nl-BE">
                <a:latin typeface="Times New Roman" panose="02020603050405020304" pitchFamily="18" charset="0"/>
                <a:cs typeface="Times New Roman" panose="02020603050405020304" pitchFamily="18" charset="0"/>
              </a:rPr>
              <a:t>Transfer from outsiders to A1 of $20 (</a:t>
            </a:r>
            <a:r>
              <a:rPr lang="nl-BE" i="1">
                <a:latin typeface="Times New Roman" panose="02020603050405020304" pitchFamily="18" charset="0"/>
                <a:cs typeface="Times New Roman" panose="02020603050405020304" pitchFamily="18" charset="0"/>
              </a:rPr>
              <a:t>i.e., </a:t>
            </a:r>
            <a:r>
              <a:rPr lang="nl-BE">
                <a:latin typeface="Times New Roman" panose="02020603050405020304" pitchFamily="18" charset="0"/>
                <a:cs typeface="Times New Roman" panose="02020603050405020304" pitchFamily="18" charset="0"/>
              </a:rPr>
              <a:t>$50*0.4)</a:t>
            </a:r>
          </a:p>
        </p:txBody>
      </p:sp>
    </p:spTree>
    <p:extLst>
      <p:ext uri="{BB962C8B-B14F-4D97-AF65-F5344CB8AC3E}">
        <p14:creationId xmlns:p14="http://schemas.microsoft.com/office/powerpoint/2010/main" val="419516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a:xfrm>
            <a:off x="464779" y="1484784"/>
            <a:ext cx="8150400" cy="432048"/>
          </a:xfrm>
        </p:spPr>
        <p:txBody>
          <a:bodyPr/>
          <a:lstStyle/>
          <a:p>
            <a:r>
              <a:rPr lang="nl-BE"/>
              <a:t>Illustration: </a:t>
            </a:r>
            <a:r>
              <a:rPr lang="nl-BE" i="1"/>
              <a:t>Sinclair Oil v. Levien, </a:t>
            </a:r>
            <a:r>
              <a:rPr lang="en-GB"/>
              <a:t>280 A.2d 717 (Del. 1971)</a:t>
            </a: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54</a:t>
            </a:fld>
            <a:endParaRPr lang="en-US" noProof="0" dirty="0"/>
          </a:p>
        </p:txBody>
      </p:sp>
      <p:sp>
        <p:nvSpPr>
          <p:cNvPr id="5" name="Oval 4"/>
          <p:cNvSpPr/>
          <p:nvPr/>
        </p:nvSpPr>
        <p:spPr bwMode="auto">
          <a:xfrm>
            <a:off x="4804292" y="19663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Oval 5"/>
          <p:cNvSpPr/>
          <p:nvPr/>
        </p:nvSpPr>
        <p:spPr bwMode="auto">
          <a:xfrm>
            <a:off x="2212004" y="1930851"/>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TextBox 6"/>
          <p:cNvSpPr txBox="1"/>
          <p:nvPr/>
        </p:nvSpPr>
        <p:spPr>
          <a:xfrm>
            <a:off x="4954522" y="2111740"/>
            <a:ext cx="936104" cy="646331"/>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Sinclair Oil</a:t>
            </a:r>
          </a:p>
        </p:txBody>
      </p:sp>
      <p:sp>
        <p:nvSpPr>
          <p:cNvPr id="8" name="TextBox 7"/>
          <p:cNvSpPr txBox="1"/>
          <p:nvPr/>
        </p:nvSpPr>
        <p:spPr>
          <a:xfrm>
            <a:off x="2284012" y="2250240"/>
            <a:ext cx="1080119"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Levien</a:t>
            </a:r>
          </a:p>
        </p:txBody>
      </p:sp>
      <p:sp>
        <p:nvSpPr>
          <p:cNvPr id="9" name="Oval 8"/>
          <p:cNvSpPr/>
          <p:nvPr/>
        </p:nvSpPr>
        <p:spPr bwMode="auto">
          <a:xfrm>
            <a:off x="2644053" y="3536357"/>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TextBox 9"/>
          <p:cNvSpPr txBox="1"/>
          <p:nvPr/>
        </p:nvSpPr>
        <p:spPr>
          <a:xfrm>
            <a:off x="2789459" y="3549995"/>
            <a:ext cx="1962218" cy="646331"/>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Venezuelan Oil Company (Sinven)</a:t>
            </a:r>
          </a:p>
        </p:txBody>
      </p:sp>
      <p:cxnSp>
        <p:nvCxnSpPr>
          <p:cNvPr id="12" name="Straight Connector 11"/>
          <p:cNvCxnSpPr>
            <a:stCxn id="6" idx="4"/>
            <a:endCxn id="9" idx="0"/>
          </p:cNvCxnSpPr>
          <p:nvPr/>
        </p:nvCxnSpPr>
        <p:spPr bwMode="auto">
          <a:xfrm>
            <a:off x="2824072" y="2938963"/>
            <a:ext cx="972109" cy="597394"/>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13" name="Straight Connector 12"/>
          <p:cNvCxnSpPr>
            <a:stCxn id="5" idx="4"/>
            <a:endCxn id="9" idx="0"/>
          </p:cNvCxnSpPr>
          <p:nvPr/>
        </p:nvCxnSpPr>
        <p:spPr bwMode="auto">
          <a:xfrm flipH="1">
            <a:off x="3796181" y="2974467"/>
            <a:ext cx="1620179" cy="561890"/>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5" name="TextBox 14"/>
          <p:cNvSpPr txBox="1"/>
          <p:nvPr/>
        </p:nvSpPr>
        <p:spPr>
          <a:xfrm>
            <a:off x="2734063" y="3114337"/>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3%</a:t>
            </a:r>
          </a:p>
        </p:txBody>
      </p:sp>
      <p:sp>
        <p:nvSpPr>
          <p:cNvPr id="16" name="TextBox 15"/>
          <p:cNvSpPr txBox="1"/>
          <p:nvPr/>
        </p:nvSpPr>
        <p:spPr>
          <a:xfrm>
            <a:off x="3929891" y="3012415"/>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97%</a:t>
            </a:r>
          </a:p>
        </p:txBody>
      </p:sp>
      <p:sp>
        <p:nvSpPr>
          <p:cNvPr id="17" name="TextBox 16"/>
          <p:cNvSpPr txBox="1"/>
          <p:nvPr/>
        </p:nvSpPr>
        <p:spPr>
          <a:xfrm>
            <a:off x="795563" y="4438293"/>
            <a:ext cx="7819616" cy="2400657"/>
          </a:xfrm>
          <a:prstGeom prst="rect">
            <a:avLst/>
          </a:prstGeom>
          <a:noFill/>
        </p:spPr>
        <p:txBody>
          <a:bodyPr wrap="square" rtlCol="0">
            <a:spAutoFit/>
          </a:bodyPr>
          <a:lstStyle/>
          <a:p>
            <a:pPr marL="285750" indent="-285750" algn="just">
              <a:buFont typeface="Wingdings" panose="05000000000000000000" pitchFamily="2" charset="2"/>
              <a:buChar char="Ø"/>
            </a:pPr>
            <a:r>
              <a:rPr lang="en-GB" sz="1500">
                <a:latin typeface="Times New Roman" panose="02020603050405020304" pitchFamily="18" charset="0"/>
                <a:cs typeface="Times New Roman" panose="02020603050405020304" pitchFamily="18" charset="0"/>
              </a:rPr>
              <a:t>“</a:t>
            </a:r>
            <a:r>
              <a:rPr lang="en-GB" sz="1500" i="1">
                <a:latin typeface="Times New Roman" panose="02020603050405020304" pitchFamily="18" charset="0"/>
                <a:cs typeface="Times New Roman" panose="02020603050405020304" pitchFamily="18" charset="0"/>
              </a:rPr>
              <a:t>from 1960 through 1966, Sinclair caused Sinven to pay out such </a:t>
            </a:r>
            <a:r>
              <a:rPr lang="en-GB" sz="1500" i="1" u="sng">
                <a:latin typeface="Times New Roman" panose="02020603050405020304" pitchFamily="18" charset="0"/>
                <a:cs typeface="Times New Roman" panose="02020603050405020304" pitchFamily="18" charset="0"/>
              </a:rPr>
              <a:t>excessive dividends </a:t>
            </a:r>
            <a:r>
              <a:rPr lang="en-GB" sz="1500" i="1">
                <a:latin typeface="Times New Roman" panose="02020603050405020304" pitchFamily="18" charset="0"/>
                <a:cs typeface="Times New Roman" panose="02020603050405020304" pitchFamily="18" charset="0"/>
              </a:rPr>
              <a:t>that the industrial development of Sinven was effectively prevented, and it became in reality a corporation in dissolution.</a:t>
            </a:r>
            <a:r>
              <a:rPr lang="en-GB" sz="150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r>
              <a:rPr lang="en-GB" sz="1500">
                <a:latin typeface="Times New Roman" panose="02020603050405020304" pitchFamily="18" charset="0"/>
                <a:cs typeface="Times New Roman" panose="02020603050405020304" pitchFamily="18" charset="0"/>
              </a:rPr>
              <a:t>“</a:t>
            </a:r>
            <a:r>
              <a:rPr lang="en-GB" sz="1500" i="1">
                <a:latin typeface="Times New Roman" panose="02020603050405020304" pitchFamily="18" charset="0"/>
                <a:cs typeface="Times New Roman" panose="02020603050405020304" pitchFamily="18" charset="0"/>
              </a:rPr>
              <a:t>[f]rom 1960 to 1966 Sinclair purchased or developed oil fields in Alaska, Canada, Paraguay, and other places around the world. The plaintiff contends that these were all </a:t>
            </a:r>
            <a:r>
              <a:rPr lang="en-GB" sz="1500" i="1" u="sng">
                <a:latin typeface="Times New Roman" panose="02020603050405020304" pitchFamily="18" charset="0"/>
                <a:cs typeface="Times New Roman" panose="02020603050405020304" pitchFamily="18" charset="0"/>
              </a:rPr>
              <a:t>opportunities which could have been taken by Sinven</a:t>
            </a:r>
            <a:r>
              <a:rPr lang="en-GB" sz="150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r>
              <a:rPr lang="en-GB" sz="1500">
                <a:latin typeface="Times New Roman" panose="02020603050405020304" pitchFamily="18" charset="0"/>
                <a:cs typeface="Times New Roman" panose="02020603050405020304" pitchFamily="18" charset="0"/>
              </a:rPr>
              <a:t>“</a:t>
            </a:r>
            <a:r>
              <a:rPr lang="en-GB" sz="1500" i="1">
                <a:latin typeface="Times New Roman" panose="02020603050405020304" pitchFamily="18" charset="0"/>
                <a:cs typeface="Times New Roman" panose="02020603050405020304" pitchFamily="18" charset="0"/>
              </a:rPr>
              <a:t>On September 28, 1961, </a:t>
            </a:r>
            <a:r>
              <a:rPr lang="en-GB" sz="1500" i="1" u="sng">
                <a:latin typeface="Times New Roman" panose="02020603050405020304" pitchFamily="18" charset="0"/>
                <a:cs typeface="Times New Roman" panose="02020603050405020304" pitchFamily="18" charset="0"/>
              </a:rPr>
              <a:t>Sinclair caused Sinven to contract with International </a:t>
            </a:r>
            <a:r>
              <a:rPr lang="en-GB" sz="1500" i="1">
                <a:latin typeface="Times New Roman" panose="02020603050405020304" pitchFamily="18" charset="0"/>
                <a:cs typeface="Times New Roman" panose="02020603050405020304" pitchFamily="18" charset="0"/>
              </a:rPr>
              <a:t>whereby Sinven agreed to sell all of its crude oil and refined products to International at specified prices. […] The plaintiff contends that Sinclair caused this contract to be breached in two respects.</a:t>
            </a:r>
            <a:r>
              <a:rPr lang="en-GB" sz="150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endParaRPr lang="nl-BE" sz="1500">
              <a:latin typeface="Times New Roman" panose="02020603050405020304" pitchFamily="18" charset="0"/>
              <a:cs typeface="Times New Roman" panose="02020603050405020304" pitchFamily="18" charset="0"/>
            </a:endParaRPr>
          </a:p>
        </p:txBody>
      </p:sp>
      <p:cxnSp>
        <p:nvCxnSpPr>
          <p:cNvPr id="18" name="Straight Connector 17"/>
          <p:cNvCxnSpPr>
            <a:stCxn id="5" idx="4"/>
          </p:cNvCxnSpPr>
          <p:nvPr/>
        </p:nvCxnSpPr>
        <p:spPr bwMode="auto">
          <a:xfrm>
            <a:off x="5416360" y="2974467"/>
            <a:ext cx="1368152" cy="509202"/>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28" name="Oval 27"/>
          <p:cNvSpPr/>
          <p:nvPr/>
        </p:nvSpPr>
        <p:spPr bwMode="auto">
          <a:xfrm>
            <a:off x="5890182" y="3485060"/>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29" name="TextBox 28"/>
          <p:cNvSpPr txBox="1"/>
          <p:nvPr/>
        </p:nvSpPr>
        <p:spPr>
          <a:xfrm>
            <a:off x="6134992" y="3617993"/>
            <a:ext cx="1962218"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International</a:t>
            </a:r>
          </a:p>
        </p:txBody>
      </p:sp>
      <p:sp>
        <p:nvSpPr>
          <p:cNvPr id="30" name="TextBox 29"/>
          <p:cNvSpPr txBox="1"/>
          <p:nvPr/>
        </p:nvSpPr>
        <p:spPr>
          <a:xfrm>
            <a:off x="6091435" y="2959555"/>
            <a:ext cx="793393"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Tree>
    <p:extLst>
      <p:ext uri="{BB962C8B-B14F-4D97-AF65-F5344CB8AC3E}">
        <p14:creationId xmlns:p14="http://schemas.microsoft.com/office/powerpoint/2010/main" val="3734435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p:txBody>
          <a:bodyPr/>
          <a:lstStyle/>
          <a:p>
            <a:r>
              <a:rPr lang="nl-BE"/>
              <a:t>Illustration: </a:t>
            </a:r>
            <a:r>
              <a:rPr lang="nl-BE" i="1"/>
              <a:t>Weinberger v. UOP, </a:t>
            </a:r>
            <a:r>
              <a:rPr lang="nl-BE"/>
              <a:t>457 A.2d 701 (Del. 1983) </a:t>
            </a:r>
          </a:p>
          <a:p>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55</a:t>
            </a:fld>
            <a:endParaRPr lang="en-US" noProof="0" dirty="0"/>
          </a:p>
        </p:txBody>
      </p:sp>
      <p:sp>
        <p:nvSpPr>
          <p:cNvPr id="5" name="Oval 4"/>
          <p:cNvSpPr/>
          <p:nvPr/>
        </p:nvSpPr>
        <p:spPr bwMode="auto">
          <a:xfrm>
            <a:off x="4804292" y="19663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Oval 5"/>
          <p:cNvSpPr/>
          <p:nvPr/>
        </p:nvSpPr>
        <p:spPr bwMode="auto">
          <a:xfrm>
            <a:off x="2212004" y="1930851"/>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 name="TextBox 6"/>
          <p:cNvSpPr txBox="1"/>
          <p:nvPr/>
        </p:nvSpPr>
        <p:spPr>
          <a:xfrm>
            <a:off x="4948308" y="2254853"/>
            <a:ext cx="936104"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Signal</a:t>
            </a:r>
          </a:p>
        </p:txBody>
      </p:sp>
      <p:sp>
        <p:nvSpPr>
          <p:cNvPr id="8" name="TextBox 7"/>
          <p:cNvSpPr txBox="1"/>
          <p:nvPr/>
        </p:nvSpPr>
        <p:spPr>
          <a:xfrm>
            <a:off x="2284012" y="2250240"/>
            <a:ext cx="1080119"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Free float</a:t>
            </a:r>
          </a:p>
        </p:txBody>
      </p:sp>
      <p:sp>
        <p:nvSpPr>
          <p:cNvPr id="9" name="Oval 8"/>
          <p:cNvSpPr/>
          <p:nvPr/>
        </p:nvSpPr>
        <p:spPr bwMode="auto">
          <a:xfrm>
            <a:off x="2644053" y="3536357"/>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TextBox 9"/>
          <p:cNvSpPr txBox="1"/>
          <p:nvPr/>
        </p:nvSpPr>
        <p:spPr>
          <a:xfrm>
            <a:off x="2791798" y="3693674"/>
            <a:ext cx="1962218"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UOP</a:t>
            </a:r>
          </a:p>
        </p:txBody>
      </p:sp>
      <p:cxnSp>
        <p:nvCxnSpPr>
          <p:cNvPr id="11" name="Straight Connector 10"/>
          <p:cNvCxnSpPr>
            <a:stCxn id="6" idx="4"/>
            <a:endCxn id="9" idx="0"/>
          </p:cNvCxnSpPr>
          <p:nvPr/>
        </p:nvCxnSpPr>
        <p:spPr bwMode="auto">
          <a:xfrm>
            <a:off x="2824072" y="2938963"/>
            <a:ext cx="972109" cy="597394"/>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12" name="Straight Connector 11"/>
          <p:cNvCxnSpPr>
            <a:stCxn id="5" idx="4"/>
            <a:endCxn id="9" idx="0"/>
          </p:cNvCxnSpPr>
          <p:nvPr/>
        </p:nvCxnSpPr>
        <p:spPr bwMode="auto">
          <a:xfrm flipH="1">
            <a:off x="3796181" y="2974467"/>
            <a:ext cx="1620179" cy="561890"/>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3" name="TextBox 12"/>
          <p:cNvSpPr txBox="1"/>
          <p:nvPr/>
        </p:nvSpPr>
        <p:spPr>
          <a:xfrm>
            <a:off x="2734063" y="3114337"/>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49%</a:t>
            </a:r>
          </a:p>
        </p:txBody>
      </p:sp>
      <p:sp>
        <p:nvSpPr>
          <p:cNvPr id="14" name="TextBox 13"/>
          <p:cNvSpPr txBox="1"/>
          <p:nvPr/>
        </p:nvSpPr>
        <p:spPr>
          <a:xfrm>
            <a:off x="4111853" y="2939020"/>
            <a:ext cx="630068"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51%</a:t>
            </a:r>
          </a:p>
        </p:txBody>
      </p:sp>
      <p:cxnSp>
        <p:nvCxnSpPr>
          <p:cNvPr id="15" name="Straight Connector 14"/>
          <p:cNvCxnSpPr>
            <a:stCxn id="5" idx="4"/>
          </p:cNvCxnSpPr>
          <p:nvPr/>
        </p:nvCxnSpPr>
        <p:spPr bwMode="auto">
          <a:xfrm>
            <a:off x="5416360" y="2974467"/>
            <a:ext cx="0" cy="1489683"/>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6" name="Oval 15"/>
          <p:cNvSpPr/>
          <p:nvPr/>
        </p:nvSpPr>
        <p:spPr bwMode="auto">
          <a:xfrm>
            <a:off x="4273245" y="4475857"/>
            <a:ext cx="2304255"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7" name="TextBox 16"/>
          <p:cNvSpPr txBox="1"/>
          <p:nvPr/>
        </p:nvSpPr>
        <p:spPr>
          <a:xfrm>
            <a:off x="4435251" y="4633174"/>
            <a:ext cx="1962218"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WoS</a:t>
            </a:r>
          </a:p>
        </p:txBody>
      </p:sp>
      <p:sp>
        <p:nvSpPr>
          <p:cNvPr id="18" name="TextBox 17"/>
          <p:cNvSpPr txBox="1"/>
          <p:nvPr/>
        </p:nvSpPr>
        <p:spPr>
          <a:xfrm>
            <a:off x="5392377" y="3411291"/>
            <a:ext cx="793393"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
        <p:nvSpPr>
          <p:cNvPr id="22" name="TextBox 21"/>
          <p:cNvSpPr txBox="1"/>
          <p:nvPr/>
        </p:nvSpPr>
        <p:spPr>
          <a:xfrm>
            <a:off x="496824" y="5444100"/>
            <a:ext cx="8034401" cy="1107996"/>
          </a:xfrm>
          <a:prstGeom prst="rect">
            <a:avLst/>
          </a:prstGeom>
          <a:noFill/>
        </p:spPr>
        <p:txBody>
          <a:bodyPr wrap="square" rtlCol="0">
            <a:spAutoFit/>
          </a:bodyPr>
          <a:lstStyle/>
          <a:p>
            <a:pPr algn="just"/>
            <a:r>
              <a:rPr lang="en-GB">
                <a:latin typeface="Times New Roman" panose="02020603050405020304" pitchFamily="18" charset="0"/>
                <a:cs typeface="Times New Roman" panose="02020603050405020304" pitchFamily="18" charset="0"/>
              </a:rPr>
              <a:t>“</a:t>
            </a:r>
            <a:r>
              <a:rPr lang="en-GB" sz="1500" i="1">
                <a:latin typeface="Times New Roman" panose="02020603050405020304" pitchFamily="18" charset="0"/>
                <a:cs typeface="Times New Roman" panose="02020603050405020304" pitchFamily="18" charset="0"/>
              </a:rPr>
              <a:t>Arledge and Chitiea concluded that it would be a good investment for Signal to acquire the remaining 49.5% of UOP shares at any price up to $24 each. […] It was ultimately agreed that a meeting of Signal's executive committee would be called to propose that Signal acquire the remaining outstanding stock of UOP through a cash-out merger in the range of $20 to $21 per share.</a:t>
            </a:r>
            <a:r>
              <a:rPr lang="en-GB">
                <a:latin typeface="Times New Roman" panose="02020603050405020304" pitchFamily="18" charset="0"/>
                <a:cs typeface="Times New Roman" panose="02020603050405020304" pitchFamily="18" charset="0"/>
              </a:rPr>
              <a:t>”</a:t>
            </a:r>
            <a:endParaRPr lang="nl-BE">
              <a:latin typeface="Times New Roman" panose="02020603050405020304" pitchFamily="18" charset="0"/>
              <a:cs typeface="Times New Roman" panose="02020603050405020304" pitchFamily="18" charset="0"/>
            </a:endParaRPr>
          </a:p>
        </p:txBody>
      </p:sp>
      <p:cxnSp>
        <p:nvCxnSpPr>
          <p:cNvPr id="24" name="Curved Connector 23"/>
          <p:cNvCxnSpPr>
            <a:stCxn id="16" idx="4"/>
            <a:endCxn id="9" idx="4"/>
          </p:cNvCxnSpPr>
          <p:nvPr/>
        </p:nvCxnSpPr>
        <p:spPr bwMode="auto">
          <a:xfrm rot="5400000" flipH="1">
            <a:off x="4141027" y="3911591"/>
            <a:ext cx="939500" cy="1629192"/>
          </a:xfrm>
          <a:prstGeom prst="curvedConnector3">
            <a:avLst>
              <a:gd name="adj1" fmla="val -24332"/>
            </a:avLst>
          </a:prstGeom>
          <a:solidFill>
            <a:srgbClr val="3656AB"/>
          </a:solidFill>
          <a:ln w="12700" cap="flat" cmpd="sng" algn="ctr">
            <a:solidFill>
              <a:schemeClr val="tx1"/>
            </a:solidFill>
            <a:prstDash val="solid"/>
            <a:round/>
            <a:headEnd type="none" w="med" len="med"/>
            <a:tailEnd type="triangle"/>
          </a:ln>
          <a:effectLst/>
        </p:spPr>
      </p:cxnSp>
      <p:sp>
        <p:nvSpPr>
          <p:cNvPr id="25" name="TextBox 24"/>
          <p:cNvSpPr txBox="1"/>
          <p:nvPr/>
        </p:nvSpPr>
        <p:spPr>
          <a:xfrm>
            <a:off x="2235566" y="4710734"/>
            <a:ext cx="1800200"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Cash-out merger</a:t>
            </a:r>
          </a:p>
        </p:txBody>
      </p:sp>
    </p:spTree>
    <p:extLst>
      <p:ext uri="{BB962C8B-B14F-4D97-AF65-F5344CB8AC3E}">
        <p14:creationId xmlns:p14="http://schemas.microsoft.com/office/powerpoint/2010/main" val="3909469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4FCE5A-2FCD-614E-1201-D1E6785CFA79}"/>
              </a:ext>
            </a:extLst>
          </p:cNvPr>
          <p:cNvSpPr>
            <a:spLocks noGrp="1"/>
          </p:cNvSpPr>
          <p:nvPr>
            <p:ph type="sldNum" sz="quarter" idx="11"/>
          </p:nvPr>
        </p:nvSpPr>
        <p:spPr/>
        <p:txBody>
          <a:bodyPr/>
          <a:lstStyle/>
          <a:p>
            <a:fld id="{8E141AF1-466E-4D9F-B74C-45FFEB47CA13}" type="slidenum">
              <a:rPr lang="en-US" smtClean="0"/>
              <a:pPr/>
              <a:t>56</a:t>
            </a:fld>
            <a:endParaRPr lang="en-US"/>
          </a:p>
        </p:txBody>
      </p:sp>
      <p:pic>
        <p:nvPicPr>
          <p:cNvPr id="6" name="Picture 5">
            <a:extLst>
              <a:ext uri="{FF2B5EF4-FFF2-40B4-BE49-F238E27FC236}">
                <a16:creationId xmlns:a16="http://schemas.microsoft.com/office/drawing/2014/main" id="{D37A5DBA-E780-AB29-2095-2698483F03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773036"/>
            <a:ext cx="6811326" cy="5630061"/>
          </a:xfrm>
          <a:prstGeom prst="rect">
            <a:avLst/>
          </a:prstGeom>
        </p:spPr>
      </p:pic>
    </p:spTree>
    <p:extLst>
      <p:ext uri="{BB962C8B-B14F-4D97-AF65-F5344CB8AC3E}">
        <p14:creationId xmlns:p14="http://schemas.microsoft.com/office/powerpoint/2010/main" val="2604039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1CD687-A19F-6DBC-887F-929C7357BCB7}"/>
              </a:ext>
            </a:extLst>
          </p:cNvPr>
          <p:cNvSpPr>
            <a:spLocks noGrp="1"/>
          </p:cNvSpPr>
          <p:nvPr>
            <p:ph type="sldNum" sz="quarter" idx="11"/>
          </p:nvPr>
        </p:nvSpPr>
        <p:spPr/>
        <p:txBody>
          <a:bodyPr/>
          <a:lstStyle/>
          <a:p>
            <a:fld id="{8E141AF1-466E-4D9F-B74C-45FFEB47CA13}" type="slidenum">
              <a:rPr lang="en-US" smtClean="0"/>
              <a:pPr/>
              <a:t>57</a:t>
            </a:fld>
            <a:endParaRPr lang="en-US"/>
          </a:p>
        </p:txBody>
      </p:sp>
      <p:pic>
        <p:nvPicPr>
          <p:cNvPr id="5" name="Picture 4">
            <a:extLst>
              <a:ext uri="{FF2B5EF4-FFF2-40B4-BE49-F238E27FC236}">
                <a16:creationId xmlns:a16="http://schemas.microsoft.com/office/drawing/2014/main" id="{66740D60-ED60-D850-7606-547CF7EEB6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95" y="1090286"/>
            <a:ext cx="8383170" cy="4677428"/>
          </a:xfrm>
          <a:prstGeom prst="rect">
            <a:avLst/>
          </a:prstGeom>
        </p:spPr>
      </p:pic>
    </p:spTree>
    <p:extLst>
      <p:ext uri="{BB962C8B-B14F-4D97-AF65-F5344CB8AC3E}">
        <p14:creationId xmlns:p14="http://schemas.microsoft.com/office/powerpoint/2010/main" val="3752898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Put differently</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58</a:t>
            </a:fld>
            <a:endParaRPr lang="en-US" noProof="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772816"/>
            <a:ext cx="4119141" cy="3698820"/>
          </a:xfrm>
          <a:prstGeom prst="rect">
            <a:avLst/>
          </a:prstGeom>
        </p:spPr>
      </p:pic>
    </p:spTree>
    <p:extLst>
      <p:ext uri="{BB962C8B-B14F-4D97-AF65-F5344CB8AC3E}">
        <p14:creationId xmlns:p14="http://schemas.microsoft.com/office/powerpoint/2010/main" val="17445719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3" name="Text Placeholder 2"/>
          <p:cNvSpPr>
            <a:spLocks noGrp="1"/>
          </p:cNvSpPr>
          <p:nvPr>
            <p:ph type="body" sz="quarter" idx="12"/>
          </p:nvPr>
        </p:nvSpPr>
        <p:spPr>
          <a:xfrm>
            <a:off x="464779" y="1484784"/>
            <a:ext cx="8150400" cy="5184576"/>
          </a:xfrm>
        </p:spPr>
        <p:txBody>
          <a:bodyPr/>
          <a:lstStyle/>
          <a:p>
            <a:pPr algn="just"/>
            <a:r>
              <a:rPr lang="nl-BE"/>
              <a:t>Intensification of horizontal agency problem:</a:t>
            </a:r>
          </a:p>
          <a:p>
            <a:pPr lvl="1" algn="just"/>
            <a:r>
              <a:rPr lang="nl-BE"/>
              <a:t>PBC exist where cash-flow rights (ownership) are disproportionate to control rights;</a:t>
            </a:r>
          </a:p>
          <a:p>
            <a:pPr lvl="1" algn="just"/>
            <a:r>
              <a:rPr lang="nl-BE"/>
              <a:t>if controlling shareholders decrease cash-flow rights but maintain control, PBC increase;</a:t>
            </a:r>
          </a:p>
          <a:p>
            <a:pPr lvl="1" algn="just"/>
            <a:r>
              <a:rPr lang="nl-BE"/>
              <a:t>controlling shareholders may decrease cash-flow rights through stock pyramids, cross-ownership and dual class equity.</a:t>
            </a:r>
          </a:p>
          <a:p>
            <a:pPr lvl="1" algn="just"/>
            <a:r>
              <a:rPr lang="nl-BE" u="sng"/>
              <a:t>Bebchuk, Kraakman &amp; Triantis</a:t>
            </a:r>
            <a:r>
              <a:rPr lang="nl-BE"/>
              <a:t>, “</a:t>
            </a:r>
            <a:r>
              <a:rPr lang="en-GB"/>
              <a:t>Stock Pyramids, Cross-Ownership and Dual Class Equity” (2000): </a:t>
            </a:r>
          </a:p>
          <a:p>
            <a:pPr marL="627063" lvl="1" indent="0" algn="just">
              <a:buNone/>
            </a:pPr>
            <a:r>
              <a:rPr lang="en-GB"/>
              <a:t>“</a:t>
            </a:r>
            <a:r>
              <a:rPr lang="en-GB" i="1"/>
              <a:t>We demonstrate that the agency cost imposed by controlling shareholders who have a small minority of the cash-flow rights in their companies can be an order of magnitude larger than those imposed by controlling shareholders who hold a majority of the cash-flow rights. This is because, as the size of cash-flow rights held decreases, the size of agency costs increases, not linearly, but rather at a sharply increasing rate.</a:t>
            </a:r>
            <a:r>
              <a:rPr lang="en-GB"/>
              <a:t>”</a:t>
            </a: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59</a:t>
            </a:fld>
            <a:endParaRPr lang="en-US" noProof="0" dirty="0"/>
          </a:p>
        </p:txBody>
      </p:sp>
    </p:spTree>
    <p:extLst>
      <p:ext uri="{BB962C8B-B14F-4D97-AF65-F5344CB8AC3E}">
        <p14:creationId xmlns:p14="http://schemas.microsoft.com/office/powerpoint/2010/main" val="4175527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Horizontal agency problem</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60</a:t>
            </a:fld>
            <a:endParaRPr lang="en-US" noProof="0" dirty="0"/>
          </a:p>
        </p:txBody>
      </p:sp>
      <p:grpSp>
        <p:nvGrpSpPr>
          <p:cNvPr id="46" name="Group 45"/>
          <p:cNvGrpSpPr/>
          <p:nvPr/>
        </p:nvGrpSpPr>
        <p:grpSpPr>
          <a:xfrm>
            <a:off x="516826" y="2427055"/>
            <a:ext cx="2398991" cy="2442105"/>
            <a:chOff x="611561" y="2427055"/>
            <a:chExt cx="3072758" cy="3021601"/>
          </a:xfrm>
        </p:grpSpPr>
        <p:sp>
          <p:nvSpPr>
            <p:cNvPr id="6" name="Oval 5"/>
            <p:cNvSpPr/>
            <p:nvPr/>
          </p:nvSpPr>
          <p:spPr bwMode="auto">
            <a:xfrm>
              <a:off x="1825110" y="24270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 name="TextBox 7"/>
            <p:cNvSpPr txBox="1"/>
            <p:nvPr/>
          </p:nvSpPr>
          <p:spPr>
            <a:xfrm>
              <a:off x="1969126" y="2708496"/>
              <a:ext cx="936103"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a:t>
              </a:r>
            </a:p>
          </p:txBody>
        </p:sp>
        <p:sp>
          <p:nvSpPr>
            <p:cNvPr id="10" name="Oval 9"/>
            <p:cNvSpPr/>
            <p:nvPr/>
          </p:nvSpPr>
          <p:spPr bwMode="auto">
            <a:xfrm>
              <a:off x="611561" y="4098402"/>
              <a:ext cx="1040997"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1" name="TextBox 10"/>
            <p:cNvSpPr txBox="1"/>
            <p:nvPr/>
          </p:nvSpPr>
          <p:spPr>
            <a:xfrm>
              <a:off x="779921" y="4222479"/>
              <a:ext cx="728620"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B</a:t>
              </a:r>
            </a:p>
          </p:txBody>
        </p:sp>
        <p:cxnSp>
          <p:nvCxnSpPr>
            <p:cNvPr id="13" name="Straight Connector 12"/>
            <p:cNvCxnSpPr>
              <a:stCxn id="6" idx="4"/>
              <a:endCxn id="10" idx="0"/>
            </p:cNvCxnSpPr>
            <p:nvPr/>
          </p:nvCxnSpPr>
          <p:spPr bwMode="auto">
            <a:xfrm flipH="1">
              <a:off x="1132060" y="3435167"/>
              <a:ext cx="1305118" cy="66323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5" name="TextBox 14"/>
            <p:cNvSpPr txBox="1"/>
            <p:nvPr/>
          </p:nvSpPr>
          <p:spPr>
            <a:xfrm>
              <a:off x="1634556" y="3735413"/>
              <a:ext cx="739759"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100%</a:t>
              </a:r>
            </a:p>
          </p:txBody>
        </p:sp>
        <p:cxnSp>
          <p:nvCxnSpPr>
            <p:cNvPr id="16" name="Straight Connector 15"/>
            <p:cNvCxnSpPr>
              <a:stCxn id="6" idx="4"/>
              <a:endCxn id="17" idx="0"/>
            </p:cNvCxnSpPr>
            <p:nvPr/>
          </p:nvCxnSpPr>
          <p:spPr bwMode="auto">
            <a:xfrm>
              <a:off x="2437178" y="3435167"/>
              <a:ext cx="562764" cy="63740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17" name="Oval 16"/>
            <p:cNvSpPr/>
            <p:nvPr/>
          </p:nvSpPr>
          <p:spPr bwMode="auto">
            <a:xfrm>
              <a:off x="2518332" y="4072572"/>
              <a:ext cx="963220" cy="74591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8" name="TextBox 17"/>
            <p:cNvSpPr txBox="1"/>
            <p:nvPr/>
          </p:nvSpPr>
          <p:spPr>
            <a:xfrm>
              <a:off x="2617454" y="4237527"/>
              <a:ext cx="792088"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 bis</a:t>
              </a:r>
            </a:p>
          </p:txBody>
        </p:sp>
        <p:sp>
          <p:nvSpPr>
            <p:cNvPr id="19" name="TextBox 18"/>
            <p:cNvSpPr txBox="1"/>
            <p:nvPr/>
          </p:nvSpPr>
          <p:spPr>
            <a:xfrm>
              <a:off x="2890926" y="3676284"/>
              <a:ext cx="793393"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100%</a:t>
              </a:r>
            </a:p>
          </p:txBody>
        </p:sp>
        <p:sp>
          <p:nvSpPr>
            <p:cNvPr id="27" name="Curved Up Arrow 26"/>
            <p:cNvSpPr/>
            <p:nvPr/>
          </p:nvSpPr>
          <p:spPr bwMode="auto">
            <a:xfrm>
              <a:off x="1132059" y="4818482"/>
              <a:ext cx="2032667" cy="630174"/>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grpSp>
        <p:nvGrpSpPr>
          <p:cNvPr id="47" name="Group 46"/>
          <p:cNvGrpSpPr/>
          <p:nvPr/>
        </p:nvGrpSpPr>
        <p:grpSpPr>
          <a:xfrm>
            <a:off x="3304957" y="2456066"/>
            <a:ext cx="2736304" cy="2442105"/>
            <a:chOff x="179512" y="2427055"/>
            <a:chExt cx="3504807" cy="3021601"/>
          </a:xfrm>
        </p:grpSpPr>
        <p:sp>
          <p:nvSpPr>
            <p:cNvPr id="48" name="Oval 47"/>
            <p:cNvSpPr/>
            <p:nvPr/>
          </p:nvSpPr>
          <p:spPr bwMode="auto">
            <a:xfrm>
              <a:off x="1825110" y="24270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49" name="Oval 48"/>
            <p:cNvSpPr/>
            <p:nvPr/>
          </p:nvSpPr>
          <p:spPr bwMode="auto">
            <a:xfrm>
              <a:off x="179512" y="2492896"/>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50" name="TextBox 49"/>
            <p:cNvSpPr txBox="1"/>
            <p:nvPr/>
          </p:nvSpPr>
          <p:spPr>
            <a:xfrm>
              <a:off x="1969126" y="2708496"/>
              <a:ext cx="936103"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a:t>
              </a:r>
            </a:p>
          </p:txBody>
        </p:sp>
        <p:sp>
          <p:nvSpPr>
            <p:cNvPr id="51" name="TextBox 50"/>
            <p:cNvSpPr txBox="1"/>
            <p:nvPr/>
          </p:nvSpPr>
          <p:spPr>
            <a:xfrm>
              <a:off x="251520" y="2812285"/>
              <a:ext cx="1080119" cy="342729"/>
            </a:xfrm>
            <a:prstGeom prst="rect">
              <a:avLst/>
            </a:prstGeom>
            <a:noFill/>
          </p:spPr>
          <p:txBody>
            <a:bodyPr wrap="square" rtlCol="0">
              <a:spAutoFit/>
            </a:bodyPr>
            <a:lstStyle/>
            <a:p>
              <a:pPr algn="r"/>
              <a:r>
                <a:rPr lang="nl-BE" sz="1200">
                  <a:latin typeface="Times New Roman" panose="02020603050405020304" pitchFamily="18" charset="0"/>
                  <a:cs typeface="Times New Roman" panose="02020603050405020304" pitchFamily="18" charset="0"/>
                </a:rPr>
                <a:t>Outsiders</a:t>
              </a:r>
            </a:p>
          </p:txBody>
        </p:sp>
        <p:sp>
          <p:nvSpPr>
            <p:cNvPr id="52" name="Oval 51"/>
            <p:cNvSpPr/>
            <p:nvPr/>
          </p:nvSpPr>
          <p:spPr bwMode="auto">
            <a:xfrm>
              <a:off x="611561" y="4098402"/>
              <a:ext cx="1040997"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53" name="TextBox 52"/>
            <p:cNvSpPr txBox="1"/>
            <p:nvPr/>
          </p:nvSpPr>
          <p:spPr>
            <a:xfrm>
              <a:off x="779921" y="4222479"/>
              <a:ext cx="728620"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B</a:t>
              </a:r>
            </a:p>
          </p:txBody>
        </p:sp>
        <p:cxnSp>
          <p:nvCxnSpPr>
            <p:cNvPr id="54" name="Straight Connector 53"/>
            <p:cNvCxnSpPr>
              <a:stCxn id="49" idx="4"/>
              <a:endCxn id="52" idx="0"/>
            </p:cNvCxnSpPr>
            <p:nvPr/>
          </p:nvCxnSpPr>
          <p:spPr bwMode="auto">
            <a:xfrm>
              <a:off x="791580" y="3501008"/>
              <a:ext cx="340480" cy="597394"/>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55" name="Straight Connector 54"/>
            <p:cNvCxnSpPr>
              <a:stCxn id="48" idx="4"/>
              <a:endCxn id="52" idx="0"/>
            </p:cNvCxnSpPr>
            <p:nvPr/>
          </p:nvCxnSpPr>
          <p:spPr bwMode="auto">
            <a:xfrm flipH="1">
              <a:off x="1132060" y="3435167"/>
              <a:ext cx="1305118" cy="66323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56" name="TextBox 55"/>
            <p:cNvSpPr txBox="1"/>
            <p:nvPr/>
          </p:nvSpPr>
          <p:spPr>
            <a:xfrm>
              <a:off x="337832" y="3729070"/>
              <a:ext cx="630068"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30%</a:t>
              </a:r>
            </a:p>
          </p:txBody>
        </p:sp>
        <p:sp>
          <p:nvSpPr>
            <p:cNvPr id="57" name="TextBox 56"/>
            <p:cNvSpPr txBox="1"/>
            <p:nvPr/>
          </p:nvSpPr>
          <p:spPr>
            <a:xfrm>
              <a:off x="1634557" y="3735413"/>
              <a:ext cx="630068"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70%</a:t>
              </a:r>
            </a:p>
          </p:txBody>
        </p:sp>
        <p:cxnSp>
          <p:nvCxnSpPr>
            <p:cNvPr id="58" name="Straight Connector 57"/>
            <p:cNvCxnSpPr>
              <a:stCxn id="48" idx="4"/>
              <a:endCxn id="59" idx="0"/>
            </p:cNvCxnSpPr>
            <p:nvPr/>
          </p:nvCxnSpPr>
          <p:spPr bwMode="auto">
            <a:xfrm>
              <a:off x="2437178" y="3435167"/>
              <a:ext cx="562764" cy="63740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59" name="Oval 58"/>
            <p:cNvSpPr/>
            <p:nvPr/>
          </p:nvSpPr>
          <p:spPr bwMode="auto">
            <a:xfrm>
              <a:off x="2518332" y="4072572"/>
              <a:ext cx="963220" cy="74591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0" name="TextBox 59"/>
            <p:cNvSpPr txBox="1"/>
            <p:nvPr/>
          </p:nvSpPr>
          <p:spPr>
            <a:xfrm>
              <a:off x="2617454" y="4237527"/>
              <a:ext cx="792088"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 bis</a:t>
              </a:r>
            </a:p>
          </p:txBody>
        </p:sp>
        <p:sp>
          <p:nvSpPr>
            <p:cNvPr id="61" name="TextBox 60"/>
            <p:cNvSpPr txBox="1"/>
            <p:nvPr/>
          </p:nvSpPr>
          <p:spPr>
            <a:xfrm>
              <a:off x="2890926" y="3676284"/>
              <a:ext cx="793393"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100%</a:t>
              </a:r>
            </a:p>
          </p:txBody>
        </p:sp>
        <p:sp>
          <p:nvSpPr>
            <p:cNvPr id="62" name="Curved Up Arrow 61"/>
            <p:cNvSpPr/>
            <p:nvPr/>
          </p:nvSpPr>
          <p:spPr bwMode="auto">
            <a:xfrm>
              <a:off x="1132059" y="4818482"/>
              <a:ext cx="2032667" cy="630174"/>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grpSp>
        <p:nvGrpSpPr>
          <p:cNvPr id="63" name="Group 62"/>
          <p:cNvGrpSpPr/>
          <p:nvPr/>
        </p:nvGrpSpPr>
        <p:grpSpPr>
          <a:xfrm>
            <a:off x="6430401" y="2456066"/>
            <a:ext cx="2736304" cy="2442105"/>
            <a:chOff x="179512" y="2427055"/>
            <a:chExt cx="3504807" cy="3021601"/>
          </a:xfrm>
        </p:grpSpPr>
        <p:sp>
          <p:nvSpPr>
            <p:cNvPr id="64" name="Oval 63"/>
            <p:cNvSpPr/>
            <p:nvPr/>
          </p:nvSpPr>
          <p:spPr bwMode="auto">
            <a:xfrm>
              <a:off x="1825110" y="2427055"/>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5" name="Oval 64"/>
            <p:cNvSpPr/>
            <p:nvPr/>
          </p:nvSpPr>
          <p:spPr bwMode="auto">
            <a:xfrm>
              <a:off x="179512" y="2492896"/>
              <a:ext cx="1224136" cy="100811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6" name="TextBox 65"/>
            <p:cNvSpPr txBox="1"/>
            <p:nvPr/>
          </p:nvSpPr>
          <p:spPr>
            <a:xfrm>
              <a:off x="1969126" y="2708496"/>
              <a:ext cx="936103"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a:t>
              </a:r>
            </a:p>
          </p:txBody>
        </p:sp>
        <p:sp>
          <p:nvSpPr>
            <p:cNvPr id="67" name="TextBox 66"/>
            <p:cNvSpPr txBox="1"/>
            <p:nvPr/>
          </p:nvSpPr>
          <p:spPr>
            <a:xfrm>
              <a:off x="251520" y="2812285"/>
              <a:ext cx="1080119" cy="342729"/>
            </a:xfrm>
            <a:prstGeom prst="rect">
              <a:avLst/>
            </a:prstGeom>
            <a:noFill/>
          </p:spPr>
          <p:txBody>
            <a:bodyPr wrap="square" rtlCol="0">
              <a:spAutoFit/>
            </a:bodyPr>
            <a:lstStyle/>
            <a:p>
              <a:pPr algn="r"/>
              <a:r>
                <a:rPr lang="nl-BE" sz="1200">
                  <a:latin typeface="Times New Roman" panose="02020603050405020304" pitchFamily="18" charset="0"/>
                  <a:cs typeface="Times New Roman" panose="02020603050405020304" pitchFamily="18" charset="0"/>
                </a:rPr>
                <a:t>Outsiders</a:t>
              </a:r>
            </a:p>
          </p:txBody>
        </p:sp>
        <p:sp>
          <p:nvSpPr>
            <p:cNvPr id="68" name="Oval 67"/>
            <p:cNvSpPr/>
            <p:nvPr/>
          </p:nvSpPr>
          <p:spPr bwMode="auto">
            <a:xfrm>
              <a:off x="611561" y="4098402"/>
              <a:ext cx="1040997" cy="72008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9" name="TextBox 68"/>
            <p:cNvSpPr txBox="1"/>
            <p:nvPr/>
          </p:nvSpPr>
          <p:spPr>
            <a:xfrm>
              <a:off x="779921" y="4222479"/>
              <a:ext cx="728620"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B</a:t>
              </a:r>
            </a:p>
          </p:txBody>
        </p:sp>
        <p:cxnSp>
          <p:nvCxnSpPr>
            <p:cNvPr id="70" name="Straight Connector 69"/>
            <p:cNvCxnSpPr>
              <a:stCxn id="65" idx="4"/>
              <a:endCxn id="68" idx="0"/>
            </p:cNvCxnSpPr>
            <p:nvPr/>
          </p:nvCxnSpPr>
          <p:spPr bwMode="auto">
            <a:xfrm>
              <a:off x="791580" y="3501008"/>
              <a:ext cx="340480" cy="597394"/>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71" name="Straight Connector 70"/>
            <p:cNvCxnSpPr>
              <a:stCxn id="64" idx="4"/>
              <a:endCxn id="68" idx="0"/>
            </p:cNvCxnSpPr>
            <p:nvPr/>
          </p:nvCxnSpPr>
          <p:spPr bwMode="auto">
            <a:xfrm flipH="1">
              <a:off x="1132060" y="3435167"/>
              <a:ext cx="1305118" cy="66323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72" name="TextBox 71"/>
            <p:cNvSpPr txBox="1"/>
            <p:nvPr/>
          </p:nvSpPr>
          <p:spPr>
            <a:xfrm>
              <a:off x="337832" y="3729070"/>
              <a:ext cx="630068"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70%</a:t>
              </a:r>
            </a:p>
          </p:txBody>
        </p:sp>
        <p:sp>
          <p:nvSpPr>
            <p:cNvPr id="73" name="TextBox 72"/>
            <p:cNvSpPr txBox="1"/>
            <p:nvPr/>
          </p:nvSpPr>
          <p:spPr>
            <a:xfrm>
              <a:off x="1634557" y="3735413"/>
              <a:ext cx="630068"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30%</a:t>
              </a:r>
            </a:p>
          </p:txBody>
        </p:sp>
        <p:cxnSp>
          <p:nvCxnSpPr>
            <p:cNvPr id="74" name="Straight Connector 73"/>
            <p:cNvCxnSpPr>
              <a:stCxn id="64" idx="4"/>
              <a:endCxn id="75" idx="0"/>
            </p:cNvCxnSpPr>
            <p:nvPr/>
          </p:nvCxnSpPr>
          <p:spPr bwMode="auto">
            <a:xfrm>
              <a:off x="2437178" y="3435167"/>
              <a:ext cx="562764" cy="637405"/>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75" name="Oval 74"/>
            <p:cNvSpPr/>
            <p:nvPr/>
          </p:nvSpPr>
          <p:spPr bwMode="auto">
            <a:xfrm>
              <a:off x="2518332" y="4072572"/>
              <a:ext cx="963220" cy="74591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76" name="TextBox 75"/>
            <p:cNvSpPr txBox="1"/>
            <p:nvPr/>
          </p:nvSpPr>
          <p:spPr>
            <a:xfrm>
              <a:off x="2617454" y="4237527"/>
              <a:ext cx="792088" cy="342729"/>
            </a:xfrm>
            <a:prstGeom prst="rect">
              <a:avLst/>
            </a:prstGeom>
            <a:noFill/>
          </p:spPr>
          <p:txBody>
            <a:bodyPr wrap="square" rtlCol="0">
              <a:spAutoFit/>
            </a:bodyPr>
            <a:lstStyle/>
            <a:p>
              <a:pPr algn="ctr"/>
              <a:r>
                <a:rPr lang="nl-BE" sz="1200">
                  <a:latin typeface="Times New Roman" panose="02020603050405020304" pitchFamily="18" charset="0"/>
                  <a:cs typeface="Times New Roman" panose="02020603050405020304" pitchFamily="18" charset="0"/>
                </a:rPr>
                <a:t>A bis</a:t>
              </a:r>
            </a:p>
          </p:txBody>
        </p:sp>
        <p:sp>
          <p:nvSpPr>
            <p:cNvPr id="77" name="TextBox 76"/>
            <p:cNvSpPr txBox="1"/>
            <p:nvPr/>
          </p:nvSpPr>
          <p:spPr>
            <a:xfrm>
              <a:off x="2890926" y="3676284"/>
              <a:ext cx="793393" cy="342729"/>
            </a:xfrm>
            <a:prstGeom prst="rect">
              <a:avLst/>
            </a:prstGeom>
            <a:noFill/>
          </p:spPr>
          <p:txBody>
            <a:bodyPr wrap="square" rtlCol="0">
              <a:spAutoFit/>
            </a:bodyPr>
            <a:lstStyle/>
            <a:p>
              <a:r>
                <a:rPr lang="nl-BE" sz="1200">
                  <a:latin typeface="Times New Roman" panose="02020603050405020304" pitchFamily="18" charset="0"/>
                  <a:cs typeface="Times New Roman" panose="02020603050405020304" pitchFamily="18" charset="0"/>
                </a:rPr>
                <a:t>100%</a:t>
              </a:r>
            </a:p>
          </p:txBody>
        </p:sp>
        <p:sp>
          <p:nvSpPr>
            <p:cNvPr id="78" name="Curved Up Arrow 77"/>
            <p:cNvSpPr/>
            <p:nvPr/>
          </p:nvSpPr>
          <p:spPr bwMode="auto">
            <a:xfrm>
              <a:off x="1132059" y="4818482"/>
              <a:ext cx="2032667" cy="630174"/>
            </a:xfrm>
            <a:prstGeom prst="curvedUp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pSp>
      <p:cxnSp>
        <p:nvCxnSpPr>
          <p:cNvPr id="80" name="Straight Connector 79"/>
          <p:cNvCxnSpPr/>
          <p:nvPr/>
        </p:nvCxnSpPr>
        <p:spPr bwMode="auto">
          <a:xfrm>
            <a:off x="3059832" y="2237536"/>
            <a:ext cx="0" cy="2952328"/>
          </a:xfrm>
          <a:prstGeom prst="line">
            <a:avLst/>
          </a:prstGeom>
          <a:solidFill>
            <a:srgbClr val="3656AB"/>
          </a:solidFill>
          <a:ln w="12700" cap="flat" cmpd="sng" algn="ctr">
            <a:solidFill>
              <a:schemeClr val="tx1"/>
            </a:solidFill>
            <a:prstDash val="solid"/>
            <a:round/>
            <a:headEnd type="none" w="med" len="med"/>
            <a:tailEnd type="none" w="med" len="med"/>
          </a:ln>
          <a:effectLst/>
        </p:spPr>
      </p:cxnSp>
      <p:cxnSp>
        <p:nvCxnSpPr>
          <p:cNvPr id="81" name="Straight Connector 80"/>
          <p:cNvCxnSpPr/>
          <p:nvPr/>
        </p:nvCxnSpPr>
        <p:spPr bwMode="auto">
          <a:xfrm>
            <a:off x="6156176" y="2280823"/>
            <a:ext cx="0" cy="2952328"/>
          </a:xfrm>
          <a:prstGeom prst="line">
            <a:avLst/>
          </a:prstGeom>
          <a:solidFill>
            <a:srgbClr val="3656AB"/>
          </a:solidFill>
          <a:ln w="12700" cap="flat" cmpd="sng" algn="ctr">
            <a:solidFill>
              <a:schemeClr val="tx1"/>
            </a:solidFill>
            <a:prstDash val="solid"/>
            <a:round/>
            <a:headEnd type="none" w="med" len="med"/>
            <a:tailEnd type="none" w="med" len="med"/>
          </a:ln>
          <a:effectLst/>
        </p:spPr>
      </p:cxnSp>
      <p:sp>
        <p:nvSpPr>
          <p:cNvPr id="82" name="TextBox 81"/>
          <p:cNvSpPr txBox="1"/>
          <p:nvPr/>
        </p:nvSpPr>
        <p:spPr>
          <a:xfrm>
            <a:off x="1432666" y="4898171"/>
            <a:ext cx="67593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
        <p:nvSpPr>
          <p:cNvPr id="83" name="TextBox 82"/>
          <p:cNvSpPr txBox="1"/>
          <p:nvPr/>
        </p:nvSpPr>
        <p:spPr>
          <a:xfrm>
            <a:off x="4558110" y="4898171"/>
            <a:ext cx="67593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
        <p:nvSpPr>
          <p:cNvPr id="84" name="TextBox 83"/>
          <p:cNvSpPr txBox="1"/>
          <p:nvPr/>
        </p:nvSpPr>
        <p:spPr>
          <a:xfrm>
            <a:off x="7683554" y="4869160"/>
            <a:ext cx="675935"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100</a:t>
            </a:r>
          </a:p>
        </p:txBody>
      </p:sp>
    </p:spTree>
    <p:extLst>
      <p:ext uri="{BB962C8B-B14F-4D97-AF65-F5344CB8AC3E}">
        <p14:creationId xmlns:p14="http://schemas.microsoft.com/office/powerpoint/2010/main" val="14402753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Agency cost: trade-off </a:t>
            </a:r>
          </a:p>
        </p:txBody>
      </p:sp>
      <p:sp>
        <p:nvSpPr>
          <p:cNvPr id="3" name="Text Placeholder 2"/>
          <p:cNvSpPr>
            <a:spLocks noGrp="1"/>
          </p:cNvSpPr>
          <p:nvPr>
            <p:ph type="body" sz="quarter" idx="12"/>
          </p:nvPr>
        </p:nvSpPr>
        <p:spPr>
          <a:xfrm>
            <a:off x="464779" y="1484784"/>
            <a:ext cx="8150400" cy="1656184"/>
          </a:xfrm>
        </p:spPr>
        <p:txBody>
          <a:bodyPr/>
          <a:lstStyle/>
          <a:p>
            <a:r>
              <a:rPr lang="nl-BE"/>
              <a:t>Agency cost associated with a certain ownership structure set-offs potential efficiency gains resulting from it.</a:t>
            </a:r>
          </a:p>
          <a:p>
            <a:r>
              <a:rPr lang="nl-BE"/>
              <a:t>Agency cost therefore impacts optimal ownership structure: </a:t>
            </a:r>
            <a:r>
              <a:rPr lang="nl-BE" i="1"/>
              <a:t>e.g.</a:t>
            </a:r>
          </a:p>
          <a:p>
            <a:pPr lvl="1"/>
            <a:r>
              <a:rPr lang="nl-BE"/>
              <a:t>if agency cost of public firm exceeds efficiency gains, a firm is better off with a closed structure;</a:t>
            </a:r>
          </a:p>
          <a:p>
            <a:pPr lvl="1"/>
            <a:r>
              <a:rPr lang="nl-BE"/>
              <a:t>if increase in agency cost of widely held firm exceeds efficiency gainst (as opposed to controlled firm), a firm is better off which a controlled ownership structure.</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61</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4672237"/>
            <a:ext cx="5056914" cy="1916474"/>
          </a:xfrm>
          <a:prstGeom prst="rect">
            <a:avLst/>
          </a:prstGeom>
        </p:spPr>
      </p:pic>
      <p:sp>
        <p:nvSpPr>
          <p:cNvPr id="6" name="TextBox 5"/>
          <p:cNvSpPr txBox="1"/>
          <p:nvPr/>
        </p:nvSpPr>
        <p:spPr>
          <a:xfrm>
            <a:off x="1907704" y="4744245"/>
            <a:ext cx="2016224"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Agency cost</a:t>
            </a:r>
          </a:p>
        </p:txBody>
      </p:sp>
      <p:sp>
        <p:nvSpPr>
          <p:cNvPr id="9" name="TextBox 8"/>
          <p:cNvSpPr txBox="1"/>
          <p:nvPr/>
        </p:nvSpPr>
        <p:spPr>
          <a:xfrm>
            <a:off x="4572000" y="4744245"/>
            <a:ext cx="2015260"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Efficiency gains</a:t>
            </a:r>
          </a:p>
        </p:txBody>
      </p:sp>
    </p:spTree>
    <p:extLst>
      <p:ext uri="{BB962C8B-B14F-4D97-AF65-F5344CB8AC3E}">
        <p14:creationId xmlns:p14="http://schemas.microsoft.com/office/powerpoint/2010/main" val="32128733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Agency cost: trade-off </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r>
              <a:rPr lang="nl-BE" u="sng"/>
              <a:t>Why</a:t>
            </a:r>
            <a:r>
              <a:rPr lang="nl-BE"/>
              <a:t> does ownership change?</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62</a:t>
            </a:fld>
            <a:endParaRPr lang="en-US" noProof="0" dirty="0"/>
          </a:p>
        </p:txBody>
      </p:sp>
      <p:grpSp>
        <p:nvGrpSpPr>
          <p:cNvPr id="75" name="Group 74"/>
          <p:cNvGrpSpPr/>
          <p:nvPr/>
        </p:nvGrpSpPr>
        <p:grpSpPr>
          <a:xfrm>
            <a:off x="562354" y="3009475"/>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80" name="Group 79"/>
          <p:cNvGrpSpPr/>
          <p:nvPr/>
        </p:nvGrpSpPr>
        <p:grpSpPr>
          <a:xfrm>
            <a:off x="3361162" y="3009726"/>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169" name="Group 168"/>
          <p:cNvGrpSpPr/>
          <p:nvPr/>
        </p:nvGrpSpPr>
        <p:grpSpPr>
          <a:xfrm>
            <a:off x="6209720" y="3009475"/>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214" name="Picture 2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215" name="Picture 2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216" name="Picture 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217" name="Picture 2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218" name="Picture 2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sp>
        <p:nvSpPr>
          <p:cNvPr id="5" name="Right Arrow 4"/>
          <p:cNvSpPr/>
          <p:nvPr/>
        </p:nvSpPr>
        <p:spPr bwMode="auto">
          <a:xfrm>
            <a:off x="814371" y="2565185"/>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TextBox 5"/>
          <p:cNvSpPr txBox="1"/>
          <p:nvPr/>
        </p:nvSpPr>
        <p:spPr>
          <a:xfrm>
            <a:off x="2502250" y="2286238"/>
            <a:ext cx="419415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Efficiency gains (</a:t>
            </a:r>
            <a:r>
              <a:rPr lang="nl-BE" i="1">
                <a:latin typeface="Times New Roman" panose="02020603050405020304" pitchFamily="18" charset="0"/>
                <a:cs typeface="Times New Roman" panose="02020603050405020304" pitchFamily="18" charset="0"/>
              </a:rPr>
              <a:t>e.g., </a:t>
            </a:r>
            <a:r>
              <a:rPr lang="nl-BE">
                <a:latin typeface="Times New Roman" panose="02020603050405020304" pitchFamily="18" charset="0"/>
                <a:cs typeface="Times New Roman" panose="02020603050405020304" pitchFamily="18" charset="0"/>
              </a:rPr>
              <a:t>economies of scale)</a:t>
            </a:r>
          </a:p>
        </p:txBody>
      </p:sp>
      <p:sp>
        <p:nvSpPr>
          <p:cNvPr id="84" name="Right Arrow 83"/>
          <p:cNvSpPr/>
          <p:nvPr/>
        </p:nvSpPr>
        <p:spPr bwMode="auto">
          <a:xfrm flipH="1">
            <a:off x="881564" y="5322178"/>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8" name="TextBox 87"/>
          <p:cNvSpPr txBox="1"/>
          <p:nvPr/>
        </p:nvSpPr>
        <p:spPr>
          <a:xfrm>
            <a:off x="909467" y="5584149"/>
            <a:ext cx="7319752"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Agency cost</a:t>
            </a:r>
          </a:p>
        </p:txBody>
      </p:sp>
      <p:cxnSp>
        <p:nvCxnSpPr>
          <p:cNvPr id="99" name="Curved Connector 98"/>
          <p:cNvCxnSpPr/>
          <p:nvPr/>
        </p:nvCxnSpPr>
        <p:spPr bwMode="auto">
          <a:xfrm rot="16200000" flipH="1">
            <a:off x="2969751" y="1575118"/>
            <a:ext cx="251" cy="2798808"/>
          </a:xfrm>
          <a:prstGeom prst="curvedConnector3">
            <a:avLst>
              <a:gd name="adj1" fmla="val -197330677"/>
            </a:avLst>
          </a:prstGeom>
          <a:solidFill>
            <a:srgbClr val="3656AB"/>
          </a:solidFill>
          <a:ln w="12700" cap="flat" cmpd="sng" algn="ctr">
            <a:solidFill>
              <a:schemeClr val="tx1"/>
            </a:solidFill>
            <a:prstDash val="solid"/>
            <a:round/>
            <a:headEnd type="none" w="med" len="med"/>
            <a:tailEnd type="triangle"/>
          </a:ln>
          <a:effectLst/>
        </p:spPr>
      </p:cxnSp>
      <p:cxnSp>
        <p:nvCxnSpPr>
          <p:cNvPr id="100" name="Curved Connector 99"/>
          <p:cNvCxnSpPr/>
          <p:nvPr/>
        </p:nvCxnSpPr>
        <p:spPr bwMode="auto">
          <a:xfrm rot="5400000" flipH="1" flipV="1">
            <a:off x="4394156" y="150714"/>
            <a:ext cx="12700" cy="5647366"/>
          </a:xfrm>
          <a:prstGeom prst="curvedConnector3">
            <a:avLst>
              <a:gd name="adj1" fmla="val 7700000"/>
            </a:avLst>
          </a:prstGeom>
          <a:solidFill>
            <a:srgbClr val="3656AB"/>
          </a:solidFill>
          <a:ln w="12700" cap="flat" cmpd="sng" algn="ctr">
            <a:solidFill>
              <a:schemeClr val="tx1"/>
            </a:solidFill>
            <a:prstDash val="solid"/>
            <a:round/>
            <a:headEnd type="none" w="med" len="med"/>
            <a:tailEnd type="triangle"/>
          </a:ln>
          <a:effectLst/>
        </p:spPr>
      </p:cxnSp>
      <p:cxnSp>
        <p:nvCxnSpPr>
          <p:cNvPr id="104" name="Curved Connector 103"/>
          <p:cNvCxnSpPr/>
          <p:nvPr/>
        </p:nvCxnSpPr>
        <p:spPr bwMode="auto">
          <a:xfrm rot="5400000">
            <a:off x="4188630" y="1882133"/>
            <a:ext cx="14906" cy="5804422"/>
          </a:xfrm>
          <a:prstGeom prst="curvedConnector3">
            <a:avLst>
              <a:gd name="adj1" fmla="val 10153670"/>
            </a:avLst>
          </a:prstGeom>
          <a:solidFill>
            <a:srgbClr val="3656AB"/>
          </a:solidFill>
          <a:ln w="12700" cap="flat" cmpd="sng" algn="ctr">
            <a:solidFill>
              <a:schemeClr val="tx1"/>
            </a:solidFill>
            <a:prstDash val="solid"/>
            <a:round/>
            <a:headEnd type="none" w="med" len="med"/>
            <a:tailEnd type="triangle"/>
          </a:ln>
          <a:effectLst/>
        </p:spPr>
      </p:cxnSp>
      <p:cxnSp>
        <p:nvCxnSpPr>
          <p:cNvPr id="105" name="Curved Connector 104"/>
          <p:cNvCxnSpPr/>
          <p:nvPr/>
        </p:nvCxnSpPr>
        <p:spPr bwMode="auto">
          <a:xfrm rot="5400000" flipH="1">
            <a:off x="2685475" y="3400195"/>
            <a:ext cx="27653" cy="2810859"/>
          </a:xfrm>
          <a:prstGeom prst="curvedConnector3">
            <a:avLst>
              <a:gd name="adj1" fmla="val -1653347"/>
            </a:avLst>
          </a:prstGeom>
          <a:solidFill>
            <a:srgbClr val="3656AB"/>
          </a:solidFill>
          <a:ln w="12700" cap="flat" cmpd="sng" algn="ctr">
            <a:solidFill>
              <a:schemeClr val="tx1"/>
            </a:solidFill>
            <a:prstDash val="solid"/>
            <a:round/>
            <a:headEnd type="none" w="med" len="med"/>
            <a:tailEnd type="triangle"/>
          </a:ln>
          <a:effectLst/>
        </p:spPr>
      </p:cxnSp>
      <p:sp>
        <p:nvSpPr>
          <p:cNvPr id="7" name="TextBox 6"/>
          <p:cNvSpPr txBox="1"/>
          <p:nvPr/>
        </p:nvSpPr>
        <p:spPr>
          <a:xfrm>
            <a:off x="5686472" y="1717327"/>
            <a:ext cx="701616" cy="369332"/>
          </a:xfrm>
          <a:prstGeom prst="rect">
            <a:avLst/>
          </a:prstGeom>
          <a:noFill/>
        </p:spPr>
        <p:txBody>
          <a:bodyPr wrap="square" rtlCol="0">
            <a:spAutoFit/>
          </a:bodyPr>
          <a:lstStyle/>
          <a:p>
            <a:r>
              <a:rPr lang="nl-BE" b="1">
                <a:latin typeface="Times New Roman" panose="02020603050405020304" pitchFamily="18" charset="0"/>
                <a:cs typeface="Times New Roman" panose="02020603050405020304" pitchFamily="18" charset="0"/>
              </a:rPr>
              <a:t>IPO</a:t>
            </a:r>
          </a:p>
        </p:txBody>
      </p:sp>
      <p:sp>
        <p:nvSpPr>
          <p:cNvPr id="109" name="TextBox 108"/>
          <p:cNvSpPr txBox="1"/>
          <p:nvPr/>
        </p:nvSpPr>
        <p:spPr>
          <a:xfrm>
            <a:off x="6103627" y="5854254"/>
            <a:ext cx="1103574" cy="369332"/>
          </a:xfrm>
          <a:prstGeom prst="rect">
            <a:avLst/>
          </a:prstGeom>
          <a:noFill/>
        </p:spPr>
        <p:txBody>
          <a:bodyPr wrap="square" rtlCol="0">
            <a:spAutoFit/>
          </a:bodyPr>
          <a:lstStyle/>
          <a:p>
            <a:r>
              <a:rPr lang="nl-BE" b="1">
                <a:latin typeface="Times New Roman" panose="02020603050405020304" pitchFamily="18" charset="0"/>
                <a:cs typeface="Times New Roman" panose="02020603050405020304" pitchFamily="18" charset="0"/>
              </a:rPr>
              <a:t>Buy-out</a:t>
            </a:r>
          </a:p>
        </p:txBody>
      </p:sp>
    </p:spTree>
    <p:extLst>
      <p:ext uri="{BB962C8B-B14F-4D97-AF65-F5344CB8AC3E}">
        <p14:creationId xmlns:p14="http://schemas.microsoft.com/office/powerpoint/2010/main" val="41468091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Question</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63</a:t>
            </a:fld>
            <a:endParaRPr lang="en-US" noProof="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7708" y="1772816"/>
            <a:ext cx="4408884" cy="3306663"/>
          </a:xfrm>
          <a:prstGeom prst="rect">
            <a:avLst/>
          </a:prstGeom>
        </p:spPr>
      </p:pic>
    </p:spTree>
    <p:extLst>
      <p:ext uri="{BB962C8B-B14F-4D97-AF65-F5344CB8AC3E}">
        <p14:creationId xmlns:p14="http://schemas.microsoft.com/office/powerpoint/2010/main" val="6225441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a:t>
            </a:r>
          </a:p>
        </p:txBody>
      </p:sp>
      <p:sp>
        <p:nvSpPr>
          <p:cNvPr id="3" name="Text Placeholder 2"/>
          <p:cNvSpPr>
            <a:spLocks noGrp="1"/>
          </p:cNvSpPr>
          <p:nvPr>
            <p:ph type="body" sz="quarter" idx="12"/>
          </p:nvPr>
        </p:nvSpPr>
        <p:spPr>
          <a:xfrm>
            <a:off x="464779" y="1484784"/>
            <a:ext cx="8150400" cy="5184576"/>
          </a:xfrm>
        </p:spPr>
        <p:txBody>
          <a:bodyPr/>
          <a:lstStyle/>
          <a:p>
            <a:r>
              <a:rPr lang="nl-BE"/>
              <a:t>Two types of consequences:</a:t>
            </a:r>
          </a:p>
          <a:p>
            <a:pPr lvl="1" algn="just"/>
            <a:r>
              <a:rPr lang="nl-BE"/>
              <a:t>direct: agency costs results in value-decreasing decisions </a:t>
            </a:r>
            <a:r>
              <a:rPr lang="nl-BE" i="1"/>
              <a:t>ex post</a:t>
            </a:r>
            <a:r>
              <a:rPr lang="nl-BE"/>
              <a:t>:</a:t>
            </a:r>
          </a:p>
          <a:p>
            <a:pPr lvl="2" algn="just"/>
            <a:r>
              <a:rPr lang="nl-BE"/>
              <a:t>on company level, agency cost harms all stakeholders (shareholders, creditors, employees, …);</a:t>
            </a:r>
          </a:p>
          <a:p>
            <a:pPr lvl="2" algn="just"/>
            <a:r>
              <a:rPr lang="nl-BE"/>
              <a:t>on country level, agency cost results in weaker (product) markets and a competitive disadvantage of domestic firms compared to foreign firms where agency cost is lower;</a:t>
            </a:r>
          </a:p>
          <a:p>
            <a:pPr lvl="1" algn="just"/>
            <a:r>
              <a:rPr lang="nl-BE"/>
              <a:t>indirect: </a:t>
            </a:r>
            <a:r>
              <a:rPr lang="nl-BE" i="1"/>
              <a:t>ex post </a:t>
            </a:r>
            <a:r>
              <a:rPr lang="nl-BE"/>
              <a:t>agency cost will be taken into account </a:t>
            </a:r>
            <a:r>
              <a:rPr lang="nl-BE" i="1"/>
              <a:t>ex ante, </a:t>
            </a:r>
            <a:r>
              <a:rPr lang="nl-BE"/>
              <a:t>and thus increase cost of capital.</a:t>
            </a:r>
            <a:endParaRPr lang="nl-BE" i="1"/>
          </a:p>
          <a:p>
            <a:pPr marL="685800" lvl="2" indent="0">
              <a:buNone/>
            </a:pPr>
            <a:endParaRPr lang="nl-BE"/>
          </a:p>
          <a:p>
            <a:pPr lvl="2"/>
            <a:endParaRPr lang="nl-BE"/>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64</a:t>
            </a:fld>
            <a:endParaRPr lang="en-US" noProof="0" dirty="0"/>
          </a:p>
        </p:txBody>
      </p:sp>
    </p:spTree>
    <p:extLst>
      <p:ext uri="{BB962C8B-B14F-4D97-AF65-F5344CB8AC3E}">
        <p14:creationId xmlns:p14="http://schemas.microsoft.com/office/powerpoint/2010/main" val="5804933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a:t>
            </a:r>
          </a:p>
        </p:txBody>
      </p:sp>
      <p:sp>
        <p:nvSpPr>
          <p:cNvPr id="3" name="Text Placeholder 2"/>
          <p:cNvSpPr>
            <a:spLocks noGrp="1"/>
          </p:cNvSpPr>
          <p:nvPr>
            <p:ph type="body" sz="quarter" idx="12"/>
          </p:nvPr>
        </p:nvSpPr>
        <p:spPr>
          <a:xfrm>
            <a:off x="464779" y="1484785"/>
            <a:ext cx="7779629" cy="1872208"/>
          </a:xfrm>
        </p:spPr>
        <p:txBody>
          <a:bodyPr/>
          <a:lstStyle/>
          <a:p>
            <a:pPr algn="just"/>
            <a:r>
              <a:rPr lang="nl-BE" i="1"/>
              <a:t>Ex post </a:t>
            </a:r>
            <a:r>
              <a:rPr lang="nl-BE"/>
              <a:t>agency cost will be taken into account </a:t>
            </a:r>
            <a:r>
              <a:rPr lang="nl-BE" i="1"/>
              <a:t>ex ante.</a:t>
            </a:r>
          </a:p>
          <a:p>
            <a:pPr algn="just"/>
            <a:r>
              <a:rPr lang="nl-BE"/>
              <a:t>Expected agency cost will therefore negatively impact the cost of capital, an thus a firm’s possibility to raise capital and/or have optimal ownership structure:</a:t>
            </a:r>
          </a:p>
          <a:p>
            <a:pPr lvl="1" algn="just">
              <a:spcAft>
                <a:spcPts val="0"/>
              </a:spcAft>
            </a:pPr>
            <a:r>
              <a:rPr lang="nl-BE" u="sng"/>
              <a:t>example 1</a:t>
            </a:r>
            <a:r>
              <a:rPr lang="nl-BE"/>
              <a:t>: closed firm needs capital raise for at least $90 without issuing more than 100% of new shares (50% dilution)</a:t>
            </a:r>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marL="685800" lvl="2" indent="0" algn="just">
              <a:lnSpc>
                <a:spcPct val="100000"/>
              </a:lnSpc>
              <a:spcAft>
                <a:spcPts val="0"/>
              </a:spcAft>
              <a:buNone/>
            </a:pPr>
            <a:endParaRPr lang="nl-BE"/>
          </a:p>
          <a:p>
            <a:pPr marL="685800" lvl="2" indent="0" algn="just">
              <a:buNone/>
            </a:pPr>
            <a:endParaRPr lang="nl-BE"/>
          </a:p>
          <a:p>
            <a:pPr marL="365760" lvl="1"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65</a:t>
            </a:fld>
            <a:endParaRPr lang="en-US" noProof="0" dirty="0"/>
          </a:p>
        </p:txBody>
      </p:sp>
      <p:sp>
        <p:nvSpPr>
          <p:cNvPr id="6" name="TextBox 5"/>
          <p:cNvSpPr txBox="1"/>
          <p:nvPr/>
        </p:nvSpPr>
        <p:spPr>
          <a:xfrm>
            <a:off x="3884732" y="6223586"/>
            <a:ext cx="2160241" cy="338554"/>
          </a:xfrm>
          <a:prstGeom prst="rect">
            <a:avLst/>
          </a:prstGeom>
          <a:noFill/>
        </p:spPr>
        <p:txBody>
          <a:bodyPr wrap="square" rtlCol="0">
            <a:spAutoFit/>
          </a:bodyPr>
          <a:lstStyle/>
          <a:p>
            <a:pPr algn="ctr"/>
            <a:r>
              <a:rPr lang="nl-BE" sz="1600">
                <a:latin typeface="Times New Roman" panose="02020603050405020304" pitchFamily="18" charset="0"/>
                <a:cs typeface="Times New Roman" panose="02020603050405020304" pitchFamily="18" charset="0"/>
              </a:rPr>
              <a:t>Firm can go public</a:t>
            </a:r>
          </a:p>
        </p:txBody>
      </p:sp>
      <p:sp>
        <p:nvSpPr>
          <p:cNvPr id="9" name="TextBox 8"/>
          <p:cNvSpPr txBox="1"/>
          <p:nvPr/>
        </p:nvSpPr>
        <p:spPr>
          <a:xfrm>
            <a:off x="6044973" y="6226807"/>
            <a:ext cx="2242978" cy="338554"/>
          </a:xfrm>
          <a:prstGeom prst="rect">
            <a:avLst/>
          </a:prstGeom>
          <a:noFill/>
        </p:spPr>
        <p:txBody>
          <a:bodyPr wrap="square" rtlCol="0">
            <a:spAutoFit/>
          </a:bodyPr>
          <a:lstStyle/>
          <a:p>
            <a:pPr algn="ctr"/>
            <a:r>
              <a:rPr lang="nl-BE" sz="1600">
                <a:latin typeface="Times New Roman" panose="02020603050405020304" pitchFamily="18" charset="0"/>
                <a:cs typeface="Times New Roman" panose="02020603050405020304" pitchFamily="18" charset="0"/>
              </a:rPr>
              <a:t>Firm cannot go public</a:t>
            </a:r>
          </a:p>
        </p:txBody>
      </p:sp>
      <p:sp>
        <p:nvSpPr>
          <p:cNvPr id="7" name="Down Arrow 6"/>
          <p:cNvSpPr/>
          <p:nvPr/>
        </p:nvSpPr>
        <p:spPr bwMode="auto">
          <a:xfrm>
            <a:off x="4825070" y="5979855"/>
            <a:ext cx="252029" cy="288032"/>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Down Arrow 9"/>
          <p:cNvSpPr/>
          <p:nvPr/>
        </p:nvSpPr>
        <p:spPr bwMode="auto">
          <a:xfrm>
            <a:off x="6999078" y="5987240"/>
            <a:ext cx="252029" cy="288032"/>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2899750410"/>
              </p:ext>
            </p:extLst>
          </p:nvPr>
        </p:nvGraphicFramePr>
        <p:xfrm>
          <a:off x="1075378" y="3481752"/>
          <a:ext cx="7200800" cy="2438400"/>
        </p:xfrm>
        <a:graphic>
          <a:graphicData uri="http://schemas.openxmlformats.org/drawingml/2006/table">
            <a:tbl>
              <a:tblPr firstRow="1" bandRow="1">
                <a:tableStyleId>{F5AB1C69-6EDB-4FF4-983F-18BD219EF322}</a:tableStyleId>
              </a:tblPr>
              <a:tblGrid>
                <a:gridCol w="2769540">
                  <a:extLst>
                    <a:ext uri="{9D8B030D-6E8A-4147-A177-3AD203B41FA5}">
                      <a16:colId xmlns:a16="http://schemas.microsoft.com/office/drawing/2014/main" val="2467204876"/>
                    </a:ext>
                  </a:extLst>
                </a:gridCol>
                <a:gridCol w="2215630">
                  <a:extLst>
                    <a:ext uri="{9D8B030D-6E8A-4147-A177-3AD203B41FA5}">
                      <a16:colId xmlns:a16="http://schemas.microsoft.com/office/drawing/2014/main" val="1724309123"/>
                    </a:ext>
                  </a:extLst>
                </a:gridCol>
                <a:gridCol w="2215630">
                  <a:extLst>
                    <a:ext uri="{9D8B030D-6E8A-4147-A177-3AD203B41FA5}">
                      <a16:colId xmlns:a16="http://schemas.microsoft.com/office/drawing/2014/main" val="1789667081"/>
                    </a:ext>
                  </a:extLst>
                </a:gridCol>
              </a:tblGrid>
              <a:tr h="256028">
                <a:tc>
                  <a:txBody>
                    <a:bodyPr/>
                    <a:lstStyle/>
                    <a:p>
                      <a:pPr algn="ctr"/>
                      <a:endParaRPr lang="nl-BE" sz="1400">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Firm A</a:t>
                      </a:r>
                    </a:p>
                  </a:txBody>
                  <a:tcPr/>
                </a:tc>
                <a:tc>
                  <a:txBody>
                    <a:bodyPr/>
                    <a:lstStyle/>
                    <a:p>
                      <a:pPr algn="ctr"/>
                      <a:r>
                        <a:rPr lang="nl-BE" sz="1400">
                          <a:latin typeface="Times New Roman" panose="02020603050405020304" pitchFamily="18" charset="0"/>
                          <a:cs typeface="Times New Roman" panose="02020603050405020304" pitchFamily="18" charset="0"/>
                        </a:rPr>
                        <a:t>Firm B</a:t>
                      </a:r>
                    </a:p>
                  </a:txBody>
                  <a:tcPr/>
                </a:tc>
                <a:extLst>
                  <a:ext uri="{0D108BD9-81ED-4DB2-BD59-A6C34878D82A}">
                    <a16:rowId xmlns:a16="http://schemas.microsoft.com/office/drawing/2014/main" val="3815567166"/>
                  </a:ext>
                </a:extLst>
              </a:tr>
              <a:tr h="256028">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1400" b="1" i="1">
                          <a:latin typeface="Times New Roman" panose="02020603050405020304" pitchFamily="18" charset="0"/>
                          <a:cs typeface="Times New Roman" panose="02020603050405020304" pitchFamily="18" charset="0"/>
                        </a:rPr>
                        <a:t>Pre-money</a:t>
                      </a:r>
                    </a:p>
                  </a:txBody>
                  <a:tcPr/>
                </a:tc>
                <a:tc hMerge="1">
                  <a:txBody>
                    <a:bodyPr/>
                    <a:lstStyle/>
                    <a:p>
                      <a:pPr algn="l"/>
                      <a:endParaRPr lang="nl-BE" sz="1400">
                        <a:latin typeface="Times New Roman" panose="02020603050405020304" pitchFamily="18" charset="0"/>
                        <a:cs typeface="Times New Roman" panose="02020603050405020304" pitchFamily="18" charset="0"/>
                      </a:endParaRPr>
                    </a:p>
                  </a:txBody>
                  <a:tcPr>
                    <a:solidFill>
                      <a:schemeClr val="accent5"/>
                    </a:solidFill>
                  </a:tcPr>
                </a:tc>
                <a:tc hMerge="1">
                  <a:txBody>
                    <a:bodyPr/>
                    <a:lstStyle/>
                    <a:p>
                      <a:pPr algn="l"/>
                      <a:endParaRPr lang="nl-BE" sz="1400">
                        <a:latin typeface="Times New Roman" panose="02020603050405020304" pitchFamily="18" charset="0"/>
                        <a:cs typeface="Times New Roman" panose="02020603050405020304" pitchFamily="18" charset="0"/>
                      </a:endParaRPr>
                    </a:p>
                  </a:txBody>
                  <a:tcPr>
                    <a:solidFill>
                      <a:schemeClr val="accent5"/>
                    </a:solidFill>
                  </a:tcPr>
                </a:tc>
                <a:extLst>
                  <a:ext uri="{0D108BD9-81ED-4DB2-BD59-A6C34878D82A}">
                    <a16:rowId xmlns:a16="http://schemas.microsoft.com/office/drawing/2014/main" val="1080951780"/>
                  </a:ext>
                </a:extLst>
              </a:tr>
              <a:tr h="2560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400" b="1">
                          <a:latin typeface="Times New Roman" panose="02020603050405020304" pitchFamily="18" charset="0"/>
                          <a:cs typeface="Times New Roman" panose="02020603050405020304" pitchFamily="18" charset="0"/>
                        </a:rPr>
                        <a:t>Firm value</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12773241"/>
                  </a:ext>
                </a:extLst>
              </a:tr>
              <a:tr h="256028">
                <a:tc gridSpan="3">
                  <a:txBody>
                    <a:bodyPr/>
                    <a:lstStyle/>
                    <a:p>
                      <a:pPr algn="ctr"/>
                      <a:r>
                        <a:rPr lang="nl-BE" sz="1400" b="1" i="1">
                          <a:latin typeface="Times New Roman" panose="02020603050405020304" pitchFamily="18" charset="0"/>
                          <a:cs typeface="Times New Roman" panose="02020603050405020304" pitchFamily="18" charset="0"/>
                        </a:rPr>
                        <a:t>Post-money</a:t>
                      </a:r>
                    </a:p>
                  </a:txBody>
                  <a:tcPr/>
                </a:tc>
                <a:tc hMerge="1">
                  <a:txBody>
                    <a:bodyPr/>
                    <a:lstStyle/>
                    <a:p>
                      <a:pPr algn="l"/>
                      <a:endParaRPr lang="nl-BE" sz="1400" b="1" i="1">
                        <a:latin typeface="Times New Roman" panose="02020603050405020304" pitchFamily="18" charset="0"/>
                        <a:cs typeface="Times New Roman" panose="02020603050405020304" pitchFamily="18" charset="0"/>
                      </a:endParaRPr>
                    </a:p>
                  </a:txBody>
                  <a:tcPr>
                    <a:solidFill>
                      <a:schemeClr val="accent5"/>
                    </a:solidFill>
                  </a:tcPr>
                </a:tc>
                <a:tc hMerge="1">
                  <a:txBody>
                    <a:bodyPr/>
                    <a:lstStyle/>
                    <a:p>
                      <a:pPr algn="l"/>
                      <a:endParaRPr lang="nl-BE" sz="1400">
                        <a:latin typeface="Times New Roman" panose="02020603050405020304" pitchFamily="18" charset="0"/>
                        <a:cs typeface="Times New Roman" panose="02020603050405020304" pitchFamily="18" charset="0"/>
                      </a:endParaRPr>
                    </a:p>
                  </a:txBody>
                  <a:tcPr>
                    <a:solidFill>
                      <a:schemeClr val="accent5"/>
                    </a:solidFill>
                  </a:tcPr>
                </a:tc>
                <a:extLst>
                  <a:ext uri="{0D108BD9-81ED-4DB2-BD59-A6C34878D82A}">
                    <a16:rowId xmlns:a16="http://schemas.microsoft.com/office/drawing/2014/main" val="2531355395"/>
                  </a:ext>
                </a:extLst>
              </a:tr>
              <a:tr h="256028">
                <a:tc>
                  <a:txBody>
                    <a:bodyPr/>
                    <a:lstStyle/>
                    <a:p>
                      <a:pPr algn="l"/>
                      <a:r>
                        <a:rPr lang="nl-BE" sz="1400" b="1">
                          <a:latin typeface="Times New Roman" panose="02020603050405020304" pitchFamily="18" charset="0"/>
                          <a:cs typeface="Times New Roman" panose="02020603050405020304" pitchFamily="18" charset="0"/>
                        </a:rPr>
                        <a:t>Estimated gains</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951145217"/>
                  </a:ext>
                </a:extLst>
              </a:tr>
              <a:tr h="256028">
                <a:tc>
                  <a:txBody>
                    <a:bodyPr/>
                    <a:lstStyle/>
                    <a:p>
                      <a:pPr algn="l"/>
                      <a:r>
                        <a:rPr lang="nl-BE" sz="1400" b="1">
                          <a:latin typeface="Times New Roman" panose="02020603050405020304" pitchFamily="18" charset="0"/>
                          <a:cs typeface="Times New Roman" panose="02020603050405020304" pitchFamily="18" charset="0"/>
                        </a:rPr>
                        <a:t>Estimated PBC</a:t>
                      </a:r>
                    </a:p>
                  </a:txBody>
                  <a:tcPr/>
                </a:tc>
                <a:tc>
                  <a:txBody>
                    <a:bodyPr/>
                    <a:lstStyle/>
                    <a:p>
                      <a:pPr algn="ctr"/>
                      <a:r>
                        <a:rPr lang="nl-BE" sz="1400">
                          <a:latin typeface="Times New Roman" panose="02020603050405020304" pitchFamily="18" charset="0"/>
                          <a:cs typeface="Times New Roman" panose="02020603050405020304" pitchFamily="18" charset="0"/>
                        </a:rPr>
                        <a:t>$20</a:t>
                      </a:r>
                    </a:p>
                  </a:txBody>
                  <a:tcPr/>
                </a:tc>
                <a:tc>
                  <a:txBody>
                    <a:bodyPr/>
                    <a:lstStyle/>
                    <a:p>
                      <a:pPr algn="ctr"/>
                      <a:r>
                        <a:rPr lang="nl-BE" sz="1400">
                          <a:latin typeface="Times New Roman" panose="02020603050405020304" pitchFamily="18" charset="0"/>
                          <a:cs typeface="Times New Roman" panose="02020603050405020304" pitchFamily="18" charset="0"/>
                        </a:rPr>
                        <a:t>$60</a:t>
                      </a:r>
                    </a:p>
                  </a:txBody>
                  <a:tcPr/>
                </a:tc>
                <a:extLst>
                  <a:ext uri="{0D108BD9-81ED-4DB2-BD59-A6C34878D82A}">
                    <a16:rowId xmlns:a16="http://schemas.microsoft.com/office/drawing/2014/main" val="112641670"/>
                  </a:ext>
                </a:extLst>
              </a:tr>
              <a:tr h="256028">
                <a:tc>
                  <a:txBody>
                    <a:bodyPr/>
                    <a:lstStyle/>
                    <a:p>
                      <a:pPr algn="l"/>
                      <a:r>
                        <a:rPr lang="nl-BE" sz="1400" b="1">
                          <a:latin typeface="Times New Roman" panose="02020603050405020304" pitchFamily="18" charset="0"/>
                          <a:cs typeface="Times New Roman" panose="02020603050405020304" pitchFamily="18" charset="0"/>
                        </a:rPr>
                        <a:t>New firm value</a:t>
                      </a:r>
                    </a:p>
                  </a:txBody>
                  <a:tcPr/>
                </a:tc>
                <a:tc>
                  <a:txBody>
                    <a:bodyPr/>
                    <a:lstStyle/>
                    <a:p>
                      <a:pPr algn="ctr"/>
                      <a:r>
                        <a:rPr lang="nl-BE" sz="1400">
                          <a:latin typeface="Times New Roman" panose="02020603050405020304" pitchFamily="18" charset="0"/>
                          <a:cs typeface="Times New Roman" panose="02020603050405020304" pitchFamily="18" charset="0"/>
                        </a:rPr>
                        <a:t>$180</a:t>
                      </a:r>
                    </a:p>
                  </a:txBody>
                  <a:tcPr/>
                </a:tc>
                <a:tc>
                  <a:txBody>
                    <a:bodyPr/>
                    <a:lstStyle/>
                    <a:p>
                      <a:pPr algn="ctr"/>
                      <a:r>
                        <a:rPr lang="nl-BE" sz="1400">
                          <a:latin typeface="Times New Roman" panose="02020603050405020304" pitchFamily="18" charset="0"/>
                          <a:cs typeface="Times New Roman" panose="02020603050405020304" pitchFamily="18" charset="0"/>
                        </a:rPr>
                        <a:t>$140</a:t>
                      </a:r>
                    </a:p>
                  </a:txBody>
                  <a:tcPr/>
                </a:tc>
                <a:extLst>
                  <a:ext uri="{0D108BD9-81ED-4DB2-BD59-A6C34878D82A}">
                    <a16:rowId xmlns:a16="http://schemas.microsoft.com/office/drawing/2014/main" val="2383123519"/>
                  </a:ext>
                </a:extLst>
              </a:tr>
              <a:tr h="256028">
                <a:tc>
                  <a:txBody>
                    <a:bodyPr/>
                    <a:lstStyle/>
                    <a:p>
                      <a:pPr algn="l"/>
                      <a:r>
                        <a:rPr lang="nl-BE" sz="1400" b="1">
                          <a:latin typeface="Times New Roman" panose="02020603050405020304" pitchFamily="18" charset="0"/>
                          <a:cs typeface="Times New Roman" panose="02020603050405020304" pitchFamily="18" charset="0"/>
                        </a:rPr>
                        <a:t>Cost of new shares</a:t>
                      </a:r>
                    </a:p>
                  </a:txBody>
                  <a:tcPr/>
                </a:tc>
                <a:tc>
                  <a:txBody>
                    <a:bodyPr/>
                    <a:lstStyle/>
                    <a:p>
                      <a:pPr algn="ctr"/>
                      <a:r>
                        <a:rPr lang="nl-BE" sz="1400">
                          <a:latin typeface="Times New Roman" panose="02020603050405020304" pitchFamily="18" charset="0"/>
                          <a:cs typeface="Times New Roman" panose="02020603050405020304" pitchFamily="18" charset="0"/>
                        </a:rPr>
                        <a:t>$90</a:t>
                      </a:r>
                    </a:p>
                  </a:txBody>
                  <a:tcPr/>
                </a:tc>
                <a:tc>
                  <a:txBody>
                    <a:bodyPr/>
                    <a:lstStyle/>
                    <a:p>
                      <a:pPr algn="ctr"/>
                      <a:r>
                        <a:rPr lang="nl-BE" sz="1400">
                          <a:latin typeface="Times New Roman" panose="02020603050405020304" pitchFamily="18" charset="0"/>
                          <a:cs typeface="Times New Roman" panose="02020603050405020304" pitchFamily="18" charset="0"/>
                        </a:rPr>
                        <a:t>$70</a:t>
                      </a:r>
                    </a:p>
                  </a:txBody>
                  <a:tcPr/>
                </a:tc>
                <a:extLst>
                  <a:ext uri="{0D108BD9-81ED-4DB2-BD59-A6C34878D82A}">
                    <a16:rowId xmlns:a16="http://schemas.microsoft.com/office/drawing/2014/main" val="15000560"/>
                  </a:ext>
                </a:extLst>
              </a:tr>
            </a:tbl>
          </a:graphicData>
        </a:graphic>
      </p:graphicFrame>
    </p:spTree>
    <p:extLst>
      <p:ext uri="{BB962C8B-B14F-4D97-AF65-F5344CB8AC3E}">
        <p14:creationId xmlns:p14="http://schemas.microsoft.com/office/powerpoint/2010/main" val="37518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7" grpId="0" animBg="1"/>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a:t>
            </a:r>
          </a:p>
        </p:txBody>
      </p:sp>
      <p:sp>
        <p:nvSpPr>
          <p:cNvPr id="3" name="Text Placeholder 2"/>
          <p:cNvSpPr>
            <a:spLocks noGrp="1"/>
          </p:cNvSpPr>
          <p:nvPr>
            <p:ph type="body" sz="quarter" idx="12"/>
          </p:nvPr>
        </p:nvSpPr>
        <p:spPr>
          <a:xfrm>
            <a:off x="464779" y="1484784"/>
            <a:ext cx="8150400" cy="2736304"/>
          </a:xfrm>
        </p:spPr>
        <p:txBody>
          <a:bodyPr/>
          <a:lstStyle/>
          <a:p>
            <a:pPr algn="just"/>
            <a:r>
              <a:rPr lang="nl-BE" i="1"/>
              <a:t>Ex post </a:t>
            </a:r>
            <a:r>
              <a:rPr lang="nl-BE"/>
              <a:t>agency cost will be taken into account </a:t>
            </a:r>
            <a:r>
              <a:rPr lang="nl-BE" i="1"/>
              <a:t>ex ante.</a:t>
            </a:r>
          </a:p>
          <a:p>
            <a:pPr algn="just"/>
            <a:r>
              <a:rPr lang="nl-BE"/>
              <a:t>Expected agency cost will therefore negatively impact the cost of capital, an thus a firm’s possibility to have optimal ownership structure:</a:t>
            </a:r>
          </a:p>
          <a:p>
            <a:pPr lvl="1" algn="just">
              <a:lnSpc>
                <a:spcPct val="100000"/>
              </a:lnSpc>
              <a:spcAft>
                <a:spcPts val="0"/>
              </a:spcAft>
            </a:pPr>
            <a:r>
              <a:rPr lang="nl-BE" u="sng"/>
              <a:t>example 2</a:t>
            </a:r>
            <a:r>
              <a:rPr lang="nl-BE"/>
              <a:t>: owner of controlled public firm wishes to sell all its shares (50%): private sale or public sale?</a:t>
            </a:r>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lvl="2" algn="just">
              <a:lnSpc>
                <a:spcPct val="100000"/>
              </a:lnSpc>
              <a:spcAft>
                <a:spcPts val="0"/>
              </a:spcAft>
            </a:pPr>
            <a:endParaRPr lang="nl-BE"/>
          </a:p>
          <a:p>
            <a:pPr marL="685800" lvl="2" indent="0" algn="just">
              <a:lnSpc>
                <a:spcPct val="100000"/>
              </a:lnSpc>
              <a:spcAft>
                <a:spcPts val="0"/>
              </a:spcAft>
              <a:buNone/>
            </a:pPr>
            <a:endParaRPr lang="nl-BE"/>
          </a:p>
          <a:p>
            <a:pPr marL="685800" lvl="2" indent="0" algn="just">
              <a:buNone/>
            </a:pPr>
            <a:endParaRPr lang="nl-BE"/>
          </a:p>
          <a:p>
            <a:pPr marL="365760" lvl="1"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66</a:t>
            </a:fld>
            <a:endParaRPr lang="en-US" noProof="0" dirty="0"/>
          </a:p>
        </p:txBody>
      </p:sp>
      <p:graphicFrame>
        <p:nvGraphicFramePr>
          <p:cNvPr id="8" name="Table 7"/>
          <p:cNvGraphicFramePr>
            <a:graphicFrameLocks noGrp="1"/>
          </p:cNvGraphicFramePr>
          <p:nvPr>
            <p:extLst>
              <p:ext uri="{D42A27DB-BD31-4B8C-83A1-F6EECF244321}">
                <p14:modId xmlns:p14="http://schemas.microsoft.com/office/powerpoint/2010/main" val="167899492"/>
              </p:ext>
            </p:extLst>
          </p:nvPr>
        </p:nvGraphicFramePr>
        <p:xfrm>
          <a:off x="1094941" y="3352137"/>
          <a:ext cx="7211532" cy="2789600"/>
        </p:xfrm>
        <a:graphic>
          <a:graphicData uri="http://schemas.openxmlformats.org/drawingml/2006/table">
            <a:tbl>
              <a:tblPr firstRow="1" bandRow="1">
                <a:tableStyleId>{F5AB1C69-6EDB-4FF4-983F-18BD219EF322}</a:tableStyleId>
              </a:tblPr>
              <a:tblGrid>
                <a:gridCol w="2773667">
                  <a:extLst>
                    <a:ext uri="{9D8B030D-6E8A-4147-A177-3AD203B41FA5}">
                      <a16:colId xmlns:a16="http://schemas.microsoft.com/office/drawing/2014/main" val="2467204876"/>
                    </a:ext>
                  </a:extLst>
                </a:gridCol>
                <a:gridCol w="2034021">
                  <a:extLst>
                    <a:ext uri="{9D8B030D-6E8A-4147-A177-3AD203B41FA5}">
                      <a16:colId xmlns:a16="http://schemas.microsoft.com/office/drawing/2014/main" val="1724309123"/>
                    </a:ext>
                  </a:extLst>
                </a:gridCol>
                <a:gridCol w="2403844">
                  <a:extLst>
                    <a:ext uri="{9D8B030D-6E8A-4147-A177-3AD203B41FA5}">
                      <a16:colId xmlns:a16="http://schemas.microsoft.com/office/drawing/2014/main" val="1789667081"/>
                    </a:ext>
                  </a:extLst>
                </a:gridCol>
              </a:tblGrid>
              <a:tr h="305239">
                <a:tc>
                  <a:txBody>
                    <a:bodyPr/>
                    <a:lstStyle/>
                    <a:p>
                      <a:pPr algn="ctr"/>
                      <a:endParaRPr lang="nl-BE" sz="1400">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Firm A</a:t>
                      </a:r>
                    </a:p>
                  </a:txBody>
                  <a:tcPr/>
                </a:tc>
                <a:tc>
                  <a:txBody>
                    <a:bodyPr/>
                    <a:lstStyle/>
                    <a:p>
                      <a:pPr algn="ctr"/>
                      <a:r>
                        <a:rPr lang="nl-BE" sz="1400">
                          <a:latin typeface="Times New Roman" panose="02020603050405020304" pitchFamily="18" charset="0"/>
                          <a:cs typeface="Times New Roman" panose="02020603050405020304" pitchFamily="18" charset="0"/>
                        </a:rPr>
                        <a:t>Firm B</a:t>
                      </a:r>
                    </a:p>
                  </a:txBody>
                  <a:tcPr/>
                </a:tc>
                <a:extLst>
                  <a:ext uri="{0D108BD9-81ED-4DB2-BD59-A6C34878D82A}">
                    <a16:rowId xmlns:a16="http://schemas.microsoft.com/office/drawing/2014/main" val="3815567166"/>
                  </a:ext>
                </a:extLst>
              </a:tr>
              <a:tr h="347688">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1400" b="1" i="1">
                          <a:latin typeface="Times New Roman" panose="02020603050405020304" pitchFamily="18" charset="0"/>
                          <a:cs typeface="Times New Roman" panose="02020603050405020304" pitchFamily="18" charset="0"/>
                        </a:rPr>
                        <a:t>Pre-sale</a:t>
                      </a: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543949"/>
                  </a:ext>
                </a:extLst>
              </a:tr>
              <a:tr h="3052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400" b="1">
                          <a:latin typeface="Times New Roman" panose="02020603050405020304" pitchFamily="18" charset="0"/>
                          <a:cs typeface="Times New Roman" panose="02020603050405020304" pitchFamily="18" charset="0"/>
                        </a:rPr>
                        <a:t>Firm value</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tc>
                  <a:txBody>
                    <a:bodyPr/>
                    <a:lstStyle/>
                    <a:p>
                      <a:pPr algn="ctr"/>
                      <a:r>
                        <a:rPr lang="nl-BE" sz="140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12773241"/>
                  </a:ext>
                </a:extLst>
              </a:tr>
              <a:tr h="3052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400" b="1">
                          <a:latin typeface="Times New Roman" panose="02020603050405020304" pitchFamily="18" charset="0"/>
                          <a:cs typeface="Times New Roman" panose="02020603050405020304" pitchFamily="18" charset="0"/>
                        </a:rPr>
                        <a:t>Management</a:t>
                      </a:r>
                      <a:r>
                        <a:rPr lang="nl-BE" sz="1400" b="1" baseline="0">
                          <a:latin typeface="Times New Roman" panose="02020603050405020304" pitchFamily="18" charset="0"/>
                          <a:cs typeface="Times New Roman" panose="02020603050405020304" pitchFamily="18" charset="0"/>
                        </a:rPr>
                        <a:t> cost</a:t>
                      </a:r>
                      <a:endParaRPr lang="nl-BE" sz="1400" b="1">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$10</a:t>
                      </a:r>
                    </a:p>
                  </a:txBody>
                  <a:tcPr/>
                </a:tc>
                <a:tc>
                  <a:txBody>
                    <a:bodyPr/>
                    <a:lstStyle/>
                    <a:p>
                      <a:pPr algn="ctr"/>
                      <a:r>
                        <a:rPr lang="nl-BE" sz="140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2372460123"/>
                  </a:ext>
                </a:extLst>
              </a:tr>
              <a:tr h="30523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400" b="1">
                          <a:latin typeface="Times New Roman" panose="02020603050405020304" pitchFamily="18" charset="0"/>
                          <a:cs typeface="Times New Roman" panose="02020603050405020304" pitchFamily="18" charset="0"/>
                        </a:rPr>
                        <a:t>Utility owner</a:t>
                      </a:r>
                    </a:p>
                  </a:txBody>
                  <a:tcPr/>
                </a:tc>
                <a:tc>
                  <a:txBody>
                    <a:bodyPr/>
                    <a:lstStyle/>
                    <a:p>
                      <a:pPr algn="ctr"/>
                      <a:r>
                        <a:rPr lang="nl-BE" sz="1400">
                          <a:latin typeface="Times New Roman" panose="02020603050405020304" pitchFamily="18" charset="0"/>
                          <a:cs typeface="Times New Roman" panose="02020603050405020304" pitchFamily="18" charset="0"/>
                        </a:rPr>
                        <a:t>$40</a:t>
                      </a:r>
                    </a:p>
                  </a:txBody>
                  <a:tcPr/>
                </a:tc>
                <a:tc>
                  <a:txBody>
                    <a:bodyPr/>
                    <a:lstStyle/>
                    <a:p>
                      <a:pPr algn="ctr"/>
                      <a:r>
                        <a:rPr lang="nl-BE" sz="1400">
                          <a:latin typeface="Times New Roman" panose="02020603050405020304" pitchFamily="18" charset="0"/>
                          <a:cs typeface="Times New Roman" panose="02020603050405020304" pitchFamily="18" charset="0"/>
                        </a:rPr>
                        <a:t>$40</a:t>
                      </a:r>
                    </a:p>
                  </a:txBody>
                  <a:tcPr/>
                </a:tc>
                <a:extLst>
                  <a:ext uri="{0D108BD9-81ED-4DB2-BD59-A6C34878D82A}">
                    <a16:rowId xmlns:a16="http://schemas.microsoft.com/office/drawing/2014/main" val="1750223485"/>
                  </a:ext>
                </a:extLst>
              </a:tr>
              <a:tr h="305239">
                <a:tc gridSpan="3">
                  <a:txBody>
                    <a:bodyPr/>
                    <a:lstStyle/>
                    <a:p>
                      <a:pPr algn="ctr"/>
                      <a:r>
                        <a:rPr lang="nl-BE" sz="1400" b="1" i="1">
                          <a:latin typeface="Times New Roman" panose="02020603050405020304" pitchFamily="18" charset="0"/>
                          <a:cs typeface="Times New Roman" panose="02020603050405020304" pitchFamily="18" charset="0"/>
                        </a:rPr>
                        <a:t>Post-sale (public sale)</a:t>
                      </a: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5244470"/>
                  </a:ext>
                </a:extLst>
              </a:tr>
              <a:tr h="305239">
                <a:tc>
                  <a:txBody>
                    <a:bodyPr/>
                    <a:lstStyle/>
                    <a:p>
                      <a:pPr algn="l"/>
                      <a:r>
                        <a:rPr lang="nl-BE" sz="1400" b="1">
                          <a:latin typeface="Times New Roman" panose="02020603050405020304" pitchFamily="18" charset="0"/>
                          <a:cs typeface="Times New Roman" panose="02020603050405020304" pitchFamily="18" charset="0"/>
                        </a:rPr>
                        <a:t>Estimated</a:t>
                      </a:r>
                      <a:r>
                        <a:rPr lang="nl-BE" sz="1400" b="1" baseline="0">
                          <a:latin typeface="Times New Roman" panose="02020603050405020304" pitchFamily="18" charset="0"/>
                          <a:cs typeface="Times New Roman" panose="02020603050405020304" pitchFamily="18" charset="0"/>
                        </a:rPr>
                        <a:t> VAC</a:t>
                      </a:r>
                      <a:endParaRPr lang="nl-BE" sz="1400" b="1">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$10</a:t>
                      </a:r>
                    </a:p>
                  </a:txBody>
                  <a:tcPr/>
                </a:tc>
                <a:tc>
                  <a:txBody>
                    <a:bodyPr/>
                    <a:lstStyle/>
                    <a:p>
                      <a:pPr algn="ctr"/>
                      <a:r>
                        <a:rPr lang="nl-BE" sz="1400">
                          <a:latin typeface="Times New Roman" panose="02020603050405020304" pitchFamily="18" charset="0"/>
                          <a:cs typeface="Times New Roman" panose="02020603050405020304" pitchFamily="18" charset="0"/>
                        </a:rPr>
                        <a:t>$30</a:t>
                      </a:r>
                    </a:p>
                  </a:txBody>
                  <a:tcPr/>
                </a:tc>
                <a:extLst>
                  <a:ext uri="{0D108BD9-81ED-4DB2-BD59-A6C34878D82A}">
                    <a16:rowId xmlns:a16="http://schemas.microsoft.com/office/drawing/2014/main" val="2442880611"/>
                  </a:ext>
                </a:extLst>
              </a:tr>
              <a:tr h="305239">
                <a:tc>
                  <a:txBody>
                    <a:bodyPr/>
                    <a:lstStyle/>
                    <a:p>
                      <a:pPr algn="l"/>
                      <a:r>
                        <a:rPr lang="nl-BE" sz="1400" b="1">
                          <a:latin typeface="Times New Roman" panose="02020603050405020304" pitchFamily="18" charset="0"/>
                          <a:cs typeface="Times New Roman" panose="02020603050405020304" pitchFamily="18" charset="0"/>
                        </a:rPr>
                        <a:t>New firm value</a:t>
                      </a:r>
                    </a:p>
                  </a:txBody>
                  <a:tcPr/>
                </a:tc>
                <a:tc>
                  <a:txBody>
                    <a:bodyPr/>
                    <a:lstStyle/>
                    <a:p>
                      <a:pPr algn="ctr"/>
                      <a:r>
                        <a:rPr lang="nl-BE" sz="1400">
                          <a:latin typeface="Times New Roman" panose="02020603050405020304" pitchFamily="18" charset="0"/>
                          <a:cs typeface="Times New Roman" panose="02020603050405020304" pitchFamily="18" charset="0"/>
                        </a:rPr>
                        <a:t>$</a:t>
                      </a:r>
                      <a:r>
                        <a:rPr lang="nl-BE" sz="1400" baseline="0">
                          <a:latin typeface="Times New Roman" panose="02020603050405020304" pitchFamily="18" charset="0"/>
                          <a:cs typeface="Times New Roman" panose="02020603050405020304" pitchFamily="18" charset="0"/>
                        </a:rPr>
                        <a:t>90</a:t>
                      </a:r>
                      <a:endParaRPr lang="nl-BE" sz="1400">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$70</a:t>
                      </a:r>
                    </a:p>
                  </a:txBody>
                  <a:tcPr/>
                </a:tc>
                <a:extLst>
                  <a:ext uri="{0D108BD9-81ED-4DB2-BD59-A6C34878D82A}">
                    <a16:rowId xmlns:a16="http://schemas.microsoft.com/office/drawing/2014/main" val="2471592870"/>
                  </a:ext>
                </a:extLst>
              </a:tr>
              <a:tr h="305239">
                <a:tc>
                  <a:txBody>
                    <a:bodyPr/>
                    <a:lstStyle/>
                    <a:p>
                      <a:pPr algn="l"/>
                      <a:r>
                        <a:rPr lang="nl-BE" sz="1400" b="1">
                          <a:latin typeface="Times New Roman" panose="02020603050405020304" pitchFamily="18" charset="0"/>
                          <a:cs typeface="Times New Roman" panose="02020603050405020304" pitchFamily="18" charset="0"/>
                        </a:rPr>
                        <a:t>Value of 50% of shares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1400">
                          <a:latin typeface="Times New Roman" panose="02020603050405020304" pitchFamily="18" charset="0"/>
                          <a:cs typeface="Times New Roman" panose="02020603050405020304" pitchFamily="18" charset="0"/>
                        </a:rPr>
                        <a:t>$</a:t>
                      </a:r>
                      <a:r>
                        <a:rPr lang="nl-BE" sz="1400" baseline="0">
                          <a:latin typeface="Times New Roman" panose="02020603050405020304" pitchFamily="18" charset="0"/>
                          <a:cs typeface="Times New Roman" panose="02020603050405020304" pitchFamily="18" charset="0"/>
                        </a:rPr>
                        <a:t>45</a:t>
                      </a:r>
                      <a:endParaRPr lang="nl-BE" sz="1400">
                        <a:latin typeface="Times New Roman" panose="02020603050405020304" pitchFamily="18" charset="0"/>
                        <a:cs typeface="Times New Roman" panose="02020603050405020304" pitchFamily="18" charset="0"/>
                      </a:endParaRPr>
                    </a:p>
                  </a:txBody>
                  <a:tcPr/>
                </a:tc>
                <a:tc>
                  <a:txBody>
                    <a:bodyPr/>
                    <a:lstStyle/>
                    <a:p>
                      <a:pPr algn="ctr"/>
                      <a:r>
                        <a:rPr lang="nl-BE" sz="1400">
                          <a:latin typeface="Times New Roman" panose="02020603050405020304" pitchFamily="18" charset="0"/>
                          <a:cs typeface="Times New Roman" panose="02020603050405020304" pitchFamily="18" charset="0"/>
                        </a:rPr>
                        <a:t>$35</a:t>
                      </a:r>
                    </a:p>
                  </a:txBody>
                  <a:tcPr/>
                </a:tc>
                <a:extLst>
                  <a:ext uri="{0D108BD9-81ED-4DB2-BD59-A6C34878D82A}">
                    <a16:rowId xmlns:a16="http://schemas.microsoft.com/office/drawing/2014/main" val="492741246"/>
                  </a:ext>
                </a:extLst>
              </a:tr>
            </a:tbl>
          </a:graphicData>
        </a:graphic>
      </p:graphicFrame>
      <p:sp>
        <p:nvSpPr>
          <p:cNvPr id="6" name="TextBox 5"/>
          <p:cNvSpPr txBox="1"/>
          <p:nvPr/>
        </p:nvSpPr>
        <p:spPr>
          <a:xfrm>
            <a:off x="3923928" y="6321175"/>
            <a:ext cx="2016224" cy="584775"/>
          </a:xfrm>
          <a:prstGeom prst="rect">
            <a:avLst/>
          </a:prstGeom>
          <a:noFill/>
        </p:spPr>
        <p:txBody>
          <a:bodyPr wrap="square" rtlCol="0">
            <a:spAutoFit/>
          </a:bodyPr>
          <a:lstStyle/>
          <a:p>
            <a:pPr algn="ctr"/>
            <a:r>
              <a:rPr lang="nl-BE" sz="1600">
                <a:latin typeface="Times New Roman" panose="02020603050405020304" pitchFamily="18" charset="0"/>
                <a:cs typeface="Times New Roman" panose="02020603050405020304" pitchFamily="18" charset="0"/>
              </a:rPr>
              <a:t>Public sale </a:t>
            </a:r>
            <a:br>
              <a:rPr lang="nl-BE" sz="1600">
                <a:latin typeface="Times New Roman" panose="02020603050405020304" pitchFamily="18" charset="0"/>
                <a:cs typeface="Times New Roman" panose="02020603050405020304" pitchFamily="18" charset="0"/>
              </a:rPr>
            </a:br>
            <a:r>
              <a:rPr lang="nl-BE" sz="1600">
                <a:latin typeface="Times New Roman" panose="02020603050405020304" pitchFamily="18" charset="0"/>
                <a:cs typeface="Times New Roman" panose="02020603050405020304" pitchFamily="18" charset="0"/>
              </a:rPr>
              <a:t>or private sale</a:t>
            </a:r>
          </a:p>
        </p:txBody>
      </p:sp>
      <p:sp>
        <p:nvSpPr>
          <p:cNvPr id="7" name="TextBox 6"/>
          <p:cNvSpPr txBox="1"/>
          <p:nvPr/>
        </p:nvSpPr>
        <p:spPr>
          <a:xfrm>
            <a:off x="5940152" y="6454197"/>
            <a:ext cx="2386996" cy="338554"/>
          </a:xfrm>
          <a:prstGeom prst="rect">
            <a:avLst/>
          </a:prstGeom>
          <a:noFill/>
        </p:spPr>
        <p:txBody>
          <a:bodyPr wrap="square" rtlCol="0">
            <a:spAutoFit/>
          </a:bodyPr>
          <a:lstStyle/>
          <a:p>
            <a:pPr algn="ctr"/>
            <a:r>
              <a:rPr lang="nl-BE" sz="1600">
                <a:latin typeface="Times New Roman" panose="02020603050405020304" pitchFamily="18" charset="0"/>
                <a:cs typeface="Times New Roman" panose="02020603050405020304" pitchFamily="18" charset="0"/>
              </a:rPr>
              <a:t>Only private sale</a:t>
            </a:r>
          </a:p>
        </p:txBody>
      </p:sp>
      <p:sp>
        <p:nvSpPr>
          <p:cNvPr id="9" name="Down Arrow 8"/>
          <p:cNvSpPr/>
          <p:nvPr/>
        </p:nvSpPr>
        <p:spPr bwMode="auto">
          <a:xfrm>
            <a:off x="4806025" y="6118116"/>
            <a:ext cx="252029" cy="288032"/>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1" name="Down Arrow 10"/>
          <p:cNvSpPr/>
          <p:nvPr/>
        </p:nvSpPr>
        <p:spPr bwMode="auto">
          <a:xfrm>
            <a:off x="7029812" y="6138666"/>
            <a:ext cx="252029" cy="288032"/>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261564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 (indirect)</a:t>
            </a:r>
          </a:p>
        </p:txBody>
      </p:sp>
      <p:sp>
        <p:nvSpPr>
          <p:cNvPr id="3" name="Text Placeholder 2"/>
          <p:cNvSpPr>
            <a:spLocks noGrp="1"/>
          </p:cNvSpPr>
          <p:nvPr>
            <p:ph type="body" sz="quarter" idx="12"/>
          </p:nvPr>
        </p:nvSpPr>
        <p:spPr>
          <a:xfrm>
            <a:off x="464779" y="1484784"/>
            <a:ext cx="8150400" cy="504056"/>
          </a:xfrm>
        </p:spPr>
        <p:txBody>
          <a:bodyPr/>
          <a:lstStyle/>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67</a:t>
            </a:fld>
            <a:endParaRPr lang="en-US" noProof="0" dirty="0"/>
          </a:p>
        </p:txBody>
      </p:sp>
      <p:grpSp>
        <p:nvGrpSpPr>
          <p:cNvPr id="75" name="Group 74"/>
          <p:cNvGrpSpPr/>
          <p:nvPr/>
        </p:nvGrpSpPr>
        <p:grpSpPr>
          <a:xfrm>
            <a:off x="562354" y="3009475"/>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grpSp>
        <p:nvGrpSpPr>
          <p:cNvPr id="80" name="Group 79"/>
          <p:cNvGrpSpPr/>
          <p:nvPr/>
        </p:nvGrpSpPr>
        <p:grpSpPr>
          <a:xfrm>
            <a:off x="3361162" y="3009726"/>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grpSp>
        <p:nvGrpSpPr>
          <p:cNvPr id="169" name="Group 168"/>
          <p:cNvGrpSpPr/>
          <p:nvPr/>
        </p:nvGrpSpPr>
        <p:grpSpPr>
          <a:xfrm>
            <a:off x="6209720" y="3009475"/>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pic>
        <p:nvPicPr>
          <p:cNvPr id="212" name="Picture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pic>
        <p:nvPicPr>
          <p:cNvPr id="213" name="Picture 2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214" name="Picture 2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215" name="Picture 2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216" name="Picture 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217" name="Picture 2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218" name="Picture 2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sp>
        <p:nvSpPr>
          <p:cNvPr id="5" name="Right Arrow 4"/>
          <p:cNvSpPr/>
          <p:nvPr/>
        </p:nvSpPr>
        <p:spPr bwMode="auto">
          <a:xfrm>
            <a:off x="814371" y="2565185"/>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6" name="TextBox 5"/>
          <p:cNvSpPr txBox="1"/>
          <p:nvPr/>
        </p:nvSpPr>
        <p:spPr>
          <a:xfrm>
            <a:off x="2502250" y="2286238"/>
            <a:ext cx="4194154" cy="369332"/>
          </a:xfrm>
          <a:prstGeom prst="rect">
            <a:avLst/>
          </a:prstGeom>
          <a:noFill/>
        </p:spPr>
        <p:txBody>
          <a:bodyPr wrap="square" rtlCol="0">
            <a:spAutoFit/>
          </a:bodyPr>
          <a:lstStyle/>
          <a:p>
            <a:r>
              <a:rPr lang="nl-BE">
                <a:latin typeface="Times New Roman" panose="02020603050405020304" pitchFamily="18" charset="0"/>
                <a:cs typeface="Times New Roman" panose="02020603050405020304" pitchFamily="18" charset="0"/>
              </a:rPr>
              <a:t>Efficiency gains (</a:t>
            </a:r>
            <a:r>
              <a:rPr lang="nl-BE" i="1">
                <a:latin typeface="Times New Roman" panose="02020603050405020304" pitchFamily="18" charset="0"/>
                <a:cs typeface="Times New Roman" panose="02020603050405020304" pitchFamily="18" charset="0"/>
              </a:rPr>
              <a:t>e.g., </a:t>
            </a:r>
            <a:r>
              <a:rPr lang="nl-BE">
                <a:latin typeface="Times New Roman" panose="02020603050405020304" pitchFamily="18" charset="0"/>
                <a:cs typeface="Times New Roman" panose="02020603050405020304" pitchFamily="18" charset="0"/>
              </a:rPr>
              <a:t>economies of scale)</a:t>
            </a:r>
          </a:p>
        </p:txBody>
      </p:sp>
      <p:sp>
        <p:nvSpPr>
          <p:cNvPr id="84" name="Right Arrow 83"/>
          <p:cNvSpPr/>
          <p:nvPr/>
        </p:nvSpPr>
        <p:spPr bwMode="auto">
          <a:xfrm flipH="1">
            <a:off x="881564" y="5322178"/>
            <a:ext cx="7375558" cy="360040"/>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8" name="TextBox 87"/>
          <p:cNvSpPr txBox="1"/>
          <p:nvPr/>
        </p:nvSpPr>
        <p:spPr>
          <a:xfrm>
            <a:off x="909467" y="5584149"/>
            <a:ext cx="7319752" cy="369332"/>
          </a:xfrm>
          <a:prstGeom prst="rect">
            <a:avLst/>
          </a:prstGeom>
          <a:noFill/>
        </p:spPr>
        <p:txBody>
          <a:bodyPr wrap="square" rtlCol="0">
            <a:spAutoFit/>
          </a:bodyPr>
          <a:lstStyle/>
          <a:p>
            <a:pPr algn="ctr"/>
            <a:r>
              <a:rPr lang="nl-BE">
                <a:latin typeface="Times New Roman" panose="02020603050405020304" pitchFamily="18" charset="0"/>
                <a:cs typeface="Times New Roman" panose="02020603050405020304" pitchFamily="18" charset="0"/>
              </a:rPr>
              <a:t>Agency cost</a:t>
            </a:r>
          </a:p>
        </p:txBody>
      </p:sp>
    </p:spTree>
    <p:extLst>
      <p:ext uri="{BB962C8B-B14F-4D97-AF65-F5344CB8AC3E}">
        <p14:creationId xmlns:p14="http://schemas.microsoft.com/office/powerpoint/2010/main" val="18956590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 (indirect)</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68</a:t>
            </a:fld>
            <a:endParaRPr lang="en-US" noProof="0"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3409" y="1772816"/>
            <a:ext cx="4877481" cy="3886742"/>
          </a:xfrm>
          <a:prstGeom prst="rect">
            <a:avLst/>
          </a:prstGeom>
        </p:spPr>
      </p:pic>
      <p:sp>
        <p:nvSpPr>
          <p:cNvPr id="5" name="TextBox 4"/>
          <p:cNvSpPr txBox="1"/>
          <p:nvPr/>
        </p:nvSpPr>
        <p:spPr>
          <a:xfrm>
            <a:off x="2063409" y="5733256"/>
            <a:ext cx="4877481" cy="369332"/>
          </a:xfrm>
          <a:prstGeom prst="rect">
            <a:avLst/>
          </a:prstGeom>
          <a:noFill/>
        </p:spPr>
        <p:txBody>
          <a:bodyPr wrap="square" rtlCol="0">
            <a:spAutoFit/>
          </a:bodyPr>
          <a:lstStyle/>
          <a:p>
            <a:pPr algn="ctr"/>
            <a:r>
              <a:rPr lang="nl-BE" i="1">
                <a:latin typeface="Times New Roman" panose="02020603050405020304" pitchFamily="18" charset="0"/>
                <a:cs typeface="Times New Roman" panose="02020603050405020304" pitchFamily="18" charset="0"/>
              </a:rPr>
              <a:t>a world without agency cost</a:t>
            </a:r>
          </a:p>
        </p:txBody>
      </p:sp>
    </p:spTree>
    <p:extLst>
      <p:ext uri="{BB962C8B-B14F-4D97-AF65-F5344CB8AC3E}">
        <p14:creationId xmlns:p14="http://schemas.microsoft.com/office/powerpoint/2010/main" val="486793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 (indirect)</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69</a:t>
            </a:fld>
            <a:endParaRPr lang="en-US" noProof="0" dirty="0"/>
          </a:p>
        </p:txBody>
      </p:sp>
      <p:grpSp>
        <p:nvGrpSpPr>
          <p:cNvPr id="11" name="Group 10"/>
          <p:cNvGrpSpPr/>
          <p:nvPr/>
        </p:nvGrpSpPr>
        <p:grpSpPr>
          <a:xfrm>
            <a:off x="603277" y="2577115"/>
            <a:ext cx="2750449" cy="2561474"/>
            <a:chOff x="473074" y="1924754"/>
            <a:chExt cx="3147183" cy="2979446"/>
          </a:xfrm>
        </p:grpSpPr>
        <p:grpSp>
          <p:nvGrpSpPr>
            <p:cNvPr id="8" name="Group 7"/>
            <p:cNvGrpSpPr/>
            <p:nvPr/>
          </p:nvGrpSpPr>
          <p:grpSpPr>
            <a:xfrm>
              <a:off x="473074" y="2848204"/>
              <a:ext cx="751889" cy="876265"/>
              <a:chOff x="3361162" y="3009726"/>
              <a:chExt cx="1971402" cy="2166711"/>
            </a:xfrm>
          </p:grpSpPr>
          <p:grpSp>
            <p:nvGrpSpPr>
              <p:cNvPr id="80" name="Group 79"/>
              <p:cNvGrpSpPr/>
              <p:nvPr/>
            </p:nvGrpSpPr>
            <p:grpSpPr>
              <a:xfrm>
                <a:off x="3361162" y="3009726"/>
                <a:ext cx="1956809" cy="1800200"/>
                <a:chOff x="3386198" y="2490861"/>
                <a:chExt cx="1956809" cy="1800200"/>
              </a:xfrm>
            </p:grpSpPr>
            <p:sp>
              <p:nvSpPr>
                <p:cNvPr id="81" name="Oval 8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82" name="Picture 8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83" name="Picture 8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85" name="Picture 8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86" name="Picture 8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87" name="Picture 8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89" name="Picture 8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90" name="Picture 8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91" name="Picture 9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92" name="Picture 9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93" name="Picture 9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94" name="Picture 9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95" name="Picture 9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96" name="Picture 9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97" name="Picture 9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98" name="Picture 9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01" name="Picture 10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02" name="Picture 10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03" name="Picture 10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06" name="Picture 10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07" name="Picture 10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08" name="Picture 10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67" name="Picture 16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68" name="Picture 16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208" name="Picture 2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210" name="Picture 20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grpSp>
        <p:grpSp>
          <p:nvGrpSpPr>
            <p:cNvPr id="7" name="Group 6"/>
            <p:cNvGrpSpPr/>
            <p:nvPr/>
          </p:nvGrpSpPr>
          <p:grpSpPr>
            <a:xfrm>
              <a:off x="488104" y="1924754"/>
              <a:ext cx="697278" cy="717758"/>
              <a:chOff x="562354" y="3009475"/>
              <a:chExt cx="1944216" cy="1913545"/>
            </a:xfrm>
          </p:grpSpPr>
          <p:grpSp>
            <p:nvGrpSpPr>
              <p:cNvPr id="75" name="Group 74"/>
              <p:cNvGrpSpPr/>
              <p:nvPr/>
            </p:nvGrpSpPr>
            <p:grpSpPr>
              <a:xfrm>
                <a:off x="562354" y="3009475"/>
                <a:ext cx="1944216" cy="1757892"/>
                <a:chOff x="611560" y="2492896"/>
                <a:chExt cx="1944216" cy="1757892"/>
              </a:xfrm>
            </p:grpSpPr>
            <p:sp>
              <p:nvSpPr>
                <p:cNvPr id="76" name="Oval 7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77" name="Picture 7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78" name="Picture 7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212" name="Picture 2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9" name="Group 8"/>
            <p:cNvGrpSpPr/>
            <p:nvPr/>
          </p:nvGrpSpPr>
          <p:grpSpPr>
            <a:xfrm>
              <a:off x="473074" y="3934456"/>
              <a:ext cx="751889" cy="969744"/>
              <a:chOff x="6209720" y="3009475"/>
              <a:chExt cx="2047402" cy="2272402"/>
            </a:xfrm>
          </p:grpSpPr>
          <p:grpSp>
            <p:nvGrpSpPr>
              <p:cNvPr id="169" name="Group 168"/>
              <p:cNvGrpSpPr/>
              <p:nvPr/>
            </p:nvGrpSpPr>
            <p:grpSpPr>
              <a:xfrm>
                <a:off x="6209720" y="3009475"/>
                <a:ext cx="1948332" cy="1757892"/>
                <a:chOff x="6177180" y="2492896"/>
                <a:chExt cx="1948332" cy="1757892"/>
              </a:xfrm>
            </p:grpSpPr>
            <p:sp>
              <p:nvSpPr>
                <p:cNvPr id="170" name="Oval 169"/>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71" name="Picture 17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172" name="Picture 17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173" name="Picture 17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174" name="Picture 17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175" name="Picture 17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176" name="Picture 1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177" name="Picture 1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178" name="Picture 1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179" name="Picture 17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180" name="Picture 17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181" name="Picture 18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182" name="Picture 1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183" name="Picture 18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184" name="Picture 18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185" name="Picture 1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186" name="Picture 1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187" name="Picture 1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188" name="Picture 18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189" name="Picture 18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190" name="Picture 18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191" name="Picture 19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192" name="Picture 19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193" name="Picture 19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194" name="Picture 19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195" name="Picture 19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196" name="Picture 19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197" name="Picture 19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198" name="Picture 19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199" name="Picture 19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00" name="Picture 19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01" name="Picture 20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02" name="Picture 20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03" name="Picture 20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04" name="Picture 20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13" name="Picture 2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214" name="Picture 2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215" name="Picture 2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216" name="Picture 2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217" name="Picture 2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218" name="Picture 2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grpSp>
        <p:grpSp>
          <p:nvGrpSpPr>
            <p:cNvPr id="99" name="Group 98"/>
            <p:cNvGrpSpPr/>
            <p:nvPr/>
          </p:nvGrpSpPr>
          <p:grpSpPr>
            <a:xfrm>
              <a:off x="1299729" y="1929224"/>
              <a:ext cx="697278" cy="717758"/>
              <a:chOff x="562354" y="3009475"/>
              <a:chExt cx="1944216" cy="1913545"/>
            </a:xfrm>
          </p:grpSpPr>
          <p:grpSp>
            <p:nvGrpSpPr>
              <p:cNvPr id="100" name="Group 99"/>
              <p:cNvGrpSpPr/>
              <p:nvPr/>
            </p:nvGrpSpPr>
            <p:grpSpPr>
              <a:xfrm>
                <a:off x="562354" y="3009475"/>
                <a:ext cx="1944216" cy="1757892"/>
                <a:chOff x="611560" y="2492896"/>
                <a:chExt cx="1944216" cy="1757892"/>
              </a:xfrm>
            </p:grpSpPr>
            <p:sp>
              <p:nvSpPr>
                <p:cNvPr id="105" name="Oval 104"/>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09" name="Picture 10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10" name="Picture 10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104" name="Picture 10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111" name="Group 110"/>
            <p:cNvGrpSpPr/>
            <p:nvPr/>
          </p:nvGrpSpPr>
          <p:grpSpPr>
            <a:xfrm>
              <a:off x="2111354" y="1926989"/>
              <a:ext cx="697278" cy="717758"/>
              <a:chOff x="562354" y="3009475"/>
              <a:chExt cx="1944216" cy="1913545"/>
            </a:xfrm>
          </p:grpSpPr>
          <p:grpSp>
            <p:nvGrpSpPr>
              <p:cNvPr id="112" name="Group 111"/>
              <p:cNvGrpSpPr/>
              <p:nvPr/>
            </p:nvGrpSpPr>
            <p:grpSpPr>
              <a:xfrm>
                <a:off x="562354" y="3009475"/>
                <a:ext cx="1944216" cy="1757892"/>
                <a:chOff x="611560" y="2492896"/>
                <a:chExt cx="1944216" cy="1757892"/>
              </a:xfrm>
            </p:grpSpPr>
            <p:sp>
              <p:nvSpPr>
                <p:cNvPr id="114" name="Oval 113"/>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15" name="Picture 11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16" name="Picture 11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113" name="Picture 1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117" name="Group 116"/>
            <p:cNvGrpSpPr/>
            <p:nvPr/>
          </p:nvGrpSpPr>
          <p:grpSpPr>
            <a:xfrm>
              <a:off x="2922979" y="1931459"/>
              <a:ext cx="697278" cy="717758"/>
              <a:chOff x="562354" y="3009475"/>
              <a:chExt cx="1944216" cy="1913545"/>
            </a:xfrm>
          </p:grpSpPr>
          <p:grpSp>
            <p:nvGrpSpPr>
              <p:cNvPr id="118" name="Group 117"/>
              <p:cNvGrpSpPr/>
              <p:nvPr/>
            </p:nvGrpSpPr>
            <p:grpSpPr>
              <a:xfrm>
                <a:off x="562354" y="3009475"/>
                <a:ext cx="1944216" cy="1757892"/>
                <a:chOff x="611560" y="2492896"/>
                <a:chExt cx="1944216" cy="1757892"/>
              </a:xfrm>
            </p:grpSpPr>
            <p:sp>
              <p:nvSpPr>
                <p:cNvPr id="120" name="Oval 119"/>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21" name="Picture 12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122" name="Picture 1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119" name="Picture 1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123" name="Group 122"/>
            <p:cNvGrpSpPr/>
            <p:nvPr/>
          </p:nvGrpSpPr>
          <p:grpSpPr>
            <a:xfrm>
              <a:off x="1313069" y="2877993"/>
              <a:ext cx="751889" cy="876265"/>
              <a:chOff x="3361162" y="3009726"/>
              <a:chExt cx="1971402" cy="2166711"/>
            </a:xfrm>
          </p:grpSpPr>
          <p:grpSp>
            <p:nvGrpSpPr>
              <p:cNvPr id="124" name="Group 123"/>
              <p:cNvGrpSpPr/>
              <p:nvPr/>
            </p:nvGrpSpPr>
            <p:grpSpPr>
              <a:xfrm>
                <a:off x="3361162" y="3009726"/>
                <a:ext cx="1956809" cy="1800200"/>
                <a:chOff x="3386198" y="2490861"/>
                <a:chExt cx="1956809" cy="1800200"/>
              </a:xfrm>
            </p:grpSpPr>
            <p:sp>
              <p:nvSpPr>
                <p:cNvPr id="128" name="Oval 127"/>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29" name="Picture 12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30" name="Picture 12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31" name="Picture 13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32" name="Picture 1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33" name="Picture 1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34" name="Picture 1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35" name="Picture 1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36" name="Picture 1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37" name="Picture 1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138" name="Picture 1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139" name="Picture 1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140" name="Picture 1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141" name="Picture 1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142" name="Picture 1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143" name="Picture 1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144" name="Picture 1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145" name="Picture 1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146" name="Picture 1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147" name="Picture 1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148" name="Picture 1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149" name="Picture 1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150" name="Picture 1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151" name="Picture 1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pic>
            <p:nvPicPr>
              <p:cNvPr id="125" name="Picture 1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126" name="Picture 1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127" name="Picture 1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grpSp>
        <p:grpSp>
          <p:nvGrpSpPr>
            <p:cNvPr id="152" name="Group 151"/>
            <p:cNvGrpSpPr/>
            <p:nvPr/>
          </p:nvGrpSpPr>
          <p:grpSpPr>
            <a:xfrm>
              <a:off x="2173029" y="2869747"/>
              <a:ext cx="751889" cy="876265"/>
              <a:chOff x="3361162" y="3009726"/>
              <a:chExt cx="1971402" cy="2166711"/>
            </a:xfrm>
          </p:grpSpPr>
          <p:grpSp>
            <p:nvGrpSpPr>
              <p:cNvPr id="153" name="Group 152"/>
              <p:cNvGrpSpPr/>
              <p:nvPr/>
            </p:nvGrpSpPr>
            <p:grpSpPr>
              <a:xfrm>
                <a:off x="3361162" y="3009726"/>
                <a:ext cx="1956809" cy="1800200"/>
                <a:chOff x="3386198" y="2490861"/>
                <a:chExt cx="1956809" cy="1800200"/>
              </a:xfrm>
            </p:grpSpPr>
            <p:sp>
              <p:nvSpPr>
                <p:cNvPr id="157" name="Oval 156"/>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158" name="Picture 1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159" name="Picture 15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160" name="Picture 15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161" name="Picture 16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162" name="Picture 16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163" name="Picture 16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164" name="Picture 16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165" name="Picture 16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166" name="Picture 16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205" name="Picture 20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206" name="Picture 20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209" name="Picture 20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211" name="Picture 21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219" name="Picture 21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220" name="Picture 21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221" name="Picture 22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222" name="Picture 22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223" name="Picture 22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224" name="Picture 22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225" name="Picture 22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226" name="Picture 22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227" name="Picture 22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228" name="Picture 22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pic>
            <p:nvPicPr>
              <p:cNvPr id="154" name="Picture 1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155" name="Picture 1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156" name="Picture 1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grpSp>
        <p:grpSp>
          <p:nvGrpSpPr>
            <p:cNvPr id="354" name="Group 353"/>
            <p:cNvGrpSpPr/>
            <p:nvPr/>
          </p:nvGrpSpPr>
          <p:grpSpPr>
            <a:xfrm>
              <a:off x="1284942" y="3927512"/>
              <a:ext cx="751889" cy="969744"/>
              <a:chOff x="6209720" y="3009475"/>
              <a:chExt cx="2047402" cy="2272402"/>
            </a:xfrm>
          </p:grpSpPr>
          <p:grpSp>
            <p:nvGrpSpPr>
              <p:cNvPr id="355" name="Group 354"/>
              <p:cNvGrpSpPr/>
              <p:nvPr/>
            </p:nvGrpSpPr>
            <p:grpSpPr>
              <a:xfrm>
                <a:off x="6209720" y="3009475"/>
                <a:ext cx="1948332" cy="1757892"/>
                <a:chOff x="6177180" y="2492896"/>
                <a:chExt cx="1948332" cy="1757892"/>
              </a:xfrm>
            </p:grpSpPr>
            <p:sp>
              <p:nvSpPr>
                <p:cNvPr id="362" name="Oval 361"/>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363" name="Picture 36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364" name="Picture 36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365" name="Picture 36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366" name="Picture 36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367" name="Picture 36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368" name="Picture 36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369" name="Picture 36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370" name="Picture 36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371" name="Picture 37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372" name="Picture 37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373" name="Picture 37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374" name="Picture 37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375" name="Picture 37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376" name="Picture 3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377" name="Picture 3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378" name="Picture 37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379" name="Picture 37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380" name="Picture 37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381" name="Picture 38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382" name="Picture 3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383" name="Picture 38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384" name="Picture 38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385" name="Picture 38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386" name="Picture 38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387" name="Picture 38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388" name="Picture 38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389" name="Picture 38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390" name="Picture 38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391" name="Picture 39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392" name="Picture 39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393" name="Picture 39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394" name="Picture 39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395" name="Picture 39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396" name="Picture 39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356" name="Picture 3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357" name="Picture 3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358" name="Picture 3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359" name="Picture 3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360" name="Picture 3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361" name="Picture 3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grpSp>
      </p:grpSp>
      <p:grpSp>
        <p:nvGrpSpPr>
          <p:cNvPr id="10" name="Group 9"/>
          <p:cNvGrpSpPr/>
          <p:nvPr/>
        </p:nvGrpSpPr>
        <p:grpSpPr>
          <a:xfrm>
            <a:off x="4726649" y="2581825"/>
            <a:ext cx="4013025" cy="2556764"/>
            <a:chOff x="4170691" y="1949304"/>
            <a:chExt cx="4869635" cy="2961571"/>
          </a:xfrm>
        </p:grpSpPr>
        <p:grpSp>
          <p:nvGrpSpPr>
            <p:cNvPr id="229" name="Group 228"/>
            <p:cNvGrpSpPr/>
            <p:nvPr/>
          </p:nvGrpSpPr>
          <p:grpSpPr>
            <a:xfrm>
              <a:off x="8288437" y="3941131"/>
              <a:ext cx="751889" cy="969744"/>
              <a:chOff x="6209720" y="3009475"/>
              <a:chExt cx="2047402" cy="2272402"/>
            </a:xfrm>
          </p:grpSpPr>
          <p:grpSp>
            <p:nvGrpSpPr>
              <p:cNvPr id="230" name="Group 229"/>
              <p:cNvGrpSpPr/>
              <p:nvPr/>
            </p:nvGrpSpPr>
            <p:grpSpPr>
              <a:xfrm>
                <a:off x="6209720" y="3009475"/>
                <a:ext cx="1948332" cy="1757892"/>
                <a:chOff x="6177180" y="2492896"/>
                <a:chExt cx="1948332" cy="1757892"/>
              </a:xfrm>
            </p:grpSpPr>
            <p:sp>
              <p:nvSpPr>
                <p:cNvPr id="237" name="Oval 236"/>
                <p:cNvSpPr/>
                <p:nvPr/>
              </p:nvSpPr>
              <p:spPr bwMode="auto">
                <a:xfrm>
                  <a:off x="617718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238" name="Picture 2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9678" y="2536619"/>
                  <a:ext cx="183288" cy="327628"/>
                </a:xfrm>
                <a:prstGeom prst="rect">
                  <a:avLst/>
                </a:prstGeom>
              </p:spPr>
            </p:pic>
            <p:pic>
              <p:nvPicPr>
                <p:cNvPr id="239" name="Picture 2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2695" y="2536619"/>
                  <a:ext cx="239263" cy="327628"/>
                </a:xfrm>
                <a:prstGeom prst="rect">
                  <a:avLst/>
                </a:prstGeom>
              </p:spPr>
            </p:pic>
            <p:pic>
              <p:nvPicPr>
                <p:cNvPr id="240" name="Picture 2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2883026"/>
                  <a:ext cx="183288" cy="327628"/>
                </a:xfrm>
                <a:prstGeom prst="rect">
                  <a:avLst/>
                </a:prstGeom>
              </p:spPr>
            </p:pic>
            <p:pic>
              <p:nvPicPr>
                <p:cNvPr id="241" name="Picture 2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2883026"/>
                  <a:ext cx="239263" cy="327628"/>
                </a:xfrm>
                <a:prstGeom prst="rect">
                  <a:avLst/>
                </a:prstGeom>
              </p:spPr>
            </p:pic>
            <p:pic>
              <p:nvPicPr>
                <p:cNvPr id="242" name="Picture 2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5661" y="3229433"/>
                  <a:ext cx="183288" cy="327628"/>
                </a:xfrm>
                <a:prstGeom prst="rect">
                  <a:avLst/>
                </a:prstGeom>
              </p:spPr>
            </p:pic>
            <p:pic>
              <p:nvPicPr>
                <p:cNvPr id="243" name="Picture 2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8678" y="3229433"/>
                  <a:ext cx="239263" cy="327628"/>
                </a:xfrm>
                <a:prstGeom prst="rect">
                  <a:avLst/>
                </a:prstGeom>
              </p:spPr>
            </p:pic>
            <p:pic>
              <p:nvPicPr>
                <p:cNvPr id="244" name="Picture 2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31644" y="3575840"/>
                  <a:ext cx="183288" cy="327628"/>
                </a:xfrm>
                <a:prstGeom prst="rect">
                  <a:avLst/>
                </a:prstGeom>
              </p:spPr>
            </p:pic>
            <p:pic>
              <p:nvPicPr>
                <p:cNvPr id="245" name="Picture 2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74661" y="3575840"/>
                  <a:ext cx="239263" cy="327628"/>
                </a:xfrm>
                <a:prstGeom prst="rect">
                  <a:avLst/>
                </a:prstGeom>
              </p:spPr>
            </p:pic>
            <p:pic>
              <p:nvPicPr>
                <p:cNvPr id="246" name="Picture 2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6385" y="2657874"/>
                  <a:ext cx="183288" cy="327628"/>
                </a:xfrm>
                <a:prstGeom prst="rect">
                  <a:avLst/>
                </a:prstGeom>
              </p:spPr>
            </p:pic>
            <p:pic>
              <p:nvPicPr>
                <p:cNvPr id="247" name="Picture 2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9402" y="2657874"/>
                  <a:ext cx="239263" cy="327628"/>
                </a:xfrm>
                <a:prstGeom prst="rect">
                  <a:avLst/>
                </a:prstGeom>
              </p:spPr>
            </p:pic>
            <p:pic>
              <p:nvPicPr>
                <p:cNvPr id="248" name="Picture 2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004281"/>
                  <a:ext cx="183288" cy="327628"/>
                </a:xfrm>
                <a:prstGeom prst="rect">
                  <a:avLst/>
                </a:prstGeom>
              </p:spPr>
            </p:pic>
            <p:pic>
              <p:nvPicPr>
                <p:cNvPr id="249" name="Picture 2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004281"/>
                  <a:ext cx="239263" cy="327628"/>
                </a:xfrm>
                <a:prstGeom prst="rect">
                  <a:avLst/>
                </a:prstGeom>
              </p:spPr>
            </p:pic>
            <p:pic>
              <p:nvPicPr>
                <p:cNvPr id="250" name="Picture 2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12368" y="3350688"/>
                  <a:ext cx="183288" cy="327628"/>
                </a:xfrm>
                <a:prstGeom prst="rect">
                  <a:avLst/>
                </a:prstGeom>
              </p:spPr>
            </p:pic>
            <p:pic>
              <p:nvPicPr>
                <p:cNvPr id="251" name="Picture 2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385" y="3350688"/>
                  <a:ext cx="239263" cy="327628"/>
                </a:xfrm>
                <a:prstGeom prst="rect">
                  <a:avLst/>
                </a:prstGeom>
              </p:spPr>
            </p:pic>
            <p:pic>
              <p:nvPicPr>
                <p:cNvPr id="252" name="Picture 2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08351" y="3697095"/>
                  <a:ext cx="183288" cy="327628"/>
                </a:xfrm>
                <a:prstGeom prst="rect">
                  <a:avLst/>
                </a:prstGeom>
              </p:spPr>
            </p:pic>
            <p:pic>
              <p:nvPicPr>
                <p:cNvPr id="253" name="Picture 2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1368" y="3697095"/>
                  <a:ext cx="239263" cy="327628"/>
                </a:xfrm>
                <a:prstGeom prst="rect">
                  <a:avLst/>
                </a:prstGeom>
              </p:spPr>
            </p:pic>
            <p:pic>
              <p:nvPicPr>
                <p:cNvPr id="254" name="Picture 25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043695" y="3908254"/>
                  <a:ext cx="183288" cy="327628"/>
                </a:xfrm>
                <a:prstGeom prst="rect">
                  <a:avLst/>
                </a:prstGeom>
              </p:spPr>
            </p:pic>
            <p:pic>
              <p:nvPicPr>
                <p:cNvPr id="255" name="Picture 25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86712" y="3908254"/>
                  <a:ext cx="239263" cy="327628"/>
                </a:xfrm>
                <a:prstGeom prst="rect">
                  <a:avLst/>
                </a:prstGeom>
              </p:spPr>
            </p:pic>
            <p:pic>
              <p:nvPicPr>
                <p:cNvPr id="256" name="Picture 25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43232" y="3019459"/>
                  <a:ext cx="183288" cy="327628"/>
                </a:xfrm>
                <a:prstGeom prst="rect">
                  <a:avLst/>
                </a:prstGeom>
              </p:spPr>
            </p:pic>
            <p:pic>
              <p:nvPicPr>
                <p:cNvPr id="257" name="Picture 25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6249" y="3019459"/>
                  <a:ext cx="239263" cy="327628"/>
                </a:xfrm>
                <a:prstGeom prst="rect">
                  <a:avLst/>
                </a:prstGeom>
              </p:spPr>
            </p:pic>
            <p:pic>
              <p:nvPicPr>
                <p:cNvPr id="258" name="Picture 25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39215" y="3365866"/>
                  <a:ext cx="183288" cy="327628"/>
                </a:xfrm>
                <a:prstGeom prst="rect">
                  <a:avLst/>
                </a:prstGeom>
              </p:spPr>
            </p:pic>
            <p:pic>
              <p:nvPicPr>
                <p:cNvPr id="259" name="Picture 25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82232" y="3365866"/>
                  <a:ext cx="239263" cy="327628"/>
                </a:xfrm>
                <a:prstGeom prst="rect">
                  <a:avLst/>
                </a:prstGeom>
              </p:spPr>
            </p:pic>
            <p:pic>
              <p:nvPicPr>
                <p:cNvPr id="260" name="Picture 25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62129" y="2657874"/>
                  <a:ext cx="183288" cy="327628"/>
                </a:xfrm>
                <a:prstGeom prst="rect">
                  <a:avLst/>
                </a:prstGeom>
              </p:spPr>
            </p:pic>
            <p:pic>
              <p:nvPicPr>
                <p:cNvPr id="261" name="Picture 26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5146" y="2657874"/>
                  <a:ext cx="239263" cy="327628"/>
                </a:xfrm>
                <a:prstGeom prst="rect">
                  <a:avLst/>
                </a:prstGeom>
              </p:spPr>
            </p:pic>
            <p:pic>
              <p:nvPicPr>
                <p:cNvPr id="262" name="Picture 26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004281"/>
                  <a:ext cx="183288" cy="327628"/>
                </a:xfrm>
                <a:prstGeom prst="rect">
                  <a:avLst/>
                </a:prstGeom>
              </p:spPr>
            </p:pic>
            <p:pic>
              <p:nvPicPr>
                <p:cNvPr id="263" name="Picture 26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004281"/>
                  <a:ext cx="239263" cy="327628"/>
                </a:xfrm>
                <a:prstGeom prst="rect">
                  <a:avLst/>
                </a:prstGeom>
              </p:spPr>
            </p:pic>
            <p:pic>
              <p:nvPicPr>
                <p:cNvPr id="264" name="Picture 26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8112" y="3350688"/>
                  <a:ext cx="183288" cy="327628"/>
                </a:xfrm>
                <a:prstGeom prst="rect">
                  <a:avLst/>
                </a:prstGeom>
              </p:spPr>
            </p:pic>
            <p:pic>
              <p:nvPicPr>
                <p:cNvPr id="265" name="Picture 26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1129" y="3350688"/>
                  <a:ext cx="239263" cy="327628"/>
                </a:xfrm>
                <a:prstGeom prst="rect">
                  <a:avLst/>
                </a:prstGeom>
              </p:spPr>
            </p:pic>
            <p:pic>
              <p:nvPicPr>
                <p:cNvPr id="266" name="Picture 26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54095" y="3697095"/>
                  <a:ext cx="183288" cy="327628"/>
                </a:xfrm>
                <a:prstGeom prst="rect">
                  <a:avLst/>
                </a:prstGeom>
              </p:spPr>
            </p:pic>
            <p:pic>
              <p:nvPicPr>
                <p:cNvPr id="267" name="Picture 26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7112" y="3697095"/>
                  <a:ext cx="239263" cy="327628"/>
                </a:xfrm>
                <a:prstGeom prst="rect">
                  <a:avLst/>
                </a:prstGeom>
              </p:spPr>
            </p:pic>
            <p:pic>
              <p:nvPicPr>
                <p:cNvPr id="268" name="Picture 26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82895" y="3019459"/>
                  <a:ext cx="183288" cy="327628"/>
                </a:xfrm>
                <a:prstGeom prst="rect">
                  <a:avLst/>
                </a:prstGeom>
              </p:spPr>
            </p:pic>
            <p:pic>
              <p:nvPicPr>
                <p:cNvPr id="269" name="Picture 26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5912" y="3019459"/>
                  <a:ext cx="239263" cy="327628"/>
                </a:xfrm>
                <a:prstGeom prst="rect">
                  <a:avLst/>
                </a:prstGeom>
              </p:spPr>
            </p:pic>
            <p:pic>
              <p:nvPicPr>
                <p:cNvPr id="270" name="Picture 26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78878" y="3365866"/>
                  <a:ext cx="183288" cy="327628"/>
                </a:xfrm>
                <a:prstGeom prst="rect">
                  <a:avLst/>
                </a:prstGeom>
              </p:spPr>
            </p:pic>
            <p:pic>
              <p:nvPicPr>
                <p:cNvPr id="271" name="Picture 27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421895" y="3365866"/>
                  <a:ext cx="239263" cy="327628"/>
                </a:xfrm>
                <a:prstGeom prst="rect">
                  <a:avLst/>
                </a:prstGeom>
              </p:spPr>
            </p:pic>
          </p:grpSp>
          <p:pic>
            <p:nvPicPr>
              <p:cNvPr id="231" name="Picture 2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99191" y="4586195"/>
                <a:ext cx="633441" cy="490998"/>
              </a:xfrm>
              <a:prstGeom prst="rect">
                <a:avLst/>
              </a:prstGeom>
            </p:spPr>
          </p:pic>
          <p:pic>
            <p:nvPicPr>
              <p:cNvPr id="232" name="Picture 2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5314" y="4688537"/>
                <a:ext cx="633441" cy="490998"/>
              </a:xfrm>
              <a:prstGeom prst="rect">
                <a:avLst/>
              </a:prstGeom>
            </p:spPr>
          </p:pic>
          <p:pic>
            <p:nvPicPr>
              <p:cNvPr id="233" name="Picture 2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681" y="4790879"/>
                <a:ext cx="633441" cy="490998"/>
              </a:xfrm>
              <a:prstGeom prst="rect">
                <a:avLst/>
              </a:prstGeom>
            </p:spPr>
          </p:pic>
          <p:pic>
            <p:nvPicPr>
              <p:cNvPr id="234" name="Picture 2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83688" y="4473269"/>
                <a:ext cx="633441" cy="490998"/>
              </a:xfrm>
              <a:prstGeom prst="rect">
                <a:avLst/>
              </a:prstGeom>
            </p:spPr>
          </p:pic>
          <p:pic>
            <p:nvPicPr>
              <p:cNvPr id="235" name="Picture 2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6488" y="4584715"/>
                <a:ext cx="633441" cy="490998"/>
              </a:xfrm>
              <a:prstGeom prst="rect">
                <a:avLst/>
              </a:prstGeom>
            </p:spPr>
          </p:pic>
          <p:pic>
            <p:nvPicPr>
              <p:cNvPr id="236" name="Picture 23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64689" y="4365206"/>
                <a:ext cx="633441" cy="490998"/>
              </a:xfrm>
              <a:prstGeom prst="rect">
                <a:avLst/>
              </a:prstGeom>
            </p:spPr>
          </p:pic>
        </p:grpSp>
        <p:grpSp>
          <p:nvGrpSpPr>
            <p:cNvPr id="272" name="Group 271"/>
            <p:cNvGrpSpPr/>
            <p:nvPr/>
          </p:nvGrpSpPr>
          <p:grpSpPr>
            <a:xfrm>
              <a:off x="5799802" y="1954984"/>
              <a:ext cx="697278" cy="717758"/>
              <a:chOff x="562354" y="3009475"/>
              <a:chExt cx="1944216" cy="1913545"/>
            </a:xfrm>
          </p:grpSpPr>
          <p:grpSp>
            <p:nvGrpSpPr>
              <p:cNvPr id="273" name="Group 272"/>
              <p:cNvGrpSpPr/>
              <p:nvPr/>
            </p:nvGrpSpPr>
            <p:grpSpPr>
              <a:xfrm>
                <a:off x="562354" y="3009475"/>
                <a:ext cx="1944216" cy="1757892"/>
                <a:chOff x="611560" y="2492896"/>
                <a:chExt cx="1944216" cy="1757892"/>
              </a:xfrm>
            </p:grpSpPr>
            <p:sp>
              <p:nvSpPr>
                <p:cNvPr id="275" name="Oval 274"/>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276" name="Picture 27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277" name="Picture 27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274" name="Picture 27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278" name="Group 277"/>
            <p:cNvGrpSpPr/>
            <p:nvPr/>
          </p:nvGrpSpPr>
          <p:grpSpPr>
            <a:xfrm>
              <a:off x="6611427" y="1959454"/>
              <a:ext cx="697278" cy="717758"/>
              <a:chOff x="562354" y="3009475"/>
              <a:chExt cx="1944216" cy="1913545"/>
            </a:xfrm>
          </p:grpSpPr>
          <p:grpSp>
            <p:nvGrpSpPr>
              <p:cNvPr id="279" name="Group 278"/>
              <p:cNvGrpSpPr/>
              <p:nvPr/>
            </p:nvGrpSpPr>
            <p:grpSpPr>
              <a:xfrm>
                <a:off x="562354" y="3009475"/>
                <a:ext cx="1944216" cy="1757892"/>
                <a:chOff x="611560" y="2492896"/>
                <a:chExt cx="1944216" cy="1757892"/>
              </a:xfrm>
            </p:grpSpPr>
            <p:sp>
              <p:nvSpPr>
                <p:cNvPr id="281" name="Oval 280"/>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282" name="Picture 28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283" name="Picture 28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280" name="Picture 27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284" name="Group 283"/>
            <p:cNvGrpSpPr/>
            <p:nvPr/>
          </p:nvGrpSpPr>
          <p:grpSpPr>
            <a:xfrm>
              <a:off x="7423052" y="1957219"/>
              <a:ext cx="697278" cy="717758"/>
              <a:chOff x="562354" y="3009475"/>
              <a:chExt cx="1944216" cy="1913545"/>
            </a:xfrm>
          </p:grpSpPr>
          <p:grpSp>
            <p:nvGrpSpPr>
              <p:cNvPr id="285" name="Group 284"/>
              <p:cNvGrpSpPr/>
              <p:nvPr/>
            </p:nvGrpSpPr>
            <p:grpSpPr>
              <a:xfrm>
                <a:off x="562354" y="3009475"/>
                <a:ext cx="1944216" cy="1757892"/>
                <a:chOff x="611560" y="2492896"/>
                <a:chExt cx="1944216" cy="1757892"/>
              </a:xfrm>
            </p:grpSpPr>
            <p:sp>
              <p:nvSpPr>
                <p:cNvPr id="287" name="Oval 286"/>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288" name="Picture 28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289" name="Picture 28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286" name="Picture 28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290" name="Group 289"/>
            <p:cNvGrpSpPr/>
            <p:nvPr/>
          </p:nvGrpSpPr>
          <p:grpSpPr>
            <a:xfrm>
              <a:off x="8234677" y="1961689"/>
              <a:ext cx="697278" cy="717758"/>
              <a:chOff x="562354" y="3009475"/>
              <a:chExt cx="1944216" cy="1913545"/>
            </a:xfrm>
          </p:grpSpPr>
          <p:grpSp>
            <p:nvGrpSpPr>
              <p:cNvPr id="291" name="Group 290"/>
              <p:cNvGrpSpPr/>
              <p:nvPr/>
            </p:nvGrpSpPr>
            <p:grpSpPr>
              <a:xfrm>
                <a:off x="562354" y="3009475"/>
                <a:ext cx="1944216" cy="1757892"/>
                <a:chOff x="611560" y="2492896"/>
                <a:chExt cx="1944216" cy="1757892"/>
              </a:xfrm>
            </p:grpSpPr>
            <p:sp>
              <p:nvSpPr>
                <p:cNvPr id="293" name="Oval 292"/>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294" name="Picture 29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295" name="Picture 29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292" name="Picture 29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296" name="Group 295"/>
            <p:cNvGrpSpPr/>
            <p:nvPr/>
          </p:nvGrpSpPr>
          <p:grpSpPr>
            <a:xfrm>
              <a:off x="7368441" y="2881078"/>
              <a:ext cx="751889" cy="876265"/>
              <a:chOff x="3361162" y="3009726"/>
              <a:chExt cx="1971402" cy="2166711"/>
            </a:xfrm>
          </p:grpSpPr>
          <p:grpSp>
            <p:nvGrpSpPr>
              <p:cNvPr id="297" name="Group 296"/>
              <p:cNvGrpSpPr/>
              <p:nvPr/>
            </p:nvGrpSpPr>
            <p:grpSpPr>
              <a:xfrm>
                <a:off x="3361162" y="3009726"/>
                <a:ext cx="1956809" cy="1800200"/>
                <a:chOff x="3386198" y="2490861"/>
                <a:chExt cx="1956809" cy="1800200"/>
              </a:xfrm>
            </p:grpSpPr>
            <p:sp>
              <p:nvSpPr>
                <p:cNvPr id="301" name="Oval 300"/>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302" name="Picture 3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303" name="Picture 30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304" name="Picture 30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305" name="Picture 30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306" name="Picture 30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307" name="Picture 30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308" name="Picture 30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309" name="Picture 30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310" name="Picture 30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311" name="Picture 31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312" name="Picture 31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313" name="Picture 3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314" name="Picture 31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315" name="Picture 31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316" name="Picture 315"/>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317" name="Picture 31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318" name="Picture 317"/>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319" name="Picture 318"/>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320" name="Picture 319"/>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321" name="Picture 32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322" name="Picture 321"/>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323" name="Picture 32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324" name="Picture 32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pic>
            <p:nvPicPr>
              <p:cNvPr id="298" name="Picture 29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299" name="Picture 29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300" name="Picture 29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grpSp>
        <p:grpSp>
          <p:nvGrpSpPr>
            <p:cNvPr id="325" name="Group 324"/>
            <p:cNvGrpSpPr/>
            <p:nvPr/>
          </p:nvGrpSpPr>
          <p:grpSpPr>
            <a:xfrm>
              <a:off x="8228401" y="2872832"/>
              <a:ext cx="751889" cy="876265"/>
              <a:chOff x="3361162" y="3009726"/>
              <a:chExt cx="1971402" cy="2166711"/>
            </a:xfrm>
          </p:grpSpPr>
          <p:grpSp>
            <p:nvGrpSpPr>
              <p:cNvPr id="326" name="Group 325"/>
              <p:cNvGrpSpPr/>
              <p:nvPr/>
            </p:nvGrpSpPr>
            <p:grpSpPr>
              <a:xfrm>
                <a:off x="3361162" y="3009726"/>
                <a:ext cx="1956809" cy="1800200"/>
                <a:chOff x="3386198" y="2490861"/>
                <a:chExt cx="1956809" cy="1800200"/>
              </a:xfrm>
            </p:grpSpPr>
            <p:sp>
              <p:nvSpPr>
                <p:cNvPr id="330" name="Oval 329"/>
                <p:cNvSpPr/>
                <p:nvPr/>
              </p:nvSpPr>
              <p:spPr bwMode="auto">
                <a:xfrm>
                  <a:off x="3386198" y="2490861"/>
                  <a:ext cx="1944216" cy="1800200"/>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331" name="Picture 33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628918" y="2821201"/>
                  <a:ext cx="644547" cy="1152128"/>
                </a:xfrm>
                <a:prstGeom prst="rect">
                  <a:avLst/>
                </a:prstGeom>
              </p:spPr>
            </p:pic>
            <p:pic>
              <p:nvPicPr>
                <p:cNvPr id="332" name="Picture 33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4696" y="2576892"/>
                  <a:ext cx="183288" cy="327628"/>
                </a:xfrm>
                <a:prstGeom prst="rect">
                  <a:avLst/>
                </a:prstGeom>
              </p:spPr>
            </p:pic>
            <p:pic>
              <p:nvPicPr>
                <p:cNvPr id="333" name="Picture 33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7713" y="2576892"/>
                  <a:ext cx="239263" cy="327628"/>
                </a:xfrm>
                <a:prstGeom prst="rect">
                  <a:avLst/>
                </a:prstGeom>
              </p:spPr>
            </p:pic>
            <p:pic>
              <p:nvPicPr>
                <p:cNvPr id="334" name="Picture 33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2923299"/>
                  <a:ext cx="183288" cy="327628"/>
                </a:xfrm>
                <a:prstGeom prst="rect">
                  <a:avLst/>
                </a:prstGeom>
              </p:spPr>
            </p:pic>
            <p:pic>
              <p:nvPicPr>
                <p:cNvPr id="335" name="Picture 33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2923299"/>
                  <a:ext cx="239263" cy="327628"/>
                </a:xfrm>
                <a:prstGeom prst="rect">
                  <a:avLst/>
                </a:prstGeom>
              </p:spPr>
            </p:pic>
            <p:pic>
              <p:nvPicPr>
                <p:cNvPr id="336" name="Picture 33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0679" y="3269706"/>
                  <a:ext cx="183288" cy="327628"/>
                </a:xfrm>
                <a:prstGeom prst="rect">
                  <a:avLst/>
                </a:prstGeom>
              </p:spPr>
            </p:pic>
            <p:pic>
              <p:nvPicPr>
                <p:cNvPr id="337" name="Picture 33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13696" y="3269706"/>
                  <a:ext cx="239263" cy="327628"/>
                </a:xfrm>
                <a:prstGeom prst="rect">
                  <a:avLst/>
                </a:prstGeom>
              </p:spPr>
            </p:pic>
            <p:pic>
              <p:nvPicPr>
                <p:cNvPr id="338" name="Picture 33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66662" y="3616113"/>
                  <a:ext cx="183288" cy="327628"/>
                </a:xfrm>
                <a:prstGeom prst="rect">
                  <a:avLst/>
                </a:prstGeom>
              </p:spPr>
            </p:pic>
            <p:pic>
              <p:nvPicPr>
                <p:cNvPr id="339" name="Picture 33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09679" y="3616113"/>
                  <a:ext cx="239263" cy="327628"/>
                </a:xfrm>
                <a:prstGeom prst="rect">
                  <a:avLst/>
                </a:prstGeom>
              </p:spPr>
            </p:pic>
            <p:pic>
              <p:nvPicPr>
                <p:cNvPr id="340" name="Picture 33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33880" y="2698147"/>
                  <a:ext cx="183288" cy="327628"/>
                </a:xfrm>
                <a:prstGeom prst="rect">
                  <a:avLst/>
                </a:prstGeom>
              </p:spPr>
            </p:pic>
            <p:pic>
              <p:nvPicPr>
                <p:cNvPr id="341" name="Picture 34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6897" y="2698147"/>
                  <a:ext cx="239263" cy="327628"/>
                </a:xfrm>
                <a:prstGeom prst="rect">
                  <a:avLst/>
                </a:prstGeom>
              </p:spPr>
            </p:pic>
            <p:pic>
              <p:nvPicPr>
                <p:cNvPr id="342" name="Picture 34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044554"/>
                  <a:ext cx="183288" cy="327628"/>
                </a:xfrm>
                <a:prstGeom prst="rect">
                  <a:avLst/>
                </a:prstGeom>
              </p:spPr>
            </p:pic>
            <p:pic>
              <p:nvPicPr>
                <p:cNvPr id="343" name="Picture 34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044554"/>
                  <a:ext cx="239263" cy="327628"/>
                </a:xfrm>
                <a:prstGeom prst="rect">
                  <a:avLst/>
                </a:prstGeom>
              </p:spPr>
            </p:pic>
            <p:pic>
              <p:nvPicPr>
                <p:cNvPr id="344" name="Picture 34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9863" y="3390961"/>
                  <a:ext cx="183288" cy="327628"/>
                </a:xfrm>
                <a:prstGeom prst="rect">
                  <a:avLst/>
                </a:prstGeom>
              </p:spPr>
            </p:pic>
            <p:pic>
              <p:nvPicPr>
                <p:cNvPr id="345" name="Picture 344"/>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72880" y="3390961"/>
                  <a:ext cx="239263" cy="327628"/>
                </a:xfrm>
                <a:prstGeom prst="rect">
                  <a:avLst/>
                </a:prstGeom>
              </p:spPr>
            </p:pic>
            <p:pic>
              <p:nvPicPr>
                <p:cNvPr id="346" name="Picture 34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25846" y="3737368"/>
                  <a:ext cx="183288" cy="327628"/>
                </a:xfrm>
                <a:prstGeom prst="rect">
                  <a:avLst/>
                </a:prstGeom>
              </p:spPr>
            </p:pic>
            <p:pic>
              <p:nvPicPr>
                <p:cNvPr id="347" name="Picture 34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68863" y="3737368"/>
                  <a:ext cx="239263" cy="327628"/>
                </a:xfrm>
                <a:prstGeom prst="rect">
                  <a:avLst/>
                </a:prstGeom>
              </p:spPr>
            </p:pic>
            <p:pic>
              <p:nvPicPr>
                <p:cNvPr id="348" name="Picture 34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78713" y="3948527"/>
                  <a:ext cx="183288" cy="327628"/>
                </a:xfrm>
                <a:prstGeom prst="rect">
                  <a:avLst/>
                </a:prstGeom>
              </p:spPr>
            </p:pic>
            <p:pic>
              <p:nvPicPr>
                <p:cNvPr id="349" name="Picture 34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421730" y="3948527"/>
                  <a:ext cx="239263" cy="327628"/>
                </a:xfrm>
                <a:prstGeom prst="rect">
                  <a:avLst/>
                </a:prstGeom>
              </p:spPr>
            </p:pic>
            <p:pic>
              <p:nvPicPr>
                <p:cNvPr id="350" name="Picture 349"/>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60727" y="3059732"/>
                  <a:ext cx="183288" cy="327628"/>
                </a:xfrm>
                <a:prstGeom prst="rect">
                  <a:avLst/>
                </a:prstGeom>
              </p:spPr>
            </p:pic>
            <p:pic>
              <p:nvPicPr>
                <p:cNvPr id="351" name="Picture 35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03744" y="3059732"/>
                  <a:ext cx="239263" cy="327628"/>
                </a:xfrm>
                <a:prstGeom prst="rect">
                  <a:avLst/>
                </a:prstGeom>
              </p:spPr>
            </p:pic>
            <p:pic>
              <p:nvPicPr>
                <p:cNvPr id="352" name="Picture 35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56710" y="3406139"/>
                  <a:ext cx="183288" cy="327628"/>
                </a:xfrm>
                <a:prstGeom prst="rect">
                  <a:avLst/>
                </a:prstGeom>
              </p:spPr>
            </p:pic>
            <p:pic>
              <p:nvPicPr>
                <p:cNvPr id="353" name="Picture 352"/>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9727" y="3406139"/>
                  <a:ext cx="239263" cy="327628"/>
                </a:xfrm>
                <a:prstGeom prst="rect">
                  <a:avLst/>
                </a:prstGeom>
              </p:spPr>
            </p:pic>
          </p:grpSp>
          <p:pic>
            <p:nvPicPr>
              <p:cNvPr id="327" name="Picture 3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23000" y="4583097"/>
                <a:ext cx="633441" cy="490998"/>
              </a:xfrm>
              <a:prstGeom prst="rect">
                <a:avLst/>
              </a:prstGeom>
            </p:spPr>
          </p:pic>
          <p:pic>
            <p:nvPicPr>
              <p:cNvPr id="328" name="Picture 3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99123" y="4685439"/>
                <a:ext cx="633441" cy="490998"/>
              </a:xfrm>
              <a:prstGeom prst="rect">
                <a:avLst/>
              </a:prstGeom>
            </p:spPr>
          </p:pic>
          <p:pic>
            <p:nvPicPr>
              <p:cNvPr id="329" name="Picture 3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07497" y="4470171"/>
                <a:ext cx="633441" cy="490998"/>
              </a:xfrm>
              <a:prstGeom prst="rect">
                <a:avLst/>
              </a:prstGeom>
            </p:spPr>
          </p:pic>
        </p:grpSp>
        <p:grpSp>
          <p:nvGrpSpPr>
            <p:cNvPr id="397" name="Group 396"/>
            <p:cNvGrpSpPr/>
            <p:nvPr/>
          </p:nvGrpSpPr>
          <p:grpSpPr>
            <a:xfrm>
              <a:off x="4170691" y="1949304"/>
              <a:ext cx="697278" cy="717758"/>
              <a:chOff x="562354" y="3009475"/>
              <a:chExt cx="1944216" cy="1913545"/>
            </a:xfrm>
          </p:grpSpPr>
          <p:grpSp>
            <p:nvGrpSpPr>
              <p:cNvPr id="398" name="Group 397"/>
              <p:cNvGrpSpPr/>
              <p:nvPr/>
            </p:nvGrpSpPr>
            <p:grpSpPr>
              <a:xfrm>
                <a:off x="562354" y="3009475"/>
                <a:ext cx="1944216" cy="1757892"/>
                <a:chOff x="611560" y="2492896"/>
                <a:chExt cx="1944216" cy="1757892"/>
              </a:xfrm>
            </p:grpSpPr>
            <p:sp>
              <p:nvSpPr>
                <p:cNvPr id="400" name="Oval 399"/>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401" name="Picture 400"/>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402" name="Picture 40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399" name="Picture 39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nvGrpSpPr>
            <p:cNvPr id="403" name="Group 402"/>
            <p:cNvGrpSpPr/>
            <p:nvPr/>
          </p:nvGrpSpPr>
          <p:grpSpPr>
            <a:xfrm>
              <a:off x="4982316" y="1953774"/>
              <a:ext cx="697278" cy="717758"/>
              <a:chOff x="562354" y="3009475"/>
              <a:chExt cx="1944216" cy="1913545"/>
            </a:xfrm>
          </p:grpSpPr>
          <p:grpSp>
            <p:nvGrpSpPr>
              <p:cNvPr id="404" name="Group 403"/>
              <p:cNvGrpSpPr/>
              <p:nvPr/>
            </p:nvGrpSpPr>
            <p:grpSpPr>
              <a:xfrm>
                <a:off x="562354" y="3009475"/>
                <a:ext cx="1944216" cy="1757892"/>
                <a:chOff x="611560" y="2492896"/>
                <a:chExt cx="1944216" cy="1757892"/>
              </a:xfrm>
            </p:grpSpPr>
            <p:sp>
              <p:nvSpPr>
                <p:cNvPr id="406" name="Oval 405"/>
                <p:cNvSpPr/>
                <p:nvPr/>
              </p:nvSpPr>
              <p:spPr bwMode="auto">
                <a:xfrm>
                  <a:off x="611560" y="2492896"/>
                  <a:ext cx="1944216" cy="1757892"/>
                </a:xfrm>
                <a:prstGeom prst="ellips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pic>
              <p:nvPicPr>
                <p:cNvPr id="407" name="Picture 406"/>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27584" y="2780928"/>
                  <a:ext cx="841384" cy="1152128"/>
                </a:xfrm>
                <a:prstGeom prst="rect">
                  <a:avLst/>
                </a:prstGeom>
              </p:spPr>
            </p:pic>
            <p:pic>
              <p:nvPicPr>
                <p:cNvPr id="408" name="Picture 407"/>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56219" y="2780929"/>
                  <a:ext cx="644547" cy="1152128"/>
                </a:xfrm>
                <a:prstGeom prst="rect">
                  <a:avLst/>
                </a:prstGeom>
              </p:spPr>
            </p:pic>
          </p:grpSp>
          <p:pic>
            <p:nvPicPr>
              <p:cNvPr id="405" name="Picture 40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3248" y="4432022"/>
                <a:ext cx="633441" cy="490998"/>
              </a:xfrm>
              <a:prstGeom prst="rect">
                <a:avLst/>
              </a:prstGeom>
            </p:spPr>
          </p:pic>
        </p:grpSp>
      </p:grpSp>
      <p:sp>
        <p:nvSpPr>
          <p:cNvPr id="409" name="TextBox 408"/>
          <p:cNvSpPr txBox="1"/>
          <p:nvPr/>
        </p:nvSpPr>
        <p:spPr>
          <a:xfrm>
            <a:off x="-444253" y="2123815"/>
            <a:ext cx="4877481" cy="369332"/>
          </a:xfrm>
          <a:prstGeom prst="rect">
            <a:avLst/>
          </a:prstGeom>
          <a:noFill/>
        </p:spPr>
        <p:txBody>
          <a:bodyPr wrap="square" rtlCol="0">
            <a:spAutoFit/>
          </a:bodyPr>
          <a:lstStyle/>
          <a:p>
            <a:pPr algn="ctr"/>
            <a:r>
              <a:rPr lang="nl-BE" i="1">
                <a:latin typeface="Times New Roman" panose="02020603050405020304" pitchFamily="18" charset="0"/>
                <a:cs typeface="Times New Roman" panose="02020603050405020304" pitchFamily="18" charset="0"/>
              </a:rPr>
              <a:t>a world without agency cost</a:t>
            </a:r>
          </a:p>
        </p:txBody>
      </p:sp>
      <p:sp>
        <p:nvSpPr>
          <p:cNvPr id="410" name="TextBox 409"/>
          <p:cNvSpPr txBox="1"/>
          <p:nvPr/>
        </p:nvSpPr>
        <p:spPr>
          <a:xfrm>
            <a:off x="4726649" y="2122804"/>
            <a:ext cx="3749083" cy="369332"/>
          </a:xfrm>
          <a:prstGeom prst="rect">
            <a:avLst/>
          </a:prstGeom>
          <a:noFill/>
        </p:spPr>
        <p:txBody>
          <a:bodyPr wrap="square" rtlCol="0">
            <a:spAutoFit/>
          </a:bodyPr>
          <a:lstStyle/>
          <a:p>
            <a:r>
              <a:rPr lang="nl-BE" i="1">
                <a:latin typeface="Times New Roman" panose="02020603050405020304" pitchFamily="18" charset="0"/>
                <a:cs typeface="Times New Roman" panose="02020603050405020304" pitchFamily="18" charset="0"/>
              </a:rPr>
              <a:t>a world with agency cost</a:t>
            </a:r>
          </a:p>
        </p:txBody>
      </p:sp>
    </p:spTree>
    <p:extLst>
      <p:ext uri="{BB962C8B-B14F-4D97-AF65-F5344CB8AC3E}">
        <p14:creationId xmlns:p14="http://schemas.microsoft.com/office/powerpoint/2010/main" val="428954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agency cost</a:t>
            </a:r>
          </a:p>
        </p:txBody>
      </p:sp>
      <p:sp>
        <p:nvSpPr>
          <p:cNvPr id="3" name="Text Placeholder 2"/>
          <p:cNvSpPr>
            <a:spLocks noGrp="1"/>
          </p:cNvSpPr>
          <p:nvPr>
            <p:ph type="body" sz="quarter" idx="12"/>
          </p:nvPr>
        </p:nvSpPr>
        <p:spPr>
          <a:xfrm>
            <a:off x="464779" y="1484783"/>
            <a:ext cx="8150400" cy="5103928"/>
          </a:xfrm>
        </p:spPr>
        <p:txBody>
          <a:bodyPr/>
          <a:lstStyle/>
          <a:p>
            <a:pPr algn="just"/>
            <a:r>
              <a:rPr lang="nl-BE"/>
              <a:t>Conclusions:</a:t>
            </a:r>
          </a:p>
          <a:p>
            <a:pPr lvl="1" algn="just"/>
            <a:r>
              <a:rPr lang="nl-BE"/>
              <a:t>agency costs results in value-decreasing decisions </a:t>
            </a:r>
            <a:r>
              <a:rPr lang="nl-BE" i="1"/>
              <a:t>ex post;</a:t>
            </a:r>
          </a:p>
          <a:p>
            <a:pPr lvl="1" algn="just"/>
            <a:r>
              <a:rPr lang="nl-BE" i="1"/>
              <a:t>ex post </a:t>
            </a:r>
            <a:r>
              <a:rPr lang="nl-BE"/>
              <a:t>agency cost will be taken into account </a:t>
            </a:r>
            <a:r>
              <a:rPr lang="nl-BE" i="1"/>
              <a:t>ex ante:</a:t>
            </a:r>
          </a:p>
          <a:p>
            <a:pPr lvl="2" algn="just"/>
            <a:r>
              <a:rPr lang="nl-BE"/>
              <a:t>agency cost impacts cost of capital and thus a firm’s ability to raise additional capital;</a:t>
            </a:r>
          </a:p>
          <a:p>
            <a:pPr lvl="2" algn="just"/>
            <a:r>
              <a:rPr lang="nl-BE"/>
              <a:t>agency cost impacts the possibility of firms to have an optimal ownership structure:</a:t>
            </a:r>
          </a:p>
          <a:p>
            <a:pPr lvl="3" algn="just"/>
            <a:r>
              <a:rPr lang="nl-BE"/>
              <a:t>if agency cost of the public firm (be it horizontal or vertical) exceeds efficiency gains (as opposed to the closed firm), a firm cannot go public (all else being equal);</a:t>
            </a:r>
          </a:p>
          <a:p>
            <a:pPr lvl="3" algn="just"/>
            <a:r>
              <a:rPr lang="nl-BE"/>
              <a:t>if (vertical) agency costs of the widely held firm exceed efficiency gains (as opposed to the controlled firm), a firm cannot become widely held (all else being equal);</a:t>
            </a:r>
          </a:p>
          <a:p>
            <a:pPr lvl="2" algn="just"/>
            <a:endParaRPr lang="nl-BE"/>
          </a:p>
          <a:p>
            <a:pPr marL="685800" lvl="2" indent="0" algn="just">
              <a:buNone/>
            </a:pPr>
            <a:endParaRPr lang="nl-BE"/>
          </a:p>
          <a:p>
            <a:pPr lvl="1" algn="just"/>
            <a:r>
              <a:rPr lang="nl-BE"/>
              <a:t>agency cost impacts the efficiency of an economy and thus social welfare.</a:t>
            </a:r>
          </a:p>
          <a:p>
            <a:pPr algn="just"/>
            <a:endParaRPr lang="nl-BE"/>
          </a:p>
          <a:p>
            <a:pPr marL="365760" lvl="1" indent="0" algn="just">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70</a:t>
            </a:fld>
            <a:endParaRPr lang="en-US" noProof="0" dirty="0"/>
          </a:p>
        </p:txBody>
      </p:sp>
      <p:sp>
        <p:nvSpPr>
          <p:cNvPr id="5" name="TextBox 4"/>
          <p:cNvSpPr txBox="1"/>
          <p:nvPr/>
        </p:nvSpPr>
        <p:spPr>
          <a:xfrm>
            <a:off x="3203848" y="5293412"/>
            <a:ext cx="1401591" cy="523220"/>
          </a:xfrm>
          <a:prstGeom prst="rect">
            <a:avLst/>
          </a:prstGeom>
          <a:noFill/>
        </p:spPr>
        <p:txBody>
          <a:bodyPr wrap="square" rtlCol="0">
            <a:spAutoFit/>
          </a:bodyPr>
          <a:lstStyle/>
          <a:p>
            <a:pPr algn="ctr"/>
            <a:r>
              <a:rPr lang="nl-BE" sz="1400">
                <a:latin typeface="Times New Roman" panose="02020603050405020304" pitchFamily="18" charset="0"/>
                <a:cs typeface="Times New Roman" panose="02020603050405020304" pitchFamily="18" charset="0"/>
              </a:rPr>
              <a:t>Ownership structure</a:t>
            </a:r>
          </a:p>
        </p:txBody>
      </p:sp>
      <p:sp>
        <p:nvSpPr>
          <p:cNvPr id="6" name="TextBox 5"/>
          <p:cNvSpPr txBox="1"/>
          <p:nvPr/>
        </p:nvSpPr>
        <p:spPr>
          <a:xfrm>
            <a:off x="5185717" y="5293412"/>
            <a:ext cx="967826" cy="523220"/>
          </a:xfrm>
          <a:prstGeom prst="rect">
            <a:avLst/>
          </a:prstGeom>
          <a:noFill/>
        </p:spPr>
        <p:txBody>
          <a:bodyPr wrap="square" rtlCol="0">
            <a:spAutoFit/>
          </a:bodyPr>
          <a:lstStyle/>
          <a:p>
            <a:pPr algn="ctr"/>
            <a:r>
              <a:rPr lang="nl-BE" sz="1400">
                <a:latin typeface="Times New Roman" panose="02020603050405020304" pitchFamily="18" charset="0"/>
                <a:cs typeface="Times New Roman" panose="02020603050405020304" pitchFamily="18" charset="0"/>
              </a:rPr>
              <a:t>Agency cost</a:t>
            </a:r>
          </a:p>
        </p:txBody>
      </p:sp>
      <p:sp>
        <p:nvSpPr>
          <p:cNvPr id="7" name="Down Arrow 6"/>
          <p:cNvSpPr/>
          <p:nvPr/>
        </p:nvSpPr>
        <p:spPr bwMode="auto">
          <a:xfrm rot="16200000">
            <a:off x="4756994" y="5129586"/>
            <a:ext cx="181806" cy="669066"/>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400" b="0" i="0" u="none" strike="noStrike" cap="none" normalizeH="0" baseline="0" dirty="0">
              <a:ln>
                <a:noFill/>
              </a:ln>
              <a:solidFill>
                <a:schemeClr val="tx1"/>
              </a:solidFill>
              <a:effectLst/>
              <a:latin typeface="Arial" charset="0"/>
              <a:ea typeface="Arial" charset="0"/>
              <a:cs typeface="Arial" charset="0"/>
            </a:endParaRPr>
          </a:p>
        </p:txBody>
      </p:sp>
      <p:sp>
        <p:nvSpPr>
          <p:cNvPr id="11" name="Down Arrow 10"/>
          <p:cNvSpPr/>
          <p:nvPr/>
        </p:nvSpPr>
        <p:spPr bwMode="auto">
          <a:xfrm rot="5400000">
            <a:off x="4752809" y="5312291"/>
            <a:ext cx="183600" cy="669063"/>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400" b="0" i="0" u="none" strike="noStrike" cap="none" normalizeH="0" baseline="0" dirty="0">
              <a:ln>
                <a:noFill/>
              </a:ln>
              <a:solidFill>
                <a:schemeClr val="tx1"/>
              </a:solidFill>
              <a:effectLst/>
              <a:latin typeface="Arial" charset="0"/>
              <a:ea typeface="Arial" charset="0"/>
              <a:cs typeface="Arial" charset="0"/>
            </a:endParaRPr>
          </a:p>
        </p:txBody>
      </p:sp>
      <p:sp>
        <p:nvSpPr>
          <p:cNvPr id="12" name="Rectangle 11"/>
          <p:cNvSpPr/>
          <p:nvPr/>
        </p:nvSpPr>
        <p:spPr bwMode="auto">
          <a:xfrm>
            <a:off x="3203848" y="5157192"/>
            <a:ext cx="3017788" cy="792088"/>
          </a:xfrm>
          <a:prstGeom prst="rect">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4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36308420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1.3. The role of markets</a:t>
            </a:r>
          </a:p>
        </p:txBody>
      </p:sp>
    </p:spTree>
    <p:extLst>
      <p:ext uri="{BB962C8B-B14F-4D97-AF65-F5344CB8AC3E}">
        <p14:creationId xmlns:p14="http://schemas.microsoft.com/office/powerpoint/2010/main" val="10503257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markets</a:t>
            </a:r>
          </a:p>
        </p:txBody>
      </p:sp>
      <p:sp>
        <p:nvSpPr>
          <p:cNvPr id="3" name="Text Placeholder 2"/>
          <p:cNvSpPr>
            <a:spLocks noGrp="1"/>
          </p:cNvSpPr>
          <p:nvPr>
            <p:ph type="body" sz="quarter" idx="12"/>
          </p:nvPr>
        </p:nvSpPr>
        <p:spPr>
          <a:xfrm>
            <a:off x="464778" y="1484784"/>
            <a:ext cx="8571717" cy="5373216"/>
          </a:xfrm>
        </p:spPr>
        <p:txBody>
          <a:bodyPr/>
          <a:lstStyle/>
          <a:p>
            <a:pPr algn="just"/>
            <a:r>
              <a:rPr lang="nl-BE"/>
              <a:t>Markets (may) reduce agency cost:</a:t>
            </a:r>
          </a:p>
          <a:p>
            <a:pPr lvl="1" algn="just"/>
            <a:r>
              <a:rPr lang="nl-BE"/>
              <a:t>product markets: if a firm is badly run, products will be more expensive/less good, and the firm will eventually disappear (along with the insiders);</a:t>
            </a:r>
          </a:p>
          <a:p>
            <a:pPr lvl="1" algn="just"/>
            <a:r>
              <a:rPr lang="nl-BE"/>
              <a:t>capital markets: if a firm is badly run, it will be more difficult to attract additional capital to fund new projects;</a:t>
            </a:r>
          </a:p>
          <a:p>
            <a:pPr lvl="1" algn="just"/>
            <a:r>
              <a:rPr lang="nl-BE"/>
              <a:t>however:</a:t>
            </a:r>
          </a:p>
          <a:p>
            <a:pPr lvl="2" algn="just"/>
            <a:r>
              <a:rPr lang="nl-BE"/>
              <a:t>markets are never fully competitive, and sometimes not competitive at all;</a:t>
            </a:r>
          </a:p>
          <a:p>
            <a:pPr lvl="2" algn="just"/>
            <a:r>
              <a:rPr lang="nl-BE"/>
              <a:t>market effects may be long-term and exceed tenure of management/board;</a:t>
            </a:r>
          </a:p>
          <a:p>
            <a:pPr lvl="2" algn="just"/>
            <a:r>
              <a:rPr lang="nl-BE"/>
              <a:t>stealing may represent small portion of firm value;</a:t>
            </a:r>
          </a:p>
          <a:p>
            <a:pPr lvl="2" algn="just"/>
            <a:r>
              <a:rPr lang="nl-BE"/>
              <a:t>price of capital have less impact of no additional capital is required; in addition, the price of capital may be less of a problem for manager than for shareholders;</a:t>
            </a:r>
          </a:p>
          <a:p>
            <a:pPr lvl="2" algn="just"/>
            <a:r>
              <a:rPr lang="nl-BE"/>
              <a:t>path-dependency: do strong markets require strong firms ?</a:t>
            </a:r>
          </a:p>
          <a:p>
            <a:pPr lvl="2" algn="just"/>
            <a:r>
              <a:rPr lang="nl-BE"/>
              <a:t>other arguments ?</a:t>
            </a:r>
          </a:p>
          <a:p>
            <a:pPr marL="685800" lvl="2"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72</a:t>
            </a:fld>
            <a:endParaRPr lang="en-US" noProof="0" dirty="0"/>
          </a:p>
        </p:txBody>
      </p:sp>
    </p:spTree>
    <p:extLst>
      <p:ext uri="{BB962C8B-B14F-4D97-AF65-F5344CB8AC3E}">
        <p14:creationId xmlns:p14="http://schemas.microsoft.com/office/powerpoint/2010/main" val="14401059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markets</a:t>
            </a:r>
          </a:p>
        </p:txBody>
      </p:sp>
      <p:sp>
        <p:nvSpPr>
          <p:cNvPr id="3" name="Text Placeholder 2"/>
          <p:cNvSpPr>
            <a:spLocks noGrp="1"/>
          </p:cNvSpPr>
          <p:nvPr>
            <p:ph type="body" sz="quarter" idx="12"/>
          </p:nvPr>
        </p:nvSpPr>
        <p:spPr>
          <a:xfrm>
            <a:off x="464779" y="1484784"/>
            <a:ext cx="8150400" cy="5832648"/>
          </a:xfrm>
        </p:spPr>
        <p:txBody>
          <a:bodyPr/>
          <a:lstStyle/>
          <a:p>
            <a:r>
              <a:rPr lang="nl-BE"/>
              <a:t>Markets (may) reduce agency cost:</a:t>
            </a:r>
          </a:p>
          <a:p>
            <a:pPr lvl="1"/>
            <a:r>
              <a:rPr lang="nl-BE"/>
              <a:t>market for corporate control: if a firm is badly run, share price will be low; as prices are low, firm may be subject to a (hostile) takeover; </a:t>
            </a:r>
          </a:p>
          <a:p>
            <a:pPr lvl="1"/>
            <a:r>
              <a:rPr lang="nl-BE"/>
              <a:t>since management may lose jobs, market for corporate control keeps management in check;</a:t>
            </a:r>
          </a:p>
          <a:p>
            <a:pPr lvl="1"/>
            <a:r>
              <a:rPr lang="nl-BE"/>
              <a:t>however:</a:t>
            </a:r>
          </a:p>
          <a:p>
            <a:pPr lvl="2"/>
            <a:r>
              <a:rPr lang="nl-BE"/>
              <a:t>in controlled companies, control may not be contestable;</a:t>
            </a:r>
          </a:p>
          <a:p>
            <a:pPr lvl="2"/>
            <a:r>
              <a:rPr lang="nl-BE"/>
              <a:t>incumbents (controlling shareholders / management) have ways to deter or frustrate takeovers; control premium needs to be paid;</a:t>
            </a:r>
          </a:p>
          <a:p>
            <a:pPr lvl="2"/>
            <a:r>
              <a:rPr lang="nl-BE"/>
              <a:t>takeovers are not necessarily efficient (</a:t>
            </a:r>
            <a:r>
              <a:rPr lang="nl-BE" i="1"/>
              <a:t>e.g.,</a:t>
            </a:r>
            <a:r>
              <a:rPr lang="nl-BE"/>
              <a:t> takeover may be the result of agency cost within the bidder; free cash flow problem).</a:t>
            </a:r>
          </a:p>
          <a:p>
            <a:pPr marL="422910" indent="-285750" algn="just"/>
            <a:r>
              <a:rPr lang="nl-BE" sz="1600" u="sng"/>
              <a:t>Roe</a:t>
            </a:r>
            <a:r>
              <a:rPr lang="nl-BE" sz="1600"/>
              <a:t>, “The Institutions of Corporate Governance” (2004): “</a:t>
            </a:r>
            <a:r>
              <a:rPr lang="nl-BE" sz="1600" i="1"/>
              <a:t>markets [do not] utterly fail to constrain managers, but that they are not tight, perfect constraints. […] if the firm gets seriously out of line, it will hit a limit in another of these markets. But it can, depending on its market setting, waste major corporate resources before hitting that market-imposed limit.</a:t>
            </a:r>
            <a:r>
              <a:rPr lang="nl-BE" sz="1600"/>
              <a:t>”</a:t>
            </a:r>
          </a:p>
          <a:p>
            <a:pPr marL="411480" lvl="1" indent="0">
              <a:buNone/>
            </a:pPr>
            <a:endParaRPr lang="nl-BE"/>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73</a:t>
            </a:fld>
            <a:endParaRPr lang="en-US" noProof="0" dirty="0"/>
          </a:p>
        </p:txBody>
      </p:sp>
    </p:spTree>
    <p:extLst>
      <p:ext uri="{BB962C8B-B14F-4D97-AF65-F5344CB8AC3E}">
        <p14:creationId xmlns:p14="http://schemas.microsoft.com/office/powerpoint/2010/main" val="2592609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real question</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74</a:t>
            </a:fld>
            <a:endParaRPr lang="en-US" noProof="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255" y="1844824"/>
            <a:ext cx="6611789" cy="2775942"/>
          </a:xfrm>
          <a:prstGeom prst="rect">
            <a:avLst/>
          </a:prstGeom>
        </p:spPr>
      </p:pic>
    </p:spTree>
    <p:extLst>
      <p:ext uri="{BB962C8B-B14F-4D97-AF65-F5344CB8AC3E}">
        <p14:creationId xmlns:p14="http://schemas.microsoft.com/office/powerpoint/2010/main" val="26032539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1.4. The role of (company) law</a:t>
            </a:r>
          </a:p>
        </p:txBody>
      </p:sp>
    </p:spTree>
    <p:extLst>
      <p:ext uri="{BB962C8B-B14F-4D97-AF65-F5344CB8AC3E}">
        <p14:creationId xmlns:p14="http://schemas.microsoft.com/office/powerpoint/2010/main" val="26092347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(company law) law</a:t>
            </a:r>
          </a:p>
        </p:txBody>
      </p:sp>
      <p:sp>
        <p:nvSpPr>
          <p:cNvPr id="3" name="Text Placeholder 2"/>
          <p:cNvSpPr>
            <a:spLocks noGrp="1"/>
          </p:cNvSpPr>
          <p:nvPr>
            <p:ph type="body" sz="quarter" idx="12"/>
          </p:nvPr>
        </p:nvSpPr>
        <p:spPr>
          <a:xfrm>
            <a:off x="464779" y="1484784"/>
            <a:ext cx="8150400" cy="5373216"/>
          </a:xfrm>
        </p:spPr>
        <p:txBody>
          <a:bodyPr/>
          <a:lstStyle/>
          <a:p>
            <a:r>
              <a:rPr lang="nl-BE"/>
              <a:t>Two types of rules:</a:t>
            </a:r>
          </a:p>
          <a:p>
            <a:pPr lvl="1"/>
            <a:r>
              <a:rPr lang="nl-BE"/>
              <a:t>default rules: rule applies, unless otherwise ageed (“</a:t>
            </a:r>
            <a:r>
              <a:rPr lang="nl-BE" i="1"/>
              <a:t>opting out</a:t>
            </a:r>
            <a:r>
              <a:rPr lang="nl-BE"/>
              <a:t>”)</a:t>
            </a:r>
          </a:p>
          <a:p>
            <a:pPr lvl="1"/>
            <a:r>
              <a:rPr lang="nl-BE"/>
              <a:t>mandatory rules: rules applies, even if otherwise agreed (no “</a:t>
            </a:r>
            <a:r>
              <a:rPr lang="nl-BE" i="1"/>
              <a:t>opting out</a:t>
            </a:r>
            <a:r>
              <a:rPr lang="nl-BE"/>
              <a:t>”)</a:t>
            </a:r>
          </a:p>
          <a:p>
            <a:r>
              <a:rPr lang="nl-BE"/>
              <a:t>Functions of (corporate) law:</a:t>
            </a:r>
          </a:p>
          <a:p>
            <a:pPr lvl="2"/>
            <a:r>
              <a:rPr lang="nl-BE"/>
              <a:t>mitigating externalities (</a:t>
            </a:r>
            <a:r>
              <a:rPr lang="nl-BE" i="1"/>
              <a:t>e.g., </a:t>
            </a:r>
            <a:r>
              <a:rPr lang="nl-BE"/>
              <a:t>moral hazard – creditor protection (</a:t>
            </a:r>
            <a:r>
              <a:rPr lang="nl-BE" i="1"/>
              <a:t>infra</a:t>
            </a:r>
            <a:r>
              <a:rPr lang="nl-BE"/>
              <a:t>))</a:t>
            </a:r>
          </a:p>
          <a:p>
            <a:pPr lvl="2"/>
            <a:r>
              <a:rPr lang="nl-BE"/>
              <a:t>completing the (corporate) contract </a:t>
            </a:r>
            <a:r>
              <a:rPr lang="nl-BE" i="1"/>
              <a:t>(cf. </a:t>
            </a:r>
            <a:r>
              <a:rPr lang="nl-BE"/>
              <a:t>transaction cost)</a:t>
            </a:r>
          </a:p>
          <a:p>
            <a:pPr lvl="2"/>
            <a:r>
              <a:rPr lang="nl-BE"/>
              <a:t>overriding inefficient terms.</a:t>
            </a:r>
          </a:p>
          <a:p>
            <a:r>
              <a:rPr lang="nl-BE"/>
              <a:t>When must corporate law be mandatory? </a:t>
            </a:r>
          </a:p>
          <a:p>
            <a:pPr marL="685800" lvl="2"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76</a:t>
            </a:fld>
            <a:endParaRPr lang="en-US" noProof="0" dirty="0"/>
          </a:p>
        </p:txBody>
      </p:sp>
    </p:spTree>
    <p:extLst>
      <p:ext uri="{BB962C8B-B14F-4D97-AF65-F5344CB8AC3E}">
        <p14:creationId xmlns:p14="http://schemas.microsoft.com/office/powerpoint/2010/main" val="41693855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(company law) law</a:t>
            </a:r>
          </a:p>
        </p:txBody>
      </p:sp>
      <p:sp>
        <p:nvSpPr>
          <p:cNvPr id="3" name="Text Placeholder 2"/>
          <p:cNvSpPr>
            <a:spLocks noGrp="1"/>
          </p:cNvSpPr>
          <p:nvPr>
            <p:ph type="body" sz="quarter" idx="12"/>
          </p:nvPr>
        </p:nvSpPr>
        <p:spPr>
          <a:xfrm>
            <a:off x="473075" y="1556792"/>
            <a:ext cx="8058150" cy="576064"/>
          </a:xfrm>
        </p:spPr>
        <p:txBody>
          <a:bodyPr/>
          <a:lstStyle/>
          <a:p>
            <a:r>
              <a:rPr lang="nl-BE" u="sng"/>
              <a:t>Easterbrook &amp; Fischel</a:t>
            </a:r>
            <a:r>
              <a:rPr lang="nl-BE"/>
              <a:t>, </a:t>
            </a:r>
            <a:r>
              <a:rPr lang="nl-BE" i="1"/>
              <a:t>The Economic Structure of Corporate Law </a:t>
            </a:r>
            <a:r>
              <a:rPr lang="nl-BE"/>
              <a:t>(1991): </a:t>
            </a:r>
          </a:p>
          <a:p>
            <a:pPr marL="0"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77</a:t>
            </a:fld>
            <a:endParaRPr lang="en-US" noProof="0" dirty="0"/>
          </a:p>
        </p:txBody>
      </p:sp>
      <p:pic>
        <p:nvPicPr>
          <p:cNvPr id="1026" name="Picture 2" descr="The Economic Structure of Corporate Law : Easterbrook, Frank H., Fischel,  Daniel R.: Amazon.de: Büc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524" y="2099558"/>
            <a:ext cx="2082701" cy="3120925"/>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749918" y="1988840"/>
            <a:ext cx="5915000" cy="3816429"/>
          </a:xfrm>
          <a:prstGeom prst="rect">
            <a:avLst/>
          </a:prstGeom>
          <a:noFill/>
        </p:spPr>
        <p:txBody>
          <a:bodyPr wrap="square" rtlCol="0">
            <a:spAutoFit/>
          </a:bodyPr>
          <a:lstStyle/>
          <a:p>
            <a:pPr algn="just"/>
            <a:r>
              <a:rPr lang="nl-BE" sz="2400">
                <a:latin typeface="Times New Roman" panose="02020603050405020304" pitchFamily="18" charset="0"/>
                <a:cs typeface="Times New Roman" panose="02020603050405020304" pitchFamily="18" charset="0"/>
              </a:rPr>
              <a:t>“</a:t>
            </a:r>
            <a:r>
              <a:rPr lang="nl-BE" sz="2200" i="1">
                <a:latin typeface="Angsana New" panose="02020603050405020304" pitchFamily="18" charset="-34"/>
                <a:cs typeface="Angsana New" panose="02020603050405020304" pitchFamily="18" charset="-34"/>
              </a:rPr>
              <a:t>There are many actors from production employees to managers to equity investors to debt investors to holders of warranty and tort claims against the firm. The arrangement among these persons usually depend on contracts and on positive law, not on corporate law or the status of the corporation as an entity. More often than not a reference to the corporation as an entity will hide the essence of the transaction. So often we speak of the corporation as a “nexus of contracts” or a set of implicit or explicit contracts. […] The form of reference is </a:t>
            </a:r>
            <a:r>
              <a:rPr lang="nl-BE" sz="2200" i="1" u="sng">
                <a:latin typeface="Angsana New" panose="02020603050405020304" pitchFamily="18" charset="-34"/>
                <a:cs typeface="Angsana New" panose="02020603050405020304" pitchFamily="18" charset="-34"/>
              </a:rPr>
              <a:t>a reminder that the corporation is a voluntary adventure</a:t>
            </a:r>
            <a:r>
              <a:rPr lang="nl-BE" sz="2200" i="1">
                <a:latin typeface="Angsana New" panose="02020603050405020304" pitchFamily="18" charset="-34"/>
                <a:cs typeface="Angsana New" panose="02020603050405020304" pitchFamily="18" charset="-34"/>
              </a:rPr>
              <a:t>, and that we must always examine the terms on which real people have agreed to participate.</a:t>
            </a:r>
            <a:r>
              <a:rPr lang="nl-BE" sz="2400">
                <a:latin typeface="Times New Roman" panose="02020603050405020304" pitchFamily="18" charset="0"/>
                <a:cs typeface="Times New Roman" panose="02020603050405020304" pitchFamily="18" charset="0"/>
              </a:rPr>
              <a:t>”</a:t>
            </a:r>
          </a:p>
          <a:p>
            <a:pPr algn="just"/>
            <a:endParaRPr lang="nl-BE"/>
          </a:p>
        </p:txBody>
      </p:sp>
    </p:spTree>
    <p:extLst>
      <p:ext uri="{BB962C8B-B14F-4D97-AF65-F5344CB8AC3E}">
        <p14:creationId xmlns:p14="http://schemas.microsoft.com/office/powerpoint/2010/main" val="950148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(company law) law</a:t>
            </a:r>
          </a:p>
        </p:txBody>
      </p:sp>
      <p:sp>
        <p:nvSpPr>
          <p:cNvPr id="3" name="Text Placeholder 2"/>
          <p:cNvSpPr>
            <a:spLocks noGrp="1"/>
          </p:cNvSpPr>
          <p:nvPr>
            <p:ph type="body" sz="quarter" idx="12"/>
          </p:nvPr>
        </p:nvSpPr>
        <p:spPr>
          <a:xfrm>
            <a:off x="464778" y="1484783"/>
            <a:ext cx="8355693" cy="5373217"/>
          </a:xfrm>
        </p:spPr>
        <p:txBody>
          <a:bodyPr/>
          <a:lstStyle/>
          <a:p>
            <a:r>
              <a:rPr lang="nl-BE"/>
              <a:t>Contract as a bonding mechanism: firms may reduce agency cost </a:t>
            </a:r>
            <a:r>
              <a:rPr lang="nl-BE" i="1"/>
              <a:t>ex ante</a:t>
            </a:r>
            <a:r>
              <a:rPr lang="nl-BE"/>
              <a:t> by committing to certain standards </a:t>
            </a:r>
            <a:r>
              <a:rPr lang="nl-BE" i="1"/>
              <a:t>ex post.</a:t>
            </a:r>
          </a:p>
          <a:p>
            <a:r>
              <a:rPr lang="nl-BE"/>
              <a:t>Moreover, economic theory suggest that, under certain conditions</a:t>
            </a:r>
            <a:r>
              <a:rPr lang="nl-BE" i="1"/>
              <a:t>,</a:t>
            </a:r>
            <a:r>
              <a:rPr lang="nl-BE"/>
              <a:t> contractual parties will adopt efficient terms, </a:t>
            </a:r>
            <a:r>
              <a:rPr lang="nl-BE" i="1"/>
              <a:t>i.e.,</a:t>
            </a:r>
            <a:r>
              <a:rPr lang="nl-BE"/>
              <a:t>terms which maximize utility and social welfare.</a:t>
            </a:r>
          </a:p>
          <a:p>
            <a:r>
              <a:rPr lang="nl-BE"/>
              <a:t>Shortcomings of contract:</a:t>
            </a:r>
          </a:p>
          <a:p>
            <a:pPr lvl="1"/>
            <a:r>
              <a:rPr lang="nl-BE"/>
              <a:t>absence of public enforcement and cost of (private) enforcement;</a:t>
            </a:r>
          </a:p>
          <a:p>
            <a:pPr lvl="1"/>
            <a:r>
              <a:rPr lang="nl-BE"/>
              <a:t>the “latecomer term”: </a:t>
            </a:r>
          </a:p>
          <a:p>
            <a:pPr lvl="2"/>
            <a:r>
              <a:rPr lang="nl-BE"/>
              <a:t>possibility of amending the corporate contract without unanimity is desirable;</a:t>
            </a:r>
          </a:p>
          <a:p>
            <a:pPr lvl="2"/>
            <a:r>
              <a:rPr lang="nl-BE"/>
              <a:t>amendments are driven by insiders (controlling shareholders / management), thus creating a risk of opportunistic amendments, </a:t>
            </a:r>
            <a:r>
              <a:rPr lang="nl-BE" i="1"/>
              <a:t>i.e., </a:t>
            </a:r>
            <a:r>
              <a:rPr lang="nl-BE"/>
              <a:t>amendments that benefit the insiders;</a:t>
            </a:r>
          </a:p>
          <a:p>
            <a:pPr lvl="2"/>
            <a:r>
              <a:rPr lang="nl-BE"/>
              <a:t>markets constrain outsiders, but not perfectly (</a:t>
            </a:r>
            <a:r>
              <a:rPr lang="nl-BE" i="1"/>
              <a:t>supra</a:t>
            </a:r>
            <a:r>
              <a:rPr lang="nl-BE"/>
              <a:t>);</a:t>
            </a:r>
          </a:p>
          <a:p>
            <a:pPr lvl="2"/>
            <a:r>
              <a:rPr lang="nl-BE"/>
              <a:t>shareholders can sell their shares, but would still lose money.</a:t>
            </a:r>
          </a:p>
          <a:p>
            <a:pPr marL="685800" lvl="2" indent="0">
              <a:buNone/>
            </a:pPr>
            <a:endParaRPr lang="nl-BE"/>
          </a:p>
          <a:p>
            <a:pPr lvl="2"/>
            <a:endParaRPr lang="nl-BE"/>
          </a:p>
          <a:p>
            <a:pPr marL="685800" lvl="2" indent="0">
              <a:buNone/>
            </a:pPr>
            <a:endParaRPr lang="nl-BE"/>
          </a:p>
          <a:p>
            <a:pPr lvl="2"/>
            <a:endParaRPr lang="nl-BE"/>
          </a:p>
          <a:p>
            <a:pPr lvl="2"/>
            <a:endParaRPr lang="nl-BE"/>
          </a:p>
          <a:p>
            <a:pPr lvl="1"/>
            <a:endParaRPr lang="nl-BE"/>
          </a:p>
          <a:p>
            <a:pPr lvl="1"/>
            <a:endParaRPr lang="nl-BE"/>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78</a:t>
            </a:fld>
            <a:endParaRPr lang="en-US" noProof="0" dirty="0"/>
          </a:p>
        </p:txBody>
      </p:sp>
    </p:spTree>
    <p:extLst>
      <p:ext uri="{BB962C8B-B14F-4D97-AF65-F5344CB8AC3E}">
        <p14:creationId xmlns:p14="http://schemas.microsoft.com/office/powerpoint/2010/main" val="8861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The role of contract</a:t>
            </a:r>
          </a:p>
        </p:txBody>
      </p:sp>
      <p:sp>
        <p:nvSpPr>
          <p:cNvPr id="3" name="Text Placeholder 2"/>
          <p:cNvSpPr>
            <a:spLocks noGrp="1"/>
          </p:cNvSpPr>
          <p:nvPr>
            <p:ph type="body" sz="quarter" idx="12"/>
          </p:nvPr>
        </p:nvSpPr>
        <p:spPr>
          <a:xfrm>
            <a:off x="464779" y="1484784"/>
            <a:ext cx="8150400" cy="4968552"/>
          </a:xfrm>
        </p:spPr>
        <p:txBody>
          <a:bodyPr/>
          <a:lstStyle/>
          <a:p>
            <a:r>
              <a:rPr lang="nl-BE" u="sng"/>
              <a:t>Bebchuk</a:t>
            </a:r>
            <a:r>
              <a:rPr lang="nl-BE"/>
              <a:t>, “Limiting Contractual Freedom in Coporate Law: The Desirable Constraints on Charter Amendments (1989):</a:t>
            </a:r>
          </a:p>
          <a:p>
            <a:pPr marL="360363" indent="0" algn="just">
              <a:buNone/>
            </a:pPr>
            <a:r>
              <a:rPr lang="nl-BE"/>
              <a:t>“</a:t>
            </a:r>
            <a:r>
              <a:rPr lang="en-GB" sz="1600" i="1"/>
              <a:t>Rational and informed parties forming a corporation would recognize the desirability of a charter amendment procedure that enables charter changes without unanimous shareholder consent. But they would also recognize the imperfections of this procedure, as neither the requirement of a shareholder vote nor the requirement of a board proposal can be relied on to preclude value-decreasing amendments. Consequently, the optimal arrangement that such parties would wish to adopt with respect to opt-out amendments is one that places significant limits on opting out in midstream. </a:t>
            </a:r>
            <a:r>
              <a:rPr lang="en-GB" sz="1600" i="1" u="sng"/>
              <a:t>This optimal arrangement is the one that the law should provide</a:t>
            </a:r>
            <a:r>
              <a:rPr lang="en-GB" sz="1600" i="1"/>
              <a:t>, at least in the absence of an explicit provision to the contrary in the initial charter. Because even strong believers in free markets should accept this optimal arrangement in the common case when such an explicit contrary provision is absent, they should recognize that </a:t>
            </a:r>
            <a:r>
              <a:rPr lang="en-GB" sz="1600" i="1" u="sng"/>
              <a:t>mandatory corporate law rules have an important role to play in midstream</a:t>
            </a:r>
            <a:r>
              <a:rPr lang="en-GB" sz="1600" i="1"/>
              <a:t>.</a:t>
            </a:r>
            <a:r>
              <a:rPr lang="en-GB"/>
              <a:t>”</a:t>
            </a: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79</a:t>
            </a:fld>
            <a:endParaRPr lang="en-US" noProof="0" dirty="0"/>
          </a:p>
        </p:txBody>
      </p:sp>
    </p:spTree>
    <p:extLst>
      <p:ext uri="{BB962C8B-B14F-4D97-AF65-F5344CB8AC3E}">
        <p14:creationId xmlns:p14="http://schemas.microsoft.com/office/powerpoint/2010/main" val="35419581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structures – firm level</a:t>
            </a:r>
          </a:p>
        </p:txBody>
      </p:sp>
      <p:sp>
        <p:nvSpPr>
          <p:cNvPr id="3" name="Text Placeholder 2"/>
          <p:cNvSpPr>
            <a:spLocks noGrp="1"/>
          </p:cNvSpPr>
          <p:nvPr>
            <p:ph type="body" sz="quarter" idx="12"/>
          </p:nvPr>
        </p:nvSpPr>
        <p:spPr>
          <a:xfrm>
            <a:off x="464779" y="1484783"/>
            <a:ext cx="8150400" cy="3384377"/>
          </a:xfrm>
        </p:spPr>
        <p:txBody>
          <a:bodyPr/>
          <a:lstStyle/>
          <a:p>
            <a:r>
              <a:rPr lang="nl-BE"/>
              <a:t>Working assumptions:</a:t>
            </a:r>
          </a:p>
          <a:p>
            <a:pPr lvl="1"/>
            <a:r>
              <a:rPr lang="nl-BE"/>
              <a:t>good company law prevents insiders from stealing and reduces agency cost;</a:t>
            </a:r>
          </a:p>
          <a:p>
            <a:pPr lvl="1"/>
            <a:r>
              <a:rPr lang="nl-BE"/>
              <a:t>bad company law does not prevent insiders from stealing and does not reduce agency cost.</a:t>
            </a:r>
          </a:p>
          <a:p>
            <a:r>
              <a:rPr lang="nl-BE"/>
              <a:t>If company law is good, firms can reduce agency cost </a:t>
            </a:r>
            <a:r>
              <a:rPr lang="nl-BE" i="1"/>
              <a:t>ex ante</a:t>
            </a:r>
            <a:r>
              <a:rPr lang="nl-BE"/>
              <a:t> and:</a:t>
            </a:r>
          </a:p>
          <a:p>
            <a:pPr lvl="1"/>
            <a:r>
              <a:rPr lang="nl-BE"/>
              <a:t>more easily go public;</a:t>
            </a:r>
          </a:p>
          <a:p>
            <a:pPr lvl="1"/>
            <a:r>
              <a:rPr lang="nl-BE"/>
              <a:t>more easily become (or remain) widely held,</a:t>
            </a:r>
          </a:p>
          <a:p>
            <a:pPr marL="365760" lvl="1" indent="0">
              <a:buNone/>
            </a:pPr>
            <a:r>
              <a:rPr lang="nl-BE"/>
              <a:t>in each case, all else being equal.</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80</a:t>
            </a:fld>
            <a:endParaRPr lang="en-US" noProof="0" dirty="0"/>
          </a:p>
        </p:txBody>
      </p:sp>
      <p:sp>
        <p:nvSpPr>
          <p:cNvPr id="7" name="Slide Number Placeholder 3"/>
          <p:cNvSpPr txBox="1">
            <a:spLocks/>
          </p:cNvSpPr>
          <p:nvPr/>
        </p:nvSpPr>
        <p:spPr>
          <a:xfrm>
            <a:off x="8244408" y="6223586"/>
            <a:ext cx="442392" cy="365125"/>
          </a:xfrm>
          <a:prstGeom prst="rect">
            <a:avLst/>
          </a:prstGeom>
        </p:spPr>
        <p:txBody>
          <a:bodyPr vert="horz" lIns="91440" tIns="45720" rIns="91440" bIns="45720" rtlCol="0" anchor="ctr"/>
          <a:lstStyle>
            <a:defPPr>
              <a:defRPr lang="de-DE"/>
            </a:defPPr>
            <a:lvl1pPr marL="0" algn="r" defTabSz="914400" rtl="0" eaLnBrk="1" latinLnBrk="0" hangingPunct="1">
              <a:defRPr sz="700"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141AF1-466E-4D9F-B74C-45FFEB47CA13}" type="slidenum">
              <a:rPr lang="en-US" smtClean="0"/>
              <a:pPr/>
              <a:t>80</a:t>
            </a:fld>
            <a:endParaRPr lang="en-US" dirty="0"/>
          </a:p>
        </p:txBody>
      </p:sp>
    </p:spTree>
    <p:extLst>
      <p:ext uri="{BB962C8B-B14F-4D97-AF65-F5344CB8AC3E}">
        <p14:creationId xmlns:p14="http://schemas.microsoft.com/office/powerpoint/2010/main" val="10073676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structures – firm level</a:t>
            </a:r>
          </a:p>
        </p:txBody>
      </p:sp>
      <p:sp>
        <p:nvSpPr>
          <p:cNvPr id="3" name="Text Placeholder 2"/>
          <p:cNvSpPr>
            <a:spLocks noGrp="1"/>
          </p:cNvSpPr>
          <p:nvPr>
            <p:ph type="body" sz="quarter" idx="12"/>
          </p:nvPr>
        </p:nvSpPr>
        <p:spPr>
          <a:xfrm>
            <a:off x="464779" y="1484784"/>
            <a:ext cx="8150400" cy="5103927"/>
          </a:xfrm>
        </p:spPr>
        <p:txBody>
          <a:bodyPr/>
          <a:lstStyle/>
          <a:p>
            <a:r>
              <a:rPr lang="nl-BE" sz="1600"/>
              <a:t>If company law is good, firms can reduce agency cost </a:t>
            </a:r>
            <a:r>
              <a:rPr lang="nl-BE" sz="1600" i="1"/>
              <a:t>ex ante</a:t>
            </a:r>
            <a:r>
              <a:rPr lang="nl-BE" sz="1600"/>
              <a:t> and more easily become (or remain) widely held (all else being equal), and </a:t>
            </a:r>
            <a:r>
              <a:rPr lang="nl-BE" sz="1600" i="1"/>
              <a:t>vice versa</a:t>
            </a:r>
            <a:r>
              <a:rPr lang="nl-BE" sz="1600"/>
              <a:t>:</a:t>
            </a:r>
          </a:p>
          <a:p>
            <a:pPr lvl="1" algn="just"/>
            <a:r>
              <a:rPr lang="nl-BE" sz="1400"/>
              <a:t>if company law does not protect investors against management, vertical agency cost shall be higher and becoming a widely held firm shall less likely be optimal (all else being equal);</a:t>
            </a:r>
          </a:p>
          <a:p>
            <a:pPr lvl="1" algn="just"/>
            <a:r>
              <a:rPr lang="nl-BE" sz="1400"/>
              <a:t>if company law does not protect minority investors against controlling shareholders, then becoming a widely held firm would leave private benefits of control “up for grabs” to be captured by a corporate raider; becoming a widely held firm shall therefore be sub-optimal (all else being equal);</a:t>
            </a:r>
          </a:p>
          <a:p>
            <a:pPr lvl="2" algn="just"/>
            <a:r>
              <a:rPr lang="nl-BE" sz="1200" u="sng"/>
              <a:t>Bebchuk</a:t>
            </a:r>
            <a:r>
              <a:rPr lang="nl-BE" sz="1200"/>
              <a:t>, “A Rent-Protection Theory of Corporate Ownership and Control” (1999): “</a:t>
            </a:r>
            <a:r>
              <a:rPr lang="en-GB" sz="1200" i="1"/>
              <a:t>While being more efficient is a necessary condition for an NCS structure to be chosen, it turns out not to be a sufficient condition. The reason for this is that setting an NCS structure does not ensure that the company remain in an NCS structure. A rival might seek to wrest control by acquiring a controlling block through market purchases or a takeover bid. When private benefits of control are large enough — and when control is thus valuable enough — an initial setting of an NCS structure will create a very tempting target for potential grabbers of control. Under such circumstances, an initial setting of an NCS structure will not be a stable equilibrium; the initial setting will likely revert eventually to a CS structure following the acquisition of a control block by a rival manager or, in a defensive move to prevent such an acquisition, by the incumbent manager. And when an NCS structure can be expected to unravel in this way, it would not be chosen to begin with. Thus, when private benefits of control are large, owners might choose a CS structure, notwithstanding some efficiency advantages that an NCS structure could have, in order to maintain a lock on control.</a:t>
            </a:r>
            <a:r>
              <a:rPr lang="en-GB" sz="1200"/>
              <a:t>”</a:t>
            </a:r>
          </a:p>
          <a:p>
            <a:pPr lvl="2" algn="just"/>
            <a:endParaRPr lang="nl-BE" sz="1400"/>
          </a:p>
          <a:p>
            <a:pPr marL="685800" lvl="2"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81</a:t>
            </a:fld>
            <a:endParaRPr lang="en-US" noProof="0" dirty="0"/>
          </a:p>
        </p:txBody>
      </p:sp>
    </p:spTree>
    <p:extLst>
      <p:ext uri="{BB962C8B-B14F-4D97-AF65-F5344CB8AC3E}">
        <p14:creationId xmlns:p14="http://schemas.microsoft.com/office/powerpoint/2010/main" val="4652328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structures – firm level</a:t>
            </a:r>
          </a:p>
        </p:txBody>
      </p:sp>
      <p:sp>
        <p:nvSpPr>
          <p:cNvPr id="3" name="Text Placeholder 2"/>
          <p:cNvSpPr>
            <a:spLocks noGrp="1"/>
          </p:cNvSpPr>
          <p:nvPr>
            <p:ph type="body" sz="quarter" idx="12"/>
          </p:nvPr>
        </p:nvSpPr>
        <p:spPr/>
        <p:txBody>
          <a:bodyPr/>
          <a:lstStyle/>
          <a:p>
            <a:r>
              <a:rPr lang="nl-BE"/>
              <a:t>Conclusions</a:t>
            </a:r>
          </a:p>
          <a:p>
            <a:pPr lvl="1"/>
            <a:r>
              <a:rPr lang="nl-BE"/>
              <a:t>if company law does not constrain controlling shareholders, then:</a:t>
            </a:r>
          </a:p>
          <a:p>
            <a:pPr lvl="2"/>
            <a:r>
              <a:rPr lang="nl-BE"/>
              <a:t>a firm will less likely go public; </a:t>
            </a:r>
          </a:p>
          <a:p>
            <a:pPr lvl="2"/>
            <a:r>
              <a:rPr lang="nl-BE"/>
              <a:t>a firm will less likely become widely held; and</a:t>
            </a:r>
          </a:p>
          <a:p>
            <a:pPr lvl="1"/>
            <a:r>
              <a:rPr lang="nl-BE"/>
              <a:t>if company law does not constrain management, then a firm will less likely become widely held,</a:t>
            </a:r>
          </a:p>
          <a:p>
            <a:pPr marL="630238" lvl="1" indent="0">
              <a:buNone/>
            </a:pPr>
            <a:r>
              <a:rPr lang="nl-BE"/>
              <a:t>in each case, all else being equal.</a:t>
            </a:r>
          </a:p>
          <a:p>
            <a:pPr marL="365760" lvl="1" indent="0">
              <a:buNone/>
            </a:pPr>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82</a:t>
            </a:fld>
            <a:endParaRPr lang="en-US" noProof="0" dirty="0"/>
          </a:p>
        </p:txBody>
      </p:sp>
      <p:sp>
        <p:nvSpPr>
          <p:cNvPr id="5" name="TextBox 4"/>
          <p:cNvSpPr txBox="1"/>
          <p:nvPr/>
        </p:nvSpPr>
        <p:spPr>
          <a:xfrm>
            <a:off x="1547664" y="5808087"/>
            <a:ext cx="2232248"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Ownership structure</a:t>
            </a:r>
          </a:p>
        </p:txBody>
      </p:sp>
      <p:sp>
        <p:nvSpPr>
          <p:cNvPr id="6" name="TextBox 5"/>
          <p:cNvSpPr txBox="1"/>
          <p:nvPr/>
        </p:nvSpPr>
        <p:spPr>
          <a:xfrm>
            <a:off x="4818831" y="5808087"/>
            <a:ext cx="1596093"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Agency cost</a:t>
            </a:r>
          </a:p>
        </p:txBody>
      </p:sp>
      <p:sp>
        <p:nvSpPr>
          <p:cNvPr id="7" name="Down Arrow 6"/>
          <p:cNvSpPr/>
          <p:nvPr/>
        </p:nvSpPr>
        <p:spPr bwMode="auto">
          <a:xfrm rot="16200000">
            <a:off x="4127945" y="5553692"/>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 name="Down Arrow 7"/>
          <p:cNvSpPr/>
          <p:nvPr/>
        </p:nvSpPr>
        <p:spPr bwMode="auto">
          <a:xfrm rot="5400000">
            <a:off x="4127945" y="5854559"/>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9" name="Down Arrow 8"/>
          <p:cNvSpPr/>
          <p:nvPr/>
        </p:nvSpPr>
        <p:spPr bwMode="auto">
          <a:xfrm rot="2700000">
            <a:off x="3281387" y="4938943"/>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1" name="Down Arrow 10"/>
          <p:cNvSpPr/>
          <p:nvPr/>
        </p:nvSpPr>
        <p:spPr bwMode="auto">
          <a:xfrm rot="18900000">
            <a:off x="4808297" y="4938942"/>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3" name="TextBox 12"/>
          <p:cNvSpPr txBox="1"/>
          <p:nvPr/>
        </p:nvSpPr>
        <p:spPr>
          <a:xfrm>
            <a:off x="3714770" y="4507155"/>
            <a:ext cx="1019182" cy="461665"/>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Law</a:t>
            </a:r>
          </a:p>
        </p:txBody>
      </p:sp>
      <p:sp>
        <p:nvSpPr>
          <p:cNvPr id="15" name="Rectangle 14"/>
          <p:cNvSpPr/>
          <p:nvPr/>
        </p:nvSpPr>
        <p:spPr bwMode="auto">
          <a:xfrm>
            <a:off x="1691680" y="4507155"/>
            <a:ext cx="5040560" cy="2131929"/>
          </a:xfrm>
          <a:prstGeom prst="rect">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2146761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What is good law?</a:t>
            </a:r>
          </a:p>
        </p:txBody>
      </p:sp>
      <p:sp>
        <p:nvSpPr>
          <p:cNvPr id="3" name="Text Placeholder 2"/>
          <p:cNvSpPr>
            <a:spLocks noGrp="1"/>
          </p:cNvSpPr>
          <p:nvPr>
            <p:ph type="body" sz="quarter" idx="12"/>
          </p:nvPr>
        </p:nvSpPr>
        <p:spPr>
          <a:xfrm>
            <a:off x="464779" y="1484784"/>
            <a:ext cx="8150400" cy="4896544"/>
          </a:xfrm>
        </p:spPr>
        <p:txBody>
          <a:bodyPr/>
          <a:lstStyle/>
          <a:p>
            <a:pPr algn="just"/>
            <a:r>
              <a:rPr lang="nl-BE" sz="1600"/>
              <a:t>Controlling shareholders may lower vertical agency cost through increased monitoring; however, doing so creates a cost for controlling shareholders (lack of diversification and monitoring cost).</a:t>
            </a:r>
          </a:p>
          <a:p>
            <a:pPr algn="just"/>
            <a:r>
              <a:rPr lang="nl-BE" sz="1600"/>
              <a:t>Cost is incurred by controlling shareholders, while benefits of increased monitoring benefit all shareholders. Good company therefore not necessarily reduces PBD to zero:</a:t>
            </a:r>
          </a:p>
          <a:p>
            <a:pPr lvl="1" algn="just"/>
            <a:r>
              <a:rPr lang="nl-BE" sz="1400" u="sng"/>
              <a:t>Gilson</a:t>
            </a:r>
            <a:r>
              <a:rPr lang="nl-BE" sz="1400"/>
              <a:t>, “Controlling Shareholders and Corporate Governance: Complicating the Comparative Taxonomy” (2006): “</a:t>
            </a:r>
            <a:r>
              <a:rPr lang="nl-BE" sz="1400" i="1"/>
              <a:t>good law […] effectively limit[s] private benefit extraction to an amount sufficient to compensate a controlling shareholder for the cost of monitoring, but less than the benefit all shareholders receive from such monitoring.</a:t>
            </a:r>
            <a:r>
              <a:rPr lang="nl-BE" sz="1400"/>
              <a:t>”</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83</a:t>
            </a:fld>
            <a:endParaRPr lang="en-US" noProof="0" dirty="0"/>
          </a:p>
        </p:txBody>
      </p:sp>
    </p:spTree>
    <p:extLst>
      <p:ext uri="{BB962C8B-B14F-4D97-AF65-F5344CB8AC3E}">
        <p14:creationId xmlns:p14="http://schemas.microsoft.com/office/powerpoint/2010/main" val="10765874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3" name="Text Placeholder 2"/>
          <p:cNvSpPr>
            <a:spLocks noGrp="1"/>
          </p:cNvSpPr>
          <p:nvPr>
            <p:ph type="body" sz="quarter" idx="12"/>
          </p:nvPr>
        </p:nvSpPr>
        <p:spPr>
          <a:xfrm>
            <a:off x="464779" y="1484784"/>
            <a:ext cx="8150400" cy="3600400"/>
          </a:xfrm>
        </p:spPr>
        <p:txBody>
          <a:bodyPr/>
          <a:lstStyle/>
          <a:p>
            <a:r>
              <a:rPr lang="nl-BE" sz="1600"/>
              <a:t>It can be expected that if the quality of corporate law is higher in one country than in another country, the former country will comparatively have more public companies and more widely held companies than the latter, all else being equal (!).</a:t>
            </a:r>
          </a:p>
          <a:p>
            <a:r>
              <a:rPr lang="nl-BE" sz="1600"/>
              <a:t>Empirical data suggests that:</a:t>
            </a:r>
          </a:p>
          <a:p>
            <a:pPr lvl="1"/>
            <a:r>
              <a:rPr lang="nl-BE" sz="1400"/>
              <a:t>ratio market capitalization / GDP differs across jurisdictions;</a:t>
            </a:r>
          </a:p>
          <a:p>
            <a:pPr lvl="1"/>
            <a:r>
              <a:rPr lang="nl-BE" sz="1400"/>
              <a:t>ratio public firms (or IPO) / population differs across jurisdictions.</a:t>
            </a:r>
          </a:p>
          <a:p>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84</a:t>
            </a:fld>
            <a:endParaRPr lang="en-US" noProof="0" dirty="0"/>
          </a:p>
        </p:txBody>
      </p:sp>
      <p:sp>
        <p:nvSpPr>
          <p:cNvPr id="6" name="TextBox 5"/>
          <p:cNvSpPr txBox="1"/>
          <p:nvPr/>
        </p:nvSpPr>
        <p:spPr>
          <a:xfrm>
            <a:off x="473075" y="6411718"/>
            <a:ext cx="6552728" cy="400110"/>
          </a:xfrm>
          <a:prstGeom prst="rect">
            <a:avLst/>
          </a:prstGeom>
          <a:noFill/>
        </p:spPr>
        <p:txBody>
          <a:bodyPr wrap="square" rtlCol="0">
            <a:spAutoFit/>
          </a:bodyPr>
          <a:lstStyle/>
          <a:p>
            <a:r>
              <a:rPr lang="nl-BE" sz="1000" baseline="30000">
                <a:latin typeface="Times New Roman" panose="02020603050405020304" pitchFamily="18" charset="0"/>
                <a:cs typeface="Times New Roman" panose="02020603050405020304" pitchFamily="18" charset="0"/>
              </a:rPr>
              <a:t>1</a:t>
            </a:r>
            <a:r>
              <a:rPr lang="nl-BE" sz="1000">
                <a:latin typeface="Times New Roman" panose="02020603050405020304" pitchFamily="18" charset="0"/>
                <a:cs typeface="Times New Roman" panose="02020603050405020304" pitchFamily="18" charset="0"/>
              </a:rPr>
              <a:t> https://data.worldbank.org/indicator/CM.MKT.LDOM.NO</a:t>
            </a:r>
          </a:p>
          <a:p>
            <a:r>
              <a:rPr lang="nl-BE" sz="1000" baseline="30000">
                <a:latin typeface="Times New Roman" panose="02020603050405020304" pitchFamily="18" charset="0"/>
                <a:cs typeface="Times New Roman" panose="02020603050405020304" pitchFamily="18" charset="0"/>
              </a:rPr>
              <a:t>2 </a:t>
            </a:r>
            <a:r>
              <a:rPr lang="nl-BE" sz="1000">
                <a:latin typeface="Times New Roman" panose="02020603050405020304" pitchFamily="18" charset="0"/>
                <a:cs typeface="Times New Roman" panose="02020603050405020304" pitchFamily="18" charset="0"/>
              </a:rPr>
              <a:t>https://data.worldbank.org/indicator/SP.POP.TOTL</a:t>
            </a:r>
          </a:p>
        </p:txBody>
      </p:sp>
      <p:cxnSp>
        <p:nvCxnSpPr>
          <p:cNvPr id="9" name="Straight Connector 8"/>
          <p:cNvCxnSpPr/>
          <p:nvPr/>
        </p:nvCxnSpPr>
        <p:spPr bwMode="auto">
          <a:xfrm>
            <a:off x="545083" y="6411717"/>
            <a:ext cx="2232248" cy="0"/>
          </a:xfrm>
          <a:prstGeom prst="line">
            <a:avLst/>
          </a:prstGeom>
          <a:solidFill>
            <a:srgbClr val="3656AB"/>
          </a:solidFill>
          <a:ln w="12700" cap="flat" cmpd="sng" algn="ctr">
            <a:solidFill>
              <a:schemeClr val="tx1"/>
            </a:solidFill>
            <a:prstDash val="solid"/>
            <a:round/>
            <a:headEnd type="none" w="med" len="med"/>
            <a:tailEnd type="none" w="med" len="med"/>
          </a:ln>
          <a:effectLst/>
        </p:spPr>
      </p:cxnSp>
      <p:graphicFrame>
        <p:nvGraphicFramePr>
          <p:cNvPr id="7" name="Table 6"/>
          <p:cNvGraphicFramePr>
            <a:graphicFrameLocks noGrp="1"/>
          </p:cNvGraphicFramePr>
          <p:nvPr>
            <p:extLst>
              <p:ext uri="{D42A27DB-BD31-4B8C-83A1-F6EECF244321}">
                <p14:modId xmlns:p14="http://schemas.microsoft.com/office/powerpoint/2010/main" val="4119700409"/>
              </p:ext>
            </p:extLst>
          </p:nvPr>
        </p:nvGraphicFramePr>
        <p:xfrm>
          <a:off x="1115616" y="3668572"/>
          <a:ext cx="7200800" cy="2651760"/>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3637864102"/>
                    </a:ext>
                  </a:extLst>
                </a:gridCol>
                <a:gridCol w="1800200">
                  <a:extLst>
                    <a:ext uri="{9D8B030D-6E8A-4147-A177-3AD203B41FA5}">
                      <a16:colId xmlns:a16="http://schemas.microsoft.com/office/drawing/2014/main" val="1780540618"/>
                    </a:ext>
                  </a:extLst>
                </a:gridCol>
                <a:gridCol w="1800200">
                  <a:extLst>
                    <a:ext uri="{9D8B030D-6E8A-4147-A177-3AD203B41FA5}">
                      <a16:colId xmlns:a16="http://schemas.microsoft.com/office/drawing/2014/main" val="1195093858"/>
                    </a:ext>
                  </a:extLst>
                </a:gridCol>
                <a:gridCol w="1800200">
                  <a:extLst>
                    <a:ext uri="{9D8B030D-6E8A-4147-A177-3AD203B41FA5}">
                      <a16:colId xmlns:a16="http://schemas.microsoft.com/office/drawing/2014/main" val="2763087048"/>
                    </a:ext>
                  </a:extLst>
                </a:gridCol>
              </a:tblGrid>
              <a:tr h="331502">
                <a:tc>
                  <a:txBody>
                    <a:bodyPr/>
                    <a:lstStyle/>
                    <a:p>
                      <a:r>
                        <a:rPr lang="nl-BE" sz="1200" b="1">
                          <a:solidFill>
                            <a:schemeClr val="tx1"/>
                          </a:solidFill>
                          <a:latin typeface="Times New Roman" panose="02020603050405020304" pitchFamily="18" charset="0"/>
                          <a:cs typeface="Times New Roman" panose="02020603050405020304" pitchFamily="18" charset="0"/>
                        </a:rPr>
                        <a:t>Country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1">
                          <a:solidFill>
                            <a:schemeClr val="tx1"/>
                          </a:solidFill>
                          <a:latin typeface="Times New Roman" panose="02020603050405020304" pitchFamily="18" charset="0"/>
                          <a:cs typeface="Times New Roman" panose="02020603050405020304" pitchFamily="18" charset="0"/>
                        </a:rPr>
                        <a:t>#</a:t>
                      </a:r>
                      <a:r>
                        <a:rPr lang="nl-BE" sz="1200" b="1" baseline="0">
                          <a:solidFill>
                            <a:schemeClr val="tx1"/>
                          </a:solidFill>
                          <a:latin typeface="Times New Roman" panose="02020603050405020304" pitchFamily="18" charset="0"/>
                          <a:cs typeface="Times New Roman" panose="02020603050405020304" pitchFamily="18" charset="0"/>
                        </a:rPr>
                        <a:t> listed companies</a:t>
                      </a:r>
                      <a:r>
                        <a:rPr lang="nl-BE" sz="1200" b="1" baseline="30000">
                          <a:solidFill>
                            <a:schemeClr val="tx1"/>
                          </a:solidFill>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1">
                          <a:solidFill>
                            <a:schemeClr val="tx1"/>
                          </a:solidFill>
                          <a:latin typeface="Times New Roman" panose="02020603050405020304" pitchFamily="18" charset="0"/>
                          <a:cs typeface="Times New Roman" panose="02020603050405020304" pitchFamily="18" charset="0"/>
                        </a:rPr>
                        <a:t># inhabitants</a:t>
                      </a:r>
                      <a:r>
                        <a:rPr lang="nl-BE" sz="1200" b="1" kern="1200" baseline="30000">
                          <a:solidFill>
                            <a:schemeClr val="tx1"/>
                          </a:solidFill>
                          <a:latin typeface="Times New Roman" panose="02020603050405020304" pitchFamily="18" charset="0"/>
                          <a:ea typeface="+mn-ea"/>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1">
                          <a:solidFill>
                            <a:schemeClr val="tx1"/>
                          </a:solidFill>
                          <a:latin typeface="Times New Roman" panose="02020603050405020304" pitchFamily="18" charset="0"/>
                          <a:cs typeface="Times New Roman" panose="02020603050405020304" pitchFamily="18" charset="0"/>
                        </a:rPr>
                        <a:t>Inhabitants / listed company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3658744"/>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USA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4,381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329,484,120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75,207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5355068"/>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EU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5,470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380,586,130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81,864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0743842"/>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UK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1,858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67,215,290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36,176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0723853"/>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Belgium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117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11,556,000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98,769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3485012"/>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Lebanon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263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6,825,440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25,952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366410"/>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Turkey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226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84,339,070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373,181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2354248"/>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Italy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290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59,554,020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205,358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313635"/>
                  </a:ext>
                </a:extLst>
              </a:tr>
              <a:tr h="198901">
                <a:tc>
                  <a:txBody>
                    <a:bodyPr/>
                    <a:lstStyle/>
                    <a:p>
                      <a:r>
                        <a:rPr lang="nl-BE" sz="1200" b="0">
                          <a:solidFill>
                            <a:schemeClr val="tx1"/>
                          </a:solidFill>
                          <a:latin typeface="Times New Roman" panose="02020603050405020304" pitchFamily="18" charset="0"/>
                          <a:cs typeface="Times New Roman" panose="02020603050405020304" pitchFamily="18" charset="0"/>
                        </a:rPr>
                        <a:t>Germany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555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83,240,520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200" b="0">
                          <a:solidFill>
                            <a:schemeClr val="tx1"/>
                          </a:solidFill>
                          <a:latin typeface="Times New Roman" panose="02020603050405020304" pitchFamily="18" charset="0"/>
                          <a:cs typeface="Times New Roman" panose="02020603050405020304" pitchFamily="18" charset="0"/>
                        </a:rPr>
                        <a:t>149,982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0855372"/>
                  </a:ext>
                </a:extLst>
              </a:tr>
            </a:tbl>
          </a:graphicData>
        </a:graphic>
      </p:graphicFrame>
    </p:spTree>
    <p:extLst>
      <p:ext uri="{BB962C8B-B14F-4D97-AF65-F5344CB8AC3E}">
        <p14:creationId xmlns:p14="http://schemas.microsoft.com/office/powerpoint/2010/main" val="39439847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85</a:t>
            </a:fld>
            <a:endParaRPr lang="en-US" noProof="0" dirty="0"/>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075" y="1486007"/>
            <a:ext cx="3935874" cy="5102704"/>
          </a:xfrm>
          <a:prstGeom prst="rect">
            <a:avLst/>
          </a:prstGeom>
        </p:spPr>
      </p:pic>
      <p:sp>
        <p:nvSpPr>
          <p:cNvPr id="11" name="TextBox 10"/>
          <p:cNvSpPr txBox="1"/>
          <p:nvPr/>
        </p:nvSpPr>
        <p:spPr>
          <a:xfrm>
            <a:off x="4211960" y="6137323"/>
            <a:ext cx="3312368" cy="430887"/>
          </a:xfrm>
          <a:prstGeom prst="rect">
            <a:avLst/>
          </a:prstGeom>
          <a:noFill/>
        </p:spPr>
        <p:txBody>
          <a:bodyPr wrap="square" rtlCol="0">
            <a:spAutoFit/>
          </a:bodyPr>
          <a:lstStyle/>
          <a:p>
            <a:r>
              <a:rPr lang="nl-BE" sz="1100" u="sng">
                <a:latin typeface="Times New Roman" panose="02020603050405020304" pitchFamily="18" charset="0"/>
                <a:cs typeface="Times New Roman" panose="02020603050405020304" pitchFamily="18" charset="0"/>
              </a:rPr>
              <a:t>Source</a:t>
            </a:r>
            <a:r>
              <a:rPr lang="nl-BE" sz="1100">
                <a:latin typeface="Times New Roman" panose="02020603050405020304" pitchFamily="18" charset="0"/>
                <a:cs typeface="Times New Roman" panose="02020603050405020304" pitchFamily="18" charset="0"/>
              </a:rPr>
              <a:t>: https://www.oecd.org/daf/ca/OECD-Corporate-Governance-Factbook-2019.pdf</a:t>
            </a:r>
          </a:p>
        </p:txBody>
      </p:sp>
    </p:spTree>
    <p:extLst>
      <p:ext uri="{BB962C8B-B14F-4D97-AF65-F5344CB8AC3E}">
        <p14:creationId xmlns:p14="http://schemas.microsoft.com/office/powerpoint/2010/main" val="21066530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3" name="Text Placeholder 2"/>
          <p:cNvSpPr>
            <a:spLocks noGrp="1"/>
          </p:cNvSpPr>
          <p:nvPr>
            <p:ph type="body" sz="quarter" idx="12"/>
          </p:nvPr>
        </p:nvSpPr>
        <p:spPr>
          <a:xfrm>
            <a:off x="464779" y="1484784"/>
            <a:ext cx="8150400" cy="4392488"/>
          </a:xfrm>
        </p:spPr>
        <p:txBody>
          <a:bodyPr/>
          <a:lstStyle/>
          <a:p>
            <a:r>
              <a:rPr lang="nl-BE" sz="1600"/>
              <a:t>It can be expected that if the quality of corporate law is higher in one country than in another country, the former country will comparatively have more public companies and more widely held companies than the latter, all else being equal (!).</a:t>
            </a:r>
          </a:p>
          <a:p>
            <a:r>
              <a:rPr lang="nl-BE" sz="1600"/>
              <a:t>Empirical data suggests that:</a:t>
            </a:r>
          </a:p>
          <a:p>
            <a:pPr lvl="1"/>
            <a:r>
              <a:rPr lang="nl-BE" sz="1400"/>
              <a:t>blockholding in public companies differs across jurisdictions:</a:t>
            </a:r>
          </a:p>
          <a:p>
            <a:pPr lvl="2"/>
            <a:r>
              <a:rPr lang="nl-BE" sz="1400"/>
              <a:t>widely held firms dominate in, among others, the United States of America;</a:t>
            </a:r>
          </a:p>
          <a:p>
            <a:pPr lvl="2"/>
            <a:r>
              <a:rPr lang="nl-BE" sz="1400"/>
              <a:t>controlled firms dominate in most of the other jurisdictions;</a:t>
            </a:r>
          </a:p>
          <a:p>
            <a:pPr lvl="2"/>
            <a:r>
              <a:rPr lang="nl-BE" sz="1400" i="1"/>
              <a:t>e.g., </a:t>
            </a:r>
            <a:r>
              <a:rPr lang="nl-BE" sz="1400"/>
              <a:t>Becht &amp; Roel, “Blockholdings in Europe: an International Comparison” (1999):</a:t>
            </a:r>
          </a:p>
          <a:p>
            <a:pPr marL="365760" lvl="1" indent="0">
              <a:buNone/>
            </a:pPr>
            <a:endParaRPr lang="nl-BE"/>
          </a:p>
          <a:p>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86</a:t>
            </a:fld>
            <a:endParaRPr lang="en-US" noProof="0"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8144" y="4487946"/>
            <a:ext cx="5776184" cy="2325429"/>
          </a:xfrm>
          <a:prstGeom prst="rect">
            <a:avLst/>
          </a:prstGeom>
        </p:spPr>
      </p:pic>
    </p:spTree>
    <p:extLst>
      <p:ext uri="{BB962C8B-B14F-4D97-AF65-F5344CB8AC3E}">
        <p14:creationId xmlns:p14="http://schemas.microsoft.com/office/powerpoint/2010/main" val="42804120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87</a:t>
            </a:fld>
            <a:endParaRPr lang="en-US" noProof="0" dirty="0"/>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78" y="1556792"/>
            <a:ext cx="8373644" cy="4182059"/>
          </a:xfrm>
          <a:prstGeom prst="rect">
            <a:avLst/>
          </a:prstGeom>
        </p:spPr>
      </p:pic>
      <p:sp>
        <p:nvSpPr>
          <p:cNvPr id="5" name="TextBox 4"/>
          <p:cNvSpPr txBox="1"/>
          <p:nvPr/>
        </p:nvSpPr>
        <p:spPr>
          <a:xfrm>
            <a:off x="611560" y="6021288"/>
            <a:ext cx="7272808" cy="261610"/>
          </a:xfrm>
          <a:prstGeom prst="rect">
            <a:avLst/>
          </a:prstGeom>
          <a:noFill/>
        </p:spPr>
        <p:txBody>
          <a:bodyPr wrap="square" rtlCol="0">
            <a:spAutoFit/>
          </a:bodyPr>
          <a:lstStyle/>
          <a:p>
            <a:r>
              <a:rPr lang="nl-BE" sz="1100" u="sng">
                <a:latin typeface="Times New Roman" panose="02020603050405020304" pitchFamily="18" charset="0"/>
                <a:cs typeface="Times New Roman" panose="02020603050405020304" pitchFamily="18" charset="0"/>
              </a:rPr>
              <a:t>Source</a:t>
            </a:r>
            <a:r>
              <a:rPr lang="nl-BE" sz="1100">
                <a:latin typeface="Times New Roman" panose="02020603050405020304" pitchFamily="18" charset="0"/>
                <a:cs typeface="Times New Roman" panose="02020603050405020304" pitchFamily="18" charset="0"/>
              </a:rPr>
              <a:t>: https://www.oecd.org/corporate/OECD-Corporate-Governance-Factbook.pdf</a:t>
            </a:r>
          </a:p>
        </p:txBody>
      </p:sp>
    </p:spTree>
    <p:extLst>
      <p:ext uri="{BB962C8B-B14F-4D97-AF65-F5344CB8AC3E}">
        <p14:creationId xmlns:p14="http://schemas.microsoft.com/office/powerpoint/2010/main" val="32114070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3" name="Text Placeholder 2"/>
          <p:cNvSpPr>
            <a:spLocks noGrp="1"/>
          </p:cNvSpPr>
          <p:nvPr>
            <p:ph type="body" sz="quarter" idx="12"/>
          </p:nvPr>
        </p:nvSpPr>
        <p:spPr/>
        <p:txBody>
          <a:bodyPr/>
          <a:lstStyle/>
          <a:p>
            <a:pPr algn="just"/>
            <a:r>
              <a:rPr lang="nl-BE"/>
              <a:t>It can be expected that if the quality of corporate law is higher in one country than in another country, the former country will comparatively have more public companies and more widely held companies than the latter, all else being equal (!).</a:t>
            </a:r>
          </a:p>
          <a:p>
            <a:pPr algn="just"/>
            <a:r>
              <a:rPr lang="nl-BE" u="sng"/>
              <a:t>Dyck &amp; Zingales</a:t>
            </a:r>
            <a:r>
              <a:rPr lang="nl-BE"/>
              <a:t>, “Private Benefits of Control: an International Comparison” (2002):</a:t>
            </a:r>
          </a:p>
          <a:p>
            <a:pPr lvl="1" algn="just"/>
            <a:r>
              <a:rPr lang="nl-BE"/>
              <a:t>control premium as a proxy for PBC;</a:t>
            </a:r>
          </a:p>
          <a:p>
            <a:pPr lvl="1" algn="just"/>
            <a:r>
              <a:rPr lang="nl-BE"/>
              <a:t>countries with higher PBC have more concentrated ownership;</a:t>
            </a:r>
          </a:p>
          <a:p>
            <a:pPr lvl="1" algn="just"/>
            <a:r>
              <a:rPr lang="nl-BE"/>
              <a:t>countries with more anti-director rights have lower PBC;</a:t>
            </a:r>
          </a:p>
          <a:p>
            <a:pPr lvl="1" algn="just"/>
            <a:r>
              <a:rPr lang="nl-BE"/>
              <a:t>average level of PBC differ subtantially across legal families. </a:t>
            </a:r>
          </a:p>
          <a:p>
            <a:pPr lvl="1" algn="just"/>
            <a:endParaRPr lang="nl-BE"/>
          </a:p>
          <a:p>
            <a:pPr lvl="1" algn="just"/>
            <a:endParaRPr lang="nl-BE"/>
          </a:p>
          <a:p>
            <a:pPr lvl="1" algn="just"/>
            <a:endParaRPr lang="nl-BE"/>
          </a:p>
          <a:p>
            <a:pPr algn="just"/>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88</a:t>
            </a:fld>
            <a:endParaRPr lang="en-US" noProof="0" dirty="0"/>
          </a:p>
        </p:txBody>
      </p:sp>
    </p:spTree>
    <p:extLst>
      <p:ext uri="{BB962C8B-B14F-4D97-AF65-F5344CB8AC3E}">
        <p14:creationId xmlns:p14="http://schemas.microsoft.com/office/powerpoint/2010/main" val="26861800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3" name="Text Placeholder 2"/>
          <p:cNvSpPr>
            <a:spLocks noGrp="1"/>
          </p:cNvSpPr>
          <p:nvPr>
            <p:ph type="body" sz="quarter" idx="12"/>
          </p:nvPr>
        </p:nvSpPr>
        <p:spPr>
          <a:xfrm>
            <a:off x="464779" y="1484784"/>
            <a:ext cx="8150400" cy="5256584"/>
          </a:xfrm>
        </p:spPr>
        <p:txBody>
          <a:bodyPr/>
          <a:lstStyle/>
          <a:p>
            <a:r>
              <a:rPr lang="nl-BE"/>
              <a:t>Legal origins theory</a:t>
            </a:r>
          </a:p>
          <a:p>
            <a:pPr lvl="1"/>
            <a:r>
              <a:rPr lang="nl-BE" sz="1400" u="sng"/>
              <a:t>La Porta, Lopez-de-Silanes, Schleifer &amp; Vishny</a:t>
            </a:r>
            <a:r>
              <a:rPr lang="nl-BE" sz="1400"/>
              <a:t>, “Law and Finance” (1997)</a:t>
            </a:r>
          </a:p>
          <a:p>
            <a:pPr lvl="2"/>
            <a:r>
              <a:rPr lang="nl-BE" sz="1400"/>
              <a:t>quantification of investor protection: “anti-director index”;</a:t>
            </a:r>
          </a:p>
          <a:p>
            <a:pPr lvl="2"/>
            <a:r>
              <a:rPr lang="nl-BE" sz="1400"/>
              <a:t>strongest protection in common law systems, then German civil law systems, then Scandinavian civil law systems, then French civil law systems;</a:t>
            </a:r>
          </a:p>
          <a:p>
            <a:pPr lvl="2"/>
            <a:r>
              <a:rPr lang="nl-BE" sz="1400"/>
              <a:t>correlation between level of investor protection and ownership concentration.</a:t>
            </a:r>
          </a:p>
          <a:p>
            <a:pPr lvl="1"/>
            <a:r>
              <a:rPr lang="nl-BE" sz="1400" u="sng"/>
              <a:t>Djankov, La Porta, Lopez-de-Silanes &amp; Schleifer</a:t>
            </a:r>
            <a:r>
              <a:rPr lang="nl-BE" sz="1400"/>
              <a:t>, “The law and economics of self-dealing” (2006):</a:t>
            </a:r>
          </a:p>
          <a:p>
            <a:pPr lvl="2"/>
            <a:r>
              <a:rPr lang="nl-BE" sz="1400"/>
              <a:t>quantification of protection against self-dealing: “anti-self-dealing index”;</a:t>
            </a:r>
          </a:p>
          <a:p>
            <a:pPr lvl="2"/>
            <a:r>
              <a:rPr lang="nl-BE" sz="1400"/>
              <a:t>similar findings: “</a:t>
            </a:r>
            <a:r>
              <a:rPr lang="nl-BE" sz="1400" i="1"/>
              <a:t>Overall, the evidence shows that a high anti-self-dealing index is associated with valuable stock markets, more domestic firms, more initial public offerings, and lower benefits of control.”</a:t>
            </a:r>
          </a:p>
          <a:p>
            <a:pPr algn="just"/>
            <a:r>
              <a:rPr lang="nl-BE"/>
              <a:t>Strong opposition against the legal origins doctrine, </a:t>
            </a:r>
            <a:r>
              <a:rPr lang="nl-BE" i="1"/>
              <a:t>e.g.:</a:t>
            </a:r>
            <a:endParaRPr lang="nl-BE"/>
          </a:p>
          <a:p>
            <a:pPr lvl="1" algn="just"/>
            <a:r>
              <a:rPr lang="nl-BE" sz="1400" u="sng"/>
              <a:t>Spamann</a:t>
            </a:r>
            <a:r>
              <a:rPr lang="nl-BE" sz="1400"/>
              <a:t>, “The “Antidirector Rights Index” Revisited” (2009)</a:t>
            </a:r>
          </a:p>
          <a:p>
            <a:pPr lvl="1" algn="just"/>
            <a:r>
              <a:rPr lang="nl-BE" sz="1400" u="sng"/>
              <a:t>Cools</a:t>
            </a:r>
            <a:r>
              <a:rPr lang="nl-BE" sz="1400"/>
              <a:t>, “The Real Difference in Corporate Law between the United States and Continental Europe: Distribution of Powers” (2005):</a:t>
            </a:r>
          </a:p>
          <a:p>
            <a:endParaRPr lang="nl-BE" sz="1600"/>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89</a:t>
            </a:fld>
            <a:endParaRPr lang="en-US" noProof="0" dirty="0"/>
          </a:p>
        </p:txBody>
      </p:sp>
    </p:spTree>
    <p:extLst>
      <p:ext uri="{BB962C8B-B14F-4D97-AF65-F5344CB8AC3E}">
        <p14:creationId xmlns:p14="http://schemas.microsoft.com/office/powerpoint/2010/main" val="38020614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Impact of law on agency cost and ownership structure – country level</a:t>
            </a:r>
          </a:p>
        </p:txBody>
      </p:sp>
      <p:sp>
        <p:nvSpPr>
          <p:cNvPr id="3" name="Text Placeholder 2"/>
          <p:cNvSpPr>
            <a:spLocks noGrp="1"/>
          </p:cNvSpPr>
          <p:nvPr>
            <p:ph type="body" sz="quarter" idx="12"/>
          </p:nvPr>
        </p:nvSpPr>
        <p:spPr>
          <a:xfrm>
            <a:off x="464779" y="1484784"/>
            <a:ext cx="8150400" cy="5184576"/>
          </a:xfrm>
        </p:spPr>
        <p:txBody>
          <a:bodyPr/>
          <a:lstStyle/>
          <a:p>
            <a:pPr algn="just"/>
            <a:r>
              <a:rPr lang="nl-BE" sz="1600"/>
              <a:t>Ownership dispersion requires good company law; however, if company law is good, ownership is not necessarily dispersed (</a:t>
            </a:r>
            <a:r>
              <a:rPr lang="nl-BE" sz="1600" i="1"/>
              <a:t>e.g., </a:t>
            </a:r>
            <a:r>
              <a:rPr lang="nl-BE" sz="1600"/>
              <a:t>Sweden).</a:t>
            </a:r>
          </a:p>
          <a:p>
            <a:r>
              <a:rPr lang="nl-BE" sz="1600" u="sng"/>
              <a:t>Gilson</a:t>
            </a:r>
            <a:r>
              <a:rPr lang="nl-BE" sz="1600"/>
              <a:t>, “Controlling Shareholders and Corporate Governance: Complicating the Comparative Taxonomy” (2006):</a:t>
            </a:r>
          </a:p>
          <a:p>
            <a:pPr lvl="1"/>
            <a:r>
              <a:rPr lang="nl-BE" sz="1400"/>
              <a:t>distinction between efficient and non-efficient controlling shareholder systems;</a:t>
            </a:r>
          </a:p>
          <a:p>
            <a:pPr lvl="1"/>
            <a:r>
              <a:rPr lang="nl-BE" sz="1400"/>
              <a:t>if company law is bad, ownership will always be concentrated (and ownership distribution will be sub-optimal) (inefficient);</a:t>
            </a:r>
          </a:p>
          <a:p>
            <a:pPr lvl="1"/>
            <a:r>
              <a:rPr lang="nl-BE" sz="1400"/>
              <a:t>if company law is good, ownership may be either concentrated or dispersed, depending on other factors (efficient);</a:t>
            </a:r>
          </a:p>
          <a:p>
            <a:pPr lvl="1" algn="just"/>
            <a:r>
              <a:rPr lang="nl-BE" sz="1400"/>
              <a:t>possible explanation: “non-pecuniary private benefits of control”: “</a:t>
            </a:r>
            <a:r>
              <a:rPr lang="en-GB" sz="1400" i="1"/>
              <a:t>The family confronts a tradeoff: control of a major industrial company versus a 7.5% increase in family wealth. Is maintaining the role of leading industrialists in a country, with the social and political access associated with that role, worth more than additional wealth at a point where decreasing marginal returns to wealth must surely have set in?</a:t>
            </a:r>
            <a:r>
              <a:rPr lang="en-GB" sz="1400"/>
              <a:t>”</a:t>
            </a:r>
            <a:endParaRPr lang="en-GB" sz="1400" i="1"/>
          </a:p>
        </p:txBody>
      </p:sp>
      <p:sp>
        <p:nvSpPr>
          <p:cNvPr id="4" name="Slide Number Placeholder 3"/>
          <p:cNvSpPr>
            <a:spLocks noGrp="1"/>
          </p:cNvSpPr>
          <p:nvPr>
            <p:ph type="sldNum" sz="quarter" idx="14"/>
          </p:nvPr>
        </p:nvSpPr>
        <p:spPr/>
        <p:txBody>
          <a:bodyPr/>
          <a:lstStyle/>
          <a:p>
            <a:fld id="{8E141AF1-466E-4D9F-B74C-45FFEB47CA13}" type="slidenum">
              <a:rPr lang="en-US" noProof="0" smtClean="0"/>
              <a:t>90</a:t>
            </a:fld>
            <a:endParaRPr lang="en-US" noProof="0" dirty="0"/>
          </a:p>
        </p:txBody>
      </p:sp>
    </p:spTree>
    <p:extLst>
      <p:ext uri="{BB962C8B-B14F-4D97-AF65-F5344CB8AC3E}">
        <p14:creationId xmlns:p14="http://schemas.microsoft.com/office/powerpoint/2010/main" val="34153582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1.5. Other determinants of corporate governance</a:t>
            </a:r>
          </a:p>
        </p:txBody>
      </p:sp>
    </p:spTree>
    <p:extLst>
      <p:ext uri="{BB962C8B-B14F-4D97-AF65-F5344CB8AC3E}">
        <p14:creationId xmlns:p14="http://schemas.microsoft.com/office/powerpoint/2010/main" val="4652638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Other determinants of corporate governance</a:t>
            </a:r>
          </a:p>
        </p:txBody>
      </p:sp>
      <p:sp>
        <p:nvSpPr>
          <p:cNvPr id="3" name="Text Placeholder 2"/>
          <p:cNvSpPr>
            <a:spLocks noGrp="1"/>
          </p:cNvSpPr>
          <p:nvPr>
            <p:ph type="body" sz="quarter" idx="12"/>
          </p:nvPr>
        </p:nvSpPr>
        <p:spPr>
          <a:xfrm>
            <a:off x="464779" y="1484783"/>
            <a:ext cx="8150400" cy="5103927"/>
          </a:xfrm>
        </p:spPr>
        <p:txBody>
          <a:bodyPr/>
          <a:lstStyle/>
          <a:p>
            <a:r>
              <a:rPr lang="nl-BE"/>
              <a:t>Which other factors may determine/explain a country’s ownership distribution?</a:t>
            </a:r>
          </a:p>
          <a:p>
            <a:pPr lvl="1"/>
            <a:r>
              <a:rPr lang="nl-BE"/>
              <a:t>Market competition (</a:t>
            </a:r>
            <a:r>
              <a:rPr lang="nl-BE" i="1"/>
              <a:t>supra</a:t>
            </a:r>
            <a:r>
              <a:rPr lang="nl-BE"/>
              <a:t>):</a:t>
            </a:r>
          </a:p>
          <a:p>
            <a:pPr lvl="2" algn="just"/>
            <a:r>
              <a:rPr lang="nl-BE" sz="1400"/>
              <a:t>if market competition is weak (small/closed economy; monopolies; etc.), net benefits of public or widely held firm may be low or negative (as opposed to closed firm </a:t>
            </a:r>
            <a:r>
              <a:rPr lang="nl-BE" sz="1400" i="1"/>
              <a:t>c.q.</a:t>
            </a:r>
            <a:r>
              <a:rPr lang="nl-BE" sz="1400"/>
              <a:t> controlled firm);</a:t>
            </a:r>
          </a:p>
          <a:p>
            <a:pPr lvl="2" algn="just"/>
            <a:r>
              <a:rPr lang="nl-BE" sz="1400"/>
              <a:t>however, globalization should result in stronger competition;</a:t>
            </a:r>
          </a:p>
          <a:p>
            <a:pPr lvl="1"/>
            <a:r>
              <a:rPr lang="nl-BE"/>
              <a:t>Strength of reputational markets (</a:t>
            </a:r>
            <a:r>
              <a:rPr lang="nl-BE" i="1"/>
              <a:t>supra</a:t>
            </a:r>
            <a:r>
              <a:rPr lang="nl-BE"/>
              <a:t>) and contract law (</a:t>
            </a:r>
            <a:r>
              <a:rPr lang="nl-BE" i="1"/>
              <a:t>supra</a:t>
            </a:r>
            <a:r>
              <a:rPr lang="nl-BE"/>
              <a:t>);</a:t>
            </a:r>
          </a:p>
          <a:p>
            <a:pPr lvl="1"/>
            <a:r>
              <a:rPr lang="nl-BE"/>
              <a:t>Politics:</a:t>
            </a:r>
          </a:p>
          <a:p>
            <a:pPr lvl="2"/>
            <a:r>
              <a:rPr lang="nl-BE" sz="1400" u="sng"/>
              <a:t>Roe</a:t>
            </a:r>
            <a:r>
              <a:rPr lang="nl-BE" sz="1400"/>
              <a:t>, </a:t>
            </a:r>
            <a:r>
              <a:rPr lang="nl-BE" sz="1400" i="1"/>
              <a:t>Political Determinants of Corporate Governance </a:t>
            </a:r>
            <a:r>
              <a:rPr lang="nl-BE" sz="1400"/>
              <a:t>(2003):</a:t>
            </a:r>
          </a:p>
          <a:p>
            <a:pPr lvl="3" algn="just">
              <a:buFont typeface="Wingdings" panose="05000000000000000000" pitchFamily="2" charset="2"/>
              <a:buChar char="ü"/>
            </a:pPr>
            <a:r>
              <a:rPr lang="nl-BE" sz="1400"/>
              <a:t>“</a:t>
            </a:r>
            <a:r>
              <a:rPr lang="en-GB" sz="1400" i="1"/>
              <a:t>social democracies denigrate the modern pro-shareholder tools—such as incentive compensation, hostile takeovers, shareholder wealth maximization norms, etc.—because it is not their policy to promote purely shareholder values</a:t>
            </a:r>
            <a:r>
              <a:rPr lang="en-GB" sz="1400"/>
              <a:t>”</a:t>
            </a:r>
          </a:p>
          <a:p>
            <a:pPr lvl="3" algn="just">
              <a:buFont typeface="Wingdings" panose="05000000000000000000" pitchFamily="2" charset="2"/>
              <a:buChar char="ü"/>
            </a:pPr>
            <a:r>
              <a:rPr lang="en-GB" sz="1400" i="1"/>
              <a:t>social democracies press managers to coalesce with employees, not with distant shareholders, […]. Owners must consequently seek other means to control managers, and the best alternative is close ownership or block ownership of the equity.</a:t>
            </a:r>
            <a:r>
              <a:rPr lang="en-GB" sz="1400"/>
              <a:t>”</a:t>
            </a:r>
          </a:p>
          <a:p>
            <a:pPr marL="685800" lvl="2" indent="0">
              <a:buNone/>
            </a:pPr>
            <a:r>
              <a:rPr lang="nl-BE" sz="1400"/>
              <a:t> </a:t>
            </a:r>
          </a:p>
          <a:p>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92</a:t>
            </a:fld>
            <a:endParaRPr lang="en-US" noProof="0" dirty="0"/>
          </a:p>
        </p:txBody>
      </p:sp>
    </p:spTree>
    <p:extLst>
      <p:ext uri="{BB962C8B-B14F-4D97-AF65-F5344CB8AC3E}">
        <p14:creationId xmlns:p14="http://schemas.microsoft.com/office/powerpoint/2010/main" val="37722360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Other determinants of corporate governance</a:t>
            </a:r>
          </a:p>
        </p:txBody>
      </p:sp>
      <p:sp>
        <p:nvSpPr>
          <p:cNvPr id="3" name="Text Placeholder 2"/>
          <p:cNvSpPr>
            <a:spLocks noGrp="1"/>
          </p:cNvSpPr>
          <p:nvPr>
            <p:ph type="body" sz="quarter" idx="12"/>
          </p:nvPr>
        </p:nvSpPr>
        <p:spPr>
          <a:xfrm>
            <a:off x="464779" y="1484784"/>
            <a:ext cx="8150400" cy="4738802"/>
          </a:xfrm>
        </p:spPr>
        <p:txBody>
          <a:bodyPr/>
          <a:lstStyle/>
          <a:p>
            <a:r>
              <a:rPr lang="nl-BE"/>
              <a:t>Which other factors may determine/explain a country’s ownership distribution?</a:t>
            </a:r>
          </a:p>
          <a:p>
            <a:pPr lvl="1"/>
            <a:r>
              <a:rPr lang="nl-BE"/>
              <a:t>Politics:</a:t>
            </a:r>
          </a:p>
          <a:p>
            <a:pPr lvl="2"/>
            <a:r>
              <a:rPr lang="nl-BE" sz="1400" u="sng"/>
              <a:t>Perotti &amp; von Thadden</a:t>
            </a:r>
            <a:r>
              <a:rPr lang="nl-BE" sz="1400"/>
              <a:t>, “The Political Economy of Corporate Control and Labor Rents” (2006):</a:t>
            </a:r>
          </a:p>
          <a:p>
            <a:pPr lvl="3">
              <a:buFont typeface="Wingdings" panose="05000000000000000000" pitchFamily="2" charset="2"/>
              <a:buChar char="ü"/>
            </a:pPr>
            <a:r>
              <a:rPr lang="nl-BE" sz="1400"/>
              <a:t>depending on whether the median voter depends on capital or labour, policy-makers will favor </a:t>
            </a:r>
            <a:r>
              <a:rPr lang="nl-BE" sz="1400" i="1"/>
              <a:t>c.q.</a:t>
            </a:r>
            <a:r>
              <a:rPr lang="nl-BE" sz="1400"/>
              <a:t> disfavor development of strong financial markets;</a:t>
            </a:r>
          </a:p>
          <a:p>
            <a:pPr lvl="2"/>
            <a:r>
              <a:rPr lang="nl-BE" sz="1400" u="sng"/>
              <a:t>Pagano &amp; Volpin</a:t>
            </a:r>
            <a:r>
              <a:rPr lang="nl-BE" sz="1400"/>
              <a:t>, “The Political Economy of Corporate Governance” (2005): </a:t>
            </a:r>
          </a:p>
          <a:p>
            <a:pPr lvl="3">
              <a:buFont typeface="Wingdings" panose="05000000000000000000" pitchFamily="2" charset="2"/>
              <a:buChar char="ü"/>
            </a:pPr>
            <a:r>
              <a:rPr lang="nl-BE" sz="1400"/>
              <a:t>impact of electoral system; proportional voting systems are negatively correlated with investor protection and positively correlated with employment protection;</a:t>
            </a:r>
          </a:p>
          <a:p>
            <a:pPr lvl="1"/>
            <a:r>
              <a:rPr lang="nl-BE"/>
              <a:t>Labour:</a:t>
            </a:r>
          </a:p>
          <a:p>
            <a:pPr lvl="2"/>
            <a:r>
              <a:rPr lang="nl-BE" sz="1400"/>
              <a:t>if influence of employees (through unions, works council, co-determination) is high, shareholders are more likely to hold a controlling block (</a:t>
            </a:r>
            <a:r>
              <a:rPr lang="nl-BE" sz="1400" i="1"/>
              <a:t>infra</a:t>
            </a:r>
            <a:r>
              <a:rPr lang="nl-BE" sz="1400"/>
              <a:t>);</a:t>
            </a:r>
          </a:p>
          <a:p>
            <a:pPr marL="685800" lvl="2" indent="0">
              <a:buNone/>
            </a:pPr>
            <a:endParaRPr lang="nl-BE"/>
          </a:p>
          <a:p>
            <a:pPr lvl="1"/>
            <a:endParaRPr lang="nl-BE"/>
          </a:p>
          <a:p>
            <a:pPr lvl="1" algn="just">
              <a:buFont typeface="Wingdings" panose="05000000000000000000" pitchFamily="2" charset="2"/>
              <a:buChar char="ü"/>
            </a:pPr>
            <a:endParaRPr lang="nl-BE" sz="1400"/>
          </a:p>
        </p:txBody>
      </p:sp>
      <p:sp>
        <p:nvSpPr>
          <p:cNvPr id="4" name="Slide Number Placeholder 3"/>
          <p:cNvSpPr>
            <a:spLocks noGrp="1"/>
          </p:cNvSpPr>
          <p:nvPr>
            <p:ph type="sldNum" sz="quarter" idx="14"/>
          </p:nvPr>
        </p:nvSpPr>
        <p:spPr/>
        <p:txBody>
          <a:bodyPr/>
          <a:lstStyle/>
          <a:p>
            <a:fld id="{8E141AF1-466E-4D9F-B74C-45FFEB47CA13}" type="slidenum">
              <a:rPr lang="en-US" noProof="0" smtClean="0"/>
              <a:t>93</a:t>
            </a:fld>
            <a:endParaRPr lang="en-US" noProof="0" dirty="0"/>
          </a:p>
        </p:txBody>
      </p:sp>
    </p:spTree>
    <p:extLst>
      <p:ext uri="{BB962C8B-B14F-4D97-AF65-F5344CB8AC3E}">
        <p14:creationId xmlns:p14="http://schemas.microsoft.com/office/powerpoint/2010/main" val="7957628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Conclusion</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94</a:t>
            </a:fld>
            <a:endParaRPr lang="en-US" noProof="0" dirty="0"/>
          </a:p>
        </p:txBody>
      </p:sp>
      <p:sp>
        <p:nvSpPr>
          <p:cNvPr id="5" name="TextBox 4"/>
          <p:cNvSpPr txBox="1"/>
          <p:nvPr/>
        </p:nvSpPr>
        <p:spPr>
          <a:xfrm>
            <a:off x="2547255" y="4149080"/>
            <a:ext cx="2232248"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Ownership structure</a:t>
            </a:r>
          </a:p>
        </p:txBody>
      </p:sp>
      <p:sp>
        <p:nvSpPr>
          <p:cNvPr id="6" name="TextBox 5"/>
          <p:cNvSpPr txBox="1"/>
          <p:nvPr/>
        </p:nvSpPr>
        <p:spPr>
          <a:xfrm>
            <a:off x="5818422" y="4149080"/>
            <a:ext cx="1596093"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Agency cost</a:t>
            </a:r>
          </a:p>
        </p:txBody>
      </p:sp>
      <p:sp>
        <p:nvSpPr>
          <p:cNvPr id="7" name="Down Arrow 6"/>
          <p:cNvSpPr/>
          <p:nvPr/>
        </p:nvSpPr>
        <p:spPr bwMode="auto">
          <a:xfrm rot="16200000">
            <a:off x="5127536" y="3894685"/>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 name="Down Arrow 7"/>
          <p:cNvSpPr/>
          <p:nvPr/>
        </p:nvSpPr>
        <p:spPr bwMode="auto">
          <a:xfrm rot="5400000">
            <a:off x="5127536" y="4195552"/>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Down Arrow 9"/>
          <p:cNvSpPr/>
          <p:nvPr/>
        </p:nvSpPr>
        <p:spPr bwMode="auto">
          <a:xfrm rot="2700000">
            <a:off x="4090241" y="3094571"/>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2" name="Down Arrow 11"/>
          <p:cNvSpPr/>
          <p:nvPr/>
        </p:nvSpPr>
        <p:spPr bwMode="auto">
          <a:xfrm rot="18900000">
            <a:off x="5807888" y="3279935"/>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4" name="TextBox 13"/>
          <p:cNvSpPr txBox="1"/>
          <p:nvPr/>
        </p:nvSpPr>
        <p:spPr>
          <a:xfrm>
            <a:off x="4592818" y="2848148"/>
            <a:ext cx="1419341" cy="461665"/>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Law</a:t>
            </a:r>
          </a:p>
        </p:txBody>
      </p:sp>
      <p:sp>
        <p:nvSpPr>
          <p:cNvPr id="3" name="Isosceles Triangle 2"/>
          <p:cNvSpPr/>
          <p:nvPr/>
        </p:nvSpPr>
        <p:spPr bwMode="auto">
          <a:xfrm>
            <a:off x="2056689" y="2067028"/>
            <a:ext cx="6442558" cy="2997007"/>
          </a:xfrm>
          <a:prstGeom prst="triangl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7" name="TextBox 16"/>
          <p:cNvSpPr txBox="1"/>
          <p:nvPr/>
        </p:nvSpPr>
        <p:spPr>
          <a:xfrm>
            <a:off x="513091" y="2672655"/>
            <a:ext cx="1502460" cy="1785104"/>
          </a:xfrm>
          <a:prstGeom prst="rect">
            <a:avLst/>
          </a:prstGeom>
          <a:noFill/>
        </p:spPr>
        <p:txBody>
          <a:bodyPr wrap="square" rtlCol="0">
            <a:spAutoFit/>
          </a:bodyPr>
          <a:lstStyle/>
          <a:p>
            <a:r>
              <a:rPr lang="nl-BE" sz="2200">
                <a:latin typeface="Times New Roman" panose="02020603050405020304" pitchFamily="18" charset="0"/>
                <a:cs typeface="Times New Roman" panose="02020603050405020304" pitchFamily="18" charset="0"/>
              </a:rPr>
              <a:t>Politics</a:t>
            </a:r>
          </a:p>
          <a:p>
            <a:r>
              <a:rPr lang="nl-BE" sz="2200">
                <a:latin typeface="Times New Roman" panose="02020603050405020304" pitchFamily="18" charset="0"/>
                <a:cs typeface="Times New Roman" panose="02020603050405020304" pitchFamily="18" charset="0"/>
              </a:rPr>
              <a:t>Culture</a:t>
            </a:r>
          </a:p>
          <a:p>
            <a:r>
              <a:rPr lang="nl-BE" sz="2200">
                <a:latin typeface="Times New Roman" panose="02020603050405020304" pitchFamily="18" charset="0"/>
                <a:cs typeface="Times New Roman" panose="02020603050405020304" pitchFamily="18" charset="0"/>
              </a:rPr>
              <a:t>Labour</a:t>
            </a:r>
          </a:p>
          <a:p>
            <a:r>
              <a:rPr lang="nl-BE" sz="2200">
                <a:latin typeface="Times New Roman" panose="02020603050405020304" pitchFamily="18" charset="0"/>
                <a:cs typeface="Times New Roman" panose="02020603050405020304" pitchFamily="18" charset="0"/>
              </a:rPr>
              <a:t>Geography</a:t>
            </a:r>
          </a:p>
          <a:p>
            <a:r>
              <a:rPr lang="nl-BE" sz="2200">
                <a:latin typeface="Times New Roman" panose="02020603050405020304" pitchFamily="18" charset="0"/>
                <a:cs typeface="Times New Roman" panose="02020603050405020304" pitchFamily="18" charset="0"/>
              </a:rPr>
              <a:t>History</a:t>
            </a:r>
          </a:p>
        </p:txBody>
      </p:sp>
      <p:sp>
        <p:nvSpPr>
          <p:cNvPr id="25" name="Rectangle 24"/>
          <p:cNvSpPr/>
          <p:nvPr/>
        </p:nvSpPr>
        <p:spPr bwMode="auto">
          <a:xfrm>
            <a:off x="459019" y="2648258"/>
            <a:ext cx="1578645" cy="1797231"/>
          </a:xfrm>
          <a:prstGeom prst="rect">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26" name="Right Arrow 25"/>
          <p:cNvSpPr/>
          <p:nvPr/>
        </p:nvSpPr>
        <p:spPr bwMode="auto">
          <a:xfrm>
            <a:off x="2107561" y="3165833"/>
            <a:ext cx="1466076" cy="381041"/>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15812100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Other determinants of corporate governance</a:t>
            </a:r>
          </a:p>
        </p:txBody>
      </p:sp>
      <p:sp>
        <p:nvSpPr>
          <p:cNvPr id="3" name="Text Placeholder 2"/>
          <p:cNvSpPr>
            <a:spLocks noGrp="1"/>
          </p:cNvSpPr>
          <p:nvPr>
            <p:ph type="body" sz="quarter" idx="12"/>
          </p:nvPr>
        </p:nvSpPr>
        <p:spPr>
          <a:xfrm>
            <a:off x="464778" y="1484784"/>
            <a:ext cx="8355693" cy="2359774"/>
          </a:xfrm>
        </p:spPr>
        <p:txBody>
          <a:bodyPr/>
          <a:lstStyle/>
          <a:p>
            <a:r>
              <a:rPr lang="nl-BE"/>
              <a:t>Which other factors may determine/explain a country’s ownership distribution?</a:t>
            </a:r>
          </a:p>
          <a:p>
            <a:pPr lvl="1"/>
            <a:r>
              <a:rPr lang="nl-BE"/>
              <a:t>Path-dependency </a:t>
            </a:r>
          </a:p>
          <a:p>
            <a:pPr lvl="2"/>
            <a:r>
              <a:rPr lang="nl-BE" sz="1400" u="sng"/>
              <a:t>Bebchuk &amp; Roe</a:t>
            </a:r>
            <a:r>
              <a:rPr lang="nl-BE" sz="1400"/>
              <a:t>, “A Theory of Path Dependence in Corporate Ownership and Governance” (1999):</a:t>
            </a:r>
          </a:p>
          <a:p>
            <a:pPr lvl="3"/>
            <a:r>
              <a:rPr lang="nl-BE" sz="1400"/>
              <a:t>“structure-driven path dependence”: </a:t>
            </a:r>
            <a:r>
              <a:rPr lang="nl-BE" sz="1400" i="1"/>
              <a:t>e.g., </a:t>
            </a:r>
            <a:r>
              <a:rPr lang="nl-BE" sz="1400"/>
              <a:t>controllers will prevent change that would result if efficiency gains that would not be captured by them but by others</a:t>
            </a:r>
          </a:p>
          <a:p>
            <a:pPr lvl="3"/>
            <a:r>
              <a:rPr lang="nl-BE" sz="1400"/>
              <a:t>example: controlling shareholder (owning 50%) wants to divest; which firm will more likely become widely held?</a:t>
            </a:r>
          </a:p>
          <a:p>
            <a:pPr lvl="1"/>
            <a:endParaRPr lang="nl-BE"/>
          </a:p>
        </p:txBody>
      </p:sp>
      <p:sp>
        <p:nvSpPr>
          <p:cNvPr id="4" name="Slide Number Placeholder 3"/>
          <p:cNvSpPr>
            <a:spLocks noGrp="1"/>
          </p:cNvSpPr>
          <p:nvPr>
            <p:ph type="sldNum" sz="quarter" idx="14"/>
          </p:nvPr>
        </p:nvSpPr>
        <p:spPr/>
        <p:txBody>
          <a:bodyPr/>
          <a:lstStyle/>
          <a:p>
            <a:fld id="{8E141AF1-466E-4D9F-B74C-45FFEB47CA13}" type="slidenum">
              <a:rPr lang="en-US" noProof="0" smtClean="0"/>
              <a:t>95</a:t>
            </a:fld>
            <a:endParaRPr lang="en-US" noProof="0" dirty="0"/>
          </a:p>
        </p:txBody>
      </p:sp>
      <p:sp>
        <p:nvSpPr>
          <p:cNvPr id="5" name="Slide Number Placeholder 3"/>
          <p:cNvSpPr txBox="1">
            <a:spLocks/>
          </p:cNvSpPr>
          <p:nvPr/>
        </p:nvSpPr>
        <p:spPr>
          <a:xfrm>
            <a:off x="8194215" y="6896734"/>
            <a:ext cx="442392" cy="365125"/>
          </a:xfrm>
          <a:prstGeom prst="rect">
            <a:avLst/>
          </a:prstGeom>
        </p:spPr>
        <p:txBody>
          <a:bodyPr vert="horz" lIns="91440" tIns="45720" rIns="91440" bIns="45720" rtlCol="0" anchor="ctr"/>
          <a:lstStyle>
            <a:defPPr>
              <a:defRPr lang="de-DE"/>
            </a:defPPr>
            <a:lvl1pPr marL="0" algn="r" defTabSz="914400" rtl="0" eaLnBrk="1" latinLnBrk="0" hangingPunct="1">
              <a:defRPr sz="700"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141AF1-466E-4D9F-B74C-45FFEB47CA13}" type="slidenum">
              <a:rPr lang="en-US" smtClean="0"/>
              <a:pPr/>
              <a:t>95</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54559751"/>
              </p:ext>
            </p:extLst>
          </p:nvPr>
        </p:nvGraphicFramePr>
        <p:xfrm>
          <a:off x="2721606" y="3909614"/>
          <a:ext cx="5522802" cy="2194560"/>
        </p:xfrm>
        <a:graphic>
          <a:graphicData uri="http://schemas.openxmlformats.org/drawingml/2006/table">
            <a:tbl>
              <a:tblPr firstRow="1" bandRow="1">
                <a:tableStyleId>{F5AB1C69-6EDB-4FF4-983F-18BD219EF322}</a:tableStyleId>
              </a:tblPr>
              <a:tblGrid>
                <a:gridCol w="2124155">
                  <a:extLst>
                    <a:ext uri="{9D8B030D-6E8A-4147-A177-3AD203B41FA5}">
                      <a16:colId xmlns:a16="http://schemas.microsoft.com/office/drawing/2014/main" val="2467204876"/>
                    </a:ext>
                  </a:extLst>
                </a:gridCol>
                <a:gridCol w="1557713">
                  <a:extLst>
                    <a:ext uri="{9D8B030D-6E8A-4147-A177-3AD203B41FA5}">
                      <a16:colId xmlns:a16="http://schemas.microsoft.com/office/drawing/2014/main" val="1724309123"/>
                    </a:ext>
                  </a:extLst>
                </a:gridCol>
                <a:gridCol w="1840934">
                  <a:extLst>
                    <a:ext uri="{9D8B030D-6E8A-4147-A177-3AD203B41FA5}">
                      <a16:colId xmlns:a16="http://schemas.microsoft.com/office/drawing/2014/main" val="1789667081"/>
                    </a:ext>
                  </a:extLst>
                </a:gridCol>
              </a:tblGrid>
              <a:tr h="257798">
                <a:tc>
                  <a:txBody>
                    <a:bodyPr/>
                    <a:lstStyle/>
                    <a:p>
                      <a:pPr algn="ctr"/>
                      <a:endParaRPr lang="nl-BE" sz="1200">
                        <a:latin typeface="Times New Roman" panose="02020603050405020304" pitchFamily="18" charset="0"/>
                        <a:cs typeface="Times New Roman" panose="02020603050405020304" pitchFamily="18" charset="0"/>
                      </a:endParaRPr>
                    </a:p>
                  </a:txBody>
                  <a:tcPr/>
                </a:tc>
                <a:tc>
                  <a:txBody>
                    <a:bodyPr/>
                    <a:lstStyle/>
                    <a:p>
                      <a:pPr algn="ctr"/>
                      <a:r>
                        <a:rPr lang="nl-BE" sz="1200">
                          <a:latin typeface="Times New Roman" panose="02020603050405020304" pitchFamily="18" charset="0"/>
                          <a:cs typeface="Times New Roman" panose="02020603050405020304" pitchFamily="18" charset="0"/>
                        </a:rPr>
                        <a:t>Firm A</a:t>
                      </a:r>
                    </a:p>
                  </a:txBody>
                  <a:tcPr/>
                </a:tc>
                <a:tc>
                  <a:txBody>
                    <a:bodyPr/>
                    <a:lstStyle/>
                    <a:p>
                      <a:pPr algn="ctr"/>
                      <a:r>
                        <a:rPr lang="nl-BE" sz="1200">
                          <a:latin typeface="Times New Roman" panose="02020603050405020304" pitchFamily="18" charset="0"/>
                          <a:cs typeface="Times New Roman" panose="02020603050405020304" pitchFamily="18" charset="0"/>
                        </a:rPr>
                        <a:t>Firm B</a:t>
                      </a:r>
                    </a:p>
                  </a:txBody>
                  <a:tcPr/>
                </a:tc>
                <a:extLst>
                  <a:ext uri="{0D108BD9-81ED-4DB2-BD59-A6C34878D82A}">
                    <a16:rowId xmlns:a16="http://schemas.microsoft.com/office/drawing/2014/main" val="3815567166"/>
                  </a:ext>
                </a:extLst>
              </a:tr>
              <a:tr h="257798">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1200" b="1" i="1">
                          <a:latin typeface="Times New Roman" panose="02020603050405020304" pitchFamily="18" charset="0"/>
                          <a:cs typeface="Times New Roman" panose="02020603050405020304" pitchFamily="18" charset="0"/>
                        </a:rPr>
                        <a:t>Pre-transaction</a:t>
                      </a: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9543949"/>
                  </a:ext>
                </a:extLst>
              </a:tr>
              <a:tr h="25779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200" b="1">
                          <a:latin typeface="Times New Roman" panose="02020603050405020304" pitchFamily="18" charset="0"/>
                          <a:cs typeface="Times New Roman" panose="02020603050405020304" pitchFamily="18" charset="0"/>
                        </a:rPr>
                        <a:t>Firm value</a:t>
                      </a:r>
                    </a:p>
                  </a:txBody>
                  <a:tcPr/>
                </a:tc>
                <a:tc>
                  <a:txBody>
                    <a:bodyPr/>
                    <a:lstStyle/>
                    <a:p>
                      <a:pPr algn="ctr"/>
                      <a:r>
                        <a:rPr lang="nl-BE" sz="1200">
                          <a:latin typeface="Times New Roman" panose="02020603050405020304" pitchFamily="18" charset="0"/>
                          <a:cs typeface="Times New Roman" panose="02020603050405020304" pitchFamily="18" charset="0"/>
                        </a:rPr>
                        <a:t>$50</a:t>
                      </a:r>
                    </a:p>
                  </a:txBody>
                  <a:tcPr/>
                </a:tc>
                <a:tc>
                  <a:txBody>
                    <a:bodyPr/>
                    <a:lstStyle/>
                    <a:p>
                      <a:pPr algn="ctr"/>
                      <a:r>
                        <a:rPr lang="nl-BE" sz="120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12773241"/>
                  </a:ext>
                </a:extLst>
              </a:tr>
              <a:tr h="25779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200" b="1">
                          <a:latin typeface="Times New Roman" panose="02020603050405020304" pitchFamily="18" charset="0"/>
                          <a:cs typeface="Times New Roman" panose="02020603050405020304" pitchFamily="18" charset="0"/>
                        </a:rPr>
                        <a:t>Horizontal agency cost (PBC)</a:t>
                      </a:r>
                    </a:p>
                  </a:txBody>
                  <a:tcPr/>
                </a:tc>
                <a:tc>
                  <a:txBody>
                    <a:bodyPr/>
                    <a:lstStyle/>
                    <a:p>
                      <a:pPr algn="ctr"/>
                      <a:r>
                        <a:rPr lang="nl-BE" sz="1200">
                          <a:latin typeface="Times New Roman" panose="02020603050405020304" pitchFamily="18" charset="0"/>
                          <a:cs typeface="Times New Roman" panose="02020603050405020304" pitchFamily="18" charset="0"/>
                        </a:rPr>
                        <a:t>$50</a:t>
                      </a:r>
                    </a:p>
                  </a:txBody>
                  <a:tcPr/>
                </a:tc>
                <a:tc>
                  <a:txBody>
                    <a:bodyPr/>
                    <a:lstStyle/>
                    <a:p>
                      <a:pPr algn="ctr"/>
                      <a:r>
                        <a:rPr lang="nl-BE" sz="120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2372460123"/>
                  </a:ext>
                </a:extLst>
              </a:tr>
              <a:tr h="25779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200" b="1">
                          <a:latin typeface="Times New Roman" panose="02020603050405020304" pitchFamily="18" charset="0"/>
                          <a:cs typeface="Times New Roman" panose="02020603050405020304" pitchFamily="18" charset="0"/>
                        </a:rPr>
                        <a:t>Utility owner</a:t>
                      </a:r>
                    </a:p>
                  </a:txBody>
                  <a:tcPr/>
                </a:tc>
                <a:tc>
                  <a:txBody>
                    <a:bodyPr/>
                    <a:lstStyle/>
                    <a:p>
                      <a:pPr algn="ctr"/>
                      <a:r>
                        <a:rPr lang="nl-BE" sz="1200">
                          <a:latin typeface="Times New Roman" panose="02020603050405020304" pitchFamily="18" charset="0"/>
                          <a:cs typeface="Times New Roman" panose="02020603050405020304" pitchFamily="18" charset="0"/>
                        </a:rPr>
                        <a:t>$75</a:t>
                      </a:r>
                    </a:p>
                  </a:txBody>
                  <a:tcPr/>
                </a:tc>
                <a:tc>
                  <a:txBody>
                    <a:bodyPr/>
                    <a:lstStyle/>
                    <a:p>
                      <a:pPr algn="ctr"/>
                      <a:r>
                        <a:rPr lang="nl-BE" sz="1200">
                          <a:latin typeface="Times New Roman" panose="02020603050405020304" pitchFamily="18" charset="0"/>
                          <a:cs typeface="Times New Roman" panose="02020603050405020304" pitchFamily="18" charset="0"/>
                        </a:rPr>
                        <a:t>$50</a:t>
                      </a:r>
                    </a:p>
                  </a:txBody>
                  <a:tcPr/>
                </a:tc>
                <a:extLst>
                  <a:ext uri="{0D108BD9-81ED-4DB2-BD59-A6C34878D82A}">
                    <a16:rowId xmlns:a16="http://schemas.microsoft.com/office/drawing/2014/main" val="1750223485"/>
                  </a:ext>
                </a:extLst>
              </a:tr>
              <a:tr h="257798">
                <a:tc gridSpan="3">
                  <a:txBody>
                    <a:bodyPr/>
                    <a:lstStyle/>
                    <a:p>
                      <a:pPr algn="ctr"/>
                      <a:r>
                        <a:rPr lang="nl-BE" sz="1200" b="1" i="1">
                          <a:latin typeface="Times New Roman" panose="02020603050405020304" pitchFamily="18" charset="0"/>
                          <a:cs typeface="Times New Roman" panose="02020603050405020304" pitchFamily="18" charset="0"/>
                        </a:rPr>
                        <a:t>Post-transaction</a:t>
                      </a: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tc hMerge="1">
                  <a:txBody>
                    <a:bodyPr/>
                    <a:lstStyle/>
                    <a:p>
                      <a:pPr algn="ctr"/>
                      <a:endParaRPr lang="nl-BE" sz="14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5244470"/>
                  </a:ext>
                </a:extLst>
              </a:tr>
              <a:tr h="257798">
                <a:tc>
                  <a:txBody>
                    <a:bodyPr/>
                    <a:lstStyle/>
                    <a:p>
                      <a:pPr algn="l"/>
                      <a:r>
                        <a:rPr lang="nl-BE" sz="1200" b="1">
                          <a:latin typeface="Times New Roman" panose="02020603050405020304" pitchFamily="18" charset="0"/>
                          <a:cs typeface="Times New Roman" panose="02020603050405020304" pitchFamily="18" charset="0"/>
                        </a:rPr>
                        <a:t>Firm value</a:t>
                      </a:r>
                    </a:p>
                  </a:txBody>
                  <a:tcPr/>
                </a:tc>
                <a:tc>
                  <a:txBody>
                    <a:bodyPr/>
                    <a:lstStyle/>
                    <a:p>
                      <a:pPr algn="ctr"/>
                      <a:r>
                        <a:rPr lang="nl-BE" sz="1200">
                          <a:latin typeface="Times New Roman" panose="02020603050405020304" pitchFamily="18" charset="0"/>
                          <a:cs typeface="Times New Roman" panose="02020603050405020304" pitchFamily="18" charset="0"/>
                        </a:rPr>
                        <a:t>$</a:t>
                      </a:r>
                      <a:r>
                        <a:rPr lang="nl-BE" sz="1200" baseline="0">
                          <a:latin typeface="Times New Roman" panose="02020603050405020304" pitchFamily="18" charset="0"/>
                          <a:cs typeface="Times New Roman" panose="02020603050405020304" pitchFamily="18" charset="0"/>
                        </a:rPr>
                        <a:t>100</a:t>
                      </a:r>
                      <a:endParaRPr lang="nl-BE" sz="1200">
                        <a:latin typeface="Times New Roman" panose="02020603050405020304" pitchFamily="18" charset="0"/>
                        <a:cs typeface="Times New Roman" panose="02020603050405020304" pitchFamily="18" charset="0"/>
                      </a:endParaRPr>
                    </a:p>
                  </a:txBody>
                  <a:tcPr/>
                </a:tc>
                <a:tc>
                  <a:txBody>
                    <a:bodyPr/>
                    <a:lstStyle/>
                    <a:p>
                      <a:pPr algn="ctr"/>
                      <a:r>
                        <a:rPr lang="nl-BE" sz="120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471592870"/>
                  </a:ext>
                </a:extLst>
              </a:tr>
              <a:tr h="257798">
                <a:tc>
                  <a:txBody>
                    <a:bodyPr/>
                    <a:lstStyle/>
                    <a:p>
                      <a:pPr algn="l"/>
                      <a:r>
                        <a:rPr lang="nl-BE" sz="1200" b="1">
                          <a:latin typeface="Times New Roman" panose="02020603050405020304" pitchFamily="18" charset="0"/>
                          <a:cs typeface="Times New Roman" panose="02020603050405020304" pitchFamily="18" charset="0"/>
                        </a:rPr>
                        <a:t>Value of 50%</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1200">
                          <a:latin typeface="Times New Roman" panose="02020603050405020304" pitchFamily="18" charset="0"/>
                          <a:cs typeface="Times New Roman" panose="02020603050405020304" pitchFamily="18" charset="0"/>
                        </a:rPr>
                        <a:t>$</a:t>
                      </a:r>
                      <a:r>
                        <a:rPr lang="nl-BE" sz="1200" baseline="0">
                          <a:latin typeface="Times New Roman" panose="02020603050405020304" pitchFamily="18" charset="0"/>
                          <a:cs typeface="Times New Roman" panose="02020603050405020304" pitchFamily="18" charset="0"/>
                        </a:rPr>
                        <a:t>50</a:t>
                      </a:r>
                      <a:endParaRPr lang="nl-BE" sz="1200">
                        <a:latin typeface="Times New Roman" panose="02020603050405020304" pitchFamily="18" charset="0"/>
                        <a:cs typeface="Times New Roman" panose="02020603050405020304" pitchFamily="18" charset="0"/>
                      </a:endParaRPr>
                    </a:p>
                  </a:txBody>
                  <a:tcPr/>
                </a:tc>
                <a:tc>
                  <a:txBody>
                    <a:bodyPr/>
                    <a:lstStyle/>
                    <a:p>
                      <a:pPr algn="ctr"/>
                      <a:r>
                        <a:rPr lang="nl-BE" sz="1200">
                          <a:latin typeface="Times New Roman" panose="02020603050405020304" pitchFamily="18" charset="0"/>
                          <a:cs typeface="Times New Roman" panose="02020603050405020304" pitchFamily="18" charset="0"/>
                        </a:rPr>
                        <a:t>$50</a:t>
                      </a:r>
                    </a:p>
                  </a:txBody>
                  <a:tcPr/>
                </a:tc>
                <a:extLst>
                  <a:ext uri="{0D108BD9-81ED-4DB2-BD59-A6C34878D82A}">
                    <a16:rowId xmlns:a16="http://schemas.microsoft.com/office/drawing/2014/main" val="492741246"/>
                  </a:ext>
                </a:extLst>
              </a:tr>
            </a:tbl>
          </a:graphicData>
        </a:graphic>
      </p:graphicFrame>
    </p:spTree>
    <p:extLst>
      <p:ext uri="{BB962C8B-B14F-4D97-AF65-F5344CB8AC3E}">
        <p14:creationId xmlns:p14="http://schemas.microsoft.com/office/powerpoint/2010/main" val="9450932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Other determinants of corporate governance</a:t>
            </a:r>
          </a:p>
        </p:txBody>
      </p:sp>
      <p:sp>
        <p:nvSpPr>
          <p:cNvPr id="3" name="Text Placeholder 2"/>
          <p:cNvSpPr>
            <a:spLocks noGrp="1"/>
          </p:cNvSpPr>
          <p:nvPr>
            <p:ph type="body" sz="quarter" idx="12"/>
          </p:nvPr>
        </p:nvSpPr>
        <p:spPr>
          <a:xfrm>
            <a:off x="464778" y="1484784"/>
            <a:ext cx="8355693" cy="5328592"/>
          </a:xfrm>
        </p:spPr>
        <p:txBody>
          <a:bodyPr/>
          <a:lstStyle/>
          <a:p>
            <a:r>
              <a:rPr lang="nl-BE"/>
              <a:t>Which other factors may determine/explain a country’s ownership distribution?</a:t>
            </a:r>
          </a:p>
          <a:p>
            <a:pPr lvl="1"/>
            <a:r>
              <a:rPr lang="nl-BE"/>
              <a:t>Path-dependency </a:t>
            </a:r>
          </a:p>
          <a:p>
            <a:pPr lvl="2"/>
            <a:r>
              <a:rPr lang="nl-BE" sz="1400" u="sng"/>
              <a:t>Bebchuk &amp; Roe</a:t>
            </a:r>
            <a:r>
              <a:rPr lang="nl-BE" sz="1400"/>
              <a:t>, “A Theory of Path Dependence in Corporate Ownership and Governance” (1999):</a:t>
            </a:r>
          </a:p>
          <a:p>
            <a:pPr lvl="3" algn="just"/>
            <a:r>
              <a:rPr lang="nl-BE" sz="1400"/>
              <a:t>“rule-driven path dependency”: </a:t>
            </a:r>
            <a:r>
              <a:rPr lang="nl-BE" sz="1400" i="1"/>
              <a:t>“When a certain set of rules leads corporate control to be at the hands of one group of players, their control of existing structures will make these players more influential in subsequent interest group politics and will thus make it more likely that the country will have these or similar rules  in the future.</a:t>
            </a:r>
            <a:r>
              <a:rPr lang="nl-BE" sz="1400"/>
              <a:t>”</a:t>
            </a:r>
          </a:p>
          <a:p>
            <a:pPr lvl="3" algn="just"/>
            <a:r>
              <a:rPr lang="nl-BE" sz="1400" i="1"/>
              <a:t>e.g., </a:t>
            </a:r>
            <a:r>
              <a:rPr lang="nl-BE" sz="1400"/>
              <a:t>anti-takeover rules:</a:t>
            </a:r>
          </a:p>
          <a:p>
            <a:pPr lvl="4" algn="just">
              <a:buFont typeface="Wingdings" panose="05000000000000000000" pitchFamily="2" charset="2"/>
              <a:buChar char="ü"/>
            </a:pPr>
            <a:r>
              <a:rPr lang="nl-BE" sz="1400"/>
              <a:t>takeovers could result in a shift from a widely held firm to controlled firm, thus lowering vertical agency cost; in countries with dispersed ownership, managers are assumed to lobby for anti-takeover rules. </a:t>
            </a:r>
          </a:p>
          <a:p>
            <a:pPr lvl="3" algn="just"/>
            <a:r>
              <a:rPr lang="nl-BE" sz="1400"/>
              <a:t>other examples?</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96</a:t>
            </a:fld>
            <a:endParaRPr lang="en-US" noProof="0" dirty="0"/>
          </a:p>
        </p:txBody>
      </p:sp>
      <p:sp>
        <p:nvSpPr>
          <p:cNvPr id="5" name="Slide Number Placeholder 3"/>
          <p:cNvSpPr txBox="1">
            <a:spLocks/>
          </p:cNvSpPr>
          <p:nvPr/>
        </p:nvSpPr>
        <p:spPr>
          <a:xfrm>
            <a:off x="8194215" y="6896734"/>
            <a:ext cx="442392" cy="365125"/>
          </a:xfrm>
          <a:prstGeom prst="rect">
            <a:avLst/>
          </a:prstGeom>
        </p:spPr>
        <p:txBody>
          <a:bodyPr vert="horz" lIns="91440" tIns="45720" rIns="91440" bIns="45720" rtlCol="0" anchor="ctr"/>
          <a:lstStyle>
            <a:defPPr>
              <a:defRPr lang="de-DE"/>
            </a:defPPr>
            <a:lvl1pPr marL="0" algn="r" defTabSz="914400" rtl="0" eaLnBrk="1" latinLnBrk="0" hangingPunct="1">
              <a:defRPr sz="700"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141AF1-466E-4D9F-B74C-45FFEB47CA13}" type="slidenum">
              <a:rPr lang="en-US" smtClean="0"/>
              <a:pPr/>
              <a:t>96</a:t>
            </a:fld>
            <a:endParaRPr lang="en-US" dirty="0"/>
          </a:p>
        </p:txBody>
      </p:sp>
    </p:spTree>
    <p:extLst>
      <p:ext uri="{BB962C8B-B14F-4D97-AF65-F5344CB8AC3E}">
        <p14:creationId xmlns:p14="http://schemas.microsoft.com/office/powerpoint/2010/main" val="36545967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nl-BE" i="1"/>
              <a:t>Conclusion</a:t>
            </a:r>
          </a:p>
        </p:txBody>
      </p:sp>
    </p:spTree>
    <p:extLst>
      <p:ext uri="{BB962C8B-B14F-4D97-AF65-F5344CB8AC3E}">
        <p14:creationId xmlns:p14="http://schemas.microsoft.com/office/powerpoint/2010/main" val="17229582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Conclusion</a:t>
            </a:r>
          </a:p>
        </p:txBody>
      </p:sp>
      <p:sp>
        <p:nvSpPr>
          <p:cNvPr id="4" name="Slide Number Placeholder 3"/>
          <p:cNvSpPr>
            <a:spLocks noGrp="1"/>
          </p:cNvSpPr>
          <p:nvPr>
            <p:ph type="sldNum" sz="quarter" idx="14"/>
          </p:nvPr>
        </p:nvSpPr>
        <p:spPr/>
        <p:txBody>
          <a:bodyPr/>
          <a:lstStyle/>
          <a:p>
            <a:fld id="{8E141AF1-466E-4D9F-B74C-45FFEB47CA13}" type="slidenum">
              <a:rPr lang="en-US" noProof="0" smtClean="0"/>
              <a:t>98</a:t>
            </a:fld>
            <a:endParaRPr lang="en-US" noProof="0" dirty="0"/>
          </a:p>
        </p:txBody>
      </p:sp>
      <p:sp>
        <p:nvSpPr>
          <p:cNvPr id="5" name="TextBox 4"/>
          <p:cNvSpPr txBox="1"/>
          <p:nvPr/>
        </p:nvSpPr>
        <p:spPr>
          <a:xfrm>
            <a:off x="2547255" y="4149080"/>
            <a:ext cx="2232248"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Ownership structure</a:t>
            </a:r>
          </a:p>
        </p:txBody>
      </p:sp>
      <p:sp>
        <p:nvSpPr>
          <p:cNvPr id="6" name="TextBox 5"/>
          <p:cNvSpPr txBox="1"/>
          <p:nvPr/>
        </p:nvSpPr>
        <p:spPr>
          <a:xfrm>
            <a:off x="5818422" y="4149080"/>
            <a:ext cx="1596093" cy="830997"/>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Agency cost</a:t>
            </a:r>
          </a:p>
        </p:txBody>
      </p:sp>
      <p:sp>
        <p:nvSpPr>
          <p:cNvPr id="7" name="Down Arrow 6"/>
          <p:cNvSpPr/>
          <p:nvPr/>
        </p:nvSpPr>
        <p:spPr bwMode="auto">
          <a:xfrm rot="16200000">
            <a:off x="5127536" y="3894685"/>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8" name="Down Arrow 7"/>
          <p:cNvSpPr/>
          <p:nvPr/>
        </p:nvSpPr>
        <p:spPr bwMode="auto">
          <a:xfrm rot="5400000">
            <a:off x="5127536" y="4195552"/>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0" name="Down Arrow 9"/>
          <p:cNvSpPr/>
          <p:nvPr/>
        </p:nvSpPr>
        <p:spPr bwMode="auto">
          <a:xfrm rot="2700000">
            <a:off x="4090241" y="3094571"/>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1" name="Down Arrow 10"/>
          <p:cNvSpPr/>
          <p:nvPr/>
        </p:nvSpPr>
        <p:spPr bwMode="auto">
          <a:xfrm rot="-8100000">
            <a:off x="4373870" y="3279935"/>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2" name="Down Arrow 11"/>
          <p:cNvSpPr/>
          <p:nvPr/>
        </p:nvSpPr>
        <p:spPr bwMode="auto">
          <a:xfrm rot="18900000">
            <a:off x="5807888" y="3279935"/>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3" name="Down Arrow 12"/>
          <p:cNvSpPr/>
          <p:nvPr/>
        </p:nvSpPr>
        <p:spPr bwMode="auto">
          <a:xfrm rot="8100000">
            <a:off x="6056796" y="3046073"/>
            <a:ext cx="300867" cy="1038919"/>
          </a:xfrm>
          <a:prstGeom prst="down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4" name="TextBox 13"/>
          <p:cNvSpPr txBox="1"/>
          <p:nvPr/>
        </p:nvSpPr>
        <p:spPr>
          <a:xfrm>
            <a:off x="4592818" y="2848148"/>
            <a:ext cx="1419341" cy="461665"/>
          </a:xfrm>
          <a:prstGeom prst="rect">
            <a:avLst/>
          </a:prstGeom>
          <a:noFill/>
        </p:spPr>
        <p:txBody>
          <a:bodyPr wrap="square" rtlCol="0">
            <a:spAutoFit/>
          </a:bodyPr>
          <a:lstStyle/>
          <a:p>
            <a:pPr algn="ctr"/>
            <a:r>
              <a:rPr lang="nl-BE" sz="2400">
                <a:latin typeface="Times New Roman" panose="02020603050405020304" pitchFamily="18" charset="0"/>
                <a:cs typeface="Times New Roman" panose="02020603050405020304" pitchFamily="18" charset="0"/>
              </a:rPr>
              <a:t>Law</a:t>
            </a:r>
          </a:p>
        </p:txBody>
      </p:sp>
      <p:sp>
        <p:nvSpPr>
          <p:cNvPr id="3" name="Isosceles Triangle 2"/>
          <p:cNvSpPr/>
          <p:nvPr/>
        </p:nvSpPr>
        <p:spPr bwMode="auto">
          <a:xfrm>
            <a:off x="2056689" y="2067028"/>
            <a:ext cx="6442558" cy="2997007"/>
          </a:xfrm>
          <a:prstGeom prst="triangle">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17" name="TextBox 16"/>
          <p:cNvSpPr txBox="1"/>
          <p:nvPr/>
        </p:nvSpPr>
        <p:spPr>
          <a:xfrm>
            <a:off x="513091" y="2672655"/>
            <a:ext cx="1502460" cy="1785104"/>
          </a:xfrm>
          <a:prstGeom prst="rect">
            <a:avLst/>
          </a:prstGeom>
          <a:noFill/>
        </p:spPr>
        <p:txBody>
          <a:bodyPr wrap="square" rtlCol="0">
            <a:spAutoFit/>
          </a:bodyPr>
          <a:lstStyle/>
          <a:p>
            <a:r>
              <a:rPr lang="nl-BE" sz="2200">
                <a:latin typeface="Times New Roman" panose="02020603050405020304" pitchFamily="18" charset="0"/>
                <a:cs typeface="Times New Roman" panose="02020603050405020304" pitchFamily="18" charset="0"/>
              </a:rPr>
              <a:t>Politics</a:t>
            </a:r>
          </a:p>
          <a:p>
            <a:r>
              <a:rPr lang="nl-BE" sz="2200">
                <a:latin typeface="Times New Roman" panose="02020603050405020304" pitchFamily="18" charset="0"/>
                <a:cs typeface="Times New Roman" panose="02020603050405020304" pitchFamily="18" charset="0"/>
              </a:rPr>
              <a:t>Culture</a:t>
            </a:r>
          </a:p>
          <a:p>
            <a:r>
              <a:rPr lang="nl-BE" sz="2200">
                <a:latin typeface="Times New Roman" panose="02020603050405020304" pitchFamily="18" charset="0"/>
                <a:cs typeface="Times New Roman" panose="02020603050405020304" pitchFamily="18" charset="0"/>
              </a:rPr>
              <a:t>Labour</a:t>
            </a:r>
          </a:p>
          <a:p>
            <a:r>
              <a:rPr lang="nl-BE" sz="2200">
                <a:latin typeface="Times New Roman" panose="02020603050405020304" pitchFamily="18" charset="0"/>
                <a:cs typeface="Times New Roman" panose="02020603050405020304" pitchFamily="18" charset="0"/>
              </a:rPr>
              <a:t>Geography</a:t>
            </a:r>
          </a:p>
          <a:p>
            <a:r>
              <a:rPr lang="nl-BE" sz="2200">
                <a:latin typeface="Times New Roman" panose="02020603050405020304" pitchFamily="18" charset="0"/>
                <a:cs typeface="Times New Roman" panose="02020603050405020304" pitchFamily="18" charset="0"/>
              </a:rPr>
              <a:t>History</a:t>
            </a:r>
          </a:p>
        </p:txBody>
      </p:sp>
      <p:sp>
        <p:nvSpPr>
          <p:cNvPr id="25" name="Rectangle 24"/>
          <p:cNvSpPr/>
          <p:nvPr/>
        </p:nvSpPr>
        <p:spPr bwMode="auto">
          <a:xfrm>
            <a:off x="459019" y="2648258"/>
            <a:ext cx="1578645" cy="1797231"/>
          </a:xfrm>
          <a:prstGeom prst="rect">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26" name="Right Arrow 25"/>
          <p:cNvSpPr/>
          <p:nvPr/>
        </p:nvSpPr>
        <p:spPr bwMode="auto">
          <a:xfrm>
            <a:off x="2107561" y="3165833"/>
            <a:ext cx="1466076" cy="381041"/>
          </a:xfrm>
          <a:prstGeom prst="rightArrow">
            <a:avLst/>
          </a:prstGeom>
          <a:noFill/>
          <a:ln w="12700">
            <a:solidFill>
              <a:schemeClr val="tx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
        <p:nvSpPr>
          <p:cNvPr id="9" name="Oval 8"/>
          <p:cNvSpPr/>
          <p:nvPr/>
        </p:nvSpPr>
        <p:spPr bwMode="auto">
          <a:xfrm>
            <a:off x="4758510" y="2848148"/>
            <a:ext cx="1038919" cy="477560"/>
          </a:xfrm>
          <a:prstGeom prst="ellipse">
            <a:avLst/>
          </a:prstGeom>
          <a:noFill/>
          <a:ln w="28575">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p>
            <a: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pPr>
            <a:endParaRPr kumimoji="0" lang="nl-BE" sz="1200" b="0" i="0" u="none" strike="noStrike" cap="none" normalizeH="0" baseline="0" dirty="0">
              <a:ln>
                <a:noFill/>
              </a:ln>
              <a:solidFill>
                <a:schemeClr val="tx1"/>
              </a:solidFill>
              <a:effectLst/>
              <a:latin typeface="Arial" charset="0"/>
              <a:ea typeface="Arial" charset="0"/>
              <a:cs typeface="Arial" charset="0"/>
            </a:endParaRPr>
          </a:p>
        </p:txBody>
      </p:sp>
    </p:spTree>
    <p:extLst>
      <p:ext uri="{BB962C8B-B14F-4D97-AF65-F5344CB8AC3E}">
        <p14:creationId xmlns:p14="http://schemas.microsoft.com/office/powerpoint/2010/main" val="3098798465"/>
      </p:ext>
    </p:extLst>
  </p:cSld>
  <p:clrMapOvr>
    <a:masterClrMapping/>
  </p:clrMapOvr>
</p:sld>
</file>

<file path=ppt/theme/theme1.xml><?xml version="1.0" encoding="utf-8"?>
<a:theme xmlns:a="http://schemas.openxmlformats.org/drawingml/2006/main" name="W&amp;C Standard">
  <a:themeElements>
    <a:clrScheme name="White Rebrand Colors">
      <a:dk1>
        <a:srgbClr val="000000"/>
      </a:dk1>
      <a:lt1>
        <a:sysClr val="window" lastClr="FFFFFF"/>
      </a:lt1>
      <a:dk2>
        <a:srgbClr val="000000"/>
      </a:dk2>
      <a:lt2>
        <a:srgbClr val="FFFFFF"/>
      </a:lt2>
      <a:accent1>
        <a:srgbClr val="00A5D9"/>
      </a:accent1>
      <a:accent2>
        <a:srgbClr val="DCDDDE"/>
      </a:accent2>
      <a:accent3>
        <a:srgbClr val="46C0E5"/>
      </a:accent3>
      <a:accent4>
        <a:srgbClr val="AFB1B4"/>
      </a:accent4>
      <a:accent5>
        <a:srgbClr val="C5E7F7"/>
      </a:accent5>
      <a:accent6>
        <a:srgbClr val="808285"/>
      </a:accent6>
      <a:hlink>
        <a:srgbClr val="0000FF"/>
      </a:hlink>
      <a:folHlink>
        <a:srgbClr val="800080"/>
      </a:folHlink>
    </a:clrScheme>
    <a:fontScheme name="W&amp;C Standard">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1"/>
          </a:solidFill>
          <a:headEnd type="none" w="med" len="med"/>
          <a:tailEnd type="none" w="med" len="med"/>
        </a:ln>
      </a:spPr>
      <a:bodyPr rot="0" spcFirstLastPara="0" vertOverflow="overflow" horzOverflow="overflow" vert="horz" wrap="square" lIns="0" tIns="45720" rIns="0" bIns="45720" numCol="1" spcCol="0" rtlCol="0" fromWordArt="0" anchor="ctr" anchorCtr="1" forceAA="0" compatLnSpc="1">
        <a:prstTxWarp prst="textNoShape">
          <a:avLst/>
        </a:prstTxWarp>
        <a:noAutofit/>
      </a:bodyPr>
      <a:lstStyle>
        <a:defPPr marL="0" marR="0" indent="0" algn="l" defTabSz="914400" rtl="0" eaLnBrk="1" fontAlgn="base" latinLnBrk="0" hangingPunct="1">
          <a:lnSpc>
            <a:spcPct val="100000"/>
          </a:lnSpc>
          <a:spcBef>
            <a:spcPct val="35000"/>
          </a:spcBef>
          <a:spcAft>
            <a:spcPct val="0"/>
          </a:spcAft>
          <a:buClr>
            <a:srgbClr val="00A5D9"/>
          </a:buClr>
          <a:buSzPct val="90000"/>
          <a:buFont typeface="Wingdings" charset="2"/>
          <a:buNone/>
          <a:tabLst>
            <a:tab pos="400050" algn="l"/>
          </a:tabLst>
          <a:defRPr kumimoji="0" sz="1200" b="0" i="0" u="none" strike="noStrike" cap="none" normalizeH="0" baseline="0" dirty="0" smtClean="0">
            <a:ln>
              <a:noFill/>
            </a:ln>
            <a:solidFill>
              <a:schemeClr val="tx1"/>
            </a:solidFill>
            <a:effectLst/>
            <a:latin typeface="Arial" charset="0"/>
            <a:ea typeface="Arial" charset="0"/>
            <a:cs typeface="Arial" charset="0"/>
          </a:defRPr>
        </a:defPPr>
      </a:lstStyle>
      <a:style>
        <a:lnRef idx="2">
          <a:schemeClr val="accent1"/>
        </a:lnRef>
        <a:fillRef idx="1">
          <a:schemeClr val="lt1"/>
        </a:fillRef>
        <a:effectRef idx="0">
          <a:schemeClr val="accent1"/>
        </a:effectRef>
        <a:fontRef idx="minor">
          <a:schemeClr val="dk1"/>
        </a:fontRef>
      </a:style>
    </a:spDef>
    <a:lnDef>
      <a:spPr bwMode="auto">
        <a:solidFill>
          <a:srgbClr val="3656AB"/>
        </a:solidFill>
        <a:ln w="12700" cap="flat" cmpd="sng" algn="ctr">
          <a:solidFill>
            <a:schemeClr val="tx1"/>
          </a:solidFill>
          <a:prstDash val="solid"/>
          <a:round/>
          <a:headEnd type="none" w="med" len="med"/>
          <a:tailEnd type="arrow"/>
        </a:ln>
        <a:effectLst/>
      </a:spPr>
      <a:bodyPr/>
      <a:lstStyle/>
    </a:lnDef>
  </a:objectDefaults>
  <a:extraClrSchemeLst>
    <a:extraClrScheme>
      <a:clrScheme name="Text pages 1">
        <a:dk1>
          <a:srgbClr val="000000"/>
        </a:dk1>
        <a:lt1>
          <a:srgbClr val="FFFFFF"/>
        </a:lt1>
        <a:dk2>
          <a:srgbClr val="DCDCDC"/>
        </a:dk2>
        <a:lt2>
          <a:srgbClr val="F8E5D6"/>
        </a:lt2>
        <a:accent1>
          <a:srgbClr val="D46F23"/>
        </a:accent1>
        <a:accent2>
          <a:srgbClr val="E28C4D"/>
        </a:accent2>
        <a:accent3>
          <a:srgbClr val="FFFFFF"/>
        </a:accent3>
        <a:accent4>
          <a:srgbClr val="000000"/>
        </a:accent4>
        <a:accent5>
          <a:srgbClr val="E6BBAC"/>
        </a:accent5>
        <a:accent6>
          <a:srgbClr val="CD7E45"/>
        </a:accent6>
        <a:hlink>
          <a:srgbClr val="E9A97A"/>
        </a:hlink>
        <a:folHlink>
          <a:srgbClr val="EFC19F"/>
        </a:folHlink>
      </a:clrScheme>
      <a:clrMap bg1="lt1" tx1="dk1" bg2="lt2" tx2="dk2" accent1="accent1" accent2="accent2" accent3="accent3" accent4="accent4" accent5="accent5" accent6="accent6" hlink="hlink" folHlink="folHlink"/>
    </a:extraClrScheme>
    <a:extraClrScheme>
      <a:clrScheme name="Text pages 2">
        <a:dk1>
          <a:srgbClr val="000000"/>
        </a:dk1>
        <a:lt1>
          <a:srgbClr val="FFFFFF"/>
        </a:lt1>
        <a:dk2>
          <a:srgbClr val="DCDCDC"/>
        </a:dk2>
        <a:lt2>
          <a:srgbClr val="9BD2FF"/>
        </a:lt2>
        <a:accent1>
          <a:srgbClr val="005DAA"/>
        </a:accent1>
        <a:accent2>
          <a:srgbClr val="0082EE"/>
        </a:accent2>
        <a:accent3>
          <a:srgbClr val="FFFFFF"/>
        </a:accent3>
        <a:accent4>
          <a:srgbClr val="000000"/>
        </a:accent4>
        <a:accent5>
          <a:srgbClr val="AAB6D2"/>
        </a:accent5>
        <a:accent6>
          <a:srgbClr val="0075D8"/>
        </a:accent6>
        <a:hlink>
          <a:srgbClr val="219BFF"/>
        </a:hlink>
        <a:folHlink>
          <a:srgbClr val="79C2FF"/>
        </a:folHlink>
      </a:clrScheme>
      <a:clrMap bg1="lt1" tx1="dk1" bg2="lt2" tx2="dk2" accent1="accent1" accent2="accent2" accent3="accent3" accent4="accent4" accent5="accent5" accent6="accent6" hlink="hlink" folHlink="folHlink"/>
    </a:extraClrScheme>
    <a:extraClrScheme>
      <a:clrScheme name="Text pages 3">
        <a:dk1>
          <a:srgbClr val="000000"/>
        </a:dk1>
        <a:lt1>
          <a:srgbClr val="FFFFFF"/>
        </a:lt1>
        <a:dk2>
          <a:srgbClr val="DCDCDC"/>
        </a:dk2>
        <a:lt2>
          <a:srgbClr val="B7DEFF"/>
        </a:lt2>
        <a:accent1>
          <a:srgbClr val="005DAA"/>
        </a:accent1>
        <a:accent2>
          <a:srgbClr val="1997FF"/>
        </a:accent2>
        <a:accent3>
          <a:srgbClr val="FFFFFF"/>
        </a:accent3>
        <a:accent4>
          <a:srgbClr val="000000"/>
        </a:accent4>
        <a:accent5>
          <a:srgbClr val="AAB6D2"/>
        </a:accent5>
        <a:accent6>
          <a:srgbClr val="1688E7"/>
        </a:accent6>
        <a:hlink>
          <a:srgbClr val="65B9FF"/>
        </a:hlink>
        <a:folHlink>
          <a:srgbClr val="93CEFF"/>
        </a:folHlink>
      </a:clrScheme>
      <a:clrMap bg1="lt1" tx1="dk1" bg2="lt2" tx2="dk2" accent1="accent1" accent2="accent2" accent3="accent3" accent4="accent4" accent5="accent5" accent6="accent6" hlink="hlink" folHlink="folHlink"/>
    </a:extraClrScheme>
    <a:extraClrScheme>
      <a:clrScheme name="Text pages 4">
        <a:dk1>
          <a:srgbClr val="000000"/>
        </a:dk1>
        <a:lt1>
          <a:srgbClr val="FFFFFF"/>
        </a:lt1>
        <a:dk2>
          <a:srgbClr val="C9CBCC"/>
        </a:dk2>
        <a:lt2>
          <a:srgbClr val="B7DEFF"/>
        </a:lt2>
        <a:accent1>
          <a:srgbClr val="005DAA"/>
        </a:accent1>
        <a:accent2>
          <a:srgbClr val="1997FF"/>
        </a:accent2>
        <a:accent3>
          <a:srgbClr val="FFFFFF"/>
        </a:accent3>
        <a:accent4>
          <a:srgbClr val="000000"/>
        </a:accent4>
        <a:accent5>
          <a:srgbClr val="AAB6D2"/>
        </a:accent5>
        <a:accent6>
          <a:srgbClr val="1688E7"/>
        </a:accent6>
        <a:hlink>
          <a:srgbClr val="65B9FF"/>
        </a:hlink>
        <a:folHlink>
          <a:srgbClr val="93CEFF"/>
        </a:folHlink>
      </a:clrScheme>
      <a:clrMap bg1="lt1" tx1="dk1" bg2="lt2" tx2="dk2" accent1="accent1" accent2="accent2" accent3="accent3" accent4="accent4" accent5="accent5" accent6="accent6" hlink="hlink" folHlink="folHlink"/>
    </a:extraClrScheme>
    <a:extraClrScheme>
      <a:clrScheme name="Text pages 5">
        <a:dk1>
          <a:srgbClr val="000000"/>
        </a:dk1>
        <a:lt1>
          <a:srgbClr val="FFFFFF"/>
        </a:lt1>
        <a:dk2>
          <a:srgbClr val="C9CBCC"/>
        </a:dk2>
        <a:lt2>
          <a:srgbClr val="B7DEFF"/>
        </a:lt2>
        <a:accent1>
          <a:srgbClr val="005DAA"/>
        </a:accent1>
        <a:accent2>
          <a:srgbClr val="00A5D9"/>
        </a:accent2>
        <a:accent3>
          <a:srgbClr val="FFFFFF"/>
        </a:accent3>
        <a:accent4>
          <a:srgbClr val="000000"/>
        </a:accent4>
        <a:accent5>
          <a:srgbClr val="AAB6D2"/>
        </a:accent5>
        <a:accent6>
          <a:srgbClr val="0095C4"/>
        </a:accent6>
        <a:hlink>
          <a:srgbClr val="00AF9E"/>
        </a:hlink>
        <a:folHlink>
          <a:srgbClr val="93CEFF"/>
        </a:folHlink>
      </a:clrScheme>
      <a:clrMap bg1="lt1" tx1="dk1" bg2="lt2" tx2="dk2" accent1="accent1" accent2="accent2" accent3="accent3" accent4="accent4" accent5="accent5" accent6="accent6" hlink="hlink" folHlink="folHlink"/>
    </a:extraClrScheme>
    <a:extraClrScheme>
      <a:clrScheme name="Text pages 6">
        <a:dk1>
          <a:srgbClr val="000000"/>
        </a:dk1>
        <a:lt1>
          <a:srgbClr val="FFFFFF"/>
        </a:lt1>
        <a:dk2>
          <a:srgbClr val="C9CBCC"/>
        </a:dk2>
        <a:lt2>
          <a:srgbClr val="6DB33F"/>
        </a:lt2>
        <a:accent1>
          <a:srgbClr val="005DAA"/>
        </a:accent1>
        <a:accent2>
          <a:srgbClr val="00AF9E"/>
        </a:accent2>
        <a:accent3>
          <a:srgbClr val="FFFFFF"/>
        </a:accent3>
        <a:accent4>
          <a:srgbClr val="000000"/>
        </a:accent4>
        <a:accent5>
          <a:srgbClr val="AAB6D2"/>
        </a:accent5>
        <a:accent6>
          <a:srgbClr val="009E8F"/>
        </a:accent6>
        <a:hlink>
          <a:srgbClr val="00A5D9"/>
        </a:hlink>
        <a:folHlink>
          <a:srgbClr val="93CEFF"/>
        </a:folHlink>
      </a:clrScheme>
      <a:clrMap bg1="lt1" tx1="dk1" bg2="lt2" tx2="dk2" accent1="accent1" accent2="accent2" accent3="accent3" accent4="accent4" accent5="accent5" accent6="accent6" hlink="hlink" folHlink="folHlink"/>
    </a:extraClrScheme>
    <a:extraClrScheme>
      <a:clrScheme name="Text pages 7">
        <a:dk1>
          <a:srgbClr val="000000"/>
        </a:dk1>
        <a:lt1>
          <a:srgbClr val="FFFFFF"/>
        </a:lt1>
        <a:dk2>
          <a:srgbClr val="C9CBCC"/>
        </a:dk2>
        <a:lt2>
          <a:srgbClr val="93CEFF"/>
        </a:lt2>
        <a:accent1>
          <a:srgbClr val="005DAA"/>
        </a:accent1>
        <a:accent2>
          <a:srgbClr val="00AF9E"/>
        </a:accent2>
        <a:accent3>
          <a:srgbClr val="FFFFFF"/>
        </a:accent3>
        <a:accent4>
          <a:srgbClr val="000000"/>
        </a:accent4>
        <a:accent5>
          <a:srgbClr val="AAB6D2"/>
        </a:accent5>
        <a:accent6>
          <a:srgbClr val="009E8F"/>
        </a:accent6>
        <a:hlink>
          <a:srgbClr val="00A5D9"/>
        </a:hlink>
        <a:folHlink>
          <a:srgbClr val="6DB33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w00trad.AA.BLANK</Template>
  <TotalTime>34571</TotalTime>
  <Words>6540</Words>
  <Application>Microsoft Office PowerPoint</Application>
  <PresentationFormat>On-screen Show (4:3)</PresentationFormat>
  <Paragraphs>866</Paragraphs>
  <Slides>99</Slides>
  <Notes>99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99</vt:i4>
      </vt:variant>
    </vt:vector>
  </HeadingPairs>
  <TitlesOfParts>
    <vt:vector size="106" baseType="lpstr">
      <vt:lpstr>Angsana New</vt:lpstr>
      <vt:lpstr>Arial</vt:lpstr>
      <vt:lpstr>Calibri</vt:lpstr>
      <vt:lpstr>Times New Roman</vt:lpstr>
      <vt:lpstr>Wingdings</vt:lpstr>
      <vt:lpstr>Wingdings 2</vt:lpstr>
      <vt:lpstr>W&amp;C Standard</vt:lpstr>
      <vt:lpstr>Corporate Governance LL.M. International Business Law  </vt:lpstr>
      <vt:lpstr>Slides will be on  after each session</vt:lpstr>
      <vt:lpstr>Introduction</vt:lpstr>
      <vt:lpstr>Why corporate governance?</vt:lpstr>
      <vt:lpstr>PowerPoint Presentation</vt:lpstr>
      <vt:lpstr>Why corporate governance?</vt:lpstr>
      <vt:lpstr>Subject-matter of corporate governance</vt:lpstr>
      <vt:lpstr>Subject-matter of corporate governance</vt:lpstr>
      <vt:lpstr>Subject-matter of corporate governance</vt:lpstr>
      <vt:lpstr>Subject-matter of corporate governance</vt:lpstr>
      <vt:lpstr>Subject-matter of corporate governance</vt:lpstr>
      <vt:lpstr>Gameplan for next sessions</vt:lpstr>
      <vt:lpstr>I. Determinants of corporate governance</vt:lpstr>
      <vt:lpstr>1.1. Ownership and control</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Overview </vt:lpstr>
      <vt:lpstr>Ownership structures – Benefits </vt:lpstr>
      <vt:lpstr>Ownership structures – Benefits </vt:lpstr>
      <vt:lpstr>Ownership structures – Benefits </vt:lpstr>
      <vt:lpstr>1.2. Agency cost</vt:lpstr>
      <vt:lpstr>Ownership structures – Costs </vt:lpstr>
      <vt:lpstr>Ownership structures – Costs </vt:lpstr>
      <vt:lpstr>Ownership structures – Costs </vt:lpstr>
      <vt:lpstr>Vertical agency problem</vt:lpstr>
      <vt:lpstr>Vertical agency problem</vt:lpstr>
      <vt:lpstr>Vertical agency problem</vt:lpstr>
      <vt:lpstr>Vertical agency problem</vt:lpstr>
      <vt:lpstr>Vertical agency problem</vt:lpstr>
      <vt:lpstr>Vertical agency problem</vt:lpstr>
      <vt:lpstr>Vertical agency problem</vt:lpstr>
      <vt:lpstr>Vertical agency problem</vt:lpstr>
      <vt:lpstr>Vertical agency problem</vt:lpstr>
      <vt:lpstr>Vertical agency problem</vt:lpstr>
      <vt:lpstr>Agency cost: trade-off </vt:lpstr>
      <vt:lpstr>Horizontal agency problem</vt:lpstr>
      <vt:lpstr>Horizontal agency problem</vt:lpstr>
      <vt:lpstr>Horizontal agency problem</vt:lpstr>
      <vt:lpstr>Horizontal agency problem</vt:lpstr>
      <vt:lpstr>Horizontal agency problem</vt:lpstr>
      <vt:lpstr>Horizontal agency problem</vt:lpstr>
      <vt:lpstr>PowerPoint Presentation</vt:lpstr>
      <vt:lpstr>PowerPoint Presentation</vt:lpstr>
      <vt:lpstr>Put differently</vt:lpstr>
      <vt:lpstr>Horizontal agency problem</vt:lpstr>
      <vt:lpstr>Horizontal agency problem</vt:lpstr>
      <vt:lpstr>Agency cost: trade-off </vt:lpstr>
      <vt:lpstr>Agency cost: trade-off </vt:lpstr>
      <vt:lpstr>Question</vt:lpstr>
      <vt:lpstr>Impact of agency cost</vt:lpstr>
      <vt:lpstr>Impact of agency cost</vt:lpstr>
      <vt:lpstr>Impact of agency cost</vt:lpstr>
      <vt:lpstr>Impact of agency cost (indirect)</vt:lpstr>
      <vt:lpstr>Impact of agency cost (indirect)</vt:lpstr>
      <vt:lpstr>Impact of agency cost (indirect)</vt:lpstr>
      <vt:lpstr>Impact of agency cost</vt:lpstr>
      <vt:lpstr>1.3. The role of markets</vt:lpstr>
      <vt:lpstr>The role of markets</vt:lpstr>
      <vt:lpstr>The role of markets</vt:lpstr>
      <vt:lpstr>The real question</vt:lpstr>
      <vt:lpstr>1.4. The role of (company) law</vt:lpstr>
      <vt:lpstr>The role of (company law) law</vt:lpstr>
      <vt:lpstr>The role of (company law) law</vt:lpstr>
      <vt:lpstr>The role of (company law) law</vt:lpstr>
      <vt:lpstr>The role of contract</vt:lpstr>
      <vt:lpstr>Impact of law on agency cost and ownership structures – firm level</vt:lpstr>
      <vt:lpstr>Impact of law on agency cost and ownership structures – firm level</vt:lpstr>
      <vt:lpstr>Impact of law on agency cost and ownership structures – firm level</vt:lpstr>
      <vt:lpstr>What is good law?</vt:lpstr>
      <vt:lpstr>Impact of law on agency cost and ownership structure – country level</vt:lpstr>
      <vt:lpstr>Impact of law on agency cost and ownership structure – country level</vt:lpstr>
      <vt:lpstr>Impact of law on agency cost and ownership structure – country level</vt:lpstr>
      <vt:lpstr>Impact of law on agency cost and ownership structure – country level</vt:lpstr>
      <vt:lpstr>Impact of law on agency cost and ownership structure – country level</vt:lpstr>
      <vt:lpstr>Impact of law on agency cost and ownership structure – country level</vt:lpstr>
      <vt:lpstr>Impact of law on agency cost and ownership structure – country level</vt:lpstr>
      <vt:lpstr>1.5. Other determinants of corporate governance</vt:lpstr>
      <vt:lpstr>Other determinants of corporate governance</vt:lpstr>
      <vt:lpstr>Other determinants of corporate governance</vt:lpstr>
      <vt:lpstr>Conclusion</vt:lpstr>
      <vt:lpstr>Other determinants of corporate governance</vt:lpstr>
      <vt:lpstr>Other determinants of corporate governance</vt:lpstr>
      <vt:lpstr>Conclusion</vt:lpstr>
      <vt:lpstr>Conclusion</vt:lpstr>
    </vt:vector>
  </TitlesOfParts>
  <Company>White &amp; Case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 LL.M. in International Business Law – ULB</dc:title>
  <dc:creator>Nick Hallemeesch</dc:creator>
  <cp:lastModifiedBy>Nick Hallemeesch</cp:lastModifiedBy>
  <cp:revision>1368</cp:revision>
  <cp:lastPrinted>2024-10-01T11:47:53Z</cp:lastPrinted>
  <dcterms:created xsi:type="dcterms:W3CDTF">2022-01-17T17:31:18Z</dcterms:created>
  <dcterms:modified xsi:type="dcterms:W3CDTF">2026-09-22T08:05:40Z</dcterms:modified>
</cp:coreProperties>
</file>