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2"/>
  </p:notesMasterIdLst>
  <p:handoutMasterIdLst>
    <p:handoutMasterId r:id="rId33"/>
  </p:handoutMasterIdLst>
  <p:sldIdLst>
    <p:sldId id="256" r:id="rId2"/>
    <p:sldId id="295" r:id="rId3"/>
    <p:sldId id="315" r:id="rId4"/>
    <p:sldId id="257" r:id="rId5"/>
    <p:sldId id="264" r:id="rId6"/>
    <p:sldId id="260" r:id="rId7"/>
    <p:sldId id="266" r:id="rId8"/>
    <p:sldId id="267" r:id="rId9"/>
    <p:sldId id="316" r:id="rId10"/>
    <p:sldId id="270" r:id="rId11"/>
    <p:sldId id="271" r:id="rId12"/>
    <p:sldId id="284" r:id="rId13"/>
    <p:sldId id="283" r:id="rId14"/>
    <p:sldId id="258" r:id="rId15"/>
    <p:sldId id="317" r:id="rId16"/>
    <p:sldId id="313" r:id="rId17"/>
    <p:sldId id="319" r:id="rId18"/>
    <p:sldId id="320" r:id="rId19"/>
    <p:sldId id="273" r:id="rId20"/>
    <p:sldId id="285" r:id="rId21"/>
    <p:sldId id="314" r:id="rId22"/>
    <p:sldId id="261" r:id="rId23"/>
    <p:sldId id="291" r:id="rId24"/>
    <p:sldId id="289" r:id="rId25"/>
    <p:sldId id="279" r:id="rId26"/>
    <p:sldId id="275" r:id="rId27"/>
    <p:sldId id="321" r:id="rId28"/>
    <p:sldId id="318" r:id="rId29"/>
    <p:sldId id="274" r:id="rId30"/>
    <p:sldId id="290" r:id="rId31"/>
  </p:sldIdLst>
  <p:sldSz cx="9144000" cy="6858000" type="screen4x3"/>
  <p:notesSz cx="6797675" cy="9872663"/>
  <p:defaultTextStyle>
    <a:defPPr>
      <a:defRPr lang="en-GB"/>
    </a:defPPr>
    <a:lvl1pPr algn="l" rtl="0" fontAlgn="base">
      <a:spcBef>
        <a:spcPct val="0"/>
      </a:spcBef>
      <a:spcAft>
        <a:spcPct val="0"/>
      </a:spcAft>
      <a:defRPr sz="1000" kern="1200">
        <a:solidFill>
          <a:schemeClr val="tx1"/>
        </a:solidFill>
        <a:latin typeface="Times New Roman" pitchFamily="18" charset="0"/>
        <a:ea typeface="+mn-ea"/>
        <a:cs typeface="+mn-cs"/>
      </a:defRPr>
    </a:lvl1pPr>
    <a:lvl2pPr marL="457200" algn="l" rtl="0" fontAlgn="base">
      <a:spcBef>
        <a:spcPct val="0"/>
      </a:spcBef>
      <a:spcAft>
        <a:spcPct val="0"/>
      </a:spcAft>
      <a:defRPr sz="1000" kern="1200">
        <a:solidFill>
          <a:schemeClr val="tx1"/>
        </a:solidFill>
        <a:latin typeface="Times New Roman" pitchFamily="18" charset="0"/>
        <a:ea typeface="+mn-ea"/>
        <a:cs typeface="+mn-cs"/>
      </a:defRPr>
    </a:lvl2pPr>
    <a:lvl3pPr marL="914400" algn="l" rtl="0" fontAlgn="base">
      <a:spcBef>
        <a:spcPct val="0"/>
      </a:spcBef>
      <a:spcAft>
        <a:spcPct val="0"/>
      </a:spcAft>
      <a:defRPr sz="1000" kern="1200">
        <a:solidFill>
          <a:schemeClr val="tx1"/>
        </a:solidFill>
        <a:latin typeface="Times New Roman" pitchFamily="18" charset="0"/>
        <a:ea typeface="+mn-ea"/>
        <a:cs typeface="+mn-cs"/>
      </a:defRPr>
    </a:lvl3pPr>
    <a:lvl4pPr marL="1371600" algn="l" rtl="0" fontAlgn="base">
      <a:spcBef>
        <a:spcPct val="0"/>
      </a:spcBef>
      <a:spcAft>
        <a:spcPct val="0"/>
      </a:spcAft>
      <a:defRPr sz="1000" kern="1200">
        <a:solidFill>
          <a:schemeClr val="tx1"/>
        </a:solidFill>
        <a:latin typeface="Times New Roman" pitchFamily="18" charset="0"/>
        <a:ea typeface="+mn-ea"/>
        <a:cs typeface="+mn-cs"/>
      </a:defRPr>
    </a:lvl4pPr>
    <a:lvl5pPr marL="1828800" algn="l" rtl="0" fontAlgn="base">
      <a:spcBef>
        <a:spcPct val="0"/>
      </a:spcBef>
      <a:spcAft>
        <a:spcPct val="0"/>
      </a:spcAft>
      <a:defRPr sz="1000" kern="1200">
        <a:solidFill>
          <a:schemeClr val="tx1"/>
        </a:solidFill>
        <a:latin typeface="Times New Roman" pitchFamily="18" charset="0"/>
        <a:ea typeface="+mn-ea"/>
        <a:cs typeface="+mn-cs"/>
      </a:defRPr>
    </a:lvl5pPr>
    <a:lvl6pPr marL="2286000" algn="l" defTabSz="914400" rtl="0" eaLnBrk="1" latinLnBrk="0" hangingPunct="1">
      <a:defRPr sz="1000" kern="1200">
        <a:solidFill>
          <a:schemeClr val="tx1"/>
        </a:solidFill>
        <a:latin typeface="Times New Roman" pitchFamily="18" charset="0"/>
        <a:ea typeface="+mn-ea"/>
        <a:cs typeface="+mn-cs"/>
      </a:defRPr>
    </a:lvl6pPr>
    <a:lvl7pPr marL="2743200" algn="l" defTabSz="914400" rtl="0" eaLnBrk="1" latinLnBrk="0" hangingPunct="1">
      <a:defRPr sz="1000" kern="1200">
        <a:solidFill>
          <a:schemeClr val="tx1"/>
        </a:solidFill>
        <a:latin typeface="Times New Roman" pitchFamily="18" charset="0"/>
        <a:ea typeface="+mn-ea"/>
        <a:cs typeface="+mn-cs"/>
      </a:defRPr>
    </a:lvl7pPr>
    <a:lvl8pPr marL="3200400" algn="l" defTabSz="914400" rtl="0" eaLnBrk="1" latinLnBrk="0" hangingPunct="1">
      <a:defRPr sz="1000" kern="1200">
        <a:solidFill>
          <a:schemeClr val="tx1"/>
        </a:solidFill>
        <a:latin typeface="Times New Roman" pitchFamily="18" charset="0"/>
        <a:ea typeface="+mn-ea"/>
        <a:cs typeface="+mn-cs"/>
      </a:defRPr>
    </a:lvl8pPr>
    <a:lvl9pPr marL="3657600" algn="l" defTabSz="914400" rtl="0" eaLnBrk="1" latinLnBrk="0" hangingPunct="1">
      <a:defRPr sz="10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10"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634F"/>
    <a:srgbClr val="3972AB"/>
    <a:srgbClr val="274E75"/>
    <a:srgbClr val="CC9864"/>
    <a:srgbClr val="003366"/>
    <a:srgbClr val="3366CC"/>
    <a:srgbClr val="2F5F8F"/>
    <a:srgbClr val="3E7CBA"/>
    <a:srgbClr val="5D93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325" autoAdjust="0"/>
  </p:normalViewPr>
  <p:slideViewPr>
    <p:cSldViewPr>
      <p:cViewPr varScale="1">
        <p:scale>
          <a:sx n="79" d="100"/>
          <a:sy n="79" d="100"/>
        </p:scale>
        <p:origin x="1560" y="62"/>
      </p:cViewPr>
      <p:guideLst>
        <p:guide orient="horz" pos="2160"/>
        <p:guide pos="2880"/>
      </p:guideLst>
    </p:cSldViewPr>
  </p:slideViewPr>
  <p:outlineViewPr>
    <p:cViewPr>
      <p:scale>
        <a:sx n="33" d="100"/>
        <a:sy n="33" d="100"/>
      </p:scale>
      <p:origin x="0" y="33048"/>
    </p:cViewPr>
  </p:outlineViewPr>
  <p:notesTextViewPr>
    <p:cViewPr>
      <p:scale>
        <a:sx n="100" d="100"/>
        <a:sy n="100" d="100"/>
      </p:scale>
      <p:origin x="0" y="0"/>
    </p:cViewPr>
  </p:notesTextViewPr>
  <p:sorterViewPr>
    <p:cViewPr>
      <p:scale>
        <a:sx n="66" d="100"/>
        <a:sy n="66" d="100"/>
      </p:scale>
      <p:origin x="0" y="1644"/>
    </p:cViewPr>
  </p:sorterViewPr>
  <p:notesViewPr>
    <p:cSldViewPr>
      <p:cViewPr>
        <p:scale>
          <a:sx n="125" d="100"/>
          <a:sy n="125" d="100"/>
        </p:scale>
        <p:origin x="-1032" y="-72"/>
      </p:cViewPr>
      <p:guideLst>
        <p:guide orient="horz" pos="3110"/>
        <p:guide pos="214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1" y="0"/>
            <a:ext cx="2946275" cy="493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defTabSz="931863">
              <a:defRPr sz="1200"/>
            </a:lvl1pPr>
          </a:lstStyle>
          <a:p>
            <a:endParaRPr lang="en-GB"/>
          </a:p>
        </p:txBody>
      </p:sp>
      <p:sp>
        <p:nvSpPr>
          <p:cNvPr id="21507" name="Rectangle 3"/>
          <p:cNvSpPr>
            <a:spLocks noGrp="1" noChangeArrowheads="1"/>
          </p:cNvSpPr>
          <p:nvPr>
            <p:ph type="dt" sz="quarter" idx="1"/>
          </p:nvPr>
        </p:nvSpPr>
        <p:spPr bwMode="auto">
          <a:xfrm>
            <a:off x="3851402" y="0"/>
            <a:ext cx="2946275" cy="493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defTabSz="931863">
              <a:defRPr sz="1200"/>
            </a:lvl1pPr>
          </a:lstStyle>
          <a:p>
            <a:endParaRPr lang="en-GB"/>
          </a:p>
        </p:txBody>
      </p:sp>
      <p:sp>
        <p:nvSpPr>
          <p:cNvPr id="21508" name="Rectangle 4"/>
          <p:cNvSpPr>
            <a:spLocks noGrp="1" noChangeArrowheads="1"/>
          </p:cNvSpPr>
          <p:nvPr>
            <p:ph type="ftr" sz="quarter" idx="2"/>
          </p:nvPr>
        </p:nvSpPr>
        <p:spPr bwMode="auto">
          <a:xfrm>
            <a:off x="1" y="9378694"/>
            <a:ext cx="2946275" cy="493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defTabSz="931863">
              <a:defRPr sz="1200"/>
            </a:lvl1pPr>
          </a:lstStyle>
          <a:p>
            <a:endParaRPr lang="en-GB"/>
          </a:p>
        </p:txBody>
      </p:sp>
      <p:sp>
        <p:nvSpPr>
          <p:cNvPr id="21509" name="Rectangle 5"/>
          <p:cNvSpPr>
            <a:spLocks noGrp="1" noChangeArrowheads="1"/>
          </p:cNvSpPr>
          <p:nvPr>
            <p:ph type="sldNum" sz="quarter" idx="3"/>
          </p:nvPr>
        </p:nvSpPr>
        <p:spPr bwMode="auto">
          <a:xfrm>
            <a:off x="3851402" y="9378694"/>
            <a:ext cx="2946275" cy="493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defTabSz="931863">
              <a:defRPr sz="1200"/>
            </a:lvl1pPr>
          </a:lstStyle>
          <a:p>
            <a:fld id="{F8705C81-6D1D-411F-8CAA-3EF4AA2390CE}" type="slidenum">
              <a:rPr lang="en-GB"/>
              <a:pPr/>
              <a:t>‹#›</a:t>
            </a:fld>
            <a:endParaRPr lang="en-GB"/>
          </a:p>
        </p:txBody>
      </p:sp>
    </p:spTree>
    <p:extLst>
      <p:ext uri="{BB962C8B-B14F-4D97-AF65-F5344CB8AC3E}">
        <p14:creationId xmlns:p14="http://schemas.microsoft.com/office/powerpoint/2010/main" val="16227517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hdr" sz="quarter"/>
          </p:nvPr>
        </p:nvSpPr>
        <p:spPr bwMode="auto">
          <a:xfrm>
            <a:off x="1" y="0"/>
            <a:ext cx="2946275" cy="493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defTabSz="931863">
              <a:defRPr sz="1200"/>
            </a:lvl1pPr>
          </a:lstStyle>
          <a:p>
            <a:endParaRPr lang="en-GB"/>
          </a:p>
        </p:txBody>
      </p:sp>
      <p:sp>
        <p:nvSpPr>
          <p:cNvPr id="13315" name="Rectangle 3"/>
          <p:cNvSpPr>
            <a:spLocks noGrp="1" noChangeArrowheads="1"/>
          </p:cNvSpPr>
          <p:nvPr>
            <p:ph type="dt" idx="1"/>
          </p:nvPr>
        </p:nvSpPr>
        <p:spPr bwMode="auto">
          <a:xfrm>
            <a:off x="3851402" y="0"/>
            <a:ext cx="2946275" cy="493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defTabSz="931863">
              <a:defRPr sz="1200"/>
            </a:lvl1pPr>
          </a:lstStyle>
          <a:p>
            <a:endParaRPr lang="en-GB"/>
          </a:p>
        </p:txBody>
      </p:sp>
      <p:sp>
        <p:nvSpPr>
          <p:cNvPr id="13316" name="Rectangle 4"/>
          <p:cNvSpPr>
            <a:spLocks noGrp="1" noRot="1" noChangeAspect="1" noChangeArrowheads="1" noTextEdit="1"/>
          </p:cNvSpPr>
          <p:nvPr>
            <p:ph type="sldImg" idx="2"/>
          </p:nvPr>
        </p:nvSpPr>
        <p:spPr bwMode="auto">
          <a:xfrm>
            <a:off x="930275" y="739775"/>
            <a:ext cx="4937125" cy="37020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3317" name="Rectangle 5"/>
          <p:cNvSpPr>
            <a:spLocks noGrp="1" noChangeArrowheads="1"/>
          </p:cNvSpPr>
          <p:nvPr>
            <p:ph type="body" sz="quarter" idx="3"/>
          </p:nvPr>
        </p:nvSpPr>
        <p:spPr bwMode="auto">
          <a:xfrm>
            <a:off x="906665" y="4690190"/>
            <a:ext cx="4984346" cy="4442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3318" name="Rectangle 6"/>
          <p:cNvSpPr>
            <a:spLocks noGrp="1" noChangeArrowheads="1"/>
          </p:cNvSpPr>
          <p:nvPr>
            <p:ph type="ftr" sz="quarter" idx="4"/>
          </p:nvPr>
        </p:nvSpPr>
        <p:spPr bwMode="auto">
          <a:xfrm>
            <a:off x="1" y="9378694"/>
            <a:ext cx="2946275" cy="493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defTabSz="931863">
              <a:defRPr sz="1200"/>
            </a:lvl1pPr>
          </a:lstStyle>
          <a:p>
            <a:endParaRPr lang="en-GB"/>
          </a:p>
        </p:txBody>
      </p:sp>
      <p:sp>
        <p:nvSpPr>
          <p:cNvPr id="13319" name="Rectangle 7"/>
          <p:cNvSpPr>
            <a:spLocks noGrp="1" noChangeArrowheads="1"/>
          </p:cNvSpPr>
          <p:nvPr>
            <p:ph type="sldNum" sz="quarter" idx="5"/>
          </p:nvPr>
        </p:nvSpPr>
        <p:spPr bwMode="auto">
          <a:xfrm>
            <a:off x="3851402" y="9378694"/>
            <a:ext cx="2946275" cy="493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defTabSz="931863">
              <a:defRPr sz="1200"/>
            </a:lvl1pPr>
          </a:lstStyle>
          <a:p>
            <a:fld id="{DDE7BB51-0329-44C7-9E76-47B3D5E71EDF}" type="slidenum">
              <a:rPr lang="en-GB"/>
              <a:pPr/>
              <a:t>‹#›</a:t>
            </a:fld>
            <a:endParaRPr lang="en-GB"/>
          </a:p>
        </p:txBody>
      </p:sp>
    </p:spTree>
    <p:extLst>
      <p:ext uri="{BB962C8B-B14F-4D97-AF65-F5344CB8AC3E}">
        <p14:creationId xmlns:p14="http://schemas.microsoft.com/office/powerpoint/2010/main" val="90729481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DE7BB51-0329-44C7-9E76-47B3D5E71EDF}" type="slidenum">
              <a:rPr lang="en-GB" smtClean="0"/>
              <a:pPr/>
              <a:t>1</a:t>
            </a:fld>
            <a:endParaRPr lang="en-GB" dirty="0"/>
          </a:p>
        </p:txBody>
      </p:sp>
    </p:spTree>
    <p:extLst>
      <p:ext uri="{BB962C8B-B14F-4D97-AF65-F5344CB8AC3E}">
        <p14:creationId xmlns:p14="http://schemas.microsoft.com/office/powerpoint/2010/main" val="33094853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DE7BB51-0329-44C7-9E76-47B3D5E71EDF}" type="slidenum">
              <a:rPr lang="en-GB" smtClean="0"/>
              <a:pPr/>
              <a:t>10</a:t>
            </a:fld>
            <a:endParaRPr lang="en-GB"/>
          </a:p>
        </p:txBody>
      </p:sp>
    </p:spTree>
    <p:extLst>
      <p:ext uri="{BB962C8B-B14F-4D97-AF65-F5344CB8AC3E}">
        <p14:creationId xmlns:p14="http://schemas.microsoft.com/office/powerpoint/2010/main" val="33134708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DE7BB51-0329-44C7-9E76-47B3D5E71EDF}" type="slidenum">
              <a:rPr lang="en-GB" smtClean="0"/>
              <a:pPr/>
              <a:t>11</a:t>
            </a:fld>
            <a:endParaRPr lang="en-GB"/>
          </a:p>
        </p:txBody>
      </p:sp>
    </p:spTree>
    <p:extLst>
      <p:ext uri="{BB962C8B-B14F-4D97-AF65-F5344CB8AC3E}">
        <p14:creationId xmlns:p14="http://schemas.microsoft.com/office/powerpoint/2010/main" val="1917561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DE7BB51-0329-44C7-9E76-47B3D5E71EDF}" type="slidenum">
              <a:rPr lang="en-GB" smtClean="0"/>
              <a:pPr/>
              <a:t>12</a:t>
            </a:fld>
            <a:endParaRPr lang="en-GB"/>
          </a:p>
        </p:txBody>
      </p:sp>
    </p:spTree>
    <p:extLst>
      <p:ext uri="{BB962C8B-B14F-4D97-AF65-F5344CB8AC3E}">
        <p14:creationId xmlns:p14="http://schemas.microsoft.com/office/powerpoint/2010/main" val="7474400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DE7BB51-0329-44C7-9E76-47B3D5E71EDF}" type="slidenum">
              <a:rPr lang="en-GB" smtClean="0"/>
              <a:pPr/>
              <a:t>13</a:t>
            </a:fld>
            <a:endParaRPr lang="en-GB"/>
          </a:p>
        </p:txBody>
      </p:sp>
    </p:spTree>
    <p:extLst>
      <p:ext uri="{BB962C8B-B14F-4D97-AF65-F5344CB8AC3E}">
        <p14:creationId xmlns:p14="http://schemas.microsoft.com/office/powerpoint/2010/main" val="16503198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DE7BB51-0329-44C7-9E76-47B3D5E71EDF}" type="slidenum">
              <a:rPr lang="en-GB" smtClean="0"/>
              <a:pPr/>
              <a:t>14</a:t>
            </a:fld>
            <a:endParaRPr lang="en-GB"/>
          </a:p>
        </p:txBody>
      </p:sp>
    </p:spTree>
    <p:extLst>
      <p:ext uri="{BB962C8B-B14F-4D97-AF65-F5344CB8AC3E}">
        <p14:creationId xmlns:p14="http://schemas.microsoft.com/office/powerpoint/2010/main" val="38943472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DE7BB51-0329-44C7-9E76-47B3D5E71EDF}" type="slidenum">
              <a:rPr lang="en-GB" smtClean="0"/>
              <a:pPr/>
              <a:t>15</a:t>
            </a:fld>
            <a:endParaRPr lang="en-GB"/>
          </a:p>
        </p:txBody>
      </p:sp>
    </p:spTree>
    <p:extLst>
      <p:ext uri="{BB962C8B-B14F-4D97-AF65-F5344CB8AC3E}">
        <p14:creationId xmlns:p14="http://schemas.microsoft.com/office/powerpoint/2010/main" val="2925125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DE7BB51-0329-44C7-9E76-47B3D5E71EDF}" type="slidenum">
              <a:rPr lang="en-GB" smtClean="0"/>
              <a:pPr/>
              <a:t>16</a:t>
            </a:fld>
            <a:endParaRPr lang="en-GB"/>
          </a:p>
        </p:txBody>
      </p:sp>
    </p:spTree>
    <p:extLst>
      <p:ext uri="{BB962C8B-B14F-4D97-AF65-F5344CB8AC3E}">
        <p14:creationId xmlns:p14="http://schemas.microsoft.com/office/powerpoint/2010/main" val="1662449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DE7BB51-0329-44C7-9E76-47B3D5E71EDF}" type="slidenum">
              <a:rPr lang="en-GB" smtClean="0"/>
              <a:pPr/>
              <a:t>19</a:t>
            </a:fld>
            <a:endParaRPr lang="en-GB"/>
          </a:p>
        </p:txBody>
      </p:sp>
    </p:spTree>
    <p:extLst>
      <p:ext uri="{BB962C8B-B14F-4D97-AF65-F5344CB8AC3E}">
        <p14:creationId xmlns:p14="http://schemas.microsoft.com/office/powerpoint/2010/main" val="3664824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DE7BB51-0329-44C7-9E76-47B3D5E71EDF}" type="slidenum">
              <a:rPr lang="en-GB" smtClean="0"/>
              <a:pPr/>
              <a:t>20</a:t>
            </a:fld>
            <a:endParaRPr lang="en-GB"/>
          </a:p>
        </p:txBody>
      </p:sp>
    </p:spTree>
    <p:extLst>
      <p:ext uri="{BB962C8B-B14F-4D97-AF65-F5344CB8AC3E}">
        <p14:creationId xmlns:p14="http://schemas.microsoft.com/office/powerpoint/2010/main" val="42588766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DE7BB51-0329-44C7-9E76-47B3D5E71EDF}" type="slidenum">
              <a:rPr lang="en-GB" smtClean="0"/>
              <a:pPr/>
              <a:t>21</a:t>
            </a:fld>
            <a:endParaRPr lang="en-GB"/>
          </a:p>
        </p:txBody>
      </p:sp>
    </p:spTree>
    <p:extLst>
      <p:ext uri="{BB962C8B-B14F-4D97-AF65-F5344CB8AC3E}">
        <p14:creationId xmlns:p14="http://schemas.microsoft.com/office/powerpoint/2010/main" val="2646761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69439" y="4690190"/>
            <a:ext cx="5984910" cy="4442362"/>
          </a:xfrm>
        </p:spPr>
        <p:txBody>
          <a:bodyPr>
            <a:normAutofit/>
          </a:bodyPr>
          <a:lstStyle/>
          <a:p>
            <a:pPr algn="just"/>
            <a:endParaRPr lang="en-US" dirty="0"/>
          </a:p>
        </p:txBody>
      </p:sp>
      <p:sp>
        <p:nvSpPr>
          <p:cNvPr id="4" name="Slide Number Placeholder 3"/>
          <p:cNvSpPr>
            <a:spLocks noGrp="1"/>
          </p:cNvSpPr>
          <p:nvPr>
            <p:ph type="sldNum" sz="quarter" idx="10"/>
          </p:nvPr>
        </p:nvSpPr>
        <p:spPr/>
        <p:txBody>
          <a:bodyPr/>
          <a:lstStyle/>
          <a:p>
            <a:fld id="{DDE7BB51-0329-44C7-9E76-47B3D5E71EDF}" type="slidenum">
              <a:rPr lang="en-GB" smtClean="0"/>
              <a:pPr/>
              <a:t>2</a:t>
            </a:fld>
            <a:endParaRPr lang="en-GB"/>
          </a:p>
        </p:txBody>
      </p:sp>
    </p:spTree>
    <p:extLst>
      <p:ext uri="{BB962C8B-B14F-4D97-AF65-F5344CB8AC3E}">
        <p14:creationId xmlns:p14="http://schemas.microsoft.com/office/powerpoint/2010/main" val="38842858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DE7BB51-0329-44C7-9E76-47B3D5E71EDF}" type="slidenum">
              <a:rPr lang="en-GB" smtClean="0"/>
              <a:pPr/>
              <a:t>22</a:t>
            </a:fld>
            <a:endParaRPr lang="en-GB"/>
          </a:p>
        </p:txBody>
      </p:sp>
    </p:spTree>
    <p:extLst>
      <p:ext uri="{BB962C8B-B14F-4D97-AF65-F5344CB8AC3E}">
        <p14:creationId xmlns:p14="http://schemas.microsoft.com/office/powerpoint/2010/main" val="41420475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DE7BB51-0329-44C7-9E76-47B3D5E71EDF}" type="slidenum">
              <a:rPr lang="en-GB" smtClean="0"/>
              <a:pPr/>
              <a:t>23</a:t>
            </a:fld>
            <a:endParaRPr lang="en-GB"/>
          </a:p>
        </p:txBody>
      </p:sp>
    </p:spTree>
    <p:extLst>
      <p:ext uri="{BB962C8B-B14F-4D97-AF65-F5344CB8AC3E}">
        <p14:creationId xmlns:p14="http://schemas.microsoft.com/office/powerpoint/2010/main" val="39544474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DE7BB51-0329-44C7-9E76-47B3D5E71EDF}" type="slidenum">
              <a:rPr lang="en-GB" smtClean="0"/>
              <a:pPr/>
              <a:t>24</a:t>
            </a:fld>
            <a:endParaRPr lang="en-GB"/>
          </a:p>
        </p:txBody>
      </p:sp>
    </p:spTree>
    <p:extLst>
      <p:ext uri="{BB962C8B-B14F-4D97-AF65-F5344CB8AC3E}">
        <p14:creationId xmlns:p14="http://schemas.microsoft.com/office/powerpoint/2010/main" val="16187106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DE7BB51-0329-44C7-9E76-47B3D5E71EDF}" type="slidenum">
              <a:rPr lang="en-GB" smtClean="0"/>
              <a:pPr/>
              <a:t>25</a:t>
            </a:fld>
            <a:endParaRPr lang="en-GB"/>
          </a:p>
        </p:txBody>
      </p:sp>
    </p:spTree>
    <p:extLst>
      <p:ext uri="{BB962C8B-B14F-4D97-AF65-F5344CB8AC3E}">
        <p14:creationId xmlns:p14="http://schemas.microsoft.com/office/powerpoint/2010/main" val="30946249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DE7BB51-0329-44C7-9E76-47B3D5E71EDF}" type="slidenum">
              <a:rPr lang="en-GB" smtClean="0"/>
              <a:pPr/>
              <a:t>26</a:t>
            </a:fld>
            <a:endParaRPr lang="en-GB"/>
          </a:p>
        </p:txBody>
      </p:sp>
    </p:spTree>
    <p:extLst>
      <p:ext uri="{BB962C8B-B14F-4D97-AF65-F5344CB8AC3E}">
        <p14:creationId xmlns:p14="http://schemas.microsoft.com/office/powerpoint/2010/main" val="32209596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DE7BB51-0329-44C7-9E76-47B3D5E71EDF}" type="slidenum">
              <a:rPr lang="en-GB" smtClean="0"/>
              <a:pPr/>
              <a:t>28</a:t>
            </a:fld>
            <a:endParaRPr lang="en-GB"/>
          </a:p>
        </p:txBody>
      </p:sp>
    </p:spTree>
    <p:extLst>
      <p:ext uri="{BB962C8B-B14F-4D97-AF65-F5344CB8AC3E}">
        <p14:creationId xmlns:p14="http://schemas.microsoft.com/office/powerpoint/2010/main" val="32209596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DE7BB51-0329-44C7-9E76-47B3D5E71EDF}" type="slidenum">
              <a:rPr lang="en-GB" smtClean="0"/>
              <a:pPr/>
              <a:t>29</a:t>
            </a:fld>
            <a:endParaRPr lang="en-GB"/>
          </a:p>
        </p:txBody>
      </p:sp>
    </p:spTree>
    <p:extLst>
      <p:ext uri="{BB962C8B-B14F-4D97-AF65-F5344CB8AC3E}">
        <p14:creationId xmlns:p14="http://schemas.microsoft.com/office/powerpoint/2010/main" val="19233026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DE7BB51-0329-44C7-9E76-47B3D5E71EDF}" type="slidenum">
              <a:rPr lang="en-GB" smtClean="0"/>
              <a:pPr/>
              <a:t>30</a:t>
            </a:fld>
            <a:endParaRPr lang="en-GB"/>
          </a:p>
        </p:txBody>
      </p:sp>
    </p:spTree>
    <p:extLst>
      <p:ext uri="{BB962C8B-B14F-4D97-AF65-F5344CB8AC3E}">
        <p14:creationId xmlns:p14="http://schemas.microsoft.com/office/powerpoint/2010/main" val="1638504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69439" y="4690190"/>
            <a:ext cx="5984910" cy="4442362"/>
          </a:xfrm>
        </p:spPr>
        <p:txBody>
          <a:bodyPr>
            <a:normAutofit/>
          </a:bodyPr>
          <a:lstStyle/>
          <a:p>
            <a:pPr algn="just"/>
            <a:endParaRPr lang="en-US" dirty="0"/>
          </a:p>
        </p:txBody>
      </p:sp>
      <p:sp>
        <p:nvSpPr>
          <p:cNvPr id="4" name="Slide Number Placeholder 3"/>
          <p:cNvSpPr>
            <a:spLocks noGrp="1"/>
          </p:cNvSpPr>
          <p:nvPr>
            <p:ph type="sldNum" sz="quarter" idx="10"/>
          </p:nvPr>
        </p:nvSpPr>
        <p:spPr/>
        <p:txBody>
          <a:bodyPr/>
          <a:lstStyle/>
          <a:p>
            <a:fld id="{DDE7BB51-0329-44C7-9E76-47B3D5E71EDF}" type="slidenum">
              <a:rPr lang="en-GB" smtClean="0"/>
              <a:pPr/>
              <a:t>3</a:t>
            </a:fld>
            <a:endParaRPr lang="en-GB"/>
          </a:p>
        </p:txBody>
      </p:sp>
    </p:spTree>
    <p:extLst>
      <p:ext uri="{BB962C8B-B14F-4D97-AF65-F5344CB8AC3E}">
        <p14:creationId xmlns:p14="http://schemas.microsoft.com/office/powerpoint/2010/main" val="3884285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84B2EC7-EE31-4691-9ED3-C9B23954DF8E}" type="slidenum">
              <a:rPr lang="en-GB"/>
              <a:pPr/>
              <a:t>4</a:t>
            </a:fld>
            <a:endParaRPr lang="en-GB"/>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DE7BB51-0329-44C7-9E76-47B3D5E71EDF}" type="slidenum">
              <a:rPr lang="en-GB" smtClean="0"/>
              <a:pPr/>
              <a:t>5</a:t>
            </a:fld>
            <a:endParaRPr lang="en-GB"/>
          </a:p>
        </p:txBody>
      </p:sp>
    </p:spTree>
    <p:extLst>
      <p:ext uri="{BB962C8B-B14F-4D97-AF65-F5344CB8AC3E}">
        <p14:creationId xmlns:p14="http://schemas.microsoft.com/office/powerpoint/2010/main" val="21367046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DE7BB51-0329-44C7-9E76-47B3D5E71EDF}" type="slidenum">
              <a:rPr lang="en-GB" smtClean="0"/>
              <a:pPr/>
              <a:t>6</a:t>
            </a:fld>
            <a:endParaRPr lang="en-GB"/>
          </a:p>
        </p:txBody>
      </p:sp>
    </p:spTree>
    <p:extLst>
      <p:ext uri="{BB962C8B-B14F-4D97-AF65-F5344CB8AC3E}">
        <p14:creationId xmlns:p14="http://schemas.microsoft.com/office/powerpoint/2010/main" val="20662632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DE7BB51-0329-44C7-9E76-47B3D5E71EDF}" type="slidenum">
              <a:rPr lang="en-GB" smtClean="0"/>
              <a:pPr/>
              <a:t>7</a:t>
            </a:fld>
            <a:endParaRPr lang="en-GB"/>
          </a:p>
        </p:txBody>
      </p:sp>
    </p:spTree>
    <p:extLst>
      <p:ext uri="{BB962C8B-B14F-4D97-AF65-F5344CB8AC3E}">
        <p14:creationId xmlns:p14="http://schemas.microsoft.com/office/powerpoint/2010/main" val="28324350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DE7BB51-0329-44C7-9E76-47B3D5E71EDF}" type="slidenum">
              <a:rPr lang="en-GB" smtClean="0"/>
              <a:pPr/>
              <a:t>8</a:t>
            </a:fld>
            <a:endParaRPr lang="en-GB"/>
          </a:p>
        </p:txBody>
      </p:sp>
    </p:spTree>
    <p:extLst>
      <p:ext uri="{BB962C8B-B14F-4D97-AF65-F5344CB8AC3E}">
        <p14:creationId xmlns:p14="http://schemas.microsoft.com/office/powerpoint/2010/main" val="32153942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DE7BB51-0329-44C7-9E76-47B3D5E71EDF}" type="slidenum">
              <a:rPr lang="en-GB" smtClean="0"/>
              <a:pPr/>
              <a:t>9</a:t>
            </a:fld>
            <a:endParaRPr lang="en-GB"/>
          </a:p>
        </p:txBody>
      </p:sp>
    </p:spTree>
    <p:extLst>
      <p:ext uri="{BB962C8B-B14F-4D97-AF65-F5344CB8AC3E}">
        <p14:creationId xmlns:p14="http://schemas.microsoft.com/office/powerpoint/2010/main" val="32153942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098" name="Rectangle 1026"/>
          <p:cNvSpPr>
            <a:spLocks noGrp="1" noChangeArrowheads="1"/>
          </p:cNvSpPr>
          <p:nvPr>
            <p:ph type="ctrTitle"/>
          </p:nvPr>
        </p:nvSpPr>
        <p:spPr>
          <a:xfrm>
            <a:off x="685800" y="1600200"/>
            <a:ext cx="7772400" cy="1143000"/>
          </a:xfrm>
        </p:spPr>
        <p:txBody>
          <a:bodyPr/>
          <a:lstStyle>
            <a:lvl1pPr>
              <a:defRPr sz="3800"/>
            </a:lvl1pPr>
          </a:lstStyle>
          <a:p>
            <a:pPr lvl="0"/>
            <a:r>
              <a:rPr lang="en-GB" noProof="0"/>
              <a:t>Click to edit Master title style</a:t>
            </a:r>
          </a:p>
        </p:txBody>
      </p:sp>
      <p:sp>
        <p:nvSpPr>
          <p:cNvPr id="4099" name="Rectangle 1027"/>
          <p:cNvSpPr>
            <a:spLocks noGrp="1" noChangeArrowheads="1"/>
          </p:cNvSpPr>
          <p:nvPr>
            <p:ph type="subTitle" idx="1"/>
          </p:nvPr>
        </p:nvSpPr>
        <p:spPr>
          <a:xfrm>
            <a:off x="685800" y="2971800"/>
            <a:ext cx="6400800" cy="1752600"/>
          </a:xfrm>
        </p:spPr>
        <p:txBody>
          <a:bodyPr/>
          <a:lstStyle>
            <a:lvl1pPr marL="0" indent="0">
              <a:buFontTx/>
              <a:buNone/>
              <a:defRPr/>
            </a:lvl1pPr>
          </a:lstStyle>
          <a:p>
            <a:pPr lvl="0"/>
            <a:r>
              <a:rPr lang="en-GB" noProof="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3"/>
          <p:cNvSpPr>
            <a:spLocks noGrp="1"/>
          </p:cNvSpPr>
          <p:nvPr>
            <p:ph type="sldNum" sz="quarter" idx="10"/>
          </p:nvPr>
        </p:nvSpPr>
        <p:spPr/>
        <p:txBody>
          <a:bodyPr/>
          <a:lstStyle>
            <a:lvl1pPr>
              <a:defRPr/>
            </a:lvl1pPr>
          </a:lstStyle>
          <a:p>
            <a:fld id="{C2142357-AD7C-451C-AFE7-6B331E5CF056}" type="slidenum">
              <a:rPr lang="en-GB"/>
              <a:pPr/>
              <a:t>‹#›</a:t>
            </a:fld>
            <a:endParaRPr lang="en-GB"/>
          </a:p>
        </p:txBody>
      </p:sp>
    </p:spTree>
    <p:extLst>
      <p:ext uri="{BB962C8B-B14F-4D97-AF65-F5344CB8AC3E}">
        <p14:creationId xmlns:p14="http://schemas.microsoft.com/office/powerpoint/2010/main" val="678913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45720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85800" y="609600"/>
            <a:ext cx="5676900" cy="4572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3"/>
          <p:cNvSpPr>
            <a:spLocks noGrp="1"/>
          </p:cNvSpPr>
          <p:nvPr>
            <p:ph type="sldNum" sz="quarter" idx="10"/>
          </p:nvPr>
        </p:nvSpPr>
        <p:spPr/>
        <p:txBody>
          <a:bodyPr/>
          <a:lstStyle>
            <a:lvl1pPr>
              <a:defRPr/>
            </a:lvl1pPr>
          </a:lstStyle>
          <a:p>
            <a:fld id="{5BAAB21A-FF03-437D-A370-86D0E6B618A0}" type="slidenum">
              <a:rPr lang="en-GB"/>
              <a:pPr/>
              <a:t>‹#›</a:t>
            </a:fld>
            <a:endParaRPr lang="en-GB"/>
          </a:p>
        </p:txBody>
      </p:sp>
    </p:spTree>
    <p:extLst>
      <p:ext uri="{BB962C8B-B14F-4D97-AF65-F5344CB8AC3E}">
        <p14:creationId xmlns:p14="http://schemas.microsoft.com/office/powerpoint/2010/main" val="3591049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143000"/>
          </a:xfrm>
        </p:spPr>
        <p:txBody>
          <a:bodyPr/>
          <a:lstStyle>
            <a:lvl1pPr>
              <a:defRPr sz="2400"/>
            </a:lvl1pPr>
          </a:lstStyle>
          <a:p>
            <a:r>
              <a:rPr lang="en-US" dirty="0"/>
              <a:t>Click to edit Master title style</a:t>
            </a:r>
            <a:endParaRPr lang="en-GB" dirty="0"/>
          </a:p>
        </p:txBody>
      </p:sp>
      <p:sp>
        <p:nvSpPr>
          <p:cNvPr id="3" name="Content Placeholder 2"/>
          <p:cNvSpPr>
            <a:spLocks noGrp="1"/>
          </p:cNvSpPr>
          <p:nvPr>
            <p:ph idx="1"/>
          </p:nvPr>
        </p:nvSpPr>
        <p:spPr>
          <a:xfrm>
            <a:off x="685800" y="1828800"/>
            <a:ext cx="7772400" cy="3200400"/>
          </a:xfrm>
        </p:spPr>
        <p:txBody>
          <a:bodyPr/>
          <a:lstStyle>
            <a:lvl1pPr>
              <a:buClrTx/>
              <a:defRPr sz="2000"/>
            </a:lvl1pPr>
            <a:lvl2pPr>
              <a:buClrTx/>
              <a:defRPr sz="1800"/>
            </a:lvl2pPr>
            <a:lvl3pPr>
              <a:buClrTx/>
              <a:defRPr sz="2000"/>
            </a:lvl3pPr>
            <a:lvl4pPr>
              <a:buClrTx/>
              <a:defRPr sz="1800"/>
            </a:lvl4pPr>
            <a:lvl5pPr>
              <a:buClrTx/>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Slide Number Placeholder 3"/>
          <p:cNvSpPr>
            <a:spLocks noGrp="1"/>
          </p:cNvSpPr>
          <p:nvPr>
            <p:ph type="sldNum" sz="quarter" idx="10"/>
          </p:nvPr>
        </p:nvSpPr>
        <p:spPr/>
        <p:txBody>
          <a:bodyPr/>
          <a:lstStyle>
            <a:lvl1pPr>
              <a:defRPr/>
            </a:lvl1pPr>
          </a:lstStyle>
          <a:p>
            <a:fld id="{73703C71-FD9A-4797-8E0A-1D52CEFC6B2A}" type="slidenum">
              <a:rPr lang="en-GB"/>
              <a:pPr/>
              <a:t>‹#›</a:t>
            </a:fld>
            <a:endParaRPr lang="en-GB"/>
          </a:p>
        </p:txBody>
      </p:sp>
    </p:spTree>
    <p:extLst>
      <p:ext uri="{BB962C8B-B14F-4D97-AF65-F5344CB8AC3E}">
        <p14:creationId xmlns:p14="http://schemas.microsoft.com/office/powerpoint/2010/main" val="2882396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B022EE39-C738-4688-9AED-94874562CD14}" type="slidenum">
              <a:rPr lang="en-GB"/>
              <a:pPr/>
              <a:t>‹#›</a:t>
            </a:fld>
            <a:endParaRPr lang="en-GB"/>
          </a:p>
        </p:txBody>
      </p:sp>
    </p:spTree>
    <p:extLst>
      <p:ext uri="{BB962C8B-B14F-4D97-AF65-F5344CB8AC3E}">
        <p14:creationId xmlns:p14="http://schemas.microsoft.com/office/powerpoint/2010/main" val="4095232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85800" y="1981200"/>
            <a:ext cx="3810000" cy="320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981200"/>
            <a:ext cx="3810000" cy="320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4"/>
          <p:cNvSpPr>
            <a:spLocks noGrp="1"/>
          </p:cNvSpPr>
          <p:nvPr>
            <p:ph type="sldNum" sz="quarter" idx="10"/>
          </p:nvPr>
        </p:nvSpPr>
        <p:spPr/>
        <p:txBody>
          <a:bodyPr/>
          <a:lstStyle>
            <a:lvl1pPr>
              <a:defRPr/>
            </a:lvl1pPr>
          </a:lstStyle>
          <a:p>
            <a:fld id="{2BCFAB16-666B-4A2B-91E3-7490D731B14B}" type="slidenum">
              <a:rPr lang="en-GB"/>
              <a:pPr/>
              <a:t>‹#›</a:t>
            </a:fld>
            <a:endParaRPr lang="en-GB"/>
          </a:p>
        </p:txBody>
      </p:sp>
    </p:spTree>
    <p:extLst>
      <p:ext uri="{BB962C8B-B14F-4D97-AF65-F5344CB8AC3E}">
        <p14:creationId xmlns:p14="http://schemas.microsoft.com/office/powerpoint/2010/main" val="638611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0"/>
          </p:nvPr>
        </p:nvSpPr>
        <p:spPr/>
        <p:txBody>
          <a:bodyPr/>
          <a:lstStyle>
            <a:lvl1pPr>
              <a:defRPr/>
            </a:lvl1pPr>
          </a:lstStyle>
          <a:p>
            <a:fld id="{A6D50E27-82E1-4D16-A316-99D2ED074946}" type="slidenum">
              <a:rPr lang="en-GB"/>
              <a:pPr/>
              <a:t>‹#›</a:t>
            </a:fld>
            <a:endParaRPr lang="en-GB"/>
          </a:p>
        </p:txBody>
      </p:sp>
    </p:spTree>
    <p:extLst>
      <p:ext uri="{BB962C8B-B14F-4D97-AF65-F5344CB8AC3E}">
        <p14:creationId xmlns:p14="http://schemas.microsoft.com/office/powerpoint/2010/main" val="24639699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lvl1pPr>
              <a:defRPr/>
            </a:lvl1pPr>
          </a:lstStyle>
          <a:p>
            <a:fld id="{E97B4CD0-70F4-4A91-8267-90E52DABA776}" type="slidenum">
              <a:rPr lang="en-GB"/>
              <a:pPr/>
              <a:t>‹#›</a:t>
            </a:fld>
            <a:endParaRPr lang="en-GB"/>
          </a:p>
        </p:txBody>
      </p:sp>
    </p:spTree>
    <p:extLst>
      <p:ext uri="{BB962C8B-B14F-4D97-AF65-F5344CB8AC3E}">
        <p14:creationId xmlns:p14="http://schemas.microsoft.com/office/powerpoint/2010/main" val="990815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23030304-017E-4ADD-97C4-A8804DF89055}" type="slidenum">
              <a:rPr lang="en-GB"/>
              <a:pPr/>
              <a:t>‹#›</a:t>
            </a:fld>
            <a:endParaRPr lang="en-GB"/>
          </a:p>
        </p:txBody>
      </p:sp>
    </p:spTree>
    <p:extLst>
      <p:ext uri="{BB962C8B-B14F-4D97-AF65-F5344CB8AC3E}">
        <p14:creationId xmlns:p14="http://schemas.microsoft.com/office/powerpoint/2010/main" val="2200073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7967714F-46EC-480D-A062-4E4677922E5C}" type="slidenum">
              <a:rPr lang="en-GB"/>
              <a:pPr/>
              <a:t>‹#›</a:t>
            </a:fld>
            <a:endParaRPr lang="en-GB"/>
          </a:p>
        </p:txBody>
      </p:sp>
    </p:spTree>
    <p:extLst>
      <p:ext uri="{BB962C8B-B14F-4D97-AF65-F5344CB8AC3E}">
        <p14:creationId xmlns:p14="http://schemas.microsoft.com/office/powerpoint/2010/main" val="3543661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E3D076D3-890C-40D8-BB2F-811FF05A6B39}" type="slidenum">
              <a:rPr lang="en-GB"/>
              <a:pPr/>
              <a:t>‹#›</a:t>
            </a:fld>
            <a:endParaRPr lang="en-GB"/>
          </a:p>
        </p:txBody>
      </p:sp>
    </p:spTree>
    <p:extLst>
      <p:ext uri="{BB962C8B-B14F-4D97-AF65-F5344CB8AC3E}">
        <p14:creationId xmlns:p14="http://schemas.microsoft.com/office/powerpoint/2010/main" val="22333813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685800" y="1981200"/>
            <a:ext cx="7772400"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35" name="Rectangle 11"/>
          <p:cNvSpPr>
            <a:spLocks noGrp="1" noChangeArrowheads="1"/>
          </p:cNvSpPr>
          <p:nvPr>
            <p:ph type="sldNum" sz="quarter" idx="4"/>
          </p:nvPr>
        </p:nvSpPr>
        <p:spPr bwMode="auto">
          <a:xfrm>
            <a:off x="7010400" y="64008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mn-lt"/>
              </a:defRPr>
            </a:lvl1pPr>
          </a:lstStyle>
          <a:p>
            <a:fld id="{9EB1EB32-884B-4EEE-9392-56291B20EAFB}" type="slidenum">
              <a:rPr lang="en-GB"/>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rtl="0" fontAlgn="base">
        <a:spcBef>
          <a:spcPct val="0"/>
        </a:spcBef>
        <a:spcAft>
          <a:spcPct val="0"/>
        </a:spcAft>
        <a:defRPr sz="3600">
          <a:solidFill>
            <a:srgbClr val="CC9864"/>
          </a:solidFill>
          <a:latin typeface="+mj-lt"/>
          <a:ea typeface="+mj-ea"/>
          <a:cs typeface="+mj-cs"/>
        </a:defRPr>
      </a:lvl1pPr>
      <a:lvl2pPr algn="l" rtl="0" fontAlgn="base">
        <a:spcBef>
          <a:spcPct val="0"/>
        </a:spcBef>
        <a:spcAft>
          <a:spcPct val="0"/>
        </a:spcAft>
        <a:defRPr sz="3600">
          <a:solidFill>
            <a:srgbClr val="CC9864"/>
          </a:solidFill>
          <a:latin typeface="Arial" charset="0"/>
        </a:defRPr>
      </a:lvl2pPr>
      <a:lvl3pPr algn="l" rtl="0" fontAlgn="base">
        <a:spcBef>
          <a:spcPct val="0"/>
        </a:spcBef>
        <a:spcAft>
          <a:spcPct val="0"/>
        </a:spcAft>
        <a:defRPr sz="3600">
          <a:solidFill>
            <a:srgbClr val="CC9864"/>
          </a:solidFill>
          <a:latin typeface="Arial" charset="0"/>
        </a:defRPr>
      </a:lvl3pPr>
      <a:lvl4pPr algn="l" rtl="0" fontAlgn="base">
        <a:spcBef>
          <a:spcPct val="0"/>
        </a:spcBef>
        <a:spcAft>
          <a:spcPct val="0"/>
        </a:spcAft>
        <a:defRPr sz="3600">
          <a:solidFill>
            <a:srgbClr val="CC9864"/>
          </a:solidFill>
          <a:latin typeface="Arial" charset="0"/>
        </a:defRPr>
      </a:lvl4pPr>
      <a:lvl5pPr algn="l" rtl="0" fontAlgn="base">
        <a:spcBef>
          <a:spcPct val="0"/>
        </a:spcBef>
        <a:spcAft>
          <a:spcPct val="0"/>
        </a:spcAft>
        <a:defRPr sz="3600">
          <a:solidFill>
            <a:srgbClr val="CC9864"/>
          </a:solidFill>
          <a:latin typeface="Arial" charset="0"/>
        </a:defRPr>
      </a:lvl5pPr>
      <a:lvl6pPr marL="457200" algn="l" rtl="0" fontAlgn="base">
        <a:spcBef>
          <a:spcPct val="0"/>
        </a:spcBef>
        <a:spcAft>
          <a:spcPct val="0"/>
        </a:spcAft>
        <a:defRPr sz="3600">
          <a:solidFill>
            <a:srgbClr val="CC9864"/>
          </a:solidFill>
          <a:latin typeface="Arial" charset="0"/>
        </a:defRPr>
      </a:lvl6pPr>
      <a:lvl7pPr marL="914400" algn="l" rtl="0" fontAlgn="base">
        <a:spcBef>
          <a:spcPct val="0"/>
        </a:spcBef>
        <a:spcAft>
          <a:spcPct val="0"/>
        </a:spcAft>
        <a:defRPr sz="3600">
          <a:solidFill>
            <a:srgbClr val="CC9864"/>
          </a:solidFill>
          <a:latin typeface="Arial" charset="0"/>
        </a:defRPr>
      </a:lvl7pPr>
      <a:lvl8pPr marL="1371600" algn="l" rtl="0" fontAlgn="base">
        <a:spcBef>
          <a:spcPct val="0"/>
        </a:spcBef>
        <a:spcAft>
          <a:spcPct val="0"/>
        </a:spcAft>
        <a:defRPr sz="3600">
          <a:solidFill>
            <a:srgbClr val="CC9864"/>
          </a:solidFill>
          <a:latin typeface="Arial" charset="0"/>
        </a:defRPr>
      </a:lvl8pPr>
      <a:lvl9pPr marL="1828800" algn="l" rtl="0" fontAlgn="base">
        <a:spcBef>
          <a:spcPct val="0"/>
        </a:spcBef>
        <a:spcAft>
          <a:spcPct val="0"/>
        </a:spcAft>
        <a:defRPr sz="3600">
          <a:solidFill>
            <a:srgbClr val="CC9864"/>
          </a:solidFill>
          <a:latin typeface="Arial" charset="0"/>
        </a:defRPr>
      </a:lvl9pPr>
    </p:titleStyle>
    <p:bodyStyle>
      <a:lvl1pPr marL="342900" indent="-342900" algn="l" rtl="0" fontAlgn="base">
        <a:spcBef>
          <a:spcPct val="20000"/>
        </a:spcBef>
        <a:spcAft>
          <a:spcPct val="0"/>
        </a:spcAft>
        <a:buClr>
          <a:srgbClr val="CC9864"/>
        </a:buClr>
        <a:buChar char="•"/>
        <a:defRPr sz="2800">
          <a:solidFill>
            <a:schemeClr val="tx1"/>
          </a:solidFill>
          <a:latin typeface="+mn-lt"/>
          <a:ea typeface="+mn-ea"/>
          <a:cs typeface="+mn-cs"/>
        </a:defRPr>
      </a:lvl1pPr>
      <a:lvl2pPr marL="742950" indent="-285750" algn="l" rtl="0" fontAlgn="base">
        <a:spcBef>
          <a:spcPct val="20000"/>
        </a:spcBef>
        <a:spcAft>
          <a:spcPct val="0"/>
        </a:spcAft>
        <a:buClr>
          <a:srgbClr val="CC9864"/>
        </a:buClr>
        <a:buChar char="–"/>
        <a:defRPr sz="2400">
          <a:solidFill>
            <a:schemeClr val="tx1"/>
          </a:solidFill>
          <a:latin typeface="+mn-lt"/>
        </a:defRPr>
      </a:lvl2pPr>
      <a:lvl3pPr marL="1143000" indent="-228600" algn="l" rtl="0" fontAlgn="base">
        <a:spcBef>
          <a:spcPct val="20000"/>
        </a:spcBef>
        <a:spcAft>
          <a:spcPct val="0"/>
        </a:spcAft>
        <a:buClr>
          <a:srgbClr val="CC9864"/>
        </a:buClr>
        <a:buChar char="•"/>
        <a:defRPr sz="2000">
          <a:solidFill>
            <a:schemeClr val="tx1"/>
          </a:solidFill>
          <a:latin typeface="+mn-lt"/>
        </a:defRPr>
      </a:lvl3pPr>
      <a:lvl4pPr marL="1600200" indent="-228600" algn="l" rtl="0" fontAlgn="base">
        <a:spcBef>
          <a:spcPct val="20000"/>
        </a:spcBef>
        <a:spcAft>
          <a:spcPct val="0"/>
        </a:spcAft>
        <a:buClr>
          <a:srgbClr val="CC9864"/>
        </a:buClr>
        <a:buChar char="–"/>
        <a:defRPr>
          <a:solidFill>
            <a:schemeClr val="tx1"/>
          </a:solidFill>
          <a:latin typeface="+mn-lt"/>
        </a:defRPr>
      </a:lvl4pPr>
      <a:lvl5pPr marL="2057400" indent="-228600" algn="l" rtl="0" fontAlgn="base">
        <a:spcBef>
          <a:spcPct val="20000"/>
        </a:spcBef>
        <a:spcAft>
          <a:spcPct val="0"/>
        </a:spcAft>
        <a:buClr>
          <a:srgbClr val="CC9864"/>
        </a:buClr>
        <a:buChar char="»"/>
        <a:defRPr>
          <a:solidFill>
            <a:schemeClr val="tx1"/>
          </a:solidFill>
          <a:latin typeface="+mn-lt"/>
        </a:defRPr>
      </a:lvl5pPr>
      <a:lvl6pPr marL="2514600" indent="-228600" algn="l" rtl="0" fontAlgn="base">
        <a:spcBef>
          <a:spcPct val="20000"/>
        </a:spcBef>
        <a:spcAft>
          <a:spcPct val="0"/>
        </a:spcAft>
        <a:buClr>
          <a:srgbClr val="CC9864"/>
        </a:buClr>
        <a:buChar char="»"/>
        <a:defRPr>
          <a:solidFill>
            <a:schemeClr val="tx1"/>
          </a:solidFill>
          <a:latin typeface="+mn-lt"/>
        </a:defRPr>
      </a:lvl6pPr>
      <a:lvl7pPr marL="2971800" indent="-228600" algn="l" rtl="0" fontAlgn="base">
        <a:spcBef>
          <a:spcPct val="20000"/>
        </a:spcBef>
        <a:spcAft>
          <a:spcPct val="0"/>
        </a:spcAft>
        <a:buClr>
          <a:srgbClr val="CC9864"/>
        </a:buClr>
        <a:buChar char="»"/>
        <a:defRPr>
          <a:solidFill>
            <a:schemeClr val="tx1"/>
          </a:solidFill>
          <a:latin typeface="+mn-lt"/>
        </a:defRPr>
      </a:lvl7pPr>
      <a:lvl8pPr marL="3429000" indent="-228600" algn="l" rtl="0" fontAlgn="base">
        <a:spcBef>
          <a:spcPct val="20000"/>
        </a:spcBef>
        <a:spcAft>
          <a:spcPct val="0"/>
        </a:spcAft>
        <a:buClr>
          <a:srgbClr val="CC9864"/>
        </a:buClr>
        <a:buChar char="»"/>
        <a:defRPr>
          <a:solidFill>
            <a:schemeClr val="tx1"/>
          </a:solidFill>
          <a:latin typeface="+mn-lt"/>
        </a:defRPr>
      </a:lvl8pPr>
      <a:lvl9pPr marL="3886200" indent="-228600" algn="l" rtl="0" fontAlgn="base">
        <a:spcBef>
          <a:spcPct val="20000"/>
        </a:spcBef>
        <a:spcAft>
          <a:spcPct val="0"/>
        </a:spcAft>
        <a:buClr>
          <a:srgbClr val="CC9864"/>
        </a:buClr>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634F"/>
        </a:solidFill>
        <a:effectLst/>
      </p:bgPr>
    </p:bg>
    <p:spTree>
      <p:nvGrpSpPr>
        <p:cNvPr id="1" name=""/>
        <p:cNvGrpSpPr/>
        <p:nvPr/>
      </p:nvGrpSpPr>
      <p:grpSpPr>
        <a:xfrm>
          <a:off x="0" y="0"/>
          <a:ext cx="0" cy="0"/>
          <a:chOff x="0" y="0"/>
          <a:chExt cx="0" cy="0"/>
        </a:xfrm>
      </p:grpSpPr>
      <p:sp>
        <p:nvSpPr>
          <p:cNvPr id="2067" name="Rectangle 19"/>
          <p:cNvSpPr>
            <a:spLocks noGrp="1" noChangeArrowheads="1"/>
          </p:cNvSpPr>
          <p:nvPr>
            <p:ph type="ctrTitle"/>
          </p:nvPr>
        </p:nvSpPr>
        <p:spPr>
          <a:xfrm>
            <a:off x="746125" y="1066800"/>
            <a:ext cx="7772400" cy="2590800"/>
          </a:xfrm>
        </p:spPr>
        <p:txBody>
          <a:bodyPr/>
          <a:lstStyle/>
          <a:p>
            <a:pPr algn="ctr"/>
            <a:r>
              <a:rPr lang="en-US" sz="2400" b="1" dirty="0">
                <a:solidFill>
                  <a:schemeClr val="bg1"/>
                </a:solidFill>
              </a:rPr>
              <a:t>Horizontal Cooperation Agreements</a:t>
            </a:r>
            <a:br>
              <a:rPr lang="en-US" sz="3600" dirty="0"/>
            </a:br>
            <a:br>
              <a:rPr lang="en-US" sz="3600"/>
            </a:br>
            <a:endParaRPr lang="en-US" sz="2400" dirty="0">
              <a:solidFill>
                <a:schemeClr val="bg1"/>
              </a:solidFill>
            </a:endParaRPr>
          </a:p>
        </p:txBody>
      </p:sp>
      <p:sp>
        <p:nvSpPr>
          <p:cNvPr id="2068" name="Rectangle 20"/>
          <p:cNvSpPr>
            <a:spLocks noGrp="1" noChangeArrowheads="1"/>
          </p:cNvSpPr>
          <p:nvPr>
            <p:ph type="subTitle" idx="1"/>
          </p:nvPr>
        </p:nvSpPr>
        <p:spPr>
          <a:xfrm>
            <a:off x="685800" y="3581400"/>
            <a:ext cx="7848600" cy="1752600"/>
          </a:xfrm>
        </p:spPr>
        <p:txBody>
          <a:bodyPr/>
          <a:lstStyle/>
          <a:p>
            <a:pPr algn="ctr"/>
            <a:endParaRPr lang="en-US" sz="2400" dirty="0"/>
          </a:p>
          <a:p>
            <a:pPr algn="ctr">
              <a:spcBef>
                <a:spcPct val="10000"/>
              </a:spcBef>
              <a:spcAft>
                <a:spcPct val="60000"/>
              </a:spcAft>
            </a:pPr>
            <a:r>
              <a:rPr lang="en-US" sz="1800" b="1" dirty="0">
                <a:solidFill>
                  <a:srgbClr val="FF6600"/>
                </a:solidFill>
              </a:rPr>
              <a:t>David Hull </a:t>
            </a:r>
          </a:p>
          <a:p>
            <a:pPr algn="ctr"/>
            <a:endParaRPr lang="en-US" sz="1800" b="1" dirty="0"/>
          </a:p>
        </p:txBody>
      </p:sp>
      <p:pic>
        <p:nvPicPr>
          <p:cNvPr id="4" name="Picture 8" descr="logo_VBB_RGB_NEG_crop.gif"/>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650" y="476250"/>
            <a:ext cx="3352800" cy="21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990600"/>
          </a:xfrm>
        </p:spPr>
        <p:txBody>
          <a:bodyPr/>
          <a:lstStyle/>
          <a:p>
            <a:pPr algn="ctr"/>
            <a:r>
              <a:rPr lang="en-US" sz="2400" b="1" dirty="0">
                <a:solidFill>
                  <a:srgbClr val="EA7900"/>
                </a:solidFill>
              </a:rPr>
              <a:t>Self assessment – legal framework</a:t>
            </a:r>
            <a:endParaRPr lang="en-GB" sz="2400" b="1" dirty="0">
              <a:solidFill>
                <a:srgbClr val="EA7900"/>
              </a:solidFill>
            </a:endParaRPr>
          </a:p>
        </p:txBody>
      </p:sp>
      <p:sp>
        <p:nvSpPr>
          <p:cNvPr id="3" name="Content Placeholder 2"/>
          <p:cNvSpPr>
            <a:spLocks noGrp="1"/>
          </p:cNvSpPr>
          <p:nvPr>
            <p:ph idx="1"/>
          </p:nvPr>
        </p:nvSpPr>
        <p:spPr>
          <a:xfrm>
            <a:off x="609600" y="1295400"/>
            <a:ext cx="8001000" cy="5257800"/>
          </a:xfrm>
        </p:spPr>
        <p:txBody>
          <a:bodyPr>
            <a:normAutofit fontScale="40000" lnSpcReduction="20000"/>
          </a:bodyPr>
          <a:lstStyle/>
          <a:p>
            <a:pPr>
              <a:spcBef>
                <a:spcPts val="600"/>
              </a:spcBef>
              <a:spcAft>
                <a:spcPts val="600"/>
              </a:spcAft>
            </a:pPr>
            <a:r>
              <a:rPr lang="en-GB" sz="5000" b="1" dirty="0"/>
              <a:t>Commission Guidelines </a:t>
            </a:r>
            <a:r>
              <a:rPr lang="en-GB" sz="5000" dirty="0"/>
              <a:t>(new rules adopted in 2023)</a:t>
            </a:r>
            <a:endParaRPr lang="en-GB" sz="5000" b="1" dirty="0"/>
          </a:p>
          <a:p>
            <a:pPr lvl="1">
              <a:spcAft>
                <a:spcPts val="600"/>
              </a:spcAft>
            </a:pPr>
            <a:r>
              <a:rPr lang="en-GB" sz="4500" dirty="0">
                <a:ea typeface="+mn-ea"/>
                <a:cs typeface="+mn-cs"/>
              </a:rPr>
              <a:t>Guidelines on the applicability of Article 101 TFEU to horizontal co-operation agreements (“Horizontal Guidelines”) (2023 OJ C 259/1).</a:t>
            </a:r>
          </a:p>
          <a:p>
            <a:pPr>
              <a:spcBef>
                <a:spcPts val="600"/>
              </a:spcBef>
              <a:spcAft>
                <a:spcPts val="600"/>
              </a:spcAft>
            </a:pPr>
            <a:r>
              <a:rPr lang="en-GB" sz="5000" b="1" dirty="0"/>
              <a:t>Block Exemption Regulations </a:t>
            </a:r>
            <a:r>
              <a:rPr lang="en-GB" sz="5000" dirty="0"/>
              <a:t>(new rules adopted in 2023)</a:t>
            </a:r>
            <a:endParaRPr lang="en-GB" sz="5000" b="1" dirty="0"/>
          </a:p>
          <a:p>
            <a:pPr lvl="1">
              <a:spcAft>
                <a:spcPts val="600"/>
              </a:spcAft>
            </a:pPr>
            <a:r>
              <a:rPr lang="en-GB" sz="4500" dirty="0">
                <a:ea typeface="+mn-ea"/>
                <a:cs typeface="+mn-cs"/>
              </a:rPr>
              <a:t>Regulation 2023/1066 on the application of Article 101(3) TFEU to certain categories of research and development agreements (“R&amp;D Block Exemption”) (202310 OJ L 143/9).</a:t>
            </a:r>
          </a:p>
          <a:p>
            <a:pPr lvl="1">
              <a:spcAft>
                <a:spcPts val="600"/>
              </a:spcAft>
            </a:pPr>
            <a:r>
              <a:rPr lang="en-GB" sz="4500" dirty="0">
                <a:ea typeface="+mn-ea"/>
                <a:cs typeface="+mn-cs"/>
              </a:rPr>
              <a:t>Regulation 2023/1067 on the application of Article 101(3) TFEU to certain categories of specialisation agreements (“Specialisation Block Exemption”)(2023 OJ L 143/20).</a:t>
            </a:r>
          </a:p>
          <a:p>
            <a:pPr>
              <a:spcBef>
                <a:spcPts val="600"/>
              </a:spcBef>
              <a:spcAft>
                <a:spcPts val="600"/>
              </a:spcAft>
            </a:pPr>
            <a:r>
              <a:rPr lang="en-GB" sz="5000" b="1" i="1" dirty="0"/>
              <a:t>De </a:t>
            </a:r>
            <a:r>
              <a:rPr lang="en-GB" sz="5000" b="1" i="1" dirty="0" err="1"/>
              <a:t>Minimis</a:t>
            </a:r>
            <a:r>
              <a:rPr lang="en-GB" sz="5000" b="1" dirty="0"/>
              <a:t> Notice</a:t>
            </a:r>
          </a:p>
          <a:p>
            <a:pPr lvl="1">
              <a:spcAft>
                <a:spcPts val="600"/>
              </a:spcAft>
            </a:pPr>
            <a:r>
              <a:rPr lang="en-GB" sz="4500" dirty="0"/>
              <a:t>Commission Notice on agreements of minor importance which do not appreciably restrict competition under Article [101] (“</a:t>
            </a:r>
            <a:r>
              <a:rPr lang="en-GB" sz="4500" i="1" dirty="0"/>
              <a:t>De </a:t>
            </a:r>
            <a:r>
              <a:rPr lang="en-GB" sz="4500" i="1" dirty="0" err="1"/>
              <a:t>Minimis</a:t>
            </a:r>
            <a:r>
              <a:rPr lang="en-GB" sz="4500" dirty="0"/>
              <a:t> Notice”) (2001 </a:t>
            </a:r>
            <a:r>
              <a:rPr lang="en-GB" sz="4500" dirty="0" err="1"/>
              <a:t>OJ</a:t>
            </a:r>
            <a:r>
              <a:rPr lang="en-GB" sz="4500" dirty="0"/>
              <a:t> C 368/13).</a:t>
            </a:r>
          </a:p>
          <a:p>
            <a:r>
              <a:rPr lang="en-GB" sz="4500" dirty="0"/>
              <a:t>Certain sectors have their own rules:</a:t>
            </a:r>
          </a:p>
          <a:p>
            <a:pPr lvl="3"/>
            <a:r>
              <a:rPr lang="en-GB" sz="3900" dirty="0">
                <a:ea typeface="+mn-ea"/>
                <a:cs typeface="+mn-cs"/>
              </a:rPr>
              <a:t>e.g., agriculture, transport, insurance. </a:t>
            </a:r>
          </a:p>
        </p:txBody>
      </p:sp>
      <p:sp>
        <p:nvSpPr>
          <p:cNvPr id="4" name="Slide Number Placeholder 3"/>
          <p:cNvSpPr>
            <a:spLocks noGrp="1"/>
          </p:cNvSpPr>
          <p:nvPr>
            <p:ph type="sldNum" sz="quarter" idx="10"/>
          </p:nvPr>
        </p:nvSpPr>
        <p:spPr/>
        <p:txBody>
          <a:bodyPr/>
          <a:lstStyle/>
          <a:p>
            <a:fld id="{73703C71-FD9A-4797-8E0A-1D52CEFC6B2A}" type="slidenum">
              <a:rPr lang="en-GB" smtClean="0"/>
              <a:pPr/>
              <a:t>10</a:t>
            </a:fld>
            <a:endParaRPr lang="en-GB"/>
          </a:p>
        </p:txBody>
      </p:sp>
    </p:spTree>
    <p:extLst>
      <p:ext uri="{BB962C8B-B14F-4D97-AF65-F5344CB8AC3E}">
        <p14:creationId xmlns:p14="http://schemas.microsoft.com/office/powerpoint/2010/main" val="9402340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400" b="1" dirty="0">
                <a:solidFill>
                  <a:srgbClr val="EA7900"/>
                </a:solidFill>
              </a:rPr>
              <a:t>Horizontal Guidelines – relationship to Block Exemptions</a:t>
            </a:r>
            <a:endParaRPr lang="en-GB" sz="2400" b="1" dirty="0">
              <a:solidFill>
                <a:srgbClr val="EA7900"/>
              </a:solidFill>
            </a:endParaRPr>
          </a:p>
        </p:txBody>
      </p:sp>
      <p:sp>
        <p:nvSpPr>
          <p:cNvPr id="3" name="Content Placeholder 2"/>
          <p:cNvSpPr>
            <a:spLocks noGrp="1"/>
          </p:cNvSpPr>
          <p:nvPr>
            <p:ph idx="1"/>
          </p:nvPr>
        </p:nvSpPr>
        <p:spPr>
          <a:xfrm>
            <a:off x="685800" y="1600200"/>
            <a:ext cx="7772400" cy="4191000"/>
          </a:xfrm>
        </p:spPr>
        <p:txBody>
          <a:bodyPr>
            <a:normAutofit/>
          </a:bodyPr>
          <a:lstStyle/>
          <a:p>
            <a:pPr>
              <a:spcAft>
                <a:spcPts val="600"/>
              </a:spcAft>
            </a:pPr>
            <a:r>
              <a:rPr lang="en-GB" sz="2000" dirty="0"/>
              <a:t>“Block Exemption Regulations” deal with the application of Article 101 to certain kinds of agreements. </a:t>
            </a:r>
          </a:p>
          <a:p>
            <a:pPr>
              <a:spcAft>
                <a:spcPts val="600"/>
              </a:spcAft>
            </a:pPr>
            <a:r>
              <a:rPr lang="en-GB" sz="2000" dirty="0"/>
              <a:t>They provide “safe harbours” for agreements that satisfy specified conditions:</a:t>
            </a:r>
          </a:p>
          <a:p>
            <a:pPr lvl="1">
              <a:spcAft>
                <a:spcPts val="600"/>
              </a:spcAft>
            </a:pPr>
            <a:r>
              <a:rPr lang="en-GB" sz="1800" dirty="0"/>
              <a:t>parties to the agreement cannot exceed specified market share thresholds; and</a:t>
            </a:r>
          </a:p>
          <a:p>
            <a:pPr lvl="1">
              <a:spcAft>
                <a:spcPts val="600"/>
              </a:spcAft>
            </a:pPr>
            <a:r>
              <a:rPr lang="en-GB" sz="1800" dirty="0"/>
              <a:t>agreements must not contain specified “</a:t>
            </a:r>
            <a:r>
              <a:rPr lang="en-GB" sz="1800" dirty="0" err="1"/>
              <a:t>hardcore</a:t>
            </a:r>
            <a:r>
              <a:rPr lang="en-GB" sz="1800" dirty="0"/>
              <a:t>” restrictions. </a:t>
            </a:r>
          </a:p>
          <a:p>
            <a:pPr>
              <a:spcAft>
                <a:spcPts val="600"/>
              </a:spcAft>
            </a:pPr>
            <a:r>
              <a:rPr lang="en-GB" sz="2000" dirty="0"/>
              <a:t>If an agreement does not meet the conditions for the Block Exemption, this does not mean it is unlawful: </a:t>
            </a:r>
          </a:p>
          <a:p>
            <a:pPr lvl="1">
              <a:spcAft>
                <a:spcPts val="600"/>
              </a:spcAft>
            </a:pPr>
            <a:r>
              <a:rPr lang="en-GB" sz="1800" dirty="0"/>
              <a:t>individual analysis is required by reference to the Horizontal Guidelines. </a:t>
            </a:r>
          </a:p>
        </p:txBody>
      </p:sp>
      <p:sp>
        <p:nvSpPr>
          <p:cNvPr id="4" name="Slide Number Placeholder 3"/>
          <p:cNvSpPr>
            <a:spLocks noGrp="1"/>
          </p:cNvSpPr>
          <p:nvPr>
            <p:ph type="sldNum" sz="quarter" idx="10"/>
          </p:nvPr>
        </p:nvSpPr>
        <p:spPr/>
        <p:txBody>
          <a:bodyPr/>
          <a:lstStyle/>
          <a:p>
            <a:fld id="{73703C71-FD9A-4797-8E0A-1D52CEFC6B2A}" type="slidenum">
              <a:rPr lang="en-GB" smtClean="0"/>
              <a:pPr/>
              <a:t>11</a:t>
            </a:fld>
            <a:endParaRPr lang="en-GB"/>
          </a:p>
        </p:txBody>
      </p:sp>
    </p:spTree>
    <p:extLst>
      <p:ext uri="{BB962C8B-B14F-4D97-AF65-F5344CB8AC3E}">
        <p14:creationId xmlns:p14="http://schemas.microsoft.com/office/powerpoint/2010/main" val="36612357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441" y="228600"/>
            <a:ext cx="7772400" cy="1143000"/>
          </a:xfrm>
        </p:spPr>
        <p:txBody>
          <a:bodyPr/>
          <a:lstStyle/>
          <a:p>
            <a:pPr algn="ctr"/>
            <a:r>
              <a:rPr lang="en-US" sz="2400" b="1" dirty="0">
                <a:solidFill>
                  <a:srgbClr val="EA7900"/>
                </a:solidFill>
              </a:rPr>
              <a:t>Self assessment – legal framework </a:t>
            </a:r>
            <a:endParaRPr lang="en-GB" sz="2400" b="1" dirty="0">
              <a:solidFill>
                <a:srgbClr val="EA7900"/>
              </a:solidFill>
            </a:endParaRPr>
          </a:p>
        </p:txBody>
      </p:sp>
      <p:sp>
        <p:nvSpPr>
          <p:cNvPr id="4" name="Slide Number Placeholder 3"/>
          <p:cNvSpPr>
            <a:spLocks noGrp="1"/>
          </p:cNvSpPr>
          <p:nvPr>
            <p:ph type="sldNum" sz="quarter" idx="10"/>
          </p:nvPr>
        </p:nvSpPr>
        <p:spPr/>
        <p:txBody>
          <a:bodyPr/>
          <a:lstStyle/>
          <a:p>
            <a:fld id="{73703C71-FD9A-4797-8E0A-1D52CEFC6B2A}" type="slidenum">
              <a:rPr lang="en-GB" smtClean="0"/>
              <a:pPr/>
              <a:t>12</a:t>
            </a:fld>
            <a:endParaRPr lang="en-GB"/>
          </a:p>
        </p:txBody>
      </p:sp>
      <p:grpSp>
        <p:nvGrpSpPr>
          <p:cNvPr id="34" name="Group 33"/>
          <p:cNvGrpSpPr/>
          <p:nvPr/>
        </p:nvGrpSpPr>
        <p:grpSpPr>
          <a:xfrm>
            <a:off x="836025" y="2025650"/>
            <a:ext cx="7410241" cy="3849872"/>
            <a:chOff x="844617" y="1937188"/>
            <a:chExt cx="7315200" cy="3341830"/>
          </a:xfrm>
        </p:grpSpPr>
        <p:sp>
          <p:nvSpPr>
            <p:cNvPr id="35" name="Text Box 9"/>
            <p:cNvSpPr txBox="1">
              <a:spLocks noChangeArrowheads="1"/>
            </p:cNvSpPr>
            <p:nvPr/>
          </p:nvSpPr>
          <p:spPr bwMode="auto">
            <a:xfrm>
              <a:off x="4611056" y="4125670"/>
              <a:ext cx="3537020" cy="507606"/>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1000">
                  <a:solidFill>
                    <a:schemeClr val="tx1"/>
                  </a:solidFill>
                  <a:latin typeface="Times New Roman" pitchFamily="18" charset="0"/>
                </a:defRPr>
              </a:lvl1pPr>
              <a:lvl2pPr marL="742950" indent="-285750" eaLnBrk="0" hangingPunct="0">
                <a:defRPr sz="1000">
                  <a:solidFill>
                    <a:schemeClr val="tx1"/>
                  </a:solidFill>
                  <a:latin typeface="Times New Roman" pitchFamily="18" charset="0"/>
                </a:defRPr>
              </a:lvl2pPr>
              <a:lvl3pPr marL="1143000" indent="-228600" eaLnBrk="0" hangingPunct="0">
                <a:defRPr sz="1000">
                  <a:solidFill>
                    <a:schemeClr val="tx1"/>
                  </a:solidFill>
                  <a:latin typeface="Times New Roman" pitchFamily="18" charset="0"/>
                </a:defRPr>
              </a:lvl3pPr>
              <a:lvl4pPr marL="1600200" indent="-228600" eaLnBrk="0" hangingPunct="0">
                <a:defRPr sz="1000">
                  <a:solidFill>
                    <a:schemeClr val="tx1"/>
                  </a:solidFill>
                  <a:latin typeface="Times New Roman" pitchFamily="18" charset="0"/>
                </a:defRPr>
              </a:lvl4pPr>
              <a:lvl5pPr marL="2057400" indent="-228600" eaLnBrk="0" hangingPunct="0">
                <a:defRPr sz="1000">
                  <a:solidFill>
                    <a:schemeClr val="tx1"/>
                  </a:solidFill>
                  <a:latin typeface="Times New Roman" pitchFamily="18" charset="0"/>
                </a:defRPr>
              </a:lvl5pPr>
              <a:lvl6pPr marL="2514600" indent="-228600" eaLnBrk="0" fontAlgn="base" hangingPunct="0">
                <a:spcBef>
                  <a:spcPct val="0"/>
                </a:spcBef>
                <a:spcAft>
                  <a:spcPct val="0"/>
                </a:spcAft>
                <a:defRPr sz="1000">
                  <a:solidFill>
                    <a:schemeClr val="tx1"/>
                  </a:solidFill>
                  <a:latin typeface="Times New Roman" pitchFamily="18" charset="0"/>
                </a:defRPr>
              </a:lvl6pPr>
              <a:lvl7pPr marL="2971800" indent="-228600" eaLnBrk="0" fontAlgn="base" hangingPunct="0">
                <a:spcBef>
                  <a:spcPct val="0"/>
                </a:spcBef>
                <a:spcAft>
                  <a:spcPct val="0"/>
                </a:spcAft>
                <a:defRPr sz="1000">
                  <a:solidFill>
                    <a:schemeClr val="tx1"/>
                  </a:solidFill>
                  <a:latin typeface="Times New Roman" pitchFamily="18" charset="0"/>
                </a:defRPr>
              </a:lvl7pPr>
              <a:lvl8pPr marL="3429000" indent="-228600" eaLnBrk="0" fontAlgn="base" hangingPunct="0">
                <a:spcBef>
                  <a:spcPct val="0"/>
                </a:spcBef>
                <a:spcAft>
                  <a:spcPct val="0"/>
                </a:spcAft>
                <a:defRPr sz="1000">
                  <a:solidFill>
                    <a:schemeClr val="tx1"/>
                  </a:solidFill>
                  <a:latin typeface="Times New Roman" pitchFamily="18" charset="0"/>
                </a:defRPr>
              </a:lvl8pPr>
              <a:lvl9pPr marL="3886200" indent="-228600" eaLnBrk="0" fontAlgn="base" hangingPunct="0">
                <a:spcBef>
                  <a:spcPct val="0"/>
                </a:spcBef>
                <a:spcAft>
                  <a:spcPct val="0"/>
                </a:spcAft>
                <a:defRPr sz="1000">
                  <a:solidFill>
                    <a:schemeClr val="tx1"/>
                  </a:solidFill>
                  <a:latin typeface="Times New Roman" pitchFamily="18" charset="0"/>
                </a:defRPr>
              </a:lvl9pPr>
            </a:lstStyle>
            <a:p>
              <a:pPr algn="ctr" eaLnBrk="1" hangingPunct="1">
                <a:spcBef>
                  <a:spcPct val="50000"/>
                </a:spcBef>
              </a:pPr>
              <a:r>
                <a:rPr lang="en-US" sz="1600" dirty="0">
                  <a:latin typeface="Arial" charset="0"/>
                </a:rPr>
                <a:t>Vertical Restraints Block Exemption and Guidelines</a:t>
              </a:r>
            </a:p>
          </p:txBody>
        </p:sp>
        <p:sp>
          <p:nvSpPr>
            <p:cNvPr id="36" name="Text Box 10"/>
            <p:cNvSpPr txBox="1">
              <a:spLocks noChangeArrowheads="1"/>
            </p:cNvSpPr>
            <p:nvPr/>
          </p:nvSpPr>
          <p:spPr bwMode="auto">
            <a:xfrm>
              <a:off x="4622797" y="4771412"/>
              <a:ext cx="3537020" cy="507606"/>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1000">
                  <a:solidFill>
                    <a:schemeClr val="tx1"/>
                  </a:solidFill>
                  <a:latin typeface="Times New Roman" pitchFamily="18" charset="0"/>
                </a:defRPr>
              </a:lvl1pPr>
              <a:lvl2pPr marL="742950" indent="-285750" eaLnBrk="0" hangingPunct="0">
                <a:defRPr sz="1000">
                  <a:solidFill>
                    <a:schemeClr val="tx1"/>
                  </a:solidFill>
                  <a:latin typeface="Times New Roman" pitchFamily="18" charset="0"/>
                </a:defRPr>
              </a:lvl2pPr>
              <a:lvl3pPr marL="1143000" indent="-228600" eaLnBrk="0" hangingPunct="0">
                <a:defRPr sz="1000">
                  <a:solidFill>
                    <a:schemeClr val="tx1"/>
                  </a:solidFill>
                  <a:latin typeface="Times New Roman" pitchFamily="18" charset="0"/>
                </a:defRPr>
              </a:lvl3pPr>
              <a:lvl4pPr marL="1600200" indent="-228600" eaLnBrk="0" hangingPunct="0">
                <a:defRPr sz="1000">
                  <a:solidFill>
                    <a:schemeClr val="tx1"/>
                  </a:solidFill>
                  <a:latin typeface="Times New Roman" pitchFamily="18" charset="0"/>
                </a:defRPr>
              </a:lvl4pPr>
              <a:lvl5pPr marL="2057400" indent="-228600" eaLnBrk="0" hangingPunct="0">
                <a:defRPr sz="1000">
                  <a:solidFill>
                    <a:schemeClr val="tx1"/>
                  </a:solidFill>
                  <a:latin typeface="Times New Roman" pitchFamily="18" charset="0"/>
                </a:defRPr>
              </a:lvl5pPr>
              <a:lvl6pPr marL="2514600" indent="-228600" eaLnBrk="0" fontAlgn="base" hangingPunct="0">
                <a:spcBef>
                  <a:spcPct val="0"/>
                </a:spcBef>
                <a:spcAft>
                  <a:spcPct val="0"/>
                </a:spcAft>
                <a:defRPr sz="1000">
                  <a:solidFill>
                    <a:schemeClr val="tx1"/>
                  </a:solidFill>
                  <a:latin typeface="Times New Roman" pitchFamily="18" charset="0"/>
                </a:defRPr>
              </a:lvl6pPr>
              <a:lvl7pPr marL="2971800" indent="-228600" eaLnBrk="0" fontAlgn="base" hangingPunct="0">
                <a:spcBef>
                  <a:spcPct val="0"/>
                </a:spcBef>
                <a:spcAft>
                  <a:spcPct val="0"/>
                </a:spcAft>
                <a:defRPr sz="1000">
                  <a:solidFill>
                    <a:schemeClr val="tx1"/>
                  </a:solidFill>
                  <a:latin typeface="Times New Roman" pitchFamily="18" charset="0"/>
                </a:defRPr>
              </a:lvl7pPr>
              <a:lvl8pPr marL="3429000" indent="-228600" eaLnBrk="0" fontAlgn="base" hangingPunct="0">
                <a:spcBef>
                  <a:spcPct val="0"/>
                </a:spcBef>
                <a:spcAft>
                  <a:spcPct val="0"/>
                </a:spcAft>
                <a:defRPr sz="1000">
                  <a:solidFill>
                    <a:schemeClr val="tx1"/>
                  </a:solidFill>
                  <a:latin typeface="Times New Roman" pitchFamily="18" charset="0"/>
                </a:defRPr>
              </a:lvl8pPr>
              <a:lvl9pPr marL="3886200" indent="-228600" eaLnBrk="0" fontAlgn="base" hangingPunct="0">
                <a:spcBef>
                  <a:spcPct val="0"/>
                </a:spcBef>
                <a:spcAft>
                  <a:spcPct val="0"/>
                </a:spcAft>
                <a:defRPr sz="1000">
                  <a:solidFill>
                    <a:schemeClr val="tx1"/>
                  </a:solidFill>
                  <a:latin typeface="Times New Roman" pitchFamily="18" charset="0"/>
                </a:defRPr>
              </a:lvl9pPr>
            </a:lstStyle>
            <a:p>
              <a:pPr algn="ctr" eaLnBrk="1" hangingPunct="1">
                <a:spcBef>
                  <a:spcPct val="50000"/>
                </a:spcBef>
              </a:pPr>
              <a:r>
                <a:rPr lang="en-US" sz="1600" dirty="0">
                  <a:latin typeface="Arial" charset="0"/>
                </a:rPr>
                <a:t>If with competitor: </a:t>
              </a:r>
              <a:br>
                <a:rPr lang="en-US" sz="1600" dirty="0">
                  <a:latin typeface="Arial" charset="0"/>
                </a:rPr>
              </a:br>
              <a:r>
                <a:rPr lang="en-US" sz="1600" dirty="0">
                  <a:latin typeface="Arial" charset="0"/>
                </a:rPr>
                <a:t>Horizontal Guidelines</a:t>
              </a:r>
            </a:p>
          </p:txBody>
        </p:sp>
        <p:sp>
          <p:nvSpPr>
            <p:cNvPr id="37" name="AutoShape 13"/>
            <p:cNvSpPr>
              <a:spLocks noChangeArrowheads="1"/>
            </p:cNvSpPr>
            <p:nvPr/>
          </p:nvSpPr>
          <p:spPr bwMode="auto">
            <a:xfrm>
              <a:off x="3963934" y="4221315"/>
              <a:ext cx="562708" cy="316318"/>
            </a:xfrm>
            <a:prstGeom prst="rightArrow">
              <a:avLst>
                <a:gd name="adj1" fmla="val 50000"/>
                <a:gd name="adj2" fmla="val 4375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9" name="Text Box 4"/>
            <p:cNvSpPr txBox="1">
              <a:spLocks noChangeArrowheads="1"/>
            </p:cNvSpPr>
            <p:nvPr/>
          </p:nvSpPr>
          <p:spPr bwMode="auto">
            <a:xfrm>
              <a:off x="935608" y="4434335"/>
              <a:ext cx="2974312" cy="293877"/>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1000">
                  <a:solidFill>
                    <a:schemeClr val="tx1"/>
                  </a:solidFill>
                  <a:latin typeface="Times New Roman" pitchFamily="18" charset="0"/>
                </a:defRPr>
              </a:lvl1pPr>
              <a:lvl2pPr marL="742950" indent="-285750" eaLnBrk="0" hangingPunct="0">
                <a:defRPr sz="1000">
                  <a:solidFill>
                    <a:schemeClr val="tx1"/>
                  </a:solidFill>
                  <a:latin typeface="Times New Roman" pitchFamily="18" charset="0"/>
                </a:defRPr>
              </a:lvl2pPr>
              <a:lvl3pPr marL="1143000" indent="-228600" eaLnBrk="0" hangingPunct="0">
                <a:defRPr sz="1000">
                  <a:solidFill>
                    <a:schemeClr val="tx1"/>
                  </a:solidFill>
                  <a:latin typeface="Times New Roman" pitchFamily="18" charset="0"/>
                </a:defRPr>
              </a:lvl3pPr>
              <a:lvl4pPr marL="1600200" indent="-228600" eaLnBrk="0" hangingPunct="0">
                <a:defRPr sz="1000">
                  <a:solidFill>
                    <a:schemeClr val="tx1"/>
                  </a:solidFill>
                  <a:latin typeface="Times New Roman" pitchFamily="18" charset="0"/>
                </a:defRPr>
              </a:lvl4pPr>
              <a:lvl5pPr marL="2057400" indent="-228600" eaLnBrk="0" hangingPunct="0">
                <a:defRPr sz="1000">
                  <a:solidFill>
                    <a:schemeClr val="tx1"/>
                  </a:solidFill>
                  <a:latin typeface="Times New Roman" pitchFamily="18" charset="0"/>
                </a:defRPr>
              </a:lvl5pPr>
              <a:lvl6pPr marL="2514600" indent="-228600" eaLnBrk="0" fontAlgn="base" hangingPunct="0">
                <a:spcBef>
                  <a:spcPct val="0"/>
                </a:spcBef>
                <a:spcAft>
                  <a:spcPct val="0"/>
                </a:spcAft>
                <a:defRPr sz="1000">
                  <a:solidFill>
                    <a:schemeClr val="tx1"/>
                  </a:solidFill>
                  <a:latin typeface="Times New Roman" pitchFamily="18" charset="0"/>
                </a:defRPr>
              </a:lvl6pPr>
              <a:lvl7pPr marL="2971800" indent="-228600" eaLnBrk="0" fontAlgn="base" hangingPunct="0">
                <a:spcBef>
                  <a:spcPct val="0"/>
                </a:spcBef>
                <a:spcAft>
                  <a:spcPct val="0"/>
                </a:spcAft>
                <a:defRPr sz="1000">
                  <a:solidFill>
                    <a:schemeClr val="tx1"/>
                  </a:solidFill>
                  <a:latin typeface="Times New Roman" pitchFamily="18" charset="0"/>
                </a:defRPr>
              </a:lvl7pPr>
              <a:lvl8pPr marL="3429000" indent="-228600" eaLnBrk="0" fontAlgn="base" hangingPunct="0">
                <a:spcBef>
                  <a:spcPct val="0"/>
                </a:spcBef>
                <a:spcAft>
                  <a:spcPct val="0"/>
                </a:spcAft>
                <a:defRPr sz="1000">
                  <a:solidFill>
                    <a:schemeClr val="tx1"/>
                  </a:solidFill>
                  <a:latin typeface="Times New Roman" pitchFamily="18" charset="0"/>
                </a:defRPr>
              </a:lvl8pPr>
              <a:lvl9pPr marL="3886200" indent="-228600" eaLnBrk="0" fontAlgn="base" hangingPunct="0">
                <a:spcBef>
                  <a:spcPct val="0"/>
                </a:spcBef>
                <a:spcAft>
                  <a:spcPct val="0"/>
                </a:spcAft>
                <a:defRPr sz="1000">
                  <a:solidFill>
                    <a:schemeClr val="tx1"/>
                  </a:solidFill>
                  <a:latin typeface="Times New Roman" pitchFamily="18" charset="0"/>
                </a:defRPr>
              </a:lvl9pPr>
            </a:lstStyle>
            <a:p>
              <a:pPr algn="ctr" eaLnBrk="1" hangingPunct="1">
                <a:spcBef>
                  <a:spcPct val="50000"/>
                </a:spcBef>
              </a:pPr>
              <a:r>
                <a:rPr lang="en-US" sz="1600" dirty="0">
                  <a:latin typeface="Arial" charset="0"/>
                  <a:sym typeface="Wingdings" pitchFamily="2" charset="2"/>
                </a:rPr>
                <a:t>Distribution</a:t>
              </a:r>
              <a:endParaRPr lang="en-US" sz="1600" dirty="0">
                <a:latin typeface="Arial" charset="0"/>
              </a:endParaRPr>
            </a:p>
          </p:txBody>
        </p:sp>
        <p:sp>
          <p:nvSpPr>
            <p:cNvPr id="40" name="Text Box 5"/>
            <p:cNvSpPr txBox="1">
              <a:spLocks noChangeArrowheads="1"/>
            </p:cNvSpPr>
            <p:nvPr/>
          </p:nvSpPr>
          <p:spPr bwMode="auto">
            <a:xfrm>
              <a:off x="844617" y="2036266"/>
              <a:ext cx="3054699" cy="293877"/>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1000">
                  <a:solidFill>
                    <a:schemeClr val="tx1"/>
                  </a:solidFill>
                  <a:latin typeface="Times New Roman" pitchFamily="18" charset="0"/>
                </a:defRPr>
              </a:lvl1pPr>
              <a:lvl2pPr marL="742950" indent="-285750" eaLnBrk="0" hangingPunct="0">
                <a:defRPr sz="1000">
                  <a:solidFill>
                    <a:schemeClr val="tx1"/>
                  </a:solidFill>
                  <a:latin typeface="Times New Roman" pitchFamily="18" charset="0"/>
                </a:defRPr>
              </a:lvl2pPr>
              <a:lvl3pPr marL="1143000" indent="-228600" eaLnBrk="0" hangingPunct="0">
                <a:defRPr sz="1000">
                  <a:solidFill>
                    <a:schemeClr val="tx1"/>
                  </a:solidFill>
                  <a:latin typeface="Times New Roman" pitchFamily="18" charset="0"/>
                </a:defRPr>
              </a:lvl3pPr>
              <a:lvl4pPr marL="1600200" indent="-228600" eaLnBrk="0" hangingPunct="0">
                <a:defRPr sz="1000">
                  <a:solidFill>
                    <a:schemeClr val="tx1"/>
                  </a:solidFill>
                  <a:latin typeface="Times New Roman" pitchFamily="18" charset="0"/>
                </a:defRPr>
              </a:lvl4pPr>
              <a:lvl5pPr marL="2057400" indent="-228600" eaLnBrk="0" hangingPunct="0">
                <a:defRPr sz="1000">
                  <a:solidFill>
                    <a:schemeClr val="tx1"/>
                  </a:solidFill>
                  <a:latin typeface="Times New Roman" pitchFamily="18" charset="0"/>
                </a:defRPr>
              </a:lvl5pPr>
              <a:lvl6pPr marL="2514600" indent="-228600" eaLnBrk="0" fontAlgn="base" hangingPunct="0">
                <a:spcBef>
                  <a:spcPct val="0"/>
                </a:spcBef>
                <a:spcAft>
                  <a:spcPct val="0"/>
                </a:spcAft>
                <a:defRPr sz="1000">
                  <a:solidFill>
                    <a:schemeClr val="tx1"/>
                  </a:solidFill>
                  <a:latin typeface="Times New Roman" pitchFamily="18" charset="0"/>
                </a:defRPr>
              </a:lvl6pPr>
              <a:lvl7pPr marL="2971800" indent="-228600" eaLnBrk="0" fontAlgn="base" hangingPunct="0">
                <a:spcBef>
                  <a:spcPct val="0"/>
                </a:spcBef>
                <a:spcAft>
                  <a:spcPct val="0"/>
                </a:spcAft>
                <a:defRPr sz="1000">
                  <a:solidFill>
                    <a:schemeClr val="tx1"/>
                  </a:solidFill>
                  <a:latin typeface="Times New Roman" pitchFamily="18" charset="0"/>
                </a:defRPr>
              </a:lvl7pPr>
              <a:lvl8pPr marL="3429000" indent="-228600" eaLnBrk="0" fontAlgn="base" hangingPunct="0">
                <a:spcBef>
                  <a:spcPct val="0"/>
                </a:spcBef>
                <a:spcAft>
                  <a:spcPct val="0"/>
                </a:spcAft>
                <a:defRPr sz="1000">
                  <a:solidFill>
                    <a:schemeClr val="tx1"/>
                  </a:solidFill>
                  <a:latin typeface="Times New Roman" pitchFamily="18" charset="0"/>
                </a:defRPr>
              </a:lvl8pPr>
              <a:lvl9pPr marL="3886200" indent="-228600" eaLnBrk="0" fontAlgn="base" hangingPunct="0">
                <a:spcBef>
                  <a:spcPct val="0"/>
                </a:spcBef>
                <a:spcAft>
                  <a:spcPct val="0"/>
                </a:spcAft>
                <a:defRPr sz="1000">
                  <a:solidFill>
                    <a:schemeClr val="tx1"/>
                  </a:solidFill>
                  <a:latin typeface="Times New Roman" pitchFamily="18" charset="0"/>
                </a:defRPr>
              </a:lvl9pPr>
            </a:lstStyle>
            <a:p>
              <a:pPr algn="ctr" eaLnBrk="1" hangingPunct="1">
                <a:spcBef>
                  <a:spcPct val="50000"/>
                </a:spcBef>
              </a:pPr>
              <a:r>
                <a:rPr lang="en-US" sz="1600" dirty="0">
                  <a:latin typeface="Arial" charset="0"/>
                  <a:sym typeface="Wingdings" pitchFamily="2" charset="2"/>
                </a:rPr>
                <a:t>R&amp;D agreement</a:t>
              </a:r>
              <a:endParaRPr lang="en-US" sz="1600" dirty="0">
                <a:latin typeface="Arial" charset="0"/>
              </a:endParaRPr>
            </a:p>
          </p:txBody>
        </p:sp>
        <p:sp>
          <p:nvSpPr>
            <p:cNvPr id="41" name="Text Box 6"/>
            <p:cNvSpPr txBox="1">
              <a:spLocks noChangeArrowheads="1"/>
            </p:cNvSpPr>
            <p:nvPr/>
          </p:nvSpPr>
          <p:spPr bwMode="auto">
            <a:xfrm>
              <a:off x="844617" y="3028056"/>
              <a:ext cx="3054699" cy="293877"/>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1000">
                  <a:solidFill>
                    <a:schemeClr val="tx1"/>
                  </a:solidFill>
                  <a:latin typeface="Times New Roman" pitchFamily="18" charset="0"/>
                </a:defRPr>
              </a:lvl1pPr>
              <a:lvl2pPr marL="742950" indent="-285750" eaLnBrk="0" hangingPunct="0">
                <a:defRPr sz="1000">
                  <a:solidFill>
                    <a:schemeClr val="tx1"/>
                  </a:solidFill>
                  <a:latin typeface="Times New Roman" pitchFamily="18" charset="0"/>
                </a:defRPr>
              </a:lvl2pPr>
              <a:lvl3pPr marL="1143000" indent="-228600" eaLnBrk="0" hangingPunct="0">
                <a:defRPr sz="1000">
                  <a:solidFill>
                    <a:schemeClr val="tx1"/>
                  </a:solidFill>
                  <a:latin typeface="Times New Roman" pitchFamily="18" charset="0"/>
                </a:defRPr>
              </a:lvl3pPr>
              <a:lvl4pPr marL="1600200" indent="-228600" eaLnBrk="0" hangingPunct="0">
                <a:defRPr sz="1000">
                  <a:solidFill>
                    <a:schemeClr val="tx1"/>
                  </a:solidFill>
                  <a:latin typeface="Times New Roman" pitchFamily="18" charset="0"/>
                </a:defRPr>
              </a:lvl4pPr>
              <a:lvl5pPr marL="2057400" indent="-228600" eaLnBrk="0" hangingPunct="0">
                <a:defRPr sz="1000">
                  <a:solidFill>
                    <a:schemeClr val="tx1"/>
                  </a:solidFill>
                  <a:latin typeface="Times New Roman" pitchFamily="18" charset="0"/>
                </a:defRPr>
              </a:lvl5pPr>
              <a:lvl6pPr marL="2514600" indent="-228600" eaLnBrk="0" fontAlgn="base" hangingPunct="0">
                <a:spcBef>
                  <a:spcPct val="0"/>
                </a:spcBef>
                <a:spcAft>
                  <a:spcPct val="0"/>
                </a:spcAft>
                <a:defRPr sz="1000">
                  <a:solidFill>
                    <a:schemeClr val="tx1"/>
                  </a:solidFill>
                  <a:latin typeface="Times New Roman" pitchFamily="18" charset="0"/>
                </a:defRPr>
              </a:lvl6pPr>
              <a:lvl7pPr marL="2971800" indent="-228600" eaLnBrk="0" fontAlgn="base" hangingPunct="0">
                <a:spcBef>
                  <a:spcPct val="0"/>
                </a:spcBef>
                <a:spcAft>
                  <a:spcPct val="0"/>
                </a:spcAft>
                <a:defRPr sz="1000">
                  <a:solidFill>
                    <a:schemeClr val="tx1"/>
                  </a:solidFill>
                  <a:latin typeface="Times New Roman" pitchFamily="18" charset="0"/>
                </a:defRPr>
              </a:lvl7pPr>
              <a:lvl8pPr marL="3429000" indent="-228600" eaLnBrk="0" fontAlgn="base" hangingPunct="0">
                <a:spcBef>
                  <a:spcPct val="0"/>
                </a:spcBef>
                <a:spcAft>
                  <a:spcPct val="0"/>
                </a:spcAft>
                <a:defRPr sz="1000">
                  <a:solidFill>
                    <a:schemeClr val="tx1"/>
                  </a:solidFill>
                  <a:latin typeface="Times New Roman" pitchFamily="18" charset="0"/>
                </a:defRPr>
              </a:lvl8pPr>
              <a:lvl9pPr marL="3886200" indent="-228600" eaLnBrk="0" fontAlgn="base" hangingPunct="0">
                <a:spcBef>
                  <a:spcPct val="0"/>
                </a:spcBef>
                <a:spcAft>
                  <a:spcPct val="0"/>
                </a:spcAft>
                <a:defRPr sz="1000">
                  <a:solidFill>
                    <a:schemeClr val="tx1"/>
                  </a:solidFill>
                  <a:latin typeface="Times New Roman" pitchFamily="18" charset="0"/>
                </a:defRPr>
              </a:lvl9pPr>
            </a:lstStyle>
            <a:p>
              <a:pPr algn="ctr" eaLnBrk="1" hangingPunct="1">
                <a:spcBef>
                  <a:spcPct val="50000"/>
                </a:spcBef>
              </a:pPr>
              <a:r>
                <a:rPr lang="en-US" sz="1600" dirty="0">
                  <a:latin typeface="Arial" charset="0"/>
                  <a:sym typeface="Wingdings" pitchFamily="2" charset="2"/>
                </a:rPr>
                <a:t>Production agreement</a:t>
              </a:r>
              <a:endParaRPr lang="en-US" sz="1600" dirty="0">
                <a:latin typeface="Arial" charset="0"/>
              </a:endParaRPr>
            </a:p>
          </p:txBody>
        </p:sp>
        <p:sp>
          <p:nvSpPr>
            <p:cNvPr id="42" name="Text Box 7"/>
            <p:cNvSpPr txBox="1">
              <a:spLocks noChangeArrowheads="1"/>
            </p:cNvSpPr>
            <p:nvPr/>
          </p:nvSpPr>
          <p:spPr bwMode="auto">
            <a:xfrm>
              <a:off x="4622797" y="1937188"/>
              <a:ext cx="3537020" cy="507606"/>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1000">
                  <a:solidFill>
                    <a:schemeClr val="tx1"/>
                  </a:solidFill>
                  <a:latin typeface="Times New Roman" pitchFamily="18" charset="0"/>
                </a:defRPr>
              </a:lvl1pPr>
              <a:lvl2pPr marL="742950" indent="-285750" eaLnBrk="0" hangingPunct="0">
                <a:defRPr sz="1000">
                  <a:solidFill>
                    <a:schemeClr val="tx1"/>
                  </a:solidFill>
                  <a:latin typeface="Times New Roman" pitchFamily="18" charset="0"/>
                </a:defRPr>
              </a:lvl2pPr>
              <a:lvl3pPr marL="1143000" indent="-228600" eaLnBrk="0" hangingPunct="0">
                <a:defRPr sz="1000">
                  <a:solidFill>
                    <a:schemeClr val="tx1"/>
                  </a:solidFill>
                  <a:latin typeface="Times New Roman" pitchFamily="18" charset="0"/>
                </a:defRPr>
              </a:lvl3pPr>
              <a:lvl4pPr marL="1600200" indent="-228600" eaLnBrk="0" hangingPunct="0">
                <a:defRPr sz="1000">
                  <a:solidFill>
                    <a:schemeClr val="tx1"/>
                  </a:solidFill>
                  <a:latin typeface="Times New Roman" pitchFamily="18" charset="0"/>
                </a:defRPr>
              </a:lvl4pPr>
              <a:lvl5pPr marL="2057400" indent="-228600" eaLnBrk="0" hangingPunct="0">
                <a:defRPr sz="1000">
                  <a:solidFill>
                    <a:schemeClr val="tx1"/>
                  </a:solidFill>
                  <a:latin typeface="Times New Roman" pitchFamily="18" charset="0"/>
                </a:defRPr>
              </a:lvl5pPr>
              <a:lvl6pPr marL="2514600" indent="-228600" eaLnBrk="0" fontAlgn="base" hangingPunct="0">
                <a:spcBef>
                  <a:spcPct val="0"/>
                </a:spcBef>
                <a:spcAft>
                  <a:spcPct val="0"/>
                </a:spcAft>
                <a:defRPr sz="1000">
                  <a:solidFill>
                    <a:schemeClr val="tx1"/>
                  </a:solidFill>
                  <a:latin typeface="Times New Roman" pitchFamily="18" charset="0"/>
                </a:defRPr>
              </a:lvl6pPr>
              <a:lvl7pPr marL="2971800" indent="-228600" eaLnBrk="0" fontAlgn="base" hangingPunct="0">
                <a:spcBef>
                  <a:spcPct val="0"/>
                </a:spcBef>
                <a:spcAft>
                  <a:spcPct val="0"/>
                </a:spcAft>
                <a:defRPr sz="1000">
                  <a:solidFill>
                    <a:schemeClr val="tx1"/>
                  </a:solidFill>
                  <a:latin typeface="Times New Roman" pitchFamily="18" charset="0"/>
                </a:defRPr>
              </a:lvl7pPr>
              <a:lvl8pPr marL="3429000" indent="-228600" eaLnBrk="0" fontAlgn="base" hangingPunct="0">
                <a:spcBef>
                  <a:spcPct val="0"/>
                </a:spcBef>
                <a:spcAft>
                  <a:spcPct val="0"/>
                </a:spcAft>
                <a:defRPr sz="1000">
                  <a:solidFill>
                    <a:schemeClr val="tx1"/>
                  </a:solidFill>
                  <a:latin typeface="Times New Roman" pitchFamily="18" charset="0"/>
                </a:defRPr>
              </a:lvl8pPr>
              <a:lvl9pPr marL="3886200" indent="-228600" eaLnBrk="0" fontAlgn="base" hangingPunct="0">
                <a:spcBef>
                  <a:spcPct val="0"/>
                </a:spcBef>
                <a:spcAft>
                  <a:spcPct val="0"/>
                </a:spcAft>
                <a:defRPr sz="1000">
                  <a:solidFill>
                    <a:schemeClr val="tx1"/>
                  </a:solidFill>
                  <a:latin typeface="Times New Roman" pitchFamily="18" charset="0"/>
                </a:defRPr>
              </a:lvl9pPr>
            </a:lstStyle>
            <a:p>
              <a:pPr algn="ctr" eaLnBrk="1" hangingPunct="1">
                <a:spcBef>
                  <a:spcPct val="50000"/>
                </a:spcBef>
              </a:pPr>
              <a:r>
                <a:rPr lang="en-US" sz="1600" dirty="0">
                  <a:latin typeface="Arial" charset="0"/>
                </a:rPr>
                <a:t> </a:t>
              </a:r>
              <a:r>
                <a:rPr lang="en-US" sz="1600" dirty="0">
                  <a:latin typeface="Arial" charset="0"/>
                  <a:sym typeface="Wingdings" pitchFamily="2" charset="2"/>
                </a:rPr>
                <a:t></a:t>
              </a:r>
              <a:r>
                <a:rPr lang="en-US" sz="1600" dirty="0">
                  <a:latin typeface="Arial" charset="0"/>
                </a:rPr>
                <a:t> Horizontal Guidelines</a:t>
              </a:r>
              <a:br>
                <a:rPr lang="en-US" sz="1600" dirty="0">
                  <a:latin typeface="Arial" charset="0"/>
                </a:rPr>
              </a:br>
              <a:r>
                <a:rPr lang="en-US" sz="1600" dirty="0">
                  <a:latin typeface="Arial" charset="0"/>
                  <a:sym typeface="Wingdings" pitchFamily="2" charset="2"/>
                </a:rPr>
                <a:t> </a:t>
              </a:r>
              <a:r>
                <a:rPr lang="en-US" sz="1600" dirty="0">
                  <a:latin typeface="Arial" charset="0"/>
                </a:rPr>
                <a:t>R&amp;D Block Exemption  </a:t>
              </a:r>
            </a:p>
          </p:txBody>
        </p:sp>
        <p:sp>
          <p:nvSpPr>
            <p:cNvPr id="43" name="Text Box 8"/>
            <p:cNvSpPr txBox="1">
              <a:spLocks noChangeArrowheads="1"/>
            </p:cNvSpPr>
            <p:nvPr/>
          </p:nvSpPr>
          <p:spPr bwMode="auto">
            <a:xfrm>
              <a:off x="4622797" y="2943575"/>
              <a:ext cx="3537020" cy="721336"/>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1000">
                  <a:solidFill>
                    <a:schemeClr val="tx1"/>
                  </a:solidFill>
                  <a:latin typeface="Times New Roman" pitchFamily="18" charset="0"/>
                </a:defRPr>
              </a:lvl1pPr>
              <a:lvl2pPr marL="742950" indent="-285750" eaLnBrk="0" hangingPunct="0">
                <a:defRPr sz="1000">
                  <a:solidFill>
                    <a:schemeClr val="tx1"/>
                  </a:solidFill>
                  <a:latin typeface="Times New Roman" pitchFamily="18" charset="0"/>
                </a:defRPr>
              </a:lvl2pPr>
              <a:lvl3pPr marL="1143000" indent="-228600" eaLnBrk="0" hangingPunct="0">
                <a:defRPr sz="1000">
                  <a:solidFill>
                    <a:schemeClr val="tx1"/>
                  </a:solidFill>
                  <a:latin typeface="Times New Roman" pitchFamily="18" charset="0"/>
                </a:defRPr>
              </a:lvl3pPr>
              <a:lvl4pPr marL="1600200" indent="-228600" eaLnBrk="0" hangingPunct="0">
                <a:defRPr sz="1000">
                  <a:solidFill>
                    <a:schemeClr val="tx1"/>
                  </a:solidFill>
                  <a:latin typeface="Times New Roman" pitchFamily="18" charset="0"/>
                </a:defRPr>
              </a:lvl4pPr>
              <a:lvl5pPr marL="2057400" indent="-228600" eaLnBrk="0" hangingPunct="0">
                <a:defRPr sz="1000">
                  <a:solidFill>
                    <a:schemeClr val="tx1"/>
                  </a:solidFill>
                  <a:latin typeface="Times New Roman" pitchFamily="18" charset="0"/>
                </a:defRPr>
              </a:lvl5pPr>
              <a:lvl6pPr marL="2514600" indent="-228600" eaLnBrk="0" fontAlgn="base" hangingPunct="0">
                <a:spcBef>
                  <a:spcPct val="0"/>
                </a:spcBef>
                <a:spcAft>
                  <a:spcPct val="0"/>
                </a:spcAft>
                <a:defRPr sz="1000">
                  <a:solidFill>
                    <a:schemeClr val="tx1"/>
                  </a:solidFill>
                  <a:latin typeface="Times New Roman" pitchFamily="18" charset="0"/>
                </a:defRPr>
              </a:lvl6pPr>
              <a:lvl7pPr marL="2971800" indent="-228600" eaLnBrk="0" fontAlgn="base" hangingPunct="0">
                <a:spcBef>
                  <a:spcPct val="0"/>
                </a:spcBef>
                <a:spcAft>
                  <a:spcPct val="0"/>
                </a:spcAft>
                <a:defRPr sz="1000">
                  <a:solidFill>
                    <a:schemeClr val="tx1"/>
                  </a:solidFill>
                  <a:latin typeface="Times New Roman" pitchFamily="18" charset="0"/>
                </a:defRPr>
              </a:lvl7pPr>
              <a:lvl8pPr marL="3429000" indent="-228600" eaLnBrk="0" fontAlgn="base" hangingPunct="0">
                <a:spcBef>
                  <a:spcPct val="0"/>
                </a:spcBef>
                <a:spcAft>
                  <a:spcPct val="0"/>
                </a:spcAft>
                <a:defRPr sz="1000">
                  <a:solidFill>
                    <a:schemeClr val="tx1"/>
                  </a:solidFill>
                  <a:latin typeface="Times New Roman" pitchFamily="18" charset="0"/>
                </a:defRPr>
              </a:lvl8pPr>
              <a:lvl9pPr marL="3886200" indent="-228600" eaLnBrk="0" fontAlgn="base" hangingPunct="0">
                <a:spcBef>
                  <a:spcPct val="0"/>
                </a:spcBef>
                <a:spcAft>
                  <a:spcPct val="0"/>
                </a:spcAft>
                <a:defRPr sz="1000">
                  <a:solidFill>
                    <a:schemeClr val="tx1"/>
                  </a:solidFill>
                  <a:latin typeface="Times New Roman" pitchFamily="18" charset="0"/>
                </a:defRPr>
              </a:lvl9pPr>
            </a:lstStyle>
            <a:p>
              <a:pPr algn="ctr" eaLnBrk="1" hangingPunct="1">
                <a:spcBef>
                  <a:spcPct val="50000"/>
                </a:spcBef>
                <a:buFont typeface="Wingdings" pitchFamily="2" charset="2"/>
                <a:buNone/>
              </a:pPr>
              <a:r>
                <a:rPr lang="en-US" sz="1600" dirty="0">
                  <a:latin typeface="Arial" charset="0"/>
                  <a:sym typeface="Wingdings" pitchFamily="2" charset="2"/>
                </a:rPr>
                <a:t></a:t>
              </a:r>
              <a:r>
                <a:rPr lang="en-US" sz="1600" dirty="0">
                  <a:latin typeface="Arial" charset="0"/>
                </a:rPr>
                <a:t> Horizontal Guidelines</a:t>
              </a:r>
              <a:br>
                <a:rPr lang="en-US" sz="1600" dirty="0">
                  <a:latin typeface="Arial" charset="0"/>
                </a:rPr>
              </a:br>
              <a:r>
                <a:rPr lang="en-US" sz="1600" dirty="0">
                  <a:latin typeface="Arial" charset="0"/>
                  <a:sym typeface="Wingdings" pitchFamily="2" charset="2"/>
                </a:rPr>
                <a:t></a:t>
              </a:r>
              <a:r>
                <a:rPr lang="en-US" sz="1600" dirty="0">
                  <a:latin typeface="Arial" charset="0"/>
                </a:rPr>
                <a:t>Specialization Block Exemption </a:t>
              </a:r>
              <a:br>
                <a:rPr lang="en-US" sz="1600" dirty="0">
                  <a:latin typeface="Arial" charset="0"/>
                </a:rPr>
              </a:br>
              <a:r>
                <a:rPr lang="en-US" sz="1600" dirty="0">
                  <a:latin typeface="Arial" charset="0"/>
                  <a:sym typeface="Wingdings" pitchFamily="2" charset="2"/>
                </a:rPr>
                <a:t></a:t>
              </a:r>
              <a:r>
                <a:rPr lang="en-US" sz="1600" dirty="0">
                  <a:latin typeface="Arial" charset="0"/>
                </a:rPr>
                <a:t>Subcontracting Notice</a:t>
              </a:r>
            </a:p>
          </p:txBody>
        </p:sp>
        <p:sp>
          <p:nvSpPr>
            <p:cNvPr id="44" name="AutoShape 11"/>
            <p:cNvSpPr>
              <a:spLocks noChangeArrowheads="1"/>
            </p:cNvSpPr>
            <p:nvPr/>
          </p:nvSpPr>
          <p:spPr bwMode="auto">
            <a:xfrm>
              <a:off x="3979703" y="2020518"/>
              <a:ext cx="562708" cy="316318"/>
            </a:xfrm>
            <a:prstGeom prst="rightArrow">
              <a:avLst>
                <a:gd name="adj1" fmla="val 50000"/>
                <a:gd name="adj2" fmla="val 4375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 name="AutoShape 12"/>
            <p:cNvSpPr>
              <a:spLocks noChangeArrowheads="1"/>
            </p:cNvSpPr>
            <p:nvPr/>
          </p:nvSpPr>
          <p:spPr bwMode="auto">
            <a:xfrm>
              <a:off x="3979703" y="3005718"/>
              <a:ext cx="562708" cy="316318"/>
            </a:xfrm>
            <a:prstGeom prst="rightArrow">
              <a:avLst>
                <a:gd name="adj1" fmla="val 50000"/>
                <a:gd name="adj2" fmla="val 4375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46" name="TextBox 45"/>
          <p:cNvSpPr txBox="1"/>
          <p:nvPr/>
        </p:nvSpPr>
        <p:spPr>
          <a:xfrm>
            <a:off x="834150" y="1371600"/>
            <a:ext cx="7384983" cy="467820"/>
          </a:xfrm>
          <a:prstGeom prst="rect">
            <a:avLst/>
          </a:prstGeom>
          <a:noFill/>
        </p:spPr>
        <p:txBody>
          <a:bodyPr wrap="square" rtlCol="0">
            <a:spAutoFit/>
          </a:bodyPr>
          <a:lstStyle/>
          <a:p>
            <a:pPr marL="342900" indent="-342900">
              <a:lnSpc>
                <a:spcPct val="80000"/>
              </a:lnSpc>
              <a:spcBef>
                <a:spcPct val="20000"/>
              </a:spcBef>
              <a:buChar char="•"/>
            </a:pPr>
            <a:r>
              <a:rPr lang="en-US" sz="1800" dirty="0">
                <a:latin typeface="+mn-lt"/>
              </a:rPr>
              <a:t>Identify the nature of the agreement to determine the relevant rules:</a:t>
            </a:r>
          </a:p>
          <a:p>
            <a:endParaRPr lang="en-GB" dirty="0"/>
          </a:p>
        </p:txBody>
      </p:sp>
      <p:sp>
        <p:nvSpPr>
          <p:cNvPr id="17" name="AutoShape 13"/>
          <p:cNvSpPr>
            <a:spLocks noChangeArrowheads="1"/>
          </p:cNvSpPr>
          <p:nvPr/>
        </p:nvSpPr>
        <p:spPr bwMode="auto">
          <a:xfrm>
            <a:off x="3998023" y="5141335"/>
            <a:ext cx="570019" cy="364406"/>
          </a:xfrm>
          <a:prstGeom prst="rightArrow">
            <a:avLst>
              <a:gd name="adj1" fmla="val 50000"/>
              <a:gd name="adj2" fmla="val 4375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Tree>
    <p:extLst>
      <p:ext uri="{BB962C8B-B14F-4D97-AF65-F5344CB8AC3E}">
        <p14:creationId xmlns:p14="http://schemas.microsoft.com/office/powerpoint/2010/main" val="3504256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pPr algn="ctr"/>
            <a:r>
              <a:rPr lang="en-GB" sz="2400" b="1" dirty="0">
                <a:solidFill>
                  <a:srgbClr val="EA7900"/>
                </a:solidFill>
              </a:rPr>
              <a:t>Self assessment – “centre of gravity” test</a:t>
            </a:r>
          </a:p>
        </p:txBody>
      </p:sp>
      <p:sp>
        <p:nvSpPr>
          <p:cNvPr id="3" name="Content Placeholder 2"/>
          <p:cNvSpPr>
            <a:spLocks noGrp="1"/>
          </p:cNvSpPr>
          <p:nvPr>
            <p:ph idx="1"/>
          </p:nvPr>
        </p:nvSpPr>
        <p:spPr>
          <a:xfrm>
            <a:off x="762000" y="1295400"/>
            <a:ext cx="7696200" cy="5365492"/>
          </a:xfrm>
        </p:spPr>
        <p:txBody>
          <a:bodyPr>
            <a:normAutofit/>
          </a:bodyPr>
          <a:lstStyle/>
          <a:p>
            <a:pPr>
              <a:lnSpc>
                <a:spcPct val="90000"/>
              </a:lnSpc>
              <a:spcAft>
                <a:spcPts val="600"/>
              </a:spcAft>
            </a:pPr>
            <a:r>
              <a:rPr lang="en-GB" sz="2000" dirty="0"/>
              <a:t>Where the agreement combines different types of cooperation (e.g., R&amp;D and joint production of the results), it is necessary to assess the “</a:t>
            </a:r>
            <a:r>
              <a:rPr lang="en-GB" sz="2000" b="1" dirty="0"/>
              <a:t>centre of gravity</a:t>
            </a:r>
            <a:r>
              <a:rPr lang="en-GB" sz="2000" dirty="0"/>
              <a:t>” of the agreement to determine which rules apply. </a:t>
            </a:r>
          </a:p>
          <a:p>
            <a:pPr>
              <a:lnSpc>
                <a:spcPct val="90000"/>
              </a:lnSpc>
              <a:spcAft>
                <a:spcPts val="600"/>
              </a:spcAft>
            </a:pPr>
            <a:r>
              <a:rPr lang="en-GB" sz="2000" dirty="0"/>
              <a:t>Two-part test:</a:t>
            </a:r>
          </a:p>
          <a:p>
            <a:pPr lvl="1">
              <a:lnSpc>
                <a:spcPct val="90000"/>
              </a:lnSpc>
              <a:spcAft>
                <a:spcPts val="600"/>
              </a:spcAft>
              <a:buFont typeface="+mj-lt"/>
              <a:buChar char="–"/>
            </a:pPr>
            <a:r>
              <a:rPr lang="en-GB" sz="1800" dirty="0">
                <a:ea typeface="+mn-ea"/>
                <a:cs typeface="+mn-cs"/>
              </a:rPr>
              <a:t>What is the starting point of the agreement (i.e., where does the cooperation begin)?</a:t>
            </a:r>
          </a:p>
          <a:p>
            <a:pPr lvl="1">
              <a:lnSpc>
                <a:spcPct val="90000"/>
              </a:lnSpc>
              <a:spcAft>
                <a:spcPts val="600"/>
              </a:spcAft>
              <a:buFont typeface="+mj-lt"/>
              <a:buChar char="–"/>
            </a:pPr>
            <a:r>
              <a:rPr lang="en-GB" sz="1800" dirty="0">
                <a:ea typeface="+mn-ea"/>
                <a:cs typeface="+mn-cs"/>
              </a:rPr>
              <a:t>What is the degree of integration of the different functions that are being combined?</a:t>
            </a:r>
          </a:p>
          <a:p>
            <a:pPr marL="342900" lvl="1" indent="-342900">
              <a:lnSpc>
                <a:spcPct val="90000"/>
              </a:lnSpc>
              <a:spcAft>
                <a:spcPts val="600"/>
              </a:spcAft>
              <a:buFont typeface="+mj-lt"/>
              <a:buChar char="•"/>
            </a:pPr>
            <a:r>
              <a:rPr lang="en-GB" sz="2000" dirty="0">
                <a:ea typeface="+mn-ea"/>
                <a:cs typeface="+mn-cs"/>
              </a:rPr>
              <a:t>Example:</a:t>
            </a:r>
          </a:p>
          <a:p>
            <a:pPr lvl="1">
              <a:lnSpc>
                <a:spcPct val="90000"/>
              </a:lnSpc>
              <a:spcAft>
                <a:spcPts val="600"/>
              </a:spcAft>
              <a:buFont typeface="+mj-lt"/>
              <a:buChar char="–"/>
            </a:pPr>
            <a:r>
              <a:rPr lang="en-GB" sz="1800" dirty="0">
                <a:ea typeface="+mn-ea"/>
                <a:cs typeface="+mn-cs"/>
              </a:rPr>
              <a:t>If the parties combine R&amp;D and production, the centre of gravity is usually R&amp;D (because joint production would only take place if the R&amp;D is successful). </a:t>
            </a:r>
          </a:p>
          <a:p>
            <a:pPr lvl="1">
              <a:lnSpc>
                <a:spcPct val="90000"/>
              </a:lnSpc>
              <a:spcAft>
                <a:spcPts val="600"/>
              </a:spcAft>
              <a:buFont typeface="+mj-lt"/>
              <a:buChar char="–"/>
            </a:pPr>
            <a:r>
              <a:rPr lang="en-GB" sz="1800" dirty="0">
                <a:ea typeface="+mn-ea"/>
                <a:cs typeface="+mn-cs"/>
              </a:rPr>
              <a:t>However, if the agreement provides for full integration of the parties’ production but only partial integration of their R&amp;D, the centre of gravity would be production. </a:t>
            </a:r>
          </a:p>
          <a:p>
            <a:pPr marL="342900" lvl="1" indent="-342900">
              <a:spcAft>
                <a:spcPts val="600"/>
              </a:spcAft>
              <a:buFont typeface="+mj-lt"/>
              <a:buChar char="•"/>
            </a:pPr>
            <a:endParaRPr lang="en-US" sz="2800" dirty="0">
              <a:ea typeface="+mn-ea"/>
              <a:cs typeface="+mn-cs"/>
            </a:endParaRPr>
          </a:p>
        </p:txBody>
      </p:sp>
      <p:sp>
        <p:nvSpPr>
          <p:cNvPr id="4" name="Slide Number Placeholder 3"/>
          <p:cNvSpPr>
            <a:spLocks noGrp="1"/>
          </p:cNvSpPr>
          <p:nvPr>
            <p:ph type="sldNum" sz="quarter" idx="10"/>
          </p:nvPr>
        </p:nvSpPr>
        <p:spPr/>
        <p:txBody>
          <a:bodyPr/>
          <a:lstStyle/>
          <a:p>
            <a:fld id="{73703C71-FD9A-4797-8E0A-1D52CEFC6B2A}" type="slidenum">
              <a:rPr lang="en-GB" smtClean="0"/>
              <a:pPr/>
              <a:t>13</a:t>
            </a:fld>
            <a:endParaRPr lang="en-GB"/>
          </a:p>
        </p:txBody>
      </p:sp>
    </p:spTree>
    <p:extLst>
      <p:ext uri="{BB962C8B-B14F-4D97-AF65-F5344CB8AC3E}">
        <p14:creationId xmlns:p14="http://schemas.microsoft.com/office/powerpoint/2010/main" val="17760716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066800"/>
          </a:xfrm>
        </p:spPr>
        <p:txBody>
          <a:bodyPr/>
          <a:lstStyle/>
          <a:p>
            <a:pPr algn="ctr"/>
            <a:r>
              <a:rPr lang="en-US" sz="2400" b="1" dirty="0">
                <a:solidFill>
                  <a:srgbClr val="EA7900"/>
                </a:solidFill>
              </a:rPr>
              <a:t>Horizontal Guidelines – key principles</a:t>
            </a:r>
            <a:endParaRPr lang="en-GB" sz="2400" b="1" dirty="0">
              <a:solidFill>
                <a:srgbClr val="EA7900"/>
              </a:solidFill>
            </a:endParaRPr>
          </a:p>
        </p:txBody>
      </p:sp>
      <p:sp>
        <p:nvSpPr>
          <p:cNvPr id="3" name="Content Placeholder 2"/>
          <p:cNvSpPr>
            <a:spLocks noGrp="1"/>
          </p:cNvSpPr>
          <p:nvPr>
            <p:ph idx="1"/>
          </p:nvPr>
        </p:nvSpPr>
        <p:spPr>
          <a:xfrm>
            <a:off x="685800" y="1371600"/>
            <a:ext cx="7772400" cy="5181600"/>
          </a:xfrm>
        </p:spPr>
        <p:txBody>
          <a:bodyPr>
            <a:normAutofit fontScale="70000" lnSpcReduction="20000"/>
          </a:bodyPr>
          <a:lstStyle/>
          <a:p>
            <a:pPr marL="0" indent="0">
              <a:spcAft>
                <a:spcPts val="600"/>
              </a:spcAft>
              <a:buNone/>
            </a:pPr>
            <a:r>
              <a:rPr lang="en-GB" sz="2900" dirty="0"/>
              <a:t>Two-step approach when analysing the agreement:</a:t>
            </a:r>
          </a:p>
          <a:p>
            <a:pPr marL="514350" indent="-457200">
              <a:spcAft>
                <a:spcPts val="600"/>
              </a:spcAft>
              <a:buFont typeface="+mj-lt"/>
              <a:buAutoNum type="arabicPeriod"/>
            </a:pPr>
            <a:r>
              <a:rPr lang="en-US" sz="2900" dirty="0"/>
              <a:t>Does the agreement fall within Article 101(1)?</a:t>
            </a:r>
          </a:p>
          <a:p>
            <a:pPr marL="800100" lvl="3" indent="-342900">
              <a:spcAft>
                <a:spcPts val="600"/>
              </a:spcAft>
            </a:pPr>
            <a:r>
              <a:rPr lang="en-US" sz="2600" dirty="0">
                <a:ea typeface="+mn-ea"/>
                <a:cs typeface="+mn-cs"/>
              </a:rPr>
              <a:t>Is there a restriction of competition by object?</a:t>
            </a:r>
          </a:p>
          <a:p>
            <a:pPr marL="800100" lvl="3" indent="-342900">
              <a:spcAft>
                <a:spcPts val="600"/>
              </a:spcAft>
            </a:pPr>
            <a:r>
              <a:rPr lang="en-US" sz="2600" dirty="0">
                <a:ea typeface="+mn-ea"/>
                <a:cs typeface="+mn-cs"/>
              </a:rPr>
              <a:t>Is there a restriction of competition by effect?</a:t>
            </a:r>
          </a:p>
          <a:p>
            <a:pPr marL="514350" indent="-457200">
              <a:lnSpc>
                <a:spcPct val="120000"/>
              </a:lnSpc>
              <a:spcAft>
                <a:spcPts val="600"/>
              </a:spcAft>
              <a:buFont typeface="+mj-lt"/>
              <a:buAutoNum type="arabicPeriod"/>
            </a:pPr>
            <a:r>
              <a:rPr lang="en-US" sz="2900" dirty="0"/>
              <a:t>If the agreement falls within Article 101(1), are the conditions of Article 101(3) fulfilled? </a:t>
            </a:r>
          </a:p>
          <a:p>
            <a:pPr marL="800100" lvl="3" indent="-342900">
              <a:lnSpc>
                <a:spcPct val="120000"/>
              </a:lnSpc>
              <a:spcAft>
                <a:spcPts val="600"/>
              </a:spcAft>
            </a:pPr>
            <a:r>
              <a:rPr lang="en-US" sz="2600" dirty="0">
                <a:ea typeface="+mn-ea"/>
                <a:cs typeface="+mn-cs"/>
              </a:rPr>
              <a:t>Do the pro-competitive effects of the agreement outweigh its restrictive effects?</a:t>
            </a:r>
          </a:p>
          <a:p>
            <a:pPr>
              <a:lnSpc>
                <a:spcPct val="120000"/>
              </a:lnSpc>
            </a:pPr>
            <a:r>
              <a:rPr lang="en-US" sz="2900" dirty="0"/>
              <a:t>The Horizontal Guidelines provide detailed guidance for certain types of agreement.  </a:t>
            </a:r>
          </a:p>
          <a:p>
            <a:pPr lvl="1">
              <a:lnSpc>
                <a:spcPct val="120000"/>
              </a:lnSpc>
            </a:pPr>
            <a:r>
              <a:rPr lang="en-US" sz="2600" dirty="0"/>
              <a:t>e.g., R&amp;D agreements, production/</a:t>
            </a:r>
            <a:r>
              <a:rPr lang="en-US" sz="2600" dirty="0" err="1"/>
              <a:t>specialisation</a:t>
            </a:r>
            <a:r>
              <a:rPr lang="en-US" sz="2600" dirty="0"/>
              <a:t> agreements, c</a:t>
            </a:r>
            <a:r>
              <a:rPr lang="en-GB" sz="2600" dirty="0" err="1"/>
              <a:t>ommercialisation</a:t>
            </a:r>
            <a:r>
              <a:rPr lang="en-GB" sz="2600" dirty="0"/>
              <a:t> agreements, purchasing agreements</a:t>
            </a:r>
            <a:r>
              <a:rPr lang="en-US" sz="2300" dirty="0"/>
              <a:t>. </a:t>
            </a:r>
          </a:p>
          <a:p>
            <a:pPr>
              <a:lnSpc>
                <a:spcPct val="120000"/>
              </a:lnSpc>
            </a:pPr>
            <a:r>
              <a:rPr lang="en-US" sz="2900" dirty="0"/>
              <a:t>Certain agreements may also benefit from the safe </a:t>
            </a:r>
            <a:r>
              <a:rPr lang="en-GB" sz="2900" dirty="0"/>
              <a:t>harbour provided in Block Exemptions.  </a:t>
            </a:r>
          </a:p>
          <a:p>
            <a:endParaRPr lang="en-GB" dirty="0"/>
          </a:p>
        </p:txBody>
      </p:sp>
      <p:sp>
        <p:nvSpPr>
          <p:cNvPr id="4" name="Slide Number Placeholder 3"/>
          <p:cNvSpPr>
            <a:spLocks noGrp="1"/>
          </p:cNvSpPr>
          <p:nvPr>
            <p:ph type="sldNum" sz="quarter" idx="10"/>
          </p:nvPr>
        </p:nvSpPr>
        <p:spPr/>
        <p:txBody>
          <a:bodyPr/>
          <a:lstStyle/>
          <a:p>
            <a:fld id="{73703C71-FD9A-4797-8E0A-1D52CEFC6B2A}" type="slidenum">
              <a:rPr lang="en-GB" smtClean="0"/>
              <a:pPr/>
              <a:t>14</a:t>
            </a:fld>
            <a:endParaRPr lang="en-GB"/>
          </a:p>
        </p:txBody>
      </p:sp>
    </p:spTree>
    <p:extLst>
      <p:ext uri="{BB962C8B-B14F-4D97-AF65-F5344CB8AC3E}">
        <p14:creationId xmlns:p14="http://schemas.microsoft.com/office/powerpoint/2010/main" val="42197914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990600"/>
          </a:xfrm>
        </p:spPr>
        <p:txBody>
          <a:bodyPr/>
          <a:lstStyle/>
          <a:p>
            <a:pPr algn="ctr"/>
            <a:r>
              <a:rPr lang="en-US" sz="2400" b="1" dirty="0">
                <a:solidFill>
                  <a:srgbClr val="EA7900"/>
                </a:solidFill>
              </a:rPr>
              <a:t>Are the parties competitors?</a:t>
            </a:r>
            <a:endParaRPr lang="en-GB" sz="2400" b="1" dirty="0">
              <a:solidFill>
                <a:srgbClr val="EA7900"/>
              </a:solidFill>
            </a:endParaRPr>
          </a:p>
        </p:txBody>
      </p:sp>
      <p:sp>
        <p:nvSpPr>
          <p:cNvPr id="3" name="Content Placeholder 2"/>
          <p:cNvSpPr>
            <a:spLocks noGrp="1"/>
          </p:cNvSpPr>
          <p:nvPr>
            <p:ph idx="1"/>
          </p:nvPr>
        </p:nvSpPr>
        <p:spPr>
          <a:xfrm>
            <a:off x="304800" y="990600"/>
            <a:ext cx="8229600" cy="5867400"/>
          </a:xfrm>
        </p:spPr>
        <p:txBody>
          <a:bodyPr>
            <a:normAutofit/>
          </a:bodyPr>
          <a:lstStyle/>
          <a:p>
            <a:pPr>
              <a:lnSpc>
                <a:spcPct val="120000"/>
              </a:lnSpc>
            </a:pPr>
            <a:endParaRPr lang="en-US" b="1" dirty="0"/>
          </a:p>
          <a:p>
            <a:pPr>
              <a:lnSpc>
                <a:spcPct val="120000"/>
              </a:lnSpc>
            </a:pPr>
            <a:endParaRPr lang="en-US" b="1" dirty="0"/>
          </a:p>
          <a:p>
            <a:pPr>
              <a:lnSpc>
                <a:spcPct val="120000"/>
              </a:lnSpc>
            </a:pPr>
            <a:r>
              <a:rPr lang="en-US" b="1" dirty="0"/>
              <a:t>Actual competitors</a:t>
            </a:r>
            <a:r>
              <a:rPr lang="en-US" dirty="0"/>
              <a:t>, i.e. already active on the same relevant market</a:t>
            </a:r>
          </a:p>
          <a:p>
            <a:pPr>
              <a:lnSpc>
                <a:spcPct val="120000"/>
              </a:lnSpc>
            </a:pPr>
            <a:endParaRPr lang="en-US" b="1" dirty="0"/>
          </a:p>
          <a:p>
            <a:pPr>
              <a:lnSpc>
                <a:spcPct val="120000"/>
              </a:lnSpc>
            </a:pPr>
            <a:r>
              <a:rPr lang="en-US" b="1" dirty="0"/>
              <a:t>Potential competitors</a:t>
            </a:r>
          </a:p>
          <a:p>
            <a:pPr lvl="1">
              <a:lnSpc>
                <a:spcPct val="120000"/>
              </a:lnSpc>
            </a:pPr>
            <a:r>
              <a:rPr lang="en-US" sz="2000" dirty="0"/>
              <a:t>if, in the absence of the JV, it is likely, within a short period of time, to undertake the necessary additional investments or another necessary switching costs, to enter the market.</a:t>
            </a:r>
          </a:p>
          <a:p>
            <a:pPr lvl="1">
              <a:lnSpc>
                <a:spcPct val="120000"/>
              </a:lnSpc>
            </a:pPr>
            <a:r>
              <a:rPr lang="en-US" sz="2000" dirty="0"/>
              <a:t>Must be assessed on realistic grounds – theoretical possibility not enough.  Firm intention and inherent ability to enter the market?  Are there insurmountable barriers to entry?  Has it taken preparatory steps?  Is it perceived to be a competitive threat?</a:t>
            </a:r>
          </a:p>
        </p:txBody>
      </p:sp>
      <p:sp>
        <p:nvSpPr>
          <p:cNvPr id="4" name="Slide Number Placeholder 3"/>
          <p:cNvSpPr>
            <a:spLocks noGrp="1"/>
          </p:cNvSpPr>
          <p:nvPr>
            <p:ph type="sldNum" sz="quarter" idx="10"/>
          </p:nvPr>
        </p:nvSpPr>
        <p:spPr/>
        <p:txBody>
          <a:bodyPr/>
          <a:lstStyle/>
          <a:p>
            <a:fld id="{73703C71-FD9A-4797-8E0A-1D52CEFC6B2A}" type="slidenum">
              <a:rPr lang="en-GB" smtClean="0"/>
              <a:pPr/>
              <a:t>15</a:t>
            </a:fld>
            <a:endParaRPr lang="en-GB"/>
          </a:p>
        </p:txBody>
      </p:sp>
    </p:spTree>
    <p:extLst>
      <p:ext uri="{BB962C8B-B14F-4D97-AF65-F5344CB8AC3E}">
        <p14:creationId xmlns:p14="http://schemas.microsoft.com/office/powerpoint/2010/main" val="30333860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pPr algn="ctr"/>
            <a:r>
              <a:rPr lang="en-US" sz="2400" b="1" dirty="0">
                <a:solidFill>
                  <a:srgbClr val="EA7900"/>
                </a:solidFill>
              </a:rPr>
              <a:t>Article 101(1)</a:t>
            </a:r>
            <a:endParaRPr lang="en-GB" sz="2400" b="1" dirty="0">
              <a:solidFill>
                <a:srgbClr val="EA7900"/>
              </a:solidFill>
            </a:endParaRPr>
          </a:p>
        </p:txBody>
      </p:sp>
      <p:sp>
        <p:nvSpPr>
          <p:cNvPr id="3" name="Content Placeholder 2"/>
          <p:cNvSpPr>
            <a:spLocks noGrp="1"/>
          </p:cNvSpPr>
          <p:nvPr>
            <p:ph idx="1"/>
          </p:nvPr>
        </p:nvSpPr>
        <p:spPr>
          <a:xfrm>
            <a:off x="685800" y="1143000"/>
            <a:ext cx="7772400" cy="5334000"/>
          </a:xfrm>
        </p:spPr>
        <p:txBody>
          <a:bodyPr>
            <a:normAutofit fontScale="55000" lnSpcReduction="20000"/>
          </a:bodyPr>
          <a:lstStyle/>
          <a:p>
            <a:pPr>
              <a:lnSpc>
                <a:spcPct val="120000"/>
              </a:lnSpc>
            </a:pPr>
            <a:r>
              <a:rPr lang="en-US" sz="3600" dirty="0"/>
              <a:t>Article 101(1) prohibits agreements which have as their object or effect the prevention, restriction, or distortion of competition. </a:t>
            </a:r>
          </a:p>
          <a:p>
            <a:pPr lvl="1">
              <a:lnSpc>
                <a:spcPct val="120000"/>
              </a:lnSpc>
            </a:pPr>
            <a:r>
              <a:rPr lang="en-US" sz="3300" dirty="0"/>
              <a:t>Restrictions of competition </a:t>
            </a:r>
            <a:r>
              <a:rPr lang="en-US" sz="3300" i="1" dirty="0"/>
              <a:t>by object </a:t>
            </a:r>
            <a:r>
              <a:rPr lang="en-US" sz="3300" dirty="0"/>
              <a:t>are those that by their very nature have the potential of restricting </a:t>
            </a:r>
            <a:r>
              <a:rPr lang="en-GB" sz="3300" dirty="0"/>
              <a:t>competition (e.g., </a:t>
            </a:r>
            <a:r>
              <a:rPr lang="en-US" sz="3300" dirty="0"/>
              <a:t>price fixing, output limitation, market sharing). </a:t>
            </a:r>
          </a:p>
          <a:p>
            <a:pPr lvl="1">
              <a:lnSpc>
                <a:spcPct val="120000"/>
              </a:lnSpc>
            </a:pPr>
            <a:r>
              <a:rPr lang="en-US" sz="3300" dirty="0"/>
              <a:t>Restrictions</a:t>
            </a:r>
            <a:r>
              <a:rPr lang="en-US" sz="3300" i="1" dirty="0"/>
              <a:t> by effect </a:t>
            </a:r>
            <a:r>
              <a:rPr lang="en-US" sz="3300" dirty="0"/>
              <a:t>are determined by looking at the likely effects on actual/potential competition. </a:t>
            </a:r>
          </a:p>
          <a:p>
            <a:pPr>
              <a:lnSpc>
                <a:spcPct val="120000"/>
              </a:lnSpc>
            </a:pPr>
            <a:r>
              <a:rPr lang="en-US" sz="3600" dirty="0"/>
              <a:t>The agreement must be capable of affecting trade between Member States and it must be likely to have an appreciable adverse impact on the parameters of competition on the market (e.g., price, output, product quality, product variety and innovation). </a:t>
            </a:r>
          </a:p>
          <a:p>
            <a:pPr>
              <a:lnSpc>
                <a:spcPct val="120000"/>
              </a:lnSpc>
            </a:pPr>
            <a:r>
              <a:rPr lang="en-US" sz="3600" dirty="0"/>
              <a:t>It is necessary to consider the actual context in which  competition would occur in the absence of the agreement.</a:t>
            </a:r>
          </a:p>
          <a:p>
            <a:pPr>
              <a:lnSpc>
                <a:spcPct val="120000"/>
              </a:lnSpc>
            </a:pPr>
            <a:r>
              <a:rPr lang="en-US" sz="3600" dirty="0"/>
              <a:t>The Commission bears the burden of proving an infringement of Article 101(1). </a:t>
            </a:r>
          </a:p>
          <a:p>
            <a:endParaRPr lang="en-US" dirty="0"/>
          </a:p>
          <a:p>
            <a:pPr marL="0" indent="0">
              <a:buNone/>
            </a:pPr>
            <a:endParaRPr lang="en-GB" dirty="0"/>
          </a:p>
        </p:txBody>
      </p:sp>
      <p:sp>
        <p:nvSpPr>
          <p:cNvPr id="4" name="Slide Number Placeholder 3"/>
          <p:cNvSpPr>
            <a:spLocks noGrp="1"/>
          </p:cNvSpPr>
          <p:nvPr>
            <p:ph type="sldNum" sz="quarter" idx="10"/>
          </p:nvPr>
        </p:nvSpPr>
        <p:spPr/>
        <p:txBody>
          <a:bodyPr/>
          <a:lstStyle/>
          <a:p>
            <a:fld id="{73703C71-FD9A-4797-8E0A-1D52CEFC6B2A}" type="slidenum">
              <a:rPr lang="en-GB" smtClean="0"/>
              <a:pPr/>
              <a:t>16</a:t>
            </a:fld>
            <a:endParaRPr lang="en-GB"/>
          </a:p>
        </p:txBody>
      </p:sp>
    </p:spTree>
    <p:extLst>
      <p:ext uri="{BB962C8B-B14F-4D97-AF65-F5344CB8AC3E}">
        <p14:creationId xmlns:p14="http://schemas.microsoft.com/office/powerpoint/2010/main" val="39727857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EEF1D-6383-4746-8286-A551D27E96DF}"/>
              </a:ext>
            </a:extLst>
          </p:cNvPr>
          <p:cNvSpPr>
            <a:spLocks noGrp="1"/>
          </p:cNvSpPr>
          <p:nvPr>
            <p:ph type="title"/>
          </p:nvPr>
        </p:nvSpPr>
        <p:spPr/>
        <p:txBody>
          <a:bodyPr/>
          <a:lstStyle/>
          <a:p>
            <a:r>
              <a:rPr lang="en-GB" dirty="0"/>
              <a:t>Assessment under Article 101(1) </a:t>
            </a:r>
          </a:p>
        </p:txBody>
      </p:sp>
      <p:sp>
        <p:nvSpPr>
          <p:cNvPr id="3" name="Content Placeholder 2">
            <a:extLst>
              <a:ext uri="{FF2B5EF4-FFF2-40B4-BE49-F238E27FC236}">
                <a16:creationId xmlns:a16="http://schemas.microsoft.com/office/drawing/2014/main" id="{3B260FF8-722A-46DD-A07A-3CCBD5E53330}"/>
              </a:ext>
            </a:extLst>
          </p:cNvPr>
          <p:cNvSpPr>
            <a:spLocks noGrp="1"/>
          </p:cNvSpPr>
          <p:nvPr>
            <p:ph idx="1"/>
          </p:nvPr>
        </p:nvSpPr>
        <p:spPr>
          <a:xfrm>
            <a:off x="685800" y="1905000"/>
            <a:ext cx="7772400" cy="3124200"/>
          </a:xfrm>
        </p:spPr>
        <p:txBody>
          <a:bodyPr/>
          <a:lstStyle/>
          <a:p>
            <a:pPr marL="0" indent="0">
              <a:buNone/>
            </a:pPr>
            <a:r>
              <a:rPr lang="en-GB" dirty="0"/>
              <a:t>The following are the key concerns that can be raised by a JV:</a:t>
            </a:r>
          </a:p>
          <a:p>
            <a:r>
              <a:rPr lang="en-GB" u="sng" dirty="0"/>
              <a:t>Loss of competition in the market</a:t>
            </a:r>
            <a:r>
              <a:rPr lang="en-GB" dirty="0"/>
              <a:t>.  In assessing this, it is relevant whether</a:t>
            </a:r>
          </a:p>
          <a:p>
            <a:pPr lvl="1"/>
            <a:r>
              <a:rPr lang="en-GB" dirty="0"/>
              <a:t>the parties have high market shares;</a:t>
            </a:r>
          </a:p>
          <a:p>
            <a:pPr lvl="1"/>
            <a:r>
              <a:rPr lang="en-GB" dirty="0"/>
              <a:t>they are actual or potential competitors;</a:t>
            </a:r>
          </a:p>
          <a:p>
            <a:pPr lvl="1"/>
            <a:r>
              <a:rPr lang="en-GB" dirty="0"/>
              <a:t>the customers can switch suppliers;</a:t>
            </a:r>
          </a:p>
          <a:p>
            <a:pPr lvl="1"/>
            <a:r>
              <a:rPr lang="en-GB" dirty="0"/>
              <a:t>competitors are likely to increase supply if prices increase; and</a:t>
            </a:r>
          </a:p>
          <a:p>
            <a:pPr lvl="1"/>
            <a:r>
              <a:rPr lang="en-GB" dirty="0"/>
              <a:t>one of the parties to the agreement is an important competitive force.</a:t>
            </a:r>
          </a:p>
        </p:txBody>
      </p:sp>
      <p:sp>
        <p:nvSpPr>
          <p:cNvPr id="4" name="Slide Number Placeholder 3">
            <a:extLst>
              <a:ext uri="{FF2B5EF4-FFF2-40B4-BE49-F238E27FC236}">
                <a16:creationId xmlns:a16="http://schemas.microsoft.com/office/drawing/2014/main" id="{A96665D7-195F-4230-9653-4F8DDC5ED012}"/>
              </a:ext>
            </a:extLst>
          </p:cNvPr>
          <p:cNvSpPr>
            <a:spLocks noGrp="1"/>
          </p:cNvSpPr>
          <p:nvPr>
            <p:ph type="sldNum" sz="quarter" idx="10"/>
          </p:nvPr>
        </p:nvSpPr>
        <p:spPr/>
        <p:txBody>
          <a:bodyPr/>
          <a:lstStyle/>
          <a:p>
            <a:fld id="{73703C71-FD9A-4797-8E0A-1D52CEFC6B2A}" type="slidenum">
              <a:rPr lang="en-GB" smtClean="0"/>
              <a:pPr/>
              <a:t>17</a:t>
            </a:fld>
            <a:endParaRPr lang="en-GB"/>
          </a:p>
        </p:txBody>
      </p:sp>
    </p:spTree>
    <p:extLst>
      <p:ext uri="{BB962C8B-B14F-4D97-AF65-F5344CB8AC3E}">
        <p14:creationId xmlns:p14="http://schemas.microsoft.com/office/powerpoint/2010/main" val="34479788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76098-125C-43FC-87A7-AE73CB54801B}"/>
              </a:ext>
            </a:extLst>
          </p:cNvPr>
          <p:cNvSpPr>
            <a:spLocks noGrp="1"/>
          </p:cNvSpPr>
          <p:nvPr>
            <p:ph type="title"/>
          </p:nvPr>
        </p:nvSpPr>
        <p:spPr/>
        <p:txBody>
          <a:bodyPr/>
          <a:lstStyle/>
          <a:p>
            <a:r>
              <a:rPr lang="en-GB" dirty="0"/>
              <a:t>Assessment under Article 101(1)</a:t>
            </a:r>
          </a:p>
        </p:txBody>
      </p:sp>
      <p:sp>
        <p:nvSpPr>
          <p:cNvPr id="3" name="Content Placeholder 2">
            <a:extLst>
              <a:ext uri="{FF2B5EF4-FFF2-40B4-BE49-F238E27FC236}">
                <a16:creationId xmlns:a16="http://schemas.microsoft.com/office/drawing/2014/main" id="{03E39632-38A1-4BA0-AC30-7018FC14B72E}"/>
              </a:ext>
            </a:extLst>
          </p:cNvPr>
          <p:cNvSpPr>
            <a:spLocks noGrp="1"/>
          </p:cNvSpPr>
          <p:nvPr>
            <p:ph idx="1"/>
          </p:nvPr>
        </p:nvSpPr>
        <p:spPr/>
        <p:txBody>
          <a:bodyPr/>
          <a:lstStyle/>
          <a:p>
            <a:r>
              <a:rPr lang="en-GB" u="sng" dirty="0"/>
              <a:t>Risk of collusion</a:t>
            </a:r>
            <a:r>
              <a:rPr lang="en-GB" dirty="0"/>
              <a:t>.  To assess this risk, it is relevant whether:</a:t>
            </a:r>
          </a:p>
          <a:p>
            <a:pPr lvl="1"/>
            <a:r>
              <a:rPr lang="en-GB" dirty="0"/>
              <a:t>the parties to the agreement have high market shares;</a:t>
            </a:r>
          </a:p>
          <a:p>
            <a:pPr lvl="1"/>
            <a:r>
              <a:rPr lang="en-GB" dirty="0"/>
              <a:t>they are actual or potential competitors;</a:t>
            </a:r>
          </a:p>
          <a:p>
            <a:pPr lvl="1"/>
            <a:r>
              <a:rPr lang="en-GB" dirty="0"/>
              <a:t>the market characteristics are conducive to collusion;</a:t>
            </a:r>
          </a:p>
          <a:p>
            <a:pPr lvl="1"/>
            <a:r>
              <a:rPr lang="en-GB" dirty="0"/>
              <a:t>the area of cooperation accounts for a high proportion of the parties’ variable costs; and</a:t>
            </a:r>
          </a:p>
          <a:p>
            <a:pPr lvl="1"/>
            <a:r>
              <a:rPr lang="en-GB" dirty="0"/>
              <a:t>the parties combine their activities in the area of cooperation to a significant degree.</a:t>
            </a:r>
          </a:p>
          <a:p>
            <a:pPr marL="342000" lvl="1">
              <a:buFont typeface="Arial" panose="020B0604020202020204" pitchFamily="34" charset="0"/>
              <a:buChar char="•"/>
            </a:pPr>
            <a:r>
              <a:rPr lang="en-GB" u="sng" dirty="0"/>
              <a:t>Foreclosure</a:t>
            </a:r>
            <a:r>
              <a:rPr lang="en-GB" dirty="0"/>
              <a:t>.  Competitors would be impeded from competing effectively by, for instance, denying them access to an important input or blocking a route to market.</a:t>
            </a:r>
          </a:p>
        </p:txBody>
      </p:sp>
      <p:sp>
        <p:nvSpPr>
          <p:cNvPr id="4" name="Slide Number Placeholder 3">
            <a:extLst>
              <a:ext uri="{FF2B5EF4-FFF2-40B4-BE49-F238E27FC236}">
                <a16:creationId xmlns:a16="http://schemas.microsoft.com/office/drawing/2014/main" id="{C8529852-BF7C-42E9-920C-064A80338EC0}"/>
              </a:ext>
            </a:extLst>
          </p:cNvPr>
          <p:cNvSpPr>
            <a:spLocks noGrp="1"/>
          </p:cNvSpPr>
          <p:nvPr>
            <p:ph type="sldNum" sz="quarter" idx="10"/>
          </p:nvPr>
        </p:nvSpPr>
        <p:spPr/>
        <p:txBody>
          <a:bodyPr/>
          <a:lstStyle/>
          <a:p>
            <a:fld id="{73703C71-FD9A-4797-8E0A-1D52CEFC6B2A}" type="slidenum">
              <a:rPr lang="en-GB" smtClean="0"/>
              <a:pPr/>
              <a:t>18</a:t>
            </a:fld>
            <a:endParaRPr lang="en-GB"/>
          </a:p>
        </p:txBody>
      </p:sp>
    </p:spTree>
    <p:extLst>
      <p:ext uri="{BB962C8B-B14F-4D97-AF65-F5344CB8AC3E}">
        <p14:creationId xmlns:p14="http://schemas.microsoft.com/office/powerpoint/2010/main" val="32081066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pPr algn="ctr"/>
            <a:r>
              <a:rPr lang="en-US" sz="2400" b="1" dirty="0">
                <a:solidFill>
                  <a:srgbClr val="EA7900"/>
                </a:solidFill>
              </a:rPr>
              <a:t>Article 101(3) </a:t>
            </a:r>
            <a:endParaRPr lang="en-GB" sz="2400" b="1" dirty="0">
              <a:solidFill>
                <a:srgbClr val="EA7900"/>
              </a:solidFill>
            </a:endParaRPr>
          </a:p>
        </p:txBody>
      </p:sp>
      <p:sp>
        <p:nvSpPr>
          <p:cNvPr id="3" name="Content Placeholder 2"/>
          <p:cNvSpPr>
            <a:spLocks noGrp="1"/>
          </p:cNvSpPr>
          <p:nvPr>
            <p:ph idx="1"/>
          </p:nvPr>
        </p:nvSpPr>
        <p:spPr>
          <a:xfrm>
            <a:off x="685800" y="1219200"/>
            <a:ext cx="7772400" cy="5105400"/>
          </a:xfrm>
        </p:spPr>
        <p:txBody>
          <a:bodyPr>
            <a:normAutofit fontScale="85000" lnSpcReduction="20000"/>
          </a:bodyPr>
          <a:lstStyle/>
          <a:p>
            <a:pPr>
              <a:lnSpc>
                <a:spcPct val="120000"/>
              </a:lnSpc>
            </a:pPr>
            <a:r>
              <a:rPr lang="en-GB" sz="2400" dirty="0"/>
              <a:t>If the agreement falls within Article 101(1), the parties bear the burden of proving that the conditions of Article 101(3) are satisfied. </a:t>
            </a:r>
          </a:p>
          <a:p>
            <a:pPr>
              <a:lnSpc>
                <a:spcPct val="120000"/>
              </a:lnSpc>
            </a:pPr>
            <a:r>
              <a:rPr lang="en-GB" sz="2400" dirty="0"/>
              <a:t>4 cumulative conditions: </a:t>
            </a:r>
          </a:p>
          <a:p>
            <a:pPr lvl="1">
              <a:lnSpc>
                <a:spcPct val="120000"/>
              </a:lnSpc>
            </a:pPr>
            <a:r>
              <a:rPr lang="en-GB" sz="2100" dirty="0"/>
              <a:t>Efficiency gains</a:t>
            </a:r>
          </a:p>
          <a:p>
            <a:pPr lvl="2">
              <a:lnSpc>
                <a:spcPct val="120000"/>
              </a:lnSpc>
            </a:pPr>
            <a:r>
              <a:rPr lang="en-GB" dirty="0"/>
              <a:t>The agreement must contribute to an improvement in production / distribution or promotion of technical / economic progress.  </a:t>
            </a:r>
          </a:p>
          <a:p>
            <a:pPr lvl="1">
              <a:lnSpc>
                <a:spcPct val="120000"/>
              </a:lnSpc>
            </a:pPr>
            <a:r>
              <a:rPr lang="en-US" sz="2100" dirty="0"/>
              <a:t>Indispensability </a:t>
            </a:r>
            <a:endParaRPr lang="en-GB" sz="2100" dirty="0"/>
          </a:p>
          <a:p>
            <a:pPr lvl="2">
              <a:lnSpc>
                <a:spcPct val="120000"/>
              </a:lnSpc>
            </a:pPr>
            <a:r>
              <a:rPr lang="en-GB" dirty="0"/>
              <a:t>The restrictions must be indispensable to the achievement of the efficiency gains.  </a:t>
            </a:r>
          </a:p>
          <a:p>
            <a:pPr lvl="1">
              <a:lnSpc>
                <a:spcPct val="120000"/>
              </a:lnSpc>
            </a:pPr>
            <a:r>
              <a:rPr lang="en-US" sz="2100" dirty="0"/>
              <a:t>Pass-on to consumers</a:t>
            </a:r>
            <a:endParaRPr lang="en-GB" sz="2100" dirty="0"/>
          </a:p>
          <a:p>
            <a:pPr lvl="2">
              <a:lnSpc>
                <a:spcPct val="120000"/>
              </a:lnSpc>
            </a:pPr>
            <a:r>
              <a:rPr lang="en-GB" dirty="0"/>
              <a:t>Efficiencies accruing only to the parties are not sufficient. A fair share of the benefits must be passed on to consumers.  </a:t>
            </a:r>
          </a:p>
          <a:p>
            <a:pPr lvl="1">
              <a:lnSpc>
                <a:spcPct val="120000"/>
              </a:lnSpc>
            </a:pPr>
            <a:r>
              <a:rPr lang="en-GB" sz="2100" dirty="0"/>
              <a:t>No elimination of competition</a:t>
            </a:r>
          </a:p>
          <a:p>
            <a:pPr lvl="2">
              <a:lnSpc>
                <a:spcPct val="120000"/>
              </a:lnSpc>
            </a:pPr>
            <a:r>
              <a:rPr lang="en-GB" dirty="0"/>
              <a:t>The agreement must not allow the parties to eliminate competition for a substantial part of the products / services in question.   </a:t>
            </a:r>
          </a:p>
        </p:txBody>
      </p:sp>
      <p:sp>
        <p:nvSpPr>
          <p:cNvPr id="4" name="Slide Number Placeholder 3"/>
          <p:cNvSpPr>
            <a:spLocks noGrp="1"/>
          </p:cNvSpPr>
          <p:nvPr>
            <p:ph type="sldNum" sz="quarter" idx="10"/>
          </p:nvPr>
        </p:nvSpPr>
        <p:spPr/>
        <p:txBody>
          <a:bodyPr/>
          <a:lstStyle/>
          <a:p>
            <a:fld id="{73703C71-FD9A-4797-8E0A-1D52CEFC6B2A}" type="slidenum">
              <a:rPr lang="en-GB" smtClean="0"/>
              <a:pPr/>
              <a:t>19</a:t>
            </a:fld>
            <a:endParaRPr lang="en-GB"/>
          </a:p>
        </p:txBody>
      </p:sp>
    </p:spTree>
    <p:extLst>
      <p:ext uri="{BB962C8B-B14F-4D97-AF65-F5344CB8AC3E}">
        <p14:creationId xmlns:p14="http://schemas.microsoft.com/office/powerpoint/2010/main" val="2019737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838200"/>
          </a:xfrm>
        </p:spPr>
        <p:txBody>
          <a:bodyPr/>
          <a:lstStyle/>
          <a:p>
            <a:pPr algn="ctr"/>
            <a:r>
              <a:rPr lang="en-GB" sz="2400" b="1" dirty="0">
                <a:solidFill>
                  <a:srgbClr val="EA7900"/>
                </a:solidFill>
              </a:rPr>
              <a:t>Term Sheet</a:t>
            </a:r>
            <a:br>
              <a:rPr lang="en-GB" sz="2400" b="1" dirty="0">
                <a:solidFill>
                  <a:srgbClr val="EA7900"/>
                </a:solidFill>
              </a:rPr>
            </a:br>
            <a:r>
              <a:rPr lang="en-GB" sz="2400" b="1" dirty="0">
                <a:solidFill>
                  <a:srgbClr val="EA7900"/>
                </a:solidFill>
              </a:rPr>
              <a:t>Air France/ Oracle Joint Venture</a:t>
            </a:r>
            <a:r>
              <a:rPr lang="en-GB" sz="2400" dirty="0"/>
              <a:t> </a:t>
            </a:r>
          </a:p>
        </p:txBody>
      </p:sp>
      <p:sp>
        <p:nvSpPr>
          <p:cNvPr id="3" name="Content Placeholder 2"/>
          <p:cNvSpPr>
            <a:spLocks noGrp="1"/>
          </p:cNvSpPr>
          <p:nvPr>
            <p:ph idx="1"/>
          </p:nvPr>
        </p:nvSpPr>
        <p:spPr>
          <a:xfrm>
            <a:off x="685800" y="1295400"/>
            <a:ext cx="7696200" cy="5029200"/>
          </a:xfrm>
        </p:spPr>
        <p:txBody>
          <a:bodyPr>
            <a:noAutofit/>
          </a:bodyPr>
          <a:lstStyle/>
          <a:p>
            <a:pPr>
              <a:buClrTx/>
            </a:pPr>
            <a:r>
              <a:rPr lang="en-GB" sz="2000" dirty="0"/>
              <a:t>50/50 joint venture.</a:t>
            </a:r>
          </a:p>
          <a:p>
            <a:pPr>
              <a:buClrTx/>
            </a:pPr>
            <a:r>
              <a:rPr lang="en-GB" sz="2000" dirty="0"/>
              <a:t>Air France enters into a joint venture with Oracle.</a:t>
            </a:r>
          </a:p>
          <a:p>
            <a:pPr>
              <a:buClrTx/>
            </a:pPr>
            <a:r>
              <a:rPr lang="en-GB" sz="2000" dirty="0"/>
              <a:t>The JV involves the setting up of a systems house, which will provide IT services specifically tailored to the needs of the air transport sector.</a:t>
            </a:r>
          </a:p>
          <a:p>
            <a:r>
              <a:rPr lang="en-GB" sz="2000" dirty="0"/>
              <a:t> Prior to the joint venture: </a:t>
            </a:r>
          </a:p>
          <a:p>
            <a:pPr lvl="1"/>
            <a:r>
              <a:rPr lang="en-GB" sz="1800" dirty="0"/>
              <a:t>a subdivision of Air France (“Air France IT”) has been providing IT services to Air France. Air France has also been selling its services to third party airlines. Although it has experienced growth in such sales in in recent years, its market share is smaller than other players in the market (e.g., IBM, Microsoft). </a:t>
            </a:r>
          </a:p>
          <a:p>
            <a:pPr lvl="1"/>
            <a:r>
              <a:rPr lang="en-GB" sz="1800" dirty="0"/>
              <a:t>Oracle has been selling IT services tailored to a range of different industries, including the air transport sector. However, the market leader in the sector is IBM and Oracle has been losing market share. </a:t>
            </a:r>
          </a:p>
          <a:p>
            <a:pPr marL="342900" lvl="1" indent="-342900">
              <a:buChar char="•"/>
            </a:pPr>
            <a:r>
              <a:rPr lang="en-GB" sz="2000" dirty="0">
                <a:ea typeface="+mn-ea"/>
                <a:cs typeface="+mn-cs"/>
              </a:rPr>
              <a:t>Oracle and Air France hope that the JV will become a market leader in the provision of IT systems to airlines.</a:t>
            </a:r>
          </a:p>
        </p:txBody>
      </p:sp>
      <p:sp>
        <p:nvSpPr>
          <p:cNvPr id="4" name="Slide Number Placeholder 3"/>
          <p:cNvSpPr>
            <a:spLocks noGrp="1"/>
          </p:cNvSpPr>
          <p:nvPr>
            <p:ph type="sldNum" sz="quarter" idx="10"/>
          </p:nvPr>
        </p:nvSpPr>
        <p:spPr/>
        <p:txBody>
          <a:bodyPr/>
          <a:lstStyle/>
          <a:p>
            <a:fld id="{73703C71-FD9A-4797-8E0A-1D52CEFC6B2A}" type="slidenum">
              <a:rPr lang="en-GB" smtClean="0"/>
              <a:pPr/>
              <a:t>2</a:t>
            </a:fld>
            <a:endParaRPr lang="en-GB" dirty="0"/>
          </a:p>
        </p:txBody>
      </p:sp>
    </p:spTree>
    <p:extLst>
      <p:ext uri="{BB962C8B-B14F-4D97-AF65-F5344CB8AC3E}">
        <p14:creationId xmlns:p14="http://schemas.microsoft.com/office/powerpoint/2010/main" val="13727331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lstStyle/>
          <a:p>
            <a:pPr algn="ctr"/>
            <a:r>
              <a:rPr lang="en-US" sz="2400" b="1" dirty="0">
                <a:solidFill>
                  <a:srgbClr val="EA7900"/>
                </a:solidFill>
              </a:rPr>
              <a:t>De </a:t>
            </a:r>
            <a:r>
              <a:rPr lang="en-US" sz="2400" b="1" dirty="0" err="1">
                <a:solidFill>
                  <a:srgbClr val="EA7900"/>
                </a:solidFill>
              </a:rPr>
              <a:t>Minimis</a:t>
            </a:r>
            <a:r>
              <a:rPr lang="en-US" sz="2400" b="1" dirty="0">
                <a:solidFill>
                  <a:srgbClr val="EA7900"/>
                </a:solidFill>
              </a:rPr>
              <a:t> agreements</a:t>
            </a:r>
            <a:endParaRPr lang="en-GB" sz="2400" b="1" dirty="0">
              <a:solidFill>
                <a:srgbClr val="EA7900"/>
              </a:solidFill>
            </a:endParaRPr>
          </a:p>
        </p:txBody>
      </p:sp>
      <p:sp>
        <p:nvSpPr>
          <p:cNvPr id="3" name="Content Placeholder 2"/>
          <p:cNvSpPr>
            <a:spLocks noGrp="1"/>
          </p:cNvSpPr>
          <p:nvPr>
            <p:ph idx="1"/>
          </p:nvPr>
        </p:nvSpPr>
        <p:spPr>
          <a:xfrm>
            <a:off x="685800" y="1219200"/>
            <a:ext cx="7772400" cy="4648200"/>
          </a:xfrm>
        </p:spPr>
        <p:txBody>
          <a:bodyPr>
            <a:normAutofit fontScale="92500" lnSpcReduction="10000"/>
          </a:bodyPr>
          <a:lstStyle/>
          <a:p>
            <a:pPr>
              <a:lnSpc>
                <a:spcPct val="110000"/>
              </a:lnSpc>
              <a:spcAft>
                <a:spcPts val="600"/>
              </a:spcAft>
            </a:pPr>
            <a:r>
              <a:rPr lang="en-US" sz="2200" dirty="0"/>
              <a:t>If the agreement does not appreciably restrict competition, the parties will benefit from the </a:t>
            </a:r>
            <a:r>
              <a:rPr lang="en-US" sz="2200" i="1" dirty="0"/>
              <a:t>De </a:t>
            </a:r>
            <a:r>
              <a:rPr lang="en-US" sz="2200" i="1" dirty="0" err="1"/>
              <a:t>Minimis</a:t>
            </a:r>
            <a:r>
              <a:rPr lang="en-US" sz="2200" dirty="0"/>
              <a:t> Notice.</a:t>
            </a:r>
          </a:p>
          <a:p>
            <a:pPr>
              <a:lnSpc>
                <a:spcPct val="110000"/>
              </a:lnSpc>
              <a:spcAft>
                <a:spcPts val="600"/>
              </a:spcAft>
            </a:pPr>
            <a:r>
              <a:rPr lang="en-US" sz="2200" dirty="0"/>
              <a:t>2 conditions must be satisfied: </a:t>
            </a:r>
          </a:p>
          <a:p>
            <a:pPr marL="914400" lvl="1" indent="-514350">
              <a:lnSpc>
                <a:spcPct val="120000"/>
              </a:lnSpc>
              <a:spcAft>
                <a:spcPts val="600"/>
              </a:spcAft>
              <a:buFont typeface="+mj-lt"/>
              <a:buAutoNum type="arabicPeriod"/>
            </a:pPr>
            <a:r>
              <a:rPr lang="en-US" sz="1900" dirty="0"/>
              <a:t>Market share thresholds:</a:t>
            </a:r>
          </a:p>
          <a:p>
            <a:pPr lvl="2">
              <a:lnSpc>
                <a:spcPct val="120000"/>
              </a:lnSpc>
              <a:spcAft>
                <a:spcPts val="600"/>
              </a:spcAft>
            </a:pPr>
            <a:r>
              <a:rPr lang="en-US" sz="1700" dirty="0"/>
              <a:t>If the parties are actual / potential competitors, the aggregate market share must not exceed 10%. </a:t>
            </a:r>
          </a:p>
          <a:p>
            <a:pPr lvl="2">
              <a:lnSpc>
                <a:spcPct val="120000"/>
              </a:lnSpc>
              <a:spcAft>
                <a:spcPts val="600"/>
              </a:spcAft>
            </a:pPr>
            <a:r>
              <a:rPr lang="en-US" sz="1700" dirty="0"/>
              <a:t>If the parties are not actual / potential competitors, the market share of each party must not exceed 15%</a:t>
            </a:r>
          </a:p>
          <a:p>
            <a:pPr marL="914400" lvl="1" indent="-514350">
              <a:lnSpc>
                <a:spcPct val="120000"/>
              </a:lnSpc>
              <a:spcAft>
                <a:spcPts val="600"/>
              </a:spcAft>
              <a:buFont typeface="+mj-lt"/>
              <a:buAutoNum type="arabicPeriod"/>
            </a:pPr>
            <a:r>
              <a:rPr lang="en-US" sz="1900" dirty="0"/>
              <a:t>The agreement must not contain hardcore restrictions:</a:t>
            </a:r>
          </a:p>
          <a:p>
            <a:pPr lvl="2">
              <a:lnSpc>
                <a:spcPct val="120000"/>
              </a:lnSpc>
              <a:spcAft>
                <a:spcPts val="600"/>
              </a:spcAft>
            </a:pPr>
            <a:r>
              <a:rPr lang="en-US" sz="1700" dirty="0"/>
              <a:t>price fixing </a:t>
            </a:r>
          </a:p>
          <a:p>
            <a:pPr lvl="2">
              <a:lnSpc>
                <a:spcPct val="120000"/>
              </a:lnSpc>
              <a:spcAft>
                <a:spcPts val="600"/>
              </a:spcAft>
            </a:pPr>
            <a:r>
              <a:rPr lang="en-US" sz="1700" dirty="0"/>
              <a:t>limitation of output/sales</a:t>
            </a:r>
          </a:p>
          <a:p>
            <a:pPr lvl="2">
              <a:lnSpc>
                <a:spcPct val="120000"/>
              </a:lnSpc>
              <a:spcAft>
                <a:spcPts val="600"/>
              </a:spcAft>
            </a:pPr>
            <a:r>
              <a:rPr lang="en-US" sz="1700" dirty="0"/>
              <a:t>allocation of markets/customers</a:t>
            </a:r>
          </a:p>
        </p:txBody>
      </p:sp>
      <p:sp>
        <p:nvSpPr>
          <p:cNvPr id="4" name="Slide Number Placeholder 3"/>
          <p:cNvSpPr>
            <a:spLocks noGrp="1"/>
          </p:cNvSpPr>
          <p:nvPr>
            <p:ph type="sldNum" sz="quarter" idx="10"/>
          </p:nvPr>
        </p:nvSpPr>
        <p:spPr/>
        <p:txBody>
          <a:bodyPr/>
          <a:lstStyle/>
          <a:p>
            <a:fld id="{73703C71-FD9A-4797-8E0A-1D52CEFC6B2A}" type="slidenum">
              <a:rPr lang="en-GB" smtClean="0"/>
              <a:pPr/>
              <a:t>20</a:t>
            </a:fld>
            <a:endParaRPr lang="en-GB"/>
          </a:p>
        </p:txBody>
      </p:sp>
    </p:spTree>
    <p:extLst>
      <p:ext uri="{BB962C8B-B14F-4D97-AF65-F5344CB8AC3E}">
        <p14:creationId xmlns:p14="http://schemas.microsoft.com/office/powerpoint/2010/main" val="6358611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lstStyle/>
          <a:p>
            <a:pPr algn="ctr"/>
            <a:r>
              <a:rPr lang="en-US" sz="2400" b="1" dirty="0">
                <a:solidFill>
                  <a:srgbClr val="EA7900"/>
                </a:solidFill>
              </a:rPr>
              <a:t>R&amp;D Agreements </a:t>
            </a:r>
            <a:endParaRPr lang="en-GB" sz="2400" b="1" dirty="0">
              <a:solidFill>
                <a:srgbClr val="EA7900"/>
              </a:solidFill>
            </a:endParaRPr>
          </a:p>
        </p:txBody>
      </p:sp>
      <p:sp>
        <p:nvSpPr>
          <p:cNvPr id="3" name="Content Placeholder 2"/>
          <p:cNvSpPr>
            <a:spLocks noGrp="1"/>
          </p:cNvSpPr>
          <p:nvPr>
            <p:ph idx="1"/>
          </p:nvPr>
        </p:nvSpPr>
        <p:spPr>
          <a:xfrm>
            <a:off x="685800" y="1219200"/>
            <a:ext cx="7772400" cy="4876800"/>
          </a:xfrm>
        </p:spPr>
        <p:txBody>
          <a:bodyPr>
            <a:normAutofit/>
          </a:bodyPr>
          <a:lstStyle/>
          <a:p>
            <a:r>
              <a:rPr lang="en-US" dirty="0"/>
              <a:t>R&amp;D Agreements can take a number of forms:</a:t>
            </a:r>
          </a:p>
          <a:p>
            <a:pPr lvl="1">
              <a:spcAft>
                <a:spcPts val="600"/>
              </a:spcAft>
            </a:pPr>
            <a:r>
              <a:rPr lang="en-US" dirty="0"/>
              <a:t>Joint R&amp;D (with/without joint exploitation of the results). </a:t>
            </a:r>
          </a:p>
          <a:p>
            <a:pPr lvl="2">
              <a:spcAft>
                <a:spcPts val="600"/>
              </a:spcAft>
            </a:pPr>
            <a:r>
              <a:rPr lang="en-US" sz="1600" dirty="0"/>
              <a:t>R&amp;D is carried out by a joint team / </a:t>
            </a:r>
            <a:r>
              <a:rPr lang="en-US" sz="1600" dirty="0" err="1"/>
              <a:t>organisation</a:t>
            </a:r>
            <a:r>
              <a:rPr lang="en-US" sz="1600" dirty="0"/>
              <a:t> / undertaking. </a:t>
            </a:r>
          </a:p>
          <a:p>
            <a:pPr lvl="2">
              <a:spcAft>
                <a:spcPts val="600"/>
              </a:spcAft>
            </a:pPr>
            <a:r>
              <a:rPr lang="en-US" sz="1600" dirty="0"/>
              <a:t>R&amp;D is jointly entrusted to a third party. </a:t>
            </a:r>
          </a:p>
          <a:p>
            <a:pPr lvl="2">
              <a:spcAft>
                <a:spcPts val="600"/>
              </a:spcAft>
            </a:pPr>
            <a:r>
              <a:rPr lang="en-US" sz="1600" dirty="0"/>
              <a:t>R&amp;D is allocated between the parties by way of </a:t>
            </a:r>
            <a:r>
              <a:rPr lang="en-US" sz="1600" dirty="0" err="1"/>
              <a:t>specialisation</a:t>
            </a:r>
            <a:r>
              <a:rPr lang="en-US" sz="1600" dirty="0"/>
              <a:t>. </a:t>
            </a:r>
          </a:p>
          <a:p>
            <a:pPr lvl="1">
              <a:spcAft>
                <a:spcPts val="600"/>
              </a:spcAft>
            </a:pPr>
            <a:r>
              <a:rPr lang="en-US" dirty="0"/>
              <a:t>Paid-for R&amp;D (with/without joint exploitation of the results). </a:t>
            </a:r>
          </a:p>
          <a:p>
            <a:pPr lvl="2">
              <a:spcAft>
                <a:spcPts val="600"/>
              </a:spcAft>
            </a:pPr>
            <a:r>
              <a:rPr lang="en-US" sz="1600" dirty="0"/>
              <a:t>The R&amp;D is carried out by one party but financed by another. </a:t>
            </a:r>
          </a:p>
          <a:p>
            <a:pPr lvl="1">
              <a:spcAft>
                <a:spcPts val="600"/>
              </a:spcAft>
            </a:pPr>
            <a:r>
              <a:rPr lang="en-US" dirty="0"/>
              <a:t>Joint exploitation of the results of R&amp;D carried out pursuant to a prior agreement between the same parties.  </a:t>
            </a:r>
            <a:endParaRPr lang="en-GB" dirty="0"/>
          </a:p>
        </p:txBody>
      </p:sp>
      <p:sp>
        <p:nvSpPr>
          <p:cNvPr id="4" name="Slide Number Placeholder 3"/>
          <p:cNvSpPr>
            <a:spLocks noGrp="1"/>
          </p:cNvSpPr>
          <p:nvPr>
            <p:ph type="sldNum" sz="quarter" idx="10"/>
          </p:nvPr>
        </p:nvSpPr>
        <p:spPr/>
        <p:txBody>
          <a:bodyPr/>
          <a:lstStyle/>
          <a:p>
            <a:fld id="{73703C71-FD9A-4797-8E0A-1D52CEFC6B2A}" type="slidenum">
              <a:rPr lang="en-GB" smtClean="0"/>
              <a:pPr/>
              <a:t>21</a:t>
            </a:fld>
            <a:endParaRPr lang="en-GB"/>
          </a:p>
        </p:txBody>
      </p:sp>
    </p:spTree>
    <p:extLst>
      <p:ext uri="{BB962C8B-B14F-4D97-AF65-F5344CB8AC3E}">
        <p14:creationId xmlns:p14="http://schemas.microsoft.com/office/powerpoint/2010/main" val="17680337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990600"/>
          </a:xfrm>
        </p:spPr>
        <p:txBody>
          <a:bodyPr/>
          <a:lstStyle/>
          <a:p>
            <a:pPr algn="ctr"/>
            <a:r>
              <a:rPr lang="en-US" sz="2400" b="1" dirty="0">
                <a:solidFill>
                  <a:srgbClr val="EA7900"/>
                </a:solidFill>
              </a:rPr>
              <a:t>R&amp;D Agreements – does the agreement restrict competition?</a:t>
            </a:r>
            <a:endParaRPr lang="en-GB" sz="2400" b="1" dirty="0">
              <a:solidFill>
                <a:srgbClr val="EA7900"/>
              </a:solidFill>
            </a:endParaRPr>
          </a:p>
        </p:txBody>
      </p:sp>
      <p:sp>
        <p:nvSpPr>
          <p:cNvPr id="3" name="Content Placeholder 2"/>
          <p:cNvSpPr>
            <a:spLocks noGrp="1"/>
          </p:cNvSpPr>
          <p:nvPr>
            <p:ph idx="1"/>
          </p:nvPr>
        </p:nvSpPr>
        <p:spPr>
          <a:xfrm>
            <a:off x="685800" y="1371600"/>
            <a:ext cx="7772400" cy="4800600"/>
          </a:xfrm>
        </p:spPr>
        <p:txBody>
          <a:bodyPr>
            <a:normAutofit/>
          </a:bodyPr>
          <a:lstStyle/>
          <a:p>
            <a:r>
              <a:rPr lang="en-US" dirty="0"/>
              <a:t>If the parties are not competitors, R&amp;D cooperation is generally unproblematic. For example:</a:t>
            </a:r>
          </a:p>
          <a:p>
            <a:pPr lvl="1">
              <a:spcAft>
                <a:spcPts val="600"/>
              </a:spcAft>
            </a:pPr>
            <a:r>
              <a:rPr lang="en-US" dirty="0"/>
              <a:t>outsourcing of R&amp;D (e.g., to an academic institute) is not problematic because the company carrying out the R&amp;D is not active in exploitation of the results.</a:t>
            </a:r>
          </a:p>
          <a:p>
            <a:pPr lvl="1">
              <a:spcAft>
                <a:spcPts val="600"/>
              </a:spcAft>
            </a:pPr>
            <a:r>
              <a:rPr lang="en-US" dirty="0"/>
              <a:t>one party may not be able to carry out the R&amp;D independently because of limited technical capabilities, access to finance, skilled employees, etc. </a:t>
            </a:r>
          </a:p>
          <a:p>
            <a:r>
              <a:rPr lang="en-US" dirty="0"/>
              <a:t>To correctly define the market (and calculate market shares), the approach varies, depending on whether the R&amp;D aims to improve or develop: </a:t>
            </a:r>
          </a:p>
          <a:p>
            <a:pPr lvl="1">
              <a:spcAft>
                <a:spcPts val="600"/>
              </a:spcAft>
            </a:pPr>
            <a:r>
              <a:rPr lang="en-US" dirty="0"/>
              <a:t>existing products/technology; or </a:t>
            </a:r>
          </a:p>
          <a:p>
            <a:pPr lvl="1">
              <a:spcAft>
                <a:spcPts val="600"/>
              </a:spcAft>
            </a:pPr>
            <a:r>
              <a:rPr lang="en-US" dirty="0"/>
              <a:t>new products/technology: </a:t>
            </a:r>
          </a:p>
        </p:txBody>
      </p:sp>
      <p:sp>
        <p:nvSpPr>
          <p:cNvPr id="4" name="Slide Number Placeholder 3"/>
          <p:cNvSpPr>
            <a:spLocks noGrp="1"/>
          </p:cNvSpPr>
          <p:nvPr>
            <p:ph type="sldNum" sz="quarter" idx="10"/>
          </p:nvPr>
        </p:nvSpPr>
        <p:spPr/>
        <p:txBody>
          <a:bodyPr/>
          <a:lstStyle/>
          <a:p>
            <a:fld id="{73703C71-FD9A-4797-8E0A-1D52CEFC6B2A}" type="slidenum">
              <a:rPr lang="en-GB" smtClean="0"/>
              <a:pPr/>
              <a:t>22</a:t>
            </a:fld>
            <a:endParaRPr lang="en-GB"/>
          </a:p>
        </p:txBody>
      </p:sp>
    </p:spTree>
    <p:extLst>
      <p:ext uri="{BB962C8B-B14F-4D97-AF65-F5344CB8AC3E}">
        <p14:creationId xmlns:p14="http://schemas.microsoft.com/office/powerpoint/2010/main" val="1925291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400" b="1" dirty="0">
                <a:solidFill>
                  <a:srgbClr val="EA7900"/>
                </a:solidFill>
              </a:rPr>
              <a:t>R&amp;D Agreements – does the agreement restrict competition?</a:t>
            </a:r>
            <a:endParaRPr lang="en-GB" sz="2400" b="1" dirty="0">
              <a:solidFill>
                <a:srgbClr val="EA7900"/>
              </a:solidFill>
            </a:endParaRPr>
          </a:p>
        </p:txBody>
      </p:sp>
      <p:sp>
        <p:nvSpPr>
          <p:cNvPr id="3" name="Content Placeholder 2"/>
          <p:cNvSpPr>
            <a:spLocks noGrp="1"/>
          </p:cNvSpPr>
          <p:nvPr>
            <p:ph idx="1"/>
          </p:nvPr>
        </p:nvSpPr>
        <p:spPr>
          <a:xfrm>
            <a:off x="685800" y="1371600"/>
            <a:ext cx="7772400" cy="4953000"/>
          </a:xfrm>
        </p:spPr>
        <p:txBody>
          <a:bodyPr>
            <a:normAutofit/>
          </a:bodyPr>
          <a:lstStyle/>
          <a:p>
            <a:pPr>
              <a:spcAft>
                <a:spcPts val="600"/>
              </a:spcAft>
            </a:pPr>
            <a:r>
              <a:rPr lang="en-US" dirty="0"/>
              <a:t>Most R&amp;D agreements don’t give rise to competition concerns.</a:t>
            </a:r>
          </a:p>
          <a:p>
            <a:pPr>
              <a:spcAft>
                <a:spcPts val="600"/>
              </a:spcAft>
            </a:pPr>
            <a:r>
              <a:rPr lang="en-US" dirty="0"/>
              <a:t>R&amp;D agreements are unlikely to restrict competition in the following circumstances: </a:t>
            </a:r>
          </a:p>
          <a:p>
            <a:pPr lvl="1">
              <a:spcAft>
                <a:spcPts val="600"/>
              </a:spcAft>
            </a:pPr>
            <a:r>
              <a:rPr lang="en-US" dirty="0"/>
              <a:t>The R&amp;D is at a very early stage and the product/technology is not close to being marketed. </a:t>
            </a:r>
          </a:p>
          <a:p>
            <a:pPr lvl="1">
              <a:spcAft>
                <a:spcPts val="600"/>
              </a:spcAft>
            </a:pPr>
            <a:r>
              <a:rPr lang="en-US" dirty="0"/>
              <a:t>The R&amp;D is for an entirely new product which creates its own market unless a restrictive effect on innovation. </a:t>
            </a:r>
          </a:p>
          <a:p>
            <a:pPr lvl="1">
              <a:spcAft>
                <a:spcPts val="600"/>
              </a:spcAft>
            </a:pPr>
            <a:r>
              <a:rPr lang="en-US" dirty="0"/>
              <a:t>The agreement does not involve joint exploitation of possible results. </a:t>
            </a:r>
          </a:p>
          <a:p>
            <a:pPr lvl="1">
              <a:spcAft>
                <a:spcPts val="600"/>
              </a:spcAft>
            </a:pPr>
            <a:r>
              <a:rPr lang="en-US" dirty="0"/>
              <a:t>The agreement concerns a minor input for a final product.</a:t>
            </a:r>
          </a:p>
          <a:p>
            <a:pPr>
              <a:spcAft>
                <a:spcPts val="600"/>
              </a:spcAft>
            </a:pPr>
            <a:r>
              <a:rPr lang="en-US" dirty="0"/>
              <a:t>Restrictive effects are more likely if:</a:t>
            </a:r>
          </a:p>
          <a:p>
            <a:pPr lvl="1">
              <a:spcAft>
                <a:spcPts val="600"/>
              </a:spcAft>
            </a:pPr>
            <a:r>
              <a:rPr lang="en-US" dirty="0"/>
              <a:t>the parties have market power on the existing markets and/or competition for innovation is reduced. </a:t>
            </a:r>
          </a:p>
          <a:p>
            <a:pPr lvl="1"/>
            <a:endParaRPr lang="en-US" dirty="0"/>
          </a:p>
          <a:p>
            <a:pPr lvl="1"/>
            <a:endParaRPr lang="en-US" dirty="0"/>
          </a:p>
          <a:p>
            <a:pPr lvl="1"/>
            <a:endParaRPr lang="en-GB" dirty="0"/>
          </a:p>
        </p:txBody>
      </p:sp>
      <p:sp>
        <p:nvSpPr>
          <p:cNvPr id="4" name="Slide Number Placeholder 3"/>
          <p:cNvSpPr>
            <a:spLocks noGrp="1"/>
          </p:cNvSpPr>
          <p:nvPr>
            <p:ph type="sldNum" sz="quarter" idx="10"/>
          </p:nvPr>
        </p:nvSpPr>
        <p:spPr/>
        <p:txBody>
          <a:bodyPr/>
          <a:lstStyle/>
          <a:p>
            <a:fld id="{73703C71-FD9A-4797-8E0A-1D52CEFC6B2A}" type="slidenum">
              <a:rPr lang="en-GB" smtClean="0"/>
              <a:pPr/>
              <a:t>23</a:t>
            </a:fld>
            <a:endParaRPr lang="en-GB"/>
          </a:p>
        </p:txBody>
      </p:sp>
    </p:spTree>
    <p:extLst>
      <p:ext uri="{BB962C8B-B14F-4D97-AF65-F5344CB8AC3E}">
        <p14:creationId xmlns:p14="http://schemas.microsoft.com/office/powerpoint/2010/main" val="23994204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400" b="1" dirty="0">
                <a:solidFill>
                  <a:srgbClr val="EA7900"/>
                </a:solidFill>
              </a:rPr>
              <a:t>R&amp;D Agreements – will consumers benefit from efficiencies? </a:t>
            </a:r>
            <a:endParaRPr lang="en-GB" sz="2400" b="1" dirty="0">
              <a:solidFill>
                <a:srgbClr val="EA7900"/>
              </a:solidFill>
            </a:endParaRPr>
          </a:p>
        </p:txBody>
      </p:sp>
      <p:sp>
        <p:nvSpPr>
          <p:cNvPr id="3" name="Content Placeholder 2"/>
          <p:cNvSpPr>
            <a:spLocks noGrp="1"/>
          </p:cNvSpPr>
          <p:nvPr>
            <p:ph idx="1"/>
          </p:nvPr>
        </p:nvSpPr>
        <p:spPr>
          <a:xfrm>
            <a:off x="685800" y="1600200"/>
            <a:ext cx="7772400" cy="4495800"/>
          </a:xfrm>
        </p:spPr>
        <p:txBody>
          <a:bodyPr>
            <a:normAutofit/>
          </a:bodyPr>
          <a:lstStyle/>
          <a:p>
            <a:pPr>
              <a:spcAft>
                <a:spcPts val="600"/>
              </a:spcAft>
            </a:pPr>
            <a:r>
              <a:rPr lang="en-US" sz="2000" dirty="0"/>
              <a:t>Efficiency gains and beneficial pass on to consumers are more likely if the agreement combines complementary skills and assets: </a:t>
            </a:r>
          </a:p>
          <a:p>
            <a:pPr lvl="1">
              <a:spcAft>
                <a:spcPts val="600"/>
              </a:spcAft>
            </a:pPr>
            <a:r>
              <a:rPr lang="en-US" dirty="0"/>
              <a:t>leads to the more rapid development of new/improved products. </a:t>
            </a:r>
          </a:p>
          <a:p>
            <a:pPr>
              <a:spcAft>
                <a:spcPts val="600"/>
              </a:spcAft>
            </a:pPr>
            <a:r>
              <a:rPr lang="en-US" sz="2000" dirty="0"/>
              <a:t>However, if the parties’ skills/assets are very similar, the R&amp;D agreement may eliminate competition in the field of R&amp;D concerned and it is unlikely that the reduction in the parties’ fixed costs would be passed on to consumers. </a:t>
            </a:r>
          </a:p>
        </p:txBody>
      </p:sp>
      <p:sp>
        <p:nvSpPr>
          <p:cNvPr id="4" name="Slide Number Placeholder 3"/>
          <p:cNvSpPr>
            <a:spLocks noGrp="1"/>
          </p:cNvSpPr>
          <p:nvPr>
            <p:ph type="sldNum" sz="quarter" idx="10"/>
          </p:nvPr>
        </p:nvSpPr>
        <p:spPr/>
        <p:txBody>
          <a:bodyPr/>
          <a:lstStyle/>
          <a:p>
            <a:fld id="{73703C71-FD9A-4797-8E0A-1D52CEFC6B2A}" type="slidenum">
              <a:rPr lang="en-GB" smtClean="0"/>
              <a:pPr/>
              <a:t>24</a:t>
            </a:fld>
            <a:endParaRPr lang="en-GB"/>
          </a:p>
        </p:txBody>
      </p:sp>
    </p:spTree>
    <p:extLst>
      <p:ext uri="{BB962C8B-B14F-4D97-AF65-F5344CB8AC3E}">
        <p14:creationId xmlns:p14="http://schemas.microsoft.com/office/powerpoint/2010/main" val="9525405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lstStyle/>
          <a:p>
            <a:pPr algn="ctr"/>
            <a:r>
              <a:rPr lang="en-US" sz="2400" b="1" dirty="0">
                <a:solidFill>
                  <a:srgbClr val="EA7900"/>
                </a:solidFill>
              </a:rPr>
              <a:t>Information exchange</a:t>
            </a:r>
            <a:endParaRPr lang="en-GB" sz="2400" b="1" dirty="0">
              <a:solidFill>
                <a:srgbClr val="EA7900"/>
              </a:solidFill>
            </a:endParaRPr>
          </a:p>
        </p:txBody>
      </p:sp>
      <p:sp>
        <p:nvSpPr>
          <p:cNvPr id="3" name="Content Placeholder 2"/>
          <p:cNvSpPr>
            <a:spLocks noGrp="1"/>
          </p:cNvSpPr>
          <p:nvPr>
            <p:ph idx="1"/>
          </p:nvPr>
        </p:nvSpPr>
        <p:spPr>
          <a:xfrm>
            <a:off x="914400" y="1447800"/>
            <a:ext cx="7467600" cy="4114800"/>
          </a:xfrm>
        </p:spPr>
        <p:txBody>
          <a:bodyPr/>
          <a:lstStyle/>
          <a:p>
            <a:r>
              <a:rPr lang="en-US" sz="2000" dirty="0"/>
              <a:t>If the collaboration is allowable, the parties may exchange information necessary for the execution of the collaboration. </a:t>
            </a:r>
          </a:p>
          <a:p>
            <a:r>
              <a:rPr lang="en-US" sz="2000" dirty="0"/>
              <a:t>The parties should generally not exchange commercially sensitive information outside the scope of the collaboration. </a:t>
            </a:r>
          </a:p>
          <a:p>
            <a:r>
              <a:rPr lang="en-US" sz="2000" dirty="0"/>
              <a:t>If the parties are competitors, such an exchange of information could reduce the level of competition among the parties. </a:t>
            </a:r>
          </a:p>
          <a:p>
            <a:r>
              <a:rPr lang="en-US" sz="2000" dirty="0"/>
              <a:t>Competition authorities are focusing their enforcement efforts increasingly on the exchange of information among competitors. </a:t>
            </a:r>
          </a:p>
          <a:p>
            <a:endParaRPr lang="en-GB" dirty="0"/>
          </a:p>
        </p:txBody>
      </p:sp>
      <p:sp>
        <p:nvSpPr>
          <p:cNvPr id="4" name="Slide Number Placeholder 3"/>
          <p:cNvSpPr>
            <a:spLocks noGrp="1"/>
          </p:cNvSpPr>
          <p:nvPr>
            <p:ph type="sldNum" sz="quarter" idx="10"/>
          </p:nvPr>
        </p:nvSpPr>
        <p:spPr/>
        <p:txBody>
          <a:bodyPr/>
          <a:lstStyle/>
          <a:p>
            <a:fld id="{73703C71-FD9A-4797-8E0A-1D52CEFC6B2A}" type="slidenum">
              <a:rPr lang="en-GB" smtClean="0"/>
              <a:pPr/>
              <a:t>25</a:t>
            </a:fld>
            <a:endParaRPr lang="en-GB"/>
          </a:p>
        </p:txBody>
      </p:sp>
    </p:spTree>
    <p:extLst>
      <p:ext uri="{BB962C8B-B14F-4D97-AF65-F5344CB8AC3E}">
        <p14:creationId xmlns:p14="http://schemas.microsoft.com/office/powerpoint/2010/main" val="21146055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7772400" cy="1143000"/>
          </a:xfrm>
        </p:spPr>
        <p:txBody>
          <a:bodyPr/>
          <a:lstStyle/>
          <a:p>
            <a:pPr algn="ctr"/>
            <a:r>
              <a:rPr lang="en-US" sz="2400" b="1" dirty="0">
                <a:solidFill>
                  <a:srgbClr val="EA7900"/>
                </a:solidFill>
              </a:rPr>
              <a:t>R&amp;D Agreements – Block Exemption</a:t>
            </a:r>
            <a:endParaRPr lang="en-GB" sz="2400" b="1" dirty="0">
              <a:solidFill>
                <a:srgbClr val="EA7900"/>
              </a:solidFill>
            </a:endParaRPr>
          </a:p>
        </p:txBody>
      </p:sp>
      <p:sp>
        <p:nvSpPr>
          <p:cNvPr id="3" name="Content Placeholder 2"/>
          <p:cNvSpPr>
            <a:spLocks noGrp="1"/>
          </p:cNvSpPr>
          <p:nvPr>
            <p:ph idx="1"/>
          </p:nvPr>
        </p:nvSpPr>
        <p:spPr>
          <a:xfrm>
            <a:off x="685800" y="1066800"/>
            <a:ext cx="7772400" cy="5181600"/>
          </a:xfrm>
        </p:spPr>
        <p:txBody>
          <a:bodyPr>
            <a:noAutofit/>
          </a:bodyPr>
          <a:lstStyle/>
          <a:p>
            <a:pPr marL="0" indent="0">
              <a:lnSpc>
                <a:spcPct val="120000"/>
              </a:lnSpc>
              <a:buNone/>
            </a:pPr>
            <a:r>
              <a:rPr lang="en-GB" sz="1800" b="1" dirty="0"/>
              <a:t>No </a:t>
            </a:r>
            <a:r>
              <a:rPr lang="en-GB" sz="1800" b="1" dirty="0" err="1"/>
              <a:t>hardcore</a:t>
            </a:r>
            <a:r>
              <a:rPr lang="en-GB" sz="1800" b="1" dirty="0"/>
              <a:t> restrictions permitted</a:t>
            </a:r>
            <a:endParaRPr lang="en-GB" sz="1800" dirty="0"/>
          </a:p>
          <a:p>
            <a:pPr marL="342900" lvl="1" indent="-342900">
              <a:buChar char="•"/>
            </a:pPr>
            <a:r>
              <a:rPr lang="en-GB" dirty="0">
                <a:ea typeface="+mn-ea"/>
                <a:cs typeface="+mn-cs"/>
              </a:rPr>
              <a:t>The exemption does not apply to agreements which have as their object:</a:t>
            </a:r>
          </a:p>
          <a:p>
            <a:pPr lvl="1">
              <a:spcAft>
                <a:spcPts val="600"/>
              </a:spcAft>
            </a:pPr>
            <a:r>
              <a:rPr lang="en-GB" sz="1600" dirty="0"/>
              <a:t>the restriction of the parties’ freedom to carry out R&amp;D in an unrelated field;</a:t>
            </a:r>
          </a:p>
          <a:p>
            <a:pPr lvl="1">
              <a:spcAft>
                <a:spcPts val="600"/>
              </a:spcAft>
            </a:pPr>
            <a:r>
              <a:rPr lang="en-GB" sz="1600" dirty="0"/>
              <a:t>the restriction of the parties’ freedom to carry out R&amp;D in a related field after completion of the R&amp;D agreement;</a:t>
            </a:r>
          </a:p>
          <a:p>
            <a:pPr lvl="1">
              <a:spcAft>
                <a:spcPts val="600"/>
              </a:spcAft>
            </a:pPr>
            <a:r>
              <a:rPr lang="en-GB" sz="1600" dirty="0"/>
              <a:t>the limitation of output or sales (with certain exceptions, such as the setting of sales/production targets in the context of joint exploitation, a restriction on selling / manufacturing products / technologies that compete with the those related to the R&amp;D agreement);</a:t>
            </a:r>
          </a:p>
          <a:p>
            <a:pPr lvl="1">
              <a:spcAft>
                <a:spcPts val="600"/>
              </a:spcAft>
            </a:pPr>
            <a:r>
              <a:rPr lang="en-GB" sz="1600" dirty="0"/>
              <a:t>fixing of sales prices or royalty rates (except when joint exploitation);</a:t>
            </a:r>
          </a:p>
          <a:p>
            <a:pPr lvl="1">
              <a:spcAft>
                <a:spcPts val="600"/>
              </a:spcAft>
            </a:pPr>
            <a:r>
              <a:rPr lang="en-GB" sz="1600" dirty="0"/>
              <a:t>restrictions on passive sales into certain territories or to certain customers</a:t>
            </a:r>
          </a:p>
          <a:p>
            <a:pPr lvl="1">
              <a:spcAft>
                <a:spcPts val="600"/>
              </a:spcAft>
            </a:pPr>
            <a:r>
              <a:rPr lang="en-GB" sz="1600" dirty="0"/>
              <a:t> restrictions on active sales into territories or to customers which have not been exclusively allocated to one of the parties  </a:t>
            </a:r>
          </a:p>
          <a:p>
            <a:pPr marL="0" indent="0">
              <a:lnSpc>
                <a:spcPct val="120000"/>
              </a:lnSpc>
              <a:buNone/>
            </a:pPr>
            <a:endParaRPr lang="en-GB" sz="1600" dirty="0"/>
          </a:p>
          <a:p>
            <a:pPr marL="457200" lvl="1" indent="0">
              <a:lnSpc>
                <a:spcPct val="120000"/>
              </a:lnSpc>
              <a:buNone/>
            </a:pPr>
            <a:endParaRPr lang="en-GB" sz="1600" dirty="0"/>
          </a:p>
        </p:txBody>
      </p:sp>
      <p:sp>
        <p:nvSpPr>
          <p:cNvPr id="4" name="Slide Number Placeholder 3"/>
          <p:cNvSpPr>
            <a:spLocks noGrp="1"/>
          </p:cNvSpPr>
          <p:nvPr>
            <p:ph type="sldNum" sz="quarter" idx="10"/>
          </p:nvPr>
        </p:nvSpPr>
        <p:spPr/>
        <p:txBody>
          <a:bodyPr/>
          <a:lstStyle/>
          <a:p>
            <a:fld id="{73703C71-FD9A-4797-8E0A-1D52CEFC6B2A}" type="slidenum">
              <a:rPr lang="en-GB" smtClean="0"/>
              <a:pPr/>
              <a:t>26</a:t>
            </a:fld>
            <a:endParaRPr lang="en-GB"/>
          </a:p>
        </p:txBody>
      </p:sp>
    </p:spTree>
    <p:extLst>
      <p:ext uri="{BB962C8B-B14F-4D97-AF65-F5344CB8AC3E}">
        <p14:creationId xmlns:p14="http://schemas.microsoft.com/office/powerpoint/2010/main" val="10653812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4AB9F-7785-47C1-B153-5326505C8DF8}"/>
              </a:ext>
            </a:extLst>
          </p:cNvPr>
          <p:cNvSpPr>
            <a:spLocks noGrp="1"/>
          </p:cNvSpPr>
          <p:nvPr>
            <p:ph type="title"/>
          </p:nvPr>
        </p:nvSpPr>
        <p:spPr/>
        <p:txBody>
          <a:bodyPr/>
          <a:lstStyle/>
          <a:p>
            <a:r>
              <a:rPr lang="en-GB" dirty="0"/>
              <a:t>R&amp;D Agreements – Block Exemption</a:t>
            </a:r>
          </a:p>
        </p:txBody>
      </p:sp>
      <p:sp>
        <p:nvSpPr>
          <p:cNvPr id="3" name="Content Placeholder 2">
            <a:extLst>
              <a:ext uri="{FF2B5EF4-FFF2-40B4-BE49-F238E27FC236}">
                <a16:creationId xmlns:a16="http://schemas.microsoft.com/office/drawing/2014/main" id="{3D186FCC-9D1C-4F62-88B5-A86F37F4A037}"/>
              </a:ext>
            </a:extLst>
          </p:cNvPr>
          <p:cNvSpPr>
            <a:spLocks noGrp="1"/>
          </p:cNvSpPr>
          <p:nvPr>
            <p:ph idx="1"/>
          </p:nvPr>
        </p:nvSpPr>
        <p:spPr/>
        <p:txBody>
          <a:bodyPr/>
          <a:lstStyle/>
          <a:p>
            <a:pPr marL="0" indent="0">
              <a:buNone/>
            </a:pPr>
            <a:r>
              <a:rPr lang="en-GB" b="1" dirty="0"/>
              <a:t>No hardcore restrictions permitted (cont.)</a:t>
            </a:r>
          </a:p>
          <a:p>
            <a:r>
              <a:rPr lang="en-GB" dirty="0"/>
              <a:t>if the parties allocated territories or customers between them in the context of specialization or exploitation, one party may not be prevented from selling to customers allocated to the other party if those customers would sell the products or license the technology in their territories in the EU;</a:t>
            </a:r>
          </a:p>
          <a:p>
            <a:r>
              <a:rPr lang="en-GB" dirty="0"/>
              <a:t>the parties may not make it difficult for users or resellers to obtain products from other resellers within the EU.</a:t>
            </a:r>
          </a:p>
        </p:txBody>
      </p:sp>
      <p:sp>
        <p:nvSpPr>
          <p:cNvPr id="4" name="Slide Number Placeholder 3">
            <a:extLst>
              <a:ext uri="{FF2B5EF4-FFF2-40B4-BE49-F238E27FC236}">
                <a16:creationId xmlns:a16="http://schemas.microsoft.com/office/drawing/2014/main" id="{179375FC-3762-4DEA-B79D-75F842C923AB}"/>
              </a:ext>
            </a:extLst>
          </p:cNvPr>
          <p:cNvSpPr>
            <a:spLocks noGrp="1"/>
          </p:cNvSpPr>
          <p:nvPr>
            <p:ph type="sldNum" sz="quarter" idx="10"/>
          </p:nvPr>
        </p:nvSpPr>
        <p:spPr/>
        <p:txBody>
          <a:bodyPr/>
          <a:lstStyle/>
          <a:p>
            <a:fld id="{73703C71-FD9A-4797-8E0A-1D52CEFC6B2A}" type="slidenum">
              <a:rPr lang="en-GB" smtClean="0"/>
              <a:pPr/>
              <a:t>27</a:t>
            </a:fld>
            <a:endParaRPr lang="en-GB"/>
          </a:p>
        </p:txBody>
      </p:sp>
    </p:spTree>
    <p:extLst>
      <p:ext uri="{BB962C8B-B14F-4D97-AF65-F5344CB8AC3E}">
        <p14:creationId xmlns:p14="http://schemas.microsoft.com/office/powerpoint/2010/main" val="9832937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7772400" cy="1143000"/>
          </a:xfrm>
        </p:spPr>
        <p:txBody>
          <a:bodyPr/>
          <a:lstStyle/>
          <a:p>
            <a:pPr algn="ctr"/>
            <a:r>
              <a:rPr lang="en-US" sz="2400" b="1" dirty="0">
                <a:solidFill>
                  <a:srgbClr val="EA7900"/>
                </a:solidFill>
              </a:rPr>
              <a:t>R&amp;D Agreements – Block Exemption</a:t>
            </a:r>
            <a:endParaRPr lang="en-GB" sz="2400" b="1" dirty="0">
              <a:solidFill>
                <a:srgbClr val="EA7900"/>
              </a:solidFill>
            </a:endParaRPr>
          </a:p>
        </p:txBody>
      </p:sp>
      <p:sp>
        <p:nvSpPr>
          <p:cNvPr id="3" name="Content Placeholder 2"/>
          <p:cNvSpPr>
            <a:spLocks noGrp="1"/>
          </p:cNvSpPr>
          <p:nvPr>
            <p:ph idx="1"/>
          </p:nvPr>
        </p:nvSpPr>
        <p:spPr>
          <a:xfrm>
            <a:off x="685800" y="1066800"/>
            <a:ext cx="7772400" cy="5181600"/>
          </a:xfrm>
        </p:spPr>
        <p:txBody>
          <a:bodyPr>
            <a:noAutofit/>
          </a:bodyPr>
          <a:lstStyle/>
          <a:p>
            <a:pPr marL="0" indent="0">
              <a:lnSpc>
                <a:spcPct val="120000"/>
              </a:lnSpc>
              <a:buNone/>
            </a:pPr>
            <a:r>
              <a:rPr lang="en-GB" sz="1800" b="1" dirty="0"/>
              <a:t>Excluded restrictions</a:t>
            </a:r>
            <a:r>
              <a:rPr lang="en-GB" sz="1800" dirty="0"/>
              <a:t> </a:t>
            </a:r>
          </a:p>
          <a:p>
            <a:r>
              <a:rPr lang="en-GB" sz="1800" dirty="0"/>
              <a:t>The exemption does not apply to the following obligations contained in R&amp;D agreements:</a:t>
            </a:r>
          </a:p>
          <a:p>
            <a:pPr lvl="1">
              <a:spcAft>
                <a:spcPts val="600"/>
              </a:spcAft>
            </a:pPr>
            <a:r>
              <a:rPr lang="en-GB" sz="1600" dirty="0"/>
              <a:t>obligation not to challenge the validity of IP rights (1) after completion of the R&amp;D for IP rights that are relevant to the R&amp;D; (2) after the expiry of the agreement for IP rights that protect the results of the R&amp;D. </a:t>
            </a:r>
          </a:p>
          <a:p>
            <a:pPr lvl="1">
              <a:spcAft>
                <a:spcPts val="600"/>
              </a:spcAft>
            </a:pPr>
            <a:r>
              <a:rPr lang="en-GB" sz="1600" dirty="0"/>
              <a:t>obligation not to grant licences to third parties to manufacture the products/technologies unless the agreement provides for the exploitation of the results by at least one of the parties.</a:t>
            </a:r>
          </a:p>
          <a:p>
            <a:pPr marL="457200" lvl="1" indent="0">
              <a:lnSpc>
                <a:spcPct val="120000"/>
              </a:lnSpc>
              <a:buNone/>
            </a:pPr>
            <a:endParaRPr lang="en-GB" sz="1600" dirty="0"/>
          </a:p>
        </p:txBody>
      </p:sp>
      <p:sp>
        <p:nvSpPr>
          <p:cNvPr id="4" name="Slide Number Placeholder 3"/>
          <p:cNvSpPr>
            <a:spLocks noGrp="1"/>
          </p:cNvSpPr>
          <p:nvPr>
            <p:ph type="sldNum" sz="quarter" idx="10"/>
          </p:nvPr>
        </p:nvSpPr>
        <p:spPr/>
        <p:txBody>
          <a:bodyPr/>
          <a:lstStyle/>
          <a:p>
            <a:fld id="{73703C71-FD9A-4797-8E0A-1D52CEFC6B2A}" type="slidenum">
              <a:rPr lang="en-GB" smtClean="0"/>
              <a:pPr/>
              <a:t>28</a:t>
            </a:fld>
            <a:endParaRPr lang="en-GB"/>
          </a:p>
        </p:txBody>
      </p:sp>
    </p:spTree>
    <p:extLst>
      <p:ext uri="{BB962C8B-B14F-4D97-AF65-F5344CB8AC3E}">
        <p14:creationId xmlns:p14="http://schemas.microsoft.com/office/powerpoint/2010/main" val="37901061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838200"/>
          </a:xfrm>
        </p:spPr>
        <p:txBody>
          <a:bodyPr/>
          <a:lstStyle/>
          <a:p>
            <a:pPr algn="ctr"/>
            <a:r>
              <a:rPr lang="en-US" sz="2400" b="1" dirty="0">
                <a:solidFill>
                  <a:srgbClr val="EA7900"/>
                </a:solidFill>
              </a:rPr>
              <a:t>R&amp;D Agreements – Block Exemption</a:t>
            </a:r>
            <a:endParaRPr lang="en-GB" sz="2400" b="1" dirty="0">
              <a:solidFill>
                <a:srgbClr val="EA7900"/>
              </a:solidFill>
            </a:endParaRPr>
          </a:p>
        </p:txBody>
      </p:sp>
      <p:sp>
        <p:nvSpPr>
          <p:cNvPr id="3" name="Content Placeholder 2"/>
          <p:cNvSpPr>
            <a:spLocks noGrp="1"/>
          </p:cNvSpPr>
          <p:nvPr>
            <p:ph idx="1"/>
          </p:nvPr>
        </p:nvSpPr>
        <p:spPr>
          <a:xfrm>
            <a:off x="457200" y="1143000"/>
            <a:ext cx="8153400" cy="5181600"/>
          </a:xfrm>
        </p:spPr>
        <p:txBody>
          <a:bodyPr>
            <a:normAutofit fontScale="47500" lnSpcReduction="20000"/>
          </a:bodyPr>
          <a:lstStyle/>
          <a:p>
            <a:pPr marL="0" indent="0">
              <a:lnSpc>
                <a:spcPct val="110000"/>
              </a:lnSpc>
              <a:spcAft>
                <a:spcPts val="600"/>
              </a:spcAft>
              <a:buNone/>
            </a:pPr>
            <a:r>
              <a:rPr lang="en-US" sz="4200" b="1" dirty="0"/>
              <a:t>Conditions for exemption</a:t>
            </a:r>
            <a:endParaRPr lang="en-US" sz="4200" b="1" i="1" dirty="0"/>
          </a:p>
          <a:p>
            <a:pPr algn="just">
              <a:lnSpc>
                <a:spcPct val="120000"/>
              </a:lnSpc>
              <a:spcAft>
                <a:spcPts val="600"/>
              </a:spcAft>
            </a:pPr>
            <a:r>
              <a:rPr lang="en-US" sz="3400" dirty="0"/>
              <a:t>The parties must have </a:t>
            </a:r>
            <a:r>
              <a:rPr lang="en-US" sz="3400" b="1" dirty="0"/>
              <a:t>full access</a:t>
            </a:r>
            <a:r>
              <a:rPr lang="en-US" sz="3400" dirty="0"/>
              <a:t> to the final results of the R&amp;D, including resulting IP rights for the purpose of future R&amp;D and exploitation. However: </a:t>
            </a:r>
          </a:p>
          <a:p>
            <a:pPr lvl="1" algn="just">
              <a:lnSpc>
                <a:spcPct val="120000"/>
              </a:lnSpc>
              <a:spcAft>
                <a:spcPts val="600"/>
              </a:spcAft>
            </a:pPr>
            <a:r>
              <a:rPr lang="en-US" sz="3400" dirty="0"/>
              <a:t>if the parties limit their rights of exploitation, they may also limit their right to the results for the purpose of exploitation. </a:t>
            </a:r>
          </a:p>
          <a:p>
            <a:pPr lvl="1" algn="just">
              <a:lnSpc>
                <a:spcPct val="120000"/>
              </a:lnSpc>
              <a:spcAft>
                <a:spcPts val="600"/>
              </a:spcAft>
            </a:pPr>
            <a:r>
              <a:rPr lang="en-US" sz="3400" dirty="0"/>
              <a:t>parties that are not normally active in exploitation (e.g., research institutes, academic bodies) may also confine the use of the results to further research. </a:t>
            </a:r>
          </a:p>
          <a:p>
            <a:pPr algn="just">
              <a:lnSpc>
                <a:spcPct val="120000"/>
              </a:lnSpc>
              <a:spcAft>
                <a:spcPts val="600"/>
              </a:spcAft>
            </a:pPr>
            <a:r>
              <a:rPr lang="en-US" sz="3400" dirty="0"/>
              <a:t>If the agreement provides for R&amp;D only, each party must be granted access to </a:t>
            </a:r>
            <a:r>
              <a:rPr lang="en-US" sz="3400" b="1" dirty="0"/>
              <a:t>pre-existing know-how</a:t>
            </a:r>
            <a:r>
              <a:rPr lang="en-US" sz="3400" dirty="0"/>
              <a:t> </a:t>
            </a:r>
            <a:r>
              <a:rPr lang="en-US" sz="3300" dirty="0"/>
              <a:t>of the other party if this is indispensable for exploitation of the results. </a:t>
            </a:r>
          </a:p>
          <a:p>
            <a:pPr algn="just">
              <a:lnSpc>
                <a:spcPct val="120000"/>
              </a:lnSpc>
              <a:spcAft>
                <a:spcPts val="600"/>
              </a:spcAft>
            </a:pPr>
            <a:r>
              <a:rPr lang="en-US" sz="3300" dirty="0"/>
              <a:t>Joint exploitation may only pertain to results protected by IP and indispensable to manufacture the product or to apply the relevant technology.</a:t>
            </a:r>
          </a:p>
          <a:p>
            <a:pPr algn="just">
              <a:lnSpc>
                <a:spcPct val="120000"/>
              </a:lnSpc>
              <a:spcAft>
                <a:spcPts val="600"/>
              </a:spcAft>
            </a:pPr>
            <a:r>
              <a:rPr lang="en-US" sz="3300" dirty="0"/>
              <a:t>Parties charged with manufacturing the product must supply the other parties except if there is joint distribution or only one of the parties has the right to distribute. </a:t>
            </a:r>
          </a:p>
          <a:p>
            <a:endParaRPr lang="en-GB" dirty="0"/>
          </a:p>
        </p:txBody>
      </p:sp>
      <p:sp>
        <p:nvSpPr>
          <p:cNvPr id="4" name="Slide Number Placeholder 3"/>
          <p:cNvSpPr>
            <a:spLocks noGrp="1"/>
          </p:cNvSpPr>
          <p:nvPr>
            <p:ph type="sldNum" sz="quarter" idx="10"/>
          </p:nvPr>
        </p:nvSpPr>
        <p:spPr/>
        <p:txBody>
          <a:bodyPr/>
          <a:lstStyle/>
          <a:p>
            <a:fld id="{73703C71-FD9A-4797-8E0A-1D52CEFC6B2A}" type="slidenum">
              <a:rPr lang="en-GB" smtClean="0"/>
              <a:pPr/>
              <a:t>29</a:t>
            </a:fld>
            <a:endParaRPr lang="en-GB"/>
          </a:p>
        </p:txBody>
      </p:sp>
    </p:spTree>
    <p:extLst>
      <p:ext uri="{BB962C8B-B14F-4D97-AF65-F5344CB8AC3E}">
        <p14:creationId xmlns:p14="http://schemas.microsoft.com/office/powerpoint/2010/main" val="19590905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72400" cy="838200"/>
          </a:xfrm>
        </p:spPr>
        <p:txBody>
          <a:bodyPr/>
          <a:lstStyle/>
          <a:p>
            <a:pPr algn="ctr"/>
            <a:r>
              <a:rPr lang="en-GB" sz="2400" b="1" dirty="0">
                <a:solidFill>
                  <a:srgbClr val="EA7900"/>
                </a:solidFill>
              </a:rPr>
              <a:t>Term Sheet</a:t>
            </a:r>
            <a:br>
              <a:rPr lang="en-GB" sz="2400" b="1" dirty="0">
                <a:solidFill>
                  <a:srgbClr val="EA7900"/>
                </a:solidFill>
              </a:rPr>
            </a:br>
            <a:r>
              <a:rPr lang="en-GB" sz="2400" b="1" dirty="0">
                <a:solidFill>
                  <a:srgbClr val="EA7900"/>
                </a:solidFill>
              </a:rPr>
              <a:t>Air France/ Oracle Joint Venture</a:t>
            </a:r>
            <a:r>
              <a:rPr lang="en-GB" sz="2400" dirty="0"/>
              <a:t> </a:t>
            </a:r>
          </a:p>
        </p:txBody>
      </p:sp>
      <p:sp>
        <p:nvSpPr>
          <p:cNvPr id="3" name="Content Placeholder 2"/>
          <p:cNvSpPr>
            <a:spLocks noGrp="1"/>
          </p:cNvSpPr>
          <p:nvPr>
            <p:ph idx="1"/>
          </p:nvPr>
        </p:nvSpPr>
        <p:spPr>
          <a:xfrm>
            <a:off x="762000" y="1676400"/>
            <a:ext cx="7696200" cy="5029200"/>
          </a:xfrm>
        </p:spPr>
        <p:txBody>
          <a:bodyPr>
            <a:noAutofit/>
          </a:bodyPr>
          <a:lstStyle/>
          <a:p>
            <a:pPr marL="342900" lvl="1" indent="-342900">
              <a:buFont typeface="Arial" pitchFamily="34" charset="0"/>
              <a:buChar char="•"/>
            </a:pPr>
            <a:r>
              <a:rPr lang="en-GB" sz="2000" dirty="0"/>
              <a:t>JV will have its own dedicated management team.</a:t>
            </a:r>
          </a:p>
          <a:p>
            <a:pPr marL="342900" lvl="1" indent="-342900">
              <a:buFont typeface="Arial" pitchFamily="34" charset="0"/>
              <a:buChar char="•"/>
            </a:pPr>
            <a:r>
              <a:rPr lang="en-GB" sz="2000" dirty="0"/>
              <a:t>Air France and Oracle will grant licenses for technology to the JV.</a:t>
            </a:r>
          </a:p>
          <a:p>
            <a:pPr marL="342900" lvl="1" indent="-342900">
              <a:buFont typeface="Arial" pitchFamily="34" charset="0"/>
              <a:buChar char="•"/>
            </a:pPr>
            <a:r>
              <a:rPr lang="en-GB" sz="2000" dirty="0"/>
              <a:t>JV will rely on parent companies for some corporate functions, such as IT infrastructure, order processing, office space, human resources. These will be provided to the JV by way of service agreements.</a:t>
            </a:r>
          </a:p>
          <a:p>
            <a:pPr marL="342900" lvl="1" indent="-342900">
              <a:buFont typeface="Arial" pitchFamily="34" charset="0"/>
              <a:buChar char="•"/>
            </a:pPr>
            <a:r>
              <a:rPr lang="en-GB" sz="2000" dirty="0"/>
              <a:t>JV will sell services to third parties. Air France expected to be major customer during early years, but the percentage of JV’s business represented by Air France expected to decrease.</a:t>
            </a:r>
          </a:p>
          <a:p>
            <a:pPr marL="0" indent="0">
              <a:buClrTx/>
              <a:buNone/>
            </a:pPr>
            <a:endParaRPr lang="en-GB" sz="1600" dirty="0">
              <a:ea typeface="+mn-ea"/>
              <a:cs typeface="+mn-cs"/>
            </a:endParaRPr>
          </a:p>
        </p:txBody>
      </p:sp>
      <p:sp>
        <p:nvSpPr>
          <p:cNvPr id="4" name="Slide Number Placeholder 3"/>
          <p:cNvSpPr>
            <a:spLocks noGrp="1"/>
          </p:cNvSpPr>
          <p:nvPr>
            <p:ph type="sldNum" sz="quarter" idx="10"/>
          </p:nvPr>
        </p:nvSpPr>
        <p:spPr/>
        <p:txBody>
          <a:bodyPr/>
          <a:lstStyle/>
          <a:p>
            <a:fld id="{73703C71-FD9A-4797-8E0A-1D52CEFC6B2A}" type="slidenum">
              <a:rPr lang="en-GB" smtClean="0"/>
              <a:pPr/>
              <a:t>3</a:t>
            </a:fld>
            <a:endParaRPr lang="en-GB" dirty="0"/>
          </a:p>
        </p:txBody>
      </p:sp>
    </p:spTree>
    <p:extLst>
      <p:ext uri="{BB962C8B-B14F-4D97-AF65-F5344CB8AC3E}">
        <p14:creationId xmlns:p14="http://schemas.microsoft.com/office/powerpoint/2010/main" val="24703229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pPr algn="ctr"/>
            <a:r>
              <a:rPr lang="en-US" sz="2400" b="1" dirty="0">
                <a:solidFill>
                  <a:srgbClr val="EA7900"/>
                </a:solidFill>
              </a:rPr>
              <a:t>R&amp;D Agreements – Block Exemption </a:t>
            </a:r>
            <a:endParaRPr lang="en-GB" sz="2400" b="1" dirty="0">
              <a:solidFill>
                <a:srgbClr val="EA7900"/>
              </a:solidFill>
            </a:endParaRPr>
          </a:p>
        </p:txBody>
      </p:sp>
      <p:sp>
        <p:nvSpPr>
          <p:cNvPr id="3" name="Content Placeholder 2"/>
          <p:cNvSpPr>
            <a:spLocks noGrp="1"/>
          </p:cNvSpPr>
          <p:nvPr>
            <p:ph idx="1"/>
          </p:nvPr>
        </p:nvSpPr>
        <p:spPr>
          <a:xfrm>
            <a:off x="685800" y="1143000"/>
            <a:ext cx="7772400" cy="3886200"/>
          </a:xfrm>
        </p:spPr>
        <p:txBody>
          <a:bodyPr>
            <a:normAutofit fontScale="25000" lnSpcReduction="20000"/>
          </a:bodyPr>
          <a:lstStyle/>
          <a:p>
            <a:pPr marL="0" indent="0">
              <a:buNone/>
            </a:pPr>
            <a:r>
              <a:rPr lang="en-US" sz="6400" b="1" dirty="0"/>
              <a:t>Market share threshold</a:t>
            </a:r>
          </a:p>
          <a:p>
            <a:pPr>
              <a:lnSpc>
                <a:spcPct val="120000"/>
              </a:lnSpc>
              <a:spcAft>
                <a:spcPts val="600"/>
              </a:spcAft>
            </a:pPr>
            <a:r>
              <a:rPr lang="en-US" sz="6400" dirty="0"/>
              <a:t>The Block Exemption applies if:</a:t>
            </a:r>
          </a:p>
          <a:p>
            <a:pPr lvl="1">
              <a:lnSpc>
                <a:spcPct val="120000"/>
              </a:lnSpc>
              <a:spcAft>
                <a:spcPts val="600"/>
              </a:spcAft>
            </a:pPr>
            <a:r>
              <a:rPr lang="en-US" sz="6400" dirty="0"/>
              <a:t>the parties are not competitors; </a:t>
            </a:r>
          </a:p>
          <a:p>
            <a:pPr lvl="1">
              <a:lnSpc>
                <a:spcPct val="120000"/>
              </a:lnSpc>
              <a:spcAft>
                <a:spcPts val="600"/>
              </a:spcAft>
            </a:pPr>
            <a:r>
              <a:rPr lang="en-US" sz="6400" dirty="0"/>
              <a:t>for joint R&amp;D in cases where the parties are actual or potential competitors for a product and/or technology capable of being replaced by the contract product </a:t>
            </a:r>
            <a:r>
              <a:rPr lang="en-US" sz="6400"/>
              <a:t>or technology, </a:t>
            </a:r>
            <a:r>
              <a:rPr lang="en-US" sz="6400" dirty="0"/>
              <a:t>the parties’ combined market share does not exceed 25% of relevant market; or </a:t>
            </a:r>
          </a:p>
          <a:p>
            <a:pPr lvl="1">
              <a:lnSpc>
                <a:spcPct val="120000"/>
              </a:lnSpc>
              <a:spcAft>
                <a:spcPts val="600"/>
              </a:spcAft>
            </a:pPr>
            <a:r>
              <a:rPr lang="en-US" sz="6400" dirty="0"/>
              <a:t>for “paid-for” R&amp;D, the combined market share of the financing party and all the parties with which the financing parties has entered into R&amp;D agreements, relating to the same products or technologies, does not exceed 25% on the relevant markets.</a:t>
            </a:r>
          </a:p>
          <a:p>
            <a:pPr marL="0" indent="0">
              <a:lnSpc>
                <a:spcPct val="120000"/>
              </a:lnSpc>
              <a:spcAft>
                <a:spcPts val="600"/>
              </a:spcAft>
              <a:buNone/>
            </a:pPr>
            <a:r>
              <a:rPr lang="en-US" sz="6400" b="1" dirty="0"/>
              <a:t>Duration of exemption</a:t>
            </a:r>
          </a:p>
          <a:p>
            <a:pPr>
              <a:lnSpc>
                <a:spcPct val="120000"/>
              </a:lnSpc>
              <a:spcAft>
                <a:spcPts val="600"/>
              </a:spcAft>
            </a:pPr>
            <a:r>
              <a:rPr lang="en-US" sz="6400" dirty="0"/>
              <a:t>The exemption applies for the duration of the R&amp;D. </a:t>
            </a:r>
          </a:p>
          <a:p>
            <a:pPr marL="342900" lvl="1" indent="-342900">
              <a:lnSpc>
                <a:spcPct val="120000"/>
              </a:lnSpc>
              <a:spcAft>
                <a:spcPts val="600"/>
              </a:spcAft>
              <a:buFontTx/>
              <a:buChar char="•"/>
            </a:pPr>
            <a:r>
              <a:rPr lang="en-US" sz="6400" dirty="0">
                <a:ea typeface="+mn-ea"/>
                <a:cs typeface="+mn-cs"/>
              </a:rPr>
              <a:t>If the results of the R&amp;D are jointly exploited, the exemption shall continue to apply for 7 years after the products/technologies are put on the market. </a:t>
            </a:r>
          </a:p>
          <a:p>
            <a:pPr>
              <a:lnSpc>
                <a:spcPct val="120000"/>
              </a:lnSpc>
              <a:spcAft>
                <a:spcPts val="600"/>
              </a:spcAft>
            </a:pPr>
            <a:r>
              <a:rPr lang="en-US" sz="6400" dirty="0"/>
              <a:t>At the end of this period, the exemption continues to apply provided that the parties’ combined market share does not exceed 25% on the relevant market.  </a:t>
            </a:r>
          </a:p>
          <a:p>
            <a:pPr lvl="1"/>
            <a:endParaRPr lang="en-GB" sz="3600" dirty="0"/>
          </a:p>
        </p:txBody>
      </p:sp>
      <p:sp>
        <p:nvSpPr>
          <p:cNvPr id="4" name="Slide Number Placeholder 3"/>
          <p:cNvSpPr>
            <a:spLocks noGrp="1"/>
          </p:cNvSpPr>
          <p:nvPr>
            <p:ph type="sldNum" sz="quarter" idx="10"/>
          </p:nvPr>
        </p:nvSpPr>
        <p:spPr/>
        <p:txBody>
          <a:bodyPr/>
          <a:lstStyle/>
          <a:p>
            <a:fld id="{73703C71-FD9A-4797-8E0A-1D52CEFC6B2A}" type="slidenum">
              <a:rPr lang="en-GB" smtClean="0"/>
              <a:pPr/>
              <a:t>30</a:t>
            </a:fld>
            <a:endParaRPr lang="en-GB"/>
          </a:p>
        </p:txBody>
      </p:sp>
    </p:spTree>
    <p:extLst>
      <p:ext uri="{BB962C8B-B14F-4D97-AF65-F5344CB8AC3E}">
        <p14:creationId xmlns:p14="http://schemas.microsoft.com/office/powerpoint/2010/main" val="18196668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1C5A5845-6949-4D37-BEE6-EF61BFC824D5}" type="slidenum">
              <a:rPr lang="en-GB"/>
              <a:pPr/>
              <a:t>4</a:t>
            </a:fld>
            <a:endParaRPr lang="en-GB"/>
          </a:p>
        </p:txBody>
      </p:sp>
      <p:sp>
        <p:nvSpPr>
          <p:cNvPr id="26626" name="Rectangle 2"/>
          <p:cNvSpPr>
            <a:spLocks noGrp="1" noChangeArrowheads="1"/>
          </p:cNvSpPr>
          <p:nvPr>
            <p:ph type="title"/>
          </p:nvPr>
        </p:nvSpPr>
        <p:spPr>
          <a:xfrm>
            <a:off x="609600" y="304800"/>
            <a:ext cx="7772400" cy="838200"/>
          </a:xfrm>
        </p:spPr>
        <p:txBody>
          <a:bodyPr/>
          <a:lstStyle/>
          <a:p>
            <a:pPr algn="ctr"/>
            <a:r>
              <a:rPr lang="en-US" sz="2400" b="1" dirty="0">
                <a:solidFill>
                  <a:srgbClr val="EA7900"/>
                </a:solidFill>
              </a:rPr>
              <a:t>Rationale for Collaboration </a:t>
            </a:r>
          </a:p>
        </p:txBody>
      </p:sp>
      <p:sp>
        <p:nvSpPr>
          <p:cNvPr id="26627" name="Rectangle 3"/>
          <p:cNvSpPr>
            <a:spLocks noGrp="1" noChangeArrowheads="1"/>
          </p:cNvSpPr>
          <p:nvPr>
            <p:ph type="body" idx="1"/>
          </p:nvPr>
        </p:nvSpPr>
        <p:spPr>
          <a:xfrm>
            <a:off x="685800" y="1371600"/>
            <a:ext cx="7772400" cy="4648200"/>
          </a:xfrm>
        </p:spPr>
        <p:txBody>
          <a:bodyPr>
            <a:normAutofit/>
          </a:bodyPr>
          <a:lstStyle/>
          <a:p>
            <a:pPr marL="342900" lvl="1" indent="-342900">
              <a:spcAft>
                <a:spcPts val="600"/>
              </a:spcAft>
              <a:buFont typeface="Arial" pitchFamily="34" charset="0"/>
              <a:buChar char="•"/>
            </a:pPr>
            <a:r>
              <a:rPr lang="en-GB" sz="2000" dirty="0"/>
              <a:t>Companies enter into horizontal cooperation agreements (“joint ventures”) for a variety of reasons: </a:t>
            </a:r>
          </a:p>
          <a:p>
            <a:pPr lvl="1">
              <a:spcAft>
                <a:spcPts val="0"/>
              </a:spcAft>
            </a:pPr>
            <a:r>
              <a:rPr lang="en-GB" sz="1800" dirty="0">
                <a:ea typeface="+mn-ea"/>
                <a:cs typeface="+mn-cs"/>
              </a:rPr>
              <a:t>Share investment / risk</a:t>
            </a:r>
          </a:p>
          <a:p>
            <a:pPr lvl="2">
              <a:spcAft>
                <a:spcPts val="0"/>
              </a:spcAft>
            </a:pPr>
            <a:r>
              <a:rPr lang="en-GB" sz="1800" dirty="0">
                <a:ea typeface="+mn-ea"/>
                <a:cs typeface="+mn-cs"/>
              </a:rPr>
              <a:t>e.g., construction of the channel tunnel. </a:t>
            </a:r>
          </a:p>
          <a:p>
            <a:pPr lvl="1"/>
            <a:r>
              <a:rPr lang="en-GB" sz="1800" dirty="0">
                <a:ea typeface="+mn-ea"/>
                <a:cs typeface="+mn-cs"/>
              </a:rPr>
              <a:t>Combine complementary activities / skills / assets </a:t>
            </a:r>
          </a:p>
          <a:p>
            <a:pPr lvl="2"/>
            <a:r>
              <a:rPr lang="en-GB" sz="1800" dirty="0">
                <a:ea typeface="+mn-ea"/>
                <a:cs typeface="+mn-cs"/>
              </a:rPr>
              <a:t>e.g., JV between a large pharmaceutical company and a small bio-tech company.</a:t>
            </a:r>
          </a:p>
          <a:p>
            <a:pPr lvl="1"/>
            <a:r>
              <a:rPr lang="en-GB" sz="1800" dirty="0">
                <a:ea typeface="+mn-ea"/>
                <a:cs typeface="+mn-cs"/>
              </a:rPr>
              <a:t>Challenge the market leader</a:t>
            </a:r>
          </a:p>
          <a:p>
            <a:pPr lvl="1"/>
            <a:r>
              <a:rPr lang="en-GB" sz="1800" dirty="0">
                <a:ea typeface="+mn-ea"/>
                <a:cs typeface="+mn-cs"/>
              </a:rPr>
              <a:t>Pool know-how</a:t>
            </a:r>
          </a:p>
          <a:p>
            <a:pPr lvl="1"/>
            <a:r>
              <a:rPr lang="en-GB" sz="1800" dirty="0">
                <a:ea typeface="+mn-ea"/>
                <a:cs typeface="+mn-cs"/>
              </a:rPr>
              <a:t>Improve quality and innovation</a:t>
            </a:r>
          </a:p>
          <a:p>
            <a:pPr lvl="1"/>
            <a:r>
              <a:rPr lang="en-GB" sz="1800" dirty="0">
                <a:ea typeface="+mn-ea"/>
                <a:cs typeface="+mn-cs"/>
              </a:rPr>
              <a:t>Expand into a new field of activity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400" b="1" dirty="0">
                <a:solidFill>
                  <a:srgbClr val="EA7900"/>
                </a:solidFill>
              </a:rPr>
              <a:t>Potential Competition Law Concerns</a:t>
            </a:r>
            <a:endParaRPr lang="en-GB" sz="2400" b="1" dirty="0">
              <a:solidFill>
                <a:srgbClr val="EA7900"/>
              </a:solidFill>
            </a:endParaRPr>
          </a:p>
        </p:txBody>
      </p:sp>
      <p:sp>
        <p:nvSpPr>
          <p:cNvPr id="3" name="Content Placeholder 2"/>
          <p:cNvSpPr>
            <a:spLocks noGrp="1"/>
          </p:cNvSpPr>
          <p:nvPr>
            <p:ph idx="1"/>
          </p:nvPr>
        </p:nvSpPr>
        <p:spPr>
          <a:xfrm>
            <a:off x="685800" y="1524000"/>
            <a:ext cx="7772400" cy="4648200"/>
          </a:xfrm>
        </p:spPr>
        <p:txBody>
          <a:bodyPr>
            <a:normAutofit/>
          </a:bodyPr>
          <a:lstStyle/>
          <a:p>
            <a:r>
              <a:rPr lang="en-GB" sz="2000" dirty="0"/>
              <a:t>Horizontal cooperation agreements may harm competition by:</a:t>
            </a:r>
          </a:p>
          <a:p>
            <a:pPr marL="0" indent="0">
              <a:buNone/>
            </a:pPr>
            <a:endParaRPr lang="en-GB" sz="2000" dirty="0"/>
          </a:p>
          <a:p>
            <a:pPr lvl="1"/>
            <a:r>
              <a:rPr lang="en-US" sz="1800" dirty="0"/>
              <a:t>limiting the possibility of the parties to compete against each other.</a:t>
            </a:r>
          </a:p>
          <a:p>
            <a:pPr lvl="1"/>
            <a:r>
              <a:rPr lang="en-US" dirty="0"/>
              <a:t>Reducing competitive pressure on other players in the market.</a:t>
            </a:r>
            <a:endParaRPr lang="en-US" sz="1800" dirty="0"/>
          </a:p>
          <a:p>
            <a:pPr lvl="1"/>
            <a:r>
              <a:rPr lang="en-US" sz="1800" dirty="0"/>
              <a:t>reducing the independent decision-making of the parties (including by affecting the parties’ financial interests).</a:t>
            </a:r>
          </a:p>
          <a:p>
            <a:pPr lvl="1"/>
            <a:r>
              <a:rPr lang="en-US" sz="1800" dirty="0"/>
              <a:t>allowing the parties to coordinate their competitive </a:t>
            </a:r>
            <a:r>
              <a:rPr lang="en-US" sz="1800" dirty="0" err="1"/>
              <a:t>behaviour</a:t>
            </a:r>
            <a:r>
              <a:rPr lang="en-US" sz="1800" dirty="0"/>
              <a:t> more easily for matters outside the scope of the joint venture (“spill over effects”). </a:t>
            </a:r>
          </a:p>
          <a:p>
            <a:pPr lvl="1"/>
            <a:r>
              <a:rPr lang="en-US" sz="1800" dirty="0"/>
              <a:t>foreclosing other players in the market.</a:t>
            </a:r>
          </a:p>
          <a:p>
            <a:endParaRPr lang="en-GB" dirty="0"/>
          </a:p>
        </p:txBody>
      </p:sp>
      <p:sp>
        <p:nvSpPr>
          <p:cNvPr id="4" name="Slide Number Placeholder 3"/>
          <p:cNvSpPr>
            <a:spLocks noGrp="1"/>
          </p:cNvSpPr>
          <p:nvPr>
            <p:ph type="sldNum" sz="quarter" idx="10"/>
          </p:nvPr>
        </p:nvSpPr>
        <p:spPr/>
        <p:txBody>
          <a:bodyPr/>
          <a:lstStyle/>
          <a:p>
            <a:fld id="{73703C71-FD9A-4797-8E0A-1D52CEFC6B2A}" type="slidenum">
              <a:rPr lang="en-GB" smtClean="0"/>
              <a:pPr/>
              <a:t>5</a:t>
            </a:fld>
            <a:endParaRPr lang="en-GB"/>
          </a:p>
        </p:txBody>
      </p:sp>
    </p:spTree>
    <p:extLst>
      <p:ext uri="{BB962C8B-B14F-4D97-AF65-F5344CB8AC3E}">
        <p14:creationId xmlns:p14="http://schemas.microsoft.com/office/powerpoint/2010/main" val="270024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pPr algn="ctr"/>
            <a:r>
              <a:rPr lang="en-US" sz="2400" b="1" dirty="0">
                <a:solidFill>
                  <a:srgbClr val="EA7900"/>
                </a:solidFill>
              </a:rPr>
              <a:t>Competition law analysis – why is it important?</a:t>
            </a:r>
            <a:endParaRPr lang="en-GB" sz="2400" b="1" dirty="0">
              <a:solidFill>
                <a:srgbClr val="EA7900"/>
              </a:solidFill>
            </a:endParaRPr>
          </a:p>
        </p:txBody>
      </p:sp>
      <p:sp>
        <p:nvSpPr>
          <p:cNvPr id="3" name="Content Placeholder 2"/>
          <p:cNvSpPr>
            <a:spLocks noGrp="1"/>
          </p:cNvSpPr>
          <p:nvPr>
            <p:ph idx="1"/>
          </p:nvPr>
        </p:nvSpPr>
        <p:spPr>
          <a:xfrm>
            <a:off x="609600" y="1600200"/>
            <a:ext cx="7848600" cy="3886200"/>
          </a:xfrm>
        </p:spPr>
        <p:txBody>
          <a:bodyPr>
            <a:normAutofit/>
          </a:bodyPr>
          <a:lstStyle/>
          <a:p>
            <a:pPr>
              <a:spcAft>
                <a:spcPts val="600"/>
              </a:spcAft>
            </a:pPr>
            <a:r>
              <a:rPr lang="en-GB" sz="2000" dirty="0"/>
              <a:t>Competition law can impact upon the structure of the deal.  </a:t>
            </a:r>
          </a:p>
          <a:p>
            <a:pPr lvl="1">
              <a:spcAft>
                <a:spcPts val="600"/>
              </a:spcAft>
            </a:pPr>
            <a:r>
              <a:rPr lang="en-GB" sz="1800" dirty="0">
                <a:ea typeface="+mn-ea"/>
                <a:cs typeface="+mn-cs"/>
              </a:rPr>
              <a:t>Therefore, it is essential to assess the risks early in the process. </a:t>
            </a:r>
          </a:p>
          <a:p>
            <a:pPr>
              <a:spcAft>
                <a:spcPts val="600"/>
              </a:spcAft>
            </a:pPr>
            <a:r>
              <a:rPr lang="en-GB" sz="2000" dirty="0"/>
              <a:t>If the agreement violates competition law, this may render the contract unenforceable:</a:t>
            </a:r>
          </a:p>
          <a:p>
            <a:pPr lvl="1">
              <a:spcAft>
                <a:spcPts val="600"/>
              </a:spcAft>
            </a:pPr>
            <a:r>
              <a:rPr lang="en-GB" sz="1800" dirty="0">
                <a:ea typeface="+mn-ea"/>
                <a:cs typeface="+mn-cs"/>
              </a:rPr>
              <a:t>If one party later wants to avoid its obligations, they may try to argue that the terms of the agreement violate competition law. </a:t>
            </a:r>
          </a:p>
          <a:p>
            <a:pPr>
              <a:spcAft>
                <a:spcPts val="600"/>
              </a:spcAft>
            </a:pPr>
            <a:r>
              <a:rPr lang="en-GB" sz="2000" dirty="0"/>
              <a:t>Fines and direct damage actions are generally unlikely, unless the agreement is a disguised cartel.  </a:t>
            </a:r>
          </a:p>
          <a:p>
            <a:pPr marL="0" indent="0">
              <a:buNone/>
            </a:pPr>
            <a:endParaRPr lang="en-US" dirty="0"/>
          </a:p>
          <a:p>
            <a:endParaRPr lang="en-GB" dirty="0"/>
          </a:p>
        </p:txBody>
      </p:sp>
      <p:sp>
        <p:nvSpPr>
          <p:cNvPr id="4" name="Slide Number Placeholder 3"/>
          <p:cNvSpPr>
            <a:spLocks noGrp="1"/>
          </p:cNvSpPr>
          <p:nvPr>
            <p:ph type="sldNum" sz="quarter" idx="10"/>
          </p:nvPr>
        </p:nvSpPr>
        <p:spPr/>
        <p:txBody>
          <a:bodyPr/>
          <a:lstStyle/>
          <a:p>
            <a:fld id="{73703C71-FD9A-4797-8E0A-1D52CEFC6B2A}" type="slidenum">
              <a:rPr lang="en-GB" smtClean="0"/>
              <a:pPr/>
              <a:t>6</a:t>
            </a:fld>
            <a:endParaRPr lang="en-GB"/>
          </a:p>
        </p:txBody>
      </p:sp>
    </p:spTree>
    <p:extLst>
      <p:ext uri="{BB962C8B-B14F-4D97-AF65-F5344CB8AC3E}">
        <p14:creationId xmlns:p14="http://schemas.microsoft.com/office/powerpoint/2010/main" val="33091348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lstStyle/>
          <a:p>
            <a:pPr algn="ctr"/>
            <a:r>
              <a:rPr lang="en-GB" sz="2400" b="1" dirty="0">
                <a:solidFill>
                  <a:srgbClr val="EA7900"/>
                </a:solidFill>
              </a:rPr>
              <a:t>Is it necessary to notify the agreement?</a:t>
            </a:r>
            <a:r>
              <a:rPr lang="en-US" sz="2400" b="1" dirty="0">
                <a:solidFill>
                  <a:srgbClr val="EA7900"/>
                </a:solidFill>
              </a:rPr>
              <a:t> </a:t>
            </a:r>
            <a:endParaRPr lang="en-GB" sz="2400" b="1" dirty="0">
              <a:solidFill>
                <a:srgbClr val="EA7900"/>
              </a:solidFill>
            </a:endParaRPr>
          </a:p>
        </p:txBody>
      </p:sp>
      <p:sp>
        <p:nvSpPr>
          <p:cNvPr id="3" name="Content Placeholder 2"/>
          <p:cNvSpPr>
            <a:spLocks noGrp="1"/>
          </p:cNvSpPr>
          <p:nvPr>
            <p:ph idx="1"/>
          </p:nvPr>
        </p:nvSpPr>
        <p:spPr>
          <a:xfrm>
            <a:off x="762000" y="1295400"/>
            <a:ext cx="7696200" cy="4876800"/>
          </a:xfrm>
        </p:spPr>
        <p:txBody>
          <a:bodyPr>
            <a:normAutofit fontScale="92500" lnSpcReduction="10000"/>
          </a:bodyPr>
          <a:lstStyle/>
          <a:p>
            <a:pPr>
              <a:spcBef>
                <a:spcPts val="1200"/>
              </a:spcBef>
              <a:spcAft>
                <a:spcPts val="1200"/>
              </a:spcAft>
            </a:pPr>
            <a:r>
              <a:rPr lang="en-GB" sz="2200" dirty="0"/>
              <a:t>Under the EU Merger Regulation, a joint venture must be notified, if: </a:t>
            </a:r>
          </a:p>
          <a:p>
            <a:pPr lvl="1"/>
            <a:r>
              <a:rPr lang="en-GB" sz="1900" dirty="0"/>
              <a:t>the parent companies will acquire </a:t>
            </a:r>
            <a:r>
              <a:rPr lang="en-GB" sz="1900" b="1" dirty="0"/>
              <a:t>joint control</a:t>
            </a:r>
            <a:r>
              <a:rPr lang="en-GB" sz="1900" dirty="0"/>
              <a:t> of the joint venture. </a:t>
            </a:r>
          </a:p>
          <a:p>
            <a:pPr lvl="1"/>
            <a:r>
              <a:rPr lang="en-GB" sz="1900" dirty="0"/>
              <a:t>the joint venture meets the notification thresholds (giving the concentration a “</a:t>
            </a:r>
            <a:r>
              <a:rPr lang="en-GB" sz="1900" b="1" dirty="0"/>
              <a:t>Community dimension</a:t>
            </a:r>
            <a:r>
              <a:rPr lang="en-GB" sz="1900" dirty="0"/>
              <a:t>”).</a:t>
            </a:r>
          </a:p>
          <a:p>
            <a:pPr lvl="1"/>
            <a:r>
              <a:rPr lang="en-GB" sz="1900" dirty="0"/>
              <a:t>it will perform on a lasting basis all the functions of an autonomous economic entity (a “</a:t>
            </a:r>
            <a:r>
              <a:rPr lang="en-GB" sz="1900" b="1" dirty="0"/>
              <a:t>full function</a:t>
            </a:r>
            <a:r>
              <a:rPr lang="en-GB" sz="1900" dirty="0"/>
              <a:t>” joint venture).</a:t>
            </a:r>
          </a:p>
          <a:p>
            <a:pPr>
              <a:spcBef>
                <a:spcPts val="1200"/>
              </a:spcBef>
              <a:spcAft>
                <a:spcPts val="1200"/>
              </a:spcAft>
            </a:pPr>
            <a:r>
              <a:rPr lang="en-GB" sz="2200" dirty="0"/>
              <a:t>Failure to notify could result in fines and the authorities could unwind the deal.  </a:t>
            </a:r>
            <a:endParaRPr lang="en-GB" dirty="0"/>
          </a:p>
          <a:p>
            <a:pPr>
              <a:spcBef>
                <a:spcPts val="1200"/>
              </a:spcBef>
              <a:spcAft>
                <a:spcPts val="1200"/>
              </a:spcAft>
            </a:pPr>
            <a:r>
              <a:rPr lang="en-GB" sz="2200" dirty="0"/>
              <a:t>If notification at the EU level is not required, check if the transaction should be notified to the competition authorities of Member States.</a:t>
            </a:r>
          </a:p>
          <a:p>
            <a:pPr>
              <a:spcBef>
                <a:spcPts val="1200"/>
              </a:spcBef>
              <a:spcAft>
                <a:spcPts val="1200"/>
              </a:spcAft>
            </a:pPr>
            <a:r>
              <a:rPr lang="en-GB" sz="2200" dirty="0"/>
              <a:t>Non-EU countries also typically have notification requirements.  </a:t>
            </a:r>
          </a:p>
        </p:txBody>
      </p:sp>
      <p:sp>
        <p:nvSpPr>
          <p:cNvPr id="4" name="Slide Number Placeholder 3"/>
          <p:cNvSpPr>
            <a:spLocks noGrp="1"/>
          </p:cNvSpPr>
          <p:nvPr>
            <p:ph type="sldNum" sz="quarter" idx="10"/>
          </p:nvPr>
        </p:nvSpPr>
        <p:spPr/>
        <p:txBody>
          <a:bodyPr/>
          <a:lstStyle/>
          <a:p>
            <a:fld id="{73703C71-FD9A-4797-8E0A-1D52CEFC6B2A}" type="slidenum">
              <a:rPr lang="en-GB" smtClean="0"/>
              <a:pPr/>
              <a:t>7</a:t>
            </a:fld>
            <a:endParaRPr lang="en-GB"/>
          </a:p>
        </p:txBody>
      </p:sp>
    </p:spTree>
    <p:extLst>
      <p:ext uri="{BB962C8B-B14F-4D97-AF65-F5344CB8AC3E}">
        <p14:creationId xmlns:p14="http://schemas.microsoft.com/office/powerpoint/2010/main" val="1061456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143000"/>
          </a:xfrm>
        </p:spPr>
        <p:txBody>
          <a:bodyPr/>
          <a:lstStyle/>
          <a:p>
            <a:pPr algn="ctr"/>
            <a:r>
              <a:rPr lang="en-US" sz="2400" b="1" dirty="0">
                <a:solidFill>
                  <a:srgbClr val="EA7900"/>
                </a:solidFill>
              </a:rPr>
              <a:t>Is it necessary to notify the agreement?  </a:t>
            </a:r>
            <a:endParaRPr lang="en-GB" sz="2400" b="1" dirty="0">
              <a:solidFill>
                <a:srgbClr val="EA7900"/>
              </a:solidFill>
            </a:endParaRPr>
          </a:p>
        </p:txBody>
      </p:sp>
      <p:sp>
        <p:nvSpPr>
          <p:cNvPr id="3" name="Content Placeholder 2"/>
          <p:cNvSpPr>
            <a:spLocks noGrp="1"/>
          </p:cNvSpPr>
          <p:nvPr>
            <p:ph idx="1"/>
          </p:nvPr>
        </p:nvSpPr>
        <p:spPr>
          <a:xfrm>
            <a:off x="685800" y="1371600"/>
            <a:ext cx="7772400" cy="4572000"/>
          </a:xfrm>
        </p:spPr>
        <p:txBody>
          <a:bodyPr/>
          <a:lstStyle/>
          <a:p>
            <a:pPr>
              <a:spcBef>
                <a:spcPts val="1200"/>
              </a:spcBef>
              <a:spcAft>
                <a:spcPts val="1200"/>
              </a:spcAft>
            </a:pPr>
            <a:r>
              <a:rPr lang="en-US" sz="2000" dirty="0"/>
              <a:t>A joint venture is likely to be “full function” if:</a:t>
            </a:r>
          </a:p>
          <a:p>
            <a:pPr lvl="1"/>
            <a:r>
              <a:rPr lang="en-US" sz="1800" dirty="0"/>
              <a:t>it operates as an independent, standalone business (economically autonomous from its parent companies) that will be active in the market;</a:t>
            </a:r>
          </a:p>
          <a:p>
            <a:pPr lvl="1"/>
            <a:r>
              <a:rPr lang="en-US" sz="1800" dirty="0"/>
              <a:t>it has it own management for its day-to-day operations;</a:t>
            </a:r>
          </a:p>
          <a:p>
            <a:pPr lvl="1"/>
            <a:r>
              <a:rPr lang="en-US" sz="1800" dirty="0"/>
              <a:t>it has access to sufficient resources (e.g., staff, finance) to conduct its business on a lasting basis;</a:t>
            </a:r>
          </a:p>
          <a:p>
            <a:pPr lvl="1"/>
            <a:r>
              <a:rPr lang="en-US" sz="1800" dirty="0"/>
              <a:t>It will not just take over one specific activity from parents. </a:t>
            </a:r>
          </a:p>
          <a:p>
            <a:pPr>
              <a:spcBef>
                <a:spcPts val="1200"/>
              </a:spcBef>
              <a:spcAft>
                <a:spcPts val="1200"/>
              </a:spcAft>
            </a:pPr>
            <a:r>
              <a:rPr lang="en-US" sz="2000" dirty="0"/>
              <a:t>A joint venture is not likely to be “full function” if, beyond an initial start up period (normally not exceeding 3 years):</a:t>
            </a:r>
          </a:p>
          <a:p>
            <a:pPr lvl="1"/>
            <a:r>
              <a:rPr lang="en-US" sz="1800" dirty="0"/>
              <a:t>a high proportion of its output will be sold to its parent companies (unless the JV is dealing with its parents at arms’ length). </a:t>
            </a:r>
          </a:p>
          <a:p>
            <a:pPr lvl="1"/>
            <a:r>
              <a:rPr lang="en-US" sz="1800" dirty="0"/>
              <a:t>it is fully dependent on its parent companies to act as a supplier. </a:t>
            </a:r>
          </a:p>
          <a:p>
            <a:endParaRPr lang="en-GB" dirty="0"/>
          </a:p>
        </p:txBody>
      </p:sp>
      <p:sp>
        <p:nvSpPr>
          <p:cNvPr id="4" name="Slide Number Placeholder 3"/>
          <p:cNvSpPr>
            <a:spLocks noGrp="1"/>
          </p:cNvSpPr>
          <p:nvPr>
            <p:ph type="sldNum" sz="quarter" idx="10"/>
          </p:nvPr>
        </p:nvSpPr>
        <p:spPr/>
        <p:txBody>
          <a:bodyPr/>
          <a:lstStyle/>
          <a:p>
            <a:fld id="{73703C71-FD9A-4797-8E0A-1D52CEFC6B2A}" type="slidenum">
              <a:rPr lang="en-GB" smtClean="0"/>
              <a:pPr/>
              <a:t>8</a:t>
            </a:fld>
            <a:endParaRPr lang="en-GB"/>
          </a:p>
        </p:txBody>
      </p:sp>
    </p:spTree>
    <p:extLst>
      <p:ext uri="{BB962C8B-B14F-4D97-AF65-F5344CB8AC3E}">
        <p14:creationId xmlns:p14="http://schemas.microsoft.com/office/powerpoint/2010/main" val="2532418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143000"/>
          </a:xfrm>
        </p:spPr>
        <p:txBody>
          <a:bodyPr/>
          <a:lstStyle/>
          <a:p>
            <a:pPr algn="ctr"/>
            <a:r>
              <a:rPr lang="en-US" sz="2400" b="1" dirty="0">
                <a:solidFill>
                  <a:srgbClr val="EA7900"/>
                </a:solidFill>
              </a:rPr>
              <a:t>Is it necessary to notify the agreement?  </a:t>
            </a:r>
            <a:endParaRPr lang="en-GB" sz="2400" b="1" dirty="0">
              <a:solidFill>
                <a:srgbClr val="EA7900"/>
              </a:solidFill>
            </a:endParaRPr>
          </a:p>
        </p:txBody>
      </p:sp>
      <p:sp>
        <p:nvSpPr>
          <p:cNvPr id="3" name="Content Placeholder 2"/>
          <p:cNvSpPr>
            <a:spLocks noGrp="1"/>
          </p:cNvSpPr>
          <p:nvPr>
            <p:ph idx="1"/>
          </p:nvPr>
        </p:nvSpPr>
        <p:spPr>
          <a:xfrm>
            <a:off x="685800" y="1371600"/>
            <a:ext cx="7772400" cy="4572000"/>
          </a:xfrm>
        </p:spPr>
        <p:txBody>
          <a:bodyPr/>
          <a:lstStyle/>
          <a:p>
            <a:pPr>
              <a:spcBef>
                <a:spcPts val="1200"/>
              </a:spcBef>
              <a:spcAft>
                <a:spcPts val="1200"/>
              </a:spcAft>
            </a:pPr>
            <a:r>
              <a:rPr lang="en-US" sz="1800" dirty="0"/>
              <a:t>See Consolidated Jurisdictional Notice (OJ (2008) C95, p.1 for discussion of factors relating to analysis of whether a JV is full function.</a:t>
            </a:r>
          </a:p>
          <a:p>
            <a:pPr>
              <a:spcBef>
                <a:spcPts val="1200"/>
              </a:spcBef>
              <a:spcAft>
                <a:spcPts val="1200"/>
              </a:spcAft>
            </a:pPr>
            <a:r>
              <a:rPr lang="en-US" sz="1800" dirty="0"/>
              <a:t>See </a:t>
            </a:r>
            <a:r>
              <a:rPr lang="en-US" sz="1800" i="1" dirty="0"/>
              <a:t>Austria Asphalt v </a:t>
            </a:r>
            <a:r>
              <a:rPr lang="en-US" sz="1800" i="1" dirty="0" err="1"/>
              <a:t>Bundeskartellanwalt</a:t>
            </a:r>
            <a:r>
              <a:rPr lang="en-US" sz="1800" dirty="0"/>
              <a:t>, Case C-248/16 (2017) (no obligation to notify change of control over a non-full-function JV).</a:t>
            </a:r>
          </a:p>
          <a:p>
            <a:pPr>
              <a:spcBef>
                <a:spcPts val="1200"/>
              </a:spcBef>
              <a:spcAft>
                <a:spcPts val="1200"/>
              </a:spcAft>
            </a:pPr>
            <a:r>
              <a:rPr lang="en-US" sz="1800" dirty="0"/>
              <a:t>Caution:  If a JV is not full-function, but the parents then transfer additional assets to allow the JV to expand its activities so as to become full-function, obligation to notify.</a:t>
            </a:r>
          </a:p>
          <a:p>
            <a:endParaRPr lang="en-GB" dirty="0"/>
          </a:p>
        </p:txBody>
      </p:sp>
      <p:sp>
        <p:nvSpPr>
          <p:cNvPr id="4" name="Slide Number Placeholder 3"/>
          <p:cNvSpPr>
            <a:spLocks noGrp="1"/>
          </p:cNvSpPr>
          <p:nvPr>
            <p:ph type="sldNum" sz="quarter" idx="10"/>
          </p:nvPr>
        </p:nvSpPr>
        <p:spPr/>
        <p:txBody>
          <a:bodyPr/>
          <a:lstStyle/>
          <a:p>
            <a:fld id="{73703C71-FD9A-4797-8E0A-1D52CEFC6B2A}" type="slidenum">
              <a:rPr lang="en-GB" smtClean="0"/>
              <a:pPr/>
              <a:t>9</a:t>
            </a:fld>
            <a:endParaRPr lang="en-GB"/>
          </a:p>
        </p:txBody>
      </p:sp>
    </p:spTree>
    <p:extLst>
      <p:ext uri="{BB962C8B-B14F-4D97-AF65-F5344CB8AC3E}">
        <p14:creationId xmlns:p14="http://schemas.microsoft.com/office/powerpoint/2010/main" val="3301076656"/>
      </p:ext>
    </p:extLst>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5356</TotalTime>
  <Words>3477</Words>
  <Application>Microsoft Office PowerPoint</Application>
  <PresentationFormat>On-screen Show (4:3)</PresentationFormat>
  <Paragraphs>284</Paragraphs>
  <Slides>30</Slides>
  <Notes>27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Times New Roman</vt:lpstr>
      <vt:lpstr>Wingdings</vt:lpstr>
      <vt:lpstr>Default Design</vt:lpstr>
      <vt:lpstr>Horizontal Cooperation Agreements  </vt:lpstr>
      <vt:lpstr>Term Sheet Air France/ Oracle Joint Venture </vt:lpstr>
      <vt:lpstr>Term Sheet Air France/ Oracle Joint Venture </vt:lpstr>
      <vt:lpstr>Rationale for Collaboration </vt:lpstr>
      <vt:lpstr>Potential Competition Law Concerns</vt:lpstr>
      <vt:lpstr>Competition law analysis – why is it important?</vt:lpstr>
      <vt:lpstr>Is it necessary to notify the agreement? </vt:lpstr>
      <vt:lpstr>Is it necessary to notify the agreement?  </vt:lpstr>
      <vt:lpstr>Is it necessary to notify the agreement?  </vt:lpstr>
      <vt:lpstr>Self assessment – legal framework</vt:lpstr>
      <vt:lpstr>Horizontal Guidelines – relationship to Block Exemptions</vt:lpstr>
      <vt:lpstr>Self assessment – legal framework </vt:lpstr>
      <vt:lpstr>Self assessment – “centre of gravity” test</vt:lpstr>
      <vt:lpstr>Horizontal Guidelines – key principles</vt:lpstr>
      <vt:lpstr>Are the parties competitors?</vt:lpstr>
      <vt:lpstr>Article 101(1)</vt:lpstr>
      <vt:lpstr>Assessment under Article 101(1) </vt:lpstr>
      <vt:lpstr>Assessment under Article 101(1)</vt:lpstr>
      <vt:lpstr>Article 101(3) </vt:lpstr>
      <vt:lpstr>De Minimis agreements</vt:lpstr>
      <vt:lpstr>R&amp;D Agreements </vt:lpstr>
      <vt:lpstr>R&amp;D Agreements – does the agreement restrict competition?</vt:lpstr>
      <vt:lpstr>R&amp;D Agreements – does the agreement restrict competition?</vt:lpstr>
      <vt:lpstr>R&amp;D Agreements – will consumers benefit from efficiencies? </vt:lpstr>
      <vt:lpstr>Information exchange</vt:lpstr>
      <vt:lpstr>R&amp;D Agreements – Block Exemption</vt:lpstr>
      <vt:lpstr>R&amp;D Agreements – Block Exemption</vt:lpstr>
      <vt:lpstr>R&amp;D Agreements – Block Exemption</vt:lpstr>
      <vt:lpstr>R&amp;D Agreements – Block Exemption</vt:lpstr>
      <vt:lpstr>R&amp;D Agreements – Block Exemption </vt:lpstr>
    </vt:vector>
  </TitlesOfParts>
  <Company>Covington &amp; Burling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Deborah A. Papineau</dc:creator>
  <cp:lastModifiedBy>Hull, David</cp:lastModifiedBy>
  <cp:revision>547</cp:revision>
  <cp:lastPrinted>2019-11-05T10:59:04Z</cp:lastPrinted>
  <dcterms:created xsi:type="dcterms:W3CDTF">2002-10-22T16:05:49Z</dcterms:created>
  <dcterms:modified xsi:type="dcterms:W3CDTF">2025-11-12T20:37:05Z</dcterms:modified>
</cp:coreProperties>
</file>