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368" r:id="rId3"/>
    <p:sldId id="347" r:id="rId4"/>
    <p:sldId id="348" r:id="rId5"/>
    <p:sldId id="349" r:id="rId6"/>
    <p:sldId id="351" r:id="rId7"/>
    <p:sldId id="469" r:id="rId8"/>
    <p:sldId id="472" r:id="rId9"/>
    <p:sldId id="473" r:id="rId10"/>
    <p:sldId id="352" r:id="rId11"/>
    <p:sldId id="353" r:id="rId12"/>
    <p:sldId id="354" r:id="rId13"/>
    <p:sldId id="355" r:id="rId14"/>
    <p:sldId id="369" r:id="rId15"/>
    <p:sldId id="356" r:id="rId16"/>
    <p:sldId id="316" r:id="rId17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3" autoAdjust="0"/>
    <p:restoredTop sz="94660"/>
  </p:normalViewPr>
  <p:slideViewPr>
    <p:cSldViewPr snapToGrid="0">
      <p:cViewPr varScale="1">
        <p:scale>
          <a:sx n="82" d="100"/>
          <a:sy n="82" d="100"/>
        </p:scale>
        <p:origin x="58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1298F-625B-0FDB-0C3B-9BCFA8025A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D348A-96CA-49C4-EA55-21C1C2978B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9AA00-EFF4-82E3-F8E0-A85F04252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06BB-44DC-424C-9F0D-09F3D6D837AB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13C87F-24C7-D442-979D-F7AD50CDE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A9F20-6383-B6BF-3E5E-10C540F81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423E-1D1E-4FAE-A308-784CA58BC78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076336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7DFE8-E210-B085-3A8B-421F9BC7E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5C18D7-0479-2A28-FCEC-5CD8D2230E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95C789-D223-F93B-8295-8AEC6FA64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06BB-44DC-424C-9F0D-09F3D6D837AB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33C998-5815-C13C-349C-AB76D2550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EC1E5D-4068-F18C-48A6-4B32A2A1A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423E-1D1E-4FAE-A308-784CA58BC78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095182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1F89A3-E45C-6C6B-B562-34FF79A699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3CC0A0-DDCA-4DDF-1404-8193D45982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649730-B0BB-E22C-1E88-44B47DBE7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06BB-44DC-424C-9F0D-09F3D6D837AB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10E2BA-BD0F-D2F4-074C-83DE1FD6E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4CF0DF-1FCF-C31D-2F3B-A4FA2F19A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423E-1D1E-4FAE-A308-784CA58BC78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140884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5E226-3424-A231-D523-A889B851B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7891B0-BFCF-2F68-699B-C856F12201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0A9360-2936-E071-023B-B5A9F7898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06BB-44DC-424C-9F0D-09F3D6D837AB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74C9E8-BCA1-40C3-486C-655EC846D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D0294A-0512-6C27-885C-F07AA9D43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423E-1D1E-4FAE-A308-784CA58BC78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31256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E4373-BB4A-BE07-5898-94C285393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1FB46C-C588-39C5-5F6A-957C9EF4C6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EE03B-EF24-DB00-0640-C194A9E15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06BB-44DC-424C-9F0D-09F3D6D837AB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6AAC31-8EBC-CBBC-8A28-85872DF2A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9517D3-E6ED-27EA-1C7E-6B2A79985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423E-1D1E-4FAE-A308-784CA58BC78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710679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4A826-85B1-5188-E87F-058613460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0575A2-21DE-E079-E358-239A7B31F9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EEF6F2-7890-2EA5-A4B3-78F749C713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8ABB76-85C1-227A-D652-8F5257CA2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06BB-44DC-424C-9F0D-09F3D6D837AB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A6E403-77E6-ED70-176E-F6B1D4612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8278A1-C85E-DF85-2BFA-588F53D7A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423E-1D1E-4FAE-A308-784CA58BC78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98537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85121-9166-D0A8-E5E9-B53DB27A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086D62-E428-E858-703A-E650FB3BCD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B2D1FF-2491-BEB3-B734-EBE90274E5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0F294D-665B-5C2D-39F4-B3BC3288CA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B130D0-521D-0A47-3499-A41D8CAAF8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7E548E-3826-CC15-892B-1739D2BAD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06BB-44DC-424C-9F0D-09F3D6D837AB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ED6031-762B-855C-CC51-0381BCD44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8289F0-340A-0D26-A9DB-DF0DE42BB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423E-1D1E-4FAE-A308-784CA58BC78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09282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F8204-8FE4-A2FA-9C42-F36E4CF79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018F83-4086-0221-666C-1589053C2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06BB-44DC-424C-9F0D-09F3D6D837AB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B4F8A8-0A68-78B5-BE4D-829BDD63A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C7D7E0-F8C2-5238-15CE-4698A68CB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423E-1D1E-4FAE-A308-784CA58BC78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51346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2F2675-9429-EBA3-0D1D-BE5F3956F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06BB-44DC-424C-9F0D-09F3D6D837AB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43EEF1-4F00-3137-E4FC-443EB36E7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88CBE3-B22D-8FF4-7D8E-AFD58CC21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423E-1D1E-4FAE-A308-784CA58BC78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00435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CC3E5-DED1-32D9-838D-3799722C0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847F60-B624-58CE-8ED3-D20E3C3EA0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41BAC6-A529-C439-955E-7BF88DB60A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918D14-9E9C-9FF2-CFB6-E93234B22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06BB-44DC-424C-9F0D-09F3D6D837AB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75016-FE15-1672-F727-7A2B6A0D3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03D153-773D-D446-9435-5FC449850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423E-1D1E-4FAE-A308-784CA58BC78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59075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4F8FB-5B0E-5571-AAE5-0479D5FC7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2E8F7E-42FC-B31B-1FED-A670A063B9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1B1412-19CF-97F5-487A-FC2546C899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9CB104-40B5-BDF2-6D2B-7294F94FB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06BB-44DC-424C-9F0D-09F3D6D837AB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FADA34-B39F-1EFC-69B2-4C97A9C80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82B1A3-D1A8-F816-2B35-58F4E3B6E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423E-1D1E-4FAE-A308-784CA58BC78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222139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731161-DF17-3A39-5735-90BA92A7B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D4F8C6-28F5-09A9-006C-294A889041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2D9F5-BA8B-CAC3-3B9B-E7C430079E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806BB-44DC-424C-9F0D-09F3D6D837AB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561E84-FC13-45FB-8DB1-4F8E8D480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4DB3C9-903B-8EB3-7A77-41246A1A4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6423E-1D1E-4FAE-A308-784CA58BC78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75581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to.org/english/thewto_e/minist_e/min09_e/min09_e.htm" TargetMode="External"/><Relationship Id="rId13" Type="http://schemas.openxmlformats.org/officeDocument/2006/relationships/hyperlink" Target="https://www.wto.org/english/thewto_e/minist_e/mc12_e/mc12_e.htm" TargetMode="External"/><Relationship Id="rId3" Type="http://schemas.openxmlformats.org/officeDocument/2006/relationships/hyperlink" Target="https://www.wto.org/english/thewto_e/minist_e/min98_e/min98_e.htm" TargetMode="External"/><Relationship Id="rId7" Type="http://schemas.openxmlformats.org/officeDocument/2006/relationships/hyperlink" Target="https://www.wto.org/english/thewto_e/minist_e/min05_e/min05_e.htm" TargetMode="External"/><Relationship Id="rId12" Type="http://schemas.openxmlformats.org/officeDocument/2006/relationships/hyperlink" Target="https://www.wto.org/english/thewto_e/minist_e/mc11_e/mc11_e.htm" TargetMode="External"/><Relationship Id="rId2" Type="http://schemas.openxmlformats.org/officeDocument/2006/relationships/hyperlink" Target="https://www.wto.org/english/thewto_e/minist_e/min96_e/min96_e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to.org/english/thewto_e/minist_e/min03_e/min03_e.htm" TargetMode="External"/><Relationship Id="rId11" Type="http://schemas.openxmlformats.org/officeDocument/2006/relationships/hyperlink" Target="https://www.wto.org/english/thewto_e/minist_e/mc10_e/mc10_e.htm" TargetMode="External"/><Relationship Id="rId5" Type="http://schemas.openxmlformats.org/officeDocument/2006/relationships/hyperlink" Target="https://www.wto.org/english/thewto_e/minist_e/min01_e/min01_e.htm" TargetMode="External"/><Relationship Id="rId10" Type="http://schemas.openxmlformats.org/officeDocument/2006/relationships/hyperlink" Target="https://www.wto.org/english/thewto_e/minist_e/mc9_e/mc9_e.htm" TargetMode="External"/><Relationship Id="rId4" Type="http://schemas.openxmlformats.org/officeDocument/2006/relationships/hyperlink" Target="https://www.wto.org/english/thewto_e/minist_e/min99_e/min99_e.htm" TargetMode="External"/><Relationship Id="rId9" Type="http://schemas.openxmlformats.org/officeDocument/2006/relationships/hyperlink" Target="https://www.wto.org/english/thewto_e/minist_e/min11_e/min11_e.htm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5500" y="2143116"/>
            <a:ext cx="6792888" cy="2286016"/>
          </a:xfrm>
        </p:spPr>
        <p:txBody>
          <a:bodyPr>
            <a:normAutofit/>
          </a:bodyPr>
          <a:lstStyle/>
          <a:p>
            <a:r>
              <a:rPr lang="en-GB" b="1" dirty="0">
                <a:effectLst/>
                <a:latin typeface="+mj-lt"/>
                <a:ea typeface="Calibri" panose="020F0502020204030204" pitchFamily="34" charset="0"/>
              </a:rPr>
              <a:t>The WTO</a:t>
            </a:r>
            <a:endParaRPr lang="en-GB" dirty="0">
              <a:latin typeface="+mj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 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881158" y="5684860"/>
            <a:ext cx="5434012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5000"/>
              </a:lnSpc>
              <a:buClr>
                <a:srgbClr val="777777"/>
              </a:buClr>
            </a:pPr>
            <a:r>
              <a:rPr lang="en-AU" sz="2000" dirty="0">
                <a:solidFill>
                  <a:srgbClr val="777777"/>
                </a:solidFill>
              </a:rPr>
              <a:t>David Luff ©</a:t>
            </a:r>
          </a:p>
          <a:p>
            <a:pPr>
              <a:lnSpc>
                <a:spcPct val="95000"/>
              </a:lnSpc>
              <a:buClr>
                <a:srgbClr val="777777"/>
              </a:buClr>
            </a:pPr>
            <a:r>
              <a:rPr lang="en-AU" sz="2000" dirty="0">
                <a:solidFill>
                  <a:srgbClr val="777777"/>
                </a:solidFill>
              </a:rPr>
              <a:t>2023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99337BF-5311-12A1-CA24-B61B0B718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350929"/>
            <a:ext cx="2209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The World Trade Organisation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3552" y="1232757"/>
            <a:ext cx="6807230" cy="4392487"/>
          </a:xfrm>
        </p:spPr>
        <p:txBody>
          <a:bodyPr>
            <a:normAutofit/>
          </a:bodyPr>
          <a:lstStyle/>
          <a:p>
            <a:pPr lvl="1"/>
            <a:r>
              <a:rPr lang="en-GB" dirty="0">
                <a:latin typeface="+mj-lt"/>
              </a:rPr>
              <a:t>The WTO</a:t>
            </a:r>
          </a:p>
          <a:p>
            <a:pPr lvl="2"/>
            <a:r>
              <a:rPr lang="en-GB" sz="2200" dirty="0">
                <a:latin typeface="+mj-lt"/>
              </a:rPr>
              <a:t>Decision-making powers of the WTO: </a:t>
            </a:r>
            <a:r>
              <a:rPr lang="en-GB" dirty="0">
                <a:latin typeface="+mj-lt"/>
              </a:rPr>
              <a:t>how are the powers exercised?</a:t>
            </a:r>
          </a:p>
          <a:p>
            <a:pPr lvl="3"/>
            <a:r>
              <a:rPr lang="en-GB" sz="2000" dirty="0">
                <a:latin typeface="+mj-lt"/>
              </a:rPr>
              <a:t>There are majority rules per type of decision.</a:t>
            </a:r>
          </a:p>
          <a:p>
            <a:pPr lvl="3"/>
            <a:r>
              <a:rPr lang="en-GB" sz="2000" dirty="0">
                <a:latin typeface="+mj-lt"/>
              </a:rPr>
              <a:t>However, in practice decisions are taken by consensus</a:t>
            </a:r>
            <a:endParaRPr lang="en-GB" sz="1600" dirty="0">
              <a:latin typeface="+mj-lt"/>
            </a:endParaRPr>
          </a:p>
          <a:p>
            <a:pPr lvl="1"/>
            <a:endParaRPr lang="en-GB" sz="2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lvl="3"/>
            <a:endParaRPr lang="en-GB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7978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The World Trade Organisation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3552" y="1232757"/>
            <a:ext cx="6807230" cy="4392487"/>
          </a:xfrm>
        </p:spPr>
        <p:txBody>
          <a:bodyPr>
            <a:normAutofit lnSpcReduction="10000"/>
          </a:bodyPr>
          <a:lstStyle/>
          <a:p>
            <a:pPr lvl="1"/>
            <a:r>
              <a:rPr lang="en-GB" dirty="0">
                <a:latin typeface="+mj-lt"/>
              </a:rPr>
              <a:t>The WTO</a:t>
            </a:r>
          </a:p>
          <a:p>
            <a:pPr lvl="2"/>
            <a:r>
              <a:rPr lang="en-GB" sz="2200" dirty="0">
                <a:latin typeface="+mj-lt"/>
              </a:rPr>
              <a:t>The Dispute Settlement Mechanism</a:t>
            </a:r>
            <a:endParaRPr lang="en-GB" dirty="0">
              <a:latin typeface="+mj-lt"/>
            </a:endParaRPr>
          </a:p>
          <a:p>
            <a:pPr lvl="3"/>
            <a:r>
              <a:rPr lang="en-GB" sz="2000" dirty="0">
                <a:latin typeface="+mj-lt"/>
              </a:rPr>
              <a:t>The Dispute Settlement Body (DSB)</a:t>
            </a:r>
          </a:p>
          <a:p>
            <a:pPr lvl="3"/>
            <a:r>
              <a:rPr lang="en-GB" sz="2000" dirty="0">
                <a:latin typeface="+mj-lt"/>
              </a:rPr>
              <a:t>The exclusive competence of the DSB</a:t>
            </a:r>
          </a:p>
          <a:p>
            <a:pPr lvl="3"/>
            <a:r>
              <a:rPr lang="en-GB" sz="2000" dirty="0">
                <a:latin typeface="+mj-lt"/>
              </a:rPr>
              <a:t>Panel Procedure</a:t>
            </a:r>
          </a:p>
          <a:p>
            <a:pPr lvl="3"/>
            <a:r>
              <a:rPr lang="en-GB" sz="2000" dirty="0">
                <a:latin typeface="+mj-lt"/>
              </a:rPr>
              <a:t>Appeal before the Appellate Body</a:t>
            </a:r>
          </a:p>
          <a:p>
            <a:pPr lvl="3"/>
            <a:r>
              <a:rPr lang="en-GB" sz="2000" dirty="0">
                <a:latin typeface="+mj-lt"/>
              </a:rPr>
              <a:t>DSB Decisions</a:t>
            </a:r>
          </a:p>
          <a:p>
            <a:pPr lvl="3"/>
            <a:r>
              <a:rPr lang="en-GB" sz="2000" dirty="0">
                <a:latin typeface="+mj-lt"/>
              </a:rPr>
              <a:t>Consequence of DSB Decisions</a:t>
            </a:r>
          </a:p>
          <a:p>
            <a:pPr marL="2114550" lvl="4" indent="-285750"/>
            <a:r>
              <a:rPr lang="en-GB" dirty="0">
                <a:latin typeface="+mj-lt"/>
              </a:rPr>
              <a:t>Implementation: no liability for the past</a:t>
            </a:r>
          </a:p>
          <a:p>
            <a:pPr marL="2114550" lvl="4" indent="-285750"/>
            <a:r>
              <a:rPr lang="en-GB" dirty="0">
                <a:latin typeface="+mj-lt"/>
              </a:rPr>
              <a:t>Compliance mechanism</a:t>
            </a:r>
          </a:p>
          <a:p>
            <a:pPr marL="2114550" lvl="4" indent="-285750"/>
            <a:r>
              <a:rPr lang="en-GB" dirty="0">
                <a:latin typeface="+mj-lt"/>
              </a:rPr>
              <a:t>Sanctions: exercise of political pressure only</a:t>
            </a:r>
          </a:p>
          <a:p>
            <a:pPr marL="2114550" lvl="4" indent="-285750"/>
            <a:r>
              <a:rPr lang="en-GB" dirty="0">
                <a:latin typeface="+mj-lt"/>
              </a:rPr>
              <a:t>No financial compensation</a:t>
            </a:r>
          </a:p>
          <a:p>
            <a:pPr marL="2114550" lvl="4" indent="-285750"/>
            <a:r>
              <a:rPr lang="en-GB" dirty="0">
                <a:latin typeface="+mj-lt"/>
              </a:rPr>
              <a:t>Limited enforcement options for small WTO Members against big WTO Members </a:t>
            </a:r>
          </a:p>
          <a:p>
            <a:pPr lvl="1"/>
            <a:endParaRPr lang="en-GB" sz="2200" dirty="0">
              <a:latin typeface="+mj-lt"/>
            </a:endParaRPr>
          </a:p>
          <a:p>
            <a:pPr lvl="3"/>
            <a:endParaRPr lang="en-GB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294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The World Trade Organisation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3552" y="1232757"/>
            <a:ext cx="6807230" cy="4392487"/>
          </a:xfrm>
        </p:spPr>
        <p:txBody>
          <a:bodyPr>
            <a:normAutofit/>
          </a:bodyPr>
          <a:lstStyle/>
          <a:p>
            <a:pPr lvl="1"/>
            <a:r>
              <a:rPr lang="en-GB" dirty="0">
                <a:latin typeface="+mj-lt"/>
              </a:rPr>
              <a:t>The WTO</a:t>
            </a:r>
          </a:p>
          <a:p>
            <a:pPr lvl="2"/>
            <a:r>
              <a:rPr lang="en-GB" sz="2200" dirty="0">
                <a:latin typeface="+mj-lt"/>
              </a:rPr>
              <a:t>The Dispute settlement Mechanism</a:t>
            </a:r>
            <a:endParaRPr lang="en-GB" dirty="0">
              <a:latin typeface="+mj-lt"/>
            </a:endParaRPr>
          </a:p>
          <a:p>
            <a:pPr lvl="3"/>
            <a:r>
              <a:rPr lang="en-GB" sz="2000" dirty="0">
                <a:latin typeface="+mj-lt"/>
              </a:rPr>
              <a:t>The mechanism is in crisis: the United States refuses to confirm the appointment of the new members of the Appellate Body</a:t>
            </a:r>
          </a:p>
          <a:p>
            <a:pPr lvl="3"/>
            <a:r>
              <a:rPr lang="en-GB" sz="2000" dirty="0">
                <a:latin typeface="+mj-lt"/>
              </a:rPr>
              <a:t>There is dissatisfaction with the way the Appellate Body has been ruling in the recent past.</a:t>
            </a:r>
          </a:p>
          <a:p>
            <a:pPr lvl="3"/>
            <a:r>
              <a:rPr lang="en-GB" sz="2000" dirty="0">
                <a:latin typeface="+mj-lt"/>
              </a:rPr>
              <a:t>Currently, there is no Appellate Body and it is possible for a Member to block the mechanism.</a:t>
            </a:r>
          </a:p>
          <a:p>
            <a:pPr lvl="3"/>
            <a:r>
              <a:rPr lang="en-GB" sz="2000" dirty="0">
                <a:latin typeface="+mj-lt"/>
              </a:rPr>
              <a:t>Several WTO Members have concluded a side agreement to circumvent the procedure before the Appellate Body. </a:t>
            </a:r>
            <a:endParaRPr lang="en-GB" dirty="0">
              <a:latin typeface="+mj-lt"/>
            </a:endParaRPr>
          </a:p>
          <a:p>
            <a:pPr lvl="1"/>
            <a:endParaRPr lang="en-GB" sz="2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lvl="3"/>
            <a:endParaRPr lang="en-GB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399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The World Trade Organisation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3552" y="1232756"/>
            <a:ext cx="6807230" cy="4788532"/>
          </a:xfrm>
        </p:spPr>
        <p:txBody>
          <a:bodyPr>
            <a:normAutofit fontScale="32500" lnSpcReduction="20000"/>
          </a:bodyPr>
          <a:lstStyle/>
          <a:p>
            <a:pPr lvl="1"/>
            <a:r>
              <a:rPr lang="en-GB" sz="3700" dirty="0"/>
              <a:t>1995 – 2022: completing the WTO</a:t>
            </a:r>
          </a:p>
          <a:p>
            <a:pPr marL="357187" lvl="1" indent="0">
              <a:buNone/>
            </a:pPr>
            <a:endParaRPr lang="en-GB" sz="3700" dirty="0"/>
          </a:p>
          <a:p>
            <a:pPr lvl="2"/>
            <a:r>
              <a:rPr lang="en-GB" sz="3700" dirty="0"/>
              <a:t>There have been 12 Ministerial Conferences.</a:t>
            </a:r>
          </a:p>
          <a:p>
            <a:pPr marL="914400" lvl="2" indent="0">
              <a:buNone/>
            </a:pPr>
            <a:r>
              <a:rPr lang="en-GB" sz="3700" dirty="0"/>
              <a:t> </a:t>
            </a:r>
            <a:endParaRPr lang="en-BE" sz="3700" dirty="0">
              <a:effectLst/>
            </a:endParaRPr>
          </a:p>
          <a:p>
            <a:pPr lvl="3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1828800" algn="l"/>
              </a:tabLst>
            </a:pPr>
            <a:r>
              <a:rPr lang="en-GB" sz="3700" dirty="0">
                <a:ea typeface="Calibri" panose="020F050202020403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MC1 — Singapore, 9-13 December 199</a:t>
            </a:r>
            <a:r>
              <a:rPr lang="fr-FR" sz="3700" dirty="0"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endParaRPr lang="en-BE" sz="37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1828800" algn="l"/>
              </a:tabLst>
            </a:pPr>
            <a:r>
              <a:rPr lang="en-GB" sz="3700" dirty="0">
                <a:ea typeface="Calibri" panose="020F050202020403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MC2 — Geneva, 18-20 May 1998</a:t>
            </a:r>
            <a:endParaRPr lang="en-BE" sz="37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1828800" algn="l"/>
              </a:tabLst>
            </a:pP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MC3 — Seattle, </a:t>
            </a:r>
            <a:r>
              <a:rPr lang="es-ES" sz="3700" dirty="0" err="1">
                <a:ea typeface="Calibri" panose="020F050202020403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November</a:t>
            </a: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30 – </a:t>
            </a:r>
            <a:r>
              <a:rPr lang="es-ES" sz="3700" dirty="0" err="1">
                <a:ea typeface="Calibri" panose="020F050202020403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December</a:t>
            </a: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3, 1999</a:t>
            </a:r>
            <a:endParaRPr lang="en-BE" sz="37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1828800" algn="l"/>
              </a:tabLst>
            </a:pP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MC4 — Doha, 9-13 </a:t>
            </a:r>
            <a:r>
              <a:rPr lang="es-ES" sz="3700" dirty="0" err="1">
                <a:ea typeface="Calibri" panose="020F050202020403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November</a:t>
            </a: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2001</a:t>
            </a:r>
            <a:endParaRPr lang="en-BE" sz="37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1828800" algn="l"/>
              </a:tabLst>
            </a:pP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MC5 — Cancún, 10-14 </a:t>
            </a:r>
            <a:r>
              <a:rPr lang="es-ES" sz="3700" dirty="0" err="1">
                <a:ea typeface="Calibri" panose="020F050202020403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September</a:t>
            </a: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2003</a:t>
            </a:r>
            <a:endParaRPr lang="en-BE" sz="37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1828800" algn="l"/>
              </a:tabLst>
            </a:pP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MC6 — Hong Kong, 13-18 </a:t>
            </a:r>
            <a:r>
              <a:rPr lang="es-ES" sz="3700" dirty="0" err="1">
                <a:ea typeface="Calibri" panose="020F050202020403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December</a:t>
            </a: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2005</a:t>
            </a:r>
            <a:endParaRPr lang="en-BE" sz="37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1828800" algn="l"/>
              </a:tabLst>
            </a:pP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MC7 — Geneva, 30 </a:t>
            </a:r>
            <a:r>
              <a:rPr lang="es-ES" sz="3700" dirty="0" err="1">
                <a:ea typeface="Calibri" panose="020F050202020403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November</a:t>
            </a: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- 2 </a:t>
            </a:r>
            <a:r>
              <a:rPr lang="es-ES" sz="3700" dirty="0" err="1">
                <a:ea typeface="Calibri" panose="020F050202020403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December</a:t>
            </a: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2009</a:t>
            </a:r>
            <a:endParaRPr lang="en-BE" sz="37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1828800" algn="l"/>
              </a:tabLst>
            </a:pP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MC8 — Geneva, 15-17 </a:t>
            </a:r>
            <a:r>
              <a:rPr lang="es-ES" sz="3700" dirty="0" err="1">
                <a:ea typeface="Calibri" panose="020F0502020204030204" pitchFamily="34" charset="0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December</a:t>
            </a: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2011</a:t>
            </a:r>
            <a:endParaRPr lang="en-BE" sz="37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1828800" algn="l"/>
              </a:tabLst>
            </a:pP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MC9 — Bali, 3-6 </a:t>
            </a:r>
            <a:r>
              <a:rPr lang="es-ES" sz="3700" dirty="0" err="1">
                <a:ea typeface="Calibri" panose="020F0502020204030204" pitchFamily="34" charset="0"/>
                <a:cs typeface="Arial" panose="020B06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December</a:t>
            </a: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2013</a:t>
            </a:r>
            <a:endParaRPr lang="en-BE" sz="37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1828800" algn="l"/>
              </a:tabLst>
            </a:pP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MC10 — Nairobi, 15-19 </a:t>
            </a:r>
            <a:r>
              <a:rPr lang="es-ES" sz="3700" dirty="0" err="1">
                <a:ea typeface="Calibri" panose="020F0502020204030204" pitchFamily="34" charset="0"/>
                <a:cs typeface="Arial" panose="020B0604020202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December</a:t>
            </a: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2015</a:t>
            </a:r>
            <a:endParaRPr lang="en-BE" sz="37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1828800" algn="l"/>
              </a:tabLst>
            </a:pP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MC11 — Buenos Aires, 10-13 </a:t>
            </a:r>
            <a:r>
              <a:rPr lang="es-ES" sz="3700" dirty="0" err="1">
                <a:ea typeface="Calibri" panose="020F0502020204030204" pitchFamily="34" charset="0"/>
                <a:cs typeface="Arial" panose="020B0604020202020204" pitchFamily="34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December</a:t>
            </a: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2017</a:t>
            </a:r>
            <a:endParaRPr lang="en-BE" sz="37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1828800" algn="l"/>
              </a:tabLst>
            </a:pP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MC12 — Geneva, 12-16 June 2022</a:t>
            </a:r>
            <a:endParaRPr lang="en-BE" sz="37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371600" lvl="3" indent="0">
              <a:buNone/>
            </a:pPr>
            <a:endParaRPr lang="es-ES" sz="23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lvl="1"/>
            <a:endParaRPr lang="en-GB" sz="2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lvl="3"/>
            <a:endParaRPr lang="en-GB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991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The World Trade Organisation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3552" y="1232756"/>
            <a:ext cx="6807230" cy="4932548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en-US" altLang="en-BE" sz="2800" dirty="0">
                <a:latin typeface="+mj-lt"/>
              </a:rPr>
              <a:t>The Doha Development Round</a:t>
            </a:r>
            <a:r>
              <a:rPr lang="en-GB" sz="28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: </a:t>
            </a:r>
          </a:p>
          <a:p>
            <a:pPr lvl="2">
              <a:lnSpc>
                <a:spcPct val="114000"/>
              </a:lnSpc>
              <a:spcBef>
                <a:spcPts val="600"/>
              </a:spcBef>
            </a:pPr>
            <a:r>
              <a:rPr lang="en-US" altLang="en-BE" dirty="0">
                <a:latin typeface="+mj-lt"/>
              </a:rPr>
              <a:t>Launched in 2001</a:t>
            </a:r>
          </a:p>
          <a:p>
            <a:pPr lvl="2">
              <a:lnSpc>
                <a:spcPct val="114000"/>
              </a:lnSpc>
              <a:spcBef>
                <a:spcPts val="600"/>
              </a:spcBef>
            </a:pPr>
            <a:r>
              <a:rPr lang="en-US" altLang="en-BE" dirty="0">
                <a:latin typeface="+mj-lt"/>
              </a:rPr>
              <a:t>Expected focus on development</a:t>
            </a:r>
          </a:p>
          <a:p>
            <a:pPr lvl="3">
              <a:lnSpc>
                <a:spcPct val="114000"/>
              </a:lnSpc>
              <a:spcBef>
                <a:spcPts val="600"/>
              </a:spcBef>
            </a:pPr>
            <a:r>
              <a:rPr lang="en-US" altLang="en-BE" sz="1600" dirty="0">
                <a:latin typeface="+mj-lt"/>
              </a:rPr>
              <a:t>Economic growth through trade to alleviate poverty</a:t>
            </a:r>
          </a:p>
          <a:p>
            <a:pPr lvl="3">
              <a:lnSpc>
                <a:spcPct val="114000"/>
              </a:lnSpc>
              <a:spcBef>
                <a:spcPts val="600"/>
              </a:spcBef>
            </a:pPr>
            <a:r>
              <a:rPr lang="en-US" altLang="en-BE" sz="1600" dirty="0">
                <a:latin typeface="+mj-lt"/>
              </a:rPr>
              <a:t>Heading towards complete or partial failure</a:t>
            </a:r>
          </a:p>
          <a:p>
            <a:pPr lvl="2">
              <a:lnSpc>
                <a:spcPct val="114000"/>
              </a:lnSpc>
              <a:spcBef>
                <a:spcPts val="600"/>
              </a:spcBef>
            </a:pPr>
            <a:r>
              <a:rPr lang="en-US" altLang="en-BE" dirty="0">
                <a:latin typeface="+mj-lt"/>
              </a:rPr>
              <a:t>Issues</a:t>
            </a:r>
          </a:p>
          <a:p>
            <a:pPr lvl="3">
              <a:lnSpc>
                <a:spcPct val="114000"/>
              </a:lnSpc>
              <a:spcBef>
                <a:spcPts val="600"/>
              </a:spcBef>
            </a:pPr>
            <a:r>
              <a:rPr lang="en-US" altLang="en-BE" sz="1600" dirty="0">
                <a:latin typeface="+mj-lt"/>
              </a:rPr>
              <a:t>Agriculture</a:t>
            </a:r>
          </a:p>
          <a:p>
            <a:pPr marL="2114550" lvl="4" indent="-285750">
              <a:lnSpc>
                <a:spcPct val="114000"/>
              </a:lnSpc>
              <a:spcBef>
                <a:spcPts val="600"/>
              </a:spcBef>
              <a:buFontTx/>
              <a:buChar char="-"/>
            </a:pPr>
            <a:r>
              <a:rPr lang="en-US" altLang="en-BE" sz="1600" dirty="0">
                <a:latin typeface="+mj-lt"/>
              </a:rPr>
              <a:t>Developing countries not satisfied with proposed subsidy cuts by developed countries</a:t>
            </a:r>
          </a:p>
          <a:p>
            <a:pPr marL="2114550" lvl="4" indent="-285750">
              <a:lnSpc>
                <a:spcPct val="114000"/>
              </a:lnSpc>
              <a:spcBef>
                <a:spcPts val="600"/>
              </a:spcBef>
              <a:buFontTx/>
              <a:buChar char="-"/>
            </a:pPr>
            <a:r>
              <a:rPr lang="en-US" altLang="en-BE" sz="1600" dirty="0">
                <a:latin typeface="+mj-lt"/>
              </a:rPr>
              <a:t>Developed countries believe that developing countries want too many exemptions from tariff reductions </a:t>
            </a:r>
          </a:p>
          <a:p>
            <a:pPr lvl="3">
              <a:lnSpc>
                <a:spcPct val="114000"/>
              </a:lnSpc>
              <a:spcBef>
                <a:spcPts val="600"/>
              </a:spcBef>
            </a:pPr>
            <a:r>
              <a:rPr lang="en-US" altLang="en-BE" sz="1600" dirty="0">
                <a:latin typeface="+mj-lt"/>
              </a:rPr>
              <a:t>Non-Agricultural Products</a:t>
            </a:r>
          </a:p>
          <a:p>
            <a:pPr marL="2114550" lvl="4" indent="-285750">
              <a:lnSpc>
                <a:spcPct val="114000"/>
              </a:lnSpc>
              <a:spcBef>
                <a:spcPts val="600"/>
              </a:spcBef>
              <a:buFontTx/>
              <a:buChar char="-"/>
            </a:pPr>
            <a:r>
              <a:rPr lang="en-US" altLang="en-BE" sz="1600" dirty="0">
                <a:latin typeface="+mj-lt"/>
              </a:rPr>
              <a:t>Developed countries want greater tariff cuts by developing countries</a:t>
            </a:r>
          </a:p>
          <a:p>
            <a:pPr lvl="3">
              <a:lnSpc>
                <a:spcPct val="114000"/>
              </a:lnSpc>
              <a:spcBef>
                <a:spcPts val="600"/>
              </a:spcBef>
            </a:pPr>
            <a:r>
              <a:rPr lang="en-US" altLang="en-BE" sz="1600" dirty="0">
                <a:latin typeface="+mj-lt"/>
              </a:rPr>
              <a:t>Services </a:t>
            </a:r>
          </a:p>
          <a:p>
            <a:pPr marL="2171700" lvl="4" indent="-342900">
              <a:lnSpc>
                <a:spcPct val="114000"/>
              </a:lnSpc>
              <a:spcBef>
                <a:spcPts val="600"/>
              </a:spcBef>
              <a:buFontTx/>
              <a:buChar char="-"/>
            </a:pPr>
            <a:r>
              <a:rPr lang="en-US" altLang="en-BE" sz="1600" dirty="0">
                <a:latin typeface="+mj-lt"/>
              </a:rPr>
              <a:t>Too little on the table. </a:t>
            </a:r>
          </a:p>
          <a:p>
            <a:pPr marL="1828800" lvl="4" indent="0">
              <a:lnSpc>
                <a:spcPct val="114000"/>
              </a:lnSpc>
              <a:spcBef>
                <a:spcPts val="600"/>
              </a:spcBef>
            </a:pPr>
            <a:endParaRPr lang="en-US" altLang="en-BE" sz="1600" dirty="0">
              <a:latin typeface="+mj-lt"/>
            </a:endParaRPr>
          </a:p>
          <a:p>
            <a:pPr lvl="3"/>
            <a:endParaRPr lang="en-GB" sz="55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1371600" lvl="3" indent="0">
              <a:buNone/>
            </a:pPr>
            <a:endParaRPr lang="es-ES" sz="23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lvl="1"/>
            <a:endParaRPr lang="en-GB" sz="2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lvl="3"/>
            <a:endParaRPr lang="en-GB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2650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The World Trade Organisation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3552" y="1232757"/>
            <a:ext cx="6807230" cy="4392487"/>
          </a:xfrm>
        </p:spPr>
        <p:txBody>
          <a:bodyPr>
            <a:normAutofit fontScale="77500" lnSpcReduction="20000"/>
          </a:bodyPr>
          <a:lstStyle/>
          <a:p>
            <a:pPr lvl="1"/>
            <a:r>
              <a:rPr lang="en-GB" sz="3800" dirty="0">
                <a:latin typeface="+mj-lt"/>
              </a:rPr>
              <a:t>1995 – 2022: completing the WTO</a:t>
            </a:r>
          </a:p>
          <a:p>
            <a:pPr lvl="2"/>
            <a:r>
              <a:rPr lang="en-GB" sz="2900" dirty="0">
                <a:latin typeface="+mj-lt"/>
              </a:rPr>
              <a:t>1996: Information Technology Agreement</a:t>
            </a:r>
          </a:p>
          <a:p>
            <a:pPr lvl="2"/>
            <a:r>
              <a:rPr lang="en-GB" sz="2900" dirty="0">
                <a:latin typeface="+mj-lt"/>
              </a:rPr>
              <a:t>1997: Adoption of GATS Protocol IV on Trade in Basic Telecommunications Services</a:t>
            </a:r>
          </a:p>
          <a:p>
            <a:pPr lvl="2"/>
            <a:r>
              <a:rPr lang="en-GB" sz="2900" dirty="0">
                <a:latin typeface="+mj-lt"/>
              </a:rPr>
              <a:t>2001: launch of a new round of trade negotiations: the Doha Development Round. </a:t>
            </a:r>
          </a:p>
          <a:p>
            <a:pPr lvl="2"/>
            <a:r>
              <a:rPr lang="en-GB" sz="2900" dirty="0">
                <a:latin typeface="+mj-lt"/>
              </a:rPr>
              <a:t>2005: Amendment to the TRIPs Agreement to facilitate access to affordable medicines</a:t>
            </a:r>
          </a:p>
          <a:p>
            <a:pPr lvl="2"/>
            <a:r>
              <a:rPr lang="en-GB" sz="2900" dirty="0">
                <a:latin typeface="+mj-lt"/>
              </a:rPr>
              <a:t>2014 Revised WTO Agreement on Public Procurement</a:t>
            </a:r>
          </a:p>
          <a:p>
            <a:pPr lvl="2"/>
            <a:r>
              <a:rPr lang="en-GB" sz="2900" dirty="0">
                <a:latin typeface="+mj-lt"/>
              </a:rPr>
              <a:t>2015: </a:t>
            </a:r>
            <a:r>
              <a:rPr lang="es-ES" sz="2900" dirty="0" err="1">
                <a:latin typeface="+mj-lt"/>
                <a:ea typeface="Calibri" panose="020F0502020204030204" pitchFamily="34" charset="0"/>
              </a:rPr>
              <a:t>expansion</a:t>
            </a:r>
            <a:r>
              <a:rPr lang="es-ES" sz="2900" dirty="0">
                <a:latin typeface="+mj-lt"/>
                <a:ea typeface="Calibri" panose="020F0502020204030204" pitchFamily="34" charset="0"/>
              </a:rPr>
              <a:t> of </a:t>
            </a:r>
            <a:r>
              <a:rPr lang="es-ES" sz="2900" dirty="0" err="1">
                <a:latin typeface="+mj-lt"/>
                <a:ea typeface="Calibri" panose="020F0502020204030204" pitchFamily="34" charset="0"/>
              </a:rPr>
              <a:t>trade</a:t>
            </a:r>
            <a:r>
              <a:rPr lang="es-ES" sz="2900" dirty="0">
                <a:latin typeface="+mj-lt"/>
                <a:ea typeface="Calibri" panose="020F0502020204030204" pitchFamily="34" charset="0"/>
              </a:rPr>
              <a:t> in </a:t>
            </a:r>
            <a:r>
              <a:rPr lang="es-ES" sz="2900" dirty="0" err="1">
                <a:latin typeface="+mj-lt"/>
                <a:ea typeface="Calibri" panose="020F0502020204030204" pitchFamily="34" charset="0"/>
              </a:rPr>
              <a:t>information</a:t>
            </a:r>
            <a:r>
              <a:rPr lang="es-ES" sz="2900" dirty="0">
                <a:latin typeface="+mj-lt"/>
                <a:ea typeface="Calibri" panose="020F0502020204030204" pitchFamily="34" charset="0"/>
              </a:rPr>
              <a:t> </a:t>
            </a:r>
            <a:r>
              <a:rPr lang="es-ES" sz="2900" dirty="0" err="1">
                <a:latin typeface="+mj-lt"/>
                <a:ea typeface="Calibri" panose="020F0502020204030204" pitchFamily="34" charset="0"/>
              </a:rPr>
              <a:t>technology</a:t>
            </a:r>
            <a:r>
              <a:rPr lang="es-ES" sz="2900" dirty="0">
                <a:latin typeface="+mj-lt"/>
                <a:ea typeface="Calibri" panose="020F0502020204030204" pitchFamily="34" charset="0"/>
              </a:rPr>
              <a:t> </a:t>
            </a:r>
            <a:r>
              <a:rPr lang="es-ES" sz="2900" dirty="0" err="1">
                <a:latin typeface="+mj-lt"/>
                <a:ea typeface="Calibri" panose="020F0502020204030204" pitchFamily="34" charset="0"/>
              </a:rPr>
              <a:t>products</a:t>
            </a:r>
            <a:endParaRPr lang="es-ES" sz="2900" dirty="0">
              <a:latin typeface="+mj-lt"/>
              <a:ea typeface="Calibri" panose="020F0502020204030204" pitchFamily="34" charset="0"/>
            </a:endParaRPr>
          </a:p>
          <a:p>
            <a:pPr lvl="2"/>
            <a:r>
              <a:rPr lang="es-ES" sz="2900" dirty="0">
                <a:latin typeface="+mj-lt"/>
              </a:rPr>
              <a:t>2017: Trade </a:t>
            </a:r>
            <a:r>
              <a:rPr lang="es-ES" sz="2900" dirty="0" err="1">
                <a:latin typeface="+mj-lt"/>
              </a:rPr>
              <a:t>Facilitation</a:t>
            </a:r>
            <a:r>
              <a:rPr lang="es-ES" sz="2900" dirty="0">
                <a:latin typeface="+mj-lt"/>
              </a:rPr>
              <a:t> </a:t>
            </a:r>
            <a:r>
              <a:rPr lang="es-ES" sz="2900" dirty="0" err="1">
                <a:latin typeface="+mj-lt"/>
              </a:rPr>
              <a:t>Agreement</a:t>
            </a:r>
            <a:endParaRPr lang="es-ES" sz="2900" dirty="0">
              <a:latin typeface="+mj-lt"/>
            </a:endParaRPr>
          </a:p>
          <a:p>
            <a:pPr lvl="2"/>
            <a:r>
              <a:rPr lang="en-GB" sz="2900" dirty="0">
                <a:latin typeface="+mj-lt"/>
              </a:rPr>
              <a:t>2021: Agreement on fishery subsidies</a:t>
            </a:r>
          </a:p>
          <a:p>
            <a:pPr lvl="3"/>
            <a:endParaRPr lang="en-GB" sz="2200" dirty="0">
              <a:latin typeface="+mj-lt"/>
            </a:endParaRPr>
          </a:p>
          <a:p>
            <a:pPr marL="1371600" lvl="3" indent="0">
              <a:buNone/>
            </a:pPr>
            <a:endParaRPr lang="es-ES" sz="23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lvl="1"/>
            <a:endParaRPr lang="en-GB" sz="2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lvl="3"/>
            <a:endParaRPr lang="en-GB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2916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en-GB" dirty="0"/>
              <a:t>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228600" algn="l"/>
              </a:tabLst>
            </a:pPr>
            <a:endParaRPr lang="en-GB" dirty="0"/>
          </a:p>
          <a:p>
            <a:pPr algn="ctr">
              <a:tabLst>
                <a:tab pos="228600" algn="l"/>
              </a:tabLst>
            </a:pPr>
            <a:r>
              <a:rPr lang="fr-FR" sz="3200" b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Thank</a:t>
            </a:r>
            <a:r>
              <a:rPr lang="fr-FR" sz="32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3200" b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you</a:t>
            </a:r>
            <a:r>
              <a:rPr lang="fr-FR" sz="32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for </a:t>
            </a:r>
            <a:r>
              <a:rPr lang="fr-FR" sz="3200" b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your</a:t>
            </a:r>
            <a:r>
              <a:rPr lang="fr-FR" sz="32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attention</a:t>
            </a:r>
            <a:endParaRPr lang="en-BE" sz="3200" b="1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760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en-GB" dirty="0"/>
              <a:t>Chapter III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228600" algn="l"/>
              </a:tabLst>
            </a:pPr>
            <a:endParaRPr lang="en-GB" dirty="0"/>
          </a:p>
          <a:p>
            <a:pPr>
              <a:tabLst>
                <a:tab pos="228600" algn="l"/>
              </a:tabLst>
            </a:pPr>
            <a:r>
              <a:rPr lang="en-GB" sz="3200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The Creation of the World Trade Organisation</a:t>
            </a:r>
            <a:endParaRPr lang="en-BE" sz="3200" b="1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208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The World Trade Organisation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1158" y="1340769"/>
            <a:ext cx="6807230" cy="4392487"/>
          </a:xfrm>
        </p:spPr>
        <p:txBody>
          <a:bodyPr>
            <a:normAutofit/>
          </a:bodyPr>
          <a:lstStyle/>
          <a:p>
            <a:pPr lvl="1"/>
            <a:r>
              <a:rPr lang="en-GB" dirty="0">
                <a:latin typeface="+mj-lt"/>
              </a:rPr>
              <a:t>1</a:t>
            </a:r>
            <a:r>
              <a:rPr lang="en-GB" baseline="30000" dirty="0">
                <a:latin typeface="+mj-lt"/>
              </a:rPr>
              <a:t>st</a:t>
            </a:r>
            <a:r>
              <a:rPr lang="en-GB" dirty="0">
                <a:latin typeface="+mj-lt"/>
              </a:rPr>
              <a:t> January1995: entry into force of the Marrakech Agreement and creation of the World Trade Organisation (WTO)</a:t>
            </a:r>
          </a:p>
          <a:p>
            <a:pPr lvl="2"/>
            <a:r>
              <a:rPr lang="en-GB" sz="2200" dirty="0">
                <a:latin typeface="+mj-lt"/>
              </a:rPr>
              <a:t>The WTO is an international organisation with legal personality.</a:t>
            </a:r>
          </a:p>
          <a:p>
            <a:pPr lvl="2"/>
            <a:r>
              <a:rPr lang="en-GB" sz="2200" dirty="0">
                <a:latin typeface="+mj-lt"/>
              </a:rPr>
              <a:t>What are the practical implications of such legal personality?</a:t>
            </a:r>
          </a:p>
          <a:p>
            <a:pPr lvl="3"/>
            <a:r>
              <a:rPr lang="en-GB" sz="2000" dirty="0">
                <a:latin typeface="+mj-lt"/>
              </a:rPr>
              <a:t>Capacity to negotiate international agreements with other subjects of international law: only one agreement with Switzerland</a:t>
            </a:r>
          </a:p>
          <a:p>
            <a:pPr lvl="3"/>
            <a:r>
              <a:rPr lang="en-GB" sz="2000" dirty="0">
                <a:latin typeface="+mj-lt"/>
              </a:rPr>
              <a:t>Capacity to be delegated decision-making powers by its members</a:t>
            </a:r>
          </a:p>
          <a:p>
            <a:pPr lvl="1"/>
            <a:endParaRPr lang="en-GB" sz="2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lvl="3"/>
            <a:endParaRPr lang="en-GB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764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The World Trade Organisation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3552" y="1232757"/>
            <a:ext cx="6807230" cy="4392487"/>
          </a:xfrm>
        </p:spPr>
        <p:txBody>
          <a:bodyPr>
            <a:normAutofit/>
          </a:bodyPr>
          <a:lstStyle/>
          <a:p>
            <a:pPr lvl="1"/>
            <a:r>
              <a:rPr lang="en-GB" dirty="0">
                <a:latin typeface="+mj-lt"/>
              </a:rPr>
              <a:t>The WTO</a:t>
            </a:r>
          </a:p>
          <a:p>
            <a:pPr lvl="2"/>
            <a:r>
              <a:rPr lang="en-GB" sz="2200" dirty="0" err="1">
                <a:latin typeface="+mj-lt"/>
              </a:rPr>
              <a:t>Decion</a:t>
            </a:r>
            <a:r>
              <a:rPr lang="en-GB" sz="2200" dirty="0">
                <a:latin typeface="+mj-lt"/>
              </a:rPr>
              <a:t>-making powers of the WTO.</a:t>
            </a:r>
          </a:p>
          <a:p>
            <a:pPr lvl="3"/>
            <a:r>
              <a:rPr lang="en-GB" sz="2000" dirty="0">
                <a:latin typeface="+mj-lt"/>
              </a:rPr>
              <a:t>Which ones?</a:t>
            </a:r>
          </a:p>
          <a:p>
            <a:pPr lvl="3"/>
            <a:r>
              <a:rPr lang="en-GB" sz="2000" dirty="0">
                <a:latin typeface="+mj-lt"/>
              </a:rPr>
              <a:t>Which institutions within the WTO exercise these powers?</a:t>
            </a:r>
          </a:p>
          <a:p>
            <a:pPr lvl="3"/>
            <a:r>
              <a:rPr lang="en-GB" sz="2000" dirty="0">
                <a:latin typeface="+mj-lt"/>
              </a:rPr>
              <a:t>How are these powers exercised?</a:t>
            </a:r>
            <a:endParaRPr lang="en-GB" dirty="0">
              <a:latin typeface="+mj-lt"/>
            </a:endParaRPr>
          </a:p>
          <a:p>
            <a:pPr lvl="1"/>
            <a:endParaRPr lang="en-GB" sz="2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lvl="3"/>
            <a:endParaRPr lang="en-GB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322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The World Trade Organisation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3552" y="1232757"/>
            <a:ext cx="6807230" cy="4731391"/>
          </a:xfrm>
        </p:spPr>
        <p:txBody>
          <a:bodyPr>
            <a:normAutofit fontScale="92500"/>
          </a:bodyPr>
          <a:lstStyle/>
          <a:p>
            <a:pPr lvl="1"/>
            <a:r>
              <a:rPr lang="en-GB" dirty="0">
                <a:latin typeface="+mj-lt"/>
              </a:rPr>
              <a:t>The WTO</a:t>
            </a:r>
          </a:p>
          <a:p>
            <a:pPr lvl="2"/>
            <a:r>
              <a:rPr lang="en-GB" sz="2200" dirty="0">
                <a:latin typeface="+mj-lt"/>
              </a:rPr>
              <a:t>Decision-making powers of the WTO: </a:t>
            </a:r>
            <a:r>
              <a:rPr lang="en-GB" dirty="0">
                <a:latin typeface="+mj-lt"/>
              </a:rPr>
              <a:t>Which ones?</a:t>
            </a:r>
          </a:p>
          <a:p>
            <a:pPr lvl="3"/>
            <a:r>
              <a:rPr lang="en-GB" sz="2000" dirty="0">
                <a:latin typeface="+mj-lt"/>
              </a:rPr>
              <a:t>Compulsory interpretation of WTO law.</a:t>
            </a:r>
          </a:p>
          <a:p>
            <a:pPr marL="2286000" lvl="4" indent="-457200"/>
            <a:r>
              <a:rPr lang="en-GB" sz="1600" dirty="0">
                <a:latin typeface="+mj-lt"/>
              </a:rPr>
              <a:t>Competence never used</a:t>
            </a:r>
          </a:p>
          <a:p>
            <a:pPr marL="2286000" lvl="4" indent="-457200"/>
            <a:r>
              <a:rPr lang="en-GB" sz="1600" dirty="0">
                <a:latin typeface="+mj-lt"/>
              </a:rPr>
              <a:t>Would be useful for instance regarding Article XXIV of the GATT: what does “substantially all trade “ mean?</a:t>
            </a:r>
          </a:p>
          <a:p>
            <a:pPr lvl="3"/>
            <a:r>
              <a:rPr lang="en-GB" sz="2000" dirty="0">
                <a:latin typeface="+mj-lt"/>
              </a:rPr>
              <a:t>Conditions of access of new WTO Members.</a:t>
            </a:r>
          </a:p>
          <a:p>
            <a:pPr marL="2114550" lvl="4" indent="-285750"/>
            <a:r>
              <a:rPr lang="en-GB" sz="1700" dirty="0">
                <a:latin typeface="+mj-lt"/>
              </a:rPr>
              <a:t>Eligible members are autonomous customs territories (either bigger or smaller than the territory of a State)</a:t>
            </a:r>
          </a:p>
          <a:p>
            <a:pPr marL="2114550" lvl="4" indent="-285750"/>
            <a:r>
              <a:rPr lang="en-GB" sz="1700" dirty="0">
                <a:latin typeface="+mj-lt"/>
              </a:rPr>
              <a:t>Bilateral negotiations first</a:t>
            </a:r>
          </a:p>
          <a:p>
            <a:pPr marL="2114550" lvl="4" indent="-285750"/>
            <a:r>
              <a:rPr lang="en-GB" sz="1700" dirty="0">
                <a:latin typeface="+mj-lt"/>
              </a:rPr>
              <a:t>Working Party Report with possible WTO Plus obligations</a:t>
            </a:r>
            <a:endParaRPr lang="en-GB" sz="1600" dirty="0">
              <a:latin typeface="+mj-lt"/>
            </a:endParaRPr>
          </a:p>
          <a:p>
            <a:pPr lvl="3"/>
            <a:r>
              <a:rPr lang="en-GB" sz="2000" dirty="0">
                <a:latin typeface="+mj-lt"/>
              </a:rPr>
              <a:t>Waivers</a:t>
            </a:r>
          </a:p>
          <a:p>
            <a:pPr marL="2286000" lvl="4" indent="-457200"/>
            <a:r>
              <a:rPr lang="en-GB" sz="1700" dirty="0">
                <a:latin typeface="+mj-lt"/>
              </a:rPr>
              <a:t>Used several times</a:t>
            </a:r>
          </a:p>
          <a:p>
            <a:pPr marL="2286000" lvl="4" indent="-457200"/>
            <a:r>
              <a:rPr lang="en-GB" sz="1700" dirty="0">
                <a:latin typeface="+mj-lt"/>
              </a:rPr>
              <a:t>Example: the Cotonou waiver</a:t>
            </a:r>
          </a:p>
          <a:p>
            <a:pPr lvl="1"/>
            <a:endParaRPr lang="en-GB" sz="2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lvl="3"/>
            <a:endParaRPr lang="en-GB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980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The World Trade Organisation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3552" y="1232757"/>
            <a:ext cx="6807230" cy="4392487"/>
          </a:xfrm>
        </p:spPr>
        <p:txBody>
          <a:bodyPr>
            <a:normAutofit/>
          </a:bodyPr>
          <a:lstStyle/>
          <a:p>
            <a:pPr lvl="1"/>
            <a:r>
              <a:rPr lang="en-GB" dirty="0">
                <a:latin typeface="+mj-lt"/>
              </a:rPr>
              <a:t>The WTO</a:t>
            </a:r>
          </a:p>
          <a:p>
            <a:pPr lvl="2"/>
            <a:r>
              <a:rPr lang="en-GB" sz="2200" dirty="0">
                <a:latin typeface="+mj-lt"/>
              </a:rPr>
              <a:t>Decision-making powers of the WTO: </a:t>
            </a:r>
            <a:r>
              <a:rPr lang="en-GB" dirty="0">
                <a:latin typeface="+mj-lt"/>
              </a:rPr>
              <a:t>Which institution of the WTO?</a:t>
            </a:r>
          </a:p>
          <a:p>
            <a:pPr lvl="3"/>
            <a:r>
              <a:rPr lang="en-GB" sz="2000" dirty="0">
                <a:latin typeface="+mj-lt"/>
              </a:rPr>
              <a:t>The Ministerial Conference (MC).</a:t>
            </a:r>
          </a:p>
          <a:p>
            <a:pPr lvl="3"/>
            <a:r>
              <a:rPr lang="en-GB" sz="2000" dirty="0">
                <a:latin typeface="+mj-lt"/>
              </a:rPr>
              <a:t>The General Council (GC)</a:t>
            </a:r>
          </a:p>
          <a:p>
            <a:pPr lvl="3"/>
            <a:r>
              <a:rPr lang="en-GB" sz="2000" dirty="0">
                <a:latin typeface="+mj-lt"/>
              </a:rPr>
              <a:t>The supporting organs of the WTO: where trade diplomacy takes place</a:t>
            </a:r>
          </a:p>
          <a:p>
            <a:pPr marL="2114550" lvl="4" indent="-285750"/>
            <a:r>
              <a:rPr lang="en-GB" sz="1600" dirty="0">
                <a:latin typeface="+mj-lt"/>
              </a:rPr>
              <a:t>Council for trade in goods</a:t>
            </a:r>
          </a:p>
          <a:p>
            <a:pPr marL="2114550" lvl="4" indent="-285750"/>
            <a:r>
              <a:rPr lang="en-GB" sz="1600" dirty="0">
                <a:latin typeface="+mj-lt"/>
              </a:rPr>
              <a:t>Council for Trade in Services</a:t>
            </a:r>
          </a:p>
          <a:p>
            <a:pPr marL="2114550" lvl="4" indent="-285750"/>
            <a:r>
              <a:rPr lang="en-GB" sz="1600" dirty="0">
                <a:latin typeface="+mj-lt"/>
              </a:rPr>
              <a:t>TRIPs Council</a:t>
            </a:r>
          </a:p>
          <a:p>
            <a:pPr marL="2114550" lvl="4" indent="-285750"/>
            <a:r>
              <a:rPr lang="en-GB" sz="1600" dirty="0">
                <a:latin typeface="+mj-lt"/>
              </a:rPr>
              <a:t>Supporting technical committees</a:t>
            </a:r>
          </a:p>
          <a:p>
            <a:pPr lvl="1"/>
            <a:endParaRPr lang="en-GB" sz="2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lvl="3"/>
            <a:endParaRPr lang="en-GB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430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D49F907B-87AD-1BDD-CE0D-575F34C7F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288" y="260350"/>
            <a:ext cx="8229600" cy="1143000"/>
          </a:xfrm>
          <a:solidFill>
            <a:srgbClr val="FFFF99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fr-BE" dirty="0">
                <a:solidFill>
                  <a:srgbClr val="008000"/>
                </a:solidFill>
              </a:rPr>
              <a:t>WTO </a:t>
            </a:r>
            <a:r>
              <a:rPr lang="fr-BE" dirty="0" err="1">
                <a:solidFill>
                  <a:srgbClr val="008000"/>
                </a:solidFill>
              </a:rPr>
              <a:t>Committees</a:t>
            </a:r>
            <a:endParaRPr lang="fr-BE" dirty="0">
              <a:solidFill>
                <a:srgbClr val="0080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7140181-BD2B-435F-CDBA-181A98F89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709120"/>
          </a:xfrm>
          <a:solidFill>
            <a:srgbClr val="FFFFCC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numCol="2">
            <a:normAutofit fontScale="62500" lnSpcReduction="20000"/>
          </a:bodyPr>
          <a:lstStyle/>
          <a:p>
            <a:pPr marL="514350" indent="-514350">
              <a:buFont typeface="+mj-lt"/>
              <a:buAutoNum type="arabicParenR"/>
              <a:defRPr/>
            </a:pPr>
            <a:r>
              <a:rPr lang="fr-BE" dirty="0">
                <a:solidFill>
                  <a:srgbClr val="008000"/>
                </a:solidFill>
              </a:rPr>
              <a:t>Antidumping </a:t>
            </a:r>
            <a:r>
              <a:rPr lang="fr-BE" dirty="0" err="1">
                <a:solidFill>
                  <a:srgbClr val="008000"/>
                </a:solidFill>
              </a:rPr>
              <a:t>Committee</a:t>
            </a:r>
            <a:endParaRPr lang="fr-BE" dirty="0">
              <a:solidFill>
                <a:srgbClr val="008000"/>
              </a:solidFill>
            </a:endParaRPr>
          </a:p>
          <a:p>
            <a:pPr marL="514350" indent="-514350">
              <a:buFont typeface="+mj-lt"/>
              <a:buAutoNum type="arabicParenR"/>
              <a:defRPr/>
            </a:pPr>
            <a:r>
              <a:rPr lang="fr-BE" dirty="0" err="1">
                <a:solidFill>
                  <a:srgbClr val="008000"/>
                </a:solidFill>
              </a:rPr>
              <a:t>Committee</a:t>
            </a:r>
            <a:r>
              <a:rPr lang="fr-BE" dirty="0">
                <a:solidFill>
                  <a:srgbClr val="008000"/>
                </a:solidFill>
              </a:rPr>
              <a:t> on Agriculture</a:t>
            </a:r>
          </a:p>
          <a:p>
            <a:pPr marL="514350" indent="-514350">
              <a:buFont typeface="+mj-lt"/>
              <a:buAutoNum type="arabicParenR"/>
              <a:defRPr/>
            </a:pPr>
            <a:r>
              <a:rPr lang="fr-BE" dirty="0" err="1">
                <a:solidFill>
                  <a:srgbClr val="008000"/>
                </a:solidFill>
              </a:rPr>
              <a:t>Committee</a:t>
            </a:r>
            <a:r>
              <a:rPr lang="fr-BE" dirty="0">
                <a:solidFill>
                  <a:srgbClr val="008000"/>
                </a:solidFill>
              </a:rPr>
              <a:t> on Balance-of-</a:t>
            </a:r>
            <a:r>
              <a:rPr lang="fr-BE" dirty="0" err="1">
                <a:solidFill>
                  <a:srgbClr val="008000"/>
                </a:solidFill>
              </a:rPr>
              <a:t>Payments</a:t>
            </a:r>
            <a:endParaRPr lang="fr-BE" dirty="0">
              <a:solidFill>
                <a:srgbClr val="008000"/>
              </a:solidFill>
            </a:endParaRPr>
          </a:p>
          <a:p>
            <a:pPr marL="514350" indent="-514350">
              <a:buFont typeface="+mj-lt"/>
              <a:buAutoNum type="arabicParenR"/>
              <a:defRPr/>
            </a:pPr>
            <a:r>
              <a:rPr lang="en-US" dirty="0">
                <a:solidFill>
                  <a:srgbClr val="008000"/>
                </a:solidFill>
              </a:rPr>
              <a:t>Committee on Budget, Finance and Administration</a:t>
            </a:r>
          </a:p>
          <a:p>
            <a:pPr marL="514350" indent="-514350">
              <a:buFont typeface="+mj-lt"/>
              <a:buAutoNum type="arabicParenR"/>
              <a:defRPr/>
            </a:pPr>
            <a:r>
              <a:rPr lang="en-US" dirty="0">
                <a:solidFill>
                  <a:srgbClr val="008000"/>
                </a:solidFill>
              </a:rPr>
              <a:t>Committee on Customs Valuation </a:t>
            </a:r>
          </a:p>
          <a:p>
            <a:pPr marL="514350" indent="-514350">
              <a:buFont typeface="+mj-lt"/>
              <a:buAutoNum type="arabicParenR"/>
              <a:defRPr/>
            </a:pPr>
            <a:r>
              <a:rPr lang="en-US" dirty="0">
                <a:solidFill>
                  <a:srgbClr val="008000"/>
                </a:solidFill>
              </a:rPr>
              <a:t>Committee on Import Licensing</a:t>
            </a:r>
          </a:p>
          <a:p>
            <a:pPr marL="514350" indent="-514350">
              <a:buFont typeface="+mj-lt"/>
              <a:buAutoNum type="arabicParenR"/>
              <a:defRPr/>
            </a:pPr>
            <a:r>
              <a:rPr lang="fr-BE" dirty="0" err="1">
                <a:solidFill>
                  <a:srgbClr val="008000"/>
                </a:solidFill>
              </a:rPr>
              <a:t>Committee</a:t>
            </a:r>
            <a:r>
              <a:rPr lang="fr-BE" dirty="0">
                <a:solidFill>
                  <a:srgbClr val="008000"/>
                </a:solidFill>
              </a:rPr>
              <a:t> on </a:t>
            </a:r>
            <a:r>
              <a:rPr lang="fr-BE" dirty="0" err="1">
                <a:solidFill>
                  <a:srgbClr val="008000"/>
                </a:solidFill>
              </a:rPr>
              <a:t>Market</a:t>
            </a:r>
            <a:r>
              <a:rPr lang="fr-BE" dirty="0">
                <a:solidFill>
                  <a:srgbClr val="008000"/>
                </a:solidFill>
              </a:rPr>
              <a:t> Access</a:t>
            </a:r>
          </a:p>
          <a:p>
            <a:pPr marL="514350" indent="-514350">
              <a:buFont typeface="+mj-lt"/>
              <a:buAutoNum type="arabicParenR"/>
              <a:defRPr/>
            </a:pPr>
            <a:r>
              <a:rPr lang="en-US" dirty="0">
                <a:solidFill>
                  <a:srgbClr val="008000"/>
                </a:solidFill>
              </a:rPr>
              <a:t>Committee of Participants on the Expansion of Trade in Information Technology Products</a:t>
            </a:r>
            <a:endParaRPr lang="fr-BE" dirty="0">
              <a:solidFill>
                <a:srgbClr val="008000"/>
              </a:solidFill>
            </a:endParaRPr>
          </a:p>
          <a:p>
            <a:pPr marL="514350" indent="-514350">
              <a:buFont typeface="+mj-lt"/>
              <a:buAutoNum type="arabicParenR"/>
              <a:defRPr/>
            </a:pPr>
            <a:r>
              <a:rPr lang="en-US" dirty="0">
                <a:solidFill>
                  <a:srgbClr val="008000"/>
                </a:solidFill>
              </a:rPr>
              <a:t>Committee on Regional Trade Agreements</a:t>
            </a:r>
          </a:p>
          <a:p>
            <a:pPr marL="514350" indent="-514350">
              <a:buFont typeface="+mj-lt"/>
              <a:buAutoNum type="arabicParenR"/>
              <a:defRPr/>
            </a:pPr>
            <a:r>
              <a:rPr lang="en-US" dirty="0">
                <a:solidFill>
                  <a:srgbClr val="008000"/>
                </a:solidFill>
              </a:rPr>
              <a:t>Committee on Rules of Origin</a:t>
            </a:r>
          </a:p>
          <a:p>
            <a:pPr marL="514350" indent="-514350">
              <a:buFont typeface="+mj-lt"/>
              <a:buAutoNum type="arabicParenR"/>
              <a:defRPr/>
            </a:pPr>
            <a:r>
              <a:rPr lang="en-US" dirty="0">
                <a:solidFill>
                  <a:srgbClr val="008000"/>
                </a:solidFill>
              </a:rPr>
              <a:t>Committee on Safeguards</a:t>
            </a:r>
          </a:p>
          <a:p>
            <a:pPr marL="514350" indent="-514350">
              <a:buFont typeface="+mj-lt"/>
              <a:buAutoNum type="arabicParenR"/>
              <a:defRPr/>
            </a:pPr>
            <a:r>
              <a:rPr lang="en-US" dirty="0">
                <a:solidFill>
                  <a:srgbClr val="008000"/>
                </a:solidFill>
              </a:rPr>
              <a:t>Committee on Subsidies and Countervailing Measures</a:t>
            </a:r>
          </a:p>
          <a:p>
            <a:pPr marL="514350" indent="-514350">
              <a:buFont typeface="+mj-lt"/>
              <a:buAutoNum type="arabicParenR"/>
              <a:defRPr/>
            </a:pPr>
            <a:r>
              <a:rPr lang="en-US" dirty="0">
                <a:solidFill>
                  <a:srgbClr val="008000"/>
                </a:solidFill>
              </a:rPr>
              <a:t>Committee on trade in civil aircraft</a:t>
            </a:r>
          </a:p>
          <a:p>
            <a:pPr marL="514350" indent="-514350">
              <a:buFont typeface="+mj-lt"/>
              <a:buAutoNum type="arabicParenR"/>
              <a:defRPr/>
            </a:pPr>
            <a:r>
              <a:rPr lang="en-US" dirty="0">
                <a:solidFill>
                  <a:srgbClr val="008000"/>
                </a:solidFill>
              </a:rPr>
              <a:t>Committee on Trade and Environment </a:t>
            </a:r>
          </a:p>
          <a:p>
            <a:pPr marL="514350" indent="-514350">
              <a:buFont typeface="+mj-lt"/>
              <a:buAutoNum type="arabicParenR"/>
              <a:defRPr/>
            </a:pPr>
            <a:r>
              <a:rPr lang="en-US" dirty="0">
                <a:solidFill>
                  <a:srgbClr val="008000"/>
                </a:solidFill>
              </a:rPr>
              <a:t>Committee on Trade-Related Investment Measures</a:t>
            </a:r>
          </a:p>
          <a:p>
            <a:pPr marL="514350" indent="-514350">
              <a:buFont typeface="+mj-lt"/>
              <a:buAutoNum type="arabicParenR"/>
              <a:defRPr/>
            </a:pPr>
            <a:r>
              <a:rPr lang="en-US" dirty="0">
                <a:solidFill>
                  <a:srgbClr val="008000"/>
                </a:solidFill>
              </a:rPr>
              <a:t>Sanitary and </a:t>
            </a:r>
            <a:r>
              <a:rPr lang="en-US" dirty="0" err="1">
                <a:solidFill>
                  <a:srgbClr val="008000"/>
                </a:solidFill>
              </a:rPr>
              <a:t>phytosanitary</a:t>
            </a:r>
            <a:r>
              <a:rPr lang="en-US" dirty="0">
                <a:solidFill>
                  <a:srgbClr val="008000"/>
                </a:solidFill>
              </a:rPr>
              <a:t> Committee</a:t>
            </a:r>
          </a:p>
          <a:p>
            <a:pPr marL="514350" indent="-514350">
              <a:buFont typeface="+mj-lt"/>
              <a:buAutoNum type="arabicParenR"/>
              <a:defRPr/>
            </a:pPr>
            <a:r>
              <a:rPr lang="en-US" dirty="0">
                <a:solidFill>
                  <a:srgbClr val="008000"/>
                </a:solidFill>
              </a:rPr>
              <a:t>Technical barriers to trade Committee</a:t>
            </a:r>
          </a:p>
          <a:p>
            <a:pPr marL="514350" indent="-514350">
              <a:buFont typeface="+mj-lt"/>
              <a:buAutoNum type="arabicParenR"/>
              <a:defRPr/>
            </a:pPr>
            <a:r>
              <a:rPr lang="en-US" dirty="0">
                <a:solidFill>
                  <a:srgbClr val="008000"/>
                </a:solidFill>
              </a:rPr>
              <a:t>Technical Committee on Customs Valuation</a:t>
            </a:r>
          </a:p>
          <a:p>
            <a:pPr marL="514350" indent="-514350">
              <a:buFont typeface="+mj-lt"/>
              <a:buAutoNum type="arabicParenR"/>
              <a:defRPr/>
            </a:pPr>
            <a:r>
              <a:rPr lang="en-US" dirty="0">
                <a:solidFill>
                  <a:srgbClr val="008000"/>
                </a:solidFill>
              </a:rPr>
              <a:t>Technical Committee on Rules of Origin</a:t>
            </a:r>
          </a:p>
          <a:p>
            <a:pPr marL="514350" indent="-514350">
              <a:buFont typeface="+mj-lt"/>
              <a:buAutoNum type="arabicParenR"/>
              <a:defRPr/>
            </a:pPr>
            <a:r>
              <a:rPr lang="en-US" dirty="0">
                <a:solidFill>
                  <a:srgbClr val="008000"/>
                </a:solidFill>
              </a:rPr>
              <a:t>Trade and Development Committee</a:t>
            </a:r>
          </a:p>
          <a:p>
            <a:pPr marL="514350" indent="-514350">
              <a:buFont typeface="+mj-lt"/>
              <a:buAutoNum type="arabicParenR"/>
              <a:defRPr/>
            </a:pPr>
            <a:r>
              <a:rPr lang="en-US" dirty="0">
                <a:solidFill>
                  <a:srgbClr val="008000"/>
                </a:solidFill>
              </a:rPr>
              <a:t>Trade negotiations Committee</a:t>
            </a:r>
          </a:p>
          <a:p>
            <a:pPr>
              <a:defRPr/>
            </a:pPr>
            <a:endParaRPr lang="fr-B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re 1">
            <a:extLst>
              <a:ext uri="{FF2B5EF4-FFF2-40B4-BE49-F238E27FC236}">
                <a16:creationId xmlns:a16="http://schemas.microsoft.com/office/drawing/2014/main" id="{F09975E4-FAAA-723B-FAD3-5CB9709593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>
                <a:latin typeface="Calibri" panose="020F0502020204030204" pitchFamily="34" charset="0"/>
                <a:ea typeface="Times New Roman" panose="02020603050405020304" pitchFamily="18" charset="0"/>
              </a:rPr>
              <a:t>The World Trade Organisation</a:t>
            </a:r>
            <a:endParaRPr lang="fr-BE" altLang="fr-FR" dirty="0">
              <a:solidFill>
                <a:srgbClr val="008000"/>
              </a:solidFill>
            </a:endParaRPr>
          </a:p>
        </p:txBody>
      </p:sp>
      <p:sp>
        <p:nvSpPr>
          <p:cNvPr id="7171" name="Espace réservé du contenu 2">
            <a:extLst>
              <a:ext uri="{FF2B5EF4-FFF2-40B4-BE49-F238E27FC236}">
                <a16:creationId xmlns:a16="http://schemas.microsoft.com/office/drawing/2014/main" id="{DAF4BB3A-6CD4-F216-2FBB-B1846FBEF60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BE" altLang="fr-FR" dirty="0"/>
              <a:t>Work of WTO </a:t>
            </a:r>
            <a:r>
              <a:rPr lang="fr-BE" altLang="fr-FR" dirty="0" err="1"/>
              <a:t>Committees</a:t>
            </a:r>
            <a:endParaRPr lang="fr-BE" altLang="fr-FR" dirty="0"/>
          </a:p>
          <a:p>
            <a:pPr lvl="1"/>
            <a:r>
              <a:rPr lang="fr-BE" altLang="fr-FR" dirty="0" err="1"/>
              <a:t>Review</a:t>
            </a:r>
            <a:r>
              <a:rPr lang="fr-BE" altLang="fr-FR" dirty="0"/>
              <a:t> </a:t>
            </a:r>
            <a:r>
              <a:rPr lang="fr-BE" altLang="fr-FR" dirty="0" err="1"/>
              <a:t>implementation</a:t>
            </a:r>
            <a:r>
              <a:rPr lang="fr-BE" altLang="fr-FR" dirty="0"/>
              <a:t> of the relevant WTO Agreement</a:t>
            </a:r>
          </a:p>
          <a:p>
            <a:pPr lvl="1"/>
            <a:r>
              <a:rPr lang="fr-BE" altLang="fr-FR" dirty="0" err="1"/>
              <a:t>Receive</a:t>
            </a:r>
            <a:r>
              <a:rPr lang="fr-BE" altLang="fr-FR" dirty="0"/>
              <a:t> notifications </a:t>
            </a:r>
            <a:r>
              <a:rPr lang="fr-BE" altLang="fr-FR" dirty="0" err="1"/>
              <a:t>from</a:t>
            </a:r>
            <a:r>
              <a:rPr lang="fr-BE" altLang="fr-FR" dirty="0"/>
              <a:t> </a:t>
            </a:r>
            <a:r>
              <a:rPr lang="fr-BE" altLang="fr-FR" dirty="0" err="1"/>
              <a:t>Members</a:t>
            </a:r>
            <a:endParaRPr lang="fr-BE" altLang="fr-FR" dirty="0"/>
          </a:p>
          <a:p>
            <a:pPr lvl="1"/>
            <a:r>
              <a:rPr lang="fr-BE" altLang="fr-FR" dirty="0" err="1"/>
              <a:t>Discuss</a:t>
            </a:r>
            <a:r>
              <a:rPr lang="fr-BE" altLang="fr-FR" dirty="0"/>
              <a:t> notifications</a:t>
            </a:r>
          </a:p>
          <a:p>
            <a:pPr lvl="1"/>
            <a:r>
              <a:rPr lang="fr-BE" altLang="fr-FR" dirty="0"/>
              <a:t>Indicator of possible </a:t>
            </a:r>
            <a:r>
              <a:rPr lang="fr-BE" altLang="fr-FR" dirty="0" err="1"/>
              <a:t>trade</a:t>
            </a:r>
            <a:r>
              <a:rPr lang="fr-BE" altLang="fr-FR" dirty="0"/>
              <a:t> frictions</a:t>
            </a:r>
          </a:p>
          <a:p>
            <a:pPr lvl="1"/>
            <a:r>
              <a:rPr lang="fr-BE" altLang="fr-FR" dirty="0" err="1"/>
              <a:t>Prepare</a:t>
            </a:r>
            <a:r>
              <a:rPr lang="fr-BE" altLang="fr-FR" dirty="0"/>
              <a:t> future </a:t>
            </a:r>
            <a:r>
              <a:rPr lang="fr-BE" altLang="fr-FR" dirty="0" err="1"/>
              <a:t>negotiations</a:t>
            </a:r>
            <a:endParaRPr lang="fr-BE" altLang="fr-FR" dirty="0"/>
          </a:p>
          <a:p>
            <a:pPr lvl="1"/>
            <a:r>
              <a:rPr lang="fr-BE" altLang="fr-FR" dirty="0" err="1"/>
              <a:t>Discuss</a:t>
            </a:r>
            <a:r>
              <a:rPr lang="fr-BE" altLang="fr-FR" dirty="0"/>
              <a:t> possible </a:t>
            </a:r>
            <a:r>
              <a:rPr lang="fr-BE" altLang="fr-FR" dirty="0" err="1"/>
              <a:t>waivers</a:t>
            </a:r>
            <a:endParaRPr lang="fr-BE" altLang="fr-FR" dirty="0"/>
          </a:p>
          <a:p>
            <a:endParaRPr lang="fr-BE" alt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re 1">
            <a:extLst>
              <a:ext uri="{FF2B5EF4-FFF2-40B4-BE49-F238E27FC236}">
                <a16:creationId xmlns:a16="http://schemas.microsoft.com/office/drawing/2014/main" id="{F09975E4-FAAA-723B-FAD3-5CB9709593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>
                <a:latin typeface="Calibri" panose="020F0502020204030204" pitchFamily="34" charset="0"/>
                <a:ea typeface="Times New Roman" panose="02020603050405020304" pitchFamily="18" charset="0"/>
              </a:rPr>
              <a:t>The World Trade Organisation</a:t>
            </a:r>
            <a:endParaRPr lang="fr-BE" altLang="fr-FR" dirty="0">
              <a:solidFill>
                <a:srgbClr val="008000"/>
              </a:solidFill>
            </a:endParaRPr>
          </a:p>
        </p:txBody>
      </p:sp>
      <p:sp>
        <p:nvSpPr>
          <p:cNvPr id="7171" name="Espace réservé du contenu 2">
            <a:extLst>
              <a:ext uri="{FF2B5EF4-FFF2-40B4-BE49-F238E27FC236}">
                <a16:creationId xmlns:a16="http://schemas.microsoft.com/office/drawing/2014/main" id="{DAF4BB3A-6CD4-F216-2FBB-B1846FBEF60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BE" altLang="fr-FR" dirty="0"/>
              <a:t>The Trade Policy </a:t>
            </a:r>
            <a:r>
              <a:rPr lang="fr-BE" altLang="fr-FR" dirty="0" err="1"/>
              <a:t>Review</a:t>
            </a:r>
            <a:r>
              <a:rPr lang="fr-BE" altLang="fr-FR" dirty="0"/>
              <a:t> </a:t>
            </a:r>
            <a:r>
              <a:rPr lang="fr-BE" altLang="fr-FR" dirty="0" err="1"/>
              <a:t>Mechanism</a:t>
            </a:r>
            <a:endParaRPr lang="fr-BE" altLang="fr-FR" dirty="0"/>
          </a:p>
          <a:p>
            <a:pPr lvl="1">
              <a:defRPr/>
            </a:pPr>
            <a:r>
              <a:rPr lang="en-US" dirty="0"/>
              <a:t>Annex III of the Marrakech Agreement</a:t>
            </a:r>
          </a:p>
          <a:p>
            <a:pPr lvl="1">
              <a:defRPr/>
            </a:pPr>
            <a:r>
              <a:rPr lang="en-US" dirty="0"/>
              <a:t>Surveillance of national trade policies is fundamental</a:t>
            </a:r>
          </a:p>
          <a:p>
            <a:pPr lvl="1">
              <a:defRPr/>
            </a:pPr>
            <a:r>
              <a:rPr lang="en-US" dirty="0"/>
              <a:t>Transparency</a:t>
            </a:r>
          </a:p>
          <a:p>
            <a:pPr lvl="1">
              <a:defRPr/>
            </a:pPr>
            <a:r>
              <a:rPr lang="en-US" dirty="0"/>
              <a:t>Ten months of economic, politic and institutional trade analysis </a:t>
            </a:r>
          </a:p>
          <a:p>
            <a:pPr lvl="1">
              <a:defRPr/>
            </a:pPr>
            <a:r>
              <a:rPr lang="en-US" dirty="0"/>
              <a:t>All WTO members are reviewed by the Trade Policy Review Body (TPRB)</a:t>
            </a:r>
          </a:p>
          <a:p>
            <a:endParaRPr lang="fr-BE" altLang="fr-FR" dirty="0"/>
          </a:p>
        </p:txBody>
      </p:sp>
    </p:spTree>
    <p:extLst>
      <p:ext uri="{BB962C8B-B14F-4D97-AF65-F5344CB8AC3E}">
        <p14:creationId xmlns:p14="http://schemas.microsoft.com/office/powerpoint/2010/main" val="398342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922</Words>
  <Application>Microsoft Office PowerPoint</Application>
  <PresentationFormat>Grand écran</PresentationFormat>
  <Paragraphs>167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Wingdings</vt:lpstr>
      <vt:lpstr>Office Theme</vt:lpstr>
      <vt:lpstr>The WTO</vt:lpstr>
      <vt:lpstr>Chapter III</vt:lpstr>
      <vt:lpstr>The World Trade Organisation</vt:lpstr>
      <vt:lpstr>The World Trade Organisation</vt:lpstr>
      <vt:lpstr>The World Trade Organisation</vt:lpstr>
      <vt:lpstr>The World Trade Organisation</vt:lpstr>
      <vt:lpstr>WTO Committees</vt:lpstr>
      <vt:lpstr>The World Trade Organisation</vt:lpstr>
      <vt:lpstr>The World Trade Organisation</vt:lpstr>
      <vt:lpstr>The World Trade Organisation</vt:lpstr>
      <vt:lpstr>The World Trade Organisation</vt:lpstr>
      <vt:lpstr>The World Trade Organisation</vt:lpstr>
      <vt:lpstr>The World Trade Organisation</vt:lpstr>
      <vt:lpstr>The World Trade Organisation</vt:lpstr>
      <vt:lpstr>The World Trade Organisation</vt:lpstr>
      <vt:lpstr>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Session 2:  The shifts in global trade cooperation and tensions existing in international trade</dc:title>
  <dc:creator>David Luff</dc:creator>
  <cp:lastModifiedBy>David Luff</cp:lastModifiedBy>
  <cp:revision>2</cp:revision>
  <dcterms:created xsi:type="dcterms:W3CDTF">2022-11-02T00:29:10Z</dcterms:created>
  <dcterms:modified xsi:type="dcterms:W3CDTF">2023-11-04T17:05:25Z</dcterms:modified>
</cp:coreProperties>
</file>