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6" r:id="rId2"/>
    <p:sldId id="301" r:id="rId3"/>
    <p:sldId id="287" r:id="rId4"/>
    <p:sldId id="302" r:id="rId5"/>
    <p:sldId id="317" r:id="rId6"/>
    <p:sldId id="350" r:id="rId7"/>
    <p:sldId id="366" r:id="rId8"/>
    <p:sldId id="367" r:id="rId9"/>
    <p:sldId id="368" r:id="rId10"/>
    <p:sldId id="356" r:id="rId11"/>
    <p:sldId id="370" r:id="rId12"/>
    <p:sldId id="352" r:id="rId13"/>
    <p:sldId id="369" r:id="rId14"/>
    <p:sldId id="361" r:id="rId15"/>
    <p:sldId id="363" r:id="rId16"/>
    <p:sldId id="371" r:id="rId17"/>
    <p:sldId id="372" r:id="rId18"/>
    <p:sldId id="373" r:id="rId19"/>
    <p:sldId id="374" r:id="rId20"/>
    <p:sldId id="375" r:id="rId21"/>
    <p:sldId id="316" r:id="rId22"/>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8D069D-FEC5-4665-A2B3-716681A370DF}" v="20" dt="2023-03-05T14:38:16.7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93" d="100"/>
          <a:sy n="93" d="100"/>
        </p:scale>
        <p:origin x="72" y="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Luff" userId="762adc9d4c1c2a89" providerId="LiveId" clId="{130CE32F-EF72-487D-983A-5786B42A32B3}"/>
    <pc:docChg chg="custSel modSld">
      <pc:chgData name="David Luff" userId="762adc9d4c1c2a89" providerId="LiveId" clId="{130CE32F-EF72-487D-983A-5786B42A32B3}" dt="2023-03-04T21:29:47.387" v="39" actId="20577"/>
      <pc:docMkLst>
        <pc:docMk/>
      </pc:docMkLst>
      <pc:sldChg chg="modSp mod">
        <pc:chgData name="David Luff" userId="762adc9d4c1c2a89" providerId="LiveId" clId="{130CE32F-EF72-487D-983A-5786B42A32B3}" dt="2023-03-04T21:29:47.387" v="39" actId="20577"/>
        <pc:sldMkLst>
          <pc:docMk/>
          <pc:sldMk cId="0" sldId="286"/>
        </pc:sldMkLst>
        <pc:spChg chg="mod">
          <ac:chgData name="David Luff" userId="762adc9d4c1c2a89" providerId="LiveId" clId="{130CE32F-EF72-487D-983A-5786B42A32B3}" dt="2023-03-04T21:29:47.387" v="39" actId="20577"/>
          <ac:spMkLst>
            <pc:docMk/>
            <pc:sldMk cId="0" sldId="286"/>
            <ac:spMk id="2" creationId="{00000000-0000-0000-0000-000000000000}"/>
          </ac:spMkLst>
        </pc:spChg>
      </pc:sldChg>
    </pc:docChg>
  </pc:docChgLst>
  <pc:docChgLst>
    <pc:chgData name="David Luff" userId="762adc9d4c1c2a89" providerId="LiveId" clId="{598D069D-FEC5-4665-A2B3-716681A370DF}"/>
    <pc:docChg chg="undo custSel addSld delSld modSld">
      <pc:chgData name="David Luff" userId="762adc9d4c1c2a89" providerId="LiveId" clId="{598D069D-FEC5-4665-A2B3-716681A370DF}" dt="2023-03-05T15:40:38.614" v="4228" actId="20577"/>
      <pc:docMkLst>
        <pc:docMk/>
      </pc:docMkLst>
      <pc:sldChg chg="modSp mod">
        <pc:chgData name="David Luff" userId="762adc9d4c1c2a89" providerId="LiveId" clId="{598D069D-FEC5-4665-A2B3-716681A370DF}" dt="2023-03-05T13:57:06.741" v="1964" actId="20577"/>
        <pc:sldMkLst>
          <pc:docMk/>
          <pc:sldMk cId="0" sldId="287"/>
        </pc:sldMkLst>
        <pc:spChg chg="mod">
          <ac:chgData name="David Luff" userId="762adc9d4c1c2a89" providerId="LiveId" clId="{598D069D-FEC5-4665-A2B3-716681A370DF}" dt="2023-03-04T21:31:42.323" v="98" actId="20577"/>
          <ac:spMkLst>
            <pc:docMk/>
            <pc:sldMk cId="0" sldId="287"/>
            <ac:spMk id="2" creationId="{00000000-0000-0000-0000-000000000000}"/>
          </ac:spMkLst>
        </pc:spChg>
        <pc:spChg chg="mod">
          <ac:chgData name="David Luff" userId="762adc9d4c1c2a89" providerId="LiveId" clId="{598D069D-FEC5-4665-A2B3-716681A370DF}" dt="2023-03-05T13:57:06.741" v="1964" actId="20577"/>
          <ac:spMkLst>
            <pc:docMk/>
            <pc:sldMk cId="0" sldId="287"/>
            <ac:spMk id="3" creationId="{00000000-0000-0000-0000-000000000000}"/>
          </ac:spMkLst>
        </pc:spChg>
      </pc:sldChg>
      <pc:sldChg chg="del">
        <pc:chgData name="David Luff" userId="762adc9d4c1c2a89" providerId="LiveId" clId="{598D069D-FEC5-4665-A2B3-716681A370DF}" dt="2023-03-04T21:44:17.615" v="669" actId="47"/>
        <pc:sldMkLst>
          <pc:docMk/>
          <pc:sldMk cId="4289013977" sldId="300"/>
        </pc:sldMkLst>
      </pc:sldChg>
      <pc:sldChg chg="modSp mod">
        <pc:chgData name="David Luff" userId="762adc9d4c1c2a89" providerId="LiveId" clId="{598D069D-FEC5-4665-A2B3-716681A370DF}" dt="2023-03-04T21:30:27.983" v="33" actId="20577"/>
        <pc:sldMkLst>
          <pc:docMk/>
          <pc:sldMk cId="2575888890" sldId="301"/>
        </pc:sldMkLst>
        <pc:spChg chg="mod">
          <ac:chgData name="David Luff" userId="762adc9d4c1c2a89" providerId="LiveId" clId="{598D069D-FEC5-4665-A2B3-716681A370DF}" dt="2023-03-04T21:30:27.983" v="33" actId="20577"/>
          <ac:spMkLst>
            <pc:docMk/>
            <pc:sldMk cId="2575888890" sldId="301"/>
            <ac:spMk id="3" creationId="{00000000-0000-0000-0000-000000000000}"/>
          </ac:spMkLst>
        </pc:spChg>
      </pc:sldChg>
      <pc:sldChg chg="modSp mod">
        <pc:chgData name="David Luff" userId="762adc9d4c1c2a89" providerId="LiveId" clId="{598D069D-FEC5-4665-A2B3-716681A370DF}" dt="2023-03-04T21:30:43.134" v="69" actId="20577"/>
        <pc:sldMkLst>
          <pc:docMk/>
          <pc:sldMk cId="665362707" sldId="302"/>
        </pc:sldMkLst>
        <pc:spChg chg="mod">
          <ac:chgData name="David Luff" userId="762adc9d4c1c2a89" providerId="LiveId" clId="{598D069D-FEC5-4665-A2B3-716681A370DF}" dt="2023-03-04T21:30:43.134" v="69" actId="20577"/>
          <ac:spMkLst>
            <pc:docMk/>
            <pc:sldMk cId="665362707" sldId="302"/>
            <ac:spMk id="3" creationId="{00000000-0000-0000-0000-000000000000}"/>
          </ac:spMkLst>
        </pc:spChg>
      </pc:sldChg>
      <pc:sldChg chg="modSp add mod">
        <pc:chgData name="David Luff" userId="762adc9d4c1c2a89" providerId="LiveId" clId="{598D069D-FEC5-4665-A2B3-716681A370DF}" dt="2023-03-04T21:46:57.312" v="761" actId="6549"/>
        <pc:sldMkLst>
          <pc:docMk/>
          <pc:sldMk cId="3011326003" sldId="317"/>
        </pc:sldMkLst>
        <pc:spChg chg="mod">
          <ac:chgData name="David Luff" userId="762adc9d4c1c2a89" providerId="LiveId" clId="{598D069D-FEC5-4665-A2B3-716681A370DF}" dt="2023-03-04T21:45:28.622" v="686" actId="14100"/>
          <ac:spMkLst>
            <pc:docMk/>
            <pc:sldMk cId="3011326003" sldId="317"/>
            <ac:spMk id="2" creationId="{00000000-0000-0000-0000-000000000000}"/>
          </ac:spMkLst>
        </pc:spChg>
        <pc:spChg chg="mod">
          <ac:chgData name="David Luff" userId="762adc9d4c1c2a89" providerId="LiveId" clId="{598D069D-FEC5-4665-A2B3-716681A370DF}" dt="2023-03-04T21:46:57.312" v="761" actId="6549"/>
          <ac:spMkLst>
            <pc:docMk/>
            <pc:sldMk cId="3011326003" sldId="317"/>
            <ac:spMk id="3" creationId="{00000000-0000-0000-0000-000000000000}"/>
          </ac:spMkLst>
        </pc:spChg>
      </pc:sldChg>
      <pc:sldChg chg="del">
        <pc:chgData name="David Luff" userId="762adc9d4c1c2a89" providerId="LiveId" clId="{598D069D-FEC5-4665-A2B3-716681A370DF}" dt="2023-03-04T21:44:17.615" v="669" actId="47"/>
        <pc:sldMkLst>
          <pc:docMk/>
          <pc:sldMk cId="2971687365" sldId="318"/>
        </pc:sldMkLst>
      </pc:sldChg>
      <pc:sldChg chg="modSp add mod">
        <pc:chgData name="David Luff" userId="762adc9d4c1c2a89" providerId="LiveId" clId="{598D069D-FEC5-4665-A2B3-716681A370DF}" dt="2023-03-04T21:56:07.660" v="924" actId="20577"/>
        <pc:sldMkLst>
          <pc:docMk/>
          <pc:sldMk cId="0" sldId="350"/>
        </pc:sldMkLst>
        <pc:spChg chg="mod">
          <ac:chgData name="David Luff" userId="762adc9d4c1c2a89" providerId="LiveId" clId="{598D069D-FEC5-4665-A2B3-716681A370DF}" dt="2023-03-04T21:54:34.248" v="799" actId="20577"/>
          <ac:spMkLst>
            <pc:docMk/>
            <pc:sldMk cId="0" sldId="350"/>
            <ac:spMk id="9218" creationId="{A7DE5B83-9E62-535F-628B-87E12570271E}"/>
          </ac:spMkLst>
        </pc:spChg>
        <pc:spChg chg="mod">
          <ac:chgData name="David Luff" userId="762adc9d4c1c2a89" providerId="LiveId" clId="{598D069D-FEC5-4665-A2B3-716681A370DF}" dt="2023-03-04T21:56:07.660" v="924" actId="20577"/>
          <ac:spMkLst>
            <pc:docMk/>
            <pc:sldMk cId="0" sldId="350"/>
            <ac:spMk id="9219" creationId="{D668FE97-89A5-0E2B-3D7B-84D1E5872652}"/>
          </ac:spMkLst>
        </pc:spChg>
      </pc:sldChg>
      <pc:sldChg chg="modSp add del mod">
        <pc:chgData name="David Luff" userId="762adc9d4c1c2a89" providerId="LiveId" clId="{598D069D-FEC5-4665-A2B3-716681A370DF}" dt="2023-03-04T21:58:32.038" v="957" actId="2696"/>
        <pc:sldMkLst>
          <pc:docMk/>
          <pc:sldMk cId="0" sldId="351"/>
        </pc:sldMkLst>
        <pc:spChg chg="mod">
          <ac:chgData name="David Luff" userId="762adc9d4c1c2a89" providerId="LiveId" clId="{598D069D-FEC5-4665-A2B3-716681A370DF}" dt="2023-03-04T21:58:20.012" v="954" actId="21"/>
          <ac:spMkLst>
            <pc:docMk/>
            <pc:sldMk cId="0" sldId="351"/>
            <ac:spMk id="11267" creationId="{FCE45A68-D5C9-2459-856F-AF367AB40953}"/>
          </ac:spMkLst>
        </pc:spChg>
      </pc:sldChg>
      <pc:sldChg chg="modSp add mod">
        <pc:chgData name="David Luff" userId="762adc9d4c1c2a89" providerId="LiveId" clId="{598D069D-FEC5-4665-A2B3-716681A370DF}" dt="2023-03-04T22:21:02.023" v="1718" actId="20577"/>
        <pc:sldMkLst>
          <pc:docMk/>
          <pc:sldMk cId="170900653" sldId="352"/>
        </pc:sldMkLst>
        <pc:spChg chg="mod">
          <ac:chgData name="David Luff" userId="762adc9d4c1c2a89" providerId="LiveId" clId="{598D069D-FEC5-4665-A2B3-716681A370DF}" dt="2023-03-04T22:04:04.667" v="1092" actId="6549"/>
          <ac:spMkLst>
            <pc:docMk/>
            <pc:sldMk cId="170900653" sldId="352"/>
            <ac:spMk id="13314" creationId="{20D14333-BE2C-E037-A7CF-0B74F3546DC1}"/>
          </ac:spMkLst>
        </pc:spChg>
        <pc:spChg chg="mod">
          <ac:chgData name="David Luff" userId="762adc9d4c1c2a89" providerId="LiveId" clId="{598D069D-FEC5-4665-A2B3-716681A370DF}" dt="2023-03-04T22:21:02.023" v="1718" actId="20577"/>
          <ac:spMkLst>
            <pc:docMk/>
            <pc:sldMk cId="170900653" sldId="352"/>
            <ac:spMk id="13315" creationId="{69DB58B5-4A89-A86F-C3B3-4D1BD8DC1D52}"/>
          </ac:spMkLst>
        </pc:spChg>
      </pc:sldChg>
      <pc:sldChg chg="add del">
        <pc:chgData name="David Luff" userId="762adc9d4c1c2a89" providerId="LiveId" clId="{598D069D-FEC5-4665-A2B3-716681A370DF}" dt="2023-03-04T21:53:41.354" v="774" actId="2696"/>
        <pc:sldMkLst>
          <pc:docMk/>
          <pc:sldMk cId="170900653" sldId="352"/>
        </pc:sldMkLst>
      </pc:sldChg>
      <pc:sldChg chg="add del">
        <pc:chgData name="David Luff" userId="762adc9d4c1c2a89" providerId="LiveId" clId="{598D069D-FEC5-4665-A2B3-716681A370DF}" dt="2023-03-04T21:53:34.664" v="773" actId="2696"/>
        <pc:sldMkLst>
          <pc:docMk/>
          <pc:sldMk cId="0" sldId="353"/>
        </pc:sldMkLst>
      </pc:sldChg>
      <pc:sldChg chg="modSp add del mod">
        <pc:chgData name="David Luff" userId="762adc9d4c1c2a89" providerId="LiveId" clId="{598D069D-FEC5-4665-A2B3-716681A370DF}" dt="2023-03-04T21:59:13.164" v="962" actId="2696"/>
        <pc:sldMkLst>
          <pc:docMk/>
          <pc:sldMk cId="0" sldId="354"/>
        </pc:sldMkLst>
        <pc:spChg chg="mod">
          <ac:chgData name="David Luff" userId="762adc9d4c1c2a89" providerId="LiveId" clId="{598D069D-FEC5-4665-A2B3-716681A370DF}" dt="2023-03-04T21:58:58.395" v="959" actId="21"/>
          <ac:spMkLst>
            <pc:docMk/>
            <pc:sldMk cId="0" sldId="354"/>
            <ac:spMk id="17411" creationId="{F05A3A02-B37D-13AB-B8ED-085C4E9159DA}"/>
          </ac:spMkLst>
        </pc:spChg>
      </pc:sldChg>
      <pc:sldChg chg="modSp add del mod">
        <pc:chgData name="David Luff" userId="762adc9d4c1c2a89" providerId="LiveId" clId="{598D069D-FEC5-4665-A2B3-716681A370DF}" dt="2023-03-04T21:59:52.006" v="968" actId="2696"/>
        <pc:sldMkLst>
          <pc:docMk/>
          <pc:sldMk cId="0" sldId="355"/>
        </pc:sldMkLst>
        <pc:spChg chg="mod">
          <ac:chgData name="David Luff" userId="762adc9d4c1c2a89" providerId="LiveId" clId="{598D069D-FEC5-4665-A2B3-716681A370DF}" dt="2023-03-04T21:59:45.816" v="966" actId="21"/>
          <ac:spMkLst>
            <pc:docMk/>
            <pc:sldMk cId="0" sldId="355"/>
            <ac:spMk id="19459" creationId="{A423D25C-03EE-9E79-EFC8-07AAE050AEFB}"/>
          </ac:spMkLst>
        </pc:spChg>
      </pc:sldChg>
      <pc:sldChg chg="modSp add mod">
        <pc:chgData name="David Luff" userId="762adc9d4c1c2a89" providerId="LiveId" clId="{598D069D-FEC5-4665-A2B3-716681A370DF}" dt="2023-03-04T22:02:26.173" v="1061" actId="14100"/>
        <pc:sldMkLst>
          <pc:docMk/>
          <pc:sldMk cId="0" sldId="356"/>
        </pc:sldMkLst>
        <pc:spChg chg="mod">
          <ac:chgData name="David Luff" userId="762adc9d4c1c2a89" providerId="LiveId" clId="{598D069D-FEC5-4665-A2B3-716681A370DF}" dt="2023-03-04T22:01:31.803" v="1011" actId="21"/>
          <ac:spMkLst>
            <pc:docMk/>
            <pc:sldMk cId="0" sldId="356"/>
            <ac:spMk id="21506" creationId="{EA918AB1-9F96-D80E-9A70-4066280E72C7}"/>
          </ac:spMkLst>
        </pc:spChg>
        <pc:spChg chg="mod">
          <ac:chgData name="David Luff" userId="762adc9d4c1c2a89" providerId="LiveId" clId="{598D069D-FEC5-4665-A2B3-716681A370DF}" dt="2023-03-04T22:02:26.173" v="1061" actId="14100"/>
          <ac:spMkLst>
            <pc:docMk/>
            <pc:sldMk cId="0" sldId="356"/>
            <ac:spMk id="21507" creationId="{4C006A00-FFF2-D794-F83D-A356652C9686}"/>
          </ac:spMkLst>
        </pc:spChg>
      </pc:sldChg>
      <pc:sldChg chg="add del">
        <pc:chgData name="David Luff" userId="762adc9d4c1c2a89" providerId="LiveId" clId="{598D069D-FEC5-4665-A2B3-716681A370DF}" dt="2023-03-04T22:03:02.975" v="1062" actId="2696"/>
        <pc:sldMkLst>
          <pc:docMk/>
          <pc:sldMk cId="0" sldId="357"/>
        </pc:sldMkLst>
      </pc:sldChg>
      <pc:sldChg chg="modSp add del mod">
        <pc:chgData name="David Luff" userId="762adc9d4c1c2a89" providerId="LiveId" clId="{598D069D-FEC5-4665-A2B3-716681A370DF}" dt="2023-03-04T22:08:27.272" v="1555" actId="2696"/>
        <pc:sldMkLst>
          <pc:docMk/>
          <pc:sldMk cId="0" sldId="358"/>
        </pc:sldMkLst>
        <pc:spChg chg="mod">
          <ac:chgData name="David Luff" userId="762adc9d4c1c2a89" providerId="LiveId" clId="{598D069D-FEC5-4665-A2B3-716681A370DF}" dt="2023-03-04T22:08:17.464" v="1552" actId="21"/>
          <ac:spMkLst>
            <pc:docMk/>
            <pc:sldMk cId="0" sldId="358"/>
            <ac:spMk id="25603" creationId="{6DA148C0-39A1-D7DB-703D-82D12B855D65}"/>
          </ac:spMkLst>
        </pc:spChg>
      </pc:sldChg>
      <pc:sldChg chg="add del">
        <pc:chgData name="David Luff" userId="762adc9d4c1c2a89" providerId="LiveId" clId="{598D069D-FEC5-4665-A2B3-716681A370DF}" dt="2023-03-04T22:08:49.174" v="1563" actId="2696"/>
        <pc:sldMkLst>
          <pc:docMk/>
          <pc:sldMk cId="0" sldId="359"/>
        </pc:sldMkLst>
      </pc:sldChg>
      <pc:sldChg chg="modSp add del mod">
        <pc:chgData name="David Luff" userId="762adc9d4c1c2a89" providerId="LiveId" clId="{598D069D-FEC5-4665-A2B3-716681A370DF}" dt="2023-03-04T22:11:34.215" v="1609" actId="2696"/>
        <pc:sldMkLst>
          <pc:docMk/>
          <pc:sldMk cId="0" sldId="360"/>
        </pc:sldMkLst>
        <pc:spChg chg="mod">
          <ac:chgData name="David Luff" userId="762adc9d4c1c2a89" providerId="LiveId" clId="{598D069D-FEC5-4665-A2B3-716681A370DF}" dt="2023-03-04T22:09:32.062" v="1566" actId="21"/>
          <ac:spMkLst>
            <pc:docMk/>
            <pc:sldMk cId="0" sldId="360"/>
            <ac:spMk id="29699" creationId="{B9B865A5-6AD8-012E-8E61-80C8FD7514C3}"/>
          </ac:spMkLst>
        </pc:spChg>
      </pc:sldChg>
      <pc:sldChg chg="modSp add mod">
        <pc:chgData name="David Luff" userId="762adc9d4c1c2a89" providerId="LiveId" clId="{598D069D-FEC5-4665-A2B3-716681A370DF}" dt="2023-03-04T22:16:41.425" v="1611"/>
        <pc:sldMkLst>
          <pc:docMk/>
          <pc:sldMk cId="0" sldId="361"/>
        </pc:sldMkLst>
        <pc:spChg chg="mod">
          <ac:chgData name="David Luff" userId="762adc9d4c1c2a89" providerId="LiveId" clId="{598D069D-FEC5-4665-A2B3-716681A370DF}" dt="2023-03-04T22:16:41.425" v="1611"/>
          <ac:spMkLst>
            <pc:docMk/>
            <pc:sldMk cId="0" sldId="361"/>
            <ac:spMk id="31746" creationId="{34D8BF1F-7FAD-BEBC-3B65-E18215758808}"/>
          </ac:spMkLst>
        </pc:spChg>
      </pc:sldChg>
      <pc:sldChg chg="add del">
        <pc:chgData name="David Luff" userId="762adc9d4c1c2a89" providerId="LiveId" clId="{598D069D-FEC5-4665-A2B3-716681A370DF}" dt="2023-03-04T22:11:50.918" v="1610" actId="2696"/>
        <pc:sldMkLst>
          <pc:docMk/>
          <pc:sldMk cId="0" sldId="362"/>
        </pc:sldMkLst>
      </pc:sldChg>
      <pc:sldChg chg="modSp add mod">
        <pc:chgData name="David Luff" userId="762adc9d4c1c2a89" providerId="LiveId" clId="{598D069D-FEC5-4665-A2B3-716681A370DF}" dt="2023-03-04T22:19:42.412" v="1681" actId="1076"/>
        <pc:sldMkLst>
          <pc:docMk/>
          <pc:sldMk cId="0" sldId="363"/>
        </pc:sldMkLst>
        <pc:spChg chg="mod">
          <ac:chgData name="David Luff" userId="762adc9d4c1c2a89" providerId="LiveId" clId="{598D069D-FEC5-4665-A2B3-716681A370DF}" dt="2023-03-04T22:19:42.412" v="1681" actId="1076"/>
          <ac:spMkLst>
            <pc:docMk/>
            <pc:sldMk cId="0" sldId="363"/>
            <ac:spMk id="35842" creationId="{F46D85F6-AD4C-185F-262F-A0CD51903508}"/>
          </ac:spMkLst>
        </pc:spChg>
        <pc:spChg chg="mod">
          <ac:chgData name="David Luff" userId="762adc9d4c1c2a89" providerId="LiveId" clId="{598D069D-FEC5-4665-A2B3-716681A370DF}" dt="2023-03-04T22:19:11.688" v="1680" actId="255"/>
          <ac:spMkLst>
            <pc:docMk/>
            <pc:sldMk cId="0" sldId="363"/>
            <ac:spMk id="35843" creationId="{22442648-30E4-E9C5-8046-E2BDEE8334A1}"/>
          </ac:spMkLst>
        </pc:spChg>
      </pc:sldChg>
      <pc:sldChg chg="modSp add del mod">
        <pc:chgData name="David Luff" userId="762adc9d4c1c2a89" providerId="LiveId" clId="{598D069D-FEC5-4665-A2B3-716681A370DF}" dt="2023-03-05T14:20:12.784" v="2871" actId="2696"/>
        <pc:sldMkLst>
          <pc:docMk/>
          <pc:sldMk cId="0" sldId="364"/>
        </pc:sldMkLst>
        <pc:spChg chg="mod">
          <ac:chgData name="David Luff" userId="762adc9d4c1c2a89" providerId="LiveId" clId="{598D069D-FEC5-4665-A2B3-716681A370DF}" dt="2023-03-04T21:48:30.202" v="764" actId="27636"/>
          <ac:spMkLst>
            <pc:docMk/>
            <pc:sldMk cId="0" sldId="364"/>
            <ac:spMk id="37891" creationId="{C8286A73-A35D-2838-8CEF-94EC77928E9E}"/>
          </ac:spMkLst>
        </pc:spChg>
      </pc:sldChg>
      <pc:sldChg chg="add del">
        <pc:chgData name="David Luff" userId="762adc9d4c1c2a89" providerId="LiveId" clId="{598D069D-FEC5-4665-A2B3-716681A370DF}" dt="2023-03-04T22:21:29.742" v="1719" actId="2696"/>
        <pc:sldMkLst>
          <pc:docMk/>
          <pc:sldMk cId="0" sldId="365"/>
        </pc:sldMkLst>
      </pc:sldChg>
      <pc:sldChg chg="modSp add mod">
        <pc:chgData name="David Luff" userId="762adc9d4c1c2a89" providerId="LiveId" clId="{598D069D-FEC5-4665-A2B3-716681A370DF}" dt="2023-03-04T21:58:28.239" v="956" actId="20577"/>
        <pc:sldMkLst>
          <pc:docMk/>
          <pc:sldMk cId="2675503507" sldId="366"/>
        </pc:sldMkLst>
        <pc:spChg chg="mod">
          <ac:chgData name="David Luff" userId="762adc9d4c1c2a89" providerId="LiveId" clId="{598D069D-FEC5-4665-A2B3-716681A370DF}" dt="2023-03-04T21:58:28.239" v="956" actId="20577"/>
          <ac:spMkLst>
            <pc:docMk/>
            <pc:sldMk cId="2675503507" sldId="366"/>
            <ac:spMk id="9219" creationId="{D668FE97-89A5-0E2B-3D7B-84D1E5872652}"/>
          </ac:spMkLst>
        </pc:spChg>
      </pc:sldChg>
      <pc:sldChg chg="modSp add mod">
        <pc:chgData name="David Luff" userId="762adc9d4c1c2a89" providerId="LiveId" clId="{598D069D-FEC5-4665-A2B3-716681A370DF}" dt="2023-03-04T21:59:09.433" v="961" actId="6549"/>
        <pc:sldMkLst>
          <pc:docMk/>
          <pc:sldMk cId="2255454708" sldId="367"/>
        </pc:sldMkLst>
        <pc:spChg chg="mod">
          <ac:chgData name="David Luff" userId="762adc9d4c1c2a89" providerId="LiveId" clId="{598D069D-FEC5-4665-A2B3-716681A370DF}" dt="2023-03-04T21:59:09.433" v="961" actId="6549"/>
          <ac:spMkLst>
            <pc:docMk/>
            <pc:sldMk cId="2255454708" sldId="367"/>
            <ac:spMk id="9219" creationId="{D668FE97-89A5-0E2B-3D7B-84D1E5872652}"/>
          </ac:spMkLst>
        </pc:spChg>
      </pc:sldChg>
      <pc:sldChg chg="modSp add mod">
        <pc:chgData name="David Luff" userId="762adc9d4c1c2a89" providerId="LiveId" clId="{598D069D-FEC5-4665-A2B3-716681A370DF}" dt="2023-03-04T22:00:52.309" v="1007" actId="6549"/>
        <pc:sldMkLst>
          <pc:docMk/>
          <pc:sldMk cId="2337305026" sldId="368"/>
        </pc:sldMkLst>
        <pc:spChg chg="mod">
          <ac:chgData name="David Luff" userId="762adc9d4c1c2a89" providerId="LiveId" clId="{598D069D-FEC5-4665-A2B3-716681A370DF}" dt="2023-03-04T22:00:52.309" v="1007" actId="6549"/>
          <ac:spMkLst>
            <pc:docMk/>
            <pc:sldMk cId="2337305026" sldId="368"/>
            <ac:spMk id="9219" creationId="{D668FE97-89A5-0E2B-3D7B-84D1E5872652}"/>
          </ac:spMkLst>
        </pc:spChg>
      </pc:sldChg>
      <pc:sldChg chg="add del">
        <pc:chgData name="David Luff" userId="762adc9d4c1c2a89" providerId="LiveId" clId="{598D069D-FEC5-4665-A2B3-716681A370DF}" dt="2023-03-04T21:59:31.109" v="964" actId="2696"/>
        <pc:sldMkLst>
          <pc:docMk/>
          <pc:sldMk cId="2642340308" sldId="368"/>
        </pc:sldMkLst>
      </pc:sldChg>
      <pc:sldChg chg="modSp add mod">
        <pc:chgData name="David Luff" userId="762adc9d4c1c2a89" providerId="LiveId" clId="{598D069D-FEC5-4665-A2B3-716681A370DF}" dt="2023-03-04T22:08:38.518" v="1562" actId="15"/>
        <pc:sldMkLst>
          <pc:docMk/>
          <pc:sldMk cId="3034470110" sldId="369"/>
        </pc:sldMkLst>
        <pc:spChg chg="mod">
          <ac:chgData name="David Luff" userId="762adc9d4c1c2a89" providerId="LiveId" clId="{598D069D-FEC5-4665-A2B3-716681A370DF}" dt="2023-03-04T22:08:38.518" v="1562" actId="15"/>
          <ac:spMkLst>
            <pc:docMk/>
            <pc:sldMk cId="3034470110" sldId="369"/>
            <ac:spMk id="13315" creationId="{69DB58B5-4A89-A86F-C3B3-4D1BD8DC1D52}"/>
          </ac:spMkLst>
        </pc:spChg>
      </pc:sldChg>
      <pc:sldChg chg="del">
        <pc:chgData name="David Luff" userId="762adc9d4c1c2a89" providerId="LiveId" clId="{598D069D-FEC5-4665-A2B3-716681A370DF}" dt="2023-03-04T21:44:06.682" v="668" actId="2696"/>
        <pc:sldMkLst>
          <pc:docMk/>
          <pc:sldMk cId="236617423" sldId="370"/>
        </pc:sldMkLst>
      </pc:sldChg>
      <pc:sldChg chg="modSp add mod">
        <pc:chgData name="David Luff" userId="762adc9d4c1c2a89" providerId="LiveId" clId="{598D069D-FEC5-4665-A2B3-716681A370DF}" dt="2023-03-04T22:11:09.153" v="1608" actId="20577"/>
        <pc:sldMkLst>
          <pc:docMk/>
          <pc:sldMk cId="260551835" sldId="370"/>
        </pc:sldMkLst>
        <pc:spChg chg="mod">
          <ac:chgData name="David Luff" userId="762adc9d4c1c2a89" providerId="LiveId" clId="{598D069D-FEC5-4665-A2B3-716681A370DF}" dt="2023-03-04T22:11:09.153" v="1608" actId="20577"/>
          <ac:spMkLst>
            <pc:docMk/>
            <pc:sldMk cId="260551835" sldId="370"/>
            <ac:spMk id="21507" creationId="{4C006A00-FFF2-D794-F83D-A356652C9686}"/>
          </ac:spMkLst>
        </pc:spChg>
      </pc:sldChg>
      <pc:sldChg chg="del">
        <pc:chgData name="David Luff" userId="762adc9d4c1c2a89" providerId="LiveId" clId="{598D069D-FEC5-4665-A2B3-716681A370DF}" dt="2023-03-04T21:44:17.615" v="669" actId="47"/>
        <pc:sldMkLst>
          <pc:docMk/>
          <pc:sldMk cId="872306394" sldId="371"/>
        </pc:sldMkLst>
      </pc:sldChg>
      <pc:sldChg chg="modSp add mod">
        <pc:chgData name="David Luff" userId="762adc9d4c1c2a89" providerId="LiveId" clId="{598D069D-FEC5-4665-A2B3-716681A370DF}" dt="2023-03-05T15:32:45.235" v="3855" actId="6549"/>
        <pc:sldMkLst>
          <pc:docMk/>
          <pc:sldMk cId="1682969630" sldId="371"/>
        </pc:sldMkLst>
        <pc:spChg chg="mod">
          <ac:chgData name="David Luff" userId="762adc9d4c1c2a89" providerId="LiveId" clId="{598D069D-FEC5-4665-A2B3-716681A370DF}" dt="2023-03-04T22:23:16.966" v="1740" actId="20577"/>
          <ac:spMkLst>
            <pc:docMk/>
            <pc:sldMk cId="1682969630" sldId="371"/>
            <ac:spMk id="9218" creationId="{A7DE5B83-9E62-535F-628B-87E12570271E}"/>
          </ac:spMkLst>
        </pc:spChg>
        <pc:spChg chg="mod">
          <ac:chgData name="David Luff" userId="762adc9d4c1c2a89" providerId="LiveId" clId="{598D069D-FEC5-4665-A2B3-716681A370DF}" dt="2023-03-05T15:32:45.235" v="3855" actId="6549"/>
          <ac:spMkLst>
            <pc:docMk/>
            <pc:sldMk cId="1682969630" sldId="371"/>
            <ac:spMk id="9219" creationId="{D668FE97-89A5-0E2B-3D7B-84D1E5872652}"/>
          </ac:spMkLst>
        </pc:spChg>
      </pc:sldChg>
      <pc:sldChg chg="add del">
        <pc:chgData name="David Luff" userId="762adc9d4c1c2a89" providerId="LiveId" clId="{598D069D-FEC5-4665-A2B3-716681A370DF}" dt="2023-03-04T22:22:58.484" v="1738"/>
        <pc:sldMkLst>
          <pc:docMk/>
          <pc:sldMk cId="39352623" sldId="372"/>
        </pc:sldMkLst>
      </pc:sldChg>
      <pc:sldChg chg="del">
        <pc:chgData name="David Luff" userId="762adc9d4c1c2a89" providerId="LiveId" clId="{598D069D-FEC5-4665-A2B3-716681A370DF}" dt="2023-03-04T21:44:17.615" v="669" actId="47"/>
        <pc:sldMkLst>
          <pc:docMk/>
          <pc:sldMk cId="616652173" sldId="372"/>
        </pc:sldMkLst>
      </pc:sldChg>
      <pc:sldChg chg="modSp add mod">
        <pc:chgData name="David Luff" userId="762adc9d4c1c2a89" providerId="LiveId" clId="{598D069D-FEC5-4665-A2B3-716681A370DF}" dt="2023-03-05T15:33:28.894" v="3869" actId="20577"/>
        <pc:sldMkLst>
          <pc:docMk/>
          <pc:sldMk cId="1386185700" sldId="372"/>
        </pc:sldMkLst>
        <pc:spChg chg="mod">
          <ac:chgData name="David Luff" userId="762adc9d4c1c2a89" providerId="LiveId" clId="{598D069D-FEC5-4665-A2B3-716681A370DF}" dt="2023-03-05T15:33:28.894" v="3869" actId="20577"/>
          <ac:spMkLst>
            <pc:docMk/>
            <pc:sldMk cId="1386185700" sldId="372"/>
            <ac:spMk id="9219" creationId="{D668FE97-89A5-0E2B-3D7B-84D1E5872652}"/>
          </ac:spMkLst>
        </pc:spChg>
      </pc:sldChg>
      <pc:sldChg chg="del">
        <pc:chgData name="David Luff" userId="762adc9d4c1c2a89" providerId="LiveId" clId="{598D069D-FEC5-4665-A2B3-716681A370DF}" dt="2023-03-04T21:44:17.615" v="669" actId="47"/>
        <pc:sldMkLst>
          <pc:docMk/>
          <pc:sldMk cId="1716199220" sldId="373"/>
        </pc:sldMkLst>
      </pc:sldChg>
      <pc:sldChg chg="modSp add mod">
        <pc:chgData name="David Luff" userId="762adc9d4c1c2a89" providerId="LiveId" clId="{598D069D-FEC5-4665-A2B3-716681A370DF}" dt="2023-03-05T15:33:56.823" v="3879" actId="20577"/>
        <pc:sldMkLst>
          <pc:docMk/>
          <pc:sldMk cId="2493856512" sldId="373"/>
        </pc:sldMkLst>
        <pc:spChg chg="mod">
          <ac:chgData name="David Luff" userId="762adc9d4c1c2a89" providerId="LiveId" clId="{598D069D-FEC5-4665-A2B3-716681A370DF}" dt="2023-03-05T14:06:12.902" v="2353" actId="20577"/>
          <ac:spMkLst>
            <pc:docMk/>
            <pc:sldMk cId="2493856512" sldId="373"/>
            <ac:spMk id="9218" creationId="{A7DE5B83-9E62-535F-628B-87E12570271E}"/>
          </ac:spMkLst>
        </pc:spChg>
        <pc:spChg chg="mod">
          <ac:chgData name="David Luff" userId="762adc9d4c1c2a89" providerId="LiveId" clId="{598D069D-FEC5-4665-A2B3-716681A370DF}" dt="2023-03-05T15:33:56.823" v="3879" actId="20577"/>
          <ac:spMkLst>
            <pc:docMk/>
            <pc:sldMk cId="2493856512" sldId="373"/>
            <ac:spMk id="9219" creationId="{D668FE97-89A5-0E2B-3D7B-84D1E5872652}"/>
          </ac:spMkLst>
        </pc:spChg>
      </pc:sldChg>
      <pc:sldChg chg="modSp add mod">
        <pc:chgData name="David Luff" userId="762adc9d4c1c2a89" providerId="LiveId" clId="{598D069D-FEC5-4665-A2B3-716681A370DF}" dt="2023-03-05T15:36:51.334" v="4027" actId="20577"/>
        <pc:sldMkLst>
          <pc:docMk/>
          <pc:sldMk cId="328035411" sldId="374"/>
        </pc:sldMkLst>
        <pc:spChg chg="mod">
          <ac:chgData name="David Luff" userId="762adc9d4c1c2a89" providerId="LiveId" clId="{598D069D-FEC5-4665-A2B3-716681A370DF}" dt="2023-03-05T14:31:19.502" v="3213" actId="20577"/>
          <ac:spMkLst>
            <pc:docMk/>
            <pc:sldMk cId="328035411" sldId="374"/>
            <ac:spMk id="9218" creationId="{A7DE5B83-9E62-535F-628B-87E12570271E}"/>
          </ac:spMkLst>
        </pc:spChg>
        <pc:spChg chg="mod">
          <ac:chgData name="David Luff" userId="762adc9d4c1c2a89" providerId="LiveId" clId="{598D069D-FEC5-4665-A2B3-716681A370DF}" dt="2023-03-05T15:36:51.334" v="4027" actId="20577"/>
          <ac:spMkLst>
            <pc:docMk/>
            <pc:sldMk cId="328035411" sldId="374"/>
            <ac:spMk id="9219" creationId="{D668FE97-89A5-0E2B-3D7B-84D1E5872652}"/>
          </ac:spMkLst>
        </pc:spChg>
      </pc:sldChg>
      <pc:sldChg chg="modSp add mod">
        <pc:chgData name="David Luff" userId="762adc9d4c1c2a89" providerId="LiveId" clId="{598D069D-FEC5-4665-A2B3-716681A370DF}" dt="2023-03-05T15:40:38.614" v="4228" actId="20577"/>
        <pc:sldMkLst>
          <pc:docMk/>
          <pc:sldMk cId="4155202622" sldId="375"/>
        </pc:sldMkLst>
        <pc:spChg chg="mod">
          <ac:chgData name="David Luff" userId="762adc9d4c1c2a89" providerId="LiveId" clId="{598D069D-FEC5-4665-A2B3-716681A370DF}" dt="2023-03-05T15:40:38.614" v="4228" actId="20577"/>
          <ac:spMkLst>
            <pc:docMk/>
            <pc:sldMk cId="4155202622" sldId="375"/>
            <ac:spMk id="9218" creationId="{A7DE5B83-9E62-535F-628B-87E12570271E}"/>
          </ac:spMkLst>
        </pc:spChg>
        <pc:spChg chg="mod">
          <ac:chgData name="David Luff" userId="762adc9d4c1c2a89" providerId="LiveId" clId="{598D069D-FEC5-4665-A2B3-716681A370DF}" dt="2023-03-05T15:40:17.754" v="4182" actId="6549"/>
          <ac:spMkLst>
            <pc:docMk/>
            <pc:sldMk cId="4155202622" sldId="375"/>
            <ac:spMk id="9219" creationId="{D668FE97-89A5-0E2B-3D7B-84D1E587265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813B6-D364-40FA-9D54-FEDCE70D477A}" type="datetimeFigureOut">
              <a:rPr lang="en-BE" smtClean="0"/>
              <a:t>05/03/2023</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98005-0BA6-4C76-9469-97029DADFA38}" type="slidenum">
              <a:rPr lang="en-BE" smtClean="0"/>
              <a:t>‹#›</a:t>
            </a:fld>
            <a:endParaRPr lang="en-BE"/>
          </a:p>
        </p:txBody>
      </p:sp>
    </p:spTree>
    <p:extLst>
      <p:ext uri="{BB962C8B-B14F-4D97-AF65-F5344CB8AC3E}">
        <p14:creationId xmlns:p14="http://schemas.microsoft.com/office/powerpoint/2010/main" val="4064529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6</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BA00E77E-AE7B-C481-56A0-F983952259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80C780C-772A-42A0-9662-45329B3E42AF}" type="slidenum">
              <a:rPr lang="zh-CN" altLang="en-US"/>
              <a:pPr>
                <a:spcBef>
                  <a:spcPct val="0"/>
                </a:spcBef>
              </a:pPr>
              <a:t>15</a:t>
            </a:fld>
            <a:endParaRPr lang="en-US" altLang="zh-CN"/>
          </a:p>
        </p:txBody>
      </p:sp>
      <p:sp>
        <p:nvSpPr>
          <p:cNvPr id="36867" name="Rectangle 2">
            <a:extLst>
              <a:ext uri="{FF2B5EF4-FFF2-40B4-BE49-F238E27FC236}">
                <a16:creationId xmlns:a16="http://schemas.microsoft.com/office/drawing/2014/main" id="{038F1AEB-9EB6-4FFF-3D08-4C24C41754C4}"/>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68F6AA36-FE01-EAD1-13CC-A129F62BBB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Polyvinyl alcohol, cellulose, glass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16</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2124319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17</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1092892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18</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2805262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19</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2753113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20</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1437650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7</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3636945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8</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969034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9</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1877707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F096EE1F-5CD3-9755-2AE2-94B4439C99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C58D2E1-209C-4631-958E-2B750E708335}" type="slidenum">
              <a:rPr lang="zh-CN" altLang="en-US"/>
              <a:pPr>
                <a:spcBef>
                  <a:spcPct val="0"/>
                </a:spcBef>
              </a:pPr>
              <a:t>10</a:t>
            </a:fld>
            <a:endParaRPr lang="en-US" altLang="zh-CN"/>
          </a:p>
        </p:txBody>
      </p:sp>
      <p:sp>
        <p:nvSpPr>
          <p:cNvPr id="22531" name="Rectangle 2">
            <a:extLst>
              <a:ext uri="{FF2B5EF4-FFF2-40B4-BE49-F238E27FC236}">
                <a16:creationId xmlns:a16="http://schemas.microsoft.com/office/drawing/2014/main" id="{8A5D767A-098F-7217-8A80-28A2F1121791}"/>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69CFE146-894B-21CE-EB0D-E813DA6A78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Second leg of non-discrimination.  Once goods have entered country and paid tariffs, can’t treat less favorably  (“in excess”) than domestic goods, eg different rates of VAT (could treat better).  Confirms that tariffs the only legitimate form of protection.   </a:t>
            </a:r>
          </a:p>
          <a:p>
            <a:r>
              <a:rPr lang="en-US" altLang="en-BE">
                <a:latin typeface="Arial" panose="020B0604020202020204" pitchFamily="34" charset="0"/>
                <a:cs typeface="Arial" panose="020B0604020202020204" pitchFamily="34" charset="0"/>
              </a:rPr>
              <a:t>Note – just as MFN, applies to all imports, not just those on which tariffs bound. </a:t>
            </a:r>
          </a:p>
          <a:p>
            <a:r>
              <a:rPr lang="en-US" altLang="en-BE">
                <a:latin typeface="Arial" panose="020B0604020202020204" pitchFamily="34" charset="0"/>
                <a:cs typeface="Arial" panose="020B0604020202020204" pitchFamily="34" charset="0"/>
              </a:rP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F096EE1F-5CD3-9755-2AE2-94B4439C99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C58D2E1-209C-4631-958E-2B750E708335}" type="slidenum">
              <a:rPr lang="zh-CN" altLang="en-US"/>
              <a:pPr>
                <a:spcBef>
                  <a:spcPct val="0"/>
                </a:spcBef>
              </a:pPr>
              <a:t>11</a:t>
            </a:fld>
            <a:endParaRPr lang="en-US" altLang="zh-CN"/>
          </a:p>
        </p:txBody>
      </p:sp>
      <p:sp>
        <p:nvSpPr>
          <p:cNvPr id="22531" name="Rectangle 2">
            <a:extLst>
              <a:ext uri="{FF2B5EF4-FFF2-40B4-BE49-F238E27FC236}">
                <a16:creationId xmlns:a16="http://schemas.microsoft.com/office/drawing/2014/main" id="{8A5D767A-098F-7217-8A80-28A2F1121791}"/>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69CFE146-894B-21CE-EB0D-E813DA6A78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Second leg of non-discrimination.  Once goods have entered country and paid tariffs, can’t treat less favorably  (“in excess”) than domestic goods, eg different rates of VAT (could treat better).  Confirms that tariffs the only legitimate form of protection.   </a:t>
            </a:r>
          </a:p>
          <a:p>
            <a:r>
              <a:rPr lang="en-US" altLang="en-BE">
                <a:latin typeface="Arial" panose="020B0604020202020204" pitchFamily="34" charset="0"/>
                <a:cs typeface="Arial" panose="020B0604020202020204" pitchFamily="34" charset="0"/>
              </a:rPr>
              <a:t>Note – just as MFN, applies to all imports, not just those on which tariffs bound. </a:t>
            </a:r>
          </a:p>
          <a:p>
            <a:r>
              <a:rPr lang="en-US" altLang="en-BE">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08382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B414A988-19FA-9A43-0E3B-CCDA62C3D2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2A050CF-9CBB-48AB-AC55-17512FC936A8}" type="slidenum">
              <a:rPr lang="zh-CN" altLang="en-US"/>
              <a:pPr>
                <a:spcBef>
                  <a:spcPct val="0"/>
                </a:spcBef>
              </a:pPr>
              <a:t>12</a:t>
            </a:fld>
            <a:endParaRPr lang="en-US" altLang="zh-CN"/>
          </a:p>
        </p:txBody>
      </p:sp>
      <p:sp>
        <p:nvSpPr>
          <p:cNvPr id="14339" name="Rectangle 2">
            <a:extLst>
              <a:ext uri="{FF2B5EF4-FFF2-40B4-BE49-F238E27FC236}">
                <a16:creationId xmlns:a16="http://schemas.microsoft.com/office/drawing/2014/main" id="{519DBB05-E315-908B-2E54-47BA30BBB102}"/>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9D33E6C2-4190-4B9B-79E5-A876C26DC6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sz="800">
                <a:latin typeface="Arial" panose="020B0604020202020204" pitchFamily="34" charset="0"/>
                <a:cs typeface="Arial" panose="020B0604020202020204" pitchFamily="34" charset="0"/>
              </a:rPr>
              <a:t>What is “like product” – also comes up in Art. III.  Many cases.  </a:t>
            </a:r>
            <a:r>
              <a:rPr lang="en-US" altLang="en-BE" sz="800" i="1">
                <a:latin typeface="Arial" panose="020B0604020202020204" pitchFamily="34" charset="0"/>
                <a:cs typeface="Arial" panose="020B0604020202020204" pitchFamily="34" charset="0"/>
              </a:rPr>
              <a:t>Spanish Coffee. </a:t>
            </a:r>
            <a:r>
              <a:rPr lang="en-US" altLang="en-BE" sz="800">
                <a:latin typeface="Arial" panose="020B0604020202020204" pitchFamily="34" charset="0"/>
                <a:cs typeface="Arial" panose="020B0604020202020204" pitchFamily="34" charset="0"/>
              </a:rPr>
              <a:t> Spain originally applied one tariff to all coffee.  Late 1970’s – broke into five categories, two zero, five increased to 7%.   Why – coffee had been state traded – privatised.  Concern about inflation – coffee 2% of CPI.  High proportion of imports were most expensive types.  Zero duties on cheaper to try to encourage.  No intent to discriminate.  But – most of Brazil’s exports in 7% categories, so Brazil filed complaint.  Q – are all types of coffee like products?  Spain said “no”.  Differences in quality, chemical composition, growing conditions, aroma, etc.  Panel said not enough that taste and aroma differ – true of many ag. Products.  End-product is universally regarded as well-defined and single product intended for drinking (flavored candy, etc?).  No other CP applied separate tariffs. So tariff class. and end-use. </a:t>
            </a:r>
          </a:p>
          <a:p>
            <a:endParaRPr lang="en-US" altLang="en-BE" sz="800">
              <a:latin typeface="Arial" panose="020B0604020202020204" pitchFamily="34" charset="0"/>
              <a:cs typeface="Arial" panose="020B0604020202020204" pitchFamily="34" charset="0"/>
            </a:endParaRPr>
          </a:p>
          <a:p>
            <a:r>
              <a:rPr lang="en-US" altLang="en-BE" sz="800">
                <a:latin typeface="Arial" panose="020B0604020202020204" pitchFamily="34" charset="0"/>
                <a:cs typeface="Arial" panose="020B0604020202020204" pitchFamily="34" charset="0"/>
              </a:rPr>
              <a:t>Most of like products like this.  Can’t define it but know it when we see it.  US defined in AD law – “like product is product which is like, or in the absence of like, most similar.”  Prize for most circular and useless.  </a:t>
            </a:r>
          </a:p>
          <a:p>
            <a:r>
              <a:rPr lang="en-US" altLang="en-BE" sz="800">
                <a:latin typeface="Arial" panose="020B0604020202020204" pitchFamily="34" charset="0"/>
                <a:cs typeface="Arial" panose="020B0604020202020204" pitchFamily="34" charset="0"/>
              </a:rPr>
              <a:t>What about oranges and applies – both fruit.  But one citrus, the other not.  Oranges and lemons, oranges and tangerines.  Apples and pears (nashi?).   Vodka and gin?  Vodka and brandy?  Vodka and shochu?  Hard/soft cheese.  Dairy.beef cattle. </a:t>
            </a:r>
          </a:p>
          <a:p>
            <a:r>
              <a:rPr lang="en-US" altLang="en-BE" sz="800">
                <a:latin typeface="Arial" panose="020B0604020202020204" pitchFamily="34" charset="0"/>
                <a:cs typeface="Arial" panose="020B0604020202020204" pitchFamily="34" charset="0"/>
              </a:rPr>
              <a:t>Look at physical characteristics, way in which used, way in which sold, etc.  </a:t>
            </a:r>
          </a:p>
          <a:p>
            <a:r>
              <a:rPr lang="en-US" altLang="en-BE" sz="800">
                <a:latin typeface="Arial" panose="020B0604020202020204" pitchFamily="34" charset="0"/>
                <a:cs typeface="Arial" panose="020B0604020202020204" pitchFamily="34" charset="0"/>
              </a:rPr>
              <a:t>MFN concept comes up elsewhere.  Art. XII – allocation of quotas (</a:t>
            </a:r>
            <a:r>
              <a:rPr lang="en-US" altLang="en-BE" sz="800" i="1">
                <a:latin typeface="Arial" panose="020B0604020202020204" pitchFamily="34" charset="0"/>
                <a:cs typeface="Arial" panose="020B0604020202020204" pitchFamily="34" charset="0"/>
              </a:rPr>
              <a:t>Bananas</a:t>
            </a:r>
            <a:r>
              <a:rPr lang="en-US" altLang="en-BE" sz="800">
                <a:latin typeface="Arial" panose="020B0604020202020204" pitchFamily="34" charset="0"/>
                <a:cs typeface="Arial" panose="020B0604020202020204" pitchFamily="34" charset="0"/>
              </a:rPr>
              <a:t>).  Art. XVII – State Trsdong Enterprises – must apply MFN to purchase and sales.  Art. XX – general exceptions.  Also in some of UR agreements, eg TBT – must apply technical standards on MFN basis.  </a:t>
            </a:r>
          </a:p>
          <a:p>
            <a:r>
              <a:rPr lang="en-US" altLang="en-BE" sz="800">
                <a:latin typeface="Arial" panose="020B0604020202020204" pitchFamily="34" charset="0"/>
                <a:cs typeface="Arial" panose="020B0604020202020204" pitchFamily="34" charset="0"/>
              </a:rPr>
              <a:t>MFN has been used for political purposes, at least by US.  Must give to GATT/WTO members, but not to others – matter of bilateral negotiation or unilateral concession.  Communist countries denied MFN – pid Smoot-Hawley rates – 40-50%.  1974 – controversy about emigration from S.U., esp. Jews.  Jackson-Vanik – give MFN to communist country if President certifies that it allows free emigration.  Big carrot.  Certify year-by-year so can’t backslide.   Now all former communist countries get MFN except Serbia and Montenegro – withdrawn in 1992.</a:t>
            </a:r>
          </a:p>
          <a:p>
            <a:r>
              <a:rPr lang="en-US" altLang="en-BE" sz="800">
                <a:latin typeface="Arial" panose="020B0604020202020204" pitchFamily="34" charset="0"/>
                <a:cs typeface="Arial" panose="020B0604020202020204" pitchFamily="34" charset="0"/>
              </a:rPr>
              <a:t>China – first granted MFN by US in 1980.  Year-t-year basis.  Threat of withdrawal without improvement in HR policy, sale of nuclear weapons, IPR.   Fight every year in Congress, esp. HR, esp. after Tienamen.  Proponents said that by opening economic relations with China it will become more liberalised.  Also big business who wants into market.  Earlier this year – Congress made it permanent – part of WTO application.  </a:t>
            </a:r>
          </a:p>
          <a:p>
            <a:endParaRPr lang="en-US" altLang="en-BE" sz="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991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B414A988-19FA-9A43-0E3B-CCDA62C3D2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2A050CF-9CBB-48AB-AC55-17512FC936A8}" type="slidenum">
              <a:rPr lang="zh-CN" altLang="en-US"/>
              <a:pPr>
                <a:spcBef>
                  <a:spcPct val="0"/>
                </a:spcBef>
              </a:pPr>
              <a:t>13</a:t>
            </a:fld>
            <a:endParaRPr lang="en-US" altLang="zh-CN"/>
          </a:p>
        </p:txBody>
      </p:sp>
      <p:sp>
        <p:nvSpPr>
          <p:cNvPr id="14339" name="Rectangle 2">
            <a:extLst>
              <a:ext uri="{FF2B5EF4-FFF2-40B4-BE49-F238E27FC236}">
                <a16:creationId xmlns:a16="http://schemas.microsoft.com/office/drawing/2014/main" id="{519DBB05-E315-908B-2E54-47BA30BBB102}"/>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9D33E6C2-4190-4B9B-79E5-A876C26DC6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sz="800">
                <a:latin typeface="Arial" panose="020B0604020202020204" pitchFamily="34" charset="0"/>
                <a:cs typeface="Arial" panose="020B0604020202020204" pitchFamily="34" charset="0"/>
              </a:rPr>
              <a:t>What is “like product” – also comes up in Art. III.  Many cases.  </a:t>
            </a:r>
            <a:r>
              <a:rPr lang="en-US" altLang="en-BE" sz="800" i="1">
                <a:latin typeface="Arial" panose="020B0604020202020204" pitchFamily="34" charset="0"/>
                <a:cs typeface="Arial" panose="020B0604020202020204" pitchFamily="34" charset="0"/>
              </a:rPr>
              <a:t>Spanish Coffee. </a:t>
            </a:r>
            <a:r>
              <a:rPr lang="en-US" altLang="en-BE" sz="800">
                <a:latin typeface="Arial" panose="020B0604020202020204" pitchFamily="34" charset="0"/>
                <a:cs typeface="Arial" panose="020B0604020202020204" pitchFamily="34" charset="0"/>
              </a:rPr>
              <a:t> Spain originally applied one tariff to all coffee.  Late 1970’s – broke into five categories, two zero, five increased to 7%.   Why – coffee had been state traded – privatised.  Concern about inflation – coffee 2% of CPI.  High proportion of imports were most expensive types.  Zero duties on cheaper to try to encourage.  No intent to discriminate.  But – most of Brazil’s exports in 7% categories, so Brazil filed complaint.  Q – are all types of coffee like products?  Spain said “no”.  Differences in quality, chemical composition, growing conditions, aroma, etc.  Panel said not enough that taste and aroma differ – true of many ag. Products.  End-product is universally regarded as well-defined and single product intended for drinking (flavored candy, etc?).  No other CP applied separate tariffs. So tariff class. and end-use. </a:t>
            </a:r>
          </a:p>
          <a:p>
            <a:endParaRPr lang="en-US" altLang="en-BE" sz="800">
              <a:latin typeface="Arial" panose="020B0604020202020204" pitchFamily="34" charset="0"/>
              <a:cs typeface="Arial" panose="020B0604020202020204" pitchFamily="34" charset="0"/>
            </a:endParaRPr>
          </a:p>
          <a:p>
            <a:r>
              <a:rPr lang="en-US" altLang="en-BE" sz="800">
                <a:latin typeface="Arial" panose="020B0604020202020204" pitchFamily="34" charset="0"/>
                <a:cs typeface="Arial" panose="020B0604020202020204" pitchFamily="34" charset="0"/>
              </a:rPr>
              <a:t>Most of like products like this.  Can’t define it but know it when we see it.  US defined in AD law – “like product is product which is like, or in the absence of like, most similar.”  Prize for most circular and useless.  </a:t>
            </a:r>
          </a:p>
          <a:p>
            <a:r>
              <a:rPr lang="en-US" altLang="en-BE" sz="800">
                <a:latin typeface="Arial" panose="020B0604020202020204" pitchFamily="34" charset="0"/>
                <a:cs typeface="Arial" panose="020B0604020202020204" pitchFamily="34" charset="0"/>
              </a:rPr>
              <a:t>What about oranges and applies – both fruit.  But one citrus, the other not.  Oranges and lemons, oranges and tangerines.  Apples and pears (nashi?).   Vodka and gin?  Vodka and brandy?  Vodka and shochu?  Hard/soft cheese.  Dairy.beef cattle. </a:t>
            </a:r>
          </a:p>
          <a:p>
            <a:r>
              <a:rPr lang="en-US" altLang="en-BE" sz="800">
                <a:latin typeface="Arial" panose="020B0604020202020204" pitchFamily="34" charset="0"/>
                <a:cs typeface="Arial" panose="020B0604020202020204" pitchFamily="34" charset="0"/>
              </a:rPr>
              <a:t>Look at physical characteristics, way in which used, way in which sold, etc.  </a:t>
            </a:r>
          </a:p>
          <a:p>
            <a:r>
              <a:rPr lang="en-US" altLang="en-BE" sz="800">
                <a:latin typeface="Arial" panose="020B0604020202020204" pitchFamily="34" charset="0"/>
                <a:cs typeface="Arial" panose="020B0604020202020204" pitchFamily="34" charset="0"/>
              </a:rPr>
              <a:t>MFN concept comes up elsewhere.  Art. XII – allocation of quotas (</a:t>
            </a:r>
            <a:r>
              <a:rPr lang="en-US" altLang="en-BE" sz="800" i="1">
                <a:latin typeface="Arial" panose="020B0604020202020204" pitchFamily="34" charset="0"/>
                <a:cs typeface="Arial" panose="020B0604020202020204" pitchFamily="34" charset="0"/>
              </a:rPr>
              <a:t>Bananas</a:t>
            </a:r>
            <a:r>
              <a:rPr lang="en-US" altLang="en-BE" sz="800">
                <a:latin typeface="Arial" panose="020B0604020202020204" pitchFamily="34" charset="0"/>
                <a:cs typeface="Arial" panose="020B0604020202020204" pitchFamily="34" charset="0"/>
              </a:rPr>
              <a:t>).  Art. XVII – State Trsdong Enterprises – must apply MFN to purchase and sales.  Art. XX – general exceptions.  Also in some of UR agreements, eg TBT – must apply technical standards on MFN basis.  </a:t>
            </a:r>
          </a:p>
          <a:p>
            <a:r>
              <a:rPr lang="en-US" altLang="en-BE" sz="800">
                <a:latin typeface="Arial" panose="020B0604020202020204" pitchFamily="34" charset="0"/>
                <a:cs typeface="Arial" panose="020B0604020202020204" pitchFamily="34" charset="0"/>
              </a:rPr>
              <a:t>MFN has been used for political purposes, at least by US.  Must give to GATT/WTO members, but not to others – matter of bilateral negotiation or unilateral concession.  Communist countries denied MFN – pid Smoot-Hawley rates – 40-50%.  1974 – controversy about emigration from S.U., esp. Jews.  Jackson-Vanik – give MFN to communist country if President certifies that it allows free emigration.  Big carrot.  Certify year-by-year so can’t backslide.   Now all former communist countries get MFN except Serbia and Montenegro – withdrawn in 1992.</a:t>
            </a:r>
          </a:p>
          <a:p>
            <a:r>
              <a:rPr lang="en-US" altLang="en-BE" sz="800">
                <a:latin typeface="Arial" panose="020B0604020202020204" pitchFamily="34" charset="0"/>
                <a:cs typeface="Arial" panose="020B0604020202020204" pitchFamily="34" charset="0"/>
              </a:rPr>
              <a:t>China – first granted MFN by US in 1980.  Year-t-year basis.  Threat of withdrawal without improvement in HR policy, sale of nuclear weapons, IPR.   Fight every year in Congress, esp. HR, esp. after Tienamen.  Proponents said that by opening economic relations with China it will become more liberalised.  Also big business who wants into market.  Earlier this year – Congress made it permanent – part of WTO application.  </a:t>
            </a:r>
          </a:p>
          <a:p>
            <a:endParaRPr lang="en-US" altLang="en-BE" sz="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151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9F76C7EB-45F0-8E25-8D6C-23A5195548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BC4FCAD-5166-4A14-8DC7-D30EEB78C4E7}" type="slidenum">
              <a:rPr lang="zh-CN" altLang="en-US"/>
              <a:pPr>
                <a:spcBef>
                  <a:spcPct val="0"/>
                </a:spcBef>
              </a:pPr>
              <a:t>14</a:t>
            </a:fld>
            <a:endParaRPr lang="en-US" altLang="zh-CN"/>
          </a:p>
        </p:txBody>
      </p:sp>
      <p:sp>
        <p:nvSpPr>
          <p:cNvPr id="32771" name="Rectangle 2">
            <a:extLst>
              <a:ext uri="{FF2B5EF4-FFF2-40B4-BE49-F238E27FC236}">
                <a16:creationId xmlns:a16="http://schemas.microsoft.com/office/drawing/2014/main" id="{84769931-266D-003D-B8A1-22CE9417809B}"/>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A0B52176-0BCB-FFD3-3E91-49362C542A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Asbestos - health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1298F-625B-0FDB-0C3B-9BCFA8025A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E"/>
          </a:p>
        </p:txBody>
      </p:sp>
      <p:sp>
        <p:nvSpPr>
          <p:cNvPr id="3" name="Subtitle 2">
            <a:extLst>
              <a:ext uri="{FF2B5EF4-FFF2-40B4-BE49-F238E27FC236}">
                <a16:creationId xmlns:a16="http://schemas.microsoft.com/office/drawing/2014/main" id="{C86D348A-96CA-49C4-EA55-21C1C2978B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9EA9AA00-EFF4-82E3-F8E0-A85F04252C1A}"/>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7713C87F-24C7-D442-979D-F7AD50CDEB23}"/>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BBA9F20-6383-B6BF-3E5E-10C540F81E6B}"/>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076336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7DFE8-E210-B085-3A8B-421F9BC7ED86}"/>
              </a:ext>
            </a:extLst>
          </p:cNvPr>
          <p:cNvSpPr>
            <a:spLocks noGrp="1"/>
          </p:cNvSpPr>
          <p:nvPr>
            <p:ph type="title"/>
          </p:nvPr>
        </p:nvSpPr>
        <p:spPr/>
        <p:txBody>
          <a:bodyPr/>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C65C18D7-0479-2A28-FCEC-5CD8D2230E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9B95C789-D223-F93B-8295-8AEC6FA64F6A}"/>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F633C998-5815-C13C-349C-AB76D2550F0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A5EC1E5D-4068-F18C-48A6-4B32A2A1A2C9}"/>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409518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1F89A3-E45C-6C6B-B562-34FF79A699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463CC0A0-DDCA-4DDF-1404-8193D45982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5B649730-B0BB-E22C-1E88-44B47DBE76F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0310E2BA-BD0F-D2F4-074C-83DE1FD6E90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684CF0DF-1FCF-C31D-2F3B-A4FA2F19A2E1}"/>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140884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5E226-3424-A231-D523-A889B851B427}"/>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3B7891B0-BFCF-2F68-699B-C856F1220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730A9360-2936-E071-023B-B5A9F7898EB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E774C9E8-BCA1-40C3-486C-655EC846D08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2D0294A-0512-6C27-885C-F07AA9D432AB}"/>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23125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E4373-BB4A-BE07-5898-94C285393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E"/>
          </a:p>
        </p:txBody>
      </p:sp>
      <p:sp>
        <p:nvSpPr>
          <p:cNvPr id="3" name="Text Placeholder 2">
            <a:extLst>
              <a:ext uri="{FF2B5EF4-FFF2-40B4-BE49-F238E27FC236}">
                <a16:creationId xmlns:a16="http://schemas.microsoft.com/office/drawing/2014/main" id="{591FB46C-C588-39C5-5F6A-957C9EF4C6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4EE03B-EF24-DB00-0640-C194A9E15ABA}"/>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5E6AAC31-8EBC-CBBC-8A28-85872DF2AF1C}"/>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449517D3-E6ED-27EA-1C7E-6B2A79985840}"/>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71067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4A826-85B1-5188-E87F-05861346018C}"/>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D20575A2-21DE-E079-E358-239A7B31F9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Content Placeholder 3">
            <a:extLst>
              <a:ext uri="{FF2B5EF4-FFF2-40B4-BE49-F238E27FC236}">
                <a16:creationId xmlns:a16="http://schemas.microsoft.com/office/drawing/2014/main" id="{19EEF6F2-7890-2EA5-A4B3-78F749C713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Date Placeholder 4">
            <a:extLst>
              <a:ext uri="{FF2B5EF4-FFF2-40B4-BE49-F238E27FC236}">
                <a16:creationId xmlns:a16="http://schemas.microsoft.com/office/drawing/2014/main" id="{B98ABB76-85C1-227A-D652-8F5257CA2C18}"/>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6" name="Footer Placeholder 5">
            <a:extLst>
              <a:ext uri="{FF2B5EF4-FFF2-40B4-BE49-F238E27FC236}">
                <a16:creationId xmlns:a16="http://schemas.microsoft.com/office/drawing/2014/main" id="{56A6E403-77E6-ED70-176E-F6B1D4612213}"/>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FD8278A1-C85E-DF85-2BFA-588F53D7A520}"/>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3298537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85121-9166-D0A8-E5E9-B53DB27A9C56}"/>
              </a:ext>
            </a:extLst>
          </p:cNvPr>
          <p:cNvSpPr>
            <a:spLocks noGrp="1"/>
          </p:cNvSpPr>
          <p:nvPr>
            <p:ph type="title"/>
          </p:nvPr>
        </p:nvSpPr>
        <p:spPr>
          <a:xfrm>
            <a:off x="839788" y="365125"/>
            <a:ext cx="10515600" cy="1325563"/>
          </a:xfrm>
        </p:spPr>
        <p:txBody>
          <a:bodyPr/>
          <a:lstStyle/>
          <a:p>
            <a:r>
              <a:rPr lang="en-US"/>
              <a:t>Click to edit Master title style</a:t>
            </a:r>
            <a:endParaRPr lang="en-BE"/>
          </a:p>
        </p:txBody>
      </p:sp>
      <p:sp>
        <p:nvSpPr>
          <p:cNvPr id="3" name="Text Placeholder 2">
            <a:extLst>
              <a:ext uri="{FF2B5EF4-FFF2-40B4-BE49-F238E27FC236}">
                <a16:creationId xmlns:a16="http://schemas.microsoft.com/office/drawing/2014/main" id="{2A086D62-E428-E858-703A-E650FB3BCD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B2D1FF-2491-BEB3-B734-EBE90274E5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4">
            <a:extLst>
              <a:ext uri="{FF2B5EF4-FFF2-40B4-BE49-F238E27FC236}">
                <a16:creationId xmlns:a16="http://schemas.microsoft.com/office/drawing/2014/main" id="{8B0F294D-665B-5C2D-39F4-B3BC3288CA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B130D0-521D-0A47-3499-A41D8CAAF8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7" name="Date Placeholder 6">
            <a:extLst>
              <a:ext uri="{FF2B5EF4-FFF2-40B4-BE49-F238E27FC236}">
                <a16:creationId xmlns:a16="http://schemas.microsoft.com/office/drawing/2014/main" id="{407E548E-3826-CC15-892B-1739D2BAD1B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8" name="Footer Placeholder 7">
            <a:extLst>
              <a:ext uri="{FF2B5EF4-FFF2-40B4-BE49-F238E27FC236}">
                <a16:creationId xmlns:a16="http://schemas.microsoft.com/office/drawing/2014/main" id="{2FED6031-762B-855C-CC51-0381BCD44A12}"/>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7A8289F0-340A-0D26-A9DB-DF0DE42BB457}"/>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320928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F8204-8FE4-A2FA-9C42-F36E4CF7977E}"/>
              </a:ext>
            </a:extLst>
          </p:cNvPr>
          <p:cNvSpPr>
            <a:spLocks noGrp="1"/>
          </p:cNvSpPr>
          <p:nvPr>
            <p:ph type="title"/>
          </p:nvPr>
        </p:nvSpPr>
        <p:spPr/>
        <p:txBody>
          <a:bodyPr/>
          <a:lstStyle/>
          <a:p>
            <a:r>
              <a:rPr lang="en-US"/>
              <a:t>Click to edit Master title style</a:t>
            </a:r>
            <a:endParaRPr lang="en-BE"/>
          </a:p>
        </p:txBody>
      </p:sp>
      <p:sp>
        <p:nvSpPr>
          <p:cNvPr id="3" name="Date Placeholder 2">
            <a:extLst>
              <a:ext uri="{FF2B5EF4-FFF2-40B4-BE49-F238E27FC236}">
                <a16:creationId xmlns:a16="http://schemas.microsoft.com/office/drawing/2014/main" id="{C1018F83-4086-0221-666C-1589053C209D}"/>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4" name="Footer Placeholder 3">
            <a:extLst>
              <a:ext uri="{FF2B5EF4-FFF2-40B4-BE49-F238E27FC236}">
                <a16:creationId xmlns:a16="http://schemas.microsoft.com/office/drawing/2014/main" id="{27B4F8A8-0A68-78B5-BE4D-829BDD63A924}"/>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1FC7D7E0-F8C2-5238-15CE-4698A68CBCF9}"/>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513465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2F2675-9429-EBA3-0D1D-BE5F3956FF92}"/>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3" name="Footer Placeholder 2">
            <a:extLst>
              <a:ext uri="{FF2B5EF4-FFF2-40B4-BE49-F238E27FC236}">
                <a16:creationId xmlns:a16="http://schemas.microsoft.com/office/drawing/2014/main" id="{4143EEF1-4F00-3137-E4FC-443EB36E79D2}"/>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0C88CBE3-B22D-8FF4-7D8E-AFD58CC210A2}"/>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600435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C3E5-DED1-32D9-838D-3799722C05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8C847F60-B624-58CE-8ED3-D20E3C3EA0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ext Placeholder 3">
            <a:extLst>
              <a:ext uri="{FF2B5EF4-FFF2-40B4-BE49-F238E27FC236}">
                <a16:creationId xmlns:a16="http://schemas.microsoft.com/office/drawing/2014/main" id="{4841BAC6-A529-C439-955E-7BF88DB60A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918D14-9E9C-9FF2-CFB6-E93234B2228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6" name="Footer Placeholder 5">
            <a:extLst>
              <a:ext uri="{FF2B5EF4-FFF2-40B4-BE49-F238E27FC236}">
                <a16:creationId xmlns:a16="http://schemas.microsoft.com/office/drawing/2014/main" id="{76075016-FE15-1672-F727-7A2B6A0D3567}"/>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703D153-773D-D446-9435-5FC4498509CD}"/>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590756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F8FB-5B0E-5571-AAE5-0479D5FC7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Picture Placeholder 2">
            <a:extLst>
              <a:ext uri="{FF2B5EF4-FFF2-40B4-BE49-F238E27FC236}">
                <a16:creationId xmlns:a16="http://schemas.microsoft.com/office/drawing/2014/main" id="{462E8F7E-42FC-B31B-1FED-A670A063B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D81B1412-19CF-97F5-487A-FC2546C899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9CB104-40B5-BDF2-6D2B-7294F94FBA36}"/>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6" name="Footer Placeholder 5">
            <a:extLst>
              <a:ext uri="{FF2B5EF4-FFF2-40B4-BE49-F238E27FC236}">
                <a16:creationId xmlns:a16="http://schemas.microsoft.com/office/drawing/2014/main" id="{98FADA34-B39F-1EFC-69B2-4C97A9C801A9}"/>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882B1A3-D1A8-F816-2B35-58F4E3B6E4D7}"/>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222139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731161-DF17-3A39-5735-90BA92A7B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3FD4F8C6-28F5-09A9-006C-294A889041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0302D9F5-BA8B-CAC3-3B9B-E7C430079E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83561E84-FC13-45FB-8DB1-4F8E8D480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194DB3C9-903B-8EB3-7A77-41246A1A4B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6423E-1D1E-4FAE-A308-784CA58BC786}" type="slidenum">
              <a:rPr lang="en-BE" smtClean="0"/>
              <a:t>‹#›</a:t>
            </a:fld>
            <a:endParaRPr lang="en-BE"/>
          </a:p>
        </p:txBody>
      </p:sp>
    </p:spTree>
    <p:extLst>
      <p:ext uri="{BB962C8B-B14F-4D97-AF65-F5344CB8AC3E}">
        <p14:creationId xmlns:p14="http://schemas.microsoft.com/office/powerpoint/2010/main" val="275581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5500" y="2143116"/>
            <a:ext cx="6792888" cy="2286016"/>
          </a:xfrm>
        </p:spPr>
        <p:txBody>
          <a:bodyPr>
            <a:normAutofit fontScale="90000"/>
          </a:bodyPr>
          <a:lstStyle/>
          <a:p>
            <a:r>
              <a:rPr lang="en-GB" b="1" dirty="0">
                <a:effectLst/>
                <a:latin typeface="+mj-lt"/>
                <a:ea typeface="Calibri" panose="020F0502020204030204" pitchFamily="34" charset="0"/>
              </a:rPr>
              <a:t>WTO Law: Trade in Goods – The </a:t>
            </a:r>
            <a:r>
              <a:rPr lang="en-GB" b="1">
                <a:effectLst/>
                <a:latin typeface="+mj-lt"/>
                <a:ea typeface="Calibri" panose="020F0502020204030204" pitchFamily="34" charset="0"/>
              </a:rPr>
              <a:t>Core Prin</a:t>
            </a:r>
            <a:r>
              <a:rPr lang="en-GB" b="1">
                <a:ea typeface="Calibri" panose="020F0502020204030204" pitchFamily="34" charset="0"/>
              </a:rPr>
              <a:t>c</a:t>
            </a:r>
            <a:r>
              <a:rPr lang="en-GB" b="1">
                <a:effectLst/>
                <a:latin typeface="+mj-lt"/>
                <a:ea typeface="Calibri" panose="020F0502020204030204" pitchFamily="34" charset="0"/>
              </a:rPr>
              <a:t>iples</a:t>
            </a:r>
            <a:endParaRPr lang="en-GB" dirty="0">
              <a:latin typeface="+mj-lt"/>
            </a:endParaRPr>
          </a:p>
        </p:txBody>
      </p:sp>
      <p:sp>
        <p:nvSpPr>
          <p:cNvPr id="3" name="Subtitle 2"/>
          <p:cNvSpPr>
            <a:spLocks noGrp="1"/>
          </p:cNvSpPr>
          <p:nvPr>
            <p:ph type="subTitle" idx="1"/>
          </p:nvPr>
        </p:nvSpPr>
        <p:spPr/>
        <p:txBody>
          <a:bodyPr/>
          <a:lstStyle/>
          <a:p>
            <a:r>
              <a:rPr lang="en-US" dirty="0"/>
              <a:t>  </a:t>
            </a:r>
          </a:p>
        </p:txBody>
      </p:sp>
      <p:sp>
        <p:nvSpPr>
          <p:cNvPr id="5" name="Text Box 6"/>
          <p:cNvSpPr txBox="1">
            <a:spLocks noChangeArrowheads="1"/>
          </p:cNvSpPr>
          <p:nvPr/>
        </p:nvSpPr>
        <p:spPr bwMode="auto">
          <a:xfrm>
            <a:off x="1881158" y="5684860"/>
            <a:ext cx="5434012" cy="677108"/>
          </a:xfrm>
          <a:prstGeom prst="rect">
            <a:avLst/>
          </a:prstGeom>
          <a:noFill/>
          <a:ln w="9525">
            <a:noFill/>
            <a:miter lim="800000"/>
            <a:headEnd/>
            <a:tailEnd/>
          </a:ln>
          <a:effectLst/>
        </p:spPr>
        <p:txBody>
          <a:bodyPr>
            <a:spAutoFit/>
          </a:bodyPr>
          <a:lstStyle/>
          <a:p>
            <a:pPr>
              <a:lnSpc>
                <a:spcPct val="95000"/>
              </a:lnSpc>
              <a:buClr>
                <a:srgbClr val="777777"/>
              </a:buClr>
            </a:pPr>
            <a:r>
              <a:rPr lang="en-AU" sz="2000" dirty="0">
                <a:solidFill>
                  <a:srgbClr val="777777"/>
                </a:solidFill>
              </a:rPr>
              <a:t>David Luff ©</a:t>
            </a:r>
          </a:p>
          <a:p>
            <a:pPr>
              <a:lnSpc>
                <a:spcPct val="95000"/>
              </a:lnSpc>
              <a:buClr>
                <a:srgbClr val="777777"/>
              </a:buClr>
            </a:pPr>
            <a:r>
              <a:rPr lang="en-AU" sz="2000" dirty="0">
                <a:solidFill>
                  <a:srgbClr val="777777"/>
                </a:solidFill>
              </a:rPr>
              <a:t>2023</a:t>
            </a:r>
          </a:p>
        </p:txBody>
      </p:sp>
      <p:pic>
        <p:nvPicPr>
          <p:cNvPr id="4" name="Picture 2">
            <a:extLst>
              <a:ext uri="{FF2B5EF4-FFF2-40B4-BE49-F238E27FC236}">
                <a16:creationId xmlns:a16="http://schemas.microsoft.com/office/drawing/2014/main" id="{699337BF-5311-12A1-CA24-B61B0B718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350929"/>
            <a:ext cx="2209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A918AB1-9F96-D80E-9A70-4066280E72C7}"/>
              </a:ext>
            </a:extLst>
          </p:cNvPr>
          <p:cNvSpPr>
            <a:spLocks noGrp="1" noChangeArrowheads="1"/>
          </p:cNvSpPr>
          <p:nvPr>
            <p:ph type="title"/>
          </p:nvPr>
        </p:nvSpPr>
        <p:spPr>
          <a:xfrm>
            <a:off x="1841500" y="52389"/>
            <a:ext cx="8637588" cy="1431925"/>
          </a:xfrm>
        </p:spPr>
        <p:txBody>
          <a:bodyPr/>
          <a:lstStyle/>
          <a:p>
            <a:r>
              <a:rPr lang="en-US" altLang="zh-CN" dirty="0">
                <a:ea typeface="SimSun" panose="02010600030101010101" pitchFamily="2" charset="-122"/>
              </a:rPr>
              <a:t>Non-Discrimination</a:t>
            </a:r>
          </a:p>
        </p:txBody>
      </p:sp>
      <p:sp>
        <p:nvSpPr>
          <p:cNvPr id="21507" name="Rectangle 3">
            <a:extLst>
              <a:ext uri="{FF2B5EF4-FFF2-40B4-BE49-F238E27FC236}">
                <a16:creationId xmlns:a16="http://schemas.microsoft.com/office/drawing/2014/main" id="{4C006A00-FFF2-D794-F83D-A356652C9686}"/>
              </a:ext>
            </a:extLst>
          </p:cNvPr>
          <p:cNvSpPr>
            <a:spLocks noGrp="1" noChangeArrowheads="1"/>
          </p:cNvSpPr>
          <p:nvPr>
            <p:ph type="body" idx="1"/>
          </p:nvPr>
        </p:nvSpPr>
        <p:spPr>
          <a:xfrm>
            <a:off x="838200" y="1551398"/>
            <a:ext cx="10515600" cy="4625565"/>
          </a:xfrm>
        </p:spPr>
        <p:txBody>
          <a:bodyPr/>
          <a:lstStyle/>
          <a:p>
            <a:r>
              <a:rPr lang="en-US" altLang="zh-CN" dirty="0">
                <a:ea typeface="SimSun" panose="02010600030101010101" pitchFamily="2" charset="-122"/>
              </a:rPr>
              <a:t>NATIONAL TREATMENT (ART. III) </a:t>
            </a:r>
          </a:p>
          <a:p>
            <a:pPr>
              <a:buFont typeface="Wingdings" panose="05000000000000000000" pitchFamily="2" charset="2"/>
              <a:buNone/>
            </a:pPr>
            <a:r>
              <a:rPr lang="en-US" altLang="zh-CN" sz="2400" dirty="0">
                <a:ea typeface="SimSun" panose="02010600030101010101" pitchFamily="2" charset="-122"/>
              </a:rPr>
              <a:t>   “</a:t>
            </a:r>
            <a:r>
              <a:rPr lang="en-US" altLang="zh-CN" dirty="0">
                <a:ea typeface="SimSun" panose="02010600030101010101" pitchFamily="2" charset="-122"/>
              </a:rPr>
              <a:t>internal taxes and other internal charges, and laws, regulations and requirements affecting the internal sale, offering for sale, purchase, </a:t>
            </a:r>
            <a:r>
              <a:rPr lang="en-US" altLang="zh-CN" dirty="0" err="1">
                <a:ea typeface="SimSun" panose="02010600030101010101" pitchFamily="2" charset="-122"/>
              </a:rPr>
              <a:t>transportation,distribution</a:t>
            </a:r>
            <a:r>
              <a:rPr lang="en-US" altLang="zh-CN" dirty="0">
                <a:ea typeface="SimSun" panose="02010600030101010101" pitchFamily="2" charset="-122"/>
              </a:rPr>
              <a:t> or use of products….should not be applied to imported or domestic products so as to afford protection to domestic production” (Para. 1)  </a:t>
            </a:r>
          </a:p>
          <a:p>
            <a:pPr>
              <a:buFont typeface="Wingdings" panose="05000000000000000000" pitchFamily="2" charset="2"/>
              <a:buNone/>
            </a:pPr>
            <a:endParaRPr lang="en-US" altLang="zh-CN" dirty="0">
              <a:ea typeface="SimSun" panose="02010600030101010101" pitchFamily="2" charset="-122"/>
            </a:endParaRPr>
          </a:p>
          <a:p>
            <a:r>
              <a:rPr lang="en-US" altLang="zh-CN" dirty="0">
                <a:ea typeface="SimSun" panose="02010600030101010101" pitchFamily="2" charset="-122"/>
              </a:rPr>
              <a:t>In other words, discrimination is not allowed among imported products and like domestic products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A918AB1-9F96-D80E-9A70-4066280E72C7}"/>
              </a:ext>
            </a:extLst>
          </p:cNvPr>
          <p:cNvSpPr>
            <a:spLocks noGrp="1" noChangeArrowheads="1"/>
          </p:cNvSpPr>
          <p:nvPr>
            <p:ph type="title"/>
          </p:nvPr>
        </p:nvSpPr>
        <p:spPr>
          <a:xfrm>
            <a:off x="1841500" y="52389"/>
            <a:ext cx="8637588" cy="1431925"/>
          </a:xfrm>
        </p:spPr>
        <p:txBody>
          <a:bodyPr/>
          <a:lstStyle/>
          <a:p>
            <a:r>
              <a:rPr lang="en-US" altLang="zh-CN" dirty="0">
                <a:ea typeface="SimSun" panose="02010600030101010101" pitchFamily="2" charset="-122"/>
              </a:rPr>
              <a:t>Non-Discrimination</a:t>
            </a:r>
          </a:p>
        </p:txBody>
      </p:sp>
      <p:sp>
        <p:nvSpPr>
          <p:cNvPr id="21507" name="Rectangle 3">
            <a:extLst>
              <a:ext uri="{FF2B5EF4-FFF2-40B4-BE49-F238E27FC236}">
                <a16:creationId xmlns:a16="http://schemas.microsoft.com/office/drawing/2014/main" id="{4C006A00-FFF2-D794-F83D-A356652C9686}"/>
              </a:ext>
            </a:extLst>
          </p:cNvPr>
          <p:cNvSpPr>
            <a:spLocks noGrp="1" noChangeArrowheads="1"/>
          </p:cNvSpPr>
          <p:nvPr>
            <p:ph type="body" idx="1"/>
          </p:nvPr>
        </p:nvSpPr>
        <p:spPr>
          <a:xfrm>
            <a:off x="838200" y="1551398"/>
            <a:ext cx="10515600" cy="4625565"/>
          </a:xfrm>
        </p:spPr>
        <p:txBody>
          <a:bodyPr/>
          <a:lstStyle/>
          <a:p>
            <a:r>
              <a:rPr lang="en-US" altLang="zh-CN" dirty="0">
                <a:ea typeface="SimSun" panose="02010600030101010101" pitchFamily="2" charset="-122"/>
              </a:rPr>
              <a:t>NATIONAL TREATMENT (ART. III) </a:t>
            </a:r>
          </a:p>
          <a:p>
            <a:r>
              <a:rPr lang="en-US" altLang="zh-CN" dirty="0">
                <a:ea typeface="SimSun" panose="02010600030101010101" pitchFamily="2" charset="-122"/>
              </a:rPr>
              <a:t>Applies to:</a:t>
            </a:r>
          </a:p>
          <a:p>
            <a:pPr lvl="1"/>
            <a:r>
              <a:rPr lang="en-US" altLang="zh-CN" i="1" dirty="0">
                <a:ea typeface="SimSun" panose="02010600030101010101" pitchFamily="2" charset="-122"/>
              </a:rPr>
              <a:t>Internal taxes</a:t>
            </a:r>
          </a:p>
          <a:p>
            <a:pPr lvl="1"/>
            <a:r>
              <a:rPr lang="en-US" altLang="zh-CN" i="1" dirty="0">
                <a:ea typeface="SimSun" panose="02010600030101010101" pitchFamily="2" charset="-122"/>
              </a:rPr>
              <a:t>all laws, regulations, and requirements</a:t>
            </a:r>
            <a:r>
              <a:rPr lang="en-US" altLang="zh-CN" dirty="0">
                <a:ea typeface="SimSun" panose="02010600030101010101" pitchFamily="2" charset="-122"/>
              </a:rPr>
              <a:t> affecting products’ </a:t>
            </a:r>
            <a:r>
              <a:rPr lang="en-US" altLang="zh-CN" i="1" dirty="0">
                <a:ea typeface="SimSun" panose="02010600030101010101" pitchFamily="2" charset="-122"/>
              </a:rPr>
              <a:t>internal sale, offering for sale, purchase, transportation, distribution or use</a:t>
            </a:r>
            <a:r>
              <a:rPr lang="en-US" altLang="zh-CN" dirty="0">
                <a:ea typeface="SimSun" panose="02010600030101010101" pitchFamily="2" charset="-122"/>
              </a:rPr>
              <a:t>.</a:t>
            </a:r>
          </a:p>
          <a:p>
            <a:pPr>
              <a:buFont typeface="Wingdings" panose="05000000000000000000" pitchFamily="2" charset="2"/>
              <a:buNone/>
            </a:pPr>
            <a:r>
              <a:rPr lang="en-US" altLang="zh-CN" sz="2400" dirty="0">
                <a:ea typeface="SimSun" panose="02010600030101010101" pitchFamily="2" charset="-122"/>
              </a:rPr>
              <a:t>   </a:t>
            </a:r>
            <a:endParaRPr lang="en-US" altLang="zh-CN" dirty="0">
              <a:ea typeface="SimSun" panose="02010600030101010101" pitchFamily="2" charset="-122"/>
            </a:endParaRPr>
          </a:p>
        </p:txBody>
      </p:sp>
    </p:spTree>
    <p:extLst>
      <p:ext uri="{BB962C8B-B14F-4D97-AF65-F5344CB8AC3E}">
        <p14:creationId xmlns:p14="http://schemas.microsoft.com/office/powerpoint/2010/main" val="260551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0D14333-BE2C-E037-A7CF-0B74F3546DC1}"/>
              </a:ext>
            </a:extLst>
          </p:cNvPr>
          <p:cNvSpPr>
            <a:spLocks noGrp="1" noChangeArrowheads="1"/>
          </p:cNvSpPr>
          <p:nvPr>
            <p:ph type="title"/>
          </p:nvPr>
        </p:nvSpPr>
        <p:spPr/>
        <p:txBody>
          <a:bodyPr/>
          <a:lstStyle/>
          <a:p>
            <a:pPr algn="ctr"/>
            <a:r>
              <a:rPr lang="en-US" altLang="zh-CN" dirty="0">
                <a:ea typeface="SimSun" panose="02010600030101010101" pitchFamily="2" charset="-122"/>
              </a:rPr>
              <a:t>Non-Discrimination</a:t>
            </a:r>
          </a:p>
        </p:txBody>
      </p:sp>
      <p:sp>
        <p:nvSpPr>
          <p:cNvPr id="13315" name="Rectangle 3">
            <a:extLst>
              <a:ext uri="{FF2B5EF4-FFF2-40B4-BE49-F238E27FC236}">
                <a16:creationId xmlns:a16="http://schemas.microsoft.com/office/drawing/2014/main" id="{69DB58B5-4A89-A86F-C3B3-4D1BD8DC1D52}"/>
              </a:ext>
            </a:extLst>
          </p:cNvPr>
          <p:cNvSpPr>
            <a:spLocks noGrp="1" noChangeArrowheads="1"/>
          </p:cNvSpPr>
          <p:nvPr>
            <p:ph type="body" idx="1"/>
          </p:nvPr>
        </p:nvSpPr>
        <p:spPr/>
        <p:txBody>
          <a:bodyPr>
            <a:normAutofit lnSpcReduction="10000"/>
          </a:bodyPr>
          <a:lstStyle/>
          <a:p>
            <a:pPr>
              <a:lnSpc>
                <a:spcPct val="90000"/>
              </a:lnSpc>
            </a:pPr>
            <a:r>
              <a:rPr lang="en-US" altLang="zh-CN" dirty="0">
                <a:ea typeface="SimSun" panose="02010600030101010101" pitchFamily="2" charset="-122"/>
              </a:rPr>
              <a:t>Common features of MFN and NT : the concept of discrimination in trade in goods</a:t>
            </a:r>
          </a:p>
          <a:p>
            <a:pPr lvl="1">
              <a:lnSpc>
                <a:spcPct val="90000"/>
              </a:lnSpc>
            </a:pPr>
            <a:r>
              <a:rPr lang="en-US" altLang="zh-CN" i="1" dirty="0">
                <a:ea typeface="SimSun" panose="02010600030101010101" pitchFamily="2" charset="-122"/>
              </a:rPr>
              <a:t>Applies to goods according to their origin</a:t>
            </a:r>
          </a:p>
          <a:p>
            <a:pPr lvl="1">
              <a:lnSpc>
                <a:spcPct val="90000"/>
              </a:lnSpc>
            </a:pPr>
            <a:r>
              <a:rPr lang="en-US" altLang="zh-CN" i="1" dirty="0">
                <a:ea typeface="SimSun" panose="02010600030101010101" pitchFamily="2" charset="-122"/>
              </a:rPr>
              <a:t>Applies to like products</a:t>
            </a:r>
          </a:p>
          <a:p>
            <a:pPr lvl="1">
              <a:lnSpc>
                <a:spcPct val="90000"/>
              </a:lnSpc>
            </a:pPr>
            <a:r>
              <a:rPr lang="en-US" altLang="zh-CN" i="1" dirty="0">
                <a:ea typeface="SimSun" panose="02010600030101010101" pitchFamily="2" charset="-122"/>
              </a:rPr>
              <a:t>Implies that a measure negatively affects the competitiveness of a product in relation to another like product</a:t>
            </a:r>
          </a:p>
          <a:p>
            <a:pPr lvl="1">
              <a:lnSpc>
                <a:spcPct val="90000"/>
              </a:lnSpc>
            </a:pPr>
            <a:r>
              <a:rPr lang="en-US" altLang="zh-CN" i="1" dirty="0">
                <a:ea typeface="SimSun" panose="02010600030101010101" pitchFamily="2" charset="-122"/>
              </a:rPr>
              <a:t>Discrimination de jure and de facto</a:t>
            </a:r>
          </a:p>
          <a:p>
            <a:pPr lvl="1">
              <a:lnSpc>
                <a:spcPct val="90000"/>
              </a:lnSpc>
            </a:pPr>
            <a:endParaRPr lang="en-US" altLang="zh-CN" i="1" dirty="0">
              <a:ea typeface="SimSun" panose="02010600030101010101" pitchFamily="2" charset="-122"/>
            </a:endParaRPr>
          </a:p>
          <a:p>
            <a:pPr>
              <a:lnSpc>
                <a:spcPct val="90000"/>
              </a:lnSpc>
            </a:pPr>
            <a:r>
              <a:rPr lang="en-US" altLang="zh-CN" dirty="0">
                <a:ea typeface="SimSun" panose="02010600030101010101" pitchFamily="2" charset="-122"/>
              </a:rPr>
              <a:t>Note: if there is discrimination according to the nationality of the producer of the product, this is not a trade issue, it is an investment issue</a:t>
            </a:r>
          </a:p>
          <a:p>
            <a:pPr marL="457200" lvl="1" indent="0">
              <a:lnSpc>
                <a:spcPct val="90000"/>
              </a:lnSpc>
              <a:buNone/>
            </a:pPr>
            <a:endParaRPr lang="en-US" altLang="zh-CN" i="1" dirty="0">
              <a:ea typeface="SimSun" panose="02010600030101010101" pitchFamily="2" charset="-122"/>
            </a:endParaRPr>
          </a:p>
        </p:txBody>
      </p:sp>
    </p:spTree>
    <p:extLst>
      <p:ext uri="{BB962C8B-B14F-4D97-AF65-F5344CB8AC3E}">
        <p14:creationId xmlns:p14="http://schemas.microsoft.com/office/powerpoint/2010/main" val="170900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0D14333-BE2C-E037-A7CF-0B74F3546DC1}"/>
              </a:ext>
            </a:extLst>
          </p:cNvPr>
          <p:cNvSpPr>
            <a:spLocks noGrp="1" noChangeArrowheads="1"/>
          </p:cNvSpPr>
          <p:nvPr>
            <p:ph type="title"/>
          </p:nvPr>
        </p:nvSpPr>
        <p:spPr/>
        <p:txBody>
          <a:bodyPr/>
          <a:lstStyle/>
          <a:p>
            <a:pPr algn="ctr"/>
            <a:r>
              <a:rPr lang="en-US" altLang="zh-CN" dirty="0">
                <a:ea typeface="SimSun" panose="02010600030101010101" pitchFamily="2" charset="-122"/>
              </a:rPr>
              <a:t>Non-Discrimination</a:t>
            </a:r>
          </a:p>
        </p:txBody>
      </p:sp>
      <p:sp>
        <p:nvSpPr>
          <p:cNvPr id="13315" name="Rectangle 3">
            <a:extLst>
              <a:ext uri="{FF2B5EF4-FFF2-40B4-BE49-F238E27FC236}">
                <a16:creationId xmlns:a16="http://schemas.microsoft.com/office/drawing/2014/main" id="{69DB58B5-4A89-A86F-C3B3-4D1BD8DC1D52}"/>
              </a:ext>
            </a:extLst>
          </p:cNvPr>
          <p:cNvSpPr>
            <a:spLocks noGrp="1" noChangeArrowheads="1"/>
          </p:cNvSpPr>
          <p:nvPr>
            <p:ph type="body" idx="1"/>
          </p:nvPr>
        </p:nvSpPr>
        <p:spPr/>
        <p:txBody>
          <a:bodyPr/>
          <a:lstStyle/>
          <a:p>
            <a:pPr>
              <a:lnSpc>
                <a:spcPct val="90000"/>
              </a:lnSpc>
            </a:pPr>
            <a:r>
              <a:rPr lang="en-US" altLang="zh-CN" dirty="0">
                <a:ea typeface="SimSun" panose="02010600030101010101" pitchFamily="2" charset="-122"/>
              </a:rPr>
              <a:t>Key term is “like product”</a:t>
            </a:r>
          </a:p>
          <a:p>
            <a:pPr lvl="1">
              <a:lnSpc>
                <a:spcPct val="90000"/>
              </a:lnSpc>
            </a:pPr>
            <a:r>
              <a:rPr lang="en-US" altLang="zh-CN" i="1" dirty="0">
                <a:ea typeface="SimSun" panose="02010600030101010101" pitchFamily="2" charset="-122"/>
              </a:rPr>
              <a:t>Spanish Coffee </a:t>
            </a:r>
            <a:r>
              <a:rPr lang="en-US" altLang="zh-CN" dirty="0">
                <a:ea typeface="SimSun" panose="02010600030101010101" pitchFamily="2" charset="-122"/>
              </a:rPr>
              <a:t>case</a:t>
            </a:r>
          </a:p>
          <a:p>
            <a:pPr lvl="2">
              <a:lnSpc>
                <a:spcPct val="90000"/>
              </a:lnSpc>
            </a:pPr>
            <a:r>
              <a:rPr lang="en-US" altLang="zh-CN" dirty="0">
                <a:ea typeface="SimSun" panose="02010600030101010101" pitchFamily="2" charset="-122"/>
              </a:rPr>
              <a:t>Coffee divided into seven categories, two with zero duty, five with seven percent</a:t>
            </a:r>
          </a:p>
          <a:p>
            <a:pPr lvl="1"/>
            <a:r>
              <a:rPr lang="en-US" altLang="zh-CN" dirty="0">
                <a:ea typeface="SimSun" panose="02010600030101010101" pitchFamily="2" charset="-122"/>
              </a:rPr>
              <a:t>Appellate Body has said used 47 times in WTO Agreements and term expands or contracts like an accordion depending on context</a:t>
            </a:r>
          </a:p>
          <a:p>
            <a:pPr lvl="1"/>
            <a:r>
              <a:rPr lang="en-US" altLang="en-BE" i="1" dirty="0"/>
              <a:t>Japanese Liquor Tax</a:t>
            </a:r>
          </a:p>
          <a:p>
            <a:pPr lvl="2"/>
            <a:r>
              <a:rPr lang="en-US" altLang="en-BE" dirty="0"/>
              <a:t>Japan applied much lower excise tax on shochu, a domestically-produced clear and essentially flavorless, liquor, than on vodka, gin, brandy, and whiskey (mostly imported)</a:t>
            </a:r>
          </a:p>
          <a:p>
            <a:pPr lvl="1"/>
            <a:endParaRPr lang="en-US" altLang="zh-CN" dirty="0">
              <a:ea typeface="SimSun" panose="02010600030101010101" pitchFamily="2" charset="-122"/>
            </a:endParaRPr>
          </a:p>
        </p:txBody>
      </p:sp>
    </p:spTree>
    <p:extLst>
      <p:ext uri="{BB962C8B-B14F-4D97-AF65-F5344CB8AC3E}">
        <p14:creationId xmlns:p14="http://schemas.microsoft.com/office/powerpoint/2010/main" val="3034470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4D8BF1F-7FAD-BEBC-3B65-E18215758808}"/>
              </a:ext>
            </a:extLst>
          </p:cNvPr>
          <p:cNvSpPr>
            <a:spLocks noGrp="1" noChangeArrowheads="1"/>
          </p:cNvSpPr>
          <p:nvPr>
            <p:ph type="title"/>
          </p:nvPr>
        </p:nvSpPr>
        <p:spPr/>
        <p:txBody>
          <a:bodyPr/>
          <a:lstStyle/>
          <a:p>
            <a:pPr algn="ctr"/>
            <a:r>
              <a:rPr lang="en-US" altLang="zh-CN" dirty="0">
                <a:ea typeface="SimSun" panose="02010600030101010101" pitchFamily="2" charset="-122"/>
              </a:rPr>
              <a:t>Non-Discrimination</a:t>
            </a:r>
          </a:p>
        </p:txBody>
      </p:sp>
      <p:sp>
        <p:nvSpPr>
          <p:cNvPr id="31747" name="Rectangle 3">
            <a:extLst>
              <a:ext uri="{FF2B5EF4-FFF2-40B4-BE49-F238E27FC236}">
                <a16:creationId xmlns:a16="http://schemas.microsoft.com/office/drawing/2014/main" id="{E817E08A-3EBA-0232-19D5-BF9C754B86D6}"/>
              </a:ext>
            </a:extLst>
          </p:cNvPr>
          <p:cNvSpPr>
            <a:spLocks noGrp="1" noChangeArrowheads="1"/>
          </p:cNvSpPr>
          <p:nvPr>
            <p:ph type="body" idx="1"/>
          </p:nvPr>
        </p:nvSpPr>
        <p:spPr/>
        <p:txBody>
          <a:bodyPr/>
          <a:lstStyle/>
          <a:p>
            <a:pPr>
              <a:lnSpc>
                <a:spcPct val="90000"/>
              </a:lnSpc>
            </a:pPr>
            <a:r>
              <a:rPr lang="en-US" altLang="zh-CN" sz="2400" dirty="0">
                <a:ea typeface="SimSun" panose="02010600030101010101" pitchFamily="2" charset="-122"/>
              </a:rPr>
              <a:t>Like product:</a:t>
            </a:r>
          </a:p>
          <a:p>
            <a:pPr>
              <a:lnSpc>
                <a:spcPct val="90000"/>
              </a:lnSpc>
            </a:pPr>
            <a:r>
              <a:rPr lang="en-US" altLang="zh-CN" sz="2400" dirty="0">
                <a:ea typeface="SimSun" panose="02010600030101010101" pitchFamily="2" charset="-122"/>
              </a:rPr>
              <a:t>“The concept of ‘likeness’ is a relative one”, and expands or contracts based on context</a:t>
            </a:r>
          </a:p>
          <a:p>
            <a:pPr>
              <a:lnSpc>
                <a:spcPct val="90000"/>
              </a:lnSpc>
            </a:pPr>
            <a:r>
              <a:rPr lang="en-US" altLang="zh-CN" sz="2400" dirty="0">
                <a:ea typeface="SimSun" panose="02010600030101010101" pitchFamily="2" charset="-122"/>
              </a:rPr>
              <a:t>Factors</a:t>
            </a:r>
          </a:p>
          <a:p>
            <a:pPr lvl="1">
              <a:lnSpc>
                <a:spcPct val="90000"/>
              </a:lnSpc>
            </a:pPr>
            <a:r>
              <a:rPr lang="en-US" altLang="zh-CN" dirty="0">
                <a:ea typeface="SimSun" panose="02010600030101010101" pitchFamily="2" charset="-122"/>
              </a:rPr>
              <a:t>Product properties</a:t>
            </a:r>
          </a:p>
          <a:p>
            <a:pPr lvl="1">
              <a:lnSpc>
                <a:spcPct val="90000"/>
              </a:lnSpc>
            </a:pPr>
            <a:r>
              <a:rPr lang="en-US" altLang="zh-CN" dirty="0">
                <a:ea typeface="SimSun" panose="02010600030101010101" pitchFamily="2" charset="-122"/>
              </a:rPr>
              <a:t>End-use</a:t>
            </a:r>
          </a:p>
          <a:p>
            <a:pPr lvl="1">
              <a:lnSpc>
                <a:spcPct val="90000"/>
              </a:lnSpc>
            </a:pPr>
            <a:r>
              <a:rPr lang="en-US" altLang="zh-CN" dirty="0">
                <a:ea typeface="SimSun" panose="02010600030101010101" pitchFamily="2" charset="-122"/>
              </a:rPr>
              <a:t>Consumer tastes and habits</a:t>
            </a:r>
          </a:p>
          <a:p>
            <a:pPr lvl="1">
              <a:lnSpc>
                <a:spcPct val="90000"/>
              </a:lnSpc>
            </a:pPr>
            <a:r>
              <a:rPr lang="en-US" altLang="zh-CN" dirty="0">
                <a:ea typeface="SimSun" panose="02010600030101010101" pitchFamily="2" charset="-122"/>
              </a:rPr>
              <a:t>Tariff classification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46D85F6-AD4C-185F-262F-A0CD51903508}"/>
              </a:ext>
            </a:extLst>
          </p:cNvPr>
          <p:cNvSpPr>
            <a:spLocks noGrp="1" noChangeArrowheads="1"/>
          </p:cNvSpPr>
          <p:nvPr>
            <p:ph type="title"/>
          </p:nvPr>
        </p:nvSpPr>
        <p:spPr>
          <a:xfrm>
            <a:off x="381000" y="375883"/>
            <a:ext cx="10515600" cy="1325563"/>
          </a:xfrm>
        </p:spPr>
        <p:txBody>
          <a:bodyPr/>
          <a:lstStyle/>
          <a:p>
            <a:pPr algn="ctr"/>
            <a:r>
              <a:rPr lang="en-US" altLang="zh-CN" dirty="0">
                <a:ea typeface="SimSun" panose="02010600030101010101" pitchFamily="2" charset="-122"/>
              </a:rPr>
              <a:t>Non-Discrimination</a:t>
            </a:r>
          </a:p>
        </p:txBody>
      </p:sp>
      <p:sp>
        <p:nvSpPr>
          <p:cNvPr id="35843" name="Rectangle 3">
            <a:extLst>
              <a:ext uri="{FF2B5EF4-FFF2-40B4-BE49-F238E27FC236}">
                <a16:creationId xmlns:a16="http://schemas.microsoft.com/office/drawing/2014/main" id="{22442648-30E4-E9C5-8046-E2BDEE8334A1}"/>
              </a:ext>
            </a:extLst>
          </p:cNvPr>
          <p:cNvSpPr>
            <a:spLocks noGrp="1" noChangeArrowheads="1"/>
          </p:cNvSpPr>
          <p:nvPr>
            <p:ph type="body" idx="1"/>
          </p:nvPr>
        </p:nvSpPr>
        <p:spPr/>
        <p:txBody>
          <a:bodyPr/>
          <a:lstStyle/>
          <a:p>
            <a:pPr>
              <a:lnSpc>
                <a:spcPct val="80000"/>
              </a:lnSpc>
              <a:buFont typeface="Wingdings" panose="05000000000000000000" pitchFamily="2" charset="2"/>
              <a:buNone/>
            </a:pPr>
            <a:endParaRPr lang="en-US" altLang="zh-CN" sz="1000" dirty="0">
              <a:ea typeface="SimSun" panose="02010600030101010101" pitchFamily="2" charset="-122"/>
            </a:endParaRPr>
          </a:p>
          <a:p>
            <a:pPr>
              <a:lnSpc>
                <a:spcPct val="80000"/>
              </a:lnSpc>
              <a:buFont typeface="Wingdings" panose="05000000000000000000" pitchFamily="2" charset="2"/>
              <a:buNone/>
            </a:pPr>
            <a:r>
              <a:rPr lang="en-US" altLang="zh-CN" sz="1600" dirty="0">
                <a:ea typeface="SimSun" panose="02010600030101010101" pitchFamily="2" charset="-122"/>
              </a:rPr>
              <a:t>	</a:t>
            </a:r>
            <a:r>
              <a:rPr lang="en-US" altLang="zh-CN" sz="2400" b="1" dirty="0">
                <a:ea typeface="SimSun" panose="02010600030101010101" pitchFamily="2" charset="-122"/>
              </a:rPr>
              <a:t>Japan – Liquor Taxes (AB)</a:t>
            </a:r>
          </a:p>
          <a:p>
            <a:pPr lvl="1">
              <a:lnSpc>
                <a:spcPct val="80000"/>
              </a:lnSpc>
            </a:pPr>
            <a:r>
              <a:rPr lang="en-US" altLang="zh-CN" dirty="0">
                <a:ea typeface="SimSun" panose="02010600030101010101" pitchFamily="2" charset="-122"/>
              </a:rPr>
              <a:t>Vodka is “like” shochu.  Whiskey, brandy and gin are not “like” shochu but are “directly competitive or substitutable”.</a:t>
            </a:r>
          </a:p>
          <a:p>
            <a:pPr>
              <a:lnSpc>
                <a:spcPct val="80000"/>
              </a:lnSpc>
              <a:buFont typeface="Wingdings" panose="05000000000000000000" pitchFamily="2" charset="2"/>
              <a:buNone/>
            </a:pPr>
            <a:r>
              <a:rPr lang="en-US" altLang="zh-CN" sz="2400" dirty="0">
                <a:ea typeface="SimSun" panose="02010600030101010101" pitchFamily="2" charset="-122"/>
              </a:rPr>
              <a:t>	</a:t>
            </a:r>
          </a:p>
          <a:p>
            <a:pPr>
              <a:lnSpc>
                <a:spcPct val="80000"/>
              </a:lnSpc>
              <a:buFont typeface="Wingdings" panose="05000000000000000000" pitchFamily="2" charset="2"/>
              <a:buNone/>
            </a:pPr>
            <a:r>
              <a:rPr lang="en-US" altLang="zh-CN" sz="2400" dirty="0">
                <a:ea typeface="SimSun" panose="02010600030101010101" pitchFamily="2" charset="-122"/>
              </a:rPr>
              <a:t>	</a:t>
            </a:r>
            <a:r>
              <a:rPr lang="en-US" altLang="zh-CN" sz="2400" b="1" dirty="0">
                <a:ea typeface="SimSun" panose="02010600030101010101" pitchFamily="2" charset="-122"/>
              </a:rPr>
              <a:t>EC – Asbestos</a:t>
            </a:r>
            <a:endParaRPr lang="en-US" altLang="zh-CN" sz="2400" dirty="0">
              <a:ea typeface="SimSun" panose="02010600030101010101" pitchFamily="2" charset="-122"/>
            </a:endParaRPr>
          </a:p>
          <a:p>
            <a:pPr lvl="1">
              <a:lnSpc>
                <a:spcPct val="80000"/>
              </a:lnSpc>
            </a:pPr>
            <a:r>
              <a:rPr lang="en-US" altLang="zh-CN" dirty="0">
                <a:ea typeface="SimSun" panose="02010600030101010101" pitchFamily="2" charset="-122"/>
              </a:rPr>
              <a:t>Health risks relevant in determining like product issue.  </a:t>
            </a:r>
          </a:p>
          <a:p>
            <a:pPr lvl="1">
              <a:lnSpc>
                <a:spcPct val="80000"/>
              </a:lnSpc>
            </a:pPr>
            <a:r>
              <a:rPr lang="en-US" altLang="zh-CN" dirty="0">
                <a:ea typeface="SimSun" panose="02010600030101010101" pitchFamily="2" charset="-122"/>
              </a:rPr>
              <a:t>Relevance of consumers’ tastes and habits</a:t>
            </a:r>
          </a:p>
          <a:p>
            <a:pPr>
              <a:lnSpc>
                <a:spcPct val="80000"/>
              </a:lnSpc>
              <a:buFont typeface="Wingdings" panose="05000000000000000000" pitchFamily="2" charset="2"/>
              <a:buNone/>
            </a:pPr>
            <a:endParaRPr lang="en-US" altLang="zh-CN" sz="2400" dirty="0">
              <a:ea typeface="SimSun" panose="02010600030101010101" pitchFamily="2" charset="-122"/>
            </a:endParaRPr>
          </a:p>
          <a:p>
            <a:pPr>
              <a:lnSpc>
                <a:spcPct val="80000"/>
              </a:lnSpc>
              <a:buFont typeface="Wingdings" panose="05000000000000000000" pitchFamily="2" charset="2"/>
              <a:buNone/>
            </a:pPr>
            <a:r>
              <a:rPr lang="en-US" altLang="zh-CN" sz="800" dirty="0">
                <a:ea typeface="SimSun" panose="02010600030101010101" pitchFamily="2" charset="-122"/>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a:bodyPr>
          <a:lstStyle/>
          <a:p>
            <a:pPr algn="ctr"/>
            <a:r>
              <a:rPr lang="en-US" altLang="zh-CN" dirty="0">
                <a:ea typeface="SimSun" panose="02010600030101010101" pitchFamily="2" charset="-122"/>
              </a:rPr>
              <a:t>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lstStyle/>
          <a:p>
            <a:pPr marL="0" indent="0" algn="just">
              <a:buNone/>
            </a:pPr>
            <a:endParaRPr lang="en-US" altLang="zh-CN" dirty="0">
              <a:ea typeface="SimSun" panose="02010600030101010101" pitchFamily="2" charset="-122"/>
            </a:endParaRPr>
          </a:p>
          <a:p>
            <a:r>
              <a:rPr lang="en-US" altLang="zh-CN" dirty="0">
                <a:ea typeface="SimSun" panose="02010600030101010101" pitchFamily="2" charset="-122"/>
              </a:rPr>
              <a:t>Tariff schedules (Art. II)</a:t>
            </a:r>
          </a:p>
          <a:p>
            <a:r>
              <a:rPr lang="en-US" altLang="zh-CN" dirty="0">
                <a:ea typeface="SimSun" panose="02010600030101010101" pitchFamily="2" charset="-122"/>
              </a:rPr>
              <a:t>Concerns customs duties, i.e. </a:t>
            </a:r>
          </a:p>
          <a:p>
            <a:pPr lvl="1"/>
            <a:r>
              <a:rPr lang="en-US" altLang="zh-CN" dirty="0">
                <a:ea typeface="SimSun" panose="02010600030101010101" pitchFamily="2" charset="-122"/>
              </a:rPr>
              <a:t>duties applied at the border, </a:t>
            </a:r>
          </a:p>
          <a:p>
            <a:pPr lvl="1"/>
            <a:r>
              <a:rPr lang="en-US" altLang="zh-CN" dirty="0">
                <a:ea typeface="SimSun" panose="02010600030101010101" pitchFamily="2" charset="-122"/>
              </a:rPr>
              <a:t>as a condition of the entry of a product, and </a:t>
            </a:r>
          </a:p>
          <a:p>
            <a:pPr lvl="1"/>
            <a:r>
              <a:rPr lang="en-US" altLang="zh-CN" dirty="0">
                <a:ea typeface="SimSun" panose="02010600030101010101" pitchFamily="2" charset="-122"/>
              </a:rPr>
              <a:t>which are due because of importation</a:t>
            </a:r>
          </a:p>
          <a:p>
            <a:pPr lvl="1"/>
            <a:endParaRPr lang="en-US" altLang="zh-CN" dirty="0">
              <a:ea typeface="SimSun" panose="02010600030101010101" pitchFamily="2" charset="-122"/>
            </a:endParaRPr>
          </a:p>
        </p:txBody>
      </p:sp>
    </p:spTree>
    <p:extLst>
      <p:ext uri="{BB962C8B-B14F-4D97-AF65-F5344CB8AC3E}">
        <p14:creationId xmlns:p14="http://schemas.microsoft.com/office/powerpoint/2010/main" val="1682969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a:bodyPr>
          <a:lstStyle/>
          <a:p>
            <a:pPr algn="ctr"/>
            <a:r>
              <a:rPr lang="en-US" altLang="zh-CN" dirty="0">
                <a:ea typeface="SimSun" panose="02010600030101010101" pitchFamily="2" charset="-122"/>
              </a:rPr>
              <a:t>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normAutofit/>
          </a:bodyPr>
          <a:lstStyle/>
          <a:p>
            <a:r>
              <a:rPr lang="en-US" altLang="zh-CN" dirty="0">
                <a:ea typeface="SimSun" panose="02010600030101010101" pitchFamily="2" charset="-122"/>
              </a:rPr>
              <a:t>Three  types of customs duties</a:t>
            </a:r>
          </a:p>
          <a:p>
            <a:pPr lvl="1"/>
            <a:r>
              <a:rPr lang="en-US" altLang="zh-CN" dirty="0">
                <a:ea typeface="SimSun" panose="02010600030101010101" pitchFamily="2" charset="-122"/>
              </a:rPr>
              <a:t>Ad valorem</a:t>
            </a:r>
          </a:p>
          <a:p>
            <a:pPr lvl="1"/>
            <a:r>
              <a:rPr lang="en-US" altLang="zh-CN" dirty="0">
                <a:ea typeface="SimSun" panose="02010600030101010101" pitchFamily="2" charset="-122"/>
              </a:rPr>
              <a:t>Specific</a:t>
            </a:r>
          </a:p>
          <a:p>
            <a:pPr lvl="1"/>
            <a:r>
              <a:rPr lang="en-US" altLang="zh-CN" dirty="0">
                <a:ea typeface="SimSun" panose="02010600030101010101" pitchFamily="2" charset="-122"/>
              </a:rPr>
              <a:t>Tariff Rate Quotas (applicable mainly in the sector of agriculture, as a result of the tariffication of former quotas)</a:t>
            </a:r>
          </a:p>
          <a:p>
            <a:r>
              <a:rPr lang="en-US" altLang="zh-CN" dirty="0">
                <a:ea typeface="SimSun" panose="02010600030101010101" pitchFamily="2" charset="-122"/>
              </a:rPr>
              <a:t>Fees and formalities connected with importation and exportation are not covered to the extent they are in line with the cost of service rendered (Art. VIII).</a:t>
            </a:r>
          </a:p>
          <a:p>
            <a:pPr lvl="1"/>
            <a:endParaRPr lang="en-US" altLang="zh-CN" dirty="0">
              <a:ea typeface="SimSun" panose="02010600030101010101" pitchFamily="2" charset="-122"/>
            </a:endParaRPr>
          </a:p>
        </p:txBody>
      </p:sp>
    </p:spTree>
    <p:extLst>
      <p:ext uri="{BB962C8B-B14F-4D97-AF65-F5344CB8AC3E}">
        <p14:creationId xmlns:p14="http://schemas.microsoft.com/office/powerpoint/2010/main" val="1386185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fontScale="90000"/>
          </a:bodyPr>
          <a:lstStyle/>
          <a:p>
            <a:pPr algn="ctr"/>
            <a:r>
              <a:rPr lang="en-US" altLang="zh-CN" dirty="0">
                <a:ea typeface="SimSun" panose="02010600030101010101" pitchFamily="2" charset="-122"/>
              </a:rPr>
              <a:t>Prohibition of Quantitative Restrictions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normAutofit lnSpcReduction="10000"/>
          </a:bodyPr>
          <a:lstStyle/>
          <a:p>
            <a:r>
              <a:rPr lang="en-US" altLang="zh-CN" dirty="0">
                <a:ea typeface="SimSun" panose="02010600030101010101" pitchFamily="2" charset="-122"/>
              </a:rPr>
              <a:t>General prohibition of restrictions to imports and exports (Art. XI)</a:t>
            </a:r>
          </a:p>
          <a:p>
            <a:r>
              <a:rPr lang="en-US" altLang="zh-CN" dirty="0">
                <a:ea typeface="SimSun" panose="02010600030101010101" pitchFamily="2" charset="-122"/>
              </a:rPr>
              <a:t>De jure and de facto. Covers any measure which has the effect to chill actual or potential imports and exports - Wide scope</a:t>
            </a:r>
          </a:p>
          <a:p>
            <a:r>
              <a:rPr lang="en-US" altLang="zh-CN" dirty="0">
                <a:ea typeface="SimSun" panose="02010600030101010101" pitchFamily="2" charset="-122"/>
              </a:rPr>
              <a:t>However, there is a need to distinguish between a quantitative restriction or measure of equivalent effect with mere trade irritants.</a:t>
            </a:r>
          </a:p>
          <a:p>
            <a:r>
              <a:rPr lang="en-US" altLang="zh-CN" dirty="0">
                <a:ea typeface="SimSun" panose="02010600030101010101" pitchFamily="2" charset="-122"/>
              </a:rPr>
              <a:t>The first are non-tariff barriers to trade (TBT), which are prohibited</a:t>
            </a:r>
          </a:p>
          <a:p>
            <a:r>
              <a:rPr lang="en-US" altLang="zh-CN" dirty="0">
                <a:ea typeface="SimSun" panose="02010600030101010101" pitchFamily="2" charset="-122"/>
              </a:rPr>
              <a:t>The second are non-tariff measures (NTM), which are legal</a:t>
            </a:r>
          </a:p>
          <a:p>
            <a:r>
              <a:rPr lang="en-US" altLang="zh-CN" dirty="0">
                <a:ea typeface="SimSun" panose="02010600030101010101" pitchFamily="2" charset="-122"/>
              </a:rPr>
              <a:t>The GATT, however, does not clarify how to distinguish a NTB with a NTM. The WTO SPS and TBT agreements provide responses in this regard.</a:t>
            </a:r>
          </a:p>
          <a:p>
            <a:pPr lvl="1"/>
            <a:endParaRPr lang="en-US" altLang="zh-CN" dirty="0">
              <a:ea typeface="SimSun" panose="02010600030101010101" pitchFamily="2" charset="-122"/>
            </a:endParaRPr>
          </a:p>
        </p:txBody>
      </p:sp>
    </p:spTree>
    <p:extLst>
      <p:ext uri="{BB962C8B-B14F-4D97-AF65-F5344CB8AC3E}">
        <p14:creationId xmlns:p14="http://schemas.microsoft.com/office/powerpoint/2010/main" val="2493856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a:bodyPr>
          <a:lstStyle/>
          <a:p>
            <a:pPr algn="ctr"/>
            <a:r>
              <a:rPr lang="en-US" altLang="zh-CN" dirty="0">
                <a:ea typeface="SimSun" panose="02010600030101010101" pitchFamily="2" charset="-122"/>
              </a:rPr>
              <a:t>Transparency and fair administration</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normAutofit/>
          </a:bodyPr>
          <a:lstStyle/>
          <a:p>
            <a:r>
              <a:rPr lang="en-US" altLang="zh-CN" dirty="0">
                <a:ea typeface="SimSun" panose="02010600030101010101" pitchFamily="2" charset="-122"/>
              </a:rPr>
              <a:t>Obligation to publish laws and regulations before enforcement (Art. X:1 and X:2).</a:t>
            </a:r>
          </a:p>
          <a:p>
            <a:pPr lvl="1"/>
            <a:r>
              <a:rPr lang="en-US" altLang="zh-CN" dirty="0">
                <a:ea typeface="SimSun" panose="02010600030101010101" pitchFamily="2" charset="-122"/>
              </a:rPr>
              <a:t>This is to enable economic operators to adjust on time to the new regulatory environment </a:t>
            </a:r>
          </a:p>
          <a:p>
            <a:r>
              <a:rPr lang="en-GB" b="0" i="0" dirty="0">
                <a:solidFill>
                  <a:srgbClr val="231F20"/>
                </a:solidFill>
                <a:effectLst/>
              </a:rPr>
              <a:t>Obligation to administer trade laws and regulations in a uniform, impartial and reasonable manner (Art. X:2).</a:t>
            </a:r>
            <a:r>
              <a:rPr lang="en-GB" dirty="0"/>
              <a:t> </a:t>
            </a:r>
          </a:p>
          <a:p>
            <a:pPr lvl="1"/>
            <a:r>
              <a:rPr lang="en-GB" dirty="0"/>
              <a:t>This prevents conflict of interests within the administration, and in the context of the public-private dialogue </a:t>
            </a:r>
          </a:p>
          <a:p>
            <a:pPr lvl="1"/>
            <a:r>
              <a:rPr lang="en-GB" dirty="0"/>
              <a:t>Unjustified difference of treatment among economic operators by the Government is prohibited</a:t>
            </a:r>
            <a:br>
              <a:rPr lang="en-GB" dirty="0"/>
            </a:br>
            <a:endParaRPr lang="en-US" altLang="zh-CN" dirty="0">
              <a:ea typeface="SimSun" panose="02010600030101010101" pitchFamily="2" charset="-122"/>
            </a:endParaRPr>
          </a:p>
          <a:p>
            <a:pPr lvl="1"/>
            <a:endParaRPr lang="en-US" altLang="zh-CN" dirty="0">
              <a:ea typeface="SimSun" panose="02010600030101010101" pitchFamily="2" charset="-122"/>
            </a:endParaRPr>
          </a:p>
        </p:txBody>
      </p:sp>
    </p:spTree>
    <p:extLst>
      <p:ext uri="{BB962C8B-B14F-4D97-AF65-F5344CB8AC3E}">
        <p14:creationId xmlns:p14="http://schemas.microsoft.com/office/powerpoint/2010/main" val="328035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a:t>
            </a:r>
          </a:p>
        </p:txBody>
      </p:sp>
      <p:sp>
        <p:nvSpPr>
          <p:cNvPr id="3" name="Content Placeholder 2"/>
          <p:cNvSpPr>
            <a:spLocks noGrp="1"/>
          </p:cNvSpPr>
          <p:nvPr>
            <p:ph idx="1"/>
          </p:nvPr>
        </p:nvSpPr>
        <p:spPr>
          <a:xfrm>
            <a:off x="1878826" y="1628801"/>
            <a:ext cx="7352504" cy="4014803"/>
          </a:xfrm>
        </p:spPr>
        <p:txBody>
          <a:bodyPr>
            <a:normAutofit/>
          </a:bodyPr>
          <a:lstStyle/>
          <a:p>
            <a:pPr lvl="1"/>
            <a:endParaRPr lang="en-GB" dirty="0"/>
          </a:p>
          <a:p>
            <a:pPr algn="just">
              <a:lnSpc>
                <a:spcPct val="115000"/>
              </a:lnSpc>
              <a:spcAft>
                <a:spcPts val="1000"/>
              </a:spcAft>
            </a:pPr>
            <a:r>
              <a:rPr lang="de-DE" sz="3200" dirty="0">
                <a:solidFill>
                  <a:srgbClr val="0070C0"/>
                </a:solidFill>
                <a:latin typeface="Calibri" panose="020F0502020204030204" pitchFamily="34" charset="0"/>
                <a:ea typeface="Calibri" panose="020F0502020204030204" pitchFamily="34" charset="0"/>
                <a:cs typeface="Arial" panose="020B0604020202020204" pitchFamily="34" charset="0"/>
              </a:rPr>
              <a:t>Trade in Goods: the sources of law</a:t>
            </a:r>
          </a:p>
          <a:p>
            <a:pPr marL="0" indent="0" algn="just">
              <a:lnSpc>
                <a:spcPct val="115000"/>
              </a:lnSpc>
              <a:spcAft>
                <a:spcPts val="1000"/>
              </a:spcAft>
              <a:buNone/>
            </a:pPr>
            <a:endParaRPr lang="en-BE" sz="3200"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a:t>
            </a:fld>
            <a:endParaRPr lang="en-US"/>
          </a:p>
        </p:txBody>
      </p:sp>
    </p:spTree>
    <p:extLst>
      <p:ext uri="{BB962C8B-B14F-4D97-AF65-F5344CB8AC3E}">
        <p14:creationId xmlns:p14="http://schemas.microsoft.com/office/powerpoint/2010/main" val="2575888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fontScale="90000"/>
          </a:bodyPr>
          <a:lstStyle/>
          <a:p>
            <a:pPr algn="ctr"/>
            <a:r>
              <a:rPr lang="en-US" altLang="zh-CN" dirty="0">
                <a:ea typeface="SimSun" panose="02010600030101010101" pitchFamily="2" charset="-122"/>
              </a:rPr>
              <a:t>Other GATT and WTO rules completing the core principles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normAutofit fontScale="92500" lnSpcReduction="10000"/>
          </a:bodyPr>
          <a:lstStyle/>
          <a:p>
            <a:r>
              <a:rPr lang="en-US" altLang="zh-CN" dirty="0">
                <a:ea typeface="SimSun" panose="02010600030101010101" pitchFamily="2" charset="-122"/>
              </a:rPr>
              <a:t>Other GATT provisions and WTO Agreements in Annex 1A of the Marrakech Agreement complete the core principles:</a:t>
            </a:r>
          </a:p>
          <a:p>
            <a:pPr lvl="1"/>
            <a:r>
              <a:rPr lang="en-US" altLang="zh-CN" dirty="0">
                <a:ea typeface="SimSun" panose="02010600030101010101" pitchFamily="2" charset="-122"/>
              </a:rPr>
              <a:t>Article XVII of GATT: State Trading Enterprises</a:t>
            </a:r>
          </a:p>
          <a:p>
            <a:pPr lvl="1"/>
            <a:r>
              <a:rPr lang="en-US" altLang="zh-CN" dirty="0">
                <a:ea typeface="SimSun" panose="02010600030101010101" pitchFamily="2" charset="-122"/>
              </a:rPr>
              <a:t>Article XIII of GATT: </a:t>
            </a:r>
            <a:r>
              <a:rPr lang="es-ES" b="0" i="0" dirty="0">
                <a:effectLst/>
                <a:latin typeface="Museo Sans 700"/>
              </a:rPr>
              <a:t>Non-</a:t>
            </a:r>
            <a:r>
              <a:rPr lang="es-ES" b="0" i="0" dirty="0" err="1">
                <a:effectLst/>
                <a:latin typeface="Museo Sans 700"/>
              </a:rPr>
              <a:t>discriminatory</a:t>
            </a:r>
            <a:r>
              <a:rPr lang="es-ES" b="0" i="0" dirty="0">
                <a:effectLst/>
                <a:latin typeface="Museo Sans 700"/>
              </a:rPr>
              <a:t> Administration of </a:t>
            </a:r>
            <a:r>
              <a:rPr lang="es-ES" b="0" i="0" dirty="0" err="1">
                <a:effectLst/>
                <a:latin typeface="Museo Sans 700"/>
              </a:rPr>
              <a:t>Quantitative</a:t>
            </a:r>
            <a:r>
              <a:rPr lang="es-ES" b="0" i="0" dirty="0">
                <a:effectLst/>
                <a:latin typeface="Museo Sans 700"/>
              </a:rPr>
              <a:t> </a:t>
            </a:r>
            <a:r>
              <a:rPr lang="es-ES" b="0" i="0" dirty="0" err="1">
                <a:effectLst/>
                <a:latin typeface="Museo Sans 700"/>
              </a:rPr>
              <a:t>Restrictions</a:t>
            </a:r>
            <a:endParaRPr lang="en-US" altLang="zh-CN" dirty="0">
              <a:ea typeface="SimSun" panose="02010600030101010101" pitchFamily="2" charset="-122"/>
            </a:endParaRPr>
          </a:p>
          <a:p>
            <a:pPr lvl="1"/>
            <a:r>
              <a:rPr lang="en-US" altLang="zh-CN" dirty="0">
                <a:ea typeface="SimSun" panose="02010600030101010101" pitchFamily="2" charset="-122"/>
              </a:rPr>
              <a:t>WTO Agreement on TRIMs.</a:t>
            </a:r>
          </a:p>
          <a:p>
            <a:pPr lvl="1"/>
            <a:r>
              <a:rPr lang="en-US" altLang="zh-CN" dirty="0">
                <a:ea typeface="SimSun" panose="02010600030101010101" pitchFamily="2" charset="-122"/>
              </a:rPr>
              <a:t>WTO Agreement on </a:t>
            </a:r>
            <a:r>
              <a:rPr lang="en-US" altLang="zh-CN" dirty="0" err="1">
                <a:ea typeface="SimSun" panose="02010600030101010101" pitchFamily="2" charset="-122"/>
              </a:rPr>
              <a:t>RoO</a:t>
            </a:r>
            <a:r>
              <a:rPr lang="en-US" altLang="zh-CN" dirty="0">
                <a:ea typeface="SimSun" panose="02010600030101010101" pitchFamily="2" charset="-122"/>
              </a:rPr>
              <a:t>.</a:t>
            </a:r>
          </a:p>
          <a:p>
            <a:pPr lvl="1"/>
            <a:r>
              <a:rPr lang="en-US" altLang="zh-CN" dirty="0">
                <a:ea typeface="SimSun" panose="02010600030101010101" pitchFamily="2" charset="-122"/>
              </a:rPr>
              <a:t>Article VII of GATT and WTO Agreement on Customs Valuation</a:t>
            </a:r>
          </a:p>
          <a:p>
            <a:pPr lvl="1"/>
            <a:r>
              <a:rPr lang="en-US" altLang="zh-CN" dirty="0">
                <a:ea typeface="SimSun" panose="02010600030101010101" pitchFamily="2" charset="-122"/>
              </a:rPr>
              <a:t>WTO TFA Agreement</a:t>
            </a:r>
          </a:p>
          <a:p>
            <a:pPr lvl="1"/>
            <a:r>
              <a:rPr lang="en-US" altLang="zh-CN" dirty="0">
                <a:ea typeface="SimSun" panose="02010600030101010101" pitchFamily="2" charset="-122"/>
              </a:rPr>
              <a:t>WTO Agreement on Import Licensing provisions</a:t>
            </a:r>
          </a:p>
          <a:p>
            <a:pPr lvl="1"/>
            <a:r>
              <a:rPr lang="en-US" altLang="zh-CN" dirty="0">
                <a:ea typeface="SimSun" panose="02010600030101010101" pitchFamily="2" charset="-122"/>
              </a:rPr>
              <a:t>WTO PSI Agreement </a:t>
            </a:r>
          </a:p>
          <a:p>
            <a:pPr lvl="1"/>
            <a:r>
              <a:rPr lang="en-US" altLang="zh-CN" dirty="0">
                <a:ea typeface="SimSun" panose="02010600030101010101" pitchFamily="2" charset="-122"/>
              </a:rPr>
              <a:t>WTO </a:t>
            </a:r>
            <a:r>
              <a:rPr lang="en-US" altLang="zh-CN" dirty="0" err="1">
                <a:ea typeface="SimSun" panose="02010600030101010101" pitchFamily="2" charset="-122"/>
              </a:rPr>
              <a:t>AoA</a:t>
            </a:r>
            <a:endParaRPr lang="en-US" altLang="zh-CN" dirty="0">
              <a:ea typeface="SimSun" panose="02010600030101010101" pitchFamily="2" charset="-122"/>
            </a:endParaRPr>
          </a:p>
          <a:p>
            <a:pPr lvl="1"/>
            <a:r>
              <a:rPr lang="en-US" altLang="zh-CN" dirty="0">
                <a:ea typeface="SimSun" panose="02010600030101010101" pitchFamily="2" charset="-122"/>
              </a:rPr>
              <a:t>TBT and SPS Agreements</a:t>
            </a:r>
          </a:p>
        </p:txBody>
      </p:sp>
    </p:spTree>
    <p:extLst>
      <p:ext uri="{BB962C8B-B14F-4D97-AF65-F5344CB8AC3E}">
        <p14:creationId xmlns:p14="http://schemas.microsoft.com/office/powerpoint/2010/main" val="4155202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  </a:t>
            </a:r>
          </a:p>
        </p:txBody>
      </p:sp>
      <p:sp>
        <p:nvSpPr>
          <p:cNvPr id="3" name="Content Placeholder 2"/>
          <p:cNvSpPr>
            <a:spLocks noGrp="1"/>
          </p:cNvSpPr>
          <p:nvPr>
            <p:ph idx="1"/>
          </p:nvPr>
        </p:nvSpPr>
        <p:spPr/>
        <p:txBody>
          <a:bodyPr>
            <a:normAutofit/>
          </a:bodyPr>
          <a:lstStyle/>
          <a:p>
            <a:pPr>
              <a:tabLst>
                <a:tab pos="228600" algn="l"/>
              </a:tabLst>
            </a:pPr>
            <a:endParaRPr lang="en-GB" dirty="0"/>
          </a:p>
          <a:p>
            <a:pPr algn="ctr">
              <a:tabLst>
                <a:tab pos="228600" algn="l"/>
              </a:tabLst>
            </a:pPr>
            <a:r>
              <a:rPr lang="fr-FR" sz="3200" b="1" dirty="0" err="1">
                <a:solidFill>
                  <a:srgbClr val="0070C0"/>
                </a:solidFill>
                <a:latin typeface="Calibri" panose="020F0502020204030204" pitchFamily="34" charset="0"/>
                <a:ea typeface="Calibri" panose="020F0502020204030204" pitchFamily="34" charset="0"/>
              </a:rPr>
              <a:t>Thank</a:t>
            </a:r>
            <a:r>
              <a:rPr lang="fr-FR" sz="3200" b="1" dirty="0">
                <a:solidFill>
                  <a:srgbClr val="0070C0"/>
                </a:solidFill>
                <a:latin typeface="Calibri" panose="020F0502020204030204" pitchFamily="34" charset="0"/>
                <a:ea typeface="Calibri" panose="020F0502020204030204" pitchFamily="34" charset="0"/>
              </a:rPr>
              <a:t> </a:t>
            </a:r>
            <a:r>
              <a:rPr lang="fr-FR" sz="3200" b="1" dirty="0" err="1">
                <a:solidFill>
                  <a:srgbClr val="0070C0"/>
                </a:solidFill>
                <a:latin typeface="Calibri" panose="020F0502020204030204" pitchFamily="34" charset="0"/>
                <a:ea typeface="Calibri" panose="020F0502020204030204" pitchFamily="34" charset="0"/>
              </a:rPr>
              <a:t>you</a:t>
            </a:r>
            <a:r>
              <a:rPr lang="fr-FR" sz="3200" b="1" dirty="0">
                <a:solidFill>
                  <a:srgbClr val="0070C0"/>
                </a:solidFill>
                <a:latin typeface="Calibri" panose="020F0502020204030204" pitchFamily="34" charset="0"/>
                <a:ea typeface="Calibri" panose="020F0502020204030204" pitchFamily="34" charset="0"/>
              </a:rPr>
              <a:t> for </a:t>
            </a:r>
            <a:r>
              <a:rPr lang="fr-FR" sz="3200" b="1" dirty="0" err="1">
                <a:solidFill>
                  <a:srgbClr val="0070C0"/>
                </a:solidFill>
                <a:latin typeface="Calibri" panose="020F0502020204030204" pitchFamily="34" charset="0"/>
                <a:ea typeface="Calibri" panose="020F0502020204030204" pitchFamily="34" charset="0"/>
              </a:rPr>
              <a:t>your</a:t>
            </a:r>
            <a:r>
              <a:rPr lang="fr-FR" sz="3200" b="1" dirty="0">
                <a:solidFill>
                  <a:srgbClr val="0070C0"/>
                </a:solidFill>
                <a:latin typeface="Calibri" panose="020F0502020204030204" pitchFamily="34" charset="0"/>
                <a:ea typeface="Calibri" panose="020F0502020204030204" pitchFamily="34" charset="0"/>
              </a:rPr>
              <a:t> attention</a:t>
            </a:r>
            <a:endParaRPr lang="en-BE"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21</a:t>
            </a:fld>
            <a:endParaRPr lang="en-US"/>
          </a:p>
        </p:txBody>
      </p:sp>
    </p:spTree>
    <p:extLst>
      <p:ext uri="{BB962C8B-B14F-4D97-AF65-F5344CB8AC3E}">
        <p14:creationId xmlns:p14="http://schemas.microsoft.com/office/powerpoint/2010/main" val="90276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fr-FR" dirty="0">
                <a:effectLst/>
                <a:latin typeface="Calibri" panose="020F0502020204030204" pitchFamily="34" charset="0"/>
                <a:ea typeface="Calibri" panose="020F0502020204030204" pitchFamily="34" charset="0"/>
              </a:rPr>
              <a:t>Trade in </a:t>
            </a:r>
            <a:r>
              <a:rPr lang="fr-FR" dirty="0" err="1">
                <a:effectLst/>
                <a:latin typeface="Calibri" panose="020F0502020204030204" pitchFamily="34" charset="0"/>
                <a:ea typeface="Calibri" panose="020F0502020204030204" pitchFamily="34" charset="0"/>
              </a:rPr>
              <a:t>Goods</a:t>
            </a:r>
            <a:r>
              <a:rPr lang="fr-FR" dirty="0">
                <a:effectLst/>
                <a:latin typeface="Calibri" panose="020F0502020204030204" pitchFamily="34" charset="0"/>
                <a:ea typeface="Calibri" panose="020F0502020204030204" pitchFamily="34" charset="0"/>
              </a:rPr>
              <a:t>: the sources</a:t>
            </a:r>
            <a:endParaRPr lang="en-GB" dirty="0"/>
          </a:p>
        </p:txBody>
      </p:sp>
      <p:sp>
        <p:nvSpPr>
          <p:cNvPr id="3" name="Content Placeholder 2"/>
          <p:cNvSpPr>
            <a:spLocks noGrp="1"/>
          </p:cNvSpPr>
          <p:nvPr>
            <p:ph idx="1"/>
          </p:nvPr>
        </p:nvSpPr>
        <p:spPr>
          <a:xfrm>
            <a:off x="838200" y="1181528"/>
            <a:ext cx="10515600" cy="4995435"/>
          </a:xfrm>
        </p:spPr>
        <p:txBody>
          <a:bodyPr>
            <a:normAutofit lnSpcReduction="10000"/>
          </a:bodyPr>
          <a:lstStyle/>
          <a:p>
            <a:pPr marL="457200" lvl="1" indent="0">
              <a:buNone/>
            </a:pPr>
            <a:r>
              <a:rPr lang="en-GB" dirty="0"/>
              <a:t>Annex 1A of the Marrakesh Agreement</a:t>
            </a:r>
          </a:p>
          <a:p>
            <a:pPr lvl="1"/>
            <a:r>
              <a:rPr lang="en-GB" sz="2000" dirty="0"/>
              <a:t>The GATT 1994, which includes the Interpretative Notes to GATT 1947</a:t>
            </a:r>
            <a:endParaRPr lang="en-US" altLang="en-BE" sz="2000" dirty="0"/>
          </a:p>
          <a:p>
            <a:pPr lvl="1"/>
            <a:r>
              <a:rPr lang="en-US" altLang="en-BE" sz="2000" dirty="0"/>
              <a:t>The Agreement on Agriculture (</a:t>
            </a:r>
            <a:r>
              <a:rPr lang="en-US" altLang="en-BE" sz="2000" dirty="0" err="1"/>
              <a:t>AoA</a:t>
            </a:r>
            <a:r>
              <a:rPr lang="en-US" altLang="en-BE" sz="2000" dirty="0"/>
              <a:t>)</a:t>
            </a:r>
          </a:p>
          <a:p>
            <a:pPr lvl="1"/>
            <a:r>
              <a:rPr lang="en-US" altLang="en-BE" sz="2000" dirty="0"/>
              <a:t>The Agreement on Textile and Clothing (ATC) – Expired</a:t>
            </a:r>
          </a:p>
          <a:p>
            <a:pPr lvl="1"/>
            <a:r>
              <a:rPr lang="en-US" altLang="en-BE" sz="2000" dirty="0"/>
              <a:t>The Trade Facilitation Agreement (TFA) - Added in 2017 </a:t>
            </a:r>
          </a:p>
          <a:p>
            <a:pPr lvl="1"/>
            <a:r>
              <a:rPr lang="en-US" altLang="en-BE" sz="2000" dirty="0"/>
              <a:t>The Agreement on Customs Valuation</a:t>
            </a:r>
          </a:p>
          <a:p>
            <a:pPr lvl="1"/>
            <a:r>
              <a:rPr lang="en-US" altLang="en-BE" sz="2000" dirty="0"/>
              <a:t>The Agreement on Rules of Origin (</a:t>
            </a:r>
            <a:r>
              <a:rPr lang="en-US" altLang="en-BE" sz="2000" dirty="0" err="1"/>
              <a:t>RoO</a:t>
            </a:r>
            <a:r>
              <a:rPr lang="en-US" altLang="en-BE" sz="2000" dirty="0"/>
              <a:t>)</a:t>
            </a:r>
          </a:p>
          <a:p>
            <a:pPr lvl="1"/>
            <a:r>
              <a:rPr lang="en-US" altLang="en-BE" sz="2000" dirty="0"/>
              <a:t>The Agreement on Import Licensing</a:t>
            </a:r>
          </a:p>
          <a:p>
            <a:pPr lvl="1"/>
            <a:r>
              <a:rPr lang="en-US" altLang="en-BE" sz="2000" dirty="0"/>
              <a:t>Agreement on Pre-shipment inspection (PSI)</a:t>
            </a:r>
          </a:p>
          <a:p>
            <a:pPr lvl="1"/>
            <a:r>
              <a:rPr lang="en-US" altLang="en-BE" sz="2000" dirty="0"/>
              <a:t>Agreement on Trade-Related Investment Measures (TRIMs)</a:t>
            </a:r>
          </a:p>
          <a:p>
            <a:pPr lvl="1"/>
            <a:r>
              <a:rPr lang="en-US" altLang="en-BE" sz="2000" dirty="0"/>
              <a:t>Agreement on Sanitary and Phytosanitary Measures (SPS)</a:t>
            </a:r>
          </a:p>
          <a:p>
            <a:pPr lvl="1"/>
            <a:r>
              <a:rPr lang="en-US" altLang="en-BE" sz="2000" dirty="0"/>
              <a:t>The Antidumping Agreement</a:t>
            </a:r>
          </a:p>
          <a:p>
            <a:pPr lvl="1"/>
            <a:r>
              <a:rPr lang="en-US" altLang="en-BE" sz="2000" dirty="0"/>
              <a:t>The Agreement on Subsidies and Countervailing Measures</a:t>
            </a:r>
          </a:p>
          <a:p>
            <a:pPr lvl="1"/>
            <a:r>
              <a:rPr lang="en-US" altLang="en-BE" sz="2000" dirty="0"/>
              <a:t>The Safeguard Agreement</a:t>
            </a:r>
          </a:p>
          <a:p>
            <a:pPr lvl="1"/>
            <a:r>
              <a:rPr lang="en-US" altLang="en-BE" sz="2000" dirty="0"/>
              <a:t>The Agreement on Fishery Subsidies</a:t>
            </a:r>
          </a:p>
          <a:p>
            <a:pPr lvl="1"/>
            <a:endParaRPr lang="en-US" altLang="en-BE" sz="2000" dirty="0"/>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II</a:t>
            </a:r>
          </a:p>
        </p:txBody>
      </p:sp>
      <p:sp>
        <p:nvSpPr>
          <p:cNvPr id="3" name="Content Placeholder 2"/>
          <p:cNvSpPr>
            <a:spLocks noGrp="1"/>
          </p:cNvSpPr>
          <p:nvPr>
            <p:ph idx="1"/>
          </p:nvPr>
        </p:nvSpPr>
        <p:spPr/>
        <p:txBody>
          <a:bodyPr>
            <a:normAutofit/>
          </a:bodyPr>
          <a:lstStyle/>
          <a:p>
            <a:pPr>
              <a:tabLst>
                <a:tab pos="228600" algn="l"/>
              </a:tabLst>
            </a:pPr>
            <a:endParaRPr lang="en-GB" dirty="0"/>
          </a:p>
          <a:p>
            <a:pPr>
              <a:tabLst>
                <a:tab pos="228600" algn="l"/>
              </a:tabLst>
            </a:pPr>
            <a:r>
              <a:rPr lang="en-GB" sz="3200" dirty="0">
                <a:solidFill>
                  <a:srgbClr val="0070C0"/>
                </a:solidFill>
                <a:latin typeface="Calibri" panose="020F0502020204030204" pitchFamily="34" charset="0"/>
                <a:ea typeface="Times New Roman" panose="02020603050405020304" pitchFamily="18" charset="0"/>
              </a:rPr>
              <a:t>Trade in Goods : the core principles</a:t>
            </a:r>
            <a:endParaRPr lang="en-BE" sz="3200" b="1" dirty="0">
              <a:solidFill>
                <a:srgbClr val="0070C0"/>
              </a:solidFill>
              <a:latin typeface="Times New Roman" panose="02020603050405020304" pitchFamily="18" charset="0"/>
              <a:ea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4</a:t>
            </a:fld>
            <a:endParaRPr lang="en-US"/>
          </a:p>
        </p:txBody>
      </p:sp>
    </p:spTree>
    <p:extLst>
      <p:ext uri="{BB962C8B-B14F-4D97-AF65-F5344CB8AC3E}">
        <p14:creationId xmlns:p14="http://schemas.microsoft.com/office/powerpoint/2010/main" val="665362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Trade in </a:t>
            </a:r>
            <a:r>
              <a:rPr lang="fr-FR" dirty="0" err="1">
                <a:effectLst/>
                <a:latin typeface="Calibri" panose="020F0502020204030204" pitchFamily="34" charset="0"/>
                <a:ea typeface="Calibri" panose="020F0502020204030204" pitchFamily="34" charset="0"/>
              </a:rPr>
              <a:t>Goods</a:t>
            </a:r>
            <a:r>
              <a:rPr lang="fr-FR" dirty="0">
                <a:effectLst/>
                <a:latin typeface="Calibri" panose="020F0502020204030204" pitchFamily="34" charset="0"/>
                <a:ea typeface="Calibri" panose="020F0502020204030204" pitchFamily="34" charset="0"/>
              </a:rPr>
              <a:t>: the </a:t>
            </a:r>
            <a:r>
              <a:rPr lang="fr-FR" dirty="0" err="1">
                <a:effectLst/>
                <a:latin typeface="Calibri" panose="020F0502020204030204" pitchFamily="34" charset="0"/>
                <a:ea typeface="Calibri" panose="020F0502020204030204" pitchFamily="34" charset="0"/>
              </a:rPr>
              <a:t>Core</a:t>
            </a:r>
            <a:r>
              <a:rPr lang="fr-FR" dirty="0">
                <a:effectLst/>
                <a:latin typeface="Calibri" panose="020F0502020204030204" pitchFamily="34" charset="0"/>
                <a:ea typeface="Calibri" panose="020F0502020204030204" pitchFamily="34" charset="0"/>
              </a:rPr>
              <a:t> Principles</a:t>
            </a:r>
            <a:endParaRPr lang="en-GB" dirty="0"/>
          </a:p>
        </p:txBody>
      </p:sp>
      <p:sp>
        <p:nvSpPr>
          <p:cNvPr id="3" name="Content Placeholder 2"/>
          <p:cNvSpPr>
            <a:spLocks noGrp="1"/>
          </p:cNvSpPr>
          <p:nvPr>
            <p:ph idx="1"/>
          </p:nvPr>
        </p:nvSpPr>
        <p:spPr>
          <a:xfrm>
            <a:off x="838200" y="1181528"/>
            <a:ext cx="10515600" cy="4995435"/>
          </a:xfrm>
        </p:spPr>
        <p:txBody>
          <a:bodyPr>
            <a:normAutofit/>
          </a:bodyPr>
          <a:lstStyle/>
          <a:p>
            <a:r>
              <a:rPr lang="en-US" altLang="en-BE" dirty="0"/>
              <a:t>Non-discrimination:</a:t>
            </a:r>
          </a:p>
          <a:p>
            <a:pPr lvl="1"/>
            <a:r>
              <a:rPr lang="en-US" altLang="en-BE" dirty="0"/>
              <a:t>Most-favored nation</a:t>
            </a:r>
          </a:p>
          <a:p>
            <a:pPr lvl="1"/>
            <a:r>
              <a:rPr lang="en-US" altLang="en-BE" dirty="0"/>
              <a:t>National treatment</a:t>
            </a:r>
          </a:p>
          <a:p>
            <a:r>
              <a:rPr lang="en-US" altLang="en-BE" dirty="0"/>
              <a:t>Barriers to Trade</a:t>
            </a:r>
          </a:p>
          <a:p>
            <a:pPr lvl="1"/>
            <a:r>
              <a:rPr lang="en-US" altLang="en-BE" dirty="0"/>
              <a:t>Tariffs only and tariff bindings</a:t>
            </a:r>
          </a:p>
          <a:p>
            <a:pPr lvl="1"/>
            <a:r>
              <a:rPr lang="en-US" altLang="en-BE" dirty="0"/>
              <a:t>Prohibition of non-tariff barriers to trade</a:t>
            </a:r>
          </a:p>
          <a:p>
            <a:r>
              <a:rPr lang="en-US" altLang="en-BE" dirty="0"/>
              <a:t>Transparency</a:t>
            </a:r>
          </a:p>
          <a:p>
            <a:pPr lvl="1"/>
            <a:endParaRPr lang="en-US" altLang="en-BE" sz="2000" dirty="0"/>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5</a:t>
            </a:fld>
            <a:endParaRPr lang="en-US"/>
          </a:p>
        </p:txBody>
      </p:sp>
    </p:spTree>
    <p:extLst>
      <p:ext uri="{BB962C8B-B14F-4D97-AF65-F5344CB8AC3E}">
        <p14:creationId xmlns:p14="http://schemas.microsoft.com/office/powerpoint/2010/main" val="3011326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a:bodyPr>
          <a:lstStyle/>
          <a:p>
            <a:pPr algn="ctr"/>
            <a:r>
              <a:rPr lang="en-US" altLang="zh-CN" dirty="0">
                <a:ea typeface="SimSun" panose="02010600030101010101" pitchFamily="2" charset="-122"/>
              </a:rPr>
              <a:t>Non-Discrimination</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lstStyle/>
          <a:p>
            <a:pPr algn="just"/>
            <a:r>
              <a:rPr lang="en-US" altLang="zh-CN" dirty="0">
                <a:ea typeface="SimSun" panose="02010600030101010101" pitchFamily="2" charset="-122"/>
              </a:rPr>
              <a:t>MOST-FAVORED NATION : GATT ARTICLE I</a:t>
            </a:r>
          </a:p>
          <a:p>
            <a:pPr marL="0" indent="0" algn="just">
              <a:buNone/>
            </a:pPr>
            <a:endParaRPr lang="en-US" altLang="zh-CN" dirty="0">
              <a:ea typeface="SimSun" panose="02010600030101010101" pitchFamily="2" charset="-122"/>
            </a:endParaRPr>
          </a:p>
          <a:p>
            <a:pPr marL="0" indent="0" algn="just">
              <a:buNone/>
            </a:pPr>
            <a:r>
              <a:rPr lang="en-US" altLang="zh-CN" dirty="0">
                <a:ea typeface="SimSun" panose="02010600030101010101" pitchFamily="2" charset="-122"/>
              </a:rPr>
              <a:t>“Any advantage, favor, privilege or immunity” granted with respect to imports from or exports to any other country to be granted immediately and unconditionally to imports and exports of “</a:t>
            </a:r>
            <a:r>
              <a:rPr lang="en-US" altLang="zh-CN" b="1" i="1" dirty="0">
                <a:ea typeface="SimSun" panose="02010600030101010101" pitchFamily="2" charset="-122"/>
              </a:rPr>
              <a:t>like products</a:t>
            </a:r>
            <a:r>
              <a:rPr lang="en-US" altLang="zh-CN" dirty="0">
                <a:ea typeface="SimSun" panose="02010600030101010101" pitchFamily="2" charset="-122"/>
              </a:rPr>
              <a:t>” to or from all other members”.</a:t>
            </a:r>
          </a:p>
          <a:p>
            <a:pPr marL="0" indent="0" algn="just">
              <a:buNone/>
            </a:pPr>
            <a:endParaRPr lang="en-US" altLang="zh-CN" dirty="0">
              <a:ea typeface="SimSun" panose="02010600030101010101" pitchFamily="2" charset="-122"/>
            </a:endParaRPr>
          </a:p>
          <a:p>
            <a:pPr marL="0" indent="0" algn="just">
              <a:buNone/>
            </a:pPr>
            <a:r>
              <a:rPr lang="en-US" altLang="zh-CN" dirty="0">
                <a:ea typeface="SimSun" panose="02010600030101010101" pitchFamily="2" charset="-122"/>
              </a:rPr>
              <a:t>In other words, discrimination is not allowed among imported products according to their origin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a:bodyPr>
          <a:lstStyle/>
          <a:p>
            <a:pPr algn="ctr"/>
            <a:r>
              <a:rPr lang="en-US" altLang="zh-CN" dirty="0">
                <a:ea typeface="SimSun" panose="02010600030101010101" pitchFamily="2" charset="-122"/>
              </a:rPr>
              <a:t>Non-Discrimination</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lstStyle/>
          <a:p>
            <a:pPr algn="just"/>
            <a:r>
              <a:rPr lang="en-US" altLang="zh-CN" dirty="0">
                <a:ea typeface="SimSun" panose="02010600030101010101" pitchFamily="2" charset="-122"/>
              </a:rPr>
              <a:t>MOST-FAVORED NATION : GATT ARTICLE I</a:t>
            </a:r>
          </a:p>
          <a:p>
            <a:pPr marL="0" indent="0" algn="just">
              <a:buNone/>
            </a:pPr>
            <a:endParaRPr lang="en-US" altLang="zh-CN" dirty="0">
              <a:ea typeface="SimSun" panose="02010600030101010101" pitchFamily="2" charset="-122"/>
            </a:endParaRPr>
          </a:p>
          <a:p>
            <a:r>
              <a:rPr lang="en-US" altLang="zh-CN" dirty="0">
                <a:ea typeface="SimSun" panose="02010600030101010101" pitchFamily="2" charset="-122"/>
              </a:rPr>
              <a:t>Applies to:</a:t>
            </a:r>
          </a:p>
          <a:p>
            <a:pPr lvl="1"/>
            <a:r>
              <a:rPr lang="en-US" altLang="zh-CN" dirty="0">
                <a:ea typeface="SimSun" panose="02010600030101010101" pitchFamily="2" charset="-122"/>
              </a:rPr>
              <a:t>Customs duties and charges</a:t>
            </a:r>
          </a:p>
          <a:p>
            <a:pPr lvl="1"/>
            <a:r>
              <a:rPr lang="en-US" altLang="zh-CN" dirty="0">
                <a:ea typeface="SimSun" panose="02010600030101010101" pitchFamily="2" charset="-122"/>
              </a:rPr>
              <a:t>Method of levying duties and charges (valuation)</a:t>
            </a:r>
          </a:p>
          <a:p>
            <a:pPr lvl="1"/>
            <a:r>
              <a:rPr lang="en-US" altLang="zh-CN" dirty="0">
                <a:ea typeface="SimSun" panose="02010600030101010101" pitchFamily="2" charset="-122"/>
              </a:rPr>
              <a:t>Rules and formalities connected with importation and exportation</a:t>
            </a:r>
          </a:p>
          <a:p>
            <a:pPr lvl="1"/>
            <a:r>
              <a:rPr lang="en-US" altLang="zh-CN" dirty="0">
                <a:ea typeface="SimSun" panose="02010600030101010101" pitchFamily="2" charset="-122"/>
              </a:rPr>
              <a:t>Internal taxation (e.g. VAT)</a:t>
            </a:r>
          </a:p>
        </p:txBody>
      </p:sp>
    </p:spTree>
    <p:extLst>
      <p:ext uri="{BB962C8B-B14F-4D97-AF65-F5344CB8AC3E}">
        <p14:creationId xmlns:p14="http://schemas.microsoft.com/office/powerpoint/2010/main" val="2675503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a:bodyPr>
          <a:lstStyle/>
          <a:p>
            <a:pPr algn="ctr"/>
            <a:r>
              <a:rPr lang="en-US" altLang="zh-CN" dirty="0">
                <a:ea typeface="SimSun" panose="02010600030101010101" pitchFamily="2" charset="-122"/>
              </a:rPr>
              <a:t>Non-Discrimination</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lstStyle/>
          <a:p>
            <a:pPr marL="0" indent="0" algn="just">
              <a:buNone/>
            </a:pPr>
            <a:endParaRPr lang="en-US" altLang="zh-CN" dirty="0">
              <a:ea typeface="SimSun" panose="02010600030101010101" pitchFamily="2" charset="-122"/>
            </a:endParaRPr>
          </a:p>
          <a:p>
            <a:r>
              <a:rPr lang="en-US" altLang="zh-CN" dirty="0">
                <a:ea typeface="SimSun" panose="02010600030101010101" pitchFamily="2" charset="-122"/>
              </a:rPr>
              <a:t>MFN Concept appears elsewhere in GATT and WTO Agreements, e.g.:</a:t>
            </a:r>
          </a:p>
          <a:p>
            <a:pPr lvl="1"/>
            <a:r>
              <a:rPr lang="en-US" altLang="zh-CN" dirty="0">
                <a:ea typeface="SimSun" panose="02010600030101010101" pitchFamily="2" charset="-122"/>
              </a:rPr>
              <a:t>GATT Art. XII</a:t>
            </a:r>
          </a:p>
          <a:p>
            <a:pPr lvl="1"/>
            <a:r>
              <a:rPr lang="en-US" altLang="zh-CN" dirty="0">
                <a:ea typeface="SimSun" panose="02010600030101010101" pitchFamily="2" charset="-122"/>
              </a:rPr>
              <a:t>GATT Art. XVII</a:t>
            </a:r>
          </a:p>
          <a:p>
            <a:pPr lvl="1"/>
            <a:r>
              <a:rPr lang="en-US" altLang="zh-CN" dirty="0">
                <a:ea typeface="SimSun" panose="02010600030101010101" pitchFamily="2" charset="-122"/>
              </a:rPr>
              <a:t>GATT Art. XX</a:t>
            </a:r>
          </a:p>
          <a:p>
            <a:pPr lvl="1"/>
            <a:r>
              <a:rPr lang="en-US" altLang="zh-CN" dirty="0">
                <a:ea typeface="SimSun" panose="02010600030101010101" pitchFamily="2" charset="-122"/>
              </a:rPr>
              <a:t>TBT Agreement</a:t>
            </a:r>
          </a:p>
          <a:p>
            <a:pPr lvl="1"/>
            <a:r>
              <a:rPr lang="en-US" altLang="zh-CN" dirty="0">
                <a:ea typeface="SimSun" panose="02010600030101010101" pitchFamily="2" charset="-122"/>
              </a:rPr>
              <a:t>GATS</a:t>
            </a:r>
          </a:p>
        </p:txBody>
      </p:sp>
    </p:spTree>
    <p:extLst>
      <p:ext uri="{BB962C8B-B14F-4D97-AF65-F5344CB8AC3E}">
        <p14:creationId xmlns:p14="http://schemas.microsoft.com/office/powerpoint/2010/main" val="2255454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841500" y="609600"/>
            <a:ext cx="8637588" cy="1295400"/>
          </a:xfrm>
        </p:spPr>
        <p:txBody>
          <a:bodyPr>
            <a:normAutofit/>
          </a:bodyPr>
          <a:lstStyle/>
          <a:p>
            <a:pPr algn="ctr"/>
            <a:r>
              <a:rPr lang="en-US" altLang="zh-CN" dirty="0">
                <a:ea typeface="SimSun" panose="02010600030101010101" pitchFamily="2" charset="-122"/>
              </a:rPr>
              <a:t>Non-Discrimination</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lstStyle/>
          <a:p>
            <a:pPr>
              <a:lnSpc>
                <a:spcPct val="80000"/>
              </a:lnSpc>
              <a:buFont typeface="Wingdings" panose="05000000000000000000" pitchFamily="2" charset="2"/>
              <a:buNone/>
            </a:pPr>
            <a:r>
              <a:rPr lang="en-US" altLang="zh-CN" sz="3200" dirty="0">
                <a:ea typeface="SimSun" panose="02010600030101010101" pitchFamily="2" charset="-122"/>
              </a:rPr>
              <a:t>Most </a:t>
            </a:r>
            <a:r>
              <a:rPr lang="en-US" altLang="zh-CN" sz="3200" dirty="0" err="1">
                <a:ea typeface="SimSun" panose="02010600030101010101" pitchFamily="2" charset="-122"/>
              </a:rPr>
              <a:t>favoured</a:t>
            </a:r>
            <a:r>
              <a:rPr lang="en-US" altLang="zh-CN" sz="3200" dirty="0">
                <a:ea typeface="SimSun" panose="02010600030101010101" pitchFamily="2" charset="-122"/>
              </a:rPr>
              <a:t> nation treatment cases : </a:t>
            </a:r>
          </a:p>
          <a:p>
            <a:pPr>
              <a:lnSpc>
                <a:spcPct val="80000"/>
              </a:lnSpc>
            </a:pPr>
            <a:r>
              <a:rPr lang="en-US" altLang="zh-CN" sz="3200" i="1" dirty="0">
                <a:ea typeface="SimSun" panose="02010600030101010101" pitchFamily="2" charset="-122"/>
              </a:rPr>
              <a:t>Canada – Automotive Products (AB)</a:t>
            </a:r>
          </a:p>
          <a:p>
            <a:pPr lvl="1">
              <a:lnSpc>
                <a:spcPct val="80000"/>
              </a:lnSpc>
            </a:pPr>
            <a:r>
              <a:rPr lang="en-US" altLang="zh-CN" sz="2800" dirty="0">
                <a:ea typeface="SimSun" panose="02010600030101010101" pitchFamily="2" charset="-122"/>
              </a:rPr>
              <a:t>Import duty exemption for certain manufacturers violated Article 1</a:t>
            </a:r>
          </a:p>
          <a:p>
            <a:pPr>
              <a:lnSpc>
                <a:spcPct val="80000"/>
              </a:lnSpc>
            </a:pPr>
            <a:r>
              <a:rPr lang="en-US" altLang="zh-CN" sz="3200" i="1" dirty="0">
                <a:ea typeface="SimSun" panose="02010600030101010101" pitchFamily="2" charset="-122"/>
              </a:rPr>
              <a:t>EC – Bananas (AB)</a:t>
            </a:r>
          </a:p>
          <a:p>
            <a:pPr lvl="1">
              <a:lnSpc>
                <a:spcPct val="80000"/>
              </a:lnSpc>
            </a:pPr>
            <a:r>
              <a:rPr lang="en-US" altLang="zh-CN" sz="2800" dirty="0">
                <a:ea typeface="SimSun" panose="02010600030101010101" pitchFamily="2" charset="-122"/>
              </a:rPr>
              <a:t>Different rules for different countries to qualify for import quota violated Article 1</a:t>
            </a:r>
          </a:p>
        </p:txBody>
      </p:sp>
    </p:spTree>
    <p:extLst>
      <p:ext uri="{BB962C8B-B14F-4D97-AF65-F5344CB8AC3E}">
        <p14:creationId xmlns:p14="http://schemas.microsoft.com/office/powerpoint/2010/main" val="2337305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3704</Words>
  <Application>Microsoft Office PowerPoint</Application>
  <PresentationFormat>Widescreen</PresentationFormat>
  <Paragraphs>245</Paragraphs>
  <Slides>21</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Museo Sans 700</vt:lpstr>
      <vt:lpstr>Times New Roman</vt:lpstr>
      <vt:lpstr>Wingdings</vt:lpstr>
      <vt:lpstr>Office Theme</vt:lpstr>
      <vt:lpstr>WTO Law: Trade in Goods – The Core Principles</vt:lpstr>
      <vt:lpstr>Chapter I</vt:lpstr>
      <vt:lpstr>Trade in Goods: the sources</vt:lpstr>
      <vt:lpstr>Chapter II</vt:lpstr>
      <vt:lpstr>Trade in Goods: the Core Principles</vt:lpstr>
      <vt:lpstr>Non-Discrimination</vt:lpstr>
      <vt:lpstr>Non-Discrimination</vt:lpstr>
      <vt:lpstr>Non-Discrimination</vt:lpstr>
      <vt:lpstr>Non-Discrimination</vt:lpstr>
      <vt:lpstr>Non-Discrimination</vt:lpstr>
      <vt:lpstr>Non-Discrimination</vt:lpstr>
      <vt:lpstr>Non-Discrimination</vt:lpstr>
      <vt:lpstr>Non-Discrimination</vt:lpstr>
      <vt:lpstr>Non-Discrimination</vt:lpstr>
      <vt:lpstr>Non-Discrimination</vt:lpstr>
      <vt:lpstr>Tariff Bindings</vt:lpstr>
      <vt:lpstr>Tariff Bindings</vt:lpstr>
      <vt:lpstr>Prohibition of Quantitative Restrictions</vt:lpstr>
      <vt:lpstr>Transparency and fair administration</vt:lpstr>
      <vt:lpstr>Other GATT and WTO rules completing the core principles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2:  The shifts in global trade cooperation and tensions existing in international trade</dc:title>
  <dc:creator>David Luff</dc:creator>
  <cp:lastModifiedBy>David Luff</cp:lastModifiedBy>
  <cp:revision>3</cp:revision>
  <dcterms:created xsi:type="dcterms:W3CDTF">2022-11-02T00:29:10Z</dcterms:created>
  <dcterms:modified xsi:type="dcterms:W3CDTF">2023-03-05T15:40:42Z</dcterms:modified>
</cp:coreProperties>
</file>