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86" r:id="rId2"/>
    <p:sldId id="301" r:id="rId3"/>
    <p:sldId id="376" r:id="rId4"/>
    <p:sldId id="377" r:id="rId5"/>
    <p:sldId id="379" r:id="rId6"/>
    <p:sldId id="378" r:id="rId7"/>
    <p:sldId id="380" r:id="rId8"/>
    <p:sldId id="381" r:id="rId9"/>
    <p:sldId id="382" r:id="rId10"/>
    <p:sldId id="302" r:id="rId11"/>
    <p:sldId id="317" r:id="rId12"/>
    <p:sldId id="383" r:id="rId13"/>
    <p:sldId id="384" r:id="rId14"/>
    <p:sldId id="350" r:id="rId15"/>
    <p:sldId id="257" r:id="rId16"/>
    <p:sldId id="393" r:id="rId17"/>
    <p:sldId id="394" r:id="rId18"/>
    <p:sldId id="395" r:id="rId19"/>
    <p:sldId id="396" r:id="rId20"/>
    <p:sldId id="397" r:id="rId21"/>
    <p:sldId id="398" r:id="rId22"/>
    <p:sldId id="401" r:id="rId23"/>
    <p:sldId id="399" r:id="rId24"/>
    <p:sldId id="400" r:id="rId25"/>
    <p:sldId id="316" r:id="rId26"/>
  </p:sldIdLst>
  <p:sldSz cx="12192000" cy="6858000"/>
  <p:notesSz cx="6858000" cy="9144000"/>
  <p:defaultTex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D7949F-1BFD-4A44-BD74-8853B48910CA}" v="25" dt="2023-03-05T19:53:43.9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03" autoAdjust="0"/>
    <p:restoredTop sz="94660"/>
  </p:normalViewPr>
  <p:slideViewPr>
    <p:cSldViewPr snapToGrid="0">
      <p:cViewPr varScale="1">
        <p:scale>
          <a:sx n="93" d="100"/>
          <a:sy n="93" d="100"/>
        </p:scale>
        <p:origin x="72" y="8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Luff" userId="762adc9d4c1c2a89" providerId="LiveId" clId="{FED7949F-1BFD-4A44-BD74-8853B48910CA}"/>
    <pc:docChg chg="undo custSel addSld delSld modSld">
      <pc:chgData name="David Luff" userId="762adc9d4c1c2a89" providerId="LiveId" clId="{FED7949F-1BFD-4A44-BD74-8853B48910CA}" dt="2023-03-05T19:58:57.189" v="9354" actId="20577"/>
      <pc:docMkLst>
        <pc:docMk/>
      </pc:docMkLst>
      <pc:sldChg chg="addSp modSp add mod">
        <pc:chgData name="David Luff" userId="762adc9d4c1c2a89" providerId="LiveId" clId="{FED7949F-1BFD-4A44-BD74-8853B48910CA}" dt="2023-03-05T17:05:29.039" v="5032" actId="14100"/>
        <pc:sldMkLst>
          <pc:docMk/>
          <pc:sldMk cId="0" sldId="257"/>
        </pc:sldMkLst>
        <pc:spChg chg="add mod">
          <ac:chgData name="David Luff" userId="762adc9d4c1c2a89" providerId="LiveId" clId="{FED7949F-1BFD-4A44-BD74-8853B48910CA}" dt="2023-03-05T17:05:12.256" v="5027" actId="6549"/>
          <ac:spMkLst>
            <pc:docMk/>
            <pc:sldMk cId="0" sldId="257"/>
            <ac:spMk id="3" creationId="{41B326B4-8204-BEA6-A240-8B2F90A24EA6}"/>
          </ac:spMkLst>
        </pc:spChg>
        <pc:spChg chg="mod">
          <ac:chgData name="David Luff" userId="762adc9d4c1c2a89" providerId="LiveId" clId="{FED7949F-1BFD-4A44-BD74-8853B48910CA}" dt="2023-03-05T17:04:15.799" v="5003" actId="21"/>
          <ac:spMkLst>
            <pc:docMk/>
            <pc:sldMk cId="0" sldId="257"/>
            <ac:spMk id="9218" creationId="{24F82371-A03F-ECE6-34FF-4EB25B80344C}"/>
          </ac:spMkLst>
        </pc:spChg>
        <pc:spChg chg="mod">
          <ac:chgData name="David Luff" userId="762adc9d4c1c2a89" providerId="LiveId" clId="{FED7949F-1BFD-4A44-BD74-8853B48910CA}" dt="2023-03-05T17:05:29.039" v="5032" actId="14100"/>
          <ac:spMkLst>
            <pc:docMk/>
            <pc:sldMk cId="0" sldId="257"/>
            <ac:spMk id="9219" creationId="{DA62A6E8-AFCB-0F01-4103-3557DFC92944}"/>
          </ac:spMkLst>
        </pc:spChg>
        <pc:spChg chg="mod">
          <ac:chgData name="David Luff" userId="762adc9d4c1c2a89" providerId="LiveId" clId="{FED7949F-1BFD-4A44-BD74-8853B48910CA}" dt="2023-03-05T17:05:19.126" v="5030" actId="27636"/>
          <ac:spMkLst>
            <pc:docMk/>
            <pc:sldMk cId="0" sldId="257"/>
            <ac:spMk id="9220" creationId="{0A3D3B6A-7A05-FE82-2247-9259E3E088FD}"/>
          </ac:spMkLst>
        </pc:spChg>
      </pc:sldChg>
      <pc:sldChg chg="modSp add del mod">
        <pc:chgData name="David Luff" userId="762adc9d4c1c2a89" providerId="LiveId" clId="{FED7949F-1BFD-4A44-BD74-8853B48910CA}" dt="2023-03-05T17:06:34.347" v="5111" actId="2696"/>
        <pc:sldMkLst>
          <pc:docMk/>
          <pc:sldMk cId="0" sldId="259"/>
        </pc:sldMkLst>
        <pc:spChg chg="mod">
          <ac:chgData name="David Luff" userId="762adc9d4c1c2a89" providerId="LiveId" clId="{FED7949F-1BFD-4A44-BD74-8853B48910CA}" dt="2023-03-05T17:03:32.414" v="4994" actId="27636"/>
          <ac:spMkLst>
            <pc:docMk/>
            <pc:sldMk cId="0" sldId="259"/>
            <ac:spMk id="13315" creationId="{1F6262C9-411F-07D5-7B66-A5C04D5AD460}"/>
          </ac:spMkLst>
        </pc:spChg>
      </pc:sldChg>
      <pc:sldChg chg="add del">
        <pc:chgData name="David Luff" userId="762adc9d4c1c2a89" providerId="LiveId" clId="{FED7949F-1BFD-4A44-BD74-8853B48910CA}" dt="2023-03-05T17:06:38.200" v="5113" actId="2696"/>
        <pc:sldMkLst>
          <pc:docMk/>
          <pc:sldMk cId="0" sldId="260"/>
        </pc:sldMkLst>
      </pc:sldChg>
      <pc:sldChg chg="add del">
        <pc:chgData name="David Luff" userId="762adc9d4c1c2a89" providerId="LiveId" clId="{FED7949F-1BFD-4A44-BD74-8853B48910CA}" dt="2023-03-05T17:06:55.893" v="5118" actId="2696"/>
        <pc:sldMkLst>
          <pc:docMk/>
          <pc:sldMk cId="0" sldId="262"/>
        </pc:sldMkLst>
      </pc:sldChg>
      <pc:sldChg chg="add del">
        <pc:chgData name="David Luff" userId="762adc9d4c1c2a89" providerId="LiveId" clId="{FED7949F-1BFD-4A44-BD74-8853B48910CA}" dt="2023-03-05T17:06:47.418" v="5116" actId="2696"/>
        <pc:sldMkLst>
          <pc:docMk/>
          <pc:sldMk cId="0" sldId="263"/>
        </pc:sldMkLst>
      </pc:sldChg>
      <pc:sldChg chg="add del">
        <pc:chgData name="David Luff" userId="762adc9d4c1c2a89" providerId="LiveId" clId="{FED7949F-1BFD-4A44-BD74-8853B48910CA}" dt="2023-03-05T17:06:59.991" v="5120" actId="2696"/>
        <pc:sldMkLst>
          <pc:docMk/>
          <pc:sldMk cId="0" sldId="264"/>
        </pc:sldMkLst>
      </pc:sldChg>
      <pc:sldChg chg="add del">
        <pc:chgData name="David Luff" userId="762adc9d4c1c2a89" providerId="LiveId" clId="{FED7949F-1BFD-4A44-BD74-8853B48910CA}" dt="2023-03-05T17:06:58.100" v="5119" actId="2696"/>
        <pc:sldMkLst>
          <pc:docMk/>
          <pc:sldMk cId="0" sldId="267"/>
        </pc:sldMkLst>
      </pc:sldChg>
      <pc:sldChg chg="add del">
        <pc:chgData name="David Luff" userId="762adc9d4c1c2a89" providerId="LiveId" clId="{FED7949F-1BFD-4A44-BD74-8853B48910CA}" dt="2023-03-05T17:07:03.161" v="5126" actId="2696"/>
        <pc:sldMkLst>
          <pc:docMk/>
          <pc:sldMk cId="0" sldId="268"/>
        </pc:sldMkLst>
      </pc:sldChg>
      <pc:sldChg chg="add del">
        <pc:chgData name="David Luff" userId="762adc9d4c1c2a89" providerId="LiveId" clId="{FED7949F-1BFD-4A44-BD74-8853B48910CA}" dt="2023-03-05T17:07:03.457" v="5127" actId="2696"/>
        <pc:sldMkLst>
          <pc:docMk/>
          <pc:sldMk cId="0" sldId="269"/>
        </pc:sldMkLst>
      </pc:sldChg>
      <pc:sldChg chg="add del">
        <pc:chgData name="David Luff" userId="762adc9d4c1c2a89" providerId="LiveId" clId="{FED7949F-1BFD-4A44-BD74-8853B48910CA}" dt="2023-03-05T17:28:36.646" v="7818" actId="2696"/>
        <pc:sldMkLst>
          <pc:docMk/>
          <pc:sldMk cId="0" sldId="272"/>
        </pc:sldMkLst>
      </pc:sldChg>
      <pc:sldChg chg="add del">
        <pc:chgData name="David Luff" userId="762adc9d4c1c2a89" providerId="LiveId" clId="{FED7949F-1BFD-4A44-BD74-8853B48910CA}" dt="2023-03-05T17:28:42.618" v="7819" actId="2696"/>
        <pc:sldMkLst>
          <pc:docMk/>
          <pc:sldMk cId="0" sldId="273"/>
        </pc:sldMkLst>
      </pc:sldChg>
      <pc:sldChg chg="add del">
        <pc:chgData name="David Luff" userId="762adc9d4c1c2a89" providerId="LiveId" clId="{FED7949F-1BFD-4A44-BD74-8853B48910CA}" dt="2023-03-05T17:28:48.736" v="7821" actId="2696"/>
        <pc:sldMkLst>
          <pc:docMk/>
          <pc:sldMk cId="0" sldId="276"/>
        </pc:sldMkLst>
      </pc:sldChg>
      <pc:sldChg chg="add del">
        <pc:chgData name="David Luff" userId="762adc9d4c1c2a89" providerId="LiveId" clId="{FED7949F-1BFD-4A44-BD74-8853B48910CA}" dt="2023-03-05T17:28:51.300" v="7823" actId="2696"/>
        <pc:sldMkLst>
          <pc:docMk/>
          <pc:sldMk cId="0" sldId="277"/>
        </pc:sldMkLst>
      </pc:sldChg>
      <pc:sldChg chg="add del">
        <pc:chgData name="David Luff" userId="762adc9d4c1c2a89" providerId="LiveId" clId="{FED7949F-1BFD-4A44-BD74-8853B48910CA}" dt="2023-03-05T17:28:52.896" v="7824" actId="2696"/>
        <pc:sldMkLst>
          <pc:docMk/>
          <pc:sldMk cId="0" sldId="278"/>
        </pc:sldMkLst>
      </pc:sldChg>
      <pc:sldChg chg="add del">
        <pc:chgData name="David Luff" userId="762adc9d4c1c2a89" providerId="LiveId" clId="{FED7949F-1BFD-4A44-BD74-8853B48910CA}" dt="2023-03-05T17:28:54.228" v="7825" actId="2696"/>
        <pc:sldMkLst>
          <pc:docMk/>
          <pc:sldMk cId="0" sldId="279"/>
        </pc:sldMkLst>
      </pc:sldChg>
      <pc:sldChg chg="add del">
        <pc:chgData name="David Luff" userId="762adc9d4c1c2a89" providerId="LiveId" clId="{FED7949F-1BFD-4A44-BD74-8853B48910CA}" dt="2023-03-05T17:06:40.689" v="5115" actId="2696"/>
        <pc:sldMkLst>
          <pc:docMk/>
          <pc:sldMk cId="0" sldId="282"/>
        </pc:sldMkLst>
      </pc:sldChg>
      <pc:sldChg chg="add del">
        <pc:chgData name="David Luff" userId="762adc9d4c1c2a89" providerId="LiveId" clId="{FED7949F-1BFD-4A44-BD74-8853B48910CA}" dt="2023-03-05T17:07:02.401" v="5124" actId="2696"/>
        <pc:sldMkLst>
          <pc:docMk/>
          <pc:sldMk cId="0" sldId="284"/>
        </pc:sldMkLst>
      </pc:sldChg>
      <pc:sldChg chg="modSp mod">
        <pc:chgData name="David Luff" userId="762adc9d4c1c2a89" providerId="LiveId" clId="{FED7949F-1BFD-4A44-BD74-8853B48910CA}" dt="2023-03-05T15:41:30.200" v="14" actId="20577"/>
        <pc:sldMkLst>
          <pc:docMk/>
          <pc:sldMk cId="0" sldId="286"/>
        </pc:sldMkLst>
        <pc:spChg chg="mod">
          <ac:chgData name="David Luff" userId="762adc9d4c1c2a89" providerId="LiveId" clId="{FED7949F-1BFD-4A44-BD74-8853B48910CA}" dt="2023-03-05T15:41:30.200" v="14" actId="20577"/>
          <ac:spMkLst>
            <pc:docMk/>
            <pc:sldMk cId="0" sldId="286"/>
            <ac:spMk id="2" creationId="{00000000-0000-0000-0000-000000000000}"/>
          </ac:spMkLst>
        </pc:spChg>
      </pc:sldChg>
      <pc:sldChg chg="modSp del mod">
        <pc:chgData name="David Luff" userId="762adc9d4c1c2a89" providerId="LiveId" clId="{FED7949F-1BFD-4A44-BD74-8853B48910CA}" dt="2023-03-05T16:19:35.368" v="2499" actId="47"/>
        <pc:sldMkLst>
          <pc:docMk/>
          <pc:sldMk cId="0" sldId="287"/>
        </pc:sldMkLst>
        <pc:spChg chg="mod">
          <ac:chgData name="David Luff" userId="762adc9d4c1c2a89" providerId="LiveId" clId="{FED7949F-1BFD-4A44-BD74-8853B48910CA}" dt="2023-03-05T15:53:37.855" v="72" actId="20577"/>
          <ac:spMkLst>
            <pc:docMk/>
            <pc:sldMk cId="0" sldId="287"/>
            <ac:spMk id="2" creationId="{00000000-0000-0000-0000-000000000000}"/>
          </ac:spMkLst>
        </pc:spChg>
        <pc:spChg chg="mod">
          <ac:chgData name="David Luff" userId="762adc9d4c1c2a89" providerId="LiveId" clId="{FED7949F-1BFD-4A44-BD74-8853B48910CA}" dt="2023-03-05T15:54:04.504" v="144" actId="20577"/>
          <ac:spMkLst>
            <pc:docMk/>
            <pc:sldMk cId="0" sldId="287"/>
            <ac:spMk id="3" creationId="{00000000-0000-0000-0000-000000000000}"/>
          </ac:spMkLst>
        </pc:spChg>
      </pc:sldChg>
      <pc:sldChg chg="add del">
        <pc:chgData name="David Luff" userId="762adc9d4c1c2a89" providerId="LiveId" clId="{FED7949F-1BFD-4A44-BD74-8853B48910CA}" dt="2023-03-05T17:06:36.522" v="5112" actId="2696"/>
        <pc:sldMkLst>
          <pc:docMk/>
          <pc:sldMk cId="0" sldId="293"/>
        </pc:sldMkLst>
      </pc:sldChg>
      <pc:sldChg chg="add del">
        <pc:chgData name="David Luff" userId="762adc9d4c1c2a89" providerId="LiveId" clId="{FED7949F-1BFD-4A44-BD74-8853B48910CA}" dt="2023-03-05T17:06:39.251" v="5114" actId="2696"/>
        <pc:sldMkLst>
          <pc:docMk/>
          <pc:sldMk cId="0" sldId="294"/>
        </pc:sldMkLst>
      </pc:sldChg>
      <pc:sldChg chg="add del">
        <pc:chgData name="David Luff" userId="762adc9d4c1c2a89" providerId="LiveId" clId="{FED7949F-1BFD-4A44-BD74-8853B48910CA}" dt="2023-03-05T17:06:31.775" v="5110" actId="2696"/>
        <pc:sldMkLst>
          <pc:docMk/>
          <pc:sldMk cId="0" sldId="296"/>
        </pc:sldMkLst>
      </pc:sldChg>
      <pc:sldChg chg="modSp add del mod">
        <pc:chgData name="David Luff" userId="762adc9d4c1c2a89" providerId="LiveId" clId="{FED7949F-1BFD-4A44-BD74-8853B48910CA}" dt="2023-03-05T17:06:51.700" v="5117" actId="2696"/>
        <pc:sldMkLst>
          <pc:docMk/>
          <pc:sldMk cId="0" sldId="298"/>
        </pc:sldMkLst>
        <pc:spChg chg="mod">
          <ac:chgData name="David Luff" userId="762adc9d4c1c2a89" providerId="LiveId" clId="{FED7949F-1BFD-4A44-BD74-8853B48910CA}" dt="2023-03-05T17:03:32.435" v="4995" actId="27636"/>
          <ac:spMkLst>
            <pc:docMk/>
            <pc:sldMk cId="0" sldId="298"/>
            <ac:spMk id="25603" creationId="{9BAB5BB0-4635-4855-1405-1B714C2D02DB}"/>
          </ac:spMkLst>
        </pc:spChg>
      </pc:sldChg>
      <pc:sldChg chg="add del">
        <pc:chgData name="David Luff" userId="762adc9d4c1c2a89" providerId="LiveId" clId="{FED7949F-1BFD-4A44-BD74-8853B48910CA}" dt="2023-03-05T17:07:00.796" v="5121" actId="2696"/>
        <pc:sldMkLst>
          <pc:docMk/>
          <pc:sldMk cId="0" sldId="299"/>
        </pc:sldMkLst>
      </pc:sldChg>
      <pc:sldChg chg="modSp mod">
        <pc:chgData name="David Luff" userId="762adc9d4c1c2a89" providerId="LiveId" clId="{FED7949F-1BFD-4A44-BD74-8853B48910CA}" dt="2023-03-05T15:42:39.925" v="50" actId="20577"/>
        <pc:sldMkLst>
          <pc:docMk/>
          <pc:sldMk cId="2575888890" sldId="301"/>
        </pc:sldMkLst>
        <pc:spChg chg="mod">
          <ac:chgData name="David Luff" userId="762adc9d4c1c2a89" providerId="LiveId" clId="{FED7949F-1BFD-4A44-BD74-8853B48910CA}" dt="2023-03-05T15:42:39.925" v="50" actId="20577"/>
          <ac:spMkLst>
            <pc:docMk/>
            <pc:sldMk cId="2575888890" sldId="301"/>
            <ac:spMk id="3" creationId="{00000000-0000-0000-0000-000000000000}"/>
          </ac:spMkLst>
        </pc:spChg>
      </pc:sldChg>
      <pc:sldChg chg="modSp mod">
        <pc:chgData name="David Luff" userId="762adc9d4c1c2a89" providerId="LiveId" clId="{FED7949F-1BFD-4A44-BD74-8853B48910CA}" dt="2023-03-05T15:42:44.422" v="52" actId="20577"/>
        <pc:sldMkLst>
          <pc:docMk/>
          <pc:sldMk cId="665362707" sldId="302"/>
        </pc:sldMkLst>
        <pc:spChg chg="mod">
          <ac:chgData name="David Luff" userId="762adc9d4c1c2a89" providerId="LiveId" clId="{FED7949F-1BFD-4A44-BD74-8853B48910CA}" dt="2023-03-05T15:42:44.422" v="52" actId="20577"/>
          <ac:spMkLst>
            <pc:docMk/>
            <pc:sldMk cId="665362707" sldId="302"/>
            <ac:spMk id="3" creationId="{00000000-0000-0000-0000-000000000000}"/>
          </ac:spMkLst>
        </pc:spChg>
      </pc:sldChg>
      <pc:sldChg chg="modSp add del mod">
        <pc:chgData name="David Luff" userId="762adc9d4c1c2a89" providerId="LiveId" clId="{FED7949F-1BFD-4A44-BD74-8853B48910CA}" dt="2023-03-05T17:07:04.328" v="5129" actId="2696"/>
        <pc:sldMkLst>
          <pc:docMk/>
          <pc:sldMk cId="0" sldId="303"/>
        </pc:sldMkLst>
        <pc:spChg chg="mod">
          <ac:chgData name="David Luff" userId="762adc9d4c1c2a89" providerId="LiveId" clId="{FED7949F-1BFD-4A44-BD74-8853B48910CA}" dt="2023-03-05T17:03:32.462" v="4996" actId="27636"/>
          <ac:spMkLst>
            <pc:docMk/>
            <pc:sldMk cId="0" sldId="303"/>
            <ac:spMk id="49155" creationId="{F3B48F2F-C7AD-55ED-84E1-48CC708E98B0}"/>
          </ac:spMkLst>
        </pc:spChg>
      </pc:sldChg>
      <pc:sldChg chg="add del">
        <pc:chgData name="David Luff" userId="762adc9d4c1c2a89" providerId="LiveId" clId="{FED7949F-1BFD-4A44-BD74-8853B48910CA}" dt="2023-03-05T17:27:41.921" v="7778" actId="2696"/>
        <pc:sldMkLst>
          <pc:docMk/>
          <pc:sldMk cId="0" sldId="315"/>
        </pc:sldMkLst>
      </pc:sldChg>
      <pc:sldChg chg="modSp mod">
        <pc:chgData name="David Luff" userId="762adc9d4c1c2a89" providerId="LiveId" clId="{FED7949F-1BFD-4A44-BD74-8853B48910CA}" dt="2023-03-05T16:54:17.907" v="4521" actId="27636"/>
        <pc:sldMkLst>
          <pc:docMk/>
          <pc:sldMk cId="3011326003" sldId="317"/>
        </pc:sldMkLst>
        <pc:spChg chg="mod">
          <ac:chgData name="David Luff" userId="762adc9d4c1c2a89" providerId="LiveId" clId="{FED7949F-1BFD-4A44-BD74-8853B48910CA}" dt="2023-03-05T16:39:11.880" v="3598" actId="20577"/>
          <ac:spMkLst>
            <pc:docMk/>
            <pc:sldMk cId="3011326003" sldId="317"/>
            <ac:spMk id="2" creationId="{00000000-0000-0000-0000-000000000000}"/>
          </ac:spMkLst>
        </pc:spChg>
        <pc:spChg chg="mod">
          <ac:chgData name="David Luff" userId="762adc9d4c1c2a89" providerId="LiveId" clId="{FED7949F-1BFD-4A44-BD74-8853B48910CA}" dt="2023-03-05T16:54:17.907" v="4521" actId="27636"/>
          <ac:spMkLst>
            <pc:docMk/>
            <pc:sldMk cId="3011326003" sldId="317"/>
            <ac:spMk id="3" creationId="{00000000-0000-0000-0000-000000000000}"/>
          </ac:spMkLst>
        </pc:spChg>
      </pc:sldChg>
      <pc:sldChg chg="add del">
        <pc:chgData name="David Luff" userId="762adc9d4c1c2a89" providerId="LiveId" clId="{FED7949F-1BFD-4A44-BD74-8853B48910CA}" dt="2023-03-05T17:28:56.664" v="7826" actId="2696"/>
        <pc:sldMkLst>
          <pc:docMk/>
          <pc:sldMk cId="0" sldId="318"/>
        </pc:sldMkLst>
      </pc:sldChg>
      <pc:sldChg chg="add del">
        <pc:chgData name="David Luff" userId="762adc9d4c1c2a89" providerId="LiveId" clId="{FED7949F-1BFD-4A44-BD74-8853B48910CA}" dt="2023-03-05T17:28:58.240" v="7827" actId="2696"/>
        <pc:sldMkLst>
          <pc:docMk/>
          <pc:sldMk cId="0" sldId="319"/>
        </pc:sldMkLst>
      </pc:sldChg>
      <pc:sldChg chg="add del">
        <pc:chgData name="David Luff" userId="762adc9d4c1c2a89" providerId="LiveId" clId="{FED7949F-1BFD-4A44-BD74-8853B48910CA}" dt="2023-03-05T17:29:06.535" v="7828" actId="2696"/>
        <pc:sldMkLst>
          <pc:docMk/>
          <pc:sldMk cId="0" sldId="320"/>
        </pc:sldMkLst>
      </pc:sldChg>
      <pc:sldChg chg="add del">
        <pc:chgData name="David Luff" userId="762adc9d4c1c2a89" providerId="LiveId" clId="{FED7949F-1BFD-4A44-BD74-8853B48910CA}" dt="2023-03-05T17:29:07.864" v="7829" actId="2696"/>
        <pc:sldMkLst>
          <pc:docMk/>
          <pc:sldMk cId="0" sldId="321"/>
        </pc:sldMkLst>
      </pc:sldChg>
      <pc:sldChg chg="add del">
        <pc:chgData name="David Luff" userId="762adc9d4c1c2a89" providerId="LiveId" clId="{FED7949F-1BFD-4A44-BD74-8853B48910CA}" dt="2023-03-05T17:29:11.561" v="7830" actId="2696"/>
        <pc:sldMkLst>
          <pc:docMk/>
          <pc:sldMk cId="0" sldId="324"/>
        </pc:sldMkLst>
      </pc:sldChg>
      <pc:sldChg chg="add del">
        <pc:chgData name="David Luff" userId="762adc9d4c1c2a89" providerId="LiveId" clId="{FED7949F-1BFD-4A44-BD74-8853B48910CA}" dt="2023-03-05T17:29:13.017" v="7831" actId="2696"/>
        <pc:sldMkLst>
          <pc:docMk/>
          <pc:sldMk cId="0" sldId="325"/>
        </pc:sldMkLst>
      </pc:sldChg>
      <pc:sldChg chg="add del">
        <pc:chgData name="David Luff" userId="762adc9d4c1c2a89" providerId="LiveId" clId="{FED7949F-1BFD-4A44-BD74-8853B48910CA}" dt="2023-03-05T17:29:25.747" v="7834" actId="2696"/>
        <pc:sldMkLst>
          <pc:docMk/>
          <pc:sldMk cId="0" sldId="326"/>
        </pc:sldMkLst>
      </pc:sldChg>
      <pc:sldChg chg="add del">
        <pc:chgData name="David Luff" userId="762adc9d4c1c2a89" providerId="LiveId" clId="{FED7949F-1BFD-4A44-BD74-8853B48910CA}" dt="2023-03-05T17:29:28.028" v="7835" actId="2696"/>
        <pc:sldMkLst>
          <pc:docMk/>
          <pc:sldMk cId="0" sldId="327"/>
        </pc:sldMkLst>
      </pc:sldChg>
      <pc:sldChg chg="modSp add del mod">
        <pc:chgData name="David Luff" userId="762adc9d4c1c2a89" providerId="LiveId" clId="{FED7949F-1BFD-4A44-BD74-8853B48910CA}" dt="2023-03-05T17:35:46.804" v="8165" actId="2696"/>
        <pc:sldMkLst>
          <pc:docMk/>
          <pc:sldMk cId="0" sldId="328"/>
        </pc:sldMkLst>
        <pc:spChg chg="mod">
          <ac:chgData name="David Luff" userId="762adc9d4c1c2a89" providerId="LiveId" clId="{FED7949F-1BFD-4A44-BD74-8853B48910CA}" dt="2023-03-05T17:03:32.497" v="4997" actId="27636"/>
          <ac:spMkLst>
            <pc:docMk/>
            <pc:sldMk cId="0" sldId="328"/>
            <ac:spMk id="88067" creationId="{85C89070-737D-436A-2D17-F03135C4E121}"/>
          </ac:spMkLst>
        </pc:spChg>
      </pc:sldChg>
      <pc:sldChg chg="add del">
        <pc:chgData name="David Luff" userId="762adc9d4c1c2a89" providerId="LiveId" clId="{FED7949F-1BFD-4A44-BD74-8853B48910CA}" dt="2023-03-05T17:35:51.597" v="8166" actId="2696"/>
        <pc:sldMkLst>
          <pc:docMk/>
          <pc:sldMk cId="0" sldId="329"/>
        </pc:sldMkLst>
      </pc:sldChg>
      <pc:sldChg chg="modSp add del mod">
        <pc:chgData name="David Luff" userId="762adc9d4c1c2a89" providerId="LiveId" clId="{FED7949F-1BFD-4A44-BD74-8853B48910CA}" dt="2023-03-05T17:35:54.182" v="8167" actId="2696"/>
        <pc:sldMkLst>
          <pc:docMk/>
          <pc:sldMk cId="0" sldId="330"/>
        </pc:sldMkLst>
        <pc:spChg chg="mod">
          <ac:chgData name="David Luff" userId="762adc9d4c1c2a89" providerId="LiveId" clId="{FED7949F-1BFD-4A44-BD74-8853B48910CA}" dt="2023-03-05T17:03:32.514" v="4998" actId="27636"/>
          <ac:spMkLst>
            <pc:docMk/>
            <pc:sldMk cId="0" sldId="330"/>
            <ac:spMk id="92163" creationId="{7313F2F0-9E71-EED7-C5FB-ADA65116B420}"/>
          </ac:spMkLst>
        </pc:spChg>
      </pc:sldChg>
      <pc:sldChg chg="add del">
        <pc:chgData name="David Luff" userId="762adc9d4c1c2a89" providerId="LiveId" clId="{FED7949F-1BFD-4A44-BD74-8853B48910CA}" dt="2023-03-05T17:36:12.030" v="8168" actId="2696"/>
        <pc:sldMkLst>
          <pc:docMk/>
          <pc:sldMk cId="0" sldId="331"/>
        </pc:sldMkLst>
      </pc:sldChg>
      <pc:sldChg chg="add del">
        <pc:chgData name="David Luff" userId="762adc9d4c1c2a89" providerId="LiveId" clId="{FED7949F-1BFD-4A44-BD74-8853B48910CA}" dt="2023-03-05T17:36:20.873" v="8169" actId="2696"/>
        <pc:sldMkLst>
          <pc:docMk/>
          <pc:sldMk cId="0" sldId="332"/>
        </pc:sldMkLst>
      </pc:sldChg>
      <pc:sldChg chg="add del">
        <pc:chgData name="David Luff" userId="762adc9d4c1c2a89" providerId="LiveId" clId="{FED7949F-1BFD-4A44-BD74-8853B48910CA}" dt="2023-03-05T17:36:28.347" v="8170" actId="2696"/>
        <pc:sldMkLst>
          <pc:docMk/>
          <pc:sldMk cId="0" sldId="333"/>
        </pc:sldMkLst>
      </pc:sldChg>
      <pc:sldChg chg="add del">
        <pc:chgData name="David Luff" userId="762adc9d4c1c2a89" providerId="LiveId" clId="{FED7949F-1BFD-4A44-BD74-8853B48910CA}" dt="2023-03-05T17:37:54.988" v="8235" actId="2696"/>
        <pc:sldMkLst>
          <pc:docMk/>
          <pc:sldMk cId="0" sldId="334"/>
        </pc:sldMkLst>
      </pc:sldChg>
      <pc:sldChg chg="add del">
        <pc:chgData name="David Luff" userId="762adc9d4c1c2a89" providerId="LiveId" clId="{FED7949F-1BFD-4A44-BD74-8853B48910CA}" dt="2023-03-05T17:38:01.896" v="8236" actId="2696"/>
        <pc:sldMkLst>
          <pc:docMk/>
          <pc:sldMk cId="0" sldId="335"/>
        </pc:sldMkLst>
      </pc:sldChg>
      <pc:sldChg chg="add del">
        <pc:chgData name="David Luff" userId="762adc9d4c1c2a89" providerId="LiveId" clId="{FED7949F-1BFD-4A44-BD74-8853B48910CA}" dt="2023-03-05T17:38:05.160" v="8237" actId="2696"/>
        <pc:sldMkLst>
          <pc:docMk/>
          <pc:sldMk cId="0" sldId="336"/>
        </pc:sldMkLst>
      </pc:sldChg>
      <pc:sldChg chg="add del">
        <pc:chgData name="David Luff" userId="762adc9d4c1c2a89" providerId="LiveId" clId="{FED7949F-1BFD-4A44-BD74-8853B48910CA}" dt="2023-03-05T17:38:08.822" v="8238" actId="2696"/>
        <pc:sldMkLst>
          <pc:docMk/>
          <pc:sldMk cId="0" sldId="337"/>
        </pc:sldMkLst>
      </pc:sldChg>
      <pc:sldChg chg="add del">
        <pc:chgData name="David Luff" userId="762adc9d4c1c2a89" providerId="LiveId" clId="{FED7949F-1BFD-4A44-BD74-8853B48910CA}" dt="2023-03-05T17:38:10.706" v="8239" actId="2696"/>
        <pc:sldMkLst>
          <pc:docMk/>
          <pc:sldMk cId="0" sldId="338"/>
        </pc:sldMkLst>
      </pc:sldChg>
      <pc:sldChg chg="add del">
        <pc:chgData name="David Luff" userId="762adc9d4c1c2a89" providerId="LiveId" clId="{FED7949F-1BFD-4A44-BD74-8853B48910CA}" dt="2023-03-05T17:38:12.870" v="8240" actId="2696"/>
        <pc:sldMkLst>
          <pc:docMk/>
          <pc:sldMk cId="0" sldId="343"/>
        </pc:sldMkLst>
      </pc:sldChg>
      <pc:sldChg chg="modSp mod">
        <pc:chgData name="David Luff" userId="762adc9d4c1c2a89" providerId="LiveId" clId="{FED7949F-1BFD-4A44-BD74-8853B48910CA}" dt="2023-03-05T17:06:19.587" v="5109" actId="20577"/>
        <pc:sldMkLst>
          <pc:docMk/>
          <pc:sldMk cId="0" sldId="350"/>
        </pc:sldMkLst>
        <pc:spChg chg="mod">
          <ac:chgData name="David Luff" userId="762adc9d4c1c2a89" providerId="LiveId" clId="{FED7949F-1BFD-4A44-BD74-8853B48910CA}" dt="2023-03-05T16:55:09.706" v="4569" actId="14100"/>
          <ac:spMkLst>
            <pc:docMk/>
            <pc:sldMk cId="0" sldId="350"/>
            <ac:spMk id="9218" creationId="{A7DE5B83-9E62-535F-628B-87E12570271E}"/>
          </ac:spMkLst>
        </pc:spChg>
        <pc:spChg chg="mod">
          <ac:chgData name="David Luff" userId="762adc9d4c1c2a89" providerId="LiveId" clId="{FED7949F-1BFD-4A44-BD74-8853B48910CA}" dt="2023-03-05T17:06:19.587" v="5109" actId="20577"/>
          <ac:spMkLst>
            <pc:docMk/>
            <pc:sldMk cId="0" sldId="350"/>
            <ac:spMk id="9219" creationId="{D668FE97-89A5-0E2B-3D7B-84D1E5872652}"/>
          </ac:spMkLst>
        </pc:spChg>
      </pc:sldChg>
      <pc:sldChg chg="del">
        <pc:chgData name="David Luff" userId="762adc9d4c1c2a89" providerId="LiveId" clId="{FED7949F-1BFD-4A44-BD74-8853B48910CA}" dt="2023-03-05T19:20:41.058" v="9016" actId="2696"/>
        <pc:sldMkLst>
          <pc:docMk/>
          <pc:sldMk cId="170900653" sldId="352"/>
        </pc:sldMkLst>
      </pc:sldChg>
      <pc:sldChg chg="del">
        <pc:chgData name="David Luff" userId="762adc9d4c1c2a89" providerId="LiveId" clId="{FED7949F-1BFD-4A44-BD74-8853B48910CA}" dt="2023-03-05T19:20:39.640" v="9014" actId="2696"/>
        <pc:sldMkLst>
          <pc:docMk/>
          <pc:sldMk cId="0" sldId="356"/>
        </pc:sldMkLst>
      </pc:sldChg>
      <pc:sldChg chg="del">
        <pc:chgData name="David Luff" userId="762adc9d4c1c2a89" providerId="LiveId" clId="{FED7949F-1BFD-4A44-BD74-8853B48910CA}" dt="2023-03-05T19:20:42.268" v="9018" actId="2696"/>
        <pc:sldMkLst>
          <pc:docMk/>
          <pc:sldMk cId="0" sldId="361"/>
        </pc:sldMkLst>
      </pc:sldChg>
      <pc:sldChg chg="add del">
        <pc:chgData name="David Luff" userId="762adc9d4c1c2a89" providerId="LiveId" clId="{FED7949F-1BFD-4A44-BD74-8853B48910CA}" dt="2023-03-05T17:07:04.710" v="5130" actId="2696"/>
        <pc:sldMkLst>
          <pc:docMk/>
          <pc:sldMk cId="0" sldId="362"/>
        </pc:sldMkLst>
      </pc:sldChg>
      <pc:sldChg chg="del">
        <pc:chgData name="David Luff" userId="762adc9d4c1c2a89" providerId="LiveId" clId="{FED7949F-1BFD-4A44-BD74-8853B48910CA}" dt="2023-03-05T19:20:42.900" v="9019" actId="2696"/>
        <pc:sldMkLst>
          <pc:docMk/>
          <pc:sldMk cId="0" sldId="363"/>
        </pc:sldMkLst>
      </pc:sldChg>
      <pc:sldChg chg="del">
        <pc:chgData name="David Luff" userId="762adc9d4c1c2a89" providerId="LiveId" clId="{FED7949F-1BFD-4A44-BD74-8853B48910CA}" dt="2023-03-05T17:38:19.365" v="8241" actId="2696"/>
        <pc:sldMkLst>
          <pc:docMk/>
          <pc:sldMk cId="2675503507" sldId="366"/>
        </pc:sldMkLst>
      </pc:sldChg>
      <pc:sldChg chg="del">
        <pc:chgData name="David Luff" userId="762adc9d4c1c2a89" providerId="LiveId" clId="{FED7949F-1BFD-4A44-BD74-8853B48910CA}" dt="2023-03-05T19:20:34.697" v="9012" actId="2696"/>
        <pc:sldMkLst>
          <pc:docMk/>
          <pc:sldMk cId="2255454708" sldId="367"/>
        </pc:sldMkLst>
      </pc:sldChg>
      <pc:sldChg chg="del">
        <pc:chgData name="David Luff" userId="762adc9d4c1c2a89" providerId="LiveId" clId="{FED7949F-1BFD-4A44-BD74-8853B48910CA}" dt="2023-03-05T19:20:39.290" v="9013" actId="2696"/>
        <pc:sldMkLst>
          <pc:docMk/>
          <pc:sldMk cId="2337305026" sldId="368"/>
        </pc:sldMkLst>
      </pc:sldChg>
      <pc:sldChg chg="del">
        <pc:chgData name="David Luff" userId="762adc9d4c1c2a89" providerId="LiveId" clId="{FED7949F-1BFD-4A44-BD74-8853B48910CA}" dt="2023-03-05T19:20:41.701" v="9017" actId="2696"/>
        <pc:sldMkLst>
          <pc:docMk/>
          <pc:sldMk cId="3034470110" sldId="369"/>
        </pc:sldMkLst>
      </pc:sldChg>
      <pc:sldChg chg="del">
        <pc:chgData name="David Luff" userId="762adc9d4c1c2a89" providerId="LiveId" clId="{FED7949F-1BFD-4A44-BD74-8853B48910CA}" dt="2023-03-05T19:20:40.316" v="9015" actId="2696"/>
        <pc:sldMkLst>
          <pc:docMk/>
          <pc:sldMk cId="260551835" sldId="370"/>
        </pc:sldMkLst>
      </pc:sldChg>
      <pc:sldChg chg="del">
        <pc:chgData name="David Luff" userId="762adc9d4c1c2a89" providerId="LiveId" clId="{FED7949F-1BFD-4A44-BD74-8853B48910CA}" dt="2023-03-05T19:20:43.534" v="9020" actId="2696"/>
        <pc:sldMkLst>
          <pc:docMk/>
          <pc:sldMk cId="1682969630" sldId="371"/>
        </pc:sldMkLst>
      </pc:sldChg>
      <pc:sldChg chg="del">
        <pc:chgData name="David Luff" userId="762adc9d4c1c2a89" providerId="LiveId" clId="{FED7949F-1BFD-4A44-BD74-8853B48910CA}" dt="2023-03-05T19:20:44.314" v="9021" actId="2696"/>
        <pc:sldMkLst>
          <pc:docMk/>
          <pc:sldMk cId="1386185700" sldId="372"/>
        </pc:sldMkLst>
      </pc:sldChg>
      <pc:sldChg chg="del">
        <pc:chgData name="David Luff" userId="762adc9d4c1c2a89" providerId="LiveId" clId="{FED7949F-1BFD-4A44-BD74-8853B48910CA}" dt="2023-03-05T19:20:45.042" v="9022" actId="2696"/>
        <pc:sldMkLst>
          <pc:docMk/>
          <pc:sldMk cId="2493856512" sldId="373"/>
        </pc:sldMkLst>
      </pc:sldChg>
      <pc:sldChg chg="del">
        <pc:chgData name="David Luff" userId="762adc9d4c1c2a89" providerId="LiveId" clId="{FED7949F-1BFD-4A44-BD74-8853B48910CA}" dt="2023-03-05T19:20:45.734" v="9023" actId="2696"/>
        <pc:sldMkLst>
          <pc:docMk/>
          <pc:sldMk cId="328035411" sldId="374"/>
        </pc:sldMkLst>
      </pc:sldChg>
      <pc:sldChg chg="del">
        <pc:chgData name="David Luff" userId="762adc9d4c1c2a89" providerId="LiveId" clId="{FED7949F-1BFD-4A44-BD74-8853B48910CA}" dt="2023-03-05T19:20:46.416" v="9024" actId="2696"/>
        <pc:sldMkLst>
          <pc:docMk/>
          <pc:sldMk cId="4155202622" sldId="375"/>
        </pc:sldMkLst>
      </pc:sldChg>
      <pc:sldChg chg="modSp add mod">
        <pc:chgData name="David Luff" userId="762adc9d4c1c2a89" providerId="LiveId" clId="{FED7949F-1BFD-4A44-BD74-8853B48910CA}" dt="2023-03-05T15:55:08.672" v="268" actId="14100"/>
        <pc:sldMkLst>
          <pc:docMk/>
          <pc:sldMk cId="970447257" sldId="376"/>
        </pc:sldMkLst>
        <pc:spChg chg="mod">
          <ac:chgData name="David Luff" userId="762adc9d4c1c2a89" providerId="LiveId" clId="{FED7949F-1BFD-4A44-BD74-8853B48910CA}" dt="2023-03-05T15:54:19.936" v="162" actId="20577"/>
          <ac:spMkLst>
            <pc:docMk/>
            <pc:sldMk cId="970447257" sldId="376"/>
            <ac:spMk id="2" creationId="{00000000-0000-0000-0000-000000000000}"/>
          </ac:spMkLst>
        </pc:spChg>
        <pc:spChg chg="mod">
          <ac:chgData name="David Luff" userId="762adc9d4c1c2a89" providerId="LiveId" clId="{FED7949F-1BFD-4A44-BD74-8853B48910CA}" dt="2023-03-05T15:55:08.672" v="268" actId="14100"/>
          <ac:spMkLst>
            <pc:docMk/>
            <pc:sldMk cId="970447257" sldId="376"/>
            <ac:spMk id="3" creationId="{00000000-0000-0000-0000-000000000000}"/>
          </ac:spMkLst>
        </pc:spChg>
      </pc:sldChg>
      <pc:sldChg chg="modSp add mod">
        <pc:chgData name="David Luff" userId="762adc9d4c1c2a89" providerId="LiveId" clId="{FED7949F-1BFD-4A44-BD74-8853B48910CA}" dt="2023-03-05T16:06:09.861" v="1431" actId="27636"/>
        <pc:sldMkLst>
          <pc:docMk/>
          <pc:sldMk cId="2577881562" sldId="377"/>
        </pc:sldMkLst>
        <pc:spChg chg="mod">
          <ac:chgData name="David Luff" userId="762adc9d4c1c2a89" providerId="LiveId" clId="{FED7949F-1BFD-4A44-BD74-8853B48910CA}" dt="2023-03-05T16:06:09.861" v="1431" actId="27636"/>
          <ac:spMkLst>
            <pc:docMk/>
            <pc:sldMk cId="2577881562" sldId="377"/>
            <ac:spMk id="3" creationId="{00000000-0000-0000-0000-000000000000}"/>
          </ac:spMkLst>
        </pc:spChg>
      </pc:sldChg>
      <pc:sldChg chg="modSp add mod">
        <pc:chgData name="David Luff" userId="762adc9d4c1c2a89" providerId="LiveId" clId="{FED7949F-1BFD-4A44-BD74-8853B48910CA}" dt="2023-03-05T16:21:36.285" v="2590" actId="14100"/>
        <pc:sldMkLst>
          <pc:docMk/>
          <pc:sldMk cId="1296648535" sldId="378"/>
        </pc:sldMkLst>
        <pc:spChg chg="mod">
          <ac:chgData name="David Luff" userId="762adc9d4c1c2a89" providerId="LiveId" clId="{FED7949F-1BFD-4A44-BD74-8853B48910CA}" dt="2023-03-05T16:21:36.285" v="2590" actId="14100"/>
          <ac:spMkLst>
            <pc:docMk/>
            <pc:sldMk cId="1296648535" sldId="378"/>
            <ac:spMk id="3" creationId="{00000000-0000-0000-0000-000000000000}"/>
          </ac:spMkLst>
        </pc:spChg>
      </pc:sldChg>
      <pc:sldChg chg="modSp add mod">
        <pc:chgData name="David Luff" userId="762adc9d4c1c2a89" providerId="LiveId" clId="{FED7949F-1BFD-4A44-BD74-8853B48910CA}" dt="2023-03-05T16:08:27.030" v="1597" actId="21"/>
        <pc:sldMkLst>
          <pc:docMk/>
          <pc:sldMk cId="2284454549" sldId="379"/>
        </pc:sldMkLst>
        <pc:spChg chg="mod">
          <ac:chgData name="David Luff" userId="762adc9d4c1c2a89" providerId="LiveId" clId="{FED7949F-1BFD-4A44-BD74-8853B48910CA}" dt="2023-03-05T16:08:27.030" v="1597" actId="21"/>
          <ac:spMkLst>
            <pc:docMk/>
            <pc:sldMk cId="2284454549" sldId="379"/>
            <ac:spMk id="3" creationId="{00000000-0000-0000-0000-000000000000}"/>
          </ac:spMkLst>
        </pc:spChg>
      </pc:sldChg>
      <pc:sldChg chg="modSp add mod">
        <pc:chgData name="David Luff" userId="762adc9d4c1c2a89" providerId="LiveId" clId="{FED7949F-1BFD-4A44-BD74-8853B48910CA}" dt="2023-03-05T16:22:09.281" v="2596" actId="20577"/>
        <pc:sldMkLst>
          <pc:docMk/>
          <pc:sldMk cId="3042614470" sldId="380"/>
        </pc:sldMkLst>
        <pc:spChg chg="mod">
          <ac:chgData name="David Luff" userId="762adc9d4c1c2a89" providerId="LiveId" clId="{FED7949F-1BFD-4A44-BD74-8853B48910CA}" dt="2023-03-05T16:22:09.281" v="2596" actId="20577"/>
          <ac:spMkLst>
            <pc:docMk/>
            <pc:sldMk cId="3042614470" sldId="380"/>
            <ac:spMk id="3" creationId="{00000000-0000-0000-0000-000000000000}"/>
          </ac:spMkLst>
        </pc:spChg>
      </pc:sldChg>
      <pc:sldChg chg="modSp add mod">
        <pc:chgData name="David Luff" userId="762adc9d4c1c2a89" providerId="LiveId" clId="{FED7949F-1BFD-4A44-BD74-8853B48910CA}" dt="2023-03-05T16:38:13.872" v="3562" actId="6549"/>
        <pc:sldMkLst>
          <pc:docMk/>
          <pc:sldMk cId="3882603382" sldId="381"/>
        </pc:sldMkLst>
        <pc:spChg chg="mod">
          <ac:chgData name="David Luff" userId="762adc9d4c1c2a89" providerId="LiveId" clId="{FED7949F-1BFD-4A44-BD74-8853B48910CA}" dt="2023-03-05T16:38:13.872" v="3562" actId="6549"/>
          <ac:spMkLst>
            <pc:docMk/>
            <pc:sldMk cId="3882603382" sldId="381"/>
            <ac:spMk id="3" creationId="{00000000-0000-0000-0000-000000000000}"/>
          </ac:spMkLst>
        </pc:spChg>
      </pc:sldChg>
      <pc:sldChg chg="modSp add mod">
        <pc:chgData name="David Luff" userId="762adc9d4c1c2a89" providerId="LiveId" clId="{FED7949F-1BFD-4A44-BD74-8853B48910CA}" dt="2023-03-05T16:38:31.400" v="3566" actId="15"/>
        <pc:sldMkLst>
          <pc:docMk/>
          <pc:sldMk cId="3958287315" sldId="382"/>
        </pc:sldMkLst>
        <pc:spChg chg="mod">
          <ac:chgData name="David Luff" userId="762adc9d4c1c2a89" providerId="LiveId" clId="{FED7949F-1BFD-4A44-BD74-8853B48910CA}" dt="2023-03-05T16:38:31.400" v="3566" actId="15"/>
          <ac:spMkLst>
            <pc:docMk/>
            <pc:sldMk cId="3958287315" sldId="382"/>
            <ac:spMk id="3" creationId="{00000000-0000-0000-0000-000000000000}"/>
          </ac:spMkLst>
        </pc:spChg>
      </pc:sldChg>
      <pc:sldChg chg="modSp add mod">
        <pc:chgData name="David Luff" userId="762adc9d4c1c2a89" providerId="LiveId" clId="{FED7949F-1BFD-4A44-BD74-8853B48910CA}" dt="2023-03-05T16:54:23.950" v="4523" actId="27636"/>
        <pc:sldMkLst>
          <pc:docMk/>
          <pc:sldMk cId="234573197" sldId="383"/>
        </pc:sldMkLst>
        <pc:spChg chg="mod">
          <ac:chgData name="David Luff" userId="762adc9d4c1c2a89" providerId="LiveId" clId="{FED7949F-1BFD-4A44-BD74-8853B48910CA}" dt="2023-03-05T16:54:23.950" v="4523" actId="27636"/>
          <ac:spMkLst>
            <pc:docMk/>
            <pc:sldMk cId="234573197" sldId="383"/>
            <ac:spMk id="3" creationId="{00000000-0000-0000-0000-000000000000}"/>
          </ac:spMkLst>
        </pc:spChg>
      </pc:sldChg>
      <pc:sldChg chg="modSp add mod">
        <pc:chgData name="David Luff" userId="762adc9d4c1c2a89" providerId="LiveId" clId="{FED7949F-1BFD-4A44-BD74-8853B48910CA}" dt="2023-03-05T19:21:20.587" v="9025" actId="20577"/>
        <pc:sldMkLst>
          <pc:docMk/>
          <pc:sldMk cId="3407390256" sldId="384"/>
        </pc:sldMkLst>
        <pc:spChg chg="mod">
          <ac:chgData name="David Luff" userId="762adc9d4c1c2a89" providerId="LiveId" clId="{FED7949F-1BFD-4A44-BD74-8853B48910CA}" dt="2023-03-05T19:21:20.587" v="9025" actId="20577"/>
          <ac:spMkLst>
            <pc:docMk/>
            <pc:sldMk cId="3407390256" sldId="384"/>
            <ac:spMk id="2" creationId="{00000000-0000-0000-0000-000000000000}"/>
          </ac:spMkLst>
        </pc:spChg>
        <pc:spChg chg="mod">
          <ac:chgData name="David Luff" userId="762adc9d4c1c2a89" providerId="LiveId" clId="{FED7949F-1BFD-4A44-BD74-8853B48910CA}" dt="2023-03-05T16:54:47.931" v="4539" actId="20577"/>
          <ac:spMkLst>
            <pc:docMk/>
            <pc:sldMk cId="3407390256" sldId="384"/>
            <ac:spMk id="3" creationId="{00000000-0000-0000-0000-000000000000}"/>
          </ac:spMkLst>
        </pc:spChg>
      </pc:sldChg>
      <pc:sldChg chg="modSp add del mod">
        <pc:chgData name="David Luff" userId="762adc9d4c1c2a89" providerId="LiveId" clId="{FED7949F-1BFD-4A44-BD74-8853B48910CA}" dt="2023-03-05T17:05:33.359" v="5033" actId="2696"/>
        <pc:sldMkLst>
          <pc:docMk/>
          <pc:sldMk cId="591606079" sldId="385"/>
        </pc:sldMkLst>
        <pc:spChg chg="mod">
          <ac:chgData name="David Luff" userId="762adc9d4c1c2a89" providerId="LiveId" clId="{FED7949F-1BFD-4A44-BD74-8853B48910CA}" dt="2023-03-05T17:04:28.745" v="5007" actId="21"/>
          <ac:spMkLst>
            <pc:docMk/>
            <pc:sldMk cId="591606079" sldId="385"/>
            <ac:spMk id="9218" creationId="{A7DE5B83-9E62-535F-628B-87E12570271E}"/>
          </ac:spMkLst>
        </pc:spChg>
        <pc:spChg chg="mod">
          <ac:chgData name="David Luff" userId="762adc9d4c1c2a89" providerId="LiveId" clId="{FED7949F-1BFD-4A44-BD74-8853B48910CA}" dt="2023-03-05T17:01:29.127" v="4992" actId="20577"/>
          <ac:spMkLst>
            <pc:docMk/>
            <pc:sldMk cId="591606079" sldId="385"/>
            <ac:spMk id="9219" creationId="{D668FE97-89A5-0E2B-3D7B-84D1E5872652}"/>
          </ac:spMkLst>
        </pc:spChg>
      </pc:sldChg>
      <pc:sldChg chg="add del">
        <pc:chgData name="David Luff" userId="762adc9d4c1c2a89" providerId="LiveId" clId="{FED7949F-1BFD-4A44-BD74-8853B48910CA}" dt="2023-03-05T17:07:01.451" v="5122" actId="2696"/>
        <pc:sldMkLst>
          <pc:docMk/>
          <pc:sldMk cId="0" sldId="387"/>
        </pc:sldMkLst>
      </pc:sldChg>
      <pc:sldChg chg="add del">
        <pc:chgData name="David Luff" userId="762adc9d4c1c2a89" providerId="LiveId" clId="{FED7949F-1BFD-4A44-BD74-8853B48910CA}" dt="2023-03-05T17:07:02.063" v="5123" actId="2696"/>
        <pc:sldMkLst>
          <pc:docMk/>
          <pc:sldMk cId="0" sldId="388"/>
        </pc:sldMkLst>
      </pc:sldChg>
      <pc:sldChg chg="add del">
        <pc:chgData name="David Luff" userId="762adc9d4c1c2a89" providerId="LiveId" clId="{FED7949F-1BFD-4A44-BD74-8853B48910CA}" dt="2023-03-05T17:07:02.701" v="5125" actId="2696"/>
        <pc:sldMkLst>
          <pc:docMk/>
          <pc:sldMk cId="0" sldId="389"/>
        </pc:sldMkLst>
      </pc:sldChg>
      <pc:sldChg chg="add del">
        <pc:chgData name="David Luff" userId="762adc9d4c1c2a89" providerId="LiveId" clId="{FED7949F-1BFD-4A44-BD74-8853B48910CA}" dt="2023-03-05T17:07:03.957" v="5128" actId="2696"/>
        <pc:sldMkLst>
          <pc:docMk/>
          <pc:sldMk cId="0" sldId="390"/>
        </pc:sldMkLst>
      </pc:sldChg>
      <pc:sldChg chg="add del">
        <pc:chgData name="David Luff" userId="762adc9d4c1c2a89" providerId="LiveId" clId="{FED7949F-1BFD-4A44-BD74-8853B48910CA}" dt="2023-03-05T17:28:46.756" v="7820" actId="2696"/>
        <pc:sldMkLst>
          <pc:docMk/>
          <pc:sldMk cId="0" sldId="391"/>
        </pc:sldMkLst>
      </pc:sldChg>
      <pc:sldChg chg="add del">
        <pc:chgData name="David Luff" userId="762adc9d4c1c2a89" providerId="LiveId" clId="{FED7949F-1BFD-4A44-BD74-8853B48910CA}" dt="2023-03-05T17:28:50.313" v="7822" actId="2696"/>
        <pc:sldMkLst>
          <pc:docMk/>
          <pc:sldMk cId="0" sldId="392"/>
        </pc:sldMkLst>
      </pc:sldChg>
      <pc:sldChg chg="modSp add mod">
        <pc:chgData name="David Luff" userId="762adc9d4c1c2a89" providerId="LiveId" clId="{FED7949F-1BFD-4A44-BD74-8853B48910CA}" dt="2023-03-05T19:14:03.935" v="8756" actId="20577"/>
        <pc:sldMkLst>
          <pc:docMk/>
          <pc:sldMk cId="705578785" sldId="393"/>
        </pc:sldMkLst>
        <pc:spChg chg="mod">
          <ac:chgData name="David Luff" userId="762adc9d4c1c2a89" providerId="LiveId" clId="{FED7949F-1BFD-4A44-BD74-8853B48910CA}" dt="2023-03-05T19:14:03.935" v="8756" actId="20577"/>
          <ac:spMkLst>
            <pc:docMk/>
            <pc:sldMk cId="705578785" sldId="393"/>
            <ac:spMk id="9219" creationId="{D668FE97-89A5-0E2B-3D7B-84D1E5872652}"/>
          </ac:spMkLst>
        </pc:spChg>
      </pc:sldChg>
      <pc:sldChg chg="modSp add mod">
        <pc:chgData name="David Luff" userId="762adc9d4c1c2a89" providerId="LiveId" clId="{FED7949F-1BFD-4A44-BD74-8853B48910CA}" dt="2023-03-05T19:14:23.488" v="8797" actId="20577"/>
        <pc:sldMkLst>
          <pc:docMk/>
          <pc:sldMk cId="3237175839" sldId="394"/>
        </pc:sldMkLst>
        <pc:spChg chg="mod">
          <ac:chgData name="David Luff" userId="762adc9d4c1c2a89" providerId="LiveId" clId="{FED7949F-1BFD-4A44-BD74-8853B48910CA}" dt="2023-03-05T19:14:23.488" v="8797" actId="20577"/>
          <ac:spMkLst>
            <pc:docMk/>
            <pc:sldMk cId="3237175839" sldId="394"/>
            <ac:spMk id="9219" creationId="{D668FE97-89A5-0E2B-3D7B-84D1E5872652}"/>
          </ac:spMkLst>
        </pc:spChg>
      </pc:sldChg>
      <pc:sldChg chg="modSp add mod">
        <pc:chgData name="David Luff" userId="762adc9d4c1c2a89" providerId="LiveId" clId="{FED7949F-1BFD-4A44-BD74-8853B48910CA}" dt="2023-03-05T19:14:41.366" v="8839" actId="20577"/>
        <pc:sldMkLst>
          <pc:docMk/>
          <pc:sldMk cId="793968436" sldId="395"/>
        </pc:sldMkLst>
        <pc:spChg chg="mod">
          <ac:chgData name="David Luff" userId="762adc9d4c1c2a89" providerId="LiveId" clId="{FED7949F-1BFD-4A44-BD74-8853B48910CA}" dt="2023-03-05T19:14:41.366" v="8839" actId="20577"/>
          <ac:spMkLst>
            <pc:docMk/>
            <pc:sldMk cId="793968436" sldId="395"/>
            <ac:spMk id="9219" creationId="{D668FE97-89A5-0E2B-3D7B-84D1E5872652}"/>
          </ac:spMkLst>
        </pc:spChg>
      </pc:sldChg>
      <pc:sldChg chg="modSp add mod">
        <pc:chgData name="David Luff" userId="762adc9d4c1c2a89" providerId="LiveId" clId="{FED7949F-1BFD-4A44-BD74-8853B48910CA}" dt="2023-03-05T19:23:38.500" v="9165" actId="20577"/>
        <pc:sldMkLst>
          <pc:docMk/>
          <pc:sldMk cId="1262859617" sldId="396"/>
        </pc:sldMkLst>
        <pc:spChg chg="mod">
          <ac:chgData name="David Luff" userId="762adc9d4c1c2a89" providerId="LiveId" clId="{FED7949F-1BFD-4A44-BD74-8853B48910CA}" dt="2023-03-05T19:23:38.500" v="9165" actId="20577"/>
          <ac:spMkLst>
            <pc:docMk/>
            <pc:sldMk cId="1262859617" sldId="396"/>
            <ac:spMk id="9219" creationId="{D668FE97-89A5-0E2B-3D7B-84D1E5872652}"/>
          </ac:spMkLst>
        </pc:spChg>
      </pc:sldChg>
      <pc:sldChg chg="modSp add mod">
        <pc:chgData name="David Luff" userId="762adc9d4c1c2a89" providerId="LiveId" clId="{FED7949F-1BFD-4A44-BD74-8853B48910CA}" dt="2023-03-05T17:37:09.032" v="8217" actId="27636"/>
        <pc:sldMkLst>
          <pc:docMk/>
          <pc:sldMk cId="3211746724" sldId="397"/>
        </pc:sldMkLst>
        <pc:spChg chg="mod">
          <ac:chgData name="David Luff" userId="762adc9d4c1c2a89" providerId="LiveId" clId="{FED7949F-1BFD-4A44-BD74-8853B48910CA}" dt="2023-03-05T17:37:09.032" v="8217" actId="27636"/>
          <ac:spMkLst>
            <pc:docMk/>
            <pc:sldMk cId="3211746724" sldId="397"/>
            <ac:spMk id="9219" creationId="{D668FE97-89A5-0E2B-3D7B-84D1E5872652}"/>
          </ac:spMkLst>
        </pc:spChg>
      </pc:sldChg>
      <pc:sldChg chg="modSp add mod">
        <pc:chgData name="David Luff" userId="762adc9d4c1c2a89" providerId="LiveId" clId="{FED7949F-1BFD-4A44-BD74-8853B48910CA}" dt="2023-03-05T19:53:47.965" v="9279" actId="27636"/>
        <pc:sldMkLst>
          <pc:docMk/>
          <pc:sldMk cId="1328827713" sldId="398"/>
        </pc:sldMkLst>
        <pc:spChg chg="mod">
          <ac:chgData name="David Luff" userId="762adc9d4c1c2a89" providerId="LiveId" clId="{FED7949F-1BFD-4A44-BD74-8853B48910CA}" dt="2023-03-05T19:53:47.965" v="9279" actId="27636"/>
          <ac:spMkLst>
            <pc:docMk/>
            <pc:sldMk cId="1328827713" sldId="398"/>
            <ac:spMk id="9219" creationId="{D668FE97-89A5-0E2B-3D7B-84D1E5872652}"/>
          </ac:spMkLst>
        </pc:spChg>
      </pc:sldChg>
      <pc:sldChg chg="modSp add mod">
        <pc:chgData name="David Luff" userId="762adc9d4c1c2a89" providerId="LiveId" clId="{FED7949F-1BFD-4A44-BD74-8853B48910CA}" dt="2023-03-05T19:21:52.793" v="9072" actId="20577"/>
        <pc:sldMkLst>
          <pc:docMk/>
          <pc:sldMk cId="1547104782" sldId="399"/>
        </pc:sldMkLst>
        <pc:spChg chg="mod">
          <ac:chgData name="David Luff" userId="762adc9d4c1c2a89" providerId="LiveId" clId="{FED7949F-1BFD-4A44-BD74-8853B48910CA}" dt="2023-03-05T19:21:52.793" v="9072" actId="20577"/>
          <ac:spMkLst>
            <pc:docMk/>
            <pc:sldMk cId="1547104782" sldId="399"/>
            <ac:spMk id="3" creationId="{00000000-0000-0000-0000-000000000000}"/>
          </ac:spMkLst>
        </pc:spChg>
      </pc:sldChg>
      <pc:sldChg chg="modSp add mod">
        <pc:chgData name="David Luff" userId="762adc9d4c1c2a89" providerId="LiveId" clId="{FED7949F-1BFD-4A44-BD74-8853B48910CA}" dt="2023-03-05T19:58:57.189" v="9354" actId="20577"/>
        <pc:sldMkLst>
          <pc:docMk/>
          <pc:sldMk cId="2535366072" sldId="400"/>
        </pc:sldMkLst>
        <pc:spChg chg="mod">
          <ac:chgData name="David Luff" userId="762adc9d4c1c2a89" providerId="LiveId" clId="{FED7949F-1BFD-4A44-BD74-8853B48910CA}" dt="2023-03-05T19:22:38.409" v="9098" actId="20577"/>
          <ac:spMkLst>
            <pc:docMk/>
            <pc:sldMk cId="2535366072" sldId="400"/>
            <ac:spMk id="9218" creationId="{A7DE5B83-9E62-535F-628B-87E12570271E}"/>
          </ac:spMkLst>
        </pc:spChg>
        <pc:spChg chg="mod">
          <ac:chgData name="David Luff" userId="762adc9d4c1c2a89" providerId="LiveId" clId="{FED7949F-1BFD-4A44-BD74-8853B48910CA}" dt="2023-03-05T19:58:57.189" v="9354" actId="20577"/>
          <ac:spMkLst>
            <pc:docMk/>
            <pc:sldMk cId="2535366072" sldId="400"/>
            <ac:spMk id="9219" creationId="{D668FE97-89A5-0E2B-3D7B-84D1E5872652}"/>
          </ac:spMkLst>
        </pc:spChg>
      </pc:sldChg>
      <pc:sldChg chg="modSp add mod">
        <pc:chgData name="David Luff" userId="762adc9d4c1c2a89" providerId="LiveId" clId="{FED7949F-1BFD-4A44-BD74-8853B48910CA}" dt="2023-03-05T19:54:10.261" v="9282" actId="255"/>
        <pc:sldMkLst>
          <pc:docMk/>
          <pc:sldMk cId="394520351" sldId="401"/>
        </pc:sldMkLst>
        <pc:spChg chg="mod">
          <ac:chgData name="David Luff" userId="762adc9d4c1c2a89" providerId="LiveId" clId="{FED7949F-1BFD-4A44-BD74-8853B48910CA}" dt="2023-03-05T19:54:10.261" v="9282" actId="255"/>
          <ac:spMkLst>
            <pc:docMk/>
            <pc:sldMk cId="394520351" sldId="401"/>
            <ac:spMk id="9219" creationId="{D668FE97-89A5-0E2B-3D7B-84D1E5872652}"/>
          </ac:spMkLst>
        </pc:spChg>
      </pc:sldChg>
      <pc:sldMasterChg chg="delSldLayout">
        <pc:chgData name="David Luff" userId="762adc9d4c1c2a89" providerId="LiveId" clId="{FED7949F-1BFD-4A44-BD74-8853B48910CA}" dt="2023-03-05T17:06:39.251" v="5114" actId="2696"/>
        <pc:sldMasterMkLst>
          <pc:docMk/>
          <pc:sldMasterMk cId="275581832" sldId="2147483648"/>
        </pc:sldMasterMkLst>
        <pc:sldLayoutChg chg="del">
          <pc:chgData name="David Luff" userId="762adc9d4c1c2a89" providerId="LiveId" clId="{FED7949F-1BFD-4A44-BD74-8853B48910CA}" dt="2023-03-05T17:06:39.251" v="5114" actId="2696"/>
          <pc:sldLayoutMkLst>
            <pc:docMk/>
            <pc:sldMasterMk cId="275581832" sldId="2147483648"/>
            <pc:sldLayoutMk cId="421035055" sldId="214748366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9813B6-D364-40FA-9D54-FEDCE70D477A}" type="datetimeFigureOut">
              <a:rPr lang="en-BE" smtClean="0"/>
              <a:t>05/03/2023</a:t>
            </a:fld>
            <a:endParaRPr lang="en-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A98005-0BA6-4C76-9469-97029DADFA38}" type="slidenum">
              <a:rPr lang="en-BE" smtClean="0"/>
              <a:t>‹#›</a:t>
            </a:fld>
            <a:endParaRPr lang="en-BE"/>
          </a:p>
        </p:txBody>
      </p:sp>
    </p:spTree>
    <p:extLst>
      <p:ext uri="{BB962C8B-B14F-4D97-AF65-F5344CB8AC3E}">
        <p14:creationId xmlns:p14="http://schemas.microsoft.com/office/powerpoint/2010/main" val="4064529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A69E8F06-04D8-29A6-3F63-8D9AD99316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774E2E8-62BB-4ED0-8B98-DE55CC0A5E4F}" type="slidenum">
              <a:rPr lang="zh-CN" altLang="en-US"/>
              <a:pPr>
                <a:spcBef>
                  <a:spcPct val="0"/>
                </a:spcBef>
              </a:pPr>
              <a:t>14</a:t>
            </a:fld>
            <a:endParaRPr lang="en-US" altLang="zh-CN"/>
          </a:p>
        </p:txBody>
      </p:sp>
      <p:sp>
        <p:nvSpPr>
          <p:cNvPr id="10243" name="Rectangle 2">
            <a:extLst>
              <a:ext uri="{FF2B5EF4-FFF2-40B4-BE49-F238E27FC236}">
                <a16:creationId xmlns:a16="http://schemas.microsoft.com/office/drawing/2014/main" id="{1BADD7B8-117C-1722-146E-FC0BD3733585}"/>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B30144CD-9244-B362-7C51-9D73F94EE9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BE">
                <a:latin typeface="Arial" panose="020B0604020202020204" pitchFamily="34" charset="0"/>
                <a:cs typeface="Arial" panose="020B0604020202020204" pitchFamily="34" charset="0"/>
              </a:rPr>
              <a:t>Core of GATT – nondiscrimination  - MFN one leg, NT the other.</a:t>
            </a:r>
          </a:p>
          <a:p>
            <a:r>
              <a:rPr lang="en-US" altLang="en-BE">
                <a:latin typeface="Arial" panose="020B0604020202020204" pitchFamily="34" charset="0"/>
                <a:cs typeface="Arial" panose="020B0604020202020204" pitchFamily="34" charset="0"/>
              </a:rPr>
              <a:t>Existed as early as 12thC, and most trade agreements for at least last 100 years contained.  </a:t>
            </a:r>
          </a:p>
          <a:p>
            <a:r>
              <a:rPr lang="en-US" altLang="en-BE">
                <a:latin typeface="Arial" panose="020B0604020202020204" pitchFamily="34" charset="0"/>
                <a:cs typeface="Arial" panose="020B0604020202020204" pitchFamily="34" charset="0"/>
              </a:rPr>
              <a:t>Way of protecting negotiated trade benefits – US negotiates with Japan. Reduces tariffs on autos from 10-5%, in return for Japan reducing on computers from 20-10%.  Japan then does separate deal with Europe; in return for Europe reducing tariff on autos from 25-15%, reduces on computers to 5%.  Undercutsd value of concession to US.  MFN says must reduce to US as well. </a:t>
            </a:r>
          </a:p>
          <a:p>
            <a:r>
              <a:rPr lang="en-US" altLang="en-BE">
                <a:latin typeface="Arial" panose="020B0604020202020204" pitchFamily="34" charset="0"/>
                <a:cs typeface="Arial" panose="020B0604020202020204" pitchFamily="34" charset="0"/>
              </a:rPr>
              <a:t>But now non-discrimination </a:t>
            </a:r>
          </a:p>
          <a:p>
            <a:r>
              <a:rPr lang="en-US" altLang="en-BE">
                <a:latin typeface="Arial" panose="020B0604020202020204" pitchFamily="34" charset="0"/>
                <a:cs typeface="Arial" panose="020B0604020202020204" pitchFamily="34" charset="0"/>
              </a:rPr>
              <a:t>So really means equal.   Change for China – MFN sounded too favorable – so PNTR..</a:t>
            </a:r>
          </a:p>
          <a:p>
            <a:r>
              <a:rPr lang="en-US" altLang="en-BE">
                <a:latin typeface="Arial" panose="020B0604020202020204" pitchFamily="34" charset="0"/>
                <a:cs typeface="Arial" panose="020B0604020202020204" pitchFamily="34" charset="0"/>
              </a:rPr>
              <a:t>Art. I of GATT requires each member to give MFN to all other members (note opt-out clause – Japan).  El Salvador-China;  Turkey-Armenia.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A69E8F06-04D8-29A6-3F63-8D9AD99316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774E2E8-62BB-4ED0-8B98-DE55CC0A5E4F}" type="slidenum">
              <a:rPr lang="zh-CN" altLang="en-US"/>
              <a:pPr>
                <a:spcBef>
                  <a:spcPct val="0"/>
                </a:spcBef>
              </a:pPr>
              <a:t>24</a:t>
            </a:fld>
            <a:endParaRPr lang="en-US" altLang="zh-CN"/>
          </a:p>
        </p:txBody>
      </p:sp>
      <p:sp>
        <p:nvSpPr>
          <p:cNvPr id="10243" name="Rectangle 2">
            <a:extLst>
              <a:ext uri="{FF2B5EF4-FFF2-40B4-BE49-F238E27FC236}">
                <a16:creationId xmlns:a16="http://schemas.microsoft.com/office/drawing/2014/main" id="{1BADD7B8-117C-1722-146E-FC0BD3733585}"/>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B30144CD-9244-B362-7C51-9D73F94EE9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BE">
                <a:latin typeface="Arial" panose="020B0604020202020204" pitchFamily="34" charset="0"/>
                <a:cs typeface="Arial" panose="020B0604020202020204" pitchFamily="34" charset="0"/>
              </a:rPr>
              <a:t>Core of GATT – nondiscrimination  - MFN one leg, NT the other.</a:t>
            </a:r>
          </a:p>
          <a:p>
            <a:r>
              <a:rPr lang="en-US" altLang="en-BE">
                <a:latin typeface="Arial" panose="020B0604020202020204" pitchFamily="34" charset="0"/>
                <a:cs typeface="Arial" panose="020B0604020202020204" pitchFamily="34" charset="0"/>
              </a:rPr>
              <a:t>Existed as early as 12thC, and most trade agreements for at least last 100 years contained.  </a:t>
            </a:r>
          </a:p>
          <a:p>
            <a:r>
              <a:rPr lang="en-US" altLang="en-BE">
                <a:latin typeface="Arial" panose="020B0604020202020204" pitchFamily="34" charset="0"/>
                <a:cs typeface="Arial" panose="020B0604020202020204" pitchFamily="34" charset="0"/>
              </a:rPr>
              <a:t>Way of protecting negotiated trade benefits – US negotiates with Japan. Reduces tariffs on autos from 10-5%, in return for Japan reducing on computers from 20-10%.  Japan then does separate deal with Europe; in return for Europe reducing tariff on autos from 25-15%, reduces on computers to 5%.  Undercutsd value of concession to US.  MFN says must reduce to US as well. </a:t>
            </a:r>
          </a:p>
          <a:p>
            <a:r>
              <a:rPr lang="en-US" altLang="en-BE">
                <a:latin typeface="Arial" panose="020B0604020202020204" pitchFamily="34" charset="0"/>
                <a:cs typeface="Arial" panose="020B0604020202020204" pitchFamily="34" charset="0"/>
              </a:rPr>
              <a:t>But now non-discrimination </a:t>
            </a:r>
          </a:p>
          <a:p>
            <a:r>
              <a:rPr lang="en-US" altLang="en-BE">
                <a:latin typeface="Arial" panose="020B0604020202020204" pitchFamily="34" charset="0"/>
                <a:cs typeface="Arial" panose="020B0604020202020204" pitchFamily="34" charset="0"/>
              </a:rPr>
              <a:t>So really means equal.   Change for China – MFN sounded too favorable – so PNTR..</a:t>
            </a:r>
          </a:p>
          <a:p>
            <a:r>
              <a:rPr lang="en-US" altLang="en-BE">
                <a:latin typeface="Arial" panose="020B0604020202020204" pitchFamily="34" charset="0"/>
                <a:cs typeface="Arial" panose="020B0604020202020204" pitchFamily="34" charset="0"/>
              </a:rPr>
              <a:t>Art. I of GATT requires each member to give MFN to all other members (note opt-out clause – Japan).  El Salvador-China;  Turkey-Armenia. </a:t>
            </a:r>
          </a:p>
        </p:txBody>
      </p:sp>
    </p:spTree>
    <p:extLst>
      <p:ext uri="{BB962C8B-B14F-4D97-AF65-F5344CB8AC3E}">
        <p14:creationId xmlns:p14="http://schemas.microsoft.com/office/powerpoint/2010/main" val="38045972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742FE83A-D1B3-5F55-622C-AFC91588E39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C2C57F77-CC55-478F-BF17-49DB635B90A2}" type="slidenum">
              <a:rPr lang="en-US" altLang="fr-FR" sz="1200">
                <a:latin typeface="Times New Roman" panose="02020603050405020304" pitchFamily="18" charset="0"/>
              </a:rPr>
              <a:pPr/>
              <a:t>15</a:t>
            </a:fld>
            <a:endParaRPr lang="en-US" altLang="fr-FR" sz="1200">
              <a:latin typeface="Times New Roman" panose="02020603050405020304" pitchFamily="18" charset="0"/>
            </a:endParaRPr>
          </a:p>
        </p:txBody>
      </p:sp>
      <p:sp>
        <p:nvSpPr>
          <p:cNvPr id="10243" name="Rectangle 2">
            <a:extLst>
              <a:ext uri="{FF2B5EF4-FFF2-40B4-BE49-F238E27FC236}">
                <a16:creationId xmlns:a16="http://schemas.microsoft.com/office/drawing/2014/main" id="{521BA613-B683-EC39-B704-77FF7F2E76F0}"/>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9A7BECA4-357F-6867-76F5-39F6E177ACF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t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A69E8F06-04D8-29A6-3F63-8D9AD99316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774E2E8-62BB-4ED0-8B98-DE55CC0A5E4F}" type="slidenum">
              <a:rPr lang="zh-CN" altLang="en-US"/>
              <a:pPr>
                <a:spcBef>
                  <a:spcPct val="0"/>
                </a:spcBef>
              </a:pPr>
              <a:t>16</a:t>
            </a:fld>
            <a:endParaRPr lang="en-US" altLang="zh-CN"/>
          </a:p>
        </p:txBody>
      </p:sp>
      <p:sp>
        <p:nvSpPr>
          <p:cNvPr id="10243" name="Rectangle 2">
            <a:extLst>
              <a:ext uri="{FF2B5EF4-FFF2-40B4-BE49-F238E27FC236}">
                <a16:creationId xmlns:a16="http://schemas.microsoft.com/office/drawing/2014/main" id="{1BADD7B8-117C-1722-146E-FC0BD3733585}"/>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B30144CD-9244-B362-7C51-9D73F94EE9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BE">
                <a:latin typeface="Arial" panose="020B0604020202020204" pitchFamily="34" charset="0"/>
                <a:cs typeface="Arial" panose="020B0604020202020204" pitchFamily="34" charset="0"/>
              </a:rPr>
              <a:t>Core of GATT – nondiscrimination  - MFN one leg, NT the other.</a:t>
            </a:r>
          </a:p>
          <a:p>
            <a:r>
              <a:rPr lang="en-US" altLang="en-BE">
                <a:latin typeface="Arial" panose="020B0604020202020204" pitchFamily="34" charset="0"/>
                <a:cs typeface="Arial" panose="020B0604020202020204" pitchFamily="34" charset="0"/>
              </a:rPr>
              <a:t>Existed as early as 12thC, and most trade agreements for at least last 100 years contained.  </a:t>
            </a:r>
          </a:p>
          <a:p>
            <a:r>
              <a:rPr lang="en-US" altLang="en-BE">
                <a:latin typeface="Arial" panose="020B0604020202020204" pitchFamily="34" charset="0"/>
                <a:cs typeface="Arial" panose="020B0604020202020204" pitchFamily="34" charset="0"/>
              </a:rPr>
              <a:t>Way of protecting negotiated trade benefits – US negotiates with Japan. Reduces tariffs on autos from 10-5%, in return for Japan reducing on computers from 20-10%.  Japan then does separate deal with Europe; in return for Europe reducing tariff on autos from 25-15%, reduces on computers to 5%.  Undercutsd value of concession to US.  MFN says must reduce to US as well. </a:t>
            </a:r>
          </a:p>
          <a:p>
            <a:r>
              <a:rPr lang="en-US" altLang="en-BE">
                <a:latin typeface="Arial" panose="020B0604020202020204" pitchFamily="34" charset="0"/>
                <a:cs typeface="Arial" panose="020B0604020202020204" pitchFamily="34" charset="0"/>
              </a:rPr>
              <a:t>But now non-discrimination </a:t>
            </a:r>
          </a:p>
          <a:p>
            <a:r>
              <a:rPr lang="en-US" altLang="en-BE">
                <a:latin typeface="Arial" panose="020B0604020202020204" pitchFamily="34" charset="0"/>
                <a:cs typeface="Arial" panose="020B0604020202020204" pitchFamily="34" charset="0"/>
              </a:rPr>
              <a:t>So really means equal.   Change for China – MFN sounded too favorable – so PNTR..</a:t>
            </a:r>
          </a:p>
          <a:p>
            <a:r>
              <a:rPr lang="en-US" altLang="en-BE">
                <a:latin typeface="Arial" panose="020B0604020202020204" pitchFamily="34" charset="0"/>
                <a:cs typeface="Arial" panose="020B0604020202020204" pitchFamily="34" charset="0"/>
              </a:rPr>
              <a:t>Art. I of GATT requires each member to give MFN to all other members (note opt-out clause – Japan).  El Salvador-China;  Turkey-Armenia. </a:t>
            </a:r>
          </a:p>
        </p:txBody>
      </p:sp>
    </p:spTree>
    <p:extLst>
      <p:ext uri="{BB962C8B-B14F-4D97-AF65-F5344CB8AC3E}">
        <p14:creationId xmlns:p14="http://schemas.microsoft.com/office/powerpoint/2010/main" val="12141821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A69E8F06-04D8-29A6-3F63-8D9AD99316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774E2E8-62BB-4ED0-8B98-DE55CC0A5E4F}" type="slidenum">
              <a:rPr lang="zh-CN" altLang="en-US"/>
              <a:pPr>
                <a:spcBef>
                  <a:spcPct val="0"/>
                </a:spcBef>
              </a:pPr>
              <a:t>17</a:t>
            </a:fld>
            <a:endParaRPr lang="en-US" altLang="zh-CN"/>
          </a:p>
        </p:txBody>
      </p:sp>
      <p:sp>
        <p:nvSpPr>
          <p:cNvPr id="10243" name="Rectangle 2">
            <a:extLst>
              <a:ext uri="{FF2B5EF4-FFF2-40B4-BE49-F238E27FC236}">
                <a16:creationId xmlns:a16="http://schemas.microsoft.com/office/drawing/2014/main" id="{1BADD7B8-117C-1722-146E-FC0BD3733585}"/>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B30144CD-9244-B362-7C51-9D73F94EE9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BE">
                <a:latin typeface="Arial" panose="020B0604020202020204" pitchFamily="34" charset="0"/>
                <a:cs typeface="Arial" panose="020B0604020202020204" pitchFamily="34" charset="0"/>
              </a:rPr>
              <a:t>Core of GATT – nondiscrimination  - MFN one leg, NT the other.</a:t>
            </a:r>
          </a:p>
          <a:p>
            <a:r>
              <a:rPr lang="en-US" altLang="en-BE">
                <a:latin typeface="Arial" panose="020B0604020202020204" pitchFamily="34" charset="0"/>
                <a:cs typeface="Arial" panose="020B0604020202020204" pitchFamily="34" charset="0"/>
              </a:rPr>
              <a:t>Existed as early as 12thC, and most trade agreements for at least last 100 years contained.  </a:t>
            </a:r>
          </a:p>
          <a:p>
            <a:r>
              <a:rPr lang="en-US" altLang="en-BE">
                <a:latin typeface="Arial" panose="020B0604020202020204" pitchFamily="34" charset="0"/>
                <a:cs typeface="Arial" panose="020B0604020202020204" pitchFamily="34" charset="0"/>
              </a:rPr>
              <a:t>Way of protecting negotiated trade benefits – US negotiates with Japan. Reduces tariffs on autos from 10-5%, in return for Japan reducing on computers from 20-10%.  Japan then does separate deal with Europe; in return for Europe reducing tariff on autos from 25-15%, reduces on computers to 5%.  Undercutsd value of concession to US.  MFN says must reduce to US as well. </a:t>
            </a:r>
          </a:p>
          <a:p>
            <a:r>
              <a:rPr lang="en-US" altLang="en-BE">
                <a:latin typeface="Arial" panose="020B0604020202020204" pitchFamily="34" charset="0"/>
                <a:cs typeface="Arial" panose="020B0604020202020204" pitchFamily="34" charset="0"/>
              </a:rPr>
              <a:t>But now non-discrimination </a:t>
            </a:r>
          </a:p>
          <a:p>
            <a:r>
              <a:rPr lang="en-US" altLang="en-BE">
                <a:latin typeface="Arial" panose="020B0604020202020204" pitchFamily="34" charset="0"/>
                <a:cs typeface="Arial" panose="020B0604020202020204" pitchFamily="34" charset="0"/>
              </a:rPr>
              <a:t>So really means equal.   Change for China – MFN sounded too favorable – so PNTR..</a:t>
            </a:r>
          </a:p>
          <a:p>
            <a:r>
              <a:rPr lang="en-US" altLang="en-BE">
                <a:latin typeface="Arial" panose="020B0604020202020204" pitchFamily="34" charset="0"/>
                <a:cs typeface="Arial" panose="020B0604020202020204" pitchFamily="34" charset="0"/>
              </a:rPr>
              <a:t>Art. I of GATT requires each member to give MFN to all other members (note opt-out clause – Japan).  El Salvador-China;  Turkey-Armenia. </a:t>
            </a:r>
          </a:p>
        </p:txBody>
      </p:sp>
    </p:spTree>
    <p:extLst>
      <p:ext uri="{BB962C8B-B14F-4D97-AF65-F5344CB8AC3E}">
        <p14:creationId xmlns:p14="http://schemas.microsoft.com/office/powerpoint/2010/main" val="42652940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A69E8F06-04D8-29A6-3F63-8D9AD99316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774E2E8-62BB-4ED0-8B98-DE55CC0A5E4F}" type="slidenum">
              <a:rPr lang="zh-CN" altLang="en-US"/>
              <a:pPr>
                <a:spcBef>
                  <a:spcPct val="0"/>
                </a:spcBef>
              </a:pPr>
              <a:t>18</a:t>
            </a:fld>
            <a:endParaRPr lang="en-US" altLang="zh-CN"/>
          </a:p>
        </p:txBody>
      </p:sp>
      <p:sp>
        <p:nvSpPr>
          <p:cNvPr id="10243" name="Rectangle 2">
            <a:extLst>
              <a:ext uri="{FF2B5EF4-FFF2-40B4-BE49-F238E27FC236}">
                <a16:creationId xmlns:a16="http://schemas.microsoft.com/office/drawing/2014/main" id="{1BADD7B8-117C-1722-146E-FC0BD3733585}"/>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B30144CD-9244-B362-7C51-9D73F94EE9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BE">
                <a:latin typeface="Arial" panose="020B0604020202020204" pitchFamily="34" charset="0"/>
                <a:cs typeface="Arial" panose="020B0604020202020204" pitchFamily="34" charset="0"/>
              </a:rPr>
              <a:t>Core of GATT – nondiscrimination  - MFN one leg, NT the other.</a:t>
            </a:r>
          </a:p>
          <a:p>
            <a:r>
              <a:rPr lang="en-US" altLang="en-BE">
                <a:latin typeface="Arial" panose="020B0604020202020204" pitchFamily="34" charset="0"/>
                <a:cs typeface="Arial" panose="020B0604020202020204" pitchFamily="34" charset="0"/>
              </a:rPr>
              <a:t>Existed as early as 12thC, and most trade agreements for at least last 100 years contained.  </a:t>
            </a:r>
          </a:p>
          <a:p>
            <a:r>
              <a:rPr lang="en-US" altLang="en-BE">
                <a:latin typeface="Arial" panose="020B0604020202020204" pitchFamily="34" charset="0"/>
                <a:cs typeface="Arial" panose="020B0604020202020204" pitchFamily="34" charset="0"/>
              </a:rPr>
              <a:t>Way of protecting negotiated trade benefits – US negotiates with Japan. Reduces tariffs on autos from 10-5%, in return for Japan reducing on computers from 20-10%.  Japan then does separate deal with Europe; in return for Europe reducing tariff on autos from 25-15%, reduces on computers to 5%.  Undercutsd value of concession to US.  MFN says must reduce to US as well. </a:t>
            </a:r>
          </a:p>
          <a:p>
            <a:r>
              <a:rPr lang="en-US" altLang="en-BE">
                <a:latin typeface="Arial" panose="020B0604020202020204" pitchFamily="34" charset="0"/>
                <a:cs typeface="Arial" panose="020B0604020202020204" pitchFamily="34" charset="0"/>
              </a:rPr>
              <a:t>But now non-discrimination </a:t>
            </a:r>
          </a:p>
          <a:p>
            <a:r>
              <a:rPr lang="en-US" altLang="en-BE">
                <a:latin typeface="Arial" panose="020B0604020202020204" pitchFamily="34" charset="0"/>
                <a:cs typeface="Arial" panose="020B0604020202020204" pitchFamily="34" charset="0"/>
              </a:rPr>
              <a:t>So really means equal.   Change for China – MFN sounded too favorable – so PNTR..</a:t>
            </a:r>
          </a:p>
          <a:p>
            <a:r>
              <a:rPr lang="en-US" altLang="en-BE">
                <a:latin typeface="Arial" panose="020B0604020202020204" pitchFamily="34" charset="0"/>
                <a:cs typeface="Arial" panose="020B0604020202020204" pitchFamily="34" charset="0"/>
              </a:rPr>
              <a:t>Art. I of GATT requires each member to give MFN to all other members (note opt-out clause – Japan).  El Salvador-China;  Turkey-Armenia. </a:t>
            </a:r>
          </a:p>
        </p:txBody>
      </p:sp>
    </p:spTree>
    <p:extLst>
      <p:ext uri="{BB962C8B-B14F-4D97-AF65-F5344CB8AC3E}">
        <p14:creationId xmlns:p14="http://schemas.microsoft.com/office/powerpoint/2010/main" val="37675589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A69E8F06-04D8-29A6-3F63-8D9AD99316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774E2E8-62BB-4ED0-8B98-DE55CC0A5E4F}" type="slidenum">
              <a:rPr lang="zh-CN" altLang="en-US"/>
              <a:pPr>
                <a:spcBef>
                  <a:spcPct val="0"/>
                </a:spcBef>
              </a:pPr>
              <a:t>19</a:t>
            </a:fld>
            <a:endParaRPr lang="en-US" altLang="zh-CN"/>
          </a:p>
        </p:txBody>
      </p:sp>
      <p:sp>
        <p:nvSpPr>
          <p:cNvPr id="10243" name="Rectangle 2">
            <a:extLst>
              <a:ext uri="{FF2B5EF4-FFF2-40B4-BE49-F238E27FC236}">
                <a16:creationId xmlns:a16="http://schemas.microsoft.com/office/drawing/2014/main" id="{1BADD7B8-117C-1722-146E-FC0BD3733585}"/>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B30144CD-9244-B362-7C51-9D73F94EE9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BE">
                <a:latin typeface="Arial" panose="020B0604020202020204" pitchFamily="34" charset="0"/>
                <a:cs typeface="Arial" panose="020B0604020202020204" pitchFamily="34" charset="0"/>
              </a:rPr>
              <a:t>Core of GATT – nondiscrimination  - MFN one leg, NT the other.</a:t>
            </a:r>
          </a:p>
          <a:p>
            <a:r>
              <a:rPr lang="en-US" altLang="en-BE">
                <a:latin typeface="Arial" panose="020B0604020202020204" pitchFamily="34" charset="0"/>
                <a:cs typeface="Arial" panose="020B0604020202020204" pitchFamily="34" charset="0"/>
              </a:rPr>
              <a:t>Existed as early as 12thC, and most trade agreements for at least last 100 years contained.  </a:t>
            </a:r>
          </a:p>
          <a:p>
            <a:r>
              <a:rPr lang="en-US" altLang="en-BE">
                <a:latin typeface="Arial" panose="020B0604020202020204" pitchFamily="34" charset="0"/>
                <a:cs typeface="Arial" panose="020B0604020202020204" pitchFamily="34" charset="0"/>
              </a:rPr>
              <a:t>Way of protecting negotiated trade benefits – US negotiates with Japan. Reduces tariffs on autos from 10-5%, in return for Japan reducing on computers from 20-10%.  Japan then does separate deal with Europe; in return for Europe reducing tariff on autos from 25-15%, reduces on computers to 5%.  Undercutsd value of concession to US.  MFN says must reduce to US as well. </a:t>
            </a:r>
          </a:p>
          <a:p>
            <a:r>
              <a:rPr lang="en-US" altLang="en-BE">
                <a:latin typeface="Arial" panose="020B0604020202020204" pitchFamily="34" charset="0"/>
                <a:cs typeface="Arial" panose="020B0604020202020204" pitchFamily="34" charset="0"/>
              </a:rPr>
              <a:t>But now non-discrimination </a:t>
            </a:r>
          </a:p>
          <a:p>
            <a:r>
              <a:rPr lang="en-US" altLang="en-BE">
                <a:latin typeface="Arial" panose="020B0604020202020204" pitchFamily="34" charset="0"/>
                <a:cs typeface="Arial" panose="020B0604020202020204" pitchFamily="34" charset="0"/>
              </a:rPr>
              <a:t>So really means equal.   Change for China – MFN sounded too favorable – so PNTR..</a:t>
            </a:r>
          </a:p>
          <a:p>
            <a:r>
              <a:rPr lang="en-US" altLang="en-BE">
                <a:latin typeface="Arial" panose="020B0604020202020204" pitchFamily="34" charset="0"/>
                <a:cs typeface="Arial" panose="020B0604020202020204" pitchFamily="34" charset="0"/>
              </a:rPr>
              <a:t>Art. I of GATT requires each member to give MFN to all other members (note opt-out clause – Japan).  El Salvador-China;  Turkey-Armenia. </a:t>
            </a:r>
          </a:p>
        </p:txBody>
      </p:sp>
    </p:spTree>
    <p:extLst>
      <p:ext uri="{BB962C8B-B14F-4D97-AF65-F5344CB8AC3E}">
        <p14:creationId xmlns:p14="http://schemas.microsoft.com/office/powerpoint/2010/main" val="32460253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A69E8F06-04D8-29A6-3F63-8D9AD99316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774E2E8-62BB-4ED0-8B98-DE55CC0A5E4F}" type="slidenum">
              <a:rPr lang="zh-CN" altLang="en-US"/>
              <a:pPr>
                <a:spcBef>
                  <a:spcPct val="0"/>
                </a:spcBef>
              </a:pPr>
              <a:t>20</a:t>
            </a:fld>
            <a:endParaRPr lang="en-US" altLang="zh-CN"/>
          </a:p>
        </p:txBody>
      </p:sp>
      <p:sp>
        <p:nvSpPr>
          <p:cNvPr id="10243" name="Rectangle 2">
            <a:extLst>
              <a:ext uri="{FF2B5EF4-FFF2-40B4-BE49-F238E27FC236}">
                <a16:creationId xmlns:a16="http://schemas.microsoft.com/office/drawing/2014/main" id="{1BADD7B8-117C-1722-146E-FC0BD3733585}"/>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B30144CD-9244-B362-7C51-9D73F94EE9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BE">
                <a:latin typeface="Arial" panose="020B0604020202020204" pitchFamily="34" charset="0"/>
                <a:cs typeface="Arial" panose="020B0604020202020204" pitchFamily="34" charset="0"/>
              </a:rPr>
              <a:t>Core of GATT – nondiscrimination  - MFN one leg, NT the other.</a:t>
            </a:r>
          </a:p>
          <a:p>
            <a:r>
              <a:rPr lang="en-US" altLang="en-BE">
                <a:latin typeface="Arial" panose="020B0604020202020204" pitchFamily="34" charset="0"/>
                <a:cs typeface="Arial" panose="020B0604020202020204" pitchFamily="34" charset="0"/>
              </a:rPr>
              <a:t>Existed as early as 12thC, and most trade agreements for at least last 100 years contained.  </a:t>
            </a:r>
          </a:p>
          <a:p>
            <a:r>
              <a:rPr lang="en-US" altLang="en-BE">
                <a:latin typeface="Arial" panose="020B0604020202020204" pitchFamily="34" charset="0"/>
                <a:cs typeface="Arial" panose="020B0604020202020204" pitchFamily="34" charset="0"/>
              </a:rPr>
              <a:t>Way of protecting negotiated trade benefits – US negotiates with Japan. Reduces tariffs on autos from 10-5%, in return for Japan reducing on computers from 20-10%.  Japan then does separate deal with Europe; in return for Europe reducing tariff on autos from 25-15%, reduces on computers to 5%.  Undercutsd value of concession to US.  MFN says must reduce to US as well. </a:t>
            </a:r>
          </a:p>
          <a:p>
            <a:r>
              <a:rPr lang="en-US" altLang="en-BE">
                <a:latin typeface="Arial" panose="020B0604020202020204" pitchFamily="34" charset="0"/>
                <a:cs typeface="Arial" panose="020B0604020202020204" pitchFamily="34" charset="0"/>
              </a:rPr>
              <a:t>But now non-discrimination </a:t>
            </a:r>
          </a:p>
          <a:p>
            <a:r>
              <a:rPr lang="en-US" altLang="en-BE">
                <a:latin typeface="Arial" panose="020B0604020202020204" pitchFamily="34" charset="0"/>
                <a:cs typeface="Arial" panose="020B0604020202020204" pitchFamily="34" charset="0"/>
              </a:rPr>
              <a:t>So really means equal.   Change for China – MFN sounded too favorable – so PNTR..</a:t>
            </a:r>
          </a:p>
          <a:p>
            <a:r>
              <a:rPr lang="en-US" altLang="en-BE">
                <a:latin typeface="Arial" panose="020B0604020202020204" pitchFamily="34" charset="0"/>
                <a:cs typeface="Arial" panose="020B0604020202020204" pitchFamily="34" charset="0"/>
              </a:rPr>
              <a:t>Art. I of GATT requires each member to give MFN to all other members (note opt-out clause – Japan).  El Salvador-China;  Turkey-Armenia. </a:t>
            </a:r>
          </a:p>
        </p:txBody>
      </p:sp>
    </p:spTree>
    <p:extLst>
      <p:ext uri="{BB962C8B-B14F-4D97-AF65-F5344CB8AC3E}">
        <p14:creationId xmlns:p14="http://schemas.microsoft.com/office/powerpoint/2010/main" val="12102725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A69E8F06-04D8-29A6-3F63-8D9AD99316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774E2E8-62BB-4ED0-8B98-DE55CC0A5E4F}" type="slidenum">
              <a:rPr lang="zh-CN" altLang="en-US"/>
              <a:pPr>
                <a:spcBef>
                  <a:spcPct val="0"/>
                </a:spcBef>
              </a:pPr>
              <a:t>21</a:t>
            </a:fld>
            <a:endParaRPr lang="en-US" altLang="zh-CN"/>
          </a:p>
        </p:txBody>
      </p:sp>
      <p:sp>
        <p:nvSpPr>
          <p:cNvPr id="10243" name="Rectangle 2">
            <a:extLst>
              <a:ext uri="{FF2B5EF4-FFF2-40B4-BE49-F238E27FC236}">
                <a16:creationId xmlns:a16="http://schemas.microsoft.com/office/drawing/2014/main" id="{1BADD7B8-117C-1722-146E-FC0BD3733585}"/>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B30144CD-9244-B362-7C51-9D73F94EE9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BE">
                <a:latin typeface="Arial" panose="020B0604020202020204" pitchFamily="34" charset="0"/>
                <a:cs typeface="Arial" panose="020B0604020202020204" pitchFamily="34" charset="0"/>
              </a:rPr>
              <a:t>Core of GATT – nondiscrimination  - MFN one leg, NT the other.</a:t>
            </a:r>
          </a:p>
          <a:p>
            <a:r>
              <a:rPr lang="en-US" altLang="en-BE">
                <a:latin typeface="Arial" panose="020B0604020202020204" pitchFamily="34" charset="0"/>
                <a:cs typeface="Arial" panose="020B0604020202020204" pitchFamily="34" charset="0"/>
              </a:rPr>
              <a:t>Existed as early as 12thC, and most trade agreements for at least last 100 years contained.  </a:t>
            </a:r>
          </a:p>
          <a:p>
            <a:r>
              <a:rPr lang="en-US" altLang="en-BE">
                <a:latin typeface="Arial" panose="020B0604020202020204" pitchFamily="34" charset="0"/>
                <a:cs typeface="Arial" panose="020B0604020202020204" pitchFamily="34" charset="0"/>
              </a:rPr>
              <a:t>Way of protecting negotiated trade benefits – US negotiates with Japan. Reduces tariffs on autos from 10-5%, in return for Japan reducing on computers from 20-10%.  Japan then does separate deal with Europe; in return for Europe reducing tariff on autos from 25-15%, reduces on computers to 5%.  Undercutsd value of concession to US.  MFN says must reduce to US as well. </a:t>
            </a:r>
          </a:p>
          <a:p>
            <a:r>
              <a:rPr lang="en-US" altLang="en-BE">
                <a:latin typeface="Arial" panose="020B0604020202020204" pitchFamily="34" charset="0"/>
                <a:cs typeface="Arial" panose="020B0604020202020204" pitchFamily="34" charset="0"/>
              </a:rPr>
              <a:t>But now non-discrimination </a:t>
            </a:r>
          </a:p>
          <a:p>
            <a:r>
              <a:rPr lang="en-US" altLang="en-BE">
                <a:latin typeface="Arial" panose="020B0604020202020204" pitchFamily="34" charset="0"/>
                <a:cs typeface="Arial" panose="020B0604020202020204" pitchFamily="34" charset="0"/>
              </a:rPr>
              <a:t>So really means equal.   Change for China – MFN sounded too favorable – so PNTR..</a:t>
            </a:r>
          </a:p>
          <a:p>
            <a:r>
              <a:rPr lang="en-US" altLang="en-BE">
                <a:latin typeface="Arial" panose="020B0604020202020204" pitchFamily="34" charset="0"/>
                <a:cs typeface="Arial" panose="020B0604020202020204" pitchFamily="34" charset="0"/>
              </a:rPr>
              <a:t>Art. I of GATT requires each member to give MFN to all other members (note opt-out clause – Japan).  El Salvador-China;  Turkey-Armenia. </a:t>
            </a:r>
          </a:p>
        </p:txBody>
      </p:sp>
    </p:spTree>
    <p:extLst>
      <p:ext uri="{BB962C8B-B14F-4D97-AF65-F5344CB8AC3E}">
        <p14:creationId xmlns:p14="http://schemas.microsoft.com/office/powerpoint/2010/main" val="3235967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A69E8F06-04D8-29A6-3F63-8D9AD99316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774E2E8-62BB-4ED0-8B98-DE55CC0A5E4F}" type="slidenum">
              <a:rPr lang="zh-CN" altLang="en-US"/>
              <a:pPr>
                <a:spcBef>
                  <a:spcPct val="0"/>
                </a:spcBef>
              </a:pPr>
              <a:t>22</a:t>
            </a:fld>
            <a:endParaRPr lang="en-US" altLang="zh-CN"/>
          </a:p>
        </p:txBody>
      </p:sp>
      <p:sp>
        <p:nvSpPr>
          <p:cNvPr id="10243" name="Rectangle 2">
            <a:extLst>
              <a:ext uri="{FF2B5EF4-FFF2-40B4-BE49-F238E27FC236}">
                <a16:creationId xmlns:a16="http://schemas.microsoft.com/office/drawing/2014/main" id="{1BADD7B8-117C-1722-146E-FC0BD3733585}"/>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B30144CD-9244-B362-7C51-9D73F94EE9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BE">
                <a:latin typeface="Arial" panose="020B0604020202020204" pitchFamily="34" charset="0"/>
                <a:cs typeface="Arial" panose="020B0604020202020204" pitchFamily="34" charset="0"/>
              </a:rPr>
              <a:t>Core of GATT – nondiscrimination  - MFN one leg, NT the other.</a:t>
            </a:r>
          </a:p>
          <a:p>
            <a:r>
              <a:rPr lang="en-US" altLang="en-BE">
                <a:latin typeface="Arial" panose="020B0604020202020204" pitchFamily="34" charset="0"/>
                <a:cs typeface="Arial" panose="020B0604020202020204" pitchFamily="34" charset="0"/>
              </a:rPr>
              <a:t>Existed as early as 12thC, and most trade agreements for at least last 100 years contained.  </a:t>
            </a:r>
          </a:p>
          <a:p>
            <a:r>
              <a:rPr lang="en-US" altLang="en-BE">
                <a:latin typeface="Arial" panose="020B0604020202020204" pitchFamily="34" charset="0"/>
                <a:cs typeface="Arial" panose="020B0604020202020204" pitchFamily="34" charset="0"/>
              </a:rPr>
              <a:t>Way of protecting negotiated trade benefits – US negotiates with Japan. Reduces tariffs on autos from 10-5%, in return for Japan reducing on computers from 20-10%.  Japan then does separate deal with Europe; in return for Europe reducing tariff on autos from 25-15%, reduces on computers to 5%.  Undercutsd value of concession to US.  MFN says must reduce to US as well. </a:t>
            </a:r>
          </a:p>
          <a:p>
            <a:r>
              <a:rPr lang="en-US" altLang="en-BE">
                <a:latin typeface="Arial" panose="020B0604020202020204" pitchFamily="34" charset="0"/>
                <a:cs typeface="Arial" panose="020B0604020202020204" pitchFamily="34" charset="0"/>
              </a:rPr>
              <a:t>But now non-discrimination </a:t>
            </a:r>
          </a:p>
          <a:p>
            <a:r>
              <a:rPr lang="en-US" altLang="en-BE">
                <a:latin typeface="Arial" panose="020B0604020202020204" pitchFamily="34" charset="0"/>
                <a:cs typeface="Arial" panose="020B0604020202020204" pitchFamily="34" charset="0"/>
              </a:rPr>
              <a:t>So really means equal.   Change for China – MFN sounded too favorable – so PNTR..</a:t>
            </a:r>
          </a:p>
          <a:p>
            <a:r>
              <a:rPr lang="en-US" altLang="en-BE">
                <a:latin typeface="Arial" panose="020B0604020202020204" pitchFamily="34" charset="0"/>
                <a:cs typeface="Arial" panose="020B0604020202020204" pitchFamily="34" charset="0"/>
              </a:rPr>
              <a:t>Art. I of GATT requires each member to give MFN to all other members (note opt-out clause – Japan).  El Salvador-China;  Turkey-Armenia. </a:t>
            </a:r>
          </a:p>
        </p:txBody>
      </p:sp>
    </p:spTree>
    <p:extLst>
      <p:ext uri="{BB962C8B-B14F-4D97-AF65-F5344CB8AC3E}">
        <p14:creationId xmlns:p14="http://schemas.microsoft.com/office/powerpoint/2010/main" val="8849780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1298F-625B-0FDB-0C3B-9BCFA8025A9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BE"/>
          </a:p>
        </p:txBody>
      </p:sp>
      <p:sp>
        <p:nvSpPr>
          <p:cNvPr id="3" name="Subtitle 2">
            <a:extLst>
              <a:ext uri="{FF2B5EF4-FFF2-40B4-BE49-F238E27FC236}">
                <a16:creationId xmlns:a16="http://schemas.microsoft.com/office/drawing/2014/main" id="{C86D348A-96CA-49C4-EA55-21C1C2978B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BE"/>
          </a:p>
        </p:txBody>
      </p:sp>
      <p:sp>
        <p:nvSpPr>
          <p:cNvPr id="4" name="Date Placeholder 3">
            <a:extLst>
              <a:ext uri="{FF2B5EF4-FFF2-40B4-BE49-F238E27FC236}">
                <a16:creationId xmlns:a16="http://schemas.microsoft.com/office/drawing/2014/main" id="{9EA9AA00-EFF4-82E3-F8E0-A85F04252C1A}"/>
              </a:ext>
            </a:extLst>
          </p:cNvPr>
          <p:cNvSpPr>
            <a:spLocks noGrp="1"/>
          </p:cNvSpPr>
          <p:nvPr>
            <p:ph type="dt" sz="half" idx="10"/>
          </p:nvPr>
        </p:nvSpPr>
        <p:spPr/>
        <p:txBody>
          <a:bodyPr/>
          <a:lstStyle/>
          <a:p>
            <a:fld id="{F03806BB-44DC-424C-9F0D-09F3D6D837AB}" type="datetimeFigureOut">
              <a:rPr lang="en-BE" smtClean="0"/>
              <a:t>05/03/2023</a:t>
            </a:fld>
            <a:endParaRPr lang="en-BE"/>
          </a:p>
        </p:txBody>
      </p:sp>
      <p:sp>
        <p:nvSpPr>
          <p:cNvPr id="5" name="Footer Placeholder 4">
            <a:extLst>
              <a:ext uri="{FF2B5EF4-FFF2-40B4-BE49-F238E27FC236}">
                <a16:creationId xmlns:a16="http://schemas.microsoft.com/office/drawing/2014/main" id="{7713C87F-24C7-D442-979D-F7AD50CDEB23}"/>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3BBA9F20-6383-B6BF-3E5E-10C540F81E6B}"/>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2076336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7DFE8-E210-B085-3A8B-421F9BC7ED86}"/>
              </a:ext>
            </a:extLst>
          </p:cNvPr>
          <p:cNvSpPr>
            <a:spLocks noGrp="1"/>
          </p:cNvSpPr>
          <p:nvPr>
            <p:ph type="title"/>
          </p:nvPr>
        </p:nvSpPr>
        <p:spPr/>
        <p:txBody>
          <a:bodyPr/>
          <a:lstStyle/>
          <a:p>
            <a:r>
              <a:rPr lang="en-US"/>
              <a:t>Click to edit Master title style</a:t>
            </a:r>
            <a:endParaRPr lang="en-BE"/>
          </a:p>
        </p:txBody>
      </p:sp>
      <p:sp>
        <p:nvSpPr>
          <p:cNvPr id="3" name="Vertical Text Placeholder 2">
            <a:extLst>
              <a:ext uri="{FF2B5EF4-FFF2-40B4-BE49-F238E27FC236}">
                <a16:creationId xmlns:a16="http://schemas.microsoft.com/office/drawing/2014/main" id="{C65C18D7-0479-2A28-FCEC-5CD8D2230E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Date Placeholder 3">
            <a:extLst>
              <a:ext uri="{FF2B5EF4-FFF2-40B4-BE49-F238E27FC236}">
                <a16:creationId xmlns:a16="http://schemas.microsoft.com/office/drawing/2014/main" id="{9B95C789-D223-F93B-8295-8AEC6FA64F6A}"/>
              </a:ext>
            </a:extLst>
          </p:cNvPr>
          <p:cNvSpPr>
            <a:spLocks noGrp="1"/>
          </p:cNvSpPr>
          <p:nvPr>
            <p:ph type="dt" sz="half" idx="10"/>
          </p:nvPr>
        </p:nvSpPr>
        <p:spPr/>
        <p:txBody>
          <a:bodyPr/>
          <a:lstStyle/>
          <a:p>
            <a:fld id="{F03806BB-44DC-424C-9F0D-09F3D6D837AB}" type="datetimeFigureOut">
              <a:rPr lang="en-BE" smtClean="0"/>
              <a:t>05/03/2023</a:t>
            </a:fld>
            <a:endParaRPr lang="en-BE"/>
          </a:p>
        </p:txBody>
      </p:sp>
      <p:sp>
        <p:nvSpPr>
          <p:cNvPr id="5" name="Footer Placeholder 4">
            <a:extLst>
              <a:ext uri="{FF2B5EF4-FFF2-40B4-BE49-F238E27FC236}">
                <a16:creationId xmlns:a16="http://schemas.microsoft.com/office/drawing/2014/main" id="{F633C998-5815-C13C-349C-AB76D2550F02}"/>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A5EC1E5D-4068-F18C-48A6-4B32A2A1A2C9}"/>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4095182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1F89A3-E45C-6C6B-B562-34FF79A6996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BE"/>
          </a:p>
        </p:txBody>
      </p:sp>
      <p:sp>
        <p:nvSpPr>
          <p:cNvPr id="3" name="Vertical Text Placeholder 2">
            <a:extLst>
              <a:ext uri="{FF2B5EF4-FFF2-40B4-BE49-F238E27FC236}">
                <a16:creationId xmlns:a16="http://schemas.microsoft.com/office/drawing/2014/main" id="{463CC0A0-DDCA-4DDF-1404-8193D459825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Date Placeholder 3">
            <a:extLst>
              <a:ext uri="{FF2B5EF4-FFF2-40B4-BE49-F238E27FC236}">
                <a16:creationId xmlns:a16="http://schemas.microsoft.com/office/drawing/2014/main" id="{5B649730-B0BB-E22C-1E88-44B47DBE76FB}"/>
              </a:ext>
            </a:extLst>
          </p:cNvPr>
          <p:cNvSpPr>
            <a:spLocks noGrp="1"/>
          </p:cNvSpPr>
          <p:nvPr>
            <p:ph type="dt" sz="half" idx="10"/>
          </p:nvPr>
        </p:nvSpPr>
        <p:spPr/>
        <p:txBody>
          <a:bodyPr/>
          <a:lstStyle/>
          <a:p>
            <a:fld id="{F03806BB-44DC-424C-9F0D-09F3D6D837AB}" type="datetimeFigureOut">
              <a:rPr lang="en-BE" smtClean="0"/>
              <a:t>05/03/2023</a:t>
            </a:fld>
            <a:endParaRPr lang="en-BE"/>
          </a:p>
        </p:txBody>
      </p:sp>
      <p:sp>
        <p:nvSpPr>
          <p:cNvPr id="5" name="Footer Placeholder 4">
            <a:extLst>
              <a:ext uri="{FF2B5EF4-FFF2-40B4-BE49-F238E27FC236}">
                <a16:creationId xmlns:a16="http://schemas.microsoft.com/office/drawing/2014/main" id="{0310E2BA-BD0F-D2F4-074C-83DE1FD6E90D}"/>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684CF0DF-1FCF-C31D-2F3B-A4FA2F19A2E1}"/>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2140884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5E226-3424-A231-D523-A889B851B427}"/>
              </a:ext>
            </a:extLst>
          </p:cNvPr>
          <p:cNvSpPr>
            <a:spLocks noGrp="1"/>
          </p:cNvSpPr>
          <p:nvPr>
            <p:ph type="title"/>
          </p:nvPr>
        </p:nvSpPr>
        <p:spPr/>
        <p:txBody>
          <a:bodyPr/>
          <a:lstStyle/>
          <a:p>
            <a:r>
              <a:rPr lang="en-US"/>
              <a:t>Click to edit Master title style</a:t>
            </a:r>
            <a:endParaRPr lang="en-BE"/>
          </a:p>
        </p:txBody>
      </p:sp>
      <p:sp>
        <p:nvSpPr>
          <p:cNvPr id="3" name="Content Placeholder 2">
            <a:extLst>
              <a:ext uri="{FF2B5EF4-FFF2-40B4-BE49-F238E27FC236}">
                <a16:creationId xmlns:a16="http://schemas.microsoft.com/office/drawing/2014/main" id="{3B7891B0-BFCF-2F68-699B-C856F12201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Date Placeholder 3">
            <a:extLst>
              <a:ext uri="{FF2B5EF4-FFF2-40B4-BE49-F238E27FC236}">
                <a16:creationId xmlns:a16="http://schemas.microsoft.com/office/drawing/2014/main" id="{730A9360-2936-E071-023B-B5A9F7898EBB}"/>
              </a:ext>
            </a:extLst>
          </p:cNvPr>
          <p:cNvSpPr>
            <a:spLocks noGrp="1"/>
          </p:cNvSpPr>
          <p:nvPr>
            <p:ph type="dt" sz="half" idx="10"/>
          </p:nvPr>
        </p:nvSpPr>
        <p:spPr/>
        <p:txBody>
          <a:bodyPr/>
          <a:lstStyle/>
          <a:p>
            <a:fld id="{F03806BB-44DC-424C-9F0D-09F3D6D837AB}" type="datetimeFigureOut">
              <a:rPr lang="en-BE" smtClean="0"/>
              <a:t>05/03/2023</a:t>
            </a:fld>
            <a:endParaRPr lang="en-BE"/>
          </a:p>
        </p:txBody>
      </p:sp>
      <p:sp>
        <p:nvSpPr>
          <p:cNvPr id="5" name="Footer Placeholder 4">
            <a:extLst>
              <a:ext uri="{FF2B5EF4-FFF2-40B4-BE49-F238E27FC236}">
                <a16:creationId xmlns:a16="http://schemas.microsoft.com/office/drawing/2014/main" id="{E774C9E8-BCA1-40C3-486C-655EC846D08E}"/>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82D0294A-0512-6C27-885C-F07AA9D432AB}"/>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2231256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E4373-BB4A-BE07-5898-94C285393B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BE"/>
          </a:p>
        </p:txBody>
      </p:sp>
      <p:sp>
        <p:nvSpPr>
          <p:cNvPr id="3" name="Text Placeholder 2">
            <a:extLst>
              <a:ext uri="{FF2B5EF4-FFF2-40B4-BE49-F238E27FC236}">
                <a16:creationId xmlns:a16="http://schemas.microsoft.com/office/drawing/2014/main" id="{591FB46C-C588-39C5-5F6A-957C9EF4C6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54EE03B-EF24-DB00-0640-C194A9E15ABA}"/>
              </a:ext>
            </a:extLst>
          </p:cNvPr>
          <p:cNvSpPr>
            <a:spLocks noGrp="1"/>
          </p:cNvSpPr>
          <p:nvPr>
            <p:ph type="dt" sz="half" idx="10"/>
          </p:nvPr>
        </p:nvSpPr>
        <p:spPr/>
        <p:txBody>
          <a:bodyPr/>
          <a:lstStyle/>
          <a:p>
            <a:fld id="{F03806BB-44DC-424C-9F0D-09F3D6D837AB}" type="datetimeFigureOut">
              <a:rPr lang="en-BE" smtClean="0"/>
              <a:t>05/03/2023</a:t>
            </a:fld>
            <a:endParaRPr lang="en-BE"/>
          </a:p>
        </p:txBody>
      </p:sp>
      <p:sp>
        <p:nvSpPr>
          <p:cNvPr id="5" name="Footer Placeholder 4">
            <a:extLst>
              <a:ext uri="{FF2B5EF4-FFF2-40B4-BE49-F238E27FC236}">
                <a16:creationId xmlns:a16="http://schemas.microsoft.com/office/drawing/2014/main" id="{5E6AAC31-8EBC-CBBC-8A28-85872DF2AF1C}"/>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449517D3-E6ED-27EA-1C7E-6B2A79985840}"/>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1710679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4A826-85B1-5188-E87F-05861346018C}"/>
              </a:ext>
            </a:extLst>
          </p:cNvPr>
          <p:cNvSpPr>
            <a:spLocks noGrp="1"/>
          </p:cNvSpPr>
          <p:nvPr>
            <p:ph type="title"/>
          </p:nvPr>
        </p:nvSpPr>
        <p:spPr/>
        <p:txBody>
          <a:bodyPr/>
          <a:lstStyle/>
          <a:p>
            <a:r>
              <a:rPr lang="en-US"/>
              <a:t>Click to edit Master title style</a:t>
            </a:r>
            <a:endParaRPr lang="en-BE"/>
          </a:p>
        </p:txBody>
      </p:sp>
      <p:sp>
        <p:nvSpPr>
          <p:cNvPr id="3" name="Content Placeholder 2">
            <a:extLst>
              <a:ext uri="{FF2B5EF4-FFF2-40B4-BE49-F238E27FC236}">
                <a16:creationId xmlns:a16="http://schemas.microsoft.com/office/drawing/2014/main" id="{D20575A2-21DE-E079-E358-239A7B31F97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Content Placeholder 3">
            <a:extLst>
              <a:ext uri="{FF2B5EF4-FFF2-40B4-BE49-F238E27FC236}">
                <a16:creationId xmlns:a16="http://schemas.microsoft.com/office/drawing/2014/main" id="{19EEF6F2-7890-2EA5-A4B3-78F749C713D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5" name="Date Placeholder 4">
            <a:extLst>
              <a:ext uri="{FF2B5EF4-FFF2-40B4-BE49-F238E27FC236}">
                <a16:creationId xmlns:a16="http://schemas.microsoft.com/office/drawing/2014/main" id="{B98ABB76-85C1-227A-D652-8F5257CA2C18}"/>
              </a:ext>
            </a:extLst>
          </p:cNvPr>
          <p:cNvSpPr>
            <a:spLocks noGrp="1"/>
          </p:cNvSpPr>
          <p:nvPr>
            <p:ph type="dt" sz="half" idx="10"/>
          </p:nvPr>
        </p:nvSpPr>
        <p:spPr/>
        <p:txBody>
          <a:bodyPr/>
          <a:lstStyle/>
          <a:p>
            <a:fld id="{F03806BB-44DC-424C-9F0D-09F3D6D837AB}" type="datetimeFigureOut">
              <a:rPr lang="en-BE" smtClean="0"/>
              <a:t>05/03/2023</a:t>
            </a:fld>
            <a:endParaRPr lang="en-BE"/>
          </a:p>
        </p:txBody>
      </p:sp>
      <p:sp>
        <p:nvSpPr>
          <p:cNvPr id="6" name="Footer Placeholder 5">
            <a:extLst>
              <a:ext uri="{FF2B5EF4-FFF2-40B4-BE49-F238E27FC236}">
                <a16:creationId xmlns:a16="http://schemas.microsoft.com/office/drawing/2014/main" id="{56A6E403-77E6-ED70-176E-F6B1D4612213}"/>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FD8278A1-C85E-DF85-2BFA-588F53D7A520}"/>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3298537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85121-9166-D0A8-E5E9-B53DB27A9C56}"/>
              </a:ext>
            </a:extLst>
          </p:cNvPr>
          <p:cNvSpPr>
            <a:spLocks noGrp="1"/>
          </p:cNvSpPr>
          <p:nvPr>
            <p:ph type="title"/>
          </p:nvPr>
        </p:nvSpPr>
        <p:spPr>
          <a:xfrm>
            <a:off x="839788" y="365125"/>
            <a:ext cx="10515600" cy="1325563"/>
          </a:xfrm>
        </p:spPr>
        <p:txBody>
          <a:bodyPr/>
          <a:lstStyle/>
          <a:p>
            <a:r>
              <a:rPr lang="en-US"/>
              <a:t>Click to edit Master title style</a:t>
            </a:r>
            <a:endParaRPr lang="en-BE"/>
          </a:p>
        </p:txBody>
      </p:sp>
      <p:sp>
        <p:nvSpPr>
          <p:cNvPr id="3" name="Text Placeholder 2">
            <a:extLst>
              <a:ext uri="{FF2B5EF4-FFF2-40B4-BE49-F238E27FC236}">
                <a16:creationId xmlns:a16="http://schemas.microsoft.com/office/drawing/2014/main" id="{2A086D62-E428-E858-703A-E650FB3BCD4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B2D1FF-2491-BEB3-B734-EBE90274E55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5" name="Text Placeholder 4">
            <a:extLst>
              <a:ext uri="{FF2B5EF4-FFF2-40B4-BE49-F238E27FC236}">
                <a16:creationId xmlns:a16="http://schemas.microsoft.com/office/drawing/2014/main" id="{8B0F294D-665B-5C2D-39F4-B3BC3288CA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1B130D0-521D-0A47-3499-A41D8CAAF87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7" name="Date Placeholder 6">
            <a:extLst>
              <a:ext uri="{FF2B5EF4-FFF2-40B4-BE49-F238E27FC236}">
                <a16:creationId xmlns:a16="http://schemas.microsoft.com/office/drawing/2014/main" id="{407E548E-3826-CC15-892B-1739D2BAD1BB}"/>
              </a:ext>
            </a:extLst>
          </p:cNvPr>
          <p:cNvSpPr>
            <a:spLocks noGrp="1"/>
          </p:cNvSpPr>
          <p:nvPr>
            <p:ph type="dt" sz="half" idx="10"/>
          </p:nvPr>
        </p:nvSpPr>
        <p:spPr/>
        <p:txBody>
          <a:bodyPr/>
          <a:lstStyle/>
          <a:p>
            <a:fld id="{F03806BB-44DC-424C-9F0D-09F3D6D837AB}" type="datetimeFigureOut">
              <a:rPr lang="en-BE" smtClean="0"/>
              <a:t>05/03/2023</a:t>
            </a:fld>
            <a:endParaRPr lang="en-BE"/>
          </a:p>
        </p:txBody>
      </p:sp>
      <p:sp>
        <p:nvSpPr>
          <p:cNvPr id="8" name="Footer Placeholder 7">
            <a:extLst>
              <a:ext uri="{FF2B5EF4-FFF2-40B4-BE49-F238E27FC236}">
                <a16:creationId xmlns:a16="http://schemas.microsoft.com/office/drawing/2014/main" id="{2FED6031-762B-855C-CC51-0381BCD44A12}"/>
              </a:ext>
            </a:extLst>
          </p:cNvPr>
          <p:cNvSpPr>
            <a:spLocks noGrp="1"/>
          </p:cNvSpPr>
          <p:nvPr>
            <p:ph type="ftr" sz="quarter" idx="11"/>
          </p:nvPr>
        </p:nvSpPr>
        <p:spPr/>
        <p:txBody>
          <a:bodyPr/>
          <a:lstStyle/>
          <a:p>
            <a:endParaRPr lang="en-BE"/>
          </a:p>
        </p:txBody>
      </p:sp>
      <p:sp>
        <p:nvSpPr>
          <p:cNvPr id="9" name="Slide Number Placeholder 8">
            <a:extLst>
              <a:ext uri="{FF2B5EF4-FFF2-40B4-BE49-F238E27FC236}">
                <a16:creationId xmlns:a16="http://schemas.microsoft.com/office/drawing/2014/main" id="{7A8289F0-340A-0D26-A9DB-DF0DE42BB457}"/>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3209282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F8204-8FE4-A2FA-9C42-F36E4CF7977E}"/>
              </a:ext>
            </a:extLst>
          </p:cNvPr>
          <p:cNvSpPr>
            <a:spLocks noGrp="1"/>
          </p:cNvSpPr>
          <p:nvPr>
            <p:ph type="title"/>
          </p:nvPr>
        </p:nvSpPr>
        <p:spPr/>
        <p:txBody>
          <a:bodyPr/>
          <a:lstStyle/>
          <a:p>
            <a:r>
              <a:rPr lang="en-US"/>
              <a:t>Click to edit Master title style</a:t>
            </a:r>
            <a:endParaRPr lang="en-BE"/>
          </a:p>
        </p:txBody>
      </p:sp>
      <p:sp>
        <p:nvSpPr>
          <p:cNvPr id="3" name="Date Placeholder 2">
            <a:extLst>
              <a:ext uri="{FF2B5EF4-FFF2-40B4-BE49-F238E27FC236}">
                <a16:creationId xmlns:a16="http://schemas.microsoft.com/office/drawing/2014/main" id="{C1018F83-4086-0221-666C-1589053C209D}"/>
              </a:ext>
            </a:extLst>
          </p:cNvPr>
          <p:cNvSpPr>
            <a:spLocks noGrp="1"/>
          </p:cNvSpPr>
          <p:nvPr>
            <p:ph type="dt" sz="half" idx="10"/>
          </p:nvPr>
        </p:nvSpPr>
        <p:spPr/>
        <p:txBody>
          <a:bodyPr/>
          <a:lstStyle/>
          <a:p>
            <a:fld id="{F03806BB-44DC-424C-9F0D-09F3D6D837AB}" type="datetimeFigureOut">
              <a:rPr lang="en-BE" smtClean="0"/>
              <a:t>05/03/2023</a:t>
            </a:fld>
            <a:endParaRPr lang="en-BE"/>
          </a:p>
        </p:txBody>
      </p:sp>
      <p:sp>
        <p:nvSpPr>
          <p:cNvPr id="4" name="Footer Placeholder 3">
            <a:extLst>
              <a:ext uri="{FF2B5EF4-FFF2-40B4-BE49-F238E27FC236}">
                <a16:creationId xmlns:a16="http://schemas.microsoft.com/office/drawing/2014/main" id="{27B4F8A8-0A68-78B5-BE4D-829BDD63A924}"/>
              </a:ext>
            </a:extLst>
          </p:cNvPr>
          <p:cNvSpPr>
            <a:spLocks noGrp="1"/>
          </p:cNvSpPr>
          <p:nvPr>
            <p:ph type="ftr" sz="quarter" idx="11"/>
          </p:nvPr>
        </p:nvSpPr>
        <p:spPr/>
        <p:txBody>
          <a:bodyPr/>
          <a:lstStyle/>
          <a:p>
            <a:endParaRPr lang="en-BE"/>
          </a:p>
        </p:txBody>
      </p:sp>
      <p:sp>
        <p:nvSpPr>
          <p:cNvPr id="5" name="Slide Number Placeholder 4">
            <a:extLst>
              <a:ext uri="{FF2B5EF4-FFF2-40B4-BE49-F238E27FC236}">
                <a16:creationId xmlns:a16="http://schemas.microsoft.com/office/drawing/2014/main" id="{1FC7D7E0-F8C2-5238-15CE-4698A68CBCF9}"/>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2513465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2F2675-9429-EBA3-0D1D-BE5F3956FF92}"/>
              </a:ext>
            </a:extLst>
          </p:cNvPr>
          <p:cNvSpPr>
            <a:spLocks noGrp="1"/>
          </p:cNvSpPr>
          <p:nvPr>
            <p:ph type="dt" sz="half" idx="10"/>
          </p:nvPr>
        </p:nvSpPr>
        <p:spPr/>
        <p:txBody>
          <a:bodyPr/>
          <a:lstStyle/>
          <a:p>
            <a:fld id="{F03806BB-44DC-424C-9F0D-09F3D6D837AB}" type="datetimeFigureOut">
              <a:rPr lang="en-BE" smtClean="0"/>
              <a:t>05/03/2023</a:t>
            </a:fld>
            <a:endParaRPr lang="en-BE"/>
          </a:p>
        </p:txBody>
      </p:sp>
      <p:sp>
        <p:nvSpPr>
          <p:cNvPr id="3" name="Footer Placeholder 2">
            <a:extLst>
              <a:ext uri="{FF2B5EF4-FFF2-40B4-BE49-F238E27FC236}">
                <a16:creationId xmlns:a16="http://schemas.microsoft.com/office/drawing/2014/main" id="{4143EEF1-4F00-3137-E4FC-443EB36E79D2}"/>
              </a:ext>
            </a:extLst>
          </p:cNvPr>
          <p:cNvSpPr>
            <a:spLocks noGrp="1"/>
          </p:cNvSpPr>
          <p:nvPr>
            <p:ph type="ftr" sz="quarter" idx="11"/>
          </p:nvPr>
        </p:nvSpPr>
        <p:spPr/>
        <p:txBody>
          <a:bodyPr/>
          <a:lstStyle/>
          <a:p>
            <a:endParaRPr lang="en-BE"/>
          </a:p>
        </p:txBody>
      </p:sp>
      <p:sp>
        <p:nvSpPr>
          <p:cNvPr id="4" name="Slide Number Placeholder 3">
            <a:extLst>
              <a:ext uri="{FF2B5EF4-FFF2-40B4-BE49-F238E27FC236}">
                <a16:creationId xmlns:a16="http://schemas.microsoft.com/office/drawing/2014/main" id="{0C88CBE3-B22D-8FF4-7D8E-AFD58CC210A2}"/>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2600435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CC3E5-DED1-32D9-838D-3799722C05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BE"/>
          </a:p>
        </p:txBody>
      </p:sp>
      <p:sp>
        <p:nvSpPr>
          <p:cNvPr id="3" name="Content Placeholder 2">
            <a:extLst>
              <a:ext uri="{FF2B5EF4-FFF2-40B4-BE49-F238E27FC236}">
                <a16:creationId xmlns:a16="http://schemas.microsoft.com/office/drawing/2014/main" id="{8C847F60-B624-58CE-8ED3-D20E3C3EA0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Text Placeholder 3">
            <a:extLst>
              <a:ext uri="{FF2B5EF4-FFF2-40B4-BE49-F238E27FC236}">
                <a16:creationId xmlns:a16="http://schemas.microsoft.com/office/drawing/2014/main" id="{4841BAC6-A529-C439-955E-7BF88DB60A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918D14-9E9C-9FF2-CFB6-E93234B2228B}"/>
              </a:ext>
            </a:extLst>
          </p:cNvPr>
          <p:cNvSpPr>
            <a:spLocks noGrp="1"/>
          </p:cNvSpPr>
          <p:nvPr>
            <p:ph type="dt" sz="half" idx="10"/>
          </p:nvPr>
        </p:nvSpPr>
        <p:spPr/>
        <p:txBody>
          <a:bodyPr/>
          <a:lstStyle/>
          <a:p>
            <a:fld id="{F03806BB-44DC-424C-9F0D-09F3D6D837AB}" type="datetimeFigureOut">
              <a:rPr lang="en-BE" smtClean="0"/>
              <a:t>05/03/2023</a:t>
            </a:fld>
            <a:endParaRPr lang="en-BE"/>
          </a:p>
        </p:txBody>
      </p:sp>
      <p:sp>
        <p:nvSpPr>
          <p:cNvPr id="6" name="Footer Placeholder 5">
            <a:extLst>
              <a:ext uri="{FF2B5EF4-FFF2-40B4-BE49-F238E27FC236}">
                <a16:creationId xmlns:a16="http://schemas.microsoft.com/office/drawing/2014/main" id="{76075016-FE15-1672-F727-7A2B6A0D3567}"/>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8703D153-773D-D446-9435-5FC4498509CD}"/>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1590756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4F8FB-5B0E-5571-AAE5-0479D5FC7E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BE"/>
          </a:p>
        </p:txBody>
      </p:sp>
      <p:sp>
        <p:nvSpPr>
          <p:cNvPr id="3" name="Picture Placeholder 2">
            <a:extLst>
              <a:ext uri="{FF2B5EF4-FFF2-40B4-BE49-F238E27FC236}">
                <a16:creationId xmlns:a16="http://schemas.microsoft.com/office/drawing/2014/main" id="{462E8F7E-42FC-B31B-1FED-A670A063B9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BE"/>
          </a:p>
        </p:txBody>
      </p:sp>
      <p:sp>
        <p:nvSpPr>
          <p:cNvPr id="4" name="Text Placeholder 3">
            <a:extLst>
              <a:ext uri="{FF2B5EF4-FFF2-40B4-BE49-F238E27FC236}">
                <a16:creationId xmlns:a16="http://schemas.microsoft.com/office/drawing/2014/main" id="{D81B1412-19CF-97F5-487A-FC2546C899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9CB104-40B5-BDF2-6D2B-7294F94FBA36}"/>
              </a:ext>
            </a:extLst>
          </p:cNvPr>
          <p:cNvSpPr>
            <a:spLocks noGrp="1"/>
          </p:cNvSpPr>
          <p:nvPr>
            <p:ph type="dt" sz="half" idx="10"/>
          </p:nvPr>
        </p:nvSpPr>
        <p:spPr/>
        <p:txBody>
          <a:bodyPr/>
          <a:lstStyle/>
          <a:p>
            <a:fld id="{F03806BB-44DC-424C-9F0D-09F3D6D837AB}" type="datetimeFigureOut">
              <a:rPr lang="en-BE" smtClean="0"/>
              <a:t>05/03/2023</a:t>
            </a:fld>
            <a:endParaRPr lang="en-BE"/>
          </a:p>
        </p:txBody>
      </p:sp>
      <p:sp>
        <p:nvSpPr>
          <p:cNvPr id="6" name="Footer Placeholder 5">
            <a:extLst>
              <a:ext uri="{FF2B5EF4-FFF2-40B4-BE49-F238E27FC236}">
                <a16:creationId xmlns:a16="http://schemas.microsoft.com/office/drawing/2014/main" id="{98FADA34-B39F-1EFC-69B2-4C97A9C801A9}"/>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8882B1A3-D1A8-F816-2B35-58F4E3B6E4D7}"/>
              </a:ext>
            </a:extLst>
          </p:cNvPr>
          <p:cNvSpPr>
            <a:spLocks noGrp="1"/>
          </p:cNvSpPr>
          <p:nvPr>
            <p:ph type="sldNum" sz="quarter" idx="12"/>
          </p:nvPr>
        </p:nvSpPr>
        <p:spPr/>
        <p:txBody>
          <a:bodyPr/>
          <a:lstStyle/>
          <a:p>
            <a:fld id="{6EC6423E-1D1E-4FAE-A308-784CA58BC786}" type="slidenum">
              <a:rPr lang="en-BE" smtClean="0"/>
              <a:t>‹#›</a:t>
            </a:fld>
            <a:endParaRPr lang="en-BE"/>
          </a:p>
        </p:txBody>
      </p:sp>
    </p:spTree>
    <p:extLst>
      <p:ext uri="{BB962C8B-B14F-4D97-AF65-F5344CB8AC3E}">
        <p14:creationId xmlns:p14="http://schemas.microsoft.com/office/powerpoint/2010/main" val="1222139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731161-DF17-3A39-5735-90BA92A7BD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BE"/>
          </a:p>
        </p:txBody>
      </p:sp>
      <p:sp>
        <p:nvSpPr>
          <p:cNvPr id="3" name="Text Placeholder 2">
            <a:extLst>
              <a:ext uri="{FF2B5EF4-FFF2-40B4-BE49-F238E27FC236}">
                <a16:creationId xmlns:a16="http://schemas.microsoft.com/office/drawing/2014/main" id="{3FD4F8C6-28F5-09A9-006C-294A889041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Date Placeholder 3">
            <a:extLst>
              <a:ext uri="{FF2B5EF4-FFF2-40B4-BE49-F238E27FC236}">
                <a16:creationId xmlns:a16="http://schemas.microsoft.com/office/drawing/2014/main" id="{0302D9F5-BA8B-CAC3-3B9B-E7C430079E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3806BB-44DC-424C-9F0D-09F3D6D837AB}" type="datetimeFigureOut">
              <a:rPr lang="en-BE" smtClean="0"/>
              <a:t>05/03/2023</a:t>
            </a:fld>
            <a:endParaRPr lang="en-BE"/>
          </a:p>
        </p:txBody>
      </p:sp>
      <p:sp>
        <p:nvSpPr>
          <p:cNvPr id="5" name="Footer Placeholder 4">
            <a:extLst>
              <a:ext uri="{FF2B5EF4-FFF2-40B4-BE49-F238E27FC236}">
                <a16:creationId xmlns:a16="http://schemas.microsoft.com/office/drawing/2014/main" id="{83561E84-FC13-45FB-8DB1-4F8E8D4804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BE"/>
          </a:p>
        </p:txBody>
      </p:sp>
      <p:sp>
        <p:nvSpPr>
          <p:cNvPr id="6" name="Slide Number Placeholder 5">
            <a:extLst>
              <a:ext uri="{FF2B5EF4-FFF2-40B4-BE49-F238E27FC236}">
                <a16:creationId xmlns:a16="http://schemas.microsoft.com/office/drawing/2014/main" id="{194DB3C9-903B-8EB3-7A77-41246A1A4B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C6423E-1D1E-4FAE-A308-784CA58BC786}" type="slidenum">
              <a:rPr lang="en-BE" smtClean="0"/>
              <a:t>‹#›</a:t>
            </a:fld>
            <a:endParaRPr lang="en-BE"/>
          </a:p>
        </p:txBody>
      </p:sp>
    </p:spTree>
    <p:extLst>
      <p:ext uri="{BB962C8B-B14F-4D97-AF65-F5344CB8AC3E}">
        <p14:creationId xmlns:p14="http://schemas.microsoft.com/office/powerpoint/2010/main" val="2755818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95500" y="2143116"/>
            <a:ext cx="6792888" cy="2286016"/>
          </a:xfrm>
        </p:spPr>
        <p:txBody>
          <a:bodyPr>
            <a:normAutofit fontScale="90000"/>
          </a:bodyPr>
          <a:lstStyle/>
          <a:p>
            <a:r>
              <a:rPr lang="en-GB" b="1" dirty="0">
                <a:effectLst/>
                <a:latin typeface="+mj-lt"/>
                <a:ea typeface="Calibri" panose="020F0502020204030204" pitchFamily="34" charset="0"/>
              </a:rPr>
              <a:t>WTO Law: Trade in Goods – Exceptions to the Core Prin</a:t>
            </a:r>
            <a:r>
              <a:rPr lang="en-GB" b="1" dirty="0">
                <a:ea typeface="Calibri" panose="020F0502020204030204" pitchFamily="34" charset="0"/>
              </a:rPr>
              <a:t>c</a:t>
            </a:r>
            <a:r>
              <a:rPr lang="en-GB" b="1" dirty="0">
                <a:effectLst/>
                <a:latin typeface="+mj-lt"/>
                <a:ea typeface="Calibri" panose="020F0502020204030204" pitchFamily="34" charset="0"/>
              </a:rPr>
              <a:t>iples</a:t>
            </a:r>
            <a:endParaRPr lang="en-GB" dirty="0">
              <a:latin typeface="+mj-lt"/>
            </a:endParaRPr>
          </a:p>
        </p:txBody>
      </p:sp>
      <p:sp>
        <p:nvSpPr>
          <p:cNvPr id="3" name="Subtitle 2"/>
          <p:cNvSpPr>
            <a:spLocks noGrp="1"/>
          </p:cNvSpPr>
          <p:nvPr>
            <p:ph type="subTitle" idx="1"/>
          </p:nvPr>
        </p:nvSpPr>
        <p:spPr/>
        <p:txBody>
          <a:bodyPr/>
          <a:lstStyle/>
          <a:p>
            <a:r>
              <a:rPr lang="en-US" dirty="0"/>
              <a:t>  </a:t>
            </a:r>
          </a:p>
        </p:txBody>
      </p:sp>
      <p:sp>
        <p:nvSpPr>
          <p:cNvPr id="5" name="Text Box 6"/>
          <p:cNvSpPr txBox="1">
            <a:spLocks noChangeArrowheads="1"/>
          </p:cNvSpPr>
          <p:nvPr/>
        </p:nvSpPr>
        <p:spPr bwMode="auto">
          <a:xfrm>
            <a:off x="1881158" y="5684860"/>
            <a:ext cx="5434012" cy="677108"/>
          </a:xfrm>
          <a:prstGeom prst="rect">
            <a:avLst/>
          </a:prstGeom>
          <a:noFill/>
          <a:ln w="9525">
            <a:noFill/>
            <a:miter lim="800000"/>
            <a:headEnd/>
            <a:tailEnd/>
          </a:ln>
          <a:effectLst/>
        </p:spPr>
        <p:txBody>
          <a:bodyPr>
            <a:spAutoFit/>
          </a:bodyPr>
          <a:lstStyle/>
          <a:p>
            <a:pPr>
              <a:lnSpc>
                <a:spcPct val="95000"/>
              </a:lnSpc>
              <a:buClr>
                <a:srgbClr val="777777"/>
              </a:buClr>
            </a:pPr>
            <a:r>
              <a:rPr lang="en-AU" sz="2000" dirty="0">
                <a:solidFill>
                  <a:srgbClr val="777777"/>
                </a:solidFill>
              </a:rPr>
              <a:t>David Luff ©</a:t>
            </a:r>
          </a:p>
          <a:p>
            <a:pPr>
              <a:lnSpc>
                <a:spcPct val="95000"/>
              </a:lnSpc>
              <a:buClr>
                <a:srgbClr val="777777"/>
              </a:buClr>
            </a:pPr>
            <a:r>
              <a:rPr lang="en-AU" sz="2000" dirty="0">
                <a:solidFill>
                  <a:srgbClr val="777777"/>
                </a:solidFill>
              </a:rPr>
              <a:t>2023</a:t>
            </a:r>
          </a:p>
        </p:txBody>
      </p:sp>
      <p:pic>
        <p:nvPicPr>
          <p:cNvPr id="4" name="Picture 2">
            <a:extLst>
              <a:ext uri="{FF2B5EF4-FFF2-40B4-BE49-F238E27FC236}">
                <a16:creationId xmlns:a16="http://schemas.microsoft.com/office/drawing/2014/main" id="{699337BF-5311-12A1-CA24-B61B0B7189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 y="350929"/>
            <a:ext cx="2209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014" y="537307"/>
            <a:ext cx="6807230" cy="552471"/>
          </a:xfrm>
        </p:spPr>
        <p:txBody>
          <a:bodyPr>
            <a:normAutofit fontScale="90000"/>
          </a:bodyPr>
          <a:lstStyle/>
          <a:p>
            <a:r>
              <a:rPr lang="en-GB" dirty="0"/>
              <a:t>Chapter II</a:t>
            </a:r>
          </a:p>
        </p:txBody>
      </p:sp>
      <p:sp>
        <p:nvSpPr>
          <p:cNvPr id="3" name="Content Placeholder 2"/>
          <p:cNvSpPr>
            <a:spLocks noGrp="1"/>
          </p:cNvSpPr>
          <p:nvPr>
            <p:ph idx="1"/>
          </p:nvPr>
        </p:nvSpPr>
        <p:spPr/>
        <p:txBody>
          <a:bodyPr>
            <a:normAutofit/>
          </a:bodyPr>
          <a:lstStyle/>
          <a:p>
            <a:pPr>
              <a:tabLst>
                <a:tab pos="228600" algn="l"/>
              </a:tabLst>
            </a:pPr>
            <a:endParaRPr lang="en-GB" dirty="0"/>
          </a:p>
          <a:p>
            <a:pPr>
              <a:tabLst>
                <a:tab pos="228600" algn="l"/>
              </a:tabLst>
            </a:pPr>
            <a:r>
              <a:rPr lang="en-GB" sz="3200" dirty="0">
                <a:solidFill>
                  <a:srgbClr val="0070C0"/>
                </a:solidFill>
                <a:latin typeface="Calibri" panose="020F0502020204030204" pitchFamily="34" charset="0"/>
                <a:ea typeface="Times New Roman" panose="02020603050405020304" pitchFamily="18" charset="0"/>
              </a:rPr>
              <a:t>Exceptions to NT</a:t>
            </a:r>
            <a:endParaRPr lang="en-BE" sz="3200" b="1" dirty="0">
              <a:solidFill>
                <a:srgbClr val="0070C0"/>
              </a:solidFill>
              <a:latin typeface="Times New Roman" panose="02020603050405020304" pitchFamily="18" charset="0"/>
              <a:ea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ABDB7DC1-6DFD-4804-B81B-5AD5FA162587}" type="slidenum">
              <a:rPr lang="en-US" smtClean="0"/>
              <a:pPr/>
              <a:t>10</a:t>
            </a:fld>
            <a:endParaRPr lang="en-US"/>
          </a:p>
        </p:txBody>
      </p:sp>
    </p:spTree>
    <p:extLst>
      <p:ext uri="{BB962C8B-B14F-4D97-AF65-F5344CB8AC3E}">
        <p14:creationId xmlns:p14="http://schemas.microsoft.com/office/powerpoint/2010/main" val="665362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2004" y="537307"/>
            <a:ext cx="7667240" cy="552471"/>
          </a:xfrm>
        </p:spPr>
        <p:txBody>
          <a:bodyPr>
            <a:normAutofit fontScale="90000"/>
          </a:bodyPr>
          <a:lstStyle/>
          <a:p>
            <a:r>
              <a:rPr lang="fr-FR" dirty="0">
                <a:effectLst/>
                <a:latin typeface="Calibri" panose="020F0502020204030204" pitchFamily="34" charset="0"/>
                <a:ea typeface="Calibri" panose="020F0502020204030204" pitchFamily="34" charset="0"/>
              </a:rPr>
              <a:t>Exceptions to National </a:t>
            </a:r>
            <a:r>
              <a:rPr lang="fr-FR" dirty="0" err="1">
                <a:effectLst/>
                <a:latin typeface="Calibri" panose="020F0502020204030204" pitchFamily="34" charset="0"/>
                <a:ea typeface="Calibri" panose="020F0502020204030204" pitchFamily="34" charset="0"/>
              </a:rPr>
              <a:t>Treatment</a:t>
            </a:r>
            <a:endParaRPr lang="en-GB" dirty="0"/>
          </a:p>
        </p:txBody>
      </p:sp>
      <p:sp>
        <p:nvSpPr>
          <p:cNvPr id="3" name="Content Placeholder 2"/>
          <p:cNvSpPr>
            <a:spLocks noGrp="1"/>
          </p:cNvSpPr>
          <p:nvPr>
            <p:ph idx="1"/>
          </p:nvPr>
        </p:nvSpPr>
        <p:spPr>
          <a:xfrm>
            <a:off x="838200" y="1181528"/>
            <a:ext cx="10515600" cy="4995435"/>
          </a:xfrm>
        </p:spPr>
        <p:txBody>
          <a:bodyPr>
            <a:normAutofit/>
          </a:bodyPr>
          <a:lstStyle/>
          <a:p>
            <a:r>
              <a:rPr lang="en-US" altLang="en-BE" dirty="0"/>
              <a:t>Cinematograph films (Art. IV)</a:t>
            </a:r>
          </a:p>
          <a:p>
            <a:pPr lvl="1"/>
            <a:r>
              <a:rPr lang="en-US" altLang="en-BE" dirty="0"/>
              <a:t>Screen quotas</a:t>
            </a:r>
          </a:p>
          <a:p>
            <a:r>
              <a:rPr lang="en-US" altLang="en-BE" dirty="0"/>
              <a:t>Subsidies (Art. III:8(b))</a:t>
            </a:r>
          </a:p>
          <a:p>
            <a:pPr lvl="1"/>
            <a:r>
              <a:rPr lang="en-US" altLang="en-BE" dirty="0"/>
              <a:t>Subsidies are to be addressed only in light wit the provisions contained in Art. XVI of the GATT and the Agreement on Subsidies and Countervailing Measures</a:t>
            </a:r>
          </a:p>
          <a:p>
            <a:pPr lvl="1"/>
            <a:endParaRPr lang="en-GB" dirty="0"/>
          </a:p>
        </p:txBody>
      </p:sp>
      <p:sp>
        <p:nvSpPr>
          <p:cNvPr id="5" name="Slide Number Placeholder 4"/>
          <p:cNvSpPr>
            <a:spLocks noGrp="1"/>
          </p:cNvSpPr>
          <p:nvPr>
            <p:ph type="sldNum" sz="quarter" idx="12"/>
          </p:nvPr>
        </p:nvSpPr>
        <p:spPr/>
        <p:txBody>
          <a:bodyPr/>
          <a:lstStyle/>
          <a:p>
            <a:fld id="{ABDB7DC1-6DFD-4804-B81B-5AD5FA162587}" type="slidenum">
              <a:rPr lang="en-US" smtClean="0"/>
              <a:pPr/>
              <a:t>11</a:t>
            </a:fld>
            <a:endParaRPr lang="en-US"/>
          </a:p>
        </p:txBody>
      </p:sp>
    </p:spTree>
    <p:extLst>
      <p:ext uri="{BB962C8B-B14F-4D97-AF65-F5344CB8AC3E}">
        <p14:creationId xmlns:p14="http://schemas.microsoft.com/office/powerpoint/2010/main" val="3011326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2004" y="537307"/>
            <a:ext cx="7667240" cy="552471"/>
          </a:xfrm>
        </p:spPr>
        <p:txBody>
          <a:bodyPr>
            <a:normAutofit fontScale="90000"/>
          </a:bodyPr>
          <a:lstStyle/>
          <a:p>
            <a:r>
              <a:rPr lang="fr-FR" dirty="0">
                <a:effectLst/>
                <a:latin typeface="Calibri" panose="020F0502020204030204" pitchFamily="34" charset="0"/>
                <a:ea typeface="Calibri" panose="020F0502020204030204" pitchFamily="34" charset="0"/>
              </a:rPr>
              <a:t>Exceptions to National </a:t>
            </a:r>
            <a:r>
              <a:rPr lang="fr-FR" dirty="0" err="1">
                <a:effectLst/>
                <a:latin typeface="Calibri" panose="020F0502020204030204" pitchFamily="34" charset="0"/>
                <a:ea typeface="Calibri" panose="020F0502020204030204" pitchFamily="34" charset="0"/>
              </a:rPr>
              <a:t>Treatment</a:t>
            </a:r>
            <a:endParaRPr lang="en-GB" dirty="0"/>
          </a:p>
        </p:txBody>
      </p:sp>
      <p:sp>
        <p:nvSpPr>
          <p:cNvPr id="3" name="Content Placeholder 2"/>
          <p:cNvSpPr>
            <a:spLocks noGrp="1"/>
          </p:cNvSpPr>
          <p:nvPr>
            <p:ph idx="1"/>
          </p:nvPr>
        </p:nvSpPr>
        <p:spPr>
          <a:xfrm>
            <a:off x="838200" y="1181528"/>
            <a:ext cx="10515600" cy="4995435"/>
          </a:xfrm>
        </p:spPr>
        <p:txBody>
          <a:bodyPr>
            <a:normAutofit/>
          </a:bodyPr>
          <a:lstStyle/>
          <a:p>
            <a:endParaRPr lang="en-US" altLang="en-BE" dirty="0"/>
          </a:p>
          <a:p>
            <a:r>
              <a:rPr lang="en-US" altLang="en-BE" dirty="0"/>
              <a:t>Public Procurement (Art. III:8(a))</a:t>
            </a:r>
          </a:p>
          <a:p>
            <a:pPr lvl="1"/>
            <a:r>
              <a:rPr lang="en-US" altLang="en-BE" dirty="0"/>
              <a:t>Except for those WTO Members which are parties to the Government Procurement Agreement (GPA)</a:t>
            </a:r>
          </a:p>
          <a:p>
            <a:pPr lvl="1"/>
            <a:r>
              <a:rPr lang="en-US" altLang="en-BE" dirty="0"/>
              <a:t>Two generations of GPA (1995 and 2014)</a:t>
            </a:r>
          </a:p>
          <a:p>
            <a:pPr lvl="1"/>
            <a:r>
              <a:rPr lang="en-US" altLang="en-BE" dirty="0"/>
              <a:t>GPA based on schedules of commitments per sector and per procuring entity.</a:t>
            </a:r>
          </a:p>
          <a:p>
            <a:pPr lvl="1"/>
            <a:r>
              <a:rPr lang="en-US" altLang="en-BE" dirty="0"/>
              <a:t>In the new GPA, parties have adopted positive and negative lists</a:t>
            </a:r>
          </a:p>
          <a:p>
            <a:pPr lvl="2"/>
            <a:r>
              <a:rPr lang="en-US" altLang="en-BE" dirty="0"/>
              <a:t>Positive list means that only the products and procuring entities which are listed are subject to the GPA. </a:t>
            </a:r>
          </a:p>
          <a:p>
            <a:pPr lvl="2"/>
            <a:r>
              <a:rPr lang="en-US" altLang="en-BE" dirty="0"/>
              <a:t>Negative list means that all products and procuring entities are subject to the GPA except those which are listed.</a:t>
            </a:r>
          </a:p>
          <a:p>
            <a:pPr lvl="2"/>
            <a:r>
              <a:rPr lang="en-US" altLang="en-BE" dirty="0"/>
              <a:t>Negative lists are more liberal than positive lists. </a:t>
            </a:r>
            <a:r>
              <a:rPr lang="en-US" altLang="en-BE" dirty="0" err="1"/>
              <a:t>Eg</a:t>
            </a:r>
            <a:r>
              <a:rPr lang="en-US" altLang="en-BE" dirty="0"/>
              <a:t>: Korea – Seoul airport case</a:t>
            </a:r>
          </a:p>
          <a:p>
            <a:pPr lvl="1"/>
            <a:endParaRPr lang="en-US" altLang="en-BE" sz="2000" dirty="0"/>
          </a:p>
          <a:p>
            <a:pPr lvl="1"/>
            <a:endParaRPr lang="en-GB" dirty="0"/>
          </a:p>
        </p:txBody>
      </p:sp>
      <p:sp>
        <p:nvSpPr>
          <p:cNvPr id="5" name="Slide Number Placeholder 4"/>
          <p:cNvSpPr>
            <a:spLocks noGrp="1"/>
          </p:cNvSpPr>
          <p:nvPr>
            <p:ph type="sldNum" sz="quarter" idx="12"/>
          </p:nvPr>
        </p:nvSpPr>
        <p:spPr/>
        <p:txBody>
          <a:bodyPr/>
          <a:lstStyle/>
          <a:p>
            <a:fld id="{ABDB7DC1-6DFD-4804-B81B-5AD5FA162587}" type="slidenum">
              <a:rPr lang="en-US" smtClean="0"/>
              <a:pPr/>
              <a:t>12</a:t>
            </a:fld>
            <a:endParaRPr lang="en-US"/>
          </a:p>
        </p:txBody>
      </p:sp>
    </p:spTree>
    <p:extLst>
      <p:ext uri="{BB962C8B-B14F-4D97-AF65-F5344CB8AC3E}">
        <p14:creationId xmlns:p14="http://schemas.microsoft.com/office/powerpoint/2010/main" val="234573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014" y="537307"/>
            <a:ext cx="6807230" cy="552471"/>
          </a:xfrm>
        </p:spPr>
        <p:txBody>
          <a:bodyPr>
            <a:normAutofit fontScale="90000"/>
          </a:bodyPr>
          <a:lstStyle/>
          <a:p>
            <a:r>
              <a:rPr lang="en-GB" dirty="0"/>
              <a:t>Chapter III</a:t>
            </a:r>
          </a:p>
        </p:txBody>
      </p:sp>
      <p:sp>
        <p:nvSpPr>
          <p:cNvPr id="3" name="Content Placeholder 2"/>
          <p:cNvSpPr>
            <a:spLocks noGrp="1"/>
          </p:cNvSpPr>
          <p:nvPr>
            <p:ph idx="1"/>
          </p:nvPr>
        </p:nvSpPr>
        <p:spPr/>
        <p:txBody>
          <a:bodyPr>
            <a:normAutofit/>
          </a:bodyPr>
          <a:lstStyle/>
          <a:p>
            <a:pPr>
              <a:tabLst>
                <a:tab pos="228600" algn="l"/>
              </a:tabLst>
            </a:pPr>
            <a:endParaRPr lang="en-GB" dirty="0"/>
          </a:p>
          <a:p>
            <a:pPr>
              <a:tabLst>
                <a:tab pos="228600" algn="l"/>
              </a:tabLst>
            </a:pPr>
            <a:r>
              <a:rPr lang="en-GB" sz="3200" dirty="0">
                <a:solidFill>
                  <a:srgbClr val="0070C0"/>
                </a:solidFill>
                <a:latin typeface="Calibri" panose="020F0502020204030204" pitchFamily="34" charset="0"/>
                <a:ea typeface="Times New Roman" panose="02020603050405020304" pitchFamily="18" charset="0"/>
              </a:rPr>
              <a:t>Exceptions to Tariff Bindings</a:t>
            </a:r>
            <a:endParaRPr lang="en-BE" sz="3200" b="1" dirty="0">
              <a:solidFill>
                <a:srgbClr val="0070C0"/>
              </a:solidFill>
              <a:latin typeface="Times New Roman" panose="02020603050405020304" pitchFamily="18" charset="0"/>
              <a:ea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ABDB7DC1-6DFD-4804-B81B-5AD5FA162587}" type="slidenum">
              <a:rPr lang="en-US" smtClean="0"/>
              <a:pPr/>
              <a:t>13</a:t>
            </a:fld>
            <a:endParaRPr lang="en-US"/>
          </a:p>
        </p:txBody>
      </p:sp>
    </p:spTree>
    <p:extLst>
      <p:ext uri="{BB962C8B-B14F-4D97-AF65-F5344CB8AC3E}">
        <p14:creationId xmlns:p14="http://schemas.microsoft.com/office/powerpoint/2010/main" val="34073902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A7DE5B83-9E62-535F-628B-87E12570271E}"/>
              </a:ext>
            </a:extLst>
          </p:cNvPr>
          <p:cNvSpPr>
            <a:spLocks noGrp="1" noChangeArrowheads="1"/>
          </p:cNvSpPr>
          <p:nvPr>
            <p:ph type="title"/>
          </p:nvPr>
        </p:nvSpPr>
        <p:spPr>
          <a:xfrm>
            <a:off x="1263721" y="609600"/>
            <a:ext cx="9215367" cy="1295400"/>
          </a:xfrm>
        </p:spPr>
        <p:txBody>
          <a:bodyPr>
            <a:normAutofit/>
          </a:bodyPr>
          <a:lstStyle/>
          <a:p>
            <a:pPr algn="ctr"/>
            <a:r>
              <a:rPr lang="en-US" altLang="zh-CN" dirty="0">
                <a:ea typeface="SimSun" panose="02010600030101010101" pitchFamily="2" charset="-122"/>
              </a:rPr>
              <a:t>Exceptions to Tariff Bindings</a:t>
            </a:r>
          </a:p>
        </p:txBody>
      </p:sp>
      <p:sp>
        <p:nvSpPr>
          <p:cNvPr id="9219" name="Rectangle 3">
            <a:extLst>
              <a:ext uri="{FF2B5EF4-FFF2-40B4-BE49-F238E27FC236}">
                <a16:creationId xmlns:a16="http://schemas.microsoft.com/office/drawing/2014/main" id="{D668FE97-89A5-0E2B-3D7B-84D1E5872652}"/>
              </a:ext>
            </a:extLst>
          </p:cNvPr>
          <p:cNvSpPr>
            <a:spLocks noGrp="1" noChangeArrowheads="1"/>
          </p:cNvSpPr>
          <p:nvPr>
            <p:ph type="body" idx="1"/>
          </p:nvPr>
        </p:nvSpPr>
        <p:spPr/>
        <p:txBody>
          <a:bodyPr>
            <a:normAutofit/>
          </a:bodyPr>
          <a:lstStyle/>
          <a:p>
            <a:pPr algn="just"/>
            <a:r>
              <a:rPr lang="en-US" altLang="zh-CN" dirty="0">
                <a:ea typeface="SimSun" panose="02010600030101010101" pitchFamily="2" charset="-122"/>
              </a:rPr>
              <a:t>Trade remedies: WTO Members can take the measures unilaterally if certain conditions are met:</a:t>
            </a:r>
          </a:p>
          <a:p>
            <a:pPr lvl="1" algn="just"/>
            <a:r>
              <a:rPr lang="en-US" altLang="zh-CN" dirty="0">
                <a:ea typeface="SimSun" panose="02010600030101010101" pitchFamily="2" charset="-122"/>
              </a:rPr>
              <a:t>Antidumping duties (AD)</a:t>
            </a:r>
          </a:p>
          <a:p>
            <a:pPr lvl="1" algn="just"/>
            <a:r>
              <a:rPr lang="en-US" altLang="zh-CN" dirty="0">
                <a:ea typeface="SimSun" panose="02010600030101010101" pitchFamily="2" charset="-122"/>
              </a:rPr>
              <a:t>Anti-subsidy – countervailing duties (CVD)</a:t>
            </a:r>
          </a:p>
          <a:p>
            <a:pPr lvl="1" algn="just"/>
            <a:r>
              <a:rPr lang="en-US" altLang="zh-CN" dirty="0">
                <a:ea typeface="SimSun" panose="02010600030101010101" pitchFamily="2" charset="-122"/>
              </a:rPr>
              <a:t>Safeguard (SVG)</a:t>
            </a:r>
          </a:p>
          <a:p>
            <a:pPr algn="just"/>
            <a:r>
              <a:rPr lang="en-US" altLang="zh-CN" dirty="0">
                <a:ea typeface="SimSun" panose="02010600030101010101" pitchFamily="2" charset="-122"/>
              </a:rPr>
              <a:t>Multilateral safeguards: WTO Members must obtain the consent of the Ministerial Conference (or General Council) to take the measures</a:t>
            </a:r>
          </a:p>
          <a:p>
            <a:pPr lvl="1" algn="just"/>
            <a:r>
              <a:rPr lang="en-US" altLang="zh-CN" dirty="0">
                <a:ea typeface="SimSun" panose="02010600030101010101" pitchFamily="2" charset="-122"/>
              </a:rPr>
              <a:t>Protect the balance of payments</a:t>
            </a:r>
          </a:p>
          <a:p>
            <a:pPr lvl="1" algn="just"/>
            <a:r>
              <a:rPr lang="en-US" altLang="zh-CN" dirty="0">
                <a:ea typeface="SimSun" panose="02010600030101010101" pitchFamily="2" charset="-122"/>
              </a:rPr>
              <a:t>Special treatment for Developing Countries</a:t>
            </a:r>
          </a:p>
          <a:p>
            <a:pPr lvl="1" algn="just"/>
            <a:r>
              <a:rPr lang="en-US" altLang="zh-CN" dirty="0">
                <a:ea typeface="SimSun" panose="02010600030101010101" pitchFamily="2" charset="-122"/>
              </a:rPr>
              <a:t>General waiver procedure</a:t>
            </a:r>
          </a:p>
          <a:p>
            <a:pPr marL="0" indent="0" algn="just">
              <a:buNone/>
            </a:pPr>
            <a:endParaRPr lang="en-US" altLang="zh-CN" dirty="0">
              <a:ea typeface="SimSun" panose="02010600030101010101" pitchFamily="2"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24F82371-A03F-ECE6-34FF-4EB25B80344C}"/>
              </a:ext>
            </a:extLst>
          </p:cNvPr>
          <p:cNvSpPr>
            <a:spLocks noGrp="1" noChangeArrowheads="1"/>
          </p:cNvSpPr>
          <p:nvPr>
            <p:ph type="title"/>
          </p:nvPr>
        </p:nvSpPr>
        <p:spPr/>
        <p:txBody>
          <a:bodyPr/>
          <a:lstStyle/>
          <a:p>
            <a:pPr eaLnBrk="1" hangingPunct="1"/>
            <a:r>
              <a:rPr lang="en-US" altLang="fr-FR" sz="3200" b="1" dirty="0"/>
              <a:t>	</a:t>
            </a:r>
            <a:endParaRPr lang="en-US" altLang="fr-FR" dirty="0"/>
          </a:p>
        </p:txBody>
      </p:sp>
      <p:sp>
        <p:nvSpPr>
          <p:cNvPr id="9219" name="Rectangle 3">
            <a:extLst>
              <a:ext uri="{FF2B5EF4-FFF2-40B4-BE49-F238E27FC236}">
                <a16:creationId xmlns:a16="http://schemas.microsoft.com/office/drawing/2014/main" id="{DA62A6E8-AFCB-0F01-4103-3557DFC92944}"/>
              </a:ext>
            </a:extLst>
          </p:cNvPr>
          <p:cNvSpPr>
            <a:spLocks noGrp="1" noChangeArrowheads="1"/>
          </p:cNvSpPr>
          <p:nvPr>
            <p:ph type="body" sz="half" idx="1"/>
          </p:nvPr>
        </p:nvSpPr>
        <p:spPr>
          <a:xfrm>
            <a:off x="838200" y="2382003"/>
            <a:ext cx="5181600" cy="3794960"/>
          </a:xfrm>
        </p:spPr>
        <p:txBody>
          <a:bodyPr/>
          <a:lstStyle/>
          <a:p>
            <a:pPr marL="0" indent="0" eaLnBrk="1" hangingPunct="1">
              <a:buNone/>
            </a:pPr>
            <a:r>
              <a:rPr lang="en-US" altLang="fr-FR" sz="2400" b="1" dirty="0"/>
              <a:t>AD AND CVD </a:t>
            </a:r>
          </a:p>
          <a:p>
            <a:pPr eaLnBrk="1" hangingPunct="1"/>
            <a:r>
              <a:rPr lang="en-US" altLang="fr-FR" sz="2400" dirty="0"/>
              <a:t>Unfair practice</a:t>
            </a:r>
          </a:p>
          <a:p>
            <a:pPr eaLnBrk="1" hangingPunct="1"/>
            <a:r>
              <a:rPr lang="en-US" altLang="fr-FR" sz="2400" dirty="0"/>
              <a:t>Low injury and causation standards</a:t>
            </a:r>
          </a:p>
          <a:p>
            <a:pPr eaLnBrk="1" hangingPunct="1"/>
            <a:r>
              <a:rPr lang="en-US" altLang="fr-FR" sz="2400" dirty="0"/>
              <a:t>No compensation or retaliation</a:t>
            </a:r>
          </a:p>
          <a:p>
            <a:pPr eaLnBrk="1" hangingPunct="1"/>
            <a:r>
              <a:rPr lang="en-US" altLang="fr-FR" sz="2400" dirty="0"/>
              <a:t>Country-specific</a:t>
            </a:r>
          </a:p>
          <a:p>
            <a:pPr eaLnBrk="1" hangingPunct="1"/>
            <a:r>
              <a:rPr lang="en-US" altLang="fr-FR" sz="2400" dirty="0"/>
              <a:t>Limited or no executive discretion</a:t>
            </a:r>
          </a:p>
          <a:p>
            <a:pPr eaLnBrk="1" hangingPunct="1"/>
            <a:r>
              <a:rPr lang="en-US" altLang="fr-FR" sz="2400" dirty="0"/>
              <a:t>Decisions reviewable by courts</a:t>
            </a:r>
          </a:p>
        </p:txBody>
      </p:sp>
      <p:sp>
        <p:nvSpPr>
          <p:cNvPr id="9220" name="Rectangle 4">
            <a:extLst>
              <a:ext uri="{FF2B5EF4-FFF2-40B4-BE49-F238E27FC236}">
                <a16:creationId xmlns:a16="http://schemas.microsoft.com/office/drawing/2014/main" id="{0A3D3B6A-7A05-FE82-2247-9259E3E088FD}"/>
              </a:ext>
            </a:extLst>
          </p:cNvPr>
          <p:cNvSpPr>
            <a:spLocks noGrp="1" noChangeArrowheads="1"/>
          </p:cNvSpPr>
          <p:nvPr>
            <p:ph type="body" sz="half" idx="2"/>
          </p:nvPr>
        </p:nvSpPr>
        <p:spPr>
          <a:xfrm>
            <a:off x="6172200" y="2285999"/>
            <a:ext cx="5181600" cy="3890963"/>
          </a:xfrm>
        </p:spPr>
        <p:txBody>
          <a:bodyPr>
            <a:normAutofit lnSpcReduction="10000"/>
          </a:bodyPr>
          <a:lstStyle/>
          <a:p>
            <a:pPr marL="0" indent="0" eaLnBrk="1" hangingPunct="1">
              <a:lnSpc>
                <a:spcPct val="90000"/>
              </a:lnSpc>
              <a:buNone/>
            </a:pPr>
            <a:r>
              <a:rPr lang="en-US" altLang="fr-FR" sz="2400" b="1" dirty="0"/>
              <a:t>SAFEGUARDS </a:t>
            </a:r>
          </a:p>
          <a:p>
            <a:pPr eaLnBrk="1" hangingPunct="1">
              <a:lnSpc>
                <a:spcPct val="90000"/>
              </a:lnSpc>
            </a:pPr>
            <a:r>
              <a:rPr lang="en-US" altLang="fr-FR" sz="2400" dirty="0"/>
              <a:t>No unfair practice</a:t>
            </a:r>
            <a:endParaRPr lang="en-US" altLang="fr-FR" sz="2400" b="1" dirty="0"/>
          </a:p>
          <a:p>
            <a:pPr eaLnBrk="1" hangingPunct="1">
              <a:lnSpc>
                <a:spcPct val="90000"/>
              </a:lnSpc>
            </a:pPr>
            <a:r>
              <a:rPr lang="en-US" altLang="fr-FR" sz="2400" dirty="0"/>
              <a:t>Higher injury and causation standards</a:t>
            </a:r>
          </a:p>
          <a:p>
            <a:pPr eaLnBrk="1" hangingPunct="1">
              <a:lnSpc>
                <a:spcPct val="90000"/>
              </a:lnSpc>
            </a:pPr>
            <a:r>
              <a:rPr lang="en-US" altLang="fr-FR" sz="2400" dirty="0"/>
              <a:t>Compensation or retaliation</a:t>
            </a:r>
          </a:p>
          <a:p>
            <a:pPr eaLnBrk="1" hangingPunct="1">
              <a:lnSpc>
                <a:spcPct val="90000"/>
              </a:lnSpc>
              <a:buFont typeface="Wingdings" panose="05000000000000000000" pitchFamily="2" charset="2"/>
              <a:buNone/>
            </a:pPr>
            <a:endParaRPr lang="en-US" altLang="fr-FR" sz="2400" dirty="0"/>
          </a:p>
          <a:p>
            <a:pPr eaLnBrk="1" hangingPunct="1">
              <a:lnSpc>
                <a:spcPct val="90000"/>
              </a:lnSpc>
            </a:pPr>
            <a:r>
              <a:rPr lang="en-US" altLang="fr-FR" sz="2400" dirty="0"/>
              <a:t>All imports (exceptions)</a:t>
            </a:r>
          </a:p>
          <a:p>
            <a:pPr eaLnBrk="1" hangingPunct="1">
              <a:lnSpc>
                <a:spcPct val="90000"/>
              </a:lnSpc>
            </a:pPr>
            <a:r>
              <a:rPr lang="en-US" altLang="fr-FR" sz="2400" dirty="0"/>
              <a:t>Executive discretion</a:t>
            </a:r>
          </a:p>
          <a:p>
            <a:pPr eaLnBrk="1" hangingPunct="1">
              <a:lnSpc>
                <a:spcPct val="90000"/>
              </a:lnSpc>
              <a:buFont typeface="Wingdings" panose="05000000000000000000" pitchFamily="2" charset="2"/>
              <a:buNone/>
            </a:pPr>
            <a:endParaRPr lang="en-US" altLang="fr-FR" sz="2400" b="1" dirty="0"/>
          </a:p>
          <a:p>
            <a:pPr eaLnBrk="1" hangingPunct="1">
              <a:lnSpc>
                <a:spcPct val="90000"/>
              </a:lnSpc>
            </a:pPr>
            <a:r>
              <a:rPr lang="en-US" altLang="fr-FR" sz="2400" dirty="0"/>
              <a:t>Decisions unreviewable</a:t>
            </a:r>
          </a:p>
        </p:txBody>
      </p:sp>
      <p:sp>
        <p:nvSpPr>
          <p:cNvPr id="3" name="TextBox 2">
            <a:extLst>
              <a:ext uri="{FF2B5EF4-FFF2-40B4-BE49-F238E27FC236}">
                <a16:creationId xmlns:a16="http://schemas.microsoft.com/office/drawing/2014/main" id="{41B326B4-8204-BEA6-A240-8B2F90A24EA6}"/>
              </a:ext>
            </a:extLst>
          </p:cNvPr>
          <p:cNvSpPr txBox="1"/>
          <p:nvPr/>
        </p:nvSpPr>
        <p:spPr>
          <a:xfrm>
            <a:off x="905410" y="773399"/>
            <a:ext cx="6095144" cy="1200329"/>
          </a:xfrm>
          <a:prstGeom prst="rect">
            <a:avLst/>
          </a:prstGeom>
          <a:noFill/>
        </p:spPr>
        <p:txBody>
          <a:bodyPr wrap="square">
            <a:spAutoFit/>
          </a:bodyPr>
          <a:lstStyle/>
          <a:p>
            <a:r>
              <a:rPr lang="en-US" altLang="zh-CN" sz="3600" dirty="0">
                <a:ea typeface="SimSun" panose="02010600030101010101" pitchFamily="2" charset="-122"/>
              </a:rPr>
              <a:t>Exceptions to Tariff Bindings</a:t>
            </a:r>
          </a:p>
          <a:p>
            <a:r>
              <a:rPr lang="en-US" sz="3600" dirty="0">
                <a:ea typeface="SimSun" panose="02010600030101010101" pitchFamily="2" charset="-122"/>
              </a:rPr>
              <a:t>Trade remedies</a:t>
            </a:r>
            <a:endParaRPr lang="en-BE" sz="3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A7DE5B83-9E62-535F-628B-87E12570271E}"/>
              </a:ext>
            </a:extLst>
          </p:cNvPr>
          <p:cNvSpPr>
            <a:spLocks noGrp="1" noChangeArrowheads="1"/>
          </p:cNvSpPr>
          <p:nvPr>
            <p:ph type="title"/>
          </p:nvPr>
        </p:nvSpPr>
        <p:spPr>
          <a:xfrm>
            <a:off x="1263721" y="609600"/>
            <a:ext cx="9215367" cy="1295400"/>
          </a:xfrm>
        </p:spPr>
        <p:txBody>
          <a:bodyPr>
            <a:normAutofit/>
          </a:bodyPr>
          <a:lstStyle/>
          <a:p>
            <a:pPr algn="ctr"/>
            <a:r>
              <a:rPr lang="en-US" altLang="zh-CN" dirty="0">
                <a:ea typeface="SimSun" panose="02010600030101010101" pitchFamily="2" charset="-122"/>
              </a:rPr>
              <a:t>Exceptions to Tariff Bindings</a:t>
            </a:r>
          </a:p>
        </p:txBody>
      </p:sp>
      <p:sp>
        <p:nvSpPr>
          <p:cNvPr id="9219" name="Rectangle 3">
            <a:extLst>
              <a:ext uri="{FF2B5EF4-FFF2-40B4-BE49-F238E27FC236}">
                <a16:creationId xmlns:a16="http://schemas.microsoft.com/office/drawing/2014/main" id="{D668FE97-89A5-0E2B-3D7B-84D1E5872652}"/>
              </a:ext>
            </a:extLst>
          </p:cNvPr>
          <p:cNvSpPr>
            <a:spLocks noGrp="1" noChangeArrowheads="1"/>
          </p:cNvSpPr>
          <p:nvPr>
            <p:ph type="body" idx="1"/>
          </p:nvPr>
        </p:nvSpPr>
        <p:spPr>
          <a:xfrm>
            <a:off x="838200" y="1741470"/>
            <a:ext cx="10515600" cy="4746660"/>
          </a:xfrm>
        </p:spPr>
        <p:txBody>
          <a:bodyPr>
            <a:normAutofit fontScale="70000" lnSpcReduction="20000"/>
          </a:bodyPr>
          <a:lstStyle/>
          <a:p>
            <a:pPr algn="just"/>
            <a:r>
              <a:rPr lang="en-US" altLang="zh-CN" dirty="0">
                <a:ea typeface="SimSun" panose="02010600030101010101" pitchFamily="2" charset="-122"/>
              </a:rPr>
              <a:t>Antidumping : 3 conditions (Art. VI of GATT and WTO AD Agreement)</a:t>
            </a:r>
          </a:p>
          <a:p>
            <a:pPr lvl="1" algn="just"/>
            <a:r>
              <a:rPr lang="en-US" altLang="zh-CN" dirty="0">
                <a:ea typeface="SimSun" panose="02010600030101010101" pitchFamily="2" charset="-122"/>
              </a:rPr>
              <a:t>Dumping of imported products</a:t>
            </a:r>
          </a:p>
          <a:p>
            <a:pPr lvl="1" algn="just"/>
            <a:r>
              <a:rPr lang="en-US" altLang="zh-CN" dirty="0">
                <a:ea typeface="SimSun" panose="02010600030101010101" pitchFamily="2" charset="-122"/>
              </a:rPr>
              <a:t>Material injury to a domestic industry of like domestic products</a:t>
            </a:r>
          </a:p>
          <a:p>
            <a:pPr lvl="1" algn="just"/>
            <a:r>
              <a:rPr lang="en-US" altLang="zh-CN" dirty="0">
                <a:ea typeface="SimSun" panose="02010600030101010101" pitchFamily="2" charset="-122"/>
              </a:rPr>
              <a:t>Causal Link between Dumping and Injury</a:t>
            </a:r>
          </a:p>
          <a:p>
            <a:pPr algn="just"/>
            <a:r>
              <a:rPr lang="en-US" altLang="zh-CN" dirty="0">
                <a:ea typeface="SimSun" panose="02010600030101010101" pitchFamily="2" charset="-122"/>
              </a:rPr>
              <a:t>Dumping</a:t>
            </a:r>
          </a:p>
          <a:p>
            <a:pPr lvl="1" algn="just"/>
            <a:r>
              <a:rPr lang="en-US" altLang="zh-CN" dirty="0">
                <a:ea typeface="SimSun" panose="02010600030101010101" pitchFamily="2" charset="-122"/>
              </a:rPr>
              <a:t>There is dumping when the export price of a product is lower than its normal value</a:t>
            </a:r>
          </a:p>
          <a:p>
            <a:pPr lvl="1" algn="just"/>
            <a:r>
              <a:rPr lang="en-US" altLang="zh-CN" dirty="0">
                <a:ea typeface="SimSun" panose="02010600030101010101" pitchFamily="2" charset="-122"/>
              </a:rPr>
              <a:t>The normal value is in principle the price at which the imported product is sold in its domestic market, under normal market conditions</a:t>
            </a:r>
          </a:p>
          <a:p>
            <a:pPr lvl="1" algn="just"/>
            <a:r>
              <a:rPr lang="en-US" altLang="zh-CN" dirty="0">
                <a:ea typeface="SimSun" panose="02010600030101010101" pitchFamily="2" charset="-122"/>
              </a:rPr>
              <a:t>Special treatment of products originating in non-market economies</a:t>
            </a:r>
          </a:p>
          <a:p>
            <a:pPr lvl="1" algn="just"/>
            <a:r>
              <a:rPr lang="en-US" altLang="zh-CN" dirty="0">
                <a:ea typeface="SimSun" panose="02010600030101010101" pitchFamily="2" charset="-122"/>
              </a:rPr>
              <a:t>The export price is the price at which the imported product is sold to the first independent customer in the EU</a:t>
            </a:r>
          </a:p>
          <a:p>
            <a:pPr lvl="1" algn="just"/>
            <a:r>
              <a:rPr lang="en-US" altLang="zh-CN" dirty="0">
                <a:ea typeface="SimSun" panose="02010600030101010101" pitchFamily="2" charset="-122"/>
              </a:rPr>
              <a:t>Both the normal value and the export price are adjusted ex-factory to enable comparison</a:t>
            </a:r>
          </a:p>
          <a:p>
            <a:pPr algn="just"/>
            <a:r>
              <a:rPr lang="en-US" altLang="zh-CN" dirty="0">
                <a:ea typeface="SimSun" panose="02010600030101010101" pitchFamily="2" charset="-122"/>
              </a:rPr>
              <a:t>Injury</a:t>
            </a:r>
          </a:p>
          <a:p>
            <a:pPr lvl="1" algn="just"/>
            <a:r>
              <a:rPr lang="en-US" altLang="zh-CN" dirty="0">
                <a:ea typeface="SimSun" panose="02010600030101010101" pitchFamily="2" charset="-122"/>
              </a:rPr>
              <a:t>All indicators of injury must be assessed</a:t>
            </a:r>
          </a:p>
          <a:p>
            <a:pPr lvl="1" algn="just"/>
            <a:r>
              <a:rPr lang="en-US" altLang="zh-CN" dirty="0">
                <a:ea typeface="SimSun" panose="02010600030101010101" pitchFamily="2" charset="-122"/>
              </a:rPr>
              <a:t>Discretion to assess the relative importance of each indicator</a:t>
            </a:r>
          </a:p>
          <a:p>
            <a:pPr lvl="1" algn="just"/>
            <a:r>
              <a:rPr lang="en-US" altLang="zh-CN" dirty="0">
                <a:ea typeface="SimSun" panose="02010600030101010101" pitchFamily="2" charset="-122"/>
              </a:rPr>
              <a:t>Includes threat of injury</a:t>
            </a:r>
          </a:p>
          <a:p>
            <a:pPr algn="just"/>
            <a:r>
              <a:rPr lang="en-US" altLang="zh-CN" dirty="0">
                <a:ea typeface="SimSun" panose="02010600030101010101" pitchFamily="2" charset="-122"/>
              </a:rPr>
              <a:t>Causal Link</a:t>
            </a:r>
          </a:p>
          <a:p>
            <a:pPr lvl="1" algn="just"/>
            <a:r>
              <a:rPr lang="en-US" altLang="zh-CN" dirty="0">
                <a:ea typeface="SimSun" panose="02010600030101010101" pitchFamily="2" charset="-122"/>
              </a:rPr>
              <a:t>There must be a correlation between the prices and volumes of imports with the injury suffered by the domestic industry</a:t>
            </a:r>
          </a:p>
        </p:txBody>
      </p:sp>
    </p:spTree>
    <p:extLst>
      <p:ext uri="{BB962C8B-B14F-4D97-AF65-F5344CB8AC3E}">
        <p14:creationId xmlns:p14="http://schemas.microsoft.com/office/powerpoint/2010/main" val="705578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A7DE5B83-9E62-535F-628B-87E12570271E}"/>
              </a:ext>
            </a:extLst>
          </p:cNvPr>
          <p:cNvSpPr>
            <a:spLocks noGrp="1" noChangeArrowheads="1"/>
          </p:cNvSpPr>
          <p:nvPr>
            <p:ph type="title"/>
          </p:nvPr>
        </p:nvSpPr>
        <p:spPr>
          <a:xfrm>
            <a:off x="1263721" y="609600"/>
            <a:ext cx="9215367" cy="1295400"/>
          </a:xfrm>
        </p:spPr>
        <p:txBody>
          <a:bodyPr>
            <a:normAutofit/>
          </a:bodyPr>
          <a:lstStyle/>
          <a:p>
            <a:pPr algn="ctr"/>
            <a:r>
              <a:rPr lang="en-US" altLang="zh-CN" dirty="0">
                <a:ea typeface="SimSun" panose="02010600030101010101" pitchFamily="2" charset="-122"/>
              </a:rPr>
              <a:t>Exceptions to Tariff Bindings</a:t>
            </a:r>
          </a:p>
        </p:txBody>
      </p:sp>
      <p:sp>
        <p:nvSpPr>
          <p:cNvPr id="9219" name="Rectangle 3">
            <a:extLst>
              <a:ext uri="{FF2B5EF4-FFF2-40B4-BE49-F238E27FC236}">
                <a16:creationId xmlns:a16="http://schemas.microsoft.com/office/drawing/2014/main" id="{D668FE97-89A5-0E2B-3D7B-84D1E5872652}"/>
              </a:ext>
            </a:extLst>
          </p:cNvPr>
          <p:cNvSpPr>
            <a:spLocks noGrp="1" noChangeArrowheads="1"/>
          </p:cNvSpPr>
          <p:nvPr>
            <p:ph type="body" idx="1"/>
          </p:nvPr>
        </p:nvSpPr>
        <p:spPr>
          <a:xfrm>
            <a:off x="838200" y="1825624"/>
            <a:ext cx="10515600" cy="4539215"/>
          </a:xfrm>
        </p:spPr>
        <p:txBody>
          <a:bodyPr>
            <a:normAutofit fontScale="70000" lnSpcReduction="20000"/>
          </a:bodyPr>
          <a:lstStyle/>
          <a:p>
            <a:pPr algn="just"/>
            <a:r>
              <a:rPr lang="en-US" altLang="zh-CN" dirty="0" err="1">
                <a:ea typeface="SimSun" panose="02010600030101010101" pitchFamily="2" charset="-122"/>
              </a:rPr>
              <a:t>Antisubsidy</a:t>
            </a:r>
            <a:r>
              <a:rPr lang="en-US" altLang="zh-CN" dirty="0">
                <a:ea typeface="SimSun" panose="02010600030101010101" pitchFamily="2" charset="-122"/>
              </a:rPr>
              <a:t> : 3 conditions (Art. XVI of GATT and WTO SCM Agreement)</a:t>
            </a:r>
          </a:p>
          <a:p>
            <a:pPr lvl="1" algn="just"/>
            <a:r>
              <a:rPr lang="en-US" altLang="zh-CN" dirty="0">
                <a:ea typeface="SimSun" panose="02010600030101010101" pitchFamily="2" charset="-122"/>
              </a:rPr>
              <a:t>Specific subsidy </a:t>
            </a:r>
            <a:r>
              <a:rPr lang="en-US" altLang="zh-CN" dirty="0" err="1">
                <a:ea typeface="SimSun" panose="02010600030101010101" pitchFamily="2" charset="-122"/>
              </a:rPr>
              <a:t>favouring</a:t>
            </a:r>
            <a:r>
              <a:rPr lang="en-US" altLang="zh-CN" dirty="0">
                <a:ea typeface="SimSun" panose="02010600030101010101" pitchFamily="2" charset="-122"/>
              </a:rPr>
              <a:t> imported products</a:t>
            </a:r>
          </a:p>
          <a:p>
            <a:pPr lvl="1" algn="just"/>
            <a:r>
              <a:rPr lang="en-US" altLang="zh-CN" dirty="0">
                <a:ea typeface="SimSun" panose="02010600030101010101" pitchFamily="2" charset="-122"/>
              </a:rPr>
              <a:t>Material injury to a domestic industry of like domestic products</a:t>
            </a:r>
          </a:p>
          <a:p>
            <a:pPr lvl="1" algn="just"/>
            <a:r>
              <a:rPr lang="en-US" altLang="zh-CN" dirty="0">
                <a:ea typeface="SimSun" panose="02010600030101010101" pitchFamily="2" charset="-122"/>
              </a:rPr>
              <a:t>Causal Link between subsidy and Injury</a:t>
            </a:r>
          </a:p>
          <a:p>
            <a:pPr algn="just"/>
            <a:r>
              <a:rPr lang="en-US" altLang="zh-CN" dirty="0">
                <a:ea typeface="SimSun" panose="02010600030101010101" pitchFamily="2" charset="-122"/>
              </a:rPr>
              <a:t>Subsidy</a:t>
            </a:r>
          </a:p>
          <a:p>
            <a:pPr lvl="1" algn="just"/>
            <a:r>
              <a:rPr lang="en-US" altLang="zh-CN" dirty="0">
                <a:ea typeface="SimSun" panose="02010600030101010101" pitchFamily="2" charset="-122"/>
              </a:rPr>
              <a:t>A contribution by the government to the producer or exporter of the imported products</a:t>
            </a:r>
          </a:p>
          <a:p>
            <a:pPr lvl="2" algn="just"/>
            <a:r>
              <a:rPr lang="en-US" altLang="zh-CN" dirty="0">
                <a:ea typeface="SimSun" panose="02010600030101010101" pitchFamily="2" charset="-122"/>
              </a:rPr>
              <a:t>Money (grant, loan)</a:t>
            </a:r>
          </a:p>
          <a:p>
            <a:pPr lvl="2" algn="just"/>
            <a:r>
              <a:rPr lang="en-US" altLang="zh-CN" dirty="0">
                <a:ea typeface="SimSun" panose="02010600030101010101" pitchFamily="2" charset="-122"/>
              </a:rPr>
              <a:t>Guaranteed on a </a:t>
            </a:r>
            <a:r>
              <a:rPr lang="en-US" altLang="zh-CN" dirty="0" err="1">
                <a:ea typeface="SimSun" panose="02010600030101010101" pitchFamily="2" charset="-122"/>
              </a:rPr>
              <a:t>locan</a:t>
            </a:r>
            <a:endParaRPr lang="en-US" altLang="zh-CN" dirty="0">
              <a:ea typeface="SimSun" panose="02010600030101010101" pitchFamily="2" charset="-122"/>
            </a:endParaRPr>
          </a:p>
          <a:p>
            <a:pPr lvl="2" algn="just"/>
            <a:r>
              <a:rPr lang="en-US" altLang="zh-CN" dirty="0">
                <a:ea typeface="SimSun" panose="02010600030101010101" pitchFamily="2" charset="-122"/>
              </a:rPr>
              <a:t>Exemption of a tax normally dues</a:t>
            </a:r>
          </a:p>
          <a:p>
            <a:pPr lvl="2" algn="just"/>
            <a:r>
              <a:rPr lang="en-US" altLang="zh-CN" dirty="0">
                <a:ea typeface="SimSun" panose="02010600030101010101" pitchFamily="2" charset="-122"/>
              </a:rPr>
              <a:t>Purchase of goods manufactured by the producer or exporter of the imported products</a:t>
            </a:r>
          </a:p>
          <a:p>
            <a:pPr lvl="2" algn="just"/>
            <a:r>
              <a:rPr lang="en-US" altLang="zh-CN" dirty="0">
                <a:ea typeface="SimSun" panose="02010600030101010101" pitchFamily="2" charset="-122"/>
              </a:rPr>
              <a:t>Provision of goods or services from the producer or exporter of the imported products</a:t>
            </a:r>
          </a:p>
          <a:p>
            <a:pPr lvl="1" algn="just"/>
            <a:r>
              <a:rPr lang="en-US" altLang="zh-CN" dirty="0">
                <a:ea typeface="SimSun" panose="02010600030101010101" pitchFamily="2" charset="-122"/>
              </a:rPr>
              <a:t>The contribution grants a benefit</a:t>
            </a:r>
          </a:p>
          <a:p>
            <a:pPr lvl="2" algn="just"/>
            <a:r>
              <a:rPr lang="en-US" altLang="zh-CN" dirty="0">
                <a:ea typeface="SimSun" panose="02010600030101010101" pitchFamily="2" charset="-122"/>
              </a:rPr>
              <a:t>Market benchmarks to assess the existence of a benefit</a:t>
            </a:r>
          </a:p>
          <a:p>
            <a:pPr lvl="1" algn="just"/>
            <a:r>
              <a:rPr lang="en-US" altLang="zh-CN" dirty="0">
                <a:ea typeface="SimSun" panose="02010600030101010101" pitchFamily="2" charset="-122"/>
              </a:rPr>
              <a:t>The subsidy must be specific</a:t>
            </a:r>
          </a:p>
          <a:p>
            <a:pPr lvl="2" algn="just"/>
            <a:r>
              <a:rPr lang="en-US" altLang="zh-CN" dirty="0">
                <a:ea typeface="SimSun" panose="02010600030101010101" pitchFamily="2" charset="-122"/>
              </a:rPr>
              <a:t>Enterprise</a:t>
            </a:r>
          </a:p>
          <a:p>
            <a:pPr lvl="2" algn="just"/>
            <a:r>
              <a:rPr lang="en-US" altLang="zh-CN" dirty="0">
                <a:ea typeface="SimSun" panose="02010600030101010101" pitchFamily="2" charset="-122"/>
              </a:rPr>
              <a:t>Group of enterprises</a:t>
            </a:r>
          </a:p>
          <a:p>
            <a:pPr lvl="2" algn="just"/>
            <a:r>
              <a:rPr lang="en-US" altLang="zh-CN" dirty="0">
                <a:ea typeface="SimSun" panose="02010600030101010101" pitchFamily="2" charset="-122"/>
              </a:rPr>
              <a:t>Industry</a:t>
            </a:r>
          </a:p>
          <a:p>
            <a:pPr algn="just"/>
            <a:r>
              <a:rPr lang="en-US" altLang="zh-CN" dirty="0">
                <a:ea typeface="SimSun" panose="02010600030101010101" pitchFamily="2" charset="-122"/>
              </a:rPr>
              <a:t>Injury and causal link: same as for antidumping</a:t>
            </a:r>
          </a:p>
        </p:txBody>
      </p:sp>
    </p:spTree>
    <p:extLst>
      <p:ext uri="{BB962C8B-B14F-4D97-AF65-F5344CB8AC3E}">
        <p14:creationId xmlns:p14="http://schemas.microsoft.com/office/powerpoint/2010/main" val="32371758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A7DE5B83-9E62-535F-628B-87E12570271E}"/>
              </a:ext>
            </a:extLst>
          </p:cNvPr>
          <p:cNvSpPr>
            <a:spLocks noGrp="1" noChangeArrowheads="1"/>
          </p:cNvSpPr>
          <p:nvPr>
            <p:ph type="title"/>
          </p:nvPr>
        </p:nvSpPr>
        <p:spPr>
          <a:xfrm>
            <a:off x="1263721" y="609600"/>
            <a:ext cx="9215367" cy="1295400"/>
          </a:xfrm>
        </p:spPr>
        <p:txBody>
          <a:bodyPr>
            <a:normAutofit/>
          </a:bodyPr>
          <a:lstStyle/>
          <a:p>
            <a:pPr algn="ctr"/>
            <a:r>
              <a:rPr lang="en-US" altLang="zh-CN" dirty="0">
                <a:ea typeface="SimSun" panose="02010600030101010101" pitchFamily="2" charset="-122"/>
              </a:rPr>
              <a:t>Exceptions to Tariff Bindings</a:t>
            </a:r>
          </a:p>
        </p:txBody>
      </p:sp>
      <p:sp>
        <p:nvSpPr>
          <p:cNvPr id="9219" name="Rectangle 3">
            <a:extLst>
              <a:ext uri="{FF2B5EF4-FFF2-40B4-BE49-F238E27FC236}">
                <a16:creationId xmlns:a16="http://schemas.microsoft.com/office/drawing/2014/main" id="{D668FE97-89A5-0E2B-3D7B-84D1E5872652}"/>
              </a:ext>
            </a:extLst>
          </p:cNvPr>
          <p:cNvSpPr>
            <a:spLocks noGrp="1" noChangeArrowheads="1"/>
          </p:cNvSpPr>
          <p:nvPr>
            <p:ph type="body" idx="1"/>
          </p:nvPr>
        </p:nvSpPr>
        <p:spPr>
          <a:xfrm>
            <a:off x="838200" y="1825624"/>
            <a:ext cx="10515600" cy="4539215"/>
          </a:xfrm>
        </p:spPr>
        <p:txBody>
          <a:bodyPr>
            <a:normAutofit fontScale="92500" lnSpcReduction="20000"/>
          </a:bodyPr>
          <a:lstStyle/>
          <a:p>
            <a:pPr algn="just"/>
            <a:r>
              <a:rPr lang="en-US" altLang="zh-CN" dirty="0">
                <a:ea typeface="SimSun" panose="02010600030101010101" pitchFamily="2" charset="-122"/>
              </a:rPr>
              <a:t>Safeguards : 3 conditions (Art. XIX of GATT and WTO SG Agreement)</a:t>
            </a:r>
          </a:p>
          <a:p>
            <a:pPr lvl="1" algn="just"/>
            <a:r>
              <a:rPr lang="en-US" altLang="zh-CN" dirty="0">
                <a:ea typeface="SimSun" panose="02010600030101010101" pitchFamily="2" charset="-122"/>
              </a:rPr>
              <a:t>Sudden and unforeseen increase of imports in exceptional circumstances</a:t>
            </a:r>
          </a:p>
          <a:p>
            <a:pPr lvl="1" algn="just"/>
            <a:r>
              <a:rPr lang="en-US" altLang="zh-CN" dirty="0" err="1">
                <a:ea typeface="SimSun" panose="02010600030101010101" pitchFamily="2" charset="-122"/>
              </a:rPr>
              <a:t>Seriousl</a:t>
            </a:r>
            <a:r>
              <a:rPr lang="en-US" altLang="zh-CN" dirty="0">
                <a:ea typeface="SimSun" panose="02010600030101010101" pitchFamily="2" charset="-122"/>
              </a:rPr>
              <a:t> injury to a domestic industry of like domestic products</a:t>
            </a:r>
          </a:p>
          <a:p>
            <a:pPr lvl="1" algn="just"/>
            <a:r>
              <a:rPr lang="en-US" altLang="zh-CN" dirty="0">
                <a:ea typeface="SimSun" panose="02010600030101010101" pitchFamily="2" charset="-122"/>
              </a:rPr>
              <a:t>Causal Link between increased imports and Injury</a:t>
            </a:r>
          </a:p>
          <a:p>
            <a:pPr algn="just"/>
            <a:r>
              <a:rPr lang="en-US" altLang="zh-CN" dirty="0">
                <a:ea typeface="SimSun" panose="02010600030101010101" pitchFamily="2" charset="-122"/>
              </a:rPr>
              <a:t>Increase of imports</a:t>
            </a:r>
          </a:p>
          <a:p>
            <a:pPr lvl="1" algn="just"/>
            <a:r>
              <a:rPr lang="en-US" altLang="zh-CN" dirty="0">
                <a:ea typeface="SimSun" panose="02010600030101010101" pitchFamily="2" charset="-122"/>
              </a:rPr>
              <a:t>Increase in relative or absolute terms</a:t>
            </a:r>
          </a:p>
          <a:p>
            <a:pPr lvl="1" algn="just"/>
            <a:r>
              <a:rPr lang="en-US" altLang="zh-CN" dirty="0">
                <a:ea typeface="SimSun" panose="02010600030101010101" pitchFamily="2" charset="-122"/>
              </a:rPr>
              <a:t>Must be sudden</a:t>
            </a:r>
          </a:p>
          <a:p>
            <a:pPr lvl="1" algn="just"/>
            <a:r>
              <a:rPr lang="en-US" altLang="zh-CN" dirty="0">
                <a:ea typeface="SimSun" panose="02010600030101010101" pitchFamily="2" charset="-122"/>
              </a:rPr>
              <a:t>Must be unforeseen</a:t>
            </a:r>
          </a:p>
          <a:p>
            <a:pPr lvl="1" algn="just"/>
            <a:r>
              <a:rPr lang="en-US" altLang="zh-CN" dirty="0">
                <a:ea typeface="SimSun" panose="02010600030101010101" pitchFamily="2" charset="-122"/>
              </a:rPr>
              <a:t>The circumstances must be exceptional</a:t>
            </a:r>
          </a:p>
          <a:p>
            <a:pPr algn="just"/>
            <a:r>
              <a:rPr lang="en-US" altLang="zh-CN" dirty="0">
                <a:ea typeface="SimSun" panose="02010600030101010101" pitchFamily="2" charset="-122"/>
              </a:rPr>
              <a:t>Injury :</a:t>
            </a:r>
          </a:p>
          <a:p>
            <a:pPr lvl="1" algn="just"/>
            <a:r>
              <a:rPr lang="en-US" altLang="zh-CN" dirty="0">
                <a:ea typeface="SimSun" panose="02010600030101010101" pitchFamily="2" charset="-122"/>
              </a:rPr>
              <a:t>A serious injury and not merely a material injury must be established</a:t>
            </a:r>
          </a:p>
          <a:p>
            <a:pPr lvl="1" algn="just"/>
            <a:r>
              <a:rPr lang="en-US" altLang="zh-CN" dirty="0">
                <a:ea typeface="SimSun" panose="02010600030101010101" pitchFamily="2" charset="-122"/>
              </a:rPr>
              <a:t>Indicators are the same as for antidumping and </a:t>
            </a:r>
            <a:r>
              <a:rPr lang="en-US" altLang="zh-CN" dirty="0" err="1">
                <a:ea typeface="SimSun" panose="02010600030101010101" pitchFamily="2" charset="-122"/>
              </a:rPr>
              <a:t>antisubsidy</a:t>
            </a:r>
            <a:endParaRPr lang="en-US" altLang="zh-CN" dirty="0">
              <a:ea typeface="SimSun" panose="02010600030101010101" pitchFamily="2" charset="-122"/>
            </a:endParaRPr>
          </a:p>
          <a:p>
            <a:pPr algn="just"/>
            <a:r>
              <a:rPr lang="en-US" altLang="zh-CN" dirty="0">
                <a:ea typeface="SimSun" panose="02010600030101010101" pitchFamily="2" charset="-122"/>
              </a:rPr>
              <a:t>Causal link: same as for antidumping and </a:t>
            </a:r>
            <a:r>
              <a:rPr lang="en-US" altLang="zh-CN" dirty="0" err="1">
                <a:ea typeface="SimSun" panose="02010600030101010101" pitchFamily="2" charset="-122"/>
              </a:rPr>
              <a:t>antisubsidy</a:t>
            </a:r>
            <a:endParaRPr lang="en-US" altLang="zh-CN" dirty="0">
              <a:ea typeface="SimSun" panose="02010600030101010101" pitchFamily="2" charset="-122"/>
            </a:endParaRPr>
          </a:p>
        </p:txBody>
      </p:sp>
    </p:spTree>
    <p:extLst>
      <p:ext uri="{BB962C8B-B14F-4D97-AF65-F5344CB8AC3E}">
        <p14:creationId xmlns:p14="http://schemas.microsoft.com/office/powerpoint/2010/main" val="7939684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A7DE5B83-9E62-535F-628B-87E12570271E}"/>
              </a:ext>
            </a:extLst>
          </p:cNvPr>
          <p:cNvSpPr>
            <a:spLocks noGrp="1" noChangeArrowheads="1"/>
          </p:cNvSpPr>
          <p:nvPr>
            <p:ph type="title"/>
          </p:nvPr>
        </p:nvSpPr>
        <p:spPr>
          <a:xfrm>
            <a:off x="1263721" y="609600"/>
            <a:ext cx="9215367" cy="1295400"/>
          </a:xfrm>
        </p:spPr>
        <p:txBody>
          <a:bodyPr>
            <a:normAutofit/>
          </a:bodyPr>
          <a:lstStyle/>
          <a:p>
            <a:pPr algn="ctr"/>
            <a:r>
              <a:rPr lang="en-US" altLang="zh-CN" dirty="0">
                <a:ea typeface="SimSun" panose="02010600030101010101" pitchFamily="2" charset="-122"/>
              </a:rPr>
              <a:t>Exceptions to Tariff Bindings</a:t>
            </a:r>
          </a:p>
        </p:txBody>
      </p:sp>
      <p:sp>
        <p:nvSpPr>
          <p:cNvPr id="9219" name="Rectangle 3">
            <a:extLst>
              <a:ext uri="{FF2B5EF4-FFF2-40B4-BE49-F238E27FC236}">
                <a16:creationId xmlns:a16="http://schemas.microsoft.com/office/drawing/2014/main" id="{D668FE97-89A5-0E2B-3D7B-84D1E5872652}"/>
              </a:ext>
            </a:extLst>
          </p:cNvPr>
          <p:cNvSpPr>
            <a:spLocks noGrp="1" noChangeArrowheads="1"/>
          </p:cNvSpPr>
          <p:nvPr>
            <p:ph type="body" idx="1"/>
          </p:nvPr>
        </p:nvSpPr>
        <p:spPr>
          <a:xfrm>
            <a:off x="838200" y="1825624"/>
            <a:ext cx="10515600" cy="4539215"/>
          </a:xfrm>
        </p:spPr>
        <p:txBody>
          <a:bodyPr>
            <a:normAutofit lnSpcReduction="10000"/>
          </a:bodyPr>
          <a:lstStyle/>
          <a:p>
            <a:pPr algn="just"/>
            <a:r>
              <a:rPr lang="en-US" altLang="zh-CN" dirty="0">
                <a:ea typeface="SimSun" panose="02010600030101010101" pitchFamily="2" charset="-122"/>
              </a:rPr>
              <a:t>Antidumping and </a:t>
            </a:r>
            <a:r>
              <a:rPr lang="en-US" altLang="zh-CN" dirty="0" err="1">
                <a:ea typeface="SimSun" panose="02010600030101010101" pitchFamily="2" charset="-122"/>
              </a:rPr>
              <a:t>antisubsidy</a:t>
            </a:r>
            <a:endParaRPr lang="en-US" altLang="zh-CN" dirty="0">
              <a:ea typeface="SimSun" panose="02010600030101010101" pitchFamily="2" charset="-122"/>
            </a:endParaRPr>
          </a:p>
          <a:p>
            <a:pPr lvl="1" algn="just"/>
            <a:r>
              <a:rPr lang="en-US" altLang="zh-CN" dirty="0">
                <a:ea typeface="SimSun" panose="02010600030101010101" pitchFamily="2" charset="-122"/>
              </a:rPr>
              <a:t>Measures only target the imports originating in countries where dumping and subsidization took place</a:t>
            </a:r>
          </a:p>
          <a:p>
            <a:pPr lvl="1" algn="just"/>
            <a:r>
              <a:rPr lang="en-US" altLang="zh-CN" dirty="0">
                <a:ea typeface="SimSun" panose="02010600030101010101" pitchFamily="2" charset="-122"/>
              </a:rPr>
              <a:t>Measures last for five years</a:t>
            </a:r>
          </a:p>
          <a:p>
            <a:pPr lvl="1" algn="just"/>
            <a:r>
              <a:rPr lang="en-US" altLang="zh-CN" dirty="0">
                <a:ea typeface="SimSun" panose="02010600030101010101" pitchFamily="2" charset="-122"/>
              </a:rPr>
              <a:t>They can be reviewed after one year</a:t>
            </a:r>
          </a:p>
          <a:p>
            <a:pPr lvl="1" algn="just"/>
            <a:r>
              <a:rPr lang="en-US" altLang="zh-CN" dirty="0">
                <a:ea typeface="SimSun" panose="02010600030101010101" pitchFamily="2" charset="-122"/>
              </a:rPr>
              <a:t>They can be extended at the end of the five-year period </a:t>
            </a:r>
          </a:p>
          <a:p>
            <a:pPr algn="just"/>
            <a:r>
              <a:rPr lang="en-US" altLang="zh-CN" dirty="0">
                <a:ea typeface="SimSun" panose="02010600030101010101" pitchFamily="2" charset="-122"/>
              </a:rPr>
              <a:t>Safeguards</a:t>
            </a:r>
          </a:p>
          <a:p>
            <a:pPr lvl="1" algn="just"/>
            <a:r>
              <a:rPr lang="en-US" altLang="zh-CN" dirty="0">
                <a:ea typeface="SimSun" panose="02010600030101010101" pitchFamily="2" charset="-122"/>
              </a:rPr>
              <a:t>Measures target all imports</a:t>
            </a:r>
          </a:p>
          <a:p>
            <a:pPr lvl="1" algn="just"/>
            <a:r>
              <a:rPr lang="en-US" altLang="zh-CN" dirty="0">
                <a:ea typeface="SimSun" panose="02010600030101010101" pitchFamily="2" charset="-122"/>
              </a:rPr>
              <a:t>Measures cannot exceed 4 years in principle</a:t>
            </a:r>
          </a:p>
          <a:p>
            <a:pPr lvl="1" algn="just"/>
            <a:r>
              <a:rPr lang="en-US" altLang="zh-CN" dirty="0">
                <a:ea typeface="SimSun" panose="02010600030101010101" pitchFamily="2" charset="-122"/>
              </a:rPr>
              <a:t>Measures must be notified to the safeguard committee</a:t>
            </a:r>
          </a:p>
          <a:p>
            <a:pPr lvl="1" algn="just"/>
            <a:r>
              <a:rPr lang="en-US" altLang="zh-CN" dirty="0">
                <a:ea typeface="SimSun" panose="02010600030101010101" pitchFamily="2" charset="-122"/>
              </a:rPr>
              <a:t>Progressive dismantling must be offered</a:t>
            </a:r>
          </a:p>
          <a:p>
            <a:pPr lvl="1" algn="just"/>
            <a:r>
              <a:rPr lang="en-US" altLang="zh-CN" dirty="0">
                <a:ea typeface="SimSun" panose="02010600030101010101" pitchFamily="2" charset="-122"/>
              </a:rPr>
              <a:t>Compensation must be offered. If not, retaliation is possible</a:t>
            </a:r>
          </a:p>
        </p:txBody>
      </p:sp>
    </p:spTree>
    <p:extLst>
      <p:ext uri="{BB962C8B-B14F-4D97-AF65-F5344CB8AC3E}">
        <p14:creationId xmlns:p14="http://schemas.microsoft.com/office/powerpoint/2010/main" val="1262859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014" y="537307"/>
            <a:ext cx="6807230" cy="552471"/>
          </a:xfrm>
        </p:spPr>
        <p:txBody>
          <a:bodyPr>
            <a:normAutofit fontScale="90000"/>
          </a:bodyPr>
          <a:lstStyle/>
          <a:p>
            <a:r>
              <a:rPr lang="en-GB" dirty="0"/>
              <a:t>Chapter I</a:t>
            </a:r>
          </a:p>
        </p:txBody>
      </p:sp>
      <p:sp>
        <p:nvSpPr>
          <p:cNvPr id="3" name="Content Placeholder 2"/>
          <p:cNvSpPr>
            <a:spLocks noGrp="1"/>
          </p:cNvSpPr>
          <p:nvPr>
            <p:ph idx="1"/>
          </p:nvPr>
        </p:nvSpPr>
        <p:spPr>
          <a:xfrm>
            <a:off x="1878826" y="1628801"/>
            <a:ext cx="7352504" cy="4014803"/>
          </a:xfrm>
        </p:spPr>
        <p:txBody>
          <a:bodyPr>
            <a:normAutofit/>
          </a:bodyPr>
          <a:lstStyle/>
          <a:p>
            <a:pPr lvl="1"/>
            <a:endParaRPr lang="en-GB" dirty="0"/>
          </a:p>
          <a:p>
            <a:pPr algn="just">
              <a:lnSpc>
                <a:spcPct val="115000"/>
              </a:lnSpc>
              <a:spcAft>
                <a:spcPts val="1000"/>
              </a:spcAft>
            </a:pPr>
            <a:r>
              <a:rPr lang="de-DE" sz="3200" dirty="0">
                <a:solidFill>
                  <a:srgbClr val="0070C0"/>
                </a:solidFill>
                <a:latin typeface="Calibri" panose="020F0502020204030204" pitchFamily="34" charset="0"/>
                <a:ea typeface="Calibri" panose="020F0502020204030204" pitchFamily="34" charset="0"/>
                <a:cs typeface="Arial" panose="020B0604020202020204" pitchFamily="34" charset="0"/>
              </a:rPr>
              <a:t>Exceptions to MFN</a:t>
            </a:r>
          </a:p>
          <a:p>
            <a:pPr marL="0" indent="0" algn="just">
              <a:lnSpc>
                <a:spcPct val="115000"/>
              </a:lnSpc>
              <a:spcAft>
                <a:spcPts val="1000"/>
              </a:spcAft>
              <a:buNone/>
            </a:pPr>
            <a:endParaRPr lang="en-BE" sz="3200" dirty="0">
              <a:solidFill>
                <a:srgbClr val="0070C0"/>
              </a:solidFill>
              <a:latin typeface="Calibri" panose="020F0502020204030204" pitchFamily="34" charset="0"/>
              <a:ea typeface="Calibri" panose="020F050202020403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ABDB7DC1-6DFD-4804-B81B-5AD5FA162587}" type="slidenum">
              <a:rPr lang="en-US" smtClean="0"/>
              <a:pPr/>
              <a:t>2</a:t>
            </a:fld>
            <a:endParaRPr lang="en-US"/>
          </a:p>
        </p:txBody>
      </p:sp>
    </p:spTree>
    <p:extLst>
      <p:ext uri="{BB962C8B-B14F-4D97-AF65-F5344CB8AC3E}">
        <p14:creationId xmlns:p14="http://schemas.microsoft.com/office/powerpoint/2010/main" val="25758888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A7DE5B83-9E62-535F-628B-87E12570271E}"/>
              </a:ext>
            </a:extLst>
          </p:cNvPr>
          <p:cNvSpPr>
            <a:spLocks noGrp="1" noChangeArrowheads="1"/>
          </p:cNvSpPr>
          <p:nvPr>
            <p:ph type="title"/>
          </p:nvPr>
        </p:nvSpPr>
        <p:spPr>
          <a:xfrm>
            <a:off x="1263721" y="609600"/>
            <a:ext cx="9215367" cy="1295400"/>
          </a:xfrm>
        </p:spPr>
        <p:txBody>
          <a:bodyPr>
            <a:normAutofit/>
          </a:bodyPr>
          <a:lstStyle/>
          <a:p>
            <a:pPr algn="ctr"/>
            <a:r>
              <a:rPr lang="en-US" altLang="zh-CN" dirty="0">
                <a:ea typeface="SimSun" panose="02010600030101010101" pitchFamily="2" charset="-122"/>
              </a:rPr>
              <a:t>Exceptions to Tariff Bindings</a:t>
            </a:r>
          </a:p>
        </p:txBody>
      </p:sp>
      <p:sp>
        <p:nvSpPr>
          <p:cNvPr id="9219" name="Rectangle 3">
            <a:extLst>
              <a:ext uri="{FF2B5EF4-FFF2-40B4-BE49-F238E27FC236}">
                <a16:creationId xmlns:a16="http://schemas.microsoft.com/office/drawing/2014/main" id="{D668FE97-89A5-0E2B-3D7B-84D1E5872652}"/>
              </a:ext>
            </a:extLst>
          </p:cNvPr>
          <p:cNvSpPr>
            <a:spLocks noGrp="1" noChangeArrowheads="1"/>
          </p:cNvSpPr>
          <p:nvPr>
            <p:ph type="body" idx="1"/>
          </p:nvPr>
        </p:nvSpPr>
        <p:spPr>
          <a:xfrm>
            <a:off x="838200" y="1825624"/>
            <a:ext cx="10515600" cy="4539215"/>
          </a:xfrm>
        </p:spPr>
        <p:txBody>
          <a:bodyPr>
            <a:normAutofit/>
          </a:bodyPr>
          <a:lstStyle/>
          <a:p>
            <a:pPr marL="0" indent="0" algn="just">
              <a:buNone/>
            </a:pPr>
            <a:r>
              <a:rPr lang="en-US" altLang="zh-CN" dirty="0">
                <a:ea typeface="SimSun" panose="02010600030101010101" pitchFamily="2" charset="-122"/>
              </a:rPr>
              <a:t>Trade remedies</a:t>
            </a:r>
          </a:p>
          <a:p>
            <a:pPr lvl="1" algn="just"/>
            <a:r>
              <a:rPr lang="en-US" altLang="zh-CN" dirty="0">
                <a:ea typeface="SimSun" panose="02010600030101010101" pitchFamily="2" charset="-122"/>
              </a:rPr>
              <a:t>They can be imposed only after the conduct of an investigation</a:t>
            </a:r>
          </a:p>
          <a:p>
            <a:pPr lvl="1" algn="just"/>
            <a:r>
              <a:rPr lang="en-US" altLang="zh-CN" dirty="0">
                <a:ea typeface="SimSun" panose="02010600030101010101" pitchFamily="2" charset="-122"/>
              </a:rPr>
              <a:t>Investigation is initiated b</a:t>
            </a:r>
            <a:r>
              <a:rPr lang="en-US" altLang="fr-FR" dirty="0"/>
              <a:t>y or on behalf of domestic industry</a:t>
            </a:r>
          </a:p>
          <a:p>
            <a:pPr lvl="1" algn="just"/>
            <a:r>
              <a:rPr lang="en-US" altLang="zh-CN" dirty="0">
                <a:ea typeface="SimSun" panose="02010600030101010101" pitchFamily="2" charset="-122"/>
              </a:rPr>
              <a:t>Investigation must be rigorous, neutral and objective.</a:t>
            </a:r>
          </a:p>
          <a:p>
            <a:pPr lvl="1" algn="just"/>
            <a:r>
              <a:rPr lang="en-US" altLang="fr-FR" sz="2400" dirty="0"/>
              <a:t>Interested parties must have right to present views and evidence</a:t>
            </a:r>
          </a:p>
          <a:p>
            <a:pPr lvl="1" algn="just"/>
            <a:r>
              <a:rPr lang="en-US" altLang="zh-CN" dirty="0">
                <a:ea typeface="SimSun" panose="02010600030101010101" pitchFamily="2" charset="-122"/>
              </a:rPr>
              <a:t>Questionnaires are sent to the interested parties</a:t>
            </a:r>
          </a:p>
          <a:p>
            <a:pPr lvl="1" algn="just"/>
            <a:r>
              <a:rPr lang="en-US" altLang="zh-CN" dirty="0">
                <a:ea typeface="SimSun" panose="02010600030101010101" pitchFamily="2" charset="-122"/>
              </a:rPr>
              <a:t>On-site verification</a:t>
            </a:r>
          </a:p>
          <a:p>
            <a:pPr lvl="1" algn="just"/>
            <a:r>
              <a:rPr lang="en-US" altLang="fr-FR" sz="2400" dirty="0"/>
              <a:t>Must publish report setting out findings and conclusions of fact and law</a:t>
            </a:r>
          </a:p>
          <a:p>
            <a:pPr lvl="1" algn="just"/>
            <a:r>
              <a:rPr lang="en-US" altLang="zh-CN" dirty="0">
                <a:ea typeface="SimSun" panose="02010600030101010101" pitchFamily="2" charset="-122"/>
              </a:rPr>
              <a:t>Protection of confidential information</a:t>
            </a:r>
          </a:p>
          <a:p>
            <a:pPr lvl="1" algn="just"/>
            <a:r>
              <a:rPr lang="en-US" altLang="zh-CN" dirty="0">
                <a:ea typeface="SimSun" panose="02010600030101010101" pitchFamily="2" charset="-122"/>
              </a:rPr>
              <a:t>Interim measures</a:t>
            </a:r>
          </a:p>
          <a:p>
            <a:pPr lvl="1" algn="just"/>
            <a:r>
              <a:rPr lang="en-US" altLang="zh-CN" dirty="0">
                <a:ea typeface="SimSun" panose="02010600030101010101" pitchFamily="2" charset="-122"/>
              </a:rPr>
              <a:t>Definitive measures</a:t>
            </a:r>
          </a:p>
          <a:p>
            <a:pPr lvl="1" algn="just"/>
            <a:endParaRPr lang="en-US" altLang="zh-CN" dirty="0">
              <a:ea typeface="SimSun" panose="02010600030101010101" pitchFamily="2" charset="-122"/>
            </a:endParaRPr>
          </a:p>
          <a:p>
            <a:pPr algn="just"/>
            <a:endParaRPr lang="en-US" altLang="zh-CN" dirty="0">
              <a:ea typeface="SimSun" panose="02010600030101010101" pitchFamily="2" charset="-122"/>
            </a:endParaRPr>
          </a:p>
        </p:txBody>
      </p:sp>
    </p:spTree>
    <p:extLst>
      <p:ext uri="{BB962C8B-B14F-4D97-AF65-F5344CB8AC3E}">
        <p14:creationId xmlns:p14="http://schemas.microsoft.com/office/powerpoint/2010/main" val="32117467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A7DE5B83-9E62-535F-628B-87E12570271E}"/>
              </a:ext>
            </a:extLst>
          </p:cNvPr>
          <p:cNvSpPr>
            <a:spLocks noGrp="1" noChangeArrowheads="1"/>
          </p:cNvSpPr>
          <p:nvPr>
            <p:ph type="title"/>
          </p:nvPr>
        </p:nvSpPr>
        <p:spPr>
          <a:xfrm>
            <a:off x="1263721" y="609600"/>
            <a:ext cx="9215367" cy="1295400"/>
          </a:xfrm>
        </p:spPr>
        <p:txBody>
          <a:bodyPr>
            <a:normAutofit/>
          </a:bodyPr>
          <a:lstStyle/>
          <a:p>
            <a:pPr algn="ctr"/>
            <a:r>
              <a:rPr lang="en-US" altLang="zh-CN" dirty="0">
                <a:ea typeface="SimSun" panose="02010600030101010101" pitchFamily="2" charset="-122"/>
              </a:rPr>
              <a:t>Exceptions to Tariff Bindings</a:t>
            </a:r>
          </a:p>
        </p:txBody>
      </p:sp>
      <p:sp>
        <p:nvSpPr>
          <p:cNvPr id="9219" name="Rectangle 3">
            <a:extLst>
              <a:ext uri="{FF2B5EF4-FFF2-40B4-BE49-F238E27FC236}">
                <a16:creationId xmlns:a16="http://schemas.microsoft.com/office/drawing/2014/main" id="{D668FE97-89A5-0E2B-3D7B-84D1E5872652}"/>
              </a:ext>
            </a:extLst>
          </p:cNvPr>
          <p:cNvSpPr>
            <a:spLocks noGrp="1" noChangeArrowheads="1"/>
          </p:cNvSpPr>
          <p:nvPr>
            <p:ph type="body" idx="1"/>
          </p:nvPr>
        </p:nvSpPr>
        <p:spPr>
          <a:xfrm>
            <a:off x="838200" y="1825624"/>
            <a:ext cx="10515600" cy="4539215"/>
          </a:xfrm>
        </p:spPr>
        <p:txBody>
          <a:bodyPr>
            <a:normAutofit/>
          </a:bodyPr>
          <a:lstStyle/>
          <a:p>
            <a:pPr marL="0" indent="0" algn="just">
              <a:buNone/>
            </a:pPr>
            <a:r>
              <a:rPr lang="en-US" altLang="zh-CN" dirty="0">
                <a:ea typeface="SimSun" panose="02010600030101010101" pitchFamily="2" charset="-122"/>
              </a:rPr>
              <a:t>Multilateral safeguards</a:t>
            </a:r>
          </a:p>
          <a:p>
            <a:pPr lvl="1" algn="just"/>
            <a:r>
              <a:rPr lang="en-US" altLang="zh-CN" dirty="0">
                <a:ea typeface="SimSun" panose="02010600030101010101" pitchFamily="2" charset="-122"/>
              </a:rPr>
              <a:t>They can be imposed only after the assent of the Ministerial Conference (or General Council)</a:t>
            </a:r>
          </a:p>
          <a:p>
            <a:pPr lvl="1" algn="just"/>
            <a:r>
              <a:rPr lang="en-US" altLang="zh-CN" dirty="0">
                <a:ea typeface="SimSun" panose="02010600030101010101" pitchFamily="2" charset="-122"/>
              </a:rPr>
              <a:t>Protection of the Balance of Payments (Art. XII and XVIII.B)</a:t>
            </a:r>
          </a:p>
          <a:p>
            <a:pPr lvl="2" algn="just"/>
            <a:r>
              <a:rPr lang="en-GB" b="0" i="0" dirty="0">
                <a:solidFill>
                  <a:srgbClr val="231F20"/>
                </a:solidFill>
                <a:effectLst/>
                <a:latin typeface="TimesNewRoman"/>
              </a:rPr>
              <a:t>The objective is to enable a Member to safeguard [its]external financial position and ensure </a:t>
            </a:r>
            <a:r>
              <a:rPr lang="en-GB" dirty="0">
                <a:solidFill>
                  <a:srgbClr val="231F20"/>
                </a:solidFill>
                <a:latin typeface="TimesNewRoman"/>
              </a:rPr>
              <a:t>a level of reserves adequate for the implementation of its programme of economic development”.</a:t>
            </a:r>
          </a:p>
          <a:p>
            <a:pPr lvl="2" algn="just"/>
            <a:r>
              <a:rPr lang="en-GB" b="0" i="0" dirty="0">
                <a:solidFill>
                  <a:srgbClr val="231F20"/>
                </a:solidFill>
                <a:effectLst/>
                <a:latin typeface="TimesNewRoman"/>
              </a:rPr>
              <a:t>Risk to balance of payments assessed by the IMF</a:t>
            </a:r>
          </a:p>
          <a:p>
            <a:pPr lvl="2"/>
            <a:r>
              <a:rPr lang="en-US" altLang="zh-CN" dirty="0">
                <a:ea typeface="SimSun" panose="02010600030101010101" pitchFamily="2" charset="-122"/>
              </a:rPr>
              <a:t>Restrictions must not exceed those necessary to </a:t>
            </a:r>
          </a:p>
          <a:p>
            <a:pPr lvl="3"/>
            <a:r>
              <a:rPr lang="en-US" altLang="zh-CN" dirty="0">
                <a:ea typeface="SimSun" panose="02010600030101010101" pitchFamily="2" charset="-122"/>
              </a:rPr>
              <a:t>forestall imminent threat of, or to stop, serious decline in monetary reserves; or </a:t>
            </a:r>
          </a:p>
          <a:p>
            <a:pPr lvl="3"/>
            <a:r>
              <a:rPr lang="en-US" altLang="zh-CN" dirty="0">
                <a:ea typeface="SimSun" panose="02010600030101010101" pitchFamily="2" charset="-122"/>
              </a:rPr>
              <a:t>achieve  reasonable rate of increase in reserves where they are very low</a:t>
            </a:r>
          </a:p>
          <a:p>
            <a:pPr lvl="2"/>
            <a:r>
              <a:rPr lang="en-US" altLang="zh-CN" dirty="0">
                <a:ea typeface="SimSun" panose="02010600030101010101" pitchFamily="2" charset="-122"/>
              </a:rPr>
              <a:t>Restrictions to be progressively relaxed as conditions improve </a:t>
            </a:r>
          </a:p>
          <a:p>
            <a:pPr lvl="2"/>
            <a:r>
              <a:rPr lang="en-US" altLang="zh-CN" dirty="0">
                <a:ea typeface="SimSun" panose="02010600030101010101" pitchFamily="2" charset="-122"/>
              </a:rPr>
              <a:t>Price-based measures preferred (U.R. Understanding)</a:t>
            </a:r>
          </a:p>
          <a:p>
            <a:pPr lvl="2" algn="just"/>
            <a:endParaRPr lang="en-US" altLang="zh-CN" sz="1800" dirty="0">
              <a:ea typeface="SimSun" panose="02010600030101010101" pitchFamily="2" charset="-122"/>
            </a:endParaRPr>
          </a:p>
          <a:p>
            <a:pPr algn="just"/>
            <a:endParaRPr lang="en-US" altLang="zh-CN" dirty="0">
              <a:ea typeface="SimSun" panose="02010600030101010101" pitchFamily="2" charset="-122"/>
            </a:endParaRPr>
          </a:p>
        </p:txBody>
      </p:sp>
    </p:spTree>
    <p:extLst>
      <p:ext uri="{BB962C8B-B14F-4D97-AF65-F5344CB8AC3E}">
        <p14:creationId xmlns:p14="http://schemas.microsoft.com/office/powerpoint/2010/main" val="13288277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A7DE5B83-9E62-535F-628B-87E12570271E}"/>
              </a:ext>
            </a:extLst>
          </p:cNvPr>
          <p:cNvSpPr>
            <a:spLocks noGrp="1" noChangeArrowheads="1"/>
          </p:cNvSpPr>
          <p:nvPr>
            <p:ph type="title"/>
          </p:nvPr>
        </p:nvSpPr>
        <p:spPr>
          <a:xfrm>
            <a:off x="1263721" y="609600"/>
            <a:ext cx="9215367" cy="1295400"/>
          </a:xfrm>
        </p:spPr>
        <p:txBody>
          <a:bodyPr>
            <a:normAutofit/>
          </a:bodyPr>
          <a:lstStyle/>
          <a:p>
            <a:pPr algn="ctr"/>
            <a:r>
              <a:rPr lang="en-US" altLang="zh-CN" dirty="0">
                <a:ea typeface="SimSun" panose="02010600030101010101" pitchFamily="2" charset="-122"/>
              </a:rPr>
              <a:t>Exceptions to Tariff Bindings</a:t>
            </a:r>
          </a:p>
        </p:txBody>
      </p:sp>
      <p:sp>
        <p:nvSpPr>
          <p:cNvPr id="9219" name="Rectangle 3">
            <a:extLst>
              <a:ext uri="{FF2B5EF4-FFF2-40B4-BE49-F238E27FC236}">
                <a16:creationId xmlns:a16="http://schemas.microsoft.com/office/drawing/2014/main" id="{D668FE97-89A5-0E2B-3D7B-84D1E5872652}"/>
              </a:ext>
            </a:extLst>
          </p:cNvPr>
          <p:cNvSpPr>
            <a:spLocks noGrp="1" noChangeArrowheads="1"/>
          </p:cNvSpPr>
          <p:nvPr>
            <p:ph type="body" idx="1"/>
          </p:nvPr>
        </p:nvSpPr>
        <p:spPr>
          <a:xfrm>
            <a:off x="838200" y="1825624"/>
            <a:ext cx="10515600" cy="4539215"/>
          </a:xfrm>
        </p:spPr>
        <p:txBody>
          <a:bodyPr>
            <a:normAutofit/>
          </a:bodyPr>
          <a:lstStyle/>
          <a:p>
            <a:pPr lvl="1" algn="just"/>
            <a:r>
              <a:rPr lang="en-US" altLang="zh-CN" dirty="0">
                <a:ea typeface="SimSun" panose="02010600030101010101" pitchFamily="2" charset="-122"/>
              </a:rPr>
              <a:t>Special treatment for developing countries</a:t>
            </a:r>
          </a:p>
          <a:p>
            <a:pPr lvl="2"/>
            <a:r>
              <a:rPr lang="en-US" altLang="zh-CN" dirty="0">
                <a:ea typeface="SimSun" panose="02010600030101010101" pitchFamily="2" charset="-122"/>
              </a:rPr>
              <a:t>Developing country may impose import restrictions to safeguard external financial position and ensure adequate level of reserves for implementation of its development program</a:t>
            </a:r>
          </a:p>
          <a:p>
            <a:pPr lvl="2"/>
            <a:r>
              <a:rPr lang="en-US" altLang="zh-CN" dirty="0">
                <a:ea typeface="SimSun" panose="02010600030101010101" pitchFamily="2" charset="-122"/>
              </a:rPr>
              <a:t>Restrictions must not be more than necessary to:</a:t>
            </a:r>
          </a:p>
          <a:p>
            <a:pPr lvl="3"/>
            <a:r>
              <a:rPr lang="en-US" altLang="zh-CN" sz="1600" dirty="0">
                <a:ea typeface="SimSun" panose="02010600030101010101" pitchFamily="2" charset="-122"/>
              </a:rPr>
              <a:t>(a) forestall threat of, or stop, serious decline in monetary reserves</a:t>
            </a:r>
          </a:p>
          <a:p>
            <a:pPr lvl="3"/>
            <a:r>
              <a:rPr lang="en-US" altLang="zh-CN" sz="1600" dirty="0">
                <a:ea typeface="SimSun" panose="02010600030101010101" pitchFamily="2" charset="-122"/>
              </a:rPr>
              <a:t>(b) achieve a reasonable rate of increase in reserves where they are inadequate</a:t>
            </a:r>
          </a:p>
          <a:p>
            <a:pPr lvl="2" algn="just"/>
            <a:r>
              <a:rPr lang="en-US" altLang="zh-CN" dirty="0">
                <a:ea typeface="SimSun" panose="02010600030101010101" pitchFamily="2" charset="-122"/>
              </a:rPr>
              <a:t>Increased protection of balance of payment (Art. XVIII.B)</a:t>
            </a:r>
          </a:p>
          <a:p>
            <a:pPr lvl="2" algn="just"/>
            <a:r>
              <a:rPr lang="en-US" altLang="zh-CN" dirty="0">
                <a:ea typeface="SimSun" panose="02010600030101010101" pitchFamily="2" charset="-122"/>
              </a:rPr>
              <a:t>Promote the establishment of an infant industry (Art. XVIII.A)</a:t>
            </a:r>
          </a:p>
          <a:p>
            <a:pPr lvl="2" algn="just"/>
            <a:r>
              <a:rPr lang="en-US" altLang="zh-CN" dirty="0">
                <a:ea typeface="SimSun" panose="02010600030101010101" pitchFamily="2" charset="-122"/>
              </a:rPr>
              <a:t>Agenda to strengthen these provisions in the context of the Doha Round </a:t>
            </a:r>
          </a:p>
          <a:p>
            <a:pPr lvl="1" algn="just"/>
            <a:r>
              <a:rPr lang="en-US" altLang="zh-CN" dirty="0">
                <a:ea typeface="SimSun" panose="02010600030101010101" pitchFamily="2" charset="-122"/>
              </a:rPr>
              <a:t>General Waiver procedure provided in Art. IX:3 of the Marrakech Agreement)</a:t>
            </a:r>
          </a:p>
          <a:p>
            <a:pPr marL="457200" lvl="1" indent="0" algn="just">
              <a:buNone/>
            </a:pPr>
            <a:endParaRPr lang="en-GB" sz="1800" b="0" i="0" dirty="0">
              <a:solidFill>
                <a:srgbClr val="231F20"/>
              </a:solidFill>
              <a:effectLst/>
              <a:latin typeface="TimesNewRoman"/>
            </a:endParaRPr>
          </a:p>
          <a:p>
            <a:pPr lvl="1" algn="just"/>
            <a:endParaRPr lang="en-US" altLang="zh-CN" dirty="0">
              <a:ea typeface="SimSun" panose="02010600030101010101" pitchFamily="2" charset="-122"/>
            </a:endParaRPr>
          </a:p>
          <a:p>
            <a:pPr algn="just"/>
            <a:endParaRPr lang="en-US" altLang="zh-CN" dirty="0">
              <a:ea typeface="SimSun" panose="02010600030101010101" pitchFamily="2" charset="-122"/>
            </a:endParaRPr>
          </a:p>
        </p:txBody>
      </p:sp>
    </p:spTree>
    <p:extLst>
      <p:ext uri="{BB962C8B-B14F-4D97-AF65-F5344CB8AC3E}">
        <p14:creationId xmlns:p14="http://schemas.microsoft.com/office/powerpoint/2010/main" val="3945203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014" y="537307"/>
            <a:ext cx="6807230" cy="552471"/>
          </a:xfrm>
        </p:spPr>
        <p:txBody>
          <a:bodyPr>
            <a:normAutofit fontScale="90000"/>
          </a:bodyPr>
          <a:lstStyle/>
          <a:p>
            <a:r>
              <a:rPr lang="en-GB" dirty="0"/>
              <a:t>Chapter III</a:t>
            </a:r>
          </a:p>
        </p:txBody>
      </p:sp>
      <p:sp>
        <p:nvSpPr>
          <p:cNvPr id="3" name="Content Placeholder 2"/>
          <p:cNvSpPr>
            <a:spLocks noGrp="1"/>
          </p:cNvSpPr>
          <p:nvPr>
            <p:ph idx="1"/>
          </p:nvPr>
        </p:nvSpPr>
        <p:spPr/>
        <p:txBody>
          <a:bodyPr>
            <a:normAutofit/>
          </a:bodyPr>
          <a:lstStyle/>
          <a:p>
            <a:pPr>
              <a:tabLst>
                <a:tab pos="228600" algn="l"/>
              </a:tabLst>
            </a:pPr>
            <a:endParaRPr lang="en-GB" dirty="0"/>
          </a:p>
          <a:p>
            <a:pPr>
              <a:tabLst>
                <a:tab pos="228600" algn="l"/>
              </a:tabLst>
            </a:pPr>
            <a:r>
              <a:rPr lang="en-GB" sz="3200" dirty="0">
                <a:solidFill>
                  <a:srgbClr val="0070C0"/>
                </a:solidFill>
                <a:latin typeface="Calibri" panose="020F0502020204030204" pitchFamily="34" charset="0"/>
                <a:ea typeface="Times New Roman" panose="02020603050405020304" pitchFamily="18" charset="0"/>
              </a:rPr>
              <a:t>Exceptions to the prohibition of quantitative restrictions</a:t>
            </a:r>
            <a:endParaRPr lang="en-BE" sz="3200" b="1" dirty="0">
              <a:solidFill>
                <a:srgbClr val="0070C0"/>
              </a:solidFill>
              <a:latin typeface="Times New Roman" panose="02020603050405020304" pitchFamily="18" charset="0"/>
              <a:ea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ABDB7DC1-6DFD-4804-B81B-5AD5FA162587}" type="slidenum">
              <a:rPr lang="en-US" smtClean="0"/>
              <a:pPr/>
              <a:t>23</a:t>
            </a:fld>
            <a:endParaRPr lang="en-US"/>
          </a:p>
        </p:txBody>
      </p:sp>
    </p:spTree>
    <p:extLst>
      <p:ext uri="{BB962C8B-B14F-4D97-AF65-F5344CB8AC3E}">
        <p14:creationId xmlns:p14="http://schemas.microsoft.com/office/powerpoint/2010/main" val="15471047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A7DE5B83-9E62-535F-628B-87E12570271E}"/>
              </a:ext>
            </a:extLst>
          </p:cNvPr>
          <p:cNvSpPr>
            <a:spLocks noGrp="1" noChangeArrowheads="1"/>
          </p:cNvSpPr>
          <p:nvPr>
            <p:ph type="title"/>
          </p:nvPr>
        </p:nvSpPr>
        <p:spPr>
          <a:xfrm>
            <a:off x="1263721" y="609600"/>
            <a:ext cx="9215367" cy="1295400"/>
          </a:xfrm>
        </p:spPr>
        <p:txBody>
          <a:bodyPr>
            <a:normAutofit/>
          </a:bodyPr>
          <a:lstStyle/>
          <a:p>
            <a:pPr algn="ctr"/>
            <a:r>
              <a:rPr lang="en-US" altLang="zh-CN" dirty="0">
                <a:ea typeface="SimSun" panose="02010600030101010101" pitchFamily="2" charset="-122"/>
              </a:rPr>
              <a:t>Exceptions to Quantitative Restrictions</a:t>
            </a:r>
          </a:p>
        </p:txBody>
      </p:sp>
      <p:sp>
        <p:nvSpPr>
          <p:cNvPr id="9219" name="Rectangle 3">
            <a:extLst>
              <a:ext uri="{FF2B5EF4-FFF2-40B4-BE49-F238E27FC236}">
                <a16:creationId xmlns:a16="http://schemas.microsoft.com/office/drawing/2014/main" id="{D668FE97-89A5-0E2B-3D7B-84D1E5872652}"/>
              </a:ext>
            </a:extLst>
          </p:cNvPr>
          <p:cNvSpPr>
            <a:spLocks noGrp="1" noChangeArrowheads="1"/>
          </p:cNvSpPr>
          <p:nvPr>
            <p:ph type="body" idx="1"/>
          </p:nvPr>
        </p:nvSpPr>
        <p:spPr>
          <a:xfrm>
            <a:off x="838200" y="1825624"/>
            <a:ext cx="10515600" cy="4539215"/>
          </a:xfrm>
        </p:spPr>
        <p:txBody>
          <a:bodyPr>
            <a:normAutofit/>
          </a:bodyPr>
          <a:lstStyle/>
          <a:p>
            <a:pPr algn="just"/>
            <a:r>
              <a:rPr lang="en-GB" b="0" i="0" dirty="0">
                <a:solidFill>
                  <a:srgbClr val="000000"/>
                </a:solidFill>
                <a:effectLst/>
                <a:latin typeface="Museo Sans 300"/>
              </a:rPr>
              <a:t>To relieve critical shortages of foodstuffs or other products essential to the exporting contracting party </a:t>
            </a:r>
            <a:r>
              <a:rPr lang="en-US" altLang="zh-CN" dirty="0">
                <a:ea typeface="SimSun" panose="02010600030101010101" pitchFamily="2" charset="-122"/>
              </a:rPr>
              <a:t>(Art. XI:2 </a:t>
            </a:r>
            <a:r>
              <a:rPr lang="en-US" altLang="zh-CN">
                <a:ea typeface="SimSun" panose="02010600030101010101" pitchFamily="2" charset="-122"/>
              </a:rPr>
              <a:t>and XX(j))</a:t>
            </a:r>
            <a:endParaRPr lang="en-US" altLang="zh-CN" dirty="0">
              <a:ea typeface="SimSun" panose="02010600030101010101" pitchFamily="2" charset="-122"/>
            </a:endParaRPr>
          </a:p>
          <a:p>
            <a:pPr algn="just"/>
            <a:r>
              <a:rPr lang="en-US" altLang="zh-CN" dirty="0">
                <a:ea typeface="SimSun" panose="02010600030101010101" pitchFamily="2" charset="-122"/>
              </a:rPr>
              <a:t>Unilateral safeguards (Art. XIX of GATT and WTO SG Agreement)</a:t>
            </a:r>
          </a:p>
          <a:p>
            <a:pPr lvl="1" algn="just"/>
            <a:r>
              <a:rPr lang="en-US" altLang="zh-CN" dirty="0">
                <a:ea typeface="SimSun" panose="02010600030101010101" pitchFamily="2" charset="-122"/>
              </a:rPr>
              <a:t>Can take the form of quantitative restrictions, although this is not </a:t>
            </a:r>
            <a:r>
              <a:rPr lang="en-US" altLang="zh-CN" dirty="0" err="1">
                <a:ea typeface="SimSun" panose="02010600030101010101" pitchFamily="2" charset="-122"/>
              </a:rPr>
              <a:t>favoured</a:t>
            </a:r>
            <a:endParaRPr lang="en-US" altLang="zh-CN" dirty="0">
              <a:ea typeface="SimSun" panose="02010600030101010101" pitchFamily="2" charset="-122"/>
            </a:endParaRPr>
          </a:p>
          <a:p>
            <a:pPr algn="just"/>
            <a:r>
              <a:rPr lang="en-US" altLang="zh-CN" dirty="0">
                <a:ea typeface="SimSun" panose="02010600030101010101" pitchFamily="2" charset="-122"/>
              </a:rPr>
              <a:t>Multilateral safeguards</a:t>
            </a:r>
          </a:p>
          <a:p>
            <a:pPr lvl="1" algn="just"/>
            <a:r>
              <a:rPr lang="en-US" altLang="zh-CN" dirty="0">
                <a:ea typeface="SimSun" panose="02010600030101010101" pitchFamily="2" charset="-122"/>
              </a:rPr>
              <a:t>Protect the balance of payments</a:t>
            </a:r>
          </a:p>
          <a:p>
            <a:pPr lvl="1" algn="just"/>
            <a:r>
              <a:rPr lang="en-US" altLang="zh-CN" dirty="0">
                <a:ea typeface="SimSun" panose="02010600030101010101" pitchFamily="2" charset="-122"/>
              </a:rPr>
              <a:t>Special treatment for Developing Countries</a:t>
            </a:r>
          </a:p>
          <a:p>
            <a:pPr lvl="1" algn="just"/>
            <a:r>
              <a:rPr lang="en-US" altLang="zh-CN" dirty="0">
                <a:ea typeface="SimSun" panose="02010600030101010101" pitchFamily="2" charset="-122"/>
              </a:rPr>
              <a:t>General waiver procedure</a:t>
            </a:r>
          </a:p>
          <a:p>
            <a:pPr lvl="1" algn="just"/>
            <a:endParaRPr lang="en-US" altLang="zh-CN" dirty="0">
              <a:ea typeface="SimSun" panose="02010600030101010101" pitchFamily="2" charset="-122"/>
            </a:endParaRPr>
          </a:p>
        </p:txBody>
      </p:sp>
    </p:spTree>
    <p:extLst>
      <p:ext uri="{BB962C8B-B14F-4D97-AF65-F5344CB8AC3E}">
        <p14:creationId xmlns:p14="http://schemas.microsoft.com/office/powerpoint/2010/main" val="25353660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014" y="537307"/>
            <a:ext cx="6807230" cy="552471"/>
          </a:xfrm>
        </p:spPr>
        <p:txBody>
          <a:bodyPr>
            <a:normAutofit fontScale="90000"/>
          </a:bodyPr>
          <a:lstStyle/>
          <a:p>
            <a:r>
              <a:rPr lang="en-GB" dirty="0"/>
              <a:t>  </a:t>
            </a:r>
          </a:p>
        </p:txBody>
      </p:sp>
      <p:sp>
        <p:nvSpPr>
          <p:cNvPr id="3" name="Content Placeholder 2"/>
          <p:cNvSpPr>
            <a:spLocks noGrp="1"/>
          </p:cNvSpPr>
          <p:nvPr>
            <p:ph idx="1"/>
          </p:nvPr>
        </p:nvSpPr>
        <p:spPr/>
        <p:txBody>
          <a:bodyPr>
            <a:normAutofit/>
          </a:bodyPr>
          <a:lstStyle/>
          <a:p>
            <a:pPr>
              <a:tabLst>
                <a:tab pos="228600" algn="l"/>
              </a:tabLst>
            </a:pPr>
            <a:endParaRPr lang="en-GB" dirty="0"/>
          </a:p>
          <a:p>
            <a:pPr algn="ctr">
              <a:tabLst>
                <a:tab pos="228600" algn="l"/>
              </a:tabLst>
            </a:pPr>
            <a:r>
              <a:rPr lang="fr-FR" sz="3200" b="1" dirty="0" err="1">
                <a:solidFill>
                  <a:srgbClr val="0070C0"/>
                </a:solidFill>
                <a:latin typeface="Calibri" panose="020F0502020204030204" pitchFamily="34" charset="0"/>
                <a:ea typeface="Calibri" panose="020F0502020204030204" pitchFamily="34" charset="0"/>
              </a:rPr>
              <a:t>Thank</a:t>
            </a:r>
            <a:r>
              <a:rPr lang="fr-FR" sz="3200" b="1" dirty="0">
                <a:solidFill>
                  <a:srgbClr val="0070C0"/>
                </a:solidFill>
                <a:latin typeface="Calibri" panose="020F0502020204030204" pitchFamily="34" charset="0"/>
                <a:ea typeface="Calibri" panose="020F0502020204030204" pitchFamily="34" charset="0"/>
              </a:rPr>
              <a:t> </a:t>
            </a:r>
            <a:r>
              <a:rPr lang="fr-FR" sz="3200" b="1" dirty="0" err="1">
                <a:solidFill>
                  <a:srgbClr val="0070C0"/>
                </a:solidFill>
                <a:latin typeface="Calibri" panose="020F0502020204030204" pitchFamily="34" charset="0"/>
                <a:ea typeface="Calibri" panose="020F0502020204030204" pitchFamily="34" charset="0"/>
              </a:rPr>
              <a:t>you</a:t>
            </a:r>
            <a:r>
              <a:rPr lang="fr-FR" sz="3200" b="1" dirty="0">
                <a:solidFill>
                  <a:srgbClr val="0070C0"/>
                </a:solidFill>
                <a:latin typeface="Calibri" panose="020F0502020204030204" pitchFamily="34" charset="0"/>
                <a:ea typeface="Calibri" panose="020F0502020204030204" pitchFamily="34" charset="0"/>
              </a:rPr>
              <a:t> for </a:t>
            </a:r>
            <a:r>
              <a:rPr lang="fr-FR" sz="3200" b="1" dirty="0" err="1">
                <a:solidFill>
                  <a:srgbClr val="0070C0"/>
                </a:solidFill>
                <a:latin typeface="Calibri" panose="020F0502020204030204" pitchFamily="34" charset="0"/>
                <a:ea typeface="Calibri" panose="020F0502020204030204" pitchFamily="34" charset="0"/>
              </a:rPr>
              <a:t>your</a:t>
            </a:r>
            <a:r>
              <a:rPr lang="fr-FR" sz="3200" b="1" dirty="0">
                <a:solidFill>
                  <a:srgbClr val="0070C0"/>
                </a:solidFill>
                <a:latin typeface="Calibri" panose="020F0502020204030204" pitchFamily="34" charset="0"/>
                <a:ea typeface="Calibri" panose="020F0502020204030204" pitchFamily="34" charset="0"/>
              </a:rPr>
              <a:t> attention</a:t>
            </a:r>
            <a:endParaRPr lang="en-BE" sz="3200" b="1" dirty="0">
              <a:solidFill>
                <a:srgbClr val="0070C0"/>
              </a:solidFill>
              <a:latin typeface="Calibri" panose="020F0502020204030204" pitchFamily="34" charset="0"/>
              <a:ea typeface="Times New Roman" panose="02020603050405020304" pitchFamily="18" charset="0"/>
              <a:cs typeface="Calibri" panose="020F0502020204030204" pitchFamily="34" charset="0"/>
            </a:endParaRPr>
          </a:p>
        </p:txBody>
      </p:sp>
      <p:sp>
        <p:nvSpPr>
          <p:cNvPr id="5" name="Slide Number Placeholder 4"/>
          <p:cNvSpPr>
            <a:spLocks noGrp="1"/>
          </p:cNvSpPr>
          <p:nvPr>
            <p:ph type="sldNum" sz="quarter" idx="12"/>
          </p:nvPr>
        </p:nvSpPr>
        <p:spPr/>
        <p:txBody>
          <a:bodyPr/>
          <a:lstStyle/>
          <a:p>
            <a:fld id="{ABDB7DC1-6DFD-4804-B81B-5AD5FA162587}" type="slidenum">
              <a:rPr lang="en-US" smtClean="0"/>
              <a:pPr/>
              <a:t>25</a:t>
            </a:fld>
            <a:endParaRPr lang="en-US"/>
          </a:p>
        </p:txBody>
      </p:sp>
    </p:spTree>
    <p:extLst>
      <p:ext uri="{BB962C8B-B14F-4D97-AF65-F5344CB8AC3E}">
        <p14:creationId xmlns:p14="http://schemas.microsoft.com/office/powerpoint/2010/main" val="902760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2004" y="537307"/>
            <a:ext cx="7667240" cy="552471"/>
          </a:xfrm>
        </p:spPr>
        <p:txBody>
          <a:bodyPr>
            <a:normAutofit fontScale="90000"/>
          </a:bodyPr>
          <a:lstStyle/>
          <a:p>
            <a:r>
              <a:rPr lang="fr-FR" dirty="0">
                <a:effectLst/>
                <a:latin typeface="Calibri" panose="020F0502020204030204" pitchFamily="34" charset="0"/>
                <a:ea typeface="Calibri" panose="020F0502020204030204" pitchFamily="34" charset="0"/>
              </a:rPr>
              <a:t>Exceptions to MFN</a:t>
            </a:r>
            <a:endParaRPr lang="en-GB" dirty="0"/>
          </a:p>
        </p:txBody>
      </p:sp>
      <p:sp>
        <p:nvSpPr>
          <p:cNvPr id="3" name="Content Placeholder 2"/>
          <p:cNvSpPr>
            <a:spLocks noGrp="1"/>
          </p:cNvSpPr>
          <p:nvPr>
            <p:ph idx="1"/>
          </p:nvPr>
        </p:nvSpPr>
        <p:spPr>
          <a:xfrm>
            <a:off x="838200" y="2029146"/>
            <a:ext cx="10515600" cy="4147817"/>
          </a:xfrm>
        </p:spPr>
        <p:txBody>
          <a:bodyPr>
            <a:normAutofit/>
          </a:bodyPr>
          <a:lstStyle/>
          <a:p>
            <a:r>
              <a:rPr lang="en-US" altLang="en-BE" dirty="0"/>
              <a:t>Customs Unions and Free Trade Areas (Art. XXIV)</a:t>
            </a:r>
          </a:p>
          <a:p>
            <a:endParaRPr lang="en-US" altLang="en-BE" dirty="0"/>
          </a:p>
          <a:p>
            <a:r>
              <a:rPr lang="en-US" altLang="en-BE" dirty="0" err="1"/>
              <a:t>Generalised</a:t>
            </a:r>
            <a:r>
              <a:rPr lang="en-US" altLang="en-BE" dirty="0"/>
              <a:t> System of Preferences (Enabling Clause)</a:t>
            </a:r>
          </a:p>
          <a:p>
            <a:pPr lvl="1"/>
            <a:endParaRPr lang="en-US" altLang="en-BE" sz="2000" dirty="0"/>
          </a:p>
          <a:p>
            <a:pPr lvl="1"/>
            <a:endParaRPr lang="en-GB" dirty="0"/>
          </a:p>
        </p:txBody>
      </p:sp>
      <p:sp>
        <p:nvSpPr>
          <p:cNvPr id="5" name="Slide Number Placeholder 4"/>
          <p:cNvSpPr>
            <a:spLocks noGrp="1"/>
          </p:cNvSpPr>
          <p:nvPr>
            <p:ph type="sldNum" sz="quarter" idx="12"/>
          </p:nvPr>
        </p:nvSpPr>
        <p:spPr/>
        <p:txBody>
          <a:bodyPr/>
          <a:lstStyle/>
          <a:p>
            <a:fld id="{ABDB7DC1-6DFD-4804-B81B-5AD5FA162587}" type="slidenum">
              <a:rPr lang="en-US" smtClean="0"/>
              <a:pPr/>
              <a:t>3</a:t>
            </a:fld>
            <a:endParaRPr lang="en-US"/>
          </a:p>
        </p:txBody>
      </p:sp>
    </p:spTree>
    <p:extLst>
      <p:ext uri="{BB962C8B-B14F-4D97-AF65-F5344CB8AC3E}">
        <p14:creationId xmlns:p14="http://schemas.microsoft.com/office/powerpoint/2010/main" val="970447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2004" y="537307"/>
            <a:ext cx="7667240" cy="552471"/>
          </a:xfrm>
        </p:spPr>
        <p:txBody>
          <a:bodyPr>
            <a:normAutofit fontScale="90000"/>
          </a:bodyPr>
          <a:lstStyle/>
          <a:p>
            <a:r>
              <a:rPr lang="fr-FR" dirty="0">
                <a:effectLst/>
                <a:latin typeface="Calibri" panose="020F0502020204030204" pitchFamily="34" charset="0"/>
                <a:ea typeface="Calibri" panose="020F0502020204030204" pitchFamily="34" charset="0"/>
              </a:rPr>
              <a:t>Exceptions to MFN</a:t>
            </a:r>
            <a:endParaRPr lang="en-GB" dirty="0"/>
          </a:p>
        </p:txBody>
      </p:sp>
      <p:sp>
        <p:nvSpPr>
          <p:cNvPr id="3" name="Content Placeholder 2"/>
          <p:cNvSpPr>
            <a:spLocks noGrp="1"/>
          </p:cNvSpPr>
          <p:nvPr>
            <p:ph idx="1"/>
          </p:nvPr>
        </p:nvSpPr>
        <p:spPr>
          <a:xfrm>
            <a:off x="838200" y="1315092"/>
            <a:ext cx="10515600" cy="4861871"/>
          </a:xfrm>
        </p:spPr>
        <p:txBody>
          <a:bodyPr>
            <a:normAutofit/>
          </a:bodyPr>
          <a:lstStyle/>
          <a:p>
            <a:r>
              <a:rPr lang="en-US" altLang="en-BE" dirty="0"/>
              <a:t>Customs Unions and Free Trade Areas (Art. XXIV)</a:t>
            </a:r>
          </a:p>
          <a:p>
            <a:pPr lvl="1"/>
            <a:r>
              <a:rPr lang="en-US" altLang="en-BE" dirty="0"/>
              <a:t>Both entail that du</a:t>
            </a:r>
            <a:r>
              <a:rPr lang="en-GB" b="0" i="0" dirty="0">
                <a:solidFill>
                  <a:srgbClr val="000000"/>
                </a:solidFill>
                <a:effectLst/>
                <a:latin typeface="Museo Sans 300"/>
              </a:rPr>
              <a:t>ties and other restrictive regulations of commerce are eliminated on “substantially all the trade” between the constituent territories in products originating in such territories.</a:t>
            </a:r>
          </a:p>
          <a:p>
            <a:pPr lvl="1"/>
            <a:r>
              <a:rPr lang="en-GB" dirty="0">
                <a:solidFill>
                  <a:srgbClr val="000000"/>
                </a:solidFill>
                <a:latin typeface="Museo Sans 300"/>
              </a:rPr>
              <a:t>Customs unions in addition imply the establishment of a common external tariff</a:t>
            </a:r>
            <a:endParaRPr lang="en-GB" b="0" i="0" dirty="0">
              <a:solidFill>
                <a:srgbClr val="000000"/>
              </a:solidFill>
              <a:effectLst/>
              <a:latin typeface="Museo Sans 300"/>
            </a:endParaRPr>
          </a:p>
          <a:p>
            <a:pPr lvl="1"/>
            <a:r>
              <a:rPr lang="en-GB" altLang="en-BE" dirty="0">
                <a:solidFill>
                  <a:srgbClr val="000000"/>
                </a:solidFill>
                <a:latin typeface="Museo Sans 300"/>
              </a:rPr>
              <a:t>The concept of “substantially all the trade” is not defined. Does it mean liberalisation of tariff lines? Or value of trade? What is “substantial”? AB in the case involving the EU-Turkey CU indicated that this concept does not mean all trade, but more than “some” trade…</a:t>
            </a:r>
          </a:p>
          <a:p>
            <a:pPr lvl="1"/>
            <a:r>
              <a:rPr lang="en-GB" altLang="en-BE" dirty="0">
                <a:solidFill>
                  <a:srgbClr val="000000"/>
                </a:solidFill>
                <a:latin typeface="Museo Sans 300"/>
              </a:rPr>
              <a:t>It is impossible to provide a definition using the rules of interpretation of public international law.</a:t>
            </a:r>
          </a:p>
          <a:p>
            <a:pPr lvl="1"/>
            <a:r>
              <a:rPr lang="en-GB" altLang="en-BE" dirty="0">
                <a:solidFill>
                  <a:srgbClr val="000000"/>
                </a:solidFill>
                <a:latin typeface="Museo Sans 300"/>
              </a:rPr>
              <a:t>Hence the practice of the parties prevails.</a:t>
            </a:r>
          </a:p>
          <a:p>
            <a:pPr lvl="1"/>
            <a:endParaRPr lang="en-US" altLang="en-BE" sz="2000" dirty="0"/>
          </a:p>
          <a:p>
            <a:pPr lvl="1"/>
            <a:endParaRPr lang="en-GB" dirty="0"/>
          </a:p>
        </p:txBody>
      </p:sp>
      <p:sp>
        <p:nvSpPr>
          <p:cNvPr id="5" name="Slide Number Placeholder 4"/>
          <p:cNvSpPr>
            <a:spLocks noGrp="1"/>
          </p:cNvSpPr>
          <p:nvPr>
            <p:ph type="sldNum" sz="quarter" idx="12"/>
          </p:nvPr>
        </p:nvSpPr>
        <p:spPr/>
        <p:txBody>
          <a:bodyPr/>
          <a:lstStyle/>
          <a:p>
            <a:fld id="{ABDB7DC1-6DFD-4804-B81B-5AD5FA162587}" type="slidenum">
              <a:rPr lang="en-US" smtClean="0"/>
              <a:pPr/>
              <a:t>4</a:t>
            </a:fld>
            <a:endParaRPr lang="en-US"/>
          </a:p>
        </p:txBody>
      </p:sp>
    </p:spTree>
    <p:extLst>
      <p:ext uri="{BB962C8B-B14F-4D97-AF65-F5344CB8AC3E}">
        <p14:creationId xmlns:p14="http://schemas.microsoft.com/office/powerpoint/2010/main" val="2577881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2004" y="537307"/>
            <a:ext cx="7667240" cy="552471"/>
          </a:xfrm>
        </p:spPr>
        <p:txBody>
          <a:bodyPr>
            <a:normAutofit fontScale="90000"/>
          </a:bodyPr>
          <a:lstStyle/>
          <a:p>
            <a:r>
              <a:rPr lang="fr-FR" dirty="0">
                <a:effectLst/>
                <a:latin typeface="Calibri" panose="020F0502020204030204" pitchFamily="34" charset="0"/>
                <a:ea typeface="Calibri" panose="020F0502020204030204" pitchFamily="34" charset="0"/>
              </a:rPr>
              <a:t>Exceptions to MFN</a:t>
            </a:r>
            <a:endParaRPr lang="en-GB" dirty="0"/>
          </a:p>
        </p:txBody>
      </p:sp>
      <p:sp>
        <p:nvSpPr>
          <p:cNvPr id="3" name="Content Placeholder 2"/>
          <p:cNvSpPr>
            <a:spLocks noGrp="1"/>
          </p:cNvSpPr>
          <p:nvPr>
            <p:ph idx="1"/>
          </p:nvPr>
        </p:nvSpPr>
        <p:spPr>
          <a:xfrm>
            <a:off x="838200" y="1315092"/>
            <a:ext cx="10515600" cy="4861871"/>
          </a:xfrm>
        </p:spPr>
        <p:txBody>
          <a:bodyPr>
            <a:normAutofit/>
          </a:bodyPr>
          <a:lstStyle/>
          <a:p>
            <a:r>
              <a:rPr lang="en-US" altLang="en-BE" dirty="0"/>
              <a:t>Customs Unions and Free Trade Areas (Art. XXIV)</a:t>
            </a:r>
          </a:p>
          <a:p>
            <a:pPr lvl="1"/>
            <a:r>
              <a:rPr lang="en-US" altLang="en-BE" dirty="0"/>
              <a:t>For the EU, the test</a:t>
            </a:r>
            <a:r>
              <a:rPr lang="en-GB" altLang="en-BE" dirty="0">
                <a:solidFill>
                  <a:srgbClr val="000000"/>
                </a:solidFill>
                <a:latin typeface="Museo Sans 300"/>
              </a:rPr>
              <a:t> of “substantially all the trade”</a:t>
            </a:r>
            <a:r>
              <a:rPr lang="en-US" altLang="en-BE" dirty="0"/>
              <a:t> is met when 90 % of tariff lines and 90 % of the value of trade is covered.</a:t>
            </a:r>
          </a:p>
          <a:p>
            <a:pPr lvl="1"/>
            <a:r>
              <a:rPr lang="en-US" altLang="en-BE" dirty="0"/>
              <a:t>The EU accepts an imbalanced liberalization in its FTAs with developing countries: EU </a:t>
            </a:r>
            <a:r>
              <a:rPr lang="en-US" altLang="en-BE" dirty="0" err="1"/>
              <a:t>liberalises</a:t>
            </a:r>
            <a:r>
              <a:rPr lang="en-US" altLang="en-BE" dirty="0"/>
              <a:t> 100 % of its imports (except arms and ammunitions) while developing countries are requested to </a:t>
            </a:r>
            <a:r>
              <a:rPr lang="en-US" altLang="en-BE" dirty="0" err="1"/>
              <a:t>liberalise</a:t>
            </a:r>
            <a:r>
              <a:rPr lang="en-US" altLang="en-BE" dirty="0"/>
              <a:t> 80 %. </a:t>
            </a:r>
          </a:p>
          <a:p>
            <a:pPr lvl="1"/>
            <a:r>
              <a:rPr lang="en-US" altLang="en-BE" dirty="0"/>
              <a:t>Lists of sensitive products are to be established.</a:t>
            </a:r>
          </a:p>
          <a:p>
            <a:pPr lvl="1"/>
            <a:r>
              <a:rPr lang="en-US" altLang="en-BE" dirty="0"/>
              <a:t>This remains a contentious issue. </a:t>
            </a:r>
          </a:p>
          <a:p>
            <a:pPr lvl="1"/>
            <a:endParaRPr lang="en-US" altLang="en-BE" sz="2000" dirty="0"/>
          </a:p>
          <a:p>
            <a:pPr lvl="1"/>
            <a:endParaRPr lang="en-GB" dirty="0"/>
          </a:p>
        </p:txBody>
      </p:sp>
      <p:sp>
        <p:nvSpPr>
          <p:cNvPr id="5" name="Slide Number Placeholder 4"/>
          <p:cNvSpPr>
            <a:spLocks noGrp="1"/>
          </p:cNvSpPr>
          <p:nvPr>
            <p:ph type="sldNum" sz="quarter" idx="12"/>
          </p:nvPr>
        </p:nvSpPr>
        <p:spPr/>
        <p:txBody>
          <a:bodyPr/>
          <a:lstStyle/>
          <a:p>
            <a:fld id="{ABDB7DC1-6DFD-4804-B81B-5AD5FA162587}" type="slidenum">
              <a:rPr lang="en-US" smtClean="0"/>
              <a:pPr/>
              <a:t>5</a:t>
            </a:fld>
            <a:endParaRPr lang="en-US"/>
          </a:p>
        </p:txBody>
      </p:sp>
    </p:spTree>
    <p:extLst>
      <p:ext uri="{BB962C8B-B14F-4D97-AF65-F5344CB8AC3E}">
        <p14:creationId xmlns:p14="http://schemas.microsoft.com/office/powerpoint/2010/main" val="2284454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2004" y="537307"/>
            <a:ext cx="7667240" cy="552471"/>
          </a:xfrm>
        </p:spPr>
        <p:txBody>
          <a:bodyPr>
            <a:normAutofit fontScale="90000"/>
          </a:bodyPr>
          <a:lstStyle/>
          <a:p>
            <a:r>
              <a:rPr lang="fr-FR" dirty="0">
                <a:effectLst/>
                <a:latin typeface="Calibri" panose="020F0502020204030204" pitchFamily="34" charset="0"/>
                <a:ea typeface="Calibri" panose="020F0502020204030204" pitchFamily="34" charset="0"/>
              </a:rPr>
              <a:t>Exceptions to MFN</a:t>
            </a:r>
            <a:endParaRPr lang="en-GB" dirty="0"/>
          </a:p>
        </p:txBody>
      </p:sp>
      <p:sp>
        <p:nvSpPr>
          <p:cNvPr id="3" name="Content Placeholder 2"/>
          <p:cNvSpPr>
            <a:spLocks noGrp="1"/>
          </p:cNvSpPr>
          <p:nvPr>
            <p:ph idx="1"/>
          </p:nvPr>
        </p:nvSpPr>
        <p:spPr>
          <a:xfrm>
            <a:off x="838200" y="1315092"/>
            <a:ext cx="10515600" cy="5041258"/>
          </a:xfrm>
        </p:spPr>
        <p:txBody>
          <a:bodyPr>
            <a:normAutofit/>
          </a:bodyPr>
          <a:lstStyle/>
          <a:p>
            <a:r>
              <a:rPr lang="en-US" altLang="en-BE" dirty="0"/>
              <a:t>Customs Unions and Free Trade Areas (Art. XXIV)</a:t>
            </a:r>
          </a:p>
          <a:p>
            <a:pPr lvl="1"/>
            <a:r>
              <a:rPr lang="fr-FR" altLang="en-BE" dirty="0" err="1"/>
              <a:t>FTAs</a:t>
            </a:r>
            <a:r>
              <a:rPr lang="fr-FR" altLang="en-BE" dirty="0"/>
              <a:t> </a:t>
            </a:r>
            <a:r>
              <a:rPr lang="fr-FR" altLang="en-BE" dirty="0" err="1"/>
              <a:t>also</a:t>
            </a:r>
            <a:r>
              <a:rPr lang="fr-FR" altLang="en-BE" dirty="0"/>
              <a:t> </a:t>
            </a:r>
            <a:r>
              <a:rPr lang="fr-FR" altLang="en-BE" dirty="0" err="1"/>
              <a:t>require</a:t>
            </a:r>
            <a:r>
              <a:rPr lang="fr-FR" altLang="en-BE" dirty="0"/>
              <a:t> the </a:t>
            </a:r>
            <a:r>
              <a:rPr lang="fr-FR" altLang="en-BE" dirty="0" err="1"/>
              <a:t>negotiation</a:t>
            </a:r>
            <a:r>
              <a:rPr lang="fr-FR" altLang="en-BE" dirty="0"/>
              <a:t> of </a:t>
            </a:r>
            <a:r>
              <a:rPr lang="fr-FR" altLang="en-BE" dirty="0" err="1"/>
              <a:t>preferential</a:t>
            </a:r>
            <a:r>
              <a:rPr lang="fr-FR" altLang="en-BE" dirty="0"/>
              <a:t> </a:t>
            </a:r>
            <a:r>
              <a:rPr lang="fr-FR" altLang="en-BE" dirty="0" err="1"/>
              <a:t>rules</a:t>
            </a:r>
            <a:r>
              <a:rPr lang="fr-FR" altLang="en-BE" dirty="0"/>
              <a:t> of </a:t>
            </a:r>
            <a:r>
              <a:rPr lang="fr-FR" altLang="en-BE" dirty="0" err="1"/>
              <a:t>origin</a:t>
            </a:r>
            <a:endParaRPr lang="fr-FR" altLang="en-BE" dirty="0"/>
          </a:p>
          <a:p>
            <a:pPr lvl="1"/>
            <a:r>
              <a:rPr lang="fr-FR" altLang="en-BE" dirty="0"/>
              <a:t>The identification of the </a:t>
            </a:r>
            <a:r>
              <a:rPr lang="fr-FR" altLang="en-BE" dirty="0" err="1"/>
              <a:t>preferential</a:t>
            </a:r>
            <a:r>
              <a:rPr lang="fr-FR" altLang="en-BE" dirty="0"/>
              <a:t> </a:t>
            </a:r>
            <a:r>
              <a:rPr lang="fr-FR" altLang="en-BE" dirty="0" err="1"/>
              <a:t>rules</a:t>
            </a:r>
            <a:r>
              <a:rPr lang="fr-FR" altLang="en-BE" dirty="0"/>
              <a:t> of </a:t>
            </a:r>
            <a:r>
              <a:rPr lang="fr-FR" altLang="en-BE" dirty="0" err="1"/>
              <a:t>origin</a:t>
            </a:r>
            <a:r>
              <a:rPr lang="fr-FR" altLang="en-BE" dirty="0"/>
              <a:t> </a:t>
            </a:r>
            <a:r>
              <a:rPr lang="fr-FR" altLang="en-BE" dirty="0" err="1"/>
              <a:t>is</a:t>
            </a:r>
            <a:r>
              <a:rPr lang="fr-FR" altLang="en-BE" dirty="0"/>
              <a:t> </a:t>
            </a:r>
            <a:r>
              <a:rPr lang="fr-FR" altLang="en-BE" dirty="0" err="1"/>
              <a:t>closely</a:t>
            </a:r>
            <a:r>
              <a:rPr lang="fr-FR" altLang="en-BE" dirty="0"/>
              <a:t> </a:t>
            </a:r>
            <a:r>
              <a:rPr lang="fr-FR" altLang="en-BE" dirty="0" err="1"/>
              <a:t>associated</a:t>
            </a:r>
            <a:r>
              <a:rPr lang="fr-FR" altLang="en-BE" dirty="0"/>
              <a:t> </a:t>
            </a:r>
            <a:r>
              <a:rPr lang="fr-FR" altLang="en-BE" dirty="0" err="1"/>
              <a:t>with</a:t>
            </a:r>
            <a:r>
              <a:rPr lang="fr-FR" altLang="en-BE" dirty="0"/>
              <a:t> </a:t>
            </a:r>
            <a:r>
              <a:rPr lang="fr-FR" altLang="en-BE" dirty="0" err="1"/>
              <a:t>investment</a:t>
            </a:r>
            <a:r>
              <a:rPr lang="fr-FR" altLang="en-BE" dirty="0"/>
              <a:t> </a:t>
            </a:r>
            <a:r>
              <a:rPr lang="fr-FR" altLang="en-BE" dirty="0" err="1"/>
              <a:t>policies</a:t>
            </a:r>
            <a:endParaRPr lang="en-US" altLang="en-BE" dirty="0"/>
          </a:p>
          <a:p>
            <a:pPr lvl="1"/>
            <a:r>
              <a:rPr lang="en-US" altLang="en-BE" dirty="0"/>
              <a:t>This is also a difficult negotiating issue. Interests diverge: </a:t>
            </a:r>
          </a:p>
          <a:p>
            <a:pPr lvl="2"/>
            <a:r>
              <a:rPr lang="en-US" altLang="en-BE" dirty="0"/>
              <a:t>the EU wants to avoid diversion of trade of easily assembled products in a developing country, which are mostly manufactured in non-preferential countries. </a:t>
            </a:r>
          </a:p>
          <a:p>
            <a:pPr lvl="2"/>
            <a:r>
              <a:rPr lang="en-US" altLang="en-BE" dirty="0"/>
              <a:t>The developing countries instead want to attract any investment, which can employ low skilled </a:t>
            </a:r>
            <a:r>
              <a:rPr lang="en-US" altLang="en-BE" dirty="0" err="1"/>
              <a:t>labour</a:t>
            </a:r>
            <a:r>
              <a:rPr lang="en-US" altLang="en-BE" dirty="0"/>
              <a:t>. That includes mere assembly operations.</a:t>
            </a:r>
          </a:p>
          <a:p>
            <a:pPr lvl="1"/>
            <a:endParaRPr lang="en-US" altLang="en-BE" dirty="0"/>
          </a:p>
          <a:p>
            <a:pPr lvl="1"/>
            <a:endParaRPr lang="en-US" altLang="en-BE" sz="2000" dirty="0"/>
          </a:p>
          <a:p>
            <a:pPr lvl="1"/>
            <a:endParaRPr lang="en-GB" dirty="0"/>
          </a:p>
        </p:txBody>
      </p:sp>
      <p:sp>
        <p:nvSpPr>
          <p:cNvPr id="5" name="Slide Number Placeholder 4"/>
          <p:cNvSpPr>
            <a:spLocks noGrp="1"/>
          </p:cNvSpPr>
          <p:nvPr>
            <p:ph type="sldNum" sz="quarter" idx="12"/>
          </p:nvPr>
        </p:nvSpPr>
        <p:spPr/>
        <p:txBody>
          <a:bodyPr/>
          <a:lstStyle/>
          <a:p>
            <a:fld id="{ABDB7DC1-6DFD-4804-B81B-5AD5FA162587}" type="slidenum">
              <a:rPr lang="en-US" smtClean="0"/>
              <a:pPr/>
              <a:t>6</a:t>
            </a:fld>
            <a:endParaRPr lang="en-US"/>
          </a:p>
        </p:txBody>
      </p:sp>
    </p:spTree>
    <p:extLst>
      <p:ext uri="{BB962C8B-B14F-4D97-AF65-F5344CB8AC3E}">
        <p14:creationId xmlns:p14="http://schemas.microsoft.com/office/powerpoint/2010/main" val="12966485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2004" y="537307"/>
            <a:ext cx="7667240" cy="552471"/>
          </a:xfrm>
        </p:spPr>
        <p:txBody>
          <a:bodyPr>
            <a:normAutofit fontScale="90000"/>
          </a:bodyPr>
          <a:lstStyle/>
          <a:p>
            <a:r>
              <a:rPr lang="fr-FR" dirty="0">
                <a:effectLst/>
                <a:latin typeface="Calibri" panose="020F0502020204030204" pitchFamily="34" charset="0"/>
                <a:ea typeface="Calibri" panose="020F0502020204030204" pitchFamily="34" charset="0"/>
              </a:rPr>
              <a:t>Exceptions to MFN</a:t>
            </a:r>
            <a:endParaRPr lang="en-GB" dirty="0"/>
          </a:p>
        </p:txBody>
      </p:sp>
      <p:sp>
        <p:nvSpPr>
          <p:cNvPr id="3" name="Content Placeholder 2"/>
          <p:cNvSpPr>
            <a:spLocks noGrp="1"/>
          </p:cNvSpPr>
          <p:nvPr>
            <p:ph idx="1"/>
          </p:nvPr>
        </p:nvSpPr>
        <p:spPr>
          <a:xfrm>
            <a:off x="838200" y="1315092"/>
            <a:ext cx="10515600" cy="4861871"/>
          </a:xfrm>
        </p:spPr>
        <p:txBody>
          <a:bodyPr>
            <a:normAutofit/>
          </a:bodyPr>
          <a:lstStyle/>
          <a:p>
            <a:r>
              <a:rPr lang="en-US" altLang="en-BE" dirty="0"/>
              <a:t>Customs Unions and Free Trade Areas (Art. XXIV)</a:t>
            </a:r>
          </a:p>
          <a:p>
            <a:pPr lvl="1"/>
            <a:r>
              <a:rPr lang="fr-FR" altLang="en-BE" dirty="0" err="1"/>
              <a:t>Interim</a:t>
            </a:r>
            <a:r>
              <a:rPr lang="fr-FR" altLang="en-BE" dirty="0"/>
              <a:t> </a:t>
            </a:r>
            <a:r>
              <a:rPr lang="fr-FR" altLang="en-BE" dirty="0" err="1"/>
              <a:t>agreements</a:t>
            </a:r>
            <a:r>
              <a:rPr lang="fr-FR" altLang="en-BE" dirty="0"/>
              <a:t> </a:t>
            </a:r>
            <a:r>
              <a:rPr lang="fr-FR" altLang="en-BE" dirty="0" err="1"/>
              <a:t>leading</a:t>
            </a:r>
            <a:r>
              <a:rPr lang="fr-FR" altLang="en-BE" dirty="0"/>
              <a:t> </a:t>
            </a:r>
            <a:r>
              <a:rPr lang="fr-FR" altLang="en-BE" dirty="0" err="1"/>
              <a:t>progressively</a:t>
            </a:r>
            <a:r>
              <a:rPr lang="fr-FR" altLang="en-BE" dirty="0"/>
              <a:t> to the establishment of a CU or a FTA are </a:t>
            </a:r>
            <a:r>
              <a:rPr lang="fr-FR" altLang="en-BE" dirty="0" err="1"/>
              <a:t>authorized</a:t>
            </a:r>
            <a:r>
              <a:rPr lang="fr-FR" altLang="en-BE" dirty="0"/>
              <a:t>. </a:t>
            </a:r>
          </a:p>
          <a:p>
            <a:pPr lvl="2"/>
            <a:r>
              <a:rPr lang="fr-FR" altLang="en-BE" dirty="0" err="1"/>
              <a:t>They</a:t>
            </a:r>
            <a:r>
              <a:rPr lang="fr-FR" altLang="en-BE" dirty="0"/>
              <a:t> must </a:t>
            </a:r>
            <a:r>
              <a:rPr lang="fr-FR" altLang="en-BE" dirty="0" err="1"/>
              <a:t>include</a:t>
            </a:r>
            <a:r>
              <a:rPr lang="fr-FR" altLang="en-BE" dirty="0"/>
              <a:t> a plan </a:t>
            </a:r>
            <a:r>
              <a:rPr lang="en-GB" b="0" i="0" dirty="0">
                <a:solidFill>
                  <a:srgbClr val="000000"/>
                </a:solidFill>
                <a:effectLst/>
                <a:latin typeface="Museo Sans 300"/>
              </a:rPr>
              <a:t>and schedule for the formation of such a CU or of such a FTA within a “reasonable” length of time.</a:t>
            </a:r>
          </a:p>
          <a:p>
            <a:pPr lvl="2"/>
            <a:r>
              <a:rPr lang="en-GB" dirty="0">
                <a:solidFill>
                  <a:srgbClr val="000000"/>
                </a:solidFill>
                <a:latin typeface="Museo Sans 300"/>
              </a:rPr>
              <a:t>Once again, the concept of “reasonable” is not defined. Are 20 years, as provided in certain FTAs “reasonable”?</a:t>
            </a:r>
          </a:p>
          <a:p>
            <a:pPr lvl="1"/>
            <a:r>
              <a:rPr lang="en-GB" dirty="0">
                <a:solidFill>
                  <a:srgbClr val="000000"/>
                </a:solidFill>
                <a:latin typeface="Museo Sans 300"/>
              </a:rPr>
              <a:t>It is possible in the establishment of a CU and a CET to increase the tariffs of certain parties above their bound duty rate. </a:t>
            </a:r>
          </a:p>
          <a:p>
            <a:pPr lvl="2"/>
            <a:r>
              <a:rPr lang="en-GB" dirty="0">
                <a:solidFill>
                  <a:srgbClr val="000000"/>
                </a:solidFill>
                <a:latin typeface="Museo Sans 300"/>
              </a:rPr>
              <a:t>However, in this case, compensation must be negotiated. </a:t>
            </a:r>
          </a:p>
          <a:p>
            <a:pPr lvl="2"/>
            <a:r>
              <a:rPr lang="en-GB" dirty="0">
                <a:solidFill>
                  <a:srgbClr val="000000"/>
                </a:solidFill>
                <a:latin typeface="Museo Sans 300"/>
              </a:rPr>
              <a:t>This has generated endless negotiations after EU enlargements.</a:t>
            </a:r>
          </a:p>
        </p:txBody>
      </p:sp>
      <p:sp>
        <p:nvSpPr>
          <p:cNvPr id="5" name="Slide Number Placeholder 4"/>
          <p:cNvSpPr>
            <a:spLocks noGrp="1"/>
          </p:cNvSpPr>
          <p:nvPr>
            <p:ph type="sldNum" sz="quarter" idx="12"/>
          </p:nvPr>
        </p:nvSpPr>
        <p:spPr/>
        <p:txBody>
          <a:bodyPr/>
          <a:lstStyle/>
          <a:p>
            <a:fld id="{ABDB7DC1-6DFD-4804-B81B-5AD5FA162587}" type="slidenum">
              <a:rPr lang="en-US" smtClean="0"/>
              <a:pPr/>
              <a:t>7</a:t>
            </a:fld>
            <a:endParaRPr lang="en-US"/>
          </a:p>
        </p:txBody>
      </p:sp>
    </p:spTree>
    <p:extLst>
      <p:ext uri="{BB962C8B-B14F-4D97-AF65-F5344CB8AC3E}">
        <p14:creationId xmlns:p14="http://schemas.microsoft.com/office/powerpoint/2010/main" val="3042614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2004" y="537307"/>
            <a:ext cx="7667240" cy="552471"/>
          </a:xfrm>
        </p:spPr>
        <p:txBody>
          <a:bodyPr>
            <a:normAutofit fontScale="90000"/>
          </a:bodyPr>
          <a:lstStyle/>
          <a:p>
            <a:r>
              <a:rPr lang="fr-FR" dirty="0">
                <a:effectLst/>
                <a:latin typeface="Calibri" panose="020F0502020204030204" pitchFamily="34" charset="0"/>
                <a:ea typeface="Calibri" panose="020F0502020204030204" pitchFamily="34" charset="0"/>
              </a:rPr>
              <a:t>Exceptions to MFN</a:t>
            </a:r>
            <a:endParaRPr lang="en-GB" dirty="0"/>
          </a:p>
        </p:txBody>
      </p:sp>
      <p:sp>
        <p:nvSpPr>
          <p:cNvPr id="3" name="Content Placeholder 2"/>
          <p:cNvSpPr>
            <a:spLocks noGrp="1"/>
          </p:cNvSpPr>
          <p:nvPr>
            <p:ph idx="1"/>
          </p:nvPr>
        </p:nvSpPr>
        <p:spPr>
          <a:xfrm>
            <a:off x="838200" y="1315092"/>
            <a:ext cx="10515600" cy="4861871"/>
          </a:xfrm>
        </p:spPr>
        <p:txBody>
          <a:bodyPr>
            <a:normAutofit/>
          </a:bodyPr>
          <a:lstStyle/>
          <a:p>
            <a:r>
              <a:rPr lang="en-US" altLang="en-BE" dirty="0" err="1"/>
              <a:t>Generalised</a:t>
            </a:r>
            <a:r>
              <a:rPr lang="en-US" altLang="en-BE" dirty="0"/>
              <a:t> system of preferences (Enabling Clause)</a:t>
            </a:r>
          </a:p>
          <a:p>
            <a:pPr lvl="1"/>
            <a:r>
              <a:rPr lang="en-US" altLang="en-BE" dirty="0"/>
              <a:t>All WTO Members may grant tariff preferences in </a:t>
            </a:r>
            <a:r>
              <a:rPr lang="en-US" altLang="en-BE" dirty="0" err="1"/>
              <a:t>favour</a:t>
            </a:r>
            <a:r>
              <a:rPr lang="en-US" altLang="en-BE" dirty="0"/>
              <a:t> of imports of products originating in developing countries.</a:t>
            </a:r>
          </a:p>
          <a:p>
            <a:pPr lvl="1"/>
            <a:r>
              <a:rPr lang="en-US" altLang="en-BE" dirty="0"/>
              <a:t>There is not an accepted definition of a developing country in public international law. Hence the practice of the parties prevails.</a:t>
            </a:r>
          </a:p>
          <a:p>
            <a:pPr lvl="1"/>
            <a:r>
              <a:rPr lang="en-US" altLang="en-BE" dirty="0"/>
              <a:t>There is consensus that the countries in the list of the Least Developing Countries (LDCs) of UNCTAD qualify.</a:t>
            </a:r>
          </a:p>
          <a:p>
            <a:pPr lvl="1"/>
            <a:r>
              <a:rPr lang="en-US" altLang="en-BE" dirty="0"/>
              <a:t>For the other countries, the EU, for instance, refers to the indicators of the World Bank </a:t>
            </a:r>
          </a:p>
        </p:txBody>
      </p:sp>
      <p:sp>
        <p:nvSpPr>
          <p:cNvPr id="5" name="Slide Number Placeholder 4"/>
          <p:cNvSpPr>
            <a:spLocks noGrp="1"/>
          </p:cNvSpPr>
          <p:nvPr>
            <p:ph type="sldNum" sz="quarter" idx="12"/>
          </p:nvPr>
        </p:nvSpPr>
        <p:spPr/>
        <p:txBody>
          <a:bodyPr/>
          <a:lstStyle/>
          <a:p>
            <a:fld id="{ABDB7DC1-6DFD-4804-B81B-5AD5FA162587}" type="slidenum">
              <a:rPr lang="en-US" smtClean="0"/>
              <a:pPr/>
              <a:t>8</a:t>
            </a:fld>
            <a:endParaRPr lang="en-US"/>
          </a:p>
        </p:txBody>
      </p:sp>
    </p:spTree>
    <p:extLst>
      <p:ext uri="{BB962C8B-B14F-4D97-AF65-F5344CB8AC3E}">
        <p14:creationId xmlns:p14="http://schemas.microsoft.com/office/powerpoint/2010/main" val="3882603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2004" y="537307"/>
            <a:ext cx="7667240" cy="552471"/>
          </a:xfrm>
        </p:spPr>
        <p:txBody>
          <a:bodyPr>
            <a:normAutofit fontScale="90000"/>
          </a:bodyPr>
          <a:lstStyle/>
          <a:p>
            <a:r>
              <a:rPr lang="fr-FR" dirty="0">
                <a:effectLst/>
                <a:latin typeface="Calibri" panose="020F0502020204030204" pitchFamily="34" charset="0"/>
                <a:ea typeface="Calibri" panose="020F0502020204030204" pitchFamily="34" charset="0"/>
              </a:rPr>
              <a:t>Exceptions to MFN</a:t>
            </a:r>
            <a:endParaRPr lang="en-GB" dirty="0"/>
          </a:p>
        </p:txBody>
      </p:sp>
      <p:sp>
        <p:nvSpPr>
          <p:cNvPr id="3" name="Content Placeholder 2"/>
          <p:cNvSpPr>
            <a:spLocks noGrp="1"/>
          </p:cNvSpPr>
          <p:nvPr>
            <p:ph idx="1"/>
          </p:nvPr>
        </p:nvSpPr>
        <p:spPr>
          <a:xfrm>
            <a:off x="838200" y="1315092"/>
            <a:ext cx="10515600" cy="4861871"/>
          </a:xfrm>
        </p:spPr>
        <p:txBody>
          <a:bodyPr>
            <a:normAutofit/>
          </a:bodyPr>
          <a:lstStyle/>
          <a:p>
            <a:r>
              <a:rPr lang="en-US" altLang="en-BE" dirty="0" err="1"/>
              <a:t>Generalised</a:t>
            </a:r>
            <a:r>
              <a:rPr lang="en-US" altLang="en-BE" dirty="0"/>
              <a:t> system of preferences (Enabling Clause)</a:t>
            </a:r>
          </a:p>
          <a:p>
            <a:pPr lvl="1"/>
            <a:r>
              <a:rPr lang="en-US" altLang="en-BE" dirty="0"/>
              <a:t>Is it possible to differentiate among developing countries to provide differentiated preferential treatments?</a:t>
            </a:r>
          </a:p>
          <a:p>
            <a:pPr lvl="1"/>
            <a:r>
              <a:rPr lang="en-US" altLang="en-BE" dirty="0"/>
              <a:t>This is what the EU does.</a:t>
            </a:r>
          </a:p>
          <a:p>
            <a:pPr lvl="1"/>
            <a:r>
              <a:rPr lang="en-US" altLang="en-BE" dirty="0"/>
              <a:t>India challenged the EU before the WTO Dispute Settlement Body.</a:t>
            </a:r>
          </a:p>
          <a:p>
            <a:pPr lvl="1"/>
            <a:r>
              <a:rPr lang="en-US" altLang="en-BE" dirty="0"/>
              <a:t>The AB confirmed that differentiation is possible, but it must be based on objective indicators, not giving discretionary appreciation to the EU Commission.</a:t>
            </a:r>
          </a:p>
          <a:p>
            <a:pPr marL="0" indent="0">
              <a:buNone/>
            </a:pPr>
            <a:r>
              <a:rPr lang="en-US" altLang="en-BE" dirty="0"/>
              <a:t>  </a:t>
            </a:r>
          </a:p>
        </p:txBody>
      </p:sp>
      <p:sp>
        <p:nvSpPr>
          <p:cNvPr id="5" name="Slide Number Placeholder 4"/>
          <p:cNvSpPr>
            <a:spLocks noGrp="1"/>
          </p:cNvSpPr>
          <p:nvPr>
            <p:ph type="sldNum" sz="quarter" idx="12"/>
          </p:nvPr>
        </p:nvSpPr>
        <p:spPr/>
        <p:txBody>
          <a:bodyPr/>
          <a:lstStyle/>
          <a:p>
            <a:fld id="{ABDB7DC1-6DFD-4804-B81B-5AD5FA162587}" type="slidenum">
              <a:rPr lang="en-US" smtClean="0"/>
              <a:pPr/>
              <a:t>9</a:t>
            </a:fld>
            <a:endParaRPr lang="en-US"/>
          </a:p>
        </p:txBody>
      </p:sp>
    </p:spTree>
    <p:extLst>
      <p:ext uri="{BB962C8B-B14F-4D97-AF65-F5344CB8AC3E}">
        <p14:creationId xmlns:p14="http://schemas.microsoft.com/office/powerpoint/2010/main" val="39582873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3227</Words>
  <Application>Microsoft Office PowerPoint</Application>
  <PresentationFormat>Widescreen</PresentationFormat>
  <Paragraphs>290</Paragraphs>
  <Slides>25</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Calibri</vt:lpstr>
      <vt:lpstr>Calibri Light</vt:lpstr>
      <vt:lpstr>Museo Sans 300</vt:lpstr>
      <vt:lpstr>Times New Roman</vt:lpstr>
      <vt:lpstr>TimesNewRoman</vt:lpstr>
      <vt:lpstr>Wingdings</vt:lpstr>
      <vt:lpstr>Office Theme</vt:lpstr>
      <vt:lpstr>WTO Law: Trade in Goods – Exceptions to the Core Principles</vt:lpstr>
      <vt:lpstr>Chapter I</vt:lpstr>
      <vt:lpstr>Exceptions to MFN</vt:lpstr>
      <vt:lpstr>Exceptions to MFN</vt:lpstr>
      <vt:lpstr>Exceptions to MFN</vt:lpstr>
      <vt:lpstr>Exceptions to MFN</vt:lpstr>
      <vt:lpstr>Exceptions to MFN</vt:lpstr>
      <vt:lpstr>Exceptions to MFN</vt:lpstr>
      <vt:lpstr>Exceptions to MFN</vt:lpstr>
      <vt:lpstr>Chapter II</vt:lpstr>
      <vt:lpstr>Exceptions to National Treatment</vt:lpstr>
      <vt:lpstr>Exceptions to National Treatment</vt:lpstr>
      <vt:lpstr>Chapter III</vt:lpstr>
      <vt:lpstr>Exceptions to Tariff Bindings</vt:lpstr>
      <vt:lpstr> </vt:lpstr>
      <vt:lpstr>Exceptions to Tariff Bindings</vt:lpstr>
      <vt:lpstr>Exceptions to Tariff Bindings</vt:lpstr>
      <vt:lpstr>Exceptions to Tariff Bindings</vt:lpstr>
      <vt:lpstr>Exceptions to Tariff Bindings</vt:lpstr>
      <vt:lpstr>Exceptions to Tariff Bindings</vt:lpstr>
      <vt:lpstr>Exceptions to Tariff Bindings</vt:lpstr>
      <vt:lpstr>Exceptions to Tariff Bindings</vt:lpstr>
      <vt:lpstr>Chapter III</vt:lpstr>
      <vt:lpstr>Exceptions to Quantitative Restrictions</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2:  The shifts in global trade cooperation and tensions existing in international trade</dc:title>
  <dc:creator>David Luff</dc:creator>
  <cp:lastModifiedBy>David Luff</cp:lastModifiedBy>
  <cp:revision>4</cp:revision>
  <dcterms:created xsi:type="dcterms:W3CDTF">2022-11-02T00:29:10Z</dcterms:created>
  <dcterms:modified xsi:type="dcterms:W3CDTF">2023-03-05T19:59:00Z</dcterms:modified>
</cp:coreProperties>
</file>