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301" r:id="rId3"/>
    <p:sldId id="287" r:id="rId4"/>
    <p:sldId id="353" r:id="rId5"/>
    <p:sldId id="354" r:id="rId6"/>
    <p:sldId id="349" r:id="rId7"/>
    <p:sldId id="317" r:id="rId8"/>
    <p:sldId id="355" r:id="rId9"/>
    <p:sldId id="350" r:id="rId10"/>
    <p:sldId id="318" r:id="rId11"/>
    <p:sldId id="1112" r:id="rId12"/>
    <p:sldId id="1113" r:id="rId13"/>
    <p:sldId id="356" r:id="rId14"/>
    <p:sldId id="1115" r:id="rId15"/>
    <p:sldId id="316" r:id="rId16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ff" userId="762adc9d4c1c2a89" providerId="LiveId" clId="{B562D794-A9D0-4CD5-8B04-D0389501F19D}"/>
    <pc:docChg chg="modSld">
      <pc:chgData name="David Luff" userId="762adc9d4c1c2a89" providerId="LiveId" clId="{B562D794-A9D0-4CD5-8B04-D0389501F19D}" dt="2023-11-04T17:28:20.311" v="1" actId="20577"/>
      <pc:docMkLst>
        <pc:docMk/>
      </pc:docMkLst>
      <pc:sldChg chg="modSp mod">
        <pc:chgData name="David Luff" userId="762adc9d4c1c2a89" providerId="LiveId" clId="{B562D794-A9D0-4CD5-8B04-D0389501F19D}" dt="2023-11-04T17:28:20.311" v="1" actId="20577"/>
        <pc:sldMkLst>
          <pc:docMk/>
          <pc:sldMk cId="0" sldId="286"/>
        </pc:sldMkLst>
        <pc:spChg chg="mod">
          <ac:chgData name="David Luff" userId="762adc9d4c1c2a89" providerId="LiveId" clId="{B562D794-A9D0-4CD5-8B04-D0389501F19D}" dt="2023-11-04T17:28:10.185" v="0" actId="6549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Luff" userId="762adc9d4c1c2a89" providerId="LiveId" clId="{B562D794-A9D0-4CD5-8B04-D0389501F19D}" dt="2023-11-04T17:28:20.311" v="1" actId="20577"/>
          <ac:spMkLst>
            <pc:docMk/>
            <pc:sldMk cId="0" sldId="286"/>
            <ac:spMk id="5" creationId="{00000000-0000-0000-0000-000000000000}"/>
          </ac:spMkLst>
        </pc:spChg>
      </pc:sldChg>
    </pc:docChg>
  </pc:docChgLst>
  <pc:docChgLst>
    <pc:chgData name="David Luff" userId="762adc9d4c1c2a89" providerId="LiveId" clId="{1E5B4702-8E8C-4181-9582-1AA8E94E6FAC}"/>
    <pc:docChg chg="undo custSel delSld modSld">
      <pc:chgData name="David Luff" userId="762adc9d4c1c2a89" providerId="LiveId" clId="{1E5B4702-8E8C-4181-9582-1AA8E94E6FAC}" dt="2022-11-02T01:01:44.806" v="78" actId="255"/>
      <pc:docMkLst>
        <pc:docMk/>
      </pc:docMkLst>
      <pc:sldChg chg="del">
        <pc:chgData name="David Luff" userId="762adc9d4c1c2a89" providerId="LiveId" clId="{1E5B4702-8E8C-4181-9582-1AA8E94E6FAC}" dt="2022-11-02T00:59:49.318" v="28" actId="47"/>
        <pc:sldMkLst>
          <pc:docMk/>
          <pc:sldMk cId="844769762" sldId="256"/>
        </pc:sldMkLst>
      </pc:sldChg>
      <pc:sldChg chg="addSp modSp mod">
        <pc:chgData name="David Luff" userId="762adc9d4c1c2a89" providerId="LiveId" clId="{1E5B4702-8E8C-4181-9582-1AA8E94E6FAC}" dt="2022-11-02T00:59:16.486" v="12" actId="6549"/>
        <pc:sldMkLst>
          <pc:docMk/>
          <pc:sldMk cId="0" sldId="286"/>
        </pc:sldMkLst>
        <pc:spChg chg="mod">
          <ac:chgData name="David Luff" userId="762adc9d4c1c2a89" providerId="LiveId" clId="{1E5B4702-8E8C-4181-9582-1AA8E94E6FAC}" dt="2022-11-02T00:59:16.486" v="12" actId="6549"/>
          <ac:spMkLst>
            <pc:docMk/>
            <pc:sldMk cId="0" sldId="286"/>
            <ac:spMk id="5" creationId="{00000000-0000-0000-0000-000000000000}"/>
          </ac:spMkLst>
        </pc:spChg>
        <pc:picChg chg="add mod">
          <ac:chgData name="David Luff" userId="762adc9d4c1c2a89" providerId="LiveId" clId="{1E5B4702-8E8C-4181-9582-1AA8E94E6FAC}" dt="2022-11-02T00:58:54.625" v="1"/>
          <ac:picMkLst>
            <pc:docMk/>
            <pc:sldMk cId="0" sldId="286"/>
            <ac:picMk id="4" creationId="{F55F81E4-41C6-CB01-B87F-4C284E767D2F}"/>
          </ac:picMkLst>
        </pc:picChg>
      </pc:sldChg>
      <pc:sldChg chg="delSp modSp mod">
        <pc:chgData name="David Luff" userId="762adc9d4c1c2a89" providerId="LiveId" clId="{1E5B4702-8E8C-4181-9582-1AA8E94E6FAC}" dt="2022-11-02T01:01:30.691" v="77" actId="20577"/>
        <pc:sldMkLst>
          <pc:docMk/>
          <pc:sldMk cId="0" sldId="287"/>
        </pc:sldMkLst>
        <pc:spChg chg="mod">
          <ac:chgData name="David Luff" userId="762adc9d4c1c2a89" providerId="LiveId" clId="{1E5B4702-8E8C-4181-9582-1AA8E94E6FAC}" dt="2022-11-02T01:00:54.864" v="60" actId="1076"/>
          <ac:spMkLst>
            <pc:docMk/>
            <pc:sldMk cId="0" sldId="287"/>
            <ac:spMk id="2" creationId="{00000000-0000-0000-0000-000000000000}"/>
          </ac:spMkLst>
        </pc:spChg>
        <pc:spChg chg="mod">
          <ac:chgData name="David Luff" userId="762adc9d4c1c2a89" providerId="LiveId" clId="{1E5B4702-8E8C-4181-9582-1AA8E94E6FAC}" dt="2022-11-02T01:01:30.691" v="77" actId="20577"/>
          <ac:spMkLst>
            <pc:docMk/>
            <pc:sldMk cId="0" sldId="287"/>
            <ac:spMk id="3" creationId="{00000000-0000-0000-0000-000000000000}"/>
          </ac:spMkLst>
        </pc:spChg>
        <pc:spChg chg="del">
          <ac:chgData name="David Luff" userId="762adc9d4c1c2a89" providerId="LiveId" clId="{1E5B4702-8E8C-4181-9582-1AA8E94E6FAC}" dt="2022-11-02T00:59:27.709" v="15" actId="478"/>
          <ac:spMkLst>
            <pc:docMk/>
            <pc:sldMk cId="0" sldId="287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1E5B4702-8E8C-4181-9582-1AA8E94E6FAC}" dt="2022-11-02T00:59:26.061" v="14" actId="478"/>
        <pc:sldMkLst>
          <pc:docMk/>
          <pc:sldMk cId="2575888890" sldId="301"/>
        </pc:sldMkLst>
        <pc:spChg chg="del mod">
          <ac:chgData name="David Luff" userId="762adc9d4c1c2a89" providerId="LiveId" clId="{1E5B4702-8E8C-4181-9582-1AA8E94E6FAC}" dt="2022-11-02T00:59:26.061" v="14" actId="478"/>
          <ac:spMkLst>
            <pc:docMk/>
            <pc:sldMk cId="2575888890" sldId="301"/>
            <ac:spMk id="7" creationId="{00000000-0000-0000-0000-000000000000}"/>
          </ac:spMkLst>
        </pc:spChg>
      </pc:sldChg>
      <pc:sldChg chg="addSp delSp modSp mod">
        <pc:chgData name="David Luff" userId="762adc9d4c1c2a89" providerId="LiveId" clId="{1E5B4702-8E8C-4181-9582-1AA8E94E6FAC}" dt="2022-11-02T00:59:43.517" v="27" actId="478"/>
        <pc:sldMkLst>
          <pc:docMk/>
          <pc:sldMk cId="902760529" sldId="316"/>
        </pc:sldMkLst>
        <pc:spChg chg="del">
          <ac:chgData name="David Luff" userId="762adc9d4c1c2a89" providerId="LiveId" clId="{1E5B4702-8E8C-4181-9582-1AA8E94E6FAC}" dt="2022-11-02T00:59:43.517" v="27" actId="478"/>
          <ac:spMkLst>
            <pc:docMk/>
            <pc:sldMk cId="902760529" sldId="316"/>
            <ac:spMk id="7" creationId="{00000000-0000-0000-0000-000000000000}"/>
          </ac:spMkLst>
        </pc:spChg>
        <pc:picChg chg="add mod">
          <ac:chgData name="David Luff" userId="762adc9d4c1c2a89" providerId="LiveId" clId="{1E5B4702-8E8C-4181-9582-1AA8E94E6FAC}" dt="2022-11-02T00:58:39.377" v="0"/>
          <ac:picMkLst>
            <pc:docMk/>
            <pc:sldMk cId="902760529" sldId="316"/>
            <ac:picMk id="4" creationId="{0A6910A8-C998-7ACD-9CC9-23710F459EE1}"/>
          </ac:picMkLst>
        </pc:picChg>
      </pc:sldChg>
      <pc:sldChg chg="delSp modSp mod">
        <pc:chgData name="David Luff" userId="762adc9d4c1c2a89" providerId="LiveId" clId="{1E5B4702-8E8C-4181-9582-1AA8E94E6FAC}" dt="2022-11-02T01:01:44.806" v="78" actId="255"/>
        <pc:sldMkLst>
          <pc:docMk/>
          <pc:sldMk cId="193355141" sldId="317"/>
        </pc:sldMkLst>
        <pc:spChg chg="mod">
          <ac:chgData name="David Luff" userId="762adc9d4c1c2a89" providerId="LiveId" clId="{1E5B4702-8E8C-4181-9582-1AA8E94E6FAC}" dt="2022-11-02T01:01:44.806" v="78" actId="255"/>
          <ac:spMkLst>
            <pc:docMk/>
            <pc:sldMk cId="193355141" sldId="317"/>
            <ac:spMk id="3" creationId="{00000000-0000-0000-0000-000000000000}"/>
          </ac:spMkLst>
        </pc:spChg>
        <pc:spChg chg="del">
          <ac:chgData name="David Luff" userId="762adc9d4c1c2a89" providerId="LiveId" clId="{1E5B4702-8E8C-4181-9582-1AA8E94E6FAC}" dt="2022-11-02T00:59:32.799" v="19" actId="478"/>
          <ac:spMkLst>
            <pc:docMk/>
            <pc:sldMk cId="193355141" sldId="317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6.342" v="22" actId="478"/>
        <pc:sldMkLst>
          <pc:docMk/>
          <pc:sldMk cId="2512157601" sldId="318"/>
        </pc:sldMkLst>
        <pc:spChg chg="del">
          <ac:chgData name="David Luff" userId="762adc9d4c1c2a89" providerId="LiveId" clId="{1E5B4702-8E8C-4181-9582-1AA8E94E6FAC}" dt="2022-11-02T00:59:36.342" v="22" actId="478"/>
          <ac:spMkLst>
            <pc:docMk/>
            <pc:sldMk cId="2512157601" sldId="318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1.613" v="18" actId="478"/>
        <pc:sldMkLst>
          <pc:docMk/>
          <pc:sldMk cId="4176342050" sldId="349"/>
        </pc:sldMkLst>
        <pc:spChg chg="del">
          <ac:chgData name="David Luff" userId="762adc9d4c1c2a89" providerId="LiveId" clId="{1E5B4702-8E8C-4181-9582-1AA8E94E6FAC}" dt="2022-11-02T00:59:31.613" v="18" actId="478"/>
          <ac:spMkLst>
            <pc:docMk/>
            <pc:sldMk cId="4176342050" sldId="349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5.109" v="21" actId="478"/>
        <pc:sldMkLst>
          <pc:docMk/>
          <pc:sldMk cId="2684937591" sldId="350"/>
        </pc:sldMkLst>
        <pc:spChg chg="del">
          <ac:chgData name="David Luff" userId="762adc9d4c1c2a89" providerId="LiveId" clId="{1E5B4702-8E8C-4181-9582-1AA8E94E6FAC}" dt="2022-11-02T00:59:35.109" v="21" actId="478"/>
          <ac:spMkLst>
            <pc:docMk/>
            <pc:sldMk cId="2684937591" sldId="350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28.994" v="16" actId="478"/>
        <pc:sldMkLst>
          <pc:docMk/>
          <pc:sldMk cId="775594834" sldId="353"/>
        </pc:sldMkLst>
        <pc:spChg chg="del">
          <ac:chgData name="David Luff" userId="762adc9d4c1c2a89" providerId="LiveId" clId="{1E5B4702-8E8C-4181-9582-1AA8E94E6FAC}" dt="2022-11-02T00:59:28.994" v="16" actId="478"/>
          <ac:spMkLst>
            <pc:docMk/>
            <pc:sldMk cId="775594834" sldId="353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0.352" v="17" actId="478"/>
        <pc:sldMkLst>
          <pc:docMk/>
          <pc:sldMk cId="4066641076" sldId="354"/>
        </pc:sldMkLst>
        <pc:spChg chg="del">
          <ac:chgData name="David Luff" userId="762adc9d4c1c2a89" providerId="LiveId" clId="{1E5B4702-8E8C-4181-9582-1AA8E94E6FAC}" dt="2022-11-02T00:59:30.352" v="17" actId="478"/>
          <ac:spMkLst>
            <pc:docMk/>
            <pc:sldMk cId="4066641076" sldId="354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4.005" v="20" actId="478"/>
        <pc:sldMkLst>
          <pc:docMk/>
          <pc:sldMk cId="4211715744" sldId="355"/>
        </pc:sldMkLst>
        <pc:spChg chg="del">
          <ac:chgData name="David Luff" userId="762adc9d4c1c2a89" providerId="LiveId" clId="{1E5B4702-8E8C-4181-9582-1AA8E94E6FAC}" dt="2022-11-02T00:59:34.005" v="20" actId="478"/>
          <ac:spMkLst>
            <pc:docMk/>
            <pc:sldMk cId="4211715744" sldId="355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40.940" v="25" actId="478"/>
        <pc:sldMkLst>
          <pc:docMk/>
          <pc:sldMk cId="1675697843" sldId="356"/>
        </pc:sldMkLst>
        <pc:spChg chg="del">
          <ac:chgData name="David Luff" userId="762adc9d4c1c2a89" providerId="LiveId" clId="{1E5B4702-8E8C-4181-9582-1AA8E94E6FAC}" dt="2022-11-02T00:59:40.940" v="25" actId="478"/>
          <ac:spMkLst>
            <pc:docMk/>
            <pc:sldMk cId="1675697843" sldId="356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7.655" v="23" actId="478"/>
        <pc:sldMkLst>
          <pc:docMk/>
          <pc:sldMk cId="1042263415" sldId="1112"/>
        </pc:sldMkLst>
        <pc:spChg chg="del">
          <ac:chgData name="David Luff" userId="762adc9d4c1c2a89" providerId="LiveId" clId="{1E5B4702-8E8C-4181-9582-1AA8E94E6FAC}" dt="2022-11-02T00:59:37.655" v="23" actId="478"/>
          <ac:spMkLst>
            <pc:docMk/>
            <pc:sldMk cId="1042263415" sldId="1112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39.071" v="24" actId="478"/>
        <pc:sldMkLst>
          <pc:docMk/>
          <pc:sldMk cId="4162035352" sldId="1113"/>
        </pc:sldMkLst>
        <pc:spChg chg="del">
          <ac:chgData name="David Luff" userId="762adc9d4c1c2a89" providerId="LiveId" clId="{1E5B4702-8E8C-4181-9582-1AA8E94E6FAC}" dt="2022-11-02T00:59:39.071" v="24" actId="478"/>
          <ac:spMkLst>
            <pc:docMk/>
            <pc:sldMk cId="4162035352" sldId="1113"/>
            <ac:spMk id="7" creationId="{00000000-0000-0000-0000-000000000000}"/>
          </ac:spMkLst>
        </pc:spChg>
      </pc:sldChg>
      <pc:sldChg chg="delSp mod">
        <pc:chgData name="David Luff" userId="762adc9d4c1c2a89" providerId="LiveId" clId="{1E5B4702-8E8C-4181-9582-1AA8E94E6FAC}" dt="2022-11-02T00:59:42.190" v="26" actId="478"/>
        <pc:sldMkLst>
          <pc:docMk/>
          <pc:sldMk cId="1850163910" sldId="1115"/>
        </pc:sldMkLst>
        <pc:spChg chg="del">
          <ac:chgData name="David Luff" userId="762adc9d4c1c2a89" providerId="LiveId" clId="{1E5B4702-8E8C-4181-9582-1AA8E94E6FAC}" dt="2022-11-02T00:59:42.190" v="26" actId="478"/>
          <ac:spMkLst>
            <pc:docMk/>
            <pc:sldMk cId="1850163910" sldId="1115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F1019-2C6B-AD34-1448-1B66F0F7A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2E9B07-AE14-BC32-048A-E32ADE393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4AD08-0162-8BF1-3F13-9E680FE47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AA660-A211-2A1F-5E3F-D06E450D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F290E-C071-169C-287A-A72C23A6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6528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54B17-BC88-02B4-78AD-5F056897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860B3-4B1D-5EE4-3E8C-3FF8FBD8D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B26E0-D1EA-DAC1-AA57-A23AB4C5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4B19C-606F-9825-C383-B82071ABA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80199-4D64-DE4A-A0B2-144D73BB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4872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063736-BB34-D20A-B0CE-39396C172D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CA2C8-08E8-C729-AD18-BFBE00AD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9CDD-4A83-E2DA-B0D8-092F3DFC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64BBA-B371-2145-FBA1-C3075BFCF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8550F-EF15-0486-F6F4-04BD7C94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0662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FD401-B16F-3B6A-42C2-F815BA665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C8F0-0D91-3EA7-EAF9-0E0B6C074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D76B4-35DE-875A-0D1C-33EE15B16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C429F-319E-E25F-19E6-2396A7B5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D8A26-C22D-E855-D39A-E94C32961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2627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C0D01-73A3-E53D-8E7E-5605A73D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FE31F-F827-B881-EB93-A5A7F4DC2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88A23-23E0-04E3-BD57-C6CE9DE7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143F9-8AD3-94BE-1CF4-64FE70645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BEF6E-B986-0080-2AFC-8B411E98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249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38B8-2A24-6C6D-E722-6D71A5AF8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79A0F-E6C5-24C3-4315-93930049B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FC522-EEA9-F68B-DDE8-1B461A15E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4E3B4-4D86-CA86-6F2E-196DA877D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4CB903-479C-C4F6-1386-AD7D63DA4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9F294-8764-6973-F5A7-CE6A5063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96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456F-6EBF-8690-3AB0-23FC5111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B524A-2F16-6BC7-B3C0-1C6F1707C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0AFC4-C5EE-2EA8-7CED-311DEED8A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C3CB40-BFCE-071C-8F17-F8B9E4BC1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C6C322-6D24-2D49-80F2-E86E7F081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117966-D3B2-F558-D890-8A16CACC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A02D55-6CA7-09CB-B72B-EFE79070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593AAF-34B2-1A04-9FFC-4B97CDB7A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92628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9A0FD-FE63-5721-DB78-83C02614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FB83E2-F7C0-FBF9-B6B7-24883206C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8F8DD-CD0C-65F1-3486-878712D6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8CB85-9C3D-34FB-3158-EB7B0AD5F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8797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AA08AE-3A83-ECF8-DF53-166C00C7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6F93E-977E-F675-723F-827EA911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B9090-AA23-8CB0-9AA1-461327C5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02552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EB62-4E4E-F4B9-7CF8-7FBAFD90F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EC0AE-3477-EF99-2F71-43BF5DDD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BAC67-2EE9-BA9E-9C78-96FE7284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535B3-D606-66E4-5F29-C6B24CFAA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956FB6-6DFF-ACAF-9213-3146CCB3F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D85AF-0EB8-72EF-4185-213C14790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5558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86F02-F729-0D54-6141-C630256EB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7A0C2-D317-4070-7A45-91D4772482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3A18B-A6D9-6F1F-8243-5421C0FB4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C8047-2742-E698-AE5C-975E172B0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8BBB0-7115-A0E8-B61F-6373B60CA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778C15-53BF-A899-715D-514044EE0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7785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DF186-3794-6B07-B100-7A67A3A6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AB83A-CEBC-B170-94AE-2026D19E6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4CAE4-DE6F-D259-12A7-F275D245A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5E93F-85F9-4D15-BC7D-82C8D4CCD769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4BB6A-B454-2A41-0B07-0E4BDF7B0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E2F49-2F93-37A2-C6B6-D23CBF007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0DFC7-20C0-45C9-98D9-107DC435007C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0938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500" y="2143116"/>
            <a:ext cx="6792888" cy="2286016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effectLst/>
                <a:latin typeface="+mj-lt"/>
                <a:ea typeface="Calibri" panose="020F0502020204030204" pitchFamily="34" charset="0"/>
              </a:rPr>
            </a:br>
            <a:r>
              <a:rPr lang="en-GB" b="1" dirty="0">
                <a:effectLst/>
                <a:latin typeface="+mj-lt"/>
                <a:ea typeface="Calibri" panose="020F0502020204030204" pitchFamily="34" charset="0"/>
              </a:rPr>
              <a:t>The models </a:t>
            </a:r>
            <a:r>
              <a:rPr lang="en-US" b="1" dirty="0">
                <a:effectLst/>
                <a:latin typeface="+mj-lt"/>
                <a:ea typeface="Calibri" panose="020F0502020204030204" pitchFamily="34" charset="0"/>
              </a:rPr>
              <a:t>of international integration </a:t>
            </a:r>
            <a:endParaRPr lang="en-GB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5500" y="3429000"/>
            <a:ext cx="6792888" cy="1000132"/>
          </a:xfrm>
        </p:spPr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81158" y="5684860"/>
            <a:ext cx="543401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David Luff ©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2023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55F81E4-41C6-CB01-B87F-4C284E767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fr-BE" altLang="en-US" sz="2400" dirty="0"/>
              <a:t>In addition to the </a:t>
            </a:r>
            <a:r>
              <a:rPr lang="fr-BE" altLang="en-US" sz="2400" dirty="0" err="1"/>
              <a:t>old</a:t>
            </a:r>
            <a:r>
              <a:rPr lang="fr-BE" altLang="en-US" sz="2400" dirty="0"/>
              <a:t> </a:t>
            </a:r>
            <a:r>
              <a:rPr lang="fr-BE" altLang="en-US" sz="2400" dirty="0" err="1"/>
              <a:t>generation</a:t>
            </a:r>
            <a:r>
              <a:rPr lang="fr-BE" altLang="en-US" sz="2400" dirty="0"/>
              <a:t> </a:t>
            </a:r>
            <a:r>
              <a:rPr lang="fr-BE" altLang="en-US" sz="2400" dirty="0" err="1"/>
              <a:t>FTAs</a:t>
            </a:r>
            <a:r>
              <a:rPr lang="fr-BE" altLang="en-US" sz="2400" dirty="0"/>
              <a:t>, </a:t>
            </a:r>
            <a:r>
              <a:rPr lang="fr-BE" altLang="en-US" sz="2400" dirty="0" err="1"/>
              <a:t>which</a:t>
            </a:r>
            <a:r>
              <a:rPr lang="fr-BE" altLang="en-US" sz="2400" dirty="0"/>
              <a:t> </a:t>
            </a:r>
            <a:r>
              <a:rPr lang="fr-BE" altLang="en-US" sz="2400" dirty="0" err="1"/>
              <a:t>were</a:t>
            </a:r>
            <a:r>
              <a:rPr lang="fr-BE" altLang="en-US" sz="2400" dirty="0"/>
              <a:t> </a:t>
            </a:r>
            <a:r>
              <a:rPr lang="fr-BE" altLang="en-US" sz="2400" dirty="0" err="1"/>
              <a:t>focused</a:t>
            </a:r>
            <a:r>
              <a:rPr lang="fr-BE" altLang="en-US" sz="2400" dirty="0"/>
              <a:t> on </a:t>
            </a:r>
            <a:r>
              <a:rPr lang="fr-BE" altLang="en-US" sz="2400" dirty="0" err="1"/>
              <a:t>tariffs</a:t>
            </a:r>
            <a:r>
              <a:rPr lang="fr-BE" altLang="en-US" sz="2400" dirty="0"/>
              <a:t>, new </a:t>
            </a:r>
            <a:r>
              <a:rPr lang="fr-BE" altLang="en-US" sz="2400" dirty="0" err="1"/>
              <a:t>generation</a:t>
            </a:r>
            <a:r>
              <a:rPr lang="fr-BE" altLang="en-US" sz="2400" dirty="0"/>
              <a:t> </a:t>
            </a:r>
            <a:r>
              <a:rPr lang="fr-BE" altLang="en-US" sz="2400" dirty="0" err="1"/>
              <a:t>FTAs</a:t>
            </a:r>
            <a:r>
              <a:rPr lang="fr-BE" altLang="en-US" sz="2400" dirty="0"/>
              <a:t> </a:t>
            </a:r>
            <a:r>
              <a:rPr lang="fr-BE" altLang="en-US" sz="2400" dirty="0" err="1"/>
              <a:t>encompass</a:t>
            </a:r>
            <a:r>
              <a:rPr lang="fr-BE" altLang="en-US" sz="2400" dirty="0"/>
              <a:t> </a:t>
            </a:r>
            <a:r>
              <a:rPr lang="fr-BE" altLang="en-US" sz="2400" dirty="0" err="1"/>
              <a:t>other</a:t>
            </a:r>
            <a:r>
              <a:rPr lang="fr-BE" altLang="en-US" sz="2400" dirty="0"/>
              <a:t> aspects: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Services liberalization, 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Investment promotion and protection, 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Investment facilitation,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intellectual property rights, 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public procurement, 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regulatory barriers and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unfair competition.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57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altLang="en-BE" sz="2400" dirty="0"/>
              <a:t>Regulatory cooperation in FTAs</a:t>
            </a:r>
          </a:p>
          <a:p>
            <a:pPr marL="873125" lvl="1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altLang="en-BE" dirty="0"/>
              <a:t>One can distinguish </a:t>
            </a:r>
            <a:r>
              <a:rPr lang="en-US" altLang="en-BE" i="1" dirty="0"/>
              <a:t>provisions based on cooperation</a:t>
            </a:r>
            <a:r>
              <a:rPr lang="en-US" altLang="en-BE" dirty="0"/>
              <a:t> and others </a:t>
            </a:r>
            <a:r>
              <a:rPr lang="en-US" altLang="en-BE" i="1" dirty="0"/>
              <a:t>having a more compulsory nature</a:t>
            </a:r>
            <a:r>
              <a:rPr lang="en-US" altLang="en-BE" dirty="0"/>
              <a:t>.</a:t>
            </a:r>
          </a:p>
          <a:p>
            <a:pPr marL="873125" lvl="1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altLang="en-BE" dirty="0"/>
              <a:t>Provisions related to “Technical barriers to trade” (TBT) fall mostly in the first category. </a:t>
            </a:r>
          </a:p>
          <a:p>
            <a:pPr marL="873125" lvl="1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altLang="en-BE" dirty="0"/>
              <a:t>A joint cooperation is instituted by the FTAs in the field of standards, technical regulations and conformity assessment.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63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spcAft>
                <a:spcPts val="600"/>
              </a:spcAft>
            </a:pPr>
            <a:r>
              <a:rPr lang="en-US" altLang="en-BE" sz="2400" dirty="0"/>
              <a:t>Regulatory cooperation in FTAs</a:t>
            </a:r>
          </a:p>
          <a:p>
            <a:pPr marL="873125" lvl="1" indent="-342900" algn="just">
              <a:spcAft>
                <a:spcPts val="600"/>
              </a:spcAft>
            </a:pPr>
            <a:r>
              <a:rPr lang="en-US" altLang="en-BE" dirty="0"/>
              <a:t>One of the specificities of the new generation  FTAs in the services sectors is the provision of a </a:t>
            </a:r>
            <a:r>
              <a:rPr lang="en-US" altLang="en-BE" i="1" dirty="0"/>
              <a:t>binding regulatory framework</a:t>
            </a:r>
            <a:r>
              <a:rPr lang="en-US" altLang="en-BE" dirty="0"/>
              <a:t> </a:t>
            </a:r>
            <a:r>
              <a:rPr lang="en-US" altLang="en-BE" i="1" dirty="0"/>
              <a:t>in sectors of key interest</a:t>
            </a:r>
            <a:r>
              <a:rPr lang="en-US" altLang="en-BE" dirty="0"/>
              <a:t>. These provisions have a more compulsory nature. </a:t>
            </a:r>
          </a:p>
          <a:p>
            <a:pPr marL="873125" lvl="1" indent="-342900" algn="just">
              <a:spcAft>
                <a:spcPts val="600"/>
              </a:spcAft>
            </a:pPr>
            <a:r>
              <a:rPr lang="en-US" altLang="en-BE" dirty="0"/>
              <a:t>This concerns telecommunication services, financial services, tourism services, postal and courier services and maritime transport services. </a:t>
            </a:r>
            <a:endParaRPr lang="fr-BE" altLang="en-BE" dirty="0"/>
          </a:p>
          <a:p>
            <a:pPr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altLang="en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35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628776"/>
            <a:ext cx="6807230" cy="4320505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spcBef>
                <a:spcPct val="50000"/>
              </a:spcBef>
            </a:pPr>
            <a:r>
              <a:rPr lang="fr-BE" altLang="en-US" sz="2400" dirty="0"/>
              <a:t>New </a:t>
            </a:r>
            <a:r>
              <a:rPr lang="fr-BE" altLang="en-US" sz="2400" dirty="0" err="1"/>
              <a:t>generation</a:t>
            </a:r>
            <a:r>
              <a:rPr lang="fr-BE" altLang="en-US" sz="2400" dirty="0"/>
              <a:t> </a:t>
            </a:r>
            <a:r>
              <a:rPr lang="fr-BE" altLang="en-US" sz="2400" dirty="0" err="1"/>
              <a:t>FTAs</a:t>
            </a:r>
            <a:r>
              <a:rPr lang="fr-BE" altLang="en-US" sz="2400" dirty="0"/>
              <a:t> are </a:t>
            </a:r>
            <a:r>
              <a:rPr lang="fr-BE" altLang="en-US" sz="2400" dirty="0" err="1"/>
              <a:t>also</a:t>
            </a:r>
            <a:r>
              <a:rPr lang="fr-BE" altLang="en-US" sz="2400" dirty="0"/>
              <a:t> </a:t>
            </a:r>
            <a:r>
              <a:rPr lang="fr-BE" altLang="en-US" sz="2400" dirty="0" err="1"/>
              <a:t>very</a:t>
            </a:r>
            <a:r>
              <a:rPr lang="fr-BE" altLang="en-US" sz="2400" dirty="0"/>
              <a:t> </a:t>
            </a:r>
            <a:r>
              <a:rPr lang="fr-BE" altLang="en-US" sz="2400" dirty="0" err="1"/>
              <a:t>political</a:t>
            </a:r>
            <a:r>
              <a:rPr lang="fr-BE" altLang="en-US" sz="2400" dirty="0"/>
              <a:t>: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They provide for regulatory cooperation and convergence: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200" dirty="0"/>
              <a:t>Raising standards 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200" dirty="0"/>
              <a:t>Regulatory alignment in services sectors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100" dirty="0"/>
              <a:t>The objective is to </a:t>
            </a:r>
            <a:r>
              <a:rPr lang="en-US" sz="2100" dirty="0"/>
              <a:t>tackle existing barriers to trade in goods, services and investment provoked by national regulations</a:t>
            </a:r>
            <a:endParaRPr lang="en-US" altLang="en-BE" sz="2100" dirty="0"/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The provide for political dialogue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They provide for more sophisticated dispute settlement procedures, including investor-to-State disputes</a:t>
            </a:r>
          </a:p>
          <a:p>
            <a:pPr marL="873125" lvl="1" indent="-342900">
              <a:spcBef>
                <a:spcPct val="50000"/>
              </a:spcBef>
            </a:pPr>
            <a:r>
              <a:rPr lang="en-US" altLang="en-BE" dirty="0"/>
              <a:t>They </a:t>
            </a:r>
            <a:r>
              <a:rPr lang="en-US" altLang="en-BE"/>
              <a:t>enable soft </a:t>
            </a:r>
            <a:r>
              <a:rPr lang="en-US" altLang="en-BE" dirty="0"/>
              <a:t>influence through project financing and technical assistance.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97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412777"/>
            <a:ext cx="6807230" cy="4230802"/>
          </a:xfrm>
        </p:spPr>
        <p:txBody>
          <a:bodyPr>
            <a:normAutofit fontScale="92500"/>
          </a:bodyPr>
          <a:lstStyle/>
          <a:p>
            <a:pPr marL="342900" indent="-342900">
              <a:spcBef>
                <a:spcPct val="50000"/>
              </a:spcBef>
            </a:pPr>
            <a:r>
              <a:rPr lang="en-GB" sz="2400" dirty="0"/>
              <a:t>Implementation of the FTA </a:t>
            </a:r>
            <a:r>
              <a:rPr lang="fr-BE" altLang="en-US" sz="2400" dirty="0"/>
              <a:t>:</a:t>
            </a:r>
          </a:p>
          <a:p>
            <a:pPr marL="873125" lvl="1" indent="-342900">
              <a:spcBef>
                <a:spcPct val="50000"/>
              </a:spcBef>
            </a:pPr>
            <a:r>
              <a:rPr lang="en-GB" altLang="en-BE" dirty="0"/>
              <a:t>Soft Implementation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200" i="1" dirty="0"/>
              <a:t>Development aid and Technical Assistance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400" i="1" dirty="0"/>
              <a:t>Revisions and Amendments to the agreement</a:t>
            </a:r>
          </a:p>
          <a:p>
            <a:pPr marL="1485900" lvl="2" indent="-342900">
              <a:spcBef>
                <a:spcPct val="50000"/>
              </a:spcBef>
            </a:pPr>
            <a:r>
              <a:rPr lang="en-US" altLang="en-BE" sz="2400" i="1" dirty="0"/>
              <a:t>Appointment of joint Council and Committee</a:t>
            </a:r>
          </a:p>
          <a:p>
            <a:pPr marL="914400" lvl="1" indent="-514350">
              <a:lnSpc>
                <a:spcPct val="80000"/>
              </a:lnSpc>
              <a:buNone/>
            </a:pPr>
            <a:endParaRPr lang="en-US" altLang="en-BE" i="1" dirty="0"/>
          </a:p>
          <a:p>
            <a:pPr marL="873125" lvl="1" indent="-342900">
              <a:lnSpc>
                <a:spcPct val="80000"/>
              </a:lnSpc>
            </a:pPr>
            <a:r>
              <a:rPr lang="en-GB" altLang="en-BE" dirty="0"/>
              <a:t>Enforcement</a:t>
            </a:r>
          </a:p>
          <a:p>
            <a:pPr marL="1485900" lvl="2" indent="-342900">
              <a:lnSpc>
                <a:spcPct val="80000"/>
              </a:lnSpc>
              <a:spcBef>
                <a:spcPts val="1200"/>
              </a:spcBef>
            </a:pPr>
            <a:r>
              <a:rPr lang="en-US" altLang="en-BE" sz="2400" i="1" dirty="0"/>
              <a:t>The non-execution clause</a:t>
            </a:r>
          </a:p>
          <a:p>
            <a:pPr marL="1485900" lvl="2" indent="-342900">
              <a:lnSpc>
                <a:spcPct val="80000"/>
              </a:lnSpc>
              <a:spcBef>
                <a:spcPts val="1200"/>
              </a:spcBef>
            </a:pPr>
            <a:r>
              <a:rPr lang="en-US" altLang="en-BE" sz="2400" i="1" dirty="0"/>
              <a:t>Dispute Resolution</a:t>
            </a:r>
            <a:r>
              <a:rPr lang="en-US" altLang="en-BE" sz="2400" dirty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63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 algn="ctr">
              <a:tabLst>
                <a:tab pos="228600" algn="l"/>
              </a:tabLst>
            </a:pP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Thank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attention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A6910A8-C998-7ACD-9CC9-23710F459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76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marL="357187" lvl="1" indent="0">
              <a:buNone/>
            </a:pP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Customs Unions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8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602" y="547581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Customs Unions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spcBef>
                <a:spcPct val="50000"/>
              </a:spcBef>
            </a:pPr>
            <a:r>
              <a:rPr lang="fr-FR" altLang="fr-FR" sz="2400" dirty="0"/>
              <a:t>Article XXIV of the GATT:</a:t>
            </a:r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marL="0" indent="0" algn="l">
              <a:buNone/>
            </a:pPr>
            <a:r>
              <a:rPr lang="en-GB" sz="2000" dirty="0">
                <a:solidFill>
                  <a:srgbClr val="000000"/>
                </a:solidFill>
                <a:latin typeface="Museo Sans 300"/>
              </a:rPr>
              <a:t>(</a:t>
            </a:r>
            <a:r>
              <a:rPr lang="en-GB" sz="2000" dirty="0">
                <a:solidFill>
                  <a:srgbClr val="000000"/>
                </a:solidFill>
                <a:latin typeface="Museo Sans 300 Italic"/>
              </a:rPr>
              <a:t>a</a:t>
            </a:r>
            <a:r>
              <a:rPr lang="en-GB" sz="2000" dirty="0">
                <a:solidFill>
                  <a:srgbClr val="000000"/>
                </a:solidFill>
                <a:latin typeface="Museo Sans 300"/>
              </a:rPr>
              <a:t>)  	A customs union shall be understood to mean the substitution of a single customs territory 	for two or more customs territories, so that</a:t>
            </a:r>
            <a:br>
              <a:rPr lang="en-GB" sz="2000" dirty="0">
                <a:solidFill>
                  <a:srgbClr val="000000"/>
                </a:solidFill>
                <a:latin typeface="Museo Sans 300"/>
              </a:rPr>
            </a:br>
            <a:r>
              <a:rPr lang="en-GB" sz="2000" dirty="0">
                <a:solidFill>
                  <a:srgbClr val="000000"/>
                </a:solidFill>
                <a:latin typeface="Museo Sans 300"/>
              </a:rPr>
              <a:t> </a:t>
            </a:r>
          </a:p>
          <a:p>
            <a:pPr marL="0" indent="0" algn="l">
              <a:buNone/>
            </a:pPr>
            <a:r>
              <a:rPr lang="en-GB" sz="2000" dirty="0">
                <a:solidFill>
                  <a:srgbClr val="000000"/>
                </a:solidFill>
                <a:latin typeface="Museo Sans 300"/>
              </a:rPr>
              <a:t>	(i)   </a:t>
            </a:r>
            <a:r>
              <a:rPr lang="en-GB" sz="2000" b="1" dirty="0">
                <a:solidFill>
                  <a:srgbClr val="000000"/>
                </a:solidFill>
                <a:latin typeface="Museo Sans 300"/>
              </a:rPr>
              <a:t>duties and other restrictive regulations of commerce </a:t>
            </a:r>
            <a:r>
              <a:rPr lang="en-GB" sz="2000" dirty="0">
                <a:solidFill>
                  <a:srgbClr val="000000"/>
                </a:solidFill>
                <a:latin typeface="Museo Sans 300"/>
              </a:rPr>
              <a:t>(except, where necessary, 	those permitted under Articles XI, XII, XIII, XIV, XV and XX) </a:t>
            </a:r>
            <a:r>
              <a:rPr lang="en-GB" sz="2000" b="1" dirty="0">
                <a:solidFill>
                  <a:srgbClr val="000000"/>
                </a:solidFill>
                <a:latin typeface="Museo Sans 300"/>
              </a:rPr>
              <a:t>are eliminated with respect to 	substantially all </a:t>
            </a:r>
            <a:r>
              <a:rPr lang="en-GB" sz="2000" b="1" dirty="0" err="1">
                <a:solidFill>
                  <a:srgbClr val="000000"/>
                </a:solidFill>
                <a:latin typeface="Museo Sans 300"/>
              </a:rPr>
              <a:t>thetrade</a:t>
            </a:r>
            <a:r>
              <a:rPr lang="en-GB" sz="2000" b="1" dirty="0">
                <a:solidFill>
                  <a:srgbClr val="000000"/>
                </a:solidFill>
                <a:latin typeface="Museo Sans 300"/>
              </a:rPr>
              <a:t> between the constituent territories of the union or at least 	with respect to substantially all the trade in products originating in such territories</a:t>
            </a:r>
            <a:r>
              <a:rPr lang="en-GB" sz="2000" dirty="0">
                <a:solidFill>
                  <a:srgbClr val="000000"/>
                </a:solidFill>
                <a:latin typeface="Museo Sans 300"/>
              </a:rPr>
              <a:t>, and,</a:t>
            </a:r>
            <a:br>
              <a:rPr lang="en-GB" sz="2000" dirty="0">
                <a:solidFill>
                  <a:srgbClr val="000000"/>
                </a:solidFill>
                <a:latin typeface="Museo Sans 300"/>
              </a:rPr>
            </a:br>
            <a:r>
              <a:rPr lang="en-GB" sz="2000" dirty="0">
                <a:solidFill>
                  <a:srgbClr val="000000"/>
                </a:solidFill>
                <a:latin typeface="Museo Sans 300"/>
              </a:rPr>
              <a:t> </a:t>
            </a:r>
          </a:p>
          <a:p>
            <a:pPr marL="0" indent="0" algn="l">
              <a:buNone/>
            </a:pPr>
            <a:r>
              <a:rPr lang="en-GB" sz="2000" dirty="0">
                <a:solidFill>
                  <a:srgbClr val="000000"/>
                </a:solidFill>
                <a:latin typeface="Museo Sans 300"/>
              </a:rPr>
              <a:t>	(ii)  subject to the provisions of paragraph 9, </a:t>
            </a:r>
            <a:r>
              <a:rPr lang="en-GB" sz="2000" b="1" dirty="0">
                <a:solidFill>
                  <a:srgbClr val="000000"/>
                </a:solidFill>
                <a:latin typeface="Museo Sans 300"/>
              </a:rPr>
              <a:t>substantially the same duties and 	other 	regulations of commerce are applied by each of the members of the union </a:t>
            </a:r>
            <a:r>
              <a:rPr lang="en-GB" sz="2000" dirty="0">
                <a:solidFill>
                  <a:srgbClr val="000000"/>
                </a:solidFill>
                <a:latin typeface="Museo Sans 300"/>
              </a:rPr>
              <a:t>to the trade of 	territories not included in the union;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GB" altLang="fr-FR" sz="2000" dirty="0"/>
              <a:t> 	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Customs Unions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fr-FR" altLang="fr-FR" sz="2400" dirty="0"/>
              <a:t>Simple Customs Unions: </a:t>
            </a:r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Alignment</a:t>
            </a:r>
            <a:r>
              <a:rPr lang="fr-FR" altLang="fr-FR" dirty="0"/>
              <a:t> of the </a:t>
            </a:r>
            <a:r>
              <a:rPr lang="fr-FR" altLang="fr-FR" dirty="0" err="1"/>
              <a:t>external</a:t>
            </a:r>
            <a:r>
              <a:rPr lang="fr-FR" altLang="fr-FR" dirty="0"/>
              <a:t> </a:t>
            </a:r>
            <a:r>
              <a:rPr lang="fr-FR" altLang="fr-FR" dirty="0" err="1"/>
              <a:t>tariffs</a:t>
            </a:r>
            <a:r>
              <a:rPr lang="fr-FR" altLang="fr-FR" dirty="0"/>
              <a:t> </a:t>
            </a:r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Alignment</a:t>
            </a:r>
            <a:r>
              <a:rPr lang="fr-FR" altLang="fr-FR" dirty="0"/>
              <a:t> of </a:t>
            </a:r>
            <a:r>
              <a:rPr lang="fr-FR" altLang="fr-FR" dirty="0" err="1"/>
              <a:t>other</a:t>
            </a:r>
            <a:r>
              <a:rPr lang="fr-FR" altLang="fr-FR" dirty="0"/>
              <a:t> </a:t>
            </a:r>
            <a:r>
              <a:rPr lang="fr-FR" altLang="fr-FR" dirty="0" err="1"/>
              <a:t>regulations</a:t>
            </a:r>
            <a:r>
              <a:rPr lang="fr-FR" altLang="fr-FR" dirty="0"/>
              <a:t> of commerce, </a:t>
            </a:r>
            <a:r>
              <a:rPr lang="fr-FR" altLang="fr-FR" dirty="0" err="1"/>
              <a:t>such</a:t>
            </a:r>
            <a:r>
              <a:rPr lang="fr-FR" altLang="fr-FR" dirty="0"/>
              <a:t> as customs </a:t>
            </a:r>
            <a:r>
              <a:rPr lang="fr-FR" altLang="fr-FR" dirty="0" err="1"/>
              <a:t>legislation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Not </a:t>
            </a:r>
            <a:r>
              <a:rPr lang="fr-FR" altLang="fr-FR" dirty="0" err="1"/>
              <a:t>necessarily</a:t>
            </a:r>
            <a:r>
              <a:rPr lang="fr-FR" altLang="fr-FR" dirty="0"/>
              <a:t> a full </a:t>
            </a:r>
            <a:r>
              <a:rPr lang="fr-FR" altLang="fr-FR" dirty="0" err="1"/>
              <a:t>alignment</a:t>
            </a:r>
            <a:r>
              <a:rPr lang="fr-FR" altLang="fr-FR" dirty="0"/>
              <a:t> of customs </a:t>
            </a:r>
            <a:r>
              <a:rPr lang="fr-FR" altLang="fr-FR" dirty="0" err="1"/>
              <a:t>procedures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Not </a:t>
            </a:r>
            <a:r>
              <a:rPr lang="fr-FR" altLang="fr-FR" dirty="0" err="1"/>
              <a:t>necessariliy</a:t>
            </a:r>
            <a:r>
              <a:rPr lang="fr-FR" altLang="fr-FR" dirty="0"/>
              <a:t> an </a:t>
            </a:r>
            <a:r>
              <a:rPr lang="fr-FR" altLang="fr-FR" dirty="0" err="1"/>
              <a:t>alignment</a:t>
            </a:r>
            <a:r>
              <a:rPr lang="fr-FR" altLang="fr-FR" dirty="0"/>
              <a:t> of </a:t>
            </a:r>
            <a:r>
              <a:rPr lang="fr-FR" altLang="fr-FR" dirty="0" err="1"/>
              <a:t>trade</a:t>
            </a:r>
            <a:r>
              <a:rPr lang="fr-FR" altLang="fr-FR" dirty="0"/>
              <a:t> </a:t>
            </a:r>
            <a:r>
              <a:rPr lang="fr-FR" altLang="fr-FR" dirty="0" err="1"/>
              <a:t>remedies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Free </a:t>
            </a:r>
            <a:r>
              <a:rPr lang="fr-FR" altLang="fr-FR" dirty="0" err="1"/>
              <a:t>movement</a:t>
            </a:r>
            <a:r>
              <a:rPr lang="fr-FR" altLang="fr-FR" dirty="0"/>
              <a:t> of </a:t>
            </a:r>
            <a:r>
              <a:rPr lang="fr-FR" altLang="fr-FR" dirty="0" err="1"/>
              <a:t>goods</a:t>
            </a:r>
            <a:r>
              <a:rPr lang="fr-FR" altLang="fr-FR" dirty="0"/>
              <a:t> </a:t>
            </a:r>
            <a:r>
              <a:rPr lang="fr-FR" altLang="fr-FR" dirty="0" err="1"/>
              <a:t>internally</a:t>
            </a:r>
            <a:endParaRPr lang="fr-FR" altLang="fr-FR" dirty="0"/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94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Customs Unions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fr-FR" altLang="fr-FR" sz="2400" dirty="0"/>
              <a:t>Customs Unions and single </a:t>
            </a:r>
            <a:r>
              <a:rPr lang="fr-FR" altLang="fr-FR" sz="2400" dirty="0" err="1"/>
              <a:t>markets</a:t>
            </a:r>
            <a:r>
              <a:rPr lang="fr-FR" altLang="fr-FR" sz="2400" dirty="0"/>
              <a:t>: </a:t>
            </a:r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Facilitate</a:t>
            </a:r>
            <a:r>
              <a:rPr lang="fr-FR" altLang="fr-FR" dirty="0"/>
              <a:t> the free </a:t>
            </a:r>
            <a:r>
              <a:rPr lang="fr-FR" altLang="fr-FR" dirty="0" err="1"/>
              <a:t>movement</a:t>
            </a:r>
            <a:r>
              <a:rPr lang="fr-FR" altLang="fr-FR" dirty="0"/>
              <a:t> of services, </a:t>
            </a:r>
            <a:r>
              <a:rPr lang="fr-FR" altLang="fr-FR" dirty="0" err="1"/>
              <a:t>workers</a:t>
            </a:r>
            <a:r>
              <a:rPr lang="fr-FR" altLang="fr-FR" dirty="0"/>
              <a:t> and capital in addition to </a:t>
            </a:r>
            <a:r>
              <a:rPr lang="fr-FR" altLang="fr-FR" dirty="0" err="1"/>
              <a:t>goods</a:t>
            </a:r>
            <a:r>
              <a:rPr lang="fr-FR" altLang="fr-FR" dirty="0"/>
              <a:t> </a:t>
            </a:r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Internal</a:t>
            </a:r>
            <a:r>
              <a:rPr lang="fr-FR" altLang="fr-FR" dirty="0"/>
              <a:t> </a:t>
            </a:r>
            <a:r>
              <a:rPr lang="fr-FR" altLang="fr-FR" dirty="0" err="1"/>
              <a:t>trade</a:t>
            </a:r>
            <a:r>
              <a:rPr lang="fr-FR" altLang="fr-FR" dirty="0"/>
              <a:t> </a:t>
            </a:r>
            <a:r>
              <a:rPr lang="fr-FR" altLang="fr-FR" dirty="0" err="1"/>
              <a:t>regulated</a:t>
            </a:r>
            <a:r>
              <a:rPr lang="fr-FR" altLang="fr-FR" dirty="0"/>
              <a:t> by </a:t>
            </a:r>
            <a:r>
              <a:rPr lang="fr-FR" altLang="fr-FR" dirty="0" err="1"/>
              <a:t>competition</a:t>
            </a:r>
            <a:r>
              <a:rPr lang="fr-FR" altLang="fr-FR" dirty="0"/>
              <a:t> </a:t>
            </a:r>
            <a:r>
              <a:rPr lang="fr-FR" altLang="fr-FR" dirty="0" err="1"/>
              <a:t>law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Regulatory</a:t>
            </a:r>
            <a:r>
              <a:rPr lang="fr-FR" altLang="fr-FR" dirty="0"/>
              <a:t> convergence </a:t>
            </a:r>
            <a:r>
              <a:rPr lang="fr-FR" altLang="fr-FR" dirty="0" err="1"/>
              <a:t>leading</a:t>
            </a:r>
            <a:r>
              <a:rPr lang="fr-FR" altLang="fr-FR" dirty="0"/>
              <a:t> to </a:t>
            </a:r>
            <a:r>
              <a:rPr lang="fr-FR" altLang="fr-FR" dirty="0" err="1"/>
              <a:t>regulatory</a:t>
            </a:r>
            <a:r>
              <a:rPr lang="fr-FR" altLang="fr-FR" dirty="0"/>
              <a:t> harmonisation</a:t>
            </a:r>
          </a:p>
          <a:p>
            <a:pPr marL="1485900" lvl="2" indent="-342900">
              <a:spcBef>
                <a:spcPct val="50000"/>
              </a:spcBef>
            </a:pPr>
            <a:r>
              <a:rPr lang="fr-FR" altLang="fr-FR" sz="2200" dirty="0" err="1"/>
              <a:t>Mutual</a:t>
            </a:r>
            <a:r>
              <a:rPr lang="fr-FR" altLang="fr-FR" sz="2200" dirty="0"/>
              <a:t> recognition of </a:t>
            </a:r>
            <a:r>
              <a:rPr lang="fr-FR" altLang="fr-FR" sz="2200" dirty="0" err="1"/>
              <a:t>technical</a:t>
            </a:r>
            <a:r>
              <a:rPr lang="fr-FR" altLang="fr-FR" sz="2200" dirty="0"/>
              <a:t> </a:t>
            </a:r>
            <a:r>
              <a:rPr lang="fr-FR" altLang="fr-FR" sz="2200" dirty="0" err="1"/>
              <a:t>regulations</a:t>
            </a:r>
            <a:r>
              <a:rPr lang="fr-FR" altLang="fr-FR" sz="2200" dirty="0"/>
              <a:t> and standards (</a:t>
            </a:r>
            <a:r>
              <a:rPr lang="fr-FR" altLang="fr-FR" sz="2200" dirty="0" err="1"/>
              <a:t>goods</a:t>
            </a:r>
            <a:r>
              <a:rPr lang="fr-FR" altLang="fr-FR" sz="2200" dirty="0"/>
              <a:t>)</a:t>
            </a:r>
          </a:p>
          <a:p>
            <a:pPr marL="1485900" lvl="2" indent="-342900">
              <a:spcBef>
                <a:spcPct val="50000"/>
              </a:spcBef>
            </a:pPr>
            <a:r>
              <a:rPr lang="fr-FR" altLang="fr-FR" sz="2200" dirty="0" err="1"/>
              <a:t>Mutual</a:t>
            </a:r>
            <a:r>
              <a:rPr lang="fr-FR" altLang="fr-FR" sz="2200" dirty="0"/>
              <a:t> recognition of qualification </a:t>
            </a:r>
            <a:r>
              <a:rPr lang="fr-FR" altLang="fr-FR" sz="2200" dirty="0" err="1"/>
              <a:t>reuirements</a:t>
            </a:r>
            <a:r>
              <a:rPr lang="fr-FR" altLang="fr-FR" sz="2200" dirty="0"/>
              <a:t> (services)</a:t>
            </a:r>
          </a:p>
          <a:p>
            <a:pPr marL="1485900" lvl="2" indent="-342900">
              <a:spcBef>
                <a:spcPct val="50000"/>
              </a:spcBef>
            </a:pPr>
            <a:r>
              <a:rPr lang="fr-FR" altLang="fr-FR" sz="2200" dirty="0"/>
              <a:t>Full </a:t>
            </a:r>
            <a:r>
              <a:rPr lang="fr-FR" altLang="fr-FR" sz="2200" dirty="0" err="1"/>
              <a:t>regulatory</a:t>
            </a:r>
            <a:r>
              <a:rPr lang="fr-FR" altLang="fr-FR" sz="2200" dirty="0"/>
              <a:t> harmonisation</a:t>
            </a:r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4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marL="357187" lvl="1" indent="0">
              <a:buNone/>
            </a:pP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Old generation 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42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Old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altLang="fr-FR" dirty="0"/>
              <a:t>Article XXIV of the GATT</a:t>
            </a:r>
          </a:p>
          <a:p>
            <a:pPr marL="357187" lvl="1" indent="0">
              <a:buNone/>
            </a:pPr>
            <a:endParaRPr lang="fr-FR" b="0" dirty="0">
              <a:solidFill>
                <a:srgbClr val="000000"/>
              </a:solidFill>
              <a:effectLst/>
              <a:latin typeface="Museo Sans 300"/>
            </a:endParaRPr>
          </a:p>
          <a:p>
            <a:pPr marL="357187" lvl="1" indent="0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Museo Sans 300"/>
              </a:rPr>
              <a:t>(</a:t>
            </a:r>
            <a:r>
              <a:rPr lang="en-GB" b="0" i="0" dirty="0">
                <a:solidFill>
                  <a:srgbClr val="000000"/>
                </a:solidFill>
                <a:effectLst/>
                <a:latin typeface="Museo Sans 300 Italic"/>
              </a:rPr>
              <a:t>b</a:t>
            </a:r>
            <a:r>
              <a:rPr lang="en-GB" b="0" i="0" dirty="0">
                <a:solidFill>
                  <a:srgbClr val="000000"/>
                </a:solidFill>
                <a:effectLst/>
                <a:latin typeface="Museo Sans 300"/>
              </a:rPr>
              <a:t>)  A free-trade area shall be understood to mean a group of two or more customs territories in which </a:t>
            </a:r>
            <a:r>
              <a:rPr lang="en-GB" b="1" i="0" dirty="0">
                <a:solidFill>
                  <a:srgbClr val="000000"/>
                </a:solidFill>
                <a:effectLst/>
                <a:latin typeface="Museo Sans 300"/>
              </a:rPr>
              <a:t>the duties and other restrictive regulations of commerce</a:t>
            </a:r>
            <a:r>
              <a:rPr lang="en-GB" b="0" i="0" dirty="0">
                <a:solidFill>
                  <a:srgbClr val="000000"/>
                </a:solidFill>
                <a:effectLst/>
                <a:latin typeface="Museo Sans 300"/>
              </a:rPr>
              <a:t> (except, where necessary, those permitted under Articles XI, XII, XIII, XIV, XV and XX) </a:t>
            </a:r>
            <a:r>
              <a:rPr lang="en-GB" b="1" i="0" dirty="0">
                <a:solidFill>
                  <a:srgbClr val="000000"/>
                </a:solidFill>
                <a:effectLst/>
                <a:latin typeface="Museo Sans 300"/>
              </a:rPr>
              <a:t>are eliminated on substantially all the trade between the constituent territories</a:t>
            </a:r>
            <a:r>
              <a:rPr lang="en-GB" b="0" i="0" dirty="0">
                <a:solidFill>
                  <a:srgbClr val="000000"/>
                </a:solidFill>
                <a:effectLst/>
                <a:latin typeface="Museo Sans 300"/>
              </a:rPr>
              <a:t> in </a:t>
            </a:r>
            <a:r>
              <a:rPr lang="en-GB" b="1" i="0" dirty="0">
                <a:solidFill>
                  <a:srgbClr val="000000"/>
                </a:solidFill>
                <a:effectLst/>
                <a:latin typeface="Museo Sans 300"/>
              </a:rPr>
              <a:t>products originating in such territories</a:t>
            </a:r>
            <a:r>
              <a:rPr lang="en-GB" b="0" i="0" dirty="0">
                <a:solidFill>
                  <a:srgbClr val="000000"/>
                </a:solidFill>
                <a:effectLst/>
                <a:latin typeface="Museo Sans 300"/>
              </a:rPr>
              <a:t>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 marL="357187" lvl="1"/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Old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External </a:t>
            </a:r>
            <a:r>
              <a:rPr lang="fr-FR" altLang="fr-FR" dirty="0" err="1"/>
              <a:t>tariffs</a:t>
            </a:r>
            <a:r>
              <a:rPr lang="fr-FR" altLang="fr-FR" dirty="0"/>
              <a:t> and </a:t>
            </a:r>
            <a:r>
              <a:rPr lang="fr-FR" altLang="fr-FR" dirty="0" err="1"/>
              <a:t>other</a:t>
            </a:r>
            <a:r>
              <a:rPr lang="fr-FR" altLang="fr-FR" dirty="0"/>
              <a:t> </a:t>
            </a:r>
            <a:r>
              <a:rPr lang="fr-FR" altLang="fr-FR" dirty="0" err="1"/>
              <a:t>regulations</a:t>
            </a:r>
            <a:r>
              <a:rPr lang="fr-FR" altLang="fr-FR" dirty="0"/>
              <a:t> of commerce </a:t>
            </a:r>
            <a:r>
              <a:rPr lang="fr-FR" altLang="fr-FR" dirty="0" err="1"/>
              <a:t>remain</a:t>
            </a:r>
            <a:r>
              <a:rPr lang="fr-FR" altLang="fr-FR" dirty="0"/>
              <a:t> </a:t>
            </a:r>
            <a:r>
              <a:rPr lang="fr-FR" altLang="fr-FR" dirty="0" err="1"/>
              <a:t>different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Need for </a:t>
            </a:r>
            <a:r>
              <a:rPr lang="fr-FR" altLang="fr-FR" dirty="0" err="1"/>
              <a:t>preferential</a:t>
            </a:r>
            <a:r>
              <a:rPr lang="fr-FR" altLang="fr-FR" dirty="0"/>
              <a:t> </a:t>
            </a:r>
            <a:r>
              <a:rPr lang="fr-FR" altLang="fr-FR" dirty="0" err="1"/>
              <a:t>rules</a:t>
            </a:r>
            <a:r>
              <a:rPr lang="fr-FR" altLang="fr-FR" dirty="0"/>
              <a:t> of </a:t>
            </a:r>
            <a:r>
              <a:rPr lang="fr-FR" altLang="fr-FR" dirty="0" err="1"/>
              <a:t>origin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Free </a:t>
            </a:r>
            <a:r>
              <a:rPr lang="fr-FR" altLang="fr-FR" dirty="0" err="1"/>
              <a:t>movement</a:t>
            </a:r>
            <a:r>
              <a:rPr lang="fr-FR" altLang="fr-FR" dirty="0"/>
              <a:t> of </a:t>
            </a:r>
            <a:r>
              <a:rPr lang="fr-FR" altLang="fr-FR" dirty="0" err="1"/>
              <a:t>goods</a:t>
            </a:r>
            <a:r>
              <a:rPr lang="fr-FR" altLang="fr-FR" dirty="0"/>
              <a:t> </a:t>
            </a:r>
            <a:r>
              <a:rPr lang="fr-FR" altLang="fr-FR" dirty="0" err="1"/>
              <a:t>internally</a:t>
            </a:r>
            <a:r>
              <a:rPr lang="fr-FR" altLang="fr-FR" dirty="0"/>
              <a:t> for </a:t>
            </a:r>
            <a:r>
              <a:rPr lang="fr-FR" altLang="fr-FR" dirty="0" err="1"/>
              <a:t>substantially</a:t>
            </a:r>
            <a:r>
              <a:rPr lang="fr-FR" altLang="fr-FR" dirty="0"/>
              <a:t> all </a:t>
            </a:r>
            <a:r>
              <a:rPr lang="fr-FR" altLang="fr-FR" dirty="0" err="1"/>
              <a:t>trade</a:t>
            </a:r>
            <a:r>
              <a:rPr lang="fr-FR" altLang="fr-FR" dirty="0"/>
              <a:t>.</a:t>
            </a:r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 err="1"/>
              <a:t>Lists</a:t>
            </a:r>
            <a:r>
              <a:rPr lang="fr-FR" altLang="fr-FR" dirty="0"/>
              <a:t> of sensitive </a:t>
            </a:r>
            <a:r>
              <a:rPr lang="fr-FR" altLang="fr-FR" dirty="0" err="1"/>
              <a:t>products</a:t>
            </a:r>
            <a:r>
              <a:rPr lang="fr-FR" altLang="fr-FR" dirty="0"/>
              <a:t> to </a:t>
            </a:r>
            <a:r>
              <a:rPr lang="fr-FR" altLang="fr-FR" dirty="0" err="1"/>
              <a:t>be</a:t>
            </a:r>
            <a:r>
              <a:rPr lang="fr-FR" altLang="fr-FR" dirty="0"/>
              <a:t> </a:t>
            </a:r>
            <a:r>
              <a:rPr lang="fr-FR" altLang="fr-FR" dirty="0" err="1"/>
              <a:t>negotiated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r>
              <a:rPr lang="fr-FR" altLang="fr-FR" dirty="0"/>
              <a:t>GATT-like provisions </a:t>
            </a:r>
            <a:r>
              <a:rPr lang="fr-FR" altLang="fr-FR" dirty="0" err="1"/>
              <a:t>regarding</a:t>
            </a:r>
            <a:r>
              <a:rPr lang="fr-FR" altLang="fr-FR" dirty="0"/>
              <a:t> </a:t>
            </a:r>
            <a:r>
              <a:rPr lang="fr-FR" altLang="fr-FR" dirty="0" err="1"/>
              <a:t>technical</a:t>
            </a:r>
            <a:r>
              <a:rPr lang="fr-FR" altLang="fr-FR" dirty="0"/>
              <a:t> </a:t>
            </a:r>
            <a:r>
              <a:rPr lang="fr-FR" altLang="fr-FR" dirty="0" err="1"/>
              <a:t>barriers</a:t>
            </a:r>
            <a:r>
              <a:rPr lang="fr-FR" altLang="fr-FR" dirty="0"/>
              <a:t> to </a:t>
            </a:r>
            <a:r>
              <a:rPr lang="fr-FR" altLang="fr-FR" dirty="0" err="1"/>
              <a:t>trade</a:t>
            </a:r>
            <a:r>
              <a:rPr lang="fr-FR" altLang="fr-FR" dirty="0"/>
              <a:t>, </a:t>
            </a:r>
            <a:r>
              <a:rPr lang="fr-FR" altLang="fr-FR" dirty="0" err="1"/>
              <a:t>sanitary</a:t>
            </a:r>
            <a:r>
              <a:rPr lang="fr-FR" altLang="fr-FR" dirty="0"/>
              <a:t> and </a:t>
            </a:r>
            <a:r>
              <a:rPr lang="fr-FR" altLang="fr-FR" dirty="0" err="1"/>
              <a:t>phytosanitary</a:t>
            </a:r>
            <a:r>
              <a:rPr lang="fr-FR" altLang="fr-FR" dirty="0"/>
              <a:t> </a:t>
            </a:r>
            <a:r>
              <a:rPr lang="fr-FR" altLang="fr-FR" dirty="0" err="1"/>
              <a:t>measures</a:t>
            </a:r>
            <a:r>
              <a:rPr lang="fr-FR" altLang="fr-FR" dirty="0"/>
              <a:t>, customs facilitation and </a:t>
            </a:r>
            <a:r>
              <a:rPr lang="fr-FR" altLang="fr-FR" dirty="0" err="1"/>
              <a:t>trade</a:t>
            </a:r>
            <a:r>
              <a:rPr lang="fr-FR" altLang="fr-FR" dirty="0"/>
              <a:t> </a:t>
            </a:r>
            <a:r>
              <a:rPr lang="fr-FR" altLang="fr-FR" dirty="0" err="1"/>
              <a:t>remedies</a:t>
            </a:r>
            <a:endParaRPr lang="fr-FR" altLang="fr-FR" dirty="0"/>
          </a:p>
          <a:p>
            <a:pPr marL="873125" lvl="1" indent="-342900">
              <a:spcBef>
                <a:spcPct val="50000"/>
              </a:spcBef>
            </a:pPr>
            <a:endParaRPr lang="fr-FR" altLang="fr-FR" dirty="0"/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eaLnBrk="1" hangingPunct="1">
              <a:spcBef>
                <a:spcPct val="50000"/>
              </a:spcBef>
            </a:pPr>
            <a:endParaRPr lang="fr-FR" altLang="fr-FR" sz="2400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1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marL="357187" lvl="1" indent="0">
              <a:buNone/>
            </a:pP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New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generation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FTAs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37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Grand écran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Museo Sans 300</vt:lpstr>
      <vt:lpstr>Museo Sans 300 Italic</vt:lpstr>
      <vt:lpstr>Office Theme</vt:lpstr>
      <vt:lpstr> The models of international integration </vt:lpstr>
      <vt:lpstr>Chapter I</vt:lpstr>
      <vt:lpstr>Customs Unions</vt:lpstr>
      <vt:lpstr>Customs Unions</vt:lpstr>
      <vt:lpstr>Customs Unions</vt:lpstr>
      <vt:lpstr>Chapter II</vt:lpstr>
      <vt:lpstr>Old generation FTAs</vt:lpstr>
      <vt:lpstr>Old generation FTAs</vt:lpstr>
      <vt:lpstr>Chapter III</vt:lpstr>
      <vt:lpstr>New generation FTAs</vt:lpstr>
      <vt:lpstr>New generation FTAs</vt:lpstr>
      <vt:lpstr>New generation FTAs</vt:lpstr>
      <vt:lpstr>New generation FTAs</vt:lpstr>
      <vt:lpstr>New generation FTAs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Luff</dc:creator>
  <cp:lastModifiedBy>David Luff</cp:lastModifiedBy>
  <cp:revision>1</cp:revision>
  <dcterms:created xsi:type="dcterms:W3CDTF">2022-11-02T00:57:52Z</dcterms:created>
  <dcterms:modified xsi:type="dcterms:W3CDTF">2023-11-04T17:28:29Z</dcterms:modified>
</cp:coreProperties>
</file>