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2" r:id="rId1"/>
  </p:sldMasterIdLst>
  <p:notesMasterIdLst>
    <p:notesMasterId r:id="rId25"/>
  </p:notesMasterIdLst>
  <p:handoutMasterIdLst>
    <p:handoutMasterId r:id="rId26"/>
  </p:handoutMasterIdLst>
  <p:sldIdLst>
    <p:sldId id="436" r:id="rId2"/>
    <p:sldId id="458" r:id="rId3"/>
    <p:sldId id="437" r:id="rId4"/>
    <p:sldId id="438" r:id="rId5"/>
    <p:sldId id="439" r:id="rId6"/>
    <p:sldId id="440" r:id="rId7"/>
    <p:sldId id="441" r:id="rId8"/>
    <p:sldId id="442" r:id="rId9"/>
    <p:sldId id="443" r:id="rId10"/>
    <p:sldId id="444" r:id="rId11"/>
    <p:sldId id="445" r:id="rId12"/>
    <p:sldId id="446" r:id="rId13"/>
    <p:sldId id="447" r:id="rId14"/>
    <p:sldId id="448" r:id="rId15"/>
    <p:sldId id="449" r:id="rId16"/>
    <p:sldId id="450" r:id="rId17"/>
    <p:sldId id="451" r:id="rId18"/>
    <p:sldId id="452" r:id="rId19"/>
    <p:sldId id="453" r:id="rId20"/>
    <p:sldId id="454" r:id="rId21"/>
    <p:sldId id="455" r:id="rId22"/>
    <p:sldId id="456" r:id="rId23"/>
    <p:sldId id="457" r:id="rId24"/>
  </p:sldIdLst>
  <p:sldSz cx="9144000" cy="5143500" type="screen16x9"/>
  <p:notesSz cx="7102475" cy="938847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orient="horz" pos="686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531" userDrawn="1">
          <p15:clr>
            <a:srgbClr val="A4A3A4"/>
          </p15:clr>
        </p15:guide>
        <p15:guide id="5" orient="horz" pos="2661">
          <p15:clr>
            <a:srgbClr val="A4A3A4"/>
          </p15:clr>
        </p15:guide>
        <p15:guide id="6" orient="horz" pos="244">
          <p15:clr>
            <a:srgbClr val="A4A3A4"/>
          </p15:clr>
        </p15:guide>
        <p15:guide id="7" orient="horz" pos="1889">
          <p15:clr>
            <a:srgbClr val="A4A3A4"/>
          </p15:clr>
        </p15:guide>
        <p15:guide id="8" orient="horz" pos="1253">
          <p15:clr>
            <a:srgbClr val="A4A3A4"/>
          </p15:clr>
        </p15:guide>
        <p15:guide id="9" orient="horz" pos="3091">
          <p15:clr>
            <a:srgbClr val="A4A3A4"/>
          </p15:clr>
        </p15:guide>
        <p15:guide id="10" pos="567">
          <p15:clr>
            <a:srgbClr val="A4A3A4"/>
          </p15:clr>
        </p15:guide>
        <p15:guide id="11" pos="2880">
          <p15:clr>
            <a:srgbClr val="A4A3A4"/>
          </p15:clr>
        </p15:guide>
        <p15:guide id="12" pos="5199">
          <p15:clr>
            <a:srgbClr val="A4A3A4"/>
          </p15:clr>
        </p15:guide>
        <p15:guide id="13" pos="500">
          <p15:clr>
            <a:srgbClr val="A4A3A4"/>
          </p15:clr>
        </p15:guide>
        <p15:guide id="14" pos="5266">
          <p15:clr>
            <a:srgbClr val="A4A3A4"/>
          </p15:clr>
        </p15:guide>
        <p15:guide id="15" pos="2494" userDrawn="1">
          <p15:clr>
            <a:srgbClr val="A4A3A4"/>
          </p15:clr>
        </p15:guide>
        <p15:guide id="16" orient="horz" pos="2626">
          <p15:clr>
            <a:srgbClr val="A4A3A4"/>
          </p15:clr>
        </p15:guide>
        <p15:guide id="17" orient="horz" pos="1249">
          <p15:clr>
            <a:srgbClr val="A4A3A4"/>
          </p15:clr>
        </p15:guide>
        <p15:guide id="18" orient="horz" pos="418" userDrawn="1">
          <p15:clr>
            <a:srgbClr val="A4A3A4"/>
          </p15:clr>
        </p15:guide>
        <p15:guide id="19" orient="horz" pos="146" userDrawn="1">
          <p15:clr>
            <a:srgbClr val="A4A3A4"/>
          </p15:clr>
        </p15:guide>
        <p15:guide id="20" pos="158" userDrawn="1">
          <p15:clr>
            <a:srgbClr val="A4A3A4"/>
          </p15:clr>
        </p15:guide>
        <p15:guide id="21" pos="56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nnie Wesseling" initials="J.A.M.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7F2EE"/>
    <a:srgbClr val="FFFF99"/>
    <a:srgbClr val="CFC4B9"/>
    <a:srgbClr val="9B8F83"/>
    <a:srgbClr val="E2DCD5"/>
    <a:srgbClr val="FFFFFF"/>
    <a:srgbClr val="4071BA"/>
    <a:srgbClr val="203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DEEEAF-914D-4F7E-B110-78059D71B739}" v="10" dt="2025-02-03T10:51:48.5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8B1032C-EA38-4F05-BA0D-38AFFFC7BED3}" styleName="Light Style 3 –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93"/>
  </p:normalViewPr>
  <p:slideViewPr>
    <p:cSldViewPr snapToGrid="0">
      <p:cViewPr varScale="1">
        <p:scale>
          <a:sx n="98" d="100"/>
          <a:sy n="98" d="100"/>
        </p:scale>
        <p:origin x="380" y="56"/>
      </p:cViewPr>
      <p:guideLst>
        <p:guide orient="horz" pos="3168"/>
        <p:guide orient="horz" pos="686"/>
        <p:guide orient="horz" pos="830"/>
        <p:guide orient="horz" pos="531"/>
        <p:guide orient="horz" pos="2661"/>
        <p:guide orient="horz" pos="244"/>
        <p:guide orient="horz" pos="1889"/>
        <p:guide orient="horz" pos="1253"/>
        <p:guide orient="horz" pos="3091"/>
        <p:guide pos="567"/>
        <p:guide pos="2880"/>
        <p:guide pos="5199"/>
        <p:guide pos="500"/>
        <p:guide pos="5266"/>
        <p:guide pos="2494"/>
        <p:guide orient="horz" pos="2626"/>
        <p:guide orient="horz" pos="1249"/>
        <p:guide orient="horz" pos="418"/>
        <p:guide orient="horz" pos="146"/>
        <p:guide pos="158"/>
        <p:guide pos="56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57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8784C15E-B15A-4CB2-BC79-D73BDF651B0E}" type="datetimeFigureOut">
              <a:rPr lang="nl-NL" smtClean="0"/>
              <a:pPr/>
              <a:t>2-2-2026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74E4993-82BF-4161-A797-C0C9E09877A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7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5113507" y="480044"/>
            <a:ext cx="1479508" cy="2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7490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957" userDrawn="1">
          <p15:clr>
            <a:srgbClr val="F26B43"/>
          </p15:clr>
        </p15:guide>
        <p15:guide id="2" pos="2237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F4EC0E8-2C81-4581-8F25-7B8EE556C9B3}" type="datetimeFigureOut">
              <a:rPr lang="nl-NL" smtClean="0"/>
              <a:pPr/>
              <a:t>2-2-2026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927100"/>
            <a:ext cx="6261100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10248" y="4683617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1745A04-A930-45F5-8580-8D4F1D0655A9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5113507" y="313662"/>
            <a:ext cx="1479508" cy="2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5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9542D03-89CD-6FB6-5342-D4CDD6F7C14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3079554"/>
          </a:xfrm>
          <a:custGeom>
            <a:avLst/>
            <a:gdLst>
              <a:gd name="connsiteX0" fmla="*/ 0 w 9144000"/>
              <a:gd name="connsiteY0" fmla="*/ 0 h 3079554"/>
              <a:gd name="connsiteX1" fmla="*/ 9144000 w 9144000"/>
              <a:gd name="connsiteY1" fmla="*/ 0 h 3079554"/>
              <a:gd name="connsiteX2" fmla="*/ 9144000 w 9144000"/>
              <a:gd name="connsiteY2" fmla="*/ 3079554 h 3079554"/>
              <a:gd name="connsiteX3" fmla="*/ 9142620 w 9144000"/>
              <a:gd name="connsiteY3" fmla="*/ 3079554 h 3079554"/>
              <a:gd name="connsiteX4" fmla="*/ 9132517 w 9144000"/>
              <a:gd name="connsiteY4" fmla="*/ 3029511 h 3079554"/>
              <a:gd name="connsiteX5" fmla="*/ 8997882 w 9144000"/>
              <a:gd name="connsiteY5" fmla="*/ 2940269 h 3079554"/>
              <a:gd name="connsiteX6" fmla="*/ 146118 w 9144000"/>
              <a:gd name="connsiteY6" fmla="*/ 2940269 h 3079554"/>
              <a:gd name="connsiteX7" fmla="*/ 11483 w 9144000"/>
              <a:gd name="connsiteY7" fmla="*/ 3029511 h 3079554"/>
              <a:gd name="connsiteX8" fmla="*/ 1380 w 9144000"/>
              <a:gd name="connsiteY8" fmla="*/ 3079554 h 3079554"/>
              <a:gd name="connsiteX9" fmla="*/ 0 w 9144000"/>
              <a:gd name="connsiteY9" fmla="*/ 3079554 h 3079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3079554">
                <a:moveTo>
                  <a:pt x="0" y="0"/>
                </a:moveTo>
                <a:lnTo>
                  <a:pt x="9144000" y="0"/>
                </a:lnTo>
                <a:lnTo>
                  <a:pt x="9144000" y="3079554"/>
                </a:lnTo>
                <a:lnTo>
                  <a:pt x="9142620" y="3079554"/>
                </a:lnTo>
                <a:lnTo>
                  <a:pt x="9132517" y="3029511"/>
                </a:lnTo>
                <a:cubicBezTo>
                  <a:pt x="9110335" y="2977067"/>
                  <a:pt x="9058406" y="2940269"/>
                  <a:pt x="8997882" y="2940269"/>
                </a:cubicBezTo>
                <a:lnTo>
                  <a:pt x="146118" y="2940269"/>
                </a:lnTo>
                <a:cubicBezTo>
                  <a:pt x="85594" y="2940269"/>
                  <a:pt x="33665" y="2977067"/>
                  <a:pt x="11483" y="3029511"/>
                </a:cubicBezTo>
                <a:lnTo>
                  <a:pt x="1380" y="3079554"/>
                </a:lnTo>
                <a:lnTo>
                  <a:pt x="0" y="3079554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 tIns="72000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4F81B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C47C21B-7542-01E4-46AC-08C22568B28B}"/>
              </a:ext>
            </a:extLst>
          </p:cNvPr>
          <p:cNvSpPr/>
          <p:nvPr userDrawn="1"/>
        </p:nvSpPr>
        <p:spPr>
          <a:xfrm>
            <a:off x="0" y="2940269"/>
            <a:ext cx="9144000" cy="2203231"/>
          </a:xfrm>
          <a:prstGeom prst="round2SameRect">
            <a:avLst>
              <a:gd name="adj1" fmla="val 6632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22DA772-7596-C91C-8FB3-CEA78F80C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873" y="3470565"/>
            <a:ext cx="7576903" cy="1044392"/>
          </a:xfrm>
        </p:spPr>
        <p:txBody>
          <a:bodyPr anchor="b" anchorCtr="0">
            <a:noAutofit/>
          </a:bodyPr>
          <a:lstStyle>
            <a:lvl1pPr algn="l">
              <a:lnSpc>
                <a:spcPts val="35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BB690C74-FD7E-E900-CD0C-76BADCC91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492242"/>
            <a:ext cx="7576903" cy="486054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3AA355EF-9BD3-FDC9-B06E-B92B68016E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1700" y="3166008"/>
            <a:ext cx="1043701" cy="216396"/>
          </a:xfrm>
          <a:prstGeom prst="roundRect">
            <a:avLst>
              <a:gd name="adj" fmla="val 50000"/>
            </a:avLst>
          </a:prstGeom>
          <a:ln w="12700">
            <a:solidFill>
              <a:schemeClr val="bg1"/>
            </a:solidFill>
          </a:ln>
        </p:spPr>
        <p:txBody>
          <a:bodyPr tIns="0" bIns="0" anchor="ctr" anchorCtr="0">
            <a:sp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  <a:lvl3pPr marL="355600" indent="0">
              <a:buNone/>
              <a:defRPr/>
            </a:lvl3pPr>
            <a:lvl4pPr marL="538163" indent="0">
              <a:buNone/>
              <a:defRPr/>
            </a:lvl4pPr>
          </a:lstStyle>
          <a:p>
            <a:pPr lvl="0"/>
            <a:r>
              <a:rPr lang="en-GB" dirty="0"/>
              <a:t>[ label text ]</a:t>
            </a:r>
            <a:endParaRPr lang="en-NL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2E3B9BBD-A833-139F-9E91-631CE187F6C0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289295" y="236222"/>
            <a:ext cx="8565410" cy="401577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NL"/>
              <a:t>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D3E5914-00BA-B67C-8141-CE01F19657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31035" y="3176244"/>
            <a:ext cx="1249362" cy="217488"/>
          </a:xfrm>
        </p:spPr>
        <p:txBody>
          <a:bodyPr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  <a:lvl2pPr marL="180975" indent="0">
              <a:buNone/>
              <a:defRPr sz="900">
                <a:solidFill>
                  <a:schemeClr val="bg1"/>
                </a:solidFill>
              </a:defRPr>
            </a:lvl2pPr>
            <a:lvl3pPr marL="355600" indent="0">
              <a:buNone/>
              <a:defRPr sz="900">
                <a:solidFill>
                  <a:schemeClr val="bg1"/>
                </a:solidFill>
              </a:defRPr>
            </a:lvl3pPr>
            <a:lvl4pPr marL="538163" indent="0">
              <a:buNone/>
              <a:defRPr sz="900">
                <a:solidFill>
                  <a:schemeClr val="bg1"/>
                </a:solidFill>
              </a:defRPr>
            </a:lvl4pPr>
            <a:lvl5pPr marL="719138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date: 00/00/00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8451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59503"/>
            <a:ext cx="7462611" cy="30861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80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 –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68647"/>
            <a:ext cx="7462611" cy="308610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2EF63F-57E4-6A3E-7377-B95B6C010295}"/>
              </a:ext>
            </a:extLst>
          </p:cNvPr>
          <p:cNvSpPr/>
          <p:nvPr userDrawn="1"/>
        </p:nvSpPr>
        <p:spPr>
          <a:xfrm>
            <a:off x="7298267" y="4715933"/>
            <a:ext cx="1178717" cy="277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3E59AD8-1A6B-E6CC-CC6F-664AE104F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61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>
            <a:extLst>
              <a:ext uri="{FF2B5EF4-FFF2-40B4-BE49-F238E27FC236}">
                <a16:creationId xmlns:a16="http://schemas.microsoft.com/office/drawing/2014/main" id="{F75ED536-44A0-5BCD-CC56-21E2BA77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71562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F8209F54-D3D2-A6BE-295B-6717A5761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D4CB9633-E097-2D1B-6FD2-21A88F631C5B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566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6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5FAE79-2003-8C76-6B9A-A869E17B8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079BFB9E-6F73-4D11-E20A-7138D6766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75EAE17E-AF37-2EB3-7161-EDC4640FD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904035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6B103275-B74F-D870-3CBA-924AF65306CE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00112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BBC263B5-6E41-8B1C-8AA1-9352E8EA67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04035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02E465A8-E65E-481B-E6D0-C9E27655F1D5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00112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1" name="Tijdelijke aanduiding voor tekst 4">
            <a:extLst>
              <a:ext uri="{FF2B5EF4-FFF2-40B4-BE49-F238E27FC236}">
                <a16:creationId xmlns:a16="http://schemas.microsoft.com/office/drawing/2014/main" id="{56755950-95F8-0201-AB55-1A169BE1D1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04035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jdelijke aanduiding voor afbeelding 2">
            <a:extLst>
              <a:ext uri="{FF2B5EF4-FFF2-40B4-BE49-F238E27FC236}">
                <a16:creationId xmlns:a16="http://schemas.microsoft.com/office/drawing/2014/main" id="{B105042E-D613-C6B2-59F9-4B77821241D6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79384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3" name="Tijdelijke aanduiding voor tekst 4">
            <a:extLst>
              <a:ext uri="{FF2B5EF4-FFF2-40B4-BE49-F238E27FC236}">
                <a16:creationId xmlns:a16="http://schemas.microsoft.com/office/drawing/2014/main" id="{6DFF08FA-F25D-20B5-BF37-5F0E286B1A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83307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afbeelding 2">
            <a:extLst>
              <a:ext uri="{FF2B5EF4-FFF2-40B4-BE49-F238E27FC236}">
                <a16:creationId xmlns:a16="http://schemas.microsoft.com/office/drawing/2014/main" id="{62E6E76D-9BD7-B664-C06C-774A902AA077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779384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94D492D-833B-C16E-B644-91B8D82F6D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83307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afbeelding 2">
            <a:extLst>
              <a:ext uri="{FF2B5EF4-FFF2-40B4-BE49-F238E27FC236}">
                <a16:creationId xmlns:a16="http://schemas.microsoft.com/office/drawing/2014/main" id="{11A71C5B-E8B1-B469-C2F7-5A8BF24B06B8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4779384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7" name="Tijdelijke aanduiding voor tekst 4">
            <a:extLst>
              <a:ext uri="{FF2B5EF4-FFF2-40B4-BE49-F238E27FC236}">
                <a16:creationId xmlns:a16="http://schemas.microsoft.com/office/drawing/2014/main" id="{933CA6E5-0343-5219-909A-925A5C6D2DF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783307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0898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– 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91571-993C-BE2B-6BCA-60A2A6C185DF}"/>
              </a:ext>
            </a:extLst>
          </p:cNvPr>
          <p:cNvSpPr/>
          <p:nvPr userDrawn="1"/>
        </p:nvSpPr>
        <p:spPr>
          <a:xfrm>
            <a:off x="7144815" y="4778017"/>
            <a:ext cx="1277888" cy="29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Tijdelijke aanduiding voor afbeelding 2">
            <a:extLst>
              <a:ext uri="{FF2B5EF4-FFF2-40B4-BE49-F238E27FC236}">
                <a16:creationId xmlns:a16="http://schemas.microsoft.com/office/drawing/2014/main" id="{090BF7D5-2D19-F5F0-2DEF-202B2B3F4D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7" name="Tijdelijke aanduiding voor afbeelding 2">
            <a:extLst>
              <a:ext uri="{FF2B5EF4-FFF2-40B4-BE49-F238E27FC236}">
                <a16:creationId xmlns:a16="http://schemas.microsoft.com/office/drawing/2014/main" id="{A709F65D-F52E-E69C-4549-9BF096D37F69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A8E823-4610-27C5-3EE6-7D396A4387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45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d – 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0" indent="0">
              <a:buClr>
                <a:schemeClr val="tx2"/>
              </a:buClr>
              <a:buFontTx/>
              <a:buNone/>
              <a:defRPr/>
            </a:lvl1pPr>
            <a:lvl2pPr marL="180975" indent="0">
              <a:buClr>
                <a:schemeClr val="tx2"/>
              </a:buClr>
              <a:buFontTx/>
              <a:buNone/>
              <a:defRPr/>
            </a:lvl2pPr>
            <a:lvl3pPr marL="355600" indent="0">
              <a:buClr>
                <a:schemeClr val="tx2"/>
              </a:buClr>
              <a:buFontTx/>
              <a:buNone/>
              <a:defRPr/>
            </a:lvl3pPr>
            <a:lvl4pPr marL="538163" indent="0">
              <a:buClr>
                <a:schemeClr val="tx2"/>
              </a:buClr>
              <a:buFontTx/>
              <a:buNone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567708-3897-3EC0-384A-45AA0273D6D4}"/>
              </a:ext>
            </a:extLst>
          </p:cNvPr>
          <p:cNvSpPr/>
          <p:nvPr userDrawn="1"/>
        </p:nvSpPr>
        <p:spPr>
          <a:xfrm>
            <a:off x="6939064" y="4778017"/>
            <a:ext cx="1509579" cy="29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7B5E39-7482-524A-A49C-C3EEBA5A27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2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1491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0" indent="0">
              <a:buClr>
                <a:schemeClr val="tx2"/>
              </a:buClr>
              <a:buFontTx/>
              <a:buNone/>
              <a:defRPr/>
            </a:lvl1pPr>
            <a:lvl2pPr marL="180975" indent="0">
              <a:buClr>
                <a:schemeClr val="tx2"/>
              </a:buClr>
              <a:buFontTx/>
              <a:buNone/>
              <a:defRPr/>
            </a:lvl2pPr>
            <a:lvl3pPr marL="355600" indent="0">
              <a:buClr>
                <a:schemeClr val="tx2"/>
              </a:buClr>
              <a:buFontTx/>
              <a:buNone/>
              <a:defRPr/>
            </a:lvl3pPr>
            <a:lvl4pPr marL="538163" indent="0">
              <a:buClr>
                <a:schemeClr val="tx2"/>
              </a:buClr>
              <a:buFontTx/>
              <a:buNone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6802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51295" y="1318380"/>
            <a:ext cx="3608481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472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44D91C9-D4C3-AD6B-207A-2255E367B6F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318380"/>
            <a:ext cx="3607200" cy="2999700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20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– Left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9D31F2F4-6222-A46F-75DC-C6299A3E2EFA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3A9B8E0-7C6E-AE42-7DDE-28C44EF5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051C77E-5064-8F75-8A36-F290F752A8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2873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9D1C035-18C7-FE11-092F-DF0517955F5D}"/>
              </a:ext>
            </a:extLst>
          </p:cNvPr>
          <p:cNvCxnSpPr/>
          <p:nvPr userDrawn="1"/>
        </p:nvCxnSpPr>
        <p:spPr>
          <a:xfrm>
            <a:off x="867799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0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 – Right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F0E47AE6-5128-DECB-248D-C898AFC1D7F5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5C20A9-ABAD-760A-E37B-9116F79555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432F56-4B9B-D03A-4B9A-B64AB67B7839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775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– Right –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9B3233-6514-3436-2AF2-734ABCB4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479C738-87B2-F3AE-590B-0B3D1C3582D9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6BE2667-43F8-E7D0-5432-C3F41973B7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DEE366-A0B1-3113-B7E5-776FF7204E8B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B0BC5A0-80FB-FFD5-02A8-88461BDFE468}"/>
              </a:ext>
            </a:extLst>
          </p:cNvPr>
          <p:cNvSpPr/>
          <p:nvPr userDrawn="1"/>
        </p:nvSpPr>
        <p:spPr>
          <a:xfrm>
            <a:off x="7231157" y="4715933"/>
            <a:ext cx="1245828" cy="277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B50F079-4784-F1D3-9830-561F42EEED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3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B07ACDDA-5B7A-7B84-6CFE-910EF7B8E3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7390802 w 9144000"/>
              <a:gd name="connsiteY0" fmla="*/ 4761184 h 5143500"/>
              <a:gd name="connsiteX1" fmla="*/ 7275490 w 9144000"/>
              <a:gd name="connsiteY1" fmla="*/ 4837618 h 5143500"/>
              <a:gd name="connsiteX2" fmla="*/ 7265655 w 9144000"/>
              <a:gd name="connsiteY2" fmla="*/ 4886331 h 5143500"/>
              <a:gd name="connsiteX3" fmla="*/ 7265655 w 9144000"/>
              <a:gd name="connsiteY3" fmla="*/ 4886330 h 5143500"/>
              <a:gd name="connsiteX4" fmla="*/ 7265655 w 9144000"/>
              <a:gd name="connsiteY4" fmla="*/ 4886331 h 5143500"/>
              <a:gd name="connsiteX5" fmla="*/ 7265655 w 9144000"/>
              <a:gd name="connsiteY5" fmla="*/ 4886331 h 5143500"/>
              <a:gd name="connsiteX6" fmla="*/ 7275490 w 9144000"/>
              <a:gd name="connsiteY6" fmla="*/ 4935043 h 5143500"/>
              <a:gd name="connsiteX7" fmla="*/ 7390802 w 9144000"/>
              <a:gd name="connsiteY7" fmla="*/ 5011477 h 5143500"/>
              <a:gd name="connsiteX8" fmla="*/ 8786338 w 9144000"/>
              <a:gd name="connsiteY8" fmla="*/ 5011478 h 5143500"/>
              <a:gd name="connsiteX9" fmla="*/ 8911485 w 9144000"/>
              <a:gd name="connsiteY9" fmla="*/ 4886331 h 5143500"/>
              <a:gd name="connsiteX10" fmla="*/ 8911486 w 9144000"/>
              <a:gd name="connsiteY10" fmla="*/ 4886331 h 5143500"/>
              <a:gd name="connsiteX11" fmla="*/ 8786339 w 9144000"/>
              <a:gd name="connsiteY11" fmla="*/ 4761184 h 5143500"/>
              <a:gd name="connsiteX12" fmla="*/ 0 w 9144000"/>
              <a:gd name="connsiteY12" fmla="*/ 0 h 5143500"/>
              <a:gd name="connsiteX13" fmla="*/ 9144000 w 9144000"/>
              <a:gd name="connsiteY13" fmla="*/ 0 h 5143500"/>
              <a:gd name="connsiteX14" fmla="*/ 914400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4910782 h 5143500"/>
              <a:gd name="connsiteX17" fmla="*/ 204813 w 9144000"/>
              <a:gd name="connsiteY17" fmla="*/ 4910782 h 5143500"/>
              <a:gd name="connsiteX18" fmla="*/ 263602 w 9144000"/>
              <a:gd name="connsiteY18" fmla="*/ 4851993 h 5143500"/>
              <a:gd name="connsiteX19" fmla="*/ 263602 w 9144000"/>
              <a:gd name="connsiteY19" fmla="*/ 291508 h 5143500"/>
              <a:gd name="connsiteX20" fmla="*/ 204813 w 9144000"/>
              <a:gd name="connsiteY20" fmla="*/ 232719 h 5143500"/>
              <a:gd name="connsiteX21" fmla="*/ 0 w 9144000"/>
              <a:gd name="connsiteY21" fmla="*/ 23271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144000" h="5143500">
                <a:moveTo>
                  <a:pt x="7390802" y="4761184"/>
                </a:moveTo>
                <a:cubicBezTo>
                  <a:pt x="7338964" y="4761184"/>
                  <a:pt x="7294488" y="4792701"/>
                  <a:pt x="7275490" y="4837618"/>
                </a:cubicBezTo>
                <a:lnTo>
                  <a:pt x="7265655" y="4886331"/>
                </a:lnTo>
                <a:lnTo>
                  <a:pt x="7265655" y="4886330"/>
                </a:lnTo>
                <a:lnTo>
                  <a:pt x="7265655" y="4886331"/>
                </a:lnTo>
                <a:lnTo>
                  <a:pt x="7265655" y="4886331"/>
                </a:lnTo>
                <a:lnTo>
                  <a:pt x="7275490" y="4935043"/>
                </a:lnTo>
                <a:cubicBezTo>
                  <a:pt x="7294488" y="4979960"/>
                  <a:pt x="7338964" y="5011477"/>
                  <a:pt x="7390802" y="5011477"/>
                </a:cubicBezTo>
                <a:lnTo>
                  <a:pt x="8786338" y="5011478"/>
                </a:lnTo>
                <a:cubicBezTo>
                  <a:pt x="8855455" y="5011478"/>
                  <a:pt x="8911485" y="4955448"/>
                  <a:pt x="8911485" y="4886331"/>
                </a:cubicBezTo>
                <a:lnTo>
                  <a:pt x="8911486" y="4886331"/>
                </a:lnTo>
                <a:cubicBezTo>
                  <a:pt x="8911486" y="4817214"/>
                  <a:pt x="8855456" y="4761184"/>
                  <a:pt x="8786339" y="4761184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910782"/>
                </a:lnTo>
                <a:lnTo>
                  <a:pt x="204813" y="4910782"/>
                </a:lnTo>
                <a:cubicBezTo>
                  <a:pt x="237281" y="4910782"/>
                  <a:pt x="263602" y="4884461"/>
                  <a:pt x="263602" y="4851993"/>
                </a:cubicBezTo>
                <a:lnTo>
                  <a:pt x="263602" y="291508"/>
                </a:lnTo>
                <a:cubicBezTo>
                  <a:pt x="263602" y="259040"/>
                  <a:pt x="237281" y="232719"/>
                  <a:pt x="204813" y="232719"/>
                </a:cubicBezTo>
                <a:lnTo>
                  <a:pt x="0" y="232719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NL"/>
              <a:t> Add a picture</a:t>
            </a:r>
          </a:p>
        </p:txBody>
      </p:sp>
    </p:spTree>
    <p:extLst>
      <p:ext uri="{BB962C8B-B14F-4D97-AF65-F5344CB8AC3E}">
        <p14:creationId xmlns:p14="http://schemas.microsoft.com/office/powerpoint/2010/main" val="193576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82873" y="1318381"/>
            <a:ext cx="7576903" cy="29949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476984" y="4778017"/>
            <a:ext cx="403412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6C443C38-324B-FBE4-B09E-2ED87B16834E}"/>
              </a:ext>
            </a:extLst>
          </p:cNvPr>
          <p:cNvSpPr/>
          <p:nvPr userDrawn="1"/>
        </p:nvSpPr>
        <p:spPr>
          <a:xfrm rot="5400000">
            <a:off x="-2207231" y="2439949"/>
            <a:ext cx="4678063" cy="263602"/>
          </a:xfrm>
          <a:prstGeom prst="round2SameRect">
            <a:avLst>
              <a:gd name="adj1" fmla="val 22302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79647671-09AC-6CF6-60F2-DD9F367DF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15731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75" r:id="rId3"/>
    <p:sldLayoutId id="2147483755" r:id="rId4"/>
    <p:sldLayoutId id="2147483756" r:id="rId5"/>
    <p:sldLayoutId id="2147483764" r:id="rId6"/>
    <p:sldLayoutId id="2147483770" r:id="rId7"/>
    <p:sldLayoutId id="2147483765" r:id="rId8"/>
    <p:sldLayoutId id="2147483767" r:id="rId9"/>
    <p:sldLayoutId id="2147483759" r:id="rId10"/>
    <p:sldLayoutId id="2147483766" r:id="rId11"/>
    <p:sldLayoutId id="2147483774" r:id="rId12"/>
    <p:sldLayoutId id="2147483760" r:id="rId13"/>
    <p:sldLayoutId id="2147483777" r:id="rId14"/>
    <p:sldLayoutId id="2147483761" r:id="rId15"/>
    <p:sldLayoutId id="2147483776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i="0" kern="1200">
          <a:solidFill>
            <a:schemeClr val="tx2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0"/>
        </a:spcBef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4625" algn="l" defTabSz="914400" rtl="0" eaLnBrk="1" latinLnBrk="0" hangingPunct="1">
        <a:spcBef>
          <a:spcPct val="20000"/>
        </a:spcBef>
        <a:buFont typeface="Arial" pitchFamily="34" charset="0"/>
        <a:buChar char="*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spcBef>
          <a:spcPct val="20000"/>
        </a:spcBef>
        <a:buFont typeface="Arial" pitchFamily="34" charset="0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462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impactfinance.be/wp-content/uploads/2024/09/241001-Policy-Paper-Digital.pdf" TargetMode="External"/><Relationship Id="rId2" Type="http://schemas.openxmlformats.org/officeDocument/2006/relationships/hyperlink" Target="https://impactfinance.be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esc.europa.eu/en/agenda/our-events/events/future-capital-markets-unio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36298E9-3F0E-7ECA-312A-27C951B408E9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3FE1EAB-1F7D-2CEE-C02E-AE1FE3AF4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International Banking </a:t>
            </a:r>
            <a:r>
              <a:rPr lang="nl-BE" dirty="0" err="1"/>
              <a:t>and</a:t>
            </a:r>
            <a:r>
              <a:rPr lang="nl-BE" dirty="0"/>
              <a:t> Finance Law - 2025</a:t>
            </a:r>
            <a:endParaRPr lang="en-NL" dirty="0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6200295F-A9FC-56FE-0F2C-23D686C54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418437"/>
            <a:ext cx="7576903" cy="55985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l-BE" dirty="0" err="1"/>
              <a:t>Section</a:t>
            </a:r>
            <a:r>
              <a:rPr lang="nl-BE" dirty="0"/>
              <a:t>: International Finance Law</a:t>
            </a:r>
          </a:p>
          <a:p>
            <a:r>
              <a:rPr lang="nl-BE" sz="1400" dirty="0"/>
              <a:t>Ivan Peeters</a:t>
            </a:r>
            <a:endParaRPr lang="en-NL" sz="140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BC9E55D-B1F3-E210-6AFD-2132A6F1E2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l-BE" dirty="0"/>
              <a:t>07/02/2025</a:t>
            </a:r>
            <a:endParaRPr lang="en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DAA1A-03E6-7235-B59F-5726EF44A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705" y="408823"/>
            <a:ext cx="4476750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9953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Structured Finance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Securitization (see slide presentation)</a:t>
            </a:r>
          </a:p>
          <a:p>
            <a:pPr marL="538163" lvl="1" indent="-18256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-"/>
            </a:pPr>
            <a:r>
              <a:rPr lang="en-US" dirty="0"/>
              <a:t>Covered bonds (see slide presentation)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Project finance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Blended finance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Crowd funding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Securities financing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Repo’s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Securities lending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57361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342900" indent="-342900">
              <a:buFont typeface="+mj-lt"/>
              <a:buAutoNum type="alphaUcPeriod" startAt="3"/>
            </a:pPr>
            <a:r>
              <a:rPr lang="nl-BE" b="1" dirty="0"/>
              <a:t>Relevant Markets</a:t>
            </a:r>
          </a:p>
          <a:p>
            <a:pPr marL="342900" indent="-342900">
              <a:buAutoNum type="alphaUcPeriod" startAt="3"/>
            </a:pPr>
            <a:endParaRPr lang="nl-BE" b="1" dirty="0"/>
          </a:p>
          <a:p>
            <a:pPr marL="0" indent="0">
              <a:spcAft>
                <a:spcPts val="1200"/>
              </a:spcAft>
              <a:buNone/>
            </a:pPr>
            <a:r>
              <a:rPr lang="en-US" b="1" dirty="0"/>
              <a:t>Concept of “market” of financial instruments &amp; transactions</a:t>
            </a:r>
            <a:endParaRPr lang="nl-BE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Meeting of offer and demand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Bilateral perspective: fund provider (lender, investor) vs fund receiver (borrower, issuer)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Market infrastructure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Intermediaries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Hard infrastructure (exchange, clearing &amp; settlement, payment systems)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62433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b="1" dirty="0"/>
              <a:t>Debt markets</a:t>
            </a:r>
            <a:endParaRPr lang="nl-BE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Origination market vs trading market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Sub-markets</a:t>
            </a: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Lending</a:t>
            </a: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Notes, bonds</a:t>
            </a: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ABS</a:t>
            </a: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Covered bonds</a:t>
            </a: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Commercial paper</a:t>
            </a:r>
          </a:p>
          <a:p>
            <a:pPr marL="538163" lvl="1" indent="-182563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-"/>
            </a:pPr>
            <a:r>
              <a:rPr lang="en-US" dirty="0"/>
              <a:t>“Fixed income securities”</a:t>
            </a:r>
          </a:p>
          <a:p>
            <a:pPr marL="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/>
              <a:t>Equity markets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Corporate equity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Funds</a:t>
            </a:r>
          </a:p>
          <a:p>
            <a:pPr marL="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1600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64406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b="1" dirty="0"/>
              <a:t>Innovative instruments (content)</a:t>
            </a:r>
          </a:p>
          <a:p>
            <a:pPr marL="342900" lvl="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Actively managed certificates (AMC)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Trust certificates</a:t>
            </a:r>
          </a:p>
          <a:p>
            <a:pPr marL="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nb-NO" sz="1600" b="1" dirty="0"/>
              <a:t>Digital asset markets (innovative form)</a:t>
            </a:r>
          </a:p>
          <a:p>
            <a:pPr marL="34290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Blockchain</a:t>
            </a:r>
          </a:p>
          <a:p>
            <a:pPr marL="34290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Crypto 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Tokenization</a:t>
            </a:r>
          </a:p>
          <a:p>
            <a:pPr marL="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/>
              <a:t>Hedging transactions/instruments</a:t>
            </a:r>
            <a:endParaRPr lang="nl-NL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Concept of a “hedge”: to mitigate financial risk (interest rate, market value, revenue …)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Swaps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Collar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Forward contracts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Option contracts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1600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51024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342900" indent="-342900">
              <a:buFont typeface="+mj-lt"/>
              <a:buAutoNum type="alphaUcPeriod" startAt="4"/>
            </a:pPr>
            <a:r>
              <a:rPr lang="nl-BE" b="1" dirty="0" err="1"/>
              <a:t>Players</a:t>
            </a:r>
            <a:r>
              <a:rPr lang="nl-BE" b="1" dirty="0"/>
              <a:t> in </a:t>
            </a:r>
            <a:r>
              <a:rPr lang="nl-BE" b="1" dirty="0" err="1"/>
              <a:t>the</a:t>
            </a:r>
            <a:r>
              <a:rPr lang="nl-BE" b="1" dirty="0"/>
              <a:t> </a:t>
            </a:r>
            <a:r>
              <a:rPr lang="nl-BE" b="1" dirty="0" err="1"/>
              <a:t>debt</a:t>
            </a:r>
            <a:r>
              <a:rPr lang="nl-BE" b="1" dirty="0"/>
              <a:t> market</a:t>
            </a:r>
          </a:p>
          <a:p>
            <a:pPr marL="342900" indent="-342900">
              <a:buAutoNum type="alphaUcPeriod" startAt="4"/>
            </a:pPr>
            <a:endParaRPr lang="nl-BE" b="1" dirty="0"/>
          </a:p>
          <a:p>
            <a:pPr marL="0" indent="0">
              <a:spcAft>
                <a:spcPts val="600"/>
              </a:spcAft>
              <a:buNone/>
            </a:pPr>
            <a:r>
              <a:rPr lang="nl-BE" b="1" dirty="0" err="1"/>
              <a:t>Funding</a:t>
            </a:r>
            <a:r>
              <a:rPr lang="nl-BE" b="1" dirty="0"/>
              <a:t> providers / </a:t>
            </a:r>
            <a:r>
              <a:rPr lang="nl-BE" b="1" dirty="0" err="1"/>
              <a:t>investors</a:t>
            </a:r>
            <a:endParaRPr lang="nl-BE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Credit institutions/banks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Insurance companies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Pension Funds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Investment Funds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Shadow banking (lending funds, hedge funds, private equity ….)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Family offices (B2B financing)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Supranational financial institutions (World Bank, Regional Development Banks, EIB, EIF, EBRD …)</a:t>
            </a:r>
            <a:endParaRPr lang="en-US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82733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nl-BE" b="1" dirty="0"/>
              <a:t>Receivers of </a:t>
            </a:r>
            <a:r>
              <a:rPr lang="nl-BE" b="1" dirty="0" err="1"/>
              <a:t>funding</a:t>
            </a:r>
            <a:r>
              <a:rPr lang="nl-BE" b="1" dirty="0"/>
              <a:t> / </a:t>
            </a:r>
            <a:r>
              <a:rPr lang="nl-BE" b="1" dirty="0" err="1"/>
              <a:t>borrowers</a:t>
            </a:r>
            <a:r>
              <a:rPr lang="nl-BE" b="1" dirty="0"/>
              <a:t> / </a:t>
            </a:r>
            <a:r>
              <a:rPr lang="nl-BE" b="1" dirty="0" err="1"/>
              <a:t>issuers</a:t>
            </a:r>
            <a:endParaRPr lang="nl-BE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Corporates (large, SME’s)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Governments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Public institutions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Supra-national </a:t>
            </a:r>
            <a:r>
              <a:rPr lang="en-US" sz="1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organisations</a:t>
            </a: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(EU, …)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b="1" dirty="0"/>
              <a:t>Supervising authorities (FSMA, NBB/BNB, ECB, FCA, Bank of England, FINMA, BaFin, CSSF …)</a:t>
            </a:r>
            <a:endParaRPr lang="nl-NL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31972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342900" indent="-342900">
              <a:buFont typeface="+mj-lt"/>
              <a:buAutoNum type="alphaUcPeriod" startAt="5"/>
            </a:pPr>
            <a:r>
              <a:rPr lang="nl-BE" b="1" dirty="0" err="1"/>
              <a:t>Debt</a:t>
            </a:r>
            <a:r>
              <a:rPr lang="nl-BE" b="1" dirty="0"/>
              <a:t> market </a:t>
            </a:r>
            <a:r>
              <a:rPr lang="nl-BE" b="1" dirty="0" err="1"/>
              <a:t>infrastructure</a:t>
            </a:r>
            <a:endParaRPr lang="nl-BE" b="1" dirty="0"/>
          </a:p>
          <a:p>
            <a:pPr marL="342900" indent="-342900">
              <a:buAutoNum type="alphaUcPeriod" startAt="5"/>
            </a:pPr>
            <a:endParaRPr lang="nl-BE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Different markets are supported by different levels of infrastructure</a:t>
            </a:r>
          </a:p>
          <a:p>
            <a:pPr marL="0" lvl="0" indent="0">
              <a:spcAft>
                <a:spcPts val="600"/>
              </a:spcAft>
              <a:buNone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Intermediaries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Placement agents/underwriters (DCM)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Client introducers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Securities brokers (receiving, executing orders)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Credit intermediaries/brokers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67990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935338" cy="3459636"/>
          </a:xfrm>
        </p:spPr>
        <p:txBody>
          <a:bodyPr/>
          <a:lstStyle/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Transactional service providers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Agents (syndicated lending)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Arrangers (transactions)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Market makers (securities primary market)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Paying agents (DCM)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Security Agent/Trustee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Rating Agencies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Data repositories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Hard infrastructure 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Securities exchanges: Euronext, NY Stock Exchange, Nasdaq,  London Stock Exchange …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Clearing &amp; settlement systems: Euroclear, </a:t>
            </a:r>
            <a:r>
              <a:rPr lang="en-US" dirty="0" err="1"/>
              <a:t>Clearstream</a:t>
            </a:r>
            <a:r>
              <a:rPr lang="en-US" dirty="0"/>
              <a:t>, NBB-SSS …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Central Counterparties: ICE, LCH, </a:t>
            </a:r>
            <a:r>
              <a:rPr lang="en-US" dirty="0" err="1"/>
              <a:t>Eurex</a:t>
            </a:r>
            <a:r>
              <a:rPr lang="en-US" dirty="0"/>
              <a:t> …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Payment Systems: TARGET, EURO1, MasterCard Clearing Management System ..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n-US" dirty="0"/>
              <a:t>SWIFT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endParaRPr lang="en-US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42323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342900" indent="-342900">
              <a:spcAft>
                <a:spcPts val="600"/>
              </a:spcAft>
              <a:buFont typeface="+mj-lt"/>
              <a:buAutoNum type="alphaUcPeriod" startAt="6"/>
            </a:pPr>
            <a:r>
              <a:rPr lang="nl-BE" b="1" dirty="0"/>
              <a:t>Security </a:t>
            </a:r>
            <a:r>
              <a:rPr lang="nl-BE" b="1" dirty="0" err="1"/>
              <a:t>interests</a:t>
            </a:r>
            <a:r>
              <a:rPr lang="nl-BE" b="1" dirty="0"/>
              <a:t> - </a:t>
            </a:r>
            <a:r>
              <a:rPr lang="nl-BE" b="1" dirty="0" err="1"/>
              <a:t>Collateral</a:t>
            </a:r>
            <a:r>
              <a:rPr lang="nl-BE" b="1" dirty="0"/>
              <a:t> - </a:t>
            </a:r>
            <a:r>
              <a:rPr lang="nl-BE" b="1" dirty="0" err="1"/>
              <a:t>Guarantees</a:t>
            </a:r>
            <a:endParaRPr lang="nl-BE" b="1" dirty="0"/>
          </a:p>
          <a:p>
            <a:pPr marL="342900" lvl="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Mitigating the credit risk/insolvency risk of borrowers/issuers</a:t>
            </a: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Feasibility financing 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Cost of financing</a:t>
            </a:r>
          </a:p>
          <a:p>
            <a:pPr marL="34290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Security Interests / real security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Mortgage (real estate)</a:t>
            </a:r>
            <a:endParaRPr lang="nl-NL" dirty="0"/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Pledge (real movable assets, intangibles, shares …)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Sale lease back </a:t>
            </a:r>
            <a:endParaRPr lang="nl-NL" dirty="0"/>
          </a:p>
          <a:p>
            <a:pPr marL="342900" lvl="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Financial collateral legislation (EU)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Enhanced security interests</a:t>
            </a:r>
            <a:endParaRPr lang="nl-NL" dirty="0"/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Netting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Security Assignment</a:t>
            </a:r>
            <a:endParaRPr lang="nl-NL" dirty="0"/>
          </a:p>
          <a:p>
            <a:pPr marL="34290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Guarantees (surety, autonomous guarantee)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Letters of support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Credit insurance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endParaRPr lang="en-US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25357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548" y="365483"/>
            <a:ext cx="7576903" cy="857250"/>
          </a:xfrm>
        </p:spPr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342900" indent="-342900">
              <a:buFont typeface="+mj-lt"/>
              <a:buAutoNum type="alphaUcPeriod" startAt="7"/>
            </a:pPr>
            <a:r>
              <a:rPr lang="nl-BE" b="1" dirty="0"/>
              <a:t>AML, </a:t>
            </a:r>
            <a:r>
              <a:rPr lang="nl-BE" b="1" dirty="0" err="1"/>
              <a:t>terrorism</a:t>
            </a:r>
            <a:r>
              <a:rPr lang="nl-BE" b="1" dirty="0"/>
              <a:t> </a:t>
            </a:r>
            <a:r>
              <a:rPr lang="nl-BE" b="1" dirty="0" err="1"/>
              <a:t>financing</a:t>
            </a:r>
            <a:r>
              <a:rPr lang="nl-BE" b="1" dirty="0"/>
              <a:t>, </a:t>
            </a:r>
            <a:r>
              <a:rPr lang="nl-BE" b="1" dirty="0" err="1"/>
              <a:t>international</a:t>
            </a:r>
            <a:r>
              <a:rPr lang="nl-BE" b="1" dirty="0"/>
              <a:t> </a:t>
            </a:r>
            <a:r>
              <a:rPr lang="nl-BE" b="1" dirty="0" err="1"/>
              <a:t>sanctions</a:t>
            </a:r>
            <a:endParaRPr lang="nl-BE" b="1" dirty="0"/>
          </a:p>
          <a:p>
            <a:pPr marL="342900" indent="-342900">
              <a:buAutoNum type="alphaUcPeriod" startAt="7"/>
            </a:pPr>
            <a:endParaRPr lang="nl-BE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Know your customer (KYC): onboarding clients</a:t>
            </a:r>
          </a:p>
          <a:p>
            <a:pPr marL="0" lvl="0" indent="0">
              <a:spcAft>
                <a:spcPts val="600"/>
              </a:spcAft>
              <a:buNone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AML: 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onboarding and ongoing vigilance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AML agencies/supervisors: AMLA, CTIF, NBB, DNB, FCA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International sanctions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61926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6A8E7-6FC5-4F59-8BF6-617E926B7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</a:t>
            </a:fld>
            <a:endParaRPr lang="en-NL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2E5E1F7-2833-F9D3-08EC-D74001D9E3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0" b="2917"/>
          <a:stretch/>
        </p:blipFill>
        <p:spPr bwMode="auto">
          <a:xfrm>
            <a:off x="2051467" y="141593"/>
            <a:ext cx="5212526" cy="486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400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342900" indent="-342900">
              <a:buFont typeface="+mj-lt"/>
              <a:buAutoNum type="alphaUcPeriod" startAt="8"/>
            </a:pPr>
            <a:r>
              <a:rPr lang="nl-BE" b="1" dirty="0"/>
              <a:t>Financial </a:t>
            </a:r>
            <a:r>
              <a:rPr lang="nl-BE" b="1" dirty="0" err="1"/>
              <a:t>regulation</a:t>
            </a:r>
            <a:endParaRPr lang="nl-BE" b="1" dirty="0"/>
          </a:p>
          <a:p>
            <a:pPr marL="342900" indent="-342900">
              <a:buAutoNum type="alphaUcPeriod" startAt="8"/>
            </a:pPr>
            <a:endParaRPr lang="nl-BE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Scope: regulated vs unregulated activities</a:t>
            </a:r>
          </a:p>
          <a:p>
            <a:pPr marL="0" lvl="0" indent="0">
              <a:spcAft>
                <a:spcPts val="600"/>
              </a:spcAft>
              <a:buNone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Objectives of regulation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Investor protection (incl. consumers)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Integrity of markets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/>
              <a:t>Systemic risk(s)</a:t>
            </a:r>
            <a:endParaRPr lang="en-US" dirty="0"/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Directing funding policies ? (sustainable finance)</a:t>
            </a:r>
          </a:p>
          <a:p>
            <a:pPr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Structure of regulation: see course Banking Law, Prof. Servais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Structure of supervision: see course Banking Law, Prof. Servais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99049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314103" cy="3459636"/>
          </a:xfrm>
        </p:spPr>
        <p:txBody>
          <a:bodyPr/>
          <a:lstStyle/>
          <a:p>
            <a:pPr marL="342900" indent="-342900">
              <a:buFont typeface="+mj-lt"/>
              <a:buAutoNum type="alphaUcPeriod" startAt="9"/>
            </a:pPr>
            <a:r>
              <a:rPr lang="nl-BE" b="1" dirty="0" err="1"/>
              <a:t>Sustainable</a:t>
            </a:r>
            <a:r>
              <a:rPr lang="nl-BE" b="1" dirty="0"/>
              <a:t> </a:t>
            </a:r>
            <a:r>
              <a:rPr lang="nl-BE" b="1" dirty="0" err="1"/>
              <a:t>finance</a:t>
            </a:r>
            <a:endParaRPr lang="nl-BE" b="1" dirty="0"/>
          </a:p>
          <a:p>
            <a:pPr marL="342900" indent="-342900">
              <a:buFont typeface="+mj-lt"/>
              <a:buAutoNum type="alphaUcPeriod" startAt="9"/>
            </a:pPr>
            <a:endParaRPr lang="nl-BE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Impact on availability of funding (lender’s sustainable finance policy, reporting obligations)</a:t>
            </a:r>
          </a:p>
          <a:p>
            <a:pPr marL="0" lvl="0" indent="0">
              <a:spcAft>
                <a:spcPts val="600"/>
              </a:spcAft>
              <a:buNone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Impact on terms of the legal documentation (covenants, triggers, representations, …)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Increasing litigious context (climate litigation, refusal of funding ….)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04783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314103" cy="3459636"/>
          </a:xfrm>
        </p:spPr>
        <p:txBody>
          <a:bodyPr/>
          <a:lstStyle/>
          <a:p>
            <a:pPr marL="342900" indent="-342900">
              <a:buFont typeface="+mj-lt"/>
              <a:buAutoNum type="alphaUcPeriod" startAt="10"/>
            </a:pPr>
            <a:r>
              <a:rPr lang="nl-BE" b="1" dirty="0"/>
              <a:t>Impact </a:t>
            </a:r>
            <a:r>
              <a:rPr lang="nl-BE" b="1" dirty="0" err="1"/>
              <a:t>finance</a:t>
            </a:r>
            <a:endParaRPr lang="nl-BE" b="1" dirty="0"/>
          </a:p>
          <a:p>
            <a:pPr marL="342900" indent="-342900">
              <a:buFont typeface="+mj-lt"/>
              <a:buAutoNum type="alphaUcPeriod" startAt="10"/>
            </a:pPr>
            <a:endParaRPr lang="nl-BE" b="1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u="sng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https://impactfinance.be/</a:t>
            </a:r>
            <a:endParaRPr lang="nl-NL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u="sng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https://impactfinance.be/wp-content/uploads/2024/09/241001-Policy-Paper-Digital.pdf</a:t>
            </a:r>
            <a:endParaRPr lang="en-US" sz="1400" u="sng" kern="100" dirty="0">
              <a:solidFill>
                <a:srgbClr val="0000F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sz="1400" u="sng" kern="100" dirty="0">
              <a:solidFill>
                <a:srgbClr val="0000FF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 startAt="11"/>
            </a:pPr>
            <a:r>
              <a:rPr lang="nl-BE" b="1" dirty="0"/>
              <a:t>Tax </a:t>
            </a:r>
            <a:r>
              <a:rPr lang="nl-BE" b="1" dirty="0" err="1"/>
              <a:t>law</a:t>
            </a:r>
            <a:endParaRPr lang="nl-BE" b="1" dirty="0"/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International finance always involves tax analysis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Withholding taxes on interest (loans, bonds)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Deductibility of interest payments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Transaction taxes (stamp duty, documentary taxes, trading taxes …)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Anti abuse provisions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 startAt="10"/>
            </a:pPr>
            <a:endParaRPr lang="nl-BE" b="1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nl-NL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86612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314103" cy="3459636"/>
          </a:xfrm>
        </p:spPr>
        <p:txBody>
          <a:bodyPr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 startAt="12"/>
            </a:pPr>
            <a:r>
              <a:rPr lang="en-US" b="1" dirty="0"/>
              <a:t>Capital Markets Union – Savings &amp; Investment Union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b="1" dirty="0"/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Changing the structure of financial markets across Europe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Increasing the size of financial markets across Europe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Increasing the liquidity of financial markets across Europe</a:t>
            </a: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en-US" sz="1400" u="sng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From a Capital Markets Union to a Savings and Investments Union | EESC</a:t>
            </a:r>
            <a:endParaRPr lang="nl-NL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UcPeriod" startAt="10"/>
            </a:pPr>
            <a:endParaRPr lang="nl-BE" b="1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nl-NL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02020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1. </a:t>
            </a:r>
            <a:r>
              <a:rPr lang="nl-BE" dirty="0" err="1"/>
              <a:t>Introduction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0" indent="0">
              <a:buNone/>
            </a:pPr>
            <a:r>
              <a:rPr lang="nl-BE" b="1" dirty="0" err="1"/>
              <a:t>About</a:t>
            </a:r>
            <a:r>
              <a:rPr lang="nl-BE" b="1" dirty="0"/>
              <a:t> </a:t>
            </a:r>
            <a:r>
              <a:rPr lang="nl-BE" b="1" dirty="0" err="1"/>
              <a:t>the</a:t>
            </a:r>
            <a:r>
              <a:rPr lang="nl-BE" b="1" dirty="0"/>
              <a:t> course</a:t>
            </a:r>
          </a:p>
          <a:p>
            <a:pPr marL="0" indent="0">
              <a:buNone/>
            </a:pPr>
            <a:endParaRPr lang="nl-BE" dirty="0"/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Section of the Course “International Banking and Finance Law”</a:t>
            </a:r>
            <a:endParaRPr lang="nl-NL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76225" indent="0">
              <a:lnSpc>
                <a:spcPct val="107000"/>
              </a:lnSpc>
              <a:buNone/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Focus on International Finance Transactions </a:t>
            </a:r>
            <a:endParaRPr lang="nl-NL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76225" indent="0">
              <a:lnSpc>
                <a:spcPct val="107000"/>
              </a:lnSpc>
              <a:buNone/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Interactive selection of topics, following presentation of a “road map”</a:t>
            </a:r>
            <a:endParaRPr lang="nl-NL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endParaRPr lang="nl-NL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Combined with Section International Banking Law, by Prof. Jean-Paul Servais, with focus on the financial regulatory framework and supervision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“Housekeeping” announcements</a:t>
            </a:r>
            <a:endParaRPr lang="nl-NL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0087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0"/>
            <a:ext cx="7576903" cy="3602627"/>
          </a:xfrm>
        </p:spPr>
        <p:txBody>
          <a:bodyPr/>
          <a:lstStyle/>
          <a:p>
            <a:pPr marL="342900" indent="-342900">
              <a:buAutoNum type="alphaUcPeriod"/>
            </a:pPr>
            <a:r>
              <a:rPr lang="nl-BE" b="1" dirty="0" err="1"/>
              <a:t>Some</a:t>
            </a:r>
            <a:r>
              <a:rPr lang="nl-BE" b="1" dirty="0"/>
              <a:t> </a:t>
            </a:r>
            <a:r>
              <a:rPr lang="nl-BE" b="1" dirty="0" err="1"/>
              <a:t>fundamentals</a:t>
            </a:r>
            <a:endParaRPr lang="nl-BE" b="1" dirty="0"/>
          </a:p>
          <a:p>
            <a:pPr marL="342900" indent="-342900">
              <a:buAutoNum type="alphaUcPeriod"/>
            </a:pPr>
            <a:endParaRPr lang="nl-BE" b="1" dirty="0"/>
          </a:p>
          <a:p>
            <a:pPr marL="0" indent="0">
              <a:spcAft>
                <a:spcPts val="600"/>
              </a:spcAft>
              <a:buNone/>
            </a:pPr>
            <a:r>
              <a:rPr lang="nl-BE" b="1" dirty="0"/>
              <a:t>FINANCE, FUNDING, INVESTMENT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Finance is about </a:t>
            </a:r>
            <a:r>
              <a:rPr lang="en-US" sz="1400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obtaining</a:t>
            </a: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funding (money): borrowing, receiving funding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Finance is about </a:t>
            </a:r>
            <a:r>
              <a:rPr lang="en-US" sz="1400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providing</a:t>
            </a: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funding, making an investment or as a service</a:t>
            </a:r>
          </a:p>
          <a:p>
            <a:pPr marL="342900" lvl="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Two sides of the same coin:  lending/investing vs borrowing/raising funding</a:t>
            </a:r>
          </a:p>
          <a:p>
            <a:pPr marL="0" lvl="0" indent="0">
              <a:spcAft>
                <a:spcPts val="600"/>
              </a:spcAft>
              <a:buNone/>
            </a:pPr>
            <a:r>
              <a:rPr lang="en-US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THE “GREAT DIVIDE”: DEBT vs EQUITY 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Nature of Investment: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Debt: A financial obligation requiring repayment of principal and mandatory payment of interest, with no ownership stake for creditors.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Equity: An ownership interest in the company, granting investors a share of profits and decision-making rights, with full exposure to the enterprise risk (no guaranteed repayment, no mandatory remuneration).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18383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907417" cy="3459636"/>
          </a:xfrm>
        </p:spPr>
        <p:txBody>
          <a:bodyPr/>
          <a:lstStyle/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Legal characteristics:</a:t>
            </a: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Debt: 100% contractual rights, freedom of contract, limited mandatory requirements (DCM…)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Equity: more rigid corporate rules, with more limited freedom of contract (ordinary shares, prep shares, hybrids …), impact on “ownership/management rights”.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Insolvency:</a:t>
            </a: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  <a:tabLst>
                <a:tab pos="914400" algn="l"/>
              </a:tabLst>
            </a:pPr>
            <a:r>
              <a:rPr lang="en-US" dirty="0"/>
              <a:t>Holder of debt = creditor, full recourse to all assets of the debtor (subject to priority rights of some other creditors).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tabLst>
                <a:tab pos="914400" algn="l"/>
              </a:tabLst>
            </a:pPr>
            <a:r>
              <a:rPr lang="en-US" dirty="0"/>
              <a:t>Holder of equity = entirely subordinated to all other creditors, no recourse to asset only right to.</a:t>
            </a:r>
            <a:endParaRPr lang="nl-NL" dirty="0"/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Cost and Financial Implications:</a:t>
            </a: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  <a:tabLst>
                <a:tab pos="914400" algn="l"/>
              </a:tabLst>
            </a:pPr>
            <a:r>
              <a:rPr lang="en-US" dirty="0"/>
              <a:t>Debt: mandatory interest payments (fixed or floating interest rate), often tax-deductible, without impact on ownership.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tabLst>
                <a:tab pos="914400" algn="l"/>
              </a:tabLst>
            </a:pPr>
            <a:r>
              <a:rPr lang="en-US" dirty="0"/>
              <a:t>Equity: no guaranteed right to remuneration; dividend type remuneration to the extent the criteria for profit distribution are met.</a:t>
            </a:r>
            <a:endParaRPr lang="nl-NL" dirty="0"/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endParaRPr lang="en-US" dirty="0"/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5736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nl-BE" b="1" dirty="0"/>
              <a:t>HYBRID INSTRUMENTS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Bank hybrid debt instruments (Tier 1, Tier 2)</a:t>
            </a:r>
          </a:p>
          <a:p>
            <a:pPr marL="342900" lvl="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Subordinated instruments (mezzanine, subordinated debt, profit sharing loans …)</a:t>
            </a:r>
          </a:p>
          <a:p>
            <a:pPr marL="0" lvl="0" indent="0">
              <a:spcAft>
                <a:spcPts val="600"/>
              </a:spcAft>
              <a:buNone/>
            </a:pPr>
            <a:r>
              <a:rPr lang="en-US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ECONOMIC FUNDAMENTALS 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Investor/lender perspective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Exposed to credit risk on the borrower/investee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Remuneration must cover: (</a:t>
            </a:r>
            <a:r>
              <a:rPr lang="en-US" dirty="0" err="1"/>
              <a:t>i</a:t>
            </a:r>
            <a:r>
              <a:rPr lang="en-US" dirty="0"/>
              <a:t>) risk premium, (ii) own cost of funding, (iii) net profit margin (gross minus cost and transaction taxes).</a:t>
            </a:r>
          </a:p>
          <a:p>
            <a:pPr marL="342900" lvl="1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kern="100" dirty="0">
                <a:ea typeface="Calibri" panose="020F0502020204030204" pitchFamily="34" charset="0"/>
                <a:cs typeface="Times New Roman" panose="02020603050405020304" pitchFamily="18" charset="0"/>
              </a:rPr>
              <a:t>Borrowing/issuer perspective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Raising the amount of funding needed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Seek lowest possible level of interest/dividend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Seek to minimize the other costs of the financing (incl. transaction taxes)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endParaRPr lang="en-US" dirty="0"/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96724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342900" indent="-342900">
              <a:buFont typeface="+mj-lt"/>
              <a:buAutoNum type="alphaUcPeriod" startAt="2"/>
            </a:pPr>
            <a:r>
              <a:rPr lang="nl-BE" b="1" dirty="0"/>
              <a:t>Financial “</a:t>
            </a:r>
            <a:r>
              <a:rPr lang="nl-BE" b="1" dirty="0" err="1"/>
              <a:t>Products</a:t>
            </a:r>
            <a:r>
              <a:rPr lang="nl-BE" b="1" dirty="0"/>
              <a:t>” / Transactions</a:t>
            </a:r>
          </a:p>
          <a:p>
            <a:pPr marL="342900" indent="-342900">
              <a:buAutoNum type="alphaUcPeriod" startAt="2"/>
            </a:pPr>
            <a:endParaRPr lang="nl-BE" b="1" dirty="0"/>
          </a:p>
          <a:p>
            <a:pPr marL="0" indent="0">
              <a:spcAft>
                <a:spcPts val="600"/>
              </a:spcAft>
              <a:buNone/>
            </a:pPr>
            <a:r>
              <a:rPr lang="nl-BE" b="1" dirty="0"/>
              <a:t>EQUITY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Different types of shares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IPO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Listing / de-listing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Block trade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Private equity ?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Asset management/funds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09580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0" lvl="0" indent="0">
              <a:spcAft>
                <a:spcPts val="600"/>
              </a:spcAft>
              <a:buNone/>
            </a:pPr>
            <a:r>
              <a:rPr lang="en-US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DEBT PRODUCTS / TRANSACTIONS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Lending (origination side, trading side)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Loans (bilateral, syndicated …)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Facilities (syndicated, term, revolving, single or multi-currency, …)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Debt capital market products (DCM): 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Bonds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Notes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ABS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Covered bonds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Commercial paper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“Fixed income securities”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22960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2. A Road map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financial transaction </a:t>
            </a:r>
            <a:r>
              <a:rPr lang="nl-BE" dirty="0" err="1"/>
              <a:t>universe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0" lvl="0" indent="0">
              <a:spcAft>
                <a:spcPts val="600"/>
              </a:spcAft>
              <a:buNone/>
            </a:pPr>
            <a:r>
              <a:rPr lang="en-US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TRANSACTION TYPES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Syndicated lending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Acquisition finance / leveraged finance</a:t>
            </a:r>
          </a:p>
          <a:p>
            <a:pPr marL="342900" indent="-34290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Real estate finance (Sophie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Grulois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4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Cofinimmo</a:t>
            </a: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Specialist finance</a:t>
            </a: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Borrowing base finance</a:t>
            </a: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Leasing</a:t>
            </a:r>
          </a:p>
          <a:p>
            <a:pPr marL="538163" lvl="1" indent="-182563">
              <a:spcBef>
                <a:spcPts val="0"/>
              </a:spcBef>
              <a:buFont typeface="Arial" panose="020B0604020202020204" pitchFamily="34" charset="0"/>
              <a:buChar char="-"/>
            </a:pPr>
            <a:r>
              <a:rPr lang="en-US" dirty="0"/>
              <a:t>Factoring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Receivables/Supply chain finance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29437168"/>
      </p:ext>
    </p:extLst>
  </p:cSld>
  <p:clrMapOvr>
    <a:masterClrMapping/>
  </p:clrMapOvr>
</p:sld>
</file>

<file path=ppt/theme/theme1.xml><?xml version="1.0" encoding="utf-8"?>
<a:theme xmlns:a="http://schemas.openxmlformats.org/drawingml/2006/main" name="NautaDutilh – Blue">
  <a:themeElements>
    <a:clrScheme name="NautaDutilh 2023">
      <a:dk1>
        <a:srgbClr val="000000"/>
      </a:dk1>
      <a:lt1>
        <a:srgbClr val="FFFFFF"/>
      </a:lt1>
      <a:dk2>
        <a:srgbClr val="1566A1"/>
      </a:dk2>
      <a:lt2>
        <a:srgbClr val="E7E9F5"/>
      </a:lt2>
      <a:accent1>
        <a:srgbClr val="B397AE"/>
      </a:accent1>
      <a:accent2>
        <a:srgbClr val="D1BFAB"/>
      </a:accent2>
      <a:accent3>
        <a:srgbClr val="9EA7C6"/>
      </a:accent3>
      <a:accent4>
        <a:srgbClr val="FDF2DC"/>
      </a:accent4>
      <a:accent5>
        <a:srgbClr val="1C85C9"/>
      </a:accent5>
      <a:accent6>
        <a:srgbClr val="F3AF3C"/>
      </a:accent6>
      <a:hlink>
        <a:srgbClr val="0563C1"/>
      </a:hlink>
      <a:folHlink>
        <a:srgbClr val="954F72"/>
      </a:folHlink>
    </a:clrScheme>
    <a:fontScheme name="Custom 104">
      <a:majorFont>
        <a:latin typeface="HelveticaNeue LT 45 Light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  <a:prstDash val="soli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" id="{1511D3E4-9238-824E-888F-5B99FD60F62E}" vid="{9525A4E3-E374-4743-A5F3-54012242B641}"/>
    </a:ext>
  </a:extLst>
</a:theme>
</file>

<file path=ppt/theme/theme2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173</TotalTime>
  <Words>1445</Words>
  <Application>Microsoft Office PowerPoint</Application>
  <PresentationFormat>On-screen Show (16:9)</PresentationFormat>
  <Paragraphs>273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Aptos</vt:lpstr>
      <vt:lpstr>Arial</vt:lpstr>
      <vt:lpstr>Calibri</vt:lpstr>
      <vt:lpstr>Cambria</vt:lpstr>
      <vt:lpstr>Symbol</vt:lpstr>
      <vt:lpstr>Wingdings</vt:lpstr>
      <vt:lpstr>NautaDutilh – Blue</vt:lpstr>
      <vt:lpstr>International Banking and Finance Law - 2025</vt:lpstr>
      <vt:lpstr>PowerPoint Presentation</vt:lpstr>
      <vt:lpstr>1. Introduction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  <vt:lpstr>2. A Road map to the financial transaction universe</vt:lpstr>
    </vt:vector>
  </TitlesOfParts>
  <Company>Nautadutilh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Banking and Finance Law - 2025</dc:title>
  <dc:creator>Nautadutilh</dc:creator>
  <cp:lastModifiedBy>Nautadutilh</cp:lastModifiedBy>
  <cp:revision>3</cp:revision>
  <cp:lastPrinted>2025-02-03T14:38:42Z</cp:lastPrinted>
  <dcterms:created xsi:type="dcterms:W3CDTF">2025-02-03T10:23:28Z</dcterms:created>
  <dcterms:modified xsi:type="dcterms:W3CDTF">2026-02-02T20:31:52Z</dcterms:modified>
</cp:coreProperties>
</file>