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17.jpg" ContentType="image/jpg"/>
  <Override PartName="/ppt/media/image18.jpg" ContentType="image/jpg"/>
  <Override PartName="/ppt/media/image19.jpg" ContentType="image/jpg"/>
  <Override PartName="/ppt/media/image20.jpg" ContentType="image/jpg"/>
  <Override PartName="/ppt/media/image21.jpg" ContentType="image/jpg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2" r:id="rId1"/>
  </p:sldMasterIdLst>
  <p:notesMasterIdLst>
    <p:notesMasterId r:id="rId39"/>
  </p:notesMasterIdLst>
  <p:handoutMasterIdLst>
    <p:handoutMasterId r:id="rId40"/>
  </p:handoutMasterIdLst>
  <p:sldIdLst>
    <p:sldId id="516" r:id="rId2"/>
    <p:sldId id="432" r:id="rId3"/>
    <p:sldId id="422" r:id="rId4"/>
    <p:sldId id="484" r:id="rId5"/>
    <p:sldId id="295" r:id="rId6"/>
    <p:sldId id="291" r:id="rId7"/>
    <p:sldId id="290" r:id="rId8"/>
    <p:sldId id="292" r:id="rId9"/>
    <p:sldId id="440" r:id="rId10"/>
    <p:sldId id="488" r:id="rId11"/>
    <p:sldId id="489" r:id="rId12"/>
    <p:sldId id="453" r:id="rId13"/>
    <p:sldId id="506" r:id="rId14"/>
    <p:sldId id="444" r:id="rId15"/>
    <p:sldId id="490" r:id="rId16"/>
    <p:sldId id="491" r:id="rId17"/>
    <p:sldId id="492" r:id="rId18"/>
    <p:sldId id="505" r:id="rId19"/>
    <p:sldId id="504" r:id="rId20"/>
    <p:sldId id="443" r:id="rId21"/>
    <p:sldId id="495" r:id="rId22"/>
    <p:sldId id="496" r:id="rId23"/>
    <p:sldId id="497" r:id="rId24"/>
    <p:sldId id="498" r:id="rId25"/>
    <p:sldId id="499" r:id="rId26"/>
    <p:sldId id="500" r:id="rId27"/>
    <p:sldId id="501" r:id="rId28"/>
    <p:sldId id="502" r:id="rId29"/>
    <p:sldId id="503" r:id="rId30"/>
    <p:sldId id="515" r:id="rId31"/>
    <p:sldId id="508" r:id="rId32"/>
    <p:sldId id="509" r:id="rId33"/>
    <p:sldId id="510" r:id="rId34"/>
    <p:sldId id="314" r:id="rId35"/>
    <p:sldId id="512" r:id="rId36"/>
    <p:sldId id="513" r:id="rId37"/>
    <p:sldId id="514" r:id="rId38"/>
  </p:sldIdLst>
  <p:sldSz cx="9144000" cy="5143500" type="screen16x9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orient="horz" pos="686">
          <p15:clr>
            <a:srgbClr val="A4A3A4"/>
          </p15:clr>
        </p15:guide>
        <p15:guide id="3" orient="horz" pos="830">
          <p15:clr>
            <a:srgbClr val="A4A3A4"/>
          </p15:clr>
        </p15:guide>
        <p15:guide id="4" orient="horz" pos="531" userDrawn="1">
          <p15:clr>
            <a:srgbClr val="A4A3A4"/>
          </p15:clr>
        </p15:guide>
        <p15:guide id="5" orient="horz" pos="2661">
          <p15:clr>
            <a:srgbClr val="A4A3A4"/>
          </p15:clr>
        </p15:guide>
        <p15:guide id="6" orient="horz" pos="244">
          <p15:clr>
            <a:srgbClr val="A4A3A4"/>
          </p15:clr>
        </p15:guide>
        <p15:guide id="7" orient="horz" pos="1889">
          <p15:clr>
            <a:srgbClr val="A4A3A4"/>
          </p15:clr>
        </p15:guide>
        <p15:guide id="8" orient="horz" pos="1253">
          <p15:clr>
            <a:srgbClr val="A4A3A4"/>
          </p15:clr>
        </p15:guide>
        <p15:guide id="9" orient="horz" pos="3091">
          <p15:clr>
            <a:srgbClr val="A4A3A4"/>
          </p15:clr>
        </p15:guide>
        <p15:guide id="10" pos="567">
          <p15:clr>
            <a:srgbClr val="A4A3A4"/>
          </p15:clr>
        </p15:guide>
        <p15:guide id="11" pos="2880">
          <p15:clr>
            <a:srgbClr val="A4A3A4"/>
          </p15:clr>
        </p15:guide>
        <p15:guide id="12" pos="5199">
          <p15:clr>
            <a:srgbClr val="A4A3A4"/>
          </p15:clr>
        </p15:guide>
        <p15:guide id="13" pos="500">
          <p15:clr>
            <a:srgbClr val="A4A3A4"/>
          </p15:clr>
        </p15:guide>
        <p15:guide id="14" pos="5266">
          <p15:clr>
            <a:srgbClr val="A4A3A4"/>
          </p15:clr>
        </p15:guide>
        <p15:guide id="15" pos="2494" userDrawn="1">
          <p15:clr>
            <a:srgbClr val="A4A3A4"/>
          </p15:clr>
        </p15:guide>
        <p15:guide id="16" orient="horz" pos="2626">
          <p15:clr>
            <a:srgbClr val="A4A3A4"/>
          </p15:clr>
        </p15:guide>
        <p15:guide id="17" orient="horz" pos="1249">
          <p15:clr>
            <a:srgbClr val="A4A3A4"/>
          </p15:clr>
        </p15:guide>
        <p15:guide id="18" orient="horz" pos="418" userDrawn="1">
          <p15:clr>
            <a:srgbClr val="A4A3A4"/>
          </p15:clr>
        </p15:guide>
        <p15:guide id="19" orient="horz" pos="146" userDrawn="1">
          <p15:clr>
            <a:srgbClr val="A4A3A4"/>
          </p15:clr>
        </p15:guide>
        <p15:guide id="20" pos="158" userDrawn="1">
          <p15:clr>
            <a:srgbClr val="A4A3A4"/>
          </p15:clr>
        </p15:guide>
        <p15:guide id="21" pos="56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nnie Wesseling" initials="J.A.M.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FC4B9"/>
    <a:srgbClr val="F7F2EE"/>
    <a:srgbClr val="FFFF99"/>
    <a:srgbClr val="9B8F83"/>
    <a:srgbClr val="E2DCD5"/>
    <a:srgbClr val="4071BA"/>
    <a:srgbClr val="2039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9D98A1-C593-4CBA-A4BF-8DF235C2F535}" v="1" dt="2026-03-14T08:09:50.119"/>
    <p1510:client id="{DBA73DF9-ACE3-47C6-9309-141BE4E28897}" v="59" dt="2026-03-13T12:32:47.6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–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–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E8B1032C-EA38-4F05-BA0D-38AFFFC7BED3}" styleName="Light Style 3 –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–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–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–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38" autoAdjust="0"/>
    <p:restoredTop sz="86383" autoAdjust="0"/>
  </p:normalViewPr>
  <p:slideViewPr>
    <p:cSldViewPr snapToGrid="0" showGuides="1">
      <p:cViewPr varScale="1">
        <p:scale>
          <a:sx n="98" d="100"/>
          <a:sy n="98" d="100"/>
        </p:scale>
        <p:origin x="644" y="60"/>
      </p:cViewPr>
      <p:guideLst>
        <p:guide orient="horz" pos="3168"/>
        <p:guide orient="horz" pos="686"/>
        <p:guide orient="horz" pos="830"/>
        <p:guide orient="horz" pos="531"/>
        <p:guide orient="horz" pos="2661"/>
        <p:guide orient="horz" pos="244"/>
        <p:guide orient="horz" pos="1889"/>
        <p:guide orient="horz" pos="1253"/>
        <p:guide orient="horz" pos="3091"/>
        <p:guide pos="567"/>
        <p:guide pos="2880"/>
        <p:guide pos="5199"/>
        <p:guide pos="500"/>
        <p:guide pos="5266"/>
        <p:guide pos="2494"/>
        <p:guide orient="horz" pos="2626"/>
        <p:guide orient="horz" pos="1249"/>
        <p:guide orient="horz" pos="418"/>
        <p:guide orient="horz" pos="146"/>
        <p:guide pos="158"/>
        <p:guide pos="5602"/>
      </p:guideLst>
    </p:cSldViewPr>
  </p:slideViewPr>
  <p:outlineViewPr>
    <p:cViewPr>
      <p:scale>
        <a:sx n="33" d="100"/>
        <a:sy n="33" d="100"/>
      </p:scale>
      <p:origin x="-24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101" d="100"/>
          <a:sy n="101" d="100"/>
        </p:scale>
        <p:origin x="3824" y="19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eters, Ivan" userId="fd8efa36-c893-47c9-b11c-c665d233a746" providerId="ADAL" clId="{57E211B5-2055-4DCC-9CAD-1C8639FB6FED}"/>
    <pc:docChg chg="modNotesMaster modHandout">
      <pc:chgData name="Peeters, Ivan" userId="fd8efa36-c893-47c9-b11c-c665d233a746" providerId="ADAL" clId="{57E211B5-2055-4DCC-9CAD-1C8639FB6FED}" dt="2026-03-14T08:09:50.116" v="0"/>
      <pc:docMkLst>
        <pc:docMk/>
      </pc:docMkLst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2" Type="http://schemas.openxmlformats.org/officeDocument/2006/relationships/image" Target="../media/image61.svg"/><Relationship Id="rId1" Type="http://schemas.openxmlformats.org/officeDocument/2006/relationships/image" Target="../media/image60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63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8.svg"/><Relationship Id="rId1" Type="http://schemas.openxmlformats.org/officeDocument/2006/relationships/image" Target="../media/image12.png"/><Relationship Id="rId4" Type="http://schemas.openxmlformats.org/officeDocument/2006/relationships/image" Target="../media/image32.svg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image" Target="../media/image23.png"/><Relationship Id="rId7" Type="http://schemas.openxmlformats.org/officeDocument/2006/relationships/image" Target="../media/image73.png"/><Relationship Id="rId12" Type="http://schemas.openxmlformats.org/officeDocument/2006/relationships/image" Target="../media/image78.svg"/><Relationship Id="rId2" Type="http://schemas.openxmlformats.org/officeDocument/2006/relationships/image" Target="../media/image70.svg"/><Relationship Id="rId1" Type="http://schemas.openxmlformats.org/officeDocument/2006/relationships/image" Target="../media/image69.png"/><Relationship Id="rId6" Type="http://schemas.openxmlformats.org/officeDocument/2006/relationships/image" Target="../media/image72.svg"/><Relationship Id="rId11" Type="http://schemas.openxmlformats.org/officeDocument/2006/relationships/image" Target="../media/image77.png"/><Relationship Id="rId5" Type="http://schemas.openxmlformats.org/officeDocument/2006/relationships/image" Target="../media/image31.png"/><Relationship Id="rId10" Type="http://schemas.openxmlformats.org/officeDocument/2006/relationships/image" Target="../media/image76.svg"/><Relationship Id="rId4" Type="http://schemas.openxmlformats.org/officeDocument/2006/relationships/image" Target="../media/image71.svg"/><Relationship Id="rId9" Type="http://schemas.openxmlformats.org/officeDocument/2006/relationships/image" Target="../media/image75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4" Type="http://schemas.openxmlformats.org/officeDocument/2006/relationships/image" Target="../media/image25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25.svg"/><Relationship Id="rId5" Type="http://schemas.openxmlformats.org/officeDocument/2006/relationships/image" Target="../media/image14.png"/><Relationship Id="rId4" Type="http://schemas.openxmlformats.org/officeDocument/2006/relationships/image" Target="../media/image29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4" Type="http://schemas.openxmlformats.org/officeDocument/2006/relationships/image" Target="../media/image34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7.png"/><Relationship Id="rId7" Type="http://schemas.openxmlformats.org/officeDocument/2006/relationships/image" Target="../media/image12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35.png"/><Relationship Id="rId7" Type="http://schemas.openxmlformats.org/officeDocument/2006/relationships/image" Target="../media/image31.png"/><Relationship Id="rId2" Type="http://schemas.openxmlformats.org/officeDocument/2006/relationships/image" Target="../media/image44.svg"/><Relationship Id="rId1" Type="http://schemas.openxmlformats.org/officeDocument/2006/relationships/image" Target="../media/image43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47.svg"/><Relationship Id="rId4" Type="http://schemas.openxmlformats.org/officeDocument/2006/relationships/image" Target="../media/image45.svg"/><Relationship Id="rId9" Type="http://schemas.openxmlformats.org/officeDocument/2006/relationships/image" Target="../media/image46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8.svg"/><Relationship Id="rId1" Type="http://schemas.openxmlformats.org/officeDocument/2006/relationships/image" Target="../media/image12.png"/><Relationship Id="rId4" Type="http://schemas.openxmlformats.org/officeDocument/2006/relationships/image" Target="../media/image24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50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35.png"/><Relationship Id="rId7" Type="http://schemas.openxmlformats.org/officeDocument/2006/relationships/image" Target="../media/image56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Relationship Id="rId6" Type="http://schemas.openxmlformats.org/officeDocument/2006/relationships/image" Target="../media/image55.svg"/><Relationship Id="rId5" Type="http://schemas.openxmlformats.org/officeDocument/2006/relationships/image" Target="../media/image28.png"/><Relationship Id="rId10" Type="http://schemas.openxmlformats.org/officeDocument/2006/relationships/image" Target="../media/image59.svg"/><Relationship Id="rId4" Type="http://schemas.openxmlformats.org/officeDocument/2006/relationships/image" Target="../media/image54.svg"/><Relationship Id="rId9" Type="http://schemas.openxmlformats.org/officeDocument/2006/relationships/image" Target="../media/image5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2" Type="http://schemas.openxmlformats.org/officeDocument/2006/relationships/image" Target="../media/image61.svg"/><Relationship Id="rId1" Type="http://schemas.openxmlformats.org/officeDocument/2006/relationships/image" Target="../media/image60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63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8.svg"/><Relationship Id="rId1" Type="http://schemas.openxmlformats.org/officeDocument/2006/relationships/image" Target="../media/image12.png"/><Relationship Id="rId4" Type="http://schemas.openxmlformats.org/officeDocument/2006/relationships/image" Target="../media/image32.svg"/></Relationships>
</file>

<file path=ppt/diagrams/_rels/drawing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image" Target="../media/image23.png"/><Relationship Id="rId7" Type="http://schemas.openxmlformats.org/officeDocument/2006/relationships/image" Target="../media/image73.png"/><Relationship Id="rId12" Type="http://schemas.openxmlformats.org/officeDocument/2006/relationships/image" Target="../media/image78.svg"/><Relationship Id="rId2" Type="http://schemas.openxmlformats.org/officeDocument/2006/relationships/image" Target="../media/image70.svg"/><Relationship Id="rId1" Type="http://schemas.openxmlformats.org/officeDocument/2006/relationships/image" Target="../media/image69.png"/><Relationship Id="rId6" Type="http://schemas.openxmlformats.org/officeDocument/2006/relationships/image" Target="../media/image72.svg"/><Relationship Id="rId11" Type="http://schemas.openxmlformats.org/officeDocument/2006/relationships/image" Target="../media/image77.png"/><Relationship Id="rId5" Type="http://schemas.openxmlformats.org/officeDocument/2006/relationships/image" Target="../media/image31.png"/><Relationship Id="rId10" Type="http://schemas.openxmlformats.org/officeDocument/2006/relationships/image" Target="../media/image76.svg"/><Relationship Id="rId4" Type="http://schemas.openxmlformats.org/officeDocument/2006/relationships/image" Target="../media/image71.svg"/><Relationship Id="rId9" Type="http://schemas.openxmlformats.org/officeDocument/2006/relationships/image" Target="../media/image7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4" Type="http://schemas.openxmlformats.org/officeDocument/2006/relationships/image" Target="../media/image2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25.svg"/><Relationship Id="rId5" Type="http://schemas.openxmlformats.org/officeDocument/2006/relationships/image" Target="../media/image14.png"/><Relationship Id="rId4" Type="http://schemas.openxmlformats.org/officeDocument/2006/relationships/image" Target="../media/image29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4" Type="http://schemas.openxmlformats.org/officeDocument/2006/relationships/image" Target="../media/image34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7.png"/><Relationship Id="rId7" Type="http://schemas.openxmlformats.org/officeDocument/2006/relationships/image" Target="../media/image12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35.png"/><Relationship Id="rId7" Type="http://schemas.openxmlformats.org/officeDocument/2006/relationships/image" Target="../media/image31.png"/><Relationship Id="rId2" Type="http://schemas.openxmlformats.org/officeDocument/2006/relationships/image" Target="../media/image44.svg"/><Relationship Id="rId1" Type="http://schemas.openxmlformats.org/officeDocument/2006/relationships/image" Target="../media/image43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47.svg"/><Relationship Id="rId4" Type="http://schemas.openxmlformats.org/officeDocument/2006/relationships/image" Target="../media/image45.svg"/><Relationship Id="rId9" Type="http://schemas.openxmlformats.org/officeDocument/2006/relationships/image" Target="../media/image46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8.svg"/><Relationship Id="rId1" Type="http://schemas.openxmlformats.org/officeDocument/2006/relationships/image" Target="../media/image12.png"/><Relationship Id="rId4" Type="http://schemas.openxmlformats.org/officeDocument/2006/relationships/image" Target="../media/image24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50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35.png"/><Relationship Id="rId7" Type="http://schemas.openxmlformats.org/officeDocument/2006/relationships/image" Target="../media/image56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Relationship Id="rId6" Type="http://schemas.openxmlformats.org/officeDocument/2006/relationships/image" Target="../media/image55.svg"/><Relationship Id="rId5" Type="http://schemas.openxmlformats.org/officeDocument/2006/relationships/image" Target="../media/image28.png"/><Relationship Id="rId10" Type="http://schemas.openxmlformats.org/officeDocument/2006/relationships/image" Target="../media/image59.svg"/><Relationship Id="rId4" Type="http://schemas.openxmlformats.org/officeDocument/2006/relationships/image" Target="../media/image54.svg"/><Relationship Id="rId9" Type="http://schemas.openxmlformats.org/officeDocument/2006/relationships/image" Target="../media/image5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D47182-C2AC-4E6F-8C7C-B3E7B2B7B1D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43AC3D8-2725-4F1C-AC1F-40CDA7388D95}">
      <dgm:prSet/>
      <dgm:spPr/>
      <dgm:t>
        <a:bodyPr/>
        <a:lstStyle/>
        <a:p>
          <a:r>
            <a:rPr lang="en-US" b="0" i="0"/>
            <a:t>Insufficiently supports economic development</a:t>
          </a:r>
          <a:endParaRPr lang="en-US"/>
        </a:p>
      </dgm:t>
    </dgm:pt>
    <dgm:pt modelId="{80902BEF-4E39-45A1-94B1-6E2A9A0EFD4F}" type="parTrans" cxnId="{E997FF79-CD60-4CF1-AE6F-483D48E09835}">
      <dgm:prSet/>
      <dgm:spPr/>
      <dgm:t>
        <a:bodyPr/>
        <a:lstStyle/>
        <a:p>
          <a:endParaRPr lang="en-US"/>
        </a:p>
      </dgm:t>
    </dgm:pt>
    <dgm:pt modelId="{46D8A8D3-E029-45A9-A5DB-185A47FDA135}" type="sibTrans" cxnId="{E997FF79-CD60-4CF1-AE6F-483D48E09835}">
      <dgm:prSet/>
      <dgm:spPr/>
      <dgm:t>
        <a:bodyPr/>
        <a:lstStyle/>
        <a:p>
          <a:endParaRPr lang="en-US"/>
        </a:p>
      </dgm:t>
    </dgm:pt>
    <dgm:pt modelId="{2F3C9BB5-6634-4C24-8825-8CA776E1F40E}">
      <dgm:prSet/>
      <dgm:spPr/>
      <dgm:t>
        <a:bodyPr/>
        <a:lstStyle/>
        <a:p>
          <a:r>
            <a:rPr lang="en-US" dirty="0"/>
            <a:t>Too fragmented</a:t>
          </a:r>
        </a:p>
      </dgm:t>
    </dgm:pt>
    <dgm:pt modelId="{DA16AD2D-50C2-4359-902F-BB6DC1FBE9E8}" type="parTrans" cxnId="{7DD73D9D-42A7-4082-8326-299A0EC0D0AB}">
      <dgm:prSet/>
      <dgm:spPr/>
      <dgm:t>
        <a:bodyPr/>
        <a:lstStyle/>
        <a:p>
          <a:endParaRPr lang="en-US"/>
        </a:p>
      </dgm:t>
    </dgm:pt>
    <dgm:pt modelId="{1BC9C2EA-89DF-41DE-89F2-4A4F6A193141}" type="sibTrans" cxnId="{7DD73D9D-42A7-4082-8326-299A0EC0D0AB}">
      <dgm:prSet/>
      <dgm:spPr/>
      <dgm:t>
        <a:bodyPr/>
        <a:lstStyle/>
        <a:p>
          <a:endParaRPr lang="en-US"/>
        </a:p>
      </dgm:t>
    </dgm:pt>
    <dgm:pt modelId="{491C18D1-D907-46EB-9B55-1162DC902DF2}">
      <dgm:prSet/>
      <dgm:spPr/>
      <dgm:t>
        <a:bodyPr/>
        <a:lstStyle/>
        <a:p>
          <a:r>
            <a:rPr lang="en-US"/>
            <a:t>Too bank driven, weaker/smaller capital markets vs USA</a:t>
          </a:r>
        </a:p>
      </dgm:t>
    </dgm:pt>
    <dgm:pt modelId="{825A8210-6EB8-4497-9C9B-039A1FB9DAFA}" type="parTrans" cxnId="{A41E35FC-518B-421E-B905-60D848A40432}">
      <dgm:prSet/>
      <dgm:spPr/>
      <dgm:t>
        <a:bodyPr/>
        <a:lstStyle/>
        <a:p>
          <a:endParaRPr lang="en-US"/>
        </a:p>
      </dgm:t>
    </dgm:pt>
    <dgm:pt modelId="{7BB9C8E2-3873-4F3B-9675-ADBB2FFE513A}" type="sibTrans" cxnId="{A41E35FC-518B-421E-B905-60D848A40432}">
      <dgm:prSet/>
      <dgm:spPr/>
      <dgm:t>
        <a:bodyPr/>
        <a:lstStyle/>
        <a:p>
          <a:endParaRPr lang="en-US"/>
        </a:p>
      </dgm:t>
    </dgm:pt>
    <dgm:pt modelId="{8DF1A674-80BD-4264-A2FD-0354489D4905}">
      <dgm:prSet/>
      <dgm:spPr/>
      <dgm:t>
        <a:bodyPr/>
        <a:lstStyle/>
        <a:p>
          <a:r>
            <a:rPr lang="en-US"/>
            <a:t>Needs transformation to better support economic growth</a:t>
          </a:r>
        </a:p>
      </dgm:t>
    </dgm:pt>
    <dgm:pt modelId="{78E84965-70AE-4F0E-9A32-67EFC85AC6F6}" type="parTrans" cxnId="{AE8D1554-C0FD-457F-BB65-1F79FF3FBC5D}">
      <dgm:prSet/>
      <dgm:spPr/>
      <dgm:t>
        <a:bodyPr/>
        <a:lstStyle/>
        <a:p>
          <a:endParaRPr lang="en-US"/>
        </a:p>
      </dgm:t>
    </dgm:pt>
    <dgm:pt modelId="{3DAF3FF3-6F18-4ACD-9E18-A73D895D163C}" type="sibTrans" cxnId="{AE8D1554-C0FD-457F-BB65-1F79FF3FBC5D}">
      <dgm:prSet/>
      <dgm:spPr/>
      <dgm:t>
        <a:bodyPr/>
        <a:lstStyle/>
        <a:p>
          <a:endParaRPr lang="en-US"/>
        </a:p>
      </dgm:t>
    </dgm:pt>
    <dgm:pt modelId="{2E1BFC2D-58FF-4B89-A5A3-DC543FF7A00C}" type="pres">
      <dgm:prSet presAssocID="{37D47182-C2AC-4E6F-8C7C-B3E7B2B7B1DF}" presName="root" presStyleCnt="0">
        <dgm:presLayoutVars>
          <dgm:dir/>
          <dgm:resizeHandles val="exact"/>
        </dgm:presLayoutVars>
      </dgm:prSet>
      <dgm:spPr/>
    </dgm:pt>
    <dgm:pt modelId="{73E702BD-ED47-44C5-885A-39D6A6C4A6AC}" type="pres">
      <dgm:prSet presAssocID="{143AC3D8-2725-4F1C-AC1F-40CDA7388D95}" presName="compNode" presStyleCnt="0"/>
      <dgm:spPr/>
    </dgm:pt>
    <dgm:pt modelId="{DD28DD22-9D2A-4C1E-9C65-B7DA26FE4197}" type="pres">
      <dgm:prSet presAssocID="{143AC3D8-2725-4F1C-AC1F-40CDA7388D95}" presName="bgRect" presStyleLbl="bgShp" presStyleIdx="0" presStyleCnt="2"/>
      <dgm:spPr/>
    </dgm:pt>
    <dgm:pt modelId="{BCFE8BDD-BA48-4EDB-9880-939358B13021}" type="pres">
      <dgm:prSet presAssocID="{143AC3D8-2725-4F1C-AC1F-40CDA7388D95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502D6CD1-99F4-4CD7-8E9C-2EA54F33B8BD}" type="pres">
      <dgm:prSet presAssocID="{143AC3D8-2725-4F1C-AC1F-40CDA7388D95}" presName="spaceRect" presStyleCnt="0"/>
      <dgm:spPr/>
    </dgm:pt>
    <dgm:pt modelId="{BAA5F592-C97B-4864-9EB5-0586D2470576}" type="pres">
      <dgm:prSet presAssocID="{143AC3D8-2725-4F1C-AC1F-40CDA7388D95}" presName="parTx" presStyleLbl="revTx" presStyleIdx="0" presStyleCnt="3">
        <dgm:presLayoutVars>
          <dgm:chMax val="0"/>
          <dgm:chPref val="0"/>
        </dgm:presLayoutVars>
      </dgm:prSet>
      <dgm:spPr/>
    </dgm:pt>
    <dgm:pt modelId="{4EAE599D-EAA6-47CD-AB51-7B972DC96C5A}" type="pres">
      <dgm:prSet presAssocID="{143AC3D8-2725-4F1C-AC1F-40CDA7388D95}" presName="desTx" presStyleLbl="revTx" presStyleIdx="1" presStyleCnt="3">
        <dgm:presLayoutVars/>
      </dgm:prSet>
      <dgm:spPr/>
    </dgm:pt>
    <dgm:pt modelId="{402C2884-4605-4A03-94F2-725C1A1407AC}" type="pres">
      <dgm:prSet presAssocID="{46D8A8D3-E029-45A9-A5DB-185A47FDA135}" presName="sibTrans" presStyleCnt="0"/>
      <dgm:spPr/>
    </dgm:pt>
    <dgm:pt modelId="{F25B9A4B-5FE5-4551-859F-CCC294AB5B38}" type="pres">
      <dgm:prSet presAssocID="{8DF1A674-80BD-4264-A2FD-0354489D4905}" presName="compNode" presStyleCnt="0"/>
      <dgm:spPr/>
    </dgm:pt>
    <dgm:pt modelId="{69CCE721-8B52-42CF-88FB-0C4D4904FC05}" type="pres">
      <dgm:prSet presAssocID="{8DF1A674-80BD-4264-A2FD-0354489D4905}" presName="bgRect" presStyleLbl="bgShp" presStyleIdx="1" presStyleCnt="2"/>
      <dgm:spPr/>
    </dgm:pt>
    <dgm:pt modelId="{085730B0-8547-4174-9539-8B3B027B1038}" type="pres">
      <dgm:prSet presAssocID="{8DF1A674-80BD-4264-A2FD-0354489D490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4C7AF710-8299-409A-B7E1-0C2D26070ACE}" type="pres">
      <dgm:prSet presAssocID="{8DF1A674-80BD-4264-A2FD-0354489D4905}" presName="spaceRect" presStyleCnt="0"/>
      <dgm:spPr/>
    </dgm:pt>
    <dgm:pt modelId="{C44304E4-0E1A-40B3-A756-2216FEBCCF65}" type="pres">
      <dgm:prSet presAssocID="{8DF1A674-80BD-4264-A2FD-0354489D490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8789201D-E42A-4CB3-A212-C21666A442B2}" type="presOf" srcId="{143AC3D8-2725-4F1C-AC1F-40CDA7388D95}" destId="{BAA5F592-C97B-4864-9EB5-0586D2470576}" srcOrd="0" destOrd="0" presId="urn:microsoft.com/office/officeart/2018/2/layout/IconVerticalSolidList"/>
    <dgm:cxn modelId="{C3FB746F-C96A-4476-A6C5-5925E57D57A1}" type="presOf" srcId="{2F3C9BB5-6634-4C24-8825-8CA776E1F40E}" destId="{4EAE599D-EAA6-47CD-AB51-7B972DC96C5A}" srcOrd="0" destOrd="0" presId="urn:microsoft.com/office/officeart/2018/2/layout/IconVerticalSolidList"/>
    <dgm:cxn modelId="{AE8D1554-C0FD-457F-BB65-1F79FF3FBC5D}" srcId="{37D47182-C2AC-4E6F-8C7C-B3E7B2B7B1DF}" destId="{8DF1A674-80BD-4264-A2FD-0354489D4905}" srcOrd="1" destOrd="0" parTransId="{78E84965-70AE-4F0E-9A32-67EFC85AC6F6}" sibTransId="{3DAF3FF3-6F18-4ACD-9E18-A73D895D163C}"/>
    <dgm:cxn modelId="{66458E76-DD91-4E09-B255-151D261E6DD6}" type="presOf" srcId="{37D47182-C2AC-4E6F-8C7C-B3E7B2B7B1DF}" destId="{2E1BFC2D-58FF-4B89-A5A3-DC543FF7A00C}" srcOrd="0" destOrd="0" presId="urn:microsoft.com/office/officeart/2018/2/layout/IconVerticalSolidList"/>
    <dgm:cxn modelId="{E997FF79-CD60-4CF1-AE6F-483D48E09835}" srcId="{37D47182-C2AC-4E6F-8C7C-B3E7B2B7B1DF}" destId="{143AC3D8-2725-4F1C-AC1F-40CDA7388D95}" srcOrd="0" destOrd="0" parTransId="{80902BEF-4E39-45A1-94B1-6E2A9A0EFD4F}" sibTransId="{46D8A8D3-E029-45A9-A5DB-185A47FDA135}"/>
    <dgm:cxn modelId="{7DD73D9D-42A7-4082-8326-299A0EC0D0AB}" srcId="{143AC3D8-2725-4F1C-AC1F-40CDA7388D95}" destId="{2F3C9BB5-6634-4C24-8825-8CA776E1F40E}" srcOrd="0" destOrd="0" parTransId="{DA16AD2D-50C2-4359-902F-BB6DC1FBE9E8}" sibTransId="{1BC9C2EA-89DF-41DE-89F2-4A4F6A193141}"/>
    <dgm:cxn modelId="{F16FBECE-5670-4BD9-B34A-84853F754A16}" type="presOf" srcId="{491C18D1-D907-46EB-9B55-1162DC902DF2}" destId="{4EAE599D-EAA6-47CD-AB51-7B972DC96C5A}" srcOrd="0" destOrd="1" presId="urn:microsoft.com/office/officeart/2018/2/layout/IconVerticalSolidList"/>
    <dgm:cxn modelId="{A1627ED0-5FE5-4D6C-BF37-BC55FCE4AE5A}" type="presOf" srcId="{8DF1A674-80BD-4264-A2FD-0354489D4905}" destId="{C44304E4-0E1A-40B3-A756-2216FEBCCF65}" srcOrd="0" destOrd="0" presId="urn:microsoft.com/office/officeart/2018/2/layout/IconVerticalSolidList"/>
    <dgm:cxn modelId="{A41E35FC-518B-421E-B905-60D848A40432}" srcId="{143AC3D8-2725-4F1C-AC1F-40CDA7388D95}" destId="{491C18D1-D907-46EB-9B55-1162DC902DF2}" srcOrd="1" destOrd="0" parTransId="{825A8210-6EB8-4497-9C9B-039A1FB9DAFA}" sibTransId="{7BB9C8E2-3873-4F3B-9675-ADBB2FFE513A}"/>
    <dgm:cxn modelId="{5B342B19-066B-46AD-8EA5-5E323A375F70}" type="presParOf" srcId="{2E1BFC2D-58FF-4B89-A5A3-DC543FF7A00C}" destId="{73E702BD-ED47-44C5-885A-39D6A6C4A6AC}" srcOrd="0" destOrd="0" presId="urn:microsoft.com/office/officeart/2018/2/layout/IconVerticalSolidList"/>
    <dgm:cxn modelId="{153EE8B8-E8D7-4402-9B18-B8E63770A360}" type="presParOf" srcId="{73E702BD-ED47-44C5-885A-39D6A6C4A6AC}" destId="{DD28DD22-9D2A-4C1E-9C65-B7DA26FE4197}" srcOrd="0" destOrd="0" presId="urn:microsoft.com/office/officeart/2018/2/layout/IconVerticalSolidList"/>
    <dgm:cxn modelId="{B31A9583-DE9B-4758-B30B-0FB973520D03}" type="presParOf" srcId="{73E702BD-ED47-44C5-885A-39D6A6C4A6AC}" destId="{BCFE8BDD-BA48-4EDB-9880-939358B13021}" srcOrd="1" destOrd="0" presId="urn:microsoft.com/office/officeart/2018/2/layout/IconVerticalSolidList"/>
    <dgm:cxn modelId="{E5140D8C-5BD4-4D3F-B12D-4E9161E33C2C}" type="presParOf" srcId="{73E702BD-ED47-44C5-885A-39D6A6C4A6AC}" destId="{502D6CD1-99F4-4CD7-8E9C-2EA54F33B8BD}" srcOrd="2" destOrd="0" presId="urn:microsoft.com/office/officeart/2018/2/layout/IconVerticalSolidList"/>
    <dgm:cxn modelId="{9A1A0AB7-45D3-4D6F-B38A-A4D6E588B06E}" type="presParOf" srcId="{73E702BD-ED47-44C5-885A-39D6A6C4A6AC}" destId="{BAA5F592-C97B-4864-9EB5-0586D2470576}" srcOrd="3" destOrd="0" presId="urn:microsoft.com/office/officeart/2018/2/layout/IconVerticalSolidList"/>
    <dgm:cxn modelId="{82B718AB-9637-40BC-81F5-E96ADCC1F9B3}" type="presParOf" srcId="{73E702BD-ED47-44C5-885A-39D6A6C4A6AC}" destId="{4EAE599D-EAA6-47CD-AB51-7B972DC96C5A}" srcOrd="4" destOrd="0" presId="urn:microsoft.com/office/officeart/2018/2/layout/IconVerticalSolidList"/>
    <dgm:cxn modelId="{1E691C63-BEBF-4042-B21E-3FB84E758F24}" type="presParOf" srcId="{2E1BFC2D-58FF-4B89-A5A3-DC543FF7A00C}" destId="{402C2884-4605-4A03-94F2-725C1A1407AC}" srcOrd="1" destOrd="0" presId="urn:microsoft.com/office/officeart/2018/2/layout/IconVerticalSolidList"/>
    <dgm:cxn modelId="{5130EC71-DCC7-448E-A438-89AC8ABE4D9F}" type="presParOf" srcId="{2E1BFC2D-58FF-4B89-A5A3-DC543FF7A00C}" destId="{F25B9A4B-5FE5-4551-859F-CCC294AB5B38}" srcOrd="2" destOrd="0" presId="urn:microsoft.com/office/officeart/2018/2/layout/IconVerticalSolidList"/>
    <dgm:cxn modelId="{C7753370-741F-4B9B-B362-2963F8FCDEAE}" type="presParOf" srcId="{F25B9A4B-5FE5-4551-859F-CCC294AB5B38}" destId="{69CCE721-8B52-42CF-88FB-0C4D4904FC05}" srcOrd="0" destOrd="0" presId="urn:microsoft.com/office/officeart/2018/2/layout/IconVerticalSolidList"/>
    <dgm:cxn modelId="{54F0B14D-EA3C-46D3-B8A4-BAC8B9126623}" type="presParOf" srcId="{F25B9A4B-5FE5-4551-859F-CCC294AB5B38}" destId="{085730B0-8547-4174-9539-8B3B027B1038}" srcOrd="1" destOrd="0" presId="urn:microsoft.com/office/officeart/2018/2/layout/IconVerticalSolidList"/>
    <dgm:cxn modelId="{98AC7CA4-8DE5-424E-B59C-D1529ADC3C74}" type="presParOf" srcId="{F25B9A4B-5FE5-4551-859F-CCC294AB5B38}" destId="{4C7AF710-8299-409A-B7E1-0C2D26070ACE}" srcOrd="2" destOrd="0" presId="urn:microsoft.com/office/officeart/2018/2/layout/IconVerticalSolidList"/>
    <dgm:cxn modelId="{1BC5F6F8-4312-4E48-9891-ED21759E04D6}" type="presParOf" srcId="{F25B9A4B-5FE5-4551-859F-CCC294AB5B38}" destId="{C44304E4-0E1A-40B3-A756-2216FEBCCF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A3AA379-E466-4198-8F8E-E0EED0961C8C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C5748E9-C217-42E9-862E-42DE6166DE25}">
      <dgm:prSet/>
      <dgm:spPr/>
      <dgm:t>
        <a:bodyPr/>
        <a:lstStyle/>
        <a:p>
          <a:pPr>
            <a:defRPr b="1"/>
          </a:pPr>
          <a:r>
            <a:rPr lang="nl-BE" b="1"/>
            <a:t>Key changes ?</a:t>
          </a:r>
          <a:endParaRPr lang="en-US"/>
        </a:p>
      </dgm:t>
    </dgm:pt>
    <dgm:pt modelId="{839778B5-D9A5-490A-954D-D15BD47824B1}" type="parTrans" cxnId="{0A113463-9F91-41BC-A0CD-EDC3A81A5F43}">
      <dgm:prSet/>
      <dgm:spPr/>
      <dgm:t>
        <a:bodyPr/>
        <a:lstStyle/>
        <a:p>
          <a:endParaRPr lang="en-US"/>
        </a:p>
      </dgm:t>
    </dgm:pt>
    <dgm:pt modelId="{22435490-1A93-4CFE-8B9A-0FE88664B001}" type="sibTrans" cxnId="{0A113463-9F91-41BC-A0CD-EDC3A81A5F43}">
      <dgm:prSet/>
      <dgm:spPr/>
      <dgm:t>
        <a:bodyPr/>
        <a:lstStyle/>
        <a:p>
          <a:endParaRPr lang="en-US"/>
        </a:p>
      </dgm:t>
    </dgm:pt>
    <dgm:pt modelId="{13D18333-57B4-4ADA-9492-4A1CAB445C78}">
      <dgm:prSet/>
      <dgm:spPr/>
      <dgm:t>
        <a:bodyPr/>
        <a:lstStyle/>
        <a:p>
          <a:pPr>
            <a:defRPr b="1"/>
          </a:pPr>
          <a:r>
            <a:rPr lang="nl-BE"/>
            <a:t>Securitisation Regulation (SECR)</a:t>
          </a:r>
          <a:endParaRPr lang="en-US"/>
        </a:p>
      </dgm:t>
    </dgm:pt>
    <dgm:pt modelId="{1619344A-0E78-4140-BEA3-F8A8A4FBAFF5}" type="parTrans" cxnId="{1E56C6AE-8BA3-4A25-B976-2B3629969F42}">
      <dgm:prSet/>
      <dgm:spPr/>
      <dgm:t>
        <a:bodyPr/>
        <a:lstStyle/>
        <a:p>
          <a:endParaRPr lang="en-US"/>
        </a:p>
      </dgm:t>
    </dgm:pt>
    <dgm:pt modelId="{D42A0044-45FE-400B-8EF7-7A7C510E454D}" type="sibTrans" cxnId="{1E56C6AE-8BA3-4A25-B976-2B3629969F42}">
      <dgm:prSet/>
      <dgm:spPr/>
      <dgm:t>
        <a:bodyPr/>
        <a:lstStyle/>
        <a:p>
          <a:endParaRPr lang="en-US"/>
        </a:p>
      </dgm:t>
    </dgm:pt>
    <dgm:pt modelId="{D8740FE9-04D4-4EAD-B8BB-F3B8B23CE613}">
      <dgm:prSet/>
      <dgm:spPr/>
      <dgm:t>
        <a:bodyPr/>
        <a:lstStyle/>
        <a:p>
          <a:r>
            <a:rPr lang="en-GB"/>
            <a:t>due diligence and transparency requirements (streamine, simplify)</a:t>
          </a:r>
          <a:endParaRPr lang="en-US"/>
        </a:p>
      </dgm:t>
    </dgm:pt>
    <dgm:pt modelId="{848AA241-6BCF-44B8-BD6F-E96B18BE17AD}" type="parTrans" cxnId="{8F1D99FF-C20F-41B6-B452-3D145E30A16B}">
      <dgm:prSet/>
      <dgm:spPr/>
      <dgm:t>
        <a:bodyPr/>
        <a:lstStyle/>
        <a:p>
          <a:endParaRPr lang="en-US"/>
        </a:p>
      </dgm:t>
    </dgm:pt>
    <dgm:pt modelId="{A344B640-AC78-4EF9-ABE0-20C019534224}" type="sibTrans" cxnId="{8F1D99FF-C20F-41B6-B452-3D145E30A16B}">
      <dgm:prSet/>
      <dgm:spPr/>
      <dgm:t>
        <a:bodyPr/>
        <a:lstStyle/>
        <a:p>
          <a:endParaRPr lang="en-US"/>
        </a:p>
      </dgm:t>
    </dgm:pt>
    <dgm:pt modelId="{13EDEEE0-32A5-4DB7-B6C8-6FA7C78D32D7}">
      <dgm:prSet/>
      <dgm:spPr/>
      <dgm:t>
        <a:bodyPr/>
        <a:lstStyle/>
        <a:p>
          <a:r>
            <a:rPr lang="nl-BE"/>
            <a:t>reduce compliance costs and barriers</a:t>
          </a:r>
          <a:endParaRPr lang="en-US"/>
        </a:p>
      </dgm:t>
    </dgm:pt>
    <dgm:pt modelId="{4931CF57-1E22-4F6C-B7AB-90F2A8CF3260}" type="parTrans" cxnId="{C1413AF1-47DF-453D-A32B-C7AECF3E1B7E}">
      <dgm:prSet/>
      <dgm:spPr/>
      <dgm:t>
        <a:bodyPr/>
        <a:lstStyle/>
        <a:p>
          <a:endParaRPr lang="en-US"/>
        </a:p>
      </dgm:t>
    </dgm:pt>
    <dgm:pt modelId="{E61145E9-A004-4A20-AE64-844D28D4BFD8}" type="sibTrans" cxnId="{C1413AF1-47DF-453D-A32B-C7AECF3E1B7E}">
      <dgm:prSet/>
      <dgm:spPr/>
      <dgm:t>
        <a:bodyPr/>
        <a:lstStyle/>
        <a:p>
          <a:endParaRPr lang="en-US"/>
        </a:p>
      </dgm:t>
    </dgm:pt>
    <dgm:pt modelId="{38A796A3-C9D9-4EAB-833E-302674C15428}">
      <dgm:prSet/>
      <dgm:spPr/>
      <dgm:t>
        <a:bodyPr/>
        <a:lstStyle/>
        <a:p>
          <a:r>
            <a:rPr lang="en-GB"/>
            <a:t>differentiate for private vs. public securitisations </a:t>
          </a:r>
          <a:endParaRPr lang="en-US"/>
        </a:p>
      </dgm:t>
    </dgm:pt>
    <dgm:pt modelId="{BA31269A-8A23-4E4A-9EDA-A6C6FCB220BE}" type="parTrans" cxnId="{71437F17-A65B-4DDB-BA5A-9DB2CD7385FC}">
      <dgm:prSet/>
      <dgm:spPr/>
      <dgm:t>
        <a:bodyPr/>
        <a:lstStyle/>
        <a:p>
          <a:endParaRPr lang="en-US"/>
        </a:p>
      </dgm:t>
    </dgm:pt>
    <dgm:pt modelId="{332A2B54-2B3F-4259-AB00-B09B56D82D64}" type="sibTrans" cxnId="{71437F17-A65B-4DDB-BA5A-9DB2CD7385FC}">
      <dgm:prSet/>
      <dgm:spPr/>
      <dgm:t>
        <a:bodyPr/>
        <a:lstStyle/>
        <a:p>
          <a:endParaRPr lang="en-US"/>
        </a:p>
      </dgm:t>
    </dgm:pt>
    <dgm:pt modelId="{FDDBB073-8F5D-43BF-8177-F3FBCB00ED4A}">
      <dgm:prSet/>
      <dgm:spPr/>
      <dgm:t>
        <a:bodyPr/>
        <a:lstStyle/>
        <a:p>
          <a:r>
            <a:rPr lang="en-GB"/>
            <a:t>STS (Simple, Transparent, Standardised) criteria adjustments</a:t>
          </a:r>
          <a:endParaRPr lang="en-US"/>
        </a:p>
      </dgm:t>
    </dgm:pt>
    <dgm:pt modelId="{A2A054FD-C834-4A78-9C88-80953C56BE6D}" type="parTrans" cxnId="{2780EC8A-1CCE-4D9A-9D4D-C904E6E643F2}">
      <dgm:prSet/>
      <dgm:spPr/>
      <dgm:t>
        <a:bodyPr/>
        <a:lstStyle/>
        <a:p>
          <a:endParaRPr lang="en-US"/>
        </a:p>
      </dgm:t>
    </dgm:pt>
    <dgm:pt modelId="{E319F6C8-1D1C-460E-BB41-8C4A0C8E47CC}" type="sibTrans" cxnId="{2780EC8A-1CCE-4D9A-9D4D-C904E6E643F2}">
      <dgm:prSet/>
      <dgm:spPr/>
      <dgm:t>
        <a:bodyPr/>
        <a:lstStyle/>
        <a:p>
          <a:endParaRPr lang="en-US"/>
        </a:p>
      </dgm:t>
    </dgm:pt>
    <dgm:pt modelId="{AFBE56F0-007A-4AB3-8C2E-13E09B84418F}">
      <dgm:prSet/>
      <dgm:spPr/>
      <dgm:t>
        <a:bodyPr/>
        <a:lstStyle/>
        <a:p>
          <a:pPr>
            <a:defRPr b="1"/>
          </a:pPr>
          <a:r>
            <a:rPr lang="en-GB"/>
            <a:t>Capital Requirements Regulation (CRR) for banks, </a:t>
          </a:r>
          <a:endParaRPr lang="en-US"/>
        </a:p>
      </dgm:t>
    </dgm:pt>
    <dgm:pt modelId="{DE216D54-B1E3-4ABD-9A63-E003793849EC}" type="parTrans" cxnId="{2611AD6E-5D3C-416F-B216-6A71F5BCFF77}">
      <dgm:prSet/>
      <dgm:spPr/>
      <dgm:t>
        <a:bodyPr/>
        <a:lstStyle/>
        <a:p>
          <a:endParaRPr lang="en-US"/>
        </a:p>
      </dgm:t>
    </dgm:pt>
    <dgm:pt modelId="{F37EAAC2-AB21-4707-B981-572B4AA4E9DD}" type="sibTrans" cxnId="{2611AD6E-5D3C-416F-B216-6A71F5BCFF77}">
      <dgm:prSet/>
      <dgm:spPr/>
      <dgm:t>
        <a:bodyPr/>
        <a:lstStyle/>
        <a:p>
          <a:endParaRPr lang="en-US"/>
        </a:p>
      </dgm:t>
    </dgm:pt>
    <dgm:pt modelId="{1C8DA895-43D3-4895-B4DE-9D793D353932}">
      <dgm:prSet/>
      <dgm:spPr/>
      <dgm:t>
        <a:bodyPr/>
        <a:lstStyle/>
        <a:p>
          <a:r>
            <a:rPr lang="en-GB"/>
            <a:t>lower risk weights/floors for certain positions</a:t>
          </a:r>
          <a:endParaRPr lang="en-US"/>
        </a:p>
      </dgm:t>
    </dgm:pt>
    <dgm:pt modelId="{5DF3A4E0-A892-412C-8A7A-8144D0CFCA6B}" type="parTrans" cxnId="{20C2D9C6-A94C-4BC2-80A3-CF59F530919A}">
      <dgm:prSet/>
      <dgm:spPr/>
      <dgm:t>
        <a:bodyPr/>
        <a:lstStyle/>
        <a:p>
          <a:endParaRPr lang="en-US"/>
        </a:p>
      </dgm:t>
    </dgm:pt>
    <dgm:pt modelId="{AAE720C5-7D4B-43A2-A07C-B2D2C619FA9B}" type="sibTrans" cxnId="{20C2D9C6-A94C-4BC2-80A3-CF59F530919A}">
      <dgm:prSet/>
      <dgm:spPr/>
      <dgm:t>
        <a:bodyPr/>
        <a:lstStyle/>
        <a:p>
          <a:endParaRPr lang="en-US"/>
        </a:p>
      </dgm:t>
    </dgm:pt>
    <dgm:pt modelId="{74B89305-2494-4C8B-B965-DBE2ACF3BF35}">
      <dgm:prSet/>
      <dgm:spPr/>
      <dgm:t>
        <a:bodyPr/>
        <a:lstStyle/>
        <a:p>
          <a:r>
            <a:rPr lang="en-GB"/>
            <a:t>revisions to significant risk transfer (SRT) rules to make capital relief easier and more accessible.</a:t>
          </a:r>
          <a:endParaRPr lang="en-US"/>
        </a:p>
      </dgm:t>
    </dgm:pt>
    <dgm:pt modelId="{293C4FD3-1882-4934-B50F-C71DA25DD34C}" type="parTrans" cxnId="{C8696C39-DBA1-490B-917D-B1484288195F}">
      <dgm:prSet/>
      <dgm:spPr/>
      <dgm:t>
        <a:bodyPr/>
        <a:lstStyle/>
        <a:p>
          <a:endParaRPr lang="en-US"/>
        </a:p>
      </dgm:t>
    </dgm:pt>
    <dgm:pt modelId="{DEB9B601-50EB-451F-A081-E5549B76EDD5}" type="sibTrans" cxnId="{C8696C39-DBA1-490B-917D-B1484288195F}">
      <dgm:prSet/>
      <dgm:spPr/>
      <dgm:t>
        <a:bodyPr/>
        <a:lstStyle/>
        <a:p>
          <a:endParaRPr lang="en-US"/>
        </a:p>
      </dgm:t>
    </dgm:pt>
    <dgm:pt modelId="{E52CB9B0-018C-4186-BA80-9A05F816606A}">
      <dgm:prSet/>
      <dgm:spPr/>
      <dgm:t>
        <a:bodyPr/>
        <a:lstStyle/>
        <a:p>
          <a:pPr>
            <a:defRPr b="1"/>
          </a:pPr>
          <a:r>
            <a:rPr lang="nl-BE"/>
            <a:t>Solvency II for insurers </a:t>
          </a:r>
          <a:endParaRPr lang="en-US"/>
        </a:p>
      </dgm:t>
    </dgm:pt>
    <dgm:pt modelId="{6B703F71-9ECD-4765-88B6-CB8B758C9D92}" type="parTrans" cxnId="{67BB820C-FF01-4CC2-BDFB-FE389C6B3116}">
      <dgm:prSet/>
      <dgm:spPr/>
      <dgm:t>
        <a:bodyPr/>
        <a:lstStyle/>
        <a:p>
          <a:endParaRPr lang="en-US"/>
        </a:p>
      </dgm:t>
    </dgm:pt>
    <dgm:pt modelId="{88AC5529-E6D0-40C4-AE76-578707C277B7}" type="sibTrans" cxnId="{67BB820C-FF01-4CC2-BDFB-FE389C6B3116}">
      <dgm:prSet/>
      <dgm:spPr/>
      <dgm:t>
        <a:bodyPr/>
        <a:lstStyle/>
        <a:p>
          <a:endParaRPr lang="en-US"/>
        </a:p>
      </dgm:t>
    </dgm:pt>
    <dgm:pt modelId="{4516E4E1-A8D0-4AC1-8F5A-BFA4F8006F83}">
      <dgm:prSet/>
      <dgm:spPr/>
      <dgm:t>
        <a:bodyPr/>
        <a:lstStyle/>
        <a:p>
          <a:r>
            <a:rPr lang="en-GB"/>
            <a:t>Better risk treatment for certain securitisation tranches (STS/ non-STS)</a:t>
          </a:r>
          <a:endParaRPr lang="en-US"/>
        </a:p>
      </dgm:t>
    </dgm:pt>
    <dgm:pt modelId="{F998778D-B0DB-4046-97A4-C4A210C89770}" type="parTrans" cxnId="{96F2F3FA-4D43-455E-969F-84EB0FB530C6}">
      <dgm:prSet/>
      <dgm:spPr/>
      <dgm:t>
        <a:bodyPr/>
        <a:lstStyle/>
        <a:p>
          <a:endParaRPr lang="en-US"/>
        </a:p>
      </dgm:t>
    </dgm:pt>
    <dgm:pt modelId="{74867DCE-074C-4747-943A-3B1403706D0E}" type="sibTrans" cxnId="{96F2F3FA-4D43-455E-969F-84EB0FB530C6}">
      <dgm:prSet/>
      <dgm:spPr/>
      <dgm:t>
        <a:bodyPr/>
        <a:lstStyle/>
        <a:p>
          <a:endParaRPr lang="en-US"/>
        </a:p>
      </dgm:t>
    </dgm:pt>
    <dgm:pt modelId="{F509A9D7-67AE-4EB8-B141-BD564B75655B}" type="pres">
      <dgm:prSet presAssocID="{2A3AA379-E466-4198-8F8E-E0EED0961C8C}" presName="root" presStyleCnt="0">
        <dgm:presLayoutVars>
          <dgm:dir/>
          <dgm:resizeHandles val="exact"/>
        </dgm:presLayoutVars>
      </dgm:prSet>
      <dgm:spPr/>
    </dgm:pt>
    <dgm:pt modelId="{675B60E1-DAB6-4184-98E7-F0D32CBA2904}" type="pres">
      <dgm:prSet presAssocID="{6C5748E9-C217-42E9-862E-42DE6166DE25}" presName="compNode" presStyleCnt="0"/>
      <dgm:spPr/>
    </dgm:pt>
    <dgm:pt modelId="{9DC62A16-0988-4FB8-ABCA-B3A83F7D5CBB}" type="pres">
      <dgm:prSet presAssocID="{6C5748E9-C217-42E9-862E-42DE6166DE2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ey"/>
        </a:ext>
      </dgm:extLst>
    </dgm:pt>
    <dgm:pt modelId="{DF543E49-7852-4360-A6DE-9BDDFE133ED8}" type="pres">
      <dgm:prSet presAssocID="{6C5748E9-C217-42E9-862E-42DE6166DE25}" presName="iconSpace" presStyleCnt="0"/>
      <dgm:spPr/>
    </dgm:pt>
    <dgm:pt modelId="{7A7ED147-EB7D-45CA-A064-D4CD8DB3BD36}" type="pres">
      <dgm:prSet presAssocID="{6C5748E9-C217-42E9-862E-42DE6166DE25}" presName="parTx" presStyleLbl="revTx" presStyleIdx="0" presStyleCnt="8">
        <dgm:presLayoutVars>
          <dgm:chMax val="0"/>
          <dgm:chPref val="0"/>
        </dgm:presLayoutVars>
      </dgm:prSet>
      <dgm:spPr/>
    </dgm:pt>
    <dgm:pt modelId="{A2D61138-A11B-4668-AF5B-5184AC896B1D}" type="pres">
      <dgm:prSet presAssocID="{6C5748E9-C217-42E9-862E-42DE6166DE25}" presName="txSpace" presStyleCnt="0"/>
      <dgm:spPr/>
    </dgm:pt>
    <dgm:pt modelId="{2B959694-B286-43D7-8A19-D7F9C634D49D}" type="pres">
      <dgm:prSet presAssocID="{6C5748E9-C217-42E9-862E-42DE6166DE25}" presName="desTx" presStyleLbl="revTx" presStyleIdx="1" presStyleCnt="8">
        <dgm:presLayoutVars/>
      </dgm:prSet>
      <dgm:spPr/>
    </dgm:pt>
    <dgm:pt modelId="{D84EEA4E-5C29-4044-A874-4A0BE4F157E1}" type="pres">
      <dgm:prSet presAssocID="{22435490-1A93-4CFE-8B9A-0FE88664B001}" presName="sibTrans" presStyleCnt="0"/>
      <dgm:spPr/>
    </dgm:pt>
    <dgm:pt modelId="{EE920123-A094-480A-9722-1E4E77A3CDDF}" type="pres">
      <dgm:prSet presAssocID="{13D18333-57B4-4ADA-9492-4A1CAB445C78}" presName="compNode" presStyleCnt="0"/>
      <dgm:spPr/>
    </dgm:pt>
    <dgm:pt modelId="{BDD85831-1F93-40E9-9496-0813ECFB57BD}" type="pres">
      <dgm:prSet presAssocID="{13D18333-57B4-4ADA-9492-4A1CAB445C7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BC00ABB5-76BF-4061-A5EF-C44EA43F2145}" type="pres">
      <dgm:prSet presAssocID="{13D18333-57B4-4ADA-9492-4A1CAB445C78}" presName="iconSpace" presStyleCnt="0"/>
      <dgm:spPr/>
    </dgm:pt>
    <dgm:pt modelId="{E2C608C8-6232-4B48-B2F9-ACCA3E961ACD}" type="pres">
      <dgm:prSet presAssocID="{13D18333-57B4-4ADA-9492-4A1CAB445C78}" presName="parTx" presStyleLbl="revTx" presStyleIdx="2" presStyleCnt="8">
        <dgm:presLayoutVars>
          <dgm:chMax val="0"/>
          <dgm:chPref val="0"/>
        </dgm:presLayoutVars>
      </dgm:prSet>
      <dgm:spPr/>
    </dgm:pt>
    <dgm:pt modelId="{FE2DFFE5-309F-49D8-940C-D28E42C1CBDC}" type="pres">
      <dgm:prSet presAssocID="{13D18333-57B4-4ADA-9492-4A1CAB445C78}" presName="txSpace" presStyleCnt="0"/>
      <dgm:spPr/>
    </dgm:pt>
    <dgm:pt modelId="{2C58D676-477F-4CC3-8ABF-A43981F27798}" type="pres">
      <dgm:prSet presAssocID="{13D18333-57B4-4ADA-9492-4A1CAB445C78}" presName="desTx" presStyleLbl="revTx" presStyleIdx="3" presStyleCnt="8">
        <dgm:presLayoutVars/>
      </dgm:prSet>
      <dgm:spPr/>
    </dgm:pt>
    <dgm:pt modelId="{912AFAB3-CEE7-4B02-910F-D6E4F9F3F7A3}" type="pres">
      <dgm:prSet presAssocID="{D42A0044-45FE-400B-8EF7-7A7C510E454D}" presName="sibTrans" presStyleCnt="0"/>
      <dgm:spPr/>
    </dgm:pt>
    <dgm:pt modelId="{F97ED1C5-1F0D-4601-84EF-AD20422ABB7A}" type="pres">
      <dgm:prSet presAssocID="{AFBE56F0-007A-4AB3-8C2E-13E09B84418F}" presName="compNode" presStyleCnt="0"/>
      <dgm:spPr/>
    </dgm:pt>
    <dgm:pt modelId="{0E5586FE-5F04-4114-B023-E5693B47FDA4}" type="pres">
      <dgm:prSet presAssocID="{AFBE56F0-007A-4AB3-8C2E-13E09B84418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6DC2ED55-922C-48FD-B967-54368B93F959}" type="pres">
      <dgm:prSet presAssocID="{AFBE56F0-007A-4AB3-8C2E-13E09B84418F}" presName="iconSpace" presStyleCnt="0"/>
      <dgm:spPr/>
    </dgm:pt>
    <dgm:pt modelId="{243A3D18-1644-4A46-8596-10D84A873DA7}" type="pres">
      <dgm:prSet presAssocID="{AFBE56F0-007A-4AB3-8C2E-13E09B84418F}" presName="parTx" presStyleLbl="revTx" presStyleIdx="4" presStyleCnt="8">
        <dgm:presLayoutVars>
          <dgm:chMax val="0"/>
          <dgm:chPref val="0"/>
        </dgm:presLayoutVars>
      </dgm:prSet>
      <dgm:spPr/>
    </dgm:pt>
    <dgm:pt modelId="{F90BE26E-4CC3-48EC-BBC3-F3D354EC3A5A}" type="pres">
      <dgm:prSet presAssocID="{AFBE56F0-007A-4AB3-8C2E-13E09B84418F}" presName="txSpace" presStyleCnt="0"/>
      <dgm:spPr/>
    </dgm:pt>
    <dgm:pt modelId="{2C3E57D5-0B07-4651-ADA4-19FB34CF469C}" type="pres">
      <dgm:prSet presAssocID="{AFBE56F0-007A-4AB3-8C2E-13E09B84418F}" presName="desTx" presStyleLbl="revTx" presStyleIdx="5" presStyleCnt="8">
        <dgm:presLayoutVars/>
      </dgm:prSet>
      <dgm:spPr/>
    </dgm:pt>
    <dgm:pt modelId="{A09B9421-3DD0-47CE-A54A-63F3844808E5}" type="pres">
      <dgm:prSet presAssocID="{F37EAAC2-AB21-4707-B981-572B4AA4E9DD}" presName="sibTrans" presStyleCnt="0"/>
      <dgm:spPr/>
    </dgm:pt>
    <dgm:pt modelId="{CAA4DFA2-0759-43A8-8942-229674CD6D36}" type="pres">
      <dgm:prSet presAssocID="{E52CB9B0-018C-4186-BA80-9A05F816606A}" presName="compNode" presStyleCnt="0"/>
      <dgm:spPr/>
    </dgm:pt>
    <dgm:pt modelId="{8DB88E11-C46A-4AC1-A708-26928B569095}" type="pres">
      <dgm:prSet presAssocID="{E52CB9B0-018C-4186-BA80-9A05F816606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mbulance"/>
        </a:ext>
      </dgm:extLst>
    </dgm:pt>
    <dgm:pt modelId="{B1787C77-B143-4F10-8561-A246DD69A1D4}" type="pres">
      <dgm:prSet presAssocID="{E52CB9B0-018C-4186-BA80-9A05F816606A}" presName="iconSpace" presStyleCnt="0"/>
      <dgm:spPr/>
    </dgm:pt>
    <dgm:pt modelId="{270D8883-D97A-4DAD-A33A-651B841B7550}" type="pres">
      <dgm:prSet presAssocID="{E52CB9B0-018C-4186-BA80-9A05F816606A}" presName="parTx" presStyleLbl="revTx" presStyleIdx="6" presStyleCnt="8">
        <dgm:presLayoutVars>
          <dgm:chMax val="0"/>
          <dgm:chPref val="0"/>
        </dgm:presLayoutVars>
      </dgm:prSet>
      <dgm:spPr/>
    </dgm:pt>
    <dgm:pt modelId="{BDAE3CFC-9CA7-4F3E-B555-D78892788980}" type="pres">
      <dgm:prSet presAssocID="{E52CB9B0-018C-4186-BA80-9A05F816606A}" presName="txSpace" presStyleCnt="0"/>
      <dgm:spPr/>
    </dgm:pt>
    <dgm:pt modelId="{E08E9B62-103D-4919-AF1A-8916D637F720}" type="pres">
      <dgm:prSet presAssocID="{E52CB9B0-018C-4186-BA80-9A05F816606A}" presName="desTx" presStyleLbl="revTx" presStyleIdx="7" presStyleCnt="8">
        <dgm:presLayoutVars/>
      </dgm:prSet>
      <dgm:spPr/>
    </dgm:pt>
  </dgm:ptLst>
  <dgm:cxnLst>
    <dgm:cxn modelId="{927CB004-8A72-43E9-81D2-22DE38DA1C88}" type="presOf" srcId="{38A796A3-C9D9-4EAB-833E-302674C15428}" destId="{2C58D676-477F-4CC3-8ABF-A43981F27798}" srcOrd="0" destOrd="2" presId="urn:microsoft.com/office/officeart/2018/2/layout/IconLabelDescriptionList"/>
    <dgm:cxn modelId="{46DBF708-AB8E-4092-AE05-CF5990D00E76}" type="presOf" srcId="{2A3AA379-E466-4198-8F8E-E0EED0961C8C}" destId="{F509A9D7-67AE-4EB8-B141-BD564B75655B}" srcOrd="0" destOrd="0" presId="urn:microsoft.com/office/officeart/2018/2/layout/IconLabelDescriptionList"/>
    <dgm:cxn modelId="{67BB820C-FF01-4CC2-BDFB-FE389C6B3116}" srcId="{2A3AA379-E466-4198-8F8E-E0EED0961C8C}" destId="{E52CB9B0-018C-4186-BA80-9A05F816606A}" srcOrd="3" destOrd="0" parTransId="{6B703F71-9ECD-4765-88B6-CB8B758C9D92}" sibTransId="{88AC5529-E6D0-40C4-AE76-578707C277B7}"/>
    <dgm:cxn modelId="{71437F17-A65B-4DDB-BA5A-9DB2CD7385FC}" srcId="{13D18333-57B4-4ADA-9492-4A1CAB445C78}" destId="{38A796A3-C9D9-4EAB-833E-302674C15428}" srcOrd="2" destOrd="0" parTransId="{BA31269A-8A23-4E4A-9EDA-A6C6FCB220BE}" sibTransId="{332A2B54-2B3F-4259-AB00-B09B56D82D64}"/>
    <dgm:cxn modelId="{42542632-5C57-4450-84EA-DED1D6197FC3}" type="presOf" srcId="{74B89305-2494-4C8B-B965-DBE2ACF3BF35}" destId="{2C3E57D5-0B07-4651-ADA4-19FB34CF469C}" srcOrd="0" destOrd="1" presId="urn:microsoft.com/office/officeart/2018/2/layout/IconLabelDescriptionList"/>
    <dgm:cxn modelId="{C8696C39-DBA1-490B-917D-B1484288195F}" srcId="{AFBE56F0-007A-4AB3-8C2E-13E09B84418F}" destId="{74B89305-2494-4C8B-B965-DBE2ACF3BF35}" srcOrd="1" destOrd="0" parTransId="{293C4FD3-1882-4934-B50F-C71DA25DD34C}" sibTransId="{DEB9B601-50EB-451F-A081-E5549B76EDD5}"/>
    <dgm:cxn modelId="{3B7C985F-622B-4C7D-B7DF-AFEC7608CE3D}" type="presOf" srcId="{FDDBB073-8F5D-43BF-8177-F3FBCB00ED4A}" destId="{2C58D676-477F-4CC3-8ABF-A43981F27798}" srcOrd="0" destOrd="3" presId="urn:microsoft.com/office/officeart/2018/2/layout/IconLabelDescriptionList"/>
    <dgm:cxn modelId="{0A113463-9F91-41BC-A0CD-EDC3A81A5F43}" srcId="{2A3AA379-E466-4198-8F8E-E0EED0961C8C}" destId="{6C5748E9-C217-42E9-862E-42DE6166DE25}" srcOrd="0" destOrd="0" parTransId="{839778B5-D9A5-490A-954D-D15BD47824B1}" sibTransId="{22435490-1A93-4CFE-8B9A-0FE88664B001}"/>
    <dgm:cxn modelId="{DB035F45-157F-4011-98AF-52004121891A}" type="presOf" srcId="{E52CB9B0-018C-4186-BA80-9A05F816606A}" destId="{270D8883-D97A-4DAD-A33A-651B841B7550}" srcOrd="0" destOrd="0" presId="urn:microsoft.com/office/officeart/2018/2/layout/IconLabelDescriptionList"/>
    <dgm:cxn modelId="{2611AD6E-5D3C-416F-B216-6A71F5BCFF77}" srcId="{2A3AA379-E466-4198-8F8E-E0EED0961C8C}" destId="{AFBE56F0-007A-4AB3-8C2E-13E09B84418F}" srcOrd="2" destOrd="0" parTransId="{DE216D54-B1E3-4ABD-9A63-E003793849EC}" sibTransId="{F37EAAC2-AB21-4707-B981-572B4AA4E9DD}"/>
    <dgm:cxn modelId="{86D43985-8D27-4B8A-9F9A-95CE5C2F89CF}" type="presOf" srcId="{13EDEEE0-32A5-4DB7-B6C8-6FA7C78D32D7}" destId="{2C58D676-477F-4CC3-8ABF-A43981F27798}" srcOrd="0" destOrd="1" presId="urn:microsoft.com/office/officeart/2018/2/layout/IconLabelDescriptionList"/>
    <dgm:cxn modelId="{9436F789-4AAC-4FBB-A5D8-49444CA6F192}" type="presOf" srcId="{4516E4E1-A8D0-4AC1-8F5A-BFA4F8006F83}" destId="{E08E9B62-103D-4919-AF1A-8916D637F720}" srcOrd="0" destOrd="0" presId="urn:microsoft.com/office/officeart/2018/2/layout/IconLabelDescriptionList"/>
    <dgm:cxn modelId="{2780EC8A-1CCE-4D9A-9D4D-C904E6E643F2}" srcId="{13D18333-57B4-4ADA-9492-4A1CAB445C78}" destId="{FDDBB073-8F5D-43BF-8177-F3FBCB00ED4A}" srcOrd="3" destOrd="0" parTransId="{A2A054FD-C834-4A78-9C88-80953C56BE6D}" sibTransId="{E319F6C8-1D1C-460E-BB41-8C4A0C8E47CC}"/>
    <dgm:cxn modelId="{34471594-7838-43B5-823D-E40F0078E1B5}" type="presOf" srcId="{13D18333-57B4-4ADA-9492-4A1CAB445C78}" destId="{E2C608C8-6232-4B48-B2F9-ACCA3E961ACD}" srcOrd="0" destOrd="0" presId="urn:microsoft.com/office/officeart/2018/2/layout/IconLabelDescriptionList"/>
    <dgm:cxn modelId="{1E56C6AE-8BA3-4A25-B976-2B3629969F42}" srcId="{2A3AA379-E466-4198-8F8E-E0EED0961C8C}" destId="{13D18333-57B4-4ADA-9492-4A1CAB445C78}" srcOrd="1" destOrd="0" parTransId="{1619344A-0E78-4140-BEA3-F8A8A4FBAFF5}" sibTransId="{D42A0044-45FE-400B-8EF7-7A7C510E454D}"/>
    <dgm:cxn modelId="{A58A39C3-67AE-4FDC-AD25-4473CD032894}" type="presOf" srcId="{1C8DA895-43D3-4895-B4DE-9D793D353932}" destId="{2C3E57D5-0B07-4651-ADA4-19FB34CF469C}" srcOrd="0" destOrd="0" presId="urn:microsoft.com/office/officeart/2018/2/layout/IconLabelDescriptionList"/>
    <dgm:cxn modelId="{D81E88C4-0666-470B-BD1F-2BFDB4FE3C39}" type="presOf" srcId="{D8740FE9-04D4-4EAD-B8BB-F3B8B23CE613}" destId="{2C58D676-477F-4CC3-8ABF-A43981F27798}" srcOrd="0" destOrd="0" presId="urn:microsoft.com/office/officeart/2018/2/layout/IconLabelDescriptionList"/>
    <dgm:cxn modelId="{20C2D9C6-A94C-4BC2-80A3-CF59F530919A}" srcId="{AFBE56F0-007A-4AB3-8C2E-13E09B84418F}" destId="{1C8DA895-43D3-4895-B4DE-9D793D353932}" srcOrd="0" destOrd="0" parTransId="{5DF3A4E0-A892-412C-8A7A-8144D0CFCA6B}" sibTransId="{AAE720C5-7D4B-43A2-A07C-B2D2C619FA9B}"/>
    <dgm:cxn modelId="{345EA5E5-25C3-43AC-9454-0BC58557DBB7}" type="presOf" srcId="{6C5748E9-C217-42E9-862E-42DE6166DE25}" destId="{7A7ED147-EB7D-45CA-A064-D4CD8DB3BD36}" srcOrd="0" destOrd="0" presId="urn:microsoft.com/office/officeart/2018/2/layout/IconLabelDescriptionList"/>
    <dgm:cxn modelId="{C1413AF1-47DF-453D-A32B-C7AECF3E1B7E}" srcId="{13D18333-57B4-4ADA-9492-4A1CAB445C78}" destId="{13EDEEE0-32A5-4DB7-B6C8-6FA7C78D32D7}" srcOrd="1" destOrd="0" parTransId="{4931CF57-1E22-4F6C-B7AB-90F2A8CF3260}" sibTransId="{E61145E9-A004-4A20-AE64-844D28D4BFD8}"/>
    <dgm:cxn modelId="{9B41D3FA-C7B1-43B8-BF6D-94408971E462}" type="presOf" srcId="{AFBE56F0-007A-4AB3-8C2E-13E09B84418F}" destId="{243A3D18-1644-4A46-8596-10D84A873DA7}" srcOrd="0" destOrd="0" presId="urn:microsoft.com/office/officeart/2018/2/layout/IconLabelDescriptionList"/>
    <dgm:cxn modelId="{96F2F3FA-4D43-455E-969F-84EB0FB530C6}" srcId="{E52CB9B0-018C-4186-BA80-9A05F816606A}" destId="{4516E4E1-A8D0-4AC1-8F5A-BFA4F8006F83}" srcOrd="0" destOrd="0" parTransId="{F998778D-B0DB-4046-97A4-C4A210C89770}" sibTransId="{74867DCE-074C-4747-943A-3B1403706D0E}"/>
    <dgm:cxn modelId="{8F1D99FF-C20F-41B6-B452-3D145E30A16B}" srcId="{13D18333-57B4-4ADA-9492-4A1CAB445C78}" destId="{D8740FE9-04D4-4EAD-B8BB-F3B8B23CE613}" srcOrd="0" destOrd="0" parTransId="{848AA241-6BCF-44B8-BD6F-E96B18BE17AD}" sibTransId="{A344B640-AC78-4EF9-ABE0-20C019534224}"/>
    <dgm:cxn modelId="{6F8590A6-E354-470F-8B0F-9650EA4043E1}" type="presParOf" srcId="{F509A9D7-67AE-4EB8-B141-BD564B75655B}" destId="{675B60E1-DAB6-4184-98E7-F0D32CBA2904}" srcOrd="0" destOrd="0" presId="urn:microsoft.com/office/officeart/2018/2/layout/IconLabelDescriptionList"/>
    <dgm:cxn modelId="{4183D591-A38C-4F0D-8C83-9015E1024BC2}" type="presParOf" srcId="{675B60E1-DAB6-4184-98E7-F0D32CBA2904}" destId="{9DC62A16-0988-4FB8-ABCA-B3A83F7D5CBB}" srcOrd="0" destOrd="0" presId="urn:microsoft.com/office/officeart/2018/2/layout/IconLabelDescriptionList"/>
    <dgm:cxn modelId="{BE2BD20E-E4D0-405E-83AB-2536E6AA433C}" type="presParOf" srcId="{675B60E1-DAB6-4184-98E7-F0D32CBA2904}" destId="{DF543E49-7852-4360-A6DE-9BDDFE133ED8}" srcOrd="1" destOrd="0" presId="urn:microsoft.com/office/officeart/2018/2/layout/IconLabelDescriptionList"/>
    <dgm:cxn modelId="{ED123990-B62A-4CA5-B997-626234FC2C33}" type="presParOf" srcId="{675B60E1-DAB6-4184-98E7-F0D32CBA2904}" destId="{7A7ED147-EB7D-45CA-A064-D4CD8DB3BD36}" srcOrd="2" destOrd="0" presId="urn:microsoft.com/office/officeart/2018/2/layout/IconLabelDescriptionList"/>
    <dgm:cxn modelId="{C7B0FBA6-70B3-4874-9DEC-DEB7852486DD}" type="presParOf" srcId="{675B60E1-DAB6-4184-98E7-F0D32CBA2904}" destId="{A2D61138-A11B-4668-AF5B-5184AC896B1D}" srcOrd="3" destOrd="0" presId="urn:microsoft.com/office/officeart/2018/2/layout/IconLabelDescriptionList"/>
    <dgm:cxn modelId="{C2104BCF-DADC-4B11-BAC1-26BE4A9096A4}" type="presParOf" srcId="{675B60E1-DAB6-4184-98E7-F0D32CBA2904}" destId="{2B959694-B286-43D7-8A19-D7F9C634D49D}" srcOrd="4" destOrd="0" presId="urn:microsoft.com/office/officeart/2018/2/layout/IconLabelDescriptionList"/>
    <dgm:cxn modelId="{5941AE70-1039-4DB1-8316-93E2C1CD5461}" type="presParOf" srcId="{F509A9D7-67AE-4EB8-B141-BD564B75655B}" destId="{D84EEA4E-5C29-4044-A874-4A0BE4F157E1}" srcOrd="1" destOrd="0" presId="urn:microsoft.com/office/officeart/2018/2/layout/IconLabelDescriptionList"/>
    <dgm:cxn modelId="{B970BE5B-8FF0-4989-A867-1D662AD2C21E}" type="presParOf" srcId="{F509A9D7-67AE-4EB8-B141-BD564B75655B}" destId="{EE920123-A094-480A-9722-1E4E77A3CDDF}" srcOrd="2" destOrd="0" presId="urn:microsoft.com/office/officeart/2018/2/layout/IconLabelDescriptionList"/>
    <dgm:cxn modelId="{A2961458-2D2B-452F-AB4C-5D3EF9A8AD3B}" type="presParOf" srcId="{EE920123-A094-480A-9722-1E4E77A3CDDF}" destId="{BDD85831-1F93-40E9-9496-0813ECFB57BD}" srcOrd="0" destOrd="0" presId="urn:microsoft.com/office/officeart/2018/2/layout/IconLabelDescriptionList"/>
    <dgm:cxn modelId="{77C2925F-2FD5-425D-AF93-B0A48E66B9A9}" type="presParOf" srcId="{EE920123-A094-480A-9722-1E4E77A3CDDF}" destId="{BC00ABB5-76BF-4061-A5EF-C44EA43F2145}" srcOrd="1" destOrd="0" presId="urn:microsoft.com/office/officeart/2018/2/layout/IconLabelDescriptionList"/>
    <dgm:cxn modelId="{B8FB6DC9-073E-4E74-AA78-18C25328FBAA}" type="presParOf" srcId="{EE920123-A094-480A-9722-1E4E77A3CDDF}" destId="{E2C608C8-6232-4B48-B2F9-ACCA3E961ACD}" srcOrd="2" destOrd="0" presId="urn:microsoft.com/office/officeart/2018/2/layout/IconLabelDescriptionList"/>
    <dgm:cxn modelId="{C56ED57F-AD73-42D1-AE2A-D61EAB260CAA}" type="presParOf" srcId="{EE920123-A094-480A-9722-1E4E77A3CDDF}" destId="{FE2DFFE5-309F-49D8-940C-D28E42C1CBDC}" srcOrd="3" destOrd="0" presId="urn:microsoft.com/office/officeart/2018/2/layout/IconLabelDescriptionList"/>
    <dgm:cxn modelId="{54DD4A92-0EE8-4A29-A1D7-1D0530EAEB95}" type="presParOf" srcId="{EE920123-A094-480A-9722-1E4E77A3CDDF}" destId="{2C58D676-477F-4CC3-8ABF-A43981F27798}" srcOrd="4" destOrd="0" presId="urn:microsoft.com/office/officeart/2018/2/layout/IconLabelDescriptionList"/>
    <dgm:cxn modelId="{75DD2277-25B0-46E9-987D-C6A60ABB3690}" type="presParOf" srcId="{F509A9D7-67AE-4EB8-B141-BD564B75655B}" destId="{912AFAB3-CEE7-4B02-910F-D6E4F9F3F7A3}" srcOrd="3" destOrd="0" presId="urn:microsoft.com/office/officeart/2018/2/layout/IconLabelDescriptionList"/>
    <dgm:cxn modelId="{BB1A1155-4018-4A7C-B931-BF4851F2FB3F}" type="presParOf" srcId="{F509A9D7-67AE-4EB8-B141-BD564B75655B}" destId="{F97ED1C5-1F0D-4601-84EF-AD20422ABB7A}" srcOrd="4" destOrd="0" presId="urn:microsoft.com/office/officeart/2018/2/layout/IconLabelDescriptionList"/>
    <dgm:cxn modelId="{D21A86D8-01C8-4875-AEDA-F3DE0F624486}" type="presParOf" srcId="{F97ED1C5-1F0D-4601-84EF-AD20422ABB7A}" destId="{0E5586FE-5F04-4114-B023-E5693B47FDA4}" srcOrd="0" destOrd="0" presId="urn:microsoft.com/office/officeart/2018/2/layout/IconLabelDescriptionList"/>
    <dgm:cxn modelId="{76C17295-C4E8-4958-8511-F463F695614D}" type="presParOf" srcId="{F97ED1C5-1F0D-4601-84EF-AD20422ABB7A}" destId="{6DC2ED55-922C-48FD-B967-54368B93F959}" srcOrd="1" destOrd="0" presId="urn:microsoft.com/office/officeart/2018/2/layout/IconLabelDescriptionList"/>
    <dgm:cxn modelId="{1546E843-854E-444B-A1FD-34881B1457C2}" type="presParOf" srcId="{F97ED1C5-1F0D-4601-84EF-AD20422ABB7A}" destId="{243A3D18-1644-4A46-8596-10D84A873DA7}" srcOrd="2" destOrd="0" presId="urn:microsoft.com/office/officeart/2018/2/layout/IconLabelDescriptionList"/>
    <dgm:cxn modelId="{E2745AF7-A063-41B2-B09C-84E26AE198AB}" type="presParOf" srcId="{F97ED1C5-1F0D-4601-84EF-AD20422ABB7A}" destId="{F90BE26E-4CC3-48EC-BBC3-F3D354EC3A5A}" srcOrd="3" destOrd="0" presId="urn:microsoft.com/office/officeart/2018/2/layout/IconLabelDescriptionList"/>
    <dgm:cxn modelId="{9F47A16E-15FF-4662-92B2-F157B53AAE25}" type="presParOf" srcId="{F97ED1C5-1F0D-4601-84EF-AD20422ABB7A}" destId="{2C3E57D5-0B07-4651-ADA4-19FB34CF469C}" srcOrd="4" destOrd="0" presId="urn:microsoft.com/office/officeart/2018/2/layout/IconLabelDescriptionList"/>
    <dgm:cxn modelId="{2B309501-98DA-4217-98D2-EFC026643024}" type="presParOf" srcId="{F509A9D7-67AE-4EB8-B141-BD564B75655B}" destId="{A09B9421-3DD0-47CE-A54A-63F3844808E5}" srcOrd="5" destOrd="0" presId="urn:microsoft.com/office/officeart/2018/2/layout/IconLabelDescriptionList"/>
    <dgm:cxn modelId="{9AA51FAC-6A27-43C9-BD9B-C86CAA3227E7}" type="presParOf" srcId="{F509A9D7-67AE-4EB8-B141-BD564B75655B}" destId="{CAA4DFA2-0759-43A8-8942-229674CD6D36}" srcOrd="6" destOrd="0" presId="urn:microsoft.com/office/officeart/2018/2/layout/IconLabelDescriptionList"/>
    <dgm:cxn modelId="{2C9BAD11-0BA8-4807-9ED7-D0ED908F6BA0}" type="presParOf" srcId="{CAA4DFA2-0759-43A8-8942-229674CD6D36}" destId="{8DB88E11-C46A-4AC1-A708-26928B569095}" srcOrd="0" destOrd="0" presId="urn:microsoft.com/office/officeart/2018/2/layout/IconLabelDescriptionList"/>
    <dgm:cxn modelId="{8C6578B8-1217-45C5-9E16-6FF7C465E13F}" type="presParOf" srcId="{CAA4DFA2-0759-43A8-8942-229674CD6D36}" destId="{B1787C77-B143-4F10-8561-A246DD69A1D4}" srcOrd="1" destOrd="0" presId="urn:microsoft.com/office/officeart/2018/2/layout/IconLabelDescriptionList"/>
    <dgm:cxn modelId="{8213BC81-CEB7-47F6-AB6A-A8D17A647BCE}" type="presParOf" srcId="{CAA4DFA2-0759-43A8-8942-229674CD6D36}" destId="{270D8883-D97A-4DAD-A33A-651B841B7550}" srcOrd="2" destOrd="0" presId="urn:microsoft.com/office/officeart/2018/2/layout/IconLabelDescriptionList"/>
    <dgm:cxn modelId="{26B0BFFE-1B66-4FE4-B468-A954BFEEB351}" type="presParOf" srcId="{CAA4DFA2-0759-43A8-8942-229674CD6D36}" destId="{BDAE3CFC-9CA7-4F3E-B555-D78892788980}" srcOrd="3" destOrd="0" presId="urn:microsoft.com/office/officeart/2018/2/layout/IconLabelDescriptionList"/>
    <dgm:cxn modelId="{28BAEF37-F263-4162-8A08-A17ADE76B3C0}" type="presParOf" srcId="{CAA4DFA2-0759-43A8-8942-229674CD6D36}" destId="{E08E9B62-103D-4919-AF1A-8916D637F720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5EFDFB5-0D8B-43EE-9674-B0D14463F988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932DB2B-3A51-4B53-9019-E0DD560AF72B}">
      <dgm:prSet/>
      <dgm:spPr/>
      <dgm:t>
        <a:bodyPr/>
        <a:lstStyle/>
        <a:p>
          <a:pPr>
            <a:defRPr b="1"/>
          </a:pPr>
          <a:r>
            <a:rPr lang="en-GB" b="1"/>
            <a:t>Banks: move to originate to distribute</a:t>
          </a:r>
          <a:endParaRPr lang="en-US"/>
        </a:p>
      </dgm:t>
    </dgm:pt>
    <dgm:pt modelId="{DA5C8A3B-871D-4FA4-A73B-C8E00FBD1C83}" type="parTrans" cxnId="{66B5C359-3765-49BA-A1AF-CA63325247D9}">
      <dgm:prSet/>
      <dgm:spPr/>
      <dgm:t>
        <a:bodyPr/>
        <a:lstStyle/>
        <a:p>
          <a:endParaRPr lang="en-US"/>
        </a:p>
      </dgm:t>
    </dgm:pt>
    <dgm:pt modelId="{7430F946-10D3-4D5E-ADC7-EE62100910A1}" type="sibTrans" cxnId="{66B5C359-3765-49BA-A1AF-CA63325247D9}">
      <dgm:prSet/>
      <dgm:spPr/>
      <dgm:t>
        <a:bodyPr/>
        <a:lstStyle/>
        <a:p>
          <a:endParaRPr lang="en-US"/>
        </a:p>
      </dgm:t>
    </dgm:pt>
    <dgm:pt modelId="{BB2112DC-6B3D-4AD0-8C13-6E3A8BA4129B}">
      <dgm:prSet/>
      <dgm:spPr/>
      <dgm:t>
        <a:bodyPr/>
        <a:lstStyle/>
        <a:p>
          <a:r>
            <a:rPr lang="en-GB"/>
            <a:t>Reducing need of (expensive capital)</a:t>
          </a:r>
          <a:endParaRPr lang="en-US"/>
        </a:p>
      </dgm:t>
    </dgm:pt>
    <dgm:pt modelId="{C152BE88-7F38-43AF-8F7B-F00A45B0FEBD}" type="parTrans" cxnId="{7C158271-D16F-47E2-8A1C-87B768D7E7FB}">
      <dgm:prSet/>
      <dgm:spPr/>
      <dgm:t>
        <a:bodyPr/>
        <a:lstStyle/>
        <a:p>
          <a:endParaRPr lang="en-US"/>
        </a:p>
      </dgm:t>
    </dgm:pt>
    <dgm:pt modelId="{ABF68C68-AADA-4546-BBE0-33EFA8BA3852}" type="sibTrans" cxnId="{7C158271-D16F-47E2-8A1C-87B768D7E7FB}">
      <dgm:prSet/>
      <dgm:spPr/>
      <dgm:t>
        <a:bodyPr/>
        <a:lstStyle/>
        <a:p>
          <a:endParaRPr lang="en-US"/>
        </a:p>
      </dgm:t>
    </dgm:pt>
    <dgm:pt modelId="{35866D1C-34F0-4ED0-B789-D15E5F6EB4CA}">
      <dgm:prSet/>
      <dgm:spPr/>
      <dgm:t>
        <a:bodyPr/>
        <a:lstStyle/>
        <a:p>
          <a:r>
            <a:rPr lang="en-GB"/>
            <a:t>Allows for growth in lending business</a:t>
          </a:r>
          <a:endParaRPr lang="en-US"/>
        </a:p>
      </dgm:t>
    </dgm:pt>
    <dgm:pt modelId="{36D10A92-A5AD-42B0-9D1C-7220D839D51B}" type="parTrans" cxnId="{E46DC9A6-200B-4F15-BB77-ADB092845206}">
      <dgm:prSet/>
      <dgm:spPr/>
      <dgm:t>
        <a:bodyPr/>
        <a:lstStyle/>
        <a:p>
          <a:endParaRPr lang="en-US"/>
        </a:p>
      </dgm:t>
    </dgm:pt>
    <dgm:pt modelId="{77E4FA54-0C3A-47BA-BCB2-4F614219F0F9}" type="sibTrans" cxnId="{E46DC9A6-200B-4F15-BB77-ADB092845206}">
      <dgm:prSet/>
      <dgm:spPr/>
      <dgm:t>
        <a:bodyPr/>
        <a:lstStyle/>
        <a:p>
          <a:endParaRPr lang="en-US"/>
        </a:p>
      </dgm:t>
    </dgm:pt>
    <dgm:pt modelId="{7A95A735-7D71-4F90-AE4F-4700EBFB52AD}">
      <dgm:prSet/>
      <dgm:spPr/>
      <dgm:t>
        <a:bodyPr/>
        <a:lstStyle/>
        <a:p>
          <a:r>
            <a:rPr lang="en-GB"/>
            <a:t>Alternative for reducing retail deposits ?</a:t>
          </a:r>
          <a:endParaRPr lang="en-US"/>
        </a:p>
      </dgm:t>
    </dgm:pt>
    <dgm:pt modelId="{5A97E277-C508-42E5-8DA8-E81CA32BB776}" type="parTrans" cxnId="{F857F438-D0A8-412A-A4FD-333E7A78BA52}">
      <dgm:prSet/>
      <dgm:spPr/>
      <dgm:t>
        <a:bodyPr/>
        <a:lstStyle/>
        <a:p>
          <a:endParaRPr lang="en-US"/>
        </a:p>
      </dgm:t>
    </dgm:pt>
    <dgm:pt modelId="{D9DCADD4-103D-45E7-9139-837D29553F02}" type="sibTrans" cxnId="{F857F438-D0A8-412A-A4FD-333E7A78BA52}">
      <dgm:prSet/>
      <dgm:spPr/>
      <dgm:t>
        <a:bodyPr/>
        <a:lstStyle/>
        <a:p>
          <a:endParaRPr lang="en-US"/>
        </a:p>
      </dgm:t>
    </dgm:pt>
    <dgm:pt modelId="{D9308D6E-0D92-4849-897D-C1725267DFC1}">
      <dgm:prSet/>
      <dgm:spPr/>
      <dgm:t>
        <a:bodyPr/>
        <a:lstStyle/>
        <a:p>
          <a:r>
            <a:rPr lang="en-GB"/>
            <a:t>Supporting shift to more fee income  (origination, fees, placement fees) ?</a:t>
          </a:r>
          <a:endParaRPr lang="en-US"/>
        </a:p>
      </dgm:t>
    </dgm:pt>
    <dgm:pt modelId="{8EDD3BA1-95DB-4AE7-843F-7FC7448A6177}" type="parTrans" cxnId="{2E533870-3013-4A3D-BF4D-F148F317F9B0}">
      <dgm:prSet/>
      <dgm:spPr/>
      <dgm:t>
        <a:bodyPr/>
        <a:lstStyle/>
        <a:p>
          <a:endParaRPr lang="en-US"/>
        </a:p>
      </dgm:t>
    </dgm:pt>
    <dgm:pt modelId="{6E3D4BE6-1827-4AED-AD43-6BA3DAA1B45E}" type="sibTrans" cxnId="{2E533870-3013-4A3D-BF4D-F148F317F9B0}">
      <dgm:prSet/>
      <dgm:spPr/>
      <dgm:t>
        <a:bodyPr/>
        <a:lstStyle/>
        <a:p>
          <a:endParaRPr lang="en-US"/>
        </a:p>
      </dgm:t>
    </dgm:pt>
    <dgm:pt modelId="{DFC88179-E4E2-43EE-9F3F-5D7A176C10DC}">
      <dgm:prSet/>
      <dgm:spPr/>
      <dgm:t>
        <a:bodyPr/>
        <a:lstStyle/>
        <a:p>
          <a:pPr>
            <a:defRPr b="1"/>
          </a:pPr>
          <a:r>
            <a:rPr lang="nl-BE" b="1"/>
            <a:t>NBFI: originate to distribute</a:t>
          </a:r>
          <a:endParaRPr lang="en-US"/>
        </a:p>
      </dgm:t>
    </dgm:pt>
    <dgm:pt modelId="{77BEF828-0F31-42B7-BA30-4BFD9271F2C4}" type="parTrans" cxnId="{958CC8C5-879E-4226-BF0A-49E40B705004}">
      <dgm:prSet/>
      <dgm:spPr/>
      <dgm:t>
        <a:bodyPr/>
        <a:lstStyle/>
        <a:p>
          <a:endParaRPr lang="en-US"/>
        </a:p>
      </dgm:t>
    </dgm:pt>
    <dgm:pt modelId="{6EED44ED-BBD7-4A38-932E-A8D3D3BB3FA0}" type="sibTrans" cxnId="{958CC8C5-879E-4226-BF0A-49E40B705004}">
      <dgm:prSet/>
      <dgm:spPr/>
      <dgm:t>
        <a:bodyPr/>
        <a:lstStyle/>
        <a:p>
          <a:endParaRPr lang="en-US"/>
        </a:p>
      </dgm:t>
    </dgm:pt>
    <dgm:pt modelId="{B778C225-738B-4F4F-AD81-1166F00B2504}">
      <dgm:prSet/>
      <dgm:spPr/>
      <dgm:t>
        <a:bodyPr/>
        <a:lstStyle/>
        <a:p>
          <a:r>
            <a:rPr lang="en-GB"/>
            <a:t>CM funding </a:t>
          </a:r>
          <a:endParaRPr lang="en-US"/>
        </a:p>
      </dgm:t>
    </dgm:pt>
    <dgm:pt modelId="{630E5953-5C6C-46FA-A5C7-7F06B6E236A6}" type="parTrans" cxnId="{190506D7-2D4A-4517-A71B-1D5BB8A1FBC5}">
      <dgm:prSet/>
      <dgm:spPr/>
      <dgm:t>
        <a:bodyPr/>
        <a:lstStyle/>
        <a:p>
          <a:endParaRPr lang="en-US"/>
        </a:p>
      </dgm:t>
    </dgm:pt>
    <dgm:pt modelId="{20FDB315-1241-4121-8901-3FE3CB462BB4}" type="sibTrans" cxnId="{190506D7-2D4A-4517-A71B-1D5BB8A1FBC5}">
      <dgm:prSet/>
      <dgm:spPr/>
      <dgm:t>
        <a:bodyPr/>
        <a:lstStyle/>
        <a:p>
          <a:endParaRPr lang="en-US"/>
        </a:p>
      </dgm:t>
    </dgm:pt>
    <dgm:pt modelId="{9431BC56-0D14-452D-A680-D8E303D1F6AD}">
      <dgm:prSet/>
      <dgm:spPr/>
      <dgm:t>
        <a:bodyPr/>
        <a:lstStyle/>
        <a:p>
          <a:r>
            <a:rPr lang="en-GB"/>
            <a:t>CM cost of funding</a:t>
          </a:r>
          <a:endParaRPr lang="en-US"/>
        </a:p>
      </dgm:t>
    </dgm:pt>
    <dgm:pt modelId="{A4096778-5A3B-4830-BF91-BA8B982B3D90}" type="parTrans" cxnId="{9FD37252-13C7-4B44-BC44-D9E4D82EE8AA}">
      <dgm:prSet/>
      <dgm:spPr/>
      <dgm:t>
        <a:bodyPr/>
        <a:lstStyle/>
        <a:p>
          <a:endParaRPr lang="en-US"/>
        </a:p>
      </dgm:t>
    </dgm:pt>
    <dgm:pt modelId="{5AD69EC2-5A12-4196-9720-A45E8A02784A}" type="sibTrans" cxnId="{9FD37252-13C7-4B44-BC44-D9E4D82EE8AA}">
      <dgm:prSet/>
      <dgm:spPr/>
      <dgm:t>
        <a:bodyPr/>
        <a:lstStyle/>
        <a:p>
          <a:endParaRPr lang="en-US"/>
        </a:p>
      </dgm:t>
    </dgm:pt>
    <dgm:pt modelId="{B38CDB9D-B027-4D50-A0C7-78195727488A}">
      <dgm:prSet/>
      <dgm:spPr/>
      <dgm:t>
        <a:bodyPr/>
        <a:lstStyle/>
        <a:p>
          <a:r>
            <a:rPr lang="en-GB"/>
            <a:t>Allows for growth in lending volumes</a:t>
          </a:r>
          <a:endParaRPr lang="en-US"/>
        </a:p>
      </dgm:t>
    </dgm:pt>
    <dgm:pt modelId="{3622DA1B-10F0-4046-9880-AF16A3F3D945}" type="parTrans" cxnId="{5B693043-94B6-4B83-9F9E-2F9568A9D9D6}">
      <dgm:prSet/>
      <dgm:spPr/>
      <dgm:t>
        <a:bodyPr/>
        <a:lstStyle/>
        <a:p>
          <a:endParaRPr lang="en-US"/>
        </a:p>
      </dgm:t>
    </dgm:pt>
    <dgm:pt modelId="{96DDF107-39A3-4A26-AD88-4182B379FF5E}" type="sibTrans" cxnId="{5B693043-94B6-4B83-9F9E-2F9568A9D9D6}">
      <dgm:prSet/>
      <dgm:spPr/>
      <dgm:t>
        <a:bodyPr/>
        <a:lstStyle/>
        <a:p>
          <a:endParaRPr lang="en-US"/>
        </a:p>
      </dgm:t>
    </dgm:pt>
    <dgm:pt modelId="{9137557A-4C64-4329-8E77-90D491C10A85}" type="pres">
      <dgm:prSet presAssocID="{D5EFDFB5-0D8B-43EE-9674-B0D14463F988}" presName="root" presStyleCnt="0">
        <dgm:presLayoutVars>
          <dgm:dir/>
          <dgm:resizeHandles val="exact"/>
        </dgm:presLayoutVars>
      </dgm:prSet>
      <dgm:spPr/>
    </dgm:pt>
    <dgm:pt modelId="{B3CD1D7C-3DE4-4266-89FE-7392E8ED7A1C}" type="pres">
      <dgm:prSet presAssocID="{6932DB2B-3A51-4B53-9019-E0DD560AF72B}" presName="compNode" presStyleCnt="0"/>
      <dgm:spPr/>
    </dgm:pt>
    <dgm:pt modelId="{426D81F8-5727-4A58-B175-CD833FE386C7}" type="pres">
      <dgm:prSet presAssocID="{6932DB2B-3A51-4B53-9019-E0DD560AF72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58D1C9E7-4667-4F3F-B941-BA2AE08A5D49}" type="pres">
      <dgm:prSet presAssocID="{6932DB2B-3A51-4B53-9019-E0DD560AF72B}" presName="iconSpace" presStyleCnt="0"/>
      <dgm:spPr/>
    </dgm:pt>
    <dgm:pt modelId="{92C1329C-93C2-4B46-95CA-D55958F4C0DC}" type="pres">
      <dgm:prSet presAssocID="{6932DB2B-3A51-4B53-9019-E0DD560AF72B}" presName="parTx" presStyleLbl="revTx" presStyleIdx="0" presStyleCnt="4">
        <dgm:presLayoutVars>
          <dgm:chMax val="0"/>
          <dgm:chPref val="0"/>
        </dgm:presLayoutVars>
      </dgm:prSet>
      <dgm:spPr/>
    </dgm:pt>
    <dgm:pt modelId="{46D47304-476B-4BF3-B0DB-20E4EE1FD8D6}" type="pres">
      <dgm:prSet presAssocID="{6932DB2B-3A51-4B53-9019-E0DD560AF72B}" presName="txSpace" presStyleCnt="0"/>
      <dgm:spPr/>
    </dgm:pt>
    <dgm:pt modelId="{A68AA141-C1E6-4ECB-9385-569EACBE7D13}" type="pres">
      <dgm:prSet presAssocID="{6932DB2B-3A51-4B53-9019-E0DD560AF72B}" presName="desTx" presStyleLbl="revTx" presStyleIdx="1" presStyleCnt="4">
        <dgm:presLayoutVars/>
      </dgm:prSet>
      <dgm:spPr/>
    </dgm:pt>
    <dgm:pt modelId="{5BF97716-CEBB-4A74-AF58-1EA513C208CE}" type="pres">
      <dgm:prSet presAssocID="{7430F946-10D3-4D5E-ADC7-EE62100910A1}" presName="sibTrans" presStyleCnt="0"/>
      <dgm:spPr/>
    </dgm:pt>
    <dgm:pt modelId="{1997914D-5F53-4866-9BC2-B9D3B68A71DD}" type="pres">
      <dgm:prSet presAssocID="{DFC88179-E4E2-43EE-9F3F-5D7A176C10DC}" presName="compNode" presStyleCnt="0"/>
      <dgm:spPr/>
    </dgm:pt>
    <dgm:pt modelId="{F755122C-23B9-42A7-8786-8CC3E935B941}" type="pres">
      <dgm:prSet presAssocID="{DFC88179-E4E2-43EE-9F3F-5D7A176C10D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D1710886-C240-46FA-AFBB-511A9730A4DF}" type="pres">
      <dgm:prSet presAssocID="{DFC88179-E4E2-43EE-9F3F-5D7A176C10DC}" presName="iconSpace" presStyleCnt="0"/>
      <dgm:spPr/>
    </dgm:pt>
    <dgm:pt modelId="{7BDC456D-CFF5-4A02-BD52-B07E3523AE25}" type="pres">
      <dgm:prSet presAssocID="{DFC88179-E4E2-43EE-9F3F-5D7A176C10DC}" presName="parTx" presStyleLbl="revTx" presStyleIdx="2" presStyleCnt="4">
        <dgm:presLayoutVars>
          <dgm:chMax val="0"/>
          <dgm:chPref val="0"/>
        </dgm:presLayoutVars>
      </dgm:prSet>
      <dgm:spPr/>
    </dgm:pt>
    <dgm:pt modelId="{A93693FD-5D94-49CC-A9ED-F6F961B3698E}" type="pres">
      <dgm:prSet presAssocID="{DFC88179-E4E2-43EE-9F3F-5D7A176C10DC}" presName="txSpace" presStyleCnt="0"/>
      <dgm:spPr/>
    </dgm:pt>
    <dgm:pt modelId="{BDD256F6-D852-4A5B-98DA-C50BBE8CB423}" type="pres">
      <dgm:prSet presAssocID="{DFC88179-E4E2-43EE-9F3F-5D7A176C10DC}" presName="desTx" presStyleLbl="revTx" presStyleIdx="3" presStyleCnt="4">
        <dgm:presLayoutVars/>
      </dgm:prSet>
      <dgm:spPr/>
    </dgm:pt>
  </dgm:ptLst>
  <dgm:cxnLst>
    <dgm:cxn modelId="{7169FE0D-4449-4A45-A810-5103361531C2}" type="presOf" srcId="{D9308D6E-0D92-4849-897D-C1725267DFC1}" destId="{A68AA141-C1E6-4ECB-9385-569EACBE7D13}" srcOrd="0" destOrd="3" presId="urn:microsoft.com/office/officeart/2018/2/layout/IconLabelDescriptionList"/>
    <dgm:cxn modelId="{CD244D25-4DE0-4A6B-B72C-222FFF78C181}" type="presOf" srcId="{6932DB2B-3A51-4B53-9019-E0DD560AF72B}" destId="{92C1329C-93C2-4B46-95CA-D55958F4C0DC}" srcOrd="0" destOrd="0" presId="urn:microsoft.com/office/officeart/2018/2/layout/IconLabelDescriptionList"/>
    <dgm:cxn modelId="{F857F438-D0A8-412A-A4FD-333E7A78BA52}" srcId="{6932DB2B-3A51-4B53-9019-E0DD560AF72B}" destId="{7A95A735-7D71-4F90-AE4F-4700EBFB52AD}" srcOrd="2" destOrd="0" parTransId="{5A97E277-C508-42E5-8DA8-E81CA32BB776}" sibTransId="{D9DCADD4-103D-45E7-9139-837D29553F02}"/>
    <dgm:cxn modelId="{5BE8955F-BB6A-4909-93ED-F18CB3D481B4}" type="presOf" srcId="{9431BC56-0D14-452D-A680-D8E303D1F6AD}" destId="{BDD256F6-D852-4A5B-98DA-C50BBE8CB423}" srcOrd="0" destOrd="1" presId="urn:microsoft.com/office/officeart/2018/2/layout/IconLabelDescriptionList"/>
    <dgm:cxn modelId="{B9192942-F425-48D0-8D3D-26F17FB5100B}" type="presOf" srcId="{D5EFDFB5-0D8B-43EE-9674-B0D14463F988}" destId="{9137557A-4C64-4329-8E77-90D491C10A85}" srcOrd="0" destOrd="0" presId="urn:microsoft.com/office/officeart/2018/2/layout/IconLabelDescriptionList"/>
    <dgm:cxn modelId="{5B693043-94B6-4B83-9F9E-2F9568A9D9D6}" srcId="{DFC88179-E4E2-43EE-9F3F-5D7A176C10DC}" destId="{B38CDB9D-B027-4D50-A0C7-78195727488A}" srcOrd="2" destOrd="0" parTransId="{3622DA1B-10F0-4046-9880-AF16A3F3D945}" sibTransId="{96DDF107-39A3-4A26-AD88-4182B379FF5E}"/>
    <dgm:cxn modelId="{E7A5A74A-E032-4C2C-88E7-B6BB54503BFB}" type="presOf" srcId="{DFC88179-E4E2-43EE-9F3F-5D7A176C10DC}" destId="{7BDC456D-CFF5-4A02-BD52-B07E3523AE25}" srcOrd="0" destOrd="0" presId="urn:microsoft.com/office/officeart/2018/2/layout/IconLabelDescriptionList"/>
    <dgm:cxn modelId="{33E6424C-752F-465E-8B3C-7B00DB95A36F}" type="presOf" srcId="{B778C225-738B-4F4F-AD81-1166F00B2504}" destId="{BDD256F6-D852-4A5B-98DA-C50BBE8CB423}" srcOrd="0" destOrd="0" presId="urn:microsoft.com/office/officeart/2018/2/layout/IconLabelDescriptionList"/>
    <dgm:cxn modelId="{2E533870-3013-4A3D-BF4D-F148F317F9B0}" srcId="{6932DB2B-3A51-4B53-9019-E0DD560AF72B}" destId="{D9308D6E-0D92-4849-897D-C1725267DFC1}" srcOrd="3" destOrd="0" parTransId="{8EDD3BA1-95DB-4AE7-843F-7FC7448A6177}" sibTransId="{6E3D4BE6-1827-4AED-AD43-6BA3DAA1B45E}"/>
    <dgm:cxn modelId="{7C158271-D16F-47E2-8A1C-87B768D7E7FB}" srcId="{6932DB2B-3A51-4B53-9019-E0DD560AF72B}" destId="{BB2112DC-6B3D-4AD0-8C13-6E3A8BA4129B}" srcOrd="0" destOrd="0" parTransId="{C152BE88-7F38-43AF-8F7B-F00A45B0FEBD}" sibTransId="{ABF68C68-AADA-4546-BBE0-33EFA8BA3852}"/>
    <dgm:cxn modelId="{9FD37252-13C7-4B44-BC44-D9E4D82EE8AA}" srcId="{DFC88179-E4E2-43EE-9F3F-5D7A176C10DC}" destId="{9431BC56-0D14-452D-A680-D8E303D1F6AD}" srcOrd="1" destOrd="0" parTransId="{A4096778-5A3B-4830-BF91-BA8B982B3D90}" sibTransId="{5AD69EC2-5A12-4196-9720-A45E8A02784A}"/>
    <dgm:cxn modelId="{278F4C54-75C7-4A3C-B5FD-4E5E4EBDB423}" type="presOf" srcId="{B38CDB9D-B027-4D50-A0C7-78195727488A}" destId="{BDD256F6-D852-4A5B-98DA-C50BBE8CB423}" srcOrd="0" destOrd="2" presId="urn:microsoft.com/office/officeart/2018/2/layout/IconLabelDescriptionList"/>
    <dgm:cxn modelId="{66B5C359-3765-49BA-A1AF-CA63325247D9}" srcId="{D5EFDFB5-0D8B-43EE-9674-B0D14463F988}" destId="{6932DB2B-3A51-4B53-9019-E0DD560AF72B}" srcOrd="0" destOrd="0" parTransId="{DA5C8A3B-871D-4FA4-A73B-C8E00FBD1C83}" sibTransId="{7430F946-10D3-4D5E-ADC7-EE62100910A1}"/>
    <dgm:cxn modelId="{BBB1FE5A-9EDA-4AAE-B174-7E14727B60F9}" type="presOf" srcId="{7A95A735-7D71-4F90-AE4F-4700EBFB52AD}" destId="{A68AA141-C1E6-4ECB-9385-569EACBE7D13}" srcOrd="0" destOrd="2" presId="urn:microsoft.com/office/officeart/2018/2/layout/IconLabelDescriptionList"/>
    <dgm:cxn modelId="{53245D86-D463-4E7B-83EC-8599D7E28D3D}" type="presOf" srcId="{35866D1C-34F0-4ED0-B789-D15E5F6EB4CA}" destId="{A68AA141-C1E6-4ECB-9385-569EACBE7D13}" srcOrd="0" destOrd="1" presId="urn:microsoft.com/office/officeart/2018/2/layout/IconLabelDescriptionList"/>
    <dgm:cxn modelId="{E46DC9A6-200B-4F15-BB77-ADB092845206}" srcId="{6932DB2B-3A51-4B53-9019-E0DD560AF72B}" destId="{35866D1C-34F0-4ED0-B789-D15E5F6EB4CA}" srcOrd="1" destOrd="0" parTransId="{36D10A92-A5AD-42B0-9D1C-7220D839D51B}" sibTransId="{77E4FA54-0C3A-47BA-BCB2-4F614219F0F9}"/>
    <dgm:cxn modelId="{958CC8C5-879E-4226-BF0A-49E40B705004}" srcId="{D5EFDFB5-0D8B-43EE-9674-B0D14463F988}" destId="{DFC88179-E4E2-43EE-9F3F-5D7A176C10DC}" srcOrd="1" destOrd="0" parTransId="{77BEF828-0F31-42B7-BA30-4BFD9271F2C4}" sibTransId="{6EED44ED-BBD7-4A38-932E-A8D3D3BB3FA0}"/>
    <dgm:cxn modelId="{190506D7-2D4A-4517-A71B-1D5BB8A1FBC5}" srcId="{DFC88179-E4E2-43EE-9F3F-5D7A176C10DC}" destId="{B778C225-738B-4F4F-AD81-1166F00B2504}" srcOrd="0" destOrd="0" parTransId="{630E5953-5C6C-46FA-A5C7-7F06B6E236A6}" sibTransId="{20FDB315-1241-4121-8901-3FE3CB462BB4}"/>
    <dgm:cxn modelId="{450547E0-B06F-405C-A1A2-C05E609FE3BB}" type="presOf" srcId="{BB2112DC-6B3D-4AD0-8C13-6E3A8BA4129B}" destId="{A68AA141-C1E6-4ECB-9385-569EACBE7D13}" srcOrd="0" destOrd="0" presId="urn:microsoft.com/office/officeart/2018/2/layout/IconLabelDescriptionList"/>
    <dgm:cxn modelId="{7B68A885-3A2E-4662-A265-342E61C4D336}" type="presParOf" srcId="{9137557A-4C64-4329-8E77-90D491C10A85}" destId="{B3CD1D7C-3DE4-4266-89FE-7392E8ED7A1C}" srcOrd="0" destOrd="0" presId="urn:microsoft.com/office/officeart/2018/2/layout/IconLabelDescriptionList"/>
    <dgm:cxn modelId="{224A2077-2581-4ED2-A21E-5D7F73229608}" type="presParOf" srcId="{B3CD1D7C-3DE4-4266-89FE-7392E8ED7A1C}" destId="{426D81F8-5727-4A58-B175-CD833FE386C7}" srcOrd="0" destOrd="0" presId="urn:microsoft.com/office/officeart/2018/2/layout/IconLabelDescriptionList"/>
    <dgm:cxn modelId="{A7DC0B6E-A9A7-4C85-B892-E754FD199944}" type="presParOf" srcId="{B3CD1D7C-3DE4-4266-89FE-7392E8ED7A1C}" destId="{58D1C9E7-4667-4F3F-B941-BA2AE08A5D49}" srcOrd="1" destOrd="0" presId="urn:microsoft.com/office/officeart/2018/2/layout/IconLabelDescriptionList"/>
    <dgm:cxn modelId="{A8123BB1-5F0A-4E1E-BAE2-85610FCD6D97}" type="presParOf" srcId="{B3CD1D7C-3DE4-4266-89FE-7392E8ED7A1C}" destId="{92C1329C-93C2-4B46-95CA-D55958F4C0DC}" srcOrd="2" destOrd="0" presId="urn:microsoft.com/office/officeart/2018/2/layout/IconLabelDescriptionList"/>
    <dgm:cxn modelId="{48321C8A-84BE-4860-AB23-82CAF72BD295}" type="presParOf" srcId="{B3CD1D7C-3DE4-4266-89FE-7392E8ED7A1C}" destId="{46D47304-476B-4BF3-B0DB-20E4EE1FD8D6}" srcOrd="3" destOrd="0" presId="urn:microsoft.com/office/officeart/2018/2/layout/IconLabelDescriptionList"/>
    <dgm:cxn modelId="{9CEC1B16-A649-4B33-ADDF-0E3E5CC6A898}" type="presParOf" srcId="{B3CD1D7C-3DE4-4266-89FE-7392E8ED7A1C}" destId="{A68AA141-C1E6-4ECB-9385-569EACBE7D13}" srcOrd="4" destOrd="0" presId="urn:microsoft.com/office/officeart/2018/2/layout/IconLabelDescriptionList"/>
    <dgm:cxn modelId="{56DC328F-7659-487F-8440-75A7120D12FE}" type="presParOf" srcId="{9137557A-4C64-4329-8E77-90D491C10A85}" destId="{5BF97716-CEBB-4A74-AF58-1EA513C208CE}" srcOrd="1" destOrd="0" presId="urn:microsoft.com/office/officeart/2018/2/layout/IconLabelDescriptionList"/>
    <dgm:cxn modelId="{8B47C1A4-B52B-4C23-AB76-4F4AEA932963}" type="presParOf" srcId="{9137557A-4C64-4329-8E77-90D491C10A85}" destId="{1997914D-5F53-4866-9BC2-B9D3B68A71DD}" srcOrd="2" destOrd="0" presId="urn:microsoft.com/office/officeart/2018/2/layout/IconLabelDescriptionList"/>
    <dgm:cxn modelId="{E2004642-A58B-4E1D-9002-AE8D6045344A}" type="presParOf" srcId="{1997914D-5F53-4866-9BC2-B9D3B68A71DD}" destId="{F755122C-23B9-42A7-8786-8CC3E935B941}" srcOrd="0" destOrd="0" presId="urn:microsoft.com/office/officeart/2018/2/layout/IconLabelDescriptionList"/>
    <dgm:cxn modelId="{57970D5F-F86C-4D76-BCD5-B495E50A384C}" type="presParOf" srcId="{1997914D-5F53-4866-9BC2-B9D3B68A71DD}" destId="{D1710886-C240-46FA-AFBB-511A9730A4DF}" srcOrd="1" destOrd="0" presId="urn:microsoft.com/office/officeart/2018/2/layout/IconLabelDescriptionList"/>
    <dgm:cxn modelId="{59555F73-CCCE-4C06-A164-F3BF9E79827D}" type="presParOf" srcId="{1997914D-5F53-4866-9BC2-B9D3B68A71DD}" destId="{7BDC456D-CFF5-4A02-BD52-B07E3523AE25}" srcOrd="2" destOrd="0" presId="urn:microsoft.com/office/officeart/2018/2/layout/IconLabelDescriptionList"/>
    <dgm:cxn modelId="{6FE30EF9-4C2D-4FB2-B5DD-D3DDB0DA90B9}" type="presParOf" srcId="{1997914D-5F53-4866-9BC2-B9D3B68A71DD}" destId="{A93693FD-5D94-49CC-A9ED-F6F961B3698E}" srcOrd="3" destOrd="0" presId="urn:microsoft.com/office/officeart/2018/2/layout/IconLabelDescriptionList"/>
    <dgm:cxn modelId="{F93990E0-74C0-450B-BA61-0241EA228FDC}" type="presParOf" srcId="{1997914D-5F53-4866-9BC2-B9D3B68A71DD}" destId="{BDD256F6-D852-4A5B-98DA-C50BBE8CB423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98F5AB8-230F-4016-BCDF-8F99391D1B52}" type="doc">
      <dgm:prSet loTypeId="urn:microsoft.com/office/officeart/2018/2/layout/IconCircle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50961F8-05B2-4494-AAE4-D279ED43197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Origination of securitisation by corporations</a:t>
          </a:r>
          <a:endParaRPr lang="en-US"/>
        </a:p>
      </dgm:t>
    </dgm:pt>
    <dgm:pt modelId="{380149DD-BF44-4E10-A907-7BD0CFE8643C}" type="parTrans" cxnId="{0DA5ED1C-4D38-475D-BB64-350B42882F23}">
      <dgm:prSet/>
      <dgm:spPr/>
      <dgm:t>
        <a:bodyPr/>
        <a:lstStyle/>
        <a:p>
          <a:endParaRPr lang="en-US"/>
        </a:p>
      </dgm:t>
    </dgm:pt>
    <dgm:pt modelId="{02BABC41-37F6-4025-9090-6B5154074AE1}" type="sibTrans" cxnId="{0DA5ED1C-4D38-475D-BB64-350B42882F2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19770B2-318F-409B-BEC0-7147B0A11A4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Additional volume of borrowing/financing for the real economy</a:t>
          </a:r>
          <a:endParaRPr lang="en-US"/>
        </a:p>
      </dgm:t>
    </dgm:pt>
    <dgm:pt modelId="{43C5B5B2-2D91-467E-BF66-976DB25646CE}" type="parTrans" cxnId="{0C80A2ED-B7E1-4A3E-B4E1-7FD2045AC94C}">
      <dgm:prSet/>
      <dgm:spPr/>
      <dgm:t>
        <a:bodyPr/>
        <a:lstStyle/>
        <a:p>
          <a:endParaRPr lang="en-US"/>
        </a:p>
      </dgm:t>
    </dgm:pt>
    <dgm:pt modelId="{AE5722AF-D6E2-4177-9030-477517BE5AE4}" type="sibTrans" cxnId="{0C80A2ED-B7E1-4A3E-B4E1-7FD2045AC94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96E9796-DA0F-4391-830E-5A055DD6894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Diversification of funding sources (cost mix, stability)</a:t>
          </a:r>
          <a:endParaRPr lang="en-US"/>
        </a:p>
      </dgm:t>
    </dgm:pt>
    <dgm:pt modelId="{CC381680-33F4-445B-A816-80881A73DC8C}" type="parTrans" cxnId="{8B837A3B-C3A1-43F3-97D6-DC9966E92E1F}">
      <dgm:prSet/>
      <dgm:spPr/>
      <dgm:t>
        <a:bodyPr/>
        <a:lstStyle/>
        <a:p>
          <a:endParaRPr lang="en-US"/>
        </a:p>
      </dgm:t>
    </dgm:pt>
    <dgm:pt modelId="{B8E5BC51-CBB8-4452-9F73-D5769C6FBA28}" type="sibTrans" cxnId="{8B837A3B-C3A1-43F3-97D6-DC9966E92E1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54822E2-A3AC-4BF1-9A66-76A98BD04D2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Stand alone transactions ?</a:t>
          </a:r>
          <a:endParaRPr lang="en-US"/>
        </a:p>
      </dgm:t>
    </dgm:pt>
    <dgm:pt modelId="{DC203200-8AD8-4986-86F2-CCDE22C9AF6E}" type="parTrans" cxnId="{B59D070D-B4C2-4661-8159-837881DFEB85}">
      <dgm:prSet/>
      <dgm:spPr/>
      <dgm:t>
        <a:bodyPr/>
        <a:lstStyle/>
        <a:p>
          <a:endParaRPr lang="en-US"/>
        </a:p>
      </dgm:t>
    </dgm:pt>
    <dgm:pt modelId="{459A9F0A-A51F-4BBE-AA54-98C9022D056A}" type="sibTrans" cxnId="{B59D070D-B4C2-4661-8159-837881DFEB8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C3BEB99-AB29-4F51-88A5-840F9F95B68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Conduit type transactions ?</a:t>
          </a:r>
          <a:endParaRPr lang="en-US"/>
        </a:p>
      </dgm:t>
    </dgm:pt>
    <dgm:pt modelId="{1E966B5B-72BA-4590-B79A-8390E119D602}" type="parTrans" cxnId="{5D1F6F84-49A6-4ABE-AAB2-58181E5DD250}">
      <dgm:prSet/>
      <dgm:spPr/>
      <dgm:t>
        <a:bodyPr/>
        <a:lstStyle/>
        <a:p>
          <a:endParaRPr lang="en-US"/>
        </a:p>
      </dgm:t>
    </dgm:pt>
    <dgm:pt modelId="{9BC300B7-5E68-47AA-B0BF-D3E06050ED66}" type="sibTrans" cxnId="{5D1F6F84-49A6-4ABE-AAB2-58181E5DD25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B868B0F-6952-402F-B4C5-0BFB2E89A83D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Increase of volume of fee business for FIs (structuring, arranging, underwriting) and service providers (corporate services, trustee services, legal services …)</a:t>
          </a:r>
          <a:endParaRPr lang="en-US"/>
        </a:p>
      </dgm:t>
    </dgm:pt>
    <dgm:pt modelId="{DFFD44E5-FEFE-4666-BE9C-3564DEB547C4}" type="parTrans" cxnId="{59717F4C-2262-4FA1-BED4-2F0E9622D1B8}">
      <dgm:prSet/>
      <dgm:spPr/>
      <dgm:t>
        <a:bodyPr/>
        <a:lstStyle/>
        <a:p>
          <a:endParaRPr lang="en-US"/>
        </a:p>
      </dgm:t>
    </dgm:pt>
    <dgm:pt modelId="{8468935C-3D22-4EEF-BA08-7654C9B8AAF7}" type="sibTrans" cxnId="{59717F4C-2262-4FA1-BED4-2F0E9622D1B8}">
      <dgm:prSet/>
      <dgm:spPr/>
      <dgm:t>
        <a:bodyPr/>
        <a:lstStyle/>
        <a:p>
          <a:endParaRPr lang="en-US"/>
        </a:p>
      </dgm:t>
    </dgm:pt>
    <dgm:pt modelId="{028F308E-9C33-42D3-A692-178714342216}" type="pres">
      <dgm:prSet presAssocID="{198F5AB8-230F-4016-BCDF-8F99391D1B52}" presName="root" presStyleCnt="0">
        <dgm:presLayoutVars>
          <dgm:dir/>
          <dgm:resizeHandles val="exact"/>
        </dgm:presLayoutVars>
      </dgm:prSet>
      <dgm:spPr/>
    </dgm:pt>
    <dgm:pt modelId="{6418D624-4C3F-4D37-BA40-88C16401934A}" type="pres">
      <dgm:prSet presAssocID="{198F5AB8-230F-4016-BCDF-8F99391D1B52}" presName="container" presStyleCnt="0">
        <dgm:presLayoutVars>
          <dgm:dir/>
          <dgm:resizeHandles val="exact"/>
        </dgm:presLayoutVars>
      </dgm:prSet>
      <dgm:spPr/>
    </dgm:pt>
    <dgm:pt modelId="{9C5F8F43-1B50-4218-A47D-8FAB7596B60B}" type="pres">
      <dgm:prSet presAssocID="{650961F8-05B2-4494-AAE4-D279ED43197F}" presName="compNode" presStyleCnt="0"/>
      <dgm:spPr/>
    </dgm:pt>
    <dgm:pt modelId="{CFAF1EBC-63FB-4547-9CD3-86E4499B2608}" type="pres">
      <dgm:prSet presAssocID="{650961F8-05B2-4494-AAE4-D279ED43197F}" presName="iconBgRect" presStyleLbl="bgShp" presStyleIdx="0" presStyleCnt="6"/>
      <dgm:spPr/>
    </dgm:pt>
    <dgm:pt modelId="{124034DE-9008-4DE6-9D8D-840A77D80113}" type="pres">
      <dgm:prSet presAssocID="{650961F8-05B2-4494-AAE4-D279ED43197F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ctory"/>
        </a:ext>
      </dgm:extLst>
    </dgm:pt>
    <dgm:pt modelId="{682B2228-5F38-4076-84E2-243ED7381EA4}" type="pres">
      <dgm:prSet presAssocID="{650961F8-05B2-4494-AAE4-D279ED43197F}" presName="spaceRect" presStyleCnt="0"/>
      <dgm:spPr/>
    </dgm:pt>
    <dgm:pt modelId="{535444EC-7BBC-4F6F-9F58-2052EC3F4101}" type="pres">
      <dgm:prSet presAssocID="{650961F8-05B2-4494-AAE4-D279ED43197F}" presName="textRect" presStyleLbl="revTx" presStyleIdx="0" presStyleCnt="6">
        <dgm:presLayoutVars>
          <dgm:chMax val="1"/>
          <dgm:chPref val="1"/>
        </dgm:presLayoutVars>
      </dgm:prSet>
      <dgm:spPr/>
    </dgm:pt>
    <dgm:pt modelId="{21E381E9-920F-403B-AD70-E9E11E91B6E7}" type="pres">
      <dgm:prSet presAssocID="{02BABC41-37F6-4025-9090-6B5154074AE1}" presName="sibTrans" presStyleLbl="sibTrans2D1" presStyleIdx="0" presStyleCnt="0"/>
      <dgm:spPr/>
    </dgm:pt>
    <dgm:pt modelId="{4E04CA64-3077-48D9-9F2A-97FF03430EFC}" type="pres">
      <dgm:prSet presAssocID="{C19770B2-318F-409B-BEC0-7147B0A11A44}" presName="compNode" presStyleCnt="0"/>
      <dgm:spPr/>
    </dgm:pt>
    <dgm:pt modelId="{0C6A4149-F148-44B7-B39E-0F480CA534D2}" type="pres">
      <dgm:prSet presAssocID="{C19770B2-318F-409B-BEC0-7147B0A11A44}" presName="iconBgRect" presStyleLbl="bgShp" presStyleIdx="1" presStyleCnt="6"/>
      <dgm:spPr/>
    </dgm:pt>
    <dgm:pt modelId="{DDAC5B4F-820D-4529-9B92-07C04B821E4B}" type="pres">
      <dgm:prSet presAssocID="{C19770B2-318F-409B-BEC0-7147B0A11A4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BCE280A2-FBCC-4E38-9A9D-8CB7F42875F2}" type="pres">
      <dgm:prSet presAssocID="{C19770B2-318F-409B-BEC0-7147B0A11A44}" presName="spaceRect" presStyleCnt="0"/>
      <dgm:spPr/>
    </dgm:pt>
    <dgm:pt modelId="{8B7CDA0A-0A8A-4BE3-971C-90626461D620}" type="pres">
      <dgm:prSet presAssocID="{C19770B2-318F-409B-BEC0-7147B0A11A44}" presName="textRect" presStyleLbl="revTx" presStyleIdx="1" presStyleCnt="6">
        <dgm:presLayoutVars>
          <dgm:chMax val="1"/>
          <dgm:chPref val="1"/>
        </dgm:presLayoutVars>
      </dgm:prSet>
      <dgm:spPr/>
    </dgm:pt>
    <dgm:pt modelId="{108BD2DE-5DFA-4094-838B-56B0A47A76A9}" type="pres">
      <dgm:prSet presAssocID="{AE5722AF-D6E2-4177-9030-477517BE5AE4}" presName="sibTrans" presStyleLbl="sibTrans2D1" presStyleIdx="0" presStyleCnt="0"/>
      <dgm:spPr/>
    </dgm:pt>
    <dgm:pt modelId="{20222794-C041-4865-B013-525B5E9BCBA4}" type="pres">
      <dgm:prSet presAssocID="{296E9796-DA0F-4391-830E-5A055DD6894E}" presName="compNode" presStyleCnt="0"/>
      <dgm:spPr/>
    </dgm:pt>
    <dgm:pt modelId="{9ECB98EF-64DB-4666-85AC-D0DD14A52288}" type="pres">
      <dgm:prSet presAssocID="{296E9796-DA0F-4391-830E-5A055DD6894E}" presName="iconBgRect" presStyleLbl="bgShp" presStyleIdx="2" presStyleCnt="6"/>
      <dgm:spPr/>
    </dgm:pt>
    <dgm:pt modelId="{14625B14-4BD3-40F9-97E6-6AB424746B3E}" type="pres">
      <dgm:prSet presAssocID="{296E9796-DA0F-4391-830E-5A055DD6894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851247B1-64EE-49D0-B531-FFE0D61E9AC0}" type="pres">
      <dgm:prSet presAssocID="{296E9796-DA0F-4391-830E-5A055DD6894E}" presName="spaceRect" presStyleCnt="0"/>
      <dgm:spPr/>
    </dgm:pt>
    <dgm:pt modelId="{8EDE3C2C-FFD1-43A5-B246-761D5F963AF9}" type="pres">
      <dgm:prSet presAssocID="{296E9796-DA0F-4391-830E-5A055DD6894E}" presName="textRect" presStyleLbl="revTx" presStyleIdx="2" presStyleCnt="6">
        <dgm:presLayoutVars>
          <dgm:chMax val="1"/>
          <dgm:chPref val="1"/>
        </dgm:presLayoutVars>
      </dgm:prSet>
      <dgm:spPr/>
    </dgm:pt>
    <dgm:pt modelId="{93E89C70-4F75-4138-8FE4-7E303DB595EC}" type="pres">
      <dgm:prSet presAssocID="{B8E5BC51-CBB8-4452-9F73-D5769C6FBA28}" presName="sibTrans" presStyleLbl="sibTrans2D1" presStyleIdx="0" presStyleCnt="0"/>
      <dgm:spPr/>
    </dgm:pt>
    <dgm:pt modelId="{AA0F8D23-8E2D-4636-B8F7-B420CB1F4E03}" type="pres">
      <dgm:prSet presAssocID="{854822E2-A3AC-4BF1-9A66-76A98BD04D2C}" presName="compNode" presStyleCnt="0"/>
      <dgm:spPr/>
    </dgm:pt>
    <dgm:pt modelId="{7969AF79-E514-4A70-9382-A4C312407759}" type="pres">
      <dgm:prSet presAssocID="{854822E2-A3AC-4BF1-9A66-76A98BD04D2C}" presName="iconBgRect" presStyleLbl="bgShp" presStyleIdx="3" presStyleCnt="6"/>
      <dgm:spPr/>
    </dgm:pt>
    <dgm:pt modelId="{24E81BC1-690F-482E-852A-62250E2C2A95}" type="pres">
      <dgm:prSet presAssocID="{854822E2-A3AC-4BF1-9A66-76A98BD04D2C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gister"/>
        </a:ext>
      </dgm:extLst>
    </dgm:pt>
    <dgm:pt modelId="{ACD0A5F7-8BC5-4682-B3C7-F1DF39FD3F94}" type="pres">
      <dgm:prSet presAssocID="{854822E2-A3AC-4BF1-9A66-76A98BD04D2C}" presName="spaceRect" presStyleCnt="0"/>
      <dgm:spPr/>
    </dgm:pt>
    <dgm:pt modelId="{EC03F12C-EC4B-491D-9106-434FB7B940F0}" type="pres">
      <dgm:prSet presAssocID="{854822E2-A3AC-4BF1-9A66-76A98BD04D2C}" presName="textRect" presStyleLbl="revTx" presStyleIdx="3" presStyleCnt="6">
        <dgm:presLayoutVars>
          <dgm:chMax val="1"/>
          <dgm:chPref val="1"/>
        </dgm:presLayoutVars>
      </dgm:prSet>
      <dgm:spPr/>
    </dgm:pt>
    <dgm:pt modelId="{B737557F-7E6F-4844-9CE7-BA4A5FBDF386}" type="pres">
      <dgm:prSet presAssocID="{459A9F0A-A51F-4BBE-AA54-98C9022D056A}" presName="sibTrans" presStyleLbl="sibTrans2D1" presStyleIdx="0" presStyleCnt="0"/>
      <dgm:spPr/>
    </dgm:pt>
    <dgm:pt modelId="{09140F53-B32C-4834-B859-E0498BB56CBE}" type="pres">
      <dgm:prSet presAssocID="{3C3BEB99-AB29-4F51-88A5-840F9F95B689}" presName="compNode" presStyleCnt="0"/>
      <dgm:spPr/>
    </dgm:pt>
    <dgm:pt modelId="{D8A4DAE0-C8A8-40FF-BFCA-2D77EE186129}" type="pres">
      <dgm:prSet presAssocID="{3C3BEB99-AB29-4F51-88A5-840F9F95B689}" presName="iconBgRect" presStyleLbl="bgShp" presStyleIdx="4" presStyleCnt="6"/>
      <dgm:spPr/>
    </dgm:pt>
    <dgm:pt modelId="{E1ED0C72-33B8-4D60-884A-E9793FDD7766}" type="pres">
      <dgm:prSet presAssocID="{3C3BEB99-AB29-4F51-88A5-840F9F95B689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edit card"/>
        </a:ext>
      </dgm:extLst>
    </dgm:pt>
    <dgm:pt modelId="{1C01F903-9A1D-40EB-BC1F-93C264C8CEB6}" type="pres">
      <dgm:prSet presAssocID="{3C3BEB99-AB29-4F51-88A5-840F9F95B689}" presName="spaceRect" presStyleCnt="0"/>
      <dgm:spPr/>
    </dgm:pt>
    <dgm:pt modelId="{29B936A2-C1A2-40A8-8831-B89B05ED3AF5}" type="pres">
      <dgm:prSet presAssocID="{3C3BEB99-AB29-4F51-88A5-840F9F95B689}" presName="textRect" presStyleLbl="revTx" presStyleIdx="4" presStyleCnt="6">
        <dgm:presLayoutVars>
          <dgm:chMax val="1"/>
          <dgm:chPref val="1"/>
        </dgm:presLayoutVars>
      </dgm:prSet>
      <dgm:spPr/>
    </dgm:pt>
    <dgm:pt modelId="{3F2C347E-9A34-41E7-AAA1-9C3581D048E4}" type="pres">
      <dgm:prSet presAssocID="{9BC300B7-5E68-47AA-B0BF-D3E06050ED66}" presName="sibTrans" presStyleLbl="sibTrans2D1" presStyleIdx="0" presStyleCnt="0"/>
      <dgm:spPr/>
    </dgm:pt>
    <dgm:pt modelId="{0E577F8D-71CB-461B-BDF4-86DD77F7FE13}" type="pres">
      <dgm:prSet presAssocID="{1B868B0F-6952-402F-B4C5-0BFB2E89A83D}" presName="compNode" presStyleCnt="0"/>
      <dgm:spPr/>
    </dgm:pt>
    <dgm:pt modelId="{CF44759F-2D82-4AB2-9734-E99FCB27BB32}" type="pres">
      <dgm:prSet presAssocID="{1B868B0F-6952-402F-B4C5-0BFB2E89A83D}" presName="iconBgRect" presStyleLbl="bgShp" presStyleIdx="5" presStyleCnt="6"/>
      <dgm:spPr/>
    </dgm:pt>
    <dgm:pt modelId="{4675CA47-46A6-4DAC-AD3A-4BE305781BBF}" type="pres">
      <dgm:prSet presAssocID="{1B868B0F-6952-402F-B4C5-0BFB2E89A83D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8484F59A-F60E-424F-AF46-ECD04C38FE45}" type="pres">
      <dgm:prSet presAssocID="{1B868B0F-6952-402F-B4C5-0BFB2E89A83D}" presName="spaceRect" presStyleCnt="0"/>
      <dgm:spPr/>
    </dgm:pt>
    <dgm:pt modelId="{08766678-4789-4CCC-B074-8574FFB08450}" type="pres">
      <dgm:prSet presAssocID="{1B868B0F-6952-402F-B4C5-0BFB2E89A83D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B59D070D-B4C2-4661-8159-837881DFEB85}" srcId="{198F5AB8-230F-4016-BCDF-8F99391D1B52}" destId="{854822E2-A3AC-4BF1-9A66-76A98BD04D2C}" srcOrd="3" destOrd="0" parTransId="{DC203200-8AD8-4986-86F2-CCDE22C9AF6E}" sibTransId="{459A9F0A-A51F-4BBE-AA54-98C9022D056A}"/>
    <dgm:cxn modelId="{358BF611-41FC-4D55-9F7C-21DA01C0196B}" type="presOf" srcId="{650961F8-05B2-4494-AAE4-D279ED43197F}" destId="{535444EC-7BBC-4F6F-9F58-2052EC3F4101}" srcOrd="0" destOrd="0" presId="urn:microsoft.com/office/officeart/2018/2/layout/IconCircleList"/>
    <dgm:cxn modelId="{0DA5ED1C-4D38-475D-BB64-350B42882F23}" srcId="{198F5AB8-230F-4016-BCDF-8F99391D1B52}" destId="{650961F8-05B2-4494-AAE4-D279ED43197F}" srcOrd="0" destOrd="0" parTransId="{380149DD-BF44-4E10-A907-7BD0CFE8643C}" sibTransId="{02BABC41-37F6-4025-9090-6B5154074AE1}"/>
    <dgm:cxn modelId="{5F19C723-6DAE-4F4B-A71B-E9FF2783183D}" type="presOf" srcId="{296E9796-DA0F-4391-830E-5A055DD6894E}" destId="{8EDE3C2C-FFD1-43A5-B246-761D5F963AF9}" srcOrd="0" destOrd="0" presId="urn:microsoft.com/office/officeart/2018/2/layout/IconCircleList"/>
    <dgm:cxn modelId="{EB122C25-B3AE-46D0-AADA-5ECF06E34384}" type="presOf" srcId="{9BC300B7-5E68-47AA-B0BF-D3E06050ED66}" destId="{3F2C347E-9A34-41E7-AAA1-9C3581D048E4}" srcOrd="0" destOrd="0" presId="urn:microsoft.com/office/officeart/2018/2/layout/IconCircleList"/>
    <dgm:cxn modelId="{C306BC33-928A-4AE8-9A62-6723670C2D7F}" type="presOf" srcId="{1B868B0F-6952-402F-B4C5-0BFB2E89A83D}" destId="{08766678-4789-4CCC-B074-8574FFB08450}" srcOrd="0" destOrd="0" presId="urn:microsoft.com/office/officeart/2018/2/layout/IconCircleList"/>
    <dgm:cxn modelId="{8B837A3B-C3A1-43F3-97D6-DC9966E92E1F}" srcId="{198F5AB8-230F-4016-BCDF-8F99391D1B52}" destId="{296E9796-DA0F-4391-830E-5A055DD6894E}" srcOrd="2" destOrd="0" parTransId="{CC381680-33F4-445B-A816-80881A73DC8C}" sibTransId="{B8E5BC51-CBB8-4452-9F73-D5769C6FBA28}"/>
    <dgm:cxn modelId="{2E7EA63F-F34B-4DFF-A91C-5D627563DF9F}" type="presOf" srcId="{459A9F0A-A51F-4BBE-AA54-98C9022D056A}" destId="{B737557F-7E6F-4844-9CE7-BA4A5FBDF386}" srcOrd="0" destOrd="0" presId="urn:microsoft.com/office/officeart/2018/2/layout/IconCircleList"/>
    <dgm:cxn modelId="{CC4D925F-45DC-4E78-A8FD-DDC17ED03B98}" type="presOf" srcId="{3C3BEB99-AB29-4F51-88A5-840F9F95B689}" destId="{29B936A2-C1A2-40A8-8831-B89B05ED3AF5}" srcOrd="0" destOrd="0" presId="urn:microsoft.com/office/officeart/2018/2/layout/IconCircleList"/>
    <dgm:cxn modelId="{F792EC4B-52EB-4780-8347-B4D2B9A0CA3C}" type="presOf" srcId="{C19770B2-318F-409B-BEC0-7147B0A11A44}" destId="{8B7CDA0A-0A8A-4BE3-971C-90626461D620}" srcOrd="0" destOrd="0" presId="urn:microsoft.com/office/officeart/2018/2/layout/IconCircleList"/>
    <dgm:cxn modelId="{59717F4C-2262-4FA1-BED4-2F0E9622D1B8}" srcId="{198F5AB8-230F-4016-BCDF-8F99391D1B52}" destId="{1B868B0F-6952-402F-B4C5-0BFB2E89A83D}" srcOrd="5" destOrd="0" parTransId="{DFFD44E5-FEFE-4666-BE9C-3564DEB547C4}" sibTransId="{8468935C-3D22-4EEF-BA08-7654C9B8AAF7}"/>
    <dgm:cxn modelId="{AAA8F27D-9075-46C4-A9C1-1107BB208E32}" type="presOf" srcId="{854822E2-A3AC-4BF1-9A66-76A98BD04D2C}" destId="{EC03F12C-EC4B-491D-9106-434FB7B940F0}" srcOrd="0" destOrd="0" presId="urn:microsoft.com/office/officeart/2018/2/layout/IconCircleList"/>
    <dgm:cxn modelId="{5D1F6F84-49A6-4ABE-AAB2-58181E5DD250}" srcId="{198F5AB8-230F-4016-BCDF-8F99391D1B52}" destId="{3C3BEB99-AB29-4F51-88A5-840F9F95B689}" srcOrd="4" destOrd="0" parTransId="{1E966B5B-72BA-4590-B79A-8390E119D602}" sibTransId="{9BC300B7-5E68-47AA-B0BF-D3E06050ED66}"/>
    <dgm:cxn modelId="{ADA5138A-9A0A-43DF-863E-4B3A479B5B95}" type="presOf" srcId="{198F5AB8-230F-4016-BCDF-8F99391D1B52}" destId="{028F308E-9C33-42D3-A692-178714342216}" srcOrd="0" destOrd="0" presId="urn:microsoft.com/office/officeart/2018/2/layout/IconCircleList"/>
    <dgm:cxn modelId="{8F8AE99E-E4CA-4105-B95A-D78ABD21FDEA}" type="presOf" srcId="{02BABC41-37F6-4025-9090-6B5154074AE1}" destId="{21E381E9-920F-403B-AD70-E9E11E91B6E7}" srcOrd="0" destOrd="0" presId="urn:microsoft.com/office/officeart/2018/2/layout/IconCircleList"/>
    <dgm:cxn modelId="{29EDA4DF-01C9-4611-A110-69B5F4E83F6A}" type="presOf" srcId="{B8E5BC51-CBB8-4452-9F73-D5769C6FBA28}" destId="{93E89C70-4F75-4138-8FE4-7E303DB595EC}" srcOrd="0" destOrd="0" presId="urn:microsoft.com/office/officeart/2018/2/layout/IconCircleList"/>
    <dgm:cxn modelId="{0C80A2ED-B7E1-4A3E-B4E1-7FD2045AC94C}" srcId="{198F5AB8-230F-4016-BCDF-8F99391D1B52}" destId="{C19770B2-318F-409B-BEC0-7147B0A11A44}" srcOrd="1" destOrd="0" parTransId="{43C5B5B2-2D91-467E-BF66-976DB25646CE}" sibTransId="{AE5722AF-D6E2-4177-9030-477517BE5AE4}"/>
    <dgm:cxn modelId="{546B54FC-803F-4129-8CE3-7C4E77A8E395}" type="presOf" srcId="{AE5722AF-D6E2-4177-9030-477517BE5AE4}" destId="{108BD2DE-5DFA-4094-838B-56B0A47A76A9}" srcOrd="0" destOrd="0" presId="urn:microsoft.com/office/officeart/2018/2/layout/IconCircleList"/>
    <dgm:cxn modelId="{CDE729DF-09D1-4E1F-B529-0AB920AF5D2A}" type="presParOf" srcId="{028F308E-9C33-42D3-A692-178714342216}" destId="{6418D624-4C3F-4D37-BA40-88C16401934A}" srcOrd="0" destOrd="0" presId="urn:microsoft.com/office/officeart/2018/2/layout/IconCircleList"/>
    <dgm:cxn modelId="{8E6138C9-D510-4DFB-B07E-8F0CF915BE95}" type="presParOf" srcId="{6418D624-4C3F-4D37-BA40-88C16401934A}" destId="{9C5F8F43-1B50-4218-A47D-8FAB7596B60B}" srcOrd="0" destOrd="0" presId="urn:microsoft.com/office/officeart/2018/2/layout/IconCircleList"/>
    <dgm:cxn modelId="{1FABA1A9-F463-4051-A1C8-F0E24FF1D786}" type="presParOf" srcId="{9C5F8F43-1B50-4218-A47D-8FAB7596B60B}" destId="{CFAF1EBC-63FB-4547-9CD3-86E4499B2608}" srcOrd="0" destOrd="0" presId="urn:microsoft.com/office/officeart/2018/2/layout/IconCircleList"/>
    <dgm:cxn modelId="{B079A276-921B-4C24-AB98-BE9E1181942D}" type="presParOf" srcId="{9C5F8F43-1B50-4218-A47D-8FAB7596B60B}" destId="{124034DE-9008-4DE6-9D8D-840A77D80113}" srcOrd="1" destOrd="0" presId="urn:microsoft.com/office/officeart/2018/2/layout/IconCircleList"/>
    <dgm:cxn modelId="{0B73E12D-1CA5-4F34-A4FA-0D298DCAD6F4}" type="presParOf" srcId="{9C5F8F43-1B50-4218-A47D-8FAB7596B60B}" destId="{682B2228-5F38-4076-84E2-243ED7381EA4}" srcOrd="2" destOrd="0" presId="urn:microsoft.com/office/officeart/2018/2/layout/IconCircleList"/>
    <dgm:cxn modelId="{C0F45C2D-EB4F-4FDC-8EAD-C06204A024C4}" type="presParOf" srcId="{9C5F8F43-1B50-4218-A47D-8FAB7596B60B}" destId="{535444EC-7BBC-4F6F-9F58-2052EC3F4101}" srcOrd="3" destOrd="0" presId="urn:microsoft.com/office/officeart/2018/2/layout/IconCircleList"/>
    <dgm:cxn modelId="{68FDE605-C9D7-4B0E-81AE-7928310836F1}" type="presParOf" srcId="{6418D624-4C3F-4D37-BA40-88C16401934A}" destId="{21E381E9-920F-403B-AD70-E9E11E91B6E7}" srcOrd="1" destOrd="0" presId="urn:microsoft.com/office/officeart/2018/2/layout/IconCircleList"/>
    <dgm:cxn modelId="{BC344C64-C0E0-4DF3-A5BE-1109CE800157}" type="presParOf" srcId="{6418D624-4C3F-4D37-BA40-88C16401934A}" destId="{4E04CA64-3077-48D9-9F2A-97FF03430EFC}" srcOrd="2" destOrd="0" presId="urn:microsoft.com/office/officeart/2018/2/layout/IconCircleList"/>
    <dgm:cxn modelId="{300360FD-58BC-43FB-9235-C0AC12A98AF1}" type="presParOf" srcId="{4E04CA64-3077-48D9-9F2A-97FF03430EFC}" destId="{0C6A4149-F148-44B7-B39E-0F480CA534D2}" srcOrd="0" destOrd="0" presId="urn:microsoft.com/office/officeart/2018/2/layout/IconCircleList"/>
    <dgm:cxn modelId="{F1BE77F5-74FA-4F38-A98E-A9E7CB1698E1}" type="presParOf" srcId="{4E04CA64-3077-48D9-9F2A-97FF03430EFC}" destId="{DDAC5B4F-820D-4529-9B92-07C04B821E4B}" srcOrd="1" destOrd="0" presId="urn:microsoft.com/office/officeart/2018/2/layout/IconCircleList"/>
    <dgm:cxn modelId="{4C868A59-52FE-4EAD-B1CB-CCF8BDB11A33}" type="presParOf" srcId="{4E04CA64-3077-48D9-9F2A-97FF03430EFC}" destId="{BCE280A2-FBCC-4E38-9A9D-8CB7F42875F2}" srcOrd="2" destOrd="0" presId="urn:microsoft.com/office/officeart/2018/2/layout/IconCircleList"/>
    <dgm:cxn modelId="{3FE8F4EB-08D2-4385-8D6D-2F2E083532F6}" type="presParOf" srcId="{4E04CA64-3077-48D9-9F2A-97FF03430EFC}" destId="{8B7CDA0A-0A8A-4BE3-971C-90626461D620}" srcOrd="3" destOrd="0" presId="urn:microsoft.com/office/officeart/2018/2/layout/IconCircleList"/>
    <dgm:cxn modelId="{90B90467-CF3C-4DFC-8A36-73B0C3081571}" type="presParOf" srcId="{6418D624-4C3F-4D37-BA40-88C16401934A}" destId="{108BD2DE-5DFA-4094-838B-56B0A47A76A9}" srcOrd="3" destOrd="0" presId="urn:microsoft.com/office/officeart/2018/2/layout/IconCircleList"/>
    <dgm:cxn modelId="{7F9F64D2-6001-43D2-8923-4E353BCFD6A1}" type="presParOf" srcId="{6418D624-4C3F-4D37-BA40-88C16401934A}" destId="{20222794-C041-4865-B013-525B5E9BCBA4}" srcOrd="4" destOrd="0" presId="urn:microsoft.com/office/officeart/2018/2/layout/IconCircleList"/>
    <dgm:cxn modelId="{201E546F-DCF9-4DA3-A86D-49B0E312EB67}" type="presParOf" srcId="{20222794-C041-4865-B013-525B5E9BCBA4}" destId="{9ECB98EF-64DB-4666-85AC-D0DD14A52288}" srcOrd="0" destOrd="0" presId="urn:microsoft.com/office/officeart/2018/2/layout/IconCircleList"/>
    <dgm:cxn modelId="{58BE1731-7CD2-4FC9-A091-559FFDD3191A}" type="presParOf" srcId="{20222794-C041-4865-B013-525B5E9BCBA4}" destId="{14625B14-4BD3-40F9-97E6-6AB424746B3E}" srcOrd="1" destOrd="0" presId="urn:microsoft.com/office/officeart/2018/2/layout/IconCircleList"/>
    <dgm:cxn modelId="{97129538-7035-4526-93E9-CEED89ADAE7B}" type="presParOf" srcId="{20222794-C041-4865-B013-525B5E9BCBA4}" destId="{851247B1-64EE-49D0-B531-FFE0D61E9AC0}" srcOrd="2" destOrd="0" presId="urn:microsoft.com/office/officeart/2018/2/layout/IconCircleList"/>
    <dgm:cxn modelId="{07B9579B-0755-4A2E-ABDE-513EC486BFE3}" type="presParOf" srcId="{20222794-C041-4865-B013-525B5E9BCBA4}" destId="{8EDE3C2C-FFD1-43A5-B246-761D5F963AF9}" srcOrd="3" destOrd="0" presId="urn:microsoft.com/office/officeart/2018/2/layout/IconCircleList"/>
    <dgm:cxn modelId="{F31C340A-89D8-4B9F-8903-722B54A3F4A4}" type="presParOf" srcId="{6418D624-4C3F-4D37-BA40-88C16401934A}" destId="{93E89C70-4F75-4138-8FE4-7E303DB595EC}" srcOrd="5" destOrd="0" presId="urn:microsoft.com/office/officeart/2018/2/layout/IconCircleList"/>
    <dgm:cxn modelId="{8FB15A52-CFF4-4333-A2BD-967B3CA0798E}" type="presParOf" srcId="{6418D624-4C3F-4D37-BA40-88C16401934A}" destId="{AA0F8D23-8E2D-4636-B8F7-B420CB1F4E03}" srcOrd="6" destOrd="0" presId="urn:microsoft.com/office/officeart/2018/2/layout/IconCircleList"/>
    <dgm:cxn modelId="{A8EC63FF-5945-4158-A5BF-E3B08D1A778C}" type="presParOf" srcId="{AA0F8D23-8E2D-4636-B8F7-B420CB1F4E03}" destId="{7969AF79-E514-4A70-9382-A4C312407759}" srcOrd="0" destOrd="0" presId="urn:microsoft.com/office/officeart/2018/2/layout/IconCircleList"/>
    <dgm:cxn modelId="{CC045E64-9AC0-4299-A306-D531B63E011C}" type="presParOf" srcId="{AA0F8D23-8E2D-4636-B8F7-B420CB1F4E03}" destId="{24E81BC1-690F-482E-852A-62250E2C2A95}" srcOrd="1" destOrd="0" presId="urn:microsoft.com/office/officeart/2018/2/layout/IconCircleList"/>
    <dgm:cxn modelId="{C5494AD1-8C02-4386-B8A7-345AFB36FA16}" type="presParOf" srcId="{AA0F8D23-8E2D-4636-B8F7-B420CB1F4E03}" destId="{ACD0A5F7-8BC5-4682-B3C7-F1DF39FD3F94}" srcOrd="2" destOrd="0" presId="urn:microsoft.com/office/officeart/2018/2/layout/IconCircleList"/>
    <dgm:cxn modelId="{A5F6B7C9-7DB0-4A54-BB14-590A3C747E07}" type="presParOf" srcId="{AA0F8D23-8E2D-4636-B8F7-B420CB1F4E03}" destId="{EC03F12C-EC4B-491D-9106-434FB7B940F0}" srcOrd="3" destOrd="0" presId="urn:microsoft.com/office/officeart/2018/2/layout/IconCircleList"/>
    <dgm:cxn modelId="{E124E561-E095-4349-BCD2-6D052CF0C584}" type="presParOf" srcId="{6418D624-4C3F-4D37-BA40-88C16401934A}" destId="{B737557F-7E6F-4844-9CE7-BA4A5FBDF386}" srcOrd="7" destOrd="0" presId="urn:microsoft.com/office/officeart/2018/2/layout/IconCircleList"/>
    <dgm:cxn modelId="{F7EFBAC9-59A8-4852-AB12-89D047DBB81E}" type="presParOf" srcId="{6418D624-4C3F-4D37-BA40-88C16401934A}" destId="{09140F53-B32C-4834-B859-E0498BB56CBE}" srcOrd="8" destOrd="0" presId="urn:microsoft.com/office/officeart/2018/2/layout/IconCircleList"/>
    <dgm:cxn modelId="{E2073976-8C12-4598-80DE-60C18738A147}" type="presParOf" srcId="{09140F53-B32C-4834-B859-E0498BB56CBE}" destId="{D8A4DAE0-C8A8-40FF-BFCA-2D77EE186129}" srcOrd="0" destOrd="0" presId="urn:microsoft.com/office/officeart/2018/2/layout/IconCircleList"/>
    <dgm:cxn modelId="{1E075687-BE9D-42BA-9EF9-C3D95651A110}" type="presParOf" srcId="{09140F53-B32C-4834-B859-E0498BB56CBE}" destId="{E1ED0C72-33B8-4D60-884A-E9793FDD7766}" srcOrd="1" destOrd="0" presId="urn:microsoft.com/office/officeart/2018/2/layout/IconCircleList"/>
    <dgm:cxn modelId="{7D8198BF-09BC-42BD-8185-DA4DE79F5DC5}" type="presParOf" srcId="{09140F53-B32C-4834-B859-E0498BB56CBE}" destId="{1C01F903-9A1D-40EB-BC1F-93C264C8CEB6}" srcOrd="2" destOrd="0" presId="urn:microsoft.com/office/officeart/2018/2/layout/IconCircleList"/>
    <dgm:cxn modelId="{D438E727-255F-481E-A2E1-87859FB07C59}" type="presParOf" srcId="{09140F53-B32C-4834-B859-E0498BB56CBE}" destId="{29B936A2-C1A2-40A8-8831-B89B05ED3AF5}" srcOrd="3" destOrd="0" presId="urn:microsoft.com/office/officeart/2018/2/layout/IconCircleList"/>
    <dgm:cxn modelId="{B92DF4A6-099D-46AE-A478-9075C9A887D0}" type="presParOf" srcId="{6418D624-4C3F-4D37-BA40-88C16401934A}" destId="{3F2C347E-9A34-41E7-AAA1-9C3581D048E4}" srcOrd="9" destOrd="0" presId="urn:microsoft.com/office/officeart/2018/2/layout/IconCircleList"/>
    <dgm:cxn modelId="{41D857D8-A890-4764-9C52-32DB93D1411C}" type="presParOf" srcId="{6418D624-4C3F-4D37-BA40-88C16401934A}" destId="{0E577F8D-71CB-461B-BDF4-86DD77F7FE13}" srcOrd="10" destOrd="0" presId="urn:microsoft.com/office/officeart/2018/2/layout/IconCircleList"/>
    <dgm:cxn modelId="{2703D930-C026-45DC-B496-B4814BCD5B5C}" type="presParOf" srcId="{0E577F8D-71CB-461B-BDF4-86DD77F7FE13}" destId="{CF44759F-2D82-4AB2-9734-E99FCB27BB32}" srcOrd="0" destOrd="0" presId="urn:microsoft.com/office/officeart/2018/2/layout/IconCircleList"/>
    <dgm:cxn modelId="{5C7DE92E-602A-449D-813F-5939D61BF55F}" type="presParOf" srcId="{0E577F8D-71CB-461B-BDF4-86DD77F7FE13}" destId="{4675CA47-46A6-4DAC-AD3A-4BE305781BBF}" srcOrd="1" destOrd="0" presId="urn:microsoft.com/office/officeart/2018/2/layout/IconCircleList"/>
    <dgm:cxn modelId="{AE72E027-DCF0-43A5-822F-B5B9CC99C039}" type="presParOf" srcId="{0E577F8D-71CB-461B-BDF4-86DD77F7FE13}" destId="{8484F59A-F60E-424F-AF46-ECD04C38FE45}" srcOrd="2" destOrd="0" presId="urn:microsoft.com/office/officeart/2018/2/layout/IconCircleList"/>
    <dgm:cxn modelId="{EFA2DECE-CA9F-4467-8833-FA27EB1F6990}" type="presParOf" srcId="{0E577F8D-71CB-461B-BDF4-86DD77F7FE13}" destId="{08766678-4789-4CCC-B074-8574FFB0845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008ADD-8997-41FF-AA8D-D8E3820E72B8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2B1CD8E0-542E-41C4-82F4-74439F2F4E28}">
      <dgm:prSet/>
      <dgm:spPr/>
      <dgm:t>
        <a:bodyPr/>
        <a:lstStyle/>
        <a:p>
          <a:pPr>
            <a:defRPr b="1"/>
          </a:pPr>
          <a:r>
            <a:rPr lang="en-US"/>
            <a:t>Official EU Objectives</a:t>
          </a:r>
        </a:p>
      </dgm:t>
    </dgm:pt>
    <dgm:pt modelId="{5D9081F3-513D-47A1-BC4B-0B4A2E5582C3}" type="parTrans" cxnId="{5EBE2373-EE96-4DD8-9C9C-C9E8ABAD0738}">
      <dgm:prSet/>
      <dgm:spPr/>
      <dgm:t>
        <a:bodyPr/>
        <a:lstStyle/>
        <a:p>
          <a:endParaRPr lang="en-US"/>
        </a:p>
      </dgm:t>
    </dgm:pt>
    <dgm:pt modelId="{B81A36BE-EAC4-4516-8828-01BF73E4AC12}" type="sibTrans" cxnId="{5EBE2373-EE96-4DD8-9C9C-C9E8ABAD0738}">
      <dgm:prSet/>
      <dgm:spPr/>
      <dgm:t>
        <a:bodyPr/>
        <a:lstStyle/>
        <a:p>
          <a:endParaRPr lang="en-US"/>
        </a:p>
      </dgm:t>
    </dgm:pt>
    <dgm:pt modelId="{0AC45E17-F028-4F60-95E2-1A16B9F4FBE1}">
      <dgm:prSet/>
      <dgm:spPr/>
      <dgm:t>
        <a:bodyPr/>
        <a:lstStyle/>
        <a:p>
          <a:r>
            <a:rPr lang="en-GB"/>
            <a:t>create a </a:t>
          </a:r>
          <a:r>
            <a:rPr lang="en-GB" b="1"/>
            <a:t>single market for capital</a:t>
          </a:r>
          <a:endParaRPr lang="en-US"/>
        </a:p>
      </dgm:t>
    </dgm:pt>
    <dgm:pt modelId="{BEB93A5B-71F2-4B22-BCEF-8C4B1BFC5FBF}" type="parTrans" cxnId="{7EE0EEA7-7E4C-403C-8BAE-CCE5991AF224}">
      <dgm:prSet/>
      <dgm:spPr/>
      <dgm:t>
        <a:bodyPr/>
        <a:lstStyle/>
        <a:p>
          <a:endParaRPr lang="en-US"/>
        </a:p>
      </dgm:t>
    </dgm:pt>
    <dgm:pt modelId="{65E27B90-9D1C-4D7A-98AF-86804FCA0B60}" type="sibTrans" cxnId="{7EE0EEA7-7E4C-403C-8BAE-CCE5991AF224}">
      <dgm:prSet/>
      <dgm:spPr/>
      <dgm:t>
        <a:bodyPr/>
        <a:lstStyle/>
        <a:p>
          <a:endParaRPr lang="en-US"/>
        </a:p>
      </dgm:t>
    </dgm:pt>
    <dgm:pt modelId="{F9850583-AD40-4BEA-9E8D-B11FFB2EA5C9}">
      <dgm:prSet/>
      <dgm:spPr/>
      <dgm:t>
        <a:bodyPr/>
        <a:lstStyle/>
        <a:p>
          <a:r>
            <a:rPr lang="en-GB" dirty="0"/>
            <a:t>to get money – </a:t>
          </a:r>
          <a:r>
            <a:rPr lang="en-GB" b="1" dirty="0"/>
            <a:t>investments and savings – flowing across the EU</a:t>
          </a:r>
          <a:r>
            <a:rPr lang="en-GB" dirty="0"/>
            <a:t> so that it can benefit consumers, investors and companies, regardless of where they are located.</a:t>
          </a:r>
          <a:endParaRPr lang="en-US" dirty="0"/>
        </a:p>
      </dgm:t>
    </dgm:pt>
    <dgm:pt modelId="{2BB07A1F-FD70-4B86-A241-605E2F167457}" type="parTrans" cxnId="{77A7D553-2E87-43C1-A413-45CC40DFEAEB}">
      <dgm:prSet/>
      <dgm:spPr/>
      <dgm:t>
        <a:bodyPr/>
        <a:lstStyle/>
        <a:p>
          <a:endParaRPr lang="en-US"/>
        </a:p>
      </dgm:t>
    </dgm:pt>
    <dgm:pt modelId="{BE188E56-7F5D-4893-AA22-A64CA8FBC298}" type="sibTrans" cxnId="{77A7D553-2E87-43C1-A413-45CC40DFEAEB}">
      <dgm:prSet/>
      <dgm:spPr/>
      <dgm:t>
        <a:bodyPr/>
        <a:lstStyle/>
        <a:p>
          <a:endParaRPr lang="en-US"/>
        </a:p>
      </dgm:t>
    </dgm:pt>
    <dgm:pt modelId="{02A5DFAF-0770-4E5B-8878-FF0BDC0EF92C}">
      <dgm:prSet/>
      <dgm:spPr/>
      <dgm:t>
        <a:bodyPr/>
        <a:lstStyle/>
        <a:p>
          <a:r>
            <a:rPr lang="en-GB"/>
            <a:t>provide </a:t>
          </a:r>
          <a:r>
            <a:rPr lang="en-GB" b="1"/>
            <a:t>businesses </a:t>
          </a:r>
          <a:r>
            <a:rPr lang="en-GB"/>
            <a:t>with a </a:t>
          </a:r>
          <a:r>
            <a:rPr lang="en-GB" b="1"/>
            <a:t>greater choice of fun</a:t>
          </a:r>
          <a:r>
            <a:rPr lang="en-GB"/>
            <a:t>ding at </a:t>
          </a:r>
          <a:r>
            <a:rPr lang="en-GB" b="1"/>
            <a:t>lower costs</a:t>
          </a:r>
          <a:r>
            <a:rPr lang="en-GB"/>
            <a:t> </a:t>
          </a:r>
          <a:endParaRPr lang="en-US"/>
        </a:p>
      </dgm:t>
    </dgm:pt>
    <dgm:pt modelId="{7E5821A9-C1DC-4193-805D-90ED71312F74}" type="parTrans" cxnId="{6DB5D3B0-DD81-44C2-BED9-36AF12804177}">
      <dgm:prSet/>
      <dgm:spPr/>
      <dgm:t>
        <a:bodyPr/>
        <a:lstStyle/>
        <a:p>
          <a:endParaRPr lang="en-US"/>
        </a:p>
      </dgm:t>
    </dgm:pt>
    <dgm:pt modelId="{40BA350E-1F6F-4FBA-A9B9-8F60035C6E83}" type="sibTrans" cxnId="{6DB5D3B0-DD81-44C2-BED9-36AF12804177}">
      <dgm:prSet/>
      <dgm:spPr/>
      <dgm:t>
        <a:bodyPr/>
        <a:lstStyle/>
        <a:p>
          <a:endParaRPr lang="en-US"/>
        </a:p>
      </dgm:t>
    </dgm:pt>
    <dgm:pt modelId="{AD8B08C0-C71A-4491-80AB-C4A25057E907}">
      <dgm:prSet/>
      <dgm:spPr/>
      <dgm:t>
        <a:bodyPr/>
        <a:lstStyle/>
        <a:p>
          <a:r>
            <a:rPr lang="en-GB"/>
            <a:t>offer </a:t>
          </a:r>
          <a:r>
            <a:rPr lang="en-GB" b="1"/>
            <a:t>new opportunities for savers and investors</a:t>
          </a:r>
          <a:endParaRPr lang="en-US"/>
        </a:p>
      </dgm:t>
    </dgm:pt>
    <dgm:pt modelId="{C8F12956-CE9D-45ED-93A0-B5D54E7A796B}" type="parTrans" cxnId="{456EEEA5-0238-48A7-B856-360D879D07DC}">
      <dgm:prSet/>
      <dgm:spPr/>
      <dgm:t>
        <a:bodyPr/>
        <a:lstStyle/>
        <a:p>
          <a:endParaRPr lang="en-US"/>
        </a:p>
      </dgm:t>
    </dgm:pt>
    <dgm:pt modelId="{7937FF71-02D1-4515-8257-F9CAA3DC61A9}" type="sibTrans" cxnId="{456EEEA5-0238-48A7-B856-360D879D07DC}">
      <dgm:prSet/>
      <dgm:spPr/>
      <dgm:t>
        <a:bodyPr/>
        <a:lstStyle/>
        <a:p>
          <a:endParaRPr lang="en-US"/>
        </a:p>
      </dgm:t>
    </dgm:pt>
    <dgm:pt modelId="{5C842519-9103-4AC7-B920-7B11ECDFC17C}">
      <dgm:prSet/>
      <dgm:spPr/>
      <dgm:t>
        <a:bodyPr/>
        <a:lstStyle/>
        <a:p>
          <a:pPr>
            <a:defRPr b="1"/>
          </a:pPr>
          <a:r>
            <a:rPr lang="en-US" dirty="0"/>
            <a:t>Translated into financial market dynamics</a:t>
          </a:r>
        </a:p>
      </dgm:t>
    </dgm:pt>
    <dgm:pt modelId="{FE33847A-6520-475A-9B97-03BB11356982}" type="parTrans" cxnId="{261EB6F4-7A69-49C9-A9D1-FFD2557BFD6C}">
      <dgm:prSet/>
      <dgm:spPr/>
      <dgm:t>
        <a:bodyPr/>
        <a:lstStyle/>
        <a:p>
          <a:endParaRPr lang="en-US"/>
        </a:p>
      </dgm:t>
    </dgm:pt>
    <dgm:pt modelId="{9ACB6660-4A2C-43D7-8A1F-0BDFF33F3F70}" type="sibTrans" cxnId="{261EB6F4-7A69-49C9-A9D1-FFD2557BFD6C}">
      <dgm:prSet/>
      <dgm:spPr/>
      <dgm:t>
        <a:bodyPr/>
        <a:lstStyle/>
        <a:p>
          <a:endParaRPr lang="en-US"/>
        </a:p>
      </dgm:t>
    </dgm:pt>
    <dgm:pt modelId="{C1EBE50B-EB36-4279-AF4C-CD33A6768299}">
      <dgm:prSet/>
      <dgm:spPr/>
      <dgm:t>
        <a:bodyPr/>
        <a:lstStyle/>
        <a:p>
          <a:r>
            <a:rPr lang="en-GB" dirty="0"/>
            <a:t>create a single market for capital across the EU </a:t>
          </a:r>
          <a:endParaRPr lang="en-US" dirty="0"/>
        </a:p>
      </dgm:t>
    </dgm:pt>
    <dgm:pt modelId="{78083898-7F88-4955-89A9-793C198CFA70}" type="parTrans" cxnId="{BF1F331D-419F-4A7B-B0C3-1EA6093EF283}">
      <dgm:prSet/>
      <dgm:spPr/>
      <dgm:t>
        <a:bodyPr/>
        <a:lstStyle/>
        <a:p>
          <a:endParaRPr lang="en-US"/>
        </a:p>
      </dgm:t>
    </dgm:pt>
    <dgm:pt modelId="{CA63B397-E0AC-45A5-AAA1-63B2E53648C6}" type="sibTrans" cxnId="{BF1F331D-419F-4A7B-B0C3-1EA6093EF283}">
      <dgm:prSet/>
      <dgm:spPr/>
      <dgm:t>
        <a:bodyPr/>
        <a:lstStyle/>
        <a:p>
          <a:endParaRPr lang="en-US"/>
        </a:p>
      </dgm:t>
    </dgm:pt>
    <dgm:pt modelId="{943BD5E9-11B0-4359-A522-381607C01138}">
      <dgm:prSet/>
      <dgm:spPr/>
      <dgm:t>
        <a:bodyPr/>
        <a:lstStyle/>
        <a:p>
          <a:r>
            <a:rPr lang="en-GB"/>
            <a:t>by reducing fragmentation </a:t>
          </a:r>
          <a:endParaRPr lang="en-US"/>
        </a:p>
      </dgm:t>
    </dgm:pt>
    <dgm:pt modelId="{6673C2FF-348F-41DA-9713-9C93572EA06D}" type="parTrans" cxnId="{D637BDEC-5BDB-44B4-B785-1EE7AD1843BC}">
      <dgm:prSet/>
      <dgm:spPr/>
      <dgm:t>
        <a:bodyPr/>
        <a:lstStyle/>
        <a:p>
          <a:endParaRPr lang="en-US"/>
        </a:p>
      </dgm:t>
    </dgm:pt>
    <dgm:pt modelId="{2DD83EC1-ECF9-4641-B60C-EDD9BF45AFC0}" type="sibTrans" cxnId="{D637BDEC-5BDB-44B4-B785-1EE7AD1843BC}">
      <dgm:prSet/>
      <dgm:spPr/>
      <dgm:t>
        <a:bodyPr/>
        <a:lstStyle/>
        <a:p>
          <a:endParaRPr lang="en-US"/>
        </a:p>
      </dgm:t>
    </dgm:pt>
    <dgm:pt modelId="{7D6EC183-3D3D-444D-B073-E9690DD91539}">
      <dgm:prSet/>
      <dgm:spPr/>
      <dgm:t>
        <a:bodyPr/>
        <a:lstStyle/>
        <a:p>
          <a:r>
            <a:rPr lang="en-GB"/>
            <a:t>diversifying funding sources beyond bank lending</a:t>
          </a:r>
          <a:endParaRPr lang="en-US"/>
        </a:p>
      </dgm:t>
    </dgm:pt>
    <dgm:pt modelId="{72D6BF72-5806-47F5-977D-2A379343C42C}" type="parTrans" cxnId="{30607C6F-7994-4982-9362-BDA22212028F}">
      <dgm:prSet/>
      <dgm:spPr/>
      <dgm:t>
        <a:bodyPr/>
        <a:lstStyle/>
        <a:p>
          <a:endParaRPr lang="en-US"/>
        </a:p>
      </dgm:t>
    </dgm:pt>
    <dgm:pt modelId="{CAB89EED-46DC-4AAD-85E6-9C2724358D29}" type="sibTrans" cxnId="{30607C6F-7994-4982-9362-BDA22212028F}">
      <dgm:prSet/>
      <dgm:spPr/>
      <dgm:t>
        <a:bodyPr/>
        <a:lstStyle/>
        <a:p>
          <a:endParaRPr lang="en-US"/>
        </a:p>
      </dgm:t>
    </dgm:pt>
    <dgm:pt modelId="{A79B24AF-19B6-4FDA-AC5F-A7698DAC1E9C}">
      <dgm:prSet/>
      <dgm:spPr/>
      <dgm:t>
        <a:bodyPr/>
        <a:lstStyle/>
        <a:p>
          <a:r>
            <a:rPr lang="en-GB"/>
            <a:t>channelling capital more efficiently to support growth, innovation, SMEs, and long-term investments</a:t>
          </a:r>
          <a:endParaRPr lang="en-US"/>
        </a:p>
      </dgm:t>
    </dgm:pt>
    <dgm:pt modelId="{4699E5F0-5000-4446-B8BF-718297006516}" type="parTrans" cxnId="{EBA54B7D-FA7B-4818-B576-1862D7310AD5}">
      <dgm:prSet/>
      <dgm:spPr/>
      <dgm:t>
        <a:bodyPr/>
        <a:lstStyle/>
        <a:p>
          <a:endParaRPr lang="en-US"/>
        </a:p>
      </dgm:t>
    </dgm:pt>
    <dgm:pt modelId="{F914756F-CA7E-48C5-9DE8-7FD352D6A778}" type="sibTrans" cxnId="{EBA54B7D-FA7B-4818-B576-1862D7310AD5}">
      <dgm:prSet/>
      <dgm:spPr/>
      <dgm:t>
        <a:bodyPr/>
        <a:lstStyle/>
        <a:p>
          <a:endParaRPr lang="en-US"/>
        </a:p>
      </dgm:t>
    </dgm:pt>
    <dgm:pt modelId="{74160A82-ECF1-4F4B-9BFA-4799CF7DF551}" type="pres">
      <dgm:prSet presAssocID="{A9008ADD-8997-41FF-AA8D-D8E3820E72B8}" presName="root" presStyleCnt="0">
        <dgm:presLayoutVars>
          <dgm:dir/>
          <dgm:resizeHandles val="exact"/>
        </dgm:presLayoutVars>
      </dgm:prSet>
      <dgm:spPr/>
    </dgm:pt>
    <dgm:pt modelId="{DC6A9939-FD39-4E18-9965-B7DE0A4FEC70}" type="pres">
      <dgm:prSet presAssocID="{2B1CD8E0-542E-41C4-82F4-74439F2F4E28}" presName="compNode" presStyleCnt="0"/>
      <dgm:spPr/>
    </dgm:pt>
    <dgm:pt modelId="{7931E839-66D1-47CB-95A3-7B09FA21BA37}" type="pres">
      <dgm:prSet presAssocID="{2B1CD8E0-542E-41C4-82F4-74439F2F4E2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7AD3B4AC-AD71-428E-99A4-D74AAD5F1F95}" type="pres">
      <dgm:prSet presAssocID="{2B1CD8E0-542E-41C4-82F4-74439F2F4E28}" presName="iconSpace" presStyleCnt="0"/>
      <dgm:spPr/>
    </dgm:pt>
    <dgm:pt modelId="{EE2889A3-0B81-4343-9472-6CD41D084D8E}" type="pres">
      <dgm:prSet presAssocID="{2B1CD8E0-542E-41C4-82F4-74439F2F4E28}" presName="parTx" presStyleLbl="revTx" presStyleIdx="0" presStyleCnt="4">
        <dgm:presLayoutVars>
          <dgm:chMax val="0"/>
          <dgm:chPref val="0"/>
        </dgm:presLayoutVars>
      </dgm:prSet>
      <dgm:spPr/>
    </dgm:pt>
    <dgm:pt modelId="{9065703C-0E12-40C4-8803-7CC3D4E8A759}" type="pres">
      <dgm:prSet presAssocID="{2B1CD8E0-542E-41C4-82F4-74439F2F4E28}" presName="txSpace" presStyleCnt="0"/>
      <dgm:spPr/>
    </dgm:pt>
    <dgm:pt modelId="{DD523EC7-2474-430E-9A7D-89760FEBBBF1}" type="pres">
      <dgm:prSet presAssocID="{2B1CD8E0-542E-41C4-82F4-74439F2F4E28}" presName="desTx" presStyleLbl="revTx" presStyleIdx="1" presStyleCnt="4">
        <dgm:presLayoutVars/>
      </dgm:prSet>
      <dgm:spPr/>
    </dgm:pt>
    <dgm:pt modelId="{B57C0E2D-A0F9-4BD3-BF97-6C7476C7C3AD}" type="pres">
      <dgm:prSet presAssocID="{B81A36BE-EAC4-4516-8828-01BF73E4AC12}" presName="sibTrans" presStyleCnt="0"/>
      <dgm:spPr/>
    </dgm:pt>
    <dgm:pt modelId="{A4619EDA-6F56-4D49-96A6-E06C917676D9}" type="pres">
      <dgm:prSet presAssocID="{5C842519-9103-4AC7-B920-7B11ECDFC17C}" presName="compNode" presStyleCnt="0"/>
      <dgm:spPr/>
    </dgm:pt>
    <dgm:pt modelId="{A3FBC7B4-9A71-4F10-A6C1-F59230E419B1}" type="pres">
      <dgm:prSet presAssocID="{5C842519-9103-4AC7-B920-7B11ECDFC17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3E9C29DD-E5E7-4C59-B863-1B50EF7D4B0D}" type="pres">
      <dgm:prSet presAssocID="{5C842519-9103-4AC7-B920-7B11ECDFC17C}" presName="iconSpace" presStyleCnt="0"/>
      <dgm:spPr/>
    </dgm:pt>
    <dgm:pt modelId="{B7CC3858-A017-4553-B206-42933ED23CF5}" type="pres">
      <dgm:prSet presAssocID="{5C842519-9103-4AC7-B920-7B11ECDFC17C}" presName="parTx" presStyleLbl="revTx" presStyleIdx="2" presStyleCnt="4">
        <dgm:presLayoutVars>
          <dgm:chMax val="0"/>
          <dgm:chPref val="0"/>
        </dgm:presLayoutVars>
      </dgm:prSet>
      <dgm:spPr/>
    </dgm:pt>
    <dgm:pt modelId="{123C66CC-33A7-4325-BD43-D379100663FA}" type="pres">
      <dgm:prSet presAssocID="{5C842519-9103-4AC7-B920-7B11ECDFC17C}" presName="txSpace" presStyleCnt="0"/>
      <dgm:spPr/>
    </dgm:pt>
    <dgm:pt modelId="{06BE3F2F-D30E-4F67-B3FD-DF313E2FD41C}" type="pres">
      <dgm:prSet presAssocID="{5C842519-9103-4AC7-B920-7B11ECDFC17C}" presName="desTx" presStyleLbl="revTx" presStyleIdx="3" presStyleCnt="4">
        <dgm:presLayoutVars/>
      </dgm:prSet>
      <dgm:spPr/>
    </dgm:pt>
  </dgm:ptLst>
  <dgm:cxnLst>
    <dgm:cxn modelId="{BF1F331D-419F-4A7B-B0C3-1EA6093EF283}" srcId="{5C842519-9103-4AC7-B920-7B11ECDFC17C}" destId="{C1EBE50B-EB36-4279-AF4C-CD33A6768299}" srcOrd="0" destOrd="0" parTransId="{78083898-7F88-4955-89A9-793C198CFA70}" sibTransId="{CA63B397-E0AC-45A5-AAA1-63B2E53648C6}"/>
    <dgm:cxn modelId="{A23B471E-0A40-4B19-9344-85BCE8B2F721}" type="presOf" srcId="{7D6EC183-3D3D-444D-B073-E9690DD91539}" destId="{06BE3F2F-D30E-4F67-B3FD-DF313E2FD41C}" srcOrd="0" destOrd="2" presId="urn:microsoft.com/office/officeart/2018/2/layout/IconLabelDescriptionList"/>
    <dgm:cxn modelId="{6473A727-011D-4D21-A479-670138186E2A}" type="presOf" srcId="{AD8B08C0-C71A-4491-80AB-C4A25057E907}" destId="{DD523EC7-2474-430E-9A7D-89760FEBBBF1}" srcOrd="0" destOrd="3" presId="urn:microsoft.com/office/officeart/2018/2/layout/IconLabelDescriptionList"/>
    <dgm:cxn modelId="{FAF29263-53A5-40E8-9B5C-528FA5DE3E9B}" type="presOf" srcId="{F9850583-AD40-4BEA-9E8D-B11FFB2EA5C9}" destId="{DD523EC7-2474-430E-9A7D-89760FEBBBF1}" srcOrd="0" destOrd="1" presId="urn:microsoft.com/office/officeart/2018/2/layout/IconLabelDescriptionList"/>
    <dgm:cxn modelId="{431A3545-5FB9-4FCA-AD23-D21603EE8A97}" type="presOf" srcId="{2B1CD8E0-542E-41C4-82F4-74439F2F4E28}" destId="{EE2889A3-0B81-4343-9472-6CD41D084D8E}" srcOrd="0" destOrd="0" presId="urn:microsoft.com/office/officeart/2018/2/layout/IconLabelDescriptionList"/>
    <dgm:cxn modelId="{30607C6F-7994-4982-9362-BDA22212028F}" srcId="{5C842519-9103-4AC7-B920-7B11ECDFC17C}" destId="{7D6EC183-3D3D-444D-B073-E9690DD91539}" srcOrd="2" destOrd="0" parTransId="{72D6BF72-5806-47F5-977D-2A379343C42C}" sibTransId="{CAB89EED-46DC-4AAD-85E6-9C2724358D29}"/>
    <dgm:cxn modelId="{5EBE2373-EE96-4DD8-9C9C-C9E8ABAD0738}" srcId="{A9008ADD-8997-41FF-AA8D-D8E3820E72B8}" destId="{2B1CD8E0-542E-41C4-82F4-74439F2F4E28}" srcOrd="0" destOrd="0" parTransId="{5D9081F3-513D-47A1-BC4B-0B4A2E5582C3}" sibTransId="{B81A36BE-EAC4-4516-8828-01BF73E4AC12}"/>
    <dgm:cxn modelId="{77A7D553-2E87-43C1-A413-45CC40DFEAEB}" srcId="{2B1CD8E0-542E-41C4-82F4-74439F2F4E28}" destId="{F9850583-AD40-4BEA-9E8D-B11FFB2EA5C9}" srcOrd="1" destOrd="0" parTransId="{2BB07A1F-FD70-4B86-A241-605E2F167457}" sibTransId="{BE188E56-7F5D-4893-AA22-A64CA8FBC298}"/>
    <dgm:cxn modelId="{EBA54B7D-FA7B-4818-B576-1862D7310AD5}" srcId="{5C842519-9103-4AC7-B920-7B11ECDFC17C}" destId="{A79B24AF-19B6-4FDA-AC5F-A7698DAC1E9C}" srcOrd="3" destOrd="0" parTransId="{4699E5F0-5000-4446-B8BF-718297006516}" sibTransId="{F914756F-CA7E-48C5-9DE8-7FD352D6A778}"/>
    <dgm:cxn modelId="{456EEEA5-0238-48A7-B856-360D879D07DC}" srcId="{2B1CD8E0-542E-41C4-82F4-74439F2F4E28}" destId="{AD8B08C0-C71A-4491-80AB-C4A25057E907}" srcOrd="3" destOrd="0" parTransId="{C8F12956-CE9D-45ED-93A0-B5D54E7A796B}" sibTransId="{7937FF71-02D1-4515-8257-F9CAA3DC61A9}"/>
    <dgm:cxn modelId="{7EE0EEA7-7E4C-403C-8BAE-CCE5991AF224}" srcId="{2B1CD8E0-542E-41C4-82F4-74439F2F4E28}" destId="{0AC45E17-F028-4F60-95E2-1A16B9F4FBE1}" srcOrd="0" destOrd="0" parTransId="{BEB93A5B-71F2-4B22-BCEF-8C4B1BFC5FBF}" sibTransId="{65E27B90-9D1C-4D7A-98AF-86804FCA0B60}"/>
    <dgm:cxn modelId="{6DB5D3B0-DD81-44C2-BED9-36AF12804177}" srcId="{2B1CD8E0-542E-41C4-82F4-74439F2F4E28}" destId="{02A5DFAF-0770-4E5B-8878-FF0BDC0EF92C}" srcOrd="2" destOrd="0" parTransId="{7E5821A9-C1DC-4193-805D-90ED71312F74}" sibTransId="{40BA350E-1F6F-4FBA-A9B9-8F60035C6E83}"/>
    <dgm:cxn modelId="{4272E1BB-51F4-4625-9C86-A3E29F3D60BF}" type="presOf" srcId="{A9008ADD-8997-41FF-AA8D-D8E3820E72B8}" destId="{74160A82-ECF1-4F4B-9BFA-4799CF7DF551}" srcOrd="0" destOrd="0" presId="urn:microsoft.com/office/officeart/2018/2/layout/IconLabelDescriptionList"/>
    <dgm:cxn modelId="{291859C3-717B-4900-893C-E5157B1CA4E0}" type="presOf" srcId="{C1EBE50B-EB36-4279-AF4C-CD33A6768299}" destId="{06BE3F2F-D30E-4F67-B3FD-DF313E2FD41C}" srcOrd="0" destOrd="0" presId="urn:microsoft.com/office/officeart/2018/2/layout/IconLabelDescriptionList"/>
    <dgm:cxn modelId="{40E700CC-2A8F-4167-9C6D-146CBBDB10C7}" type="presOf" srcId="{0AC45E17-F028-4F60-95E2-1A16B9F4FBE1}" destId="{DD523EC7-2474-430E-9A7D-89760FEBBBF1}" srcOrd="0" destOrd="0" presId="urn:microsoft.com/office/officeart/2018/2/layout/IconLabelDescriptionList"/>
    <dgm:cxn modelId="{95D75ACD-D40C-417A-BE7C-86E669560DBB}" type="presOf" srcId="{02A5DFAF-0770-4E5B-8878-FF0BDC0EF92C}" destId="{DD523EC7-2474-430E-9A7D-89760FEBBBF1}" srcOrd="0" destOrd="2" presId="urn:microsoft.com/office/officeart/2018/2/layout/IconLabelDescriptionList"/>
    <dgm:cxn modelId="{AF4731EB-20B3-4A3C-A597-9FE4A950E220}" type="presOf" srcId="{A79B24AF-19B6-4FDA-AC5F-A7698DAC1E9C}" destId="{06BE3F2F-D30E-4F67-B3FD-DF313E2FD41C}" srcOrd="0" destOrd="3" presId="urn:microsoft.com/office/officeart/2018/2/layout/IconLabelDescriptionList"/>
    <dgm:cxn modelId="{D637BDEC-5BDB-44B4-B785-1EE7AD1843BC}" srcId="{5C842519-9103-4AC7-B920-7B11ECDFC17C}" destId="{943BD5E9-11B0-4359-A522-381607C01138}" srcOrd="1" destOrd="0" parTransId="{6673C2FF-348F-41DA-9713-9C93572EA06D}" sibTransId="{2DD83EC1-ECF9-4641-B60C-EDD9BF45AFC0}"/>
    <dgm:cxn modelId="{06DAB1F3-73CA-4F13-B3F0-805F289307A8}" type="presOf" srcId="{943BD5E9-11B0-4359-A522-381607C01138}" destId="{06BE3F2F-D30E-4F67-B3FD-DF313E2FD41C}" srcOrd="0" destOrd="1" presId="urn:microsoft.com/office/officeart/2018/2/layout/IconLabelDescriptionList"/>
    <dgm:cxn modelId="{261EB6F4-7A69-49C9-A9D1-FFD2557BFD6C}" srcId="{A9008ADD-8997-41FF-AA8D-D8E3820E72B8}" destId="{5C842519-9103-4AC7-B920-7B11ECDFC17C}" srcOrd="1" destOrd="0" parTransId="{FE33847A-6520-475A-9B97-03BB11356982}" sibTransId="{9ACB6660-4A2C-43D7-8A1F-0BDFF33F3F70}"/>
    <dgm:cxn modelId="{200D58FA-DBE9-4A9C-8D27-4471EE2D2021}" type="presOf" srcId="{5C842519-9103-4AC7-B920-7B11ECDFC17C}" destId="{B7CC3858-A017-4553-B206-42933ED23CF5}" srcOrd="0" destOrd="0" presId="urn:microsoft.com/office/officeart/2018/2/layout/IconLabelDescriptionList"/>
    <dgm:cxn modelId="{929EC746-3166-44B6-AEEE-C077618C2DB4}" type="presParOf" srcId="{74160A82-ECF1-4F4B-9BFA-4799CF7DF551}" destId="{DC6A9939-FD39-4E18-9965-B7DE0A4FEC70}" srcOrd="0" destOrd="0" presId="urn:microsoft.com/office/officeart/2018/2/layout/IconLabelDescriptionList"/>
    <dgm:cxn modelId="{AC311189-EC3E-48CD-BD2E-B9F3EED4630A}" type="presParOf" srcId="{DC6A9939-FD39-4E18-9965-B7DE0A4FEC70}" destId="{7931E839-66D1-47CB-95A3-7B09FA21BA37}" srcOrd="0" destOrd="0" presId="urn:microsoft.com/office/officeart/2018/2/layout/IconLabelDescriptionList"/>
    <dgm:cxn modelId="{01749077-9465-4BB2-BF91-9C3A8EC11E32}" type="presParOf" srcId="{DC6A9939-FD39-4E18-9965-B7DE0A4FEC70}" destId="{7AD3B4AC-AD71-428E-99A4-D74AAD5F1F95}" srcOrd="1" destOrd="0" presId="urn:microsoft.com/office/officeart/2018/2/layout/IconLabelDescriptionList"/>
    <dgm:cxn modelId="{2F8D3841-B82A-4A34-8F62-F30A100DD287}" type="presParOf" srcId="{DC6A9939-FD39-4E18-9965-B7DE0A4FEC70}" destId="{EE2889A3-0B81-4343-9472-6CD41D084D8E}" srcOrd="2" destOrd="0" presId="urn:microsoft.com/office/officeart/2018/2/layout/IconLabelDescriptionList"/>
    <dgm:cxn modelId="{F749080E-1337-48A3-BFD4-FF6E2BC13528}" type="presParOf" srcId="{DC6A9939-FD39-4E18-9965-B7DE0A4FEC70}" destId="{9065703C-0E12-40C4-8803-7CC3D4E8A759}" srcOrd="3" destOrd="0" presId="urn:microsoft.com/office/officeart/2018/2/layout/IconLabelDescriptionList"/>
    <dgm:cxn modelId="{53EB2E87-68C6-4626-A05F-04E892571275}" type="presParOf" srcId="{DC6A9939-FD39-4E18-9965-B7DE0A4FEC70}" destId="{DD523EC7-2474-430E-9A7D-89760FEBBBF1}" srcOrd="4" destOrd="0" presId="urn:microsoft.com/office/officeart/2018/2/layout/IconLabelDescriptionList"/>
    <dgm:cxn modelId="{2AC492F6-444D-4965-A8B3-D3FEC4CF2E97}" type="presParOf" srcId="{74160A82-ECF1-4F4B-9BFA-4799CF7DF551}" destId="{B57C0E2D-A0F9-4BD3-BF97-6C7476C7C3AD}" srcOrd="1" destOrd="0" presId="urn:microsoft.com/office/officeart/2018/2/layout/IconLabelDescriptionList"/>
    <dgm:cxn modelId="{6F04F773-E96F-4037-8266-B6C7F54392AA}" type="presParOf" srcId="{74160A82-ECF1-4F4B-9BFA-4799CF7DF551}" destId="{A4619EDA-6F56-4D49-96A6-E06C917676D9}" srcOrd="2" destOrd="0" presId="urn:microsoft.com/office/officeart/2018/2/layout/IconLabelDescriptionList"/>
    <dgm:cxn modelId="{A7FD8B29-27ED-4C45-AE9E-2519CE88D5E2}" type="presParOf" srcId="{A4619EDA-6F56-4D49-96A6-E06C917676D9}" destId="{A3FBC7B4-9A71-4F10-A6C1-F59230E419B1}" srcOrd="0" destOrd="0" presId="urn:microsoft.com/office/officeart/2018/2/layout/IconLabelDescriptionList"/>
    <dgm:cxn modelId="{5E47E00C-306F-4D6F-A3B1-A6E3EE325651}" type="presParOf" srcId="{A4619EDA-6F56-4D49-96A6-E06C917676D9}" destId="{3E9C29DD-E5E7-4C59-B863-1B50EF7D4B0D}" srcOrd="1" destOrd="0" presId="urn:microsoft.com/office/officeart/2018/2/layout/IconLabelDescriptionList"/>
    <dgm:cxn modelId="{49BC791D-D95A-4883-81E3-5FE656F6BE1F}" type="presParOf" srcId="{A4619EDA-6F56-4D49-96A6-E06C917676D9}" destId="{B7CC3858-A017-4553-B206-42933ED23CF5}" srcOrd="2" destOrd="0" presId="urn:microsoft.com/office/officeart/2018/2/layout/IconLabelDescriptionList"/>
    <dgm:cxn modelId="{1BD44C02-792F-4C34-ACC1-C40E40E9BE2E}" type="presParOf" srcId="{A4619EDA-6F56-4D49-96A6-E06C917676D9}" destId="{123C66CC-33A7-4325-BD43-D379100663FA}" srcOrd="3" destOrd="0" presId="urn:microsoft.com/office/officeart/2018/2/layout/IconLabelDescriptionList"/>
    <dgm:cxn modelId="{35F5EFCC-29DE-4973-8644-56C19ED015D4}" type="presParOf" srcId="{A4619EDA-6F56-4D49-96A6-E06C917676D9}" destId="{06BE3F2F-D30E-4F67-B3FD-DF313E2FD41C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0EFEAB-1330-48F5-960B-1FE13CD5C072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95C831C-D773-4FC6-80C2-C774D33ADD67}">
      <dgm:prSet/>
      <dgm:spPr/>
      <dgm:t>
        <a:bodyPr/>
        <a:lstStyle/>
        <a:p>
          <a:pPr>
            <a:defRPr b="1"/>
          </a:pPr>
          <a:r>
            <a:rPr lang="en-US"/>
            <a:t>Successor and evolved/rebranded version of the CMU</a:t>
          </a:r>
        </a:p>
      </dgm:t>
    </dgm:pt>
    <dgm:pt modelId="{18EC2D1F-64C1-41DD-82CA-1A1B44597F94}" type="parTrans" cxnId="{150FDA60-F094-4DE4-861D-367E9B219A1A}">
      <dgm:prSet/>
      <dgm:spPr/>
      <dgm:t>
        <a:bodyPr/>
        <a:lstStyle/>
        <a:p>
          <a:endParaRPr lang="en-US"/>
        </a:p>
      </dgm:t>
    </dgm:pt>
    <dgm:pt modelId="{F23E21C6-13EF-470B-831C-D401578409C0}" type="sibTrans" cxnId="{150FDA60-F094-4DE4-861D-367E9B219A1A}">
      <dgm:prSet/>
      <dgm:spPr/>
      <dgm:t>
        <a:bodyPr/>
        <a:lstStyle/>
        <a:p>
          <a:endParaRPr lang="en-US"/>
        </a:p>
      </dgm:t>
    </dgm:pt>
    <dgm:pt modelId="{F15BCAB5-D891-4A9C-98DE-3AFCF9BA277B}">
      <dgm:prSet/>
      <dgm:spPr/>
      <dgm:t>
        <a:bodyPr/>
        <a:lstStyle/>
        <a:p>
          <a:pPr>
            <a:defRPr b="1"/>
          </a:pPr>
          <a:r>
            <a:rPr lang="en-US"/>
            <a:t>Official EU Objectives</a:t>
          </a:r>
        </a:p>
      </dgm:t>
    </dgm:pt>
    <dgm:pt modelId="{E8A66FEE-720F-4CA1-A18C-BD71CA4339D4}" type="parTrans" cxnId="{D2E7C660-369A-40CE-9909-2427827BE5D2}">
      <dgm:prSet/>
      <dgm:spPr/>
      <dgm:t>
        <a:bodyPr/>
        <a:lstStyle/>
        <a:p>
          <a:endParaRPr lang="en-US"/>
        </a:p>
      </dgm:t>
    </dgm:pt>
    <dgm:pt modelId="{8E5D0A79-DE32-4437-BD05-2679792E05C5}" type="sibTrans" cxnId="{D2E7C660-369A-40CE-9909-2427827BE5D2}">
      <dgm:prSet/>
      <dgm:spPr/>
      <dgm:t>
        <a:bodyPr/>
        <a:lstStyle/>
        <a:p>
          <a:endParaRPr lang="en-US"/>
        </a:p>
      </dgm:t>
    </dgm:pt>
    <dgm:pt modelId="{FC9FFE08-7472-4F00-A702-E3426823BEA2}">
      <dgm:prSet/>
      <dgm:spPr/>
      <dgm:t>
        <a:bodyPr/>
        <a:lstStyle/>
        <a:p>
          <a:r>
            <a:rPr lang="en-US" b="1"/>
            <a:t>C</a:t>
          </a:r>
          <a:r>
            <a:rPr lang="en-US"/>
            <a:t>reate </a:t>
          </a:r>
          <a:r>
            <a:rPr lang="en-GB"/>
            <a:t>better financial opportunities for EU citizens</a:t>
          </a:r>
        </a:p>
        <a:p>
          <a:r>
            <a:rPr lang="en-GB" b="1"/>
            <a:t>E</a:t>
          </a:r>
          <a:r>
            <a:rPr lang="en-GB"/>
            <a:t>nhancing our financial system’s capability to connect savings with productive investments</a:t>
          </a:r>
        </a:p>
        <a:p>
          <a:r>
            <a:rPr lang="en-GB" b="1"/>
            <a:t>M</a:t>
          </a:r>
          <a:r>
            <a:rPr lang="en-GB"/>
            <a:t>ore choice for savers who wish to grow their household wealth </a:t>
          </a:r>
        </a:p>
        <a:p>
          <a:r>
            <a:rPr lang="en-GB" b="1"/>
            <a:t>A</a:t>
          </a:r>
          <a:r>
            <a:rPr lang="en-GB"/>
            <a:t>llow businesses across Europe to grow</a:t>
          </a:r>
          <a:endParaRPr lang="en-US"/>
        </a:p>
      </dgm:t>
    </dgm:pt>
    <dgm:pt modelId="{EFE282A6-F2C5-4BEB-856B-208740DBDF51}" type="parTrans" cxnId="{8405C683-11F5-493A-B717-5A1DCF3C8485}">
      <dgm:prSet/>
      <dgm:spPr/>
      <dgm:t>
        <a:bodyPr/>
        <a:lstStyle/>
        <a:p>
          <a:endParaRPr lang="en-US"/>
        </a:p>
      </dgm:t>
    </dgm:pt>
    <dgm:pt modelId="{4D97E001-3B5B-418E-8BBC-345EB78FA904}" type="sibTrans" cxnId="{8405C683-11F5-493A-B717-5A1DCF3C8485}">
      <dgm:prSet/>
      <dgm:spPr/>
      <dgm:t>
        <a:bodyPr/>
        <a:lstStyle/>
        <a:p>
          <a:endParaRPr lang="en-US"/>
        </a:p>
      </dgm:t>
    </dgm:pt>
    <dgm:pt modelId="{CFFB4018-5740-43AC-8CC2-9F8FE9A9A013}">
      <dgm:prSet/>
      <dgm:spPr/>
      <dgm:t>
        <a:bodyPr/>
        <a:lstStyle/>
        <a:p>
          <a:pPr>
            <a:defRPr b="1"/>
          </a:pPr>
          <a:r>
            <a:rPr lang="en-US"/>
            <a:t>Translated into financial market dynamics</a:t>
          </a:r>
        </a:p>
      </dgm:t>
    </dgm:pt>
    <dgm:pt modelId="{141C9628-B1A7-4441-995A-6A9746EE2DB2}" type="parTrans" cxnId="{5175676E-43D0-48DF-B3DE-158470A90D6C}">
      <dgm:prSet/>
      <dgm:spPr/>
      <dgm:t>
        <a:bodyPr/>
        <a:lstStyle/>
        <a:p>
          <a:endParaRPr lang="en-US"/>
        </a:p>
      </dgm:t>
    </dgm:pt>
    <dgm:pt modelId="{C584A2CE-6EC0-4399-A5A3-B1672FD78D5D}" type="sibTrans" cxnId="{5175676E-43D0-48DF-B3DE-158470A90D6C}">
      <dgm:prSet/>
      <dgm:spPr/>
      <dgm:t>
        <a:bodyPr/>
        <a:lstStyle/>
        <a:p>
          <a:endParaRPr lang="en-US"/>
        </a:p>
      </dgm:t>
    </dgm:pt>
    <dgm:pt modelId="{A83AA9B1-B410-4009-90D3-CA9D619D3991}">
      <dgm:prSet/>
      <dgm:spPr/>
      <dgm:t>
        <a:bodyPr/>
        <a:lstStyle/>
        <a:p>
          <a:r>
            <a:rPr lang="en-GB" b="1"/>
            <a:t>M</a:t>
          </a:r>
          <a:r>
            <a:rPr lang="en-GB"/>
            <a:t>obilizing household savings (Europe's high savings rate but low retail participation in capital markets) toward productive investments</a:t>
          </a:r>
        </a:p>
        <a:p>
          <a:r>
            <a:rPr lang="en-GB" b="1"/>
            <a:t>C</a:t>
          </a:r>
          <a:r>
            <a:rPr lang="en-GB"/>
            <a:t>ombining capital markets integration with elements of banking union progress</a:t>
          </a:r>
        </a:p>
        <a:p>
          <a:r>
            <a:rPr lang="en-GB" b="1"/>
            <a:t>S</a:t>
          </a:r>
          <a:r>
            <a:rPr lang="en-GB"/>
            <a:t>tronger retail focus</a:t>
          </a:r>
          <a:endParaRPr lang="en-US"/>
        </a:p>
      </dgm:t>
    </dgm:pt>
    <dgm:pt modelId="{20B1584C-CABE-4EC1-A5C7-B8DFAB1B38D2}" type="parTrans" cxnId="{30CE9357-D0A6-4ED5-8C48-8312292871FA}">
      <dgm:prSet/>
      <dgm:spPr/>
      <dgm:t>
        <a:bodyPr/>
        <a:lstStyle/>
        <a:p>
          <a:endParaRPr lang="en-US"/>
        </a:p>
      </dgm:t>
    </dgm:pt>
    <dgm:pt modelId="{F9E5163F-78E1-4513-A532-FAACBE6C0FA7}" type="sibTrans" cxnId="{30CE9357-D0A6-4ED5-8C48-8312292871FA}">
      <dgm:prSet/>
      <dgm:spPr/>
      <dgm:t>
        <a:bodyPr/>
        <a:lstStyle/>
        <a:p>
          <a:endParaRPr lang="en-US"/>
        </a:p>
      </dgm:t>
    </dgm:pt>
    <dgm:pt modelId="{E2FA36B4-12B4-44A2-AB3C-22326B3232C2}">
      <dgm:prSet/>
      <dgm:spPr/>
      <dgm:t>
        <a:bodyPr/>
        <a:lstStyle/>
        <a:p>
          <a:r>
            <a:rPr lang="en-GB" b="1"/>
            <a:t>B</a:t>
          </a:r>
          <a:r>
            <a:rPr lang="en-GB"/>
            <a:t>etter incentives for investors and issuers.</a:t>
          </a:r>
          <a:endParaRPr lang="en-US"/>
        </a:p>
      </dgm:t>
    </dgm:pt>
    <dgm:pt modelId="{D75C1F1A-FEBC-4DEF-9111-6FDCCCFA327E}" type="parTrans" cxnId="{276C3F31-C375-4E8D-A5C5-23B2132F56EE}">
      <dgm:prSet/>
      <dgm:spPr/>
      <dgm:t>
        <a:bodyPr/>
        <a:lstStyle/>
        <a:p>
          <a:endParaRPr lang="en-US"/>
        </a:p>
      </dgm:t>
    </dgm:pt>
    <dgm:pt modelId="{A6661EE5-E7A6-4108-A411-0EA157BD0372}" type="sibTrans" cxnId="{276C3F31-C375-4E8D-A5C5-23B2132F56EE}">
      <dgm:prSet/>
      <dgm:spPr/>
      <dgm:t>
        <a:bodyPr/>
        <a:lstStyle/>
        <a:p>
          <a:endParaRPr lang="en-US"/>
        </a:p>
      </dgm:t>
    </dgm:pt>
    <dgm:pt modelId="{70EF0EB7-5427-46B5-B30D-04FC77629DED}" type="pres">
      <dgm:prSet presAssocID="{420EFEAB-1330-48F5-960B-1FE13CD5C072}" presName="root" presStyleCnt="0">
        <dgm:presLayoutVars>
          <dgm:dir/>
          <dgm:resizeHandles val="exact"/>
        </dgm:presLayoutVars>
      </dgm:prSet>
      <dgm:spPr/>
    </dgm:pt>
    <dgm:pt modelId="{2C2DC2CD-86BC-44F7-9B90-78002F033114}" type="pres">
      <dgm:prSet presAssocID="{995C831C-D773-4FC6-80C2-C774D33ADD67}" presName="compNode" presStyleCnt="0"/>
      <dgm:spPr/>
    </dgm:pt>
    <dgm:pt modelId="{DDC3047F-4D56-4C56-95B4-C853C2692FEF}" type="pres">
      <dgm:prSet presAssocID="{995C831C-D773-4FC6-80C2-C774D33ADD6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75F19F11-C4C6-4615-8BC4-4C827E70A6D3}" type="pres">
      <dgm:prSet presAssocID="{995C831C-D773-4FC6-80C2-C774D33ADD67}" presName="iconSpace" presStyleCnt="0"/>
      <dgm:spPr/>
    </dgm:pt>
    <dgm:pt modelId="{EC9206B7-6270-40C7-A782-3FE8639D9C3D}" type="pres">
      <dgm:prSet presAssocID="{995C831C-D773-4FC6-80C2-C774D33ADD67}" presName="parTx" presStyleLbl="revTx" presStyleIdx="0" presStyleCnt="6">
        <dgm:presLayoutVars>
          <dgm:chMax val="0"/>
          <dgm:chPref val="0"/>
        </dgm:presLayoutVars>
      </dgm:prSet>
      <dgm:spPr/>
    </dgm:pt>
    <dgm:pt modelId="{FABE4A98-FAB6-411C-8D35-72B82001FB9C}" type="pres">
      <dgm:prSet presAssocID="{995C831C-D773-4FC6-80C2-C774D33ADD67}" presName="txSpace" presStyleCnt="0"/>
      <dgm:spPr/>
    </dgm:pt>
    <dgm:pt modelId="{A6DB6F33-4CCC-447F-9751-388C6C01333D}" type="pres">
      <dgm:prSet presAssocID="{995C831C-D773-4FC6-80C2-C774D33ADD67}" presName="desTx" presStyleLbl="revTx" presStyleIdx="1" presStyleCnt="6">
        <dgm:presLayoutVars/>
      </dgm:prSet>
      <dgm:spPr/>
    </dgm:pt>
    <dgm:pt modelId="{B8193431-2A58-4985-9FAA-F12FCD462AEC}" type="pres">
      <dgm:prSet presAssocID="{F23E21C6-13EF-470B-831C-D401578409C0}" presName="sibTrans" presStyleCnt="0"/>
      <dgm:spPr/>
    </dgm:pt>
    <dgm:pt modelId="{927E342D-0B69-44A3-A486-054F37354E1B}" type="pres">
      <dgm:prSet presAssocID="{F15BCAB5-D891-4A9C-98DE-3AFCF9BA277B}" presName="compNode" presStyleCnt="0"/>
      <dgm:spPr/>
    </dgm:pt>
    <dgm:pt modelId="{0CD0B673-4D54-4A6F-85C6-1CA3CF52F8CA}" type="pres">
      <dgm:prSet presAssocID="{F15BCAB5-D891-4A9C-98DE-3AFCF9BA277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309C9075-4774-4BEB-9112-1C4A20E1A3A9}" type="pres">
      <dgm:prSet presAssocID="{F15BCAB5-D891-4A9C-98DE-3AFCF9BA277B}" presName="iconSpace" presStyleCnt="0"/>
      <dgm:spPr/>
    </dgm:pt>
    <dgm:pt modelId="{3B7A34AF-4160-457B-80AB-C900DB757350}" type="pres">
      <dgm:prSet presAssocID="{F15BCAB5-D891-4A9C-98DE-3AFCF9BA277B}" presName="parTx" presStyleLbl="revTx" presStyleIdx="2" presStyleCnt="6">
        <dgm:presLayoutVars>
          <dgm:chMax val="0"/>
          <dgm:chPref val="0"/>
        </dgm:presLayoutVars>
      </dgm:prSet>
      <dgm:spPr/>
    </dgm:pt>
    <dgm:pt modelId="{D23AB7B8-AFCA-418D-97C2-7BB5FE6F5009}" type="pres">
      <dgm:prSet presAssocID="{F15BCAB5-D891-4A9C-98DE-3AFCF9BA277B}" presName="txSpace" presStyleCnt="0"/>
      <dgm:spPr/>
    </dgm:pt>
    <dgm:pt modelId="{4DA3E98A-E4DD-4C23-A76B-68082915B803}" type="pres">
      <dgm:prSet presAssocID="{F15BCAB5-D891-4A9C-98DE-3AFCF9BA277B}" presName="desTx" presStyleLbl="revTx" presStyleIdx="3" presStyleCnt="6">
        <dgm:presLayoutVars/>
      </dgm:prSet>
      <dgm:spPr/>
    </dgm:pt>
    <dgm:pt modelId="{97FD6031-809A-40C4-91F8-076E776B7E00}" type="pres">
      <dgm:prSet presAssocID="{8E5D0A79-DE32-4437-BD05-2679792E05C5}" presName="sibTrans" presStyleCnt="0"/>
      <dgm:spPr/>
    </dgm:pt>
    <dgm:pt modelId="{E19727D3-3085-4402-AA9A-EC2248CFAA5F}" type="pres">
      <dgm:prSet presAssocID="{CFFB4018-5740-43AC-8CC2-9F8FE9A9A013}" presName="compNode" presStyleCnt="0"/>
      <dgm:spPr/>
    </dgm:pt>
    <dgm:pt modelId="{389DBF8B-45C3-4823-A37B-0B42D38EDF1D}" type="pres">
      <dgm:prSet presAssocID="{CFFB4018-5740-43AC-8CC2-9F8FE9A9A01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6193127F-E383-42CD-BDF4-18B5C19BA1F0}" type="pres">
      <dgm:prSet presAssocID="{CFFB4018-5740-43AC-8CC2-9F8FE9A9A013}" presName="iconSpace" presStyleCnt="0"/>
      <dgm:spPr/>
    </dgm:pt>
    <dgm:pt modelId="{CDD3E5A0-976E-4432-99C9-404686A92EE3}" type="pres">
      <dgm:prSet presAssocID="{CFFB4018-5740-43AC-8CC2-9F8FE9A9A013}" presName="parTx" presStyleLbl="revTx" presStyleIdx="4" presStyleCnt="6">
        <dgm:presLayoutVars>
          <dgm:chMax val="0"/>
          <dgm:chPref val="0"/>
        </dgm:presLayoutVars>
      </dgm:prSet>
      <dgm:spPr/>
    </dgm:pt>
    <dgm:pt modelId="{9CD23B5E-5A4B-4556-9586-83B89F7F969D}" type="pres">
      <dgm:prSet presAssocID="{CFFB4018-5740-43AC-8CC2-9F8FE9A9A013}" presName="txSpace" presStyleCnt="0"/>
      <dgm:spPr/>
    </dgm:pt>
    <dgm:pt modelId="{AF8F4D6F-6DB4-4CB1-B324-B60EFD17AF25}" type="pres">
      <dgm:prSet presAssocID="{CFFB4018-5740-43AC-8CC2-9F8FE9A9A013}" presName="desTx" presStyleLbl="revTx" presStyleIdx="5" presStyleCnt="6">
        <dgm:presLayoutVars/>
      </dgm:prSet>
      <dgm:spPr/>
    </dgm:pt>
  </dgm:ptLst>
  <dgm:cxnLst>
    <dgm:cxn modelId="{E47DEF03-4E33-4464-B9B0-36A4245BED62}" type="presOf" srcId="{E2FA36B4-12B4-44A2-AB3C-22326B3232C2}" destId="{AF8F4D6F-6DB4-4CB1-B324-B60EFD17AF25}" srcOrd="0" destOrd="1" presId="urn:microsoft.com/office/officeart/2018/2/layout/IconLabelDescriptionList"/>
    <dgm:cxn modelId="{B6B73118-B17A-43A2-8AE0-439EA2F17B7F}" type="presOf" srcId="{F15BCAB5-D891-4A9C-98DE-3AFCF9BA277B}" destId="{3B7A34AF-4160-457B-80AB-C900DB757350}" srcOrd="0" destOrd="0" presId="urn:microsoft.com/office/officeart/2018/2/layout/IconLabelDescriptionList"/>
    <dgm:cxn modelId="{276C3F31-C375-4E8D-A5C5-23B2132F56EE}" srcId="{CFFB4018-5740-43AC-8CC2-9F8FE9A9A013}" destId="{E2FA36B4-12B4-44A2-AB3C-22326B3232C2}" srcOrd="1" destOrd="0" parTransId="{D75C1F1A-FEBC-4DEF-9111-6FDCCCFA327E}" sibTransId="{A6661EE5-E7A6-4108-A411-0EA157BD0372}"/>
    <dgm:cxn modelId="{29E7413A-4575-4FE2-AE96-FA5A604E0010}" type="presOf" srcId="{CFFB4018-5740-43AC-8CC2-9F8FE9A9A013}" destId="{CDD3E5A0-976E-4432-99C9-404686A92EE3}" srcOrd="0" destOrd="0" presId="urn:microsoft.com/office/officeart/2018/2/layout/IconLabelDescriptionList"/>
    <dgm:cxn modelId="{D2E7C660-369A-40CE-9909-2427827BE5D2}" srcId="{420EFEAB-1330-48F5-960B-1FE13CD5C072}" destId="{F15BCAB5-D891-4A9C-98DE-3AFCF9BA277B}" srcOrd="1" destOrd="0" parTransId="{E8A66FEE-720F-4CA1-A18C-BD71CA4339D4}" sibTransId="{8E5D0A79-DE32-4437-BD05-2679792E05C5}"/>
    <dgm:cxn modelId="{150FDA60-F094-4DE4-861D-367E9B219A1A}" srcId="{420EFEAB-1330-48F5-960B-1FE13CD5C072}" destId="{995C831C-D773-4FC6-80C2-C774D33ADD67}" srcOrd="0" destOrd="0" parTransId="{18EC2D1F-64C1-41DD-82CA-1A1B44597F94}" sibTransId="{F23E21C6-13EF-470B-831C-D401578409C0}"/>
    <dgm:cxn modelId="{5175676E-43D0-48DF-B3DE-158470A90D6C}" srcId="{420EFEAB-1330-48F5-960B-1FE13CD5C072}" destId="{CFFB4018-5740-43AC-8CC2-9F8FE9A9A013}" srcOrd="2" destOrd="0" parTransId="{141C9628-B1A7-4441-995A-6A9746EE2DB2}" sibTransId="{C584A2CE-6EC0-4399-A5A3-B1672FD78D5D}"/>
    <dgm:cxn modelId="{30CE9357-D0A6-4ED5-8C48-8312292871FA}" srcId="{CFFB4018-5740-43AC-8CC2-9F8FE9A9A013}" destId="{A83AA9B1-B410-4009-90D3-CA9D619D3991}" srcOrd="0" destOrd="0" parTransId="{20B1584C-CABE-4EC1-A5C7-B8DFAB1B38D2}" sibTransId="{F9E5163F-78E1-4513-A532-FAACBE6C0FA7}"/>
    <dgm:cxn modelId="{8405C683-11F5-493A-B717-5A1DCF3C8485}" srcId="{F15BCAB5-D891-4A9C-98DE-3AFCF9BA277B}" destId="{FC9FFE08-7472-4F00-A702-E3426823BEA2}" srcOrd="0" destOrd="0" parTransId="{EFE282A6-F2C5-4BEB-856B-208740DBDF51}" sibTransId="{4D97E001-3B5B-418E-8BBC-345EB78FA904}"/>
    <dgm:cxn modelId="{C53331D0-87C2-4B2A-9DFE-0B9995C808E7}" type="presOf" srcId="{420EFEAB-1330-48F5-960B-1FE13CD5C072}" destId="{70EF0EB7-5427-46B5-B30D-04FC77629DED}" srcOrd="0" destOrd="0" presId="urn:microsoft.com/office/officeart/2018/2/layout/IconLabelDescriptionList"/>
    <dgm:cxn modelId="{DF8DC9D2-87FE-4984-999E-94BF06715B35}" type="presOf" srcId="{A83AA9B1-B410-4009-90D3-CA9D619D3991}" destId="{AF8F4D6F-6DB4-4CB1-B324-B60EFD17AF25}" srcOrd="0" destOrd="0" presId="urn:microsoft.com/office/officeart/2018/2/layout/IconLabelDescriptionList"/>
    <dgm:cxn modelId="{77F6ADD9-BD5E-4AEB-B5EE-8CB636CC3898}" type="presOf" srcId="{FC9FFE08-7472-4F00-A702-E3426823BEA2}" destId="{4DA3E98A-E4DD-4C23-A76B-68082915B803}" srcOrd="0" destOrd="0" presId="urn:microsoft.com/office/officeart/2018/2/layout/IconLabelDescriptionList"/>
    <dgm:cxn modelId="{96785ADB-A512-4481-A91F-4AB25DD41B17}" type="presOf" srcId="{995C831C-D773-4FC6-80C2-C774D33ADD67}" destId="{EC9206B7-6270-40C7-A782-3FE8639D9C3D}" srcOrd="0" destOrd="0" presId="urn:microsoft.com/office/officeart/2018/2/layout/IconLabelDescriptionList"/>
    <dgm:cxn modelId="{D181F549-96DC-48D2-A8C7-68BD0E5FA673}" type="presParOf" srcId="{70EF0EB7-5427-46B5-B30D-04FC77629DED}" destId="{2C2DC2CD-86BC-44F7-9B90-78002F033114}" srcOrd="0" destOrd="0" presId="urn:microsoft.com/office/officeart/2018/2/layout/IconLabelDescriptionList"/>
    <dgm:cxn modelId="{D4501D54-C1F6-4583-9F4D-D1895BDF2977}" type="presParOf" srcId="{2C2DC2CD-86BC-44F7-9B90-78002F033114}" destId="{DDC3047F-4D56-4C56-95B4-C853C2692FEF}" srcOrd="0" destOrd="0" presId="urn:microsoft.com/office/officeart/2018/2/layout/IconLabelDescriptionList"/>
    <dgm:cxn modelId="{58A9D212-CB26-4B8A-8348-6004A94B7F3C}" type="presParOf" srcId="{2C2DC2CD-86BC-44F7-9B90-78002F033114}" destId="{75F19F11-C4C6-4615-8BC4-4C827E70A6D3}" srcOrd="1" destOrd="0" presId="urn:microsoft.com/office/officeart/2018/2/layout/IconLabelDescriptionList"/>
    <dgm:cxn modelId="{E6A0DB65-CB57-44D1-8495-8C66A207F47D}" type="presParOf" srcId="{2C2DC2CD-86BC-44F7-9B90-78002F033114}" destId="{EC9206B7-6270-40C7-A782-3FE8639D9C3D}" srcOrd="2" destOrd="0" presId="urn:microsoft.com/office/officeart/2018/2/layout/IconLabelDescriptionList"/>
    <dgm:cxn modelId="{52934FC5-5B9A-46CD-AC39-F821E85EE10C}" type="presParOf" srcId="{2C2DC2CD-86BC-44F7-9B90-78002F033114}" destId="{FABE4A98-FAB6-411C-8D35-72B82001FB9C}" srcOrd="3" destOrd="0" presId="urn:microsoft.com/office/officeart/2018/2/layout/IconLabelDescriptionList"/>
    <dgm:cxn modelId="{C04B0274-5F4C-467F-8CC7-C4A5BAA760A9}" type="presParOf" srcId="{2C2DC2CD-86BC-44F7-9B90-78002F033114}" destId="{A6DB6F33-4CCC-447F-9751-388C6C01333D}" srcOrd="4" destOrd="0" presId="urn:microsoft.com/office/officeart/2018/2/layout/IconLabelDescriptionList"/>
    <dgm:cxn modelId="{78502E5A-4A9B-4DEA-A6EB-92A886141808}" type="presParOf" srcId="{70EF0EB7-5427-46B5-B30D-04FC77629DED}" destId="{B8193431-2A58-4985-9FAA-F12FCD462AEC}" srcOrd="1" destOrd="0" presId="urn:microsoft.com/office/officeart/2018/2/layout/IconLabelDescriptionList"/>
    <dgm:cxn modelId="{69F895E2-B0A4-4346-846F-F4C0B5172AAB}" type="presParOf" srcId="{70EF0EB7-5427-46B5-B30D-04FC77629DED}" destId="{927E342D-0B69-44A3-A486-054F37354E1B}" srcOrd="2" destOrd="0" presId="urn:microsoft.com/office/officeart/2018/2/layout/IconLabelDescriptionList"/>
    <dgm:cxn modelId="{66D6E2EC-5107-40A7-BB56-939EFD12616A}" type="presParOf" srcId="{927E342D-0B69-44A3-A486-054F37354E1B}" destId="{0CD0B673-4D54-4A6F-85C6-1CA3CF52F8CA}" srcOrd="0" destOrd="0" presId="urn:microsoft.com/office/officeart/2018/2/layout/IconLabelDescriptionList"/>
    <dgm:cxn modelId="{0244A56B-9108-4651-9F6D-CC779AE03B84}" type="presParOf" srcId="{927E342D-0B69-44A3-A486-054F37354E1B}" destId="{309C9075-4774-4BEB-9112-1C4A20E1A3A9}" srcOrd="1" destOrd="0" presId="urn:microsoft.com/office/officeart/2018/2/layout/IconLabelDescriptionList"/>
    <dgm:cxn modelId="{8F18F0D9-1D53-4AD8-9E84-04A4A1CF1F9A}" type="presParOf" srcId="{927E342D-0B69-44A3-A486-054F37354E1B}" destId="{3B7A34AF-4160-457B-80AB-C900DB757350}" srcOrd="2" destOrd="0" presId="urn:microsoft.com/office/officeart/2018/2/layout/IconLabelDescriptionList"/>
    <dgm:cxn modelId="{1AEF2D1E-D0EA-4C7F-BF6F-7154C3264DD2}" type="presParOf" srcId="{927E342D-0B69-44A3-A486-054F37354E1B}" destId="{D23AB7B8-AFCA-418D-97C2-7BB5FE6F5009}" srcOrd="3" destOrd="0" presId="urn:microsoft.com/office/officeart/2018/2/layout/IconLabelDescriptionList"/>
    <dgm:cxn modelId="{7909C34C-67C7-4798-8952-3414FCB87DE7}" type="presParOf" srcId="{927E342D-0B69-44A3-A486-054F37354E1B}" destId="{4DA3E98A-E4DD-4C23-A76B-68082915B803}" srcOrd="4" destOrd="0" presId="urn:microsoft.com/office/officeart/2018/2/layout/IconLabelDescriptionList"/>
    <dgm:cxn modelId="{3C160C8E-B498-4A7B-8F6F-1F785D3140DB}" type="presParOf" srcId="{70EF0EB7-5427-46B5-B30D-04FC77629DED}" destId="{97FD6031-809A-40C4-91F8-076E776B7E00}" srcOrd="3" destOrd="0" presId="urn:microsoft.com/office/officeart/2018/2/layout/IconLabelDescriptionList"/>
    <dgm:cxn modelId="{EAB16CC8-0AA6-483C-9E33-3E33BD9C632B}" type="presParOf" srcId="{70EF0EB7-5427-46B5-B30D-04FC77629DED}" destId="{E19727D3-3085-4402-AA9A-EC2248CFAA5F}" srcOrd="4" destOrd="0" presId="urn:microsoft.com/office/officeart/2018/2/layout/IconLabelDescriptionList"/>
    <dgm:cxn modelId="{09D00AE9-468F-4421-A755-469F6F505625}" type="presParOf" srcId="{E19727D3-3085-4402-AA9A-EC2248CFAA5F}" destId="{389DBF8B-45C3-4823-A37B-0B42D38EDF1D}" srcOrd="0" destOrd="0" presId="urn:microsoft.com/office/officeart/2018/2/layout/IconLabelDescriptionList"/>
    <dgm:cxn modelId="{27A5611C-A425-43A1-918F-277B42A07795}" type="presParOf" srcId="{E19727D3-3085-4402-AA9A-EC2248CFAA5F}" destId="{6193127F-E383-42CD-BDF4-18B5C19BA1F0}" srcOrd="1" destOrd="0" presId="urn:microsoft.com/office/officeart/2018/2/layout/IconLabelDescriptionList"/>
    <dgm:cxn modelId="{BAD3B6B1-3597-42DD-BA24-FEC33FB62075}" type="presParOf" srcId="{E19727D3-3085-4402-AA9A-EC2248CFAA5F}" destId="{CDD3E5A0-976E-4432-99C9-404686A92EE3}" srcOrd="2" destOrd="0" presId="urn:microsoft.com/office/officeart/2018/2/layout/IconLabelDescriptionList"/>
    <dgm:cxn modelId="{E83CDA2F-170F-41C1-9DC6-B89D37F6531D}" type="presParOf" srcId="{E19727D3-3085-4402-AA9A-EC2248CFAA5F}" destId="{9CD23B5E-5A4B-4556-9586-83B89F7F969D}" srcOrd="3" destOrd="0" presId="urn:microsoft.com/office/officeart/2018/2/layout/IconLabelDescriptionList"/>
    <dgm:cxn modelId="{C2E59DD8-A345-4A9D-9CBB-EF0EF118114E}" type="presParOf" srcId="{E19727D3-3085-4402-AA9A-EC2248CFAA5F}" destId="{AF8F4D6F-6DB4-4CB1-B324-B60EFD17AF25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DB0D109-B01F-45DB-A68B-E3F9EA94605A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6FAA15F-A724-421A-833F-A4511C4D12F3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nl-BE"/>
            <a:t>Product description</a:t>
          </a:r>
          <a:endParaRPr lang="en-US"/>
        </a:p>
      </dgm:t>
    </dgm:pt>
    <dgm:pt modelId="{6BB49565-0ABC-4E0B-875E-FC97CD4799C5}" type="parTrans" cxnId="{BDD8B739-FC65-40B8-8CFB-BC871AB0EBF6}">
      <dgm:prSet/>
      <dgm:spPr/>
      <dgm:t>
        <a:bodyPr/>
        <a:lstStyle/>
        <a:p>
          <a:endParaRPr lang="en-US"/>
        </a:p>
      </dgm:t>
    </dgm:pt>
    <dgm:pt modelId="{45BD52B9-D98F-4623-A910-926CD31B1427}" type="sibTrans" cxnId="{BDD8B739-FC65-40B8-8CFB-BC871AB0EBF6}">
      <dgm:prSet/>
      <dgm:spPr/>
      <dgm:t>
        <a:bodyPr/>
        <a:lstStyle/>
        <a:p>
          <a:endParaRPr lang="en-US"/>
        </a:p>
      </dgm:t>
    </dgm:pt>
    <dgm:pt modelId="{2F890692-B5F3-4559-852A-1C1B75408CE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 financial process </a:t>
          </a:r>
          <a:endParaRPr lang="en-US"/>
        </a:p>
      </dgm:t>
    </dgm:pt>
    <dgm:pt modelId="{E08E23B8-7C6D-40F7-AE80-66A552EF62C4}" type="parTrans" cxnId="{094132A2-02D4-4681-881F-33F3555BB7CF}">
      <dgm:prSet/>
      <dgm:spPr/>
      <dgm:t>
        <a:bodyPr/>
        <a:lstStyle/>
        <a:p>
          <a:endParaRPr lang="en-US"/>
        </a:p>
      </dgm:t>
    </dgm:pt>
    <dgm:pt modelId="{3492BCED-FF53-4458-AD9E-4AD098C05C74}" type="sibTrans" cxnId="{094132A2-02D4-4681-881F-33F3555BB7CF}">
      <dgm:prSet/>
      <dgm:spPr/>
      <dgm:t>
        <a:bodyPr/>
        <a:lstStyle/>
        <a:p>
          <a:endParaRPr lang="en-US"/>
        </a:p>
      </dgm:t>
    </dgm:pt>
    <dgm:pt modelId="{05178F7E-213F-4C9C-9DB0-39B99C53D97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that transforms illiquid assets—typically loans or receivables that generate regular cash flows</a:t>
          </a:r>
          <a:endParaRPr lang="en-US"/>
        </a:p>
      </dgm:t>
    </dgm:pt>
    <dgm:pt modelId="{F2591018-624A-401D-BE43-041C5B74E6AA}" type="parTrans" cxnId="{A6E524BE-BE40-41AD-BEC7-42305865312F}">
      <dgm:prSet/>
      <dgm:spPr/>
      <dgm:t>
        <a:bodyPr/>
        <a:lstStyle/>
        <a:p>
          <a:endParaRPr lang="en-US"/>
        </a:p>
      </dgm:t>
    </dgm:pt>
    <dgm:pt modelId="{42675C66-5197-47D9-9486-FA1BFAB8F274}" type="sibTrans" cxnId="{A6E524BE-BE40-41AD-BEC7-42305865312F}">
      <dgm:prSet/>
      <dgm:spPr/>
      <dgm:t>
        <a:bodyPr/>
        <a:lstStyle/>
        <a:p>
          <a:endParaRPr lang="en-US"/>
        </a:p>
      </dgm:t>
    </dgm:pt>
    <dgm:pt modelId="{86F70CCA-FF1E-4114-BB8E-D106CF3445C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into tradable securities </a:t>
          </a:r>
          <a:endParaRPr lang="en-US"/>
        </a:p>
      </dgm:t>
    </dgm:pt>
    <dgm:pt modelId="{43EA1909-16BC-4287-9ED9-2D40C648DEE8}" type="parTrans" cxnId="{82BDBD4A-D334-499D-BB11-6FF1E77E24C8}">
      <dgm:prSet/>
      <dgm:spPr/>
      <dgm:t>
        <a:bodyPr/>
        <a:lstStyle/>
        <a:p>
          <a:endParaRPr lang="en-US"/>
        </a:p>
      </dgm:t>
    </dgm:pt>
    <dgm:pt modelId="{CA568982-03B8-4AF1-A7AD-FB957A26B10B}" type="sibTrans" cxnId="{82BDBD4A-D334-499D-BB11-6FF1E77E24C8}">
      <dgm:prSet/>
      <dgm:spPr/>
      <dgm:t>
        <a:bodyPr/>
        <a:lstStyle/>
        <a:p>
          <a:endParaRPr lang="en-US"/>
        </a:p>
      </dgm:t>
    </dgm:pt>
    <dgm:pt modelId="{E610C04E-C5DB-43FB-A953-E5F5F7A881B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that can be sold to investors in capital markets.</a:t>
          </a:r>
          <a:endParaRPr lang="en-US"/>
        </a:p>
      </dgm:t>
    </dgm:pt>
    <dgm:pt modelId="{8A11D1C8-92DD-4B34-8035-3710134BCFB3}" type="parTrans" cxnId="{9FA0F39E-0B07-4ECD-BE96-D6D57BCF3F95}">
      <dgm:prSet/>
      <dgm:spPr/>
      <dgm:t>
        <a:bodyPr/>
        <a:lstStyle/>
        <a:p>
          <a:endParaRPr lang="en-US"/>
        </a:p>
      </dgm:t>
    </dgm:pt>
    <dgm:pt modelId="{482DCCF0-6D2E-4A85-9410-B7980571215E}" type="sibTrans" cxnId="{9FA0F39E-0B07-4ECD-BE96-D6D57BCF3F95}">
      <dgm:prSet/>
      <dgm:spPr/>
      <dgm:t>
        <a:bodyPr/>
        <a:lstStyle/>
        <a:p>
          <a:endParaRPr lang="en-US"/>
        </a:p>
      </dgm:t>
    </dgm:pt>
    <dgm:pt modelId="{4BB9457B-9731-4198-B9A3-CC0FFDA20185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/>
            <a:t>Regulatory definition (Sec Reg)           </a:t>
          </a:r>
          <a:endParaRPr lang="en-US"/>
        </a:p>
      </dgm:t>
    </dgm:pt>
    <dgm:pt modelId="{A148B59F-3E58-4FD9-94BD-5D7106042BF7}" type="parTrans" cxnId="{C7A1FC1A-F10B-4123-B082-1FD46461992B}">
      <dgm:prSet/>
      <dgm:spPr/>
      <dgm:t>
        <a:bodyPr/>
        <a:lstStyle/>
        <a:p>
          <a:endParaRPr lang="en-US"/>
        </a:p>
      </dgm:t>
    </dgm:pt>
    <dgm:pt modelId="{7EB8335C-8391-415C-82A3-7413BC9B7BD6}" type="sibTrans" cxnId="{C7A1FC1A-F10B-4123-B082-1FD46461992B}">
      <dgm:prSet/>
      <dgm:spPr/>
      <dgm:t>
        <a:bodyPr/>
        <a:lstStyle/>
        <a:p>
          <a:endParaRPr lang="en-US"/>
        </a:p>
      </dgm:t>
    </dgm:pt>
    <dgm:pt modelId="{8A0AD738-F9D1-4C39-AD7D-66A5508BBB4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transaction or scheme</a:t>
          </a:r>
          <a:endParaRPr lang="en-US"/>
        </a:p>
      </dgm:t>
    </dgm:pt>
    <dgm:pt modelId="{FF23F78D-ABA2-44D0-A548-0848E2147F56}" type="parTrans" cxnId="{D374441A-8040-4C5B-A7DC-065E0B75A25C}">
      <dgm:prSet/>
      <dgm:spPr/>
      <dgm:t>
        <a:bodyPr/>
        <a:lstStyle/>
        <a:p>
          <a:endParaRPr lang="en-US"/>
        </a:p>
      </dgm:t>
    </dgm:pt>
    <dgm:pt modelId="{3BAF185D-905F-4C0E-B0DA-8DEC961E6AD9}" type="sibTrans" cxnId="{D374441A-8040-4C5B-A7DC-065E0B75A25C}">
      <dgm:prSet/>
      <dgm:spPr/>
      <dgm:t>
        <a:bodyPr/>
        <a:lstStyle/>
        <a:p>
          <a:endParaRPr lang="en-US"/>
        </a:p>
      </dgm:t>
    </dgm:pt>
    <dgm:pt modelId="{E51C02B1-F0BD-46C4-96B7-CD98058FE54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credit risk associated with an exposure or a pool of exposures is tranched</a:t>
          </a:r>
          <a:endParaRPr lang="en-US"/>
        </a:p>
      </dgm:t>
    </dgm:pt>
    <dgm:pt modelId="{A1052C13-CAF1-475D-A45A-FCC38D94E7D6}" type="parTrans" cxnId="{5324C1EC-4A24-4C03-A555-C9DD46581B8C}">
      <dgm:prSet/>
      <dgm:spPr/>
      <dgm:t>
        <a:bodyPr/>
        <a:lstStyle/>
        <a:p>
          <a:endParaRPr lang="en-US"/>
        </a:p>
      </dgm:t>
    </dgm:pt>
    <dgm:pt modelId="{C7ABA203-4616-4A5E-8EDC-F406327A5875}" type="sibTrans" cxnId="{5324C1EC-4A24-4C03-A555-C9DD46581B8C}">
      <dgm:prSet/>
      <dgm:spPr/>
      <dgm:t>
        <a:bodyPr/>
        <a:lstStyle/>
        <a:p>
          <a:endParaRPr lang="en-US"/>
        </a:p>
      </dgm:t>
    </dgm:pt>
    <dgm:pt modelId="{6F092E4C-C6E2-4F91-B31D-911C1C5FB2E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having all of the following characteristics:</a:t>
          </a:r>
          <a:endParaRPr lang="en-US"/>
        </a:p>
      </dgm:t>
    </dgm:pt>
    <dgm:pt modelId="{FFD56029-560B-4271-BF9D-312725EA7B52}" type="parTrans" cxnId="{086FAEF5-2FC5-402B-AF13-3147E734E6E0}">
      <dgm:prSet/>
      <dgm:spPr/>
      <dgm:t>
        <a:bodyPr/>
        <a:lstStyle/>
        <a:p>
          <a:endParaRPr lang="en-US"/>
        </a:p>
      </dgm:t>
    </dgm:pt>
    <dgm:pt modelId="{07F94985-23DE-4EED-BA73-118042715110}" type="sibTrans" cxnId="{086FAEF5-2FC5-402B-AF13-3147E734E6E0}">
      <dgm:prSet/>
      <dgm:spPr/>
      <dgm:t>
        <a:bodyPr/>
        <a:lstStyle/>
        <a:p>
          <a:endParaRPr lang="en-US"/>
        </a:p>
      </dgm:t>
    </dgm:pt>
    <dgm:pt modelId="{39326A51-0A77-4129-B0D7-87CAEDD0BBC4}">
      <dgm:prSet/>
      <dgm:spPr/>
      <dgm:t>
        <a:bodyPr/>
        <a:lstStyle/>
        <a:p>
          <a:r>
            <a:rPr lang="en-GB"/>
            <a:t>(i) payments in the transaction or scheme are dependent upon the performance of the exposure or of the pool of exposures;</a:t>
          </a:r>
          <a:endParaRPr lang="en-US"/>
        </a:p>
      </dgm:t>
    </dgm:pt>
    <dgm:pt modelId="{CBF29BD5-FCDE-4E1A-8379-1232A8BC77BD}" type="parTrans" cxnId="{FEBBD3B4-2926-4112-8198-E36CCAB9D181}">
      <dgm:prSet/>
      <dgm:spPr/>
      <dgm:t>
        <a:bodyPr/>
        <a:lstStyle/>
        <a:p>
          <a:endParaRPr lang="en-US"/>
        </a:p>
      </dgm:t>
    </dgm:pt>
    <dgm:pt modelId="{EF1C3D49-2821-4A47-A710-F3E4CA5D2F14}" type="sibTrans" cxnId="{FEBBD3B4-2926-4112-8198-E36CCAB9D181}">
      <dgm:prSet/>
      <dgm:spPr/>
      <dgm:t>
        <a:bodyPr/>
        <a:lstStyle/>
        <a:p>
          <a:endParaRPr lang="en-US"/>
        </a:p>
      </dgm:t>
    </dgm:pt>
    <dgm:pt modelId="{73F4A372-20A2-4CC3-BDD2-1AFD18A02823}">
      <dgm:prSet/>
      <dgm:spPr/>
      <dgm:t>
        <a:bodyPr/>
        <a:lstStyle/>
        <a:p>
          <a:r>
            <a:rPr lang="en-GB"/>
            <a:t>(ii) the subordination of tranches determines the distribution of losses during the ongoing life of the transaction or scheme;</a:t>
          </a:r>
          <a:endParaRPr lang="en-US"/>
        </a:p>
      </dgm:t>
    </dgm:pt>
    <dgm:pt modelId="{789BAE63-479D-4A32-BC59-28E5670C14B5}" type="parTrans" cxnId="{3AA183D5-AF97-4AC1-91D2-1915D6F13F07}">
      <dgm:prSet/>
      <dgm:spPr/>
      <dgm:t>
        <a:bodyPr/>
        <a:lstStyle/>
        <a:p>
          <a:endParaRPr lang="en-US"/>
        </a:p>
      </dgm:t>
    </dgm:pt>
    <dgm:pt modelId="{E1228372-0858-4063-9C7C-3636B823F4EB}" type="sibTrans" cxnId="{3AA183D5-AF97-4AC1-91D2-1915D6F13F07}">
      <dgm:prSet/>
      <dgm:spPr/>
      <dgm:t>
        <a:bodyPr/>
        <a:lstStyle/>
        <a:p>
          <a:endParaRPr lang="en-US"/>
        </a:p>
      </dgm:t>
    </dgm:pt>
    <dgm:pt modelId="{9585D900-FB9F-4E12-85BC-37377950CD05}" type="pres">
      <dgm:prSet presAssocID="{DDB0D109-B01F-45DB-A68B-E3F9EA94605A}" presName="root" presStyleCnt="0">
        <dgm:presLayoutVars>
          <dgm:dir/>
          <dgm:resizeHandles val="exact"/>
        </dgm:presLayoutVars>
      </dgm:prSet>
      <dgm:spPr/>
    </dgm:pt>
    <dgm:pt modelId="{D021CC74-3EDA-45B3-A6D5-AB743782508B}" type="pres">
      <dgm:prSet presAssocID="{96FAA15F-A724-421A-833F-A4511C4D12F3}" presName="compNode" presStyleCnt="0"/>
      <dgm:spPr/>
    </dgm:pt>
    <dgm:pt modelId="{4F6853C7-C90B-46E4-8259-B75371B899BD}" type="pres">
      <dgm:prSet presAssocID="{96FAA15F-A724-421A-833F-A4511C4D12F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200B6144-5B87-4C45-8A7C-04AEE1FD7571}" type="pres">
      <dgm:prSet presAssocID="{96FAA15F-A724-421A-833F-A4511C4D12F3}" presName="iconSpace" presStyleCnt="0"/>
      <dgm:spPr/>
    </dgm:pt>
    <dgm:pt modelId="{EC0CF270-57B8-4546-89BE-C2AECE84D48F}" type="pres">
      <dgm:prSet presAssocID="{96FAA15F-A724-421A-833F-A4511C4D12F3}" presName="parTx" presStyleLbl="revTx" presStyleIdx="0" presStyleCnt="4">
        <dgm:presLayoutVars>
          <dgm:chMax val="0"/>
          <dgm:chPref val="0"/>
        </dgm:presLayoutVars>
      </dgm:prSet>
      <dgm:spPr/>
    </dgm:pt>
    <dgm:pt modelId="{9653C6A0-B699-4632-9556-9911CDA28819}" type="pres">
      <dgm:prSet presAssocID="{96FAA15F-A724-421A-833F-A4511C4D12F3}" presName="txSpace" presStyleCnt="0"/>
      <dgm:spPr/>
    </dgm:pt>
    <dgm:pt modelId="{DE596BAE-53F4-4152-BF1C-A7DFC078D6B0}" type="pres">
      <dgm:prSet presAssocID="{96FAA15F-A724-421A-833F-A4511C4D12F3}" presName="desTx" presStyleLbl="revTx" presStyleIdx="1" presStyleCnt="4">
        <dgm:presLayoutVars/>
      </dgm:prSet>
      <dgm:spPr/>
    </dgm:pt>
    <dgm:pt modelId="{887ADB60-AB87-4CEF-B6AF-8BF144B38911}" type="pres">
      <dgm:prSet presAssocID="{45BD52B9-D98F-4623-A910-926CD31B1427}" presName="sibTrans" presStyleCnt="0"/>
      <dgm:spPr/>
    </dgm:pt>
    <dgm:pt modelId="{BB5FF86B-4830-43F0-A58C-A411C8A19730}" type="pres">
      <dgm:prSet presAssocID="{4BB9457B-9731-4198-B9A3-CC0FFDA20185}" presName="compNode" presStyleCnt="0"/>
      <dgm:spPr/>
    </dgm:pt>
    <dgm:pt modelId="{FCF3E43F-D8E6-4B61-BC5F-DC13FD040C40}" type="pres">
      <dgm:prSet presAssocID="{4BB9457B-9731-4198-B9A3-CC0FFDA2018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9BE9FE18-E358-4D7D-AF64-D1C909E7EAA5}" type="pres">
      <dgm:prSet presAssocID="{4BB9457B-9731-4198-B9A3-CC0FFDA20185}" presName="iconSpace" presStyleCnt="0"/>
      <dgm:spPr/>
    </dgm:pt>
    <dgm:pt modelId="{3206D1A4-C6FD-45FD-B10D-789850FBDF67}" type="pres">
      <dgm:prSet presAssocID="{4BB9457B-9731-4198-B9A3-CC0FFDA20185}" presName="parTx" presStyleLbl="revTx" presStyleIdx="2" presStyleCnt="4">
        <dgm:presLayoutVars>
          <dgm:chMax val="0"/>
          <dgm:chPref val="0"/>
        </dgm:presLayoutVars>
      </dgm:prSet>
      <dgm:spPr/>
    </dgm:pt>
    <dgm:pt modelId="{E83E138D-E2D6-498F-B75F-5AE48BA2E841}" type="pres">
      <dgm:prSet presAssocID="{4BB9457B-9731-4198-B9A3-CC0FFDA20185}" presName="txSpace" presStyleCnt="0"/>
      <dgm:spPr/>
    </dgm:pt>
    <dgm:pt modelId="{3E590E2A-0E07-45DA-BC2E-1AC2FBF1EDB5}" type="pres">
      <dgm:prSet presAssocID="{4BB9457B-9731-4198-B9A3-CC0FFDA20185}" presName="desTx" presStyleLbl="revTx" presStyleIdx="3" presStyleCnt="4">
        <dgm:presLayoutVars/>
      </dgm:prSet>
      <dgm:spPr/>
    </dgm:pt>
  </dgm:ptLst>
  <dgm:cxnLst>
    <dgm:cxn modelId="{D374441A-8040-4C5B-A7DC-065E0B75A25C}" srcId="{4BB9457B-9731-4198-B9A3-CC0FFDA20185}" destId="{8A0AD738-F9D1-4C39-AD7D-66A5508BBB41}" srcOrd="0" destOrd="0" parTransId="{FF23F78D-ABA2-44D0-A548-0848E2147F56}" sibTransId="{3BAF185D-905F-4C0E-B0DA-8DEC961E6AD9}"/>
    <dgm:cxn modelId="{C7A1FC1A-F10B-4123-B082-1FD46461992B}" srcId="{DDB0D109-B01F-45DB-A68B-E3F9EA94605A}" destId="{4BB9457B-9731-4198-B9A3-CC0FFDA20185}" srcOrd="1" destOrd="0" parTransId="{A148B59F-3E58-4FD9-94BD-5D7106042BF7}" sibTransId="{7EB8335C-8391-415C-82A3-7413BC9B7BD6}"/>
    <dgm:cxn modelId="{C08A8124-5360-482E-B0DC-6F02017726E7}" type="presOf" srcId="{73F4A372-20A2-4CC3-BDD2-1AFD18A02823}" destId="{3E590E2A-0E07-45DA-BC2E-1AC2FBF1EDB5}" srcOrd="0" destOrd="4" presId="urn:microsoft.com/office/officeart/2018/2/layout/IconLabelDescriptionList"/>
    <dgm:cxn modelId="{92014C2D-79F9-4D1A-AD33-CB28868FA4F3}" type="presOf" srcId="{86F70CCA-FF1E-4114-BB8E-D106CF3445CC}" destId="{DE596BAE-53F4-4152-BF1C-A7DFC078D6B0}" srcOrd="0" destOrd="2" presId="urn:microsoft.com/office/officeart/2018/2/layout/IconLabelDescriptionList"/>
    <dgm:cxn modelId="{BDD8B739-FC65-40B8-8CFB-BC871AB0EBF6}" srcId="{DDB0D109-B01F-45DB-A68B-E3F9EA94605A}" destId="{96FAA15F-A724-421A-833F-A4511C4D12F3}" srcOrd="0" destOrd="0" parTransId="{6BB49565-0ABC-4E0B-875E-FC97CD4799C5}" sibTransId="{45BD52B9-D98F-4623-A910-926CD31B1427}"/>
    <dgm:cxn modelId="{7A398741-EC55-4171-B17A-6ED6EEBD3D59}" type="presOf" srcId="{05178F7E-213F-4C9C-9DB0-39B99C53D97F}" destId="{DE596BAE-53F4-4152-BF1C-A7DFC078D6B0}" srcOrd="0" destOrd="1" presId="urn:microsoft.com/office/officeart/2018/2/layout/IconLabelDescriptionList"/>
    <dgm:cxn modelId="{FAEA7565-169A-43EA-B78C-A68E41E2E845}" type="presOf" srcId="{E51C02B1-F0BD-46C4-96B7-CD98058FE541}" destId="{3E590E2A-0E07-45DA-BC2E-1AC2FBF1EDB5}" srcOrd="0" destOrd="1" presId="urn:microsoft.com/office/officeart/2018/2/layout/IconLabelDescriptionList"/>
    <dgm:cxn modelId="{82BDBD4A-D334-499D-BB11-6FF1E77E24C8}" srcId="{96FAA15F-A724-421A-833F-A4511C4D12F3}" destId="{86F70CCA-FF1E-4114-BB8E-D106CF3445CC}" srcOrd="2" destOrd="0" parTransId="{43EA1909-16BC-4287-9ED9-2D40C648DEE8}" sibTransId="{CA568982-03B8-4AF1-A7AD-FB957A26B10B}"/>
    <dgm:cxn modelId="{BFB34672-D3C4-4F3C-9C4B-388BBEB544E3}" type="presOf" srcId="{6F092E4C-C6E2-4F91-B31D-911C1C5FB2E9}" destId="{3E590E2A-0E07-45DA-BC2E-1AC2FBF1EDB5}" srcOrd="0" destOrd="2" presId="urn:microsoft.com/office/officeart/2018/2/layout/IconLabelDescriptionList"/>
    <dgm:cxn modelId="{63510574-114C-475F-9A1C-6E9F1A720E82}" type="presOf" srcId="{39326A51-0A77-4129-B0D7-87CAEDD0BBC4}" destId="{3E590E2A-0E07-45DA-BC2E-1AC2FBF1EDB5}" srcOrd="0" destOrd="3" presId="urn:microsoft.com/office/officeart/2018/2/layout/IconLabelDescriptionList"/>
    <dgm:cxn modelId="{9C34BC75-2EBA-42E3-AAB4-CAFC3F12EF0F}" type="presOf" srcId="{2F890692-B5F3-4559-852A-1C1B75408CE1}" destId="{DE596BAE-53F4-4152-BF1C-A7DFC078D6B0}" srcOrd="0" destOrd="0" presId="urn:microsoft.com/office/officeart/2018/2/layout/IconLabelDescriptionList"/>
    <dgm:cxn modelId="{C5A57758-4EFD-4223-B0D2-332549E446E1}" type="presOf" srcId="{4BB9457B-9731-4198-B9A3-CC0FFDA20185}" destId="{3206D1A4-C6FD-45FD-B10D-789850FBDF67}" srcOrd="0" destOrd="0" presId="urn:microsoft.com/office/officeart/2018/2/layout/IconLabelDescriptionList"/>
    <dgm:cxn modelId="{FA70E981-34AE-4A8C-9A79-1C559852803A}" type="presOf" srcId="{E610C04E-C5DB-43FB-A953-E5F5F7A881B8}" destId="{DE596BAE-53F4-4152-BF1C-A7DFC078D6B0}" srcOrd="0" destOrd="3" presId="urn:microsoft.com/office/officeart/2018/2/layout/IconLabelDescriptionList"/>
    <dgm:cxn modelId="{9FA0F39E-0B07-4ECD-BE96-D6D57BCF3F95}" srcId="{96FAA15F-A724-421A-833F-A4511C4D12F3}" destId="{E610C04E-C5DB-43FB-A953-E5F5F7A881B8}" srcOrd="3" destOrd="0" parTransId="{8A11D1C8-92DD-4B34-8035-3710134BCFB3}" sibTransId="{482DCCF0-6D2E-4A85-9410-B7980571215E}"/>
    <dgm:cxn modelId="{094132A2-02D4-4681-881F-33F3555BB7CF}" srcId="{96FAA15F-A724-421A-833F-A4511C4D12F3}" destId="{2F890692-B5F3-4559-852A-1C1B75408CE1}" srcOrd="0" destOrd="0" parTransId="{E08E23B8-7C6D-40F7-AE80-66A552EF62C4}" sibTransId="{3492BCED-FF53-4458-AD9E-4AD098C05C74}"/>
    <dgm:cxn modelId="{FEBBD3B4-2926-4112-8198-E36CCAB9D181}" srcId="{6F092E4C-C6E2-4F91-B31D-911C1C5FB2E9}" destId="{39326A51-0A77-4129-B0D7-87CAEDD0BBC4}" srcOrd="0" destOrd="0" parTransId="{CBF29BD5-FCDE-4E1A-8379-1232A8BC77BD}" sibTransId="{EF1C3D49-2821-4A47-A710-F3E4CA5D2F14}"/>
    <dgm:cxn modelId="{A6E524BE-BE40-41AD-BEC7-42305865312F}" srcId="{96FAA15F-A724-421A-833F-A4511C4D12F3}" destId="{05178F7E-213F-4C9C-9DB0-39B99C53D97F}" srcOrd="1" destOrd="0" parTransId="{F2591018-624A-401D-BE43-041C5B74E6AA}" sibTransId="{42675C66-5197-47D9-9486-FA1BFAB8F274}"/>
    <dgm:cxn modelId="{51326CC0-3288-48F9-A739-9A5E82A04250}" type="presOf" srcId="{DDB0D109-B01F-45DB-A68B-E3F9EA94605A}" destId="{9585D900-FB9F-4E12-85BC-37377950CD05}" srcOrd="0" destOrd="0" presId="urn:microsoft.com/office/officeart/2018/2/layout/IconLabelDescriptionList"/>
    <dgm:cxn modelId="{D8CD7BC2-3D17-44BC-AD23-D1160AB72C0F}" type="presOf" srcId="{96FAA15F-A724-421A-833F-A4511C4D12F3}" destId="{EC0CF270-57B8-4546-89BE-C2AECE84D48F}" srcOrd="0" destOrd="0" presId="urn:microsoft.com/office/officeart/2018/2/layout/IconLabelDescriptionList"/>
    <dgm:cxn modelId="{B85F25C3-0E17-489B-AC70-8B0A3F87BE1F}" type="presOf" srcId="{8A0AD738-F9D1-4C39-AD7D-66A5508BBB41}" destId="{3E590E2A-0E07-45DA-BC2E-1AC2FBF1EDB5}" srcOrd="0" destOrd="0" presId="urn:microsoft.com/office/officeart/2018/2/layout/IconLabelDescriptionList"/>
    <dgm:cxn modelId="{3AA183D5-AF97-4AC1-91D2-1915D6F13F07}" srcId="{6F092E4C-C6E2-4F91-B31D-911C1C5FB2E9}" destId="{73F4A372-20A2-4CC3-BDD2-1AFD18A02823}" srcOrd="1" destOrd="0" parTransId="{789BAE63-479D-4A32-BC59-28E5670C14B5}" sibTransId="{E1228372-0858-4063-9C7C-3636B823F4EB}"/>
    <dgm:cxn modelId="{5324C1EC-4A24-4C03-A555-C9DD46581B8C}" srcId="{4BB9457B-9731-4198-B9A3-CC0FFDA20185}" destId="{E51C02B1-F0BD-46C4-96B7-CD98058FE541}" srcOrd="1" destOrd="0" parTransId="{A1052C13-CAF1-475D-A45A-FCC38D94E7D6}" sibTransId="{C7ABA203-4616-4A5E-8EDC-F406327A5875}"/>
    <dgm:cxn modelId="{086FAEF5-2FC5-402B-AF13-3147E734E6E0}" srcId="{4BB9457B-9731-4198-B9A3-CC0FFDA20185}" destId="{6F092E4C-C6E2-4F91-B31D-911C1C5FB2E9}" srcOrd="2" destOrd="0" parTransId="{FFD56029-560B-4271-BF9D-312725EA7B52}" sibTransId="{07F94985-23DE-4EED-BA73-118042715110}"/>
    <dgm:cxn modelId="{B8D32211-7A7E-4D2D-AF37-802E2CCC956E}" type="presParOf" srcId="{9585D900-FB9F-4E12-85BC-37377950CD05}" destId="{D021CC74-3EDA-45B3-A6D5-AB743782508B}" srcOrd="0" destOrd="0" presId="urn:microsoft.com/office/officeart/2018/2/layout/IconLabelDescriptionList"/>
    <dgm:cxn modelId="{32FA2690-34B6-4FA9-82E2-B3F6C972FD2E}" type="presParOf" srcId="{D021CC74-3EDA-45B3-A6D5-AB743782508B}" destId="{4F6853C7-C90B-46E4-8259-B75371B899BD}" srcOrd="0" destOrd="0" presId="urn:microsoft.com/office/officeart/2018/2/layout/IconLabelDescriptionList"/>
    <dgm:cxn modelId="{800E4B9E-BFD3-462F-8A72-166ABC3442B3}" type="presParOf" srcId="{D021CC74-3EDA-45B3-A6D5-AB743782508B}" destId="{200B6144-5B87-4C45-8A7C-04AEE1FD7571}" srcOrd="1" destOrd="0" presId="urn:microsoft.com/office/officeart/2018/2/layout/IconLabelDescriptionList"/>
    <dgm:cxn modelId="{A6BFE063-F7DE-4055-B260-87D0F356C7F3}" type="presParOf" srcId="{D021CC74-3EDA-45B3-A6D5-AB743782508B}" destId="{EC0CF270-57B8-4546-89BE-C2AECE84D48F}" srcOrd="2" destOrd="0" presId="urn:microsoft.com/office/officeart/2018/2/layout/IconLabelDescriptionList"/>
    <dgm:cxn modelId="{DF1C4B68-E92D-42E5-A009-2D20AC66DD5E}" type="presParOf" srcId="{D021CC74-3EDA-45B3-A6D5-AB743782508B}" destId="{9653C6A0-B699-4632-9556-9911CDA28819}" srcOrd="3" destOrd="0" presId="urn:microsoft.com/office/officeart/2018/2/layout/IconLabelDescriptionList"/>
    <dgm:cxn modelId="{CA6B066D-BB6C-4BDC-A2CA-6993CFA6116E}" type="presParOf" srcId="{D021CC74-3EDA-45B3-A6D5-AB743782508B}" destId="{DE596BAE-53F4-4152-BF1C-A7DFC078D6B0}" srcOrd="4" destOrd="0" presId="urn:microsoft.com/office/officeart/2018/2/layout/IconLabelDescriptionList"/>
    <dgm:cxn modelId="{8C630C78-575B-4AC6-8675-4448C6AE4179}" type="presParOf" srcId="{9585D900-FB9F-4E12-85BC-37377950CD05}" destId="{887ADB60-AB87-4CEF-B6AF-8BF144B38911}" srcOrd="1" destOrd="0" presId="urn:microsoft.com/office/officeart/2018/2/layout/IconLabelDescriptionList"/>
    <dgm:cxn modelId="{2D2FD46A-1E0F-4B67-BAB1-C9F69B6BC948}" type="presParOf" srcId="{9585D900-FB9F-4E12-85BC-37377950CD05}" destId="{BB5FF86B-4830-43F0-A58C-A411C8A19730}" srcOrd="2" destOrd="0" presId="urn:microsoft.com/office/officeart/2018/2/layout/IconLabelDescriptionList"/>
    <dgm:cxn modelId="{B3AFA689-1F6B-4855-B9FC-FE4BC4F893CD}" type="presParOf" srcId="{BB5FF86B-4830-43F0-A58C-A411C8A19730}" destId="{FCF3E43F-D8E6-4B61-BC5F-DC13FD040C40}" srcOrd="0" destOrd="0" presId="urn:microsoft.com/office/officeart/2018/2/layout/IconLabelDescriptionList"/>
    <dgm:cxn modelId="{495295B6-52A8-4F7F-A5B6-2426357E8B9B}" type="presParOf" srcId="{BB5FF86B-4830-43F0-A58C-A411C8A19730}" destId="{9BE9FE18-E358-4D7D-AF64-D1C909E7EAA5}" srcOrd="1" destOrd="0" presId="urn:microsoft.com/office/officeart/2018/2/layout/IconLabelDescriptionList"/>
    <dgm:cxn modelId="{3FCFE0E5-479C-4465-8B57-CE2FA1BED4CD}" type="presParOf" srcId="{BB5FF86B-4830-43F0-A58C-A411C8A19730}" destId="{3206D1A4-C6FD-45FD-B10D-789850FBDF67}" srcOrd="2" destOrd="0" presId="urn:microsoft.com/office/officeart/2018/2/layout/IconLabelDescriptionList"/>
    <dgm:cxn modelId="{BB26B98B-EB6F-4C5D-8854-D96E799D0F19}" type="presParOf" srcId="{BB5FF86B-4830-43F0-A58C-A411C8A19730}" destId="{E83E138D-E2D6-498F-B75F-5AE48BA2E841}" srcOrd="3" destOrd="0" presId="urn:microsoft.com/office/officeart/2018/2/layout/IconLabelDescriptionList"/>
    <dgm:cxn modelId="{B0D06D5A-048E-497A-A283-21277E84D43E}" type="presParOf" srcId="{BB5FF86B-4830-43F0-A58C-A411C8A19730}" destId="{3E590E2A-0E07-45DA-BC2E-1AC2FBF1EDB5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4927619-A8A0-4A94-9497-848811E40CE3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3722DBE-AF55-4EFB-AC1C-C8E736C8B6F1}">
      <dgm:prSet/>
      <dgm:spPr/>
      <dgm:t>
        <a:bodyPr/>
        <a:lstStyle/>
        <a:p>
          <a:pPr>
            <a:defRPr cap="all"/>
          </a:pPr>
          <a:r>
            <a:rPr lang="nl-BE"/>
            <a:t>Three types</a:t>
          </a:r>
          <a:endParaRPr lang="en-US"/>
        </a:p>
      </dgm:t>
    </dgm:pt>
    <dgm:pt modelId="{8875A318-FB19-4CFB-8DBF-EB073E77FE7A}" type="parTrans" cxnId="{A1693246-C217-4BC8-91D7-DDE4E587E527}">
      <dgm:prSet/>
      <dgm:spPr/>
      <dgm:t>
        <a:bodyPr/>
        <a:lstStyle/>
        <a:p>
          <a:endParaRPr lang="en-US"/>
        </a:p>
      </dgm:t>
    </dgm:pt>
    <dgm:pt modelId="{A85F0227-B43E-4E2B-B1FB-42B520621AD5}" type="sibTrans" cxnId="{A1693246-C217-4BC8-91D7-DDE4E587E527}">
      <dgm:prSet/>
      <dgm:spPr/>
      <dgm:t>
        <a:bodyPr/>
        <a:lstStyle/>
        <a:p>
          <a:endParaRPr lang="en-US"/>
        </a:p>
      </dgm:t>
    </dgm:pt>
    <dgm:pt modelId="{72DA2452-3330-4484-8523-24ABD1769776}">
      <dgm:prSet/>
      <dgm:spPr/>
      <dgm:t>
        <a:bodyPr/>
        <a:lstStyle/>
        <a:p>
          <a:pPr>
            <a:defRPr cap="all"/>
          </a:pPr>
          <a:r>
            <a:rPr lang="nl-BE"/>
            <a:t>-  On balance sheet</a:t>
          </a:r>
          <a:endParaRPr lang="en-US"/>
        </a:p>
      </dgm:t>
    </dgm:pt>
    <dgm:pt modelId="{BD850B63-A5AB-4D66-BCC6-C69B5D5C67B2}" type="parTrans" cxnId="{7209E0D7-2F2B-4E84-90DE-7A7CDF02FE3F}">
      <dgm:prSet/>
      <dgm:spPr/>
      <dgm:t>
        <a:bodyPr/>
        <a:lstStyle/>
        <a:p>
          <a:endParaRPr lang="en-US"/>
        </a:p>
      </dgm:t>
    </dgm:pt>
    <dgm:pt modelId="{F14DE05B-6DAC-4FB3-9237-3F67A55E1FF7}" type="sibTrans" cxnId="{7209E0D7-2F2B-4E84-90DE-7A7CDF02FE3F}">
      <dgm:prSet/>
      <dgm:spPr/>
      <dgm:t>
        <a:bodyPr/>
        <a:lstStyle/>
        <a:p>
          <a:endParaRPr lang="en-US"/>
        </a:p>
      </dgm:t>
    </dgm:pt>
    <dgm:pt modelId="{2AE876AB-8810-4ECA-AA7A-19B696E6CEB9}">
      <dgm:prSet/>
      <dgm:spPr/>
      <dgm:t>
        <a:bodyPr/>
        <a:lstStyle/>
        <a:p>
          <a:pPr>
            <a:defRPr cap="all"/>
          </a:pPr>
          <a:r>
            <a:rPr lang="nl-BE"/>
            <a:t>-   SPV structure</a:t>
          </a:r>
          <a:endParaRPr lang="en-US"/>
        </a:p>
      </dgm:t>
    </dgm:pt>
    <dgm:pt modelId="{7ED87FF2-5A56-48BB-96D7-F3713D69993F}" type="parTrans" cxnId="{CBE1AF01-A270-491B-9C09-9E8E20C91A3C}">
      <dgm:prSet/>
      <dgm:spPr/>
      <dgm:t>
        <a:bodyPr/>
        <a:lstStyle/>
        <a:p>
          <a:endParaRPr lang="en-US"/>
        </a:p>
      </dgm:t>
    </dgm:pt>
    <dgm:pt modelId="{F27FEED7-4D52-4973-B096-BC49BC655C80}" type="sibTrans" cxnId="{CBE1AF01-A270-491B-9C09-9E8E20C91A3C}">
      <dgm:prSet/>
      <dgm:spPr/>
      <dgm:t>
        <a:bodyPr/>
        <a:lstStyle/>
        <a:p>
          <a:endParaRPr lang="en-US"/>
        </a:p>
      </dgm:t>
    </dgm:pt>
    <dgm:pt modelId="{A5F9D2CD-031A-41C8-9B73-38344856B6B4}">
      <dgm:prSet/>
      <dgm:spPr/>
      <dgm:t>
        <a:bodyPr/>
        <a:lstStyle/>
        <a:p>
          <a:pPr>
            <a:defRPr cap="all"/>
          </a:pPr>
          <a:r>
            <a:rPr lang="nl-BE"/>
            <a:t>-   Specialised credit institutions</a:t>
          </a:r>
          <a:endParaRPr lang="en-US"/>
        </a:p>
      </dgm:t>
    </dgm:pt>
    <dgm:pt modelId="{23932766-21D8-4F82-AE50-0D1010E4FE80}" type="parTrans" cxnId="{0A1DA116-E556-4B1F-A3DA-5CC979987924}">
      <dgm:prSet/>
      <dgm:spPr/>
      <dgm:t>
        <a:bodyPr/>
        <a:lstStyle/>
        <a:p>
          <a:endParaRPr lang="en-US"/>
        </a:p>
      </dgm:t>
    </dgm:pt>
    <dgm:pt modelId="{6A3C2CBB-0882-421D-9D28-768A5D2970CE}" type="sibTrans" cxnId="{0A1DA116-E556-4B1F-A3DA-5CC979987924}">
      <dgm:prSet/>
      <dgm:spPr/>
      <dgm:t>
        <a:bodyPr/>
        <a:lstStyle/>
        <a:p>
          <a:endParaRPr lang="en-US"/>
        </a:p>
      </dgm:t>
    </dgm:pt>
    <dgm:pt modelId="{C0BC78FE-0D7B-415D-99D9-923B7F101AAD}" type="pres">
      <dgm:prSet presAssocID="{54927619-A8A0-4A94-9497-848811E40CE3}" presName="root" presStyleCnt="0">
        <dgm:presLayoutVars>
          <dgm:dir/>
          <dgm:resizeHandles val="exact"/>
        </dgm:presLayoutVars>
      </dgm:prSet>
      <dgm:spPr/>
    </dgm:pt>
    <dgm:pt modelId="{7D624920-71DB-41EB-A1DD-55279F4DE1FF}" type="pres">
      <dgm:prSet presAssocID="{63722DBE-AF55-4EFB-AC1C-C8E736C8B6F1}" presName="compNode" presStyleCnt="0"/>
      <dgm:spPr/>
    </dgm:pt>
    <dgm:pt modelId="{4FE41288-2ADB-4A9A-8428-0C78F0A5D830}" type="pres">
      <dgm:prSet presAssocID="{63722DBE-AF55-4EFB-AC1C-C8E736C8B6F1}" presName="iconBgRect" presStyleLbl="bgShp" presStyleIdx="0" presStyleCnt="4"/>
      <dgm:spPr/>
    </dgm:pt>
    <dgm:pt modelId="{597BFF26-3536-4E16-B872-C14303BE6EF6}" type="pres">
      <dgm:prSet presAssocID="{63722DBE-AF55-4EFB-AC1C-C8E736C8B6F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BFCB246C-4336-43CB-9F64-BB7C193E6593}" type="pres">
      <dgm:prSet presAssocID="{63722DBE-AF55-4EFB-AC1C-C8E736C8B6F1}" presName="spaceRect" presStyleCnt="0"/>
      <dgm:spPr/>
    </dgm:pt>
    <dgm:pt modelId="{5E88521C-FEBD-4A25-A3F5-2CD14D6FFEBC}" type="pres">
      <dgm:prSet presAssocID="{63722DBE-AF55-4EFB-AC1C-C8E736C8B6F1}" presName="textRect" presStyleLbl="revTx" presStyleIdx="0" presStyleCnt="4">
        <dgm:presLayoutVars>
          <dgm:chMax val="1"/>
          <dgm:chPref val="1"/>
        </dgm:presLayoutVars>
      </dgm:prSet>
      <dgm:spPr/>
    </dgm:pt>
    <dgm:pt modelId="{3AC7A766-0B86-44F8-9555-90112D46E22A}" type="pres">
      <dgm:prSet presAssocID="{A85F0227-B43E-4E2B-B1FB-42B520621AD5}" presName="sibTrans" presStyleCnt="0"/>
      <dgm:spPr/>
    </dgm:pt>
    <dgm:pt modelId="{927C854A-E69D-433C-BA04-D3BA542C2ABA}" type="pres">
      <dgm:prSet presAssocID="{72DA2452-3330-4484-8523-24ABD1769776}" presName="compNode" presStyleCnt="0"/>
      <dgm:spPr/>
    </dgm:pt>
    <dgm:pt modelId="{7660705F-A609-404A-8C49-F9DC7286664A}" type="pres">
      <dgm:prSet presAssocID="{72DA2452-3330-4484-8523-24ABD1769776}" presName="iconBgRect" presStyleLbl="bgShp" presStyleIdx="1" presStyleCnt="4"/>
      <dgm:spPr/>
    </dgm:pt>
    <dgm:pt modelId="{B2533474-5BF9-45EA-8152-B1C3517BDCD8}" type="pres">
      <dgm:prSet presAssocID="{72DA2452-3330-4484-8523-24ABD176977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253FB947-1201-41C8-8990-CE85943D7048}" type="pres">
      <dgm:prSet presAssocID="{72DA2452-3330-4484-8523-24ABD1769776}" presName="spaceRect" presStyleCnt="0"/>
      <dgm:spPr/>
    </dgm:pt>
    <dgm:pt modelId="{5C38998F-6247-44A7-92A6-9B60A6DC1CC7}" type="pres">
      <dgm:prSet presAssocID="{72DA2452-3330-4484-8523-24ABD1769776}" presName="textRect" presStyleLbl="revTx" presStyleIdx="1" presStyleCnt="4">
        <dgm:presLayoutVars>
          <dgm:chMax val="1"/>
          <dgm:chPref val="1"/>
        </dgm:presLayoutVars>
      </dgm:prSet>
      <dgm:spPr/>
    </dgm:pt>
    <dgm:pt modelId="{4FA2BD89-8FD1-4124-A1D9-3B7CEAF5FF50}" type="pres">
      <dgm:prSet presAssocID="{F14DE05B-6DAC-4FB3-9237-3F67A55E1FF7}" presName="sibTrans" presStyleCnt="0"/>
      <dgm:spPr/>
    </dgm:pt>
    <dgm:pt modelId="{50ED7FD9-4F7B-4E07-897C-D7AF423F1700}" type="pres">
      <dgm:prSet presAssocID="{2AE876AB-8810-4ECA-AA7A-19B696E6CEB9}" presName="compNode" presStyleCnt="0"/>
      <dgm:spPr/>
    </dgm:pt>
    <dgm:pt modelId="{DB5201E1-048D-446F-B753-4DD8914D141E}" type="pres">
      <dgm:prSet presAssocID="{2AE876AB-8810-4ECA-AA7A-19B696E6CEB9}" presName="iconBgRect" presStyleLbl="bgShp" presStyleIdx="2" presStyleCnt="4"/>
      <dgm:spPr/>
    </dgm:pt>
    <dgm:pt modelId="{12758106-4471-4469-ADDE-C6711926CA05}" type="pres">
      <dgm:prSet presAssocID="{2AE876AB-8810-4ECA-AA7A-19B696E6CEB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A06C5EE6-8B41-45C2-A3A7-DB15A33009C5}" type="pres">
      <dgm:prSet presAssocID="{2AE876AB-8810-4ECA-AA7A-19B696E6CEB9}" presName="spaceRect" presStyleCnt="0"/>
      <dgm:spPr/>
    </dgm:pt>
    <dgm:pt modelId="{9E0A4034-FC75-4799-BE37-AB676A011996}" type="pres">
      <dgm:prSet presAssocID="{2AE876AB-8810-4ECA-AA7A-19B696E6CEB9}" presName="textRect" presStyleLbl="revTx" presStyleIdx="2" presStyleCnt="4">
        <dgm:presLayoutVars>
          <dgm:chMax val="1"/>
          <dgm:chPref val="1"/>
        </dgm:presLayoutVars>
      </dgm:prSet>
      <dgm:spPr/>
    </dgm:pt>
    <dgm:pt modelId="{942D4000-FAE7-4CEE-8C94-85995CD9BC86}" type="pres">
      <dgm:prSet presAssocID="{F27FEED7-4D52-4973-B096-BC49BC655C80}" presName="sibTrans" presStyleCnt="0"/>
      <dgm:spPr/>
    </dgm:pt>
    <dgm:pt modelId="{27531947-E534-424F-BDD4-E500592FCBAF}" type="pres">
      <dgm:prSet presAssocID="{A5F9D2CD-031A-41C8-9B73-38344856B6B4}" presName="compNode" presStyleCnt="0"/>
      <dgm:spPr/>
    </dgm:pt>
    <dgm:pt modelId="{823CB96D-76E4-43A9-828F-A1AC6FE8BA81}" type="pres">
      <dgm:prSet presAssocID="{A5F9D2CD-031A-41C8-9B73-38344856B6B4}" presName="iconBgRect" presStyleLbl="bgShp" presStyleIdx="3" presStyleCnt="4"/>
      <dgm:spPr/>
    </dgm:pt>
    <dgm:pt modelId="{A810B013-C202-40E4-834E-73CD3F9F53C2}" type="pres">
      <dgm:prSet presAssocID="{A5F9D2CD-031A-41C8-9B73-38344856B6B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B68062E5-4542-4236-A30B-339ADE253819}" type="pres">
      <dgm:prSet presAssocID="{A5F9D2CD-031A-41C8-9B73-38344856B6B4}" presName="spaceRect" presStyleCnt="0"/>
      <dgm:spPr/>
    </dgm:pt>
    <dgm:pt modelId="{37303B28-A2EE-4C34-977E-0B00047897BC}" type="pres">
      <dgm:prSet presAssocID="{A5F9D2CD-031A-41C8-9B73-38344856B6B4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BE1AF01-A270-491B-9C09-9E8E20C91A3C}" srcId="{54927619-A8A0-4A94-9497-848811E40CE3}" destId="{2AE876AB-8810-4ECA-AA7A-19B696E6CEB9}" srcOrd="2" destOrd="0" parTransId="{7ED87FF2-5A56-48BB-96D7-F3713D69993F}" sibTransId="{F27FEED7-4D52-4973-B096-BC49BC655C80}"/>
    <dgm:cxn modelId="{0A1DA116-E556-4B1F-A3DA-5CC979987924}" srcId="{54927619-A8A0-4A94-9497-848811E40CE3}" destId="{A5F9D2CD-031A-41C8-9B73-38344856B6B4}" srcOrd="3" destOrd="0" parTransId="{23932766-21D8-4F82-AE50-0D1010E4FE80}" sibTransId="{6A3C2CBB-0882-421D-9D28-768A5D2970CE}"/>
    <dgm:cxn modelId="{BF06C125-E7DB-4273-830A-36FE25862E12}" type="presOf" srcId="{72DA2452-3330-4484-8523-24ABD1769776}" destId="{5C38998F-6247-44A7-92A6-9B60A6DC1CC7}" srcOrd="0" destOrd="0" presId="urn:microsoft.com/office/officeart/2018/5/layout/IconCircleLabelList"/>
    <dgm:cxn modelId="{7277BC5E-A8D9-4B5A-9626-3D53CA5944C8}" type="presOf" srcId="{54927619-A8A0-4A94-9497-848811E40CE3}" destId="{C0BC78FE-0D7B-415D-99D9-923B7F101AAD}" srcOrd="0" destOrd="0" presId="urn:microsoft.com/office/officeart/2018/5/layout/IconCircleLabelList"/>
    <dgm:cxn modelId="{A1693246-C217-4BC8-91D7-DDE4E587E527}" srcId="{54927619-A8A0-4A94-9497-848811E40CE3}" destId="{63722DBE-AF55-4EFB-AC1C-C8E736C8B6F1}" srcOrd="0" destOrd="0" parTransId="{8875A318-FB19-4CFB-8DBF-EB073E77FE7A}" sibTransId="{A85F0227-B43E-4E2B-B1FB-42B520621AD5}"/>
    <dgm:cxn modelId="{3A42CB94-1750-4A75-B7F3-1A6689715289}" type="presOf" srcId="{A5F9D2CD-031A-41C8-9B73-38344856B6B4}" destId="{37303B28-A2EE-4C34-977E-0B00047897BC}" srcOrd="0" destOrd="0" presId="urn:microsoft.com/office/officeart/2018/5/layout/IconCircleLabelList"/>
    <dgm:cxn modelId="{7209E0D7-2F2B-4E84-90DE-7A7CDF02FE3F}" srcId="{54927619-A8A0-4A94-9497-848811E40CE3}" destId="{72DA2452-3330-4484-8523-24ABD1769776}" srcOrd="1" destOrd="0" parTransId="{BD850B63-A5AB-4D66-BCC6-C69B5D5C67B2}" sibTransId="{F14DE05B-6DAC-4FB3-9237-3F67A55E1FF7}"/>
    <dgm:cxn modelId="{D137DEDC-2FAF-42A5-8021-3D0C93C56260}" type="presOf" srcId="{63722DBE-AF55-4EFB-AC1C-C8E736C8B6F1}" destId="{5E88521C-FEBD-4A25-A3F5-2CD14D6FFEBC}" srcOrd="0" destOrd="0" presId="urn:microsoft.com/office/officeart/2018/5/layout/IconCircleLabelList"/>
    <dgm:cxn modelId="{AC34B4FA-5DC9-4349-BF83-A20BA41D2EA5}" type="presOf" srcId="{2AE876AB-8810-4ECA-AA7A-19B696E6CEB9}" destId="{9E0A4034-FC75-4799-BE37-AB676A011996}" srcOrd="0" destOrd="0" presId="urn:microsoft.com/office/officeart/2018/5/layout/IconCircleLabelList"/>
    <dgm:cxn modelId="{19624BD2-C852-4A8F-838B-DC36A281F9B6}" type="presParOf" srcId="{C0BC78FE-0D7B-415D-99D9-923B7F101AAD}" destId="{7D624920-71DB-41EB-A1DD-55279F4DE1FF}" srcOrd="0" destOrd="0" presId="urn:microsoft.com/office/officeart/2018/5/layout/IconCircleLabelList"/>
    <dgm:cxn modelId="{BF1490F7-EDEF-4FD0-A11F-F928AD3FA6E4}" type="presParOf" srcId="{7D624920-71DB-41EB-A1DD-55279F4DE1FF}" destId="{4FE41288-2ADB-4A9A-8428-0C78F0A5D830}" srcOrd="0" destOrd="0" presId="urn:microsoft.com/office/officeart/2018/5/layout/IconCircleLabelList"/>
    <dgm:cxn modelId="{E4ED58BB-5B78-4815-833F-429171E82847}" type="presParOf" srcId="{7D624920-71DB-41EB-A1DD-55279F4DE1FF}" destId="{597BFF26-3536-4E16-B872-C14303BE6EF6}" srcOrd="1" destOrd="0" presId="urn:microsoft.com/office/officeart/2018/5/layout/IconCircleLabelList"/>
    <dgm:cxn modelId="{D76E05CD-F30E-4AE7-A753-0C833C9C8CC7}" type="presParOf" srcId="{7D624920-71DB-41EB-A1DD-55279F4DE1FF}" destId="{BFCB246C-4336-43CB-9F64-BB7C193E6593}" srcOrd="2" destOrd="0" presId="urn:microsoft.com/office/officeart/2018/5/layout/IconCircleLabelList"/>
    <dgm:cxn modelId="{CAF45932-6443-4170-A3C3-1B44856905A7}" type="presParOf" srcId="{7D624920-71DB-41EB-A1DD-55279F4DE1FF}" destId="{5E88521C-FEBD-4A25-A3F5-2CD14D6FFEBC}" srcOrd="3" destOrd="0" presId="urn:microsoft.com/office/officeart/2018/5/layout/IconCircleLabelList"/>
    <dgm:cxn modelId="{8BAB14EB-D0FE-41AA-A580-403A026ED92C}" type="presParOf" srcId="{C0BC78FE-0D7B-415D-99D9-923B7F101AAD}" destId="{3AC7A766-0B86-44F8-9555-90112D46E22A}" srcOrd="1" destOrd="0" presId="urn:microsoft.com/office/officeart/2018/5/layout/IconCircleLabelList"/>
    <dgm:cxn modelId="{86C3889E-47BD-486F-943F-3BC5465BEA66}" type="presParOf" srcId="{C0BC78FE-0D7B-415D-99D9-923B7F101AAD}" destId="{927C854A-E69D-433C-BA04-D3BA542C2ABA}" srcOrd="2" destOrd="0" presId="urn:microsoft.com/office/officeart/2018/5/layout/IconCircleLabelList"/>
    <dgm:cxn modelId="{43F601F3-05CD-4753-A2D4-587EF22338A7}" type="presParOf" srcId="{927C854A-E69D-433C-BA04-D3BA542C2ABA}" destId="{7660705F-A609-404A-8C49-F9DC7286664A}" srcOrd="0" destOrd="0" presId="urn:microsoft.com/office/officeart/2018/5/layout/IconCircleLabelList"/>
    <dgm:cxn modelId="{B0309F25-E685-4752-B86B-FAAAEFB6E228}" type="presParOf" srcId="{927C854A-E69D-433C-BA04-D3BA542C2ABA}" destId="{B2533474-5BF9-45EA-8152-B1C3517BDCD8}" srcOrd="1" destOrd="0" presId="urn:microsoft.com/office/officeart/2018/5/layout/IconCircleLabelList"/>
    <dgm:cxn modelId="{9551B896-2A6C-4CC7-B6EB-31AD39502FD4}" type="presParOf" srcId="{927C854A-E69D-433C-BA04-D3BA542C2ABA}" destId="{253FB947-1201-41C8-8990-CE85943D7048}" srcOrd="2" destOrd="0" presId="urn:microsoft.com/office/officeart/2018/5/layout/IconCircleLabelList"/>
    <dgm:cxn modelId="{4D21C3E6-3404-4533-83AF-44052EB6A822}" type="presParOf" srcId="{927C854A-E69D-433C-BA04-D3BA542C2ABA}" destId="{5C38998F-6247-44A7-92A6-9B60A6DC1CC7}" srcOrd="3" destOrd="0" presId="urn:microsoft.com/office/officeart/2018/5/layout/IconCircleLabelList"/>
    <dgm:cxn modelId="{19202687-B750-4429-8B2A-62B529062460}" type="presParOf" srcId="{C0BC78FE-0D7B-415D-99D9-923B7F101AAD}" destId="{4FA2BD89-8FD1-4124-A1D9-3B7CEAF5FF50}" srcOrd="3" destOrd="0" presId="urn:microsoft.com/office/officeart/2018/5/layout/IconCircleLabelList"/>
    <dgm:cxn modelId="{A173DF05-4D97-4F6B-B931-A2CB6BB04DB3}" type="presParOf" srcId="{C0BC78FE-0D7B-415D-99D9-923B7F101AAD}" destId="{50ED7FD9-4F7B-4E07-897C-D7AF423F1700}" srcOrd="4" destOrd="0" presId="urn:microsoft.com/office/officeart/2018/5/layout/IconCircleLabelList"/>
    <dgm:cxn modelId="{1BE4690B-9923-4800-9ABF-3C6AB4BCDE93}" type="presParOf" srcId="{50ED7FD9-4F7B-4E07-897C-D7AF423F1700}" destId="{DB5201E1-048D-446F-B753-4DD8914D141E}" srcOrd="0" destOrd="0" presId="urn:microsoft.com/office/officeart/2018/5/layout/IconCircleLabelList"/>
    <dgm:cxn modelId="{1A69E5A0-0C91-4931-B7C9-909527196C1C}" type="presParOf" srcId="{50ED7FD9-4F7B-4E07-897C-D7AF423F1700}" destId="{12758106-4471-4469-ADDE-C6711926CA05}" srcOrd="1" destOrd="0" presId="urn:microsoft.com/office/officeart/2018/5/layout/IconCircleLabelList"/>
    <dgm:cxn modelId="{9B86B941-8A8C-437F-837A-720FADE4FE2D}" type="presParOf" srcId="{50ED7FD9-4F7B-4E07-897C-D7AF423F1700}" destId="{A06C5EE6-8B41-45C2-A3A7-DB15A33009C5}" srcOrd="2" destOrd="0" presId="urn:microsoft.com/office/officeart/2018/5/layout/IconCircleLabelList"/>
    <dgm:cxn modelId="{6F684B4F-1B56-4069-9DFC-E049FC2D538F}" type="presParOf" srcId="{50ED7FD9-4F7B-4E07-897C-D7AF423F1700}" destId="{9E0A4034-FC75-4799-BE37-AB676A011996}" srcOrd="3" destOrd="0" presId="urn:microsoft.com/office/officeart/2018/5/layout/IconCircleLabelList"/>
    <dgm:cxn modelId="{4998A564-07D5-4E17-A07C-6A7FB4358EBB}" type="presParOf" srcId="{C0BC78FE-0D7B-415D-99D9-923B7F101AAD}" destId="{942D4000-FAE7-4CEE-8C94-85995CD9BC86}" srcOrd="5" destOrd="0" presId="urn:microsoft.com/office/officeart/2018/5/layout/IconCircleLabelList"/>
    <dgm:cxn modelId="{48B626A5-B8F2-497F-B1EB-748CE8BFA746}" type="presParOf" srcId="{C0BC78FE-0D7B-415D-99D9-923B7F101AAD}" destId="{27531947-E534-424F-BDD4-E500592FCBAF}" srcOrd="6" destOrd="0" presId="urn:microsoft.com/office/officeart/2018/5/layout/IconCircleLabelList"/>
    <dgm:cxn modelId="{1FA15799-BE93-47E4-A586-92D19E7BDA6C}" type="presParOf" srcId="{27531947-E534-424F-BDD4-E500592FCBAF}" destId="{823CB96D-76E4-43A9-828F-A1AC6FE8BA81}" srcOrd="0" destOrd="0" presId="urn:microsoft.com/office/officeart/2018/5/layout/IconCircleLabelList"/>
    <dgm:cxn modelId="{64B71502-2A72-42FC-8FF2-04487CB7CD72}" type="presParOf" srcId="{27531947-E534-424F-BDD4-E500592FCBAF}" destId="{A810B013-C202-40E4-834E-73CD3F9F53C2}" srcOrd="1" destOrd="0" presId="urn:microsoft.com/office/officeart/2018/5/layout/IconCircleLabelList"/>
    <dgm:cxn modelId="{0850E9B9-4547-4AD8-A029-C015BEA5BACE}" type="presParOf" srcId="{27531947-E534-424F-BDD4-E500592FCBAF}" destId="{B68062E5-4542-4236-A30B-339ADE253819}" srcOrd="2" destOrd="0" presId="urn:microsoft.com/office/officeart/2018/5/layout/IconCircleLabelList"/>
    <dgm:cxn modelId="{4366520F-F040-4A81-9419-78E46D7BAFD6}" type="presParOf" srcId="{27531947-E534-424F-BDD4-E500592FCBAF}" destId="{37303B28-A2EE-4C34-977E-0B00047897B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CC255A9-6627-4103-8AA5-7F9CB86AB99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FE0716CB-9F6F-4761-AF40-D945CF4EDA95}">
      <dgm:prSet/>
      <dgm:spPr/>
      <dgm:t>
        <a:bodyPr/>
        <a:lstStyle/>
        <a:p>
          <a:pPr>
            <a:lnSpc>
              <a:spcPct val="100000"/>
            </a:lnSpc>
          </a:pPr>
          <a:r>
            <a:rPr lang="nl-BE"/>
            <a:t>France (sociétés de crédit foncier/sociétes de financement de l’habitat)</a:t>
          </a:r>
          <a:endParaRPr lang="en-US"/>
        </a:p>
      </dgm:t>
    </dgm:pt>
    <dgm:pt modelId="{B1C0D5C7-6D88-42FD-B4D7-FAB8C0F4A491}" type="parTrans" cxnId="{452FE3B5-9104-47DD-83E0-5A9FBB1EBA48}">
      <dgm:prSet/>
      <dgm:spPr/>
      <dgm:t>
        <a:bodyPr/>
        <a:lstStyle/>
        <a:p>
          <a:endParaRPr lang="en-US"/>
        </a:p>
      </dgm:t>
    </dgm:pt>
    <dgm:pt modelId="{83759A55-0E6C-453B-91E5-156AEF557C7D}" type="sibTrans" cxnId="{452FE3B5-9104-47DD-83E0-5A9FBB1EBA48}">
      <dgm:prSet/>
      <dgm:spPr/>
      <dgm:t>
        <a:bodyPr/>
        <a:lstStyle/>
        <a:p>
          <a:endParaRPr lang="en-US"/>
        </a:p>
      </dgm:t>
    </dgm:pt>
    <dgm:pt modelId="{BDCA60C9-FCEA-4D6A-90D3-A360DB3A70F1}">
      <dgm:prSet/>
      <dgm:spPr/>
      <dgm:t>
        <a:bodyPr/>
        <a:lstStyle/>
        <a:p>
          <a:pPr>
            <a:lnSpc>
              <a:spcPct val="100000"/>
            </a:lnSpc>
          </a:pPr>
          <a:r>
            <a:rPr lang="nl-BE"/>
            <a:t>Fully on balance sheet</a:t>
          </a:r>
          <a:endParaRPr lang="en-US"/>
        </a:p>
      </dgm:t>
    </dgm:pt>
    <dgm:pt modelId="{0C8E1676-54E7-43A2-968C-EFAB8D0E92E4}" type="parTrans" cxnId="{445578F2-657F-400E-A59A-AF3E8262E87D}">
      <dgm:prSet/>
      <dgm:spPr/>
      <dgm:t>
        <a:bodyPr/>
        <a:lstStyle/>
        <a:p>
          <a:endParaRPr lang="en-US"/>
        </a:p>
      </dgm:t>
    </dgm:pt>
    <dgm:pt modelId="{BD81D4DC-A8AD-407B-842F-A00A2E421291}" type="sibTrans" cxnId="{445578F2-657F-400E-A59A-AF3E8262E87D}">
      <dgm:prSet/>
      <dgm:spPr/>
      <dgm:t>
        <a:bodyPr/>
        <a:lstStyle/>
        <a:p>
          <a:endParaRPr lang="en-US"/>
        </a:p>
      </dgm:t>
    </dgm:pt>
    <dgm:pt modelId="{EF1A611B-EE09-4BD2-B440-D14F721CF2E0}">
      <dgm:prSet/>
      <dgm:spPr/>
      <dgm:t>
        <a:bodyPr/>
        <a:lstStyle/>
        <a:p>
          <a:pPr>
            <a:lnSpc>
              <a:spcPct val="100000"/>
            </a:lnSpc>
          </a:pPr>
          <a:r>
            <a:rPr lang="nl-BE"/>
            <a:t>Single purpose entities</a:t>
          </a:r>
          <a:endParaRPr lang="en-US"/>
        </a:p>
      </dgm:t>
    </dgm:pt>
    <dgm:pt modelId="{0A7F869A-34E4-4E3D-8917-25161F02308E}" type="parTrans" cxnId="{F22C171C-2327-4BEB-9BEF-7B20212D7E7F}">
      <dgm:prSet/>
      <dgm:spPr/>
      <dgm:t>
        <a:bodyPr/>
        <a:lstStyle/>
        <a:p>
          <a:endParaRPr lang="en-US"/>
        </a:p>
      </dgm:t>
    </dgm:pt>
    <dgm:pt modelId="{C23F9EC9-650A-4E79-9EDB-4691B8342779}" type="sibTrans" cxnId="{F22C171C-2327-4BEB-9BEF-7B20212D7E7F}">
      <dgm:prSet/>
      <dgm:spPr/>
      <dgm:t>
        <a:bodyPr/>
        <a:lstStyle/>
        <a:p>
          <a:endParaRPr lang="en-US"/>
        </a:p>
      </dgm:t>
    </dgm:pt>
    <dgm:pt modelId="{244DC872-AFB8-446D-971F-640D667D28C3}">
      <dgm:prSet/>
      <dgm:spPr/>
      <dgm:t>
        <a:bodyPr/>
        <a:lstStyle/>
        <a:p>
          <a:pPr>
            <a:lnSpc>
              <a:spcPct val="100000"/>
            </a:lnSpc>
          </a:pPr>
          <a:r>
            <a:rPr lang="nl-BE"/>
            <a:t>Bankruptcy remote</a:t>
          </a:r>
          <a:endParaRPr lang="en-US"/>
        </a:p>
      </dgm:t>
    </dgm:pt>
    <dgm:pt modelId="{D03AE7DF-44BF-495C-9844-99F0543BFDCB}" type="parTrans" cxnId="{E7AAA042-1F1F-4C21-A070-6A0B1FF749B7}">
      <dgm:prSet/>
      <dgm:spPr/>
      <dgm:t>
        <a:bodyPr/>
        <a:lstStyle/>
        <a:p>
          <a:endParaRPr lang="en-US"/>
        </a:p>
      </dgm:t>
    </dgm:pt>
    <dgm:pt modelId="{0AF4DF69-2DDD-484A-ABA3-1772CE839DC2}" type="sibTrans" cxnId="{E7AAA042-1F1F-4C21-A070-6A0B1FF749B7}">
      <dgm:prSet/>
      <dgm:spPr/>
      <dgm:t>
        <a:bodyPr/>
        <a:lstStyle/>
        <a:p>
          <a:endParaRPr lang="en-US"/>
        </a:p>
      </dgm:t>
    </dgm:pt>
    <dgm:pt modelId="{E1B48FB6-6005-4273-9D8C-151E095FADB7}">
      <dgm:prSet/>
      <dgm:spPr/>
      <dgm:t>
        <a:bodyPr/>
        <a:lstStyle/>
        <a:p>
          <a:pPr>
            <a:lnSpc>
              <a:spcPct val="100000"/>
            </a:lnSpc>
          </a:pPr>
          <a:r>
            <a:rPr lang="nl-BE"/>
            <a:t>Independent from other group companies</a:t>
          </a:r>
          <a:endParaRPr lang="en-US"/>
        </a:p>
      </dgm:t>
    </dgm:pt>
    <dgm:pt modelId="{DD9C43EB-317B-4CE0-BBEC-B072D72062A7}" type="parTrans" cxnId="{F506E56D-EEEB-4E6E-8EE6-72CDF533C490}">
      <dgm:prSet/>
      <dgm:spPr/>
      <dgm:t>
        <a:bodyPr/>
        <a:lstStyle/>
        <a:p>
          <a:endParaRPr lang="en-US"/>
        </a:p>
      </dgm:t>
    </dgm:pt>
    <dgm:pt modelId="{37F9A44B-E0DA-458C-9389-CE717FA00D41}" type="sibTrans" cxnId="{F506E56D-EEEB-4E6E-8EE6-72CDF533C490}">
      <dgm:prSet/>
      <dgm:spPr/>
      <dgm:t>
        <a:bodyPr/>
        <a:lstStyle/>
        <a:p>
          <a:endParaRPr lang="en-US"/>
        </a:p>
      </dgm:t>
    </dgm:pt>
    <dgm:pt modelId="{1380793E-8821-4C9E-86A7-A12C0A41E4BB}" type="pres">
      <dgm:prSet presAssocID="{3CC255A9-6627-4103-8AA5-7F9CB86AB99C}" presName="root" presStyleCnt="0">
        <dgm:presLayoutVars>
          <dgm:dir/>
          <dgm:resizeHandles val="exact"/>
        </dgm:presLayoutVars>
      </dgm:prSet>
      <dgm:spPr/>
    </dgm:pt>
    <dgm:pt modelId="{B8FF50BD-9B38-4E19-96F3-C558E69FCA91}" type="pres">
      <dgm:prSet presAssocID="{FE0716CB-9F6F-4761-AF40-D945CF4EDA95}" presName="compNode" presStyleCnt="0"/>
      <dgm:spPr/>
    </dgm:pt>
    <dgm:pt modelId="{B0DE8DC2-3045-4DF6-A907-709012F698B4}" type="pres">
      <dgm:prSet presAssocID="{FE0716CB-9F6F-4761-AF40-D945CF4EDA95}" presName="bgRect" presStyleLbl="bgShp" presStyleIdx="0" presStyleCnt="5"/>
      <dgm:spPr/>
    </dgm:pt>
    <dgm:pt modelId="{12EE26C1-046E-4643-A5E5-88FFD034CAD2}" type="pres">
      <dgm:prSet presAssocID="{FE0716CB-9F6F-4761-AF40-D945CF4EDA95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 Bubble"/>
        </a:ext>
      </dgm:extLst>
    </dgm:pt>
    <dgm:pt modelId="{F8B8A39B-C590-4788-A60D-4066004CAE10}" type="pres">
      <dgm:prSet presAssocID="{FE0716CB-9F6F-4761-AF40-D945CF4EDA95}" presName="spaceRect" presStyleCnt="0"/>
      <dgm:spPr/>
    </dgm:pt>
    <dgm:pt modelId="{6E6C0027-6934-4D94-AC7C-EA0647A04E1F}" type="pres">
      <dgm:prSet presAssocID="{FE0716CB-9F6F-4761-AF40-D945CF4EDA95}" presName="parTx" presStyleLbl="revTx" presStyleIdx="0" presStyleCnt="5">
        <dgm:presLayoutVars>
          <dgm:chMax val="0"/>
          <dgm:chPref val="0"/>
        </dgm:presLayoutVars>
      </dgm:prSet>
      <dgm:spPr/>
    </dgm:pt>
    <dgm:pt modelId="{81BB5412-9339-40A8-B911-99EB69F16601}" type="pres">
      <dgm:prSet presAssocID="{83759A55-0E6C-453B-91E5-156AEF557C7D}" presName="sibTrans" presStyleCnt="0"/>
      <dgm:spPr/>
    </dgm:pt>
    <dgm:pt modelId="{9F9CDFB5-2F27-4092-825A-753212CE5B3C}" type="pres">
      <dgm:prSet presAssocID="{BDCA60C9-FCEA-4D6A-90D3-A360DB3A70F1}" presName="compNode" presStyleCnt="0"/>
      <dgm:spPr/>
    </dgm:pt>
    <dgm:pt modelId="{EC5362D4-BC12-4D55-BC3B-707CDAB48E82}" type="pres">
      <dgm:prSet presAssocID="{BDCA60C9-FCEA-4D6A-90D3-A360DB3A70F1}" presName="bgRect" presStyleLbl="bgShp" presStyleIdx="1" presStyleCnt="5"/>
      <dgm:spPr/>
    </dgm:pt>
    <dgm:pt modelId="{38298EC4-28F3-4406-8639-3380424D9C95}" type="pres">
      <dgm:prSet presAssocID="{BDCA60C9-FCEA-4D6A-90D3-A360DB3A70F1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60700247-448A-426C-AF41-FDCF8203031B}" type="pres">
      <dgm:prSet presAssocID="{BDCA60C9-FCEA-4D6A-90D3-A360DB3A70F1}" presName="spaceRect" presStyleCnt="0"/>
      <dgm:spPr/>
    </dgm:pt>
    <dgm:pt modelId="{D2E720A4-3810-4DE5-905F-FB881AB2604A}" type="pres">
      <dgm:prSet presAssocID="{BDCA60C9-FCEA-4D6A-90D3-A360DB3A70F1}" presName="parTx" presStyleLbl="revTx" presStyleIdx="1" presStyleCnt="5">
        <dgm:presLayoutVars>
          <dgm:chMax val="0"/>
          <dgm:chPref val="0"/>
        </dgm:presLayoutVars>
      </dgm:prSet>
      <dgm:spPr/>
    </dgm:pt>
    <dgm:pt modelId="{401FAB82-768A-4FA2-92BB-8EC498C0A194}" type="pres">
      <dgm:prSet presAssocID="{BD81D4DC-A8AD-407B-842F-A00A2E421291}" presName="sibTrans" presStyleCnt="0"/>
      <dgm:spPr/>
    </dgm:pt>
    <dgm:pt modelId="{89249556-029F-4FC4-AA6F-812B8D8C6A12}" type="pres">
      <dgm:prSet presAssocID="{EF1A611B-EE09-4BD2-B440-D14F721CF2E0}" presName="compNode" presStyleCnt="0"/>
      <dgm:spPr/>
    </dgm:pt>
    <dgm:pt modelId="{5F3CA966-EE22-44F2-8F7E-269E5C9C5F51}" type="pres">
      <dgm:prSet presAssocID="{EF1A611B-EE09-4BD2-B440-D14F721CF2E0}" presName="bgRect" presStyleLbl="bgShp" presStyleIdx="2" presStyleCnt="5"/>
      <dgm:spPr/>
    </dgm:pt>
    <dgm:pt modelId="{B88045FB-5998-409A-8DF0-FFD864033DE1}" type="pres">
      <dgm:prSet presAssocID="{EF1A611B-EE09-4BD2-B440-D14F721CF2E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99E4B0AD-CE09-412A-98EF-4E6B61EB381E}" type="pres">
      <dgm:prSet presAssocID="{EF1A611B-EE09-4BD2-B440-D14F721CF2E0}" presName="spaceRect" presStyleCnt="0"/>
      <dgm:spPr/>
    </dgm:pt>
    <dgm:pt modelId="{13E6E353-E079-42EC-83BF-1241A6947E36}" type="pres">
      <dgm:prSet presAssocID="{EF1A611B-EE09-4BD2-B440-D14F721CF2E0}" presName="parTx" presStyleLbl="revTx" presStyleIdx="2" presStyleCnt="5">
        <dgm:presLayoutVars>
          <dgm:chMax val="0"/>
          <dgm:chPref val="0"/>
        </dgm:presLayoutVars>
      </dgm:prSet>
      <dgm:spPr/>
    </dgm:pt>
    <dgm:pt modelId="{D0AEA527-A278-47D1-9F3D-5AC8869C3476}" type="pres">
      <dgm:prSet presAssocID="{C23F9EC9-650A-4E79-9EDB-4691B8342779}" presName="sibTrans" presStyleCnt="0"/>
      <dgm:spPr/>
    </dgm:pt>
    <dgm:pt modelId="{37DC0401-6B2E-48F8-9D47-B9ED0E6DB11F}" type="pres">
      <dgm:prSet presAssocID="{244DC872-AFB8-446D-971F-640D667D28C3}" presName="compNode" presStyleCnt="0"/>
      <dgm:spPr/>
    </dgm:pt>
    <dgm:pt modelId="{A6D2DABC-5A00-4290-9CAC-4147D1CAACA3}" type="pres">
      <dgm:prSet presAssocID="{244DC872-AFB8-446D-971F-640D667D28C3}" presName="bgRect" presStyleLbl="bgShp" presStyleIdx="3" presStyleCnt="5"/>
      <dgm:spPr/>
    </dgm:pt>
    <dgm:pt modelId="{885A7AA6-5C84-46E3-A92A-9BCF43CDB6DA}" type="pres">
      <dgm:prSet presAssocID="{244DC872-AFB8-446D-971F-640D667D28C3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4B9C697C-A24C-471C-B3C6-28A940DCA8EA}" type="pres">
      <dgm:prSet presAssocID="{244DC872-AFB8-446D-971F-640D667D28C3}" presName="spaceRect" presStyleCnt="0"/>
      <dgm:spPr/>
    </dgm:pt>
    <dgm:pt modelId="{A7E991E1-FC37-4FA4-B7DB-E5D1C88C02D0}" type="pres">
      <dgm:prSet presAssocID="{244DC872-AFB8-446D-971F-640D667D28C3}" presName="parTx" presStyleLbl="revTx" presStyleIdx="3" presStyleCnt="5">
        <dgm:presLayoutVars>
          <dgm:chMax val="0"/>
          <dgm:chPref val="0"/>
        </dgm:presLayoutVars>
      </dgm:prSet>
      <dgm:spPr/>
    </dgm:pt>
    <dgm:pt modelId="{0060F17F-9DF4-40BC-AC72-F74F1BEB9932}" type="pres">
      <dgm:prSet presAssocID="{0AF4DF69-2DDD-484A-ABA3-1772CE839DC2}" presName="sibTrans" presStyleCnt="0"/>
      <dgm:spPr/>
    </dgm:pt>
    <dgm:pt modelId="{2657CCED-AC01-45EA-942D-758EC17CEB8E}" type="pres">
      <dgm:prSet presAssocID="{E1B48FB6-6005-4273-9D8C-151E095FADB7}" presName="compNode" presStyleCnt="0"/>
      <dgm:spPr/>
    </dgm:pt>
    <dgm:pt modelId="{042F3B70-D988-4D1F-AB9B-A5D5F727B6F6}" type="pres">
      <dgm:prSet presAssocID="{E1B48FB6-6005-4273-9D8C-151E095FADB7}" presName="bgRect" presStyleLbl="bgShp" presStyleIdx="4" presStyleCnt="5"/>
      <dgm:spPr/>
    </dgm:pt>
    <dgm:pt modelId="{BC2BB391-83DC-431B-8CA2-7AA4A9907171}" type="pres">
      <dgm:prSet presAssocID="{E1B48FB6-6005-4273-9D8C-151E095FADB7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ilding"/>
        </a:ext>
      </dgm:extLst>
    </dgm:pt>
    <dgm:pt modelId="{A4BFF100-ED6A-4D6E-B23C-EC073669C0E5}" type="pres">
      <dgm:prSet presAssocID="{E1B48FB6-6005-4273-9D8C-151E095FADB7}" presName="spaceRect" presStyleCnt="0"/>
      <dgm:spPr/>
    </dgm:pt>
    <dgm:pt modelId="{052C2909-8B73-457E-896B-729299ED46BE}" type="pres">
      <dgm:prSet presAssocID="{E1B48FB6-6005-4273-9D8C-151E095FADB7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7780BA17-0CFA-4014-AF0D-BFE4ADE8DDE1}" type="presOf" srcId="{E1B48FB6-6005-4273-9D8C-151E095FADB7}" destId="{052C2909-8B73-457E-896B-729299ED46BE}" srcOrd="0" destOrd="0" presId="urn:microsoft.com/office/officeart/2018/2/layout/IconVerticalSolidList"/>
    <dgm:cxn modelId="{F22C171C-2327-4BEB-9BEF-7B20212D7E7F}" srcId="{3CC255A9-6627-4103-8AA5-7F9CB86AB99C}" destId="{EF1A611B-EE09-4BD2-B440-D14F721CF2E0}" srcOrd="2" destOrd="0" parTransId="{0A7F869A-34E4-4E3D-8917-25161F02308E}" sibTransId="{C23F9EC9-650A-4E79-9EDB-4691B8342779}"/>
    <dgm:cxn modelId="{A8674435-E58E-47C7-A328-D2F82D45430C}" type="presOf" srcId="{BDCA60C9-FCEA-4D6A-90D3-A360DB3A70F1}" destId="{D2E720A4-3810-4DE5-905F-FB881AB2604A}" srcOrd="0" destOrd="0" presId="urn:microsoft.com/office/officeart/2018/2/layout/IconVerticalSolidList"/>
    <dgm:cxn modelId="{B0A3E05E-D1D0-4431-A720-C2B7FAD204B1}" type="presOf" srcId="{EF1A611B-EE09-4BD2-B440-D14F721CF2E0}" destId="{13E6E353-E079-42EC-83BF-1241A6947E36}" srcOrd="0" destOrd="0" presId="urn:microsoft.com/office/officeart/2018/2/layout/IconVerticalSolidList"/>
    <dgm:cxn modelId="{E7AAA042-1F1F-4C21-A070-6A0B1FF749B7}" srcId="{3CC255A9-6627-4103-8AA5-7F9CB86AB99C}" destId="{244DC872-AFB8-446D-971F-640D667D28C3}" srcOrd="3" destOrd="0" parTransId="{D03AE7DF-44BF-495C-9844-99F0543BFDCB}" sibTransId="{0AF4DF69-2DDD-484A-ABA3-1772CE839DC2}"/>
    <dgm:cxn modelId="{BD2F156C-2D5C-4357-B34F-0A8AB5D89A63}" type="presOf" srcId="{244DC872-AFB8-446D-971F-640D667D28C3}" destId="{A7E991E1-FC37-4FA4-B7DB-E5D1C88C02D0}" srcOrd="0" destOrd="0" presId="urn:microsoft.com/office/officeart/2018/2/layout/IconVerticalSolidList"/>
    <dgm:cxn modelId="{F506E56D-EEEB-4E6E-8EE6-72CDF533C490}" srcId="{3CC255A9-6627-4103-8AA5-7F9CB86AB99C}" destId="{E1B48FB6-6005-4273-9D8C-151E095FADB7}" srcOrd="4" destOrd="0" parTransId="{DD9C43EB-317B-4CE0-BBEC-B072D72062A7}" sibTransId="{37F9A44B-E0DA-458C-9389-CE717FA00D41}"/>
    <dgm:cxn modelId="{004F6D84-D209-4611-93C6-A041545D603A}" type="presOf" srcId="{3CC255A9-6627-4103-8AA5-7F9CB86AB99C}" destId="{1380793E-8821-4C9E-86A7-A12C0A41E4BB}" srcOrd="0" destOrd="0" presId="urn:microsoft.com/office/officeart/2018/2/layout/IconVerticalSolidList"/>
    <dgm:cxn modelId="{452FE3B5-9104-47DD-83E0-5A9FBB1EBA48}" srcId="{3CC255A9-6627-4103-8AA5-7F9CB86AB99C}" destId="{FE0716CB-9F6F-4761-AF40-D945CF4EDA95}" srcOrd="0" destOrd="0" parTransId="{B1C0D5C7-6D88-42FD-B4D7-FAB8C0F4A491}" sibTransId="{83759A55-0E6C-453B-91E5-156AEF557C7D}"/>
    <dgm:cxn modelId="{5EECE6B9-8CAD-4BE4-9771-8A0CC81C4201}" type="presOf" srcId="{FE0716CB-9F6F-4761-AF40-D945CF4EDA95}" destId="{6E6C0027-6934-4D94-AC7C-EA0647A04E1F}" srcOrd="0" destOrd="0" presId="urn:microsoft.com/office/officeart/2018/2/layout/IconVerticalSolidList"/>
    <dgm:cxn modelId="{445578F2-657F-400E-A59A-AF3E8262E87D}" srcId="{3CC255A9-6627-4103-8AA5-7F9CB86AB99C}" destId="{BDCA60C9-FCEA-4D6A-90D3-A360DB3A70F1}" srcOrd="1" destOrd="0" parTransId="{0C8E1676-54E7-43A2-968C-EFAB8D0E92E4}" sibTransId="{BD81D4DC-A8AD-407B-842F-A00A2E421291}"/>
    <dgm:cxn modelId="{A69A7B47-30B1-4CFC-9885-AA0A4754DF94}" type="presParOf" srcId="{1380793E-8821-4C9E-86A7-A12C0A41E4BB}" destId="{B8FF50BD-9B38-4E19-96F3-C558E69FCA91}" srcOrd="0" destOrd="0" presId="urn:microsoft.com/office/officeart/2018/2/layout/IconVerticalSolidList"/>
    <dgm:cxn modelId="{C766621A-BB77-4FC7-A928-D87C36FB88D2}" type="presParOf" srcId="{B8FF50BD-9B38-4E19-96F3-C558E69FCA91}" destId="{B0DE8DC2-3045-4DF6-A907-709012F698B4}" srcOrd="0" destOrd="0" presId="urn:microsoft.com/office/officeart/2018/2/layout/IconVerticalSolidList"/>
    <dgm:cxn modelId="{0551DF12-FE0E-4EE0-BAED-36B9E1730583}" type="presParOf" srcId="{B8FF50BD-9B38-4E19-96F3-C558E69FCA91}" destId="{12EE26C1-046E-4643-A5E5-88FFD034CAD2}" srcOrd="1" destOrd="0" presId="urn:microsoft.com/office/officeart/2018/2/layout/IconVerticalSolidList"/>
    <dgm:cxn modelId="{E0A47BA1-0C49-4FF7-8B97-DB9B1A12607C}" type="presParOf" srcId="{B8FF50BD-9B38-4E19-96F3-C558E69FCA91}" destId="{F8B8A39B-C590-4788-A60D-4066004CAE10}" srcOrd="2" destOrd="0" presId="urn:microsoft.com/office/officeart/2018/2/layout/IconVerticalSolidList"/>
    <dgm:cxn modelId="{8DBD6742-8BAD-4748-9B76-2DB2C7BF6FF6}" type="presParOf" srcId="{B8FF50BD-9B38-4E19-96F3-C558E69FCA91}" destId="{6E6C0027-6934-4D94-AC7C-EA0647A04E1F}" srcOrd="3" destOrd="0" presId="urn:microsoft.com/office/officeart/2018/2/layout/IconVerticalSolidList"/>
    <dgm:cxn modelId="{6E0E2AEF-FD88-41A3-939A-095185F8335B}" type="presParOf" srcId="{1380793E-8821-4C9E-86A7-A12C0A41E4BB}" destId="{81BB5412-9339-40A8-B911-99EB69F16601}" srcOrd="1" destOrd="0" presId="urn:microsoft.com/office/officeart/2018/2/layout/IconVerticalSolidList"/>
    <dgm:cxn modelId="{851FB47F-F478-471B-8B3C-E97414142B51}" type="presParOf" srcId="{1380793E-8821-4C9E-86A7-A12C0A41E4BB}" destId="{9F9CDFB5-2F27-4092-825A-753212CE5B3C}" srcOrd="2" destOrd="0" presId="urn:microsoft.com/office/officeart/2018/2/layout/IconVerticalSolidList"/>
    <dgm:cxn modelId="{35B841B5-4F36-4765-BD16-1AAB87B0DA84}" type="presParOf" srcId="{9F9CDFB5-2F27-4092-825A-753212CE5B3C}" destId="{EC5362D4-BC12-4D55-BC3B-707CDAB48E82}" srcOrd="0" destOrd="0" presId="urn:microsoft.com/office/officeart/2018/2/layout/IconVerticalSolidList"/>
    <dgm:cxn modelId="{80132888-0839-4049-B753-C0069B8C133E}" type="presParOf" srcId="{9F9CDFB5-2F27-4092-825A-753212CE5B3C}" destId="{38298EC4-28F3-4406-8639-3380424D9C95}" srcOrd="1" destOrd="0" presId="urn:microsoft.com/office/officeart/2018/2/layout/IconVerticalSolidList"/>
    <dgm:cxn modelId="{806FEBCA-46EF-4804-8A3C-4D0C2443D989}" type="presParOf" srcId="{9F9CDFB5-2F27-4092-825A-753212CE5B3C}" destId="{60700247-448A-426C-AF41-FDCF8203031B}" srcOrd="2" destOrd="0" presId="urn:microsoft.com/office/officeart/2018/2/layout/IconVerticalSolidList"/>
    <dgm:cxn modelId="{71E11463-7721-494C-A6E4-332B7B6473CE}" type="presParOf" srcId="{9F9CDFB5-2F27-4092-825A-753212CE5B3C}" destId="{D2E720A4-3810-4DE5-905F-FB881AB2604A}" srcOrd="3" destOrd="0" presId="urn:microsoft.com/office/officeart/2018/2/layout/IconVerticalSolidList"/>
    <dgm:cxn modelId="{8C258D45-8E3E-4FCE-AADF-E0C9758DAE42}" type="presParOf" srcId="{1380793E-8821-4C9E-86A7-A12C0A41E4BB}" destId="{401FAB82-768A-4FA2-92BB-8EC498C0A194}" srcOrd="3" destOrd="0" presId="urn:microsoft.com/office/officeart/2018/2/layout/IconVerticalSolidList"/>
    <dgm:cxn modelId="{92B25554-12D5-4DDA-945F-09D790B6E50D}" type="presParOf" srcId="{1380793E-8821-4C9E-86A7-A12C0A41E4BB}" destId="{89249556-029F-4FC4-AA6F-812B8D8C6A12}" srcOrd="4" destOrd="0" presId="urn:microsoft.com/office/officeart/2018/2/layout/IconVerticalSolidList"/>
    <dgm:cxn modelId="{6F016F60-A591-45F9-8278-BF57828C5663}" type="presParOf" srcId="{89249556-029F-4FC4-AA6F-812B8D8C6A12}" destId="{5F3CA966-EE22-44F2-8F7E-269E5C9C5F51}" srcOrd="0" destOrd="0" presId="urn:microsoft.com/office/officeart/2018/2/layout/IconVerticalSolidList"/>
    <dgm:cxn modelId="{55980CBA-F6E8-4A27-BD70-78B7261922AE}" type="presParOf" srcId="{89249556-029F-4FC4-AA6F-812B8D8C6A12}" destId="{B88045FB-5998-409A-8DF0-FFD864033DE1}" srcOrd="1" destOrd="0" presId="urn:microsoft.com/office/officeart/2018/2/layout/IconVerticalSolidList"/>
    <dgm:cxn modelId="{2F1E6837-BD85-40A8-B79B-AB8205BEDE33}" type="presParOf" srcId="{89249556-029F-4FC4-AA6F-812B8D8C6A12}" destId="{99E4B0AD-CE09-412A-98EF-4E6B61EB381E}" srcOrd="2" destOrd="0" presId="urn:microsoft.com/office/officeart/2018/2/layout/IconVerticalSolidList"/>
    <dgm:cxn modelId="{25B183B0-1414-4C38-89B1-D5D232695234}" type="presParOf" srcId="{89249556-029F-4FC4-AA6F-812B8D8C6A12}" destId="{13E6E353-E079-42EC-83BF-1241A6947E36}" srcOrd="3" destOrd="0" presId="urn:microsoft.com/office/officeart/2018/2/layout/IconVerticalSolidList"/>
    <dgm:cxn modelId="{AF792B7C-5564-4A90-B65E-D36F5152ADD2}" type="presParOf" srcId="{1380793E-8821-4C9E-86A7-A12C0A41E4BB}" destId="{D0AEA527-A278-47D1-9F3D-5AC8869C3476}" srcOrd="5" destOrd="0" presId="urn:microsoft.com/office/officeart/2018/2/layout/IconVerticalSolidList"/>
    <dgm:cxn modelId="{C0254B7B-DAE0-4E42-A086-1B44FC8E54B4}" type="presParOf" srcId="{1380793E-8821-4C9E-86A7-A12C0A41E4BB}" destId="{37DC0401-6B2E-48F8-9D47-B9ED0E6DB11F}" srcOrd="6" destOrd="0" presId="urn:microsoft.com/office/officeart/2018/2/layout/IconVerticalSolidList"/>
    <dgm:cxn modelId="{660AB4A3-0E2B-4FFA-A9E1-50104B3EB779}" type="presParOf" srcId="{37DC0401-6B2E-48F8-9D47-B9ED0E6DB11F}" destId="{A6D2DABC-5A00-4290-9CAC-4147D1CAACA3}" srcOrd="0" destOrd="0" presId="urn:microsoft.com/office/officeart/2018/2/layout/IconVerticalSolidList"/>
    <dgm:cxn modelId="{5C0F394E-A431-42FB-A0AE-BFB61B150AC0}" type="presParOf" srcId="{37DC0401-6B2E-48F8-9D47-B9ED0E6DB11F}" destId="{885A7AA6-5C84-46E3-A92A-9BCF43CDB6DA}" srcOrd="1" destOrd="0" presId="urn:microsoft.com/office/officeart/2018/2/layout/IconVerticalSolidList"/>
    <dgm:cxn modelId="{FF8F50EE-63F1-41E8-A404-4A8F2416DF5F}" type="presParOf" srcId="{37DC0401-6B2E-48F8-9D47-B9ED0E6DB11F}" destId="{4B9C697C-A24C-471C-B3C6-28A940DCA8EA}" srcOrd="2" destOrd="0" presId="urn:microsoft.com/office/officeart/2018/2/layout/IconVerticalSolidList"/>
    <dgm:cxn modelId="{E3150D81-6ED3-4E47-918B-17045A9E91A2}" type="presParOf" srcId="{37DC0401-6B2E-48F8-9D47-B9ED0E6DB11F}" destId="{A7E991E1-FC37-4FA4-B7DB-E5D1C88C02D0}" srcOrd="3" destOrd="0" presId="urn:microsoft.com/office/officeart/2018/2/layout/IconVerticalSolidList"/>
    <dgm:cxn modelId="{4B279790-3FCE-4A57-86BC-3E9D20A07F3C}" type="presParOf" srcId="{1380793E-8821-4C9E-86A7-A12C0A41E4BB}" destId="{0060F17F-9DF4-40BC-AC72-F74F1BEB9932}" srcOrd="7" destOrd="0" presId="urn:microsoft.com/office/officeart/2018/2/layout/IconVerticalSolidList"/>
    <dgm:cxn modelId="{9CA019B8-D45D-4B75-AF87-A1CB821CF13F}" type="presParOf" srcId="{1380793E-8821-4C9E-86A7-A12C0A41E4BB}" destId="{2657CCED-AC01-45EA-942D-758EC17CEB8E}" srcOrd="8" destOrd="0" presId="urn:microsoft.com/office/officeart/2018/2/layout/IconVerticalSolidList"/>
    <dgm:cxn modelId="{63002FAD-F234-4E4A-B445-6E5657DAB94B}" type="presParOf" srcId="{2657CCED-AC01-45EA-942D-758EC17CEB8E}" destId="{042F3B70-D988-4D1F-AB9B-A5D5F727B6F6}" srcOrd="0" destOrd="0" presId="urn:microsoft.com/office/officeart/2018/2/layout/IconVerticalSolidList"/>
    <dgm:cxn modelId="{F58E3CBC-A26D-49F4-A17F-4EDE3A04379C}" type="presParOf" srcId="{2657CCED-AC01-45EA-942D-758EC17CEB8E}" destId="{BC2BB391-83DC-431B-8CA2-7AA4A9907171}" srcOrd="1" destOrd="0" presId="urn:microsoft.com/office/officeart/2018/2/layout/IconVerticalSolidList"/>
    <dgm:cxn modelId="{89F25760-43F1-4EC1-B4C6-0149BBA8113C}" type="presParOf" srcId="{2657CCED-AC01-45EA-942D-758EC17CEB8E}" destId="{A4BFF100-ED6A-4D6E-B23C-EC073669C0E5}" srcOrd="2" destOrd="0" presId="urn:microsoft.com/office/officeart/2018/2/layout/IconVerticalSolidList"/>
    <dgm:cxn modelId="{626F56D2-93D2-49F5-9C81-928847E76AA4}" type="presParOf" srcId="{2657CCED-AC01-45EA-942D-758EC17CEB8E}" destId="{052C2909-8B73-457E-896B-729299ED46B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75895A9-62F2-43B3-B113-0E796506C68A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4041A45-DAAF-4C66-9111-9B762561AF63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nl-BE"/>
            <a:t>How does it change the structure of the financing market?</a:t>
          </a:r>
          <a:endParaRPr lang="en-US"/>
        </a:p>
      </dgm:t>
    </dgm:pt>
    <dgm:pt modelId="{F8838FBA-4A32-488D-BF46-38473A042BE4}" type="parTrans" cxnId="{C37B489F-6551-43DB-A551-9FABDC5A451E}">
      <dgm:prSet/>
      <dgm:spPr/>
      <dgm:t>
        <a:bodyPr/>
        <a:lstStyle/>
        <a:p>
          <a:endParaRPr lang="en-US"/>
        </a:p>
      </dgm:t>
    </dgm:pt>
    <dgm:pt modelId="{B0A82255-FE12-4C96-937C-F37A3EF999EF}" type="sibTrans" cxnId="{C37B489F-6551-43DB-A551-9FABDC5A451E}">
      <dgm:prSet/>
      <dgm:spPr/>
      <dgm:t>
        <a:bodyPr/>
        <a:lstStyle/>
        <a:p>
          <a:endParaRPr lang="en-US"/>
        </a:p>
      </dgm:t>
    </dgm:pt>
    <dgm:pt modelId="{FEE37104-478F-4E90-9D46-B34BEEC4D50F}">
      <dgm:prSet/>
      <dgm:spPr/>
      <dgm:t>
        <a:bodyPr/>
        <a:lstStyle/>
        <a:p>
          <a:pPr>
            <a:lnSpc>
              <a:spcPct val="100000"/>
            </a:lnSpc>
          </a:pPr>
          <a:r>
            <a:rPr lang="nl-BE"/>
            <a:t>Shift </a:t>
          </a:r>
          <a:r>
            <a:rPr lang="en-GB"/>
            <a:t>from bank lending to capital markets funding </a:t>
          </a:r>
          <a:endParaRPr lang="en-US"/>
        </a:p>
      </dgm:t>
    </dgm:pt>
    <dgm:pt modelId="{8647EC3A-8531-4265-A4AB-98282FD95F50}" type="parTrans" cxnId="{6C977BBB-22E7-467C-B726-C3EF5BD7BD5F}">
      <dgm:prSet/>
      <dgm:spPr/>
      <dgm:t>
        <a:bodyPr/>
        <a:lstStyle/>
        <a:p>
          <a:endParaRPr lang="en-US"/>
        </a:p>
      </dgm:t>
    </dgm:pt>
    <dgm:pt modelId="{46BB7FE4-8FC2-4BC3-A6AF-4901DBE15557}" type="sibTrans" cxnId="{6C977BBB-22E7-467C-B726-C3EF5BD7BD5F}">
      <dgm:prSet/>
      <dgm:spPr/>
      <dgm:t>
        <a:bodyPr/>
        <a:lstStyle/>
        <a:p>
          <a:endParaRPr lang="en-US"/>
        </a:p>
      </dgm:t>
    </dgm:pt>
    <dgm:pt modelId="{76C35160-ED6C-47AD-B4D5-5A0C91097E23}">
      <dgm:prSet/>
      <dgm:spPr/>
      <dgm:t>
        <a:bodyPr/>
        <a:lstStyle/>
        <a:p>
          <a:r>
            <a:rPr lang="en-GB"/>
            <a:t>Borrowers originating securitisations</a:t>
          </a:r>
          <a:endParaRPr lang="en-US"/>
        </a:p>
      </dgm:t>
    </dgm:pt>
    <dgm:pt modelId="{B84A1E9E-B617-472B-9774-0B85DC7D9BC9}" type="parTrans" cxnId="{CD0670FD-BB2C-41FD-BF56-6F33718F3F24}">
      <dgm:prSet/>
      <dgm:spPr/>
      <dgm:t>
        <a:bodyPr/>
        <a:lstStyle/>
        <a:p>
          <a:endParaRPr lang="en-US"/>
        </a:p>
      </dgm:t>
    </dgm:pt>
    <dgm:pt modelId="{3B3DC834-F806-476B-A209-A798D3E9659C}" type="sibTrans" cxnId="{CD0670FD-BB2C-41FD-BF56-6F33718F3F24}">
      <dgm:prSet/>
      <dgm:spPr/>
      <dgm:t>
        <a:bodyPr/>
        <a:lstStyle/>
        <a:p>
          <a:endParaRPr lang="en-US"/>
        </a:p>
      </dgm:t>
    </dgm:pt>
    <dgm:pt modelId="{5CBB3F1E-F1D4-41A8-9BCF-4AB1A9183EB2}">
      <dgm:prSet/>
      <dgm:spPr/>
      <dgm:t>
        <a:bodyPr/>
        <a:lstStyle/>
        <a:p>
          <a:r>
            <a:rPr lang="en-GB"/>
            <a:t>Private credit funds tapping capital markets via securitisations</a:t>
          </a:r>
          <a:endParaRPr lang="en-US"/>
        </a:p>
      </dgm:t>
    </dgm:pt>
    <dgm:pt modelId="{A39541A6-B369-4E91-AB65-D547DDE68A89}" type="parTrans" cxnId="{1D68F103-8549-43CE-97CC-1A816436FAFE}">
      <dgm:prSet/>
      <dgm:spPr/>
      <dgm:t>
        <a:bodyPr/>
        <a:lstStyle/>
        <a:p>
          <a:endParaRPr lang="en-US"/>
        </a:p>
      </dgm:t>
    </dgm:pt>
    <dgm:pt modelId="{3618AC48-6DCC-4FAC-B0DA-016C96B20519}" type="sibTrans" cxnId="{1D68F103-8549-43CE-97CC-1A816436FAFE}">
      <dgm:prSet/>
      <dgm:spPr/>
      <dgm:t>
        <a:bodyPr/>
        <a:lstStyle/>
        <a:p>
          <a:endParaRPr lang="en-US"/>
        </a:p>
      </dgm:t>
    </dgm:pt>
    <dgm:pt modelId="{74CF75A0-753C-4C53-8CBC-F78D813AFDCC}">
      <dgm:prSet/>
      <dgm:spPr/>
      <dgm:t>
        <a:bodyPr/>
        <a:lstStyle/>
        <a:p>
          <a:r>
            <a:rPr lang="en-GB"/>
            <a:t>Banks tapping capital markets via securitisations</a:t>
          </a:r>
          <a:endParaRPr lang="en-US"/>
        </a:p>
      </dgm:t>
    </dgm:pt>
    <dgm:pt modelId="{B2A8091F-E0F9-40E3-A499-CEB6A76A10DB}" type="parTrans" cxnId="{B85017C3-CC60-489A-94F4-C28B35BC073A}">
      <dgm:prSet/>
      <dgm:spPr/>
      <dgm:t>
        <a:bodyPr/>
        <a:lstStyle/>
        <a:p>
          <a:endParaRPr lang="en-US"/>
        </a:p>
      </dgm:t>
    </dgm:pt>
    <dgm:pt modelId="{56C85E19-AC26-4FF3-80CE-8D7C7208937A}" type="sibTrans" cxnId="{B85017C3-CC60-489A-94F4-C28B35BC073A}">
      <dgm:prSet/>
      <dgm:spPr/>
      <dgm:t>
        <a:bodyPr/>
        <a:lstStyle/>
        <a:p>
          <a:endParaRPr lang="en-US"/>
        </a:p>
      </dgm:t>
    </dgm:pt>
    <dgm:pt modelId="{C6C71806-6B08-437B-B1B7-A1A4F19D7C3D}">
      <dgm:prSet/>
      <dgm:spPr/>
      <dgm:t>
        <a:bodyPr/>
        <a:lstStyle/>
        <a:p>
          <a:pPr>
            <a:lnSpc>
              <a:spcPct val="100000"/>
            </a:lnSpc>
          </a:pPr>
          <a:r>
            <a:rPr lang="nl-NL"/>
            <a:t>Borrowers </a:t>
          </a:r>
          <a:r>
            <a:rPr lang="en-GB"/>
            <a:t>diversify funding sources</a:t>
          </a:r>
          <a:endParaRPr lang="en-US"/>
        </a:p>
      </dgm:t>
    </dgm:pt>
    <dgm:pt modelId="{3B686D55-9E45-4790-A92D-AAEBEF291B76}" type="parTrans" cxnId="{30C2DECB-D55A-4D91-9890-B785D3A4C17F}">
      <dgm:prSet/>
      <dgm:spPr/>
      <dgm:t>
        <a:bodyPr/>
        <a:lstStyle/>
        <a:p>
          <a:endParaRPr lang="en-US"/>
        </a:p>
      </dgm:t>
    </dgm:pt>
    <dgm:pt modelId="{37FFF9CB-538E-48F2-9523-7BA1A1350290}" type="sibTrans" cxnId="{30C2DECB-D55A-4D91-9890-B785D3A4C17F}">
      <dgm:prSet/>
      <dgm:spPr/>
      <dgm:t>
        <a:bodyPr/>
        <a:lstStyle/>
        <a:p>
          <a:endParaRPr lang="en-US"/>
        </a:p>
      </dgm:t>
    </dgm:pt>
    <dgm:pt modelId="{80A3196C-CD0B-4C9E-9127-4D8905E662B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Private Credit Funds: originate to distribute model</a:t>
          </a:r>
          <a:endParaRPr lang="en-US"/>
        </a:p>
      </dgm:t>
    </dgm:pt>
    <dgm:pt modelId="{38CA8AB8-E13C-4BC6-8C2B-A116570DBD4B}" type="parTrans" cxnId="{01AD9698-AD56-44E2-BBB7-49005D301BC7}">
      <dgm:prSet/>
      <dgm:spPr/>
      <dgm:t>
        <a:bodyPr/>
        <a:lstStyle/>
        <a:p>
          <a:endParaRPr lang="en-US"/>
        </a:p>
      </dgm:t>
    </dgm:pt>
    <dgm:pt modelId="{05E189BA-010C-4818-BCB9-7AB45E0B1888}" type="sibTrans" cxnId="{01AD9698-AD56-44E2-BBB7-49005D301BC7}">
      <dgm:prSet/>
      <dgm:spPr/>
      <dgm:t>
        <a:bodyPr/>
        <a:lstStyle/>
        <a:p>
          <a:endParaRPr lang="en-US"/>
        </a:p>
      </dgm:t>
    </dgm:pt>
    <dgm:pt modelId="{40A7B8F9-BB0B-429D-8B4E-3BD2CBCC746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Banks: originate to distribute model</a:t>
          </a:r>
          <a:endParaRPr lang="en-US"/>
        </a:p>
      </dgm:t>
    </dgm:pt>
    <dgm:pt modelId="{20635AF7-A5A9-410F-8F2E-8344B83FEBB5}" type="parTrans" cxnId="{11D5EF26-62CC-4542-9DAB-2F4B29AF9155}">
      <dgm:prSet/>
      <dgm:spPr/>
      <dgm:t>
        <a:bodyPr/>
        <a:lstStyle/>
        <a:p>
          <a:endParaRPr lang="en-US"/>
        </a:p>
      </dgm:t>
    </dgm:pt>
    <dgm:pt modelId="{96119E22-7252-4DBB-BE59-8CD6709E554A}" type="sibTrans" cxnId="{11D5EF26-62CC-4542-9DAB-2F4B29AF9155}">
      <dgm:prSet/>
      <dgm:spPr/>
      <dgm:t>
        <a:bodyPr/>
        <a:lstStyle/>
        <a:p>
          <a:endParaRPr lang="en-US"/>
        </a:p>
      </dgm:t>
    </dgm:pt>
    <dgm:pt modelId="{3B40A8B3-B19B-4DFB-A680-C2F187FA1370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/>
            <a:t>How does it increase the total volume of financing available to the EU economies</a:t>
          </a:r>
          <a:endParaRPr lang="en-US"/>
        </a:p>
      </dgm:t>
    </dgm:pt>
    <dgm:pt modelId="{A6514126-397F-427B-8ED2-9003CB687D68}" type="parTrans" cxnId="{13CA5335-2384-4962-A0F3-F244D0E3D216}">
      <dgm:prSet/>
      <dgm:spPr/>
      <dgm:t>
        <a:bodyPr/>
        <a:lstStyle/>
        <a:p>
          <a:endParaRPr lang="en-US"/>
        </a:p>
      </dgm:t>
    </dgm:pt>
    <dgm:pt modelId="{EC8439BD-198E-461A-ACDA-C9A46049ABF4}" type="sibTrans" cxnId="{13CA5335-2384-4962-A0F3-F244D0E3D216}">
      <dgm:prSet/>
      <dgm:spPr/>
      <dgm:t>
        <a:bodyPr/>
        <a:lstStyle/>
        <a:p>
          <a:endParaRPr lang="en-US"/>
        </a:p>
      </dgm:t>
    </dgm:pt>
    <dgm:pt modelId="{6C8B320B-B752-4D83-A337-0E53B16356B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Access to capital markets investors</a:t>
          </a:r>
          <a:endParaRPr lang="en-US"/>
        </a:p>
      </dgm:t>
    </dgm:pt>
    <dgm:pt modelId="{DFF53C36-308E-4A42-93BE-8253D56BCA16}" type="parTrans" cxnId="{A1A16FAE-114A-4051-8647-EC6E407B8A78}">
      <dgm:prSet/>
      <dgm:spPr/>
      <dgm:t>
        <a:bodyPr/>
        <a:lstStyle/>
        <a:p>
          <a:endParaRPr lang="en-US"/>
        </a:p>
      </dgm:t>
    </dgm:pt>
    <dgm:pt modelId="{46CB2E45-F152-4F8B-8C02-732D614F9C22}" type="sibTrans" cxnId="{A1A16FAE-114A-4051-8647-EC6E407B8A78}">
      <dgm:prSet/>
      <dgm:spPr/>
      <dgm:t>
        <a:bodyPr/>
        <a:lstStyle/>
        <a:p>
          <a:endParaRPr lang="en-US"/>
        </a:p>
      </dgm:t>
    </dgm:pt>
    <dgm:pt modelId="{7782C1B4-C1F2-46FA-B4F3-B2B4664CB381}" type="pres">
      <dgm:prSet presAssocID="{375895A9-62F2-43B3-B113-0E796506C68A}" presName="root" presStyleCnt="0">
        <dgm:presLayoutVars>
          <dgm:dir/>
          <dgm:resizeHandles val="exact"/>
        </dgm:presLayoutVars>
      </dgm:prSet>
      <dgm:spPr/>
    </dgm:pt>
    <dgm:pt modelId="{66A11FBA-0DB6-4399-91F2-55F778D2AE41}" type="pres">
      <dgm:prSet presAssocID="{94041A45-DAAF-4C66-9111-9B762561AF63}" presName="compNode" presStyleCnt="0"/>
      <dgm:spPr/>
    </dgm:pt>
    <dgm:pt modelId="{2E11B019-2A02-40DF-8F24-F8F1D0EEEE23}" type="pres">
      <dgm:prSet presAssocID="{94041A45-DAAF-4C66-9111-9B762561AF6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AABCC4B2-E29D-4C45-BB94-4FD33FB2BD8B}" type="pres">
      <dgm:prSet presAssocID="{94041A45-DAAF-4C66-9111-9B762561AF63}" presName="iconSpace" presStyleCnt="0"/>
      <dgm:spPr/>
    </dgm:pt>
    <dgm:pt modelId="{F5DAD814-2029-42C4-83FE-5407A081F28A}" type="pres">
      <dgm:prSet presAssocID="{94041A45-DAAF-4C66-9111-9B762561AF63}" presName="parTx" presStyleLbl="revTx" presStyleIdx="0" presStyleCnt="4">
        <dgm:presLayoutVars>
          <dgm:chMax val="0"/>
          <dgm:chPref val="0"/>
        </dgm:presLayoutVars>
      </dgm:prSet>
      <dgm:spPr/>
    </dgm:pt>
    <dgm:pt modelId="{4083F67C-7BBA-4399-A998-F28A8AD6C077}" type="pres">
      <dgm:prSet presAssocID="{94041A45-DAAF-4C66-9111-9B762561AF63}" presName="txSpace" presStyleCnt="0"/>
      <dgm:spPr/>
    </dgm:pt>
    <dgm:pt modelId="{FB5B4A4A-94A0-475A-90F8-DD3A395E1642}" type="pres">
      <dgm:prSet presAssocID="{94041A45-DAAF-4C66-9111-9B762561AF63}" presName="desTx" presStyleLbl="revTx" presStyleIdx="1" presStyleCnt="4">
        <dgm:presLayoutVars/>
      </dgm:prSet>
      <dgm:spPr/>
    </dgm:pt>
    <dgm:pt modelId="{5B4D794E-BA6C-4085-8311-9FC2AD0E8D20}" type="pres">
      <dgm:prSet presAssocID="{B0A82255-FE12-4C96-937C-F37A3EF999EF}" presName="sibTrans" presStyleCnt="0"/>
      <dgm:spPr/>
    </dgm:pt>
    <dgm:pt modelId="{D7EF6404-617B-4168-A56E-086A8A46B4B5}" type="pres">
      <dgm:prSet presAssocID="{3B40A8B3-B19B-4DFB-A680-C2F187FA1370}" presName="compNode" presStyleCnt="0"/>
      <dgm:spPr/>
    </dgm:pt>
    <dgm:pt modelId="{4FA93357-E145-4A06-84BA-CA0FB7D17B6D}" type="pres">
      <dgm:prSet presAssocID="{3B40A8B3-B19B-4DFB-A680-C2F187FA1370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57C8D5D7-96BF-49F8-A0D1-BA62015AFE12}" type="pres">
      <dgm:prSet presAssocID="{3B40A8B3-B19B-4DFB-A680-C2F187FA1370}" presName="iconSpace" presStyleCnt="0"/>
      <dgm:spPr/>
    </dgm:pt>
    <dgm:pt modelId="{9CE0A3E0-EF56-47B8-93C9-E939AD74573D}" type="pres">
      <dgm:prSet presAssocID="{3B40A8B3-B19B-4DFB-A680-C2F187FA1370}" presName="parTx" presStyleLbl="revTx" presStyleIdx="2" presStyleCnt="4">
        <dgm:presLayoutVars>
          <dgm:chMax val="0"/>
          <dgm:chPref val="0"/>
        </dgm:presLayoutVars>
      </dgm:prSet>
      <dgm:spPr/>
    </dgm:pt>
    <dgm:pt modelId="{4D819037-C82F-4A45-8840-F5D63FFC4D77}" type="pres">
      <dgm:prSet presAssocID="{3B40A8B3-B19B-4DFB-A680-C2F187FA1370}" presName="txSpace" presStyleCnt="0"/>
      <dgm:spPr/>
    </dgm:pt>
    <dgm:pt modelId="{D83034F0-FB0E-4B80-841C-CFC5F6F54B40}" type="pres">
      <dgm:prSet presAssocID="{3B40A8B3-B19B-4DFB-A680-C2F187FA1370}" presName="desTx" presStyleLbl="revTx" presStyleIdx="3" presStyleCnt="4">
        <dgm:presLayoutVars/>
      </dgm:prSet>
      <dgm:spPr/>
    </dgm:pt>
  </dgm:ptLst>
  <dgm:cxnLst>
    <dgm:cxn modelId="{1D68F103-8549-43CE-97CC-1A816436FAFE}" srcId="{FEE37104-478F-4E90-9D46-B34BEEC4D50F}" destId="{5CBB3F1E-F1D4-41A8-9BCF-4AB1A9183EB2}" srcOrd="1" destOrd="0" parTransId="{A39541A6-B369-4E91-AB65-D547DDE68A89}" sibTransId="{3618AC48-6DCC-4FAC-B0DA-016C96B20519}"/>
    <dgm:cxn modelId="{48624F05-9071-43C7-A895-ABDBBC493B42}" type="presOf" srcId="{3B40A8B3-B19B-4DFB-A680-C2F187FA1370}" destId="{9CE0A3E0-EF56-47B8-93C9-E939AD74573D}" srcOrd="0" destOrd="0" presId="urn:microsoft.com/office/officeart/2018/5/layout/CenteredIconLabelDescriptionList"/>
    <dgm:cxn modelId="{72B77C05-DA0E-4661-B06B-552E6227A3EF}" type="presOf" srcId="{C6C71806-6B08-437B-B1B7-A1A4F19D7C3D}" destId="{FB5B4A4A-94A0-475A-90F8-DD3A395E1642}" srcOrd="0" destOrd="4" presId="urn:microsoft.com/office/officeart/2018/5/layout/CenteredIconLabelDescriptionList"/>
    <dgm:cxn modelId="{11D5EF26-62CC-4542-9DAB-2F4B29AF9155}" srcId="{94041A45-DAAF-4C66-9111-9B762561AF63}" destId="{40A7B8F9-BB0B-429D-8B4E-3BD2CBCC7462}" srcOrd="3" destOrd="0" parTransId="{20635AF7-A5A9-410F-8F2E-8344B83FEBB5}" sibTransId="{96119E22-7252-4DBB-BE59-8CD6709E554A}"/>
    <dgm:cxn modelId="{297D652F-1BCF-4A03-AF4D-04BB8586D8D2}" type="presOf" srcId="{375895A9-62F2-43B3-B113-0E796506C68A}" destId="{7782C1B4-C1F2-46FA-B4F3-B2B4664CB381}" srcOrd="0" destOrd="0" presId="urn:microsoft.com/office/officeart/2018/5/layout/CenteredIconLabelDescriptionList"/>
    <dgm:cxn modelId="{13CA5335-2384-4962-A0F3-F244D0E3D216}" srcId="{375895A9-62F2-43B3-B113-0E796506C68A}" destId="{3B40A8B3-B19B-4DFB-A680-C2F187FA1370}" srcOrd="1" destOrd="0" parTransId="{A6514126-397F-427B-8ED2-9003CB687D68}" sibTransId="{EC8439BD-198E-461A-ACDA-C9A46049ABF4}"/>
    <dgm:cxn modelId="{FF12D135-C1FB-4F2E-A833-BDCE676227FE}" type="presOf" srcId="{80A3196C-CD0B-4C9E-9127-4D8905E662BF}" destId="{FB5B4A4A-94A0-475A-90F8-DD3A395E1642}" srcOrd="0" destOrd="5" presId="urn:microsoft.com/office/officeart/2018/5/layout/CenteredIconLabelDescriptionList"/>
    <dgm:cxn modelId="{23142B38-A3A8-45C9-A6EC-95D7283D8B57}" type="presOf" srcId="{76C35160-ED6C-47AD-B4D5-5A0C91097E23}" destId="{FB5B4A4A-94A0-475A-90F8-DD3A395E1642}" srcOrd="0" destOrd="1" presId="urn:microsoft.com/office/officeart/2018/5/layout/CenteredIconLabelDescriptionList"/>
    <dgm:cxn modelId="{B1039B90-EF1E-42C8-B063-EBAA9493170B}" type="presOf" srcId="{6C8B320B-B752-4D83-A337-0E53B16356BF}" destId="{D83034F0-FB0E-4B80-841C-CFC5F6F54B40}" srcOrd="0" destOrd="0" presId="urn:microsoft.com/office/officeart/2018/5/layout/CenteredIconLabelDescriptionList"/>
    <dgm:cxn modelId="{01AD9698-AD56-44E2-BBB7-49005D301BC7}" srcId="{94041A45-DAAF-4C66-9111-9B762561AF63}" destId="{80A3196C-CD0B-4C9E-9127-4D8905E662BF}" srcOrd="2" destOrd="0" parTransId="{38CA8AB8-E13C-4BC6-8C2B-A116570DBD4B}" sibTransId="{05E189BA-010C-4818-BCB9-7AB45E0B1888}"/>
    <dgm:cxn modelId="{0351239A-1136-4610-AACC-DB5D9DCF7825}" type="presOf" srcId="{5CBB3F1E-F1D4-41A8-9BCF-4AB1A9183EB2}" destId="{FB5B4A4A-94A0-475A-90F8-DD3A395E1642}" srcOrd="0" destOrd="2" presId="urn:microsoft.com/office/officeart/2018/5/layout/CenteredIconLabelDescriptionList"/>
    <dgm:cxn modelId="{C37B489F-6551-43DB-A551-9FABDC5A451E}" srcId="{375895A9-62F2-43B3-B113-0E796506C68A}" destId="{94041A45-DAAF-4C66-9111-9B762561AF63}" srcOrd="0" destOrd="0" parTransId="{F8838FBA-4A32-488D-BF46-38473A042BE4}" sibTransId="{B0A82255-FE12-4C96-937C-F37A3EF999EF}"/>
    <dgm:cxn modelId="{A1A16FAE-114A-4051-8647-EC6E407B8A78}" srcId="{3B40A8B3-B19B-4DFB-A680-C2F187FA1370}" destId="{6C8B320B-B752-4D83-A337-0E53B16356BF}" srcOrd="0" destOrd="0" parTransId="{DFF53C36-308E-4A42-93BE-8253D56BCA16}" sibTransId="{46CB2E45-F152-4F8B-8C02-732D614F9C22}"/>
    <dgm:cxn modelId="{6C977BBB-22E7-467C-B726-C3EF5BD7BD5F}" srcId="{94041A45-DAAF-4C66-9111-9B762561AF63}" destId="{FEE37104-478F-4E90-9D46-B34BEEC4D50F}" srcOrd="0" destOrd="0" parTransId="{8647EC3A-8531-4265-A4AB-98282FD95F50}" sibTransId="{46BB7FE4-8FC2-4BC3-A6AF-4901DBE15557}"/>
    <dgm:cxn modelId="{B85017C3-CC60-489A-94F4-C28B35BC073A}" srcId="{FEE37104-478F-4E90-9D46-B34BEEC4D50F}" destId="{74CF75A0-753C-4C53-8CBC-F78D813AFDCC}" srcOrd="2" destOrd="0" parTransId="{B2A8091F-E0F9-40E3-A499-CEB6A76A10DB}" sibTransId="{56C85E19-AC26-4FF3-80CE-8D7C7208937A}"/>
    <dgm:cxn modelId="{5F8982C4-97CC-4ED2-B803-08FBF0542B92}" type="presOf" srcId="{74CF75A0-753C-4C53-8CBC-F78D813AFDCC}" destId="{FB5B4A4A-94A0-475A-90F8-DD3A395E1642}" srcOrd="0" destOrd="3" presId="urn:microsoft.com/office/officeart/2018/5/layout/CenteredIconLabelDescriptionList"/>
    <dgm:cxn modelId="{30C2DECB-D55A-4D91-9890-B785D3A4C17F}" srcId="{94041A45-DAAF-4C66-9111-9B762561AF63}" destId="{C6C71806-6B08-437B-B1B7-A1A4F19D7C3D}" srcOrd="1" destOrd="0" parTransId="{3B686D55-9E45-4790-A92D-AAEBEF291B76}" sibTransId="{37FFF9CB-538E-48F2-9523-7BA1A1350290}"/>
    <dgm:cxn modelId="{8D47AFE4-5090-4868-BAD3-65C56C41C46C}" type="presOf" srcId="{FEE37104-478F-4E90-9D46-B34BEEC4D50F}" destId="{FB5B4A4A-94A0-475A-90F8-DD3A395E1642}" srcOrd="0" destOrd="0" presId="urn:microsoft.com/office/officeart/2018/5/layout/CenteredIconLabelDescriptionList"/>
    <dgm:cxn modelId="{2D7E12E9-AB97-450B-A783-C64EB353CF55}" type="presOf" srcId="{40A7B8F9-BB0B-429D-8B4E-3BD2CBCC7462}" destId="{FB5B4A4A-94A0-475A-90F8-DD3A395E1642}" srcOrd="0" destOrd="6" presId="urn:microsoft.com/office/officeart/2018/5/layout/CenteredIconLabelDescriptionList"/>
    <dgm:cxn modelId="{A44C8FEA-2245-4A0E-B903-D258BAB97A3B}" type="presOf" srcId="{94041A45-DAAF-4C66-9111-9B762561AF63}" destId="{F5DAD814-2029-42C4-83FE-5407A081F28A}" srcOrd="0" destOrd="0" presId="urn:microsoft.com/office/officeart/2018/5/layout/CenteredIconLabelDescriptionList"/>
    <dgm:cxn modelId="{CD0670FD-BB2C-41FD-BF56-6F33718F3F24}" srcId="{FEE37104-478F-4E90-9D46-B34BEEC4D50F}" destId="{76C35160-ED6C-47AD-B4D5-5A0C91097E23}" srcOrd="0" destOrd="0" parTransId="{B84A1E9E-B617-472B-9774-0B85DC7D9BC9}" sibTransId="{3B3DC834-F806-476B-A209-A798D3E9659C}"/>
    <dgm:cxn modelId="{39B0FB93-5B1C-44EE-A450-DA30F8DFBAF7}" type="presParOf" srcId="{7782C1B4-C1F2-46FA-B4F3-B2B4664CB381}" destId="{66A11FBA-0DB6-4399-91F2-55F778D2AE41}" srcOrd="0" destOrd="0" presId="urn:microsoft.com/office/officeart/2018/5/layout/CenteredIconLabelDescriptionList"/>
    <dgm:cxn modelId="{55E401F4-B77A-4F21-BBB2-E705AFEEDD94}" type="presParOf" srcId="{66A11FBA-0DB6-4399-91F2-55F778D2AE41}" destId="{2E11B019-2A02-40DF-8F24-F8F1D0EEEE23}" srcOrd="0" destOrd="0" presId="urn:microsoft.com/office/officeart/2018/5/layout/CenteredIconLabelDescriptionList"/>
    <dgm:cxn modelId="{BE4D65D0-D288-4F54-9DCE-F95218AD2284}" type="presParOf" srcId="{66A11FBA-0DB6-4399-91F2-55F778D2AE41}" destId="{AABCC4B2-E29D-4C45-BB94-4FD33FB2BD8B}" srcOrd="1" destOrd="0" presId="urn:microsoft.com/office/officeart/2018/5/layout/CenteredIconLabelDescriptionList"/>
    <dgm:cxn modelId="{1B4A28BD-A9B8-4634-B815-91AEF7BA4D66}" type="presParOf" srcId="{66A11FBA-0DB6-4399-91F2-55F778D2AE41}" destId="{F5DAD814-2029-42C4-83FE-5407A081F28A}" srcOrd="2" destOrd="0" presId="urn:microsoft.com/office/officeart/2018/5/layout/CenteredIconLabelDescriptionList"/>
    <dgm:cxn modelId="{F4B66F99-275F-4D6D-A83A-40F5ED586ABE}" type="presParOf" srcId="{66A11FBA-0DB6-4399-91F2-55F778D2AE41}" destId="{4083F67C-7BBA-4399-A998-F28A8AD6C077}" srcOrd="3" destOrd="0" presId="urn:microsoft.com/office/officeart/2018/5/layout/CenteredIconLabelDescriptionList"/>
    <dgm:cxn modelId="{61A1CF75-FDA5-4894-83BF-96E01888E4C3}" type="presParOf" srcId="{66A11FBA-0DB6-4399-91F2-55F778D2AE41}" destId="{FB5B4A4A-94A0-475A-90F8-DD3A395E1642}" srcOrd="4" destOrd="0" presId="urn:microsoft.com/office/officeart/2018/5/layout/CenteredIconLabelDescriptionList"/>
    <dgm:cxn modelId="{0D1B7F76-49FB-4B67-B7E3-955CCE8F0DC8}" type="presParOf" srcId="{7782C1B4-C1F2-46FA-B4F3-B2B4664CB381}" destId="{5B4D794E-BA6C-4085-8311-9FC2AD0E8D20}" srcOrd="1" destOrd="0" presId="urn:microsoft.com/office/officeart/2018/5/layout/CenteredIconLabelDescriptionList"/>
    <dgm:cxn modelId="{2CEC4882-3E8A-4D99-B9AE-BA8FB9DC4CDF}" type="presParOf" srcId="{7782C1B4-C1F2-46FA-B4F3-B2B4664CB381}" destId="{D7EF6404-617B-4168-A56E-086A8A46B4B5}" srcOrd="2" destOrd="0" presId="urn:microsoft.com/office/officeart/2018/5/layout/CenteredIconLabelDescriptionList"/>
    <dgm:cxn modelId="{6113E5CD-EA68-4D51-A445-9B4F8FDF7C56}" type="presParOf" srcId="{D7EF6404-617B-4168-A56E-086A8A46B4B5}" destId="{4FA93357-E145-4A06-84BA-CA0FB7D17B6D}" srcOrd="0" destOrd="0" presId="urn:microsoft.com/office/officeart/2018/5/layout/CenteredIconLabelDescriptionList"/>
    <dgm:cxn modelId="{38480E70-4EB9-4CFF-91E7-23DD51CB8EE4}" type="presParOf" srcId="{D7EF6404-617B-4168-A56E-086A8A46B4B5}" destId="{57C8D5D7-96BF-49F8-A0D1-BA62015AFE12}" srcOrd="1" destOrd="0" presId="urn:microsoft.com/office/officeart/2018/5/layout/CenteredIconLabelDescriptionList"/>
    <dgm:cxn modelId="{20B05D7B-273E-4194-9DAE-ECA3D5B1F62E}" type="presParOf" srcId="{D7EF6404-617B-4168-A56E-086A8A46B4B5}" destId="{9CE0A3E0-EF56-47B8-93C9-E939AD74573D}" srcOrd="2" destOrd="0" presId="urn:microsoft.com/office/officeart/2018/5/layout/CenteredIconLabelDescriptionList"/>
    <dgm:cxn modelId="{17169450-C537-4531-94FA-CEF4B4A1057C}" type="presParOf" srcId="{D7EF6404-617B-4168-A56E-086A8A46B4B5}" destId="{4D819037-C82F-4A45-8840-F5D63FFC4D77}" srcOrd="3" destOrd="0" presId="urn:microsoft.com/office/officeart/2018/5/layout/CenteredIconLabelDescriptionList"/>
    <dgm:cxn modelId="{D832F65A-1FAC-45DF-AC7A-550CC640EBD7}" type="presParOf" srcId="{D7EF6404-617B-4168-A56E-086A8A46B4B5}" destId="{D83034F0-FB0E-4B80-841C-CFC5F6F54B40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6D37CC8-0DF2-462C-8E4B-DFC599F42E4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CB75FF2-D8C2-42AC-8F98-89335616A7C7}">
      <dgm:prSet/>
      <dgm:spPr/>
      <dgm:t>
        <a:bodyPr/>
        <a:lstStyle/>
        <a:p>
          <a:pPr>
            <a:lnSpc>
              <a:spcPct val="100000"/>
            </a:lnSpc>
          </a:pPr>
          <a:r>
            <a:rPr lang="nl-BE"/>
            <a:t>Shift lending from banks to non-banking institutions?</a:t>
          </a:r>
          <a:endParaRPr lang="en-US"/>
        </a:p>
      </dgm:t>
    </dgm:pt>
    <dgm:pt modelId="{1CD3E0EF-D6CB-4615-B386-BA26C5C7542D}" type="parTrans" cxnId="{B07BA68A-05F7-4104-B388-5C146BB1CD51}">
      <dgm:prSet/>
      <dgm:spPr/>
      <dgm:t>
        <a:bodyPr/>
        <a:lstStyle/>
        <a:p>
          <a:endParaRPr lang="en-US"/>
        </a:p>
      </dgm:t>
    </dgm:pt>
    <dgm:pt modelId="{9039B53B-675E-48E6-854B-96EFD923AB69}" type="sibTrans" cxnId="{B07BA68A-05F7-4104-B388-5C146BB1CD51}">
      <dgm:prSet/>
      <dgm:spPr/>
      <dgm:t>
        <a:bodyPr/>
        <a:lstStyle/>
        <a:p>
          <a:endParaRPr lang="en-US"/>
        </a:p>
      </dgm:t>
    </dgm:pt>
    <dgm:pt modelId="{46F78F71-62BF-4F01-B140-6FDD7BD53B8C}">
      <dgm:prSet/>
      <dgm:spPr/>
      <dgm:t>
        <a:bodyPr/>
        <a:lstStyle/>
        <a:p>
          <a:pPr>
            <a:lnSpc>
              <a:spcPct val="100000"/>
            </a:lnSpc>
          </a:pPr>
          <a:r>
            <a:rPr lang="nl-BE"/>
            <a:t>Lending in a less regulated environsment (cost!)</a:t>
          </a:r>
          <a:endParaRPr lang="en-US"/>
        </a:p>
      </dgm:t>
    </dgm:pt>
    <dgm:pt modelId="{1E83E8FC-2A72-471E-B4C5-413FC7998E2E}" type="parTrans" cxnId="{422CC146-DC7B-4F4B-B689-853C13810690}">
      <dgm:prSet/>
      <dgm:spPr/>
      <dgm:t>
        <a:bodyPr/>
        <a:lstStyle/>
        <a:p>
          <a:endParaRPr lang="en-US"/>
        </a:p>
      </dgm:t>
    </dgm:pt>
    <dgm:pt modelId="{9161A25A-610A-4465-BC97-AA33BD645CB2}" type="sibTrans" cxnId="{422CC146-DC7B-4F4B-B689-853C13810690}">
      <dgm:prSet/>
      <dgm:spPr/>
      <dgm:t>
        <a:bodyPr/>
        <a:lstStyle/>
        <a:p>
          <a:endParaRPr lang="en-US"/>
        </a:p>
      </dgm:t>
    </dgm:pt>
    <dgm:pt modelId="{E5B25550-37FB-4A99-BC58-E4081F58406D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More flexibility in terms of origination (terms, covenants, return)</a:t>
          </a:r>
          <a:endParaRPr lang="en-US"/>
        </a:p>
      </dgm:t>
    </dgm:pt>
    <dgm:pt modelId="{975A3654-ABDF-49A3-A3ED-EE5E98E6A48C}" type="parTrans" cxnId="{1F2127CF-DF53-4D5E-A819-7776758255DB}">
      <dgm:prSet/>
      <dgm:spPr/>
      <dgm:t>
        <a:bodyPr/>
        <a:lstStyle/>
        <a:p>
          <a:endParaRPr lang="en-US"/>
        </a:p>
      </dgm:t>
    </dgm:pt>
    <dgm:pt modelId="{B16230D8-6EDF-4D5A-B005-FA498CF4CE05}" type="sibTrans" cxnId="{1F2127CF-DF53-4D5E-A819-7776758255DB}">
      <dgm:prSet/>
      <dgm:spPr/>
      <dgm:t>
        <a:bodyPr/>
        <a:lstStyle/>
        <a:p>
          <a:endParaRPr lang="en-US"/>
        </a:p>
      </dgm:t>
    </dgm:pt>
    <dgm:pt modelId="{7274FABF-E48F-44AA-86C4-8A8E2FCC400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Other risk profiles ?</a:t>
          </a:r>
          <a:endParaRPr lang="en-US"/>
        </a:p>
      </dgm:t>
    </dgm:pt>
    <dgm:pt modelId="{0325CD74-46B4-48E3-B19B-544D22F36E18}" type="parTrans" cxnId="{6651C8C8-DE29-408E-B514-538301FBD33A}">
      <dgm:prSet/>
      <dgm:spPr/>
      <dgm:t>
        <a:bodyPr/>
        <a:lstStyle/>
        <a:p>
          <a:endParaRPr lang="en-US"/>
        </a:p>
      </dgm:t>
    </dgm:pt>
    <dgm:pt modelId="{63790A33-528C-48C4-AF64-2FC8A65B4CF9}" type="sibTrans" cxnId="{6651C8C8-DE29-408E-B514-538301FBD33A}">
      <dgm:prSet/>
      <dgm:spPr/>
      <dgm:t>
        <a:bodyPr/>
        <a:lstStyle/>
        <a:p>
          <a:endParaRPr lang="en-US"/>
        </a:p>
      </dgm:t>
    </dgm:pt>
    <dgm:pt modelId="{79BD082A-DD7B-4C81-817F-3A74390CFFB7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Complementary, not (full) replacement</a:t>
          </a:r>
          <a:endParaRPr lang="en-US"/>
        </a:p>
      </dgm:t>
    </dgm:pt>
    <dgm:pt modelId="{70D25939-2D30-4732-994D-C66FB4271B90}" type="parTrans" cxnId="{2738D36A-4D76-4783-95D9-ABB6A9DC984A}">
      <dgm:prSet/>
      <dgm:spPr/>
      <dgm:t>
        <a:bodyPr/>
        <a:lstStyle/>
        <a:p>
          <a:endParaRPr lang="en-US"/>
        </a:p>
      </dgm:t>
    </dgm:pt>
    <dgm:pt modelId="{BFB6550F-318D-439F-9FDB-63B8F58550D7}" type="sibTrans" cxnId="{2738D36A-4D76-4783-95D9-ABB6A9DC984A}">
      <dgm:prSet/>
      <dgm:spPr/>
      <dgm:t>
        <a:bodyPr/>
        <a:lstStyle/>
        <a:p>
          <a:endParaRPr lang="en-US"/>
        </a:p>
      </dgm:t>
    </dgm:pt>
    <dgm:pt modelId="{3F6D7997-2B58-4382-8EF5-BAAF46DE0A4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Attracts other types of funds/investors: increases volume of financing available to the EU economies</a:t>
          </a:r>
          <a:endParaRPr lang="en-US"/>
        </a:p>
      </dgm:t>
    </dgm:pt>
    <dgm:pt modelId="{A34A31CB-598E-4025-8C80-371E95858554}" type="parTrans" cxnId="{F8DC5BE2-A614-4002-9EE5-9B30A12AB95E}">
      <dgm:prSet/>
      <dgm:spPr/>
      <dgm:t>
        <a:bodyPr/>
        <a:lstStyle/>
        <a:p>
          <a:endParaRPr lang="en-US"/>
        </a:p>
      </dgm:t>
    </dgm:pt>
    <dgm:pt modelId="{3E3E808C-F941-4B4C-93D0-CF7EAFE10683}" type="sibTrans" cxnId="{F8DC5BE2-A614-4002-9EE5-9B30A12AB95E}">
      <dgm:prSet/>
      <dgm:spPr/>
      <dgm:t>
        <a:bodyPr/>
        <a:lstStyle/>
        <a:p>
          <a:endParaRPr lang="en-US"/>
        </a:p>
      </dgm:t>
    </dgm:pt>
    <dgm:pt modelId="{B395A60C-BA6F-4F74-9B9B-7A6EA00B8CF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Investor demand for higher yield</a:t>
          </a:r>
          <a:endParaRPr lang="en-US"/>
        </a:p>
      </dgm:t>
    </dgm:pt>
    <dgm:pt modelId="{3CA5AC8D-52B5-41DC-AAB7-1D0A505DBBAF}" type="parTrans" cxnId="{3A5C80E1-47EA-4A8C-A537-5E4D5C7B6871}">
      <dgm:prSet/>
      <dgm:spPr/>
      <dgm:t>
        <a:bodyPr/>
        <a:lstStyle/>
        <a:p>
          <a:endParaRPr lang="en-US"/>
        </a:p>
      </dgm:t>
    </dgm:pt>
    <dgm:pt modelId="{64021E2F-F605-47F0-A9BB-EE18D0075CCA}" type="sibTrans" cxnId="{3A5C80E1-47EA-4A8C-A537-5E4D5C7B6871}">
      <dgm:prSet/>
      <dgm:spPr/>
      <dgm:t>
        <a:bodyPr/>
        <a:lstStyle/>
        <a:p>
          <a:endParaRPr lang="en-US"/>
        </a:p>
      </dgm:t>
    </dgm:pt>
    <dgm:pt modelId="{B6FC3E2A-6D71-4C57-9C8B-15F9C992195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Investor demand for diversification (Risk/return, business sectors…)</a:t>
          </a:r>
          <a:endParaRPr lang="en-US"/>
        </a:p>
      </dgm:t>
    </dgm:pt>
    <dgm:pt modelId="{BE42B685-9961-4C83-94E2-6616F2DADCB0}" type="parTrans" cxnId="{78C18F71-4470-4496-A3D9-D20D1CF5884C}">
      <dgm:prSet/>
      <dgm:spPr/>
      <dgm:t>
        <a:bodyPr/>
        <a:lstStyle/>
        <a:p>
          <a:endParaRPr lang="en-US"/>
        </a:p>
      </dgm:t>
    </dgm:pt>
    <dgm:pt modelId="{6CC8FD12-E1B8-474F-B046-E774504CD5DD}" type="sibTrans" cxnId="{78C18F71-4470-4496-A3D9-D20D1CF5884C}">
      <dgm:prSet/>
      <dgm:spPr/>
      <dgm:t>
        <a:bodyPr/>
        <a:lstStyle/>
        <a:p>
          <a:endParaRPr lang="en-US"/>
        </a:p>
      </dgm:t>
    </dgm:pt>
    <dgm:pt modelId="{DE4C8DF6-31DD-4E5C-B941-B524BBC8D1E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Borrower demand for flexibility &amp; speed</a:t>
          </a:r>
          <a:endParaRPr lang="en-US"/>
        </a:p>
      </dgm:t>
    </dgm:pt>
    <dgm:pt modelId="{978EB60A-5A85-429B-98A5-7BCB155D2843}" type="parTrans" cxnId="{2A68689B-88DA-4134-9016-3F2283CA74A0}">
      <dgm:prSet/>
      <dgm:spPr/>
      <dgm:t>
        <a:bodyPr/>
        <a:lstStyle/>
        <a:p>
          <a:endParaRPr lang="en-US"/>
        </a:p>
      </dgm:t>
    </dgm:pt>
    <dgm:pt modelId="{35C3DB61-A8A8-4C0A-91C1-89DA18A68283}" type="sibTrans" cxnId="{2A68689B-88DA-4134-9016-3F2283CA74A0}">
      <dgm:prSet/>
      <dgm:spPr/>
      <dgm:t>
        <a:bodyPr/>
        <a:lstStyle/>
        <a:p>
          <a:endParaRPr lang="en-US"/>
        </a:p>
      </dgm:t>
    </dgm:pt>
    <dgm:pt modelId="{032FC935-B40D-4D5A-94BF-30D766AB1752}" type="pres">
      <dgm:prSet presAssocID="{A6D37CC8-0DF2-462C-8E4B-DFC599F42E4B}" presName="root" presStyleCnt="0">
        <dgm:presLayoutVars>
          <dgm:dir/>
          <dgm:resizeHandles val="exact"/>
        </dgm:presLayoutVars>
      </dgm:prSet>
      <dgm:spPr/>
    </dgm:pt>
    <dgm:pt modelId="{D2B4B0D5-D206-4D9D-ABCC-D6C9F48249B8}" type="pres">
      <dgm:prSet presAssocID="{1CB75FF2-D8C2-42AC-8F98-89335616A7C7}" presName="compNode" presStyleCnt="0"/>
      <dgm:spPr/>
    </dgm:pt>
    <dgm:pt modelId="{D3AED943-8340-4652-93F7-4FF3D7A3D023}" type="pres">
      <dgm:prSet presAssocID="{1CB75FF2-D8C2-42AC-8F98-89335616A7C7}" presName="bgRect" presStyleLbl="bgShp" presStyleIdx="0" presStyleCnt="2"/>
      <dgm:spPr/>
    </dgm:pt>
    <dgm:pt modelId="{53770F8F-E3A2-472B-90D5-FBDEE9C35D06}" type="pres">
      <dgm:prSet presAssocID="{1CB75FF2-D8C2-42AC-8F98-89335616A7C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C0DDFC3E-E1FE-4CB1-9D3A-C3056C8C0EB2}" type="pres">
      <dgm:prSet presAssocID="{1CB75FF2-D8C2-42AC-8F98-89335616A7C7}" presName="spaceRect" presStyleCnt="0"/>
      <dgm:spPr/>
    </dgm:pt>
    <dgm:pt modelId="{C83A739A-7C13-48CB-99EB-E837464DB95E}" type="pres">
      <dgm:prSet presAssocID="{1CB75FF2-D8C2-42AC-8F98-89335616A7C7}" presName="parTx" presStyleLbl="revTx" presStyleIdx="0" presStyleCnt="4">
        <dgm:presLayoutVars>
          <dgm:chMax val="0"/>
          <dgm:chPref val="0"/>
        </dgm:presLayoutVars>
      </dgm:prSet>
      <dgm:spPr/>
    </dgm:pt>
    <dgm:pt modelId="{40218915-22AA-444C-85B8-C993B8A4130D}" type="pres">
      <dgm:prSet presAssocID="{1CB75FF2-D8C2-42AC-8F98-89335616A7C7}" presName="desTx" presStyleLbl="revTx" presStyleIdx="1" presStyleCnt="4">
        <dgm:presLayoutVars/>
      </dgm:prSet>
      <dgm:spPr/>
    </dgm:pt>
    <dgm:pt modelId="{5B6D33B0-E8A0-46DD-AA8B-6D5A48C7F068}" type="pres">
      <dgm:prSet presAssocID="{9039B53B-675E-48E6-854B-96EFD923AB69}" presName="sibTrans" presStyleCnt="0"/>
      <dgm:spPr/>
    </dgm:pt>
    <dgm:pt modelId="{BAF959F0-3245-44C8-998E-D9CDF768FEC4}" type="pres">
      <dgm:prSet presAssocID="{3F6D7997-2B58-4382-8EF5-BAAF46DE0A42}" presName="compNode" presStyleCnt="0"/>
      <dgm:spPr/>
    </dgm:pt>
    <dgm:pt modelId="{E84120CE-8144-4101-B4B8-168BE500472F}" type="pres">
      <dgm:prSet presAssocID="{3F6D7997-2B58-4382-8EF5-BAAF46DE0A42}" presName="bgRect" presStyleLbl="bgShp" presStyleIdx="1" presStyleCnt="2"/>
      <dgm:spPr/>
    </dgm:pt>
    <dgm:pt modelId="{FEE8AF7A-AF37-4893-B05B-F9070BFB2EDA}" type="pres">
      <dgm:prSet presAssocID="{3F6D7997-2B58-4382-8EF5-BAAF46DE0A4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Upward Trend"/>
        </a:ext>
      </dgm:extLst>
    </dgm:pt>
    <dgm:pt modelId="{7A494BB5-ACC4-4ADD-B4E2-F9FE53575BC7}" type="pres">
      <dgm:prSet presAssocID="{3F6D7997-2B58-4382-8EF5-BAAF46DE0A42}" presName="spaceRect" presStyleCnt="0"/>
      <dgm:spPr/>
    </dgm:pt>
    <dgm:pt modelId="{3BF6E577-869B-4599-BF3F-700A46FD8F45}" type="pres">
      <dgm:prSet presAssocID="{3F6D7997-2B58-4382-8EF5-BAAF46DE0A42}" presName="parTx" presStyleLbl="revTx" presStyleIdx="2" presStyleCnt="4">
        <dgm:presLayoutVars>
          <dgm:chMax val="0"/>
          <dgm:chPref val="0"/>
        </dgm:presLayoutVars>
      </dgm:prSet>
      <dgm:spPr/>
    </dgm:pt>
    <dgm:pt modelId="{79B90275-54F8-458C-9A8E-6454491E08AB}" type="pres">
      <dgm:prSet presAssocID="{3F6D7997-2B58-4382-8EF5-BAAF46DE0A42}" presName="desTx" presStyleLbl="revTx" presStyleIdx="3" presStyleCnt="4">
        <dgm:presLayoutVars/>
      </dgm:prSet>
      <dgm:spPr/>
    </dgm:pt>
  </dgm:ptLst>
  <dgm:cxnLst>
    <dgm:cxn modelId="{CF800203-469D-4A98-A5D0-D1A747094922}" type="presOf" srcId="{1CB75FF2-D8C2-42AC-8F98-89335616A7C7}" destId="{C83A739A-7C13-48CB-99EB-E837464DB95E}" srcOrd="0" destOrd="0" presId="urn:microsoft.com/office/officeart/2018/2/layout/IconVerticalSolidList"/>
    <dgm:cxn modelId="{0E286926-F362-4C4C-ABB4-16C544DF15BF}" type="presOf" srcId="{79BD082A-DD7B-4C81-817F-3A74390CFFB7}" destId="{40218915-22AA-444C-85B8-C993B8A4130D}" srcOrd="0" destOrd="3" presId="urn:microsoft.com/office/officeart/2018/2/layout/IconVerticalSolidList"/>
    <dgm:cxn modelId="{E9075D27-5A67-4C8C-AB26-16F1E1B15C1E}" type="presOf" srcId="{7274FABF-E48F-44AA-86C4-8A8E2FCC4009}" destId="{40218915-22AA-444C-85B8-C993B8A4130D}" srcOrd="0" destOrd="2" presId="urn:microsoft.com/office/officeart/2018/2/layout/IconVerticalSolidList"/>
    <dgm:cxn modelId="{422CC146-DC7B-4F4B-B689-853C13810690}" srcId="{1CB75FF2-D8C2-42AC-8F98-89335616A7C7}" destId="{46F78F71-62BF-4F01-B140-6FDD7BD53B8C}" srcOrd="0" destOrd="0" parTransId="{1E83E8FC-2A72-471E-B4C5-413FC7998E2E}" sibTransId="{9161A25A-610A-4465-BC97-AA33BD645CB2}"/>
    <dgm:cxn modelId="{CD0ED546-DC83-4C4C-AED7-C8CE782A09BB}" type="presOf" srcId="{DE4C8DF6-31DD-4E5C-B941-B524BBC8D1EA}" destId="{79B90275-54F8-458C-9A8E-6454491E08AB}" srcOrd="0" destOrd="2" presId="urn:microsoft.com/office/officeart/2018/2/layout/IconVerticalSolidList"/>
    <dgm:cxn modelId="{2738D36A-4D76-4783-95D9-ABB6A9DC984A}" srcId="{1CB75FF2-D8C2-42AC-8F98-89335616A7C7}" destId="{79BD082A-DD7B-4C81-817F-3A74390CFFB7}" srcOrd="3" destOrd="0" parTransId="{70D25939-2D30-4732-994D-C66FB4271B90}" sibTransId="{BFB6550F-318D-439F-9FDB-63B8F58550D7}"/>
    <dgm:cxn modelId="{78C18F71-4470-4496-A3D9-D20D1CF5884C}" srcId="{3F6D7997-2B58-4382-8EF5-BAAF46DE0A42}" destId="{B6FC3E2A-6D71-4C57-9C8B-15F9C992195F}" srcOrd="1" destOrd="0" parTransId="{BE42B685-9961-4C83-94E2-6616F2DADCB0}" sibTransId="{6CC8FD12-E1B8-474F-B046-E774504CD5DD}"/>
    <dgm:cxn modelId="{315FCC72-321D-4699-B38E-B6B0ECF197B6}" type="presOf" srcId="{A6D37CC8-0DF2-462C-8E4B-DFC599F42E4B}" destId="{032FC935-B40D-4D5A-94BF-30D766AB1752}" srcOrd="0" destOrd="0" presId="urn:microsoft.com/office/officeart/2018/2/layout/IconVerticalSolidList"/>
    <dgm:cxn modelId="{B07BA68A-05F7-4104-B388-5C146BB1CD51}" srcId="{A6D37CC8-0DF2-462C-8E4B-DFC599F42E4B}" destId="{1CB75FF2-D8C2-42AC-8F98-89335616A7C7}" srcOrd="0" destOrd="0" parTransId="{1CD3E0EF-D6CB-4615-B386-BA26C5C7542D}" sibTransId="{9039B53B-675E-48E6-854B-96EFD923AB69}"/>
    <dgm:cxn modelId="{FC81BD94-7FE4-4C09-BC11-1F4F41DF3690}" type="presOf" srcId="{E5B25550-37FB-4A99-BC58-E4081F58406D}" destId="{40218915-22AA-444C-85B8-C993B8A4130D}" srcOrd="0" destOrd="1" presId="urn:microsoft.com/office/officeart/2018/2/layout/IconVerticalSolidList"/>
    <dgm:cxn modelId="{2A68689B-88DA-4134-9016-3F2283CA74A0}" srcId="{3F6D7997-2B58-4382-8EF5-BAAF46DE0A42}" destId="{DE4C8DF6-31DD-4E5C-B941-B524BBC8D1EA}" srcOrd="2" destOrd="0" parTransId="{978EB60A-5A85-429B-98A5-7BCB155D2843}" sibTransId="{35C3DB61-A8A8-4C0A-91C1-89DA18A68283}"/>
    <dgm:cxn modelId="{CD5445A0-71AE-46C8-9B72-085D4A517838}" type="presOf" srcId="{B395A60C-BA6F-4F74-9B9B-7A6EA00B8CFC}" destId="{79B90275-54F8-458C-9A8E-6454491E08AB}" srcOrd="0" destOrd="0" presId="urn:microsoft.com/office/officeart/2018/2/layout/IconVerticalSolidList"/>
    <dgm:cxn modelId="{6651C8C8-DE29-408E-B514-538301FBD33A}" srcId="{1CB75FF2-D8C2-42AC-8F98-89335616A7C7}" destId="{7274FABF-E48F-44AA-86C4-8A8E2FCC4009}" srcOrd="2" destOrd="0" parTransId="{0325CD74-46B4-48E3-B19B-544D22F36E18}" sibTransId="{63790A33-528C-48C4-AF64-2FC8A65B4CF9}"/>
    <dgm:cxn modelId="{1F2127CF-DF53-4D5E-A819-7776758255DB}" srcId="{1CB75FF2-D8C2-42AC-8F98-89335616A7C7}" destId="{E5B25550-37FB-4A99-BC58-E4081F58406D}" srcOrd="1" destOrd="0" parTransId="{975A3654-ABDF-49A3-A3ED-EE5E98E6A48C}" sibTransId="{B16230D8-6EDF-4D5A-B005-FA498CF4CE05}"/>
    <dgm:cxn modelId="{D7E77FD1-A2BD-4EED-ABF2-617107616CCF}" type="presOf" srcId="{46F78F71-62BF-4F01-B140-6FDD7BD53B8C}" destId="{40218915-22AA-444C-85B8-C993B8A4130D}" srcOrd="0" destOrd="0" presId="urn:microsoft.com/office/officeart/2018/2/layout/IconVerticalSolidList"/>
    <dgm:cxn modelId="{3A5C80E1-47EA-4A8C-A537-5E4D5C7B6871}" srcId="{3F6D7997-2B58-4382-8EF5-BAAF46DE0A42}" destId="{B395A60C-BA6F-4F74-9B9B-7A6EA00B8CFC}" srcOrd="0" destOrd="0" parTransId="{3CA5AC8D-52B5-41DC-AAB7-1D0A505DBBAF}" sibTransId="{64021E2F-F605-47F0-A9BB-EE18D0075CCA}"/>
    <dgm:cxn modelId="{2C02B4E1-0407-4BE5-8C33-293CBD0E5CBC}" type="presOf" srcId="{3F6D7997-2B58-4382-8EF5-BAAF46DE0A42}" destId="{3BF6E577-869B-4599-BF3F-700A46FD8F45}" srcOrd="0" destOrd="0" presId="urn:microsoft.com/office/officeart/2018/2/layout/IconVerticalSolidList"/>
    <dgm:cxn modelId="{F8DC5BE2-A614-4002-9EE5-9B30A12AB95E}" srcId="{A6D37CC8-0DF2-462C-8E4B-DFC599F42E4B}" destId="{3F6D7997-2B58-4382-8EF5-BAAF46DE0A42}" srcOrd="1" destOrd="0" parTransId="{A34A31CB-598E-4025-8C80-371E95858554}" sibTransId="{3E3E808C-F941-4B4C-93D0-CF7EAFE10683}"/>
    <dgm:cxn modelId="{71E33AF1-CF03-4B61-BF91-F37A993F345F}" type="presOf" srcId="{B6FC3E2A-6D71-4C57-9C8B-15F9C992195F}" destId="{79B90275-54F8-458C-9A8E-6454491E08AB}" srcOrd="0" destOrd="1" presId="urn:microsoft.com/office/officeart/2018/2/layout/IconVerticalSolidList"/>
    <dgm:cxn modelId="{4C237116-B554-4A84-B52A-89707DED26D1}" type="presParOf" srcId="{032FC935-B40D-4D5A-94BF-30D766AB1752}" destId="{D2B4B0D5-D206-4D9D-ABCC-D6C9F48249B8}" srcOrd="0" destOrd="0" presId="urn:microsoft.com/office/officeart/2018/2/layout/IconVerticalSolidList"/>
    <dgm:cxn modelId="{23AE46C0-6AB0-4DD2-8482-026915D2EF93}" type="presParOf" srcId="{D2B4B0D5-D206-4D9D-ABCC-D6C9F48249B8}" destId="{D3AED943-8340-4652-93F7-4FF3D7A3D023}" srcOrd="0" destOrd="0" presId="urn:microsoft.com/office/officeart/2018/2/layout/IconVerticalSolidList"/>
    <dgm:cxn modelId="{714E370A-D1C4-4D07-9DDE-12BE422F0F64}" type="presParOf" srcId="{D2B4B0D5-D206-4D9D-ABCC-D6C9F48249B8}" destId="{53770F8F-E3A2-472B-90D5-FBDEE9C35D06}" srcOrd="1" destOrd="0" presId="urn:microsoft.com/office/officeart/2018/2/layout/IconVerticalSolidList"/>
    <dgm:cxn modelId="{353250B5-380D-4889-8411-ED52281499E2}" type="presParOf" srcId="{D2B4B0D5-D206-4D9D-ABCC-D6C9F48249B8}" destId="{C0DDFC3E-E1FE-4CB1-9D3A-C3056C8C0EB2}" srcOrd="2" destOrd="0" presId="urn:microsoft.com/office/officeart/2018/2/layout/IconVerticalSolidList"/>
    <dgm:cxn modelId="{9920A285-18C4-411C-9757-566556FE86CC}" type="presParOf" srcId="{D2B4B0D5-D206-4D9D-ABCC-D6C9F48249B8}" destId="{C83A739A-7C13-48CB-99EB-E837464DB95E}" srcOrd="3" destOrd="0" presId="urn:microsoft.com/office/officeart/2018/2/layout/IconVerticalSolidList"/>
    <dgm:cxn modelId="{72091730-3BEA-49E3-BDDB-C7E31A07D995}" type="presParOf" srcId="{D2B4B0D5-D206-4D9D-ABCC-D6C9F48249B8}" destId="{40218915-22AA-444C-85B8-C993B8A4130D}" srcOrd="4" destOrd="0" presId="urn:microsoft.com/office/officeart/2018/2/layout/IconVerticalSolidList"/>
    <dgm:cxn modelId="{0F15A62E-7727-4451-8B3D-F4EEE6BDF952}" type="presParOf" srcId="{032FC935-B40D-4D5A-94BF-30D766AB1752}" destId="{5B6D33B0-E8A0-46DD-AA8B-6D5A48C7F068}" srcOrd="1" destOrd="0" presId="urn:microsoft.com/office/officeart/2018/2/layout/IconVerticalSolidList"/>
    <dgm:cxn modelId="{72927A46-7C76-49DD-8B15-A7E613414513}" type="presParOf" srcId="{032FC935-B40D-4D5A-94BF-30D766AB1752}" destId="{BAF959F0-3245-44C8-998E-D9CDF768FEC4}" srcOrd="2" destOrd="0" presId="urn:microsoft.com/office/officeart/2018/2/layout/IconVerticalSolidList"/>
    <dgm:cxn modelId="{691951DE-F59A-4D98-BF5F-802DCC32B3BC}" type="presParOf" srcId="{BAF959F0-3245-44C8-998E-D9CDF768FEC4}" destId="{E84120CE-8144-4101-B4B8-168BE500472F}" srcOrd="0" destOrd="0" presId="urn:microsoft.com/office/officeart/2018/2/layout/IconVerticalSolidList"/>
    <dgm:cxn modelId="{513C9775-B044-46F1-9D00-DCBCC7319263}" type="presParOf" srcId="{BAF959F0-3245-44C8-998E-D9CDF768FEC4}" destId="{FEE8AF7A-AF37-4893-B05B-F9070BFB2EDA}" srcOrd="1" destOrd="0" presId="urn:microsoft.com/office/officeart/2018/2/layout/IconVerticalSolidList"/>
    <dgm:cxn modelId="{45EBA5A0-8397-4A64-8490-E3C8CA1516C5}" type="presParOf" srcId="{BAF959F0-3245-44C8-998E-D9CDF768FEC4}" destId="{7A494BB5-ACC4-4ADD-B4E2-F9FE53575BC7}" srcOrd="2" destOrd="0" presId="urn:microsoft.com/office/officeart/2018/2/layout/IconVerticalSolidList"/>
    <dgm:cxn modelId="{2AA2857B-4D06-4474-8E60-B1942E1D5EF4}" type="presParOf" srcId="{BAF959F0-3245-44C8-998E-D9CDF768FEC4}" destId="{3BF6E577-869B-4599-BF3F-700A46FD8F45}" srcOrd="3" destOrd="0" presId="urn:microsoft.com/office/officeart/2018/2/layout/IconVerticalSolidList"/>
    <dgm:cxn modelId="{8FDDB92F-D6AD-447B-A7BF-1F7566D70A5A}" type="presParOf" srcId="{BAF959F0-3245-44C8-998E-D9CDF768FEC4}" destId="{79B90275-54F8-458C-9A8E-6454491E08AB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D8053A6-0775-494C-B4E1-723423DEC9E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8CB8E5B-66D5-4BFB-AC4B-0FC06C7F5C17}">
      <dgm:prSet/>
      <dgm:spPr/>
      <dgm:t>
        <a:bodyPr/>
        <a:lstStyle/>
        <a:p>
          <a:r>
            <a:rPr lang="nl-BE" b="1"/>
            <a:t>What and why ?</a:t>
          </a:r>
          <a:endParaRPr lang="en-US"/>
        </a:p>
      </dgm:t>
    </dgm:pt>
    <dgm:pt modelId="{A2F57471-2E0F-4C9F-834E-B83734754C84}" type="parTrans" cxnId="{8B1A6D69-73A2-4C65-AA26-27480012C409}">
      <dgm:prSet/>
      <dgm:spPr/>
      <dgm:t>
        <a:bodyPr/>
        <a:lstStyle/>
        <a:p>
          <a:endParaRPr lang="en-US"/>
        </a:p>
      </dgm:t>
    </dgm:pt>
    <dgm:pt modelId="{789F1F65-2D95-4CB6-988B-A0F7BB0E7348}" type="sibTrans" cxnId="{8B1A6D69-73A2-4C65-AA26-27480012C409}">
      <dgm:prSet/>
      <dgm:spPr/>
      <dgm:t>
        <a:bodyPr/>
        <a:lstStyle/>
        <a:p>
          <a:endParaRPr lang="en-US"/>
        </a:p>
      </dgm:t>
    </dgm:pt>
    <dgm:pt modelId="{FB6AED26-CEDF-4028-9FCD-F72319B008F0}">
      <dgm:prSet/>
      <dgm:spPr/>
      <dgm:t>
        <a:bodyPr/>
        <a:lstStyle/>
        <a:p>
          <a:r>
            <a:rPr lang="en-GB"/>
            <a:t>Significant revisions primarily through proposals adopted by the European Commission </a:t>
          </a:r>
          <a:endParaRPr lang="en-US"/>
        </a:p>
      </dgm:t>
    </dgm:pt>
    <dgm:pt modelId="{D0127DDC-814E-4D57-AD81-0AD1A8FC6817}" type="parTrans" cxnId="{36C0B7F1-3CF9-424E-AA88-429565263842}">
      <dgm:prSet/>
      <dgm:spPr/>
      <dgm:t>
        <a:bodyPr/>
        <a:lstStyle/>
        <a:p>
          <a:endParaRPr lang="en-US"/>
        </a:p>
      </dgm:t>
    </dgm:pt>
    <dgm:pt modelId="{4C9C4984-44D6-4744-BBB3-F2A9F951303C}" type="sibTrans" cxnId="{36C0B7F1-3CF9-424E-AA88-429565263842}">
      <dgm:prSet/>
      <dgm:spPr/>
      <dgm:t>
        <a:bodyPr/>
        <a:lstStyle/>
        <a:p>
          <a:endParaRPr lang="en-US"/>
        </a:p>
      </dgm:t>
    </dgm:pt>
    <dgm:pt modelId="{9E0544D5-6A2C-43BC-AF8C-656F480763BD}">
      <dgm:prSet/>
      <dgm:spPr/>
      <dgm:t>
        <a:bodyPr/>
        <a:lstStyle/>
        <a:p>
          <a:r>
            <a:rPr lang="en-GB"/>
            <a:t>Part of the Savings and Investments Union (SIU) strategy</a:t>
          </a:r>
          <a:endParaRPr lang="en-US"/>
        </a:p>
      </dgm:t>
    </dgm:pt>
    <dgm:pt modelId="{EF9A02EA-DA88-4A7E-A951-5BE2532672E7}" type="parTrans" cxnId="{F0AA0E93-2D0E-487F-8394-8F8212BBEE3F}">
      <dgm:prSet/>
      <dgm:spPr/>
      <dgm:t>
        <a:bodyPr/>
        <a:lstStyle/>
        <a:p>
          <a:endParaRPr lang="en-US"/>
        </a:p>
      </dgm:t>
    </dgm:pt>
    <dgm:pt modelId="{39260F02-79BC-4A49-B7A8-2E003D4592DB}" type="sibTrans" cxnId="{F0AA0E93-2D0E-487F-8394-8F8212BBEE3F}">
      <dgm:prSet/>
      <dgm:spPr/>
      <dgm:t>
        <a:bodyPr/>
        <a:lstStyle/>
        <a:p>
          <a:endParaRPr lang="en-US"/>
        </a:p>
      </dgm:t>
    </dgm:pt>
    <dgm:pt modelId="{D8B254B9-B7B1-4C9F-8C2B-85F3082E92C6}">
      <dgm:prSet/>
      <dgm:spPr/>
      <dgm:t>
        <a:bodyPr/>
        <a:lstStyle/>
        <a:p>
          <a:r>
            <a:rPr lang="en-GB"/>
            <a:t>Revive the EU securitisation market by making the rules simpler, more proportionate, and less burdensome while preserving financial stability. </a:t>
          </a:r>
          <a:endParaRPr lang="en-US"/>
        </a:p>
      </dgm:t>
    </dgm:pt>
    <dgm:pt modelId="{08A47CF8-6813-4E97-97EB-520BE83F6F9F}" type="parTrans" cxnId="{6981405A-B8A2-4C6D-93BF-B060DB3A9BB7}">
      <dgm:prSet/>
      <dgm:spPr/>
      <dgm:t>
        <a:bodyPr/>
        <a:lstStyle/>
        <a:p>
          <a:endParaRPr lang="en-US"/>
        </a:p>
      </dgm:t>
    </dgm:pt>
    <dgm:pt modelId="{923D7B68-AB51-4A3B-998C-A2A78407358A}" type="sibTrans" cxnId="{6981405A-B8A2-4C6D-93BF-B060DB3A9BB7}">
      <dgm:prSet/>
      <dgm:spPr/>
      <dgm:t>
        <a:bodyPr/>
        <a:lstStyle/>
        <a:p>
          <a:endParaRPr lang="en-US"/>
        </a:p>
      </dgm:t>
    </dgm:pt>
    <dgm:pt modelId="{94523AD8-4E43-499B-A53F-57ADB48C8698}">
      <dgm:prSet/>
      <dgm:spPr/>
      <dgm:t>
        <a:bodyPr/>
        <a:lstStyle/>
        <a:p>
          <a:r>
            <a:rPr lang="en-GB"/>
            <a:t>Boost issuance (by easing supply-side burdens) and investor demand (via better prudential incentives), supporting EU economic priorities like funding the green/digital transitions and SME lending.</a:t>
          </a:r>
          <a:endParaRPr lang="en-US"/>
        </a:p>
      </dgm:t>
    </dgm:pt>
    <dgm:pt modelId="{B728D6B0-3CC6-47C3-ADF9-2716E5C9E0EB}" type="parTrans" cxnId="{485637B4-8B18-457A-B027-7C3E0AA31F58}">
      <dgm:prSet/>
      <dgm:spPr/>
      <dgm:t>
        <a:bodyPr/>
        <a:lstStyle/>
        <a:p>
          <a:endParaRPr lang="en-US"/>
        </a:p>
      </dgm:t>
    </dgm:pt>
    <dgm:pt modelId="{05BC3FCD-DE53-41B8-A76F-7F02054FFE16}" type="sibTrans" cxnId="{485637B4-8B18-457A-B027-7C3E0AA31F58}">
      <dgm:prSet/>
      <dgm:spPr/>
      <dgm:t>
        <a:bodyPr/>
        <a:lstStyle/>
        <a:p>
          <a:endParaRPr lang="en-US"/>
        </a:p>
      </dgm:t>
    </dgm:pt>
    <dgm:pt modelId="{2088B16F-3D93-4FF1-AF7C-30CE2A0D26CA}" type="pres">
      <dgm:prSet presAssocID="{DD8053A6-0775-494C-B4E1-723423DEC9ED}" presName="root" presStyleCnt="0">
        <dgm:presLayoutVars>
          <dgm:dir/>
          <dgm:resizeHandles val="exact"/>
        </dgm:presLayoutVars>
      </dgm:prSet>
      <dgm:spPr/>
    </dgm:pt>
    <dgm:pt modelId="{58020D91-70CA-45B0-8164-44FCE258C755}" type="pres">
      <dgm:prSet presAssocID="{78CB8E5B-66D5-4BFB-AC4B-0FC06C7F5C17}" presName="compNode" presStyleCnt="0"/>
      <dgm:spPr/>
    </dgm:pt>
    <dgm:pt modelId="{42CED7B4-6D57-490A-BD7D-14CBAF7B71D5}" type="pres">
      <dgm:prSet presAssocID="{78CB8E5B-66D5-4BFB-AC4B-0FC06C7F5C17}" presName="bgRect" presStyleLbl="bgShp" presStyleIdx="0" presStyleCnt="5"/>
      <dgm:spPr/>
    </dgm:pt>
    <dgm:pt modelId="{34437DB6-A7DD-465D-804E-221AE58C9BAE}" type="pres">
      <dgm:prSet presAssocID="{78CB8E5B-66D5-4BFB-AC4B-0FC06C7F5C17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A2C34785-3AA8-4665-AF8C-0E886EC593E2}" type="pres">
      <dgm:prSet presAssocID="{78CB8E5B-66D5-4BFB-AC4B-0FC06C7F5C17}" presName="spaceRect" presStyleCnt="0"/>
      <dgm:spPr/>
    </dgm:pt>
    <dgm:pt modelId="{BE6083B9-3A46-41A3-9015-AA1C3F8DF614}" type="pres">
      <dgm:prSet presAssocID="{78CB8E5B-66D5-4BFB-AC4B-0FC06C7F5C17}" presName="parTx" presStyleLbl="revTx" presStyleIdx="0" presStyleCnt="5">
        <dgm:presLayoutVars>
          <dgm:chMax val="0"/>
          <dgm:chPref val="0"/>
        </dgm:presLayoutVars>
      </dgm:prSet>
      <dgm:spPr/>
    </dgm:pt>
    <dgm:pt modelId="{802C5239-B893-4900-B291-3EDECBF50C5F}" type="pres">
      <dgm:prSet presAssocID="{789F1F65-2D95-4CB6-988B-A0F7BB0E7348}" presName="sibTrans" presStyleCnt="0"/>
      <dgm:spPr/>
    </dgm:pt>
    <dgm:pt modelId="{145056EF-CE1E-47D7-9FAF-34AA82B40A89}" type="pres">
      <dgm:prSet presAssocID="{FB6AED26-CEDF-4028-9FCD-F72319B008F0}" presName="compNode" presStyleCnt="0"/>
      <dgm:spPr/>
    </dgm:pt>
    <dgm:pt modelId="{EF0FF181-19EF-42A3-B46D-F443A70B0A85}" type="pres">
      <dgm:prSet presAssocID="{FB6AED26-CEDF-4028-9FCD-F72319B008F0}" presName="bgRect" presStyleLbl="bgShp" presStyleIdx="1" presStyleCnt="5"/>
      <dgm:spPr/>
    </dgm:pt>
    <dgm:pt modelId="{E9D4ADAF-66F5-4851-B379-D14E6E3F266B}" type="pres">
      <dgm:prSet presAssocID="{FB6AED26-CEDF-4028-9FCD-F72319B008F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4156B34D-296C-4E4C-BA2D-9C15539D3F98}" type="pres">
      <dgm:prSet presAssocID="{FB6AED26-CEDF-4028-9FCD-F72319B008F0}" presName="spaceRect" presStyleCnt="0"/>
      <dgm:spPr/>
    </dgm:pt>
    <dgm:pt modelId="{06A9A391-3D48-484D-8897-96AC2F3588A0}" type="pres">
      <dgm:prSet presAssocID="{FB6AED26-CEDF-4028-9FCD-F72319B008F0}" presName="parTx" presStyleLbl="revTx" presStyleIdx="1" presStyleCnt="5">
        <dgm:presLayoutVars>
          <dgm:chMax val="0"/>
          <dgm:chPref val="0"/>
        </dgm:presLayoutVars>
      </dgm:prSet>
      <dgm:spPr/>
    </dgm:pt>
    <dgm:pt modelId="{153F6506-859F-4149-B0A7-6A36D5797433}" type="pres">
      <dgm:prSet presAssocID="{4C9C4984-44D6-4744-BBB3-F2A9F951303C}" presName="sibTrans" presStyleCnt="0"/>
      <dgm:spPr/>
    </dgm:pt>
    <dgm:pt modelId="{16BBBDF7-8A83-430D-A633-96BD54793864}" type="pres">
      <dgm:prSet presAssocID="{9E0544D5-6A2C-43BC-AF8C-656F480763BD}" presName="compNode" presStyleCnt="0"/>
      <dgm:spPr/>
    </dgm:pt>
    <dgm:pt modelId="{953BF770-594F-4F70-AE76-BF0632554EAA}" type="pres">
      <dgm:prSet presAssocID="{9E0544D5-6A2C-43BC-AF8C-656F480763BD}" presName="bgRect" presStyleLbl="bgShp" presStyleIdx="2" presStyleCnt="5"/>
      <dgm:spPr/>
    </dgm:pt>
    <dgm:pt modelId="{F0960F90-AAA4-4822-85B5-2FECA06E6839}" type="pres">
      <dgm:prSet presAssocID="{9E0544D5-6A2C-43BC-AF8C-656F480763BD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065D972F-2217-4B6B-B979-75CF4F38503B}" type="pres">
      <dgm:prSet presAssocID="{9E0544D5-6A2C-43BC-AF8C-656F480763BD}" presName="spaceRect" presStyleCnt="0"/>
      <dgm:spPr/>
    </dgm:pt>
    <dgm:pt modelId="{6D5AB3E5-F5A9-4F09-8CB0-BB8F7A815672}" type="pres">
      <dgm:prSet presAssocID="{9E0544D5-6A2C-43BC-AF8C-656F480763BD}" presName="parTx" presStyleLbl="revTx" presStyleIdx="2" presStyleCnt="5">
        <dgm:presLayoutVars>
          <dgm:chMax val="0"/>
          <dgm:chPref val="0"/>
        </dgm:presLayoutVars>
      </dgm:prSet>
      <dgm:spPr/>
    </dgm:pt>
    <dgm:pt modelId="{3978B032-BBA2-4E3A-9D56-514109D9644B}" type="pres">
      <dgm:prSet presAssocID="{39260F02-79BC-4A49-B7A8-2E003D4592DB}" presName="sibTrans" presStyleCnt="0"/>
      <dgm:spPr/>
    </dgm:pt>
    <dgm:pt modelId="{C9CE65A9-879C-45E5-BD86-5AA8C02F04D0}" type="pres">
      <dgm:prSet presAssocID="{D8B254B9-B7B1-4C9F-8C2B-85F3082E92C6}" presName="compNode" presStyleCnt="0"/>
      <dgm:spPr/>
    </dgm:pt>
    <dgm:pt modelId="{07DD864A-64A0-4C27-BDE6-91D0CFFE140F}" type="pres">
      <dgm:prSet presAssocID="{D8B254B9-B7B1-4C9F-8C2B-85F3082E92C6}" presName="bgRect" presStyleLbl="bgShp" presStyleIdx="3" presStyleCnt="5"/>
      <dgm:spPr/>
    </dgm:pt>
    <dgm:pt modelId="{83315E27-B886-459E-9FD9-1CB788669B86}" type="pres">
      <dgm:prSet presAssocID="{D8B254B9-B7B1-4C9F-8C2B-85F3082E92C6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nimize"/>
        </a:ext>
      </dgm:extLst>
    </dgm:pt>
    <dgm:pt modelId="{1B0E038A-42EA-413B-A933-CCBCD96C8A94}" type="pres">
      <dgm:prSet presAssocID="{D8B254B9-B7B1-4C9F-8C2B-85F3082E92C6}" presName="spaceRect" presStyleCnt="0"/>
      <dgm:spPr/>
    </dgm:pt>
    <dgm:pt modelId="{0A56FDED-2095-4AEB-B67C-060259DF50F3}" type="pres">
      <dgm:prSet presAssocID="{D8B254B9-B7B1-4C9F-8C2B-85F3082E92C6}" presName="parTx" presStyleLbl="revTx" presStyleIdx="3" presStyleCnt="5">
        <dgm:presLayoutVars>
          <dgm:chMax val="0"/>
          <dgm:chPref val="0"/>
        </dgm:presLayoutVars>
      </dgm:prSet>
      <dgm:spPr/>
    </dgm:pt>
    <dgm:pt modelId="{EDCAC424-159D-49BF-8D63-7926979C5F35}" type="pres">
      <dgm:prSet presAssocID="{923D7B68-AB51-4A3B-998C-A2A78407358A}" presName="sibTrans" presStyleCnt="0"/>
      <dgm:spPr/>
    </dgm:pt>
    <dgm:pt modelId="{292633AB-DDED-419C-BF94-20C84FDFC227}" type="pres">
      <dgm:prSet presAssocID="{94523AD8-4E43-499B-A53F-57ADB48C8698}" presName="compNode" presStyleCnt="0"/>
      <dgm:spPr/>
    </dgm:pt>
    <dgm:pt modelId="{0B45DF2E-7F37-46C8-A58F-311FCDFEB4BB}" type="pres">
      <dgm:prSet presAssocID="{94523AD8-4E43-499B-A53F-57ADB48C8698}" presName="bgRect" presStyleLbl="bgShp" presStyleIdx="4" presStyleCnt="5"/>
      <dgm:spPr/>
    </dgm:pt>
    <dgm:pt modelId="{11ECF208-9859-499A-9ECB-406D889A66FC}" type="pres">
      <dgm:prSet presAssocID="{94523AD8-4E43-499B-A53F-57ADB48C8698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ble"/>
        </a:ext>
      </dgm:extLst>
    </dgm:pt>
    <dgm:pt modelId="{70ECE20D-0D94-4969-A9F8-77B8C0AF9ECE}" type="pres">
      <dgm:prSet presAssocID="{94523AD8-4E43-499B-A53F-57ADB48C8698}" presName="spaceRect" presStyleCnt="0"/>
      <dgm:spPr/>
    </dgm:pt>
    <dgm:pt modelId="{762FC2A3-5970-4EC0-B8BE-D79349652F41}" type="pres">
      <dgm:prSet presAssocID="{94523AD8-4E43-499B-A53F-57ADB48C8698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A3D60D06-1A13-4A1D-8AB7-35E420CB598B}" type="presOf" srcId="{94523AD8-4E43-499B-A53F-57ADB48C8698}" destId="{762FC2A3-5970-4EC0-B8BE-D79349652F41}" srcOrd="0" destOrd="0" presId="urn:microsoft.com/office/officeart/2018/2/layout/IconVerticalSolidList"/>
    <dgm:cxn modelId="{8B1A6D69-73A2-4C65-AA26-27480012C409}" srcId="{DD8053A6-0775-494C-B4E1-723423DEC9ED}" destId="{78CB8E5B-66D5-4BFB-AC4B-0FC06C7F5C17}" srcOrd="0" destOrd="0" parTransId="{A2F57471-2E0F-4C9F-834E-B83734754C84}" sibTransId="{789F1F65-2D95-4CB6-988B-A0F7BB0E7348}"/>
    <dgm:cxn modelId="{A7AA1350-46A9-44ED-BAB2-2785CA2498F0}" type="presOf" srcId="{DD8053A6-0775-494C-B4E1-723423DEC9ED}" destId="{2088B16F-3D93-4FF1-AF7C-30CE2A0D26CA}" srcOrd="0" destOrd="0" presId="urn:microsoft.com/office/officeart/2018/2/layout/IconVerticalSolidList"/>
    <dgm:cxn modelId="{6981405A-B8A2-4C6D-93BF-B060DB3A9BB7}" srcId="{DD8053A6-0775-494C-B4E1-723423DEC9ED}" destId="{D8B254B9-B7B1-4C9F-8C2B-85F3082E92C6}" srcOrd="3" destOrd="0" parTransId="{08A47CF8-6813-4E97-97EB-520BE83F6F9F}" sibTransId="{923D7B68-AB51-4A3B-998C-A2A78407358A}"/>
    <dgm:cxn modelId="{F0AA0E93-2D0E-487F-8394-8F8212BBEE3F}" srcId="{DD8053A6-0775-494C-B4E1-723423DEC9ED}" destId="{9E0544D5-6A2C-43BC-AF8C-656F480763BD}" srcOrd="2" destOrd="0" parTransId="{EF9A02EA-DA88-4A7E-A951-5BE2532672E7}" sibTransId="{39260F02-79BC-4A49-B7A8-2E003D4592DB}"/>
    <dgm:cxn modelId="{055D63A2-99A4-4F7E-B96B-AACEA7F5B4FC}" type="presOf" srcId="{9E0544D5-6A2C-43BC-AF8C-656F480763BD}" destId="{6D5AB3E5-F5A9-4F09-8CB0-BB8F7A815672}" srcOrd="0" destOrd="0" presId="urn:microsoft.com/office/officeart/2018/2/layout/IconVerticalSolidList"/>
    <dgm:cxn modelId="{485637B4-8B18-457A-B027-7C3E0AA31F58}" srcId="{DD8053A6-0775-494C-B4E1-723423DEC9ED}" destId="{94523AD8-4E43-499B-A53F-57ADB48C8698}" srcOrd="4" destOrd="0" parTransId="{B728D6B0-3CC6-47C3-ADF9-2716E5C9E0EB}" sibTransId="{05BC3FCD-DE53-41B8-A76F-7F02054FFE16}"/>
    <dgm:cxn modelId="{DCF52BD6-7901-4AB6-A5B8-E8EE6B8CBBB5}" type="presOf" srcId="{78CB8E5B-66D5-4BFB-AC4B-0FC06C7F5C17}" destId="{BE6083B9-3A46-41A3-9015-AA1C3F8DF614}" srcOrd="0" destOrd="0" presId="urn:microsoft.com/office/officeart/2018/2/layout/IconVerticalSolidList"/>
    <dgm:cxn modelId="{A15056EF-61AB-4C63-9910-1A7C8CFD93AE}" type="presOf" srcId="{FB6AED26-CEDF-4028-9FCD-F72319B008F0}" destId="{06A9A391-3D48-484D-8897-96AC2F3588A0}" srcOrd="0" destOrd="0" presId="urn:microsoft.com/office/officeart/2018/2/layout/IconVerticalSolidList"/>
    <dgm:cxn modelId="{36C0B7F1-3CF9-424E-AA88-429565263842}" srcId="{DD8053A6-0775-494C-B4E1-723423DEC9ED}" destId="{FB6AED26-CEDF-4028-9FCD-F72319B008F0}" srcOrd="1" destOrd="0" parTransId="{D0127DDC-814E-4D57-AD81-0AD1A8FC6817}" sibTransId="{4C9C4984-44D6-4744-BBB3-F2A9F951303C}"/>
    <dgm:cxn modelId="{B033D4F1-89FD-4349-9E73-C44E94C38459}" type="presOf" srcId="{D8B254B9-B7B1-4C9F-8C2B-85F3082E92C6}" destId="{0A56FDED-2095-4AEB-B67C-060259DF50F3}" srcOrd="0" destOrd="0" presId="urn:microsoft.com/office/officeart/2018/2/layout/IconVerticalSolidList"/>
    <dgm:cxn modelId="{64CAFDA3-6093-4851-9206-8ABC3F8F0D82}" type="presParOf" srcId="{2088B16F-3D93-4FF1-AF7C-30CE2A0D26CA}" destId="{58020D91-70CA-45B0-8164-44FCE258C755}" srcOrd="0" destOrd="0" presId="urn:microsoft.com/office/officeart/2018/2/layout/IconVerticalSolidList"/>
    <dgm:cxn modelId="{370BC382-9737-4AE5-B261-EB766B09EA9B}" type="presParOf" srcId="{58020D91-70CA-45B0-8164-44FCE258C755}" destId="{42CED7B4-6D57-490A-BD7D-14CBAF7B71D5}" srcOrd="0" destOrd="0" presId="urn:microsoft.com/office/officeart/2018/2/layout/IconVerticalSolidList"/>
    <dgm:cxn modelId="{5796094D-95BD-4821-943B-929CF87136D8}" type="presParOf" srcId="{58020D91-70CA-45B0-8164-44FCE258C755}" destId="{34437DB6-A7DD-465D-804E-221AE58C9BAE}" srcOrd="1" destOrd="0" presId="urn:microsoft.com/office/officeart/2018/2/layout/IconVerticalSolidList"/>
    <dgm:cxn modelId="{B5E778C3-E15B-4936-AD56-C17BDD908DB3}" type="presParOf" srcId="{58020D91-70CA-45B0-8164-44FCE258C755}" destId="{A2C34785-3AA8-4665-AF8C-0E886EC593E2}" srcOrd="2" destOrd="0" presId="urn:microsoft.com/office/officeart/2018/2/layout/IconVerticalSolidList"/>
    <dgm:cxn modelId="{01366E0B-676F-4F18-827A-D8E35E2633A7}" type="presParOf" srcId="{58020D91-70CA-45B0-8164-44FCE258C755}" destId="{BE6083B9-3A46-41A3-9015-AA1C3F8DF614}" srcOrd="3" destOrd="0" presId="urn:microsoft.com/office/officeart/2018/2/layout/IconVerticalSolidList"/>
    <dgm:cxn modelId="{2B385CE4-64F8-4629-95F9-28D8CB7B292B}" type="presParOf" srcId="{2088B16F-3D93-4FF1-AF7C-30CE2A0D26CA}" destId="{802C5239-B893-4900-B291-3EDECBF50C5F}" srcOrd="1" destOrd="0" presId="urn:microsoft.com/office/officeart/2018/2/layout/IconVerticalSolidList"/>
    <dgm:cxn modelId="{E2D7E7A3-215E-4C14-AFB0-F8EE0EA4D856}" type="presParOf" srcId="{2088B16F-3D93-4FF1-AF7C-30CE2A0D26CA}" destId="{145056EF-CE1E-47D7-9FAF-34AA82B40A89}" srcOrd="2" destOrd="0" presId="urn:microsoft.com/office/officeart/2018/2/layout/IconVerticalSolidList"/>
    <dgm:cxn modelId="{C38C17FB-C4CE-4CB7-B773-65B4352C28D8}" type="presParOf" srcId="{145056EF-CE1E-47D7-9FAF-34AA82B40A89}" destId="{EF0FF181-19EF-42A3-B46D-F443A70B0A85}" srcOrd="0" destOrd="0" presId="urn:microsoft.com/office/officeart/2018/2/layout/IconVerticalSolidList"/>
    <dgm:cxn modelId="{10C57A54-2FE5-49D6-893B-5BA81F43A4D6}" type="presParOf" srcId="{145056EF-CE1E-47D7-9FAF-34AA82B40A89}" destId="{E9D4ADAF-66F5-4851-B379-D14E6E3F266B}" srcOrd="1" destOrd="0" presId="urn:microsoft.com/office/officeart/2018/2/layout/IconVerticalSolidList"/>
    <dgm:cxn modelId="{46761418-525B-44AA-9893-1B60872404C9}" type="presParOf" srcId="{145056EF-CE1E-47D7-9FAF-34AA82B40A89}" destId="{4156B34D-296C-4E4C-BA2D-9C15539D3F98}" srcOrd="2" destOrd="0" presId="urn:microsoft.com/office/officeart/2018/2/layout/IconVerticalSolidList"/>
    <dgm:cxn modelId="{951417ED-8B8B-4813-870F-8F35E36BC32E}" type="presParOf" srcId="{145056EF-CE1E-47D7-9FAF-34AA82B40A89}" destId="{06A9A391-3D48-484D-8897-96AC2F3588A0}" srcOrd="3" destOrd="0" presId="urn:microsoft.com/office/officeart/2018/2/layout/IconVerticalSolidList"/>
    <dgm:cxn modelId="{4DA00DE6-7880-478B-ABA3-531F84CF025C}" type="presParOf" srcId="{2088B16F-3D93-4FF1-AF7C-30CE2A0D26CA}" destId="{153F6506-859F-4149-B0A7-6A36D5797433}" srcOrd="3" destOrd="0" presId="urn:microsoft.com/office/officeart/2018/2/layout/IconVerticalSolidList"/>
    <dgm:cxn modelId="{A11FDAC1-9C3E-494E-A941-F009A04B00EE}" type="presParOf" srcId="{2088B16F-3D93-4FF1-AF7C-30CE2A0D26CA}" destId="{16BBBDF7-8A83-430D-A633-96BD54793864}" srcOrd="4" destOrd="0" presId="urn:microsoft.com/office/officeart/2018/2/layout/IconVerticalSolidList"/>
    <dgm:cxn modelId="{7C1992D9-8020-4D87-91DE-3C0CA5318B26}" type="presParOf" srcId="{16BBBDF7-8A83-430D-A633-96BD54793864}" destId="{953BF770-594F-4F70-AE76-BF0632554EAA}" srcOrd="0" destOrd="0" presId="urn:microsoft.com/office/officeart/2018/2/layout/IconVerticalSolidList"/>
    <dgm:cxn modelId="{11D14A55-BA8E-4D92-8A9A-802B1F3D993E}" type="presParOf" srcId="{16BBBDF7-8A83-430D-A633-96BD54793864}" destId="{F0960F90-AAA4-4822-85B5-2FECA06E6839}" srcOrd="1" destOrd="0" presId="urn:microsoft.com/office/officeart/2018/2/layout/IconVerticalSolidList"/>
    <dgm:cxn modelId="{F4821717-95AD-4CD5-8AB9-D455C2315D24}" type="presParOf" srcId="{16BBBDF7-8A83-430D-A633-96BD54793864}" destId="{065D972F-2217-4B6B-B979-75CF4F38503B}" srcOrd="2" destOrd="0" presId="urn:microsoft.com/office/officeart/2018/2/layout/IconVerticalSolidList"/>
    <dgm:cxn modelId="{0DDCF311-3656-46AC-A6BC-8F3A9966F9D9}" type="presParOf" srcId="{16BBBDF7-8A83-430D-A633-96BD54793864}" destId="{6D5AB3E5-F5A9-4F09-8CB0-BB8F7A815672}" srcOrd="3" destOrd="0" presId="urn:microsoft.com/office/officeart/2018/2/layout/IconVerticalSolidList"/>
    <dgm:cxn modelId="{72EDD7E3-A1CF-4147-AF43-C5C1B15E1696}" type="presParOf" srcId="{2088B16F-3D93-4FF1-AF7C-30CE2A0D26CA}" destId="{3978B032-BBA2-4E3A-9D56-514109D9644B}" srcOrd="5" destOrd="0" presId="urn:microsoft.com/office/officeart/2018/2/layout/IconVerticalSolidList"/>
    <dgm:cxn modelId="{9A3E07AF-2E20-4DC6-B448-CEA733590402}" type="presParOf" srcId="{2088B16F-3D93-4FF1-AF7C-30CE2A0D26CA}" destId="{C9CE65A9-879C-45E5-BD86-5AA8C02F04D0}" srcOrd="6" destOrd="0" presId="urn:microsoft.com/office/officeart/2018/2/layout/IconVerticalSolidList"/>
    <dgm:cxn modelId="{1F908F33-434F-4D55-AC47-F2E00ED9B8DC}" type="presParOf" srcId="{C9CE65A9-879C-45E5-BD86-5AA8C02F04D0}" destId="{07DD864A-64A0-4C27-BDE6-91D0CFFE140F}" srcOrd="0" destOrd="0" presId="urn:microsoft.com/office/officeart/2018/2/layout/IconVerticalSolidList"/>
    <dgm:cxn modelId="{D77E9127-3FBC-444E-86A7-E8E4B7047321}" type="presParOf" srcId="{C9CE65A9-879C-45E5-BD86-5AA8C02F04D0}" destId="{83315E27-B886-459E-9FD9-1CB788669B86}" srcOrd="1" destOrd="0" presId="urn:microsoft.com/office/officeart/2018/2/layout/IconVerticalSolidList"/>
    <dgm:cxn modelId="{94B1E668-7B42-42B1-8359-521FA5711598}" type="presParOf" srcId="{C9CE65A9-879C-45E5-BD86-5AA8C02F04D0}" destId="{1B0E038A-42EA-413B-A933-CCBCD96C8A94}" srcOrd="2" destOrd="0" presId="urn:microsoft.com/office/officeart/2018/2/layout/IconVerticalSolidList"/>
    <dgm:cxn modelId="{A7E97034-9A57-448B-8C76-13EE2C88970F}" type="presParOf" srcId="{C9CE65A9-879C-45E5-BD86-5AA8C02F04D0}" destId="{0A56FDED-2095-4AEB-B67C-060259DF50F3}" srcOrd="3" destOrd="0" presId="urn:microsoft.com/office/officeart/2018/2/layout/IconVerticalSolidList"/>
    <dgm:cxn modelId="{FC2E4995-0384-4729-9826-BFDCE9983460}" type="presParOf" srcId="{2088B16F-3D93-4FF1-AF7C-30CE2A0D26CA}" destId="{EDCAC424-159D-49BF-8D63-7926979C5F35}" srcOrd="7" destOrd="0" presId="urn:microsoft.com/office/officeart/2018/2/layout/IconVerticalSolidList"/>
    <dgm:cxn modelId="{93D9092A-5DE3-4168-AC58-C2F9CAF55C8D}" type="presParOf" srcId="{2088B16F-3D93-4FF1-AF7C-30CE2A0D26CA}" destId="{292633AB-DDED-419C-BF94-20C84FDFC227}" srcOrd="8" destOrd="0" presId="urn:microsoft.com/office/officeart/2018/2/layout/IconVerticalSolidList"/>
    <dgm:cxn modelId="{813AB551-3ED4-4F65-8E28-D784F3CD03FF}" type="presParOf" srcId="{292633AB-DDED-419C-BF94-20C84FDFC227}" destId="{0B45DF2E-7F37-46C8-A58F-311FCDFEB4BB}" srcOrd="0" destOrd="0" presId="urn:microsoft.com/office/officeart/2018/2/layout/IconVerticalSolidList"/>
    <dgm:cxn modelId="{BA2A7395-687B-4DA5-B3B3-805B08A02BEC}" type="presParOf" srcId="{292633AB-DDED-419C-BF94-20C84FDFC227}" destId="{11ECF208-9859-499A-9ECB-406D889A66FC}" srcOrd="1" destOrd="0" presId="urn:microsoft.com/office/officeart/2018/2/layout/IconVerticalSolidList"/>
    <dgm:cxn modelId="{5139750B-61C7-485D-AD92-E01BEB5D3890}" type="presParOf" srcId="{292633AB-DDED-419C-BF94-20C84FDFC227}" destId="{70ECE20D-0D94-4969-A9F8-77B8C0AF9ECE}" srcOrd="2" destOrd="0" presId="urn:microsoft.com/office/officeart/2018/2/layout/IconVerticalSolidList"/>
    <dgm:cxn modelId="{29CCF455-9624-4611-B2F9-484963829C8F}" type="presParOf" srcId="{292633AB-DDED-419C-BF94-20C84FDFC227}" destId="{762FC2A3-5970-4EC0-B8BE-D79349652F4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28DD22-9D2A-4C1E-9C65-B7DA26FE4197}">
      <dsp:nvSpPr>
        <dsp:cNvPr id="0" name=""/>
        <dsp:cNvSpPr/>
      </dsp:nvSpPr>
      <dsp:spPr>
        <a:xfrm>
          <a:off x="0" y="486684"/>
          <a:ext cx="7576903" cy="89849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FE8BDD-BA48-4EDB-9880-939358B13021}">
      <dsp:nvSpPr>
        <dsp:cNvPr id="0" name=""/>
        <dsp:cNvSpPr/>
      </dsp:nvSpPr>
      <dsp:spPr>
        <a:xfrm>
          <a:off x="271794" y="688846"/>
          <a:ext cx="494172" cy="49417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A5F592-C97B-4864-9EB5-0586D2470576}">
      <dsp:nvSpPr>
        <dsp:cNvPr id="0" name=""/>
        <dsp:cNvSpPr/>
      </dsp:nvSpPr>
      <dsp:spPr>
        <a:xfrm>
          <a:off x="1037761" y="486684"/>
          <a:ext cx="3409606" cy="898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091" tIns="95091" rIns="95091" bIns="9509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/>
            <a:t>Insufficiently supports economic development</a:t>
          </a:r>
          <a:endParaRPr lang="en-US" sz="2400" kern="1200"/>
        </a:p>
      </dsp:txBody>
      <dsp:txXfrm>
        <a:off x="1037761" y="486684"/>
        <a:ext cx="3409606" cy="898494"/>
      </dsp:txXfrm>
    </dsp:sp>
    <dsp:sp modelId="{4EAE599D-EAA6-47CD-AB51-7B972DC96C5A}">
      <dsp:nvSpPr>
        <dsp:cNvPr id="0" name=""/>
        <dsp:cNvSpPr/>
      </dsp:nvSpPr>
      <dsp:spPr>
        <a:xfrm>
          <a:off x="4447367" y="486684"/>
          <a:ext cx="3129535" cy="898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091" tIns="95091" rIns="95091" bIns="95091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Too fragmented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Too bank driven, weaker/smaller capital markets vs USA</a:t>
          </a:r>
        </a:p>
      </dsp:txBody>
      <dsp:txXfrm>
        <a:off x="4447367" y="486684"/>
        <a:ext cx="3129535" cy="898494"/>
      </dsp:txXfrm>
    </dsp:sp>
    <dsp:sp modelId="{69CCE721-8B52-42CF-88FB-0C4D4904FC05}">
      <dsp:nvSpPr>
        <dsp:cNvPr id="0" name=""/>
        <dsp:cNvSpPr/>
      </dsp:nvSpPr>
      <dsp:spPr>
        <a:xfrm>
          <a:off x="0" y="1609803"/>
          <a:ext cx="7576903" cy="89849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5730B0-8547-4174-9539-8B3B027B1038}">
      <dsp:nvSpPr>
        <dsp:cNvPr id="0" name=""/>
        <dsp:cNvSpPr/>
      </dsp:nvSpPr>
      <dsp:spPr>
        <a:xfrm>
          <a:off x="271794" y="1811964"/>
          <a:ext cx="494172" cy="49417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4304E4-0E1A-40B3-A756-2216FEBCCF65}">
      <dsp:nvSpPr>
        <dsp:cNvPr id="0" name=""/>
        <dsp:cNvSpPr/>
      </dsp:nvSpPr>
      <dsp:spPr>
        <a:xfrm>
          <a:off x="1037761" y="1609803"/>
          <a:ext cx="6539141" cy="898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091" tIns="95091" rIns="95091" bIns="9509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Needs transformation to better support economic growth</a:t>
          </a:r>
        </a:p>
      </dsp:txBody>
      <dsp:txXfrm>
        <a:off x="1037761" y="1609803"/>
        <a:ext cx="6539141" cy="89849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C62A16-0988-4FB8-ABCA-B3A83F7D5CBB}">
      <dsp:nvSpPr>
        <dsp:cNvPr id="0" name=""/>
        <dsp:cNvSpPr/>
      </dsp:nvSpPr>
      <dsp:spPr>
        <a:xfrm>
          <a:off x="11278" y="0"/>
          <a:ext cx="584314" cy="55891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7ED147-EB7D-45CA-A064-D4CD8DB3BD36}">
      <dsp:nvSpPr>
        <dsp:cNvPr id="0" name=""/>
        <dsp:cNvSpPr/>
      </dsp:nvSpPr>
      <dsp:spPr>
        <a:xfrm>
          <a:off x="11278" y="681981"/>
          <a:ext cx="1669468" cy="704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BE" sz="1400" b="1" kern="1200"/>
            <a:t>Key changes ?</a:t>
          </a:r>
          <a:endParaRPr lang="en-US" sz="1400" kern="1200"/>
        </a:p>
      </dsp:txBody>
      <dsp:txXfrm>
        <a:off x="11278" y="681981"/>
        <a:ext cx="1669468" cy="704322"/>
      </dsp:txXfrm>
    </dsp:sp>
    <dsp:sp modelId="{2B959694-B286-43D7-8A19-D7F9C634D49D}">
      <dsp:nvSpPr>
        <dsp:cNvPr id="0" name=""/>
        <dsp:cNvSpPr/>
      </dsp:nvSpPr>
      <dsp:spPr>
        <a:xfrm>
          <a:off x="11278" y="1443544"/>
          <a:ext cx="1669468" cy="15514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D85831-1F93-40E9-9496-0813ECFB57BD}">
      <dsp:nvSpPr>
        <dsp:cNvPr id="0" name=""/>
        <dsp:cNvSpPr/>
      </dsp:nvSpPr>
      <dsp:spPr>
        <a:xfrm>
          <a:off x="1972904" y="0"/>
          <a:ext cx="584314" cy="55891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C608C8-6232-4B48-B2F9-ACCA3E961ACD}">
      <dsp:nvSpPr>
        <dsp:cNvPr id="0" name=""/>
        <dsp:cNvSpPr/>
      </dsp:nvSpPr>
      <dsp:spPr>
        <a:xfrm>
          <a:off x="1972904" y="681981"/>
          <a:ext cx="1669468" cy="704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BE" sz="1400" kern="1200"/>
            <a:t>Securitisation Regulation (SECR)</a:t>
          </a:r>
          <a:endParaRPr lang="en-US" sz="1400" kern="1200"/>
        </a:p>
      </dsp:txBody>
      <dsp:txXfrm>
        <a:off x="1972904" y="681981"/>
        <a:ext cx="1669468" cy="704322"/>
      </dsp:txXfrm>
    </dsp:sp>
    <dsp:sp modelId="{2C58D676-477F-4CC3-8ABF-A43981F27798}">
      <dsp:nvSpPr>
        <dsp:cNvPr id="0" name=""/>
        <dsp:cNvSpPr/>
      </dsp:nvSpPr>
      <dsp:spPr>
        <a:xfrm>
          <a:off x="1972904" y="1443544"/>
          <a:ext cx="1669468" cy="15514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due diligence and transparency requirements (streamine, simplify)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100" kern="1200"/>
            <a:t>reduce compliance costs and barriers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differentiate for private vs. public securitisations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STS (Simple, Transparent, Standardised) criteria adjustments</a:t>
          </a:r>
          <a:endParaRPr lang="en-US" sz="1100" kern="1200"/>
        </a:p>
      </dsp:txBody>
      <dsp:txXfrm>
        <a:off x="1972904" y="1443544"/>
        <a:ext cx="1669468" cy="1551438"/>
      </dsp:txXfrm>
    </dsp:sp>
    <dsp:sp modelId="{0E5586FE-5F04-4114-B023-E5693B47FDA4}">
      <dsp:nvSpPr>
        <dsp:cNvPr id="0" name=""/>
        <dsp:cNvSpPr/>
      </dsp:nvSpPr>
      <dsp:spPr>
        <a:xfrm>
          <a:off x="3934530" y="0"/>
          <a:ext cx="584314" cy="55891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3A3D18-1644-4A46-8596-10D84A873DA7}">
      <dsp:nvSpPr>
        <dsp:cNvPr id="0" name=""/>
        <dsp:cNvSpPr/>
      </dsp:nvSpPr>
      <dsp:spPr>
        <a:xfrm>
          <a:off x="3934530" y="681981"/>
          <a:ext cx="1669468" cy="704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kern="1200"/>
            <a:t>Capital Requirements Regulation (CRR) for banks, </a:t>
          </a:r>
          <a:endParaRPr lang="en-US" sz="1400" kern="1200"/>
        </a:p>
      </dsp:txBody>
      <dsp:txXfrm>
        <a:off x="3934530" y="681981"/>
        <a:ext cx="1669468" cy="704322"/>
      </dsp:txXfrm>
    </dsp:sp>
    <dsp:sp modelId="{2C3E57D5-0B07-4651-ADA4-19FB34CF469C}">
      <dsp:nvSpPr>
        <dsp:cNvPr id="0" name=""/>
        <dsp:cNvSpPr/>
      </dsp:nvSpPr>
      <dsp:spPr>
        <a:xfrm>
          <a:off x="3934530" y="1443544"/>
          <a:ext cx="1669468" cy="15514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lower risk weights/floors for certain positions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revisions to significant risk transfer (SRT) rules to make capital relief easier and more accessible.</a:t>
          </a:r>
          <a:endParaRPr lang="en-US" sz="1100" kern="1200"/>
        </a:p>
      </dsp:txBody>
      <dsp:txXfrm>
        <a:off x="3934530" y="1443544"/>
        <a:ext cx="1669468" cy="1551438"/>
      </dsp:txXfrm>
    </dsp:sp>
    <dsp:sp modelId="{8DB88E11-C46A-4AC1-A708-26928B569095}">
      <dsp:nvSpPr>
        <dsp:cNvPr id="0" name=""/>
        <dsp:cNvSpPr/>
      </dsp:nvSpPr>
      <dsp:spPr>
        <a:xfrm>
          <a:off x="5896156" y="0"/>
          <a:ext cx="584314" cy="55891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0D8883-D97A-4DAD-A33A-651B841B7550}">
      <dsp:nvSpPr>
        <dsp:cNvPr id="0" name=""/>
        <dsp:cNvSpPr/>
      </dsp:nvSpPr>
      <dsp:spPr>
        <a:xfrm>
          <a:off x="5896156" y="681981"/>
          <a:ext cx="1669468" cy="704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BE" sz="1400" kern="1200"/>
            <a:t>Solvency II for insurers </a:t>
          </a:r>
          <a:endParaRPr lang="en-US" sz="1400" kern="1200"/>
        </a:p>
      </dsp:txBody>
      <dsp:txXfrm>
        <a:off x="5896156" y="681981"/>
        <a:ext cx="1669468" cy="704322"/>
      </dsp:txXfrm>
    </dsp:sp>
    <dsp:sp modelId="{E08E9B62-103D-4919-AF1A-8916D637F720}">
      <dsp:nvSpPr>
        <dsp:cNvPr id="0" name=""/>
        <dsp:cNvSpPr/>
      </dsp:nvSpPr>
      <dsp:spPr>
        <a:xfrm>
          <a:off x="5896156" y="1443544"/>
          <a:ext cx="1669468" cy="15514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Better risk treatment for certain securitisation tranches (STS/ non-STS)</a:t>
          </a:r>
          <a:endParaRPr lang="en-US" sz="1100" kern="1200"/>
        </a:p>
      </dsp:txBody>
      <dsp:txXfrm>
        <a:off x="5896156" y="1443544"/>
        <a:ext cx="1669468" cy="155143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6D81F8-5727-4A58-B175-CD833FE386C7}">
      <dsp:nvSpPr>
        <dsp:cNvPr id="0" name=""/>
        <dsp:cNvSpPr/>
      </dsp:nvSpPr>
      <dsp:spPr>
        <a:xfrm>
          <a:off x="7138" y="0"/>
          <a:ext cx="1216974" cy="1177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C1329C-93C2-4B46-95CA-D55958F4C0DC}">
      <dsp:nvSpPr>
        <dsp:cNvPr id="0" name=""/>
        <dsp:cNvSpPr/>
      </dsp:nvSpPr>
      <dsp:spPr>
        <a:xfrm>
          <a:off x="7138" y="1302233"/>
          <a:ext cx="3477069" cy="504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900" b="1" kern="1200"/>
            <a:t>Banks: move to originate to distribute</a:t>
          </a:r>
          <a:endParaRPr lang="en-US" sz="1900" kern="1200"/>
        </a:p>
      </dsp:txBody>
      <dsp:txXfrm>
        <a:off x="7138" y="1302233"/>
        <a:ext cx="3477069" cy="504691"/>
      </dsp:txXfrm>
    </dsp:sp>
    <dsp:sp modelId="{A68AA141-C1E6-4ECB-9385-569EACBE7D13}">
      <dsp:nvSpPr>
        <dsp:cNvPr id="0" name=""/>
        <dsp:cNvSpPr/>
      </dsp:nvSpPr>
      <dsp:spPr>
        <a:xfrm>
          <a:off x="7138" y="1864887"/>
          <a:ext cx="3477069" cy="1130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Reducing need of (expensive capital)</a:t>
          </a:r>
          <a:endParaRPr lang="en-US" sz="1400" kern="120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Allows for growth in lending business</a:t>
          </a:r>
          <a:endParaRPr lang="en-US" sz="1400" kern="120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Alternative for reducing retail deposits ?</a:t>
          </a:r>
          <a:endParaRPr lang="en-US" sz="1400" kern="120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Supporting shift to more fee income  (origination, fees, placement fees) ?</a:t>
          </a:r>
          <a:endParaRPr lang="en-US" sz="1400" kern="1200"/>
        </a:p>
      </dsp:txBody>
      <dsp:txXfrm>
        <a:off x="7138" y="1864887"/>
        <a:ext cx="3477069" cy="1130095"/>
      </dsp:txXfrm>
    </dsp:sp>
    <dsp:sp modelId="{F755122C-23B9-42A7-8786-8CC3E935B941}">
      <dsp:nvSpPr>
        <dsp:cNvPr id="0" name=""/>
        <dsp:cNvSpPr/>
      </dsp:nvSpPr>
      <dsp:spPr>
        <a:xfrm>
          <a:off x="4092695" y="0"/>
          <a:ext cx="1216974" cy="1177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DC456D-CFF5-4A02-BD52-B07E3523AE25}">
      <dsp:nvSpPr>
        <dsp:cNvPr id="0" name=""/>
        <dsp:cNvSpPr/>
      </dsp:nvSpPr>
      <dsp:spPr>
        <a:xfrm>
          <a:off x="4092695" y="1302233"/>
          <a:ext cx="3477069" cy="504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BE" sz="1900" b="1" kern="1200"/>
            <a:t>NBFI: originate to distribute</a:t>
          </a:r>
          <a:endParaRPr lang="en-US" sz="1900" kern="1200"/>
        </a:p>
      </dsp:txBody>
      <dsp:txXfrm>
        <a:off x="4092695" y="1302233"/>
        <a:ext cx="3477069" cy="504691"/>
      </dsp:txXfrm>
    </dsp:sp>
    <dsp:sp modelId="{BDD256F6-D852-4A5B-98DA-C50BBE8CB423}">
      <dsp:nvSpPr>
        <dsp:cNvPr id="0" name=""/>
        <dsp:cNvSpPr/>
      </dsp:nvSpPr>
      <dsp:spPr>
        <a:xfrm>
          <a:off x="4092695" y="1864887"/>
          <a:ext cx="3477069" cy="1130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CM funding </a:t>
          </a:r>
          <a:endParaRPr lang="en-US" sz="1400" kern="120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CM cost of funding</a:t>
          </a:r>
          <a:endParaRPr lang="en-US" sz="1400" kern="120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Allows for growth in lending volumes</a:t>
          </a:r>
          <a:endParaRPr lang="en-US" sz="1400" kern="1200"/>
        </a:p>
      </dsp:txBody>
      <dsp:txXfrm>
        <a:off x="4092695" y="1864887"/>
        <a:ext cx="3477069" cy="113009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AF1EBC-63FB-4547-9CD3-86E4499B2608}">
      <dsp:nvSpPr>
        <dsp:cNvPr id="0" name=""/>
        <dsp:cNvSpPr/>
      </dsp:nvSpPr>
      <dsp:spPr>
        <a:xfrm>
          <a:off x="26667" y="590720"/>
          <a:ext cx="652197" cy="652197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4034DE-9008-4DE6-9D8D-840A77D80113}">
      <dsp:nvSpPr>
        <dsp:cNvPr id="0" name=""/>
        <dsp:cNvSpPr/>
      </dsp:nvSpPr>
      <dsp:spPr>
        <a:xfrm>
          <a:off x="163628" y="727681"/>
          <a:ext cx="378274" cy="37827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5444EC-7BBC-4F6F-9F58-2052EC3F4101}">
      <dsp:nvSpPr>
        <dsp:cNvPr id="0" name=""/>
        <dsp:cNvSpPr/>
      </dsp:nvSpPr>
      <dsp:spPr>
        <a:xfrm>
          <a:off x="818621" y="590720"/>
          <a:ext cx="1537323" cy="652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Origination of securitisation by corporations</a:t>
          </a:r>
          <a:endParaRPr lang="en-US" sz="1100" kern="1200"/>
        </a:p>
      </dsp:txBody>
      <dsp:txXfrm>
        <a:off x="818621" y="590720"/>
        <a:ext cx="1537323" cy="652197"/>
      </dsp:txXfrm>
    </dsp:sp>
    <dsp:sp modelId="{0C6A4149-F148-44B7-B39E-0F480CA534D2}">
      <dsp:nvSpPr>
        <dsp:cNvPr id="0" name=""/>
        <dsp:cNvSpPr/>
      </dsp:nvSpPr>
      <dsp:spPr>
        <a:xfrm>
          <a:off x="2623812" y="590720"/>
          <a:ext cx="652197" cy="652197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AC5B4F-820D-4529-9B92-07C04B821E4B}">
      <dsp:nvSpPr>
        <dsp:cNvPr id="0" name=""/>
        <dsp:cNvSpPr/>
      </dsp:nvSpPr>
      <dsp:spPr>
        <a:xfrm>
          <a:off x="2760773" y="727681"/>
          <a:ext cx="378274" cy="37827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7CDA0A-0A8A-4BE3-971C-90626461D620}">
      <dsp:nvSpPr>
        <dsp:cNvPr id="0" name=""/>
        <dsp:cNvSpPr/>
      </dsp:nvSpPr>
      <dsp:spPr>
        <a:xfrm>
          <a:off x="3415766" y="590720"/>
          <a:ext cx="1537323" cy="652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Additional volume of borrowing/financing for the real economy</a:t>
          </a:r>
          <a:endParaRPr lang="en-US" sz="1100" kern="1200"/>
        </a:p>
      </dsp:txBody>
      <dsp:txXfrm>
        <a:off x="3415766" y="590720"/>
        <a:ext cx="1537323" cy="652197"/>
      </dsp:txXfrm>
    </dsp:sp>
    <dsp:sp modelId="{9ECB98EF-64DB-4666-85AC-D0DD14A52288}">
      <dsp:nvSpPr>
        <dsp:cNvPr id="0" name=""/>
        <dsp:cNvSpPr/>
      </dsp:nvSpPr>
      <dsp:spPr>
        <a:xfrm>
          <a:off x="5220957" y="590720"/>
          <a:ext cx="652197" cy="652197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625B14-4BD3-40F9-97E6-6AB424746B3E}">
      <dsp:nvSpPr>
        <dsp:cNvPr id="0" name=""/>
        <dsp:cNvSpPr/>
      </dsp:nvSpPr>
      <dsp:spPr>
        <a:xfrm>
          <a:off x="5357919" y="727681"/>
          <a:ext cx="378274" cy="37827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DE3C2C-FFD1-43A5-B246-761D5F963AF9}">
      <dsp:nvSpPr>
        <dsp:cNvPr id="0" name=""/>
        <dsp:cNvSpPr/>
      </dsp:nvSpPr>
      <dsp:spPr>
        <a:xfrm>
          <a:off x="6012912" y="590720"/>
          <a:ext cx="1537323" cy="652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Diversification of funding sources (cost mix, stability)</a:t>
          </a:r>
          <a:endParaRPr lang="en-US" sz="1100" kern="1200"/>
        </a:p>
      </dsp:txBody>
      <dsp:txXfrm>
        <a:off x="6012912" y="590720"/>
        <a:ext cx="1537323" cy="652197"/>
      </dsp:txXfrm>
    </dsp:sp>
    <dsp:sp modelId="{7969AF79-E514-4A70-9382-A4C312407759}">
      <dsp:nvSpPr>
        <dsp:cNvPr id="0" name=""/>
        <dsp:cNvSpPr/>
      </dsp:nvSpPr>
      <dsp:spPr>
        <a:xfrm>
          <a:off x="26667" y="1752065"/>
          <a:ext cx="652197" cy="652197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E81BC1-690F-482E-852A-62250E2C2A95}">
      <dsp:nvSpPr>
        <dsp:cNvPr id="0" name=""/>
        <dsp:cNvSpPr/>
      </dsp:nvSpPr>
      <dsp:spPr>
        <a:xfrm>
          <a:off x="163628" y="1889026"/>
          <a:ext cx="378274" cy="37827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03F12C-EC4B-491D-9106-434FB7B940F0}">
      <dsp:nvSpPr>
        <dsp:cNvPr id="0" name=""/>
        <dsp:cNvSpPr/>
      </dsp:nvSpPr>
      <dsp:spPr>
        <a:xfrm>
          <a:off x="818621" y="1752065"/>
          <a:ext cx="1537323" cy="652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Stand alone transactions ?</a:t>
          </a:r>
          <a:endParaRPr lang="en-US" sz="1100" kern="1200"/>
        </a:p>
      </dsp:txBody>
      <dsp:txXfrm>
        <a:off x="818621" y="1752065"/>
        <a:ext cx="1537323" cy="652197"/>
      </dsp:txXfrm>
    </dsp:sp>
    <dsp:sp modelId="{D8A4DAE0-C8A8-40FF-BFCA-2D77EE186129}">
      <dsp:nvSpPr>
        <dsp:cNvPr id="0" name=""/>
        <dsp:cNvSpPr/>
      </dsp:nvSpPr>
      <dsp:spPr>
        <a:xfrm>
          <a:off x="2623812" y="1752065"/>
          <a:ext cx="652197" cy="652197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ED0C72-33B8-4D60-884A-E9793FDD7766}">
      <dsp:nvSpPr>
        <dsp:cNvPr id="0" name=""/>
        <dsp:cNvSpPr/>
      </dsp:nvSpPr>
      <dsp:spPr>
        <a:xfrm>
          <a:off x="2760773" y="1889026"/>
          <a:ext cx="378274" cy="37827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B936A2-C1A2-40A8-8831-B89B05ED3AF5}">
      <dsp:nvSpPr>
        <dsp:cNvPr id="0" name=""/>
        <dsp:cNvSpPr/>
      </dsp:nvSpPr>
      <dsp:spPr>
        <a:xfrm>
          <a:off x="3415766" y="1752065"/>
          <a:ext cx="1537323" cy="652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Conduit type transactions ?</a:t>
          </a:r>
          <a:endParaRPr lang="en-US" sz="1100" kern="1200"/>
        </a:p>
      </dsp:txBody>
      <dsp:txXfrm>
        <a:off x="3415766" y="1752065"/>
        <a:ext cx="1537323" cy="652197"/>
      </dsp:txXfrm>
    </dsp:sp>
    <dsp:sp modelId="{CF44759F-2D82-4AB2-9734-E99FCB27BB32}">
      <dsp:nvSpPr>
        <dsp:cNvPr id="0" name=""/>
        <dsp:cNvSpPr/>
      </dsp:nvSpPr>
      <dsp:spPr>
        <a:xfrm>
          <a:off x="5220957" y="1752065"/>
          <a:ext cx="652197" cy="652197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75CA47-46A6-4DAC-AD3A-4BE305781BBF}">
      <dsp:nvSpPr>
        <dsp:cNvPr id="0" name=""/>
        <dsp:cNvSpPr/>
      </dsp:nvSpPr>
      <dsp:spPr>
        <a:xfrm>
          <a:off x="5357919" y="1889026"/>
          <a:ext cx="378274" cy="37827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766678-4789-4CCC-B074-8574FFB08450}">
      <dsp:nvSpPr>
        <dsp:cNvPr id="0" name=""/>
        <dsp:cNvSpPr/>
      </dsp:nvSpPr>
      <dsp:spPr>
        <a:xfrm>
          <a:off x="6012912" y="1752065"/>
          <a:ext cx="1537323" cy="652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Increase of volume of fee business for FIs (structuring, arranging, underwriting) and service providers (corporate services, trustee services, legal services …)</a:t>
          </a:r>
          <a:endParaRPr lang="en-US" sz="1100" kern="1200"/>
        </a:p>
      </dsp:txBody>
      <dsp:txXfrm>
        <a:off x="6012912" y="1752065"/>
        <a:ext cx="1537323" cy="6521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31E839-66D1-47CB-95A3-7B09FA21BA37}">
      <dsp:nvSpPr>
        <dsp:cNvPr id="0" name=""/>
        <dsp:cNvSpPr/>
      </dsp:nvSpPr>
      <dsp:spPr>
        <a:xfrm>
          <a:off x="7138" y="112217"/>
          <a:ext cx="1216974" cy="9121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2889A3-0B81-4343-9472-6CD41D084D8E}">
      <dsp:nvSpPr>
        <dsp:cNvPr id="0" name=""/>
        <dsp:cNvSpPr/>
      </dsp:nvSpPr>
      <dsp:spPr>
        <a:xfrm>
          <a:off x="7138" y="1120853"/>
          <a:ext cx="3477069" cy="390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Official EU Objectives</a:t>
          </a:r>
        </a:p>
      </dsp:txBody>
      <dsp:txXfrm>
        <a:off x="7138" y="1120853"/>
        <a:ext cx="3477069" cy="390905"/>
      </dsp:txXfrm>
    </dsp:sp>
    <dsp:sp modelId="{DD523EC7-2474-430E-9A7D-89760FEBBBF1}">
      <dsp:nvSpPr>
        <dsp:cNvPr id="0" name=""/>
        <dsp:cNvSpPr/>
      </dsp:nvSpPr>
      <dsp:spPr>
        <a:xfrm>
          <a:off x="7138" y="1556654"/>
          <a:ext cx="3477069" cy="13261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create a </a:t>
          </a:r>
          <a:r>
            <a:rPr lang="en-GB" sz="1100" b="1" kern="1200"/>
            <a:t>single market for capital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to get money – </a:t>
          </a:r>
          <a:r>
            <a:rPr lang="en-GB" sz="1100" b="1" kern="1200" dirty="0"/>
            <a:t>investments and savings – flowing across the EU</a:t>
          </a:r>
          <a:r>
            <a:rPr lang="en-GB" sz="1100" kern="1200" dirty="0"/>
            <a:t> so that it can benefit consumers, investors and companies, regardless of where they are located.</a:t>
          </a:r>
          <a:endParaRPr lang="en-US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provide </a:t>
          </a:r>
          <a:r>
            <a:rPr lang="en-GB" sz="1100" b="1" kern="1200"/>
            <a:t>businesses </a:t>
          </a:r>
          <a:r>
            <a:rPr lang="en-GB" sz="1100" kern="1200"/>
            <a:t>with a </a:t>
          </a:r>
          <a:r>
            <a:rPr lang="en-GB" sz="1100" b="1" kern="1200"/>
            <a:t>greater choice of fun</a:t>
          </a:r>
          <a:r>
            <a:rPr lang="en-GB" sz="1100" kern="1200"/>
            <a:t>ding at </a:t>
          </a:r>
          <a:r>
            <a:rPr lang="en-GB" sz="1100" b="1" kern="1200"/>
            <a:t>lower costs</a:t>
          </a:r>
          <a:r>
            <a:rPr lang="en-GB" sz="1100" kern="1200"/>
            <a:t>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offer </a:t>
          </a:r>
          <a:r>
            <a:rPr lang="en-GB" sz="1100" b="1" kern="1200"/>
            <a:t>new opportunities for savers and investors</a:t>
          </a:r>
          <a:endParaRPr lang="en-US" sz="1100" kern="1200"/>
        </a:p>
      </dsp:txBody>
      <dsp:txXfrm>
        <a:off x="7138" y="1556654"/>
        <a:ext cx="3477069" cy="1326111"/>
      </dsp:txXfrm>
    </dsp:sp>
    <dsp:sp modelId="{A3FBC7B4-9A71-4F10-A6C1-F59230E419B1}">
      <dsp:nvSpPr>
        <dsp:cNvPr id="0" name=""/>
        <dsp:cNvSpPr/>
      </dsp:nvSpPr>
      <dsp:spPr>
        <a:xfrm>
          <a:off x="4092695" y="112217"/>
          <a:ext cx="1216974" cy="9121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CC3858-A017-4553-B206-42933ED23CF5}">
      <dsp:nvSpPr>
        <dsp:cNvPr id="0" name=""/>
        <dsp:cNvSpPr/>
      </dsp:nvSpPr>
      <dsp:spPr>
        <a:xfrm>
          <a:off x="4092695" y="1120853"/>
          <a:ext cx="3477069" cy="390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Translated into financial market dynamics</a:t>
          </a:r>
        </a:p>
      </dsp:txBody>
      <dsp:txXfrm>
        <a:off x="4092695" y="1120853"/>
        <a:ext cx="3477069" cy="390905"/>
      </dsp:txXfrm>
    </dsp:sp>
    <dsp:sp modelId="{06BE3F2F-D30E-4F67-B3FD-DF313E2FD41C}">
      <dsp:nvSpPr>
        <dsp:cNvPr id="0" name=""/>
        <dsp:cNvSpPr/>
      </dsp:nvSpPr>
      <dsp:spPr>
        <a:xfrm>
          <a:off x="4092695" y="1556654"/>
          <a:ext cx="3477069" cy="13261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create a single market for capital across the EU </a:t>
          </a:r>
          <a:endParaRPr lang="en-US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by reducing fragmentation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diversifying funding sources beyond bank lending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channelling capital more efficiently to support growth, innovation, SMEs, and long-term investments</a:t>
          </a:r>
          <a:endParaRPr lang="en-US" sz="1100" kern="1200"/>
        </a:p>
      </dsp:txBody>
      <dsp:txXfrm>
        <a:off x="4092695" y="1556654"/>
        <a:ext cx="3477069" cy="13261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C3047F-4D56-4C56-95B4-C853C2692FEF}">
      <dsp:nvSpPr>
        <dsp:cNvPr id="0" name=""/>
        <dsp:cNvSpPr/>
      </dsp:nvSpPr>
      <dsp:spPr>
        <a:xfrm>
          <a:off x="8251" y="22377"/>
          <a:ext cx="789892" cy="7788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9206B7-6270-40C7-A782-3FE8639D9C3D}">
      <dsp:nvSpPr>
        <dsp:cNvPr id="0" name=""/>
        <dsp:cNvSpPr/>
      </dsp:nvSpPr>
      <dsp:spPr>
        <a:xfrm>
          <a:off x="8251" y="928086"/>
          <a:ext cx="2256835" cy="553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Successor and evolved/rebranded version of the CMU</a:t>
          </a:r>
        </a:p>
      </dsp:txBody>
      <dsp:txXfrm>
        <a:off x="8251" y="928086"/>
        <a:ext cx="2256835" cy="553384"/>
      </dsp:txXfrm>
    </dsp:sp>
    <dsp:sp modelId="{A6DB6F33-4CCC-447F-9751-388C6C01333D}">
      <dsp:nvSpPr>
        <dsp:cNvPr id="0" name=""/>
        <dsp:cNvSpPr/>
      </dsp:nvSpPr>
      <dsp:spPr>
        <a:xfrm>
          <a:off x="8251" y="1540475"/>
          <a:ext cx="2256835" cy="1432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D0B673-4D54-4A6F-85C6-1CA3CF52F8CA}">
      <dsp:nvSpPr>
        <dsp:cNvPr id="0" name=""/>
        <dsp:cNvSpPr/>
      </dsp:nvSpPr>
      <dsp:spPr>
        <a:xfrm>
          <a:off x="2660033" y="22377"/>
          <a:ext cx="789892" cy="7788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7A34AF-4160-457B-80AB-C900DB757350}">
      <dsp:nvSpPr>
        <dsp:cNvPr id="0" name=""/>
        <dsp:cNvSpPr/>
      </dsp:nvSpPr>
      <dsp:spPr>
        <a:xfrm>
          <a:off x="2660033" y="928086"/>
          <a:ext cx="2256835" cy="553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Official EU Objectives</a:t>
          </a:r>
        </a:p>
      </dsp:txBody>
      <dsp:txXfrm>
        <a:off x="2660033" y="928086"/>
        <a:ext cx="2256835" cy="553384"/>
      </dsp:txXfrm>
    </dsp:sp>
    <dsp:sp modelId="{4DA3E98A-E4DD-4C23-A76B-68082915B803}">
      <dsp:nvSpPr>
        <dsp:cNvPr id="0" name=""/>
        <dsp:cNvSpPr/>
      </dsp:nvSpPr>
      <dsp:spPr>
        <a:xfrm>
          <a:off x="2660033" y="1540475"/>
          <a:ext cx="2256835" cy="1432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C</a:t>
          </a:r>
          <a:r>
            <a:rPr lang="en-US" sz="1100" kern="1200"/>
            <a:t>reate </a:t>
          </a:r>
          <a:r>
            <a:rPr lang="en-GB" sz="1100" kern="1200"/>
            <a:t>better financial opportunities for EU citizens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/>
            <a:t>E</a:t>
          </a:r>
          <a:r>
            <a:rPr lang="en-GB" sz="1100" kern="1200"/>
            <a:t>nhancing our financial system’s capability to connect savings with productive investments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/>
            <a:t>M</a:t>
          </a:r>
          <a:r>
            <a:rPr lang="en-GB" sz="1100" kern="1200"/>
            <a:t>ore choice for savers who wish to grow their household wealth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/>
            <a:t>A</a:t>
          </a:r>
          <a:r>
            <a:rPr lang="en-GB" sz="1100" kern="1200"/>
            <a:t>llow businesses across Europe to grow</a:t>
          </a:r>
          <a:endParaRPr lang="en-US" sz="1100" kern="1200"/>
        </a:p>
      </dsp:txBody>
      <dsp:txXfrm>
        <a:off x="2660033" y="1540475"/>
        <a:ext cx="2256835" cy="1432130"/>
      </dsp:txXfrm>
    </dsp:sp>
    <dsp:sp modelId="{389DBF8B-45C3-4823-A37B-0B42D38EDF1D}">
      <dsp:nvSpPr>
        <dsp:cNvPr id="0" name=""/>
        <dsp:cNvSpPr/>
      </dsp:nvSpPr>
      <dsp:spPr>
        <a:xfrm>
          <a:off x="5311815" y="22377"/>
          <a:ext cx="789892" cy="7788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D3E5A0-976E-4432-99C9-404686A92EE3}">
      <dsp:nvSpPr>
        <dsp:cNvPr id="0" name=""/>
        <dsp:cNvSpPr/>
      </dsp:nvSpPr>
      <dsp:spPr>
        <a:xfrm>
          <a:off x="5311815" y="928086"/>
          <a:ext cx="2256835" cy="553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Translated into financial market dynamics</a:t>
          </a:r>
        </a:p>
      </dsp:txBody>
      <dsp:txXfrm>
        <a:off x="5311815" y="928086"/>
        <a:ext cx="2256835" cy="553384"/>
      </dsp:txXfrm>
    </dsp:sp>
    <dsp:sp modelId="{AF8F4D6F-6DB4-4CB1-B324-B60EFD17AF25}">
      <dsp:nvSpPr>
        <dsp:cNvPr id="0" name=""/>
        <dsp:cNvSpPr/>
      </dsp:nvSpPr>
      <dsp:spPr>
        <a:xfrm>
          <a:off x="5311815" y="1540475"/>
          <a:ext cx="2256835" cy="1432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/>
            <a:t>M</a:t>
          </a:r>
          <a:r>
            <a:rPr lang="en-GB" sz="1100" kern="1200"/>
            <a:t>obilizing household savings (Europe's high savings rate but low retail participation in capital markets) toward productive investments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/>
            <a:t>C</a:t>
          </a:r>
          <a:r>
            <a:rPr lang="en-GB" sz="1100" kern="1200"/>
            <a:t>ombining capital markets integration with elements of banking union progress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/>
            <a:t>S</a:t>
          </a:r>
          <a:r>
            <a:rPr lang="en-GB" sz="1100" kern="1200"/>
            <a:t>tronger retail focus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/>
            <a:t>B</a:t>
          </a:r>
          <a:r>
            <a:rPr lang="en-GB" sz="1100" kern="1200"/>
            <a:t>etter incentives for investors and issuers.</a:t>
          </a:r>
          <a:endParaRPr lang="en-US" sz="1100" kern="1200"/>
        </a:p>
      </dsp:txBody>
      <dsp:txXfrm>
        <a:off x="5311815" y="1540475"/>
        <a:ext cx="2256835" cy="14321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6853C7-C90B-46E4-8259-B75371B899BD}">
      <dsp:nvSpPr>
        <dsp:cNvPr id="0" name=""/>
        <dsp:cNvSpPr/>
      </dsp:nvSpPr>
      <dsp:spPr>
        <a:xfrm>
          <a:off x="10830" y="0"/>
          <a:ext cx="1215785" cy="1177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0CF270-57B8-4546-89BE-C2AECE84D48F}">
      <dsp:nvSpPr>
        <dsp:cNvPr id="0" name=""/>
        <dsp:cNvSpPr/>
      </dsp:nvSpPr>
      <dsp:spPr>
        <a:xfrm>
          <a:off x="10830" y="1302233"/>
          <a:ext cx="3473674" cy="504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BE" sz="1700" kern="1200"/>
            <a:t>Product description</a:t>
          </a:r>
          <a:endParaRPr lang="en-US" sz="1700" kern="1200"/>
        </a:p>
      </dsp:txBody>
      <dsp:txXfrm>
        <a:off x="10830" y="1302233"/>
        <a:ext cx="3473674" cy="504691"/>
      </dsp:txXfrm>
    </dsp:sp>
    <dsp:sp modelId="{DE596BAE-53F4-4152-BF1C-A7DFC078D6B0}">
      <dsp:nvSpPr>
        <dsp:cNvPr id="0" name=""/>
        <dsp:cNvSpPr/>
      </dsp:nvSpPr>
      <dsp:spPr>
        <a:xfrm>
          <a:off x="10830" y="1864887"/>
          <a:ext cx="3473674" cy="1130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a financial process </a:t>
          </a:r>
          <a:endParaRPr lang="en-US" sz="1300" kern="1200"/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that transforms illiquid assets—typically loans or receivables that generate regular cash flows</a:t>
          </a:r>
          <a:endParaRPr lang="en-US" sz="1300" kern="1200"/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into tradable securities </a:t>
          </a:r>
          <a:endParaRPr lang="en-US" sz="1300" kern="1200"/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that can be sold to investors in capital markets.</a:t>
          </a:r>
          <a:endParaRPr lang="en-US" sz="1300" kern="1200"/>
        </a:p>
      </dsp:txBody>
      <dsp:txXfrm>
        <a:off x="10830" y="1864887"/>
        <a:ext cx="3473674" cy="1130095"/>
      </dsp:txXfrm>
    </dsp:sp>
    <dsp:sp modelId="{FCF3E43F-D8E6-4B61-BC5F-DC13FD040C40}">
      <dsp:nvSpPr>
        <dsp:cNvPr id="0" name=""/>
        <dsp:cNvSpPr/>
      </dsp:nvSpPr>
      <dsp:spPr>
        <a:xfrm>
          <a:off x="4092397" y="0"/>
          <a:ext cx="1215785" cy="1177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6D1A4-C6FD-45FD-B10D-789850FBDF67}">
      <dsp:nvSpPr>
        <dsp:cNvPr id="0" name=""/>
        <dsp:cNvSpPr/>
      </dsp:nvSpPr>
      <dsp:spPr>
        <a:xfrm>
          <a:off x="4092397" y="1302233"/>
          <a:ext cx="3473674" cy="504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700" kern="1200"/>
            <a:t>Regulatory definition (Sec Reg)           </a:t>
          </a:r>
          <a:endParaRPr lang="en-US" sz="1700" kern="1200"/>
        </a:p>
      </dsp:txBody>
      <dsp:txXfrm>
        <a:off x="4092397" y="1302233"/>
        <a:ext cx="3473674" cy="504691"/>
      </dsp:txXfrm>
    </dsp:sp>
    <dsp:sp modelId="{3E590E2A-0E07-45DA-BC2E-1AC2FBF1EDB5}">
      <dsp:nvSpPr>
        <dsp:cNvPr id="0" name=""/>
        <dsp:cNvSpPr/>
      </dsp:nvSpPr>
      <dsp:spPr>
        <a:xfrm>
          <a:off x="4092397" y="1864887"/>
          <a:ext cx="3473674" cy="1130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transaction or scheme</a:t>
          </a:r>
          <a:endParaRPr lang="en-US" sz="1300" kern="1200"/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credit risk associated with an exposure or a pool of exposures is tranched</a:t>
          </a:r>
          <a:endParaRPr lang="en-US" sz="1300" kern="1200"/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having all of the following characteristics: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kern="1200"/>
            <a:t>(i) payments in the transaction or scheme are dependent upon the performance of the exposure or of the pool of exposures;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kern="1200"/>
            <a:t>(ii) the subordination of tranches determines the distribution of losses during the ongoing life of the transaction or scheme;</a:t>
          </a:r>
          <a:endParaRPr lang="en-US" sz="1300" kern="1200"/>
        </a:p>
      </dsp:txBody>
      <dsp:txXfrm>
        <a:off x="4092397" y="1864887"/>
        <a:ext cx="3473674" cy="11300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E41288-2ADB-4A9A-8428-0C78F0A5D830}">
      <dsp:nvSpPr>
        <dsp:cNvPr id="0" name=""/>
        <dsp:cNvSpPr/>
      </dsp:nvSpPr>
      <dsp:spPr>
        <a:xfrm>
          <a:off x="328619" y="493429"/>
          <a:ext cx="1020796" cy="1020796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7BFF26-3536-4E16-B872-C14303BE6EF6}">
      <dsp:nvSpPr>
        <dsp:cNvPr id="0" name=""/>
        <dsp:cNvSpPr/>
      </dsp:nvSpPr>
      <dsp:spPr>
        <a:xfrm>
          <a:off x="546166" y="710975"/>
          <a:ext cx="585703" cy="5857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88521C-FEBD-4A25-A3F5-2CD14D6FFEBC}">
      <dsp:nvSpPr>
        <dsp:cNvPr id="0" name=""/>
        <dsp:cNvSpPr/>
      </dsp:nvSpPr>
      <dsp:spPr>
        <a:xfrm>
          <a:off x="2299" y="1832179"/>
          <a:ext cx="1673437" cy="669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BE" sz="1600" kern="1200"/>
            <a:t>Three types</a:t>
          </a:r>
          <a:endParaRPr lang="en-US" sz="1600" kern="1200"/>
        </a:p>
      </dsp:txBody>
      <dsp:txXfrm>
        <a:off x="2299" y="1832179"/>
        <a:ext cx="1673437" cy="669375"/>
      </dsp:txXfrm>
    </dsp:sp>
    <dsp:sp modelId="{7660705F-A609-404A-8C49-F9DC7286664A}">
      <dsp:nvSpPr>
        <dsp:cNvPr id="0" name=""/>
        <dsp:cNvSpPr/>
      </dsp:nvSpPr>
      <dsp:spPr>
        <a:xfrm>
          <a:off x="2294908" y="493429"/>
          <a:ext cx="1020796" cy="1020796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533474-5BF9-45EA-8152-B1C3517BDCD8}">
      <dsp:nvSpPr>
        <dsp:cNvPr id="0" name=""/>
        <dsp:cNvSpPr/>
      </dsp:nvSpPr>
      <dsp:spPr>
        <a:xfrm>
          <a:off x="2512455" y="710975"/>
          <a:ext cx="585703" cy="5857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38998F-6247-44A7-92A6-9B60A6DC1CC7}">
      <dsp:nvSpPr>
        <dsp:cNvPr id="0" name=""/>
        <dsp:cNvSpPr/>
      </dsp:nvSpPr>
      <dsp:spPr>
        <a:xfrm>
          <a:off x="1968588" y="1832179"/>
          <a:ext cx="1673437" cy="669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BE" sz="1600" kern="1200"/>
            <a:t>-  On balance sheet</a:t>
          </a:r>
          <a:endParaRPr lang="en-US" sz="1600" kern="1200"/>
        </a:p>
      </dsp:txBody>
      <dsp:txXfrm>
        <a:off x="1968588" y="1832179"/>
        <a:ext cx="1673437" cy="669375"/>
      </dsp:txXfrm>
    </dsp:sp>
    <dsp:sp modelId="{DB5201E1-048D-446F-B753-4DD8914D141E}">
      <dsp:nvSpPr>
        <dsp:cNvPr id="0" name=""/>
        <dsp:cNvSpPr/>
      </dsp:nvSpPr>
      <dsp:spPr>
        <a:xfrm>
          <a:off x="4261197" y="493429"/>
          <a:ext cx="1020796" cy="1020796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758106-4471-4469-ADDE-C6711926CA05}">
      <dsp:nvSpPr>
        <dsp:cNvPr id="0" name=""/>
        <dsp:cNvSpPr/>
      </dsp:nvSpPr>
      <dsp:spPr>
        <a:xfrm>
          <a:off x="4478744" y="710975"/>
          <a:ext cx="585703" cy="58570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0A4034-FC75-4799-BE37-AB676A011996}">
      <dsp:nvSpPr>
        <dsp:cNvPr id="0" name=""/>
        <dsp:cNvSpPr/>
      </dsp:nvSpPr>
      <dsp:spPr>
        <a:xfrm>
          <a:off x="3934877" y="1832179"/>
          <a:ext cx="1673437" cy="669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BE" sz="1600" kern="1200"/>
            <a:t>-   SPV structure</a:t>
          </a:r>
          <a:endParaRPr lang="en-US" sz="1600" kern="1200"/>
        </a:p>
      </dsp:txBody>
      <dsp:txXfrm>
        <a:off x="3934877" y="1832179"/>
        <a:ext cx="1673437" cy="669375"/>
      </dsp:txXfrm>
    </dsp:sp>
    <dsp:sp modelId="{823CB96D-76E4-43A9-828F-A1AC6FE8BA81}">
      <dsp:nvSpPr>
        <dsp:cNvPr id="0" name=""/>
        <dsp:cNvSpPr/>
      </dsp:nvSpPr>
      <dsp:spPr>
        <a:xfrm>
          <a:off x="6227486" y="493429"/>
          <a:ext cx="1020796" cy="1020796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10B013-C202-40E4-834E-73CD3F9F53C2}">
      <dsp:nvSpPr>
        <dsp:cNvPr id="0" name=""/>
        <dsp:cNvSpPr/>
      </dsp:nvSpPr>
      <dsp:spPr>
        <a:xfrm>
          <a:off x="6445033" y="710975"/>
          <a:ext cx="585703" cy="58570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303B28-A2EE-4C34-977E-0B00047897BC}">
      <dsp:nvSpPr>
        <dsp:cNvPr id="0" name=""/>
        <dsp:cNvSpPr/>
      </dsp:nvSpPr>
      <dsp:spPr>
        <a:xfrm>
          <a:off x="5901166" y="1832179"/>
          <a:ext cx="1673437" cy="669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BE" sz="1600" kern="1200"/>
            <a:t>-   Specialised credit institutions</a:t>
          </a:r>
          <a:endParaRPr lang="en-US" sz="1600" kern="1200"/>
        </a:p>
      </dsp:txBody>
      <dsp:txXfrm>
        <a:off x="5901166" y="1832179"/>
        <a:ext cx="1673437" cy="6693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DE8DC2-3045-4DF6-A907-709012F698B4}">
      <dsp:nvSpPr>
        <dsp:cNvPr id="0" name=""/>
        <dsp:cNvSpPr/>
      </dsp:nvSpPr>
      <dsp:spPr>
        <a:xfrm>
          <a:off x="0" y="2411"/>
          <a:ext cx="7462611" cy="51354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EE26C1-046E-4643-A5E5-88FFD034CAD2}">
      <dsp:nvSpPr>
        <dsp:cNvPr id="0" name=""/>
        <dsp:cNvSpPr/>
      </dsp:nvSpPr>
      <dsp:spPr>
        <a:xfrm>
          <a:off x="155347" y="117958"/>
          <a:ext cx="282450" cy="2824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6C0027-6934-4D94-AC7C-EA0647A04E1F}">
      <dsp:nvSpPr>
        <dsp:cNvPr id="0" name=""/>
        <dsp:cNvSpPr/>
      </dsp:nvSpPr>
      <dsp:spPr>
        <a:xfrm>
          <a:off x="593146" y="2411"/>
          <a:ext cx="6869464" cy="513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50" tIns="54350" rIns="54350" bIns="5435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700" kern="1200"/>
            <a:t>France (sociétés de crédit foncier/sociétes de financement de l’habitat)</a:t>
          </a:r>
          <a:endParaRPr lang="en-US" sz="1700" kern="1200"/>
        </a:p>
      </dsp:txBody>
      <dsp:txXfrm>
        <a:off x="593146" y="2411"/>
        <a:ext cx="6869464" cy="513546"/>
      </dsp:txXfrm>
    </dsp:sp>
    <dsp:sp modelId="{EC5362D4-BC12-4D55-BC3B-707CDAB48E82}">
      <dsp:nvSpPr>
        <dsp:cNvPr id="0" name=""/>
        <dsp:cNvSpPr/>
      </dsp:nvSpPr>
      <dsp:spPr>
        <a:xfrm>
          <a:off x="0" y="644343"/>
          <a:ext cx="7462611" cy="51354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98EC4-28F3-4406-8639-3380424D9C95}">
      <dsp:nvSpPr>
        <dsp:cNvPr id="0" name=""/>
        <dsp:cNvSpPr/>
      </dsp:nvSpPr>
      <dsp:spPr>
        <a:xfrm>
          <a:off x="155347" y="759891"/>
          <a:ext cx="282450" cy="2824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E720A4-3810-4DE5-905F-FB881AB2604A}">
      <dsp:nvSpPr>
        <dsp:cNvPr id="0" name=""/>
        <dsp:cNvSpPr/>
      </dsp:nvSpPr>
      <dsp:spPr>
        <a:xfrm>
          <a:off x="593146" y="644343"/>
          <a:ext cx="6869464" cy="513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50" tIns="54350" rIns="54350" bIns="5435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700" kern="1200"/>
            <a:t>Fully on balance sheet</a:t>
          </a:r>
          <a:endParaRPr lang="en-US" sz="1700" kern="1200"/>
        </a:p>
      </dsp:txBody>
      <dsp:txXfrm>
        <a:off x="593146" y="644343"/>
        <a:ext cx="6869464" cy="513546"/>
      </dsp:txXfrm>
    </dsp:sp>
    <dsp:sp modelId="{5F3CA966-EE22-44F2-8F7E-269E5C9C5F51}">
      <dsp:nvSpPr>
        <dsp:cNvPr id="0" name=""/>
        <dsp:cNvSpPr/>
      </dsp:nvSpPr>
      <dsp:spPr>
        <a:xfrm>
          <a:off x="0" y="1286276"/>
          <a:ext cx="7462611" cy="51354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8045FB-5998-409A-8DF0-FFD864033DE1}">
      <dsp:nvSpPr>
        <dsp:cNvPr id="0" name=""/>
        <dsp:cNvSpPr/>
      </dsp:nvSpPr>
      <dsp:spPr>
        <a:xfrm>
          <a:off x="155347" y="1401824"/>
          <a:ext cx="282450" cy="2824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6E353-E079-42EC-83BF-1241A6947E36}">
      <dsp:nvSpPr>
        <dsp:cNvPr id="0" name=""/>
        <dsp:cNvSpPr/>
      </dsp:nvSpPr>
      <dsp:spPr>
        <a:xfrm>
          <a:off x="593146" y="1286276"/>
          <a:ext cx="6869464" cy="513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50" tIns="54350" rIns="54350" bIns="5435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700" kern="1200"/>
            <a:t>Single purpose entities</a:t>
          </a:r>
          <a:endParaRPr lang="en-US" sz="1700" kern="1200"/>
        </a:p>
      </dsp:txBody>
      <dsp:txXfrm>
        <a:off x="593146" y="1286276"/>
        <a:ext cx="6869464" cy="513546"/>
      </dsp:txXfrm>
    </dsp:sp>
    <dsp:sp modelId="{A6D2DABC-5A00-4290-9CAC-4147D1CAACA3}">
      <dsp:nvSpPr>
        <dsp:cNvPr id="0" name=""/>
        <dsp:cNvSpPr/>
      </dsp:nvSpPr>
      <dsp:spPr>
        <a:xfrm>
          <a:off x="0" y="1928209"/>
          <a:ext cx="7462611" cy="51354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5A7AA6-5C84-46E3-A92A-9BCF43CDB6DA}">
      <dsp:nvSpPr>
        <dsp:cNvPr id="0" name=""/>
        <dsp:cNvSpPr/>
      </dsp:nvSpPr>
      <dsp:spPr>
        <a:xfrm>
          <a:off x="155347" y="2043757"/>
          <a:ext cx="282450" cy="2824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E991E1-FC37-4FA4-B7DB-E5D1C88C02D0}">
      <dsp:nvSpPr>
        <dsp:cNvPr id="0" name=""/>
        <dsp:cNvSpPr/>
      </dsp:nvSpPr>
      <dsp:spPr>
        <a:xfrm>
          <a:off x="593146" y="1928209"/>
          <a:ext cx="6869464" cy="513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50" tIns="54350" rIns="54350" bIns="5435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700" kern="1200"/>
            <a:t>Bankruptcy remote</a:t>
          </a:r>
          <a:endParaRPr lang="en-US" sz="1700" kern="1200"/>
        </a:p>
      </dsp:txBody>
      <dsp:txXfrm>
        <a:off x="593146" y="1928209"/>
        <a:ext cx="6869464" cy="513546"/>
      </dsp:txXfrm>
    </dsp:sp>
    <dsp:sp modelId="{042F3B70-D988-4D1F-AB9B-A5D5F727B6F6}">
      <dsp:nvSpPr>
        <dsp:cNvPr id="0" name=""/>
        <dsp:cNvSpPr/>
      </dsp:nvSpPr>
      <dsp:spPr>
        <a:xfrm>
          <a:off x="0" y="2570142"/>
          <a:ext cx="7462611" cy="51354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2BB391-83DC-431B-8CA2-7AA4A9907171}">
      <dsp:nvSpPr>
        <dsp:cNvPr id="0" name=""/>
        <dsp:cNvSpPr/>
      </dsp:nvSpPr>
      <dsp:spPr>
        <a:xfrm>
          <a:off x="155347" y="2685690"/>
          <a:ext cx="282450" cy="28245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2C2909-8B73-457E-896B-729299ED46BE}">
      <dsp:nvSpPr>
        <dsp:cNvPr id="0" name=""/>
        <dsp:cNvSpPr/>
      </dsp:nvSpPr>
      <dsp:spPr>
        <a:xfrm>
          <a:off x="593146" y="2570142"/>
          <a:ext cx="6869464" cy="513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50" tIns="54350" rIns="54350" bIns="5435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700" kern="1200"/>
            <a:t>Independent from other group companies</a:t>
          </a:r>
          <a:endParaRPr lang="en-US" sz="1700" kern="1200"/>
        </a:p>
      </dsp:txBody>
      <dsp:txXfrm>
        <a:off x="593146" y="2570142"/>
        <a:ext cx="6869464" cy="51354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1B019-2A02-40DF-8F24-F8F1D0EEEE23}">
      <dsp:nvSpPr>
        <dsp:cNvPr id="0" name=""/>
        <dsp:cNvSpPr/>
      </dsp:nvSpPr>
      <dsp:spPr>
        <a:xfrm>
          <a:off x="1137185" y="0"/>
          <a:ext cx="1216974" cy="107345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DAD814-2029-42C4-83FE-5407A081F28A}">
      <dsp:nvSpPr>
        <dsp:cNvPr id="0" name=""/>
        <dsp:cNvSpPr/>
      </dsp:nvSpPr>
      <dsp:spPr>
        <a:xfrm>
          <a:off x="7138" y="1187056"/>
          <a:ext cx="3477069" cy="460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BE" sz="1400" kern="1200"/>
            <a:t>How does it change the structure of the financing market?</a:t>
          </a:r>
          <a:endParaRPr lang="en-US" sz="1400" kern="1200"/>
        </a:p>
      </dsp:txBody>
      <dsp:txXfrm>
        <a:off x="7138" y="1187056"/>
        <a:ext cx="3477069" cy="460053"/>
      </dsp:txXfrm>
    </dsp:sp>
    <dsp:sp modelId="{FB5B4A4A-94A0-475A-90F8-DD3A395E1642}">
      <dsp:nvSpPr>
        <dsp:cNvPr id="0" name=""/>
        <dsp:cNvSpPr/>
      </dsp:nvSpPr>
      <dsp:spPr>
        <a:xfrm>
          <a:off x="7138" y="1699946"/>
          <a:ext cx="3477069" cy="1295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100" kern="1200"/>
            <a:t>Shift </a:t>
          </a:r>
          <a:r>
            <a:rPr lang="en-GB" sz="1100" kern="1200"/>
            <a:t>from bank lending to capital markets funding 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Borrowers originating securitisations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Private credit funds tapping capital markets via securitisations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Banks tapping capital markets via securitisations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/>
            <a:t>Borrowers </a:t>
          </a:r>
          <a:r>
            <a:rPr lang="en-GB" sz="1100" kern="1200"/>
            <a:t>diversify funding sources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Private Credit Funds: originate to distribute model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Banks: originate to distribute model</a:t>
          </a:r>
          <a:endParaRPr lang="en-US" sz="1100" kern="1200"/>
        </a:p>
      </dsp:txBody>
      <dsp:txXfrm>
        <a:off x="7138" y="1699946"/>
        <a:ext cx="3477069" cy="1295036"/>
      </dsp:txXfrm>
    </dsp:sp>
    <dsp:sp modelId="{4FA93357-E145-4A06-84BA-CA0FB7D17B6D}">
      <dsp:nvSpPr>
        <dsp:cNvPr id="0" name=""/>
        <dsp:cNvSpPr/>
      </dsp:nvSpPr>
      <dsp:spPr>
        <a:xfrm>
          <a:off x="5222742" y="0"/>
          <a:ext cx="1216974" cy="107345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E0A3E0-EF56-47B8-93C9-E939AD74573D}">
      <dsp:nvSpPr>
        <dsp:cNvPr id="0" name=""/>
        <dsp:cNvSpPr/>
      </dsp:nvSpPr>
      <dsp:spPr>
        <a:xfrm>
          <a:off x="4092695" y="1187056"/>
          <a:ext cx="3477069" cy="460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kern="1200"/>
            <a:t>How does it increase the total volume of financing available to the EU economies</a:t>
          </a:r>
          <a:endParaRPr lang="en-US" sz="1400" kern="1200"/>
        </a:p>
      </dsp:txBody>
      <dsp:txXfrm>
        <a:off x="4092695" y="1187056"/>
        <a:ext cx="3477069" cy="460053"/>
      </dsp:txXfrm>
    </dsp:sp>
    <dsp:sp modelId="{D83034F0-FB0E-4B80-841C-CFC5F6F54B40}">
      <dsp:nvSpPr>
        <dsp:cNvPr id="0" name=""/>
        <dsp:cNvSpPr/>
      </dsp:nvSpPr>
      <dsp:spPr>
        <a:xfrm>
          <a:off x="4092695" y="1699946"/>
          <a:ext cx="3477069" cy="1295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Access to capital markets investors</a:t>
          </a:r>
          <a:endParaRPr lang="en-US" sz="1100" kern="1200"/>
        </a:p>
      </dsp:txBody>
      <dsp:txXfrm>
        <a:off x="4092695" y="1699946"/>
        <a:ext cx="3477069" cy="129503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AED943-8340-4652-93F7-4FF3D7A3D023}">
      <dsp:nvSpPr>
        <dsp:cNvPr id="0" name=""/>
        <dsp:cNvSpPr/>
      </dsp:nvSpPr>
      <dsp:spPr>
        <a:xfrm>
          <a:off x="0" y="488658"/>
          <a:ext cx="7576903" cy="89674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770F8F-E3A2-472B-90D5-FBDEE9C35D06}">
      <dsp:nvSpPr>
        <dsp:cNvPr id="0" name=""/>
        <dsp:cNvSpPr/>
      </dsp:nvSpPr>
      <dsp:spPr>
        <a:xfrm>
          <a:off x="271264" y="690424"/>
          <a:ext cx="493207" cy="49320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3A739A-7C13-48CB-99EB-E837464DB95E}">
      <dsp:nvSpPr>
        <dsp:cNvPr id="0" name=""/>
        <dsp:cNvSpPr/>
      </dsp:nvSpPr>
      <dsp:spPr>
        <a:xfrm>
          <a:off x="1035735" y="488658"/>
          <a:ext cx="3409606" cy="896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905" tIns="94905" rIns="94905" bIns="9490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/>
            <a:t>Shift lending from banks to non-banking institutions?</a:t>
          </a:r>
          <a:endParaRPr lang="en-US" sz="1400" kern="1200"/>
        </a:p>
      </dsp:txBody>
      <dsp:txXfrm>
        <a:off x="1035735" y="488658"/>
        <a:ext cx="3409606" cy="896740"/>
      </dsp:txXfrm>
    </dsp:sp>
    <dsp:sp modelId="{40218915-22AA-444C-85B8-C993B8A4130D}">
      <dsp:nvSpPr>
        <dsp:cNvPr id="0" name=""/>
        <dsp:cNvSpPr/>
      </dsp:nvSpPr>
      <dsp:spPr>
        <a:xfrm>
          <a:off x="4445342" y="488658"/>
          <a:ext cx="3130548" cy="896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905" tIns="94905" rIns="94905" bIns="94905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100" kern="1200"/>
            <a:t>Lending in a less regulated environsment (cost!)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More flexibility in terms of origination (terms, covenants, return)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Other risk profiles ?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Complementary, not (full) replacement</a:t>
          </a:r>
          <a:endParaRPr lang="en-US" sz="1100" kern="1200"/>
        </a:p>
      </dsp:txBody>
      <dsp:txXfrm>
        <a:off x="4445342" y="488658"/>
        <a:ext cx="3130548" cy="896740"/>
      </dsp:txXfrm>
    </dsp:sp>
    <dsp:sp modelId="{E84120CE-8144-4101-B4B8-168BE500472F}">
      <dsp:nvSpPr>
        <dsp:cNvPr id="0" name=""/>
        <dsp:cNvSpPr/>
      </dsp:nvSpPr>
      <dsp:spPr>
        <a:xfrm>
          <a:off x="0" y="1609584"/>
          <a:ext cx="7576903" cy="89674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E8AF7A-AF37-4893-B05B-F9070BFB2EDA}">
      <dsp:nvSpPr>
        <dsp:cNvPr id="0" name=""/>
        <dsp:cNvSpPr/>
      </dsp:nvSpPr>
      <dsp:spPr>
        <a:xfrm>
          <a:off x="271264" y="1811350"/>
          <a:ext cx="493207" cy="49320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F6E577-869B-4599-BF3F-700A46FD8F45}">
      <dsp:nvSpPr>
        <dsp:cNvPr id="0" name=""/>
        <dsp:cNvSpPr/>
      </dsp:nvSpPr>
      <dsp:spPr>
        <a:xfrm>
          <a:off x="1035735" y="1609584"/>
          <a:ext cx="3409606" cy="896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905" tIns="94905" rIns="94905" bIns="9490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Attracts other types of funds/investors: increases volume of financing available to the EU economies</a:t>
          </a:r>
          <a:endParaRPr lang="en-US" sz="1400" kern="1200"/>
        </a:p>
      </dsp:txBody>
      <dsp:txXfrm>
        <a:off x="1035735" y="1609584"/>
        <a:ext cx="3409606" cy="896740"/>
      </dsp:txXfrm>
    </dsp:sp>
    <dsp:sp modelId="{79B90275-54F8-458C-9A8E-6454491E08AB}">
      <dsp:nvSpPr>
        <dsp:cNvPr id="0" name=""/>
        <dsp:cNvSpPr/>
      </dsp:nvSpPr>
      <dsp:spPr>
        <a:xfrm>
          <a:off x="4445342" y="1609584"/>
          <a:ext cx="3130548" cy="896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905" tIns="94905" rIns="94905" bIns="94905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Investor demand for higher yield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Investor demand for diversification (Risk/return, business sectors…)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Borrower demand for flexibility &amp; speed</a:t>
          </a:r>
          <a:endParaRPr lang="en-US" sz="1100" kern="1200"/>
        </a:p>
      </dsp:txBody>
      <dsp:txXfrm>
        <a:off x="4445342" y="1609584"/>
        <a:ext cx="3130548" cy="89674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CED7B4-6D57-490A-BD7D-14CBAF7B71D5}">
      <dsp:nvSpPr>
        <dsp:cNvPr id="0" name=""/>
        <dsp:cNvSpPr/>
      </dsp:nvSpPr>
      <dsp:spPr>
        <a:xfrm>
          <a:off x="0" y="3915"/>
          <a:ext cx="7462611" cy="37312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437DB6-A7DD-465D-804E-221AE58C9BAE}">
      <dsp:nvSpPr>
        <dsp:cNvPr id="0" name=""/>
        <dsp:cNvSpPr/>
      </dsp:nvSpPr>
      <dsp:spPr>
        <a:xfrm>
          <a:off x="112869" y="87868"/>
          <a:ext cx="205418" cy="2052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6083B9-3A46-41A3-9015-AA1C3F8DF614}">
      <dsp:nvSpPr>
        <dsp:cNvPr id="0" name=""/>
        <dsp:cNvSpPr/>
      </dsp:nvSpPr>
      <dsp:spPr>
        <a:xfrm>
          <a:off x="431158" y="3915"/>
          <a:ext cx="6954200" cy="513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297" tIns="54297" rIns="54297" bIns="54297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b="1" kern="1200"/>
            <a:t>What and why ?</a:t>
          </a:r>
          <a:endParaRPr lang="en-US" sz="1400" kern="1200"/>
        </a:p>
      </dsp:txBody>
      <dsp:txXfrm>
        <a:off x="431158" y="3915"/>
        <a:ext cx="6954200" cy="513044"/>
      </dsp:txXfrm>
    </dsp:sp>
    <dsp:sp modelId="{EF0FF181-19EF-42A3-B46D-F443A70B0A85}">
      <dsp:nvSpPr>
        <dsp:cNvPr id="0" name=""/>
        <dsp:cNvSpPr/>
      </dsp:nvSpPr>
      <dsp:spPr>
        <a:xfrm>
          <a:off x="0" y="645221"/>
          <a:ext cx="7462611" cy="37312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D4ADAF-66F5-4851-B379-D14E6E3F266B}">
      <dsp:nvSpPr>
        <dsp:cNvPr id="0" name=""/>
        <dsp:cNvSpPr/>
      </dsp:nvSpPr>
      <dsp:spPr>
        <a:xfrm>
          <a:off x="112869" y="729174"/>
          <a:ext cx="205418" cy="2052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A9A391-3D48-484D-8897-96AC2F3588A0}">
      <dsp:nvSpPr>
        <dsp:cNvPr id="0" name=""/>
        <dsp:cNvSpPr/>
      </dsp:nvSpPr>
      <dsp:spPr>
        <a:xfrm>
          <a:off x="431158" y="645221"/>
          <a:ext cx="6954200" cy="513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297" tIns="54297" rIns="54297" bIns="54297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Significant revisions primarily through proposals adopted by the European Commission </a:t>
          </a:r>
          <a:endParaRPr lang="en-US" sz="1400" kern="1200"/>
        </a:p>
      </dsp:txBody>
      <dsp:txXfrm>
        <a:off x="431158" y="645221"/>
        <a:ext cx="6954200" cy="513044"/>
      </dsp:txXfrm>
    </dsp:sp>
    <dsp:sp modelId="{953BF770-594F-4F70-AE76-BF0632554EAA}">
      <dsp:nvSpPr>
        <dsp:cNvPr id="0" name=""/>
        <dsp:cNvSpPr/>
      </dsp:nvSpPr>
      <dsp:spPr>
        <a:xfrm>
          <a:off x="0" y="1286527"/>
          <a:ext cx="7462611" cy="37312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960F90-AAA4-4822-85B5-2FECA06E6839}">
      <dsp:nvSpPr>
        <dsp:cNvPr id="0" name=""/>
        <dsp:cNvSpPr/>
      </dsp:nvSpPr>
      <dsp:spPr>
        <a:xfrm>
          <a:off x="112869" y="1370480"/>
          <a:ext cx="205418" cy="20521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5AB3E5-F5A9-4F09-8CB0-BB8F7A815672}">
      <dsp:nvSpPr>
        <dsp:cNvPr id="0" name=""/>
        <dsp:cNvSpPr/>
      </dsp:nvSpPr>
      <dsp:spPr>
        <a:xfrm>
          <a:off x="431158" y="1286527"/>
          <a:ext cx="6954200" cy="513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297" tIns="54297" rIns="54297" bIns="54297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Part of the Savings and Investments Union (SIU) strategy</a:t>
          </a:r>
          <a:endParaRPr lang="en-US" sz="1400" kern="1200"/>
        </a:p>
      </dsp:txBody>
      <dsp:txXfrm>
        <a:off x="431158" y="1286527"/>
        <a:ext cx="6954200" cy="513044"/>
      </dsp:txXfrm>
    </dsp:sp>
    <dsp:sp modelId="{07DD864A-64A0-4C27-BDE6-91D0CFFE140F}">
      <dsp:nvSpPr>
        <dsp:cNvPr id="0" name=""/>
        <dsp:cNvSpPr/>
      </dsp:nvSpPr>
      <dsp:spPr>
        <a:xfrm>
          <a:off x="0" y="1927833"/>
          <a:ext cx="7462611" cy="37312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315E27-B886-459E-9FD9-1CB788669B86}">
      <dsp:nvSpPr>
        <dsp:cNvPr id="0" name=""/>
        <dsp:cNvSpPr/>
      </dsp:nvSpPr>
      <dsp:spPr>
        <a:xfrm>
          <a:off x="112869" y="2011786"/>
          <a:ext cx="205418" cy="20521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56FDED-2095-4AEB-B67C-060259DF50F3}">
      <dsp:nvSpPr>
        <dsp:cNvPr id="0" name=""/>
        <dsp:cNvSpPr/>
      </dsp:nvSpPr>
      <dsp:spPr>
        <a:xfrm>
          <a:off x="431158" y="1927833"/>
          <a:ext cx="6954200" cy="513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297" tIns="54297" rIns="54297" bIns="54297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Revive the EU securitisation market by making the rules simpler, more proportionate, and less burdensome while preserving financial stability. </a:t>
          </a:r>
          <a:endParaRPr lang="en-US" sz="1400" kern="1200"/>
        </a:p>
      </dsp:txBody>
      <dsp:txXfrm>
        <a:off x="431158" y="1927833"/>
        <a:ext cx="6954200" cy="513044"/>
      </dsp:txXfrm>
    </dsp:sp>
    <dsp:sp modelId="{0B45DF2E-7F37-46C8-A58F-311FCDFEB4BB}">
      <dsp:nvSpPr>
        <dsp:cNvPr id="0" name=""/>
        <dsp:cNvSpPr/>
      </dsp:nvSpPr>
      <dsp:spPr>
        <a:xfrm>
          <a:off x="0" y="2569139"/>
          <a:ext cx="7462611" cy="37312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ECF208-9859-499A-9ECB-406D889A66FC}">
      <dsp:nvSpPr>
        <dsp:cNvPr id="0" name=""/>
        <dsp:cNvSpPr/>
      </dsp:nvSpPr>
      <dsp:spPr>
        <a:xfrm>
          <a:off x="112980" y="2653092"/>
          <a:ext cx="205418" cy="20521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2FC2A3-5970-4EC0-B8BE-D79349652F41}">
      <dsp:nvSpPr>
        <dsp:cNvPr id="0" name=""/>
        <dsp:cNvSpPr/>
      </dsp:nvSpPr>
      <dsp:spPr>
        <a:xfrm>
          <a:off x="431378" y="2569139"/>
          <a:ext cx="6869464" cy="513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297" tIns="54297" rIns="54297" bIns="54297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Boost issuance (by easing supply-side burdens) and investor demand (via better prudential incentives), supporting EU economic priorities like funding the green/digital transitions and SME lending.</a:t>
          </a:r>
          <a:endParaRPr lang="en-US" sz="1400" kern="1200"/>
        </a:p>
      </dsp:txBody>
      <dsp:txXfrm>
        <a:off x="431378" y="2569139"/>
        <a:ext cx="6869464" cy="5130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84C15E-B15A-4CB2-BC79-D73BDF651B0E}" type="datetimeFigureOut">
              <a:rPr lang="nl-NL" smtClean="0"/>
              <a:pPr/>
              <a:t>14-3-2026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4E4993-82BF-4161-A797-C0C9E09877AB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7" name="Afbeelding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96" b="20886"/>
          <a:stretch/>
        </p:blipFill>
        <p:spPr>
          <a:xfrm>
            <a:off x="4894062" y="507561"/>
            <a:ext cx="1416016" cy="30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7490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EC0E8-2C81-4581-8F25-7B8EE556C9B3}" type="datetimeFigureOut">
              <a:rPr lang="nl-NL" smtClean="0"/>
              <a:pPr/>
              <a:t>14-3-2026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981075"/>
            <a:ext cx="6616700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952090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45A04-A930-45F5-8580-8D4F1D0655A9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9" name="Afbeelding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96" b="20886"/>
          <a:stretch/>
        </p:blipFill>
        <p:spPr>
          <a:xfrm>
            <a:off x="4894062" y="331641"/>
            <a:ext cx="1416016" cy="30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759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745A04-A930-45F5-8580-8D4F1D0655A9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6508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9542D03-89CD-6FB6-5342-D4CDD6F7C14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9144000" cy="3079554"/>
          </a:xfrm>
          <a:custGeom>
            <a:avLst/>
            <a:gdLst>
              <a:gd name="connsiteX0" fmla="*/ 0 w 9144000"/>
              <a:gd name="connsiteY0" fmla="*/ 0 h 3079554"/>
              <a:gd name="connsiteX1" fmla="*/ 9144000 w 9144000"/>
              <a:gd name="connsiteY1" fmla="*/ 0 h 3079554"/>
              <a:gd name="connsiteX2" fmla="*/ 9144000 w 9144000"/>
              <a:gd name="connsiteY2" fmla="*/ 3079554 h 3079554"/>
              <a:gd name="connsiteX3" fmla="*/ 9142620 w 9144000"/>
              <a:gd name="connsiteY3" fmla="*/ 3079554 h 3079554"/>
              <a:gd name="connsiteX4" fmla="*/ 9132517 w 9144000"/>
              <a:gd name="connsiteY4" fmla="*/ 3029511 h 3079554"/>
              <a:gd name="connsiteX5" fmla="*/ 8997882 w 9144000"/>
              <a:gd name="connsiteY5" fmla="*/ 2940269 h 3079554"/>
              <a:gd name="connsiteX6" fmla="*/ 146118 w 9144000"/>
              <a:gd name="connsiteY6" fmla="*/ 2940269 h 3079554"/>
              <a:gd name="connsiteX7" fmla="*/ 11483 w 9144000"/>
              <a:gd name="connsiteY7" fmla="*/ 3029511 h 3079554"/>
              <a:gd name="connsiteX8" fmla="*/ 1380 w 9144000"/>
              <a:gd name="connsiteY8" fmla="*/ 3079554 h 3079554"/>
              <a:gd name="connsiteX9" fmla="*/ 0 w 9144000"/>
              <a:gd name="connsiteY9" fmla="*/ 3079554 h 3079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3079554">
                <a:moveTo>
                  <a:pt x="0" y="0"/>
                </a:moveTo>
                <a:lnTo>
                  <a:pt x="9144000" y="0"/>
                </a:lnTo>
                <a:lnTo>
                  <a:pt x="9144000" y="3079554"/>
                </a:lnTo>
                <a:lnTo>
                  <a:pt x="9142620" y="3079554"/>
                </a:lnTo>
                <a:lnTo>
                  <a:pt x="9132517" y="3029511"/>
                </a:lnTo>
                <a:cubicBezTo>
                  <a:pt x="9110335" y="2977067"/>
                  <a:pt x="9058406" y="2940269"/>
                  <a:pt x="8997882" y="2940269"/>
                </a:cubicBezTo>
                <a:lnTo>
                  <a:pt x="146118" y="2940269"/>
                </a:lnTo>
                <a:cubicBezTo>
                  <a:pt x="85594" y="2940269"/>
                  <a:pt x="33665" y="2977067"/>
                  <a:pt x="11483" y="3029511"/>
                </a:cubicBezTo>
                <a:lnTo>
                  <a:pt x="1380" y="3079554"/>
                </a:lnTo>
                <a:lnTo>
                  <a:pt x="0" y="3079554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 tIns="720000" anchor="ctr" anchorCtr="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9C47C21B-7542-01E4-46AC-08C22568B28B}"/>
              </a:ext>
            </a:extLst>
          </p:cNvPr>
          <p:cNvSpPr/>
          <p:nvPr userDrawn="1"/>
        </p:nvSpPr>
        <p:spPr>
          <a:xfrm>
            <a:off x="0" y="2940269"/>
            <a:ext cx="9144000" cy="2203231"/>
          </a:xfrm>
          <a:prstGeom prst="round2SameRect">
            <a:avLst>
              <a:gd name="adj1" fmla="val 6632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22DA772-7596-C91C-8FB3-CEA78F80C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2873" y="3470565"/>
            <a:ext cx="7576903" cy="1044392"/>
          </a:xfrm>
        </p:spPr>
        <p:txBody>
          <a:bodyPr anchor="b" anchorCtr="0">
            <a:noAutofit/>
          </a:bodyPr>
          <a:lstStyle>
            <a:lvl1pPr algn="l">
              <a:lnSpc>
                <a:spcPts val="35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BB690C74-FD7E-E900-CD0C-76BADCC910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873" y="4492242"/>
            <a:ext cx="7576903" cy="486054"/>
          </a:xfr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3AA355EF-9BD3-FDC9-B06E-B92B68016E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1700" y="3166008"/>
            <a:ext cx="1043701" cy="216396"/>
          </a:xfrm>
          <a:prstGeom prst="roundRect">
            <a:avLst>
              <a:gd name="adj" fmla="val 50000"/>
            </a:avLst>
          </a:prstGeom>
          <a:ln w="12700">
            <a:solidFill>
              <a:schemeClr val="tx2"/>
            </a:solidFill>
          </a:ln>
        </p:spPr>
        <p:txBody>
          <a:bodyPr tIns="0" bIns="0" anchor="ctr" anchorCtr="0">
            <a:sp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  <a:lvl2pPr marL="180975" indent="0">
              <a:buNone/>
              <a:defRPr/>
            </a:lvl2pPr>
            <a:lvl3pPr marL="355600" indent="0">
              <a:buNone/>
              <a:defRPr/>
            </a:lvl3pPr>
            <a:lvl4pPr marL="538163" indent="0">
              <a:buNone/>
              <a:defRPr/>
            </a:lvl4pPr>
          </a:lstStyle>
          <a:p>
            <a:pPr lvl="0"/>
            <a:r>
              <a:rPr lang="en-GB" dirty="0"/>
              <a:t>[ Expertise ]</a:t>
            </a:r>
            <a:endParaRPr lang="en-NL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2E3B9BBD-A833-139F-9E91-631CE187F6C0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289295" y="236222"/>
            <a:ext cx="8565410" cy="401577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NL" dirty="0"/>
              <a:t>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D3E5914-00BA-B67C-8141-CE01F19657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31035" y="3176244"/>
            <a:ext cx="1249362" cy="217488"/>
          </a:xfrm>
        </p:spPr>
        <p:txBody>
          <a:bodyPr/>
          <a:lstStyle>
            <a:lvl1pPr marL="0" indent="0" algn="r">
              <a:buNone/>
              <a:defRPr sz="1000">
                <a:solidFill>
                  <a:schemeClr val="tx2"/>
                </a:solidFill>
              </a:defRPr>
            </a:lvl1pPr>
            <a:lvl2pPr marL="180975" indent="0">
              <a:buNone/>
              <a:defRPr sz="900">
                <a:solidFill>
                  <a:schemeClr val="bg1"/>
                </a:solidFill>
              </a:defRPr>
            </a:lvl2pPr>
            <a:lvl3pPr marL="355600" indent="0">
              <a:buNone/>
              <a:defRPr sz="900">
                <a:solidFill>
                  <a:schemeClr val="bg1"/>
                </a:solidFill>
              </a:defRPr>
            </a:lvl3pPr>
            <a:lvl4pPr marL="538163" indent="0">
              <a:buNone/>
              <a:defRPr sz="900">
                <a:solidFill>
                  <a:schemeClr val="bg1"/>
                </a:solidFill>
              </a:defRPr>
            </a:lvl4pPr>
            <a:lvl5pPr marL="719138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 00/00/00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68451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ub – Right –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6DE904-C121-477E-B2B0-923493BF220C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F0E47AE6-5128-DECB-248D-C898AFC1D7F5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84226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5C20A9-ABAD-760A-E37B-9116F79555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5152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tx2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 dirty="0"/>
              <a:t>#</a:t>
            </a:r>
            <a:endParaRPr lang="en-NL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432F56-4B9B-D03A-4B9A-B64AB67B7839}"/>
              </a:ext>
            </a:extLst>
          </p:cNvPr>
          <p:cNvCxnSpPr/>
          <p:nvPr userDrawn="1"/>
        </p:nvCxnSpPr>
        <p:spPr>
          <a:xfrm>
            <a:off x="4864066" y="1776316"/>
            <a:ext cx="1056904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13761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 – Right – Ligh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6DE904-C121-477E-B2B0-923493BF220C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F0E47AE6-5128-DECB-248D-C898AFC1D7F5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84226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5C20A9-ABAD-760A-E37B-9116F79555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5152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 dirty="0"/>
              <a:t>#</a:t>
            </a:r>
            <a:endParaRPr lang="en-NL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432F56-4B9B-D03A-4B9A-B64AB67B7839}"/>
              </a:ext>
            </a:extLst>
          </p:cNvPr>
          <p:cNvCxnSpPr/>
          <p:nvPr userDrawn="1"/>
        </p:nvCxnSpPr>
        <p:spPr>
          <a:xfrm>
            <a:off x="4864066" y="1776316"/>
            <a:ext cx="1056904" cy="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8729806D-C882-AD7D-66C1-BF62A139FF4A}"/>
              </a:ext>
            </a:extLst>
          </p:cNvPr>
          <p:cNvSpPr/>
          <p:nvPr userDrawn="1"/>
        </p:nvSpPr>
        <p:spPr>
          <a:xfrm>
            <a:off x="7298267" y="4715933"/>
            <a:ext cx="1178717" cy="277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8FC2548C-D533-F395-22A5-6CDF15EFF5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59" y="4812671"/>
            <a:ext cx="1116000" cy="13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240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B07ACDDA-5B7A-7B84-6CFE-910EF7B8E3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7390802 w 9144000"/>
              <a:gd name="connsiteY0" fmla="*/ 4761184 h 5143500"/>
              <a:gd name="connsiteX1" fmla="*/ 7275490 w 9144000"/>
              <a:gd name="connsiteY1" fmla="*/ 4837618 h 5143500"/>
              <a:gd name="connsiteX2" fmla="*/ 7265655 w 9144000"/>
              <a:gd name="connsiteY2" fmla="*/ 4886331 h 5143500"/>
              <a:gd name="connsiteX3" fmla="*/ 7265655 w 9144000"/>
              <a:gd name="connsiteY3" fmla="*/ 4886330 h 5143500"/>
              <a:gd name="connsiteX4" fmla="*/ 7265655 w 9144000"/>
              <a:gd name="connsiteY4" fmla="*/ 4886331 h 5143500"/>
              <a:gd name="connsiteX5" fmla="*/ 7265655 w 9144000"/>
              <a:gd name="connsiteY5" fmla="*/ 4886331 h 5143500"/>
              <a:gd name="connsiteX6" fmla="*/ 7275490 w 9144000"/>
              <a:gd name="connsiteY6" fmla="*/ 4935043 h 5143500"/>
              <a:gd name="connsiteX7" fmla="*/ 7390802 w 9144000"/>
              <a:gd name="connsiteY7" fmla="*/ 5011477 h 5143500"/>
              <a:gd name="connsiteX8" fmla="*/ 8786338 w 9144000"/>
              <a:gd name="connsiteY8" fmla="*/ 5011478 h 5143500"/>
              <a:gd name="connsiteX9" fmla="*/ 8911485 w 9144000"/>
              <a:gd name="connsiteY9" fmla="*/ 4886331 h 5143500"/>
              <a:gd name="connsiteX10" fmla="*/ 8911486 w 9144000"/>
              <a:gd name="connsiteY10" fmla="*/ 4886331 h 5143500"/>
              <a:gd name="connsiteX11" fmla="*/ 8786339 w 9144000"/>
              <a:gd name="connsiteY11" fmla="*/ 4761184 h 5143500"/>
              <a:gd name="connsiteX12" fmla="*/ 0 w 9144000"/>
              <a:gd name="connsiteY12" fmla="*/ 0 h 5143500"/>
              <a:gd name="connsiteX13" fmla="*/ 9144000 w 9144000"/>
              <a:gd name="connsiteY13" fmla="*/ 0 h 5143500"/>
              <a:gd name="connsiteX14" fmla="*/ 9144000 w 9144000"/>
              <a:gd name="connsiteY14" fmla="*/ 5143500 h 5143500"/>
              <a:gd name="connsiteX15" fmla="*/ 0 w 9144000"/>
              <a:gd name="connsiteY15" fmla="*/ 5143500 h 5143500"/>
              <a:gd name="connsiteX16" fmla="*/ 0 w 9144000"/>
              <a:gd name="connsiteY16" fmla="*/ 4910782 h 5143500"/>
              <a:gd name="connsiteX17" fmla="*/ 204813 w 9144000"/>
              <a:gd name="connsiteY17" fmla="*/ 4910782 h 5143500"/>
              <a:gd name="connsiteX18" fmla="*/ 263602 w 9144000"/>
              <a:gd name="connsiteY18" fmla="*/ 4851993 h 5143500"/>
              <a:gd name="connsiteX19" fmla="*/ 263602 w 9144000"/>
              <a:gd name="connsiteY19" fmla="*/ 291508 h 5143500"/>
              <a:gd name="connsiteX20" fmla="*/ 204813 w 9144000"/>
              <a:gd name="connsiteY20" fmla="*/ 232719 h 5143500"/>
              <a:gd name="connsiteX21" fmla="*/ 0 w 9144000"/>
              <a:gd name="connsiteY21" fmla="*/ 23271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144000" h="5143500">
                <a:moveTo>
                  <a:pt x="7390802" y="4761184"/>
                </a:moveTo>
                <a:cubicBezTo>
                  <a:pt x="7338964" y="4761184"/>
                  <a:pt x="7294488" y="4792701"/>
                  <a:pt x="7275490" y="4837618"/>
                </a:cubicBezTo>
                <a:lnTo>
                  <a:pt x="7265655" y="4886331"/>
                </a:lnTo>
                <a:lnTo>
                  <a:pt x="7265655" y="4886330"/>
                </a:lnTo>
                <a:lnTo>
                  <a:pt x="7265655" y="4886331"/>
                </a:lnTo>
                <a:lnTo>
                  <a:pt x="7265655" y="4886331"/>
                </a:lnTo>
                <a:lnTo>
                  <a:pt x="7275490" y="4935043"/>
                </a:lnTo>
                <a:cubicBezTo>
                  <a:pt x="7294488" y="4979960"/>
                  <a:pt x="7338964" y="5011477"/>
                  <a:pt x="7390802" y="5011477"/>
                </a:cubicBezTo>
                <a:lnTo>
                  <a:pt x="8786338" y="5011478"/>
                </a:lnTo>
                <a:cubicBezTo>
                  <a:pt x="8855455" y="5011478"/>
                  <a:pt x="8911485" y="4955448"/>
                  <a:pt x="8911485" y="4886331"/>
                </a:cubicBezTo>
                <a:lnTo>
                  <a:pt x="8911486" y="4886331"/>
                </a:lnTo>
                <a:cubicBezTo>
                  <a:pt x="8911486" y="4817214"/>
                  <a:pt x="8855456" y="4761184"/>
                  <a:pt x="8786339" y="4761184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4910782"/>
                </a:lnTo>
                <a:lnTo>
                  <a:pt x="204813" y="4910782"/>
                </a:lnTo>
                <a:cubicBezTo>
                  <a:pt x="237281" y="4910782"/>
                  <a:pt x="263602" y="4884461"/>
                  <a:pt x="263602" y="4851993"/>
                </a:cubicBezTo>
                <a:lnTo>
                  <a:pt x="263602" y="291508"/>
                </a:lnTo>
                <a:cubicBezTo>
                  <a:pt x="263602" y="259040"/>
                  <a:pt x="237281" y="232719"/>
                  <a:pt x="204813" y="232719"/>
                </a:cubicBezTo>
                <a:lnTo>
                  <a:pt x="0" y="232719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NL" dirty="0"/>
              <a:t> Add a picture</a:t>
            </a:r>
          </a:p>
        </p:txBody>
      </p:sp>
    </p:spTree>
    <p:extLst>
      <p:ext uri="{BB962C8B-B14F-4D97-AF65-F5344CB8AC3E}">
        <p14:creationId xmlns:p14="http://schemas.microsoft.com/office/powerpoint/2010/main" val="1935761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6BE17B-D861-924B-B43B-FB4BD656D2E6}" type="slidenum">
              <a:rPr lang="en-NL" smtClean="0"/>
              <a:pPr/>
              <a:t>‹#›</a:t>
            </a:fld>
            <a:endParaRPr lang="en-NL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900112" y="1259503"/>
            <a:ext cx="7462611" cy="3086100"/>
          </a:xfrm>
        </p:spPr>
        <p:txBody>
          <a:bodyPr/>
          <a:lstStyle>
            <a:lvl1pPr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nl-NL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3CAE535-79D5-3934-7E76-CFD8BE39B50C}"/>
              </a:ext>
            </a:extLst>
          </p:cNvPr>
          <p:cNvSpPr/>
          <p:nvPr userDrawn="1"/>
        </p:nvSpPr>
        <p:spPr>
          <a:xfrm>
            <a:off x="7232073" y="4488873"/>
            <a:ext cx="1203419" cy="65462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3369B-F7AF-EB8A-BA1A-99EC064574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02370" y="4818157"/>
            <a:ext cx="1033122" cy="11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808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 –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C6BE17B-D861-924B-B43B-FB4BD656D2E6}" type="slidenum">
              <a:rPr lang="en-NL" smtClean="0"/>
              <a:pPr/>
              <a:t>‹#›</a:t>
            </a:fld>
            <a:endParaRPr lang="en-NL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900112" y="1268647"/>
            <a:ext cx="7462611" cy="3086100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nl-NL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2EF63F-57E4-6A3E-7377-B95B6C010295}"/>
              </a:ext>
            </a:extLst>
          </p:cNvPr>
          <p:cNvSpPr/>
          <p:nvPr userDrawn="1"/>
        </p:nvSpPr>
        <p:spPr>
          <a:xfrm>
            <a:off x="7298267" y="4715933"/>
            <a:ext cx="1178717" cy="277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5044DBF8-EC81-2423-4E33-28283DF5A9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59" y="4812671"/>
            <a:ext cx="1116000" cy="13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161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3">
            <a:extLst>
              <a:ext uri="{FF2B5EF4-FFF2-40B4-BE49-F238E27FC236}">
                <a16:creationId xmlns:a16="http://schemas.microsoft.com/office/drawing/2014/main" id="{DE84237A-F2D6-63CE-2453-18EB8CA55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6BE17B-D861-924B-B43B-FB4BD656D2E6}" type="slidenum">
              <a:rPr lang="en-NL" smtClean="0"/>
              <a:pPr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715627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2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13" name="Tijdelijke aanduiding voor tekst 2"/>
          <p:cNvSpPr>
            <a:spLocks noGrp="1"/>
          </p:cNvSpPr>
          <p:nvPr>
            <p:ph type="body" idx="15"/>
          </p:nvPr>
        </p:nvSpPr>
        <p:spPr>
          <a:xfrm>
            <a:off x="2177810" y="2827990"/>
            <a:ext cx="6181965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2177689" y="1448141"/>
            <a:ext cx="6184393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afbeelding 2">
            <a:extLst>
              <a:ext uri="{FF2B5EF4-FFF2-40B4-BE49-F238E27FC236}">
                <a16:creationId xmlns:a16="http://schemas.microsoft.com/office/drawing/2014/main" id="{F8209F54-D3D2-A6BE-295B-6717A5761B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0" name="Tijdelijke aanduiding voor afbeelding 2">
            <a:extLst>
              <a:ext uri="{FF2B5EF4-FFF2-40B4-BE49-F238E27FC236}">
                <a16:creationId xmlns:a16="http://schemas.microsoft.com/office/drawing/2014/main" id="{D4CB9633-E097-2D1B-6FD2-21A88F631C5B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05075" y="2889890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65666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6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5FAE79-2003-8C76-6B9A-A869E17B8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079BFB9E-6F73-4D11-E20A-7138D67660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tekst 4">
            <a:extLst>
              <a:ext uri="{FF2B5EF4-FFF2-40B4-BE49-F238E27FC236}">
                <a16:creationId xmlns:a16="http://schemas.microsoft.com/office/drawing/2014/main" id="{75EAE17E-AF37-2EB3-7161-EDC4640FD3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904035" y="1448141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afbeelding 2">
            <a:extLst>
              <a:ext uri="{FF2B5EF4-FFF2-40B4-BE49-F238E27FC236}">
                <a16:creationId xmlns:a16="http://schemas.microsoft.com/office/drawing/2014/main" id="{6B103275-B74F-D870-3CBA-924AF65306CE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900112" y="2574460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9" name="Tijdelijke aanduiding voor tekst 4">
            <a:extLst>
              <a:ext uri="{FF2B5EF4-FFF2-40B4-BE49-F238E27FC236}">
                <a16:creationId xmlns:a16="http://schemas.microsoft.com/office/drawing/2014/main" id="{BBC263B5-6E41-8B1C-8AA1-9352E8EA67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04035" y="2512560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afbeelding 2">
            <a:extLst>
              <a:ext uri="{FF2B5EF4-FFF2-40B4-BE49-F238E27FC236}">
                <a16:creationId xmlns:a16="http://schemas.microsoft.com/office/drawing/2014/main" id="{02E465A8-E65E-481B-E6D0-C9E27655F1D5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00112" y="3639689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1" name="Tijdelijke aanduiding voor tekst 4">
            <a:extLst>
              <a:ext uri="{FF2B5EF4-FFF2-40B4-BE49-F238E27FC236}">
                <a16:creationId xmlns:a16="http://schemas.microsoft.com/office/drawing/2014/main" id="{56755950-95F8-0201-AB55-1A169BE1D1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04035" y="3577789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jdelijke aanduiding voor afbeelding 2">
            <a:extLst>
              <a:ext uri="{FF2B5EF4-FFF2-40B4-BE49-F238E27FC236}">
                <a16:creationId xmlns:a16="http://schemas.microsoft.com/office/drawing/2014/main" id="{B105042E-D613-C6B2-59F9-4B77821241D6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79384" y="1510041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3" name="Tijdelijke aanduiding voor tekst 4">
            <a:extLst>
              <a:ext uri="{FF2B5EF4-FFF2-40B4-BE49-F238E27FC236}">
                <a16:creationId xmlns:a16="http://schemas.microsoft.com/office/drawing/2014/main" id="{6DFF08FA-F25D-20B5-BF37-5F0E286B1A1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83307" y="1448141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afbeelding 2">
            <a:extLst>
              <a:ext uri="{FF2B5EF4-FFF2-40B4-BE49-F238E27FC236}">
                <a16:creationId xmlns:a16="http://schemas.microsoft.com/office/drawing/2014/main" id="{62E6E76D-9BD7-B664-C06C-774A902AA077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779384" y="2574460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5" name="Tijdelijke aanduiding voor tekst 4">
            <a:extLst>
              <a:ext uri="{FF2B5EF4-FFF2-40B4-BE49-F238E27FC236}">
                <a16:creationId xmlns:a16="http://schemas.microsoft.com/office/drawing/2014/main" id="{B94D492D-833B-C16E-B644-91B8D82F6D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83307" y="2512560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afbeelding 2">
            <a:extLst>
              <a:ext uri="{FF2B5EF4-FFF2-40B4-BE49-F238E27FC236}">
                <a16:creationId xmlns:a16="http://schemas.microsoft.com/office/drawing/2014/main" id="{11A71C5B-E8B1-B469-C2F7-5A8BF24B06B8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4779384" y="3639689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7" name="Tijdelijke aanduiding voor tekst 4">
            <a:extLst>
              <a:ext uri="{FF2B5EF4-FFF2-40B4-BE49-F238E27FC236}">
                <a16:creationId xmlns:a16="http://schemas.microsoft.com/office/drawing/2014/main" id="{933CA6E5-0343-5219-909A-925A5C6D2DF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783307" y="3577789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9561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– Contact Slide 2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13" name="Tijdelijke aanduiding voor tekst 2"/>
          <p:cNvSpPr>
            <a:spLocks noGrp="1"/>
          </p:cNvSpPr>
          <p:nvPr>
            <p:ph type="body" idx="15"/>
          </p:nvPr>
        </p:nvSpPr>
        <p:spPr>
          <a:xfrm>
            <a:off x="2177810" y="2827990"/>
            <a:ext cx="6181965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2177689" y="1448141"/>
            <a:ext cx="6184393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afbeelding 2">
            <a:extLst>
              <a:ext uri="{FF2B5EF4-FFF2-40B4-BE49-F238E27FC236}">
                <a16:creationId xmlns:a16="http://schemas.microsoft.com/office/drawing/2014/main" id="{090BF7D5-2D19-F5F0-2DEF-202B2B3F4D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afbeelding 2">
            <a:extLst>
              <a:ext uri="{FF2B5EF4-FFF2-40B4-BE49-F238E27FC236}">
                <a16:creationId xmlns:a16="http://schemas.microsoft.com/office/drawing/2014/main" id="{A709F65D-F52E-E69C-4549-9BF096D37F69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05075" y="2889890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1AE23C-ABD2-2C7F-3433-A19DABFEC591}"/>
              </a:ext>
            </a:extLst>
          </p:cNvPr>
          <p:cNvSpPr/>
          <p:nvPr userDrawn="1"/>
        </p:nvSpPr>
        <p:spPr>
          <a:xfrm>
            <a:off x="7257448" y="4610501"/>
            <a:ext cx="1219536" cy="53299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D807D5-8B6F-8807-D66B-4BE0F2BA40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108" y="4716000"/>
            <a:ext cx="3826800" cy="3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454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d – Tit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 marL="0" indent="0">
              <a:buClr>
                <a:schemeClr val="tx2"/>
              </a:buClr>
              <a:buFontTx/>
              <a:buNone/>
              <a:defRPr/>
            </a:lvl1pPr>
            <a:lvl2pPr marL="180975" indent="0">
              <a:buClr>
                <a:schemeClr val="tx2"/>
              </a:buClr>
              <a:buFontTx/>
              <a:buNone/>
              <a:defRPr/>
            </a:lvl2pPr>
            <a:lvl3pPr marL="355600" indent="0">
              <a:buClr>
                <a:schemeClr val="tx2"/>
              </a:buClr>
              <a:buFontTx/>
              <a:buNone/>
              <a:defRPr/>
            </a:lvl3pPr>
            <a:lvl4pPr marL="538163" indent="0">
              <a:buClr>
                <a:schemeClr val="tx2"/>
              </a:buClr>
              <a:buFontTx/>
              <a:buNone/>
              <a:defRPr/>
            </a:lvl4pPr>
            <a:lvl5pPr marL="719138" indent="0">
              <a:buClr>
                <a:schemeClr val="tx2"/>
              </a:buCl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906088-061C-988D-61F4-3CD2996DF259}"/>
              </a:ext>
            </a:extLst>
          </p:cNvPr>
          <p:cNvSpPr/>
          <p:nvPr userDrawn="1"/>
        </p:nvSpPr>
        <p:spPr>
          <a:xfrm>
            <a:off x="7257448" y="4610501"/>
            <a:ext cx="1219536" cy="53299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C252A2-3B40-62DE-9F5E-2292EDF64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108" y="4716000"/>
            <a:ext cx="3826800" cy="3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27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tx1"/>
                </a:solidFill>
              </a:defRPr>
            </a:lvl2pPr>
            <a:lvl3pPr marL="538163" indent="-182563">
              <a:buClr>
                <a:schemeClr val="tx2"/>
              </a:buClr>
              <a:buFont typeface="Courier New" panose="02070309020205020404" pitchFamily="49" charset="0"/>
              <a:buChar char="o"/>
              <a:defRPr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14918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 marL="177800" indent="-177800">
              <a:buClr>
                <a:schemeClr val="tx2"/>
              </a:buClr>
              <a:buFont typeface="Arial" panose="020B0604020202020204" pitchFamily="34" charset="0"/>
              <a:buChar char="-"/>
              <a:defRPr/>
            </a:lvl1pPr>
            <a:lvl2pPr marL="361950" indent="-180975">
              <a:buClr>
                <a:schemeClr val="tx2"/>
              </a:buClr>
              <a:buFont typeface="Arial" panose="020B0604020202020204" pitchFamily="34" charset="0"/>
              <a:buChar char="*"/>
              <a:defRPr/>
            </a:lvl2pPr>
            <a:lvl3pPr marL="527050" indent="-171450">
              <a:buClr>
                <a:schemeClr val="tx2"/>
              </a:buClr>
              <a:buFont typeface="Courier New" panose="02070309020205020404" pitchFamily="49" charset="0"/>
              <a:buChar char="o"/>
              <a:defRPr/>
            </a:lvl3pPr>
            <a:lvl4pPr marL="709613" indent="-171450">
              <a:buClr>
                <a:schemeClr val="tx2"/>
              </a:buClr>
              <a:buFont typeface="Arial" panose="020B0604020202020204" pitchFamily="34" charset="0"/>
              <a:buChar char="-"/>
              <a:defRPr/>
            </a:lvl4pPr>
            <a:lvl5pPr marL="719138" indent="0">
              <a:buClr>
                <a:schemeClr val="tx2"/>
              </a:buCl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68020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82872" y="1318380"/>
            <a:ext cx="3607200" cy="299974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0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751295" y="1318380"/>
            <a:ext cx="3608481" cy="299974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0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4722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82872" y="1318380"/>
            <a:ext cx="3607200" cy="299974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44D91C9-D4C3-AD6B-207A-2255E367B6F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52575" y="1318380"/>
            <a:ext cx="3607200" cy="2999700"/>
          </a:xfrm>
          <a:prstGeom prst="roundRect">
            <a:avLst>
              <a:gd name="adj" fmla="val 250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7201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 – Left – Ligh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6BE17B-D861-924B-B43B-FB4BD656D2E6}" type="slidenum">
              <a:rPr lang="en-NL" smtClean="0"/>
              <a:pPr/>
              <a:t>‹#›</a:t>
            </a:fld>
            <a:endParaRPr lang="en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9D31F2F4-6222-A46F-75DC-C6299A3E2EFA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52575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3A9B8E0-7C6E-AE42-7DDE-28C44EF53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051C77E-5064-8F75-8A36-F290F752A8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2873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tx2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 dirty="0"/>
              <a:t>#</a:t>
            </a:r>
            <a:endParaRPr lang="en-NL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9D1C035-18C7-FE11-092F-DF0517955F5D}"/>
              </a:ext>
            </a:extLst>
          </p:cNvPr>
          <p:cNvCxnSpPr/>
          <p:nvPr userDrawn="1"/>
        </p:nvCxnSpPr>
        <p:spPr>
          <a:xfrm>
            <a:off x="867799" y="1776316"/>
            <a:ext cx="1056904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1640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– Left –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6BE17B-D861-924B-B43B-FB4BD656D2E6}" type="slidenum">
              <a:rPr lang="en-NL" smtClean="0"/>
              <a:pPr/>
              <a:t>‹#›</a:t>
            </a:fld>
            <a:endParaRPr lang="en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9D31F2F4-6222-A46F-75DC-C6299A3E2EFA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52575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3A9B8E0-7C6E-AE42-7DDE-28C44EF53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051C77E-5064-8F75-8A36-F290F752A8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2873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tx2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 dirty="0"/>
              <a:t>#</a:t>
            </a:r>
            <a:endParaRPr lang="en-NL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9D1C035-18C7-FE11-092F-DF0517955F5D}"/>
              </a:ext>
            </a:extLst>
          </p:cNvPr>
          <p:cNvCxnSpPr/>
          <p:nvPr userDrawn="1"/>
        </p:nvCxnSpPr>
        <p:spPr>
          <a:xfrm>
            <a:off x="867799" y="1776316"/>
            <a:ext cx="1056904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403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 – Left –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C9A6449-04DA-46D3-129D-4B1EE8E65E54}"/>
              </a:ext>
            </a:extLst>
          </p:cNvPr>
          <p:cNvSpPr/>
          <p:nvPr userDrawn="1"/>
        </p:nvSpPr>
        <p:spPr>
          <a:xfrm>
            <a:off x="7298267" y="4715933"/>
            <a:ext cx="1178717" cy="277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Tijdelijke aanduiding voor afbeelding 2"/>
          <p:cNvSpPr>
            <a:spLocks noGrp="1"/>
          </p:cNvSpPr>
          <p:nvPr>
            <p:ph type="pic" idx="13"/>
          </p:nvPr>
        </p:nvSpPr>
        <p:spPr>
          <a:xfrm>
            <a:off x="4752575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532FE1B-91FF-0A79-CDD1-F41091BA9E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2873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 dirty="0"/>
              <a:t>#</a:t>
            </a:r>
            <a:endParaRPr lang="en-NL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38D698-2889-8D39-A91D-9ED590E15094}"/>
              </a:ext>
            </a:extLst>
          </p:cNvPr>
          <p:cNvCxnSpPr/>
          <p:nvPr userDrawn="1"/>
        </p:nvCxnSpPr>
        <p:spPr>
          <a:xfrm>
            <a:off x="867799" y="1776316"/>
            <a:ext cx="1056904" cy="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5BF6745C-C1D9-0627-7AF1-6D1EFA5878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59" y="4812671"/>
            <a:ext cx="1116000" cy="13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186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 – Right –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6DE904-C121-477E-B2B0-923493BF220C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F0E47AE6-5128-DECB-248D-C898AFC1D7F5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84226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5C20A9-ABAD-760A-E37B-9116F79555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5152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tx2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 dirty="0"/>
              <a:t>#</a:t>
            </a:r>
            <a:endParaRPr lang="en-NL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432F56-4B9B-D03A-4B9A-B64AB67B7839}"/>
              </a:ext>
            </a:extLst>
          </p:cNvPr>
          <p:cNvCxnSpPr/>
          <p:nvPr userDrawn="1"/>
        </p:nvCxnSpPr>
        <p:spPr>
          <a:xfrm>
            <a:off x="4864066" y="1776316"/>
            <a:ext cx="1056904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775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82873" y="1318381"/>
            <a:ext cx="7576903" cy="29949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476984" y="4778017"/>
            <a:ext cx="403412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r">
              <a:defRPr sz="800">
                <a:solidFill>
                  <a:schemeClr val="tx2"/>
                </a:solidFill>
              </a:defRPr>
            </a:lvl1pPr>
          </a:lstStyle>
          <a:p>
            <a:fld id="{B86DE904-C121-477E-B2B0-923493BF220C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6C443C38-324B-FBE4-B09E-2ED87B16834E}"/>
              </a:ext>
            </a:extLst>
          </p:cNvPr>
          <p:cNvSpPr/>
          <p:nvPr userDrawn="1"/>
        </p:nvSpPr>
        <p:spPr>
          <a:xfrm rot="5400000">
            <a:off x="-2207231" y="2439949"/>
            <a:ext cx="4678063" cy="263602"/>
          </a:xfrm>
          <a:prstGeom prst="round2SameRect">
            <a:avLst>
              <a:gd name="adj1" fmla="val 22302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79647671-09AC-6CF6-60F2-DD9F367DF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NL" dirty="0"/>
          </a:p>
        </p:txBody>
      </p:sp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43CAC31B-A9F4-BA09-CC9D-BE1AFEFACDD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59" y="4812671"/>
            <a:ext cx="1116000" cy="13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1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75" r:id="rId3"/>
    <p:sldLayoutId id="2147483755" r:id="rId4"/>
    <p:sldLayoutId id="2147483756" r:id="rId5"/>
    <p:sldLayoutId id="2147483777" r:id="rId6"/>
    <p:sldLayoutId id="2147483764" r:id="rId7"/>
    <p:sldLayoutId id="2147483769" r:id="rId8"/>
    <p:sldLayoutId id="2147483770" r:id="rId9"/>
    <p:sldLayoutId id="2147483779" r:id="rId10"/>
    <p:sldLayoutId id="2147483778" r:id="rId11"/>
    <p:sldLayoutId id="2147483767" r:id="rId12"/>
    <p:sldLayoutId id="2147483759" r:id="rId13"/>
    <p:sldLayoutId id="2147483766" r:id="rId14"/>
    <p:sldLayoutId id="2147483774" r:id="rId15"/>
    <p:sldLayoutId id="2147483760" r:id="rId16"/>
    <p:sldLayoutId id="2147483780" r:id="rId17"/>
    <p:sldLayoutId id="2147483761" r:id="rId18"/>
    <p:sldLayoutId id="2147483776" r:id="rId1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i="0" kern="1200">
          <a:solidFill>
            <a:schemeClr val="tx2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ts val="0"/>
        </a:spcBef>
        <a:buFont typeface="Arial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74625" algn="l" defTabSz="914400" rtl="0" eaLnBrk="1" latinLnBrk="0" hangingPunct="1">
        <a:spcBef>
          <a:spcPct val="20000"/>
        </a:spcBef>
        <a:buFont typeface="Arial" pitchFamily="34" charset="0"/>
        <a:buChar char="*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8163" indent="-182563" algn="l" defTabSz="914400" rtl="0" eaLnBrk="1" latinLnBrk="0" hangingPunct="1">
        <a:spcBef>
          <a:spcPct val="20000"/>
        </a:spcBef>
        <a:buFont typeface="Arial" pitchFamily="34" charset="0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defTabSz="914400" rtl="0" eaLnBrk="1" latinLnBrk="0" hangingPunct="1">
        <a:spcBef>
          <a:spcPct val="20000"/>
        </a:spcBef>
        <a:buFont typeface="Arial" pitchFamily="34" charset="0"/>
        <a:buChar char="-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893763" indent="-174625" algn="l" defTabSz="914400" rtl="0" eaLnBrk="1" latinLnBrk="0" hangingPunct="1">
        <a:spcBef>
          <a:spcPct val="20000"/>
        </a:spcBef>
        <a:buFont typeface="Arial" pitchFamily="34" charset="0"/>
        <a:buChar char="-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EN/TXT/?uri=CELEX%3A32017R2401&amp;qid=1728309507965" TargetMode="External"/><Relationship Id="rId2" Type="http://schemas.openxmlformats.org/officeDocument/2006/relationships/hyperlink" Target="https://eur-lex.europa.eu/legal-content/EN/TXT/?uri=CELEX%3A32017R240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ur-lex.europa.eu/legal-content/EN/TXT/?uri=CELEX%3A32021L2167&amp;qid=1728309146537" TargetMode="External"/><Relationship Id="rId5" Type="http://schemas.openxmlformats.org/officeDocument/2006/relationships/hyperlink" Target="https://finance.ec.europa.eu/regulation-and-supervision/financial-services-legislation/implementing-and-delegated-acts/securitisation-regulation_en" TargetMode="External"/><Relationship Id="rId4" Type="http://schemas.openxmlformats.org/officeDocument/2006/relationships/hyperlink" Target="https://eur-lex.europa.eu/legal-content/EN/TXT/?uri=CELEX%3A32024R0584&amp;qid=1728309546784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infin.fgov.be/myminfin-web/pages/public/fisconet/document/5ff8af2a-2ec7-4520-96f3-3a31d34d02c2" TargetMode="External"/><Relationship Id="rId3" Type="http://schemas.openxmlformats.org/officeDocument/2006/relationships/hyperlink" Target="https://www.ejustice.just.fgov.be/eli/wet/2012/08/03/2012003255/justel" TargetMode="External"/><Relationship Id="rId7" Type="http://schemas.openxmlformats.org/officeDocument/2006/relationships/hyperlink" Target="https://www.ejustice.just.fgov.be/eli/wet/2004/12/15/2005003036/justel" TargetMode="External"/><Relationship Id="rId12" Type="http://schemas.openxmlformats.org/officeDocument/2006/relationships/hyperlink" Target="https://www.ejustice.just.fgov.be/eli/besluit/2018/07/30/2018013333/justel" TargetMode="External"/><Relationship Id="rId2" Type="http://schemas.openxmlformats.org/officeDocument/2006/relationships/hyperlink" Target="https://www.ejustice.just.fgov.be/cgi_loi/article.pl?language=nl&amp;dt=LOI&amp;ddd=2012-08-03&amp;ddf=2012-08-03&amp;fr=f&amp;choix1=et&amp;trier=promulgation&amp;lg_txt=n&amp;type=&amp;sort=&amp;numac_search=2012003296&amp;cn_search=&amp;caller=list&amp;&amp;view_numac=2012003296f#LNKR010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justice.just.fgov.be/cgi_loi/article.pl?language=nl&amp;lg_txt=n&amp;type=&amp;sort=&amp;numac_search=&amp;cn_search=1851121601&amp;caller=SUM&amp;&amp;view_numac=1851121601f#LNK0018" TargetMode="External"/><Relationship Id="rId11" Type="http://schemas.openxmlformats.org/officeDocument/2006/relationships/hyperlink" Target="https://www.ejustice.just.fgov.be/eli/besluit/2022/09/18/2022042338/justel" TargetMode="External"/><Relationship Id="rId5" Type="http://schemas.openxmlformats.org/officeDocument/2006/relationships/hyperlink" Target="https://www.ejustice.just.fgov.be/cgi_loi/article.pl?language=nl&amp;lg_txt=n&amp;type=&amp;sort=&amp;numac_search=&amp;cn_search=2013071122&amp;caller=article&amp;&amp;view_numac=2013071122f#LNK0008" TargetMode="External"/><Relationship Id="rId10" Type="http://schemas.openxmlformats.org/officeDocument/2006/relationships/hyperlink" Target="https://www.minfin.fgov.be/myminfin-web/pages/public/fisconet/document/1a684bc6-a675-419a-ab83-73864335c166" TargetMode="External"/><Relationship Id="rId4" Type="http://schemas.openxmlformats.org/officeDocument/2006/relationships/hyperlink" Target="https://www.ejustice.just.fgov.be/cgi_loi/article.pl?language=nl&amp;sum_date=&amp;pd_search=2022-07-01&amp;numac_search=2022A32058&amp;page=1&amp;lg_txt=N&amp;caller=list&amp;2022A32058=1&amp;trier=afkondiging&amp;view_numac=2012003255nx2012003255fx2012003296nx2012003296f&amp;dt=BURGERLIJK+WETBOEK&amp;nl=n&amp;choix1=en&amp;choix2=en#LNK0058" TargetMode="External"/><Relationship Id="rId9" Type="http://schemas.openxmlformats.org/officeDocument/2006/relationships/hyperlink" Target="https://www.minfin.fgov.be/myminfin-web/pages/public/fisconet/document/764d1c99-fe14-4835-a22d-53ae3f22c31c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ortonrosefulbright.com/en/knowledge/resources-and-tools/capital-markets-union/securitisation/securitisation-risk-retention-qa#:~:text=A%20perceived%20remedy%20is%20to%20implement%20a%20%E2%80%98risk%20retention%20requirement%E2%80%99" TargetMode="External"/><Relationship Id="rId3" Type="http://schemas.openxmlformats.org/officeDocument/2006/relationships/hyperlink" Target="https://www.eba.europa.eu/homepage" TargetMode="External"/><Relationship Id="rId7" Type="http://schemas.openxmlformats.org/officeDocument/2006/relationships/hyperlink" Target="https://www.nortonrosefulbright.com/en/knowledge/resources-and-tools/capital-markets-union/securitisation/sts-securitisation-practical-guide#:~:text=To%20obtain%20an%20STS%20designation,%20a%20securitisation%20first%20needs%20to" TargetMode="External"/><Relationship Id="rId2" Type="http://schemas.openxmlformats.org/officeDocument/2006/relationships/hyperlink" Target="https://finance.ec.europa.eu/capital-markets-union-and-financial-markets/financial-markets/securities-markets/securitisation_en#legisl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rue-sale-international.de/en/" TargetMode="External"/><Relationship Id="rId5" Type="http://schemas.openxmlformats.org/officeDocument/2006/relationships/hyperlink" Target="https://pcsmarket.org/" TargetMode="External"/><Relationship Id="rId4" Type="http://schemas.openxmlformats.org/officeDocument/2006/relationships/hyperlink" Target="https://www.esma.europa.eu/esmas-activities/markets-and-infrastructure/securitisation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eli/dir/2019/2162/oj" TargetMode="External"/><Relationship Id="rId2" Type="http://schemas.openxmlformats.org/officeDocument/2006/relationships/hyperlink" Target="https://eur-lex.europa.eu/eli/reg/2019/2160" TargetMode="Externa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bb.be/nl/artikels/circulaire-nbb202215-praktische-regels-voor-de-toepassing-van-de-wet-van-25-april-2014-op" TargetMode="External"/><Relationship Id="rId3" Type="http://schemas.openxmlformats.org/officeDocument/2006/relationships/hyperlink" Target="https://www.ejustice.just.fgov.be/cgi_wet/article.pl?language=nl&amp;sum_date=&amp;pd_search=2014-05-07&amp;numac_search=2014003194&amp;page=1&amp;lg_txt=N&amp;caller=list&amp;2014003194=7&amp;trier=afkondiging&amp;fr=f&amp;nl=n&amp;text1=covered+bonds&amp;choix1=en&amp;choix2=en" TargetMode="External"/><Relationship Id="rId7" Type="http://schemas.openxmlformats.org/officeDocument/2006/relationships/hyperlink" Target="https://www.ejustice.just.fgov.be/cgi_wet/article.pl?language=nl&amp;sum_date=&amp;pd_search=2022-02-15&amp;numac_search=2022030664&amp;page=1&amp;lg_txt=N&amp;caller=list&amp;2022030664=0&amp;trier=afkondiging&amp;nl=n&amp;text1=covered+bonds&amp;choix1=en&amp;choix2=en" TargetMode="External"/><Relationship Id="rId2" Type="http://schemas.openxmlformats.org/officeDocument/2006/relationships/hyperlink" Target="https://www.ejustice.just.fgov.be/eli/wet/2012/08/03/2012003255/juste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justice.just.fgov.be/cgi_wet/article.pl?language=nl&amp;sum_date=&amp;pd_search=2012-10-18&amp;numac_search=2012003308&amp;page=1&amp;lg_txt=N&amp;caller=list&amp;2012003308=13&amp;trier=afkondiging&amp;fr=f&amp;nl=n&amp;text1=covered+bonds&amp;choix1=en&amp;choix2=en" TargetMode="External"/><Relationship Id="rId5" Type="http://schemas.openxmlformats.org/officeDocument/2006/relationships/hyperlink" Target="https://www.ejustice.just.fgov.be/cgi_wet/article.pl?language=nl&amp;sum_date=&amp;pd_search=2012-10-18&amp;numac_search=2012003307&amp;page=1&amp;lg_txt=N&amp;caller=list&amp;2012003307=12&amp;trier=afkondiging&amp;fr=f&amp;nl=n&amp;text1=covered+bonds&amp;choix1=en&amp;choix2=en" TargetMode="External"/><Relationship Id="rId4" Type="http://schemas.openxmlformats.org/officeDocument/2006/relationships/hyperlink" Target="https://www.ejustice.just.fgov.be/cgi_loi/article.pl?language=nl&amp;lg_txt=n&amp;type=&amp;sort=&amp;numac_search=&amp;cn_search=1851121601&amp;caller=SUM&amp;&amp;view_numac=1851121601f#LNK0018" TargetMode="External"/><Relationship Id="rId9" Type="http://schemas.openxmlformats.org/officeDocument/2006/relationships/hyperlink" Target="https://www.nbb.be/nl/artikels/circulaire-nbb202216-circulaire-aan-de-portefeuillesurveillanten-bij-kredietinstellingen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veredbondlabel.com/issuers/national/1-be" TargetMode="External"/><Relationship Id="rId2" Type="http://schemas.openxmlformats.org/officeDocument/2006/relationships/hyperlink" Target="https://hypo.org/ecbc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luengo.blogspot.com/2017/02/recursos-sobre-ciberconducta-y.html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trendsanita.it/benefici-diagnostici-ed-economico-organizzativi-della-ceus-nelle-lesioni-focali-epatiche-un-case-study/" TargetMode="External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06A05A42-D657-799B-A461-B85380C5289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/>
          <a:srcRect t="15" b="1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1E036FA-6135-043C-3792-9F2116E708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2873" y="3245167"/>
            <a:ext cx="7576903" cy="1044392"/>
          </a:xfrm>
        </p:spPr>
        <p:txBody>
          <a:bodyPr/>
          <a:lstStyle/>
          <a:p>
            <a:r>
              <a:rPr lang="fr-BE" sz="2400" dirty="0" err="1"/>
              <a:t>Structured</a:t>
            </a:r>
            <a:r>
              <a:rPr lang="fr-BE" sz="2400" dirty="0"/>
              <a:t> finance and the </a:t>
            </a:r>
            <a:r>
              <a:rPr lang="fr-BE" sz="2400" dirty="0" err="1"/>
              <a:t>desirable</a:t>
            </a:r>
            <a:r>
              <a:rPr lang="fr-BE" sz="2400" dirty="0"/>
              <a:t> transformation of EU </a:t>
            </a:r>
            <a:r>
              <a:rPr lang="fr-BE" sz="2400" dirty="0" err="1"/>
              <a:t>financial</a:t>
            </a:r>
            <a:r>
              <a:rPr lang="fr-BE" sz="2400" dirty="0"/>
              <a:t> </a:t>
            </a:r>
            <a:r>
              <a:rPr lang="fr-BE" sz="2400" dirty="0" err="1"/>
              <a:t>markets</a:t>
            </a:r>
            <a:r>
              <a:rPr lang="fr-BE" sz="2400" dirty="0"/>
              <a:t> (CMU and SIU)</a:t>
            </a:r>
            <a:endParaRPr lang="nl-NL" sz="2400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279EB49-7809-2E3D-5517-22AC9B0A08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873" y="4326075"/>
            <a:ext cx="7930323" cy="817425"/>
          </a:xfrm>
        </p:spPr>
        <p:txBody>
          <a:bodyPr/>
          <a:lstStyle/>
          <a:p>
            <a:r>
              <a:rPr lang="fr-BE" b="1" dirty="0"/>
              <a:t>Ivan Peeters				</a:t>
            </a:r>
            <a:r>
              <a:rPr lang="en-GB" sz="1200" dirty="0"/>
              <a:t>Attorney, Nauta </a:t>
            </a:r>
            <a:r>
              <a:rPr lang="en-GB" sz="1200" dirty="0" err="1"/>
              <a:t>Dutilh</a:t>
            </a:r>
            <a:br>
              <a:rPr lang="en-GB" sz="1200" dirty="0"/>
            </a:br>
            <a:r>
              <a:rPr lang="en-GB" sz="1200" dirty="0"/>
              <a:t>					Lecturer ULB LLM International Business Law 					(financial markets/financial transactions)</a:t>
            </a:r>
            <a:endParaRPr lang="en-NL" sz="1200" dirty="0"/>
          </a:p>
          <a:p>
            <a:endParaRPr lang="nl-NL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8FF812-DB8A-E841-004E-CE751E0185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1700" y="3057810"/>
            <a:ext cx="1449614" cy="335922"/>
          </a:xfrm>
        </p:spPr>
        <p:txBody>
          <a:bodyPr/>
          <a:lstStyle/>
          <a:p>
            <a:r>
              <a:rPr lang="nl-BE" dirty="0"/>
              <a:t>Banking &amp; Finance</a:t>
            </a:r>
            <a:endParaRPr lang="nl-NL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7C7D9C-E771-EB55-3C69-B6E83F0564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9295" y="236222"/>
            <a:ext cx="8565410" cy="509129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DF2EF3E-82CD-CD98-C14D-E091324F87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nl-BE" dirty="0"/>
              <a:t>14/03/2026</a:t>
            </a:r>
            <a:endParaRPr lang="nl-NL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4FD4FC-CEE9-9563-30C3-3C0CA193C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818" y="84524"/>
            <a:ext cx="2535685" cy="98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408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95538-CAFE-48CC-F395-10201B0CA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</p:spPr>
        <p:txBody>
          <a:bodyPr anchor="b">
            <a:normAutofit/>
          </a:bodyPr>
          <a:lstStyle/>
          <a:p>
            <a:r>
              <a:rPr lang="en-US" sz="2600"/>
              <a:t>The Capital Markets Union (CMU) – September 2015</a:t>
            </a:r>
            <a:endParaRPr lang="fr-BE" sz="26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9305F3-AF49-A376-9D12-8939A18F2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10</a:t>
            </a:fld>
            <a:endParaRPr lang="en-NL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8444F804-9ED6-70A4-5E01-88A7ACDD99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7336159"/>
              </p:ext>
            </p:extLst>
          </p:nvPr>
        </p:nvGraphicFramePr>
        <p:xfrm>
          <a:off x="782873" y="1318381"/>
          <a:ext cx="7576903" cy="2994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18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FFD44-A156-CAD1-3013-0DADE6C2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600"/>
              <a:t>The Savings and Investment Union (SIU) – March 2025</a:t>
            </a:r>
            <a:endParaRPr lang="nl-NL" sz="26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066F5-5592-C8D0-0A1B-BC37FFBC9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11</a:t>
            </a:fld>
            <a:endParaRPr lang="en-NL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2B714871-BD79-BB24-92DC-91D7051EFD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1156285"/>
              </p:ext>
            </p:extLst>
          </p:nvPr>
        </p:nvGraphicFramePr>
        <p:xfrm>
          <a:off x="782873" y="1318381"/>
          <a:ext cx="7576903" cy="2994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1724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C68A3C2-85AC-CE49-D915-CB7109C70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</p:spPr>
        <p:txBody>
          <a:bodyPr anchor="t">
            <a:normAutofit/>
          </a:bodyPr>
          <a:lstStyle/>
          <a:p>
            <a:r>
              <a:rPr lang="fr-BE" dirty="0"/>
              <a:t>Tools for transformation?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97E9A7-56E9-75AA-F6FF-A55A252BB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86DE904-C121-477E-B2B0-923493BF220C}" type="slidenum">
              <a:rPr lang="nl-NL" smtClean="0"/>
              <a:pPr>
                <a:spcAft>
                  <a:spcPts val="600"/>
                </a:spcAft>
              </a:pPr>
              <a:t>12</a:t>
            </a:fld>
            <a:endParaRPr lang="nl-NL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B932C25-0240-0139-E9EA-A15F8CC60116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/>
          <a:srcRect b="9079"/>
          <a:stretch>
            <a:fillRect/>
          </a:stretch>
        </p:blipFill>
        <p:spPr>
          <a:xfrm>
            <a:off x="784226" y="1858296"/>
            <a:ext cx="3607200" cy="2459783"/>
          </a:xfrm>
          <a:noFill/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04E7F5-C296-497F-52B7-F04ADE1F43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55152" y="886819"/>
            <a:ext cx="1550987" cy="97147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BE" dirty="0"/>
              <a:t>3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83532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34DA5-C961-DAAB-F627-A20E4B7EC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</p:spPr>
        <p:txBody>
          <a:bodyPr anchor="b">
            <a:normAutofit/>
          </a:bodyPr>
          <a:lstStyle/>
          <a:p>
            <a:r>
              <a:rPr lang="nl-BE" dirty="0" err="1"/>
              <a:t>What</a:t>
            </a:r>
            <a:r>
              <a:rPr lang="nl-BE" dirty="0"/>
              <a:t> is </a:t>
            </a:r>
            <a:r>
              <a:rPr lang="nl-BE" dirty="0" err="1"/>
              <a:t>securisation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how</a:t>
            </a:r>
            <a:r>
              <a:rPr lang="nl-BE" dirty="0"/>
              <a:t> is </a:t>
            </a: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regulated</a:t>
            </a:r>
            <a:r>
              <a:rPr lang="nl-BE" dirty="0"/>
              <a:t>?</a:t>
            </a: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CB353B-8D3A-7FDA-B547-3C15926F0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13</a:t>
            </a:fld>
            <a:endParaRPr lang="en-NL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7C57DB08-A1CF-1CA5-0FB2-74D0FD7F02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9634906"/>
              </p:ext>
            </p:extLst>
          </p:nvPr>
        </p:nvGraphicFramePr>
        <p:xfrm>
          <a:off x="782873" y="1318381"/>
          <a:ext cx="7576903" cy="2994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0464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E07A0-E43E-99D5-46D2-E670A761C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 </a:t>
            </a:r>
            <a:r>
              <a:rPr lang="en-US" dirty="0" err="1"/>
              <a:t>securitisation</a:t>
            </a:r>
            <a:r>
              <a:rPr lang="en-US" dirty="0"/>
              <a:t> scheme – true sale</a:t>
            </a:r>
            <a:endParaRPr lang="fr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FF3EBF-6103-1F81-B311-D9089A83A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14</a:t>
            </a:fld>
            <a:endParaRPr lang="en-NL"/>
          </a:p>
        </p:txBody>
      </p:sp>
      <p:grpSp>
        <p:nvGrpSpPr>
          <p:cNvPr id="6" name="Group 1">
            <a:extLst>
              <a:ext uri="{FF2B5EF4-FFF2-40B4-BE49-F238E27FC236}">
                <a16:creationId xmlns:a16="http://schemas.microsoft.com/office/drawing/2014/main" id="{CA2B600A-76DB-EE5B-F4F6-98C63B3F4E56}"/>
              </a:ext>
            </a:extLst>
          </p:cNvPr>
          <p:cNvGrpSpPr>
            <a:grpSpLocks/>
          </p:cNvGrpSpPr>
          <p:nvPr/>
        </p:nvGrpSpPr>
        <p:grpSpPr bwMode="auto">
          <a:xfrm>
            <a:off x="573999" y="1650955"/>
            <a:ext cx="7994650" cy="2598737"/>
            <a:chOff x="873403" y="1316320"/>
            <a:chExt cx="7419420" cy="2466779"/>
          </a:xfrm>
        </p:grpSpPr>
        <p:sp>
          <p:nvSpPr>
            <p:cNvPr id="7" name="Line 18">
              <a:extLst>
                <a:ext uri="{FF2B5EF4-FFF2-40B4-BE49-F238E27FC236}">
                  <a16:creationId xmlns:a16="http://schemas.microsoft.com/office/drawing/2014/main" id="{F95DB862-962A-13BB-7B88-6C98089D703B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4555120" y="2185795"/>
              <a:ext cx="0" cy="95084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18288" bIns="18288" anchor="ctr"/>
            <a:lstStyle/>
            <a:p>
              <a:pPr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nl-BE" sz="1900" ker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8" name="Text Box 5">
              <a:extLst>
                <a:ext uri="{FF2B5EF4-FFF2-40B4-BE49-F238E27FC236}">
                  <a16:creationId xmlns:a16="http://schemas.microsoft.com/office/drawing/2014/main" id="{7296047A-DC83-AAC6-0566-5199B56039BB}"/>
                </a:ext>
              </a:extLst>
            </p:cNvPr>
            <p:cNvSpPr txBox="1">
              <a:spLocks noChangeAspect="1"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873403" y="1429336"/>
              <a:ext cx="1683954" cy="931258"/>
            </a:xfrm>
            <a:prstGeom prst="rect">
              <a:avLst/>
            </a:pr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9808" tIns="29808" rIns="29808" bIns="29808" anchor="ctr" anchorCtr="1"/>
            <a:lstStyle>
              <a:lvl1pPr defTabSz="879475" eaLnBrk="0" hangingPunct="0">
                <a:spcBef>
                  <a:spcPct val="30000"/>
                </a:spcBef>
                <a:spcAft>
                  <a:spcPct val="10000"/>
                </a:spcAft>
                <a:defRPr sz="11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879475" eaLnBrk="0" hangingPunct="0">
                <a:spcBef>
                  <a:spcPct val="30000"/>
                </a:spcBef>
                <a:spcAft>
                  <a:spcPct val="1000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n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2pPr>
              <a:lvl3pPr marL="1143000" indent="-228600" defTabSz="879475" eaLnBrk="0" hangingPunct="0">
                <a:spcBef>
                  <a:spcPct val="10000"/>
                </a:spcBef>
                <a:spcAft>
                  <a:spcPct val="10000"/>
                </a:spcAft>
                <a:buClr>
                  <a:srgbClr val="00915A"/>
                </a:buClr>
                <a:buSzPct val="120000"/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3pPr>
              <a:lvl4pPr marL="1600200" indent="-228600" defTabSz="879475" eaLnBrk="0" hangingPunct="0">
                <a:spcBef>
                  <a:spcPct val="10000"/>
                </a:spcBef>
                <a:buClr>
                  <a:srgbClr val="00915A"/>
                </a:buClr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4pPr>
              <a:lvl5pPr marL="2057400" indent="-228600" defTabSz="879475" eaLnBrk="0" hangingPunct="0">
                <a:spcBef>
                  <a:spcPct val="20000"/>
                </a:spcBef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5pPr>
              <a:lvl6pPr marL="2514600" indent="-228600" defTabSz="879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6pPr>
              <a:lvl7pPr marL="2971800" indent="-228600" defTabSz="879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7pPr>
              <a:lvl8pPr marL="3429000" indent="-228600" defTabSz="879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8pPr>
              <a:lvl9pPr marL="3886200" indent="-228600" defTabSz="879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altLang="en-US" sz="1400" kern="0" dirty="0">
                  <a:solidFill>
                    <a:srgbClr val="000000"/>
                  </a:solidFill>
                  <a:ea typeface="+mn-ea"/>
                </a:rPr>
                <a:t>Originator /Seller</a:t>
              </a:r>
            </a:p>
          </p:txBody>
        </p:sp>
        <p:sp>
          <p:nvSpPr>
            <p:cNvPr id="9" name="Text Box 6">
              <a:extLst>
                <a:ext uri="{FF2B5EF4-FFF2-40B4-BE49-F238E27FC236}">
                  <a16:creationId xmlns:a16="http://schemas.microsoft.com/office/drawing/2014/main" id="{07135A1D-1E5F-858E-91A9-21AD5662A110}"/>
                </a:ext>
              </a:extLst>
            </p:cNvPr>
            <p:cNvSpPr txBox="1">
              <a:spLocks noChangeAspect="1"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3743345" y="1429336"/>
              <a:ext cx="1683954" cy="931258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5448" tIns="105448" rIns="105448" bIns="105448" anchor="ctr" anchorCtr="1"/>
            <a:lstStyle>
              <a:lvl1pPr defTabSz="879475" eaLnBrk="0" hangingPunct="0">
                <a:spcBef>
                  <a:spcPct val="30000"/>
                </a:spcBef>
                <a:spcAft>
                  <a:spcPct val="10000"/>
                </a:spcAft>
                <a:defRPr sz="11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879475" eaLnBrk="0" hangingPunct="0">
                <a:spcBef>
                  <a:spcPct val="30000"/>
                </a:spcBef>
                <a:spcAft>
                  <a:spcPct val="1000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n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2pPr>
              <a:lvl3pPr marL="1143000" indent="-228600" defTabSz="879475" eaLnBrk="0" hangingPunct="0">
                <a:spcBef>
                  <a:spcPct val="10000"/>
                </a:spcBef>
                <a:spcAft>
                  <a:spcPct val="10000"/>
                </a:spcAft>
                <a:buClr>
                  <a:srgbClr val="00915A"/>
                </a:buClr>
                <a:buSzPct val="120000"/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3pPr>
              <a:lvl4pPr marL="1600200" indent="-228600" defTabSz="879475" eaLnBrk="0" hangingPunct="0">
                <a:spcBef>
                  <a:spcPct val="10000"/>
                </a:spcBef>
                <a:buClr>
                  <a:srgbClr val="00915A"/>
                </a:buClr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4pPr>
              <a:lvl5pPr marL="2057400" indent="-228600" defTabSz="879475" eaLnBrk="0" hangingPunct="0">
                <a:spcBef>
                  <a:spcPct val="20000"/>
                </a:spcBef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5pPr>
              <a:lvl6pPr marL="2514600" indent="-228600" defTabSz="879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6pPr>
              <a:lvl7pPr marL="2971800" indent="-228600" defTabSz="879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7pPr>
              <a:lvl8pPr marL="3429000" indent="-228600" defTabSz="879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8pPr>
              <a:lvl9pPr marL="3886200" indent="-228600" defTabSz="879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fontAlgn="auto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GB" altLang="en-US" sz="1400" kern="0" dirty="0">
                  <a:solidFill>
                    <a:srgbClr val="FFFFFF"/>
                  </a:solidFill>
                  <a:ea typeface="+mn-ea"/>
                </a:rPr>
                <a:t>Special</a:t>
              </a:r>
              <a:br>
                <a:rPr lang="en-GB" altLang="en-US" sz="1400" kern="0" dirty="0">
                  <a:solidFill>
                    <a:srgbClr val="FFFFFF"/>
                  </a:solidFill>
                  <a:ea typeface="+mn-ea"/>
                </a:rPr>
              </a:br>
              <a:r>
                <a:rPr lang="en-GB" altLang="en-US" sz="1400" kern="0" dirty="0">
                  <a:solidFill>
                    <a:srgbClr val="FFFFFF"/>
                  </a:solidFill>
                  <a:ea typeface="+mn-ea"/>
                </a:rPr>
                <a:t>Purpose Vehicle</a:t>
              </a:r>
            </a:p>
          </p:txBody>
        </p:sp>
        <p:sp>
          <p:nvSpPr>
            <p:cNvPr id="10" name="Text Box 7">
              <a:extLst>
                <a:ext uri="{FF2B5EF4-FFF2-40B4-BE49-F238E27FC236}">
                  <a16:creationId xmlns:a16="http://schemas.microsoft.com/office/drawing/2014/main" id="{5A87C4E4-97E8-1574-0499-37EF9C82E336}"/>
                </a:ext>
              </a:extLst>
            </p:cNvPr>
            <p:cNvSpPr txBox="1">
              <a:spLocks noChangeAspect="1"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3734506" y="2912116"/>
              <a:ext cx="1683954" cy="870983"/>
            </a:xfrm>
            <a:prstGeom prst="rect">
              <a:avLst/>
            </a:pr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5448" tIns="105448" rIns="105448" bIns="105448" anchor="ctr" anchorCtr="1"/>
            <a:lstStyle>
              <a:lvl1pPr defTabSz="879475" eaLnBrk="0" hangingPunct="0">
                <a:spcBef>
                  <a:spcPct val="30000"/>
                </a:spcBef>
                <a:spcAft>
                  <a:spcPct val="10000"/>
                </a:spcAft>
                <a:defRPr sz="11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879475" eaLnBrk="0" hangingPunct="0">
                <a:spcBef>
                  <a:spcPct val="30000"/>
                </a:spcBef>
                <a:spcAft>
                  <a:spcPct val="1000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n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2pPr>
              <a:lvl3pPr marL="1143000" indent="-228600" defTabSz="879475" eaLnBrk="0" hangingPunct="0">
                <a:spcBef>
                  <a:spcPct val="10000"/>
                </a:spcBef>
                <a:spcAft>
                  <a:spcPct val="10000"/>
                </a:spcAft>
                <a:buClr>
                  <a:srgbClr val="00915A"/>
                </a:buClr>
                <a:buSzPct val="120000"/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3pPr>
              <a:lvl4pPr marL="1600200" indent="-228600" defTabSz="879475" eaLnBrk="0" hangingPunct="0">
                <a:spcBef>
                  <a:spcPct val="10000"/>
                </a:spcBef>
                <a:buClr>
                  <a:srgbClr val="00915A"/>
                </a:buClr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4pPr>
              <a:lvl5pPr marL="2057400" indent="-228600" defTabSz="879475" eaLnBrk="0" hangingPunct="0">
                <a:spcBef>
                  <a:spcPct val="20000"/>
                </a:spcBef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5pPr>
              <a:lvl6pPr marL="2514600" indent="-228600" defTabSz="879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6pPr>
              <a:lvl7pPr marL="2971800" indent="-228600" defTabSz="879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7pPr>
              <a:lvl8pPr marL="3429000" indent="-228600" defTabSz="879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8pPr>
              <a:lvl9pPr marL="3886200" indent="-228600" defTabSz="879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altLang="en-US" sz="1400" kern="0" dirty="0">
                  <a:solidFill>
                    <a:srgbClr val="000000"/>
                  </a:solidFill>
                  <a:ea typeface="+mn-ea"/>
                </a:rPr>
                <a:t>Structural</a:t>
              </a:r>
              <a:br>
                <a:rPr lang="en-GB" altLang="en-US" sz="1400" kern="0" dirty="0">
                  <a:solidFill>
                    <a:srgbClr val="000000"/>
                  </a:solidFill>
                  <a:ea typeface="+mn-ea"/>
                </a:rPr>
              </a:br>
              <a:r>
                <a:rPr lang="en-GB" altLang="en-US" sz="1400" kern="0" dirty="0">
                  <a:solidFill>
                    <a:srgbClr val="000000"/>
                  </a:solidFill>
                  <a:ea typeface="+mn-ea"/>
                </a:rPr>
                <a:t>Enhancements</a:t>
              </a:r>
              <a:br>
                <a:rPr lang="en-GB" altLang="en-US" sz="1400" kern="0" dirty="0">
                  <a:solidFill>
                    <a:srgbClr val="000000"/>
                  </a:solidFill>
                  <a:ea typeface="+mn-ea"/>
                </a:rPr>
              </a:br>
              <a:endParaRPr lang="en-GB" altLang="en-US" sz="1200" kern="0" dirty="0">
                <a:solidFill>
                  <a:srgbClr val="000000"/>
                </a:solidFill>
                <a:ea typeface="+mn-ea"/>
              </a:endParaRPr>
            </a:p>
          </p:txBody>
        </p:sp>
        <p:sp>
          <p:nvSpPr>
            <p:cNvPr id="11" name="Text Box 8">
              <a:extLst>
                <a:ext uri="{FF2B5EF4-FFF2-40B4-BE49-F238E27FC236}">
                  <a16:creationId xmlns:a16="http://schemas.microsoft.com/office/drawing/2014/main" id="{821ABE29-EF49-B969-8ECE-9FA54F2D8D2C}"/>
                </a:ext>
              </a:extLst>
            </p:cNvPr>
            <p:cNvSpPr txBox="1">
              <a:spLocks noChangeAspect="1"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6608868" y="1414267"/>
              <a:ext cx="1683955" cy="929752"/>
            </a:xfrm>
            <a:prstGeom prst="rect">
              <a:avLst/>
            </a:pr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5448" tIns="105448" rIns="105448" bIns="105448" anchor="ctr" anchorCtr="1"/>
            <a:lstStyle>
              <a:lvl1pPr defTabSz="879475" eaLnBrk="0" hangingPunct="0">
                <a:spcBef>
                  <a:spcPct val="30000"/>
                </a:spcBef>
                <a:spcAft>
                  <a:spcPct val="10000"/>
                </a:spcAft>
                <a:defRPr sz="11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879475" eaLnBrk="0" hangingPunct="0">
                <a:spcBef>
                  <a:spcPct val="30000"/>
                </a:spcBef>
                <a:spcAft>
                  <a:spcPct val="1000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n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2pPr>
              <a:lvl3pPr marL="1143000" indent="-228600" defTabSz="879475" eaLnBrk="0" hangingPunct="0">
                <a:spcBef>
                  <a:spcPct val="10000"/>
                </a:spcBef>
                <a:spcAft>
                  <a:spcPct val="10000"/>
                </a:spcAft>
                <a:buClr>
                  <a:srgbClr val="00915A"/>
                </a:buClr>
                <a:buSzPct val="120000"/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3pPr>
              <a:lvl4pPr marL="1600200" indent="-228600" defTabSz="879475" eaLnBrk="0" hangingPunct="0">
                <a:spcBef>
                  <a:spcPct val="10000"/>
                </a:spcBef>
                <a:buClr>
                  <a:srgbClr val="00915A"/>
                </a:buClr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4pPr>
              <a:lvl5pPr marL="2057400" indent="-228600" defTabSz="879475" eaLnBrk="0" hangingPunct="0">
                <a:spcBef>
                  <a:spcPct val="20000"/>
                </a:spcBef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5pPr>
              <a:lvl6pPr marL="2514600" indent="-228600" defTabSz="879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6pPr>
              <a:lvl7pPr marL="2971800" indent="-228600" defTabSz="879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7pPr>
              <a:lvl8pPr marL="3429000" indent="-228600" defTabSz="879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8pPr>
              <a:lvl9pPr marL="3886200" indent="-228600" defTabSz="879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fontAlgn="auto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GB" altLang="en-US" sz="1400" kern="0" dirty="0">
                  <a:solidFill>
                    <a:srgbClr val="000000"/>
                  </a:solidFill>
                  <a:ea typeface="+mn-ea"/>
                </a:rPr>
                <a:t>Investors</a:t>
              </a:r>
            </a:p>
          </p:txBody>
        </p:sp>
        <p:sp>
          <p:nvSpPr>
            <p:cNvPr id="12" name="Oval 9">
              <a:extLst>
                <a:ext uri="{FF2B5EF4-FFF2-40B4-BE49-F238E27FC236}">
                  <a16:creationId xmlns:a16="http://schemas.microsoft.com/office/drawing/2014/main" id="{69CA4E1B-7B5C-0FA3-C857-7A3C2DBB3FB0}"/>
                </a:ext>
              </a:extLst>
            </p:cNvPr>
            <p:cNvSpPr>
              <a:spLocks noChangeAspect="1" noChangeArrowheads="1"/>
            </p:cNvSpPr>
            <p:nvPr/>
          </p:nvSpPr>
          <p:spPr bwMode="gray">
            <a:xfrm>
              <a:off x="3056799" y="1742769"/>
              <a:ext cx="253404" cy="259185"/>
            </a:xfrm>
            <a:prstGeom prst="ellips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 anchor="ctr"/>
            <a:lstStyle>
              <a:lvl1pPr defTabSz="946150" eaLnBrk="0" hangingPunct="0">
                <a:spcBef>
                  <a:spcPct val="30000"/>
                </a:spcBef>
                <a:spcAft>
                  <a:spcPct val="10000"/>
                </a:spcAft>
                <a:defRPr sz="11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946150" eaLnBrk="0" hangingPunct="0">
                <a:spcBef>
                  <a:spcPct val="30000"/>
                </a:spcBef>
                <a:spcAft>
                  <a:spcPct val="1000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n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2pPr>
              <a:lvl3pPr marL="1143000" indent="-228600" defTabSz="946150" eaLnBrk="0" hangingPunct="0">
                <a:spcBef>
                  <a:spcPct val="10000"/>
                </a:spcBef>
                <a:spcAft>
                  <a:spcPct val="10000"/>
                </a:spcAft>
                <a:buClr>
                  <a:srgbClr val="00915A"/>
                </a:buClr>
                <a:buSzPct val="120000"/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3pPr>
              <a:lvl4pPr marL="1600200" indent="-228600" defTabSz="946150" eaLnBrk="0" hangingPunct="0">
                <a:spcBef>
                  <a:spcPct val="10000"/>
                </a:spcBef>
                <a:buClr>
                  <a:srgbClr val="00915A"/>
                </a:buClr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4pPr>
              <a:lvl5pPr marL="2057400" indent="-228600" defTabSz="946150" eaLnBrk="0" hangingPunct="0">
                <a:spcBef>
                  <a:spcPct val="20000"/>
                </a:spcBef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5pPr>
              <a:lvl6pPr marL="25146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6pPr>
              <a:lvl7pPr marL="29718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7pPr>
              <a:lvl8pPr marL="34290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8pPr>
              <a:lvl9pPr marL="38862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altLang="en-US" sz="1400" kern="0">
                  <a:solidFill>
                    <a:srgbClr val="333399"/>
                  </a:solidFill>
                  <a:latin typeface="Times New Roman" pitchFamily="18" charset="0"/>
                  <a:ea typeface="+mn-ea"/>
                </a:rPr>
                <a:t>1</a:t>
              </a:r>
            </a:p>
          </p:txBody>
        </p:sp>
        <p:sp>
          <p:nvSpPr>
            <p:cNvPr id="13" name="Text Box 10">
              <a:extLst>
                <a:ext uri="{FF2B5EF4-FFF2-40B4-BE49-F238E27FC236}">
                  <a16:creationId xmlns:a16="http://schemas.microsoft.com/office/drawing/2014/main" id="{F31DCCDD-E8B2-34A6-C305-FFFB548FEBA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501373" y="1316320"/>
              <a:ext cx="1295010" cy="369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946150" eaLnBrk="0" hangingPunct="0">
                <a:spcBef>
                  <a:spcPct val="30000"/>
                </a:spcBef>
                <a:spcAft>
                  <a:spcPct val="10000"/>
                </a:spcAft>
                <a:defRPr sz="11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946150" eaLnBrk="0" hangingPunct="0">
                <a:spcBef>
                  <a:spcPct val="30000"/>
                </a:spcBef>
                <a:spcAft>
                  <a:spcPct val="1000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n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2pPr>
              <a:lvl3pPr marL="1143000" indent="-228600" defTabSz="946150" eaLnBrk="0" hangingPunct="0">
                <a:spcBef>
                  <a:spcPct val="10000"/>
                </a:spcBef>
                <a:spcAft>
                  <a:spcPct val="10000"/>
                </a:spcAft>
                <a:buClr>
                  <a:srgbClr val="00915A"/>
                </a:buClr>
                <a:buSzPct val="120000"/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3pPr>
              <a:lvl4pPr marL="1600200" indent="-228600" defTabSz="946150" eaLnBrk="0" hangingPunct="0">
                <a:spcBef>
                  <a:spcPct val="10000"/>
                </a:spcBef>
                <a:buClr>
                  <a:srgbClr val="00915A"/>
                </a:buClr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4pPr>
              <a:lvl5pPr marL="2057400" indent="-228600" defTabSz="946150" eaLnBrk="0" hangingPunct="0">
                <a:spcBef>
                  <a:spcPct val="20000"/>
                </a:spcBef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5pPr>
              <a:lvl6pPr marL="25146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6pPr>
              <a:lvl7pPr marL="29718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7pPr>
              <a:lvl8pPr marL="34290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8pPr>
              <a:lvl9pPr marL="38862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altLang="en-US" sz="1200" b="0" kern="0" dirty="0">
                  <a:solidFill>
                    <a:srgbClr val="000000"/>
                  </a:solidFill>
                  <a:ea typeface="+mn-ea"/>
                </a:rPr>
                <a:t>Transfer Receivables</a:t>
              </a:r>
            </a:p>
          </p:txBody>
        </p:sp>
        <p:sp>
          <p:nvSpPr>
            <p:cNvPr id="14" name="Oval 11">
              <a:extLst>
                <a:ext uri="{FF2B5EF4-FFF2-40B4-BE49-F238E27FC236}">
                  <a16:creationId xmlns:a16="http://schemas.microsoft.com/office/drawing/2014/main" id="{2DC27CD9-8C05-70A3-83F1-46030B2FEDAB}"/>
                </a:ext>
              </a:extLst>
            </p:cNvPr>
            <p:cNvSpPr>
              <a:spLocks noChangeAspect="1" noChangeArrowheads="1"/>
            </p:cNvSpPr>
            <p:nvPr/>
          </p:nvSpPr>
          <p:spPr bwMode="gray">
            <a:xfrm>
              <a:off x="4229527" y="2505256"/>
              <a:ext cx="253404" cy="260693"/>
            </a:xfrm>
            <a:prstGeom prst="ellips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 anchor="ctr"/>
            <a:lstStyle>
              <a:lvl1pPr defTabSz="946150" eaLnBrk="0" hangingPunct="0">
                <a:spcBef>
                  <a:spcPct val="30000"/>
                </a:spcBef>
                <a:spcAft>
                  <a:spcPct val="10000"/>
                </a:spcAft>
                <a:defRPr sz="11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946150" eaLnBrk="0" hangingPunct="0">
                <a:spcBef>
                  <a:spcPct val="30000"/>
                </a:spcBef>
                <a:spcAft>
                  <a:spcPct val="1000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n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2pPr>
              <a:lvl3pPr marL="1143000" indent="-228600" defTabSz="946150" eaLnBrk="0" hangingPunct="0">
                <a:spcBef>
                  <a:spcPct val="10000"/>
                </a:spcBef>
                <a:spcAft>
                  <a:spcPct val="10000"/>
                </a:spcAft>
                <a:buClr>
                  <a:srgbClr val="00915A"/>
                </a:buClr>
                <a:buSzPct val="120000"/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3pPr>
              <a:lvl4pPr marL="1600200" indent="-228600" defTabSz="946150" eaLnBrk="0" hangingPunct="0">
                <a:spcBef>
                  <a:spcPct val="10000"/>
                </a:spcBef>
                <a:buClr>
                  <a:srgbClr val="00915A"/>
                </a:buClr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4pPr>
              <a:lvl5pPr marL="2057400" indent="-228600" defTabSz="946150" eaLnBrk="0" hangingPunct="0">
                <a:spcBef>
                  <a:spcPct val="20000"/>
                </a:spcBef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5pPr>
              <a:lvl6pPr marL="25146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6pPr>
              <a:lvl7pPr marL="29718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7pPr>
              <a:lvl8pPr marL="34290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8pPr>
              <a:lvl9pPr marL="38862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altLang="en-US" sz="1400" kern="0">
                  <a:solidFill>
                    <a:srgbClr val="333399"/>
                  </a:solidFill>
                  <a:latin typeface="Times New Roman" pitchFamily="18" charset="0"/>
                  <a:ea typeface="+mn-ea"/>
                </a:rPr>
                <a:t>3</a:t>
              </a:r>
            </a:p>
          </p:txBody>
        </p:sp>
        <p:sp>
          <p:nvSpPr>
            <p:cNvPr id="15" name="Oval 12">
              <a:extLst>
                <a:ext uri="{FF2B5EF4-FFF2-40B4-BE49-F238E27FC236}">
                  <a16:creationId xmlns:a16="http://schemas.microsoft.com/office/drawing/2014/main" id="{0AE54F52-592B-0849-7819-5B8C0047639E}"/>
                </a:ext>
              </a:extLst>
            </p:cNvPr>
            <p:cNvSpPr>
              <a:spLocks noChangeAspect="1" noChangeArrowheads="1"/>
            </p:cNvSpPr>
            <p:nvPr/>
          </p:nvSpPr>
          <p:spPr bwMode="gray">
            <a:xfrm>
              <a:off x="5802986" y="1727701"/>
              <a:ext cx="253404" cy="259185"/>
            </a:xfrm>
            <a:prstGeom prst="ellipse">
              <a:avLst/>
            </a:prstGeom>
            <a:noFill/>
            <a:ln w="9525">
              <a:solidFill>
                <a:srgbClr val="0099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 anchor="ctr"/>
            <a:lstStyle>
              <a:lvl1pPr defTabSz="946150" eaLnBrk="0" hangingPunct="0">
                <a:spcBef>
                  <a:spcPct val="30000"/>
                </a:spcBef>
                <a:spcAft>
                  <a:spcPct val="10000"/>
                </a:spcAft>
                <a:defRPr sz="11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946150" eaLnBrk="0" hangingPunct="0">
                <a:spcBef>
                  <a:spcPct val="30000"/>
                </a:spcBef>
                <a:spcAft>
                  <a:spcPct val="1000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n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2pPr>
              <a:lvl3pPr marL="1143000" indent="-228600" defTabSz="946150" eaLnBrk="0" hangingPunct="0">
                <a:spcBef>
                  <a:spcPct val="10000"/>
                </a:spcBef>
                <a:spcAft>
                  <a:spcPct val="10000"/>
                </a:spcAft>
                <a:buClr>
                  <a:srgbClr val="00915A"/>
                </a:buClr>
                <a:buSzPct val="120000"/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3pPr>
              <a:lvl4pPr marL="1600200" indent="-228600" defTabSz="946150" eaLnBrk="0" hangingPunct="0">
                <a:spcBef>
                  <a:spcPct val="10000"/>
                </a:spcBef>
                <a:buClr>
                  <a:srgbClr val="00915A"/>
                </a:buClr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4pPr>
              <a:lvl5pPr marL="2057400" indent="-228600" defTabSz="946150" eaLnBrk="0" hangingPunct="0">
                <a:spcBef>
                  <a:spcPct val="20000"/>
                </a:spcBef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5pPr>
              <a:lvl6pPr marL="25146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6pPr>
              <a:lvl7pPr marL="29718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7pPr>
              <a:lvl8pPr marL="34290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8pPr>
              <a:lvl9pPr marL="38862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altLang="en-US" sz="1400" kern="0">
                  <a:solidFill>
                    <a:srgbClr val="333399"/>
                  </a:solidFill>
                  <a:latin typeface="Times New Roman" pitchFamily="18" charset="0"/>
                  <a:ea typeface="+mn-ea"/>
                </a:rPr>
                <a:t>2</a:t>
              </a:r>
            </a:p>
          </p:txBody>
        </p:sp>
        <p:sp>
          <p:nvSpPr>
            <p:cNvPr id="16" name="Text Box 13">
              <a:extLst>
                <a:ext uri="{FF2B5EF4-FFF2-40B4-BE49-F238E27FC236}">
                  <a16:creationId xmlns:a16="http://schemas.microsoft.com/office/drawing/2014/main" id="{8C470D51-DE3D-5C94-DE14-6A84AE26AAD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424353" y="1500161"/>
              <a:ext cx="1051919" cy="192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18928" bIns="18928">
              <a:spAutoFit/>
            </a:bodyPr>
            <a:lstStyle>
              <a:lvl1pPr defTabSz="946150" eaLnBrk="0" hangingPunct="0">
                <a:spcBef>
                  <a:spcPct val="30000"/>
                </a:spcBef>
                <a:spcAft>
                  <a:spcPct val="10000"/>
                </a:spcAft>
                <a:defRPr sz="11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946150" eaLnBrk="0" hangingPunct="0">
                <a:spcBef>
                  <a:spcPct val="30000"/>
                </a:spcBef>
                <a:spcAft>
                  <a:spcPct val="1000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n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2pPr>
              <a:lvl3pPr marL="1143000" indent="-228600" defTabSz="946150" eaLnBrk="0" hangingPunct="0">
                <a:spcBef>
                  <a:spcPct val="10000"/>
                </a:spcBef>
                <a:spcAft>
                  <a:spcPct val="10000"/>
                </a:spcAft>
                <a:buClr>
                  <a:srgbClr val="00915A"/>
                </a:buClr>
                <a:buSzPct val="120000"/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3pPr>
              <a:lvl4pPr marL="1600200" indent="-228600" defTabSz="946150" eaLnBrk="0" hangingPunct="0">
                <a:spcBef>
                  <a:spcPct val="10000"/>
                </a:spcBef>
                <a:buClr>
                  <a:srgbClr val="00915A"/>
                </a:buClr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4pPr>
              <a:lvl5pPr marL="2057400" indent="-228600" defTabSz="946150" eaLnBrk="0" hangingPunct="0">
                <a:spcBef>
                  <a:spcPct val="20000"/>
                </a:spcBef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5pPr>
              <a:lvl6pPr marL="25146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6pPr>
              <a:lvl7pPr marL="29718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7pPr>
              <a:lvl8pPr marL="34290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8pPr>
              <a:lvl9pPr marL="38862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altLang="en-US" sz="1200" b="0" kern="0" dirty="0">
                  <a:solidFill>
                    <a:srgbClr val="000000"/>
                  </a:solidFill>
                  <a:ea typeface="+mn-ea"/>
                </a:rPr>
                <a:t>Notes</a:t>
              </a:r>
            </a:p>
          </p:txBody>
        </p:sp>
        <p:sp>
          <p:nvSpPr>
            <p:cNvPr id="17" name="Line 14">
              <a:extLst>
                <a:ext uri="{FF2B5EF4-FFF2-40B4-BE49-F238E27FC236}">
                  <a16:creationId xmlns:a16="http://schemas.microsoft.com/office/drawing/2014/main" id="{70C5F64A-65E4-253C-368B-B3B8B83ED115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2594190" y="1702084"/>
              <a:ext cx="110495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18288" bIns="18288" anchor="ctr"/>
            <a:lstStyle/>
            <a:p>
              <a:pPr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nl-BE" sz="1900" ker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8" name="Line 15">
              <a:extLst>
                <a:ext uri="{FF2B5EF4-FFF2-40B4-BE49-F238E27FC236}">
                  <a16:creationId xmlns:a16="http://schemas.microsoft.com/office/drawing/2014/main" id="{F0806C43-E729-C0D4-0E2F-FE93B8AE3901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5472972" y="1693043"/>
              <a:ext cx="10990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18288" bIns="18288" anchor="ctr"/>
            <a:lstStyle/>
            <a:p>
              <a:pPr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nl-BE" sz="1900" ker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9" name="Line 16">
              <a:extLst>
                <a:ext uri="{FF2B5EF4-FFF2-40B4-BE49-F238E27FC236}">
                  <a16:creationId xmlns:a16="http://schemas.microsoft.com/office/drawing/2014/main" id="{7776560D-2083-C7CC-064F-B6CAF5F2A82A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H="1">
              <a:off x="2594190" y="2066751"/>
              <a:ext cx="110495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18288" bIns="18288" anchor="ctr"/>
            <a:lstStyle/>
            <a:p>
              <a:pPr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nl-BE" sz="1900" ker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0" name="Line 17">
              <a:extLst>
                <a:ext uri="{FF2B5EF4-FFF2-40B4-BE49-F238E27FC236}">
                  <a16:creationId xmlns:a16="http://schemas.microsoft.com/office/drawing/2014/main" id="{BF436EDF-7725-DB4D-DC7C-03D4DCBDE5EA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H="1">
              <a:off x="5472972" y="2038120"/>
              <a:ext cx="10990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18288" bIns="18288" anchor="ctr"/>
            <a:lstStyle/>
            <a:p>
              <a:pPr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nl-BE" sz="1900" ker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1" name="Text Box 19">
              <a:extLst>
                <a:ext uri="{FF2B5EF4-FFF2-40B4-BE49-F238E27FC236}">
                  <a16:creationId xmlns:a16="http://schemas.microsoft.com/office/drawing/2014/main" id="{11D71D2B-390F-B1A1-15B9-AB8BC9EA6BF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652712" y="2054696"/>
              <a:ext cx="667394" cy="388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18928" bIns="18928">
              <a:spAutoFit/>
            </a:bodyPr>
            <a:lstStyle>
              <a:lvl1pPr defTabSz="946150" eaLnBrk="0" hangingPunct="0">
                <a:spcBef>
                  <a:spcPct val="30000"/>
                </a:spcBef>
                <a:spcAft>
                  <a:spcPct val="10000"/>
                </a:spcAft>
                <a:defRPr sz="11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946150" eaLnBrk="0" hangingPunct="0">
                <a:spcBef>
                  <a:spcPct val="30000"/>
                </a:spcBef>
                <a:spcAft>
                  <a:spcPct val="1000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n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2pPr>
              <a:lvl3pPr marL="1143000" indent="-228600" defTabSz="946150" eaLnBrk="0" hangingPunct="0">
                <a:spcBef>
                  <a:spcPct val="10000"/>
                </a:spcBef>
                <a:spcAft>
                  <a:spcPct val="10000"/>
                </a:spcAft>
                <a:buClr>
                  <a:srgbClr val="00915A"/>
                </a:buClr>
                <a:buSzPct val="120000"/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3pPr>
              <a:lvl4pPr marL="1600200" indent="-228600" defTabSz="946150" eaLnBrk="0" hangingPunct="0">
                <a:spcBef>
                  <a:spcPct val="10000"/>
                </a:spcBef>
                <a:buClr>
                  <a:srgbClr val="00915A"/>
                </a:buClr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4pPr>
              <a:lvl5pPr marL="2057400" indent="-228600" defTabSz="946150" eaLnBrk="0" hangingPunct="0">
                <a:spcBef>
                  <a:spcPct val="20000"/>
                </a:spcBef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5pPr>
              <a:lvl6pPr marL="25146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6pPr>
              <a:lvl7pPr marL="29718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7pPr>
              <a:lvl8pPr marL="34290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8pPr>
              <a:lvl9pPr marL="38862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altLang="en-US" sz="1200" b="0" kern="0" dirty="0">
                  <a:solidFill>
                    <a:srgbClr val="000000"/>
                  </a:solidFill>
                  <a:ea typeface="+mn-ea"/>
                </a:rPr>
                <a:t>Proceeds</a:t>
              </a:r>
            </a:p>
            <a:p>
              <a:pPr algn="ctr"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US" sz="1200" b="0" kern="0" dirty="0">
                <a:solidFill>
                  <a:srgbClr val="000000"/>
                </a:solidFill>
                <a:ea typeface="+mn-ea"/>
              </a:endParaRPr>
            </a:p>
          </p:txBody>
        </p:sp>
        <p:sp>
          <p:nvSpPr>
            <p:cNvPr id="22" name="Text Box 20">
              <a:extLst>
                <a:ext uri="{FF2B5EF4-FFF2-40B4-BE49-F238E27FC236}">
                  <a16:creationId xmlns:a16="http://schemas.microsoft.com/office/drawing/2014/main" id="{CDDC7393-9DD9-5E9F-1A90-58AFC6E3D54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448335" y="2077299"/>
              <a:ext cx="1476223" cy="388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18928" bIns="18928">
              <a:spAutoFit/>
            </a:bodyPr>
            <a:lstStyle>
              <a:lvl1pPr defTabSz="946150" eaLnBrk="0" hangingPunct="0">
                <a:spcBef>
                  <a:spcPct val="30000"/>
                </a:spcBef>
                <a:spcAft>
                  <a:spcPct val="10000"/>
                </a:spcAft>
                <a:defRPr sz="1100"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946150" eaLnBrk="0" hangingPunct="0">
                <a:spcBef>
                  <a:spcPct val="30000"/>
                </a:spcBef>
                <a:spcAft>
                  <a:spcPct val="1000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n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2pPr>
              <a:lvl3pPr marL="1143000" indent="-228600" defTabSz="946150" eaLnBrk="0" hangingPunct="0">
                <a:spcBef>
                  <a:spcPct val="10000"/>
                </a:spcBef>
                <a:spcAft>
                  <a:spcPct val="10000"/>
                </a:spcAft>
                <a:buClr>
                  <a:srgbClr val="00915A"/>
                </a:buClr>
                <a:buSzPct val="120000"/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3pPr>
              <a:lvl4pPr marL="1600200" indent="-228600" defTabSz="946150" eaLnBrk="0" hangingPunct="0">
                <a:spcBef>
                  <a:spcPct val="10000"/>
                </a:spcBef>
                <a:buClr>
                  <a:srgbClr val="00915A"/>
                </a:buClr>
                <a:buFont typeface="Wingdings" pitchFamily="2" charset="2"/>
                <a:buChar char="§"/>
                <a:defRPr sz="1100">
                  <a:solidFill>
                    <a:srgbClr val="000000"/>
                  </a:solidFill>
                  <a:latin typeface="Arial" charset="0"/>
                  <a:cs typeface="Arial" charset="0"/>
                </a:defRPr>
              </a:lvl4pPr>
              <a:lvl5pPr marL="2057400" indent="-228600" defTabSz="946150" eaLnBrk="0" hangingPunct="0">
                <a:spcBef>
                  <a:spcPct val="20000"/>
                </a:spcBef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5pPr>
              <a:lvl6pPr marL="25146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6pPr>
              <a:lvl7pPr marL="29718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7pPr>
              <a:lvl8pPr marL="34290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8pPr>
              <a:lvl9pPr marL="3886200" indent="-228600" defTabSz="94615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915A"/>
                </a:buClr>
                <a:buSzPct val="80000"/>
                <a:buFont typeface="Wingdings" pitchFamily="2" charset="2"/>
                <a:buChar char="§"/>
                <a:defRPr sz="1600">
                  <a:solidFill>
                    <a:srgbClr val="000000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altLang="en-US" sz="1200" b="0" kern="0" dirty="0">
                  <a:solidFill>
                    <a:srgbClr val="000000"/>
                  </a:solidFill>
                  <a:ea typeface="+mn-ea"/>
                </a:rPr>
                <a:t>Proceeds</a:t>
              </a:r>
            </a:p>
            <a:p>
              <a:pPr algn="ctr"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US" sz="1200" b="0" kern="0" dirty="0">
                <a:solidFill>
                  <a:srgbClr val="000000"/>
                </a:solidFill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1956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682C3-C08B-39CA-6D7C-8BF62A4F1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How are </a:t>
            </a:r>
            <a:r>
              <a:rPr lang="nl-BE" dirty="0" err="1"/>
              <a:t>securitisations</a:t>
            </a:r>
            <a:r>
              <a:rPr lang="nl-BE" dirty="0"/>
              <a:t> </a:t>
            </a:r>
            <a:r>
              <a:rPr lang="nl-BE" dirty="0" err="1"/>
              <a:t>regulated</a:t>
            </a:r>
            <a:r>
              <a:rPr lang="nl-BE" dirty="0"/>
              <a:t>? (1)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21B75-66FC-7286-F65F-211AEDDBA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indent="-400050">
              <a:buFont typeface="+mj-lt"/>
              <a:buAutoNum type="romanUcPeriod"/>
            </a:pPr>
            <a:r>
              <a:rPr lang="nl-BE" dirty="0"/>
              <a:t>EU</a:t>
            </a:r>
          </a:p>
          <a:p>
            <a:pPr marL="0" indent="0">
              <a:buNone/>
            </a:pPr>
            <a:endParaRPr lang="nl-BE" dirty="0"/>
          </a:p>
          <a:p>
            <a:r>
              <a:rPr lang="en-US" sz="1200" u="sng" dirty="0">
                <a:hlinkClick r:id="rId2"/>
              </a:rPr>
              <a:t>Regulation (EU) 2017/2402</a:t>
            </a:r>
            <a:r>
              <a:rPr lang="en-US" sz="1200" dirty="0"/>
              <a:t> of the European Parliament and of the Council of 12 December 2017 laying down a general framework for </a:t>
            </a:r>
            <a:r>
              <a:rPr lang="en-US" sz="1200" dirty="0" err="1"/>
              <a:t>securitisation</a:t>
            </a:r>
            <a:r>
              <a:rPr lang="en-US" sz="1200" dirty="0"/>
              <a:t> and creating a specific framework for simple, transparent and </a:t>
            </a:r>
            <a:r>
              <a:rPr lang="en-US" sz="1200" dirty="0" err="1"/>
              <a:t>standardised</a:t>
            </a:r>
            <a:r>
              <a:rPr lang="en-US" sz="1200" dirty="0"/>
              <a:t> </a:t>
            </a:r>
            <a:r>
              <a:rPr lang="en-US" sz="1200" dirty="0" err="1"/>
              <a:t>securitisation</a:t>
            </a:r>
            <a:r>
              <a:rPr lang="en-US" sz="1200" dirty="0"/>
              <a:t>, and amending Directives 2009/65/EC, 2009/138/EC and 2011/61/EU and Regulations (EC) No 1060/2009 and (EU) No 648/2012</a:t>
            </a:r>
            <a:endParaRPr lang="nl-NL" sz="1200" dirty="0"/>
          </a:p>
          <a:p>
            <a:pPr lvl="0"/>
            <a:r>
              <a:rPr lang="en-US" sz="1200" u="sng" dirty="0">
                <a:hlinkClick r:id="rId3"/>
              </a:rPr>
              <a:t>Regulation (EU) 2017/2401</a:t>
            </a:r>
            <a:r>
              <a:rPr lang="en-US" sz="1200" dirty="0"/>
              <a:t> of the European Parliament and of the Council of 12 December 2017 amending Regulation (EU) No 575/2013 on prudential requirements for credit institutions and investment firms</a:t>
            </a:r>
            <a:endParaRPr lang="nl-NL" sz="1200" dirty="0"/>
          </a:p>
          <a:p>
            <a:pPr lvl="2"/>
            <a:r>
              <a:rPr lang="en-US" sz="1100" u="sng" dirty="0">
                <a:hlinkClick r:id="rId4"/>
              </a:rPr>
              <a:t>Commission Delegated Regulation (EU) 2024/584</a:t>
            </a:r>
            <a:r>
              <a:rPr lang="en-US" sz="1100" dirty="0"/>
              <a:t> of 7 November 2023 amending the regulatory technical standards laid down in Delegated Regulation (EU) 2019/1851 as regards the homogeneity of the underlying exposures in simple, transparent and </a:t>
            </a:r>
            <a:r>
              <a:rPr lang="en-US" sz="1100" dirty="0" err="1"/>
              <a:t>standardised</a:t>
            </a:r>
            <a:r>
              <a:rPr lang="en-US" sz="1100" dirty="0"/>
              <a:t> </a:t>
            </a:r>
            <a:r>
              <a:rPr lang="en-US" sz="1100" dirty="0" err="1"/>
              <a:t>securitisations</a:t>
            </a:r>
            <a:endParaRPr lang="nl-NL" sz="1100" dirty="0"/>
          </a:p>
          <a:p>
            <a:pPr lvl="2"/>
            <a:r>
              <a:rPr lang="en-US" sz="1100" u="sng" dirty="0">
                <a:hlinkClick r:id="rId5"/>
              </a:rPr>
              <a:t>Implementing and delegated acts - </a:t>
            </a:r>
            <a:r>
              <a:rPr lang="en-US" sz="1100" u="sng" dirty="0" err="1">
                <a:hlinkClick r:id="rId5"/>
              </a:rPr>
              <a:t>Securitisation</a:t>
            </a:r>
            <a:r>
              <a:rPr lang="en-US" sz="1100" u="sng" dirty="0">
                <a:hlinkClick r:id="rId5"/>
              </a:rPr>
              <a:t> Regulation</a:t>
            </a:r>
            <a:endParaRPr lang="nl-NL" sz="1100" dirty="0"/>
          </a:p>
          <a:p>
            <a:pPr lvl="0"/>
            <a:r>
              <a:rPr lang="en-US" sz="1200" u="sng" dirty="0">
                <a:hlinkClick r:id="rId6"/>
              </a:rPr>
              <a:t>Directive (EU) 2021/2167</a:t>
            </a:r>
            <a:r>
              <a:rPr lang="en-US" sz="1200" dirty="0"/>
              <a:t> of the European Parliament and of the Council of 24 November 2021 on credit servicers and credit purchasers and amending Directives 2008/48/EC and 2014/17/EU</a:t>
            </a:r>
            <a:endParaRPr lang="nl-NL" sz="1200" dirty="0"/>
          </a:p>
          <a:p>
            <a:pPr marL="574675" lvl="1" indent="-400050">
              <a:buFont typeface="Arial" panose="020B0604020202020204" pitchFamily="34" charset="0"/>
              <a:buChar char="•"/>
            </a:pPr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A7BB3E-D5FD-4512-240A-8B472C65E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75983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12096-8B85-0D7E-E3FE-39071F6A9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860F5-4759-9A74-57CF-3902A0F94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How are </a:t>
            </a:r>
            <a:r>
              <a:rPr lang="nl-BE" dirty="0" err="1"/>
              <a:t>securitisations</a:t>
            </a:r>
            <a:r>
              <a:rPr lang="nl-BE" dirty="0"/>
              <a:t> </a:t>
            </a:r>
            <a:r>
              <a:rPr lang="nl-BE" dirty="0" err="1"/>
              <a:t>regulated</a:t>
            </a:r>
            <a:r>
              <a:rPr lang="nl-BE" dirty="0"/>
              <a:t>? (2)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87F12-2788-0EF0-B64F-4933F9901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40326"/>
            <a:ext cx="7576903" cy="2994983"/>
          </a:xfrm>
        </p:spPr>
        <p:txBody>
          <a:bodyPr/>
          <a:lstStyle/>
          <a:p>
            <a:pPr marL="400050" indent="-400050">
              <a:buFont typeface="+mj-lt"/>
              <a:buAutoNum type="romanUcPeriod" startAt="2"/>
            </a:pPr>
            <a:r>
              <a:rPr lang="nl-BE" dirty="0"/>
              <a:t>Belgium</a:t>
            </a:r>
          </a:p>
          <a:p>
            <a:pPr marL="0" indent="0">
              <a:buNone/>
            </a:pPr>
            <a:endParaRPr lang="nl-BE" dirty="0"/>
          </a:p>
          <a:p>
            <a:pPr lvl="0"/>
            <a:r>
              <a:rPr lang="nl-NL" sz="1100" u="sng" dirty="0">
                <a:hlinkClick r:id="rId2"/>
              </a:rPr>
              <a:t>Deel 3bis. - Instellingen voor belegging in schuldvorderingen</a:t>
            </a:r>
            <a:r>
              <a:rPr lang="nl-BE" sz="1100" dirty="0"/>
              <a:t> - Wet van 3 augustus 2012 betreffende de instellingen voor collectieve belegging die voldoen aan de voorwaarden van richtlijn 2009/65/EG en de instellingen voor belegging in schuldvorderingen </a:t>
            </a:r>
            <a:endParaRPr lang="nl-NL" sz="1100" dirty="0"/>
          </a:p>
          <a:p>
            <a:pPr lvl="0"/>
            <a:r>
              <a:rPr lang="nl-NL" sz="1100" u="sng" dirty="0">
                <a:hlinkClick r:id="rId3"/>
              </a:rPr>
              <a:t>Wet van 3 augustus 2012</a:t>
            </a:r>
            <a:r>
              <a:rPr lang="nl-BE" sz="1100" dirty="0"/>
              <a:t> betreffende diverse maatregelen ter vergemakkelijking van de mobilisering van schuldvorderingen in de financiële sector</a:t>
            </a:r>
            <a:endParaRPr lang="nl-NL" sz="1100" dirty="0"/>
          </a:p>
          <a:p>
            <a:pPr lvl="0"/>
            <a:r>
              <a:rPr lang="nl-BE" sz="1100" dirty="0"/>
              <a:t>Burgerlijk Wetboek, Boek 5, Titel 3, </a:t>
            </a:r>
            <a:r>
              <a:rPr lang="nl-NL" sz="1100" u="sng" dirty="0">
                <a:hlinkClick r:id="rId4"/>
              </a:rPr>
              <a:t>Ondertitel 4. - Overdracht van verbintenissen</a:t>
            </a:r>
            <a:endParaRPr lang="nl-NL" sz="1100" dirty="0"/>
          </a:p>
          <a:p>
            <a:pPr lvl="0"/>
            <a:r>
              <a:rPr lang="nl-NL" sz="1100" u="sng" dirty="0"/>
              <a:t>Oud Burgerlijk Wetboek, Boek 3, Titel XVII, Hoofdstuk 1, </a:t>
            </a:r>
            <a:r>
              <a:rPr lang="nl-NL" sz="1100" u="sng" dirty="0">
                <a:hlinkClick r:id="rId5"/>
              </a:rPr>
              <a:t>Afdeling 7 – Pand Schuldvorderingen</a:t>
            </a:r>
            <a:endParaRPr lang="nl-NL" sz="1100" dirty="0"/>
          </a:p>
          <a:p>
            <a:pPr lvl="0"/>
            <a:r>
              <a:rPr lang="nl-BE" sz="1100" dirty="0"/>
              <a:t>Hypotheekwet, Hoofdstuk III, </a:t>
            </a:r>
            <a:r>
              <a:rPr lang="nl-NL" sz="1100" u="sng" dirty="0">
                <a:hlinkClick r:id="rId6"/>
              </a:rPr>
              <a:t>Afdeling V. Overdracht van bevoorrechte en hypothecaire schuldvorderingen</a:t>
            </a:r>
            <a:endParaRPr lang="nl-NL" sz="1100" dirty="0"/>
          </a:p>
          <a:p>
            <a:pPr lvl="0"/>
            <a:r>
              <a:rPr lang="nl-NL" sz="1100" u="sng" dirty="0">
                <a:hlinkClick r:id="rId7"/>
              </a:rPr>
              <a:t>Wet van 15 december 2004</a:t>
            </a:r>
            <a:r>
              <a:rPr lang="nl-BE" sz="1100" dirty="0"/>
              <a:t> betreffende financiële zekerheden en houdende diverse fiscale bepalingen inzake zakelijke-zekerheidsovereenkomsten en leningen met betrekking tot financiële instrumenten</a:t>
            </a:r>
            <a:endParaRPr lang="nl-NL" sz="1100" dirty="0"/>
          </a:p>
          <a:p>
            <a:pPr lvl="0"/>
            <a:r>
              <a:rPr lang="nl-BE" sz="1100" dirty="0"/>
              <a:t>Wetboek van de inkomstenbelastingen - </a:t>
            </a:r>
            <a:r>
              <a:rPr lang="nl-NL" sz="1100" u="sng" dirty="0">
                <a:hlinkClick r:id="rId8"/>
              </a:rPr>
              <a:t>Artikel 185bis</a:t>
            </a:r>
            <a:endParaRPr lang="nl-NL" sz="1100" dirty="0"/>
          </a:p>
          <a:p>
            <a:pPr lvl="0"/>
            <a:r>
              <a:rPr lang="nl-BE" sz="1100" dirty="0"/>
              <a:t>Wetboek van de Btw - </a:t>
            </a:r>
            <a:r>
              <a:rPr lang="nl-NL" sz="1100" u="sng" dirty="0">
                <a:hlinkClick r:id="rId9"/>
              </a:rPr>
              <a:t>Artikel 44 §3</a:t>
            </a:r>
            <a:endParaRPr lang="nl-NL" sz="1100" dirty="0"/>
          </a:p>
          <a:p>
            <a:pPr lvl="0"/>
            <a:r>
              <a:rPr lang="nl-BE" sz="1100" dirty="0"/>
              <a:t>KB/WIB 92 - </a:t>
            </a:r>
            <a:r>
              <a:rPr lang="nl-NL" sz="1100" u="sng" dirty="0">
                <a:hlinkClick r:id="rId10"/>
              </a:rPr>
              <a:t>Artikel 117 </a:t>
            </a:r>
            <a:endParaRPr lang="nl-NL" sz="1100" dirty="0"/>
          </a:p>
          <a:p>
            <a:pPr lvl="0"/>
            <a:r>
              <a:rPr lang="nl-NL" sz="1100" u="sng" dirty="0">
                <a:hlinkClick r:id="rId11"/>
              </a:rPr>
              <a:t>Koninklijk besluit van 18 september 2022</a:t>
            </a:r>
            <a:r>
              <a:rPr lang="nl-NL" sz="1100" dirty="0"/>
              <a:t> houdende wijziging van diverse reglementaire bepalingen betreffende institutionele en private instellingen voor collectieve belegging en instellingen voor belegging in schuldvorderingen</a:t>
            </a:r>
          </a:p>
          <a:p>
            <a:pPr lvl="0"/>
            <a:r>
              <a:rPr lang="nl-NL" sz="1100" u="sng" dirty="0">
                <a:hlinkClick r:id="rId12"/>
              </a:rPr>
              <a:t>Koninklijk besluit van 30 juli 2018</a:t>
            </a:r>
            <a:r>
              <a:rPr lang="nl-NL" sz="1100" dirty="0"/>
              <a:t> houdende bepaalde uitvoeringsmaatregelen inzake institutionele instellingen voor belegging in schuldvorderingen </a:t>
            </a:r>
          </a:p>
          <a:p>
            <a:pPr marL="400050" indent="-400050">
              <a:buFont typeface="+mj-lt"/>
              <a:buAutoNum type="romanUcPeriod" startAt="2"/>
            </a:pPr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32FCF9-50DC-B0F4-A0F7-C5E5404BA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50698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F3833-4D4D-DF36-BB1E-C7E0519C4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EFF23-5B32-2864-BD3A-20DB1CC5C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How are </a:t>
            </a:r>
            <a:r>
              <a:rPr lang="nl-BE" dirty="0" err="1"/>
              <a:t>securitisations</a:t>
            </a:r>
            <a:r>
              <a:rPr lang="nl-BE" dirty="0"/>
              <a:t> </a:t>
            </a:r>
            <a:r>
              <a:rPr lang="nl-BE" dirty="0" err="1"/>
              <a:t>regulated</a:t>
            </a:r>
            <a:r>
              <a:rPr lang="nl-BE" dirty="0"/>
              <a:t>? (3)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07849-7BFD-8398-89C2-A931C54CC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40326"/>
            <a:ext cx="7576903" cy="2994983"/>
          </a:xfrm>
        </p:spPr>
        <p:txBody>
          <a:bodyPr/>
          <a:lstStyle/>
          <a:p>
            <a:pPr marL="400050" indent="-400050">
              <a:buFont typeface="+mj-lt"/>
              <a:buAutoNum type="romanUcPeriod" startAt="3"/>
            </a:pPr>
            <a:r>
              <a:rPr lang="nl-BE" dirty="0" err="1"/>
              <a:t>Useful</a:t>
            </a:r>
            <a:r>
              <a:rPr lang="nl-BE" dirty="0"/>
              <a:t> Websites</a:t>
            </a:r>
          </a:p>
          <a:p>
            <a:pPr marL="0" indent="0">
              <a:buNone/>
            </a:pPr>
            <a:endParaRPr lang="nl-BE" dirty="0"/>
          </a:p>
          <a:p>
            <a:pPr lvl="0"/>
            <a:r>
              <a:rPr lang="nl-BE" sz="1200" u="sng" dirty="0">
                <a:hlinkClick r:id="rId2"/>
              </a:rPr>
              <a:t>European </a:t>
            </a:r>
            <a:r>
              <a:rPr lang="nl-BE" sz="1200" u="sng" dirty="0" err="1">
                <a:hlinkClick r:id="rId2"/>
              </a:rPr>
              <a:t>Commission</a:t>
            </a:r>
            <a:r>
              <a:rPr lang="nl-BE" sz="1200" u="sng" dirty="0">
                <a:hlinkClick r:id="rId2"/>
              </a:rPr>
              <a:t> - </a:t>
            </a:r>
            <a:r>
              <a:rPr lang="nl-BE" sz="1200" u="sng" dirty="0" err="1">
                <a:hlinkClick r:id="rId2"/>
              </a:rPr>
              <a:t>Securitisation</a:t>
            </a:r>
            <a:r>
              <a:rPr lang="nl-BE" sz="1200" u="sng" dirty="0">
                <a:hlinkClick r:id="rId2"/>
              </a:rPr>
              <a:t> </a:t>
            </a:r>
            <a:endParaRPr lang="nl-NL" sz="1200" dirty="0"/>
          </a:p>
          <a:p>
            <a:pPr lvl="0"/>
            <a:r>
              <a:rPr lang="en-US" sz="1200" u="sng" dirty="0">
                <a:hlinkClick r:id="rId3"/>
              </a:rPr>
              <a:t>EBA - European Banking Authority</a:t>
            </a:r>
            <a:endParaRPr lang="nl-NL" sz="1200" dirty="0"/>
          </a:p>
          <a:p>
            <a:pPr lvl="0"/>
            <a:r>
              <a:rPr lang="fr-BE" sz="1200" u="sng" dirty="0">
                <a:hlinkClick r:id="rId4"/>
              </a:rPr>
              <a:t>ESMA - </a:t>
            </a:r>
            <a:r>
              <a:rPr lang="fr-BE" sz="1200" u="sng" dirty="0" err="1">
                <a:hlinkClick r:id="rId4"/>
              </a:rPr>
              <a:t>Securitisation</a:t>
            </a:r>
            <a:r>
              <a:rPr lang="fr-BE" sz="1200" u="sng" dirty="0">
                <a:hlinkClick r:id="rId4"/>
              </a:rPr>
              <a:t> </a:t>
            </a:r>
            <a:endParaRPr lang="nl-NL" sz="1200" dirty="0"/>
          </a:p>
          <a:p>
            <a:pPr lvl="0"/>
            <a:r>
              <a:rPr lang="en-US" sz="1200" u="sng" dirty="0">
                <a:hlinkClick r:id="rId5"/>
              </a:rPr>
              <a:t>PCS - Setting the Standard for </a:t>
            </a:r>
            <a:r>
              <a:rPr lang="en-US" sz="1200" u="sng" dirty="0" err="1">
                <a:hlinkClick r:id="rId5"/>
              </a:rPr>
              <a:t>Securitisation</a:t>
            </a:r>
            <a:endParaRPr lang="nl-NL" sz="1200" dirty="0"/>
          </a:p>
          <a:p>
            <a:pPr lvl="0"/>
            <a:r>
              <a:rPr lang="fr-BE" sz="1200" u="sng" dirty="0" err="1">
                <a:hlinkClick r:id="rId6"/>
              </a:rPr>
              <a:t>True</a:t>
            </a:r>
            <a:r>
              <a:rPr lang="fr-BE" sz="1200" u="sng" dirty="0">
                <a:hlinkClick r:id="rId6"/>
              </a:rPr>
              <a:t> Sale International </a:t>
            </a:r>
            <a:r>
              <a:rPr lang="fr-BE" sz="1200" u="sng" dirty="0" err="1">
                <a:hlinkClick r:id="rId6"/>
              </a:rPr>
              <a:t>GmbH</a:t>
            </a:r>
            <a:endParaRPr lang="nl-NL" sz="1200" dirty="0"/>
          </a:p>
          <a:p>
            <a:pPr lvl="0"/>
            <a:r>
              <a:rPr lang="en-US" sz="1200" u="sng" dirty="0">
                <a:hlinkClick r:id="rId7"/>
              </a:rPr>
              <a:t>STS </a:t>
            </a:r>
            <a:r>
              <a:rPr lang="en-US" sz="1200" u="sng" dirty="0" err="1">
                <a:hlinkClick r:id="rId7"/>
              </a:rPr>
              <a:t>securitisation</a:t>
            </a:r>
            <a:r>
              <a:rPr lang="en-US" sz="1200" u="sng" dirty="0">
                <a:hlinkClick r:id="rId7"/>
              </a:rPr>
              <a:t> practical guide</a:t>
            </a:r>
            <a:r>
              <a:rPr lang="en-US" sz="1200" dirty="0"/>
              <a:t> (Norton Rose Fulbright)</a:t>
            </a:r>
            <a:endParaRPr lang="nl-NL" sz="1200" dirty="0"/>
          </a:p>
          <a:p>
            <a:pPr lvl="0"/>
            <a:r>
              <a:rPr lang="en-US" sz="1200" u="sng" dirty="0" err="1">
                <a:hlinkClick r:id="rId8"/>
              </a:rPr>
              <a:t>Securitisation</a:t>
            </a:r>
            <a:r>
              <a:rPr lang="en-US" sz="1200" u="sng" dirty="0">
                <a:hlinkClick r:id="rId8"/>
              </a:rPr>
              <a:t> – risk retention Q&amp;A</a:t>
            </a:r>
            <a:r>
              <a:rPr lang="en-US" sz="1200" dirty="0"/>
              <a:t>(Norton Rose Fulbright)</a:t>
            </a:r>
            <a:endParaRPr lang="nl-NL" sz="1200" dirty="0"/>
          </a:p>
          <a:p>
            <a:pPr marL="0" indent="0">
              <a:buNone/>
            </a:pPr>
            <a:endParaRPr lang="nl-BE" dirty="0"/>
          </a:p>
          <a:p>
            <a:pPr marL="400050" indent="-400050">
              <a:buFont typeface="+mj-lt"/>
              <a:buAutoNum type="romanUcPeriod" startAt="2"/>
            </a:pPr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F1D6E-5D4B-77A4-29A8-DEA5C08F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49481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967FE-5286-03A2-5A3C-7CDE6B18E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kumimoji="0" lang="nl-BE" sz="26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</a:rPr>
              <a:t>What</a:t>
            </a:r>
            <a:r>
              <a:rPr kumimoji="0" lang="nl-BE" sz="2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 are </a:t>
            </a:r>
            <a:r>
              <a:rPr kumimoji="0" lang="nl-BE" sz="26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</a:rPr>
              <a:t>covered</a:t>
            </a:r>
            <a:r>
              <a:rPr kumimoji="0" lang="nl-BE" sz="2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nl-BE" sz="26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</a:rPr>
              <a:t>bonds</a:t>
            </a:r>
            <a:r>
              <a:rPr kumimoji="0" lang="nl-BE" sz="2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 and </a:t>
            </a:r>
            <a:r>
              <a:rPr kumimoji="0" lang="nl-BE" sz="26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</a:rPr>
              <a:t>how</a:t>
            </a:r>
            <a:r>
              <a:rPr kumimoji="0" lang="nl-BE" sz="2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 are </a:t>
            </a:r>
            <a:r>
              <a:rPr kumimoji="0" lang="nl-BE" sz="26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</a:rPr>
              <a:t>they</a:t>
            </a:r>
            <a:r>
              <a:rPr kumimoji="0" lang="nl-BE" sz="2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nl-BE" sz="26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</a:rPr>
              <a:t>regulated</a:t>
            </a:r>
            <a:r>
              <a:rPr kumimoji="0" lang="nl-BE" sz="2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?</a:t>
            </a:r>
            <a:endParaRPr lang="nl-BE" sz="26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D075C-5C05-B040-42B8-2E916822F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18</a:t>
            </a:fld>
            <a:endParaRPr lang="en-NL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4B79253B-9026-957E-CC7F-5AE833B8C2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1838356"/>
              </p:ext>
            </p:extLst>
          </p:nvPr>
        </p:nvGraphicFramePr>
        <p:xfrm>
          <a:off x="782873" y="1318381"/>
          <a:ext cx="7576903" cy="2994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9337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6CE52-F8E6-98B5-34EC-3CBDB0796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E85B4-A249-3288-C2D5-A958F8028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285822"/>
            <a:ext cx="7753658" cy="857250"/>
          </a:xfrm>
        </p:spPr>
        <p:txBody>
          <a:bodyPr/>
          <a:lstStyle/>
          <a:p>
            <a:r>
              <a:rPr lang="en-US" dirty="0"/>
              <a:t>Full-on balance sheet issuance for banks generally</a:t>
            </a:r>
            <a:endParaRPr lang="nl-NL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13AA7-DACD-FD4A-A7E9-F3EF02459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250" y="1556804"/>
            <a:ext cx="7576903" cy="288690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BE" sz="1200" dirty="0"/>
              <a:t>Germany, Belgium, Luxembourg</a:t>
            </a:r>
            <a:endParaRPr lang="nl-NL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310EA-68A4-63EA-3107-8367B58CA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19</a:t>
            </a:fld>
            <a:endParaRPr lang="en-NL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67C0A22-E2A9-A87B-7AC2-17C4CFA56A77}"/>
              </a:ext>
            </a:extLst>
          </p:cNvPr>
          <p:cNvGraphicFramePr>
            <a:graphicFrameLocks noGrp="1"/>
          </p:cNvGraphicFramePr>
          <p:nvPr/>
        </p:nvGraphicFramePr>
        <p:xfrm>
          <a:off x="1489897" y="2199676"/>
          <a:ext cx="1707306" cy="221694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707306">
                  <a:extLst>
                    <a:ext uri="{9D8B030D-6E8A-4147-A177-3AD203B41FA5}">
                      <a16:colId xmlns:a16="http://schemas.microsoft.com/office/drawing/2014/main" val="4095117865"/>
                    </a:ext>
                  </a:extLst>
                </a:gridCol>
              </a:tblGrid>
              <a:tr h="2216940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Bank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99049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3EE1591-B037-6A3A-6BC0-B1B03AB28A8A}"/>
              </a:ext>
            </a:extLst>
          </p:cNvPr>
          <p:cNvGraphicFramePr>
            <a:graphicFrameLocks noGrp="1"/>
          </p:cNvGraphicFramePr>
          <p:nvPr/>
        </p:nvGraphicFramePr>
        <p:xfrm>
          <a:off x="1489897" y="2212464"/>
          <a:ext cx="1707306" cy="383665"/>
        </p:xfrm>
        <a:graphic>
          <a:graphicData uri="http://schemas.openxmlformats.org/drawingml/2006/table">
            <a:tbl>
              <a:tblPr/>
              <a:tblGrid>
                <a:gridCol w="1707306">
                  <a:extLst>
                    <a:ext uri="{9D8B030D-6E8A-4147-A177-3AD203B41FA5}">
                      <a16:colId xmlns:a16="http://schemas.microsoft.com/office/drawing/2014/main" val="1137089283"/>
                    </a:ext>
                  </a:extLst>
                </a:gridCol>
              </a:tblGrid>
              <a:tr h="383665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3455170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4D63BBF-669D-3812-1E9B-E0A64392386E}"/>
              </a:ext>
            </a:extLst>
          </p:cNvPr>
          <p:cNvGraphicFramePr>
            <a:graphicFrameLocks noGrp="1"/>
          </p:cNvGraphicFramePr>
          <p:nvPr/>
        </p:nvGraphicFramePr>
        <p:xfrm>
          <a:off x="1496291" y="2616590"/>
          <a:ext cx="837667" cy="383665"/>
        </p:xfrm>
        <a:graphic>
          <a:graphicData uri="http://schemas.openxmlformats.org/drawingml/2006/table">
            <a:tbl>
              <a:tblPr/>
              <a:tblGrid>
                <a:gridCol w="837667">
                  <a:extLst>
                    <a:ext uri="{9D8B030D-6E8A-4147-A177-3AD203B41FA5}">
                      <a16:colId xmlns:a16="http://schemas.microsoft.com/office/drawing/2014/main" val="2478755473"/>
                    </a:ext>
                  </a:extLst>
                </a:gridCol>
              </a:tblGrid>
              <a:tr h="383665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A</a:t>
                      </a:r>
                      <a:endParaRPr lang="nl-NL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344418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AD65E50-C8F3-59BC-BAB7-E26D632964A6}"/>
              </a:ext>
            </a:extLst>
          </p:cNvPr>
          <p:cNvGraphicFramePr>
            <a:graphicFrameLocks noGrp="1"/>
          </p:cNvGraphicFramePr>
          <p:nvPr/>
        </p:nvGraphicFramePr>
        <p:xfrm>
          <a:off x="2333957" y="2616590"/>
          <a:ext cx="863246" cy="383665"/>
        </p:xfrm>
        <a:graphic>
          <a:graphicData uri="http://schemas.openxmlformats.org/drawingml/2006/table">
            <a:tbl>
              <a:tblPr/>
              <a:tblGrid>
                <a:gridCol w="863246">
                  <a:extLst>
                    <a:ext uri="{9D8B030D-6E8A-4147-A177-3AD203B41FA5}">
                      <a16:colId xmlns:a16="http://schemas.microsoft.com/office/drawing/2014/main" val="3485567338"/>
                    </a:ext>
                  </a:extLst>
                </a:gridCol>
              </a:tblGrid>
              <a:tr h="383665">
                <a:tc>
                  <a:txBody>
                    <a:bodyPr/>
                    <a:lstStyle/>
                    <a:p>
                      <a:pPr algn="ctr"/>
                      <a:r>
                        <a:rPr lang="nl-BE" dirty="0"/>
                        <a:t>L</a:t>
                      </a:r>
                      <a:endParaRPr lang="nl-NL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4163979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6B3A37C-955D-0A42-276A-A885BAF960CC}"/>
              </a:ext>
            </a:extLst>
          </p:cNvPr>
          <p:cNvGraphicFramePr>
            <a:graphicFrameLocks noGrp="1"/>
          </p:cNvGraphicFramePr>
          <p:nvPr/>
        </p:nvGraphicFramePr>
        <p:xfrm>
          <a:off x="1496291" y="3593656"/>
          <a:ext cx="837666" cy="822960"/>
        </p:xfrm>
        <a:graphic>
          <a:graphicData uri="http://schemas.openxmlformats.org/drawingml/2006/table">
            <a:tbl>
              <a:tblPr/>
              <a:tblGrid>
                <a:gridCol w="837666">
                  <a:extLst>
                    <a:ext uri="{9D8B030D-6E8A-4147-A177-3AD203B41FA5}">
                      <a16:colId xmlns:a16="http://schemas.microsoft.com/office/drawing/2014/main" val="1704405882"/>
                    </a:ext>
                  </a:extLst>
                </a:gridCol>
              </a:tblGrid>
              <a:tr h="677807">
                <a:tc>
                  <a:txBody>
                    <a:bodyPr/>
                    <a:lstStyle/>
                    <a:p>
                      <a:pPr algn="ctr"/>
                      <a:r>
                        <a:rPr lang="nl-BE" sz="1200" dirty="0"/>
                        <a:t>Special </a:t>
                      </a:r>
                      <a:r>
                        <a:rPr lang="nl-BE" sz="1200" dirty="0" err="1"/>
                        <a:t>Estate</a:t>
                      </a:r>
                      <a:r>
                        <a:rPr lang="nl-BE" sz="1200" dirty="0"/>
                        <a:t> (cover assets)</a:t>
                      </a:r>
                      <a:endParaRPr lang="nl-NL" sz="12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248439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0510479-006C-4297-BA01-EFB93B3BE024}"/>
              </a:ext>
            </a:extLst>
          </p:cNvPr>
          <p:cNvGraphicFramePr>
            <a:graphicFrameLocks noGrp="1"/>
          </p:cNvGraphicFramePr>
          <p:nvPr/>
        </p:nvGraphicFramePr>
        <p:xfrm>
          <a:off x="5691021" y="2295593"/>
          <a:ext cx="1342825" cy="1969474"/>
        </p:xfrm>
        <a:graphic>
          <a:graphicData uri="http://schemas.openxmlformats.org/drawingml/2006/table">
            <a:tbl>
              <a:tblPr/>
              <a:tblGrid>
                <a:gridCol w="1342825">
                  <a:extLst>
                    <a:ext uri="{9D8B030D-6E8A-4147-A177-3AD203B41FA5}">
                      <a16:colId xmlns:a16="http://schemas.microsoft.com/office/drawing/2014/main" val="3548649407"/>
                    </a:ext>
                  </a:extLst>
                </a:gridCol>
              </a:tblGrid>
              <a:tr h="1969474">
                <a:tc>
                  <a:txBody>
                    <a:bodyPr/>
                    <a:lstStyle/>
                    <a:p>
                      <a:pPr algn="ctr"/>
                      <a:endParaRPr lang="nl-BE" dirty="0"/>
                    </a:p>
                    <a:p>
                      <a:pPr algn="ctr"/>
                      <a:endParaRPr lang="nl-BE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nl-BE" dirty="0"/>
                        <a:t>Bond</a:t>
                      </a:r>
                    </a:p>
                    <a:p>
                      <a:pPr algn="ctr"/>
                      <a:r>
                        <a:rPr lang="nl-BE" dirty="0" err="1"/>
                        <a:t>Holders</a:t>
                      </a:r>
                      <a:endParaRPr lang="nl-NL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125271"/>
                  </a:ext>
                </a:extLst>
              </a:tr>
            </a:tbl>
          </a:graphicData>
        </a:graphic>
      </p:graphicFrame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C0C5162-A5FA-0D39-9B33-FB4635F8AD5D}"/>
              </a:ext>
            </a:extLst>
          </p:cNvPr>
          <p:cNvCxnSpPr>
            <a:cxnSpLocks/>
          </p:cNvCxnSpPr>
          <p:nvPr/>
        </p:nvCxnSpPr>
        <p:spPr>
          <a:xfrm flipV="1">
            <a:off x="6362434" y="1943900"/>
            <a:ext cx="0" cy="402847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03B4831-BC9B-BAFE-6485-A54EA02C99E8}"/>
              </a:ext>
            </a:extLst>
          </p:cNvPr>
          <p:cNvCxnSpPr>
            <a:cxnSpLocks/>
          </p:cNvCxnSpPr>
          <p:nvPr/>
        </p:nvCxnSpPr>
        <p:spPr>
          <a:xfrm flipH="1">
            <a:off x="4994031" y="1943900"/>
            <a:ext cx="1368403" cy="0"/>
          </a:xfrm>
          <a:prstGeom prst="straightConnector1">
            <a:avLst/>
          </a:prstGeom>
          <a:ln w="12700">
            <a:solidFill>
              <a:schemeClr val="accent3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E61DE1CF-ACC2-9848-624B-93824202EDD2}"/>
              </a:ext>
            </a:extLst>
          </p:cNvPr>
          <p:cNvGraphicFramePr>
            <a:graphicFrameLocks noGrp="1"/>
          </p:cNvGraphicFramePr>
          <p:nvPr/>
        </p:nvGraphicFramePr>
        <p:xfrm>
          <a:off x="3401824" y="1764856"/>
          <a:ext cx="1579419" cy="304800"/>
        </p:xfrm>
        <a:graphic>
          <a:graphicData uri="http://schemas.openxmlformats.org/drawingml/2006/table">
            <a:tbl>
              <a:tblPr/>
              <a:tblGrid>
                <a:gridCol w="1579419">
                  <a:extLst>
                    <a:ext uri="{9D8B030D-6E8A-4147-A177-3AD203B41FA5}">
                      <a16:colId xmlns:a16="http://schemas.microsoft.com/office/drawing/2014/main" val="2293823797"/>
                    </a:ext>
                  </a:extLst>
                </a:gridCol>
              </a:tblGrid>
              <a:tr h="281354">
                <a:tc>
                  <a:txBody>
                    <a:bodyPr/>
                    <a:lstStyle/>
                    <a:p>
                      <a:r>
                        <a:rPr lang="nl-BE" sz="1400" dirty="0">
                          <a:solidFill>
                            <a:schemeClr val="tx1"/>
                          </a:solidFill>
                        </a:rPr>
                        <a:t>General </a:t>
                      </a:r>
                      <a:r>
                        <a:rPr lang="nl-BE" sz="1400" dirty="0" err="1">
                          <a:solidFill>
                            <a:schemeClr val="tx1"/>
                          </a:solidFill>
                        </a:rPr>
                        <a:t>recourse</a:t>
                      </a:r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839405"/>
                  </a:ext>
                </a:extLst>
              </a:tr>
            </a:tbl>
          </a:graphicData>
        </a:graphic>
      </p:graphicFrame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0F39B55-BF53-00F1-3F23-781469655280}"/>
              </a:ext>
            </a:extLst>
          </p:cNvPr>
          <p:cNvCxnSpPr/>
          <p:nvPr/>
        </p:nvCxnSpPr>
        <p:spPr>
          <a:xfrm flipH="1">
            <a:off x="1119021" y="1943900"/>
            <a:ext cx="2282803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E63FE3B-FB5B-2696-6172-94D8770211EC}"/>
              </a:ext>
            </a:extLst>
          </p:cNvPr>
          <p:cNvCxnSpPr/>
          <p:nvPr/>
        </p:nvCxnSpPr>
        <p:spPr>
          <a:xfrm>
            <a:off x="1119021" y="1943900"/>
            <a:ext cx="0" cy="133643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3640CB9-249C-01B0-8636-B7DB35581CD5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1119021" y="3308145"/>
            <a:ext cx="370876" cy="1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6DB32E1-4DEE-7775-68E9-CC8444E1685F}"/>
              </a:ext>
            </a:extLst>
          </p:cNvPr>
          <p:cNvCxnSpPr/>
          <p:nvPr/>
        </p:nvCxnSpPr>
        <p:spPr>
          <a:xfrm>
            <a:off x="6362434" y="4265066"/>
            <a:ext cx="0" cy="512951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054A281-CFC5-BA6C-83C8-97201E1D856B}"/>
              </a:ext>
            </a:extLst>
          </p:cNvPr>
          <p:cNvCxnSpPr/>
          <p:nvPr/>
        </p:nvCxnSpPr>
        <p:spPr>
          <a:xfrm flipH="1">
            <a:off x="5499189" y="4778017"/>
            <a:ext cx="8632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98B0E096-FAB4-8852-6788-0A96178696B3}"/>
              </a:ext>
            </a:extLst>
          </p:cNvPr>
          <p:cNvGraphicFramePr>
            <a:graphicFrameLocks noGrp="1"/>
          </p:cNvGraphicFramePr>
          <p:nvPr/>
        </p:nvGraphicFramePr>
        <p:xfrm>
          <a:off x="3384639" y="4563740"/>
          <a:ext cx="2082577" cy="375141"/>
        </p:xfrm>
        <a:graphic>
          <a:graphicData uri="http://schemas.openxmlformats.org/drawingml/2006/table">
            <a:tbl>
              <a:tblPr>
                <a:tableStyleId>{306799F8-075E-4A3A-A7F6-7FBC6576F1A4}</a:tableStyleId>
              </a:tblPr>
              <a:tblGrid>
                <a:gridCol w="2082577">
                  <a:extLst>
                    <a:ext uri="{9D8B030D-6E8A-4147-A177-3AD203B41FA5}">
                      <a16:colId xmlns:a16="http://schemas.microsoft.com/office/drawing/2014/main" val="3794962637"/>
                    </a:ext>
                  </a:extLst>
                </a:gridCol>
              </a:tblGrid>
              <a:tr h="375141">
                <a:tc>
                  <a:txBody>
                    <a:bodyPr/>
                    <a:lstStyle/>
                    <a:p>
                      <a:pPr algn="ctr"/>
                      <a:r>
                        <a:rPr lang="nl-BE" sz="1400" dirty="0" err="1">
                          <a:solidFill>
                            <a:schemeClr val="tx1"/>
                          </a:solidFill>
                        </a:rPr>
                        <a:t>Preferential</a:t>
                      </a:r>
                      <a:r>
                        <a:rPr lang="nl-B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BE" sz="1400" dirty="0" err="1">
                          <a:solidFill>
                            <a:schemeClr val="tx1"/>
                          </a:solidFill>
                        </a:rPr>
                        <a:t>recourse</a:t>
                      </a:r>
                      <a:endParaRPr lang="nl-NL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570934"/>
                  </a:ext>
                </a:extLst>
              </a:tr>
            </a:tbl>
          </a:graphicData>
        </a:graphic>
      </p:graphicFrame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EE13450-6935-0417-CB40-F6BF5F21A9BD}"/>
              </a:ext>
            </a:extLst>
          </p:cNvPr>
          <p:cNvCxnSpPr/>
          <p:nvPr/>
        </p:nvCxnSpPr>
        <p:spPr>
          <a:xfrm flipH="1">
            <a:off x="1150993" y="4778017"/>
            <a:ext cx="2201675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2C7E7A7-669A-85AD-FF5D-843CE4C30994}"/>
              </a:ext>
            </a:extLst>
          </p:cNvPr>
          <p:cNvCxnSpPr/>
          <p:nvPr/>
        </p:nvCxnSpPr>
        <p:spPr>
          <a:xfrm flipH="1">
            <a:off x="1150993" y="3970926"/>
            <a:ext cx="345298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2FF476C-206C-4764-1618-DCD00E6C8F69}"/>
              </a:ext>
            </a:extLst>
          </p:cNvPr>
          <p:cNvCxnSpPr/>
          <p:nvPr/>
        </p:nvCxnSpPr>
        <p:spPr>
          <a:xfrm>
            <a:off x="1150993" y="3970926"/>
            <a:ext cx="0" cy="807091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9BF8A8F0-1419-EC2A-1DCF-A5644CDD81D7}"/>
              </a:ext>
            </a:extLst>
          </p:cNvPr>
          <p:cNvGraphicFramePr>
            <a:graphicFrameLocks noGrp="1"/>
          </p:cNvGraphicFramePr>
          <p:nvPr/>
        </p:nvGraphicFramePr>
        <p:xfrm>
          <a:off x="3747122" y="3073845"/>
          <a:ext cx="1425953" cy="359951"/>
        </p:xfrm>
        <a:graphic>
          <a:graphicData uri="http://schemas.openxmlformats.org/drawingml/2006/table">
            <a:tbl>
              <a:tblPr/>
              <a:tblGrid>
                <a:gridCol w="1425953">
                  <a:extLst>
                    <a:ext uri="{9D8B030D-6E8A-4147-A177-3AD203B41FA5}">
                      <a16:colId xmlns:a16="http://schemas.microsoft.com/office/drawing/2014/main" val="3725757268"/>
                    </a:ext>
                  </a:extLst>
                </a:gridCol>
              </a:tblGrid>
              <a:tr h="359951">
                <a:tc>
                  <a:txBody>
                    <a:bodyPr/>
                    <a:lstStyle/>
                    <a:p>
                      <a:pPr algn="ctr"/>
                      <a:r>
                        <a:rPr lang="nl-BE" sz="1400" dirty="0" err="1"/>
                        <a:t>Covered</a:t>
                      </a:r>
                      <a:r>
                        <a:rPr lang="nl-BE" sz="1400" dirty="0"/>
                        <a:t> </a:t>
                      </a:r>
                      <a:r>
                        <a:rPr lang="nl-BE" sz="1400" dirty="0" err="1"/>
                        <a:t>bonds</a:t>
                      </a:r>
                      <a:endParaRPr lang="nl-NL" sz="14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878641"/>
                  </a:ext>
                </a:extLst>
              </a:tr>
            </a:tbl>
          </a:graphicData>
        </a:graphic>
      </p:graphicFrame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8F494C6-2D6C-68B6-C215-48542588B960}"/>
              </a:ext>
            </a:extLst>
          </p:cNvPr>
          <p:cNvCxnSpPr>
            <a:cxnSpLocks/>
            <a:endCxn id="46" idx="1"/>
          </p:cNvCxnSpPr>
          <p:nvPr/>
        </p:nvCxnSpPr>
        <p:spPr>
          <a:xfrm>
            <a:off x="3197203" y="3253820"/>
            <a:ext cx="549919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E36A86E4-EC38-DF3A-9AFF-DC841BD93D4C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5192257" y="3280330"/>
            <a:ext cx="498764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9CBF1EE7-F02C-110F-831F-CB595F27276A}"/>
              </a:ext>
            </a:extLst>
          </p:cNvPr>
          <p:cNvSpPr txBox="1">
            <a:spLocks/>
          </p:cNvSpPr>
          <p:nvPr/>
        </p:nvSpPr>
        <p:spPr>
          <a:xfrm>
            <a:off x="788014" y="1248405"/>
            <a:ext cx="7753658" cy="3368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i="0" kern="1200">
                <a:solidFill>
                  <a:schemeClr val="tx2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1022031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</p:spPr>
        <p:txBody>
          <a:bodyPr anchor="b">
            <a:normAutofit/>
          </a:bodyPr>
          <a:lstStyle/>
          <a:p>
            <a:r>
              <a:rPr lang="en-US" dirty="0"/>
              <a:t>Content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86DE904-C121-477E-B2B0-923493BF220C}" type="slidenum">
              <a:rPr lang="nl-NL" smtClean="0"/>
              <a:pPr>
                <a:spcAft>
                  <a:spcPts val="600"/>
                </a:spcAft>
              </a:pPr>
              <a:t>2</a:t>
            </a:fld>
            <a:endParaRPr lang="nl-NL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1FC84A5-C038-D744-B523-C500C1A69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916321"/>
              </p:ext>
            </p:extLst>
          </p:nvPr>
        </p:nvGraphicFramePr>
        <p:xfrm>
          <a:off x="782873" y="1476987"/>
          <a:ext cx="7576904" cy="267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667">
                  <a:extLst>
                    <a:ext uri="{9D8B030D-6E8A-4147-A177-3AD203B41FA5}">
                      <a16:colId xmlns:a16="http://schemas.microsoft.com/office/drawing/2014/main" val="1914061501"/>
                    </a:ext>
                  </a:extLst>
                </a:gridCol>
                <a:gridCol w="6925237">
                  <a:extLst>
                    <a:ext uri="{9D8B030D-6E8A-4147-A177-3AD203B41FA5}">
                      <a16:colId xmlns:a16="http://schemas.microsoft.com/office/drawing/2014/main" val="3391822094"/>
                    </a:ext>
                  </a:extLst>
                </a:gridCol>
              </a:tblGrid>
              <a:tr h="575156">
                <a:tc>
                  <a:txBody>
                    <a:bodyPr/>
                    <a:lstStyle/>
                    <a:p>
                      <a:pPr marL="0" indent="0">
                        <a:buClr>
                          <a:schemeClr val="tx2"/>
                        </a:buClr>
                        <a:buFont typeface="+mj-lt"/>
                        <a:buNone/>
                      </a:pPr>
                      <a:r>
                        <a:rPr lang="en-GB" sz="2500" b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marL="141432" marR="141432" marT="70716" marB="70716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Clr>
                          <a:schemeClr val="tx2"/>
                        </a:buClr>
                        <a:buFont typeface="+mj-lt"/>
                        <a:buNone/>
                      </a:pPr>
                      <a:r>
                        <a:rPr lang="en-GB" sz="2500" b="0">
                          <a:solidFill>
                            <a:schemeClr val="tx2"/>
                          </a:solidFill>
                        </a:rPr>
                        <a:t>The State of the EU banking &amp; capital markets</a:t>
                      </a:r>
                    </a:p>
                  </a:txBody>
                  <a:tcPr marL="141432" marR="141432" marT="70716" marB="70716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5906964"/>
                  </a:ext>
                </a:extLst>
              </a:tr>
              <a:tr h="5751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2500" b="0">
                          <a:solidFill>
                            <a:schemeClr val="tx2"/>
                          </a:solidFill>
                        </a:rPr>
                        <a:t>2</a:t>
                      </a:r>
                    </a:p>
                  </a:txBody>
                  <a:tcPr marL="141432" marR="141432" marT="70716" marB="70716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2500" b="0">
                          <a:solidFill>
                            <a:schemeClr val="tx2"/>
                          </a:solidFill>
                        </a:rPr>
                        <a:t>CMU and SIU</a:t>
                      </a:r>
                    </a:p>
                  </a:txBody>
                  <a:tcPr marL="141432" marR="141432" marT="70716" marB="70716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329840"/>
                  </a:ext>
                </a:extLst>
              </a:tr>
              <a:tr h="9523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2500" b="0">
                          <a:solidFill>
                            <a:schemeClr val="tx2"/>
                          </a:solidFill>
                        </a:rPr>
                        <a:t>3</a:t>
                      </a:r>
                    </a:p>
                  </a:txBody>
                  <a:tcPr marL="141432" marR="141432" marT="70716" marB="70716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2500" b="0">
                          <a:solidFill>
                            <a:schemeClr val="tx2"/>
                          </a:solidFill>
                        </a:rPr>
                        <a:t>Tools for transformation: covered bonds – securitisation – private credit</a:t>
                      </a:r>
                    </a:p>
                  </a:txBody>
                  <a:tcPr marL="141432" marR="141432" marT="70716" marB="70716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0172835"/>
                  </a:ext>
                </a:extLst>
              </a:tr>
              <a:tr h="5751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2500" b="0">
                          <a:solidFill>
                            <a:schemeClr val="tx2"/>
                          </a:solidFill>
                        </a:rPr>
                        <a:t>4</a:t>
                      </a:r>
                    </a:p>
                  </a:txBody>
                  <a:tcPr marL="141432" marR="141432" marT="70716" marB="70716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2500" b="0">
                          <a:solidFill>
                            <a:schemeClr val="tx2"/>
                          </a:solidFill>
                        </a:rPr>
                        <a:t>What the future may bring</a:t>
                      </a:r>
                    </a:p>
                  </a:txBody>
                  <a:tcPr marL="141432" marR="141432" marT="70716" marB="70716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8011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68104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0530A-DC3A-4FEF-6540-86C840831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SPV </a:t>
            </a:r>
            <a:r>
              <a:rPr lang="nl-BE" dirty="0" err="1"/>
              <a:t>structure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D7F96-86E5-8FDA-D45E-AD642BA79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BE" dirty="0"/>
              <a:t>The Netherlands, UK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6DAB14-D9AD-6BC5-C4B1-04098FCB9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20</a:t>
            </a:fld>
            <a:endParaRPr lang="en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7244CC-1F3F-1CD1-7A28-8EA19EBDE0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73" y="1770114"/>
            <a:ext cx="4543425" cy="2724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0141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3EC5D6-F627-7DBC-5AFC-7A9EACCF8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21</a:t>
            </a:fld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3276E9-75D9-B5F0-34DB-A9CEC20EC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</p:spPr>
        <p:txBody>
          <a:bodyPr anchor="b">
            <a:normAutofit/>
          </a:bodyPr>
          <a:lstStyle/>
          <a:p>
            <a:r>
              <a:rPr lang="nl-BE" dirty="0" err="1"/>
              <a:t>Specialised</a:t>
            </a:r>
            <a:r>
              <a:rPr lang="nl-BE" dirty="0"/>
              <a:t> credit </a:t>
            </a:r>
            <a:r>
              <a:rPr lang="nl-BE" dirty="0" err="1"/>
              <a:t>institutions</a:t>
            </a:r>
            <a:endParaRPr lang="nl-NL" dirty="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1320DA89-672D-AE17-7B9F-6C1239C4AAB6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456305425"/>
              </p:ext>
            </p:extLst>
          </p:nvPr>
        </p:nvGraphicFramePr>
        <p:xfrm>
          <a:off x="900112" y="1259503"/>
          <a:ext cx="7462611" cy="3086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18321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D91C4-C04C-816D-1ABB-6BFC9437E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nl-BE" sz="2600"/>
              <a:t>How are </a:t>
            </a:r>
            <a:r>
              <a:rPr lang="nl-BE" sz="2600" err="1"/>
              <a:t>covered</a:t>
            </a:r>
            <a:r>
              <a:rPr lang="nl-BE" sz="2600"/>
              <a:t> </a:t>
            </a:r>
            <a:r>
              <a:rPr lang="nl-BE" sz="2600" err="1"/>
              <a:t>bonds</a:t>
            </a:r>
            <a:r>
              <a:rPr lang="nl-BE" sz="2600"/>
              <a:t> </a:t>
            </a:r>
            <a:r>
              <a:rPr lang="nl-BE" sz="2600" err="1"/>
              <a:t>regulated</a:t>
            </a:r>
            <a:r>
              <a:rPr lang="nl-BE" sz="2600"/>
              <a:t> in Belgium </a:t>
            </a:r>
            <a:r>
              <a:rPr lang="nl-BE" sz="2600" err="1"/>
              <a:t>and</a:t>
            </a:r>
            <a:r>
              <a:rPr lang="nl-BE" sz="2600"/>
              <a:t> </a:t>
            </a:r>
            <a:r>
              <a:rPr lang="nl-BE" sz="2600" err="1"/>
              <a:t>the</a:t>
            </a:r>
            <a:r>
              <a:rPr lang="nl-BE" sz="2600"/>
              <a:t> EU? (1)</a:t>
            </a:r>
            <a:endParaRPr lang="nl-NL" sz="2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5001A-8EEF-2EAD-2E7A-BA1408097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>
            <a:normAutofit/>
          </a:bodyPr>
          <a:lstStyle/>
          <a:p>
            <a:pPr marL="400050" indent="-400050">
              <a:spcAft>
                <a:spcPts val="600"/>
              </a:spcAft>
              <a:buFont typeface="+mj-lt"/>
              <a:buAutoNum type="romanUcPeriod"/>
            </a:pPr>
            <a:r>
              <a:rPr lang="nl-BE"/>
              <a:t>EU</a:t>
            </a:r>
          </a:p>
          <a:p>
            <a:pPr marL="0" indent="0">
              <a:spcAft>
                <a:spcPts val="600"/>
              </a:spcAft>
              <a:buNone/>
            </a:pPr>
            <a:endParaRPr lang="nl-BE"/>
          </a:p>
          <a:p>
            <a:pPr>
              <a:spcAft>
                <a:spcPts val="600"/>
              </a:spcAft>
            </a:pPr>
            <a:r>
              <a:rPr lang="en-US" u="sng">
                <a:hlinkClick r:id="rId2"/>
              </a:rPr>
              <a:t>Regulation (EU) 2019/2160</a:t>
            </a:r>
            <a:r>
              <a:rPr lang="en-US"/>
              <a:t> of the European Parliament and of the Council of 27 November 2019 amending Regulation (EU) No 575/2013 as regards exposures in the form of covered bonds</a:t>
            </a:r>
          </a:p>
          <a:p>
            <a:pPr marL="0" indent="0">
              <a:spcAft>
                <a:spcPts val="600"/>
              </a:spcAft>
              <a:buNone/>
            </a:pPr>
            <a:endParaRPr lang="nl-NL"/>
          </a:p>
          <a:p>
            <a:pPr>
              <a:spcAft>
                <a:spcPts val="600"/>
              </a:spcAft>
            </a:pPr>
            <a:r>
              <a:rPr lang="en-US" u="sng">
                <a:hlinkClick r:id="rId3"/>
              </a:rPr>
              <a:t>Directive (EU) 2019/2162</a:t>
            </a:r>
            <a:r>
              <a:rPr lang="en-US"/>
              <a:t> of the European Parliament and of the Council of 27 November 2019 on the issue of covered bonds and covered bond public supervision and amending Directives 2009/65/EC and 2014/59/EU</a:t>
            </a:r>
            <a:endParaRPr lang="nl-NL"/>
          </a:p>
          <a:p>
            <a:pPr marL="400050" indent="-400050">
              <a:spcAft>
                <a:spcPts val="600"/>
              </a:spcAft>
              <a:buFont typeface="+mj-lt"/>
              <a:buAutoNum type="romanUcPeriod"/>
            </a:pPr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02ADC-7970-FFD8-0357-629D5B5E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22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42812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3E4F1-BBE2-7249-C828-DA5FEEAD9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ABA70-E9E3-E608-A01F-5255C113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How are </a:t>
            </a:r>
            <a:r>
              <a:rPr lang="nl-BE" dirty="0" err="1"/>
              <a:t>covered</a:t>
            </a:r>
            <a:r>
              <a:rPr lang="nl-BE" dirty="0"/>
              <a:t> </a:t>
            </a:r>
            <a:r>
              <a:rPr lang="nl-BE" dirty="0" err="1"/>
              <a:t>bonds</a:t>
            </a:r>
            <a:r>
              <a:rPr lang="nl-BE" dirty="0"/>
              <a:t> </a:t>
            </a:r>
            <a:r>
              <a:rPr lang="nl-BE" dirty="0" err="1"/>
              <a:t>regulated</a:t>
            </a:r>
            <a:r>
              <a:rPr lang="nl-BE" dirty="0"/>
              <a:t> in Belgium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EU? (2)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3AC87-F48A-91E9-94D7-9B318C0B6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indent="-400050">
              <a:buFont typeface="+mj-lt"/>
              <a:buAutoNum type="romanUcPeriod" startAt="2"/>
            </a:pPr>
            <a:r>
              <a:rPr lang="nl-BE" dirty="0"/>
              <a:t>Belgium</a:t>
            </a:r>
          </a:p>
          <a:p>
            <a:r>
              <a:rPr lang="nl-NL" sz="1000" u="sng" dirty="0">
                <a:hlinkClick r:id="rId2"/>
              </a:rPr>
              <a:t>Wet van 3 augustus 2012</a:t>
            </a:r>
            <a:r>
              <a:rPr lang="nl-BE" sz="1000" dirty="0"/>
              <a:t> betreffende diverse maatregelen ter vergemakkelijking van de mobilisering van schuldvorderingen in de financiële sector</a:t>
            </a:r>
            <a:endParaRPr lang="nl-NL" sz="1000" dirty="0"/>
          </a:p>
          <a:p>
            <a:r>
              <a:rPr lang="nl-NL" sz="1000" u="sng" dirty="0">
                <a:hlinkClick r:id="rId3"/>
              </a:rPr>
              <a:t>Wet van 25 april 2014</a:t>
            </a:r>
            <a:r>
              <a:rPr lang="nl-NL" sz="1000" dirty="0"/>
              <a:t> op het statuut van en het toezicht op kredietinstellingen [...]. (Aangehaald als : Bankwet), (a) Boek I, Titel III, Hoofdstuk II , (b) Boek II, Titel II, Hoofdstuk IV, Afd. III en (c) Bijlage III</a:t>
            </a:r>
          </a:p>
          <a:p>
            <a:r>
              <a:rPr lang="nl-BE" sz="1000" dirty="0"/>
              <a:t>Hypotheekwet, Hoofdstuk III, </a:t>
            </a:r>
            <a:r>
              <a:rPr lang="nl-NL" sz="1000" u="sng" dirty="0">
                <a:hlinkClick r:id="rId4"/>
              </a:rPr>
              <a:t>Afdeling V. Overdracht van bevoorrechte en hypothecaire schuldvorderingen</a:t>
            </a:r>
            <a:r>
              <a:rPr lang="nl-NL" sz="1000" dirty="0"/>
              <a:t> (in het bijzonder: afdeling V, art. 81quater, §1, 2° en art. 81decies, §1-2.)</a:t>
            </a:r>
          </a:p>
          <a:p>
            <a:r>
              <a:rPr lang="nl-NL" sz="1000" u="sng" dirty="0">
                <a:hlinkClick r:id="rId5"/>
              </a:rPr>
              <a:t>Koninklijk besluit van 11 oktober 2012</a:t>
            </a:r>
            <a:r>
              <a:rPr lang="nl-NL" sz="1000" dirty="0"/>
              <a:t> betreffende de uitgifte van Belgische </a:t>
            </a:r>
            <a:r>
              <a:rPr lang="nl-NL" sz="1000" dirty="0" err="1"/>
              <a:t>covered</a:t>
            </a:r>
            <a:r>
              <a:rPr lang="nl-NL" sz="1000" dirty="0"/>
              <a:t> </a:t>
            </a:r>
            <a:r>
              <a:rPr lang="nl-NL" sz="1000" dirty="0" err="1"/>
              <a:t>bonds</a:t>
            </a:r>
            <a:r>
              <a:rPr lang="nl-NL" sz="1000" dirty="0"/>
              <a:t> door kredietinstellingen naar Belgisch recht</a:t>
            </a:r>
          </a:p>
          <a:p>
            <a:r>
              <a:rPr lang="nl-NL" sz="1000" u="sng" dirty="0">
                <a:hlinkClick r:id="rId6"/>
              </a:rPr>
              <a:t>Koninklijk besluit van 11 oktober 2012</a:t>
            </a:r>
            <a:r>
              <a:rPr lang="nl-NL" sz="1000" dirty="0"/>
              <a:t> betreffende de portefeuillebeheerder in het kader van de uitgifte van Belgische </a:t>
            </a:r>
            <a:r>
              <a:rPr lang="nl-NL" sz="1000" dirty="0" err="1"/>
              <a:t>covered</a:t>
            </a:r>
            <a:r>
              <a:rPr lang="nl-NL" sz="1000" dirty="0"/>
              <a:t> </a:t>
            </a:r>
            <a:r>
              <a:rPr lang="nl-NL" sz="1000" dirty="0" err="1"/>
              <a:t>bonds</a:t>
            </a:r>
            <a:r>
              <a:rPr lang="nl-NL" sz="1000" dirty="0"/>
              <a:t> door een kredietinstelling naar Belgisch recht</a:t>
            </a:r>
          </a:p>
          <a:p>
            <a:r>
              <a:rPr lang="nl-NL" sz="1000" u="sng" dirty="0">
                <a:hlinkClick r:id="rId7"/>
              </a:rPr>
              <a:t>Koninklijk besluit van 27 januari 2022</a:t>
            </a:r>
            <a:r>
              <a:rPr lang="nl-NL" sz="1000" dirty="0"/>
              <a:t> tot wijziging van het koninklijk besluit van 11 oktober 2012 betreffende de uitgifte van Belgische </a:t>
            </a:r>
            <a:r>
              <a:rPr lang="nl-NL" sz="1000" dirty="0" err="1"/>
              <a:t>covered</a:t>
            </a:r>
            <a:r>
              <a:rPr lang="nl-NL" sz="1000" dirty="0"/>
              <a:t> </a:t>
            </a:r>
            <a:r>
              <a:rPr lang="nl-NL" sz="1000" dirty="0" err="1"/>
              <a:t>bonds</a:t>
            </a:r>
            <a:r>
              <a:rPr lang="nl-NL" sz="1000" dirty="0"/>
              <a:t> door kredietinstellingen naar Belgisch recht, van het koninklijk besluit van 11 oktober 2012 betreffende de portefeuillebeheerder in het kader van de uitgifte van Belgische </a:t>
            </a:r>
            <a:r>
              <a:rPr lang="nl-NL" sz="1000" dirty="0" err="1"/>
              <a:t>covered</a:t>
            </a:r>
            <a:r>
              <a:rPr lang="nl-NL" sz="1000" dirty="0"/>
              <a:t> </a:t>
            </a:r>
            <a:r>
              <a:rPr lang="nl-NL" sz="1000" dirty="0" err="1"/>
              <a:t>bonds</a:t>
            </a:r>
            <a:r>
              <a:rPr lang="nl-NL" sz="1000" dirty="0"/>
              <a:t> door een kredietinstelling naar Belgisch recht, van het koninklijk besluit van 12 november 2012 met betrekking tot de instellingen voor collectieve belegging die voldoen aan de voorwaarden van Richtlijn 2009/65/EG en van het koninklijk besluit van 25 februari 2017 met betrekking tot bepaalde openbare alternatieve instellingen voor collectieve belegging en hun beheervennootschappen, en houdende diverse bepalingen</a:t>
            </a:r>
          </a:p>
          <a:p>
            <a:r>
              <a:rPr lang="nl-NL" sz="1000" u="sng" dirty="0">
                <a:hlinkClick r:id="rId8"/>
              </a:rPr>
              <a:t>Circulaire NBB_2022_15 /</a:t>
            </a:r>
            <a:r>
              <a:rPr lang="nl-NL" sz="1000" dirty="0"/>
              <a:t> Praktische regels voor de toepassing van de wet van 25 april 2014 op het statuut van en het toezicht op kredietinstellingen en beursvennootschappen</a:t>
            </a:r>
          </a:p>
          <a:p>
            <a:r>
              <a:rPr lang="nl-NL" sz="1000" u="sng" dirty="0">
                <a:hlinkClick r:id="rId9"/>
              </a:rPr>
              <a:t>Circulaire NBB_2022_16 /</a:t>
            </a:r>
            <a:r>
              <a:rPr lang="nl-NL" sz="1000" dirty="0"/>
              <a:t> Circulaire aan de portefeuillesurveillanten bij kredietinstellingen naar Belgisch recht die Belgische </a:t>
            </a:r>
            <a:r>
              <a:rPr lang="nl-NL" sz="1000" dirty="0" err="1"/>
              <a:t>covered</a:t>
            </a:r>
            <a:r>
              <a:rPr lang="nl-NL" sz="1000" dirty="0"/>
              <a:t> </a:t>
            </a:r>
            <a:r>
              <a:rPr lang="nl-NL" sz="1000" dirty="0" err="1"/>
              <a:t>bonds</a:t>
            </a:r>
            <a:r>
              <a:rPr lang="nl-NL" sz="1000" dirty="0"/>
              <a:t> uitgeven</a:t>
            </a:r>
          </a:p>
          <a:p>
            <a:pPr marL="400050" indent="-400050">
              <a:buFont typeface="+mj-lt"/>
              <a:buAutoNum type="romanUcPeriod"/>
            </a:pP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90627-E287-E142-286F-EAE172280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23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368486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FFCF6-5DE5-06BB-1DE1-4BDE833D8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2ABB4-AEEF-CE25-E92D-4F0A174D7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How are </a:t>
            </a:r>
            <a:r>
              <a:rPr lang="nl-BE" dirty="0" err="1"/>
              <a:t>covered</a:t>
            </a:r>
            <a:r>
              <a:rPr lang="nl-BE" dirty="0"/>
              <a:t> </a:t>
            </a:r>
            <a:r>
              <a:rPr lang="nl-BE" dirty="0" err="1"/>
              <a:t>bonds</a:t>
            </a:r>
            <a:r>
              <a:rPr lang="nl-BE" dirty="0"/>
              <a:t> </a:t>
            </a:r>
            <a:r>
              <a:rPr lang="nl-BE" dirty="0" err="1"/>
              <a:t>regulated</a:t>
            </a:r>
            <a:r>
              <a:rPr lang="nl-BE" dirty="0"/>
              <a:t> in Belgium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EU? (3)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56C41-EF22-204C-4D19-41FD2C822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indent="-400050">
              <a:buFont typeface="+mj-lt"/>
              <a:buAutoNum type="romanUcPeriod" startAt="3"/>
            </a:pPr>
            <a:r>
              <a:rPr lang="nl-BE" dirty="0" err="1"/>
              <a:t>Useful</a:t>
            </a:r>
            <a:r>
              <a:rPr lang="nl-BE" dirty="0"/>
              <a:t> websites</a:t>
            </a:r>
          </a:p>
          <a:p>
            <a:pPr marL="0" indent="0">
              <a:buNone/>
            </a:pPr>
            <a:endParaRPr lang="nl-BE" dirty="0"/>
          </a:p>
          <a:p>
            <a:r>
              <a:rPr lang="en-US" sz="1400" dirty="0"/>
              <a:t>European Covered Bond Council (</a:t>
            </a:r>
            <a:r>
              <a:rPr lang="en-US" sz="1400" u="sng" dirty="0">
                <a:hlinkClick r:id="rId2"/>
              </a:rPr>
              <a:t>https://hypo.org/ecbc/</a:t>
            </a:r>
            <a:r>
              <a:rPr lang="en-US" sz="1400" dirty="0"/>
              <a:t>)</a:t>
            </a:r>
          </a:p>
          <a:p>
            <a:pPr marL="0" indent="0">
              <a:buNone/>
            </a:pPr>
            <a:endParaRPr lang="nl-NL" sz="1400" dirty="0"/>
          </a:p>
          <a:p>
            <a:r>
              <a:rPr lang="en-US" sz="1400" dirty="0"/>
              <a:t>Covered Bond Label (</a:t>
            </a:r>
            <a:r>
              <a:rPr lang="en-US" sz="1400" u="sng" dirty="0">
                <a:hlinkClick r:id="rId3"/>
              </a:rPr>
              <a:t>National Information :: Covered Bond Label</a:t>
            </a:r>
            <a:r>
              <a:rPr lang="en-US" sz="1400" dirty="0"/>
              <a:t>)</a:t>
            </a:r>
            <a:endParaRPr lang="nl-NL" sz="1400" dirty="0"/>
          </a:p>
          <a:p>
            <a:pPr marL="400050" indent="-400050">
              <a:buFont typeface="+mj-lt"/>
              <a:buAutoNum type="romanUcPeriod"/>
            </a:pP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CA4A78-3061-9AC5-EA4E-60959CE80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24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06805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02201-0712-0A6E-AB5B-F0C274B7F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4" y="386954"/>
            <a:ext cx="7805956" cy="857250"/>
          </a:xfrm>
        </p:spPr>
        <p:txBody>
          <a:bodyPr/>
          <a:lstStyle/>
          <a:p>
            <a:r>
              <a:rPr lang="nl-BE" dirty="0" err="1"/>
              <a:t>What</a:t>
            </a:r>
            <a:r>
              <a:rPr lang="nl-BE" dirty="0"/>
              <a:t> is private credit and </a:t>
            </a:r>
            <a:r>
              <a:rPr lang="nl-BE" dirty="0" err="1"/>
              <a:t>how</a:t>
            </a:r>
            <a:r>
              <a:rPr lang="nl-BE" dirty="0"/>
              <a:t> is </a:t>
            </a: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regulated</a:t>
            </a:r>
            <a:r>
              <a:rPr lang="nl-BE" dirty="0"/>
              <a:t>? (1)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B0F39-F9CF-5229-9D0E-84F1ACEE9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Private credit – private </a:t>
            </a:r>
            <a:r>
              <a:rPr lang="nl-BE" dirty="0" err="1"/>
              <a:t>debt</a:t>
            </a:r>
            <a:r>
              <a:rPr lang="nl-BE" dirty="0"/>
              <a:t> – direct </a:t>
            </a:r>
            <a:r>
              <a:rPr lang="nl-BE" dirty="0" err="1"/>
              <a:t>lending</a:t>
            </a:r>
            <a:endParaRPr lang="nl-BE" dirty="0"/>
          </a:p>
          <a:p>
            <a:pPr lvl="1"/>
            <a:r>
              <a:rPr lang="nl-BE" dirty="0" err="1"/>
              <a:t>Loans</a:t>
            </a:r>
            <a:r>
              <a:rPr lang="nl-BE" dirty="0"/>
              <a:t> </a:t>
            </a:r>
            <a:r>
              <a:rPr lang="en-GB" dirty="0"/>
              <a:t>or debt financing provided directly by non-bank lenders </a:t>
            </a:r>
          </a:p>
          <a:p>
            <a:pPr lvl="1"/>
            <a:r>
              <a:rPr lang="en-GB" dirty="0"/>
              <a:t>private credit funds, alternative asset managers business development companies or private equity firms </a:t>
            </a:r>
            <a:endParaRPr lang="nl-NL" dirty="0"/>
          </a:p>
          <a:p>
            <a:pPr lvl="1"/>
            <a:r>
              <a:rPr lang="en-GB" dirty="0"/>
              <a:t>to borrowers, usually companies.</a:t>
            </a:r>
            <a:endParaRPr lang="nl-NL" dirty="0"/>
          </a:p>
          <a:p>
            <a:pPr marL="180975" lvl="1" indent="0">
              <a:buNone/>
            </a:pPr>
            <a:endParaRPr lang="nl-BE" dirty="0"/>
          </a:p>
          <a:p>
            <a:r>
              <a:rPr lang="nl-BE" dirty="0"/>
              <a:t>How is private </a:t>
            </a:r>
            <a:r>
              <a:rPr lang="nl-BE" dirty="0" err="1"/>
              <a:t>lending</a:t>
            </a:r>
            <a:r>
              <a:rPr lang="nl-BE" dirty="0"/>
              <a:t> </a:t>
            </a:r>
            <a:r>
              <a:rPr lang="nl-BE" dirty="0" err="1"/>
              <a:t>regulated</a:t>
            </a:r>
            <a:r>
              <a:rPr lang="nl-BE" dirty="0"/>
              <a:t>?</a:t>
            </a:r>
          </a:p>
          <a:p>
            <a:pPr lvl="1"/>
            <a:r>
              <a:rPr lang="nl-BE" dirty="0"/>
              <a:t>No </a:t>
            </a:r>
            <a:r>
              <a:rPr lang="en-GB" dirty="0"/>
              <a:t>overarching activity or institution regulation</a:t>
            </a:r>
          </a:p>
          <a:p>
            <a:pPr lvl="1"/>
            <a:r>
              <a:rPr lang="en-GB" dirty="0"/>
              <a:t>AIFMD: recent amendments allow AIFs to originate loans</a:t>
            </a:r>
            <a:endParaRPr lang="nl-NL" dirty="0"/>
          </a:p>
          <a:p>
            <a:pPr lvl="1"/>
            <a:r>
              <a:rPr lang="en-GB" dirty="0"/>
              <a:t>Respect mandatory bank regulation (“banking monopoly”, CSD VI…)</a:t>
            </a:r>
            <a:endParaRPr lang="nl-NL" dirty="0"/>
          </a:p>
          <a:p>
            <a:pPr marL="180975" lvl="1" indent="0">
              <a:buNone/>
            </a:pP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55C127-24E7-9A66-7B20-9BE0AA316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25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058089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2F734-A86B-91F9-8AB5-C547DBAFB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DBC2B-E319-0C00-0CE0-5F044CBA9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</p:spPr>
        <p:txBody>
          <a:bodyPr anchor="b">
            <a:normAutofit/>
          </a:bodyPr>
          <a:lstStyle/>
          <a:p>
            <a:r>
              <a:rPr lang="nl-BE" sz="2600" err="1"/>
              <a:t>What</a:t>
            </a:r>
            <a:r>
              <a:rPr lang="nl-BE" sz="2600"/>
              <a:t> is private credit </a:t>
            </a:r>
            <a:r>
              <a:rPr lang="nl-BE" sz="2600" err="1"/>
              <a:t>and</a:t>
            </a:r>
            <a:r>
              <a:rPr lang="nl-BE" sz="2600"/>
              <a:t> </a:t>
            </a:r>
            <a:r>
              <a:rPr lang="nl-BE" sz="2600" err="1"/>
              <a:t>how</a:t>
            </a:r>
            <a:r>
              <a:rPr lang="nl-BE" sz="2600"/>
              <a:t> is </a:t>
            </a:r>
            <a:r>
              <a:rPr lang="nl-BE" sz="2600" err="1"/>
              <a:t>it</a:t>
            </a:r>
            <a:r>
              <a:rPr lang="nl-BE" sz="2600"/>
              <a:t> </a:t>
            </a:r>
            <a:r>
              <a:rPr lang="nl-BE" sz="2600" err="1"/>
              <a:t>regulated</a:t>
            </a:r>
            <a:r>
              <a:rPr lang="nl-BE" sz="2600"/>
              <a:t>? (2)</a:t>
            </a:r>
            <a:endParaRPr lang="nl-NL" sz="2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6FF03-0B54-8C0E-221B-257E22B49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>
            <a:normAutofit/>
          </a:bodyPr>
          <a:lstStyle/>
          <a:p>
            <a:r>
              <a:rPr lang="nl-BE" dirty="0" err="1"/>
              <a:t>Structural</a:t>
            </a:r>
            <a:r>
              <a:rPr lang="nl-BE" dirty="0"/>
              <a:t> </a:t>
            </a:r>
            <a:r>
              <a:rPr lang="nl-BE" dirty="0" err="1"/>
              <a:t>risks</a:t>
            </a:r>
            <a:r>
              <a:rPr lang="nl-BE" dirty="0"/>
              <a:t>?</a:t>
            </a:r>
          </a:p>
          <a:p>
            <a:pPr lvl="1"/>
            <a:r>
              <a:rPr lang="nl-BE" sz="1600"/>
              <a:t>Credit risk </a:t>
            </a:r>
            <a:r>
              <a:rPr lang="nl-BE" sz="1600" err="1"/>
              <a:t>quality</a:t>
            </a:r>
            <a:r>
              <a:rPr lang="nl-BE" sz="1600"/>
              <a:t> concerns</a:t>
            </a:r>
          </a:p>
          <a:p>
            <a:pPr lvl="2"/>
            <a:r>
              <a:rPr lang="nl-BE" sz="1600" err="1"/>
              <a:t>Borrowers</a:t>
            </a:r>
            <a:endParaRPr lang="nl-BE" sz="1600"/>
          </a:p>
          <a:p>
            <a:pPr lvl="2"/>
            <a:r>
              <a:rPr lang="nl-BE" sz="1600"/>
              <a:t>Managers</a:t>
            </a:r>
          </a:p>
          <a:p>
            <a:pPr lvl="2"/>
            <a:r>
              <a:rPr lang="nl-BE" sz="1600" err="1"/>
              <a:t>Lending</a:t>
            </a:r>
            <a:r>
              <a:rPr lang="nl-BE" sz="1600"/>
              <a:t> </a:t>
            </a:r>
            <a:r>
              <a:rPr lang="nl-BE" sz="1600" err="1"/>
              <a:t>terms</a:t>
            </a:r>
            <a:endParaRPr lang="nl-BE" sz="1600"/>
          </a:p>
          <a:p>
            <a:pPr marL="355600" lvl="2" indent="0">
              <a:buNone/>
            </a:pPr>
            <a:endParaRPr lang="en-GB" sz="1600"/>
          </a:p>
          <a:p>
            <a:pPr lvl="1"/>
            <a:r>
              <a:rPr lang="nl-BE" sz="1600" err="1"/>
              <a:t>Lack</a:t>
            </a:r>
            <a:r>
              <a:rPr lang="nl-BE" sz="1600"/>
              <a:t> of </a:t>
            </a:r>
            <a:r>
              <a:rPr lang="nl-BE" sz="1600" err="1"/>
              <a:t>liquitidy</a:t>
            </a:r>
            <a:endParaRPr lang="nl-BE" sz="1600"/>
          </a:p>
          <a:p>
            <a:pPr lvl="2"/>
            <a:r>
              <a:rPr lang="nl-BE" sz="1600" err="1"/>
              <a:t>Bilateral</a:t>
            </a:r>
            <a:r>
              <a:rPr lang="nl-BE" sz="1600"/>
              <a:t> </a:t>
            </a:r>
            <a:r>
              <a:rPr lang="nl-BE" sz="1600" err="1"/>
              <a:t>loans</a:t>
            </a:r>
            <a:r>
              <a:rPr lang="nl-BE" sz="1600"/>
              <a:t> </a:t>
            </a:r>
            <a:r>
              <a:rPr lang="en-GB" sz="1600"/>
              <a:t>are less illiquid and typically held to maturity by the lender</a:t>
            </a:r>
          </a:p>
          <a:p>
            <a:pPr lvl="2"/>
            <a:r>
              <a:rPr lang="en-GB" sz="1600"/>
              <a:t>closed end funds vs open end funds ?</a:t>
            </a:r>
            <a:endParaRPr lang="nl-NL" sz="1600"/>
          </a:p>
          <a:p>
            <a:pPr lvl="2"/>
            <a:r>
              <a:rPr lang="en-GB" sz="1600"/>
              <a:t>current “crisis” ? (BlackRock, …)</a:t>
            </a:r>
            <a:endParaRPr lang="nl-NL" sz="1600"/>
          </a:p>
          <a:p>
            <a:pPr marL="355600" lvl="2" indent="0">
              <a:buNone/>
            </a:pPr>
            <a:endParaRPr lang="nl-NL" sz="1600"/>
          </a:p>
          <a:p>
            <a:pPr marL="180975" lvl="1" indent="0">
              <a:buNone/>
            </a:pPr>
            <a:endParaRPr lang="nl-NL" sz="16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885B5E-743D-95D9-EC2F-A41279DFE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837729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EE4DC-9A07-2DEA-ACE4-2CEEB6CCD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nl-BE" sz="2600"/>
              <a:t>How </a:t>
            </a:r>
            <a:r>
              <a:rPr lang="nl-BE" sz="2600" err="1"/>
              <a:t>securitisation</a:t>
            </a:r>
            <a:r>
              <a:rPr lang="nl-BE" sz="2600"/>
              <a:t> </a:t>
            </a:r>
            <a:r>
              <a:rPr lang="nl-BE" sz="2600" err="1"/>
              <a:t>can</a:t>
            </a:r>
            <a:r>
              <a:rPr lang="nl-BE" sz="2600"/>
              <a:t> help </a:t>
            </a:r>
            <a:r>
              <a:rPr lang="nl-BE" sz="2600" err="1"/>
              <a:t>transform</a:t>
            </a:r>
            <a:r>
              <a:rPr lang="nl-BE" sz="2600"/>
              <a:t> financial </a:t>
            </a:r>
            <a:r>
              <a:rPr lang="nl-BE" sz="2600" err="1"/>
              <a:t>markets</a:t>
            </a:r>
            <a:endParaRPr lang="nl-NL" sz="26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09DADA-8BF1-DB23-2AF3-AA51E9D67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27</a:t>
            </a:fld>
            <a:endParaRPr lang="en-NL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57CFEC13-F812-745A-6A94-608F764F23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4401303"/>
              </p:ext>
            </p:extLst>
          </p:nvPr>
        </p:nvGraphicFramePr>
        <p:xfrm>
          <a:off x="782873" y="1318381"/>
          <a:ext cx="7576903" cy="2994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45357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645BD-D32B-A63C-070D-AB08CAF9B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1CB6C-5DC8-E618-3711-C5DD77B00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nl-BE" sz="2600"/>
              <a:t>How private credit </a:t>
            </a:r>
            <a:r>
              <a:rPr lang="nl-BE" sz="2600" err="1"/>
              <a:t>can</a:t>
            </a:r>
            <a:r>
              <a:rPr lang="nl-BE" sz="2600"/>
              <a:t> help </a:t>
            </a:r>
            <a:r>
              <a:rPr lang="nl-BE" sz="2600" err="1"/>
              <a:t>transform</a:t>
            </a:r>
            <a:r>
              <a:rPr lang="nl-BE" sz="2600"/>
              <a:t> financial </a:t>
            </a:r>
            <a:r>
              <a:rPr lang="nl-BE" sz="2600" err="1"/>
              <a:t>markets</a:t>
            </a:r>
            <a:endParaRPr lang="nl-NL" sz="26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695B32-FC36-40C4-84D2-78105153E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28</a:t>
            </a:fld>
            <a:endParaRPr lang="en-NL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D3A9536C-91BD-BB56-C734-7CEF5A9870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52184"/>
              </p:ext>
            </p:extLst>
          </p:nvPr>
        </p:nvGraphicFramePr>
        <p:xfrm>
          <a:off x="782873" y="1318381"/>
          <a:ext cx="7576903" cy="2994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603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A3876-5012-3BC5-ACF6-B9A7DA5E4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3077C-C3C8-D688-AF0E-1A739118C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Systemic</a:t>
            </a:r>
            <a:r>
              <a:rPr lang="nl-BE" dirty="0"/>
              <a:t> impact/</a:t>
            </a:r>
            <a:r>
              <a:rPr lang="nl-BE" dirty="0" err="1"/>
              <a:t>risks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CF8B0-95D8-EEC3-96D8-0C1E2F0C6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629607" cy="2994983"/>
          </a:xfrm>
        </p:spPr>
        <p:txBody>
          <a:bodyPr/>
          <a:lstStyle/>
          <a:p>
            <a:r>
              <a:rPr lang="nl-BE" dirty="0"/>
              <a:t>Shift </a:t>
            </a:r>
            <a:r>
              <a:rPr lang="nl-BE" dirty="0" err="1"/>
              <a:t>to</a:t>
            </a:r>
            <a:r>
              <a:rPr lang="nl-BE" dirty="0"/>
              <a:t> more </a:t>
            </a:r>
            <a:r>
              <a:rPr lang="nl-BE" dirty="0" err="1"/>
              <a:t>risky</a:t>
            </a:r>
            <a:r>
              <a:rPr lang="nl-BE" dirty="0"/>
              <a:t> </a:t>
            </a:r>
            <a:r>
              <a:rPr lang="nl-BE" dirty="0" err="1"/>
              <a:t>investments</a:t>
            </a:r>
            <a:r>
              <a:rPr lang="nl-BE" dirty="0"/>
              <a:t>?</a:t>
            </a:r>
          </a:p>
          <a:p>
            <a:pPr marL="0" indent="0">
              <a:buNone/>
            </a:pPr>
            <a:endParaRPr lang="nl-NL" dirty="0"/>
          </a:p>
          <a:p>
            <a:pPr lvl="0"/>
            <a:r>
              <a:rPr lang="en-GB" dirty="0"/>
              <a:t>Distribution of risks from highly regulated environment to less regulated entities ?</a:t>
            </a:r>
          </a:p>
          <a:p>
            <a:pPr marL="0" lvl="0" indent="0">
              <a:buNone/>
            </a:pPr>
            <a:endParaRPr lang="nl-NL" dirty="0"/>
          </a:p>
          <a:p>
            <a:r>
              <a:rPr lang="en-GB" dirty="0"/>
              <a:t>Fundamentals: no risk no return</a:t>
            </a:r>
          </a:p>
          <a:p>
            <a:pPr marL="0" indent="0">
              <a:buNone/>
            </a:pPr>
            <a:endParaRPr lang="nl-NL" dirty="0"/>
          </a:p>
          <a:p>
            <a:r>
              <a:rPr lang="en-GB" dirty="0"/>
              <a:t>Challenge for the bank business model ?</a:t>
            </a:r>
            <a:endParaRPr lang="nl-NL" dirty="0"/>
          </a:p>
          <a:p>
            <a:pPr lvl="1"/>
            <a:r>
              <a:rPr lang="en-GB" dirty="0"/>
              <a:t>Less deposit funding (cheap)</a:t>
            </a:r>
            <a:endParaRPr lang="nl-NL" dirty="0"/>
          </a:p>
          <a:p>
            <a:pPr lvl="1"/>
            <a:r>
              <a:rPr lang="en-GB" dirty="0"/>
              <a:t>Less on balance sheet income</a:t>
            </a:r>
            <a:endParaRPr lang="nl-NL" dirty="0"/>
          </a:p>
          <a:p>
            <a:pPr lvl="1"/>
            <a:r>
              <a:rPr lang="en-GB" dirty="0"/>
              <a:t>Other developments e.g. stable coin</a:t>
            </a:r>
            <a:endParaRPr lang="nl-NL" dirty="0"/>
          </a:p>
          <a:p>
            <a:pPr marL="180975" lvl="1" indent="0">
              <a:buNone/>
            </a:pP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4210F4-B9CD-1B66-0BFA-8E3716903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29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5277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C738FE2-E3E8-47D7-B197-73FE2B8AE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</p:spPr>
        <p:txBody>
          <a:bodyPr anchor="t">
            <a:normAutofit/>
          </a:bodyPr>
          <a:lstStyle/>
          <a:p>
            <a:r>
              <a:rPr lang="fr-BE" dirty="0"/>
              <a:t>The State of the EU </a:t>
            </a:r>
            <a:r>
              <a:rPr lang="fr-BE" dirty="0" err="1"/>
              <a:t>banking</a:t>
            </a:r>
            <a:r>
              <a:rPr lang="fr-BE" dirty="0"/>
              <a:t> &amp; capital </a:t>
            </a:r>
            <a:r>
              <a:rPr lang="fr-BE" dirty="0" err="1"/>
              <a:t>markets</a:t>
            </a:r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ADA4AE-31FE-F737-8852-A8B5D9740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86DE904-C121-477E-B2B0-923493BF220C}" type="slidenum">
              <a:rPr lang="nl-NL" smtClean="0"/>
              <a:pPr>
                <a:spcAft>
                  <a:spcPts val="600"/>
                </a:spcAft>
              </a:pPr>
              <a:t>3</a:t>
            </a:fld>
            <a:endParaRPr lang="nl-NL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01A4CC03-C7B9-E020-6606-F667BD863186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/>
          <a:srcRect r="2117" b="4"/>
          <a:stretch>
            <a:fillRect/>
          </a:stretch>
        </p:blipFill>
        <p:spPr>
          <a:xfrm>
            <a:off x="784226" y="1858296"/>
            <a:ext cx="3607200" cy="2459783"/>
          </a:xfrm>
          <a:noFill/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223E2A-B688-5355-FE08-3B52B8053E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55152" y="886819"/>
            <a:ext cx="1550987" cy="97147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NL" dirty="0"/>
              <a:t>1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531636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CCB90-ED9F-DA53-8E92-FD7D9DA87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B758905-97C0-6A68-9E62-8EDE7289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</p:spPr>
        <p:txBody>
          <a:bodyPr anchor="t">
            <a:normAutofit/>
          </a:bodyPr>
          <a:lstStyle/>
          <a:p>
            <a:r>
              <a:rPr lang="fr-BE" dirty="0" err="1"/>
              <a:t>What</a:t>
            </a:r>
            <a:r>
              <a:rPr lang="fr-BE" dirty="0"/>
              <a:t> the future </a:t>
            </a:r>
            <a:r>
              <a:rPr lang="fr-BE" dirty="0" err="1"/>
              <a:t>may</a:t>
            </a:r>
            <a:r>
              <a:rPr lang="fr-BE" dirty="0"/>
              <a:t> </a:t>
            </a:r>
            <a:r>
              <a:rPr lang="fr-BE" dirty="0" err="1"/>
              <a:t>bring</a:t>
            </a:r>
            <a:endParaRPr lang="fr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3C28B7-21D2-E130-48D9-F5BB267D8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86DE904-C121-477E-B2B0-923493BF220C}" type="slidenum">
              <a:rPr lang="nl-NL" smtClean="0"/>
              <a:pPr>
                <a:spcAft>
                  <a:spcPts val="600"/>
                </a:spcAft>
              </a:pPr>
              <a:t>30</a:t>
            </a:fld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BB08-BBCE-9F70-9C5C-A4EE55AF2E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55152" y="886819"/>
            <a:ext cx="1550987" cy="97147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BE" dirty="0"/>
              <a:t>4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8CBAC63-DDB1-C418-B794-7FA3A3BDDDAB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4924" b="49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708230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3CDB31-718A-C904-A11C-2334CEEC3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31</a:t>
            </a:fld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A4165D-BE32-DA2B-FB9E-17C3915C5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600"/>
              <a:t>EU Reform Securitisation Regulatory Framework (1)</a:t>
            </a:r>
            <a:br>
              <a:rPr lang="nl-NL" sz="2600"/>
            </a:br>
            <a:endParaRPr lang="nl-NL" sz="2600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7AE22277-1FF0-0058-F2DD-EA1C8B7A4239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697390820"/>
              </p:ext>
            </p:extLst>
          </p:nvPr>
        </p:nvGraphicFramePr>
        <p:xfrm>
          <a:off x="900112" y="1259503"/>
          <a:ext cx="7462611" cy="3086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24803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C8A1D-3BF4-424E-2D40-20CF33574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9B60-DDF4-38B5-670D-D4E83B37B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600"/>
              <a:t>EU Reform Securitisation Regulatory Framework (2)</a:t>
            </a:r>
            <a:br>
              <a:rPr lang="nl-NL" sz="2600"/>
            </a:br>
            <a:endParaRPr lang="nl-NL" sz="26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AA2C49-7A8A-1BCB-9370-653F6721E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32</a:t>
            </a:fld>
            <a:endParaRPr lang="en-NL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1EB2727-9420-30B8-D68F-1FF159C8A9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1059012"/>
              </p:ext>
            </p:extLst>
          </p:nvPr>
        </p:nvGraphicFramePr>
        <p:xfrm>
          <a:off x="782873" y="1318381"/>
          <a:ext cx="7576903" cy="2994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38571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D1005-728E-D17F-4C8F-D5839C5BD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33</a:t>
            </a:fld>
            <a:endParaRPr lang="en-NL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1D41D58-FD6E-D411-9DF5-E430DE9F11B2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914" r="6914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5A411A-B8F3-F501-1FEC-8FE820077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potential scenario’s </a:t>
            </a:r>
            <a:endParaRPr lang="nl-NL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A7EB5F-D06E-F250-6DB6-04C229130E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40753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01885" y="558900"/>
            <a:ext cx="2042793" cy="719171"/>
          </a:xfrm>
          <a:prstGeom prst="rect">
            <a:avLst/>
          </a:prstGeom>
        </p:spPr>
        <p:txBody>
          <a:bodyPr vert="horz" wrap="square" lIns="0" tIns="470916" rIns="0" bIns="0" rtlCol="0" anchor="b" anchorCtr="0">
            <a:spAutoFit/>
          </a:bodyPr>
          <a:lstStyle/>
          <a:p>
            <a:pPr marL="179546" marR="3810">
              <a:lnSpc>
                <a:spcPts val="1943"/>
              </a:lnSpc>
              <a:spcBef>
                <a:spcPts val="319"/>
              </a:spcBef>
            </a:pPr>
            <a:r>
              <a:rPr sz="1800" spc="-165" dirty="0">
                <a:latin typeface="Arial"/>
                <a:cs typeface="Arial"/>
              </a:rPr>
              <a:t>Four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spc="-150" dirty="0">
                <a:latin typeface="Arial"/>
                <a:cs typeface="Arial"/>
              </a:rPr>
              <a:t>possible </a:t>
            </a:r>
            <a:r>
              <a:rPr sz="1800" spc="-8" dirty="0">
                <a:latin typeface="Arial"/>
                <a:cs typeface="Arial"/>
              </a:rPr>
              <a:t>futures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4458" y="3723761"/>
            <a:ext cx="2147470" cy="665150"/>
          </a:xfrm>
          <a:prstGeom prst="rect">
            <a:avLst/>
          </a:prstGeom>
        </p:spPr>
        <p:txBody>
          <a:bodyPr vert="horz" wrap="square" lIns="0" tIns="78581" rIns="0" bIns="0" rtlCol="0">
            <a:spAutoFit/>
          </a:bodyPr>
          <a:lstStyle/>
          <a:p>
            <a:pPr marL="9525" marR="3810">
              <a:lnSpc>
                <a:spcPct val="70000"/>
              </a:lnSpc>
              <a:spcBef>
                <a:spcPts val="619"/>
              </a:spcBef>
            </a:pPr>
            <a:r>
              <a:rPr spc="-131" dirty="0">
                <a:solidFill>
                  <a:schemeClr val="tx2"/>
                </a:solidFill>
                <a:latin typeface="Arial"/>
                <a:cs typeface="Arial"/>
              </a:rPr>
              <a:t>The</a:t>
            </a:r>
            <a:r>
              <a:rPr spc="-68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pc="-19" dirty="0">
                <a:solidFill>
                  <a:schemeClr val="tx2"/>
                </a:solidFill>
                <a:latin typeface="Arial"/>
                <a:cs typeface="Arial"/>
              </a:rPr>
              <a:t>new </a:t>
            </a:r>
            <a:r>
              <a:rPr spc="-64" dirty="0">
                <a:solidFill>
                  <a:schemeClr val="tx2"/>
                </a:solidFill>
                <a:latin typeface="Arial"/>
                <a:cs typeface="Arial"/>
              </a:rPr>
              <a:t>ecosystem </a:t>
            </a:r>
            <a:r>
              <a:rPr spc="-98" dirty="0">
                <a:solidFill>
                  <a:schemeClr val="tx2"/>
                </a:solidFill>
                <a:latin typeface="Arial"/>
                <a:cs typeface="Arial"/>
              </a:rPr>
              <a:t>(redux</a:t>
            </a:r>
            <a:r>
              <a:rPr spc="-64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pc="-113" dirty="0">
                <a:solidFill>
                  <a:schemeClr val="tx2"/>
                </a:solidFill>
                <a:latin typeface="Arial"/>
                <a:cs typeface="Arial"/>
              </a:rPr>
              <a:t>and</a:t>
            </a:r>
            <a:r>
              <a:rPr spc="-7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pc="-41" dirty="0">
                <a:solidFill>
                  <a:schemeClr val="tx2"/>
                </a:solidFill>
                <a:latin typeface="Arial"/>
                <a:cs typeface="Arial"/>
              </a:rPr>
              <a:t>with </a:t>
            </a:r>
            <a:r>
              <a:rPr spc="-49" dirty="0">
                <a:solidFill>
                  <a:schemeClr val="tx2"/>
                </a:solidFill>
                <a:latin typeface="Arial"/>
                <a:cs typeface="Arial"/>
              </a:rPr>
              <a:t>securitisation </a:t>
            </a:r>
            <a:r>
              <a:rPr spc="-139" dirty="0">
                <a:solidFill>
                  <a:schemeClr val="tx2"/>
                </a:solidFill>
                <a:latin typeface="Arial"/>
                <a:cs typeface="Arial"/>
              </a:rPr>
              <a:t>ex</a:t>
            </a:r>
            <a:r>
              <a:rPr spc="-64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chemeClr val="tx2"/>
                </a:solidFill>
                <a:latin typeface="Arial"/>
                <a:cs typeface="Arial"/>
              </a:rPr>
              <a:t>OBS)</a:t>
            </a:r>
            <a:endParaRPr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59964" y="4234662"/>
            <a:ext cx="506254" cy="3327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1050" b="1" spc="-45" dirty="0">
                <a:latin typeface="Arial"/>
                <a:cs typeface="Arial"/>
              </a:rPr>
              <a:t>Ultimate </a:t>
            </a:r>
            <a:r>
              <a:rPr sz="1050" b="1" spc="-38" dirty="0">
                <a:latin typeface="Arial"/>
                <a:cs typeface="Arial"/>
              </a:rPr>
              <a:t>Lenders</a:t>
            </a:r>
            <a:endParaRPr sz="10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83976" y="4213860"/>
            <a:ext cx="596741" cy="333264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050" b="1" spc="-8" dirty="0">
                <a:latin typeface="Arial"/>
                <a:cs typeface="Arial"/>
              </a:rPr>
              <a:t>Ultimate</a:t>
            </a:r>
            <a:endParaRPr sz="1050">
              <a:latin typeface="Arial"/>
              <a:cs typeface="Arial"/>
            </a:endParaRPr>
          </a:p>
          <a:p>
            <a:pPr marL="9525"/>
            <a:r>
              <a:rPr sz="1050" b="1" spc="-79" dirty="0">
                <a:latin typeface="Arial"/>
                <a:cs typeface="Arial"/>
              </a:rPr>
              <a:t>Borrowers</a:t>
            </a:r>
            <a:endParaRPr sz="10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22913" y="4434002"/>
            <a:ext cx="1375886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spc="-83" dirty="0">
                <a:latin typeface="Arial"/>
                <a:cs typeface="Arial"/>
              </a:rPr>
              <a:t>Financial</a:t>
            </a:r>
            <a:r>
              <a:rPr sz="1050" b="1" spc="-30" dirty="0">
                <a:latin typeface="Arial"/>
                <a:cs typeface="Arial"/>
              </a:rPr>
              <a:t> </a:t>
            </a:r>
            <a:r>
              <a:rPr sz="1050" b="1" spc="-45" dirty="0">
                <a:latin typeface="Arial"/>
                <a:cs typeface="Arial"/>
              </a:rPr>
              <a:t>Intermediation</a:t>
            </a:r>
            <a:endParaRPr sz="10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233577" y="3791426"/>
            <a:ext cx="1227773" cy="0"/>
          </a:xfrm>
          <a:custGeom>
            <a:avLst/>
            <a:gdLst/>
            <a:ahLst/>
            <a:cxnLst/>
            <a:rect l="l" t="t" r="r" b="b"/>
            <a:pathLst>
              <a:path w="1637029">
                <a:moveTo>
                  <a:pt x="0" y="0"/>
                </a:moveTo>
                <a:lnTo>
                  <a:pt x="1636649" y="0"/>
                </a:lnTo>
              </a:path>
            </a:pathLst>
          </a:custGeom>
          <a:ln w="381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" name="object 8"/>
          <p:cNvSpPr txBox="1"/>
          <p:nvPr/>
        </p:nvSpPr>
        <p:spPr>
          <a:xfrm>
            <a:off x="5822727" y="1293305"/>
            <a:ext cx="287655" cy="1716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050" b="1" spc="-165" dirty="0">
                <a:latin typeface="Arial"/>
                <a:cs typeface="Arial"/>
              </a:rPr>
              <a:t>CLOs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219289" y="1459135"/>
            <a:ext cx="1284923" cy="2346960"/>
            <a:chOff x="5625719" y="1945513"/>
            <a:chExt cx="1713230" cy="3129280"/>
          </a:xfrm>
        </p:grpSpPr>
        <p:sp>
          <p:nvSpPr>
            <p:cNvPr id="10" name="object 10"/>
            <p:cNvSpPr/>
            <p:nvPr/>
          </p:nvSpPr>
          <p:spPr>
            <a:xfrm>
              <a:off x="5644769" y="1964563"/>
              <a:ext cx="0" cy="3091180"/>
            </a:xfrm>
            <a:custGeom>
              <a:avLst/>
              <a:gdLst/>
              <a:ahLst/>
              <a:cxnLst/>
              <a:rect l="l" t="t" r="r" b="b"/>
              <a:pathLst>
                <a:path h="3091179">
                  <a:moveTo>
                    <a:pt x="0" y="0"/>
                  </a:moveTo>
                  <a:lnTo>
                    <a:pt x="0" y="3090672"/>
                  </a:lnTo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7224268" y="4572635"/>
              <a:ext cx="114300" cy="482600"/>
            </a:xfrm>
            <a:custGeom>
              <a:avLst/>
              <a:gdLst/>
              <a:ahLst/>
              <a:cxnLst/>
              <a:rect l="l" t="t" r="r" b="b"/>
              <a:pathLst>
                <a:path w="114300" h="482600">
                  <a:moveTo>
                    <a:pt x="76200" y="95250"/>
                  </a:moveTo>
                  <a:lnTo>
                    <a:pt x="38100" y="95250"/>
                  </a:lnTo>
                  <a:lnTo>
                    <a:pt x="38100" y="482600"/>
                  </a:lnTo>
                  <a:lnTo>
                    <a:pt x="76200" y="482600"/>
                  </a:lnTo>
                  <a:lnTo>
                    <a:pt x="76200" y="95250"/>
                  </a:lnTo>
                  <a:close/>
                </a:path>
                <a:path w="114300" h="482600">
                  <a:moveTo>
                    <a:pt x="57150" y="0"/>
                  </a:moveTo>
                  <a:lnTo>
                    <a:pt x="0" y="114300"/>
                  </a:lnTo>
                  <a:lnTo>
                    <a:pt x="38100" y="114300"/>
                  </a:lnTo>
                  <a:lnTo>
                    <a:pt x="38100" y="95250"/>
                  </a:lnTo>
                  <a:lnTo>
                    <a:pt x="104775" y="95250"/>
                  </a:lnTo>
                  <a:lnTo>
                    <a:pt x="57150" y="0"/>
                  </a:lnTo>
                  <a:close/>
                </a:path>
                <a:path w="114300" h="482600">
                  <a:moveTo>
                    <a:pt x="104775" y="95250"/>
                  </a:moveTo>
                  <a:lnTo>
                    <a:pt x="76200" y="95250"/>
                  </a:lnTo>
                  <a:lnTo>
                    <a:pt x="76200" y="114300"/>
                  </a:lnTo>
                  <a:lnTo>
                    <a:pt x="114300" y="114300"/>
                  </a:lnTo>
                  <a:lnTo>
                    <a:pt x="104775" y="9525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338638" y="3813810"/>
            <a:ext cx="1009174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spc="-94" dirty="0">
                <a:latin typeface="Arial"/>
                <a:cs typeface="Arial"/>
              </a:rPr>
              <a:t>ABS/RMBS/CMBS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826859" y="894683"/>
            <a:ext cx="1994535" cy="2911316"/>
            <a:chOff x="5102478" y="1192911"/>
            <a:chExt cx="2659380" cy="3881754"/>
          </a:xfrm>
        </p:grpSpPr>
        <p:sp>
          <p:nvSpPr>
            <p:cNvPr id="14" name="object 14"/>
            <p:cNvSpPr/>
            <p:nvPr/>
          </p:nvSpPr>
          <p:spPr>
            <a:xfrm>
              <a:off x="6075425" y="3301237"/>
              <a:ext cx="0" cy="1754505"/>
            </a:xfrm>
            <a:custGeom>
              <a:avLst/>
              <a:gdLst/>
              <a:ahLst/>
              <a:cxnLst/>
              <a:rect l="l" t="t" r="r" b="b"/>
              <a:pathLst>
                <a:path h="1754504">
                  <a:moveTo>
                    <a:pt x="0" y="1753997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075425" y="3244087"/>
              <a:ext cx="892175" cy="114300"/>
            </a:xfrm>
            <a:custGeom>
              <a:avLst/>
              <a:gdLst/>
              <a:ahLst/>
              <a:cxnLst/>
              <a:rect l="l" t="t" r="r" b="b"/>
              <a:pathLst>
                <a:path w="892175" h="114300">
                  <a:moveTo>
                    <a:pt x="777875" y="0"/>
                  </a:moveTo>
                  <a:lnTo>
                    <a:pt x="777875" y="114300"/>
                  </a:lnTo>
                  <a:lnTo>
                    <a:pt x="854075" y="76200"/>
                  </a:lnTo>
                  <a:lnTo>
                    <a:pt x="796925" y="76200"/>
                  </a:lnTo>
                  <a:lnTo>
                    <a:pt x="796925" y="38100"/>
                  </a:lnTo>
                  <a:lnTo>
                    <a:pt x="854075" y="38100"/>
                  </a:lnTo>
                  <a:lnTo>
                    <a:pt x="777875" y="0"/>
                  </a:lnTo>
                  <a:close/>
                </a:path>
                <a:path w="892175" h="114300">
                  <a:moveTo>
                    <a:pt x="777875" y="38100"/>
                  </a:moveTo>
                  <a:lnTo>
                    <a:pt x="0" y="38100"/>
                  </a:lnTo>
                  <a:lnTo>
                    <a:pt x="0" y="76200"/>
                  </a:lnTo>
                  <a:lnTo>
                    <a:pt x="777875" y="76200"/>
                  </a:lnTo>
                  <a:lnTo>
                    <a:pt x="777875" y="38100"/>
                  </a:lnTo>
                  <a:close/>
                </a:path>
                <a:path w="892175" h="114300">
                  <a:moveTo>
                    <a:pt x="854075" y="38100"/>
                  </a:moveTo>
                  <a:lnTo>
                    <a:pt x="796925" y="38100"/>
                  </a:lnTo>
                  <a:lnTo>
                    <a:pt x="796925" y="76200"/>
                  </a:lnTo>
                  <a:lnTo>
                    <a:pt x="854075" y="76200"/>
                  </a:lnTo>
                  <a:lnTo>
                    <a:pt x="892175" y="57150"/>
                  </a:lnTo>
                  <a:lnTo>
                    <a:pt x="854075" y="381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6" name="object 16"/>
            <p:cNvSpPr/>
            <p:nvPr/>
          </p:nvSpPr>
          <p:spPr>
            <a:xfrm>
              <a:off x="6630415" y="1702943"/>
              <a:ext cx="1053465" cy="0"/>
            </a:xfrm>
            <a:custGeom>
              <a:avLst/>
              <a:gdLst/>
              <a:ahLst/>
              <a:cxnLst/>
              <a:rect l="l" t="t" r="r" b="b"/>
              <a:pathLst>
                <a:path w="1053465">
                  <a:moveTo>
                    <a:pt x="0" y="0"/>
                  </a:moveTo>
                  <a:lnTo>
                    <a:pt x="1053464" y="0"/>
                  </a:lnTo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7647431" y="1702943"/>
              <a:ext cx="114300" cy="374650"/>
            </a:xfrm>
            <a:custGeom>
              <a:avLst/>
              <a:gdLst/>
              <a:ahLst/>
              <a:cxnLst/>
              <a:rect l="l" t="t" r="r" b="b"/>
              <a:pathLst>
                <a:path w="114300" h="374650">
                  <a:moveTo>
                    <a:pt x="38100" y="259969"/>
                  </a:moveTo>
                  <a:lnTo>
                    <a:pt x="0" y="259969"/>
                  </a:lnTo>
                  <a:lnTo>
                    <a:pt x="57150" y="374269"/>
                  </a:lnTo>
                  <a:lnTo>
                    <a:pt x="104775" y="279019"/>
                  </a:lnTo>
                  <a:lnTo>
                    <a:pt x="38100" y="279019"/>
                  </a:lnTo>
                  <a:lnTo>
                    <a:pt x="38100" y="259969"/>
                  </a:lnTo>
                  <a:close/>
                </a:path>
                <a:path w="114300" h="374650">
                  <a:moveTo>
                    <a:pt x="76200" y="0"/>
                  </a:moveTo>
                  <a:lnTo>
                    <a:pt x="38100" y="0"/>
                  </a:lnTo>
                  <a:lnTo>
                    <a:pt x="38100" y="279019"/>
                  </a:lnTo>
                  <a:lnTo>
                    <a:pt x="76200" y="279019"/>
                  </a:lnTo>
                  <a:lnTo>
                    <a:pt x="76200" y="0"/>
                  </a:lnTo>
                  <a:close/>
                </a:path>
                <a:path w="114300" h="374650">
                  <a:moveTo>
                    <a:pt x="114300" y="259969"/>
                  </a:moveTo>
                  <a:lnTo>
                    <a:pt x="76200" y="259969"/>
                  </a:lnTo>
                  <a:lnTo>
                    <a:pt x="76200" y="279019"/>
                  </a:lnTo>
                  <a:lnTo>
                    <a:pt x="104775" y="279019"/>
                  </a:lnTo>
                  <a:lnTo>
                    <a:pt x="114300" y="25996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" name="object 18"/>
            <p:cNvSpPr/>
            <p:nvPr/>
          </p:nvSpPr>
          <p:spPr>
            <a:xfrm>
              <a:off x="5112003" y="1202436"/>
              <a:ext cx="1518920" cy="759460"/>
            </a:xfrm>
            <a:custGeom>
              <a:avLst/>
              <a:gdLst/>
              <a:ahLst/>
              <a:cxnLst/>
              <a:rect l="l" t="t" r="r" b="b"/>
              <a:pathLst>
                <a:path w="1518920" h="759460">
                  <a:moveTo>
                    <a:pt x="1442466" y="0"/>
                  </a:moveTo>
                  <a:lnTo>
                    <a:pt x="75946" y="0"/>
                  </a:lnTo>
                  <a:lnTo>
                    <a:pt x="46345" y="5972"/>
                  </a:lnTo>
                  <a:lnTo>
                    <a:pt x="22209" y="22256"/>
                  </a:lnTo>
                  <a:lnTo>
                    <a:pt x="5955" y="46398"/>
                  </a:lnTo>
                  <a:lnTo>
                    <a:pt x="0" y="75946"/>
                  </a:lnTo>
                  <a:lnTo>
                    <a:pt x="0" y="683260"/>
                  </a:lnTo>
                  <a:lnTo>
                    <a:pt x="5955" y="712860"/>
                  </a:lnTo>
                  <a:lnTo>
                    <a:pt x="22209" y="736996"/>
                  </a:lnTo>
                  <a:lnTo>
                    <a:pt x="46345" y="753250"/>
                  </a:lnTo>
                  <a:lnTo>
                    <a:pt x="75946" y="759205"/>
                  </a:lnTo>
                  <a:lnTo>
                    <a:pt x="1442466" y="759205"/>
                  </a:lnTo>
                  <a:lnTo>
                    <a:pt x="1472066" y="753250"/>
                  </a:lnTo>
                  <a:lnTo>
                    <a:pt x="1496202" y="736996"/>
                  </a:lnTo>
                  <a:lnTo>
                    <a:pt x="1512456" y="712860"/>
                  </a:lnTo>
                  <a:lnTo>
                    <a:pt x="1518412" y="683260"/>
                  </a:lnTo>
                  <a:lnTo>
                    <a:pt x="1518412" y="75946"/>
                  </a:lnTo>
                  <a:lnTo>
                    <a:pt x="1512456" y="46398"/>
                  </a:lnTo>
                  <a:lnTo>
                    <a:pt x="1496202" y="22256"/>
                  </a:lnTo>
                  <a:lnTo>
                    <a:pt x="1472066" y="5972"/>
                  </a:lnTo>
                  <a:lnTo>
                    <a:pt x="1442466" y="0"/>
                  </a:lnTo>
                  <a:close/>
                </a:path>
              </a:pathLst>
            </a:custGeom>
            <a:solidFill>
              <a:srgbClr val="C16B57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9" name="object 19"/>
            <p:cNvSpPr/>
            <p:nvPr/>
          </p:nvSpPr>
          <p:spPr>
            <a:xfrm>
              <a:off x="5112003" y="1202436"/>
              <a:ext cx="1518920" cy="759460"/>
            </a:xfrm>
            <a:custGeom>
              <a:avLst/>
              <a:gdLst/>
              <a:ahLst/>
              <a:cxnLst/>
              <a:rect l="l" t="t" r="r" b="b"/>
              <a:pathLst>
                <a:path w="1518920" h="759460">
                  <a:moveTo>
                    <a:pt x="0" y="75946"/>
                  </a:moveTo>
                  <a:lnTo>
                    <a:pt x="5955" y="46398"/>
                  </a:lnTo>
                  <a:lnTo>
                    <a:pt x="22209" y="22256"/>
                  </a:lnTo>
                  <a:lnTo>
                    <a:pt x="46345" y="5972"/>
                  </a:lnTo>
                  <a:lnTo>
                    <a:pt x="75946" y="0"/>
                  </a:lnTo>
                  <a:lnTo>
                    <a:pt x="1442466" y="0"/>
                  </a:lnTo>
                  <a:lnTo>
                    <a:pt x="1472066" y="5972"/>
                  </a:lnTo>
                  <a:lnTo>
                    <a:pt x="1496202" y="22256"/>
                  </a:lnTo>
                  <a:lnTo>
                    <a:pt x="1512456" y="46398"/>
                  </a:lnTo>
                  <a:lnTo>
                    <a:pt x="1518412" y="75946"/>
                  </a:lnTo>
                  <a:lnTo>
                    <a:pt x="1518412" y="683260"/>
                  </a:lnTo>
                  <a:lnTo>
                    <a:pt x="1512456" y="712860"/>
                  </a:lnTo>
                  <a:lnTo>
                    <a:pt x="1496202" y="736996"/>
                  </a:lnTo>
                  <a:lnTo>
                    <a:pt x="1472066" y="753250"/>
                  </a:lnTo>
                  <a:lnTo>
                    <a:pt x="1442466" y="759205"/>
                  </a:lnTo>
                  <a:lnTo>
                    <a:pt x="75946" y="759205"/>
                  </a:lnTo>
                  <a:lnTo>
                    <a:pt x="46345" y="753250"/>
                  </a:lnTo>
                  <a:lnTo>
                    <a:pt x="22209" y="736996"/>
                  </a:lnTo>
                  <a:lnTo>
                    <a:pt x="5955" y="712860"/>
                  </a:lnTo>
                  <a:lnTo>
                    <a:pt x="0" y="683260"/>
                  </a:lnTo>
                  <a:lnTo>
                    <a:pt x="0" y="75946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0" name="object 20"/>
            <p:cNvSpPr/>
            <p:nvPr/>
          </p:nvSpPr>
          <p:spPr>
            <a:xfrm>
              <a:off x="5134228" y="1224648"/>
              <a:ext cx="1474470" cy="715010"/>
            </a:xfrm>
            <a:custGeom>
              <a:avLst/>
              <a:gdLst/>
              <a:ahLst/>
              <a:cxnLst/>
              <a:rect l="l" t="t" r="r" b="b"/>
              <a:pathLst>
                <a:path w="1474470" h="715010">
                  <a:moveTo>
                    <a:pt x="1473961" y="0"/>
                  </a:moveTo>
                  <a:lnTo>
                    <a:pt x="0" y="0"/>
                  </a:lnTo>
                  <a:lnTo>
                    <a:pt x="0" y="714768"/>
                  </a:lnTo>
                  <a:lnTo>
                    <a:pt x="1473961" y="714768"/>
                  </a:lnTo>
                  <a:lnTo>
                    <a:pt x="1473961" y="0"/>
                  </a:lnTo>
                  <a:close/>
                </a:path>
              </a:pathLst>
            </a:custGeom>
            <a:solidFill>
              <a:srgbClr val="C16B57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915536" y="972788"/>
            <a:ext cx="977265" cy="390813"/>
          </a:xfrm>
          <a:prstGeom prst="rect">
            <a:avLst/>
          </a:prstGeom>
        </p:spPr>
        <p:txBody>
          <a:bodyPr vert="horz" wrap="square" lIns="0" tIns="31433" rIns="0" bIns="0" rtlCol="0">
            <a:spAutoFit/>
          </a:bodyPr>
          <a:lstStyle/>
          <a:p>
            <a:pPr marL="301943" marR="3810" indent="-292894">
              <a:lnSpc>
                <a:spcPts val="1379"/>
              </a:lnSpc>
              <a:spcBef>
                <a:spcPts val="248"/>
              </a:spcBef>
            </a:pPr>
            <a:r>
              <a:rPr sz="1275" spc="-49" dirty="0">
                <a:solidFill>
                  <a:srgbClr val="FFFFFF"/>
                </a:solidFill>
                <a:latin typeface="Arial"/>
                <a:cs typeface="Arial"/>
              </a:rPr>
              <a:t>Traditional</a:t>
            </a:r>
            <a:r>
              <a:rPr sz="1275" spc="-3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75" spc="-109" dirty="0">
                <a:solidFill>
                  <a:srgbClr val="FFFFFF"/>
                </a:solidFill>
                <a:latin typeface="Arial"/>
                <a:cs typeface="Arial"/>
              </a:rPr>
              <a:t>CM </a:t>
            </a:r>
            <a:r>
              <a:rPr sz="1275" spc="-8" dirty="0">
                <a:solidFill>
                  <a:srgbClr val="FFFFFF"/>
                </a:solidFill>
                <a:latin typeface="Arial"/>
                <a:cs typeface="Arial"/>
              </a:rPr>
              <a:t>NBFIs</a:t>
            </a:r>
            <a:endParaRPr sz="1275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718053" y="1007173"/>
            <a:ext cx="6059805" cy="2490788"/>
            <a:chOff x="3624071" y="1342897"/>
            <a:chExt cx="8079740" cy="3321050"/>
          </a:xfrm>
        </p:grpSpPr>
        <p:sp>
          <p:nvSpPr>
            <p:cNvPr id="23" name="object 23"/>
            <p:cNvSpPr/>
            <p:nvPr/>
          </p:nvSpPr>
          <p:spPr>
            <a:xfrm>
              <a:off x="3759961" y="2495169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410437" y="2359"/>
                  </a:lnTo>
                  <a:lnTo>
                    <a:pt x="365029" y="9284"/>
                  </a:lnTo>
                  <a:lnTo>
                    <a:pt x="321206" y="20546"/>
                  </a:lnTo>
                  <a:lnTo>
                    <a:pt x="279195" y="35915"/>
                  </a:lnTo>
                  <a:lnTo>
                    <a:pt x="239227" y="55161"/>
                  </a:lnTo>
                  <a:lnTo>
                    <a:pt x="201531" y="78056"/>
                  </a:lnTo>
                  <a:lnTo>
                    <a:pt x="166337" y="104370"/>
                  </a:lnTo>
                  <a:lnTo>
                    <a:pt x="133873" y="133873"/>
                  </a:lnTo>
                  <a:lnTo>
                    <a:pt x="104370" y="166337"/>
                  </a:lnTo>
                  <a:lnTo>
                    <a:pt x="78056" y="201531"/>
                  </a:lnTo>
                  <a:lnTo>
                    <a:pt x="55161" y="239227"/>
                  </a:lnTo>
                  <a:lnTo>
                    <a:pt x="35915" y="279195"/>
                  </a:lnTo>
                  <a:lnTo>
                    <a:pt x="20546" y="321206"/>
                  </a:lnTo>
                  <a:lnTo>
                    <a:pt x="9284" y="365029"/>
                  </a:lnTo>
                  <a:lnTo>
                    <a:pt x="2359" y="410437"/>
                  </a:lnTo>
                  <a:lnTo>
                    <a:pt x="0" y="457200"/>
                  </a:lnTo>
                  <a:lnTo>
                    <a:pt x="2359" y="503941"/>
                  </a:lnTo>
                  <a:lnTo>
                    <a:pt x="9284" y="549333"/>
                  </a:lnTo>
                  <a:lnTo>
                    <a:pt x="20546" y="593146"/>
                  </a:lnTo>
                  <a:lnTo>
                    <a:pt x="35915" y="635150"/>
                  </a:lnTo>
                  <a:lnTo>
                    <a:pt x="55161" y="675116"/>
                  </a:lnTo>
                  <a:lnTo>
                    <a:pt x="78056" y="712812"/>
                  </a:lnTo>
                  <a:lnTo>
                    <a:pt x="104370" y="748009"/>
                  </a:lnTo>
                  <a:lnTo>
                    <a:pt x="133873" y="780478"/>
                  </a:lnTo>
                  <a:lnTo>
                    <a:pt x="166337" y="809988"/>
                  </a:lnTo>
                  <a:lnTo>
                    <a:pt x="201531" y="836309"/>
                  </a:lnTo>
                  <a:lnTo>
                    <a:pt x="239227" y="859212"/>
                  </a:lnTo>
                  <a:lnTo>
                    <a:pt x="279195" y="878466"/>
                  </a:lnTo>
                  <a:lnTo>
                    <a:pt x="321206" y="893842"/>
                  </a:lnTo>
                  <a:lnTo>
                    <a:pt x="365029" y="905110"/>
                  </a:lnTo>
                  <a:lnTo>
                    <a:pt x="410437" y="912039"/>
                  </a:lnTo>
                  <a:lnTo>
                    <a:pt x="457200" y="914400"/>
                  </a:lnTo>
                  <a:lnTo>
                    <a:pt x="503941" y="912039"/>
                  </a:lnTo>
                  <a:lnTo>
                    <a:pt x="549333" y="905110"/>
                  </a:lnTo>
                  <a:lnTo>
                    <a:pt x="593146" y="893842"/>
                  </a:lnTo>
                  <a:lnTo>
                    <a:pt x="635150" y="878466"/>
                  </a:lnTo>
                  <a:lnTo>
                    <a:pt x="675116" y="859212"/>
                  </a:lnTo>
                  <a:lnTo>
                    <a:pt x="712812" y="836309"/>
                  </a:lnTo>
                  <a:lnTo>
                    <a:pt x="748009" y="809988"/>
                  </a:lnTo>
                  <a:lnTo>
                    <a:pt x="780478" y="780478"/>
                  </a:lnTo>
                  <a:lnTo>
                    <a:pt x="809988" y="748009"/>
                  </a:lnTo>
                  <a:lnTo>
                    <a:pt x="836309" y="712812"/>
                  </a:lnTo>
                  <a:lnTo>
                    <a:pt x="859212" y="675116"/>
                  </a:lnTo>
                  <a:lnTo>
                    <a:pt x="878466" y="635150"/>
                  </a:lnTo>
                  <a:lnTo>
                    <a:pt x="893842" y="593146"/>
                  </a:lnTo>
                  <a:lnTo>
                    <a:pt x="905110" y="549333"/>
                  </a:lnTo>
                  <a:lnTo>
                    <a:pt x="912039" y="503941"/>
                  </a:lnTo>
                  <a:lnTo>
                    <a:pt x="914400" y="457200"/>
                  </a:lnTo>
                  <a:lnTo>
                    <a:pt x="912039" y="410437"/>
                  </a:lnTo>
                  <a:lnTo>
                    <a:pt x="905110" y="365029"/>
                  </a:lnTo>
                  <a:lnTo>
                    <a:pt x="893842" y="321206"/>
                  </a:lnTo>
                  <a:lnTo>
                    <a:pt x="878466" y="279195"/>
                  </a:lnTo>
                  <a:lnTo>
                    <a:pt x="859212" y="239227"/>
                  </a:lnTo>
                  <a:lnTo>
                    <a:pt x="836309" y="201531"/>
                  </a:lnTo>
                  <a:lnTo>
                    <a:pt x="809988" y="166337"/>
                  </a:lnTo>
                  <a:lnTo>
                    <a:pt x="780478" y="133873"/>
                  </a:lnTo>
                  <a:lnTo>
                    <a:pt x="748009" y="104370"/>
                  </a:lnTo>
                  <a:lnTo>
                    <a:pt x="712812" y="78056"/>
                  </a:lnTo>
                  <a:lnTo>
                    <a:pt x="675116" y="55161"/>
                  </a:lnTo>
                  <a:lnTo>
                    <a:pt x="635150" y="35915"/>
                  </a:lnTo>
                  <a:lnTo>
                    <a:pt x="593146" y="20546"/>
                  </a:lnTo>
                  <a:lnTo>
                    <a:pt x="549333" y="9284"/>
                  </a:lnTo>
                  <a:lnTo>
                    <a:pt x="503941" y="2359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38B1E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4" name="object 24"/>
            <p:cNvSpPr/>
            <p:nvPr/>
          </p:nvSpPr>
          <p:spPr>
            <a:xfrm>
              <a:off x="3759961" y="2495169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457200"/>
                  </a:moveTo>
                  <a:lnTo>
                    <a:pt x="2359" y="410437"/>
                  </a:lnTo>
                  <a:lnTo>
                    <a:pt x="9284" y="365029"/>
                  </a:lnTo>
                  <a:lnTo>
                    <a:pt x="20546" y="321206"/>
                  </a:lnTo>
                  <a:lnTo>
                    <a:pt x="35915" y="279195"/>
                  </a:lnTo>
                  <a:lnTo>
                    <a:pt x="55161" y="239227"/>
                  </a:lnTo>
                  <a:lnTo>
                    <a:pt x="78056" y="201531"/>
                  </a:lnTo>
                  <a:lnTo>
                    <a:pt x="104370" y="166337"/>
                  </a:lnTo>
                  <a:lnTo>
                    <a:pt x="133873" y="133873"/>
                  </a:lnTo>
                  <a:lnTo>
                    <a:pt x="166337" y="104370"/>
                  </a:lnTo>
                  <a:lnTo>
                    <a:pt x="201531" y="78056"/>
                  </a:lnTo>
                  <a:lnTo>
                    <a:pt x="239227" y="55161"/>
                  </a:lnTo>
                  <a:lnTo>
                    <a:pt x="279195" y="35915"/>
                  </a:lnTo>
                  <a:lnTo>
                    <a:pt x="321206" y="20546"/>
                  </a:lnTo>
                  <a:lnTo>
                    <a:pt x="365029" y="9284"/>
                  </a:lnTo>
                  <a:lnTo>
                    <a:pt x="410437" y="2359"/>
                  </a:lnTo>
                  <a:lnTo>
                    <a:pt x="457200" y="0"/>
                  </a:lnTo>
                  <a:lnTo>
                    <a:pt x="503941" y="2359"/>
                  </a:lnTo>
                  <a:lnTo>
                    <a:pt x="549333" y="9284"/>
                  </a:lnTo>
                  <a:lnTo>
                    <a:pt x="593146" y="20546"/>
                  </a:lnTo>
                  <a:lnTo>
                    <a:pt x="635150" y="35915"/>
                  </a:lnTo>
                  <a:lnTo>
                    <a:pt x="675116" y="55161"/>
                  </a:lnTo>
                  <a:lnTo>
                    <a:pt x="712812" y="78056"/>
                  </a:lnTo>
                  <a:lnTo>
                    <a:pt x="748009" y="104370"/>
                  </a:lnTo>
                  <a:lnTo>
                    <a:pt x="780478" y="133873"/>
                  </a:lnTo>
                  <a:lnTo>
                    <a:pt x="809988" y="166337"/>
                  </a:lnTo>
                  <a:lnTo>
                    <a:pt x="836309" y="201531"/>
                  </a:lnTo>
                  <a:lnTo>
                    <a:pt x="859212" y="239227"/>
                  </a:lnTo>
                  <a:lnTo>
                    <a:pt x="878466" y="279195"/>
                  </a:lnTo>
                  <a:lnTo>
                    <a:pt x="893842" y="321206"/>
                  </a:lnTo>
                  <a:lnTo>
                    <a:pt x="905110" y="365029"/>
                  </a:lnTo>
                  <a:lnTo>
                    <a:pt x="912039" y="410437"/>
                  </a:lnTo>
                  <a:lnTo>
                    <a:pt x="914400" y="457200"/>
                  </a:lnTo>
                  <a:lnTo>
                    <a:pt x="912039" y="503941"/>
                  </a:lnTo>
                  <a:lnTo>
                    <a:pt x="905110" y="549333"/>
                  </a:lnTo>
                  <a:lnTo>
                    <a:pt x="893842" y="593146"/>
                  </a:lnTo>
                  <a:lnTo>
                    <a:pt x="878466" y="635150"/>
                  </a:lnTo>
                  <a:lnTo>
                    <a:pt x="859212" y="675116"/>
                  </a:lnTo>
                  <a:lnTo>
                    <a:pt x="836309" y="712812"/>
                  </a:lnTo>
                  <a:lnTo>
                    <a:pt x="809988" y="748009"/>
                  </a:lnTo>
                  <a:lnTo>
                    <a:pt x="780478" y="780478"/>
                  </a:lnTo>
                  <a:lnTo>
                    <a:pt x="748009" y="809988"/>
                  </a:lnTo>
                  <a:lnTo>
                    <a:pt x="712812" y="836309"/>
                  </a:lnTo>
                  <a:lnTo>
                    <a:pt x="675116" y="859212"/>
                  </a:lnTo>
                  <a:lnTo>
                    <a:pt x="635150" y="878466"/>
                  </a:lnTo>
                  <a:lnTo>
                    <a:pt x="593146" y="893842"/>
                  </a:lnTo>
                  <a:lnTo>
                    <a:pt x="549333" y="905110"/>
                  </a:lnTo>
                  <a:lnTo>
                    <a:pt x="503941" y="912039"/>
                  </a:lnTo>
                  <a:lnTo>
                    <a:pt x="457200" y="914400"/>
                  </a:lnTo>
                  <a:lnTo>
                    <a:pt x="410437" y="912039"/>
                  </a:lnTo>
                  <a:lnTo>
                    <a:pt x="365029" y="905110"/>
                  </a:lnTo>
                  <a:lnTo>
                    <a:pt x="321206" y="893842"/>
                  </a:lnTo>
                  <a:lnTo>
                    <a:pt x="279195" y="878466"/>
                  </a:lnTo>
                  <a:lnTo>
                    <a:pt x="239227" y="859212"/>
                  </a:lnTo>
                  <a:lnTo>
                    <a:pt x="201531" y="836309"/>
                  </a:lnTo>
                  <a:lnTo>
                    <a:pt x="166337" y="809988"/>
                  </a:lnTo>
                  <a:lnTo>
                    <a:pt x="133873" y="780478"/>
                  </a:lnTo>
                  <a:lnTo>
                    <a:pt x="104370" y="748009"/>
                  </a:lnTo>
                  <a:lnTo>
                    <a:pt x="78056" y="712812"/>
                  </a:lnTo>
                  <a:lnTo>
                    <a:pt x="55161" y="675116"/>
                  </a:lnTo>
                  <a:lnTo>
                    <a:pt x="35915" y="635150"/>
                  </a:lnTo>
                  <a:lnTo>
                    <a:pt x="20546" y="593146"/>
                  </a:lnTo>
                  <a:lnTo>
                    <a:pt x="9284" y="549333"/>
                  </a:lnTo>
                  <a:lnTo>
                    <a:pt x="2359" y="503941"/>
                  </a:lnTo>
                  <a:lnTo>
                    <a:pt x="0" y="457200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5" name="object 25"/>
            <p:cNvSpPr/>
            <p:nvPr/>
          </p:nvSpPr>
          <p:spPr>
            <a:xfrm>
              <a:off x="3779392" y="3739515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410458" y="2359"/>
                  </a:lnTo>
                  <a:lnTo>
                    <a:pt x="365066" y="9284"/>
                  </a:lnTo>
                  <a:lnTo>
                    <a:pt x="321253" y="20546"/>
                  </a:lnTo>
                  <a:lnTo>
                    <a:pt x="279249" y="35915"/>
                  </a:lnTo>
                  <a:lnTo>
                    <a:pt x="239283" y="55161"/>
                  </a:lnTo>
                  <a:lnTo>
                    <a:pt x="201587" y="78056"/>
                  </a:lnTo>
                  <a:lnTo>
                    <a:pt x="166390" y="104370"/>
                  </a:lnTo>
                  <a:lnTo>
                    <a:pt x="133921" y="133873"/>
                  </a:lnTo>
                  <a:lnTo>
                    <a:pt x="104411" y="166337"/>
                  </a:lnTo>
                  <a:lnTo>
                    <a:pt x="78090" y="201531"/>
                  </a:lnTo>
                  <a:lnTo>
                    <a:pt x="55187" y="239227"/>
                  </a:lnTo>
                  <a:lnTo>
                    <a:pt x="35933" y="279195"/>
                  </a:lnTo>
                  <a:lnTo>
                    <a:pt x="20557" y="321206"/>
                  </a:lnTo>
                  <a:lnTo>
                    <a:pt x="9289" y="365029"/>
                  </a:lnTo>
                  <a:lnTo>
                    <a:pt x="2360" y="410437"/>
                  </a:lnTo>
                  <a:lnTo>
                    <a:pt x="0" y="457200"/>
                  </a:lnTo>
                  <a:lnTo>
                    <a:pt x="2360" y="503941"/>
                  </a:lnTo>
                  <a:lnTo>
                    <a:pt x="9289" y="549333"/>
                  </a:lnTo>
                  <a:lnTo>
                    <a:pt x="20557" y="593146"/>
                  </a:lnTo>
                  <a:lnTo>
                    <a:pt x="35933" y="635150"/>
                  </a:lnTo>
                  <a:lnTo>
                    <a:pt x="55187" y="675116"/>
                  </a:lnTo>
                  <a:lnTo>
                    <a:pt x="78090" y="712812"/>
                  </a:lnTo>
                  <a:lnTo>
                    <a:pt x="104411" y="748009"/>
                  </a:lnTo>
                  <a:lnTo>
                    <a:pt x="133921" y="780478"/>
                  </a:lnTo>
                  <a:lnTo>
                    <a:pt x="166390" y="809988"/>
                  </a:lnTo>
                  <a:lnTo>
                    <a:pt x="201587" y="836309"/>
                  </a:lnTo>
                  <a:lnTo>
                    <a:pt x="239283" y="859212"/>
                  </a:lnTo>
                  <a:lnTo>
                    <a:pt x="279249" y="878466"/>
                  </a:lnTo>
                  <a:lnTo>
                    <a:pt x="321253" y="893842"/>
                  </a:lnTo>
                  <a:lnTo>
                    <a:pt x="365066" y="905110"/>
                  </a:lnTo>
                  <a:lnTo>
                    <a:pt x="410458" y="912039"/>
                  </a:lnTo>
                  <a:lnTo>
                    <a:pt x="457200" y="914400"/>
                  </a:lnTo>
                  <a:lnTo>
                    <a:pt x="503962" y="912039"/>
                  </a:lnTo>
                  <a:lnTo>
                    <a:pt x="549370" y="905110"/>
                  </a:lnTo>
                  <a:lnTo>
                    <a:pt x="593193" y="893842"/>
                  </a:lnTo>
                  <a:lnTo>
                    <a:pt x="635204" y="878466"/>
                  </a:lnTo>
                  <a:lnTo>
                    <a:pt x="675172" y="859212"/>
                  </a:lnTo>
                  <a:lnTo>
                    <a:pt x="712868" y="836309"/>
                  </a:lnTo>
                  <a:lnTo>
                    <a:pt x="748062" y="809988"/>
                  </a:lnTo>
                  <a:lnTo>
                    <a:pt x="780526" y="780478"/>
                  </a:lnTo>
                  <a:lnTo>
                    <a:pt x="810029" y="748009"/>
                  </a:lnTo>
                  <a:lnTo>
                    <a:pt x="836343" y="712812"/>
                  </a:lnTo>
                  <a:lnTo>
                    <a:pt x="859238" y="675116"/>
                  </a:lnTo>
                  <a:lnTo>
                    <a:pt x="878484" y="635150"/>
                  </a:lnTo>
                  <a:lnTo>
                    <a:pt x="893853" y="593146"/>
                  </a:lnTo>
                  <a:lnTo>
                    <a:pt x="905115" y="549333"/>
                  </a:lnTo>
                  <a:lnTo>
                    <a:pt x="912040" y="503941"/>
                  </a:lnTo>
                  <a:lnTo>
                    <a:pt x="914400" y="457200"/>
                  </a:lnTo>
                  <a:lnTo>
                    <a:pt x="912040" y="410437"/>
                  </a:lnTo>
                  <a:lnTo>
                    <a:pt x="905115" y="365029"/>
                  </a:lnTo>
                  <a:lnTo>
                    <a:pt x="893853" y="321206"/>
                  </a:lnTo>
                  <a:lnTo>
                    <a:pt x="878484" y="279195"/>
                  </a:lnTo>
                  <a:lnTo>
                    <a:pt x="859238" y="239227"/>
                  </a:lnTo>
                  <a:lnTo>
                    <a:pt x="836343" y="201531"/>
                  </a:lnTo>
                  <a:lnTo>
                    <a:pt x="810029" y="166337"/>
                  </a:lnTo>
                  <a:lnTo>
                    <a:pt x="780526" y="133873"/>
                  </a:lnTo>
                  <a:lnTo>
                    <a:pt x="748062" y="104370"/>
                  </a:lnTo>
                  <a:lnTo>
                    <a:pt x="712868" y="78056"/>
                  </a:lnTo>
                  <a:lnTo>
                    <a:pt x="675172" y="55161"/>
                  </a:lnTo>
                  <a:lnTo>
                    <a:pt x="635204" y="35915"/>
                  </a:lnTo>
                  <a:lnTo>
                    <a:pt x="593193" y="20546"/>
                  </a:lnTo>
                  <a:lnTo>
                    <a:pt x="549370" y="9284"/>
                  </a:lnTo>
                  <a:lnTo>
                    <a:pt x="503962" y="2359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315081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" name="object 26"/>
            <p:cNvSpPr/>
            <p:nvPr/>
          </p:nvSpPr>
          <p:spPr>
            <a:xfrm>
              <a:off x="3779392" y="3739515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457200"/>
                  </a:moveTo>
                  <a:lnTo>
                    <a:pt x="2360" y="410437"/>
                  </a:lnTo>
                  <a:lnTo>
                    <a:pt x="9289" y="365029"/>
                  </a:lnTo>
                  <a:lnTo>
                    <a:pt x="20557" y="321206"/>
                  </a:lnTo>
                  <a:lnTo>
                    <a:pt x="35933" y="279195"/>
                  </a:lnTo>
                  <a:lnTo>
                    <a:pt x="55187" y="239227"/>
                  </a:lnTo>
                  <a:lnTo>
                    <a:pt x="78090" y="201531"/>
                  </a:lnTo>
                  <a:lnTo>
                    <a:pt x="104411" y="166337"/>
                  </a:lnTo>
                  <a:lnTo>
                    <a:pt x="133921" y="133873"/>
                  </a:lnTo>
                  <a:lnTo>
                    <a:pt x="166390" y="104370"/>
                  </a:lnTo>
                  <a:lnTo>
                    <a:pt x="201587" y="78056"/>
                  </a:lnTo>
                  <a:lnTo>
                    <a:pt x="239283" y="55161"/>
                  </a:lnTo>
                  <a:lnTo>
                    <a:pt x="279249" y="35915"/>
                  </a:lnTo>
                  <a:lnTo>
                    <a:pt x="321253" y="20546"/>
                  </a:lnTo>
                  <a:lnTo>
                    <a:pt x="365066" y="9284"/>
                  </a:lnTo>
                  <a:lnTo>
                    <a:pt x="410458" y="2359"/>
                  </a:lnTo>
                  <a:lnTo>
                    <a:pt x="457200" y="0"/>
                  </a:lnTo>
                  <a:lnTo>
                    <a:pt x="503962" y="2359"/>
                  </a:lnTo>
                  <a:lnTo>
                    <a:pt x="549370" y="9284"/>
                  </a:lnTo>
                  <a:lnTo>
                    <a:pt x="593193" y="20546"/>
                  </a:lnTo>
                  <a:lnTo>
                    <a:pt x="635204" y="35915"/>
                  </a:lnTo>
                  <a:lnTo>
                    <a:pt x="675172" y="55161"/>
                  </a:lnTo>
                  <a:lnTo>
                    <a:pt x="712868" y="78056"/>
                  </a:lnTo>
                  <a:lnTo>
                    <a:pt x="748062" y="104370"/>
                  </a:lnTo>
                  <a:lnTo>
                    <a:pt x="780526" y="133873"/>
                  </a:lnTo>
                  <a:lnTo>
                    <a:pt x="810029" y="166337"/>
                  </a:lnTo>
                  <a:lnTo>
                    <a:pt x="836343" y="201531"/>
                  </a:lnTo>
                  <a:lnTo>
                    <a:pt x="859238" y="239227"/>
                  </a:lnTo>
                  <a:lnTo>
                    <a:pt x="878484" y="279195"/>
                  </a:lnTo>
                  <a:lnTo>
                    <a:pt x="893853" y="321206"/>
                  </a:lnTo>
                  <a:lnTo>
                    <a:pt x="905115" y="365029"/>
                  </a:lnTo>
                  <a:lnTo>
                    <a:pt x="912040" y="410437"/>
                  </a:lnTo>
                  <a:lnTo>
                    <a:pt x="914400" y="457200"/>
                  </a:lnTo>
                  <a:lnTo>
                    <a:pt x="912040" y="503941"/>
                  </a:lnTo>
                  <a:lnTo>
                    <a:pt x="905115" y="549333"/>
                  </a:lnTo>
                  <a:lnTo>
                    <a:pt x="893853" y="593146"/>
                  </a:lnTo>
                  <a:lnTo>
                    <a:pt x="878484" y="635150"/>
                  </a:lnTo>
                  <a:lnTo>
                    <a:pt x="859238" y="675116"/>
                  </a:lnTo>
                  <a:lnTo>
                    <a:pt x="836343" y="712812"/>
                  </a:lnTo>
                  <a:lnTo>
                    <a:pt x="810029" y="748009"/>
                  </a:lnTo>
                  <a:lnTo>
                    <a:pt x="780526" y="780478"/>
                  </a:lnTo>
                  <a:lnTo>
                    <a:pt x="748062" y="809988"/>
                  </a:lnTo>
                  <a:lnTo>
                    <a:pt x="712868" y="836309"/>
                  </a:lnTo>
                  <a:lnTo>
                    <a:pt x="675172" y="859212"/>
                  </a:lnTo>
                  <a:lnTo>
                    <a:pt x="635204" y="878466"/>
                  </a:lnTo>
                  <a:lnTo>
                    <a:pt x="593193" y="893842"/>
                  </a:lnTo>
                  <a:lnTo>
                    <a:pt x="549370" y="905110"/>
                  </a:lnTo>
                  <a:lnTo>
                    <a:pt x="503962" y="912039"/>
                  </a:lnTo>
                  <a:lnTo>
                    <a:pt x="457200" y="914400"/>
                  </a:lnTo>
                  <a:lnTo>
                    <a:pt x="410458" y="912039"/>
                  </a:lnTo>
                  <a:lnTo>
                    <a:pt x="365066" y="905110"/>
                  </a:lnTo>
                  <a:lnTo>
                    <a:pt x="321253" y="893842"/>
                  </a:lnTo>
                  <a:lnTo>
                    <a:pt x="279249" y="878466"/>
                  </a:lnTo>
                  <a:lnTo>
                    <a:pt x="239283" y="859212"/>
                  </a:lnTo>
                  <a:lnTo>
                    <a:pt x="201587" y="836309"/>
                  </a:lnTo>
                  <a:lnTo>
                    <a:pt x="166390" y="809988"/>
                  </a:lnTo>
                  <a:lnTo>
                    <a:pt x="133921" y="780478"/>
                  </a:lnTo>
                  <a:lnTo>
                    <a:pt x="104411" y="748009"/>
                  </a:lnTo>
                  <a:lnTo>
                    <a:pt x="78090" y="712812"/>
                  </a:lnTo>
                  <a:lnTo>
                    <a:pt x="55187" y="675116"/>
                  </a:lnTo>
                  <a:lnTo>
                    <a:pt x="35933" y="635150"/>
                  </a:lnTo>
                  <a:lnTo>
                    <a:pt x="20557" y="593146"/>
                  </a:lnTo>
                  <a:lnTo>
                    <a:pt x="9289" y="549333"/>
                  </a:lnTo>
                  <a:lnTo>
                    <a:pt x="2360" y="503941"/>
                  </a:lnTo>
                  <a:lnTo>
                    <a:pt x="0" y="457200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7" name="object 27"/>
            <p:cNvSpPr/>
            <p:nvPr/>
          </p:nvSpPr>
          <p:spPr>
            <a:xfrm>
              <a:off x="10779505" y="2472816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410437" y="2360"/>
                  </a:lnTo>
                  <a:lnTo>
                    <a:pt x="365029" y="9289"/>
                  </a:lnTo>
                  <a:lnTo>
                    <a:pt x="321206" y="20557"/>
                  </a:lnTo>
                  <a:lnTo>
                    <a:pt x="279195" y="35933"/>
                  </a:lnTo>
                  <a:lnTo>
                    <a:pt x="239227" y="55187"/>
                  </a:lnTo>
                  <a:lnTo>
                    <a:pt x="201531" y="78090"/>
                  </a:lnTo>
                  <a:lnTo>
                    <a:pt x="166337" y="104411"/>
                  </a:lnTo>
                  <a:lnTo>
                    <a:pt x="133873" y="133921"/>
                  </a:lnTo>
                  <a:lnTo>
                    <a:pt x="104370" y="166390"/>
                  </a:lnTo>
                  <a:lnTo>
                    <a:pt x="78056" y="201587"/>
                  </a:lnTo>
                  <a:lnTo>
                    <a:pt x="55161" y="239283"/>
                  </a:lnTo>
                  <a:lnTo>
                    <a:pt x="35915" y="279249"/>
                  </a:lnTo>
                  <a:lnTo>
                    <a:pt x="20546" y="321253"/>
                  </a:lnTo>
                  <a:lnTo>
                    <a:pt x="9284" y="365066"/>
                  </a:lnTo>
                  <a:lnTo>
                    <a:pt x="2359" y="410458"/>
                  </a:lnTo>
                  <a:lnTo>
                    <a:pt x="0" y="457200"/>
                  </a:lnTo>
                  <a:lnTo>
                    <a:pt x="2359" y="503962"/>
                  </a:lnTo>
                  <a:lnTo>
                    <a:pt x="9284" y="549370"/>
                  </a:lnTo>
                  <a:lnTo>
                    <a:pt x="20546" y="593193"/>
                  </a:lnTo>
                  <a:lnTo>
                    <a:pt x="35915" y="635204"/>
                  </a:lnTo>
                  <a:lnTo>
                    <a:pt x="55161" y="675172"/>
                  </a:lnTo>
                  <a:lnTo>
                    <a:pt x="78056" y="712868"/>
                  </a:lnTo>
                  <a:lnTo>
                    <a:pt x="104370" y="748062"/>
                  </a:lnTo>
                  <a:lnTo>
                    <a:pt x="133873" y="780526"/>
                  </a:lnTo>
                  <a:lnTo>
                    <a:pt x="166337" y="810029"/>
                  </a:lnTo>
                  <a:lnTo>
                    <a:pt x="201531" y="836343"/>
                  </a:lnTo>
                  <a:lnTo>
                    <a:pt x="239227" y="859238"/>
                  </a:lnTo>
                  <a:lnTo>
                    <a:pt x="279195" y="878484"/>
                  </a:lnTo>
                  <a:lnTo>
                    <a:pt x="321206" y="893853"/>
                  </a:lnTo>
                  <a:lnTo>
                    <a:pt x="365029" y="905115"/>
                  </a:lnTo>
                  <a:lnTo>
                    <a:pt x="410437" y="912040"/>
                  </a:lnTo>
                  <a:lnTo>
                    <a:pt x="457200" y="914400"/>
                  </a:lnTo>
                  <a:lnTo>
                    <a:pt x="503941" y="912040"/>
                  </a:lnTo>
                  <a:lnTo>
                    <a:pt x="549333" y="905115"/>
                  </a:lnTo>
                  <a:lnTo>
                    <a:pt x="593146" y="893853"/>
                  </a:lnTo>
                  <a:lnTo>
                    <a:pt x="635150" y="878484"/>
                  </a:lnTo>
                  <a:lnTo>
                    <a:pt x="675116" y="859238"/>
                  </a:lnTo>
                  <a:lnTo>
                    <a:pt x="712812" y="836343"/>
                  </a:lnTo>
                  <a:lnTo>
                    <a:pt x="748009" y="810029"/>
                  </a:lnTo>
                  <a:lnTo>
                    <a:pt x="780478" y="780526"/>
                  </a:lnTo>
                  <a:lnTo>
                    <a:pt x="809988" y="748062"/>
                  </a:lnTo>
                  <a:lnTo>
                    <a:pt x="836309" y="712868"/>
                  </a:lnTo>
                  <a:lnTo>
                    <a:pt x="859212" y="675172"/>
                  </a:lnTo>
                  <a:lnTo>
                    <a:pt x="878466" y="635204"/>
                  </a:lnTo>
                  <a:lnTo>
                    <a:pt x="893842" y="593193"/>
                  </a:lnTo>
                  <a:lnTo>
                    <a:pt x="905110" y="549370"/>
                  </a:lnTo>
                  <a:lnTo>
                    <a:pt x="912039" y="503962"/>
                  </a:lnTo>
                  <a:lnTo>
                    <a:pt x="914400" y="457200"/>
                  </a:lnTo>
                  <a:lnTo>
                    <a:pt x="912039" y="410458"/>
                  </a:lnTo>
                  <a:lnTo>
                    <a:pt x="905110" y="365066"/>
                  </a:lnTo>
                  <a:lnTo>
                    <a:pt x="893842" y="321253"/>
                  </a:lnTo>
                  <a:lnTo>
                    <a:pt x="878466" y="279249"/>
                  </a:lnTo>
                  <a:lnTo>
                    <a:pt x="859212" y="239283"/>
                  </a:lnTo>
                  <a:lnTo>
                    <a:pt x="836309" y="201587"/>
                  </a:lnTo>
                  <a:lnTo>
                    <a:pt x="809988" y="166390"/>
                  </a:lnTo>
                  <a:lnTo>
                    <a:pt x="780478" y="133921"/>
                  </a:lnTo>
                  <a:lnTo>
                    <a:pt x="748009" y="104411"/>
                  </a:lnTo>
                  <a:lnTo>
                    <a:pt x="712812" y="78090"/>
                  </a:lnTo>
                  <a:lnTo>
                    <a:pt x="675116" y="55187"/>
                  </a:lnTo>
                  <a:lnTo>
                    <a:pt x="635150" y="35933"/>
                  </a:lnTo>
                  <a:lnTo>
                    <a:pt x="593146" y="20557"/>
                  </a:lnTo>
                  <a:lnTo>
                    <a:pt x="549333" y="9289"/>
                  </a:lnTo>
                  <a:lnTo>
                    <a:pt x="503941" y="236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38B1E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8" name="object 28"/>
            <p:cNvSpPr/>
            <p:nvPr/>
          </p:nvSpPr>
          <p:spPr>
            <a:xfrm>
              <a:off x="10779505" y="2472816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457200"/>
                  </a:moveTo>
                  <a:lnTo>
                    <a:pt x="2359" y="410458"/>
                  </a:lnTo>
                  <a:lnTo>
                    <a:pt x="9284" y="365066"/>
                  </a:lnTo>
                  <a:lnTo>
                    <a:pt x="20546" y="321253"/>
                  </a:lnTo>
                  <a:lnTo>
                    <a:pt x="35915" y="279249"/>
                  </a:lnTo>
                  <a:lnTo>
                    <a:pt x="55161" y="239283"/>
                  </a:lnTo>
                  <a:lnTo>
                    <a:pt x="78056" y="201587"/>
                  </a:lnTo>
                  <a:lnTo>
                    <a:pt x="104370" y="166390"/>
                  </a:lnTo>
                  <a:lnTo>
                    <a:pt x="133873" y="133921"/>
                  </a:lnTo>
                  <a:lnTo>
                    <a:pt x="166337" y="104411"/>
                  </a:lnTo>
                  <a:lnTo>
                    <a:pt x="201531" y="78090"/>
                  </a:lnTo>
                  <a:lnTo>
                    <a:pt x="239227" y="55187"/>
                  </a:lnTo>
                  <a:lnTo>
                    <a:pt x="279195" y="35933"/>
                  </a:lnTo>
                  <a:lnTo>
                    <a:pt x="321206" y="20557"/>
                  </a:lnTo>
                  <a:lnTo>
                    <a:pt x="365029" y="9289"/>
                  </a:lnTo>
                  <a:lnTo>
                    <a:pt x="410437" y="2360"/>
                  </a:lnTo>
                  <a:lnTo>
                    <a:pt x="457200" y="0"/>
                  </a:lnTo>
                  <a:lnTo>
                    <a:pt x="503941" y="2360"/>
                  </a:lnTo>
                  <a:lnTo>
                    <a:pt x="549333" y="9289"/>
                  </a:lnTo>
                  <a:lnTo>
                    <a:pt x="593146" y="20557"/>
                  </a:lnTo>
                  <a:lnTo>
                    <a:pt x="635150" y="35933"/>
                  </a:lnTo>
                  <a:lnTo>
                    <a:pt x="675116" y="55187"/>
                  </a:lnTo>
                  <a:lnTo>
                    <a:pt x="712812" y="78090"/>
                  </a:lnTo>
                  <a:lnTo>
                    <a:pt x="748009" y="104411"/>
                  </a:lnTo>
                  <a:lnTo>
                    <a:pt x="780478" y="133921"/>
                  </a:lnTo>
                  <a:lnTo>
                    <a:pt x="809988" y="166390"/>
                  </a:lnTo>
                  <a:lnTo>
                    <a:pt x="836309" y="201587"/>
                  </a:lnTo>
                  <a:lnTo>
                    <a:pt x="859212" y="239283"/>
                  </a:lnTo>
                  <a:lnTo>
                    <a:pt x="878466" y="279249"/>
                  </a:lnTo>
                  <a:lnTo>
                    <a:pt x="893842" y="321253"/>
                  </a:lnTo>
                  <a:lnTo>
                    <a:pt x="905110" y="365066"/>
                  </a:lnTo>
                  <a:lnTo>
                    <a:pt x="912039" y="410458"/>
                  </a:lnTo>
                  <a:lnTo>
                    <a:pt x="914400" y="457200"/>
                  </a:lnTo>
                  <a:lnTo>
                    <a:pt x="912039" y="503962"/>
                  </a:lnTo>
                  <a:lnTo>
                    <a:pt x="905110" y="549370"/>
                  </a:lnTo>
                  <a:lnTo>
                    <a:pt x="893842" y="593193"/>
                  </a:lnTo>
                  <a:lnTo>
                    <a:pt x="878466" y="635204"/>
                  </a:lnTo>
                  <a:lnTo>
                    <a:pt x="859212" y="675172"/>
                  </a:lnTo>
                  <a:lnTo>
                    <a:pt x="836309" y="712868"/>
                  </a:lnTo>
                  <a:lnTo>
                    <a:pt x="809988" y="748062"/>
                  </a:lnTo>
                  <a:lnTo>
                    <a:pt x="780478" y="780526"/>
                  </a:lnTo>
                  <a:lnTo>
                    <a:pt x="748009" y="810029"/>
                  </a:lnTo>
                  <a:lnTo>
                    <a:pt x="712812" y="836343"/>
                  </a:lnTo>
                  <a:lnTo>
                    <a:pt x="675116" y="859238"/>
                  </a:lnTo>
                  <a:lnTo>
                    <a:pt x="635150" y="878484"/>
                  </a:lnTo>
                  <a:lnTo>
                    <a:pt x="593146" y="893853"/>
                  </a:lnTo>
                  <a:lnTo>
                    <a:pt x="549333" y="905115"/>
                  </a:lnTo>
                  <a:lnTo>
                    <a:pt x="503941" y="912040"/>
                  </a:lnTo>
                  <a:lnTo>
                    <a:pt x="457200" y="914400"/>
                  </a:lnTo>
                  <a:lnTo>
                    <a:pt x="410437" y="912040"/>
                  </a:lnTo>
                  <a:lnTo>
                    <a:pt x="365029" y="905115"/>
                  </a:lnTo>
                  <a:lnTo>
                    <a:pt x="321206" y="893853"/>
                  </a:lnTo>
                  <a:lnTo>
                    <a:pt x="279195" y="878484"/>
                  </a:lnTo>
                  <a:lnTo>
                    <a:pt x="239227" y="859238"/>
                  </a:lnTo>
                  <a:lnTo>
                    <a:pt x="201531" y="836343"/>
                  </a:lnTo>
                  <a:lnTo>
                    <a:pt x="166337" y="810029"/>
                  </a:lnTo>
                  <a:lnTo>
                    <a:pt x="133873" y="780526"/>
                  </a:lnTo>
                  <a:lnTo>
                    <a:pt x="104370" y="748062"/>
                  </a:lnTo>
                  <a:lnTo>
                    <a:pt x="78056" y="712868"/>
                  </a:lnTo>
                  <a:lnTo>
                    <a:pt x="55161" y="675172"/>
                  </a:lnTo>
                  <a:lnTo>
                    <a:pt x="35915" y="635204"/>
                  </a:lnTo>
                  <a:lnTo>
                    <a:pt x="20546" y="593193"/>
                  </a:lnTo>
                  <a:lnTo>
                    <a:pt x="9284" y="549370"/>
                  </a:lnTo>
                  <a:lnTo>
                    <a:pt x="2359" y="503962"/>
                  </a:lnTo>
                  <a:lnTo>
                    <a:pt x="0" y="457200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9" name="object 29"/>
            <p:cNvSpPr/>
            <p:nvPr/>
          </p:nvSpPr>
          <p:spPr>
            <a:xfrm>
              <a:off x="10779505" y="3689349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410437" y="2360"/>
                  </a:lnTo>
                  <a:lnTo>
                    <a:pt x="365029" y="9289"/>
                  </a:lnTo>
                  <a:lnTo>
                    <a:pt x="321206" y="20557"/>
                  </a:lnTo>
                  <a:lnTo>
                    <a:pt x="279195" y="35933"/>
                  </a:lnTo>
                  <a:lnTo>
                    <a:pt x="239227" y="55187"/>
                  </a:lnTo>
                  <a:lnTo>
                    <a:pt x="201531" y="78090"/>
                  </a:lnTo>
                  <a:lnTo>
                    <a:pt x="166337" y="104411"/>
                  </a:lnTo>
                  <a:lnTo>
                    <a:pt x="133873" y="133921"/>
                  </a:lnTo>
                  <a:lnTo>
                    <a:pt x="104370" y="166390"/>
                  </a:lnTo>
                  <a:lnTo>
                    <a:pt x="78056" y="201587"/>
                  </a:lnTo>
                  <a:lnTo>
                    <a:pt x="55161" y="239283"/>
                  </a:lnTo>
                  <a:lnTo>
                    <a:pt x="35915" y="279249"/>
                  </a:lnTo>
                  <a:lnTo>
                    <a:pt x="20546" y="321253"/>
                  </a:lnTo>
                  <a:lnTo>
                    <a:pt x="9284" y="365066"/>
                  </a:lnTo>
                  <a:lnTo>
                    <a:pt x="2359" y="410458"/>
                  </a:lnTo>
                  <a:lnTo>
                    <a:pt x="0" y="457200"/>
                  </a:lnTo>
                  <a:lnTo>
                    <a:pt x="2359" y="503941"/>
                  </a:lnTo>
                  <a:lnTo>
                    <a:pt x="9284" y="549333"/>
                  </a:lnTo>
                  <a:lnTo>
                    <a:pt x="20546" y="593146"/>
                  </a:lnTo>
                  <a:lnTo>
                    <a:pt x="35915" y="635150"/>
                  </a:lnTo>
                  <a:lnTo>
                    <a:pt x="55161" y="675116"/>
                  </a:lnTo>
                  <a:lnTo>
                    <a:pt x="78056" y="712812"/>
                  </a:lnTo>
                  <a:lnTo>
                    <a:pt x="104370" y="748009"/>
                  </a:lnTo>
                  <a:lnTo>
                    <a:pt x="133873" y="780478"/>
                  </a:lnTo>
                  <a:lnTo>
                    <a:pt x="166337" y="809988"/>
                  </a:lnTo>
                  <a:lnTo>
                    <a:pt x="201531" y="836309"/>
                  </a:lnTo>
                  <a:lnTo>
                    <a:pt x="239227" y="859212"/>
                  </a:lnTo>
                  <a:lnTo>
                    <a:pt x="279195" y="878466"/>
                  </a:lnTo>
                  <a:lnTo>
                    <a:pt x="321206" y="893842"/>
                  </a:lnTo>
                  <a:lnTo>
                    <a:pt x="365029" y="905110"/>
                  </a:lnTo>
                  <a:lnTo>
                    <a:pt x="410437" y="912039"/>
                  </a:lnTo>
                  <a:lnTo>
                    <a:pt x="457200" y="914400"/>
                  </a:lnTo>
                  <a:lnTo>
                    <a:pt x="503941" y="912039"/>
                  </a:lnTo>
                  <a:lnTo>
                    <a:pt x="549333" y="905110"/>
                  </a:lnTo>
                  <a:lnTo>
                    <a:pt x="593146" y="893842"/>
                  </a:lnTo>
                  <a:lnTo>
                    <a:pt x="635150" y="878466"/>
                  </a:lnTo>
                  <a:lnTo>
                    <a:pt x="675116" y="859212"/>
                  </a:lnTo>
                  <a:lnTo>
                    <a:pt x="712812" y="836309"/>
                  </a:lnTo>
                  <a:lnTo>
                    <a:pt x="748009" y="809988"/>
                  </a:lnTo>
                  <a:lnTo>
                    <a:pt x="780478" y="780478"/>
                  </a:lnTo>
                  <a:lnTo>
                    <a:pt x="809988" y="748009"/>
                  </a:lnTo>
                  <a:lnTo>
                    <a:pt x="836309" y="712812"/>
                  </a:lnTo>
                  <a:lnTo>
                    <a:pt x="859212" y="675116"/>
                  </a:lnTo>
                  <a:lnTo>
                    <a:pt x="878466" y="635150"/>
                  </a:lnTo>
                  <a:lnTo>
                    <a:pt x="893842" y="593146"/>
                  </a:lnTo>
                  <a:lnTo>
                    <a:pt x="905110" y="549333"/>
                  </a:lnTo>
                  <a:lnTo>
                    <a:pt x="912039" y="503941"/>
                  </a:lnTo>
                  <a:lnTo>
                    <a:pt x="914400" y="457200"/>
                  </a:lnTo>
                  <a:lnTo>
                    <a:pt x="912039" y="410458"/>
                  </a:lnTo>
                  <a:lnTo>
                    <a:pt x="905110" y="365066"/>
                  </a:lnTo>
                  <a:lnTo>
                    <a:pt x="893842" y="321253"/>
                  </a:lnTo>
                  <a:lnTo>
                    <a:pt x="878466" y="279249"/>
                  </a:lnTo>
                  <a:lnTo>
                    <a:pt x="859212" y="239283"/>
                  </a:lnTo>
                  <a:lnTo>
                    <a:pt x="836309" y="201587"/>
                  </a:lnTo>
                  <a:lnTo>
                    <a:pt x="809988" y="166390"/>
                  </a:lnTo>
                  <a:lnTo>
                    <a:pt x="780478" y="133921"/>
                  </a:lnTo>
                  <a:lnTo>
                    <a:pt x="748009" y="104411"/>
                  </a:lnTo>
                  <a:lnTo>
                    <a:pt x="712812" y="78090"/>
                  </a:lnTo>
                  <a:lnTo>
                    <a:pt x="675116" y="55187"/>
                  </a:lnTo>
                  <a:lnTo>
                    <a:pt x="635150" y="35933"/>
                  </a:lnTo>
                  <a:lnTo>
                    <a:pt x="593146" y="20557"/>
                  </a:lnTo>
                  <a:lnTo>
                    <a:pt x="549333" y="9289"/>
                  </a:lnTo>
                  <a:lnTo>
                    <a:pt x="503941" y="236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315081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0" name="object 30"/>
            <p:cNvSpPr/>
            <p:nvPr/>
          </p:nvSpPr>
          <p:spPr>
            <a:xfrm>
              <a:off x="10779505" y="3689349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457200"/>
                  </a:moveTo>
                  <a:lnTo>
                    <a:pt x="2359" y="410458"/>
                  </a:lnTo>
                  <a:lnTo>
                    <a:pt x="9284" y="365066"/>
                  </a:lnTo>
                  <a:lnTo>
                    <a:pt x="20546" y="321253"/>
                  </a:lnTo>
                  <a:lnTo>
                    <a:pt x="35915" y="279249"/>
                  </a:lnTo>
                  <a:lnTo>
                    <a:pt x="55161" y="239283"/>
                  </a:lnTo>
                  <a:lnTo>
                    <a:pt x="78056" y="201587"/>
                  </a:lnTo>
                  <a:lnTo>
                    <a:pt x="104370" y="166390"/>
                  </a:lnTo>
                  <a:lnTo>
                    <a:pt x="133873" y="133921"/>
                  </a:lnTo>
                  <a:lnTo>
                    <a:pt x="166337" y="104411"/>
                  </a:lnTo>
                  <a:lnTo>
                    <a:pt x="201531" y="78090"/>
                  </a:lnTo>
                  <a:lnTo>
                    <a:pt x="239227" y="55187"/>
                  </a:lnTo>
                  <a:lnTo>
                    <a:pt x="279195" y="35933"/>
                  </a:lnTo>
                  <a:lnTo>
                    <a:pt x="321206" y="20557"/>
                  </a:lnTo>
                  <a:lnTo>
                    <a:pt x="365029" y="9289"/>
                  </a:lnTo>
                  <a:lnTo>
                    <a:pt x="410437" y="2360"/>
                  </a:lnTo>
                  <a:lnTo>
                    <a:pt x="457200" y="0"/>
                  </a:lnTo>
                  <a:lnTo>
                    <a:pt x="503941" y="2360"/>
                  </a:lnTo>
                  <a:lnTo>
                    <a:pt x="549333" y="9289"/>
                  </a:lnTo>
                  <a:lnTo>
                    <a:pt x="593146" y="20557"/>
                  </a:lnTo>
                  <a:lnTo>
                    <a:pt x="635150" y="35933"/>
                  </a:lnTo>
                  <a:lnTo>
                    <a:pt x="675116" y="55187"/>
                  </a:lnTo>
                  <a:lnTo>
                    <a:pt x="712812" y="78090"/>
                  </a:lnTo>
                  <a:lnTo>
                    <a:pt x="748009" y="104411"/>
                  </a:lnTo>
                  <a:lnTo>
                    <a:pt x="780478" y="133921"/>
                  </a:lnTo>
                  <a:lnTo>
                    <a:pt x="809988" y="166390"/>
                  </a:lnTo>
                  <a:lnTo>
                    <a:pt x="836309" y="201587"/>
                  </a:lnTo>
                  <a:lnTo>
                    <a:pt x="859212" y="239283"/>
                  </a:lnTo>
                  <a:lnTo>
                    <a:pt x="878466" y="279249"/>
                  </a:lnTo>
                  <a:lnTo>
                    <a:pt x="893842" y="321253"/>
                  </a:lnTo>
                  <a:lnTo>
                    <a:pt x="905110" y="365066"/>
                  </a:lnTo>
                  <a:lnTo>
                    <a:pt x="912039" y="410458"/>
                  </a:lnTo>
                  <a:lnTo>
                    <a:pt x="914400" y="457200"/>
                  </a:lnTo>
                  <a:lnTo>
                    <a:pt x="912039" y="503941"/>
                  </a:lnTo>
                  <a:lnTo>
                    <a:pt x="905110" y="549333"/>
                  </a:lnTo>
                  <a:lnTo>
                    <a:pt x="893842" y="593146"/>
                  </a:lnTo>
                  <a:lnTo>
                    <a:pt x="878466" y="635150"/>
                  </a:lnTo>
                  <a:lnTo>
                    <a:pt x="859212" y="675116"/>
                  </a:lnTo>
                  <a:lnTo>
                    <a:pt x="836309" y="712812"/>
                  </a:lnTo>
                  <a:lnTo>
                    <a:pt x="809988" y="748009"/>
                  </a:lnTo>
                  <a:lnTo>
                    <a:pt x="780478" y="780478"/>
                  </a:lnTo>
                  <a:lnTo>
                    <a:pt x="748009" y="809988"/>
                  </a:lnTo>
                  <a:lnTo>
                    <a:pt x="712812" y="836309"/>
                  </a:lnTo>
                  <a:lnTo>
                    <a:pt x="675116" y="859212"/>
                  </a:lnTo>
                  <a:lnTo>
                    <a:pt x="635150" y="878466"/>
                  </a:lnTo>
                  <a:lnTo>
                    <a:pt x="593146" y="893842"/>
                  </a:lnTo>
                  <a:lnTo>
                    <a:pt x="549333" y="905110"/>
                  </a:lnTo>
                  <a:lnTo>
                    <a:pt x="503941" y="912039"/>
                  </a:lnTo>
                  <a:lnTo>
                    <a:pt x="457200" y="914400"/>
                  </a:lnTo>
                  <a:lnTo>
                    <a:pt x="410437" y="912039"/>
                  </a:lnTo>
                  <a:lnTo>
                    <a:pt x="365029" y="905110"/>
                  </a:lnTo>
                  <a:lnTo>
                    <a:pt x="321206" y="893842"/>
                  </a:lnTo>
                  <a:lnTo>
                    <a:pt x="279195" y="878466"/>
                  </a:lnTo>
                  <a:lnTo>
                    <a:pt x="239227" y="859212"/>
                  </a:lnTo>
                  <a:lnTo>
                    <a:pt x="201531" y="836309"/>
                  </a:lnTo>
                  <a:lnTo>
                    <a:pt x="166337" y="809988"/>
                  </a:lnTo>
                  <a:lnTo>
                    <a:pt x="133873" y="780478"/>
                  </a:lnTo>
                  <a:lnTo>
                    <a:pt x="104370" y="748009"/>
                  </a:lnTo>
                  <a:lnTo>
                    <a:pt x="78056" y="712812"/>
                  </a:lnTo>
                  <a:lnTo>
                    <a:pt x="55161" y="675116"/>
                  </a:lnTo>
                  <a:lnTo>
                    <a:pt x="35915" y="635150"/>
                  </a:lnTo>
                  <a:lnTo>
                    <a:pt x="20546" y="593146"/>
                  </a:lnTo>
                  <a:lnTo>
                    <a:pt x="9284" y="549333"/>
                  </a:lnTo>
                  <a:lnTo>
                    <a:pt x="2359" y="503941"/>
                  </a:lnTo>
                  <a:lnTo>
                    <a:pt x="0" y="457200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1" name="object 31"/>
            <p:cNvSpPr/>
            <p:nvPr/>
          </p:nvSpPr>
          <p:spPr>
            <a:xfrm>
              <a:off x="4198112" y="1524888"/>
              <a:ext cx="2789555" cy="2691130"/>
            </a:xfrm>
            <a:custGeom>
              <a:avLst/>
              <a:gdLst/>
              <a:ahLst/>
              <a:cxnLst/>
              <a:rect l="l" t="t" r="r" b="b"/>
              <a:pathLst>
                <a:path w="2789554" h="2691129">
                  <a:moveTo>
                    <a:pt x="781050" y="1408430"/>
                  </a:moveTo>
                  <a:lnTo>
                    <a:pt x="476250" y="1408430"/>
                  </a:lnTo>
                  <a:lnTo>
                    <a:pt x="476250" y="1446530"/>
                  </a:lnTo>
                  <a:lnTo>
                    <a:pt x="781050" y="1446530"/>
                  </a:lnTo>
                  <a:lnTo>
                    <a:pt x="781050" y="1408430"/>
                  </a:lnTo>
                  <a:close/>
                </a:path>
                <a:path w="2789554" h="2691129">
                  <a:moveTo>
                    <a:pt x="800481" y="2652776"/>
                  </a:moveTo>
                  <a:lnTo>
                    <a:pt x="495681" y="2652776"/>
                  </a:lnTo>
                  <a:lnTo>
                    <a:pt x="495681" y="2690876"/>
                  </a:lnTo>
                  <a:lnTo>
                    <a:pt x="800481" y="2690876"/>
                  </a:lnTo>
                  <a:lnTo>
                    <a:pt x="800481" y="2652776"/>
                  </a:lnTo>
                  <a:close/>
                </a:path>
                <a:path w="2789554" h="2691129">
                  <a:moveTo>
                    <a:pt x="913892" y="57150"/>
                  </a:moveTo>
                  <a:lnTo>
                    <a:pt x="875792" y="38100"/>
                  </a:lnTo>
                  <a:lnTo>
                    <a:pt x="799592" y="0"/>
                  </a:lnTo>
                  <a:lnTo>
                    <a:pt x="799592" y="38100"/>
                  </a:lnTo>
                  <a:lnTo>
                    <a:pt x="0" y="38100"/>
                  </a:lnTo>
                  <a:lnTo>
                    <a:pt x="0" y="970280"/>
                  </a:lnTo>
                  <a:lnTo>
                    <a:pt x="38100" y="970280"/>
                  </a:lnTo>
                  <a:lnTo>
                    <a:pt x="38100" y="76200"/>
                  </a:lnTo>
                  <a:lnTo>
                    <a:pt x="799592" y="76200"/>
                  </a:lnTo>
                  <a:lnTo>
                    <a:pt x="799592" y="114300"/>
                  </a:lnTo>
                  <a:lnTo>
                    <a:pt x="875792" y="76200"/>
                  </a:lnTo>
                  <a:lnTo>
                    <a:pt x="913892" y="57150"/>
                  </a:lnTo>
                  <a:close/>
                </a:path>
                <a:path w="2789554" h="2691129">
                  <a:moveTo>
                    <a:pt x="1200150" y="1408430"/>
                  </a:moveTo>
                  <a:lnTo>
                    <a:pt x="895350" y="1408430"/>
                  </a:lnTo>
                  <a:lnTo>
                    <a:pt x="895350" y="1446530"/>
                  </a:lnTo>
                  <a:lnTo>
                    <a:pt x="1200150" y="1446530"/>
                  </a:lnTo>
                  <a:lnTo>
                    <a:pt x="1200150" y="1408430"/>
                  </a:lnTo>
                  <a:close/>
                </a:path>
                <a:path w="2789554" h="2691129">
                  <a:moveTo>
                    <a:pt x="1219581" y="2652776"/>
                  </a:moveTo>
                  <a:lnTo>
                    <a:pt x="914781" y="2652776"/>
                  </a:lnTo>
                  <a:lnTo>
                    <a:pt x="914781" y="2690876"/>
                  </a:lnTo>
                  <a:lnTo>
                    <a:pt x="1219581" y="2690876"/>
                  </a:lnTo>
                  <a:lnTo>
                    <a:pt x="1219581" y="2652776"/>
                  </a:lnTo>
                  <a:close/>
                </a:path>
                <a:path w="2789554" h="2691129">
                  <a:moveTo>
                    <a:pt x="1619250" y="1408430"/>
                  </a:moveTo>
                  <a:lnTo>
                    <a:pt x="1314450" y="1408430"/>
                  </a:lnTo>
                  <a:lnTo>
                    <a:pt x="1314450" y="1446530"/>
                  </a:lnTo>
                  <a:lnTo>
                    <a:pt x="1619250" y="1446530"/>
                  </a:lnTo>
                  <a:lnTo>
                    <a:pt x="1619250" y="1408430"/>
                  </a:lnTo>
                  <a:close/>
                </a:path>
                <a:path w="2789554" h="2691129">
                  <a:moveTo>
                    <a:pt x="1638681" y="2652776"/>
                  </a:moveTo>
                  <a:lnTo>
                    <a:pt x="1333881" y="2652776"/>
                  </a:lnTo>
                  <a:lnTo>
                    <a:pt x="1333881" y="2690876"/>
                  </a:lnTo>
                  <a:lnTo>
                    <a:pt x="1638681" y="2690876"/>
                  </a:lnTo>
                  <a:lnTo>
                    <a:pt x="1638681" y="2652776"/>
                  </a:lnTo>
                  <a:close/>
                </a:path>
                <a:path w="2789554" h="2691129">
                  <a:moveTo>
                    <a:pt x="1661414" y="2256282"/>
                  </a:moveTo>
                  <a:lnTo>
                    <a:pt x="1623314" y="2256282"/>
                  </a:lnTo>
                  <a:lnTo>
                    <a:pt x="1623314" y="2561082"/>
                  </a:lnTo>
                  <a:lnTo>
                    <a:pt x="1661414" y="2561082"/>
                  </a:lnTo>
                  <a:lnTo>
                    <a:pt x="1661414" y="2256282"/>
                  </a:lnTo>
                  <a:close/>
                </a:path>
                <a:path w="2789554" h="2691129">
                  <a:moveTo>
                    <a:pt x="1774825" y="1950593"/>
                  </a:moveTo>
                  <a:lnTo>
                    <a:pt x="1623314" y="1950593"/>
                  </a:lnTo>
                  <a:lnTo>
                    <a:pt x="1623314" y="2141982"/>
                  </a:lnTo>
                  <a:lnTo>
                    <a:pt x="1661414" y="2141982"/>
                  </a:lnTo>
                  <a:lnTo>
                    <a:pt x="1661414" y="1988693"/>
                  </a:lnTo>
                  <a:lnTo>
                    <a:pt x="1774825" y="1988693"/>
                  </a:lnTo>
                  <a:lnTo>
                    <a:pt x="1774825" y="1969643"/>
                  </a:lnTo>
                  <a:lnTo>
                    <a:pt x="1774825" y="1950593"/>
                  </a:lnTo>
                  <a:close/>
                </a:path>
                <a:path w="2789554" h="2691129">
                  <a:moveTo>
                    <a:pt x="1792732" y="1653921"/>
                  </a:moveTo>
                  <a:lnTo>
                    <a:pt x="1651635" y="1653921"/>
                  </a:lnTo>
                  <a:lnTo>
                    <a:pt x="1651635" y="1528318"/>
                  </a:lnTo>
                  <a:lnTo>
                    <a:pt x="1613535" y="1528318"/>
                  </a:lnTo>
                  <a:lnTo>
                    <a:pt x="1613535" y="1692021"/>
                  </a:lnTo>
                  <a:lnTo>
                    <a:pt x="1792732" y="1692021"/>
                  </a:lnTo>
                  <a:lnTo>
                    <a:pt x="1792732" y="1672971"/>
                  </a:lnTo>
                  <a:lnTo>
                    <a:pt x="1792732" y="1653921"/>
                  </a:lnTo>
                  <a:close/>
                </a:path>
                <a:path w="2789554" h="2691129">
                  <a:moveTo>
                    <a:pt x="2193925" y="1950593"/>
                  </a:moveTo>
                  <a:lnTo>
                    <a:pt x="1889125" y="1950593"/>
                  </a:lnTo>
                  <a:lnTo>
                    <a:pt x="1889125" y="1988693"/>
                  </a:lnTo>
                  <a:lnTo>
                    <a:pt x="2193925" y="1988693"/>
                  </a:lnTo>
                  <a:lnTo>
                    <a:pt x="2193925" y="1950593"/>
                  </a:lnTo>
                  <a:close/>
                </a:path>
                <a:path w="2789554" h="2691129">
                  <a:moveTo>
                    <a:pt x="2211832" y="1653921"/>
                  </a:moveTo>
                  <a:lnTo>
                    <a:pt x="1907032" y="1653921"/>
                  </a:lnTo>
                  <a:lnTo>
                    <a:pt x="1907032" y="1692021"/>
                  </a:lnTo>
                  <a:lnTo>
                    <a:pt x="2211832" y="1692021"/>
                  </a:lnTo>
                  <a:lnTo>
                    <a:pt x="2211832" y="1653921"/>
                  </a:lnTo>
                  <a:close/>
                </a:path>
                <a:path w="2789554" h="2691129">
                  <a:moveTo>
                    <a:pt x="2613025" y="1950593"/>
                  </a:moveTo>
                  <a:lnTo>
                    <a:pt x="2308212" y="1950593"/>
                  </a:lnTo>
                  <a:lnTo>
                    <a:pt x="2308212" y="1988693"/>
                  </a:lnTo>
                  <a:lnTo>
                    <a:pt x="2613025" y="1988693"/>
                  </a:lnTo>
                  <a:lnTo>
                    <a:pt x="2613025" y="1950593"/>
                  </a:lnTo>
                  <a:close/>
                </a:path>
                <a:path w="2789554" h="2691129">
                  <a:moveTo>
                    <a:pt x="2630932" y="1653921"/>
                  </a:moveTo>
                  <a:lnTo>
                    <a:pt x="2326132" y="1653921"/>
                  </a:lnTo>
                  <a:lnTo>
                    <a:pt x="2326132" y="1692021"/>
                  </a:lnTo>
                  <a:lnTo>
                    <a:pt x="2630932" y="1692021"/>
                  </a:lnTo>
                  <a:lnTo>
                    <a:pt x="2630932" y="1653921"/>
                  </a:lnTo>
                  <a:close/>
                </a:path>
                <a:path w="2789554" h="2691129">
                  <a:moveTo>
                    <a:pt x="2789047" y="1969643"/>
                  </a:moveTo>
                  <a:lnTo>
                    <a:pt x="2674747" y="1912493"/>
                  </a:lnTo>
                  <a:lnTo>
                    <a:pt x="2674747" y="2026805"/>
                  </a:lnTo>
                  <a:lnTo>
                    <a:pt x="2789047" y="1969643"/>
                  </a:lnTo>
                  <a:close/>
                </a:path>
                <a:path w="2789554" h="2691129">
                  <a:moveTo>
                    <a:pt x="2789047" y="1672971"/>
                  </a:moveTo>
                  <a:lnTo>
                    <a:pt x="2674747" y="1615821"/>
                  </a:lnTo>
                  <a:lnTo>
                    <a:pt x="2674747" y="1730121"/>
                  </a:lnTo>
                  <a:lnTo>
                    <a:pt x="2789047" y="1672971"/>
                  </a:lnTo>
                  <a:close/>
                </a:path>
              </a:pathLst>
            </a:custGeom>
            <a:solidFill>
              <a:srgbClr val="315081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2" name="object 32"/>
            <p:cNvSpPr/>
            <p:nvPr/>
          </p:nvSpPr>
          <p:spPr>
            <a:xfrm>
              <a:off x="3643121" y="1400047"/>
              <a:ext cx="136525" cy="2797175"/>
            </a:xfrm>
            <a:custGeom>
              <a:avLst/>
              <a:gdLst/>
              <a:ahLst/>
              <a:cxnLst/>
              <a:rect l="l" t="t" r="r" b="b"/>
              <a:pathLst>
                <a:path w="136525" h="2797175">
                  <a:moveTo>
                    <a:pt x="136270" y="2796666"/>
                  </a:moveTo>
                  <a:lnTo>
                    <a:pt x="0" y="2796666"/>
                  </a:lnTo>
                  <a:lnTo>
                    <a:pt x="0" y="0"/>
                  </a:lnTo>
                </a:path>
              </a:pathLst>
            </a:custGeom>
            <a:ln w="38100">
              <a:solidFill>
                <a:srgbClr val="31508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3" name="object 33"/>
            <p:cNvSpPr/>
            <p:nvPr/>
          </p:nvSpPr>
          <p:spPr>
            <a:xfrm>
              <a:off x="3643121" y="1342897"/>
              <a:ext cx="7136765" cy="2861310"/>
            </a:xfrm>
            <a:custGeom>
              <a:avLst/>
              <a:gdLst/>
              <a:ahLst/>
              <a:cxnLst/>
              <a:rect l="l" t="t" r="r" b="b"/>
              <a:pathLst>
                <a:path w="7136765" h="2861310">
                  <a:moveTo>
                    <a:pt x="1468882" y="57150"/>
                  </a:moveTo>
                  <a:lnTo>
                    <a:pt x="1430782" y="38100"/>
                  </a:lnTo>
                  <a:lnTo>
                    <a:pt x="1354582" y="0"/>
                  </a:lnTo>
                  <a:lnTo>
                    <a:pt x="1354582" y="38100"/>
                  </a:lnTo>
                  <a:lnTo>
                    <a:pt x="0" y="38100"/>
                  </a:lnTo>
                  <a:lnTo>
                    <a:pt x="0" y="76200"/>
                  </a:lnTo>
                  <a:lnTo>
                    <a:pt x="1354582" y="76200"/>
                  </a:lnTo>
                  <a:lnTo>
                    <a:pt x="1354582" y="114300"/>
                  </a:lnTo>
                  <a:lnTo>
                    <a:pt x="1430782" y="76200"/>
                  </a:lnTo>
                  <a:lnTo>
                    <a:pt x="1468882" y="57150"/>
                  </a:lnTo>
                  <a:close/>
                </a:path>
                <a:path w="7136765" h="2861310">
                  <a:moveTo>
                    <a:pt x="7114032" y="1604645"/>
                  </a:moveTo>
                  <a:lnTo>
                    <a:pt x="7075932" y="1585595"/>
                  </a:lnTo>
                  <a:lnTo>
                    <a:pt x="6999732" y="1547495"/>
                  </a:lnTo>
                  <a:lnTo>
                    <a:pt x="6999732" y="1585595"/>
                  </a:lnTo>
                  <a:lnTo>
                    <a:pt x="5959475" y="1585595"/>
                  </a:lnTo>
                  <a:lnTo>
                    <a:pt x="5959475" y="1824101"/>
                  </a:lnTo>
                  <a:lnTo>
                    <a:pt x="4843018" y="1824101"/>
                  </a:lnTo>
                  <a:lnTo>
                    <a:pt x="4843018" y="1862201"/>
                  </a:lnTo>
                  <a:lnTo>
                    <a:pt x="5997575" y="1862201"/>
                  </a:lnTo>
                  <a:lnTo>
                    <a:pt x="5997575" y="1843151"/>
                  </a:lnTo>
                  <a:lnTo>
                    <a:pt x="5997575" y="1824101"/>
                  </a:lnTo>
                  <a:lnTo>
                    <a:pt x="5997575" y="1623695"/>
                  </a:lnTo>
                  <a:lnTo>
                    <a:pt x="6999732" y="1623695"/>
                  </a:lnTo>
                  <a:lnTo>
                    <a:pt x="6999732" y="1661795"/>
                  </a:lnTo>
                  <a:lnTo>
                    <a:pt x="7075932" y="1623695"/>
                  </a:lnTo>
                  <a:lnTo>
                    <a:pt x="7114032" y="1604645"/>
                  </a:lnTo>
                  <a:close/>
                </a:path>
                <a:path w="7136765" h="2861310">
                  <a:moveTo>
                    <a:pt x="7136384" y="2803652"/>
                  </a:moveTo>
                  <a:lnTo>
                    <a:pt x="7098284" y="2784602"/>
                  </a:lnTo>
                  <a:lnTo>
                    <a:pt x="7022084" y="2746502"/>
                  </a:lnTo>
                  <a:lnTo>
                    <a:pt x="7022084" y="2784602"/>
                  </a:lnTo>
                  <a:lnTo>
                    <a:pt x="5997575" y="2784602"/>
                  </a:lnTo>
                  <a:lnTo>
                    <a:pt x="5997575" y="2159635"/>
                  </a:lnTo>
                  <a:lnTo>
                    <a:pt x="5997575" y="2140585"/>
                  </a:lnTo>
                  <a:lnTo>
                    <a:pt x="5997575" y="2121535"/>
                  </a:lnTo>
                  <a:lnTo>
                    <a:pt x="4820793" y="2121535"/>
                  </a:lnTo>
                  <a:lnTo>
                    <a:pt x="4820793" y="2159635"/>
                  </a:lnTo>
                  <a:lnTo>
                    <a:pt x="5959475" y="2159635"/>
                  </a:lnTo>
                  <a:lnTo>
                    <a:pt x="5959475" y="2822702"/>
                  </a:lnTo>
                  <a:lnTo>
                    <a:pt x="7022084" y="2822702"/>
                  </a:lnTo>
                  <a:lnTo>
                    <a:pt x="7022084" y="2860802"/>
                  </a:lnTo>
                  <a:lnTo>
                    <a:pt x="7098284" y="2822702"/>
                  </a:lnTo>
                  <a:lnTo>
                    <a:pt x="7136384" y="2803652"/>
                  </a:lnTo>
                  <a:close/>
                </a:path>
              </a:pathLst>
            </a:custGeom>
            <a:solidFill>
              <a:srgbClr val="315081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3222212" y="1517333"/>
            <a:ext cx="700088" cy="1716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050" b="1" spc="-71" dirty="0">
                <a:latin typeface="Arial"/>
                <a:cs typeface="Arial"/>
              </a:rPr>
              <a:t>Investments</a:t>
            </a:r>
            <a:endParaRPr sz="10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791777" y="792385"/>
            <a:ext cx="700088" cy="1716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050" b="1" spc="-71" dirty="0">
                <a:latin typeface="Arial"/>
                <a:cs typeface="Arial"/>
              </a:rPr>
              <a:t>Investments</a:t>
            </a:r>
            <a:endParaRPr sz="10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652837" y="2007870"/>
            <a:ext cx="501968" cy="1716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050" b="1" spc="-79" dirty="0">
                <a:latin typeface="Arial"/>
                <a:cs typeface="Arial"/>
              </a:rPr>
              <a:t>Deposits</a:t>
            </a:r>
            <a:endParaRPr sz="105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657028" y="3145632"/>
            <a:ext cx="501968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spc="-79" dirty="0">
                <a:latin typeface="Arial"/>
                <a:cs typeface="Arial"/>
              </a:rPr>
              <a:t>Deposits</a:t>
            </a:r>
            <a:endParaRPr sz="105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969860" y="1026319"/>
            <a:ext cx="3500914" cy="828675"/>
          </a:xfrm>
          <a:custGeom>
            <a:avLst/>
            <a:gdLst/>
            <a:ahLst/>
            <a:cxnLst/>
            <a:rect l="l" t="t" r="r" b="b"/>
            <a:pathLst>
              <a:path w="4667884" h="1104900">
                <a:moveTo>
                  <a:pt x="4591177" y="990091"/>
                </a:moveTo>
                <a:lnTo>
                  <a:pt x="4553077" y="990091"/>
                </a:lnTo>
                <a:lnTo>
                  <a:pt x="4610227" y="1104391"/>
                </a:lnTo>
                <a:lnTo>
                  <a:pt x="4657852" y="1009141"/>
                </a:lnTo>
                <a:lnTo>
                  <a:pt x="4591177" y="1009141"/>
                </a:lnTo>
                <a:lnTo>
                  <a:pt x="4591177" y="990091"/>
                </a:lnTo>
                <a:close/>
              </a:path>
              <a:path w="4667884" h="1104900">
                <a:moveTo>
                  <a:pt x="4591177" y="19050"/>
                </a:moveTo>
                <a:lnTo>
                  <a:pt x="4591177" y="1009141"/>
                </a:lnTo>
                <a:lnTo>
                  <a:pt x="4629277" y="1009141"/>
                </a:lnTo>
                <a:lnTo>
                  <a:pt x="4629277" y="38100"/>
                </a:lnTo>
                <a:lnTo>
                  <a:pt x="4610227" y="38100"/>
                </a:lnTo>
                <a:lnTo>
                  <a:pt x="4591177" y="19050"/>
                </a:lnTo>
                <a:close/>
              </a:path>
              <a:path w="4667884" h="1104900">
                <a:moveTo>
                  <a:pt x="4667377" y="990091"/>
                </a:moveTo>
                <a:lnTo>
                  <a:pt x="4629277" y="990091"/>
                </a:lnTo>
                <a:lnTo>
                  <a:pt x="4629277" y="1009141"/>
                </a:lnTo>
                <a:lnTo>
                  <a:pt x="4657852" y="1009141"/>
                </a:lnTo>
                <a:lnTo>
                  <a:pt x="4667377" y="990091"/>
                </a:lnTo>
                <a:close/>
              </a:path>
              <a:path w="4667884" h="1104900">
                <a:moveTo>
                  <a:pt x="4629277" y="0"/>
                </a:moveTo>
                <a:lnTo>
                  <a:pt x="0" y="0"/>
                </a:lnTo>
                <a:lnTo>
                  <a:pt x="0" y="38100"/>
                </a:lnTo>
                <a:lnTo>
                  <a:pt x="4591177" y="38100"/>
                </a:lnTo>
                <a:lnTo>
                  <a:pt x="4591177" y="19050"/>
                </a:lnTo>
                <a:lnTo>
                  <a:pt x="4629277" y="19050"/>
                </a:lnTo>
                <a:lnTo>
                  <a:pt x="4629277" y="0"/>
                </a:lnTo>
                <a:close/>
              </a:path>
              <a:path w="4667884" h="1104900">
                <a:moveTo>
                  <a:pt x="4629277" y="19050"/>
                </a:moveTo>
                <a:lnTo>
                  <a:pt x="4591177" y="19050"/>
                </a:lnTo>
                <a:lnTo>
                  <a:pt x="4610227" y="38100"/>
                </a:lnTo>
                <a:lnTo>
                  <a:pt x="4629277" y="38100"/>
                </a:lnTo>
                <a:lnTo>
                  <a:pt x="4629277" y="19050"/>
                </a:lnTo>
                <a:close/>
              </a:path>
            </a:pathLst>
          </a:custGeom>
          <a:solidFill>
            <a:srgbClr val="315081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9" name="object 39"/>
          <p:cNvSpPr txBox="1"/>
          <p:nvPr/>
        </p:nvSpPr>
        <p:spPr>
          <a:xfrm>
            <a:off x="5628227" y="802004"/>
            <a:ext cx="2426018" cy="1716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050" b="1" spc="-83" dirty="0">
                <a:latin typeface="Arial"/>
                <a:cs typeface="Arial"/>
              </a:rPr>
              <a:t>CM</a:t>
            </a:r>
            <a:r>
              <a:rPr sz="1050" b="1" spc="-26" dirty="0">
                <a:latin typeface="Arial"/>
                <a:cs typeface="Arial"/>
              </a:rPr>
              <a:t> </a:t>
            </a:r>
            <a:r>
              <a:rPr sz="1050" b="1" spc="-79" dirty="0">
                <a:latin typeface="Arial"/>
                <a:cs typeface="Arial"/>
              </a:rPr>
              <a:t>investments</a:t>
            </a:r>
            <a:r>
              <a:rPr sz="1050" b="1" spc="-53" dirty="0">
                <a:latin typeface="Arial"/>
                <a:cs typeface="Arial"/>
              </a:rPr>
              <a:t> </a:t>
            </a:r>
            <a:r>
              <a:rPr sz="1050" b="1" spc="-79" dirty="0">
                <a:latin typeface="Arial"/>
                <a:cs typeface="Arial"/>
              </a:rPr>
              <a:t>(bonds,</a:t>
            </a:r>
            <a:r>
              <a:rPr sz="1050" b="1" spc="-41" dirty="0">
                <a:latin typeface="Arial"/>
                <a:cs typeface="Arial"/>
              </a:rPr>
              <a:t> </a:t>
            </a:r>
            <a:r>
              <a:rPr sz="1050" b="1" spc="-86" dirty="0">
                <a:latin typeface="Arial"/>
                <a:cs typeface="Arial"/>
              </a:rPr>
              <a:t>commercial</a:t>
            </a:r>
            <a:r>
              <a:rPr sz="1050" b="1" spc="-41" dirty="0">
                <a:latin typeface="Arial"/>
                <a:cs typeface="Arial"/>
              </a:rPr>
              <a:t> </a:t>
            </a:r>
            <a:r>
              <a:rPr sz="1050" b="1" spc="-23" dirty="0">
                <a:latin typeface="Arial"/>
                <a:cs typeface="Arial"/>
              </a:rPr>
              <a:t>paper)</a:t>
            </a:r>
            <a:endParaRPr sz="10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208519" y="1973579"/>
            <a:ext cx="339090" cy="1716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050" b="1" spc="-109" dirty="0">
                <a:latin typeface="Arial"/>
                <a:cs typeface="Arial"/>
              </a:rPr>
              <a:t>Loans</a:t>
            </a:r>
            <a:endParaRPr sz="105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208519" y="3163920"/>
            <a:ext cx="339090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spc="-109" dirty="0">
                <a:latin typeface="Arial"/>
                <a:cs typeface="Arial"/>
              </a:rPr>
              <a:t>Loans</a:t>
            </a:r>
            <a:endParaRPr sz="105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950654" y="3031807"/>
            <a:ext cx="435769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spc="-165" dirty="0">
                <a:solidFill>
                  <a:srgbClr val="FFFFFF"/>
                </a:solidFill>
                <a:latin typeface="Arial"/>
                <a:cs typeface="Arial"/>
              </a:rPr>
              <a:t>PEOPLE</a:t>
            </a:r>
            <a:endParaRPr sz="105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213027" y="3008472"/>
            <a:ext cx="435769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spc="-165" dirty="0">
                <a:solidFill>
                  <a:srgbClr val="FFFFFF"/>
                </a:solidFill>
                <a:latin typeface="Arial"/>
                <a:cs typeface="Arial"/>
              </a:rPr>
              <a:t>PEOPLE</a:t>
            </a:r>
            <a:endParaRPr sz="105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985612" y="2094737"/>
            <a:ext cx="346234" cy="1716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050" b="1" spc="-150" dirty="0">
                <a:latin typeface="Arial"/>
                <a:cs typeface="Arial"/>
              </a:rPr>
              <a:t>CORP.</a:t>
            </a:r>
            <a:endParaRPr sz="105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244555" y="2091500"/>
            <a:ext cx="346234" cy="1716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050" b="1" spc="-150" dirty="0">
                <a:latin typeface="Arial"/>
                <a:cs typeface="Arial"/>
              </a:rPr>
              <a:t>CORP.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5233225" y="2855594"/>
            <a:ext cx="1153478" cy="583883"/>
            <a:chOff x="6977633" y="3807459"/>
            <a:chExt cx="1537970" cy="778510"/>
          </a:xfrm>
        </p:grpSpPr>
        <p:sp>
          <p:nvSpPr>
            <p:cNvPr id="47" name="object 47"/>
            <p:cNvSpPr/>
            <p:nvPr/>
          </p:nvSpPr>
          <p:spPr>
            <a:xfrm>
              <a:off x="6987158" y="3816984"/>
              <a:ext cx="1518920" cy="759460"/>
            </a:xfrm>
            <a:custGeom>
              <a:avLst/>
              <a:gdLst/>
              <a:ahLst/>
              <a:cxnLst/>
              <a:rect l="l" t="t" r="r" b="b"/>
              <a:pathLst>
                <a:path w="1518920" h="759460">
                  <a:moveTo>
                    <a:pt x="1442593" y="0"/>
                  </a:moveTo>
                  <a:lnTo>
                    <a:pt x="75946" y="0"/>
                  </a:lnTo>
                  <a:lnTo>
                    <a:pt x="46398" y="5972"/>
                  </a:lnTo>
                  <a:lnTo>
                    <a:pt x="22256" y="22256"/>
                  </a:lnTo>
                  <a:lnTo>
                    <a:pt x="5972" y="46398"/>
                  </a:lnTo>
                  <a:lnTo>
                    <a:pt x="0" y="75945"/>
                  </a:lnTo>
                  <a:lnTo>
                    <a:pt x="0" y="683387"/>
                  </a:lnTo>
                  <a:lnTo>
                    <a:pt x="5972" y="712934"/>
                  </a:lnTo>
                  <a:lnTo>
                    <a:pt x="22256" y="737076"/>
                  </a:lnTo>
                  <a:lnTo>
                    <a:pt x="46398" y="753360"/>
                  </a:lnTo>
                  <a:lnTo>
                    <a:pt x="75946" y="759332"/>
                  </a:lnTo>
                  <a:lnTo>
                    <a:pt x="1442593" y="759332"/>
                  </a:lnTo>
                  <a:lnTo>
                    <a:pt x="1472140" y="753360"/>
                  </a:lnTo>
                  <a:lnTo>
                    <a:pt x="1496282" y="737076"/>
                  </a:lnTo>
                  <a:lnTo>
                    <a:pt x="1512566" y="712934"/>
                  </a:lnTo>
                  <a:lnTo>
                    <a:pt x="1518539" y="683387"/>
                  </a:lnTo>
                  <a:lnTo>
                    <a:pt x="1518539" y="75945"/>
                  </a:lnTo>
                  <a:lnTo>
                    <a:pt x="1512566" y="46398"/>
                  </a:lnTo>
                  <a:lnTo>
                    <a:pt x="1496282" y="22256"/>
                  </a:lnTo>
                  <a:lnTo>
                    <a:pt x="1472140" y="5972"/>
                  </a:lnTo>
                  <a:lnTo>
                    <a:pt x="1442593" y="0"/>
                  </a:lnTo>
                  <a:close/>
                </a:path>
              </a:pathLst>
            </a:custGeom>
            <a:solidFill>
              <a:srgbClr val="3A7C22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8" name="object 48"/>
            <p:cNvSpPr/>
            <p:nvPr/>
          </p:nvSpPr>
          <p:spPr>
            <a:xfrm>
              <a:off x="6987158" y="3816984"/>
              <a:ext cx="1518920" cy="759460"/>
            </a:xfrm>
            <a:custGeom>
              <a:avLst/>
              <a:gdLst/>
              <a:ahLst/>
              <a:cxnLst/>
              <a:rect l="l" t="t" r="r" b="b"/>
              <a:pathLst>
                <a:path w="1518920" h="759460">
                  <a:moveTo>
                    <a:pt x="0" y="75945"/>
                  </a:moveTo>
                  <a:lnTo>
                    <a:pt x="5972" y="46398"/>
                  </a:lnTo>
                  <a:lnTo>
                    <a:pt x="22256" y="22256"/>
                  </a:lnTo>
                  <a:lnTo>
                    <a:pt x="46398" y="5972"/>
                  </a:lnTo>
                  <a:lnTo>
                    <a:pt x="75946" y="0"/>
                  </a:lnTo>
                  <a:lnTo>
                    <a:pt x="1442593" y="0"/>
                  </a:lnTo>
                  <a:lnTo>
                    <a:pt x="1472140" y="5972"/>
                  </a:lnTo>
                  <a:lnTo>
                    <a:pt x="1496282" y="22256"/>
                  </a:lnTo>
                  <a:lnTo>
                    <a:pt x="1512566" y="46398"/>
                  </a:lnTo>
                  <a:lnTo>
                    <a:pt x="1518539" y="75945"/>
                  </a:lnTo>
                  <a:lnTo>
                    <a:pt x="1518539" y="683387"/>
                  </a:lnTo>
                  <a:lnTo>
                    <a:pt x="1512566" y="712934"/>
                  </a:lnTo>
                  <a:lnTo>
                    <a:pt x="1496282" y="737076"/>
                  </a:lnTo>
                  <a:lnTo>
                    <a:pt x="1472140" y="753360"/>
                  </a:lnTo>
                  <a:lnTo>
                    <a:pt x="1442593" y="759332"/>
                  </a:lnTo>
                  <a:lnTo>
                    <a:pt x="75946" y="759332"/>
                  </a:lnTo>
                  <a:lnTo>
                    <a:pt x="46398" y="753360"/>
                  </a:lnTo>
                  <a:lnTo>
                    <a:pt x="22256" y="737076"/>
                  </a:lnTo>
                  <a:lnTo>
                    <a:pt x="5972" y="712934"/>
                  </a:lnTo>
                  <a:lnTo>
                    <a:pt x="0" y="683387"/>
                  </a:lnTo>
                  <a:lnTo>
                    <a:pt x="0" y="75945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9" name="object 49"/>
            <p:cNvSpPr/>
            <p:nvPr/>
          </p:nvSpPr>
          <p:spPr>
            <a:xfrm>
              <a:off x="7009383" y="3839324"/>
              <a:ext cx="1474470" cy="715010"/>
            </a:xfrm>
            <a:custGeom>
              <a:avLst/>
              <a:gdLst/>
              <a:ahLst/>
              <a:cxnLst/>
              <a:rect l="l" t="t" r="r" b="b"/>
              <a:pathLst>
                <a:path w="1474470" h="715010">
                  <a:moveTo>
                    <a:pt x="1473962" y="0"/>
                  </a:moveTo>
                  <a:lnTo>
                    <a:pt x="0" y="0"/>
                  </a:lnTo>
                  <a:lnTo>
                    <a:pt x="0" y="714768"/>
                  </a:lnTo>
                  <a:lnTo>
                    <a:pt x="1473962" y="714768"/>
                  </a:lnTo>
                  <a:lnTo>
                    <a:pt x="1473962" y="0"/>
                  </a:lnTo>
                  <a:close/>
                </a:path>
              </a:pathLst>
            </a:custGeom>
            <a:solidFill>
              <a:srgbClr val="3A7C22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5446681" y="2934176"/>
            <a:ext cx="727233" cy="390813"/>
          </a:xfrm>
          <a:prstGeom prst="rect">
            <a:avLst/>
          </a:prstGeom>
        </p:spPr>
        <p:txBody>
          <a:bodyPr vert="horz" wrap="square" lIns="0" tIns="31433" rIns="0" bIns="0" rtlCol="0">
            <a:spAutoFit/>
          </a:bodyPr>
          <a:lstStyle/>
          <a:p>
            <a:pPr marL="104299" marR="3810" indent="-95250">
              <a:lnSpc>
                <a:spcPts val="1379"/>
              </a:lnSpc>
              <a:spcBef>
                <a:spcPts val="248"/>
              </a:spcBef>
            </a:pPr>
            <a:r>
              <a:rPr sz="1275" spc="-71" dirty="0">
                <a:solidFill>
                  <a:srgbClr val="FFFFFF"/>
                </a:solidFill>
                <a:latin typeface="Arial"/>
                <a:cs typeface="Arial"/>
              </a:rPr>
              <a:t>New</a:t>
            </a:r>
            <a:r>
              <a:rPr sz="1275" spc="-5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75" spc="-64" dirty="0">
                <a:solidFill>
                  <a:srgbClr val="FFFFFF"/>
                </a:solidFill>
                <a:latin typeface="Arial"/>
                <a:cs typeface="Arial"/>
              </a:rPr>
              <a:t>Retail </a:t>
            </a:r>
            <a:r>
              <a:rPr sz="1275" spc="-8" dirty="0">
                <a:solidFill>
                  <a:srgbClr val="FFFFFF"/>
                </a:solidFill>
                <a:latin typeface="Arial"/>
                <a:cs typeface="Arial"/>
              </a:rPr>
              <a:t>Lenders</a:t>
            </a:r>
            <a:endParaRPr sz="1275">
              <a:latin typeface="Arial"/>
              <a:cs typeface="Arial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5201888" y="1516761"/>
            <a:ext cx="1153478" cy="583883"/>
            <a:chOff x="6935851" y="2022348"/>
            <a:chExt cx="1537970" cy="778510"/>
          </a:xfrm>
        </p:grpSpPr>
        <p:sp>
          <p:nvSpPr>
            <p:cNvPr id="52" name="object 52"/>
            <p:cNvSpPr/>
            <p:nvPr/>
          </p:nvSpPr>
          <p:spPr>
            <a:xfrm>
              <a:off x="6945376" y="2031873"/>
              <a:ext cx="1518920" cy="759460"/>
            </a:xfrm>
            <a:custGeom>
              <a:avLst/>
              <a:gdLst/>
              <a:ahLst/>
              <a:cxnLst/>
              <a:rect l="l" t="t" r="r" b="b"/>
              <a:pathLst>
                <a:path w="1518920" h="759460">
                  <a:moveTo>
                    <a:pt x="1442593" y="0"/>
                  </a:moveTo>
                  <a:lnTo>
                    <a:pt x="75946" y="0"/>
                  </a:lnTo>
                  <a:lnTo>
                    <a:pt x="46398" y="5972"/>
                  </a:lnTo>
                  <a:lnTo>
                    <a:pt x="22256" y="22256"/>
                  </a:lnTo>
                  <a:lnTo>
                    <a:pt x="5972" y="46398"/>
                  </a:lnTo>
                  <a:lnTo>
                    <a:pt x="0" y="75946"/>
                  </a:lnTo>
                  <a:lnTo>
                    <a:pt x="0" y="683387"/>
                  </a:lnTo>
                  <a:lnTo>
                    <a:pt x="5972" y="712934"/>
                  </a:lnTo>
                  <a:lnTo>
                    <a:pt x="22256" y="737076"/>
                  </a:lnTo>
                  <a:lnTo>
                    <a:pt x="46398" y="753360"/>
                  </a:lnTo>
                  <a:lnTo>
                    <a:pt x="75946" y="759332"/>
                  </a:lnTo>
                  <a:lnTo>
                    <a:pt x="1442593" y="759332"/>
                  </a:lnTo>
                  <a:lnTo>
                    <a:pt x="1472140" y="753360"/>
                  </a:lnTo>
                  <a:lnTo>
                    <a:pt x="1496282" y="737076"/>
                  </a:lnTo>
                  <a:lnTo>
                    <a:pt x="1512566" y="712934"/>
                  </a:lnTo>
                  <a:lnTo>
                    <a:pt x="1518539" y="683387"/>
                  </a:lnTo>
                  <a:lnTo>
                    <a:pt x="1518539" y="75946"/>
                  </a:lnTo>
                  <a:lnTo>
                    <a:pt x="1512566" y="46398"/>
                  </a:lnTo>
                  <a:lnTo>
                    <a:pt x="1496282" y="22256"/>
                  </a:lnTo>
                  <a:lnTo>
                    <a:pt x="1472140" y="5972"/>
                  </a:lnTo>
                  <a:lnTo>
                    <a:pt x="144259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3" name="object 53"/>
            <p:cNvSpPr/>
            <p:nvPr/>
          </p:nvSpPr>
          <p:spPr>
            <a:xfrm>
              <a:off x="6945376" y="2031873"/>
              <a:ext cx="1518920" cy="759460"/>
            </a:xfrm>
            <a:custGeom>
              <a:avLst/>
              <a:gdLst/>
              <a:ahLst/>
              <a:cxnLst/>
              <a:rect l="l" t="t" r="r" b="b"/>
              <a:pathLst>
                <a:path w="1518920" h="759460">
                  <a:moveTo>
                    <a:pt x="0" y="75946"/>
                  </a:moveTo>
                  <a:lnTo>
                    <a:pt x="5972" y="46398"/>
                  </a:lnTo>
                  <a:lnTo>
                    <a:pt x="22256" y="22256"/>
                  </a:lnTo>
                  <a:lnTo>
                    <a:pt x="46398" y="5972"/>
                  </a:lnTo>
                  <a:lnTo>
                    <a:pt x="75946" y="0"/>
                  </a:lnTo>
                  <a:lnTo>
                    <a:pt x="1442593" y="0"/>
                  </a:lnTo>
                  <a:lnTo>
                    <a:pt x="1472140" y="5972"/>
                  </a:lnTo>
                  <a:lnTo>
                    <a:pt x="1496282" y="22256"/>
                  </a:lnTo>
                  <a:lnTo>
                    <a:pt x="1512566" y="46398"/>
                  </a:lnTo>
                  <a:lnTo>
                    <a:pt x="1518539" y="75946"/>
                  </a:lnTo>
                  <a:lnTo>
                    <a:pt x="1518539" y="683387"/>
                  </a:lnTo>
                  <a:lnTo>
                    <a:pt x="1512566" y="712934"/>
                  </a:lnTo>
                  <a:lnTo>
                    <a:pt x="1496282" y="737076"/>
                  </a:lnTo>
                  <a:lnTo>
                    <a:pt x="1472140" y="753360"/>
                  </a:lnTo>
                  <a:lnTo>
                    <a:pt x="1442593" y="759332"/>
                  </a:lnTo>
                  <a:lnTo>
                    <a:pt x="75946" y="759332"/>
                  </a:lnTo>
                  <a:lnTo>
                    <a:pt x="46398" y="753360"/>
                  </a:lnTo>
                  <a:lnTo>
                    <a:pt x="22256" y="737076"/>
                  </a:lnTo>
                  <a:lnTo>
                    <a:pt x="5972" y="712934"/>
                  </a:lnTo>
                  <a:lnTo>
                    <a:pt x="0" y="683387"/>
                  </a:lnTo>
                  <a:lnTo>
                    <a:pt x="0" y="75946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4" name="object 54"/>
            <p:cNvSpPr/>
            <p:nvPr/>
          </p:nvSpPr>
          <p:spPr>
            <a:xfrm>
              <a:off x="6967601" y="2054212"/>
              <a:ext cx="1474470" cy="715010"/>
            </a:xfrm>
            <a:custGeom>
              <a:avLst/>
              <a:gdLst/>
              <a:ahLst/>
              <a:cxnLst/>
              <a:rect l="l" t="t" r="r" b="b"/>
              <a:pathLst>
                <a:path w="1474470" h="715010">
                  <a:moveTo>
                    <a:pt x="1473962" y="0"/>
                  </a:moveTo>
                  <a:lnTo>
                    <a:pt x="0" y="0"/>
                  </a:lnTo>
                  <a:lnTo>
                    <a:pt x="0" y="714768"/>
                  </a:lnTo>
                  <a:lnTo>
                    <a:pt x="1473962" y="714768"/>
                  </a:lnTo>
                  <a:lnTo>
                    <a:pt x="147396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5269039" y="1595057"/>
            <a:ext cx="1019651" cy="390813"/>
          </a:xfrm>
          <a:prstGeom prst="rect">
            <a:avLst/>
          </a:prstGeom>
        </p:spPr>
        <p:txBody>
          <a:bodyPr vert="horz" wrap="square" lIns="0" tIns="31433" rIns="0" bIns="0" rtlCol="0">
            <a:spAutoFit/>
          </a:bodyPr>
          <a:lstStyle/>
          <a:p>
            <a:pPr marL="250508" marR="3810" indent="-241459">
              <a:lnSpc>
                <a:spcPts val="1379"/>
              </a:lnSpc>
              <a:spcBef>
                <a:spcPts val="248"/>
              </a:spcBef>
            </a:pPr>
            <a:r>
              <a:rPr sz="1275" spc="-71" dirty="0">
                <a:solidFill>
                  <a:srgbClr val="FFFFFF"/>
                </a:solidFill>
                <a:latin typeface="Arial"/>
                <a:cs typeface="Arial"/>
              </a:rPr>
              <a:t>New</a:t>
            </a:r>
            <a:r>
              <a:rPr sz="1275" spc="-56" dirty="0">
                <a:solidFill>
                  <a:srgbClr val="FFFFFF"/>
                </a:solidFill>
                <a:latin typeface="Arial"/>
                <a:cs typeface="Arial"/>
              </a:rPr>
              <a:t> Corporate </a:t>
            </a:r>
            <a:r>
              <a:rPr sz="1275" spc="-8" dirty="0">
                <a:solidFill>
                  <a:srgbClr val="FFFFFF"/>
                </a:solidFill>
                <a:latin typeface="Arial"/>
                <a:cs typeface="Arial"/>
              </a:rPr>
              <a:t>Lenders</a:t>
            </a:r>
            <a:endParaRPr sz="1275">
              <a:latin typeface="Arial"/>
              <a:cs typeface="Arial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4389119" y="1471232"/>
            <a:ext cx="4081463" cy="2452211"/>
            <a:chOff x="5852159" y="1961642"/>
            <a:chExt cx="5441950" cy="3269615"/>
          </a:xfrm>
        </p:grpSpPr>
        <p:sp>
          <p:nvSpPr>
            <p:cNvPr id="57" name="object 57"/>
            <p:cNvSpPr/>
            <p:nvPr/>
          </p:nvSpPr>
          <p:spPr>
            <a:xfrm>
              <a:off x="8463914" y="2392553"/>
              <a:ext cx="2506980" cy="214629"/>
            </a:xfrm>
            <a:custGeom>
              <a:avLst/>
              <a:gdLst/>
              <a:ahLst/>
              <a:cxnLst/>
              <a:rect l="l" t="t" r="r" b="b"/>
              <a:pathLst>
                <a:path w="2506979" h="214630">
                  <a:moveTo>
                    <a:pt x="2430399" y="99949"/>
                  </a:moveTo>
                  <a:lnTo>
                    <a:pt x="2392299" y="99949"/>
                  </a:lnTo>
                  <a:lnTo>
                    <a:pt x="2449449" y="214249"/>
                  </a:lnTo>
                  <a:lnTo>
                    <a:pt x="2497074" y="118999"/>
                  </a:lnTo>
                  <a:lnTo>
                    <a:pt x="2430399" y="118999"/>
                  </a:lnTo>
                  <a:lnTo>
                    <a:pt x="2430399" y="99949"/>
                  </a:lnTo>
                  <a:close/>
                </a:path>
                <a:path w="2506979" h="214630">
                  <a:moveTo>
                    <a:pt x="2430399" y="19050"/>
                  </a:moveTo>
                  <a:lnTo>
                    <a:pt x="2430399" y="118999"/>
                  </a:lnTo>
                  <a:lnTo>
                    <a:pt x="2468499" y="118999"/>
                  </a:lnTo>
                  <a:lnTo>
                    <a:pt x="2468499" y="38100"/>
                  </a:lnTo>
                  <a:lnTo>
                    <a:pt x="2449449" y="38100"/>
                  </a:lnTo>
                  <a:lnTo>
                    <a:pt x="2430399" y="19050"/>
                  </a:lnTo>
                  <a:close/>
                </a:path>
                <a:path w="2506979" h="214630">
                  <a:moveTo>
                    <a:pt x="2506599" y="99949"/>
                  </a:moveTo>
                  <a:lnTo>
                    <a:pt x="2468499" y="99949"/>
                  </a:lnTo>
                  <a:lnTo>
                    <a:pt x="2468499" y="118999"/>
                  </a:lnTo>
                  <a:lnTo>
                    <a:pt x="2497074" y="118999"/>
                  </a:lnTo>
                  <a:lnTo>
                    <a:pt x="2506599" y="99949"/>
                  </a:lnTo>
                  <a:close/>
                </a:path>
                <a:path w="2506979" h="214630">
                  <a:moveTo>
                    <a:pt x="2468499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2430399" y="38100"/>
                  </a:lnTo>
                  <a:lnTo>
                    <a:pt x="2430399" y="19050"/>
                  </a:lnTo>
                  <a:lnTo>
                    <a:pt x="2468499" y="19050"/>
                  </a:lnTo>
                  <a:lnTo>
                    <a:pt x="2468499" y="0"/>
                  </a:lnTo>
                  <a:close/>
                </a:path>
                <a:path w="2506979" h="214630">
                  <a:moveTo>
                    <a:pt x="2468499" y="19050"/>
                  </a:moveTo>
                  <a:lnTo>
                    <a:pt x="2430399" y="19050"/>
                  </a:lnTo>
                  <a:lnTo>
                    <a:pt x="2449449" y="38100"/>
                  </a:lnTo>
                  <a:lnTo>
                    <a:pt x="2468499" y="38100"/>
                  </a:lnTo>
                  <a:lnTo>
                    <a:pt x="2468499" y="190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8" name="object 58"/>
            <p:cNvSpPr/>
            <p:nvPr/>
          </p:nvSpPr>
          <p:spPr>
            <a:xfrm>
              <a:off x="7746364" y="4576318"/>
              <a:ext cx="3490595" cy="635635"/>
            </a:xfrm>
            <a:custGeom>
              <a:avLst/>
              <a:gdLst/>
              <a:ahLst/>
              <a:cxnLst/>
              <a:rect l="l" t="t" r="r" b="b"/>
              <a:pathLst>
                <a:path w="3490595" h="635635">
                  <a:moveTo>
                    <a:pt x="0" y="0"/>
                  </a:moveTo>
                  <a:lnTo>
                    <a:pt x="0" y="635380"/>
                  </a:lnTo>
                  <a:lnTo>
                    <a:pt x="3490340" y="63538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9" name="object 59"/>
            <p:cNvSpPr/>
            <p:nvPr/>
          </p:nvSpPr>
          <p:spPr>
            <a:xfrm>
              <a:off x="5852160" y="1961641"/>
              <a:ext cx="5441950" cy="3250565"/>
            </a:xfrm>
            <a:custGeom>
              <a:avLst/>
              <a:gdLst/>
              <a:ahLst/>
              <a:cxnLst/>
              <a:rect l="l" t="t" r="r" b="b"/>
              <a:pathLst>
                <a:path w="5441950" h="3250565">
                  <a:moveTo>
                    <a:pt x="1115441" y="449961"/>
                  </a:moveTo>
                  <a:lnTo>
                    <a:pt x="1077341" y="430911"/>
                  </a:lnTo>
                  <a:lnTo>
                    <a:pt x="1001141" y="392811"/>
                  </a:lnTo>
                  <a:lnTo>
                    <a:pt x="1001141" y="430911"/>
                  </a:lnTo>
                  <a:lnTo>
                    <a:pt x="38100" y="430911"/>
                  </a:lnTo>
                  <a:lnTo>
                    <a:pt x="38100" y="0"/>
                  </a:lnTo>
                  <a:lnTo>
                    <a:pt x="0" y="0"/>
                  </a:lnTo>
                  <a:lnTo>
                    <a:pt x="0" y="469011"/>
                  </a:lnTo>
                  <a:lnTo>
                    <a:pt x="1001141" y="469011"/>
                  </a:lnTo>
                  <a:lnTo>
                    <a:pt x="1001141" y="507111"/>
                  </a:lnTo>
                  <a:lnTo>
                    <a:pt x="1077341" y="469011"/>
                  </a:lnTo>
                  <a:lnTo>
                    <a:pt x="1115441" y="449961"/>
                  </a:lnTo>
                  <a:close/>
                </a:path>
                <a:path w="5441950" h="3250565">
                  <a:moveTo>
                    <a:pt x="5441696" y="2756408"/>
                  </a:moveTo>
                  <a:lnTo>
                    <a:pt x="5432171" y="2737358"/>
                  </a:lnTo>
                  <a:lnTo>
                    <a:pt x="5384546" y="2642108"/>
                  </a:lnTo>
                  <a:lnTo>
                    <a:pt x="5327396" y="2756408"/>
                  </a:lnTo>
                  <a:lnTo>
                    <a:pt x="5365496" y="2756408"/>
                  </a:lnTo>
                  <a:lnTo>
                    <a:pt x="5365496" y="3250057"/>
                  </a:lnTo>
                  <a:lnTo>
                    <a:pt x="5403596" y="3250057"/>
                  </a:lnTo>
                  <a:lnTo>
                    <a:pt x="5403596" y="2756408"/>
                  </a:lnTo>
                  <a:lnTo>
                    <a:pt x="5441696" y="275640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6914293" y="1602067"/>
            <a:ext cx="1191101" cy="1716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050" b="1" spc="-120" dirty="0">
                <a:latin typeface="Arial"/>
                <a:cs typeface="Arial"/>
              </a:rPr>
              <a:t>Loans</a:t>
            </a:r>
            <a:r>
              <a:rPr sz="1050" b="1" spc="-45" dirty="0">
                <a:latin typeface="Arial"/>
                <a:cs typeface="Arial"/>
              </a:rPr>
              <a:t> </a:t>
            </a:r>
            <a:r>
              <a:rPr sz="1050" b="1" spc="-56" dirty="0">
                <a:latin typeface="Arial"/>
                <a:cs typeface="Arial"/>
              </a:rPr>
              <a:t>(private</a:t>
            </a:r>
            <a:r>
              <a:rPr sz="1050" b="1" spc="-45" dirty="0">
                <a:latin typeface="Arial"/>
                <a:cs typeface="Arial"/>
              </a:rPr>
              <a:t> </a:t>
            </a:r>
            <a:r>
              <a:rPr sz="1050" b="1" spc="-38" dirty="0">
                <a:latin typeface="Arial"/>
                <a:cs typeface="Arial"/>
              </a:rPr>
              <a:t>credit)</a:t>
            </a:r>
            <a:endParaRPr sz="105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208519" y="3962590"/>
            <a:ext cx="339090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spc="-109" dirty="0">
                <a:latin typeface="Arial"/>
                <a:cs typeface="Arial"/>
              </a:rPr>
              <a:t>Loans</a:t>
            </a:r>
            <a:endParaRPr sz="105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476750" y="1576768"/>
            <a:ext cx="700088" cy="1716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050" b="1" spc="-71" dirty="0">
                <a:latin typeface="Arial"/>
                <a:cs typeface="Arial"/>
              </a:rPr>
              <a:t>Investments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4800314" y="1948910"/>
            <a:ext cx="454343" cy="365760"/>
            <a:chOff x="6400419" y="2598547"/>
            <a:chExt cx="605790" cy="487680"/>
          </a:xfrm>
        </p:grpSpPr>
        <p:sp>
          <p:nvSpPr>
            <p:cNvPr id="64" name="object 64"/>
            <p:cNvSpPr/>
            <p:nvPr/>
          </p:nvSpPr>
          <p:spPr>
            <a:xfrm>
              <a:off x="6419469" y="2655697"/>
              <a:ext cx="567690" cy="411480"/>
            </a:xfrm>
            <a:custGeom>
              <a:avLst/>
              <a:gdLst/>
              <a:ahLst/>
              <a:cxnLst/>
              <a:rect l="l" t="t" r="r" b="b"/>
              <a:pathLst>
                <a:path w="567690" h="411480">
                  <a:moveTo>
                    <a:pt x="567689" y="411099"/>
                  </a:moveTo>
                  <a:lnTo>
                    <a:pt x="19557" y="411099"/>
                  </a:lnTo>
                </a:path>
                <a:path w="567690" h="411480">
                  <a:moveTo>
                    <a:pt x="0" y="411099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5" name="object 65"/>
            <p:cNvSpPr/>
            <p:nvPr/>
          </p:nvSpPr>
          <p:spPr>
            <a:xfrm>
              <a:off x="6419469" y="2598547"/>
              <a:ext cx="526415" cy="114300"/>
            </a:xfrm>
            <a:custGeom>
              <a:avLst/>
              <a:gdLst/>
              <a:ahLst/>
              <a:cxnLst/>
              <a:rect l="l" t="t" r="r" b="b"/>
              <a:pathLst>
                <a:path w="526415" h="114300">
                  <a:moveTo>
                    <a:pt x="411606" y="0"/>
                  </a:moveTo>
                  <a:lnTo>
                    <a:pt x="411606" y="114300"/>
                  </a:lnTo>
                  <a:lnTo>
                    <a:pt x="487806" y="76200"/>
                  </a:lnTo>
                  <a:lnTo>
                    <a:pt x="430656" y="76200"/>
                  </a:lnTo>
                  <a:lnTo>
                    <a:pt x="430656" y="38100"/>
                  </a:lnTo>
                  <a:lnTo>
                    <a:pt x="487806" y="38100"/>
                  </a:lnTo>
                  <a:lnTo>
                    <a:pt x="411606" y="0"/>
                  </a:lnTo>
                  <a:close/>
                </a:path>
                <a:path w="526415" h="114300">
                  <a:moveTo>
                    <a:pt x="411606" y="38100"/>
                  </a:moveTo>
                  <a:lnTo>
                    <a:pt x="0" y="38100"/>
                  </a:lnTo>
                  <a:lnTo>
                    <a:pt x="0" y="76200"/>
                  </a:lnTo>
                  <a:lnTo>
                    <a:pt x="411606" y="76200"/>
                  </a:lnTo>
                  <a:lnTo>
                    <a:pt x="411606" y="38100"/>
                  </a:lnTo>
                  <a:close/>
                </a:path>
                <a:path w="526415" h="114300">
                  <a:moveTo>
                    <a:pt x="487806" y="38100"/>
                  </a:moveTo>
                  <a:lnTo>
                    <a:pt x="430656" y="38100"/>
                  </a:lnTo>
                  <a:lnTo>
                    <a:pt x="430656" y="76200"/>
                  </a:lnTo>
                  <a:lnTo>
                    <a:pt x="487806" y="76200"/>
                  </a:lnTo>
                  <a:lnTo>
                    <a:pt x="525906" y="57150"/>
                  </a:lnTo>
                  <a:lnTo>
                    <a:pt x="487806" y="381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4874323" y="2041684"/>
            <a:ext cx="339090" cy="1716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050" b="1" spc="-109" dirty="0">
                <a:latin typeface="Arial"/>
                <a:cs typeface="Arial"/>
              </a:rPr>
              <a:t>Loans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4800505" y="2193988"/>
            <a:ext cx="1564481" cy="1047274"/>
            <a:chOff x="6400672" y="2925317"/>
            <a:chExt cx="2085975" cy="1396365"/>
          </a:xfrm>
        </p:grpSpPr>
        <p:pic>
          <p:nvPicPr>
            <p:cNvPr id="68" name="object 6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00672" y="3580889"/>
              <a:ext cx="566978" cy="3657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19468" y="4090009"/>
              <a:ext cx="704888" cy="231673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6431152" y="3585209"/>
              <a:ext cx="8255" cy="611505"/>
            </a:xfrm>
            <a:custGeom>
              <a:avLst/>
              <a:gdLst/>
              <a:ahLst/>
              <a:cxnLst/>
              <a:rect l="l" t="t" r="r" b="b"/>
              <a:pathLst>
                <a:path w="8254" h="611504">
                  <a:moveTo>
                    <a:pt x="7874" y="611504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1" name="object 71"/>
            <p:cNvSpPr/>
            <p:nvPr/>
          </p:nvSpPr>
          <p:spPr>
            <a:xfrm>
              <a:off x="6967601" y="2925317"/>
              <a:ext cx="1518920" cy="759460"/>
            </a:xfrm>
            <a:custGeom>
              <a:avLst/>
              <a:gdLst/>
              <a:ahLst/>
              <a:cxnLst/>
              <a:rect l="l" t="t" r="r" b="b"/>
              <a:pathLst>
                <a:path w="1518920" h="759460">
                  <a:moveTo>
                    <a:pt x="1518539" y="75946"/>
                  </a:moveTo>
                  <a:lnTo>
                    <a:pt x="1512557" y="46405"/>
                  </a:lnTo>
                  <a:lnTo>
                    <a:pt x="1496275" y="22263"/>
                  </a:lnTo>
                  <a:lnTo>
                    <a:pt x="1472133" y="5981"/>
                  </a:lnTo>
                  <a:lnTo>
                    <a:pt x="1442593" y="0"/>
                  </a:lnTo>
                  <a:lnTo>
                    <a:pt x="75946" y="0"/>
                  </a:lnTo>
                  <a:lnTo>
                    <a:pt x="46393" y="5981"/>
                  </a:lnTo>
                  <a:lnTo>
                    <a:pt x="22250" y="22263"/>
                  </a:lnTo>
                  <a:lnTo>
                    <a:pt x="5969" y="46405"/>
                  </a:lnTo>
                  <a:lnTo>
                    <a:pt x="0" y="75946"/>
                  </a:lnTo>
                  <a:lnTo>
                    <a:pt x="0" y="683387"/>
                  </a:lnTo>
                  <a:lnTo>
                    <a:pt x="5969" y="712939"/>
                  </a:lnTo>
                  <a:lnTo>
                    <a:pt x="22225" y="737057"/>
                  </a:lnTo>
                  <a:lnTo>
                    <a:pt x="46393" y="753364"/>
                  </a:lnTo>
                  <a:lnTo>
                    <a:pt x="75946" y="759333"/>
                  </a:lnTo>
                  <a:lnTo>
                    <a:pt x="1442593" y="759333"/>
                  </a:lnTo>
                  <a:lnTo>
                    <a:pt x="1472133" y="753364"/>
                  </a:lnTo>
                  <a:lnTo>
                    <a:pt x="1496275" y="737082"/>
                  </a:lnTo>
                  <a:lnTo>
                    <a:pt x="1512557" y="712939"/>
                  </a:lnTo>
                  <a:lnTo>
                    <a:pt x="1518539" y="683387"/>
                  </a:lnTo>
                  <a:lnTo>
                    <a:pt x="1518539" y="75946"/>
                  </a:lnTo>
                  <a:close/>
                </a:path>
              </a:pathLst>
            </a:custGeom>
            <a:solidFill>
              <a:srgbClr val="CCA785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4892993" y="2846833"/>
            <a:ext cx="339090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spc="-109" dirty="0">
                <a:latin typeface="Arial"/>
                <a:cs typeface="Arial"/>
              </a:rPr>
              <a:t>Loans</a:t>
            </a:r>
            <a:endParaRPr sz="105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436680" y="2265235"/>
            <a:ext cx="720089" cy="390813"/>
          </a:xfrm>
          <a:prstGeom prst="rect">
            <a:avLst/>
          </a:prstGeom>
        </p:spPr>
        <p:txBody>
          <a:bodyPr vert="horz" wrap="square" lIns="0" tIns="31433" rIns="0" bIns="0" rtlCol="0">
            <a:spAutoFit/>
          </a:bodyPr>
          <a:lstStyle/>
          <a:p>
            <a:pPr marL="99536" marR="3810" indent="-90488">
              <a:lnSpc>
                <a:spcPts val="1379"/>
              </a:lnSpc>
              <a:spcBef>
                <a:spcPts val="248"/>
              </a:spcBef>
            </a:pPr>
            <a:r>
              <a:rPr sz="1275" spc="-49" dirty="0">
                <a:solidFill>
                  <a:srgbClr val="FFFFFF"/>
                </a:solidFill>
                <a:latin typeface="Arial"/>
                <a:cs typeface="Arial"/>
              </a:rPr>
              <a:t>Traditional </a:t>
            </a:r>
            <a:r>
              <a:rPr sz="1275" spc="-8" dirty="0">
                <a:solidFill>
                  <a:srgbClr val="FFFFFF"/>
                </a:solidFill>
                <a:latin typeface="Arial"/>
                <a:cs typeface="Arial"/>
              </a:rPr>
              <a:t>Lenders</a:t>
            </a:r>
            <a:endParaRPr sz="1275">
              <a:latin typeface="Arial"/>
              <a:cs typeface="Arial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3554254" y="4350915"/>
            <a:ext cx="4330541" cy="85725"/>
          </a:xfrm>
          <a:custGeom>
            <a:avLst/>
            <a:gdLst/>
            <a:ahLst/>
            <a:cxnLst/>
            <a:rect l="l" t="t" r="r" b="b"/>
            <a:pathLst>
              <a:path w="5774055" h="114300">
                <a:moveTo>
                  <a:pt x="114300" y="0"/>
                </a:moveTo>
                <a:lnTo>
                  <a:pt x="0" y="57150"/>
                </a:lnTo>
                <a:lnTo>
                  <a:pt x="114300" y="114300"/>
                </a:lnTo>
                <a:lnTo>
                  <a:pt x="114300" y="76200"/>
                </a:lnTo>
                <a:lnTo>
                  <a:pt x="95250" y="76200"/>
                </a:lnTo>
                <a:lnTo>
                  <a:pt x="95250" y="38100"/>
                </a:lnTo>
                <a:lnTo>
                  <a:pt x="114300" y="38100"/>
                </a:lnTo>
                <a:lnTo>
                  <a:pt x="114300" y="0"/>
                </a:lnTo>
                <a:close/>
              </a:path>
              <a:path w="5774055" h="114300">
                <a:moveTo>
                  <a:pt x="5659628" y="0"/>
                </a:moveTo>
                <a:lnTo>
                  <a:pt x="5659628" y="114300"/>
                </a:lnTo>
                <a:lnTo>
                  <a:pt x="5735828" y="76200"/>
                </a:lnTo>
                <a:lnTo>
                  <a:pt x="5678678" y="76200"/>
                </a:lnTo>
                <a:lnTo>
                  <a:pt x="5678678" y="38100"/>
                </a:lnTo>
                <a:lnTo>
                  <a:pt x="5735828" y="38100"/>
                </a:lnTo>
                <a:lnTo>
                  <a:pt x="5659628" y="0"/>
                </a:lnTo>
                <a:close/>
              </a:path>
              <a:path w="5774055" h="114300">
                <a:moveTo>
                  <a:pt x="114300" y="38100"/>
                </a:moveTo>
                <a:lnTo>
                  <a:pt x="95250" y="38100"/>
                </a:lnTo>
                <a:lnTo>
                  <a:pt x="95250" y="76200"/>
                </a:lnTo>
                <a:lnTo>
                  <a:pt x="114300" y="76200"/>
                </a:lnTo>
                <a:lnTo>
                  <a:pt x="114300" y="38100"/>
                </a:lnTo>
                <a:close/>
              </a:path>
              <a:path w="5774055" h="114300">
                <a:moveTo>
                  <a:pt x="5659628" y="38100"/>
                </a:moveTo>
                <a:lnTo>
                  <a:pt x="114300" y="38100"/>
                </a:lnTo>
                <a:lnTo>
                  <a:pt x="114300" y="76200"/>
                </a:lnTo>
                <a:lnTo>
                  <a:pt x="5659628" y="76200"/>
                </a:lnTo>
                <a:lnTo>
                  <a:pt x="5659628" y="38100"/>
                </a:lnTo>
                <a:close/>
              </a:path>
              <a:path w="5774055" h="114300">
                <a:moveTo>
                  <a:pt x="5735828" y="38100"/>
                </a:moveTo>
                <a:lnTo>
                  <a:pt x="5678678" y="38100"/>
                </a:lnTo>
                <a:lnTo>
                  <a:pt x="5678678" y="76200"/>
                </a:lnTo>
                <a:lnTo>
                  <a:pt x="5735828" y="76200"/>
                </a:lnTo>
                <a:lnTo>
                  <a:pt x="5773928" y="57150"/>
                </a:lnTo>
                <a:lnTo>
                  <a:pt x="5735828" y="3810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5" name="object 75"/>
          <p:cNvSpPr txBox="1">
            <a:spLocks noGrp="1"/>
          </p:cNvSpPr>
          <p:nvPr>
            <p:ph type="sldNum" sz="quarter" idx="7"/>
          </p:nvPr>
        </p:nvSpPr>
        <p:spPr>
          <a:xfrm>
            <a:off x="11684507" y="6601764"/>
            <a:ext cx="32257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lang="nl-NL" spc="-25" smtClean="0"/>
              <a:pPr marL="115570">
                <a:lnSpc>
                  <a:spcPts val="1240"/>
                </a:lnSpc>
              </a:pPr>
              <a:t>34</a:t>
            </a:fld>
            <a:endParaRPr spc="-19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C8CC43C-EA8C-082A-31DC-61BAA9FDCAB0}"/>
              </a:ext>
            </a:extLst>
          </p:cNvPr>
          <p:cNvSpPr txBox="1"/>
          <p:nvPr/>
        </p:nvSpPr>
        <p:spPr>
          <a:xfrm>
            <a:off x="3903972" y="4778199"/>
            <a:ext cx="29583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i="1" dirty="0"/>
              <a:t>© PCS (Prime </a:t>
            </a:r>
            <a:r>
              <a:rPr lang="nl-BE" sz="900" i="1" dirty="0" err="1"/>
              <a:t>Collateralised</a:t>
            </a:r>
            <a:r>
              <a:rPr lang="nl-BE" sz="900" i="1" dirty="0"/>
              <a:t> </a:t>
            </a:r>
            <a:r>
              <a:rPr lang="nl-BE" sz="900" i="1" dirty="0" err="1"/>
              <a:t>Securities</a:t>
            </a:r>
            <a:r>
              <a:rPr lang="nl-BE" sz="900" i="1" dirty="0"/>
              <a:t>)</a:t>
            </a:r>
            <a:endParaRPr lang="nl-NL" sz="900" dirty="0">
              <a:solidFill>
                <a:schemeClr val="accent1"/>
              </a:solidFill>
            </a:endParaRPr>
          </a:p>
        </p:txBody>
      </p:sp>
      <p:sp>
        <p:nvSpPr>
          <p:cNvPr id="77" name="Title 1">
            <a:extLst>
              <a:ext uri="{FF2B5EF4-FFF2-40B4-BE49-F238E27FC236}">
                <a16:creationId xmlns:a16="http://schemas.microsoft.com/office/drawing/2014/main" id="{AB42C39F-4B87-1073-4756-F8C1646315BB}"/>
              </a:ext>
            </a:extLst>
          </p:cNvPr>
          <p:cNvSpPr txBox="1">
            <a:spLocks/>
          </p:cNvSpPr>
          <p:nvPr/>
        </p:nvSpPr>
        <p:spPr>
          <a:xfrm>
            <a:off x="729218" y="8993"/>
            <a:ext cx="8142573" cy="85725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i="0" kern="1200">
                <a:solidFill>
                  <a:schemeClr val="tx2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en-GB" sz="2400" dirty="0"/>
              <a:t>Impact of enhanced securitisation activity on the lending market (1)</a:t>
            </a:r>
            <a:endParaRPr lang="nl-NL" sz="2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1CCE6-1F37-AE00-DEC0-7E20BB2D1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3E24A-3B1B-0BEC-72F4-20E14C803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600"/>
              <a:t>Impact of enhanced securitisation activity on the lending market (2)</a:t>
            </a:r>
            <a:endParaRPr lang="nl-NL" sz="26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933DC1-F721-92ED-A310-56D39158E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35</a:t>
            </a:fld>
            <a:endParaRPr lang="en-NL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2678722E-E3B0-4C09-0DE2-217A39B9FD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3123129"/>
              </p:ext>
            </p:extLst>
          </p:nvPr>
        </p:nvGraphicFramePr>
        <p:xfrm>
          <a:off x="782873" y="1318381"/>
          <a:ext cx="7576903" cy="2994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41369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7DA8F-8EC7-5EFF-39D6-46EC609F1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600"/>
              <a:t>Impact on corporate borrowing market</a:t>
            </a:r>
            <a:br>
              <a:rPr lang="nl-NL" sz="2600"/>
            </a:br>
            <a:endParaRPr lang="nl-NL" sz="26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6220E-7082-07F0-57D0-FDA0B2013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36</a:t>
            </a:fld>
            <a:endParaRPr lang="en-NL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BF41610D-FE34-747E-BF71-97A9941AF3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8611864"/>
              </p:ext>
            </p:extLst>
          </p:nvPr>
        </p:nvGraphicFramePr>
        <p:xfrm>
          <a:off x="782873" y="1318381"/>
          <a:ext cx="7576903" cy="2994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59292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EBDE2-A255-FEB0-7931-79C043015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8018227" cy="857250"/>
          </a:xfrm>
        </p:spPr>
        <p:txBody>
          <a:bodyPr/>
          <a:lstStyle/>
          <a:p>
            <a:r>
              <a:rPr lang="en-GB"/>
              <a:t>Impact of changes in relation to private credit (NBFI)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6F5C1-AB96-F45D-374C-B9ABA319A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Current turbulence in the private credit market(s)</a:t>
            </a:r>
            <a:endParaRPr lang="nl-NL" dirty="0"/>
          </a:p>
          <a:p>
            <a:pPr lvl="1"/>
            <a:r>
              <a:rPr lang="en-GB" dirty="0"/>
              <a:t>Liquidity </a:t>
            </a:r>
            <a:endParaRPr lang="nl-NL" dirty="0"/>
          </a:p>
          <a:p>
            <a:pPr lvl="1"/>
            <a:r>
              <a:rPr lang="en-GB" dirty="0"/>
              <a:t>Quality (credit risk)</a:t>
            </a:r>
            <a:endParaRPr lang="nl-NL" dirty="0"/>
          </a:p>
          <a:p>
            <a:pPr lvl="1"/>
            <a:r>
              <a:rPr lang="en-GB" dirty="0"/>
              <a:t>Integrity (fraud ?...)</a:t>
            </a:r>
          </a:p>
          <a:p>
            <a:pPr marL="180975" lvl="1" indent="0">
              <a:buNone/>
            </a:pPr>
            <a:endParaRPr lang="nl-NL" dirty="0"/>
          </a:p>
          <a:p>
            <a:pPr lvl="0"/>
            <a:r>
              <a:rPr lang="en-GB" dirty="0"/>
              <a:t>Regulatory response ?</a:t>
            </a:r>
            <a:endParaRPr lang="nl-NL" dirty="0"/>
          </a:p>
          <a:p>
            <a:pPr lvl="1"/>
            <a:r>
              <a:rPr lang="en-GB" dirty="0"/>
              <a:t>Regulate NBFI like credit institutions ?</a:t>
            </a:r>
            <a:endParaRPr lang="nl-NL" dirty="0"/>
          </a:p>
          <a:p>
            <a:pPr lvl="1"/>
            <a:r>
              <a:rPr lang="en-GB" dirty="0"/>
              <a:t>Key considerations:</a:t>
            </a:r>
            <a:endParaRPr lang="nl-NL" dirty="0"/>
          </a:p>
          <a:p>
            <a:pPr lvl="2"/>
            <a:r>
              <a:rPr lang="en-GB" dirty="0"/>
              <a:t>Cost of regulation</a:t>
            </a:r>
            <a:endParaRPr lang="nl-NL" dirty="0"/>
          </a:p>
          <a:p>
            <a:pPr lvl="2"/>
            <a:r>
              <a:rPr lang="en-GB" dirty="0"/>
              <a:t>Global playing field: competitiveness / attractiveness of the European market</a:t>
            </a:r>
            <a:endParaRPr lang="nl-NL" dirty="0"/>
          </a:p>
          <a:p>
            <a:pPr lvl="1"/>
            <a:r>
              <a:rPr lang="en-GB" dirty="0"/>
              <a:t>Difficult choices ahead ….</a:t>
            </a:r>
            <a:endParaRPr lang="nl-NL" dirty="0"/>
          </a:p>
          <a:p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9DC39B-373C-DF7B-891F-3BF483F38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37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9506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3D628-38E9-4ED1-A1E8-CAE99C466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</p:spPr>
        <p:txBody>
          <a:bodyPr anchor="b">
            <a:normAutofit/>
          </a:bodyPr>
          <a:lstStyle/>
          <a:p>
            <a:r>
              <a:rPr lang="fr-BE" dirty="0"/>
              <a:t>The </a:t>
            </a:r>
            <a:r>
              <a:rPr lang="fr-BE" dirty="0" err="1"/>
              <a:t>EU’s</a:t>
            </a:r>
            <a:r>
              <a:rPr lang="fr-BE" dirty="0"/>
              <a:t> </a:t>
            </a:r>
            <a:r>
              <a:rPr lang="fr-BE" dirty="0" err="1"/>
              <a:t>banking</a:t>
            </a:r>
            <a:r>
              <a:rPr lang="fr-BE" dirty="0"/>
              <a:t> and capital </a:t>
            </a:r>
            <a:r>
              <a:rPr lang="fr-BE" dirty="0" err="1"/>
              <a:t>markets</a:t>
            </a:r>
            <a:r>
              <a:rPr lang="fr-BE" dirty="0"/>
              <a:t> to 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FFAD9-2A3E-3A3E-A669-BAC0F2FA2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1C6BE17B-D861-924B-B43B-FB4BD656D2E6}" type="slidenum">
              <a:rPr lang="en-NL" smtClean="0"/>
              <a:pPr>
                <a:spcAft>
                  <a:spcPts val="600"/>
                </a:spcAft>
              </a:pPr>
              <a:t>4</a:t>
            </a:fld>
            <a:endParaRPr lang="en-NL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81DA49ED-5417-B50B-7421-220B7F5D5A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3192927"/>
              </p:ext>
            </p:extLst>
          </p:nvPr>
        </p:nvGraphicFramePr>
        <p:xfrm>
          <a:off x="782873" y="1318381"/>
          <a:ext cx="7576903" cy="2994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7447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316" y="3758279"/>
            <a:ext cx="1271588" cy="872642"/>
          </a:xfrm>
          <a:prstGeom prst="rect">
            <a:avLst/>
          </a:prstGeom>
        </p:spPr>
        <p:txBody>
          <a:bodyPr vert="horz" wrap="square" lIns="0" tIns="59531" rIns="0" bIns="0" rtlCol="0">
            <a:spAutoFit/>
          </a:bodyPr>
          <a:lstStyle/>
          <a:p>
            <a:pPr marL="9525" marR="3810">
              <a:lnSpc>
                <a:spcPct val="80000"/>
              </a:lnSpc>
              <a:spcBef>
                <a:spcPts val="469"/>
              </a:spcBef>
            </a:pPr>
            <a:r>
              <a:rPr sz="1600" spc="-188" dirty="0">
                <a:solidFill>
                  <a:schemeClr val="tx2"/>
                </a:solidFill>
                <a:latin typeface="Arial"/>
                <a:cs typeface="Arial"/>
              </a:rPr>
              <a:t>Banks</a:t>
            </a:r>
            <a:r>
              <a:rPr sz="1600" spc="-86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600" spc="-19" dirty="0">
                <a:solidFill>
                  <a:schemeClr val="tx2"/>
                </a:solidFill>
                <a:latin typeface="Arial"/>
                <a:cs typeface="Arial"/>
              </a:rPr>
              <a:t>and </a:t>
            </a:r>
            <a:r>
              <a:rPr sz="1600" spc="-191" dirty="0">
                <a:solidFill>
                  <a:schemeClr val="tx2"/>
                </a:solidFill>
                <a:latin typeface="Arial"/>
                <a:cs typeface="Arial"/>
              </a:rPr>
              <a:t>NBFIs</a:t>
            </a:r>
            <a:r>
              <a:rPr sz="1600" spc="-83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600" spc="-19" dirty="0">
                <a:solidFill>
                  <a:schemeClr val="tx2"/>
                </a:solidFill>
                <a:latin typeface="Arial"/>
                <a:cs typeface="Arial"/>
              </a:rPr>
              <a:t>are </a:t>
            </a:r>
            <a:r>
              <a:rPr sz="1600" spc="-56" dirty="0">
                <a:solidFill>
                  <a:schemeClr val="tx2"/>
                </a:solidFill>
                <a:latin typeface="Arial"/>
                <a:cs typeface="Arial"/>
              </a:rPr>
              <a:t>covering </a:t>
            </a:r>
            <a:r>
              <a:rPr sz="1600" spc="-113" dirty="0">
                <a:solidFill>
                  <a:schemeClr val="tx2"/>
                </a:solidFill>
                <a:latin typeface="Arial"/>
                <a:cs typeface="Arial"/>
              </a:rPr>
              <a:t>similar</a:t>
            </a:r>
            <a:r>
              <a:rPr sz="1600" spc="-7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600" spc="-135" dirty="0">
                <a:solidFill>
                  <a:schemeClr val="tx2"/>
                </a:solidFill>
                <a:latin typeface="Arial"/>
                <a:cs typeface="Arial"/>
              </a:rPr>
              <a:t>ground</a:t>
            </a:r>
            <a:endParaRPr sz="16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8000" y="737045"/>
            <a:ext cx="1333500" cy="528189"/>
          </a:xfrm>
          <a:prstGeom prst="rect">
            <a:avLst/>
          </a:prstGeom>
        </p:spPr>
        <p:txBody>
          <a:bodyPr vert="horz" wrap="square" lIns="0" tIns="40481" rIns="0" bIns="0" rtlCol="0">
            <a:spAutoFit/>
          </a:bodyPr>
          <a:lstStyle/>
          <a:p>
            <a:pPr marL="9525" marR="3810">
              <a:lnSpc>
                <a:spcPts val="1943"/>
              </a:lnSpc>
              <a:spcBef>
                <a:spcPts val="319"/>
              </a:spcBef>
            </a:pPr>
            <a:r>
              <a:rPr spc="-221" dirty="0">
                <a:solidFill>
                  <a:schemeClr val="tx2"/>
                </a:solidFill>
                <a:latin typeface="Arial"/>
                <a:cs typeface="Arial"/>
              </a:rPr>
              <a:t>Long</a:t>
            </a:r>
            <a:r>
              <a:rPr spc="-101" dirty="0">
                <a:solidFill>
                  <a:schemeClr val="tx2"/>
                </a:solidFill>
                <a:latin typeface="Arial"/>
                <a:cs typeface="Arial"/>
              </a:rPr>
              <a:t> duration </a:t>
            </a:r>
            <a:r>
              <a:rPr spc="-26" dirty="0">
                <a:solidFill>
                  <a:schemeClr val="tx2"/>
                </a:solidFill>
                <a:latin typeface="Arial"/>
                <a:cs typeface="Arial"/>
              </a:rPr>
              <a:t>evolution</a:t>
            </a:r>
            <a:endParaRPr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53805" y="3946582"/>
            <a:ext cx="1127284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56" dirty="0">
                <a:latin typeface="Arial"/>
                <a:cs typeface="Arial"/>
              </a:rPr>
              <a:t>Source:</a:t>
            </a:r>
            <a:r>
              <a:rPr sz="900" spc="-23" dirty="0">
                <a:latin typeface="Arial"/>
                <a:cs typeface="Arial"/>
              </a:rPr>
              <a:t> </a:t>
            </a:r>
            <a:r>
              <a:rPr sz="900" spc="-56" dirty="0">
                <a:latin typeface="Arial"/>
                <a:cs typeface="Arial"/>
              </a:rPr>
              <a:t>Federal</a:t>
            </a:r>
            <a:r>
              <a:rPr sz="900" spc="-45" dirty="0">
                <a:latin typeface="Arial"/>
                <a:cs typeface="Arial"/>
              </a:rPr>
              <a:t> </a:t>
            </a:r>
            <a:r>
              <a:rPr sz="900" spc="-56" dirty="0">
                <a:latin typeface="Arial"/>
                <a:cs typeface="Arial"/>
              </a:rPr>
              <a:t>Reserve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584895" y="638138"/>
            <a:ext cx="6434614" cy="330860"/>
          </a:xfrm>
          <a:prstGeom prst="rect">
            <a:avLst/>
          </a:prstGeom>
          <a:solidFill>
            <a:srgbClr val="DC0A15"/>
          </a:solidFill>
        </p:spPr>
        <p:txBody>
          <a:bodyPr vert="horz" wrap="square" lIns="0" tIns="53340" rIns="0" bIns="0" rtlCol="0" anchor="b" anchorCtr="0">
            <a:spAutoFit/>
          </a:bodyPr>
          <a:lstStyle/>
          <a:p>
            <a:pPr algn="ctr">
              <a:spcBef>
                <a:spcPts val="420"/>
              </a:spcBef>
            </a:pPr>
            <a:r>
              <a:rPr sz="1800" spc="-56" dirty="0">
                <a:solidFill>
                  <a:schemeClr val="bg1"/>
                </a:solidFill>
              </a:rPr>
              <a:t>Growth</a:t>
            </a:r>
            <a:r>
              <a:rPr sz="1800" spc="-90" dirty="0">
                <a:solidFill>
                  <a:schemeClr val="bg1"/>
                </a:solidFill>
              </a:rPr>
              <a:t> </a:t>
            </a:r>
            <a:r>
              <a:rPr sz="1800" dirty="0">
                <a:solidFill>
                  <a:schemeClr val="bg1"/>
                </a:solidFill>
              </a:rPr>
              <a:t>of</a:t>
            </a:r>
            <a:r>
              <a:rPr sz="1800" spc="-83" dirty="0">
                <a:solidFill>
                  <a:schemeClr val="bg1"/>
                </a:solidFill>
              </a:rPr>
              <a:t> </a:t>
            </a:r>
            <a:r>
              <a:rPr sz="1800" spc="-90" dirty="0">
                <a:solidFill>
                  <a:schemeClr val="bg1"/>
                </a:solidFill>
              </a:rPr>
              <a:t>Non-</a:t>
            </a:r>
            <a:r>
              <a:rPr sz="1800" spc="-56" dirty="0">
                <a:solidFill>
                  <a:schemeClr val="bg1"/>
                </a:solidFill>
              </a:rPr>
              <a:t>depository</a:t>
            </a:r>
            <a:r>
              <a:rPr sz="1800" spc="-79" dirty="0">
                <a:solidFill>
                  <a:schemeClr val="bg1"/>
                </a:solidFill>
              </a:rPr>
              <a:t> </a:t>
            </a:r>
            <a:r>
              <a:rPr sz="1800" spc="-116" dirty="0">
                <a:solidFill>
                  <a:schemeClr val="bg1"/>
                </a:solidFill>
              </a:rPr>
              <a:t>Lenders</a:t>
            </a:r>
            <a:r>
              <a:rPr sz="1800" spc="-83" dirty="0">
                <a:solidFill>
                  <a:schemeClr val="bg1"/>
                </a:solidFill>
              </a:rPr>
              <a:t> </a:t>
            </a:r>
            <a:r>
              <a:rPr sz="1800" spc="-30" dirty="0">
                <a:solidFill>
                  <a:schemeClr val="bg1"/>
                </a:solidFill>
              </a:rPr>
              <a:t>in</a:t>
            </a:r>
            <a:r>
              <a:rPr sz="1800" spc="-90" dirty="0">
                <a:solidFill>
                  <a:schemeClr val="bg1"/>
                </a:solidFill>
              </a:rPr>
              <a:t> </a:t>
            </a:r>
            <a:r>
              <a:rPr sz="1800" spc="-30" dirty="0">
                <a:solidFill>
                  <a:schemeClr val="bg1"/>
                </a:solidFill>
              </a:rPr>
              <a:t>the</a:t>
            </a:r>
            <a:r>
              <a:rPr sz="1800" spc="-83" dirty="0">
                <a:solidFill>
                  <a:schemeClr val="bg1"/>
                </a:solidFill>
              </a:rPr>
              <a:t> </a:t>
            </a:r>
            <a:r>
              <a:rPr sz="1800" spc="-289" dirty="0">
                <a:solidFill>
                  <a:schemeClr val="bg1"/>
                </a:solidFill>
              </a:rPr>
              <a:t>US</a:t>
            </a:r>
            <a:endParaRPr sz="1800" dirty="0">
              <a:solidFill>
                <a:schemeClr val="bg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65360" y="3649885"/>
            <a:ext cx="203168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26" dirty="0">
                <a:solidFill>
                  <a:srgbClr val="747474"/>
                </a:solidFill>
                <a:latin typeface="Arial"/>
                <a:cs typeface="Arial"/>
              </a:rPr>
              <a:t>Note:</a:t>
            </a:r>
            <a:r>
              <a:rPr sz="900" spc="-34" dirty="0">
                <a:solidFill>
                  <a:srgbClr val="747474"/>
                </a:solidFill>
                <a:latin typeface="Arial"/>
                <a:cs typeface="Arial"/>
              </a:rPr>
              <a:t> </a:t>
            </a:r>
            <a:r>
              <a:rPr sz="900" spc="-71" dirty="0">
                <a:solidFill>
                  <a:srgbClr val="747474"/>
                </a:solidFill>
                <a:latin typeface="Arial"/>
                <a:cs typeface="Arial"/>
              </a:rPr>
              <a:t>Shaded</a:t>
            </a:r>
            <a:r>
              <a:rPr sz="900" spc="-45" dirty="0">
                <a:solidFill>
                  <a:srgbClr val="747474"/>
                </a:solidFill>
                <a:latin typeface="Arial"/>
                <a:cs typeface="Arial"/>
              </a:rPr>
              <a:t> </a:t>
            </a:r>
            <a:r>
              <a:rPr sz="900" spc="-60" dirty="0">
                <a:solidFill>
                  <a:srgbClr val="747474"/>
                </a:solidFill>
                <a:latin typeface="Arial"/>
                <a:cs typeface="Arial"/>
              </a:rPr>
              <a:t>areas</a:t>
            </a:r>
            <a:r>
              <a:rPr sz="900" spc="-34" dirty="0">
                <a:solidFill>
                  <a:srgbClr val="747474"/>
                </a:solidFill>
                <a:latin typeface="Arial"/>
                <a:cs typeface="Arial"/>
              </a:rPr>
              <a:t> indicate</a:t>
            </a:r>
            <a:r>
              <a:rPr sz="900" spc="-38" dirty="0">
                <a:solidFill>
                  <a:srgbClr val="747474"/>
                </a:solidFill>
                <a:latin typeface="Arial"/>
                <a:cs typeface="Arial"/>
              </a:rPr>
              <a:t> </a:t>
            </a:r>
            <a:r>
              <a:rPr sz="900" spc="-86" dirty="0">
                <a:solidFill>
                  <a:srgbClr val="747474"/>
                </a:solidFill>
                <a:latin typeface="Arial"/>
                <a:cs typeface="Arial"/>
              </a:rPr>
              <a:t>U.S.</a:t>
            </a:r>
            <a:r>
              <a:rPr sz="900" spc="-19" dirty="0">
                <a:solidFill>
                  <a:srgbClr val="747474"/>
                </a:solidFill>
                <a:latin typeface="Arial"/>
                <a:cs typeface="Arial"/>
              </a:rPr>
              <a:t> </a:t>
            </a:r>
            <a:r>
              <a:rPr sz="900" spc="-38" dirty="0">
                <a:solidFill>
                  <a:srgbClr val="747474"/>
                </a:solidFill>
                <a:latin typeface="Arial"/>
                <a:cs typeface="Arial"/>
              </a:rPr>
              <a:t>recessions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584895" y="1172528"/>
            <a:ext cx="6175057" cy="2386965"/>
            <a:chOff x="3446526" y="1563371"/>
            <a:chExt cx="8233409" cy="318262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6526" y="2063622"/>
              <a:ext cx="8233283" cy="268224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884161" y="1572896"/>
              <a:ext cx="293370" cy="45720"/>
            </a:xfrm>
            <a:custGeom>
              <a:avLst/>
              <a:gdLst/>
              <a:ahLst/>
              <a:cxnLst/>
              <a:rect l="l" t="t" r="r" b="b"/>
              <a:pathLst>
                <a:path w="293370" h="45719">
                  <a:moveTo>
                    <a:pt x="292887" y="0"/>
                  </a:moveTo>
                  <a:lnTo>
                    <a:pt x="0" y="0"/>
                  </a:lnTo>
                  <a:lnTo>
                    <a:pt x="0" y="45718"/>
                  </a:lnTo>
                  <a:lnTo>
                    <a:pt x="292887" y="45718"/>
                  </a:lnTo>
                  <a:lnTo>
                    <a:pt x="292887" y="0"/>
                  </a:lnTo>
                  <a:close/>
                </a:path>
              </a:pathLst>
            </a:custGeom>
            <a:solidFill>
              <a:srgbClr val="3876E7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0" name="object 10"/>
            <p:cNvSpPr/>
            <p:nvPr/>
          </p:nvSpPr>
          <p:spPr>
            <a:xfrm>
              <a:off x="6884161" y="1572896"/>
              <a:ext cx="293370" cy="45720"/>
            </a:xfrm>
            <a:custGeom>
              <a:avLst/>
              <a:gdLst/>
              <a:ahLst/>
              <a:cxnLst/>
              <a:rect l="l" t="t" r="r" b="b"/>
              <a:pathLst>
                <a:path w="293370" h="45719">
                  <a:moveTo>
                    <a:pt x="0" y="45718"/>
                  </a:moveTo>
                  <a:lnTo>
                    <a:pt x="292887" y="45718"/>
                  </a:lnTo>
                  <a:lnTo>
                    <a:pt x="292887" y="0"/>
                  </a:lnTo>
                  <a:lnTo>
                    <a:pt x="0" y="0"/>
                  </a:lnTo>
                  <a:lnTo>
                    <a:pt x="0" y="45718"/>
                  </a:lnTo>
                  <a:close/>
                </a:path>
              </a:pathLst>
            </a:custGeom>
            <a:ln w="19050">
              <a:solidFill>
                <a:srgbClr val="3876E7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826925" y="1111091"/>
            <a:ext cx="225171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60" dirty="0">
                <a:latin typeface="Arial"/>
                <a:cs typeface="Arial"/>
              </a:rPr>
              <a:t>Finance</a:t>
            </a:r>
            <a:r>
              <a:rPr sz="900" spc="-34" dirty="0">
                <a:latin typeface="Arial"/>
                <a:cs typeface="Arial"/>
              </a:rPr>
              <a:t> </a:t>
            </a:r>
            <a:r>
              <a:rPr sz="900" spc="-56" dirty="0">
                <a:latin typeface="Arial"/>
                <a:cs typeface="Arial"/>
              </a:rPr>
              <a:t>Companies;</a:t>
            </a:r>
            <a:r>
              <a:rPr sz="900" spc="-19" dirty="0">
                <a:latin typeface="Arial"/>
                <a:cs typeface="Arial"/>
              </a:rPr>
              <a:t> </a:t>
            </a:r>
            <a:r>
              <a:rPr sz="900" spc="-49" dirty="0">
                <a:latin typeface="Arial"/>
                <a:cs typeface="Arial"/>
              </a:rPr>
              <a:t>Total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-49" dirty="0">
                <a:latin typeface="Arial"/>
                <a:cs typeface="Arial"/>
              </a:rPr>
              <a:t>Financial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spc="-64" dirty="0">
                <a:latin typeface="Arial"/>
                <a:cs typeface="Arial"/>
              </a:rPr>
              <a:t>Assets,</a:t>
            </a:r>
            <a:r>
              <a:rPr sz="900" spc="4" dirty="0">
                <a:latin typeface="Arial"/>
                <a:cs typeface="Arial"/>
              </a:rPr>
              <a:t> </a:t>
            </a:r>
            <a:r>
              <a:rPr sz="900" spc="-23" dirty="0">
                <a:latin typeface="Arial"/>
                <a:cs typeface="Arial"/>
              </a:rPr>
              <a:t>Level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40724" y="4951323"/>
            <a:ext cx="135731" cy="1154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>
              <a:lnSpc>
                <a:spcPts val="930"/>
              </a:lnSpc>
            </a:pPr>
            <a:r>
              <a:rPr sz="900" spc="-19" dirty="0">
                <a:solidFill>
                  <a:srgbClr val="FFFFFF"/>
                </a:solidFill>
                <a:latin typeface="Arial"/>
                <a:cs typeface="Arial"/>
              </a:rPr>
              <a:t>40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E72F57-1B1A-99E5-B3B7-F269D7457BFA}"/>
              </a:ext>
            </a:extLst>
          </p:cNvPr>
          <p:cNvSpPr txBox="1"/>
          <p:nvPr/>
        </p:nvSpPr>
        <p:spPr>
          <a:xfrm>
            <a:off x="3903972" y="4778199"/>
            <a:ext cx="29583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i="1" dirty="0"/>
              <a:t>© PCS (Prime </a:t>
            </a:r>
            <a:r>
              <a:rPr lang="nl-BE" sz="900" i="1" dirty="0" err="1"/>
              <a:t>Collateralised</a:t>
            </a:r>
            <a:r>
              <a:rPr lang="nl-BE" sz="900" i="1" dirty="0"/>
              <a:t> </a:t>
            </a:r>
            <a:r>
              <a:rPr lang="nl-BE" sz="900" i="1" dirty="0" err="1"/>
              <a:t>Securities</a:t>
            </a:r>
            <a:r>
              <a:rPr lang="nl-BE" sz="900" i="1" dirty="0"/>
              <a:t>)</a:t>
            </a:r>
            <a:endParaRPr lang="nl-NL" sz="9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2402" y="3895630"/>
            <a:ext cx="986314" cy="528189"/>
          </a:xfrm>
          <a:prstGeom prst="rect">
            <a:avLst/>
          </a:prstGeom>
        </p:spPr>
        <p:txBody>
          <a:bodyPr vert="horz" wrap="square" lIns="0" tIns="40481" rIns="0" bIns="0" rtlCol="0">
            <a:spAutoFit/>
          </a:bodyPr>
          <a:lstStyle/>
          <a:p>
            <a:pPr marL="9525" marR="3810">
              <a:lnSpc>
                <a:spcPts val="1943"/>
              </a:lnSpc>
              <a:spcBef>
                <a:spcPts val="319"/>
              </a:spcBef>
            </a:pPr>
            <a:r>
              <a:rPr sz="1600" spc="-8" dirty="0">
                <a:solidFill>
                  <a:schemeClr val="tx2"/>
                </a:solidFill>
                <a:latin typeface="Arial"/>
                <a:cs typeface="Arial"/>
              </a:rPr>
              <a:t>Growth </a:t>
            </a:r>
            <a:r>
              <a:rPr sz="1600" spc="-199" dirty="0">
                <a:solidFill>
                  <a:schemeClr val="tx2"/>
                </a:solidFill>
                <a:latin typeface="Arial"/>
                <a:cs typeface="Arial"/>
              </a:rPr>
              <a:t>NBFIs</a:t>
            </a:r>
            <a:r>
              <a:rPr sz="1600" spc="-9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600" spc="-60" dirty="0">
                <a:solidFill>
                  <a:schemeClr val="tx2"/>
                </a:solidFill>
                <a:latin typeface="Arial"/>
                <a:cs typeface="Arial"/>
              </a:rPr>
              <a:t>-</a:t>
            </a:r>
            <a:r>
              <a:rPr sz="1600" spc="-94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600" spc="-266" dirty="0">
                <a:solidFill>
                  <a:schemeClr val="tx2"/>
                </a:solidFill>
                <a:latin typeface="Arial"/>
                <a:cs typeface="Arial"/>
              </a:rPr>
              <a:t>US</a:t>
            </a:r>
            <a:endParaRPr sz="16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3" name="object 3" descr="A graph of a graph showing the growth of the company's stocks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28508" y="737045"/>
            <a:ext cx="4892516" cy="33472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537520" y="4222318"/>
            <a:ext cx="2335054" cy="2409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500" dirty="0">
                <a:latin typeface="Arial"/>
                <a:cs typeface="Arial"/>
              </a:rPr>
              <a:t>“only”</a:t>
            </a:r>
            <a:r>
              <a:rPr sz="1500" spc="-68" dirty="0">
                <a:latin typeface="Arial"/>
                <a:cs typeface="Arial"/>
              </a:rPr>
              <a:t> </a:t>
            </a:r>
            <a:r>
              <a:rPr sz="1500" spc="-127" dirty="0">
                <a:latin typeface="Arial"/>
                <a:cs typeface="Arial"/>
              </a:rPr>
              <a:t>310%</a:t>
            </a:r>
            <a:r>
              <a:rPr sz="1500" spc="-83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of</a:t>
            </a:r>
            <a:r>
              <a:rPr sz="1500" spc="-60" dirty="0">
                <a:latin typeface="Arial"/>
                <a:cs typeface="Arial"/>
              </a:rPr>
              <a:t> </a:t>
            </a:r>
            <a:r>
              <a:rPr sz="1500" spc="-86" dirty="0">
                <a:latin typeface="Arial"/>
                <a:cs typeface="Arial"/>
              </a:rPr>
              <a:t>(a</a:t>
            </a:r>
            <a:r>
              <a:rPr sz="1500" spc="-53" dirty="0">
                <a:latin typeface="Arial"/>
                <a:cs typeface="Arial"/>
              </a:rPr>
              <a:t> </a:t>
            </a:r>
            <a:r>
              <a:rPr sz="1500" spc="-64" dirty="0">
                <a:latin typeface="Arial"/>
                <a:cs typeface="Arial"/>
              </a:rPr>
              <a:t>bigger) </a:t>
            </a:r>
            <a:r>
              <a:rPr sz="1500" spc="-229" dirty="0">
                <a:latin typeface="Arial"/>
                <a:cs typeface="Arial"/>
              </a:rPr>
              <a:t>GDP</a:t>
            </a:r>
            <a:endParaRPr sz="15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40724" y="4951323"/>
            <a:ext cx="135731" cy="1154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>
              <a:lnSpc>
                <a:spcPts val="930"/>
              </a:lnSpc>
            </a:pPr>
            <a:r>
              <a:rPr sz="900" spc="-19" dirty="0">
                <a:solidFill>
                  <a:srgbClr val="FFFFFF"/>
                </a:solidFill>
                <a:latin typeface="Arial"/>
                <a:cs typeface="Arial"/>
              </a:rPr>
              <a:t>36</a:t>
            </a:r>
            <a:endParaRPr sz="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05255" y="301847"/>
            <a:ext cx="1922621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3"/>
              </a:lnSpc>
            </a:pPr>
            <a:r>
              <a:rPr sz="1350" spc="-101" dirty="0">
                <a:latin typeface="Arial"/>
                <a:cs typeface="Arial"/>
              </a:rPr>
              <a:t>Assets</a:t>
            </a:r>
            <a:r>
              <a:rPr sz="1350" spc="-83" dirty="0">
                <a:latin typeface="Arial"/>
                <a:cs typeface="Arial"/>
              </a:rPr>
              <a:t> </a:t>
            </a:r>
            <a:r>
              <a:rPr sz="1350" spc="-135" dirty="0">
                <a:latin typeface="Arial"/>
                <a:cs typeface="Arial"/>
              </a:rPr>
              <a:t>as</a:t>
            </a:r>
            <a:r>
              <a:rPr sz="1350" spc="-64" dirty="0">
                <a:latin typeface="Arial"/>
                <a:cs typeface="Arial"/>
              </a:rPr>
              <a:t> </a:t>
            </a:r>
            <a:r>
              <a:rPr sz="1350" spc="-105" dirty="0">
                <a:latin typeface="Arial"/>
                <a:cs typeface="Arial"/>
              </a:rPr>
              <a:t>a</a:t>
            </a:r>
            <a:r>
              <a:rPr sz="1350" spc="-68" dirty="0">
                <a:latin typeface="Arial"/>
                <a:cs typeface="Arial"/>
              </a:rPr>
              <a:t> </a:t>
            </a:r>
            <a:r>
              <a:rPr sz="1350" spc="-79" dirty="0">
                <a:latin typeface="Arial"/>
                <a:cs typeface="Arial"/>
              </a:rPr>
              <a:t>share</a:t>
            </a:r>
            <a:r>
              <a:rPr sz="1350" spc="-68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of</a:t>
            </a:r>
            <a:r>
              <a:rPr sz="1350" spc="-64" dirty="0">
                <a:latin typeface="Arial"/>
                <a:cs typeface="Arial"/>
              </a:rPr>
              <a:t> </a:t>
            </a:r>
            <a:r>
              <a:rPr sz="1350" spc="-199" dirty="0">
                <a:latin typeface="Arial"/>
                <a:cs typeface="Arial"/>
              </a:rPr>
              <a:t>US</a:t>
            </a:r>
            <a:r>
              <a:rPr sz="1350" spc="-68" dirty="0">
                <a:latin typeface="Arial"/>
                <a:cs typeface="Arial"/>
              </a:rPr>
              <a:t> </a:t>
            </a:r>
            <a:r>
              <a:rPr sz="1350" spc="-169" dirty="0">
                <a:latin typeface="Arial"/>
                <a:cs typeface="Arial"/>
              </a:rPr>
              <a:t>GDP</a:t>
            </a:r>
            <a:endParaRPr sz="13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8000" y="737045"/>
            <a:ext cx="1333500" cy="528189"/>
          </a:xfrm>
          <a:prstGeom prst="rect">
            <a:avLst/>
          </a:prstGeom>
        </p:spPr>
        <p:txBody>
          <a:bodyPr vert="horz" wrap="square" lIns="0" tIns="40481" rIns="0" bIns="0" rtlCol="0">
            <a:spAutoFit/>
          </a:bodyPr>
          <a:lstStyle/>
          <a:p>
            <a:pPr marL="9525" marR="3810">
              <a:lnSpc>
                <a:spcPts val="1943"/>
              </a:lnSpc>
              <a:spcBef>
                <a:spcPts val="319"/>
              </a:spcBef>
            </a:pPr>
            <a:r>
              <a:rPr sz="1600" spc="-221" dirty="0">
                <a:solidFill>
                  <a:schemeClr val="tx2"/>
                </a:solidFill>
                <a:latin typeface="Arial"/>
                <a:cs typeface="Arial"/>
              </a:rPr>
              <a:t>Long</a:t>
            </a:r>
            <a:r>
              <a:rPr sz="1600" spc="-101" dirty="0">
                <a:solidFill>
                  <a:schemeClr val="tx2"/>
                </a:solidFill>
                <a:latin typeface="Arial"/>
                <a:cs typeface="Arial"/>
              </a:rPr>
              <a:t> duration </a:t>
            </a:r>
            <a:r>
              <a:rPr sz="1600" spc="-26" dirty="0">
                <a:solidFill>
                  <a:schemeClr val="tx2"/>
                </a:solidFill>
                <a:latin typeface="Arial"/>
                <a:cs typeface="Arial"/>
              </a:rPr>
              <a:t>evolution</a:t>
            </a:r>
            <a:endParaRPr sz="16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2505552" y="246370"/>
            <a:ext cx="6434614" cy="330860"/>
          </a:xfrm>
          <a:prstGeom prst="rect">
            <a:avLst/>
          </a:prstGeom>
          <a:solidFill>
            <a:srgbClr val="DC0A15"/>
          </a:solidFill>
        </p:spPr>
        <p:txBody>
          <a:bodyPr vert="horz" wrap="square" lIns="0" tIns="53340" rIns="0" bIns="0" rtlCol="0" anchor="b" anchorCtr="0">
            <a:spAutoFit/>
          </a:bodyPr>
          <a:lstStyle/>
          <a:p>
            <a:pPr marL="1905" algn="ctr">
              <a:spcBef>
                <a:spcPts val="420"/>
              </a:spcBef>
            </a:pPr>
            <a:r>
              <a:rPr sz="1800" spc="-135" dirty="0">
                <a:solidFill>
                  <a:schemeClr val="bg1"/>
                </a:solidFill>
              </a:rPr>
              <a:t>Assets</a:t>
            </a:r>
            <a:r>
              <a:rPr sz="1800" spc="-101" dirty="0">
                <a:solidFill>
                  <a:schemeClr val="bg1"/>
                </a:solidFill>
              </a:rPr>
              <a:t> </a:t>
            </a:r>
            <a:r>
              <a:rPr sz="1800" spc="-180" dirty="0">
                <a:solidFill>
                  <a:schemeClr val="bg1"/>
                </a:solidFill>
              </a:rPr>
              <a:t>as</a:t>
            </a:r>
            <a:r>
              <a:rPr sz="1800" spc="-83" dirty="0">
                <a:solidFill>
                  <a:schemeClr val="bg1"/>
                </a:solidFill>
              </a:rPr>
              <a:t> </a:t>
            </a:r>
            <a:r>
              <a:rPr sz="1800" spc="-158" dirty="0">
                <a:solidFill>
                  <a:schemeClr val="bg1"/>
                </a:solidFill>
              </a:rPr>
              <a:t>a</a:t>
            </a:r>
            <a:r>
              <a:rPr sz="1800" spc="-83" dirty="0">
                <a:solidFill>
                  <a:schemeClr val="bg1"/>
                </a:solidFill>
              </a:rPr>
              <a:t> </a:t>
            </a:r>
            <a:r>
              <a:rPr sz="1800" spc="-113" dirty="0">
                <a:solidFill>
                  <a:schemeClr val="bg1"/>
                </a:solidFill>
              </a:rPr>
              <a:t>share</a:t>
            </a:r>
            <a:r>
              <a:rPr sz="1800" spc="-83" dirty="0">
                <a:solidFill>
                  <a:schemeClr val="bg1"/>
                </a:solidFill>
              </a:rPr>
              <a:t> </a:t>
            </a:r>
            <a:r>
              <a:rPr sz="1800" dirty="0">
                <a:solidFill>
                  <a:schemeClr val="bg1"/>
                </a:solidFill>
              </a:rPr>
              <a:t>of</a:t>
            </a:r>
            <a:r>
              <a:rPr sz="1800" spc="-83" dirty="0">
                <a:solidFill>
                  <a:schemeClr val="bg1"/>
                </a:solidFill>
              </a:rPr>
              <a:t> </a:t>
            </a:r>
            <a:r>
              <a:rPr sz="1800" spc="-278" dirty="0">
                <a:solidFill>
                  <a:schemeClr val="bg1"/>
                </a:solidFill>
              </a:rPr>
              <a:t>US</a:t>
            </a:r>
            <a:r>
              <a:rPr sz="1800" spc="-86" dirty="0">
                <a:solidFill>
                  <a:schemeClr val="bg1"/>
                </a:solidFill>
              </a:rPr>
              <a:t> </a:t>
            </a:r>
            <a:r>
              <a:rPr sz="1800" spc="-266" dirty="0">
                <a:solidFill>
                  <a:schemeClr val="bg1"/>
                </a:solidFill>
              </a:rPr>
              <a:t>GDP</a:t>
            </a:r>
            <a:endParaRPr sz="1800" dirty="0">
              <a:solidFill>
                <a:schemeClr val="bg1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28508" y="4528764"/>
            <a:ext cx="606266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56" dirty="0">
                <a:latin typeface="Arial"/>
                <a:cs typeface="Arial"/>
              </a:rPr>
              <a:t>Source:</a:t>
            </a:r>
            <a:r>
              <a:rPr sz="900" spc="-38" dirty="0">
                <a:latin typeface="Arial"/>
                <a:cs typeface="Arial"/>
              </a:rPr>
              <a:t> </a:t>
            </a:r>
            <a:r>
              <a:rPr sz="900" spc="-94" dirty="0">
                <a:latin typeface="Arial"/>
                <a:cs typeface="Arial"/>
              </a:rPr>
              <a:t>FDIC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12A33A-3270-EC67-8CDC-DB023C548C80}"/>
              </a:ext>
            </a:extLst>
          </p:cNvPr>
          <p:cNvSpPr txBox="1"/>
          <p:nvPr/>
        </p:nvSpPr>
        <p:spPr>
          <a:xfrm>
            <a:off x="4095589" y="4781714"/>
            <a:ext cx="29583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i="1" dirty="0"/>
              <a:t>© PCS (Prime </a:t>
            </a:r>
            <a:r>
              <a:rPr lang="nl-BE" sz="900" i="1" dirty="0" err="1"/>
              <a:t>Collateralised</a:t>
            </a:r>
            <a:r>
              <a:rPr lang="nl-BE" sz="900" i="1" dirty="0"/>
              <a:t> </a:t>
            </a:r>
            <a:r>
              <a:rPr lang="nl-BE" sz="900" i="1" dirty="0" err="1"/>
              <a:t>Securities</a:t>
            </a:r>
            <a:r>
              <a:rPr lang="nl-BE" sz="900" i="1" dirty="0"/>
              <a:t>)</a:t>
            </a:r>
            <a:endParaRPr lang="nl-NL" sz="9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8000" y="737045"/>
            <a:ext cx="1333500" cy="528189"/>
          </a:xfrm>
          <a:prstGeom prst="rect">
            <a:avLst/>
          </a:prstGeom>
        </p:spPr>
        <p:txBody>
          <a:bodyPr vert="horz" wrap="square" lIns="0" tIns="40481" rIns="0" bIns="0" rtlCol="0">
            <a:spAutoFit/>
          </a:bodyPr>
          <a:lstStyle/>
          <a:p>
            <a:pPr marL="9525" marR="3810">
              <a:lnSpc>
                <a:spcPts val="1943"/>
              </a:lnSpc>
              <a:spcBef>
                <a:spcPts val="319"/>
              </a:spcBef>
            </a:pPr>
            <a:r>
              <a:rPr sz="1600" spc="-221" dirty="0">
                <a:solidFill>
                  <a:schemeClr val="tx2"/>
                </a:solidFill>
                <a:latin typeface="Arial"/>
                <a:cs typeface="Arial"/>
              </a:rPr>
              <a:t>Long</a:t>
            </a:r>
            <a:r>
              <a:rPr sz="1600" spc="-101" dirty="0">
                <a:solidFill>
                  <a:schemeClr val="tx2"/>
                </a:solidFill>
                <a:latin typeface="Arial"/>
                <a:cs typeface="Arial"/>
              </a:rPr>
              <a:t> duration </a:t>
            </a:r>
            <a:r>
              <a:rPr sz="1600" spc="-26" dirty="0">
                <a:solidFill>
                  <a:schemeClr val="tx2"/>
                </a:solidFill>
                <a:latin typeface="Arial"/>
                <a:cs typeface="Arial"/>
              </a:rPr>
              <a:t>evolution</a:t>
            </a:r>
            <a:endParaRPr sz="16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8000" y="3678936"/>
            <a:ext cx="1198245" cy="676884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9525" marR="3810" algn="just">
              <a:lnSpc>
                <a:spcPct val="80000"/>
              </a:lnSpc>
              <a:spcBef>
                <a:spcPts val="506"/>
              </a:spcBef>
            </a:pPr>
            <a:r>
              <a:rPr sz="1600" spc="-131" dirty="0">
                <a:solidFill>
                  <a:schemeClr val="tx2"/>
                </a:solidFill>
                <a:cs typeface="Arial"/>
              </a:rPr>
              <a:t>Growth</a:t>
            </a:r>
            <a:r>
              <a:rPr sz="1600" spc="19" dirty="0">
                <a:solidFill>
                  <a:schemeClr val="tx2"/>
                </a:solidFill>
                <a:cs typeface="Arial"/>
              </a:rPr>
              <a:t> </a:t>
            </a:r>
            <a:r>
              <a:rPr sz="1600" spc="-19" dirty="0">
                <a:solidFill>
                  <a:schemeClr val="tx2"/>
                </a:solidFill>
                <a:cs typeface="Arial"/>
              </a:rPr>
              <a:t>and </a:t>
            </a:r>
            <a:r>
              <a:rPr sz="1600" spc="-135" dirty="0">
                <a:solidFill>
                  <a:schemeClr val="tx2"/>
                </a:solidFill>
                <a:cs typeface="Arial"/>
              </a:rPr>
              <a:t>composition </a:t>
            </a:r>
            <a:r>
              <a:rPr sz="1600" spc="-19" dirty="0">
                <a:solidFill>
                  <a:schemeClr val="tx2"/>
                </a:solidFill>
                <a:cs typeface="Arial"/>
              </a:rPr>
              <a:t>of</a:t>
            </a:r>
            <a:endParaRPr sz="1600" dirty="0">
              <a:solidFill>
                <a:schemeClr val="tx2"/>
              </a:solidFill>
              <a:cs typeface="Arial"/>
            </a:endParaRPr>
          </a:p>
          <a:p>
            <a:pPr marL="9525" algn="just">
              <a:lnSpc>
                <a:spcPts val="1729"/>
              </a:lnSpc>
            </a:pPr>
            <a:r>
              <a:rPr sz="1600" spc="-199" dirty="0">
                <a:solidFill>
                  <a:schemeClr val="tx2"/>
                </a:solidFill>
                <a:cs typeface="Arial"/>
              </a:rPr>
              <a:t>NBFIs</a:t>
            </a:r>
            <a:r>
              <a:rPr sz="1600" spc="-90" dirty="0">
                <a:solidFill>
                  <a:schemeClr val="tx2"/>
                </a:solidFill>
                <a:cs typeface="Arial"/>
              </a:rPr>
              <a:t> </a:t>
            </a:r>
            <a:r>
              <a:rPr sz="1600" spc="-60" dirty="0">
                <a:solidFill>
                  <a:schemeClr val="tx2"/>
                </a:solidFill>
                <a:cs typeface="Arial"/>
              </a:rPr>
              <a:t>-</a:t>
            </a:r>
            <a:r>
              <a:rPr sz="1600" spc="-94" dirty="0">
                <a:solidFill>
                  <a:schemeClr val="tx2"/>
                </a:solidFill>
                <a:cs typeface="Arial"/>
              </a:rPr>
              <a:t> </a:t>
            </a:r>
            <a:r>
              <a:rPr sz="1600" spc="-323" dirty="0">
                <a:solidFill>
                  <a:schemeClr val="tx2"/>
                </a:solidFill>
                <a:cs typeface="Arial"/>
              </a:rPr>
              <a:t>EZ</a:t>
            </a:r>
            <a:endParaRPr sz="1600" dirty="0">
              <a:solidFill>
                <a:schemeClr val="tx2"/>
              </a:solidFill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585117" y="1001139"/>
            <a:ext cx="6193631" cy="3559016"/>
            <a:chOff x="3597783" y="1340738"/>
            <a:chExt cx="8258175" cy="4745355"/>
          </a:xfrm>
        </p:grpSpPr>
        <p:pic>
          <p:nvPicPr>
            <p:cNvPr id="5" name="object 5" descr="A graph of different colored lines  AI-generated content may be incorrect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56076" y="1340738"/>
              <a:ext cx="6429375" cy="3910457"/>
            </a:xfrm>
            <a:prstGeom prst="rect">
              <a:avLst/>
            </a:prstGeom>
          </p:spPr>
        </p:pic>
        <p:pic>
          <p:nvPicPr>
            <p:cNvPr id="6" name="object 6" descr="A graph of different colored lines  AI-generated content may be incorrect.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7783" y="5375376"/>
              <a:ext cx="7268209" cy="7106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876154" y="2590800"/>
              <a:ext cx="1979930" cy="685800"/>
            </a:xfrm>
            <a:custGeom>
              <a:avLst/>
              <a:gdLst/>
              <a:ahLst/>
              <a:cxnLst/>
              <a:rect l="l" t="t" r="r" b="b"/>
              <a:pathLst>
                <a:path w="1979929" h="685800">
                  <a:moveTo>
                    <a:pt x="1979676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1979676" y="685800"/>
                  </a:lnTo>
                  <a:lnTo>
                    <a:pt x="1979676" y="0"/>
                  </a:lnTo>
                  <a:close/>
                </a:path>
              </a:pathLst>
            </a:custGeom>
            <a:solidFill>
              <a:srgbClr val="DC0A15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2519077" y="350588"/>
            <a:ext cx="6434614" cy="330860"/>
          </a:xfrm>
          <a:prstGeom prst="rect">
            <a:avLst/>
          </a:prstGeom>
          <a:solidFill>
            <a:srgbClr val="DC0A15"/>
          </a:solidFill>
        </p:spPr>
        <p:txBody>
          <a:bodyPr vert="horz" wrap="square" lIns="0" tIns="53340" rIns="0" bIns="0" rtlCol="0" anchor="b" anchorCtr="0">
            <a:spAutoFit/>
          </a:bodyPr>
          <a:lstStyle/>
          <a:p>
            <a:pPr marL="186214">
              <a:spcBef>
                <a:spcPts val="420"/>
              </a:spcBef>
            </a:pPr>
            <a:r>
              <a:rPr sz="1800" spc="-105" dirty="0">
                <a:solidFill>
                  <a:schemeClr val="bg1"/>
                </a:solidFill>
              </a:rPr>
              <a:t>Total</a:t>
            </a:r>
            <a:r>
              <a:rPr sz="1800" spc="-86" dirty="0">
                <a:solidFill>
                  <a:schemeClr val="bg1"/>
                </a:solidFill>
              </a:rPr>
              <a:t> </a:t>
            </a:r>
            <a:r>
              <a:rPr sz="1800" spc="-127" dirty="0">
                <a:solidFill>
                  <a:schemeClr val="bg1"/>
                </a:solidFill>
              </a:rPr>
              <a:t>assets</a:t>
            </a:r>
            <a:r>
              <a:rPr sz="1800" spc="-86" dirty="0">
                <a:solidFill>
                  <a:schemeClr val="bg1"/>
                </a:solidFill>
              </a:rPr>
              <a:t> </a:t>
            </a:r>
            <a:r>
              <a:rPr sz="1800" dirty="0">
                <a:solidFill>
                  <a:schemeClr val="bg1"/>
                </a:solidFill>
              </a:rPr>
              <a:t>of</a:t>
            </a:r>
            <a:r>
              <a:rPr sz="1800" spc="-86" dirty="0">
                <a:solidFill>
                  <a:schemeClr val="bg1"/>
                </a:solidFill>
              </a:rPr>
              <a:t> </a:t>
            </a:r>
            <a:r>
              <a:rPr sz="1800" spc="-26" dirty="0">
                <a:solidFill>
                  <a:schemeClr val="bg1"/>
                </a:solidFill>
              </a:rPr>
              <a:t>the</a:t>
            </a:r>
            <a:r>
              <a:rPr sz="1800" spc="-86" dirty="0">
                <a:solidFill>
                  <a:schemeClr val="bg1"/>
                </a:solidFill>
              </a:rPr>
              <a:t> </a:t>
            </a:r>
            <a:r>
              <a:rPr sz="1800" spc="-113" dirty="0">
                <a:solidFill>
                  <a:schemeClr val="bg1"/>
                </a:solidFill>
              </a:rPr>
              <a:t>Euro</a:t>
            </a:r>
            <a:r>
              <a:rPr sz="1800" spc="-101" dirty="0">
                <a:solidFill>
                  <a:schemeClr val="bg1"/>
                </a:solidFill>
              </a:rPr>
              <a:t> </a:t>
            </a:r>
            <a:r>
              <a:rPr sz="1800" spc="-113" dirty="0">
                <a:solidFill>
                  <a:schemeClr val="bg1"/>
                </a:solidFill>
              </a:rPr>
              <a:t>Area</a:t>
            </a:r>
            <a:r>
              <a:rPr sz="1800" spc="-83" dirty="0">
                <a:solidFill>
                  <a:schemeClr val="bg1"/>
                </a:solidFill>
              </a:rPr>
              <a:t> </a:t>
            </a:r>
            <a:r>
              <a:rPr sz="1800" spc="-56" dirty="0">
                <a:solidFill>
                  <a:schemeClr val="bg1"/>
                </a:solidFill>
              </a:rPr>
              <a:t>financial</a:t>
            </a:r>
            <a:r>
              <a:rPr sz="1800" spc="-94" dirty="0">
                <a:solidFill>
                  <a:schemeClr val="bg1"/>
                </a:solidFill>
              </a:rPr>
              <a:t> </a:t>
            </a:r>
            <a:r>
              <a:rPr sz="1800" spc="-71" dirty="0">
                <a:solidFill>
                  <a:schemeClr val="bg1"/>
                </a:solidFill>
              </a:rPr>
              <a:t>sector</a:t>
            </a:r>
            <a:r>
              <a:rPr sz="1800" spc="-101" dirty="0">
                <a:solidFill>
                  <a:schemeClr val="bg1"/>
                </a:solidFill>
              </a:rPr>
              <a:t> </a:t>
            </a:r>
            <a:r>
              <a:rPr sz="1800" spc="-180" dirty="0">
                <a:solidFill>
                  <a:schemeClr val="bg1"/>
                </a:solidFill>
              </a:rPr>
              <a:t>as</a:t>
            </a:r>
            <a:r>
              <a:rPr sz="1800" spc="-86" dirty="0">
                <a:solidFill>
                  <a:schemeClr val="bg1"/>
                </a:solidFill>
              </a:rPr>
              <a:t> </a:t>
            </a:r>
            <a:r>
              <a:rPr sz="1800" spc="-323" dirty="0">
                <a:solidFill>
                  <a:schemeClr val="bg1"/>
                </a:solidFill>
              </a:rPr>
              <a:t>%</a:t>
            </a:r>
            <a:r>
              <a:rPr sz="1800" spc="-101" dirty="0">
                <a:solidFill>
                  <a:schemeClr val="bg1"/>
                </a:solidFill>
              </a:rPr>
              <a:t> </a:t>
            </a:r>
            <a:r>
              <a:rPr sz="1800" dirty="0">
                <a:solidFill>
                  <a:schemeClr val="bg1"/>
                </a:solidFill>
              </a:rPr>
              <a:t>of</a:t>
            </a:r>
            <a:r>
              <a:rPr sz="1800" spc="-86" dirty="0">
                <a:solidFill>
                  <a:schemeClr val="bg1"/>
                </a:solidFill>
              </a:rPr>
              <a:t> </a:t>
            </a:r>
            <a:r>
              <a:rPr sz="1800" spc="-56" dirty="0">
                <a:solidFill>
                  <a:schemeClr val="bg1"/>
                </a:solidFill>
              </a:rPr>
              <a:t>nominal</a:t>
            </a:r>
            <a:r>
              <a:rPr sz="1800" spc="-94" dirty="0">
                <a:solidFill>
                  <a:schemeClr val="bg1"/>
                </a:solidFill>
              </a:rPr>
              <a:t> </a:t>
            </a:r>
            <a:r>
              <a:rPr sz="1800" spc="-266" dirty="0">
                <a:solidFill>
                  <a:schemeClr val="bg1"/>
                </a:solidFill>
              </a:rPr>
              <a:t>GDP</a:t>
            </a:r>
            <a:endParaRPr sz="1800" dirty="0">
              <a:solidFill>
                <a:schemeClr val="bg1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85117" y="4602460"/>
            <a:ext cx="269381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spcBef>
                <a:spcPts val="75"/>
              </a:spcBef>
            </a:pPr>
            <a:r>
              <a:rPr sz="900" spc="-56" dirty="0">
                <a:latin typeface="Arial"/>
                <a:cs typeface="Arial"/>
              </a:rPr>
              <a:t>Source:</a:t>
            </a:r>
            <a:r>
              <a:rPr sz="900" spc="-19" dirty="0">
                <a:latin typeface="Arial"/>
                <a:cs typeface="Arial"/>
              </a:rPr>
              <a:t> </a:t>
            </a:r>
            <a:r>
              <a:rPr sz="900" spc="-161" dirty="0">
                <a:latin typeface="Arial"/>
                <a:cs typeface="Arial"/>
              </a:rPr>
              <a:t>ECB</a:t>
            </a:r>
            <a:r>
              <a:rPr sz="900" spc="-11" dirty="0">
                <a:latin typeface="Arial"/>
                <a:cs typeface="Arial"/>
              </a:rPr>
              <a:t> </a:t>
            </a:r>
            <a:r>
              <a:rPr sz="900" spc="-30" dirty="0">
                <a:latin typeface="Arial"/>
                <a:cs typeface="Arial"/>
              </a:rPr>
              <a:t>financial</a:t>
            </a:r>
            <a:r>
              <a:rPr sz="900" spc="-38" dirty="0">
                <a:latin typeface="Arial"/>
                <a:cs typeface="Arial"/>
              </a:rPr>
              <a:t> </a:t>
            </a:r>
            <a:r>
              <a:rPr sz="900" spc="-23" dirty="0">
                <a:latin typeface="Arial"/>
                <a:cs typeface="Arial"/>
              </a:rPr>
              <a:t>integration</a:t>
            </a:r>
            <a:r>
              <a:rPr sz="900" spc="-41" dirty="0">
                <a:latin typeface="Arial"/>
                <a:cs typeface="Arial"/>
              </a:rPr>
              <a:t> </a:t>
            </a:r>
            <a:r>
              <a:rPr sz="900" spc="-45" dirty="0">
                <a:latin typeface="Arial"/>
                <a:cs typeface="Arial"/>
              </a:rPr>
              <a:t>and</a:t>
            </a:r>
            <a:r>
              <a:rPr sz="900" spc="-26" dirty="0">
                <a:latin typeface="Arial"/>
                <a:cs typeface="Arial"/>
              </a:rPr>
              <a:t> structure</a:t>
            </a:r>
            <a:r>
              <a:rPr sz="900" spc="-38" dirty="0">
                <a:latin typeface="Arial"/>
                <a:cs typeface="Arial"/>
              </a:rPr>
              <a:t> </a:t>
            </a:r>
            <a:r>
              <a:rPr sz="900" spc="-8" dirty="0">
                <a:latin typeface="Arial"/>
                <a:cs typeface="Arial"/>
              </a:rPr>
              <a:t>indicators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84675" y="1999202"/>
            <a:ext cx="930116" cy="363241"/>
          </a:xfrm>
          <a:prstGeom prst="rect">
            <a:avLst/>
          </a:prstGeom>
        </p:spPr>
        <p:txBody>
          <a:bodyPr vert="horz" wrap="square" lIns="0" tIns="29528" rIns="0" bIns="0" rtlCol="0">
            <a:spAutoFit/>
          </a:bodyPr>
          <a:lstStyle/>
          <a:p>
            <a:pPr marL="211931" marR="3810" indent="-202883">
              <a:lnSpc>
                <a:spcPts val="1298"/>
              </a:lnSpc>
              <a:spcBef>
                <a:spcPts val="233"/>
              </a:spcBef>
            </a:pPr>
            <a:r>
              <a:rPr sz="1200" spc="-7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200" spc="-5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8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1200" spc="-5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68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2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3" dirty="0">
                <a:solidFill>
                  <a:srgbClr val="FFFFFF"/>
                </a:solidFill>
                <a:latin typeface="Arial"/>
                <a:cs typeface="Arial"/>
              </a:rPr>
              <a:t>our </a:t>
            </a:r>
            <a:r>
              <a:rPr sz="1200" spc="-8" dirty="0">
                <a:solidFill>
                  <a:srgbClr val="FFFFFF"/>
                </a:solidFill>
                <a:latin typeface="Arial"/>
                <a:cs typeface="Arial"/>
              </a:rPr>
              <a:t>industry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188327" y="2139029"/>
            <a:ext cx="273844" cy="128588"/>
          </a:xfrm>
          <a:custGeom>
            <a:avLst/>
            <a:gdLst/>
            <a:ahLst/>
            <a:cxnLst/>
            <a:rect l="l" t="t" r="r" b="b"/>
            <a:pathLst>
              <a:path w="365125" h="171450">
                <a:moveTo>
                  <a:pt x="171450" y="0"/>
                </a:moveTo>
                <a:lnTo>
                  <a:pt x="0" y="85725"/>
                </a:lnTo>
                <a:lnTo>
                  <a:pt x="171450" y="171450"/>
                </a:lnTo>
                <a:lnTo>
                  <a:pt x="171450" y="114300"/>
                </a:lnTo>
                <a:lnTo>
                  <a:pt x="142875" y="114300"/>
                </a:lnTo>
                <a:lnTo>
                  <a:pt x="142875" y="57150"/>
                </a:lnTo>
                <a:lnTo>
                  <a:pt x="171450" y="57150"/>
                </a:lnTo>
                <a:lnTo>
                  <a:pt x="171450" y="0"/>
                </a:lnTo>
                <a:close/>
              </a:path>
              <a:path w="365125" h="171450">
                <a:moveTo>
                  <a:pt x="171450" y="57150"/>
                </a:moveTo>
                <a:lnTo>
                  <a:pt x="142875" y="57150"/>
                </a:lnTo>
                <a:lnTo>
                  <a:pt x="142875" y="114300"/>
                </a:lnTo>
                <a:lnTo>
                  <a:pt x="171450" y="114300"/>
                </a:lnTo>
                <a:lnTo>
                  <a:pt x="171450" y="57150"/>
                </a:lnTo>
                <a:close/>
              </a:path>
              <a:path w="365125" h="171450">
                <a:moveTo>
                  <a:pt x="365125" y="57150"/>
                </a:moveTo>
                <a:lnTo>
                  <a:pt x="171450" y="57150"/>
                </a:lnTo>
                <a:lnTo>
                  <a:pt x="171450" y="114300"/>
                </a:lnTo>
                <a:lnTo>
                  <a:pt x="365125" y="114300"/>
                </a:lnTo>
                <a:lnTo>
                  <a:pt x="365125" y="57150"/>
                </a:lnTo>
                <a:close/>
              </a:path>
            </a:pathLst>
          </a:custGeom>
          <a:solidFill>
            <a:srgbClr val="DC0A15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11684507" y="6601764"/>
            <a:ext cx="32257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lang="nl-NL" spc="-25" smtClean="0"/>
              <a:pPr marL="115570">
                <a:lnSpc>
                  <a:spcPts val="1240"/>
                </a:lnSpc>
              </a:pPr>
              <a:t>7</a:t>
            </a:fld>
            <a:endParaRPr spc="-19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E7CAD5-D03A-0A83-442D-8C2962B21C22}"/>
              </a:ext>
            </a:extLst>
          </p:cNvPr>
          <p:cNvSpPr txBox="1"/>
          <p:nvPr/>
        </p:nvSpPr>
        <p:spPr>
          <a:xfrm>
            <a:off x="3932023" y="4792912"/>
            <a:ext cx="29583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i="1" dirty="0"/>
              <a:t>© PCS (Prime </a:t>
            </a:r>
            <a:r>
              <a:rPr lang="nl-BE" sz="900" i="1" dirty="0" err="1"/>
              <a:t>Collateralised</a:t>
            </a:r>
            <a:r>
              <a:rPr lang="nl-BE" sz="900" i="1" dirty="0"/>
              <a:t> </a:t>
            </a:r>
            <a:r>
              <a:rPr lang="nl-BE" sz="900" i="1" dirty="0" err="1"/>
              <a:t>Securities</a:t>
            </a:r>
            <a:r>
              <a:rPr lang="nl-BE" sz="900" i="1" dirty="0"/>
              <a:t>)</a:t>
            </a:r>
            <a:endParaRPr lang="nl-NL" sz="9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8001" y="3779958"/>
            <a:ext cx="1095851" cy="874694"/>
          </a:xfrm>
          <a:prstGeom prst="rect">
            <a:avLst/>
          </a:prstGeom>
        </p:spPr>
        <p:txBody>
          <a:bodyPr vert="horz" wrap="square" lIns="0" tIns="59531" rIns="0" bIns="0" rtlCol="0">
            <a:spAutoFit/>
          </a:bodyPr>
          <a:lstStyle/>
          <a:p>
            <a:pPr marL="9525" marR="3810" algn="just">
              <a:lnSpc>
                <a:spcPct val="80000"/>
              </a:lnSpc>
              <a:spcBef>
                <a:spcPts val="469"/>
              </a:spcBef>
            </a:pPr>
            <a:r>
              <a:rPr sz="1600" spc="-120" dirty="0">
                <a:solidFill>
                  <a:schemeClr val="tx2"/>
                </a:solidFill>
                <a:latin typeface="Arial"/>
                <a:cs typeface="Arial"/>
              </a:rPr>
              <a:t>Growth</a:t>
            </a:r>
            <a:r>
              <a:rPr sz="1600" spc="19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600" spc="-19" dirty="0">
                <a:solidFill>
                  <a:schemeClr val="tx2"/>
                </a:solidFill>
                <a:latin typeface="Arial"/>
                <a:cs typeface="Arial"/>
              </a:rPr>
              <a:t>and </a:t>
            </a:r>
            <a:r>
              <a:rPr sz="1600" spc="-131" dirty="0">
                <a:solidFill>
                  <a:schemeClr val="tx2"/>
                </a:solidFill>
                <a:latin typeface="Arial"/>
                <a:cs typeface="Arial"/>
              </a:rPr>
              <a:t>composition </a:t>
            </a:r>
            <a:r>
              <a:rPr sz="1600" spc="-19" dirty="0">
                <a:solidFill>
                  <a:schemeClr val="tx2"/>
                </a:solidFill>
                <a:latin typeface="Arial"/>
                <a:cs typeface="Arial"/>
              </a:rPr>
              <a:t>of</a:t>
            </a:r>
            <a:endParaRPr sz="16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9525" algn="just">
              <a:lnSpc>
                <a:spcPts val="1583"/>
              </a:lnSpc>
            </a:pPr>
            <a:r>
              <a:rPr sz="1600" spc="-191" dirty="0">
                <a:solidFill>
                  <a:schemeClr val="tx2"/>
                </a:solidFill>
                <a:latin typeface="Arial"/>
                <a:cs typeface="Arial"/>
              </a:rPr>
              <a:t>NBFIs</a:t>
            </a:r>
            <a:r>
              <a:rPr sz="1600" spc="-64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600" spc="-53" dirty="0">
                <a:solidFill>
                  <a:schemeClr val="tx2"/>
                </a:solidFill>
                <a:latin typeface="Arial"/>
                <a:cs typeface="Arial"/>
              </a:rPr>
              <a:t>-</a:t>
            </a:r>
            <a:r>
              <a:rPr sz="1600" spc="-68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600" spc="-244" dirty="0">
                <a:solidFill>
                  <a:schemeClr val="tx2"/>
                </a:solidFill>
                <a:latin typeface="Arial"/>
                <a:cs typeface="Arial"/>
              </a:rPr>
              <a:t>US</a:t>
            </a:r>
            <a:endParaRPr sz="16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660238" y="1077468"/>
            <a:ext cx="6184106" cy="2787491"/>
            <a:chOff x="3546983" y="1436624"/>
            <a:chExt cx="8245475" cy="371665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46983" y="1436624"/>
              <a:ext cx="6455283" cy="371640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136124" y="4073652"/>
              <a:ext cx="1656080" cy="685800"/>
            </a:xfrm>
            <a:custGeom>
              <a:avLst/>
              <a:gdLst/>
              <a:ahLst/>
              <a:cxnLst/>
              <a:rect l="l" t="t" r="r" b="b"/>
              <a:pathLst>
                <a:path w="1656079" h="685800">
                  <a:moveTo>
                    <a:pt x="1655826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1655826" y="685800"/>
                  </a:lnTo>
                  <a:lnTo>
                    <a:pt x="1655826" y="0"/>
                  </a:lnTo>
                  <a:close/>
                </a:path>
              </a:pathLst>
            </a:custGeom>
            <a:solidFill>
              <a:srgbClr val="DC0A15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08000" y="737045"/>
            <a:ext cx="1333500" cy="528189"/>
          </a:xfrm>
          <a:prstGeom prst="rect">
            <a:avLst/>
          </a:prstGeom>
        </p:spPr>
        <p:txBody>
          <a:bodyPr vert="horz" wrap="square" lIns="0" tIns="40481" rIns="0" bIns="0" rtlCol="0">
            <a:spAutoFit/>
          </a:bodyPr>
          <a:lstStyle/>
          <a:p>
            <a:pPr marL="9525" marR="3810">
              <a:lnSpc>
                <a:spcPts val="1943"/>
              </a:lnSpc>
              <a:spcBef>
                <a:spcPts val="319"/>
              </a:spcBef>
            </a:pPr>
            <a:r>
              <a:rPr sz="1600" spc="-221" dirty="0">
                <a:solidFill>
                  <a:schemeClr val="tx2"/>
                </a:solidFill>
                <a:latin typeface="Arial"/>
                <a:cs typeface="Arial"/>
              </a:rPr>
              <a:t>Long</a:t>
            </a:r>
            <a:r>
              <a:rPr sz="1600" spc="-101" dirty="0">
                <a:solidFill>
                  <a:schemeClr val="tx2"/>
                </a:solidFill>
                <a:latin typeface="Arial"/>
                <a:cs typeface="Arial"/>
              </a:rPr>
              <a:t> duration </a:t>
            </a:r>
            <a:r>
              <a:rPr sz="1600" spc="-26" dirty="0">
                <a:solidFill>
                  <a:schemeClr val="tx2"/>
                </a:solidFill>
                <a:latin typeface="Arial"/>
                <a:cs typeface="Arial"/>
              </a:rPr>
              <a:t>evolution</a:t>
            </a:r>
            <a:endParaRPr sz="16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2519077" y="350588"/>
            <a:ext cx="6434614" cy="330860"/>
          </a:xfrm>
          <a:prstGeom prst="rect">
            <a:avLst/>
          </a:prstGeom>
          <a:solidFill>
            <a:srgbClr val="DC0A15"/>
          </a:solidFill>
        </p:spPr>
        <p:txBody>
          <a:bodyPr vert="horz" wrap="square" lIns="0" tIns="53340" rIns="0" bIns="0" rtlCol="0" anchor="b" anchorCtr="0">
            <a:spAutoFit/>
          </a:bodyPr>
          <a:lstStyle/>
          <a:p>
            <a:pPr marL="516731">
              <a:spcBef>
                <a:spcPts val="420"/>
              </a:spcBef>
            </a:pPr>
            <a:r>
              <a:rPr sz="1800" spc="-105" dirty="0">
                <a:solidFill>
                  <a:schemeClr val="bg1"/>
                </a:solidFill>
              </a:rPr>
              <a:t>Total</a:t>
            </a:r>
            <a:r>
              <a:rPr sz="1800" spc="-90" dirty="0">
                <a:solidFill>
                  <a:schemeClr val="bg1"/>
                </a:solidFill>
              </a:rPr>
              <a:t> </a:t>
            </a:r>
            <a:r>
              <a:rPr sz="1800" spc="-127" dirty="0">
                <a:solidFill>
                  <a:schemeClr val="bg1"/>
                </a:solidFill>
              </a:rPr>
              <a:t>assets</a:t>
            </a:r>
            <a:r>
              <a:rPr sz="1800" spc="-90" dirty="0">
                <a:solidFill>
                  <a:schemeClr val="bg1"/>
                </a:solidFill>
              </a:rPr>
              <a:t> </a:t>
            </a:r>
            <a:r>
              <a:rPr sz="1800" dirty="0">
                <a:solidFill>
                  <a:schemeClr val="bg1"/>
                </a:solidFill>
              </a:rPr>
              <a:t>of</a:t>
            </a:r>
            <a:r>
              <a:rPr sz="1800" spc="-90" dirty="0">
                <a:solidFill>
                  <a:schemeClr val="bg1"/>
                </a:solidFill>
              </a:rPr>
              <a:t> </a:t>
            </a:r>
            <a:r>
              <a:rPr sz="1800" spc="-26" dirty="0">
                <a:solidFill>
                  <a:schemeClr val="bg1"/>
                </a:solidFill>
              </a:rPr>
              <a:t>the</a:t>
            </a:r>
            <a:r>
              <a:rPr sz="1800" spc="-90" dirty="0">
                <a:solidFill>
                  <a:schemeClr val="bg1"/>
                </a:solidFill>
              </a:rPr>
              <a:t> </a:t>
            </a:r>
            <a:r>
              <a:rPr sz="1800" spc="-266" dirty="0">
                <a:solidFill>
                  <a:schemeClr val="bg1"/>
                </a:solidFill>
              </a:rPr>
              <a:t>US</a:t>
            </a:r>
            <a:r>
              <a:rPr sz="1800" spc="-105" dirty="0">
                <a:solidFill>
                  <a:schemeClr val="bg1"/>
                </a:solidFill>
              </a:rPr>
              <a:t> </a:t>
            </a:r>
            <a:r>
              <a:rPr sz="1800" spc="-53" dirty="0">
                <a:solidFill>
                  <a:schemeClr val="bg1"/>
                </a:solidFill>
              </a:rPr>
              <a:t>financial</a:t>
            </a:r>
            <a:r>
              <a:rPr sz="1800" spc="-90" dirty="0">
                <a:solidFill>
                  <a:schemeClr val="bg1"/>
                </a:solidFill>
              </a:rPr>
              <a:t> </a:t>
            </a:r>
            <a:r>
              <a:rPr sz="1800" spc="-71" dirty="0">
                <a:solidFill>
                  <a:schemeClr val="bg1"/>
                </a:solidFill>
              </a:rPr>
              <a:t>sector</a:t>
            </a:r>
            <a:r>
              <a:rPr sz="1800" spc="-105" dirty="0">
                <a:solidFill>
                  <a:schemeClr val="bg1"/>
                </a:solidFill>
              </a:rPr>
              <a:t> </a:t>
            </a:r>
            <a:r>
              <a:rPr sz="1800" spc="-180" dirty="0">
                <a:solidFill>
                  <a:schemeClr val="bg1"/>
                </a:solidFill>
              </a:rPr>
              <a:t>as</a:t>
            </a:r>
            <a:r>
              <a:rPr sz="1800" spc="-101" dirty="0">
                <a:solidFill>
                  <a:schemeClr val="bg1"/>
                </a:solidFill>
              </a:rPr>
              <a:t> </a:t>
            </a:r>
            <a:r>
              <a:rPr sz="1800" spc="-323" dirty="0">
                <a:solidFill>
                  <a:schemeClr val="bg1"/>
                </a:solidFill>
              </a:rPr>
              <a:t>%</a:t>
            </a:r>
            <a:r>
              <a:rPr sz="1800" spc="-90" dirty="0">
                <a:solidFill>
                  <a:schemeClr val="bg1"/>
                </a:solidFill>
              </a:rPr>
              <a:t> </a:t>
            </a:r>
            <a:r>
              <a:rPr sz="1800" dirty="0">
                <a:solidFill>
                  <a:schemeClr val="bg1"/>
                </a:solidFill>
              </a:rPr>
              <a:t>of</a:t>
            </a:r>
            <a:r>
              <a:rPr sz="1800" spc="-90" dirty="0">
                <a:solidFill>
                  <a:schemeClr val="bg1"/>
                </a:solidFill>
              </a:rPr>
              <a:t> </a:t>
            </a:r>
            <a:r>
              <a:rPr sz="1800" spc="-56" dirty="0">
                <a:solidFill>
                  <a:schemeClr val="bg1"/>
                </a:solidFill>
              </a:rPr>
              <a:t>nominal</a:t>
            </a:r>
            <a:r>
              <a:rPr sz="1800" spc="-90" dirty="0">
                <a:solidFill>
                  <a:schemeClr val="bg1"/>
                </a:solidFill>
              </a:rPr>
              <a:t> </a:t>
            </a:r>
            <a:r>
              <a:rPr sz="1800" spc="-266" dirty="0">
                <a:solidFill>
                  <a:schemeClr val="bg1"/>
                </a:solidFill>
              </a:rPr>
              <a:t>GDP</a:t>
            </a:r>
            <a:endParaRPr sz="1800" dirty="0">
              <a:solidFill>
                <a:schemeClr val="bg1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60238" y="4571191"/>
            <a:ext cx="84010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spc="-56" dirty="0">
                <a:latin typeface="Arial"/>
                <a:cs typeface="Arial"/>
              </a:rPr>
              <a:t>Source:</a:t>
            </a:r>
            <a:r>
              <a:rPr sz="900" spc="-34" dirty="0">
                <a:latin typeface="Arial"/>
                <a:cs typeface="Arial"/>
              </a:rPr>
              <a:t> </a:t>
            </a:r>
            <a:r>
              <a:rPr sz="900" spc="-127" dirty="0">
                <a:latin typeface="Arial"/>
                <a:cs typeface="Arial"/>
              </a:rPr>
              <a:t>ECB;</a:t>
            </a:r>
            <a:r>
              <a:rPr sz="900" spc="-23" dirty="0">
                <a:latin typeface="Arial"/>
                <a:cs typeface="Arial"/>
              </a:rPr>
              <a:t> </a:t>
            </a:r>
            <a:r>
              <a:rPr sz="900" spc="-90" dirty="0">
                <a:latin typeface="Arial"/>
                <a:cs typeface="Arial"/>
              </a:rPr>
              <a:t>FDIC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39062" y="3193827"/>
            <a:ext cx="968693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spc="-135" dirty="0">
                <a:solidFill>
                  <a:srgbClr val="FFFFFF"/>
                </a:solidFill>
                <a:latin typeface="Arial"/>
                <a:cs typeface="Arial"/>
              </a:rPr>
              <a:t>Less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than</a:t>
            </a:r>
            <a:r>
              <a:rPr sz="12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86" dirty="0">
                <a:solidFill>
                  <a:srgbClr val="FFFFFF"/>
                </a:solidFill>
                <a:latin typeface="Arial"/>
                <a:cs typeface="Arial"/>
              </a:rPr>
              <a:t>100%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660238" y="3165014"/>
            <a:ext cx="5346525" cy="1332718"/>
            <a:chOff x="3898900" y="4334890"/>
            <a:chExt cx="6299200" cy="1638300"/>
          </a:xfrm>
        </p:grpSpPr>
        <p:sp>
          <p:nvSpPr>
            <p:cNvPr id="11" name="object 11"/>
            <p:cNvSpPr/>
            <p:nvPr/>
          </p:nvSpPr>
          <p:spPr>
            <a:xfrm>
              <a:off x="9892157" y="4334890"/>
              <a:ext cx="305435" cy="171450"/>
            </a:xfrm>
            <a:custGeom>
              <a:avLst/>
              <a:gdLst/>
              <a:ahLst/>
              <a:cxnLst/>
              <a:rect l="l" t="t" r="r" b="b"/>
              <a:pathLst>
                <a:path w="305434" h="171450">
                  <a:moveTo>
                    <a:pt x="171450" y="0"/>
                  </a:moveTo>
                  <a:lnTo>
                    <a:pt x="0" y="85724"/>
                  </a:lnTo>
                  <a:lnTo>
                    <a:pt x="171450" y="171449"/>
                  </a:lnTo>
                  <a:lnTo>
                    <a:pt x="171450" y="114299"/>
                  </a:lnTo>
                  <a:lnTo>
                    <a:pt x="142875" y="114299"/>
                  </a:lnTo>
                  <a:lnTo>
                    <a:pt x="142875" y="57149"/>
                  </a:lnTo>
                  <a:lnTo>
                    <a:pt x="171450" y="57149"/>
                  </a:lnTo>
                  <a:lnTo>
                    <a:pt x="171450" y="0"/>
                  </a:lnTo>
                  <a:close/>
                </a:path>
                <a:path w="305434" h="171450">
                  <a:moveTo>
                    <a:pt x="171450" y="57149"/>
                  </a:moveTo>
                  <a:lnTo>
                    <a:pt x="142875" y="57149"/>
                  </a:lnTo>
                  <a:lnTo>
                    <a:pt x="142875" y="114299"/>
                  </a:lnTo>
                  <a:lnTo>
                    <a:pt x="171450" y="114299"/>
                  </a:lnTo>
                  <a:lnTo>
                    <a:pt x="171450" y="57149"/>
                  </a:lnTo>
                  <a:close/>
                </a:path>
                <a:path w="305434" h="171450">
                  <a:moveTo>
                    <a:pt x="305435" y="57149"/>
                  </a:moveTo>
                  <a:lnTo>
                    <a:pt x="171450" y="57149"/>
                  </a:lnTo>
                  <a:lnTo>
                    <a:pt x="171450" y="114299"/>
                  </a:lnTo>
                  <a:lnTo>
                    <a:pt x="305435" y="114299"/>
                  </a:lnTo>
                  <a:lnTo>
                    <a:pt x="305435" y="57149"/>
                  </a:lnTo>
                  <a:close/>
                </a:path>
              </a:pathLst>
            </a:custGeom>
            <a:solidFill>
              <a:srgbClr val="DC0A15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98900" y="5291861"/>
              <a:ext cx="5749163" cy="681151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xfrm>
            <a:off x="11684507" y="6601764"/>
            <a:ext cx="32257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lang="nl-NL" spc="-25" smtClean="0"/>
              <a:pPr marL="115570">
                <a:lnSpc>
                  <a:spcPts val="1240"/>
                </a:lnSpc>
              </a:pPr>
              <a:t>8</a:t>
            </a:fld>
            <a:endParaRPr spc="-19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CEB761-6F2E-EEF7-1250-62A218EE74D6}"/>
              </a:ext>
            </a:extLst>
          </p:cNvPr>
          <p:cNvSpPr txBox="1"/>
          <p:nvPr/>
        </p:nvSpPr>
        <p:spPr>
          <a:xfrm>
            <a:off x="3600934" y="4792912"/>
            <a:ext cx="29583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i="1" dirty="0"/>
              <a:t>© PCS (Prime </a:t>
            </a:r>
            <a:r>
              <a:rPr lang="nl-BE" sz="900" i="1" dirty="0" err="1"/>
              <a:t>Collateralised</a:t>
            </a:r>
            <a:r>
              <a:rPr lang="nl-BE" sz="900" i="1" dirty="0"/>
              <a:t> </a:t>
            </a:r>
            <a:r>
              <a:rPr lang="nl-BE" sz="900" i="1" dirty="0" err="1"/>
              <a:t>Securities</a:t>
            </a:r>
            <a:r>
              <a:rPr lang="nl-BE" sz="900" i="1" dirty="0"/>
              <a:t>)</a:t>
            </a:r>
            <a:endParaRPr lang="nl-NL" sz="9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FDD5F8-A714-7035-F834-537CF07F8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</p:spPr>
        <p:txBody>
          <a:bodyPr anchor="t">
            <a:normAutofit/>
          </a:bodyPr>
          <a:lstStyle/>
          <a:p>
            <a:r>
              <a:rPr lang="fr-BE" dirty="0"/>
              <a:t>CMU - SIU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AB969-FE2D-871F-96FF-38094264F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86DE904-C121-477E-B2B0-923493BF220C}" type="slidenum">
              <a:rPr lang="nl-NL" smtClean="0"/>
              <a:pPr>
                <a:spcAft>
                  <a:spcPts val="600"/>
                </a:spcAft>
              </a:pPr>
              <a:t>9</a:t>
            </a:fld>
            <a:endParaRPr lang="nl-NL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F3422940-D8B3-63EB-5B9E-851F96E65667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/>
          <a:srcRect l="2113" r="4" b="4"/>
          <a:stretch>
            <a:fillRect/>
          </a:stretch>
        </p:blipFill>
        <p:spPr>
          <a:xfrm>
            <a:off x="784226" y="1858296"/>
            <a:ext cx="3607200" cy="2459783"/>
          </a:xfrm>
          <a:noFill/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4D7A60-993F-A68D-A3BC-72912C404D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55152" y="886819"/>
            <a:ext cx="1550987" cy="97147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BE" dirty="0"/>
              <a:t>2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503971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AME" val="NOTMANAGED"/>
  <p:tag name="IGNOREFONTNONCOMPLIANCE" val="0"/>
  <p:tag name="FONTNAME" val="Times New Roman"/>
  <p:tag name="FONTSIZE" val="18"/>
  <p:tag name="FONTBOLD" val="-1"/>
  <p:tag name="FONTITALIC" val="0"/>
  <p:tag name="FONTULINE" val="0"/>
  <p:tag name="FONTSHADOW" val="0"/>
  <p:tag name="FONTALIGNMENT" val="2"/>
  <p:tag name="FONTCOLOR" val="16777215"/>
  <p:tag name="FONT_COLOR_TYPE" val="1"/>
  <p:tag name="FONT_COLOR_SCHEME_INDEX" val="0"/>
  <p:tag name="IGNORECOLORLINESNONCOMPLIANCE" val="0"/>
  <p:tag name="FILLVISIBLE" val="-1"/>
  <p:tag name="FILLCOLOR" val="3687680"/>
  <p:tag name="FILL_COLOR_TYPE" val="1"/>
  <p:tag name="FILL_COLOR_SCHEME_INDEX" val="0"/>
  <p:tag name="LINEVISIBLE" val="0"/>
  <p:tag name="LINECOLOR" val="16777215"/>
  <p:tag name="LINECOLORING" val="No Line"/>
  <p:tag name="LINE_COLOR_TYPE" val="2"/>
  <p:tag name="LINE_COLOR_SCHEME_INDEX" val="6"/>
  <p:tag name="IGNOREPOSITIONNONCOMPLIANCE" val="0"/>
  <p:tag name="POSITIONTOP" val="150"/>
  <p:tag name="POSITIONLEFT" val="311.125"/>
  <p:tag name="IGNORESIZENONCOMPLIANCE" val="0"/>
  <p:tag name="SIZEWIDTH" val="169.125"/>
  <p:tag name="SIZEHEIGHT" val="67.7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AME" val="NOTMANAGED"/>
  <p:tag name="IGNOREFONTNONCOMPLIANCE" val="0"/>
  <p:tag name="FONTNAME" val="Times New Roman"/>
  <p:tag name="FONTSIZE" val="18"/>
  <p:tag name="FONTBOLD" val="-1"/>
  <p:tag name="FONTITALIC" val="0"/>
  <p:tag name="FONTULINE" val="0"/>
  <p:tag name="FONTSHADOW" val="0"/>
  <p:tag name="FONTALIGNMENT" val="2"/>
  <p:tag name="FONTCOLOR" val="16777215"/>
  <p:tag name="FONT_COLOR_TYPE" val="1"/>
  <p:tag name="FONT_COLOR_SCHEME_INDEX" val="0"/>
  <p:tag name="IGNORECOLORLINESNONCOMPLIANCE" val="0"/>
  <p:tag name="FILLVISIBLE" val="-1"/>
  <p:tag name="FILLCOLOR" val="3687680"/>
  <p:tag name="FILL_COLOR_TYPE" val="1"/>
  <p:tag name="FILL_COLOR_SCHEME_INDEX" val="0"/>
  <p:tag name="LINEVISIBLE" val="0"/>
  <p:tag name="LINECOLOR" val="16777215"/>
  <p:tag name="LINECOLORING" val="No Line"/>
  <p:tag name="LINE_COLOR_TYPE" val="2"/>
  <p:tag name="LINE_COLOR_SCHEME_INDEX" val="6"/>
  <p:tag name="IGNOREPOSITIONNONCOMPLIANCE" val="0"/>
  <p:tag name="POSITIONTOP" val="150"/>
  <p:tag name="POSITIONLEFT" val="311.125"/>
  <p:tag name="IGNORESIZENONCOMPLIANCE" val="0"/>
  <p:tag name="SIZEWIDTH" val="169.125"/>
  <p:tag name="SIZEHEIGHT" val="67.7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AME" val="NOTMANAGED"/>
  <p:tag name="IGNOREFONTNONCOMPLIANCE" val="0"/>
  <p:tag name="FONTNAME" val="Times New Roman"/>
  <p:tag name="FONTSIZE" val="18"/>
  <p:tag name="FONTBOLD" val="-1"/>
  <p:tag name="FONTITALIC" val="0"/>
  <p:tag name="FONTULINE" val="0"/>
  <p:tag name="FONTSHADOW" val="0"/>
  <p:tag name="FONTALIGNMENT" val="2"/>
  <p:tag name="FONTCOLOR" val="16777215"/>
  <p:tag name="FONT_COLOR_TYPE" val="1"/>
  <p:tag name="FONT_COLOR_SCHEME_INDEX" val="0"/>
  <p:tag name="IGNORECOLORLINESNONCOMPLIANCE" val="0"/>
  <p:tag name="FILLVISIBLE" val="-1"/>
  <p:tag name="FILLCOLOR" val="3687680"/>
  <p:tag name="FILL_COLOR_TYPE" val="1"/>
  <p:tag name="FILL_COLOR_SCHEME_INDEX" val="0"/>
  <p:tag name="LINEVISIBLE" val="0"/>
  <p:tag name="LINECOLOR" val="16777215"/>
  <p:tag name="LINECOLORING" val="No Line"/>
  <p:tag name="LINE_COLOR_TYPE" val="2"/>
  <p:tag name="LINE_COLOR_SCHEME_INDEX" val="6"/>
  <p:tag name="IGNOREPOSITIONNONCOMPLIANCE" val="0"/>
  <p:tag name="POSITIONTOP" val="150"/>
  <p:tag name="POSITIONLEFT" val="311.125"/>
  <p:tag name="IGNORESIZENONCOMPLIANCE" val="0"/>
  <p:tag name="SIZEWIDTH" val="169.125"/>
  <p:tag name="SIZEHEIGHT" val="67.7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AME" val="NOTMANAGED"/>
  <p:tag name="IGNOREFONTNONCOMPLIANCE" val="0"/>
  <p:tag name="FONTNAME" val="Times New Roman"/>
  <p:tag name="FONTSIZE" val="18"/>
  <p:tag name="FONTBOLD" val="-1"/>
  <p:tag name="FONTITALIC" val="0"/>
  <p:tag name="FONTULINE" val="0"/>
  <p:tag name="FONTSHADOW" val="0"/>
  <p:tag name="FONTALIGNMENT" val="2"/>
  <p:tag name="FONTCOLOR" val="16777215"/>
  <p:tag name="FONT_COLOR_TYPE" val="1"/>
  <p:tag name="FONT_COLOR_SCHEME_INDEX" val="0"/>
  <p:tag name="IGNORECOLORLINESNONCOMPLIANCE" val="0"/>
  <p:tag name="FILLVISIBLE" val="-1"/>
  <p:tag name="FILLCOLOR" val="3687680"/>
  <p:tag name="FILL_COLOR_TYPE" val="1"/>
  <p:tag name="FILL_COLOR_SCHEME_INDEX" val="0"/>
  <p:tag name="LINEVISIBLE" val="0"/>
  <p:tag name="LINECOLOR" val="16777215"/>
  <p:tag name="LINECOLORING" val="No Line"/>
  <p:tag name="LINE_COLOR_TYPE" val="2"/>
  <p:tag name="LINE_COLOR_SCHEME_INDEX" val="6"/>
  <p:tag name="IGNOREPOSITIONNONCOMPLIANCE" val="0"/>
  <p:tag name="POSITIONTOP" val="150"/>
  <p:tag name="POSITIONLEFT" val="311.125"/>
  <p:tag name="IGNORESIZENONCOMPLIANCE" val="0"/>
  <p:tag name="SIZEWIDTH" val="169.125"/>
  <p:tag name="SIZEHEIGHT" val="67.75"/>
</p:tagLst>
</file>

<file path=ppt/theme/theme1.xml><?xml version="1.0" encoding="utf-8"?>
<a:theme xmlns:a="http://schemas.openxmlformats.org/drawingml/2006/main" name="NautaDutilh – Blue">
  <a:themeElements>
    <a:clrScheme name="NautaDutilh 2023">
      <a:dk1>
        <a:srgbClr val="000000"/>
      </a:dk1>
      <a:lt1>
        <a:srgbClr val="FFFFFF"/>
      </a:lt1>
      <a:dk2>
        <a:srgbClr val="1566A1"/>
      </a:dk2>
      <a:lt2>
        <a:srgbClr val="E7E9F5"/>
      </a:lt2>
      <a:accent1>
        <a:srgbClr val="B397AE"/>
      </a:accent1>
      <a:accent2>
        <a:srgbClr val="D1BFAB"/>
      </a:accent2>
      <a:accent3>
        <a:srgbClr val="9EA7C6"/>
      </a:accent3>
      <a:accent4>
        <a:srgbClr val="FDF2DC"/>
      </a:accent4>
      <a:accent5>
        <a:srgbClr val="1C85C9"/>
      </a:accent5>
      <a:accent6>
        <a:srgbClr val="F3AF3C"/>
      </a:accent6>
      <a:hlink>
        <a:srgbClr val="0563C1"/>
      </a:hlink>
      <a:folHlink>
        <a:srgbClr val="954F72"/>
      </a:folHlink>
    </a:clrScheme>
    <a:fontScheme name="Custom 104">
      <a:majorFont>
        <a:latin typeface="HelveticaNeue LT 45 Light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  <a:prstDash val="soli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 Smoke background" id="{CE50C0F6-0F02-2848-9F8F-55734E11B352}" vid="{E359C193-1E6A-6342-AE1C-D4089F3D7093}"/>
    </a:ext>
  </a:extLst>
</a:theme>
</file>

<file path=ppt/theme/theme2.xml><?xml version="1.0" encoding="utf-8"?>
<a:theme xmlns:a="http://schemas.openxmlformats.org/drawingml/2006/main" name="Kantoorthema">
  <a:themeElements>
    <a:clrScheme name="NautaDutilh">
      <a:dk1>
        <a:sysClr val="windowText" lastClr="000000"/>
      </a:dk1>
      <a:lt1>
        <a:srgbClr val="FFFFFF"/>
      </a:lt1>
      <a:dk2>
        <a:srgbClr val="4071BA"/>
      </a:dk2>
      <a:lt2>
        <a:srgbClr val="D1640E"/>
      </a:lt2>
      <a:accent1>
        <a:srgbClr val="4C4D4F"/>
      </a:accent1>
      <a:accent2>
        <a:srgbClr val="001A4C"/>
      </a:accent2>
      <a:accent3>
        <a:srgbClr val="F3903B"/>
      </a:accent3>
      <a:accent4>
        <a:srgbClr val="CFC4B9"/>
      </a:accent4>
      <a:accent5>
        <a:srgbClr val="A2BFE6"/>
      </a:accent5>
      <a:accent6>
        <a:srgbClr val="F8B46B"/>
      </a:accent6>
      <a:hlink>
        <a:srgbClr val="0000FF"/>
      </a:hlink>
      <a:folHlink>
        <a:srgbClr val="800080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NautaDutilh">
      <a:dk1>
        <a:sysClr val="windowText" lastClr="000000"/>
      </a:dk1>
      <a:lt1>
        <a:srgbClr val="FFFFFF"/>
      </a:lt1>
      <a:dk2>
        <a:srgbClr val="4071BA"/>
      </a:dk2>
      <a:lt2>
        <a:srgbClr val="D1640E"/>
      </a:lt2>
      <a:accent1>
        <a:srgbClr val="4C4D4F"/>
      </a:accent1>
      <a:accent2>
        <a:srgbClr val="001A4C"/>
      </a:accent2>
      <a:accent3>
        <a:srgbClr val="F3903B"/>
      </a:accent3>
      <a:accent4>
        <a:srgbClr val="CFC4B9"/>
      </a:accent4>
      <a:accent5>
        <a:srgbClr val="A2BFE6"/>
      </a:accent5>
      <a:accent6>
        <a:srgbClr val="F8B46B"/>
      </a:accent6>
      <a:hlink>
        <a:srgbClr val="0000FF"/>
      </a:hlink>
      <a:folHlink>
        <a:srgbClr val="800080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Smoke background</Template>
  <TotalTime>897</TotalTime>
  <Words>2516</Words>
  <Application>Microsoft Office PowerPoint</Application>
  <PresentationFormat>On-screen Show (16:9)</PresentationFormat>
  <Paragraphs>349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Cambria</vt:lpstr>
      <vt:lpstr>Courier New</vt:lpstr>
      <vt:lpstr>Times New Roman</vt:lpstr>
      <vt:lpstr>NautaDutilh – Blue</vt:lpstr>
      <vt:lpstr>Structured finance and the desirable transformation of EU financial markets (CMU and SIU)</vt:lpstr>
      <vt:lpstr>Content</vt:lpstr>
      <vt:lpstr>The State of the EU banking &amp; capital markets</vt:lpstr>
      <vt:lpstr>The EU’s banking and capital markets to date</vt:lpstr>
      <vt:lpstr>Growth of Non-depository Lenders in the US</vt:lpstr>
      <vt:lpstr>Assets as a share of US GDP</vt:lpstr>
      <vt:lpstr>Total assets of the Euro Area financial sector as % of nominal GDP</vt:lpstr>
      <vt:lpstr>Total assets of the US financial sector as % of nominal GDP</vt:lpstr>
      <vt:lpstr>CMU - SIU</vt:lpstr>
      <vt:lpstr>The Capital Markets Union (CMU) – September 2015</vt:lpstr>
      <vt:lpstr>The Savings and Investment Union (SIU) – March 2025</vt:lpstr>
      <vt:lpstr>Tools for transformation?</vt:lpstr>
      <vt:lpstr>What is securisation and how is it regulated?</vt:lpstr>
      <vt:lpstr>Classic securitisation scheme – true sale</vt:lpstr>
      <vt:lpstr>How are securitisations regulated? (1)</vt:lpstr>
      <vt:lpstr>How are securitisations regulated? (2)</vt:lpstr>
      <vt:lpstr>How are securitisations regulated? (3)</vt:lpstr>
      <vt:lpstr>What are covered bonds and how are they regulated?</vt:lpstr>
      <vt:lpstr>Full-on balance sheet issuance for banks generally</vt:lpstr>
      <vt:lpstr>SPV structure</vt:lpstr>
      <vt:lpstr>Specialised credit institutions</vt:lpstr>
      <vt:lpstr>How are covered bonds regulated in Belgium and the EU? (1)</vt:lpstr>
      <vt:lpstr>How are covered bonds regulated in Belgium and the EU? (2)</vt:lpstr>
      <vt:lpstr>How are covered bonds regulated in Belgium and the EU? (3)</vt:lpstr>
      <vt:lpstr>What is private credit and how is it regulated? (1)</vt:lpstr>
      <vt:lpstr>What is private credit and how is it regulated? (2)</vt:lpstr>
      <vt:lpstr>How securitisation can help transform financial markets</vt:lpstr>
      <vt:lpstr>How private credit can help transform financial markets</vt:lpstr>
      <vt:lpstr>Systemic impact/risks</vt:lpstr>
      <vt:lpstr>What the future may bring</vt:lpstr>
      <vt:lpstr>EU Reform Securitisation Regulatory Framework (1) </vt:lpstr>
      <vt:lpstr>EU Reform Securitisation Regulatory Framework (2) </vt:lpstr>
      <vt:lpstr>Some potential scenario’s </vt:lpstr>
      <vt:lpstr>Four possible futures</vt:lpstr>
      <vt:lpstr>Impact of enhanced securitisation activity on the lending market (2)</vt:lpstr>
      <vt:lpstr>Impact on corporate borrowing market </vt:lpstr>
      <vt:lpstr>Impact of changes in relation to private credit (NBFI)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Debt Funding and Securitisation</dc:title>
  <dc:creator>Grenez, Sylvie</dc:creator>
  <cp:lastModifiedBy>Nautadutilh</cp:lastModifiedBy>
  <cp:revision>13</cp:revision>
  <cp:lastPrinted>2026-03-14T08:10:00Z</cp:lastPrinted>
  <dcterms:created xsi:type="dcterms:W3CDTF">2024-10-03T11:43:23Z</dcterms:created>
  <dcterms:modified xsi:type="dcterms:W3CDTF">2026-03-14T08:10:01Z</dcterms:modified>
</cp:coreProperties>
</file>