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notesMasterIdLst>
    <p:notesMasterId r:id="rId50"/>
  </p:notesMasterIdLst>
  <p:handoutMasterIdLst>
    <p:handoutMasterId r:id="rId51"/>
  </p:handoutMasterIdLst>
  <p:sldIdLst>
    <p:sldId id="436" r:id="rId2"/>
    <p:sldId id="432" r:id="rId3"/>
    <p:sldId id="422" r:id="rId4"/>
    <p:sldId id="484" r:id="rId5"/>
    <p:sldId id="493" r:id="rId6"/>
    <p:sldId id="485" r:id="rId7"/>
    <p:sldId id="440" r:id="rId8"/>
    <p:sldId id="488" r:id="rId9"/>
    <p:sldId id="489" r:id="rId10"/>
    <p:sldId id="444" r:id="rId11"/>
    <p:sldId id="445" r:id="rId12"/>
    <p:sldId id="446" r:id="rId13"/>
    <p:sldId id="447" r:id="rId14"/>
    <p:sldId id="448" r:id="rId15"/>
    <p:sldId id="490" r:id="rId16"/>
    <p:sldId id="491" r:id="rId17"/>
    <p:sldId id="492" r:id="rId18"/>
    <p:sldId id="453" r:id="rId19"/>
    <p:sldId id="486" r:id="rId20"/>
    <p:sldId id="455" r:id="rId21"/>
    <p:sldId id="456" r:id="rId22"/>
    <p:sldId id="457" r:id="rId23"/>
    <p:sldId id="458" r:id="rId24"/>
    <p:sldId id="459" r:id="rId25"/>
    <p:sldId id="442" r:id="rId26"/>
    <p:sldId id="460" r:id="rId27"/>
    <p:sldId id="461" r:id="rId28"/>
    <p:sldId id="462" r:id="rId29"/>
    <p:sldId id="463" r:id="rId30"/>
    <p:sldId id="464" r:id="rId31"/>
    <p:sldId id="465" r:id="rId32"/>
    <p:sldId id="466" r:id="rId33"/>
    <p:sldId id="467" r:id="rId34"/>
    <p:sldId id="468" r:id="rId35"/>
    <p:sldId id="469" r:id="rId36"/>
    <p:sldId id="470" r:id="rId37"/>
    <p:sldId id="471" r:id="rId38"/>
    <p:sldId id="472" r:id="rId39"/>
    <p:sldId id="475" r:id="rId40"/>
    <p:sldId id="473" r:id="rId41"/>
    <p:sldId id="474" r:id="rId42"/>
    <p:sldId id="476" r:id="rId43"/>
    <p:sldId id="477" r:id="rId44"/>
    <p:sldId id="478" r:id="rId45"/>
    <p:sldId id="480" r:id="rId46"/>
    <p:sldId id="479" r:id="rId47"/>
    <p:sldId id="481" r:id="rId48"/>
    <p:sldId id="483" r:id="rId49"/>
  </p:sldIdLst>
  <p:sldSz cx="9144000" cy="5143500" type="screen16x9"/>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orient="horz" pos="686">
          <p15:clr>
            <a:srgbClr val="A4A3A4"/>
          </p15:clr>
        </p15:guide>
        <p15:guide id="3" orient="horz" pos="830">
          <p15:clr>
            <a:srgbClr val="A4A3A4"/>
          </p15:clr>
        </p15:guide>
        <p15:guide id="4" orient="horz" pos="531" userDrawn="1">
          <p15:clr>
            <a:srgbClr val="A4A3A4"/>
          </p15:clr>
        </p15:guide>
        <p15:guide id="5" orient="horz" pos="2661">
          <p15:clr>
            <a:srgbClr val="A4A3A4"/>
          </p15:clr>
        </p15:guide>
        <p15:guide id="6" orient="horz" pos="244">
          <p15:clr>
            <a:srgbClr val="A4A3A4"/>
          </p15:clr>
        </p15:guide>
        <p15:guide id="7" orient="horz" pos="1889">
          <p15:clr>
            <a:srgbClr val="A4A3A4"/>
          </p15:clr>
        </p15:guide>
        <p15:guide id="8" orient="horz" pos="1253">
          <p15:clr>
            <a:srgbClr val="A4A3A4"/>
          </p15:clr>
        </p15:guide>
        <p15:guide id="9" orient="horz" pos="3091">
          <p15:clr>
            <a:srgbClr val="A4A3A4"/>
          </p15:clr>
        </p15:guide>
        <p15:guide id="10" pos="567">
          <p15:clr>
            <a:srgbClr val="A4A3A4"/>
          </p15:clr>
        </p15:guide>
        <p15:guide id="11" pos="2880">
          <p15:clr>
            <a:srgbClr val="A4A3A4"/>
          </p15:clr>
        </p15:guide>
        <p15:guide id="12" pos="5199">
          <p15:clr>
            <a:srgbClr val="A4A3A4"/>
          </p15:clr>
        </p15:guide>
        <p15:guide id="13" pos="500">
          <p15:clr>
            <a:srgbClr val="A4A3A4"/>
          </p15:clr>
        </p15:guide>
        <p15:guide id="14" pos="5266">
          <p15:clr>
            <a:srgbClr val="A4A3A4"/>
          </p15:clr>
        </p15:guide>
        <p15:guide id="15" pos="2494" userDrawn="1">
          <p15:clr>
            <a:srgbClr val="A4A3A4"/>
          </p15:clr>
        </p15:guide>
        <p15:guide id="16" orient="horz" pos="2626">
          <p15:clr>
            <a:srgbClr val="A4A3A4"/>
          </p15:clr>
        </p15:guide>
        <p15:guide id="17" orient="horz" pos="1249">
          <p15:clr>
            <a:srgbClr val="A4A3A4"/>
          </p15:clr>
        </p15:guide>
        <p15:guide id="18" orient="horz" pos="418" userDrawn="1">
          <p15:clr>
            <a:srgbClr val="A4A3A4"/>
          </p15:clr>
        </p15:guide>
        <p15:guide id="19" orient="horz" pos="146" userDrawn="1">
          <p15:clr>
            <a:srgbClr val="A4A3A4"/>
          </p15:clr>
        </p15:guide>
        <p15:guide id="20" pos="158" userDrawn="1">
          <p15:clr>
            <a:srgbClr val="A4A3A4"/>
          </p15:clr>
        </p15:guide>
        <p15:guide id="21" pos="560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nnie Wesseling" initials="J.A.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2EE"/>
    <a:srgbClr val="FFFF99"/>
    <a:srgbClr val="CFC4B9"/>
    <a:srgbClr val="9B8F83"/>
    <a:srgbClr val="E2DCD5"/>
    <a:srgbClr val="FFFFFF"/>
    <a:srgbClr val="4071BA"/>
    <a:srgbClr val="2039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6383" autoAdjust="0"/>
  </p:normalViewPr>
  <p:slideViewPr>
    <p:cSldViewPr snapToGrid="0" showGuides="1">
      <p:cViewPr varScale="1">
        <p:scale>
          <a:sx n="87" d="100"/>
          <a:sy n="87" d="100"/>
        </p:scale>
        <p:origin x="704" y="280"/>
      </p:cViewPr>
      <p:guideLst>
        <p:guide orient="horz" pos="3168"/>
        <p:guide orient="horz" pos="686"/>
        <p:guide orient="horz" pos="830"/>
        <p:guide orient="horz" pos="531"/>
        <p:guide orient="horz" pos="2661"/>
        <p:guide orient="horz" pos="244"/>
        <p:guide orient="horz" pos="1889"/>
        <p:guide orient="horz" pos="1253"/>
        <p:guide orient="horz" pos="3091"/>
        <p:guide pos="567"/>
        <p:guide pos="2880"/>
        <p:guide pos="5199"/>
        <p:guide pos="500"/>
        <p:guide pos="5266"/>
        <p:guide pos="2494"/>
        <p:guide orient="horz" pos="2626"/>
        <p:guide orient="horz" pos="1249"/>
        <p:guide orient="horz" pos="418"/>
        <p:guide orient="horz" pos="146"/>
        <p:guide pos="158"/>
        <p:guide pos="5602"/>
      </p:guideLst>
    </p:cSldViewPr>
  </p:slideViewPr>
  <p:outlineViewPr>
    <p:cViewPr>
      <p:scale>
        <a:sx n="33" d="100"/>
        <a:sy n="33" d="100"/>
      </p:scale>
      <p:origin x="-24" y="0"/>
    </p:cViewPr>
  </p:outlin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101" d="100"/>
          <a:sy n="101" d="100"/>
        </p:scale>
        <p:origin x="3824"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784C15E-B15A-4CB2-BC79-D73BDF651B0E}" type="datetimeFigureOut">
              <a:rPr lang="nl-NL" smtClean="0"/>
              <a:pPr/>
              <a:t>8-2-2026</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74E4993-82BF-4161-A797-C0C9E09877AB}" type="slidenum">
              <a:rPr lang="nl-NL" smtClean="0"/>
              <a:pPr/>
              <a:t>‹#›</a:t>
            </a:fld>
            <a:endParaRPr lang="nl-NL"/>
          </a:p>
        </p:txBody>
      </p:sp>
      <p:pic>
        <p:nvPicPr>
          <p:cNvPr id="7"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4937494" y="467544"/>
            <a:ext cx="1428582" cy="284810"/>
          </a:xfrm>
          <a:prstGeom prst="rect">
            <a:avLst/>
          </a:prstGeom>
        </p:spPr>
      </p:pic>
    </p:spTree>
    <p:extLst>
      <p:ext uri="{BB962C8B-B14F-4D97-AF65-F5344CB8AC3E}">
        <p14:creationId xmlns:p14="http://schemas.microsoft.com/office/powerpoint/2010/main" val="199767490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4EC0E8-2C81-4581-8F25-7B8EE556C9B3}" type="datetimeFigureOut">
              <a:rPr lang="nl-NL" smtClean="0"/>
              <a:pPr/>
              <a:t>8-2-2026</a:t>
            </a:fld>
            <a:endParaRPr lang="nl-NL"/>
          </a:p>
        </p:txBody>
      </p:sp>
      <p:sp>
        <p:nvSpPr>
          <p:cNvPr id="4" name="Tijdelijke aanduiding voor dia-afbeelding 3"/>
          <p:cNvSpPr>
            <a:spLocks noGrp="1" noRot="1" noChangeAspect="1"/>
          </p:cNvSpPr>
          <p:nvPr>
            <p:ph type="sldImg" idx="2"/>
          </p:nvPr>
        </p:nvSpPr>
        <p:spPr>
          <a:xfrm>
            <a:off x="381000" y="903288"/>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561656"/>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745A04-A930-45F5-8580-8D4F1D0655A9}" type="slidenum">
              <a:rPr lang="nl-NL" smtClean="0"/>
              <a:pPr/>
              <a:t>‹#›</a:t>
            </a:fld>
            <a:endParaRPr lang="nl-NL"/>
          </a:p>
        </p:txBody>
      </p:sp>
      <p:pic>
        <p:nvPicPr>
          <p:cNvPr id="9"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4937494" y="305494"/>
            <a:ext cx="1428582" cy="284810"/>
          </a:xfrm>
          <a:prstGeom prst="rect">
            <a:avLst/>
          </a:prstGeom>
        </p:spPr>
      </p:pic>
    </p:spTree>
    <p:extLst>
      <p:ext uri="{BB962C8B-B14F-4D97-AF65-F5344CB8AC3E}">
        <p14:creationId xmlns:p14="http://schemas.microsoft.com/office/powerpoint/2010/main" val="30287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745A04-A930-45F5-8580-8D4F1D0655A9}" type="slidenum">
              <a:rPr lang="nl-NL" smtClean="0"/>
              <a:pPr/>
              <a:t>2</a:t>
            </a:fld>
            <a:endParaRPr lang="nl-NL"/>
          </a:p>
        </p:txBody>
      </p:sp>
    </p:spTree>
    <p:extLst>
      <p:ext uri="{BB962C8B-B14F-4D97-AF65-F5344CB8AC3E}">
        <p14:creationId xmlns:p14="http://schemas.microsoft.com/office/powerpoint/2010/main" val="8565084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Picture Placeholder 13">
            <a:extLst>
              <a:ext uri="{FF2B5EF4-FFF2-40B4-BE49-F238E27FC236}">
                <a16:creationId xmlns:a16="http://schemas.microsoft.com/office/drawing/2014/main" id="{69542D03-89CD-6FB6-5342-D4CDD6F7C14C}"/>
              </a:ext>
            </a:extLst>
          </p:cNvPr>
          <p:cNvSpPr>
            <a:spLocks noGrp="1"/>
          </p:cNvSpPr>
          <p:nvPr>
            <p:ph type="pic" idx="13"/>
          </p:nvPr>
        </p:nvSpPr>
        <p:spPr>
          <a:xfrm>
            <a:off x="0" y="0"/>
            <a:ext cx="9144000" cy="3079554"/>
          </a:xfrm>
          <a:custGeom>
            <a:avLst/>
            <a:gdLst>
              <a:gd name="connsiteX0" fmla="*/ 0 w 9144000"/>
              <a:gd name="connsiteY0" fmla="*/ 0 h 3079554"/>
              <a:gd name="connsiteX1" fmla="*/ 9144000 w 9144000"/>
              <a:gd name="connsiteY1" fmla="*/ 0 h 3079554"/>
              <a:gd name="connsiteX2" fmla="*/ 9144000 w 9144000"/>
              <a:gd name="connsiteY2" fmla="*/ 3079554 h 3079554"/>
              <a:gd name="connsiteX3" fmla="*/ 9142620 w 9144000"/>
              <a:gd name="connsiteY3" fmla="*/ 3079554 h 3079554"/>
              <a:gd name="connsiteX4" fmla="*/ 9132517 w 9144000"/>
              <a:gd name="connsiteY4" fmla="*/ 3029511 h 3079554"/>
              <a:gd name="connsiteX5" fmla="*/ 8997882 w 9144000"/>
              <a:gd name="connsiteY5" fmla="*/ 2940269 h 3079554"/>
              <a:gd name="connsiteX6" fmla="*/ 146118 w 9144000"/>
              <a:gd name="connsiteY6" fmla="*/ 2940269 h 3079554"/>
              <a:gd name="connsiteX7" fmla="*/ 11483 w 9144000"/>
              <a:gd name="connsiteY7" fmla="*/ 3029511 h 3079554"/>
              <a:gd name="connsiteX8" fmla="*/ 1380 w 9144000"/>
              <a:gd name="connsiteY8" fmla="*/ 3079554 h 3079554"/>
              <a:gd name="connsiteX9" fmla="*/ 0 w 9144000"/>
              <a:gd name="connsiteY9" fmla="*/ 3079554 h 307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0" h="3079554">
                <a:moveTo>
                  <a:pt x="0" y="0"/>
                </a:moveTo>
                <a:lnTo>
                  <a:pt x="9144000" y="0"/>
                </a:lnTo>
                <a:lnTo>
                  <a:pt x="9144000" y="3079554"/>
                </a:lnTo>
                <a:lnTo>
                  <a:pt x="9142620" y="3079554"/>
                </a:lnTo>
                <a:lnTo>
                  <a:pt x="9132517" y="3029511"/>
                </a:lnTo>
                <a:cubicBezTo>
                  <a:pt x="9110335" y="2977067"/>
                  <a:pt x="9058406" y="2940269"/>
                  <a:pt x="8997882" y="2940269"/>
                </a:cubicBezTo>
                <a:lnTo>
                  <a:pt x="146118" y="2940269"/>
                </a:lnTo>
                <a:cubicBezTo>
                  <a:pt x="85594" y="2940269"/>
                  <a:pt x="33665" y="2977067"/>
                  <a:pt x="11483" y="3029511"/>
                </a:cubicBezTo>
                <a:lnTo>
                  <a:pt x="1380" y="3079554"/>
                </a:lnTo>
                <a:lnTo>
                  <a:pt x="0" y="3079554"/>
                </a:lnTo>
                <a:close/>
              </a:path>
            </a:pathLst>
          </a:custGeom>
          <a:blipFill dpi="0" rotWithShape="1">
            <a:blip r:embed="rId2"/>
            <a:srcRect/>
            <a:stretch>
              <a:fillRect/>
            </a:stretch>
          </a:blipFill>
        </p:spPr>
        <p:txBody>
          <a:bodyPr wrap="square" tIns="720000" anchor="ctr" anchorCtr="0">
            <a:noAutofit/>
          </a:bodyPr>
          <a:lstStyle>
            <a:lvl1pPr marL="0" indent="0" algn="ctr">
              <a:buNone/>
              <a:defRPr sz="1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5" name="Round Same-side Corner of Rectangle 4">
            <a:extLst>
              <a:ext uri="{FF2B5EF4-FFF2-40B4-BE49-F238E27FC236}">
                <a16:creationId xmlns:a16="http://schemas.microsoft.com/office/drawing/2014/main" id="{9C47C21B-7542-01E4-46AC-08C22568B28B}"/>
              </a:ext>
            </a:extLst>
          </p:cNvPr>
          <p:cNvSpPr/>
          <p:nvPr userDrawn="1"/>
        </p:nvSpPr>
        <p:spPr>
          <a:xfrm>
            <a:off x="0" y="2940269"/>
            <a:ext cx="9144000" cy="2203231"/>
          </a:xfrm>
          <a:prstGeom prst="round2SameRect">
            <a:avLst>
              <a:gd name="adj1" fmla="val 6632"/>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el 1">
            <a:extLst>
              <a:ext uri="{FF2B5EF4-FFF2-40B4-BE49-F238E27FC236}">
                <a16:creationId xmlns:a16="http://schemas.microsoft.com/office/drawing/2014/main" id="{422DA772-7596-C91C-8FB3-CEA78F80C843}"/>
              </a:ext>
            </a:extLst>
          </p:cNvPr>
          <p:cNvSpPr>
            <a:spLocks noGrp="1"/>
          </p:cNvSpPr>
          <p:nvPr>
            <p:ph type="ctrTitle"/>
          </p:nvPr>
        </p:nvSpPr>
        <p:spPr>
          <a:xfrm>
            <a:off x="782873" y="3470565"/>
            <a:ext cx="7576903" cy="1044392"/>
          </a:xfrm>
        </p:spPr>
        <p:txBody>
          <a:bodyPr anchor="b" anchorCtr="0">
            <a:noAutofit/>
          </a:bodyPr>
          <a:lstStyle>
            <a:lvl1pPr algn="l">
              <a:lnSpc>
                <a:spcPts val="3500"/>
              </a:lnSpc>
              <a:defRPr sz="3600">
                <a:solidFill>
                  <a:schemeClr val="tx2"/>
                </a:solidFill>
              </a:defRPr>
            </a:lvl1pPr>
          </a:lstStyle>
          <a:p>
            <a:r>
              <a:rPr lang="en-US"/>
              <a:t>Click to edit Master title style</a:t>
            </a:r>
            <a:endParaRPr lang="nl-NL" dirty="0"/>
          </a:p>
        </p:txBody>
      </p:sp>
      <p:sp>
        <p:nvSpPr>
          <p:cNvPr id="9" name="Ondertitel 2">
            <a:extLst>
              <a:ext uri="{FF2B5EF4-FFF2-40B4-BE49-F238E27FC236}">
                <a16:creationId xmlns:a16="http://schemas.microsoft.com/office/drawing/2014/main" id="{BB690C74-FD7E-E900-CD0C-76BADCC91024}"/>
              </a:ext>
            </a:extLst>
          </p:cNvPr>
          <p:cNvSpPr>
            <a:spLocks noGrp="1"/>
          </p:cNvSpPr>
          <p:nvPr>
            <p:ph type="subTitle" idx="1"/>
          </p:nvPr>
        </p:nvSpPr>
        <p:spPr>
          <a:xfrm>
            <a:off x="782873" y="4492242"/>
            <a:ext cx="7576903" cy="486054"/>
          </a:xfrm>
        </p:spPr>
        <p:txBody>
          <a:bodyPr>
            <a:noAutofit/>
          </a:bodyPr>
          <a:lstStyle>
            <a:lvl1pPr marL="0" indent="0" algn="l">
              <a:buNone/>
              <a:defRPr sz="2000" b="0" i="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dirty="0"/>
          </a:p>
        </p:txBody>
      </p:sp>
      <p:sp>
        <p:nvSpPr>
          <p:cNvPr id="10" name="Text Placeholder 17">
            <a:extLst>
              <a:ext uri="{FF2B5EF4-FFF2-40B4-BE49-F238E27FC236}">
                <a16:creationId xmlns:a16="http://schemas.microsoft.com/office/drawing/2014/main" id="{3AA355EF-9BD3-FDC9-B06E-B92B68016E17}"/>
              </a:ext>
            </a:extLst>
          </p:cNvPr>
          <p:cNvSpPr>
            <a:spLocks noGrp="1"/>
          </p:cNvSpPr>
          <p:nvPr>
            <p:ph type="body" sz="quarter" idx="14" hasCustomPrompt="1"/>
          </p:nvPr>
        </p:nvSpPr>
        <p:spPr>
          <a:xfrm>
            <a:off x="901700" y="3166008"/>
            <a:ext cx="1043701" cy="216396"/>
          </a:xfrm>
          <a:prstGeom prst="roundRect">
            <a:avLst>
              <a:gd name="adj" fmla="val 50000"/>
            </a:avLst>
          </a:prstGeom>
          <a:ln w="12700">
            <a:solidFill>
              <a:schemeClr val="tx2"/>
            </a:solidFill>
          </a:ln>
        </p:spPr>
        <p:txBody>
          <a:bodyPr tIns="0" bIns="0" anchor="ctr" anchorCtr="0">
            <a:spAutoFit/>
          </a:bodyPr>
          <a:lstStyle>
            <a:lvl1pPr marL="0" indent="0" algn="ctr">
              <a:buNone/>
              <a:defRPr sz="1000">
                <a:solidFill>
                  <a:schemeClr val="tx2"/>
                </a:solidFill>
              </a:defRPr>
            </a:lvl1pPr>
            <a:lvl2pPr marL="180975" indent="0">
              <a:buNone/>
              <a:defRPr/>
            </a:lvl2pPr>
            <a:lvl3pPr marL="355600" indent="0">
              <a:buNone/>
              <a:defRPr/>
            </a:lvl3pPr>
            <a:lvl4pPr marL="538163" indent="0">
              <a:buNone/>
              <a:defRPr/>
            </a:lvl4pPr>
          </a:lstStyle>
          <a:p>
            <a:pPr lvl="0"/>
            <a:r>
              <a:rPr lang="en-GB" dirty="0"/>
              <a:t>[ Expertise ]</a:t>
            </a:r>
            <a:endParaRPr lang="en-NL" dirty="0"/>
          </a:p>
        </p:txBody>
      </p:sp>
      <p:sp>
        <p:nvSpPr>
          <p:cNvPr id="11" name="Text Placeholder 16">
            <a:extLst>
              <a:ext uri="{FF2B5EF4-FFF2-40B4-BE49-F238E27FC236}">
                <a16:creationId xmlns:a16="http://schemas.microsoft.com/office/drawing/2014/main" id="{2E3B9BBD-A833-139F-9E91-631CE187F6C0}"/>
              </a:ext>
            </a:extLst>
          </p:cNvPr>
          <p:cNvSpPr>
            <a:spLocks noGrp="1" noChangeAspect="1"/>
          </p:cNvSpPr>
          <p:nvPr>
            <p:ph type="body" sz="quarter" idx="15" hasCustomPrompt="1"/>
          </p:nvPr>
        </p:nvSpPr>
        <p:spPr>
          <a:xfrm>
            <a:off x="289295" y="236222"/>
            <a:ext cx="8565410" cy="401577"/>
          </a:xfrm>
          <a:blipFill>
            <a:blip r:embed="rId3"/>
            <a:stretch>
              <a:fillRect/>
            </a:stretch>
          </a:blipFill>
        </p:spPr>
        <p:txBody>
          <a:bodyPr/>
          <a:lstStyle>
            <a:lvl1pPr marL="0" indent="0">
              <a:buNone/>
              <a:defRPr/>
            </a:lvl1pPr>
          </a:lstStyle>
          <a:p>
            <a:pPr lvl="0"/>
            <a:r>
              <a:rPr lang="en-NL" dirty="0"/>
              <a:t> </a:t>
            </a:r>
          </a:p>
        </p:txBody>
      </p:sp>
      <p:sp>
        <p:nvSpPr>
          <p:cNvPr id="13" name="Text Placeholder 2">
            <a:extLst>
              <a:ext uri="{FF2B5EF4-FFF2-40B4-BE49-F238E27FC236}">
                <a16:creationId xmlns:a16="http://schemas.microsoft.com/office/drawing/2014/main" id="{AD3E5914-00BA-B67C-8141-CE01F19657CD}"/>
              </a:ext>
            </a:extLst>
          </p:cNvPr>
          <p:cNvSpPr>
            <a:spLocks noGrp="1"/>
          </p:cNvSpPr>
          <p:nvPr>
            <p:ph type="body" sz="quarter" idx="16" hasCustomPrompt="1"/>
          </p:nvPr>
        </p:nvSpPr>
        <p:spPr>
          <a:xfrm>
            <a:off x="7631035" y="3176244"/>
            <a:ext cx="1249362" cy="217488"/>
          </a:xfrm>
        </p:spPr>
        <p:txBody>
          <a:bodyPr/>
          <a:lstStyle>
            <a:lvl1pPr marL="0" indent="0" algn="r">
              <a:buNone/>
              <a:defRPr sz="1000">
                <a:solidFill>
                  <a:schemeClr val="tx2"/>
                </a:solidFill>
              </a:defRPr>
            </a:lvl1pPr>
            <a:lvl2pPr marL="180975" indent="0">
              <a:buNone/>
              <a:defRPr sz="900">
                <a:solidFill>
                  <a:schemeClr val="bg1"/>
                </a:solidFill>
              </a:defRPr>
            </a:lvl2pPr>
            <a:lvl3pPr marL="355600" indent="0">
              <a:buNone/>
              <a:defRPr sz="900">
                <a:solidFill>
                  <a:schemeClr val="bg1"/>
                </a:solidFill>
              </a:defRPr>
            </a:lvl3pPr>
            <a:lvl4pPr marL="538163" indent="0">
              <a:buNone/>
              <a:defRPr sz="900">
                <a:solidFill>
                  <a:schemeClr val="bg1"/>
                </a:solidFill>
              </a:defRPr>
            </a:lvl4pPr>
            <a:lvl5pPr marL="719138" indent="0">
              <a:buNone/>
              <a:defRPr sz="900">
                <a:solidFill>
                  <a:schemeClr val="bg1"/>
                </a:solidFill>
              </a:defRPr>
            </a:lvl5pPr>
          </a:lstStyle>
          <a:p>
            <a:pPr lvl="0"/>
            <a:r>
              <a:rPr lang="en-GB" dirty="0"/>
              <a:t>date: 00/00/00</a:t>
            </a:r>
            <a:endParaRPr lang="en-NL" dirty="0"/>
          </a:p>
        </p:txBody>
      </p:sp>
    </p:spTree>
    <p:extLst>
      <p:ext uri="{BB962C8B-B14F-4D97-AF65-F5344CB8AC3E}">
        <p14:creationId xmlns:p14="http://schemas.microsoft.com/office/powerpoint/2010/main" val="684516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ub – Right – Ligh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752575" y="1858296"/>
            <a:ext cx="3789127" cy="1722364"/>
          </a:xfrm>
          <a:prstGeom prst="rect">
            <a:avLst/>
          </a:prstGeom>
        </p:spPr>
        <p:txBody>
          <a:bodyPr anchor="t" anchorCtr="0"/>
          <a:lstStyle>
            <a:lvl1pPr>
              <a:defRPr>
                <a:solidFill>
                  <a:schemeClr val="tx2"/>
                </a:solidFill>
              </a:defRPr>
            </a:lvl1pPr>
          </a:lstStyle>
          <a:p>
            <a:r>
              <a:rPr lang="en-US"/>
              <a:t>Click to edit Master title style</a:t>
            </a:r>
            <a:endParaRPr lang="nl-NL" dirty="0"/>
          </a:p>
        </p:txBody>
      </p:sp>
      <p:sp>
        <p:nvSpPr>
          <p:cNvPr id="9" name="Tijdelijke aanduiding voor dianummer 8"/>
          <p:cNvSpPr>
            <a:spLocks noGrp="1"/>
          </p:cNvSpPr>
          <p:nvPr>
            <p:ph type="sldNum" sz="quarter" idx="12"/>
          </p:nvPr>
        </p:nvSpPr>
        <p:spPr/>
        <p:txBody>
          <a:bodyPr/>
          <a:lstStyle>
            <a:lvl1pPr>
              <a:defRPr>
                <a:solidFill>
                  <a:schemeClr val="tx2"/>
                </a:solidFill>
              </a:defRPr>
            </a:lvl1pPr>
          </a:lstStyle>
          <a:p>
            <a:fld id="{B86DE904-C121-477E-B2B0-923493BF220C}" type="slidenum">
              <a:rPr lang="nl-NL" smtClean="0"/>
              <a:pPr/>
              <a:t>‹#›</a:t>
            </a:fld>
            <a:endParaRPr lang="nl-NL" dirty="0"/>
          </a:p>
        </p:txBody>
      </p:sp>
      <p:sp>
        <p:nvSpPr>
          <p:cNvPr id="5" name="Tijdelijke aanduiding voor afbeelding 2">
            <a:extLst>
              <a:ext uri="{FF2B5EF4-FFF2-40B4-BE49-F238E27FC236}">
                <a16:creationId xmlns:a16="http://schemas.microsoft.com/office/drawing/2014/main" id="{F0E47AE6-5128-DECB-248D-C898AFC1D7F5}"/>
              </a:ext>
            </a:extLst>
          </p:cNvPr>
          <p:cNvSpPr>
            <a:spLocks noGrp="1"/>
          </p:cNvSpPr>
          <p:nvPr>
            <p:ph type="pic" idx="15"/>
          </p:nvPr>
        </p:nvSpPr>
        <p:spPr>
          <a:xfrm>
            <a:off x="784226" y="1858296"/>
            <a:ext cx="3607200" cy="2459783"/>
          </a:xfrm>
          <a:prstGeom prst="roundRect">
            <a:avLst>
              <a:gd name="adj" fmla="val 2509"/>
            </a:avLst>
          </a:prstGeom>
          <a:solidFill>
            <a:schemeClr val="accent5"/>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6" name="Text Placeholder 5">
            <a:extLst>
              <a:ext uri="{FF2B5EF4-FFF2-40B4-BE49-F238E27FC236}">
                <a16:creationId xmlns:a16="http://schemas.microsoft.com/office/drawing/2014/main" id="{775C20A9-ABAD-760A-E37B-9116F79555E4}"/>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dirty="0"/>
              <a:t>#</a:t>
            </a:r>
            <a:endParaRPr lang="en-NL" dirty="0"/>
          </a:p>
        </p:txBody>
      </p:sp>
      <p:cxnSp>
        <p:nvCxnSpPr>
          <p:cNvPr id="8" name="Straight Connector 7">
            <a:extLst>
              <a:ext uri="{FF2B5EF4-FFF2-40B4-BE49-F238E27FC236}">
                <a16:creationId xmlns:a16="http://schemas.microsoft.com/office/drawing/2014/main" id="{66432F56-4B9B-D03A-4B9A-B64AB67B7839}"/>
              </a:ext>
            </a:extLst>
          </p:cNvPr>
          <p:cNvCxnSpPr/>
          <p:nvPr userDrawn="1"/>
        </p:nvCxnSpPr>
        <p:spPr>
          <a:xfrm>
            <a:off x="4864066"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137613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ub – Right – Ligh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752575" y="1858296"/>
            <a:ext cx="3789127" cy="1722364"/>
          </a:xfrm>
          <a:prstGeom prst="rect">
            <a:avLst/>
          </a:prstGeom>
        </p:spPr>
        <p:txBody>
          <a:bodyPr anchor="t" anchorCtr="0"/>
          <a:lstStyle>
            <a:lvl1pPr>
              <a:defRPr>
                <a:solidFill>
                  <a:schemeClr val="tx1"/>
                </a:solidFill>
              </a:defRPr>
            </a:lvl1pPr>
          </a:lstStyle>
          <a:p>
            <a:r>
              <a:rPr lang="en-US"/>
              <a:t>Click to edit Master title style</a:t>
            </a:r>
            <a:endParaRPr lang="nl-NL" dirty="0"/>
          </a:p>
        </p:txBody>
      </p:sp>
      <p:sp>
        <p:nvSpPr>
          <p:cNvPr id="9" name="Tijdelijke aanduiding voor dianummer 8"/>
          <p:cNvSpPr>
            <a:spLocks noGrp="1"/>
          </p:cNvSpPr>
          <p:nvPr>
            <p:ph type="sldNum" sz="quarter" idx="12"/>
          </p:nvPr>
        </p:nvSpPr>
        <p:spPr/>
        <p:txBody>
          <a:bodyPr/>
          <a:lstStyle>
            <a:lvl1pPr>
              <a:defRPr>
                <a:solidFill>
                  <a:schemeClr val="tx2"/>
                </a:solidFill>
              </a:defRPr>
            </a:lvl1pPr>
          </a:lstStyle>
          <a:p>
            <a:fld id="{B86DE904-C121-477E-B2B0-923493BF220C}" type="slidenum">
              <a:rPr lang="nl-NL" smtClean="0"/>
              <a:pPr/>
              <a:t>‹#›</a:t>
            </a:fld>
            <a:endParaRPr lang="nl-NL" dirty="0"/>
          </a:p>
        </p:txBody>
      </p:sp>
      <p:sp>
        <p:nvSpPr>
          <p:cNvPr id="5" name="Tijdelijke aanduiding voor afbeelding 2">
            <a:extLst>
              <a:ext uri="{FF2B5EF4-FFF2-40B4-BE49-F238E27FC236}">
                <a16:creationId xmlns:a16="http://schemas.microsoft.com/office/drawing/2014/main" id="{F0E47AE6-5128-DECB-248D-C898AFC1D7F5}"/>
              </a:ext>
            </a:extLst>
          </p:cNvPr>
          <p:cNvSpPr>
            <a:spLocks noGrp="1"/>
          </p:cNvSpPr>
          <p:nvPr>
            <p:ph type="pic" idx="15"/>
          </p:nvPr>
        </p:nvSpPr>
        <p:spPr>
          <a:xfrm>
            <a:off x="784226" y="1858296"/>
            <a:ext cx="3607200" cy="2459783"/>
          </a:xfrm>
          <a:prstGeom prst="roundRect">
            <a:avLst>
              <a:gd name="adj" fmla="val 2509"/>
            </a:avLst>
          </a:prstGeom>
          <a:solidFill>
            <a:schemeClr val="bg1"/>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6" name="Text Placeholder 5">
            <a:extLst>
              <a:ext uri="{FF2B5EF4-FFF2-40B4-BE49-F238E27FC236}">
                <a16:creationId xmlns:a16="http://schemas.microsoft.com/office/drawing/2014/main" id="{775C20A9-ABAD-760A-E37B-9116F79555E4}"/>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tx1"/>
                </a:solidFill>
                <a:latin typeface="Cambria" panose="02040503050406030204" pitchFamily="18" charset="0"/>
              </a:defRPr>
            </a:lvl1pPr>
          </a:lstStyle>
          <a:p>
            <a:pPr lvl="0"/>
            <a:r>
              <a:rPr lang="en-GB" dirty="0"/>
              <a:t>#</a:t>
            </a:r>
            <a:endParaRPr lang="en-NL" dirty="0"/>
          </a:p>
        </p:txBody>
      </p:sp>
      <p:cxnSp>
        <p:nvCxnSpPr>
          <p:cNvPr id="8" name="Straight Connector 7">
            <a:extLst>
              <a:ext uri="{FF2B5EF4-FFF2-40B4-BE49-F238E27FC236}">
                <a16:creationId xmlns:a16="http://schemas.microsoft.com/office/drawing/2014/main" id="{66432F56-4B9B-D03A-4B9A-B64AB67B7839}"/>
              </a:ext>
            </a:extLst>
          </p:cNvPr>
          <p:cNvCxnSpPr/>
          <p:nvPr userDrawn="1"/>
        </p:nvCxnSpPr>
        <p:spPr>
          <a:xfrm>
            <a:off x="4864066" y="1776316"/>
            <a:ext cx="1056904"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8729806D-C882-AD7D-66C1-BF62A139FF4A}"/>
              </a:ext>
            </a:extLst>
          </p:cNvPr>
          <p:cNvSpPr/>
          <p:nvPr userDrawn="1"/>
        </p:nvSpPr>
        <p:spPr>
          <a:xfrm>
            <a:off x="7298267" y="4715933"/>
            <a:ext cx="1178717" cy="277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3" name="Picture 2" descr="A close up of a logo&#10;&#10;Description automatically generated">
            <a:extLst>
              <a:ext uri="{FF2B5EF4-FFF2-40B4-BE49-F238E27FC236}">
                <a16:creationId xmlns:a16="http://schemas.microsoft.com/office/drawing/2014/main" id="{8FC2548C-D533-F395-22A5-6CDF15EFF53B}"/>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178112405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Full Screen">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C6BE17B-D861-924B-B43B-FB4BD656D2E6}" type="slidenum">
              <a:rPr lang="en-NL" smtClean="0"/>
              <a:t>‹#›</a:t>
            </a:fld>
            <a:endParaRPr lang="en-NL"/>
          </a:p>
        </p:txBody>
      </p:sp>
      <p:sp>
        <p:nvSpPr>
          <p:cNvPr id="2" name="Picture Placeholder 4">
            <a:extLst>
              <a:ext uri="{FF2B5EF4-FFF2-40B4-BE49-F238E27FC236}">
                <a16:creationId xmlns:a16="http://schemas.microsoft.com/office/drawing/2014/main" id="{B07ACDDA-5B7A-7B84-6CFE-910EF7B8E358}"/>
              </a:ext>
            </a:extLst>
          </p:cNvPr>
          <p:cNvSpPr>
            <a:spLocks noGrp="1"/>
          </p:cNvSpPr>
          <p:nvPr>
            <p:ph type="pic" sz="quarter" idx="13" hasCustomPrompt="1"/>
          </p:nvPr>
        </p:nvSpPr>
        <p:spPr>
          <a:xfrm>
            <a:off x="0" y="0"/>
            <a:ext cx="9144000" cy="5143500"/>
          </a:xfrm>
          <a:custGeom>
            <a:avLst/>
            <a:gdLst>
              <a:gd name="connsiteX0" fmla="*/ 7390802 w 9144000"/>
              <a:gd name="connsiteY0" fmla="*/ 4761184 h 5143500"/>
              <a:gd name="connsiteX1" fmla="*/ 7275490 w 9144000"/>
              <a:gd name="connsiteY1" fmla="*/ 4837618 h 5143500"/>
              <a:gd name="connsiteX2" fmla="*/ 7265655 w 9144000"/>
              <a:gd name="connsiteY2" fmla="*/ 4886331 h 5143500"/>
              <a:gd name="connsiteX3" fmla="*/ 7265655 w 9144000"/>
              <a:gd name="connsiteY3" fmla="*/ 4886330 h 5143500"/>
              <a:gd name="connsiteX4" fmla="*/ 7265655 w 9144000"/>
              <a:gd name="connsiteY4" fmla="*/ 4886331 h 5143500"/>
              <a:gd name="connsiteX5" fmla="*/ 7265655 w 9144000"/>
              <a:gd name="connsiteY5" fmla="*/ 4886331 h 5143500"/>
              <a:gd name="connsiteX6" fmla="*/ 7275490 w 9144000"/>
              <a:gd name="connsiteY6" fmla="*/ 4935043 h 5143500"/>
              <a:gd name="connsiteX7" fmla="*/ 7390802 w 9144000"/>
              <a:gd name="connsiteY7" fmla="*/ 5011477 h 5143500"/>
              <a:gd name="connsiteX8" fmla="*/ 8786338 w 9144000"/>
              <a:gd name="connsiteY8" fmla="*/ 5011478 h 5143500"/>
              <a:gd name="connsiteX9" fmla="*/ 8911485 w 9144000"/>
              <a:gd name="connsiteY9" fmla="*/ 4886331 h 5143500"/>
              <a:gd name="connsiteX10" fmla="*/ 8911486 w 9144000"/>
              <a:gd name="connsiteY10" fmla="*/ 4886331 h 5143500"/>
              <a:gd name="connsiteX11" fmla="*/ 8786339 w 9144000"/>
              <a:gd name="connsiteY11" fmla="*/ 4761184 h 5143500"/>
              <a:gd name="connsiteX12" fmla="*/ 0 w 9144000"/>
              <a:gd name="connsiteY12" fmla="*/ 0 h 5143500"/>
              <a:gd name="connsiteX13" fmla="*/ 9144000 w 9144000"/>
              <a:gd name="connsiteY13" fmla="*/ 0 h 5143500"/>
              <a:gd name="connsiteX14" fmla="*/ 9144000 w 9144000"/>
              <a:gd name="connsiteY14" fmla="*/ 5143500 h 5143500"/>
              <a:gd name="connsiteX15" fmla="*/ 0 w 9144000"/>
              <a:gd name="connsiteY15" fmla="*/ 5143500 h 5143500"/>
              <a:gd name="connsiteX16" fmla="*/ 0 w 9144000"/>
              <a:gd name="connsiteY16" fmla="*/ 4910782 h 5143500"/>
              <a:gd name="connsiteX17" fmla="*/ 204813 w 9144000"/>
              <a:gd name="connsiteY17" fmla="*/ 4910782 h 5143500"/>
              <a:gd name="connsiteX18" fmla="*/ 263602 w 9144000"/>
              <a:gd name="connsiteY18" fmla="*/ 4851993 h 5143500"/>
              <a:gd name="connsiteX19" fmla="*/ 263602 w 9144000"/>
              <a:gd name="connsiteY19" fmla="*/ 291508 h 5143500"/>
              <a:gd name="connsiteX20" fmla="*/ 204813 w 9144000"/>
              <a:gd name="connsiteY20" fmla="*/ 232719 h 5143500"/>
              <a:gd name="connsiteX21" fmla="*/ 0 w 9144000"/>
              <a:gd name="connsiteY21" fmla="*/ 232719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44000" h="5143500">
                <a:moveTo>
                  <a:pt x="7390802" y="4761184"/>
                </a:moveTo>
                <a:cubicBezTo>
                  <a:pt x="7338964" y="4761184"/>
                  <a:pt x="7294488" y="4792701"/>
                  <a:pt x="7275490" y="4837618"/>
                </a:cubicBezTo>
                <a:lnTo>
                  <a:pt x="7265655" y="4886331"/>
                </a:lnTo>
                <a:lnTo>
                  <a:pt x="7265655" y="4886330"/>
                </a:lnTo>
                <a:lnTo>
                  <a:pt x="7265655" y="4886331"/>
                </a:lnTo>
                <a:lnTo>
                  <a:pt x="7265655" y="4886331"/>
                </a:lnTo>
                <a:lnTo>
                  <a:pt x="7275490" y="4935043"/>
                </a:lnTo>
                <a:cubicBezTo>
                  <a:pt x="7294488" y="4979960"/>
                  <a:pt x="7338964" y="5011477"/>
                  <a:pt x="7390802" y="5011477"/>
                </a:cubicBezTo>
                <a:lnTo>
                  <a:pt x="8786338" y="5011478"/>
                </a:lnTo>
                <a:cubicBezTo>
                  <a:pt x="8855455" y="5011478"/>
                  <a:pt x="8911485" y="4955448"/>
                  <a:pt x="8911485" y="4886331"/>
                </a:cubicBezTo>
                <a:lnTo>
                  <a:pt x="8911486" y="4886331"/>
                </a:lnTo>
                <a:cubicBezTo>
                  <a:pt x="8911486" y="4817214"/>
                  <a:pt x="8855456" y="4761184"/>
                  <a:pt x="8786339" y="4761184"/>
                </a:cubicBezTo>
                <a:close/>
                <a:moveTo>
                  <a:pt x="0" y="0"/>
                </a:moveTo>
                <a:lnTo>
                  <a:pt x="9144000" y="0"/>
                </a:lnTo>
                <a:lnTo>
                  <a:pt x="9144000" y="5143500"/>
                </a:lnTo>
                <a:lnTo>
                  <a:pt x="0" y="5143500"/>
                </a:lnTo>
                <a:lnTo>
                  <a:pt x="0" y="4910782"/>
                </a:lnTo>
                <a:lnTo>
                  <a:pt x="204813" y="4910782"/>
                </a:lnTo>
                <a:cubicBezTo>
                  <a:pt x="237281" y="4910782"/>
                  <a:pt x="263602" y="4884461"/>
                  <a:pt x="263602" y="4851993"/>
                </a:cubicBezTo>
                <a:lnTo>
                  <a:pt x="263602" y="291508"/>
                </a:lnTo>
                <a:cubicBezTo>
                  <a:pt x="263602" y="259040"/>
                  <a:pt x="237281" y="232719"/>
                  <a:pt x="204813" y="232719"/>
                </a:cubicBezTo>
                <a:lnTo>
                  <a:pt x="0" y="232719"/>
                </a:lnTo>
                <a:close/>
              </a:path>
            </a:pathLst>
          </a:custGeom>
        </p:spPr>
        <p:txBody>
          <a:bodyPr wrap="square" anchor="ctr" anchorCtr="0">
            <a:noAutofit/>
          </a:bodyPr>
          <a:lstStyle>
            <a:lvl1pPr marL="0" indent="0" algn="ctr">
              <a:buNone/>
              <a:defRPr sz="3200"/>
            </a:lvl1pPr>
          </a:lstStyle>
          <a:p>
            <a:r>
              <a:rPr lang="en-NL" dirty="0"/>
              <a:t> Add a picture</a:t>
            </a:r>
          </a:p>
        </p:txBody>
      </p:sp>
    </p:spTree>
    <p:extLst>
      <p:ext uri="{BB962C8B-B14F-4D97-AF65-F5344CB8AC3E}">
        <p14:creationId xmlns:p14="http://schemas.microsoft.com/office/powerpoint/2010/main" val="1935761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lvl1pPr>
              <a:defRPr>
                <a:solidFill>
                  <a:schemeClr val="tx2"/>
                </a:solidFill>
              </a:defRPr>
            </a:lvl1pPr>
          </a:lstStyle>
          <a:p>
            <a:fld id="{1C6BE17B-D861-924B-B43B-FB4BD656D2E6}" type="slidenum">
              <a:rPr lang="en-NL" smtClean="0"/>
              <a:pPr/>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lvl1pPr>
              <a:defRPr>
                <a:solidFill>
                  <a:schemeClr val="tx2"/>
                </a:solidFill>
              </a:defRPr>
            </a:lvl1pPr>
          </a:lstStyle>
          <a:p>
            <a:r>
              <a:rPr lang="en-US"/>
              <a:t>Click to edit Master title style</a:t>
            </a:r>
            <a:endParaRPr lang="nl-NL" dirty="0"/>
          </a:p>
        </p:txBody>
      </p:sp>
      <p:sp>
        <p:nvSpPr>
          <p:cNvPr id="6" name="Tijdelijke aanduiding voor tabel 2"/>
          <p:cNvSpPr>
            <a:spLocks noGrp="1"/>
          </p:cNvSpPr>
          <p:nvPr>
            <p:ph type="tbl" idx="1"/>
          </p:nvPr>
        </p:nvSpPr>
        <p:spPr>
          <a:xfrm>
            <a:off x="900112" y="1259503"/>
            <a:ext cx="7462611" cy="3086100"/>
          </a:xfrm>
        </p:spPr>
        <p:txBody>
          <a:bodyPr/>
          <a:lstStyle>
            <a:lvl1pPr>
              <a:buNone/>
              <a:defRPr>
                <a:solidFill>
                  <a:schemeClr val="tx2"/>
                </a:solidFill>
              </a:defRPr>
            </a:lvl1pPr>
          </a:lstStyle>
          <a:p>
            <a:r>
              <a:rPr lang="en-US"/>
              <a:t>Click icon to add table</a:t>
            </a:r>
            <a:endParaRPr lang="nl-NL" dirty="0"/>
          </a:p>
        </p:txBody>
      </p:sp>
      <p:sp>
        <p:nvSpPr>
          <p:cNvPr id="2" name="Rectangle 1">
            <a:extLst>
              <a:ext uri="{FF2B5EF4-FFF2-40B4-BE49-F238E27FC236}">
                <a16:creationId xmlns:a16="http://schemas.microsoft.com/office/drawing/2014/main" id="{43CAE535-79D5-3934-7E76-CFD8BE39B50C}"/>
              </a:ext>
            </a:extLst>
          </p:cNvPr>
          <p:cNvSpPr/>
          <p:nvPr userDrawn="1"/>
        </p:nvSpPr>
        <p:spPr>
          <a:xfrm>
            <a:off x="7232073" y="4488873"/>
            <a:ext cx="1203419" cy="65462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3" name="Picture 2">
            <a:extLst>
              <a:ext uri="{FF2B5EF4-FFF2-40B4-BE49-F238E27FC236}">
                <a16:creationId xmlns:a16="http://schemas.microsoft.com/office/drawing/2014/main" id="{3F33369B-F7AF-EB8A-BA1A-99EC064574AD}"/>
              </a:ext>
            </a:extLst>
          </p:cNvPr>
          <p:cNvPicPr>
            <a:picLocks noChangeAspect="1"/>
          </p:cNvPicPr>
          <p:nvPr userDrawn="1"/>
        </p:nvPicPr>
        <p:blipFill>
          <a:blip r:embed="rId2"/>
          <a:stretch>
            <a:fillRect/>
          </a:stretch>
        </p:blipFill>
        <p:spPr>
          <a:xfrm>
            <a:off x="7402370" y="4818157"/>
            <a:ext cx="1033122" cy="114791"/>
          </a:xfrm>
          <a:prstGeom prst="rect">
            <a:avLst/>
          </a:prstGeom>
        </p:spPr>
      </p:pic>
    </p:spTree>
    <p:extLst>
      <p:ext uri="{BB962C8B-B14F-4D97-AF65-F5344CB8AC3E}">
        <p14:creationId xmlns:p14="http://schemas.microsoft.com/office/powerpoint/2010/main" val="2691808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Table – Dark">
    <p:bg>
      <p:bgRef idx="1001">
        <a:schemeClr val="bg2"/>
      </p:bgRef>
    </p:b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lvl1pPr>
              <a:defRPr>
                <a:solidFill>
                  <a:schemeClr val="tx1"/>
                </a:solidFill>
              </a:defRPr>
            </a:lvl1pPr>
          </a:lstStyle>
          <a:p>
            <a:fld id="{1C6BE17B-D861-924B-B43B-FB4BD656D2E6}" type="slidenum">
              <a:rPr lang="en-NL" smtClean="0"/>
              <a:pPr/>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lvl1pPr>
              <a:defRPr>
                <a:solidFill>
                  <a:schemeClr val="tx1"/>
                </a:solidFill>
              </a:defRPr>
            </a:lvl1pPr>
          </a:lstStyle>
          <a:p>
            <a:r>
              <a:rPr lang="en-US"/>
              <a:t>Click to edit Master title style</a:t>
            </a:r>
            <a:endParaRPr lang="nl-NL" dirty="0"/>
          </a:p>
        </p:txBody>
      </p:sp>
      <p:sp>
        <p:nvSpPr>
          <p:cNvPr id="6" name="Tijdelijke aanduiding voor tabel 2"/>
          <p:cNvSpPr>
            <a:spLocks noGrp="1"/>
          </p:cNvSpPr>
          <p:nvPr>
            <p:ph type="tbl" idx="1"/>
          </p:nvPr>
        </p:nvSpPr>
        <p:spPr>
          <a:xfrm>
            <a:off x="900112" y="1268647"/>
            <a:ext cx="7462611" cy="3086100"/>
          </a:xfrm>
        </p:spPr>
        <p:txBody>
          <a:bodyPr/>
          <a:lstStyle>
            <a:lvl1pPr>
              <a:buNone/>
              <a:defRPr>
                <a:solidFill>
                  <a:schemeClr val="tx1"/>
                </a:solidFill>
              </a:defRPr>
            </a:lvl1pPr>
          </a:lstStyle>
          <a:p>
            <a:r>
              <a:rPr lang="en-US"/>
              <a:t>Click icon to add table</a:t>
            </a:r>
            <a:endParaRPr lang="nl-NL" dirty="0"/>
          </a:p>
        </p:txBody>
      </p:sp>
      <p:sp>
        <p:nvSpPr>
          <p:cNvPr id="2" name="Rectangle 1">
            <a:extLst>
              <a:ext uri="{FF2B5EF4-FFF2-40B4-BE49-F238E27FC236}">
                <a16:creationId xmlns:a16="http://schemas.microsoft.com/office/drawing/2014/main" id="{6E2EF63F-57E4-6A3E-7377-B95B6C010295}"/>
              </a:ext>
            </a:extLst>
          </p:cNvPr>
          <p:cNvSpPr/>
          <p:nvPr userDrawn="1"/>
        </p:nvSpPr>
        <p:spPr>
          <a:xfrm>
            <a:off x="7298267" y="4715933"/>
            <a:ext cx="1178717" cy="277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descr="A close up of a logo&#10;&#10;Description automatically generated">
            <a:extLst>
              <a:ext uri="{FF2B5EF4-FFF2-40B4-BE49-F238E27FC236}">
                <a16:creationId xmlns:a16="http://schemas.microsoft.com/office/drawing/2014/main" id="{5044DBF8-EC81-2423-4E33-28283DF5A935}"/>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20716132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co">
    <p:spTree>
      <p:nvGrpSpPr>
        <p:cNvPr id="1" name=""/>
        <p:cNvGrpSpPr/>
        <p:nvPr/>
      </p:nvGrpSpPr>
      <p:grpSpPr>
        <a:xfrm>
          <a:off x="0" y="0"/>
          <a:ext cx="0" cy="0"/>
          <a:chOff x="0" y="0"/>
          <a:chExt cx="0" cy="0"/>
        </a:xfrm>
      </p:grpSpPr>
      <p:sp>
        <p:nvSpPr>
          <p:cNvPr id="2" name="Tijdelijke aanduiding voor dianummer 3">
            <a:extLst>
              <a:ext uri="{FF2B5EF4-FFF2-40B4-BE49-F238E27FC236}">
                <a16:creationId xmlns:a16="http://schemas.microsoft.com/office/drawing/2014/main" id="{DE84237A-F2D6-63CE-2453-18EB8CA55CFA}"/>
              </a:ext>
            </a:extLst>
          </p:cNvPr>
          <p:cNvSpPr>
            <a:spLocks noGrp="1"/>
          </p:cNvSpPr>
          <p:nvPr>
            <p:ph type="sldNum" sz="quarter" idx="12"/>
          </p:nvPr>
        </p:nvSpPr>
        <p:spPr>
          <a:xfrm>
            <a:off x="8476984" y="4778017"/>
            <a:ext cx="403412" cy="215444"/>
          </a:xfrm>
        </p:spPr>
        <p:txBody>
          <a:bodyPr/>
          <a:lstStyle>
            <a:lvl1pPr>
              <a:defRPr>
                <a:solidFill>
                  <a:schemeClr val="tx2"/>
                </a:solidFill>
              </a:defRPr>
            </a:lvl1pPr>
          </a:lstStyle>
          <a:p>
            <a:fld id="{1C6BE17B-D861-924B-B43B-FB4BD656D2E6}" type="slidenum">
              <a:rPr lang="en-NL" smtClean="0"/>
              <a:pPr/>
              <a:t>‹#›</a:t>
            </a:fld>
            <a:endParaRPr lang="en-NL"/>
          </a:p>
        </p:txBody>
      </p:sp>
    </p:spTree>
    <p:extLst>
      <p:ext uri="{BB962C8B-B14F-4D97-AF65-F5344CB8AC3E}">
        <p14:creationId xmlns:p14="http://schemas.microsoft.com/office/powerpoint/2010/main" val="3071562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ijdelijke aanduiding voor afbeelding 2">
            <a:extLst>
              <a:ext uri="{FF2B5EF4-FFF2-40B4-BE49-F238E27FC236}">
                <a16:creationId xmlns:a16="http://schemas.microsoft.com/office/drawing/2014/main" id="{F8209F54-D3D2-A6BE-295B-6717A5761B08}"/>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10" name="Tijdelijke aanduiding voor afbeelding 2">
            <a:extLst>
              <a:ext uri="{FF2B5EF4-FFF2-40B4-BE49-F238E27FC236}">
                <a16:creationId xmlns:a16="http://schemas.microsoft.com/office/drawing/2014/main" id="{D4CB9633-E097-2D1B-6FD2-21A88F631C5B}"/>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Tree>
    <p:extLst>
      <p:ext uri="{BB962C8B-B14F-4D97-AF65-F5344CB8AC3E}">
        <p14:creationId xmlns:p14="http://schemas.microsoft.com/office/powerpoint/2010/main" val="626566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6p">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B86DE904-C121-477E-B2B0-923493BF220C}" type="slidenum">
              <a:rPr lang="nl-NL" smtClean="0"/>
              <a:pPr/>
              <a:t>‹#›</a:t>
            </a:fld>
            <a:endParaRPr lang="nl-NL"/>
          </a:p>
        </p:txBody>
      </p:sp>
      <p:sp>
        <p:nvSpPr>
          <p:cNvPr id="2" name="Titel 1">
            <a:extLst>
              <a:ext uri="{FF2B5EF4-FFF2-40B4-BE49-F238E27FC236}">
                <a16:creationId xmlns:a16="http://schemas.microsoft.com/office/drawing/2014/main" id="{815FAE79-2003-8C76-6B9A-A869E17B8F22}"/>
              </a:ext>
            </a:extLst>
          </p:cNvPr>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dirty="0"/>
          </a:p>
        </p:txBody>
      </p:sp>
      <p:sp>
        <p:nvSpPr>
          <p:cNvPr id="5" name="Tijdelijke aanduiding voor afbeelding 2">
            <a:extLst>
              <a:ext uri="{FF2B5EF4-FFF2-40B4-BE49-F238E27FC236}">
                <a16:creationId xmlns:a16="http://schemas.microsoft.com/office/drawing/2014/main" id="{079BFB9E-6F73-4D11-E20A-7138D676602A}"/>
              </a:ext>
            </a:extLst>
          </p:cNvPr>
          <p:cNvSpPr>
            <a:spLocks noGrp="1"/>
          </p:cNvSpPr>
          <p:nvPr>
            <p:ph type="pic" idx="1"/>
          </p:nvPr>
        </p:nvSpPr>
        <p:spPr>
          <a:xfrm>
            <a:off x="900112"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7" name="Tijdelijke aanduiding voor tekst 4">
            <a:extLst>
              <a:ext uri="{FF2B5EF4-FFF2-40B4-BE49-F238E27FC236}">
                <a16:creationId xmlns:a16="http://schemas.microsoft.com/office/drawing/2014/main" id="{75EAE17E-AF37-2EB3-7161-EDC4640FD30D}"/>
              </a:ext>
            </a:extLst>
          </p:cNvPr>
          <p:cNvSpPr>
            <a:spLocks noGrp="1"/>
          </p:cNvSpPr>
          <p:nvPr>
            <p:ph type="body" sz="quarter" idx="3"/>
          </p:nvPr>
        </p:nvSpPr>
        <p:spPr>
          <a:xfrm>
            <a:off x="1904035"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ijdelijke aanduiding voor afbeelding 2">
            <a:extLst>
              <a:ext uri="{FF2B5EF4-FFF2-40B4-BE49-F238E27FC236}">
                <a16:creationId xmlns:a16="http://schemas.microsoft.com/office/drawing/2014/main" id="{6B103275-B74F-D870-3CBA-924AF65306CE}"/>
              </a:ext>
            </a:extLst>
          </p:cNvPr>
          <p:cNvSpPr>
            <a:spLocks noGrp="1"/>
          </p:cNvSpPr>
          <p:nvPr>
            <p:ph type="pic" idx="15"/>
          </p:nvPr>
        </p:nvSpPr>
        <p:spPr>
          <a:xfrm>
            <a:off x="900112"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9" name="Tijdelijke aanduiding voor tekst 4">
            <a:extLst>
              <a:ext uri="{FF2B5EF4-FFF2-40B4-BE49-F238E27FC236}">
                <a16:creationId xmlns:a16="http://schemas.microsoft.com/office/drawing/2014/main" id="{BBC263B5-6E41-8B1C-8AA1-9352E8EA67CF}"/>
              </a:ext>
            </a:extLst>
          </p:cNvPr>
          <p:cNvSpPr>
            <a:spLocks noGrp="1"/>
          </p:cNvSpPr>
          <p:nvPr>
            <p:ph type="body" sz="quarter" idx="16"/>
          </p:nvPr>
        </p:nvSpPr>
        <p:spPr>
          <a:xfrm>
            <a:off x="1904035"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ijdelijke aanduiding voor afbeelding 2">
            <a:extLst>
              <a:ext uri="{FF2B5EF4-FFF2-40B4-BE49-F238E27FC236}">
                <a16:creationId xmlns:a16="http://schemas.microsoft.com/office/drawing/2014/main" id="{02E465A8-E65E-481B-E6D0-C9E27655F1D5}"/>
              </a:ext>
            </a:extLst>
          </p:cNvPr>
          <p:cNvSpPr>
            <a:spLocks noGrp="1"/>
          </p:cNvSpPr>
          <p:nvPr>
            <p:ph type="pic" idx="17"/>
          </p:nvPr>
        </p:nvSpPr>
        <p:spPr>
          <a:xfrm>
            <a:off x="900112"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11" name="Tijdelijke aanduiding voor tekst 4">
            <a:extLst>
              <a:ext uri="{FF2B5EF4-FFF2-40B4-BE49-F238E27FC236}">
                <a16:creationId xmlns:a16="http://schemas.microsoft.com/office/drawing/2014/main" id="{56755950-95F8-0201-AB55-1A169BE1D170}"/>
              </a:ext>
            </a:extLst>
          </p:cNvPr>
          <p:cNvSpPr>
            <a:spLocks noGrp="1"/>
          </p:cNvSpPr>
          <p:nvPr>
            <p:ph type="body" sz="quarter" idx="18"/>
          </p:nvPr>
        </p:nvSpPr>
        <p:spPr>
          <a:xfrm>
            <a:off x="1904035"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ijdelijke aanduiding voor afbeelding 2">
            <a:extLst>
              <a:ext uri="{FF2B5EF4-FFF2-40B4-BE49-F238E27FC236}">
                <a16:creationId xmlns:a16="http://schemas.microsoft.com/office/drawing/2014/main" id="{B105042E-D613-C6B2-59F9-4B77821241D6}"/>
              </a:ext>
            </a:extLst>
          </p:cNvPr>
          <p:cNvSpPr>
            <a:spLocks noGrp="1"/>
          </p:cNvSpPr>
          <p:nvPr>
            <p:ph type="pic" idx="19"/>
          </p:nvPr>
        </p:nvSpPr>
        <p:spPr>
          <a:xfrm>
            <a:off x="4779384"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13" name="Tijdelijke aanduiding voor tekst 4">
            <a:extLst>
              <a:ext uri="{FF2B5EF4-FFF2-40B4-BE49-F238E27FC236}">
                <a16:creationId xmlns:a16="http://schemas.microsoft.com/office/drawing/2014/main" id="{6DFF08FA-F25D-20B5-BF37-5F0E286B1A13}"/>
              </a:ext>
            </a:extLst>
          </p:cNvPr>
          <p:cNvSpPr>
            <a:spLocks noGrp="1"/>
          </p:cNvSpPr>
          <p:nvPr>
            <p:ph type="body" sz="quarter" idx="20"/>
          </p:nvPr>
        </p:nvSpPr>
        <p:spPr>
          <a:xfrm>
            <a:off x="5783307"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ijdelijke aanduiding voor afbeelding 2">
            <a:extLst>
              <a:ext uri="{FF2B5EF4-FFF2-40B4-BE49-F238E27FC236}">
                <a16:creationId xmlns:a16="http://schemas.microsoft.com/office/drawing/2014/main" id="{62E6E76D-9BD7-B664-C06C-774A902AA077}"/>
              </a:ext>
            </a:extLst>
          </p:cNvPr>
          <p:cNvSpPr>
            <a:spLocks noGrp="1"/>
          </p:cNvSpPr>
          <p:nvPr>
            <p:ph type="pic" idx="21"/>
          </p:nvPr>
        </p:nvSpPr>
        <p:spPr>
          <a:xfrm>
            <a:off x="4779384"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15" name="Tijdelijke aanduiding voor tekst 4">
            <a:extLst>
              <a:ext uri="{FF2B5EF4-FFF2-40B4-BE49-F238E27FC236}">
                <a16:creationId xmlns:a16="http://schemas.microsoft.com/office/drawing/2014/main" id="{B94D492D-833B-C16E-B644-91B8D82F6D79}"/>
              </a:ext>
            </a:extLst>
          </p:cNvPr>
          <p:cNvSpPr>
            <a:spLocks noGrp="1"/>
          </p:cNvSpPr>
          <p:nvPr>
            <p:ph type="body" sz="quarter" idx="22"/>
          </p:nvPr>
        </p:nvSpPr>
        <p:spPr>
          <a:xfrm>
            <a:off x="5783307"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ijdelijke aanduiding voor afbeelding 2">
            <a:extLst>
              <a:ext uri="{FF2B5EF4-FFF2-40B4-BE49-F238E27FC236}">
                <a16:creationId xmlns:a16="http://schemas.microsoft.com/office/drawing/2014/main" id="{11A71C5B-E8B1-B469-C2F7-5A8BF24B06B8}"/>
              </a:ext>
            </a:extLst>
          </p:cNvPr>
          <p:cNvSpPr>
            <a:spLocks noGrp="1"/>
          </p:cNvSpPr>
          <p:nvPr>
            <p:ph type="pic" idx="23"/>
          </p:nvPr>
        </p:nvSpPr>
        <p:spPr>
          <a:xfrm>
            <a:off x="4779384"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17" name="Tijdelijke aanduiding voor tekst 4">
            <a:extLst>
              <a:ext uri="{FF2B5EF4-FFF2-40B4-BE49-F238E27FC236}">
                <a16:creationId xmlns:a16="http://schemas.microsoft.com/office/drawing/2014/main" id="{933CA6E5-0343-5219-909A-925A5C6D2DFD}"/>
              </a:ext>
            </a:extLst>
          </p:cNvPr>
          <p:cNvSpPr>
            <a:spLocks noGrp="1"/>
          </p:cNvSpPr>
          <p:nvPr>
            <p:ph type="body" sz="quarter" idx="24"/>
          </p:nvPr>
        </p:nvSpPr>
        <p:spPr>
          <a:xfrm>
            <a:off x="5783307"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329561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 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ijdelijke aanduiding voor afbeelding 2">
            <a:extLst>
              <a:ext uri="{FF2B5EF4-FFF2-40B4-BE49-F238E27FC236}">
                <a16:creationId xmlns:a16="http://schemas.microsoft.com/office/drawing/2014/main" id="{090BF7D5-2D19-F5F0-2DEF-202B2B3F4DDA}"/>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7" name="Tijdelijke aanduiding voor afbeelding 2">
            <a:extLst>
              <a:ext uri="{FF2B5EF4-FFF2-40B4-BE49-F238E27FC236}">
                <a16:creationId xmlns:a16="http://schemas.microsoft.com/office/drawing/2014/main" id="{A709F65D-F52E-E69C-4549-9BF096D37F69}"/>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9" name="Rectangle 8">
            <a:extLst>
              <a:ext uri="{FF2B5EF4-FFF2-40B4-BE49-F238E27FC236}">
                <a16:creationId xmlns:a16="http://schemas.microsoft.com/office/drawing/2014/main" id="{491AE23C-ABD2-2C7F-3433-A19DABFEC591}"/>
              </a:ext>
            </a:extLst>
          </p:cNvPr>
          <p:cNvSpPr/>
          <p:nvPr userDrawn="1"/>
        </p:nvSpPr>
        <p:spPr>
          <a:xfrm>
            <a:off x="7257448" y="4610501"/>
            <a:ext cx="1219536" cy="53299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4" name="Picture 3">
            <a:extLst>
              <a:ext uri="{FF2B5EF4-FFF2-40B4-BE49-F238E27FC236}">
                <a16:creationId xmlns:a16="http://schemas.microsoft.com/office/drawing/2014/main" id="{92D807D5-8B6F-8807-D66B-4BE0F2BA405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3977645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End – Title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dirty="0"/>
          </a:p>
        </p:txBody>
      </p:sp>
      <p:sp>
        <p:nvSpPr>
          <p:cNvPr id="3" name="Tijdelijke aanduiding voor inhoud 2"/>
          <p:cNvSpPr>
            <a:spLocks noGrp="1"/>
          </p:cNvSpPr>
          <p:nvPr>
            <p:ph idx="1"/>
          </p:nvPr>
        </p:nvSpPr>
        <p:spPr>
          <a:xfrm>
            <a:off x="782873" y="1318381"/>
            <a:ext cx="7576903" cy="2994983"/>
          </a:xfrm>
        </p:spPr>
        <p:txBody>
          <a:bodyPr/>
          <a:lstStyle>
            <a:lvl1pPr marL="0" indent="0">
              <a:buClr>
                <a:schemeClr val="tx2"/>
              </a:buClr>
              <a:buFontTx/>
              <a:buNone/>
              <a:defRPr/>
            </a:lvl1pPr>
            <a:lvl2pPr marL="180975" indent="0">
              <a:buClr>
                <a:schemeClr val="tx2"/>
              </a:buClr>
              <a:buFontTx/>
              <a:buNone/>
              <a:defRPr/>
            </a:lvl2pPr>
            <a:lvl3pPr marL="355600" indent="0">
              <a:buClr>
                <a:schemeClr val="tx2"/>
              </a:buClr>
              <a:buFontTx/>
              <a:buNone/>
              <a:defRPr/>
            </a:lvl3pPr>
            <a:lvl4pPr marL="538163" indent="0">
              <a:buClr>
                <a:schemeClr val="tx2"/>
              </a:buClr>
              <a:buFontTx/>
              <a:buNone/>
              <a:defRPr/>
            </a:lvl4pPr>
            <a:lvl5pPr marL="719138" indent="0">
              <a:buClr>
                <a:schemeClr val="tx2"/>
              </a:buClr>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
        <p:nvSpPr>
          <p:cNvPr id="7" name="Rectangle 6">
            <a:extLst>
              <a:ext uri="{FF2B5EF4-FFF2-40B4-BE49-F238E27FC236}">
                <a16:creationId xmlns:a16="http://schemas.microsoft.com/office/drawing/2014/main" id="{FF906088-061C-988D-61F4-3CD2996DF259}"/>
              </a:ext>
            </a:extLst>
          </p:cNvPr>
          <p:cNvSpPr/>
          <p:nvPr userDrawn="1"/>
        </p:nvSpPr>
        <p:spPr>
          <a:xfrm>
            <a:off x="7257448" y="4610501"/>
            <a:ext cx="1219536" cy="53299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4" name="Picture 3">
            <a:extLst>
              <a:ext uri="{FF2B5EF4-FFF2-40B4-BE49-F238E27FC236}">
                <a16:creationId xmlns:a16="http://schemas.microsoft.com/office/drawing/2014/main" id="{82C252A2-3B40-62DE-9F5E-2292EDF644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5120272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is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dirty="0"/>
          </a:p>
        </p:txBody>
      </p:sp>
      <p:sp>
        <p:nvSpPr>
          <p:cNvPr id="3" name="Tijdelijke aanduiding voor inhoud 2"/>
          <p:cNvSpPr>
            <a:spLocks noGrp="1"/>
          </p:cNvSpPr>
          <p:nvPr>
            <p:ph idx="1"/>
          </p:nvPr>
        </p:nvSpPr>
        <p:spPr>
          <a:xfrm>
            <a:off x="782873" y="1318381"/>
            <a:ext cx="7576903" cy="2994983"/>
          </a:xfrm>
        </p:spPr>
        <p:txBody>
          <a:bodyPr/>
          <a:lstStyle>
            <a:lvl1pPr>
              <a:buClr>
                <a:schemeClr val="tx2"/>
              </a:buClr>
              <a:defRPr>
                <a:solidFill>
                  <a:schemeClr val="tx1"/>
                </a:solidFill>
              </a:defRPr>
            </a:lvl1pPr>
            <a:lvl2pPr>
              <a:buClr>
                <a:schemeClr val="tx2"/>
              </a:buClr>
              <a:defRPr>
                <a:solidFill>
                  <a:schemeClr val="tx1"/>
                </a:solidFill>
              </a:defRPr>
            </a:lvl2pPr>
            <a:lvl3pPr marL="538163" indent="-182563">
              <a:buClr>
                <a:schemeClr val="tx2"/>
              </a:buClr>
              <a:buFont typeface="Courier New" panose="02070309020205020404" pitchFamily="49" charset="0"/>
              <a:buChar char="o"/>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8149182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dirty="0"/>
          </a:p>
        </p:txBody>
      </p:sp>
      <p:sp>
        <p:nvSpPr>
          <p:cNvPr id="3" name="Tijdelijke aanduiding voor inhoud 2"/>
          <p:cNvSpPr>
            <a:spLocks noGrp="1"/>
          </p:cNvSpPr>
          <p:nvPr>
            <p:ph idx="1" hasCustomPrompt="1"/>
          </p:nvPr>
        </p:nvSpPr>
        <p:spPr>
          <a:xfrm>
            <a:off x="782873" y="1318381"/>
            <a:ext cx="7576903" cy="2994983"/>
          </a:xfrm>
        </p:spPr>
        <p:txBody>
          <a:bodyPr/>
          <a:lstStyle>
            <a:lvl1pPr marL="177800" indent="-177800">
              <a:buClr>
                <a:schemeClr val="tx2"/>
              </a:buClr>
              <a:buFont typeface="Arial" panose="020B0604020202020204" pitchFamily="34" charset="0"/>
              <a:buChar char="-"/>
              <a:defRPr/>
            </a:lvl1pPr>
            <a:lvl2pPr marL="361950" indent="-180975">
              <a:buClr>
                <a:schemeClr val="tx2"/>
              </a:buClr>
              <a:buFont typeface="Arial" panose="020B0604020202020204" pitchFamily="34" charset="0"/>
              <a:buChar char="*"/>
              <a:defRPr/>
            </a:lvl2pPr>
            <a:lvl3pPr marL="527050" indent="-171450">
              <a:buClr>
                <a:schemeClr val="tx2"/>
              </a:buClr>
              <a:buFont typeface="Courier New" panose="02070309020205020404" pitchFamily="49" charset="0"/>
              <a:buChar char="o"/>
              <a:defRPr/>
            </a:lvl3pPr>
            <a:lvl4pPr marL="709613" indent="-171450">
              <a:buClr>
                <a:schemeClr val="tx2"/>
              </a:buClr>
              <a:buFont typeface="Arial" panose="020B0604020202020204" pitchFamily="34" charset="0"/>
              <a:buChar char="-"/>
              <a:defRPr/>
            </a:lvl4pPr>
            <a:lvl5pPr marL="719138" indent="0">
              <a:buClr>
                <a:schemeClr val="tx2"/>
              </a:buClr>
              <a:buFontTx/>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266802014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6" name="Tijdelijke aanduiding voor inhoud 5"/>
          <p:cNvSpPr>
            <a:spLocks noGrp="1"/>
          </p:cNvSpPr>
          <p:nvPr>
            <p:ph sz="quarter" idx="4"/>
          </p:nvPr>
        </p:nvSpPr>
        <p:spPr>
          <a:xfrm>
            <a:off x="4751295" y="1318380"/>
            <a:ext cx="3608481"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3804722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icture">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defRPr sz="1600"/>
            </a:lvl1pPr>
            <a:lvl2pPr>
              <a:defRPr sz="1400"/>
            </a:lvl2pPr>
            <a:lvl3pPr>
              <a:defRPr sz="120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
        <p:nvSpPr>
          <p:cNvPr id="3" name="Tijdelijke aanduiding voor afbeelding 2">
            <a:extLst>
              <a:ext uri="{FF2B5EF4-FFF2-40B4-BE49-F238E27FC236}">
                <a16:creationId xmlns:a16="http://schemas.microsoft.com/office/drawing/2014/main" id="{F44D91C9-D4C3-AD6B-207A-2255E367B6FE}"/>
              </a:ext>
            </a:extLst>
          </p:cNvPr>
          <p:cNvSpPr>
            <a:spLocks noGrp="1"/>
          </p:cNvSpPr>
          <p:nvPr>
            <p:ph type="pic" idx="13"/>
          </p:nvPr>
        </p:nvSpPr>
        <p:spPr>
          <a:xfrm>
            <a:off x="4752575" y="1318380"/>
            <a:ext cx="3607200" cy="2999700"/>
          </a:xfrm>
          <a:prstGeom prst="roundRect">
            <a:avLst>
              <a:gd name="adj" fmla="val 2509"/>
            </a:avLst>
          </a:prstGeom>
          <a:solidFill>
            <a:schemeClr val="accent5"/>
          </a:solidFill>
        </p:spPr>
        <p:txBody>
          <a:bodyPr/>
          <a:lstStyle>
            <a:lvl1pPr marL="0" indent="0">
              <a:buNone/>
              <a:defRPr sz="1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Tree>
    <p:extLst>
      <p:ext uri="{BB962C8B-B14F-4D97-AF65-F5344CB8AC3E}">
        <p14:creationId xmlns:p14="http://schemas.microsoft.com/office/powerpoint/2010/main" val="3957201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ub – Left – Light">
    <p:bg>
      <p:bgRef idx="1001">
        <a:schemeClr val="bg2"/>
      </p:bgRef>
    </p:bg>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lvl1pPr>
              <a:defRPr>
                <a:solidFill>
                  <a:schemeClr val="tx2"/>
                </a:solidFill>
              </a:defRPr>
            </a:lvl1pPr>
          </a:lstStyle>
          <a:p>
            <a:fld id="{1C6BE17B-D861-924B-B43B-FB4BD656D2E6}" type="slidenum">
              <a:rPr lang="en-NL" smtClean="0"/>
              <a:pPr/>
              <a:t>‹#›</a:t>
            </a:fld>
            <a:endParaRPr lang="en-NL"/>
          </a:p>
        </p:txBody>
      </p:sp>
      <p:sp>
        <p:nvSpPr>
          <p:cNvPr id="5" name="Tijdelijke aanduiding voor afbeelding 2">
            <a:extLst>
              <a:ext uri="{FF2B5EF4-FFF2-40B4-BE49-F238E27FC236}">
                <a16:creationId xmlns:a16="http://schemas.microsoft.com/office/drawing/2014/main" id="{9D31F2F4-6222-A46F-75DC-C6299A3E2EFA}"/>
              </a:ext>
            </a:extLst>
          </p:cNvPr>
          <p:cNvSpPr>
            <a:spLocks noGrp="1"/>
          </p:cNvSpPr>
          <p:nvPr>
            <p:ph type="pic" idx="13"/>
          </p:nvPr>
        </p:nvSpPr>
        <p:spPr>
          <a:xfrm>
            <a:off x="4752575" y="1858296"/>
            <a:ext cx="3607200" cy="2459783"/>
          </a:xfrm>
          <a:prstGeom prst="roundRect">
            <a:avLst>
              <a:gd name="adj" fmla="val 2509"/>
            </a:avLst>
          </a:prstGeom>
          <a:solidFill>
            <a:schemeClr val="accent5"/>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6" name="Titel 1">
            <a:extLst>
              <a:ext uri="{FF2B5EF4-FFF2-40B4-BE49-F238E27FC236}">
                <a16:creationId xmlns:a16="http://schemas.microsoft.com/office/drawing/2014/main" id="{B3A9B8E0-7C6E-AE42-7DDE-28C44EF5307B}"/>
              </a:ext>
            </a:extLst>
          </p:cNvPr>
          <p:cNvSpPr>
            <a:spLocks noGrp="1"/>
          </p:cNvSpPr>
          <p:nvPr>
            <p:ph type="title"/>
          </p:nvPr>
        </p:nvSpPr>
        <p:spPr>
          <a:xfrm>
            <a:off x="782873" y="1858296"/>
            <a:ext cx="3789127" cy="1722364"/>
          </a:xfrm>
          <a:prstGeom prst="rect">
            <a:avLst/>
          </a:prstGeom>
        </p:spPr>
        <p:txBody>
          <a:bodyPr anchor="t" anchorCtr="0"/>
          <a:lstStyle>
            <a:lvl1pPr>
              <a:defRPr>
                <a:solidFill>
                  <a:schemeClr val="tx2"/>
                </a:solidFill>
              </a:defRPr>
            </a:lvl1pPr>
          </a:lstStyle>
          <a:p>
            <a:r>
              <a:rPr lang="en-US"/>
              <a:t>Click to edit Master title style</a:t>
            </a:r>
            <a:endParaRPr lang="nl-NL" dirty="0"/>
          </a:p>
        </p:txBody>
      </p:sp>
      <p:sp>
        <p:nvSpPr>
          <p:cNvPr id="7" name="Text Placeholder 5">
            <a:extLst>
              <a:ext uri="{FF2B5EF4-FFF2-40B4-BE49-F238E27FC236}">
                <a16:creationId xmlns:a16="http://schemas.microsoft.com/office/drawing/2014/main" id="{4051C77E-5064-8F75-8A36-F290F752A8E7}"/>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dirty="0"/>
              <a:t>#</a:t>
            </a:r>
            <a:endParaRPr lang="en-NL" dirty="0"/>
          </a:p>
        </p:txBody>
      </p:sp>
      <p:cxnSp>
        <p:nvCxnSpPr>
          <p:cNvPr id="8" name="Straight Connector 7">
            <a:extLst>
              <a:ext uri="{FF2B5EF4-FFF2-40B4-BE49-F238E27FC236}">
                <a16:creationId xmlns:a16="http://schemas.microsoft.com/office/drawing/2014/main" id="{89D1C035-18C7-FE11-092F-DF0517955F5D}"/>
              </a:ext>
            </a:extLst>
          </p:cNvPr>
          <p:cNvCxnSpPr/>
          <p:nvPr userDrawn="1"/>
        </p:nvCxnSpPr>
        <p:spPr>
          <a:xfrm>
            <a:off x="867799"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164063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 – Left – Light">
    <p:bg>
      <p:bgRef idx="1001">
        <a:schemeClr val="bg1"/>
      </p:bgRef>
    </p:bg>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lvl1pPr>
              <a:defRPr>
                <a:solidFill>
                  <a:schemeClr val="tx2"/>
                </a:solidFill>
              </a:defRPr>
            </a:lvl1pPr>
          </a:lstStyle>
          <a:p>
            <a:fld id="{1C6BE17B-D861-924B-B43B-FB4BD656D2E6}" type="slidenum">
              <a:rPr lang="en-NL" smtClean="0"/>
              <a:pPr/>
              <a:t>‹#›</a:t>
            </a:fld>
            <a:endParaRPr lang="en-NL"/>
          </a:p>
        </p:txBody>
      </p:sp>
      <p:sp>
        <p:nvSpPr>
          <p:cNvPr id="5" name="Tijdelijke aanduiding voor afbeelding 2">
            <a:extLst>
              <a:ext uri="{FF2B5EF4-FFF2-40B4-BE49-F238E27FC236}">
                <a16:creationId xmlns:a16="http://schemas.microsoft.com/office/drawing/2014/main" id="{9D31F2F4-6222-A46F-75DC-C6299A3E2EFA}"/>
              </a:ext>
            </a:extLst>
          </p:cNvPr>
          <p:cNvSpPr>
            <a:spLocks noGrp="1"/>
          </p:cNvSpPr>
          <p:nvPr>
            <p:ph type="pic" idx="13"/>
          </p:nvPr>
        </p:nvSpPr>
        <p:spPr>
          <a:xfrm>
            <a:off x="4752575" y="1858296"/>
            <a:ext cx="3607200" cy="2459783"/>
          </a:xfrm>
          <a:prstGeom prst="roundRect">
            <a:avLst>
              <a:gd name="adj" fmla="val 2509"/>
            </a:avLst>
          </a:prstGeom>
          <a:solidFill>
            <a:schemeClr val="accent5"/>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6" name="Titel 1">
            <a:extLst>
              <a:ext uri="{FF2B5EF4-FFF2-40B4-BE49-F238E27FC236}">
                <a16:creationId xmlns:a16="http://schemas.microsoft.com/office/drawing/2014/main" id="{B3A9B8E0-7C6E-AE42-7DDE-28C44EF5307B}"/>
              </a:ext>
            </a:extLst>
          </p:cNvPr>
          <p:cNvSpPr>
            <a:spLocks noGrp="1"/>
          </p:cNvSpPr>
          <p:nvPr>
            <p:ph type="title"/>
          </p:nvPr>
        </p:nvSpPr>
        <p:spPr>
          <a:xfrm>
            <a:off x="782873" y="1858296"/>
            <a:ext cx="3789127" cy="1722364"/>
          </a:xfrm>
          <a:prstGeom prst="rect">
            <a:avLst/>
          </a:prstGeom>
        </p:spPr>
        <p:txBody>
          <a:bodyPr anchor="t" anchorCtr="0"/>
          <a:lstStyle>
            <a:lvl1pPr>
              <a:defRPr>
                <a:solidFill>
                  <a:schemeClr val="tx2"/>
                </a:solidFill>
              </a:defRPr>
            </a:lvl1pPr>
          </a:lstStyle>
          <a:p>
            <a:r>
              <a:rPr lang="en-US"/>
              <a:t>Click to edit Master title style</a:t>
            </a:r>
            <a:endParaRPr lang="nl-NL" dirty="0"/>
          </a:p>
        </p:txBody>
      </p:sp>
      <p:sp>
        <p:nvSpPr>
          <p:cNvPr id="7" name="Text Placeholder 5">
            <a:extLst>
              <a:ext uri="{FF2B5EF4-FFF2-40B4-BE49-F238E27FC236}">
                <a16:creationId xmlns:a16="http://schemas.microsoft.com/office/drawing/2014/main" id="{4051C77E-5064-8F75-8A36-F290F752A8E7}"/>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dirty="0"/>
              <a:t>#</a:t>
            </a:r>
            <a:endParaRPr lang="en-NL" dirty="0"/>
          </a:p>
        </p:txBody>
      </p:sp>
      <p:cxnSp>
        <p:nvCxnSpPr>
          <p:cNvPr id="8" name="Straight Connector 7">
            <a:extLst>
              <a:ext uri="{FF2B5EF4-FFF2-40B4-BE49-F238E27FC236}">
                <a16:creationId xmlns:a16="http://schemas.microsoft.com/office/drawing/2014/main" id="{89D1C035-18C7-FE11-092F-DF0517955F5D}"/>
              </a:ext>
            </a:extLst>
          </p:cNvPr>
          <p:cNvCxnSpPr/>
          <p:nvPr userDrawn="1"/>
        </p:nvCxnSpPr>
        <p:spPr>
          <a:xfrm>
            <a:off x="867799"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0311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ub – Left – Dark">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C9A6449-04DA-46D3-129D-4B1EE8E65E54}"/>
              </a:ext>
            </a:extLst>
          </p:cNvPr>
          <p:cNvSpPr/>
          <p:nvPr userDrawn="1"/>
        </p:nvSpPr>
        <p:spPr>
          <a:xfrm>
            <a:off x="7298267" y="4715933"/>
            <a:ext cx="1178717" cy="277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jdelijke aanduiding voor afbeelding 2"/>
          <p:cNvSpPr>
            <a:spLocks noGrp="1"/>
          </p:cNvSpPr>
          <p:nvPr>
            <p:ph type="pic" idx="13"/>
          </p:nvPr>
        </p:nvSpPr>
        <p:spPr>
          <a:xfrm>
            <a:off x="4752575"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2" name="Titel 1"/>
          <p:cNvSpPr>
            <a:spLocks noGrp="1"/>
          </p:cNvSpPr>
          <p:nvPr>
            <p:ph type="title"/>
          </p:nvPr>
        </p:nvSpPr>
        <p:spPr>
          <a:xfrm>
            <a:off x="782873" y="1858296"/>
            <a:ext cx="3789127" cy="1722364"/>
          </a:xfrm>
          <a:prstGeom prst="rect">
            <a:avLst/>
          </a:prstGeom>
        </p:spPr>
        <p:txBody>
          <a:bodyPr anchor="t" anchorCtr="0"/>
          <a:lstStyle>
            <a:lvl1pPr>
              <a:defRPr>
                <a:solidFill>
                  <a:schemeClr val="tx1"/>
                </a:solidFill>
              </a:defRPr>
            </a:lvl1pPr>
          </a:lstStyle>
          <a:p>
            <a:r>
              <a:rPr lang="en-US"/>
              <a:t>Click to edit Master title style</a:t>
            </a:r>
            <a:endParaRPr lang="nl-NL" dirty="0"/>
          </a:p>
        </p:txBody>
      </p:sp>
      <p:sp>
        <p:nvSpPr>
          <p:cNvPr id="9" name="Tijdelijke aanduiding voor dianummer 8"/>
          <p:cNvSpPr>
            <a:spLocks noGrp="1"/>
          </p:cNvSpPr>
          <p:nvPr>
            <p:ph type="sldNum" sz="quarter" idx="12"/>
          </p:nvPr>
        </p:nvSpPr>
        <p:spPr/>
        <p:txBody>
          <a:bodyPr/>
          <a:lstStyle>
            <a:lvl1pPr>
              <a:defRPr>
                <a:solidFill>
                  <a:schemeClr val="tx1"/>
                </a:solidFill>
              </a:defRPr>
            </a:lvl1pPr>
          </a:lstStyle>
          <a:p>
            <a:fld id="{B86DE904-C121-477E-B2B0-923493BF220C}" type="slidenum">
              <a:rPr lang="nl-NL" smtClean="0"/>
              <a:pPr/>
              <a:t>‹#›</a:t>
            </a:fld>
            <a:endParaRPr lang="nl-NL"/>
          </a:p>
        </p:txBody>
      </p:sp>
      <p:sp>
        <p:nvSpPr>
          <p:cNvPr id="6" name="Text Placeholder 5">
            <a:extLst>
              <a:ext uri="{FF2B5EF4-FFF2-40B4-BE49-F238E27FC236}">
                <a16:creationId xmlns:a16="http://schemas.microsoft.com/office/drawing/2014/main" id="{3532FE1B-91FF-0A79-CDD1-F41091BA9E34}"/>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1"/>
                </a:solidFill>
                <a:latin typeface="Cambria" panose="02040503050406030204" pitchFamily="18" charset="0"/>
              </a:defRPr>
            </a:lvl1pPr>
          </a:lstStyle>
          <a:p>
            <a:pPr lvl="0"/>
            <a:r>
              <a:rPr lang="en-GB" dirty="0"/>
              <a:t>#</a:t>
            </a:r>
            <a:endParaRPr lang="en-NL" dirty="0"/>
          </a:p>
        </p:txBody>
      </p:sp>
      <p:cxnSp>
        <p:nvCxnSpPr>
          <p:cNvPr id="8" name="Straight Connector 7">
            <a:extLst>
              <a:ext uri="{FF2B5EF4-FFF2-40B4-BE49-F238E27FC236}">
                <a16:creationId xmlns:a16="http://schemas.microsoft.com/office/drawing/2014/main" id="{9D38D698-2889-8D39-A91D-9ED590E15094}"/>
              </a:ext>
            </a:extLst>
          </p:cNvPr>
          <p:cNvCxnSpPr/>
          <p:nvPr userDrawn="1"/>
        </p:nvCxnSpPr>
        <p:spPr>
          <a:xfrm>
            <a:off x="867799" y="1776316"/>
            <a:ext cx="1056904"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5BF6745C-C1D9-0627-7AF1-6D1EFA587817}"/>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29218659"/>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ub – Right – Light">
    <p:spTree>
      <p:nvGrpSpPr>
        <p:cNvPr id="1" name=""/>
        <p:cNvGrpSpPr/>
        <p:nvPr/>
      </p:nvGrpSpPr>
      <p:grpSpPr>
        <a:xfrm>
          <a:off x="0" y="0"/>
          <a:ext cx="0" cy="0"/>
          <a:chOff x="0" y="0"/>
          <a:chExt cx="0" cy="0"/>
        </a:xfrm>
      </p:grpSpPr>
      <p:sp>
        <p:nvSpPr>
          <p:cNvPr id="2" name="Titel 1"/>
          <p:cNvSpPr>
            <a:spLocks noGrp="1"/>
          </p:cNvSpPr>
          <p:nvPr>
            <p:ph type="title"/>
          </p:nvPr>
        </p:nvSpPr>
        <p:spPr>
          <a:xfrm>
            <a:off x="4752575" y="1858296"/>
            <a:ext cx="3789127" cy="1722364"/>
          </a:xfrm>
          <a:prstGeom prst="rect">
            <a:avLst/>
          </a:prstGeom>
        </p:spPr>
        <p:txBody>
          <a:bodyPr anchor="t" anchorCtr="0"/>
          <a:lstStyle>
            <a:lvl1pPr>
              <a:defRPr>
                <a:solidFill>
                  <a:schemeClr val="tx2"/>
                </a:solidFill>
              </a:defRPr>
            </a:lvl1pPr>
          </a:lstStyle>
          <a:p>
            <a:r>
              <a:rPr lang="en-US"/>
              <a:t>Click to edit Master title style</a:t>
            </a:r>
            <a:endParaRPr lang="nl-NL" dirty="0"/>
          </a:p>
        </p:txBody>
      </p:sp>
      <p:sp>
        <p:nvSpPr>
          <p:cNvPr id="9" name="Tijdelijke aanduiding voor dianummer 8"/>
          <p:cNvSpPr>
            <a:spLocks noGrp="1"/>
          </p:cNvSpPr>
          <p:nvPr>
            <p:ph type="sldNum" sz="quarter" idx="12"/>
          </p:nvPr>
        </p:nvSpPr>
        <p:spPr/>
        <p:txBody>
          <a:bodyPr/>
          <a:lstStyle>
            <a:lvl1pPr>
              <a:defRPr>
                <a:solidFill>
                  <a:schemeClr val="tx2"/>
                </a:solidFill>
              </a:defRPr>
            </a:lvl1pPr>
          </a:lstStyle>
          <a:p>
            <a:fld id="{B86DE904-C121-477E-B2B0-923493BF220C}" type="slidenum">
              <a:rPr lang="nl-NL" smtClean="0"/>
              <a:pPr/>
              <a:t>‹#›</a:t>
            </a:fld>
            <a:endParaRPr lang="nl-NL" dirty="0"/>
          </a:p>
        </p:txBody>
      </p:sp>
      <p:sp>
        <p:nvSpPr>
          <p:cNvPr id="5" name="Tijdelijke aanduiding voor afbeelding 2">
            <a:extLst>
              <a:ext uri="{FF2B5EF4-FFF2-40B4-BE49-F238E27FC236}">
                <a16:creationId xmlns:a16="http://schemas.microsoft.com/office/drawing/2014/main" id="{F0E47AE6-5128-DECB-248D-C898AFC1D7F5}"/>
              </a:ext>
            </a:extLst>
          </p:cNvPr>
          <p:cNvSpPr>
            <a:spLocks noGrp="1"/>
          </p:cNvSpPr>
          <p:nvPr>
            <p:ph type="pic" idx="15"/>
          </p:nvPr>
        </p:nvSpPr>
        <p:spPr>
          <a:xfrm>
            <a:off x="784226" y="1858296"/>
            <a:ext cx="3607200" cy="2459783"/>
          </a:xfrm>
          <a:prstGeom prst="roundRect">
            <a:avLst>
              <a:gd name="adj" fmla="val 2509"/>
            </a:avLst>
          </a:prstGeom>
          <a:solidFill>
            <a:schemeClr val="accent5"/>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6" name="Text Placeholder 5">
            <a:extLst>
              <a:ext uri="{FF2B5EF4-FFF2-40B4-BE49-F238E27FC236}">
                <a16:creationId xmlns:a16="http://schemas.microsoft.com/office/drawing/2014/main" id="{775C20A9-ABAD-760A-E37B-9116F79555E4}"/>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dirty="0"/>
              <a:t>#</a:t>
            </a:r>
            <a:endParaRPr lang="en-NL" dirty="0"/>
          </a:p>
        </p:txBody>
      </p:sp>
      <p:cxnSp>
        <p:nvCxnSpPr>
          <p:cNvPr id="8" name="Straight Connector 7">
            <a:extLst>
              <a:ext uri="{FF2B5EF4-FFF2-40B4-BE49-F238E27FC236}">
                <a16:creationId xmlns:a16="http://schemas.microsoft.com/office/drawing/2014/main" id="{66432F56-4B9B-D03A-4B9A-B64AB67B7839}"/>
              </a:ext>
            </a:extLst>
          </p:cNvPr>
          <p:cNvCxnSpPr/>
          <p:nvPr userDrawn="1"/>
        </p:nvCxnSpPr>
        <p:spPr>
          <a:xfrm>
            <a:off x="4864066"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775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782873" y="1318381"/>
            <a:ext cx="7576903" cy="2994983"/>
          </a:xfrm>
          <a:prstGeom prst="rect">
            <a:avLst/>
          </a:prstGeom>
        </p:spPr>
        <p:txBody>
          <a:bodyPr vert="horz" lIns="91440" tIns="45720" rIns="9144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4"/>
          </p:nvPr>
        </p:nvSpPr>
        <p:spPr>
          <a:xfrm>
            <a:off x="8476984" y="4778017"/>
            <a:ext cx="403412" cy="215444"/>
          </a:xfrm>
          <a:prstGeom prst="rect">
            <a:avLst/>
          </a:prstGeom>
        </p:spPr>
        <p:txBody>
          <a:bodyPr vert="horz" wrap="square" lIns="91440" tIns="45720" rIns="91440" bIns="45720" rtlCol="0" anchor="ctr">
            <a:spAutoFit/>
          </a:bodyPr>
          <a:lstStyle>
            <a:lvl1pPr algn="r">
              <a:defRPr sz="800">
                <a:solidFill>
                  <a:schemeClr val="tx2"/>
                </a:solidFill>
              </a:defRPr>
            </a:lvl1pPr>
          </a:lstStyle>
          <a:p>
            <a:fld id="{B86DE904-C121-477E-B2B0-923493BF220C}" type="slidenum">
              <a:rPr lang="nl-NL" smtClean="0"/>
              <a:pPr/>
              <a:t>‹#›</a:t>
            </a:fld>
            <a:endParaRPr lang="nl-NL" dirty="0"/>
          </a:p>
        </p:txBody>
      </p:sp>
      <p:sp>
        <p:nvSpPr>
          <p:cNvPr id="5" name="Round Same-side Corner of Rectangle 4">
            <a:extLst>
              <a:ext uri="{FF2B5EF4-FFF2-40B4-BE49-F238E27FC236}">
                <a16:creationId xmlns:a16="http://schemas.microsoft.com/office/drawing/2014/main" id="{6C443C38-324B-FBE4-B09E-2ED87B16834E}"/>
              </a:ext>
            </a:extLst>
          </p:cNvPr>
          <p:cNvSpPr/>
          <p:nvPr userDrawn="1"/>
        </p:nvSpPr>
        <p:spPr>
          <a:xfrm rot="5400000">
            <a:off x="-2207231" y="2439949"/>
            <a:ext cx="4678063" cy="263602"/>
          </a:xfrm>
          <a:prstGeom prst="round2SameRect">
            <a:avLst>
              <a:gd name="adj1" fmla="val 22302"/>
              <a:gd name="adj2"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le Placeholder 6">
            <a:extLst>
              <a:ext uri="{FF2B5EF4-FFF2-40B4-BE49-F238E27FC236}">
                <a16:creationId xmlns:a16="http://schemas.microsoft.com/office/drawing/2014/main" id="{79647671-09AC-6CF6-60F2-DD9F367DF073}"/>
              </a:ext>
            </a:extLst>
          </p:cNvPr>
          <p:cNvSpPr>
            <a:spLocks noGrp="1"/>
          </p:cNvSpPr>
          <p:nvPr>
            <p:ph type="title"/>
          </p:nvPr>
        </p:nvSpPr>
        <p:spPr>
          <a:xfrm>
            <a:off x="628650" y="274638"/>
            <a:ext cx="7886700" cy="993775"/>
          </a:xfrm>
          <a:prstGeom prst="rect">
            <a:avLst/>
          </a:prstGeom>
        </p:spPr>
        <p:txBody>
          <a:bodyPr vert="horz" lIns="91440" tIns="45720" rIns="91440" bIns="45720" rtlCol="0" anchor="b" anchorCtr="0">
            <a:noAutofit/>
          </a:bodyPr>
          <a:lstStyle/>
          <a:p>
            <a:r>
              <a:rPr lang="en-US"/>
              <a:t>Click to edit Master title style</a:t>
            </a:r>
            <a:endParaRPr lang="en-NL" dirty="0"/>
          </a:p>
        </p:txBody>
      </p:sp>
      <p:pic>
        <p:nvPicPr>
          <p:cNvPr id="2" name="Picture 1" descr="A close up of a logo&#10;&#10;Description automatically generated">
            <a:extLst>
              <a:ext uri="{FF2B5EF4-FFF2-40B4-BE49-F238E27FC236}">
                <a16:creationId xmlns:a16="http://schemas.microsoft.com/office/drawing/2014/main" id="{43CAC31B-A9F4-BA09-CC9D-BE1AFEFACDDF}"/>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315731532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75" r:id="rId3"/>
    <p:sldLayoutId id="2147483755" r:id="rId4"/>
    <p:sldLayoutId id="2147483756" r:id="rId5"/>
    <p:sldLayoutId id="2147483777" r:id="rId6"/>
    <p:sldLayoutId id="2147483764" r:id="rId7"/>
    <p:sldLayoutId id="2147483769" r:id="rId8"/>
    <p:sldLayoutId id="2147483770" r:id="rId9"/>
    <p:sldLayoutId id="2147483779" r:id="rId10"/>
    <p:sldLayoutId id="2147483778" r:id="rId11"/>
    <p:sldLayoutId id="2147483767" r:id="rId12"/>
    <p:sldLayoutId id="2147483759" r:id="rId13"/>
    <p:sldLayoutId id="2147483766" r:id="rId14"/>
    <p:sldLayoutId id="2147483774" r:id="rId15"/>
    <p:sldLayoutId id="2147483760" r:id="rId16"/>
    <p:sldLayoutId id="2147483780" r:id="rId17"/>
    <p:sldLayoutId id="2147483761" r:id="rId18"/>
    <p:sldLayoutId id="2147483776" r:id="rId19"/>
  </p:sldLayoutIdLst>
  <p:hf hdr="0" dt="0"/>
  <p:txStyles>
    <p:titleStyle>
      <a:lvl1pPr algn="l" defTabSz="914400" rtl="0" eaLnBrk="1" latinLnBrk="0" hangingPunct="1">
        <a:lnSpc>
          <a:spcPct val="100000"/>
        </a:lnSpc>
        <a:spcBef>
          <a:spcPct val="0"/>
        </a:spcBef>
        <a:buNone/>
        <a:defRPr sz="2800" b="0" i="0" kern="1200">
          <a:solidFill>
            <a:schemeClr val="tx2"/>
          </a:solidFill>
          <a:latin typeface="Cambria" panose="02040503050406030204" pitchFamily="18" charset="0"/>
          <a:ea typeface="+mj-ea"/>
          <a:cs typeface="+mj-cs"/>
        </a:defRPr>
      </a:lvl1pPr>
    </p:titleStyle>
    <p:body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slideLayout" Target="../slideLayouts/slideLayout3.xml"/><Relationship Id="rId4" Type="http://schemas.openxmlformats.org/officeDocument/2006/relationships/tags" Target="../tags/tag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E12E4FC-A227-FEBD-B82B-898062C9ECB0}"/>
              </a:ext>
            </a:extLst>
          </p:cNvPr>
          <p:cNvSpPr>
            <a:spLocks noGrp="1"/>
          </p:cNvSpPr>
          <p:nvPr>
            <p:ph type="pic" idx="13"/>
          </p:nvPr>
        </p:nvSpPr>
        <p:spPr/>
        <p:txBody>
          <a:bodyPr/>
          <a:lstStyle/>
          <a:p>
            <a:endParaRPr lang="en-NL" dirty="0"/>
          </a:p>
        </p:txBody>
      </p:sp>
      <p:sp>
        <p:nvSpPr>
          <p:cNvPr id="3" name="Title 2">
            <a:extLst>
              <a:ext uri="{FF2B5EF4-FFF2-40B4-BE49-F238E27FC236}">
                <a16:creationId xmlns:a16="http://schemas.microsoft.com/office/drawing/2014/main" id="{067DA947-6BA4-E2CD-101B-0F439EA0E13A}"/>
              </a:ext>
            </a:extLst>
          </p:cNvPr>
          <p:cNvSpPr>
            <a:spLocks noGrp="1"/>
          </p:cNvSpPr>
          <p:nvPr>
            <p:ph type="ctrTitle"/>
          </p:nvPr>
        </p:nvSpPr>
        <p:spPr/>
        <p:txBody>
          <a:bodyPr/>
          <a:lstStyle/>
          <a:p>
            <a:r>
              <a:rPr lang="fr-BE" dirty="0" err="1"/>
              <a:t>Securitisation</a:t>
            </a:r>
            <a:endParaRPr lang="en-NL" dirty="0"/>
          </a:p>
        </p:txBody>
      </p:sp>
      <p:sp>
        <p:nvSpPr>
          <p:cNvPr id="4" name="Subtitle 3">
            <a:extLst>
              <a:ext uri="{FF2B5EF4-FFF2-40B4-BE49-F238E27FC236}">
                <a16:creationId xmlns:a16="http://schemas.microsoft.com/office/drawing/2014/main" id="{C1EA1971-2135-3006-F4D3-3C7161A49DF9}"/>
              </a:ext>
            </a:extLst>
          </p:cNvPr>
          <p:cNvSpPr>
            <a:spLocks noGrp="1"/>
          </p:cNvSpPr>
          <p:nvPr>
            <p:ph type="subTitle" idx="1"/>
          </p:nvPr>
        </p:nvSpPr>
        <p:spPr/>
        <p:txBody>
          <a:bodyPr/>
          <a:lstStyle/>
          <a:p>
            <a:r>
              <a:rPr lang="fr-BE" dirty="0"/>
              <a:t>Ivan Peeters</a:t>
            </a:r>
            <a:endParaRPr lang="en-NL" dirty="0"/>
          </a:p>
        </p:txBody>
      </p:sp>
      <p:sp>
        <p:nvSpPr>
          <p:cNvPr id="5" name="Text Placeholder 4">
            <a:extLst>
              <a:ext uri="{FF2B5EF4-FFF2-40B4-BE49-F238E27FC236}">
                <a16:creationId xmlns:a16="http://schemas.microsoft.com/office/drawing/2014/main" id="{34E5B458-E462-AD53-A2EA-B9643E15947C}"/>
              </a:ext>
            </a:extLst>
          </p:cNvPr>
          <p:cNvSpPr>
            <a:spLocks noGrp="1"/>
          </p:cNvSpPr>
          <p:nvPr>
            <p:ph type="body" sz="quarter" idx="14"/>
          </p:nvPr>
        </p:nvSpPr>
        <p:spPr>
          <a:xfrm>
            <a:off x="901700" y="3166008"/>
            <a:ext cx="1368314" cy="216396"/>
          </a:xfrm>
        </p:spPr>
        <p:txBody>
          <a:bodyPr/>
          <a:lstStyle/>
          <a:p>
            <a:r>
              <a:rPr lang="fr-BE" dirty="0"/>
              <a:t>Banking &amp; Finance</a:t>
            </a:r>
            <a:endParaRPr lang="en-NL" dirty="0"/>
          </a:p>
        </p:txBody>
      </p:sp>
      <p:sp>
        <p:nvSpPr>
          <p:cNvPr id="7" name="Text Placeholder 6">
            <a:extLst>
              <a:ext uri="{FF2B5EF4-FFF2-40B4-BE49-F238E27FC236}">
                <a16:creationId xmlns:a16="http://schemas.microsoft.com/office/drawing/2014/main" id="{124D8E2B-E8CE-5749-BBB9-354F1B6FE65F}"/>
              </a:ext>
            </a:extLst>
          </p:cNvPr>
          <p:cNvSpPr>
            <a:spLocks noGrp="1"/>
          </p:cNvSpPr>
          <p:nvPr>
            <p:ph type="body" sz="quarter" idx="16"/>
          </p:nvPr>
        </p:nvSpPr>
        <p:spPr/>
        <p:txBody>
          <a:bodyPr/>
          <a:lstStyle/>
          <a:p>
            <a:r>
              <a:rPr lang="nl-BE" dirty="0"/>
              <a:t>12.02.2026</a:t>
            </a:r>
            <a:endParaRPr lang="en-NL" dirty="0"/>
          </a:p>
        </p:txBody>
      </p:sp>
      <p:pic>
        <p:nvPicPr>
          <p:cNvPr id="8" name="Picture 7">
            <a:extLst>
              <a:ext uri="{FF2B5EF4-FFF2-40B4-BE49-F238E27FC236}">
                <a16:creationId xmlns:a16="http://schemas.microsoft.com/office/drawing/2014/main" id="{08846E25-DBB8-0C23-6775-259E5CF5E4A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6913" y="428625"/>
            <a:ext cx="4476750" cy="2143125"/>
          </a:xfrm>
          <a:prstGeom prst="rect">
            <a:avLst/>
          </a:prstGeom>
          <a:noFill/>
        </p:spPr>
      </p:pic>
    </p:spTree>
    <p:extLst>
      <p:ext uri="{BB962C8B-B14F-4D97-AF65-F5344CB8AC3E}">
        <p14:creationId xmlns:p14="http://schemas.microsoft.com/office/powerpoint/2010/main" val="218479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E07A0-E43E-99D5-46D2-E670A761C3E5}"/>
              </a:ext>
            </a:extLst>
          </p:cNvPr>
          <p:cNvSpPr>
            <a:spLocks noGrp="1"/>
          </p:cNvSpPr>
          <p:nvPr>
            <p:ph type="title"/>
          </p:nvPr>
        </p:nvSpPr>
        <p:spPr/>
        <p:txBody>
          <a:bodyPr/>
          <a:lstStyle/>
          <a:p>
            <a:r>
              <a:rPr lang="en-US" dirty="0"/>
              <a:t>Classic </a:t>
            </a:r>
            <a:r>
              <a:rPr lang="en-US" dirty="0" err="1"/>
              <a:t>securitisation</a:t>
            </a:r>
            <a:r>
              <a:rPr lang="en-US" dirty="0"/>
              <a:t> scheme – true sale</a:t>
            </a:r>
            <a:endParaRPr lang="fr-BE" dirty="0"/>
          </a:p>
        </p:txBody>
      </p:sp>
      <p:sp>
        <p:nvSpPr>
          <p:cNvPr id="4" name="Slide Number Placeholder 3">
            <a:extLst>
              <a:ext uri="{FF2B5EF4-FFF2-40B4-BE49-F238E27FC236}">
                <a16:creationId xmlns:a16="http://schemas.microsoft.com/office/drawing/2014/main" id="{32FF3EBF-6103-1F81-B311-D9089A83AC73}"/>
              </a:ext>
            </a:extLst>
          </p:cNvPr>
          <p:cNvSpPr>
            <a:spLocks noGrp="1"/>
          </p:cNvSpPr>
          <p:nvPr>
            <p:ph type="sldNum" sz="quarter" idx="12"/>
          </p:nvPr>
        </p:nvSpPr>
        <p:spPr/>
        <p:txBody>
          <a:bodyPr/>
          <a:lstStyle/>
          <a:p>
            <a:fld id="{1C6BE17B-D861-924B-B43B-FB4BD656D2E6}" type="slidenum">
              <a:rPr lang="en-NL" smtClean="0"/>
              <a:t>10</a:t>
            </a:fld>
            <a:endParaRPr lang="en-NL"/>
          </a:p>
        </p:txBody>
      </p:sp>
      <p:grpSp>
        <p:nvGrpSpPr>
          <p:cNvPr id="6" name="Group 1">
            <a:extLst>
              <a:ext uri="{FF2B5EF4-FFF2-40B4-BE49-F238E27FC236}">
                <a16:creationId xmlns:a16="http://schemas.microsoft.com/office/drawing/2014/main" id="{CA2B600A-76DB-EE5B-F4F6-98C63B3F4E56}"/>
              </a:ext>
            </a:extLst>
          </p:cNvPr>
          <p:cNvGrpSpPr>
            <a:grpSpLocks/>
          </p:cNvGrpSpPr>
          <p:nvPr/>
        </p:nvGrpSpPr>
        <p:grpSpPr bwMode="auto">
          <a:xfrm>
            <a:off x="573999" y="1650955"/>
            <a:ext cx="7994650" cy="2598737"/>
            <a:chOff x="873403" y="1316320"/>
            <a:chExt cx="7419420" cy="2466779"/>
          </a:xfrm>
        </p:grpSpPr>
        <p:sp>
          <p:nvSpPr>
            <p:cNvPr id="7" name="Line 18">
              <a:extLst>
                <a:ext uri="{FF2B5EF4-FFF2-40B4-BE49-F238E27FC236}">
                  <a16:creationId xmlns:a16="http://schemas.microsoft.com/office/drawing/2014/main" id="{F95DB862-962A-13BB-7B88-6C98089D703B}"/>
                </a:ext>
              </a:extLst>
            </p:cNvPr>
            <p:cNvSpPr>
              <a:spLocks noChangeAspect="1" noChangeShapeType="1"/>
            </p:cNvSpPr>
            <p:nvPr/>
          </p:nvSpPr>
          <p:spPr bwMode="auto">
            <a:xfrm flipV="1">
              <a:off x="4555120" y="2185795"/>
              <a:ext cx="0" cy="950848"/>
            </a:xfrm>
            <a:prstGeom prst="line">
              <a:avLst/>
            </a:prstGeom>
            <a:noFill/>
            <a:ln w="1270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wrap="none" lIns="0" tIns="0" rIns="18288" bIns="18288" anchor="ctr"/>
            <a:lstStyle/>
            <a:p>
              <a:pPr defTabSz="914400" fontAlgn="auto">
                <a:lnSpc>
                  <a:spcPct val="100000"/>
                </a:lnSpc>
                <a:spcBef>
                  <a:spcPts val="0"/>
                </a:spcBef>
                <a:spcAft>
                  <a:spcPts val="0"/>
                </a:spcAft>
                <a:defRPr/>
              </a:pPr>
              <a:endParaRPr lang="nl-BE" sz="1900" kern="0">
                <a:solidFill>
                  <a:srgbClr val="000000"/>
                </a:solidFill>
                <a:latin typeface="Arial" charset="0"/>
                <a:ea typeface="+mn-ea"/>
                <a:cs typeface="Arial" charset="0"/>
              </a:endParaRPr>
            </a:p>
          </p:txBody>
        </p:sp>
        <p:sp>
          <p:nvSpPr>
            <p:cNvPr id="8" name="Text Box 5">
              <a:extLst>
                <a:ext uri="{FF2B5EF4-FFF2-40B4-BE49-F238E27FC236}">
                  <a16:creationId xmlns:a16="http://schemas.microsoft.com/office/drawing/2014/main" id="{7296047A-DC83-AAC6-0566-5199B56039BB}"/>
                </a:ext>
              </a:extLst>
            </p:cNvPr>
            <p:cNvSpPr txBox="1">
              <a:spLocks noChangeAspect="1" noChangeArrowheads="1"/>
            </p:cNvSpPr>
            <p:nvPr>
              <p:custDataLst>
                <p:tags r:id="rId1"/>
              </p:custDataLst>
            </p:nvPr>
          </p:nvSpPr>
          <p:spPr bwMode="gray">
            <a:xfrm>
              <a:off x="873403" y="1429336"/>
              <a:ext cx="1683954" cy="931258"/>
            </a:xfrm>
            <a:prstGeom prst="rect">
              <a:avLst/>
            </a:prstGeom>
            <a:solidFill>
              <a:srgbClr val="BBE0E3"/>
            </a:solidFill>
            <a:ln>
              <a:noFill/>
            </a:ln>
            <a:extLst>
              <a:ext uri="{91240B29-F687-4F45-9708-019B960494DF}">
                <a14:hiddenLine xmlns:a14="http://schemas.microsoft.com/office/drawing/2010/main" w="19050">
                  <a:solidFill>
                    <a:srgbClr val="000000"/>
                  </a:solidFill>
                  <a:miter lim="800000"/>
                  <a:headEnd/>
                  <a:tailEnd/>
                </a14:hiddenLine>
              </a:ext>
            </a:extLst>
          </p:spPr>
          <p:txBody>
            <a:bodyPr lIns="29808" tIns="29808" rIns="29808" bIns="29808" anchor="ctr" anchorCtr="1"/>
            <a:lstStyle>
              <a:lvl1pPr defTabSz="879475" eaLnBrk="0" hangingPunct="0">
                <a:spcBef>
                  <a:spcPct val="30000"/>
                </a:spcBef>
                <a:spcAft>
                  <a:spcPct val="10000"/>
                </a:spcAft>
                <a:defRPr sz="1100" b="1">
                  <a:solidFill>
                    <a:schemeClr val="tx1"/>
                  </a:solidFill>
                  <a:latin typeface="Arial" charset="0"/>
                  <a:cs typeface="Arial" charset="0"/>
                </a:defRPr>
              </a:lvl1pPr>
              <a:lvl2pPr marL="742950" indent="-285750" defTabSz="879475"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879475"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879475"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879475"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fontAlgn="auto">
                <a:lnSpc>
                  <a:spcPct val="100000"/>
                </a:lnSpc>
                <a:spcBef>
                  <a:spcPct val="0"/>
                </a:spcBef>
                <a:spcAft>
                  <a:spcPct val="0"/>
                </a:spcAft>
                <a:defRPr/>
              </a:pPr>
              <a:r>
                <a:rPr lang="en-GB" altLang="en-US" sz="1400" kern="0" dirty="0">
                  <a:solidFill>
                    <a:srgbClr val="000000"/>
                  </a:solidFill>
                  <a:ea typeface="+mn-ea"/>
                </a:rPr>
                <a:t>Originator /Seller</a:t>
              </a:r>
            </a:p>
          </p:txBody>
        </p:sp>
        <p:sp>
          <p:nvSpPr>
            <p:cNvPr id="9" name="Text Box 6">
              <a:extLst>
                <a:ext uri="{FF2B5EF4-FFF2-40B4-BE49-F238E27FC236}">
                  <a16:creationId xmlns:a16="http://schemas.microsoft.com/office/drawing/2014/main" id="{07135A1D-1E5F-858E-91A9-21AD5662A110}"/>
                </a:ext>
              </a:extLst>
            </p:cNvPr>
            <p:cNvSpPr txBox="1">
              <a:spLocks noChangeAspect="1" noChangeArrowheads="1"/>
            </p:cNvSpPr>
            <p:nvPr>
              <p:custDataLst>
                <p:tags r:id="rId2"/>
              </p:custDataLst>
            </p:nvPr>
          </p:nvSpPr>
          <p:spPr bwMode="gray">
            <a:xfrm>
              <a:off x="3743345" y="1429336"/>
              <a:ext cx="1683954" cy="931258"/>
            </a:xfrm>
            <a:prstGeom prst="rect">
              <a:avLst/>
            </a:prstGeom>
            <a:solidFill>
              <a:srgbClr val="009999"/>
            </a:solidFill>
            <a:ln>
              <a:noFill/>
            </a:ln>
            <a:extLst>
              <a:ext uri="{91240B29-F687-4F45-9708-019B960494DF}">
                <a14:hiddenLine xmlns:a14="http://schemas.microsoft.com/office/drawing/2010/main" w="19050">
                  <a:solidFill>
                    <a:srgbClr val="000000"/>
                  </a:solidFill>
                  <a:miter lim="800000"/>
                  <a:headEnd/>
                  <a:tailEnd/>
                </a14:hiddenLine>
              </a:ext>
            </a:extLst>
          </p:spPr>
          <p:txBody>
            <a:bodyPr lIns="105448" tIns="105448" rIns="105448" bIns="105448" anchor="ctr" anchorCtr="1"/>
            <a:lstStyle>
              <a:lvl1pPr defTabSz="879475" eaLnBrk="0" hangingPunct="0">
                <a:spcBef>
                  <a:spcPct val="30000"/>
                </a:spcBef>
                <a:spcAft>
                  <a:spcPct val="10000"/>
                </a:spcAft>
                <a:defRPr sz="1100" b="1">
                  <a:solidFill>
                    <a:schemeClr val="tx1"/>
                  </a:solidFill>
                  <a:latin typeface="Arial" charset="0"/>
                  <a:cs typeface="Arial" charset="0"/>
                </a:defRPr>
              </a:lvl1pPr>
              <a:lvl2pPr marL="742950" indent="-285750" defTabSz="879475"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879475"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879475"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879475"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fontAlgn="auto">
                <a:lnSpc>
                  <a:spcPct val="100000"/>
                </a:lnSpc>
                <a:spcBef>
                  <a:spcPct val="50000"/>
                </a:spcBef>
                <a:spcAft>
                  <a:spcPct val="0"/>
                </a:spcAft>
                <a:defRPr/>
              </a:pPr>
              <a:r>
                <a:rPr lang="en-GB" altLang="en-US" sz="1400" kern="0" dirty="0">
                  <a:solidFill>
                    <a:srgbClr val="FFFFFF"/>
                  </a:solidFill>
                  <a:ea typeface="+mn-ea"/>
                </a:rPr>
                <a:t>Special</a:t>
              </a:r>
              <a:br>
                <a:rPr lang="en-GB" altLang="en-US" sz="1400" kern="0" dirty="0">
                  <a:solidFill>
                    <a:srgbClr val="FFFFFF"/>
                  </a:solidFill>
                  <a:ea typeface="+mn-ea"/>
                </a:rPr>
              </a:br>
              <a:r>
                <a:rPr lang="en-GB" altLang="en-US" sz="1400" kern="0" dirty="0">
                  <a:solidFill>
                    <a:srgbClr val="FFFFFF"/>
                  </a:solidFill>
                  <a:ea typeface="+mn-ea"/>
                </a:rPr>
                <a:t>Purpose Vehicle</a:t>
              </a:r>
            </a:p>
          </p:txBody>
        </p:sp>
        <p:sp>
          <p:nvSpPr>
            <p:cNvPr id="10" name="Text Box 7">
              <a:extLst>
                <a:ext uri="{FF2B5EF4-FFF2-40B4-BE49-F238E27FC236}">
                  <a16:creationId xmlns:a16="http://schemas.microsoft.com/office/drawing/2014/main" id="{5A87C4E4-97E8-1574-0499-37EF9C82E336}"/>
                </a:ext>
              </a:extLst>
            </p:cNvPr>
            <p:cNvSpPr txBox="1">
              <a:spLocks noChangeAspect="1" noChangeArrowheads="1"/>
            </p:cNvSpPr>
            <p:nvPr>
              <p:custDataLst>
                <p:tags r:id="rId3"/>
              </p:custDataLst>
            </p:nvPr>
          </p:nvSpPr>
          <p:spPr bwMode="gray">
            <a:xfrm>
              <a:off x="3734506" y="2912116"/>
              <a:ext cx="1683954" cy="870983"/>
            </a:xfrm>
            <a:prstGeom prst="rect">
              <a:avLst/>
            </a:prstGeom>
            <a:solidFill>
              <a:srgbClr val="BBE0E3"/>
            </a:solidFill>
            <a:ln>
              <a:noFill/>
            </a:ln>
            <a:extLst>
              <a:ext uri="{91240B29-F687-4F45-9708-019B960494DF}">
                <a14:hiddenLine xmlns:a14="http://schemas.microsoft.com/office/drawing/2010/main" w="19050">
                  <a:solidFill>
                    <a:srgbClr val="000000"/>
                  </a:solidFill>
                  <a:miter lim="800000"/>
                  <a:headEnd/>
                  <a:tailEnd/>
                </a14:hiddenLine>
              </a:ext>
            </a:extLst>
          </p:spPr>
          <p:txBody>
            <a:bodyPr lIns="105448" tIns="105448" rIns="105448" bIns="105448" anchor="ctr" anchorCtr="1"/>
            <a:lstStyle>
              <a:lvl1pPr defTabSz="879475" eaLnBrk="0" hangingPunct="0">
                <a:spcBef>
                  <a:spcPct val="30000"/>
                </a:spcBef>
                <a:spcAft>
                  <a:spcPct val="10000"/>
                </a:spcAft>
                <a:defRPr sz="1100" b="1">
                  <a:solidFill>
                    <a:schemeClr val="tx1"/>
                  </a:solidFill>
                  <a:latin typeface="Arial" charset="0"/>
                  <a:cs typeface="Arial" charset="0"/>
                </a:defRPr>
              </a:lvl1pPr>
              <a:lvl2pPr marL="742950" indent="-285750" defTabSz="879475"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879475"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879475"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879475"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fontAlgn="auto">
                <a:lnSpc>
                  <a:spcPct val="100000"/>
                </a:lnSpc>
                <a:spcBef>
                  <a:spcPct val="0"/>
                </a:spcBef>
                <a:spcAft>
                  <a:spcPct val="0"/>
                </a:spcAft>
                <a:defRPr/>
              </a:pPr>
              <a:r>
                <a:rPr lang="en-GB" altLang="en-US" sz="1400" kern="0" dirty="0">
                  <a:solidFill>
                    <a:srgbClr val="000000"/>
                  </a:solidFill>
                  <a:ea typeface="+mn-ea"/>
                </a:rPr>
                <a:t>Structural</a:t>
              </a:r>
              <a:br>
                <a:rPr lang="en-GB" altLang="en-US" sz="1400" kern="0" dirty="0">
                  <a:solidFill>
                    <a:srgbClr val="000000"/>
                  </a:solidFill>
                  <a:ea typeface="+mn-ea"/>
                </a:rPr>
              </a:br>
              <a:r>
                <a:rPr lang="en-GB" altLang="en-US" sz="1400" kern="0" dirty="0">
                  <a:solidFill>
                    <a:srgbClr val="000000"/>
                  </a:solidFill>
                  <a:ea typeface="+mn-ea"/>
                </a:rPr>
                <a:t>Enhancements</a:t>
              </a:r>
              <a:br>
                <a:rPr lang="en-GB" altLang="en-US" sz="1400" kern="0" dirty="0">
                  <a:solidFill>
                    <a:srgbClr val="000000"/>
                  </a:solidFill>
                  <a:ea typeface="+mn-ea"/>
                </a:rPr>
              </a:br>
              <a:endParaRPr lang="en-GB" altLang="en-US" sz="1200" kern="0" dirty="0">
                <a:solidFill>
                  <a:srgbClr val="000000"/>
                </a:solidFill>
                <a:ea typeface="+mn-ea"/>
              </a:endParaRPr>
            </a:p>
          </p:txBody>
        </p:sp>
        <p:sp>
          <p:nvSpPr>
            <p:cNvPr id="11" name="Text Box 8">
              <a:extLst>
                <a:ext uri="{FF2B5EF4-FFF2-40B4-BE49-F238E27FC236}">
                  <a16:creationId xmlns:a16="http://schemas.microsoft.com/office/drawing/2014/main" id="{821ABE29-EF49-B969-8ECE-9FA54F2D8D2C}"/>
                </a:ext>
              </a:extLst>
            </p:cNvPr>
            <p:cNvSpPr txBox="1">
              <a:spLocks noChangeAspect="1" noChangeArrowheads="1"/>
            </p:cNvSpPr>
            <p:nvPr>
              <p:custDataLst>
                <p:tags r:id="rId4"/>
              </p:custDataLst>
            </p:nvPr>
          </p:nvSpPr>
          <p:spPr bwMode="gray">
            <a:xfrm>
              <a:off x="6608868" y="1414267"/>
              <a:ext cx="1683955" cy="929752"/>
            </a:xfrm>
            <a:prstGeom prst="rect">
              <a:avLst/>
            </a:prstGeom>
            <a:solidFill>
              <a:srgbClr val="BBE0E3"/>
            </a:solidFill>
            <a:ln>
              <a:noFill/>
            </a:ln>
            <a:extLst>
              <a:ext uri="{91240B29-F687-4F45-9708-019B960494DF}">
                <a14:hiddenLine xmlns:a14="http://schemas.microsoft.com/office/drawing/2010/main" w="19050">
                  <a:solidFill>
                    <a:srgbClr val="000000"/>
                  </a:solidFill>
                  <a:miter lim="800000"/>
                  <a:headEnd/>
                  <a:tailEnd/>
                </a14:hiddenLine>
              </a:ext>
            </a:extLst>
          </p:spPr>
          <p:txBody>
            <a:bodyPr lIns="105448" tIns="105448" rIns="105448" bIns="105448" anchor="ctr" anchorCtr="1"/>
            <a:lstStyle>
              <a:lvl1pPr defTabSz="879475" eaLnBrk="0" hangingPunct="0">
                <a:spcBef>
                  <a:spcPct val="30000"/>
                </a:spcBef>
                <a:spcAft>
                  <a:spcPct val="10000"/>
                </a:spcAft>
                <a:defRPr sz="1100" b="1">
                  <a:solidFill>
                    <a:schemeClr val="tx1"/>
                  </a:solidFill>
                  <a:latin typeface="Arial" charset="0"/>
                  <a:cs typeface="Arial" charset="0"/>
                </a:defRPr>
              </a:lvl1pPr>
              <a:lvl2pPr marL="742950" indent="-285750" defTabSz="879475"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879475"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879475"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879475"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879475"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fontAlgn="auto">
                <a:lnSpc>
                  <a:spcPct val="100000"/>
                </a:lnSpc>
                <a:spcBef>
                  <a:spcPct val="50000"/>
                </a:spcBef>
                <a:spcAft>
                  <a:spcPct val="0"/>
                </a:spcAft>
                <a:defRPr/>
              </a:pPr>
              <a:r>
                <a:rPr lang="en-GB" altLang="en-US" sz="1400" kern="0" dirty="0">
                  <a:solidFill>
                    <a:srgbClr val="000000"/>
                  </a:solidFill>
                  <a:ea typeface="+mn-ea"/>
                </a:rPr>
                <a:t>Investors</a:t>
              </a:r>
            </a:p>
          </p:txBody>
        </p:sp>
        <p:sp>
          <p:nvSpPr>
            <p:cNvPr id="12" name="Oval 9">
              <a:extLst>
                <a:ext uri="{FF2B5EF4-FFF2-40B4-BE49-F238E27FC236}">
                  <a16:creationId xmlns:a16="http://schemas.microsoft.com/office/drawing/2014/main" id="{69CA4E1B-7B5C-0FA3-C857-7A3C2DBB3FB0}"/>
                </a:ext>
              </a:extLst>
            </p:cNvPr>
            <p:cNvSpPr>
              <a:spLocks noChangeAspect="1" noChangeArrowheads="1"/>
            </p:cNvSpPr>
            <p:nvPr/>
          </p:nvSpPr>
          <p:spPr bwMode="gray">
            <a:xfrm>
              <a:off x="3056799" y="1742769"/>
              <a:ext cx="253404" cy="259185"/>
            </a:xfrm>
            <a:prstGeom prst="ellipse">
              <a:avLst/>
            </a:prstGeom>
            <a:noFill/>
            <a:ln w="9525">
              <a:solidFill>
                <a:srgbClr val="009999"/>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defTabSz="946150" eaLnBrk="0" hangingPunct="0">
                <a:spcBef>
                  <a:spcPct val="30000"/>
                </a:spcBef>
                <a:spcAft>
                  <a:spcPct val="10000"/>
                </a:spcAft>
                <a:defRPr sz="1100" b="1">
                  <a:solidFill>
                    <a:schemeClr val="tx1"/>
                  </a:solidFill>
                  <a:latin typeface="Arial" charset="0"/>
                  <a:cs typeface="Arial" charset="0"/>
                </a:defRPr>
              </a:lvl1pPr>
              <a:lvl2pPr marL="742950" indent="-285750" defTabSz="946150"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946150"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946150"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946150"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eaLnBrk="1" fontAlgn="auto" hangingPunct="1">
                <a:lnSpc>
                  <a:spcPct val="100000"/>
                </a:lnSpc>
                <a:spcBef>
                  <a:spcPct val="0"/>
                </a:spcBef>
                <a:spcAft>
                  <a:spcPct val="0"/>
                </a:spcAft>
                <a:defRPr/>
              </a:pPr>
              <a:r>
                <a:rPr lang="en-GB" altLang="en-US" sz="1400" kern="0">
                  <a:solidFill>
                    <a:srgbClr val="333399"/>
                  </a:solidFill>
                  <a:latin typeface="Times New Roman" pitchFamily="18" charset="0"/>
                  <a:ea typeface="+mn-ea"/>
                </a:rPr>
                <a:t>1</a:t>
              </a:r>
            </a:p>
          </p:txBody>
        </p:sp>
        <p:sp>
          <p:nvSpPr>
            <p:cNvPr id="13" name="Text Box 10">
              <a:extLst>
                <a:ext uri="{FF2B5EF4-FFF2-40B4-BE49-F238E27FC236}">
                  <a16:creationId xmlns:a16="http://schemas.microsoft.com/office/drawing/2014/main" id="{F31DCCDD-E8B2-34A6-C305-FFFB548FEBAC}"/>
                </a:ext>
              </a:extLst>
            </p:cNvPr>
            <p:cNvSpPr txBox="1">
              <a:spLocks noChangeAspect="1" noChangeArrowheads="1"/>
            </p:cNvSpPr>
            <p:nvPr/>
          </p:nvSpPr>
          <p:spPr bwMode="auto">
            <a:xfrm>
              <a:off x="2501373" y="1316320"/>
              <a:ext cx="1295010" cy="36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46150" eaLnBrk="0" hangingPunct="0">
                <a:spcBef>
                  <a:spcPct val="30000"/>
                </a:spcBef>
                <a:spcAft>
                  <a:spcPct val="10000"/>
                </a:spcAft>
                <a:defRPr sz="1100" b="1">
                  <a:solidFill>
                    <a:schemeClr val="tx1"/>
                  </a:solidFill>
                  <a:latin typeface="Arial" charset="0"/>
                  <a:cs typeface="Arial" charset="0"/>
                </a:defRPr>
              </a:lvl1pPr>
              <a:lvl2pPr marL="742950" indent="-285750" defTabSz="946150"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946150"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946150"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946150"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eaLnBrk="1" fontAlgn="auto" hangingPunct="1">
                <a:lnSpc>
                  <a:spcPct val="100000"/>
                </a:lnSpc>
                <a:spcBef>
                  <a:spcPct val="0"/>
                </a:spcBef>
                <a:spcAft>
                  <a:spcPct val="0"/>
                </a:spcAft>
                <a:defRPr/>
              </a:pPr>
              <a:r>
                <a:rPr lang="en-GB" altLang="en-US" sz="1200" b="0" kern="0" dirty="0">
                  <a:solidFill>
                    <a:srgbClr val="000000"/>
                  </a:solidFill>
                  <a:ea typeface="+mn-ea"/>
                </a:rPr>
                <a:t>Transfer Receivables</a:t>
              </a:r>
            </a:p>
          </p:txBody>
        </p:sp>
        <p:sp>
          <p:nvSpPr>
            <p:cNvPr id="14" name="Oval 11">
              <a:extLst>
                <a:ext uri="{FF2B5EF4-FFF2-40B4-BE49-F238E27FC236}">
                  <a16:creationId xmlns:a16="http://schemas.microsoft.com/office/drawing/2014/main" id="{2DC27CD9-8C05-70A3-83F1-46030B2FEDAB}"/>
                </a:ext>
              </a:extLst>
            </p:cNvPr>
            <p:cNvSpPr>
              <a:spLocks noChangeAspect="1" noChangeArrowheads="1"/>
            </p:cNvSpPr>
            <p:nvPr/>
          </p:nvSpPr>
          <p:spPr bwMode="gray">
            <a:xfrm>
              <a:off x="4229527" y="2505256"/>
              <a:ext cx="253404" cy="260693"/>
            </a:xfrm>
            <a:prstGeom prst="ellipse">
              <a:avLst/>
            </a:prstGeom>
            <a:noFill/>
            <a:ln w="9525">
              <a:solidFill>
                <a:srgbClr val="009999"/>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defTabSz="946150" eaLnBrk="0" hangingPunct="0">
                <a:spcBef>
                  <a:spcPct val="30000"/>
                </a:spcBef>
                <a:spcAft>
                  <a:spcPct val="10000"/>
                </a:spcAft>
                <a:defRPr sz="1100" b="1">
                  <a:solidFill>
                    <a:schemeClr val="tx1"/>
                  </a:solidFill>
                  <a:latin typeface="Arial" charset="0"/>
                  <a:cs typeface="Arial" charset="0"/>
                </a:defRPr>
              </a:lvl1pPr>
              <a:lvl2pPr marL="742950" indent="-285750" defTabSz="946150"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946150"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946150"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946150"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eaLnBrk="1" fontAlgn="auto" hangingPunct="1">
                <a:lnSpc>
                  <a:spcPct val="100000"/>
                </a:lnSpc>
                <a:spcBef>
                  <a:spcPct val="0"/>
                </a:spcBef>
                <a:spcAft>
                  <a:spcPct val="0"/>
                </a:spcAft>
                <a:defRPr/>
              </a:pPr>
              <a:r>
                <a:rPr lang="en-GB" altLang="en-US" sz="1400" kern="0">
                  <a:solidFill>
                    <a:srgbClr val="333399"/>
                  </a:solidFill>
                  <a:latin typeface="Times New Roman" pitchFamily="18" charset="0"/>
                  <a:ea typeface="+mn-ea"/>
                </a:rPr>
                <a:t>3</a:t>
              </a:r>
            </a:p>
          </p:txBody>
        </p:sp>
        <p:sp>
          <p:nvSpPr>
            <p:cNvPr id="15" name="Oval 12">
              <a:extLst>
                <a:ext uri="{FF2B5EF4-FFF2-40B4-BE49-F238E27FC236}">
                  <a16:creationId xmlns:a16="http://schemas.microsoft.com/office/drawing/2014/main" id="{0AE54F52-592B-0849-7819-5B8C0047639E}"/>
                </a:ext>
              </a:extLst>
            </p:cNvPr>
            <p:cNvSpPr>
              <a:spLocks noChangeAspect="1" noChangeArrowheads="1"/>
            </p:cNvSpPr>
            <p:nvPr/>
          </p:nvSpPr>
          <p:spPr bwMode="gray">
            <a:xfrm>
              <a:off x="5802986" y="1727701"/>
              <a:ext cx="253404" cy="259185"/>
            </a:xfrm>
            <a:prstGeom prst="ellipse">
              <a:avLst/>
            </a:prstGeom>
            <a:noFill/>
            <a:ln w="9525">
              <a:solidFill>
                <a:srgbClr val="009999"/>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defTabSz="946150" eaLnBrk="0" hangingPunct="0">
                <a:spcBef>
                  <a:spcPct val="30000"/>
                </a:spcBef>
                <a:spcAft>
                  <a:spcPct val="10000"/>
                </a:spcAft>
                <a:defRPr sz="1100" b="1">
                  <a:solidFill>
                    <a:schemeClr val="tx1"/>
                  </a:solidFill>
                  <a:latin typeface="Arial" charset="0"/>
                  <a:cs typeface="Arial" charset="0"/>
                </a:defRPr>
              </a:lvl1pPr>
              <a:lvl2pPr marL="742950" indent="-285750" defTabSz="946150"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946150"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946150"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946150"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eaLnBrk="1" fontAlgn="auto" hangingPunct="1">
                <a:lnSpc>
                  <a:spcPct val="100000"/>
                </a:lnSpc>
                <a:spcBef>
                  <a:spcPct val="0"/>
                </a:spcBef>
                <a:spcAft>
                  <a:spcPct val="0"/>
                </a:spcAft>
                <a:defRPr/>
              </a:pPr>
              <a:r>
                <a:rPr lang="en-GB" altLang="en-US" sz="1400" kern="0">
                  <a:solidFill>
                    <a:srgbClr val="333399"/>
                  </a:solidFill>
                  <a:latin typeface="Times New Roman" pitchFamily="18" charset="0"/>
                  <a:ea typeface="+mn-ea"/>
                </a:rPr>
                <a:t>2</a:t>
              </a:r>
            </a:p>
          </p:txBody>
        </p:sp>
        <p:sp>
          <p:nvSpPr>
            <p:cNvPr id="16" name="Text Box 13">
              <a:extLst>
                <a:ext uri="{FF2B5EF4-FFF2-40B4-BE49-F238E27FC236}">
                  <a16:creationId xmlns:a16="http://schemas.microsoft.com/office/drawing/2014/main" id="{8C470D51-DE3D-5C94-DE14-6A84AE26AAD3}"/>
                </a:ext>
              </a:extLst>
            </p:cNvPr>
            <p:cNvSpPr txBox="1">
              <a:spLocks noChangeAspect="1" noChangeArrowheads="1"/>
            </p:cNvSpPr>
            <p:nvPr/>
          </p:nvSpPr>
          <p:spPr bwMode="auto">
            <a:xfrm>
              <a:off x="5424353" y="1500161"/>
              <a:ext cx="1051919" cy="1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18928" bIns="18928">
              <a:spAutoFit/>
            </a:bodyPr>
            <a:lstStyle>
              <a:lvl1pPr defTabSz="946150" eaLnBrk="0" hangingPunct="0">
                <a:spcBef>
                  <a:spcPct val="30000"/>
                </a:spcBef>
                <a:spcAft>
                  <a:spcPct val="10000"/>
                </a:spcAft>
                <a:defRPr sz="1100" b="1">
                  <a:solidFill>
                    <a:schemeClr val="tx1"/>
                  </a:solidFill>
                  <a:latin typeface="Arial" charset="0"/>
                  <a:cs typeface="Arial" charset="0"/>
                </a:defRPr>
              </a:lvl1pPr>
              <a:lvl2pPr marL="742950" indent="-285750" defTabSz="946150"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946150"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946150"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946150"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eaLnBrk="1" fontAlgn="auto" hangingPunct="1">
                <a:lnSpc>
                  <a:spcPct val="100000"/>
                </a:lnSpc>
                <a:spcBef>
                  <a:spcPct val="0"/>
                </a:spcBef>
                <a:spcAft>
                  <a:spcPct val="0"/>
                </a:spcAft>
                <a:defRPr/>
              </a:pPr>
              <a:r>
                <a:rPr lang="en-GB" altLang="en-US" sz="1200" b="0" kern="0" dirty="0">
                  <a:solidFill>
                    <a:srgbClr val="000000"/>
                  </a:solidFill>
                  <a:ea typeface="+mn-ea"/>
                </a:rPr>
                <a:t>Notes</a:t>
              </a:r>
            </a:p>
          </p:txBody>
        </p:sp>
        <p:sp>
          <p:nvSpPr>
            <p:cNvPr id="17" name="Line 14">
              <a:extLst>
                <a:ext uri="{FF2B5EF4-FFF2-40B4-BE49-F238E27FC236}">
                  <a16:creationId xmlns:a16="http://schemas.microsoft.com/office/drawing/2014/main" id="{70C5F64A-65E4-253C-368B-B3B8B83ED115}"/>
                </a:ext>
              </a:extLst>
            </p:cNvPr>
            <p:cNvSpPr>
              <a:spLocks noChangeAspect="1" noChangeShapeType="1"/>
            </p:cNvSpPr>
            <p:nvPr/>
          </p:nvSpPr>
          <p:spPr bwMode="auto">
            <a:xfrm>
              <a:off x="2594190" y="1702084"/>
              <a:ext cx="1104957"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lIns="0" tIns="0" rIns="18288" bIns="18288" anchor="ctr"/>
            <a:lstStyle/>
            <a:p>
              <a:pPr defTabSz="914400" fontAlgn="auto">
                <a:lnSpc>
                  <a:spcPct val="100000"/>
                </a:lnSpc>
                <a:spcBef>
                  <a:spcPts val="0"/>
                </a:spcBef>
                <a:spcAft>
                  <a:spcPts val="0"/>
                </a:spcAft>
                <a:defRPr/>
              </a:pPr>
              <a:endParaRPr lang="nl-BE" sz="1900" kern="0">
                <a:solidFill>
                  <a:srgbClr val="000000"/>
                </a:solidFill>
                <a:latin typeface="Arial" charset="0"/>
                <a:ea typeface="+mn-ea"/>
                <a:cs typeface="Arial" charset="0"/>
              </a:endParaRPr>
            </a:p>
          </p:txBody>
        </p:sp>
        <p:sp>
          <p:nvSpPr>
            <p:cNvPr id="18" name="Line 15">
              <a:extLst>
                <a:ext uri="{FF2B5EF4-FFF2-40B4-BE49-F238E27FC236}">
                  <a16:creationId xmlns:a16="http://schemas.microsoft.com/office/drawing/2014/main" id="{F0806C43-E729-C0D4-0E2F-FE93B8AE3901}"/>
                </a:ext>
              </a:extLst>
            </p:cNvPr>
            <p:cNvSpPr>
              <a:spLocks noChangeAspect="1" noChangeShapeType="1"/>
            </p:cNvSpPr>
            <p:nvPr/>
          </p:nvSpPr>
          <p:spPr bwMode="auto">
            <a:xfrm>
              <a:off x="5472972" y="1693043"/>
              <a:ext cx="1099064"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lIns="0" tIns="0" rIns="18288" bIns="18288" anchor="ctr"/>
            <a:lstStyle/>
            <a:p>
              <a:pPr defTabSz="914400" fontAlgn="auto">
                <a:lnSpc>
                  <a:spcPct val="100000"/>
                </a:lnSpc>
                <a:spcBef>
                  <a:spcPts val="0"/>
                </a:spcBef>
                <a:spcAft>
                  <a:spcPts val="0"/>
                </a:spcAft>
                <a:defRPr/>
              </a:pPr>
              <a:endParaRPr lang="nl-BE" sz="1900" kern="0">
                <a:solidFill>
                  <a:srgbClr val="000000"/>
                </a:solidFill>
                <a:latin typeface="Arial" charset="0"/>
                <a:ea typeface="+mn-ea"/>
                <a:cs typeface="Arial" charset="0"/>
              </a:endParaRPr>
            </a:p>
          </p:txBody>
        </p:sp>
        <p:sp>
          <p:nvSpPr>
            <p:cNvPr id="19" name="Line 16">
              <a:extLst>
                <a:ext uri="{FF2B5EF4-FFF2-40B4-BE49-F238E27FC236}">
                  <a16:creationId xmlns:a16="http://schemas.microsoft.com/office/drawing/2014/main" id="{7776560D-2083-C7CC-064F-B6CAF5F2A82A}"/>
                </a:ext>
              </a:extLst>
            </p:cNvPr>
            <p:cNvSpPr>
              <a:spLocks noChangeAspect="1" noChangeShapeType="1"/>
            </p:cNvSpPr>
            <p:nvPr/>
          </p:nvSpPr>
          <p:spPr bwMode="auto">
            <a:xfrm flipH="1">
              <a:off x="2594190" y="2066751"/>
              <a:ext cx="1104957"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lIns="0" tIns="0" rIns="18288" bIns="18288" anchor="ctr"/>
            <a:lstStyle/>
            <a:p>
              <a:pPr defTabSz="914400" fontAlgn="auto">
                <a:lnSpc>
                  <a:spcPct val="100000"/>
                </a:lnSpc>
                <a:spcBef>
                  <a:spcPts val="0"/>
                </a:spcBef>
                <a:spcAft>
                  <a:spcPts val="0"/>
                </a:spcAft>
                <a:defRPr/>
              </a:pPr>
              <a:endParaRPr lang="nl-BE" sz="1900" kern="0">
                <a:solidFill>
                  <a:srgbClr val="000000"/>
                </a:solidFill>
                <a:latin typeface="Arial" charset="0"/>
                <a:ea typeface="+mn-ea"/>
                <a:cs typeface="Arial" charset="0"/>
              </a:endParaRPr>
            </a:p>
          </p:txBody>
        </p:sp>
        <p:sp>
          <p:nvSpPr>
            <p:cNvPr id="20" name="Line 17">
              <a:extLst>
                <a:ext uri="{FF2B5EF4-FFF2-40B4-BE49-F238E27FC236}">
                  <a16:creationId xmlns:a16="http://schemas.microsoft.com/office/drawing/2014/main" id="{BF436EDF-7725-DB4D-DC7C-03D4DCBDE5EA}"/>
                </a:ext>
              </a:extLst>
            </p:cNvPr>
            <p:cNvSpPr>
              <a:spLocks noChangeAspect="1" noChangeShapeType="1"/>
            </p:cNvSpPr>
            <p:nvPr/>
          </p:nvSpPr>
          <p:spPr bwMode="auto">
            <a:xfrm flipH="1">
              <a:off x="5472972" y="2038120"/>
              <a:ext cx="1099064"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lIns="0" tIns="0" rIns="18288" bIns="18288" anchor="ctr"/>
            <a:lstStyle/>
            <a:p>
              <a:pPr defTabSz="914400" fontAlgn="auto">
                <a:lnSpc>
                  <a:spcPct val="100000"/>
                </a:lnSpc>
                <a:spcBef>
                  <a:spcPts val="0"/>
                </a:spcBef>
                <a:spcAft>
                  <a:spcPts val="0"/>
                </a:spcAft>
                <a:defRPr/>
              </a:pPr>
              <a:endParaRPr lang="nl-BE" sz="1900" kern="0">
                <a:solidFill>
                  <a:srgbClr val="000000"/>
                </a:solidFill>
                <a:latin typeface="Arial" charset="0"/>
                <a:ea typeface="+mn-ea"/>
                <a:cs typeface="Arial" charset="0"/>
              </a:endParaRPr>
            </a:p>
          </p:txBody>
        </p:sp>
        <p:sp>
          <p:nvSpPr>
            <p:cNvPr id="21" name="Text Box 19">
              <a:extLst>
                <a:ext uri="{FF2B5EF4-FFF2-40B4-BE49-F238E27FC236}">
                  <a16:creationId xmlns:a16="http://schemas.microsoft.com/office/drawing/2014/main" id="{11D71D2B-390F-B1A1-15B9-AB8BC9EA6BF6}"/>
                </a:ext>
              </a:extLst>
            </p:cNvPr>
            <p:cNvSpPr txBox="1">
              <a:spLocks noChangeAspect="1" noChangeArrowheads="1"/>
            </p:cNvSpPr>
            <p:nvPr/>
          </p:nvSpPr>
          <p:spPr bwMode="auto">
            <a:xfrm>
              <a:off x="5652712" y="2054696"/>
              <a:ext cx="667394" cy="388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8928" bIns="18928">
              <a:spAutoFit/>
            </a:bodyPr>
            <a:lstStyle>
              <a:lvl1pPr defTabSz="946150" eaLnBrk="0" hangingPunct="0">
                <a:spcBef>
                  <a:spcPct val="30000"/>
                </a:spcBef>
                <a:spcAft>
                  <a:spcPct val="10000"/>
                </a:spcAft>
                <a:defRPr sz="1100" b="1">
                  <a:solidFill>
                    <a:schemeClr val="tx1"/>
                  </a:solidFill>
                  <a:latin typeface="Arial" charset="0"/>
                  <a:cs typeface="Arial" charset="0"/>
                </a:defRPr>
              </a:lvl1pPr>
              <a:lvl2pPr marL="742950" indent="-285750" defTabSz="946150"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946150"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946150"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946150"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eaLnBrk="1" fontAlgn="auto" hangingPunct="1">
                <a:lnSpc>
                  <a:spcPct val="100000"/>
                </a:lnSpc>
                <a:spcBef>
                  <a:spcPct val="0"/>
                </a:spcBef>
                <a:spcAft>
                  <a:spcPct val="0"/>
                </a:spcAft>
                <a:defRPr/>
              </a:pPr>
              <a:r>
                <a:rPr lang="en-GB" altLang="en-US" sz="1200" b="0" kern="0" dirty="0">
                  <a:solidFill>
                    <a:srgbClr val="000000"/>
                  </a:solidFill>
                  <a:ea typeface="+mn-ea"/>
                </a:rPr>
                <a:t>Proceeds</a:t>
              </a:r>
            </a:p>
            <a:p>
              <a:pPr algn="ctr" eaLnBrk="1" fontAlgn="auto" hangingPunct="1">
                <a:lnSpc>
                  <a:spcPct val="100000"/>
                </a:lnSpc>
                <a:spcBef>
                  <a:spcPct val="0"/>
                </a:spcBef>
                <a:spcAft>
                  <a:spcPct val="0"/>
                </a:spcAft>
                <a:defRPr/>
              </a:pPr>
              <a:endParaRPr lang="en-GB" altLang="en-US" sz="1200" b="0" kern="0" dirty="0">
                <a:solidFill>
                  <a:srgbClr val="000000"/>
                </a:solidFill>
                <a:ea typeface="+mn-ea"/>
              </a:endParaRPr>
            </a:p>
          </p:txBody>
        </p:sp>
        <p:sp>
          <p:nvSpPr>
            <p:cNvPr id="22" name="Text Box 20">
              <a:extLst>
                <a:ext uri="{FF2B5EF4-FFF2-40B4-BE49-F238E27FC236}">
                  <a16:creationId xmlns:a16="http://schemas.microsoft.com/office/drawing/2014/main" id="{CDDC7393-9DD9-5E9F-1A90-58AFC6E3D548}"/>
                </a:ext>
              </a:extLst>
            </p:cNvPr>
            <p:cNvSpPr txBox="1">
              <a:spLocks noChangeAspect="1" noChangeArrowheads="1"/>
            </p:cNvSpPr>
            <p:nvPr/>
          </p:nvSpPr>
          <p:spPr bwMode="auto">
            <a:xfrm>
              <a:off x="2448335" y="2077299"/>
              <a:ext cx="1476223" cy="388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18928" bIns="18928">
              <a:spAutoFit/>
            </a:bodyPr>
            <a:lstStyle>
              <a:lvl1pPr defTabSz="946150" eaLnBrk="0" hangingPunct="0">
                <a:spcBef>
                  <a:spcPct val="30000"/>
                </a:spcBef>
                <a:spcAft>
                  <a:spcPct val="10000"/>
                </a:spcAft>
                <a:defRPr sz="1100" b="1">
                  <a:solidFill>
                    <a:schemeClr val="tx1"/>
                  </a:solidFill>
                  <a:latin typeface="Arial" charset="0"/>
                  <a:cs typeface="Arial" charset="0"/>
                </a:defRPr>
              </a:lvl1pPr>
              <a:lvl2pPr marL="742950" indent="-285750" defTabSz="946150" eaLnBrk="0" hangingPunct="0">
                <a:spcBef>
                  <a:spcPct val="30000"/>
                </a:spcBef>
                <a:spcAft>
                  <a:spcPct val="10000"/>
                </a:spcAft>
                <a:buClr>
                  <a:srgbClr val="00915A"/>
                </a:buClr>
                <a:buSzPct val="80000"/>
                <a:buFont typeface="Wingdings" pitchFamily="2" charset="2"/>
                <a:buChar char="n"/>
                <a:defRPr sz="1100">
                  <a:solidFill>
                    <a:srgbClr val="000000"/>
                  </a:solidFill>
                  <a:latin typeface="Arial" charset="0"/>
                  <a:cs typeface="Arial" charset="0"/>
                </a:defRPr>
              </a:lvl2pPr>
              <a:lvl3pPr marL="1143000" indent="-228600" defTabSz="946150" eaLnBrk="0" hangingPunct="0">
                <a:spcBef>
                  <a:spcPct val="10000"/>
                </a:spcBef>
                <a:spcAft>
                  <a:spcPct val="10000"/>
                </a:spcAft>
                <a:buClr>
                  <a:srgbClr val="00915A"/>
                </a:buClr>
                <a:buSzPct val="120000"/>
                <a:buFont typeface="Wingdings" pitchFamily="2" charset="2"/>
                <a:buChar char="§"/>
                <a:defRPr sz="1100">
                  <a:solidFill>
                    <a:srgbClr val="000000"/>
                  </a:solidFill>
                  <a:latin typeface="Arial" charset="0"/>
                  <a:cs typeface="Arial" charset="0"/>
                </a:defRPr>
              </a:lvl3pPr>
              <a:lvl4pPr marL="1600200" indent="-228600" defTabSz="946150" eaLnBrk="0" hangingPunct="0">
                <a:spcBef>
                  <a:spcPct val="10000"/>
                </a:spcBef>
                <a:buClr>
                  <a:srgbClr val="00915A"/>
                </a:buClr>
                <a:buFont typeface="Wingdings" pitchFamily="2" charset="2"/>
                <a:buChar char="§"/>
                <a:defRPr sz="1100">
                  <a:solidFill>
                    <a:srgbClr val="000000"/>
                  </a:solidFill>
                  <a:latin typeface="Arial" charset="0"/>
                  <a:cs typeface="Arial" charset="0"/>
                </a:defRPr>
              </a:lvl4pPr>
              <a:lvl5pPr marL="2057400" indent="-228600" defTabSz="946150" eaLnBrk="0" hangingPunct="0">
                <a:spcBef>
                  <a:spcPct val="20000"/>
                </a:spcBef>
                <a:buClr>
                  <a:srgbClr val="00915A"/>
                </a:buClr>
                <a:buSzPct val="80000"/>
                <a:buFont typeface="Wingdings" pitchFamily="2" charset="2"/>
                <a:buChar char="§"/>
                <a:defRPr sz="1600">
                  <a:solidFill>
                    <a:srgbClr val="000000"/>
                  </a:solidFill>
                  <a:latin typeface="Arial" charset="0"/>
                  <a:cs typeface="Arial" charset="0"/>
                </a:defRPr>
              </a:lvl5pPr>
              <a:lvl6pPr marL="25146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6pPr>
              <a:lvl7pPr marL="29718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7pPr>
              <a:lvl8pPr marL="34290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8pPr>
              <a:lvl9pPr marL="3886200" indent="-228600" defTabSz="946150" eaLnBrk="0" fontAlgn="base" hangingPunct="0">
                <a:spcBef>
                  <a:spcPct val="20000"/>
                </a:spcBef>
                <a:spcAft>
                  <a:spcPct val="0"/>
                </a:spcAft>
                <a:buClr>
                  <a:srgbClr val="00915A"/>
                </a:buClr>
                <a:buSzPct val="80000"/>
                <a:buFont typeface="Wingdings" pitchFamily="2" charset="2"/>
                <a:buChar char="§"/>
                <a:defRPr sz="1600">
                  <a:solidFill>
                    <a:srgbClr val="000000"/>
                  </a:solidFill>
                  <a:latin typeface="Arial" charset="0"/>
                  <a:cs typeface="Arial" charset="0"/>
                </a:defRPr>
              </a:lvl9pPr>
            </a:lstStyle>
            <a:p>
              <a:pPr algn="ctr" eaLnBrk="1" fontAlgn="auto" hangingPunct="1">
                <a:lnSpc>
                  <a:spcPct val="100000"/>
                </a:lnSpc>
                <a:spcBef>
                  <a:spcPct val="0"/>
                </a:spcBef>
                <a:spcAft>
                  <a:spcPct val="0"/>
                </a:spcAft>
                <a:defRPr/>
              </a:pPr>
              <a:r>
                <a:rPr lang="en-GB" altLang="en-US" sz="1200" b="0" kern="0" dirty="0">
                  <a:solidFill>
                    <a:srgbClr val="000000"/>
                  </a:solidFill>
                  <a:ea typeface="+mn-ea"/>
                </a:rPr>
                <a:t>Proceeds</a:t>
              </a:r>
            </a:p>
            <a:p>
              <a:pPr algn="ctr" eaLnBrk="1" fontAlgn="auto" hangingPunct="1">
                <a:lnSpc>
                  <a:spcPct val="100000"/>
                </a:lnSpc>
                <a:spcBef>
                  <a:spcPct val="0"/>
                </a:spcBef>
                <a:spcAft>
                  <a:spcPct val="0"/>
                </a:spcAft>
                <a:defRPr/>
              </a:pPr>
              <a:endParaRPr lang="en-GB" altLang="en-US" sz="1200" b="0" kern="0" dirty="0">
                <a:solidFill>
                  <a:srgbClr val="000000"/>
                </a:solidFill>
                <a:ea typeface="+mn-ea"/>
              </a:endParaRPr>
            </a:p>
          </p:txBody>
        </p:sp>
      </p:grpSp>
    </p:spTree>
    <p:extLst>
      <p:ext uri="{BB962C8B-B14F-4D97-AF65-F5344CB8AC3E}">
        <p14:creationId xmlns:p14="http://schemas.microsoft.com/office/powerpoint/2010/main" val="2291956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4CCDB-FD12-23C1-8F0C-551EAA238816}"/>
              </a:ext>
            </a:extLst>
          </p:cNvPr>
          <p:cNvSpPr>
            <a:spLocks noGrp="1"/>
          </p:cNvSpPr>
          <p:nvPr>
            <p:ph type="title"/>
          </p:nvPr>
        </p:nvSpPr>
        <p:spPr/>
        <p:txBody>
          <a:bodyPr/>
          <a:lstStyle/>
          <a:p>
            <a:r>
              <a:rPr lang="fr-BE" dirty="0" err="1"/>
              <a:t>Different</a:t>
            </a:r>
            <a:r>
              <a:rPr lang="fr-BE" dirty="0"/>
              <a:t> structural components (1)</a:t>
            </a:r>
          </a:p>
        </p:txBody>
      </p:sp>
      <p:sp>
        <p:nvSpPr>
          <p:cNvPr id="3" name="Content Placeholder 2">
            <a:extLst>
              <a:ext uri="{FF2B5EF4-FFF2-40B4-BE49-F238E27FC236}">
                <a16:creationId xmlns:a16="http://schemas.microsoft.com/office/drawing/2014/main" id="{CFB3A324-310F-7A30-4315-70A2D704D53A}"/>
              </a:ext>
            </a:extLst>
          </p:cNvPr>
          <p:cNvSpPr>
            <a:spLocks noGrp="1"/>
          </p:cNvSpPr>
          <p:nvPr>
            <p:ph idx="1"/>
          </p:nvPr>
        </p:nvSpPr>
        <p:spPr/>
        <p:txBody>
          <a:bodyPr/>
          <a:lstStyle/>
          <a:p>
            <a:r>
              <a:rPr lang="en-US" dirty="0"/>
              <a:t>Origination</a:t>
            </a:r>
          </a:p>
          <a:p>
            <a:pPr marL="0" indent="0">
              <a:buNone/>
            </a:pPr>
            <a:endParaRPr lang="en-US" dirty="0"/>
          </a:p>
          <a:p>
            <a:r>
              <a:rPr lang="en-US" dirty="0"/>
              <a:t>Sale/risk transfer</a:t>
            </a:r>
          </a:p>
          <a:p>
            <a:pPr lvl="1"/>
            <a:r>
              <a:rPr lang="en-US" dirty="0"/>
              <a:t>No recourse</a:t>
            </a:r>
          </a:p>
          <a:p>
            <a:pPr lvl="1"/>
            <a:r>
              <a:rPr lang="en-US" dirty="0"/>
              <a:t>“true sale”</a:t>
            </a:r>
          </a:p>
          <a:p>
            <a:endParaRPr lang="en-US" dirty="0"/>
          </a:p>
          <a:p>
            <a:r>
              <a:rPr lang="en-US" dirty="0"/>
              <a:t>Servicing</a:t>
            </a:r>
          </a:p>
          <a:p>
            <a:endParaRPr lang="en-US" dirty="0"/>
          </a:p>
          <a:p>
            <a:r>
              <a:rPr lang="en-US" dirty="0"/>
              <a:t>Hedging</a:t>
            </a:r>
          </a:p>
          <a:p>
            <a:endParaRPr lang="fr-BE" dirty="0"/>
          </a:p>
        </p:txBody>
      </p:sp>
      <p:sp>
        <p:nvSpPr>
          <p:cNvPr id="4" name="Slide Number Placeholder 3">
            <a:extLst>
              <a:ext uri="{FF2B5EF4-FFF2-40B4-BE49-F238E27FC236}">
                <a16:creationId xmlns:a16="http://schemas.microsoft.com/office/drawing/2014/main" id="{6686D612-6BF5-ED1A-687E-B10F8D8B139F}"/>
              </a:ext>
            </a:extLst>
          </p:cNvPr>
          <p:cNvSpPr>
            <a:spLocks noGrp="1"/>
          </p:cNvSpPr>
          <p:nvPr>
            <p:ph type="sldNum" sz="quarter" idx="12"/>
          </p:nvPr>
        </p:nvSpPr>
        <p:spPr/>
        <p:txBody>
          <a:bodyPr/>
          <a:lstStyle/>
          <a:p>
            <a:fld id="{1C6BE17B-D861-924B-B43B-FB4BD656D2E6}" type="slidenum">
              <a:rPr lang="en-NL" smtClean="0"/>
              <a:t>11</a:t>
            </a:fld>
            <a:endParaRPr lang="en-NL"/>
          </a:p>
        </p:txBody>
      </p:sp>
    </p:spTree>
    <p:extLst>
      <p:ext uri="{BB962C8B-B14F-4D97-AF65-F5344CB8AC3E}">
        <p14:creationId xmlns:p14="http://schemas.microsoft.com/office/powerpoint/2010/main" val="1242378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C190D-A2AF-6C25-308E-974B54CA3601}"/>
              </a:ext>
            </a:extLst>
          </p:cNvPr>
          <p:cNvSpPr>
            <a:spLocks noGrp="1"/>
          </p:cNvSpPr>
          <p:nvPr>
            <p:ph type="title"/>
          </p:nvPr>
        </p:nvSpPr>
        <p:spPr/>
        <p:txBody>
          <a:bodyPr/>
          <a:lstStyle/>
          <a:p>
            <a:r>
              <a:rPr lang="fr-BE" dirty="0" err="1"/>
              <a:t>Different</a:t>
            </a:r>
            <a:r>
              <a:rPr lang="fr-BE" dirty="0"/>
              <a:t> structural components (2)</a:t>
            </a:r>
          </a:p>
        </p:txBody>
      </p:sp>
      <p:sp>
        <p:nvSpPr>
          <p:cNvPr id="3" name="Content Placeholder 2">
            <a:extLst>
              <a:ext uri="{FF2B5EF4-FFF2-40B4-BE49-F238E27FC236}">
                <a16:creationId xmlns:a16="http://schemas.microsoft.com/office/drawing/2014/main" id="{249275E8-3976-8DBA-19EE-65CA26EAD55C}"/>
              </a:ext>
            </a:extLst>
          </p:cNvPr>
          <p:cNvSpPr>
            <a:spLocks noGrp="1"/>
          </p:cNvSpPr>
          <p:nvPr>
            <p:ph idx="1"/>
          </p:nvPr>
        </p:nvSpPr>
        <p:spPr/>
        <p:txBody>
          <a:bodyPr/>
          <a:lstStyle/>
          <a:p>
            <a:r>
              <a:rPr lang="en-US" dirty="0"/>
              <a:t>Issuance of asset backed securities</a:t>
            </a:r>
          </a:p>
          <a:p>
            <a:pPr lvl="1"/>
            <a:r>
              <a:rPr lang="en-US" dirty="0"/>
              <a:t>Marketing</a:t>
            </a:r>
          </a:p>
          <a:p>
            <a:pPr lvl="1"/>
            <a:r>
              <a:rPr lang="en-US" dirty="0"/>
              <a:t>Disclosure (data, financial structure, risk factors)</a:t>
            </a:r>
          </a:p>
          <a:p>
            <a:pPr lvl="1"/>
            <a:endParaRPr lang="en-US" dirty="0"/>
          </a:p>
          <a:p>
            <a:r>
              <a:rPr lang="en-US" dirty="0"/>
              <a:t>Servicing</a:t>
            </a:r>
          </a:p>
          <a:p>
            <a:endParaRPr lang="en-US" dirty="0"/>
          </a:p>
          <a:p>
            <a:r>
              <a:rPr lang="en-US" dirty="0"/>
              <a:t>Rating</a:t>
            </a:r>
          </a:p>
          <a:p>
            <a:pPr lvl="1"/>
            <a:r>
              <a:rPr lang="en-US" dirty="0"/>
              <a:t>Rating models</a:t>
            </a:r>
          </a:p>
          <a:p>
            <a:pPr lvl="1"/>
            <a:r>
              <a:rPr lang="en-US" dirty="0"/>
              <a:t>Disclosure (historical performance, legal structure, operational due diligence)</a:t>
            </a:r>
          </a:p>
          <a:p>
            <a:pPr lvl="1"/>
            <a:endParaRPr lang="en-US" dirty="0"/>
          </a:p>
          <a:p>
            <a:r>
              <a:rPr lang="en-US" dirty="0"/>
              <a:t>Distribution/sale of securities</a:t>
            </a:r>
          </a:p>
        </p:txBody>
      </p:sp>
      <p:sp>
        <p:nvSpPr>
          <p:cNvPr id="4" name="Slide Number Placeholder 3">
            <a:extLst>
              <a:ext uri="{FF2B5EF4-FFF2-40B4-BE49-F238E27FC236}">
                <a16:creationId xmlns:a16="http://schemas.microsoft.com/office/drawing/2014/main" id="{6269B9FD-2D96-2CE0-CEAA-35C7A161B275}"/>
              </a:ext>
            </a:extLst>
          </p:cNvPr>
          <p:cNvSpPr>
            <a:spLocks noGrp="1"/>
          </p:cNvSpPr>
          <p:nvPr>
            <p:ph type="sldNum" sz="quarter" idx="12"/>
          </p:nvPr>
        </p:nvSpPr>
        <p:spPr/>
        <p:txBody>
          <a:bodyPr/>
          <a:lstStyle/>
          <a:p>
            <a:fld id="{1C6BE17B-D861-924B-B43B-FB4BD656D2E6}" type="slidenum">
              <a:rPr lang="en-NL" smtClean="0"/>
              <a:t>12</a:t>
            </a:fld>
            <a:endParaRPr lang="en-NL"/>
          </a:p>
        </p:txBody>
      </p:sp>
    </p:spTree>
    <p:extLst>
      <p:ext uri="{BB962C8B-B14F-4D97-AF65-F5344CB8AC3E}">
        <p14:creationId xmlns:p14="http://schemas.microsoft.com/office/powerpoint/2010/main" val="2689190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0F7DD-0BE8-97F9-F89D-18A8378EFBDC}"/>
              </a:ext>
            </a:extLst>
          </p:cNvPr>
          <p:cNvSpPr>
            <a:spLocks noGrp="1"/>
          </p:cNvSpPr>
          <p:nvPr>
            <p:ph type="title"/>
          </p:nvPr>
        </p:nvSpPr>
        <p:spPr/>
        <p:txBody>
          <a:bodyPr/>
          <a:lstStyle/>
          <a:p>
            <a:r>
              <a:rPr lang="fr-BE" dirty="0"/>
              <a:t>Parties </a:t>
            </a:r>
            <a:r>
              <a:rPr lang="fr-BE" dirty="0" err="1"/>
              <a:t>involved</a:t>
            </a:r>
            <a:endParaRPr lang="fr-BE" dirty="0"/>
          </a:p>
        </p:txBody>
      </p:sp>
      <p:pic>
        <p:nvPicPr>
          <p:cNvPr id="6" name="Content Placeholder 5">
            <a:extLst>
              <a:ext uri="{FF2B5EF4-FFF2-40B4-BE49-F238E27FC236}">
                <a16:creationId xmlns:a16="http://schemas.microsoft.com/office/drawing/2014/main" id="{EE16BCDF-D417-8907-432D-060649E69085}"/>
              </a:ext>
            </a:extLst>
          </p:cNvPr>
          <p:cNvPicPr>
            <a:picLocks noGrp="1" noChangeAspect="1"/>
          </p:cNvPicPr>
          <p:nvPr>
            <p:ph idx="1"/>
          </p:nvPr>
        </p:nvPicPr>
        <p:blipFill>
          <a:blip r:embed="rId2"/>
          <a:stretch>
            <a:fillRect/>
          </a:stretch>
        </p:blipFill>
        <p:spPr>
          <a:xfrm>
            <a:off x="1446014" y="1297975"/>
            <a:ext cx="6251971" cy="3480042"/>
          </a:xfrm>
        </p:spPr>
      </p:pic>
      <p:sp>
        <p:nvSpPr>
          <p:cNvPr id="4" name="Slide Number Placeholder 3">
            <a:extLst>
              <a:ext uri="{FF2B5EF4-FFF2-40B4-BE49-F238E27FC236}">
                <a16:creationId xmlns:a16="http://schemas.microsoft.com/office/drawing/2014/main" id="{E06C8B03-AC25-5006-E591-85964B4314F3}"/>
              </a:ext>
            </a:extLst>
          </p:cNvPr>
          <p:cNvSpPr>
            <a:spLocks noGrp="1"/>
          </p:cNvSpPr>
          <p:nvPr>
            <p:ph type="sldNum" sz="quarter" idx="12"/>
          </p:nvPr>
        </p:nvSpPr>
        <p:spPr/>
        <p:txBody>
          <a:bodyPr/>
          <a:lstStyle/>
          <a:p>
            <a:fld id="{1C6BE17B-D861-924B-B43B-FB4BD656D2E6}" type="slidenum">
              <a:rPr lang="en-NL" smtClean="0"/>
              <a:t>13</a:t>
            </a:fld>
            <a:endParaRPr lang="en-NL"/>
          </a:p>
        </p:txBody>
      </p:sp>
    </p:spTree>
    <p:extLst>
      <p:ext uri="{BB962C8B-B14F-4D97-AF65-F5344CB8AC3E}">
        <p14:creationId xmlns:p14="http://schemas.microsoft.com/office/powerpoint/2010/main" val="2224366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9E64-B4BC-D809-EEED-8D01C2505103}"/>
              </a:ext>
            </a:extLst>
          </p:cNvPr>
          <p:cNvSpPr>
            <a:spLocks noGrp="1"/>
          </p:cNvSpPr>
          <p:nvPr>
            <p:ph type="title"/>
          </p:nvPr>
        </p:nvSpPr>
        <p:spPr/>
        <p:txBody>
          <a:bodyPr/>
          <a:lstStyle/>
          <a:p>
            <a:r>
              <a:rPr lang="fr-BE" dirty="0" err="1"/>
              <a:t>Why</a:t>
            </a:r>
            <a:r>
              <a:rPr lang="fr-BE" dirty="0"/>
              <a:t> </a:t>
            </a:r>
            <a:r>
              <a:rPr lang="fr-BE" dirty="0" err="1"/>
              <a:t>is</a:t>
            </a:r>
            <a:r>
              <a:rPr lang="fr-BE" dirty="0"/>
              <a:t> </a:t>
            </a:r>
            <a:r>
              <a:rPr lang="fr-BE" dirty="0" err="1"/>
              <a:t>securitisation</a:t>
            </a:r>
            <a:r>
              <a:rPr lang="fr-BE" dirty="0"/>
              <a:t> </a:t>
            </a:r>
            <a:r>
              <a:rPr lang="fr-BE" dirty="0" err="1"/>
              <a:t>used</a:t>
            </a:r>
            <a:r>
              <a:rPr lang="fr-BE" dirty="0"/>
              <a:t>?</a:t>
            </a:r>
          </a:p>
        </p:txBody>
      </p:sp>
      <p:sp>
        <p:nvSpPr>
          <p:cNvPr id="3" name="Content Placeholder 2">
            <a:extLst>
              <a:ext uri="{FF2B5EF4-FFF2-40B4-BE49-F238E27FC236}">
                <a16:creationId xmlns:a16="http://schemas.microsoft.com/office/drawing/2014/main" id="{7F52F1DD-B221-8234-9DEB-CAB42F63E3E4}"/>
              </a:ext>
            </a:extLst>
          </p:cNvPr>
          <p:cNvSpPr>
            <a:spLocks noGrp="1"/>
          </p:cNvSpPr>
          <p:nvPr>
            <p:ph idx="1"/>
          </p:nvPr>
        </p:nvSpPr>
        <p:spPr/>
        <p:txBody>
          <a:bodyPr/>
          <a:lstStyle/>
          <a:p>
            <a:r>
              <a:rPr lang="fr-BE" dirty="0" err="1"/>
              <a:t>Funding</a:t>
            </a:r>
            <a:r>
              <a:rPr lang="fr-BE" dirty="0"/>
              <a:t>, </a:t>
            </a:r>
            <a:r>
              <a:rPr lang="fr-BE" dirty="0" err="1"/>
              <a:t>debt</a:t>
            </a:r>
            <a:r>
              <a:rPr lang="fr-BE" dirty="0"/>
              <a:t> finance (</a:t>
            </a:r>
            <a:r>
              <a:rPr lang="fr-BE" dirty="0" err="1"/>
              <a:t>market</a:t>
            </a:r>
            <a:r>
              <a:rPr lang="fr-BE" dirty="0"/>
              <a:t>, </a:t>
            </a:r>
            <a:r>
              <a:rPr lang="fr-BE" dirty="0" err="1"/>
              <a:t>retained</a:t>
            </a:r>
            <a:r>
              <a:rPr lang="fr-BE" dirty="0"/>
              <a:t>)</a:t>
            </a:r>
          </a:p>
          <a:p>
            <a:endParaRPr lang="fr-BE" dirty="0"/>
          </a:p>
          <a:p>
            <a:r>
              <a:rPr lang="fr-BE" dirty="0"/>
              <a:t>Risk </a:t>
            </a:r>
            <a:r>
              <a:rPr lang="fr-BE" dirty="0" err="1"/>
              <a:t>transfer</a:t>
            </a:r>
            <a:r>
              <a:rPr lang="fr-BE" dirty="0"/>
              <a:t> (capital relief, …)</a:t>
            </a:r>
          </a:p>
        </p:txBody>
      </p:sp>
      <p:sp>
        <p:nvSpPr>
          <p:cNvPr id="4" name="Slide Number Placeholder 3">
            <a:extLst>
              <a:ext uri="{FF2B5EF4-FFF2-40B4-BE49-F238E27FC236}">
                <a16:creationId xmlns:a16="http://schemas.microsoft.com/office/drawing/2014/main" id="{F3767CFC-AE83-5FE7-288A-CAB51C597A8E}"/>
              </a:ext>
            </a:extLst>
          </p:cNvPr>
          <p:cNvSpPr>
            <a:spLocks noGrp="1"/>
          </p:cNvSpPr>
          <p:nvPr>
            <p:ph type="sldNum" sz="quarter" idx="12"/>
          </p:nvPr>
        </p:nvSpPr>
        <p:spPr/>
        <p:txBody>
          <a:bodyPr/>
          <a:lstStyle/>
          <a:p>
            <a:fld id="{1C6BE17B-D861-924B-B43B-FB4BD656D2E6}" type="slidenum">
              <a:rPr lang="en-NL" smtClean="0"/>
              <a:t>14</a:t>
            </a:fld>
            <a:endParaRPr lang="en-NL"/>
          </a:p>
        </p:txBody>
      </p:sp>
    </p:spTree>
    <p:extLst>
      <p:ext uri="{BB962C8B-B14F-4D97-AF65-F5344CB8AC3E}">
        <p14:creationId xmlns:p14="http://schemas.microsoft.com/office/powerpoint/2010/main" val="1897912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20830-171C-9E78-40C9-50E2506DE2C2}"/>
              </a:ext>
            </a:extLst>
          </p:cNvPr>
          <p:cNvSpPr>
            <a:spLocks noGrp="1"/>
          </p:cNvSpPr>
          <p:nvPr>
            <p:ph type="title"/>
          </p:nvPr>
        </p:nvSpPr>
        <p:spPr/>
        <p:txBody>
          <a:bodyPr/>
          <a:lstStyle/>
          <a:p>
            <a:r>
              <a:rPr lang="fr-BE" dirty="0" err="1"/>
              <a:t>Economics</a:t>
            </a:r>
            <a:r>
              <a:rPr lang="fr-BE" dirty="0"/>
              <a:t> of a </a:t>
            </a:r>
            <a:r>
              <a:rPr lang="fr-BE" dirty="0" err="1"/>
              <a:t>true</a:t>
            </a:r>
            <a:r>
              <a:rPr lang="fr-BE" dirty="0"/>
              <a:t> sale </a:t>
            </a:r>
            <a:r>
              <a:rPr lang="fr-BE" dirty="0" err="1"/>
              <a:t>securitisation</a:t>
            </a:r>
            <a:endParaRPr lang="fr-BE" dirty="0"/>
          </a:p>
        </p:txBody>
      </p:sp>
      <p:sp>
        <p:nvSpPr>
          <p:cNvPr id="3" name="Content Placeholder 2">
            <a:extLst>
              <a:ext uri="{FF2B5EF4-FFF2-40B4-BE49-F238E27FC236}">
                <a16:creationId xmlns:a16="http://schemas.microsoft.com/office/drawing/2014/main" id="{20F42ECF-911C-AA24-7AE5-7C6B48735FE6}"/>
              </a:ext>
            </a:extLst>
          </p:cNvPr>
          <p:cNvSpPr>
            <a:spLocks noGrp="1"/>
          </p:cNvSpPr>
          <p:nvPr>
            <p:ph idx="1"/>
          </p:nvPr>
        </p:nvSpPr>
        <p:spPr/>
        <p:txBody>
          <a:bodyPr/>
          <a:lstStyle/>
          <a:p>
            <a:r>
              <a:rPr lang="en-US" dirty="0"/>
              <a:t>Asset based financing, with (full) risk transfer and partial transfer of “rewards”</a:t>
            </a:r>
          </a:p>
          <a:p>
            <a:endParaRPr lang="en-US" dirty="0"/>
          </a:p>
          <a:p>
            <a:r>
              <a:rPr lang="en-US" dirty="0"/>
              <a:t>Example: RMBS</a:t>
            </a:r>
          </a:p>
          <a:p>
            <a:endParaRPr lang="en-US" dirty="0"/>
          </a:p>
          <a:p>
            <a:r>
              <a:rPr lang="en-US" dirty="0"/>
              <a:t>Mortgage loans</a:t>
            </a:r>
          </a:p>
          <a:p>
            <a:endParaRPr lang="en-US" dirty="0"/>
          </a:p>
          <a:p>
            <a:r>
              <a:rPr lang="en-US" dirty="0"/>
              <a:t>Principal + %</a:t>
            </a:r>
          </a:p>
          <a:p>
            <a:endParaRPr lang="en-US" dirty="0"/>
          </a:p>
          <a:p>
            <a:r>
              <a:rPr lang="en-US" dirty="0"/>
              <a:t>Originator obtains funding through purchase price: sale for face value, no price for interest component</a:t>
            </a:r>
          </a:p>
          <a:p>
            <a:endParaRPr lang="en-US" dirty="0"/>
          </a:p>
          <a:p>
            <a:r>
              <a:rPr lang="en-US" dirty="0"/>
              <a:t>Investors hold a limited recourse, secured bond</a:t>
            </a:r>
          </a:p>
          <a:p>
            <a:endParaRPr lang="fr-BE" dirty="0"/>
          </a:p>
        </p:txBody>
      </p:sp>
      <p:sp>
        <p:nvSpPr>
          <p:cNvPr id="4" name="Slide Number Placeholder 3">
            <a:extLst>
              <a:ext uri="{FF2B5EF4-FFF2-40B4-BE49-F238E27FC236}">
                <a16:creationId xmlns:a16="http://schemas.microsoft.com/office/drawing/2014/main" id="{733D341D-86AC-8326-A612-1CEC350147AC}"/>
              </a:ext>
            </a:extLst>
          </p:cNvPr>
          <p:cNvSpPr>
            <a:spLocks noGrp="1"/>
          </p:cNvSpPr>
          <p:nvPr>
            <p:ph type="sldNum" sz="quarter" idx="12"/>
          </p:nvPr>
        </p:nvSpPr>
        <p:spPr/>
        <p:txBody>
          <a:bodyPr/>
          <a:lstStyle/>
          <a:p>
            <a:fld id="{1C6BE17B-D861-924B-B43B-FB4BD656D2E6}" type="slidenum">
              <a:rPr lang="en-NL" smtClean="0"/>
              <a:t>15</a:t>
            </a:fld>
            <a:endParaRPr lang="en-NL"/>
          </a:p>
        </p:txBody>
      </p:sp>
    </p:spTree>
    <p:extLst>
      <p:ext uri="{BB962C8B-B14F-4D97-AF65-F5344CB8AC3E}">
        <p14:creationId xmlns:p14="http://schemas.microsoft.com/office/powerpoint/2010/main" val="1181084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CBC8E-2904-9374-158B-FE9997E7C763}"/>
              </a:ext>
            </a:extLst>
          </p:cNvPr>
          <p:cNvSpPr>
            <a:spLocks noGrp="1"/>
          </p:cNvSpPr>
          <p:nvPr>
            <p:ph type="title"/>
          </p:nvPr>
        </p:nvSpPr>
        <p:spPr/>
        <p:txBody>
          <a:bodyPr/>
          <a:lstStyle/>
          <a:p>
            <a:r>
              <a:rPr lang="en-US" dirty="0"/>
              <a:t>Variety based on underlying assets : “asset classes”</a:t>
            </a:r>
            <a:endParaRPr lang="fr-BE" dirty="0"/>
          </a:p>
        </p:txBody>
      </p:sp>
      <p:sp>
        <p:nvSpPr>
          <p:cNvPr id="3" name="Content Placeholder 2">
            <a:extLst>
              <a:ext uri="{FF2B5EF4-FFF2-40B4-BE49-F238E27FC236}">
                <a16:creationId xmlns:a16="http://schemas.microsoft.com/office/drawing/2014/main" id="{D8F14D4B-F907-00A0-B7E1-49A40147C63D}"/>
              </a:ext>
            </a:extLst>
          </p:cNvPr>
          <p:cNvSpPr>
            <a:spLocks noGrp="1"/>
          </p:cNvSpPr>
          <p:nvPr>
            <p:ph idx="1"/>
          </p:nvPr>
        </p:nvSpPr>
        <p:spPr/>
        <p:txBody>
          <a:bodyPr/>
          <a:lstStyle/>
          <a:p>
            <a:r>
              <a:rPr lang="en-US" dirty="0"/>
              <a:t>Auto-loan ABS</a:t>
            </a:r>
          </a:p>
          <a:p>
            <a:r>
              <a:rPr lang="en-US" dirty="0"/>
              <a:t>Residential mortgages (RMBS)</a:t>
            </a:r>
          </a:p>
          <a:p>
            <a:r>
              <a:rPr lang="en-US" dirty="0"/>
              <a:t>Commercial mortgages (CMBS)</a:t>
            </a:r>
          </a:p>
          <a:p>
            <a:r>
              <a:rPr lang="en-US" dirty="0"/>
              <a:t>Corporate loans (CLOs)</a:t>
            </a:r>
          </a:p>
          <a:p>
            <a:r>
              <a:rPr lang="en-US" dirty="0"/>
              <a:t>Consumer loans</a:t>
            </a:r>
          </a:p>
          <a:p>
            <a:r>
              <a:rPr lang="en-US" dirty="0"/>
              <a:t>Trade receivables</a:t>
            </a:r>
          </a:p>
          <a:p>
            <a:r>
              <a:rPr lang="en-US" dirty="0"/>
              <a:t>Commodities (e.g. diamonds) </a:t>
            </a:r>
          </a:p>
          <a:p>
            <a:r>
              <a:rPr lang="en-US" dirty="0"/>
              <a:t>Equipment leases</a:t>
            </a:r>
          </a:p>
          <a:p>
            <a:r>
              <a:rPr lang="en-US" dirty="0"/>
              <a:t>Whole business</a:t>
            </a:r>
          </a:p>
          <a:p>
            <a:endParaRPr lang="en-US" sz="1400" dirty="0"/>
          </a:p>
        </p:txBody>
      </p:sp>
      <p:sp>
        <p:nvSpPr>
          <p:cNvPr id="4" name="Slide Number Placeholder 3">
            <a:extLst>
              <a:ext uri="{FF2B5EF4-FFF2-40B4-BE49-F238E27FC236}">
                <a16:creationId xmlns:a16="http://schemas.microsoft.com/office/drawing/2014/main" id="{C0532DA1-695F-20AF-CAC5-57FE4B968FE4}"/>
              </a:ext>
            </a:extLst>
          </p:cNvPr>
          <p:cNvSpPr>
            <a:spLocks noGrp="1"/>
          </p:cNvSpPr>
          <p:nvPr>
            <p:ph type="sldNum" sz="quarter" idx="12"/>
          </p:nvPr>
        </p:nvSpPr>
        <p:spPr/>
        <p:txBody>
          <a:bodyPr/>
          <a:lstStyle/>
          <a:p>
            <a:fld id="{1C6BE17B-D861-924B-B43B-FB4BD656D2E6}" type="slidenum">
              <a:rPr lang="en-NL" smtClean="0"/>
              <a:t>16</a:t>
            </a:fld>
            <a:endParaRPr lang="en-NL"/>
          </a:p>
        </p:txBody>
      </p:sp>
    </p:spTree>
    <p:extLst>
      <p:ext uri="{BB962C8B-B14F-4D97-AF65-F5344CB8AC3E}">
        <p14:creationId xmlns:p14="http://schemas.microsoft.com/office/powerpoint/2010/main" val="1583099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3F896-B05B-A6C2-070F-7335C1B4B0E2}"/>
              </a:ext>
            </a:extLst>
          </p:cNvPr>
          <p:cNvSpPr>
            <a:spLocks noGrp="1"/>
          </p:cNvSpPr>
          <p:nvPr>
            <p:ph type="title"/>
          </p:nvPr>
        </p:nvSpPr>
        <p:spPr/>
        <p:txBody>
          <a:bodyPr/>
          <a:lstStyle/>
          <a:p>
            <a:r>
              <a:rPr lang="nl-BE" dirty="0" err="1"/>
              <a:t>Variety</a:t>
            </a:r>
            <a:r>
              <a:rPr lang="nl-BE" dirty="0"/>
              <a:t> </a:t>
            </a:r>
            <a:r>
              <a:rPr lang="nl-BE" dirty="0" err="1"/>
              <a:t>based</a:t>
            </a:r>
            <a:r>
              <a:rPr lang="nl-BE" dirty="0"/>
              <a:t> on </a:t>
            </a:r>
            <a:r>
              <a:rPr lang="nl-BE" dirty="0" err="1"/>
              <a:t>originates</a:t>
            </a:r>
            <a:endParaRPr lang="fr-BE" dirty="0"/>
          </a:p>
        </p:txBody>
      </p:sp>
      <p:sp>
        <p:nvSpPr>
          <p:cNvPr id="3" name="Content Placeholder 2">
            <a:extLst>
              <a:ext uri="{FF2B5EF4-FFF2-40B4-BE49-F238E27FC236}">
                <a16:creationId xmlns:a16="http://schemas.microsoft.com/office/drawing/2014/main" id="{16EE401C-D6EA-E2BC-D0BE-3B36E136FD47}"/>
              </a:ext>
            </a:extLst>
          </p:cNvPr>
          <p:cNvSpPr>
            <a:spLocks noGrp="1"/>
          </p:cNvSpPr>
          <p:nvPr>
            <p:ph idx="1"/>
          </p:nvPr>
        </p:nvSpPr>
        <p:spPr/>
        <p:txBody>
          <a:bodyPr/>
          <a:lstStyle/>
          <a:p>
            <a:r>
              <a:rPr lang="en-US" dirty="0"/>
              <a:t>Bonds</a:t>
            </a:r>
          </a:p>
          <a:p>
            <a:r>
              <a:rPr lang="en-US" dirty="0"/>
              <a:t>Industrial</a:t>
            </a:r>
          </a:p>
          <a:p>
            <a:r>
              <a:rPr lang="en-US" dirty="0" err="1"/>
              <a:t>Servitisation</a:t>
            </a:r>
            <a:endParaRPr lang="en-US" dirty="0"/>
          </a:p>
          <a:p>
            <a:r>
              <a:rPr lang="en-US" dirty="0"/>
              <a:t>Utilities</a:t>
            </a:r>
          </a:p>
          <a:p>
            <a:r>
              <a:rPr lang="en-US" dirty="0"/>
              <a:t>Credit funds</a:t>
            </a:r>
          </a:p>
          <a:p>
            <a:r>
              <a:rPr lang="en-US" dirty="0"/>
              <a:t>Leasing companies</a:t>
            </a:r>
          </a:p>
          <a:p>
            <a:r>
              <a:rPr lang="en-US" dirty="0"/>
              <a:t>Diamond trade</a:t>
            </a:r>
          </a:p>
        </p:txBody>
      </p:sp>
      <p:sp>
        <p:nvSpPr>
          <p:cNvPr id="4" name="Slide Number Placeholder 3">
            <a:extLst>
              <a:ext uri="{FF2B5EF4-FFF2-40B4-BE49-F238E27FC236}">
                <a16:creationId xmlns:a16="http://schemas.microsoft.com/office/drawing/2014/main" id="{770A0952-7C01-0912-25C7-3FDB92150C2E}"/>
              </a:ext>
            </a:extLst>
          </p:cNvPr>
          <p:cNvSpPr>
            <a:spLocks noGrp="1"/>
          </p:cNvSpPr>
          <p:nvPr>
            <p:ph type="sldNum" sz="quarter" idx="12"/>
          </p:nvPr>
        </p:nvSpPr>
        <p:spPr/>
        <p:txBody>
          <a:bodyPr/>
          <a:lstStyle/>
          <a:p>
            <a:fld id="{1C6BE17B-D861-924B-B43B-FB4BD656D2E6}" type="slidenum">
              <a:rPr lang="en-NL" smtClean="0"/>
              <a:t>17</a:t>
            </a:fld>
            <a:endParaRPr lang="en-NL"/>
          </a:p>
        </p:txBody>
      </p:sp>
    </p:spTree>
    <p:extLst>
      <p:ext uri="{BB962C8B-B14F-4D97-AF65-F5344CB8AC3E}">
        <p14:creationId xmlns:p14="http://schemas.microsoft.com/office/powerpoint/2010/main" val="282915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68A3C2-85AC-CE49-D915-CB7109C70A2B}"/>
              </a:ext>
            </a:extLst>
          </p:cNvPr>
          <p:cNvSpPr>
            <a:spLocks noGrp="1"/>
          </p:cNvSpPr>
          <p:nvPr>
            <p:ph type="title"/>
          </p:nvPr>
        </p:nvSpPr>
        <p:spPr/>
        <p:txBody>
          <a:bodyPr/>
          <a:lstStyle/>
          <a:p>
            <a:r>
              <a:rPr lang="fr-BE" dirty="0"/>
              <a:t>Asset </a:t>
            </a:r>
            <a:r>
              <a:rPr lang="fr-BE" dirty="0" err="1"/>
              <a:t>Segregation</a:t>
            </a:r>
            <a:endParaRPr lang="fr-BE" dirty="0"/>
          </a:p>
        </p:txBody>
      </p:sp>
      <p:sp>
        <p:nvSpPr>
          <p:cNvPr id="4" name="Slide Number Placeholder 3">
            <a:extLst>
              <a:ext uri="{FF2B5EF4-FFF2-40B4-BE49-F238E27FC236}">
                <a16:creationId xmlns:a16="http://schemas.microsoft.com/office/drawing/2014/main" id="{8297E9A7-56E9-75AA-F6FF-A55A252BBE04}"/>
              </a:ext>
            </a:extLst>
          </p:cNvPr>
          <p:cNvSpPr>
            <a:spLocks noGrp="1"/>
          </p:cNvSpPr>
          <p:nvPr>
            <p:ph type="sldNum" sz="quarter" idx="12"/>
          </p:nvPr>
        </p:nvSpPr>
        <p:spPr/>
        <p:txBody>
          <a:bodyPr/>
          <a:lstStyle/>
          <a:p>
            <a:fld id="{B86DE904-C121-477E-B2B0-923493BF220C}" type="slidenum">
              <a:rPr lang="nl-NL" smtClean="0"/>
              <a:pPr/>
              <a:t>18</a:t>
            </a:fld>
            <a:endParaRPr lang="nl-NL"/>
          </a:p>
        </p:txBody>
      </p:sp>
      <p:sp>
        <p:nvSpPr>
          <p:cNvPr id="5" name="Text Placeholder 4">
            <a:extLst>
              <a:ext uri="{FF2B5EF4-FFF2-40B4-BE49-F238E27FC236}">
                <a16:creationId xmlns:a16="http://schemas.microsoft.com/office/drawing/2014/main" id="{EC04E7F5-C296-497F-52B7-F04ADE1F4352}"/>
              </a:ext>
            </a:extLst>
          </p:cNvPr>
          <p:cNvSpPr>
            <a:spLocks noGrp="1"/>
          </p:cNvSpPr>
          <p:nvPr>
            <p:ph type="body" sz="quarter" idx="15"/>
          </p:nvPr>
        </p:nvSpPr>
        <p:spPr/>
        <p:txBody>
          <a:bodyPr/>
          <a:lstStyle/>
          <a:p>
            <a:r>
              <a:rPr lang="fr-BE" dirty="0"/>
              <a:t>3</a:t>
            </a:r>
          </a:p>
        </p:txBody>
      </p:sp>
    </p:spTree>
    <p:extLst>
      <p:ext uri="{BB962C8B-B14F-4D97-AF65-F5344CB8AC3E}">
        <p14:creationId xmlns:p14="http://schemas.microsoft.com/office/powerpoint/2010/main" val="3783532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9F763-D8CE-62B6-886B-5CC1574DEBB7}"/>
              </a:ext>
            </a:extLst>
          </p:cNvPr>
          <p:cNvSpPr>
            <a:spLocks noGrp="1"/>
          </p:cNvSpPr>
          <p:nvPr>
            <p:ph type="title"/>
          </p:nvPr>
        </p:nvSpPr>
        <p:spPr/>
        <p:txBody>
          <a:bodyPr/>
          <a:lstStyle/>
          <a:p>
            <a:r>
              <a:rPr lang="nl-BE" dirty="0"/>
              <a:t>Asset </a:t>
            </a:r>
            <a:r>
              <a:rPr lang="nl-BE" dirty="0" err="1"/>
              <a:t>segregation</a:t>
            </a:r>
            <a:r>
              <a:rPr lang="nl-BE" dirty="0"/>
              <a:t> : </a:t>
            </a:r>
            <a:r>
              <a:rPr lang="nl-BE" dirty="0" err="1"/>
              <a:t>what</a:t>
            </a:r>
            <a:r>
              <a:rPr lang="nl-BE" dirty="0"/>
              <a:t> </a:t>
            </a:r>
            <a:r>
              <a:rPr lang="nl-BE" dirty="0" err="1"/>
              <a:t>and</a:t>
            </a:r>
            <a:r>
              <a:rPr lang="nl-BE" dirty="0"/>
              <a:t> </a:t>
            </a:r>
            <a:r>
              <a:rPr lang="nl-BE" dirty="0" err="1"/>
              <a:t>why</a:t>
            </a:r>
            <a:r>
              <a:rPr lang="nl-BE" dirty="0"/>
              <a:t> ?</a:t>
            </a:r>
            <a:endParaRPr lang="nl-NL" dirty="0"/>
          </a:p>
        </p:txBody>
      </p:sp>
      <p:sp>
        <p:nvSpPr>
          <p:cNvPr id="3" name="Content Placeholder 2">
            <a:extLst>
              <a:ext uri="{FF2B5EF4-FFF2-40B4-BE49-F238E27FC236}">
                <a16:creationId xmlns:a16="http://schemas.microsoft.com/office/drawing/2014/main" id="{75EAE24C-BAE7-62B8-AA46-36FFCD832CC1}"/>
              </a:ext>
            </a:extLst>
          </p:cNvPr>
          <p:cNvSpPr>
            <a:spLocks noGrp="1"/>
          </p:cNvSpPr>
          <p:nvPr>
            <p:ph idx="1"/>
          </p:nvPr>
        </p:nvSpPr>
        <p:spPr/>
        <p:txBody>
          <a:bodyPr/>
          <a:lstStyle/>
          <a:p>
            <a:r>
              <a:rPr lang="nl-BE" dirty="0"/>
              <a:t>Asset </a:t>
            </a:r>
            <a:r>
              <a:rPr lang="nl-BE" dirty="0" err="1"/>
              <a:t>based</a:t>
            </a:r>
            <a:r>
              <a:rPr lang="nl-BE" dirty="0"/>
              <a:t> </a:t>
            </a:r>
            <a:r>
              <a:rPr lang="nl-BE" dirty="0" err="1"/>
              <a:t>finance</a:t>
            </a:r>
            <a:endParaRPr lang="nl-BE" dirty="0"/>
          </a:p>
          <a:p>
            <a:endParaRPr lang="nl-BE" dirty="0"/>
          </a:p>
          <a:p>
            <a:r>
              <a:rPr lang="nl-BE" dirty="0" err="1"/>
              <a:t>Exclusive</a:t>
            </a:r>
            <a:r>
              <a:rPr lang="nl-BE" dirty="0"/>
              <a:t> </a:t>
            </a:r>
            <a:r>
              <a:rPr lang="nl-BE" dirty="0" err="1"/>
              <a:t>recourse</a:t>
            </a:r>
            <a:r>
              <a:rPr lang="nl-BE" dirty="0"/>
              <a:t> </a:t>
            </a:r>
            <a:r>
              <a:rPr lang="nl-BE" dirty="0" err="1"/>
              <a:t>to</a:t>
            </a:r>
            <a:r>
              <a:rPr lang="nl-BE" dirty="0"/>
              <a:t> assets</a:t>
            </a:r>
          </a:p>
          <a:p>
            <a:endParaRPr lang="nl-BE" dirty="0"/>
          </a:p>
          <a:p>
            <a:r>
              <a:rPr lang="nl-BE" dirty="0" err="1"/>
              <a:t>Which</a:t>
            </a:r>
            <a:r>
              <a:rPr lang="nl-BE" dirty="0"/>
              <a:t> </a:t>
            </a:r>
            <a:r>
              <a:rPr lang="nl-BE" dirty="0" err="1"/>
              <a:t>technique</a:t>
            </a:r>
            <a:r>
              <a:rPr lang="nl-BE" dirty="0"/>
              <a:t>(s) ?</a:t>
            </a:r>
            <a:endParaRPr lang="nl-NL" dirty="0"/>
          </a:p>
        </p:txBody>
      </p:sp>
      <p:sp>
        <p:nvSpPr>
          <p:cNvPr id="4" name="Slide Number Placeholder 3">
            <a:extLst>
              <a:ext uri="{FF2B5EF4-FFF2-40B4-BE49-F238E27FC236}">
                <a16:creationId xmlns:a16="http://schemas.microsoft.com/office/drawing/2014/main" id="{436EEC11-0175-4EC8-9600-E75593AB6FB4}"/>
              </a:ext>
            </a:extLst>
          </p:cNvPr>
          <p:cNvSpPr>
            <a:spLocks noGrp="1"/>
          </p:cNvSpPr>
          <p:nvPr>
            <p:ph type="sldNum" sz="quarter" idx="12"/>
          </p:nvPr>
        </p:nvSpPr>
        <p:spPr/>
        <p:txBody>
          <a:bodyPr/>
          <a:lstStyle/>
          <a:p>
            <a:fld id="{1C6BE17B-D861-924B-B43B-FB4BD656D2E6}" type="slidenum">
              <a:rPr lang="en-NL" smtClean="0"/>
              <a:t>19</a:t>
            </a:fld>
            <a:endParaRPr lang="en-NL"/>
          </a:p>
        </p:txBody>
      </p:sp>
    </p:spTree>
    <p:extLst>
      <p:ext uri="{BB962C8B-B14F-4D97-AF65-F5344CB8AC3E}">
        <p14:creationId xmlns:p14="http://schemas.microsoft.com/office/powerpoint/2010/main" val="1119367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81FC84A5-C038-D744-B523-C500C1A699D6}"/>
              </a:ext>
            </a:extLst>
          </p:cNvPr>
          <p:cNvGraphicFramePr>
            <a:graphicFrameLocks noGrp="1"/>
          </p:cNvGraphicFramePr>
          <p:nvPr>
            <p:extLst>
              <p:ext uri="{D42A27DB-BD31-4B8C-83A1-F6EECF244321}">
                <p14:modId xmlns:p14="http://schemas.microsoft.com/office/powerpoint/2010/main" val="3969015118"/>
              </p:ext>
            </p:extLst>
          </p:nvPr>
        </p:nvGraphicFramePr>
        <p:xfrm>
          <a:off x="892277" y="1318381"/>
          <a:ext cx="4339680" cy="3688080"/>
        </p:xfrm>
        <a:graphic>
          <a:graphicData uri="http://schemas.openxmlformats.org/drawingml/2006/table">
            <a:tbl>
              <a:tblPr firstRow="1" bandRow="1">
                <a:tableStyleId>{5C22544A-7EE6-4342-B048-85BDC9FD1C3A}</a:tableStyleId>
              </a:tblPr>
              <a:tblGrid>
                <a:gridCol w="475527">
                  <a:extLst>
                    <a:ext uri="{9D8B030D-6E8A-4147-A177-3AD203B41FA5}">
                      <a16:colId xmlns:a16="http://schemas.microsoft.com/office/drawing/2014/main" val="1914061501"/>
                    </a:ext>
                  </a:extLst>
                </a:gridCol>
                <a:gridCol w="3864153">
                  <a:extLst>
                    <a:ext uri="{9D8B030D-6E8A-4147-A177-3AD203B41FA5}">
                      <a16:colId xmlns:a16="http://schemas.microsoft.com/office/drawing/2014/main" val="3391822094"/>
                    </a:ext>
                  </a:extLst>
                </a:gridCol>
              </a:tblGrid>
              <a:tr h="320386">
                <a:tc>
                  <a:txBody>
                    <a:bodyPr/>
                    <a:lstStyle/>
                    <a:p>
                      <a:pPr marL="0" indent="0">
                        <a:buClr>
                          <a:schemeClr val="tx2"/>
                        </a:buClr>
                        <a:buFont typeface="+mj-lt"/>
                        <a:buNone/>
                      </a:pPr>
                      <a:r>
                        <a:rPr lang="en-GB" sz="1600" b="0" dirty="0">
                          <a:solidFill>
                            <a:schemeClr val="tx2"/>
                          </a:solidFill>
                        </a:rPr>
                        <a:t>1</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Clr>
                          <a:schemeClr val="tx2"/>
                        </a:buClr>
                        <a:buFont typeface="+mj-lt"/>
                        <a:buNone/>
                      </a:pPr>
                      <a:r>
                        <a:rPr lang="en-GB" sz="1600" b="0" dirty="0">
                          <a:solidFill>
                            <a:schemeClr val="tx2"/>
                          </a:solidFill>
                        </a:rPr>
                        <a:t>Introduction</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5906964"/>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2</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Securitisation</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329840"/>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3</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Asset segregation</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172835"/>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4</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Servicing</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8011374"/>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5</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Pledging of assets</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7075391"/>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6</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Particular tax considerations</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4640321"/>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7</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Data protection</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8163734"/>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8</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Other important considerations</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7595169"/>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9</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Securitisation vehicle</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092043"/>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10</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How is securitisation regulated ?</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9475809"/>
                  </a:ext>
                </a:extLst>
              </a:tr>
              <a:tr h="320386">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11</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US" sz="1600" b="0" dirty="0">
                          <a:solidFill>
                            <a:schemeClr val="tx2"/>
                          </a:solidFill>
                        </a:rPr>
                        <a:t>What a real transaction looks like ?</a:t>
                      </a:r>
                      <a:endParaRPr lang="en-GB" sz="1600" b="0" dirty="0">
                        <a:solidFill>
                          <a:schemeClr val="tx2"/>
                        </a:solidFill>
                      </a:endParaRP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2787612"/>
                  </a:ext>
                </a:extLst>
              </a:tr>
            </a:tbl>
          </a:graphicData>
        </a:graphic>
      </p:graphicFrame>
      <p:sp>
        <p:nvSpPr>
          <p:cNvPr id="2" name="Titel 1"/>
          <p:cNvSpPr>
            <a:spLocks noGrp="1"/>
          </p:cNvSpPr>
          <p:nvPr>
            <p:ph type="title"/>
          </p:nvPr>
        </p:nvSpPr>
        <p:spPr/>
        <p:txBody>
          <a:bodyPr/>
          <a:lstStyle/>
          <a:p>
            <a:r>
              <a:rPr lang="en-US" dirty="0"/>
              <a:t>Content</a:t>
            </a:r>
            <a:endParaRPr lang="nl-NL" sz="2000" dirty="0"/>
          </a:p>
        </p:txBody>
      </p:sp>
      <p:sp>
        <p:nvSpPr>
          <p:cNvPr id="4" name="Tijdelijke aanduiding voor dianummer 3"/>
          <p:cNvSpPr>
            <a:spLocks noGrp="1"/>
          </p:cNvSpPr>
          <p:nvPr>
            <p:ph type="sldNum" sz="quarter" idx="12"/>
          </p:nvPr>
        </p:nvSpPr>
        <p:spPr/>
        <p:txBody>
          <a:bodyPr/>
          <a:lstStyle/>
          <a:p>
            <a:fld id="{B86DE904-C121-477E-B2B0-923493BF220C}" type="slidenum">
              <a:rPr lang="nl-NL" smtClean="0"/>
              <a:pPr/>
              <a:t>2</a:t>
            </a:fld>
            <a:endParaRPr lang="nl-NL"/>
          </a:p>
        </p:txBody>
      </p:sp>
    </p:spTree>
    <p:extLst>
      <p:ext uri="{BB962C8B-B14F-4D97-AF65-F5344CB8AC3E}">
        <p14:creationId xmlns:p14="http://schemas.microsoft.com/office/powerpoint/2010/main" val="347681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00687-4EE9-1610-F536-909F00C4A207}"/>
              </a:ext>
            </a:extLst>
          </p:cNvPr>
          <p:cNvSpPr>
            <a:spLocks noGrp="1"/>
          </p:cNvSpPr>
          <p:nvPr>
            <p:ph type="title"/>
          </p:nvPr>
        </p:nvSpPr>
        <p:spPr/>
        <p:txBody>
          <a:bodyPr/>
          <a:lstStyle/>
          <a:p>
            <a:r>
              <a:rPr lang="fr-BE" dirty="0"/>
              <a:t>About « asset </a:t>
            </a:r>
            <a:r>
              <a:rPr lang="fr-BE" dirty="0" err="1"/>
              <a:t>segregation</a:t>
            </a:r>
            <a:r>
              <a:rPr lang="fr-BE" dirty="0"/>
              <a:t> » - </a:t>
            </a:r>
            <a:r>
              <a:rPr lang="fr-BE" dirty="0" err="1"/>
              <a:t>Receivables</a:t>
            </a:r>
            <a:endParaRPr lang="fr-BE" dirty="0"/>
          </a:p>
        </p:txBody>
      </p:sp>
      <p:sp>
        <p:nvSpPr>
          <p:cNvPr id="3" name="Content Placeholder 2">
            <a:extLst>
              <a:ext uri="{FF2B5EF4-FFF2-40B4-BE49-F238E27FC236}">
                <a16:creationId xmlns:a16="http://schemas.microsoft.com/office/drawing/2014/main" id="{04328F6B-56E7-B08F-A804-ECA23E7BD6B9}"/>
              </a:ext>
            </a:extLst>
          </p:cNvPr>
          <p:cNvSpPr>
            <a:spLocks noGrp="1"/>
          </p:cNvSpPr>
          <p:nvPr>
            <p:ph idx="1"/>
          </p:nvPr>
        </p:nvSpPr>
        <p:spPr/>
        <p:txBody>
          <a:bodyPr/>
          <a:lstStyle/>
          <a:p>
            <a:r>
              <a:rPr lang="en-US" dirty="0"/>
              <a:t>Article 5.179 et seq. j°3.28, §2 Civil Code</a:t>
            </a:r>
          </a:p>
          <a:p>
            <a:pPr lvl="1"/>
            <a:r>
              <a:rPr lang="en-US" dirty="0"/>
              <a:t>Validity of assignment of receivables inter partes:</a:t>
            </a:r>
          </a:p>
          <a:p>
            <a:pPr lvl="2"/>
            <a:r>
              <a:rPr lang="en-US" dirty="0"/>
              <a:t>valid agreement on object and price of the sale</a:t>
            </a:r>
          </a:p>
          <a:p>
            <a:pPr lvl="2"/>
            <a:r>
              <a:rPr lang="en-US" dirty="0"/>
              <a:t>ancillary items </a:t>
            </a:r>
            <a:r>
              <a:rPr lang="en-US" i="1" dirty="0"/>
              <a:t>(</a:t>
            </a:r>
            <a:r>
              <a:rPr lang="en-US" i="1" dirty="0" err="1"/>
              <a:t>behorigheden</a:t>
            </a:r>
            <a:r>
              <a:rPr lang="en-US" i="1" dirty="0"/>
              <a:t>/</a:t>
            </a:r>
            <a:r>
              <a:rPr lang="en-US" i="1" dirty="0" err="1"/>
              <a:t>accessoires</a:t>
            </a:r>
            <a:r>
              <a:rPr lang="en-US" i="1" dirty="0"/>
              <a:t>) </a:t>
            </a:r>
            <a:r>
              <a:rPr lang="en-US" dirty="0"/>
              <a:t>(art. 5.177 CC)</a:t>
            </a:r>
          </a:p>
          <a:p>
            <a:r>
              <a:rPr lang="en-US" dirty="0"/>
              <a:t>Effectiveness </a:t>
            </a:r>
            <a:r>
              <a:rPr lang="en-US" i="1" dirty="0"/>
              <a:t>(</a:t>
            </a:r>
            <a:r>
              <a:rPr lang="en-US" i="1" dirty="0" err="1"/>
              <a:t>tegenstelbaarheid</a:t>
            </a:r>
            <a:r>
              <a:rPr lang="en-US" i="1" dirty="0"/>
              <a:t>/</a:t>
            </a:r>
            <a:r>
              <a:rPr lang="en-US" i="1" dirty="0" err="1"/>
              <a:t>opposabilité</a:t>
            </a:r>
            <a:r>
              <a:rPr lang="en-US" i="1" dirty="0"/>
              <a:t>) </a:t>
            </a:r>
            <a:r>
              <a:rPr lang="en-US" dirty="0"/>
              <a:t>of the assignment of receivables against third parties:</a:t>
            </a:r>
          </a:p>
          <a:p>
            <a:pPr lvl="1"/>
            <a:r>
              <a:rPr lang="en-US" dirty="0"/>
              <a:t>debtor </a:t>
            </a:r>
          </a:p>
          <a:p>
            <a:pPr lvl="1"/>
            <a:r>
              <a:rPr lang="en-US" dirty="0"/>
              <a:t>third parties without vested rights in the receivable</a:t>
            </a:r>
          </a:p>
          <a:p>
            <a:pPr lvl="1"/>
            <a:r>
              <a:rPr lang="en-US" dirty="0"/>
              <a:t>third parties with vested rights in the receivable </a:t>
            </a:r>
          </a:p>
          <a:p>
            <a:pPr marL="0" indent="0">
              <a:buNone/>
            </a:pPr>
            <a:endParaRPr lang="fr-BE" dirty="0"/>
          </a:p>
        </p:txBody>
      </p:sp>
      <p:sp>
        <p:nvSpPr>
          <p:cNvPr id="4" name="Slide Number Placeholder 3">
            <a:extLst>
              <a:ext uri="{FF2B5EF4-FFF2-40B4-BE49-F238E27FC236}">
                <a16:creationId xmlns:a16="http://schemas.microsoft.com/office/drawing/2014/main" id="{88815AA2-B398-7B92-66F8-BC3F781C3E4C}"/>
              </a:ext>
            </a:extLst>
          </p:cNvPr>
          <p:cNvSpPr>
            <a:spLocks noGrp="1"/>
          </p:cNvSpPr>
          <p:nvPr>
            <p:ph type="sldNum" sz="quarter" idx="12"/>
          </p:nvPr>
        </p:nvSpPr>
        <p:spPr/>
        <p:txBody>
          <a:bodyPr/>
          <a:lstStyle/>
          <a:p>
            <a:fld id="{1C6BE17B-D861-924B-B43B-FB4BD656D2E6}" type="slidenum">
              <a:rPr lang="en-NL" smtClean="0"/>
              <a:t>20</a:t>
            </a:fld>
            <a:endParaRPr lang="en-NL"/>
          </a:p>
        </p:txBody>
      </p:sp>
    </p:spTree>
    <p:extLst>
      <p:ext uri="{BB962C8B-B14F-4D97-AF65-F5344CB8AC3E}">
        <p14:creationId xmlns:p14="http://schemas.microsoft.com/office/powerpoint/2010/main" val="1473290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13573-0628-013B-458C-7FDFB4617DE2}"/>
              </a:ext>
            </a:extLst>
          </p:cNvPr>
          <p:cNvSpPr>
            <a:spLocks noGrp="1"/>
          </p:cNvSpPr>
          <p:nvPr>
            <p:ph type="title"/>
          </p:nvPr>
        </p:nvSpPr>
        <p:spPr/>
        <p:txBody>
          <a:bodyPr/>
          <a:lstStyle/>
          <a:p>
            <a:r>
              <a:rPr lang="fr-BE" dirty="0"/>
              <a:t>About « asset </a:t>
            </a:r>
            <a:r>
              <a:rPr lang="fr-BE" dirty="0" err="1"/>
              <a:t>segregation</a:t>
            </a:r>
            <a:r>
              <a:rPr lang="fr-BE" dirty="0"/>
              <a:t> » - </a:t>
            </a:r>
            <a:r>
              <a:rPr lang="fr-BE" dirty="0" err="1"/>
              <a:t>Receivables</a:t>
            </a:r>
            <a:endParaRPr lang="fr-BE" dirty="0"/>
          </a:p>
        </p:txBody>
      </p:sp>
      <p:sp>
        <p:nvSpPr>
          <p:cNvPr id="3" name="Content Placeholder 2">
            <a:extLst>
              <a:ext uri="{FF2B5EF4-FFF2-40B4-BE49-F238E27FC236}">
                <a16:creationId xmlns:a16="http://schemas.microsoft.com/office/drawing/2014/main" id="{1502A538-A470-061F-C103-0C1470E06D62}"/>
              </a:ext>
            </a:extLst>
          </p:cNvPr>
          <p:cNvSpPr>
            <a:spLocks noGrp="1"/>
          </p:cNvSpPr>
          <p:nvPr>
            <p:ph idx="1"/>
          </p:nvPr>
        </p:nvSpPr>
        <p:spPr/>
        <p:txBody>
          <a:bodyPr/>
          <a:lstStyle/>
          <a:p>
            <a:r>
              <a:rPr lang="en-US" dirty="0"/>
              <a:t>Effectiveness of the assignment of receivables against the </a:t>
            </a:r>
            <a:r>
              <a:rPr lang="en-US" b="1" dirty="0"/>
              <a:t>debtor</a:t>
            </a:r>
            <a:r>
              <a:rPr lang="en-US" dirty="0"/>
              <a:t> (art. 5.179, 2</a:t>
            </a:r>
            <a:r>
              <a:rPr lang="en-US" baseline="30000" dirty="0"/>
              <a:t>nd</a:t>
            </a:r>
            <a:r>
              <a:rPr lang="en-US" dirty="0"/>
              <a:t> par. CC)</a:t>
            </a:r>
          </a:p>
          <a:p>
            <a:pPr lvl="1"/>
            <a:r>
              <a:rPr lang="en-US" dirty="0"/>
              <a:t>Prior to </a:t>
            </a:r>
            <a:r>
              <a:rPr lang="en-US" b="1" dirty="0"/>
              <a:t>notification</a:t>
            </a:r>
            <a:r>
              <a:rPr lang="en-US" dirty="0"/>
              <a:t> or </a:t>
            </a:r>
            <a:r>
              <a:rPr lang="en-US" b="1" dirty="0"/>
              <a:t>acknowledgement</a:t>
            </a:r>
            <a:r>
              <a:rPr lang="en-US" dirty="0"/>
              <a:t> </a:t>
            </a:r>
          </a:p>
          <a:p>
            <a:pPr lvl="2"/>
            <a:r>
              <a:rPr lang="en-US" dirty="0"/>
              <a:t>valid discharge of obligations by payment to transferor</a:t>
            </a:r>
          </a:p>
          <a:p>
            <a:pPr lvl="2"/>
            <a:r>
              <a:rPr lang="en-US" dirty="0"/>
              <a:t>possibility to invoke all type of defenses which have accrued up to date of notification/acknowledgment including set-off (</a:t>
            </a:r>
            <a:r>
              <a:rPr lang="en-US" i="1" dirty="0" err="1"/>
              <a:t>schuldvergelijking</a:t>
            </a:r>
            <a:r>
              <a:rPr lang="en-US" i="1" dirty="0"/>
              <a:t>/ compensation</a:t>
            </a:r>
            <a:r>
              <a:rPr lang="en-US" dirty="0"/>
              <a:t>)</a:t>
            </a:r>
          </a:p>
          <a:p>
            <a:pPr lvl="1"/>
            <a:r>
              <a:rPr lang="en-US" dirty="0"/>
              <a:t>“Good faith requirement” (i.e. no knowledge of assignment): </a:t>
            </a:r>
          </a:p>
          <a:p>
            <a:pPr lvl="2"/>
            <a:r>
              <a:rPr lang="en-US" dirty="0"/>
              <a:t>discharge of assigned receivable by way of payment; and </a:t>
            </a:r>
          </a:p>
          <a:p>
            <a:pPr lvl="2"/>
            <a:r>
              <a:rPr lang="en-US" dirty="0"/>
              <a:t>Defenses arising out of certain actions agreed between debtor and transferor (i.e. waivers, amendments, novation, etc.)</a:t>
            </a:r>
          </a:p>
          <a:p>
            <a:endParaRPr lang="fr-BE" dirty="0"/>
          </a:p>
        </p:txBody>
      </p:sp>
      <p:sp>
        <p:nvSpPr>
          <p:cNvPr id="4" name="Slide Number Placeholder 3">
            <a:extLst>
              <a:ext uri="{FF2B5EF4-FFF2-40B4-BE49-F238E27FC236}">
                <a16:creationId xmlns:a16="http://schemas.microsoft.com/office/drawing/2014/main" id="{2DF77817-846D-113B-818B-132C7B9330F1}"/>
              </a:ext>
            </a:extLst>
          </p:cNvPr>
          <p:cNvSpPr>
            <a:spLocks noGrp="1"/>
          </p:cNvSpPr>
          <p:nvPr>
            <p:ph type="sldNum" sz="quarter" idx="12"/>
          </p:nvPr>
        </p:nvSpPr>
        <p:spPr/>
        <p:txBody>
          <a:bodyPr/>
          <a:lstStyle/>
          <a:p>
            <a:fld id="{1C6BE17B-D861-924B-B43B-FB4BD656D2E6}" type="slidenum">
              <a:rPr lang="en-NL" smtClean="0"/>
              <a:t>21</a:t>
            </a:fld>
            <a:endParaRPr lang="en-NL"/>
          </a:p>
        </p:txBody>
      </p:sp>
    </p:spTree>
    <p:extLst>
      <p:ext uri="{BB962C8B-B14F-4D97-AF65-F5344CB8AC3E}">
        <p14:creationId xmlns:p14="http://schemas.microsoft.com/office/powerpoint/2010/main" val="2461788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7FE87-4534-15C9-8CB7-7508DBC953E1}"/>
              </a:ext>
            </a:extLst>
          </p:cNvPr>
          <p:cNvSpPr>
            <a:spLocks noGrp="1"/>
          </p:cNvSpPr>
          <p:nvPr>
            <p:ph type="title"/>
          </p:nvPr>
        </p:nvSpPr>
        <p:spPr/>
        <p:txBody>
          <a:bodyPr/>
          <a:lstStyle/>
          <a:p>
            <a:r>
              <a:rPr lang="fr-BE" dirty="0"/>
              <a:t>About « asset </a:t>
            </a:r>
            <a:r>
              <a:rPr lang="fr-BE" dirty="0" err="1"/>
              <a:t>segregation</a:t>
            </a:r>
            <a:r>
              <a:rPr lang="fr-BE" dirty="0"/>
              <a:t> » - </a:t>
            </a:r>
            <a:r>
              <a:rPr lang="fr-BE" dirty="0" err="1"/>
              <a:t>Receivables</a:t>
            </a:r>
            <a:endParaRPr lang="fr-BE" dirty="0"/>
          </a:p>
        </p:txBody>
      </p:sp>
      <p:sp>
        <p:nvSpPr>
          <p:cNvPr id="3" name="Content Placeholder 2">
            <a:extLst>
              <a:ext uri="{FF2B5EF4-FFF2-40B4-BE49-F238E27FC236}">
                <a16:creationId xmlns:a16="http://schemas.microsoft.com/office/drawing/2014/main" id="{D81D3153-74FC-3562-9B67-75E7E965A538}"/>
              </a:ext>
            </a:extLst>
          </p:cNvPr>
          <p:cNvSpPr>
            <a:spLocks noGrp="1"/>
          </p:cNvSpPr>
          <p:nvPr>
            <p:ph idx="1"/>
          </p:nvPr>
        </p:nvSpPr>
        <p:spPr/>
        <p:txBody>
          <a:bodyPr/>
          <a:lstStyle/>
          <a:p>
            <a:r>
              <a:rPr lang="en-US" dirty="0"/>
              <a:t>Effectiveness of the assignment of receivables against </a:t>
            </a:r>
            <a:r>
              <a:rPr lang="en-US" b="1" dirty="0"/>
              <a:t>third parties without vested rights in the receivable</a:t>
            </a:r>
            <a:r>
              <a:rPr lang="en-US" dirty="0"/>
              <a:t> (art. 5.179, 1</a:t>
            </a:r>
            <a:r>
              <a:rPr lang="en-US" baseline="30000" dirty="0"/>
              <a:t>st</a:t>
            </a:r>
            <a:r>
              <a:rPr lang="en-US" dirty="0"/>
              <a:t> par. CC)</a:t>
            </a:r>
          </a:p>
          <a:p>
            <a:pPr lvl="1"/>
            <a:r>
              <a:rPr lang="en-US" dirty="0"/>
              <a:t>e.g. administrator insolvency procedure or a seizing creditor</a:t>
            </a:r>
          </a:p>
          <a:p>
            <a:pPr lvl="1"/>
            <a:r>
              <a:rPr lang="en-US" dirty="0"/>
              <a:t>Conclusion of assignment agreement / no formalities (!)</a:t>
            </a:r>
          </a:p>
          <a:p>
            <a:endParaRPr lang="fr-BE" dirty="0"/>
          </a:p>
        </p:txBody>
      </p:sp>
      <p:sp>
        <p:nvSpPr>
          <p:cNvPr id="4" name="Slide Number Placeholder 3">
            <a:extLst>
              <a:ext uri="{FF2B5EF4-FFF2-40B4-BE49-F238E27FC236}">
                <a16:creationId xmlns:a16="http://schemas.microsoft.com/office/drawing/2014/main" id="{8A567FF5-A54A-8471-4E94-5C39C7B09F55}"/>
              </a:ext>
            </a:extLst>
          </p:cNvPr>
          <p:cNvSpPr>
            <a:spLocks noGrp="1"/>
          </p:cNvSpPr>
          <p:nvPr>
            <p:ph type="sldNum" sz="quarter" idx="12"/>
          </p:nvPr>
        </p:nvSpPr>
        <p:spPr/>
        <p:txBody>
          <a:bodyPr/>
          <a:lstStyle/>
          <a:p>
            <a:fld id="{1C6BE17B-D861-924B-B43B-FB4BD656D2E6}" type="slidenum">
              <a:rPr lang="en-NL" smtClean="0"/>
              <a:t>22</a:t>
            </a:fld>
            <a:endParaRPr lang="en-NL"/>
          </a:p>
        </p:txBody>
      </p:sp>
    </p:spTree>
    <p:extLst>
      <p:ext uri="{BB962C8B-B14F-4D97-AF65-F5344CB8AC3E}">
        <p14:creationId xmlns:p14="http://schemas.microsoft.com/office/powerpoint/2010/main" val="1526005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347B6-D48E-7645-E465-B41E29A063C9}"/>
              </a:ext>
            </a:extLst>
          </p:cNvPr>
          <p:cNvSpPr>
            <a:spLocks noGrp="1"/>
          </p:cNvSpPr>
          <p:nvPr>
            <p:ph type="title"/>
          </p:nvPr>
        </p:nvSpPr>
        <p:spPr/>
        <p:txBody>
          <a:bodyPr/>
          <a:lstStyle/>
          <a:p>
            <a:r>
              <a:rPr lang="fr-BE" dirty="0"/>
              <a:t>About « asset </a:t>
            </a:r>
            <a:r>
              <a:rPr lang="fr-BE" dirty="0" err="1"/>
              <a:t>segregation</a:t>
            </a:r>
            <a:r>
              <a:rPr lang="fr-BE" dirty="0"/>
              <a:t> » - </a:t>
            </a:r>
            <a:r>
              <a:rPr lang="fr-BE" dirty="0" err="1"/>
              <a:t>Receivables</a:t>
            </a:r>
            <a:endParaRPr lang="fr-BE" dirty="0"/>
          </a:p>
        </p:txBody>
      </p:sp>
      <p:sp>
        <p:nvSpPr>
          <p:cNvPr id="3" name="Content Placeholder 2">
            <a:extLst>
              <a:ext uri="{FF2B5EF4-FFF2-40B4-BE49-F238E27FC236}">
                <a16:creationId xmlns:a16="http://schemas.microsoft.com/office/drawing/2014/main" id="{17E5B42B-FC18-58E5-5BA1-A371DCD6DCD6}"/>
              </a:ext>
            </a:extLst>
          </p:cNvPr>
          <p:cNvSpPr>
            <a:spLocks noGrp="1"/>
          </p:cNvSpPr>
          <p:nvPr>
            <p:ph idx="1"/>
          </p:nvPr>
        </p:nvSpPr>
        <p:spPr/>
        <p:txBody>
          <a:bodyPr/>
          <a:lstStyle/>
          <a:p>
            <a:r>
              <a:rPr lang="en-US" dirty="0"/>
              <a:t>Effectiveness of the assignment of receivables against </a:t>
            </a:r>
            <a:r>
              <a:rPr lang="en-US" b="1" dirty="0"/>
              <a:t>third parties with vested rights in the receivable </a:t>
            </a:r>
            <a:r>
              <a:rPr lang="en-US" dirty="0"/>
              <a:t>(art. 5.179, 3</a:t>
            </a:r>
            <a:r>
              <a:rPr lang="en-US" baseline="30000" dirty="0"/>
              <a:t>rd</a:t>
            </a:r>
            <a:r>
              <a:rPr lang="en-US" dirty="0"/>
              <a:t> par. </a:t>
            </a:r>
            <a:r>
              <a:rPr lang="en-US" i="1" dirty="0"/>
              <a:t>j° </a:t>
            </a:r>
            <a:r>
              <a:rPr lang="en-US" dirty="0"/>
              <a:t>3.28, §2 CC)</a:t>
            </a:r>
          </a:p>
          <a:p>
            <a:endParaRPr lang="en-US" dirty="0"/>
          </a:p>
          <a:p>
            <a:r>
              <a:rPr lang="en-US" dirty="0"/>
              <a:t>Assignment/pledge to multiple transferees:</a:t>
            </a:r>
          </a:p>
          <a:p>
            <a:pPr lvl="1"/>
            <a:r>
              <a:rPr lang="en-US" dirty="0"/>
              <a:t>Time of notification determines raking among transferees/pledgees</a:t>
            </a:r>
          </a:p>
          <a:p>
            <a:pPr lvl="1"/>
            <a:endParaRPr lang="en-US" dirty="0"/>
          </a:p>
          <a:p>
            <a:r>
              <a:rPr lang="en-US" dirty="0"/>
              <a:t>Creditor who has attached the receivable and received in good faith payment of receivables from the debtor acting in good faith:</a:t>
            </a:r>
          </a:p>
          <a:p>
            <a:pPr lvl="1"/>
            <a:r>
              <a:rPr lang="en-US" dirty="0"/>
              <a:t>Effectiveness upon notification/acceptance </a:t>
            </a:r>
          </a:p>
          <a:p>
            <a:endParaRPr lang="fr-BE" dirty="0"/>
          </a:p>
        </p:txBody>
      </p:sp>
      <p:sp>
        <p:nvSpPr>
          <p:cNvPr id="4" name="Slide Number Placeholder 3">
            <a:extLst>
              <a:ext uri="{FF2B5EF4-FFF2-40B4-BE49-F238E27FC236}">
                <a16:creationId xmlns:a16="http://schemas.microsoft.com/office/drawing/2014/main" id="{1C9CEA50-A41B-F555-A31B-29CE67E76834}"/>
              </a:ext>
            </a:extLst>
          </p:cNvPr>
          <p:cNvSpPr>
            <a:spLocks noGrp="1"/>
          </p:cNvSpPr>
          <p:nvPr>
            <p:ph type="sldNum" sz="quarter" idx="12"/>
          </p:nvPr>
        </p:nvSpPr>
        <p:spPr/>
        <p:txBody>
          <a:bodyPr/>
          <a:lstStyle/>
          <a:p>
            <a:fld id="{1C6BE17B-D861-924B-B43B-FB4BD656D2E6}" type="slidenum">
              <a:rPr lang="en-NL" smtClean="0"/>
              <a:t>23</a:t>
            </a:fld>
            <a:endParaRPr lang="en-NL"/>
          </a:p>
        </p:txBody>
      </p:sp>
    </p:spTree>
    <p:extLst>
      <p:ext uri="{BB962C8B-B14F-4D97-AF65-F5344CB8AC3E}">
        <p14:creationId xmlns:p14="http://schemas.microsoft.com/office/powerpoint/2010/main" val="600881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A7524-F4C9-5927-2E5E-6E527D76612F}"/>
              </a:ext>
            </a:extLst>
          </p:cNvPr>
          <p:cNvSpPr>
            <a:spLocks noGrp="1"/>
          </p:cNvSpPr>
          <p:nvPr>
            <p:ph type="title"/>
          </p:nvPr>
        </p:nvSpPr>
        <p:spPr/>
        <p:txBody>
          <a:bodyPr/>
          <a:lstStyle/>
          <a:p>
            <a:r>
              <a:rPr lang="fr-BE" dirty="0" err="1"/>
              <a:t>Other</a:t>
            </a:r>
            <a:r>
              <a:rPr lang="fr-BE" dirty="0"/>
              <a:t> assets ?</a:t>
            </a:r>
          </a:p>
        </p:txBody>
      </p:sp>
      <p:sp>
        <p:nvSpPr>
          <p:cNvPr id="3" name="Content Placeholder 2">
            <a:extLst>
              <a:ext uri="{FF2B5EF4-FFF2-40B4-BE49-F238E27FC236}">
                <a16:creationId xmlns:a16="http://schemas.microsoft.com/office/drawing/2014/main" id="{F6C37D5B-FA1E-545B-7D5C-B291B018D6E4}"/>
              </a:ext>
            </a:extLst>
          </p:cNvPr>
          <p:cNvSpPr>
            <a:spLocks noGrp="1"/>
          </p:cNvSpPr>
          <p:nvPr>
            <p:ph idx="1"/>
          </p:nvPr>
        </p:nvSpPr>
        <p:spPr/>
        <p:txBody>
          <a:bodyPr/>
          <a:lstStyle/>
          <a:p>
            <a:r>
              <a:rPr lang="fr-BE" dirty="0"/>
              <a:t>Diamonds</a:t>
            </a:r>
          </a:p>
          <a:p>
            <a:endParaRPr lang="fr-BE" dirty="0"/>
          </a:p>
          <a:p>
            <a:r>
              <a:rPr lang="fr-BE" dirty="0"/>
              <a:t>Leasing </a:t>
            </a:r>
            <a:r>
              <a:rPr lang="fr-BE" dirty="0" err="1"/>
              <a:t>vehicules</a:t>
            </a:r>
            <a:endParaRPr lang="fr-BE" dirty="0"/>
          </a:p>
          <a:p>
            <a:endParaRPr lang="fr-BE" dirty="0"/>
          </a:p>
          <a:p>
            <a:r>
              <a:rPr lang="fr-BE" dirty="0" err="1"/>
              <a:t>Servitisation</a:t>
            </a:r>
            <a:endParaRPr lang="fr-BE" dirty="0"/>
          </a:p>
        </p:txBody>
      </p:sp>
      <p:sp>
        <p:nvSpPr>
          <p:cNvPr id="4" name="Slide Number Placeholder 3">
            <a:extLst>
              <a:ext uri="{FF2B5EF4-FFF2-40B4-BE49-F238E27FC236}">
                <a16:creationId xmlns:a16="http://schemas.microsoft.com/office/drawing/2014/main" id="{BAB9F0E4-98E0-2AC3-DE1A-526EE013FB16}"/>
              </a:ext>
            </a:extLst>
          </p:cNvPr>
          <p:cNvSpPr>
            <a:spLocks noGrp="1"/>
          </p:cNvSpPr>
          <p:nvPr>
            <p:ph type="sldNum" sz="quarter" idx="12"/>
          </p:nvPr>
        </p:nvSpPr>
        <p:spPr/>
        <p:txBody>
          <a:bodyPr/>
          <a:lstStyle/>
          <a:p>
            <a:fld id="{1C6BE17B-D861-924B-B43B-FB4BD656D2E6}" type="slidenum">
              <a:rPr lang="en-NL" smtClean="0"/>
              <a:t>24</a:t>
            </a:fld>
            <a:endParaRPr lang="en-NL"/>
          </a:p>
        </p:txBody>
      </p:sp>
    </p:spTree>
    <p:extLst>
      <p:ext uri="{BB962C8B-B14F-4D97-AF65-F5344CB8AC3E}">
        <p14:creationId xmlns:p14="http://schemas.microsoft.com/office/powerpoint/2010/main" val="1360976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9E6310-8DD2-265B-CAAC-51A0E6AF0953}"/>
              </a:ext>
            </a:extLst>
          </p:cNvPr>
          <p:cNvSpPr>
            <a:spLocks noGrp="1"/>
          </p:cNvSpPr>
          <p:nvPr>
            <p:ph type="title"/>
          </p:nvPr>
        </p:nvSpPr>
        <p:spPr/>
        <p:txBody>
          <a:bodyPr/>
          <a:lstStyle/>
          <a:p>
            <a:r>
              <a:rPr lang="fr-BE" dirty="0" err="1"/>
              <a:t>Servicing</a:t>
            </a:r>
            <a:endParaRPr lang="fr-BE" dirty="0"/>
          </a:p>
        </p:txBody>
      </p:sp>
      <p:sp>
        <p:nvSpPr>
          <p:cNvPr id="4" name="Slide Number Placeholder 3">
            <a:extLst>
              <a:ext uri="{FF2B5EF4-FFF2-40B4-BE49-F238E27FC236}">
                <a16:creationId xmlns:a16="http://schemas.microsoft.com/office/drawing/2014/main" id="{4DB45860-DAF6-FAB3-365A-7A3FED79C7C9}"/>
              </a:ext>
            </a:extLst>
          </p:cNvPr>
          <p:cNvSpPr>
            <a:spLocks noGrp="1"/>
          </p:cNvSpPr>
          <p:nvPr>
            <p:ph type="sldNum" sz="quarter" idx="12"/>
          </p:nvPr>
        </p:nvSpPr>
        <p:spPr/>
        <p:txBody>
          <a:bodyPr/>
          <a:lstStyle/>
          <a:p>
            <a:fld id="{B86DE904-C121-477E-B2B0-923493BF220C}" type="slidenum">
              <a:rPr lang="nl-NL" smtClean="0"/>
              <a:pPr/>
              <a:t>25</a:t>
            </a:fld>
            <a:endParaRPr lang="nl-NL"/>
          </a:p>
        </p:txBody>
      </p:sp>
      <p:sp>
        <p:nvSpPr>
          <p:cNvPr id="5" name="Text Placeholder 4">
            <a:extLst>
              <a:ext uri="{FF2B5EF4-FFF2-40B4-BE49-F238E27FC236}">
                <a16:creationId xmlns:a16="http://schemas.microsoft.com/office/drawing/2014/main" id="{E306C802-0823-8DDB-357D-611B590A07A3}"/>
              </a:ext>
            </a:extLst>
          </p:cNvPr>
          <p:cNvSpPr>
            <a:spLocks noGrp="1"/>
          </p:cNvSpPr>
          <p:nvPr>
            <p:ph type="body" sz="quarter" idx="15"/>
          </p:nvPr>
        </p:nvSpPr>
        <p:spPr/>
        <p:txBody>
          <a:bodyPr/>
          <a:lstStyle/>
          <a:p>
            <a:r>
              <a:rPr lang="fr-BE" dirty="0"/>
              <a:t>4</a:t>
            </a:r>
          </a:p>
        </p:txBody>
      </p:sp>
    </p:spTree>
    <p:extLst>
      <p:ext uri="{BB962C8B-B14F-4D97-AF65-F5344CB8AC3E}">
        <p14:creationId xmlns:p14="http://schemas.microsoft.com/office/powerpoint/2010/main" val="103988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4CA5B-E6A6-51BF-24CE-F68ACE018B42}"/>
              </a:ext>
            </a:extLst>
          </p:cNvPr>
          <p:cNvSpPr>
            <a:spLocks noGrp="1"/>
          </p:cNvSpPr>
          <p:nvPr>
            <p:ph type="title"/>
          </p:nvPr>
        </p:nvSpPr>
        <p:spPr/>
        <p:txBody>
          <a:bodyPr/>
          <a:lstStyle/>
          <a:p>
            <a:r>
              <a:rPr lang="fr-BE" dirty="0" err="1"/>
              <a:t>What</a:t>
            </a:r>
            <a:r>
              <a:rPr lang="fr-BE" dirty="0"/>
              <a:t> </a:t>
            </a:r>
            <a:r>
              <a:rPr lang="fr-BE" dirty="0" err="1"/>
              <a:t>is</a:t>
            </a:r>
            <a:r>
              <a:rPr lang="fr-BE" dirty="0"/>
              <a:t> </a:t>
            </a:r>
            <a:r>
              <a:rPr lang="fr-BE" dirty="0" err="1"/>
              <a:t>servicing</a:t>
            </a:r>
            <a:r>
              <a:rPr lang="fr-BE" dirty="0"/>
              <a:t>?</a:t>
            </a:r>
          </a:p>
        </p:txBody>
      </p:sp>
      <p:sp>
        <p:nvSpPr>
          <p:cNvPr id="3" name="Content Placeholder 2">
            <a:extLst>
              <a:ext uri="{FF2B5EF4-FFF2-40B4-BE49-F238E27FC236}">
                <a16:creationId xmlns:a16="http://schemas.microsoft.com/office/drawing/2014/main" id="{AF19CF0F-83B5-DE1B-964C-A38174E97C44}"/>
              </a:ext>
            </a:extLst>
          </p:cNvPr>
          <p:cNvSpPr>
            <a:spLocks noGrp="1"/>
          </p:cNvSpPr>
          <p:nvPr>
            <p:ph idx="1"/>
          </p:nvPr>
        </p:nvSpPr>
        <p:spPr/>
        <p:txBody>
          <a:bodyPr/>
          <a:lstStyle/>
          <a:p>
            <a:r>
              <a:rPr lang="en-US" b="0" i="0" dirty="0">
                <a:solidFill>
                  <a:srgbClr val="000000"/>
                </a:solidFill>
                <a:effectLst/>
              </a:rPr>
              <a:t>Definition in Directive (EU) 2021/2167 of the European Parliament and of the Council of 24 November 2021 on credit servicers and credit purchasers and amending Directives 2008/48/EC and 2014/17/EU</a:t>
            </a:r>
          </a:p>
          <a:p>
            <a:r>
              <a:rPr lang="en-US" b="0" i="0" dirty="0">
                <a:solidFill>
                  <a:srgbClr val="000000"/>
                </a:solidFill>
                <a:effectLst/>
              </a:rPr>
              <a:t>‘Credit servicing activities’ means one or more of the following activities:</a:t>
            </a:r>
          </a:p>
          <a:p>
            <a:pPr marL="346075" lvl="1" indent="-171450"/>
            <a:r>
              <a:rPr lang="en-US" b="0" i="0" dirty="0">
                <a:solidFill>
                  <a:srgbClr val="000000"/>
                </a:solidFill>
                <a:effectLst/>
              </a:rPr>
              <a:t>collecting or recovering from the borrower any payments due related to a creditor’s rights under a credit agreement or to the credit agreement itself;</a:t>
            </a:r>
          </a:p>
          <a:p>
            <a:pPr marL="346075" lvl="1" indent="-171450"/>
            <a:r>
              <a:rPr lang="en-US" b="0" i="0" dirty="0">
                <a:solidFill>
                  <a:srgbClr val="000000"/>
                </a:solidFill>
                <a:effectLst/>
              </a:rPr>
              <a:t>renegotiating with the borrower any terms and conditions related to a creditor’s rights under a credit agreement, in line with the instructions given by the credit purchaser;</a:t>
            </a:r>
          </a:p>
          <a:p>
            <a:pPr marL="346075" lvl="1" indent="-171450"/>
            <a:r>
              <a:rPr lang="en-US" b="0" i="0" dirty="0">
                <a:solidFill>
                  <a:srgbClr val="000000"/>
                </a:solidFill>
                <a:effectLst/>
              </a:rPr>
              <a:t>administering any complaints relating to a creditor’s rights under a credit agreement or to the credit agreement itself;</a:t>
            </a:r>
          </a:p>
          <a:p>
            <a:pPr marL="346075" lvl="1" indent="-171450"/>
            <a:r>
              <a:rPr lang="en-US" b="0" i="0" dirty="0">
                <a:solidFill>
                  <a:srgbClr val="000000"/>
                </a:solidFill>
                <a:effectLst/>
              </a:rPr>
              <a:t>informing the borrower of any changes in interest rates or charges or of any payments due related to a creditor’s rights under a credit agreement or to the credit agreement itself.</a:t>
            </a:r>
          </a:p>
          <a:p>
            <a:pPr marL="0" indent="0">
              <a:buNone/>
            </a:pPr>
            <a:endParaRPr lang="fr-BE" dirty="0"/>
          </a:p>
        </p:txBody>
      </p:sp>
      <p:sp>
        <p:nvSpPr>
          <p:cNvPr id="4" name="Slide Number Placeholder 3">
            <a:extLst>
              <a:ext uri="{FF2B5EF4-FFF2-40B4-BE49-F238E27FC236}">
                <a16:creationId xmlns:a16="http://schemas.microsoft.com/office/drawing/2014/main" id="{9325F039-3596-316A-0425-6DF86254FAA3}"/>
              </a:ext>
            </a:extLst>
          </p:cNvPr>
          <p:cNvSpPr>
            <a:spLocks noGrp="1"/>
          </p:cNvSpPr>
          <p:nvPr>
            <p:ph type="sldNum" sz="quarter" idx="12"/>
          </p:nvPr>
        </p:nvSpPr>
        <p:spPr/>
        <p:txBody>
          <a:bodyPr/>
          <a:lstStyle/>
          <a:p>
            <a:fld id="{1C6BE17B-D861-924B-B43B-FB4BD656D2E6}" type="slidenum">
              <a:rPr lang="en-NL" smtClean="0"/>
              <a:t>26</a:t>
            </a:fld>
            <a:endParaRPr lang="en-NL"/>
          </a:p>
        </p:txBody>
      </p:sp>
    </p:spTree>
    <p:extLst>
      <p:ext uri="{BB962C8B-B14F-4D97-AF65-F5344CB8AC3E}">
        <p14:creationId xmlns:p14="http://schemas.microsoft.com/office/powerpoint/2010/main" val="213717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0328A-399D-D020-FD18-08417D120F37}"/>
              </a:ext>
            </a:extLst>
          </p:cNvPr>
          <p:cNvSpPr>
            <a:spLocks noGrp="1"/>
          </p:cNvSpPr>
          <p:nvPr>
            <p:ph type="title"/>
          </p:nvPr>
        </p:nvSpPr>
        <p:spPr/>
        <p:txBody>
          <a:bodyPr/>
          <a:lstStyle/>
          <a:p>
            <a:r>
              <a:rPr lang="fr-BE" dirty="0"/>
              <a:t>Legal aspects of </a:t>
            </a:r>
            <a:r>
              <a:rPr lang="fr-BE" dirty="0" err="1"/>
              <a:t>servicing</a:t>
            </a:r>
            <a:endParaRPr lang="fr-BE" dirty="0"/>
          </a:p>
        </p:txBody>
      </p:sp>
      <p:sp>
        <p:nvSpPr>
          <p:cNvPr id="3" name="Content Placeholder 2">
            <a:extLst>
              <a:ext uri="{FF2B5EF4-FFF2-40B4-BE49-F238E27FC236}">
                <a16:creationId xmlns:a16="http://schemas.microsoft.com/office/drawing/2014/main" id="{B3FF4A52-37BA-66D6-4D34-E7422A02533F}"/>
              </a:ext>
            </a:extLst>
          </p:cNvPr>
          <p:cNvSpPr>
            <a:spLocks noGrp="1"/>
          </p:cNvSpPr>
          <p:nvPr>
            <p:ph idx="1"/>
          </p:nvPr>
        </p:nvSpPr>
        <p:spPr/>
        <p:txBody>
          <a:bodyPr/>
          <a:lstStyle/>
          <a:p>
            <a:r>
              <a:rPr lang="en-US" dirty="0"/>
              <a:t>Book XIX of the Belgian Code of Economic Law (amicable debt recovery)</a:t>
            </a:r>
          </a:p>
          <a:p>
            <a:endParaRPr lang="en-US" dirty="0"/>
          </a:p>
          <a:p>
            <a:r>
              <a:rPr lang="en-US" dirty="0"/>
              <a:t>Power of Attorney</a:t>
            </a:r>
          </a:p>
          <a:p>
            <a:endParaRPr lang="en-US" dirty="0"/>
          </a:p>
          <a:p>
            <a:r>
              <a:rPr lang="en-US" dirty="0"/>
              <a:t>Credit Institutions Supervision Law</a:t>
            </a:r>
          </a:p>
          <a:p>
            <a:endParaRPr lang="en-US" dirty="0"/>
          </a:p>
          <a:p>
            <a:r>
              <a:rPr lang="en-US" dirty="0"/>
              <a:t>Directive (EU) 2021/2167 of the European Parliament and of the Council of 24 November 2021 on credit servicers and credit purchasers and amending Directives 2008/48/EC and 2014/17/EU (“NPL Directive”)</a:t>
            </a:r>
          </a:p>
          <a:p>
            <a:endParaRPr lang="fr-BE" dirty="0"/>
          </a:p>
        </p:txBody>
      </p:sp>
      <p:sp>
        <p:nvSpPr>
          <p:cNvPr id="4" name="Slide Number Placeholder 3">
            <a:extLst>
              <a:ext uri="{FF2B5EF4-FFF2-40B4-BE49-F238E27FC236}">
                <a16:creationId xmlns:a16="http://schemas.microsoft.com/office/drawing/2014/main" id="{B6AFA517-893D-94FC-FB92-FF24D5A2D11A}"/>
              </a:ext>
            </a:extLst>
          </p:cNvPr>
          <p:cNvSpPr>
            <a:spLocks noGrp="1"/>
          </p:cNvSpPr>
          <p:nvPr>
            <p:ph type="sldNum" sz="quarter" idx="12"/>
          </p:nvPr>
        </p:nvSpPr>
        <p:spPr/>
        <p:txBody>
          <a:bodyPr/>
          <a:lstStyle/>
          <a:p>
            <a:fld id="{1C6BE17B-D861-924B-B43B-FB4BD656D2E6}" type="slidenum">
              <a:rPr lang="en-NL" smtClean="0"/>
              <a:t>27</a:t>
            </a:fld>
            <a:endParaRPr lang="en-NL"/>
          </a:p>
        </p:txBody>
      </p:sp>
    </p:spTree>
    <p:extLst>
      <p:ext uri="{BB962C8B-B14F-4D97-AF65-F5344CB8AC3E}">
        <p14:creationId xmlns:p14="http://schemas.microsoft.com/office/powerpoint/2010/main" val="2985465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3E83B4-2727-FDCE-4F6E-C122E68FCCB3}"/>
              </a:ext>
            </a:extLst>
          </p:cNvPr>
          <p:cNvSpPr>
            <a:spLocks noGrp="1"/>
          </p:cNvSpPr>
          <p:nvPr>
            <p:ph type="title"/>
          </p:nvPr>
        </p:nvSpPr>
        <p:spPr/>
        <p:txBody>
          <a:bodyPr/>
          <a:lstStyle/>
          <a:p>
            <a:r>
              <a:rPr lang="fr-BE" dirty="0" err="1"/>
              <a:t>Pledging</a:t>
            </a:r>
            <a:r>
              <a:rPr lang="fr-BE" dirty="0"/>
              <a:t> of assets</a:t>
            </a:r>
          </a:p>
        </p:txBody>
      </p:sp>
      <p:sp>
        <p:nvSpPr>
          <p:cNvPr id="4" name="Slide Number Placeholder 3">
            <a:extLst>
              <a:ext uri="{FF2B5EF4-FFF2-40B4-BE49-F238E27FC236}">
                <a16:creationId xmlns:a16="http://schemas.microsoft.com/office/drawing/2014/main" id="{50DA7FC9-6300-46D5-E4E9-010863426044}"/>
              </a:ext>
            </a:extLst>
          </p:cNvPr>
          <p:cNvSpPr>
            <a:spLocks noGrp="1"/>
          </p:cNvSpPr>
          <p:nvPr>
            <p:ph type="sldNum" sz="quarter" idx="12"/>
          </p:nvPr>
        </p:nvSpPr>
        <p:spPr/>
        <p:txBody>
          <a:bodyPr/>
          <a:lstStyle/>
          <a:p>
            <a:fld id="{B86DE904-C121-477E-B2B0-923493BF220C}" type="slidenum">
              <a:rPr lang="nl-NL" smtClean="0"/>
              <a:pPr/>
              <a:t>28</a:t>
            </a:fld>
            <a:endParaRPr lang="nl-NL"/>
          </a:p>
        </p:txBody>
      </p:sp>
      <p:sp>
        <p:nvSpPr>
          <p:cNvPr id="5" name="Text Placeholder 4">
            <a:extLst>
              <a:ext uri="{FF2B5EF4-FFF2-40B4-BE49-F238E27FC236}">
                <a16:creationId xmlns:a16="http://schemas.microsoft.com/office/drawing/2014/main" id="{F236C6D9-8CEA-2452-6CF7-A576754D1C49}"/>
              </a:ext>
            </a:extLst>
          </p:cNvPr>
          <p:cNvSpPr>
            <a:spLocks noGrp="1"/>
          </p:cNvSpPr>
          <p:nvPr>
            <p:ph type="body" sz="quarter" idx="15"/>
          </p:nvPr>
        </p:nvSpPr>
        <p:spPr/>
        <p:txBody>
          <a:bodyPr/>
          <a:lstStyle/>
          <a:p>
            <a:r>
              <a:rPr lang="fr-BE" dirty="0"/>
              <a:t>5</a:t>
            </a:r>
          </a:p>
        </p:txBody>
      </p:sp>
    </p:spTree>
    <p:extLst>
      <p:ext uri="{BB962C8B-B14F-4D97-AF65-F5344CB8AC3E}">
        <p14:creationId xmlns:p14="http://schemas.microsoft.com/office/powerpoint/2010/main" val="4162494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6C8CD-9A12-9F0B-5716-273CFBA1CF94}"/>
              </a:ext>
            </a:extLst>
          </p:cNvPr>
          <p:cNvSpPr>
            <a:spLocks noGrp="1"/>
          </p:cNvSpPr>
          <p:nvPr>
            <p:ph type="title"/>
          </p:nvPr>
        </p:nvSpPr>
        <p:spPr/>
        <p:txBody>
          <a:bodyPr/>
          <a:lstStyle/>
          <a:p>
            <a:r>
              <a:rPr lang="en-US" dirty="0"/>
              <a:t>Current legal framework</a:t>
            </a:r>
            <a:endParaRPr lang="fr-BE" dirty="0"/>
          </a:p>
        </p:txBody>
      </p:sp>
      <p:sp>
        <p:nvSpPr>
          <p:cNvPr id="3" name="Content Placeholder 2">
            <a:extLst>
              <a:ext uri="{FF2B5EF4-FFF2-40B4-BE49-F238E27FC236}">
                <a16:creationId xmlns:a16="http://schemas.microsoft.com/office/drawing/2014/main" id="{DB3A385F-08F0-1C98-AA77-C3AE9717207C}"/>
              </a:ext>
            </a:extLst>
          </p:cNvPr>
          <p:cNvSpPr>
            <a:spLocks noGrp="1"/>
          </p:cNvSpPr>
          <p:nvPr>
            <p:ph idx="1"/>
          </p:nvPr>
        </p:nvSpPr>
        <p:spPr/>
        <p:txBody>
          <a:bodyPr/>
          <a:lstStyle/>
          <a:p>
            <a:r>
              <a:rPr lang="en-US" dirty="0"/>
              <a:t>Rules of Belgian civil code/commercial code</a:t>
            </a:r>
          </a:p>
          <a:p>
            <a:r>
              <a:rPr lang="en-US" dirty="0"/>
              <a:t>Specific protection in art. 271/12, § 2 of UCITS and SIC Act against claw-back rule of art. 17,3° of the Bankruptcy Act for receivables added after the date of the conclusion of the pledge provided that the pledge was created at the time of issuance of securities by the SIC</a:t>
            </a:r>
          </a:p>
          <a:p>
            <a:r>
              <a:rPr lang="en-US" dirty="0"/>
              <a:t>In case receivables are “bank claims” (as defined in the Belgian Financial Collateral Act), protection of pledge or creation of security interest over bank claims as set out in the Financial Collateral Act</a:t>
            </a:r>
          </a:p>
          <a:p>
            <a:r>
              <a:rPr lang="en-US" dirty="0"/>
              <a:t>Rules of the </a:t>
            </a:r>
            <a:r>
              <a:rPr lang="en-US" dirty="0" err="1"/>
              <a:t>Mobilisation</a:t>
            </a:r>
            <a:r>
              <a:rPr lang="en-US" dirty="0"/>
              <a:t> Law (including in respect of Mortgage Credit)</a:t>
            </a:r>
          </a:p>
          <a:p>
            <a:r>
              <a:rPr lang="en-US" dirty="0"/>
              <a:t>Rules of the New Belgian Act of 11 July 2013 on movable security</a:t>
            </a:r>
          </a:p>
        </p:txBody>
      </p:sp>
      <p:sp>
        <p:nvSpPr>
          <p:cNvPr id="4" name="Slide Number Placeholder 3">
            <a:extLst>
              <a:ext uri="{FF2B5EF4-FFF2-40B4-BE49-F238E27FC236}">
                <a16:creationId xmlns:a16="http://schemas.microsoft.com/office/drawing/2014/main" id="{87701B17-CA52-5197-3E15-4992434AF29A}"/>
              </a:ext>
            </a:extLst>
          </p:cNvPr>
          <p:cNvSpPr>
            <a:spLocks noGrp="1"/>
          </p:cNvSpPr>
          <p:nvPr>
            <p:ph type="sldNum" sz="quarter" idx="12"/>
          </p:nvPr>
        </p:nvSpPr>
        <p:spPr/>
        <p:txBody>
          <a:bodyPr/>
          <a:lstStyle/>
          <a:p>
            <a:fld id="{1C6BE17B-D861-924B-B43B-FB4BD656D2E6}" type="slidenum">
              <a:rPr lang="en-NL" smtClean="0"/>
              <a:t>29</a:t>
            </a:fld>
            <a:endParaRPr lang="en-NL"/>
          </a:p>
        </p:txBody>
      </p:sp>
    </p:spTree>
    <p:extLst>
      <p:ext uri="{BB962C8B-B14F-4D97-AF65-F5344CB8AC3E}">
        <p14:creationId xmlns:p14="http://schemas.microsoft.com/office/powerpoint/2010/main" val="929375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p:txBody>
          <a:bodyPr/>
          <a:lstStyle/>
          <a:p>
            <a:r>
              <a:rPr lang="fr-BE" dirty="0"/>
              <a:t>Introduction</a:t>
            </a:r>
            <a:endParaRPr lang="en-NL"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3</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en-NL" dirty="0"/>
              <a:t>1</a:t>
            </a:r>
          </a:p>
        </p:txBody>
      </p:sp>
    </p:spTree>
    <p:extLst>
      <p:ext uri="{BB962C8B-B14F-4D97-AF65-F5344CB8AC3E}">
        <p14:creationId xmlns:p14="http://schemas.microsoft.com/office/powerpoint/2010/main" val="9531636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99C29D-1C4C-87B5-7E39-48FFBE603FBC}"/>
              </a:ext>
            </a:extLst>
          </p:cNvPr>
          <p:cNvSpPr>
            <a:spLocks noGrp="1"/>
          </p:cNvSpPr>
          <p:nvPr>
            <p:ph type="title"/>
          </p:nvPr>
        </p:nvSpPr>
        <p:spPr/>
        <p:txBody>
          <a:bodyPr/>
          <a:lstStyle/>
          <a:p>
            <a:r>
              <a:rPr lang="fr-BE" dirty="0" err="1"/>
              <a:t>Particular</a:t>
            </a:r>
            <a:r>
              <a:rPr lang="fr-BE" dirty="0"/>
              <a:t> </a:t>
            </a:r>
            <a:r>
              <a:rPr lang="fr-BE" dirty="0" err="1"/>
              <a:t>tax</a:t>
            </a:r>
            <a:r>
              <a:rPr lang="fr-BE" dirty="0"/>
              <a:t> </a:t>
            </a:r>
            <a:r>
              <a:rPr lang="fr-BE" dirty="0" err="1"/>
              <a:t>considerations</a:t>
            </a:r>
            <a:endParaRPr lang="fr-BE" dirty="0"/>
          </a:p>
        </p:txBody>
      </p:sp>
      <p:sp>
        <p:nvSpPr>
          <p:cNvPr id="4" name="Slide Number Placeholder 3">
            <a:extLst>
              <a:ext uri="{FF2B5EF4-FFF2-40B4-BE49-F238E27FC236}">
                <a16:creationId xmlns:a16="http://schemas.microsoft.com/office/drawing/2014/main" id="{8A995908-F2A8-3A67-630A-0CBE8590579C}"/>
              </a:ext>
            </a:extLst>
          </p:cNvPr>
          <p:cNvSpPr>
            <a:spLocks noGrp="1"/>
          </p:cNvSpPr>
          <p:nvPr>
            <p:ph type="sldNum" sz="quarter" idx="12"/>
          </p:nvPr>
        </p:nvSpPr>
        <p:spPr/>
        <p:txBody>
          <a:bodyPr/>
          <a:lstStyle/>
          <a:p>
            <a:fld id="{B86DE904-C121-477E-B2B0-923493BF220C}" type="slidenum">
              <a:rPr lang="nl-NL" smtClean="0"/>
              <a:pPr/>
              <a:t>30</a:t>
            </a:fld>
            <a:endParaRPr lang="nl-NL"/>
          </a:p>
        </p:txBody>
      </p:sp>
      <p:sp>
        <p:nvSpPr>
          <p:cNvPr id="5" name="Text Placeholder 4">
            <a:extLst>
              <a:ext uri="{FF2B5EF4-FFF2-40B4-BE49-F238E27FC236}">
                <a16:creationId xmlns:a16="http://schemas.microsoft.com/office/drawing/2014/main" id="{8130E3F3-6195-EBA9-1935-68B5DA050E1A}"/>
              </a:ext>
            </a:extLst>
          </p:cNvPr>
          <p:cNvSpPr>
            <a:spLocks noGrp="1"/>
          </p:cNvSpPr>
          <p:nvPr>
            <p:ph type="body" sz="quarter" idx="15"/>
          </p:nvPr>
        </p:nvSpPr>
        <p:spPr/>
        <p:txBody>
          <a:bodyPr/>
          <a:lstStyle/>
          <a:p>
            <a:r>
              <a:rPr lang="fr-BE" dirty="0"/>
              <a:t>6</a:t>
            </a:r>
          </a:p>
        </p:txBody>
      </p:sp>
    </p:spTree>
    <p:extLst>
      <p:ext uri="{BB962C8B-B14F-4D97-AF65-F5344CB8AC3E}">
        <p14:creationId xmlns:p14="http://schemas.microsoft.com/office/powerpoint/2010/main" val="17648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B424-40BD-3F58-8892-EBC813CCB9ED}"/>
              </a:ext>
            </a:extLst>
          </p:cNvPr>
          <p:cNvSpPr>
            <a:spLocks noGrp="1"/>
          </p:cNvSpPr>
          <p:nvPr>
            <p:ph type="title"/>
          </p:nvPr>
        </p:nvSpPr>
        <p:spPr/>
        <p:txBody>
          <a:bodyPr/>
          <a:lstStyle/>
          <a:p>
            <a:r>
              <a:rPr lang="fr-BE" dirty="0" err="1"/>
              <a:t>Particular</a:t>
            </a:r>
            <a:r>
              <a:rPr lang="fr-BE" dirty="0"/>
              <a:t> </a:t>
            </a:r>
            <a:r>
              <a:rPr lang="fr-BE" dirty="0" err="1"/>
              <a:t>tax</a:t>
            </a:r>
            <a:r>
              <a:rPr lang="fr-BE" dirty="0"/>
              <a:t> </a:t>
            </a:r>
            <a:r>
              <a:rPr lang="fr-BE" dirty="0" err="1"/>
              <a:t>considerations</a:t>
            </a:r>
            <a:endParaRPr lang="fr-BE" dirty="0"/>
          </a:p>
        </p:txBody>
      </p:sp>
      <p:sp>
        <p:nvSpPr>
          <p:cNvPr id="3" name="Content Placeholder 2">
            <a:extLst>
              <a:ext uri="{FF2B5EF4-FFF2-40B4-BE49-F238E27FC236}">
                <a16:creationId xmlns:a16="http://schemas.microsoft.com/office/drawing/2014/main" id="{F4827837-7444-0C78-73F7-4DF736D5646E}"/>
              </a:ext>
            </a:extLst>
          </p:cNvPr>
          <p:cNvSpPr>
            <a:spLocks noGrp="1"/>
          </p:cNvSpPr>
          <p:nvPr>
            <p:ph idx="1"/>
          </p:nvPr>
        </p:nvSpPr>
        <p:spPr/>
        <p:txBody>
          <a:bodyPr/>
          <a:lstStyle/>
          <a:p>
            <a:r>
              <a:rPr lang="en-US" dirty="0"/>
              <a:t>Tax considerations with regard to a transfer of mortgage-backed receivables to a SIC</a:t>
            </a:r>
          </a:p>
          <a:p>
            <a:pPr lvl="1"/>
            <a:r>
              <a:rPr lang="en-US" dirty="0"/>
              <a:t>VAT</a:t>
            </a:r>
          </a:p>
          <a:p>
            <a:pPr lvl="2"/>
            <a:r>
              <a:rPr lang="en-US" dirty="0"/>
              <a:t>Transfer is principally not subject to Belgian VAT pursuant to art. 44, §3,7 Belgian VAT Code</a:t>
            </a:r>
          </a:p>
          <a:p>
            <a:pPr lvl="2"/>
            <a:r>
              <a:rPr lang="en-US" dirty="0"/>
              <a:t>Purchase price paid by SIC is lower than book value receivables in the hands of the originator (i.e. sale with a discount)? </a:t>
            </a:r>
          </a:p>
          <a:p>
            <a:pPr lvl="1"/>
            <a:r>
              <a:rPr lang="en-US" dirty="0"/>
              <a:t>Registration tax</a:t>
            </a:r>
          </a:p>
          <a:p>
            <a:pPr lvl="2"/>
            <a:r>
              <a:rPr lang="en-US" dirty="0"/>
              <a:t>Registration tax 1% calculated on  the nominal amount of the receivables payable upon registration</a:t>
            </a:r>
          </a:p>
          <a:p>
            <a:pPr lvl="2"/>
            <a:r>
              <a:rPr lang="en-US" dirty="0"/>
              <a:t>No legal obligation for </a:t>
            </a:r>
            <a:r>
              <a:rPr lang="en-US" dirty="0" err="1"/>
              <a:t>mobilisation</a:t>
            </a:r>
            <a:r>
              <a:rPr lang="en-US" dirty="0"/>
              <a:t> institutions to submit for registration</a:t>
            </a:r>
          </a:p>
          <a:p>
            <a:endParaRPr lang="fr-BE" dirty="0"/>
          </a:p>
        </p:txBody>
      </p:sp>
      <p:sp>
        <p:nvSpPr>
          <p:cNvPr id="4" name="Slide Number Placeholder 3">
            <a:extLst>
              <a:ext uri="{FF2B5EF4-FFF2-40B4-BE49-F238E27FC236}">
                <a16:creationId xmlns:a16="http://schemas.microsoft.com/office/drawing/2014/main" id="{3CCEF0EC-9D98-29AE-908C-AAF24775C747}"/>
              </a:ext>
            </a:extLst>
          </p:cNvPr>
          <p:cNvSpPr>
            <a:spLocks noGrp="1"/>
          </p:cNvSpPr>
          <p:nvPr>
            <p:ph type="sldNum" sz="quarter" idx="12"/>
          </p:nvPr>
        </p:nvSpPr>
        <p:spPr/>
        <p:txBody>
          <a:bodyPr/>
          <a:lstStyle/>
          <a:p>
            <a:fld id="{1C6BE17B-D861-924B-B43B-FB4BD656D2E6}" type="slidenum">
              <a:rPr lang="en-NL" smtClean="0"/>
              <a:t>31</a:t>
            </a:fld>
            <a:endParaRPr lang="en-NL"/>
          </a:p>
        </p:txBody>
      </p:sp>
    </p:spTree>
    <p:extLst>
      <p:ext uri="{BB962C8B-B14F-4D97-AF65-F5344CB8AC3E}">
        <p14:creationId xmlns:p14="http://schemas.microsoft.com/office/powerpoint/2010/main" val="3201703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9EF88-9452-E508-42A7-D114DED18994}"/>
              </a:ext>
            </a:extLst>
          </p:cNvPr>
          <p:cNvSpPr>
            <a:spLocks noGrp="1"/>
          </p:cNvSpPr>
          <p:nvPr>
            <p:ph type="title"/>
          </p:nvPr>
        </p:nvSpPr>
        <p:spPr/>
        <p:txBody>
          <a:bodyPr/>
          <a:lstStyle/>
          <a:p>
            <a:r>
              <a:rPr lang="fr-BE" dirty="0" err="1"/>
              <a:t>Other</a:t>
            </a:r>
            <a:r>
              <a:rPr lang="fr-BE" dirty="0"/>
              <a:t> </a:t>
            </a:r>
            <a:r>
              <a:rPr lang="fr-BE" dirty="0" err="1"/>
              <a:t>tax</a:t>
            </a:r>
            <a:r>
              <a:rPr lang="fr-BE" dirty="0"/>
              <a:t> </a:t>
            </a:r>
            <a:r>
              <a:rPr lang="fr-BE" dirty="0" err="1"/>
              <a:t>considerations</a:t>
            </a:r>
            <a:endParaRPr lang="fr-BE" dirty="0"/>
          </a:p>
        </p:txBody>
      </p:sp>
      <p:sp>
        <p:nvSpPr>
          <p:cNvPr id="3" name="Content Placeholder 2">
            <a:extLst>
              <a:ext uri="{FF2B5EF4-FFF2-40B4-BE49-F238E27FC236}">
                <a16:creationId xmlns:a16="http://schemas.microsoft.com/office/drawing/2014/main" id="{2697AF39-3897-E80E-D96A-8DEBDE48CC35}"/>
              </a:ext>
            </a:extLst>
          </p:cNvPr>
          <p:cNvSpPr>
            <a:spLocks noGrp="1"/>
          </p:cNvSpPr>
          <p:nvPr>
            <p:ph idx="1"/>
          </p:nvPr>
        </p:nvSpPr>
        <p:spPr/>
        <p:txBody>
          <a:bodyPr/>
          <a:lstStyle/>
          <a:p>
            <a:r>
              <a:rPr lang="en-US" dirty="0"/>
              <a:t>Withholding tax on interest payments made by the (original) borrowers</a:t>
            </a:r>
          </a:p>
          <a:p>
            <a:endParaRPr lang="en-US" dirty="0"/>
          </a:p>
          <a:p>
            <a:r>
              <a:rPr lang="en-US" dirty="0"/>
              <a:t>Article 116 of the royal decree implementing the ITC (RD/ICT) provides for a full exemption from Belgian withholding tax on interest payments made to certain types of investment companies, including e.g. institutional SICs. This exemption is subject to the affidavit requirement laid down in Article 117, §9 RD/ITC, meaning that an affidavit should be remitted by the SIC to the borrower upon each interest payment date.</a:t>
            </a:r>
          </a:p>
          <a:p>
            <a:endParaRPr lang="en-US" dirty="0"/>
          </a:p>
          <a:p>
            <a:r>
              <a:rPr lang="en-US" dirty="0"/>
              <a:t>A full exemption of Belgian withholding tax could equally be obtained by the borrowers pursuant to Article 107, §2, 9°of the RD/ITC, which provides that interest payments due on ordinary loans and payable to Belgian companies are exempt from Belgian withholding tax on interest, without any specific formalities having to be complied with.</a:t>
            </a:r>
          </a:p>
          <a:p>
            <a:endParaRPr lang="fr-BE" dirty="0"/>
          </a:p>
        </p:txBody>
      </p:sp>
      <p:sp>
        <p:nvSpPr>
          <p:cNvPr id="4" name="Slide Number Placeholder 3">
            <a:extLst>
              <a:ext uri="{FF2B5EF4-FFF2-40B4-BE49-F238E27FC236}">
                <a16:creationId xmlns:a16="http://schemas.microsoft.com/office/drawing/2014/main" id="{758C7C09-6004-592D-804A-156113E9B821}"/>
              </a:ext>
            </a:extLst>
          </p:cNvPr>
          <p:cNvSpPr>
            <a:spLocks noGrp="1"/>
          </p:cNvSpPr>
          <p:nvPr>
            <p:ph type="sldNum" sz="quarter" idx="12"/>
          </p:nvPr>
        </p:nvSpPr>
        <p:spPr/>
        <p:txBody>
          <a:bodyPr/>
          <a:lstStyle/>
          <a:p>
            <a:fld id="{1C6BE17B-D861-924B-B43B-FB4BD656D2E6}" type="slidenum">
              <a:rPr lang="en-NL" smtClean="0"/>
              <a:t>32</a:t>
            </a:fld>
            <a:endParaRPr lang="en-NL"/>
          </a:p>
        </p:txBody>
      </p:sp>
    </p:spTree>
    <p:extLst>
      <p:ext uri="{BB962C8B-B14F-4D97-AF65-F5344CB8AC3E}">
        <p14:creationId xmlns:p14="http://schemas.microsoft.com/office/powerpoint/2010/main" val="2939083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9EC251-6562-71F4-E571-F23FFF8F251F}"/>
              </a:ext>
            </a:extLst>
          </p:cNvPr>
          <p:cNvSpPr>
            <a:spLocks noGrp="1"/>
          </p:cNvSpPr>
          <p:nvPr>
            <p:ph type="title"/>
          </p:nvPr>
        </p:nvSpPr>
        <p:spPr/>
        <p:txBody>
          <a:bodyPr/>
          <a:lstStyle/>
          <a:p>
            <a:r>
              <a:rPr lang="fr-BE" dirty="0"/>
              <a:t>Data protection</a:t>
            </a:r>
          </a:p>
        </p:txBody>
      </p:sp>
      <p:sp>
        <p:nvSpPr>
          <p:cNvPr id="4" name="Slide Number Placeholder 3">
            <a:extLst>
              <a:ext uri="{FF2B5EF4-FFF2-40B4-BE49-F238E27FC236}">
                <a16:creationId xmlns:a16="http://schemas.microsoft.com/office/drawing/2014/main" id="{2B167714-F28B-952E-FDE4-36CED17A4CE5}"/>
              </a:ext>
            </a:extLst>
          </p:cNvPr>
          <p:cNvSpPr>
            <a:spLocks noGrp="1"/>
          </p:cNvSpPr>
          <p:nvPr>
            <p:ph type="sldNum" sz="quarter" idx="12"/>
          </p:nvPr>
        </p:nvSpPr>
        <p:spPr/>
        <p:txBody>
          <a:bodyPr/>
          <a:lstStyle/>
          <a:p>
            <a:fld id="{B86DE904-C121-477E-B2B0-923493BF220C}" type="slidenum">
              <a:rPr lang="nl-NL" smtClean="0"/>
              <a:pPr/>
              <a:t>33</a:t>
            </a:fld>
            <a:endParaRPr lang="nl-NL"/>
          </a:p>
        </p:txBody>
      </p:sp>
      <p:sp>
        <p:nvSpPr>
          <p:cNvPr id="5" name="Text Placeholder 4">
            <a:extLst>
              <a:ext uri="{FF2B5EF4-FFF2-40B4-BE49-F238E27FC236}">
                <a16:creationId xmlns:a16="http://schemas.microsoft.com/office/drawing/2014/main" id="{6E9AE91E-DCB4-9FDA-CD09-5AFB8EA8240F}"/>
              </a:ext>
            </a:extLst>
          </p:cNvPr>
          <p:cNvSpPr>
            <a:spLocks noGrp="1"/>
          </p:cNvSpPr>
          <p:nvPr>
            <p:ph type="body" sz="quarter" idx="15"/>
          </p:nvPr>
        </p:nvSpPr>
        <p:spPr/>
        <p:txBody>
          <a:bodyPr/>
          <a:lstStyle/>
          <a:p>
            <a:r>
              <a:rPr lang="fr-BE" dirty="0"/>
              <a:t>7</a:t>
            </a:r>
          </a:p>
        </p:txBody>
      </p:sp>
    </p:spTree>
    <p:extLst>
      <p:ext uri="{BB962C8B-B14F-4D97-AF65-F5344CB8AC3E}">
        <p14:creationId xmlns:p14="http://schemas.microsoft.com/office/powerpoint/2010/main" val="3938412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1AC41-EA33-DB20-8838-A4A5B447DC30}"/>
              </a:ext>
            </a:extLst>
          </p:cNvPr>
          <p:cNvSpPr>
            <a:spLocks noGrp="1"/>
          </p:cNvSpPr>
          <p:nvPr>
            <p:ph type="title"/>
          </p:nvPr>
        </p:nvSpPr>
        <p:spPr/>
        <p:txBody>
          <a:bodyPr/>
          <a:lstStyle/>
          <a:p>
            <a:r>
              <a:rPr lang="fr-BE" dirty="0"/>
              <a:t>Data protection</a:t>
            </a:r>
          </a:p>
        </p:txBody>
      </p:sp>
      <p:sp>
        <p:nvSpPr>
          <p:cNvPr id="3" name="Content Placeholder 2">
            <a:extLst>
              <a:ext uri="{FF2B5EF4-FFF2-40B4-BE49-F238E27FC236}">
                <a16:creationId xmlns:a16="http://schemas.microsoft.com/office/drawing/2014/main" id="{57296E1A-5362-F157-CD3D-B8C9AA92F606}"/>
              </a:ext>
            </a:extLst>
          </p:cNvPr>
          <p:cNvSpPr>
            <a:spLocks noGrp="1"/>
          </p:cNvSpPr>
          <p:nvPr>
            <p:ph idx="1"/>
          </p:nvPr>
        </p:nvSpPr>
        <p:spPr/>
        <p:txBody>
          <a:bodyPr/>
          <a:lstStyle/>
          <a:p>
            <a:r>
              <a:rPr lang="en-US" dirty="0"/>
              <a:t>Regulation 2016/679 (the GDPR) and the Belgian Act of 30 July 2018 on the protection of natural persons with regard to the processing of personal data </a:t>
            </a:r>
          </a:p>
          <a:p>
            <a:endParaRPr lang="en-US" dirty="0"/>
          </a:p>
          <a:p>
            <a:r>
              <a:rPr lang="en-US" dirty="0"/>
              <a:t>The GDPR permits the processing of personal data under several permissibility grounds (legal bases), including:</a:t>
            </a:r>
          </a:p>
          <a:p>
            <a:pPr lvl="1"/>
            <a:r>
              <a:rPr lang="en-US" dirty="0"/>
              <a:t>the prior consent of the data subject;</a:t>
            </a:r>
          </a:p>
          <a:p>
            <a:pPr lvl="1"/>
            <a:r>
              <a:rPr lang="en-US" dirty="0"/>
              <a:t>the necessity of the processing for the execution of an agreement to which the data subject is a party; and </a:t>
            </a:r>
          </a:p>
          <a:p>
            <a:pPr lvl="1"/>
            <a:r>
              <a:rPr lang="en-US" dirty="0"/>
              <a:t>if the data processing is necessary for the legitimate interests pursued by the seller or for those pursued by the purchaser (and these interests are not overridden by privacy interests of the borrowers as data subjects).</a:t>
            </a:r>
          </a:p>
          <a:p>
            <a:endParaRPr lang="fr-BE" dirty="0"/>
          </a:p>
        </p:txBody>
      </p:sp>
      <p:sp>
        <p:nvSpPr>
          <p:cNvPr id="4" name="Slide Number Placeholder 3">
            <a:extLst>
              <a:ext uri="{FF2B5EF4-FFF2-40B4-BE49-F238E27FC236}">
                <a16:creationId xmlns:a16="http://schemas.microsoft.com/office/drawing/2014/main" id="{6A834B74-3CED-1401-F707-3FF75D024E95}"/>
              </a:ext>
            </a:extLst>
          </p:cNvPr>
          <p:cNvSpPr>
            <a:spLocks noGrp="1"/>
          </p:cNvSpPr>
          <p:nvPr>
            <p:ph type="sldNum" sz="quarter" idx="12"/>
          </p:nvPr>
        </p:nvSpPr>
        <p:spPr/>
        <p:txBody>
          <a:bodyPr/>
          <a:lstStyle/>
          <a:p>
            <a:fld id="{1C6BE17B-D861-924B-B43B-FB4BD656D2E6}" type="slidenum">
              <a:rPr lang="en-NL" smtClean="0"/>
              <a:t>34</a:t>
            </a:fld>
            <a:endParaRPr lang="en-NL"/>
          </a:p>
        </p:txBody>
      </p:sp>
    </p:spTree>
    <p:extLst>
      <p:ext uri="{BB962C8B-B14F-4D97-AF65-F5344CB8AC3E}">
        <p14:creationId xmlns:p14="http://schemas.microsoft.com/office/powerpoint/2010/main" val="2565712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4E993-040B-1E5E-0C7A-BCD7CC9A90C6}"/>
              </a:ext>
            </a:extLst>
          </p:cNvPr>
          <p:cNvSpPr>
            <a:spLocks noGrp="1"/>
          </p:cNvSpPr>
          <p:nvPr>
            <p:ph type="title"/>
          </p:nvPr>
        </p:nvSpPr>
        <p:spPr/>
        <p:txBody>
          <a:bodyPr/>
          <a:lstStyle/>
          <a:p>
            <a:r>
              <a:rPr lang="fr-BE" dirty="0"/>
              <a:t>Data protection</a:t>
            </a:r>
          </a:p>
        </p:txBody>
      </p:sp>
      <p:sp>
        <p:nvSpPr>
          <p:cNvPr id="3" name="Content Placeholder 2">
            <a:extLst>
              <a:ext uri="{FF2B5EF4-FFF2-40B4-BE49-F238E27FC236}">
                <a16:creationId xmlns:a16="http://schemas.microsoft.com/office/drawing/2014/main" id="{8D08C896-7054-8C1B-21D7-C4548368B821}"/>
              </a:ext>
            </a:extLst>
          </p:cNvPr>
          <p:cNvSpPr>
            <a:spLocks noGrp="1"/>
          </p:cNvSpPr>
          <p:nvPr>
            <p:ph idx="1"/>
          </p:nvPr>
        </p:nvSpPr>
        <p:spPr/>
        <p:txBody>
          <a:bodyPr/>
          <a:lstStyle/>
          <a:p>
            <a:r>
              <a:rPr lang="en-US" dirty="0"/>
              <a:t>In </a:t>
            </a:r>
            <a:r>
              <a:rPr lang="en-US" dirty="0" err="1"/>
              <a:t>securitisation</a:t>
            </a:r>
            <a:r>
              <a:rPr lang="en-US" dirty="0"/>
              <a:t> transactions whereby:</a:t>
            </a:r>
          </a:p>
          <a:p>
            <a:pPr lvl="1"/>
            <a:r>
              <a:rPr lang="en-US" dirty="0"/>
              <a:t>the loan receivables are transferred to an SPV by way of a silent assignment; </a:t>
            </a:r>
          </a:p>
          <a:p>
            <a:pPr lvl="1"/>
            <a:r>
              <a:rPr lang="en-US" dirty="0"/>
              <a:t>the servicing remains with the originator; and </a:t>
            </a:r>
          </a:p>
          <a:p>
            <a:pPr lvl="1"/>
            <a:r>
              <a:rPr lang="en-US" dirty="0"/>
              <a:t>the terms governing the loan permit the assignment of the receivable (in the context of a </a:t>
            </a:r>
            <a:r>
              <a:rPr lang="en-US" dirty="0" err="1"/>
              <a:t>securitisation</a:t>
            </a:r>
            <a:r>
              <a:rPr lang="en-US" dirty="0"/>
              <a:t> transaction)</a:t>
            </a:r>
          </a:p>
          <a:p>
            <a:pPr lvl="1"/>
            <a:endParaRPr lang="en-US" dirty="0"/>
          </a:p>
          <a:p>
            <a:r>
              <a:rPr lang="en-US" dirty="0"/>
              <a:t>Good arguments are available to take the view that a transfer of rights in respect of loans by the transferor to the transferee is permitted under the latter two grounds, so that the prior consent of the borrowers must not be obtained. </a:t>
            </a:r>
          </a:p>
          <a:p>
            <a:endParaRPr lang="en-US" dirty="0"/>
          </a:p>
          <a:p>
            <a:r>
              <a:rPr lang="en-US" dirty="0"/>
              <a:t>In practice: role of a “Data Protection Agent”</a:t>
            </a:r>
          </a:p>
          <a:p>
            <a:endParaRPr lang="fr-BE" dirty="0"/>
          </a:p>
        </p:txBody>
      </p:sp>
      <p:sp>
        <p:nvSpPr>
          <p:cNvPr id="4" name="Slide Number Placeholder 3">
            <a:extLst>
              <a:ext uri="{FF2B5EF4-FFF2-40B4-BE49-F238E27FC236}">
                <a16:creationId xmlns:a16="http://schemas.microsoft.com/office/drawing/2014/main" id="{03B4F3DA-559C-18AD-CD6A-A128F76050A6}"/>
              </a:ext>
            </a:extLst>
          </p:cNvPr>
          <p:cNvSpPr>
            <a:spLocks noGrp="1"/>
          </p:cNvSpPr>
          <p:nvPr>
            <p:ph type="sldNum" sz="quarter" idx="12"/>
          </p:nvPr>
        </p:nvSpPr>
        <p:spPr/>
        <p:txBody>
          <a:bodyPr/>
          <a:lstStyle/>
          <a:p>
            <a:fld id="{1C6BE17B-D861-924B-B43B-FB4BD656D2E6}" type="slidenum">
              <a:rPr lang="en-NL" smtClean="0"/>
              <a:t>35</a:t>
            </a:fld>
            <a:endParaRPr lang="en-NL"/>
          </a:p>
        </p:txBody>
      </p:sp>
    </p:spTree>
    <p:extLst>
      <p:ext uri="{BB962C8B-B14F-4D97-AF65-F5344CB8AC3E}">
        <p14:creationId xmlns:p14="http://schemas.microsoft.com/office/powerpoint/2010/main" val="35875353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D3C168-1EAA-BEC9-6325-94159EDC27DD}"/>
              </a:ext>
            </a:extLst>
          </p:cNvPr>
          <p:cNvSpPr>
            <a:spLocks noGrp="1"/>
          </p:cNvSpPr>
          <p:nvPr>
            <p:ph type="title"/>
          </p:nvPr>
        </p:nvSpPr>
        <p:spPr/>
        <p:txBody>
          <a:bodyPr/>
          <a:lstStyle/>
          <a:p>
            <a:r>
              <a:rPr lang="fr-BE" dirty="0" err="1"/>
              <a:t>Other</a:t>
            </a:r>
            <a:r>
              <a:rPr lang="fr-BE" dirty="0"/>
              <a:t> important </a:t>
            </a:r>
            <a:r>
              <a:rPr lang="fr-BE" dirty="0" err="1"/>
              <a:t>considerations</a:t>
            </a:r>
            <a:endParaRPr lang="fr-BE" dirty="0"/>
          </a:p>
        </p:txBody>
      </p:sp>
      <p:sp>
        <p:nvSpPr>
          <p:cNvPr id="4" name="Slide Number Placeholder 3">
            <a:extLst>
              <a:ext uri="{FF2B5EF4-FFF2-40B4-BE49-F238E27FC236}">
                <a16:creationId xmlns:a16="http://schemas.microsoft.com/office/drawing/2014/main" id="{23B23AD8-B369-FF43-41E4-E4CB74FB627D}"/>
              </a:ext>
            </a:extLst>
          </p:cNvPr>
          <p:cNvSpPr>
            <a:spLocks noGrp="1"/>
          </p:cNvSpPr>
          <p:nvPr>
            <p:ph type="sldNum" sz="quarter" idx="12"/>
          </p:nvPr>
        </p:nvSpPr>
        <p:spPr/>
        <p:txBody>
          <a:bodyPr/>
          <a:lstStyle/>
          <a:p>
            <a:fld id="{B86DE904-C121-477E-B2B0-923493BF220C}" type="slidenum">
              <a:rPr lang="nl-NL" smtClean="0"/>
              <a:pPr/>
              <a:t>36</a:t>
            </a:fld>
            <a:endParaRPr lang="nl-NL"/>
          </a:p>
        </p:txBody>
      </p:sp>
      <p:sp>
        <p:nvSpPr>
          <p:cNvPr id="5" name="Text Placeholder 4">
            <a:extLst>
              <a:ext uri="{FF2B5EF4-FFF2-40B4-BE49-F238E27FC236}">
                <a16:creationId xmlns:a16="http://schemas.microsoft.com/office/drawing/2014/main" id="{B35C9631-344B-BAC1-0323-ED59BB15F7BB}"/>
              </a:ext>
            </a:extLst>
          </p:cNvPr>
          <p:cNvSpPr>
            <a:spLocks noGrp="1"/>
          </p:cNvSpPr>
          <p:nvPr>
            <p:ph type="body" sz="quarter" idx="15"/>
          </p:nvPr>
        </p:nvSpPr>
        <p:spPr/>
        <p:txBody>
          <a:bodyPr/>
          <a:lstStyle/>
          <a:p>
            <a:r>
              <a:rPr lang="fr-BE" dirty="0"/>
              <a:t>8</a:t>
            </a:r>
          </a:p>
        </p:txBody>
      </p:sp>
    </p:spTree>
    <p:extLst>
      <p:ext uri="{BB962C8B-B14F-4D97-AF65-F5344CB8AC3E}">
        <p14:creationId xmlns:p14="http://schemas.microsoft.com/office/powerpoint/2010/main" val="1840884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FD82-C9C8-D0FE-914A-30964EF7DFD4}"/>
              </a:ext>
            </a:extLst>
          </p:cNvPr>
          <p:cNvSpPr>
            <a:spLocks noGrp="1"/>
          </p:cNvSpPr>
          <p:nvPr>
            <p:ph type="title"/>
          </p:nvPr>
        </p:nvSpPr>
        <p:spPr/>
        <p:txBody>
          <a:bodyPr/>
          <a:lstStyle/>
          <a:p>
            <a:r>
              <a:rPr lang="fr-BE" dirty="0" err="1"/>
              <a:t>Other</a:t>
            </a:r>
            <a:r>
              <a:rPr lang="fr-BE" dirty="0"/>
              <a:t> important </a:t>
            </a:r>
            <a:r>
              <a:rPr lang="fr-BE" dirty="0" err="1"/>
              <a:t>considerations</a:t>
            </a:r>
            <a:endParaRPr lang="fr-BE" dirty="0"/>
          </a:p>
        </p:txBody>
      </p:sp>
      <p:sp>
        <p:nvSpPr>
          <p:cNvPr id="3" name="Content Placeholder 2">
            <a:extLst>
              <a:ext uri="{FF2B5EF4-FFF2-40B4-BE49-F238E27FC236}">
                <a16:creationId xmlns:a16="http://schemas.microsoft.com/office/drawing/2014/main" id="{F26638CD-1D52-6F68-A805-4962E7835253}"/>
              </a:ext>
            </a:extLst>
          </p:cNvPr>
          <p:cNvSpPr>
            <a:spLocks noGrp="1"/>
          </p:cNvSpPr>
          <p:nvPr>
            <p:ph idx="1"/>
          </p:nvPr>
        </p:nvSpPr>
        <p:spPr/>
        <p:txBody>
          <a:bodyPr/>
          <a:lstStyle/>
          <a:p>
            <a:r>
              <a:rPr lang="en-US" dirty="0"/>
              <a:t>Capital and liquidity requirements</a:t>
            </a:r>
          </a:p>
          <a:p>
            <a:endParaRPr lang="en-US" dirty="0"/>
          </a:p>
          <a:p>
            <a:r>
              <a:rPr lang="en-US" dirty="0" err="1"/>
              <a:t>Eurosystem</a:t>
            </a:r>
            <a:r>
              <a:rPr lang="en-US" dirty="0"/>
              <a:t> eligibility</a:t>
            </a:r>
          </a:p>
          <a:p>
            <a:endParaRPr lang="en-US" dirty="0"/>
          </a:p>
          <a:p>
            <a:r>
              <a:rPr lang="en-US" dirty="0" err="1"/>
              <a:t>Securitisation</a:t>
            </a:r>
            <a:r>
              <a:rPr lang="en-US" dirty="0"/>
              <a:t> and the challenges of sustainability</a:t>
            </a:r>
          </a:p>
          <a:p>
            <a:pPr lvl="1"/>
            <a:r>
              <a:rPr lang="en-US" dirty="0"/>
              <a:t>Sustainability transition requires billions of EUR private investment</a:t>
            </a:r>
          </a:p>
          <a:p>
            <a:pPr lvl="1"/>
            <a:r>
              <a:rPr lang="en-US" dirty="0" err="1"/>
              <a:t>Securitisation</a:t>
            </a:r>
            <a:r>
              <a:rPr lang="en-US" dirty="0"/>
              <a:t> market is seen as a key market for raising such funding</a:t>
            </a:r>
          </a:p>
          <a:p>
            <a:pPr lvl="1"/>
            <a:endParaRPr lang="en-US" dirty="0"/>
          </a:p>
          <a:p>
            <a:r>
              <a:rPr lang="en-US" dirty="0"/>
              <a:t>Investor’s perspective</a:t>
            </a:r>
          </a:p>
          <a:p>
            <a:endParaRPr lang="fr-BE" dirty="0"/>
          </a:p>
        </p:txBody>
      </p:sp>
      <p:sp>
        <p:nvSpPr>
          <p:cNvPr id="4" name="Slide Number Placeholder 3">
            <a:extLst>
              <a:ext uri="{FF2B5EF4-FFF2-40B4-BE49-F238E27FC236}">
                <a16:creationId xmlns:a16="http://schemas.microsoft.com/office/drawing/2014/main" id="{FF04868D-1E58-94D3-EF32-A15ACFA79E3E}"/>
              </a:ext>
            </a:extLst>
          </p:cNvPr>
          <p:cNvSpPr>
            <a:spLocks noGrp="1"/>
          </p:cNvSpPr>
          <p:nvPr>
            <p:ph type="sldNum" sz="quarter" idx="12"/>
          </p:nvPr>
        </p:nvSpPr>
        <p:spPr/>
        <p:txBody>
          <a:bodyPr/>
          <a:lstStyle/>
          <a:p>
            <a:fld id="{1C6BE17B-D861-924B-B43B-FB4BD656D2E6}" type="slidenum">
              <a:rPr lang="en-NL" smtClean="0"/>
              <a:t>37</a:t>
            </a:fld>
            <a:endParaRPr lang="en-NL"/>
          </a:p>
        </p:txBody>
      </p:sp>
    </p:spTree>
    <p:extLst>
      <p:ext uri="{BB962C8B-B14F-4D97-AF65-F5344CB8AC3E}">
        <p14:creationId xmlns:p14="http://schemas.microsoft.com/office/powerpoint/2010/main" val="15549390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E55A3B-0C8F-F29B-E4AA-8566E7BD07D0}"/>
              </a:ext>
            </a:extLst>
          </p:cNvPr>
          <p:cNvSpPr>
            <a:spLocks noGrp="1"/>
          </p:cNvSpPr>
          <p:nvPr>
            <p:ph type="title"/>
          </p:nvPr>
        </p:nvSpPr>
        <p:spPr/>
        <p:txBody>
          <a:bodyPr/>
          <a:lstStyle/>
          <a:p>
            <a:r>
              <a:rPr lang="en-GB" sz="2800" b="0" dirty="0">
                <a:solidFill>
                  <a:schemeClr val="tx2"/>
                </a:solidFill>
              </a:rPr>
              <a:t>Securitisation vehicle</a:t>
            </a:r>
            <a:endParaRPr lang="fr-BE" dirty="0"/>
          </a:p>
        </p:txBody>
      </p:sp>
      <p:sp>
        <p:nvSpPr>
          <p:cNvPr id="4" name="Slide Number Placeholder 3">
            <a:extLst>
              <a:ext uri="{FF2B5EF4-FFF2-40B4-BE49-F238E27FC236}">
                <a16:creationId xmlns:a16="http://schemas.microsoft.com/office/drawing/2014/main" id="{48D12A34-1FE8-6AE7-E06C-8FE098F3E92B}"/>
              </a:ext>
            </a:extLst>
          </p:cNvPr>
          <p:cNvSpPr>
            <a:spLocks noGrp="1"/>
          </p:cNvSpPr>
          <p:nvPr>
            <p:ph type="sldNum" sz="quarter" idx="12"/>
          </p:nvPr>
        </p:nvSpPr>
        <p:spPr/>
        <p:txBody>
          <a:bodyPr/>
          <a:lstStyle/>
          <a:p>
            <a:fld id="{B86DE904-C121-477E-B2B0-923493BF220C}" type="slidenum">
              <a:rPr lang="nl-NL" smtClean="0"/>
              <a:pPr/>
              <a:t>38</a:t>
            </a:fld>
            <a:endParaRPr lang="nl-NL"/>
          </a:p>
        </p:txBody>
      </p:sp>
      <p:sp>
        <p:nvSpPr>
          <p:cNvPr id="5" name="Text Placeholder 4">
            <a:extLst>
              <a:ext uri="{FF2B5EF4-FFF2-40B4-BE49-F238E27FC236}">
                <a16:creationId xmlns:a16="http://schemas.microsoft.com/office/drawing/2014/main" id="{9FC4FBF9-57E7-E9F0-DFD8-EF7C1DA2EC2E}"/>
              </a:ext>
            </a:extLst>
          </p:cNvPr>
          <p:cNvSpPr>
            <a:spLocks noGrp="1"/>
          </p:cNvSpPr>
          <p:nvPr>
            <p:ph type="body" sz="quarter" idx="15"/>
          </p:nvPr>
        </p:nvSpPr>
        <p:spPr/>
        <p:txBody>
          <a:bodyPr/>
          <a:lstStyle/>
          <a:p>
            <a:r>
              <a:rPr lang="fr-BE" dirty="0"/>
              <a:t>9</a:t>
            </a:r>
          </a:p>
        </p:txBody>
      </p:sp>
    </p:spTree>
    <p:extLst>
      <p:ext uri="{BB962C8B-B14F-4D97-AF65-F5344CB8AC3E}">
        <p14:creationId xmlns:p14="http://schemas.microsoft.com/office/powerpoint/2010/main" val="2332692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35F7C-CE8D-D771-CF5C-B2E8C9B24442}"/>
              </a:ext>
            </a:extLst>
          </p:cNvPr>
          <p:cNvSpPr>
            <a:spLocks noGrp="1"/>
          </p:cNvSpPr>
          <p:nvPr>
            <p:ph type="title"/>
          </p:nvPr>
        </p:nvSpPr>
        <p:spPr/>
        <p:txBody>
          <a:bodyPr/>
          <a:lstStyle/>
          <a:p>
            <a:r>
              <a:rPr lang="en-GB" sz="2800" b="0" dirty="0">
                <a:solidFill>
                  <a:schemeClr val="tx2"/>
                </a:solidFill>
              </a:rPr>
              <a:t>Securitisation vehicle</a:t>
            </a:r>
            <a:endParaRPr lang="fr-BE" dirty="0"/>
          </a:p>
        </p:txBody>
      </p:sp>
      <p:sp>
        <p:nvSpPr>
          <p:cNvPr id="3" name="Content Placeholder 2">
            <a:extLst>
              <a:ext uri="{FF2B5EF4-FFF2-40B4-BE49-F238E27FC236}">
                <a16:creationId xmlns:a16="http://schemas.microsoft.com/office/drawing/2014/main" id="{C3EFA6F4-02E4-62A8-61FB-831BDA7A4775}"/>
              </a:ext>
            </a:extLst>
          </p:cNvPr>
          <p:cNvSpPr>
            <a:spLocks noGrp="1"/>
          </p:cNvSpPr>
          <p:nvPr>
            <p:ph idx="1"/>
          </p:nvPr>
        </p:nvSpPr>
        <p:spPr/>
        <p:txBody>
          <a:bodyPr/>
          <a:lstStyle/>
          <a:p>
            <a:r>
              <a:rPr lang="en-US" dirty="0"/>
              <a:t>Belgian dedicated </a:t>
            </a:r>
            <a:r>
              <a:rPr lang="en-US" dirty="0" err="1"/>
              <a:t>securitisation</a:t>
            </a:r>
            <a:r>
              <a:rPr lang="en-US" dirty="0"/>
              <a:t> vehicle: </a:t>
            </a:r>
            <a:r>
              <a:rPr lang="en-US" i="1" dirty="0" err="1"/>
              <a:t>institutionele</a:t>
            </a:r>
            <a:r>
              <a:rPr lang="en-US" i="1" dirty="0"/>
              <a:t> VBS / SIC </a:t>
            </a:r>
            <a:r>
              <a:rPr lang="en-US" i="1" dirty="0" err="1"/>
              <a:t>institutionnelle</a:t>
            </a:r>
            <a:endParaRPr lang="en-US" i="1" dirty="0"/>
          </a:p>
          <a:p>
            <a:endParaRPr lang="en-US" i="1" dirty="0"/>
          </a:p>
          <a:p>
            <a:r>
              <a:rPr lang="en-US" dirty="0"/>
              <a:t>Introduced into the Belgian Act of 20 July 2004 on certain forms of collective management of investment portfolios:</a:t>
            </a:r>
          </a:p>
          <a:p>
            <a:pPr lvl="1"/>
            <a:r>
              <a:rPr lang="en-US" dirty="0"/>
              <a:t>Alternative for the public SIC: burdensome regulation</a:t>
            </a:r>
          </a:p>
          <a:p>
            <a:pPr lvl="1"/>
            <a:r>
              <a:rPr lang="en-US" dirty="0" err="1"/>
              <a:t>Licenced</a:t>
            </a:r>
            <a:r>
              <a:rPr lang="en-US" dirty="0"/>
              <a:t> management company</a:t>
            </a:r>
          </a:p>
          <a:p>
            <a:pPr lvl="1"/>
            <a:r>
              <a:rPr lang="en-US" dirty="0"/>
              <a:t>Supervised by FSMA</a:t>
            </a:r>
          </a:p>
          <a:p>
            <a:pPr lvl="1"/>
            <a:r>
              <a:rPr lang="en-US" dirty="0"/>
              <a:t>Custodian </a:t>
            </a:r>
          </a:p>
          <a:p>
            <a:pPr lvl="1"/>
            <a:r>
              <a:rPr lang="en-US" dirty="0"/>
              <a:t>Retail prospectus</a:t>
            </a:r>
          </a:p>
          <a:p>
            <a:endParaRPr lang="fr-BE" dirty="0"/>
          </a:p>
        </p:txBody>
      </p:sp>
      <p:sp>
        <p:nvSpPr>
          <p:cNvPr id="4" name="Slide Number Placeholder 3">
            <a:extLst>
              <a:ext uri="{FF2B5EF4-FFF2-40B4-BE49-F238E27FC236}">
                <a16:creationId xmlns:a16="http://schemas.microsoft.com/office/drawing/2014/main" id="{2E5C98CF-EDAA-DD31-0C65-DBC6507BA3EF}"/>
              </a:ext>
            </a:extLst>
          </p:cNvPr>
          <p:cNvSpPr>
            <a:spLocks noGrp="1"/>
          </p:cNvSpPr>
          <p:nvPr>
            <p:ph type="sldNum" sz="quarter" idx="12"/>
          </p:nvPr>
        </p:nvSpPr>
        <p:spPr/>
        <p:txBody>
          <a:bodyPr/>
          <a:lstStyle/>
          <a:p>
            <a:fld id="{1C6BE17B-D861-924B-B43B-FB4BD656D2E6}" type="slidenum">
              <a:rPr lang="en-NL" smtClean="0"/>
              <a:t>39</a:t>
            </a:fld>
            <a:endParaRPr lang="en-NL"/>
          </a:p>
        </p:txBody>
      </p:sp>
    </p:spTree>
    <p:extLst>
      <p:ext uri="{BB962C8B-B14F-4D97-AF65-F5344CB8AC3E}">
        <p14:creationId xmlns:p14="http://schemas.microsoft.com/office/powerpoint/2010/main" val="2689261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3D628-38E9-4ED1-A1E8-CAE99C46679C}"/>
              </a:ext>
            </a:extLst>
          </p:cNvPr>
          <p:cNvSpPr>
            <a:spLocks noGrp="1"/>
          </p:cNvSpPr>
          <p:nvPr>
            <p:ph type="title"/>
          </p:nvPr>
        </p:nvSpPr>
        <p:spPr/>
        <p:txBody>
          <a:bodyPr/>
          <a:lstStyle/>
          <a:p>
            <a:r>
              <a:rPr lang="fr-BE" dirty="0" err="1"/>
              <a:t>Differences</a:t>
            </a:r>
            <a:r>
              <a:rPr lang="fr-BE" dirty="0"/>
              <a:t> </a:t>
            </a:r>
            <a:r>
              <a:rPr lang="fr-BE" dirty="0" err="1"/>
              <a:t>between</a:t>
            </a:r>
            <a:r>
              <a:rPr lang="fr-BE" dirty="0"/>
              <a:t> </a:t>
            </a:r>
            <a:r>
              <a:rPr lang="fr-BE" dirty="0" err="1"/>
              <a:t>debt</a:t>
            </a:r>
            <a:r>
              <a:rPr lang="fr-BE" dirty="0"/>
              <a:t> and </a:t>
            </a:r>
            <a:r>
              <a:rPr lang="fr-BE" dirty="0" err="1"/>
              <a:t>equity</a:t>
            </a:r>
            <a:r>
              <a:rPr lang="fr-BE" dirty="0"/>
              <a:t> (1)</a:t>
            </a:r>
          </a:p>
        </p:txBody>
      </p:sp>
      <p:sp>
        <p:nvSpPr>
          <p:cNvPr id="3" name="Content Placeholder 2">
            <a:extLst>
              <a:ext uri="{FF2B5EF4-FFF2-40B4-BE49-F238E27FC236}">
                <a16:creationId xmlns:a16="http://schemas.microsoft.com/office/drawing/2014/main" id="{01393F4B-648B-F64A-F28C-740B8EFBE97C}"/>
              </a:ext>
            </a:extLst>
          </p:cNvPr>
          <p:cNvSpPr>
            <a:spLocks noGrp="1"/>
          </p:cNvSpPr>
          <p:nvPr>
            <p:ph idx="1"/>
          </p:nvPr>
        </p:nvSpPr>
        <p:spPr/>
        <p:txBody>
          <a:bodyPr/>
          <a:lstStyle/>
          <a:p>
            <a:r>
              <a:rPr lang="en-US" b="0" i="0" dirty="0">
                <a:solidFill>
                  <a:srgbClr val="000000"/>
                </a:solidFill>
                <a:effectLst/>
              </a:rPr>
              <a:t>Nature of Investment:</a:t>
            </a:r>
          </a:p>
          <a:p>
            <a:pPr lvl="1"/>
            <a:r>
              <a:rPr lang="en-US" b="0" i="0" dirty="0">
                <a:solidFill>
                  <a:srgbClr val="000000"/>
                </a:solidFill>
                <a:effectLst/>
              </a:rPr>
              <a:t>Debt: A financial obligation requiring repayment of principal and mandatory payment of interest, with no ownership stake for creditors.</a:t>
            </a:r>
          </a:p>
          <a:p>
            <a:pPr lvl="1"/>
            <a:r>
              <a:rPr lang="en-US" b="0" i="0" dirty="0">
                <a:solidFill>
                  <a:srgbClr val="000000"/>
                </a:solidFill>
                <a:effectLst/>
              </a:rPr>
              <a:t>Equity: An ownership interest in the company, granting investors a share of profits and decision-making rights, with full exposure to the enterprise risk (no guaranteed repayment, no mandatory remuneration).</a:t>
            </a:r>
          </a:p>
          <a:p>
            <a:pPr lvl="1"/>
            <a:endParaRPr lang="en-US" b="0" i="0" dirty="0">
              <a:solidFill>
                <a:srgbClr val="000000"/>
              </a:solidFill>
              <a:effectLst/>
            </a:endParaRPr>
          </a:p>
          <a:p>
            <a:r>
              <a:rPr lang="en-US" b="0" i="0" dirty="0">
                <a:solidFill>
                  <a:srgbClr val="000000"/>
                </a:solidFill>
                <a:effectLst/>
              </a:rPr>
              <a:t>Legal characteristics:</a:t>
            </a:r>
          </a:p>
          <a:p>
            <a:pPr lvl="1"/>
            <a:r>
              <a:rPr lang="en-US" b="0" i="0" dirty="0">
                <a:solidFill>
                  <a:srgbClr val="000000"/>
                </a:solidFill>
                <a:effectLst/>
              </a:rPr>
              <a:t>Debt: 100% contractual rights, freedom of contract, limited mandatory requirements (DCM…)</a:t>
            </a:r>
          </a:p>
          <a:p>
            <a:pPr lvl="1"/>
            <a:r>
              <a:rPr lang="en-US" b="0" i="0" dirty="0">
                <a:solidFill>
                  <a:srgbClr val="000000"/>
                </a:solidFill>
                <a:effectLst/>
              </a:rPr>
              <a:t>Equity: more rigid corporate rules, with more limited freedom of contract (prep shares, hybrids …), impact on “ownership/management rights”.</a:t>
            </a:r>
          </a:p>
        </p:txBody>
      </p:sp>
      <p:sp>
        <p:nvSpPr>
          <p:cNvPr id="4" name="Slide Number Placeholder 3">
            <a:extLst>
              <a:ext uri="{FF2B5EF4-FFF2-40B4-BE49-F238E27FC236}">
                <a16:creationId xmlns:a16="http://schemas.microsoft.com/office/drawing/2014/main" id="{936FFAD9-2A3E-3A3E-A669-BAC0F2FA21B2}"/>
              </a:ext>
            </a:extLst>
          </p:cNvPr>
          <p:cNvSpPr>
            <a:spLocks noGrp="1"/>
          </p:cNvSpPr>
          <p:nvPr>
            <p:ph type="sldNum" sz="quarter" idx="12"/>
          </p:nvPr>
        </p:nvSpPr>
        <p:spPr/>
        <p:txBody>
          <a:bodyPr/>
          <a:lstStyle/>
          <a:p>
            <a:fld id="{1C6BE17B-D861-924B-B43B-FB4BD656D2E6}" type="slidenum">
              <a:rPr lang="en-NL" smtClean="0"/>
              <a:t>4</a:t>
            </a:fld>
            <a:endParaRPr lang="en-NL"/>
          </a:p>
        </p:txBody>
      </p:sp>
    </p:spTree>
    <p:extLst>
      <p:ext uri="{BB962C8B-B14F-4D97-AF65-F5344CB8AC3E}">
        <p14:creationId xmlns:p14="http://schemas.microsoft.com/office/powerpoint/2010/main" val="13874474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067CE-2345-D776-76B9-0A00051CA6F7}"/>
              </a:ext>
            </a:extLst>
          </p:cNvPr>
          <p:cNvSpPr>
            <a:spLocks noGrp="1"/>
          </p:cNvSpPr>
          <p:nvPr>
            <p:ph type="title"/>
          </p:nvPr>
        </p:nvSpPr>
        <p:spPr/>
        <p:txBody>
          <a:bodyPr/>
          <a:lstStyle/>
          <a:p>
            <a:r>
              <a:rPr lang="en-GB" sz="2800" b="0" dirty="0">
                <a:solidFill>
                  <a:schemeClr val="tx2"/>
                </a:solidFill>
              </a:rPr>
              <a:t>Securitisation vehicle</a:t>
            </a:r>
            <a:endParaRPr lang="fr-BE" dirty="0"/>
          </a:p>
        </p:txBody>
      </p:sp>
      <p:sp>
        <p:nvSpPr>
          <p:cNvPr id="3" name="Content Placeholder 2">
            <a:extLst>
              <a:ext uri="{FF2B5EF4-FFF2-40B4-BE49-F238E27FC236}">
                <a16:creationId xmlns:a16="http://schemas.microsoft.com/office/drawing/2014/main" id="{1B422201-B471-CA8F-CDC4-3DF0DC8FAAC2}"/>
              </a:ext>
            </a:extLst>
          </p:cNvPr>
          <p:cNvSpPr>
            <a:spLocks noGrp="1"/>
          </p:cNvSpPr>
          <p:nvPr>
            <p:ph idx="1"/>
          </p:nvPr>
        </p:nvSpPr>
        <p:spPr/>
        <p:txBody>
          <a:bodyPr/>
          <a:lstStyle/>
          <a:p>
            <a:r>
              <a:rPr lang="en-US" dirty="0"/>
              <a:t>Initially limited changes in the Belgian Act of 3 August 2012 on certain form of collective management of investment portfolios</a:t>
            </a:r>
          </a:p>
          <a:p>
            <a:endParaRPr lang="en-US" dirty="0"/>
          </a:p>
          <a:p>
            <a:r>
              <a:rPr lang="en-US" dirty="0"/>
              <a:t>However, as a result of the implementation of the AIFM Directive and implementation of the AIFM act, significant overhaul of the Belgian Act of 3 August 2012 </a:t>
            </a:r>
          </a:p>
          <a:p>
            <a:pPr lvl="1"/>
            <a:r>
              <a:rPr lang="en-US" dirty="0"/>
              <a:t>Scope limited to UCITS (satisfying EU Directive 2009/65)</a:t>
            </a:r>
          </a:p>
          <a:p>
            <a:pPr lvl="1"/>
            <a:r>
              <a:rPr lang="en-US" dirty="0"/>
              <a:t>Other collective investment vehicles governed by AIFM Act</a:t>
            </a:r>
          </a:p>
          <a:p>
            <a:pPr lvl="1"/>
            <a:r>
              <a:rPr lang="en-US" dirty="0"/>
              <a:t>One exception (as a result of the exclusion of </a:t>
            </a:r>
            <a:r>
              <a:rPr lang="en-US" dirty="0" err="1"/>
              <a:t>Securitisation</a:t>
            </a:r>
            <a:r>
              <a:rPr lang="en-US" dirty="0"/>
              <a:t> Special Purpose Entities): the SIC now included in separate part 3bis</a:t>
            </a:r>
          </a:p>
          <a:p>
            <a:endParaRPr lang="fr-BE" dirty="0"/>
          </a:p>
        </p:txBody>
      </p:sp>
      <p:sp>
        <p:nvSpPr>
          <p:cNvPr id="4" name="Slide Number Placeholder 3">
            <a:extLst>
              <a:ext uri="{FF2B5EF4-FFF2-40B4-BE49-F238E27FC236}">
                <a16:creationId xmlns:a16="http://schemas.microsoft.com/office/drawing/2014/main" id="{275CE445-58CD-018C-8176-D22DC9B88D45}"/>
              </a:ext>
            </a:extLst>
          </p:cNvPr>
          <p:cNvSpPr>
            <a:spLocks noGrp="1"/>
          </p:cNvSpPr>
          <p:nvPr>
            <p:ph type="sldNum" sz="quarter" idx="12"/>
          </p:nvPr>
        </p:nvSpPr>
        <p:spPr/>
        <p:txBody>
          <a:bodyPr/>
          <a:lstStyle/>
          <a:p>
            <a:fld id="{1C6BE17B-D861-924B-B43B-FB4BD656D2E6}" type="slidenum">
              <a:rPr lang="en-NL" smtClean="0"/>
              <a:t>40</a:t>
            </a:fld>
            <a:endParaRPr lang="en-NL"/>
          </a:p>
        </p:txBody>
      </p:sp>
    </p:spTree>
    <p:extLst>
      <p:ext uri="{BB962C8B-B14F-4D97-AF65-F5344CB8AC3E}">
        <p14:creationId xmlns:p14="http://schemas.microsoft.com/office/powerpoint/2010/main" val="13244967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867AB-5A12-1932-1728-ACFBEE0FDD0F}"/>
              </a:ext>
            </a:extLst>
          </p:cNvPr>
          <p:cNvSpPr>
            <a:spLocks noGrp="1"/>
          </p:cNvSpPr>
          <p:nvPr>
            <p:ph type="title"/>
          </p:nvPr>
        </p:nvSpPr>
        <p:spPr/>
        <p:txBody>
          <a:bodyPr/>
          <a:lstStyle/>
          <a:p>
            <a:r>
              <a:rPr lang="en-GB" sz="2800" b="0" dirty="0">
                <a:solidFill>
                  <a:schemeClr val="tx2"/>
                </a:solidFill>
              </a:rPr>
              <a:t>Securitisation vehicle</a:t>
            </a:r>
            <a:endParaRPr lang="fr-BE" dirty="0"/>
          </a:p>
        </p:txBody>
      </p:sp>
      <p:sp>
        <p:nvSpPr>
          <p:cNvPr id="3" name="Content Placeholder 2">
            <a:extLst>
              <a:ext uri="{FF2B5EF4-FFF2-40B4-BE49-F238E27FC236}">
                <a16:creationId xmlns:a16="http://schemas.microsoft.com/office/drawing/2014/main" id="{28611905-13FC-FF55-8EED-9B0536B08282}"/>
              </a:ext>
            </a:extLst>
          </p:cNvPr>
          <p:cNvSpPr>
            <a:spLocks noGrp="1"/>
          </p:cNvSpPr>
          <p:nvPr>
            <p:ph idx="1"/>
          </p:nvPr>
        </p:nvSpPr>
        <p:spPr/>
        <p:txBody>
          <a:bodyPr/>
          <a:lstStyle/>
          <a:p>
            <a:r>
              <a:rPr lang="en-US" dirty="0"/>
              <a:t>New legal framework (since AIF Act): Art. 271/1 to 271/18 in Part 3bis of Belgian UCITS and SIC Act </a:t>
            </a:r>
          </a:p>
          <a:p>
            <a:pPr lvl="1"/>
            <a:r>
              <a:rPr lang="en-US" dirty="0"/>
              <a:t>Characteristics</a:t>
            </a:r>
          </a:p>
          <a:p>
            <a:pPr lvl="1"/>
            <a:r>
              <a:rPr lang="en-US" dirty="0"/>
              <a:t>Investors </a:t>
            </a:r>
          </a:p>
          <a:p>
            <a:pPr lvl="1"/>
            <a:r>
              <a:rPr lang="en-US" dirty="0"/>
              <a:t>Corporate</a:t>
            </a:r>
          </a:p>
          <a:p>
            <a:pPr lvl="1"/>
            <a:r>
              <a:rPr lang="en-US" dirty="0"/>
              <a:t>Regulatory requirements </a:t>
            </a:r>
          </a:p>
          <a:p>
            <a:pPr lvl="1"/>
            <a:r>
              <a:rPr lang="en-US" dirty="0"/>
              <a:t>Tax Status</a:t>
            </a:r>
          </a:p>
          <a:p>
            <a:endParaRPr lang="fr-BE" dirty="0"/>
          </a:p>
        </p:txBody>
      </p:sp>
      <p:sp>
        <p:nvSpPr>
          <p:cNvPr id="4" name="Slide Number Placeholder 3">
            <a:extLst>
              <a:ext uri="{FF2B5EF4-FFF2-40B4-BE49-F238E27FC236}">
                <a16:creationId xmlns:a16="http://schemas.microsoft.com/office/drawing/2014/main" id="{1B462192-474E-91D7-F6FD-E6443D40D34E}"/>
              </a:ext>
            </a:extLst>
          </p:cNvPr>
          <p:cNvSpPr>
            <a:spLocks noGrp="1"/>
          </p:cNvSpPr>
          <p:nvPr>
            <p:ph type="sldNum" sz="quarter" idx="12"/>
          </p:nvPr>
        </p:nvSpPr>
        <p:spPr/>
        <p:txBody>
          <a:bodyPr/>
          <a:lstStyle/>
          <a:p>
            <a:fld id="{1C6BE17B-D861-924B-B43B-FB4BD656D2E6}" type="slidenum">
              <a:rPr lang="en-NL" smtClean="0"/>
              <a:t>41</a:t>
            </a:fld>
            <a:endParaRPr lang="en-NL"/>
          </a:p>
        </p:txBody>
      </p:sp>
    </p:spTree>
    <p:extLst>
      <p:ext uri="{BB962C8B-B14F-4D97-AF65-F5344CB8AC3E}">
        <p14:creationId xmlns:p14="http://schemas.microsoft.com/office/powerpoint/2010/main" val="2068738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52CD29-1D7E-3E4C-77E2-6C589D4A9BCB}"/>
              </a:ext>
            </a:extLst>
          </p:cNvPr>
          <p:cNvSpPr>
            <a:spLocks noGrp="1"/>
          </p:cNvSpPr>
          <p:nvPr>
            <p:ph type="title"/>
          </p:nvPr>
        </p:nvSpPr>
        <p:spPr/>
        <p:txBody>
          <a:bodyPr/>
          <a:lstStyle/>
          <a:p>
            <a:r>
              <a:rPr lang="fr-BE" dirty="0"/>
              <a:t>How </a:t>
            </a:r>
            <a:r>
              <a:rPr lang="fr-BE" dirty="0" err="1"/>
              <a:t>is</a:t>
            </a:r>
            <a:r>
              <a:rPr lang="fr-BE" dirty="0"/>
              <a:t> </a:t>
            </a:r>
            <a:r>
              <a:rPr lang="fr-BE" dirty="0" err="1"/>
              <a:t>securitisation</a:t>
            </a:r>
            <a:r>
              <a:rPr lang="fr-BE" dirty="0"/>
              <a:t> </a:t>
            </a:r>
            <a:r>
              <a:rPr lang="fr-BE" dirty="0" err="1"/>
              <a:t>regulated</a:t>
            </a:r>
            <a:r>
              <a:rPr lang="fr-BE" dirty="0"/>
              <a:t> ?</a:t>
            </a:r>
          </a:p>
        </p:txBody>
      </p:sp>
      <p:sp>
        <p:nvSpPr>
          <p:cNvPr id="4" name="Slide Number Placeholder 3">
            <a:extLst>
              <a:ext uri="{FF2B5EF4-FFF2-40B4-BE49-F238E27FC236}">
                <a16:creationId xmlns:a16="http://schemas.microsoft.com/office/drawing/2014/main" id="{64B6A8A3-2C45-A858-60BE-6DA8D20EADC7}"/>
              </a:ext>
            </a:extLst>
          </p:cNvPr>
          <p:cNvSpPr>
            <a:spLocks noGrp="1"/>
          </p:cNvSpPr>
          <p:nvPr>
            <p:ph type="sldNum" sz="quarter" idx="12"/>
          </p:nvPr>
        </p:nvSpPr>
        <p:spPr/>
        <p:txBody>
          <a:bodyPr/>
          <a:lstStyle/>
          <a:p>
            <a:fld id="{B86DE904-C121-477E-B2B0-923493BF220C}" type="slidenum">
              <a:rPr lang="nl-NL" smtClean="0"/>
              <a:pPr/>
              <a:t>42</a:t>
            </a:fld>
            <a:endParaRPr lang="nl-NL"/>
          </a:p>
        </p:txBody>
      </p:sp>
      <p:sp>
        <p:nvSpPr>
          <p:cNvPr id="5" name="Text Placeholder 4">
            <a:extLst>
              <a:ext uri="{FF2B5EF4-FFF2-40B4-BE49-F238E27FC236}">
                <a16:creationId xmlns:a16="http://schemas.microsoft.com/office/drawing/2014/main" id="{6635F41E-CA26-D64F-C580-EC8A18ADCC2A}"/>
              </a:ext>
            </a:extLst>
          </p:cNvPr>
          <p:cNvSpPr>
            <a:spLocks noGrp="1"/>
          </p:cNvSpPr>
          <p:nvPr>
            <p:ph type="body" sz="quarter" idx="15"/>
          </p:nvPr>
        </p:nvSpPr>
        <p:spPr/>
        <p:txBody>
          <a:bodyPr/>
          <a:lstStyle/>
          <a:p>
            <a:r>
              <a:rPr lang="fr-BE" dirty="0"/>
              <a:t>10</a:t>
            </a:r>
          </a:p>
        </p:txBody>
      </p:sp>
    </p:spTree>
    <p:extLst>
      <p:ext uri="{BB962C8B-B14F-4D97-AF65-F5344CB8AC3E}">
        <p14:creationId xmlns:p14="http://schemas.microsoft.com/office/powerpoint/2010/main" val="31657064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2CEFD-C153-3600-4792-27F390C497D0}"/>
              </a:ext>
            </a:extLst>
          </p:cNvPr>
          <p:cNvSpPr>
            <a:spLocks noGrp="1"/>
          </p:cNvSpPr>
          <p:nvPr>
            <p:ph type="title"/>
          </p:nvPr>
        </p:nvSpPr>
        <p:spPr/>
        <p:txBody>
          <a:bodyPr/>
          <a:lstStyle/>
          <a:p>
            <a:r>
              <a:rPr lang="fr-BE" dirty="0"/>
              <a:t>How </a:t>
            </a:r>
            <a:r>
              <a:rPr lang="fr-BE" dirty="0" err="1"/>
              <a:t>is</a:t>
            </a:r>
            <a:r>
              <a:rPr lang="fr-BE" dirty="0"/>
              <a:t> </a:t>
            </a:r>
            <a:r>
              <a:rPr lang="fr-BE" dirty="0" err="1"/>
              <a:t>securitisation</a:t>
            </a:r>
            <a:r>
              <a:rPr lang="fr-BE" dirty="0"/>
              <a:t> </a:t>
            </a:r>
            <a:r>
              <a:rPr lang="fr-BE" dirty="0" err="1"/>
              <a:t>regulated</a:t>
            </a:r>
            <a:r>
              <a:rPr lang="fr-BE" dirty="0"/>
              <a:t> ?</a:t>
            </a:r>
          </a:p>
        </p:txBody>
      </p:sp>
      <p:sp>
        <p:nvSpPr>
          <p:cNvPr id="3" name="Content Placeholder 2">
            <a:extLst>
              <a:ext uri="{FF2B5EF4-FFF2-40B4-BE49-F238E27FC236}">
                <a16:creationId xmlns:a16="http://schemas.microsoft.com/office/drawing/2014/main" id="{1A858EC0-A90D-E6AD-C6E1-76F77B9B9DE5}"/>
              </a:ext>
            </a:extLst>
          </p:cNvPr>
          <p:cNvSpPr>
            <a:spLocks noGrp="1"/>
          </p:cNvSpPr>
          <p:nvPr>
            <p:ph idx="1"/>
          </p:nvPr>
        </p:nvSpPr>
        <p:spPr/>
        <p:txBody>
          <a:bodyPr/>
          <a:lstStyle/>
          <a:p>
            <a:r>
              <a:rPr lang="fr-BE" dirty="0"/>
              <a:t>Global</a:t>
            </a:r>
          </a:p>
          <a:p>
            <a:endParaRPr lang="fr-BE" dirty="0"/>
          </a:p>
          <a:p>
            <a:r>
              <a:rPr lang="fr-BE" dirty="0"/>
              <a:t>EU</a:t>
            </a:r>
          </a:p>
          <a:p>
            <a:endParaRPr lang="fr-BE" dirty="0"/>
          </a:p>
          <a:p>
            <a:r>
              <a:rPr lang="fr-BE" dirty="0" err="1"/>
              <a:t>Belgium</a:t>
            </a:r>
            <a:endParaRPr lang="fr-BE" dirty="0"/>
          </a:p>
        </p:txBody>
      </p:sp>
      <p:sp>
        <p:nvSpPr>
          <p:cNvPr id="4" name="Slide Number Placeholder 3">
            <a:extLst>
              <a:ext uri="{FF2B5EF4-FFF2-40B4-BE49-F238E27FC236}">
                <a16:creationId xmlns:a16="http://schemas.microsoft.com/office/drawing/2014/main" id="{9ABAEB56-7BCC-B098-2C6B-624DFBF7B6F3}"/>
              </a:ext>
            </a:extLst>
          </p:cNvPr>
          <p:cNvSpPr>
            <a:spLocks noGrp="1"/>
          </p:cNvSpPr>
          <p:nvPr>
            <p:ph type="sldNum" sz="quarter" idx="12"/>
          </p:nvPr>
        </p:nvSpPr>
        <p:spPr/>
        <p:txBody>
          <a:bodyPr/>
          <a:lstStyle/>
          <a:p>
            <a:fld id="{1C6BE17B-D861-924B-B43B-FB4BD656D2E6}" type="slidenum">
              <a:rPr lang="en-NL" smtClean="0"/>
              <a:t>43</a:t>
            </a:fld>
            <a:endParaRPr lang="en-NL"/>
          </a:p>
        </p:txBody>
      </p:sp>
    </p:spTree>
    <p:extLst>
      <p:ext uri="{BB962C8B-B14F-4D97-AF65-F5344CB8AC3E}">
        <p14:creationId xmlns:p14="http://schemas.microsoft.com/office/powerpoint/2010/main" val="14606823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793932-7F5D-5B55-FA33-E9584FA9C072}"/>
              </a:ext>
            </a:extLst>
          </p:cNvPr>
          <p:cNvSpPr>
            <a:spLocks noGrp="1"/>
          </p:cNvSpPr>
          <p:nvPr>
            <p:ph type="title"/>
          </p:nvPr>
        </p:nvSpPr>
        <p:spPr/>
        <p:txBody>
          <a:bodyPr/>
          <a:lstStyle/>
          <a:p>
            <a:r>
              <a:rPr lang="fr-BE" dirty="0" err="1"/>
              <a:t>What</a:t>
            </a:r>
            <a:r>
              <a:rPr lang="fr-BE" dirty="0"/>
              <a:t> a real transaction looks like ?</a:t>
            </a:r>
          </a:p>
        </p:txBody>
      </p:sp>
      <p:sp>
        <p:nvSpPr>
          <p:cNvPr id="4" name="Slide Number Placeholder 3">
            <a:extLst>
              <a:ext uri="{FF2B5EF4-FFF2-40B4-BE49-F238E27FC236}">
                <a16:creationId xmlns:a16="http://schemas.microsoft.com/office/drawing/2014/main" id="{8C7FD3C4-05A0-7168-3CB9-6EBCDCD9B34C}"/>
              </a:ext>
            </a:extLst>
          </p:cNvPr>
          <p:cNvSpPr>
            <a:spLocks noGrp="1"/>
          </p:cNvSpPr>
          <p:nvPr>
            <p:ph type="sldNum" sz="quarter" idx="12"/>
          </p:nvPr>
        </p:nvSpPr>
        <p:spPr/>
        <p:txBody>
          <a:bodyPr/>
          <a:lstStyle/>
          <a:p>
            <a:fld id="{B86DE904-C121-477E-B2B0-923493BF220C}" type="slidenum">
              <a:rPr lang="nl-NL" smtClean="0"/>
              <a:pPr/>
              <a:t>44</a:t>
            </a:fld>
            <a:endParaRPr lang="nl-NL"/>
          </a:p>
        </p:txBody>
      </p:sp>
      <p:sp>
        <p:nvSpPr>
          <p:cNvPr id="5" name="Text Placeholder 4">
            <a:extLst>
              <a:ext uri="{FF2B5EF4-FFF2-40B4-BE49-F238E27FC236}">
                <a16:creationId xmlns:a16="http://schemas.microsoft.com/office/drawing/2014/main" id="{386B0DF5-4207-1A7C-B8EE-82CF19663E97}"/>
              </a:ext>
            </a:extLst>
          </p:cNvPr>
          <p:cNvSpPr>
            <a:spLocks noGrp="1"/>
          </p:cNvSpPr>
          <p:nvPr>
            <p:ph type="body" sz="quarter" idx="15"/>
          </p:nvPr>
        </p:nvSpPr>
        <p:spPr/>
        <p:txBody>
          <a:bodyPr/>
          <a:lstStyle/>
          <a:p>
            <a:r>
              <a:rPr lang="fr-BE" dirty="0"/>
              <a:t>11</a:t>
            </a:r>
          </a:p>
        </p:txBody>
      </p:sp>
    </p:spTree>
    <p:extLst>
      <p:ext uri="{BB962C8B-B14F-4D97-AF65-F5344CB8AC3E}">
        <p14:creationId xmlns:p14="http://schemas.microsoft.com/office/powerpoint/2010/main" val="33599833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5CA50-1D16-1645-0E70-7F97DF7FC0B9}"/>
              </a:ext>
            </a:extLst>
          </p:cNvPr>
          <p:cNvSpPr>
            <a:spLocks noGrp="1"/>
          </p:cNvSpPr>
          <p:nvPr>
            <p:ph type="title"/>
          </p:nvPr>
        </p:nvSpPr>
        <p:spPr/>
        <p:txBody>
          <a:bodyPr/>
          <a:lstStyle/>
          <a:p>
            <a:r>
              <a:rPr lang="fr-BE" dirty="0"/>
              <a:t>Example</a:t>
            </a:r>
          </a:p>
        </p:txBody>
      </p:sp>
      <p:pic>
        <p:nvPicPr>
          <p:cNvPr id="7" name="Content Placeholder 6">
            <a:extLst>
              <a:ext uri="{FF2B5EF4-FFF2-40B4-BE49-F238E27FC236}">
                <a16:creationId xmlns:a16="http://schemas.microsoft.com/office/drawing/2014/main" id="{703A8999-9EE7-B6E8-92B2-E1068C4E9C67}"/>
              </a:ext>
            </a:extLst>
          </p:cNvPr>
          <p:cNvPicPr>
            <a:picLocks noGrp="1" noChangeAspect="1"/>
          </p:cNvPicPr>
          <p:nvPr>
            <p:ph idx="1"/>
          </p:nvPr>
        </p:nvPicPr>
        <p:blipFill>
          <a:blip r:embed="rId2"/>
          <a:stretch>
            <a:fillRect/>
          </a:stretch>
        </p:blipFill>
        <p:spPr>
          <a:xfrm>
            <a:off x="782873" y="1317625"/>
            <a:ext cx="6681412" cy="3438921"/>
          </a:xfrm>
        </p:spPr>
      </p:pic>
      <p:sp>
        <p:nvSpPr>
          <p:cNvPr id="4" name="Slide Number Placeholder 3">
            <a:extLst>
              <a:ext uri="{FF2B5EF4-FFF2-40B4-BE49-F238E27FC236}">
                <a16:creationId xmlns:a16="http://schemas.microsoft.com/office/drawing/2014/main" id="{7ADCE6AB-8C9B-C265-7EF5-57959876459D}"/>
              </a:ext>
            </a:extLst>
          </p:cNvPr>
          <p:cNvSpPr>
            <a:spLocks noGrp="1"/>
          </p:cNvSpPr>
          <p:nvPr>
            <p:ph type="sldNum" sz="quarter" idx="12"/>
          </p:nvPr>
        </p:nvSpPr>
        <p:spPr/>
        <p:txBody>
          <a:bodyPr/>
          <a:lstStyle/>
          <a:p>
            <a:fld id="{1C6BE17B-D861-924B-B43B-FB4BD656D2E6}" type="slidenum">
              <a:rPr lang="en-NL" smtClean="0"/>
              <a:t>45</a:t>
            </a:fld>
            <a:endParaRPr lang="en-NL"/>
          </a:p>
        </p:txBody>
      </p:sp>
      <p:sp>
        <p:nvSpPr>
          <p:cNvPr id="3" name="TextBox 2">
            <a:extLst>
              <a:ext uri="{FF2B5EF4-FFF2-40B4-BE49-F238E27FC236}">
                <a16:creationId xmlns:a16="http://schemas.microsoft.com/office/drawing/2014/main" id="{D7ADB367-EFB3-37F1-4729-26AE3F9C40C2}"/>
              </a:ext>
            </a:extLst>
          </p:cNvPr>
          <p:cNvSpPr txBox="1"/>
          <p:nvPr/>
        </p:nvSpPr>
        <p:spPr>
          <a:xfrm>
            <a:off x="899652" y="1511710"/>
            <a:ext cx="2558845" cy="420329"/>
          </a:xfrm>
          <a:prstGeom prst="rect">
            <a:avLst/>
          </a:prstGeom>
          <a:solidFill>
            <a:schemeClr val="bg1"/>
          </a:solidFill>
        </p:spPr>
        <p:txBody>
          <a:bodyPr wrap="square" rtlCol="0">
            <a:spAutoFit/>
          </a:bodyPr>
          <a:lstStyle/>
          <a:p>
            <a:endParaRPr lang="fr-BE" sz="1600" dirty="0">
              <a:solidFill>
                <a:schemeClr val="accent1"/>
              </a:solidFill>
            </a:endParaRPr>
          </a:p>
        </p:txBody>
      </p:sp>
    </p:spTree>
    <p:extLst>
      <p:ext uri="{BB962C8B-B14F-4D97-AF65-F5344CB8AC3E}">
        <p14:creationId xmlns:p14="http://schemas.microsoft.com/office/powerpoint/2010/main" val="25846867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17D9-452A-615B-2B91-5F442E76EE39}"/>
              </a:ext>
            </a:extLst>
          </p:cNvPr>
          <p:cNvSpPr>
            <a:spLocks noGrp="1"/>
          </p:cNvSpPr>
          <p:nvPr>
            <p:ph type="title"/>
          </p:nvPr>
        </p:nvSpPr>
        <p:spPr/>
        <p:txBody>
          <a:bodyPr/>
          <a:lstStyle/>
          <a:p>
            <a:r>
              <a:rPr lang="fr-BE" dirty="0"/>
              <a:t>Example</a:t>
            </a:r>
          </a:p>
        </p:txBody>
      </p:sp>
      <p:sp>
        <p:nvSpPr>
          <p:cNvPr id="4" name="Slide Number Placeholder 3">
            <a:extLst>
              <a:ext uri="{FF2B5EF4-FFF2-40B4-BE49-F238E27FC236}">
                <a16:creationId xmlns:a16="http://schemas.microsoft.com/office/drawing/2014/main" id="{56DE0ECA-B982-C138-217A-519AD2EFE806}"/>
              </a:ext>
            </a:extLst>
          </p:cNvPr>
          <p:cNvSpPr>
            <a:spLocks noGrp="1"/>
          </p:cNvSpPr>
          <p:nvPr>
            <p:ph type="sldNum" sz="quarter" idx="12"/>
          </p:nvPr>
        </p:nvSpPr>
        <p:spPr/>
        <p:txBody>
          <a:bodyPr/>
          <a:lstStyle/>
          <a:p>
            <a:fld id="{1C6BE17B-D861-924B-B43B-FB4BD656D2E6}" type="slidenum">
              <a:rPr lang="en-NL" smtClean="0"/>
              <a:t>46</a:t>
            </a:fld>
            <a:endParaRPr lang="en-NL"/>
          </a:p>
        </p:txBody>
      </p:sp>
      <p:pic>
        <p:nvPicPr>
          <p:cNvPr id="6" name="Picture 5">
            <a:extLst>
              <a:ext uri="{FF2B5EF4-FFF2-40B4-BE49-F238E27FC236}">
                <a16:creationId xmlns:a16="http://schemas.microsoft.com/office/drawing/2014/main" id="{19314048-A1FB-88DA-12E1-E1FDB59EFBB2}"/>
              </a:ext>
            </a:extLst>
          </p:cNvPr>
          <p:cNvPicPr>
            <a:picLocks noChangeAspect="1"/>
          </p:cNvPicPr>
          <p:nvPr/>
        </p:nvPicPr>
        <p:blipFill>
          <a:blip r:embed="rId2"/>
          <a:stretch>
            <a:fillRect/>
          </a:stretch>
        </p:blipFill>
        <p:spPr>
          <a:xfrm>
            <a:off x="859072" y="1244204"/>
            <a:ext cx="6303727" cy="3749257"/>
          </a:xfrm>
          <a:prstGeom prst="rect">
            <a:avLst/>
          </a:prstGeom>
        </p:spPr>
      </p:pic>
      <p:sp>
        <p:nvSpPr>
          <p:cNvPr id="3" name="TextBox 2">
            <a:extLst>
              <a:ext uri="{FF2B5EF4-FFF2-40B4-BE49-F238E27FC236}">
                <a16:creationId xmlns:a16="http://schemas.microsoft.com/office/drawing/2014/main" id="{279A6242-E6B8-F68F-8CB9-3BBA7AFCCC20}"/>
              </a:ext>
            </a:extLst>
          </p:cNvPr>
          <p:cNvSpPr txBox="1"/>
          <p:nvPr/>
        </p:nvSpPr>
        <p:spPr>
          <a:xfrm>
            <a:off x="863989" y="1393723"/>
            <a:ext cx="3177069" cy="420329"/>
          </a:xfrm>
          <a:prstGeom prst="rect">
            <a:avLst/>
          </a:prstGeom>
          <a:solidFill>
            <a:schemeClr val="bg1"/>
          </a:solidFill>
        </p:spPr>
        <p:txBody>
          <a:bodyPr wrap="square" rtlCol="0">
            <a:spAutoFit/>
          </a:bodyPr>
          <a:lstStyle/>
          <a:p>
            <a:endParaRPr lang="fr-BE" sz="1600" dirty="0">
              <a:solidFill>
                <a:schemeClr val="accent1"/>
              </a:solidFill>
            </a:endParaRPr>
          </a:p>
        </p:txBody>
      </p:sp>
    </p:spTree>
    <p:extLst>
      <p:ext uri="{BB962C8B-B14F-4D97-AF65-F5344CB8AC3E}">
        <p14:creationId xmlns:p14="http://schemas.microsoft.com/office/powerpoint/2010/main" val="7929273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A06FA-7572-4BF2-63F6-F6F600A906B2}"/>
              </a:ext>
            </a:extLst>
          </p:cNvPr>
          <p:cNvSpPr>
            <a:spLocks noGrp="1"/>
          </p:cNvSpPr>
          <p:nvPr>
            <p:ph type="title"/>
          </p:nvPr>
        </p:nvSpPr>
        <p:spPr/>
        <p:txBody>
          <a:bodyPr/>
          <a:lstStyle/>
          <a:p>
            <a:r>
              <a:rPr lang="fr-BE" dirty="0"/>
              <a:t>Example: transaction documents (1)</a:t>
            </a:r>
          </a:p>
        </p:txBody>
      </p:sp>
      <p:sp>
        <p:nvSpPr>
          <p:cNvPr id="3" name="Content Placeholder 2">
            <a:extLst>
              <a:ext uri="{FF2B5EF4-FFF2-40B4-BE49-F238E27FC236}">
                <a16:creationId xmlns:a16="http://schemas.microsoft.com/office/drawing/2014/main" id="{590680EB-511E-4F39-9678-4BCC9E7D4414}"/>
              </a:ext>
            </a:extLst>
          </p:cNvPr>
          <p:cNvSpPr>
            <a:spLocks noGrp="1"/>
          </p:cNvSpPr>
          <p:nvPr>
            <p:ph idx="1"/>
          </p:nvPr>
        </p:nvSpPr>
        <p:spPr/>
        <p:txBody>
          <a:bodyPr/>
          <a:lstStyle/>
          <a:p>
            <a:pPr marL="449263" indent="-449263">
              <a:buFont typeface="+mj-lt"/>
              <a:buAutoNum type="arabicPeriod"/>
            </a:pPr>
            <a:r>
              <a:rPr lang="en-US" sz="1800" dirty="0"/>
              <a:t>Master Definitions Agreement</a:t>
            </a:r>
          </a:p>
          <a:p>
            <a:pPr marL="449263" indent="-449263">
              <a:buFont typeface="+mj-lt"/>
              <a:buAutoNum type="arabicPeriod"/>
            </a:pPr>
            <a:r>
              <a:rPr lang="en-US" sz="1800" dirty="0"/>
              <a:t>SME Receivables Purchase Agreement (the SRPA)</a:t>
            </a:r>
          </a:p>
          <a:p>
            <a:pPr marL="449263" indent="-449263">
              <a:buFont typeface="+mj-lt"/>
              <a:buAutoNum type="arabicPeriod"/>
            </a:pPr>
            <a:r>
              <a:rPr lang="en-US" sz="1800" dirty="0"/>
              <a:t>Servicing Agreement</a:t>
            </a:r>
          </a:p>
          <a:p>
            <a:pPr marL="449263" indent="-449263">
              <a:buFont typeface="+mj-lt"/>
              <a:buAutoNum type="arabicPeriod"/>
            </a:pPr>
            <a:r>
              <a:rPr lang="fr-BE" sz="1800" dirty="0" err="1"/>
              <a:t>Pledge</a:t>
            </a:r>
            <a:r>
              <a:rPr lang="fr-BE" sz="1800" dirty="0"/>
              <a:t> Agreement</a:t>
            </a:r>
          </a:p>
          <a:p>
            <a:pPr marL="449263" indent="-449263">
              <a:buFont typeface="+mj-lt"/>
              <a:buAutoNum type="arabicPeriod"/>
            </a:pPr>
            <a:r>
              <a:rPr lang="fr-BE" sz="1800" dirty="0"/>
              <a:t>Clearing Agreement</a:t>
            </a:r>
          </a:p>
          <a:p>
            <a:pPr marL="449263" indent="-449263">
              <a:buFont typeface="+mj-lt"/>
              <a:buAutoNum type="arabicPeriod"/>
            </a:pPr>
            <a:r>
              <a:rPr lang="fr-BE" sz="1800" dirty="0" err="1"/>
              <a:t>Domiciliary</a:t>
            </a:r>
            <a:r>
              <a:rPr lang="fr-BE" sz="1800" dirty="0"/>
              <a:t> Agency Agreement</a:t>
            </a:r>
          </a:p>
          <a:p>
            <a:pPr marL="449263" indent="-449263">
              <a:buFont typeface="+mj-lt"/>
              <a:buAutoNum type="arabicPeriod"/>
            </a:pPr>
            <a:r>
              <a:rPr lang="fr-BE" sz="1800" dirty="0"/>
              <a:t>Administration Agreement</a:t>
            </a:r>
          </a:p>
          <a:p>
            <a:pPr marL="449263" indent="-449263">
              <a:buFont typeface="+mj-lt"/>
              <a:buAutoNum type="arabicPeriod"/>
            </a:pPr>
            <a:r>
              <a:rPr lang="fr-BE" sz="1800" dirty="0"/>
              <a:t>GIC Agreement</a:t>
            </a:r>
          </a:p>
          <a:p>
            <a:pPr marL="449263" indent="-449263">
              <a:buFont typeface="+mj-lt"/>
              <a:buAutoNum type="arabicPeriod"/>
            </a:pPr>
            <a:r>
              <a:rPr lang="fr-BE" sz="1800" dirty="0" err="1"/>
              <a:t>Corporate</a:t>
            </a:r>
            <a:r>
              <a:rPr lang="fr-BE" sz="1800" dirty="0"/>
              <a:t> Services Agreement</a:t>
            </a:r>
          </a:p>
          <a:p>
            <a:pPr marL="449263" indent="-449263">
              <a:buFont typeface="+mj-lt"/>
              <a:buAutoNum type="arabicPeriod"/>
            </a:pPr>
            <a:r>
              <a:rPr lang="fr-BE" sz="1800" dirty="0" err="1"/>
              <a:t>Transparency</a:t>
            </a:r>
            <a:r>
              <a:rPr lang="fr-BE" sz="1800" dirty="0"/>
              <a:t> </a:t>
            </a:r>
            <a:r>
              <a:rPr lang="fr-BE" sz="1800" dirty="0" err="1"/>
              <a:t>Reporting</a:t>
            </a:r>
            <a:r>
              <a:rPr lang="fr-BE" sz="1800" dirty="0"/>
              <a:t> Agreement</a:t>
            </a:r>
          </a:p>
        </p:txBody>
      </p:sp>
      <p:sp>
        <p:nvSpPr>
          <p:cNvPr id="4" name="Slide Number Placeholder 3">
            <a:extLst>
              <a:ext uri="{FF2B5EF4-FFF2-40B4-BE49-F238E27FC236}">
                <a16:creationId xmlns:a16="http://schemas.microsoft.com/office/drawing/2014/main" id="{05235D4D-6968-3D5E-BE5D-A16E80092AB5}"/>
              </a:ext>
            </a:extLst>
          </p:cNvPr>
          <p:cNvSpPr>
            <a:spLocks noGrp="1"/>
          </p:cNvSpPr>
          <p:nvPr>
            <p:ph type="sldNum" sz="quarter" idx="12"/>
          </p:nvPr>
        </p:nvSpPr>
        <p:spPr/>
        <p:txBody>
          <a:bodyPr/>
          <a:lstStyle/>
          <a:p>
            <a:fld id="{1C6BE17B-D861-924B-B43B-FB4BD656D2E6}" type="slidenum">
              <a:rPr lang="en-NL" smtClean="0"/>
              <a:t>47</a:t>
            </a:fld>
            <a:endParaRPr lang="en-NL"/>
          </a:p>
        </p:txBody>
      </p:sp>
    </p:spTree>
    <p:extLst>
      <p:ext uri="{BB962C8B-B14F-4D97-AF65-F5344CB8AC3E}">
        <p14:creationId xmlns:p14="http://schemas.microsoft.com/office/powerpoint/2010/main" val="3415455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DD490-5A22-B1B8-6E75-8FBA4E5C9642}"/>
              </a:ext>
            </a:extLst>
          </p:cNvPr>
          <p:cNvSpPr>
            <a:spLocks noGrp="1"/>
          </p:cNvSpPr>
          <p:nvPr>
            <p:ph type="title"/>
          </p:nvPr>
        </p:nvSpPr>
        <p:spPr/>
        <p:txBody>
          <a:bodyPr/>
          <a:lstStyle/>
          <a:p>
            <a:r>
              <a:rPr lang="fr-BE" dirty="0"/>
              <a:t>Example: transaction documents (2)</a:t>
            </a:r>
          </a:p>
        </p:txBody>
      </p:sp>
      <p:sp>
        <p:nvSpPr>
          <p:cNvPr id="3" name="Content Placeholder 2">
            <a:extLst>
              <a:ext uri="{FF2B5EF4-FFF2-40B4-BE49-F238E27FC236}">
                <a16:creationId xmlns:a16="http://schemas.microsoft.com/office/drawing/2014/main" id="{BD25502D-5BE9-C1DB-84C6-7259C50273E6}"/>
              </a:ext>
            </a:extLst>
          </p:cNvPr>
          <p:cNvSpPr>
            <a:spLocks noGrp="1"/>
          </p:cNvSpPr>
          <p:nvPr>
            <p:ph idx="1"/>
          </p:nvPr>
        </p:nvSpPr>
        <p:spPr/>
        <p:txBody>
          <a:bodyPr/>
          <a:lstStyle/>
          <a:p>
            <a:pPr marL="538163" indent="-538163">
              <a:buFont typeface="+mj-lt"/>
              <a:buAutoNum type="arabicPeriod" startAt="11"/>
            </a:pPr>
            <a:r>
              <a:rPr lang="fr-BE" sz="1800" dirty="0" err="1"/>
              <a:t>Issuer</a:t>
            </a:r>
            <a:r>
              <a:rPr lang="fr-BE" sz="1800" dirty="0"/>
              <a:t> Management </a:t>
            </a:r>
            <a:r>
              <a:rPr lang="fr-BE" sz="1800" dirty="0" err="1"/>
              <a:t>Agreements</a:t>
            </a:r>
            <a:endParaRPr lang="fr-BE" sz="1800" dirty="0"/>
          </a:p>
          <a:p>
            <a:pPr marL="538163" indent="-538163">
              <a:buFont typeface="+mj-lt"/>
              <a:buAutoNum type="arabicPeriod" startAt="11"/>
            </a:pPr>
            <a:r>
              <a:rPr lang="fr-BE" sz="1800" dirty="0" err="1"/>
              <a:t>Stichting</a:t>
            </a:r>
            <a:r>
              <a:rPr lang="fr-BE" sz="1800" dirty="0"/>
              <a:t> Holding </a:t>
            </a:r>
            <a:r>
              <a:rPr lang="fr-BE" sz="1800" dirty="0" err="1"/>
              <a:t>Belgian</a:t>
            </a:r>
            <a:r>
              <a:rPr lang="fr-BE" sz="1800" dirty="0"/>
              <a:t> Lion Management </a:t>
            </a:r>
            <a:r>
              <a:rPr lang="fr-BE" sz="1800" dirty="0" err="1"/>
              <a:t>Agreements</a:t>
            </a:r>
            <a:endParaRPr lang="fr-BE" sz="1800" dirty="0"/>
          </a:p>
          <a:p>
            <a:pPr marL="538163" indent="-538163">
              <a:buFont typeface="+mj-lt"/>
              <a:buAutoNum type="arabicPeriod" startAt="11"/>
            </a:pPr>
            <a:r>
              <a:rPr lang="fr-BE" sz="1800" dirty="0"/>
              <a:t>Security Agent Management Agreement</a:t>
            </a:r>
          </a:p>
          <a:p>
            <a:pPr marL="538163" indent="-538163">
              <a:buFont typeface="+mj-lt"/>
              <a:buAutoNum type="arabicPeriod" startAt="11"/>
            </a:pPr>
            <a:r>
              <a:rPr lang="fr-BE" sz="1800" dirty="0" err="1"/>
              <a:t>Subscription</a:t>
            </a:r>
            <a:r>
              <a:rPr lang="fr-BE" sz="1800" dirty="0"/>
              <a:t> Agreement</a:t>
            </a:r>
          </a:p>
          <a:p>
            <a:pPr marL="538163" indent="-538163">
              <a:buFont typeface="+mj-lt"/>
              <a:buAutoNum type="arabicPeriod" startAt="11"/>
            </a:pPr>
            <a:r>
              <a:rPr lang="fr-BE" sz="1800" dirty="0"/>
              <a:t>Prospectus</a:t>
            </a:r>
          </a:p>
          <a:p>
            <a:pPr marL="538163" indent="-538163">
              <a:buFont typeface="+mj-lt"/>
              <a:buAutoNum type="arabicPeriod" startAt="11"/>
            </a:pPr>
            <a:r>
              <a:rPr lang="fr-BE" sz="1800" dirty="0"/>
              <a:t>Articles of Association </a:t>
            </a:r>
            <a:r>
              <a:rPr lang="fr-BE" sz="1800" dirty="0" err="1"/>
              <a:t>Issuer</a:t>
            </a:r>
            <a:endParaRPr lang="fr-BE" sz="1800" dirty="0"/>
          </a:p>
        </p:txBody>
      </p:sp>
      <p:sp>
        <p:nvSpPr>
          <p:cNvPr id="4" name="Slide Number Placeholder 3">
            <a:extLst>
              <a:ext uri="{FF2B5EF4-FFF2-40B4-BE49-F238E27FC236}">
                <a16:creationId xmlns:a16="http://schemas.microsoft.com/office/drawing/2014/main" id="{F40FB13F-B193-9024-2C7F-8C6CCFAA47B9}"/>
              </a:ext>
            </a:extLst>
          </p:cNvPr>
          <p:cNvSpPr>
            <a:spLocks noGrp="1"/>
          </p:cNvSpPr>
          <p:nvPr>
            <p:ph type="sldNum" sz="quarter" idx="12"/>
          </p:nvPr>
        </p:nvSpPr>
        <p:spPr/>
        <p:txBody>
          <a:bodyPr/>
          <a:lstStyle/>
          <a:p>
            <a:fld id="{1C6BE17B-D861-924B-B43B-FB4BD656D2E6}" type="slidenum">
              <a:rPr lang="en-NL" smtClean="0"/>
              <a:t>48</a:t>
            </a:fld>
            <a:endParaRPr lang="en-NL"/>
          </a:p>
        </p:txBody>
      </p:sp>
    </p:spTree>
    <p:extLst>
      <p:ext uri="{BB962C8B-B14F-4D97-AF65-F5344CB8AC3E}">
        <p14:creationId xmlns:p14="http://schemas.microsoft.com/office/powerpoint/2010/main" val="2014665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07283-88DB-E273-14EC-F342916AD116}"/>
              </a:ext>
            </a:extLst>
          </p:cNvPr>
          <p:cNvSpPr>
            <a:spLocks noGrp="1"/>
          </p:cNvSpPr>
          <p:nvPr>
            <p:ph type="title"/>
          </p:nvPr>
        </p:nvSpPr>
        <p:spPr/>
        <p:txBody>
          <a:bodyPr/>
          <a:lstStyle/>
          <a:p>
            <a:r>
              <a:rPr lang="fr-BE" dirty="0" err="1"/>
              <a:t>Differences</a:t>
            </a:r>
            <a:r>
              <a:rPr lang="fr-BE" dirty="0"/>
              <a:t> </a:t>
            </a:r>
            <a:r>
              <a:rPr lang="fr-BE" dirty="0" err="1"/>
              <a:t>between</a:t>
            </a:r>
            <a:r>
              <a:rPr lang="fr-BE" dirty="0"/>
              <a:t> </a:t>
            </a:r>
            <a:r>
              <a:rPr lang="fr-BE" dirty="0" err="1"/>
              <a:t>debt</a:t>
            </a:r>
            <a:r>
              <a:rPr lang="fr-BE" dirty="0"/>
              <a:t> and </a:t>
            </a:r>
            <a:r>
              <a:rPr lang="fr-BE" dirty="0" err="1"/>
              <a:t>equity</a:t>
            </a:r>
            <a:r>
              <a:rPr lang="fr-BE" dirty="0"/>
              <a:t> (2)</a:t>
            </a:r>
          </a:p>
        </p:txBody>
      </p:sp>
      <p:sp>
        <p:nvSpPr>
          <p:cNvPr id="3" name="Content Placeholder 2">
            <a:extLst>
              <a:ext uri="{FF2B5EF4-FFF2-40B4-BE49-F238E27FC236}">
                <a16:creationId xmlns:a16="http://schemas.microsoft.com/office/drawing/2014/main" id="{1BA4EFC3-1793-61C4-933B-2DF037603143}"/>
              </a:ext>
            </a:extLst>
          </p:cNvPr>
          <p:cNvSpPr>
            <a:spLocks noGrp="1"/>
          </p:cNvSpPr>
          <p:nvPr>
            <p:ph idx="1"/>
          </p:nvPr>
        </p:nvSpPr>
        <p:spPr/>
        <p:txBody>
          <a:bodyPr/>
          <a:lstStyle/>
          <a:p>
            <a:r>
              <a:rPr lang="en-US" b="0" i="0" dirty="0">
                <a:effectLst/>
              </a:rPr>
              <a:t>Insolvency:</a:t>
            </a:r>
          </a:p>
          <a:p>
            <a:pPr lvl="1"/>
            <a:r>
              <a:rPr lang="en-US" b="0" i="0" dirty="0">
                <a:effectLst/>
              </a:rPr>
              <a:t>Holder of debt = creditor, full recourse to all assets of the debtor (subject to priority rights of some other creditors).</a:t>
            </a:r>
          </a:p>
          <a:p>
            <a:pPr lvl="1"/>
            <a:r>
              <a:rPr lang="en-US" b="0" i="0" dirty="0">
                <a:effectLst/>
              </a:rPr>
              <a:t>Holder of equity = entirely subordinated to all other creditors, no recourse to asset only right to.</a:t>
            </a:r>
          </a:p>
          <a:p>
            <a:pPr lvl="1"/>
            <a:endParaRPr lang="en-US" b="0" i="0" dirty="0">
              <a:effectLst/>
            </a:endParaRPr>
          </a:p>
          <a:p>
            <a:r>
              <a:rPr lang="en-US" b="0" i="0" dirty="0">
                <a:effectLst/>
              </a:rPr>
              <a:t>Cost and Financial Implications:</a:t>
            </a:r>
          </a:p>
          <a:p>
            <a:pPr marL="238125" lvl="1" indent="-171450"/>
            <a:r>
              <a:rPr lang="en-US" b="0" i="0" dirty="0">
                <a:effectLst/>
              </a:rPr>
              <a:t>Debt: mandatory interest payments (fixed or floating interest rate), often tax-deductible, without impact on ownership.</a:t>
            </a:r>
          </a:p>
          <a:p>
            <a:pPr marL="238125" lvl="1" indent="-171450"/>
            <a:r>
              <a:rPr lang="en-US" b="0" i="0" dirty="0">
                <a:effectLst/>
              </a:rPr>
              <a:t>Equity: no guaranteed right to remuneration; dividend type remuneration to the extent the criteria for profit distribution are met.</a:t>
            </a:r>
          </a:p>
          <a:p>
            <a:endParaRPr lang="fr-BE" dirty="0"/>
          </a:p>
        </p:txBody>
      </p:sp>
      <p:sp>
        <p:nvSpPr>
          <p:cNvPr id="4" name="Slide Number Placeholder 3">
            <a:extLst>
              <a:ext uri="{FF2B5EF4-FFF2-40B4-BE49-F238E27FC236}">
                <a16:creationId xmlns:a16="http://schemas.microsoft.com/office/drawing/2014/main" id="{34ED80AA-FFCB-5836-1E5D-2E31231B9F87}"/>
              </a:ext>
            </a:extLst>
          </p:cNvPr>
          <p:cNvSpPr>
            <a:spLocks noGrp="1"/>
          </p:cNvSpPr>
          <p:nvPr>
            <p:ph type="sldNum" sz="quarter" idx="12"/>
          </p:nvPr>
        </p:nvSpPr>
        <p:spPr/>
        <p:txBody>
          <a:bodyPr/>
          <a:lstStyle/>
          <a:p>
            <a:fld id="{1C6BE17B-D861-924B-B43B-FB4BD656D2E6}" type="slidenum">
              <a:rPr lang="en-NL" smtClean="0"/>
              <a:t>5</a:t>
            </a:fld>
            <a:endParaRPr lang="en-NL"/>
          </a:p>
        </p:txBody>
      </p:sp>
    </p:spTree>
    <p:extLst>
      <p:ext uri="{BB962C8B-B14F-4D97-AF65-F5344CB8AC3E}">
        <p14:creationId xmlns:p14="http://schemas.microsoft.com/office/powerpoint/2010/main" val="314166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AB0CD-4BD4-FB09-121F-7772AF8BE562}"/>
              </a:ext>
            </a:extLst>
          </p:cNvPr>
          <p:cNvSpPr>
            <a:spLocks noGrp="1"/>
          </p:cNvSpPr>
          <p:nvPr>
            <p:ph type="title"/>
          </p:nvPr>
        </p:nvSpPr>
        <p:spPr/>
        <p:txBody>
          <a:bodyPr/>
          <a:lstStyle/>
          <a:p>
            <a:r>
              <a:rPr lang="fr-BE" dirty="0"/>
              <a:t>Transaction types</a:t>
            </a:r>
          </a:p>
        </p:txBody>
      </p:sp>
      <p:sp>
        <p:nvSpPr>
          <p:cNvPr id="3" name="Content Placeholder 2">
            <a:extLst>
              <a:ext uri="{FF2B5EF4-FFF2-40B4-BE49-F238E27FC236}">
                <a16:creationId xmlns:a16="http://schemas.microsoft.com/office/drawing/2014/main" id="{A4AAA85A-436C-8361-70C4-DFA40F75D5B8}"/>
              </a:ext>
            </a:extLst>
          </p:cNvPr>
          <p:cNvSpPr>
            <a:spLocks noGrp="1"/>
          </p:cNvSpPr>
          <p:nvPr>
            <p:ph idx="1"/>
          </p:nvPr>
        </p:nvSpPr>
        <p:spPr/>
        <p:txBody>
          <a:bodyPr/>
          <a:lstStyle/>
          <a:p>
            <a:r>
              <a:rPr lang="en-US" dirty="0"/>
              <a:t>Bilateral loans/facilities (syndicated)</a:t>
            </a:r>
          </a:p>
          <a:p>
            <a:r>
              <a:rPr lang="en-US" dirty="0"/>
              <a:t>DCM (Debt Capital Markets)</a:t>
            </a:r>
          </a:p>
          <a:p>
            <a:r>
              <a:rPr lang="en-US" dirty="0" err="1"/>
              <a:t>Securitisation</a:t>
            </a:r>
            <a:endParaRPr lang="en-US" dirty="0"/>
          </a:p>
          <a:p>
            <a:r>
              <a:rPr lang="en-US" dirty="0"/>
              <a:t>Covered Bonds</a:t>
            </a:r>
          </a:p>
          <a:p>
            <a:r>
              <a:rPr lang="en-US" dirty="0"/>
              <a:t>Synthetics</a:t>
            </a:r>
          </a:p>
        </p:txBody>
      </p:sp>
      <p:sp>
        <p:nvSpPr>
          <p:cNvPr id="4" name="Slide Number Placeholder 3">
            <a:extLst>
              <a:ext uri="{FF2B5EF4-FFF2-40B4-BE49-F238E27FC236}">
                <a16:creationId xmlns:a16="http://schemas.microsoft.com/office/drawing/2014/main" id="{43FB91E6-CD68-934E-0330-DFE43EB93222}"/>
              </a:ext>
            </a:extLst>
          </p:cNvPr>
          <p:cNvSpPr>
            <a:spLocks noGrp="1"/>
          </p:cNvSpPr>
          <p:nvPr>
            <p:ph type="sldNum" sz="quarter" idx="12"/>
          </p:nvPr>
        </p:nvSpPr>
        <p:spPr/>
        <p:txBody>
          <a:bodyPr/>
          <a:lstStyle/>
          <a:p>
            <a:fld id="{1C6BE17B-D861-924B-B43B-FB4BD656D2E6}" type="slidenum">
              <a:rPr lang="en-NL" smtClean="0"/>
              <a:t>6</a:t>
            </a:fld>
            <a:endParaRPr lang="en-NL"/>
          </a:p>
        </p:txBody>
      </p:sp>
    </p:spTree>
    <p:extLst>
      <p:ext uri="{BB962C8B-B14F-4D97-AF65-F5344CB8AC3E}">
        <p14:creationId xmlns:p14="http://schemas.microsoft.com/office/powerpoint/2010/main" val="899929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FDD5F8-A714-7035-F834-537CF07F8EDE}"/>
              </a:ext>
            </a:extLst>
          </p:cNvPr>
          <p:cNvSpPr>
            <a:spLocks noGrp="1"/>
          </p:cNvSpPr>
          <p:nvPr>
            <p:ph type="title"/>
          </p:nvPr>
        </p:nvSpPr>
        <p:spPr/>
        <p:txBody>
          <a:bodyPr/>
          <a:lstStyle/>
          <a:p>
            <a:r>
              <a:rPr lang="fr-BE" dirty="0" err="1"/>
              <a:t>Securitisation</a:t>
            </a:r>
            <a:r>
              <a:rPr lang="fr-BE" dirty="0"/>
              <a:t> </a:t>
            </a:r>
          </a:p>
        </p:txBody>
      </p:sp>
      <p:sp>
        <p:nvSpPr>
          <p:cNvPr id="4" name="Slide Number Placeholder 3">
            <a:extLst>
              <a:ext uri="{FF2B5EF4-FFF2-40B4-BE49-F238E27FC236}">
                <a16:creationId xmlns:a16="http://schemas.microsoft.com/office/drawing/2014/main" id="{D1BAB969-FE2D-871F-96FF-38094264F80B}"/>
              </a:ext>
            </a:extLst>
          </p:cNvPr>
          <p:cNvSpPr>
            <a:spLocks noGrp="1"/>
          </p:cNvSpPr>
          <p:nvPr>
            <p:ph type="sldNum" sz="quarter" idx="12"/>
          </p:nvPr>
        </p:nvSpPr>
        <p:spPr/>
        <p:txBody>
          <a:bodyPr/>
          <a:lstStyle/>
          <a:p>
            <a:fld id="{B86DE904-C121-477E-B2B0-923493BF220C}" type="slidenum">
              <a:rPr lang="nl-NL" smtClean="0"/>
              <a:pPr/>
              <a:t>7</a:t>
            </a:fld>
            <a:endParaRPr lang="nl-NL"/>
          </a:p>
        </p:txBody>
      </p:sp>
      <p:sp>
        <p:nvSpPr>
          <p:cNvPr id="5" name="Text Placeholder 4">
            <a:extLst>
              <a:ext uri="{FF2B5EF4-FFF2-40B4-BE49-F238E27FC236}">
                <a16:creationId xmlns:a16="http://schemas.microsoft.com/office/drawing/2014/main" id="{FF4D7A60-993F-A68D-A3BC-72912C404D57}"/>
              </a:ext>
            </a:extLst>
          </p:cNvPr>
          <p:cNvSpPr>
            <a:spLocks noGrp="1"/>
          </p:cNvSpPr>
          <p:nvPr>
            <p:ph type="body" sz="quarter" idx="15"/>
          </p:nvPr>
        </p:nvSpPr>
        <p:spPr/>
        <p:txBody>
          <a:bodyPr/>
          <a:lstStyle/>
          <a:p>
            <a:r>
              <a:rPr lang="fr-BE" dirty="0"/>
              <a:t>2</a:t>
            </a:r>
          </a:p>
        </p:txBody>
      </p:sp>
    </p:spTree>
    <p:extLst>
      <p:ext uri="{BB962C8B-B14F-4D97-AF65-F5344CB8AC3E}">
        <p14:creationId xmlns:p14="http://schemas.microsoft.com/office/powerpoint/2010/main" val="1550397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95538-CAFE-48CC-F395-10201B0CA434}"/>
              </a:ext>
            </a:extLst>
          </p:cNvPr>
          <p:cNvSpPr>
            <a:spLocks noGrp="1"/>
          </p:cNvSpPr>
          <p:nvPr>
            <p:ph type="title"/>
          </p:nvPr>
        </p:nvSpPr>
        <p:spPr/>
        <p:txBody>
          <a:bodyPr/>
          <a:lstStyle/>
          <a:p>
            <a:r>
              <a:rPr lang="en-US" dirty="0"/>
              <a:t>What you may have heard …</a:t>
            </a:r>
            <a:endParaRPr lang="fr-BE" dirty="0"/>
          </a:p>
        </p:txBody>
      </p:sp>
      <p:sp>
        <p:nvSpPr>
          <p:cNvPr id="3" name="Content Placeholder 2">
            <a:extLst>
              <a:ext uri="{FF2B5EF4-FFF2-40B4-BE49-F238E27FC236}">
                <a16:creationId xmlns:a16="http://schemas.microsoft.com/office/drawing/2014/main" id="{033A719B-4291-4B2C-10A0-C70C035C6166}"/>
              </a:ext>
            </a:extLst>
          </p:cNvPr>
          <p:cNvSpPr>
            <a:spLocks noGrp="1"/>
          </p:cNvSpPr>
          <p:nvPr>
            <p:ph idx="1"/>
          </p:nvPr>
        </p:nvSpPr>
        <p:spPr/>
        <p:txBody>
          <a:bodyPr/>
          <a:lstStyle/>
          <a:p>
            <a:r>
              <a:rPr lang="en-US" dirty="0"/>
              <a:t>A financing structure and an investment product</a:t>
            </a:r>
          </a:p>
          <a:p>
            <a:endParaRPr lang="en-US" dirty="0"/>
          </a:p>
          <a:p>
            <a:r>
              <a:rPr lang="en-US" dirty="0"/>
              <a:t>A reputation tarnished by the 2017-2018 global financial crisis (“subprime MBS”, “credit default swaps”, toxic assets, etc.)</a:t>
            </a:r>
          </a:p>
          <a:p>
            <a:endParaRPr lang="en-US" dirty="0"/>
          </a:p>
          <a:p>
            <a:r>
              <a:rPr lang="en-US" dirty="0"/>
              <a:t>A reputation tarnished by modern scholarly trends (K. </a:t>
            </a:r>
            <a:r>
              <a:rPr lang="en-US" dirty="0" err="1"/>
              <a:t>Pistor</a:t>
            </a:r>
            <a:r>
              <a:rPr lang="en-US" dirty="0"/>
              <a:t>–The Code of Capital)</a:t>
            </a:r>
          </a:p>
          <a:p>
            <a:endParaRPr lang="en-US" dirty="0"/>
          </a:p>
          <a:p>
            <a:r>
              <a:rPr lang="en-US" dirty="0"/>
              <a:t>ECB: a genuine Capital Markets Union would mean building a sufficiently large </a:t>
            </a:r>
            <a:r>
              <a:rPr lang="en-US" dirty="0" err="1"/>
              <a:t>securitisation</a:t>
            </a:r>
            <a:r>
              <a:rPr lang="en-US" dirty="0"/>
              <a:t> market, allowing banks to transfer some risk to investors, release capital and unlock additional lending</a:t>
            </a:r>
          </a:p>
        </p:txBody>
      </p:sp>
      <p:sp>
        <p:nvSpPr>
          <p:cNvPr id="4" name="Slide Number Placeholder 3">
            <a:extLst>
              <a:ext uri="{FF2B5EF4-FFF2-40B4-BE49-F238E27FC236}">
                <a16:creationId xmlns:a16="http://schemas.microsoft.com/office/drawing/2014/main" id="{789305F3-AF49-A376-9D12-8939A18F221E}"/>
              </a:ext>
            </a:extLst>
          </p:cNvPr>
          <p:cNvSpPr>
            <a:spLocks noGrp="1"/>
          </p:cNvSpPr>
          <p:nvPr>
            <p:ph type="sldNum" sz="quarter" idx="12"/>
          </p:nvPr>
        </p:nvSpPr>
        <p:spPr/>
        <p:txBody>
          <a:bodyPr/>
          <a:lstStyle/>
          <a:p>
            <a:fld id="{1C6BE17B-D861-924B-B43B-FB4BD656D2E6}" type="slidenum">
              <a:rPr lang="en-NL" smtClean="0"/>
              <a:t>8</a:t>
            </a:fld>
            <a:endParaRPr lang="en-NL"/>
          </a:p>
        </p:txBody>
      </p:sp>
    </p:spTree>
    <p:extLst>
      <p:ext uri="{BB962C8B-B14F-4D97-AF65-F5344CB8AC3E}">
        <p14:creationId xmlns:p14="http://schemas.microsoft.com/office/powerpoint/2010/main" val="41618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FFD44-A156-CAD1-3013-0DADE6C24730}"/>
              </a:ext>
            </a:extLst>
          </p:cNvPr>
          <p:cNvSpPr>
            <a:spLocks noGrp="1"/>
          </p:cNvSpPr>
          <p:nvPr>
            <p:ph type="title"/>
          </p:nvPr>
        </p:nvSpPr>
        <p:spPr/>
        <p:txBody>
          <a:bodyPr/>
          <a:lstStyle/>
          <a:p>
            <a:r>
              <a:rPr lang="fr-BE" dirty="0"/>
              <a:t>Our </a:t>
            </a:r>
            <a:r>
              <a:rPr lang="fr-BE" dirty="0" err="1"/>
              <a:t>experience</a:t>
            </a:r>
            <a:endParaRPr lang="fr-BE" dirty="0"/>
          </a:p>
        </p:txBody>
      </p:sp>
      <p:sp>
        <p:nvSpPr>
          <p:cNvPr id="3" name="Content Placeholder 2">
            <a:extLst>
              <a:ext uri="{FF2B5EF4-FFF2-40B4-BE49-F238E27FC236}">
                <a16:creationId xmlns:a16="http://schemas.microsoft.com/office/drawing/2014/main" id="{C1C57BD0-66F3-E34E-4379-54C54595FEF8}"/>
              </a:ext>
            </a:extLst>
          </p:cNvPr>
          <p:cNvSpPr>
            <a:spLocks noGrp="1"/>
          </p:cNvSpPr>
          <p:nvPr>
            <p:ph idx="1"/>
          </p:nvPr>
        </p:nvSpPr>
        <p:spPr/>
        <p:txBody>
          <a:bodyPr/>
          <a:lstStyle/>
          <a:p>
            <a:r>
              <a:rPr lang="en-US" dirty="0"/>
              <a:t>Experience through the full cycle: </a:t>
            </a:r>
          </a:p>
          <a:p>
            <a:pPr lvl="1"/>
            <a:r>
              <a:rPr lang="en-US" dirty="0"/>
              <a:t>pre-crisis market boom</a:t>
            </a:r>
          </a:p>
          <a:p>
            <a:pPr lvl="1"/>
            <a:r>
              <a:rPr lang="en-US" dirty="0"/>
              <a:t>financial crisis collapse</a:t>
            </a:r>
          </a:p>
          <a:p>
            <a:pPr lvl="1"/>
            <a:r>
              <a:rPr lang="en-US" dirty="0"/>
              <a:t>rescue of banks</a:t>
            </a:r>
          </a:p>
          <a:p>
            <a:pPr lvl="1"/>
            <a:r>
              <a:rPr lang="en-US" dirty="0"/>
              <a:t>litigation</a:t>
            </a:r>
          </a:p>
          <a:p>
            <a:pPr lvl="1"/>
            <a:r>
              <a:rPr lang="en-US" dirty="0"/>
              <a:t>post-financial crisis regulatory </a:t>
            </a:r>
          </a:p>
          <a:p>
            <a:pPr lvl="1"/>
            <a:r>
              <a:rPr lang="en-US" dirty="0"/>
              <a:t>and recent market developments (incl. sustainability and digitalization)</a:t>
            </a:r>
          </a:p>
          <a:p>
            <a:endParaRPr lang="fr-BE" dirty="0"/>
          </a:p>
        </p:txBody>
      </p:sp>
      <p:sp>
        <p:nvSpPr>
          <p:cNvPr id="4" name="Slide Number Placeholder 3">
            <a:extLst>
              <a:ext uri="{FF2B5EF4-FFF2-40B4-BE49-F238E27FC236}">
                <a16:creationId xmlns:a16="http://schemas.microsoft.com/office/drawing/2014/main" id="{C7D066F5-5592-C8D0-0A1B-BC37FFBC9866}"/>
              </a:ext>
            </a:extLst>
          </p:cNvPr>
          <p:cNvSpPr>
            <a:spLocks noGrp="1"/>
          </p:cNvSpPr>
          <p:nvPr>
            <p:ph type="sldNum" sz="quarter" idx="12"/>
          </p:nvPr>
        </p:nvSpPr>
        <p:spPr/>
        <p:txBody>
          <a:bodyPr/>
          <a:lstStyle/>
          <a:p>
            <a:fld id="{1C6BE17B-D861-924B-B43B-FB4BD656D2E6}" type="slidenum">
              <a:rPr lang="en-NL" smtClean="0"/>
              <a:t>9</a:t>
            </a:fld>
            <a:endParaRPr lang="en-NL"/>
          </a:p>
        </p:txBody>
      </p:sp>
    </p:spTree>
    <p:extLst>
      <p:ext uri="{BB962C8B-B14F-4D97-AF65-F5344CB8AC3E}">
        <p14:creationId xmlns:p14="http://schemas.microsoft.com/office/powerpoint/2010/main" val="18217241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AME" val="NOTMANAGED"/>
  <p:tag name="IGNOREFONTNONCOMPLIANCE" val="0"/>
  <p:tag name="FONTNAME" val="Times New Roman"/>
  <p:tag name="FONTSIZE" val="18"/>
  <p:tag name="FONTBOLD" val="-1"/>
  <p:tag name="FONTITALIC" val="0"/>
  <p:tag name="FONTULINE" val="0"/>
  <p:tag name="FONTSHADOW" val="0"/>
  <p:tag name="FONTALIGNMENT" val="2"/>
  <p:tag name="FONTCOLOR" val="16777215"/>
  <p:tag name="FONT_COLOR_TYPE" val="1"/>
  <p:tag name="FONT_COLOR_SCHEME_INDEX" val="0"/>
  <p:tag name="IGNORECOLORLINESNONCOMPLIANCE" val="0"/>
  <p:tag name="FILLVISIBLE" val="-1"/>
  <p:tag name="FILLCOLOR" val="3687680"/>
  <p:tag name="FILL_COLOR_TYPE" val="1"/>
  <p:tag name="FILL_COLOR_SCHEME_INDEX" val="0"/>
  <p:tag name="LINEVISIBLE" val="0"/>
  <p:tag name="LINECOLOR" val="16777215"/>
  <p:tag name="LINECOLORING" val="No Line"/>
  <p:tag name="LINE_COLOR_TYPE" val="2"/>
  <p:tag name="LINE_COLOR_SCHEME_INDEX" val="6"/>
  <p:tag name="IGNOREPOSITIONNONCOMPLIANCE" val="0"/>
  <p:tag name="POSITIONTOP" val="150"/>
  <p:tag name="POSITIONLEFT" val="311.125"/>
  <p:tag name="IGNORESIZENONCOMPLIANCE" val="0"/>
  <p:tag name="SIZEWIDTH" val="169.125"/>
  <p:tag name="SIZEHEIGHT" val="67.75"/>
</p:tagLst>
</file>

<file path=ppt/tags/tag2.xml><?xml version="1.0" encoding="utf-8"?>
<p:tagLst xmlns:a="http://schemas.openxmlformats.org/drawingml/2006/main" xmlns:r="http://schemas.openxmlformats.org/officeDocument/2006/relationships" xmlns:p="http://schemas.openxmlformats.org/presentationml/2006/main">
  <p:tag name="ENAME" val="NOTMANAGED"/>
  <p:tag name="IGNOREFONTNONCOMPLIANCE" val="0"/>
  <p:tag name="FONTNAME" val="Times New Roman"/>
  <p:tag name="FONTSIZE" val="18"/>
  <p:tag name="FONTBOLD" val="-1"/>
  <p:tag name="FONTITALIC" val="0"/>
  <p:tag name="FONTULINE" val="0"/>
  <p:tag name="FONTSHADOW" val="0"/>
  <p:tag name="FONTALIGNMENT" val="2"/>
  <p:tag name="FONTCOLOR" val="16777215"/>
  <p:tag name="FONT_COLOR_TYPE" val="1"/>
  <p:tag name="FONT_COLOR_SCHEME_INDEX" val="0"/>
  <p:tag name="IGNORECOLORLINESNONCOMPLIANCE" val="0"/>
  <p:tag name="FILLVISIBLE" val="-1"/>
  <p:tag name="FILLCOLOR" val="3687680"/>
  <p:tag name="FILL_COLOR_TYPE" val="1"/>
  <p:tag name="FILL_COLOR_SCHEME_INDEX" val="0"/>
  <p:tag name="LINEVISIBLE" val="0"/>
  <p:tag name="LINECOLOR" val="16777215"/>
  <p:tag name="LINECOLORING" val="No Line"/>
  <p:tag name="LINE_COLOR_TYPE" val="2"/>
  <p:tag name="LINE_COLOR_SCHEME_INDEX" val="6"/>
  <p:tag name="IGNOREPOSITIONNONCOMPLIANCE" val="0"/>
  <p:tag name="POSITIONTOP" val="150"/>
  <p:tag name="POSITIONLEFT" val="311.125"/>
  <p:tag name="IGNORESIZENONCOMPLIANCE" val="0"/>
  <p:tag name="SIZEWIDTH" val="169.125"/>
  <p:tag name="SIZEHEIGHT" val="67.75"/>
</p:tagLst>
</file>

<file path=ppt/tags/tag3.xml><?xml version="1.0" encoding="utf-8"?>
<p:tagLst xmlns:a="http://schemas.openxmlformats.org/drawingml/2006/main" xmlns:r="http://schemas.openxmlformats.org/officeDocument/2006/relationships" xmlns:p="http://schemas.openxmlformats.org/presentationml/2006/main">
  <p:tag name="ENAME" val="NOTMANAGED"/>
  <p:tag name="IGNOREFONTNONCOMPLIANCE" val="0"/>
  <p:tag name="FONTNAME" val="Times New Roman"/>
  <p:tag name="FONTSIZE" val="18"/>
  <p:tag name="FONTBOLD" val="-1"/>
  <p:tag name="FONTITALIC" val="0"/>
  <p:tag name="FONTULINE" val="0"/>
  <p:tag name="FONTSHADOW" val="0"/>
  <p:tag name="FONTALIGNMENT" val="2"/>
  <p:tag name="FONTCOLOR" val="16777215"/>
  <p:tag name="FONT_COLOR_TYPE" val="1"/>
  <p:tag name="FONT_COLOR_SCHEME_INDEX" val="0"/>
  <p:tag name="IGNORECOLORLINESNONCOMPLIANCE" val="0"/>
  <p:tag name="FILLVISIBLE" val="-1"/>
  <p:tag name="FILLCOLOR" val="3687680"/>
  <p:tag name="FILL_COLOR_TYPE" val="1"/>
  <p:tag name="FILL_COLOR_SCHEME_INDEX" val="0"/>
  <p:tag name="LINEVISIBLE" val="0"/>
  <p:tag name="LINECOLOR" val="16777215"/>
  <p:tag name="LINECOLORING" val="No Line"/>
  <p:tag name="LINE_COLOR_TYPE" val="2"/>
  <p:tag name="LINE_COLOR_SCHEME_INDEX" val="6"/>
  <p:tag name="IGNOREPOSITIONNONCOMPLIANCE" val="0"/>
  <p:tag name="POSITIONTOP" val="150"/>
  <p:tag name="POSITIONLEFT" val="311.125"/>
  <p:tag name="IGNORESIZENONCOMPLIANCE" val="0"/>
  <p:tag name="SIZEWIDTH" val="169.125"/>
  <p:tag name="SIZEHEIGHT" val="67.75"/>
</p:tagLst>
</file>

<file path=ppt/tags/tag4.xml><?xml version="1.0" encoding="utf-8"?>
<p:tagLst xmlns:a="http://schemas.openxmlformats.org/drawingml/2006/main" xmlns:r="http://schemas.openxmlformats.org/officeDocument/2006/relationships" xmlns:p="http://schemas.openxmlformats.org/presentationml/2006/main">
  <p:tag name="ENAME" val="NOTMANAGED"/>
  <p:tag name="IGNOREFONTNONCOMPLIANCE" val="0"/>
  <p:tag name="FONTNAME" val="Times New Roman"/>
  <p:tag name="FONTSIZE" val="18"/>
  <p:tag name="FONTBOLD" val="-1"/>
  <p:tag name="FONTITALIC" val="0"/>
  <p:tag name="FONTULINE" val="0"/>
  <p:tag name="FONTSHADOW" val="0"/>
  <p:tag name="FONTALIGNMENT" val="2"/>
  <p:tag name="FONTCOLOR" val="16777215"/>
  <p:tag name="FONT_COLOR_TYPE" val="1"/>
  <p:tag name="FONT_COLOR_SCHEME_INDEX" val="0"/>
  <p:tag name="IGNORECOLORLINESNONCOMPLIANCE" val="0"/>
  <p:tag name="FILLVISIBLE" val="-1"/>
  <p:tag name="FILLCOLOR" val="3687680"/>
  <p:tag name="FILL_COLOR_TYPE" val="1"/>
  <p:tag name="FILL_COLOR_SCHEME_INDEX" val="0"/>
  <p:tag name="LINEVISIBLE" val="0"/>
  <p:tag name="LINECOLOR" val="16777215"/>
  <p:tag name="LINECOLORING" val="No Line"/>
  <p:tag name="LINE_COLOR_TYPE" val="2"/>
  <p:tag name="LINE_COLOR_SCHEME_INDEX" val="6"/>
  <p:tag name="IGNOREPOSITIONNONCOMPLIANCE" val="0"/>
  <p:tag name="POSITIONTOP" val="150"/>
  <p:tag name="POSITIONLEFT" val="311.125"/>
  <p:tag name="IGNORESIZENONCOMPLIANCE" val="0"/>
  <p:tag name="SIZEWIDTH" val="169.125"/>
  <p:tag name="SIZEHEIGHT" val="67.75"/>
</p:tagLst>
</file>

<file path=ppt/theme/theme1.xml><?xml version="1.0" encoding="utf-8"?>
<a:theme xmlns:a="http://schemas.openxmlformats.org/drawingml/2006/main" name="NautaDutilh – Blue">
  <a:themeElements>
    <a:clrScheme name="NautaDutilh 2023">
      <a:dk1>
        <a:srgbClr val="000000"/>
      </a:dk1>
      <a:lt1>
        <a:srgbClr val="FFFFFF"/>
      </a:lt1>
      <a:dk2>
        <a:srgbClr val="1566A1"/>
      </a:dk2>
      <a:lt2>
        <a:srgbClr val="E7E9F5"/>
      </a:lt2>
      <a:accent1>
        <a:srgbClr val="B397AE"/>
      </a:accent1>
      <a:accent2>
        <a:srgbClr val="D1BFAB"/>
      </a:accent2>
      <a:accent3>
        <a:srgbClr val="9EA7C6"/>
      </a:accent3>
      <a:accent4>
        <a:srgbClr val="FDF2DC"/>
      </a:accent4>
      <a:accent5>
        <a:srgbClr val="1C85C9"/>
      </a:accent5>
      <a:accent6>
        <a:srgbClr val="F3AF3C"/>
      </a:accent6>
      <a:hlink>
        <a:srgbClr val="0563C1"/>
      </a:hlink>
      <a:folHlink>
        <a:srgbClr val="954F72"/>
      </a:folHlink>
    </a:clrScheme>
    <a:fontScheme name="Custom 104">
      <a:majorFont>
        <a:latin typeface="HelveticaNeue LT 45 Light"/>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600" dirty="0" smtClean="0">
            <a:solidFill>
              <a:schemeClr val="accent1"/>
            </a:solidFill>
          </a:defRPr>
        </a:defPPr>
      </a:lstStyle>
    </a:txDef>
  </a:objectDefaults>
  <a:extraClrSchemeLst/>
  <a:extLst>
    <a:ext uri="{05A4C25C-085E-4340-85A3-A5531E510DB2}">
      <thm15:themeFamily xmlns:thm15="http://schemas.microsoft.com/office/thememl/2012/main" name="PPT Smoke background" id="{CE50C0F6-0F02-2848-9F8F-55734E11B352}" vid="{E359C193-1E6A-6342-AE1C-D4089F3D7093}"/>
    </a:ext>
  </a:extLst>
</a:theme>
</file>

<file path=ppt/theme/theme2.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Smoke background</Template>
  <TotalTime>837</TotalTime>
  <Words>2165</Words>
  <Application>Microsoft Office PowerPoint</Application>
  <PresentationFormat>On-screen Show (16:9)</PresentationFormat>
  <Paragraphs>355</Paragraphs>
  <Slides>48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Cambria</vt:lpstr>
      <vt:lpstr>Courier New</vt:lpstr>
      <vt:lpstr>Times New Roman</vt:lpstr>
      <vt:lpstr>NautaDutilh – Blue</vt:lpstr>
      <vt:lpstr>Securitisation</vt:lpstr>
      <vt:lpstr>Content</vt:lpstr>
      <vt:lpstr>Introduction</vt:lpstr>
      <vt:lpstr>Differences between debt and equity (1)</vt:lpstr>
      <vt:lpstr>Differences between debt and equity (2)</vt:lpstr>
      <vt:lpstr>Transaction types</vt:lpstr>
      <vt:lpstr>Securitisation </vt:lpstr>
      <vt:lpstr>What you may have heard …</vt:lpstr>
      <vt:lpstr>Our experience</vt:lpstr>
      <vt:lpstr>Classic securitisation scheme – true sale</vt:lpstr>
      <vt:lpstr>Different structural components (1)</vt:lpstr>
      <vt:lpstr>Different structural components (2)</vt:lpstr>
      <vt:lpstr>Parties involved</vt:lpstr>
      <vt:lpstr>Why is securitisation used?</vt:lpstr>
      <vt:lpstr>Economics of a true sale securitisation</vt:lpstr>
      <vt:lpstr>Variety based on underlying assets : “asset classes”</vt:lpstr>
      <vt:lpstr>Variety based on originates</vt:lpstr>
      <vt:lpstr>Asset Segregation</vt:lpstr>
      <vt:lpstr>Asset segregation : what and why ?</vt:lpstr>
      <vt:lpstr>About « asset segregation » - Receivables</vt:lpstr>
      <vt:lpstr>About « asset segregation » - Receivables</vt:lpstr>
      <vt:lpstr>About « asset segregation » - Receivables</vt:lpstr>
      <vt:lpstr>About « asset segregation » - Receivables</vt:lpstr>
      <vt:lpstr>Other assets ?</vt:lpstr>
      <vt:lpstr>Servicing</vt:lpstr>
      <vt:lpstr>What is servicing?</vt:lpstr>
      <vt:lpstr>Legal aspects of servicing</vt:lpstr>
      <vt:lpstr>Pledging of assets</vt:lpstr>
      <vt:lpstr>Current legal framework</vt:lpstr>
      <vt:lpstr>Particular tax considerations</vt:lpstr>
      <vt:lpstr>Particular tax considerations</vt:lpstr>
      <vt:lpstr>Other tax considerations</vt:lpstr>
      <vt:lpstr>Data protection</vt:lpstr>
      <vt:lpstr>Data protection</vt:lpstr>
      <vt:lpstr>Data protection</vt:lpstr>
      <vt:lpstr>Other important considerations</vt:lpstr>
      <vt:lpstr>Other important considerations</vt:lpstr>
      <vt:lpstr>Securitisation vehicle</vt:lpstr>
      <vt:lpstr>Securitisation vehicle</vt:lpstr>
      <vt:lpstr>Securitisation vehicle</vt:lpstr>
      <vt:lpstr>Securitisation vehicle</vt:lpstr>
      <vt:lpstr>How is securitisation regulated ?</vt:lpstr>
      <vt:lpstr>How is securitisation regulated ?</vt:lpstr>
      <vt:lpstr>What a real transaction looks like ?</vt:lpstr>
      <vt:lpstr>Example</vt:lpstr>
      <vt:lpstr>Example</vt:lpstr>
      <vt:lpstr>Example: transaction documents (1)</vt:lpstr>
      <vt:lpstr>Example: transaction documents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Debt Funding and Securitisation</dc:title>
  <dc:creator>Grenez, Sylvie</dc:creator>
  <cp:lastModifiedBy>Nautadutilh</cp:lastModifiedBy>
  <cp:revision>12</cp:revision>
  <dcterms:created xsi:type="dcterms:W3CDTF">2024-10-03T11:43:23Z</dcterms:created>
  <dcterms:modified xsi:type="dcterms:W3CDTF">2026-02-08T20:43:59Z</dcterms:modified>
</cp:coreProperties>
</file>