
<file path=[Content_Types].xml><?xml version="1.0" encoding="utf-8"?>
<Types xmlns="http://schemas.openxmlformats.org/package/2006/content-types">
  <Default Extension="avif" ContentType="image/png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4"/>
    <p:sldMasterId id="2147483802" r:id="rId5"/>
    <p:sldMasterId id="2147483804" r:id="rId6"/>
    <p:sldMasterId id="2147483806" r:id="rId7"/>
    <p:sldMasterId id="2147483855" r:id="rId8"/>
    <p:sldMasterId id="2147483873" r:id="rId9"/>
    <p:sldMasterId id="2147483890" r:id="rId10"/>
  </p:sldMasterIdLst>
  <p:notesMasterIdLst>
    <p:notesMasterId r:id="rId38"/>
  </p:notesMasterIdLst>
  <p:handoutMasterIdLst>
    <p:handoutMasterId r:id="rId39"/>
  </p:handoutMasterIdLst>
  <p:sldIdLst>
    <p:sldId id="967" r:id="rId11"/>
    <p:sldId id="990" r:id="rId12"/>
    <p:sldId id="1007" r:id="rId13"/>
    <p:sldId id="1028" r:id="rId14"/>
    <p:sldId id="972" r:id="rId15"/>
    <p:sldId id="1017" r:id="rId16"/>
    <p:sldId id="973" r:id="rId17"/>
    <p:sldId id="974" r:id="rId18"/>
    <p:sldId id="976" r:id="rId19"/>
    <p:sldId id="1029" r:id="rId20"/>
    <p:sldId id="1031" r:id="rId21"/>
    <p:sldId id="1032" r:id="rId22"/>
    <p:sldId id="1035" r:id="rId23"/>
    <p:sldId id="1030" r:id="rId24"/>
    <p:sldId id="1026" r:id="rId25"/>
    <p:sldId id="1009" r:id="rId26"/>
    <p:sldId id="1012" r:id="rId27"/>
    <p:sldId id="1014" r:id="rId28"/>
    <p:sldId id="1015" r:id="rId29"/>
    <p:sldId id="1020" r:id="rId30"/>
    <p:sldId id="1022" r:id="rId31"/>
    <p:sldId id="1018" r:id="rId32"/>
    <p:sldId id="1033" r:id="rId33"/>
    <p:sldId id="1034" r:id="rId34"/>
    <p:sldId id="1021" r:id="rId35"/>
    <p:sldId id="1023" r:id="rId36"/>
    <p:sldId id="1037" r:id="rId3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370" userDrawn="1">
          <p15:clr>
            <a:srgbClr val="A4A3A4"/>
          </p15:clr>
        </p15:guide>
        <p15:guide id="3" orient="horz" pos="482" userDrawn="1">
          <p15:clr>
            <a:srgbClr val="A4A3A4"/>
          </p15:clr>
        </p15:guide>
        <p15:guide id="4" pos="1300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orient="horz" pos="709" userDrawn="1">
          <p15:clr>
            <a:srgbClr val="A4A3A4"/>
          </p15:clr>
        </p15:guide>
        <p15:guide id="7" orient="horz" pos="1185" userDrawn="1">
          <p15:clr>
            <a:srgbClr val="A4A3A4"/>
          </p15:clr>
        </p15:guide>
        <p15:guide id="8" orient="horz" pos="1434" userDrawn="1">
          <p15:clr>
            <a:srgbClr val="A4A3A4"/>
          </p15:clr>
        </p15:guide>
        <p15:guide id="9" orient="horz" pos="2727" userDrawn="1">
          <p15:clr>
            <a:srgbClr val="A4A3A4"/>
          </p15:clr>
        </p15:guide>
        <p15:guide id="10" pos="5654" userDrawn="1">
          <p15:clr>
            <a:srgbClr val="A4A3A4"/>
          </p15:clr>
        </p15:guide>
        <p15:guide id="11" pos="20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rieda Berckmans" initials="FB" lastIdx="1" clrIdx="6">
    <p:extLst>
      <p:ext uri="{19B8F6BF-5375-455C-9EA6-DF929625EA0E}">
        <p15:presenceInfo xmlns:p15="http://schemas.microsoft.com/office/powerpoint/2012/main" userId="S-1-5-21-57989841-2146098677-682003330-21717" providerId="AD"/>
      </p:ext>
    </p:extLst>
  </p:cmAuthor>
  <p:cmAuthor id="1" name="Lynn Nachtergaele" initials="LN" lastIdx="291" clrIdx="0">
    <p:extLst>
      <p:ext uri="{19B8F6BF-5375-455C-9EA6-DF929625EA0E}">
        <p15:presenceInfo xmlns:p15="http://schemas.microsoft.com/office/powerpoint/2012/main" userId="S-1-5-21-57989841-2146098677-682003330-19615" providerId="AD"/>
      </p:ext>
    </p:extLst>
  </p:cmAuthor>
  <p:cmAuthor id="8" name="Thomas Selvais" initials="TS" lastIdx="11" clrIdx="7">
    <p:extLst>
      <p:ext uri="{19B8F6BF-5375-455C-9EA6-DF929625EA0E}">
        <p15:presenceInfo xmlns:p15="http://schemas.microsoft.com/office/powerpoint/2012/main" userId="S-1-5-21-57989841-2146098677-682003330-21648" providerId="AD"/>
      </p:ext>
    </p:extLst>
  </p:cmAuthor>
  <p:cmAuthor id="2" name="Nadine Legrand" initials="NL" lastIdx="45" clrIdx="1">
    <p:extLst>
      <p:ext uri="{19B8F6BF-5375-455C-9EA6-DF929625EA0E}">
        <p15:presenceInfo xmlns:p15="http://schemas.microsoft.com/office/powerpoint/2012/main" userId="S-1-5-21-57989841-2146098677-682003330-18917" providerId="AD"/>
      </p:ext>
    </p:extLst>
  </p:cmAuthor>
  <p:cmAuthor id="3" name="Chris Van de Liege" initials="CVdL" lastIdx="8" clrIdx="2">
    <p:extLst>
      <p:ext uri="{19B8F6BF-5375-455C-9EA6-DF929625EA0E}">
        <p15:presenceInfo xmlns:p15="http://schemas.microsoft.com/office/powerpoint/2012/main" userId="2f15ad6f2edb699f" providerId="Windows Live"/>
      </p:ext>
    </p:extLst>
  </p:cmAuthor>
  <p:cmAuthor id="4" name="Gilles Van Vlierbergen" initials="GVV" lastIdx="1" clrIdx="3">
    <p:extLst>
      <p:ext uri="{19B8F6BF-5375-455C-9EA6-DF929625EA0E}">
        <p15:presenceInfo xmlns:p15="http://schemas.microsoft.com/office/powerpoint/2012/main" userId="S-1-5-21-57989841-2146098677-682003330-21818" providerId="AD"/>
      </p:ext>
    </p:extLst>
  </p:cmAuthor>
  <p:cmAuthor id="5" name="Lynn Nachtergaele" initials="LN [2]" lastIdx="7" clrIdx="4">
    <p:extLst>
      <p:ext uri="{19B8F6BF-5375-455C-9EA6-DF929625EA0E}">
        <p15:presenceInfo xmlns:p15="http://schemas.microsoft.com/office/powerpoint/2012/main" userId="Lynn Nachtergaele" providerId="None"/>
      </p:ext>
    </p:extLst>
  </p:cmAuthor>
  <p:cmAuthor id="6" name="Hélène Vienne" initials="HV" lastIdx="51" clrIdx="5">
    <p:extLst>
      <p:ext uri="{19B8F6BF-5375-455C-9EA6-DF929625EA0E}">
        <p15:presenceInfo xmlns:p15="http://schemas.microsoft.com/office/powerpoint/2012/main" userId="S-1-5-21-57989841-2146098677-682003330-228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6B"/>
    <a:srgbClr val="E5EDF1"/>
    <a:srgbClr val="003366"/>
    <a:srgbClr val="CC0000"/>
    <a:srgbClr val="DC202E"/>
    <a:srgbClr val="B0CC25"/>
    <a:srgbClr val="E3B0AD"/>
    <a:srgbClr val="DB8B86"/>
    <a:srgbClr val="C77672"/>
    <a:srgbClr val="F0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5" autoAdjust="0"/>
    <p:restoredTop sz="96023" autoAdjust="0"/>
  </p:normalViewPr>
  <p:slideViewPr>
    <p:cSldViewPr snapToGrid="0">
      <p:cViewPr varScale="1">
        <p:scale>
          <a:sx n="46" d="100"/>
          <a:sy n="46" d="100"/>
        </p:scale>
        <p:origin x="1203" y="261"/>
      </p:cViewPr>
      <p:guideLst>
        <p:guide orient="horz" pos="232"/>
        <p:guide pos="370"/>
        <p:guide orient="horz" pos="482"/>
        <p:guide pos="1300"/>
        <p:guide pos="7355"/>
        <p:guide orient="horz" pos="709"/>
        <p:guide orient="horz" pos="1185"/>
        <p:guide orient="horz" pos="1434"/>
        <p:guide orient="horz" pos="2727"/>
        <p:guide pos="5654"/>
        <p:guide pos="2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0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Grulois" userId="3cf143b1-00e5-4453-88d3-7a44fcd544ae" providerId="ADAL" clId="{6267108B-FA4E-4B90-AC80-F23FAE4A51B3}"/>
    <pc:docChg chg="modSld">
      <pc:chgData name="Sophie Grulois" userId="3cf143b1-00e5-4453-88d3-7a44fcd544ae" providerId="ADAL" clId="{6267108B-FA4E-4B90-AC80-F23FAE4A51B3}" dt="2026-02-10T05:18:51.526" v="3" actId="20577"/>
      <pc:docMkLst>
        <pc:docMk/>
      </pc:docMkLst>
      <pc:sldChg chg="modSp mod">
        <pc:chgData name="Sophie Grulois" userId="3cf143b1-00e5-4453-88d3-7a44fcd544ae" providerId="ADAL" clId="{6267108B-FA4E-4B90-AC80-F23FAE4A51B3}" dt="2026-02-10T05:18:51.526" v="3" actId="20577"/>
        <pc:sldMkLst>
          <pc:docMk/>
          <pc:sldMk cId="4288155701" sldId="967"/>
        </pc:sldMkLst>
        <pc:spChg chg="mod">
          <ac:chgData name="Sophie Grulois" userId="3cf143b1-00e5-4453-88d3-7a44fcd544ae" providerId="ADAL" clId="{6267108B-FA4E-4B90-AC80-F23FAE4A51B3}" dt="2026-02-10T05:18:51.526" v="3" actId="20577"/>
          <ac:spMkLst>
            <pc:docMk/>
            <pc:sldMk cId="4288155701" sldId="967"/>
            <ac:spMk id="4" creationId="{A79AC9E4-2A72-3F2E-939F-CEBF681E918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570AA9A-CFCF-458B-A14A-D07E0F15D1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F7961E-CDD6-4107-AFD0-9D9D6DE546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CB6BA6A3-83FC-4475-88A7-FAB49D0A768B}" type="datetimeFigureOut">
              <a:rPr lang="fr-BE" smtClean="0"/>
              <a:t>10-02-26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70AB8C-3E39-480A-8459-AECBF7570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9D2162-E36B-47B6-AED7-5E6202316C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86BB060-0000-4F1F-B864-3D45329E4269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885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8A6BE732-49B2-4DF2-867C-89738564CE7A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49847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98144" y="4009840"/>
            <a:ext cx="6213314" cy="5224546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C7625CF-8D18-4B6C-B10C-9D76E548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5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7625CF-8D18-4B6C-B10C-9D76E548A5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13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336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188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752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5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777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703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965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282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59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48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41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625CF-8D18-4B6C-B10C-9D76E548A5F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6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7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svg"/><Relationship Id="rId18" Type="http://schemas.openxmlformats.org/officeDocument/2006/relationships/image" Target="../media/image20.png"/><Relationship Id="rId3" Type="http://schemas.openxmlformats.org/officeDocument/2006/relationships/image" Target="../media/image30.svg"/><Relationship Id="rId7" Type="http://schemas.openxmlformats.org/officeDocument/2006/relationships/image" Target="../media/image32.svg"/><Relationship Id="rId12" Type="http://schemas.openxmlformats.org/officeDocument/2006/relationships/image" Target="../media/image14.png"/><Relationship Id="rId17" Type="http://schemas.openxmlformats.org/officeDocument/2006/relationships/image" Target="../media/image37.sv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34.svg"/><Relationship Id="rId5" Type="http://schemas.openxmlformats.org/officeDocument/2006/relationships/image" Target="../media/image31.svg"/><Relationship Id="rId15" Type="http://schemas.openxmlformats.org/officeDocument/2006/relationships/image" Target="../media/image36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3.svg"/><Relationship Id="rId14" Type="http://schemas.openxmlformats.org/officeDocument/2006/relationships/image" Target="../media/image16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svg"/><Relationship Id="rId18" Type="http://schemas.openxmlformats.org/officeDocument/2006/relationships/image" Target="../media/image20.png"/><Relationship Id="rId3" Type="http://schemas.openxmlformats.org/officeDocument/2006/relationships/image" Target="../media/image38.svg"/><Relationship Id="rId7" Type="http://schemas.openxmlformats.org/officeDocument/2006/relationships/image" Target="../media/image32.svg"/><Relationship Id="rId12" Type="http://schemas.openxmlformats.org/officeDocument/2006/relationships/image" Target="../media/image14.png"/><Relationship Id="rId17" Type="http://schemas.openxmlformats.org/officeDocument/2006/relationships/image" Target="../media/image37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34.svg"/><Relationship Id="rId5" Type="http://schemas.openxmlformats.org/officeDocument/2006/relationships/image" Target="../media/image31.svg"/><Relationship Id="rId15" Type="http://schemas.openxmlformats.org/officeDocument/2006/relationships/image" Target="../media/image36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3.svg"/><Relationship Id="rId14" Type="http://schemas.openxmlformats.org/officeDocument/2006/relationships/image" Target="../media/image16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svg"/><Relationship Id="rId18" Type="http://schemas.openxmlformats.org/officeDocument/2006/relationships/image" Target="../media/image20.png"/><Relationship Id="rId3" Type="http://schemas.openxmlformats.org/officeDocument/2006/relationships/image" Target="../media/image38.svg"/><Relationship Id="rId7" Type="http://schemas.openxmlformats.org/officeDocument/2006/relationships/image" Target="../media/image32.svg"/><Relationship Id="rId12" Type="http://schemas.openxmlformats.org/officeDocument/2006/relationships/image" Target="../media/image14.png"/><Relationship Id="rId17" Type="http://schemas.openxmlformats.org/officeDocument/2006/relationships/image" Target="../media/image37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34.svg"/><Relationship Id="rId5" Type="http://schemas.openxmlformats.org/officeDocument/2006/relationships/image" Target="../media/image31.svg"/><Relationship Id="rId15" Type="http://schemas.openxmlformats.org/officeDocument/2006/relationships/image" Target="../media/image36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3.svg"/><Relationship Id="rId14" Type="http://schemas.openxmlformats.org/officeDocument/2006/relationships/image" Target="../media/image16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.wdp"/><Relationship Id="rId3" Type="http://schemas.openxmlformats.org/officeDocument/2006/relationships/image" Target="../media/image31.svg"/><Relationship Id="rId7" Type="http://schemas.openxmlformats.org/officeDocument/2006/relationships/image" Target="../media/image34.svg"/><Relationship Id="rId12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2.png"/><Relationship Id="rId11" Type="http://schemas.openxmlformats.org/officeDocument/2006/relationships/image" Target="../media/image36.svg"/><Relationship Id="rId5" Type="http://schemas.openxmlformats.org/officeDocument/2006/relationships/image" Target="../media/image33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35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svg"/><Relationship Id="rId18" Type="http://schemas.openxmlformats.org/officeDocument/2006/relationships/image" Target="../media/image20.png"/><Relationship Id="rId3" Type="http://schemas.openxmlformats.org/officeDocument/2006/relationships/image" Target="../media/image38.svg"/><Relationship Id="rId7" Type="http://schemas.openxmlformats.org/officeDocument/2006/relationships/image" Target="../media/image32.svg"/><Relationship Id="rId12" Type="http://schemas.openxmlformats.org/officeDocument/2006/relationships/image" Target="../media/image14.png"/><Relationship Id="rId17" Type="http://schemas.openxmlformats.org/officeDocument/2006/relationships/image" Target="../media/image37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34.svg"/><Relationship Id="rId5" Type="http://schemas.openxmlformats.org/officeDocument/2006/relationships/image" Target="../media/image31.svg"/><Relationship Id="rId15" Type="http://schemas.openxmlformats.org/officeDocument/2006/relationships/image" Target="../media/image36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3.svg"/><Relationship Id="rId14" Type="http://schemas.openxmlformats.org/officeDocument/2006/relationships/image" Target="../media/image16.png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svg"/><Relationship Id="rId18" Type="http://schemas.openxmlformats.org/officeDocument/2006/relationships/image" Target="../media/image20.png"/><Relationship Id="rId3" Type="http://schemas.openxmlformats.org/officeDocument/2006/relationships/image" Target="../media/image38.svg"/><Relationship Id="rId7" Type="http://schemas.openxmlformats.org/officeDocument/2006/relationships/image" Target="../media/image32.svg"/><Relationship Id="rId12" Type="http://schemas.openxmlformats.org/officeDocument/2006/relationships/image" Target="../media/image14.png"/><Relationship Id="rId17" Type="http://schemas.openxmlformats.org/officeDocument/2006/relationships/image" Target="../media/image37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34.svg"/><Relationship Id="rId5" Type="http://schemas.openxmlformats.org/officeDocument/2006/relationships/image" Target="../media/image31.svg"/><Relationship Id="rId15" Type="http://schemas.openxmlformats.org/officeDocument/2006/relationships/image" Target="../media/image36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3.svg"/><Relationship Id="rId14" Type="http://schemas.openxmlformats.org/officeDocument/2006/relationships/image" Target="../media/image16.png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2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4" name="Title 1"/>
          <p:cNvSpPr>
            <a:spLocks noGrp="1"/>
          </p:cNvSpPr>
          <p:nvPr>
            <p:ph type="ctrTitle" hasCustomPrompt="1"/>
          </p:nvPr>
        </p:nvSpPr>
        <p:spPr>
          <a:xfrm>
            <a:off x="382588" y="5593551"/>
            <a:ext cx="6632168" cy="6771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995" b="1" baseline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842104-1DFF-1CCC-F94F-74A57D74EE13}"/>
              </a:ext>
            </a:extLst>
          </p:cNvPr>
          <p:cNvSpPr txBox="1">
            <a:spLocks/>
          </p:cNvSpPr>
          <p:nvPr userDrawn="1"/>
        </p:nvSpPr>
        <p:spPr>
          <a:xfrm>
            <a:off x="382588" y="6270673"/>
            <a:ext cx="6632168" cy="35025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8F3E1B1-5B1F-A51F-3C55-52FD3CA152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302" y="6189924"/>
            <a:ext cx="2616200" cy="3502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 err="1"/>
              <a:t>Add</a:t>
            </a:r>
            <a:r>
              <a:rPr lang="nl-NL" dirty="0"/>
              <a:t> Date</a:t>
            </a:r>
          </a:p>
        </p:txBody>
      </p:sp>
      <p:sp>
        <p:nvSpPr>
          <p:cNvPr id="19" name="Tijdelijke aanduiding voor tekst 17">
            <a:extLst>
              <a:ext uri="{FF2B5EF4-FFF2-40B4-BE49-F238E27FC236}">
                <a16:creationId xmlns:a16="http://schemas.microsoft.com/office/drawing/2014/main" id="{88136588-07A9-87EB-EF47-9FFDB9BBE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54329" y="6189923"/>
            <a:ext cx="2616200" cy="350257"/>
          </a:xfrm>
        </p:spPr>
        <p:txBody>
          <a:bodyPr>
            <a:norm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publication</a:t>
            </a:r>
            <a:r>
              <a:rPr lang="nl-NL" dirty="0"/>
              <a:t> date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16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3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Graph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6161025" y="1343182"/>
            <a:ext cx="5400000" cy="4092859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527382" y="1346042"/>
            <a:ext cx="5400000" cy="409285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00" y="1533126"/>
            <a:ext cx="5112568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1" name="Espace réservé du texte 18">
            <a:extLst>
              <a:ext uri="{FF2B5EF4-FFF2-40B4-BE49-F238E27FC236}">
                <a16:creationId xmlns:a16="http://schemas.microsoft.com/office/drawing/2014/main" id="{08DCDA01-0818-404A-8595-F809A2A3FB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2431" y="1539131"/>
            <a:ext cx="5062162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2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95401" y="2115039"/>
            <a:ext cx="5089167" cy="32098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E9A78D0E-E96D-044F-A971-295BE1D61FFF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62432" y="2118493"/>
            <a:ext cx="5062161" cy="320037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1489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graph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282594"/>
            <a:ext cx="10177131" cy="29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Cliquez pour ajouter un titre </a:t>
            </a:r>
          </a:p>
        </p:txBody>
      </p:sp>
      <p:sp>
        <p:nvSpPr>
          <p:cNvPr id="25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1425" y="1659805"/>
            <a:ext cx="10177131" cy="1988942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chart</a:t>
            </a:r>
            <a:endParaRPr lang="fr-FR"/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50073EA-5865-2147-A84F-E7A8B0F186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425" y="4007191"/>
            <a:ext cx="10177131" cy="2039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Cliquez pour ajouter un titre </a:t>
            </a:r>
          </a:p>
        </p:txBody>
      </p:sp>
      <p:sp>
        <p:nvSpPr>
          <p:cNvPr id="27" name="Espace réservé du graphique 2">
            <a:extLst>
              <a:ext uri="{FF2B5EF4-FFF2-40B4-BE49-F238E27FC236}">
                <a16:creationId xmlns:a16="http://schemas.microsoft.com/office/drawing/2014/main" id="{4A0312AE-B114-5642-83CA-34BB1DA1576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11425" y="4292939"/>
            <a:ext cx="10177131" cy="205267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icon to add chart</a:t>
            </a:r>
            <a:endParaRPr lang="fr-FR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70781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Acquisition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3276" y="1564912"/>
            <a:ext cx="6978724" cy="4542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27381" y="2800500"/>
            <a:ext cx="4560000" cy="330691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>
              <a:latin typeface="Helvetica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34068" y="1556794"/>
            <a:ext cx="4560000" cy="106799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91672" y="2924944"/>
            <a:ext cx="4437528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000000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591672" y="2054205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chemeClr val="accent2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91672" y="1610107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59922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0B8496A-86BF-3E4D-A947-53FF88E0FA40}"/>
              </a:ext>
            </a:extLst>
          </p:cNvPr>
          <p:cNvSpPr/>
          <p:nvPr userDrawn="1"/>
        </p:nvSpPr>
        <p:spPr>
          <a:xfrm>
            <a:off x="0" y="1827713"/>
            <a:ext cx="11697022" cy="503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/>
          </a:p>
        </p:txBody>
      </p:sp>
      <p:pic>
        <p:nvPicPr>
          <p:cNvPr id="44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097E96-1E76-4115-A13A-41C516C6104D}"/>
              </a:ext>
            </a:extLst>
          </p:cNvPr>
          <p:cNvSpPr/>
          <p:nvPr userDrawn="1"/>
        </p:nvSpPr>
        <p:spPr>
          <a:xfrm>
            <a:off x="10809515" y="6621459"/>
            <a:ext cx="1382486" cy="219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3A743C4-0B86-4174-816C-19EE13233C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256" y="1"/>
            <a:ext cx="10263918" cy="10753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340"/>
            <a:ext cx="12192000" cy="8128739"/>
          </a:xfrm>
          <a:prstGeom prst="rect">
            <a:avLst/>
          </a:prstGeom>
        </p:spPr>
      </p:pic>
      <p:sp>
        <p:nvSpPr>
          <p:cNvPr id="3" name="ZoneTexte 23">
            <a:extLst>
              <a:ext uri="{FF2B5EF4-FFF2-40B4-BE49-F238E27FC236}">
                <a16:creationId xmlns:a16="http://schemas.microsoft.com/office/drawing/2014/main" id="{1A444D85-3916-532F-ED8F-CBDBD1A0039A}"/>
              </a:ext>
            </a:extLst>
          </p:cNvPr>
          <p:cNvSpPr txBox="1"/>
          <p:nvPr userDrawn="1"/>
        </p:nvSpPr>
        <p:spPr>
          <a:xfrm>
            <a:off x="7683500" y="5186770"/>
            <a:ext cx="4508500" cy="1191777"/>
          </a:xfrm>
          <a:prstGeom prst="rect">
            <a:avLst/>
          </a:prstGeom>
          <a:solidFill>
            <a:srgbClr val="578A5B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4000" b="1" spc="100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rPr>
              <a:t>LIVING</a:t>
            </a:r>
          </a:p>
        </p:txBody>
      </p:sp>
    </p:spTree>
    <p:extLst>
      <p:ext uri="{BB962C8B-B14F-4D97-AF65-F5344CB8AC3E}">
        <p14:creationId xmlns:p14="http://schemas.microsoft.com/office/powerpoint/2010/main" val="399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0B8496A-86BF-3E4D-A947-53FF88E0FA40}"/>
              </a:ext>
            </a:extLst>
          </p:cNvPr>
          <p:cNvSpPr/>
          <p:nvPr userDrawn="1"/>
        </p:nvSpPr>
        <p:spPr>
          <a:xfrm>
            <a:off x="0" y="1827713"/>
            <a:ext cx="11697022" cy="503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pic>
        <p:nvPicPr>
          <p:cNvPr id="44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E53C50-0735-45BF-98D5-FF77BDED1AF6}"/>
              </a:ext>
            </a:extLst>
          </p:cNvPr>
          <p:cNvSpPr/>
          <p:nvPr userDrawn="1"/>
        </p:nvSpPr>
        <p:spPr>
          <a:xfrm>
            <a:off x="10809515" y="6640209"/>
            <a:ext cx="1382486" cy="200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EA862F-95B0-4012-81F6-451473DDB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636" y="1"/>
            <a:ext cx="10297538" cy="10753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2" name="Afbeelding 1" descr="Afbeelding met persoon, binnen, tafel, plafond&#10;&#10;Automatisch gegenereerde beschrijving">
            <a:extLst>
              <a:ext uri="{FF2B5EF4-FFF2-40B4-BE49-F238E27FC236}">
                <a16:creationId xmlns:a16="http://schemas.microsoft.com/office/drawing/2014/main" id="{63B9C960-3744-4B7E-FB1D-078132E53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64" t="17630" r="-241" b="-1"/>
          <a:stretch/>
        </p:blipFill>
        <p:spPr>
          <a:xfrm>
            <a:off x="-165100" y="1257300"/>
            <a:ext cx="12446000" cy="67571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14" y="1257300"/>
            <a:ext cx="12362714" cy="8225457"/>
          </a:xfrm>
          <a:prstGeom prst="rect">
            <a:avLst/>
          </a:prstGeom>
        </p:spPr>
      </p:pic>
      <p:sp>
        <p:nvSpPr>
          <p:cNvPr id="3" name="ZoneTexte 23">
            <a:extLst>
              <a:ext uri="{FF2B5EF4-FFF2-40B4-BE49-F238E27FC236}">
                <a16:creationId xmlns:a16="http://schemas.microsoft.com/office/drawing/2014/main" id="{CC518AD0-DA7F-65B4-5363-CCC885E56E5F}"/>
              </a:ext>
            </a:extLst>
          </p:cNvPr>
          <p:cNvSpPr txBox="1"/>
          <p:nvPr userDrawn="1"/>
        </p:nvSpPr>
        <p:spPr>
          <a:xfrm>
            <a:off x="7683500" y="5186770"/>
            <a:ext cx="4508500" cy="1191777"/>
          </a:xfrm>
          <a:prstGeom prst="rect">
            <a:avLst/>
          </a:prstGeom>
          <a:solidFill>
            <a:srgbClr val="D76C6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4000" b="1" spc="100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rPr>
              <a:t>CARING</a:t>
            </a:r>
          </a:p>
        </p:txBody>
      </p:sp>
    </p:spTree>
    <p:extLst>
      <p:ext uri="{BB962C8B-B14F-4D97-AF65-F5344CB8AC3E}">
        <p14:creationId xmlns:p14="http://schemas.microsoft.com/office/powerpoint/2010/main" val="408914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0B8496A-86BF-3E4D-A947-53FF88E0FA40}"/>
              </a:ext>
            </a:extLst>
          </p:cNvPr>
          <p:cNvSpPr/>
          <p:nvPr userDrawn="1"/>
        </p:nvSpPr>
        <p:spPr>
          <a:xfrm>
            <a:off x="0" y="1827713"/>
            <a:ext cx="11697022" cy="503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pic>
        <p:nvPicPr>
          <p:cNvPr id="44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B3ADA82-0B2E-47F9-A9D5-5B6D5C1DE36E}"/>
              </a:ext>
            </a:extLst>
          </p:cNvPr>
          <p:cNvSpPr/>
          <p:nvPr userDrawn="1"/>
        </p:nvSpPr>
        <p:spPr>
          <a:xfrm>
            <a:off x="10809515" y="6640209"/>
            <a:ext cx="1382486" cy="200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DB8C3A-37B3-4335-909F-A9E73DCC1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"/>
            <a:ext cx="10297538" cy="10753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pic>
        <p:nvPicPr>
          <p:cNvPr id="2" name="Afbeelding 1" descr="Afbeelding met buiten, persoon, park&#10;&#10;Automatisch gegenereerde beschrijving">
            <a:extLst>
              <a:ext uri="{FF2B5EF4-FFF2-40B4-BE49-F238E27FC236}">
                <a16:creationId xmlns:a16="http://schemas.microsoft.com/office/drawing/2014/main" id="{56E47F0E-7AF2-973D-11BB-3F908D9C1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7161" r="1225" b="2745"/>
          <a:stretch/>
        </p:blipFill>
        <p:spPr>
          <a:xfrm>
            <a:off x="0" y="1257300"/>
            <a:ext cx="12192000" cy="57679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7299"/>
            <a:ext cx="12192001" cy="8128739"/>
          </a:xfrm>
          <a:prstGeom prst="rect">
            <a:avLst/>
          </a:prstGeom>
        </p:spPr>
      </p:pic>
      <p:sp>
        <p:nvSpPr>
          <p:cNvPr id="3" name="ZoneTexte 23">
            <a:extLst>
              <a:ext uri="{FF2B5EF4-FFF2-40B4-BE49-F238E27FC236}">
                <a16:creationId xmlns:a16="http://schemas.microsoft.com/office/drawing/2014/main" id="{9CF67C17-652F-A18E-CEB3-2EAEA30A9836}"/>
              </a:ext>
            </a:extLst>
          </p:cNvPr>
          <p:cNvSpPr txBox="1"/>
          <p:nvPr userDrawn="1"/>
        </p:nvSpPr>
        <p:spPr>
          <a:xfrm>
            <a:off x="7683500" y="5186770"/>
            <a:ext cx="4508500" cy="1191777"/>
          </a:xfrm>
          <a:prstGeom prst="rect">
            <a:avLst/>
          </a:prstGeom>
          <a:solidFill>
            <a:srgbClr val="D5950B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4000" b="1" spc="100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rPr>
              <a:t>WORKING</a:t>
            </a:r>
          </a:p>
        </p:txBody>
      </p:sp>
    </p:spTree>
    <p:extLst>
      <p:ext uri="{BB962C8B-B14F-4D97-AF65-F5344CB8AC3E}">
        <p14:creationId xmlns:p14="http://schemas.microsoft.com/office/powerpoint/2010/main" val="3591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>
            <a:spLocks noGrp="1"/>
          </p:cNvSpPr>
          <p:nvPr>
            <p:ph type="ctrTitle" hasCustomPrompt="1"/>
          </p:nvPr>
        </p:nvSpPr>
        <p:spPr>
          <a:xfrm>
            <a:off x="382588" y="5593551"/>
            <a:ext cx="6632168" cy="6771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995" b="1" baseline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842104-1DFF-1CCC-F94F-74A57D74EE13}"/>
              </a:ext>
            </a:extLst>
          </p:cNvPr>
          <p:cNvSpPr txBox="1">
            <a:spLocks/>
          </p:cNvSpPr>
          <p:nvPr userDrawn="1"/>
        </p:nvSpPr>
        <p:spPr>
          <a:xfrm>
            <a:off x="382588" y="6270673"/>
            <a:ext cx="6632168" cy="35025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sz="2000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8F3E1B1-5B1F-A51F-3C55-52FD3CA152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302" y="6189924"/>
            <a:ext cx="2616200" cy="3502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Date</a:t>
            </a:r>
          </a:p>
        </p:txBody>
      </p:sp>
      <p:sp>
        <p:nvSpPr>
          <p:cNvPr id="19" name="Tijdelijke aanduiding voor tekst 17">
            <a:extLst>
              <a:ext uri="{FF2B5EF4-FFF2-40B4-BE49-F238E27FC236}">
                <a16:creationId xmlns:a16="http://schemas.microsoft.com/office/drawing/2014/main" id="{88136588-07A9-87EB-EF47-9FFDB9BBE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54329" y="6189923"/>
            <a:ext cx="2616200" cy="350257"/>
          </a:xfrm>
        </p:spPr>
        <p:txBody>
          <a:bodyPr>
            <a:norm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publication</a:t>
            </a:r>
            <a:r>
              <a:rPr lang="nl-NL"/>
              <a:t> date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1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0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F920B18-3229-43FE-AE6C-718EBACA8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"/>
            <a:ext cx="10250244" cy="112740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D78294B-9903-4FB7-B6E0-0AB7844BFB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-8964" y="6341423"/>
            <a:ext cx="7157917" cy="516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900" b="0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6651" indent="0">
              <a:buNone/>
              <a:defRPr sz="1398"/>
            </a:lvl2pPr>
            <a:lvl3pPr marL="913301" indent="0">
              <a:buNone/>
              <a:defRPr sz="1199"/>
            </a:lvl3pPr>
            <a:lvl4pPr marL="1369952" indent="0">
              <a:buNone/>
              <a:defRPr sz="999"/>
            </a:lvl4pPr>
            <a:lvl5pPr marL="1826603" indent="0">
              <a:buNone/>
              <a:defRPr sz="999"/>
            </a:lvl5pPr>
            <a:lvl6pPr marL="2283254" indent="0">
              <a:buNone/>
              <a:defRPr sz="999"/>
            </a:lvl6pPr>
            <a:lvl7pPr marL="2739904" indent="0">
              <a:buNone/>
              <a:defRPr sz="999"/>
            </a:lvl7pPr>
            <a:lvl8pPr marL="3196555" indent="0">
              <a:buNone/>
              <a:defRPr sz="999"/>
            </a:lvl8pPr>
            <a:lvl9pPr marL="3653206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944701"/>
            <a:ext cx="12193200" cy="538200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4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E1B9F5-1207-427B-ADA6-49B25BD8D45A}"/>
              </a:ext>
            </a:extLst>
          </p:cNvPr>
          <p:cNvSpPr/>
          <p:nvPr userDrawn="1"/>
        </p:nvSpPr>
        <p:spPr>
          <a:xfrm>
            <a:off x="346636" y="1229932"/>
            <a:ext cx="5749364" cy="4984602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D979B8-60B1-4874-BB5D-9F85B8614DEB}"/>
              </a:ext>
            </a:extLst>
          </p:cNvPr>
          <p:cNvSpPr/>
          <p:nvPr userDrawn="1"/>
        </p:nvSpPr>
        <p:spPr>
          <a:xfrm>
            <a:off x="6222503" y="1229932"/>
            <a:ext cx="5622861" cy="4984601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AA1967-E417-49ED-9373-152314910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0538" y="1365161"/>
            <a:ext cx="5478462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7D83F3EC-CF85-47D0-88D0-0B4FB62DD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6902" y="1365161"/>
            <a:ext cx="5334560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398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"/>
              </a:defRPr>
            </a:lvl1pPr>
          </a:lstStyle>
          <a:p>
            <a:r>
              <a:rPr lang="en-US"/>
              <a:t>Click to insert title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4784CD2-C86D-48E7-B0EE-8E935CA1CA37}"/>
              </a:ext>
            </a:extLst>
          </p:cNvPr>
          <p:cNvCxnSpPr>
            <a:cxnSpLocks/>
          </p:cNvCxnSpPr>
          <p:nvPr userDrawn="1"/>
        </p:nvCxnSpPr>
        <p:spPr>
          <a:xfrm>
            <a:off x="6144159" y="1229932"/>
            <a:ext cx="0" cy="49846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2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527382" y="1880233"/>
            <a:ext cx="11049216" cy="423324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 graphique</a:t>
            </a:r>
            <a:endParaRPr lang="en-GB"/>
          </a:p>
        </p:txBody>
      </p:sp>
      <p:sp>
        <p:nvSpPr>
          <p:cNvPr id="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382" y="1445300"/>
            <a:ext cx="11063105" cy="434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r>
              <a:rPr lang="fr-FR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61011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F920B18-3229-43FE-AE6C-718EBACA8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"/>
            <a:ext cx="10250244" cy="112740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D78294B-9903-4FB7-B6E0-0AB7844BFB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-8964" y="6341423"/>
            <a:ext cx="7157917" cy="516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900" b="0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6651" indent="0">
              <a:buNone/>
              <a:defRPr sz="1398"/>
            </a:lvl2pPr>
            <a:lvl3pPr marL="913301" indent="0">
              <a:buNone/>
              <a:defRPr sz="1199"/>
            </a:lvl3pPr>
            <a:lvl4pPr marL="1369952" indent="0">
              <a:buNone/>
              <a:defRPr sz="999"/>
            </a:lvl4pPr>
            <a:lvl5pPr marL="1826603" indent="0">
              <a:buNone/>
              <a:defRPr sz="999"/>
            </a:lvl5pPr>
            <a:lvl6pPr marL="2283254" indent="0">
              <a:buNone/>
              <a:defRPr sz="999"/>
            </a:lvl6pPr>
            <a:lvl7pPr marL="2739904" indent="0">
              <a:buNone/>
              <a:defRPr sz="999"/>
            </a:lvl7pPr>
            <a:lvl8pPr marL="3196555" indent="0">
              <a:buNone/>
              <a:defRPr sz="999"/>
            </a:lvl8pPr>
            <a:lvl9pPr marL="3653206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944701"/>
            <a:ext cx="12193200" cy="538200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550863" y="1662545"/>
            <a:ext cx="10801350" cy="450648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 tableau</a:t>
            </a:r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40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93736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5024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72590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ment-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D4DE4B-20CC-4642-B0E4-F351E5BEA577}"/>
              </a:ext>
            </a:extLst>
          </p:cNvPr>
          <p:cNvSpPr/>
          <p:nvPr userDrawn="1"/>
        </p:nvSpPr>
        <p:spPr>
          <a:xfrm>
            <a:off x="539429" y="1158097"/>
            <a:ext cx="10842625" cy="5225870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791785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6141437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4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916149" y="3249388"/>
            <a:ext cx="4702435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15" y="2931159"/>
            <a:ext cx="4707370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6269904" y="3249388"/>
            <a:ext cx="4729790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4969" y="2931159"/>
            <a:ext cx="473472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11784" y="1472251"/>
            <a:ext cx="2882783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9" name="Text Placeholder 2"/>
          <p:cNvSpPr txBox="1">
            <a:spLocks/>
          </p:cNvSpPr>
          <p:nvPr userDrawn="1"/>
        </p:nvSpPr>
        <p:spPr>
          <a:xfrm>
            <a:off x="1297641" y="2178858"/>
            <a:ext cx="3111069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FAIR VALUE</a:t>
            </a:r>
          </a:p>
        </p:txBody>
      </p:sp>
      <p:sp>
        <p:nvSpPr>
          <p:cNvPr id="20" name="Text Placeholder 6"/>
          <p:cNvSpPr txBox="1">
            <a:spLocks/>
          </p:cNvSpPr>
          <p:nvPr userDrawn="1"/>
        </p:nvSpPr>
        <p:spPr>
          <a:xfrm>
            <a:off x="4551829" y="2178857"/>
            <a:ext cx="2744725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NUMBER OF SITES</a:t>
            </a:r>
          </a:p>
          <a:p>
            <a:pPr algn="ctr"/>
            <a:endParaRPr lang="en-GB" sz="160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1" name="Text Placeholder 7"/>
          <p:cNvSpPr txBox="1">
            <a:spLocks/>
          </p:cNvSpPr>
          <p:nvPr userDrawn="1"/>
        </p:nvSpPr>
        <p:spPr>
          <a:xfrm>
            <a:off x="7741202" y="2166276"/>
            <a:ext cx="2882350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SURFACE AREA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75917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34103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76916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51992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578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9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2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7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3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Graph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6161025" y="1343182"/>
            <a:ext cx="5400000" cy="4092859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527382" y="1346042"/>
            <a:ext cx="5400000" cy="409285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00" y="1533126"/>
            <a:ext cx="5112568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1" name="Espace réservé du texte 18">
            <a:extLst>
              <a:ext uri="{FF2B5EF4-FFF2-40B4-BE49-F238E27FC236}">
                <a16:creationId xmlns:a16="http://schemas.microsoft.com/office/drawing/2014/main" id="{08DCDA01-0818-404A-8595-F809A2A3FB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2431" y="1539131"/>
            <a:ext cx="5062162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2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95401" y="2115039"/>
            <a:ext cx="5089167" cy="32098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E9A78D0E-E96D-044F-A971-295BE1D61FFF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62432" y="2118493"/>
            <a:ext cx="5062161" cy="320037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89834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graph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282594"/>
            <a:ext cx="10177131" cy="29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5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1425" y="1659805"/>
            <a:ext cx="10177131" cy="1988942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chart</a:t>
            </a:r>
            <a:endParaRPr lang="fr-FR"/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50073EA-5865-2147-A84F-E7A8B0F186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425" y="4007191"/>
            <a:ext cx="10177131" cy="2039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7" name="Espace réservé du graphique 2">
            <a:extLst>
              <a:ext uri="{FF2B5EF4-FFF2-40B4-BE49-F238E27FC236}">
                <a16:creationId xmlns:a16="http://schemas.microsoft.com/office/drawing/2014/main" id="{4A0312AE-B114-5642-83CA-34BB1DA1576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11425" y="4292939"/>
            <a:ext cx="10177131" cy="205267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chart</a:t>
            </a:r>
            <a:endParaRPr lang="fr-F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17766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E1B9F5-1207-427B-ADA6-49B25BD8D45A}"/>
              </a:ext>
            </a:extLst>
          </p:cNvPr>
          <p:cNvSpPr/>
          <p:nvPr userDrawn="1"/>
        </p:nvSpPr>
        <p:spPr>
          <a:xfrm>
            <a:off x="346636" y="1229932"/>
            <a:ext cx="5749364" cy="4984602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D979B8-60B1-4874-BB5D-9F85B8614DEB}"/>
              </a:ext>
            </a:extLst>
          </p:cNvPr>
          <p:cNvSpPr/>
          <p:nvPr userDrawn="1"/>
        </p:nvSpPr>
        <p:spPr>
          <a:xfrm>
            <a:off x="6222503" y="1229932"/>
            <a:ext cx="5622861" cy="4984601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AA1967-E417-49ED-9373-152314910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0538" y="1365161"/>
            <a:ext cx="5478462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7D83F3EC-CF85-47D0-88D0-0B4FB62DD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6902" y="1365161"/>
            <a:ext cx="5334560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398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4784CD2-C86D-48E7-B0EE-8E935CA1CA37}"/>
              </a:ext>
            </a:extLst>
          </p:cNvPr>
          <p:cNvCxnSpPr>
            <a:cxnSpLocks/>
          </p:cNvCxnSpPr>
          <p:nvPr userDrawn="1"/>
        </p:nvCxnSpPr>
        <p:spPr>
          <a:xfrm>
            <a:off x="6144159" y="1229932"/>
            <a:ext cx="0" cy="49846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81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Acquisition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3276" y="1564912"/>
            <a:ext cx="6978724" cy="4542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27381" y="2800500"/>
            <a:ext cx="4560000" cy="330691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>
              <a:latin typeface="Helvetica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34068" y="1556794"/>
            <a:ext cx="4560000" cy="106799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91672" y="2924944"/>
            <a:ext cx="4437528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000000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591672" y="2054205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chemeClr val="accent2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91672" y="1610107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7462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50487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Acquisition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098264" y="2800500"/>
            <a:ext cx="4560000" cy="3306918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32" y="1556794"/>
            <a:ext cx="6925503" cy="455062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104951" y="1556794"/>
            <a:ext cx="4560000" cy="1067997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41240" y="2924944"/>
            <a:ext cx="4356847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200" b="0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7241240" y="2072131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D91D4B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241240" y="1646693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12698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4" name="Title 1"/>
          <p:cNvSpPr>
            <a:spLocks noGrp="1"/>
          </p:cNvSpPr>
          <p:nvPr>
            <p:ph type="ctrTitle" hasCustomPrompt="1"/>
          </p:nvPr>
        </p:nvSpPr>
        <p:spPr>
          <a:xfrm>
            <a:off x="382588" y="5593551"/>
            <a:ext cx="6632168" cy="6771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995" b="1" baseline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842104-1DFF-1CCC-F94F-74A57D74EE13}"/>
              </a:ext>
            </a:extLst>
          </p:cNvPr>
          <p:cNvSpPr txBox="1">
            <a:spLocks/>
          </p:cNvSpPr>
          <p:nvPr userDrawn="1"/>
        </p:nvSpPr>
        <p:spPr>
          <a:xfrm>
            <a:off x="382588" y="6270673"/>
            <a:ext cx="6632168" cy="35025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8F3E1B1-5B1F-A51F-3C55-52FD3CA152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302" y="6189924"/>
            <a:ext cx="2616200" cy="3502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Date</a:t>
            </a:r>
          </a:p>
        </p:txBody>
      </p:sp>
      <p:sp>
        <p:nvSpPr>
          <p:cNvPr id="19" name="Tijdelijke aanduiding voor tekst 17">
            <a:extLst>
              <a:ext uri="{FF2B5EF4-FFF2-40B4-BE49-F238E27FC236}">
                <a16:creationId xmlns:a16="http://schemas.microsoft.com/office/drawing/2014/main" id="{88136588-07A9-87EB-EF47-9FFDB9BBE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54329" y="6189923"/>
            <a:ext cx="2616200" cy="350257"/>
          </a:xfrm>
        </p:spPr>
        <p:txBody>
          <a:bodyPr>
            <a:norm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publication</a:t>
            </a:r>
            <a:r>
              <a:rPr lang="nl-NL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293799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F920B18-3229-43FE-AE6C-718EBACA8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"/>
            <a:ext cx="10250244" cy="112740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D78294B-9903-4FB7-B6E0-0AB7844BFB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-8964" y="6341423"/>
            <a:ext cx="7157917" cy="516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900" b="0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6651" indent="0">
              <a:buNone/>
              <a:defRPr sz="1398"/>
            </a:lvl2pPr>
            <a:lvl3pPr marL="913301" indent="0">
              <a:buNone/>
              <a:defRPr sz="1199"/>
            </a:lvl3pPr>
            <a:lvl4pPr marL="1369952" indent="0">
              <a:buNone/>
              <a:defRPr sz="999"/>
            </a:lvl4pPr>
            <a:lvl5pPr marL="1826603" indent="0">
              <a:buNone/>
              <a:defRPr sz="999"/>
            </a:lvl5pPr>
            <a:lvl6pPr marL="2283254" indent="0">
              <a:buNone/>
              <a:defRPr sz="999"/>
            </a:lvl6pPr>
            <a:lvl7pPr marL="2739904" indent="0">
              <a:buNone/>
              <a:defRPr sz="999"/>
            </a:lvl7pPr>
            <a:lvl8pPr marL="3196555" indent="0">
              <a:buNone/>
              <a:defRPr sz="999"/>
            </a:lvl8pPr>
            <a:lvl9pPr marL="3653206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944701"/>
            <a:ext cx="12193200" cy="538200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17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E1B9F5-1207-427B-ADA6-49B25BD8D45A}"/>
              </a:ext>
            </a:extLst>
          </p:cNvPr>
          <p:cNvSpPr/>
          <p:nvPr userDrawn="1"/>
        </p:nvSpPr>
        <p:spPr>
          <a:xfrm>
            <a:off x="346636" y="1229932"/>
            <a:ext cx="5749364" cy="4984602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D979B8-60B1-4874-BB5D-9F85B8614DEB}"/>
              </a:ext>
            </a:extLst>
          </p:cNvPr>
          <p:cNvSpPr/>
          <p:nvPr userDrawn="1"/>
        </p:nvSpPr>
        <p:spPr>
          <a:xfrm>
            <a:off x="6222503" y="1229932"/>
            <a:ext cx="5622861" cy="4984601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AA1967-E417-49ED-9373-152314910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0538" y="1365161"/>
            <a:ext cx="5478462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7D83F3EC-CF85-47D0-88D0-0B4FB62DD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6902" y="1365161"/>
            <a:ext cx="5334560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398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"/>
              </a:defRPr>
            </a:lvl1pPr>
          </a:lstStyle>
          <a:p>
            <a:r>
              <a:rPr lang="en-US"/>
              <a:t>Click to insert title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4784CD2-C86D-48E7-B0EE-8E935CA1CA37}"/>
              </a:ext>
            </a:extLst>
          </p:cNvPr>
          <p:cNvCxnSpPr>
            <a:cxnSpLocks/>
          </p:cNvCxnSpPr>
          <p:nvPr userDrawn="1"/>
        </p:nvCxnSpPr>
        <p:spPr>
          <a:xfrm>
            <a:off x="6144159" y="1229932"/>
            <a:ext cx="0" cy="49846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6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527382" y="1880233"/>
            <a:ext cx="11049216" cy="423324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 graphique</a:t>
            </a:r>
            <a:endParaRPr lang="en-GB" dirty="0"/>
          </a:p>
        </p:txBody>
      </p:sp>
      <p:sp>
        <p:nvSpPr>
          <p:cNvPr id="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382" y="1445300"/>
            <a:ext cx="11063105" cy="434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r>
              <a:rPr lang="fr-FR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4830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550863" y="1662545"/>
            <a:ext cx="10801350" cy="450648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 tableau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40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10676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5024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485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ment-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D4DE4B-20CC-4642-B0E4-F351E5BEA577}"/>
              </a:ext>
            </a:extLst>
          </p:cNvPr>
          <p:cNvSpPr/>
          <p:nvPr userDrawn="1"/>
        </p:nvSpPr>
        <p:spPr>
          <a:xfrm>
            <a:off x="539429" y="1158097"/>
            <a:ext cx="10842625" cy="5225870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791785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6141437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Helvetica" pitchFamily="2" charset="0"/>
            </a:endParaRPr>
          </a:p>
        </p:txBody>
      </p:sp>
      <p:sp>
        <p:nvSpPr>
          <p:cNvPr id="14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916149" y="3249388"/>
            <a:ext cx="4702435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15" y="2931159"/>
            <a:ext cx="4707370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6269904" y="3249388"/>
            <a:ext cx="4729790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4969" y="2931159"/>
            <a:ext cx="473472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11784" y="1472251"/>
            <a:ext cx="2882783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9" name="Text Placeholder 2"/>
          <p:cNvSpPr txBox="1">
            <a:spLocks/>
          </p:cNvSpPr>
          <p:nvPr userDrawn="1"/>
        </p:nvSpPr>
        <p:spPr>
          <a:xfrm>
            <a:off x="1297641" y="2178858"/>
            <a:ext cx="3111069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FAIR VALUE</a:t>
            </a:r>
          </a:p>
        </p:txBody>
      </p:sp>
      <p:sp>
        <p:nvSpPr>
          <p:cNvPr id="20" name="Text Placeholder 6"/>
          <p:cNvSpPr txBox="1">
            <a:spLocks/>
          </p:cNvSpPr>
          <p:nvPr userDrawn="1"/>
        </p:nvSpPr>
        <p:spPr>
          <a:xfrm>
            <a:off x="4551829" y="2178857"/>
            <a:ext cx="2744725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NUMBER OF SITES</a:t>
            </a:r>
          </a:p>
          <a:p>
            <a:pPr algn="ctr"/>
            <a:endParaRPr lang="en-GB" sz="16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1" name="Text Placeholder 7"/>
          <p:cNvSpPr txBox="1">
            <a:spLocks/>
          </p:cNvSpPr>
          <p:nvPr userDrawn="1"/>
        </p:nvSpPr>
        <p:spPr>
          <a:xfrm>
            <a:off x="7741202" y="2166276"/>
            <a:ext cx="2882350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SURFACE AREA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75917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34103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76916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79920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527382" y="1880233"/>
            <a:ext cx="11049216" cy="423324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 graphique</a:t>
            </a:r>
            <a:endParaRPr lang="en-GB" dirty="0"/>
          </a:p>
        </p:txBody>
      </p:sp>
      <p:sp>
        <p:nvSpPr>
          <p:cNvPr id="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382" y="1445300"/>
            <a:ext cx="11063105" cy="434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r>
              <a:rPr lang="fr-FR" dirty="0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86781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578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9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5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3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1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Graph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6161025" y="1343182"/>
            <a:ext cx="5400000" cy="4092859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 dirty="0">
              <a:latin typeface="Helvetica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527382" y="1346042"/>
            <a:ext cx="5400000" cy="409285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 dirty="0">
              <a:latin typeface="Helvetica" pitchFamily="2" charset="0"/>
            </a:endParaRPr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00" y="1533126"/>
            <a:ext cx="5112568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1" name="Espace réservé du texte 18">
            <a:extLst>
              <a:ext uri="{FF2B5EF4-FFF2-40B4-BE49-F238E27FC236}">
                <a16:creationId xmlns:a16="http://schemas.microsoft.com/office/drawing/2014/main" id="{08DCDA01-0818-404A-8595-F809A2A3FB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2431" y="1539131"/>
            <a:ext cx="5062162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2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95401" y="2115039"/>
            <a:ext cx="5089167" cy="32098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E9A78D0E-E96D-044F-A971-295BE1D61FFF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62432" y="2118493"/>
            <a:ext cx="5062161" cy="320037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8083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graph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282594"/>
            <a:ext cx="10177131" cy="29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5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1425" y="1659805"/>
            <a:ext cx="10177131" cy="1988942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icon to add chart</a:t>
            </a:r>
            <a:endParaRPr lang="fr-FR" dirty="0"/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50073EA-5865-2147-A84F-E7A8B0F186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425" y="4007191"/>
            <a:ext cx="10177131" cy="2039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7" name="Espace réservé du graphique 2">
            <a:extLst>
              <a:ext uri="{FF2B5EF4-FFF2-40B4-BE49-F238E27FC236}">
                <a16:creationId xmlns:a16="http://schemas.microsoft.com/office/drawing/2014/main" id="{4A0312AE-B114-5642-83CA-34BB1DA1576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11425" y="4292939"/>
            <a:ext cx="10177131" cy="205267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icon to add chart</a:t>
            </a:r>
            <a:endParaRPr lang="fr-FR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6723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Acquisition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3276" y="1564912"/>
            <a:ext cx="6978724" cy="4542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27381" y="2800500"/>
            <a:ext cx="4560000" cy="330691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>
              <a:latin typeface="Helvetica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34068" y="1556794"/>
            <a:ext cx="4560000" cy="106799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Helvetica" pitchFamily="2" charset="0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91672" y="2924944"/>
            <a:ext cx="4437528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000000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591672" y="2054205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chemeClr val="accent2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91672" y="1610107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64063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Acquisition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098264" y="2800500"/>
            <a:ext cx="4560000" cy="3306918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sp>
        <p:nvSpPr>
          <p:cNvPr id="7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32" y="1556794"/>
            <a:ext cx="6925503" cy="455062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104951" y="1556794"/>
            <a:ext cx="4560000" cy="1067997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41240" y="2924944"/>
            <a:ext cx="4356847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200" b="0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7241240" y="2072131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D91D4B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241240" y="1646693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63867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4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550863" y="1662545"/>
            <a:ext cx="10801350" cy="450648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Cliquez sur l'icône pour ajouter un tableau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40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81882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780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79AA44D6-0633-C747-857F-A1CD1532B3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384" y="1695795"/>
            <a:ext cx="11089754" cy="4466097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/>
          <a:lstStyle>
            <a:lvl1pPr marL="0" indent="0">
              <a:buNone/>
              <a:defRPr sz="1598" b="0" i="0" spc="50" baseline="0">
                <a:solidFill>
                  <a:srgbClr val="000000"/>
                </a:solidFill>
                <a:latin typeface="Century Gothic" panose="020B0502020202020204" pitchFamily="34" charset="0"/>
                <a:cs typeface="Poppins SemiBold" pitchFamily="2" charset="77"/>
              </a:defRPr>
            </a:lvl1pPr>
            <a:lvl2pPr marL="0" indent="0">
              <a:buNone/>
              <a:defRPr sz="1298">
                <a:solidFill>
                  <a:srgbClr val="000000"/>
                </a:solidFill>
                <a:latin typeface="Century Gothic" panose="020B0502020202020204" pitchFamily="34" charset="0"/>
              </a:defRPr>
            </a:lvl2pPr>
            <a:lvl3pPr marL="179173" indent="-161731">
              <a:buClr>
                <a:srgbClr val="5D4F4B"/>
              </a:buClr>
              <a:buFont typeface="Century Gothic" panose="020B0502020202020204" pitchFamily="34" charset="0"/>
              <a:buChar char="―"/>
              <a:defRPr/>
            </a:lvl3pPr>
          </a:lstStyle>
          <a:p>
            <a:pPr marL="0" marR="0" lvl="0" indent="0" algn="l" defTabSz="1369952" rtl="0" eaLnBrk="1" fontAlgn="auto" latinLnBrk="0" hangingPunct="1">
              <a:lnSpc>
                <a:spcPct val="90000"/>
              </a:lnSpc>
              <a:spcBef>
                <a:spcPts val="1498"/>
              </a:spcBef>
              <a:spcAft>
                <a:spcPts val="0"/>
              </a:spcAft>
              <a:buClr>
                <a:srgbClr val="5D4F4B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798" b="1" i="0" u="none" strike="noStrike" kern="1200" cap="none" spc="0" normalizeH="0" baseline="0" noProof="0" dirty="0">
                <a:ln>
                  <a:noFill/>
                </a:ln>
                <a:solidFill>
                  <a:srgbClr val="E10E4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Click to insert text</a:t>
            </a:r>
          </a:p>
          <a:p>
            <a:pPr marL="0" marR="0" lvl="1" indent="0" algn="l" defTabSz="136995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7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Second level</a:t>
            </a:r>
          </a:p>
          <a:p>
            <a:pPr marL="179173" marR="0" lvl="2" indent="-161731" algn="l" defTabSz="1369952" rtl="0" eaLnBrk="1" fontAlgn="auto" latinLnBrk="0" hangingPunct="1">
              <a:lnSpc>
                <a:spcPct val="90000"/>
              </a:lnSpc>
              <a:spcBef>
                <a:spcPts val="749"/>
              </a:spcBef>
              <a:spcAft>
                <a:spcPts val="0"/>
              </a:spcAft>
              <a:buClr>
                <a:srgbClr val="E10E49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Third level</a:t>
            </a:r>
          </a:p>
          <a:p>
            <a:pPr marL="179173" marR="0" lvl="3" indent="0" algn="l" defTabSz="136995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Fourth level</a:t>
            </a:r>
          </a:p>
          <a:p>
            <a:pPr marL="358344" marR="0" lvl="4" indent="-179173" algn="l" defTabSz="1430205" rtl="0" eaLnBrk="1" fontAlgn="auto" latinLnBrk="0" hangingPunct="1">
              <a:lnSpc>
                <a:spcPct val="90000"/>
              </a:lnSpc>
              <a:spcBef>
                <a:spcPts val="749"/>
              </a:spcBef>
              <a:spcAft>
                <a:spcPts val="0"/>
              </a:spcAft>
              <a:buClr>
                <a:srgbClr val="5D4F4B"/>
              </a:buClr>
              <a:buSzTx/>
              <a:buFont typeface="Century Gothic" panose="020B0502020202020204" pitchFamily="34" charset="0"/>
              <a:buChar char="―"/>
              <a:tabLst/>
              <a:defRPr/>
            </a:pPr>
            <a:r>
              <a:rPr kumimoji="0" lang="en-US" sz="15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Fifth level</a:t>
            </a:r>
            <a:endParaRPr kumimoji="0" lang="en-GB" sz="1598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7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4" name="Title 1"/>
          <p:cNvSpPr>
            <a:spLocks noGrp="1"/>
          </p:cNvSpPr>
          <p:nvPr>
            <p:ph type="ctrTitle" hasCustomPrompt="1"/>
          </p:nvPr>
        </p:nvSpPr>
        <p:spPr>
          <a:xfrm>
            <a:off x="382588" y="5593551"/>
            <a:ext cx="6632168" cy="6771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995" b="1" baseline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842104-1DFF-1CCC-F94F-74A57D74EE13}"/>
              </a:ext>
            </a:extLst>
          </p:cNvPr>
          <p:cNvSpPr txBox="1">
            <a:spLocks/>
          </p:cNvSpPr>
          <p:nvPr userDrawn="1"/>
        </p:nvSpPr>
        <p:spPr>
          <a:xfrm>
            <a:off x="382588" y="6270673"/>
            <a:ext cx="6632168" cy="35025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sz="2000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8F3E1B1-5B1F-A51F-3C55-52FD3CA152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302" y="6189924"/>
            <a:ext cx="2616200" cy="3502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Date</a:t>
            </a:r>
          </a:p>
        </p:txBody>
      </p:sp>
      <p:sp>
        <p:nvSpPr>
          <p:cNvPr id="19" name="Tijdelijke aanduiding voor tekst 17">
            <a:extLst>
              <a:ext uri="{FF2B5EF4-FFF2-40B4-BE49-F238E27FC236}">
                <a16:creationId xmlns:a16="http://schemas.microsoft.com/office/drawing/2014/main" id="{88136588-07A9-87EB-EF47-9FFDB9BBE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54329" y="6189923"/>
            <a:ext cx="2616200" cy="350257"/>
          </a:xfrm>
        </p:spPr>
        <p:txBody>
          <a:bodyPr>
            <a:norm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publication</a:t>
            </a:r>
            <a:r>
              <a:rPr lang="nl-NL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7209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F920B18-3229-43FE-AE6C-718EBACA8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"/>
            <a:ext cx="10250244" cy="112740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D78294B-9903-4FB7-B6E0-0AB7844BFB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-8964" y="6341423"/>
            <a:ext cx="7157917" cy="516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900" b="0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6651" indent="0">
              <a:buNone/>
              <a:defRPr sz="1398"/>
            </a:lvl2pPr>
            <a:lvl3pPr marL="913301" indent="0">
              <a:buNone/>
              <a:defRPr sz="1199"/>
            </a:lvl3pPr>
            <a:lvl4pPr marL="1369952" indent="0">
              <a:buNone/>
              <a:defRPr sz="999"/>
            </a:lvl4pPr>
            <a:lvl5pPr marL="1826603" indent="0">
              <a:buNone/>
              <a:defRPr sz="999"/>
            </a:lvl5pPr>
            <a:lvl6pPr marL="2283254" indent="0">
              <a:buNone/>
              <a:defRPr sz="999"/>
            </a:lvl6pPr>
            <a:lvl7pPr marL="2739904" indent="0">
              <a:buNone/>
              <a:defRPr sz="999"/>
            </a:lvl7pPr>
            <a:lvl8pPr marL="3196555" indent="0">
              <a:buNone/>
              <a:defRPr sz="999"/>
            </a:lvl8pPr>
            <a:lvl9pPr marL="3653206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944701"/>
            <a:ext cx="12193200" cy="538200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E1B9F5-1207-427B-ADA6-49B25BD8D45A}"/>
              </a:ext>
            </a:extLst>
          </p:cNvPr>
          <p:cNvSpPr/>
          <p:nvPr userDrawn="1"/>
        </p:nvSpPr>
        <p:spPr>
          <a:xfrm>
            <a:off x="346636" y="1229932"/>
            <a:ext cx="5749364" cy="4984602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D979B8-60B1-4874-BB5D-9F85B8614DEB}"/>
              </a:ext>
            </a:extLst>
          </p:cNvPr>
          <p:cNvSpPr/>
          <p:nvPr userDrawn="1"/>
        </p:nvSpPr>
        <p:spPr>
          <a:xfrm>
            <a:off x="6222503" y="1229932"/>
            <a:ext cx="5622861" cy="4984601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AA1967-E417-49ED-9373-152314910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0538" y="1365161"/>
            <a:ext cx="5478462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7D83F3EC-CF85-47D0-88D0-0B4FB62DD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6902" y="1365161"/>
            <a:ext cx="5334560" cy="4680040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398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"/>
              </a:defRPr>
            </a:lvl1pPr>
          </a:lstStyle>
          <a:p>
            <a:r>
              <a:rPr lang="en-US"/>
              <a:t>Click to insert title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4784CD2-C86D-48E7-B0EE-8E935CA1CA37}"/>
              </a:ext>
            </a:extLst>
          </p:cNvPr>
          <p:cNvCxnSpPr>
            <a:cxnSpLocks/>
          </p:cNvCxnSpPr>
          <p:nvPr userDrawn="1"/>
        </p:nvCxnSpPr>
        <p:spPr>
          <a:xfrm>
            <a:off x="6144159" y="1229932"/>
            <a:ext cx="0" cy="49846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527382" y="1880233"/>
            <a:ext cx="11049216" cy="423324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 graphique</a:t>
            </a:r>
            <a:endParaRPr lang="en-GB"/>
          </a:p>
        </p:txBody>
      </p:sp>
      <p:sp>
        <p:nvSpPr>
          <p:cNvPr id="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382" y="1445300"/>
            <a:ext cx="11063105" cy="434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r>
              <a:rPr lang="fr-FR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55159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550863" y="1662545"/>
            <a:ext cx="10801350" cy="450648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fr-FR"/>
              <a:t>Cliquez sur l'icône pour ajouter un tableau</a:t>
            </a:r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6040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404648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5024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8810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ment-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D4DE4B-20CC-4642-B0E4-F351E5BEA577}"/>
              </a:ext>
            </a:extLst>
          </p:cNvPr>
          <p:cNvSpPr/>
          <p:nvPr userDrawn="1"/>
        </p:nvSpPr>
        <p:spPr>
          <a:xfrm>
            <a:off x="539429" y="1158097"/>
            <a:ext cx="10842625" cy="5225870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791785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6141437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4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916149" y="3249388"/>
            <a:ext cx="4702435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15" y="2931159"/>
            <a:ext cx="4707370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6269904" y="3249388"/>
            <a:ext cx="4729790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4969" y="2931159"/>
            <a:ext cx="473472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11784" y="1472251"/>
            <a:ext cx="2882783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9" name="Text Placeholder 2"/>
          <p:cNvSpPr txBox="1">
            <a:spLocks/>
          </p:cNvSpPr>
          <p:nvPr userDrawn="1"/>
        </p:nvSpPr>
        <p:spPr>
          <a:xfrm>
            <a:off x="1297641" y="2178858"/>
            <a:ext cx="3111069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FAIR VALUE</a:t>
            </a:r>
          </a:p>
        </p:txBody>
      </p:sp>
      <p:sp>
        <p:nvSpPr>
          <p:cNvPr id="20" name="Text Placeholder 6"/>
          <p:cNvSpPr txBox="1">
            <a:spLocks/>
          </p:cNvSpPr>
          <p:nvPr userDrawn="1"/>
        </p:nvSpPr>
        <p:spPr>
          <a:xfrm>
            <a:off x="4551829" y="2178857"/>
            <a:ext cx="2744725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NUMBER OF SITES</a:t>
            </a:r>
          </a:p>
          <a:p>
            <a:pPr algn="ctr"/>
            <a:endParaRPr lang="en-GB" sz="160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1" name="Text Placeholder 7"/>
          <p:cNvSpPr txBox="1">
            <a:spLocks/>
          </p:cNvSpPr>
          <p:nvPr userDrawn="1"/>
        </p:nvSpPr>
        <p:spPr>
          <a:xfrm>
            <a:off x="7741202" y="2166276"/>
            <a:ext cx="2882350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SURFACE AREA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75917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34103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76916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4235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25920" y="3404405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073368" y="3418974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905" y="3519709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2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50244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45083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4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9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r>
              <a:rPr lang="fr-FR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0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Graph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6161025" y="1343182"/>
            <a:ext cx="5400000" cy="4092859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B1AC5D-EBC3-B048-BF1F-D6593CAA3F84}"/>
              </a:ext>
            </a:extLst>
          </p:cNvPr>
          <p:cNvSpPr/>
          <p:nvPr userDrawn="1"/>
        </p:nvSpPr>
        <p:spPr>
          <a:xfrm>
            <a:off x="527382" y="1346042"/>
            <a:ext cx="5400000" cy="409285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98">
              <a:latin typeface="Helvetica" pitchFamily="2" charset="0"/>
            </a:endParaRPr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400" y="1533126"/>
            <a:ext cx="5112568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1" name="Espace réservé du texte 18">
            <a:extLst>
              <a:ext uri="{FF2B5EF4-FFF2-40B4-BE49-F238E27FC236}">
                <a16:creationId xmlns:a16="http://schemas.microsoft.com/office/drawing/2014/main" id="{08DCDA01-0818-404A-8595-F809A2A3FB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2431" y="1539131"/>
            <a:ext cx="5062162" cy="394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98" b="1" i="0" cap="all" baseline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Click to insert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2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95401" y="2115039"/>
            <a:ext cx="5089167" cy="32098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E9A78D0E-E96D-044F-A971-295BE1D61FFF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62432" y="2118493"/>
            <a:ext cx="5062161" cy="320037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57099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graph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282594"/>
            <a:ext cx="10177131" cy="29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5" name="Espace réservé du graphique 2">
            <a:extLst>
              <a:ext uri="{FF2B5EF4-FFF2-40B4-BE49-F238E27FC236}">
                <a16:creationId xmlns:a16="http://schemas.microsoft.com/office/drawing/2014/main" id="{753DEE55-42FB-6247-8831-535C72746B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1425" y="1659805"/>
            <a:ext cx="10177131" cy="1988942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chart</a:t>
            </a:r>
            <a:endParaRPr lang="fr-FR"/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50073EA-5865-2147-A84F-E7A8B0F186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425" y="4007191"/>
            <a:ext cx="10177131" cy="2039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="1" i="0" cap="all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/>
              <a:t>Cliquez pour ajouter un titre </a:t>
            </a:r>
          </a:p>
        </p:txBody>
      </p:sp>
      <p:sp>
        <p:nvSpPr>
          <p:cNvPr id="27" name="Espace réservé du graphique 2">
            <a:extLst>
              <a:ext uri="{FF2B5EF4-FFF2-40B4-BE49-F238E27FC236}">
                <a16:creationId xmlns:a16="http://schemas.microsoft.com/office/drawing/2014/main" id="{4A0312AE-B114-5642-83CA-34BB1DA1576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11425" y="4292939"/>
            <a:ext cx="10177131" cy="205267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chart</a:t>
            </a:r>
            <a:endParaRPr lang="fr-F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43299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Acquisition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3276" y="1564912"/>
            <a:ext cx="6978724" cy="4542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27381" y="2800500"/>
            <a:ext cx="4560000" cy="3306918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>
              <a:latin typeface="Helvetica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534068" y="1556794"/>
            <a:ext cx="4560000" cy="106799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91672" y="2924944"/>
            <a:ext cx="4437528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000000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591672" y="2054205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chemeClr val="accent2"/>
                </a:solidFill>
                <a:latin typeface="Helvetica" pitchFamily="2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91672" y="1610107"/>
            <a:ext cx="4437528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Helvetica" pitchFamily="2" charset="0"/>
                <a:cs typeface="Helvetica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17585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152045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Acquisition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098264" y="2800500"/>
            <a:ext cx="4560000" cy="3306918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pour une image  13">
            <a:extLst>
              <a:ext uri="{FF2B5EF4-FFF2-40B4-BE49-F238E27FC236}">
                <a16:creationId xmlns:a16="http://schemas.microsoft.com/office/drawing/2014/main" id="{919630E9-2D78-2042-9D20-DE37240F37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32" y="1556794"/>
            <a:ext cx="6925503" cy="455062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77557C-1C2B-8040-9C03-A93281256387}"/>
              </a:ext>
            </a:extLst>
          </p:cNvPr>
          <p:cNvSpPr/>
          <p:nvPr userDrawn="1"/>
        </p:nvSpPr>
        <p:spPr>
          <a:xfrm>
            <a:off x="7104951" y="1556794"/>
            <a:ext cx="4560000" cy="1067997"/>
          </a:xfrm>
          <a:prstGeom prst="rect">
            <a:avLst/>
          </a:prstGeom>
          <a:solidFill>
            <a:srgbClr val="9BB8C8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41240" y="2924944"/>
            <a:ext cx="4356847" cy="3006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200" b="0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7241240" y="2072131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D91D4B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241240" y="1646693"/>
            <a:ext cx="4356847" cy="444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rgbClr val="000000"/>
                </a:solidFill>
                <a:latin typeface="Century Gothic" panose="020B0502020202020204" pitchFamily="34" charset="0"/>
                <a:cs typeface="Poppins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 texte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6353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ment-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D4DE4B-20CC-4642-B0E4-F351E5BEA577}"/>
              </a:ext>
            </a:extLst>
          </p:cNvPr>
          <p:cNvSpPr/>
          <p:nvPr userDrawn="1"/>
        </p:nvSpPr>
        <p:spPr>
          <a:xfrm>
            <a:off x="539429" y="1158097"/>
            <a:ext cx="10842625" cy="5225870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791785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C7C9FD-23CF-974E-8933-40332796162D}"/>
              </a:ext>
            </a:extLst>
          </p:cNvPr>
          <p:cNvSpPr/>
          <p:nvPr userDrawn="1"/>
        </p:nvSpPr>
        <p:spPr>
          <a:xfrm>
            <a:off x="6141437" y="2784302"/>
            <a:ext cx="4970234" cy="3240000"/>
          </a:xfrm>
          <a:prstGeom prst="rect">
            <a:avLst/>
          </a:prstGeom>
          <a:solidFill>
            <a:srgbClr val="F0F1F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Helvetica" pitchFamily="2" charset="0"/>
            </a:endParaRPr>
          </a:p>
        </p:txBody>
      </p:sp>
      <p:sp>
        <p:nvSpPr>
          <p:cNvPr id="14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916149" y="3249388"/>
            <a:ext cx="4702435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15" y="2931159"/>
            <a:ext cx="4707370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6269904" y="3249388"/>
            <a:ext cx="4729790" cy="26471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4969" y="2931159"/>
            <a:ext cx="473472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1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11784" y="1472251"/>
            <a:ext cx="2882783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19" name="Text Placeholder 2"/>
          <p:cNvSpPr txBox="1">
            <a:spLocks/>
          </p:cNvSpPr>
          <p:nvPr userDrawn="1"/>
        </p:nvSpPr>
        <p:spPr>
          <a:xfrm>
            <a:off x="1297641" y="2178858"/>
            <a:ext cx="3111069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FAIR VALUE</a:t>
            </a:r>
          </a:p>
        </p:txBody>
      </p:sp>
      <p:sp>
        <p:nvSpPr>
          <p:cNvPr id="20" name="Text Placeholder 6"/>
          <p:cNvSpPr txBox="1">
            <a:spLocks/>
          </p:cNvSpPr>
          <p:nvPr userDrawn="1"/>
        </p:nvSpPr>
        <p:spPr>
          <a:xfrm>
            <a:off x="4551829" y="2178857"/>
            <a:ext cx="2744725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NUMBER OF SITES</a:t>
            </a:r>
          </a:p>
          <a:p>
            <a:pPr algn="ctr"/>
            <a:endParaRPr lang="en-GB" sz="16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1" name="Text Placeholder 7"/>
          <p:cNvSpPr txBox="1">
            <a:spLocks/>
          </p:cNvSpPr>
          <p:nvPr userDrawn="1"/>
        </p:nvSpPr>
        <p:spPr>
          <a:xfrm>
            <a:off x="7741202" y="2166276"/>
            <a:ext cx="2882350" cy="378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E10E49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84946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solidFill>
                  <a:srgbClr val="000000"/>
                </a:solidFill>
                <a:latin typeface="Helvetica" pitchFamily="2" charset="0"/>
              </a:rPr>
              <a:t>SURFACE AREA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75917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34103" y="1472251"/>
            <a:ext cx="2896548" cy="613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chemeClr val="accent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636" y="14724"/>
            <a:ext cx="10276916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97159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004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6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Cofinim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41A9259E-2619-EA51-F69B-408445E00E8C}"/>
              </a:ext>
            </a:extLst>
          </p:cNvPr>
          <p:cNvSpPr/>
          <p:nvPr userDrawn="1"/>
        </p:nvSpPr>
        <p:spPr>
          <a:xfrm>
            <a:off x="429391" y="5047927"/>
            <a:ext cx="7075011" cy="1324318"/>
          </a:xfrm>
          <a:prstGeom prst="rect">
            <a:avLst/>
          </a:prstGeom>
          <a:solidFill>
            <a:srgbClr val="578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B663507A-ACB8-B35A-4C1A-FC6377752B88}"/>
              </a:ext>
            </a:extLst>
          </p:cNvPr>
          <p:cNvSpPr/>
          <p:nvPr userDrawn="1"/>
        </p:nvSpPr>
        <p:spPr>
          <a:xfrm>
            <a:off x="428280" y="4180176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5654760-0672-71E9-C188-A5244E9A4E66}"/>
              </a:ext>
            </a:extLst>
          </p:cNvPr>
          <p:cNvSpPr/>
          <p:nvPr userDrawn="1"/>
        </p:nvSpPr>
        <p:spPr>
          <a:xfrm>
            <a:off x="3995447" y="4175489"/>
            <a:ext cx="3501869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968514E-B8A7-7841-A035-8D24593A858D}"/>
              </a:ext>
            </a:extLst>
          </p:cNvPr>
          <p:cNvSpPr/>
          <p:nvPr userDrawn="1"/>
        </p:nvSpPr>
        <p:spPr>
          <a:xfrm>
            <a:off x="4002343" y="1202216"/>
            <a:ext cx="3496385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4462F7D-DB7A-04C0-7042-3A6D4B70FF89}"/>
              </a:ext>
            </a:extLst>
          </p:cNvPr>
          <p:cNvSpPr/>
          <p:nvPr userDrawn="1"/>
        </p:nvSpPr>
        <p:spPr>
          <a:xfrm>
            <a:off x="3993854" y="3312690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38AE485-0342-5AD4-5811-73E1E680F7BA}"/>
              </a:ext>
            </a:extLst>
          </p:cNvPr>
          <p:cNvSpPr/>
          <p:nvPr userDrawn="1"/>
        </p:nvSpPr>
        <p:spPr>
          <a:xfrm>
            <a:off x="424266" y="2071683"/>
            <a:ext cx="3507298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82DB2347-4CF3-A31D-8939-3DC2B2F556F4}"/>
              </a:ext>
            </a:extLst>
          </p:cNvPr>
          <p:cNvSpPr/>
          <p:nvPr userDrawn="1"/>
        </p:nvSpPr>
        <p:spPr>
          <a:xfrm>
            <a:off x="428280" y="3312248"/>
            <a:ext cx="3503284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EAF8B64-1F63-01D9-0C25-67F6504ECF47}"/>
              </a:ext>
            </a:extLst>
          </p:cNvPr>
          <p:cNvSpPr/>
          <p:nvPr userDrawn="1"/>
        </p:nvSpPr>
        <p:spPr>
          <a:xfrm>
            <a:off x="424266" y="1203754"/>
            <a:ext cx="3507298" cy="805447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437722E-6490-C7F1-D972-531E3FB62B01}"/>
              </a:ext>
            </a:extLst>
          </p:cNvPr>
          <p:cNvSpPr/>
          <p:nvPr userDrawn="1"/>
        </p:nvSpPr>
        <p:spPr>
          <a:xfrm>
            <a:off x="4003067" y="2071683"/>
            <a:ext cx="3494071" cy="1178083"/>
          </a:xfrm>
          <a:prstGeom prst="rect">
            <a:avLst/>
          </a:prstGeom>
          <a:solidFill>
            <a:srgbClr val="00476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Helvetica" pitchFamily="2" charset="0"/>
            </a:endParaRPr>
          </a:p>
        </p:txBody>
      </p:sp>
      <p:sp>
        <p:nvSpPr>
          <p:cNvPr id="16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7565721" y="1487827"/>
            <a:ext cx="4146115" cy="215950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7560786" y="1169598"/>
            <a:ext cx="4146115" cy="232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18" name="Espace réservé du graphique 2">
            <a:extLst>
              <a:ext uri="{FF2B5EF4-FFF2-40B4-BE49-F238E27FC236}">
                <a16:creationId xmlns:a16="http://schemas.microsoft.com/office/drawing/2014/main" id="{43EDC124-D8C6-6040-A654-BDEB6DEF5496}"/>
              </a:ext>
            </a:extLst>
          </p:cNvPr>
          <p:cNvSpPr>
            <a:spLocks noGrp="1"/>
          </p:cNvSpPr>
          <p:nvPr userDrawn="1">
            <p:ph type="chart" sz="quarter" idx="21"/>
          </p:nvPr>
        </p:nvSpPr>
        <p:spPr>
          <a:xfrm>
            <a:off x="7565721" y="4178496"/>
            <a:ext cx="4141180" cy="200936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sur l'icône pour ajouter un graphique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ADBCFF0-DA60-8047-85AF-48A36E1E6F1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565722" y="3810151"/>
            <a:ext cx="4141180" cy="231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98" b="0" i="0" baseline="0">
                <a:solidFill>
                  <a:schemeClr val="tx1"/>
                </a:solidFill>
                <a:latin typeface="Helvetica" pitchFamily="2" charset="0"/>
                <a:cs typeface="Poppins SemiBold" pitchFamily="2" charset="77"/>
              </a:defRPr>
            </a:lvl1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1163560" y="1286357"/>
            <a:ext cx="2740272" cy="6564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3" hasCustomPrompt="1"/>
          </p:nvPr>
        </p:nvSpPr>
        <p:spPr>
          <a:xfrm>
            <a:off x="4702202" y="1286356"/>
            <a:ext cx="2712315" cy="6353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4" hasCustomPrompt="1"/>
          </p:nvPr>
        </p:nvSpPr>
        <p:spPr>
          <a:xfrm>
            <a:off x="4702202" y="2148264"/>
            <a:ext cx="2727346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5" hasCustomPrompt="1"/>
          </p:nvPr>
        </p:nvSpPr>
        <p:spPr>
          <a:xfrm>
            <a:off x="4702202" y="3395387"/>
            <a:ext cx="2734070" cy="720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6" hasCustomPrompt="1"/>
          </p:nvPr>
        </p:nvSpPr>
        <p:spPr>
          <a:xfrm>
            <a:off x="4702202" y="4269858"/>
            <a:ext cx="2734070" cy="499690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7" hasCustomPrompt="1"/>
          </p:nvPr>
        </p:nvSpPr>
        <p:spPr>
          <a:xfrm>
            <a:off x="1163560" y="5150652"/>
            <a:ext cx="6232323" cy="10950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28" hasCustomPrompt="1"/>
          </p:nvPr>
        </p:nvSpPr>
        <p:spPr>
          <a:xfrm>
            <a:off x="1163560" y="2148265"/>
            <a:ext cx="2759927" cy="11015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0" hasCustomPrompt="1"/>
          </p:nvPr>
        </p:nvSpPr>
        <p:spPr>
          <a:xfrm>
            <a:off x="1163560" y="4268037"/>
            <a:ext cx="2774692" cy="512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/>
              <a:t>Click to insert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1" hasCustomPrompt="1"/>
          </p:nvPr>
        </p:nvSpPr>
        <p:spPr>
          <a:xfrm>
            <a:off x="1163560" y="3388402"/>
            <a:ext cx="2762160" cy="5135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49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ADB5E1C9-1F45-8248-BB4C-CF2D3B57AF9E}"/>
              </a:ext>
            </a:extLst>
          </p:cNvPr>
          <p:cNvSpPr>
            <a:spLocks noGrp="1"/>
          </p:cNvSpPr>
          <p:nvPr userDrawn="1">
            <p:ph type="body" sz="half" idx="32" hasCustomPrompt="1"/>
          </p:nvPr>
        </p:nvSpPr>
        <p:spPr>
          <a:xfrm>
            <a:off x="424266" y="6374902"/>
            <a:ext cx="6941270" cy="2759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700" b="0" i="0">
                <a:solidFill>
                  <a:srgbClr val="000000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6651" indent="0">
              <a:buNone/>
              <a:defRPr sz="1398"/>
            </a:lvl2pPr>
            <a:lvl3pPr marL="913303" indent="0">
              <a:buNone/>
              <a:defRPr sz="1199"/>
            </a:lvl3pPr>
            <a:lvl4pPr marL="1369954" indent="0">
              <a:buNone/>
              <a:defRPr sz="999"/>
            </a:lvl4pPr>
            <a:lvl5pPr marL="1826605" indent="0">
              <a:buNone/>
              <a:defRPr sz="999"/>
            </a:lvl5pPr>
            <a:lvl6pPr marL="2283257" indent="0">
              <a:buNone/>
              <a:defRPr sz="999"/>
            </a:lvl6pPr>
            <a:lvl7pPr marL="2739908" indent="0">
              <a:buNone/>
              <a:defRPr sz="999"/>
            </a:lvl7pPr>
            <a:lvl8pPr marL="3196560" indent="0">
              <a:buNone/>
              <a:defRPr sz="999"/>
            </a:lvl8pPr>
            <a:lvl9pPr marL="3653211" indent="0">
              <a:buNone/>
              <a:defRPr sz="999"/>
            </a:lvl9pPr>
          </a:lstStyle>
          <a:p>
            <a:pPr lvl="0"/>
            <a:r>
              <a:rPr lang="fr-FR" dirty="0"/>
              <a:t>Click to insert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40C6BCC-7485-4719-95E5-F434CD6DAA3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3" name="Ellipse 55">
            <a:extLst>
              <a:ext uri="{FF2B5EF4-FFF2-40B4-BE49-F238E27FC236}">
                <a16:creationId xmlns:a16="http://schemas.microsoft.com/office/drawing/2014/main" id="{601141AE-F56B-01BA-A618-1D893FD9729F}"/>
              </a:ext>
            </a:extLst>
          </p:cNvPr>
          <p:cNvSpPr/>
          <p:nvPr userDrawn="1"/>
        </p:nvSpPr>
        <p:spPr>
          <a:xfrm>
            <a:off x="544018" y="5150652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" name="Graphique 56" descr="Globe contour">
            <a:extLst>
              <a:ext uri="{FF2B5EF4-FFF2-40B4-BE49-F238E27FC236}">
                <a16:creationId xmlns:a16="http://schemas.microsoft.com/office/drawing/2014/main" id="{E39E0430-FA75-E653-F14B-D2A1C62FE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0417" y="5190099"/>
            <a:ext cx="432000" cy="419671"/>
          </a:xfrm>
          <a:prstGeom prst="rect">
            <a:avLst/>
          </a:prstGeom>
        </p:spPr>
      </p:pic>
      <p:grpSp>
        <p:nvGrpSpPr>
          <p:cNvPr id="5" name="Group 109">
            <a:extLst>
              <a:ext uri="{FF2B5EF4-FFF2-40B4-BE49-F238E27FC236}">
                <a16:creationId xmlns:a16="http://schemas.microsoft.com/office/drawing/2014/main" id="{5DC22D73-8419-AEF3-42D9-313E8BE73433}"/>
              </a:ext>
            </a:extLst>
          </p:cNvPr>
          <p:cNvGrpSpPr/>
          <p:nvPr userDrawn="1"/>
        </p:nvGrpSpPr>
        <p:grpSpPr>
          <a:xfrm>
            <a:off x="546416" y="2150755"/>
            <a:ext cx="540000" cy="540000"/>
            <a:chOff x="623639" y="2282282"/>
            <a:chExt cx="540000" cy="540000"/>
          </a:xfrm>
        </p:grpSpPr>
        <p:sp>
          <p:nvSpPr>
            <p:cNvPr id="6" name="Ellipse 46">
              <a:extLst>
                <a:ext uri="{FF2B5EF4-FFF2-40B4-BE49-F238E27FC236}">
                  <a16:creationId xmlns:a16="http://schemas.microsoft.com/office/drawing/2014/main" id="{FE3B4413-7C88-9C84-A18A-E7612C6342BD}"/>
                </a:ext>
              </a:extLst>
            </p:cNvPr>
            <p:cNvSpPr/>
            <p:nvPr userDrawn="1"/>
          </p:nvSpPr>
          <p:spPr>
            <a:xfrm>
              <a:off x="623639" y="2282282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7" name="Graphique 9" descr="Médical contour">
              <a:extLst>
                <a:ext uri="{FF2B5EF4-FFF2-40B4-BE49-F238E27FC236}">
                  <a16:creationId xmlns:a16="http://schemas.microsoft.com/office/drawing/2014/main" id="{A932F8C5-F38C-834B-D436-97187BCFA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7640" y="2341635"/>
              <a:ext cx="415499" cy="415499"/>
            </a:xfrm>
            <a:prstGeom prst="rect">
              <a:avLst/>
            </a:prstGeom>
          </p:spPr>
        </p:pic>
      </p:grpSp>
      <p:grpSp>
        <p:nvGrpSpPr>
          <p:cNvPr id="8" name="Group 112">
            <a:extLst>
              <a:ext uri="{FF2B5EF4-FFF2-40B4-BE49-F238E27FC236}">
                <a16:creationId xmlns:a16="http://schemas.microsoft.com/office/drawing/2014/main" id="{BD85BBE8-8688-6F73-CB38-F606338EA88A}"/>
              </a:ext>
            </a:extLst>
          </p:cNvPr>
          <p:cNvGrpSpPr/>
          <p:nvPr userDrawn="1"/>
        </p:nvGrpSpPr>
        <p:grpSpPr>
          <a:xfrm>
            <a:off x="546416" y="3363766"/>
            <a:ext cx="540000" cy="540000"/>
            <a:chOff x="623639" y="3391501"/>
            <a:chExt cx="540000" cy="540000"/>
          </a:xfrm>
        </p:grpSpPr>
        <p:sp>
          <p:nvSpPr>
            <p:cNvPr id="9" name="Ellipse 47">
              <a:extLst>
                <a:ext uri="{FF2B5EF4-FFF2-40B4-BE49-F238E27FC236}">
                  <a16:creationId xmlns:a16="http://schemas.microsoft.com/office/drawing/2014/main" id="{7B29AE15-345E-4E9F-FBE1-26AC52A3F07D}"/>
                </a:ext>
              </a:extLst>
            </p:cNvPr>
            <p:cNvSpPr/>
            <p:nvPr userDrawn="1"/>
          </p:nvSpPr>
          <p:spPr>
            <a:xfrm>
              <a:off x="623639" y="339150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" name="Graphique 11" descr="Travail à domicile contour">
              <a:extLst>
                <a:ext uri="{FF2B5EF4-FFF2-40B4-BE49-F238E27FC236}">
                  <a16:creationId xmlns:a16="http://schemas.microsoft.com/office/drawing/2014/main" id="{6B734387-5E9F-D57F-D90F-77000CF12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929" y="3452128"/>
              <a:ext cx="418746" cy="418746"/>
            </a:xfrm>
            <a:prstGeom prst="rect">
              <a:avLst/>
            </a:prstGeom>
          </p:spPr>
        </p:pic>
      </p:grpSp>
      <p:grpSp>
        <p:nvGrpSpPr>
          <p:cNvPr id="11" name="Group 115">
            <a:extLst>
              <a:ext uri="{FF2B5EF4-FFF2-40B4-BE49-F238E27FC236}">
                <a16:creationId xmlns:a16="http://schemas.microsoft.com/office/drawing/2014/main" id="{3DCDCCC5-A1D1-4D5B-E22D-4CC69241E3EB}"/>
              </a:ext>
            </a:extLst>
          </p:cNvPr>
          <p:cNvGrpSpPr/>
          <p:nvPr userDrawn="1"/>
        </p:nvGrpSpPr>
        <p:grpSpPr>
          <a:xfrm>
            <a:off x="551655" y="4264458"/>
            <a:ext cx="540000" cy="540000"/>
            <a:chOff x="623639" y="4117855"/>
            <a:chExt cx="540000" cy="540000"/>
          </a:xfrm>
        </p:grpSpPr>
        <p:sp>
          <p:nvSpPr>
            <p:cNvPr id="12" name="Ellipse 48">
              <a:extLst>
                <a:ext uri="{FF2B5EF4-FFF2-40B4-BE49-F238E27FC236}">
                  <a16:creationId xmlns:a16="http://schemas.microsoft.com/office/drawing/2014/main" id="{1B2CFFD9-CEF9-3A53-AEC9-824BEAB4D3A3}"/>
                </a:ext>
              </a:extLst>
            </p:cNvPr>
            <p:cNvSpPr/>
            <p:nvPr userDrawn="1"/>
          </p:nvSpPr>
          <p:spPr>
            <a:xfrm>
              <a:off x="623639" y="4117855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3" name="Graphique 13" descr="Utilisateurs contour">
              <a:extLst>
                <a:ext uri="{FF2B5EF4-FFF2-40B4-BE49-F238E27FC236}">
                  <a16:creationId xmlns:a16="http://schemas.microsoft.com/office/drawing/2014/main" id="{F4EA70AF-1307-7EB0-2802-8DCB9C8FD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765" y="4155449"/>
              <a:ext cx="471748" cy="471748"/>
            </a:xfrm>
            <a:prstGeom prst="rect">
              <a:avLst/>
            </a:prstGeom>
          </p:spPr>
        </p:pic>
      </p:grpSp>
      <p:sp>
        <p:nvSpPr>
          <p:cNvPr id="14" name="Ellipse 50">
            <a:extLst>
              <a:ext uri="{FF2B5EF4-FFF2-40B4-BE49-F238E27FC236}">
                <a16:creationId xmlns:a16="http://schemas.microsoft.com/office/drawing/2014/main" id="{CD108613-7BBA-6997-3DA3-1CD01D51A9BA}"/>
              </a:ext>
            </a:extLst>
          </p:cNvPr>
          <p:cNvSpPr/>
          <p:nvPr userDrawn="1"/>
        </p:nvSpPr>
        <p:spPr>
          <a:xfrm>
            <a:off x="544017" y="128410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15" name="Graphique 17" descr="Drapeau de course contour">
            <a:extLst>
              <a:ext uri="{FF2B5EF4-FFF2-40B4-BE49-F238E27FC236}">
                <a16:creationId xmlns:a16="http://schemas.microsoft.com/office/drawing/2014/main" id="{9A48335A-F2E9-1F82-79F2-54A28204C77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167" y="1338684"/>
            <a:ext cx="457200" cy="457200"/>
          </a:xfrm>
          <a:prstGeom prst="rect">
            <a:avLst/>
          </a:prstGeom>
        </p:spPr>
      </p:pic>
      <p:grpSp>
        <p:nvGrpSpPr>
          <p:cNvPr id="40" name="Group 35">
            <a:extLst>
              <a:ext uri="{FF2B5EF4-FFF2-40B4-BE49-F238E27FC236}">
                <a16:creationId xmlns:a16="http://schemas.microsoft.com/office/drawing/2014/main" id="{A9287710-7043-8F41-9891-E0BB0C2E5F07}"/>
              </a:ext>
            </a:extLst>
          </p:cNvPr>
          <p:cNvGrpSpPr/>
          <p:nvPr userDrawn="1"/>
        </p:nvGrpSpPr>
        <p:grpSpPr>
          <a:xfrm>
            <a:off x="4095355" y="2148265"/>
            <a:ext cx="540000" cy="540000"/>
            <a:chOff x="4113213" y="1900711"/>
            <a:chExt cx="540000" cy="540000"/>
          </a:xfrm>
        </p:grpSpPr>
        <p:sp>
          <p:nvSpPr>
            <p:cNvPr id="41" name="Ellipse 44">
              <a:extLst>
                <a:ext uri="{FF2B5EF4-FFF2-40B4-BE49-F238E27FC236}">
                  <a16:creationId xmlns:a16="http://schemas.microsoft.com/office/drawing/2014/main" id="{BBADEB5F-E93E-AE4D-A3DC-D58839BC7E45}"/>
                </a:ext>
              </a:extLst>
            </p:cNvPr>
            <p:cNvSpPr/>
            <p:nvPr userDrawn="1"/>
          </p:nvSpPr>
          <p:spPr>
            <a:xfrm>
              <a:off x="4113213" y="190071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2" name="Graphique 3" descr="Ville contour">
              <a:extLst>
                <a:ext uri="{FF2B5EF4-FFF2-40B4-BE49-F238E27FC236}">
                  <a16:creationId xmlns:a16="http://schemas.microsoft.com/office/drawing/2014/main" id="{01DA459A-21EF-9B0A-FBE7-74656099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9959" y="1914181"/>
              <a:ext cx="486000" cy="486000"/>
            </a:xfrm>
            <a:prstGeom prst="rect">
              <a:avLst/>
            </a:prstGeom>
          </p:spPr>
        </p:pic>
      </p:grp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A8723053-CE08-1527-3F4B-136051F9F3B9}"/>
              </a:ext>
            </a:extLst>
          </p:cNvPr>
          <p:cNvGrpSpPr/>
          <p:nvPr userDrawn="1"/>
        </p:nvGrpSpPr>
        <p:grpSpPr>
          <a:xfrm>
            <a:off x="4096493" y="1286356"/>
            <a:ext cx="540000" cy="540000"/>
            <a:chOff x="4143561" y="1123608"/>
            <a:chExt cx="540000" cy="540000"/>
          </a:xfrm>
        </p:grpSpPr>
        <p:sp>
          <p:nvSpPr>
            <p:cNvPr id="44" name="Ellipse 49">
              <a:extLst>
                <a:ext uri="{FF2B5EF4-FFF2-40B4-BE49-F238E27FC236}">
                  <a16:creationId xmlns:a16="http://schemas.microsoft.com/office/drawing/2014/main" id="{ED77AB8E-0C4C-8F43-BBA8-7109E685784A}"/>
                </a:ext>
              </a:extLst>
            </p:cNvPr>
            <p:cNvSpPr/>
            <p:nvPr userDrawn="1"/>
          </p:nvSpPr>
          <p:spPr>
            <a:xfrm>
              <a:off x="4143561" y="112360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5" name="Graphique 15" descr="Portefeuille contour">
              <a:extLst>
                <a:ext uri="{FF2B5EF4-FFF2-40B4-BE49-F238E27FC236}">
                  <a16:creationId xmlns:a16="http://schemas.microsoft.com/office/drawing/2014/main" id="{20EABDF5-14D0-5223-775A-8758563EF5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203001" y="1175647"/>
              <a:ext cx="411814" cy="411814"/>
            </a:xfrm>
            <a:prstGeom prst="rect">
              <a:avLst/>
            </a:prstGeom>
          </p:spPr>
        </p:pic>
      </p:grpSp>
      <p:grpSp>
        <p:nvGrpSpPr>
          <p:cNvPr id="47" name="Group 124">
            <a:extLst>
              <a:ext uri="{FF2B5EF4-FFF2-40B4-BE49-F238E27FC236}">
                <a16:creationId xmlns:a16="http://schemas.microsoft.com/office/drawing/2014/main" id="{1A0EBB10-CA26-DB32-B025-77B277BA5150}"/>
              </a:ext>
            </a:extLst>
          </p:cNvPr>
          <p:cNvGrpSpPr/>
          <p:nvPr userDrawn="1"/>
        </p:nvGrpSpPr>
        <p:grpSpPr>
          <a:xfrm>
            <a:off x="4098807" y="3363296"/>
            <a:ext cx="540000" cy="540000"/>
            <a:chOff x="4143561" y="3388476"/>
            <a:chExt cx="540000" cy="540000"/>
          </a:xfrm>
        </p:grpSpPr>
        <p:sp>
          <p:nvSpPr>
            <p:cNvPr id="48" name="Ellipse 51">
              <a:extLst>
                <a:ext uri="{FF2B5EF4-FFF2-40B4-BE49-F238E27FC236}">
                  <a16:creationId xmlns:a16="http://schemas.microsoft.com/office/drawing/2014/main" id="{D64CF545-E639-2604-2735-4EFBF3C13CDD}"/>
                </a:ext>
              </a:extLst>
            </p:cNvPr>
            <p:cNvSpPr/>
            <p:nvPr userDrawn="1"/>
          </p:nvSpPr>
          <p:spPr>
            <a:xfrm>
              <a:off x="4143561" y="3388476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latin typeface="Helvetica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9" name="Graphique 19" descr="Hypothèque contour">
              <a:extLst>
                <a:ext uri="{FF2B5EF4-FFF2-40B4-BE49-F238E27FC236}">
                  <a16:creationId xmlns:a16="http://schemas.microsoft.com/office/drawing/2014/main" id="{9D918A57-2E8D-C428-2DB1-AC8120439B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85123" y="3392402"/>
              <a:ext cx="471748" cy="471748"/>
            </a:xfrm>
            <a:prstGeom prst="rect">
              <a:avLst/>
            </a:prstGeom>
          </p:spPr>
        </p:pic>
      </p:grpSp>
      <p:sp>
        <p:nvSpPr>
          <p:cNvPr id="50" name="Ellipse 52">
            <a:extLst>
              <a:ext uri="{FF2B5EF4-FFF2-40B4-BE49-F238E27FC236}">
                <a16:creationId xmlns:a16="http://schemas.microsoft.com/office/drawing/2014/main" id="{8DE463A3-18DA-1E05-4D70-FB553C526EA6}"/>
              </a:ext>
            </a:extLst>
          </p:cNvPr>
          <p:cNvSpPr/>
          <p:nvPr userDrawn="1"/>
        </p:nvSpPr>
        <p:spPr>
          <a:xfrm>
            <a:off x="4105084" y="426445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DEB5D1A5-3FA4-5C84-95F3-302A24B7EAA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2" y="4365008"/>
            <a:ext cx="381869" cy="3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0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image" Target="../media/image28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51619" y="1437209"/>
            <a:ext cx="11257795" cy="4680286"/>
          </a:xfrm>
          <a:prstGeom prst="rect">
            <a:avLst/>
          </a:prstGeom>
        </p:spPr>
        <p:txBody>
          <a:bodyPr vert="horz" lIns="72000" tIns="45720" rIns="91440" bIns="45720" rtlCol="0">
            <a:normAutofit/>
          </a:bodyPr>
          <a:lstStyle/>
          <a:p>
            <a:pPr lvl="0"/>
            <a:r>
              <a:rPr lang="en-US" dirty="0"/>
              <a:t>Click to insert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E65764C-CC88-4541-B99C-03A1B37DEDA7}"/>
              </a:ext>
            </a:extLst>
          </p:cNvPr>
          <p:cNvSpPr txBox="1">
            <a:spLocks/>
          </p:cNvSpPr>
          <p:nvPr userDrawn="1"/>
        </p:nvSpPr>
        <p:spPr>
          <a:xfrm>
            <a:off x="335361" y="365927"/>
            <a:ext cx="10599305" cy="1070685"/>
          </a:xfrm>
          <a:prstGeom prst="rect">
            <a:avLst/>
          </a:prstGeom>
        </p:spPr>
        <p:txBody>
          <a:bodyPr>
            <a:normAutofit/>
          </a:bodyPr>
          <a:lstStyle>
            <a:lvl1pPr marL="92074" indent="0" algn="l" defTabSz="13715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596">
              <a:latin typeface="Helvetica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8E054B-296F-4059-90C9-A9088785C1E2}"/>
              </a:ext>
            </a:extLst>
          </p:cNvPr>
          <p:cNvSpPr txBox="1">
            <a:spLocks/>
          </p:cNvSpPr>
          <p:nvPr userDrawn="1"/>
        </p:nvSpPr>
        <p:spPr>
          <a:xfrm>
            <a:off x="335361" y="0"/>
            <a:ext cx="7474801" cy="903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3200">
              <a:latin typeface="Helvetica" pitchFamily="2" charset="0"/>
            </a:endParaRPr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EE1C72B0-CAE0-49F9-BF1A-08FDDEEF03E7}"/>
              </a:ext>
            </a:extLst>
          </p:cNvPr>
          <p:cNvSpPr txBox="1">
            <a:spLocks/>
          </p:cNvSpPr>
          <p:nvPr userDrawn="1"/>
        </p:nvSpPr>
        <p:spPr>
          <a:xfrm>
            <a:off x="4038600" y="6530411"/>
            <a:ext cx="4114800" cy="1962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99" b="0" kern="1200" cap="none" baseline="0">
                <a:solidFill>
                  <a:srgbClr val="5D4F4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F40D75B-F150-487B-A6B4-DAC7F21D6AC1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89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64" r:id="rId2"/>
    <p:sldLayoutId id="2147483781" r:id="rId3"/>
    <p:sldLayoutId id="2147483762" r:id="rId4"/>
    <p:sldLayoutId id="2147483763" r:id="rId5"/>
    <p:sldLayoutId id="2147483766" r:id="rId6"/>
    <p:sldLayoutId id="2147483782" r:id="rId7"/>
    <p:sldLayoutId id="2147483788" r:id="rId8"/>
    <p:sldLayoutId id="2147483854" r:id="rId9"/>
    <p:sldLayoutId id="2147483768" r:id="rId10"/>
    <p:sldLayoutId id="2147483813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91964" indent="0" algn="l" defTabSz="1369952" rtl="0" eaLnBrk="1" latinLnBrk="0" hangingPunct="1">
        <a:lnSpc>
          <a:spcPct val="90000"/>
        </a:lnSpc>
        <a:spcBef>
          <a:spcPct val="0"/>
        </a:spcBef>
        <a:buNone/>
        <a:defRPr sz="3596" b="1" kern="1200" cap="none" baseline="0">
          <a:solidFill>
            <a:srgbClr val="00000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1369952" rtl="0" eaLnBrk="1" latinLnBrk="0" hangingPunct="1">
        <a:lnSpc>
          <a:spcPct val="90000"/>
        </a:lnSpc>
        <a:spcBef>
          <a:spcPts val="1498"/>
        </a:spcBef>
        <a:buClr>
          <a:srgbClr val="5D4F4B"/>
        </a:buClr>
        <a:buFont typeface="Wingdings" panose="05000000000000000000" pitchFamily="2" charset="2"/>
        <a:buNone/>
        <a:defRPr sz="1798" b="1" kern="1200" baseline="0">
          <a:solidFill>
            <a:schemeClr val="accent1"/>
          </a:solidFill>
          <a:latin typeface="Helvetica" pitchFamily="2" charset="0"/>
          <a:ea typeface="+mn-ea"/>
          <a:cs typeface="+mn-cs"/>
        </a:defRPr>
      </a:lvl1pPr>
      <a:lvl2pPr marL="0" indent="0" algn="l" defTabSz="1369952" rtl="0" eaLnBrk="1" latinLnBrk="0" hangingPunct="1">
        <a:lnSpc>
          <a:spcPct val="90000"/>
        </a:lnSpc>
        <a:spcBef>
          <a:spcPts val="0"/>
        </a:spcBef>
        <a:buFont typeface="Wingdings" panose="05000000000000000000" pitchFamily="2" charset="2"/>
        <a:buNone/>
        <a:defRPr sz="1798" kern="1200">
          <a:solidFill>
            <a:srgbClr val="000000"/>
          </a:solidFill>
          <a:latin typeface="Helvetica" pitchFamily="2" charset="0"/>
          <a:ea typeface="+mn-ea"/>
          <a:cs typeface="+mn-cs"/>
        </a:defRPr>
      </a:lvl2pPr>
      <a:lvl3pPr marL="179173" indent="-161731" algn="l" defTabSz="1369952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b="1" kern="1200">
          <a:solidFill>
            <a:srgbClr val="000000"/>
          </a:solidFill>
          <a:latin typeface="Helvetica" pitchFamily="2" charset="0"/>
          <a:ea typeface="+mn-ea"/>
          <a:cs typeface="+mn-cs"/>
        </a:defRPr>
      </a:lvl3pPr>
      <a:lvl4pPr marL="179173" indent="0" algn="l" defTabSz="1369952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4pPr>
      <a:lvl5pPr marL="358344" indent="-179173" algn="l" defTabSz="1430205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5pPr>
      <a:lvl6pPr marL="3767368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452344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5137320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822296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1pPr>
      <a:lvl2pPr marL="68497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2pPr>
      <a:lvl3pPr marL="136995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3pPr>
      <a:lvl4pPr marL="205492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4pPr>
      <a:lvl5pPr marL="2739904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5pPr>
      <a:lvl6pPr marL="342488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10985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479483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47980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orient="horz" pos="226">
          <p15:clr>
            <a:srgbClr val="F26B43"/>
          </p15:clr>
        </p15:guide>
        <p15:guide id="3" pos="7439">
          <p15:clr>
            <a:srgbClr val="F26B43"/>
          </p15:clr>
        </p15:guide>
        <p15:guide id="4" orient="horz" pos="4158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3">
          <p15:clr>
            <a:srgbClr val="F26B43"/>
          </p15:clr>
        </p15:guide>
        <p15:guide id="7" pos="347">
          <p15:clr>
            <a:srgbClr val="F26B43"/>
          </p15:clr>
        </p15:guide>
        <p15:guide id="8" orient="horz" pos="906">
          <p15:clr>
            <a:srgbClr val="F26B43"/>
          </p15:clr>
        </p15:guide>
        <p15:guide id="9" pos="7333">
          <p15:clr>
            <a:srgbClr val="F26B43"/>
          </p15:clr>
        </p15:guide>
        <p15:guide id="10" orient="horz" pos="388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D5A850F-C7A1-A31E-7A01-1F706BE39E67}"/>
              </a:ext>
            </a:extLst>
          </p:cNvPr>
          <p:cNvSpPr txBox="1">
            <a:spLocks/>
          </p:cNvSpPr>
          <p:nvPr userDrawn="1"/>
        </p:nvSpPr>
        <p:spPr>
          <a:xfrm>
            <a:off x="3640016" y="6422965"/>
            <a:ext cx="4114800" cy="1962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99" b="0" kern="1200" cap="none" baseline="0">
                <a:solidFill>
                  <a:srgbClr val="5D4F4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525470B-DF03-0F7D-F33E-51114D1B7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7837C-EDBC-1835-A35E-24F625596D67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2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800" b="0" kern="1200">
          <a:solidFill>
            <a:schemeClr val="accent2"/>
          </a:solidFill>
          <a:latin typeface="Helvetica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accent2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545BC8D-AB9D-D9F4-0D3C-DF285465FC4A}"/>
              </a:ext>
            </a:extLst>
          </p:cNvPr>
          <p:cNvSpPr txBox="1">
            <a:spLocks/>
          </p:cNvSpPr>
          <p:nvPr userDrawn="1"/>
        </p:nvSpPr>
        <p:spPr>
          <a:xfrm>
            <a:off x="4038600" y="6530411"/>
            <a:ext cx="4114800" cy="1962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99" b="0" kern="1200" cap="none" baseline="0">
                <a:solidFill>
                  <a:srgbClr val="5D4F4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C3A1A7C-5E99-DFB3-4B18-FE4FAD686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579B9-07F8-34EE-51DE-74E2027C7243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9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4BBB5DEE-C997-018E-E7EF-BC5C79561135}"/>
              </a:ext>
            </a:extLst>
          </p:cNvPr>
          <p:cNvSpPr txBox="1">
            <a:spLocks/>
          </p:cNvSpPr>
          <p:nvPr userDrawn="1"/>
        </p:nvSpPr>
        <p:spPr>
          <a:xfrm>
            <a:off x="4038600" y="6530411"/>
            <a:ext cx="4114800" cy="1962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99" b="0" kern="1200" cap="none" baseline="0">
                <a:solidFill>
                  <a:srgbClr val="5D4F4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3E27BFE-B098-97E8-6E56-B12F6A6055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CAB4E-3836-C67C-282D-EFB228710746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6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51619" y="1437209"/>
            <a:ext cx="11257795" cy="4680286"/>
          </a:xfrm>
          <a:prstGeom prst="rect">
            <a:avLst/>
          </a:prstGeom>
        </p:spPr>
        <p:txBody>
          <a:bodyPr vert="horz" lIns="72000" tIns="45720" rIns="91440" bIns="45720" rtlCol="0">
            <a:normAutofit/>
          </a:bodyPr>
          <a:lstStyle/>
          <a:p>
            <a:pPr lvl="0"/>
            <a:r>
              <a:rPr lang="en-US"/>
              <a:t>Click to 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786" y="217791"/>
            <a:ext cx="1190974" cy="40218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E65764C-CC88-4541-B99C-03A1B37DEDA7}"/>
              </a:ext>
            </a:extLst>
          </p:cNvPr>
          <p:cNvSpPr txBox="1">
            <a:spLocks/>
          </p:cNvSpPr>
          <p:nvPr userDrawn="1"/>
        </p:nvSpPr>
        <p:spPr>
          <a:xfrm>
            <a:off x="335361" y="365927"/>
            <a:ext cx="10599305" cy="1070685"/>
          </a:xfrm>
          <a:prstGeom prst="rect">
            <a:avLst/>
          </a:prstGeom>
        </p:spPr>
        <p:txBody>
          <a:bodyPr>
            <a:normAutofit/>
          </a:bodyPr>
          <a:lstStyle>
            <a:lvl1pPr marL="92074" indent="0" algn="l" defTabSz="13715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596">
              <a:latin typeface="Helvetica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8E054B-296F-4059-90C9-A9088785C1E2}"/>
              </a:ext>
            </a:extLst>
          </p:cNvPr>
          <p:cNvSpPr txBox="1">
            <a:spLocks/>
          </p:cNvSpPr>
          <p:nvPr userDrawn="1"/>
        </p:nvSpPr>
        <p:spPr>
          <a:xfrm>
            <a:off x="335361" y="0"/>
            <a:ext cx="7474801" cy="903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3200">
              <a:latin typeface="Helvetica" pitchFamily="2" charset="0"/>
            </a:endParaRPr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EE1C72B0-CAE0-49F9-BF1A-08FDDEEF03E7}"/>
              </a:ext>
            </a:extLst>
          </p:cNvPr>
          <p:cNvSpPr txBox="1">
            <a:spLocks/>
          </p:cNvSpPr>
          <p:nvPr userDrawn="1"/>
        </p:nvSpPr>
        <p:spPr>
          <a:xfrm>
            <a:off x="4038600" y="6530411"/>
            <a:ext cx="4114800" cy="1962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99" b="0" kern="1200" cap="none" baseline="0">
                <a:solidFill>
                  <a:srgbClr val="5D4F4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F40D75B-F150-487B-A6B4-DAC7F21D6AC1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9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91964" indent="0" algn="l" defTabSz="1369952" rtl="0" eaLnBrk="1" latinLnBrk="0" hangingPunct="1">
        <a:lnSpc>
          <a:spcPct val="90000"/>
        </a:lnSpc>
        <a:spcBef>
          <a:spcPct val="0"/>
        </a:spcBef>
        <a:buNone/>
        <a:defRPr sz="3596" b="1" kern="1200" cap="none" baseline="0">
          <a:solidFill>
            <a:srgbClr val="00000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1369952" rtl="0" eaLnBrk="1" latinLnBrk="0" hangingPunct="1">
        <a:lnSpc>
          <a:spcPct val="90000"/>
        </a:lnSpc>
        <a:spcBef>
          <a:spcPts val="1498"/>
        </a:spcBef>
        <a:buClr>
          <a:srgbClr val="5D4F4B"/>
        </a:buClr>
        <a:buFont typeface="Wingdings" panose="05000000000000000000" pitchFamily="2" charset="2"/>
        <a:buNone/>
        <a:defRPr sz="1798" b="1" kern="1200" baseline="0">
          <a:solidFill>
            <a:schemeClr val="accent1"/>
          </a:solidFill>
          <a:latin typeface="Helvetica" pitchFamily="2" charset="0"/>
          <a:ea typeface="+mn-ea"/>
          <a:cs typeface="+mn-cs"/>
        </a:defRPr>
      </a:lvl1pPr>
      <a:lvl2pPr marL="0" indent="0" algn="l" defTabSz="1369952" rtl="0" eaLnBrk="1" latinLnBrk="0" hangingPunct="1">
        <a:lnSpc>
          <a:spcPct val="90000"/>
        </a:lnSpc>
        <a:spcBef>
          <a:spcPts val="0"/>
        </a:spcBef>
        <a:buFont typeface="Wingdings" panose="05000000000000000000" pitchFamily="2" charset="2"/>
        <a:buNone/>
        <a:defRPr sz="1798" kern="1200">
          <a:solidFill>
            <a:srgbClr val="000000"/>
          </a:solidFill>
          <a:latin typeface="Helvetica" pitchFamily="2" charset="0"/>
          <a:ea typeface="+mn-ea"/>
          <a:cs typeface="+mn-cs"/>
        </a:defRPr>
      </a:lvl2pPr>
      <a:lvl3pPr marL="179173" indent="-161731" algn="l" defTabSz="1369952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b="1" kern="1200">
          <a:solidFill>
            <a:srgbClr val="000000"/>
          </a:solidFill>
          <a:latin typeface="Helvetica" pitchFamily="2" charset="0"/>
          <a:ea typeface="+mn-ea"/>
          <a:cs typeface="+mn-cs"/>
        </a:defRPr>
      </a:lvl3pPr>
      <a:lvl4pPr marL="179173" indent="0" algn="l" defTabSz="1369952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4pPr>
      <a:lvl5pPr marL="358344" indent="-179173" algn="l" defTabSz="1430205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5pPr>
      <a:lvl6pPr marL="3767368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452344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5137320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822296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1pPr>
      <a:lvl2pPr marL="68497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2pPr>
      <a:lvl3pPr marL="136995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3pPr>
      <a:lvl4pPr marL="205492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4pPr>
      <a:lvl5pPr marL="2739904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5pPr>
      <a:lvl6pPr marL="342488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10985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479483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47980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orient="horz" pos="226">
          <p15:clr>
            <a:srgbClr val="F26B43"/>
          </p15:clr>
        </p15:guide>
        <p15:guide id="3" pos="7439">
          <p15:clr>
            <a:srgbClr val="F26B43"/>
          </p15:clr>
        </p15:guide>
        <p15:guide id="4" orient="horz" pos="4158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3">
          <p15:clr>
            <a:srgbClr val="F26B43"/>
          </p15:clr>
        </p15:guide>
        <p15:guide id="7" pos="347">
          <p15:clr>
            <a:srgbClr val="F26B43"/>
          </p15:clr>
        </p15:guide>
        <p15:guide id="8" orient="horz" pos="906">
          <p15:clr>
            <a:srgbClr val="F26B43"/>
          </p15:clr>
        </p15:guide>
        <p15:guide id="9" pos="7333">
          <p15:clr>
            <a:srgbClr val="F26B43"/>
          </p15:clr>
        </p15:guide>
        <p15:guide id="10" orient="horz" pos="388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51619" y="1437209"/>
            <a:ext cx="11257795" cy="4680286"/>
          </a:xfrm>
          <a:prstGeom prst="rect">
            <a:avLst/>
          </a:prstGeom>
        </p:spPr>
        <p:txBody>
          <a:bodyPr vert="horz" lIns="72000" tIns="45720" rIns="91440" bIns="45720" rtlCol="0">
            <a:normAutofit/>
          </a:bodyPr>
          <a:lstStyle/>
          <a:p>
            <a:pPr lvl="0"/>
            <a:r>
              <a:rPr lang="en-US"/>
              <a:t>Click to 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E65764C-CC88-4541-B99C-03A1B37DEDA7}"/>
              </a:ext>
            </a:extLst>
          </p:cNvPr>
          <p:cNvSpPr txBox="1">
            <a:spLocks/>
          </p:cNvSpPr>
          <p:nvPr userDrawn="1"/>
        </p:nvSpPr>
        <p:spPr>
          <a:xfrm>
            <a:off x="335361" y="365927"/>
            <a:ext cx="10599305" cy="1070685"/>
          </a:xfrm>
          <a:prstGeom prst="rect">
            <a:avLst/>
          </a:prstGeom>
        </p:spPr>
        <p:txBody>
          <a:bodyPr>
            <a:normAutofit/>
          </a:bodyPr>
          <a:lstStyle>
            <a:lvl1pPr marL="92074" indent="0" algn="l" defTabSz="13715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596" dirty="0">
              <a:latin typeface="Helvetica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8E054B-296F-4059-90C9-A9088785C1E2}"/>
              </a:ext>
            </a:extLst>
          </p:cNvPr>
          <p:cNvSpPr txBox="1">
            <a:spLocks/>
          </p:cNvSpPr>
          <p:nvPr userDrawn="1"/>
        </p:nvSpPr>
        <p:spPr>
          <a:xfrm>
            <a:off x="335361" y="0"/>
            <a:ext cx="7474801" cy="903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3200" dirty="0">
              <a:latin typeface="Helvetica" pitchFamily="2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F40D75B-F150-487B-A6B4-DAC7F21D6AC1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908" r:id="rId17"/>
    <p:sldLayoutId id="2147483909" r:id="rId18"/>
    <p:sldLayoutId id="2147483910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91964" indent="0" algn="l" defTabSz="1369952" rtl="0" eaLnBrk="1" latinLnBrk="0" hangingPunct="1">
        <a:lnSpc>
          <a:spcPct val="90000"/>
        </a:lnSpc>
        <a:spcBef>
          <a:spcPct val="0"/>
        </a:spcBef>
        <a:buNone/>
        <a:defRPr sz="3596" b="1" kern="1200" cap="none" baseline="0">
          <a:solidFill>
            <a:srgbClr val="00000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1369952" rtl="0" eaLnBrk="1" latinLnBrk="0" hangingPunct="1">
        <a:lnSpc>
          <a:spcPct val="90000"/>
        </a:lnSpc>
        <a:spcBef>
          <a:spcPts val="1498"/>
        </a:spcBef>
        <a:buClr>
          <a:srgbClr val="5D4F4B"/>
        </a:buClr>
        <a:buFont typeface="Wingdings" panose="05000000000000000000" pitchFamily="2" charset="2"/>
        <a:buNone/>
        <a:defRPr sz="1798" b="1" kern="1200" baseline="0">
          <a:solidFill>
            <a:schemeClr val="accent1"/>
          </a:solidFill>
          <a:latin typeface="Helvetica" pitchFamily="2" charset="0"/>
          <a:ea typeface="+mn-ea"/>
          <a:cs typeface="+mn-cs"/>
        </a:defRPr>
      </a:lvl1pPr>
      <a:lvl2pPr marL="0" indent="0" algn="l" defTabSz="1369952" rtl="0" eaLnBrk="1" latinLnBrk="0" hangingPunct="1">
        <a:lnSpc>
          <a:spcPct val="90000"/>
        </a:lnSpc>
        <a:spcBef>
          <a:spcPts val="0"/>
        </a:spcBef>
        <a:buFont typeface="Wingdings" panose="05000000000000000000" pitchFamily="2" charset="2"/>
        <a:buNone/>
        <a:defRPr sz="1798" kern="1200">
          <a:solidFill>
            <a:srgbClr val="000000"/>
          </a:solidFill>
          <a:latin typeface="Helvetica" pitchFamily="2" charset="0"/>
          <a:ea typeface="+mn-ea"/>
          <a:cs typeface="+mn-cs"/>
        </a:defRPr>
      </a:lvl2pPr>
      <a:lvl3pPr marL="179173" indent="-161731" algn="l" defTabSz="1369952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b="1" kern="1200">
          <a:solidFill>
            <a:srgbClr val="000000"/>
          </a:solidFill>
          <a:latin typeface="Helvetica" pitchFamily="2" charset="0"/>
          <a:ea typeface="+mn-ea"/>
          <a:cs typeface="+mn-cs"/>
        </a:defRPr>
      </a:lvl3pPr>
      <a:lvl4pPr marL="179173" indent="0" algn="l" defTabSz="1369952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4pPr>
      <a:lvl5pPr marL="358344" indent="-179173" algn="l" defTabSz="1430205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5pPr>
      <a:lvl6pPr marL="3767368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452344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5137320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822296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1pPr>
      <a:lvl2pPr marL="68497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2pPr>
      <a:lvl3pPr marL="136995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3pPr>
      <a:lvl4pPr marL="205492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4pPr>
      <a:lvl5pPr marL="2739904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5pPr>
      <a:lvl6pPr marL="342488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10985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479483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47980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orient="horz" pos="226">
          <p15:clr>
            <a:srgbClr val="F26B43"/>
          </p15:clr>
        </p15:guide>
        <p15:guide id="3" pos="7439">
          <p15:clr>
            <a:srgbClr val="F26B43"/>
          </p15:clr>
        </p15:guide>
        <p15:guide id="4" orient="horz" pos="4158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3">
          <p15:clr>
            <a:srgbClr val="F26B43"/>
          </p15:clr>
        </p15:guide>
        <p15:guide id="7" pos="347">
          <p15:clr>
            <a:srgbClr val="F26B43"/>
          </p15:clr>
        </p15:guide>
        <p15:guide id="8" orient="horz" pos="906">
          <p15:clr>
            <a:srgbClr val="F26B43"/>
          </p15:clr>
        </p15:guide>
        <p15:guide id="9" pos="7333">
          <p15:clr>
            <a:srgbClr val="F26B43"/>
          </p15:clr>
        </p15:guide>
        <p15:guide id="10" orient="horz" pos="388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51619" y="1437209"/>
            <a:ext cx="11257795" cy="4680286"/>
          </a:xfrm>
          <a:prstGeom prst="rect">
            <a:avLst/>
          </a:prstGeom>
        </p:spPr>
        <p:txBody>
          <a:bodyPr vert="horz" lIns="72000" tIns="45720" rIns="91440" bIns="45720" rtlCol="0">
            <a:normAutofit/>
          </a:bodyPr>
          <a:lstStyle/>
          <a:p>
            <a:pPr lvl="0"/>
            <a:r>
              <a:rPr lang="en-US"/>
              <a:t>Click to 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10644174" y="217791"/>
            <a:ext cx="1376198" cy="40218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E65764C-CC88-4541-B99C-03A1B37DEDA7}"/>
              </a:ext>
            </a:extLst>
          </p:cNvPr>
          <p:cNvSpPr txBox="1">
            <a:spLocks/>
          </p:cNvSpPr>
          <p:nvPr userDrawn="1"/>
        </p:nvSpPr>
        <p:spPr>
          <a:xfrm>
            <a:off x="335361" y="365927"/>
            <a:ext cx="10599305" cy="1070685"/>
          </a:xfrm>
          <a:prstGeom prst="rect">
            <a:avLst/>
          </a:prstGeom>
        </p:spPr>
        <p:txBody>
          <a:bodyPr>
            <a:normAutofit/>
          </a:bodyPr>
          <a:lstStyle>
            <a:lvl1pPr marL="92074" indent="0" algn="l" defTabSz="13715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596">
              <a:latin typeface="Helvetica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8E054B-296F-4059-90C9-A9088785C1E2}"/>
              </a:ext>
            </a:extLst>
          </p:cNvPr>
          <p:cNvSpPr txBox="1">
            <a:spLocks/>
          </p:cNvSpPr>
          <p:nvPr userDrawn="1"/>
        </p:nvSpPr>
        <p:spPr>
          <a:xfrm>
            <a:off x="335361" y="0"/>
            <a:ext cx="7474801" cy="903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5" b="1" kern="1200" cap="none" baseline="0">
                <a:solidFill>
                  <a:srgbClr val="00000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3200">
              <a:latin typeface="Helvetica" pitchFamily="2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F40D75B-F150-487B-A6B4-DAC7F21D6AC1}"/>
              </a:ext>
            </a:extLst>
          </p:cNvPr>
          <p:cNvSpPr txBox="1">
            <a:spLocks/>
          </p:cNvSpPr>
          <p:nvPr userDrawn="1"/>
        </p:nvSpPr>
        <p:spPr>
          <a:xfrm>
            <a:off x="11457616" y="6320017"/>
            <a:ext cx="562756" cy="402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b="0" i="0" kern="1200">
                <a:solidFill>
                  <a:srgbClr val="5D4F4B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2500C4-22E0-A041-8DB6-F9F275097E3B}" type="slidenum">
              <a:rPr lang="fr-FR" sz="900" smtClean="0">
                <a:latin typeface="Helvetica" pitchFamily="2" charset="0"/>
              </a:rPr>
              <a:pPr/>
              <a:t>‹#›</a:t>
            </a:fld>
            <a:endParaRPr lang="fr-FR" sz="9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3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  <p:sldLayoutId id="2147483906" r:id="rId16"/>
    <p:sldLayoutId id="214748390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91964" indent="0" algn="l" defTabSz="1369952" rtl="0" eaLnBrk="1" latinLnBrk="0" hangingPunct="1">
        <a:lnSpc>
          <a:spcPct val="90000"/>
        </a:lnSpc>
        <a:spcBef>
          <a:spcPct val="0"/>
        </a:spcBef>
        <a:buNone/>
        <a:defRPr sz="3596" b="1" kern="1200" cap="none" baseline="0">
          <a:solidFill>
            <a:srgbClr val="00000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1369952" rtl="0" eaLnBrk="1" latinLnBrk="0" hangingPunct="1">
        <a:lnSpc>
          <a:spcPct val="90000"/>
        </a:lnSpc>
        <a:spcBef>
          <a:spcPts val="1498"/>
        </a:spcBef>
        <a:buClr>
          <a:srgbClr val="5D4F4B"/>
        </a:buClr>
        <a:buFont typeface="Wingdings" panose="05000000000000000000" pitchFamily="2" charset="2"/>
        <a:buNone/>
        <a:defRPr sz="1798" b="1" kern="1200" baseline="0">
          <a:solidFill>
            <a:schemeClr val="accent1"/>
          </a:solidFill>
          <a:latin typeface="Helvetica" pitchFamily="2" charset="0"/>
          <a:ea typeface="+mn-ea"/>
          <a:cs typeface="+mn-cs"/>
        </a:defRPr>
      </a:lvl1pPr>
      <a:lvl2pPr marL="0" indent="0" algn="l" defTabSz="1369952" rtl="0" eaLnBrk="1" latinLnBrk="0" hangingPunct="1">
        <a:lnSpc>
          <a:spcPct val="90000"/>
        </a:lnSpc>
        <a:spcBef>
          <a:spcPts val="0"/>
        </a:spcBef>
        <a:buFont typeface="Wingdings" panose="05000000000000000000" pitchFamily="2" charset="2"/>
        <a:buNone/>
        <a:defRPr sz="1798" kern="1200">
          <a:solidFill>
            <a:srgbClr val="000000"/>
          </a:solidFill>
          <a:latin typeface="Helvetica" pitchFamily="2" charset="0"/>
          <a:ea typeface="+mn-ea"/>
          <a:cs typeface="+mn-cs"/>
        </a:defRPr>
      </a:lvl2pPr>
      <a:lvl3pPr marL="179173" indent="-161731" algn="l" defTabSz="1369952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b="1" kern="1200">
          <a:solidFill>
            <a:srgbClr val="000000"/>
          </a:solidFill>
          <a:latin typeface="Helvetica" pitchFamily="2" charset="0"/>
          <a:ea typeface="+mn-ea"/>
          <a:cs typeface="+mn-cs"/>
        </a:defRPr>
      </a:lvl3pPr>
      <a:lvl4pPr marL="179173" indent="0" algn="l" defTabSz="1369952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4pPr>
      <a:lvl5pPr marL="358344" indent="-179173" algn="l" defTabSz="1430205" rtl="0" eaLnBrk="1" latinLnBrk="0" hangingPunct="1">
        <a:lnSpc>
          <a:spcPct val="90000"/>
        </a:lnSpc>
        <a:spcBef>
          <a:spcPts val="749"/>
        </a:spcBef>
        <a:buClr>
          <a:srgbClr val="5D4F4B"/>
        </a:buClr>
        <a:buFont typeface="Century Gothic" panose="020B0502020202020204" pitchFamily="34" charset="0"/>
        <a:buChar char="―"/>
        <a:defRPr sz="1598" kern="1200">
          <a:solidFill>
            <a:srgbClr val="000000"/>
          </a:solidFill>
          <a:latin typeface="Helvetica" pitchFamily="2" charset="0"/>
          <a:ea typeface="+mn-ea"/>
          <a:cs typeface="+mn-cs"/>
        </a:defRPr>
      </a:lvl5pPr>
      <a:lvl6pPr marL="3767368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452344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5137320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822296" indent="-342488" algn="l" defTabSz="136995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1pPr>
      <a:lvl2pPr marL="68497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2pPr>
      <a:lvl3pPr marL="136995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3pPr>
      <a:lvl4pPr marL="205492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4pPr>
      <a:lvl5pPr marL="2739904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5pPr>
      <a:lvl6pPr marL="3424880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6pPr>
      <a:lvl7pPr marL="4109856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7pPr>
      <a:lvl8pPr marL="4794832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8pPr>
      <a:lvl9pPr marL="5479808" algn="l" defTabSz="1369952" rtl="0" eaLnBrk="1" latinLnBrk="0" hangingPunct="1">
        <a:defRPr sz="2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orient="horz" pos="226">
          <p15:clr>
            <a:srgbClr val="F26B43"/>
          </p15:clr>
        </p15:guide>
        <p15:guide id="3" pos="7439">
          <p15:clr>
            <a:srgbClr val="F26B43"/>
          </p15:clr>
        </p15:guide>
        <p15:guide id="4" orient="horz" pos="4158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3">
          <p15:clr>
            <a:srgbClr val="F26B43"/>
          </p15:clr>
        </p15:guide>
        <p15:guide id="7" pos="347">
          <p15:clr>
            <a:srgbClr val="F26B43"/>
          </p15:clr>
        </p15:guide>
        <p15:guide id="8" orient="horz" pos="906">
          <p15:clr>
            <a:srgbClr val="F26B43"/>
          </p15:clr>
        </p15:guide>
        <p15:guide id="9" pos="7333">
          <p15:clr>
            <a:srgbClr val="F26B43"/>
          </p15:clr>
        </p15:guide>
        <p15:guide id="10" orient="horz" pos="388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5.jpeg"/><Relationship Id="rId5" Type="http://schemas.openxmlformats.org/officeDocument/2006/relationships/image" Target="../media/image54.jfif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av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finimmo.com/investors/debt-information/sustainable-finance-framework/" TargetMode="External"/><Relationship Id="rId2" Type="http://schemas.openxmlformats.org/officeDocument/2006/relationships/hyperlink" Target="https://www.cofinimmo.com/media/kc1jziyx/cofinimmo-sustainable-framework-may-2020.pdf" TargetMode="Externa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51.jfif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5.jpeg"/><Relationship Id="rId5" Type="http://schemas.openxmlformats.org/officeDocument/2006/relationships/image" Target="../media/image54.jfif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png"/><Relationship Id="rId3" Type="http://schemas.openxmlformats.org/officeDocument/2006/relationships/image" Target="../media/image61.emf"/><Relationship Id="rId7" Type="http://schemas.openxmlformats.org/officeDocument/2006/relationships/image" Target="../media/image65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5" Type="http://schemas.openxmlformats.org/officeDocument/2006/relationships/image" Target="../media/image72.png"/><Relationship Id="rId10" Type="http://schemas.openxmlformats.org/officeDocument/2006/relationships/image" Target="../media/image1.png"/><Relationship Id="rId4" Type="http://schemas.openxmlformats.org/officeDocument/2006/relationships/image" Target="../media/image62.emf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56E362-3D69-138D-9D1D-673394BC8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150" y="5336697"/>
            <a:ext cx="10042563" cy="677122"/>
          </a:xfrm>
        </p:spPr>
        <p:txBody>
          <a:bodyPr lIns="91440" tIns="45720" rIns="91440" bIns="45720" anchor="b">
            <a:normAutofit fontScale="90000"/>
          </a:bodyPr>
          <a:lstStyle/>
          <a:p>
            <a:pPr marL="91440"/>
            <a:r>
              <a:rPr lang="en-GB" sz="3950" dirty="0">
                <a:latin typeface="Helvetica"/>
                <a:cs typeface="Helvetica"/>
              </a:rPr>
              <a:t>REIT-financing – Cofinimmo – Case-study</a:t>
            </a:r>
            <a:endParaRPr lang="en-GB" sz="3950" dirty="0">
              <a:cs typeface="Helvetica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21DCF4-00AE-2321-A12E-33391F56AD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dirty="0"/>
              <a:t>Sophie Grulois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79AC9E4-2A72-3F2E-939F-CEBF681E9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2298" y="6189923"/>
            <a:ext cx="2616200" cy="410902"/>
          </a:xfrm>
        </p:spPr>
        <p:txBody>
          <a:bodyPr/>
          <a:lstStyle/>
          <a:p>
            <a:r>
              <a:rPr lang="en-GB" dirty="0"/>
              <a:t>26 February 2026</a:t>
            </a:r>
          </a:p>
        </p:txBody>
      </p:sp>
    </p:spTree>
    <p:extLst>
      <p:ext uri="{BB962C8B-B14F-4D97-AF65-F5344CB8AC3E}">
        <p14:creationId xmlns:p14="http://schemas.microsoft.com/office/powerpoint/2010/main" val="428815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Sources of financing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57" y="730392"/>
            <a:ext cx="3411234" cy="24243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Résidence Le Charlemagne YouFirst faça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389" y="1270161"/>
            <a:ext cx="3479735" cy="30088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871" y="3755084"/>
            <a:ext cx="3417907" cy="23005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791" y="3587816"/>
            <a:ext cx="2802334" cy="21042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Rectangle 5"/>
          <p:cNvSpPr/>
          <p:nvPr/>
        </p:nvSpPr>
        <p:spPr>
          <a:xfrm>
            <a:off x="516223" y="908211"/>
            <a:ext cx="5104648" cy="5573271"/>
          </a:xfrm>
          <a:prstGeom prst="rect">
            <a:avLst/>
          </a:prstGeom>
          <a:solidFill>
            <a:srgbClr val="00476B">
              <a:alpha val="9804"/>
            </a:srgbClr>
          </a:solidFill>
        </p:spPr>
        <p:txBody>
          <a:bodyPr vert="horz" lIns="72000" tIns="45720" rIns="91440" bIns="45720" rtlCol="0">
            <a:normAutofit lnSpcReduction="10000"/>
          </a:bodyPr>
          <a:lstStyle/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Overview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Cofinimmo Sustainable Finance Framework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Rights issue 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ABB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Contribution of assets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Optional dividend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Bank financing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Bonds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Commercial paper</a:t>
            </a:r>
          </a:p>
          <a:p>
            <a:pPr marL="541338" lvl="1" indent="-457200" defTabSz="1369952">
              <a:lnSpc>
                <a:spcPct val="150000"/>
              </a:lnSpc>
              <a:spcAft>
                <a:spcPts val="600"/>
              </a:spcAft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</a:pPr>
            <a:r>
              <a:rPr lang="en-GB" sz="2000" dirty="0">
                <a:solidFill>
                  <a:srgbClr val="00000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Sale of rental receivables</a:t>
            </a:r>
            <a:endParaRPr lang="fr-BE" sz="2800" b="1" dirty="0">
              <a:solidFill>
                <a:srgbClr val="00000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6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7881" y="1367464"/>
            <a:ext cx="6649365" cy="797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Types: equity, debt and other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37882" y="2509898"/>
            <a:ext cx="6649365" cy="1178941"/>
            <a:chOff x="473647" y="2765407"/>
            <a:chExt cx="6649365" cy="1178941"/>
          </a:xfrm>
        </p:grpSpPr>
        <p:sp>
          <p:nvSpPr>
            <p:cNvPr id="7" name="Rectangle 6"/>
            <p:cNvSpPr/>
            <p:nvPr/>
          </p:nvSpPr>
          <p:spPr>
            <a:xfrm>
              <a:off x="2036337" y="2774797"/>
              <a:ext cx="4871522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22073" lvl="2" indent="-342900">
                <a:buAutoNum type="arabicPeriod"/>
              </a:pPr>
              <a:r>
                <a:rPr lang="en-GB" sz="1400" dirty="0"/>
                <a:t>Rights issue</a:t>
              </a:r>
            </a:p>
            <a:p>
              <a:pPr marL="522073" lvl="2" indent="-342900">
                <a:buAutoNum type="arabicPeriod"/>
              </a:pPr>
              <a:r>
                <a:rPr lang="en-GB" sz="1400" dirty="0"/>
                <a:t>ABB</a:t>
              </a:r>
            </a:p>
            <a:p>
              <a:pPr marL="522073" lvl="2" indent="-342900">
                <a:buAutoNum type="arabicPeriod"/>
              </a:pPr>
              <a:r>
                <a:rPr lang="en-GB" sz="1400" dirty="0"/>
                <a:t>Contribution of assets</a:t>
              </a:r>
            </a:p>
            <a:p>
              <a:pPr marL="522073" lvl="2" indent="-342900">
                <a:buAutoNum type="arabicPeriod"/>
              </a:pPr>
              <a:r>
                <a:rPr lang="en-GB" sz="1400" dirty="0"/>
                <a:t>Optional dividend</a:t>
              </a:r>
            </a:p>
            <a:p>
              <a:endParaRPr lang="en-GB" sz="1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73647" y="2765407"/>
              <a:ext cx="1695812" cy="102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47675" indent="-268288"/>
              <a:r>
                <a:rPr lang="en-GB" b="1" dirty="0"/>
                <a:t>1. 	Equity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169459" y="2765831"/>
              <a:ext cx="4953553" cy="1014787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7882" y="3895131"/>
            <a:ext cx="6649365" cy="1030230"/>
            <a:chOff x="473647" y="2771699"/>
            <a:chExt cx="6649365" cy="1030230"/>
          </a:xfrm>
        </p:grpSpPr>
        <p:sp>
          <p:nvSpPr>
            <p:cNvPr id="14" name="Rectangle 13"/>
            <p:cNvSpPr/>
            <p:nvPr/>
          </p:nvSpPr>
          <p:spPr>
            <a:xfrm>
              <a:off x="2036337" y="2847822"/>
              <a:ext cx="487152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22073" lvl="2" indent="-342900">
                <a:buAutoNum type="arabicPeriod"/>
              </a:pPr>
              <a:r>
                <a:rPr lang="en-GB" sz="1400" dirty="0"/>
                <a:t>Bank financing</a:t>
              </a:r>
            </a:p>
            <a:p>
              <a:pPr marL="522073" lvl="2" indent="-342900">
                <a:buAutoNum type="arabicPeriod"/>
              </a:pPr>
              <a:r>
                <a:rPr lang="en-GB" sz="1400" dirty="0"/>
                <a:t>Bonds </a:t>
              </a:r>
            </a:p>
            <a:p>
              <a:pPr marL="522073" lvl="2" indent="-342900">
                <a:buAutoNum type="arabicPeriod"/>
              </a:pPr>
              <a:r>
                <a:rPr lang="en-GB" sz="1400" dirty="0"/>
                <a:t>Commercial paper</a:t>
              </a:r>
            </a:p>
            <a:p>
              <a:endParaRPr lang="en-GB" sz="14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3647" y="2771699"/>
              <a:ext cx="1695812" cy="854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47675" indent="-268288"/>
              <a:r>
                <a:rPr lang="en-GB" b="1" dirty="0"/>
                <a:t>2. Debt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69459" y="2774797"/>
              <a:ext cx="4953553" cy="842379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7881" y="5118866"/>
            <a:ext cx="6649365" cy="897254"/>
            <a:chOff x="473647" y="2773645"/>
            <a:chExt cx="6649365" cy="897254"/>
          </a:xfrm>
        </p:grpSpPr>
        <p:sp>
          <p:nvSpPr>
            <p:cNvPr id="18" name="Rectangle 17"/>
            <p:cNvSpPr/>
            <p:nvPr/>
          </p:nvSpPr>
          <p:spPr>
            <a:xfrm>
              <a:off x="2036337" y="2932235"/>
              <a:ext cx="487152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22073" lvl="2" indent="-342900">
                <a:buFontTx/>
                <a:buAutoNum type="arabicPeriod"/>
              </a:pPr>
              <a:r>
                <a:rPr lang="en-GB" sz="1400" dirty="0"/>
                <a:t>Sale of rental receivables</a:t>
              </a:r>
            </a:p>
            <a:p>
              <a:pPr marL="179173" lvl="2"/>
              <a:endParaRPr lang="en-GB" sz="1400" dirty="0"/>
            </a:p>
            <a:p>
              <a:endParaRPr lang="en-GB" sz="1400" b="1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3647" y="2773645"/>
              <a:ext cx="1695812" cy="6116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47675" indent="-268288"/>
              <a:r>
                <a:rPr lang="en-GB" b="1" dirty="0"/>
                <a:t>3. Other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169459" y="2773645"/>
              <a:ext cx="4953553" cy="603439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179" y="735105"/>
            <a:ext cx="4001122" cy="2687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179" y="3570853"/>
            <a:ext cx="4063524" cy="27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9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92140" y="1221181"/>
            <a:ext cx="10802471" cy="4911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13840" y="1610776"/>
            <a:ext cx="11089754" cy="4990049"/>
          </a:xfrm>
          <a:noFill/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Framework developed to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attract funding for assets and activities 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that contribute to </a:t>
            </a:r>
            <a:r>
              <a:rPr lang="en-GB" sz="2200" b="1" dirty="0" err="1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Cofinimmo's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sustainability strategy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Outlines what the funds should be used for (e.g. type of building) in      accordance with criteria set out in the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Green Bond Principles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,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Social Bond Principles 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and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Green Loan Principles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Cofinimmo has 2.6 billion EUR in sustainable financing</a:t>
            </a:r>
            <a:r>
              <a:rPr lang="en-GB" sz="26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 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  <a:hlinkClick r:id="rId2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3"/>
              </a:rPr>
              <a:t>Cofinimmo - Sustainable Finance Framework</a:t>
            </a:r>
            <a:endParaRPr lang="en-GB" sz="2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310452" y="362512"/>
            <a:ext cx="9932421" cy="4906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Cofinimmo Sustainable Finance Framework May 2020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38146" y="-85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002012" y="6968832"/>
            <a:ext cx="11089754" cy="5181336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 vert="horz" lIns="72000" tIns="45720" rIns="91440" bIns="45720" rtlCol="0">
            <a:normAutofit/>
          </a:bodyPr>
          <a:lstStyle>
            <a:lvl1pPr marL="0" indent="0" algn="l" defTabSz="1369952" rtl="0" eaLnBrk="1" latinLnBrk="0" hangingPunct="1">
              <a:lnSpc>
                <a:spcPct val="90000"/>
              </a:lnSpc>
              <a:spcBef>
                <a:spcPts val="1498"/>
              </a:spcBef>
              <a:buClr>
                <a:srgbClr val="5D4F4B"/>
              </a:buClr>
              <a:buFont typeface="Wingdings" panose="05000000000000000000" pitchFamily="2" charset="2"/>
              <a:buNone/>
              <a:defRPr sz="1598" b="0" i="0" kern="1200" spc="50" baseline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Poppins SemiBold" pitchFamily="2" charset="77"/>
              </a:defRPr>
            </a:lvl1pPr>
            <a:lvl2pPr marL="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2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79173" indent="-161731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b="1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26670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61950" indent="-182563" algn="l" defTabSz="1430205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3767368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2344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37320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2296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096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56618" y="1326574"/>
            <a:ext cx="10802471" cy="4316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94946" y="1524823"/>
            <a:ext cx="11089754" cy="4990049"/>
          </a:xfrm>
          <a:noFill/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Offering of new shares to existing shareholders </a:t>
            </a: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(secondary public offering (SPO))</a:t>
            </a: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     (standard capital increase) </a:t>
            </a:r>
          </a:p>
          <a:p>
            <a:pPr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1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Legal framework </a:t>
            </a:r>
          </a:p>
          <a:p>
            <a:pPr marL="644094" lvl="4" indent="-285750" defTabSz="4572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Poppins SemiBold" pitchFamily="2" charset="77"/>
              </a:rPr>
              <a:t>Code of Companies and Associations of 28 May 2019</a:t>
            </a:r>
          </a:p>
          <a:p>
            <a:pPr marL="644094" lvl="4" indent="-285750" defTabSz="4572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Poppins SemiBold" pitchFamily="2" charset="77"/>
              </a:rPr>
              <a:t>Prospectus Regulation (EU 2017/1129)</a:t>
            </a:r>
          </a:p>
          <a:p>
            <a:pPr marL="644094" lvl="4" indent="-285750" defTabSz="4572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Poppins SemiBold" pitchFamily="2" charset="77"/>
              </a:rPr>
              <a:t>Law on Public take-over Bids of 1 April 2007</a:t>
            </a:r>
          </a:p>
          <a:p>
            <a:pPr marL="644094" lvl="4" indent="-285750" defTabSz="4572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Poppins SemiBold" pitchFamily="2" charset="77"/>
              </a:rPr>
              <a:t>Law regarding supervision on the financial sector and financial services of 2 August 2002</a:t>
            </a:r>
          </a:p>
          <a:p>
            <a:pPr marL="644094" lvl="4" indent="-285750" defTabSz="4572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Poppins SemiBold" pitchFamily="2" charset="77"/>
              </a:rPr>
              <a:t>Law on REITs of 12 May 2014</a:t>
            </a:r>
          </a:p>
          <a:p>
            <a:pPr lvl="4" indent="0" defTabSz="457200">
              <a:lnSpc>
                <a:spcPct val="100000"/>
              </a:lnSpc>
              <a:buClr>
                <a:schemeClr val="bg1"/>
              </a:buClr>
              <a:buSzPct val="150000"/>
              <a:buNone/>
            </a:pPr>
            <a:endParaRPr lang="en-GB" sz="1600" spc="50" dirty="0">
              <a:solidFill>
                <a:schemeClr val="bg1"/>
              </a:solidFill>
              <a:latin typeface="+mn-lt"/>
              <a:cs typeface="Poppins SemiBold" pitchFamily="2" charset="77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14822" y="343318"/>
            <a:ext cx="7765589" cy="4906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Rights issue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38146" y="-85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6647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32096" y="1100504"/>
            <a:ext cx="10802471" cy="5373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22712" y="1212665"/>
            <a:ext cx="11089754" cy="5365248"/>
          </a:xfrm>
          <a:noFill/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Key steps</a:t>
            </a: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Board decision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Approval to launch the capital increase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Approval on the amount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Approval on the subscription price (always at a discount to the current stock-price)</a:t>
            </a: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Opening of offer period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Minimum 15 calendar days (non-REITs) and minimum 3 business days (REITs) (legal requirement)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Existing shareholders have possibility to subscribe pro rata their shareholding (preference right) </a:t>
            </a: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End of initial offer period – second offer period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If not all existing shareholders have exercised their preference right, the other shareholders/new investors can subscribe during a second offer period to the not yet subscribed offers 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endParaRPr lang="en-GB" sz="1400" dirty="0">
              <a:solidFill>
                <a:schemeClr val="bg1"/>
              </a:solidFill>
            </a:endParaRPr>
          </a:p>
          <a:p>
            <a:pPr marL="717550" lvl="1" indent="-260350" defTabSz="4572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End of second offer period – approval of shareholders meeting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Majority 75%</a:t>
            </a:r>
          </a:p>
          <a:p>
            <a:pPr marL="1101294" lvl="4" indent="-285750" defTabSz="457200">
              <a:lnSpc>
                <a:spcPct val="100000"/>
              </a:lnSpc>
              <a:buClr>
                <a:schemeClr val="bg1"/>
              </a:buClr>
              <a:buSzPct val="105000"/>
              <a:buFont typeface="Courier New" panose="02070309020205020404" pitchFamily="49" charset="0"/>
              <a:buChar char="o"/>
            </a:pPr>
            <a:r>
              <a:rPr lang="en-GB" sz="1400" dirty="0">
                <a:solidFill>
                  <a:schemeClr val="bg1"/>
                </a:solidFill>
              </a:rPr>
              <a:t>Company may revoke transaction if a certain minimum amount has not been subscribed to</a:t>
            </a:r>
          </a:p>
          <a:p>
            <a:pPr marL="644094" lvl="4" indent="-28575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1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04469" y="348652"/>
            <a:ext cx="7765589" cy="4906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Rights issue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345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3741" y="1112864"/>
            <a:ext cx="10802471" cy="5386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19659" y="962235"/>
            <a:ext cx="11089754" cy="5295129"/>
          </a:xfrm>
          <a:noFill/>
        </p:spPr>
        <p:txBody>
          <a:bodyPr>
            <a:noAutofit/>
          </a:bodyPr>
          <a:lstStyle/>
          <a:p>
            <a:pPr marL="644094" lvl="4" indent="-28575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Short prospectus required (</a:t>
            </a: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summary document </a:t>
            </a: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– 11 pages) (new EU Listing Act – </a:t>
            </a:r>
            <a:b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</a:b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since 4 December 2024) provided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cs typeface="Helvetica" panose="020B0604020202020204" pitchFamily="34" charset="0"/>
              </a:rPr>
              <a:t>over 12 months, the total amount of offer of securities are &lt; 30% of the capital, or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cs typeface="Helvetica" panose="020B0604020202020204" pitchFamily="34" charset="0"/>
              </a:rPr>
              <a:t>the company has been listed for 18 months</a:t>
            </a:r>
          </a:p>
          <a:p>
            <a:pPr lvl="4" indent="0">
              <a:lnSpc>
                <a:spcPct val="100000"/>
              </a:lnSpc>
              <a:buClr>
                <a:schemeClr val="bg1"/>
              </a:buClr>
              <a:buSzPct val="150000"/>
              <a:buNone/>
            </a:pPr>
            <a:endParaRPr lang="en-GB" sz="1800" b="1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FSMA</a:t>
            </a: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(Financial Services and Markets Authority)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No approval summary document (only filing with the FSMA) (since new EU Listing Act)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Approval corporate documentation and press-releases</a:t>
            </a:r>
          </a:p>
          <a:p>
            <a:pPr lvl="4" indent="0">
              <a:lnSpc>
                <a:spcPct val="100000"/>
              </a:lnSpc>
              <a:buClr>
                <a:schemeClr val="bg1"/>
              </a:buClr>
              <a:buSzPct val="150000"/>
              <a:buNone/>
            </a:pPr>
            <a:endParaRPr lang="en-GB" sz="1800" b="1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Market abuse </a:t>
            </a: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rules (MAR)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 rights issue will constitute inside information at some point in the process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Specific rules apply</a:t>
            </a:r>
          </a:p>
          <a:p>
            <a:pPr marL="644094" lvl="4" indent="-28575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Prohibition to trade in the shares/to do equity transactions when in possession of inside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86701" y="370205"/>
            <a:ext cx="7765589" cy="4906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Rights issue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109357" y="9264197"/>
            <a:ext cx="11089754" cy="5181336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 vert="horz" lIns="72000" tIns="45720" rIns="91440" bIns="45720" rtlCol="0">
            <a:normAutofit/>
          </a:bodyPr>
          <a:lstStyle>
            <a:lvl1pPr marL="0" indent="0" algn="l" defTabSz="1369952" rtl="0" eaLnBrk="1" latinLnBrk="0" hangingPunct="1">
              <a:lnSpc>
                <a:spcPct val="90000"/>
              </a:lnSpc>
              <a:spcBef>
                <a:spcPts val="1498"/>
              </a:spcBef>
              <a:buClr>
                <a:srgbClr val="5D4F4B"/>
              </a:buClr>
              <a:buFont typeface="Wingdings" panose="05000000000000000000" pitchFamily="2" charset="2"/>
              <a:buNone/>
              <a:defRPr sz="1598" b="0" i="0" kern="1200" spc="50" baseline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Poppins SemiBold" pitchFamily="2" charset="77"/>
              </a:defRPr>
            </a:lvl1pPr>
            <a:lvl2pPr marL="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2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79173" indent="-161731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b="1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26670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61950" indent="-182563" algn="l" defTabSz="1430205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3767368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2344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37320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2296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8552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99630" y="1168553"/>
            <a:ext cx="11041581" cy="5182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marR="5080" indent="-177800">
              <a:lnSpc>
                <a:spcPct val="200000"/>
              </a:lnSpc>
              <a:spcBef>
                <a:spcPts val="300"/>
              </a:spcBef>
              <a:buClr>
                <a:schemeClr val="bg1"/>
              </a:buClr>
              <a:buSzPct val="150000"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Accelerated book-building (ABB)</a:t>
            </a:r>
          </a:p>
        </p:txBody>
      </p:sp>
      <p:sp>
        <p:nvSpPr>
          <p:cNvPr id="5" name="Rectangle 4"/>
          <p:cNvSpPr/>
          <p:nvPr/>
        </p:nvSpPr>
        <p:spPr>
          <a:xfrm>
            <a:off x="567979" y="936887"/>
            <a:ext cx="10463814" cy="5227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Offering of securities in a very short period of time</a:t>
            </a:r>
          </a:p>
          <a:p>
            <a:pPr marL="644094" lvl="4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Preparation: a few weeks</a:t>
            </a:r>
          </a:p>
          <a:p>
            <a:pPr marL="644094" lvl="4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Offering open for a few hours</a:t>
            </a:r>
          </a:p>
          <a:p>
            <a:pPr marL="358344" lvl="4"/>
            <a:endParaRPr lang="en-GB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Legal framework </a:t>
            </a:r>
            <a:r>
              <a:rPr lang="en-GB" dirty="0">
                <a:solidFill>
                  <a:schemeClr val="bg1"/>
                </a:solidFill>
              </a:rPr>
              <a:t>(see rights issue)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Offering to qualified investors only (never to retail) </a:t>
            </a:r>
          </a:p>
          <a:p>
            <a:pPr marL="285750" lvl="1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bg1"/>
              </a:solidFill>
            </a:endParaRPr>
          </a:p>
          <a:p>
            <a:pPr marL="285750" lvl="1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Preference right for existing shareholders is always </a:t>
            </a:r>
            <a:r>
              <a:rPr lang="en-GB" b="1" dirty="0" err="1">
                <a:solidFill>
                  <a:schemeClr val="bg1"/>
                </a:solidFill>
              </a:rPr>
              <a:t>disapplied</a:t>
            </a:r>
            <a:endParaRPr lang="en-GB" b="1" dirty="0">
              <a:solidFill>
                <a:schemeClr val="bg1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b="1" spc="50" dirty="0">
              <a:solidFill>
                <a:schemeClr val="bg1"/>
              </a:solidFill>
              <a:cs typeface="Poppins SemiBold" pitchFamily="2" charset="77"/>
            </a:endParaRPr>
          </a:p>
          <a:p>
            <a:pPr marL="285750" lvl="1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Formalities</a:t>
            </a:r>
          </a:p>
          <a:p>
            <a:pPr marL="644094" lvl="4" indent="-285750"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cs typeface="Poppins SemiBold" pitchFamily="2" charset="77"/>
              </a:rPr>
              <a:t>No approval from shareholder meeting, board approval only (within authorised capital)</a:t>
            </a:r>
          </a:p>
          <a:p>
            <a:pPr marL="644094" lvl="4" indent="-285750">
              <a:buFont typeface="Wingdings" panose="05000000000000000000" pitchFamily="2" charset="2"/>
              <a:buChar char="§"/>
            </a:pPr>
            <a:r>
              <a:rPr lang="en-GB" sz="1600" spc="50" dirty="0">
                <a:solidFill>
                  <a:schemeClr val="bg1"/>
                </a:solidFill>
                <a:cs typeface="Poppins SemiBold" pitchFamily="2" charset="77"/>
              </a:rPr>
              <a:t>No prospectus (</a:t>
            </a:r>
            <a:r>
              <a:rPr lang="en-GB" sz="1600" spc="50" dirty="0">
                <a:solidFill>
                  <a:schemeClr val="bg1"/>
                </a:solidFill>
                <a:cs typeface="Helvetica" panose="020B0604020202020204" pitchFamily="34" charset="0"/>
              </a:rPr>
              <a:t>over 12 months, the total amount of offer of securities are &lt; 30% of the capital</a:t>
            </a:r>
            <a:r>
              <a:rPr lang="en-GB" sz="1600" spc="50" dirty="0">
                <a:solidFill>
                  <a:schemeClr val="bg1"/>
                </a:solidFill>
                <a:cs typeface="Poppins SemiBold" pitchFamily="2" charset="77"/>
              </a:rPr>
              <a:t>)</a:t>
            </a:r>
            <a:endParaRPr lang="en-GB" sz="1600" dirty="0">
              <a:solidFill>
                <a:schemeClr val="bg1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b="1" spc="50" dirty="0">
              <a:solidFill>
                <a:schemeClr val="bg1"/>
              </a:solidFill>
              <a:cs typeface="Poppins SemiBold" pitchFamily="2" charset="77"/>
            </a:endParaRPr>
          </a:p>
          <a:p>
            <a:pPr marL="285750" lvl="1" indent="-285750">
              <a:lnSpc>
                <a:spcPts val="2200"/>
              </a:lnSpc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Cumulative amount of capital increases carried out through ABB over a period of 12 months cannot exceed 10% of the amount of the capital (REIT-specific)</a:t>
            </a:r>
            <a:endParaRPr lang="fr-B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0174" y="1329003"/>
            <a:ext cx="10956324" cy="3531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marR="5080" indent="-177800">
              <a:lnSpc>
                <a:spcPct val="200000"/>
              </a:lnSpc>
              <a:spcBef>
                <a:spcPts val="300"/>
              </a:spcBef>
              <a:buClr>
                <a:schemeClr val="bg1"/>
              </a:buClr>
              <a:buSzPct val="150000"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Accelerated book-building (ABB)</a:t>
            </a:r>
          </a:p>
        </p:txBody>
      </p:sp>
      <p:sp>
        <p:nvSpPr>
          <p:cNvPr id="5" name="Rectangle 4"/>
          <p:cNvSpPr/>
          <p:nvPr/>
        </p:nvSpPr>
        <p:spPr>
          <a:xfrm>
            <a:off x="810827" y="1699315"/>
            <a:ext cx="1046381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The subscription price is at a discount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Smaller discounts than for rights issues </a:t>
            </a:r>
          </a:p>
          <a:p>
            <a:pPr lvl="1"/>
            <a:endParaRPr lang="en-GB" sz="1600" dirty="0">
              <a:solidFill>
                <a:schemeClr val="bg1"/>
              </a:solidFill>
            </a:endParaRPr>
          </a:p>
          <a:p>
            <a:pPr lvl="1"/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FSMA </a:t>
            </a:r>
            <a:endParaRPr lang="en-GB" dirty="0">
              <a:solidFill>
                <a:schemeClr val="bg1"/>
              </a:solidFill>
            </a:endParaRPr>
          </a:p>
          <a:p>
            <a:pPr marL="742950" lvl="1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Approval corporate documentation and press-releases</a:t>
            </a:r>
          </a:p>
          <a:p>
            <a:pPr>
              <a:spcAft>
                <a:spcPts val="600"/>
              </a:spcAft>
            </a:pPr>
            <a:br>
              <a:rPr lang="en-GB" sz="1600" b="1" dirty="0">
                <a:solidFill>
                  <a:schemeClr val="bg1"/>
                </a:solidFill>
              </a:rPr>
            </a:br>
            <a:endParaRPr lang="en-GB" sz="1600" b="1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Market abuse rules </a:t>
            </a:r>
            <a:r>
              <a:rPr lang="en-GB" dirty="0">
                <a:solidFill>
                  <a:schemeClr val="bg1"/>
                </a:solidFill>
              </a:rPr>
              <a:t>(see rights issue)</a:t>
            </a:r>
          </a:p>
          <a:p>
            <a:pPr lvl="1"/>
            <a:endParaRPr lang="en-GB" sz="1600" spc="50" dirty="0">
              <a:solidFill>
                <a:schemeClr val="bg1"/>
              </a:solidFill>
              <a:cs typeface="Poppins SemiBold" pitchFamily="2" charset="77"/>
            </a:endParaRPr>
          </a:p>
          <a:p>
            <a:pPr marL="0" lvl="1"/>
            <a:endParaRPr lang="en-GB" spc="50" dirty="0">
              <a:solidFill>
                <a:schemeClr val="bg1"/>
              </a:solidFill>
              <a:cs typeface="Poppins SemiBold" pitchFamily="2" charset="77"/>
            </a:endParaRPr>
          </a:p>
          <a:p>
            <a:pPr lvl="1"/>
            <a:endParaRPr lang="en-GB" spc="50" dirty="0"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174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9520" y="1440686"/>
            <a:ext cx="11299893" cy="4995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marR="5080" indent="-177800">
              <a:lnSpc>
                <a:spcPct val="200000"/>
              </a:lnSpc>
              <a:spcBef>
                <a:spcPts val="300"/>
              </a:spcBef>
              <a:buClr>
                <a:schemeClr val="bg1"/>
              </a:buClr>
              <a:buSzPct val="150000"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Zoom on the authorised capital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774251" y="1781611"/>
            <a:ext cx="10463814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Authorised capital </a:t>
            </a:r>
            <a:r>
              <a:rPr lang="en-GB" dirty="0">
                <a:solidFill>
                  <a:schemeClr val="bg1"/>
                </a:solidFill>
              </a:rPr>
              <a:t>= the maximum amount of capital that a company can issue, pursuant to its articles of association, without needing approval from the shareholders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Maximum of 5 years 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Legal maximum amount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100% of the capital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Proxy advisers’ guidelines are much stricter </a:t>
            </a:r>
            <a:r>
              <a:rPr lang="en-GB" dirty="0">
                <a:solidFill>
                  <a:schemeClr val="bg1"/>
                </a:solidFill>
              </a:rPr>
              <a:t>(see next slide)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Cofinimmo:</a:t>
            </a:r>
          </a:p>
          <a:p>
            <a:pPr marL="717550" lvl="4" indent="-269875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50%: capital increases in cash with preference right (rights issue)</a:t>
            </a:r>
          </a:p>
          <a:p>
            <a:pPr marL="717550" lvl="4" indent="-269875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20%: capital increase through optional dividend</a:t>
            </a:r>
          </a:p>
          <a:p>
            <a:pPr marL="717550" lvl="4" indent="-269875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10%: capital increase through contribution in kind and capital increase in cash with 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cancellation of preference right (ABB)</a:t>
            </a:r>
          </a:p>
          <a:p>
            <a:pPr marL="717550" lvl="4" indent="-269875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5 years</a:t>
            </a:r>
          </a:p>
        </p:txBody>
      </p:sp>
    </p:spTree>
    <p:extLst>
      <p:ext uri="{BB962C8B-B14F-4D97-AF65-F5344CB8AC3E}">
        <p14:creationId xmlns:p14="http://schemas.microsoft.com/office/powerpoint/2010/main" val="233284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1381" y="1462987"/>
            <a:ext cx="11280490" cy="4797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Proxy advisers’ guidelines 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ED5C2C8F-815E-3A0B-27C1-FB52712694A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33556" y="1603282"/>
            <a:ext cx="10608186" cy="416707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buClr>
                <a:schemeClr val="bg1"/>
              </a:buClr>
              <a:buSzPct val="110000"/>
            </a:pPr>
            <a:r>
              <a:rPr lang="en-GB" sz="2000" dirty="0">
                <a:solidFill>
                  <a:schemeClr val="bg1"/>
                </a:solidFill>
              </a:rPr>
              <a:t>ISS – Continental Europe Proxy Voting Guidelines</a:t>
            </a:r>
          </a:p>
          <a:p>
            <a:pPr marL="285750" indent="-285750">
              <a:lnSpc>
                <a:spcPct val="12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“Vote for issuance authorities </a:t>
            </a:r>
            <a:r>
              <a:rPr lang="en-GB" sz="1600" b="0" dirty="0">
                <a:solidFill>
                  <a:srgbClr val="FF0000"/>
                </a:solidFill>
              </a:rPr>
              <a:t>with pre-emptive rights </a:t>
            </a:r>
            <a:r>
              <a:rPr lang="en-GB" sz="1600" b="0" dirty="0">
                <a:solidFill>
                  <a:schemeClr val="bg1"/>
                </a:solidFill>
              </a:rPr>
              <a:t>to a maximum of </a:t>
            </a:r>
            <a:r>
              <a:rPr lang="en-GB" sz="1600" b="0" dirty="0">
                <a:solidFill>
                  <a:srgbClr val="FF0000"/>
                </a:solidFill>
              </a:rPr>
              <a:t>50%</a:t>
            </a:r>
            <a:r>
              <a:rPr lang="en-GB" sz="1600" b="0" dirty="0">
                <a:solidFill>
                  <a:schemeClr val="bg1"/>
                </a:solidFill>
              </a:rPr>
              <a:t> over currently issued capital […]”</a:t>
            </a:r>
          </a:p>
          <a:p>
            <a:pPr marL="285750" indent="-285750">
              <a:lnSpc>
                <a:spcPct val="12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“Vote for issuance authorities </a:t>
            </a:r>
            <a:r>
              <a:rPr lang="en-GB" sz="1600" b="0" dirty="0">
                <a:solidFill>
                  <a:srgbClr val="FF0000"/>
                </a:solidFill>
              </a:rPr>
              <a:t>without pre-emptive rights </a:t>
            </a:r>
            <a:r>
              <a:rPr lang="en-GB" sz="1600" b="0" dirty="0">
                <a:solidFill>
                  <a:schemeClr val="bg1"/>
                </a:solidFill>
              </a:rPr>
              <a:t>to a maximum of </a:t>
            </a:r>
            <a:r>
              <a:rPr lang="en-GB" sz="1600" b="0" dirty="0">
                <a:solidFill>
                  <a:srgbClr val="FF0000"/>
                </a:solidFill>
              </a:rPr>
              <a:t>10%</a:t>
            </a:r>
            <a:r>
              <a:rPr lang="en-GB" sz="1600" b="0" dirty="0">
                <a:solidFill>
                  <a:schemeClr val="bg1"/>
                </a:solidFill>
              </a:rPr>
              <a:t> (or a lower limit if local market best practice recommendations provide) of currently issued capital […]”</a:t>
            </a:r>
            <a:br>
              <a:rPr lang="en-GB" sz="1600" b="0" dirty="0">
                <a:solidFill>
                  <a:schemeClr val="bg1"/>
                </a:solidFill>
              </a:rPr>
            </a:br>
            <a:endParaRPr lang="en-GB" sz="1600" b="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buClr>
                <a:schemeClr val="bg1"/>
              </a:buClr>
              <a:buSzPct val="150000"/>
            </a:pPr>
            <a:r>
              <a:rPr lang="en-GB" sz="2000" dirty="0">
                <a:solidFill>
                  <a:schemeClr val="bg1"/>
                </a:solidFill>
              </a:rPr>
              <a:t>Glass Lewis – Continental Europe Guidelines</a:t>
            </a:r>
          </a:p>
          <a:p>
            <a:pPr marL="285750" indent="-285750">
              <a:lnSpc>
                <a:spcPct val="12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“In our view, any general authorisation to issue shares and/or convertible securities </a:t>
            </a:r>
            <a:r>
              <a:rPr lang="en-GB" sz="1600" b="0" dirty="0">
                <a:solidFill>
                  <a:srgbClr val="FF0000"/>
                </a:solidFill>
              </a:rPr>
              <a:t>with pre-emptive rights</a:t>
            </a:r>
            <a:r>
              <a:rPr lang="en-GB" sz="1600" b="0" dirty="0">
                <a:solidFill>
                  <a:schemeClr val="bg1"/>
                </a:solidFill>
              </a:rPr>
              <a:t> should not exceed </a:t>
            </a:r>
            <a:r>
              <a:rPr lang="en-GB" sz="1600" b="0" dirty="0">
                <a:solidFill>
                  <a:srgbClr val="FF0000"/>
                </a:solidFill>
              </a:rPr>
              <a:t>100%</a:t>
            </a:r>
            <a:r>
              <a:rPr lang="en-GB" sz="1600" b="0" dirty="0">
                <a:solidFill>
                  <a:schemeClr val="bg1"/>
                </a:solidFill>
              </a:rPr>
              <a:t> of a company’s total share capital…</a:t>
            </a:r>
          </a:p>
          <a:p>
            <a:pPr marL="285750" indent="-285750">
              <a:lnSpc>
                <a:spcPct val="12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… and any general authorisation to issue shares and/or convertible securities </a:t>
            </a:r>
            <a:r>
              <a:rPr lang="en-GB" sz="1600" b="0" dirty="0">
                <a:solidFill>
                  <a:srgbClr val="FF0000"/>
                </a:solidFill>
              </a:rPr>
              <a:t>without pre-emptive rights </a:t>
            </a:r>
            <a:r>
              <a:rPr lang="en-GB" sz="1600" b="0" dirty="0">
                <a:solidFill>
                  <a:schemeClr val="bg1"/>
                </a:solidFill>
              </a:rPr>
              <a:t>should not exceed </a:t>
            </a:r>
            <a:r>
              <a:rPr lang="en-GB" sz="1600" b="0" dirty="0">
                <a:solidFill>
                  <a:srgbClr val="FF0000"/>
                </a:solidFill>
              </a:rPr>
              <a:t>20%</a:t>
            </a:r>
            <a:r>
              <a:rPr lang="en-GB" sz="1600" b="0" dirty="0">
                <a:solidFill>
                  <a:schemeClr val="bg1"/>
                </a:solidFill>
              </a:rPr>
              <a:t> of the company’s total share capital.”</a:t>
            </a:r>
          </a:p>
        </p:txBody>
      </p:sp>
    </p:spTree>
    <p:extLst>
      <p:ext uri="{BB962C8B-B14F-4D97-AF65-F5344CB8AC3E}">
        <p14:creationId xmlns:p14="http://schemas.microsoft.com/office/powerpoint/2010/main" val="198019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0" y="-44731"/>
            <a:ext cx="12192000" cy="7339013"/>
            <a:chOff x="0" y="-17"/>
            <a:chExt cx="7680" cy="4623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76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5"/>
              <a:ext cx="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ptos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4" y="-17"/>
              <a:ext cx="3128" cy="4318"/>
            </a:xfrm>
            <a:custGeom>
              <a:avLst/>
              <a:gdLst>
                <a:gd name="T0" fmla="*/ 0 w 3128"/>
                <a:gd name="T1" fmla="*/ 0 h 4318"/>
                <a:gd name="T2" fmla="*/ 3128 w 3128"/>
                <a:gd name="T3" fmla="*/ 0 h 4318"/>
                <a:gd name="T4" fmla="*/ 1367 w 3128"/>
                <a:gd name="T5" fmla="*/ 4318 h 4318"/>
                <a:gd name="T6" fmla="*/ 0 w 3128"/>
                <a:gd name="T7" fmla="*/ 4318 h 4318"/>
                <a:gd name="T8" fmla="*/ 0 w 3128"/>
                <a:gd name="T9" fmla="*/ 0 h 4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8" h="4318">
                  <a:moveTo>
                    <a:pt x="0" y="0"/>
                  </a:moveTo>
                  <a:lnTo>
                    <a:pt x="3128" y="0"/>
                  </a:lnTo>
                  <a:lnTo>
                    <a:pt x="1367" y="4318"/>
                  </a:lnTo>
                  <a:lnTo>
                    <a:pt x="0" y="43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883" y="1492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5244" y="1483"/>
              <a:ext cx="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3735" y="807"/>
              <a:ext cx="3159" cy="1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en-US" sz="2700" b="1" dirty="0">
                  <a:solidFill>
                    <a:srgbClr val="00476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  REIT-regime</a:t>
              </a:r>
            </a:p>
            <a:p>
              <a:pPr marL="884238" lvl="2" indent="-34290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What is a REIT	</a:t>
              </a:r>
            </a:p>
            <a:p>
              <a:pPr marL="884238" lvl="2" indent="-34290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History</a:t>
              </a:r>
            </a:p>
            <a:p>
              <a:pPr marL="884238" lvl="2" indent="-34290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Legal framework </a:t>
              </a:r>
            </a:p>
            <a:p>
              <a:pPr marL="884238" lvl="2" indent="-34290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Examples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dirty="0">
                <a:ln>
                  <a:noFill/>
                </a:ln>
                <a:effectLst/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4823" y="1119"/>
              <a:ext cx="16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3795" y="1061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84" y="657"/>
              <a:ext cx="127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2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Table</a:t>
              </a:r>
              <a:r>
                <a:rPr kumimoji="0" lang="en-US" altLang="en-US" sz="4200" b="1" i="0" u="none" strike="noStrike" cap="none" normalizeH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 of</a:t>
              </a:r>
              <a:endPara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929" y="1387"/>
              <a:ext cx="279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194" y="1056"/>
              <a:ext cx="141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4200" b="1" dirty="0">
                  <a:solidFill>
                    <a:srgbClr val="FFFFFF"/>
                  </a:solidFill>
                </a:rPr>
                <a:t>contents</a:t>
              </a:r>
              <a:endPara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979" y="180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3579" y="2255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4941" y="2246"/>
              <a:ext cx="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3218" y="2024"/>
              <a:ext cx="2781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en-US" sz="2700" b="1" dirty="0">
                  <a:solidFill>
                    <a:srgbClr val="00476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  Sources of financing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Overview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Cofinimmo Sustainable Finance Framework 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Rights issue 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ABB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Contribution of assets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Optional dividend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Bank financing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Bonds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Commercial paper</a:t>
              </a:r>
            </a:p>
            <a:p>
              <a:pPr marL="884238" lvl="2" indent="-342900">
                <a:spcBef>
                  <a:spcPts val="0"/>
                </a:spcBef>
                <a:spcAft>
                  <a:spcPts val="600"/>
                </a:spcAft>
                <a:buSzPct val="90000"/>
                <a:buFont typeface="+mj-lt"/>
                <a:buAutoNum type="arabicPeriod"/>
                <a:tabLst>
                  <a:tab pos="3048000" algn="l"/>
                  <a:tab pos="4397375" algn="r"/>
                  <a:tab pos="7559675" algn="r"/>
                </a:tabLst>
                <a:defRPr/>
              </a:pPr>
              <a:r>
                <a:rPr lang="en-GB" sz="1400" dirty="0">
                  <a:latin typeface="Helvetica" panose="020B060402020202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Sale of rental receivables</a:t>
              </a:r>
            </a:p>
            <a:p>
              <a:pPr marL="541338" lvl="2">
                <a:spcBef>
                  <a:spcPts val="0"/>
                </a:spcBef>
                <a:spcAft>
                  <a:spcPts val="600"/>
                </a:spcAft>
                <a:buSzPct val="90000"/>
                <a:tabLst>
                  <a:tab pos="3048000" algn="l"/>
                  <a:tab pos="4397375" algn="r"/>
                  <a:tab pos="7559675" algn="r"/>
                </a:tabLst>
                <a:defRPr/>
              </a:pPr>
              <a:endParaRPr lang="fr-BE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dirty="0">
                <a:ln>
                  <a:noFill/>
                </a:ln>
                <a:effectLst/>
              </a:endParaRPr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4525" y="1880"/>
              <a:ext cx="1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3276" y="286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4" name="Rectangle 33"/>
            <p:cNvSpPr>
              <a:spLocks noChangeArrowheads="1"/>
            </p:cNvSpPr>
            <p:nvPr/>
          </p:nvSpPr>
          <p:spPr bwMode="auto">
            <a:xfrm>
              <a:off x="4637" y="2961"/>
              <a:ext cx="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7" name="Rectangle 35"/>
            <p:cNvSpPr>
              <a:spLocks noChangeArrowheads="1"/>
            </p:cNvSpPr>
            <p:nvPr/>
          </p:nvSpPr>
          <p:spPr bwMode="auto">
            <a:xfrm>
              <a:off x="4221" y="2595"/>
              <a:ext cx="1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2" name="Rectangle 40"/>
            <p:cNvSpPr>
              <a:spLocks noChangeArrowheads="1"/>
            </p:cNvSpPr>
            <p:nvPr/>
          </p:nvSpPr>
          <p:spPr bwMode="auto">
            <a:xfrm>
              <a:off x="4338" y="3724"/>
              <a:ext cx="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4" name="Rectangle 42"/>
            <p:cNvSpPr>
              <a:spLocks noChangeArrowheads="1"/>
            </p:cNvSpPr>
            <p:nvPr/>
          </p:nvSpPr>
          <p:spPr bwMode="auto">
            <a:xfrm>
              <a:off x="3922" y="3358"/>
              <a:ext cx="1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6" name="Rectangle 44"/>
            <p:cNvSpPr>
              <a:spLocks noChangeArrowheads="1"/>
            </p:cNvSpPr>
            <p:nvPr/>
          </p:nvSpPr>
          <p:spPr bwMode="auto">
            <a:xfrm>
              <a:off x="2889" y="3301"/>
              <a:ext cx="22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7" name="Line 45"/>
            <p:cNvSpPr>
              <a:spLocks noChangeShapeType="1"/>
            </p:cNvSpPr>
            <p:nvPr/>
          </p:nvSpPr>
          <p:spPr bwMode="auto">
            <a:xfrm flipH="1">
              <a:off x="7000" y="2531"/>
              <a:ext cx="644" cy="1592"/>
            </a:xfrm>
            <a:prstGeom prst="line">
              <a:avLst/>
            </a:prstGeom>
            <a:noFill/>
            <a:ln w="77788" cap="rnd">
              <a:solidFill>
                <a:srgbClr val="0047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8" name="Line 46"/>
            <p:cNvSpPr>
              <a:spLocks noChangeShapeType="1"/>
            </p:cNvSpPr>
            <p:nvPr/>
          </p:nvSpPr>
          <p:spPr bwMode="auto">
            <a:xfrm flipH="1">
              <a:off x="1153" y="2584"/>
              <a:ext cx="644" cy="1592"/>
            </a:xfrm>
            <a:prstGeom prst="line">
              <a:avLst/>
            </a:prstGeom>
            <a:noFill/>
            <a:ln w="77788" cap="rnd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9" name="Line 47"/>
            <p:cNvSpPr>
              <a:spLocks noChangeShapeType="1"/>
            </p:cNvSpPr>
            <p:nvPr/>
          </p:nvSpPr>
          <p:spPr bwMode="auto">
            <a:xfrm flipH="1">
              <a:off x="894" y="3097"/>
              <a:ext cx="436" cy="1080"/>
            </a:xfrm>
            <a:prstGeom prst="line">
              <a:avLst/>
            </a:prstGeom>
            <a:noFill/>
            <a:ln w="77788" cap="rnd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0" name="Line 48"/>
            <p:cNvSpPr>
              <a:spLocks noChangeShapeType="1"/>
            </p:cNvSpPr>
            <p:nvPr/>
          </p:nvSpPr>
          <p:spPr bwMode="auto">
            <a:xfrm flipH="1">
              <a:off x="624" y="3520"/>
              <a:ext cx="259" cy="639"/>
            </a:xfrm>
            <a:prstGeom prst="line">
              <a:avLst/>
            </a:prstGeom>
            <a:noFill/>
            <a:ln w="77788" cap="rnd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1" name="Line 49"/>
            <p:cNvSpPr>
              <a:spLocks noChangeShapeType="1"/>
            </p:cNvSpPr>
            <p:nvPr/>
          </p:nvSpPr>
          <p:spPr bwMode="auto">
            <a:xfrm flipH="1">
              <a:off x="6784" y="3217"/>
              <a:ext cx="370" cy="914"/>
            </a:xfrm>
            <a:prstGeom prst="line">
              <a:avLst/>
            </a:prstGeom>
            <a:noFill/>
            <a:ln w="77788" cap="rnd">
              <a:solidFill>
                <a:srgbClr val="0047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2" name="Rectangle 50"/>
            <p:cNvSpPr>
              <a:spLocks noChangeArrowheads="1"/>
            </p:cNvSpPr>
            <p:nvPr/>
          </p:nvSpPr>
          <p:spPr bwMode="auto">
            <a:xfrm>
              <a:off x="4260" y="67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3" name="Rectangle 51"/>
            <p:cNvSpPr>
              <a:spLocks noChangeArrowheads="1"/>
            </p:cNvSpPr>
            <p:nvPr/>
          </p:nvSpPr>
          <p:spPr bwMode="auto">
            <a:xfrm>
              <a:off x="4260" y="777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4" name="Rectangle 52"/>
            <p:cNvSpPr>
              <a:spLocks noChangeArrowheads="1"/>
            </p:cNvSpPr>
            <p:nvPr/>
          </p:nvSpPr>
          <p:spPr bwMode="auto">
            <a:xfrm>
              <a:off x="5621" y="768"/>
              <a:ext cx="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5" name="Rectangle 53"/>
            <p:cNvSpPr>
              <a:spLocks noChangeArrowheads="1"/>
            </p:cNvSpPr>
            <p:nvPr/>
          </p:nvSpPr>
          <p:spPr bwMode="auto">
            <a:xfrm>
              <a:off x="4005" y="210"/>
              <a:ext cx="2064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700" b="1" dirty="0">
                  <a:solidFill>
                    <a:srgbClr val="00476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  About Cofinimmo</a:t>
              </a:r>
              <a:endParaRPr kumimoji="0" lang="en-US" altLang="en-US" sz="1800" b="0" i="0" u="none" strike="noStrike" cap="none" normalizeH="0" dirty="0">
                <a:ln>
                  <a:noFill/>
                </a:ln>
                <a:solidFill>
                  <a:srgbClr val="00476B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046" name="Rectangle 54"/>
            <p:cNvSpPr>
              <a:spLocks noChangeArrowheads="1"/>
            </p:cNvSpPr>
            <p:nvPr/>
          </p:nvSpPr>
          <p:spPr bwMode="auto">
            <a:xfrm>
              <a:off x="5205" y="404"/>
              <a:ext cx="16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7" name="Rectangle 55"/>
            <p:cNvSpPr>
              <a:spLocks noChangeArrowheads="1"/>
            </p:cNvSpPr>
            <p:nvPr/>
          </p:nvSpPr>
          <p:spPr bwMode="auto">
            <a:xfrm>
              <a:off x="3849" y="341"/>
              <a:ext cx="58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95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0863" y="1210576"/>
            <a:ext cx="10990348" cy="4851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0738" y="1125537"/>
            <a:ext cx="10762596" cy="5238686"/>
          </a:xfrm>
          <a:noFill/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 technique to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increase the equity 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whereby the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acquisition of assets 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is paid </a:t>
            </a: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with shares 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of the REIT instead of with cash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bg1"/>
                </a:solidFill>
                <a:latin typeface="+mn-lt"/>
              </a:rPr>
              <a:t>Usually done within the </a:t>
            </a:r>
            <a:r>
              <a:rPr lang="en-GB" sz="2200" b="1" dirty="0">
                <a:solidFill>
                  <a:schemeClr val="bg1"/>
                </a:solidFill>
                <a:latin typeface="+mn-lt"/>
              </a:rPr>
              <a:t>authorised capital</a:t>
            </a:r>
            <a:r>
              <a:rPr lang="en-GB" sz="2200" b="0" dirty="0">
                <a:solidFill>
                  <a:schemeClr val="bg1"/>
                </a:solidFill>
                <a:latin typeface="+mn-lt"/>
              </a:rPr>
              <a:t>, so no shareholder approval required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endParaRPr lang="fr-BE" sz="2200" dirty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FSMA-approval</a:t>
            </a: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required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endParaRPr lang="en-GB" sz="22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  <a:tabLst>
                <a:tab pos="717550" algn="l"/>
                <a:tab pos="1165225" algn="l"/>
              </a:tabLst>
            </a:pPr>
            <a:r>
              <a:rPr lang="en-GB" sz="22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Subscription price cannot be lower than the lower of (specifically for REITs):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50000"/>
              <a:tabLst>
                <a:tab pos="717550" algn="l"/>
                <a:tab pos="1165225" algn="l"/>
              </a:tabLst>
            </a:pP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	(1) 	the net asset value per share not older than 4 months prior to the contribution, and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50000"/>
              <a:tabLst>
                <a:tab pos="717550" algn="l"/>
                <a:tab pos="1165225" algn="l"/>
              </a:tabLst>
            </a:pPr>
            <a:r>
              <a:rPr lang="en-GB" sz="1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	(2) 	</a:t>
            </a:r>
            <a:r>
              <a:rPr lang="en-GB" sz="1800" b="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the average share-price over 30 calendar days prior to the contribution</a:t>
            </a:r>
            <a:br>
              <a:rPr lang="en-GB" sz="1800" b="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</a:br>
            <a:r>
              <a:rPr lang="en-GB" sz="1800" b="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	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328707" y="301594"/>
            <a:ext cx="7765589" cy="639305"/>
          </a:xfrm>
          <a:prstGeom prst="rect">
            <a:avLst/>
          </a:prstGeom>
        </p:spPr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Contribution of assets</a:t>
            </a:r>
          </a:p>
        </p:txBody>
      </p:sp>
    </p:spTree>
    <p:extLst>
      <p:ext uri="{BB962C8B-B14F-4D97-AF65-F5344CB8AC3E}">
        <p14:creationId xmlns:p14="http://schemas.microsoft.com/office/powerpoint/2010/main" val="20115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7895" y="1184732"/>
            <a:ext cx="10802471" cy="5054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27895" y="1449449"/>
            <a:ext cx="11089754" cy="4525420"/>
          </a:xfrm>
          <a:noFill/>
        </p:spPr>
        <p:txBody>
          <a:bodyPr>
            <a:normAutofit lnSpcReduction="10000"/>
          </a:bodyPr>
          <a:lstStyle/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b="0" dirty="0">
                <a:solidFill>
                  <a:schemeClr val="bg1"/>
                </a:solidFill>
              </a:rPr>
              <a:t>A technique to </a:t>
            </a:r>
            <a:r>
              <a:rPr lang="en-GB" sz="2800" dirty="0">
                <a:solidFill>
                  <a:schemeClr val="bg1"/>
                </a:solidFill>
              </a:rPr>
              <a:t>increase the equity</a:t>
            </a:r>
            <a:endParaRPr lang="en-GB" sz="2800" b="0" dirty="0">
              <a:solidFill>
                <a:schemeClr val="bg1"/>
              </a:solidFill>
            </a:endParaRPr>
          </a:p>
          <a:p>
            <a:pPr lvl="2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None/>
            </a:pPr>
            <a:endParaRPr lang="en-GB" sz="2800" b="0" dirty="0">
              <a:solidFill>
                <a:schemeClr val="bg1"/>
              </a:solidFill>
            </a:endParaRPr>
          </a:p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b="0" dirty="0">
                <a:solidFill>
                  <a:schemeClr val="bg1"/>
                </a:solidFill>
              </a:rPr>
              <a:t>Option for shareholder to receive their </a:t>
            </a:r>
            <a:r>
              <a:rPr lang="en-GB" sz="2800" dirty="0">
                <a:solidFill>
                  <a:schemeClr val="bg1"/>
                </a:solidFill>
              </a:rPr>
              <a:t>dividend in shares </a:t>
            </a:r>
          </a:p>
          <a:p>
            <a:pPr lvl="2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None/>
            </a:pPr>
            <a:r>
              <a:rPr lang="en-GB" sz="2800" b="0" dirty="0">
                <a:solidFill>
                  <a:schemeClr val="bg1"/>
                </a:solidFill>
              </a:rPr>
              <a:t>     instead of in cash </a:t>
            </a:r>
          </a:p>
          <a:p>
            <a:pPr lvl="2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None/>
            </a:pPr>
            <a:endParaRPr lang="en-GB" sz="2800" b="0" dirty="0">
              <a:solidFill>
                <a:schemeClr val="bg1"/>
              </a:solidFill>
            </a:endParaRPr>
          </a:p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b="0" dirty="0">
                <a:solidFill>
                  <a:schemeClr val="bg1"/>
                </a:solidFill>
              </a:rPr>
              <a:t>Contribution of the dividend to the capital (contribution in kind)</a:t>
            </a:r>
          </a:p>
          <a:p>
            <a:pPr lvl="2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None/>
            </a:pPr>
            <a:endParaRPr lang="en-GB" sz="2800" b="0" dirty="0">
              <a:solidFill>
                <a:schemeClr val="bg1"/>
              </a:solidFill>
            </a:endParaRPr>
          </a:p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b="0" dirty="0">
                <a:solidFill>
                  <a:schemeClr val="bg1"/>
                </a:solidFill>
              </a:rPr>
              <a:t>Usually done within the </a:t>
            </a:r>
            <a:r>
              <a:rPr lang="en-GB" sz="2800" dirty="0">
                <a:solidFill>
                  <a:schemeClr val="bg1"/>
                </a:solidFill>
              </a:rPr>
              <a:t>authorised capital</a:t>
            </a:r>
            <a:r>
              <a:rPr lang="en-GB" sz="2800" b="0" dirty="0">
                <a:solidFill>
                  <a:schemeClr val="bg1"/>
                </a:solidFill>
              </a:rPr>
              <a:t>, so no shareholder approval required</a:t>
            </a:r>
          </a:p>
          <a:p>
            <a:pPr lvl="2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None/>
            </a:pPr>
            <a:endParaRPr lang="en-GB" sz="2800" b="0" dirty="0">
              <a:solidFill>
                <a:schemeClr val="bg1"/>
              </a:solidFill>
            </a:endParaRPr>
          </a:p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cs typeface="Helvetica" panose="020B0604020202020204" pitchFamily="34" charset="0"/>
              </a:rPr>
              <a:t>FSMA-approval </a:t>
            </a:r>
            <a:r>
              <a:rPr lang="en-GB" sz="2800" b="0" dirty="0">
                <a:solidFill>
                  <a:schemeClr val="bg1"/>
                </a:solidFill>
                <a:cs typeface="Helvetica" panose="020B0604020202020204" pitchFamily="34" charset="0"/>
              </a:rPr>
              <a:t>required</a:t>
            </a:r>
          </a:p>
          <a:p>
            <a:pPr marL="636373" lvl="2" indent="-45720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fr-BE" sz="28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409389" y="283665"/>
            <a:ext cx="7765589" cy="684523"/>
          </a:xfrm>
          <a:prstGeom prst="rect">
            <a:avLst/>
          </a:prstGeom>
        </p:spPr>
        <p:txBody>
          <a:bodyPr/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Optional dividend</a:t>
            </a:r>
          </a:p>
        </p:txBody>
      </p:sp>
    </p:spTree>
    <p:extLst>
      <p:ext uri="{BB962C8B-B14F-4D97-AF65-F5344CB8AC3E}">
        <p14:creationId xmlns:p14="http://schemas.microsoft.com/office/powerpoint/2010/main" val="20799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50863" y="1301499"/>
            <a:ext cx="10802471" cy="4604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50863" y="1543891"/>
            <a:ext cx="11089754" cy="4990049"/>
          </a:xfrm>
          <a:noFill/>
        </p:spPr>
        <p:txBody>
          <a:bodyPr>
            <a:noAutofit/>
          </a:bodyPr>
          <a:lstStyle/>
          <a:p>
            <a:pPr marL="464923" lvl="3" indent="-28575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Types:</a:t>
            </a:r>
          </a:p>
          <a:p>
            <a:pPr marL="989013" lvl="4" indent="-360363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Bi-lateral</a:t>
            </a:r>
            <a:r>
              <a:rPr lang="en-GB" sz="20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loans (one credit institution)</a:t>
            </a:r>
          </a:p>
          <a:p>
            <a:pPr marL="989013" lvl="4" indent="-360363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Syndicated</a:t>
            </a:r>
            <a:r>
              <a:rPr lang="en-GB" sz="20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loans (a pool of credit institutions - often LMA-type because international lenders)</a:t>
            </a:r>
            <a:r>
              <a:rPr lang="en-GB" sz="20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	</a:t>
            </a:r>
            <a:br>
              <a:rPr lang="en-GB" sz="20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</a:b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Usually </a:t>
            </a:r>
            <a:r>
              <a:rPr lang="en-GB" sz="26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bullet-loans</a:t>
            </a:r>
            <a:r>
              <a:rPr lang="en-GB" sz="26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(to have a stable cash-position at all times; refinancing at maturity)</a:t>
            </a:r>
          </a:p>
          <a:p>
            <a:pPr lvl="3"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26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6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Unsecured</a:t>
            </a:r>
            <a:r>
              <a:rPr lang="en-GB" sz="26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(international investors require a “free asset-base”)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36875" y="407646"/>
            <a:ext cx="7765589" cy="490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Bank financing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38146" y="-85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002012" y="6968832"/>
            <a:ext cx="11089754" cy="5181336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 vert="horz" lIns="72000" tIns="45720" rIns="91440" bIns="45720" rtlCol="0">
            <a:normAutofit/>
          </a:bodyPr>
          <a:lstStyle>
            <a:lvl1pPr marL="0" indent="0" algn="l" defTabSz="1369952" rtl="0" eaLnBrk="1" latinLnBrk="0" hangingPunct="1">
              <a:lnSpc>
                <a:spcPct val="90000"/>
              </a:lnSpc>
              <a:spcBef>
                <a:spcPts val="1498"/>
              </a:spcBef>
              <a:buClr>
                <a:srgbClr val="5D4F4B"/>
              </a:buClr>
              <a:buFont typeface="Wingdings" panose="05000000000000000000" pitchFamily="2" charset="2"/>
              <a:buNone/>
              <a:defRPr sz="1598" b="0" i="0" kern="1200" spc="50" baseline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Poppins SemiBold" pitchFamily="2" charset="77"/>
              </a:defRPr>
            </a:lvl1pPr>
            <a:lvl2pPr marL="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2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79173" indent="-161731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b="1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26670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61950" indent="-182563" algn="l" defTabSz="1430205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3767368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2344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37320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2296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879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92808" y="1216152"/>
            <a:ext cx="10802471" cy="51846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87375" y="1610777"/>
            <a:ext cx="11089754" cy="4790024"/>
          </a:xfrm>
          <a:noFill/>
        </p:spPr>
        <p:txBody>
          <a:bodyPr>
            <a:noAutofit/>
          </a:bodyPr>
          <a:lstStyle/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debt-instrument</a:t>
            </a: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that allows a company to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raise money 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by borrowing   from investors</a:t>
            </a:r>
            <a:endParaRPr lang="en-GB" sz="24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Reimbursement at a </a:t>
            </a: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maturity date </a:t>
            </a: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and </a:t>
            </a: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periodic interest payments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Bonds are financial instruments that are </a:t>
            </a: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traded</a:t>
            </a: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</a:t>
            </a:r>
          </a:p>
          <a:p>
            <a:pPr lvl="3">
              <a:lnSpc>
                <a:spcPct val="100000"/>
              </a:lnSpc>
              <a:buClr>
                <a:schemeClr val="bg1"/>
              </a:buClr>
              <a:buSzPct val="150000"/>
            </a:pP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Summary document, FSMA and market abuse rules (see rights issue)</a:t>
            </a:r>
          </a:p>
          <a:p>
            <a:pPr lvl="3"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24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No shareholder approval</a:t>
            </a:r>
          </a:p>
          <a:p>
            <a:pPr lvl="3"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24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Unsecured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36875" y="466087"/>
            <a:ext cx="7765589" cy="490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Bonds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595" y="-9186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002012" y="6968832"/>
            <a:ext cx="11089754" cy="5181336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 vert="horz" lIns="72000" tIns="45720" rIns="91440" bIns="45720" rtlCol="0">
            <a:normAutofit/>
          </a:bodyPr>
          <a:lstStyle>
            <a:lvl1pPr marL="0" indent="0" algn="l" defTabSz="1369952" rtl="0" eaLnBrk="1" latinLnBrk="0" hangingPunct="1">
              <a:lnSpc>
                <a:spcPct val="90000"/>
              </a:lnSpc>
              <a:spcBef>
                <a:spcPts val="1498"/>
              </a:spcBef>
              <a:buClr>
                <a:srgbClr val="5D4F4B"/>
              </a:buClr>
              <a:buFont typeface="Wingdings" panose="05000000000000000000" pitchFamily="2" charset="2"/>
              <a:buNone/>
              <a:defRPr sz="1598" b="0" i="0" kern="1200" spc="50" baseline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Poppins SemiBold" pitchFamily="2" charset="77"/>
              </a:defRPr>
            </a:lvl1pPr>
            <a:lvl2pPr marL="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2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79173" indent="-161731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b="1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26670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61950" indent="-182563" algn="l" defTabSz="1430205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3767368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2344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37320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2296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19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18" y="1142317"/>
            <a:ext cx="10802471" cy="4755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16718" y="1478395"/>
            <a:ext cx="11089754" cy="4192564"/>
          </a:xfrm>
          <a:noFill/>
        </p:spPr>
        <p:txBody>
          <a:bodyPr>
            <a:noAutofit/>
          </a:bodyPr>
          <a:lstStyle/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Is a </a:t>
            </a:r>
            <a:r>
              <a:rPr lang="en-GB" sz="2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short-term </a:t>
            </a: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debt instrument 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Maturity:  </a:t>
            </a:r>
            <a:endParaRPr lang="en-GB" sz="20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971550" lvl="5" indent="-3429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Usually a few months</a:t>
            </a:r>
          </a:p>
          <a:p>
            <a:pPr marL="971550" lvl="4" indent="-342900">
              <a:lnSpc>
                <a:spcPct val="100000"/>
              </a:lnSpc>
              <a:buClr>
                <a:schemeClr val="bg1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Maximum 1 year</a:t>
            </a:r>
          </a:p>
          <a:p>
            <a:pPr lvl="4" indent="0">
              <a:lnSpc>
                <a:spcPct val="100000"/>
              </a:lnSpc>
              <a:buClr>
                <a:schemeClr val="bg1"/>
              </a:buClr>
              <a:buSzPct val="150000"/>
              <a:buNone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Generally </a:t>
            </a:r>
            <a:r>
              <a:rPr lang="en-GB" sz="2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rolled-over</a:t>
            </a: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 </a:t>
            </a:r>
          </a:p>
          <a:p>
            <a:pPr lvl="3">
              <a:lnSpc>
                <a:spcPct val="100000"/>
              </a:lnSpc>
              <a:buClr>
                <a:schemeClr val="bg1"/>
              </a:buClr>
              <a:buSzPct val="150000"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Secured by “</a:t>
            </a:r>
            <a:r>
              <a:rPr lang="en-GB" sz="2800" b="1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back-up lines</a:t>
            </a:r>
            <a:r>
              <a:rPr lang="en-GB" sz="2800" dirty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t>”</a:t>
            </a:r>
          </a:p>
          <a:p>
            <a:pPr marL="464923" lvl="3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36875" y="400076"/>
            <a:ext cx="7765589" cy="4906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Commercial paper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38146" y="-85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38146" y="17115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002012" y="6968832"/>
            <a:ext cx="11089754" cy="5181336"/>
          </a:xfrm>
          <a:prstGeom prst="rect">
            <a:avLst/>
          </a:prstGeom>
          <a:solidFill>
            <a:srgbClr val="9BB8C8">
              <a:alpha val="9804"/>
            </a:srgbClr>
          </a:solidFill>
        </p:spPr>
        <p:txBody>
          <a:bodyPr vert="horz" lIns="72000" tIns="45720" rIns="91440" bIns="45720" rtlCol="0">
            <a:normAutofit/>
          </a:bodyPr>
          <a:lstStyle>
            <a:lvl1pPr marL="0" indent="0" algn="l" defTabSz="1369952" rtl="0" eaLnBrk="1" latinLnBrk="0" hangingPunct="1">
              <a:lnSpc>
                <a:spcPct val="90000"/>
              </a:lnSpc>
              <a:spcBef>
                <a:spcPts val="1498"/>
              </a:spcBef>
              <a:buClr>
                <a:srgbClr val="5D4F4B"/>
              </a:buClr>
              <a:buFont typeface="Wingdings" panose="05000000000000000000" pitchFamily="2" charset="2"/>
              <a:buNone/>
              <a:defRPr sz="1598" b="0" i="0" kern="1200" spc="50" baseline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Poppins SemiBold" pitchFamily="2" charset="77"/>
              </a:defRPr>
            </a:lvl1pPr>
            <a:lvl2pPr marL="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2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79173" indent="-161731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b="1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266700" indent="0" algn="l" defTabSz="1369952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61950" indent="-182563" algn="l" defTabSz="1430205" rtl="0" eaLnBrk="1" latinLnBrk="0" hangingPunct="1">
              <a:lnSpc>
                <a:spcPct val="90000"/>
              </a:lnSpc>
              <a:spcBef>
                <a:spcPts val="749"/>
              </a:spcBef>
              <a:buClr>
                <a:srgbClr val="5D4F4B"/>
              </a:buClr>
              <a:buFont typeface="Century Gothic" panose="020B0502020202020204" pitchFamily="34" charset="0"/>
              <a:buChar char="―"/>
              <a:defRPr sz="1598" kern="120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3767368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2344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37320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2296" indent="-342488" algn="l" defTabSz="1369952" rtl="0" eaLnBrk="1" latinLnBrk="0" hangingPunct="1">
              <a:lnSpc>
                <a:spcPct val="90000"/>
              </a:lnSpc>
              <a:spcBef>
                <a:spcPts val="749"/>
              </a:spcBef>
              <a:buFont typeface="Arial" panose="020B0604020202020204" pitchFamily="34" charset="0"/>
              <a:buChar char="•"/>
              <a:defRPr sz="26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1987" y="31364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641987" y="49398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103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3741" y="1112864"/>
            <a:ext cx="10802471" cy="4818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94298" y="1232088"/>
            <a:ext cx="10430902" cy="4466097"/>
          </a:xfrm>
          <a:noFill/>
        </p:spPr>
        <p:txBody>
          <a:bodyPr>
            <a:normAutofit fontScale="92500"/>
          </a:bodyPr>
          <a:lstStyle/>
          <a:p>
            <a:pPr marL="3429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way to obtain </a:t>
            </a:r>
            <a:r>
              <a:rPr lang="en-U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cash through the sale of (part of) rent receivables </a:t>
            </a:r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a credit institution</a:t>
            </a: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(Part of) the rent will be paid to the credit institutions but the landlord remains liable under the lease (e.g. for maintenance) =&gt; sale of 85% of the rent only (15% for maintenance expenses)</a:t>
            </a: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Only possible when tenants are </a:t>
            </a:r>
            <a:r>
              <a:rPr lang="en-U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institutional investors or public entities</a:t>
            </a: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-457200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Down-side:  the credit institutions do not allow the asset to be sold as they want the initial landlord to stay on the hook for the maintenance (asset is illiquid)</a:t>
            </a:r>
            <a:endParaRPr lang="fr-BE" sz="2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418354" y="340471"/>
            <a:ext cx="7765589" cy="554670"/>
          </a:xfrm>
          <a:prstGeom prst="rect">
            <a:avLst/>
          </a:prstGeom>
        </p:spPr>
        <p:txBody>
          <a:bodyPr/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Sale of rental receivables</a:t>
            </a:r>
          </a:p>
        </p:txBody>
      </p:sp>
    </p:spTree>
    <p:extLst>
      <p:ext uri="{BB962C8B-B14F-4D97-AF65-F5344CB8AC3E}">
        <p14:creationId xmlns:p14="http://schemas.microsoft.com/office/powerpoint/2010/main" val="274644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274919" y="593806"/>
            <a:ext cx="7765589" cy="1060616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Any questions?</a:t>
            </a:r>
          </a:p>
        </p:txBody>
      </p:sp>
      <p:pic>
        <p:nvPicPr>
          <p:cNvPr id="1027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611" y="593806"/>
            <a:ext cx="5702166" cy="590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9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392"/>
          <a:stretch/>
        </p:blipFill>
        <p:spPr>
          <a:xfrm>
            <a:off x="0" y="-92787"/>
            <a:ext cx="12192000" cy="69507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209014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00476B"/>
                </a:solidFill>
              </a:rPr>
              <a:t>THANK YOU</a:t>
            </a:r>
          </a:p>
        </p:txBody>
      </p:sp>
      <p:sp>
        <p:nvSpPr>
          <p:cNvPr id="5" name="Line 49"/>
          <p:cNvSpPr>
            <a:spLocks noChangeShapeType="1"/>
          </p:cNvSpPr>
          <p:nvPr/>
        </p:nvSpPr>
        <p:spPr bwMode="auto">
          <a:xfrm flipH="1">
            <a:off x="5704539" y="493059"/>
            <a:ext cx="911414" cy="1217894"/>
          </a:xfrm>
          <a:prstGeom prst="line">
            <a:avLst/>
          </a:prstGeom>
          <a:noFill/>
          <a:ln w="31750" cap="sq">
            <a:solidFill>
              <a:srgbClr val="0047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Line 49"/>
          <p:cNvSpPr>
            <a:spLocks noChangeShapeType="1"/>
          </p:cNvSpPr>
          <p:nvPr/>
        </p:nvSpPr>
        <p:spPr bwMode="auto">
          <a:xfrm flipH="1">
            <a:off x="5830045" y="3657601"/>
            <a:ext cx="911414" cy="1217894"/>
          </a:xfrm>
          <a:prstGeom prst="line">
            <a:avLst/>
          </a:prstGeom>
          <a:noFill/>
          <a:ln w="31750" cap="sq">
            <a:solidFill>
              <a:srgbClr val="0047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el 15">
            <a:extLst>
              <a:ext uri="{FF2B5EF4-FFF2-40B4-BE49-F238E27FC236}">
                <a16:creationId xmlns:a16="http://schemas.microsoft.com/office/drawing/2014/main" id="{987D2B16-9BB5-0E4E-6DF0-28F29429ED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About Cofinimmo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36" y="1397728"/>
            <a:ext cx="8859508" cy="389336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228836" y="986563"/>
            <a:ext cx="2490187" cy="5514659"/>
            <a:chOff x="9122305" y="986563"/>
            <a:chExt cx="2490187" cy="551465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2306" y="986563"/>
              <a:ext cx="2445797" cy="159592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2305" y="2836157"/>
              <a:ext cx="2445797" cy="154690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2355" y="4636733"/>
              <a:ext cx="2490137" cy="1864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42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REIT-regime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946" y="533412"/>
            <a:ext cx="3411234" cy="24243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Résidence Le Charlemagne YouFirst faça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42" y="1234302"/>
            <a:ext cx="3479735" cy="30088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818" y="3968255"/>
            <a:ext cx="3417907" cy="23005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791" y="3587816"/>
            <a:ext cx="2802334" cy="21042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79AA44D6-0633-C747-857F-A1CD1532B3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402" y="1602991"/>
            <a:ext cx="4557011" cy="3183919"/>
          </a:xfrm>
          <a:prstGeom prst="rect">
            <a:avLst/>
          </a:prstGeom>
          <a:solidFill>
            <a:srgbClr val="00476B">
              <a:alpha val="9804"/>
            </a:srgbClr>
          </a:solidFill>
        </p:spPr>
        <p:txBody>
          <a:bodyPr/>
          <a:lstStyle>
            <a:lvl1pPr marL="0" indent="0">
              <a:buNone/>
              <a:defRPr sz="1598" b="0" i="0" spc="50" baseline="0">
                <a:solidFill>
                  <a:srgbClr val="000000"/>
                </a:solidFill>
                <a:latin typeface="Century Gothic" panose="020B0502020202020204" pitchFamily="34" charset="0"/>
                <a:cs typeface="Poppins SemiBold" pitchFamily="2" charset="77"/>
              </a:defRPr>
            </a:lvl1pPr>
            <a:lvl2pPr marL="0" indent="0">
              <a:buNone/>
              <a:defRPr sz="1298">
                <a:solidFill>
                  <a:srgbClr val="000000"/>
                </a:solidFill>
                <a:latin typeface="Century Gothic" panose="020B0502020202020204" pitchFamily="34" charset="0"/>
              </a:defRPr>
            </a:lvl2pPr>
            <a:lvl3pPr marL="179173" indent="-161731">
              <a:buClr>
                <a:srgbClr val="5D4F4B"/>
              </a:buClr>
              <a:buFont typeface="Century Gothic" panose="020B0502020202020204" pitchFamily="34" charset="0"/>
              <a:buChar char="―"/>
              <a:defRPr/>
            </a:lvl3pPr>
          </a:lstStyle>
          <a:p>
            <a:pPr marL="896938" lvl="2" indent="-538163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  <a:defRPr/>
            </a:pPr>
            <a:r>
              <a:rPr lang="en-GB" sz="2800" b="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What is a REIT	</a:t>
            </a:r>
          </a:p>
          <a:p>
            <a:pPr marL="896938" lvl="2" indent="-538163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  <a:defRPr/>
            </a:pPr>
            <a:r>
              <a:rPr lang="en-GB" sz="2800" b="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History</a:t>
            </a:r>
          </a:p>
          <a:p>
            <a:pPr marL="896938" lvl="2" indent="-538163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  <a:defRPr/>
            </a:pPr>
            <a:r>
              <a:rPr lang="en-GB" sz="2800" b="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Legal framework </a:t>
            </a:r>
          </a:p>
          <a:p>
            <a:pPr marL="896938" lvl="2" indent="-538163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3048000" algn="l"/>
                <a:tab pos="4397375" algn="r"/>
                <a:tab pos="7559675" algn="r"/>
              </a:tabLst>
              <a:defRPr/>
            </a:pPr>
            <a:r>
              <a:rPr lang="en-GB" sz="2800" b="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Examples</a:t>
            </a:r>
          </a:p>
          <a:p>
            <a:pPr marL="0" marR="0" lvl="1" indent="0" algn="l" defTabSz="136995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598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31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6081" y="4580238"/>
            <a:ext cx="7537368" cy="1774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76081" y="1219200"/>
            <a:ext cx="7537368" cy="3131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ED5C2C8F-815E-3A0B-27C1-FB52712694A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50789" y="1370109"/>
            <a:ext cx="7308301" cy="298094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Clr>
                <a:srgbClr val="00476B"/>
              </a:buClr>
              <a:buSzPct val="125000"/>
            </a:pPr>
            <a:r>
              <a:rPr lang="en-GB" sz="2200" dirty="0">
                <a:solidFill>
                  <a:schemeClr val="bg1"/>
                </a:solidFill>
              </a:rPr>
              <a:t>DEFINITION</a:t>
            </a:r>
          </a:p>
          <a:p>
            <a:pPr>
              <a:lnSpc>
                <a:spcPct val="120000"/>
              </a:lnSpc>
              <a:buClr>
                <a:schemeClr val="bg1"/>
              </a:buClr>
              <a:buSzPct val="110000"/>
            </a:pPr>
            <a:r>
              <a:rPr lang="en-GB" sz="1900" b="0" dirty="0">
                <a:solidFill>
                  <a:schemeClr val="bg1"/>
                </a:solidFill>
              </a:rPr>
              <a:t>A </a:t>
            </a:r>
            <a:r>
              <a:rPr lang="en-GB" sz="1900" dirty="0">
                <a:solidFill>
                  <a:schemeClr val="bg1"/>
                </a:solidFill>
              </a:rPr>
              <a:t>Real Estate Investment Trust (REIT) </a:t>
            </a:r>
            <a:r>
              <a:rPr lang="en-GB" sz="1900" b="0" dirty="0">
                <a:solidFill>
                  <a:schemeClr val="bg1"/>
                </a:solidFill>
              </a:rPr>
              <a:t>is a company that</a:t>
            </a:r>
          </a:p>
          <a:p>
            <a:pPr marL="522073" lvl="2" indent="-342900">
              <a:lnSpc>
                <a:spcPct val="120000"/>
              </a:lnSpc>
              <a:buClr>
                <a:schemeClr val="bg1"/>
              </a:buClr>
              <a:buSzPct val="110000"/>
              <a:buFont typeface="+mj-lt"/>
              <a:buAutoNum type="alphaLcParenR"/>
            </a:pPr>
            <a:r>
              <a:rPr lang="en-GB" sz="1600" b="0" dirty="0">
                <a:solidFill>
                  <a:schemeClr val="bg1"/>
                </a:solidFill>
              </a:rPr>
              <a:t>owns, operates and finances income-producing real estate </a:t>
            </a:r>
          </a:p>
          <a:p>
            <a:pPr marL="522073" lvl="2" indent="-342900">
              <a:lnSpc>
                <a:spcPct val="120000"/>
              </a:lnSpc>
              <a:buClr>
                <a:schemeClr val="bg1"/>
              </a:buClr>
              <a:buSzPct val="110000"/>
              <a:buFont typeface="+mj-lt"/>
              <a:buAutoNum type="alphaLcParenR"/>
            </a:pPr>
            <a:r>
              <a:rPr lang="en-GB" sz="1600" b="0" dirty="0">
                <a:solidFill>
                  <a:schemeClr val="bg1"/>
                </a:solidFill>
              </a:rPr>
              <a:t>across a range of property sectors such as offices, logistics, retail, healthcare and residential</a:t>
            </a:r>
          </a:p>
          <a:p>
            <a:pPr lvl="2" indent="0">
              <a:lnSpc>
                <a:spcPct val="120000"/>
              </a:lnSpc>
              <a:buClr>
                <a:schemeClr val="bg1"/>
              </a:buClr>
              <a:buSzPct val="110000"/>
              <a:buNone/>
            </a:pPr>
            <a:endParaRPr lang="en-GB" sz="1600" b="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  <a:buClr>
                <a:schemeClr val="bg1"/>
              </a:buClr>
              <a:buSzPct val="110000"/>
            </a:pPr>
            <a:r>
              <a:rPr lang="en-GB" sz="1900" b="0" dirty="0">
                <a:solidFill>
                  <a:schemeClr val="bg1"/>
                </a:solidFill>
              </a:rPr>
              <a:t>Two types: (1) public REITs and (2) private REITs, but many are public REITs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ED5C2C8F-815E-3A0B-27C1-FB52712694A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68411" y="4702874"/>
            <a:ext cx="7531322" cy="165220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00476B"/>
              </a:buClr>
              <a:buSzPct val="125000"/>
            </a:pPr>
            <a:r>
              <a:rPr lang="en-GB" sz="2200" dirty="0">
                <a:solidFill>
                  <a:schemeClr val="bg1"/>
                </a:solidFill>
              </a:rPr>
              <a:t>PRIMARY PURPOSE OF A PUBLIC REIT</a:t>
            </a:r>
          </a:p>
          <a:p>
            <a:pPr>
              <a:lnSpc>
                <a:spcPct val="110000"/>
              </a:lnSpc>
              <a:buClr>
                <a:srgbClr val="00476B"/>
              </a:buClr>
              <a:buSzPct val="125000"/>
            </a:pPr>
            <a:r>
              <a:rPr lang="en-GB" sz="1900" b="0" dirty="0">
                <a:solidFill>
                  <a:schemeClr val="bg1"/>
                </a:solidFill>
              </a:rPr>
              <a:t>=  To democratise real estate investment by allowing individual investors to invest in large-scale, diversified real estate portfolios by way of buying shares in these REITs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806" y="1174760"/>
            <a:ext cx="3808305" cy="5232345"/>
          </a:xfrm>
          <a:prstGeom prst="rect">
            <a:avLst/>
          </a:prstGeom>
        </p:spPr>
      </p:pic>
      <p:sp>
        <p:nvSpPr>
          <p:cNvPr id="13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 txBox="1">
            <a:spLocks/>
          </p:cNvSpPr>
          <p:nvPr/>
        </p:nvSpPr>
        <p:spPr>
          <a:xfrm>
            <a:off x="346636" y="14724"/>
            <a:ext cx="7765589" cy="1060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91964" indent="0" algn="l" defTabSz="1369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baseline="0">
                <a:solidFill>
                  <a:srgbClr val="000000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nl-BE"/>
              <a:t>What is a REIT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212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2120" y="1374528"/>
            <a:ext cx="9605595" cy="4867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490" y="80626"/>
            <a:ext cx="7765589" cy="1060616"/>
          </a:xfrm>
        </p:spPr>
        <p:txBody>
          <a:bodyPr/>
          <a:lstStyle/>
          <a:p>
            <a:r>
              <a:rPr lang="en-GB" dirty="0"/>
              <a:t>What is a REIT 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ED5C2C8F-815E-3A0B-27C1-FB52712694A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747505" y="1442619"/>
            <a:ext cx="9605595" cy="479974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Clr>
                <a:srgbClr val="00476B"/>
              </a:buClr>
              <a:buSzPct val="125000"/>
            </a:pPr>
            <a:r>
              <a:rPr lang="en-US" sz="2200" dirty="0">
                <a:solidFill>
                  <a:schemeClr val="bg1"/>
                </a:solidFill>
              </a:rPr>
              <a:t>ATTRACTIVE FOR INVESTORS</a:t>
            </a:r>
            <a:endParaRPr lang="en-US" sz="2200" b="0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/>
                </a:solidFill>
              </a:rPr>
              <a:t>Access to a diversified real estate portfolio</a:t>
            </a:r>
          </a:p>
          <a:p>
            <a:pPr marL="806450" lvl="4" indent="-268288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500" b="0" dirty="0">
                <a:solidFill>
                  <a:schemeClr val="bg1"/>
                </a:solidFill>
              </a:rPr>
              <a:t>REITs often own different types of real estate</a:t>
            </a:r>
            <a:endParaRPr lang="en-GB" sz="1700" b="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/>
                </a:solidFill>
              </a:rPr>
              <a:t>Access to a steady income</a:t>
            </a:r>
          </a:p>
          <a:p>
            <a:pPr marL="806450" lvl="4" indent="-268288">
              <a:lnSpc>
                <a:spcPct val="11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500" dirty="0">
                <a:solidFill>
                  <a:schemeClr val="bg1"/>
                </a:solidFill>
              </a:rPr>
              <a:t>REITs have the obligation to pay a certain minimum amount of dividends to their shareholders every year 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700" b="0" dirty="0">
                <a:solidFill>
                  <a:schemeClr val="bg1"/>
                </a:solidFill>
              </a:rPr>
              <a:t> </a:t>
            </a:r>
            <a:r>
              <a:rPr lang="en-GB" sz="1700" dirty="0">
                <a:solidFill>
                  <a:schemeClr val="bg1"/>
                </a:solidFill>
              </a:rPr>
              <a:t>Liquidity</a:t>
            </a:r>
          </a:p>
          <a:p>
            <a:pPr marL="806450" lvl="4" indent="-268288">
              <a:lnSpc>
                <a:spcPct val="12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500" dirty="0">
                <a:solidFill>
                  <a:schemeClr val="bg1"/>
                </a:solidFill>
              </a:rPr>
              <a:t>The shares can be bought and sold on stock exchanges</a:t>
            </a:r>
            <a:endParaRPr lang="en-GB" sz="1700" b="1" dirty="0">
              <a:solidFill>
                <a:schemeClr val="bg1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498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700" b="1" dirty="0">
                <a:solidFill>
                  <a:schemeClr val="bg1"/>
                </a:solidFill>
              </a:rPr>
              <a:t>Access to professional management</a:t>
            </a:r>
          </a:p>
          <a:p>
            <a:pPr marL="806450" lvl="4" indent="-268288">
              <a:lnSpc>
                <a:spcPct val="13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500" dirty="0">
                <a:solidFill>
                  <a:schemeClr val="bg1"/>
                </a:solidFill>
              </a:rPr>
              <a:t>The real estate is managed by professionals (the REIT has specialised teams)</a:t>
            </a:r>
          </a:p>
          <a:p>
            <a:pPr marL="285750" lvl="1" indent="-285750">
              <a:lnSpc>
                <a:spcPct val="110000"/>
              </a:lnSpc>
              <a:spcBef>
                <a:spcPts val="1498"/>
              </a:spcBef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1700" b="1" dirty="0">
                <a:solidFill>
                  <a:schemeClr val="bg1"/>
                </a:solidFill>
              </a:rPr>
              <a:t>Transparency and regulation</a:t>
            </a:r>
          </a:p>
          <a:p>
            <a:pPr marL="806450" lvl="4" indent="-268288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500" dirty="0">
                <a:solidFill>
                  <a:schemeClr val="bg1"/>
                </a:solidFill>
              </a:rPr>
              <a:t>REITs are subject to regulatory oversight and as a listed entity they are obliged to disclose their financial performance</a:t>
            </a:r>
          </a:p>
          <a:p>
            <a:pPr marL="806450" lvl="4" indent="-268288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GB" sz="15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  <a:spcBef>
                <a:spcPts val="1200"/>
              </a:spcBef>
              <a:buClr>
                <a:srgbClr val="00B050"/>
              </a:buClr>
              <a:buSzPct val="150000"/>
            </a:pPr>
            <a:endParaRPr lang="en-GB" sz="1200" dirty="0">
              <a:solidFill>
                <a:schemeClr val="bg1"/>
              </a:solidFill>
            </a:endParaRPr>
          </a:p>
          <a:p>
            <a:pPr marL="266700" indent="-26670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n-GB" sz="1200" b="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479" y="1806400"/>
            <a:ext cx="1033226" cy="9621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615" y="2908210"/>
            <a:ext cx="1033226" cy="9002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6330" y="5010492"/>
            <a:ext cx="971686" cy="8782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2229" y="3937398"/>
            <a:ext cx="971686" cy="9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21705" y="2604776"/>
            <a:ext cx="10278940" cy="340625"/>
            <a:chOff x="1001813" y="6396567"/>
            <a:chExt cx="8369283" cy="34062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141496" y="6548581"/>
              <a:ext cx="8229600" cy="923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1001813" y="6396567"/>
              <a:ext cx="6525593" cy="340625"/>
              <a:chOff x="1001813" y="6396567"/>
              <a:chExt cx="6525593" cy="34062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1001813" y="6405804"/>
                <a:ext cx="3466495" cy="331388"/>
                <a:chOff x="1001813" y="6405804"/>
                <a:chExt cx="3466495" cy="331388"/>
              </a:xfrm>
            </p:grpSpPr>
            <p:sp>
              <p:nvSpPr>
                <p:cNvPr id="9" name="Oval 8"/>
                <p:cNvSpPr/>
                <p:nvPr/>
              </p:nvSpPr>
              <p:spPr>
                <a:xfrm>
                  <a:off x="1001813" y="6405804"/>
                  <a:ext cx="240037" cy="304028"/>
                </a:xfrm>
                <a:prstGeom prst="ellipse">
                  <a:avLst/>
                </a:prstGeom>
                <a:solidFill>
                  <a:srgbClr val="CC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>
                  <a:off x="4238272" y="6433164"/>
                  <a:ext cx="230036" cy="304028"/>
                </a:xfrm>
                <a:prstGeom prst="ellipse">
                  <a:avLst/>
                </a:prstGeom>
                <a:solidFill>
                  <a:srgbClr val="CC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1" name="Oval 10"/>
              <p:cNvSpPr/>
              <p:nvPr/>
            </p:nvSpPr>
            <p:spPr>
              <a:xfrm>
                <a:off x="7297545" y="6396567"/>
                <a:ext cx="229861" cy="304028"/>
              </a:xfrm>
              <a:prstGeom prst="ellipse">
                <a:avLst/>
              </a:pr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cxnSp>
        <p:nvCxnSpPr>
          <p:cNvPr id="17" name="Straight Connector 16"/>
          <p:cNvCxnSpPr/>
          <p:nvPr/>
        </p:nvCxnSpPr>
        <p:spPr>
          <a:xfrm>
            <a:off x="8887278" y="2766027"/>
            <a:ext cx="3" cy="1224082"/>
          </a:xfrm>
          <a:prstGeom prst="line">
            <a:avLst/>
          </a:prstGeom>
          <a:ln w="158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2328" y="324368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CC0000"/>
                </a:solidFill>
              </a:rPr>
              <a:t>1960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33087" y="1768729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CC0000"/>
                </a:solidFill>
              </a:rPr>
              <a:t>1995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63892" y="324368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CC0000"/>
                </a:solidFill>
              </a:rPr>
              <a:t>2014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5137904" y="1357750"/>
            <a:ext cx="0" cy="1476819"/>
          </a:xfrm>
          <a:prstGeom prst="line">
            <a:avLst/>
          </a:prstGeom>
          <a:ln w="158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145461" y="2749125"/>
            <a:ext cx="3" cy="1224082"/>
          </a:xfrm>
          <a:prstGeom prst="line">
            <a:avLst/>
          </a:prstGeom>
          <a:ln w="158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193260" y="2970455"/>
            <a:ext cx="4947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Origin in US:</a:t>
            </a:r>
          </a:p>
          <a:p>
            <a:r>
              <a:rPr lang="en-GB" sz="1600" dirty="0"/>
              <a:t>US Federal Law of 14 September 1960:</a:t>
            </a:r>
            <a:br>
              <a:rPr lang="en-GB" sz="1600" dirty="0"/>
            </a:br>
            <a:r>
              <a:rPr lang="en-GB" sz="1600" dirty="0"/>
              <a:t>extending fiscal transparency to Real Estate Investment Trusts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219843" y="1693500"/>
            <a:ext cx="3739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Royal Decree of 10 April 1995:</a:t>
            </a:r>
            <a:br>
              <a:rPr lang="en-GB" sz="1600" dirty="0"/>
            </a:br>
            <a:r>
              <a:rPr lang="en-GB" sz="1600" dirty="0"/>
              <a:t>Regulatory framework in place for </a:t>
            </a:r>
            <a:br>
              <a:rPr lang="en-GB" sz="1600" dirty="0"/>
            </a:br>
            <a:r>
              <a:rPr lang="en-GB" sz="1600" dirty="0" err="1"/>
              <a:t>Vastgoedbevak</a:t>
            </a:r>
            <a:r>
              <a:rPr lang="en-GB" sz="1600" dirty="0"/>
              <a:t>/SICAFI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890250" y="3014792"/>
            <a:ext cx="3068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Creation of Operational REIT (GVV/SIR) status: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Law of 12 May 2014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Royal Decree of 13 July 2014</a:t>
            </a:r>
          </a:p>
        </p:txBody>
      </p:sp>
      <p:sp>
        <p:nvSpPr>
          <p:cNvPr id="21" name="Tijdelijke aanduiding voor tekst 2">
            <a:extLst>
              <a:ext uri="{FF2B5EF4-FFF2-40B4-BE49-F238E27FC236}">
                <a16:creationId xmlns:a16="http://schemas.microsoft.com/office/drawing/2014/main" id="{ED5C2C8F-815E-3A0B-27C1-FB52712694A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001873" y="4467770"/>
            <a:ext cx="9140420" cy="1559081"/>
          </a:xfrm>
          <a:prstGeom prst="rect">
            <a:avLst/>
          </a:prstGeom>
          <a:solidFill>
            <a:srgbClr val="00476B"/>
          </a:solidFill>
          <a:scene3d>
            <a:camera prst="perspectiveRight"/>
            <a:lightRig rig="threePt" dir="t"/>
          </a:scene3d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1"/>
                </a:solidFill>
              </a:rPr>
              <a:t>Concept first introduced in the US in 1960</a:t>
            </a:r>
          </a:p>
          <a:p>
            <a:pPr marL="28575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1"/>
                </a:solidFill>
              </a:rPr>
              <a:t>Belgium one of the first countries to introduce the REIT-regime in Europe (in 1995)</a:t>
            </a:r>
          </a:p>
          <a:p>
            <a:pPr marL="28575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1"/>
                </a:solidFill>
              </a:rPr>
              <a:t>Current legal basis: the Law of 12 May 2014 regarding REITs and its implementing </a:t>
            </a:r>
            <a:br>
              <a:rPr lang="en-US" b="0" dirty="0">
                <a:solidFill>
                  <a:schemeClr val="bg1"/>
                </a:solidFill>
              </a:rPr>
            </a:br>
            <a:r>
              <a:rPr lang="en-US" b="0" dirty="0">
                <a:solidFill>
                  <a:schemeClr val="bg1"/>
                </a:solidFill>
              </a:rPr>
              <a:t>Royal Decree of 13 July 2014</a:t>
            </a:r>
          </a:p>
          <a:p>
            <a:endParaRPr lang="nl-BE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6219005" y="5506726"/>
            <a:ext cx="5886766" cy="664262"/>
            <a:chOff x="451890" y="2817633"/>
            <a:chExt cx="6361286" cy="664262"/>
          </a:xfrm>
        </p:grpSpPr>
        <p:grpSp>
          <p:nvGrpSpPr>
            <p:cNvPr id="48" name="Group 47"/>
            <p:cNvGrpSpPr/>
            <p:nvPr/>
          </p:nvGrpSpPr>
          <p:grpSpPr>
            <a:xfrm>
              <a:off x="451890" y="2817633"/>
              <a:ext cx="6361286" cy="664262"/>
              <a:chOff x="451890" y="2817634"/>
              <a:chExt cx="6361286" cy="664262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1252670" y="2852456"/>
                <a:ext cx="5560506" cy="440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 marR="330835">
                  <a:lnSpc>
                    <a:spcPct val="162500"/>
                  </a:lnSpc>
                  <a:buClr>
                    <a:schemeClr val="bg1"/>
                  </a:buClr>
                  <a:buSzPct val="150000"/>
                </a:pPr>
                <a:endParaRPr lang="en-GB" sz="1600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51890" y="2817634"/>
                <a:ext cx="73113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1179894" y="2826599"/>
              <a:ext cx="5378480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2"/>
          <p:cNvSpPr/>
          <p:nvPr/>
        </p:nvSpPr>
        <p:spPr>
          <a:xfrm>
            <a:off x="473648" y="1226882"/>
            <a:ext cx="11378040" cy="12599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marR="5080" indent="-177800">
              <a:lnSpc>
                <a:spcPts val="1950"/>
              </a:lnSpc>
              <a:spcBef>
                <a:spcPts val="300"/>
              </a:spcBef>
              <a:spcAft>
                <a:spcPts val="1200"/>
              </a:spcAft>
              <a:buClr>
                <a:schemeClr val="bg1"/>
              </a:buClr>
              <a:buSzPct val="150000"/>
            </a:pPr>
            <a:r>
              <a:rPr lang="en-GB" sz="2000" b="1" dirty="0">
                <a:solidFill>
                  <a:schemeClr val="bg1"/>
                </a:solidFill>
              </a:rPr>
              <a:t>AIM OF THE </a:t>
            </a:r>
            <a:r>
              <a:rPr lang="en-US" sz="2000" b="1" dirty="0">
                <a:solidFill>
                  <a:schemeClr val="bg1"/>
                </a:solidFill>
              </a:rPr>
              <a:t>REGULATORY FRAMEWORK</a:t>
            </a:r>
          </a:p>
          <a:p>
            <a:pPr marL="627063" marR="5080" indent="-360363">
              <a:lnSpc>
                <a:spcPts val="1950"/>
              </a:lnSpc>
              <a:spcBef>
                <a:spcPts val="300"/>
              </a:spcBef>
              <a:spcAft>
                <a:spcPts val="1200"/>
              </a:spcAft>
              <a:buClr>
                <a:schemeClr val="bg1"/>
              </a:buClr>
              <a:buSzPct val="150000"/>
            </a:pPr>
            <a:r>
              <a:rPr lang="en-US" sz="2000" dirty="0">
                <a:solidFill>
                  <a:schemeClr val="bg1"/>
                </a:solidFill>
                <a:sym typeface="Wingdings 3" panose="05040102010807070707" pitchFamily="18" charset="2"/>
              </a:rPr>
              <a:t> 	</a:t>
            </a:r>
            <a:r>
              <a:rPr lang="en-US" sz="2000" dirty="0">
                <a:solidFill>
                  <a:schemeClr val="bg1"/>
                </a:solidFill>
              </a:rPr>
              <a:t>Promote a fair, efficient and stable real estate investment market, which is protective of the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interests of the investors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636" y="14724"/>
            <a:ext cx="10687579" cy="1060616"/>
          </a:xfrm>
        </p:spPr>
        <p:txBody>
          <a:bodyPr/>
          <a:lstStyle/>
          <a:p>
            <a:r>
              <a:rPr lang="en-GB" dirty="0"/>
              <a:t>Legal framework of the Belgian REIT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73648" y="2765407"/>
            <a:ext cx="5614179" cy="664262"/>
            <a:chOff x="451891" y="2817633"/>
            <a:chExt cx="7142083" cy="664262"/>
          </a:xfrm>
        </p:grpSpPr>
        <p:grpSp>
          <p:nvGrpSpPr>
            <p:cNvPr id="13" name="Group 12"/>
            <p:cNvGrpSpPr/>
            <p:nvPr/>
          </p:nvGrpSpPr>
          <p:grpSpPr>
            <a:xfrm>
              <a:off x="451891" y="2817633"/>
              <a:ext cx="7119398" cy="664262"/>
              <a:chOff x="451891" y="2817634"/>
              <a:chExt cx="7119398" cy="664262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373978" y="2880387"/>
                <a:ext cx="619731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At least 30% of the shares must be trading on a Belgian-regulated market (Euronext Brussels)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51891" y="2817634"/>
                <a:ext cx="84041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1292307" y="2826599"/>
              <a:ext cx="6301667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7076" y="3659918"/>
            <a:ext cx="5622920" cy="664262"/>
            <a:chOff x="451890" y="2817633"/>
            <a:chExt cx="8719996" cy="664262"/>
          </a:xfrm>
        </p:grpSpPr>
        <p:grpSp>
          <p:nvGrpSpPr>
            <p:cNvPr id="16" name="Group 15"/>
            <p:cNvGrpSpPr/>
            <p:nvPr/>
          </p:nvGrpSpPr>
          <p:grpSpPr>
            <a:xfrm>
              <a:off x="451890" y="2817633"/>
              <a:ext cx="7221426" cy="664262"/>
              <a:chOff x="451890" y="2817634"/>
              <a:chExt cx="7221426" cy="66426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577317" y="2960033"/>
                <a:ext cx="609599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Maximum debt-to-assets ratio of 65%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51890" y="2817634"/>
                <a:ext cx="105171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1512836" y="2826599"/>
              <a:ext cx="7659050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3648" y="4598882"/>
            <a:ext cx="5841944" cy="664262"/>
            <a:chOff x="451890" y="2817633"/>
            <a:chExt cx="6312849" cy="664262"/>
          </a:xfrm>
        </p:grpSpPr>
        <p:grpSp>
          <p:nvGrpSpPr>
            <p:cNvPr id="21" name="Group 20"/>
            <p:cNvGrpSpPr/>
            <p:nvPr/>
          </p:nvGrpSpPr>
          <p:grpSpPr>
            <a:xfrm>
              <a:off x="451890" y="2817633"/>
              <a:ext cx="6312849" cy="664262"/>
              <a:chOff x="451890" y="2817634"/>
              <a:chExt cx="6312849" cy="664262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204232" y="2852456"/>
                <a:ext cx="5560507" cy="396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 marR="330835">
                  <a:lnSpc>
                    <a:spcPct val="162500"/>
                  </a:lnSpc>
                  <a:buClr>
                    <a:schemeClr val="bg1"/>
                  </a:buClr>
                  <a:buSzPct val="150000"/>
                </a:pPr>
                <a:r>
                  <a:rPr lang="en-GB" sz="1400" dirty="0"/>
                  <a:t>Obligation to pay out at least 80% of its net result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51890" y="2817634"/>
                <a:ext cx="73113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1179894" y="2826599"/>
              <a:ext cx="5342964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51890" y="5495336"/>
            <a:ext cx="5886766" cy="664262"/>
            <a:chOff x="451890" y="2817633"/>
            <a:chExt cx="6361286" cy="664262"/>
          </a:xfrm>
        </p:grpSpPr>
        <p:grpSp>
          <p:nvGrpSpPr>
            <p:cNvPr id="27" name="Group 26"/>
            <p:cNvGrpSpPr/>
            <p:nvPr/>
          </p:nvGrpSpPr>
          <p:grpSpPr>
            <a:xfrm>
              <a:off x="451890" y="2817633"/>
              <a:ext cx="6361286" cy="664262"/>
              <a:chOff x="451890" y="2817634"/>
              <a:chExt cx="6361286" cy="664262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252670" y="2852456"/>
                <a:ext cx="5560506" cy="440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 marR="330835">
                  <a:lnSpc>
                    <a:spcPct val="162500"/>
                  </a:lnSpc>
                  <a:buClr>
                    <a:schemeClr val="bg1"/>
                  </a:buClr>
                  <a:buSzPct val="150000"/>
                </a:pPr>
                <a:endParaRPr lang="en-GB" sz="1600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51890" y="2817634"/>
                <a:ext cx="73113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179894" y="2826599"/>
              <a:ext cx="5342964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578576" y="5390453"/>
            <a:ext cx="54840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330835">
              <a:buClr>
                <a:schemeClr val="bg1"/>
              </a:buClr>
              <a:buSzPct val="150000"/>
            </a:pPr>
            <a:r>
              <a:rPr lang="en-GB" dirty="0"/>
              <a:t>	  </a:t>
            </a:r>
          </a:p>
          <a:p>
            <a:pPr marL="12700" marR="330835">
              <a:buClr>
                <a:schemeClr val="bg1"/>
              </a:buClr>
              <a:buSzPct val="150000"/>
            </a:pPr>
            <a:r>
              <a:rPr lang="en-GB" sz="1300" dirty="0"/>
              <a:t>	   </a:t>
            </a:r>
            <a:r>
              <a:rPr lang="en-GB" sz="1400" dirty="0"/>
              <a:t>Low corporate income tax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204951" y="2770011"/>
            <a:ext cx="5665025" cy="664262"/>
            <a:chOff x="422618" y="2817633"/>
            <a:chExt cx="7148671" cy="664262"/>
          </a:xfrm>
        </p:grpSpPr>
        <p:grpSp>
          <p:nvGrpSpPr>
            <p:cNvPr id="33" name="Group 32"/>
            <p:cNvGrpSpPr/>
            <p:nvPr/>
          </p:nvGrpSpPr>
          <p:grpSpPr>
            <a:xfrm>
              <a:off x="422618" y="2817633"/>
              <a:ext cx="6740982" cy="664262"/>
              <a:chOff x="422618" y="2817634"/>
              <a:chExt cx="6740982" cy="664262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422618" y="2817634"/>
                <a:ext cx="869691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/>
                  <a:t> 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82509" y="2879154"/>
                <a:ext cx="64810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>
                    <a:schemeClr val="bg1"/>
                  </a:buClr>
                  <a:buSzPct val="150000"/>
                </a:pPr>
                <a:endParaRPr lang="en-GB" sz="1400" dirty="0"/>
              </a:p>
              <a:p>
                <a:endParaRPr lang="en-GB" sz="1400" b="1" dirty="0"/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1292307" y="2826599"/>
              <a:ext cx="6278982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204950" y="3686806"/>
            <a:ext cx="6024461" cy="717463"/>
            <a:chOff x="449475" y="2817419"/>
            <a:chExt cx="9342704" cy="717463"/>
          </a:xfrm>
        </p:grpSpPr>
        <p:grpSp>
          <p:nvGrpSpPr>
            <p:cNvPr id="38" name="Group 37"/>
            <p:cNvGrpSpPr/>
            <p:nvPr/>
          </p:nvGrpSpPr>
          <p:grpSpPr>
            <a:xfrm>
              <a:off x="449475" y="2817419"/>
              <a:ext cx="9342704" cy="717463"/>
              <a:chOff x="449475" y="2817420"/>
              <a:chExt cx="9342704" cy="717463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49475" y="2817420"/>
                <a:ext cx="1051716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604804" y="3011663"/>
                <a:ext cx="918737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8900" marR="5080">
                  <a:spcBef>
                    <a:spcPts val="1950"/>
                  </a:spcBef>
                  <a:buClr>
                    <a:schemeClr val="bg1"/>
                  </a:buClr>
                  <a:buSzPct val="150000"/>
                </a:pPr>
                <a:r>
                  <a:rPr lang="en-GB" sz="1300" dirty="0"/>
                  <a:t>	   </a:t>
                </a:r>
                <a:r>
                  <a:rPr lang="en-GB" sz="1400" dirty="0"/>
                  <a:t>Quarterly valuation of the assets by an independent expert</a:t>
                </a:r>
                <a:br>
                  <a:rPr lang="en-GB" sz="1400" dirty="0"/>
                </a:br>
                <a:endParaRPr lang="en-GB" sz="1400" dirty="0"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1512837" y="2826599"/>
              <a:ext cx="7693572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201254" y="4641691"/>
            <a:ext cx="5891677" cy="664262"/>
            <a:chOff x="451890" y="2826599"/>
            <a:chExt cx="6366593" cy="664262"/>
          </a:xfrm>
        </p:grpSpPr>
        <p:grpSp>
          <p:nvGrpSpPr>
            <p:cNvPr id="43" name="Group 42"/>
            <p:cNvGrpSpPr/>
            <p:nvPr/>
          </p:nvGrpSpPr>
          <p:grpSpPr>
            <a:xfrm>
              <a:off x="451890" y="2826599"/>
              <a:ext cx="6366593" cy="664262"/>
              <a:chOff x="451890" y="2826600"/>
              <a:chExt cx="6366593" cy="664262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451890" y="2826600"/>
                <a:ext cx="731137" cy="664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/>
                  <a:t> 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32428" y="2888135"/>
                <a:ext cx="618605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38163" marR="5080">
                  <a:spcBef>
                    <a:spcPts val="1950"/>
                  </a:spcBef>
                  <a:buClr>
                    <a:schemeClr val="bg1"/>
                  </a:buClr>
                  <a:buSzPct val="150000"/>
                </a:pPr>
                <a:r>
                  <a:rPr lang="en-GB" sz="1400" dirty="0"/>
                  <a:t>A maximum of 20% of its total assets can be invested in </a:t>
                </a:r>
                <a:br>
                  <a:rPr lang="en-GB" sz="1400" dirty="0"/>
                </a:br>
                <a:r>
                  <a:rPr lang="en-GB" sz="1400" dirty="0"/>
                  <a:t>1 single “real estate complex” (risk diversification)</a:t>
                </a: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1179893" y="2826599"/>
              <a:ext cx="5377899" cy="646331"/>
            </a:xfrm>
            <a:prstGeom prst="rect">
              <a:avLst/>
            </a:prstGeom>
            <a:noFill/>
            <a:ln w="254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3" name="Rectangle 52"/>
          <p:cNvSpPr/>
          <p:nvPr/>
        </p:nvSpPr>
        <p:spPr>
          <a:xfrm>
            <a:off x="6305111" y="5689893"/>
            <a:ext cx="497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lnSpc>
                <a:spcPct val="100000"/>
              </a:lnSpc>
              <a:spcBef>
                <a:spcPts val="1510"/>
              </a:spcBef>
              <a:buClr>
                <a:schemeClr val="bg1"/>
              </a:buClr>
              <a:buSzPct val="150000"/>
            </a:pPr>
            <a:r>
              <a:rPr lang="en-GB" sz="1400" dirty="0"/>
              <a:t>	   Specific rules regarding internal control structures</a:t>
            </a:r>
            <a:endParaRPr lang="nl-BE" sz="1400" dirty="0"/>
          </a:p>
        </p:txBody>
      </p:sp>
      <p:sp>
        <p:nvSpPr>
          <p:cNvPr id="54" name="Rectangle 53"/>
          <p:cNvSpPr/>
          <p:nvPr/>
        </p:nvSpPr>
        <p:spPr>
          <a:xfrm>
            <a:off x="6301067" y="2934151"/>
            <a:ext cx="5518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marR="5080">
              <a:spcBef>
                <a:spcPts val="1950"/>
              </a:spcBef>
              <a:buClr>
                <a:schemeClr val="bg1"/>
              </a:buClr>
              <a:buSzPct val="150000"/>
            </a:pPr>
            <a:r>
              <a:rPr lang="en-GB" sz="1300" dirty="0"/>
              <a:t>	   </a:t>
            </a:r>
            <a:r>
              <a:rPr lang="en-GB" sz="1400" dirty="0"/>
              <a:t>Principal activity is active management of real estate</a:t>
            </a:r>
          </a:p>
        </p:txBody>
      </p:sp>
    </p:spTree>
    <p:extLst>
      <p:ext uri="{BB962C8B-B14F-4D97-AF65-F5344CB8AC3E}">
        <p14:creationId xmlns:p14="http://schemas.microsoft.com/office/powerpoint/2010/main" val="20862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D84CB4-9179-76B4-48EF-39E161911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506" y="66039"/>
            <a:ext cx="7855538" cy="1060616"/>
          </a:xfrm>
        </p:spPr>
        <p:txBody>
          <a:bodyPr/>
          <a:lstStyle/>
          <a:p>
            <a:r>
              <a:rPr lang="en-GB" dirty="0"/>
              <a:t>Examples in Europe</a:t>
            </a:r>
          </a:p>
        </p:txBody>
      </p:sp>
      <p:sp>
        <p:nvSpPr>
          <p:cNvPr id="12" name="Pentagon 120">
            <a:extLst>
              <a:ext uri="{FF2B5EF4-FFF2-40B4-BE49-F238E27FC236}">
                <a16:creationId xmlns:a16="http://schemas.microsoft.com/office/drawing/2014/main" id="{4AD7CBE1-3D5C-CF01-4FC8-E0D83D5103AA}"/>
              </a:ext>
            </a:extLst>
          </p:cNvPr>
          <p:cNvSpPr/>
          <p:nvPr/>
        </p:nvSpPr>
        <p:spPr>
          <a:xfrm rot="5400000" flipH="1">
            <a:off x="3725982" y="-1777431"/>
            <a:ext cx="4943940" cy="11310398"/>
          </a:xfrm>
          <a:prstGeom prst="homePlate">
            <a:avLst>
              <a:gd name="adj" fmla="val 80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d-ID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225" y="388785"/>
            <a:ext cx="369938" cy="36058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6300" y="397373"/>
            <a:ext cx="393755" cy="36780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603398" y="312738"/>
            <a:ext cx="596352" cy="49369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9264" y="345182"/>
            <a:ext cx="535468" cy="4721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729" y="2164466"/>
            <a:ext cx="1429160" cy="1044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4148" y="5291736"/>
            <a:ext cx="2545244" cy="452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8777" y="4876538"/>
            <a:ext cx="1494374" cy="693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Image 9">
            <a:extLst>
              <a:ext uri="{FF2B5EF4-FFF2-40B4-BE49-F238E27FC236}">
                <a16:creationId xmlns:a16="http://schemas.microsoft.com/office/drawing/2014/main" id="{2A43C6B4-2A19-3C4C-BE3C-F8E38ECCAE6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94" b="17437"/>
          <a:stretch/>
        </p:blipFill>
        <p:spPr>
          <a:xfrm>
            <a:off x="3007910" y="2389457"/>
            <a:ext cx="2520552" cy="736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228" y="5206014"/>
            <a:ext cx="1973454" cy="962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8100" y="3740882"/>
            <a:ext cx="2096824" cy="663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4597" y="3787877"/>
            <a:ext cx="3095456" cy="955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17477" y="4405503"/>
            <a:ext cx="987134" cy="1151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5963" y="2067765"/>
            <a:ext cx="2201496" cy="985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AutoShape 4" descr="Merlin Properties - Iberian Propert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AutoShape 6" descr="File:Merlin Properties Logo.svg - Wikimedia Comm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98685" y="2393039"/>
            <a:ext cx="1852632" cy="1394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75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rporate">
  <a:themeElements>
    <a:clrScheme name="Cofinimmo Corpora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76B"/>
      </a:accent1>
      <a:accent2>
        <a:srgbClr val="007078"/>
      </a:accent2>
      <a:accent3>
        <a:srgbClr val="97BBB7"/>
      </a:accent3>
      <a:accent4>
        <a:srgbClr val="0CC5C8"/>
      </a:accent4>
      <a:accent5>
        <a:srgbClr val="7FA3B5"/>
      </a:accent5>
      <a:accent6>
        <a:srgbClr val="7FB7C3"/>
      </a:accent6>
      <a:hlink>
        <a:srgbClr val="0563C1"/>
      </a:hlink>
      <a:folHlink>
        <a:srgbClr val="954F72"/>
      </a:folHlink>
    </a:clrScheme>
    <a:fontScheme name="Helvetic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4935F6F-E5B8-4ED5-8D98-2D37CDA56081}" vid="{61855459-FE92-4CEF-821D-DEE9959DAF5F}"/>
    </a:ext>
  </a:extLst>
</a:theme>
</file>

<file path=ppt/theme/theme2.xml><?xml version="1.0" encoding="utf-8"?>
<a:theme xmlns:a="http://schemas.openxmlformats.org/drawingml/2006/main" name="Living">
  <a:themeElements>
    <a:clrScheme name="Living 2">
      <a:dk1>
        <a:srgbClr val="000000"/>
      </a:dk1>
      <a:lt1>
        <a:srgbClr val="FFFFFF"/>
      </a:lt1>
      <a:dk2>
        <a:srgbClr val="5D4F4B"/>
      </a:dk2>
      <a:lt2>
        <a:srgbClr val="E7E6E6"/>
      </a:lt2>
      <a:accent1>
        <a:srgbClr val="0B5853"/>
      </a:accent1>
      <a:accent2>
        <a:srgbClr val="588B5B"/>
      </a:accent2>
      <a:accent3>
        <a:srgbClr val="B0CB24"/>
      </a:accent3>
      <a:accent4>
        <a:srgbClr val="7AACA9"/>
      </a:accent4>
      <a:accent5>
        <a:srgbClr val="A4C6AA"/>
      </a:accent5>
      <a:accent6>
        <a:srgbClr val="D3E58B"/>
      </a:accent6>
      <a:hlink>
        <a:srgbClr val="578A5B"/>
      </a:hlink>
      <a:folHlink>
        <a:srgbClr val="0A575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aring2">
  <a:themeElements>
    <a:clrScheme name="Caring">
      <a:dk1>
        <a:srgbClr val="000000"/>
      </a:dk1>
      <a:lt1>
        <a:srgbClr val="FFFFFF"/>
      </a:lt1>
      <a:dk2>
        <a:srgbClr val="5D4F4B"/>
      </a:dk2>
      <a:lt2>
        <a:srgbClr val="E7E6E6"/>
      </a:lt2>
      <a:accent1>
        <a:srgbClr val="E51430"/>
      </a:accent1>
      <a:accent2>
        <a:srgbClr val="EF7D77"/>
      </a:accent2>
      <a:accent3>
        <a:srgbClr val="F5C3BC"/>
      </a:accent3>
      <a:accent4>
        <a:srgbClr val="D66E65"/>
      </a:accent4>
      <a:accent5>
        <a:srgbClr val="931720"/>
      </a:accent5>
      <a:accent6>
        <a:srgbClr val="E51430"/>
      </a:accent6>
      <a:hlink>
        <a:srgbClr val="E51430"/>
      </a:hlink>
      <a:folHlink>
        <a:srgbClr val="92162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orking">
  <a:themeElements>
    <a:clrScheme name="Working">
      <a:dk1>
        <a:srgbClr val="000000"/>
      </a:dk1>
      <a:lt1>
        <a:srgbClr val="FFFFFF"/>
      </a:lt1>
      <a:dk2>
        <a:srgbClr val="5D4F4B"/>
      </a:dk2>
      <a:lt2>
        <a:srgbClr val="E7E6E6"/>
      </a:lt2>
      <a:accent1>
        <a:srgbClr val="FDD300"/>
      </a:accent1>
      <a:accent2>
        <a:srgbClr val="D6960B"/>
      </a:accent2>
      <a:accent3>
        <a:srgbClr val="994924"/>
      </a:accent3>
      <a:accent4>
        <a:srgbClr val="FEE97F"/>
      </a:accent4>
      <a:accent5>
        <a:srgbClr val="EACA85"/>
      </a:accent5>
      <a:accent6>
        <a:srgbClr val="CCA391"/>
      </a:accent6>
      <a:hlink>
        <a:srgbClr val="D6950A"/>
      </a:hlink>
      <a:folHlink>
        <a:srgbClr val="99482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rporate">
  <a:themeElements>
    <a:clrScheme name="Cofinimmo Corpora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76B"/>
      </a:accent1>
      <a:accent2>
        <a:srgbClr val="007078"/>
      </a:accent2>
      <a:accent3>
        <a:srgbClr val="97BBB7"/>
      </a:accent3>
      <a:accent4>
        <a:srgbClr val="0CC5C8"/>
      </a:accent4>
      <a:accent5>
        <a:srgbClr val="7FA3B5"/>
      </a:accent5>
      <a:accent6>
        <a:srgbClr val="7FB7C3"/>
      </a:accent6>
      <a:hlink>
        <a:srgbClr val="0563C1"/>
      </a:hlink>
      <a:folHlink>
        <a:srgbClr val="954F72"/>
      </a:folHlink>
    </a:clrScheme>
    <a:fontScheme name="Helvetic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4935F6F-E5B8-4ED5-8D98-2D37CDA56081}" vid="{61855459-FE92-4CEF-821D-DEE9959DAF5F}"/>
    </a:ext>
  </a:extLst>
</a:theme>
</file>

<file path=ppt/theme/theme6.xml><?xml version="1.0" encoding="utf-8"?>
<a:theme xmlns:a="http://schemas.openxmlformats.org/drawingml/2006/main" name="2_Corporate">
  <a:themeElements>
    <a:clrScheme name="Cofinimmo Corpora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76B"/>
      </a:accent1>
      <a:accent2>
        <a:srgbClr val="007078"/>
      </a:accent2>
      <a:accent3>
        <a:srgbClr val="97BBB7"/>
      </a:accent3>
      <a:accent4>
        <a:srgbClr val="0CC5C8"/>
      </a:accent4>
      <a:accent5>
        <a:srgbClr val="7FA3B5"/>
      </a:accent5>
      <a:accent6>
        <a:srgbClr val="7FB7C3"/>
      </a:accent6>
      <a:hlink>
        <a:srgbClr val="0563C1"/>
      </a:hlink>
      <a:folHlink>
        <a:srgbClr val="954F72"/>
      </a:folHlink>
    </a:clrScheme>
    <a:fontScheme name="Helvetic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4935F6F-E5B8-4ED5-8D98-2D37CDA56081}" vid="{61855459-FE92-4CEF-821D-DEE9959DAF5F}"/>
    </a:ext>
  </a:extLst>
</a:theme>
</file>

<file path=ppt/theme/theme7.xml><?xml version="1.0" encoding="utf-8"?>
<a:theme xmlns:a="http://schemas.openxmlformats.org/drawingml/2006/main" name="3_Corporate">
  <a:themeElements>
    <a:clrScheme name="Cofinimmo Corpora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76B"/>
      </a:accent1>
      <a:accent2>
        <a:srgbClr val="007078"/>
      </a:accent2>
      <a:accent3>
        <a:srgbClr val="97BBB7"/>
      </a:accent3>
      <a:accent4>
        <a:srgbClr val="0CC5C8"/>
      </a:accent4>
      <a:accent5>
        <a:srgbClr val="7FA3B5"/>
      </a:accent5>
      <a:accent6>
        <a:srgbClr val="7FB7C3"/>
      </a:accent6>
      <a:hlink>
        <a:srgbClr val="0563C1"/>
      </a:hlink>
      <a:folHlink>
        <a:srgbClr val="954F72"/>
      </a:folHlink>
    </a:clrScheme>
    <a:fontScheme name="Helvetic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4935F6F-E5B8-4ED5-8D98-2D37CDA56081}" vid="{61855459-FE92-4CEF-821D-DEE9959DAF5F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63DE5ABB8E214FBBAEF84F3FB80A91" ma:contentTypeVersion="15" ma:contentTypeDescription="Create a new document." ma:contentTypeScope="" ma:versionID="f3cd781086620e06215a3e58fa82fe3b">
  <xsd:schema xmlns:xsd="http://www.w3.org/2001/XMLSchema" xmlns:xs="http://www.w3.org/2001/XMLSchema" xmlns:p="http://schemas.microsoft.com/office/2006/metadata/properties" xmlns:ns3="30f90f9c-d64b-43d0-82c6-41733a6faba5" targetNamespace="http://schemas.microsoft.com/office/2006/metadata/properties" ma:root="true" ma:fieldsID="4d5a966d2f4bf635558a6a6e0108621e" ns3:_="">
    <xsd:import namespace="30f90f9c-d64b-43d0-82c6-41733a6faba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f90f9c-d64b-43d0-82c6-41733a6fa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1573F0-D95C-40DD-ACE1-F2068EAD2E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1F5CD6-6933-41CF-A441-6EEF4EE38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f90f9c-d64b-43d0-82c6-41733a6fab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407913-B78A-4AB1-8BFE-8C29874914AE}">
  <ds:schemaRefs>
    <ds:schemaRef ds:uri="http://purl.org/dc/elements/1.1/"/>
    <ds:schemaRef ds:uri="http://schemas.microsoft.com/office/2006/metadata/properties"/>
    <ds:schemaRef ds:uri="30f90f9c-d64b-43d0-82c6-41733a6faba5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1754</Words>
  <Application>Microsoft Office PowerPoint</Application>
  <PresentationFormat>Widescreen</PresentationFormat>
  <Paragraphs>286</Paragraphs>
  <Slides>27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44" baseType="lpstr">
      <vt:lpstr>Aptos</vt:lpstr>
      <vt:lpstr>Arial</vt:lpstr>
      <vt:lpstr>Calibri</vt:lpstr>
      <vt:lpstr>Century Gothic</vt:lpstr>
      <vt:lpstr>Courier New</vt:lpstr>
      <vt:lpstr>Helvetica</vt:lpstr>
      <vt:lpstr>Poppins SemiBold</vt:lpstr>
      <vt:lpstr>Symbol</vt:lpstr>
      <vt:lpstr>Wingdings</vt:lpstr>
      <vt:lpstr>Wingdings 3</vt:lpstr>
      <vt:lpstr>Corporate</vt:lpstr>
      <vt:lpstr>Living</vt:lpstr>
      <vt:lpstr>Caring2</vt:lpstr>
      <vt:lpstr>Working</vt:lpstr>
      <vt:lpstr>1_Corporate</vt:lpstr>
      <vt:lpstr>2_Corporate</vt:lpstr>
      <vt:lpstr>3_Corporate</vt:lpstr>
      <vt:lpstr>REIT-financing – Cofinimmo – Case-study</vt:lpstr>
      <vt:lpstr>PowerPoint Presentation</vt:lpstr>
      <vt:lpstr>About Cofinimmo</vt:lpstr>
      <vt:lpstr>REIT-regime</vt:lpstr>
      <vt:lpstr>PowerPoint Presentation</vt:lpstr>
      <vt:lpstr>What is a REIT </vt:lpstr>
      <vt:lpstr>History</vt:lpstr>
      <vt:lpstr>Legal framework of the Belgian REIT</vt:lpstr>
      <vt:lpstr>Examples in Europe</vt:lpstr>
      <vt:lpstr>Sources of financing</vt:lpstr>
      <vt:lpstr>Overview</vt:lpstr>
      <vt:lpstr>Cofinimmo Sustainable Finance Framework May 2020</vt:lpstr>
      <vt:lpstr>Rights issue</vt:lpstr>
      <vt:lpstr>Rights issue</vt:lpstr>
      <vt:lpstr>Rights issue</vt:lpstr>
      <vt:lpstr>Accelerated book-building (ABB)</vt:lpstr>
      <vt:lpstr>Accelerated book-building (ABB)</vt:lpstr>
      <vt:lpstr>Zoom on the authorised capital</vt:lpstr>
      <vt:lpstr>Proxy advisers’ guidelines </vt:lpstr>
      <vt:lpstr>Contribution of assets</vt:lpstr>
      <vt:lpstr>Optional dividend</vt:lpstr>
      <vt:lpstr>Bank financing</vt:lpstr>
      <vt:lpstr>Bonds</vt:lpstr>
      <vt:lpstr>Commercial paper</vt:lpstr>
      <vt:lpstr>Sale of rental receivables</vt:lpstr>
      <vt:lpstr>Any 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Nadine Legrand</dc:creator>
  <cp:lastModifiedBy>Sophie Grulois</cp:lastModifiedBy>
  <cp:revision>1437</cp:revision>
  <cp:lastPrinted>2025-02-25T08:44:01Z</cp:lastPrinted>
  <dcterms:created xsi:type="dcterms:W3CDTF">2020-10-05T07:44:42Z</dcterms:created>
  <dcterms:modified xsi:type="dcterms:W3CDTF">2026-02-10T05:19:04Z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0x0101006663DE5ABB8E214FBBAEF84F3FB80A91</vt:lpwstr>
  </property>
  <property fmtid="{D5CDD505-2E9C-101B-9397-08002B2CF9AE}" pid="3" name="SharedWithUsers">
    <vt:lpwstr>71;#Wouter Kruijver</vt:lpwstr>
  </property>
  <property fmtid="{D5CDD505-2E9C-101B-9397-08002B2CF9AE}" pid="4" name="MediaServiceImageTags">
    <vt:lpwstr/>
  </property>
</Properties>
</file>