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2" r:id="rId1"/>
  </p:sldMasterIdLst>
  <p:notesMasterIdLst>
    <p:notesMasterId r:id="rId9"/>
  </p:notesMasterIdLst>
  <p:handoutMasterIdLst>
    <p:handoutMasterId r:id="rId10"/>
  </p:handoutMasterIdLst>
  <p:sldIdLst>
    <p:sldId id="436" r:id="rId2"/>
    <p:sldId id="458" r:id="rId3"/>
    <p:sldId id="437" r:id="rId4"/>
    <p:sldId id="459" r:id="rId5"/>
    <p:sldId id="460" r:id="rId6"/>
    <p:sldId id="463" r:id="rId7"/>
    <p:sldId id="462" r:id="rId8"/>
  </p:sldIdLst>
  <p:sldSz cx="9144000" cy="5143500" type="screen16x9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orient="horz" pos="686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531" userDrawn="1">
          <p15:clr>
            <a:srgbClr val="A4A3A4"/>
          </p15:clr>
        </p15:guide>
        <p15:guide id="5" orient="horz" pos="2661">
          <p15:clr>
            <a:srgbClr val="A4A3A4"/>
          </p15:clr>
        </p15:guide>
        <p15:guide id="6" orient="horz" pos="244">
          <p15:clr>
            <a:srgbClr val="A4A3A4"/>
          </p15:clr>
        </p15:guide>
        <p15:guide id="7" orient="horz" pos="1889">
          <p15:clr>
            <a:srgbClr val="A4A3A4"/>
          </p15:clr>
        </p15:guide>
        <p15:guide id="8" orient="horz" pos="1253">
          <p15:clr>
            <a:srgbClr val="A4A3A4"/>
          </p15:clr>
        </p15:guide>
        <p15:guide id="9" orient="horz" pos="3091">
          <p15:clr>
            <a:srgbClr val="A4A3A4"/>
          </p15:clr>
        </p15:guide>
        <p15:guide id="10" pos="567">
          <p15:clr>
            <a:srgbClr val="A4A3A4"/>
          </p15:clr>
        </p15:guide>
        <p15:guide id="11" pos="2880">
          <p15:clr>
            <a:srgbClr val="A4A3A4"/>
          </p15:clr>
        </p15:guide>
        <p15:guide id="12" pos="5199">
          <p15:clr>
            <a:srgbClr val="A4A3A4"/>
          </p15:clr>
        </p15:guide>
        <p15:guide id="13" pos="500">
          <p15:clr>
            <a:srgbClr val="A4A3A4"/>
          </p15:clr>
        </p15:guide>
        <p15:guide id="14" pos="5266">
          <p15:clr>
            <a:srgbClr val="A4A3A4"/>
          </p15:clr>
        </p15:guide>
        <p15:guide id="15" pos="2494" userDrawn="1">
          <p15:clr>
            <a:srgbClr val="A4A3A4"/>
          </p15:clr>
        </p15:guide>
        <p15:guide id="16" orient="horz" pos="2626">
          <p15:clr>
            <a:srgbClr val="A4A3A4"/>
          </p15:clr>
        </p15:guide>
        <p15:guide id="17" orient="horz" pos="1249">
          <p15:clr>
            <a:srgbClr val="A4A3A4"/>
          </p15:clr>
        </p15:guide>
        <p15:guide id="18" orient="horz" pos="418" userDrawn="1">
          <p15:clr>
            <a:srgbClr val="A4A3A4"/>
          </p15:clr>
        </p15:guide>
        <p15:guide id="19" orient="horz" pos="146" userDrawn="1">
          <p15:clr>
            <a:srgbClr val="A4A3A4"/>
          </p15:clr>
        </p15:guide>
        <p15:guide id="20" pos="158" userDrawn="1">
          <p15:clr>
            <a:srgbClr val="A4A3A4"/>
          </p15:clr>
        </p15:guide>
        <p15:guide id="21" pos="56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nnie Wesseling" initials="J.A.M.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7F2EE"/>
    <a:srgbClr val="FFFF99"/>
    <a:srgbClr val="CFC4B9"/>
    <a:srgbClr val="9B8F83"/>
    <a:srgbClr val="E2DCD5"/>
    <a:srgbClr val="FFFFFF"/>
    <a:srgbClr val="4071BA"/>
    <a:srgbClr val="203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7D7663-E918-4C8B-BDF3-66CA8DDF3B6A}" v="1" dt="2025-02-27T08:44:02.9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8B1032C-EA38-4F05-BA0D-38AFFFC7BED3}" styleName="Light Style 3 –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93"/>
  </p:normalViewPr>
  <p:slideViewPr>
    <p:cSldViewPr snapToGrid="0">
      <p:cViewPr varScale="1">
        <p:scale>
          <a:sx n="87" d="100"/>
          <a:sy n="87" d="100"/>
        </p:scale>
        <p:origin x="700" y="280"/>
      </p:cViewPr>
      <p:guideLst>
        <p:guide orient="horz" pos="3168"/>
        <p:guide orient="horz" pos="686"/>
        <p:guide orient="horz" pos="830"/>
        <p:guide orient="horz" pos="531"/>
        <p:guide orient="horz" pos="2661"/>
        <p:guide orient="horz" pos="244"/>
        <p:guide orient="horz" pos="1889"/>
        <p:guide orient="horz" pos="1253"/>
        <p:guide orient="horz" pos="3091"/>
        <p:guide pos="567"/>
        <p:guide pos="2880"/>
        <p:guide pos="5199"/>
        <p:guide pos="500"/>
        <p:guide pos="5266"/>
        <p:guide pos="2494"/>
        <p:guide orient="horz" pos="2626"/>
        <p:guide orient="horz" pos="1249"/>
        <p:guide orient="horz" pos="418"/>
        <p:guide orient="horz" pos="146"/>
        <p:guide pos="158"/>
        <p:guide pos="56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8784C15E-B15A-4CB2-BC79-D73BDF651B0E}" type="datetimeFigureOut">
              <a:rPr lang="nl-NL" smtClean="0"/>
              <a:pPr/>
              <a:t>26-2-2026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74E4993-82BF-4161-A797-C0C9E09877A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7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4894063" y="507562"/>
            <a:ext cx="1416015" cy="30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7490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F4EC0E8-2C81-4581-8F25-7B8EE556C9B3}" type="datetimeFigureOut">
              <a:rPr lang="nl-NL" smtClean="0"/>
              <a:pPr/>
              <a:t>26-2-2026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97948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952090"/>
            <a:ext cx="5438140" cy="4466987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1745A04-A930-45F5-8580-8D4F1D0655A9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4894063" y="331642"/>
            <a:ext cx="1416015" cy="30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5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9542D03-89CD-6FB6-5342-D4CDD6F7C14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3079554"/>
          </a:xfrm>
          <a:custGeom>
            <a:avLst/>
            <a:gdLst>
              <a:gd name="connsiteX0" fmla="*/ 0 w 9144000"/>
              <a:gd name="connsiteY0" fmla="*/ 0 h 3079554"/>
              <a:gd name="connsiteX1" fmla="*/ 9144000 w 9144000"/>
              <a:gd name="connsiteY1" fmla="*/ 0 h 3079554"/>
              <a:gd name="connsiteX2" fmla="*/ 9144000 w 9144000"/>
              <a:gd name="connsiteY2" fmla="*/ 3079554 h 3079554"/>
              <a:gd name="connsiteX3" fmla="*/ 9142620 w 9144000"/>
              <a:gd name="connsiteY3" fmla="*/ 3079554 h 3079554"/>
              <a:gd name="connsiteX4" fmla="*/ 9132517 w 9144000"/>
              <a:gd name="connsiteY4" fmla="*/ 3029511 h 3079554"/>
              <a:gd name="connsiteX5" fmla="*/ 8997882 w 9144000"/>
              <a:gd name="connsiteY5" fmla="*/ 2940269 h 3079554"/>
              <a:gd name="connsiteX6" fmla="*/ 146118 w 9144000"/>
              <a:gd name="connsiteY6" fmla="*/ 2940269 h 3079554"/>
              <a:gd name="connsiteX7" fmla="*/ 11483 w 9144000"/>
              <a:gd name="connsiteY7" fmla="*/ 3029511 h 3079554"/>
              <a:gd name="connsiteX8" fmla="*/ 1380 w 9144000"/>
              <a:gd name="connsiteY8" fmla="*/ 3079554 h 3079554"/>
              <a:gd name="connsiteX9" fmla="*/ 0 w 9144000"/>
              <a:gd name="connsiteY9" fmla="*/ 3079554 h 3079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3079554">
                <a:moveTo>
                  <a:pt x="0" y="0"/>
                </a:moveTo>
                <a:lnTo>
                  <a:pt x="9144000" y="0"/>
                </a:lnTo>
                <a:lnTo>
                  <a:pt x="9144000" y="3079554"/>
                </a:lnTo>
                <a:lnTo>
                  <a:pt x="9142620" y="3079554"/>
                </a:lnTo>
                <a:lnTo>
                  <a:pt x="9132517" y="3029511"/>
                </a:lnTo>
                <a:cubicBezTo>
                  <a:pt x="9110335" y="2977067"/>
                  <a:pt x="9058406" y="2940269"/>
                  <a:pt x="8997882" y="2940269"/>
                </a:cubicBezTo>
                <a:lnTo>
                  <a:pt x="146118" y="2940269"/>
                </a:lnTo>
                <a:cubicBezTo>
                  <a:pt x="85594" y="2940269"/>
                  <a:pt x="33665" y="2977067"/>
                  <a:pt x="11483" y="3029511"/>
                </a:cubicBezTo>
                <a:lnTo>
                  <a:pt x="1380" y="3079554"/>
                </a:lnTo>
                <a:lnTo>
                  <a:pt x="0" y="3079554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 tIns="72000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4F81B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C47C21B-7542-01E4-46AC-08C22568B28B}"/>
              </a:ext>
            </a:extLst>
          </p:cNvPr>
          <p:cNvSpPr/>
          <p:nvPr userDrawn="1"/>
        </p:nvSpPr>
        <p:spPr>
          <a:xfrm>
            <a:off x="0" y="2940269"/>
            <a:ext cx="9144000" cy="2203231"/>
          </a:xfrm>
          <a:prstGeom prst="round2SameRect">
            <a:avLst>
              <a:gd name="adj1" fmla="val 6632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22DA772-7596-C91C-8FB3-CEA78F80C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873" y="3470565"/>
            <a:ext cx="7576903" cy="1044392"/>
          </a:xfrm>
        </p:spPr>
        <p:txBody>
          <a:bodyPr anchor="b" anchorCtr="0">
            <a:noAutofit/>
          </a:bodyPr>
          <a:lstStyle>
            <a:lvl1pPr algn="l">
              <a:lnSpc>
                <a:spcPts val="35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BB690C74-FD7E-E900-CD0C-76BADCC91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492242"/>
            <a:ext cx="7576903" cy="486054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3AA355EF-9BD3-FDC9-B06E-B92B68016E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1700" y="3166008"/>
            <a:ext cx="1043701" cy="216396"/>
          </a:xfrm>
          <a:prstGeom prst="roundRect">
            <a:avLst>
              <a:gd name="adj" fmla="val 50000"/>
            </a:avLst>
          </a:prstGeom>
          <a:ln w="12700">
            <a:solidFill>
              <a:schemeClr val="bg1"/>
            </a:solidFill>
          </a:ln>
        </p:spPr>
        <p:txBody>
          <a:bodyPr tIns="0" bIns="0" anchor="ctr" anchorCtr="0">
            <a:sp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  <a:lvl3pPr marL="355600" indent="0">
              <a:buNone/>
              <a:defRPr/>
            </a:lvl3pPr>
            <a:lvl4pPr marL="538163" indent="0">
              <a:buNone/>
              <a:defRPr/>
            </a:lvl4pPr>
          </a:lstStyle>
          <a:p>
            <a:pPr lvl="0"/>
            <a:r>
              <a:rPr lang="en-GB" dirty="0"/>
              <a:t>[ label text ]</a:t>
            </a:r>
            <a:endParaRPr lang="en-NL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2E3B9BBD-A833-139F-9E91-631CE187F6C0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289295" y="236222"/>
            <a:ext cx="8565410" cy="401577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NL"/>
              <a:t>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D3E5914-00BA-B67C-8141-CE01F19657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31035" y="3176244"/>
            <a:ext cx="1249362" cy="217488"/>
          </a:xfrm>
        </p:spPr>
        <p:txBody>
          <a:bodyPr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  <a:lvl2pPr marL="180975" indent="0">
              <a:buNone/>
              <a:defRPr sz="900">
                <a:solidFill>
                  <a:schemeClr val="bg1"/>
                </a:solidFill>
              </a:defRPr>
            </a:lvl2pPr>
            <a:lvl3pPr marL="355600" indent="0">
              <a:buNone/>
              <a:defRPr sz="900">
                <a:solidFill>
                  <a:schemeClr val="bg1"/>
                </a:solidFill>
              </a:defRPr>
            </a:lvl3pPr>
            <a:lvl4pPr marL="538163" indent="0">
              <a:buNone/>
              <a:defRPr sz="900">
                <a:solidFill>
                  <a:schemeClr val="bg1"/>
                </a:solidFill>
              </a:defRPr>
            </a:lvl4pPr>
            <a:lvl5pPr marL="719138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date: 00/00/00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8451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59503"/>
            <a:ext cx="7462611" cy="30861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80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 –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68647"/>
            <a:ext cx="7462611" cy="308610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2EF63F-57E4-6A3E-7377-B95B6C010295}"/>
              </a:ext>
            </a:extLst>
          </p:cNvPr>
          <p:cNvSpPr/>
          <p:nvPr userDrawn="1"/>
        </p:nvSpPr>
        <p:spPr>
          <a:xfrm>
            <a:off x="7298267" y="4715933"/>
            <a:ext cx="1178717" cy="277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3E59AD8-1A6B-E6CC-CC6F-664AE104F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61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>
            <a:extLst>
              <a:ext uri="{FF2B5EF4-FFF2-40B4-BE49-F238E27FC236}">
                <a16:creationId xmlns:a16="http://schemas.microsoft.com/office/drawing/2014/main" id="{F75ED536-44A0-5BCD-CC56-21E2BA77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71562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F8209F54-D3D2-A6BE-295B-6717A5761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D4CB9633-E097-2D1B-6FD2-21A88F631C5B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566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6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5FAE79-2003-8C76-6B9A-A869E17B8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079BFB9E-6F73-4D11-E20A-7138D6766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75EAE17E-AF37-2EB3-7161-EDC4640FD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904035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6B103275-B74F-D870-3CBA-924AF65306CE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00112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BBC263B5-6E41-8B1C-8AA1-9352E8EA67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04035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02E465A8-E65E-481B-E6D0-C9E27655F1D5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00112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1" name="Tijdelijke aanduiding voor tekst 4">
            <a:extLst>
              <a:ext uri="{FF2B5EF4-FFF2-40B4-BE49-F238E27FC236}">
                <a16:creationId xmlns:a16="http://schemas.microsoft.com/office/drawing/2014/main" id="{56755950-95F8-0201-AB55-1A169BE1D1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04035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jdelijke aanduiding voor afbeelding 2">
            <a:extLst>
              <a:ext uri="{FF2B5EF4-FFF2-40B4-BE49-F238E27FC236}">
                <a16:creationId xmlns:a16="http://schemas.microsoft.com/office/drawing/2014/main" id="{B105042E-D613-C6B2-59F9-4B77821241D6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79384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3" name="Tijdelijke aanduiding voor tekst 4">
            <a:extLst>
              <a:ext uri="{FF2B5EF4-FFF2-40B4-BE49-F238E27FC236}">
                <a16:creationId xmlns:a16="http://schemas.microsoft.com/office/drawing/2014/main" id="{6DFF08FA-F25D-20B5-BF37-5F0E286B1A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83307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afbeelding 2">
            <a:extLst>
              <a:ext uri="{FF2B5EF4-FFF2-40B4-BE49-F238E27FC236}">
                <a16:creationId xmlns:a16="http://schemas.microsoft.com/office/drawing/2014/main" id="{62E6E76D-9BD7-B664-C06C-774A902AA077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779384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94D492D-833B-C16E-B644-91B8D82F6D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83307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afbeelding 2">
            <a:extLst>
              <a:ext uri="{FF2B5EF4-FFF2-40B4-BE49-F238E27FC236}">
                <a16:creationId xmlns:a16="http://schemas.microsoft.com/office/drawing/2014/main" id="{11A71C5B-E8B1-B469-C2F7-5A8BF24B06B8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4779384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7" name="Tijdelijke aanduiding voor tekst 4">
            <a:extLst>
              <a:ext uri="{FF2B5EF4-FFF2-40B4-BE49-F238E27FC236}">
                <a16:creationId xmlns:a16="http://schemas.microsoft.com/office/drawing/2014/main" id="{933CA6E5-0343-5219-909A-925A5C6D2DF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783307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0898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– 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91571-993C-BE2B-6BCA-60A2A6C185DF}"/>
              </a:ext>
            </a:extLst>
          </p:cNvPr>
          <p:cNvSpPr/>
          <p:nvPr userDrawn="1"/>
        </p:nvSpPr>
        <p:spPr>
          <a:xfrm>
            <a:off x="7144815" y="4778017"/>
            <a:ext cx="1277888" cy="29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Tijdelijke aanduiding voor afbeelding 2">
            <a:extLst>
              <a:ext uri="{FF2B5EF4-FFF2-40B4-BE49-F238E27FC236}">
                <a16:creationId xmlns:a16="http://schemas.microsoft.com/office/drawing/2014/main" id="{090BF7D5-2D19-F5F0-2DEF-202B2B3F4D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7" name="Tijdelijke aanduiding voor afbeelding 2">
            <a:extLst>
              <a:ext uri="{FF2B5EF4-FFF2-40B4-BE49-F238E27FC236}">
                <a16:creationId xmlns:a16="http://schemas.microsoft.com/office/drawing/2014/main" id="{A709F65D-F52E-E69C-4549-9BF096D37F69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A8E823-4610-27C5-3EE6-7D396A4387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45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d – 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0" indent="0">
              <a:buClr>
                <a:schemeClr val="tx2"/>
              </a:buClr>
              <a:buFontTx/>
              <a:buNone/>
              <a:defRPr/>
            </a:lvl1pPr>
            <a:lvl2pPr marL="180975" indent="0">
              <a:buClr>
                <a:schemeClr val="tx2"/>
              </a:buClr>
              <a:buFontTx/>
              <a:buNone/>
              <a:defRPr/>
            </a:lvl2pPr>
            <a:lvl3pPr marL="355600" indent="0">
              <a:buClr>
                <a:schemeClr val="tx2"/>
              </a:buClr>
              <a:buFontTx/>
              <a:buNone/>
              <a:defRPr/>
            </a:lvl3pPr>
            <a:lvl4pPr marL="538163" indent="0">
              <a:buClr>
                <a:schemeClr val="tx2"/>
              </a:buClr>
              <a:buFontTx/>
              <a:buNone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567708-3897-3EC0-384A-45AA0273D6D4}"/>
              </a:ext>
            </a:extLst>
          </p:cNvPr>
          <p:cNvSpPr/>
          <p:nvPr userDrawn="1"/>
        </p:nvSpPr>
        <p:spPr>
          <a:xfrm>
            <a:off x="6939064" y="4778017"/>
            <a:ext cx="1509579" cy="29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7B5E39-7482-524A-A49C-C3EEBA5A27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2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1491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0" indent="0">
              <a:buClr>
                <a:schemeClr val="tx2"/>
              </a:buClr>
              <a:buFontTx/>
              <a:buNone/>
              <a:defRPr/>
            </a:lvl1pPr>
            <a:lvl2pPr marL="180975" indent="0">
              <a:buClr>
                <a:schemeClr val="tx2"/>
              </a:buClr>
              <a:buFontTx/>
              <a:buNone/>
              <a:defRPr/>
            </a:lvl2pPr>
            <a:lvl3pPr marL="355600" indent="0">
              <a:buClr>
                <a:schemeClr val="tx2"/>
              </a:buClr>
              <a:buFontTx/>
              <a:buNone/>
              <a:defRPr/>
            </a:lvl3pPr>
            <a:lvl4pPr marL="538163" indent="0">
              <a:buClr>
                <a:schemeClr val="tx2"/>
              </a:buClr>
              <a:buFontTx/>
              <a:buNone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6802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51295" y="1318380"/>
            <a:ext cx="3608481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472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44D91C9-D4C3-AD6B-207A-2255E367B6F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318380"/>
            <a:ext cx="3607200" cy="2999700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20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– Left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9D31F2F4-6222-A46F-75DC-C6299A3E2EFA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3A9B8E0-7C6E-AE42-7DDE-28C44EF5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051C77E-5064-8F75-8A36-F290F752A8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2873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9D1C035-18C7-FE11-092F-DF0517955F5D}"/>
              </a:ext>
            </a:extLst>
          </p:cNvPr>
          <p:cNvCxnSpPr/>
          <p:nvPr userDrawn="1"/>
        </p:nvCxnSpPr>
        <p:spPr>
          <a:xfrm>
            <a:off x="867799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0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 – Right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F0E47AE6-5128-DECB-248D-C898AFC1D7F5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5C20A9-ABAD-760A-E37B-9116F79555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432F56-4B9B-D03A-4B9A-B64AB67B7839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775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– Right –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9B3233-6514-3436-2AF2-734ABCB4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479C738-87B2-F3AE-590B-0B3D1C3582D9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6BE2667-43F8-E7D0-5432-C3F41973B7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DEE366-A0B1-3113-B7E5-776FF7204E8B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B0BC5A0-80FB-FFD5-02A8-88461BDFE468}"/>
              </a:ext>
            </a:extLst>
          </p:cNvPr>
          <p:cNvSpPr/>
          <p:nvPr userDrawn="1"/>
        </p:nvSpPr>
        <p:spPr>
          <a:xfrm>
            <a:off x="7231157" y="4715933"/>
            <a:ext cx="1245828" cy="277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B50F079-4784-F1D3-9830-561F42EEED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3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B07ACDDA-5B7A-7B84-6CFE-910EF7B8E3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7390802 w 9144000"/>
              <a:gd name="connsiteY0" fmla="*/ 4761184 h 5143500"/>
              <a:gd name="connsiteX1" fmla="*/ 7275490 w 9144000"/>
              <a:gd name="connsiteY1" fmla="*/ 4837618 h 5143500"/>
              <a:gd name="connsiteX2" fmla="*/ 7265655 w 9144000"/>
              <a:gd name="connsiteY2" fmla="*/ 4886331 h 5143500"/>
              <a:gd name="connsiteX3" fmla="*/ 7265655 w 9144000"/>
              <a:gd name="connsiteY3" fmla="*/ 4886330 h 5143500"/>
              <a:gd name="connsiteX4" fmla="*/ 7265655 w 9144000"/>
              <a:gd name="connsiteY4" fmla="*/ 4886331 h 5143500"/>
              <a:gd name="connsiteX5" fmla="*/ 7265655 w 9144000"/>
              <a:gd name="connsiteY5" fmla="*/ 4886331 h 5143500"/>
              <a:gd name="connsiteX6" fmla="*/ 7275490 w 9144000"/>
              <a:gd name="connsiteY6" fmla="*/ 4935043 h 5143500"/>
              <a:gd name="connsiteX7" fmla="*/ 7390802 w 9144000"/>
              <a:gd name="connsiteY7" fmla="*/ 5011477 h 5143500"/>
              <a:gd name="connsiteX8" fmla="*/ 8786338 w 9144000"/>
              <a:gd name="connsiteY8" fmla="*/ 5011478 h 5143500"/>
              <a:gd name="connsiteX9" fmla="*/ 8911485 w 9144000"/>
              <a:gd name="connsiteY9" fmla="*/ 4886331 h 5143500"/>
              <a:gd name="connsiteX10" fmla="*/ 8911486 w 9144000"/>
              <a:gd name="connsiteY10" fmla="*/ 4886331 h 5143500"/>
              <a:gd name="connsiteX11" fmla="*/ 8786339 w 9144000"/>
              <a:gd name="connsiteY11" fmla="*/ 4761184 h 5143500"/>
              <a:gd name="connsiteX12" fmla="*/ 0 w 9144000"/>
              <a:gd name="connsiteY12" fmla="*/ 0 h 5143500"/>
              <a:gd name="connsiteX13" fmla="*/ 9144000 w 9144000"/>
              <a:gd name="connsiteY13" fmla="*/ 0 h 5143500"/>
              <a:gd name="connsiteX14" fmla="*/ 914400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4910782 h 5143500"/>
              <a:gd name="connsiteX17" fmla="*/ 204813 w 9144000"/>
              <a:gd name="connsiteY17" fmla="*/ 4910782 h 5143500"/>
              <a:gd name="connsiteX18" fmla="*/ 263602 w 9144000"/>
              <a:gd name="connsiteY18" fmla="*/ 4851993 h 5143500"/>
              <a:gd name="connsiteX19" fmla="*/ 263602 w 9144000"/>
              <a:gd name="connsiteY19" fmla="*/ 291508 h 5143500"/>
              <a:gd name="connsiteX20" fmla="*/ 204813 w 9144000"/>
              <a:gd name="connsiteY20" fmla="*/ 232719 h 5143500"/>
              <a:gd name="connsiteX21" fmla="*/ 0 w 9144000"/>
              <a:gd name="connsiteY21" fmla="*/ 23271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144000" h="5143500">
                <a:moveTo>
                  <a:pt x="7390802" y="4761184"/>
                </a:moveTo>
                <a:cubicBezTo>
                  <a:pt x="7338964" y="4761184"/>
                  <a:pt x="7294488" y="4792701"/>
                  <a:pt x="7275490" y="4837618"/>
                </a:cubicBezTo>
                <a:lnTo>
                  <a:pt x="7265655" y="4886331"/>
                </a:lnTo>
                <a:lnTo>
                  <a:pt x="7265655" y="4886330"/>
                </a:lnTo>
                <a:lnTo>
                  <a:pt x="7265655" y="4886331"/>
                </a:lnTo>
                <a:lnTo>
                  <a:pt x="7265655" y="4886331"/>
                </a:lnTo>
                <a:lnTo>
                  <a:pt x="7275490" y="4935043"/>
                </a:lnTo>
                <a:cubicBezTo>
                  <a:pt x="7294488" y="4979960"/>
                  <a:pt x="7338964" y="5011477"/>
                  <a:pt x="7390802" y="5011477"/>
                </a:cubicBezTo>
                <a:lnTo>
                  <a:pt x="8786338" y="5011478"/>
                </a:lnTo>
                <a:cubicBezTo>
                  <a:pt x="8855455" y="5011478"/>
                  <a:pt x="8911485" y="4955448"/>
                  <a:pt x="8911485" y="4886331"/>
                </a:cubicBezTo>
                <a:lnTo>
                  <a:pt x="8911486" y="4886331"/>
                </a:lnTo>
                <a:cubicBezTo>
                  <a:pt x="8911486" y="4817214"/>
                  <a:pt x="8855456" y="4761184"/>
                  <a:pt x="8786339" y="4761184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910782"/>
                </a:lnTo>
                <a:lnTo>
                  <a:pt x="204813" y="4910782"/>
                </a:lnTo>
                <a:cubicBezTo>
                  <a:pt x="237281" y="4910782"/>
                  <a:pt x="263602" y="4884461"/>
                  <a:pt x="263602" y="4851993"/>
                </a:cubicBezTo>
                <a:lnTo>
                  <a:pt x="263602" y="291508"/>
                </a:lnTo>
                <a:cubicBezTo>
                  <a:pt x="263602" y="259040"/>
                  <a:pt x="237281" y="232719"/>
                  <a:pt x="204813" y="232719"/>
                </a:cubicBezTo>
                <a:lnTo>
                  <a:pt x="0" y="232719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NL"/>
              <a:t> Add a picture</a:t>
            </a:r>
          </a:p>
        </p:txBody>
      </p:sp>
    </p:spTree>
    <p:extLst>
      <p:ext uri="{BB962C8B-B14F-4D97-AF65-F5344CB8AC3E}">
        <p14:creationId xmlns:p14="http://schemas.microsoft.com/office/powerpoint/2010/main" val="193576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82873" y="1318381"/>
            <a:ext cx="7576903" cy="29949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476984" y="4778017"/>
            <a:ext cx="403412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6C443C38-324B-FBE4-B09E-2ED87B16834E}"/>
              </a:ext>
            </a:extLst>
          </p:cNvPr>
          <p:cNvSpPr/>
          <p:nvPr userDrawn="1"/>
        </p:nvSpPr>
        <p:spPr>
          <a:xfrm rot="5400000">
            <a:off x="-2207231" y="2439949"/>
            <a:ext cx="4678063" cy="263602"/>
          </a:xfrm>
          <a:prstGeom prst="round2SameRect">
            <a:avLst>
              <a:gd name="adj1" fmla="val 22302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79647671-09AC-6CF6-60F2-DD9F367DF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15731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75" r:id="rId3"/>
    <p:sldLayoutId id="2147483755" r:id="rId4"/>
    <p:sldLayoutId id="2147483756" r:id="rId5"/>
    <p:sldLayoutId id="2147483764" r:id="rId6"/>
    <p:sldLayoutId id="2147483770" r:id="rId7"/>
    <p:sldLayoutId id="2147483765" r:id="rId8"/>
    <p:sldLayoutId id="2147483767" r:id="rId9"/>
    <p:sldLayoutId id="2147483759" r:id="rId10"/>
    <p:sldLayoutId id="2147483766" r:id="rId11"/>
    <p:sldLayoutId id="2147483774" r:id="rId12"/>
    <p:sldLayoutId id="2147483760" r:id="rId13"/>
    <p:sldLayoutId id="2147483777" r:id="rId14"/>
    <p:sldLayoutId id="2147483761" r:id="rId15"/>
    <p:sldLayoutId id="2147483776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i="0" kern="1200">
          <a:solidFill>
            <a:schemeClr val="tx2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0"/>
        </a:spcBef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4625" algn="l" defTabSz="914400" rtl="0" eaLnBrk="1" latinLnBrk="0" hangingPunct="1">
        <a:spcBef>
          <a:spcPct val="20000"/>
        </a:spcBef>
        <a:buFont typeface="Arial" pitchFamily="34" charset="0"/>
        <a:buChar char="*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spcBef>
          <a:spcPct val="20000"/>
        </a:spcBef>
        <a:buFont typeface="Arial" pitchFamily="34" charset="0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462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36298E9-3F0E-7ECA-312A-27C951B408E9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3FE1EAB-1F7D-2CEE-C02E-AE1FE3AF4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International Banking and Finance Law - 2026</a:t>
            </a:r>
            <a:endParaRPr lang="en-NL" dirty="0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6200295F-A9FC-56FE-0F2C-23D686C54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418437"/>
            <a:ext cx="7576903" cy="55985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l-BE" dirty="0" err="1"/>
              <a:t>Section</a:t>
            </a:r>
            <a:r>
              <a:rPr lang="nl-BE" dirty="0"/>
              <a:t>: International Finance Law</a:t>
            </a:r>
          </a:p>
          <a:p>
            <a:r>
              <a:rPr lang="nl-BE" sz="1400" dirty="0"/>
              <a:t>Ivan Peeters</a:t>
            </a:r>
            <a:endParaRPr lang="en-NL" sz="140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BC9E55D-B1F3-E210-6AFD-2132A6F1E2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l-BE" dirty="0"/>
              <a:t>17/02/2026</a:t>
            </a:r>
            <a:endParaRPr lang="en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DAA1A-03E6-7235-B59F-5726EF44A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705" y="408823"/>
            <a:ext cx="4476750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995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6A8E7-6FC5-4F59-8BF6-617E926B7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</a:t>
            </a:fld>
            <a:endParaRPr lang="en-NL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2E5E1F7-2833-F9D3-08EC-D74001D9E3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0" b="2917"/>
          <a:stretch/>
        </p:blipFill>
        <p:spPr bwMode="auto">
          <a:xfrm>
            <a:off x="2051467" y="141593"/>
            <a:ext cx="5212526" cy="486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400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1. Real </a:t>
            </a:r>
            <a:r>
              <a:rPr lang="nl-BE" dirty="0" err="1"/>
              <a:t>estate</a:t>
            </a:r>
            <a:r>
              <a:rPr lang="nl-BE" dirty="0"/>
              <a:t> </a:t>
            </a:r>
            <a:r>
              <a:rPr lang="nl-BE" dirty="0" err="1"/>
              <a:t>finance</a:t>
            </a:r>
            <a:r>
              <a:rPr lang="nl-BE" dirty="0"/>
              <a:t> - </a:t>
            </a:r>
            <a:r>
              <a:rPr lang="nl-BE" dirty="0" err="1"/>
              <a:t>Overview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r>
              <a:rPr lang="nl-BE" dirty="0" err="1"/>
              <a:t>Residential</a:t>
            </a:r>
            <a:r>
              <a:rPr lang="nl-BE" dirty="0"/>
              <a:t> real </a:t>
            </a:r>
            <a:r>
              <a:rPr lang="nl-BE" dirty="0" err="1"/>
              <a:t>estate</a:t>
            </a: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nl-BE" dirty="0"/>
              <a:t>Homes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l-BE" dirty="0" err="1"/>
              <a:t>Appartments</a:t>
            </a:r>
            <a:endParaRPr lang="nl-BE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nl-BE" dirty="0"/>
              <a:t>Co-</a:t>
            </a:r>
            <a:r>
              <a:rPr lang="nl-BE" dirty="0" err="1"/>
              <a:t>housing</a:t>
            </a: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r>
              <a:rPr lang="nl-BE" dirty="0"/>
              <a:t>Commercial real </a:t>
            </a:r>
            <a:r>
              <a:rPr lang="nl-BE" dirty="0" err="1"/>
              <a:t>estate</a:t>
            </a: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nl-BE" dirty="0"/>
              <a:t>Offices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l-BE" dirty="0"/>
              <a:t>Warehouses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l-BE" dirty="0"/>
              <a:t>Care homes 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0087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4ADB-04E4-01ED-FF93-DD58406D8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Real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estate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finance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-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Overview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D41B1-0757-C5F0-7CE5-19A220BCE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nl-BE" sz="1600" dirty="0">
                <a:solidFill>
                  <a:srgbClr val="000000"/>
                </a:solidFill>
                <a:latin typeface="Arial"/>
              </a:rPr>
              <a:t>Public real </a:t>
            </a:r>
            <a:r>
              <a:rPr lang="nl-BE" sz="1600" dirty="0" err="1">
                <a:solidFill>
                  <a:srgbClr val="000000"/>
                </a:solidFill>
                <a:latin typeface="Arial"/>
              </a:rPr>
              <a:t>estate</a:t>
            </a:r>
            <a:endParaRPr lang="nl-BE" sz="1600" dirty="0">
              <a:solidFill>
                <a:srgbClr val="000000"/>
              </a:solidFill>
              <a:latin typeface="Arial"/>
            </a:endParaRP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44513" lvl="3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lang="nl-BE" sz="1200" dirty="0">
                <a:solidFill>
                  <a:srgbClr val="000000"/>
                </a:solidFill>
                <a:latin typeface="Arial"/>
              </a:rPr>
              <a:t>Schools</a:t>
            </a:r>
          </a:p>
          <a:p>
            <a:pPr marL="544513" lvl="3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Hospitals</a:t>
            </a: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</a:p>
          <a:p>
            <a:pPr marL="355600" marR="0" lvl="1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566A1"/>
              </a:buClr>
              <a:buSzTx/>
              <a:buFont typeface="Arial" pitchFamily="34" charset="0"/>
              <a:buChar char="*"/>
              <a:tabLst/>
              <a:defRPr/>
            </a:pP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B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Infrastructure</a:t>
            </a: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? </a:t>
            </a: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nl-BE" sz="1600" dirty="0">
              <a:solidFill>
                <a:srgbClr val="000000"/>
              </a:solidFill>
              <a:latin typeface="Arial"/>
            </a:endParaRPr>
          </a:p>
          <a:p>
            <a:pPr marL="544513" lvl="3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Often</a:t>
            </a: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involves</a:t>
            </a: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real </a:t>
            </a: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estate</a:t>
            </a: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(land, </a:t>
            </a: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roads</a:t>
            </a:r>
            <a:r>
              <a:rPr lang="nl-BE" sz="1200" dirty="0">
                <a:solidFill>
                  <a:srgbClr val="000000"/>
                </a:solidFill>
                <a:latin typeface="Arial"/>
              </a:rPr>
              <a:t>, </a:t>
            </a:r>
            <a:r>
              <a:rPr lang="nl-BE" sz="1200" dirty="0" err="1">
                <a:solidFill>
                  <a:srgbClr val="000000"/>
                </a:solidFill>
                <a:latin typeface="Arial"/>
              </a:rPr>
              <a:t>bridges</a:t>
            </a:r>
            <a:r>
              <a:rPr lang="nl-BE" sz="1200" dirty="0">
                <a:solidFill>
                  <a:srgbClr val="000000"/>
                </a:solidFill>
                <a:latin typeface="Arial"/>
              </a:rPr>
              <a:t> …)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44513" lvl="3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lang="nl-BE" sz="1200" dirty="0">
                <a:solidFill>
                  <a:srgbClr val="000000"/>
                </a:solidFill>
                <a:latin typeface="Arial"/>
              </a:rPr>
              <a:t>Separate asset class</a:t>
            </a:r>
          </a:p>
          <a:p>
            <a:pPr marL="544513" lvl="3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Often</a:t>
            </a: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project </a:t>
            </a: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finance</a:t>
            </a: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approach</a:t>
            </a: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47FD5F-0F0E-E700-230A-52FBC4B53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70841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536A0-ED50-09A4-F19D-3BDA59089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Real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estate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finance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-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Overview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1EAD5-407D-E3FD-4514-D8B05E190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r>
              <a:rPr lang="nl-BE" dirty="0" err="1"/>
              <a:t>Residential</a:t>
            </a:r>
            <a:r>
              <a:rPr lang="nl-BE" dirty="0"/>
              <a:t> = </a:t>
            </a:r>
            <a:r>
              <a:rPr lang="nl-BE" dirty="0" err="1"/>
              <a:t>consumer</a:t>
            </a:r>
            <a:r>
              <a:rPr lang="nl-BE" dirty="0"/>
              <a:t> credit</a:t>
            </a:r>
          </a:p>
          <a:p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r>
              <a:rPr lang="nl-BE" dirty="0"/>
              <a:t>Commercial real </a:t>
            </a:r>
            <a:r>
              <a:rPr lang="nl-BE" dirty="0" err="1"/>
              <a:t>estate</a:t>
            </a: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nl-BE" dirty="0"/>
              <a:t>Commercial </a:t>
            </a:r>
            <a:r>
              <a:rPr lang="nl-BE" dirty="0" err="1"/>
              <a:t>loans</a:t>
            </a:r>
            <a:r>
              <a:rPr lang="nl-BE" dirty="0"/>
              <a:t> (</a:t>
            </a:r>
            <a:r>
              <a:rPr lang="nl-BE" dirty="0" err="1"/>
              <a:t>collateralised</a:t>
            </a:r>
            <a:r>
              <a:rPr lang="nl-BE" dirty="0"/>
              <a:t>/</a:t>
            </a:r>
            <a:r>
              <a:rPr lang="nl-BE" dirty="0" err="1"/>
              <a:t>mortgage</a:t>
            </a:r>
            <a:r>
              <a:rPr lang="nl-BE" dirty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l-BE" dirty="0"/>
              <a:t>DCM </a:t>
            </a:r>
            <a:r>
              <a:rPr lang="nl-BE" dirty="0" err="1"/>
              <a:t>funding</a:t>
            </a:r>
            <a:r>
              <a:rPr lang="nl-BE" dirty="0"/>
              <a:t> (</a:t>
            </a:r>
            <a:r>
              <a:rPr lang="nl-BE" dirty="0" err="1"/>
              <a:t>bonds</a:t>
            </a:r>
            <a:r>
              <a:rPr lang="nl-BE" dirty="0"/>
              <a:t>, CMBS)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l-BE" dirty="0"/>
              <a:t>Real </a:t>
            </a:r>
            <a:r>
              <a:rPr lang="nl-BE" dirty="0" err="1"/>
              <a:t>estate</a:t>
            </a:r>
            <a:r>
              <a:rPr lang="nl-BE" dirty="0"/>
              <a:t> investment fund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l-BE" dirty="0" err="1"/>
              <a:t>Securitisation</a:t>
            </a:r>
            <a:r>
              <a:rPr lang="nl-BE" dirty="0"/>
              <a:t> of </a:t>
            </a:r>
            <a:r>
              <a:rPr lang="nl-BE" dirty="0" err="1"/>
              <a:t>rental</a:t>
            </a:r>
            <a:r>
              <a:rPr lang="nl-BE" dirty="0"/>
              <a:t> </a:t>
            </a:r>
            <a:r>
              <a:rPr lang="nl-BE" dirty="0" err="1"/>
              <a:t>flows</a:t>
            </a:r>
            <a:endParaRPr lang="nl-BE" dirty="0"/>
          </a:p>
          <a:p>
            <a:pPr lvl="2">
              <a:buFont typeface="Wingdings" panose="05000000000000000000" pitchFamily="2" charset="2"/>
              <a:buChar char="§"/>
            </a:pPr>
            <a:endParaRPr lang="nl-BE" dirty="0"/>
          </a:p>
          <a:p>
            <a:pPr marL="180975" lvl="2" indent="-180975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nl-BE" sz="1600" dirty="0"/>
          </a:p>
          <a:p>
            <a:pPr marL="180975" lvl="2" indent="-180975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nl-BE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43431-F137-8E44-B9E3-A13CEF9FC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18387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4C45E-862C-372E-EA43-90FCC9F88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Real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Estate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Finance -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Overview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14022-6E74-37C1-CF79-B0FEDE942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marR="0" lvl="2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2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Public real </a:t>
            </a:r>
            <a:r>
              <a:rPr kumimoji="0" lang="nl-B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estate</a:t>
            </a: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180975" marR="0" lvl="2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nl-BE" sz="1600" dirty="0">
              <a:solidFill>
                <a:srgbClr val="000000"/>
              </a:solidFill>
              <a:latin typeface="Arial"/>
            </a:endParaRPr>
          </a:p>
          <a:p>
            <a:pPr marL="536575" lvl="4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Public sector </a:t>
            </a:r>
            <a:r>
              <a:rPr kumimoji="0" lang="nl-B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lending</a:t>
            </a: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36575" lvl="4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lang="nl-BE" sz="1400" dirty="0">
                <a:solidFill>
                  <a:srgbClr val="000000"/>
                </a:solidFill>
                <a:latin typeface="Arial"/>
              </a:rPr>
              <a:t>Development </a:t>
            </a:r>
            <a:r>
              <a:rPr lang="nl-BE" sz="1400" dirty="0" err="1">
                <a:solidFill>
                  <a:srgbClr val="000000"/>
                </a:solidFill>
                <a:latin typeface="Arial"/>
              </a:rPr>
              <a:t>banks</a:t>
            </a:r>
            <a:r>
              <a:rPr lang="nl-BE" sz="1400" dirty="0">
                <a:solidFill>
                  <a:srgbClr val="000000"/>
                </a:solidFill>
                <a:latin typeface="Arial"/>
              </a:rPr>
              <a:t>/</a:t>
            </a:r>
            <a:r>
              <a:rPr lang="nl-BE" sz="1400" dirty="0" err="1">
                <a:solidFill>
                  <a:srgbClr val="000000"/>
                </a:solidFill>
                <a:latin typeface="Arial"/>
              </a:rPr>
              <a:t>institutions</a:t>
            </a:r>
            <a:r>
              <a:rPr lang="nl-BE" sz="1400" dirty="0">
                <a:solidFill>
                  <a:srgbClr val="000000"/>
                </a:solidFill>
                <a:latin typeface="Arial"/>
              </a:rPr>
              <a:t>: EIB, EIF</a:t>
            </a:r>
          </a:p>
          <a:p>
            <a:pPr marL="536575" lvl="4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Subsidies / support</a:t>
            </a:r>
            <a:endParaRPr lang="nl-BE" sz="1400" dirty="0">
              <a:solidFill>
                <a:srgbClr val="000000"/>
              </a:solidFill>
              <a:latin typeface="Arial"/>
            </a:endParaRPr>
          </a:p>
          <a:p>
            <a:pPr marL="536575" lvl="4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2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nl-BE" sz="1600" dirty="0" err="1">
                <a:solidFill>
                  <a:srgbClr val="000000"/>
                </a:solidFill>
                <a:latin typeface="Arial"/>
              </a:rPr>
              <a:t>Infrastructure</a:t>
            </a:r>
            <a:endParaRPr lang="nl-BE" sz="1600" dirty="0">
              <a:solidFill>
                <a:srgbClr val="000000"/>
              </a:solidFill>
              <a:latin typeface="Arial"/>
            </a:endParaRPr>
          </a:p>
          <a:p>
            <a:pPr marL="180975" marR="0" lvl="2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36575" lvl="4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lang="nl-BE" sz="1400" dirty="0">
                <a:solidFill>
                  <a:srgbClr val="000000"/>
                </a:solidFill>
                <a:latin typeface="Arial"/>
              </a:rPr>
              <a:t>Project Finance</a:t>
            </a: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536575" lvl="4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endParaRPr lang="nl-BE" sz="1600" dirty="0">
              <a:solidFill>
                <a:srgbClr val="000000"/>
              </a:solidFill>
              <a:latin typeface="Arial"/>
            </a:endParaRPr>
          </a:p>
          <a:p>
            <a:pPr marL="1928812" lvl="5" indent="0">
              <a:spcBef>
                <a:spcPts val="0"/>
              </a:spcBef>
              <a:buClr>
                <a:srgbClr val="1566A1"/>
              </a:buClr>
              <a:buNone/>
              <a:defRPr/>
            </a:pPr>
            <a:endParaRPr kumimoji="0" lang="nl-B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F3ED5-ED7B-1403-A8BC-9783A73C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2506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AB581-E256-D1BC-6631-E7EE5B37C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rgbClr val="1566A1"/>
                </a:solidFill>
              </a:rPr>
              <a:t>2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. REIT-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financing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–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Cofinimmo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–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Case-study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DB069-F22C-F88D-3CCA-8BB54C3BB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 marL="0" indent="0">
              <a:buNone/>
            </a:pPr>
            <a:r>
              <a:rPr lang="nl-BE" dirty="0"/>
              <a:t>Presentation </a:t>
            </a:r>
            <a:r>
              <a:rPr lang="nl-BE" dirty="0" err="1"/>
              <a:t>by</a:t>
            </a:r>
            <a:r>
              <a:rPr lang="nl-BE" dirty="0"/>
              <a:t> Sophie </a:t>
            </a:r>
            <a:r>
              <a:rPr lang="nl-BE" dirty="0" err="1"/>
              <a:t>Grulois</a:t>
            </a:r>
            <a:r>
              <a:rPr lang="nl-BE" dirty="0"/>
              <a:t>, General Counsel - </a:t>
            </a:r>
            <a:r>
              <a:rPr lang="nl-BE" dirty="0" err="1"/>
              <a:t>Cofinimmo</a:t>
            </a: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A488F-8A31-9885-B8BF-CD1788380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25577710"/>
      </p:ext>
    </p:extLst>
  </p:cSld>
  <p:clrMapOvr>
    <a:masterClrMapping/>
  </p:clrMapOvr>
</p:sld>
</file>

<file path=ppt/theme/theme1.xml><?xml version="1.0" encoding="utf-8"?>
<a:theme xmlns:a="http://schemas.openxmlformats.org/drawingml/2006/main" name="NautaDutilh – Blue">
  <a:themeElements>
    <a:clrScheme name="NautaDutilh 2023">
      <a:dk1>
        <a:srgbClr val="000000"/>
      </a:dk1>
      <a:lt1>
        <a:srgbClr val="FFFFFF"/>
      </a:lt1>
      <a:dk2>
        <a:srgbClr val="1566A1"/>
      </a:dk2>
      <a:lt2>
        <a:srgbClr val="E7E9F5"/>
      </a:lt2>
      <a:accent1>
        <a:srgbClr val="B397AE"/>
      </a:accent1>
      <a:accent2>
        <a:srgbClr val="D1BFAB"/>
      </a:accent2>
      <a:accent3>
        <a:srgbClr val="9EA7C6"/>
      </a:accent3>
      <a:accent4>
        <a:srgbClr val="FDF2DC"/>
      </a:accent4>
      <a:accent5>
        <a:srgbClr val="1C85C9"/>
      </a:accent5>
      <a:accent6>
        <a:srgbClr val="F3AF3C"/>
      </a:accent6>
      <a:hlink>
        <a:srgbClr val="0563C1"/>
      </a:hlink>
      <a:folHlink>
        <a:srgbClr val="954F72"/>
      </a:folHlink>
    </a:clrScheme>
    <a:fontScheme name="Custom 104">
      <a:majorFont>
        <a:latin typeface="HelveticaNeue LT 45 Light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  <a:prstDash val="soli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" id="{1511D3E4-9238-824E-888F-5B99FD60F62E}" vid="{9525A4E3-E374-4743-A5F3-54012242B641}"/>
    </a:ext>
  </a:extLst>
</a:theme>
</file>

<file path=ppt/theme/theme2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294</TotalTime>
  <Words>153</Words>
  <Application>Microsoft Office PowerPoint</Application>
  <PresentationFormat>On-screen Show (16:9)</PresentationFormat>
  <Paragraphs>63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Cambria</vt:lpstr>
      <vt:lpstr>Wingdings</vt:lpstr>
      <vt:lpstr>NautaDutilh – Blue</vt:lpstr>
      <vt:lpstr>International Banking and Finance Law - 2026</vt:lpstr>
      <vt:lpstr>PowerPoint Presentation</vt:lpstr>
      <vt:lpstr>1. Real estate finance - Overview</vt:lpstr>
      <vt:lpstr>1. Real estate finance - Overview</vt:lpstr>
      <vt:lpstr>1. Real estate finance - Overview</vt:lpstr>
      <vt:lpstr>1. Real Estate Finance - Overview</vt:lpstr>
      <vt:lpstr>2. REIT-financing – Cofinimmo – Case-study</vt:lpstr>
    </vt:vector>
  </TitlesOfParts>
  <Company>Nautadutilh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Banking and Finance Law - 2025</dc:title>
  <dc:creator>Nautadutilh</dc:creator>
  <cp:lastModifiedBy>Nautadutilh</cp:lastModifiedBy>
  <cp:revision>6</cp:revision>
  <cp:lastPrinted>2025-02-27T08:44:09Z</cp:lastPrinted>
  <dcterms:created xsi:type="dcterms:W3CDTF">2025-02-03T10:23:28Z</dcterms:created>
  <dcterms:modified xsi:type="dcterms:W3CDTF">2026-02-26T10:42:19Z</dcterms:modified>
</cp:coreProperties>
</file>