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9"/>
  </p:notesMasterIdLst>
  <p:handoutMasterIdLst>
    <p:handoutMasterId r:id="rId30"/>
  </p:handoutMasterIdLst>
  <p:sldIdLst>
    <p:sldId id="341" r:id="rId3"/>
    <p:sldId id="258" r:id="rId4"/>
    <p:sldId id="259" r:id="rId5"/>
    <p:sldId id="342" r:id="rId6"/>
    <p:sldId id="345" r:id="rId7"/>
    <p:sldId id="353" r:id="rId8"/>
    <p:sldId id="352" r:id="rId9"/>
    <p:sldId id="351" r:id="rId10"/>
    <p:sldId id="350" r:id="rId11"/>
    <p:sldId id="363" r:id="rId12"/>
    <p:sldId id="364" r:id="rId13"/>
    <p:sldId id="349" r:id="rId14"/>
    <p:sldId id="365" r:id="rId15"/>
    <p:sldId id="348" r:id="rId16"/>
    <p:sldId id="347" r:id="rId17"/>
    <p:sldId id="366" r:id="rId18"/>
    <p:sldId id="346" r:id="rId19"/>
    <p:sldId id="367" r:id="rId20"/>
    <p:sldId id="354" r:id="rId21"/>
    <p:sldId id="362" r:id="rId22"/>
    <p:sldId id="361" r:id="rId23"/>
    <p:sldId id="360" r:id="rId24"/>
    <p:sldId id="359" r:id="rId25"/>
    <p:sldId id="358" r:id="rId26"/>
    <p:sldId id="260" r:id="rId27"/>
    <p:sldId id="340" r:id="rId28"/>
  </p:sldIdLst>
  <p:sldSz cx="12192000" cy="6858000"/>
  <p:notesSz cx="6886575" cy="100187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C7A8"/>
    <a:srgbClr val="C9BA9A"/>
    <a:srgbClr val="00A5AA"/>
    <a:srgbClr val="B0A77A"/>
    <a:srgbClr val="363A3B"/>
    <a:srgbClr val="A59C6E"/>
    <a:srgbClr val="959167"/>
    <a:srgbClr val="B8AA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35"/>
    <p:restoredTop sz="94771"/>
  </p:normalViewPr>
  <p:slideViewPr>
    <p:cSldViewPr snapToGrid="0" snapToObjects="1">
      <p:cViewPr varScale="1">
        <p:scale>
          <a:sx n="70" d="100"/>
          <a:sy n="70" d="100"/>
        </p:scale>
        <p:origin x="484" y="5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A2ED7D7-A11C-0A4B-A563-C2B2EE822406}"/>
              </a:ext>
            </a:extLst>
          </p:cNvPr>
          <p:cNvSpPr>
            <a:spLocks noGrp="1"/>
          </p:cNvSpPr>
          <p:nvPr>
            <p:ph type="hdr" sz="quarter"/>
          </p:nvPr>
        </p:nvSpPr>
        <p:spPr>
          <a:xfrm>
            <a:off x="0" y="0"/>
            <a:ext cx="2984183" cy="502676"/>
          </a:xfrm>
          <a:prstGeom prst="rect">
            <a:avLst/>
          </a:prstGeom>
        </p:spPr>
        <p:txBody>
          <a:bodyPr vert="horz" lIns="96597" tIns="48299" rIns="96597" bIns="48299" rtlCol="0"/>
          <a:lstStyle>
            <a:lvl1pPr algn="l">
              <a:defRPr sz="1300"/>
            </a:lvl1pPr>
          </a:lstStyle>
          <a:p>
            <a:endParaRPr lang="fr-FR"/>
          </a:p>
        </p:txBody>
      </p:sp>
      <p:sp>
        <p:nvSpPr>
          <p:cNvPr id="3" name="Espace réservé de la date 2">
            <a:extLst>
              <a:ext uri="{FF2B5EF4-FFF2-40B4-BE49-F238E27FC236}">
                <a16:creationId xmlns:a16="http://schemas.microsoft.com/office/drawing/2014/main" id="{E1E72A9D-301D-DD4C-B8DC-86A984A84B43}"/>
              </a:ext>
            </a:extLst>
          </p:cNvPr>
          <p:cNvSpPr>
            <a:spLocks noGrp="1"/>
          </p:cNvSpPr>
          <p:nvPr>
            <p:ph type="dt" sz="quarter" idx="1"/>
          </p:nvPr>
        </p:nvSpPr>
        <p:spPr>
          <a:xfrm>
            <a:off x="3900799" y="0"/>
            <a:ext cx="2984183" cy="502676"/>
          </a:xfrm>
          <a:prstGeom prst="rect">
            <a:avLst/>
          </a:prstGeom>
        </p:spPr>
        <p:txBody>
          <a:bodyPr vert="horz" lIns="96597" tIns="48299" rIns="96597" bIns="48299" rtlCol="0"/>
          <a:lstStyle>
            <a:lvl1pPr algn="r">
              <a:defRPr sz="1300"/>
            </a:lvl1pPr>
          </a:lstStyle>
          <a:p>
            <a:fld id="{6640A447-5EDC-1747-8D6A-FC7B829A194F}" type="datetimeFigureOut">
              <a:rPr lang="fr-FR" smtClean="0"/>
              <a:t>25/03/2026</a:t>
            </a:fld>
            <a:endParaRPr lang="fr-FR"/>
          </a:p>
        </p:txBody>
      </p:sp>
      <p:sp>
        <p:nvSpPr>
          <p:cNvPr id="4" name="Espace réservé du pied de page 3">
            <a:extLst>
              <a:ext uri="{FF2B5EF4-FFF2-40B4-BE49-F238E27FC236}">
                <a16:creationId xmlns:a16="http://schemas.microsoft.com/office/drawing/2014/main" id="{75192A4D-FF09-E845-BDB1-A3C838746A3E}"/>
              </a:ext>
            </a:extLst>
          </p:cNvPr>
          <p:cNvSpPr>
            <a:spLocks noGrp="1"/>
          </p:cNvSpPr>
          <p:nvPr>
            <p:ph type="ftr" sz="quarter" idx="2"/>
          </p:nvPr>
        </p:nvSpPr>
        <p:spPr>
          <a:xfrm>
            <a:off x="0" y="9516039"/>
            <a:ext cx="2984183" cy="502674"/>
          </a:xfrm>
          <a:prstGeom prst="rect">
            <a:avLst/>
          </a:prstGeom>
        </p:spPr>
        <p:txBody>
          <a:bodyPr vert="horz" lIns="96597" tIns="48299" rIns="96597" bIns="48299" rtlCol="0" anchor="b"/>
          <a:lstStyle>
            <a:lvl1pPr algn="l">
              <a:defRPr sz="1300"/>
            </a:lvl1pPr>
          </a:lstStyle>
          <a:p>
            <a:endParaRPr lang="fr-FR"/>
          </a:p>
        </p:txBody>
      </p:sp>
      <p:sp>
        <p:nvSpPr>
          <p:cNvPr id="5" name="Espace réservé du numéro de diapositive 4">
            <a:extLst>
              <a:ext uri="{FF2B5EF4-FFF2-40B4-BE49-F238E27FC236}">
                <a16:creationId xmlns:a16="http://schemas.microsoft.com/office/drawing/2014/main" id="{7D730C8B-AF31-584F-93C9-F0E0C50172F7}"/>
              </a:ext>
            </a:extLst>
          </p:cNvPr>
          <p:cNvSpPr>
            <a:spLocks noGrp="1"/>
          </p:cNvSpPr>
          <p:nvPr>
            <p:ph type="sldNum" sz="quarter" idx="3"/>
          </p:nvPr>
        </p:nvSpPr>
        <p:spPr>
          <a:xfrm>
            <a:off x="3900799" y="9516039"/>
            <a:ext cx="2984183" cy="502674"/>
          </a:xfrm>
          <a:prstGeom prst="rect">
            <a:avLst/>
          </a:prstGeom>
        </p:spPr>
        <p:txBody>
          <a:bodyPr vert="horz" lIns="96597" tIns="48299" rIns="96597" bIns="48299" rtlCol="0" anchor="b"/>
          <a:lstStyle>
            <a:lvl1pPr algn="r">
              <a:defRPr sz="1300"/>
            </a:lvl1pPr>
          </a:lstStyle>
          <a:p>
            <a:fld id="{2A26A054-2D4E-8344-8511-D961860D413A}" type="slidenum">
              <a:rPr lang="fr-FR" smtClean="0"/>
              <a:t>‹#›</a:t>
            </a:fld>
            <a:endParaRPr lang="fr-FR"/>
          </a:p>
        </p:txBody>
      </p:sp>
    </p:spTree>
    <p:extLst>
      <p:ext uri="{BB962C8B-B14F-4D97-AF65-F5344CB8AC3E}">
        <p14:creationId xmlns:p14="http://schemas.microsoft.com/office/powerpoint/2010/main" val="39909083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4183" cy="502676"/>
          </a:xfrm>
          <a:prstGeom prst="rect">
            <a:avLst/>
          </a:prstGeom>
        </p:spPr>
        <p:txBody>
          <a:bodyPr vert="horz" lIns="96597" tIns="48299" rIns="96597" bIns="48299" rtlCol="0"/>
          <a:lstStyle>
            <a:lvl1pPr algn="l">
              <a:defRPr sz="1300"/>
            </a:lvl1pPr>
          </a:lstStyle>
          <a:p>
            <a:endParaRPr lang="fr-FR"/>
          </a:p>
        </p:txBody>
      </p:sp>
      <p:sp>
        <p:nvSpPr>
          <p:cNvPr id="3" name="Espace réservé de la date 2"/>
          <p:cNvSpPr>
            <a:spLocks noGrp="1"/>
          </p:cNvSpPr>
          <p:nvPr>
            <p:ph type="dt" idx="1"/>
          </p:nvPr>
        </p:nvSpPr>
        <p:spPr>
          <a:xfrm>
            <a:off x="3900799" y="0"/>
            <a:ext cx="2984183" cy="502676"/>
          </a:xfrm>
          <a:prstGeom prst="rect">
            <a:avLst/>
          </a:prstGeom>
        </p:spPr>
        <p:txBody>
          <a:bodyPr vert="horz" lIns="96597" tIns="48299" rIns="96597" bIns="48299" rtlCol="0"/>
          <a:lstStyle>
            <a:lvl1pPr algn="r">
              <a:defRPr sz="1300"/>
            </a:lvl1pPr>
          </a:lstStyle>
          <a:p>
            <a:fld id="{DF4E0443-C647-BB4C-8833-326478F45098}" type="datetimeFigureOut">
              <a:rPr lang="fr-FR" smtClean="0"/>
              <a:t>25/03/2026</a:t>
            </a:fld>
            <a:endParaRPr lang="fr-FR"/>
          </a:p>
        </p:txBody>
      </p:sp>
      <p:sp>
        <p:nvSpPr>
          <p:cNvPr id="4" name="Espace réservé de l'image des diapositives 3"/>
          <p:cNvSpPr>
            <a:spLocks noGrp="1" noRot="1" noChangeAspect="1"/>
          </p:cNvSpPr>
          <p:nvPr>
            <p:ph type="sldImg" idx="2"/>
          </p:nvPr>
        </p:nvSpPr>
        <p:spPr>
          <a:xfrm>
            <a:off x="438150" y="1252538"/>
            <a:ext cx="6010275" cy="3381375"/>
          </a:xfrm>
          <a:prstGeom prst="rect">
            <a:avLst/>
          </a:prstGeom>
          <a:noFill/>
          <a:ln w="12700">
            <a:solidFill>
              <a:prstClr val="black"/>
            </a:solidFill>
          </a:ln>
        </p:spPr>
        <p:txBody>
          <a:bodyPr vert="horz" lIns="96597" tIns="48299" rIns="96597" bIns="48299" rtlCol="0" anchor="ctr"/>
          <a:lstStyle/>
          <a:p>
            <a:endParaRPr lang="fr-FR"/>
          </a:p>
        </p:txBody>
      </p:sp>
      <p:sp>
        <p:nvSpPr>
          <p:cNvPr id="5" name="Espace réservé des notes 4"/>
          <p:cNvSpPr>
            <a:spLocks noGrp="1"/>
          </p:cNvSpPr>
          <p:nvPr>
            <p:ph type="body" sz="quarter" idx="3"/>
          </p:nvPr>
        </p:nvSpPr>
        <p:spPr>
          <a:xfrm>
            <a:off x="688658" y="4821506"/>
            <a:ext cx="5509260" cy="3944868"/>
          </a:xfrm>
          <a:prstGeom prst="rect">
            <a:avLst/>
          </a:prstGeom>
        </p:spPr>
        <p:txBody>
          <a:bodyPr vert="horz" lIns="96597" tIns="48299" rIns="96597" bIns="48299"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516039"/>
            <a:ext cx="2984183" cy="502674"/>
          </a:xfrm>
          <a:prstGeom prst="rect">
            <a:avLst/>
          </a:prstGeom>
        </p:spPr>
        <p:txBody>
          <a:bodyPr vert="horz" lIns="96597" tIns="48299" rIns="96597" bIns="48299"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900799" y="9516039"/>
            <a:ext cx="2984183" cy="502674"/>
          </a:xfrm>
          <a:prstGeom prst="rect">
            <a:avLst/>
          </a:prstGeom>
        </p:spPr>
        <p:txBody>
          <a:bodyPr vert="horz" lIns="96597" tIns="48299" rIns="96597" bIns="48299" rtlCol="0" anchor="b"/>
          <a:lstStyle>
            <a:lvl1pPr algn="r">
              <a:defRPr sz="1300"/>
            </a:lvl1pPr>
          </a:lstStyle>
          <a:p>
            <a:fld id="{62501B0E-CD3F-C849-825C-F61742FD8F43}" type="slidenum">
              <a:rPr lang="fr-FR" smtClean="0"/>
              <a:t>‹#›</a:t>
            </a:fld>
            <a:endParaRPr lang="fr-FR"/>
          </a:p>
        </p:txBody>
      </p:sp>
    </p:spTree>
    <p:extLst>
      <p:ext uri="{BB962C8B-B14F-4D97-AF65-F5344CB8AC3E}">
        <p14:creationId xmlns:p14="http://schemas.microsoft.com/office/powerpoint/2010/main" val="2635881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5972">
              <a:defRPr/>
            </a:pPr>
            <a:fld id="{62501B0E-CD3F-C849-825C-F61742FD8F43}" type="slidenum">
              <a:rPr lang="fr-FR">
                <a:solidFill>
                  <a:prstClr val="black"/>
                </a:solidFill>
                <a:latin typeface="Calibri" panose="020F0502020204030204"/>
              </a:rPr>
              <a:pPr defTabSz="965972">
                <a:defRPr/>
              </a:pPr>
              <a:t>1</a:t>
            </a:fld>
            <a:endParaRPr lang="fr-FR">
              <a:solidFill>
                <a:prstClr val="black"/>
              </a:solidFill>
              <a:latin typeface="Calibri" panose="020F0502020204030204"/>
            </a:endParaRPr>
          </a:p>
        </p:txBody>
      </p:sp>
    </p:spTree>
    <p:extLst>
      <p:ext uri="{BB962C8B-B14F-4D97-AF65-F5344CB8AC3E}">
        <p14:creationId xmlns:p14="http://schemas.microsoft.com/office/powerpoint/2010/main" val="293710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rgbClr val="363A3B"/>
        </a:solidFill>
        <a:effectLst/>
      </p:bgPr>
    </p:bg>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9D044DCF-7ADC-1343-83C2-72AFD8896A09}"/>
              </a:ext>
            </a:extLst>
          </p:cNvPr>
          <p:cNvSpPr>
            <a:spLocks noGrp="1"/>
          </p:cNvSpPr>
          <p:nvPr>
            <p:ph type="ctrTitle" hasCustomPrompt="1"/>
          </p:nvPr>
        </p:nvSpPr>
        <p:spPr>
          <a:xfrm>
            <a:off x="1375144" y="1440000"/>
            <a:ext cx="9720000" cy="2880000"/>
          </a:xfrm>
          <a:prstGeom prst="rect">
            <a:avLst/>
          </a:prstGeom>
        </p:spPr>
        <p:txBody>
          <a:bodyPr lIns="0" anchor="b">
            <a:normAutofit/>
          </a:bodyPr>
          <a:lstStyle>
            <a:lvl1pPr algn="l">
              <a:defRPr sz="5000" b="1" i="0">
                <a:gradFill>
                  <a:gsLst>
                    <a:gs pos="100000">
                      <a:srgbClr val="D8C7A8"/>
                    </a:gs>
                    <a:gs pos="0">
                      <a:srgbClr val="B0A77A"/>
                    </a:gs>
                  </a:gsLst>
                  <a:lin ang="0" scaled="0"/>
                </a:gradFill>
                <a:latin typeface="Calibri" panose="020F0502020204030204" pitchFamily="34" charset="0"/>
                <a:cs typeface="Calibri" panose="020F0502020204030204" pitchFamily="34" charset="0"/>
              </a:defRPr>
            </a:lvl1pPr>
          </a:lstStyle>
          <a:p>
            <a:r>
              <a:rPr lang="fr-FR" dirty="0"/>
              <a:t>MODIFIEZ LE STYLE DU TITRE</a:t>
            </a:r>
          </a:p>
        </p:txBody>
      </p:sp>
      <p:sp>
        <p:nvSpPr>
          <p:cNvPr id="16" name="Sous-titre 2">
            <a:extLst>
              <a:ext uri="{FF2B5EF4-FFF2-40B4-BE49-F238E27FC236}">
                <a16:creationId xmlns:a16="http://schemas.microsoft.com/office/drawing/2014/main" id="{4328A907-8437-BF45-852C-5A9F975E0066}"/>
              </a:ext>
            </a:extLst>
          </p:cNvPr>
          <p:cNvSpPr>
            <a:spLocks noGrp="1"/>
          </p:cNvSpPr>
          <p:nvPr>
            <p:ph type="subTitle" idx="1"/>
          </p:nvPr>
        </p:nvSpPr>
        <p:spPr>
          <a:xfrm>
            <a:off x="1375144" y="4320000"/>
            <a:ext cx="9720000" cy="1512000"/>
          </a:xfrm>
        </p:spPr>
        <p:txBody>
          <a:bodyPr lIns="0">
            <a:normAutofit/>
          </a:bodyPr>
          <a:lstStyle>
            <a:lvl1pPr marL="0" indent="0" algn="l">
              <a:buNone/>
              <a:defRPr sz="2400">
                <a:gradFill>
                  <a:gsLst>
                    <a:gs pos="100000">
                      <a:srgbClr val="D8C7A8"/>
                    </a:gs>
                    <a:gs pos="0">
                      <a:srgbClr val="B0A77A"/>
                    </a:gs>
                  </a:gsLst>
                  <a:lin ang="0" scaled="0"/>
                </a:gra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pic>
        <p:nvPicPr>
          <p:cNvPr id="17" name="Image 16">
            <a:extLst>
              <a:ext uri="{FF2B5EF4-FFF2-40B4-BE49-F238E27FC236}">
                <a16:creationId xmlns:a16="http://schemas.microsoft.com/office/drawing/2014/main" id="{932D5392-8D7C-F948-A21F-998278F8D6CE}"/>
              </a:ext>
            </a:extLst>
          </p:cNvPr>
          <p:cNvPicPr>
            <a:picLocks noChangeAspect="1"/>
          </p:cNvPicPr>
          <p:nvPr userDrawn="1"/>
        </p:nvPicPr>
        <p:blipFill>
          <a:blip r:embed="rId2"/>
          <a:stretch>
            <a:fillRect/>
          </a:stretch>
        </p:blipFill>
        <p:spPr>
          <a:xfrm>
            <a:off x="360000" y="360000"/>
            <a:ext cx="3744000" cy="720000"/>
          </a:xfrm>
          <a:prstGeom prst="rect">
            <a:avLst/>
          </a:prstGeom>
        </p:spPr>
      </p:pic>
      <p:pic>
        <p:nvPicPr>
          <p:cNvPr id="19" name="Image 18">
            <a:extLst>
              <a:ext uri="{FF2B5EF4-FFF2-40B4-BE49-F238E27FC236}">
                <a16:creationId xmlns:a16="http://schemas.microsoft.com/office/drawing/2014/main" id="{FEDB5FCC-879A-2D4B-9785-1D4D79338417}"/>
              </a:ext>
            </a:extLst>
          </p:cNvPr>
          <p:cNvPicPr>
            <a:picLocks noChangeAspect="1"/>
          </p:cNvPicPr>
          <p:nvPr userDrawn="1"/>
        </p:nvPicPr>
        <p:blipFill>
          <a:blip r:embed="rId3"/>
          <a:stretch>
            <a:fillRect/>
          </a:stretch>
        </p:blipFill>
        <p:spPr>
          <a:xfrm>
            <a:off x="1375144" y="6408000"/>
            <a:ext cx="2641600" cy="127000"/>
          </a:xfrm>
          <a:prstGeom prst="rect">
            <a:avLst/>
          </a:prstGeom>
        </p:spPr>
      </p:pic>
      <p:sp>
        <p:nvSpPr>
          <p:cNvPr id="20" name="Rectangle 19">
            <a:extLst>
              <a:ext uri="{FF2B5EF4-FFF2-40B4-BE49-F238E27FC236}">
                <a16:creationId xmlns:a16="http://schemas.microsoft.com/office/drawing/2014/main" id="{D0C833BA-1C01-B444-A2AD-922F73759CD8}"/>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74576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5F78979-18E5-D641-94D4-ED4B408A28BF}"/>
              </a:ext>
            </a:extLst>
          </p:cNvPr>
          <p:cNvPicPr>
            <a:picLocks noChangeAspect="1"/>
          </p:cNvPicPr>
          <p:nvPr userDrawn="1"/>
        </p:nvPicPr>
        <p:blipFill>
          <a:blip r:embed="rId2"/>
          <a:stretch>
            <a:fillRect/>
          </a:stretch>
        </p:blipFill>
        <p:spPr>
          <a:xfrm>
            <a:off x="8873204" y="6401778"/>
            <a:ext cx="2641600" cy="139444"/>
          </a:xfrm>
          <a:prstGeom prst="rect">
            <a:avLst/>
          </a:prstGeom>
        </p:spPr>
      </p:pic>
      <p:pic>
        <p:nvPicPr>
          <p:cNvPr id="3" name="Image 2">
            <a:extLst>
              <a:ext uri="{FF2B5EF4-FFF2-40B4-BE49-F238E27FC236}">
                <a16:creationId xmlns:a16="http://schemas.microsoft.com/office/drawing/2014/main" id="{45475A4E-9E41-C748-B8B5-92E7754958EB}"/>
              </a:ext>
            </a:extLst>
          </p:cNvPr>
          <p:cNvPicPr>
            <a:picLocks noChangeAspect="1"/>
          </p:cNvPicPr>
          <p:nvPr userDrawn="1"/>
        </p:nvPicPr>
        <p:blipFill>
          <a:blip r:embed="rId3"/>
          <a:stretch>
            <a:fillRect/>
          </a:stretch>
        </p:blipFill>
        <p:spPr>
          <a:xfrm>
            <a:off x="360000" y="6169385"/>
            <a:ext cx="1872000" cy="365615"/>
          </a:xfrm>
          <a:prstGeom prst="rect">
            <a:avLst/>
          </a:prstGeom>
        </p:spPr>
      </p:pic>
      <p:sp>
        <p:nvSpPr>
          <p:cNvPr id="17" name="Titre 16">
            <a:extLst>
              <a:ext uri="{FF2B5EF4-FFF2-40B4-BE49-F238E27FC236}">
                <a16:creationId xmlns:a16="http://schemas.microsoft.com/office/drawing/2014/main" id="{08323573-AC26-E049-BFDA-0558513E7761}"/>
              </a:ext>
            </a:extLst>
          </p:cNvPr>
          <p:cNvSpPr>
            <a:spLocks noGrp="1"/>
          </p:cNvSpPr>
          <p:nvPr>
            <p:ph type="title" hasCustomPrompt="1"/>
          </p:nvPr>
        </p:nvSpPr>
        <p:spPr/>
        <p:txBody>
          <a:bodyPr>
            <a:normAutofit/>
          </a:bodyPr>
          <a:lstStyle/>
          <a:p>
            <a:r>
              <a:rPr lang="fr-FR"/>
              <a:t>MODIFIEZ LE STYLE DU TITRE</a:t>
            </a:r>
          </a:p>
        </p:txBody>
      </p:sp>
      <p:sp>
        <p:nvSpPr>
          <p:cNvPr id="18" name="Rectangle 17">
            <a:extLst>
              <a:ext uri="{FF2B5EF4-FFF2-40B4-BE49-F238E27FC236}">
                <a16:creationId xmlns:a16="http://schemas.microsoft.com/office/drawing/2014/main" id="{9C772842-9823-EB4B-A611-08601AD09777}"/>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contenu 2">
            <a:extLst>
              <a:ext uri="{FF2B5EF4-FFF2-40B4-BE49-F238E27FC236}">
                <a16:creationId xmlns:a16="http://schemas.microsoft.com/office/drawing/2014/main" id="{0819FC35-36AD-7A42-ACE2-4CDB31464A69}"/>
              </a:ext>
            </a:extLst>
          </p:cNvPr>
          <p:cNvSpPr>
            <a:spLocks noGrp="1"/>
          </p:cNvSpPr>
          <p:nvPr>
            <p:ph sz="half" idx="10"/>
          </p:nvPr>
        </p:nvSpPr>
        <p:spPr>
          <a:xfrm>
            <a:off x="534804" y="1620001"/>
            <a:ext cx="10980000" cy="4248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u numéro de diapositive 5">
            <a:extLst>
              <a:ext uri="{FF2B5EF4-FFF2-40B4-BE49-F238E27FC236}">
                <a16:creationId xmlns:a16="http://schemas.microsoft.com/office/drawing/2014/main" id="{49F16040-570F-2548-80F0-8B32EAA23367}"/>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3476972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568DFF9-DA9B-BF45-B57B-3C0B522B8A97}"/>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itre 16">
            <a:extLst>
              <a:ext uri="{FF2B5EF4-FFF2-40B4-BE49-F238E27FC236}">
                <a16:creationId xmlns:a16="http://schemas.microsoft.com/office/drawing/2014/main" id="{08323573-AC26-E049-BFDA-0558513E7761}"/>
              </a:ext>
            </a:extLst>
          </p:cNvPr>
          <p:cNvSpPr>
            <a:spLocks noGrp="1"/>
          </p:cNvSpPr>
          <p:nvPr>
            <p:ph type="title" hasCustomPrompt="1"/>
          </p:nvPr>
        </p:nvSpPr>
        <p:spPr/>
        <p:txBody>
          <a:bodyPr/>
          <a:lstStyle/>
          <a:p>
            <a:r>
              <a:rPr lang="fr-FR"/>
              <a:t>MODIFIEZ LE STYLE DU TITRE</a:t>
            </a:r>
          </a:p>
        </p:txBody>
      </p:sp>
      <p:sp>
        <p:nvSpPr>
          <p:cNvPr id="11" name="Espace réservé du contenu 2">
            <a:extLst>
              <a:ext uri="{FF2B5EF4-FFF2-40B4-BE49-F238E27FC236}">
                <a16:creationId xmlns:a16="http://schemas.microsoft.com/office/drawing/2014/main" id="{06744B4B-57FE-3B4F-83C3-FE524C7F74FC}"/>
              </a:ext>
            </a:extLst>
          </p:cNvPr>
          <p:cNvSpPr>
            <a:spLocks noGrp="1"/>
          </p:cNvSpPr>
          <p:nvPr>
            <p:ph sz="half" idx="10"/>
          </p:nvPr>
        </p:nvSpPr>
        <p:spPr>
          <a:xfrm>
            <a:off x="3594804" y="1620001"/>
            <a:ext cx="7920000" cy="4248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a:extLst>
              <a:ext uri="{FF2B5EF4-FFF2-40B4-BE49-F238E27FC236}">
                <a16:creationId xmlns:a16="http://schemas.microsoft.com/office/drawing/2014/main" id="{FD59410B-3197-C640-8254-A71D3703EFF2}"/>
              </a:ext>
            </a:extLst>
          </p:cNvPr>
          <p:cNvPicPr>
            <a:picLocks noChangeAspect="1"/>
          </p:cNvPicPr>
          <p:nvPr userDrawn="1"/>
        </p:nvPicPr>
        <p:blipFill>
          <a:blip r:embed="rId2"/>
          <a:stretch>
            <a:fillRect/>
          </a:stretch>
        </p:blipFill>
        <p:spPr>
          <a:xfrm>
            <a:off x="360000" y="6169385"/>
            <a:ext cx="1872000" cy="365615"/>
          </a:xfrm>
          <a:prstGeom prst="rect">
            <a:avLst/>
          </a:prstGeom>
        </p:spPr>
      </p:pic>
      <p:pic>
        <p:nvPicPr>
          <p:cNvPr id="15" name="Image 14">
            <a:extLst>
              <a:ext uri="{FF2B5EF4-FFF2-40B4-BE49-F238E27FC236}">
                <a16:creationId xmlns:a16="http://schemas.microsoft.com/office/drawing/2014/main" id="{6BD71650-37CF-6B4D-9257-4BA40FDCABC6}"/>
              </a:ext>
            </a:extLst>
          </p:cNvPr>
          <p:cNvPicPr>
            <a:picLocks noChangeAspect="1"/>
          </p:cNvPicPr>
          <p:nvPr userDrawn="1"/>
        </p:nvPicPr>
        <p:blipFill>
          <a:blip r:embed="rId3"/>
          <a:stretch>
            <a:fillRect/>
          </a:stretch>
        </p:blipFill>
        <p:spPr>
          <a:xfrm>
            <a:off x="8873204" y="6401778"/>
            <a:ext cx="2641600" cy="139444"/>
          </a:xfrm>
          <a:prstGeom prst="rect">
            <a:avLst/>
          </a:prstGeom>
        </p:spPr>
      </p:pic>
      <p:sp>
        <p:nvSpPr>
          <p:cNvPr id="21" name="Espace réservé du numéro de diapositive 5">
            <a:extLst>
              <a:ext uri="{FF2B5EF4-FFF2-40B4-BE49-F238E27FC236}">
                <a16:creationId xmlns:a16="http://schemas.microsoft.com/office/drawing/2014/main" id="{B5AC3A49-E98A-7946-B978-E7D89C21C5B2}"/>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40970893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E9E2E-34DA-9A46-80EF-E7AE34F6DE96}"/>
              </a:ext>
            </a:extLst>
          </p:cNvPr>
          <p:cNvSpPr>
            <a:spLocks noGrp="1"/>
          </p:cNvSpPr>
          <p:nvPr>
            <p:ph type="title" hasCustomPrompt="1"/>
          </p:nvPr>
        </p:nvSpPr>
        <p:spPr/>
        <p:txBody>
          <a:bodyPr>
            <a:normAutofit/>
          </a:bodyPr>
          <a:lstStyle/>
          <a:p>
            <a:r>
              <a:rPr lang="fr-FR"/>
              <a:t>MODIFIEZ LE STYLE DU TITRE</a:t>
            </a:r>
          </a:p>
        </p:txBody>
      </p:sp>
      <p:sp>
        <p:nvSpPr>
          <p:cNvPr id="18" name="Rectangle 17">
            <a:extLst>
              <a:ext uri="{FF2B5EF4-FFF2-40B4-BE49-F238E27FC236}">
                <a16:creationId xmlns:a16="http://schemas.microsoft.com/office/drawing/2014/main" id="{40607C82-DA0F-414C-9893-D192E667B1C8}"/>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contenu 2">
            <a:extLst>
              <a:ext uri="{FF2B5EF4-FFF2-40B4-BE49-F238E27FC236}">
                <a16:creationId xmlns:a16="http://schemas.microsoft.com/office/drawing/2014/main" id="{4BE8C232-57DB-4646-933D-E646C1FE0A47}"/>
              </a:ext>
            </a:extLst>
          </p:cNvPr>
          <p:cNvSpPr>
            <a:spLocks noGrp="1"/>
          </p:cNvSpPr>
          <p:nvPr>
            <p:ph sz="half" idx="10"/>
          </p:nvPr>
        </p:nvSpPr>
        <p:spPr>
          <a:xfrm>
            <a:off x="540000" y="1620001"/>
            <a:ext cx="5399998" cy="4248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4" name="Espace réservé du contenu 2">
            <a:extLst>
              <a:ext uri="{FF2B5EF4-FFF2-40B4-BE49-F238E27FC236}">
                <a16:creationId xmlns:a16="http://schemas.microsoft.com/office/drawing/2014/main" id="{9E00C4B6-BF90-B244-938B-A6DA7E1B159F}"/>
              </a:ext>
            </a:extLst>
          </p:cNvPr>
          <p:cNvSpPr>
            <a:spLocks noGrp="1"/>
          </p:cNvSpPr>
          <p:nvPr>
            <p:ph sz="half" idx="13"/>
          </p:nvPr>
        </p:nvSpPr>
        <p:spPr>
          <a:xfrm>
            <a:off x="6120002" y="1620001"/>
            <a:ext cx="5399998" cy="4248000"/>
          </a:xfrm>
        </p:spPr>
        <p:txBody>
          <a:bodyPr/>
          <a:lstStyle>
            <a:lvl2pPr marL="230400">
              <a:defRPr/>
            </a:lvl2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9" name="Image 8">
            <a:extLst>
              <a:ext uri="{FF2B5EF4-FFF2-40B4-BE49-F238E27FC236}">
                <a16:creationId xmlns:a16="http://schemas.microsoft.com/office/drawing/2014/main" id="{7469089D-8C4A-2846-A8F0-A0FB815471F9}"/>
              </a:ext>
            </a:extLst>
          </p:cNvPr>
          <p:cNvPicPr>
            <a:picLocks noChangeAspect="1"/>
          </p:cNvPicPr>
          <p:nvPr userDrawn="1"/>
        </p:nvPicPr>
        <p:blipFill>
          <a:blip r:embed="rId2"/>
          <a:stretch>
            <a:fillRect/>
          </a:stretch>
        </p:blipFill>
        <p:spPr>
          <a:xfrm>
            <a:off x="360000" y="6169385"/>
            <a:ext cx="1872000" cy="365615"/>
          </a:xfrm>
          <a:prstGeom prst="rect">
            <a:avLst/>
          </a:prstGeom>
        </p:spPr>
      </p:pic>
      <p:pic>
        <p:nvPicPr>
          <p:cNvPr id="16" name="Image 15">
            <a:extLst>
              <a:ext uri="{FF2B5EF4-FFF2-40B4-BE49-F238E27FC236}">
                <a16:creationId xmlns:a16="http://schemas.microsoft.com/office/drawing/2014/main" id="{91FAB55C-ABA7-1647-A652-15D03CEBF29F}"/>
              </a:ext>
            </a:extLst>
          </p:cNvPr>
          <p:cNvPicPr>
            <a:picLocks noChangeAspect="1"/>
          </p:cNvPicPr>
          <p:nvPr userDrawn="1"/>
        </p:nvPicPr>
        <p:blipFill>
          <a:blip r:embed="rId3"/>
          <a:stretch>
            <a:fillRect/>
          </a:stretch>
        </p:blipFill>
        <p:spPr>
          <a:xfrm>
            <a:off x="8873204" y="6401778"/>
            <a:ext cx="2641600" cy="139444"/>
          </a:xfrm>
          <a:prstGeom prst="rect">
            <a:avLst/>
          </a:prstGeom>
        </p:spPr>
      </p:pic>
      <p:sp>
        <p:nvSpPr>
          <p:cNvPr id="23" name="Espace réservé du numéro de diapositive 5">
            <a:extLst>
              <a:ext uri="{FF2B5EF4-FFF2-40B4-BE49-F238E27FC236}">
                <a16:creationId xmlns:a16="http://schemas.microsoft.com/office/drawing/2014/main" id="{8FFCAD40-4218-0A4A-A772-393BBDDD3C5A}"/>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1999973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9" name="Espace réservé du texte 2">
            <a:extLst>
              <a:ext uri="{FF2B5EF4-FFF2-40B4-BE49-F238E27FC236}">
                <a16:creationId xmlns:a16="http://schemas.microsoft.com/office/drawing/2014/main" id="{15FD369D-BDC1-A441-87D0-83B543AF2DC2}"/>
              </a:ext>
            </a:extLst>
          </p:cNvPr>
          <p:cNvSpPr>
            <a:spLocks noGrp="1"/>
          </p:cNvSpPr>
          <p:nvPr>
            <p:ph type="body" idx="1"/>
          </p:nvPr>
        </p:nvSpPr>
        <p:spPr>
          <a:xfrm>
            <a:off x="539999" y="1681163"/>
            <a:ext cx="5399998" cy="597088"/>
          </a:xfrm>
        </p:spPr>
        <p:txBody>
          <a:bodyPr anchor="t">
            <a:normAutofit/>
          </a:bodyPr>
          <a:lstStyle>
            <a:lvl1pPr marL="0" indent="0" algn="l">
              <a:buNone/>
              <a:defRPr sz="1800" b="1" i="0">
                <a:solidFill>
                  <a:srgbClr val="363A3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 name="Titre 1">
            <a:extLst>
              <a:ext uri="{FF2B5EF4-FFF2-40B4-BE49-F238E27FC236}">
                <a16:creationId xmlns:a16="http://schemas.microsoft.com/office/drawing/2014/main" id="{F45BB010-1BF1-5248-9A58-AD91A5DB9566}"/>
              </a:ext>
            </a:extLst>
          </p:cNvPr>
          <p:cNvSpPr>
            <a:spLocks noGrp="1"/>
          </p:cNvSpPr>
          <p:nvPr>
            <p:ph type="title" hasCustomPrompt="1"/>
          </p:nvPr>
        </p:nvSpPr>
        <p:spPr/>
        <p:txBody>
          <a:bodyPr>
            <a:normAutofit/>
          </a:bodyPr>
          <a:lstStyle/>
          <a:p>
            <a:r>
              <a:rPr lang="fr-FR"/>
              <a:t>MODIFIEZ LE STYLE DU TITRE</a:t>
            </a:r>
          </a:p>
        </p:txBody>
      </p:sp>
      <p:sp>
        <p:nvSpPr>
          <p:cNvPr id="17" name="Rectangle 16">
            <a:extLst>
              <a:ext uri="{FF2B5EF4-FFF2-40B4-BE49-F238E27FC236}">
                <a16:creationId xmlns:a16="http://schemas.microsoft.com/office/drawing/2014/main" id="{AF192CA9-72D5-264F-B0D1-98FCE0F6E512}"/>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contenu 2">
            <a:extLst>
              <a:ext uri="{FF2B5EF4-FFF2-40B4-BE49-F238E27FC236}">
                <a16:creationId xmlns:a16="http://schemas.microsoft.com/office/drawing/2014/main" id="{052AF6DD-C46E-4049-9F59-E07E7F848D43}"/>
              </a:ext>
            </a:extLst>
          </p:cNvPr>
          <p:cNvSpPr>
            <a:spLocks noGrp="1"/>
          </p:cNvSpPr>
          <p:nvPr>
            <p:ph sz="half" idx="10"/>
          </p:nvPr>
        </p:nvSpPr>
        <p:spPr>
          <a:xfrm>
            <a:off x="540000" y="2278251"/>
            <a:ext cx="5399998" cy="358974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Espace réservé du contenu 2">
            <a:extLst>
              <a:ext uri="{FF2B5EF4-FFF2-40B4-BE49-F238E27FC236}">
                <a16:creationId xmlns:a16="http://schemas.microsoft.com/office/drawing/2014/main" id="{FEC06575-166D-BF46-8251-5790F33D6A4C}"/>
              </a:ext>
            </a:extLst>
          </p:cNvPr>
          <p:cNvSpPr>
            <a:spLocks noGrp="1"/>
          </p:cNvSpPr>
          <p:nvPr>
            <p:ph sz="half" idx="13"/>
          </p:nvPr>
        </p:nvSpPr>
        <p:spPr>
          <a:xfrm>
            <a:off x="6120002" y="2278251"/>
            <a:ext cx="5399998" cy="3589749"/>
          </a:xfrm>
        </p:spPr>
        <p:txBody>
          <a:bodyPr/>
          <a:lstStyle>
            <a:lvl2pPr marL="230400">
              <a:defRPr/>
            </a:lvl2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5" name="Espace réservé du texte 2">
            <a:extLst>
              <a:ext uri="{FF2B5EF4-FFF2-40B4-BE49-F238E27FC236}">
                <a16:creationId xmlns:a16="http://schemas.microsoft.com/office/drawing/2014/main" id="{7313FF57-1AC9-DD4F-8FBF-5F046EE4697B}"/>
              </a:ext>
            </a:extLst>
          </p:cNvPr>
          <p:cNvSpPr>
            <a:spLocks noGrp="1"/>
          </p:cNvSpPr>
          <p:nvPr>
            <p:ph type="body" idx="14"/>
          </p:nvPr>
        </p:nvSpPr>
        <p:spPr>
          <a:xfrm>
            <a:off x="6120002" y="1681163"/>
            <a:ext cx="5399998" cy="597088"/>
          </a:xfrm>
        </p:spPr>
        <p:txBody>
          <a:bodyPr anchor="t">
            <a:normAutofit/>
          </a:bodyPr>
          <a:lstStyle>
            <a:lvl1pPr marL="0" indent="0" algn="l">
              <a:buNone/>
              <a:defRPr sz="1800" b="1" i="0">
                <a:solidFill>
                  <a:srgbClr val="363A3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pic>
        <p:nvPicPr>
          <p:cNvPr id="11" name="Image 10">
            <a:extLst>
              <a:ext uri="{FF2B5EF4-FFF2-40B4-BE49-F238E27FC236}">
                <a16:creationId xmlns:a16="http://schemas.microsoft.com/office/drawing/2014/main" id="{02EF05AD-B880-6142-A06C-8A6B6FBC05AC}"/>
              </a:ext>
            </a:extLst>
          </p:cNvPr>
          <p:cNvPicPr>
            <a:picLocks noChangeAspect="1"/>
          </p:cNvPicPr>
          <p:nvPr userDrawn="1"/>
        </p:nvPicPr>
        <p:blipFill>
          <a:blip r:embed="rId2"/>
          <a:stretch>
            <a:fillRect/>
          </a:stretch>
        </p:blipFill>
        <p:spPr>
          <a:xfrm>
            <a:off x="360000" y="6169385"/>
            <a:ext cx="1872000" cy="365615"/>
          </a:xfrm>
          <a:prstGeom prst="rect">
            <a:avLst/>
          </a:prstGeom>
        </p:spPr>
      </p:pic>
      <p:pic>
        <p:nvPicPr>
          <p:cNvPr id="20" name="Image 19">
            <a:extLst>
              <a:ext uri="{FF2B5EF4-FFF2-40B4-BE49-F238E27FC236}">
                <a16:creationId xmlns:a16="http://schemas.microsoft.com/office/drawing/2014/main" id="{BB011715-37E4-8540-9BFF-C6B26C0EFDF4}"/>
              </a:ext>
            </a:extLst>
          </p:cNvPr>
          <p:cNvPicPr>
            <a:picLocks noChangeAspect="1"/>
          </p:cNvPicPr>
          <p:nvPr userDrawn="1"/>
        </p:nvPicPr>
        <p:blipFill>
          <a:blip r:embed="rId3"/>
          <a:stretch>
            <a:fillRect/>
          </a:stretch>
        </p:blipFill>
        <p:spPr>
          <a:xfrm>
            <a:off x="8873204" y="6401778"/>
            <a:ext cx="2641600" cy="139444"/>
          </a:xfrm>
          <a:prstGeom prst="rect">
            <a:avLst/>
          </a:prstGeom>
        </p:spPr>
      </p:pic>
      <p:sp>
        <p:nvSpPr>
          <p:cNvPr id="25" name="Espace réservé du numéro de diapositive 5">
            <a:extLst>
              <a:ext uri="{FF2B5EF4-FFF2-40B4-BE49-F238E27FC236}">
                <a16:creationId xmlns:a16="http://schemas.microsoft.com/office/drawing/2014/main" id="{AE02C306-2D4E-164C-A488-77127DD8D2E1}"/>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3456528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2" name="Titre 11">
            <a:extLst>
              <a:ext uri="{FF2B5EF4-FFF2-40B4-BE49-F238E27FC236}">
                <a16:creationId xmlns:a16="http://schemas.microsoft.com/office/drawing/2014/main" id="{A358C3DE-D355-3447-8A4E-02C304BA56A1}"/>
              </a:ext>
            </a:extLst>
          </p:cNvPr>
          <p:cNvSpPr>
            <a:spLocks noGrp="1"/>
          </p:cNvSpPr>
          <p:nvPr>
            <p:ph type="title" hasCustomPrompt="1"/>
          </p:nvPr>
        </p:nvSpPr>
        <p:spPr/>
        <p:txBody>
          <a:bodyPr>
            <a:normAutofit/>
          </a:bodyPr>
          <a:lstStyle/>
          <a:p>
            <a:r>
              <a:rPr lang="fr-FR"/>
              <a:t>MODIFIEZ LE STYLE DU TITRE</a:t>
            </a:r>
          </a:p>
        </p:txBody>
      </p:sp>
      <p:sp>
        <p:nvSpPr>
          <p:cNvPr id="13" name="Rectangle 12">
            <a:extLst>
              <a:ext uri="{FF2B5EF4-FFF2-40B4-BE49-F238E27FC236}">
                <a16:creationId xmlns:a16="http://schemas.microsoft.com/office/drawing/2014/main" id="{4AB8AE84-90DB-064A-A48B-FE8C44995857}"/>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BE3AFAAC-4D6A-BA43-9F85-8540BA53201B}"/>
              </a:ext>
            </a:extLst>
          </p:cNvPr>
          <p:cNvPicPr>
            <a:picLocks noChangeAspect="1"/>
          </p:cNvPicPr>
          <p:nvPr userDrawn="1"/>
        </p:nvPicPr>
        <p:blipFill>
          <a:blip r:embed="rId2"/>
          <a:stretch>
            <a:fillRect/>
          </a:stretch>
        </p:blipFill>
        <p:spPr>
          <a:xfrm>
            <a:off x="360000" y="6169385"/>
            <a:ext cx="1872000" cy="365615"/>
          </a:xfrm>
          <a:prstGeom prst="rect">
            <a:avLst/>
          </a:prstGeom>
        </p:spPr>
      </p:pic>
      <p:pic>
        <p:nvPicPr>
          <p:cNvPr id="14" name="Image 13">
            <a:extLst>
              <a:ext uri="{FF2B5EF4-FFF2-40B4-BE49-F238E27FC236}">
                <a16:creationId xmlns:a16="http://schemas.microsoft.com/office/drawing/2014/main" id="{281B507E-E70B-3349-A200-6524336B04E8}"/>
              </a:ext>
            </a:extLst>
          </p:cNvPr>
          <p:cNvPicPr>
            <a:picLocks noChangeAspect="1"/>
          </p:cNvPicPr>
          <p:nvPr userDrawn="1"/>
        </p:nvPicPr>
        <p:blipFill>
          <a:blip r:embed="rId3"/>
          <a:stretch>
            <a:fillRect/>
          </a:stretch>
        </p:blipFill>
        <p:spPr>
          <a:xfrm>
            <a:off x="8873204" y="6401778"/>
            <a:ext cx="2641600" cy="139444"/>
          </a:xfrm>
          <a:prstGeom prst="rect">
            <a:avLst/>
          </a:prstGeom>
        </p:spPr>
      </p:pic>
      <p:sp>
        <p:nvSpPr>
          <p:cNvPr id="19" name="Espace réservé du numéro de diapositive 5">
            <a:extLst>
              <a:ext uri="{FF2B5EF4-FFF2-40B4-BE49-F238E27FC236}">
                <a16:creationId xmlns:a16="http://schemas.microsoft.com/office/drawing/2014/main" id="{B36AAF00-143B-8C41-950A-0AE188D01E21}"/>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2664867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2F3EA13-9D49-EF42-A477-C30DD6DBEDCF}"/>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3142E366-50D8-6F4F-B53B-892EED9D1A59}"/>
              </a:ext>
            </a:extLst>
          </p:cNvPr>
          <p:cNvPicPr>
            <a:picLocks noChangeAspect="1"/>
          </p:cNvPicPr>
          <p:nvPr userDrawn="1"/>
        </p:nvPicPr>
        <p:blipFill>
          <a:blip r:embed="rId2"/>
          <a:stretch>
            <a:fillRect/>
          </a:stretch>
        </p:blipFill>
        <p:spPr>
          <a:xfrm>
            <a:off x="360000" y="6169385"/>
            <a:ext cx="1872000" cy="365615"/>
          </a:xfrm>
          <a:prstGeom prst="rect">
            <a:avLst/>
          </a:prstGeom>
        </p:spPr>
      </p:pic>
      <p:pic>
        <p:nvPicPr>
          <p:cNvPr id="12" name="Image 11">
            <a:extLst>
              <a:ext uri="{FF2B5EF4-FFF2-40B4-BE49-F238E27FC236}">
                <a16:creationId xmlns:a16="http://schemas.microsoft.com/office/drawing/2014/main" id="{B0C6B2DC-E699-314E-8762-52E14F74F508}"/>
              </a:ext>
            </a:extLst>
          </p:cNvPr>
          <p:cNvPicPr>
            <a:picLocks noChangeAspect="1"/>
          </p:cNvPicPr>
          <p:nvPr userDrawn="1"/>
        </p:nvPicPr>
        <p:blipFill>
          <a:blip r:embed="rId3"/>
          <a:stretch>
            <a:fillRect/>
          </a:stretch>
        </p:blipFill>
        <p:spPr>
          <a:xfrm>
            <a:off x="8873204" y="6401778"/>
            <a:ext cx="2641600" cy="139444"/>
          </a:xfrm>
          <a:prstGeom prst="rect">
            <a:avLst/>
          </a:prstGeom>
        </p:spPr>
      </p:pic>
      <p:sp>
        <p:nvSpPr>
          <p:cNvPr id="16" name="Espace réservé du numéro de diapositive 5">
            <a:extLst>
              <a:ext uri="{FF2B5EF4-FFF2-40B4-BE49-F238E27FC236}">
                <a16:creationId xmlns:a16="http://schemas.microsoft.com/office/drawing/2014/main" id="{9B8289D9-4AB5-D944-BF29-89531587C450}"/>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2858100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1E3204F-B021-3943-BF4D-248DE69D78E6}"/>
              </a:ext>
            </a:extLst>
          </p:cNvPr>
          <p:cNvPicPr>
            <a:picLocks noChangeAspect="1"/>
          </p:cNvPicPr>
          <p:nvPr userDrawn="1"/>
        </p:nvPicPr>
        <p:blipFill rotWithShape="1">
          <a:blip r:embed="rId2"/>
          <a:srcRect l="-1" r="41990"/>
          <a:stretch/>
        </p:blipFill>
        <p:spPr>
          <a:xfrm>
            <a:off x="4034394" y="0"/>
            <a:ext cx="8136000" cy="6858000"/>
          </a:xfrm>
          <a:prstGeom prst="rect">
            <a:avLst/>
          </a:prstGeom>
        </p:spPr>
      </p:pic>
      <p:sp>
        <p:nvSpPr>
          <p:cNvPr id="3" name="Espace réservé du contenu 2">
            <a:extLst>
              <a:ext uri="{FF2B5EF4-FFF2-40B4-BE49-F238E27FC236}">
                <a16:creationId xmlns:a16="http://schemas.microsoft.com/office/drawing/2014/main" id="{029D2198-265C-AB48-AE75-99ABA5DF7D25}"/>
              </a:ext>
            </a:extLst>
          </p:cNvPr>
          <p:cNvSpPr>
            <a:spLocks noGrp="1"/>
          </p:cNvSpPr>
          <p:nvPr>
            <p:ph idx="1"/>
          </p:nvPr>
        </p:nvSpPr>
        <p:spPr>
          <a:xfrm>
            <a:off x="2880000" y="1620000"/>
            <a:ext cx="8640000" cy="4248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12">
            <a:extLst>
              <a:ext uri="{FF2B5EF4-FFF2-40B4-BE49-F238E27FC236}">
                <a16:creationId xmlns:a16="http://schemas.microsoft.com/office/drawing/2014/main" id="{7568DFF9-DA9B-BF45-B57B-3C0B522B8A97}"/>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itre 16">
            <a:extLst>
              <a:ext uri="{FF2B5EF4-FFF2-40B4-BE49-F238E27FC236}">
                <a16:creationId xmlns:a16="http://schemas.microsoft.com/office/drawing/2014/main" id="{08323573-AC26-E049-BFDA-0558513E7761}"/>
              </a:ext>
            </a:extLst>
          </p:cNvPr>
          <p:cNvSpPr>
            <a:spLocks noGrp="1"/>
          </p:cNvSpPr>
          <p:nvPr>
            <p:ph type="title" hasCustomPrompt="1"/>
          </p:nvPr>
        </p:nvSpPr>
        <p:spPr/>
        <p:txBody>
          <a:bodyPr/>
          <a:lstStyle/>
          <a:p>
            <a:r>
              <a:rPr lang="fr-FR"/>
              <a:t>MODIFIEZ LE STYLE DU TITRE</a:t>
            </a:r>
          </a:p>
        </p:txBody>
      </p:sp>
      <p:pic>
        <p:nvPicPr>
          <p:cNvPr id="9" name="Image 8">
            <a:extLst>
              <a:ext uri="{FF2B5EF4-FFF2-40B4-BE49-F238E27FC236}">
                <a16:creationId xmlns:a16="http://schemas.microsoft.com/office/drawing/2014/main" id="{6D522E1C-629A-6440-991E-4C153EDFEEC2}"/>
              </a:ext>
            </a:extLst>
          </p:cNvPr>
          <p:cNvPicPr>
            <a:picLocks noChangeAspect="1"/>
          </p:cNvPicPr>
          <p:nvPr userDrawn="1"/>
        </p:nvPicPr>
        <p:blipFill>
          <a:blip r:embed="rId3"/>
          <a:stretch>
            <a:fillRect/>
          </a:stretch>
        </p:blipFill>
        <p:spPr>
          <a:xfrm>
            <a:off x="360000" y="6169385"/>
            <a:ext cx="1872000" cy="365615"/>
          </a:xfrm>
          <a:prstGeom prst="rect">
            <a:avLst/>
          </a:prstGeom>
        </p:spPr>
      </p:pic>
      <p:pic>
        <p:nvPicPr>
          <p:cNvPr id="15" name="Image 14">
            <a:extLst>
              <a:ext uri="{FF2B5EF4-FFF2-40B4-BE49-F238E27FC236}">
                <a16:creationId xmlns:a16="http://schemas.microsoft.com/office/drawing/2014/main" id="{A7428A7D-1400-414A-AF7E-9FF2661E0D55}"/>
              </a:ext>
            </a:extLst>
          </p:cNvPr>
          <p:cNvPicPr>
            <a:picLocks noChangeAspect="1"/>
          </p:cNvPicPr>
          <p:nvPr userDrawn="1"/>
        </p:nvPicPr>
        <p:blipFill>
          <a:blip r:embed="rId4"/>
          <a:stretch>
            <a:fillRect/>
          </a:stretch>
        </p:blipFill>
        <p:spPr>
          <a:xfrm>
            <a:off x="2724000" y="6401778"/>
            <a:ext cx="2641600" cy="139444"/>
          </a:xfrm>
          <a:prstGeom prst="rect">
            <a:avLst/>
          </a:prstGeom>
        </p:spPr>
      </p:pic>
    </p:spTree>
    <p:extLst>
      <p:ext uri="{BB962C8B-B14F-4D97-AF65-F5344CB8AC3E}">
        <p14:creationId xmlns:p14="http://schemas.microsoft.com/office/powerpoint/2010/main" val="183912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90623CB-9964-E547-94CC-692C95701671}"/>
              </a:ext>
            </a:extLst>
          </p:cNvPr>
          <p:cNvPicPr>
            <a:picLocks noChangeAspect="1"/>
          </p:cNvPicPr>
          <p:nvPr userDrawn="1"/>
        </p:nvPicPr>
        <p:blipFill>
          <a:blip r:embed="rId2"/>
          <a:stretch>
            <a:fillRect/>
          </a:stretch>
        </p:blipFill>
        <p:spPr>
          <a:xfrm>
            <a:off x="360000" y="6176963"/>
            <a:ext cx="1872000" cy="360000"/>
          </a:xfrm>
          <a:prstGeom prst="rect">
            <a:avLst/>
          </a:prstGeom>
        </p:spPr>
      </p:pic>
      <p:pic>
        <p:nvPicPr>
          <p:cNvPr id="15" name="Image 14">
            <a:extLst>
              <a:ext uri="{FF2B5EF4-FFF2-40B4-BE49-F238E27FC236}">
                <a16:creationId xmlns:a16="http://schemas.microsoft.com/office/drawing/2014/main" id="{4D2CA453-8A81-7847-8072-5006B524EB61}"/>
              </a:ext>
            </a:extLst>
          </p:cNvPr>
          <p:cNvPicPr>
            <a:picLocks noChangeAspect="1"/>
          </p:cNvPicPr>
          <p:nvPr userDrawn="1"/>
        </p:nvPicPr>
        <p:blipFill>
          <a:blip r:embed="rId3"/>
          <a:stretch>
            <a:fillRect/>
          </a:stretch>
        </p:blipFill>
        <p:spPr>
          <a:xfrm>
            <a:off x="9000000" y="6408000"/>
            <a:ext cx="2641600" cy="127000"/>
          </a:xfrm>
          <a:prstGeom prst="rect">
            <a:avLst/>
          </a:prstGeom>
        </p:spPr>
      </p:pic>
      <p:sp>
        <p:nvSpPr>
          <p:cNvPr id="17" name="Titre 16">
            <a:extLst>
              <a:ext uri="{FF2B5EF4-FFF2-40B4-BE49-F238E27FC236}">
                <a16:creationId xmlns:a16="http://schemas.microsoft.com/office/drawing/2014/main" id="{08323573-AC26-E049-BFDA-0558513E7761}"/>
              </a:ext>
            </a:extLst>
          </p:cNvPr>
          <p:cNvSpPr>
            <a:spLocks noGrp="1"/>
          </p:cNvSpPr>
          <p:nvPr>
            <p:ph type="title" hasCustomPrompt="1"/>
          </p:nvPr>
        </p:nvSpPr>
        <p:spPr/>
        <p:txBody>
          <a:bodyPr>
            <a:normAutofit/>
          </a:bodyPr>
          <a:lstStyle/>
          <a:p>
            <a:r>
              <a:rPr lang="fr-FR" dirty="0"/>
              <a:t>MODIFIEZ LE STYLE DU TITRE</a:t>
            </a:r>
          </a:p>
        </p:txBody>
      </p:sp>
      <p:sp>
        <p:nvSpPr>
          <p:cNvPr id="18" name="Rectangle 17">
            <a:extLst>
              <a:ext uri="{FF2B5EF4-FFF2-40B4-BE49-F238E27FC236}">
                <a16:creationId xmlns:a16="http://schemas.microsoft.com/office/drawing/2014/main" id="{9C772842-9823-EB4B-A611-08601AD09777}"/>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space réservé du contenu 2">
            <a:extLst>
              <a:ext uri="{FF2B5EF4-FFF2-40B4-BE49-F238E27FC236}">
                <a16:creationId xmlns:a16="http://schemas.microsoft.com/office/drawing/2014/main" id="{0819FC35-36AD-7A42-ACE2-4CDB31464A69}"/>
              </a:ext>
            </a:extLst>
          </p:cNvPr>
          <p:cNvSpPr>
            <a:spLocks noGrp="1"/>
          </p:cNvSpPr>
          <p:nvPr>
            <p:ph sz="half" idx="10"/>
          </p:nvPr>
        </p:nvSpPr>
        <p:spPr>
          <a:xfrm>
            <a:off x="534804" y="1620001"/>
            <a:ext cx="10980000" cy="424800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5">
            <a:extLst>
              <a:ext uri="{FF2B5EF4-FFF2-40B4-BE49-F238E27FC236}">
                <a16:creationId xmlns:a16="http://schemas.microsoft.com/office/drawing/2014/main" id="{0E270F7D-34BF-4874-96E7-8EB029BDBA32}"/>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43235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90623CB-9964-E547-94CC-692C95701671}"/>
              </a:ext>
            </a:extLst>
          </p:cNvPr>
          <p:cNvPicPr>
            <a:picLocks noChangeAspect="1"/>
          </p:cNvPicPr>
          <p:nvPr userDrawn="1"/>
        </p:nvPicPr>
        <p:blipFill>
          <a:blip r:embed="rId2"/>
          <a:stretch>
            <a:fillRect/>
          </a:stretch>
        </p:blipFill>
        <p:spPr>
          <a:xfrm>
            <a:off x="360000" y="6176963"/>
            <a:ext cx="1872000" cy="360000"/>
          </a:xfrm>
          <a:prstGeom prst="rect">
            <a:avLst/>
          </a:prstGeom>
        </p:spPr>
      </p:pic>
      <p:sp>
        <p:nvSpPr>
          <p:cNvPr id="13" name="Rectangle 12">
            <a:extLst>
              <a:ext uri="{FF2B5EF4-FFF2-40B4-BE49-F238E27FC236}">
                <a16:creationId xmlns:a16="http://schemas.microsoft.com/office/drawing/2014/main" id="{7568DFF9-DA9B-BF45-B57B-3C0B522B8A97}"/>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4D2CA453-8A81-7847-8072-5006B524EB61}"/>
              </a:ext>
            </a:extLst>
          </p:cNvPr>
          <p:cNvPicPr>
            <a:picLocks noChangeAspect="1"/>
          </p:cNvPicPr>
          <p:nvPr userDrawn="1"/>
        </p:nvPicPr>
        <p:blipFill>
          <a:blip r:embed="rId3"/>
          <a:stretch>
            <a:fillRect/>
          </a:stretch>
        </p:blipFill>
        <p:spPr>
          <a:xfrm>
            <a:off x="9000000" y="6408000"/>
            <a:ext cx="2641600" cy="127000"/>
          </a:xfrm>
          <a:prstGeom prst="rect">
            <a:avLst/>
          </a:prstGeom>
        </p:spPr>
      </p:pic>
      <p:sp>
        <p:nvSpPr>
          <p:cNvPr id="17" name="Titre 16">
            <a:extLst>
              <a:ext uri="{FF2B5EF4-FFF2-40B4-BE49-F238E27FC236}">
                <a16:creationId xmlns:a16="http://schemas.microsoft.com/office/drawing/2014/main" id="{08323573-AC26-E049-BFDA-0558513E7761}"/>
              </a:ext>
            </a:extLst>
          </p:cNvPr>
          <p:cNvSpPr>
            <a:spLocks noGrp="1"/>
          </p:cNvSpPr>
          <p:nvPr>
            <p:ph type="title" hasCustomPrompt="1"/>
          </p:nvPr>
        </p:nvSpPr>
        <p:spPr/>
        <p:txBody>
          <a:bodyPr/>
          <a:lstStyle/>
          <a:p>
            <a:r>
              <a:rPr lang="fr-FR" dirty="0"/>
              <a:t>MODIFIEZ LE STYLE DU TITRE</a:t>
            </a:r>
          </a:p>
        </p:txBody>
      </p:sp>
      <p:sp>
        <p:nvSpPr>
          <p:cNvPr id="11" name="Espace réservé du contenu 2">
            <a:extLst>
              <a:ext uri="{FF2B5EF4-FFF2-40B4-BE49-F238E27FC236}">
                <a16:creationId xmlns:a16="http://schemas.microsoft.com/office/drawing/2014/main" id="{06744B4B-57FE-3B4F-83C3-FE524C7F74FC}"/>
              </a:ext>
            </a:extLst>
          </p:cNvPr>
          <p:cNvSpPr>
            <a:spLocks noGrp="1"/>
          </p:cNvSpPr>
          <p:nvPr>
            <p:ph sz="half" idx="10"/>
          </p:nvPr>
        </p:nvSpPr>
        <p:spPr>
          <a:xfrm>
            <a:off x="3594804" y="1620001"/>
            <a:ext cx="7920000" cy="424800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5">
            <a:extLst>
              <a:ext uri="{FF2B5EF4-FFF2-40B4-BE49-F238E27FC236}">
                <a16:creationId xmlns:a16="http://schemas.microsoft.com/office/drawing/2014/main" id="{275656EB-EA8E-472A-9FF2-5718B8AC7224}"/>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2680887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90623CB-9964-E547-94CC-692C95701671}"/>
              </a:ext>
            </a:extLst>
          </p:cNvPr>
          <p:cNvPicPr>
            <a:picLocks noChangeAspect="1"/>
          </p:cNvPicPr>
          <p:nvPr userDrawn="1"/>
        </p:nvPicPr>
        <p:blipFill>
          <a:blip r:embed="rId2"/>
          <a:stretch>
            <a:fillRect/>
          </a:stretch>
        </p:blipFill>
        <p:spPr>
          <a:xfrm>
            <a:off x="360000" y="6176963"/>
            <a:ext cx="1872000" cy="360000"/>
          </a:xfrm>
          <a:prstGeom prst="rect">
            <a:avLst/>
          </a:prstGeom>
        </p:spPr>
      </p:pic>
      <p:pic>
        <p:nvPicPr>
          <p:cNvPr id="17" name="Image 16">
            <a:extLst>
              <a:ext uri="{FF2B5EF4-FFF2-40B4-BE49-F238E27FC236}">
                <a16:creationId xmlns:a16="http://schemas.microsoft.com/office/drawing/2014/main" id="{40439A2A-A56F-0F4E-94FB-3F98DA90FC69}"/>
              </a:ext>
            </a:extLst>
          </p:cNvPr>
          <p:cNvPicPr>
            <a:picLocks noChangeAspect="1"/>
          </p:cNvPicPr>
          <p:nvPr userDrawn="1"/>
        </p:nvPicPr>
        <p:blipFill>
          <a:blip r:embed="rId3"/>
          <a:stretch>
            <a:fillRect/>
          </a:stretch>
        </p:blipFill>
        <p:spPr>
          <a:xfrm>
            <a:off x="9000000" y="6408000"/>
            <a:ext cx="2641600" cy="127000"/>
          </a:xfrm>
          <a:prstGeom prst="rect">
            <a:avLst/>
          </a:prstGeom>
        </p:spPr>
      </p:pic>
      <p:sp>
        <p:nvSpPr>
          <p:cNvPr id="2" name="Titre 1">
            <a:extLst>
              <a:ext uri="{FF2B5EF4-FFF2-40B4-BE49-F238E27FC236}">
                <a16:creationId xmlns:a16="http://schemas.microsoft.com/office/drawing/2014/main" id="{5CFE9E2E-34DA-9A46-80EF-E7AE34F6DE96}"/>
              </a:ext>
            </a:extLst>
          </p:cNvPr>
          <p:cNvSpPr>
            <a:spLocks noGrp="1"/>
          </p:cNvSpPr>
          <p:nvPr>
            <p:ph type="title" hasCustomPrompt="1"/>
          </p:nvPr>
        </p:nvSpPr>
        <p:spPr/>
        <p:txBody>
          <a:bodyPr>
            <a:normAutofit/>
          </a:bodyPr>
          <a:lstStyle/>
          <a:p>
            <a:r>
              <a:rPr lang="fr-FR" dirty="0"/>
              <a:t>MODIFIEZ LE STYLE DU TITRE</a:t>
            </a:r>
          </a:p>
        </p:txBody>
      </p:sp>
      <p:sp>
        <p:nvSpPr>
          <p:cNvPr id="18" name="Rectangle 17">
            <a:extLst>
              <a:ext uri="{FF2B5EF4-FFF2-40B4-BE49-F238E27FC236}">
                <a16:creationId xmlns:a16="http://schemas.microsoft.com/office/drawing/2014/main" id="{40607C82-DA0F-414C-9893-D192E667B1C8}"/>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contenu 2">
            <a:extLst>
              <a:ext uri="{FF2B5EF4-FFF2-40B4-BE49-F238E27FC236}">
                <a16:creationId xmlns:a16="http://schemas.microsoft.com/office/drawing/2014/main" id="{4BE8C232-57DB-4646-933D-E646C1FE0A47}"/>
              </a:ext>
            </a:extLst>
          </p:cNvPr>
          <p:cNvSpPr>
            <a:spLocks noGrp="1"/>
          </p:cNvSpPr>
          <p:nvPr>
            <p:ph sz="half" idx="10"/>
          </p:nvPr>
        </p:nvSpPr>
        <p:spPr>
          <a:xfrm>
            <a:off x="540000" y="1620001"/>
            <a:ext cx="5399998" cy="424800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4" name="Espace réservé du contenu 2">
            <a:extLst>
              <a:ext uri="{FF2B5EF4-FFF2-40B4-BE49-F238E27FC236}">
                <a16:creationId xmlns:a16="http://schemas.microsoft.com/office/drawing/2014/main" id="{9E00C4B6-BF90-B244-938B-A6DA7E1B159F}"/>
              </a:ext>
            </a:extLst>
          </p:cNvPr>
          <p:cNvSpPr>
            <a:spLocks noGrp="1"/>
          </p:cNvSpPr>
          <p:nvPr>
            <p:ph sz="half" idx="13"/>
          </p:nvPr>
        </p:nvSpPr>
        <p:spPr>
          <a:xfrm>
            <a:off x="6120002" y="1620001"/>
            <a:ext cx="5399998" cy="4248000"/>
          </a:xfrm>
        </p:spPr>
        <p:txBody>
          <a:bodyPr/>
          <a:lstStyle>
            <a:lvl2pPr marL="230400">
              <a:defRPr/>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5">
            <a:extLst>
              <a:ext uri="{FF2B5EF4-FFF2-40B4-BE49-F238E27FC236}">
                <a16:creationId xmlns:a16="http://schemas.microsoft.com/office/drawing/2014/main" id="{14D2DAC9-D8B3-4F19-BD24-68CB9BA87492}"/>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306484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90623CB-9964-E547-94CC-692C95701671}"/>
              </a:ext>
            </a:extLst>
          </p:cNvPr>
          <p:cNvPicPr>
            <a:picLocks noChangeAspect="1"/>
          </p:cNvPicPr>
          <p:nvPr userDrawn="1"/>
        </p:nvPicPr>
        <p:blipFill>
          <a:blip r:embed="rId2"/>
          <a:stretch>
            <a:fillRect/>
          </a:stretch>
        </p:blipFill>
        <p:spPr>
          <a:xfrm>
            <a:off x="360000" y="6176963"/>
            <a:ext cx="1872000" cy="360000"/>
          </a:xfrm>
          <a:prstGeom prst="rect">
            <a:avLst/>
          </a:prstGeom>
        </p:spPr>
      </p:pic>
      <p:sp>
        <p:nvSpPr>
          <p:cNvPr id="9" name="Espace réservé du texte 2">
            <a:extLst>
              <a:ext uri="{FF2B5EF4-FFF2-40B4-BE49-F238E27FC236}">
                <a16:creationId xmlns:a16="http://schemas.microsoft.com/office/drawing/2014/main" id="{15FD369D-BDC1-A441-87D0-83B543AF2DC2}"/>
              </a:ext>
            </a:extLst>
          </p:cNvPr>
          <p:cNvSpPr>
            <a:spLocks noGrp="1"/>
          </p:cNvSpPr>
          <p:nvPr>
            <p:ph type="body" idx="1"/>
          </p:nvPr>
        </p:nvSpPr>
        <p:spPr>
          <a:xfrm>
            <a:off x="539999" y="1681163"/>
            <a:ext cx="5399998" cy="597088"/>
          </a:xfrm>
        </p:spPr>
        <p:txBody>
          <a:bodyPr anchor="t">
            <a:normAutofit/>
          </a:bodyPr>
          <a:lstStyle>
            <a:lvl1pPr marL="0" indent="0" algn="l">
              <a:buNone/>
              <a:defRPr sz="1800" b="1" i="0">
                <a:solidFill>
                  <a:srgbClr val="363A3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pic>
        <p:nvPicPr>
          <p:cNvPr id="14" name="Image 13">
            <a:extLst>
              <a:ext uri="{FF2B5EF4-FFF2-40B4-BE49-F238E27FC236}">
                <a16:creationId xmlns:a16="http://schemas.microsoft.com/office/drawing/2014/main" id="{DEB81E8D-014E-7840-9E5B-CD87A2D7066A}"/>
              </a:ext>
            </a:extLst>
          </p:cNvPr>
          <p:cNvPicPr>
            <a:picLocks noChangeAspect="1"/>
          </p:cNvPicPr>
          <p:nvPr userDrawn="1"/>
        </p:nvPicPr>
        <p:blipFill>
          <a:blip r:embed="rId3"/>
          <a:stretch>
            <a:fillRect/>
          </a:stretch>
        </p:blipFill>
        <p:spPr>
          <a:xfrm>
            <a:off x="9000000" y="6408000"/>
            <a:ext cx="2641600" cy="127000"/>
          </a:xfrm>
          <a:prstGeom prst="rect">
            <a:avLst/>
          </a:prstGeom>
        </p:spPr>
      </p:pic>
      <p:sp>
        <p:nvSpPr>
          <p:cNvPr id="2" name="Titre 1">
            <a:extLst>
              <a:ext uri="{FF2B5EF4-FFF2-40B4-BE49-F238E27FC236}">
                <a16:creationId xmlns:a16="http://schemas.microsoft.com/office/drawing/2014/main" id="{F45BB010-1BF1-5248-9A58-AD91A5DB9566}"/>
              </a:ext>
            </a:extLst>
          </p:cNvPr>
          <p:cNvSpPr>
            <a:spLocks noGrp="1"/>
          </p:cNvSpPr>
          <p:nvPr>
            <p:ph type="title" hasCustomPrompt="1"/>
          </p:nvPr>
        </p:nvSpPr>
        <p:spPr/>
        <p:txBody>
          <a:bodyPr>
            <a:normAutofit/>
          </a:bodyPr>
          <a:lstStyle/>
          <a:p>
            <a:r>
              <a:rPr lang="fr-FR" dirty="0"/>
              <a:t>MODIFIEZ LE STYLE DU TITRE</a:t>
            </a:r>
          </a:p>
        </p:txBody>
      </p:sp>
      <p:sp>
        <p:nvSpPr>
          <p:cNvPr id="17" name="Rectangle 16">
            <a:extLst>
              <a:ext uri="{FF2B5EF4-FFF2-40B4-BE49-F238E27FC236}">
                <a16:creationId xmlns:a16="http://schemas.microsoft.com/office/drawing/2014/main" id="{AF192CA9-72D5-264F-B0D1-98FCE0F6E512}"/>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contenu 2">
            <a:extLst>
              <a:ext uri="{FF2B5EF4-FFF2-40B4-BE49-F238E27FC236}">
                <a16:creationId xmlns:a16="http://schemas.microsoft.com/office/drawing/2014/main" id="{052AF6DD-C46E-4049-9F59-E07E7F848D43}"/>
              </a:ext>
            </a:extLst>
          </p:cNvPr>
          <p:cNvSpPr>
            <a:spLocks noGrp="1"/>
          </p:cNvSpPr>
          <p:nvPr>
            <p:ph sz="half" idx="10"/>
          </p:nvPr>
        </p:nvSpPr>
        <p:spPr>
          <a:xfrm>
            <a:off x="540000" y="2278251"/>
            <a:ext cx="5399998" cy="3589749"/>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Espace réservé du contenu 2">
            <a:extLst>
              <a:ext uri="{FF2B5EF4-FFF2-40B4-BE49-F238E27FC236}">
                <a16:creationId xmlns:a16="http://schemas.microsoft.com/office/drawing/2014/main" id="{FEC06575-166D-BF46-8251-5790F33D6A4C}"/>
              </a:ext>
            </a:extLst>
          </p:cNvPr>
          <p:cNvSpPr>
            <a:spLocks noGrp="1"/>
          </p:cNvSpPr>
          <p:nvPr>
            <p:ph sz="half" idx="13"/>
          </p:nvPr>
        </p:nvSpPr>
        <p:spPr>
          <a:xfrm>
            <a:off x="6120002" y="2278251"/>
            <a:ext cx="5399998" cy="3589749"/>
          </a:xfrm>
        </p:spPr>
        <p:txBody>
          <a:bodyPr/>
          <a:lstStyle>
            <a:lvl2pPr marL="230400">
              <a:defRPr/>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5" name="Espace réservé du texte 2">
            <a:extLst>
              <a:ext uri="{FF2B5EF4-FFF2-40B4-BE49-F238E27FC236}">
                <a16:creationId xmlns:a16="http://schemas.microsoft.com/office/drawing/2014/main" id="{7313FF57-1AC9-DD4F-8FBF-5F046EE4697B}"/>
              </a:ext>
            </a:extLst>
          </p:cNvPr>
          <p:cNvSpPr>
            <a:spLocks noGrp="1"/>
          </p:cNvSpPr>
          <p:nvPr>
            <p:ph type="body" idx="14"/>
          </p:nvPr>
        </p:nvSpPr>
        <p:spPr>
          <a:xfrm>
            <a:off x="6120002" y="1681163"/>
            <a:ext cx="5399998" cy="597088"/>
          </a:xfrm>
        </p:spPr>
        <p:txBody>
          <a:bodyPr anchor="t">
            <a:normAutofit/>
          </a:bodyPr>
          <a:lstStyle>
            <a:lvl1pPr marL="0" indent="0" algn="l">
              <a:buNone/>
              <a:defRPr sz="1800" b="1" i="0">
                <a:solidFill>
                  <a:srgbClr val="363A3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10" name="Espace réservé du numéro de diapositive 5">
            <a:extLst>
              <a:ext uri="{FF2B5EF4-FFF2-40B4-BE49-F238E27FC236}">
                <a16:creationId xmlns:a16="http://schemas.microsoft.com/office/drawing/2014/main" id="{A341B19E-D04A-438B-BCEE-11D0D8D4FA4D}"/>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395520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1362E96D-C990-BF4C-8BAF-49094F69BCEA}"/>
              </a:ext>
            </a:extLst>
          </p:cNvPr>
          <p:cNvPicPr>
            <a:picLocks noChangeAspect="1"/>
          </p:cNvPicPr>
          <p:nvPr userDrawn="1"/>
        </p:nvPicPr>
        <p:blipFill>
          <a:blip r:embed="rId2"/>
          <a:stretch>
            <a:fillRect/>
          </a:stretch>
        </p:blipFill>
        <p:spPr>
          <a:xfrm>
            <a:off x="360000" y="6176963"/>
            <a:ext cx="1872000" cy="360000"/>
          </a:xfrm>
          <a:prstGeom prst="rect">
            <a:avLst/>
          </a:prstGeom>
        </p:spPr>
      </p:pic>
      <p:pic>
        <p:nvPicPr>
          <p:cNvPr id="11" name="Image 10">
            <a:extLst>
              <a:ext uri="{FF2B5EF4-FFF2-40B4-BE49-F238E27FC236}">
                <a16:creationId xmlns:a16="http://schemas.microsoft.com/office/drawing/2014/main" id="{56F97D1F-50D5-9243-A452-941594BD9DB1}"/>
              </a:ext>
            </a:extLst>
          </p:cNvPr>
          <p:cNvPicPr>
            <a:picLocks noChangeAspect="1"/>
          </p:cNvPicPr>
          <p:nvPr userDrawn="1"/>
        </p:nvPicPr>
        <p:blipFill>
          <a:blip r:embed="rId3"/>
          <a:stretch>
            <a:fillRect/>
          </a:stretch>
        </p:blipFill>
        <p:spPr>
          <a:xfrm>
            <a:off x="9000000" y="6408000"/>
            <a:ext cx="2641600" cy="127000"/>
          </a:xfrm>
          <a:prstGeom prst="rect">
            <a:avLst/>
          </a:prstGeom>
        </p:spPr>
      </p:pic>
      <p:sp>
        <p:nvSpPr>
          <p:cNvPr id="12" name="Titre 11">
            <a:extLst>
              <a:ext uri="{FF2B5EF4-FFF2-40B4-BE49-F238E27FC236}">
                <a16:creationId xmlns:a16="http://schemas.microsoft.com/office/drawing/2014/main" id="{A358C3DE-D355-3447-8A4E-02C304BA56A1}"/>
              </a:ext>
            </a:extLst>
          </p:cNvPr>
          <p:cNvSpPr>
            <a:spLocks noGrp="1"/>
          </p:cNvSpPr>
          <p:nvPr>
            <p:ph type="title" hasCustomPrompt="1"/>
          </p:nvPr>
        </p:nvSpPr>
        <p:spPr/>
        <p:txBody>
          <a:bodyPr>
            <a:normAutofit/>
          </a:bodyPr>
          <a:lstStyle/>
          <a:p>
            <a:r>
              <a:rPr lang="fr-FR" dirty="0"/>
              <a:t>MODIFIEZ LE STYLE DU TITRE</a:t>
            </a:r>
          </a:p>
        </p:txBody>
      </p:sp>
      <p:sp>
        <p:nvSpPr>
          <p:cNvPr id="13" name="Rectangle 12">
            <a:extLst>
              <a:ext uri="{FF2B5EF4-FFF2-40B4-BE49-F238E27FC236}">
                <a16:creationId xmlns:a16="http://schemas.microsoft.com/office/drawing/2014/main" id="{4AB8AE84-90DB-064A-A48B-FE8C44995857}"/>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numéro de diapositive 5">
            <a:extLst>
              <a:ext uri="{FF2B5EF4-FFF2-40B4-BE49-F238E27FC236}">
                <a16:creationId xmlns:a16="http://schemas.microsoft.com/office/drawing/2014/main" id="{1E140438-5477-4C00-A761-0C46079752CA}"/>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4004064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1FDEF839-CBBF-9C4C-8020-90970725CC15}"/>
              </a:ext>
            </a:extLst>
          </p:cNvPr>
          <p:cNvPicPr>
            <a:picLocks noChangeAspect="1"/>
          </p:cNvPicPr>
          <p:nvPr userDrawn="1"/>
        </p:nvPicPr>
        <p:blipFill>
          <a:blip r:embed="rId2"/>
          <a:stretch>
            <a:fillRect/>
          </a:stretch>
        </p:blipFill>
        <p:spPr>
          <a:xfrm>
            <a:off x="360000" y="6176963"/>
            <a:ext cx="1872000" cy="360000"/>
          </a:xfrm>
          <a:prstGeom prst="rect">
            <a:avLst/>
          </a:prstGeom>
        </p:spPr>
      </p:pic>
      <p:pic>
        <p:nvPicPr>
          <p:cNvPr id="9" name="Image 8">
            <a:extLst>
              <a:ext uri="{FF2B5EF4-FFF2-40B4-BE49-F238E27FC236}">
                <a16:creationId xmlns:a16="http://schemas.microsoft.com/office/drawing/2014/main" id="{35377A17-99F0-AF4D-8069-7CB05A38D560}"/>
              </a:ext>
            </a:extLst>
          </p:cNvPr>
          <p:cNvPicPr>
            <a:picLocks noChangeAspect="1"/>
          </p:cNvPicPr>
          <p:nvPr userDrawn="1"/>
        </p:nvPicPr>
        <p:blipFill>
          <a:blip r:embed="rId3"/>
          <a:stretch>
            <a:fillRect/>
          </a:stretch>
        </p:blipFill>
        <p:spPr>
          <a:xfrm>
            <a:off x="9000000" y="6408000"/>
            <a:ext cx="2641600" cy="127000"/>
          </a:xfrm>
          <a:prstGeom prst="rect">
            <a:avLst/>
          </a:prstGeom>
        </p:spPr>
      </p:pic>
      <p:sp>
        <p:nvSpPr>
          <p:cNvPr id="10" name="Rectangle 9">
            <a:extLst>
              <a:ext uri="{FF2B5EF4-FFF2-40B4-BE49-F238E27FC236}">
                <a16:creationId xmlns:a16="http://schemas.microsoft.com/office/drawing/2014/main" id="{F2F3EA13-9D49-EF42-A477-C30DD6DBEDCF}"/>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5">
            <a:extLst>
              <a:ext uri="{FF2B5EF4-FFF2-40B4-BE49-F238E27FC236}">
                <a16:creationId xmlns:a16="http://schemas.microsoft.com/office/drawing/2014/main" id="{F1C24C34-85AA-428E-B5C3-03244606F085}"/>
              </a:ext>
            </a:extLst>
          </p:cNvPr>
          <p:cNvSpPr>
            <a:spLocks noGrp="1"/>
          </p:cNvSpPr>
          <p:nvPr>
            <p:ph type="sldNum" sz="quarter" idx="4"/>
          </p:nvPr>
        </p:nvSpPr>
        <p:spPr>
          <a:xfrm>
            <a:off x="11643388" y="6400308"/>
            <a:ext cx="363416" cy="153888"/>
          </a:xfrm>
          <a:prstGeom prst="rect">
            <a:avLst/>
          </a:prstGeom>
          <a:noFill/>
        </p:spPr>
        <p:txBody>
          <a:bodyPr wrap="none" lIns="0" tIns="0" rIns="144000" bIns="0" anchor="b" anchorCtr="0">
            <a:spAutoFit/>
          </a:bodyPr>
          <a:lstStyle>
            <a:lvl1pPr algn="r">
              <a:defRPr sz="1000" b="1" i="0">
                <a:gradFill>
                  <a:gsLst>
                    <a:gs pos="0">
                      <a:srgbClr val="D8C7A8"/>
                    </a:gs>
                    <a:gs pos="100000">
                      <a:srgbClr val="B0A77A"/>
                    </a:gs>
                  </a:gsLst>
                  <a:lin ang="0" scaled="0"/>
                </a:gradFill>
                <a:latin typeface="Calibri" panose="020F0502020204030204" pitchFamily="34" charset="0"/>
                <a:cs typeface="Calibri" panose="020F0502020204030204" pitchFamily="34" charset="0"/>
              </a:defRPr>
            </a:lvl1pPr>
          </a:lstStyle>
          <a:p>
            <a:fld id="{C97A31DC-E12C-984F-B8D7-28EE74DA8F71}" type="slidenum">
              <a:rPr lang="en-GB" smtClean="0"/>
              <a:pPr/>
              <a:t>‹#›</a:t>
            </a:fld>
            <a:endParaRPr lang="en-GB"/>
          </a:p>
        </p:txBody>
      </p:sp>
    </p:spTree>
    <p:extLst>
      <p:ext uri="{BB962C8B-B14F-4D97-AF65-F5344CB8AC3E}">
        <p14:creationId xmlns:p14="http://schemas.microsoft.com/office/powerpoint/2010/main" val="2280774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1E3204F-B021-3943-BF4D-248DE69D78E6}"/>
              </a:ext>
            </a:extLst>
          </p:cNvPr>
          <p:cNvPicPr>
            <a:picLocks noChangeAspect="1"/>
          </p:cNvPicPr>
          <p:nvPr userDrawn="1"/>
        </p:nvPicPr>
        <p:blipFill rotWithShape="1">
          <a:blip r:embed="rId2"/>
          <a:srcRect l="-1" r="41990"/>
          <a:stretch/>
        </p:blipFill>
        <p:spPr>
          <a:xfrm>
            <a:off x="4034394" y="0"/>
            <a:ext cx="8136000" cy="6858000"/>
          </a:xfrm>
          <a:prstGeom prst="rect">
            <a:avLst/>
          </a:prstGeom>
        </p:spPr>
      </p:pic>
      <p:sp>
        <p:nvSpPr>
          <p:cNvPr id="3" name="Espace réservé du contenu 2">
            <a:extLst>
              <a:ext uri="{FF2B5EF4-FFF2-40B4-BE49-F238E27FC236}">
                <a16:creationId xmlns:a16="http://schemas.microsoft.com/office/drawing/2014/main" id="{029D2198-265C-AB48-AE75-99ABA5DF7D25}"/>
              </a:ext>
            </a:extLst>
          </p:cNvPr>
          <p:cNvSpPr>
            <a:spLocks noGrp="1"/>
          </p:cNvSpPr>
          <p:nvPr>
            <p:ph idx="1"/>
          </p:nvPr>
        </p:nvSpPr>
        <p:spPr>
          <a:xfrm>
            <a:off x="2880000" y="1620000"/>
            <a:ext cx="8640000" cy="424800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7" name="Image 6">
            <a:extLst>
              <a:ext uri="{FF2B5EF4-FFF2-40B4-BE49-F238E27FC236}">
                <a16:creationId xmlns:a16="http://schemas.microsoft.com/office/drawing/2014/main" id="{390623CB-9964-E547-94CC-692C95701671}"/>
              </a:ext>
            </a:extLst>
          </p:cNvPr>
          <p:cNvPicPr>
            <a:picLocks noChangeAspect="1"/>
          </p:cNvPicPr>
          <p:nvPr userDrawn="1"/>
        </p:nvPicPr>
        <p:blipFill>
          <a:blip r:embed="rId3"/>
          <a:stretch>
            <a:fillRect/>
          </a:stretch>
        </p:blipFill>
        <p:spPr>
          <a:xfrm>
            <a:off x="360000" y="6176963"/>
            <a:ext cx="1872000" cy="360000"/>
          </a:xfrm>
          <a:prstGeom prst="rect">
            <a:avLst/>
          </a:prstGeom>
        </p:spPr>
      </p:pic>
      <p:sp>
        <p:nvSpPr>
          <p:cNvPr id="13" name="Rectangle 12">
            <a:extLst>
              <a:ext uri="{FF2B5EF4-FFF2-40B4-BE49-F238E27FC236}">
                <a16:creationId xmlns:a16="http://schemas.microsoft.com/office/drawing/2014/main" id="{7568DFF9-DA9B-BF45-B57B-3C0B522B8A97}"/>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4D2CA453-8A81-7847-8072-5006B524EB61}"/>
              </a:ext>
            </a:extLst>
          </p:cNvPr>
          <p:cNvPicPr>
            <a:picLocks noChangeAspect="1"/>
          </p:cNvPicPr>
          <p:nvPr userDrawn="1"/>
        </p:nvPicPr>
        <p:blipFill>
          <a:blip r:embed="rId4"/>
          <a:stretch>
            <a:fillRect/>
          </a:stretch>
        </p:blipFill>
        <p:spPr>
          <a:xfrm>
            <a:off x="9000000" y="6408000"/>
            <a:ext cx="2641600" cy="127000"/>
          </a:xfrm>
          <a:prstGeom prst="rect">
            <a:avLst/>
          </a:prstGeom>
        </p:spPr>
      </p:pic>
      <p:sp>
        <p:nvSpPr>
          <p:cNvPr id="17" name="Titre 16">
            <a:extLst>
              <a:ext uri="{FF2B5EF4-FFF2-40B4-BE49-F238E27FC236}">
                <a16:creationId xmlns:a16="http://schemas.microsoft.com/office/drawing/2014/main" id="{08323573-AC26-E049-BFDA-0558513E7761}"/>
              </a:ext>
            </a:extLst>
          </p:cNvPr>
          <p:cNvSpPr>
            <a:spLocks noGrp="1"/>
          </p:cNvSpPr>
          <p:nvPr>
            <p:ph type="title" hasCustomPrompt="1"/>
          </p:nvPr>
        </p:nvSpPr>
        <p:spPr/>
        <p:txBody>
          <a:bodyPr/>
          <a:lstStyle/>
          <a:p>
            <a:r>
              <a:rPr lang="fr-FR" dirty="0"/>
              <a:t>MODIFIEZ LE STYLE DU TITRE</a:t>
            </a:r>
          </a:p>
        </p:txBody>
      </p:sp>
    </p:spTree>
    <p:extLst>
      <p:ext uri="{BB962C8B-B14F-4D97-AF65-F5344CB8AC3E}">
        <p14:creationId xmlns:p14="http://schemas.microsoft.com/office/powerpoint/2010/main" val="4183073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rgbClr val="363A3B"/>
        </a:solidFill>
        <a:effectLst/>
      </p:bgPr>
    </p:bg>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DEB4F17A-0487-104D-8692-9D8497B1F9A8}"/>
              </a:ext>
            </a:extLst>
          </p:cNvPr>
          <p:cNvPicPr>
            <a:picLocks noChangeAspect="1"/>
          </p:cNvPicPr>
          <p:nvPr userDrawn="1"/>
        </p:nvPicPr>
        <p:blipFill>
          <a:blip r:embed="rId2"/>
          <a:stretch>
            <a:fillRect/>
          </a:stretch>
        </p:blipFill>
        <p:spPr>
          <a:xfrm>
            <a:off x="1375144" y="6395556"/>
            <a:ext cx="2641600" cy="139444"/>
          </a:xfrm>
          <a:prstGeom prst="rect">
            <a:avLst/>
          </a:prstGeom>
        </p:spPr>
      </p:pic>
      <p:pic>
        <p:nvPicPr>
          <p:cNvPr id="13" name="Image 12">
            <a:extLst>
              <a:ext uri="{FF2B5EF4-FFF2-40B4-BE49-F238E27FC236}">
                <a16:creationId xmlns:a16="http://schemas.microsoft.com/office/drawing/2014/main" id="{ABC5B364-1ADB-424B-B1BC-C13F87FBA5B6}"/>
              </a:ext>
            </a:extLst>
          </p:cNvPr>
          <p:cNvPicPr>
            <a:picLocks noChangeAspect="1"/>
          </p:cNvPicPr>
          <p:nvPr userDrawn="1"/>
        </p:nvPicPr>
        <p:blipFill>
          <a:blip r:embed="rId3"/>
          <a:stretch>
            <a:fillRect/>
          </a:stretch>
        </p:blipFill>
        <p:spPr>
          <a:xfrm>
            <a:off x="359999" y="346756"/>
            <a:ext cx="3743999" cy="731230"/>
          </a:xfrm>
          <a:prstGeom prst="rect">
            <a:avLst/>
          </a:prstGeom>
        </p:spPr>
      </p:pic>
      <p:sp>
        <p:nvSpPr>
          <p:cNvPr id="15" name="Titre 1">
            <a:extLst>
              <a:ext uri="{FF2B5EF4-FFF2-40B4-BE49-F238E27FC236}">
                <a16:creationId xmlns:a16="http://schemas.microsoft.com/office/drawing/2014/main" id="{9D044DCF-7ADC-1343-83C2-72AFD8896A09}"/>
              </a:ext>
            </a:extLst>
          </p:cNvPr>
          <p:cNvSpPr>
            <a:spLocks noGrp="1"/>
          </p:cNvSpPr>
          <p:nvPr>
            <p:ph type="ctrTitle" hasCustomPrompt="1"/>
          </p:nvPr>
        </p:nvSpPr>
        <p:spPr>
          <a:xfrm>
            <a:off x="1375144" y="1440000"/>
            <a:ext cx="9720000" cy="2880000"/>
          </a:xfrm>
          <a:prstGeom prst="rect">
            <a:avLst/>
          </a:prstGeom>
        </p:spPr>
        <p:txBody>
          <a:bodyPr lIns="0" anchor="b">
            <a:normAutofit/>
          </a:bodyPr>
          <a:lstStyle>
            <a:lvl1pPr algn="l">
              <a:defRPr sz="5000" b="1" i="0">
                <a:gradFill>
                  <a:gsLst>
                    <a:gs pos="100000">
                      <a:srgbClr val="D8C7A8"/>
                    </a:gs>
                    <a:gs pos="0">
                      <a:srgbClr val="B0A77A"/>
                    </a:gs>
                  </a:gsLst>
                  <a:lin ang="0" scaled="0"/>
                </a:gradFill>
                <a:latin typeface="Calibri" panose="020F0502020204030204" pitchFamily="34" charset="0"/>
                <a:cs typeface="Calibri" panose="020F0502020204030204" pitchFamily="34" charset="0"/>
              </a:defRPr>
            </a:lvl1pPr>
          </a:lstStyle>
          <a:p>
            <a:r>
              <a:rPr lang="fr-FR"/>
              <a:t>MODIFIEZ LE STYLE DU TITRE</a:t>
            </a:r>
          </a:p>
        </p:txBody>
      </p:sp>
      <p:sp>
        <p:nvSpPr>
          <p:cNvPr id="16" name="Sous-titre 2">
            <a:extLst>
              <a:ext uri="{FF2B5EF4-FFF2-40B4-BE49-F238E27FC236}">
                <a16:creationId xmlns:a16="http://schemas.microsoft.com/office/drawing/2014/main" id="{4328A907-8437-BF45-852C-5A9F975E0066}"/>
              </a:ext>
            </a:extLst>
          </p:cNvPr>
          <p:cNvSpPr>
            <a:spLocks noGrp="1"/>
          </p:cNvSpPr>
          <p:nvPr>
            <p:ph type="subTitle" idx="1"/>
          </p:nvPr>
        </p:nvSpPr>
        <p:spPr>
          <a:xfrm>
            <a:off x="1375144" y="4320000"/>
            <a:ext cx="9720000" cy="1512000"/>
          </a:xfrm>
        </p:spPr>
        <p:txBody>
          <a:bodyPr lIns="0">
            <a:normAutofit/>
          </a:bodyPr>
          <a:lstStyle>
            <a:lvl1pPr marL="0" indent="0" algn="l">
              <a:buNone/>
              <a:defRPr sz="2400">
                <a:gradFill>
                  <a:gsLst>
                    <a:gs pos="100000">
                      <a:srgbClr val="D8C7A8"/>
                    </a:gs>
                    <a:gs pos="0">
                      <a:srgbClr val="B0A77A"/>
                    </a:gs>
                  </a:gsLst>
                  <a:lin ang="0" scaled="0"/>
                </a:gra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20" name="Rectangle 19">
            <a:extLst>
              <a:ext uri="{FF2B5EF4-FFF2-40B4-BE49-F238E27FC236}">
                <a16:creationId xmlns:a16="http://schemas.microsoft.com/office/drawing/2014/main" id="{D0C833BA-1C01-B444-A2AD-922F73759CD8}"/>
              </a:ext>
            </a:extLst>
          </p:cNvPr>
          <p:cNvSpPr/>
          <p:nvPr userDrawn="1"/>
        </p:nvSpPr>
        <p:spPr>
          <a:xfrm>
            <a:off x="12012000" y="0"/>
            <a:ext cx="180000" cy="6858000"/>
          </a:xfrm>
          <a:prstGeom prst="rect">
            <a:avLst/>
          </a:prstGeom>
          <a:gradFill>
            <a:gsLst>
              <a:gs pos="0">
                <a:srgbClr val="D8C7A8"/>
              </a:gs>
              <a:gs pos="100000">
                <a:srgbClr val="B0A77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39508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E0E4123-7C50-614D-8F5A-3E9BEE1ACB4A}"/>
              </a:ext>
            </a:extLst>
          </p:cNvPr>
          <p:cNvSpPr>
            <a:spLocks noGrp="1"/>
          </p:cNvSpPr>
          <p:nvPr>
            <p:ph type="title"/>
          </p:nvPr>
        </p:nvSpPr>
        <p:spPr>
          <a:xfrm>
            <a:off x="540000" y="365125"/>
            <a:ext cx="10980000" cy="1018800"/>
          </a:xfrm>
          <a:prstGeom prst="rect">
            <a:avLst/>
          </a:prstGeom>
        </p:spPr>
        <p:txBody>
          <a:bodyPr vert="horz" lIns="0" tIns="0" rIns="0" bIns="0" rtlCol="0" anchor="ctr">
            <a:normAutofit/>
          </a:bodyPr>
          <a:lstStyle/>
          <a:p>
            <a:r>
              <a:rPr lang="en-GB" noProof="0" dirty="0"/>
              <a:t>MODIFIEZ LE STYLE DU TITRE</a:t>
            </a:r>
          </a:p>
        </p:txBody>
      </p:sp>
      <p:sp>
        <p:nvSpPr>
          <p:cNvPr id="3" name="Espace réservé du texte 2">
            <a:extLst>
              <a:ext uri="{FF2B5EF4-FFF2-40B4-BE49-F238E27FC236}">
                <a16:creationId xmlns:a16="http://schemas.microsoft.com/office/drawing/2014/main" id="{205E8185-831A-554A-AF0B-1139A5DD9D4A}"/>
              </a:ext>
            </a:extLst>
          </p:cNvPr>
          <p:cNvSpPr>
            <a:spLocks noGrp="1"/>
          </p:cNvSpPr>
          <p:nvPr>
            <p:ph type="body" idx="1"/>
          </p:nvPr>
        </p:nvSpPr>
        <p:spPr>
          <a:xfrm>
            <a:off x="540000" y="1620000"/>
            <a:ext cx="10980000" cy="4248000"/>
          </a:xfrm>
          <a:prstGeom prst="rect">
            <a:avLst/>
          </a:prstGeom>
        </p:spPr>
        <p:txBody>
          <a:bodyPr vert="horz" lIns="0" tIns="0" rIns="0" bIns="0" rtlCol="0">
            <a:normAutofit/>
          </a:bodyPr>
          <a:lstStyle/>
          <a:p>
            <a:pPr lvl="0"/>
            <a:r>
              <a:rPr lang="en-GB" noProof="0" dirty="0" err="1"/>
              <a:t>Cliquez</a:t>
            </a:r>
            <a:r>
              <a:rPr lang="en-GB" noProof="0" dirty="0"/>
              <a:t> pour modifier les styles du </a:t>
            </a:r>
            <a:r>
              <a:rPr lang="en-GB" noProof="0" dirty="0" err="1"/>
              <a:t>texte</a:t>
            </a:r>
            <a:r>
              <a:rPr lang="en-GB" noProof="0" dirty="0"/>
              <a:t> du masque</a:t>
            </a:r>
          </a:p>
          <a:p>
            <a:pPr lvl="1"/>
            <a:r>
              <a:rPr lang="en-GB" noProof="0" dirty="0" err="1"/>
              <a:t>Deuxième</a:t>
            </a:r>
            <a:r>
              <a:rPr lang="en-GB" noProof="0" dirty="0"/>
              <a:t> </a:t>
            </a:r>
            <a:r>
              <a:rPr lang="en-GB" noProof="0" dirty="0" err="1"/>
              <a:t>niveau</a:t>
            </a:r>
            <a:endParaRPr lang="en-GB" noProof="0" dirty="0"/>
          </a:p>
          <a:p>
            <a:pPr lvl="2"/>
            <a:r>
              <a:rPr lang="en-GB" noProof="0" dirty="0" err="1"/>
              <a:t>Troisième</a:t>
            </a:r>
            <a:r>
              <a:rPr lang="en-GB" noProof="0" dirty="0"/>
              <a:t> </a:t>
            </a:r>
            <a:r>
              <a:rPr lang="en-GB" noProof="0" dirty="0" err="1"/>
              <a:t>niveau</a:t>
            </a:r>
            <a:endParaRPr lang="en-GB" noProof="0" dirty="0"/>
          </a:p>
          <a:p>
            <a:pPr lvl="3"/>
            <a:r>
              <a:rPr lang="en-GB" noProof="0" dirty="0" err="1"/>
              <a:t>Quatrième</a:t>
            </a:r>
            <a:r>
              <a:rPr lang="en-GB" noProof="0" dirty="0"/>
              <a:t> </a:t>
            </a:r>
            <a:r>
              <a:rPr lang="en-GB" noProof="0" dirty="0" err="1"/>
              <a:t>niveau</a:t>
            </a:r>
            <a:endParaRPr lang="en-GB" noProof="0" dirty="0"/>
          </a:p>
          <a:p>
            <a:pPr lvl="4"/>
            <a:r>
              <a:rPr lang="en-GB" noProof="0" dirty="0" err="1"/>
              <a:t>Cinquième</a:t>
            </a:r>
            <a:r>
              <a:rPr lang="en-GB" noProof="0" dirty="0"/>
              <a:t> </a:t>
            </a:r>
            <a:r>
              <a:rPr lang="en-GB" noProof="0" dirty="0" err="1"/>
              <a:t>niveau</a:t>
            </a:r>
            <a:endParaRPr lang="en-GB" noProof="0" dirty="0"/>
          </a:p>
        </p:txBody>
      </p:sp>
    </p:spTree>
    <p:extLst>
      <p:ext uri="{BB962C8B-B14F-4D97-AF65-F5344CB8AC3E}">
        <p14:creationId xmlns:p14="http://schemas.microsoft.com/office/powerpoint/2010/main" val="3674024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6" r:id="rId4"/>
    <p:sldLayoutId id="2147483657" r:id="rId5"/>
    <p:sldLayoutId id="2147483654" r:id="rId6"/>
    <p:sldLayoutId id="2147483655" r:id="rId7"/>
    <p:sldLayoutId id="2147483659" r:id="rId8"/>
  </p:sldLayoutIdLst>
  <p:hf hdr="0" ftr="0" dt="0"/>
  <p:txStyles>
    <p:titleStyle>
      <a:lvl1pPr algn="l" defTabSz="914400" rtl="0" eaLnBrk="1" latinLnBrk="0" hangingPunct="1">
        <a:lnSpc>
          <a:spcPct val="90000"/>
        </a:lnSpc>
        <a:spcBef>
          <a:spcPct val="0"/>
        </a:spcBef>
        <a:buNone/>
        <a:defRPr sz="3500" b="1" i="0" kern="1200">
          <a:gradFill>
            <a:gsLst>
              <a:gs pos="100000">
                <a:srgbClr val="D8C7A8"/>
              </a:gs>
              <a:gs pos="0">
                <a:srgbClr val="B0A77A"/>
              </a:gs>
            </a:gsLst>
            <a:lin ang="0" scaled="0"/>
          </a:gra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1" i="0" kern="1200">
          <a:gradFill>
            <a:gsLst>
              <a:gs pos="0">
                <a:srgbClr val="B0A77A"/>
              </a:gs>
              <a:gs pos="100000">
                <a:srgbClr val="D8C7A8"/>
              </a:gs>
            </a:gsLst>
            <a:lin ang="0" scaled="0"/>
          </a:gradFill>
          <a:latin typeface="Calibri" panose="020F0502020204030204" pitchFamily="34" charset="0"/>
          <a:ea typeface="+mn-ea"/>
          <a:cs typeface="Calibri" panose="020F0502020204030204" pitchFamily="34" charset="0"/>
        </a:defRPr>
      </a:lvl1pPr>
      <a:lvl2pPr marL="1800" indent="0" algn="just" defTabSz="914400" rtl="0" eaLnBrk="1" latinLnBrk="0" hangingPunct="1">
        <a:lnSpc>
          <a:spcPct val="100000"/>
        </a:lnSpc>
        <a:spcBef>
          <a:spcPts val="500"/>
        </a:spcBef>
        <a:buFontTx/>
        <a:buNone/>
        <a:defRPr sz="1600" b="0" i="0" kern="1200">
          <a:solidFill>
            <a:srgbClr val="363A3B"/>
          </a:solidFill>
          <a:latin typeface="Calibri Light" panose="020F0302020204030204" pitchFamily="34" charset="0"/>
          <a:ea typeface="+mn-ea"/>
          <a:cs typeface="Calibri Light" panose="020F0302020204030204" pitchFamily="34" charset="0"/>
        </a:defRPr>
      </a:lvl2pPr>
      <a:lvl3pPr marL="540000" indent="-228600" algn="just" defTabSz="914400" rtl="0" eaLnBrk="1" latinLnBrk="0" hangingPunct="1">
        <a:lnSpc>
          <a:spcPct val="100000"/>
        </a:lnSpc>
        <a:spcBef>
          <a:spcPts val="500"/>
        </a:spcBef>
        <a:buFont typeface="Police système"/>
        <a:buChar char="•"/>
        <a:defRPr sz="1400" b="0" i="1" kern="1200">
          <a:solidFill>
            <a:srgbClr val="363A3B"/>
          </a:solidFill>
          <a:latin typeface="Calibri Light" panose="020F0302020204030204" pitchFamily="34" charset="0"/>
          <a:ea typeface="+mn-ea"/>
          <a:cs typeface="Calibri Light" panose="020F0302020204030204" pitchFamily="34" charset="0"/>
        </a:defRPr>
      </a:lvl3pPr>
      <a:lvl4pPr marL="900000" indent="-228600" algn="just" defTabSz="914400" rtl="0" eaLnBrk="1" latinLnBrk="0" hangingPunct="1">
        <a:lnSpc>
          <a:spcPct val="100000"/>
        </a:lnSpc>
        <a:spcBef>
          <a:spcPts val="500"/>
        </a:spcBef>
        <a:buFont typeface="Police système"/>
        <a:buChar char="▸"/>
        <a:defRPr sz="1400" b="0" i="0" kern="1200">
          <a:solidFill>
            <a:srgbClr val="363A3B">
              <a:alpha val="60000"/>
            </a:srgbClr>
          </a:solidFill>
          <a:latin typeface="Calibri Light" panose="020F0302020204030204" pitchFamily="34" charset="0"/>
          <a:ea typeface="+mn-ea"/>
          <a:cs typeface="Calibri Light" panose="020F0302020204030204" pitchFamily="34" charset="0"/>
        </a:defRPr>
      </a:lvl4pPr>
      <a:lvl5pPr marL="1260000" indent="-228600" algn="just" defTabSz="914400" rtl="0" eaLnBrk="1" latinLnBrk="0" hangingPunct="1">
        <a:lnSpc>
          <a:spcPct val="100000"/>
        </a:lnSpc>
        <a:spcBef>
          <a:spcPts val="500"/>
        </a:spcBef>
        <a:buFont typeface="Police système"/>
        <a:buChar char="⁃"/>
        <a:defRPr sz="1400" b="0" i="1" kern="1200">
          <a:solidFill>
            <a:srgbClr val="363A3B">
              <a:alpha val="40000"/>
            </a:srgbClr>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E0E4123-7C50-614D-8F5A-3E9BEE1ACB4A}"/>
              </a:ext>
            </a:extLst>
          </p:cNvPr>
          <p:cNvSpPr>
            <a:spLocks noGrp="1"/>
          </p:cNvSpPr>
          <p:nvPr>
            <p:ph type="title"/>
          </p:nvPr>
        </p:nvSpPr>
        <p:spPr>
          <a:xfrm>
            <a:off x="540000" y="365125"/>
            <a:ext cx="10980000" cy="1018800"/>
          </a:xfrm>
          <a:prstGeom prst="rect">
            <a:avLst/>
          </a:prstGeom>
        </p:spPr>
        <p:txBody>
          <a:bodyPr vert="horz" lIns="0" tIns="0" rIns="0" bIns="0" rtlCol="0" anchor="ctr">
            <a:normAutofit/>
          </a:bodyPr>
          <a:lstStyle/>
          <a:p>
            <a:r>
              <a:rPr lang="en-GB" noProof="0"/>
              <a:t>MODIFIEZ LE STYLE DU TITRE</a:t>
            </a:r>
          </a:p>
        </p:txBody>
      </p:sp>
      <p:sp>
        <p:nvSpPr>
          <p:cNvPr id="3" name="Espace réservé du texte 2">
            <a:extLst>
              <a:ext uri="{FF2B5EF4-FFF2-40B4-BE49-F238E27FC236}">
                <a16:creationId xmlns:a16="http://schemas.microsoft.com/office/drawing/2014/main" id="{205E8185-831A-554A-AF0B-1139A5DD9D4A}"/>
              </a:ext>
            </a:extLst>
          </p:cNvPr>
          <p:cNvSpPr>
            <a:spLocks noGrp="1"/>
          </p:cNvSpPr>
          <p:nvPr>
            <p:ph type="body" idx="1"/>
          </p:nvPr>
        </p:nvSpPr>
        <p:spPr>
          <a:xfrm>
            <a:off x="540000" y="1620000"/>
            <a:ext cx="10980000" cy="4248000"/>
          </a:xfrm>
          <a:prstGeom prst="rect">
            <a:avLst/>
          </a:prstGeom>
        </p:spPr>
        <p:txBody>
          <a:bodyPr vert="horz" lIns="0" tIns="0" rIns="0" bIns="0" rtlCol="0">
            <a:normAutofit/>
          </a:bodyPr>
          <a:lstStyle/>
          <a:p>
            <a:pPr lvl="0"/>
            <a:r>
              <a:rPr lang="en-GB" noProof="0" err="1"/>
              <a:t>Cliquez</a:t>
            </a:r>
            <a:r>
              <a:rPr lang="en-GB" noProof="0"/>
              <a:t> pour modifier les styles du </a:t>
            </a:r>
            <a:r>
              <a:rPr lang="en-GB" noProof="0" err="1"/>
              <a:t>texte</a:t>
            </a:r>
            <a:r>
              <a:rPr lang="en-GB" noProof="0"/>
              <a:t> du masque</a:t>
            </a:r>
          </a:p>
          <a:p>
            <a:pPr lvl="1"/>
            <a:r>
              <a:rPr lang="en-GB" noProof="0" err="1"/>
              <a:t>Deuxième</a:t>
            </a:r>
            <a:r>
              <a:rPr lang="en-GB" noProof="0"/>
              <a:t> </a:t>
            </a:r>
            <a:r>
              <a:rPr lang="en-GB" noProof="0" err="1"/>
              <a:t>niveau</a:t>
            </a:r>
            <a:endParaRPr lang="en-GB" noProof="0"/>
          </a:p>
          <a:p>
            <a:pPr lvl="2"/>
            <a:r>
              <a:rPr lang="en-GB" noProof="0" err="1"/>
              <a:t>Troisième</a:t>
            </a:r>
            <a:r>
              <a:rPr lang="en-GB" noProof="0"/>
              <a:t> </a:t>
            </a:r>
            <a:r>
              <a:rPr lang="en-GB" noProof="0" err="1"/>
              <a:t>niveau</a:t>
            </a:r>
            <a:endParaRPr lang="en-GB" noProof="0"/>
          </a:p>
          <a:p>
            <a:pPr lvl="3"/>
            <a:r>
              <a:rPr lang="en-GB" noProof="0" err="1"/>
              <a:t>Quatrième</a:t>
            </a:r>
            <a:r>
              <a:rPr lang="en-GB" noProof="0"/>
              <a:t> </a:t>
            </a:r>
            <a:r>
              <a:rPr lang="en-GB" noProof="0" err="1"/>
              <a:t>niveau</a:t>
            </a:r>
            <a:endParaRPr lang="en-GB" noProof="0"/>
          </a:p>
          <a:p>
            <a:pPr lvl="4"/>
            <a:r>
              <a:rPr lang="en-GB" noProof="0" err="1"/>
              <a:t>Cinquième</a:t>
            </a:r>
            <a:r>
              <a:rPr lang="en-GB" noProof="0"/>
              <a:t> </a:t>
            </a:r>
            <a:r>
              <a:rPr lang="en-GB" noProof="0" err="1"/>
              <a:t>niveau</a:t>
            </a:r>
            <a:endParaRPr lang="en-GB" noProof="0"/>
          </a:p>
        </p:txBody>
      </p:sp>
    </p:spTree>
    <p:extLst>
      <p:ext uri="{BB962C8B-B14F-4D97-AF65-F5344CB8AC3E}">
        <p14:creationId xmlns:p14="http://schemas.microsoft.com/office/powerpoint/2010/main" val="2042870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90000"/>
        </a:lnSpc>
        <a:spcBef>
          <a:spcPct val="0"/>
        </a:spcBef>
        <a:buNone/>
        <a:defRPr sz="3500" b="1" i="0" kern="1200">
          <a:gradFill>
            <a:gsLst>
              <a:gs pos="100000">
                <a:srgbClr val="D8C7A8"/>
              </a:gs>
              <a:gs pos="0">
                <a:srgbClr val="B0A77A"/>
              </a:gs>
            </a:gsLst>
            <a:lin ang="0" scaled="0"/>
          </a:gra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1" i="0" kern="1200">
          <a:gradFill>
            <a:gsLst>
              <a:gs pos="0">
                <a:srgbClr val="B0A77A"/>
              </a:gs>
              <a:gs pos="100000">
                <a:srgbClr val="D8C7A8"/>
              </a:gs>
            </a:gsLst>
            <a:lin ang="0" scaled="0"/>
          </a:gradFill>
          <a:latin typeface="Calibri" panose="020F0502020204030204" pitchFamily="34" charset="0"/>
          <a:ea typeface="+mn-ea"/>
          <a:cs typeface="Calibri" panose="020F0502020204030204" pitchFamily="34" charset="0"/>
        </a:defRPr>
      </a:lvl1pPr>
      <a:lvl2pPr marL="1800" indent="0" algn="just" defTabSz="914400" rtl="0" eaLnBrk="1" latinLnBrk="0" hangingPunct="1">
        <a:lnSpc>
          <a:spcPct val="100000"/>
        </a:lnSpc>
        <a:spcBef>
          <a:spcPts val="500"/>
        </a:spcBef>
        <a:buFontTx/>
        <a:buNone/>
        <a:defRPr sz="1600" b="0" i="0" kern="1200">
          <a:solidFill>
            <a:srgbClr val="363A3B"/>
          </a:solidFill>
          <a:latin typeface="Calibri Light" panose="020F0302020204030204" pitchFamily="34" charset="0"/>
          <a:ea typeface="+mn-ea"/>
          <a:cs typeface="Calibri Light" panose="020F0302020204030204" pitchFamily="34" charset="0"/>
        </a:defRPr>
      </a:lvl2pPr>
      <a:lvl3pPr marL="540000" indent="-228600" algn="just" defTabSz="914400" rtl="0" eaLnBrk="1" latinLnBrk="0" hangingPunct="1">
        <a:lnSpc>
          <a:spcPct val="100000"/>
        </a:lnSpc>
        <a:spcBef>
          <a:spcPts val="500"/>
        </a:spcBef>
        <a:buFont typeface="Police système"/>
        <a:buChar char="•"/>
        <a:defRPr sz="1400" b="0" i="1" kern="1200">
          <a:solidFill>
            <a:srgbClr val="363A3B"/>
          </a:solidFill>
          <a:latin typeface="Calibri Light" panose="020F0302020204030204" pitchFamily="34" charset="0"/>
          <a:ea typeface="+mn-ea"/>
          <a:cs typeface="Calibri Light" panose="020F0302020204030204" pitchFamily="34" charset="0"/>
        </a:defRPr>
      </a:lvl3pPr>
      <a:lvl4pPr marL="900000" indent="-228600" algn="just" defTabSz="914400" rtl="0" eaLnBrk="1" latinLnBrk="0" hangingPunct="1">
        <a:lnSpc>
          <a:spcPct val="100000"/>
        </a:lnSpc>
        <a:spcBef>
          <a:spcPts val="500"/>
        </a:spcBef>
        <a:buFont typeface="Police système"/>
        <a:buChar char="▸"/>
        <a:defRPr sz="1400" b="0" i="0" kern="1200">
          <a:solidFill>
            <a:srgbClr val="363A3B">
              <a:alpha val="60000"/>
            </a:srgbClr>
          </a:solidFill>
          <a:latin typeface="Calibri Light" panose="020F0302020204030204" pitchFamily="34" charset="0"/>
          <a:ea typeface="+mn-ea"/>
          <a:cs typeface="Calibri Light" panose="020F0302020204030204" pitchFamily="34" charset="0"/>
        </a:defRPr>
      </a:lvl4pPr>
      <a:lvl5pPr marL="1260000" indent="-228600" algn="just" defTabSz="914400" rtl="0" eaLnBrk="1" latinLnBrk="0" hangingPunct="1">
        <a:lnSpc>
          <a:spcPct val="100000"/>
        </a:lnSpc>
        <a:spcBef>
          <a:spcPts val="500"/>
        </a:spcBef>
        <a:buFont typeface="Police système"/>
        <a:buChar char="⁃"/>
        <a:defRPr sz="1400" b="0" i="1" kern="1200">
          <a:solidFill>
            <a:srgbClr val="363A3B">
              <a:alpha val="40000"/>
            </a:srgbClr>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7682083C-7B32-444D-8BFE-E868F457B91B}"/>
              </a:ext>
            </a:extLst>
          </p:cNvPr>
          <p:cNvSpPr>
            <a:spLocks noGrp="1"/>
          </p:cNvSpPr>
          <p:nvPr>
            <p:ph type="ctrTitle"/>
          </p:nvPr>
        </p:nvSpPr>
        <p:spPr>
          <a:xfrm>
            <a:off x="1197120" y="1685264"/>
            <a:ext cx="9809012" cy="3126433"/>
          </a:xfrm>
        </p:spPr>
        <p:txBody>
          <a:bodyPr>
            <a:normAutofit fontScale="90000"/>
          </a:bodyPr>
          <a:lstStyle/>
          <a:p>
            <a:br>
              <a:rPr lang="en-GB" dirty="0"/>
            </a:br>
            <a:br>
              <a:rPr lang="en-GB" dirty="0"/>
            </a:br>
            <a:br>
              <a:rPr lang="en-GB" dirty="0"/>
            </a:br>
            <a:br>
              <a:rPr lang="en-GB" dirty="0"/>
            </a:br>
            <a:r>
              <a:rPr lang="en-GB" dirty="0"/>
              <a:t>LL.M. in International Business Law, </a:t>
            </a:r>
            <a:r>
              <a:rPr lang="fr-CH" dirty="0"/>
              <a:t>ULB</a:t>
            </a:r>
            <a:br>
              <a:rPr lang="fr-CH" dirty="0"/>
            </a:br>
            <a:br>
              <a:rPr lang="fr-CH" dirty="0"/>
            </a:br>
            <a:r>
              <a:rPr lang="en-GB" sz="4400" b="0" dirty="0"/>
              <a:t>What only the practitioner knows: beyond the textbook and AI</a:t>
            </a:r>
            <a:br>
              <a:rPr lang="en-GB" b="0" dirty="0"/>
            </a:br>
            <a:endParaRPr lang="fr-FR" dirty="0"/>
          </a:p>
        </p:txBody>
      </p:sp>
      <p:sp>
        <p:nvSpPr>
          <p:cNvPr id="6" name="Sous-titre 5">
            <a:extLst>
              <a:ext uri="{FF2B5EF4-FFF2-40B4-BE49-F238E27FC236}">
                <a16:creationId xmlns:a16="http://schemas.microsoft.com/office/drawing/2014/main" id="{AB9512E8-6E98-EC41-9604-674F348FACFE}"/>
              </a:ext>
            </a:extLst>
          </p:cNvPr>
          <p:cNvSpPr>
            <a:spLocks noGrp="1"/>
          </p:cNvSpPr>
          <p:nvPr>
            <p:ph type="subTitle" idx="1"/>
          </p:nvPr>
        </p:nvSpPr>
        <p:spPr>
          <a:xfrm>
            <a:off x="1185868" y="4465468"/>
            <a:ext cx="9720000" cy="1512000"/>
          </a:xfrm>
        </p:spPr>
        <p:txBody>
          <a:bodyPr/>
          <a:lstStyle/>
          <a:p>
            <a:r>
              <a:rPr lang="fr-FR" dirty="0"/>
              <a:t>26 March 2026</a:t>
            </a:r>
          </a:p>
        </p:txBody>
      </p:sp>
      <p:pic>
        <p:nvPicPr>
          <p:cNvPr id="3" name="Picture 2" descr="A blue laurel wreath with text&#10;&#10;Description automatically generated">
            <a:extLst>
              <a:ext uri="{FF2B5EF4-FFF2-40B4-BE49-F238E27FC236}">
                <a16:creationId xmlns:a16="http://schemas.microsoft.com/office/drawing/2014/main" id="{72BFB58F-E272-9ECF-8755-A9ED0CE4118D}"/>
              </a:ext>
            </a:extLst>
          </p:cNvPr>
          <p:cNvPicPr>
            <a:picLocks noChangeAspect="1"/>
          </p:cNvPicPr>
          <p:nvPr/>
        </p:nvPicPr>
        <p:blipFill>
          <a:blip r:embed="rId3"/>
          <a:stretch>
            <a:fillRect/>
          </a:stretch>
        </p:blipFill>
        <p:spPr>
          <a:xfrm>
            <a:off x="9053611" y="4452621"/>
            <a:ext cx="2150417" cy="1805387"/>
          </a:xfrm>
          <a:prstGeom prst="rect">
            <a:avLst/>
          </a:prstGeom>
        </p:spPr>
      </p:pic>
      <p:pic>
        <p:nvPicPr>
          <p:cNvPr id="9" name="Picture 8" descr="A blue circle with leaves&#10;&#10;Description automatically generated">
            <a:extLst>
              <a:ext uri="{FF2B5EF4-FFF2-40B4-BE49-F238E27FC236}">
                <a16:creationId xmlns:a16="http://schemas.microsoft.com/office/drawing/2014/main" id="{9BB940DB-1C04-2C31-B28D-FE9E03E523D3}"/>
              </a:ext>
            </a:extLst>
          </p:cNvPr>
          <p:cNvPicPr>
            <a:picLocks noChangeAspect="1"/>
          </p:cNvPicPr>
          <p:nvPr/>
        </p:nvPicPr>
        <p:blipFill>
          <a:blip r:embed="rId4"/>
          <a:stretch>
            <a:fillRect/>
          </a:stretch>
        </p:blipFill>
        <p:spPr>
          <a:xfrm>
            <a:off x="6573503" y="4452621"/>
            <a:ext cx="2150417" cy="1805387"/>
          </a:xfrm>
          <a:prstGeom prst="rect">
            <a:avLst/>
          </a:prstGeom>
        </p:spPr>
      </p:pic>
    </p:spTree>
    <p:extLst>
      <p:ext uri="{BB962C8B-B14F-4D97-AF65-F5344CB8AC3E}">
        <p14:creationId xmlns:p14="http://schemas.microsoft.com/office/powerpoint/2010/main" val="552297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B9D36-9484-075A-61D5-D047054DAD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9BD53-171D-7A40-ED55-735BDDCD99E6}"/>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0BF198AB-9997-B5FE-B871-4F83EA7065A3}"/>
              </a:ext>
            </a:extLst>
          </p:cNvPr>
          <p:cNvSpPr>
            <a:spLocks noGrp="1"/>
          </p:cNvSpPr>
          <p:nvPr>
            <p:ph sz="half" idx="10"/>
          </p:nvPr>
        </p:nvSpPr>
        <p:spPr/>
        <p:txBody>
          <a:bodyPr/>
          <a:lstStyle/>
          <a:p>
            <a:r>
              <a:rPr lang="en-LU" u="sng" dirty="0"/>
              <a:t>Acquisition Finance</a:t>
            </a:r>
          </a:p>
          <a:p>
            <a:r>
              <a:rPr lang="en-LU" dirty="0"/>
              <a:t>Key Security Package:</a:t>
            </a:r>
          </a:p>
          <a:p>
            <a:pPr marL="285750" lvl="0" indent="-285750">
              <a:buFont typeface="Arial" panose="020B0604020202020204" pitchFamily="34" charset="0"/>
              <a:buChar char="•"/>
            </a:pPr>
            <a:r>
              <a:rPr lang="en-LU" dirty="0"/>
              <a:t>Share pledge over shares in the acquisition vehicle (HoldCo) and the target (OpCo)</a:t>
            </a:r>
          </a:p>
          <a:p>
            <a:pPr marL="285750" lvl="0" indent="-285750">
              <a:buFont typeface="Arial" panose="020B0604020202020204" pitchFamily="34" charset="0"/>
              <a:buChar char="•"/>
            </a:pPr>
            <a:r>
              <a:rPr lang="en-LU" dirty="0"/>
              <a:t>Pledge over bank accounts (transaction accounts, proceeds accounts)</a:t>
            </a:r>
          </a:p>
          <a:p>
            <a:pPr marL="285750" lvl="0" indent="-285750">
              <a:buFont typeface="Arial" panose="020B0604020202020204" pitchFamily="34" charset="0"/>
              <a:buChar char="•"/>
            </a:pPr>
            <a:r>
              <a:rPr lang="en-LU" dirty="0"/>
              <a:t>Assignment of intercompany loans by way of security (what is difference with pledge)</a:t>
            </a:r>
          </a:p>
          <a:p>
            <a:pPr marL="285750" lvl="0" indent="-285750">
              <a:buFont typeface="Arial" panose="020B0604020202020204" pitchFamily="34" charset="0"/>
              <a:buChar char="•"/>
            </a:pPr>
            <a:r>
              <a:rPr lang="en-LU" dirty="0"/>
              <a:t>Pledge over receivables of the operating company</a:t>
            </a:r>
          </a:p>
          <a:p>
            <a:pPr marL="285750" lvl="0" indent="-285750">
              <a:buFont typeface="Arial" panose="020B0604020202020204" pitchFamily="34" charset="0"/>
              <a:buChar char="•"/>
            </a:pPr>
            <a:r>
              <a:rPr lang="en-LU" dirty="0"/>
              <a:t>Real property mortgage if the target owns real estate</a:t>
            </a:r>
          </a:p>
          <a:p>
            <a:pPr marL="285750" lvl="0" indent="-285750">
              <a:buFont typeface="Arial" panose="020B0604020202020204" pitchFamily="34" charset="0"/>
              <a:buChar char="•"/>
            </a:pPr>
            <a:r>
              <a:rPr lang="en-LU" dirty="0"/>
              <a:t>Assignment of material contracts and insurance policies</a:t>
            </a:r>
          </a:p>
          <a:p>
            <a:endParaRPr lang="en-LU" dirty="0"/>
          </a:p>
        </p:txBody>
      </p:sp>
      <p:sp>
        <p:nvSpPr>
          <p:cNvPr id="4" name="Slide Number Placeholder 3">
            <a:extLst>
              <a:ext uri="{FF2B5EF4-FFF2-40B4-BE49-F238E27FC236}">
                <a16:creationId xmlns:a16="http://schemas.microsoft.com/office/drawing/2014/main" id="{DAE08D0D-8518-9976-EB9D-4DB945D071EB}"/>
              </a:ext>
            </a:extLst>
          </p:cNvPr>
          <p:cNvSpPr>
            <a:spLocks noGrp="1"/>
          </p:cNvSpPr>
          <p:nvPr>
            <p:ph type="sldNum" sz="quarter" idx="4"/>
          </p:nvPr>
        </p:nvSpPr>
        <p:spPr/>
        <p:txBody>
          <a:bodyPr/>
          <a:lstStyle/>
          <a:p>
            <a:fld id="{C97A31DC-E12C-984F-B8D7-28EE74DA8F71}" type="slidenum">
              <a:rPr lang="en-GB" smtClean="0"/>
              <a:pPr/>
              <a:t>10</a:t>
            </a:fld>
            <a:endParaRPr lang="en-GB"/>
          </a:p>
        </p:txBody>
      </p:sp>
    </p:spTree>
    <p:extLst>
      <p:ext uri="{BB962C8B-B14F-4D97-AF65-F5344CB8AC3E}">
        <p14:creationId xmlns:p14="http://schemas.microsoft.com/office/powerpoint/2010/main" val="142652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F63F4-DD9B-569C-27BE-CBCB165A4E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CB04A-F384-F155-4978-1E762C176D83}"/>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7FCE6725-1FE5-797B-3846-A7D566EE2985}"/>
              </a:ext>
            </a:extLst>
          </p:cNvPr>
          <p:cNvSpPr>
            <a:spLocks noGrp="1"/>
          </p:cNvSpPr>
          <p:nvPr>
            <p:ph sz="half" idx="10"/>
          </p:nvPr>
        </p:nvSpPr>
        <p:spPr/>
        <p:txBody>
          <a:bodyPr/>
          <a:lstStyle/>
          <a:p>
            <a:r>
              <a:rPr lang="en-LU" u="sng" dirty="0"/>
              <a:t>Acquisition Finance</a:t>
            </a:r>
          </a:p>
          <a:p>
            <a:r>
              <a:rPr lang="en-LU" dirty="0"/>
              <a:t>Jurisdiction-Specific Considerations:</a:t>
            </a:r>
          </a:p>
          <a:p>
            <a:pPr marL="285750" lvl="0" indent="-285750">
              <a:buFont typeface="Arial" panose="020B0604020202020204" pitchFamily="34" charset="0"/>
              <a:buChar char="•"/>
            </a:pPr>
            <a:r>
              <a:rPr lang="en-LU" dirty="0"/>
              <a:t>Upstream security and financial assistance rules vary significantly by jurisdiction — always check</a:t>
            </a:r>
          </a:p>
          <a:p>
            <a:pPr marL="285750" lvl="0" indent="-285750">
              <a:buFont typeface="Arial" panose="020B0604020202020204" pitchFamily="34" charset="0"/>
              <a:buChar char="•"/>
            </a:pPr>
            <a:r>
              <a:rPr lang="en-LU" dirty="0"/>
              <a:t>Whitewash procedures available in some jurisdictions (e.g. UK)</a:t>
            </a:r>
          </a:p>
          <a:p>
            <a:pPr marL="285750" lvl="0" indent="-285750">
              <a:buFont typeface="Arial" panose="020B0604020202020204" pitchFamily="34" charset="0"/>
              <a:buChar char="•"/>
            </a:pPr>
            <a:r>
              <a:rPr lang="en-LU" dirty="0"/>
              <a:t>Corporate benefit analysis required for each entity granting security</a:t>
            </a:r>
          </a:p>
          <a:p>
            <a:pPr marL="285750" lvl="0" indent="-285750">
              <a:buFont typeface="Arial" panose="020B0604020202020204" pitchFamily="34" charset="0"/>
              <a:buChar char="•"/>
            </a:pPr>
            <a:r>
              <a:rPr lang="en-LU" dirty="0"/>
              <a:t>Intercreditor arrangements between senior and junior creditors are critical and heavily negotiated</a:t>
            </a:r>
          </a:p>
          <a:p>
            <a:r>
              <a:rPr lang="en-LU" dirty="0"/>
              <a:t>Key Risk:</a:t>
            </a:r>
          </a:p>
          <a:p>
            <a:pPr marL="285750" lvl="0" indent="-285750">
              <a:buFont typeface="Arial" panose="020B0604020202020204" pitchFamily="34" charset="0"/>
              <a:buChar char="•"/>
            </a:pPr>
            <a:r>
              <a:rPr lang="en-LU" dirty="0"/>
              <a:t>Leveraged structures are vulnerable in downturns — covenant headroom and enforcement rights must be carefully negotiated from the outset</a:t>
            </a:r>
          </a:p>
          <a:p>
            <a:endParaRPr lang="en-LU" dirty="0"/>
          </a:p>
        </p:txBody>
      </p:sp>
      <p:sp>
        <p:nvSpPr>
          <p:cNvPr id="4" name="Slide Number Placeholder 3">
            <a:extLst>
              <a:ext uri="{FF2B5EF4-FFF2-40B4-BE49-F238E27FC236}">
                <a16:creationId xmlns:a16="http://schemas.microsoft.com/office/drawing/2014/main" id="{2047D9AC-E6F3-47F1-462B-090329186AA3}"/>
              </a:ext>
            </a:extLst>
          </p:cNvPr>
          <p:cNvSpPr>
            <a:spLocks noGrp="1"/>
          </p:cNvSpPr>
          <p:nvPr>
            <p:ph type="sldNum" sz="quarter" idx="4"/>
          </p:nvPr>
        </p:nvSpPr>
        <p:spPr/>
        <p:txBody>
          <a:bodyPr/>
          <a:lstStyle/>
          <a:p>
            <a:fld id="{C97A31DC-E12C-984F-B8D7-28EE74DA8F71}" type="slidenum">
              <a:rPr lang="en-GB" smtClean="0"/>
              <a:pPr/>
              <a:t>11</a:t>
            </a:fld>
            <a:endParaRPr lang="en-GB"/>
          </a:p>
        </p:txBody>
      </p:sp>
    </p:spTree>
    <p:extLst>
      <p:ext uri="{BB962C8B-B14F-4D97-AF65-F5344CB8AC3E}">
        <p14:creationId xmlns:p14="http://schemas.microsoft.com/office/powerpoint/2010/main" val="1378779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6BF78-964F-F829-25C8-F214D4832B28}"/>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6F2AB8EE-6DC3-CBAD-83AE-4BACD4F88F98}"/>
              </a:ext>
            </a:extLst>
          </p:cNvPr>
          <p:cNvSpPr>
            <a:spLocks noGrp="1"/>
          </p:cNvSpPr>
          <p:nvPr>
            <p:ph sz="half" idx="10"/>
          </p:nvPr>
        </p:nvSpPr>
        <p:spPr>
          <a:xfrm>
            <a:off x="534804" y="1383925"/>
            <a:ext cx="10980000" cy="4484076"/>
          </a:xfrm>
        </p:spPr>
        <p:txBody>
          <a:bodyPr>
            <a:normAutofit fontScale="77500" lnSpcReduction="20000"/>
          </a:bodyPr>
          <a:lstStyle/>
          <a:p>
            <a:r>
              <a:rPr lang="en-LU" u="sng" dirty="0"/>
              <a:t>Real Estate Finance </a:t>
            </a:r>
          </a:p>
          <a:p>
            <a:r>
              <a:rPr lang="en-LU" dirty="0"/>
              <a:t>What is it?</a:t>
            </a:r>
          </a:p>
          <a:p>
            <a:pPr marL="285750" lvl="0" indent="-285750">
              <a:buFont typeface="Arial" panose="020B0604020202020204" pitchFamily="34" charset="0"/>
              <a:buChar char="•"/>
            </a:pPr>
            <a:r>
              <a:rPr lang="en-LU" dirty="0"/>
              <a:t>Financing secured primarily against real estate assets</a:t>
            </a:r>
          </a:p>
          <a:p>
            <a:pPr marL="285750" lvl="0" indent="-285750">
              <a:buFont typeface="Arial" panose="020B0604020202020204" pitchFamily="34" charset="0"/>
              <a:buChar char="•"/>
            </a:pPr>
            <a:r>
              <a:rPr lang="en-LU" dirty="0"/>
              <a:t>Used for commercial property acquisition, development finance, and refinancing of existing portfolios</a:t>
            </a:r>
          </a:p>
          <a:p>
            <a:r>
              <a:rPr lang="en-LU" dirty="0"/>
              <a:t>Typical Structure:</a:t>
            </a:r>
          </a:p>
          <a:p>
            <a:pPr marL="285750" lvl="0" indent="-285750">
              <a:buFont typeface="Arial" panose="020B0604020202020204" pitchFamily="34" charset="0"/>
              <a:buChar char="•"/>
            </a:pPr>
            <a:r>
              <a:rPr lang="en-LU" dirty="0"/>
              <a:t>Senior mortgage loan against the property (LTV)</a:t>
            </a:r>
          </a:p>
          <a:p>
            <a:pPr marL="285750" lvl="0" indent="-285750">
              <a:buFont typeface="Arial" panose="020B0604020202020204" pitchFamily="34" charset="0"/>
              <a:buChar char="•"/>
            </a:pPr>
            <a:r>
              <a:rPr lang="en-LU" dirty="0"/>
              <a:t>Mezzanine debt secured on shares in the property-owning entity</a:t>
            </a:r>
          </a:p>
          <a:p>
            <a:pPr marL="285750" lvl="0" indent="-285750">
              <a:buFont typeface="Arial" panose="020B0604020202020204" pitchFamily="34" charset="0"/>
              <a:buChar char="•"/>
            </a:pPr>
            <a:r>
              <a:rPr lang="en-LU" dirty="0"/>
              <a:t>Development facilities with drawdown conditions linked to construction milestones</a:t>
            </a:r>
          </a:p>
          <a:p>
            <a:r>
              <a:rPr lang="en-LU" dirty="0"/>
              <a:t>Key Security Package:</a:t>
            </a:r>
          </a:p>
          <a:p>
            <a:pPr marL="285750" lvl="0" indent="-285750">
              <a:buFont typeface="Arial" panose="020B0604020202020204" pitchFamily="34" charset="0"/>
              <a:buChar char="•"/>
            </a:pPr>
            <a:r>
              <a:rPr lang="en-LU" dirty="0"/>
              <a:t>Mortgage / hypothec over the real property itself — the cornerstone of any RÉF security package</a:t>
            </a:r>
          </a:p>
          <a:p>
            <a:pPr marL="285750" lvl="0" indent="-285750">
              <a:buFont typeface="Arial" panose="020B0604020202020204" pitchFamily="34" charset="0"/>
              <a:buChar char="•"/>
            </a:pPr>
            <a:r>
              <a:rPr lang="en-LU" dirty="0"/>
              <a:t>Pledge over shares in the property-owning SPV</a:t>
            </a:r>
          </a:p>
          <a:p>
            <a:pPr marL="285750" lvl="0" indent="-285750">
              <a:buFont typeface="Arial" panose="020B0604020202020204" pitchFamily="34" charset="0"/>
              <a:buChar char="•"/>
            </a:pPr>
            <a:r>
              <a:rPr lang="en-LU" dirty="0"/>
              <a:t>Assignment of rental income — by way of security or through a blocked / pledged account mechanism</a:t>
            </a:r>
          </a:p>
          <a:p>
            <a:pPr marL="285750" lvl="0" indent="-285750">
              <a:buFont typeface="Arial" panose="020B0604020202020204" pitchFamily="34" charset="0"/>
              <a:buChar char="•"/>
            </a:pPr>
            <a:r>
              <a:rPr lang="en-LU" dirty="0"/>
              <a:t>Pledge over bank accounts (rental income accounts, debt service reserve accounts, capex accounts)</a:t>
            </a:r>
          </a:p>
          <a:p>
            <a:pPr marL="285750" lvl="0" indent="-285750">
              <a:buFont typeface="Arial" panose="020B0604020202020204" pitchFamily="34" charset="0"/>
              <a:buChar char="•"/>
            </a:pPr>
            <a:r>
              <a:rPr lang="en-LU" dirty="0"/>
              <a:t>Assignment of key contracts: building contracts, architect agreements, property management agreements, insurance policies</a:t>
            </a:r>
          </a:p>
          <a:p>
            <a:pPr marL="285750" lvl="0" indent="-285750">
              <a:buFont typeface="Arial" panose="020B0604020202020204" pitchFamily="34" charset="0"/>
              <a:buChar char="•"/>
            </a:pPr>
            <a:r>
              <a:rPr lang="en-LU" dirty="0"/>
              <a:t>Pledge over intra-group loans from the SPV to its parent or shareholder</a:t>
            </a:r>
          </a:p>
          <a:p>
            <a:endParaRPr lang="en-LU" dirty="0"/>
          </a:p>
        </p:txBody>
      </p:sp>
      <p:sp>
        <p:nvSpPr>
          <p:cNvPr id="4" name="Slide Number Placeholder 3">
            <a:extLst>
              <a:ext uri="{FF2B5EF4-FFF2-40B4-BE49-F238E27FC236}">
                <a16:creationId xmlns:a16="http://schemas.microsoft.com/office/drawing/2014/main" id="{569DA87F-25B5-E2CA-2A07-65F0818E045F}"/>
              </a:ext>
            </a:extLst>
          </p:cNvPr>
          <p:cNvSpPr>
            <a:spLocks noGrp="1"/>
          </p:cNvSpPr>
          <p:nvPr>
            <p:ph type="sldNum" sz="quarter" idx="4"/>
          </p:nvPr>
        </p:nvSpPr>
        <p:spPr/>
        <p:txBody>
          <a:bodyPr/>
          <a:lstStyle/>
          <a:p>
            <a:fld id="{C97A31DC-E12C-984F-B8D7-28EE74DA8F71}" type="slidenum">
              <a:rPr lang="en-GB" smtClean="0"/>
              <a:pPr/>
              <a:t>12</a:t>
            </a:fld>
            <a:endParaRPr lang="en-GB"/>
          </a:p>
        </p:txBody>
      </p:sp>
    </p:spTree>
    <p:extLst>
      <p:ext uri="{BB962C8B-B14F-4D97-AF65-F5344CB8AC3E}">
        <p14:creationId xmlns:p14="http://schemas.microsoft.com/office/powerpoint/2010/main" val="1843302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3EF49-EA89-C40D-D207-16375FF39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69B1D-48C2-98E5-7634-D47467C8E405}"/>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FCA4A6FE-0242-9C03-C87B-F9829B449D16}"/>
              </a:ext>
            </a:extLst>
          </p:cNvPr>
          <p:cNvSpPr>
            <a:spLocks noGrp="1"/>
          </p:cNvSpPr>
          <p:nvPr>
            <p:ph sz="half" idx="10"/>
          </p:nvPr>
        </p:nvSpPr>
        <p:spPr>
          <a:xfrm>
            <a:off x="534804" y="1383925"/>
            <a:ext cx="10980000" cy="4484076"/>
          </a:xfrm>
        </p:spPr>
        <p:txBody>
          <a:bodyPr>
            <a:normAutofit/>
          </a:bodyPr>
          <a:lstStyle/>
          <a:p>
            <a:r>
              <a:rPr lang="en-LU" u="sng" dirty="0"/>
              <a:t>Real Estate Finance </a:t>
            </a:r>
          </a:p>
          <a:p>
            <a:r>
              <a:rPr lang="en-LU" dirty="0"/>
              <a:t>Jurisdiction-Specific Considerations:</a:t>
            </a:r>
          </a:p>
          <a:p>
            <a:pPr marL="285750" lvl="0" indent="-285750">
              <a:buFont typeface="Arial" panose="020B0604020202020204" pitchFamily="34" charset="0"/>
              <a:buChar char="•"/>
            </a:pPr>
            <a:r>
              <a:rPr lang="en-LU" dirty="0"/>
              <a:t>German RETT (Real Estate Transfer Tax): enforcement of a share pledge in a German property-owning entity can trigger RETT at up to 6.5% — structuring requires extremely careful thought</a:t>
            </a:r>
          </a:p>
          <a:p>
            <a:pPr marL="285750" lvl="0" indent="-285750">
              <a:buFont typeface="Arial" panose="020B0604020202020204" pitchFamily="34" charset="0"/>
              <a:buChar char="•"/>
            </a:pPr>
            <a:r>
              <a:rPr lang="en-LU" dirty="0"/>
              <a:t>Belgian registration duties and notarial requirements for mortgages</a:t>
            </a:r>
          </a:p>
          <a:p>
            <a:r>
              <a:rPr lang="en-LU" dirty="0"/>
              <a:t>Key Risk:</a:t>
            </a:r>
          </a:p>
          <a:p>
            <a:pPr marL="285750" lvl="0" indent="-285750">
              <a:buFont typeface="Arial" panose="020B0604020202020204" pitchFamily="34" charset="0"/>
              <a:buChar char="•"/>
            </a:pPr>
            <a:r>
              <a:rPr lang="en-LU" dirty="0"/>
              <a:t>LTV (Loan-to-Value) covenants — breach triggers acceleration or cash trap mechanisms</a:t>
            </a:r>
          </a:p>
          <a:p>
            <a:pPr marL="285750" lvl="0" indent="-285750">
              <a:buFont typeface="Arial" panose="020B0604020202020204" pitchFamily="34" charset="0"/>
              <a:buChar char="•"/>
            </a:pPr>
            <a:r>
              <a:rPr lang="en-LU" dirty="0"/>
              <a:t>Valuation risk in a falling market — enforcement proceeds may not recover the full outstanding debt</a:t>
            </a:r>
          </a:p>
          <a:p>
            <a:r>
              <a:rPr lang="en-LU" dirty="0"/>
              <a:t>QUID: LTV is breached but debt is serviced</a:t>
            </a:r>
          </a:p>
        </p:txBody>
      </p:sp>
      <p:sp>
        <p:nvSpPr>
          <p:cNvPr id="4" name="Slide Number Placeholder 3">
            <a:extLst>
              <a:ext uri="{FF2B5EF4-FFF2-40B4-BE49-F238E27FC236}">
                <a16:creationId xmlns:a16="http://schemas.microsoft.com/office/drawing/2014/main" id="{4C5CF97C-F033-76C1-3162-8D9EAA1F40E1}"/>
              </a:ext>
            </a:extLst>
          </p:cNvPr>
          <p:cNvSpPr>
            <a:spLocks noGrp="1"/>
          </p:cNvSpPr>
          <p:nvPr>
            <p:ph type="sldNum" sz="quarter" idx="4"/>
          </p:nvPr>
        </p:nvSpPr>
        <p:spPr/>
        <p:txBody>
          <a:bodyPr/>
          <a:lstStyle/>
          <a:p>
            <a:fld id="{C97A31DC-E12C-984F-B8D7-28EE74DA8F71}" type="slidenum">
              <a:rPr lang="en-GB" smtClean="0"/>
              <a:pPr/>
              <a:t>13</a:t>
            </a:fld>
            <a:endParaRPr lang="en-GB"/>
          </a:p>
        </p:txBody>
      </p:sp>
    </p:spTree>
    <p:extLst>
      <p:ext uri="{BB962C8B-B14F-4D97-AF65-F5344CB8AC3E}">
        <p14:creationId xmlns:p14="http://schemas.microsoft.com/office/powerpoint/2010/main" val="449128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0E1DA-5F77-046E-8F16-11DDB979969F}"/>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DD7E5D2C-9F01-A3B8-EB2E-93F4A2AF813D}"/>
              </a:ext>
            </a:extLst>
          </p:cNvPr>
          <p:cNvSpPr>
            <a:spLocks noGrp="1"/>
          </p:cNvSpPr>
          <p:nvPr>
            <p:ph sz="half" idx="10"/>
          </p:nvPr>
        </p:nvSpPr>
        <p:spPr/>
        <p:txBody>
          <a:bodyPr>
            <a:normAutofit/>
          </a:bodyPr>
          <a:lstStyle/>
          <a:p>
            <a:r>
              <a:rPr lang="en-LU" u="sng" dirty="0"/>
              <a:t>Fund Finance: </a:t>
            </a:r>
            <a:r>
              <a:rPr lang="en-LU" dirty="0"/>
              <a:t>Subscription Line Facilities and NAV Facilities</a:t>
            </a:r>
          </a:p>
          <a:p>
            <a:r>
              <a:rPr lang="en-LU" dirty="0"/>
              <a:t>What is it?</a:t>
            </a:r>
          </a:p>
          <a:p>
            <a:pPr marL="285750" lvl="0" indent="-285750">
              <a:buFont typeface="Arial" panose="020B0604020202020204" pitchFamily="34" charset="0"/>
              <a:buChar char="•"/>
            </a:pPr>
            <a:r>
              <a:rPr lang="en-LU" dirty="0"/>
              <a:t>Financing provided to investment funds (private equity, real estate, infrastructure, credit)</a:t>
            </a:r>
          </a:p>
          <a:p>
            <a:pPr marL="285750" lvl="0" indent="-285750">
              <a:buFont typeface="Arial" panose="020B0604020202020204" pitchFamily="34" charset="0"/>
              <a:buChar char="•"/>
            </a:pPr>
            <a:r>
              <a:rPr lang="en-LU" dirty="0"/>
              <a:t>Two main categories: subscription line facilities (capital call facilities) and NAV facilities</a:t>
            </a:r>
          </a:p>
          <a:p>
            <a:r>
              <a:rPr lang="en-LU" dirty="0"/>
              <a:t>Subscription Line Facilities:</a:t>
            </a:r>
          </a:p>
          <a:p>
            <a:pPr marL="285750" lvl="0" indent="-285750">
              <a:buFont typeface="Arial" panose="020B0604020202020204" pitchFamily="34" charset="0"/>
              <a:buChar char="•"/>
            </a:pPr>
            <a:r>
              <a:rPr lang="en-LU" dirty="0"/>
              <a:t>Short-term bridge financing drawn against uncalled capital commitments of investors (Limited Partners)</a:t>
            </a:r>
          </a:p>
          <a:p>
            <a:pPr marL="285750" lvl="0" indent="-285750">
              <a:buFont typeface="Arial" panose="020B0604020202020204" pitchFamily="34" charset="0"/>
              <a:buChar char="•"/>
            </a:pPr>
            <a:r>
              <a:rPr lang="en-LU" dirty="0"/>
              <a:t>Repaid through LP capital calls — the lender's primary comfort is the quality and diversity of the investor base</a:t>
            </a:r>
          </a:p>
          <a:p>
            <a:r>
              <a:rPr lang="en-LU" dirty="0"/>
              <a:t>NAV Facilities:</a:t>
            </a:r>
          </a:p>
          <a:p>
            <a:pPr marL="285750" lvl="0" indent="-285750">
              <a:buFont typeface="Arial" panose="020B0604020202020204" pitchFamily="34" charset="0"/>
              <a:buChar char="•"/>
            </a:pPr>
            <a:r>
              <a:rPr lang="en-LU" dirty="0"/>
              <a:t>Financing based on the Net Asset Value of the fund's portfolio of investments</a:t>
            </a:r>
          </a:p>
          <a:p>
            <a:pPr marL="285750" lvl="0" indent="-285750">
              <a:buFont typeface="Arial" panose="020B0604020202020204" pitchFamily="34" charset="0"/>
              <a:buChar char="•"/>
            </a:pPr>
            <a:r>
              <a:rPr lang="en-LU" dirty="0"/>
              <a:t>Longer-term in nature — used for liquidity management, follow-on investments, or distributions to LPs</a:t>
            </a:r>
          </a:p>
          <a:p>
            <a:endParaRPr lang="en-LU" u="sng" dirty="0"/>
          </a:p>
        </p:txBody>
      </p:sp>
      <p:sp>
        <p:nvSpPr>
          <p:cNvPr id="4" name="Slide Number Placeholder 3">
            <a:extLst>
              <a:ext uri="{FF2B5EF4-FFF2-40B4-BE49-F238E27FC236}">
                <a16:creationId xmlns:a16="http://schemas.microsoft.com/office/drawing/2014/main" id="{3ADF28DA-41B4-216C-40D4-C6AD0F4B1004}"/>
              </a:ext>
            </a:extLst>
          </p:cNvPr>
          <p:cNvSpPr>
            <a:spLocks noGrp="1"/>
          </p:cNvSpPr>
          <p:nvPr>
            <p:ph type="sldNum" sz="quarter" idx="4"/>
          </p:nvPr>
        </p:nvSpPr>
        <p:spPr/>
        <p:txBody>
          <a:bodyPr/>
          <a:lstStyle/>
          <a:p>
            <a:fld id="{C97A31DC-E12C-984F-B8D7-28EE74DA8F71}" type="slidenum">
              <a:rPr lang="en-GB" smtClean="0"/>
              <a:pPr/>
              <a:t>14</a:t>
            </a:fld>
            <a:endParaRPr lang="en-GB"/>
          </a:p>
        </p:txBody>
      </p:sp>
    </p:spTree>
    <p:extLst>
      <p:ext uri="{BB962C8B-B14F-4D97-AF65-F5344CB8AC3E}">
        <p14:creationId xmlns:p14="http://schemas.microsoft.com/office/powerpoint/2010/main" val="2830601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171C1-F05B-315B-D52F-08610B414CA6}"/>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7A0287A8-B8A0-B633-E75F-864D01AC8593}"/>
              </a:ext>
            </a:extLst>
          </p:cNvPr>
          <p:cNvSpPr>
            <a:spLocks noGrp="1"/>
          </p:cNvSpPr>
          <p:nvPr>
            <p:ph sz="half" idx="10"/>
          </p:nvPr>
        </p:nvSpPr>
        <p:spPr/>
        <p:txBody>
          <a:bodyPr>
            <a:normAutofit fontScale="77500" lnSpcReduction="20000"/>
          </a:bodyPr>
          <a:lstStyle/>
          <a:p>
            <a:r>
              <a:rPr lang="en-LU" dirty="0"/>
              <a:t>Securitisation: Asset-Backed Securities and Structured Finance</a:t>
            </a:r>
          </a:p>
          <a:p>
            <a:r>
              <a:rPr lang="en-LU" dirty="0"/>
              <a:t>What is it?</a:t>
            </a:r>
          </a:p>
          <a:p>
            <a:pPr marL="285750" lvl="0" indent="-285750">
              <a:buFont typeface="Arial" panose="020B0604020202020204" pitchFamily="34" charset="0"/>
              <a:buChar char="•"/>
            </a:pPr>
            <a:r>
              <a:rPr lang="en-LU" dirty="0"/>
              <a:t>A financing technique whereby a pool of assets (loans, receivables, mortgages) is transferred to a Special Purpose Vehicle (SPV), which then issues notes to capital markets investors</a:t>
            </a:r>
          </a:p>
          <a:p>
            <a:pPr marL="285750" lvl="0" indent="-285750">
              <a:buFont typeface="Arial" panose="020B0604020202020204" pitchFamily="34" charset="0"/>
              <a:buChar char="•"/>
            </a:pPr>
            <a:r>
              <a:rPr lang="en-LU" dirty="0"/>
              <a:t>The SPV is bankruptcy-remote from the originator — this is the fundamental legal and structural requirement</a:t>
            </a:r>
          </a:p>
          <a:p>
            <a:r>
              <a:rPr lang="en-LU" dirty="0"/>
              <a:t>Typical Assets Securitised:</a:t>
            </a:r>
          </a:p>
          <a:p>
            <a:pPr marL="285750" lvl="0" indent="-285750">
              <a:buFont typeface="Arial" panose="020B0604020202020204" pitchFamily="34" charset="0"/>
              <a:buChar char="•"/>
            </a:pPr>
            <a:r>
              <a:rPr lang="en-LU" dirty="0"/>
              <a:t>Mortgage loans (RMBS / CMBS)</a:t>
            </a:r>
          </a:p>
          <a:p>
            <a:pPr marL="285750" lvl="0" indent="-285750">
              <a:buFont typeface="Arial" panose="020B0604020202020204" pitchFamily="34" charset="0"/>
              <a:buChar char="•"/>
            </a:pPr>
            <a:r>
              <a:rPr lang="en-LU" dirty="0"/>
              <a:t>Auto loans and leases</a:t>
            </a:r>
          </a:p>
          <a:p>
            <a:pPr marL="285750" lvl="0" indent="-285750">
              <a:buFont typeface="Arial" panose="020B0604020202020204" pitchFamily="34" charset="0"/>
              <a:buChar char="•"/>
            </a:pPr>
            <a:r>
              <a:rPr lang="en-LU" dirty="0"/>
              <a:t>Consumer and corporate loans (CLOs / CDOs)</a:t>
            </a:r>
          </a:p>
          <a:p>
            <a:pPr marL="285750" lvl="0" indent="-285750">
              <a:buFont typeface="Arial" panose="020B0604020202020204" pitchFamily="34" charset="0"/>
              <a:buChar char="•"/>
            </a:pPr>
            <a:r>
              <a:rPr lang="en-LU" dirty="0"/>
              <a:t>Trade receivables and lease receivables</a:t>
            </a:r>
          </a:p>
          <a:p>
            <a:r>
              <a:rPr lang="en-LU" dirty="0"/>
              <a:t>Key Legal Concepts:</a:t>
            </a:r>
          </a:p>
          <a:p>
            <a:pPr marL="285750" lvl="0" indent="-285750">
              <a:buFont typeface="Arial" panose="020B0604020202020204" pitchFamily="34" charset="0"/>
              <a:buChar char="•"/>
            </a:pPr>
            <a:r>
              <a:rPr lang="en-LU" dirty="0"/>
              <a:t>True sale analysis — the transfer of assets from originator to SPV must constitute a true sale (not a secured loan) to achieve bankruptcy remoteness</a:t>
            </a:r>
          </a:p>
          <a:p>
            <a:pPr marL="285750" lvl="0" indent="-285750">
              <a:buFont typeface="Arial" panose="020B0604020202020204" pitchFamily="34" charset="0"/>
              <a:buChar char="•"/>
            </a:pPr>
            <a:r>
              <a:rPr lang="en-LU" dirty="0"/>
              <a:t>SPV structuring — the SPV must be insolvency-remote: limited purpose, no other liabilities, independent directors</a:t>
            </a:r>
          </a:p>
          <a:p>
            <a:pPr marL="285750" lvl="0" indent="-285750">
              <a:buFont typeface="Arial" panose="020B0604020202020204" pitchFamily="34" charset="0"/>
              <a:buChar char="•"/>
            </a:pPr>
            <a:r>
              <a:rPr lang="en-LU" dirty="0"/>
              <a:t>Tranching — senior, mezzanine, and junior / equity notes with different risk/return profiles</a:t>
            </a:r>
          </a:p>
          <a:p>
            <a:endParaRPr lang="en-LU" dirty="0"/>
          </a:p>
        </p:txBody>
      </p:sp>
      <p:sp>
        <p:nvSpPr>
          <p:cNvPr id="4" name="Slide Number Placeholder 3">
            <a:extLst>
              <a:ext uri="{FF2B5EF4-FFF2-40B4-BE49-F238E27FC236}">
                <a16:creationId xmlns:a16="http://schemas.microsoft.com/office/drawing/2014/main" id="{3662DEE9-A376-6B46-B9FA-56BA7304A228}"/>
              </a:ext>
            </a:extLst>
          </p:cNvPr>
          <p:cNvSpPr>
            <a:spLocks noGrp="1"/>
          </p:cNvSpPr>
          <p:nvPr>
            <p:ph type="sldNum" sz="quarter" idx="4"/>
          </p:nvPr>
        </p:nvSpPr>
        <p:spPr/>
        <p:txBody>
          <a:bodyPr/>
          <a:lstStyle/>
          <a:p>
            <a:fld id="{C97A31DC-E12C-984F-B8D7-28EE74DA8F71}" type="slidenum">
              <a:rPr lang="en-GB" smtClean="0"/>
              <a:pPr/>
              <a:t>15</a:t>
            </a:fld>
            <a:endParaRPr lang="en-GB"/>
          </a:p>
        </p:txBody>
      </p:sp>
    </p:spTree>
    <p:extLst>
      <p:ext uri="{BB962C8B-B14F-4D97-AF65-F5344CB8AC3E}">
        <p14:creationId xmlns:p14="http://schemas.microsoft.com/office/powerpoint/2010/main" val="1125088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2CB7D-A99D-43CC-8A35-1B2E18717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656BDE-7CCD-4140-4B3D-C5D51BF815C0}"/>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3EBB1B1F-2616-DF8E-6D09-AFCBF9282E01}"/>
              </a:ext>
            </a:extLst>
          </p:cNvPr>
          <p:cNvSpPr>
            <a:spLocks noGrp="1"/>
          </p:cNvSpPr>
          <p:nvPr>
            <p:ph sz="half" idx="10"/>
          </p:nvPr>
        </p:nvSpPr>
        <p:spPr/>
        <p:txBody>
          <a:bodyPr>
            <a:normAutofit/>
          </a:bodyPr>
          <a:lstStyle/>
          <a:p>
            <a:r>
              <a:rPr lang="en-LU" dirty="0"/>
              <a:t>Securitisation: Luxembourg</a:t>
            </a:r>
          </a:p>
          <a:p>
            <a:r>
              <a:rPr lang="en-LU" dirty="0"/>
              <a:t>Broad use of securitisation vehicles</a:t>
            </a:r>
          </a:p>
          <a:p>
            <a:pPr marL="285750" indent="-285750">
              <a:buFontTx/>
              <a:buChar char="-"/>
            </a:pPr>
            <a:r>
              <a:rPr lang="en-GB" dirty="0"/>
              <a:t>D</a:t>
            </a:r>
            <a:r>
              <a:rPr lang="en-LU" dirty="0"/>
              <a:t>ebt funding</a:t>
            </a:r>
          </a:p>
          <a:p>
            <a:pPr marL="285750" indent="-285750">
              <a:buFontTx/>
              <a:buChar char="-"/>
            </a:pPr>
            <a:r>
              <a:rPr lang="en-GB" dirty="0"/>
              <a:t>L</a:t>
            </a:r>
            <a:r>
              <a:rPr lang="en-LU" dirty="0"/>
              <a:t>imited security granting (how to circumvent)</a:t>
            </a:r>
          </a:p>
          <a:p>
            <a:endParaRPr lang="en-LU" dirty="0"/>
          </a:p>
          <a:p>
            <a:endParaRPr lang="en-LU" dirty="0"/>
          </a:p>
        </p:txBody>
      </p:sp>
      <p:sp>
        <p:nvSpPr>
          <p:cNvPr id="4" name="Slide Number Placeholder 3">
            <a:extLst>
              <a:ext uri="{FF2B5EF4-FFF2-40B4-BE49-F238E27FC236}">
                <a16:creationId xmlns:a16="http://schemas.microsoft.com/office/drawing/2014/main" id="{1463AC64-1BF8-D28A-A8B4-02BC4CCC33F8}"/>
              </a:ext>
            </a:extLst>
          </p:cNvPr>
          <p:cNvSpPr>
            <a:spLocks noGrp="1"/>
          </p:cNvSpPr>
          <p:nvPr>
            <p:ph type="sldNum" sz="quarter" idx="4"/>
          </p:nvPr>
        </p:nvSpPr>
        <p:spPr/>
        <p:txBody>
          <a:bodyPr/>
          <a:lstStyle/>
          <a:p>
            <a:fld id="{C97A31DC-E12C-984F-B8D7-28EE74DA8F71}" type="slidenum">
              <a:rPr lang="en-GB" smtClean="0"/>
              <a:pPr/>
              <a:t>16</a:t>
            </a:fld>
            <a:endParaRPr lang="en-GB"/>
          </a:p>
        </p:txBody>
      </p:sp>
    </p:spTree>
    <p:extLst>
      <p:ext uri="{BB962C8B-B14F-4D97-AF65-F5344CB8AC3E}">
        <p14:creationId xmlns:p14="http://schemas.microsoft.com/office/powerpoint/2010/main" val="1590062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F978E-6518-CFE2-25D8-4112D1845683}"/>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3712DDD9-0F7C-AA5B-98F8-3CA123078963}"/>
              </a:ext>
            </a:extLst>
          </p:cNvPr>
          <p:cNvSpPr>
            <a:spLocks noGrp="1"/>
          </p:cNvSpPr>
          <p:nvPr>
            <p:ph sz="half" idx="10"/>
          </p:nvPr>
        </p:nvSpPr>
        <p:spPr/>
        <p:txBody>
          <a:bodyPr/>
          <a:lstStyle/>
          <a:p>
            <a:r>
              <a:rPr lang="en-LU" u="sng" dirty="0"/>
              <a:t>Group Financing and Security: </a:t>
            </a:r>
            <a:r>
              <a:rPr lang="en-LU" dirty="0"/>
              <a:t>Corporate and Group-Level Financing Structures</a:t>
            </a:r>
          </a:p>
          <a:p>
            <a:r>
              <a:rPr lang="en-LU" dirty="0"/>
              <a:t>What is it?</a:t>
            </a:r>
          </a:p>
          <a:p>
            <a:pPr marL="285750" lvl="0" indent="-285750">
              <a:buFont typeface="Arial" panose="020B0604020202020204" pitchFamily="34" charset="0"/>
              <a:buChar char="•"/>
            </a:pPr>
            <a:r>
              <a:rPr lang="en-LU" dirty="0"/>
              <a:t>Financing provided at group level, typically to a parent or holding company, with the proceeds on-lent or distributed to operating subsidiaries</a:t>
            </a:r>
          </a:p>
          <a:p>
            <a:pPr marL="285750" lvl="0" indent="-285750">
              <a:buFont typeface="Arial" panose="020B0604020202020204" pitchFamily="34" charset="0"/>
              <a:buChar char="•"/>
            </a:pPr>
            <a:r>
              <a:rPr lang="en-LU" dirty="0"/>
              <a:t>Includes revolving credit facilities (RCFs), term loans, and multi-currency facilities for corporate groups</a:t>
            </a:r>
          </a:p>
          <a:p>
            <a:r>
              <a:rPr lang="en-LU" dirty="0"/>
              <a:t>Typical Structure:</a:t>
            </a:r>
          </a:p>
          <a:p>
            <a:pPr marL="285750" lvl="0" indent="-285750">
              <a:buFont typeface="Arial" panose="020B0604020202020204" pitchFamily="34" charset="0"/>
              <a:buChar char="•"/>
            </a:pPr>
            <a:r>
              <a:rPr lang="en-LU" dirty="0"/>
              <a:t>Single borrower (parent) with guarantees from material subsidiaries</a:t>
            </a:r>
          </a:p>
          <a:p>
            <a:pPr marL="285750" lvl="0" indent="-285750">
              <a:buFont typeface="Arial" panose="020B0604020202020204" pitchFamily="34" charset="0"/>
              <a:buChar char="•"/>
            </a:pPr>
            <a:r>
              <a:rPr lang="en-LU" dirty="0"/>
              <a:t>Multiple borrowers / multiple guarantors across the group</a:t>
            </a:r>
          </a:p>
          <a:p>
            <a:pPr marL="285750" lvl="0" indent="-285750">
              <a:buFont typeface="Arial" panose="020B0604020202020204" pitchFamily="34" charset="0"/>
              <a:buChar char="•"/>
            </a:pPr>
            <a:r>
              <a:rPr lang="en-LU" dirty="0"/>
              <a:t>Intercompany loan structures to channel funds down the group</a:t>
            </a:r>
          </a:p>
        </p:txBody>
      </p:sp>
      <p:sp>
        <p:nvSpPr>
          <p:cNvPr id="4" name="Slide Number Placeholder 3">
            <a:extLst>
              <a:ext uri="{FF2B5EF4-FFF2-40B4-BE49-F238E27FC236}">
                <a16:creationId xmlns:a16="http://schemas.microsoft.com/office/drawing/2014/main" id="{07A94B72-09CB-3F3A-A252-DEC644134929}"/>
              </a:ext>
            </a:extLst>
          </p:cNvPr>
          <p:cNvSpPr>
            <a:spLocks noGrp="1"/>
          </p:cNvSpPr>
          <p:nvPr>
            <p:ph type="sldNum" sz="quarter" idx="4"/>
          </p:nvPr>
        </p:nvSpPr>
        <p:spPr/>
        <p:txBody>
          <a:bodyPr/>
          <a:lstStyle/>
          <a:p>
            <a:fld id="{C97A31DC-E12C-984F-B8D7-28EE74DA8F71}" type="slidenum">
              <a:rPr lang="en-GB" smtClean="0"/>
              <a:pPr/>
              <a:t>17</a:t>
            </a:fld>
            <a:endParaRPr lang="en-GB"/>
          </a:p>
        </p:txBody>
      </p:sp>
    </p:spTree>
    <p:extLst>
      <p:ext uri="{BB962C8B-B14F-4D97-AF65-F5344CB8AC3E}">
        <p14:creationId xmlns:p14="http://schemas.microsoft.com/office/powerpoint/2010/main" val="828181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4A6E0-3705-8AC1-F549-0326B36BD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C65FE3-855F-A07D-F03E-4269FC66A266}"/>
              </a:ext>
            </a:extLst>
          </p:cNvPr>
          <p:cNvSpPr>
            <a:spLocks noGrp="1"/>
          </p:cNvSpPr>
          <p:nvPr>
            <p:ph type="title"/>
          </p:nvPr>
        </p:nvSpPr>
        <p:spPr>
          <a:xfrm>
            <a:off x="540000" y="365125"/>
            <a:ext cx="10980000" cy="1018800"/>
          </a:xfrm>
        </p:spPr>
        <p:txBody>
          <a:bodyPr anchor="ctr">
            <a:normAutofit/>
          </a:bodyPr>
          <a:lstStyle/>
          <a:p>
            <a:r>
              <a:rPr lang="en-LU" dirty="0"/>
              <a:t>VI. Types of Financing: Overview </a:t>
            </a:r>
          </a:p>
        </p:txBody>
      </p:sp>
      <p:sp>
        <p:nvSpPr>
          <p:cNvPr id="3" name="Content Placeholder 2">
            <a:extLst>
              <a:ext uri="{FF2B5EF4-FFF2-40B4-BE49-F238E27FC236}">
                <a16:creationId xmlns:a16="http://schemas.microsoft.com/office/drawing/2014/main" id="{B566E6C7-C691-769C-75CC-5EB0AFD23CB1}"/>
              </a:ext>
            </a:extLst>
          </p:cNvPr>
          <p:cNvSpPr>
            <a:spLocks noGrp="1"/>
          </p:cNvSpPr>
          <p:nvPr>
            <p:ph sz="half" idx="10"/>
          </p:nvPr>
        </p:nvSpPr>
        <p:spPr>
          <a:xfrm>
            <a:off x="540000" y="1620001"/>
            <a:ext cx="10980000" cy="4248000"/>
          </a:xfrm>
        </p:spPr>
        <p:txBody>
          <a:bodyPr>
            <a:normAutofit/>
          </a:bodyPr>
          <a:lstStyle/>
          <a:p>
            <a:r>
              <a:rPr lang="en-LU" u="sng" dirty="0"/>
              <a:t>Group Financing and Security: </a:t>
            </a:r>
            <a:r>
              <a:rPr lang="en-LU" dirty="0"/>
              <a:t>How to save your own group</a:t>
            </a:r>
          </a:p>
          <a:p>
            <a:endParaRPr lang="en-LU" dirty="0"/>
          </a:p>
          <a:p>
            <a:endParaRPr lang="en-LU" dirty="0"/>
          </a:p>
          <a:p>
            <a:endParaRPr lang="en-LU" dirty="0"/>
          </a:p>
        </p:txBody>
      </p:sp>
      <p:sp>
        <p:nvSpPr>
          <p:cNvPr id="4" name="Slide Number Placeholder 3">
            <a:extLst>
              <a:ext uri="{FF2B5EF4-FFF2-40B4-BE49-F238E27FC236}">
                <a16:creationId xmlns:a16="http://schemas.microsoft.com/office/drawing/2014/main" id="{A3660CBF-2C9B-04AE-1E8A-FC0D3A5BDA48}"/>
              </a:ext>
            </a:extLst>
          </p:cNvPr>
          <p:cNvSpPr>
            <a:spLocks noGrp="1"/>
          </p:cNvSpPr>
          <p:nvPr>
            <p:ph type="sldNum" sz="quarter" idx="4"/>
          </p:nvPr>
        </p:nvSpPr>
        <p:spPr>
          <a:xfrm>
            <a:off x="11643388" y="6400308"/>
            <a:ext cx="363416" cy="153888"/>
          </a:xfrm>
        </p:spPr>
        <p:txBody>
          <a:bodyPr wrap="none" anchor="b">
            <a:normAutofit/>
          </a:bodyPr>
          <a:lstStyle/>
          <a:p>
            <a:pPr>
              <a:spcAft>
                <a:spcPts val="600"/>
              </a:spcAft>
            </a:pPr>
            <a:fld id="{C97A31DC-E12C-984F-B8D7-28EE74DA8F71}" type="slidenum">
              <a:rPr lang="en-GB" smtClean="0"/>
              <a:pPr>
                <a:spcAft>
                  <a:spcPts val="600"/>
                </a:spcAft>
              </a:pPr>
              <a:t>18</a:t>
            </a:fld>
            <a:endParaRPr lang="en-GB"/>
          </a:p>
        </p:txBody>
      </p:sp>
      <p:pic>
        <p:nvPicPr>
          <p:cNvPr id="8" name="Picture 7">
            <a:extLst>
              <a:ext uri="{FF2B5EF4-FFF2-40B4-BE49-F238E27FC236}">
                <a16:creationId xmlns:a16="http://schemas.microsoft.com/office/drawing/2014/main" id="{8A342D53-9EDB-8B37-2A7D-17F191E1C754}"/>
              </a:ext>
            </a:extLst>
          </p:cNvPr>
          <p:cNvPicPr>
            <a:picLocks noChangeAspect="1"/>
          </p:cNvPicPr>
          <p:nvPr/>
        </p:nvPicPr>
        <p:blipFill>
          <a:blip r:embed="rId2"/>
          <a:stretch>
            <a:fillRect/>
          </a:stretch>
        </p:blipFill>
        <p:spPr>
          <a:xfrm>
            <a:off x="6405995" y="1357253"/>
            <a:ext cx="3782291" cy="5043055"/>
          </a:xfrm>
          <a:prstGeom prst="rect">
            <a:avLst/>
          </a:prstGeom>
        </p:spPr>
      </p:pic>
    </p:spTree>
    <p:extLst>
      <p:ext uri="{BB962C8B-B14F-4D97-AF65-F5344CB8AC3E}">
        <p14:creationId xmlns:p14="http://schemas.microsoft.com/office/powerpoint/2010/main" val="4163804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8D8D1-60BE-7CE5-171D-C21818319D35}"/>
              </a:ext>
            </a:extLst>
          </p:cNvPr>
          <p:cNvSpPr>
            <a:spLocks noGrp="1"/>
          </p:cNvSpPr>
          <p:nvPr>
            <p:ph type="title"/>
          </p:nvPr>
        </p:nvSpPr>
        <p:spPr/>
        <p:txBody>
          <a:bodyPr/>
          <a:lstStyle/>
          <a:p>
            <a:r>
              <a:rPr lang="en-LU" dirty="0"/>
              <a:t>VII. Security Packages: What Would You Suggest?</a:t>
            </a:r>
          </a:p>
        </p:txBody>
      </p:sp>
      <p:sp>
        <p:nvSpPr>
          <p:cNvPr id="3" name="Content Placeholder 2">
            <a:extLst>
              <a:ext uri="{FF2B5EF4-FFF2-40B4-BE49-F238E27FC236}">
                <a16:creationId xmlns:a16="http://schemas.microsoft.com/office/drawing/2014/main" id="{CD0A97BB-63E6-C83F-4559-39BD34BCB786}"/>
              </a:ext>
            </a:extLst>
          </p:cNvPr>
          <p:cNvSpPr>
            <a:spLocks noGrp="1"/>
          </p:cNvSpPr>
          <p:nvPr>
            <p:ph sz="half" idx="10"/>
          </p:nvPr>
        </p:nvSpPr>
        <p:spPr/>
        <p:txBody>
          <a:bodyPr/>
          <a:lstStyle/>
          <a:p>
            <a:r>
              <a:rPr lang="en-LU" dirty="0"/>
              <a:t>Structuring the Right Security Package</a:t>
            </a:r>
          </a:p>
          <a:p>
            <a:pPr marL="285750" lvl="0" indent="-285750">
              <a:buFont typeface="Arial" panose="020B0604020202020204" pitchFamily="34" charset="0"/>
              <a:buChar char="•"/>
            </a:pPr>
            <a:r>
              <a:rPr lang="en-LU" dirty="0"/>
              <a:t>There is no one-size-fits-all answer — it depends on the asset, the jurisdiction, the borrower, and the lender's risk appetite</a:t>
            </a:r>
          </a:p>
          <a:p>
            <a:pPr marL="285750" lvl="0" indent="-285750">
              <a:buFont typeface="Arial" panose="020B0604020202020204" pitchFamily="34" charset="0"/>
              <a:buChar char="•"/>
            </a:pPr>
            <a:r>
              <a:rPr lang="en-LU" dirty="0"/>
              <a:t>Key questions to ask: </a:t>
            </a:r>
          </a:p>
          <a:p>
            <a:pPr marL="882900" lvl="2" indent="-342900">
              <a:buFont typeface="+mj-lt"/>
              <a:buAutoNum type="arabicPeriod"/>
            </a:pPr>
            <a:r>
              <a:rPr lang="en-LU" dirty="0"/>
              <a:t>What assets are available and where are they located?</a:t>
            </a:r>
          </a:p>
          <a:p>
            <a:pPr marL="882900" lvl="2" indent="-342900">
              <a:buFont typeface="+mj-lt"/>
              <a:buAutoNum type="arabicPeriod"/>
            </a:pPr>
            <a:r>
              <a:rPr lang="en-LU" dirty="0"/>
              <a:t>What jurisdiction governs the security instrument?</a:t>
            </a:r>
          </a:p>
          <a:p>
            <a:pPr marL="882900" lvl="2" indent="-342900">
              <a:buFont typeface="+mj-lt"/>
              <a:buAutoNum type="arabicPeriod"/>
            </a:pPr>
            <a:r>
              <a:rPr lang="en-LU" dirty="0"/>
              <a:t>What is the enforcement risk and timeline in that jurisdiction?</a:t>
            </a:r>
          </a:p>
          <a:p>
            <a:pPr marL="882900" lvl="2" indent="-342900">
              <a:buFont typeface="+mj-lt"/>
              <a:buAutoNum type="arabicPeriod"/>
            </a:pPr>
            <a:r>
              <a:rPr lang="en-LU" dirty="0"/>
              <a:t>What is the applicable insolvency regime?</a:t>
            </a:r>
          </a:p>
          <a:p>
            <a:pPr marL="882900" lvl="2" indent="-342900">
              <a:buFont typeface="+mj-lt"/>
              <a:buAutoNum type="arabicPeriod"/>
            </a:pPr>
            <a:r>
              <a:rPr lang="en-LU" dirty="0"/>
              <a:t>What is the cost of taking and perfecting the security?</a:t>
            </a:r>
          </a:p>
          <a:p>
            <a:pPr marL="285750" lvl="0" indent="-285750">
              <a:buFont typeface="Arial" panose="020B0604020202020204" pitchFamily="34" charset="0"/>
              <a:buChar char="•"/>
            </a:pPr>
            <a:r>
              <a:rPr lang="en-LU" dirty="0"/>
              <a:t>Common security types: pledge over shares, pledge over receivables, mortgage / hypothec, assignment by way of security, guarantee</a:t>
            </a:r>
          </a:p>
          <a:p>
            <a:pPr marL="285750" lvl="0" indent="-285750">
              <a:buFont typeface="Arial" panose="020B0604020202020204" pitchFamily="34" charset="0"/>
              <a:buChar char="•"/>
            </a:pPr>
            <a:r>
              <a:rPr lang="en-LU" dirty="0"/>
              <a:t>Practical exercise: given a transaction, what security package would you recommend?</a:t>
            </a:r>
          </a:p>
          <a:p>
            <a:pPr marL="285750" lvl="0" indent="-285750">
              <a:buFont typeface="Arial" panose="020B0604020202020204" pitchFamily="34" charset="0"/>
              <a:buChar char="•"/>
            </a:pPr>
            <a:r>
              <a:rPr lang="en-LU" dirty="0"/>
              <a:t>Creation of security and perfection of security interst</a:t>
            </a:r>
          </a:p>
          <a:p>
            <a:endParaRPr lang="en-LU" dirty="0"/>
          </a:p>
        </p:txBody>
      </p:sp>
      <p:sp>
        <p:nvSpPr>
          <p:cNvPr id="4" name="Slide Number Placeholder 3">
            <a:extLst>
              <a:ext uri="{FF2B5EF4-FFF2-40B4-BE49-F238E27FC236}">
                <a16:creationId xmlns:a16="http://schemas.microsoft.com/office/drawing/2014/main" id="{46F2F0E8-2CC7-12B3-7956-7312C2EBADF8}"/>
              </a:ext>
            </a:extLst>
          </p:cNvPr>
          <p:cNvSpPr>
            <a:spLocks noGrp="1"/>
          </p:cNvSpPr>
          <p:nvPr>
            <p:ph type="sldNum" sz="quarter" idx="4"/>
          </p:nvPr>
        </p:nvSpPr>
        <p:spPr/>
        <p:txBody>
          <a:bodyPr/>
          <a:lstStyle/>
          <a:p>
            <a:fld id="{C97A31DC-E12C-984F-B8D7-28EE74DA8F71}" type="slidenum">
              <a:rPr lang="en-GB" smtClean="0"/>
              <a:pPr/>
              <a:t>19</a:t>
            </a:fld>
            <a:endParaRPr lang="en-GB"/>
          </a:p>
        </p:txBody>
      </p:sp>
    </p:spTree>
    <p:extLst>
      <p:ext uri="{BB962C8B-B14F-4D97-AF65-F5344CB8AC3E}">
        <p14:creationId xmlns:p14="http://schemas.microsoft.com/office/powerpoint/2010/main" val="1639505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0FCF693-9F07-E740-80E0-12CD58D82DAC}"/>
              </a:ext>
            </a:extLst>
          </p:cNvPr>
          <p:cNvSpPr>
            <a:spLocks noGrp="1"/>
          </p:cNvSpPr>
          <p:nvPr>
            <p:ph idx="4294967295"/>
          </p:nvPr>
        </p:nvSpPr>
        <p:spPr>
          <a:xfrm>
            <a:off x="3600000" y="1620000"/>
            <a:ext cx="7920000" cy="4248000"/>
          </a:xfrm>
        </p:spPr>
        <p:txBody>
          <a:bodyPr>
            <a:normAutofit fontScale="92500" lnSpcReduction="10000"/>
          </a:bodyPr>
          <a:lstStyle/>
          <a:p>
            <a:pPr marL="285750" lvl="0" indent="-285750">
              <a:buFont typeface="Arial" panose="020B0604020202020204" pitchFamily="34" charset="0"/>
              <a:buChar char="•"/>
            </a:pPr>
            <a:r>
              <a:rPr lang="en-LU" dirty="0"/>
              <a:t>About Me</a:t>
            </a:r>
          </a:p>
          <a:p>
            <a:pPr marL="285750" lvl="0" indent="-285750">
              <a:buFont typeface="Arial" panose="020B0604020202020204" pitchFamily="34" charset="0"/>
              <a:buChar char="•"/>
            </a:pPr>
            <a:r>
              <a:rPr lang="en-LU" dirty="0"/>
              <a:t>The Foundation: Understanding the Economic World</a:t>
            </a:r>
          </a:p>
          <a:p>
            <a:pPr marL="285750" lvl="0" indent="-285750">
              <a:buFont typeface="Arial" panose="020B0604020202020204" pitchFamily="34" charset="0"/>
              <a:buChar char="•"/>
            </a:pPr>
            <a:r>
              <a:rPr lang="en-LU" dirty="0"/>
              <a:t>Tools of the Trade: AI and Reading</a:t>
            </a:r>
          </a:p>
          <a:p>
            <a:pPr marL="285750" lvl="0" indent="-285750">
              <a:buFont typeface="Arial" panose="020B0604020202020204" pitchFamily="34" charset="0"/>
              <a:buChar char="•"/>
            </a:pPr>
            <a:r>
              <a:rPr lang="en-LU" dirty="0"/>
              <a:t>The Legal Toolkit: What You Must Know</a:t>
            </a:r>
          </a:p>
          <a:p>
            <a:pPr marL="285750" lvl="0" indent="-285750">
              <a:buFont typeface="Arial" panose="020B0604020202020204" pitchFamily="34" charset="0"/>
              <a:buChar char="•"/>
            </a:pPr>
            <a:r>
              <a:rPr lang="en-LU" dirty="0"/>
              <a:t>The Mindset: Think on Your Feet</a:t>
            </a:r>
          </a:p>
          <a:p>
            <a:pPr marL="285750" lvl="0" indent="-285750">
              <a:buFont typeface="Arial" panose="020B0604020202020204" pitchFamily="34" charset="0"/>
              <a:buChar char="•"/>
            </a:pPr>
            <a:r>
              <a:rPr lang="en-LU" dirty="0"/>
              <a:t>Types of Financing: Overview </a:t>
            </a:r>
          </a:p>
          <a:p>
            <a:pPr marL="285750" lvl="0" indent="-285750">
              <a:buFont typeface="Arial" panose="020B0604020202020204" pitchFamily="34" charset="0"/>
              <a:buChar char="•"/>
            </a:pPr>
            <a:r>
              <a:rPr lang="en-LU" dirty="0"/>
              <a:t>Security Packages: What Would You Suggest?</a:t>
            </a:r>
          </a:p>
          <a:p>
            <a:pPr marL="285750" lvl="0" indent="-285750">
              <a:buFont typeface="Arial" panose="020B0604020202020204" pitchFamily="34" charset="0"/>
              <a:buChar char="•"/>
            </a:pPr>
            <a:r>
              <a:rPr lang="en-LU" dirty="0"/>
              <a:t>Enforcement: What, When and How</a:t>
            </a:r>
          </a:p>
          <a:p>
            <a:pPr marL="285750" lvl="0" indent="-285750">
              <a:buFont typeface="Arial" panose="020B0604020202020204" pitchFamily="34" charset="0"/>
              <a:buChar char="•"/>
            </a:pPr>
            <a:r>
              <a:rPr lang="en-LU" dirty="0"/>
              <a:t>Case Study: Independent Payment Guarantee</a:t>
            </a:r>
          </a:p>
          <a:p>
            <a:pPr marL="285750" lvl="0" indent="-285750">
              <a:buFont typeface="Arial" panose="020B0604020202020204" pitchFamily="34" charset="0"/>
              <a:buChar char="•"/>
            </a:pPr>
            <a:r>
              <a:rPr lang="en-LU" dirty="0"/>
              <a:t>The Sparring Partner</a:t>
            </a:r>
          </a:p>
          <a:p>
            <a:pPr marL="285750" lvl="0" indent="-285750">
              <a:buFont typeface="Arial" panose="020B0604020202020204" pitchFamily="34" charset="0"/>
              <a:buChar char="•"/>
            </a:pPr>
            <a:r>
              <a:rPr lang="en-LU" dirty="0"/>
              <a:t>Building Your Network</a:t>
            </a:r>
          </a:p>
          <a:p>
            <a:pPr marL="285750" lvl="0" indent="-285750">
              <a:buFont typeface="Arial" panose="020B0604020202020204" pitchFamily="34" charset="0"/>
              <a:buChar char="•"/>
            </a:pPr>
            <a:r>
              <a:rPr lang="en-LU" dirty="0"/>
              <a:t>Q&amp;A</a:t>
            </a:r>
          </a:p>
          <a:p>
            <a:pPr lvl="1"/>
            <a:endParaRPr lang="en-GB" dirty="0"/>
          </a:p>
        </p:txBody>
      </p:sp>
      <p:sp>
        <p:nvSpPr>
          <p:cNvPr id="3" name="Titre 2">
            <a:extLst>
              <a:ext uri="{FF2B5EF4-FFF2-40B4-BE49-F238E27FC236}">
                <a16:creationId xmlns:a16="http://schemas.microsoft.com/office/drawing/2014/main" id="{80DC6472-8FA3-4B49-9D94-3BFB69316D24}"/>
              </a:ext>
            </a:extLst>
          </p:cNvPr>
          <p:cNvSpPr>
            <a:spLocks noGrp="1"/>
          </p:cNvSpPr>
          <p:nvPr>
            <p:ph type="title"/>
          </p:nvPr>
        </p:nvSpPr>
        <p:spPr/>
        <p:txBody>
          <a:bodyPr/>
          <a:lstStyle/>
          <a:p>
            <a:r>
              <a:rPr lang="fr-FR"/>
              <a:t>CONTENT</a:t>
            </a:r>
          </a:p>
        </p:txBody>
      </p:sp>
      <p:sp>
        <p:nvSpPr>
          <p:cNvPr id="4" name="Slide Number Placeholder 3">
            <a:extLst>
              <a:ext uri="{FF2B5EF4-FFF2-40B4-BE49-F238E27FC236}">
                <a16:creationId xmlns:a16="http://schemas.microsoft.com/office/drawing/2014/main" id="{A7BD57CF-7830-4344-8D16-B9FE9FC8F65D}"/>
              </a:ext>
            </a:extLst>
          </p:cNvPr>
          <p:cNvSpPr>
            <a:spLocks noGrp="1"/>
          </p:cNvSpPr>
          <p:nvPr>
            <p:ph type="sldNum" sz="quarter" idx="4"/>
          </p:nvPr>
        </p:nvSpPr>
        <p:spPr/>
        <p:txBody>
          <a:bodyPr/>
          <a:lstStyle/>
          <a:p>
            <a:fld id="{C97A31DC-E12C-984F-B8D7-28EE74DA8F71}" type="slidenum">
              <a:rPr lang="en-GB" smtClean="0"/>
              <a:pPr/>
              <a:t>2</a:t>
            </a:fld>
            <a:endParaRPr lang="en-GB"/>
          </a:p>
        </p:txBody>
      </p:sp>
    </p:spTree>
    <p:extLst>
      <p:ext uri="{BB962C8B-B14F-4D97-AF65-F5344CB8AC3E}">
        <p14:creationId xmlns:p14="http://schemas.microsoft.com/office/powerpoint/2010/main" val="2712021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D8EE1-5682-795D-AC76-23885E7AC30D}"/>
              </a:ext>
            </a:extLst>
          </p:cNvPr>
          <p:cNvSpPr>
            <a:spLocks noGrp="1"/>
          </p:cNvSpPr>
          <p:nvPr>
            <p:ph type="title"/>
          </p:nvPr>
        </p:nvSpPr>
        <p:spPr/>
        <p:txBody>
          <a:bodyPr/>
          <a:lstStyle/>
          <a:p>
            <a:r>
              <a:rPr lang="en-LU" dirty="0"/>
              <a:t>VIII. Enforcement: What, When and How</a:t>
            </a:r>
          </a:p>
        </p:txBody>
      </p:sp>
      <p:sp>
        <p:nvSpPr>
          <p:cNvPr id="3" name="Content Placeholder 2">
            <a:extLst>
              <a:ext uri="{FF2B5EF4-FFF2-40B4-BE49-F238E27FC236}">
                <a16:creationId xmlns:a16="http://schemas.microsoft.com/office/drawing/2014/main" id="{8EE01038-F477-AEEE-0157-CC7D4A3C4E43}"/>
              </a:ext>
            </a:extLst>
          </p:cNvPr>
          <p:cNvSpPr>
            <a:spLocks noGrp="1"/>
          </p:cNvSpPr>
          <p:nvPr>
            <p:ph sz="half" idx="10"/>
          </p:nvPr>
        </p:nvSpPr>
        <p:spPr/>
        <p:txBody>
          <a:bodyPr>
            <a:normAutofit fontScale="92500" lnSpcReduction="20000"/>
          </a:bodyPr>
          <a:lstStyle/>
          <a:p>
            <a:r>
              <a:rPr lang="en-LU" dirty="0"/>
              <a:t>When the Deal Goes Wrong</a:t>
            </a:r>
          </a:p>
          <a:p>
            <a:pPr marL="285750" lvl="0" indent="-285750">
              <a:buFont typeface="Arial" panose="020B0604020202020204" pitchFamily="34" charset="0"/>
              <a:buChar char="•"/>
            </a:pPr>
            <a:r>
              <a:rPr lang="en-LU" dirty="0"/>
              <a:t>Enforcement is where theory meets reality — and where the quality of your drafting is truly tested</a:t>
            </a:r>
          </a:p>
          <a:p>
            <a:pPr marL="285750" lvl="0" indent="-285750">
              <a:buFont typeface="Arial" panose="020B0604020202020204" pitchFamily="34" charset="0"/>
              <a:buChar char="•"/>
            </a:pPr>
            <a:r>
              <a:rPr lang="en-LU" dirty="0"/>
              <a:t>Key considerations: </a:t>
            </a:r>
          </a:p>
          <a:p>
            <a:pPr marL="882900" lvl="2" indent="-342900">
              <a:buFont typeface="+mj-lt"/>
              <a:buAutoNum type="arabicPeriod"/>
            </a:pPr>
            <a:r>
              <a:rPr lang="en-LU" b="1" dirty="0"/>
              <a:t>What</a:t>
            </a:r>
            <a:r>
              <a:rPr lang="en-LU" dirty="0"/>
              <a:t> can be enforced and in what order?</a:t>
            </a:r>
          </a:p>
          <a:p>
            <a:pPr marL="882900" lvl="2" indent="-342900">
              <a:buFont typeface="+mj-lt"/>
              <a:buAutoNum type="arabicPeriod"/>
            </a:pPr>
            <a:r>
              <a:rPr lang="en-LU" b="1" dirty="0"/>
              <a:t>When</a:t>
            </a:r>
            <a:r>
              <a:rPr lang="en-LU" dirty="0"/>
              <a:t> is enforcement triggered? (event of default, acceleration, insolvency)</a:t>
            </a:r>
          </a:p>
          <a:p>
            <a:pPr marL="882900" lvl="2" indent="-342900">
              <a:buFont typeface="+mj-lt"/>
              <a:buAutoNum type="arabicPeriod"/>
            </a:pPr>
            <a:r>
              <a:rPr lang="en-LU" b="1" dirty="0"/>
              <a:t>How</a:t>
            </a:r>
            <a:r>
              <a:rPr lang="en-LU" dirty="0"/>
              <a:t> is enforcement carried out in practice — court process or out-of-court?</a:t>
            </a:r>
          </a:p>
          <a:p>
            <a:r>
              <a:rPr lang="en-LU" dirty="0"/>
              <a:t>Caveats and Traps:</a:t>
            </a:r>
          </a:p>
          <a:p>
            <a:pPr marL="285750" lvl="0" indent="-285750">
              <a:buFont typeface="Arial" panose="020B0604020202020204" pitchFamily="34" charset="0"/>
              <a:buChar char="•"/>
            </a:pPr>
            <a:r>
              <a:rPr lang="en-LU" dirty="0"/>
              <a:t>German RETT: enforcement of a share pledge over a German property-owning entity can trigger Real Estate Transfer Tax — potentially destroying the value of the enforcement</a:t>
            </a:r>
          </a:p>
          <a:p>
            <a:pPr marL="285750" lvl="0" indent="-285750">
              <a:buFont typeface="Arial" panose="020B0604020202020204" pitchFamily="34" charset="0"/>
              <a:buChar char="•"/>
            </a:pPr>
            <a:r>
              <a:rPr lang="en-LU" dirty="0"/>
              <a:t>Combined enforcement of GP and LP shares: structural complexity where enforcement of both simultaneously raises practical and legal questions</a:t>
            </a:r>
          </a:p>
          <a:p>
            <a:pPr marL="285750" lvl="0" indent="-285750">
              <a:buFont typeface="Arial" panose="020B0604020202020204" pitchFamily="34" charset="0"/>
              <a:buChar char="•"/>
            </a:pPr>
            <a:r>
              <a:rPr lang="en-LU" dirty="0"/>
              <a:t>Combined GP/LP liability: if both the GP and LP shares carry combined liability for fund obligations, the practical value of holding a GP share pledge must be seriously questioned — why take it if enforcement adds no meaningful additional recovery?</a:t>
            </a:r>
          </a:p>
          <a:p>
            <a:r>
              <a:rPr lang="en-LU" i="1" dirty="0"/>
              <a:t>Always war-game the enforcement scenario before you close the transaction.</a:t>
            </a:r>
            <a:endParaRPr lang="en-LU" dirty="0"/>
          </a:p>
          <a:p>
            <a:endParaRPr lang="en-LU" dirty="0"/>
          </a:p>
        </p:txBody>
      </p:sp>
      <p:sp>
        <p:nvSpPr>
          <p:cNvPr id="4" name="Slide Number Placeholder 3">
            <a:extLst>
              <a:ext uri="{FF2B5EF4-FFF2-40B4-BE49-F238E27FC236}">
                <a16:creationId xmlns:a16="http://schemas.microsoft.com/office/drawing/2014/main" id="{4BF95FB5-C4EF-8E02-604C-9589E026BB56}"/>
              </a:ext>
            </a:extLst>
          </p:cNvPr>
          <p:cNvSpPr>
            <a:spLocks noGrp="1"/>
          </p:cNvSpPr>
          <p:nvPr>
            <p:ph type="sldNum" sz="quarter" idx="4"/>
          </p:nvPr>
        </p:nvSpPr>
        <p:spPr/>
        <p:txBody>
          <a:bodyPr/>
          <a:lstStyle/>
          <a:p>
            <a:fld id="{C97A31DC-E12C-984F-B8D7-28EE74DA8F71}" type="slidenum">
              <a:rPr lang="en-GB" smtClean="0"/>
              <a:pPr/>
              <a:t>20</a:t>
            </a:fld>
            <a:endParaRPr lang="en-GB"/>
          </a:p>
        </p:txBody>
      </p:sp>
    </p:spTree>
    <p:extLst>
      <p:ext uri="{BB962C8B-B14F-4D97-AF65-F5344CB8AC3E}">
        <p14:creationId xmlns:p14="http://schemas.microsoft.com/office/powerpoint/2010/main" val="2942580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C64C-204B-94C9-01DD-528E42A89048}"/>
              </a:ext>
            </a:extLst>
          </p:cNvPr>
          <p:cNvSpPr>
            <a:spLocks noGrp="1"/>
          </p:cNvSpPr>
          <p:nvPr>
            <p:ph type="title"/>
          </p:nvPr>
        </p:nvSpPr>
        <p:spPr/>
        <p:txBody>
          <a:bodyPr/>
          <a:lstStyle/>
          <a:p>
            <a:r>
              <a:rPr lang="en-LU" dirty="0"/>
              <a:t>IX. Case Study: Independent Payment Guarantee</a:t>
            </a:r>
          </a:p>
        </p:txBody>
      </p:sp>
      <p:sp>
        <p:nvSpPr>
          <p:cNvPr id="3" name="Content Placeholder 2">
            <a:extLst>
              <a:ext uri="{FF2B5EF4-FFF2-40B4-BE49-F238E27FC236}">
                <a16:creationId xmlns:a16="http://schemas.microsoft.com/office/drawing/2014/main" id="{9FA305A9-BB6A-1D1D-7AE6-BCFAD12E74F3}"/>
              </a:ext>
            </a:extLst>
          </p:cNvPr>
          <p:cNvSpPr>
            <a:spLocks noGrp="1"/>
          </p:cNvSpPr>
          <p:nvPr>
            <p:ph sz="half" idx="10"/>
          </p:nvPr>
        </p:nvSpPr>
        <p:spPr/>
        <p:txBody>
          <a:bodyPr/>
          <a:lstStyle/>
          <a:p>
            <a:r>
              <a:rPr lang="en-LU" dirty="0"/>
              <a:t>Practical Illustration — The Slovak File</a:t>
            </a:r>
          </a:p>
          <a:p>
            <a:pPr marL="285750" lvl="0" indent="-285750">
              <a:buFont typeface="Arial" panose="020B0604020202020204" pitchFamily="34" charset="0"/>
              <a:buChar char="•"/>
            </a:pPr>
            <a:r>
              <a:rPr lang="en-LU" dirty="0"/>
              <a:t>Walk through the facts of the case discussed</a:t>
            </a:r>
          </a:p>
          <a:p>
            <a:pPr marL="285750" lvl="0" indent="-285750">
              <a:buFont typeface="Arial" panose="020B0604020202020204" pitchFamily="34" charset="0"/>
              <a:buChar char="•"/>
            </a:pPr>
            <a:r>
              <a:rPr lang="en-LU" dirty="0"/>
              <a:t>Key legal issues: </a:t>
            </a:r>
          </a:p>
          <a:p>
            <a:pPr marL="882900" lvl="2" indent="-342900">
              <a:buFont typeface="+mj-lt"/>
              <a:buAutoNum type="arabicPeriod"/>
            </a:pPr>
            <a:r>
              <a:rPr lang="en-LU" dirty="0"/>
              <a:t>Nature and independence of the payment guarantee</a:t>
            </a:r>
          </a:p>
          <a:p>
            <a:pPr marL="882900" lvl="2" indent="-342900">
              <a:buFont typeface="+mj-lt"/>
              <a:buAutoNum type="arabicPeriod"/>
            </a:pPr>
            <a:r>
              <a:rPr lang="en-LU" dirty="0"/>
              <a:t>Distinction from a suretyship (</a:t>
            </a:r>
            <a:r>
              <a:rPr lang="en-LU" i="1" dirty="0"/>
              <a:t>cautionnement</a:t>
            </a:r>
            <a:r>
              <a:rPr lang="en-LU" dirty="0"/>
              <a:t> / </a:t>
            </a:r>
            <a:r>
              <a:rPr lang="en-LU" i="1" dirty="0"/>
              <a:t>borgtocht</a:t>
            </a:r>
            <a:r>
              <a:rPr lang="en-LU" dirty="0"/>
              <a:t>)</a:t>
            </a:r>
          </a:p>
          <a:p>
            <a:pPr marL="882900" lvl="2" indent="-342900">
              <a:buFont typeface="+mj-lt"/>
              <a:buAutoNum type="arabicPeriod"/>
            </a:pPr>
            <a:r>
              <a:rPr lang="en-LU" dirty="0"/>
              <a:t>Demand vs. accessory nature of the instrument</a:t>
            </a:r>
          </a:p>
          <a:p>
            <a:pPr marL="882900" lvl="2" indent="-342900">
              <a:buFont typeface="+mj-lt"/>
              <a:buAutoNum type="arabicPeriod"/>
            </a:pPr>
            <a:r>
              <a:rPr lang="en-LU" dirty="0"/>
              <a:t>First demand vs. conditional guarantee — practical drafting differences</a:t>
            </a:r>
          </a:p>
          <a:p>
            <a:pPr marL="882900" lvl="2" indent="-342900">
              <a:buFont typeface="+mj-lt"/>
              <a:buAutoNum type="arabicPeriod"/>
            </a:pPr>
            <a:r>
              <a:rPr lang="en-LU" dirty="0"/>
              <a:t>Practical pitfalls encountered in the Slovak context</a:t>
            </a:r>
          </a:p>
          <a:p>
            <a:pPr marL="285750" lvl="0" indent="-285750">
              <a:buFont typeface="Arial" panose="020B0604020202020204" pitchFamily="34" charset="0"/>
              <a:buChar char="•"/>
            </a:pPr>
            <a:r>
              <a:rPr lang="en-LU" dirty="0"/>
              <a:t>Lessons learned for structuring and drafting payment guarantees</a:t>
            </a:r>
          </a:p>
          <a:p>
            <a:r>
              <a:rPr lang="en-LU" i="1" dirty="0"/>
              <a:t>An independent payment guarantee is only as strong as the demand mechanism behind it — drafting matters.</a:t>
            </a:r>
            <a:endParaRPr lang="en-LU" dirty="0"/>
          </a:p>
          <a:p>
            <a:endParaRPr lang="en-LU" dirty="0"/>
          </a:p>
        </p:txBody>
      </p:sp>
      <p:sp>
        <p:nvSpPr>
          <p:cNvPr id="4" name="Slide Number Placeholder 3">
            <a:extLst>
              <a:ext uri="{FF2B5EF4-FFF2-40B4-BE49-F238E27FC236}">
                <a16:creationId xmlns:a16="http://schemas.microsoft.com/office/drawing/2014/main" id="{592010D3-F2C6-52D0-71DC-796EFB054D64}"/>
              </a:ext>
            </a:extLst>
          </p:cNvPr>
          <p:cNvSpPr>
            <a:spLocks noGrp="1"/>
          </p:cNvSpPr>
          <p:nvPr>
            <p:ph type="sldNum" sz="quarter" idx="4"/>
          </p:nvPr>
        </p:nvSpPr>
        <p:spPr/>
        <p:txBody>
          <a:bodyPr/>
          <a:lstStyle/>
          <a:p>
            <a:fld id="{C97A31DC-E12C-984F-B8D7-28EE74DA8F71}" type="slidenum">
              <a:rPr lang="en-GB" smtClean="0"/>
              <a:pPr/>
              <a:t>21</a:t>
            </a:fld>
            <a:endParaRPr lang="en-GB"/>
          </a:p>
        </p:txBody>
      </p:sp>
    </p:spTree>
    <p:extLst>
      <p:ext uri="{BB962C8B-B14F-4D97-AF65-F5344CB8AC3E}">
        <p14:creationId xmlns:p14="http://schemas.microsoft.com/office/powerpoint/2010/main" val="644775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0C595-B35C-7AAD-0F0D-48F355046EC9}"/>
              </a:ext>
            </a:extLst>
          </p:cNvPr>
          <p:cNvSpPr>
            <a:spLocks noGrp="1"/>
          </p:cNvSpPr>
          <p:nvPr>
            <p:ph type="title"/>
          </p:nvPr>
        </p:nvSpPr>
        <p:spPr/>
        <p:txBody>
          <a:bodyPr/>
          <a:lstStyle/>
          <a:p>
            <a:r>
              <a:rPr lang="en-LU" dirty="0"/>
              <a:t>X. The Sparring Partner</a:t>
            </a:r>
          </a:p>
        </p:txBody>
      </p:sp>
      <p:sp>
        <p:nvSpPr>
          <p:cNvPr id="3" name="Content Placeholder 2">
            <a:extLst>
              <a:ext uri="{FF2B5EF4-FFF2-40B4-BE49-F238E27FC236}">
                <a16:creationId xmlns:a16="http://schemas.microsoft.com/office/drawing/2014/main" id="{A59725A0-4A50-7F69-E474-574894DCFABE}"/>
              </a:ext>
            </a:extLst>
          </p:cNvPr>
          <p:cNvSpPr>
            <a:spLocks noGrp="1"/>
          </p:cNvSpPr>
          <p:nvPr>
            <p:ph sz="half" idx="10"/>
          </p:nvPr>
        </p:nvSpPr>
        <p:spPr/>
        <p:txBody>
          <a:bodyPr>
            <a:normAutofit fontScale="92500" lnSpcReduction="10000"/>
          </a:bodyPr>
          <a:lstStyle/>
          <a:p>
            <a:r>
              <a:rPr lang="en-LU" dirty="0"/>
              <a:t>You Need Someone to Think With</a:t>
            </a:r>
          </a:p>
          <a:p>
            <a:pPr marL="285750" lvl="0" indent="-285750">
              <a:buFont typeface="Arial" panose="020B0604020202020204" pitchFamily="34" charset="0"/>
              <a:buChar char="•"/>
            </a:pPr>
            <a:r>
              <a:rPr lang="en-LU" dirty="0"/>
              <a:t>Finance law is complex — do not try to figure it all out alone</a:t>
            </a:r>
          </a:p>
          <a:p>
            <a:pPr marL="285750" lvl="0" indent="-285750">
              <a:buFont typeface="Arial" panose="020B0604020202020204" pitchFamily="34" charset="0"/>
              <a:buChar char="•"/>
            </a:pPr>
            <a:r>
              <a:rPr lang="en-LU" dirty="0"/>
              <a:t>Find a sparring partner: someone to challenge your thinking and stress-test your analysis</a:t>
            </a:r>
          </a:p>
          <a:p>
            <a:pPr marL="285750" lvl="0" indent="-285750">
              <a:buFont typeface="Arial" panose="020B0604020202020204" pitchFamily="34" charset="0"/>
              <a:buChar char="•"/>
            </a:pPr>
            <a:r>
              <a:rPr lang="en-LU" dirty="0"/>
              <a:t>This does not have to be someone within your own firm: </a:t>
            </a:r>
          </a:p>
          <a:p>
            <a:pPr marL="882900" lvl="2" indent="-342900">
              <a:buFont typeface="+mj-lt"/>
              <a:buAutoNum type="arabicPeriod"/>
            </a:pPr>
            <a:r>
              <a:rPr lang="en-LU" dirty="0"/>
              <a:t>Peers from law school</a:t>
            </a:r>
          </a:p>
          <a:p>
            <a:pPr marL="882900" lvl="2" indent="-342900">
              <a:buFont typeface="+mj-lt"/>
              <a:buAutoNum type="arabicPeriod"/>
            </a:pPr>
            <a:r>
              <a:rPr lang="en-LU" dirty="0"/>
              <a:t>Lawyers at other firms</a:t>
            </a:r>
          </a:p>
          <a:p>
            <a:pPr marL="882900" lvl="2" indent="-342900">
              <a:buFont typeface="+mj-lt"/>
              <a:buAutoNum type="arabicPeriod"/>
            </a:pPr>
            <a:r>
              <a:rPr lang="en-LU" dirty="0"/>
              <a:t>In-house counsel on the client side</a:t>
            </a:r>
          </a:p>
          <a:p>
            <a:pPr marL="882900" lvl="2" indent="-342900">
              <a:buFont typeface="+mj-lt"/>
              <a:buAutoNum type="arabicPeriod"/>
            </a:pPr>
            <a:r>
              <a:rPr lang="en-LU" dirty="0"/>
              <a:t>Notaries, accountants, or bankers you trust</a:t>
            </a:r>
          </a:p>
          <a:p>
            <a:pPr marL="285750" lvl="0" indent="-285750">
              <a:buFont typeface="Arial" panose="020B0604020202020204" pitchFamily="34" charset="0"/>
              <a:buChar char="•"/>
            </a:pPr>
            <a:r>
              <a:rPr lang="en-LU" dirty="0"/>
              <a:t>A good sparring partner will: </a:t>
            </a:r>
          </a:p>
          <a:p>
            <a:pPr marL="882900" lvl="2" indent="-342900">
              <a:buFont typeface="+mj-lt"/>
              <a:buAutoNum type="arabicPeriod"/>
            </a:pPr>
            <a:r>
              <a:rPr lang="en-LU" dirty="0"/>
              <a:t>Ask the questions you forgot to ask</a:t>
            </a:r>
          </a:p>
          <a:p>
            <a:pPr marL="882900" lvl="2" indent="-342900">
              <a:buFont typeface="+mj-lt"/>
              <a:buAutoNum type="arabicPeriod"/>
            </a:pPr>
            <a:r>
              <a:rPr lang="en-LU" dirty="0"/>
              <a:t>Offer a different angle on the problem</a:t>
            </a:r>
          </a:p>
          <a:p>
            <a:pPr marL="882900" lvl="2" indent="-342900">
              <a:buFont typeface="+mj-lt"/>
              <a:buAutoNum type="arabicPeriod"/>
            </a:pPr>
            <a:r>
              <a:rPr lang="en-LU" dirty="0"/>
              <a:t>Keep you intellectually honest</a:t>
            </a:r>
          </a:p>
          <a:p>
            <a:pPr marL="882900" lvl="2" indent="-342900">
              <a:buFont typeface="+mj-lt"/>
              <a:buAutoNum type="arabicPeriod"/>
            </a:pPr>
            <a:r>
              <a:rPr lang="en-LU" dirty="0"/>
              <a:t>Tell you when you are wrong — before the client finds out</a:t>
            </a:r>
          </a:p>
          <a:p>
            <a:r>
              <a:rPr lang="en-LU" i="1" dirty="0"/>
              <a:t>The best lawyers are the ones who never stop questioning their own analysis.</a:t>
            </a:r>
            <a:endParaRPr lang="en-LU" dirty="0"/>
          </a:p>
          <a:p>
            <a:endParaRPr lang="en-LU" dirty="0"/>
          </a:p>
        </p:txBody>
      </p:sp>
      <p:sp>
        <p:nvSpPr>
          <p:cNvPr id="4" name="Slide Number Placeholder 3">
            <a:extLst>
              <a:ext uri="{FF2B5EF4-FFF2-40B4-BE49-F238E27FC236}">
                <a16:creationId xmlns:a16="http://schemas.microsoft.com/office/drawing/2014/main" id="{0D8403E4-F5AC-5D79-B0E7-4DD7206F9436}"/>
              </a:ext>
            </a:extLst>
          </p:cNvPr>
          <p:cNvSpPr>
            <a:spLocks noGrp="1"/>
          </p:cNvSpPr>
          <p:nvPr>
            <p:ph type="sldNum" sz="quarter" idx="4"/>
          </p:nvPr>
        </p:nvSpPr>
        <p:spPr/>
        <p:txBody>
          <a:bodyPr/>
          <a:lstStyle/>
          <a:p>
            <a:fld id="{C97A31DC-E12C-984F-B8D7-28EE74DA8F71}" type="slidenum">
              <a:rPr lang="en-GB" smtClean="0"/>
              <a:pPr/>
              <a:t>22</a:t>
            </a:fld>
            <a:endParaRPr lang="en-GB"/>
          </a:p>
        </p:txBody>
      </p:sp>
    </p:spTree>
    <p:extLst>
      <p:ext uri="{BB962C8B-B14F-4D97-AF65-F5344CB8AC3E}">
        <p14:creationId xmlns:p14="http://schemas.microsoft.com/office/powerpoint/2010/main" val="2675929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EF446-4611-522B-A4A7-243041093447}"/>
              </a:ext>
            </a:extLst>
          </p:cNvPr>
          <p:cNvSpPr>
            <a:spLocks noGrp="1"/>
          </p:cNvSpPr>
          <p:nvPr>
            <p:ph type="title"/>
          </p:nvPr>
        </p:nvSpPr>
        <p:spPr/>
        <p:txBody>
          <a:bodyPr/>
          <a:lstStyle/>
          <a:p>
            <a:r>
              <a:rPr lang="en-LU" dirty="0"/>
              <a:t>XI. Building Your Network</a:t>
            </a:r>
          </a:p>
        </p:txBody>
      </p:sp>
      <p:sp>
        <p:nvSpPr>
          <p:cNvPr id="3" name="Content Placeholder 2">
            <a:extLst>
              <a:ext uri="{FF2B5EF4-FFF2-40B4-BE49-F238E27FC236}">
                <a16:creationId xmlns:a16="http://schemas.microsoft.com/office/drawing/2014/main" id="{3D187CAC-A6FB-9960-0AC4-EC189FCA6822}"/>
              </a:ext>
            </a:extLst>
          </p:cNvPr>
          <p:cNvSpPr>
            <a:spLocks noGrp="1"/>
          </p:cNvSpPr>
          <p:nvPr>
            <p:ph sz="half" idx="10"/>
          </p:nvPr>
        </p:nvSpPr>
        <p:spPr/>
        <p:txBody>
          <a:bodyPr/>
          <a:lstStyle/>
          <a:p>
            <a:r>
              <a:rPr lang="en-LU" dirty="0"/>
              <a:t>Your Network Is Your Long-Term Asset</a:t>
            </a:r>
          </a:p>
          <a:p>
            <a:pPr marL="285750" lvl="0" indent="-285750">
              <a:buFont typeface="Arial" panose="020B0604020202020204" pitchFamily="34" charset="0"/>
              <a:buChar char="•"/>
            </a:pPr>
            <a:r>
              <a:rPr lang="en-LU" dirty="0"/>
              <a:t>Start building your network now — not when you need it</a:t>
            </a:r>
          </a:p>
          <a:p>
            <a:pPr marL="285750" lvl="0" indent="-285750">
              <a:buFont typeface="Arial" panose="020B0604020202020204" pitchFamily="34" charset="0"/>
              <a:buChar char="•"/>
            </a:pPr>
            <a:r>
              <a:rPr lang="en-LU" dirty="0"/>
              <a:t>Attend seminars, conferences, and industry events</a:t>
            </a:r>
          </a:p>
          <a:p>
            <a:pPr marL="285750" lvl="0" indent="-285750">
              <a:buFont typeface="Arial" panose="020B0604020202020204" pitchFamily="34" charset="0"/>
              <a:buChar char="•"/>
            </a:pPr>
            <a:r>
              <a:rPr lang="en-LU" dirty="0"/>
              <a:t>Connect with people across disciplines: bankers, accountants, notaries, in-house counsel, regulators</a:t>
            </a:r>
          </a:p>
          <a:p>
            <a:pPr marL="285750" lvl="0" indent="-285750">
              <a:buFont typeface="Arial" panose="020B0604020202020204" pitchFamily="34" charset="0"/>
              <a:buChar char="•"/>
            </a:pPr>
            <a:r>
              <a:rPr lang="en-LU" dirty="0"/>
              <a:t>Be genuinely interested in people — purely transactional relationships do not last</a:t>
            </a:r>
          </a:p>
          <a:p>
            <a:pPr marL="285750" lvl="0" indent="-285750">
              <a:buFont typeface="Arial" panose="020B0604020202020204" pitchFamily="34" charset="0"/>
              <a:buChar char="•"/>
            </a:pPr>
            <a:r>
              <a:rPr lang="en-LU" dirty="0"/>
              <a:t>Your network will: </a:t>
            </a:r>
          </a:p>
          <a:p>
            <a:pPr marL="882900" lvl="2" indent="-342900">
              <a:buFont typeface="+mj-lt"/>
              <a:buAutoNum type="arabicPeriod"/>
            </a:pPr>
            <a:r>
              <a:rPr lang="en-LU" dirty="0"/>
              <a:t>Bring you mandates and deals</a:t>
            </a:r>
          </a:p>
          <a:p>
            <a:pPr marL="882900" lvl="2" indent="-342900">
              <a:buFont typeface="+mj-lt"/>
              <a:buAutoNum type="arabicPeriod"/>
            </a:pPr>
            <a:r>
              <a:rPr lang="en-LU" dirty="0"/>
              <a:t>Help you solve problems quickly</a:t>
            </a:r>
          </a:p>
          <a:p>
            <a:pPr marL="882900" lvl="2" indent="-342900">
              <a:buFont typeface="+mj-lt"/>
              <a:buAutoNum type="arabicPeriod"/>
            </a:pPr>
            <a:r>
              <a:rPr lang="en-LU" dirty="0"/>
              <a:t>Open doors you did not know existed</a:t>
            </a:r>
          </a:p>
          <a:p>
            <a:pPr marL="882900" lvl="2" indent="-342900">
              <a:buFont typeface="+mj-lt"/>
              <a:buAutoNum type="arabicPeriod"/>
            </a:pPr>
            <a:r>
              <a:rPr lang="en-LU" dirty="0"/>
              <a:t>Give you access to market intelligence</a:t>
            </a:r>
          </a:p>
          <a:p>
            <a:pPr marL="285750" lvl="0" indent="-285750">
              <a:buFont typeface="Arial" panose="020B0604020202020204" pitchFamily="34" charset="0"/>
              <a:buChar char="•"/>
            </a:pPr>
            <a:r>
              <a:rPr lang="en-LU" dirty="0"/>
              <a:t>Maintain relationships actively — not only when you need a favour</a:t>
            </a:r>
          </a:p>
          <a:p>
            <a:endParaRPr lang="en-LU" dirty="0"/>
          </a:p>
        </p:txBody>
      </p:sp>
      <p:sp>
        <p:nvSpPr>
          <p:cNvPr id="4" name="Slide Number Placeholder 3">
            <a:extLst>
              <a:ext uri="{FF2B5EF4-FFF2-40B4-BE49-F238E27FC236}">
                <a16:creationId xmlns:a16="http://schemas.microsoft.com/office/drawing/2014/main" id="{F22E15F5-9ED2-98F8-9E7B-6F4E0D43BD04}"/>
              </a:ext>
            </a:extLst>
          </p:cNvPr>
          <p:cNvSpPr>
            <a:spLocks noGrp="1"/>
          </p:cNvSpPr>
          <p:nvPr>
            <p:ph type="sldNum" sz="quarter" idx="4"/>
          </p:nvPr>
        </p:nvSpPr>
        <p:spPr/>
        <p:txBody>
          <a:bodyPr/>
          <a:lstStyle/>
          <a:p>
            <a:fld id="{C97A31DC-E12C-984F-B8D7-28EE74DA8F71}" type="slidenum">
              <a:rPr lang="en-GB" smtClean="0"/>
              <a:pPr/>
              <a:t>23</a:t>
            </a:fld>
            <a:endParaRPr lang="en-GB"/>
          </a:p>
        </p:txBody>
      </p:sp>
    </p:spTree>
    <p:extLst>
      <p:ext uri="{BB962C8B-B14F-4D97-AF65-F5344CB8AC3E}">
        <p14:creationId xmlns:p14="http://schemas.microsoft.com/office/powerpoint/2010/main" val="3314793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1053E-621F-3565-B325-E7849D3C8A77}"/>
              </a:ext>
            </a:extLst>
          </p:cNvPr>
          <p:cNvSpPr>
            <a:spLocks noGrp="1"/>
          </p:cNvSpPr>
          <p:nvPr>
            <p:ph type="title"/>
          </p:nvPr>
        </p:nvSpPr>
        <p:spPr/>
        <p:txBody>
          <a:bodyPr/>
          <a:lstStyle/>
          <a:p>
            <a:r>
              <a:rPr lang="en-LU" dirty="0"/>
              <a:t>XII. Q&amp;A</a:t>
            </a:r>
          </a:p>
        </p:txBody>
      </p:sp>
      <p:sp>
        <p:nvSpPr>
          <p:cNvPr id="3" name="Content Placeholder 2">
            <a:extLst>
              <a:ext uri="{FF2B5EF4-FFF2-40B4-BE49-F238E27FC236}">
                <a16:creationId xmlns:a16="http://schemas.microsoft.com/office/drawing/2014/main" id="{D989381C-5398-E343-3944-4DE6F895E37F}"/>
              </a:ext>
            </a:extLst>
          </p:cNvPr>
          <p:cNvSpPr>
            <a:spLocks noGrp="1"/>
          </p:cNvSpPr>
          <p:nvPr>
            <p:ph sz="half" idx="10"/>
          </p:nvPr>
        </p:nvSpPr>
        <p:spPr/>
        <p:txBody>
          <a:bodyPr/>
          <a:lstStyle/>
          <a:p>
            <a:r>
              <a:rPr lang="en-LU" dirty="0"/>
              <a:t>What Makes a Great Finance Lawyer?</a:t>
            </a:r>
          </a:p>
          <a:p>
            <a:pPr marL="285750" lvl="0" indent="-285750">
              <a:buFont typeface="Arial" panose="020B0604020202020204" pitchFamily="34" charset="0"/>
              <a:buChar char="•"/>
            </a:pPr>
            <a:r>
              <a:rPr lang="en-LU" dirty="0"/>
              <a:t>Understands the economics, not just the law</a:t>
            </a:r>
          </a:p>
          <a:p>
            <a:pPr marL="285750" lvl="0" indent="-285750">
              <a:buFont typeface="Arial" panose="020B0604020202020204" pitchFamily="34" charset="0"/>
              <a:buChar char="•"/>
            </a:pPr>
            <a:r>
              <a:rPr lang="en-LU" dirty="0"/>
              <a:t>Masters the core legal toolkit — and keeps learning</a:t>
            </a:r>
          </a:p>
          <a:p>
            <a:pPr marL="285750" lvl="0" indent="-285750">
              <a:buFont typeface="Arial" panose="020B0604020202020204" pitchFamily="34" charset="0"/>
              <a:buChar char="•"/>
            </a:pPr>
            <a:r>
              <a:rPr lang="en-LU" dirty="0"/>
              <a:t>Is curious, commercial, and connected</a:t>
            </a:r>
          </a:p>
          <a:p>
            <a:pPr marL="285750" lvl="0" indent="-285750">
              <a:buFont typeface="Arial" panose="020B0604020202020204" pitchFamily="34" charset="0"/>
              <a:buChar char="•"/>
            </a:pPr>
            <a:r>
              <a:rPr lang="en-LU" dirty="0"/>
              <a:t>Knows when to pick up the phone — and who to call</a:t>
            </a:r>
          </a:p>
          <a:p>
            <a:pPr marL="285750" lvl="0" indent="-285750">
              <a:buFont typeface="Arial" panose="020B0604020202020204" pitchFamily="34" charset="0"/>
              <a:buChar char="•"/>
            </a:pPr>
            <a:r>
              <a:rPr lang="en-LU" dirty="0"/>
              <a:t>Has a sparring partner and a strong network</a:t>
            </a:r>
          </a:p>
          <a:p>
            <a:pPr marL="285750" lvl="0" indent="-285750">
              <a:buFont typeface="Arial" panose="020B0604020202020204" pitchFamily="34" charset="0"/>
              <a:buChar char="•"/>
            </a:pPr>
            <a:r>
              <a:rPr lang="en-LU" dirty="0"/>
              <a:t>Never stops reading, thinking, and questioning</a:t>
            </a:r>
          </a:p>
          <a:p>
            <a:r>
              <a:rPr lang="en-LU" i="1" dirty="0"/>
              <a:t>Finance law is one of the most intellectually demanding and rewarding areas of practice. Embrace the complexity.</a:t>
            </a:r>
            <a:endParaRPr lang="en-LU" dirty="0"/>
          </a:p>
          <a:p>
            <a:r>
              <a:rPr lang="en-LU" dirty="0"/>
              <a:t>Questions &amp; Discussion</a:t>
            </a:r>
          </a:p>
          <a:p>
            <a:endParaRPr lang="en-LU" dirty="0"/>
          </a:p>
        </p:txBody>
      </p:sp>
      <p:sp>
        <p:nvSpPr>
          <p:cNvPr id="4" name="Slide Number Placeholder 3">
            <a:extLst>
              <a:ext uri="{FF2B5EF4-FFF2-40B4-BE49-F238E27FC236}">
                <a16:creationId xmlns:a16="http://schemas.microsoft.com/office/drawing/2014/main" id="{498FA2A0-AF47-C839-9503-C07C79090DC3}"/>
              </a:ext>
            </a:extLst>
          </p:cNvPr>
          <p:cNvSpPr>
            <a:spLocks noGrp="1"/>
          </p:cNvSpPr>
          <p:nvPr>
            <p:ph type="sldNum" sz="quarter" idx="4"/>
          </p:nvPr>
        </p:nvSpPr>
        <p:spPr/>
        <p:txBody>
          <a:bodyPr/>
          <a:lstStyle/>
          <a:p>
            <a:fld id="{C97A31DC-E12C-984F-B8D7-28EE74DA8F71}" type="slidenum">
              <a:rPr lang="en-GB" smtClean="0"/>
              <a:pPr/>
              <a:t>24</a:t>
            </a:fld>
            <a:endParaRPr lang="en-GB"/>
          </a:p>
        </p:txBody>
      </p:sp>
    </p:spTree>
    <p:extLst>
      <p:ext uri="{BB962C8B-B14F-4D97-AF65-F5344CB8AC3E}">
        <p14:creationId xmlns:p14="http://schemas.microsoft.com/office/powerpoint/2010/main" val="2082131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26A7EE7-FC1A-1141-8178-0046BCBFA521}"/>
              </a:ext>
            </a:extLst>
          </p:cNvPr>
          <p:cNvSpPr>
            <a:spLocks noGrp="1"/>
          </p:cNvSpPr>
          <p:nvPr>
            <p:ph idx="4294967295"/>
          </p:nvPr>
        </p:nvSpPr>
        <p:spPr>
          <a:xfrm>
            <a:off x="540000" y="1620000"/>
            <a:ext cx="10980000" cy="1302309"/>
          </a:xfrm>
        </p:spPr>
        <p:txBody>
          <a:bodyPr/>
          <a:lstStyle/>
          <a:p>
            <a:pPr lvl="1" indent="-228600"/>
            <a:r>
              <a:rPr lang="en-GB" dirty="0"/>
              <a:t>Dupont Partners is involved in the broadest scope of transactional matters including tax and legal structuring, fundraising, deployment of capital, equity operations, financing and refinancing, final asset disposition, as well as complex restructuring, internal or recapitalization transactions. With a proactive and grounded approach, we work to tailor the best legal solution for each of our clients.</a:t>
            </a:r>
          </a:p>
        </p:txBody>
      </p:sp>
      <p:sp>
        <p:nvSpPr>
          <p:cNvPr id="3" name="Titre 2">
            <a:extLst>
              <a:ext uri="{FF2B5EF4-FFF2-40B4-BE49-F238E27FC236}">
                <a16:creationId xmlns:a16="http://schemas.microsoft.com/office/drawing/2014/main" id="{30BE6F3E-BC53-074C-A5B2-7375B81B825F}"/>
              </a:ext>
            </a:extLst>
          </p:cNvPr>
          <p:cNvSpPr>
            <a:spLocks noGrp="1"/>
          </p:cNvSpPr>
          <p:nvPr>
            <p:ph type="title"/>
          </p:nvPr>
        </p:nvSpPr>
        <p:spPr/>
        <p:txBody>
          <a:bodyPr/>
          <a:lstStyle/>
          <a:p>
            <a:r>
              <a:rPr lang="en-GB"/>
              <a:t>EXPERTISES</a:t>
            </a:r>
          </a:p>
        </p:txBody>
      </p:sp>
      <p:grpSp>
        <p:nvGrpSpPr>
          <p:cNvPr id="12" name="Groupe 11">
            <a:extLst>
              <a:ext uri="{FF2B5EF4-FFF2-40B4-BE49-F238E27FC236}">
                <a16:creationId xmlns:a16="http://schemas.microsoft.com/office/drawing/2014/main" id="{AC3AD150-66EB-524F-A525-6DE5E9A419E1}"/>
              </a:ext>
            </a:extLst>
          </p:cNvPr>
          <p:cNvGrpSpPr/>
          <p:nvPr/>
        </p:nvGrpSpPr>
        <p:grpSpPr>
          <a:xfrm>
            <a:off x="540000" y="3680824"/>
            <a:ext cx="10980000" cy="1557176"/>
            <a:chOff x="540000" y="3429604"/>
            <a:chExt cx="10980000" cy="1557176"/>
          </a:xfrm>
        </p:grpSpPr>
        <p:sp>
          <p:nvSpPr>
            <p:cNvPr id="5" name="Espace réservé du contenu 1">
              <a:extLst>
                <a:ext uri="{FF2B5EF4-FFF2-40B4-BE49-F238E27FC236}">
                  <a16:creationId xmlns:a16="http://schemas.microsoft.com/office/drawing/2014/main" id="{FAD65283-4045-B54C-BD85-22D2FC3281B6}"/>
                </a:ext>
              </a:extLst>
            </p:cNvPr>
            <p:cNvSpPr txBox="1">
              <a:spLocks/>
            </p:cNvSpPr>
            <p:nvPr/>
          </p:nvSpPr>
          <p:spPr>
            <a:xfrm>
              <a:off x="540000" y="4796834"/>
              <a:ext cx="10980000" cy="189946"/>
            </a:xfrm>
            <a:prstGeom prst="rect">
              <a:avLst/>
            </a:prstGeom>
          </p:spPr>
          <p:txBody>
            <a:bodyPr vert="horz" lIns="0" tIns="0" rIns="0" bIns="0" numCol="5" rtlCol="0">
              <a:normAutofit fontScale="70000" lnSpcReduction="20000"/>
            </a:bodyPr>
            <a:lstStyle>
              <a:lvl1pPr marL="0" indent="0" algn="just" defTabSz="914400" rtl="0" eaLnBrk="1" latinLnBrk="0" hangingPunct="1">
                <a:lnSpc>
                  <a:spcPct val="100000"/>
                </a:lnSpc>
                <a:spcBef>
                  <a:spcPts val="1000"/>
                </a:spcBef>
                <a:buFont typeface="Arial" panose="020B0604020202020204" pitchFamily="34" charset="0"/>
                <a:buNone/>
                <a:defRPr sz="2000" b="0" i="0" kern="1200">
                  <a:solidFill>
                    <a:srgbClr val="363A3B"/>
                  </a:solidFill>
                  <a:latin typeface="Calibri Light" panose="020F0302020204030204" pitchFamily="34" charset="0"/>
                  <a:ea typeface="+mn-ea"/>
                  <a:cs typeface="Calibri Light" panose="020F0302020204030204" pitchFamily="34" charset="0"/>
                </a:defRPr>
              </a:lvl1pPr>
              <a:lvl2pPr marL="685800" indent="-228600" algn="just" defTabSz="914400" rtl="0" eaLnBrk="1" latinLnBrk="0" hangingPunct="1">
                <a:lnSpc>
                  <a:spcPct val="100000"/>
                </a:lnSpc>
                <a:spcBef>
                  <a:spcPts val="500"/>
                </a:spcBef>
                <a:buFont typeface="Arial" panose="020B0604020202020204" pitchFamily="34" charset="0"/>
                <a:buChar char="•"/>
                <a:defRPr sz="1400" b="0" i="0" kern="1200">
                  <a:solidFill>
                    <a:srgbClr val="363A3B"/>
                  </a:solidFill>
                  <a:latin typeface="Calibri Light" panose="020F0302020204030204" pitchFamily="34" charset="0"/>
                  <a:ea typeface="+mn-ea"/>
                  <a:cs typeface="Calibri Light" panose="020F0302020204030204" pitchFamily="34" charset="0"/>
                </a:defRPr>
              </a:lvl2pPr>
              <a:lvl3pPr marL="1143000" indent="-228600" algn="just" defTabSz="914400" rtl="0" eaLnBrk="1" latinLnBrk="0" hangingPunct="1">
                <a:lnSpc>
                  <a:spcPct val="100000"/>
                </a:lnSpc>
                <a:spcBef>
                  <a:spcPts val="500"/>
                </a:spcBef>
                <a:buFont typeface="Arial" panose="020B0604020202020204" pitchFamily="34" charset="0"/>
                <a:buChar char="•"/>
                <a:defRPr sz="1400" b="0" i="0" kern="1200">
                  <a:solidFill>
                    <a:srgbClr val="363A3B"/>
                  </a:solidFill>
                  <a:latin typeface="Calibri Light" panose="020F0302020204030204" pitchFamily="34" charset="0"/>
                  <a:ea typeface="+mn-ea"/>
                  <a:cs typeface="Calibri Light" panose="020F0302020204030204" pitchFamily="34" charset="0"/>
                </a:defRPr>
              </a:lvl3pPr>
              <a:lvl4pPr marL="1600200" indent="-228600" algn="just" defTabSz="914400" rtl="0" eaLnBrk="1" latinLnBrk="0" hangingPunct="1">
                <a:lnSpc>
                  <a:spcPct val="100000"/>
                </a:lnSpc>
                <a:spcBef>
                  <a:spcPts val="500"/>
                </a:spcBef>
                <a:buFont typeface="Arial" panose="020B0604020202020204" pitchFamily="34" charset="0"/>
                <a:buChar char="•"/>
                <a:defRPr sz="1400" b="0" i="0" kern="1200">
                  <a:solidFill>
                    <a:srgbClr val="363A3B"/>
                  </a:solidFill>
                  <a:latin typeface="Calibri Light" panose="020F0302020204030204" pitchFamily="34" charset="0"/>
                  <a:ea typeface="+mn-ea"/>
                  <a:cs typeface="Calibri Light" panose="020F0302020204030204" pitchFamily="34" charset="0"/>
                </a:defRPr>
              </a:lvl4pPr>
              <a:lvl5pPr marL="2057400" indent="-228600" algn="just" defTabSz="914400" rtl="0" eaLnBrk="1" latinLnBrk="0" hangingPunct="1">
                <a:lnSpc>
                  <a:spcPct val="100000"/>
                </a:lnSpc>
                <a:spcBef>
                  <a:spcPts val="500"/>
                </a:spcBef>
                <a:buFont typeface="Arial" panose="020B0604020202020204" pitchFamily="34" charset="0"/>
                <a:buChar char="•"/>
                <a:defRPr sz="1400" b="0" i="0" kern="1200">
                  <a:solidFill>
                    <a:srgbClr val="363A3B"/>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228600" algn="ctr"/>
              <a:r>
                <a:rPr lang="en-GB"/>
                <a:t>Tax</a:t>
              </a:r>
            </a:p>
            <a:p>
              <a:pPr indent="-228600" algn="ctr"/>
              <a:r>
                <a:rPr lang="en-GB"/>
                <a:t>Corporate</a:t>
              </a:r>
            </a:p>
            <a:p>
              <a:pPr indent="-228600" algn="ctr"/>
              <a:r>
                <a:rPr lang="en-GB"/>
                <a:t>Banking &amp; Finance</a:t>
              </a:r>
            </a:p>
            <a:p>
              <a:pPr indent="-228600" algn="ctr"/>
              <a:r>
                <a:rPr lang="en-GB"/>
                <a:t>Investment funds</a:t>
              </a:r>
            </a:p>
            <a:p>
              <a:pPr indent="-228600" algn="ctr"/>
              <a:r>
                <a:rPr lang="en-GB"/>
                <a:t>Insolvency and Restructuring</a:t>
              </a:r>
            </a:p>
          </p:txBody>
        </p:sp>
        <p:pic>
          <p:nvPicPr>
            <p:cNvPr id="7" name="Image 6">
              <a:extLst>
                <a:ext uri="{FF2B5EF4-FFF2-40B4-BE49-F238E27FC236}">
                  <a16:creationId xmlns:a16="http://schemas.microsoft.com/office/drawing/2014/main" id="{DE31FA30-2863-BF4E-9EF6-8C34A5290543}"/>
                </a:ext>
              </a:extLst>
            </p:cNvPr>
            <p:cNvPicPr>
              <a:picLocks noChangeAspect="1"/>
            </p:cNvPicPr>
            <p:nvPr/>
          </p:nvPicPr>
          <p:blipFill>
            <a:blip r:embed="rId2"/>
            <a:stretch>
              <a:fillRect/>
            </a:stretch>
          </p:blipFill>
          <p:spPr>
            <a:xfrm>
              <a:off x="1002121" y="3429604"/>
              <a:ext cx="1270000" cy="1270000"/>
            </a:xfrm>
            <a:prstGeom prst="rect">
              <a:avLst/>
            </a:prstGeom>
          </p:spPr>
        </p:pic>
        <p:pic>
          <p:nvPicPr>
            <p:cNvPr id="8" name="Image 7">
              <a:extLst>
                <a:ext uri="{FF2B5EF4-FFF2-40B4-BE49-F238E27FC236}">
                  <a16:creationId xmlns:a16="http://schemas.microsoft.com/office/drawing/2014/main" id="{716F2261-F8F6-3C49-9E09-24E109084707}"/>
                </a:ext>
              </a:extLst>
            </p:cNvPr>
            <p:cNvPicPr>
              <a:picLocks noChangeAspect="1"/>
            </p:cNvPicPr>
            <p:nvPr/>
          </p:nvPicPr>
          <p:blipFill>
            <a:blip r:embed="rId3"/>
            <a:stretch>
              <a:fillRect/>
            </a:stretch>
          </p:blipFill>
          <p:spPr>
            <a:xfrm>
              <a:off x="3191496" y="3429604"/>
              <a:ext cx="1270000" cy="1270000"/>
            </a:xfrm>
            <a:prstGeom prst="rect">
              <a:avLst/>
            </a:prstGeom>
          </p:spPr>
        </p:pic>
        <p:pic>
          <p:nvPicPr>
            <p:cNvPr id="9" name="Image 8">
              <a:extLst>
                <a:ext uri="{FF2B5EF4-FFF2-40B4-BE49-F238E27FC236}">
                  <a16:creationId xmlns:a16="http://schemas.microsoft.com/office/drawing/2014/main" id="{ADE11E68-9809-FD45-9178-3A4791FD609F}"/>
                </a:ext>
              </a:extLst>
            </p:cNvPr>
            <p:cNvPicPr>
              <a:picLocks noChangeAspect="1"/>
            </p:cNvPicPr>
            <p:nvPr/>
          </p:nvPicPr>
          <p:blipFill>
            <a:blip r:embed="rId4"/>
            <a:stretch>
              <a:fillRect/>
            </a:stretch>
          </p:blipFill>
          <p:spPr>
            <a:xfrm>
              <a:off x="5380871" y="3429604"/>
              <a:ext cx="1270000" cy="1270000"/>
            </a:xfrm>
            <a:prstGeom prst="rect">
              <a:avLst/>
            </a:prstGeom>
          </p:spPr>
        </p:pic>
        <p:pic>
          <p:nvPicPr>
            <p:cNvPr id="10" name="Image 9">
              <a:extLst>
                <a:ext uri="{FF2B5EF4-FFF2-40B4-BE49-F238E27FC236}">
                  <a16:creationId xmlns:a16="http://schemas.microsoft.com/office/drawing/2014/main" id="{318CB12F-656C-004D-BEA7-4EB9C6633CC5}"/>
                </a:ext>
              </a:extLst>
            </p:cNvPr>
            <p:cNvPicPr>
              <a:picLocks noChangeAspect="1"/>
            </p:cNvPicPr>
            <p:nvPr/>
          </p:nvPicPr>
          <p:blipFill>
            <a:blip r:embed="rId5"/>
            <a:stretch>
              <a:fillRect/>
            </a:stretch>
          </p:blipFill>
          <p:spPr>
            <a:xfrm>
              <a:off x="7570246" y="3429604"/>
              <a:ext cx="1270000" cy="1270000"/>
            </a:xfrm>
            <a:prstGeom prst="rect">
              <a:avLst/>
            </a:prstGeom>
          </p:spPr>
        </p:pic>
        <p:pic>
          <p:nvPicPr>
            <p:cNvPr id="11" name="Image 10">
              <a:extLst>
                <a:ext uri="{FF2B5EF4-FFF2-40B4-BE49-F238E27FC236}">
                  <a16:creationId xmlns:a16="http://schemas.microsoft.com/office/drawing/2014/main" id="{E51D3838-E9BE-7B44-8EE5-F32B5556EBDE}"/>
                </a:ext>
              </a:extLst>
            </p:cNvPr>
            <p:cNvPicPr>
              <a:picLocks noChangeAspect="1"/>
            </p:cNvPicPr>
            <p:nvPr/>
          </p:nvPicPr>
          <p:blipFill>
            <a:blip r:embed="rId6"/>
            <a:stretch>
              <a:fillRect/>
            </a:stretch>
          </p:blipFill>
          <p:spPr>
            <a:xfrm>
              <a:off x="9759622" y="3429604"/>
              <a:ext cx="1270000" cy="1270000"/>
            </a:xfrm>
            <a:prstGeom prst="rect">
              <a:avLst/>
            </a:prstGeom>
          </p:spPr>
        </p:pic>
      </p:grpSp>
      <p:sp>
        <p:nvSpPr>
          <p:cNvPr id="4" name="Slide Number Placeholder 3">
            <a:extLst>
              <a:ext uri="{FF2B5EF4-FFF2-40B4-BE49-F238E27FC236}">
                <a16:creationId xmlns:a16="http://schemas.microsoft.com/office/drawing/2014/main" id="{0EBB0CE6-02A7-4AF1-9F84-84E5F196AB68}"/>
              </a:ext>
            </a:extLst>
          </p:cNvPr>
          <p:cNvSpPr>
            <a:spLocks noGrp="1"/>
          </p:cNvSpPr>
          <p:nvPr>
            <p:ph type="sldNum" sz="quarter" idx="4"/>
          </p:nvPr>
        </p:nvSpPr>
        <p:spPr/>
        <p:txBody>
          <a:bodyPr/>
          <a:lstStyle/>
          <a:p>
            <a:fld id="{C97A31DC-E12C-984F-B8D7-28EE74DA8F71}" type="slidenum">
              <a:rPr lang="en-GB" smtClean="0"/>
              <a:pPr/>
              <a:t>25</a:t>
            </a:fld>
            <a:endParaRPr lang="en-GB"/>
          </a:p>
        </p:txBody>
      </p:sp>
    </p:spTree>
    <p:extLst>
      <p:ext uri="{BB962C8B-B14F-4D97-AF65-F5344CB8AC3E}">
        <p14:creationId xmlns:p14="http://schemas.microsoft.com/office/powerpoint/2010/main" val="2221359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1">
            <a:extLst>
              <a:ext uri="{FF2B5EF4-FFF2-40B4-BE49-F238E27FC236}">
                <a16:creationId xmlns:a16="http://schemas.microsoft.com/office/drawing/2014/main" id="{794C70B2-DEEE-A841-ADB9-6C5169475AC6}"/>
              </a:ext>
            </a:extLst>
          </p:cNvPr>
          <p:cNvSpPr>
            <a:spLocks noGrp="1"/>
          </p:cNvSpPr>
          <p:nvPr>
            <p:ph idx="1"/>
          </p:nvPr>
        </p:nvSpPr>
        <p:spPr>
          <a:xfrm>
            <a:off x="2880000" y="1620000"/>
            <a:ext cx="8640000" cy="4248000"/>
          </a:xfrm>
        </p:spPr>
        <p:txBody>
          <a:bodyPr anchor="ctr" anchorCtr="0">
            <a:normAutofit/>
          </a:bodyPr>
          <a:lstStyle/>
          <a:p>
            <a:pPr lvl="1"/>
            <a:r>
              <a:rPr lang="fr-FR" sz="1400" dirty="0"/>
              <a:t>2, Avenue Charles de Gaulle </a:t>
            </a:r>
            <a:r>
              <a:rPr lang="en-GB" sz="1400" dirty="0"/>
              <a:t>I L-1653 Luxembourg</a:t>
            </a:r>
          </a:p>
          <a:p>
            <a:pPr lvl="1"/>
            <a:r>
              <a:rPr lang="en-GB" sz="1400" dirty="0"/>
              <a:t>M + 352 691 139 596</a:t>
            </a:r>
          </a:p>
          <a:p>
            <a:pPr lvl="1"/>
            <a:r>
              <a:rPr lang="en-GB" sz="1400" dirty="0"/>
              <a:t>D  +352 2899 8886 21</a:t>
            </a:r>
          </a:p>
          <a:p>
            <a:pPr lvl="1"/>
            <a:r>
              <a:rPr lang="en-GB" sz="1400" dirty="0"/>
              <a:t>T   +352 2899 8886 10</a:t>
            </a:r>
          </a:p>
          <a:p>
            <a:pPr lvl="1"/>
            <a:r>
              <a:rPr lang="en-GB" sz="1400"/>
              <a:t>pjbossuyt@dupontpartners.com </a:t>
            </a:r>
            <a:r>
              <a:rPr lang="en-GB" sz="1400" dirty="0"/>
              <a:t>I </a:t>
            </a:r>
            <a:r>
              <a:rPr lang="en-GB" sz="1400" b="1" dirty="0">
                <a:gradFill>
                  <a:gsLst>
                    <a:gs pos="100000">
                      <a:srgbClr val="D8C7A8"/>
                    </a:gs>
                    <a:gs pos="0">
                      <a:srgbClr val="B0A77A"/>
                    </a:gs>
                  </a:gsLst>
                  <a:lin ang="0" scaled="0"/>
                </a:gradFill>
                <a:latin typeface="Calibri" panose="020F0502020204030204" pitchFamily="34" charset="0"/>
                <a:cs typeface="Calibri" panose="020F0502020204030204" pitchFamily="34" charset="0"/>
              </a:rPr>
              <a:t>dupontpartners.com</a:t>
            </a:r>
          </a:p>
        </p:txBody>
      </p:sp>
      <p:sp>
        <p:nvSpPr>
          <p:cNvPr id="7" name="Titre 2">
            <a:extLst>
              <a:ext uri="{FF2B5EF4-FFF2-40B4-BE49-F238E27FC236}">
                <a16:creationId xmlns:a16="http://schemas.microsoft.com/office/drawing/2014/main" id="{F783118C-B9FD-49DB-8886-F53D8857C56B}"/>
              </a:ext>
            </a:extLst>
          </p:cNvPr>
          <p:cNvSpPr>
            <a:spLocks noGrp="1"/>
          </p:cNvSpPr>
          <p:nvPr>
            <p:ph type="title"/>
          </p:nvPr>
        </p:nvSpPr>
        <p:spPr>
          <a:xfrm>
            <a:off x="540000" y="365125"/>
            <a:ext cx="10980000" cy="1018800"/>
          </a:xfrm>
        </p:spPr>
        <p:txBody>
          <a:bodyPr/>
          <a:lstStyle/>
          <a:p>
            <a:r>
              <a:rPr lang="en-GB" dirty="0"/>
              <a:t>CONTACT</a:t>
            </a:r>
          </a:p>
        </p:txBody>
      </p:sp>
    </p:spTree>
    <p:extLst>
      <p:ext uri="{BB962C8B-B14F-4D97-AF65-F5344CB8AC3E}">
        <p14:creationId xmlns:p14="http://schemas.microsoft.com/office/powerpoint/2010/main" val="3149391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CC150A3-27AD-BA4E-8909-5B0D201DDF83}"/>
              </a:ext>
            </a:extLst>
          </p:cNvPr>
          <p:cNvSpPr>
            <a:spLocks noGrp="1"/>
          </p:cNvSpPr>
          <p:nvPr>
            <p:ph idx="4294967295"/>
          </p:nvPr>
        </p:nvSpPr>
        <p:spPr>
          <a:xfrm>
            <a:off x="540000" y="1620000"/>
            <a:ext cx="10980000" cy="4248000"/>
          </a:xfrm>
        </p:spPr>
        <p:txBody>
          <a:bodyPr>
            <a:normAutofit/>
          </a:bodyPr>
          <a:lstStyle/>
          <a:p>
            <a:pPr lvl="0"/>
            <a:r>
              <a:rPr lang="en-LU" dirty="0"/>
              <a:t>Founding Partner Dupont Partners Luxembourg (prior White &amp; Case and Clifford Chance)</a:t>
            </a:r>
          </a:p>
          <a:p>
            <a:pPr lvl="0"/>
            <a:r>
              <a:rPr lang="en-LU" dirty="0"/>
              <a:t>FUNDP, KUL, Coimbra Univeristy, London King’s College (LL.M. Banking &amp; Finance 2003)</a:t>
            </a:r>
          </a:p>
          <a:p>
            <a:pPr marL="285750" lvl="0" indent="-285750">
              <a:buFont typeface="Arial" panose="020B0604020202020204" pitchFamily="34" charset="0"/>
              <a:buChar char="•"/>
            </a:pPr>
            <a:r>
              <a:rPr lang="en-LU" dirty="0"/>
              <a:t>Key practice areas: Finance Law, Acquisition Finance, Fund Finance, Securitisation, Group Financing, Corporate law, insolvency and restructuring</a:t>
            </a:r>
          </a:p>
          <a:p>
            <a:pPr marL="285750" lvl="0" indent="-285750">
              <a:buFont typeface="Arial" panose="020B0604020202020204" pitchFamily="34" charset="0"/>
              <a:buChar char="•"/>
            </a:pPr>
            <a:r>
              <a:rPr lang="en-LU" dirty="0"/>
              <a:t>Notable transactions and experience</a:t>
            </a:r>
          </a:p>
          <a:p>
            <a:pPr marL="285750" lvl="0" indent="-285750">
              <a:buFont typeface="Arial" panose="020B0604020202020204" pitchFamily="34" charset="0"/>
              <a:buChar char="•"/>
            </a:pPr>
            <a:r>
              <a:rPr lang="en-LU" dirty="0"/>
              <a:t>Why I am here today</a:t>
            </a:r>
          </a:p>
          <a:p>
            <a:endParaRPr lang="en-GB" dirty="0"/>
          </a:p>
        </p:txBody>
      </p:sp>
      <p:sp>
        <p:nvSpPr>
          <p:cNvPr id="3" name="Titre 2">
            <a:extLst>
              <a:ext uri="{FF2B5EF4-FFF2-40B4-BE49-F238E27FC236}">
                <a16:creationId xmlns:a16="http://schemas.microsoft.com/office/drawing/2014/main" id="{CE764DC1-26E7-7B42-A975-6D99B5511BE1}"/>
              </a:ext>
            </a:extLst>
          </p:cNvPr>
          <p:cNvSpPr>
            <a:spLocks noGrp="1"/>
          </p:cNvSpPr>
          <p:nvPr>
            <p:ph type="title"/>
          </p:nvPr>
        </p:nvSpPr>
        <p:spPr/>
        <p:txBody>
          <a:bodyPr>
            <a:normAutofit/>
          </a:bodyPr>
          <a:lstStyle/>
          <a:p>
            <a:r>
              <a:rPr lang="fr-FR" dirty="0"/>
              <a:t>I. 	</a:t>
            </a:r>
            <a:r>
              <a:rPr lang="en-LU" dirty="0"/>
              <a:t>About Me</a:t>
            </a:r>
            <a:endParaRPr lang="fr-FR" dirty="0"/>
          </a:p>
        </p:txBody>
      </p:sp>
      <p:sp>
        <p:nvSpPr>
          <p:cNvPr id="4" name="Slide Number Placeholder 3">
            <a:extLst>
              <a:ext uri="{FF2B5EF4-FFF2-40B4-BE49-F238E27FC236}">
                <a16:creationId xmlns:a16="http://schemas.microsoft.com/office/drawing/2014/main" id="{A753AE9C-A93C-40B6-953B-CF594063CC40}"/>
              </a:ext>
            </a:extLst>
          </p:cNvPr>
          <p:cNvSpPr>
            <a:spLocks noGrp="1"/>
          </p:cNvSpPr>
          <p:nvPr>
            <p:ph type="sldNum" sz="quarter" idx="4"/>
          </p:nvPr>
        </p:nvSpPr>
        <p:spPr/>
        <p:txBody>
          <a:bodyPr/>
          <a:lstStyle/>
          <a:p>
            <a:fld id="{C97A31DC-E12C-984F-B8D7-28EE74DA8F71}" type="slidenum">
              <a:rPr lang="en-GB" smtClean="0"/>
              <a:pPr/>
              <a:t>3</a:t>
            </a:fld>
            <a:endParaRPr lang="en-GB"/>
          </a:p>
        </p:txBody>
      </p:sp>
    </p:spTree>
    <p:extLst>
      <p:ext uri="{BB962C8B-B14F-4D97-AF65-F5344CB8AC3E}">
        <p14:creationId xmlns:p14="http://schemas.microsoft.com/office/powerpoint/2010/main" val="2088250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E247-914D-3E1A-4014-0BC1A421BBF1}"/>
              </a:ext>
            </a:extLst>
          </p:cNvPr>
          <p:cNvSpPr>
            <a:spLocks noGrp="1"/>
          </p:cNvSpPr>
          <p:nvPr>
            <p:ph type="title"/>
          </p:nvPr>
        </p:nvSpPr>
        <p:spPr/>
        <p:txBody>
          <a:bodyPr/>
          <a:lstStyle/>
          <a:p>
            <a:r>
              <a:rPr kumimoji="0" lang="fr-FR" sz="3500" b="1" i="0" u="none" strike="noStrike" kern="1200" cap="none" spc="0" normalizeH="0" baseline="0" noProof="0" dirty="0">
                <a:ln>
                  <a:noFill/>
                </a:ln>
                <a:gradFill>
                  <a:gsLst>
                    <a:gs pos="100000">
                      <a:srgbClr val="D8C7A8"/>
                    </a:gs>
                    <a:gs pos="0">
                      <a:srgbClr val="B0A77A"/>
                    </a:gs>
                  </a:gsLst>
                  <a:lin ang="0" scaled="0"/>
                </a:gradFill>
                <a:effectLst/>
                <a:uLnTx/>
                <a:uFillTx/>
                <a:latin typeface="Calibri" panose="020F0502020204030204" pitchFamily="34" charset="0"/>
                <a:ea typeface="+mj-ea"/>
                <a:cs typeface="Calibri" panose="020F0502020204030204" pitchFamily="34" charset="0"/>
              </a:rPr>
              <a:t>II. 	</a:t>
            </a:r>
            <a:r>
              <a:rPr lang="en-LU" dirty="0"/>
              <a:t>The Foundation: Understanding the Economic World</a:t>
            </a:r>
            <a:endParaRPr lang="en-US" dirty="0"/>
          </a:p>
        </p:txBody>
      </p:sp>
      <p:sp>
        <p:nvSpPr>
          <p:cNvPr id="3" name="Content Placeholder 2">
            <a:extLst>
              <a:ext uri="{FF2B5EF4-FFF2-40B4-BE49-F238E27FC236}">
                <a16:creationId xmlns:a16="http://schemas.microsoft.com/office/drawing/2014/main" id="{0C8BE8F8-15EA-3A21-7763-7B8EF07356A9}"/>
              </a:ext>
            </a:extLst>
          </p:cNvPr>
          <p:cNvSpPr>
            <a:spLocks noGrp="1"/>
          </p:cNvSpPr>
          <p:nvPr>
            <p:ph sz="half" idx="10"/>
          </p:nvPr>
        </p:nvSpPr>
        <p:spPr/>
        <p:txBody>
          <a:bodyPr>
            <a:normAutofit/>
          </a:bodyPr>
          <a:lstStyle/>
          <a:p>
            <a:r>
              <a:rPr lang="en-LU" sz="2200" i="1" dirty="0"/>
              <a:t>"If you don't understand why a deal is structured the way it is, you cannot advise on it.”</a:t>
            </a:r>
          </a:p>
          <a:p>
            <a:endParaRPr lang="en-LU" dirty="0"/>
          </a:p>
          <a:p>
            <a:pPr marL="285750" indent="-285750">
              <a:buFont typeface="Arial" panose="020B0604020202020204" pitchFamily="34" charset="0"/>
              <a:buChar char="•"/>
            </a:pPr>
            <a:r>
              <a:rPr lang="en-LU" dirty="0"/>
              <a:t>You Cannot Do Finance Law Without Understanding Finance</a:t>
            </a:r>
          </a:p>
          <a:p>
            <a:pPr marL="285750" lvl="0" indent="-285750">
              <a:buFont typeface="Arial" panose="020B0604020202020204" pitchFamily="34" charset="0"/>
              <a:buChar char="•"/>
            </a:pPr>
            <a:r>
              <a:rPr lang="en-LU" dirty="0"/>
              <a:t>Finance lawyers do not just draft documents — they understand deals</a:t>
            </a:r>
          </a:p>
          <a:p>
            <a:pPr marL="285750" lvl="0" indent="-285750">
              <a:buFont typeface="Arial" panose="020B0604020202020204" pitchFamily="34" charset="0"/>
              <a:buChar char="•"/>
            </a:pPr>
            <a:r>
              <a:rPr lang="en-LU" dirty="0"/>
              <a:t>You must be able to read the room: markets, cycles, credit risk, leverage</a:t>
            </a:r>
          </a:p>
          <a:p>
            <a:pPr marL="285750" lvl="0" indent="-285750">
              <a:buFont typeface="Arial" panose="020B0604020202020204" pitchFamily="34" charset="0"/>
              <a:buChar char="•"/>
            </a:pPr>
            <a:r>
              <a:rPr lang="en-LU" dirty="0"/>
              <a:t>Understanding the economic rationale behind a transaction is non-negotiable</a:t>
            </a:r>
          </a:p>
          <a:p>
            <a:pPr marL="285750" lvl="0" indent="-285750">
              <a:buFont typeface="Arial" panose="020B0604020202020204" pitchFamily="34" charset="0"/>
              <a:buChar char="•"/>
            </a:pPr>
            <a:r>
              <a:rPr lang="en-LU" dirty="0"/>
              <a:t>The law follows the economics — not the other way around</a:t>
            </a:r>
          </a:p>
          <a:p>
            <a:endParaRPr lang="en-US" sz="1600" b="0" dirty="0">
              <a:latin typeface="+mj-lt"/>
            </a:endParaRPr>
          </a:p>
        </p:txBody>
      </p:sp>
      <p:sp>
        <p:nvSpPr>
          <p:cNvPr id="4" name="Slide Number Placeholder 3">
            <a:extLst>
              <a:ext uri="{FF2B5EF4-FFF2-40B4-BE49-F238E27FC236}">
                <a16:creationId xmlns:a16="http://schemas.microsoft.com/office/drawing/2014/main" id="{00C72285-6033-9783-2E36-B8369254909A}"/>
              </a:ext>
            </a:extLst>
          </p:cNvPr>
          <p:cNvSpPr>
            <a:spLocks noGrp="1"/>
          </p:cNvSpPr>
          <p:nvPr>
            <p:ph type="sldNum" sz="quarter" idx="4"/>
          </p:nvPr>
        </p:nvSpPr>
        <p:spPr/>
        <p:txBody>
          <a:bodyPr/>
          <a:lstStyle/>
          <a:p>
            <a:fld id="{C97A31DC-E12C-984F-B8D7-28EE74DA8F71}" type="slidenum">
              <a:rPr lang="en-GB" smtClean="0"/>
              <a:pPr/>
              <a:t>4</a:t>
            </a:fld>
            <a:endParaRPr lang="en-GB"/>
          </a:p>
        </p:txBody>
      </p:sp>
    </p:spTree>
    <p:extLst>
      <p:ext uri="{BB962C8B-B14F-4D97-AF65-F5344CB8AC3E}">
        <p14:creationId xmlns:p14="http://schemas.microsoft.com/office/powerpoint/2010/main" val="2380820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A5AD1-5646-DD6E-8A8A-8751E0F6F8E5}"/>
              </a:ext>
            </a:extLst>
          </p:cNvPr>
          <p:cNvSpPr>
            <a:spLocks noGrp="1"/>
          </p:cNvSpPr>
          <p:nvPr>
            <p:ph type="title"/>
          </p:nvPr>
        </p:nvSpPr>
        <p:spPr/>
        <p:txBody>
          <a:bodyPr/>
          <a:lstStyle/>
          <a:p>
            <a:r>
              <a:rPr lang="en-LU" dirty="0"/>
              <a:t>III. Tools of the Trade: AI and Reading</a:t>
            </a:r>
          </a:p>
        </p:txBody>
      </p:sp>
      <p:sp>
        <p:nvSpPr>
          <p:cNvPr id="3" name="Content Placeholder 2">
            <a:extLst>
              <a:ext uri="{FF2B5EF4-FFF2-40B4-BE49-F238E27FC236}">
                <a16:creationId xmlns:a16="http://schemas.microsoft.com/office/drawing/2014/main" id="{F077D824-FABC-FB18-38F1-2321389E1911}"/>
              </a:ext>
            </a:extLst>
          </p:cNvPr>
          <p:cNvSpPr>
            <a:spLocks noGrp="1"/>
          </p:cNvSpPr>
          <p:nvPr>
            <p:ph sz="half" idx="10"/>
          </p:nvPr>
        </p:nvSpPr>
        <p:spPr/>
        <p:txBody>
          <a:bodyPr/>
          <a:lstStyle/>
          <a:p>
            <a:r>
              <a:rPr lang="en-LU" dirty="0"/>
              <a:t>Leveraging AI — But Never Replacing Your Own Mind</a:t>
            </a:r>
          </a:p>
          <a:p>
            <a:pPr marL="285750" lvl="0" indent="-285750">
              <a:buFont typeface="Arial" panose="020B0604020202020204" pitchFamily="34" charset="0"/>
              <a:buChar char="•"/>
            </a:pPr>
            <a:r>
              <a:rPr lang="en-LU" dirty="0"/>
              <a:t>AI is a powerful tool for research, drafting, and analysis</a:t>
            </a:r>
          </a:p>
          <a:p>
            <a:pPr marL="285750" lvl="0" indent="-285750">
              <a:buFont typeface="Arial" panose="020B0604020202020204" pitchFamily="34" charset="0"/>
              <a:buChar char="•"/>
            </a:pPr>
            <a:r>
              <a:rPr lang="en-LU" dirty="0"/>
              <a:t>However: AI is only as good as the prompt — and the lawyer behind it</a:t>
            </a:r>
          </a:p>
          <a:p>
            <a:pPr marL="285750" lvl="0" indent="-285750">
              <a:buFont typeface="Arial" panose="020B0604020202020204" pitchFamily="34" charset="0"/>
              <a:buChar char="•"/>
            </a:pPr>
            <a:r>
              <a:rPr lang="en-LU" dirty="0"/>
              <a:t>There is no substitute for reading extensively:</a:t>
            </a:r>
          </a:p>
          <a:p>
            <a:pPr marL="882900" lvl="2" indent="-342900">
              <a:buFont typeface="+mj-lt"/>
              <a:buAutoNum type="arabicPeriod"/>
            </a:pPr>
            <a:r>
              <a:rPr lang="en-LU" dirty="0"/>
              <a:t>Financial press (FT, Bloomberg, The Economist)</a:t>
            </a:r>
          </a:p>
          <a:p>
            <a:pPr marL="882900" lvl="2" indent="-342900">
              <a:buFont typeface="+mj-lt"/>
              <a:buAutoNum type="arabicPeriod"/>
            </a:pPr>
            <a:r>
              <a:rPr lang="en-LU" dirty="0"/>
              <a:t>Transaction documentation</a:t>
            </a:r>
          </a:p>
          <a:p>
            <a:pPr marL="882900" lvl="2" indent="-342900">
              <a:buFont typeface="+mj-lt"/>
              <a:buAutoNum type="arabicPeriod"/>
            </a:pPr>
            <a:r>
              <a:rPr lang="en-LU" dirty="0"/>
              <a:t>Court decisions and market guidance</a:t>
            </a:r>
          </a:p>
          <a:p>
            <a:pPr marL="285750" lvl="0" indent="-285750">
              <a:buFont typeface="Arial" panose="020B0604020202020204" pitchFamily="34" charset="0"/>
              <a:buChar char="•"/>
            </a:pPr>
            <a:r>
              <a:rPr lang="en-LU" dirty="0"/>
              <a:t>Develop your own legal instinct — AI cannot do that for you</a:t>
            </a:r>
          </a:p>
          <a:p>
            <a:pPr marL="285750" lvl="0" indent="-285750">
              <a:buFont typeface="Arial" panose="020B0604020202020204" pitchFamily="34" charset="0"/>
              <a:buChar char="•"/>
            </a:pPr>
            <a:r>
              <a:rPr lang="en-LU" dirty="0"/>
              <a:t>READ BOOKS</a:t>
            </a:r>
          </a:p>
          <a:p>
            <a:endParaRPr lang="en-LU" dirty="0"/>
          </a:p>
        </p:txBody>
      </p:sp>
      <p:sp>
        <p:nvSpPr>
          <p:cNvPr id="4" name="Slide Number Placeholder 3">
            <a:extLst>
              <a:ext uri="{FF2B5EF4-FFF2-40B4-BE49-F238E27FC236}">
                <a16:creationId xmlns:a16="http://schemas.microsoft.com/office/drawing/2014/main" id="{E56BD2E9-5B5F-B945-977B-4D16C5D972DE}"/>
              </a:ext>
            </a:extLst>
          </p:cNvPr>
          <p:cNvSpPr>
            <a:spLocks noGrp="1"/>
          </p:cNvSpPr>
          <p:nvPr>
            <p:ph type="sldNum" sz="quarter" idx="4"/>
          </p:nvPr>
        </p:nvSpPr>
        <p:spPr/>
        <p:txBody>
          <a:bodyPr/>
          <a:lstStyle/>
          <a:p>
            <a:fld id="{C97A31DC-E12C-984F-B8D7-28EE74DA8F71}" type="slidenum">
              <a:rPr lang="en-GB" smtClean="0"/>
              <a:pPr/>
              <a:t>5</a:t>
            </a:fld>
            <a:endParaRPr lang="en-GB"/>
          </a:p>
        </p:txBody>
      </p:sp>
    </p:spTree>
    <p:extLst>
      <p:ext uri="{BB962C8B-B14F-4D97-AF65-F5344CB8AC3E}">
        <p14:creationId xmlns:p14="http://schemas.microsoft.com/office/powerpoint/2010/main" val="1210548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0D69B-8B7A-8913-1798-934A9143548F}"/>
              </a:ext>
            </a:extLst>
          </p:cNvPr>
          <p:cNvSpPr>
            <a:spLocks noGrp="1"/>
          </p:cNvSpPr>
          <p:nvPr>
            <p:ph type="title"/>
          </p:nvPr>
        </p:nvSpPr>
        <p:spPr/>
        <p:txBody>
          <a:bodyPr/>
          <a:lstStyle/>
          <a:p>
            <a:r>
              <a:rPr lang="en-LU" dirty="0"/>
              <a:t>IV. The Legal Toolkit: What You Must Know</a:t>
            </a:r>
          </a:p>
        </p:txBody>
      </p:sp>
      <p:graphicFrame>
        <p:nvGraphicFramePr>
          <p:cNvPr id="5" name="Content Placeholder 4">
            <a:extLst>
              <a:ext uri="{FF2B5EF4-FFF2-40B4-BE49-F238E27FC236}">
                <a16:creationId xmlns:a16="http://schemas.microsoft.com/office/drawing/2014/main" id="{0B4E3925-A6BE-D612-DDED-8D0E8F7142F5}"/>
              </a:ext>
            </a:extLst>
          </p:cNvPr>
          <p:cNvGraphicFramePr>
            <a:graphicFrameLocks noGrp="1"/>
          </p:cNvGraphicFramePr>
          <p:nvPr>
            <p:ph sz="half" idx="10"/>
            <p:extLst>
              <p:ext uri="{D42A27DB-BD31-4B8C-83A1-F6EECF244321}">
                <p14:modId xmlns:p14="http://schemas.microsoft.com/office/powerpoint/2010/main" val="2103794914"/>
              </p:ext>
            </p:extLst>
          </p:nvPr>
        </p:nvGraphicFramePr>
        <p:xfrm>
          <a:off x="534988" y="2920395"/>
          <a:ext cx="10979150" cy="1950594"/>
        </p:xfrm>
        <a:graphic>
          <a:graphicData uri="http://schemas.openxmlformats.org/drawingml/2006/table">
            <a:tbl>
              <a:tblPr>
                <a:tableStyleId>{5C22544A-7EE6-4342-B048-85BDC9FD1C3A}</a:tableStyleId>
              </a:tblPr>
              <a:tblGrid>
                <a:gridCol w="3873726">
                  <a:extLst>
                    <a:ext uri="{9D8B030D-6E8A-4147-A177-3AD203B41FA5}">
                      <a16:colId xmlns:a16="http://schemas.microsoft.com/office/drawing/2014/main" val="519977164"/>
                    </a:ext>
                  </a:extLst>
                </a:gridCol>
                <a:gridCol w="7105424">
                  <a:extLst>
                    <a:ext uri="{9D8B030D-6E8A-4147-A177-3AD203B41FA5}">
                      <a16:colId xmlns:a16="http://schemas.microsoft.com/office/drawing/2014/main" val="3588588589"/>
                    </a:ext>
                  </a:extLst>
                </a:gridCol>
              </a:tblGrid>
              <a:tr h="223488">
                <a:tc>
                  <a:txBody>
                    <a:bodyPr/>
                    <a:lstStyle/>
                    <a:p>
                      <a:pPr>
                        <a:buNone/>
                      </a:pPr>
                      <a:r>
                        <a:rPr lang="en-LU" sz="1400">
                          <a:effectLst/>
                        </a:rPr>
                        <a:t>Area</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400" dirty="0">
                          <a:effectLst/>
                        </a:rPr>
                        <a:t>Why It Matters</a:t>
                      </a:r>
                      <a:endParaRPr lang="en-LU" sz="1400" dirty="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470593800"/>
                  </a:ext>
                </a:extLst>
              </a:tr>
              <a:tr h="223488">
                <a:tc>
                  <a:txBody>
                    <a:bodyPr/>
                    <a:lstStyle/>
                    <a:p>
                      <a:pPr>
                        <a:buNone/>
                      </a:pPr>
                      <a:r>
                        <a:rPr lang="en-LU" sz="1400">
                          <a:effectLst/>
                        </a:rPr>
                        <a:t>Company Law</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400">
                          <a:effectLst/>
                        </a:rPr>
                        <a:t>Understanding corporate structures, capacity, and governance</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4242052331"/>
                  </a:ext>
                </a:extLst>
              </a:tr>
              <a:tr h="223488">
                <a:tc>
                  <a:txBody>
                    <a:bodyPr/>
                    <a:lstStyle/>
                    <a:p>
                      <a:pPr>
                        <a:buNone/>
                      </a:pPr>
                      <a:r>
                        <a:rPr lang="en-LU" sz="1400">
                          <a:effectLst/>
                        </a:rPr>
                        <a:t>Insolvency Law</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400">
                          <a:effectLst/>
                        </a:rPr>
                        <a:t>What happens when things go wrong — critical for risk analysis</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3502824403"/>
                  </a:ext>
                </a:extLst>
              </a:tr>
              <a:tr h="223488">
                <a:tc>
                  <a:txBody>
                    <a:bodyPr/>
                    <a:lstStyle/>
                    <a:p>
                      <a:pPr>
                        <a:buNone/>
                      </a:pPr>
                      <a:r>
                        <a:rPr lang="en-LU" sz="1400">
                          <a:effectLst/>
                        </a:rPr>
                        <a:t>Contract Law</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400">
                          <a:effectLst/>
                        </a:rPr>
                        <a:t>The backbone of every financing document</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1038229949"/>
                  </a:ext>
                </a:extLst>
              </a:tr>
              <a:tr h="223488">
                <a:tc>
                  <a:txBody>
                    <a:bodyPr/>
                    <a:lstStyle/>
                    <a:p>
                      <a:pPr>
                        <a:buNone/>
                      </a:pPr>
                      <a:r>
                        <a:rPr lang="en-LU" sz="1400">
                          <a:effectLst/>
                        </a:rPr>
                        <a:t>Sûretés / Security Law</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400">
                          <a:effectLst/>
                        </a:rPr>
                        <a:t>How lenders protect themselves</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3264074273"/>
                  </a:ext>
                </a:extLst>
              </a:tr>
              <a:tr h="528244">
                <a:tc>
                  <a:txBody>
                    <a:bodyPr/>
                    <a:lstStyle/>
                    <a:p>
                      <a:pPr>
                        <a:buNone/>
                      </a:pPr>
                      <a:r>
                        <a:rPr lang="en-LU" sz="1400">
                          <a:effectLst/>
                        </a:rPr>
                        <a:t>Accounting</a:t>
                      </a:r>
                      <a:endParaRPr lang="en-LU" sz="14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400" dirty="0">
                          <a:effectLst/>
                        </a:rPr>
                        <a:t>You must be able to read annual accounts</a:t>
                      </a:r>
                      <a:endParaRPr lang="en-LU" sz="1400" dirty="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2047506339"/>
                  </a:ext>
                </a:extLst>
              </a:tr>
            </a:tbl>
          </a:graphicData>
        </a:graphic>
      </p:graphicFrame>
      <p:sp>
        <p:nvSpPr>
          <p:cNvPr id="4" name="Slide Number Placeholder 3">
            <a:extLst>
              <a:ext uri="{FF2B5EF4-FFF2-40B4-BE49-F238E27FC236}">
                <a16:creationId xmlns:a16="http://schemas.microsoft.com/office/drawing/2014/main" id="{60AED929-639C-B8F1-AD0F-9147F2E7EB78}"/>
              </a:ext>
            </a:extLst>
          </p:cNvPr>
          <p:cNvSpPr>
            <a:spLocks noGrp="1"/>
          </p:cNvSpPr>
          <p:nvPr>
            <p:ph type="sldNum" sz="quarter" idx="4"/>
          </p:nvPr>
        </p:nvSpPr>
        <p:spPr/>
        <p:txBody>
          <a:bodyPr/>
          <a:lstStyle/>
          <a:p>
            <a:fld id="{C97A31DC-E12C-984F-B8D7-28EE74DA8F71}" type="slidenum">
              <a:rPr lang="en-GB" smtClean="0"/>
              <a:pPr/>
              <a:t>6</a:t>
            </a:fld>
            <a:endParaRPr lang="en-GB"/>
          </a:p>
        </p:txBody>
      </p:sp>
      <p:sp>
        <p:nvSpPr>
          <p:cNvPr id="7" name="TextBox 6">
            <a:extLst>
              <a:ext uri="{FF2B5EF4-FFF2-40B4-BE49-F238E27FC236}">
                <a16:creationId xmlns:a16="http://schemas.microsoft.com/office/drawing/2014/main" id="{4CCDADCE-817F-1B1C-C2E1-611FE261A204}"/>
              </a:ext>
            </a:extLst>
          </p:cNvPr>
          <p:cNvSpPr txBox="1"/>
          <p:nvPr/>
        </p:nvSpPr>
        <p:spPr>
          <a:xfrm>
            <a:off x="779690" y="2117662"/>
            <a:ext cx="6098720" cy="369332"/>
          </a:xfrm>
          <a:prstGeom prst="rect">
            <a:avLst/>
          </a:prstGeom>
          <a:noFill/>
        </p:spPr>
        <p:txBody>
          <a:bodyPr wrap="square">
            <a:spAutoFit/>
          </a:bodyPr>
          <a:lstStyle/>
          <a:p>
            <a:pPr>
              <a:spcBef>
                <a:spcPts val="280"/>
              </a:spcBef>
              <a:buNone/>
            </a:pPr>
            <a:r>
              <a:rPr lang="en-LU" sz="1800" b="1" dirty="0">
                <a:solidFill>
                  <a:srgbClr val="000000"/>
                </a:solidFill>
                <a:effectLst/>
                <a:latin typeface="Arial" panose="020B0604020202020204" pitchFamily="34" charset="0"/>
                <a:ea typeface="Arial" panose="020B0604020202020204" pitchFamily="34" charset="0"/>
              </a:rPr>
              <a:t>Core Areas of Law for Any Finance Lawyer</a:t>
            </a:r>
            <a:endParaRPr lang="en-LU" sz="1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87546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A62F4-7A7B-BB69-4996-BD4977F616B6}"/>
              </a:ext>
            </a:extLst>
          </p:cNvPr>
          <p:cNvSpPr>
            <a:spLocks noGrp="1"/>
          </p:cNvSpPr>
          <p:nvPr>
            <p:ph type="title"/>
          </p:nvPr>
        </p:nvSpPr>
        <p:spPr/>
        <p:txBody>
          <a:bodyPr/>
          <a:lstStyle/>
          <a:p>
            <a:r>
              <a:rPr lang="en-LU" dirty="0"/>
              <a:t>V. The Mindset: Think on Your Feet</a:t>
            </a:r>
          </a:p>
        </p:txBody>
      </p:sp>
      <p:sp>
        <p:nvSpPr>
          <p:cNvPr id="3" name="Content Placeholder 2">
            <a:extLst>
              <a:ext uri="{FF2B5EF4-FFF2-40B4-BE49-F238E27FC236}">
                <a16:creationId xmlns:a16="http://schemas.microsoft.com/office/drawing/2014/main" id="{C6D870EA-2F06-0ACA-3B5F-E14D5C204663}"/>
              </a:ext>
            </a:extLst>
          </p:cNvPr>
          <p:cNvSpPr>
            <a:spLocks noGrp="1"/>
          </p:cNvSpPr>
          <p:nvPr>
            <p:ph sz="half" idx="10"/>
          </p:nvPr>
        </p:nvSpPr>
        <p:spPr/>
        <p:txBody>
          <a:bodyPr/>
          <a:lstStyle/>
          <a:p>
            <a:pPr marL="285750" indent="-285750">
              <a:buFont typeface="Arial" panose="020B0604020202020204" pitchFamily="34" charset="0"/>
              <a:buChar char="•"/>
            </a:pPr>
            <a:r>
              <a:rPr lang="en-LU" dirty="0"/>
              <a:t>Be Curious. Be Commercial. Be Connected.</a:t>
            </a:r>
          </a:p>
          <a:p>
            <a:pPr marL="285750" lvl="0" indent="-285750">
              <a:buFont typeface="Arial" panose="020B0604020202020204" pitchFamily="34" charset="0"/>
              <a:buChar char="•"/>
            </a:pPr>
            <a:r>
              <a:rPr lang="en-LU" dirty="0"/>
              <a:t>Finance law is multidisciplinary — tax, corporate, regulatory, litigation all intersect (united in legal opinions)</a:t>
            </a:r>
          </a:p>
          <a:p>
            <a:pPr marL="285750" lvl="0" indent="-285750">
              <a:buFont typeface="Arial" panose="020B0604020202020204" pitchFamily="34" charset="0"/>
              <a:buChar char="•"/>
            </a:pPr>
            <a:r>
              <a:rPr lang="en-LU" dirty="0"/>
              <a:t>Think on your feet: clients do not wait, markets do not wait</a:t>
            </a:r>
          </a:p>
          <a:p>
            <a:pPr marL="285750" lvl="0" indent="-285750">
              <a:buFont typeface="Arial" panose="020B0604020202020204" pitchFamily="34" charset="0"/>
              <a:buChar char="•"/>
            </a:pPr>
            <a:r>
              <a:rPr lang="en-LU" dirty="0"/>
              <a:t>Be genuinely interested in other silos — tax structuring, regulatory capital, insolvency proceedings</a:t>
            </a:r>
          </a:p>
          <a:p>
            <a:pPr marL="285750" lvl="0" indent="-285750">
              <a:buFont typeface="Arial" panose="020B0604020202020204" pitchFamily="34" charset="0"/>
              <a:buChar char="•"/>
            </a:pPr>
            <a:r>
              <a:rPr lang="en-LU" dirty="0"/>
              <a:t>The best finance lawyers are those who ask "why" — not just "how"</a:t>
            </a:r>
          </a:p>
          <a:p>
            <a:pPr marL="285750" lvl="0" indent="-285750">
              <a:buFont typeface="Arial" panose="020B0604020202020204" pitchFamily="34" charset="0"/>
              <a:buChar char="•"/>
            </a:pPr>
            <a:r>
              <a:rPr lang="en-LU" dirty="0"/>
              <a:t>Intellectual curiosity is a competitive advantage</a:t>
            </a:r>
          </a:p>
          <a:p>
            <a:pPr lvl="0"/>
            <a:endParaRPr lang="en-LU" i="1" dirty="0"/>
          </a:p>
          <a:p>
            <a:pPr lvl="0"/>
            <a:r>
              <a:rPr lang="en-LU" i="1" dirty="0"/>
              <a:t>A client doesn’t care how much you know but wants to know you care about him</a:t>
            </a:r>
          </a:p>
          <a:p>
            <a:endParaRPr lang="en-LU" dirty="0"/>
          </a:p>
        </p:txBody>
      </p:sp>
      <p:sp>
        <p:nvSpPr>
          <p:cNvPr id="4" name="Slide Number Placeholder 3">
            <a:extLst>
              <a:ext uri="{FF2B5EF4-FFF2-40B4-BE49-F238E27FC236}">
                <a16:creationId xmlns:a16="http://schemas.microsoft.com/office/drawing/2014/main" id="{684486F9-F068-CE49-32F5-3CC407F3835B}"/>
              </a:ext>
            </a:extLst>
          </p:cNvPr>
          <p:cNvSpPr>
            <a:spLocks noGrp="1"/>
          </p:cNvSpPr>
          <p:nvPr>
            <p:ph type="sldNum" sz="quarter" idx="4"/>
          </p:nvPr>
        </p:nvSpPr>
        <p:spPr/>
        <p:txBody>
          <a:bodyPr/>
          <a:lstStyle/>
          <a:p>
            <a:fld id="{C97A31DC-E12C-984F-B8D7-28EE74DA8F71}" type="slidenum">
              <a:rPr lang="en-GB" smtClean="0"/>
              <a:pPr/>
              <a:t>7</a:t>
            </a:fld>
            <a:endParaRPr lang="en-GB"/>
          </a:p>
        </p:txBody>
      </p:sp>
    </p:spTree>
    <p:extLst>
      <p:ext uri="{BB962C8B-B14F-4D97-AF65-F5344CB8AC3E}">
        <p14:creationId xmlns:p14="http://schemas.microsoft.com/office/powerpoint/2010/main" val="2176179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55AB4-DE70-1884-9225-5216CDB7A819}"/>
              </a:ext>
            </a:extLst>
          </p:cNvPr>
          <p:cNvSpPr>
            <a:spLocks noGrp="1"/>
          </p:cNvSpPr>
          <p:nvPr>
            <p:ph type="title"/>
          </p:nvPr>
        </p:nvSpPr>
        <p:spPr/>
        <p:txBody>
          <a:bodyPr/>
          <a:lstStyle/>
          <a:p>
            <a:r>
              <a:rPr lang="en-LU" dirty="0"/>
              <a:t>VI. Types of Financing: Overview </a:t>
            </a:r>
          </a:p>
        </p:txBody>
      </p:sp>
      <p:graphicFrame>
        <p:nvGraphicFramePr>
          <p:cNvPr id="5" name="Content Placeholder 4">
            <a:extLst>
              <a:ext uri="{FF2B5EF4-FFF2-40B4-BE49-F238E27FC236}">
                <a16:creationId xmlns:a16="http://schemas.microsoft.com/office/drawing/2014/main" id="{E9C69396-DC3A-D2BC-DA71-DD78E9B157DE}"/>
              </a:ext>
            </a:extLst>
          </p:cNvPr>
          <p:cNvGraphicFramePr>
            <a:graphicFrameLocks noGrp="1"/>
          </p:cNvGraphicFramePr>
          <p:nvPr>
            <p:ph sz="half" idx="10"/>
          </p:nvPr>
        </p:nvGraphicFramePr>
        <p:xfrm>
          <a:off x="534988" y="3072795"/>
          <a:ext cx="10979150" cy="1341060"/>
        </p:xfrm>
        <a:graphic>
          <a:graphicData uri="http://schemas.openxmlformats.org/drawingml/2006/table">
            <a:tbl>
              <a:tblPr>
                <a:tableStyleId>{5C22544A-7EE6-4342-B048-85BDC9FD1C3A}</a:tableStyleId>
              </a:tblPr>
              <a:tblGrid>
                <a:gridCol w="5489575">
                  <a:extLst>
                    <a:ext uri="{9D8B030D-6E8A-4147-A177-3AD203B41FA5}">
                      <a16:colId xmlns:a16="http://schemas.microsoft.com/office/drawing/2014/main" val="1192410379"/>
                    </a:ext>
                  </a:extLst>
                </a:gridCol>
                <a:gridCol w="5489575">
                  <a:extLst>
                    <a:ext uri="{9D8B030D-6E8A-4147-A177-3AD203B41FA5}">
                      <a16:colId xmlns:a16="http://schemas.microsoft.com/office/drawing/2014/main" val="3212662171"/>
                    </a:ext>
                  </a:extLst>
                </a:gridCol>
              </a:tblGrid>
              <a:tr h="223488">
                <a:tc>
                  <a:txBody>
                    <a:bodyPr/>
                    <a:lstStyle/>
                    <a:p>
                      <a:pPr>
                        <a:buNone/>
                      </a:pPr>
                      <a:r>
                        <a:rPr lang="en-LU" sz="1000">
                          <a:effectLst/>
                        </a:rPr>
                        <a:t>Type</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000">
                          <a:effectLst/>
                        </a:rPr>
                        <a:t>Core Purpose</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3297100008"/>
                  </a:ext>
                </a:extLst>
              </a:tr>
              <a:tr h="223488">
                <a:tc>
                  <a:txBody>
                    <a:bodyPr/>
                    <a:lstStyle/>
                    <a:p>
                      <a:pPr>
                        <a:buNone/>
                      </a:pPr>
                      <a:r>
                        <a:rPr lang="en-LU" sz="1000">
                          <a:effectLst/>
                        </a:rPr>
                        <a:t>Acquisition Finance</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000">
                          <a:effectLst/>
                        </a:rPr>
                        <a:t>Funding the purchase of companies or businesses</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1016749364"/>
                  </a:ext>
                </a:extLst>
              </a:tr>
              <a:tr h="223488">
                <a:tc>
                  <a:txBody>
                    <a:bodyPr/>
                    <a:lstStyle/>
                    <a:p>
                      <a:pPr>
                        <a:buNone/>
                      </a:pPr>
                      <a:r>
                        <a:rPr lang="en-LU" sz="1000">
                          <a:effectLst/>
                        </a:rPr>
                        <a:t>Real Estate Finance (RÉF)</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000">
                          <a:effectLst/>
                        </a:rPr>
                        <a:t>Property-backed lending and development finance</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601112428"/>
                  </a:ext>
                </a:extLst>
              </a:tr>
              <a:tr h="223488">
                <a:tc>
                  <a:txBody>
                    <a:bodyPr/>
                    <a:lstStyle/>
                    <a:p>
                      <a:pPr>
                        <a:buNone/>
                      </a:pPr>
                      <a:r>
                        <a:rPr lang="en-LU" sz="1000">
                          <a:effectLst/>
                        </a:rPr>
                        <a:t>Fund Finance</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000">
                          <a:effectLst/>
                        </a:rPr>
                        <a:t>Lending to investment funds against capital commitments or portfolio value</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2923413462"/>
                  </a:ext>
                </a:extLst>
              </a:tr>
              <a:tr h="223488">
                <a:tc>
                  <a:txBody>
                    <a:bodyPr/>
                    <a:lstStyle/>
                    <a:p>
                      <a:pPr>
                        <a:buNone/>
                      </a:pPr>
                      <a:r>
                        <a:rPr lang="en-LU" sz="1000">
                          <a:effectLst/>
                        </a:rPr>
                        <a:t>Securitisation</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000">
                          <a:effectLst/>
                        </a:rPr>
                        <a:t>Converting asset pools into tradeable securities</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163978493"/>
                  </a:ext>
                </a:extLst>
              </a:tr>
              <a:tr h="223488">
                <a:tc>
                  <a:txBody>
                    <a:bodyPr/>
                    <a:lstStyle/>
                    <a:p>
                      <a:pPr>
                        <a:buNone/>
                      </a:pPr>
                      <a:r>
                        <a:rPr lang="en-LU" sz="1000">
                          <a:effectLst/>
                        </a:rPr>
                        <a:t>Group / Corporate Financing</a:t>
                      </a:r>
                      <a:endParaRPr lang="en-LU" sz="100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tc>
                  <a:txBody>
                    <a:bodyPr/>
                    <a:lstStyle/>
                    <a:p>
                      <a:pPr>
                        <a:buNone/>
                      </a:pPr>
                      <a:r>
                        <a:rPr lang="en-LU" sz="1000" dirty="0">
                          <a:effectLst/>
                        </a:rPr>
                        <a:t>Revolving credit, intercompany structures, and group-level security</a:t>
                      </a:r>
                      <a:endParaRPr lang="en-LU" sz="1000" dirty="0">
                        <a:solidFill>
                          <a:srgbClr val="000000"/>
                        </a:solidFill>
                        <a:effectLst/>
                        <a:latin typeface="Times New Roman" panose="02020603050405020304" pitchFamily="18" charset="0"/>
                        <a:ea typeface="Times New Roman" panose="02020603050405020304" pitchFamily="18" charset="0"/>
                      </a:endParaRPr>
                    </a:p>
                  </a:txBody>
                  <a:tcPr marL="35555" marR="35555" marT="35555" marB="35555"/>
                </a:tc>
                <a:extLst>
                  <a:ext uri="{0D108BD9-81ED-4DB2-BD59-A6C34878D82A}">
                    <a16:rowId xmlns:a16="http://schemas.microsoft.com/office/drawing/2014/main" val="2721041491"/>
                  </a:ext>
                </a:extLst>
              </a:tr>
            </a:tbl>
          </a:graphicData>
        </a:graphic>
      </p:graphicFrame>
      <p:sp>
        <p:nvSpPr>
          <p:cNvPr id="4" name="Slide Number Placeholder 3">
            <a:extLst>
              <a:ext uri="{FF2B5EF4-FFF2-40B4-BE49-F238E27FC236}">
                <a16:creationId xmlns:a16="http://schemas.microsoft.com/office/drawing/2014/main" id="{95217868-4B65-735C-3AAF-7293F8CD0A3E}"/>
              </a:ext>
            </a:extLst>
          </p:cNvPr>
          <p:cNvSpPr>
            <a:spLocks noGrp="1"/>
          </p:cNvSpPr>
          <p:nvPr>
            <p:ph type="sldNum" sz="quarter" idx="4"/>
          </p:nvPr>
        </p:nvSpPr>
        <p:spPr/>
        <p:txBody>
          <a:bodyPr/>
          <a:lstStyle/>
          <a:p>
            <a:fld id="{C97A31DC-E12C-984F-B8D7-28EE74DA8F71}" type="slidenum">
              <a:rPr lang="en-GB" smtClean="0"/>
              <a:pPr/>
              <a:t>8</a:t>
            </a:fld>
            <a:endParaRPr lang="en-GB"/>
          </a:p>
        </p:txBody>
      </p:sp>
      <p:sp>
        <p:nvSpPr>
          <p:cNvPr id="7" name="TextBox 6">
            <a:extLst>
              <a:ext uri="{FF2B5EF4-FFF2-40B4-BE49-F238E27FC236}">
                <a16:creationId xmlns:a16="http://schemas.microsoft.com/office/drawing/2014/main" id="{4024DC19-8B83-F348-29C1-EFDF701E814A}"/>
              </a:ext>
            </a:extLst>
          </p:cNvPr>
          <p:cNvSpPr txBox="1"/>
          <p:nvPr/>
        </p:nvSpPr>
        <p:spPr>
          <a:xfrm>
            <a:off x="677861" y="1556995"/>
            <a:ext cx="10836277" cy="961802"/>
          </a:xfrm>
          <a:prstGeom prst="rect">
            <a:avLst/>
          </a:prstGeom>
          <a:noFill/>
        </p:spPr>
        <p:txBody>
          <a:bodyPr wrap="square">
            <a:spAutoFit/>
          </a:bodyPr>
          <a:lstStyle/>
          <a:p>
            <a:pPr>
              <a:spcBef>
                <a:spcPts val="280"/>
              </a:spcBef>
              <a:buNone/>
            </a:pPr>
            <a:r>
              <a:rPr lang="en-LU" sz="1800" b="1" dirty="0">
                <a:solidFill>
                  <a:srgbClr val="000000"/>
                </a:solidFill>
                <a:effectLst/>
                <a:latin typeface="Arial" panose="020B0604020202020204" pitchFamily="34" charset="0"/>
                <a:ea typeface="Arial" panose="020B0604020202020204" pitchFamily="34" charset="0"/>
              </a:rPr>
              <a:t>The Main Financing Structures You Will Encounter</a:t>
            </a:r>
            <a:endParaRPr lang="en-LU" sz="1800" dirty="0">
              <a:solidFill>
                <a:srgbClr val="000000"/>
              </a:solidFill>
              <a:effectLst/>
              <a:latin typeface="Times New Roman" panose="02020603050405020304" pitchFamily="18" charset="0"/>
              <a:ea typeface="Times New Roman" panose="02020603050405020304" pitchFamily="18" charset="0"/>
            </a:endParaRPr>
          </a:p>
          <a:p>
            <a:pPr>
              <a:spcBef>
                <a:spcPts val="280"/>
              </a:spcBef>
              <a:buNone/>
            </a:pPr>
            <a:r>
              <a:rPr lang="en-LU" sz="1800" i="1" dirty="0">
                <a:solidFill>
                  <a:srgbClr val="000000"/>
                </a:solidFill>
                <a:effectLst/>
                <a:latin typeface="Arial" panose="020B0604020202020204" pitchFamily="34" charset="0"/>
                <a:ea typeface="Arial" panose="020B0604020202020204" pitchFamily="34" charset="0"/>
              </a:rPr>
              <a:t>Each type has its own logic, its own documentation standards, and its own risk profile. The security package follows the structure.</a:t>
            </a:r>
            <a:endParaRPr lang="en-LU" sz="1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3163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83068-537F-7DF1-6408-149D50862311}"/>
              </a:ext>
            </a:extLst>
          </p:cNvPr>
          <p:cNvSpPr>
            <a:spLocks noGrp="1"/>
          </p:cNvSpPr>
          <p:nvPr>
            <p:ph type="title"/>
          </p:nvPr>
        </p:nvSpPr>
        <p:spPr/>
        <p:txBody>
          <a:bodyPr/>
          <a:lstStyle/>
          <a:p>
            <a:r>
              <a:rPr lang="en-LU" dirty="0"/>
              <a:t>VI. Types of Financing: Overview </a:t>
            </a:r>
          </a:p>
        </p:txBody>
      </p:sp>
      <p:sp>
        <p:nvSpPr>
          <p:cNvPr id="3" name="Content Placeholder 2">
            <a:extLst>
              <a:ext uri="{FF2B5EF4-FFF2-40B4-BE49-F238E27FC236}">
                <a16:creationId xmlns:a16="http://schemas.microsoft.com/office/drawing/2014/main" id="{71191928-25A3-50A1-735A-D127E0D2E3F4}"/>
              </a:ext>
            </a:extLst>
          </p:cNvPr>
          <p:cNvSpPr>
            <a:spLocks noGrp="1"/>
          </p:cNvSpPr>
          <p:nvPr>
            <p:ph sz="half" idx="10"/>
          </p:nvPr>
        </p:nvSpPr>
        <p:spPr/>
        <p:txBody>
          <a:bodyPr/>
          <a:lstStyle/>
          <a:p>
            <a:r>
              <a:rPr lang="en-LU" u="sng" dirty="0"/>
              <a:t>Acquisition Finance</a:t>
            </a:r>
          </a:p>
          <a:p>
            <a:r>
              <a:rPr lang="en-LU" dirty="0"/>
              <a:t>What is it?</a:t>
            </a:r>
          </a:p>
          <a:p>
            <a:pPr marL="285750" lvl="0" indent="-285750">
              <a:buFont typeface="Arial" panose="020B0604020202020204" pitchFamily="34" charset="0"/>
              <a:buChar char="•"/>
            </a:pPr>
            <a:r>
              <a:rPr lang="en-LU" dirty="0"/>
              <a:t>Financing the purchase of a company or business, typically combining equity and debt</a:t>
            </a:r>
          </a:p>
          <a:p>
            <a:pPr marL="285750" lvl="0" indent="-285750">
              <a:buFont typeface="Arial" panose="020B0604020202020204" pitchFamily="34" charset="0"/>
              <a:buChar char="•"/>
            </a:pPr>
            <a:r>
              <a:rPr lang="en-LU" dirty="0"/>
              <a:t>The target's assets and cash flows serve as the primary source of repayment and security comfort</a:t>
            </a:r>
          </a:p>
          <a:p>
            <a:r>
              <a:rPr lang="en-LU" dirty="0"/>
              <a:t>Typical Structure:</a:t>
            </a:r>
          </a:p>
          <a:p>
            <a:pPr marL="285750" lvl="0" indent="-285750">
              <a:buFont typeface="Arial" panose="020B0604020202020204" pitchFamily="34" charset="0"/>
              <a:buChar char="•"/>
            </a:pPr>
            <a:r>
              <a:rPr lang="en-LU" dirty="0"/>
              <a:t>Senior secured debt (Term Loan A/B, revolving credit facility)</a:t>
            </a:r>
          </a:p>
          <a:p>
            <a:pPr marL="285750" lvl="0" indent="-285750">
              <a:buFont typeface="Arial" panose="020B0604020202020204" pitchFamily="34" charset="0"/>
              <a:buChar char="•"/>
            </a:pPr>
            <a:r>
              <a:rPr lang="en-LU" dirty="0"/>
              <a:t>Mezzanine / second lien debt</a:t>
            </a:r>
          </a:p>
          <a:p>
            <a:pPr marL="285750" lvl="0" indent="-285750">
              <a:buFont typeface="Arial" panose="020B0604020202020204" pitchFamily="34" charset="0"/>
              <a:buChar char="•"/>
            </a:pPr>
            <a:r>
              <a:rPr lang="en-LU" dirty="0"/>
              <a:t>PIK (Payment in Kind) instruments</a:t>
            </a:r>
          </a:p>
          <a:p>
            <a:pPr marL="285750" lvl="0" indent="-285750">
              <a:buFont typeface="Arial" panose="020B0604020202020204" pitchFamily="34" charset="0"/>
              <a:buChar char="•"/>
            </a:pPr>
            <a:r>
              <a:rPr lang="en-LU" dirty="0"/>
              <a:t>Vendor loans / seller notes</a:t>
            </a:r>
          </a:p>
          <a:p>
            <a:endParaRPr lang="en-LU" dirty="0"/>
          </a:p>
        </p:txBody>
      </p:sp>
      <p:sp>
        <p:nvSpPr>
          <p:cNvPr id="4" name="Slide Number Placeholder 3">
            <a:extLst>
              <a:ext uri="{FF2B5EF4-FFF2-40B4-BE49-F238E27FC236}">
                <a16:creationId xmlns:a16="http://schemas.microsoft.com/office/drawing/2014/main" id="{1009C6FD-09C1-5DFF-68A9-34862FE8B7BC}"/>
              </a:ext>
            </a:extLst>
          </p:cNvPr>
          <p:cNvSpPr>
            <a:spLocks noGrp="1"/>
          </p:cNvSpPr>
          <p:nvPr>
            <p:ph type="sldNum" sz="quarter" idx="4"/>
          </p:nvPr>
        </p:nvSpPr>
        <p:spPr/>
        <p:txBody>
          <a:bodyPr/>
          <a:lstStyle/>
          <a:p>
            <a:fld id="{C97A31DC-E12C-984F-B8D7-28EE74DA8F71}" type="slidenum">
              <a:rPr lang="en-GB" smtClean="0"/>
              <a:pPr/>
              <a:t>9</a:t>
            </a:fld>
            <a:endParaRPr lang="en-GB"/>
          </a:p>
        </p:txBody>
      </p:sp>
    </p:spTree>
    <p:extLst>
      <p:ext uri="{BB962C8B-B14F-4D97-AF65-F5344CB8AC3E}">
        <p14:creationId xmlns:p14="http://schemas.microsoft.com/office/powerpoint/2010/main" val="3607271605"/>
      </p:ext>
    </p:extLst>
  </p:cSld>
  <p:clrMapOvr>
    <a:masterClrMapping/>
  </p:clrMapOvr>
</p:sld>
</file>

<file path=ppt/theme/theme1.xml><?xml version="1.0" encoding="utf-8"?>
<a:theme xmlns:a="http://schemas.openxmlformats.org/drawingml/2006/main" name="Thème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0000" tIns="45720" rIns="91440" bIns="45720" rtlCol="0" anchor="ctr" anchorCtr="0">
        <a:normAutofit/>
      </a:bodyPr>
      <a:lstStyle>
        <a:defPPr algn="l">
          <a:defRPr sz="3500" b="1" i="0" dirty="0" smtClean="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0000" tIns="45720" rIns="91440" bIns="45720" rtlCol="0" anchor="ctr" anchorCtr="0">
        <a:normAutofit/>
      </a:bodyPr>
      <a:lstStyle>
        <a:defPPr algn="l">
          <a:defRPr sz="3500" b="1" i="0" dirty="0" smtClean="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2365</Words>
  <Application>Microsoft Office PowerPoint</Application>
  <PresentationFormat>Widescreen</PresentationFormat>
  <Paragraphs>282</Paragraphs>
  <Slides>26</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Calibri Light</vt:lpstr>
      <vt:lpstr>Police système</vt:lpstr>
      <vt:lpstr>Times New Roman</vt:lpstr>
      <vt:lpstr>Thème Office</vt:lpstr>
      <vt:lpstr>1_Thème Office</vt:lpstr>
      <vt:lpstr>    LL.M. in International Business Law, ULB  What only the practitioner knows: beyond the textbook and AI </vt:lpstr>
      <vt:lpstr>CONTENT</vt:lpstr>
      <vt:lpstr>I.  About Me</vt:lpstr>
      <vt:lpstr>II.  The Foundation: Understanding the Economic World</vt:lpstr>
      <vt:lpstr>III. Tools of the Trade: AI and Reading</vt:lpstr>
      <vt:lpstr>IV. The Legal Toolkit: What You Must Know</vt:lpstr>
      <vt:lpstr>V. The Mindset: Think on Your Feet</vt:lpstr>
      <vt:lpstr>VI. Types of Financing: Overview </vt:lpstr>
      <vt:lpstr>VI. Types of Financing: Overview </vt:lpstr>
      <vt:lpstr>VI. Types of Financing: Overview </vt:lpstr>
      <vt:lpstr>VI. Types of Financing: Overview </vt:lpstr>
      <vt:lpstr>VI. Types of Financing: Overview </vt:lpstr>
      <vt:lpstr>VI. Types of Financing: Overview </vt:lpstr>
      <vt:lpstr>VI. Types of Financing: Overview </vt:lpstr>
      <vt:lpstr>VI. Types of Financing: Overview </vt:lpstr>
      <vt:lpstr>VI. Types of Financing: Overview </vt:lpstr>
      <vt:lpstr>VI. Types of Financing: Overview </vt:lpstr>
      <vt:lpstr>VI. Types of Financing: Overview </vt:lpstr>
      <vt:lpstr>VII. Security Packages: What Would You Suggest?</vt:lpstr>
      <vt:lpstr>VIII. Enforcement: What, When and How</vt:lpstr>
      <vt:lpstr>IX. Case Study: Independent Payment Guarantee</vt:lpstr>
      <vt:lpstr>X. The Sparring Partner</vt:lpstr>
      <vt:lpstr>XI. Building Your Network</vt:lpstr>
      <vt:lpstr>XII. Q&amp;A</vt:lpstr>
      <vt:lpstr>EXPERTISES</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Aurélie Sénéchal</dc:creator>
  <cp:lastModifiedBy>Nautadutilh</cp:lastModifiedBy>
  <cp:revision>92</cp:revision>
  <cp:lastPrinted>2026-03-25T11:40:04Z</cp:lastPrinted>
  <dcterms:created xsi:type="dcterms:W3CDTF">2019-06-24T13:18:29Z</dcterms:created>
  <dcterms:modified xsi:type="dcterms:W3CDTF">2026-03-25T11:46:34Z</dcterms:modified>
</cp:coreProperties>
</file>