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57" r:id="rId2"/>
    <p:sldId id="304" r:id="rId3"/>
    <p:sldId id="313" r:id="rId4"/>
    <p:sldId id="324" r:id="rId5"/>
    <p:sldId id="323" r:id="rId6"/>
    <p:sldId id="2141412053" r:id="rId7"/>
    <p:sldId id="2141412054" r:id="rId8"/>
    <p:sldId id="315" r:id="rId9"/>
    <p:sldId id="314" r:id="rId10"/>
    <p:sldId id="305" r:id="rId11"/>
    <p:sldId id="2141412057" r:id="rId12"/>
    <p:sldId id="2141412058" r:id="rId13"/>
    <p:sldId id="2141412055" r:id="rId14"/>
    <p:sldId id="325" r:id="rId15"/>
    <p:sldId id="2141412063" r:id="rId16"/>
    <p:sldId id="2141412059" r:id="rId17"/>
    <p:sldId id="2141412061" r:id="rId18"/>
    <p:sldId id="306" r:id="rId19"/>
    <p:sldId id="2141412060" r:id="rId20"/>
    <p:sldId id="2141412062" r:id="rId21"/>
  </p:sldIdLst>
  <p:sldSz cx="12192000" cy="6858000"/>
  <p:notesSz cx="6797675" cy="9926638"/>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83FF"/>
    <a:srgbClr val="062E67"/>
    <a:srgbClr val="BDD4EE"/>
    <a:srgbClr val="1D64C8"/>
    <a:srgbClr val="1149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2381FA-360E-4579-BC73-FA4E5286FD43}" v="20" dt="2026-03-20T13:56:33.1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97"/>
    <p:restoredTop sz="88364" autoAdjust="0"/>
  </p:normalViewPr>
  <p:slideViewPr>
    <p:cSldViewPr snapToGrid="0">
      <p:cViewPr varScale="1">
        <p:scale>
          <a:sx n="97" d="100"/>
          <a:sy n="97" d="100"/>
        </p:scale>
        <p:origin x="25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BD87C743-EDAA-F941-847A-88D93F5668BF}" type="datetimeFigureOut">
              <a:rPr lang="nl-BE" smtClean="0"/>
              <a:t>20/03/2026</a:t>
            </a:fld>
            <a:endParaRPr lang="nl-BE"/>
          </a:p>
        </p:txBody>
      </p:sp>
      <p:sp>
        <p:nvSpPr>
          <p:cNvPr id="4" name="Tijdelijke aanduiding voor dia-afbeelding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C3403715-1842-9F49-BA7B-8CEB3B8FBB06}" type="slidenum">
              <a:rPr lang="nl-BE" smtClean="0"/>
              <a:t>‹nr.›</a:t>
            </a:fld>
            <a:endParaRPr lang="nl-BE"/>
          </a:p>
        </p:txBody>
      </p:sp>
    </p:spTree>
    <p:extLst>
      <p:ext uri="{BB962C8B-B14F-4D97-AF65-F5344CB8AC3E}">
        <p14:creationId xmlns:p14="http://schemas.microsoft.com/office/powerpoint/2010/main" val="12841306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3D69A-F991-FB8A-38D4-DE824B79CF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9EAC26-EEA2-C261-5048-0D2E61194A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2C5B71-9A6E-A3E2-801E-CA3C7525603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2324803-4CB9-93EB-FC77-344C3249A1E4}"/>
              </a:ext>
            </a:extLst>
          </p:cNvPr>
          <p:cNvSpPr>
            <a:spLocks noGrp="1"/>
          </p:cNvSpPr>
          <p:nvPr>
            <p:ph type="sldNum" sz="quarter" idx="10"/>
          </p:nvPr>
        </p:nvSpPr>
        <p:spPr/>
        <p:txBody>
          <a:bodyPr/>
          <a:lstStyle/>
          <a:p>
            <a:fld id="{539A0A48-EDB1-4AFE-B1B7-10CE2A416496}" type="slidenum">
              <a:rPr lang="en-GB" smtClean="0"/>
              <a:t>2</a:t>
            </a:fld>
            <a:endParaRPr lang="en-GB"/>
          </a:p>
        </p:txBody>
      </p:sp>
    </p:spTree>
    <p:extLst>
      <p:ext uri="{BB962C8B-B14F-4D97-AF65-F5344CB8AC3E}">
        <p14:creationId xmlns:p14="http://schemas.microsoft.com/office/powerpoint/2010/main" val="32607390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AB56B-11F4-C056-4A18-83BA7F1F3D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D19020-AD2C-211B-152E-446F0ECD9A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EAD8BA-DE70-420F-6BD7-0C1CD9415494}"/>
              </a:ext>
            </a:extLst>
          </p:cNvPr>
          <p:cNvSpPr>
            <a:spLocks noGrp="1"/>
          </p:cNvSpPr>
          <p:nvPr>
            <p:ph type="body" idx="1"/>
          </p:nvPr>
        </p:nvSpPr>
        <p:spPr/>
        <p:txBody>
          <a:bodyPr/>
          <a:lstStyle/>
          <a:p>
            <a:r>
              <a:rPr lang="en-GB" dirty="0"/>
              <a:t>See: https://www.coindesk.com/policy/2026/03/18/key-u-s-senator-on-crypto-market-structure-bill-negotiation-we-think-we-ve-got-it </a:t>
            </a:r>
          </a:p>
        </p:txBody>
      </p:sp>
      <p:sp>
        <p:nvSpPr>
          <p:cNvPr id="4" name="Slide Number Placeholder 3">
            <a:extLst>
              <a:ext uri="{FF2B5EF4-FFF2-40B4-BE49-F238E27FC236}">
                <a16:creationId xmlns:a16="http://schemas.microsoft.com/office/drawing/2014/main" id="{174C4B92-6D1A-2DF4-0D71-7A2CA99AAEF4}"/>
              </a:ext>
            </a:extLst>
          </p:cNvPr>
          <p:cNvSpPr>
            <a:spLocks noGrp="1"/>
          </p:cNvSpPr>
          <p:nvPr>
            <p:ph type="sldNum" sz="quarter" idx="10"/>
          </p:nvPr>
        </p:nvSpPr>
        <p:spPr/>
        <p:txBody>
          <a:bodyPr/>
          <a:lstStyle/>
          <a:p>
            <a:fld id="{539A0A48-EDB1-4AFE-B1B7-10CE2A416496}" type="slidenum">
              <a:rPr lang="en-GB" smtClean="0"/>
              <a:t>11</a:t>
            </a:fld>
            <a:endParaRPr lang="en-GB"/>
          </a:p>
        </p:txBody>
      </p:sp>
    </p:spTree>
    <p:extLst>
      <p:ext uri="{BB962C8B-B14F-4D97-AF65-F5344CB8AC3E}">
        <p14:creationId xmlns:p14="http://schemas.microsoft.com/office/powerpoint/2010/main" val="13470670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9AF34-9E23-04FE-B9EA-B73634CD1E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E46BF2-758C-581A-9553-B2C59BE9B1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F57E56-1FDF-DDC5-30FB-8AAA7A1A377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99DEF33-3691-F19E-99E6-35DC9E7E5013}"/>
              </a:ext>
            </a:extLst>
          </p:cNvPr>
          <p:cNvSpPr>
            <a:spLocks noGrp="1"/>
          </p:cNvSpPr>
          <p:nvPr>
            <p:ph type="sldNum" sz="quarter" idx="10"/>
          </p:nvPr>
        </p:nvSpPr>
        <p:spPr/>
        <p:txBody>
          <a:bodyPr/>
          <a:lstStyle/>
          <a:p>
            <a:fld id="{539A0A48-EDB1-4AFE-B1B7-10CE2A416496}" type="slidenum">
              <a:rPr lang="en-GB" smtClean="0"/>
              <a:t>12</a:t>
            </a:fld>
            <a:endParaRPr lang="en-GB"/>
          </a:p>
        </p:txBody>
      </p:sp>
    </p:spTree>
    <p:extLst>
      <p:ext uri="{BB962C8B-B14F-4D97-AF65-F5344CB8AC3E}">
        <p14:creationId xmlns:p14="http://schemas.microsoft.com/office/powerpoint/2010/main" val="28375697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6A86F9-EE21-4F25-C7BE-DB5A4B62D8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1760A9-ED58-C6B6-FF58-9349819F91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A4B21F-895F-0198-4451-BAECB6B6E42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1CD0B59-4BEE-FC8F-F1CD-B2A00A487036}"/>
              </a:ext>
            </a:extLst>
          </p:cNvPr>
          <p:cNvSpPr>
            <a:spLocks noGrp="1"/>
          </p:cNvSpPr>
          <p:nvPr>
            <p:ph type="sldNum" sz="quarter" idx="10"/>
          </p:nvPr>
        </p:nvSpPr>
        <p:spPr/>
        <p:txBody>
          <a:bodyPr/>
          <a:lstStyle/>
          <a:p>
            <a:fld id="{539A0A48-EDB1-4AFE-B1B7-10CE2A416496}" type="slidenum">
              <a:rPr lang="en-GB" smtClean="0"/>
              <a:t>13</a:t>
            </a:fld>
            <a:endParaRPr lang="en-GB"/>
          </a:p>
        </p:txBody>
      </p:sp>
    </p:spTree>
    <p:extLst>
      <p:ext uri="{BB962C8B-B14F-4D97-AF65-F5344CB8AC3E}">
        <p14:creationId xmlns:p14="http://schemas.microsoft.com/office/powerpoint/2010/main" val="29278539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261FA-ECEA-398B-7F51-44FE2BA907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9FC782-F7EE-517C-43D2-DF6FD64CA2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42A996-6A79-F3F1-F651-643198F6029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AAB4A21-B262-7A55-AB33-003016C9818A}"/>
              </a:ext>
            </a:extLst>
          </p:cNvPr>
          <p:cNvSpPr>
            <a:spLocks noGrp="1"/>
          </p:cNvSpPr>
          <p:nvPr>
            <p:ph type="sldNum" sz="quarter" idx="10"/>
          </p:nvPr>
        </p:nvSpPr>
        <p:spPr/>
        <p:txBody>
          <a:bodyPr/>
          <a:lstStyle/>
          <a:p>
            <a:fld id="{539A0A48-EDB1-4AFE-B1B7-10CE2A416496}" type="slidenum">
              <a:rPr lang="en-GB" smtClean="0"/>
              <a:t>14</a:t>
            </a:fld>
            <a:endParaRPr lang="en-GB"/>
          </a:p>
        </p:txBody>
      </p:sp>
    </p:spTree>
    <p:extLst>
      <p:ext uri="{BB962C8B-B14F-4D97-AF65-F5344CB8AC3E}">
        <p14:creationId xmlns:p14="http://schemas.microsoft.com/office/powerpoint/2010/main" val="29940184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138377-D0C3-EC94-B5CB-AC58AB6763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FD0264-5E6E-7A48-408F-97FFF268FE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CF35BC-128C-72C0-881B-699F21F04CE0}"/>
              </a:ext>
            </a:extLst>
          </p:cNvPr>
          <p:cNvSpPr>
            <a:spLocks noGrp="1"/>
          </p:cNvSpPr>
          <p:nvPr>
            <p:ph type="body" idx="1"/>
          </p:nvPr>
        </p:nvSpPr>
        <p:spPr/>
        <p:txBody>
          <a:bodyPr/>
          <a:lstStyle/>
          <a:p>
            <a:r>
              <a:rPr lang="en-GB" dirty="0"/>
              <a:t>See: https://lisbondaoobservatory.cidp.pt/publications </a:t>
            </a:r>
          </a:p>
        </p:txBody>
      </p:sp>
      <p:sp>
        <p:nvSpPr>
          <p:cNvPr id="4" name="Slide Number Placeholder 3">
            <a:extLst>
              <a:ext uri="{FF2B5EF4-FFF2-40B4-BE49-F238E27FC236}">
                <a16:creationId xmlns:a16="http://schemas.microsoft.com/office/drawing/2014/main" id="{6E720C20-1A65-FFED-AA27-F1F5991F3820}"/>
              </a:ext>
            </a:extLst>
          </p:cNvPr>
          <p:cNvSpPr>
            <a:spLocks noGrp="1"/>
          </p:cNvSpPr>
          <p:nvPr>
            <p:ph type="sldNum" sz="quarter" idx="10"/>
          </p:nvPr>
        </p:nvSpPr>
        <p:spPr/>
        <p:txBody>
          <a:bodyPr/>
          <a:lstStyle/>
          <a:p>
            <a:fld id="{539A0A48-EDB1-4AFE-B1B7-10CE2A416496}" type="slidenum">
              <a:rPr lang="en-GB" smtClean="0"/>
              <a:t>15</a:t>
            </a:fld>
            <a:endParaRPr lang="en-GB"/>
          </a:p>
        </p:txBody>
      </p:sp>
    </p:spTree>
    <p:extLst>
      <p:ext uri="{BB962C8B-B14F-4D97-AF65-F5344CB8AC3E}">
        <p14:creationId xmlns:p14="http://schemas.microsoft.com/office/powerpoint/2010/main" val="38054125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8F12A3-722C-E859-B2CB-F2548B3CEF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EB1EAF-ACB5-D15A-C506-177C2E4E20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199CB3-7F8D-31A3-9D3E-57939D0E08E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F113820-2D96-36C1-20B6-34D4B7F04B22}"/>
              </a:ext>
            </a:extLst>
          </p:cNvPr>
          <p:cNvSpPr>
            <a:spLocks noGrp="1"/>
          </p:cNvSpPr>
          <p:nvPr>
            <p:ph type="sldNum" sz="quarter" idx="10"/>
          </p:nvPr>
        </p:nvSpPr>
        <p:spPr/>
        <p:txBody>
          <a:bodyPr/>
          <a:lstStyle/>
          <a:p>
            <a:fld id="{539A0A48-EDB1-4AFE-B1B7-10CE2A416496}" type="slidenum">
              <a:rPr lang="en-GB" smtClean="0"/>
              <a:t>16</a:t>
            </a:fld>
            <a:endParaRPr lang="en-GB"/>
          </a:p>
        </p:txBody>
      </p:sp>
    </p:spTree>
    <p:extLst>
      <p:ext uri="{BB962C8B-B14F-4D97-AF65-F5344CB8AC3E}">
        <p14:creationId xmlns:p14="http://schemas.microsoft.com/office/powerpoint/2010/main" val="15990805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0707F6-14B3-82FE-50D8-F99FC49D89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1DD412-C4B7-B485-603E-24E371F4D7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C3F620-EB38-3D1F-C3DF-B25C5352013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48868D7-F54D-AD77-36C4-C44F8C094F10}"/>
              </a:ext>
            </a:extLst>
          </p:cNvPr>
          <p:cNvSpPr>
            <a:spLocks noGrp="1"/>
          </p:cNvSpPr>
          <p:nvPr>
            <p:ph type="sldNum" sz="quarter" idx="10"/>
          </p:nvPr>
        </p:nvSpPr>
        <p:spPr/>
        <p:txBody>
          <a:bodyPr/>
          <a:lstStyle/>
          <a:p>
            <a:fld id="{539A0A48-EDB1-4AFE-B1B7-10CE2A416496}" type="slidenum">
              <a:rPr lang="en-GB" smtClean="0"/>
              <a:t>17</a:t>
            </a:fld>
            <a:endParaRPr lang="en-GB"/>
          </a:p>
        </p:txBody>
      </p:sp>
    </p:spTree>
    <p:extLst>
      <p:ext uri="{BB962C8B-B14F-4D97-AF65-F5344CB8AC3E}">
        <p14:creationId xmlns:p14="http://schemas.microsoft.com/office/powerpoint/2010/main" val="37635627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86DFF-41DE-813D-7A18-CF59E605AC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9D98A3-223F-EDAD-610A-90D92C879D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7417A0-581B-D22C-D2C3-3B1401E4256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144C5C6-18E1-F15A-2139-E375C2F7E8CD}"/>
              </a:ext>
            </a:extLst>
          </p:cNvPr>
          <p:cNvSpPr>
            <a:spLocks noGrp="1"/>
          </p:cNvSpPr>
          <p:nvPr>
            <p:ph type="sldNum" sz="quarter" idx="10"/>
          </p:nvPr>
        </p:nvSpPr>
        <p:spPr/>
        <p:txBody>
          <a:bodyPr/>
          <a:lstStyle/>
          <a:p>
            <a:fld id="{539A0A48-EDB1-4AFE-B1B7-10CE2A416496}" type="slidenum">
              <a:rPr lang="en-GB" smtClean="0"/>
              <a:t>18</a:t>
            </a:fld>
            <a:endParaRPr lang="en-GB"/>
          </a:p>
        </p:txBody>
      </p:sp>
    </p:spTree>
    <p:extLst>
      <p:ext uri="{BB962C8B-B14F-4D97-AF65-F5344CB8AC3E}">
        <p14:creationId xmlns:p14="http://schemas.microsoft.com/office/powerpoint/2010/main" val="23931819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D4DB32-1304-E30F-164C-078CC25022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3D6889-8E72-0055-EC91-64E38F95A1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C621F7-0A18-7221-F28D-6F78F3ACAF7B}"/>
              </a:ext>
            </a:extLst>
          </p:cNvPr>
          <p:cNvSpPr>
            <a:spLocks noGrp="1"/>
          </p:cNvSpPr>
          <p:nvPr>
            <p:ph type="body" idx="1"/>
          </p:nvPr>
        </p:nvSpPr>
        <p:spPr/>
        <p:txBody>
          <a:bodyPr/>
          <a:lstStyle/>
          <a:p>
            <a:r>
              <a:rPr lang="en-GB" dirty="0"/>
              <a:t>Commodity futures trading commission </a:t>
            </a:r>
          </a:p>
        </p:txBody>
      </p:sp>
      <p:sp>
        <p:nvSpPr>
          <p:cNvPr id="4" name="Slide Number Placeholder 3">
            <a:extLst>
              <a:ext uri="{FF2B5EF4-FFF2-40B4-BE49-F238E27FC236}">
                <a16:creationId xmlns:a16="http://schemas.microsoft.com/office/drawing/2014/main" id="{B26A2B18-81C6-3F87-71B7-63852AAC1FDC}"/>
              </a:ext>
            </a:extLst>
          </p:cNvPr>
          <p:cNvSpPr>
            <a:spLocks noGrp="1"/>
          </p:cNvSpPr>
          <p:nvPr>
            <p:ph type="sldNum" sz="quarter" idx="10"/>
          </p:nvPr>
        </p:nvSpPr>
        <p:spPr/>
        <p:txBody>
          <a:bodyPr/>
          <a:lstStyle/>
          <a:p>
            <a:fld id="{539A0A48-EDB1-4AFE-B1B7-10CE2A416496}" type="slidenum">
              <a:rPr lang="en-GB" smtClean="0"/>
              <a:t>19</a:t>
            </a:fld>
            <a:endParaRPr lang="en-GB"/>
          </a:p>
        </p:txBody>
      </p:sp>
    </p:spTree>
    <p:extLst>
      <p:ext uri="{BB962C8B-B14F-4D97-AF65-F5344CB8AC3E}">
        <p14:creationId xmlns:p14="http://schemas.microsoft.com/office/powerpoint/2010/main" val="32256972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568CE-0C93-4441-1F05-30D45F1985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2DBEC5-C1DA-0F06-1D07-710727616F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E9CED3-DE8A-0769-832E-E5EC7AFEBA1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277707E-37CC-60FD-75A1-C959446896DB}"/>
              </a:ext>
            </a:extLst>
          </p:cNvPr>
          <p:cNvSpPr>
            <a:spLocks noGrp="1"/>
          </p:cNvSpPr>
          <p:nvPr>
            <p:ph type="sldNum" sz="quarter" idx="10"/>
          </p:nvPr>
        </p:nvSpPr>
        <p:spPr/>
        <p:txBody>
          <a:bodyPr/>
          <a:lstStyle/>
          <a:p>
            <a:fld id="{539A0A48-EDB1-4AFE-B1B7-10CE2A416496}" type="slidenum">
              <a:rPr lang="en-GB" smtClean="0"/>
              <a:t>20</a:t>
            </a:fld>
            <a:endParaRPr lang="en-GB"/>
          </a:p>
        </p:txBody>
      </p:sp>
    </p:spTree>
    <p:extLst>
      <p:ext uri="{BB962C8B-B14F-4D97-AF65-F5344CB8AC3E}">
        <p14:creationId xmlns:p14="http://schemas.microsoft.com/office/powerpoint/2010/main" val="12149448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E80801-FE1B-6D39-5D86-C57CD4018D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9C53A3-1CB4-B480-DD3F-7006FA9711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1B9B04-1992-FAE7-8B91-4B71CB20D8F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A20065F-24FB-8F80-EE08-79DE5EBA375A}"/>
              </a:ext>
            </a:extLst>
          </p:cNvPr>
          <p:cNvSpPr>
            <a:spLocks noGrp="1"/>
          </p:cNvSpPr>
          <p:nvPr>
            <p:ph type="sldNum" sz="quarter" idx="10"/>
          </p:nvPr>
        </p:nvSpPr>
        <p:spPr/>
        <p:txBody>
          <a:bodyPr/>
          <a:lstStyle/>
          <a:p>
            <a:fld id="{539A0A48-EDB1-4AFE-B1B7-10CE2A416496}" type="slidenum">
              <a:rPr lang="en-GB" smtClean="0"/>
              <a:t>3</a:t>
            </a:fld>
            <a:endParaRPr lang="en-GB"/>
          </a:p>
        </p:txBody>
      </p:sp>
    </p:spTree>
    <p:extLst>
      <p:ext uri="{BB962C8B-B14F-4D97-AF65-F5344CB8AC3E}">
        <p14:creationId xmlns:p14="http://schemas.microsoft.com/office/powerpoint/2010/main" val="41248509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32EE5-B23C-967C-080E-AFFDE74C80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7F1B6D-5D3E-CF69-1CC5-DCF5A12F41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6103EC-6E93-D752-FD48-3863C7A47AA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D91F459-8C28-E26E-A98A-055FC2500A87}"/>
              </a:ext>
            </a:extLst>
          </p:cNvPr>
          <p:cNvSpPr>
            <a:spLocks noGrp="1"/>
          </p:cNvSpPr>
          <p:nvPr>
            <p:ph type="sldNum" sz="quarter" idx="10"/>
          </p:nvPr>
        </p:nvSpPr>
        <p:spPr/>
        <p:txBody>
          <a:bodyPr/>
          <a:lstStyle/>
          <a:p>
            <a:fld id="{539A0A48-EDB1-4AFE-B1B7-10CE2A416496}" type="slidenum">
              <a:rPr lang="en-GB" smtClean="0"/>
              <a:t>4</a:t>
            </a:fld>
            <a:endParaRPr lang="en-GB"/>
          </a:p>
        </p:txBody>
      </p:sp>
    </p:spTree>
    <p:extLst>
      <p:ext uri="{BB962C8B-B14F-4D97-AF65-F5344CB8AC3E}">
        <p14:creationId xmlns:p14="http://schemas.microsoft.com/office/powerpoint/2010/main" val="29187075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BB5EA-3C20-A2DB-1869-27B4235EC1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562350-4B2F-EC91-1E55-441847EA63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C849B7-AB21-DBD5-C230-41EB5D3D074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6729448-7581-FB0C-A3F2-CBD34AB68866}"/>
              </a:ext>
            </a:extLst>
          </p:cNvPr>
          <p:cNvSpPr>
            <a:spLocks noGrp="1"/>
          </p:cNvSpPr>
          <p:nvPr>
            <p:ph type="sldNum" sz="quarter" idx="10"/>
          </p:nvPr>
        </p:nvSpPr>
        <p:spPr/>
        <p:txBody>
          <a:bodyPr/>
          <a:lstStyle/>
          <a:p>
            <a:fld id="{539A0A48-EDB1-4AFE-B1B7-10CE2A416496}" type="slidenum">
              <a:rPr lang="en-GB" smtClean="0"/>
              <a:t>5</a:t>
            </a:fld>
            <a:endParaRPr lang="en-GB"/>
          </a:p>
        </p:txBody>
      </p:sp>
    </p:spTree>
    <p:extLst>
      <p:ext uri="{BB962C8B-B14F-4D97-AF65-F5344CB8AC3E}">
        <p14:creationId xmlns:p14="http://schemas.microsoft.com/office/powerpoint/2010/main" val="4820549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95C6D-C6BB-E26B-3243-4D77F9AE88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CB283B-AD63-2372-7AE0-046DDA9141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5D5A11-4877-D0AD-03E1-0DCE40D2D62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C7CE14D-888D-5AE3-730A-999A4BC4F0D8}"/>
              </a:ext>
            </a:extLst>
          </p:cNvPr>
          <p:cNvSpPr>
            <a:spLocks noGrp="1"/>
          </p:cNvSpPr>
          <p:nvPr>
            <p:ph type="sldNum" sz="quarter" idx="10"/>
          </p:nvPr>
        </p:nvSpPr>
        <p:spPr/>
        <p:txBody>
          <a:bodyPr/>
          <a:lstStyle/>
          <a:p>
            <a:fld id="{539A0A48-EDB1-4AFE-B1B7-10CE2A416496}" type="slidenum">
              <a:rPr lang="en-GB" smtClean="0"/>
              <a:t>6</a:t>
            </a:fld>
            <a:endParaRPr lang="en-GB"/>
          </a:p>
        </p:txBody>
      </p:sp>
    </p:spTree>
    <p:extLst>
      <p:ext uri="{BB962C8B-B14F-4D97-AF65-F5344CB8AC3E}">
        <p14:creationId xmlns:p14="http://schemas.microsoft.com/office/powerpoint/2010/main" val="29086169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9FCE48-AA3B-5480-AF0D-9DF524C3D5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E9DE8F-3297-40F4-7BAA-B11BF12016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257E74-2305-F3F1-44AF-95E71B2B96B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9C163A8-78AE-B832-4947-02CFA6510225}"/>
              </a:ext>
            </a:extLst>
          </p:cNvPr>
          <p:cNvSpPr>
            <a:spLocks noGrp="1"/>
          </p:cNvSpPr>
          <p:nvPr>
            <p:ph type="sldNum" sz="quarter" idx="10"/>
          </p:nvPr>
        </p:nvSpPr>
        <p:spPr/>
        <p:txBody>
          <a:bodyPr/>
          <a:lstStyle/>
          <a:p>
            <a:fld id="{539A0A48-EDB1-4AFE-B1B7-10CE2A416496}" type="slidenum">
              <a:rPr lang="en-GB" smtClean="0"/>
              <a:t>7</a:t>
            </a:fld>
            <a:endParaRPr lang="en-GB"/>
          </a:p>
        </p:txBody>
      </p:sp>
    </p:spTree>
    <p:extLst>
      <p:ext uri="{BB962C8B-B14F-4D97-AF65-F5344CB8AC3E}">
        <p14:creationId xmlns:p14="http://schemas.microsoft.com/office/powerpoint/2010/main" val="7024451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0ADA5-609E-66B6-A144-6B2878B284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B9CDD4-59E6-ABFC-39DD-840B0BAC68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022B1E-AC6D-C085-787D-7F488A0600E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538C828-EE3F-E990-D0AE-6ED42631C78F}"/>
              </a:ext>
            </a:extLst>
          </p:cNvPr>
          <p:cNvSpPr>
            <a:spLocks noGrp="1"/>
          </p:cNvSpPr>
          <p:nvPr>
            <p:ph type="sldNum" sz="quarter" idx="10"/>
          </p:nvPr>
        </p:nvSpPr>
        <p:spPr/>
        <p:txBody>
          <a:bodyPr/>
          <a:lstStyle/>
          <a:p>
            <a:fld id="{539A0A48-EDB1-4AFE-B1B7-10CE2A416496}" type="slidenum">
              <a:rPr lang="en-GB" smtClean="0"/>
              <a:t>8</a:t>
            </a:fld>
            <a:endParaRPr lang="en-GB"/>
          </a:p>
        </p:txBody>
      </p:sp>
    </p:spTree>
    <p:extLst>
      <p:ext uri="{BB962C8B-B14F-4D97-AF65-F5344CB8AC3E}">
        <p14:creationId xmlns:p14="http://schemas.microsoft.com/office/powerpoint/2010/main" val="22364260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24476-6ACD-6B7F-09EE-DBCDC57391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15EFE3-E8CB-D02F-04DC-0F8AECC589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7103C4-70C2-2650-B947-C91FC544310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CCA4B63-B7EE-BE5E-E50B-19A25077FE29}"/>
              </a:ext>
            </a:extLst>
          </p:cNvPr>
          <p:cNvSpPr>
            <a:spLocks noGrp="1"/>
          </p:cNvSpPr>
          <p:nvPr>
            <p:ph type="sldNum" sz="quarter" idx="10"/>
          </p:nvPr>
        </p:nvSpPr>
        <p:spPr/>
        <p:txBody>
          <a:bodyPr/>
          <a:lstStyle/>
          <a:p>
            <a:fld id="{539A0A48-EDB1-4AFE-B1B7-10CE2A416496}" type="slidenum">
              <a:rPr lang="en-GB" smtClean="0"/>
              <a:t>9</a:t>
            </a:fld>
            <a:endParaRPr lang="en-GB"/>
          </a:p>
        </p:txBody>
      </p:sp>
    </p:spTree>
    <p:extLst>
      <p:ext uri="{BB962C8B-B14F-4D97-AF65-F5344CB8AC3E}">
        <p14:creationId xmlns:p14="http://schemas.microsoft.com/office/powerpoint/2010/main" val="9729022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82F97C-9415-B69F-D8D6-94AE65CFDD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5F3120-C359-FB98-CF43-EF48F0ACD1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FC1415-2DEF-8D8E-B3D6-13679D17D35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85BAC25-D93C-098B-6D3C-35A07B7733A7}"/>
              </a:ext>
            </a:extLst>
          </p:cNvPr>
          <p:cNvSpPr>
            <a:spLocks noGrp="1"/>
          </p:cNvSpPr>
          <p:nvPr>
            <p:ph type="sldNum" sz="quarter" idx="10"/>
          </p:nvPr>
        </p:nvSpPr>
        <p:spPr/>
        <p:txBody>
          <a:bodyPr/>
          <a:lstStyle/>
          <a:p>
            <a:fld id="{539A0A48-EDB1-4AFE-B1B7-10CE2A416496}" type="slidenum">
              <a:rPr lang="en-GB" smtClean="0"/>
              <a:t>10</a:t>
            </a:fld>
            <a:endParaRPr lang="en-GB"/>
          </a:p>
        </p:txBody>
      </p:sp>
    </p:spTree>
    <p:extLst>
      <p:ext uri="{BB962C8B-B14F-4D97-AF65-F5344CB8AC3E}">
        <p14:creationId xmlns:p14="http://schemas.microsoft.com/office/powerpoint/2010/main" val="32176611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417512-996E-4F37-14B9-0A407A4E4A57}"/>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82214ECC-42B4-F691-11ED-6FCD28C723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0394C35D-421C-CAC7-E864-2081BC1EB96B}"/>
              </a:ext>
            </a:extLst>
          </p:cNvPr>
          <p:cNvSpPr>
            <a:spLocks noGrp="1"/>
          </p:cNvSpPr>
          <p:nvPr>
            <p:ph type="dt" sz="half" idx="10"/>
          </p:nvPr>
        </p:nvSpPr>
        <p:spPr/>
        <p:txBody>
          <a:bodyPr/>
          <a:lstStyle/>
          <a:p>
            <a:fld id="{5992689B-F994-4944-A005-A7AFCD265B2A}" type="datetimeFigureOut">
              <a:rPr lang="nl-BE" smtClean="0"/>
              <a:t>20/03/2026</a:t>
            </a:fld>
            <a:endParaRPr lang="nl-BE"/>
          </a:p>
        </p:txBody>
      </p:sp>
      <p:sp>
        <p:nvSpPr>
          <p:cNvPr id="5" name="Tijdelijke aanduiding voor voettekst 4">
            <a:extLst>
              <a:ext uri="{FF2B5EF4-FFF2-40B4-BE49-F238E27FC236}">
                <a16:creationId xmlns:a16="http://schemas.microsoft.com/office/drawing/2014/main" id="{5555AFB6-D0C7-3B89-12B0-36B2D9E37592}"/>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949FF8DC-C4C3-FCAE-5FA9-AB86E1500D13}"/>
              </a:ext>
            </a:extLst>
          </p:cNvPr>
          <p:cNvSpPr>
            <a:spLocks noGrp="1"/>
          </p:cNvSpPr>
          <p:nvPr>
            <p:ph type="sldNum" sz="quarter" idx="12"/>
          </p:nvPr>
        </p:nvSpPr>
        <p:spPr/>
        <p:txBody>
          <a:bodyPr/>
          <a:lstStyle/>
          <a:p>
            <a:fld id="{3D5047A7-C7EB-F246-952E-4669707A0A39}" type="slidenum">
              <a:rPr lang="nl-BE" smtClean="0"/>
              <a:t>‹nr.›</a:t>
            </a:fld>
            <a:endParaRPr lang="nl-BE"/>
          </a:p>
        </p:txBody>
      </p:sp>
    </p:spTree>
    <p:extLst>
      <p:ext uri="{BB962C8B-B14F-4D97-AF65-F5344CB8AC3E}">
        <p14:creationId xmlns:p14="http://schemas.microsoft.com/office/powerpoint/2010/main" val="3973929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F37D95-2733-A3F5-9A25-25D4AD25AF03}"/>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38DC5EEF-C724-923D-43BF-A76D2F563D2D}"/>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6D49DCC6-497F-8C95-0F30-E14B770E4924}"/>
              </a:ext>
            </a:extLst>
          </p:cNvPr>
          <p:cNvSpPr>
            <a:spLocks noGrp="1"/>
          </p:cNvSpPr>
          <p:nvPr>
            <p:ph type="dt" sz="half" idx="10"/>
          </p:nvPr>
        </p:nvSpPr>
        <p:spPr/>
        <p:txBody>
          <a:bodyPr/>
          <a:lstStyle/>
          <a:p>
            <a:fld id="{5992689B-F994-4944-A005-A7AFCD265B2A}" type="datetimeFigureOut">
              <a:rPr lang="nl-BE" smtClean="0"/>
              <a:t>20/03/2026</a:t>
            </a:fld>
            <a:endParaRPr lang="nl-BE"/>
          </a:p>
        </p:txBody>
      </p:sp>
      <p:sp>
        <p:nvSpPr>
          <p:cNvPr id="5" name="Tijdelijke aanduiding voor voettekst 4">
            <a:extLst>
              <a:ext uri="{FF2B5EF4-FFF2-40B4-BE49-F238E27FC236}">
                <a16:creationId xmlns:a16="http://schemas.microsoft.com/office/drawing/2014/main" id="{BB963F0B-2C1E-861A-6094-400E58E346D2}"/>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2CB9B956-68E7-918C-F28B-1F1C187EEE86}"/>
              </a:ext>
            </a:extLst>
          </p:cNvPr>
          <p:cNvSpPr>
            <a:spLocks noGrp="1"/>
          </p:cNvSpPr>
          <p:nvPr>
            <p:ph type="sldNum" sz="quarter" idx="12"/>
          </p:nvPr>
        </p:nvSpPr>
        <p:spPr/>
        <p:txBody>
          <a:bodyPr/>
          <a:lstStyle/>
          <a:p>
            <a:fld id="{3D5047A7-C7EB-F246-952E-4669707A0A39}" type="slidenum">
              <a:rPr lang="nl-BE" smtClean="0"/>
              <a:t>‹nr.›</a:t>
            </a:fld>
            <a:endParaRPr lang="nl-BE"/>
          </a:p>
        </p:txBody>
      </p:sp>
    </p:spTree>
    <p:extLst>
      <p:ext uri="{BB962C8B-B14F-4D97-AF65-F5344CB8AC3E}">
        <p14:creationId xmlns:p14="http://schemas.microsoft.com/office/powerpoint/2010/main" val="1348558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5E5ECA13-92AC-E9E2-A365-3E3D1F10AC46}"/>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0194DB7B-5130-2111-1360-FE63971675B1}"/>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1EC61159-53DF-84B5-9E49-B905182AAA39}"/>
              </a:ext>
            </a:extLst>
          </p:cNvPr>
          <p:cNvSpPr>
            <a:spLocks noGrp="1"/>
          </p:cNvSpPr>
          <p:nvPr>
            <p:ph type="dt" sz="half" idx="10"/>
          </p:nvPr>
        </p:nvSpPr>
        <p:spPr/>
        <p:txBody>
          <a:bodyPr/>
          <a:lstStyle/>
          <a:p>
            <a:fld id="{5992689B-F994-4944-A005-A7AFCD265B2A}" type="datetimeFigureOut">
              <a:rPr lang="nl-BE" smtClean="0"/>
              <a:t>20/03/2026</a:t>
            </a:fld>
            <a:endParaRPr lang="nl-BE"/>
          </a:p>
        </p:txBody>
      </p:sp>
      <p:sp>
        <p:nvSpPr>
          <p:cNvPr id="5" name="Tijdelijke aanduiding voor voettekst 4">
            <a:extLst>
              <a:ext uri="{FF2B5EF4-FFF2-40B4-BE49-F238E27FC236}">
                <a16:creationId xmlns:a16="http://schemas.microsoft.com/office/drawing/2014/main" id="{FF9DD96A-3C1D-6860-BE49-296F59DDC0CB}"/>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001B8533-9506-2271-8B06-F1496D949D8A}"/>
              </a:ext>
            </a:extLst>
          </p:cNvPr>
          <p:cNvSpPr>
            <a:spLocks noGrp="1"/>
          </p:cNvSpPr>
          <p:nvPr>
            <p:ph type="sldNum" sz="quarter" idx="12"/>
          </p:nvPr>
        </p:nvSpPr>
        <p:spPr/>
        <p:txBody>
          <a:bodyPr/>
          <a:lstStyle/>
          <a:p>
            <a:fld id="{3D5047A7-C7EB-F246-952E-4669707A0A39}" type="slidenum">
              <a:rPr lang="nl-BE" smtClean="0"/>
              <a:t>‹nr.›</a:t>
            </a:fld>
            <a:endParaRPr lang="nl-BE"/>
          </a:p>
        </p:txBody>
      </p:sp>
    </p:spTree>
    <p:extLst>
      <p:ext uri="{BB962C8B-B14F-4D97-AF65-F5344CB8AC3E}">
        <p14:creationId xmlns:p14="http://schemas.microsoft.com/office/powerpoint/2010/main" val="9814754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Slide">
    <p:spTree>
      <p:nvGrpSpPr>
        <p:cNvPr id="1" name=""/>
        <p:cNvGrpSpPr/>
        <p:nvPr/>
      </p:nvGrpSpPr>
      <p:grpSpPr>
        <a:xfrm>
          <a:off x="0" y="0"/>
          <a:ext cx="0" cy="0"/>
          <a:chOff x="0" y="0"/>
          <a:chExt cx="0" cy="0"/>
        </a:xfrm>
      </p:grpSpPr>
      <p:sp>
        <p:nvSpPr>
          <p:cNvPr id="7" name="Rectangle 6"/>
          <p:cNvSpPr/>
          <p:nvPr userDrawn="1"/>
        </p:nvSpPr>
        <p:spPr>
          <a:xfrm>
            <a:off x="642977" y="979594"/>
            <a:ext cx="11549023" cy="4573969"/>
          </a:xfrm>
          <a:prstGeom prst="rect">
            <a:avLst/>
          </a:prstGeom>
          <a:solidFill>
            <a:srgbClr val="1E64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66"/>
          </a:p>
        </p:txBody>
      </p:sp>
      <p:sp>
        <p:nvSpPr>
          <p:cNvPr id="2" name="Title 1"/>
          <p:cNvSpPr>
            <a:spLocks noGrp="1"/>
          </p:cNvSpPr>
          <p:nvPr>
            <p:ph type="ctrTitle"/>
          </p:nvPr>
        </p:nvSpPr>
        <p:spPr bwMode="white">
          <a:xfrm>
            <a:off x="907842" y="1607344"/>
            <a:ext cx="10676456" cy="3119285"/>
          </a:xfrm>
        </p:spPr>
        <p:txBody>
          <a:bodyPr anchor="b">
            <a:noAutofit/>
          </a:bodyPr>
          <a:lstStyle>
            <a:lvl1pPr algn="l">
              <a:lnSpc>
                <a:spcPts val="7734"/>
              </a:lnSpc>
              <a:defRPr sz="7031" u="sng" baseline="0">
                <a:solidFill>
                  <a:schemeClr val="bg1"/>
                </a:solidFill>
                <a:uFill>
                  <a:solidFill>
                    <a:schemeClr val="bg1"/>
                  </a:solidFill>
                </a:uFill>
              </a:defRPr>
            </a:lvl1pPr>
          </a:lstStyle>
          <a:p>
            <a:r>
              <a:rPr lang="nl-NL" noProof="0"/>
              <a:t>Klik om stijl te bewerken</a:t>
            </a:r>
            <a:endParaRPr lang="en-GB" noProof="0"/>
          </a:p>
        </p:txBody>
      </p:sp>
      <p:sp>
        <p:nvSpPr>
          <p:cNvPr id="3" name="Subtitle 2"/>
          <p:cNvSpPr>
            <a:spLocks noGrp="1"/>
          </p:cNvSpPr>
          <p:nvPr>
            <p:ph type="subTitle" idx="1" hasCustomPrompt="1"/>
          </p:nvPr>
        </p:nvSpPr>
        <p:spPr bwMode="white">
          <a:xfrm>
            <a:off x="902456" y="4833784"/>
            <a:ext cx="10681842" cy="410063"/>
          </a:xfrm>
        </p:spPr>
        <p:txBody>
          <a:bodyPr>
            <a:normAutofit/>
          </a:bodyPr>
          <a:lstStyle>
            <a:lvl1pPr marL="0" indent="0" algn="l">
              <a:lnSpc>
                <a:spcPts val="2531"/>
              </a:lnSpc>
              <a:buNone/>
              <a:defRPr sz="2109">
                <a:solidFill>
                  <a:schemeClr val="accent1"/>
                </a:solidFill>
              </a:defRPr>
            </a:lvl1pPr>
            <a:lvl2pPr marL="457144" indent="0" algn="ctr">
              <a:buNone/>
              <a:defRPr sz="2000"/>
            </a:lvl2pPr>
            <a:lvl3pPr marL="914289" indent="0" algn="ctr">
              <a:buNone/>
              <a:defRPr sz="1800"/>
            </a:lvl3pPr>
            <a:lvl4pPr marL="1371433" indent="0" algn="ctr">
              <a:buNone/>
              <a:defRPr sz="1600"/>
            </a:lvl4pPr>
            <a:lvl5pPr marL="1828577" indent="0" algn="ctr">
              <a:buNone/>
              <a:defRPr sz="1600"/>
            </a:lvl5pPr>
            <a:lvl6pPr marL="2285723" indent="0" algn="ctr">
              <a:buNone/>
              <a:defRPr sz="1600"/>
            </a:lvl6pPr>
            <a:lvl7pPr marL="2742867" indent="0" algn="ctr">
              <a:buNone/>
              <a:defRPr sz="1600"/>
            </a:lvl7pPr>
            <a:lvl8pPr marL="3200011" indent="0" algn="ctr">
              <a:buNone/>
              <a:defRPr sz="1600"/>
            </a:lvl8pPr>
            <a:lvl9pPr marL="3657156" indent="0" algn="ctr">
              <a:buNone/>
              <a:defRPr sz="1600"/>
            </a:lvl9pPr>
          </a:lstStyle>
          <a:p>
            <a:r>
              <a:rPr lang="en-GB" noProof="0"/>
              <a:t>Click to add subtitle / presenter / date [</a:t>
            </a:r>
            <a:r>
              <a:rPr lang="en-GB" noProof="0" err="1"/>
              <a:t>dd</a:t>
            </a:r>
            <a:r>
              <a:rPr lang="en-GB" noProof="0"/>
              <a:t>-mm-</a:t>
            </a:r>
            <a:r>
              <a:rPr lang="en-GB" noProof="0" err="1"/>
              <a:t>yyyy</a:t>
            </a:r>
            <a:r>
              <a:rPr lang="en-GB" noProof="0"/>
              <a:t>]</a:t>
            </a:r>
          </a:p>
        </p:txBody>
      </p:sp>
      <p:sp>
        <p:nvSpPr>
          <p:cNvPr id="8" name="Titles positoning box" hidden="1"/>
          <p:cNvSpPr/>
          <p:nvPr userDrawn="1"/>
        </p:nvSpPr>
        <p:spPr>
          <a:xfrm>
            <a:off x="964465" y="4505625"/>
            <a:ext cx="10555957" cy="405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66"/>
          </a:p>
        </p:txBody>
      </p:sp>
      <p:sp>
        <p:nvSpPr>
          <p:cNvPr id="12" name="Picture Placeholder 11"/>
          <p:cNvSpPr>
            <a:spLocks noGrp="1"/>
          </p:cNvSpPr>
          <p:nvPr>
            <p:ph type="pic" sz="quarter" idx="11" hasCustomPrompt="1"/>
          </p:nvPr>
        </p:nvSpPr>
        <p:spPr>
          <a:xfrm>
            <a:off x="2250419" y="5882625"/>
            <a:ext cx="1607442" cy="653063"/>
          </a:xfrm>
        </p:spPr>
        <p:txBody>
          <a:bodyPr/>
          <a:lstStyle>
            <a:lvl1pPr>
              <a:defRPr sz="1125">
                <a:solidFill>
                  <a:schemeClr val="bg1">
                    <a:lumMod val="50000"/>
                  </a:schemeClr>
                </a:solidFill>
              </a:defRPr>
            </a:lvl1pPr>
          </a:lstStyle>
          <a:p>
            <a:r>
              <a:rPr lang="en-GB" noProof="0"/>
              <a:t>Partner Logo 1</a:t>
            </a:r>
          </a:p>
        </p:txBody>
      </p:sp>
      <p:sp>
        <p:nvSpPr>
          <p:cNvPr id="13" name="Picture Placeholder 11"/>
          <p:cNvSpPr>
            <a:spLocks noGrp="1"/>
          </p:cNvSpPr>
          <p:nvPr>
            <p:ph type="pic" sz="quarter" idx="12" hasCustomPrompt="1"/>
          </p:nvPr>
        </p:nvSpPr>
        <p:spPr>
          <a:xfrm>
            <a:off x="4017339" y="5882625"/>
            <a:ext cx="1607442" cy="653063"/>
          </a:xfrm>
        </p:spPr>
        <p:txBody>
          <a:bodyPr/>
          <a:lstStyle>
            <a:lvl1pPr>
              <a:defRPr sz="1125">
                <a:solidFill>
                  <a:schemeClr val="bg1">
                    <a:lumMod val="50000"/>
                  </a:schemeClr>
                </a:solidFill>
              </a:defRPr>
            </a:lvl1pPr>
          </a:lstStyle>
          <a:p>
            <a:r>
              <a:rPr lang="en-GB" noProof="0"/>
              <a:t>Partner Logo 2</a:t>
            </a:r>
          </a:p>
        </p:txBody>
      </p:sp>
      <p:sp>
        <p:nvSpPr>
          <p:cNvPr id="14" name="Picture Placeholder 11"/>
          <p:cNvSpPr>
            <a:spLocks noGrp="1"/>
          </p:cNvSpPr>
          <p:nvPr>
            <p:ph type="pic" sz="quarter" idx="13" hasCustomPrompt="1"/>
          </p:nvPr>
        </p:nvSpPr>
        <p:spPr>
          <a:xfrm>
            <a:off x="5786791" y="5882625"/>
            <a:ext cx="1632756" cy="653063"/>
          </a:xfrm>
        </p:spPr>
        <p:txBody>
          <a:bodyPr/>
          <a:lstStyle>
            <a:lvl1pPr>
              <a:defRPr sz="1125">
                <a:solidFill>
                  <a:schemeClr val="bg1">
                    <a:lumMod val="50000"/>
                  </a:schemeClr>
                </a:solidFill>
              </a:defRPr>
            </a:lvl1pPr>
          </a:lstStyle>
          <a:p>
            <a:r>
              <a:rPr lang="en-GB" noProof="0"/>
              <a:t>Partner Logo 3</a:t>
            </a:r>
          </a:p>
        </p:txBody>
      </p:sp>
      <p:sp>
        <p:nvSpPr>
          <p:cNvPr id="15" name="Picture Placeholder 11"/>
          <p:cNvSpPr>
            <a:spLocks noGrp="1"/>
          </p:cNvSpPr>
          <p:nvPr>
            <p:ph type="pic" sz="quarter" idx="14" hasCustomPrompt="1"/>
          </p:nvPr>
        </p:nvSpPr>
        <p:spPr>
          <a:xfrm>
            <a:off x="7556242" y="5882625"/>
            <a:ext cx="1632756" cy="653063"/>
          </a:xfrm>
        </p:spPr>
        <p:txBody>
          <a:bodyPr/>
          <a:lstStyle>
            <a:lvl1pPr>
              <a:defRPr sz="1125">
                <a:solidFill>
                  <a:schemeClr val="bg1">
                    <a:lumMod val="50000"/>
                  </a:schemeClr>
                </a:solidFill>
              </a:defRPr>
            </a:lvl1pPr>
          </a:lstStyle>
          <a:p>
            <a:r>
              <a:rPr lang="en-GB" noProof="0"/>
              <a:t>Partner Logo 4</a:t>
            </a:r>
          </a:p>
        </p:txBody>
      </p:sp>
      <p:sp>
        <p:nvSpPr>
          <p:cNvPr id="16" name="Oranisation Placeholder"/>
          <p:cNvSpPr>
            <a:spLocks noGrp="1"/>
          </p:cNvSpPr>
          <p:nvPr>
            <p:ph type="body" sz="quarter" idx="15" hasCustomPrompt="1"/>
          </p:nvPr>
        </p:nvSpPr>
        <p:spPr bwMode="white">
          <a:xfrm>
            <a:off x="6033553" y="277740"/>
            <a:ext cx="5832356" cy="379688"/>
          </a:xfrm>
        </p:spPr>
        <p:txBody>
          <a:bodyPr anchor="b" anchorCtr="0">
            <a:normAutofit/>
          </a:bodyPr>
          <a:lstStyle>
            <a:lvl1pPr>
              <a:lnSpc>
                <a:spcPts val="1195"/>
              </a:lnSpc>
              <a:defRPr sz="984" b="1" i="0" u="sng" cap="all" baseline="0">
                <a:solidFill>
                  <a:srgbClr val="1E64C8"/>
                </a:solidFill>
                <a:uFill>
                  <a:solidFill>
                    <a:schemeClr val="bg1"/>
                  </a:solidFill>
                </a:uFill>
              </a:defRPr>
            </a:lvl1pPr>
            <a:lvl2pPr marL="0" indent="0">
              <a:lnSpc>
                <a:spcPts val="1195"/>
              </a:lnSpc>
              <a:buNone/>
              <a:defRPr sz="984" cap="all" baseline="0">
                <a:solidFill>
                  <a:srgbClr val="1E64C8"/>
                </a:solidFill>
              </a:defRPr>
            </a:lvl2pPr>
          </a:lstStyle>
          <a:p>
            <a:pPr lvl="0"/>
            <a:r>
              <a:rPr lang="en-GB" noProof="0"/>
              <a:t>Click to edit organisation styles</a:t>
            </a:r>
          </a:p>
          <a:p>
            <a:pPr lvl="1"/>
            <a:r>
              <a:rPr lang="en-GB" noProof="0"/>
              <a:t>Second level</a:t>
            </a:r>
          </a:p>
        </p:txBody>
      </p:sp>
      <p:pic>
        <p:nvPicPr>
          <p:cNvPr id="5" name="Picture 4">
            <a:extLst>
              <a:ext uri="{FF2B5EF4-FFF2-40B4-BE49-F238E27FC236}">
                <a16:creationId xmlns:a16="http://schemas.microsoft.com/office/drawing/2014/main" id="{917E33E2-A88D-4B10-83CD-43076EC718C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6552" y="0"/>
            <a:ext cx="2612254" cy="979594"/>
          </a:xfrm>
          <a:prstGeom prst="rect">
            <a:avLst/>
          </a:prstGeom>
        </p:spPr>
      </p:pic>
    </p:spTree>
    <p:extLst>
      <p:ext uri="{BB962C8B-B14F-4D97-AF65-F5344CB8AC3E}">
        <p14:creationId xmlns:p14="http://schemas.microsoft.com/office/powerpoint/2010/main" val="33620251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hapter Slide">
    <p:spTree>
      <p:nvGrpSpPr>
        <p:cNvPr id="1" name=""/>
        <p:cNvGrpSpPr/>
        <p:nvPr/>
      </p:nvGrpSpPr>
      <p:grpSpPr>
        <a:xfrm>
          <a:off x="0" y="0"/>
          <a:ext cx="0" cy="0"/>
          <a:chOff x="0" y="0"/>
          <a:chExt cx="0" cy="0"/>
        </a:xfrm>
      </p:grpSpPr>
      <p:sp>
        <p:nvSpPr>
          <p:cNvPr id="7" name="Rectangle 6"/>
          <p:cNvSpPr/>
          <p:nvPr userDrawn="1"/>
        </p:nvSpPr>
        <p:spPr>
          <a:xfrm>
            <a:off x="642977" y="0"/>
            <a:ext cx="11549023" cy="5553563"/>
          </a:xfrm>
          <a:prstGeom prst="rect">
            <a:avLst/>
          </a:prstGeom>
          <a:solidFill>
            <a:srgbClr val="1E64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66"/>
          </a:p>
        </p:txBody>
      </p:sp>
      <p:sp>
        <p:nvSpPr>
          <p:cNvPr id="2" name="Title 1"/>
          <p:cNvSpPr>
            <a:spLocks noGrp="1"/>
          </p:cNvSpPr>
          <p:nvPr>
            <p:ph type="ctrTitle" hasCustomPrompt="1"/>
          </p:nvPr>
        </p:nvSpPr>
        <p:spPr bwMode="white">
          <a:xfrm>
            <a:off x="907842" y="2282428"/>
            <a:ext cx="10676456" cy="3119285"/>
          </a:xfrm>
        </p:spPr>
        <p:txBody>
          <a:bodyPr anchor="b">
            <a:noAutofit/>
          </a:bodyPr>
          <a:lstStyle>
            <a:lvl1pPr algn="l">
              <a:lnSpc>
                <a:spcPts val="7734"/>
              </a:lnSpc>
              <a:defRPr sz="7031" u="sng" baseline="0">
                <a:solidFill>
                  <a:schemeClr val="bg1"/>
                </a:solidFill>
                <a:uFill>
                  <a:solidFill>
                    <a:schemeClr val="bg1"/>
                  </a:solidFill>
                </a:uFill>
              </a:defRPr>
            </a:lvl1pPr>
          </a:lstStyle>
          <a:p>
            <a:r>
              <a:rPr lang="en-GB" noProof="0"/>
              <a:t>Click to add chapter title</a:t>
            </a:r>
          </a:p>
        </p:txBody>
      </p:sp>
      <p:sp>
        <p:nvSpPr>
          <p:cNvPr id="8" name="Titles positoning box" hidden="1"/>
          <p:cNvSpPr/>
          <p:nvPr userDrawn="1"/>
        </p:nvSpPr>
        <p:spPr>
          <a:xfrm>
            <a:off x="964465" y="5163750"/>
            <a:ext cx="10555957" cy="405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66"/>
          </a:p>
        </p:txBody>
      </p:sp>
      <p:sp>
        <p:nvSpPr>
          <p:cNvPr id="16" name="Slide Number Placeholder 5"/>
          <p:cNvSpPr>
            <a:spLocks noGrp="1"/>
          </p:cNvSpPr>
          <p:nvPr>
            <p:ph type="sldNum" sz="quarter" idx="4"/>
          </p:nvPr>
        </p:nvSpPr>
        <p:spPr>
          <a:xfrm>
            <a:off x="10962754" y="6292057"/>
            <a:ext cx="648236" cy="365125"/>
          </a:xfrm>
          <a:prstGeom prst="rect">
            <a:avLst/>
          </a:prstGeom>
        </p:spPr>
        <p:txBody>
          <a:bodyPr vert="horz" lIns="91440" tIns="45720" rIns="91440" bIns="45720" rtlCol="0" anchor="ctr"/>
          <a:lstStyle>
            <a:lvl1pPr algn="r">
              <a:defRPr sz="1200">
                <a:solidFill>
                  <a:srgbClr val="1E64C8"/>
                </a:solidFill>
              </a:defRPr>
            </a:lvl1pPr>
          </a:lstStyle>
          <a:p>
            <a:fld id="{7AE184E0-0BD4-4705-A12B-9B71DDE63301}" type="slidenum">
              <a:rPr lang="en-GB" noProof="0" smtClean="0"/>
              <a:pPr/>
              <a:t>‹nr.›</a:t>
            </a:fld>
            <a:endParaRPr lang="en-GB" noProof="0"/>
          </a:p>
        </p:txBody>
      </p:sp>
    </p:spTree>
    <p:extLst>
      <p:ext uri="{BB962C8B-B14F-4D97-AF65-F5344CB8AC3E}">
        <p14:creationId xmlns:p14="http://schemas.microsoft.com/office/powerpoint/2010/main" val="3425165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497379-007B-33B2-06FF-2DD7A4973395}"/>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946B5E71-9668-D515-75C3-4367A99BC7E0}"/>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938CE743-3537-0F94-3A50-0027E36080E6}"/>
              </a:ext>
            </a:extLst>
          </p:cNvPr>
          <p:cNvSpPr>
            <a:spLocks noGrp="1"/>
          </p:cNvSpPr>
          <p:nvPr>
            <p:ph type="dt" sz="half" idx="10"/>
          </p:nvPr>
        </p:nvSpPr>
        <p:spPr/>
        <p:txBody>
          <a:bodyPr/>
          <a:lstStyle/>
          <a:p>
            <a:fld id="{5992689B-F994-4944-A005-A7AFCD265B2A}" type="datetimeFigureOut">
              <a:rPr lang="nl-BE" smtClean="0"/>
              <a:t>20/03/2026</a:t>
            </a:fld>
            <a:endParaRPr lang="nl-BE"/>
          </a:p>
        </p:txBody>
      </p:sp>
      <p:sp>
        <p:nvSpPr>
          <p:cNvPr id="5" name="Tijdelijke aanduiding voor voettekst 4">
            <a:extLst>
              <a:ext uri="{FF2B5EF4-FFF2-40B4-BE49-F238E27FC236}">
                <a16:creationId xmlns:a16="http://schemas.microsoft.com/office/drawing/2014/main" id="{F87F4C24-023C-450E-8F97-DF7839C43C07}"/>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AF828683-3884-7ABE-1C25-E557F6BF2616}"/>
              </a:ext>
            </a:extLst>
          </p:cNvPr>
          <p:cNvSpPr>
            <a:spLocks noGrp="1"/>
          </p:cNvSpPr>
          <p:nvPr>
            <p:ph type="sldNum" sz="quarter" idx="12"/>
          </p:nvPr>
        </p:nvSpPr>
        <p:spPr/>
        <p:txBody>
          <a:bodyPr/>
          <a:lstStyle/>
          <a:p>
            <a:fld id="{3D5047A7-C7EB-F246-952E-4669707A0A39}" type="slidenum">
              <a:rPr lang="nl-BE" smtClean="0"/>
              <a:t>‹nr.›</a:t>
            </a:fld>
            <a:endParaRPr lang="nl-BE"/>
          </a:p>
        </p:txBody>
      </p:sp>
    </p:spTree>
    <p:extLst>
      <p:ext uri="{BB962C8B-B14F-4D97-AF65-F5344CB8AC3E}">
        <p14:creationId xmlns:p14="http://schemas.microsoft.com/office/powerpoint/2010/main" val="526548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21F99E-7B12-0294-DB69-F7B960623531}"/>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1F05D378-3C5F-2CFE-624A-1E2E38046F0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52D8E7EC-C9CF-1B8B-BDB7-893536E67C73}"/>
              </a:ext>
            </a:extLst>
          </p:cNvPr>
          <p:cNvSpPr>
            <a:spLocks noGrp="1"/>
          </p:cNvSpPr>
          <p:nvPr>
            <p:ph type="dt" sz="half" idx="10"/>
          </p:nvPr>
        </p:nvSpPr>
        <p:spPr/>
        <p:txBody>
          <a:bodyPr/>
          <a:lstStyle/>
          <a:p>
            <a:fld id="{5992689B-F994-4944-A005-A7AFCD265B2A}" type="datetimeFigureOut">
              <a:rPr lang="nl-BE" smtClean="0"/>
              <a:t>20/03/2026</a:t>
            </a:fld>
            <a:endParaRPr lang="nl-BE"/>
          </a:p>
        </p:txBody>
      </p:sp>
      <p:sp>
        <p:nvSpPr>
          <p:cNvPr id="5" name="Tijdelijke aanduiding voor voettekst 4">
            <a:extLst>
              <a:ext uri="{FF2B5EF4-FFF2-40B4-BE49-F238E27FC236}">
                <a16:creationId xmlns:a16="http://schemas.microsoft.com/office/drawing/2014/main" id="{35B6DAEC-195E-0B41-42E0-C64D61505BA9}"/>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32987B43-4CFE-2642-A3A1-FDAC308DC816}"/>
              </a:ext>
            </a:extLst>
          </p:cNvPr>
          <p:cNvSpPr>
            <a:spLocks noGrp="1"/>
          </p:cNvSpPr>
          <p:nvPr>
            <p:ph type="sldNum" sz="quarter" idx="12"/>
          </p:nvPr>
        </p:nvSpPr>
        <p:spPr/>
        <p:txBody>
          <a:bodyPr/>
          <a:lstStyle/>
          <a:p>
            <a:fld id="{3D5047A7-C7EB-F246-952E-4669707A0A39}" type="slidenum">
              <a:rPr lang="nl-BE" smtClean="0"/>
              <a:t>‹nr.›</a:t>
            </a:fld>
            <a:endParaRPr lang="nl-BE"/>
          </a:p>
        </p:txBody>
      </p:sp>
    </p:spTree>
    <p:extLst>
      <p:ext uri="{BB962C8B-B14F-4D97-AF65-F5344CB8AC3E}">
        <p14:creationId xmlns:p14="http://schemas.microsoft.com/office/powerpoint/2010/main" val="2535800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0CB9F5-6B90-2A01-4256-393A57235068}"/>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68BCD813-32DC-BC26-43F3-BB03B41E071D}"/>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6A7A75DF-6781-04D4-8B4C-43178D2885C3}"/>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72DCBAD0-6906-E184-5D44-DAD7C1BB38C9}"/>
              </a:ext>
            </a:extLst>
          </p:cNvPr>
          <p:cNvSpPr>
            <a:spLocks noGrp="1"/>
          </p:cNvSpPr>
          <p:nvPr>
            <p:ph type="dt" sz="half" idx="10"/>
          </p:nvPr>
        </p:nvSpPr>
        <p:spPr/>
        <p:txBody>
          <a:bodyPr/>
          <a:lstStyle/>
          <a:p>
            <a:fld id="{5992689B-F994-4944-A005-A7AFCD265B2A}" type="datetimeFigureOut">
              <a:rPr lang="nl-BE" smtClean="0"/>
              <a:t>20/03/2026</a:t>
            </a:fld>
            <a:endParaRPr lang="nl-BE"/>
          </a:p>
        </p:txBody>
      </p:sp>
      <p:sp>
        <p:nvSpPr>
          <p:cNvPr id="6" name="Tijdelijke aanduiding voor voettekst 5">
            <a:extLst>
              <a:ext uri="{FF2B5EF4-FFF2-40B4-BE49-F238E27FC236}">
                <a16:creationId xmlns:a16="http://schemas.microsoft.com/office/drawing/2014/main" id="{B1D33858-1148-B05A-8450-062D4A04945A}"/>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30BE209E-5545-EAC4-A816-5CD62C71C237}"/>
              </a:ext>
            </a:extLst>
          </p:cNvPr>
          <p:cNvSpPr>
            <a:spLocks noGrp="1"/>
          </p:cNvSpPr>
          <p:nvPr>
            <p:ph type="sldNum" sz="quarter" idx="12"/>
          </p:nvPr>
        </p:nvSpPr>
        <p:spPr/>
        <p:txBody>
          <a:bodyPr/>
          <a:lstStyle/>
          <a:p>
            <a:fld id="{3D5047A7-C7EB-F246-952E-4669707A0A39}" type="slidenum">
              <a:rPr lang="nl-BE" smtClean="0"/>
              <a:t>‹nr.›</a:t>
            </a:fld>
            <a:endParaRPr lang="nl-BE"/>
          </a:p>
        </p:txBody>
      </p:sp>
    </p:spTree>
    <p:extLst>
      <p:ext uri="{BB962C8B-B14F-4D97-AF65-F5344CB8AC3E}">
        <p14:creationId xmlns:p14="http://schemas.microsoft.com/office/powerpoint/2010/main" val="30015487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100296-33A2-2168-3D90-F68B8FFCA8F4}"/>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E1E569C0-1522-4E27-3DD3-4F0B5B5D6F8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6FFE8592-E860-F479-8FAB-0C1CA1A256E5}"/>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B3E1EEA6-215B-4640-0F2F-1FCD0DF9C0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37CB71E4-3E8B-53C9-8991-A0A836BB442B}"/>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EE4A559C-0963-05A3-6437-0A193B646A6C}"/>
              </a:ext>
            </a:extLst>
          </p:cNvPr>
          <p:cNvSpPr>
            <a:spLocks noGrp="1"/>
          </p:cNvSpPr>
          <p:nvPr>
            <p:ph type="dt" sz="half" idx="10"/>
          </p:nvPr>
        </p:nvSpPr>
        <p:spPr/>
        <p:txBody>
          <a:bodyPr/>
          <a:lstStyle/>
          <a:p>
            <a:fld id="{5992689B-F994-4944-A005-A7AFCD265B2A}" type="datetimeFigureOut">
              <a:rPr lang="nl-BE" smtClean="0"/>
              <a:t>20/03/2026</a:t>
            </a:fld>
            <a:endParaRPr lang="nl-BE"/>
          </a:p>
        </p:txBody>
      </p:sp>
      <p:sp>
        <p:nvSpPr>
          <p:cNvPr id="8" name="Tijdelijke aanduiding voor voettekst 7">
            <a:extLst>
              <a:ext uri="{FF2B5EF4-FFF2-40B4-BE49-F238E27FC236}">
                <a16:creationId xmlns:a16="http://schemas.microsoft.com/office/drawing/2014/main" id="{2BC4BAA9-64FA-B4B7-9A1F-6B1E47766FED}"/>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856363B3-CBC6-76EE-9FE1-2922B49D042E}"/>
              </a:ext>
            </a:extLst>
          </p:cNvPr>
          <p:cNvSpPr>
            <a:spLocks noGrp="1"/>
          </p:cNvSpPr>
          <p:nvPr>
            <p:ph type="sldNum" sz="quarter" idx="12"/>
          </p:nvPr>
        </p:nvSpPr>
        <p:spPr/>
        <p:txBody>
          <a:bodyPr/>
          <a:lstStyle/>
          <a:p>
            <a:fld id="{3D5047A7-C7EB-F246-952E-4669707A0A39}" type="slidenum">
              <a:rPr lang="nl-BE" smtClean="0"/>
              <a:t>‹nr.›</a:t>
            </a:fld>
            <a:endParaRPr lang="nl-BE"/>
          </a:p>
        </p:txBody>
      </p:sp>
    </p:spTree>
    <p:extLst>
      <p:ext uri="{BB962C8B-B14F-4D97-AF65-F5344CB8AC3E}">
        <p14:creationId xmlns:p14="http://schemas.microsoft.com/office/powerpoint/2010/main" val="3476778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85F8EC-37C9-90AB-8C44-646201166661}"/>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B065CD4C-3B90-2A43-EC55-9B26CD86E7A6}"/>
              </a:ext>
            </a:extLst>
          </p:cNvPr>
          <p:cNvSpPr>
            <a:spLocks noGrp="1"/>
          </p:cNvSpPr>
          <p:nvPr>
            <p:ph type="dt" sz="half" idx="10"/>
          </p:nvPr>
        </p:nvSpPr>
        <p:spPr/>
        <p:txBody>
          <a:bodyPr/>
          <a:lstStyle/>
          <a:p>
            <a:fld id="{5992689B-F994-4944-A005-A7AFCD265B2A}" type="datetimeFigureOut">
              <a:rPr lang="nl-BE" smtClean="0"/>
              <a:t>20/03/2026</a:t>
            </a:fld>
            <a:endParaRPr lang="nl-BE"/>
          </a:p>
        </p:txBody>
      </p:sp>
      <p:sp>
        <p:nvSpPr>
          <p:cNvPr id="4" name="Tijdelijke aanduiding voor voettekst 3">
            <a:extLst>
              <a:ext uri="{FF2B5EF4-FFF2-40B4-BE49-F238E27FC236}">
                <a16:creationId xmlns:a16="http://schemas.microsoft.com/office/drawing/2014/main" id="{B86E82EF-0764-E979-8670-B09A100B139C}"/>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313FE350-1F51-2459-8E8E-0E2A668ACFF4}"/>
              </a:ext>
            </a:extLst>
          </p:cNvPr>
          <p:cNvSpPr>
            <a:spLocks noGrp="1"/>
          </p:cNvSpPr>
          <p:nvPr>
            <p:ph type="sldNum" sz="quarter" idx="12"/>
          </p:nvPr>
        </p:nvSpPr>
        <p:spPr/>
        <p:txBody>
          <a:bodyPr/>
          <a:lstStyle/>
          <a:p>
            <a:fld id="{3D5047A7-C7EB-F246-952E-4669707A0A39}" type="slidenum">
              <a:rPr lang="nl-BE" smtClean="0"/>
              <a:t>‹nr.›</a:t>
            </a:fld>
            <a:endParaRPr lang="nl-BE"/>
          </a:p>
        </p:txBody>
      </p:sp>
    </p:spTree>
    <p:extLst>
      <p:ext uri="{BB962C8B-B14F-4D97-AF65-F5344CB8AC3E}">
        <p14:creationId xmlns:p14="http://schemas.microsoft.com/office/powerpoint/2010/main" val="4211057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CFCFE6A2-D7BA-CF5A-8554-605DF80A437C}"/>
              </a:ext>
            </a:extLst>
          </p:cNvPr>
          <p:cNvSpPr>
            <a:spLocks noGrp="1"/>
          </p:cNvSpPr>
          <p:nvPr>
            <p:ph type="dt" sz="half" idx="10"/>
          </p:nvPr>
        </p:nvSpPr>
        <p:spPr/>
        <p:txBody>
          <a:bodyPr/>
          <a:lstStyle/>
          <a:p>
            <a:fld id="{5992689B-F994-4944-A005-A7AFCD265B2A}" type="datetimeFigureOut">
              <a:rPr lang="nl-BE" smtClean="0"/>
              <a:t>20/03/2026</a:t>
            </a:fld>
            <a:endParaRPr lang="nl-BE"/>
          </a:p>
        </p:txBody>
      </p:sp>
      <p:sp>
        <p:nvSpPr>
          <p:cNvPr id="3" name="Tijdelijke aanduiding voor voettekst 2">
            <a:extLst>
              <a:ext uri="{FF2B5EF4-FFF2-40B4-BE49-F238E27FC236}">
                <a16:creationId xmlns:a16="http://schemas.microsoft.com/office/drawing/2014/main" id="{22EBD4E2-8A32-EA3F-E454-56D27777D4B9}"/>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C25AD346-284A-6303-15FF-3104754F7BA0}"/>
              </a:ext>
            </a:extLst>
          </p:cNvPr>
          <p:cNvSpPr>
            <a:spLocks noGrp="1"/>
          </p:cNvSpPr>
          <p:nvPr>
            <p:ph type="sldNum" sz="quarter" idx="12"/>
          </p:nvPr>
        </p:nvSpPr>
        <p:spPr/>
        <p:txBody>
          <a:bodyPr/>
          <a:lstStyle/>
          <a:p>
            <a:fld id="{3D5047A7-C7EB-F246-952E-4669707A0A39}" type="slidenum">
              <a:rPr lang="nl-BE" smtClean="0"/>
              <a:t>‹nr.›</a:t>
            </a:fld>
            <a:endParaRPr lang="nl-BE"/>
          </a:p>
        </p:txBody>
      </p:sp>
    </p:spTree>
    <p:extLst>
      <p:ext uri="{BB962C8B-B14F-4D97-AF65-F5344CB8AC3E}">
        <p14:creationId xmlns:p14="http://schemas.microsoft.com/office/powerpoint/2010/main" val="22704312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C71769-20B0-1A95-2CF5-E1F586BEC008}"/>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5907654E-A8A2-46BB-D0C3-A789369CEB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C96C1663-45C9-1AD5-1332-5053745AE5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B51C0EFF-F864-2982-17DC-E96D76DBEE14}"/>
              </a:ext>
            </a:extLst>
          </p:cNvPr>
          <p:cNvSpPr>
            <a:spLocks noGrp="1"/>
          </p:cNvSpPr>
          <p:nvPr>
            <p:ph type="dt" sz="half" idx="10"/>
          </p:nvPr>
        </p:nvSpPr>
        <p:spPr/>
        <p:txBody>
          <a:bodyPr/>
          <a:lstStyle/>
          <a:p>
            <a:fld id="{5992689B-F994-4944-A005-A7AFCD265B2A}" type="datetimeFigureOut">
              <a:rPr lang="nl-BE" smtClean="0"/>
              <a:t>20/03/2026</a:t>
            </a:fld>
            <a:endParaRPr lang="nl-BE"/>
          </a:p>
        </p:txBody>
      </p:sp>
      <p:sp>
        <p:nvSpPr>
          <p:cNvPr id="6" name="Tijdelijke aanduiding voor voettekst 5">
            <a:extLst>
              <a:ext uri="{FF2B5EF4-FFF2-40B4-BE49-F238E27FC236}">
                <a16:creationId xmlns:a16="http://schemas.microsoft.com/office/drawing/2014/main" id="{CF32AC1D-633E-6E1C-D62D-4C3C2072E29D}"/>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F24F0442-B5ED-3E56-EBA7-AFB401E1CEBE}"/>
              </a:ext>
            </a:extLst>
          </p:cNvPr>
          <p:cNvSpPr>
            <a:spLocks noGrp="1"/>
          </p:cNvSpPr>
          <p:nvPr>
            <p:ph type="sldNum" sz="quarter" idx="12"/>
          </p:nvPr>
        </p:nvSpPr>
        <p:spPr/>
        <p:txBody>
          <a:bodyPr/>
          <a:lstStyle/>
          <a:p>
            <a:fld id="{3D5047A7-C7EB-F246-952E-4669707A0A39}" type="slidenum">
              <a:rPr lang="nl-BE" smtClean="0"/>
              <a:t>‹nr.›</a:t>
            </a:fld>
            <a:endParaRPr lang="nl-BE"/>
          </a:p>
        </p:txBody>
      </p:sp>
    </p:spTree>
    <p:extLst>
      <p:ext uri="{BB962C8B-B14F-4D97-AF65-F5344CB8AC3E}">
        <p14:creationId xmlns:p14="http://schemas.microsoft.com/office/powerpoint/2010/main" val="35578567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70004D-C805-37E2-CF18-ADFD75452440}"/>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109BF233-F83B-AF77-A053-58F53DE735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id="{E5BD80C2-6173-9727-A1CB-A8CE7CA09E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2E352D5C-92B4-4980-D785-56DCB8B26831}"/>
              </a:ext>
            </a:extLst>
          </p:cNvPr>
          <p:cNvSpPr>
            <a:spLocks noGrp="1"/>
          </p:cNvSpPr>
          <p:nvPr>
            <p:ph type="dt" sz="half" idx="10"/>
          </p:nvPr>
        </p:nvSpPr>
        <p:spPr/>
        <p:txBody>
          <a:bodyPr/>
          <a:lstStyle/>
          <a:p>
            <a:fld id="{5992689B-F994-4944-A005-A7AFCD265B2A}" type="datetimeFigureOut">
              <a:rPr lang="nl-BE" smtClean="0"/>
              <a:t>20/03/2026</a:t>
            </a:fld>
            <a:endParaRPr lang="nl-BE"/>
          </a:p>
        </p:txBody>
      </p:sp>
      <p:sp>
        <p:nvSpPr>
          <p:cNvPr id="6" name="Tijdelijke aanduiding voor voettekst 5">
            <a:extLst>
              <a:ext uri="{FF2B5EF4-FFF2-40B4-BE49-F238E27FC236}">
                <a16:creationId xmlns:a16="http://schemas.microsoft.com/office/drawing/2014/main" id="{46CACDE6-2C3B-6508-ED21-1AD033C1E414}"/>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D89FB8E5-470F-1942-84A9-A27872E334F4}"/>
              </a:ext>
            </a:extLst>
          </p:cNvPr>
          <p:cNvSpPr>
            <a:spLocks noGrp="1"/>
          </p:cNvSpPr>
          <p:nvPr>
            <p:ph type="sldNum" sz="quarter" idx="12"/>
          </p:nvPr>
        </p:nvSpPr>
        <p:spPr/>
        <p:txBody>
          <a:bodyPr/>
          <a:lstStyle/>
          <a:p>
            <a:fld id="{3D5047A7-C7EB-F246-952E-4669707A0A39}" type="slidenum">
              <a:rPr lang="nl-BE" smtClean="0"/>
              <a:t>‹nr.›</a:t>
            </a:fld>
            <a:endParaRPr lang="nl-BE"/>
          </a:p>
        </p:txBody>
      </p:sp>
    </p:spTree>
    <p:extLst>
      <p:ext uri="{BB962C8B-B14F-4D97-AF65-F5344CB8AC3E}">
        <p14:creationId xmlns:p14="http://schemas.microsoft.com/office/powerpoint/2010/main" val="4257230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B4E3752F-6475-1F8D-BE49-25C257439F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E2E03241-79F3-9E31-250A-A427433320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22905600-7E45-47AB-3F74-F93C58A6AD5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992689B-F994-4944-A005-A7AFCD265B2A}" type="datetimeFigureOut">
              <a:rPr lang="nl-BE" smtClean="0"/>
              <a:t>20/03/2026</a:t>
            </a:fld>
            <a:endParaRPr lang="nl-BE"/>
          </a:p>
        </p:txBody>
      </p:sp>
      <p:sp>
        <p:nvSpPr>
          <p:cNvPr id="5" name="Tijdelijke aanduiding voor voettekst 4">
            <a:extLst>
              <a:ext uri="{FF2B5EF4-FFF2-40B4-BE49-F238E27FC236}">
                <a16:creationId xmlns:a16="http://schemas.microsoft.com/office/drawing/2014/main" id="{59CE22B7-B552-AE31-8271-67F91585BE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BE"/>
          </a:p>
        </p:txBody>
      </p:sp>
      <p:sp>
        <p:nvSpPr>
          <p:cNvPr id="6" name="Tijdelijke aanduiding voor dianummer 5">
            <a:extLst>
              <a:ext uri="{FF2B5EF4-FFF2-40B4-BE49-F238E27FC236}">
                <a16:creationId xmlns:a16="http://schemas.microsoft.com/office/drawing/2014/main" id="{D8AFC685-1EE2-F0B0-FF25-867C11DF6D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D5047A7-C7EB-F246-952E-4669707A0A39}" type="slidenum">
              <a:rPr lang="nl-BE" smtClean="0"/>
              <a:t>‹nr.›</a:t>
            </a:fld>
            <a:endParaRPr lang="nl-BE"/>
          </a:p>
        </p:txBody>
      </p:sp>
    </p:spTree>
    <p:extLst>
      <p:ext uri="{BB962C8B-B14F-4D97-AF65-F5344CB8AC3E}">
        <p14:creationId xmlns:p14="http://schemas.microsoft.com/office/powerpoint/2010/main" val="38872455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gov.uniswap.org/"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s://snapshot.org/#/explore" TargetMode="External"/><Relationship Id="rId5" Type="http://schemas.openxmlformats.org/officeDocument/2006/relationships/hyperlink" Target="https://vote.uniswapfoundation.org/" TargetMode="External"/><Relationship Id="rId4" Type="http://schemas.openxmlformats.org/officeDocument/2006/relationships/hyperlink" Target="https://www.tally.xyz/gov/uniswap"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ideo" Target="https://www.youtube.com/embed/NPkTzbVdGAQ?start=83&amp;feature=oembed" TargetMode="Externa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p:cNvSpPr>
            <a:spLocks noGrp="1"/>
          </p:cNvSpPr>
          <p:nvPr>
            <p:ph type="ctrTitle"/>
          </p:nvPr>
        </p:nvSpPr>
        <p:spPr>
          <a:xfrm>
            <a:off x="907842" y="2755084"/>
            <a:ext cx="10676456" cy="1854337"/>
          </a:xfrm>
        </p:spPr>
        <p:txBody>
          <a:bodyPr/>
          <a:lstStyle/>
          <a:p>
            <a:pPr>
              <a:lnSpc>
                <a:spcPct val="100000"/>
              </a:lnSpc>
            </a:pPr>
            <a:r>
              <a:rPr lang="en-GB" sz="4000" u="none" noProof="0" dirty="0"/>
              <a:t>DeFi &amp; Law</a:t>
            </a:r>
          </a:p>
        </p:txBody>
      </p:sp>
      <p:sp>
        <p:nvSpPr>
          <p:cNvPr id="11" name="Ondertitel 10"/>
          <p:cNvSpPr>
            <a:spLocks noGrp="1"/>
          </p:cNvSpPr>
          <p:nvPr>
            <p:ph type="subTitle" idx="1"/>
          </p:nvPr>
        </p:nvSpPr>
        <p:spPr>
          <a:xfrm>
            <a:off x="907842" y="4641973"/>
            <a:ext cx="10681842" cy="1079500"/>
          </a:xfrm>
        </p:spPr>
        <p:txBody>
          <a:bodyPr>
            <a:normAutofit fontScale="77500" lnSpcReduction="20000"/>
          </a:bodyPr>
          <a:lstStyle/>
          <a:p>
            <a:r>
              <a:rPr lang="en-GB" noProof="0" dirty="0">
                <a:solidFill>
                  <a:schemeClr val="bg2"/>
                </a:solidFill>
              </a:rPr>
              <a:t>Sinan Vanden Eynde – PhD Candidate  			Financial Law Institute </a:t>
            </a:r>
          </a:p>
          <a:p>
            <a:r>
              <a:rPr lang="en-GB" noProof="0" dirty="0">
                <a:solidFill>
                  <a:schemeClr val="bg2"/>
                </a:solidFill>
              </a:rPr>
              <a:t>27/03/2026					European Banking Institute - Young Researchers Group</a:t>
            </a:r>
          </a:p>
          <a:p>
            <a:endParaRPr lang="en-GB" noProof="0" dirty="0">
              <a:solidFill>
                <a:schemeClr val="bg2"/>
              </a:solidFill>
            </a:endParaRPr>
          </a:p>
        </p:txBody>
      </p:sp>
      <p:pic>
        <p:nvPicPr>
          <p:cNvPr id="4" name="Afbeelding 3">
            <a:extLst>
              <a:ext uri="{FF2B5EF4-FFF2-40B4-BE49-F238E27FC236}">
                <a16:creationId xmlns:a16="http://schemas.microsoft.com/office/drawing/2014/main" id="{7B7A16E9-2EE6-B3FE-3E2E-0243911A0DF3}"/>
              </a:ext>
            </a:extLst>
          </p:cNvPr>
          <p:cNvPicPr>
            <a:picLocks noChangeAspect="1"/>
          </p:cNvPicPr>
          <p:nvPr/>
        </p:nvPicPr>
        <p:blipFill>
          <a:blip r:embed="rId2"/>
          <a:stretch>
            <a:fillRect/>
          </a:stretch>
        </p:blipFill>
        <p:spPr>
          <a:xfrm>
            <a:off x="1640234" y="5754025"/>
            <a:ext cx="2115423" cy="859692"/>
          </a:xfrm>
          <a:prstGeom prst="rect">
            <a:avLst/>
          </a:prstGeom>
        </p:spPr>
      </p:pic>
      <p:pic>
        <p:nvPicPr>
          <p:cNvPr id="7" name="Afbeelding 6" descr="Afbeelding met Lettertype, Graphics, schermopname, ontwerp&#10;&#10;Door AI gegenereerde inhoud is mogelijk onjuist.">
            <a:extLst>
              <a:ext uri="{FF2B5EF4-FFF2-40B4-BE49-F238E27FC236}">
                <a16:creationId xmlns:a16="http://schemas.microsoft.com/office/drawing/2014/main" id="{0CB635EB-6830-6920-FC44-99A1D87265BF}"/>
              </a:ext>
            </a:extLst>
          </p:cNvPr>
          <p:cNvPicPr>
            <a:picLocks noChangeAspect="1"/>
          </p:cNvPicPr>
          <p:nvPr/>
        </p:nvPicPr>
        <p:blipFill>
          <a:blip r:embed="rId3"/>
          <a:stretch>
            <a:fillRect/>
          </a:stretch>
        </p:blipFill>
        <p:spPr>
          <a:xfrm>
            <a:off x="419780" y="5623661"/>
            <a:ext cx="1346200" cy="1079500"/>
          </a:xfrm>
          <a:prstGeom prst="rect">
            <a:avLst/>
          </a:prstGeom>
        </p:spPr>
      </p:pic>
    </p:spTree>
    <p:extLst>
      <p:ext uri="{BB962C8B-B14F-4D97-AF65-F5344CB8AC3E}">
        <p14:creationId xmlns:p14="http://schemas.microsoft.com/office/powerpoint/2010/main" val="33556180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47846-AE1A-AF18-9408-7CB005B06AD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36699AA-1885-CBF2-80E7-C54564EAB2CF}"/>
              </a:ext>
            </a:extLst>
          </p:cNvPr>
          <p:cNvSpPr>
            <a:spLocks noGrp="1"/>
          </p:cNvSpPr>
          <p:nvPr>
            <p:ph type="ctrTitle"/>
          </p:nvPr>
        </p:nvSpPr>
        <p:spPr/>
        <p:txBody>
          <a:bodyPr/>
          <a:lstStyle/>
          <a:p>
            <a:pPr>
              <a:lnSpc>
                <a:spcPct val="100000"/>
              </a:lnSpc>
            </a:pPr>
            <a:r>
              <a:rPr lang="en-GB" sz="3600" u="none" noProof="0" dirty="0"/>
              <a:t>Regulation? </a:t>
            </a:r>
            <a:r>
              <a:rPr lang="en-GB" sz="3600" u="none" noProof="0" dirty="0" err="1"/>
              <a:t>MiCAR</a:t>
            </a:r>
            <a:r>
              <a:rPr lang="en-GB" sz="3600" u="none" noProof="0" dirty="0"/>
              <a:t> in the EU</a:t>
            </a:r>
          </a:p>
        </p:txBody>
      </p:sp>
      <p:sp>
        <p:nvSpPr>
          <p:cNvPr id="5" name="Slide Number Placeholder 4">
            <a:extLst>
              <a:ext uri="{FF2B5EF4-FFF2-40B4-BE49-F238E27FC236}">
                <a16:creationId xmlns:a16="http://schemas.microsoft.com/office/drawing/2014/main" id="{E954EF7F-9305-2D8B-AB7D-ABFA451DC604}"/>
              </a:ext>
            </a:extLst>
          </p:cNvPr>
          <p:cNvSpPr>
            <a:spLocks noGrp="1"/>
          </p:cNvSpPr>
          <p:nvPr>
            <p:ph type="sldNum" sz="quarter" idx="4"/>
          </p:nvPr>
        </p:nvSpPr>
        <p:spPr/>
        <p:txBody>
          <a:bodyPr/>
          <a:lstStyle/>
          <a:p>
            <a:fld id="{7AE184E0-0BD4-4705-A12B-9B71DDE63301}" type="slidenum">
              <a:rPr lang="en-GB" noProof="0" smtClean="0"/>
              <a:pPr/>
              <a:t>10</a:t>
            </a:fld>
            <a:endParaRPr lang="en-GB" noProof="0" dirty="0"/>
          </a:p>
        </p:txBody>
      </p:sp>
    </p:spTree>
    <p:extLst>
      <p:ext uri="{BB962C8B-B14F-4D97-AF65-F5344CB8AC3E}">
        <p14:creationId xmlns:p14="http://schemas.microsoft.com/office/powerpoint/2010/main" val="21037491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24D2D-7C49-BC0D-0F8B-D6476F71CDE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46A8F14-04DE-492A-F9EB-4CCBF9B9BA8E}"/>
              </a:ext>
            </a:extLst>
          </p:cNvPr>
          <p:cNvSpPr>
            <a:spLocks noGrp="1"/>
          </p:cNvSpPr>
          <p:nvPr>
            <p:ph type="title"/>
          </p:nvPr>
        </p:nvSpPr>
        <p:spPr/>
        <p:txBody>
          <a:bodyPr>
            <a:noAutofit/>
          </a:bodyPr>
          <a:lstStyle/>
          <a:p>
            <a:r>
              <a:rPr lang="en-GB" sz="3200" noProof="0" dirty="0">
                <a:solidFill>
                  <a:srgbClr val="1D64C8"/>
                </a:solidFill>
              </a:rPr>
              <a:t>High-level overview of </a:t>
            </a:r>
            <a:r>
              <a:rPr lang="en-GB" sz="3200" noProof="0" dirty="0" err="1">
                <a:solidFill>
                  <a:srgbClr val="1D64C8"/>
                </a:solidFill>
              </a:rPr>
              <a:t>MiCAR</a:t>
            </a:r>
            <a:endParaRPr lang="en-GB" sz="3200" noProof="0" dirty="0">
              <a:solidFill>
                <a:srgbClr val="1D64C8"/>
              </a:solidFill>
            </a:endParaRPr>
          </a:p>
        </p:txBody>
      </p:sp>
      <p:sp>
        <p:nvSpPr>
          <p:cNvPr id="8" name="Slide Number Placeholder 7">
            <a:extLst>
              <a:ext uri="{FF2B5EF4-FFF2-40B4-BE49-F238E27FC236}">
                <a16:creationId xmlns:a16="http://schemas.microsoft.com/office/drawing/2014/main" id="{93BF8718-8E79-2763-4879-37E01BA415C9}"/>
              </a:ext>
            </a:extLst>
          </p:cNvPr>
          <p:cNvSpPr>
            <a:spLocks noGrp="1"/>
          </p:cNvSpPr>
          <p:nvPr>
            <p:ph type="sldNum" sz="quarter" idx="12"/>
          </p:nvPr>
        </p:nvSpPr>
        <p:spPr/>
        <p:txBody>
          <a:bodyPr/>
          <a:lstStyle/>
          <a:p>
            <a:fld id="{7AE184E0-0BD4-4705-A12B-9B71DDE63301}" type="slidenum">
              <a:rPr lang="en-GB" noProof="0" smtClean="0"/>
              <a:t>11</a:t>
            </a:fld>
            <a:endParaRPr lang="en-GB" noProof="0" dirty="0"/>
          </a:p>
        </p:txBody>
      </p:sp>
      <p:sp>
        <p:nvSpPr>
          <p:cNvPr id="15" name="Content Placeholder 2">
            <a:extLst>
              <a:ext uri="{FF2B5EF4-FFF2-40B4-BE49-F238E27FC236}">
                <a16:creationId xmlns:a16="http://schemas.microsoft.com/office/drawing/2014/main" id="{783FE2A7-0790-B419-ADB7-C40DA22B226F}"/>
              </a:ext>
            </a:extLst>
          </p:cNvPr>
          <p:cNvSpPr>
            <a:spLocks noGrp="1"/>
          </p:cNvSpPr>
          <p:nvPr>
            <p:ph idx="1"/>
          </p:nvPr>
        </p:nvSpPr>
        <p:spPr>
          <a:xfrm>
            <a:off x="838200" y="1665838"/>
            <a:ext cx="10515600" cy="4557679"/>
          </a:xfrm>
        </p:spPr>
        <p:txBody>
          <a:bodyPr>
            <a:normAutofit fontScale="85000" lnSpcReduction="20000"/>
          </a:bodyPr>
          <a:lstStyle/>
          <a:p>
            <a:pPr lvl="2">
              <a:lnSpc>
                <a:spcPct val="110000"/>
              </a:lnSpc>
            </a:pPr>
            <a:endParaRPr lang="en-GB" sz="900" noProof="0" dirty="0"/>
          </a:p>
          <a:p>
            <a:pPr>
              <a:lnSpc>
                <a:spcPct val="110000"/>
              </a:lnSpc>
            </a:pPr>
            <a:r>
              <a:rPr lang="en-GB" sz="1800" noProof="0" dirty="0"/>
              <a:t>As of </a:t>
            </a:r>
            <a:r>
              <a:rPr lang="en-GB" sz="1800" b="1" noProof="0" dirty="0"/>
              <a:t>30 December 2024</a:t>
            </a:r>
            <a:r>
              <a:rPr lang="en-GB" sz="1800" noProof="0" dirty="0"/>
              <a:t>, the Markets in Crypto-Assets Regulation (</a:t>
            </a:r>
            <a:r>
              <a:rPr lang="en-GB" sz="1800" noProof="0" dirty="0" err="1"/>
              <a:t>MiCAR</a:t>
            </a:r>
            <a:r>
              <a:rPr lang="en-GB" sz="1800" noProof="0" dirty="0"/>
              <a:t>) has become fully applicable</a:t>
            </a:r>
          </a:p>
          <a:p>
            <a:pPr lvl="1">
              <a:lnSpc>
                <a:spcPct val="110000"/>
              </a:lnSpc>
            </a:pPr>
            <a:r>
              <a:rPr lang="en-GB" sz="1600" noProof="0" dirty="0"/>
              <a:t> = Regulation 2023/1114 of the European Parliament and of the Council of 31 May 2023 on markets in crypto-assets</a:t>
            </a:r>
          </a:p>
          <a:p>
            <a:pPr lvl="1">
              <a:lnSpc>
                <a:spcPct val="110000"/>
              </a:lnSpc>
            </a:pPr>
            <a:r>
              <a:rPr lang="en-GB" sz="1600" noProof="0" dirty="0"/>
              <a:t>After preparatory work by EBA and ESMA, already 30-ish delegated acts have been adopted by the Commission (e.g., RTS 2025/296 specifying the procedure for the approval of a crypto-asset white paper)</a:t>
            </a:r>
            <a:endParaRPr lang="en-GB" sz="1800" noProof="0" dirty="0"/>
          </a:p>
          <a:p>
            <a:pPr>
              <a:lnSpc>
                <a:spcPct val="110000"/>
              </a:lnSpc>
            </a:pPr>
            <a:r>
              <a:rPr lang="en-GB" sz="1800" noProof="0" dirty="0"/>
              <a:t>For </a:t>
            </a:r>
            <a:r>
              <a:rPr lang="en-GB" sz="1800" i="1" noProof="0" dirty="0"/>
              <a:t>certain</a:t>
            </a:r>
            <a:r>
              <a:rPr lang="en-GB" sz="1800" noProof="0" dirty="0"/>
              <a:t> crypto-assets, </a:t>
            </a:r>
            <a:r>
              <a:rPr lang="en-GB" sz="1800" b="1" noProof="0" dirty="0" err="1"/>
              <a:t>MiCAR</a:t>
            </a:r>
            <a:r>
              <a:rPr lang="en-GB" sz="1800" b="1" noProof="0" dirty="0"/>
              <a:t> harmonizes requirements </a:t>
            </a:r>
            <a:r>
              <a:rPr lang="en-GB" sz="1800" noProof="0" dirty="0"/>
              <a:t>for: </a:t>
            </a:r>
          </a:p>
          <a:p>
            <a:pPr lvl="1">
              <a:lnSpc>
                <a:spcPct val="110000"/>
              </a:lnSpc>
            </a:pPr>
            <a:r>
              <a:rPr lang="en-GB" sz="1600" noProof="0" dirty="0"/>
              <a:t>Offering to the public or seeking admission to trading on a trading platform</a:t>
            </a:r>
          </a:p>
          <a:p>
            <a:pPr lvl="1">
              <a:lnSpc>
                <a:spcPct val="110000"/>
              </a:lnSpc>
            </a:pPr>
            <a:r>
              <a:rPr lang="en-GB" sz="1600" noProof="0" dirty="0"/>
              <a:t>Service providers</a:t>
            </a:r>
          </a:p>
          <a:p>
            <a:pPr lvl="1">
              <a:lnSpc>
                <a:spcPct val="110000"/>
              </a:lnSpc>
            </a:pPr>
            <a:r>
              <a:rPr lang="en-GB" sz="1600" noProof="0" dirty="0"/>
              <a:t>Market abuse</a:t>
            </a:r>
            <a:endParaRPr lang="en-GB" sz="1600" b="1" noProof="0" dirty="0"/>
          </a:p>
          <a:p>
            <a:pPr>
              <a:lnSpc>
                <a:spcPct val="110000"/>
              </a:lnSpc>
            </a:pPr>
            <a:r>
              <a:rPr lang="en-GB" sz="1800" b="1" noProof="0" dirty="0"/>
              <a:t>Prior to </a:t>
            </a:r>
            <a:r>
              <a:rPr lang="en-GB" sz="1800" b="1" noProof="0" dirty="0" err="1"/>
              <a:t>MiCAR</a:t>
            </a:r>
            <a:r>
              <a:rPr lang="en-GB" sz="1800" noProof="0" dirty="0"/>
              <a:t>, EU law did not comprehensively regulate crypto-markets, meaning that many crypto-assets and crypto-asset service providers were only subject to applicable national provisions, if any</a:t>
            </a:r>
          </a:p>
          <a:p>
            <a:pPr lvl="1">
              <a:lnSpc>
                <a:spcPct val="110000"/>
              </a:lnSpc>
            </a:pPr>
            <a:r>
              <a:rPr lang="en-GB" sz="1600" noProof="0" dirty="0"/>
              <a:t>Limited regime for certain crypto-asset service providers under AMLD V</a:t>
            </a:r>
          </a:p>
          <a:p>
            <a:pPr>
              <a:lnSpc>
                <a:spcPct val="110000"/>
              </a:lnSpc>
            </a:pPr>
            <a:r>
              <a:rPr lang="en-GB" sz="1800" noProof="0" dirty="0"/>
              <a:t>Viewed from a </a:t>
            </a:r>
            <a:r>
              <a:rPr lang="en-GB" sz="1800" b="1" noProof="0" dirty="0"/>
              <a:t>global perspective</a:t>
            </a:r>
            <a:r>
              <a:rPr lang="en-GB" sz="1800" noProof="0" dirty="0"/>
              <a:t>, </a:t>
            </a:r>
            <a:r>
              <a:rPr lang="en-GB" sz="1800" noProof="0" dirty="0" err="1"/>
              <a:t>MiCAR</a:t>
            </a:r>
            <a:r>
              <a:rPr lang="en-GB" sz="1800" noProof="0" dirty="0"/>
              <a:t> is the most advanced legislation on crypto-assets to date</a:t>
            </a:r>
          </a:p>
          <a:p>
            <a:pPr lvl="1">
              <a:lnSpc>
                <a:spcPct val="110000"/>
              </a:lnSpc>
            </a:pPr>
            <a:r>
              <a:rPr lang="en-GB" sz="1600" noProof="0" dirty="0"/>
              <a:t>Most countries are still weighing options or applying “traditional” financial law to crypto-assets</a:t>
            </a:r>
          </a:p>
          <a:p>
            <a:pPr lvl="1">
              <a:lnSpc>
                <a:spcPct val="110000"/>
              </a:lnSpc>
            </a:pPr>
            <a:r>
              <a:rPr lang="en-GB" sz="1600" noProof="0" dirty="0" err="1"/>
              <a:t>MiCAR</a:t>
            </a:r>
            <a:r>
              <a:rPr lang="en-GB" sz="1600" noProof="0" dirty="0"/>
              <a:t> is taking a leap forward with an </a:t>
            </a:r>
            <a:r>
              <a:rPr lang="en-GB" sz="1600" u="sng" noProof="0" dirty="0"/>
              <a:t>extremely granular set of requirements</a:t>
            </a:r>
            <a:r>
              <a:rPr lang="en-GB" sz="1600" noProof="0" dirty="0"/>
              <a:t> (160+ pages in the Official Journal plus many delegated acts)</a:t>
            </a:r>
            <a:endParaRPr lang="en-GB" sz="1800" dirty="0"/>
          </a:p>
          <a:p>
            <a:pPr>
              <a:lnSpc>
                <a:spcPct val="110000"/>
              </a:lnSpc>
            </a:pPr>
            <a:r>
              <a:rPr lang="en-GB" sz="1800" b="1" noProof="0" dirty="0"/>
              <a:t>USA</a:t>
            </a:r>
            <a:r>
              <a:rPr lang="en-GB" sz="1800" noProof="0" dirty="0"/>
              <a:t> still negotiating the Digital Assets Market Clarity Act (CLARITY) in the Senate – likely end of 2026. </a:t>
            </a:r>
          </a:p>
          <a:p>
            <a:pPr marL="914400" lvl="2" indent="0">
              <a:lnSpc>
                <a:spcPct val="110000"/>
              </a:lnSpc>
              <a:buNone/>
            </a:pPr>
            <a:endParaRPr lang="en-GB" sz="700" noProof="0" dirty="0"/>
          </a:p>
        </p:txBody>
      </p:sp>
    </p:spTree>
    <p:extLst>
      <p:ext uri="{BB962C8B-B14F-4D97-AF65-F5344CB8AC3E}">
        <p14:creationId xmlns:p14="http://schemas.microsoft.com/office/powerpoint/2010/main" val="4378207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30164-9F05-8FD8-25F8-158CA89E4AD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2DF3BF6-2041-4552-432D-C986AB07ADAB}"/>
              </a:ext>
            </a:extLst>
          </p:cNvPr>
          <p:cNvSpPr>
            <a:spLocks noGrp="1"/>
          </p:cNvSpPr>
          <p:nvPr>
            <p:ph type="title"/>
          </p:nvPr>
        </p:nvSpPr>
        <p:spPr/>
        <p:txBody>
          <a:bodyPr>
            <a:noAutofit/>
          </a:bodyPr>
          <a:lstStyle/>
          <a:p>
            <a:r>
              <a:rPr lang="en-GB" sz="3200" noProof="0" dirty="0">
                <a:solidFill>
                  <a:srgbClr val="1D64C8"/>
                </a:solidFill>
              </a:rPr>
              <a:t>Formal objectives of </a:t>
            </a:r>
            <a:r>
              <a:rPr lang="en-GB" sz="3200" noProof="0" dirty="0" err="1">
                <a:solidFill>
                  <a:srgbClr val="1D64C8"/>
                </a:solidFill>
              </a:rPr>
              <a:t>MiCAR</a:t>
            </a:r>
            <a:endParaRPr lang="en-GB" sz="3200" noProof="0" dirty="0">
              <a:solidFill>
                <a:srgbClr val="1D64C8"/>
              </a:solidFill>
            </a:endParaRPr>
          </a:p>
        </p:txBody>
      </p:sp>
      <p:sp>
        <p:nvSpPr>
          <p:cNvPr id="8" name="Slide Number Placeholder 7">
            <a:extLst>
              <a:ext uri="{FF2B5EF4-FFF2-40B4-BE49-F238E27FC236}">
                <a16:creationId xmlns:a16="http://schemas.microsoft.com/office/drawing/2014/main" id="{5AA092BA-C258-9256-CC5C-F5F57A4B467C}"/>
              </a:ext>
            </a:extLst>
          </p:cNvPr>
          <p:cNvSpPr>
            <a:spLocks noGrp="1"/>
          </p:cNvSpPr>
          <p:nvPr>
            <p:ph type="sldNum" sz="quarter" idx="12"/>
          </p:nvPr>
        </p:nvSpPr>
        <p:spPr/>
        <p:txBody>
          <a:bodyPr/>
          <a:lstStyle/>
          <a:p>
            <a:fld id="{7AE184E0-0BD4-4705-A12B-9B71DDE63301}" type="slidenum">
              <a:rPr lang="en-GB" noProof="0" smtClean="0"/>
              <a:t>12</a:t>
            </a:fld>
            <a:endParaRPr lang="en-GB" noProof="0" dirty="0"/>
          </a:p>
        </p:txBody>
      </p:sp>
      <p:sp>
        <p:nvSpPr>
          <p:cNvPr id="15" name="Content Placeholder 2">
            <a:extLst>
              <a:ext uri="{FF2B5EF4-FFF2-40B4-BE49-F238E27FC236}">
                <a16:creationId xmlns:a16="http://schemas.microsoft.com/office/drawing/2014/main" id="{8431AA2F-8C7F-B7B5-2052-06C27DC88492}"/>
              </a:ext>
            </a:extLst>
          </p:cNvPr>
          <p:cNvSpPr>
            <a:spLocks noGrp="1"/>
          </p:cNvSpPr>
          <p:nvPr>
            <p:ph idx="1"/>
          </p:nvPr>
        </p:nvSpPr>
        <p:spPr>
          <a:xfrm>
            <a:off x="838200" y="1665839"/>
            <a:ext cx="10515600" cy="4086914"/>
          </a:xfrm>
        </p:spPr>
        <p:txBody>
          <a:bodyPr>
            <a:normAutofit fontScale="32500" lnSpcReduction="20000"/>
          </a:bodyPr>
          <a:lstStyle/>
          <a:p>
            <a:pPr>
              <a:lnSpc>
                <a:spcPct val="120000"/>
              </a:lnSpc>
            </a:pPr>
            <a:r>
              <a:rPr lang="en-GB" sz="4900" b="1" noProof="0" dirty="0">
                <a:solidFill>
                  <a:prstClr val="black"/>
                </a:solidFill>
                <a:latin typeface="Arial"/>
              </a:rPr>
              <a:t>Objectives </a:t>
            </a:r>
            <a:r>
              <a:rPr lang="en-GB" sz="4900" noProof="0" dirty="0">
                <a:solidFill>
                  <a:prstClr val="black"/>
                </a:solidFill>
                <a:latin typeface="Arial"/>
              </a:rPr>
              <a:t>(i.e., justifications for regulating markets in crypto-assets): </a:t>
            </a:r>
          </a:p>
          <a:p>
            <a:pPr lvl="1">
              <a:lnSpc>
                <a:spcPct val="120000"/>
              </a:lnSpc>
            </a:pPr>
            <a:r>
              <a:rPr lang="en-GB" sz="4900" noProof="0" dirty="0">
                <a:solidFill>
                  <a:prstClr val="black"/>
                </a:solidFill>
                <a:latin typeface="Arial"/>
              </a:rPr>
              <a:t>Support </a:t>
            </a:r>
            <a:r>
              <a:rPr lang="en-GB" sz="4900" u="sng" noProof="0" dirty="0">
                <a:solidFill>
                  <a:prstClr val="black"/>
                </a:solidFill>
                <a:latin typeface="Arial"/>
              </a:rPr>
              <a:t>innovation and fair competition</a:t>
            </a:r>
            <a:r>
              <a:rPr lang="en-GB" sz="4900" noProof="0" dirty="0">
                <a:solidFill>
                  <a:prstClr val="black"/>
                </a:solidFill>
                <a:latin typeface="Arial"/>
              </a:rPr>
              <a:t> in the financial sector through new technologies; </a:t>
            </a:r>
          </a:p>
          <a:p>
            <a:pPr lvl="1">
              <a:lnSpc>
                <a:spcPct val="120000"/>
              </a:lnSpc>
            </a:pPr>
            <a:r>
              <a:rPr lang="en-GB" sz="4900" noProof="0" dirty="0">
                <a:solidFill>
                  <a:prstClr val="black"/>
                </a:solidFill>
                <a:latin typeface="Arial"/>
              </a:rPr>
              <a:t>Ensure a high level of </a:t>
            </a:r>
            <a:r>
              <a:rPr lang="en-GB" sz="4900" u="sng" noProof="0" dirty="0">
                <a:solidFill>
                  <a:prstClr val="black"/>
                </a:solidFill>
                <a:latin typeface="Arial"/>
              </a:rPr>
              <a:t>protection of retail holders</a:t>
            </a:r>
            <a:r>
              <a:rPr lang="en-GB" sz="4900" noProof="0" dirty="0">
                <a:solidFill>
                  <a:prstClr val="black"/>
                </a:solidFill>
                <a:latin typeface="Arial"/>
              </a:rPr>
              <a:t> (cf. many scandals and frauds);</a:t>
            </a:r>
          </a:p>
          <a:p>
            <a:pPr lvl="1">
              <a:lnSpc>
                <a:spcPct val="120000"/>
              </a:lnSpc>
            </a:pPr>
            <a:r>
              <a:rPr lang="en-GB" sz="4900" noProof="0" dirty="0">
                <a:solidFill>
                  <a:prstClr val="black"/>
                </a:solidFill>
                <a:latin typeface="Arial"/>
              </a:rPr>
              <a:t>Ensure </a:t>
            </a:r>
            <a:r>
              <a:rPr lang="en-GB" sz="4900" u="sng" noProof="0" dirty="0">
                <a:solidFill>
                  <a:prstClr val="black"/>
                </a:solidFill>
                <a:latin typeface="Arial"/>
              </a:rPr>
              <a:t>integrity of markets</a:t>
            </a:r>
            <a:r>
              <a:rPr lang="en-GB" sz="4900" noProof="0" dirty="0">
                <a:solidFill>
                  <a:prstClr val="black"/>
                </a:solidFill>
                <a:latin typeface="Arial"/>
              </a:rPr>
              <a:t> in crypto-assets =&gt; financial stability concerns in case of spillovers to the financial system (or real economy);</a:t>
            </a:r>
          </a:p>
          <a:p>
            <a:pPr lvl="1">
              <a:lnSpc>
                <a:spcPct val="120000"/>
              </a:lnSpc>
            </a:pPr>
            <a:r>
              <a:rPr lang="en-GB" sz="4900" noProof="0" dirty="0">
                <a:solidFill>
                  <a:prstClr val="black"/>
                </a:solidFill>
                <a:latin typeface="Arial"/>
              </a:rPr>
              <a:t>Enable </a:t>
            </a:r>
            <a:r>
              <a:rPr lang="en-GB" sz="4900" u="sng" noProof="0" dirty="0">
                <a:solidFill>
                  <a:prstClr val="black"/>
                </a:solidFill>
                <a:latin typeface="Arial"/>
              </a:rPr>
              <a:t>crypto-asset service providers</a:t>
            </a:r>
            <a:r>
              <a:rPr lang="en-GB" sz="4900" noProof="0" dirty="0">
                <a:solidFill>
                  <a:prstClr val="black"/>
                </a:solidFill>
                <a:latin typeface="Arial"/>
              </a:rPr>
              <a:t> to grow their businesses on a cross-border basis</a:t>
            </a:r>
          </a:p>
          <a:p>
            <a:pPr lvl="1"/>
            <a:endParaRPr lang="en-GB" sz="4900" noProof="0" dirty="0">
              <a:solidFill>
                <a:prstClr val="black"/>
              </a:solidFill>
              <a:latin typeface="Arial"/>
            </a:endParaRPr>
          </a:p>
          <a:p>
            <a:pPr>
              <a:lnSpc>
                <a:spcPct val="120000"/>
              </a:lnSpc>
            </a:pPr>
            <a:r>
              <a:rPr lang="en-GB" sz="4900" noProof="0" dirty="0">
                <a:solidFill>
                  <a:prstClr val="black"/>
                </a:solidFill>
                <a:latin typeface="Arial"/>
              </a:rPr>
              <a:t>Since </a:t>
            </a:r>
            <a:r>
              <a:rPr lang="en-GB" sz="4900" noProof="0" dirty="0" err="1">
                <a:solidFill>
                  <a:prstClr val="black"/>
                </a:solidFill>
                <a:latin typeface="Arial"/>
              </a:rPr>
              <a:t>MiCAR</a:t>
            </a:r>
            <a:r>
              <a:rPr lang="en-GB" sz="4900" noProof="0" dirty="0">
                <a:solidFill>
                  <a:prstClr val="black"/>
                </a:solidFill>
                <a:latin typeface="Arial"/>
              </a:rPr>
              <a:t> has been developed with one technology in mind (DLT), </a:t>
            </a:r>
            <a:r>
              <a:rPr lang="en-GB" sz="4900" b="1" noProof="0" dirty="0" err="1">
                <a:solidFill>
                  <a:prstClr val="black"/>
                </a:solidFill>
                <a:latin typeface="Arial"/>
              </a:rPr>
              <a:t>MiCAR</a:t>
            </a:r>
            <a:r>
              <a:rPr lang="en-GB" sz="4900" b="1" noProof="0" dirty="0">
                <a:solidFill>
                  <a:prstClr val="black"/>
                </a:solidFill>
                <a:latin typeface="Arial"/>
              </a:rPr>
              <a:t> does not seem technology-neutral</a:t>
            </a:r>
            <a:r>
              <a:rPr lang="en-GB" sz="4900" noProof="0" dirty="0">
                <a:solidFill>
                  <a:prstClr val="black"/>
                </a:solidFill>
                <a:latin typeface="Arial"/>
              </a:rPr>
              <a:t> (contrary to the baseline principle typically maintained in EU financial law)</a:t>
            </a:r>
          </a:p>
          <a:p>
            <a:pPr lvl="1">
              <a:lnSpc>
                <a:spcPct val="120000"/>
              </a:lnSpc>
            </a:pPr>
            <a:r>
              <a:rPr lang="en-GB" sz="4900" noProof="0" dirty="0">
                <a:solidFill>
                  <a:prstClr val="black"/>
                </a:solidFill>
                <a:latin typeface="Arial"/>
              </a:rPr>
              <a:t>Cf. DLTR, which is also not technology-neutral (the regulatory sandbox only applies to DLT)</a:t>
            </a:r>
          </a:p>
          <a:p>
            <a:pPr lvl="1">
              <a:lnSpc>
                <a:spcPct val="120000"/>
              </a:lnSpc>
            </a:pPr>
            <a:r>
              <a:rPr lang="en-GB" sz="4900" noProof="0" dirty="0">
                <a:solidFill>
                  <a:prstClr val="black"/>
                </a:solidFill>
                <a:latin typeface="Arial"/>
              </a:rPr>
              <a:t>Still, </a:t>
            </a:r>
            <a:r>
              <a:rPr lang="en-GB" sz="4900" noProof="0" dirty="0" err="1">
                <a:solidFill>
                  <a:prstClr val="black"/>
                </a:solidFill>
                <a:latin typeface="Arial"/>
              </a:rPr>
              <a:t>MiCAR</a:t>
            </a:r>
            <a:r>
              <a:rPr lang="en-GB" sz="4900" noProof="0" dirty="0">
                <a:solidFill>
                  <a:prstClr val="black"/>
                </a:solidFill>
                <a:latin typeface="Arial"/>
              </a:rPr>
              <a:t> does not exclusively deal with DLT: cf. </a:t>
            </a:r>
            <a:r>
              <a:rPr lang="en-GB" sz="4900" noProof="0" dirty="0" err="1">
                <a:solidFill>
                  <a:prstClr val="black"/>
                </a:solidFill>
                <a:latin typeface="Arial"/>
              </a:rPr>
              <a:t>MiCAR</a:t>
            </a:r>
            <a:r>
              <a:rPr lang="en-GB" sz="4900" noProof="0" dirty="0">
                <a:solidFill>
                  <a:prstClr val="black"/>
                </a:solidFill>
                <a:latin typeface="Arial"/>
              </a:rPr>
              <a:t>-definition of crypto-asset: “</a:t>
            </a:r>
            <a:r>
              <a:rPr lang="en-GB" sz="4900" i="1" noProof="0" dirty="0">
                <a:solidFill>
                  <a:prstClr val="black"/>
                </a:solidFill>
                <a:latin typeface="Arial"/>
              </a:rPr>
              <a:t>digital representation of a value or of a right that is able to be transferred and stored electronically using distributed ledger technology </a:t>
            </a:r>
            <a:r>
              <a:rPr lang="en-GB" sz="4900" i="1" u="sng" noProof="0" dirty="0">
                <a:solidFill>
                  <a:prstClr val="black"/>
                </a:solidFill>
                <a:latin typeface="Arial"/>
              </a:rPr>
              <a:t>or similar technology</a:t>
            </a:r>
            <a:r>
              <a:rPr lang="en-GB" sz="4900" noProof="0" dirty="0">
                <a:solidFill>
                  <a:prstClr val="black"/>
                </a:solidFill>
                <a:latin typeface="Arial"/>
              </a:rPr>
              <a:t>”</a:t>
            </a:r>
          </a:p>
        </p:txBody>
      </p:sp>
    </p:spTree>
    <p:extLst>
      <p:ext uri="{BB962C8B-B14F-4D97-AF65-F5344CB8AC3E}">
        <p14:creationId xmlns:p14="http://schemas.microsoft.com/office/powerpoint/2010/main" val="28895366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0FB164-1AC3-B8A6-311E-4D21B908D85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048043D4-0571-1455-6787-A7F36108B6F4}"/>
              </a:ext>
            </a:extLst>
          </p:cNvPr>
          <p:cNvSpPr>
            <a:spLocks noGrp="1"/>
          </p:cNvSpPr>
          <p:nvPr>
            <p:ph type="title"/>
          </p:nvPr>
        </p:nvSpPr>
        <p:spPr/>
        <p:txBody>
          <a:bodyPr>
            <a:noAutofit/>
          </a:bodyPr>
          <a:lstStyle/>
          <a:p>
            <a:r>
              <a:rPr lang="en-GB" sz="3200" noProof="0" dirty="0">
                <a:solidFill>
                  <a:srgbClr val="1D64C8"/>
                </a:solidFill>
              </a:rPr>
              <a:t>Scope of application</a:t>
            </a:r>
          </a:p>
        </p:txBody>
      </p:sp>
      <p:sp>
        <p:nvSpPr>
          <p:cNvPr id="8" name="Slide Number Placeholder 7">
            <a:extLst>
              <a:ext uri="{FF2B5EF4-FFF2-40B4-BE49-F238E27FC236}">
                <a16:creationId xmlns:a16="http://schemas.microsoft.com/office/drawing/2014/main" id="{508D97CA-EBAA-C3F7-5383-81CC8505EFFB}"/>
              </a:ext>
            </a:extLst>
          </p:cNvPr>
          <p:cNvSpPr>
            <a:spLocks noGrp="1"/>
          </p:cNvSpPr>
          <p:nvPr>
            <p:ph type="sldNum" sz="quarter" idx="12"/>
          </p:nvPr>
        </p:nvSpPr>
        <p:spPr/>
        <p:txBody>
          <a:bodyPr/>
          <a:lstStyle/>
          <a:p>
            <a:fld id="{7AE184E0-0BD4-4705-A12B-9B71DDE63301}" type="slidenum">
              <a:rPr lang="en-GB" noProof="0" smtClean="0"/>
              <a:t>13</a:t>
            </a:fld>
            <a:endParaRPr lang="en-GB" noProof="0" dirty="0"/>
          </a:p>
        </p:txBody>
      </p:sp>
      <p:sp>
        <p:nvSpPr>
          <p:cNvPr id="15" name="Content Placeholder 2">
            <a:extLst>
              <a:ext uri="{FF2B5EF4-FFF2-40B4-BE49-F238E27FC236}">
                <a16:creationId xmlns:a16="http://schemas.microsoft.com/office/drawing/2014/main" id="{6B9B8CD1-1FD7-A7CA-1901-C712A8E9137E}"/>
              </a:ext>
            </a:extLst>
          </p:cNvPr>
          <p:cNvSpPr>
            <a:spLocks noGrp="1"/>
          </p:cNvSpPr>
          <p:nvPr>
            <p:ph idx="1"/>
          </p:nvPr>
        </p:nvSpPr>
        <p:spPr>
          <a:xfrm>
            <a:off x="838200" y="1665839"/>
            <a:ext cx="10515600" cy="3526322"/>
          </a:xfrm>
        </p:spPr>
        <p:txBody>
          <a:bodyPr>
            <a:normAutofit fontScale="62500" lnSpcReduction="20000"/>
          </a:bodyPr>
          <a:lstStyle/>
          <a:p>
            <a:pPr>
              <a:lnSpc>
                <a:spcPct val="120000"/>
              </a:lnSpc>
            </a:pPr>
            <a:r>
              <a:rPr lang="en-GB" noProof="0" dirty="0" err="1"/>
              <a:t>MiCAR</a:t>
            </a:r>
            <a:r>
              <a:rPr lang="en-GB" noProof="0" dirty="0"/>
              <a:t> applies to natural and legal persons and certain other undertakings (e.g., commercial partnerships) that are engaged in the EU in certain activities/services (issuance, offer to the public, seeking admission to trading, services) with respect to </a:t>
            </a:r>
            <a:r>
              <a:rPr lang="en-GB" b="1" noProof="0" dirty="0"/>
              <a:t>crypto-assets</a:t>
            </a:r>
            <a:r>
              <a:rPr lang="en-GB" noProof="0" dirty="0"/>
              <a:t> (art. 2(1) </a:t>
            </a:r>
            <a:r>
              <a:rPr lang="en-GB" noProof="0" dirty="0" err="1"/>
              <a:t>MiCAR</a:t>
            </a:r>
            <a:r>
              <a:rPr lang="en-GB" noProof="0" dirty="0"/>
              <a:t>)</a:t>
            </a:r>
          </a:p>
          <a:p>
            <a:pPr lvl="1">
              <a:lnSpc>
                <a:spcPct val="120000"/>
              </a:lnSpc>
            </a:pPr>
            <a:r>
              <a:rPr lang="en-GB" noProof="0" dirty="0"/>
              <a:t>‘Crypto-assets’ notion is central to the scope of application of </a:t>
            </a:r>
            <a:r>
              <a:rPr lang="en-GB" noProof="0" dirty="0" err="1"/>
              <a:t>MiCAR</a:t>
            </a:r>
            <a:endParaRPr lang="en-GB" noProof="0" dirty="0"/>
          </a:p>
          <a:p>
            <a:pPr lvl="1">
              <a:lnSpc>
                <a:spcPct val="120000"/>
              </a:lnSpc>
            </a:pPr>
            <a:endParaRPr lang="en-GB" noProof="0" dirty="0"/>
          </a:p>
          <a:p>
            <a:pPr>
              <a:lnSpc>
                <a:spcPct val="120000"/>
              </a:lnSpc>
            </a:pPr>
            <a:r>
              <a:rPr lang="en-GB" noProof="0" dirty="0"/>
              <a:t>Important to note that </a:t>
            </a:r>
            <a:r>
              <a:rPr lang="en-GB" b="1" noProof="0" dirty="0" err="1"/>
              <a:t>MiCAR</a:t>
            </a:r>
            <a:r>
              <a:rPr lang="en-GB" b="1" noProof="0" dirty="0"/>
              <a:t> does </a:t>
            </a:r>
            <a:r>
              <a:rPr lang="en-GB" b="1" u="sng" noProof="0" dirty="0"/>
              <a:t>not</a:t>
            </a:r>
            <a:r>
              <a:rPr lang="en-GB" b="1" noProof="0" dirty="0"/>
              <a:t> regulate crypto-assets as such</a:t>
            </a:r>
            <a:r>
              <a:rPr lang="en-GB" noProof="0" dirty="0"/>
              <a:t>, but only their markets, i.e., certain services and activities</a:t>
            </a:r>
          </a:p>
          <a:p>
            <a:pPr lvl="1">
              <a:lnSpc>
                <a:spcPct val="120000"/>
              </a:lnSpc>
            </a:pPr>
            <a:r>
              <a:rPr lang="en-GB" noProof="0" dirty="0"/>
              <a:t>Cf. MiFID II, which also regulates markets (persons) and not instruments</a:t>
            </a:r>
          </a:p>
          <a:p>
            <a:pPr>
              <a:lnSpc>
                <a:spcPct val="120000"/>
              </a:lnSpc>
            </a:pPr>
            <a:endParaRPr lang="en-GB" noProof="0" dirty="0"/>
          </a:p>
          <a:p>
            <a:pPr>
              <a:lnSpc>
                <a:spcPct val="120000"/>
              </a:lnSpc>
            </a:pPr>
            <a:r>
              <a:rPr lang="en-GB" noProof="0" dirty="0" err="1"/>
              <a:t>MiCAR</a:t>
            </a:r>
            <a:r>
              <a:rPr lang="en-GB" noProof="0" dirty="0"/>
              <a:t> </a:t>
            </a:r>
            <a:r>
              <a:rPr lang="en-GB" b="1" noProof="0" dirty="0"/>
              <a:t>does </a:t>
            </a:r>
            <a:r>
              <a:rPr lang="en-GB" b="1" u="sng" noProof="0" dirty="0"/>
              <a:t>not</a:t>
            </a:r>
            <a:r>
              <a:rPr lang="en-GB" b="1" noProof="0" dirty="0"/>
              <a:t> regulate smart contracts</a:t>
            </a:r>
            <a:endParaRPr lang="en-GB" noProof="0" dirty="0">
              <a:highlight>
                <a:srgbClr val="FFFF00"/>
              </a:highlight>
            </a:endParaRPr>
          </a:p>
          <a:p>
            <a:pPr>
              <a:buFont typeface="Wingdings" panose="05000000000000000000" pitchFamily="2" charset="2"/>
              <a:buChar char="Ø"/>
            </a:pPr>
            <a:endParaRPr lang="en-GB" sz="2000" noProof="0" dirty="0"/>
          </a:p>
        </p:txBody>
      </p:sp>
    </p:spTree>
    <p:extLst>
      <p:ext uri="{BB962C8B-B14F-4D97-AF65-F5344CB8AC3E}">
        <p14:creationId xmlns:p14="http://schemas.microsoft.com/office/powerpoint/2010/main" val="19722227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7CD7F-A40C-8A16-8CE2-D731760ED56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C0880B65-340D-A0DA-3F63-9B0DD94788E6}"/>
              </a:ext>
            </a:extLst>
          </p:cNvPr>
          <p:cNvSpPr>
            <a:spLocks noGrp="1"/>
          </p:cNvSpPr>
          <p:nvPr>
            <p:ph type="title"/>
          </p:nvPr>
        </p:nvSpPr>
        <p:spPr/>
        <p:txBody>
          <a:bodyPr>
            <a:noAutofit/>
          </a:bodyPr>
          <a:lstStyle/>
          <a:p>
            <a:r>
              <a:rPr lang="en-GB" sz="3200" noProof="0" dirty="0">
                <a:solidFill>
                  <a:srgbClr val="1D64C8"/>
                </a:solidFill>
              </a:rPr>
              <a:t>DeFi &amp; </a:t>
            </a:r>
            <a:r>
              <a:rPr lang="en-GB" sz="3200" noProof="0" dirty="0" err="1">
                <a:solidFill>
                  <a:srgbClr val="1D64C8"/>
                </a:solidFill>
              </a:rPr>
              <a:t>MiCAR</a:t>
            </a:r>
            <a:r>
              <a:rPr lang="en-GB" sz="3200" noProof="0" dirty="0">
                <a:solidFill>
                  <a:srgbClr val="1D64C8"/>
                </a:solidFill>
              </a:rPr>
              <a:t> ?</a:t>
            </a:r>
          </a:p>
        </p:txBody>
      </p:sp>
      <p:sp>
        <p:nvSpPr>
          <p:cNvPr id="8" name="Slide Number Placeholder 7">
            <a:extLst>
              <a:ext uri="{FF2B5EF4-FFF2-40B4-BE49-F238E27FC236}">
                <a16:creationId xmlns:a16="http://schemas.microsoft.com/office/drawing/2014/main" id="{1F534D6B-3875-8EE5-8070-28B13BA61643}"/>
              </a:ext>
            </a:extLst>
          </p:cNvPr>
          <p:cNvSpPr>
            <a:spLocks noGrp="1"/>
          </p:cNvSpPr>
          <p:nvPr>
            <p:ph type="sldNum" sz="quarter" idx="12"/>
          </p:nvPr>
        </p:nvSpPr>
        <p:spPr/>
        <p:txBody>
          <a:bodyPr/>
          <a:lstStyle/>
          <a:p>
            <a:fld id="{7AE184E0-0BD4-4705-A12B-9B71DDE63301}" type="slidenum">
              <a:rPr lang="en-GB" noProof="0" smtClean="0"/>
              <a:t>14</a:t>
            </a:fld>
            <a:endParaRPr lang="en-GB" noProof="0" dirty="0"/>
          </a:p>
        </p:txBody>
      </p:sp>
      <p:sp>
        <p:nvSpPr>
          <p:cNvPr id="15" name="Content Placeholder 2">
            <a:extLst>
              <a:ext uri="{FF2B5EF4-FFF2-40B4-BE49-F238E27FC236}">
                <a16:creationId xmlns:a16="http://schemas.microsoft.com/office/drawing/2014/main" id="{F1BE3724-2C51-D88E-F921-4F19A5EAA984}"/>
              </a:ext>
            </a:extLst>
          </p:cNvPr>
          <p:cNvSpPr>
            <a:spLocks noGrp="1"/>
          </p:cNvSpPr>
          <p:nvPr>
            <p:ph idx="1"/>
          </p:nvPr>
        </p:nvSpPr>
        <p:spPr>
          <a:xfrm>
            <a:off x="838200" y="1665839"/>
            <a:ext cx="10515600" cy="3526322"/>
          </a:xfrm>
        </p:spPr>
        <p:txBody>
          <a:bodyPr>
            <a:normAutofit fontScale="85000" lnSpcReduction="20000"/>
          </a:bodyPr>
          <a:lstStyle/>
          <a:p>
            <a:pPr marL="0" indent="0">
              <a:buNone/>
            </a:pPr>
            <a:r>
              <a:rPr lang="en-GB" sz="2000" b="1" noProof="0" dirty="0"/>
              <a:t>Recital 22 of </a:t>
            </a:r>
            <a:r>
              <a:rPr lang="en-GB" sz="2000" b="1" noProof="0" dirty="0" err="1"/>
              <a:t>MiCAR</a:t>
            </a:r>
            <a:endParaRPr lang="en-GB" sz="2000" b="1" noProof="0" dirty="0"/>
          </a:p>
          <a:p>
            <a:pPr lvl="1"/>
            <a:r>
              <a:rPr lang="en-GB" sz="1600" i="1" noProof="0" dirty="0"/>
              <a:t>This Regulation should apply to </a:t>
            </a:r>
            <a:r>
              <a:rPr lang="en-GB" sz="1600" i="1" u="sng" noProof="0" dirty="0"/>
              <a:t>natural</a:t>
            </a:r>
            <a:r>
              <a:rPr lang="en-GB" sz="1600" i="1" noProof="0" dirty="0"/>
              <a:t> and </a:t>
            </a:r>
            <a:r>
              <a:rPr lang="en-GB" sz="1600" i="1" u="sng" noProof="0" dirty="0"/>
              <a:t>legal persons </a:t>
            </a:r>
            <a:r>
              <a:rPr lang="en-GB" sz="1600" i="1" noProof="0" dirty="0"/>
              <a:t>and certain </a:t>
            </a:r>
            <a:r>
              <a:rPr lang="en-GB" sz="1600" i="1" u="sng" noProof="0" dirty="0"/>
              <a:t>other undertakings </a:t>
            </a:r>
            <a:r>
              <a:rPr lang="en-GB" sz="1600" i="1" noProof="0" dirty="0"/>
              <a:t>and to the crypto-asset services and activities </a:t>
            </a:r>
            <a:r>
              <a:rPr lang="en-GB" sz="1600" i="1" u="sng" noProof="0" dirty="0"/>
              <a:t>performed, provided or controlled, directly or indirectly, by them</a:t>
            </a:r>
            <a:r>
              <a:rPr lang="en-GB" sz="1600" i="1" noProof="0" dirty="0"/>
              <a:t>, </a:t>
            </a:r>
            <a:r>
              <a:rPr lang="en-GB" sz="1600" b="1" i="1" noProof="0" dirty="0"/>
              <a:t>including</a:t>
            </a:r>
            <a:r>
              <a:rPr lang="en-GB" sz="1600" i="1" noProof="0" dirty="0"/>
              <a:t> when </a:t>
            </a:r>
            <a:r>
              <a:rPr lang="en-GB" sz="1600" b="1" i="1" noProof="0" dirty="0"/>
              <a:t>part </a:t>
            </a:r>
            <a:r>
              <a:rPr lang="en-GB" sz="1600" i="1" noProof="0" dirty="0"/>
              <a:t>of such activities or services is performed in a </a:t>
            </a:r>
            <a:r>
              <a:rPr lang="en-GB" sz="1600" b="1" i="1" noProof="0" dirty="0"/>
              <a:t>decentralised manner</a:t>
            </a:r>
            <a:r>
              <a:rPr lang="en-GB" sz="1600" i="1" noProof="0" dirty="0"/>
              <a:t>. </a:t>
            </a:r>
          </a:p>
          <a:p>
            <a:pPr lvl="1"/>
            <a:r>
              <a:rPr lang="en-GB" sz="1600" i="1" noProof="0" dirty="0"/>
              <a:t>Where crypto-asset services are provided in </a:t>
            </a:r>
            <a:r>
              <a:rPr lang="en-GB" sz="1600" b="1" i="1" noProof="0" dirty="0"/>
              <a:t>a fully decentralised manner </a:t>
            </a:r>
            <a:r>
              <a:rPr lang="en-GB" sz="1600" i="1" u="sng" noProof="0" dirty="0"/>
              <a:t>without any intermediary</a:t>
            </a:r>
            <a:r>
              <a:rPr lang="en-GB" sz="1600" i="1" noProof="0" dirty="0"/>
              <a:t>, they should not fall within the scope of this Regulation. </a:t>
            </a:r>
          </a:p>
          <a:p>
            <a:pPr lvl="1"/>
            <a:endParaRPr lang="en-GB" sz="1600" i="1" noProof="0" dirty="0"/>
          </a:p>
          <a:p>
            <a:r>
              <a:rPr lang="en-GB" sz="2000" noProof="0" dirty="0"/>
              <a:t>De facto  : </a:t>
            </a:r>
            <a:r>
              <a:rPr lang="en-GB" sz="2000" noProof="0" dirty="0" err="1"/>
              <a:t>MiCAR</a:t>
            </a:r>
            <a:r>
              <a:rPr lang="en-GB" sz="2000" noProof="0" dirty="0"/>
              <a:t> distinguishes between </a:t>
            </a:r>
            <a:r>
              <a:rPr lang="en-GB" sz="2000" i="1" noProof="0" dirty="0"/>
              <a:t>partially decentralised </a:t>
            </a:r>
            <a:r>
              <a:rPr lang="en-GB" sz="2000" noProof="0" dirty="0"/>
              <a:t>and </a:t>
            </a:r>
            <a:r>
              <a:rPr lang="en-GB" sz="2000" i="1" noProof="0" dirty="0"/>
              <a:t>fully decentralised </a:t>
            </a:r>
            <a:r>
              <a:rPr lang="en-GB" sz="2000" noProof="0" dirty="0"/>
              <a:t>crypto-asset services. </a:t>
            </a:r>
          </a:p>
          <a:p>
            <a:r>
              <a:rPr lang="en-GB" sz="2000" noProof="0" dirty="0"/>
              <a:t>But no definition, no guidelines, no statements … = regulatory grey zone</a:t>
            </a:r>
          </a:p>
          <a:p>
            <a:r>
              <a:rPr lang="en-GB" sz="2000" noProof="0" dirty="0"/>
              <a:t>Reality: until now no DeFi arrangement has a license. </a:t>
            </a:r>
          </a:p>
          <a:p>
            <a:r>
              <a:rPr lang="en-GB" sz="2000" dirty="0"/>
              <a:t>3 main arguments</a:t>
            </a:r>
          </a:p>
          <a:p>
            <a:pPr lvl="1"/>
            <a:r>
              <a:rPr lang="en-GB" sz="1600" dirty="0"/>
              <a:t>Settlement layer is decentralised</a:t>
            </a:r>
          </a:p>
          <a:p>
            <a:pPr lvl="1"/>
            <a:r>
              <a:rPr lang="en-GB" sz="1600" noProof="0" dirty="0"/>
              <a:t>The governance (decision-making) is decentralised</a:t>
            </a:r>
          </a:p>
          <a:p>
            <a:pPr lvl="1"/>
            <a:r>
              <a:rPr lang="en-GB" sz="1600" dirty="0"/>
              <a:t>The custody of the assets is decentralised (self-custody)</a:t>
            </a:r>
            <a:endParaRPr lang="en-GB" sz="1600" noProof="0" dirty="0"/>
          </a:p>
          <a:p>
            <a:pPr marL="0" indent="0">
              <a:buNone/>
            </a:pPr>
            <a:endParaRPr lang="en-GB" sz="1600" noProof="0" dirty="0"/>
          </a:p>
          <a:p>
            <a:pPr marL="0" indent="0">
              <a:buNone/>
            </a:pPr>
            <a:endParaRPr lang="en-GB" sz="2000" noProof="0" dirty="0"/>
          </a:p>
        </p:txBody>
      </p:sp>
    </p:spTree>
    <p:extLst>
      <p:ext uri="{BB962C8B-B14F-4D97-AF65-F5344CB8AC3E}">
        <p14:creationId xmlns:p14="http://schemas.microsoft.com/office/powerpoint/2010/main" val="24104524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ACC856-2C18-542E-86D3-400D8F9D782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A47DBE89-DB6C-ABAC-7AB5-CC9E576249C0}"/>
              </a:ext>
            </a:extLst>
          </p:cNvPr>
          <p:cNvSpPr>
            <a:spLocks noGrp="1"/>
          </p:cNvSpPr>
          <p:nvPr>
            <p:ph type="title"/>
          </p:nvPr>
        </p:nvSpPr>
        <p:spPr/>
        <p:txBody>
          <a:bodyPr>
            <a:noAutofit/>
          </a:bodyPr>
          <a:lstStyle/>
          <a:p>
            <a:r>
              <a:rPr lang="en-US" sz="3200" noProof="0" dirty="0">
                <a:solidFill>
                  <a:srgbClr val="1D64C8"/>
                </a:solidFill>
              </a:rPr>
              <a:t>DeFi is often </a:t>
            </a:r>
            <a:r>
              <a:rPr lang="en-US" sz="3200" noProof="0" dirty="0" err="1">
                <a:solidFill>
                  <a:srgbClr val="1D64C8"/>
                </a:solidFill>
              </a:rPr>
              <a:t>organised</a:t>
            </a:r>
            <a:r>
              <a:rPr lang="en-US" sz="3200" noProof="0" dirty="0">
                <a:solidFill>
                  <a:srgbClr val="1D64C8"/>
                </a:solidFill>
              </a:rPr>
              <a:t> through </a:t>
            </a:r>
            <a:r>
              <a:rPr lang="en-GB" sz="3200" noProof="0" dirty="0">
                <a:solidFill>
                  <a:srgbClr val="1D64C8"/>
                </a:solidFill>
              </a:rPr>
              <a:t>Decentralised Autonomous Organisations (DAO)</a:t>
            </a:r>
          </a:p>
        </p:txBody>
      </p:sp>
      <p:sp>
        <p:nvSpPr>
          <p:cNvPr id="8" name="Slide Number Placeholder 7">
            <a:extLst>
              <a:ext uri="{FF2B5EF4-FFF2-40B4-BE49-F238E27FC236}">
                <a16:creationId xmlns:a16="http://schemas.microsoft.com/office/drawing/2014/main" id="{7FDE2FF1-4165-DC32-0099-5C65292BEFA8}"/>
              </a:ext>
            </a:extLst>
          </p:cNvPr>
          <p:cNvSpPr>
            <a:spLocks noGrp="1"/>
          </p:cNvSpPr>
          <p:nvPr>
            <p:ph type="sldNum" sz="quarter" idx="12"/>
          </p:nvPr>
        </p:nvSpPr>
        <p:spPr/>
        <p:txBody>
          <a:bodyPr/>
          <a:lstStyle/>
          <a:p>
            <a:fld id="{7AE184E0-0BD4-4705-A12B-9B71DDE63301}" type="slidenum">
              <a:rPr lang="en-GB" noProof="0" smtClean="0"/>
              <a:t>15</a:t>
            </a:fld>
            <a:endParaRPr lang="en-GB" noProof="0" dirty="0"/>
          </a:p>
        </p:txBody>
      </p:sp>
      <p:sp>
        <p:nvSpPr>
          <p:cNvPr id="4" name="Rectangle 2">
            <a:extLst>
              <a:ext uri="{FF2B5EF4-FFF2-40B4-BE49-F238E27FC236}">
                <a16:creationId xmlns:a16="http://schemas.microsoft.com/office/drawing/2014/main" id="{8BA580F9-802F-3EB6-B7E7-1618118C5F28}"/>
              </a:ext>
            </a:extLst>
          </p:cNvPr>
          <p:cNvSpPr>
            <a:spLocks noGrp="1" noChangeArrowheads="1"/>
          </p:cNvSpPr>
          <p:nvPr>
            <p:ph idx="1"/>
          </p:nvPr>
        </p:nvSpPr>
        <p:spPr bwMode="auto">
          <a:xfrm>
            <a:off x="838200" y="1762126"/>
            <a:ext cx="10610850" cy="4424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rmAutofit/>
          </a:bodyPr>
          <a:lstStyle/>
          <a:p>
            <a:r>
              <a:rPr lang="en-US" sz="2000" dirty="0"/>
              <a:t>A </a:t>
            </a:r>
            <a:r>
              <a:rPr lang="en-US" sz="2000" b="1" dirty="0"/>
              <a:t>DAO </a:t>
            </a:r>
            <a:r>
              <a:rPr lang="en-US" sz="2000" dirty="0"/>
              <a:t>is a blockchain-based form of human </a:t>
            </a:r>
            <a:r>
              <a:rPr lang="en-US" sz="2000" dirty="0" err="1"/>
              <a:t>organisation</a:t>
            </a:r>
            <a:r>
              <a:rPr lang="en-US" sz="2000" dirty="0"/>
              <a:t>.</a:t>
            </a:r>
          </a:p>
          <a:p>
            <a:r>
              <a:rPr lang="en-US" sz="2000" dirty="0"/>
              <a:t>Participants </a:t>
            </a:r>
            <a:r>
              <a:rPr lang="en-US" sz="2000" b="1" dirty="0"/>
              <a:t>pool assets or resources</a:t>
            </a:r>
            <a:r>
              <a:rPr lang="en-US" sz="2000" dirty="0"/>
              <a:t> to pursue a shared activity, = providing financial services in </a:t>
            </a:r>
            <a:r>
              <a:rPr lang="en-US" sz="2000" b="1" dirty="0"/>
              <a:t>DeFi</a:t>
            </a:r>
            <a:r>
              <a:rPr lang="en-US" sz="2000" dirty="0"/>
              <a:t>.</a:t>
            </a:r>
          </a:p>
          <a:p>
            <a:r>
              <a:rPr lang="en-US" sz="2000" dirty="0"/>
              <a:t>DAOs are:</a:t>
            </a:r>
          </a:p>
          <a:p>
            <a:pPr marL="914400" lvl="1" indent="-457200">
              <a:buFont typeface="+mj-lt"/>
              <a:buAutoNum type="arabicPeriod"/>
            </a:pPr>
            <a:r>
              <a:rPr lang="en-US" sz="1600" b="1" dirty="0" err="1"/>
              <a:t>decentralised</a:t>
            </a:r>
            <a:r>
              <a:rPr lang="en-US" sz="1600" dirty="0"/>
              <a:t> because important decisions are taken directly by members rather than by a central management body.</a:t>
            </a:r>
          </a:p>
          <a:p>
            <a:pPr marL="914400" lvl="1" indent="-457200">
              <a:buFont typeface="+mj-lt"/>
              <a:buAutoNum type="arabicPeriod"/>
            </a:pPr>
            <a:r>
              <a:rPr lang="en-US" sz="1600" b="1" dirty="0"/>
              <a:t>autonomous</a:t>
            </a:r>
            <a:r>
              <a:rPr lang="en-US" sz="1600" dirty="0"/>
              <a:t> because smart contracts automate key </a:t>
            </a:r>
            <a:r>
              <a:rPr lang="en-US" sz="1600" dirty="0" err="1"/>
              <a:t>organisational</a:t>
            </a:r>
            <a:r>
              <a:rPr lang="en-US" sz="1600" dirty="0"/>
              <a:t> and treasury functions.</a:t>
            </a:r>
          </a:p>
          <a:p>
            <a:pPr marL="914400" lvl="1" indent="-457200">
              <a:buFont typeface="+mj-lt"/>
              <a:buAutoNum type="arabicPeriod"/>
            </a:pPr>
            <a:endParaRPr lang="en-US" sz="1600" dirty="0"/>
          </a:p>
          <a:p>
            <a:r>
              <a:rPr lang="en-US" sz="2000" dirty="0"/>
              <a:t>In practice, DAOs often serve as the </a:t>
            </a:r>
            <a:r>
              <a:rPr lang="en-US" sz="2000" b="1" dirty="0"/>
              <a:t>governance structure of DeFi projects</a:t>
            </a:r>
            <a:r>
              <a:rPr lang="en-US" sz="2000" dirty="0"/>
              <a:t>, </a:t>
            </a:r>
            <a:r>
              <a:rPr lang="en-US" sz="2000" dirty="0" err="1"/>
              <a:t>organising</a:t>
            </a:r>
            <a:r>
              <a:rPr lang="en-US" sz="2000" dirty="0"/>
              <a:t> decision-making, treasury management and protocol development.</a:t>
            </a:r>
          </a:p>
          <a:p>
            <a:r>
              <a:rPr lang="en-US" sz="2000" dirty="0"/>
              <a:t>DAOs differ from traditional companies because governance is shaped by </a:t>
            </a:r>
            <a:r>
              <a:rPr lang="en-US" sz="2000" b="1" dirty="0"/>
              <a:t>token holders, smart contracts and blockchain-based rules</a:t>
            </a:r>
            <a:r>
              <a:rPr lang="en-US" sz="2000" dirty="0"/>
              <a:t>, rather than conventional corporate management.</a:t>
            </a:r>
          </a:p>
          <a:p>
            <a:pPr>
              <a:lnSpc>
                <a:spcPct val="80000"/>
              </a:lnSpc>
            </a:pPr>
            <a:endParaRPr lang="en-GB" sz="1900" noProof="0" dirty="0"/>
          </a:p>
        </p:txBody>
      </p:sp>
    </p:spTree>
    <p:extLst>
      <p:ext uri="{BB962C8B-B14F-4D97-AF65-F5344CB8AC3E}">
        <p14:creationId xmlns:p14="http://schemas.microsoft.com/office/powerpoint/2010/main" val="20064673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9F10DF-066E-A053-C676-06B48CB7335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52752723-D53F-15B9-44A0-D4BBDBD9E24C}"/>
              </a:ext>
            </a:extLst>
          </p:cNvPr>
          <p:cNvSpPr>
            <a:spLocks noGrp="1"/>
          </p:cNvSpPr>
          <p:nvPr>
            <p:ph type="title"/>
          </p:nvPr>
        </p:nvSpPr>
        <p:spPr>
          <a:xfrm>
            <a:off x="838200" y="112473"/>
            <a:ext cx="10515600" cy="1325563"/>
          </a:xfrm>
        </p:spPr>
        <p:txBody>
          <a:bodyPr>
            <a:noAutofit/>
          </a:bodyPr>
          <a:lstStyle/>
          <a:p>
            <a:r>
              <a:rPr lang="en-GB" sz="3200" noProof="0" dirty="0">
                <a:solidFill>
                  <a:srgbClr val="1D64C8"/>
                </a:solidFill>
              </a:rPr>
              <a:t>DAO Governance</a:t>
            </a:r>
          </a:p>
        </p:txBody>
      </p:sp>
      <p:sp>
        <p:nvSpPr>
          <p:cNvPr id="8" name="Slide Number Placeholder 7">
            <a:extLst>
              <a:ext uri="{FF2B5EF4-FFF2-40B4-BE49-F238E27FC236}">
                <a16:creationId xmlns:a16="http://schemas.microsoft.com/office/drawing/2014/main" id="{BC115873-CDC2-59CA-2C7C-7245155F1301}"/>
              </a:ext>
            </a:extLst>
          </p:cNvPr>
          <p:cNvSpPr>
            <a:spLocks noGrp="1"/>
          </p:cNvSpPr>
          <p:nvPr>
            <p:ph type="sldNum" sz="quarter" idx="12"/>
          </p:nvPr>
        </p:nvSpPr>
        <p:spPr/>
        <p:txBody>
          <a:bodyPr/>
          <a:lstStyle/>
          <a:p>
            <a:fld id="{7AE184E0-0BD4-4705-A12B-9B71DDE63301}" type="slidenum">
              <a:rPr lang="en-GB" noProof="0" smtClean="0"/>
              <a:t>16</a:t>
            </a:fld>
            <a:endParaRPr lang="en-GB" noProof="0" dirty="0"/>
          </a:p>
        </p:txBody>
      </p:sp>
      <p:sp>
        <p:nvSpPr>
          <p:cNvPr id="4" name="Rectangle 2">
            <a:extLst>
              <a:ext uri="{FF2B5EF4-FFF2-40B4-BE49-F238E27FC236}">
                <a16:creationId xmlns:a16="http://schemas.microsoft.com/office/drawing/2014/main" id="{BB5EF344-31C4-2D92-0B2D-45E68FF9F32B}"/>
              </a:ext>
            </a:extLst>
          </p:cNvPr>
          <p:cNvSpPr>
            <a:spLocks noGrp="1" noChangeArrowheads="1"/>
          </p:cNvSpPr>
          <p:nvPr>
            <p:ph idx="1"/>
          </p:nvPr>
        </p:nvSpPr>
        <p:spPr bwMode="auto">
          <a:xfrm>
            <a:off x="838200" y="1048860"/>
            <a:ext cx="10610850" cy="4760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00000"/>
              </a:lnSpc>
            </a:pPr>
            <a:r>
              <a:rPr lang="en-GB" sz="1900" noProof="0" dirty="0"/>
              <a:t>DAOs use smart-contract–based rules to coordinate </a:t>
            </a:r>
            <a:r>
              <a:rPr lang="en-GB" sz="1900" b="1" noProof="0" dirty="0"/>
              <a:t>decision-making</a:t>
            </a:r>
            <a:r>
              <a:rPr lang="en-GB" sz="1900" noProof="0" dirty="0"/>
              <a:t> among token holders.</a:t>
            </a:r>
          </a:p>
          <a:p>
            <a:pPr>
              <a:lnSpc>
                <a:spcPct val="100000"/>
              </a:lnSpc>
            </a:pPr>
            <a:r>
              <a:rPr lang="en-GB" sz="1900" noProof="0" dirty="0"/>
              <a:t>Governance typically relies on governance tokens, which grant voting power over protocol upgrades, treasury use and policy parameters.</a:t>
            </a:r>
          </a:p>
          <a:p>
            <a:pPr>
              <a:lnSpc>
                <a:spcPct val="100000"/>
              </a:lnSpc>
            </a:pPr>
            <a:r>
              <a:rPr lang="en-GB" sz="1900" noProof="0" dirty="0"/>
              <a:t>Most DAOs operate through </a:t>
            </a:r>
            <a:r>
              <a:rPr lang="en-GB" sz="1900" b="1" dirty="0"/>
              <a:t>on-chain </a:t>
            </a:r>
            <a:r>
              <a:rPr lang="en-GB" sz="1900" noProof="0" dirty="0"/>
              <a:t>proposals and voting, often requiring quorum and majority thresholds.</a:t>
            </a:r>
          </a:p>
          <a:p>
            <a:pPr>
              <a:lnSpc>
                <a:spcPct val="100000"/>
              </a:lnSpc>
            </a:pPr>
            <a:r>
              <a:rPr lang="en-US" sz="1800" dirty="0"/>
              <a:t>Many DAOs also rely on </a:t>
            </a:r>
            <a:r>
              <a:rPr lang="en-US" sz="1800" b="1" dirty="0"/>
              <a:t>off-chain </a:t>
            </a:r>
            <a:r>
              <a:rPr lang="en-US" sz="1800" dirty="0"/>
              <a:t>governance tools such as Snapshot, forums and social-signaling mechanisms, where members express preferences without committing transactions</a:t>
            </a:r>
            <a:endParaRPr lang="en-GB" sz="1900" noProof="0" dirty="0"/>
          </a:p>
          <a:p>
            <a:pPr>
              <a:lnSpc>
                <a:spcPct val="100000"/>
              </a:lnSpc>
            </a:pPr>
            <a:r>
              <a:rPr lang="en-GB" sz="1900" noProof="0" dirty="0"/>
              <a:t>Delegation mechanisms allow token holders to assign their voting power to delegates for more efficient governance.</a:t>
            </a:r>
          </a:p>
          <a:p>
            <a:pPr marL="0" indent="0">
              <a:lnSpc>
                <a:spcPct val="100000"/>
              </a:lnSpc>
              <a:buNone/>
            </a:pPr>
            <a:endParaRPr lang="en-GB" sz="1900" noProof="0" dirty="0"/>
          </a:p>
          <a:p>
            <a:pPr>
              <a:lnSpc>
                <a:spcPct val="100000"/>
              </a:lnSpc>
              <a:buFont typeface="Symbol" panose="05050102010706020507" pitchFamily="18" charset="2"/>
              <a:buChar char="Þ"/>
            </a:pPr>
            <a:r>
              <a:rPr lang="en-GB" sz="1900" noProof="0" dirty="0"/>
              <a:t> Governance design may affect legal classification, accountability and the extent to which a DAO can be viewed as decentralised.</a:t>
            </a:r>
          </a:p>
          <a:p>
            <a:pPr>
              <a:lnSpc>
                <a:spcPct val="100000"/>
              </a:lnSpc>
              <a:buFont typeface="Symbol" panose="05050102010706020507" pitchFamily="18" charset="2"/>
              <a:buChar char="Þ"/>
            </a:pPr>
            <a:r>
              <a:rPr lang="en-GB" sz="1900" dirty="0"/>
              <a:t> S</a:t>
            </a:r>
            <a:r>
              <a:rPr lang="en-GB" sz="1900" noProof="0" dirty="0" err="1"/>
              <a:t>ome</a:t>
            </a:r>
            <a:r>
              <a:rPr lang="en-GB" sz="1900" noProof="0" dirty="0"/>
              <a:t> jurisdictions have tailored legislation to recognise DAO’s as legal entity (see: DUNA)…</a:t>
            </a:r>
            <a:endParaRPr lang="en-GB" noProof="0" dirty="0"/>
          </a:p>
        </p:txBody>
      </p:sp>
    </p:spTree>
    <p:extLst>
      <p:ext uri="{BB962C8B-B14F-4D97-AF65-F5344CB8AC3E}">
        <p14:creationId xmlns:p14="http://schemas.microsoft.com/office/powerpoint/2010/main" val="3609936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5D39A-97DA-53A8-9574-8E9036B67CFC}"/>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06A8D45-47C7-D2A8-BC2E-D0E844A80DDA}"/>
              </a:ext>
            </a:extLst>
          </p:cNvPr>
          <p:cNvSpPr>
            <a:spLocks noGrp="1"/>
          </p:cNvSpPr>
          <p:nvPr>
            <p:ph type="title"/>
          </p:nvPr>
        </p:nvSpPr>
        <p:spPr/>
        <p:txBody>
          <a:bodyPr>
            <a:noAutofit/>
          </a:bodyPr>
          <a:lstStyle/>
          <a:p>
            <a:r>
              <a:rPr lang="en-GB" sz="3200" noProof="0" dirty="0">
                <a:solidFill>
                  <a:srgbClr val="1D64C8"/>
                </a:solidFill>
              </a:rPr>
              <a:t>DAO Governance - examples</a:t>
            </a:r>
          </a:p>
        </p:txBody>
      </p:sp>
      <p:sp>
        <p:nvSpPr>
          <p:cNvPr id="8" name="Slide Number Placeholder 7">
            <a:extLst>
              <a:ext uri="{FF2B5EF4-FFF2-40B4-BE49-F238E27FC236}">
                <a16:creationId xmlns:a16="http://schemas.microsoft.com/office/drawing/2014/main" id="{C67445B7-5803-321D-2444-8C8EC197FAB4}"/>
              </a:ext>
            </a:extLst>
          </p:cNvPr>
          <p:cNvSpPr>
            <a:spLocks noGrp="1"/>
          </p:cNvSpPr>
          <p:nvPr>
            <p:ph type="sldNum" sz="quarter" idx="12"/>
          </p:nvPr>
        </p:nvSpPr>
        <p:spPr/>
        <p:txBody>
          <a:bodyPr/>
          <a:lstStyle/>
          <a:p>
            <a:fld id="{7AE184E0-0BD4-4705-A12B-9B71DDE63301}" type="slidenum">
              <a:rPr lang="en-GB" noProof="0" smtClean="0"/>
              <a:t>17</a:t>
            </a:fld>
            <a:endParaRPr lang="en-GB" noProof="0" dirty="0"/>
          </a:p>
        </p:txBody>
      </p:sp>
      <p:sp>
        <p:nvSpPr>
          <p:cNvPr id="4" name="Rectangle 2">
            <a:extLst>
              <a:ext uri="{FF2B5EF4-FFF2-40B4-BE49-F238E27FC236}">
                <a16:creationId xmlns:a16="http://schemas.microsoft.com/office/drawing/2014/main" id="{F68E7C3D-55F7-6ED4-44D5-CF4A0BCD6E6D}"/>
              </a:ext>
            </a:extLst>
          </p:cNvPr>
          <p:cNvSpPr>
            <a:spLocks noGrp="1" noChangeArrowheads="1"/>
          </p:cNvSpPr>
          <p:nvPr>
            <p:ph idx="1"/>
          </p:nvPr>
        </p:nvSpPr>
        <p:spPr bwMode="auto">
          <a:xfrm>
            <a:off x="838200" y="2494417"/>
            <a:ext cx="10610850" cy="18691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80000"/>
              </a:lnSpc>
            </a:pPr>
            <a:r>
              <a:rPr lang="en-GB" noProof="0" dirty="0">
                <a:hlinkClick r:id="rId3"/>
              </a:rPr>
              <a:t>https://gov.uniswap.org/</a:t>
            </a:r>
            <a:endParaRPr lang="en-GB" noProof="0" dirty="0"/>
          </a:p>
          <a:p>
            <a:pPr>
              <a:lnSpc>
                <a:spcPct val="80000"/>
              </a:lnSpc>
            </a:pPr>
            <a:r>
              <a:rPr lang="en-GB" noProof="0" dirty="0">
                <a:hlinkClick r:id="rId4"/>
              </a:rPr>
              <a:t>https://www.tally.xyz/gov/uniswap</a:t>
            </a:r>
            <a:endParaRPr lang="en-GB" noProof="0" dirty="0"/>
          </a:p>
          <a:p>
            <a:pPr>
              <a:lnSpc>
                <a:spcPct val="80000"/>
              </a:lnSpc>
            </a:pPr>
            <a:r>
              <a:rPr lang="en-GB" noProof="0" dirty="0">
                <a:hlinkClick r:id="rId5"/>
              </a:rPr>
              <a:t>https://vote.uniswapfoundation.org/</a:t>
            </a:r>
            <a:endParaRPr lang="en-GB" noProof="0" dirty="0"/>
          </a:p>
          <a:p>
            <a:pPr>
              <a:lnSpc>
                <a:spcPct val="80000"/>
              </a:lnSpc>
            </a:pPr>
            <a:r>
              <a:rPr lang="en-GB" noProof="0" dirty="0">
                <a:hlinkClick r:id="rId6"/>
              </a:rPr>
              <a:t>https://snapshot.org/#/explore</a:t>
            </a:r>
            <a:r>
              <a:rPr lang="en-GB" noProof="0" dirty="0"/>
              <a:t> </a:t>
            </a:r>
          </a:p>
        </p:txBody>
      </p:sp>
    </p:spTree>
    <p:extLst>
      <p:ext uri="{BB962C8B-B14F-4D97-AF65-F5344CB8AC3E}">
        <p14:creationId xmlns:p14="http://schemas.microsoft.com/office/powerpoint/2010/main" val="18375555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BB28B-0B4A-B26A-5D9F-1376C3CF3966}"/>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7B20F5E6-A38C-08EA-E2A8-9B89D883F77E}"/>
              </a:ext>
            </a:extLst>
          </p:cNvPr>
          <p:cNvSpPr>
            <a:spLocks noGrp="1"/>
          </p:cNvSpPr>
          <p:nvPr>
            <p:ph type="title"/>
          </p:nvPr>
        </p:nvSpPr>
        <p:spPr/>
        <p:txBody>
          <a:bodyPr>
            <a:noAutofit/>
          </a:bodyPr>
          <a:lstStyle/>
          <a:p>
            <a:r>
              <a:rPr lang="en-GB" sz="3200" noProof="0" dirty="0">
                <a:solidFill>
                  <a:srgbClr val="1D64C8"/>
                </a:solidFill>
              </a:rPr>
              <a:t>Fake-DeFi</a:t>
            </a:r>
          </a:p>
        </p:txBody>
      </p:sp>
      <p:sp>
        <p:nvSpPr>
          <p:cNvPr id="8" name="Slide Number Placeholder 7">
            <a:extLst>
              <a:ext uri="{FF2B5EF4-FFF2-40B4-BE49-F238E27FC236}">
                <a16:creationId xmlns:a16="http://schemas.microsoft.com/office/drawing/2014/main" id="{61E0F5C6-0DE5-8576-D863-467AA11A1F32}"/>
              </a:ext>
            </a:extLst>
          </p:cNvPr>
          <p:cNvSpPr>
            <a:spLocks noGrp="1"/>
          </p:cNvSpPr>
          <p:nvPr>
            <p:ph type="sldNum" sz="quarter" idx="12"/>
          </p:nvPr>
        </p:nvSpPr>
        <p:spPr/>
        <p:txBody>
          <a:bodyPr/>
          <a:lstStyle/>
          <a:p>
            <a:fld id="{7AE184E0-0BD4-4705-A12B-9B71DDE63301}" type="slidenum">
              <a:rPr lang="en-GB" noProof="0" smtClean="0"/>
              <a:t>18</a:t>
            </a:fld>
            <a:endParaRPr lang="en-GB" noProof="0" dirty="0"/>
          </a:p>
        </p:txBody>
      </p:sp>
      <p:sp>
        <p:nvSpPr>
          <p:cNvPr id="15" name="Content Placeholder 2">
            <a:extLst>
              <a:ext uri="{FF2B5EF4-FFF2-40B4-BE49-F238E27FC236}">
                <a16:creationId xmlns:a16="http://schemas.microsoft.com/office/drawing/2014/main" id="{8F07F3DF-0FF3-25D8-1EDD-E0B3D7486BB5}"/>
              </a:ext>
            </a:extLst>
          </p:cNvPr>
          <p:cNvSpPr>
            <a:spLocks noGrp="1"/>
          </p:cNvSpPr>
          <p:nvPr>
            <p:ph idx="1"/>
          </p:nvPr>
        </p:nvSpPr>
        <p:spPr>
          <a:xfrm>
            <a:off x="838200" y="1665839"/>
            <a:ext cx="10515600" cy="3526322"/>
          </a:xfrm>
        </p:spPr>
        <p:txBody>
          <a:bodyPr>
            <a:normAutofit lnSpcReduction="10000"/>
          </a:bodyPr>
          <a:lstStyle/>
          <a:p>
            <a:r>
              <a:rPr lang="en-GB" sz="2000" noProof="0" dirty="0"/>
              <a:t>DeFi often presents itself as decentralised, but many systems remain controlled by identifiable parties.</a:t>
            </a:r>
          </a:p>
          <a:p>
            <a:endParaRPr lang="en-GB" sz="2000" noProof="0" dirty="0"/>
          </a:p>
          <a:p>
            <a:r>
              <a:rPr lang="en-GB" sz="2000" noProof="0" dirty="0"/>
              <a:t>“Fake DeFi” describes projects that claim decentralisation while retaining centralised governance, control or dependencies.</a:t>
            </a:r>
          </a:p>
          <a:p>
            <a:endParaRPr lang="en-GB" sz="2000" noProof="0" dirty="0"/>
          </a:p>
          <a:p>
            <a:r>
              <a:rPr lang="en-GB" sz="2000" noProof="0" dirty="0"/>
              <a:t>Possible Indicators of “Fake DeFi”</a:t>
            </a:r>
          </a:p>
          <a:p>
            <a:pPr lvl="1"/>
            <a:r>
              <a:rPr lang="en-GB" sz="1600" b="1" noProof="0" dirty="0"/>
              <a:t>Centralised protocol governance</a:t>
            </a:r>
            <a:r>
              <a:rPr lang="en-GB" sz="1600" noProof="0" dirty="0"/>
              <a:t> (e.g., founders or small groups hold decisive governance tokens).</a:t>
            </a:r>
          </a:p>
          <a:p>
            <a:pPr lvl="1"/>
            <a:r>
              <a:rPr lang="en-GB" sz="1600" b="1" noProof="0" dirty="0"/>
              <a:t>Administrative keys</a:t>
            </a:r>
            <a:r>
              <a:rPr lang="en-GB" sz="1600" noProof="0" dirty="0"/>
              <a:t> enabling upgrades, emergency shutdowns or fund transfers by insiders.</a:t>
            </a:r>
          </a:p>
          <a:p>
            <a:pPr lvl="1"/>
            <a:r>
              <a:rPr lang="en-GB" sz="1600" b="1" noProof="0" dirty="0"/>
              <a:t>Centralised front-ends or servers</a:t>
            </a:r>
            <a:r>
              <a:rPr lang="en-GB" sz="1600" noProof="0" dirty="0"/>
              <a:t>, meaning user access depends on one operator.</a:t>
            </a:r>
          </a:p>
          <a:p>
            <a:pPr lvl="1"/>
            <a:r>
              <a:rPr lang="en-GB" sz="1600" b="1" noProof="0" dirty="0"/>
              <a:t>Critical reliance on centralised infrastructure</a:t>
            </a:r>
            <a:r>
              <a:rPr lang="en-GB" sz="1600" noProof="0" dirty="0"/>
              <a:t>, such as centralised oracles or hosting.</a:t>
            </a:r>
          </a:p>
          <a:p>
            <a:pPr marL="457200" lvl="1" indent="0">
              <a:buNone/>
            </a:pPr>
            <a:endParaRPr lang="en-GB" sz="1600" noProof="0" dirty="0"/>
          </a:p>
          <a:p>
            <a:endParaRPr lang="en-GB" sz="2000" noProof="0" dirty="0"/>
          </a:p>
        </p:txBody>
      </p:sp>
    </p:spTree>
    <p:extLst>
      <p:ext uri="{BB962C8B-B14F-4D97-AF65-F5344CB8AC3E}">
        <p14:creationId xmlns:p14="http://schemas.microsoft.com/office/powerpoint/2010/main" val="28855962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2F4DC-2FB9-3606-170B-1B3DD5AD2F29}"/>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3EBA22B2-4864-CCA1-64D1-37936FFC0B07}"/>
              </a:ext>
            </a:extLst>
          </p:cNvPr>
          <p:cNvSpPr>
            <a:spLocks noGrp="1"/>
          </p:cNvSpPr>
          <p:nvPr>
            <p:ph type="title"/>
          </p:nvPr>
        </p:nvSpPr>
        <p:spPr/>
        <p:txBody>
          <a:bodyPr>
            <a:noAutofit/>
          </a:bodyPr>
          <a:lstStyle/>
          <a:p>
            <a:r>
              <a:rPr lang="en-GB" sz="3200" noProof="0" dirty="0">
                <a:solidFill>
                  <a:srgbClr val="1D64C8"/>
                </a:solidFill>
              </a:rPr>
              <a:t>DAO Caselaw: </a:t>
            </a:r>
            <a:br>
              <a:rPr lang="en-GB" sz="3200" noProof="0" dirty="0">
                <a:solidFill>
                  <a:srgbClr val="1D64C8"/>
                </a:solidFill>
              </a:rPr>
            </a:br>
            <a:r>
              <a:rPr lang="en-GB" sz="3200" noProof="0" dirty="0" err="1">
                <a:solidFill>
                  <a:srgbClr val="1D64C8"/>
                </a:solidFill>
              </a:rPr>
              <a:t>bZx</a:t>
            </a:r>
            <a:r>
              <a:rPr lang="en-GB" sz="3200" noProof="0" dirty="0">
                <a:solidFill>
                  <a:srgbClr val="1D64C8"/>
                </a:solidFill>
              </a:rPr>
              <a:t> / </a:t>
            </a:r>
            <a:r>
              <a:rPr lang="en-GB" sz="3200" noProof="0" dirty="0" err="1">
                <a:solidFill>
                  <a:srgbClr val="1D64C8"/>
                </a:solidFill>
              </a:rPr>
              <a:t>Ooki</a:t>
            </a:r>
            <a:r>
              <a:rPr lang="en-GB" sz="3200" noProof="0" dirty="0">
                <a:solidFill>
                  <a:srgbClr val="1D64C8"/>
                </a:solidFill>
              </a:rPr>
              <a:t> DAO Case (CFTC, N.D. Cal. 2022–23)</a:t>
            </a:r>
            <a:br>
              <a:rPr lang="en-GB" sz="3200" noProof="0" dirty="0">
                <a:solidFill>
                  <a:srgbClr val="1D64C8"/>
                </a:solidFill>
              </a:rPr>
            </a:br>
            <a:endParaRPr lang="en-GB" sz="3200" noProof="0" dirty="0">
              <a:solidFill>
                <a:srgbClr val="1D64C8"/>
              </a:solidFill>
            </a:endParaRPr>
          </a:p>
        </p:txBody>
      </p:sp>
      <p:sp>
        <p:nvSpPr>
          <p:cNvPr id="8" name="Slide Number Placeholder 7">
            <a:extLst>
              <a:ext uri="{FF2B5EF4-FFF2-40B4-BE49-F238E27FC236}">
                <a16:creationId xmlns:a16="http://schemas.microsoft.com/office/drawing/2014/main" id="{E959342F-EDF9-3E67-553C-B6A062F56C8E}"/>
              </a:ext>
            </a:extLst>
          </p:cNvPr>
          <p:cNvSpPr>
            <a:spLocks noGrp="1"/>
          </p:cNvSpPr>
          <p:nvPr>
            <p:ph type="sldNum" sz="quarter" idx="12"/>
          </p:nvPr>
        </p:nvSpPr>
        <p:spPr/>
        <p:txBody>
          <a:bodyPr/>
          <a:lstStyle/>
          <a:p>
            <a:fld id="{7AE184E0-0BD4-4705-A12B-9B71DDE63301}" type="slidenum">
              <a:rPr lang="en-GB" noProof="0" smtClean="0"/>
              <a:t>19</a:t>
            </a:fld>
            <a:endParaRPr lang="en-GB" noProof="0" dirty="0"/>
          </a:p>
        </p:txBody>
      </p:sp>
      <p:sp>
        <p:nvSpPr>
          <p:cNvPr id="15" name="Content Placeholder 2">
            <a:extLst>
              <a:ext uri="{FF2B5EF4-FFF2-40B4-BE49-F238E27FC236}">
                <a16:creationId xmlns:a16="http://schemas.microsoft.com/office/drawing/2014/main" id="{70FB324C-966E-2080-0F97-D5A4BF3D18CD}"/>
              </a:ext>
            </a:extLst>
          </p:cNvPr>
          <p:cNvSpPr>
            <a:spLocks noGrp="1"/>
          </p:cNvSpPr>
          <p:nvPr>
            <p:ph idx="1"/>
          </p:nvPr>
        </p:nvSpPr>
        <p:spPr>
          <a:xfrm>
            <a:off x="838200" y="1455174"/>
            <a:ext cx="10515600" cy="4367127"/>
          </a:xfrm>
        </p:spPr>
        <p:txBody>
          <a:bodyPr>
            <a:normAutofit fontScale="47500" lnSpcReduction="20000"/>
          </a:bodyPr>
          <a:lstStyle/>
          <a:p>
            <a:pPr>
              <a:lnSpc>
                <a:spcPct val="120000"/>
              </a:lnSpc>
            </a:pPr>
            <a:r>
              <a:rPr lang="en-GB" sz="2900" b="1" noProof="0" dirty="0"/>
              <a:t>CFTC sanctioned </a:t>
            </a:r>
            <a:r>
              <a:rPr lang="en-GB" sz="2900" b="1" noProof="0" dirty="0" err="1"/>
              <a:t>bZeroX</a:t>
            </a:r>
            <a:r>
              <a:rPr lang="en-GB" sz="2900" b="1" noProof="0" dirty="0"/>
              <a:t> and its founders</a:t>
            </a:r>
            <a:r>
              <a:rPr lang="en-GB" sz="2900" noProof="0" dirty="0"/>
              <a:t> for unlawful leveraged digital asset transactions, acting as unregistered futures commissions merchant, and lacking a required AML program.</a:t>
            </a:r>
          </a:p>
          <a:p>
            <a:pPr lvl="1">
              <a:lnSpc>
                <a:spcPct val="120000"/>
              </a:lnSpc>
            </a:pPr>
            <a:r>
              <a:rPr lang="en-GB" sz="2500" noProof="0" dirty="0"/>
              <a:t>Founders </a:t>
            </a:r>
            <a:r>
              <a:rPr lang="en-GB" sz="2500" b="1" noProof="0" dirty="0"/>
              <a:t>transferred control to the </a:t>
            </a:r>
            <a:r>
              <a:rPr lang="en-GB" sz="2500" b="1" noProof="0" dirty="0" err="1"/>
              <a:t>Ooki</a:t>
            </a:r>
            <a:r>
              <a:rPr lang="en-GB" sz="2500" b="1" noProof="0" dirty="0"/>
              <a:t> DAO</a:t>
            </a:r>
            <a:r>
              <a:rPr lang="en-GB" sz="2500" noProof="0" dirty="0"/>
              <a:t> to make the protocol “enforcement-proof”, but the CFTC held that this transfer </a:t>
            </a:r>
            <a:r>
              <a:rPr lang="en-GB" sz="2500" b="1" noProof="0" dirty="0"/>
              <a:t>did not remove legal obligations</a:t>
            </a:r>
            <a:r>
              <a:rPr lang="en-GB" sz="2500" noProof="0" dirty="0"/>
              <a:t>.</a:t>
            </a:r>
          </a:p>
          <a:p>
            <a:pPr>
              <a:lnSpc>
                <a:spcPct val="120000"/>
              </a:lnSpc>
            </a:pPr>
            <a:r>
              <a:rPr lang="en-GB" sz="2900" dirty="0"/>
              <a:t>In its settlement order, the CFTC determined that </a:t>
            </a:r>
            <a:r>
              <a:rPr lang="en-GB" sz="2900" b="1" dirty="0" err="1"/>
              <a:t>Ooki</a:t>
            </a:r>
            <a:r>
              <a:rPr lang="en-GB" sz="2900" b="1" dirty="0"/>
              <a:t> DAO is an unincorporated association</a:t>
            </a:r>
            <a:r>
              <a:rPr lang="en-GB" sz="2900" dirty="0"/>
              <a:t>, defined as: </a:t>
            </a:r>
          </a:p>
          <a:p>
            <a:pPr lvl="1">
              <a:lnSpc>
                <a:spcPct val="120000"/>
              </a:lnSpc>
            </a:pPr>
            <a:r>
              <a:rPr lang="en-US" sz="2500" i="1" dirty="0"/>
              <a:t>a voluntary group of persons, without a charter, formed by mutual consent for the purpose of promoting a common objective</a:t>
            </a:r>
            <a:endParaRPr lang="nl-NL" sz="2500" i="1" dirty="0"/>
          </a:p>
          <a:p>
            <a:pPr>
              <a:lnSpc>
                <a:spcPct val="120000"/>
              </a:lnSpc>
            </a:pPr>
            <a:r>
              <a:rPr lang="en-GB" sz="2900" b="1" dirty="0"/>
              <a:t>Voting token holders</a:t>
            </a:r>
            <a:r>
              <a:rPr lang="en-GB" sz="2900" dirty="0"/>
              <a:t> were deemed members of this association because they jointly govern and operate the protocol through token-based voting.</a:t>
            </a:r>
            <a:endParaRPr lang="nl-NL" sz="2900" dirty="0"/>
          </a:p>
          <a:p>
            <a:pPr>
              <a:lnSpc>
                <a:spcPct val="120000"/>
              </a:lnSpc>
            </a:pPr>
            <a:r>
              <a:rPr lang="nl-NL" sz="2900" dirty="0"/>
              <a:t>T</a:t>
            </a:r>
            <a:r>
              <a:rPr lang="en-GB" sz="2900" dirty="0"/>
              <a:t>he DAO lacks a formal charter, but mutual consent is shown through </a:t>
            </a:r>
            <a:r>
              <a:rPr lang="en-GB" sz="2900" b="1" dirty="0"/>
              <a:t>participation in governance</a:t>
            </a:r>
            <a:r>
              <a:rPr lang="en-GB" sz="2900" dirty="0"/>
              <a:t>.</a:t>
            </a:r>
            <a:endParaRPr lang="nl-NL" sz="2900" dirty="0"/>
          </a:p>
          <a:p>
            <a:pPr>
              <a:lnSpc>
                <a:spcPct val="120000"/>
              </a:lnSpc>
            </a:pPr>
            <a:r>
              <a:rPr lang="en-GB" sz="2900" dirty="0"/>
              <a:t>CFTC argued the DAO continues the </a:t>
            </a:r>
            <a:r>
              <a:rPr lang="en-GB" sz="2900" b="1" dirty="0"/>
              <a:t>same business purpose</a:t>
            </a:r>
            <a:r>
              <a:rPr lang="en-GB" sz="2900" dirty="0"/>
              <a:t> as </a:t>
            </a:r>
            <a:r>
              <a:rPr lang="en-GB" sz="2900" dirty="0" err="1"/>
              <a:t>bZeroX</a:t>
            </a:r>
            <a:r>
              <a:rPr lang="en-GB" sz="2900" dirty="0"/>
              <a:t>: operating and governing the protocol.</a:t>
            </a:r>
            <a:endParaRPr lang="nl-NL" sz="2900" dirty="0"/>
          </a:p>
          <a:p>
            <a:pPr>
              <a:lnSpc>
                <a:spcPct val="120000"/>
              </a:lnSpc>
            </a:pPr>
            <a:r>
              <a:rPr lang="en-GB" sz="2900" dirty="0"/>
              <a:t>The court, in granting default judgment, </a:t>
            </a:r>
            <a:r>
              <a:rPr lang="en-GB" sz="2900" b="1" dirty="0"/>
              <a:t>affirmed association status under both California and federal law</a:t>
            </a:r>
            <a:r>
              <a:rPr lang="en-GB" sz="2900" dirty="0"/>
              <a:t>.</a:t>
            </a:r>
          </a:p>
          <a:p>
            <a:pPr marL="0" indent="0">
              <a:lnSpc>
                <a:spcPct val="120000"/>
              </a:lnSpc>
              <a:buNone/>
            </a:pPr>
            <a:endParaRPr lang="nl-NL" sz="2900" dirty="0"/>
          </a:p>
          <a:p>
            <a:pPr>
              <a:lnSpc>
                <a:spcPct val="120000"/>
              </a:lnSpc>
              <a:buFont typeface="Symbol" panose="05050102010706020507" pitchFamily="18" charset="2"/>
              <a:buChar char="Þ"/>
            </a:pPr>
            <a:r>
              <a:rPr lang="en-GB" sz="2900" b="1" noProof="0" dirty="0"/>
              <a:t>Only voters</a:t>
            </a:r>
            <a:r>
              <a:rPr lang="en-GB" sz="2900" noProof="0" dirty="0"/>
              <a:t>, not passive token holders, were treated as members of the association,</a:t>
            </a:r>
            <a:endParaRPr lang="en-GB" sz="2900" dirty="0"/>
          </a:p>
          <a:p>
            <a:pPr>
              <a:lnSpc>
                <a:spcPct val="120000"/>
              </a:lnSpc>
              <a:buFont typeface="Symbol" panose="05050102010706020507" pitchFamily="18" charset="2"/>
              <a:buChar char="Þ"/>
            </a:pPr>
            <a:r>
              <a:rPr lang="en-GB" sz="2900" noProof="0" dirty="0"/>
              <a:t>Commissioner Mersinger’s dissent warned that this approach </a:t>
            </a:r>
            <a:r>
              <a:rPr lang="en-GB" sz="2900" b="1" noProof="0" dirty="0"/>
              <a:t>lacks clear legal authority</a:t>
            </a:r>
            <a:r>
              <a:rPr lang="en-GB" sz="2900" noProof="0" dirty="0"/>
              <a:t>, creates </a:t>
            </a:r>
            <a:r>
              <a:rPr lang="en-GB" sz="2900" b="1" noProof="0" dirty="0"/>
              <a:t>unfairness</a:t>
            </a:r>
            <a:r>
              <a:rPr lang="en-GB" sz="2900" noProof="0" dirty="0"/>
              <a:t>, and </a:t>
            </a:r>
            <a:r>
              <a:rPr lang="en-GB" sz="2900" b="1" noProof="0" dirty="0"/>
              <a:t>discourages governance participation</a:t>
            </a:r>
            <a:r>
              <a:rPr lang="en-GB" sz="2900" noProof="0" dirty="0"/>
              <a:t>, including votes aimed at improving compliance.</a:t>
            </a:r>
          </a:p>
          <a:p>
            <a:pPr marL="0" indent="0">
              <a:buNone/>
            </a:pPr>
            <a:endParaRPr lang="en-GB" sz="2000" noProof="0" dirty="0"/>
          </a:p>
        </p:txBody>
      </p:sp>
    </p:spTree>
    <p:extLst>
      <p:ext uri="{BB962C8B-B14F-4D97-AF65-F5344CB8AC3E}">
        <p14:creationId xmlns:p14="http://schemas.microsoft.com/office/powerpoint/2010/main" val="13881692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A91D6-8AA3-7306-8506-3386326CEE7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359E7A4-F914-A740-CD62-A42C569001AE}"/>
              </a:ext>
            </a:extLst>
          </p:cNvPr>
          <p:cNvSpPr>
            <a:spLocks noGrp="1"/>
          </p:cNvSpPr>
          <p:nvPr>
            <p:ph type="ctrTitle"/>
          </p:nvPr>
        </p:nvSpPr>
        <p:spPr/>
        <p:txBody>
          <a:bodyPr/>
          <a:lstStyle/>
          <a:p>
            <a:pPr>
              <a:lnSpc>
                <a:spcPct val="100000"/>
              </a:lnSpc>
            </a:pPr>
            <a:r>
              <a:rPr lang="en-GB" sz="3600" u="none" noProof="0" dirty="0"/>
              <a:t>Decentralised Finance (DeFi) 101</a:t>
            </a:r>
            <a:br>
              <a:rPr lang="en-GB" sz="3600" u="none" noProof="0" dirty="0"/>
            </a:br>
            <a:endParaRPr lang="en-GB" sz="3600" u="none" noProof="0" dirty="0"/>
          </a:p>
        </p:txBody>
      </p:sp>
      <p:sp>
        <p:nvSpPr>
          <p:cNvPr id="5" name="Slide Number Placeholder 4">
            <a:extLst>
              <a:ext uri="{FF2B5EF4-FFF2-40B4-BE49-F238E27FC236}">
                <a16:creationId xmlns:a16="http://schemas.microsoft.com/office/drawing/2014/main" id="{788E52AC-AA4D-E7C2-A827-56005B42F89C}"/>
              </a:ext>
            </a:extLst>
          </p:cNvPr>
          <p:cNvSpPr>
            <a:spLocks noGrp="1"/>
          </p:cNvSpPr>
          <p:nvPr>
            <p:ph type="sldNum" sz="quarter" idx="4"/>
          </p:nvPr>
        </p:nvSpPr>
        <p:spPr/>
        <p:txBody>
          <a:bodyPr/>
          <a:lstStyle/>
          <a:p>
            <a:fld id="{7AE184E0-0BD4-4705-A12B-9B71DDE63301}" type="slidenum">
              <a:rPr lang="en-GB" noProof="0" smtClean="0"/>
              <a:pPr/>
              <a:t>2</a:t>
            </a:fld>
            <a:endParaRPr lang="en-GB" noProof="0" dirty="0"/>
          </a:p>
        </p:txBody>
      </p:sp>
    </p:spTree>
    <p:extLst>
      <p:ext uri="{BB962C8B-B14F-4D97-AF65-F5344CB8AC3E}">
        <p14:creationId xmlns:p14="http://schemas.microsoft.com/office/powerpoint/2010/main" val="26036593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B30C54-A90D-E21B-CC55-D645D645A19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9BE3627-3512-FA3C-1DFD-DE4385DB3EE3}"/>
              </a:ext>
            </a:extLst>
          </p:cNvPr>
          <p:cNvSpPr>
            <a:spLocks noGrp="1"/>
          </p:cNvSpPr>
          <p:nvPr>
            <p:ph type="ctrTitle"/>
          </p:nvPr>
        </p:nvSpPr>
        <p:spPr/>
        <p:txBody>
          <a:bodyPr/>
          <a:lstStyle/>
          <a:p>
            <a:pPr>
              <a:lnSpc>
                <a:spcPct val="100000"/>
              </a:lnSpc>
            </a:pPr>
            <a:r>
              <a:rPr lang="en-GB" sz="3600" u="none" noProof="0" dirty="0"/>
              <a:t>Thank you!</a:t>
            </a:r>
          </a:p>
        </p:txBody>
      </p:sp>
      <p:sp>
        <p:nvSpPr>
          <p:cNvPr id="5" name="Slide Number Placeholder 4">
            <a:extLst>
              <a:ext uri="{FF2B5EF4-FFF2-40B4-BE49-F238E27FC236}">
                <a16:creationId xmlns:a16="http://schemas.microsoft.com/office/drawing/2014/main" id="{B71508B7-9FAB-21FF-B459-2758CFE76E1C}"/>
              </a:ext>
            </a:extLst>
          </p:cNvPr>
          <p:cNvSpPr>
            <a:spLocks noGrp="1"/>
          </p:cNvSpPr>
          <p:nvPr>
            <p:ph type="sldNum" sz="quarter" idx="4"/>
          </p:nvPr>
        </p:nvSpPr>
        <p:spPr/>
        <p:txBody>
          <a:bodyPr/>
          <a:lstStyle/>
          <a:p>
            <a:fld id="{7AE184E0-0BD4-4705-A12B-9B71DDE63301}" type="slidenum">
              <a:rPr lang="en-GB" noProof="0" smtClean="0"/>
              <a:pPr/>
              <a:t>20</a:t>
            </a:fld>
            <a:endParaRPr lang="en-GB" noProof="0" dirty="0"/>
          </a:p>
        </p:txBody>
      </p:sp>
      <p:pic>
        <p:nvPicPr>
          <p:cNvPr id="2" name="Afbeelding 1" descr="Afbeelding met Lettertype, Graphics, schermopname, ontwerp&#10;&#10;Door AI gegenereerde inhoud is mogelijk onjuist.">
            <a:extLst>
              <a:ext uri="{FF2B5EF4-FFF2-40B4-BE49-F238E27FC236}">
                <a16:creationId xmlns:a16="http://schemas.microsoft.com/office/drawing/2014/main" id="{02064EDA-BC76-2E0A-84A6-DB195E32638D}"/>
              </a:ext>
            </a:extLst>
          </p:cNvPr>
          <p:cNvPicPr>
            <a:picLocks noChangeAspect="1"/>
          </p:cNvPicPr>
          <p:nvPr/>
        </p:nvPicPr>
        <p:blipFill>
          <a:blip r:embed="rId3"/>
          <a:stretch>
            <a:fillRect/>
          </a:stretch>
        </p:blipFill>
        <p:spPr>
          <a:xfrm>
            <a:off x="365990" y="5752753"/>
            <a:ext cx="1346200" cy="1079500"/>
          </a:xfrm>
          <a:prstGeom prst="rect">
            <a:avLst/>
          </a:prstGeom>
        </p:spPr>
      </p:pic>
    </p:spTree>
    <p:extLst>
      <p:ext uri="{BB962C8B-B14F-4D97-AF65-F5344CB8AC3E}">
        <p14:creationId xmlns:p14="http://schemas.microsoft.com/office/powerpoint/2010/main" val="9731959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47F8AA-478B-FDDD-49B8-32320A4E38E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01DE8E99-E8C3-78FD-26F4-537FEC5898ED}"/>
              </a:ext>
            </a:extLst>
          </p:cNvPr>
          <p:cNvSpPr>
            <a:spLocks noGrp="1"/>
          </p:cNvSpPr>
          <p:nvPr>
            <p:ph type="title"/>
          </p:nvPr>
        </p:nvSpPr>
        <p:spPr/>
        <p:txBody>
          <a:bodyPr>
            <a:noAutofit/>
          </a:bodyPr>
          <a:lstStyle/>
          <a:p>
            <a:r>
              <a:rPr lang="en-GB" sz="3200" noProof="0" dirty="0">
                <a:solidFill>
                  <a:srgbClr val="1D64C8"/>
                </a:solidFill>
              </a:rPr>
              <a:t>DeFi definitions…</a:t>
            </a:r>
          </a:p>
        </p:txBody>
      </p:sp>
      <p:sp>
        <p:nvSpPr>
          <p:cNvPr id="8" name="Slide Number Placeholder 7">
            <a:extLst>
              <a:ext uri="{FF2B5EF4-FFF2-40B4-BE49-F238E27FC236}">
                <a16:creationId xmlns:a16="http://schemas.microsoft.com/office/drawing/2014/main" id="{856E522B-93FC-F723-02EF-18C7A49C9208}"/>
              </a:ext>
            </a:extLst>
          </p:cNvPr>
          <p:cNvSpPr>
            <a:spLocks noGrp="1"/>
          </p:cNvSpPr>
          <p:nvPr>
            <p:ph type="sldNum" sz="quarter" idx="12"/>
          </p:nvPr>
        </p:nvSpPr>
        <p:spPr/>
        <p:txBody>
          <a:bodyPr/>
          <a:lstStyle/>
          <a:p>
            <a:fld id="{7AE184E0-0BD4-4705-A12B-9B71DDE63301}" type="slidenum">
              <a:rPr lang="en-GB" noProof="0" smtClean="0"/>
              <a:t>3</a:t>
            </a:fld>
            <a:endParaRPr lang="en-GB" noProof="0" dirty="0"/>
          </a:p>
        </p:txBody>
      </p:sp>
      <p:sp>
        <p:nvSpPr>
          <p:cNvPr id="15" name="Content Placeholder 2">
            <a:extLst>
              <a:ext uri="{FF2B5EF4-FFF2-40B4-BE49-F238E27FC236}">
                <a16:creationId xmlns:a16="http://schemas.microsoft.com/office/drawing/2014/main" id="{C13BDB5A-0FA6-0AA1-CA3E-A124EFB5A5C6}"/>
              </a:ext>
            </a:extLst>
          </p:cNvPr>
          <p:cNvSpPr>
            <a:spLocks noGrp="1"/>
          </p:cNvSpPr>
          <p:nvPr>
            <p:ph idx="1"/>
          </p:nvPr>
        </p:nvSpPr>
        <p:spPr>
          <a:xfrm>
            <a:off x="838200" y="1258529"/>
            <a:ext cx="10515600" cy="4494224"/>
          </a:xfrm>
        </p:spPr>
        <p:txBody>
          <a:bodyPr>
            <a:normAutofit fontScale="92500" lnSpcReduction="20000"/>
          </a:bodyPr>
          <a:lstStyle/>
          <a:p>
            <a:pPr marL="0" indent="0" algn="just">
              <a:buNone/>
            </a:pPr>
            <a:r>
              <a:rPr lang="en-GB" sz="1800" noProof="0" dirty="0"/>
              <a:t>“An umbrella term commonly used to describe a variety of services in crypto-asset markets that aim to replicate some functions of the traditional financial system while seemingly </a:t>
            </a:r>
            <a:r>
              <a:rPr lang="en-GB" sz="1800" b="1" noProof="0" dirty="0"/>
              <a:t>disintermediating their provision </a:t>
            </a:r>
            <a:r>
              <a:rPr lang="en-GB" sz="1800" noProof="0" dirty="0"/>
              <a:t>and </a:t>
            </a:r>
            <a:r>
              <a:rPr lang="en-GB" sz="1800" b="1" noProof="0" dirty="0"/>
              <a:t>decentralising their governance</a:t>
            </a:r>
            <a:r>
              <a:rPr lang="en-GB" sz="1800" noProof="0" dirty="0"/>
              <a:t>.” </a:t>
            </a:r>
          </a:p>
          <a:p>
            <a:pPr marL="0" indent="0">
              <a:buNone/>
            </a:pPr>
            <a:r>
              <a:rPr lang="en-GB" sz="1100" noProof="0" dirty="0"/>
              <a:t>	FSB (2023) </a:t>
            </a:r>
            <a:r>
              <a:rPr lang="en-GB" sz="1100" i="1" noProof="0" dirty="0"/>
              <a:t>The Financial Stability Risks of Decentralised Finance</a:t>
            </a:r>
            <a:r>
              <a:rPr lang="en-GB" sz="1100" noProof="0" dirty="0"/>
              <a:t>, Feb 2023.</a:t>
            </a:r>
          </a:p>
          <a:p>
            <a:pPr marL="0" indent="0">
              <a:buNone/>
            </a:pPr>
            <a:endParaRPr lang="en-GB" sz="1800" noProof="0" dirty="0"/>
          </a:p>
          <a:p>
            <a:pPr marL="0" indent="0" algn="just">
              <a:buNone/>
            </a:pPr>
            <a:r>
              <a:rPr lang="en-GB" sz="1800" noProof="0" dirty="0"/>
              <a:t>“Decentralised finance (DeFi) represents a novel way of providing financial services that </a:t>
            </a:r>
            <a:r>
              <a:rPr lang="en-GB" sz="1800" b="1" noProof="0" dirty="0"/>
              <a:t>cuts out traditional centralised intermediaries</a:t>
            </a:r>
            <a:r>
              <a:rPr lang="en-GB" sz="1800" noProof="0" dirty="0"/>
              <a:t> and relies on automated protocols instead … in simple terms, DeFi participants are part of a peer-to-peer network (built on a public blockchain) where assets represented in the network can be transferred automatically (via so-called smart contracts).” </a:t>
            </a:r>
          </a:p>
          <a:p>
            <a:pPr marL="0" indent="0">
              <a:buNone/>
            </a:pPr>
            <a:r>
              <a:rPr lang="en-GB" sz="1800" noProof="0" dirty="0"/>
              <a:t>	</a:t>
            </a:r>
            <a:r>
              <a:rPr lang="en-GB" sz="1200" noProof="0" dirty="0"/>
              <a:t>ECB Macroprudential Bulletin, July 2022.</a:t>
            </a:r>
          </a:p>
          <a:p>
            <a:pPr marL="0" indent="0">
              <a:buNone/>
            </a:pPr>
            <a:endParaRPr lang="en-GB" sz="2000" noProof="0" dirty="0"/>
          </a:p>
          <a:p>
            <a:pPr marL="0" indent="0" algn="just">
              <a:buNone/>
            </a:pPr>
            <a:r>
              <a:rPr lang="en-GB" sz="2000" noProof="0" dirty="0"/>
              <a:t>“Decentralized Finance (DeFi) is a competitive, contestable, composable and </a:t>
            </a:r>
            <a:r>
              <a:rPr lang="en-GB" sz="2000" b="1" noProof="0" dirty="0"/>
              <a:t>non-custodial</a:t>
            </a:r>
            <a:r>
              <a:rPr lang="en-GB" sz="2000" noProof="0" dirty="0"/>
              <a:t> financial ecosystem built on technology that </a:t>
            </a:r>
            <a:r>
              <a:rPr lang="en-GB" sz="2000" b="1" noProof="0" dirty="0"/>
              <a:t>does not require a central organization </a:t>
            </a:r>
            <a:r>
              <a:rPr lang="en-GB" sz="2000" noProof="0" dirty="0"/>
              <a:t>to operate and that has no safety net.” </a:t>
            </a:r>
          </a:p>
          <a:p>
            <a:pPr marL="457200" lvl="1" indent="0">
              <a:buNone/>
            </a:pPr>
            <a:r>
              <a:rPr lang="en-GB" sz="1100" noProof="0" dirty="0"/>
              <a:t>It consists of financial protocols — implemented as “smart contracts” — running on a network of computers to automatically manage financial transactions. Implemented on top of DLT, it does not require banks or other traditional centralized intermediaries. The underlying ecosystem is competitive as novel intermediaries — miners or validators — compete to process and settle transactions. Users can choose from different financial protocols; these are contestable as anyone can become an intermediary or deploy a protocol or even start a new ledger; composable as complex services can be assembled from basic protocols; and non-custodial as users can keep direct custody of their assets when accessing financial services. DeFi does not come with any safety net as it lacks protection from criminal conduct or investor fraud and erroneous transactions cannot be undone.</a:t>
            </a:r>
          </a:p>
          <a:p>
            <a:pPr marL="457200" lvl="1" indent="0">
              <a:buNone/>
            </a:pPr>
            <a:r>
              <a:rPr lang="en-GB" sz="1100" noProof="0" dirty="0"/>
              <a:t>Bank of International Settlements – </a:t>
            </a:r>
            <a:r>
              <a:rPr lang="en-GB" sz="1100" noProof="0" dirty="0" err="1"/>
              <a:t>BiS</a:t>
            </a:r>
            <a:r>
              <a:rPr lang="en-GB" sz="1100" noProof="0" dirty="0"/>
              <a:t> WP 1066 - Auer et al. (2023)</a:t>
            </a:r>
          </a:p>
          <a:p>
            <a:pPr marL="0" indent="0">
              <a:buNone/>
            </a:pPr>
            <a:endParaRPr lang="en-GB" sz="2000" noProof="0" dirty="0"/>
          </a:p>
        </p:txBody>
      </p:sp>
    </p:spTree>
    <p:extLst>
      <p:ext uri="{BB962C8B-B14F-4D97-AF65-F5344CB8AC3E}">
        <p14:creationId xmlns:p14="http://schemas.microsoft.com/office/powerpoint/2010/main" val="10469911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7BB43-D784-8767-DFD8-40D334C3D653}"/>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AED7BB77-9E3E-A12E-E7DE-664EE3734428}"/>
              </a:ext>
            </a:extLst>
          </p:cNvPr>
          <p:cNvSpPr>
            <a:spLocks noGrp="1"/>
          </p:cNvSpPr>
          <p:nvPr>
            <p:ph type="title"/>
          </p:nvPr>
        </p:nvSpPr>
        <p:spPr/>
        <p:txBody>
          <a:bodyPr>
            <a:noAutofit/>
          </a:bodyPr>
          <a:lstStyle/>
          <a:p>
            <a:r>
              <a:rPr lang="en-GB" sz="3200" noProof="0" dirty="0">
                <a:solidFill>
                  <a:srgbClr val="1D64C8"/>
                </a:solidFill>
              </a:rPr>
              <a:t>DeFi 101</a:t>
            </a:r>
          </a:p>
        </p:txBody>
      </p:sp>
      <p:sp>
        <p:nvSpPr>
          <p:cNvPr id="8" name="Slide Number Placeholder 7">
            <a:extLst>
              <a:ext uri="{FF2B5EF4-FFF2-40B4-BE49-F238E27FC236}">
                <a16:creationId xmlns:a16="http://schemas.microsoft.com/office/drawing/2014/main" id="{37BF90B3-A3EB-A8A2-7656-C37B85F1B1C2}"/>
              </a:ext>
            </a:extLst>
          </p:cNvPr>
          <p:cNvSpPr>
            <a:spLocks noGrp="1"/>
          </p:cNvSpPr>
          <p:nvPr>
            <p:ph type="sldNum" sz="quarter" idx="12"/>
          </p:nvPr>
        </p:nvSpPr>
        <p:spPr/>
        <p:txBody>
          <a:bodyPr/>
          <a:lstStyle/>
          <a:p>
            <a:fld id="{7AE184E0-0BD4-4705-A12B-9B71DDE63301}" type="slidenum">
              <a:rPr lang="en-GB" noProof="0" smtClean="0"/>
              <a:t>4</a:t>
            </a:fld>
            <a:endParaRPr lang="en-GB" noProof="0" dirty="0"/>
          </a:p>
        </p:txBody>
      </p:sp>
      <p:sp>
        <p:nvSpPr>
          <p:cNvPr id="15" name="Content Placeholder 2">
            <a:extLst>
              <a:ext uri="{FF2B5EF4-FFF2-40B4-BE49-F238E27FC236}">
                <a16:creationId xmlns:a16="http://schemas.microsoft.com/office/drawing/2014/main" id="{77BF06CF-B77E-8D79-C5B5-A55C2B72C837}"/>
              </a:ext>
            </a:extLst>
          </p:cNvPr>
          <p:cNvSpPr>
            <a:spLocks noGrp="1"/>
          </p:cNvSpPr>
          <p:nvPr>
            <p:ph idx="1"/>
          </p:nvPr>
        </p:nvSpPr>
        <p:spPr>
          <a:xfrm>
            <a:off x="838200" y="1665839"/>
            <a:ext cx="10515600" cy="3526322"/>
          </a:xfrm>
        </p:spPr>
        <p:txBody>
          <a:bodyPr>
            <a:normAutofit/>
          </a:bodyPr>
          <a:lstStyle/>
          <a:p>
            <a:pPr marL="0" indent="0">
              <a:buNone/>
            </a:pPr>
            <a:r>
              <a:rPr lang="en-GB" sz="2000" b="1" noProof="0" dirty="0"/>
              <a:t>Core characteristics of DeFi</a:t>
            </a:r>
          </a:p>
          <a:p>
            <a:r>
              <a:rPr lang="en-GB" sz="2000" noProof="0" dirty="0"/>
              <a:t>1. Non-custodial </a:t>
            </a:r>
          </a:p>
          <a:p>
            <a:pPr lvl="1"/>
            <a:r>
              <a:rPr lang="en-GB" sz="1600" noProof="0" dirty="0"/>
              <a:t>Participants have </a:t>
            </a:r>
            <a:r>
              <a:rPr lang="en-GB" sz="1600" b="1" i="1" noProof="0" dirty="0"/>
              <a:t>full control over their funds </a:t>
            </a:r>
            <a:r>
              <a:rPr lang="en-GB" sz="1600" noProof="0" dirty="0"/>
              <a:t>at any point in time. </a:t>
            </a:r>
          </a:p>
          <a:p>
            <a:r>
              <a:rPr lang="en-GB" sz="2000" noProof="0" dirty="0"/>
              <a:t>2. Permissionless </a:t>
            </a:r>
          </a:p>
          <a:p>
            <a:pPr lvl="1"/>
            <a:r>
              <a:rPr lang="en-GB" sz="1600" b="1" i="1" noProof="0" dirty="0"/>
              <a:t>Anyone</a:t>
            </a:r>
            <a:r>
              <a:rPr lang="en-GB" sz="1600" noProof="0" dirty="0"/>
              <a:t> </a:t>
            </a:r>
            <a:r>
              <a:rPr lang="en-GB" sz="1600" b="1" i="1" noProof="0" dirty="0"/>
              <a:t>can interact </a:t>
            </a:r>
            <a:r>
              <a:rPr lang="en-GB" sz="1600" noProof="0" dirty="0"/>
              <a:t>with financial services without being censored or blocked by a third party. </a:t>
            </a:r>
          </a:p>
          <a:p>
            <a:r>
              <a:rPr lang="en-GB" sz="2000" noProof="0" dirty="0"/>
              <a:t>3. Auditable </a:t>
            </a:r>
          </a:p>
          <a:p>
            <a:pPr lvl="1"/>
            <a:r>
              <a:rPr lang="en-GB" sz="1600" b="1" i="1" noProof="0" dirty="0"/>
              <a:t>Anyone can audit </a:t>
            </a:r>
            <a:r>
              <a:rPr lang="en-GB" sz="1600" noProof="0" dirty="0"/>
              <a:t>the state of the system, e.g., to verify that it is healthy. </a:t>
            </a:r>
          </a:p>
          <a:p>
            <a:r>
              <a:rPr lang="en-GB" sz="2000" noProof="0" dirty="0"/>
              <a:t>4. Composable </a:t>
            </a:r>
          </a:p>
          <a:p>
            <a:pPr lvl="1"/>
            <a:r>
              <a:rPr lang="en-GB" sz="1600" noProof="0" dirty="0"/>
              <a:t>Financial services can be arbitrarily composed (“money </a:t>
            </a:r>
            <a:r>
              <a:rPr lang="en-GB" sz="1600" noProof="0" dirty="0" err="1"/>
              <a:t>legos</a:t>
            </a:r>
            <a:r>
              <a:rPr lang="en-GB" sz="1600" noProof="0" dirty="0"/>
              <a:t>”). </a:t>
            </a:r>
          </a:p>
          <a:p>
            <a:pPr marL="0" indent="0">
              <a:buNone/>
            </a:pPr>
            <a:endParaRPr lang="en-GB" sz="2000" noProof="0" dirty="0"/>
          </a:p>
        </p:txBody>
      </p:sp>
    </p:spTree>
    <p:extLst>
      <p:ext uri="{BB962C8B-B14F-4D97-AF65-F5344CB8AC3E}">
        <p14:creationId xmlns:p14="http://schemas.microsoft.com/office/powerpoint/2010/main" val="19444027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A5B38-56B5-1F97-E8CD-5F315433F45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151358FA-6F5C-83E8-A96E-D8D6189D2D0C}"/>
              </a:ext>
            </a:extLst>
          </p:cNvPr>
          <p:cNvSpPr>
            <a:spLocks noGrp="1"/>
          </p:cNvSpPr>
          <p:nvPr>
            <p:ph type="title"/>
          </p:nvPr>
        </p:nvSpPr>
        <p:spPr/>
        <p:txBody>
          <a:bodyPr>
            <a:noAutofit/>
          </a:bodyPr>
          <a:lstStyle/>
          <a:p>
            <a:r>
              <a:rPr lang="en-GB" sz="3200" noProof="0" dirty="0">
                <a:solidFill>
                  <a:srgbClr val="1D64C8"/>
                </a:solidFill>
              </a:rPr>
              <a:t>DeFi Stack</a:t>
            </a:r>
          </a:p>
        </p:txBody>
      </p:sp>
      <p:sp>
        <p:nvSpPr>
          <p:cNvPr id="8" name="Slide Number Placeholder 7">
            <a:extLst>
              <a:ext uri="{FF2B5EF4-FFF2-40B4-BE49-F238E27FC236}">
                <a16:creationId xmlns:a16="http://schemas.microsoft.com/office/drawing/2014/main" id="{52145CD8-4996-0827-01E2-3C1EC8E28CE8}"/>
              </a:ext>
            </a:extLst>
          </p:cNvPr>
          <p:cNvSpPr>
            <a:spLocks noGrp="1"/>
          </p:cNvSpPr>
          <p:nvPr>
            <p:ph type="sldNum" sz="quarter" idx="12"/>
          </p:nvPr>
        </p:nvSpPr>
        <p:spPr/>
        <p:txBody>
          <a:bodyPr/>
          <a:lstStyle/>
          <a:p>
            <a:fld id="{7AE184E0-0BD4-4705-A12B-9B71DDE63301}" type="slidenum">
              <a:rPr lang="en-GB" noProof="0" smtClean="0"/>
              <a:t>5</a:t>
            </a:fld>
            <a:endParaRPr lang="en-GB" noProof="0" dirty="0"/>
          </a:p>
        </p:txBody>
      </p:sp>
      <p:sp>
        <p:nvSpPr>
          <p:cNvPr id="15" name="Content Placeholder 2">
            <a:extLst>
              <a:ext uri="{FF2B5EF4-FFF2-40B4-BE49-F238E27FC236}">
                <a16:creationId xmlns:a16="http://schemas.microsoft.com/office/drawing/2014/main" id="{073C78E7-6BFB-5435-1859-C7D19DC2D2A3}"/>
              </a:ext>
            </a:extLst>
          </p:cNvPr>
          <p:cNvSpPr>
            <a:spLocks noGrp="1"/>
          </p:cNvSpPr>
          <p:nvPr>
            <p:ph idx="1"/>
          </p:nvPr>
        </p:nvSpPr>
        <p:spPr>
          <a:xfrm>
            <a:off x="838200" y="1665839"/>
            <a:ext cx="10515600" cy="3526322"/>
          </a:xfrm>
        </p:spPr>
        <p:txBody>
          <a:bodyPr>
            <a:normAutofit/>
          </a:bodyPr>
          <a:lstStyle/>
          <a:p>
            <a:pPr marL="0" indent="0" algn="just">
              <a:buNone/>
            </a:pPr>
            <a:r>
              <a:rPr lang="en-GB" sz="2000" noProof="0" dirty="0"/>
              <a:t>The </a:t>
            </a:r>
            <a:r>
              <a:rPr lang="en-GB" sz="2000" b="1" noProof="0" dirty="0"/>
              <a:t>DeFi stack</a:t>
            </a:r>
            <a:r>
              <a:rPr lang="en-GB" sz="2000" noProof="0" dirty="0"/>
              <a:t> refers to the layered technological architecture that enables decentralised financial services to operate without traditional intermediaries. It describes how different components build on one another to create a fully functioning DeFi ecosystem. Although various models exist, the stack is commonly understood as consisting of </a:t>
            </a:r>
            <a:r>
              <a:rPr lang="en-GB" sz="2000" b="1" noProof="0" dirty="0"/>
              <a:t>four to five layers</a:t>
            </a:r>
            <a:r>
              <a:rPr lang="en-GB" sz="2000" noProof="0" dirty="0"/>
              <a:t>, each with a distinct role:</a:t>
            </a:r>
          </a:p>
          <a:p>
            <a:pPr marL="0" indent="0">
              <a:buNone/>
            </a:pPr>
            <a:endParaRPr lang="en-GB" sz="2000" noProof="0" dirty="0"/>
          </a:p>
        </p:txBody>
      </p:sp>
    </p:spTree>
    <p:extLst>
      <p:ext uri="{BB962C8B-B14F-4D97-AF65-F5344CB8AC3E}">
        <p14:creationId xmlns:p14="http://schemas.microsoft.com/office/powerpoint/2010/main" val="29507836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16CAC6-96E7-2E18-F250-45E54BBEF206}"/>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75A800F4-95A1-6341-30FC-6D118D7DD1E4}"/>
              </a:ext>
            </a:extLst>
          </p:cNvPr>
          <p:cNvSpPr>
            <a:spLocks noGrp="1"/>
          </p:cNvSpPr>
          <p:nvPr>
            <p:ph type="title"/>
          </p:nvPr>
        </p:nvSpPr>
        <p:spPr/>
        <p:txBody>
          <a:bodyPr>
            <a:noAutofit/>
          </a:bodyPr>
          <a:lstStyle/>
          <a:p>
            <a:r>
              <a:rPr lang="en-GB" sz="3200" noProof="0" dirty="0">
                <a:solidFill>
                  <a:srgbClr val="1D64C8"/>
                </a:solidFill>
              </a:rPr>
              <a:t>DeFi Stack</a:t>
            </a:r>
          </a:p>
        </p:txBody>
      </p:sp>
      <p:sp>
        <p:nvSpPr>
          <p:cNvPr id="8" name="Slide Number Placeholder 7">
            <a:extLst>
              <a:ext uri="{FF2B5EF4-FFF2-40B4-BE49-F238E27FC236}">
                <a16:creationId xmlns:a16="http://schemas.microsoft.com/office/drawing/2014/main" id="{B6060D41-F2A7-3632-94F5-3375F19EBD38}"/>
              </a:ext>
            </a:extLst>
          </p:cNvPr>
          <p:cNvSpPr>
            <a:spLocks noGrp="1"/>
          </p:cNvSpPr>
          <p:nvPr>
            <p:ph type="sldNum" sz="quarter" idx="12"/>
          </p:nvPr>
        </p:nvSpPr>
        <p:spPr/>
        <p:txBody>
          <a:bodyPr/>
          <a:lstStyle/>
          <a:p>
            <a:fld id="{7AE184E0-0BD4-4705-A12B-9B71DDE63301}" type="slidenum">
              <a:rPr lang="en-GB" noProof="0" smtClean="0"/>
              <a:t>6</a:t>
            </a:fld>
            <a:endParaRPr lang="en-GB" noProof="0" dirty="0"/>
          </a:p>
        </p:txBody>
      </p:sp>
      <p:sp>
        <p:nvSpPr>
          <p:cNvPr id="15" name="Content Placeholder 2">
            <a:extLst>
              <a:ext uri="{FF2B5EF4-FFF2-40B4-BE49-F238E27FC236}">
                <a16:creationId xmlns:a16="http://schemas.microsoft.com/office/drawing/2014/main" id="{E96A167D-F2CE-68C2-65B3-B87C4E414F50}"/>
              </a:ext>
            </a:extLst>
          </p:cNvPr>
          <p:cNvSpPr>
            <a:spLocks noGrp="1"/>
          </p:cNvSpPr>
          <p:nvPr>
            <p:ph idx="1"/>
          </p:nvPr>
        </p:nvSpPr>
        <p:spPr>
          <a:xfrm>
            <a:off x="838200" y="1665839"/>
            <a:ext cx="10515600" cy="4086914"/>
          </a:xfrm>
        </p:spPr>
        <p:txBody>
          <a:bodyPr>
            <a:normAutofit fontScale="55000" lnSpcReduction="20000"/>
          </a:bodyPr>
          <a:lstStyle/>
          <a:p>
            <a:r>
              <a:rPr lang="en-GB" sz="3300" b="1" noProof="0" dirty="0"/>
              <a:t>1. Settlement Layer (Base Layer)</a:t>
            </a:r>
          </a:p>
          <a:p>
            <a:pPr lvl="1"/>
            <a:r>
              <a:rPr lang="en-GB" sz="2500" noProof="0" dirty="0"/>
              <a:t>The foundational blockchain on which DeFi applications run.</a:t>
            </a:r>
            <a:br>
              <a:rPr lang="en-GB" sz="2500" noProof="0" dirty="0"/>
            </a:br>
            <a:r>
              <a:rPr lang="en-GB" sz="2500" noProof="0" dirty="0"/>
              <a:t>It provides consensus, data storage, transaction finality and native assets (e.g., ETH).</a:t>
            </a:r>
            <a:br>
              <a:rPr lang="en-GB" sz="2500" noProof="0" dirty="0"/>
            </a:br>
            <a:r>
              <a:rPr lang="en-GB" sz="2500" noProof="0" dirty="0"/>
              <a:t>Examples: Ethereum, Solana, Avalanche, Layer-2 networks (Optimism, </a:t>
            </a:r>
            <a:r>
              <a:rPr lang="en-GB" sz="2500" noProof="0" dirty="0" err="1"/>
              <a:t>Arbitrum</a:t>
            </a:r>
            <a:r>
              <a:rPr lang="en-GB" sz="2500" noProof="0" dirty="0"/>
              <a:t>).</a:t>
            </a:r>
          </a:p>
          <a:p>
            <a:pPr marL="0" indent="0">
              <a:buNone/>
            </a:pPr>
            <a:r>
              <a:rPr lang="en-GB" sz="3300" b="1" noProof="0" dirty="0"/>
              <a:t> </a:t>
            </a:r>
          </a:p>
          <a:p>
            <a:r>
              <a:rPr lang="en-GB" sz="3300" b="1" noProof="0" dirty="0"/>
              <a:t>2. Asset Layer</a:t>
            </a:r>
          </a:p>
          <a:p>
            <a:pPr lvl="1"/>
            <a:r>
              <a:rPr lang="en-GB" sz="2500" noProof="0" dirty="0"/>
              <a:t>Tokens that circulate on the settlement layer.</a:t>
            </a:r>
            <a:br>
              <a:rPr lang="en-GB" sz="2500" noProof="0" dirty="0"/>
            </a:br>
            <a:r>
              <a:rPr lang="en-GB" sz="2500" noProof="0" dirty="0"/>
              <a:t>Includes native tokens, ERC-20 tokens, stablecoins, governance tokens and tokenised real-world assets.</a:t>
            </a:r>
            <a:br>
              <a:rPr lang="en-GB" sz="2500" noProof="0" dirty="0"/>
            </a:br>
            <a:r>
              <a:rPr lang="en-GB" sz="2500" noProof="0" dirty="0"/>
              <a:t>These assets are the units used in lending, trading, liquidity provision and other DeFi activities.</a:t>
            </a:r>
          </a:p>
          <a:p>
            <a:pPr marL="457200" lvl="1" indent="0">
              <a:buNone/>
            </a:pPr>
            <a:endParaRPr lang="en-GB" sz="2500" noProof="0" dirty="0"/>
          </a:p>
          <a:p>
            <a:r>
              <a:rPr lang="en-GB" sz="3300" b="1" noProof="0" dirty="0"/>
              <a:t>3. Protocol Layer</a:t>
            </a:r>
          </a:p>
          <a:p>
            <a:pPr lvl="1"/>
            <a:r>
              <a:rPr lang="en-GB" sz="2500" noProof="0" dirty="0"/>
              <a:t>Smart contracts providing core financial functions.</a:t>
            </a:r>
            <a:br>
              <a:rPr lang="en-GB" sz="2500" noProof="0" dirty="0"/>
            </a:br>
            <a:r>
              <a:rPr lang="en-GB" sz="2500" noProof="0" dirty="0"/>
              <a:t>These are the rules, logic and automated mechanisms that replicate banking and market-infrastructure services.</a:t>
            </a:r>
            <a:br>
              <a:rPr lang="en-GB" sz="2500" noProof="0" dirty="0"/>
            </a:br>
            <a:r>
              <a:rPr lang="en-GB" sz="2500" noProof="0" dirty="0"/>
              <a:t>Examples:</a:t>
            </a:r>
            <a:endParaRPr lang="en-GB" sz="3300" noProof="0" dirty="0"/>
          </a:p>
          <a:p>
            <a:pPr lvl="2"/>
            <a:r>
              <a:rPr lang="en-GB" sz="1800" noProof="0" dirty="0"/>
              <a:t>lending protocols (</a:t>
            </a:r>
            <a:r>
              <a:rPr lang="en-GB" sz="1800" noProof="0" dirty="0" err="1"/>
              <a:t>Aave</a:t>
            </a:r>
            <a:r>
              <a:rPr lang="en-GB" sz="1800" noProof="0" dirty="0"/>
              <a:t>, Compound)</a:t>
            </a:r>
          </a:p>
          <a:p>
            <a:pPr lvl="2"/>
            <a:r>
              <a:rPr lang="en-GB" sz="1800" noProof="0" dirty="0"/>
              <a:t>decentralised exchanges (Uniswap, Curve)</a:t>
            </a:r>
          </a:p>
          <a:p>
            <a:pPr lvl="2"/>
            <a:r>
              <a:rPr lang="en-GB" sz="1800" noProof="0" dirty="0"/>
              <a:t>derivatives platforms (</a:t>
            </a:r>
            <a:r>
              <a:rPr lang="en-GB" sz="1800" noProof="0" dirty="0" err="1"/>
              <a:t>Synthetix</a:t>
            </a:r>
            <a:r>
              <a:rPr lang="en-GB" sz="1800" noProof="0" dirty="0"/>
              <a:t>, </a:t>
            </a:r>
            <a:r>
              <a:rPr lang="en-GB" sz="1800" noProof="0" dirty="0" err="1"/>
              <a:t>dYdX</a:t>
            </a:r>
            <a:r>
              <a:rPr lang="en-GB" sz="1800" noProof="0" dirty="0"/>
              <a:t>)</a:t>
            </a:r>
          </a:p>
          <a:p>
            <a:pPr lvl="2"/>
            <a:r>
              <a:rPr lang="en-GB" sz="1800" noProof="0" dirty="0"/>
              <a:t>stablecoin issuers (</a:t>
            </a:r>
            <a:r>
              <a:rPr lang="en-GB" sz="1800" noProof="0" dirty="0" err="1"/>
              <a:t>MakerDAO</a:t>
            </a:r>
            <a:r>
              <a:rPr lang="en-GB" sz="1800" noProof="0" dirty="0"/>
              <a:t>)</a:t>
            </a:r>
          </a:p>
          <a:p>
            <a:pPr lvl="2"/>
            <a:endParaRPr lang="en-GB" sz="1200" noProof="0" dirty="0"/>
          </a:p>
        </p:txBody>
      </p:sp>
    </p:spTree>
    <p:extLst>
      <p:ext uri="{BB962C8B-B14F-4D97-AF65-F5344CB8AC3E}">
        <p14:creationId xmlns:p14="http://schemas.microsoft.com/office/powerpoint/2010/main" val="19532369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4988C-F65B-ED9D-76B2-F1F9D4090AB3}"/>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8DC7F62-6523-1685-DB61-664BBFBB2B5B}"/>
              </a:ext>
            </a:extLst>
          </p:cNvPr>
          <p:cNvSpPr>
            <a:spLocks noGrp="1"/>
          </p:cNvSpPr>
          <p:nvPr>
            <p:ph type="title"/>
          </p:nvPr>
        </p:nvSpPr>
        <p:spPr/>
        <p:txBody>
          <a:bodyPr>
            <a:noAutofit/>
          </a:bodyPr>
          <a:lstStyle/>
          <a:p>
            <a:r>
              <a:rPr lang="en-GB" sz="3200" noProof="0" dirty="0">
                <a:solidFill>
                  <a:srgbClr val="1D64C8"/>
                </a:solidFill>
              </a:rPr>
              <a:t>DeFi Stack</a:t>
            </a:r>
          </a:p>
        </p:txBody>
      </p:sp>
      <p:sp>
        <p:nvSpPr>
          <p:cNvPr id="8" name="Slide Number Placeholder 7">
            <a:extLst>
              <a:ext uri="{FF2B5EF4-FFF2-40B4-BE49-F238E27FC236}">
                <a16:creationId xmlns:a16="http://schemas.microsoft.com/office/drawing/2014/main" id="{6DD017E2-3ED2-9541-780A-8B701B0B28C0}"/>
              </a:ext>
            </a:extLst>
          </p:cNvPr>
          <p:cNvSpPr>
            <a:spLocks noGrp="1"/>
          </p:cNvSpPr>
          <p:nvPr>
            <p:ph type="sldNum" sz="quarter" idx="12"/>
          </p:nvPr>
        </p:nvSpPr>
        <p:spPr/>
        <p:txBody>
          <a:bodyPr/>
          <a:lstStyle/>
          <a:p>
            <a:fld id="{7AE184E0-0BD4-4705-A12B-9B71DDE63301}" type="slidenum">
              <a:rPr lang="en-GB" noProof="0" smtClean="0"/>
              <a:t>7</a:t>
            </a:fld>
            <a:endParaRPr lang="en-GB" noProof="0" dirty="0"/>
          </a:p>
        </p:txBody>
      </p:sp>
      <p:sp>
        <p:nvSpPr>
          <p:cNvPr id="15" name="Content Placeholder 2">
            <a:extLst>
              <a:ext uri="{FF2B5EF4-FFF2-40B4-BE49-F238E27FC236}">
                <a16:creationId xmlns:a16="http://schemas.microsoft.com/office/drawing/2014/main" id="{3321421C-BC9C-B1D6-0ED3-7EB880E68EE9}"/>
              </a:ext>
            </a:extLst>
          </p:cNvPr>
          <p:cNvSpPr>
            <a:spLocks noGrp="1"/>
          </p:cNvSpPr>
          <p:nvPr>
            <p:ph idx="1"/>
          </p:nvPr>
        </p:nvSpPr>
        <p:spPr>
          <a:xfrm>
            <a:off x="838200" y="1665839"/>
            <a:ext cx="10515600" cy="4086914"/>
          </a:xfrm>
        </p:spPr>
        <p:txBody>
          <a:bodyPr>
            <a:normAutofit fontScale="77500" lnSpcReduction="20000"/>
          </a:bodyPr>
          <a:lstStyle/>
          <a:p>
            <a:pPr lvl="2"/>
            <a:endParaRPr lang="en-GB" sz="1200" noProof="0" dirty="0"/>
          </a:p>
          <a:p>
            <a:r>
              <a:rPr lang="en-GB" b="1" noProof="0" dirty="0"/>
              <a:t>4. Application (Interface) Layer</a:t>
            </a:r>
          </a:p>
          <a:p>
            <a:pPr lvl="1"/>
            <a:r>
              <a:rPr lang="en-GB" noProof="0" dirty="0"/>
              <a:t>User-facing applications that allow interaction with protocols.</a:t>
            </a:r>
            <a:br>
              <a:rPr lang="en-GB" noProof="0" dirty="0"/>
            </a:br>
            <a:r>
              <a:rPr lang="en-GB" noProof="0" dirty="0"/>
              <a:t>This includes dashboards, portfolio trackers, mobile apps and web front-ends.</a:t>
            </a:r>
            <a:br>
              <a:rPr lang="en-GB" noProof="0" dirty="0"/>
            </a:br>
            <a:r>
              <a:rPr lang="en-GB" noProof="0" dirty="0"/>
              <a:t>Examples:</a:t>
            </a:r>
          </a:p>
          <a:p>
            <a:pPr lvl="2"/>
            <a:r>
              <a:rPr lang="en-GB" noProof="0" dirty="0" err="1"/>
              <a:t>Metamask</a:t>
            </a:r>
            <a:r>
              <a:rPr lang="en-GB" noProof="0" dirty="0"/>
              <a:t>, Rabby (wallets)</a:t>
            </a:r>
          </a:p>
          <a:p>
            <a:pPr lvl="2"/>
            <a:r>
              <a:rPr lang="en-GB" noProof="0" dirty="0"/>
              <a:t>Zapper, </a:t>
            </a:r>
            <a:r>
              <a:rPr lang="en-GB" noProof="0" dirty="0" err="1"/>
              <a:t>Instadapp</a:t>
            </a:r>
            <a:r>
              <a:rPr lang="en-GB" noProof="0" dirty="0"/>
              <a:t> (portfolio tools)</a:t>
            </a:r>
          </a:p>
          <a:p>
            <a:pPr lvl="2"/>
            <a:r>
              <a:rPr lang="en-GB" noProof="0" dirty="0"/>
              <a:t>Protocol-specific websites.</a:t>
            </a:r>
          </a:p>
          <a:p>
            <a:pPr marL="457200" lvl="1" indent="0">
              <a:buNone/>
            </a:pPr>
            <a:endParaRPr lang="en-GB" noProof="0" dirty="0"/>
          </a:p>
          <a:p>
            <a:r>
              <a:rPr lang="en-GB" b="1" noProof="0" dirty="0"/>
              <a:t>5. Aggregation Layer (sometimes included) </a:t>
            </a:r>
          </a:p>
          <a:p>
            <a:pPr lvl="1"/>
            <a:r>
              <a:rPr lang="en-GB" noProof="0" dirty="0"/>
              <a:t>Services that combine multiple protocols into unified interfaces or automated strategies.</a:t>
            </a:r>
            <a:br>
              <a:rPr lang="en-GB" noProof="0" dirty="0"/>
            </a:br>
            <a:r>
              <a:rPr lang="en-GB" noProof="0" dirty="0"/>
              <a:t>Examples:</a:t>
            </a:r>
          </a:p>
          <a:p>
            <a:pPr lvl="2"/>
            <a:r>
              <a:rPr lang="en-GB" noProof="0" dirty="0"/>
              <a:t>yield aggregators (Yearn)</a:t>
            </a:r>
          </a:p>
          <a:p>
            <a:pPr lvl="2"/>
            <a:r>
              <a:rPr lang="en-GB" noProof="0" dirty="0"/>
              <a:t>cross-protocol routing (1inch)</a:t>
            </a:r>
          </a:p>
          <a:p>
            <a:pPr lvl="2"/>
            <a:r>
              <a:rPr lang="en-GB" noProof="0" dirty="0"/>
              <a:t>institutional access platforms.</a:t>
            </a:r>
          </a:p>
          <a:p>
            <a:pPr marL="914400" lvl="2" indent="0">
              <a:buNone/>
            </a:pPr>
            <a:endParaRPr lang="en-GB" sz="1200" noProof="0" dirty="0"/>
          </a:p>
        </p:txBody>
      </p:sp>
    </p:spTree>
    <p:extLst>
      <p:ext uri="{BB962C8B-B14F-4D97-AF65-F5344CB8AC3E}">
        <p14:creationId xmlns:p14="http://schemas.microsoft.com/office/powerpoint/2010/main" val="29976271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38E81-D667-27C3-0BD7-599A39E917A8}"/>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C0207B1C-88AB-5556-1451-486ABCC4B6EA}"/>
              </a:ext>
            </a:extLst>
          </p:cNvPr>
          <p:cNvSpPr>
            <a:spLocks noGrp="1"/>
          </p:cNvSpPr>
          <p:nvPr>
            <p:ph type="title"/>
          </p:nvPr>
        </p:nvSpPr>
        <p:spPr/>
        <p:txBody>
          <a:bodyPr>
            <a:noAutofit/>
          </a:bodyPr>
          <a:lstStyle/>
          <a:p>
            <a:r>
              <a:rPr lang="en-GB" sz="3200" noProof="0" dirty="0">
                <a:solidFill>
                  <a:srgbClr val="1D64C8"/>
                </a:solidFill>
              </a:rPr>
              <a:t>DeFi Stack (Auer)</a:t>
            </a:r>
          </a:p>
        </p:txBody>
      </p:sp>
      <p:sp>
        <p:nvSpPr>
          <p:cNvPr id="8" name="Slide Number Placeholder 7">
            <a:extLst>
              <a:ext uri="{FF2B5EF4-FFF2-40B4-BE49-F238E27FC236}">
                <a16:creationId xmlns:a16="http://schemas.microsoft.com/office/drawing/2014/main" id="{3729D60B-2347-DAA7-312E-85C536AF1287}"/>
              </a:ext>
            </a:extLst>
          </p:cNvPr>
          <p:cNvSpPr>
            <a:spLocks noGrp="1"/>
          </p:cNvSpPr>
          <p:nvPr>
            <p:ph type="sldNum" sz="quarter" idx="12"/>
          </p:nvPr>
        </p:nvSpPr>
        <p:spPr/>
        <p:txBody>
          <a:bodyPr/>
          <a:lstStyle/>
          <a:p>
            <a:fld id="{7AE184E0-0BD4-4705-A12B-9B71DDE63301}" type="slidenum">
              <a:rPr lang="en-GB" noProof="0" smtClean="0"/>
              <a:t>8</a:t>
            </a:fld>
            <a:endParaRPr lang="en-GB" noProof="0" dirty="0"/>
          </a:p>
        </p:txBody>
      </p:sp>
      <p:pic>
        <p:nvPicPr>
          <p:cNvPr id="4" name="Afbeelding 3">
            <a:extLst>
              <a:ext uri="{FF2B5EF4-FFF2-40B4-BE49-F238E27FC236}">
                <a16:creationId xmlns:a16="http://schemas.microsoft.com/office/drawing/2014/main" id="{8549E641-4ED6-676F-557A-E39740BD86B0}"/>
              </a:ext>
            </a:extLst>
          </p:cNvPr>
          <p:cNvPicPr>
            <a:picLocks noChangeAspect="1"/>
          </p:cNvPicPr>
          <p:nvPr/>
        </p:nvPicPr>
        <p:blipFill>
          <a:blip r:embed="rId3"/>
          <a:stretch>
            <a:fillRect/>
          </a:stretch>
        </p:blipFill>
        <p:spPr>
          <a:xfrm>
            <a:off x="1954259" y="1379789"/>
            <a:ext cx="8283482" cy="4912714"/>
          </a:xfrm>
          <a:prstGeom prst="rect">
            <a:avLst/>
          </a:prstGeom>
        </p:spPr>
      </p:pic>
    </p:spTree>
    <p:extLst>
      <p:ext uri="{BB962C8B-B14F-4D97-AF65-F5344CB8AC3E}">
        <p14:creationId xmlns:p14="http://schemas.microsoft.com/office/powerpoint/2010/main" val="32002497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8ED9B-10DC-45E9-C86A-0AAC0340C4DA}"/>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E8A906EB-FB57-18A5-8D25-EED5799700EF}"/>
              </a:ext>
            </a:extLst>
          </p:cNvPr>
          <p:cNvSpPr>
            <a:spLocks noGrp="1"/>
          </p:cNvSpPr>
          <p:nvPr>
            <p:ph type="title"/>
          </p:nvPr>
        </p:nvSpPr>
        <p:spPr/>
        <p:txBody>
          <a:bodyPr>
            <a:noAutofit/>
          </a:bodyPr>
          <a:lstStyle/>
          <a:p>
            <a:r>
              <a:rPr lang="en-GB" sz="3200" noProof="0" dirty="0">
                <a:solidFill>
                  <a:srgbClr val="1D64C8"/>
                </a:solidFill>
              </a:rPr>
              <a:t>DeFi in real life – video of DeFi Education Fund</a:t>
            </a:r>
          </a:p>
        </p:txBody>
      </p:sp>
      <p:sp>
        <p:nvSpPr>
          <p:cNvPr id="8" name="Slide Number Placeholder 7">
            <a:extLst>
              <a:ext uri="{FF2B5EF4-FFF2-40B4-BE49-F238E27FC236}">
                <a16:creationId xmlns:a16="http://schemas.microsoft.com/office/drawing/2014/main" id="{B566838F-172A-5C3F-F77D-99FC7630A413}"/>
              </a:ext>
            </a:extLst>
          </p:cNvPr>
          <p:cNvSpPr>
            <a:spLocks noGrp="1"/>
          </p:cNvSpPr>
          <p:nvPr>
            <p:ph type="sldNum" sz="quarter" idx="12"/>
          </p:nvPr>
        </p:nvSpPr>
        <p:spPr/>
        <p:txBody>
          <a:bodyPr/>
          <a:lstStyle/>
          <a:p>
            <a:fld id="{7AE184E0-0BD4-4705-A12B-9B71DDE63301}" type="slidenum">
              <a:rPr lang="en-GB" noProof="0" smtClean="0"/>
              <a:t>9</a:t>
            </a:fld>
            <a:endParaRPr lang="en-GB" noProof="0" dirty="0"/>
          </a:p>
        </p:txBody>
      </p:sp>
      <p:pic>
        <p:nvPicPr>
          <p:cNvPr id="4" name="Onlinemedia 3" title="DeFi Transaction Demo">
            <a:hlinkClick r:id="" action="ppaction://media"/>
            <a:extLst>
              <a:ext uri="{FF2B5EF4-FFF2-40B4-BE49-F238E27FC236}">
                <a16:creationId xmlns:a16="http://schemas.microsoft.com/office/drawing/2014/main" id="{F26AEE6C-16CB-85A7-46F9-D1F2B5456A87}"/>
              </a:ext>
            </a:extLst>
          </p:cNvPr>
          <p:cNvPicPr>
            <a:picLocks noRot="1" noChangeAspect="1"/>
          </p:cNvPicPr>
          <p:nvPr>
            <a:videoFile r:link="rId1"/>
          </p:nvPr>
        </p:nvPicPr>
        <p:blipFill>
          <a:blip r:embed="rId4"/>
          <a:stretch>
            <a:fillRect/>
          </a:stretch>
        </p:blipFill>
        <p:spPr>
          <a:xfrm>
            <a:off x="1712190" y="1300941"/>
            <a:ext cx="8954627" cy="5055409"/>
          </a:xfrm>
          <a:prstGeom prst="rect">
            <a:avLst/>
          </a:prstGeom>
        </p:spPr>
      </p:pic>
    </p:spTree>
    <p:extLst>
      <p:ext uri="{BB962C8B-B14F-4D97-AF65-F5344CB8AC3E}">
        <p14:creationId xmlns:p14="http://schemas.microsoft.com/office/powerpoint/2010/main" val="139208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7302</TotalTime>
  <Words>2113</Words>
  <Application>Microsoft Office PowerPoint</Application>
  <PresentationFormat>Breedbeeld</PresentationFormat>
  <Paragraphs>187</Paragraphs>
  <Slides>20</Slides>
  <Notes>19</Notes>
  <HiddenSlides>0</HiddenSlides>
  <MMClips>1</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20</vt:i4>
      </vt:variant>
    </vt:vector>
  </HeadingPairs>
  <TitlesOfParts>
    <vt:vector size="26" baseType="lpstr">
      <vt:lpstr>Aptos</vt:lpstr>
      <vt:lpstr>Aptos Display</vt:lpstr>
      <vt:lpstr>Arial</vt:lpstr>
      <vt:lpstr>Symbol</vt:lpstr>
      <vt:lpstr>Wingdings</vt:lpstr>
      <vt:lpstr>Kantoorthema</vt:lpstr>
      <vt:lpstr>DeFi &amp; Law</vt:lpstr>
      <vt:lpstr>Decentralised Finance (DeFi) 101 </vt:lpstr>
      <vt:lpstr>DeFi definitions…</vt:lpstr>
      <vt:lpstr>DeFi 101</vt:lpstr>
      <vt:lpstr>DeFi Stack</vt:lpstr>
      <vt:lpstr>DeFi Stack</vt:lpstr>
      <vt:lpstr>DeFi Stack</vt:lpstr>
      <vt:lpstr>DeFi Stack (Auer)</vt:lpstr>
      <vt:lpstr>DeFi in real life – video of DeFi Education Fund</vt:lpstr>
      <vt:lpstr>Regulation? MiCAR in the EU</vt:lpstr>
      <vt:lpstr>High-level overview of MiCAR</vt:lpstr>
      <vt:lpstr>Formal objectives of MiCAR</vt:lpstr>
      <vt:lpstr>Scope of application</vt:lpstr>
      <vt:lpstr>DeFi &amp; MiCAR ?</vt:lpstr>
      <vt:lpstr>DeFi is often organised through Decentralised Autonomous Organisations (DAO)</vt:lpstr>
      <vt:lpstr>DAO Governance</vt:lpstr>
      <vt:lpstr>DAO Governance - examples</vt:lpstr>
      <vt:lpstr>Fake-DeFi</vt:lpstr>
      <vt:lpstr>DAO Caselaw:  bZx / Ooki DAO Case (CFTC, N.D. Cal. 2022–23)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Laura Geeroms</dc:creator>
  <cp:lastModifiedBy>Sinan Vanden Eynde</cp:lastModifiedBy>
  <cp:revision>6</cp:revision>
  <cp:lastPrinted>2025-11-28T12:26:18Z</cp:lastPrinted>
  <dcterms:created xsi:type="dcterms:W3CDTF">2025-05-14T08:46:48Z</dcterms:created>
  <dcterms:modified xsi:type="dcterms:W3CDTF">2026-03-20T14:20:47Z</dcterms:modified>
</cp:coreProperties>
</file>