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notesMasterIdLst>
    <p:notesMasterId r:id="rId58"/>
  </p:notesMasterIdLst>
  <p:handoutMasterIdLst>
    <p:handoutMasterId r:id="rId59"/>
  </p:handoutMasterIdLst>
  <p:sldIdLst>
    <p:sldId id="436" r:id="rId2"/>
    <p:sldId id="469" r:id="rId3"/>
    <p:sldId id="437" r:id="rId4"/>
    <p:sldId id="422" r:id="rId5"/>
    <p:sldId id="438" r:id="rId6"/>
    <p:sldId id="439" r:id="rId7"/>
    <p:sldId id="440" r:id="rId8"/>
    <p:sldId id="443" r:id="rId9"/>
    <p:sldId id="444" r:id="rId10"/>
    <p:sldId id="445" r:id="rId11"/>
    <p:sldId id="446" r:id="rId12"/>
    <p:sldId id="447" r:id="rId13"/>
    <p:sldId id="448" r:id="rId14"/>
    <p:sldId id="441" r:id="rId15"/>
    <p:sldId id="442" r:id="rId16"/>
    <p:sldId id="449" r:id="rId17"/>
    <p:sldId id="451" r:id="rId18"/>
    <p:sldId id="453" r:id="rId19"/>
    <p:sldId id="455" r:id="rId20"/>
    <p:sldId id="454" r:id="rId21"/>
    <p:sldId id="456" r:id="rId22"/>
    <p:sldId id="457" r:id="rId23"/>
    <p:sldId id="458" r:id="rId24"/>
    <p:sldId id="459" r:id="rId25"/>
    <p:sldId id="460" r:id="rId26"/>
    <p:sldId id="461" r:id="rId27"/>
    <p:sldId id="462" r:id="rId28"/>
    <p:sldId id="463" r:id="rId29"/>
    <p:sldId id="464" r:id="rId30"/>
    <p:sldId id="465" r:id="rId31"/>
    <p:sldId id="466" r:id="rId32"/>
    <p:sldId id="467" r:id="rId33"/>
    <p:sldId id="468" r:id="rId34"/>
    <p:sldId id="470" r:id="rId35"/>
    <p:sldId id="471" r:id="rId36"/>
    <p:sldId id="472" r:id="rId37"/>
    <p:sldId id="473" r:id="rId38"/>
    <p:sldId id="474" r:id="rId39"/>
    <p:sldId id="475" r:id="rId40"/>
    <p:sldId id="476" r:id="rId41"/>
    <p:sldId id="477" r:id="rId42"/>
    <p:sldId id="478" r:id="rId43"/>
    <p:sldId id="479" r:id="rId44"/>
    <p:sldId id="480" r:id="rId45"/>
    <p:sldId id="481" r:id="rId46"/>
    <p:sldId id="482" r:id="rId47"/>
    <p:sldId id="483" r:id="rId48"/>
    <p:sldId id="484" r:id="rId49"/>
    <p:sldId id="485" r:id="rId50"/>
    <p:sldId id="486" r:id="rId51"/>
    <p:sldId id="487" r:id="rId52"/>
    <p:sldId id="489" r:id="rId53"/>
    <p:sldId id="490" r:id="rId54"/>
    <p:sldId id="491" r:id="rId55"/>
    <p:sldId id="492" r:id="rId56"/>
    <p:sldId id="493" r:id="rId57"/>
  </p:sldIdLst>
  <p:sldSz cx="9144000" cy="5143500" type="screen16x9"/>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orient="horz" pos="686">
          <p15:clr>
            <a:srgbClr val="A4A3A4"/>
          </p15:clr>
        </p15:guide>
        <p15:guide id="3" orient="horz" pos="830">
          <p15:clr>
            <a:srgbClr val="A4A3A4"/>
          </p15:clr>
        </p15:guide>
        <p15:guide id="4" orient="horz" pos="531" userDrawn="1">
          <p15:clr>
            <a:srgbClr val="A4A3A4"/>
          </p15:clr>
        </p15:guide>
        <p15:guide id="5" orient="horz" pos="2661">
          <p15:clr>
            <a:srgbClr val="A4A3A4"/>
          </p15:clr>
        </p15:guide>
        <p15:guide id="6" orient="horz" pos="244">
          <p15:clr>
            <a:srgbClr val="A4A3A4"/>
          </p15:clr>
        </p15:guide>
        <p15:guide id="7" orient="horz" pos="1889">
          <p15:clr>
            <a:srgbClr val="A4A3A4"/>
          </p15:clr>
        </p15:guide>
        <p15:guide id="8" orient="horz" pos="1253">
          <p15:clr>
            <a:srgbClr val="A4A3A4"/>
          </p15:clr>
        </p15:guide>
        <p15:guide id="9" orient="horz" pos="3091">
          <p15:clr>
            <a:srgbClr val="A4A3A4"/>
          </p15:clr>
        </p15:guide>
        <p15:guide id="10" pos="567">
          <p15:clr>
            <a:srgbClr val="A4A3A4"/>
          </p15:clr>
        </p15:guide>
        <p15:guide id="11" pos="2880">
          <p15:clr>
            <a:srgbClr val="A4A3A4"/>
          </p15:clr>
        </p15:guide>
        <p15:guide id="12" pos="5199">
          <p15:clr>
            <a:srgbClr val="A4A3A4"/>
          </p15:clr>
        </p15:guide>
        <p15:guide id="13" pos="500">
          <p15:clr>
            <a:srgbClr val="A4A3A4"/>
          </p15:clr>
        </p15:guide>
        <p15:guide id="14" pos="5266">
          <p15:clr>
            <a:srgbClr val="A4A3A4"/>
          </p15:clr>
        </p15:guide>
        <p15:guide id="15" pos="2494" userDrawn="1">
          <p15:clr>
            <a:srgbClr val="A4A3A4"/>
          </p15:clr>
        </p15:guide>
        <p15:guide id="16" orient="horz" pos="2626">
          <p15:clr>
            <a:srgbClr val="A4A3A4"/>
          </p15:clr>
        </p15:guide>
        <p15:guide id="17" orient="horz" pos="1249">
          <p15:clr>
            <a:srgbClr val="A4A3A4"/>
          </p15:clr>
        </p15:guide>
        <p15:guide id="18" orient="horz" pos="418" userDrawn="1">
          <p15:clr>
            <a:srgbClr val="A4A3A4"/>
          </p15:clr>
        </p15:guide>
        <p15:guide id="19" orient="horz" pos="146" userDrawn="1">
          <p15:clr>
            <a:srgbClr val="A4A3A4"/>
          </p15:clr>
        </p15:guide>
        <p15:guide id="20" pos="158" userDrawn="1">
          <p15:clr>
            <a:srgbClr val="A4A3A4"/>
          </p15:clr>
        </p15:guide>
        <p15:guide id="21" pos="5602"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nnie Wesseling" initials="J.A.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071BA"/>
    <a:srgbClr val="F7F2EE"/>
    <a:srgbClr val="FFFF99"/>
    <a:srgbClr val="CFC4B9"/>
    <a:srgbClr val="9B8F83"/>
    <a:srgbClr val="E2DCD5"/>
    <a:srgbClr val="FFFFFF"/>
    <a:srgbClr val="2039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6BD3EA-852D-4A58-8847-91E5ACF9EAB9}" v="221" dt="2024-10-17T12:36:16.64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93"/>
  </p:normalViewPr>
  <p:slideViewPr>
    <p:cSldViewPr snapToGrid="0">
      <p:cViewPr varScale="1">
        <p:scale>
          <a:sx n="87" d="100"/>
          <a:sy n="87" d="100"/>
        </p:scale>
        <p:origin x="704" y="280"/>
      </p:cViewPr>
      <p:guideLst>
        <p:guide orient="horz" pos="3168"/>
        <p:guide orient="horz" pos="686"/>
        <p:guide orient="horz" pos="830"/>
        <p:guide orient="horz" pos="531"/>
        <p:guide orient="horz" pos="2661"/>
        <p:guide orient="horz" pos="244"/>
        <p:guide orient="horz" pos="1889"/>
        <p:guide orient="horz" pos="1253"/>
        <p:guide orient="horz" pos="3091"/>
        <p:guide pos="567"/>
        <p:guide pos="2880"/>
        <p:guide pos="5199"/>
        <p:guide pos="500"/>
        <p:guide pos="5266"/>
        <p:guide pos="2494"/>
        <p:guide orient="horz" pos="2626"/>
        <p:guide orient="horz" pos="1249"/>
        <p:guide orient="horz" pos="418"/>
        <p:guide orient="horz" pos="146"/>
        <p:guide pos="158"/>
        <p:guide pos="5602"/>
      </p:guideLst>
    </p:cSldViewPr>
  </p:slideViewPr>
  <p:notesTextViewPr>
    <p:cViewPr>
      <p:scale>
        <a:sx n="1" d="1"/>
        <a:sy n="1" d="1"/>
      </p:scale>
      <p:origin x="0" y="0"/>
    </p:cViewPr>
  </p:notesTextViewPr>
  <p:sorterViewPr>
    <p:cViewPr>
      <p:scale>
        <a:sx n="200" d="100"/>
        <a:sy n="200" d="100"/>
      </p:scale>
      <p:origin x="0" y="-33904"/>
    </p:cViewPr>
  </p:sorterViewPr>
  <p:notesViewPr>
    <p:cSldViewPr snapToGrid="0">
      <p:cViewPr>
        <p:scale>
          <a:sx n="1" d="2"/>
          <a:sy n="1" d="2"/>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8784C15E-B15A-4CB2-BC79-D73BDF651B0E}" type="datetimeFigureOut">
              <a:rPr lang="nl-NL" smtClean="0"/>
              <a:pPr/>
              <a:t>27-3-2026</a:t>
            </a:fld>
            <a:endParaRPr lang="nl-NL"/>
          </a:p>
        </p:txBody>
      </p:sp>
      <p:sp>
        <p:nvSpPr>
          <p:cNvPr id="4" name="Tijdelijke aanduiding voor voetteks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974E4993-82BF-4161-A797-C0C9E09877AB}" type="slidenum">
              <a:rPr lang="nl-NL" smtClean="0"/>
              <a:pPr/>
              <a:t>‹#›</a:t>
            </a:fld>
            <a:endParaRPr lang="nl-NL"/>
          </a:p>
        </p:txBody>
      </p:sp>
      <p:pic>
        <p:nvPicPr>
          <p:cNvPr id="7" name="Afbeelding 5"/>
          <p:cNvPicPr>
            <a:picLocks noChangeAspect="1"/>
          </p:cNvPicPr>
          <p:nvPr/>
        </p:nvPicPr>
        <p:blipFill rotWithShape="1">
          <a:blip r:embed="rId2" cstate="screen">
            <a:extLst>
              <a:ext uri="{28A0092B-C50C-407E-A947-70E740481C1C}">
                <a14:useLocalDpi xmlns:a14="http://schemas.microsoft.com/office/drawing/2010/main" val="0"/>
              </a:ext>
            </a:extLst>
          </a:blip>
          <a:srcRect r="50396" b="20886"/>
          <a:stretch/>
        </p:blipFill>
        <p:spPr>
          <a:xfrm>
            <a:off x="4894062" y="507561"/>
            <a:ext cx="1416016" cy="309187"/>
          </a:xfrm>
          <a:prstGeom prst="rect">
            <a:avLst/>
          </a:prstGeom>
        </p:spPr>
      </p:pic>
    </p:spTree>
    <p:extLst>
      <p:ext uri="{BB962C8B-B14F-4D97-AF65-F5344CB8AC3E}">
        <p14:creationId xmlns:p14="http://schemas.microsoft.com/office/powerpoint/2010/main" val="199767490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F4EC0E8-2C81-4581-8F25-7B8EE556C9B3}" type="datetimeFigureOut">
              <a:rPr lang="nl-NL" smtClean="0"/>
              <a:pPr/>
              <a:t>27-3-2026</a:t>
            </a:fld>
            <a:endParaRPr lang="nl-NL"/>
          </a:p>
        </p:txBody>
      </p:sp>
      <p:sp>
        <p:nvSpPr>
          <p:cNvPr id="4" name="Tijdelijke aanduiding voor dia-afbeelding 3"/>
          <p:cNvSpPr>
            <a:spLocks noGrp="1" noRot="1" noChangeAspect="1"/>
          </p:cNvSpPr>
          <p:nvPr>
            <p:ph type="sldImg" idx="2"/>
          </p:nvPr>
        </p:nvSpPr>
        <p:spPr>
          <a:xfrm>
            <a:off x="90488" y="981075"/>
            <a:ext cx="6616700" cy="3722688"/>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952090"/>
            <a:ext cx="5438140" cy="4466987"/>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1745A04-A930-45F5-8580-8D4F1D0655A9}" type="slidenum">
              <a:rPr lang="nl-NL" smtClean="0"/>
              <a:pPr/>
              <a:t>‹#›</a:t>
            </a:fld>
            <a:endParaRPr lang="nl-NL"/>
          </a:p>
        </p:txBody>
      </p:sp>
      <p:pic>
        <p:nvPicPr>
          <p:cNvPr id="9" name="Afbeelding 5"/>
          <p:cNvPicPr>
            <a:picLocks noChangeAspect="1"/>
          </p:cNvPicPr>
          <p:nvPr/>
        </p:nvPicPr>
        <p:blipFill rotWithShape="1">
          <a:blip r:embed="rId2" cstate="screen">
            <a:extLst>
              <a:ext uri="{28A0092B-C50C-407E-A947-70E740481C1C}">
                <a14:useLocalDpi xmlns:a14="http://schemas.microsoft.com/office/drawing/2010/main" val="0"/>
              </a:ext>
            </a:extLst>
          </a:blip>
          <a:srcRect r="50396" b="20886"/>
          <a:stretch/>
        </p:blipFill>
        <p:spPr>
          <a:xfrm>
            <a:off x="4894062" y="331641"/>
            <a:ext cx="1416016" cy="309187"/>
          </a:xfrm>
          <a:prstGeom prst="rect">
            <a:avLst/>
          </a:prstGeom>
        </p:spPr>
      </p:pic>
    </p:spTree>
    <p:extLst>
      <p:ext uri="{BB962C8B-B14F-4D97-AF65-F5344CB8AC3E}">
        <p14:creationId xmlns:p14="http://schemas.microsoft.com/office/powerpoint/2010/main" val="30287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56</a:t>
            </a:fld>
            <a:endParaRPr lang="nl-NL"/>
          </a:p>
        </p:txBody>
      </p:sp>
    </p:spTree>
    <p:extLst>
      <p:ext uri="{BB962C8B-B14F-4D97-AF65-F5344CB8AC3E}">
        <p14:creationId xmlns:p14="http://schemas.microsoft.com/office/powerpoint/2010/main" val="12686684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Picture Placeholder 13">
            <a:extLst>
              <a:ext uri="{FF2B5EF4-FFF2-40B4-BE49-F238E27FC236}">
                <a16:creationId xmlns:a16="http://schemas.microsoft.com/office/drawing/2014/main" id="{69542D03-89CD-6FB6-5342-D4CDD6F7C14C}"/>
              </a:ext>
            </a:extLst>
          </p:cNvPr>
          <p:cNvSpPr>
            <a:spLocks noGrp="1"/>
          </p:cNvSpPr>
          <p:nvPr>
            <p:ph type="pic" idx="13"/>
          </p:nvPr>
        </p:nvSpPr>
        <p:spPr>
          <a:xfrm>
            <a:off x="0" y="0"/>
            <a:ext cx="9144000" cy="3079554"/>
          </a:xfrm>
          <a:custGeom>
            <a:avLst/>
            <a:gdLst>
              <a:gd name="connsiteX0" fmla="*/ 0 w 9144000"/>
              <a:gd name="connsiteY0" fmla="*/ 0 h 3079554"/>
              <a:gd name="connsiteX1" fmla="*/ 9144000 w 9144000"/>
              <a:gd name="connsiteY1" fmla="*/ 0 h 3079554"/>
              <a:gd name="connsiteX2" fmla="*/ 9144000 w 9144000"/>
              <a:gd name="connsiteY2" fmla="*/ 3079554 h 3079554"/>
              <a:gd name="connsiteX3" fmla="*/ 9142620 w 9144000"/>
              <a:gd name="connsiteY3" fmla="*/ 3079554 h 3079554"/>
              <a:gd name="connsiteX4" fmla="*/ 9132517 w 9144000"/>
              <a:gd name="connsiteY4" fmla="*/ 3029511 h 3079554"/>
              <a:gd name="connsiteX5" fmla="*/ 8997882 w 9144000"/>
              <a:gd name="connsiteY5" fmla="*/ 2940269 h 3079554"/>
              <a:gd name="connsiteX6" fmla="*/ 146118 w 9144000"/>
              <a:gd name="connsiteY6" fmla="*/ 2940269 h 3079554"/>
              <a:gd name="connsiteX7" fmla="*/ 11483 w 9144000"/>
              <a:gd name="connsiteY7" fmla="*/ 3029511 h 3079554"/>
              <a:gd name="connsiteX8" fmla="*/ 1380 w 9144000"/>
              <a:gd name="connsiteY8" fmla="*/ 3079554 h 3079554"/>
              <a:gd name="connsiteX9" fmla="*/ 0 w 9144000"/>
              <a:gd name="connsiteY9" fmla="*/ 3079554 h 3079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0" h="3079554">
                <a:moveTo>
                  <a:pt x="0" y="0"/>
                </a:moveTo>
                <a:lnTo>
                  <a:pt x="9144000" y="0"/>
                </a:lnTo>
                <a:lnTo>
                  <a:pt x="9144000" y="3079554"/>
                </a:lnTo>
                <a:lnTo>
                  <a:pt x="9142620" y="3079554"/>
                </a:lnTo>
                <a:lnTo>
                  <a:pt x="9132517" y="3029511"/>
                </a:lnTo>
                <a:cubicBezTo>
                  <a:pt x="9110335" y="2977067"/>
                  <a:pt x="9058406" y="2940269"/>
                  <a:pt x="8997882" y="2940269"/>
                </a:cubicBezTo>
                <a:lnTo>
                  <a:pt x="146118" y="2940269"/>
                </a:lnTo>
                <a:cubicBezTo>
                  <a:pt x="85594" y="2940269"/>
                  <a:pt x="33665" y="2977067"/>
                  <a:pt x="11483" y="3029511"/>
                </a:cubicBezTo>
                <a:lnTo>
                  <a:pt x="1380" y="3079554"/>
                </a:lnTo>
                <a:lnTo>
                  <a:pt x="0" y="3079554"/>
                </a:lnTo>
                <a:close/>
              </a:path>
            </a:pathLst>
          </a:custGeom>
          <a:blipFill dpi="0" rotWithShape="1">
            <a:blip r:embed="rId2"/>
            <a:srcRect/>
            <a:stretch>
              <a:fillRect/>
            </a:stretch>
          </a:blipFill>
        </p:spPr>
        <p:txBody>
          <a:bodyPr wrap="square" tIns="720000" anchor="ctr" anchorCtr="0">
            <a:noAutofit/>
          </a:bodyPr>
          <a:lstStyle>
            <a:lvl1pPr marL="0" indent="0" algn="ctr">
              <a:buNone/>
              <a:defRPr sz="1200">
                <a:solidFill>
                  <a:srgbClr val="4F81B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5" name="Round Same-side Corner of Rectangle 4">
            <a:extLst>
              <a:ext uri="{FF2B5EF4-FFF2-40B4-BE49-F238E27FC236}">
                <a16:creationId xmlns:a16="http://schemas.microsoft.com/office/drawing/2014/main" id="{9C47C21B-7542-01E4-46AC-08C22568B28B}"/>
              </a:ext>
            </a:extLst>
          </p:cNvPr>
          <p:cNvSpPr/>
          <p:nvPr userDrawn="1"/>
        </p:nvSpPr>
        <p:spPr>
          <a:xfrm>
            <a:off x="0" y="2940269"/>
            <a:ext cx="9144000" cy="2203231"/>
          </a:xfrm>
          <a:prstGeom prst="round2SameRect">
            <a:avLst>
              <a:gd name="adj1" fmla="val 6632"/>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tel 1">
            <a:extLst>
              <a:ext uri="{FF2B5EF4-FFF2-40B4-BE49-F238E27FC236}">
                <a16:creationId xmlns:a16="http://schemas.microsoft.com/office/drawing/2014/main" id="{422DA772-7596-C91C-8FB3-CEA78F80C843}"/>
              </a:ext>
            </a:extLst>
          </p:cNvPr>
          <p:cNvSpPr>
            <a:spLocks noGrp="1"/>
          </p:cNvSpPr>
          <p:nvPr>
            <p:ph type="ctrTitle"/>
          </p:nvPr>
        </p:nvSpPr>
        <p:spPr>
          <a:xfrm>
            <a:off x="782873" y="3470565"/>
            <a:ext cx="7576903" cy="1044392"/>
          </a:xfrm>
        </p:spPr>
        <p:txBody>
          <a:bodyPr anchor="b" anchorCtr="0">
            <a:noAutofit/>
          </a:bodyPr>
          <a:lstStyle>
            <a:lvl1pPr algn="l">
              <a:lnSpc>
                <a:spcPts val="3500"/>
              </a:lnSpc>
              <a:defRPr sz="3600">
                <a:solidFill>
                  <a:schemeClr val="bg1"/>
                </a:solidFill>
              </a:defRPr>
            </a:lvl1pPr>
          </a:lstStyle>
          <a:p>
            <a:r>
              <a:rPr lang="en-US"/>
              <a:t>Click to edit Master title style</a:t>
            </a:r>
            <a:endParaRPr lang="nl-NL"/>
          </a:p>
        </p:txBody>
      </p:sp>
      <p:sp>
        <p:nvSpPr>
          <p:cNvPr id="9" name="Ondertitel 2">
            <a:extLst>
              <a:ext uri="{FF2B5EF4-FFF2-40B4-BE49-F238E27FC236}">
                <a16:creationId xmlns:a16="http://schemas.microsoft.com/office/drawing/2014/main" id="{BB690C74-FD7E-E900-CD0C-76BADCC91024}"/>
              </a:ext>
            </a:extLst>
          </p:cNvPr>
          <p:cNvSpPr>
            <a:spLocks noGrp="1"/>
          </p:cNvSpPr>
          <p:nvPr>
            <p:ph type="subTitle" idx="1"/>
          </p:nvPr>
        </p:nvSpPr>
        <p:spPr>
          <a:xfrm>
            <a:off x="782873" y="4492242"/>
            <a:ext cx="7576903" cy="486054"/>
          </a:xfrm>
        </p:spPr>
        <p:txBody>
          <a:bodyPr>
            <a:noAutofit/>
          </a:bodyPr>
          <a:lstStyle>
            <a:lvl1pPr marL="0" indent="0" algn="l">
              <a:buNone/>
              <a:defRPr sz="2000" b="0" i="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NL"/>
          </a:p>
        </p:txBody>
      </p:sp>
      <p:sp>
        <p:nvSpPr>
          <p:cNvPr id="10" name="Text Placeholder 17">
            <a:extLst>
              <a:ext uri="{FF2B5EF4-FFF2-40B4-BE49-F238E27FC236}">
                <a16:creationId xmlns:a16="http://schemas.microsoft.com/office/drawing/2014/main" id="{3AA355EF-9BD3-FDC9-B06E-B92B68016E17}"/>
              </a:ext>
            </a:extLst>
          </p:cNvPr>
          <p:cNvSpPr>
            <a:spLocks noGrp="1"/>
          </p:cNvSpPr>
          <p:nvPr>
            <p:ph type="body" sz="quarter" idx="14" hasCustomPrompt="1"/>
          </p:nvPr>
        </p:nvSpPr>
        <p:spPr>
          <a:xfrm>
            <a:off x="901700" y="3166008"/>
            <a:ext cx="1043701" cy="216396"/>
          </a:xfrm>
          <a:prstGeom prst="roundRect">
            <a:avLst>
              <a:gd name="adj" fmla="val 50000"/>
            </a:avLst>
          </a:prstGeom>
          <a:ln w="12700">
            <a:solidFill>
              <a:schemeClr val="bg1"/>
            </a:solidFill>
          </a:ln>
        </p:spPr>
        <p:txBody>
          <a:bodyPr tIns="0" bIns="0" anchor="ctr" anchorCtr="0">
            <a:spAutoFit/>
          </a:bodyPr>
          <a:lstStyle>
            <a:lvl1pPr marL="0" indent="0" algn="ctr">
              <a:buNone/>
              <a:defRPr sz="1000">
                <a:solidFill>
                  <a:schemeClr val="bg1"/>
                </a:solidFill>
              </a:defRPr>
            </a:lvl1pPr>
            <a:lvl2pPr marL="180975" indent="0">
              <a:buNone/>
              <a:defRPr/>
            </a:lvl2pPr>
            <a:lvl3pPr marL="355600" indent="0">
              <a:buNone/>
              <a:defRPr/>
            </a:lvl3pPr>
            <a:lvl4pPr marL="538163" indent="0">
              <a:buNone/>
              <a:defRPr/>
            </a:lvl4pPr>
          </a:lstStyle>
          <a:p>
            <a:pPr lvl="0"/>
            <a:r>
              <a:rPr lang="en-GB" dirty="0"/>
              <a:t>[ label text ]</a:t>
            </a:r>
            <a:endParaRPr lang="en-NL" dirty="0"/>
          </a:p>
        </p:txBody>
      </p:sp>
      <p:sp>
        <p:nvSpPr>
          <p:cNvPr id="11" name="Text Placeholder 16">
            <a:extLst>
              <a:ext uri="{FF2B5EF4-FFF2-40B4-BE49-F238E27FC236}">
                <a16:creationId xmlns:a16="http://schemas.microsoft.com/office/drawing/2014/main" id="{2E3B9BBD-A833-139F-9E91-631CE187F6C0}"/>
              </a:ext>
            </a:extLst>
          </p:cNvPr>
          <p:cNvSpPr>
            <a:spLocks noGrp="1" noRot="1" noChangeAspect="1" noMove="1" noResize="1" noEditPoints="1" noAdjustHandles="1" noChangeArrowheads="1" noChangeShapeType="1"/>
          </p:cNvSpPr>
          <p:nvPr>
            <p:ph type="body" sz="quarter" idx="15" hasCustomPrompt="1"/>
          </p:nvPr>
        </p:nvSpPr>
        <p:spPr>
          <a:xfrm>
            <a:off x="289295" y="236222"/>
            <a:ext cx="8565410" cy="401577"/>
          </a:xfrm>
          <a:blipFill>
            <a:blip r:embed="rId3"/>
            <a:stretch>
              <a:fillRect/>
            </a:stretch>
          </a:blipFill>
        </p:spPr>
        <p:txBody>
          <a:bodyPr/>
          <a:lstStyle>
            <a:lvl1pPr marL="0" indent="0">
              <a:buNone/>
              <a:defRPr/>
            </a:lvl1pPr>
          </a:lstStyle>
          <a:p>
            <a:pPr lvl="0"/>
            <a:r>
              <a:rPr lang="en-NL"/>
              <a:t> </a:t>
            </a:r>
          </a:p>
        </p:txBody>
      </p:sp>
      <p:sp>
        <p:nvSpPr>
          <p:cNvPr id="13" name="Text Placeholder 2">
            <a:extLst>
              <a:ext uri="{FF2B5EF4-FFF2-40B4-BE49-F238E27FC236}">
                <a16:creationId xmlns:a16="http://schemas.microsoft.com/office/drawing/2014/main" id="{AD3E5914-00BA-B67C-8141-CE01F19657CD}"/>
              </a:ext>
            </a:extLst>
          </p:cNvPr>
          <p:cNvSpPr>
            <a:spLocks noGrp="1"/>
          </p:cNvSpPr>
          <p:nvPr>
            <p:ph type="body" sz="quarter" idx="16" hasCustomPrompt="1"/>
          </p:nvPr>
        </p:nvSpPr>
        <p:spPr>
          <a:xfrm>
            <a:off x="7631035" y="3176244"/>
            <a:ext cx="1249362" cy="217488"/>
          </a:xfrm>
        </p:spPr>
        <p:txBody>
          <a:bodyPr/>
          <a:lstStyle>
            <a:lvl1pPr marL="0" indent="0" algn="r">
              <a:buNone/>
              <a:defRPr sz="1000">
                <a:solidFill>
                  <a:schemeClr val="bg1"/>
                </a:solidFill>
              </a:defRPr>
            </a:lvl1pPr>
            <a:lvl2pPr marL="180975" indent="0">
              <a:buNone/>
              <a:defRPr sz="900">
                <a:solidFill>
                  <a:schemeClr val="bg1"/>
                </a:solidFill>
              </a:defRPr>
            </a:lvl2pPr>
            <a:lvl3pPr marL="355600" indent="0">
              <a:buNone/>
              <a:defRPr sz="900">
                <a:solidFill>
                  <a:schemeClr val="bg1"/>
                </a:solidFill>
              </a:defRPr>
            </a:lvl3pPr>
            <a:lvl4pPr marL="538163" indent="0">
              <a:buNone/>
              <a:defRPr sz="900">
                <a:solidFill>
                  <a:schemeClr val="bg1"/>
                </a:solidFill>
              </a:defRPr>
            </a:lvl4pPr>
            <a:lvl5pPr marL="719138" indent="0">
              <a:buNone/>
              <a:defRPr sz="900">
                <a:solidFill>
                  <a:schemeClr val="bg1"/>
                </a:solidFill>
              </a:defRPr>
            </a:lvl5pPr>
          </a:lstStyle>
          <a:p>
            <a:pPr lvl="0"/>
            <a:r>
              <a:rPr lang="en-GB"/>
              <a:t>date: 00/00/00</a:t>
            </a:r>
            <a:endParaRPr lang="en-NL"/>
          </a:p>
        </p:txBody>
      </p:sp>
    </p:spTree>
    <p:extLst>
      <p:ext uri="{BB962C8B-B14F-4D97-AF65-F5344CB8AC3E}">
        <p14:creationId xmlns:p14="http://schemas.microsoft.com/office/powerpoint/2010/main" val="684516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1C6BE17B-D861-924B-B43B-FB4BD656D2E6}" type="slidenum">
              <a:rPr lang="en-NL" smtClean="0"/>
              <a:t>‹#›</a:t>
            </a:fld>
            <a:endParaRPr lang="en-NL"/>
          </a:p>
        </p:txBody>
      </p:sp>
      <p:sp>
        <p:nvSpPr>
          <p:cNvPr id="5"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6" name="Tijdelijke aanduiding voor tabel 2"/>
          <p:cNvSpPr>
            <a:spLocks noGrp="1"/>
          </p:cNvSpPr>
          <p:nvPr>
            <p:ph type="tbl" idx="1"/>
          </p:nvPr>
        </p:nvSpPr>
        <p:spPr>
          <a:xfrm>
            <a:off x="900112" y="1259503"/>
            <a:ext cx="7462611" cy="3086100"/>
          </a:xfrm>
        </p:spPr>
        <p:txBody>
          <a:bodyPr/>
          <a:lstStyle>
            <a:lvl1pPr>
              <a:buNone/>
              <a:defRPr/>
            </a:lvl1pPr>
          </a:lstStyle>
          <a:p>
            <a:r>
              <a:rPr lang="en-US"/>
              <a:t>Click icon to add table</a:t>
            </a:r>
            <a:endParaRPr lang="nl-NL"/>
          </a:p>
        </p:txBody>
      </p:sp>
    </p:spTree>
    <p:extLst>
      <p:ext uri="{BB962C8B-B14F-4D97-AF65-F5344CB8AC3E}">
        <p14:creationId xmlns:p14="http://schemas.microsoft.com/office/powerpoint/2010/main" val="2691808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Table – Dark">
    <p:bg>
      <p:bgPr>
        <a:solidFill>
          <a:schemeClr val="tx2"/>
        </a:solidFill>
        <a:effectLst/>
      </p:bgPr>
    </p:b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lvl1pPr>
              <a:defRPr>
                <a:solidFill>
                  <a:schemeClr val="bg1"/>
                </a:solidFill>
              </a:defRPr>
            </a:lvl1pPr>
          </a:lstStyle>
          <a:p>
            <a:fld id="{1C6BE17B-D861-924B-B43B-FB4BD656D2E6}" type="slidenum">
              <a:rPr lang="en-NL" smtClean="0"/>
              <a:pPr/>
              <a:t>‹#›</a:t>
            </a:fld>
            <a:endParaRPr lang="en-NL"/>
          </a:p>
        </p:txBody>
      </p:sp>
      <p:sp>
        <p:nvSpPr>
          <p:cNvPr id="5" name="Titel 1"/>
          <p:cNvSpPr>
            <a:spLocks noGrp="1"/>
          </p:cNvSpPr>
          <p:nvPr>
            <p:ph type="title"/>
          </p:nvPr>
        </p:nvSpPr>
        <p:spPr>
          <a:xfrm>
            <a:off x="782873" y="386954"/>
            <a:ext cx="7576903" cy="857250"/>
          </a:xfrm>
          <a:prstGeom prst="rect">
            <a:avLst/>
          </a:prstGeom>
        </p:spPr>
        <p:txBody>
          <a:bodyPr/>
          <a:lstStyle>
            <a:lvl1pPr>
              <a:defRPr>
                <a:solidFill>
                  <a:schemeClr val="bg1"/>
                </a:solidFill>
              </a:defRPr>
            </a:lvl1pPr>
          </a:lstStyle>
          <a:p>
            <a:r>
              <a:rPr lang="en-US"/>
              <a:t>Click to edit Master title style</a:t>
            </a:r>
            <a:endParaRPr lang="nl-NL"/>
          </a:p>
        </p:txBody>
      </p:sp>
      <p:sp>
        <p:nvSpPr>
          <p:cNvPr id="6" name="Tijdelijke aanduiding voor tabel 2"/>
          <p:cNvSpPr>
            <a:spLocks noGrp="1"/>
          </p:cNvSpPr>
          <p:nvPr>
            <p:ph type="tbl" idx="1"/>
          </p:nvPr>
        </p:nvSpPr>
        <p:spPr>
          <a:xfrm>
            <a:off x="900112" y="1268647"/>
            <a:ext cx="7462611" cy="3086100"/>
          </a:xfrm>
        </p:spPr>
        <p:txBody>
          <a:bodyPr/>
          <a:lstStyle>
            <a:lvl1pPr>
              <a:buNone/>
              <a:defRPr>
                <a:solidFill>
                  <a:schemeClr val="bg1"/>
                </a:solidFill>
              </a:defRPr>
            </a:lvl1pPr>
          </a:lstStyle>
          <a:p>
            <a:r>
              <a:rPr lang="en-US"/>
              <a:t>Click icon to add table</a:t>
            </a:r>
            <a:endParaRPr lang="nl-NL"/>
          </a:p>
        </p:txBody>
      </p:sp>
      <p:sp>
        <p:nvSpPr>
          <p:cNvPr id="2" name="Rectangle 1">
            <a:extLst>
              <a:ext uri="{FF2B5EF4-FFF2-40B4-BE49-F238E27FC236}">
                <a16:creationId xmlns:a16="http://schemas.microsoft.com/office/drawing/2014/main" id="{6E2EF63F-57E4-6A3E-7377-B95B6C010295}"/>
              </a:ext>
            </a:extLst>
          </p:cNvPr>
          <p:cNvSpPr/>
          <p:nvPr userDrawn="1"/>
        </p:nvSpPr>
        <p:spPr>
          <a:xfrm>
            <a:off x="7298267" y="4715933"/>
            <a:ext cx="1178717" cy="2775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Picture 6" descr="A close up of a logo&#10;&#10;Description automatically generated">
            <a:extLst>
              <a:ext uri="{FF2B5EF4-FFF2-40B4-BE49-F238E27FC236}">
                <a16:creationId xmlns:a16="http://schemas.microsoft.com/office/drawing/2014/main" id="{A3E59AD8-1A6B-E6CC-CC6F-664AE104F3D0}"/>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2207161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co">
    <p:spTree>
      <p:nvGrpSpPr>
        <p:cNvPr id="1" name=""/>
        <p:cNvGrpSpPr/>
        <p:nvPr/>
      </p:nvGrpSpPr>
      <p:grpSpPr>
        <a:xfrm>
          <a:off x="0" y="0"/>
          <a:ext cx="0" cy="0"/>
          <a:chOff x="0" y="0"/>
          <a:chExt cx="0" cy="0"/>
        </a:xfrm>
      </p:grpSpPr>
      <p:sp>
        <p:nvSpPr>
          <p:cNvPr id="2" name="Tijdelijke aanduiding voor dianummer 3">
            <a:extLst>
              <a:ext uri="{FF2B5EF4-FFF2-40B4-BE49-F238E27FC236}">
                <a16:creationId xmlns:a16="http://schemas.microsoft.com/office/drawing/2014/main" id="{F75ED536-44A0-5BCD-CC56-21E2BA7700D7}"/>
              </a:ext>
            </a:extLst>
          </p:cNvPr>
          <p:cNvSpPr>
            <a:spLocks noGrp="1"/>
          </p:cNvSpPr>
          <p:nvPr>
            <p:ph type="sldNum" sz="quarter" idx="12"/>
          </p:nvPr>
        </p:nvSpPr>
        <p:spPr>
          <a:xfrm>
            <a:off x="8476984" y="4778017"/>
            <a:ext cx="403412" cy="215444"/>
          </a:xfrm>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3071562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act Slide 2p">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dianummer 4"/>
          <p:cNvSpPr>
            <a:spLocks noGrp="1"/>
          </p:cNvSpPr>
          <p:nvPr>
            <p:ph type="sldNum" sz="quarter" idx="12"/>
          </p:nvPr>
        </p:nvSpPr>
        <p:spPr/>
        <p:txBody>
          <a:bodyPr/>
          <a:lstStyle>
            <a:lvl1pPr>
              <a:defRPr/>
            </a:lvl1pPr>
          </a:lstStyle>
          <a:p>
            <a:fld id="{1C6BE17B-D861-924B-B43B-FB4BD656D2E6}" type="slidenum">
              <a:rPr lang="en-NL" smtClean="0"/>
              <a:t>‹#›</a:t>
            </a:fld>
            <a:endParaRPr lang="en-NL"/>
          </a:p>
        </p:txBody>
      </p:sp>
      <p:sp>
        <p:nvSpPr>
          <p:cNvPr id="13" name="Tijdelijke aanduiding voor tekst 2"/>
          <p:cNvSpPr>
            <a:spLocks noGrp="1"/>
          </p:cNvSpPr>
          <p:nvPr>
            <p:ph type="body" idx="15"/>
          </p:nvPr>
        </p:nvSpPr>
        <p:spPr>
          <a:xfrm>
            <a:off x="2177810" y="2827990"/>
            <a:ext cx="6181965" cy="1177200"/>
          </a:xfrm>
          <a:noFill/>
          <a:ln w="9525">
            <a:noFill/>
            <a:miter lim="800000"/>
            <a:headEnd/>
            <a:tailEnd/>
          </a:ln>
          <a:effectLst/>
        </p:spPr>
        <p:txBody>
          <a:bodyPr vert="horz" wrap="square" lIns="91440" tIns="45720" rIns="91440" bIns="45720" rtlCol="0" anchor="t" anchorCtr="0">
            <a:noAutofit/>
          </a:bodyPr>
          <a:lstStyle>
            <a:lvl1pPr marL="0" inden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608013" rtl="0" eaLnBrk="1" latinLnBrk="0" hangingPunct="1">
              <a:spcBef>
                <a:spcPts val="0"/>
              </a:spcBef>
              <a:buFont typeface="Arial" pitchFamily="34" charset="0"/>
              <a:buNone/>
            </a:pPr>
            <a:r>
              <a:rPr lang="en-US"/>
              <a:t>Click to edit Master text styles</a:t>
            </a:r>
          </a:p>
        </p:txBody>
      </p:sp>
      <p:sp>
        <p:nvSpPr>
          <p:cNvPr id="14" name="Tijdelijke aanduiding voor tekst 4"/>
          <p:cNvSpPr>
            <a:spLocks noGrp="1"/>
          </p:cNvSpPr>
          <p:nvPr>
            <p:ph type="body" sz="quarter" idx="3"/>
          </p:nvPr>
        </p:nvSpPr>
        <p:spPr>
          <a:xfrm>
            <a:off x="2177689" y="1448141"/>
            <a:ext cx="6184393" cy="117720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ijdelijke aanduiding voor afbeelding 2">
            <a:extLst>
              <a:ext uri="{FF2B5EF4-FFF2-40B4-BE49-F238E27FC236}">
                <a16:creationId xmlns:a16="http://schemas.microsoft.com/office/drawing/2014/main" id="{F8209F54-D3D2-A6BE-295B-6717A5761B08}"/>
              </a:ext>
            </a:extLst>
          </p:cNvPr>
          <p:cNvSpPr>
            <a:spLocks noGrp="1"/>
          </p:cNvSpPr>
          <p:nvPr>
            <p:ph type="pic" idx="1"/>
          </p:nvPr>
        </p:nvSpPr>
        <p:spPr>
          <a:xfrm>
            <a:off x="900112" y="1510041"/>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0" name="Tijdelijke aanduiding voor afbeelding 2">
            <a:extLst>
              <a:ext uri="{FF2B5EF4-FFF2-40B4-BE49-F238E27FC236}">
                <a16:creationId xmlns:a16="http://schemas.microsoft.com/office/drawing/2014/main" id="{D4CB9633-E097-2D1B-6FD2-21A88F631C5B}"/>
              </a:ext>
            </a:extLst>
          </p:cNvPr>
          <p:cNvSpPr>
            <a:spLocks noGrp="1"/>
          </p:cNvSpPr>
          <p:nvPr>
            <p:ph type="pic" idx="16"/>
          </p:nvPr>
        </p:nvSpPr>
        <p:spPr>
          <a:xfrm>
            <a:off x="905075" y="2889890"/>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Tree>
    <p:extLst>
      <p:ext uri="{BB962C8B-B14F-4D97-AF65-F5344CB8AC3E}">
        <p14:creationId xmlns:p14="http://schemas.microsoft.com/office/powerpoint/2010/main" val="62656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 Slide 6p">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B86DE904-C121-477E-B2B0-923493BF220C}" type="slidenum">
              <a:rPr lang="nl-NL" smtClean="0"/>
              <a:pPr/>
              <a:t>‹#›</a:t>
            </a:fld>
            <a:endParaRPr lang="nl-NL"/>
          </a:p>
        </p:txBody>
      </p:sp>
      <p:sp>
        <p:nvSpPr>
          <p:cNvPr id="2" name="Titel 1">
            <a:extLst>
              <a:ext uri="{FF2B5EF4-FFF2-40B4-BE49-F238E27FC236}">
                <a16:creationId xmlns:a16="http://schemas.microsoft.com/office/drawing/2014/main" id="{815FAE79-2003-8C76-6B9A-A869E17B8F22}"/>
              </a:ext>
            </a:extLst>
          </p:cNvPr>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afbeelding 2">
            <a:extLst>
              <a:ext uri="{FF2B5EF4-FFF2-40B4-BE49-F238E27FC236}">
                <a16:creationId xmlns:a16="http://schemas.microsoft.com/office/drawing/2014/main" id="{079BFB9E-6F73-4D11-E20A-7138D676602A}"/>
              </a:ext>
            </a:extLst>
          </p:cNvPr>
          <p:cNvSpPr>
            <a:spLocks noGrp="1"/>
          </p:cNvSpPr>
          <p:nvPr>
            <p:ph type="pic" idx="1"/>
          </p:nvPr>
        </p:nvSpPr>
        <p:spPr>
          <a:xfrm>
            <a:off x="900112" y="1510041"/>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7" name="Tijdelijke aanduiding voor tekst 4">
            <a:extLst>
              <a:ext uri="{FF2B5EF4-FFF2-40B4-BE49-F238E27FC236}">
                <a16:creationId xmlns:a16="http://schemas.microsoft.com/office/drawing/2014/main" id="{75EAE17E-AF37-2EB3-7161-EDC4640FD30D}"/>
              </a:ext>
            </a:extLst>
          </p:cNvPr>
          <p:cNvSpPr>
            <a:spLocks noGrp="1"/>
          </p:cNvSpPr>
          <p:nvPr>
            <p:ph type="body" sz="quarter" idx="3"/>
          </p:nvPr>
        </p:nvSpPr>
        <p:spPr>
          <a:xfrm>
            <a:off x="1904035" y="1448141"/>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ijdelijke aanduiding voor afbeelding 2">
            <a:extLst>
              <a:ext uri="{FF2B5EF4-FFF2-40B4-BE49-F238E27FC236}">
                <a16:creationId xmlns:a16="http://schemas.microsoft.com/office/drawing/2014/main" id="{6B103275-B74F-D870-3CBA-924AF65306CE}"/>
              </a:ext>
            </a:extLst>
          </p:cNvPr>
          <p:cNvSpPr>
            <a:spLocks noGrp="1"/>
          </p:cNvSpPr>
          <p:nvPr>
            <p:ph type="pic" idx="15"/>
          </p:nvPr>
        </p:nvSpPr>
        <p:spPr>
          <a:xfrm>
            <a:off x="900112" y="2574460"/>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9" name="Tijdelijke aanduiding voor tekst 4">
            <a:extLst>
              <a:ext uri="{FF2B5EF4-FFF2-40B4-BE49-F238E27FC236}">
                <a16:creationId xmlns:a16="http://schemas.microsoft.com/office/drawing/2014/main" id="{BBC263B5-6E41-8B1C-8AA1-9352E8EA67CF}"/>
              </a:ext>
            </a:extLst>
          </p:cNvPr>
          <p:cNvSpPr>
            <a:spLocks noGrp="1"/>
          </p:cNvSpPr>
          <p:nvPr>
            <p:ph type="body" sz="quarter" idx="16"/>
          </p:nvPr>
        </p:nvSpPr>
        <p:spPr>
          <a:xfrm>
            <a:off x="1904035" y="2512560"/>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ijdelijke aanduiding voor afbeelding 2">
            <a:extLst>
              <a:ext uri="{FF2B5EF4-FFF2-40B4-BE49-F238E27FC236}">
                <a16:creationId xmlns:a16="http://schemas.microsoft.com/office/drawing/2014/main" id="{02E465A8-E65E-481B-E6D0-C9E27655F1D5}"/>
              </a:ext>
            </a:extLst>
          </p:cNvPr>
          <p:cNvSpPr>
            <a:spLocks noGrp="1"/>
          </p:cNvSpPr>
          <p:nvPr>
            <p:ph type="pic" idx="17"/>
          </p:nvPr>
        </p:nvSpPr>
        <p:spPr>
          <a:xfrm>
            <a:off x="900112" y="3639689"/>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1" name="Tijdelijke aanduiding voor tekst 4">
            <a:extLst>
              <a:ext uri="{FF2B5EF4-FFF2-40B4-BE49-F238E27FC236}">
                <a16:creationId xmlns:a16="http://schemas.microsoft.com/office/drawing/2014/main" id="{56755950-95F8-0201-AB55-1A169BE1D170}"/>
              </a:ext>
            </a:extLst>
          </p:cNvPr>
          <p:cNvSpPr>
            <a:spLocks noGrp="1"/>
          </p:cNvSpPr>
          <p:nvPr>
            <p:ph type="body" sz="quarter" idx="18"/>
          </p:nvPr>
        </p:nvSpPr>
        <p:spPr>
          <a:xfrm>
            <a:off x="1904035" y="3577789"/>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ijdelijke aanduiding voor afbeelding 2">
            <a:extLst>
              <a:ext uri="{FF2B5EF4-FFF2-40B4-BE49-F238E27FC236}">
                <a16:creationId xmlns:a16="http://schemas.microsoft.com/office/drawing/2014/main" id="{B105042E-D613-C6B2-59F9-4B77821241D6}"/>
              </a:ext>
            </a:extLst>
          </p:cNvPr>
          <p:cNvSpPr>
            <a:spLocks noGrp="1"/>
          </p:cNvSpPr>
          <p:nvPr>
            <p:ph type="pic" idx="19"/>
          </p:nvPr>
        </p:nvSpPr>
        <p:spPr>
          <a:xfrm>
            <a:off x="4779384" y="1510041"/>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3" name="Tijdelijke aanduiding voor tekst 4">
            <a:extLst>
              <a:ext uri="{FF2B5EF4-FFF2-40B4-BE49-F238E27FC236}">
                <a16:creationId xmlns:a16="http://schemas.microsoft.com/office/drawing/2014/main" id="{6DFF08FA-F25D-20B5-BF37-5F0E286B1A13}"/>
              </a:ext>
            </a:extLst>
          </p:cNvPr>
          <p:cNvSpPr>
            <a:spLocks noGrp="1"/>
          </p:cNvSpPr>
          <p:nvPr>
            <p:ph type="body" sz="quarter" idx="20"/>
          </p:nvPr>
        </p:nvSpPr>
        <p:spPr>
          <a:xfrm>
            <a:off x="5783307" y="1448141"/>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ijdelijke aanduiding voor afbeelding 2">
            <a:extLst>
              <a:ext uri="{FF2B5EF4-FFF2-40B4-BE49-F238E27FC236}">
                <a16:creationId xmlns:a16="http://schemas.microsoft.com/office/drawing/2014/main" id="{62E6E76D-9BD7-B664-C06C-774A902AA077}"/>
              </a:ext>
            </a:extLst>
          </p:cNvPr>
          <p:cNvSpPr>
            <a:spLocks noGrp="1"/>
          </p:cNvSpPr>
          <p:nvPr>
            <p:ph type="pic" idx="21"/>
          </p:nvPr>
        </p:nvSpPr>
        <p:spPr>
          <a:xfrm>
            <a:off x="4779384" y="2574460"/>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5" name="Tijdelijke aanduiding voor tekst 4">
            <a:extLst>
              <a:ext uri="{FF2B5EF4-FFF2-40B4-BE49-F238E27FC236}">
                <a16:creationId xmlns:a16="http://schemas.microsoft.com/office/drawing/2014/main" id="{B94D492D-833B-C16E-B644-91B8D82F6D79}"/>
              </a:ext>
            </a:extLst>
          </p:cNvPr>
          <p:cNvSpPr>
            <a:spLocks noGrp="1"/>
          </p:cNvSpPr>
          <p:nvPr>
            <p:ph type="body" sz="quarter" idx="22"/>
          </p:nvPr>
        </p:nvSpPr>
        <p:spPr>
          <a:xfrm>
            <a:off x="5783307" y="2512560"/>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ijdelijke aanduiding voor afbeelding 2">
            <a:extLst>
              <a:ext uri="{FF2B5EF4-FFF2-40B4-BE49-F238E27FC236}">
                <a16:creationId xmlns:a16="http://schemas.microsoft.com/office/drawing/2014/main" id="{11A71C5B-E8B1-B469-C2F7-5A8BF24B06B8}"/>
              </a:ext>
            </a:extLst>
          </p:cNvPr>
          <p:cNvSpPr>
            <a:spLocks noGrp="1"/>
          </p:cNvSpPr>
          <p:nvPr>
            <p:ph type="pic" idx="23"/>
          </p:nvPr>
        </p:nvSpPr>
        <p:spPr>
          <a:xfrm>
            <a:off x="4779384" y="3639689"/>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7" name="Tijdelijke aanduiding voor tekst 4">
            <a:extLst>
              <a:ext uri="{FF2B5EF4-FFF2-40B4-BE49-F238E27FC236}">
                <a16:creationId xmlns:a16="http://schemas.microsoft.com/office/drawing/2014/main" id="{933CA6E5-0343-5219-909A-925A5C6D2DFD}"/>
              </a:ext>
            </a:extLst>
          </p:cNvPr>
          <p:cNvSpPr>
            <a:spLocks noGrp="1"/>
          </p:cNvSpPr>
          <p:nvPr>
            <p:ph type="body" sz="quarter" idx="24"/>
          </p:nvPr>
        </p:nvSpPr>
        <p:spPr>
          <a:xfrm>
            <a:off x="5783307" y="3577789"/>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130898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 – Contact Slide 2p">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dianummer 4"/>
          <p:cNvSpPr>
            <a:spLocks noGrp="1"/>
          </p:cNvSpPr>
          <p:nvPr>
            <p:ph type="sldNum" sz="quarter" idx="12"/>
          </p:nvPr>
        </p:nvSpPr>
        <p:spPr/>
        <p:txBody>
          <a:bodyPr/>
          <a:lstStyle>
            <a:lvl1pPr>
              <a:defRPr/>
            </a:lvl1pPr>
          </a:lstStyle>
          <a:p>
            <a:fld id="{1C6BE17B-D861-924B-B43B-FB4BD656D2E6}" type="slidenum">
              <a:rPr lang="en-NL" smtClean="0"/>
              <a:t>‹#›</a:t>
            </a:fld>
            <a:endParaRPr lang="en-NL"/>
          </a:p>
        </p:txBody>
      </p:sp>
      <p:sp>
        <p:nvSpPr>
          <p:cNvPr id="13" name="Tijdelijke aanduiding voor tekst 2"/>
          <p:cNvSpPr>
            <a:spLocks noGrp="1"/>
          </p:cNvSpPr>
          <p:nvPr>
            <p:ph type="body" idx="15"/>
          </p:nvPr>
        </p:nvSpPr>
        <p:spPr>
          <a:xfrm>
            <a:off x="2177810" y="2827990"/>
            <a:ext cx="6181965" cy="1177200"/>
          </a:xfrm>
          <a:noFill/>
          <a:ln w="9525">
            <a:noFill/>
            <a:miter lim="800000"/>
            <a:headEnd/>
            <a:tailEnd/>
          </a:ln>
          <a:effectLst/>
        </p:spPr>
        <p:txBody>
          <a:bodyPr vert="horz" wrap="square" lIns="91440" tIns="45720" rIns="91440" bIns="45720" rtlCol="0" anchor="t" anchorCtr="0">
            <a:noAutofit/>
          </a:bodyPr>
          <a:lstStyle>
            <a:lvl1pPr marL="0" inden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608013" rtl="0" eaLnBrk="1" latinLnBrk="0" hangingPunct="1">
              <a:spcBef>
                <a:spcPts val="0"/>
              </a:spcBef>
              <a:buFont typeface="Arial" pitchFamily="34" charset="0"/>
              <a:buNone/>
            </a:pPr>
            <a:r>
              <a:rPr lang="en-US"/>
              <a:t>Click to edit Master text styles</a:t>
            </a:r>
          </a:p>
        </p:txBody>
      </p:sp>
      <p:sp>
        <p:nvSpPr>
          <p:cNvPr id="14" name="Tijdelijke aanduiding voor tekst 4"/>
          <p:cNvSpPr>
            <a:spLocks noGrp="1"/>
          </p:cNvSpPr>
          <p:nvPr>
            <p:ph type="body" sz="quarter" idx="3"/>
          </p:nvPr>
        </p:nvSpPr>
        <p:spPr>
          <a:xfrm>
            <a:off x="2177689" y="1448141"/>
            <a:ext cx="6184393" cy="117720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Rectangle 3">
            <a:extLst>
              <a:ext uri="{FF2B5EF4-FFF2-40B4-BE49-F238E27FC236}">
                <a16:creationId xmlns:a16="http://schemas.microsoft.com/office/drawing/2014/main" id="{29291571-993C-BE2B-6BCA-60A2A6C185DF}"/>
              </a:ext>
            </a:extLst>
          </p:cNvPr>
          <p:cNvSpPr/>
          <p:nvPr userDrawn="1"/>
        </p:nvSpPr>
        <p:spPr>
          <a:xfrm>
            <a:off x="7144815" y="4778017"/>
            <a:ext cx="1277888" cy="296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Tijdelijke aanduiding voor afbeelding 2">
            <a:extLst>
              <a:ext uri="{FF2B5EF4-FFF2-40B4-BE49-F238E27FC236}">
                <a16:creationId xmlns:a16="http://schemas.microsoft.com/office/drawing/2014/main" id="{090BF7D5-2D19-F5F0-2DEF-202B2B3F4DDA}"/>
              </a:ext>
            </a:extLst>
          </p:cNvPr>
          <p:cNvSpPr>
            <a:spLocks noGrp="1"/>
          </p:cNvSpPr>
          <p:nvPr>
            <p:ph type="pic" idx="1"/>
          </p:nvPr>
        </p:nvSpPr>
        <p:spPr>
          <a:xfrm>
            <a:off x="900112" y="1510041"/>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7" name="Tijdelijke aanduiding voor afbeelding 2">
            <a:extLst>
              <a:ext uri="{FF2B5EF4-FFF2-40B4-BE49-F238E27FC236}">
                <a16:creationId xmlns:a16="http://schemas.microsoft.com/office/drawing/2014/main" id="{A709F65D-F52E-E69C-4549-9BF096D37F69}"/>
              </a:ext>
            </a:extLst>
          </p:cNvPr>
          <p:cNvSpPr>
            <a:spLocks noGrp="1"/>
          </p:cNvSpPr>
          <p:nvPr>
            <p:ph type="pic" idx="16"/>
          </p:nvPr>
        </p:nvSpPr>
        <p:spPr>
          <a:xfrm>
            <a:off x="905075" y="2889890"/>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pic>
        <p:nvPicPr>
          <p:cNvPr id="8" name="Picture 7">
            <a:extLst>
              <a:ext uri="{FF2B5EF4-FFF2-40B4-BE49-F238E27FC236}">
                <a16:creationId xmlns:a16="http://schemas.microsoft.com/office/drawing/2014/main" id="{E3A8E823-4610-27C5-3EE6-7D396A4387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52108" y="4716000"/>
            <a:ext cx="3826800" cy="382680"/>
          </a:xfrm>
          <a:prstGeom prst="rect">
            <a:avLst/>
          </a:prstGeom>
        </p:spPr>
      </p:pic>
    </p:spTree>
    <p:extLst>
      <p:ext uri="{BB962C8B-B14F-4D97-AF65-F5344CB8AC3E}">
        <p14:creationId xmlns:p14="http://schemas.microsoft.com/office/powerpoint/2010/main" val="3977645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End – Title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3" name="Tijdelijke aanduiding voor inhoud 2"/>
          <p:cNvSpPr>
            <a:spLocks noGrp="1"/>
          </p:cNvSpPr>
          <p:nvPr>
            <p:ph idx="1"/>
          </p:nvPr>
        </p:nvSpPr>
        <p:spPr>
          <a:xfrm>
            <a:off x="782873" y="1318381"/>
            <a:ext cx="7576903" cy="2994983"/>
          </a:xfrm>
        </p:spPr>
        <p:txBody>
          <a:bodyPr/>
          <a:lstStyle>
            <a:lvl1pPr marL="0" indent="0">
              <a:buClr>
                <a:schemeClr val="tx2"/>
              </a:buClr>
              <a:buFontTx/>
              <a:buNone/>
              <a:defRPr/>
            </a:lvl1pPr>
            <a:lvl2pPr marL="180975" indent="0">
              <a:buClr>
                <a:schemeClr val="tx2"/>
              </a:buClr>
              <a:buFontTx/>
              <a:buNone/>
              <a:defRPr/>
            </a:lvl2pPr>
            <a:lvl3pPr marL="355600" indent="0">
              <a:buClr>
                <a:schemeClr val="tx2"/>
              </a:buClr>
              <a:buFontTx/>
              <a:buNone/>
              <a:defRPr/>
            </a:lvl3pPr>
            <a:lvl4pPr marL="538163" indent="0">
              <a:buClr>
                <a:schemeClr val="tx2"/>
              </a:buClr>
              <a:buFontTx/>
              <a:buNone/>
              <a:defRPr/>
            </a:lvl4pPr>
            <a:lvl5pPr marL="719138" indent="0">
              <a:buClr>
                <a:schemeClr val="tx2"/>
              </a:buClr>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
        <p:nvSpPr>
          <p:cNvPr id="8" name="Rectangle 7">
            <a:extLst>
              <a:ext uri="{FF2B5EF4-FFF2-40B4-BE49-F238E27FC236}">
                <a16:creationId xmlns:a16="http://schemas.microsoft.com/office/drawing/2014/main" id="{05567708-3897-3EC0-384A-45AA0273D6D4}"/>
              </a:ext>
            </a:extLst>
          </p:cNvPr>
          <p:cNvSpPr/>
          <p:nvPr userDrawn="1"/>
        </p:nvSpPr>
        <p:spPr>
          <a:xfrm>
            <a:off x="6939064" y="4778017"/>
            <a:ext cx="1509579" cy="296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4" name="Picture 3">
            <a:extLst>
              <a:ext uri="{FF2B5EF4-FFF2-40B4-BE49-F238E27FC236}">
                <a16:creationId xmlns:a16="http://schemas.microsoft.com/office/drawing/2014/main" id="{4E7B5E39-7482-524A-A49C-C3EEBA5A27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52108" y="4716000"/>
            <a:ext cx="3826800" cy="382680"/>
          </a:xfrm>
          <a:prstGeom prst="rect">
            <a:avLst/>
          </a:prstGeom>
        </p:spPr>
      </p:pic>
    </p:spTree>
    <p:extLst>
      <p:ext uri="{BB962C8B-B14F-4D97-AF65-F5344CB8AC3E}">
        <p14:creationId xmlns:p14="http://schemas.microsoft.com/office/powerpoint/2010/main" val="51202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ub – Left – Dark">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C9A6449-04DA-46D3-129D-4B1EE8E65E54}"/>
              </a:ext>
            </a:extLst>
          </p:cNvPr>
          <p:cNvSpPr/>
          <p:nvPr userDrawn="1"/>
        </p:nvSpPr>
        <p:spPr>
          <a:xfrm>
            <a:off x="7298267" y="4715933"/>
            <a:ext cx="1178717" cy="277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jdelijke aanduiding voor afbeelding 2"/>
          <p:cNvSpPr>
            <a:spLocks noGrp="1"/>
          </p:cNvSpPr>
          <p:nvPr>
            <p:ph type="pic" idx="13"/>
          </p:nvPr>
        </p:nvSpPr>
        <p:spPr>
          <a:xfrm>
            <a:off x="4752575"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2" name="Titel 1"/>
          <p:cNvSpPr>
            <a:spLocks noGrp="1"/>
          </p:cNvSpPr>
          <p:nvPr>
            <p:ph type="title"/>
          </p:nvPr>
        </p:nvSpPr>
        <p:spPr>
          <a:xfrm>
            <a:off x="782873" y="1858296"/>
            <a:ext cx="3789127" cy="1722364"/>
          </a:xfrm>
          <a:prstGeom prst="rect">
            <a:avLst/>
          </a:prstGeom>
        </p:spPr>
        <p:txBody>
          <a:bodyPr anchor="t" anchorCtr="0"/>
          <a:lstStyle>
            <a:lvl1pPr>
              <a:defRPr>
                <a:solidFill>
                  <a:schemeClr val="tx1"/>
                </a:solidFill>
              </a:defRPr>
            </a:lvl1pPr>
          </a:lstStyle>
          <a:p>
            <a:r>
              <a:rPr lang="en-US"/>
              <a:t>Click to edit Master title style</a:t>
            </a:r>
            <a:endParaRPr lang="nl-NL" dirty="0"/>
          </a:p>
        </p:txBody>
      </p:sp>
      <p:sp>
        <p:nvSpPr>
          <p:cNvPr id="9" name="Tijdelijke aanduiding voor dianummer 8"/>
          <p:cNvSpPr>
            <a:spLocks noGrp="1"/>
          </p:cNvSpPr>
          <p:nvPr>
            <p:ph type="sldNum" sz="quarter" idx="12"/>
          </p:nvPr>
        </p:nvSpPr>
        <p:spPr/>
        <p:txBody>
          <a:bodyPr/>
          <a:lstStyle>
            <a:lvl1pPr>
              <a:defRPr>
                <a:solidFill>
                  <a:schemeClr val="tx1"/>
                </a:solidFill>
              </a:defRPr>
            </a:lvl1pPr>
          </a:lstStyle>
          <a:p>
            <a:fld id="{B86DE904-C121-477E-B2B0-923493BF220C}" type="slidenum">
              <a:rPr lang="nl-NL" smtClean="0"/>
              <a:pPr/>
              <a:t>‹#›</a:t>
            </a:fld>
            <a:endParaRPr lang="nl-NL"/>
          </a:p>
        </p:txBody>
      </p:sp>
      <p:sp>
        <p:nvSpPr>
          <p:cNvPr id="6" name="Text Placeholder 5">
            <a:extLst>
              <a:ext uri="{FF2B5EF4-FFF2-40B4-BE49-F238E27FC236}">
                <a16:creationId xmlns:a16="http://schemas.microsoft.com/office/drawing/2014/main" id="{3532FE1B-91FF-0A79-CDD1-F41091BA9E34}"/>
              </a:ext>
            </a:extLst>
          </p:cNvPr>
          <p:cNvSpPr>
            <a:spLocks noGrp="1"/>
          </p:cNvSpPr>
          <p:nvPr>
            <p:ph type="body" sz="quarter" idx="15" hasCustomPrompt="1"/>
          </p:nvPr>
        </p:nvSpPr>
        <p:spPr>
          <a:xfrm>
            <a:off x="782873" y="886819"/>
            <a:ext cx="1550987" cy="971477"/>
          </a:xfrm>
        </p:spPr>
        <p:txBody>
          <a:bodyPr/>
          <a:lstStyle>
            <a:lvl1pPr marL="0" indent="0">
              <a:buNone/>
              <a:defRPr sz="4800">
                <a:solidFill>
                  <a:schemeClr val="tx1"/>
                </a:solidFill>
                <a:latin typeface="Cambria" panose="02040503050406030204" pitchFamily="18" charset="0"/>
              </a:defRPr>
            </a:lvl1pPr>
          </a:lstStyle>
          <a:p>
            <a:pPr lvl="0"/>
            <a:r>
              <a:rPr lang="en-GB" dirty="0"/>
              <a:t>#</a:t>
            </a:r>
            <a:endParaRPr lang="en-NL" dirty="0"/>
          </a:p>
        </p:txBody>
      </p:sp>
      <p:cxnSp>
        <p:nvCxnSpPr>
          <p:cNvPr id="8" name="Straight Connector 7">
            <a:extLst>
              <a:ext uri="{FF2B5EF4-FFF2-40B4-BE49-F238E27FC236}">
                <a16:creationId xmlns:a16="http://schemas.microsoft.com/office/drawing/2014/main" id="{9D38D698-2889-8D39-A91D-9ED590E15094}"/>
              </a:ext>
            </a:extLst>
          </p:cNvPr>
          <p:cNvCxnSpPr/>
          <p:nvPr userDrawn="1"/>
        </p:nvCxnSpPr>
        <p:spPr>
          <a:xfrm>
            <a:off x="867799" y="1776316"/>
            <a:ext cx="1056904"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pic>
        <p:nvPicPr>
          <p:cNvPr id="3" name="Picture 2" descr="A close up of a logo&#10;&#10;Description automatically generated">
            <a:extLst>
              <a:ext uri="{FF2B5EF4-FFF2-40B4-BE49-F238E27FC236}">
                <a16:creationId xmlns:a16="http://schemas.microsoft.com/office/drawing/2014/main" id="{5BF6745C-C1D9-0627-7AF1-6D1EFA587817}"/>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37710525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is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3" name="Tijdelijke aanduiding voor inhoud 2"/>
          <p:cNvSpPr>
            <a:spLocks noGrp="1"/>
          </p:cNvSpPr>
          <p:nvPr>
            <p:ph idx="1"/>
          </p:nvPr>
        </p:nvSpPr>
        <p:spPr>
          <a:xfrm>
            <a:off x="782873" y="1318381"/>
            <a:ext cx="7576903" cy="2994983"/>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81491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a:solidFill>
            <a:schemeClr val="bg1"/>
          </a:solidFill>
        </p:spPr>
        <p:txBody>
          <a:bodyPr/>
          <a:lstStyle/>
          <a:p>
            <a:r>
              <a:rPr lang="en-US"/>
              <a:t>Click to edit Master title style</a:t>
            </a:r>
            <a:endParaRPr lang="nl-NL"/>
          </a:p>
        </p:txBody>
      </p:sp>
      <p:sp>
        <p:nvSpPr>
          <p:cNvPr id="3" name="Tijdelijke aanduiding voor inhoud 2"/>
          <p:cNvSpPr>
            <a:spLocks noGrp="1"/>
          </p:cNvSpPr>
          <p:nvPr>
            <p:ph idx="1"/>
          </p:nvPr>
        </p:nvSpPr>
        <p:spPr>
          <a:xfrm>
            <a:off x="782873" y="1318381"/>
            <a:ext cx="7576903" cy="2994983"/>
          </a:xfrm>
        </p:spPr>
        <p:txBody>
          <a:bodyPr/>
          <a:lstStyle>
            <a:lvl1pPr marL="0" indent="0">
              <a:buClr>
                <a:schemeClr val="tx2"/>
              </a:buClr>
              <a:buFontTx/>
              <a:buNone/>
              <a:defRPr/>
            </a:lvl1pPr>
            <a:lvl2pPr marL="180975" indent="0">
              <a:buClr>
                <a:schemeClr val="tx2"/>
              </a:buClr>
              <a:buFontTx/>
              <a:buNone/>
              <a:defRPr/>
            </a:lvl2pPr>
            <a:lvl3pPr marL="355600" indent="0">
              <a:buClr>
                <a:schemeClr val="tx2"/>
              </a:buClr>
              <a:buFontTx/>
              <a:buNone/>
              <a:defRPr/>
            </a:lvl3pPr>
            <a:lvl4pPr marL="538163" indent="0">
              <a:buClr>
                <a:schemeClr val="tx2"/>
              </a:buClr>
              <a:buFontTx/>
              <a:buNone/>
              <a:defRPr/>
            </a:lvl4pPr>
            <a:lvl5pPr marL="719138" indent="0">
              <a:buClr>
                <a:schemeClr val="tx2"/>
              </a:buClr>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266802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lvl1pPr>
              <a:defRPr/>
            </a:lvl1pPr>
          </a:lstStyle>
          <a:p>
            <a:r>
              <a:rPr lang="en-US"/>
              <a:t>Click to edit Master title style</a:t>
            </a:r>
            <a:endParaRPr lang="nl-NL"/>
          </a:p>
        </p:txBody>
      </p:sp>
      <p:sp>
        <p:nvSpPr>
          <p:cNvPr id="4" name="Tijdelijke aanduiding voor inhoud 3"/>
          <p:cNvSpPr>
            <a:spLocks noGrp="1"/>
          </p:cNvSpPr>
          <p:nvPr>
            <p:ph sz="half" idx="2"/>
          </p:nvPr>
        </p:nvSpPr>
        <p:spPr>
          <a:xfrm>
            <a:off x="782872" y="1318380"/>
            <a:ext cx="3607200" cy="2999743"/>
          </a:xfrm>
        </p:spPr>
        <p:txBody>
          <a:bodyPr>
            <a:normAutofit/>
          </a:bodyPr>
          <a:lstStyle>
            <a:lvl1pPr>
              <a:buClr>
                <a:schemeClr val="tx2"/>
              </a:buClr>
              <a:defRPr sz="1600">
                <a:solidFill>
                  <a:schemeClr val="tx1"/>
                </a:solidFill>
              </a:defRPr>
            </a:lvl1pPr>
            <a:lvl2pPr>
              <a:buClr>
                <a:schemeClr val="tx2"/>
              </a:buClr>
              <a:defRPr sz="1400">
                <a:solidFill>
                  <a:schemeClr val="tx1"/>
                </a:solidFill>
              </a:defRPr>
            </a:lvl2pPr>
            <a:lvl3pPr>
              <a:buClr>
                <a:schemeClr val="tx2"/>
              </a:buClr>
              <a:defRPr sz="1200">
                <a:solidFill>
                  <a:schemeClr val="tx1"/>
                </a:solidFill>
              </a:defRPr>
            </a:lvl3pPr>
            <a:lvl4pPr>
              <a:buClr>
                <a:schemeClr val="tx2"/>
              </a:buClr>
              <a:defRPr sz="1000">
                <a:solidFill>
                  <a:schemeClr val="tx1"/>
                </a:solidFill>
              </a:defRPr>
            </a:lvl4pPr>
            <a:lvl5pPr>
              <a:buClr>
                <a:schemeClr val="tx2"/>
              </a:buClr>
              <a:defRPr sz="1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inhoud 5"/>
          <p:cNvSpPr>
            <a:spLocks noGrp="1"/>
          </p:cNvSpPr>
          <p:nvPr>
            <p:ph sz="quarter" idx="4"/>
          </p:nvPr>
        </p:nvSpPr>
        <p:spPr>
          <a:xfrm>
            <a:off x="4751295" y="1318380"/>
            <a:ext cx="3608481" cy="2999743"/>
          </a:xfrm>
        </p:spPr>
        <p:txBody>
          <a:bodyPr>
            <a:normAutofit/>
          </a:bodyPr>
          <a:lstStyle>
            <a:lvl1pPr>
              <a:buClr>
                <a:schemeClr val="tx2"/>
              </a:buClr>
              <a:defRPr sz="1600">
                <a:solidFill>
                  <a:schemeClr val="tx1"/>
                </a:solidFill>
              </a:defRPr>
            </a:lvl1pPr>
            <a:lvl2pPr>
              <a:buClr>
                <a:schemeClr val="tx2"/>
              </a:buClr>
              <a:defRPr sz="1400">
                <a:solidFill>
                  <a:schemeClr val="tx1"/>
                </a:solidFill>
              </a:defRPr>
            </a:lvl2pPr>
            <a:lvl3pPr>
              <a:buClr>
                <a:schemeClr val="tx2"/>
              </a:buClr>
              <a:defRPr sz="1200">
                <a:solidFill>
                  <a:schemeClr val="tx1"/>
                </a:solidFill>
              </a:defRPr>
            </a:lvl3pPr>
            <a:lvl4pPr>
              <a:buClr>
                <a:schemeClr val="tx2"/>
              </a:buClr>
              <a:defRPr sz="1000">
                <a:solidFill>
                  <a:schemeClr val="tx1"/>
                </a:solidFill>
              </a:defRPr>
            </a:lvl4pPr>
            <a:lvl5pPr>
              <a:buClr>
                <a:schemeClr val="tx2"/>
              </a:buClr>
              <a:defRPr sz="1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380472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Picture">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lvl1pPr>
              <a:defRPr/>
            </a:lvl1pPr>
          </a:lstStyle>
          <a:p>
            <a:r>
              <a:rPr lang="en-US"/>
              <a:t>Click to edit Master title style</a:t>
            </a:r>
            <a:endParaRPr lang="nl-NL"/>
          </a:p>
        </p:txBody>
      </p:sp>
      <p:sp>
        <p:nvSpPr>
          <p:cNvPr id="4" name="Tijdelijke aanduiding voor inhoud 3"/>
          <p:cNvSpPr>
            <a:spLocks noGrp="1"/>
          </p:cNvSpPr>
          <p:nvPr>
            <p:ph sz="half" idx="2"/>
          </p:nvPr>
        </p:nvSpPr>
        <p:spPr>
          <a:xfrm>
            <a:off x="782872" y="1318380"/>
            <a:ext cx="3607200" cy="2999743"/>
          </a:xfrm>
        </p:spPr>
        <p:txBody>
          <a:bodyPr>
            <a:normAutofit/>
          </a:bodyPr>
          <a:lstStyle>
            <a:lvl1pPr>
              <a:defRPr sz="1600"/>
            </a:lvl1pPr>
            <a:lvl2pPr>
              <a:defRPr sz="1400"/>
            </a:lvl2pPr>
            <a:lvl3pPr>
              <a:defRPr sz="120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
        <p:nvSpPr>
          <p:cNvPr id="3" name="Tijdelijke aanduiding voor afbeelding 2">
            <a:extLst>
              <a:ext uri="{FF2B5EF4-FFF2-40B4-BE49-F238E27FC236}">
                <a16:creationId xmlns:a16="http://schemas.microsoft.com/office/drawing/2014/main" id="{F44D91C9-D4C3-AD6B-207A-2255E367B6FE}"/>
              </a:ext>
            </a:extLst>
          </p:cNvPr>
          <p:cNvSpPr>
            <a:spLocks noGrp="1"/>
          </p:cNvSpPr>
          <p:nvPr>
            <p:ph type="pic" idx="13"/>
          </p:nvPr>
        </p:nvSpPr>
        <p:spPr>
          <a:xfrm>
            <a:off x="4752575" y="1318380"/>
            <a:ext cx="3607200" cy="2999700"/>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Tree>
    <p:extLst>
      <p:ext uri="{BB962C8B-B14F-4D97-AF65-F5344CB8AC3E}">
        <p14:creationId xmlns:p14="http://schemas.microsoft.com/office/powerpoint/2010/main" val="395720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 – Left – Light">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
        <p:nvSpPr>
          <p:cNvPr id="5" name="Tijdelijke aanduiding voor afbeelding 2">
            <a:extLst>
              <a:ext uri="{FF2B5EF4-FFF2-40B4-BE49-F238E27FC236}">
                <a16:creationId xmlns:a16="http://schemas.microsoft.com/office/drawing/2014/main" id="{9D31F2F4-6222-A46F-75DC-C6299A3E2EFA}"/>
              </a:ext>
            </a:extLst>
          </p:cNvPr>
          <p:cNvSpPr>
            <a:spLocks noGrp="1"/>
          </p:cNvSpPr>
          <p:nvPr>
            <p:ph type="pic" idx="13"/>
          </p:nvPr>
        </p:nvSpPr>
        <p:spPr>
          <a:xfrm>
            <a:off x="4752575"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6" name="Titel 1">
            <a:extLst>
              <a:ext uri="{FF2B5EF4-FFF2-40B4-BE49-F238E27FC236}">
                <a16:creationId xmlns:a16="http://schemas.microsoft.com/office/drawing/2014/main" id="{B3A9B8E0-7C6E-AE42-7DDE-28C44EF5307B}"/>
              </a:ext>
            </a:extLst>
          </p:cNvPr>
          <p:cNvSpPr>
            <a:spLocks noGrp="1"/>
          </p:cNvSpPr>
          <p:nvPr>
            <p:ph type="title"/>
          </p:nvPr>
        </p:nvSpPr>
        <p:spPr>
          <a:xfrm>
            <a:off x="782873" y="1858296"/>
            <a:ext cx="3789127" cy="1722364"/>
          </a:xfrm>
          <a:prstGeom prst="rect">
            <a:avLst/>
          </a:prstGeom>
        </p:spPr>
        <p:txBody>
          <a:bodyPr anchor="t" anchorCtr="0"/>
          <a:lstStyle>
            <a:lvl1pPr>
              <a:defRPr/>
            </a:lvl1pPr>
          </a:lstStyle>
          <a:p>
            <a:r>
              <a:rPr lang="en-US"/>
              <a:t>Click to edit Master title style</a:t>
            </a:r>
            <a:endParaRPr lang="nl-NL"/>
          </a:p>
        </p:txBody>
      </p:sp>
      <p:sp>
        <p:nvSpPr>
          <p:cNvPr id="7" name="Text Placeholder 5">
            <a:extLst>
              <a:ext uri="{FF2B5EF4-FFF2-40B4-BE49-F238E27FC236}">
                <a16:creationId xmlns:a16="http://schemas.microsoft.com/office/drawing/2014/main" id="{4051C77E-5064-8F75-8A36-F290F752A8E7}"/>
              </a:ext>
            </a:extLst>
          </p:cNvPr>
          <p:cNvSpPr>
            <a:spLocks noGrp="1"/>
          </p:cNvSpPr>
          <p:nvPr>
            <p:ph type="body" sz="quarter" idx="15" hasCustomPrompt="1"/>
          </p:nvPr>
        </p:nvSpPr>
        <p:spPr>
          <a:xfrm>
            <a:off x="782873" y="886819"/>
            <a:ext cx="1550987" cy="971477"/>
          </a:xfrm>
        </p:spPr>
        <p:txBody>
          <a:bodyPr/>
          <a:lstStyle>
            <a:lvl1pPr marL="0" indent="0">
              <a:buNone/>
              <a:defRPr sz="4800">
                <a:solidFill>
                  <a:schemeClr val="tx2"/>
                </a:solidFill>
                <a:latin typeface="Cambria" panose="02040503050406030204" pitchFamily="18" charset="0"/>
              </a:defRPr>
            </a:lvl1pPr>
          </a:lstStyle>
          <a:p>
            <a:pPr lvl="0"/>
            <a:r>
              <a:rPr lang="en-GB"/>
              <a:t>#</a:t>
            </a:r>
            <a:endParaRPr lang="en-NL"/>
          </a:p>
        </p:txBody>
      </p:sp>
      <p:cxnSp>
        <p:nvCxnSpPr>
          <p:cNvPr id="8" name="Straight Connector 7">
            <a:extLst>
              <a:ext uri="{FF2B5EF4-FFF2-40B4-BE49-F238E27FC236}">
                <a16:creationId xmlns:a16="http://schemas.microsoft.com/office/drawing/2014/main" id="{89D1C035-18C7-FE11-092F-DF0517955F5D}"/>
              </a:ext>
            </a:extLst>
          </p:cNvPr>
          <p:cNvCxnSpPr/>
          <p:nvPr userDrawn="1"/>
        </p:nvCxnSpPr>
        <p:spPr>
          <a:xfrm>
            <a:off x="867799" y="1776316"/>
            <a:ext cx="1056904"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403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ub – Right – Light">
    <p:spTree>
      <p:nvGrpSpPr>
        <p:cNvPr id="1" name=""/>
        <p:cNvGrpSpPr/>
        <p:nvPr/>
      </p:nvGrpSpPr>
      <p:grpSpPr>
        <a:xfrm>
          <a:off x="0" y="0"/>
          <a:ext cx="0" cy="0"/>
          <a:chOff x="0" y="0"/>
          <a:chExt cx="0" cy="0"/>
        </a:xfrm>
      </p:grpSpPr>
      <p:sp>
        <p:nvSpPr>
          <p:cNvPr id="2" name="Titel 1"/>
          <p:cNvSpPr>
            <a:spLocks noGrp="1"/>
          </p:cNvSpPr>
          <p:nvPr>
            <p:ph type="title"/>
          </p:nvPr>
        </p:nvSpPr>
        <p:spPr>
          <a:xfrm>
            <a:off x="4752575" y="1858296"/>
            <a:ext cx="3789127" cy="1722364"/>
          </a:xfrm>
          <a:prstGeom prst="rect">
            <a:avLst/>
          </a:prstGeom>
        </p:spPr>
        <p:txBody>
          <a:bodyPr anchor="t" anchorCtr="0"/>
          <a:lstStyle>
            <a:lvl1pPr>
              <a:defRPr/>
            </a:lvl1pPr>
          </a:lstStyle>
          <a:p>
            <a:r>
              <a:rPr lang="en-US"/>
              <a:t>Click to edit Master title style</a:t>
            </a:r>
            <a:endParaRPr lang="nl-NL"/>
          </a:p>
        </p:txBody>
      </p:sp>
      <p:sp>
        <p:nvSpPr>
          <p:cNvPr id="9" name="Tijdelijke aanduiding voor dianummer 8"/>
          <p:cNvSpPr>
            <a:spLocks noGrp="1"/>
          </p:cNvSpPr>
          <p:nvPr>
            <p:ph type="sldNum" sz="quarter" idx="12"/>
          </p:nvPr>
        </p:nvSpPr>
        <p:spPr/>
        <p:txBody>
          <a:bodyPr/>
          <a:lstStyle/>
          <a:p>
            <a:fld id="{B86DE904-C121-477E-B2B0-923493BF220C}" type="slidenum">
              <a:rPr lang="nl-NL" smtClean="0"/>
              <a:pPr/>
              <a:t>‹#›</a:t>
            </a:fld>
            <a:endParaRPr lang="nl-NL"/>
          </a:p>
        </p:txBody>
      </p:sp>
      <p:sp>
        <p:nvSpPr>
          <p:cNvPr id="5" name="Tijdelijke aanduiding voor afbeelding 2">
            <a:extLst>
              <a:ext uri="{FF2B5EF4-FFF2-40B4-BE49-F238E27FC236}">
                <a16:creationId xmlns:a16="http://schemas.microsoft.com/office/drawing/2014/main" id="{F0E47AE6-5128-DECB-248D-C898AFC1D7F5}"/>
              </a:ext>
            </a:extLst>
          </p:cNvPr>
          <p:cNvSpPr>
            <a:spLocks noGrp="1"/>
          </p:cNvSpPr>
          <p:nvPr>
            <p:ph type="pic" idx="15"/>
          </p:nvPr>
        </p:nvSpPr>
        <p:spPr>
          <a:xfrm>
            <a:off x="784226"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6" name="Text Placeholder 5">
            <a:extLst>
              <a:ext uri="{FF2B5EF4-FFF2-40B4-BE49-F238E27FC236}">
                <a16:creationId xmlns:a16="http://schemas.microsoft.com/office/drawing/2014/main" id="{775C20A9-ABAD-760A-E37B-9116F79555E4}"/>
              </a:ext>
            </a:extLst>
          </p:cNvPr>
          <p:cNvSpPr>
            <a:spLocks noGrp="1"/>
          </p:cNvSpPr>
          <p:nvPr>
            <p:ph type="body" sz="quarter" idx="16" hasCustomPrompt="1"/>
          </p:nvPr>
        </p:nvSpPr>
        <p:spPr>
          <a:xfrm>
            <a:off x="4755152" y="886819"/>
            <a:ext cx="1550987" cy="971477"/>
          </a:xfrm>
        </p:spPr>
        <p:txBody>
          <a:bodyPr/>
          <a:lstStyle>
            <a:lvl1pPr marL="0" indent="0">
              <a:buNone/>
              <a:defRPr sz="4800">
                <a:solidFill>
                  <a:schemeClr val="tx2"/>
                </a:solidFill>
                <a:latin typeface="Cambria" panose="02040503050406030204" pitchFamily="18" charset="0"/>
              </a:defRPr>
            </a:lvl1pPr>
          </a:lstStyle>
          <a:p>
            <a:pPr lvl="0"/>
            <a:r>
              <a:rPr lang="en-GB"/>
              <a:t>#</a:t>
            </a:r>
            <a:endParaRPr lang="en-NL"/>
          </a:p>
        </p:txBody>
      </p:sp>
      <p:cxnSp>
        <p:nvCxnSpPr>
          <p:cNvPr id="8" name="Straight Connector 7">
            <a:extLst>
              <a:ext uri="{FF2B5EF4-FFF2-40B4-BE49-F238E27FC236}">
                <a16:creationId xmlns:a16="http://schemas.microsoft.com/office/drawing/2014/main" id="{66432F56-4B9B-D03A-4B9A-B64AB67B7839}"/>
              </a:ext>
            </a:extLst>
          </p:cNvPr>
          <p:cNvCxnSpPr/>
          <p:nvPr userDrawn="1"/>
        </p:nvCxnSpPr>
        <p:spPr>
          <a:xfrm>
            <a:off x="4864066" y="1776316"/>
            <a:ext cx="1056904"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77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 – Right – Dark">
    <p:bg>
      <p:bgPr>
        <a:solidFill>
          <a:schemeClr val="tx2"/>
        </a:solidFill>
        <a:effectLst/>
      </p:bgPr>
    </p:bg>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lvl1pPr>
              <a:defRPr>
                <a:solidFill>
                  <a:schemeClr val="bg1"/>
                </a:solidFill>
              </a:defRPr>
            </a:lvl1pPr>
          </a:lstStyle>
          <a:p>
            <a:fld id="{1C6BE17B-D861-924B-B43B-FB4BD656D2E6}" type="slidenum">
              <a:rPr lang="en-NL" smtClean="0"/>
              <a:pPr/>
              <a:t>‹#›</a:t>
            </a:fld>
            <a:endParaRPr lang="en-NL"/>
          </a:p>
        </p:txBody>
      </p:sp>
      <p:sp>
        <p:nvSpPr>
          <p:cNvPr id="2" name="Titel 1">
            <a:extLst>
              <a:ext uri="{FF2B5EF4-FFF2-40B4-BE49-F238E27FC236}">
                <a16:creationId xmlns:a16="http://schemas.microsoft.com/office/drawing/2014/main" id="{B19B3233-6514-3436-2AF2-734ABCB4CA25}"/>
              </a:ext>
            </a:extLst>
          </p:cNvPr>
          <p:cNvSpPr>
            <a:spLocks noGrp="1"/>
          </p:cNvSpPr>
          <p:nvPr>
            <p:ph type="title"/>
          </p:nvPr>
        </p:nvSpPr>
        <p:spPr>
          <a:xfrm>
            <a:off x="4752575" y="1858296"/>
            <a:ext cx="3789127" cy="1722364"/>
          </a:xfrm>
          <a:prstGeom prst="rect">
            <a:avLst/>
          </a:prstGeom>
        </p:spPr>
        <p:txBody>
          <a:bodyPr anchor="t" anchorCtr="0"/>
          <a:lstStyle>
            <a:lvl1pPr>
              <a:defRPr>
                <a:solidFill>
                  <a:schemeClr val="bg1"/>
                </a:solidFill>
              </a:defRPr>
            </a:lvl1pPr>
          </a:lstStyle>
          <a:p>
            <a:r>
              <a:rPr lang="en-US"/>
              <a:t>Click to edit Master title style</a:t>
            </a:r>
            <a:endParaRPr lang="nl-NL"/>
          </a:p>
        </p:txBody>
      </p:sp>
      <p:sp>
        <p:nvSpPr>
          <p:cNvPr id="3" name="Tijdelijke aanduiding voor afbeelding 2">
            <a:extLst>
              <a:ext uri="{FF2B5EF4-FFF2-40B4-BE49-F238E27FC236}">
                <a16:creationId xmlns:a16="http://schemas.microsoft.com/office/drawing/2014/main" id="{5479C738-87B2-F3AE-590B-0B3D1C3582D9}"/>
              </a:ext>
            </a:extLst>
          </p:cNvPr>
          <p:cNvSpPr>
            <a:spLocks noGrp="1"/>
          </p:cNvSpPr>
          <p:nvPr>
            <p:ph type="pic" idx="15"/>
          </p:nvPr>
        </p:nvSpPr>
        <p:spPr>
          <a:xfrm>
            <a:off x="784226"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4" name="Text Placeholder 5">
            <a:extLst>
              <a:ext uri="{FF2B5EF4-FFF2-40B4-BE49-F238E27FC236}">
                <a16:creationId xmlns:a16="http://schemas.microsoft.com/office/drawing/2014/main" id="{56BE2667-43F8-E7D0-5432-C3F41973B7EE}"/>
              </a:ext>
            </a:extLst>
          </p:cNvPr>
          <p:cNvSpPr>
            <a:spLocks noGrp="1"/>
          </p:cNvSpPr>
          <p:nvPr>
            <p:ph type="body" sz="quarter" idx="16" hasCustomPrompt="1"/>
          </p:nvPr>
        </p:nvSpPr>
        <p:spPr>
          <a:xfrm>
            <a:off x="4755152" y="886819"/>
            <a:ext cx="1550987" cy="971477"/>
          </a:xfrm>
        </p:spPr>
        <p:txBody>
          <a:bodyPr/>
          <a:lstStyle>
            <a:lvl1pPr marL="0" indent="0">
              <a:buNone/>
              <a:defRPr sz="4800">
                <a:solidFill>
                  <a:schemeClr val="bg1"/>
                </a:solidFill>
                <a:latin typeface="Cambria" panose="02040503050406030204" pitchFamily="18" charset="0"/>
              </a:defRPr>
            </a:lvl1pPr>
          </a:lstStyle>
          <a:p>
            <a:pPr lvl="0"/>
            <a:r>
              <a:rPr lang="en-GB"/>
              <a:t>#</a:t>
            </a:r>
            <a:endParaRPr lang="en-NL"/>
          </a:p>
        </p:txBody>
      </p:sp>
      <p:cxnSp>
        <p:nvCxnSpPr>
          <p:cNvPr id="10" name="Straight Connector 9">
            <a:extLst>
              <a:ext uri="{FF2B5EF4-FFF2-40B4-BE49-F238E27FC236}">
                <a16:creationId xmlns:a16="http://schemas.microsoft.com/office/drawing/2014/main" id="{F6DEE366-A0B1-3113-B7E5-776FF7204E8B}"/>
              </a:ext>
            </a:extLst>
          </p:cNvPr>
          <p:cNvCxnSpPr/>
          <p:nvPr userDrawn="1"/>
        </p:nvCxnSpPr>
        <p:spPr>
          <a:xfrm>
            <a:off x="4864066" y="1776316"/>
            <a:ext cx="1056904" cy="0"/>
          </a:xfrm>
          <a:prstGeom prst="line">
            <a:avLst/>
          </a:prstGeom>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B0BC5A0-80FB-FFD5-02A8-88461BDFE468}"/>
              </a:ext>
            </a:extLst>
          </p:cNvPr>
          <p:cNvSpPr/>
          <p:nvPr userDrawn="1"/>
        </p:nvSpPr>
        <p:spPr>
          <a:xfrm>
            <a:off x="7231157" y="4715933"/>
            <a:ext cx="1245828" cy="2775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Picture 6" descr="A close up of a logo&#10;&#10;Description automatically generated">
            <a:extLst>
              <a:ext uri="{FF2B5EF4-FFF2-40B4-BE49-F238E27FC236}">
                <a16:creationId xmlns:a16="http://schemas.microsoft.com/office/drawing/2014/main" id="{5B50F079-4784-F1D3-9830-561F42EEED0F}"/>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205553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Full Screen">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1C6BE17B-D861-924B-B43B-FB4BD656D2E6}" type="slidenum">
              <a:rPr lang="en-NL" smtClean="0"/>
              <a:t>‹#›</a:t>
            </a:fld>
            <a:endParaRPr lang="en-NL"/>
          </a:p>
        </p:txBody>
      </p:sp>
      <p:sp>
        <p:nvSpPr>
          <p:cNvPr id="2" name="Picture Placeholder 4">
            <a:extLst>
              <a:ext uri="{FF2B5EF4-FFF2-40B4-BE49-F238E27FC236}">
                <a16:creationId xmlns:a16="http://schemas.microsoft.com/office/drawing/2014/main" id="{B07ACDDA-5B7A-7B84-6CFE-910EF7B8E358}"/>
              </a:ext>
            </a:extLst>
          </p:cNvPr>
          <p:cNvSpPr>
            <a:spLocks noGrp="1"/>
          </p:cNvSpPr>
          <p:nvPr>
            <p:ph type="pic" sz="quarter" idx="13" hasCustomPrompt="1"/>
          </p:nvPr>
        </p:nvSpPr>
        <p:spPr>
          <a:xfrm>
            <a:off x="0" y="0"/>
            <a:ext cx="9144000" cy="5143500"/>
          </a:xfrm>
          <a:custGeom>
            <a:avLst/>
            <a:gdLst>
              <a:gd name="connsiteX0" fmla="*/ 7390802 w 9144000"/>
              <a:gd name="connsiteY0" fmla="*/ 4761184 h 5143500"/>
              <a:gd name="connsiteX1" fmla="*/ 7275490 w 9144000"/>
              <a:gd name="connsiteY1" fmla="*/ 4837618 h 5143500"/>
              <a:gd name="connsiteX2" fmla="*/ 7265655 w 9144000"/>
              <a:gd name="connsiteY2" fmla="*/ 4886331 h 5143500"/>
              <a:gd name="connsiteX3" fmla="*/ 7265655 w 9144000"/>
              <a:gd name="connsiteY3" fmla="*/ 4886330 h 5143500"/>
              <a:gd name="connsiteX4" fmla="*/ 7265655 w 9144000"/>
              <a:gd name="connsiteY4" fmla="*/ 4886331 h 5143500"/>
              <a:gd name="connsiteX5" fmla="*/ 7265655 w 9144000"/>
              <a:gd name="connsiteY5" fmla="*/ 4886331 h 5143500"/>
              <a:gd name="connsiteX6" fmla="*/ 7275490 w 9144000"/>
              <a:gd name="connsiteY6" fmla="*/ 4935043 h 5143500"/>
              <a:gd name="connsiteX7" fmla="*/ 7390802 w 9144000"/>
              <a:gd name="connsiteY7" fmla="*/ 5011477 h 5143500"/>
              <a:gd name="connsiteX8" fmla="*/ 8786338 w 9144000"/>
              <a:gd name="connsiteY8" fmla="*/ 5011478 h 5143500"/>
              <a:gd name="connsiteX9" fmla="*/ 8911485 w 9144000"/>
              <a:gd name="connsiteY9" fmla="*/ 4886331 h 5143500"/>
              <a:gd name="connsiteX10" fmla="*/ 8911486 w 9144000"/>
              <a:gd name="connsiteY10" fmla="*/ 4886331 h 5143500"/>
              <a:gd name="connsiteX11" fmla="*/ 8786339 w 9144000"/>
              <a:gd name="connsiteY11" fmla="*/ 4761184 h 5143500"/>
              <a:gd name="connsiteX12" fmla="*/ 0 w 9144000"/>
              <a:gd name="connsiteY12" fmla="*/ 0 h 5143500"/>
              <a:gd name="connsiteX13" fmla="*/ 9144000 w 9144000"/>
              <a:gd name="connsiteY13" fmla="*/ 0 h 5143500"/>
              <a:gd name="connsiteX14" fmla="*/ 9144000 w 9144000"/>
              <a:gd name="connsiteY14" fmla="*/ 5143500 h 5143500"/>
              <a:gd name="connsiteX15" fmla="*/ 0 w 9144000"/>
              <a:gd name="connsiteY15" fmla="*/ 5143500 h 5143500"/>
              <a:gd name="connsiteX16" fmla="*/ 0 w 9144000"/>
              <a:gd name="connsiteY16" fmla="*/ 4910782 h 5143500"/>
              <a:gd name="connsiteX17" fmla="*/ 204813 w 9144000"/>
              <a:gd name="connsiteY17" fmla="*/ 4910782 h 5143500"/>
              <a:gd name="connsiteX18" fmla="*/ 263602 w 9144000"/>
              <a:gd name="connsiteY18" fmla="*/ 4851993 h 5143500"/>
              <a:gd name="connsiteX19" fmla="*/ 263602 w 9144000"/>
              <a:gd name="connsiteY19" fmla="*/ 291508 h 5143500"/>
              <a:gd name="connsiteX20" fmla="*/ 204813 w 9144000"/>
              <a:gd name="connsiteY20" fmla="*/ 232719 h 5143500"/>
              <a:gd name="connsiteX21" fmla="*/ 0 w 9144000"/>
              <a:gd name="connsiteY21" fmla="*/ 232719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44000" h="5143500">
                <a:moveTo>
                  <a:pt x="7390802" y="4761184"/>
                </a:moveTo>
                <a:cubicBezTo>
                  <a:pt x="7338964" y="4761184"/>
                  <a:pt x="7294488" y="4792701"/>
                  <a:pt x="7275490" y="4837618"/>
                </a:cubicBezTo>
                <a:lnTo>
                  <a:pt x="7265655" y="4886331"/>
                </a:lnTo>
                <a:lnTo>
                  <a:pt x="7265655" y="4886330"/>
                </a:lnTo>
                <a:lnTo>
                  <a:pt x="7265655" y="4886331"/>
                </a:lnTo>
                <a:lnTo>
                  <a:pt x="7265655" y="4886331"/>
                </a:lnTo>
                <a:lnTo>
                  <a:pt x="7275490" y="4935043"/>
                </a:lnTo>
                <a:cubicBezTo>
                  <a:pt x="7294488" y="4979960"/>
                  <a:pt x="7338964" y="5011477"/>
                  <a:pt x="7390802" y="5011477"/>
                </a:cubicBezTo>
                <a:lnTo>
                  <a:pt x="8786338" y="5011478"/>
                </a:lnTo>
                <a:cubicBezTo>
                  <a:pt x="8855455" y="5011478"/>
                  <a:pt x="8911485" y="4955448"/>
                  <a:pt x="8911485" y="4886331"/>
                </a:cubicBezTo>
                <a:lnTo>
                  <a:pt x="8911486" y="4886331"/>
                </a:lnTo>
                <a:cubicBezTo>
                  <a:pt x="8911486" y="4817214"/>
                  <a:pt x="8855456" y="4761184"/>
                  <a:pt x="8786339" y="4761184"/>
                </a:cubicBezTo>
                <a:close/>
                <a:moveTo>
                  <a:pt x="0" y="0"/>
                </a:moveTo>
                <a:lnTo>
                  <a:pt x="9144000" y="0"/>
                </a:lnTo>
                <a:lnTo>
                  <a:pt x="9144000" y="5143500"/>
                </a:lnTo>
                <a:lnTo>
                  <a:pt x="0" y="5143500"/>
                </a:lnTo>
                <a:lnTo>
                  <a:pt x="0" y="4910782"/>
                </a:lnTo>
                <a:lnTo>
                  <a:pt x="204813" y="4910782"/>
                </a:lnTo>
                <a:cubicBezTo>
                  <a:pt x="237281" y="4910782"/>
                  <a:pt x="263602" y="4884461"/>
                  <a:pt x="263602" y="4851993"/>
                </a:cubicBezTo>
                <a:lnTo>
                  <a:pt x="263602" y="291508"/>
                </a:lnTo>
                <a:cubicBezTo>
                  <a:pt x="263602" y="259040"/>
                  <a:pt x="237281" y="232719"/>
                  <a:pt x="204813" y="232719"/>
                </a:cubicBezTo>
                <a:lnTo>
                  <a:pt x="0" y="232719"/>
                </a:lnTo>
                <a:close/>
              </a:path>
            </a:pathLst>
          </a:custGeom>
        </p:spPr>
        <p:txBody>
          <a:bodyPr wrap="square" anchor="ctr" anchorCtr="0">
            <a:noAutofit/>
          </a:bodyPr>
          <a:lstStyle>
            <a:lvl1pPr marL="0" indent="0" algn="ctr">
              <a:buNone/>
              <a:defRPr sz="3200"/>
            </a:lvl1pPr>
          </a:lstStyle>
          <a:p>
            <a:r>
              <a:rPr lang="en-NL"/>
              <a:t> Add a picture</a:t>
            </a:r>
          </a:p>
        </p:txBody>
      </p:sp>
    </p:spTree>
    <p:extLst>
      <p:ext uri="{BB962C8B-B14F-4D97-AF65-F5344CB8AC3E}">
        <p14:creationId xmlns:p14="http://schemas.microsoft.com/office/powerpoint/2010/main" val="1935761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782873" y="1318381"/>
            <a:ext cx="7576903" cy="2994983"/>
          </a:xfrm>
          <a:prstGeom prst="rect">
            <a:avLst/>
          </a:prstGeom>
        </p:spPr>
        <p:txBody>
          <a:bodyPr vert="horz" lIns="91440" tIns="45720" rIns="9144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p:cNvSpPr>
            <a:spLocks noGrp="1"/>
          </p:cNvSpPr>
          <p:nvPr>
            <p:ph type="sldNum" sz="quarter" idx="4"/>
          </p:nvPr>
        </p:nvSpPr>
        <p:spPr>
          <a:xfrm>
            <a:off x="8476984" y="4778017"/>
            <a:ext cx="403412" cy="215444"/>
          </a:xfrm>
          <a:prstGeom prst="rect">
            <a:avLst/>
          </a:prstGeom>
        </p:spPr>
        <p:txBody>
          <a:bodyPr vert="horz" wrap="square" lIns="91440" tIns="45720" rIns="91440" bIns="45720" rtlCol="0" anchor="ctr">
            <a:spAutoFit/>
          </a:bodyPr>
          <a:lstStyle>
            <a:lvl1pPr algn="r">
              <a:defRPr sz="800">
                <a:solidFill>
                  <a:schemeClr val="tx1">
                    <a:tint val="75000"/>
                  </a:schemeClr>
                </a:solidFill>
              </a:defRPr>
            </a:lvl1pPr>
          </a:lstStyle>
          <a:p>
            <a:fld id="{B86DE904-C121-477E-B2B0-923493BF220C}" type="slidenum">
              <a:rPr lang="nl-NL" smtClean="0"/>
              <a:pPr/>
              <a:t>‹#›</a:t>
            </a:fld>
            <a:endParaRPr lang="nl-NL"/>
          </a:p>
        </p:txBody>
      </p:sp>
      <p:sp>
        <p:nvSpPr>
          <p:cNvPr id="5" name="Round Same-side Corner of Rectangle 4">
            <a:extLst>
              <a:ext uri="{FF2B5EF4-FFF2-40B4-BE49-F238E27FC236}">
                <a16:creationId xmlns:a16="http://schemas.microsoft.com/office/drawing/2014/main" id="{6C443C38-324B-FBE4-B09E-2ED87B16834E}"/>
              </a:ext>
            </a:extLst>
          </p:cNvPr>
          <p:cNvSpPr/>
          <p:nvPr userDrawn="1"/>
        </p:nvSpPr>
        <p:spPr>
          <a:xfrm rot="5400000">
            <a:off x="-2207231" y="2439949"/>
            <a:ext cx="4678063" cy="263602"/>
          </a:xfrm>
          <a:prstGeom prst="round2SameRect">
            <a:avLst>
              <a:gd name="adj1" fmla="val 22302"/>
              <a:gd name="adj2"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tle Placeholder 6">
            <a:extLst>
              <a:ext uri="{FF2B5EF4-FFF2-40B4-BE49-F238E27FC236}">
                <a16:creationId xmlns:a16="http://schemas.microsoft.com/office/drawing/2014/main" id="{79647671-09AC-6CF6-60F2-DD9F367DF073}"/>
              </a:ext>
            </a:extLst>
          </p:cNvPr>
          <p:cNvSpPr>
            <a:spLocks noGrp="1"/>
          </p:cNvSpPr>
          <p:nvPr>
            <p:ph type="title"/>
          </p:nvPr>
        </p:nvSpPr>
        <p:spPr>
          <a:xfrm>
            <a:off x="628650" y="274638"/>
            <a:ext cx="7886700" cy="993775"/>
          </a:xfrm>
          <a:prstGeom prst="rect">
            <a:avLst/>
          </a:prstGeom>
        </p:spPr>
        <p:txBody>
          <a:bodyPr vert="horz" lIns="91440" tIns="45720" rIns="91440" bIns="45720" rtlCol="0" anchor="b" anchorCtr="0">
            <a:noAutofit/>
          </a:bodyPr>
          <a:lstStyle/>
          <a:p>
            <a:r>
              <a:rPr lang="en-US"/>
              <a:t>Click to edit Master title style</a:t>
            </a:r>
            <a:endParaRPr lang="en-NL"/>
          </a:p>
        </p:txBody>
      </p:sp>
      <p:pic>
        <p:nvPicPr>
          <p:cNvPr id="2" name="Picture 1" descr="A close up of a logo&#10;&#10;Description automatically generated">
            <a:extLst>
              <a:ext uri="{FF2B5EF4-FFF2-40B4-BE49-F238E27FC236}">
                <a16:creationId xmlns:a16="http://schemas.microsoft.com/office/drawing/2014/main" id="{A05E752D-F490-E3CE-2B77-3C1FB0C47A6B}"/>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3157315323"/>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75" r:id="rId3"/>
    <p:sldLayoutId id="2147483755" r:id="rId4"/>
    <p:sldLayoutId id="2147483756" r:id="rId5"/>
    <p:sldLayoutId id="2147483764" r:id="rId6"/>
    <p:sldLayoutId id="2147483770" r:id="rId7"/>
    <p:sldLayoutId id="2147483765" r:id="rId8"/>
    <p:sldLayoutId id="2147483767" r:id="rId9"/>
    <p:sldLayoutId id="2147483759" r:id="rId10"/>
    <p:sldLayoutId id="2147483766" r:id="rId11"/>
    <p:sldLayoutId id="2147483774" r:id="rId12"/>
    <p:sldLayoutId id="2147483760" r:id="rId13"/>
    <p:sldLayoutId id="2147483777" r:id="rId14"/>
    <p:sldLayoutId id="2147483761" r:id="rId15"/>
    <p:sldLayoutId id="2147483776" r:id="rId16"/>
    <p:sldLayoutId id="2147483778"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ct val="0"/>
        </a:spcBef>
        <a:buNone/>
        <a:defRPr sz="2800" b="0" i="0" kern="1200">
          <a:solidFill>
            <a:schemeClr val="tx2"/>
          </a:solidFill>
          <a:latin typeface="Cambria" panose="02040503050406030204" pitchFamily="18" charset="0"/>
          <a:ea typeface="+mj-ea"/>
          <a:cs typeface="+mj-cs"/>
        </a:defRPr>
      </a:lvl1pPr>
    </p:titleStyle>
    <p:body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www.mr-online.nl/digimagazine/okt16/magazine.html?page=38"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198B360-EC15-5CE6-25A9-EEBA0DCCBBAB}"/>
              </a:ext>
            </a:extLst>
          </p:cNvPr>
          <p:cNvPicPr>
            <a:picLocks noGrp="1" noChangeAspect="1"/>
          </p:cNvPicPr>
          <p:nvPr>
            <p:ph type="pic" idx="13"/>
          </p:nvPr>
        </p:nvPicPr>
        <p:blipFill>
          <a:blip r:embed="rId2"/>
          <a:srcRect t="15" b="15"/>
          <a:stretch>
            <a:fillRect/>
          </a:stretch>
        </p:blipFill>
        <p:spPr/>
      </p:pic>
      <p:sp>
        <p:nvSpPr>
          <p:cNvPr id="10" name="Title 9">
            <a:extLst>
              <a:ext uri="{FF2B5EF4-FFF2-40B4-BE49-F238E27FC236}">
                <a16:creationId xmlns:a16="http://schemas.microsoft.com/office/drawing/2014/main" id="{03FE1EAB-1F7D-2CEE-C02E-AE1FE3AF4668}"/>
              </a:ext>
            </a:extLst>
          </p:cNvPr>
          <p:cNvSpPr>
            <a:spLocks noGrp="1"/>
          </p:cNvSpPr>
          <p:nvPr>
            <p:ph type="ctrTitle"/>
          </p:nvPr>
        </p:nvSpPr>
        <p:spPr/>
        <p:txBody>
          <a:bodyPr/>
          <a:lstStyle/>
          <a:p>
            <a:r>
              <a:rPr lang="nl-BE" dirty="0"/>
              <a:t>Legal </a:t>
            </a:r>
            <a:r>
              <a:rPr lang="nl-BE" dirty="0" err="1"/>
              <a:t>opinions</a:t>
            </a:r>
            <a:br>
              <a:rPr lang="nl-BE" dirty="0"/>
            </a:br>
            <a:endParaRPr lang="en-NL" dirty="0"/>
          </a:p>
        </p:txBody>
      </p:sp>
      <p:sp>
        <p:nvSpPr>
          <p:cNvPr id="11" name="Subtitle 10">
            <a:extLst>
              <a:ext uri="{FF2B5EF4-FFF2-40B4-BE49-F238E27FC236}">
                <a16:creationId xmlns:a16="http://schemas.microsoft.com/office/drawing/2014/main" id="{6200295F-A9FC-56FE-0F2C-23D686C54B21}"/>
              </a:ext>
            </a:extLst>
          </p:cNvPr>
          <p:cNvSpPr>
            <a:spLocks noGrp="1"/>
          </p:cNvSpPr>
          <p:nvPr>
            <p:ph type="subTitle" idx="1"/>
          </p:nvPr>
        </p:nvSpPr>
        <p:spPr/>
        <p:txBody>
          <a:bodyPr/>
          <a:lstStyle/>
          <a:p>
            <a:r>
              <a:rPr lang="nl-BE" dirty="0"/>
              <a:t>Ivan Peeters</a:t>
            </a:r>
            <a:endParaRPr lang="en-NL" dirty="0"/>
          </a:p>
        </p:txBody>
      </p:sp>
      <p:sp>
        <p:nvSpPr>
          <p:cNvPr id="13" name="Text Placeholder 12">
            <a:extLst>
              <a:ext uri="{FF2B5EF4-FFF2-40B4-BE49-F238E27FC236}">
                <a16:creationId xmlns:a16="http://schemas.microsoft.com/office/drawing/2014/main" id="{B10A64C2-C0F1-370F-C07F-FF59BBF9C92F}"/>
              </a:ext>
            </a:extLst>
          </p:cNvPr>
          <p:cNvSpPr>
            <a:spLocks noGrp="1"/>
          </p:cNvSpPr>
          <p:nvPr>
            <p:ph type="body" sz="quarter" idx="14"/>
          </p:nvPr>
        </p:nvSpPr>
        <p:spPr>
          <a:xfrm>
            <a:off x="901700" y="3057810"/>
            <a:ext cx="1043701" cy="432792"/>
          </a:xfrm>
        </p:spPr>
        <p:txBody>
          <a:bodyPr/>
          <a:lstStyle/>
          <a:p>
            <a:r>
              <a:rPr lang="nl-BE" dirty="0"/>
              <a:t>Banking and Finance</a:t>
            </a:r>
            <a:endParaRPr lang="en-NL" dirty="0"/>
          </a:p>
        </p:txBody>
      </p:sp>
      <p:sp>
        <p:nvSpPr>
          <p:cNvPr id="14" name="Text Placeholder 13">
            <a:extLst>
              <a:ext uri="{FF2B5EF4-FFF2-40B4-BE49-F238E27FC236}">
                <a16:creationId xmlns:a16="http://schemas.microsoft.com/office/drawing/2014/main" id="{4766AE2C-75DA-F07B-2B77-2965138646B2}"/>
              </a:ext>
            </a:extLst>
          </p:cNvPr>
          <p:cNvSpPr>
            <a:spLocks noGrp="1" noRot="1" noMove="1" noResize="1" noEditPoints="1" noAdjustHandles="1" noChangeArrowheads="1" noChangeShapeType="1"/>
          </p:cNvSpPr>
          <p:nvPr>
            <p:ph type="body" sz="quarter" idx="15"/>
          </p:nvPr>
        </p:nvSpPr>
        <p:spPr/>
        <p:txBody>
          <a:bodyPr/>
          <a:lstStyle/>
          <a:p>
            <a:endParaRPr lang="en-NL" dirty="0"/>
          </a:p>
        </p:txBody>
      </p:sp>
      <p:sp>
        <p:nvSpPr>
          <p:cNvPr id="15" name="Text Placeholder 14">
            <a:extLst>
              <a:ext uri="{FF2B5EF4-FFF2-40B4-BE49-F238E27FC236}">
                <a16:creationId xmlns:a16="http://schemas.microsoft.com/office/drawing/2014/main" id="{EBC9E55D-B1F3-E210-6AFD-2132A6F1E25E}"/>
              </a:ext>
            </a:extLst>
          </p:cNvPr>
          <p:cNvSpPr>
            <a:spLocks noGrp="1"/>
          </p:cNvSpPr>
          <p:nvPr>
            <p:ph type="body" sz="quarter" idx="16"/>
          </p:nvPr>
        </p:nvSpPr>
        <p:spPr>
          <a:xfrm>
            <a:off x="7421629" y="3166008"/>
            <a:ext cx="1433075" cy="216396"/>
          </a:xfrm>
        </p:spPr>
        <p:txBody>
          <a:bodyPr/>
          <a:lstStyle/>
          <a:p>
            <a:r>
              <a:rPr lang="nl-BE" dirty="0"/>
              <a:t>27 </a:t>
            </a:r>
            <a:r>
              <a:rPr lang="nl-BE" dirty="0" err="1"/>
              <a:t>March</a:t>
            </a:r>
            <a:r>
              <a:rPr lang="nl-BE" dirty="0"/>
              <a:t> 2026</a:t>
            </a:r>
            <a:endParaRPr lang="en-NL" dirty="0"/>
          </a:p>
        </p:txBody>
      </p:sp>
      <p:pic>
        <p:nvPicPr>
          <p:cNvPr id="3" name="Picture 2">
            <a:extLst>
              <a:ext uri="{FF2B5EF4-FFF2-40B4-BE49-F238E27FC236}">
                <a16:creationId xmlns:a16="http://schemas.microsoft.com/office/drawing/2014/main" id="{90AE8E68-3381-2898-940B-B436E7AD5AA7}"/>
              </a:ext>
            </a:extLst>
          </p:cNvPr>
          <p:cNvPicPr>
            <a:picLocks noChangeAspect="1"/>
          </p:cNvPicPr>
          <p:nvPr/>
        </p:nvPicPr>
        <p:blipFill>
          <a:blip r:embed="rId3"/>
          <a:stretch>
            <a:fillRect/>
          </a:stretch>
        </p:blipFill>
        <p:spPr>
          <a:xfrm>
            <a:off x="2334574" y="1163117"/>
            <a:ext cx="4474852" cy="2219287"/>
          </a:xfrm>
          <a:prstGeom prst="rect">
            <a:avLst/>
          </a:prstGeom>
        </p:spPr>
      </p:pic>
    </p:spTree>
    <p:extLst>
      <p:ext uri="{BB962C8B-B14F-4D97-AF65-F5344CB8AC3E}">
        <p14:creationId xmlns:p14="http://schemas.microsoft.com/office/powerpoint/2010/main" val="203995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26C62-3385-7BA3-FDFE-D214AA88C8AA}"/>
              </a:ext>
            </a:extLst>
          </p:cNvPr>
          <p:cNvSpPr>
            <a:spLocks noGrp="1"/>
          </p:cNvSpPr>
          <p:nvPr>
            <p:ph idx="1"/>
          </p:nvPr>
        </p:nvSpPr>
        <p:spPr/>
        <p:txBody>
          <a:bodyPr/>
          <a:lstStyle/>
          <a:p>
            <a:pPr marL="0" indent="0">
              <a:buNone/>
            </a:pPr>
            <a:r>
              <a:rPr lang="nl-NL" dirty="0" err="1">
                <a:solidFill>
                  <a:schemeClr val="accent5">
                    <a:lumMod val="75000"/>
                  </a:schemeClr>
                </a:solidFill>
              </a:rPr>
              <a:t>Degree</a:t>
            </a:r>
            <a:r>
              <a:rPr lang="nl-NL" dirty="0">
                <a:solidFill>
                  <a:schemeClr val="accent5">
                    <a:lumMod val="75000"/>
                  </a:schemeClr>
                </a:solidFill>
              </a:rPr>
              <a:t> of </a:t>
            </a:r>
            <a:r>
              <a:rPr lang="nl-NL" dirty="0" err="1">
                <a:solidFill>
                  <a:schemeClr val="accent5">
                    <a:lumMod val="75000"/>
                  </a:schemeClr>
                </a:solidFill>
              </a:rPr>
              <a:t>complexity</a:t>
            </a:r>
            <a:endParaRPr lang="nl-NL" dirty="0">
              <a:solidFill>
                <a:schemeClr val="accent5">
                  <a:lumMod val="75000"/>
                </a:schemeClr>
              </a:solidFill>
            </a:endParaRPr>
          </a:p>
          <a:p>
            <a:pPr marL="0" indent="0">
              <a:buNone/>
            </a:pPr>
            <a:endParaRPr lang="nl-NL" dirty="0"/>
          </a:p>
          <a:p>
            <a:pPr>
              <a:spcAft>
                <a:spcPts val="600"/>
              </a:spcAft>
              <a:buFont typeface="Arial" panose="020B0604020202020204" pitchFamily="34" charset="0"/>
              <a:buChar char="•"/>
            </a:pPr>
            <a:r>
              <a:rPr lang="en-US" dirty="0"/>
              <a:t>Capacity </a:t>
            </a:r>
          </a:p>
          <a:p>
            <a:pPr>
              <a:spcAft>
                <a:spcPts val="600"/>
              </a:spcAft>
              <a:buFont typeface="Arial" panose="020B0604020202020204" pitchFamily="34" charset="0"/>
              <a:buChar char="•"/>
            </a:pPr>
            <a:r>
              <a:rPr lang="en-US" dirty="0"/>
              <a:t>Enforceability </a:t>
            </a:r>
          </a:p>
          <a:p>
            <a:pPr>
              <a:spcAft>
                <a:spcPts val="600"/>
              </a:spcAft>
              <a:buFont typeface="Arial" panose="020B0604020202020204" pitchFamily="34" charset="0"/>
              <a:buChar char="•"/>
            </a:pPr>
            <a:r>
              <a:rPr lang="en-US" dirty="0"/>
              <a:t>Regulatory compliance / </a:t>
            </a:r>
            <a:r>
              <a:rPr lang="en-US" dirty="0" err="1"/>
              <a:t>characterisation</a:t>
            </a:r>
            <a:endParaRPr lang="en-US" dirty="0"/>
          </a:p>
          <a:p>
            <a:pPr>
              <a:spcAft>
                <a:spcPts val="600"/>
              </a:spcAft>
              <a:buFont typeface="Arial" panose="020B0604020202020204" pitchFamily="34" charset="0"/>
              <a:buChar char="•"/>
            </a:pPr>
            <a:r>
              <a:rPr lang="en-US" dirty="0"/>
              <a:t>Insolvency resistance (e.g. true sale)</a:t>
            </a:r>
          </a:p>
          <a:p>
            <a:pPr>
              <a:spcAft>
                <a:spcPts val="600"/>
              </a:spcAft>
              <a:buFont typeface="Arial" panose="020B0604020202020204" pitchFamily="34" charset="0"/>
              <a:buChar char="•"/>
            </a:pPr>
            <a:r>
              <a:rPr lang="en-US" dirty="0"/>
              <a:t>Multi-jurisdictional fact pattern</a:t>
            </a:r>
          </a:p>
          <a:p>
            <a:pPr marL="0" indent="0">
              <a:buNone/>
            </a:pPr>
            <a:endParaRPr lang="nl-NL" dirty="0"/>
          </a:p>
        </p:txBody>
      </p:sp>
      <p:sp>
        <p:nvSpPr>
          <p:cNvPr id="4" name="Slide Number Placeholder 3">
            <a:extLst>
              <a:ext uri="{FF2B5EF4-FFF2-40B4-BE49-F238E27FC236}">
                <a16:creationId xmlns:a16="http://schemas.microsoft.com/office/drawing/2014/main" id="{F6C7E61B-5619-2D39-821A-47CB30D3F877}"/>
              </a:ext>
            </a:extLst>
          </p:cNvPr>
          <p:cNvSpPr>
            <a:spLocks noGrp="1"/>
          </p:cNvSpPr>
          <p:nvPr>
            <p:ph type="sldNum" sz="quarter" idx="12"/>
          </p:nvPr>
        </p:nvSpPr>
        <p:spPr/>
        <p:txBody>
          <a:bodyPr/>
          <a:lstStyle/>
          <a:p>
            <a:fld id="{1C6BE17B-D861-924B-B43B-FB4BD656D2E6}" type="slidenum">
              <a:rPr lang="en-NL" smtClean="0"/>
              <a:t>10</a:t>
            </a:fld>
            <a:endParaRPr lang="en-NL"/>
          </a:p>
        </p:txBody>
      </p:sp>
      <p:sp>
        <p:nvSpPr>
          <p:cNvPr id="5" name="Title 2">
            <a:extLst>
              <a:ext uri="{FF2B5EF4-FFF2-40B4-BE49-F238E27FC236}">
                <a16:creationId xmlns:a16="http://schemas.microsoft.com/office/drawing/2014/main" id="{E0E8655F-AFB4-58AD-BA9D-6412026A9E39}"/>
              </a:ext>
            </a:extLst>
          </p:cNvPr>
          <p:cNvSpPr>
            <a:spLocks noGrp="1"/>
          </p:cNvSpPr>
          <p:nvPr>
            <p:ph type="title"/>
          </p:nvPr>
        </p:nvSpPr>
        <p:spPr>
          <a:xfrm>
            <a:off x="782873" y="386954"/>
            <a:ext cx="7576903" cy="857250"/>
          </a:xfrm>
        </p:spPr>
        <p:txBody>
          <a:bodyPr/>
          <a:lstStyle/>
          <a:p>
            <a:r>
              <a:rPr lang="en-US" dirty="0"/>
              <a:t>1. A legal opinion: what is it and what is its purpose?</a:t>
            </a:r>
            <a:endParaRPr lang="en-NL" dirty="0"/>
          </a:p>
        </p:txBody>
      </p:sp>
      <p:pic>
        <p:nvPicPr>
          <p:cNvPr id="2" name="Google Shape;2066;p349">
            <a:extLst>
              <a:ext uri="{FF2B5EF4-FFF2-40B4-BE49-F238E27FC236}">
                <a16:creationId xmlns:a16="http://schemas.microsoft.com/office/drawing/2014/main" id="{FCF29857-FAEF-A2BF-9901-037165583798}"/>
              </a:ext>
            </a:extLst>
          </p:cNvPr>
          <p:cNvPicPr preferRelativeResize="0">
            <a:picLocks noChangeAspect="1"/>
          </p:cNvPicPr>
          <p:nvPr/>
        </p:nvPicPr>
        <p:blipFill rotWithShape="1">
          <a:blip r:embed="rId2">
            <a:alphaModFix/>
          </a:blip>
          <a:srcRect l="20495" r="20061"/>
          <a:stretch/>
        </p:blipFill>
        <p:spPr>
          <a:xfrm>
            <a:off x="5464980" y="925872"/>
            <a:ext cx="3360014" cy="3780000"/>
          </a:xfrm>
          <a:prstGeom prst="rect">
            <a:avLst/>
          </a:prstGeom>
          <a:noFill/>
          <a:ln>
            <a:noFill/>
          </a:ln>
        </p:spPr>
      </p:pic>
    </p:spTree>
    <p:extLst>
      <p:ext uri="{BB962C8B-B14F-4D97-AF65-F5344CB8AC3E}">
        <p14:creationId xmlns:p14="http://schemas.microsoft.com/office/powerpoint/2010/main" val="1074111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26C62-3385-7BA3-FDFE-D214AA88C8AA}"/>
              </a:ext>
            </a:extLst>
          </p:cNvPr>
          <p:cNvSpPr>
            <a:spLocks noGrp="1"/>
          </p:cNvSpPr>
          <p:nvPr>
            <p:ph idx="1"/>
          </p:nvPr>
        </p:nvSpPr>
        <p:spPr/>
        <p:txBody>
          <a:bodyPr/>
          <a:lstStyle/>
          <a:p>
            <a:pPr marL="0" indent="0">
              <a:buNone/>
            </a:pPr>
            <a:r>
              <a:rPr lang="en-US" dirty="0">
                <a:solidFill>
                  <a:schemeClr val="accent5">
                    <a:lumMod val="75000"/>
                  </a:schemeClr>
                </a:solidFill>
              </a:rPr>
              <a:t>Who wants one and why?</a:t>
            </a:r>
          </a:p>
          <a:p>
            <a:pPr marL="0" indent="0">
              <a:buNone/>
            </a:pPr>
            <a:endParaRPr lang="en-US" dirty="0"/>
          </a:p>
          <a:p>
            <a:pPr marL="457200" lvl="0" indent="-330200" algn="l" rtl="0">
              <a:spcBef>
                <a:spcPts val="0"/>
              </a:spcBef>
              <a:spcAft>
                <a:spcPts val="0"/>
              </a:spcAft>
              <a:buSzPts val="1600"/>
              <a:buChar char="•"/>
            </a:pPr>
            <a:r>
              <a:rPr lang="en-US" dirty="0">
                <a:solidFill>
                  <a:schemeClr val="accent6">
                    <a:lumMod val="75000"/>
                  </a:schemeClr>
                </a:solidFill>
              </a:rPr>
              <a:t>Lender</a:t>
            </a:r>
            <a:r>
              <a:rPr lang="en-US" dirty="0">
                <a:solidFill>
                  <a:schemeClr val="accent1"/>
                </a:solidFill>
              </a:rPr>
              <a:t> </a:t>
            </a:r>
            <a:r>
              <a:rPr lang="en-US" dirty="0"/>
              <a:t>– as “condition precedent” for funding</a:t>
            </a:r>
          </a:p>
          <a:p>
            <a:pPr marL="457200" lvl="0" indent="-330200" algn="l" rtl="0">
              <a:spcBef>
                <a:spcPts val="600"/>
              </a:spcBef>
              <a:spcAft>
                <a:spcPts val="0"/>
              </a:spcAft>
              <a:buSzPts val="1600"/>
              <a:buChar char="•"/>
            </a:pPr>
            <a:r>
              <a:rPr lang="en-US" dirty="0">
                <a:solidFill>
                  <a:schemeClr val="accent6">
                    <a:lumMod val="75000"/>
                  </a:schemeClr>
                </a:solidFill>
              </a:rPr>
              <a:t>Borrower </a:t>
            </a:r>
            <a:r>
              <a:rPr lang="en-US" dirty="0"/>
              <a:t>– as “condition precedent” for funding</a:t>
            </a:r>
          </a:p>
          <a:p>
            <a:pPr marL="457200" lvl="0" indent="-330200" algn="l" rtl="0">
              <a:spcBef>
                <a:spcPts val="600"/>
              </a:spcBef>
              <a:spcAft>
                <a:spcPts val="0"/>
              </a:spcAft>
              <a:buSzPts val="1600"/>
              <a:buChar char="•"/>
            </a:pPr>
            <a:r>
              <a:rPr lang="en-US" dirty="0">
                <a:solidFill>
                  <a:schemeClr val="accent6">
                    <a:lumMod val="75000"/>
                  </a:schemeClr>
                </a:solidFill>
              </a:rPr>
              <a:t>Guarantor</a:t>
            </a:r>
            <a:r>
              <a:rPr lang="en-US" dirty="0"/>
              <a:t> – as “condition precedent” for funding</a:t>
            </a:r>
          </a:p>
          <a:p>
            <a:pPr marL="457200" lvl="0" indent="-330200" algn="l" rtl="0">
              <a:spcBef>
                <a:spcPts val="600"/>
              </a:spcBef>
              <a:spcAft>
                <a:spcPts val="0"/>
              </a:spcAft>
              <a:buSzPts val="1600"/>
              <a:buChar char="•"/>
            </a:pPr>
            <a:r>
              <a:rPr lang="en-US" dirty="0">
                <a:solidFill>
                  <a:schemeClr val="accent6">
                    <a:lumMod val="75000"/>
                  </a:schemeClr>
                </a:solidFill>
              </a:rPr>
              <a:t>Rating agency </a:t>
            </a:r>
            <a:r>
              <a:rPr lang="en-US" dirty="0"/>
              <a:t>– legal comfort for key legal issues (structured finance)</a:t>
            </a:r>
          </a:p>
          <a:p>
            <a:pPr marL="457200" lvl="0" indent="-330200" algn="l" rtl="0">
              <a:spcBef>
                <a:spcPts val="600"/>
              </a:spcBef>
              <a:spcAft>
                <a:spcPts val="0"/>
              </a:spcAft>
              <a:buSzPts val="1600"/>
              <a:buChar char="•"/>
            </a:pPr>
            <a:r>
              <a:rPr lang="en-US" dirty="0">
                <a:solidFill>
                  <a:schemeClr val="accent6">
                    <a:lumMod val="75000"/>
                  </a:schemeClr>
                </a:solidFill>
              </a:rPr>
              <a:t>Auditor</a:t>
            </a:r>
            <a:r>
              <a:rPr lang="en-US" dirty="0"/>
              <a:t> – legal comfort to underpin accounting analysis (e.g. “true sale” / “off balance sheet”)</a:t>
            </a:r>
          </a:p>
          <a:p>
            <a:pPr marL="457200" lvl="0" indent="-330200" algn="l" rtl="0">
              <a:spcBef>
                <a:spcPts val="600"/>
              </a:spcBef>
              <a:spcAft>
                <a:spcPts val="0"/>
              </a:spcAft>
              <a:buSzPts val="1600"/>
              <a:buChar char="•"/>
            </a:pPr>
            <a:r>
              <a:rPr lang="en-US" dirty="0">
                <a:solidFill>
                  <a:schemeClr val="accent6">
                    <a:lumMod val="75000"/>
                  </a:schemeClr>
                </a:solidFill>
              </a:rPr>
              <a:t>Prudential supervisor </a:t>
            </a:r>
            <a:r>
              <a:rPr lang="en-US" dirty="0"/>
              <a:t>(e.g. NBB/BNB) – as condition for compliance</a:t>
            </a:r>
          </a:p>
          <a:p>
            <a:pPr marL="457200" lvl="0" indent="-330200" algn="l" rtl="0">
              <a:spcBef>
                <a:spcPts val="600"/>
              </a:spcBef>
              <a:spcAft>
                <a:spcPts val="0"/>
              </a:spcAft>
              <a:buSzPts val="1600"/>
              <a:buChar char="•"/>
            </a:pPr>
            <a:r>
              <a:rPr lang="en-US" dirty="0"/>
              <a:t>Any transaction party …</a:t>
            </a:r>
          </a:p>
          <a:p>
            <a:pPr marL="0" indent="0">
              <a:buNone/>
            </a:pPr>
            <a:endParaRPr lang="nl-NL" dirty="0"/>
          </a:p>
        </p:txBody>
      </p:sp>
      <p:sp>
        <p:nvSpPr>
          <p:cNvPr id="4" name="Slide Number Placeholder 3">
            <a:extLst>
              <a:ext uri="{FF2B5EF4-FFF2-40B4-BE49-F238E27FC236}">
                <a16:creationId xmlns:a16="http://schemas.microsoft.com/office/drawing/2014/main" id="{F6C7E61B-5619-2D39-821A-47CB30D3F877}"/>
              </a:ext>
            </a:extLst>
          </p:cNvPr>
          <p:cNvSpPr>
            <a:spLocks noGrp="1"/>
          </p:cNvSpPr>
          <p:nvPr>
            <p:ph type="sldNum" sz="quarter" idx="12"/>
          </p:nvPr>
        </p:nvSpPr>
        <p:spPr/>
        <p:txBody>
          <a:bodyPr/>
          <a:lstStyle/>
          <a:p>
            <a:fld id="{1C6BE17B-D861-924B-B43B-FB4BD656D2E6}" type="slidenum">
              <a:rPr lang="en-NL" smtClean="0"/>
              <a:t>11</a:t>
            </a:fld>
            <a:endParaRPr lang="en-NL"/>
          </a:p>
        </p:txBody>
      </p:sp>
      <p:sp>
        <p:nvSpPr>
          <p:cNvPr id="5" name="Title 2">
            <a:extLst>
              <a:ext uri="{FF2B5EF4-FFF2-40B4-BE49-F238E27FC236}">
                <a16:creationId xmlns:a16="http://schemas.microsoft.com/office/drawing/2014/main" id="{E0E8655F-AFB4-58AD-BA9D-6412026A9E39}"/>
              </a:ext>
            </a:extLst>
          </p:cNvPr>
          <p:cNvSpPr>
            <a:spLocks noGrp="1"/>
          </p:cNvSpPr>
          <p:nvPr>
            <p:ph type="title"/>
          </p:nvPr>
        </p:nvSpPr>
        <p:spPr>
          <a:xfrm>
            <a:off x="782873" y="386954"/>
            <a:ext cx="7576903" cy="857250"/>
          </a:xfrm>
        </p:spPr>
        <p:txBody>
          <a:bodyPr/>
          <a:lstStyle/>
          <a:p>
            <a:r>
              <a:rPr lang="en-US" dirty="0"/>
              <a:t>1. A legal opinion: what is it and what is its purpose?</a:t>
            </a:r>
            <a:endParaRPr lang="en-NL" dirty="0"/>
          </a:p>
        </p:txBody>
      </p:sp>
    </p:spTree>
    <p:extLst>
      <p:ext uri="{BB962C8B-B14F-4D97-AF65-F5344CB8AC3E}">
        <p14:creationId xmlns:p14="http://schemas.microsoft.com/office/powerpoint/2010/main" val="1434145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26C62-3385-7BA3-FDFE-D214AA88C8AA}"/>
              </a:ext>
            </a:extLst>
          </p:cNvPr>
          <p:cNvSpPr>
            <a:spLocks noGrp="1"/>
          </p:cNvSpPr>
          <p:nvPr>
            <p:ph idx="1"/>
          </p:nvPr>
        </p:nvSpPr>
        <p:spPr/>
        <p:txBody>
          <a:bodyPr/>
          <a:lstStyle/>
          <a:p>
            <a:pPr marL="0" indent="0">
              <a:buNone/>
            </a:pPr>
            <a:r>
              <a:rPr lang="en-US" dirty="0">
                <a:solidFill>
                  <a:schemeClr val="accent5">
                    <a:lumMod val="75000"/>
                  </a:schemeClr>
                </a:solidFill>
              </a:rPr>
              <a:t>What is/should be the true purpose?</a:t>
            </a:r>
          </a:p>
          <a:p>
            <a:pPr marL="0" indent="0">
              <a:buNone/>
            </a:pPr>
            <a:endParaRPr lang="nl-NL" dirty="0"/>
          </a:p>
          <a:p>
            <a:pPr marL="541338" indent="0">
              <a:buNone/>
            </a:pPr>
            <a:r>
              <a:rPr lang="en-US" sz="1600" b="1" dirty="0"/>
              <a:t>Achieve the client’s objective (see above), does that by:</a:t>
            </a:r>
            <a:endParaRPr lang="en-US" sz="1600" b="1" dirty="0">
              <a:solidFill>
                <a:srgbClr val="000000"/>
              </a:solidFill>
            </a:endParaRPr>
          </a:p>
          <a:p>
            <a:pPr marL="0" indent="0">
              <a:buNone/>
            </a:pPr>
            <a:endParaRPr lang="nl-NL" dirty="0"/>
          </a:p>
          <a:p>
            <a:pPr marL="541338" lvl="0" indent="0" algn="l" rtl="0">
              <a:spcBef>
                <a:spcPts val="600"/>
              </a:spcBef>
              <a:spcAft>
                <a:spcPts val="0"/>
              </a:spcAft>
              <a:buNone/>
            </a:pPr>
            <a:r>
              <a:rPr lang="en-US" sz="1400" dirty="0"/>
              <a:t>Providing</a:t>
            </a:r>
            <a:r>
              <a:rPr lang="en-US" sz="1400" dirty="0">
                <a:solidFill>
                  <a:srgbClr val="000000"/>
                </a:solidFill>
              </a:rPr>
              <a:t> “certainty” to the beneficiary/addressee on legal issues arising in respect of certain facts and/or documents: i.e. to state to what extent risks do or do not exist (disclosure)</a:t>
            </a:r>
          </a:p>
          <a:p>
            <a:pPr marL="541338" lvl="0" indent="0" algn="l" rtl="0">
              <a:spcBef>
                <a:spcPts val="600"/>
              </a:spcBef>
              <a:spcAft>
                <a:spcPts val="0"/>
              </a:spcAft>
              <a:buNone/>
            </a:pPr>
            <a:endParaRPr lang="en-US" sz="1400" dirty="0">
              <a:solidFill>
                <a:srgbClr val="000000"/>
              </a:solidFill>
            </a:endParaRPr>
          </a:p>
          <a:p>
            <a:pPr marL="541338" lvl="0" indent="0" algn="l" rtl="0">
              <a:spcBef>
                <a:spcPts val="600"/>
              </a:spcBef>
              <a:spcAft>
                <a:spcPts val="0"/>
              </a:spcAft>
              <a:buNone/>
            </a:pPr>
            <a:r>
              <a:rPr lang="en-US" sz="1400" dirty="0">
                <a:solidFill>
                  <a:srgbClr val="000000"/>
                </a:solidFill>
              </a:rPr>
              <a:t>Not by trying to provide insurance </a:t>
            </a:r>
            <a:r>
              <a:rPr lang="en-US" sz="1400" dirty="0"/>
              <a:t>for (legal) </a:t>
            </a:r>
            <a:r>
              <a:rPr lang="en-US" sz="1400" dirty="0">
                <a:solidFill>
                  <a:srgbClr val="000000"/>
                </a:solidFill>
              </a:rPr>
              <a:t>risks</a:t>
            </a:r>
          </a:p>
          <a:p>
            <a:pPr marL="541338" lvl="0" indent="0" algn="l" rtl="0">
              <a:spcBef>
                <a:spcPts val="600"/>
              </a:spcBef>
              <a:spcAft>
                <a:spcPts val="0"/>
              </a:spcAft>
              <a:buNone/>
            </a:pPr>
            <a:endParaRPr lang="en-US" sz="1400" dirty="0"/>
          </a:p>
          <a:p>
            <a:pPr marL="541338" lvl="0" indent="0" algn="l" rtl="0">
              <a:spcBef>
                <a:spcPts val="600"/>
              </a:spcBef>
              <a:spcAft>
                <a:spcPts val="0"/>
              </a:spcAft>
              <a:buNone/>
            </a:pPr>
            <a:r>
              <a:rPr lang="en-US" sz="1400" dirty="0"/>
              <a:t>By introducing </a:t>
            </a:r>
            <a:r>
              <a:rPr lang="en-US" sz="1400" dirty="0" err="1"/>
              <a:t>focussed</a:t>
            </a:r>
            <a:r>
              <a:rPr lang="en-US" sz="1400" dirty="0"/>
              <a:t>, technical legal analysis and discipline to help achieve the objective (process management)</a:t>
            </a:r>
            <a:endParaRPr lang="en-US" sz="1400" dirty="0">
              <a:solidFill>
                <a:srgbClr val="000000"/>
              </a:solidFill>
            </a:endParaRPr>
          </a:p>
          <a:p>
            <a:pPr marL="0" indent="0">
              <a:buNone/>
            </a:pPr>
            <a:endParaRPr lang="nl-NL" dirty="0"/>
          </a:p>
        </p:txBody>
      </p:sp>
      <p:sp>
        <p:nvSpPr>
          <p:cNvPr id="4" name="Slide Number Placeholder 3">
            <a:extLst>
              <a:ext uri="{FF2B5EF4-FFF2-40B4-BE49-F238E27FC236}">
                <a16:creationId xmlns:a16="http://schemas.microsoft.com/office/drawing/2014/main" id="{F6C7E61B-5619-2D39-821A-47CB30D3F877}"/>
              </a:ext>
            </a:extLst>
          </p:cNvPr>
          <p:cNvSpPr>
            <a:spLocks noGrp="1"/>
          </p:cNvSpPr>
          <p:nvPr>
            <p:ph type="sldNum" sz="quarter" idx="12"/>
          </p:nvPr>
        </p:nvSpPr>
        <p:spPr/>
        <p:txBody>
          <a:bodyPr/>
          <a:lstStyle/>
          <a:p>
            <a:fld id="{1C6BE17B-D861-924B-B43B-FB4BD656D2E6}" type="slidenum">
              <a:rPr lang="en-NL" smtClean="0"/>
              <a:t>12</a:t>
            </a:fld>
            <a:endParaRPr lang="en-NL"/>
          </a:p>
        </p:txBody>
      </p:sp>
      <p:sp>
        <p:nvSpPr>
          <p:cNvPr id="5" name="Title 2">
            <a:extLst>
              <a:ext uri="{FF2B5EF4-FFF2-40B4-BE49-F238E27FC236}">
                <a16:creationId xmlns:a16="http://schemas.microsoft.com/office/drawing/2014/main" id="{E0E8655F-AFB4-58AD-BA9D-6412026A9E39}"/>
              </a:ext>
            </a:extLst>
          </p:cNvPr>
          <p:cNvSpPr>
            <a:spLocks noGrp="1"/>
          </p:cNvSpPr>
          <p:nvPr>
            <p:ph type="title"/>
          </p:nvPr>
        </p:nvSpPr>
        <p:spPr>
          <a:xfrm>
            <a:off x="782873" y="386954"/>
            <a:ext cx="7576903" cy="857250"/>
          </a:xfrm>
        </p:spPr>
        <p:txBody>
          <a:bodyPr/>
          <a:lstStyle/>
          <a:p>
            <a:r>
              <a:rPr lang="en-US" dirty="0"/>
              <a:t>1. A legal opinion: what is it and what is its purpose?</a:t>
            </a:r>
            <a:endParaRPr lang="en-NL" dirty="0"/>
          </a:p>
        </p:txBody>
      </p:sp>
      <p:grpSp>
        <p:nvGrpSpPr>
          <p:cNvPr id="2" name="Google Shape;2085;p351">
            <a:extLst>
              <a:ext uri="{FF2B5EF4-FFF2-40B4-BE49-F238E27FC236}">
                <a16:creationId xmlns:a16="http://schemas.microsoft.com/office/drawing/2014/main" id="{FE513721-CD25-A32B-F81E-DC995DD6D372}"/>
              </a:ext>
            </a:extLst>
          </p:cNvPr>
          <p:cNvGrpSpPr>
            <a:grpSpLocks noChangeAspect="1"/>
          </p:cNvGrpSpPr>
          <p:nvPr/>
        </p:nvGrpSpPr>
        <p:grpSpPr>
          <a:xfrm>
            <a:off x="682042" y="2445996"/>
            <a:ext cx="540000" cy="598101"/>
            <a:chOff x="1218" y="0"/>
            <a:chExt cx="6032" cy="6681"/>
          </a:xfrm>
        </p:grpSpPr>
        <p:sp>
          <p:nvSpPr>
            <p:cNvPr id="6" name="Google Shape;2086;p351">
              <a:extLst>
                <a:ext uri="{FF2B5EF4-FFF2-40B4-BE49-F238E27FC236}">
                  <a16:creationId xmlns:a16="http://schemas.microsoft.com/office/drawing/2014/main" id="{35CA8B83-554A-DC38-0BA9-9B4204F22746}"/>
                </a:ext>
              </a:extLst>
            </p:cNvPr>
            <p:cNvSpPr/>
            <p:nvPr/>
          </p:nvSpPr>
          <p:spPr>
            <a:xfrm>
              <a:off x="1218" y="0"/>
              <a:ext cx="6032" cy="6681"/>
            </a:xfrm>
            <a:custGeom>
              <a:avLst/>
              <a:gdLst/>
              <a:ahLst/>
              <a:cxnLst/>
              <a:rect l="l" t="t" r="r" b="b"/>
              <a:pathLst>
                <a:path w="6032" h="6681" extrusionOk="0">
                  <a:moveTo>
                    <a:pt x="0" y="0"/>
                  </a:moveTo>
                  <a:lnTo>
                    <a:pt x="0" y="4789"/>
                  </a:lnTo>
                  <a:lnTo>
                    <a:pt x="3016" y="6681"/>
                  </a:lnTo>
                  <a:lnTo>
                    <a:pt x="6032" y="4789"/>
                  </a:lnTo>
                  <a:lnTo>
                    <a:pt x="6032" y="0"/>
                  </a:lnTo>
                  <a:lnTo>
                    <a:pt x="0" y="0"/>
                  </a:lnTo>
                  <a:close/>
                  <a:moveTo>
                    <a:pt x="5774" y="4645"/>
                  </a:moveTo>
                  <a:lnTo>
                    <a:pt x="3016" y="6377"/>
                  </a:lnTo>
                  <a:lnTo>
                    <a:pt x="258" y="4645"/>
                  </a:lnTo>
                  <a:lnTo>
                    <a:pt x="258" y="256"/>
                  </a:lnTo>
                  <a:lnTo>
                    <a:pt x="5774" y="256"/>
                  </a:lnTo>
                  <a:lnTo>
                    <a:pt x="5774" y="4645"/>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7" name="Google Shape;2087;p351">
              <a:extLst>
                <a:ext uri="{FF2B5EF4-FFF2-40B4-BE49-F238E27FC236}">
                  <a16:creationId xmlns:a16="http://schemas.microsoft.com/office/drawing/2014/main" id="{9F23F6D9-C7D5-0320-582C-70C8432F6B3D}"/>
                </a:ext>
              </a:extLst>
            </p:cNvPr>
            <p:cNvSpPr/>
            <p:nvPr/>
          </p:nvSpPr>
          <p:spPr>
            <a:xfrm>
              <a:off x="2190" y="882"/>
              <a:ext cx="4020" cy="4567"/>
            </a:xfrm>
            <a:custGeom>
              <a:avLst/>
              <a:gdLst/>
              <a:ahLst/>
              <a:cxnLst/>
              <a:rect l="l" t="t" r="r" b="b"/>
              <a:pathLst>
                <a:path w="4020" h="4567" extrusionOk="0">
                  <a:moveTo>
                    <a:pt x="4020" y="3365"/>
                  </a:moveTo>
                  <a:lnTo>
                    <a:pt x="4020" y="0"/>
                  </a:lnTo>
                  <a:lnTo>
                    <a:pt x="0" y="0"/>
                  </a:lnTo>
                  <a:lnTo>
                    <a:pt x="0" y="3367"/>
                  </a:lnTo>
                  <a:lnTo>
                    <a:pt x="2046" y="4567"/>
                  </a:lnTo>
                  <a:lnTo>
                    <a:pt x="4020" y="3365"/>
                  </a:lnTo>
                  <a:close/>
                  <a:moveTo>
                    <a:pt x="256" y="3219"/>
                  </a:moveTo>
                  <a:lnTo>
                    <a:pt x="256" y="256"/>
                  </a:lnTo>
                  <a:lnTo>
                    <a:pt x="3762" y="256"/>
                  </a:lnTo>
                  <a:lnTo>
                    <a:pt x="3762" y="3221"/>
                  </a:lnTo>
                  <a:lnTo>
                    <a:pt x="2044" y="4267"/>
                  </a:lnTo>
                  <a:lnTo>
                    <a:pt x="256" y="3219"/>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8" name="Google Shape;2088;p351">
              <a:extLst>
                <a:ext uri="{FF2B5EF4-FFF2-40B4-BE49-F238E27FC236}">
                  <a16:creationId xmlns:a16="http://schemas.microsoft.com/office/drawing/2014/main" id="{A45CAF04-EB4D-E0A8-AB1C-85FC49DEFA32}"/>
                </a:ext>
              </a:extLst>
            </p:cNvPr>
            <p:cNvSpPr/>
            <p:nvPr/>
          </p:nvSpPr>
          <p:spPr>
            <a:xfrm>
              <a:off x="3394" y="2268"/>
              <a:ext cx="1854" cy="1453"/>
            </a:xfrm>
            <a:custGeom>
              <a:avLst/>
              <a:gdLst/>
              <a:ahLst/>
              <a:cxnLst/>
              <a:rect l="l" t="t" r="r" b="b"/>
              <a:pathLst>
                <a:path w="1854" h="1453" extrusionOk="0">
                  <a:moveTo>
                    <a:pt x="672" y="1087"/>
                  </a:moveTo>
                  <a:lnTo>
                    <a:pt x="176" y="620"/>
                  </a:lnTo>
                  <a:lnTo>
                    <a:pt x="0" y="808"/>
                  </a:lnTo>
                  <a:lnTo>
                    <a:pt x="686" y="1453"/>
                  </a:lnTo>
                  <a:lnTo>
                    <a:pt x="1854" y="172"/>
                  </a:lnTo>
                  <a:lnTo>
                    <a:pt x="1664" y="0"/>
                  </a:lnTo>
                  <a:lnTo>
                    <a:pt x="672" y="1087"/>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grpSp>
      <p:grpSp>
        <p:nvGrpSpPr>
          <p:cNvPr id="9" name="Google Shape;2089;p351">
            <a:extLst>
              <a:ext uri="{FF2B5EF4-FFF2-40B4-BE49-F238E27FC236}">
                <a16:creationId xmlns:a16="http://schemas.microsoft.com/office/drawing/2014/main" id="{F6159752-6BD4-2CD1-7C24-31ECEF355B6B}"/>
              </a:ext>
            </a:extLst>
          </p:cNvPr>
          <p:cNvGrpSpPr>
            <a:grpSpLocks noChangeAspect="1"/>
          </p:cNvGrpSpPr>
          <p:nvPr/>
        </p:nvGrpSpPr>
        <p:grpSpPr>
          <a:xfrm>
            <a:off x="684078" y="3208135"/>
            <a:ext cx="540000" cy="540000"/>
            <a:chOff x="4316458" y="1891330"/>
            <a:chExt cx="212688" cy="212688"/>
          </a:xfrm>
        </p:grpSpPr>
        <p:sp>
          <p:nvSpPr>
            <p:cNvPr id="10" name="Google Shape;2090;p351">
              <a:extLst>
                <a:ext uri="{FF2B5EF4-FFF2-40B4-BE49-F238E27FC236}">
                  <a16:creationId xmlns:a16="http://schemas.microsoft.com/office/drawing/2014/main" id="{746DB16D-EE1E-B2F7-968A-D5D3F6AFCD77}"/>
                </a:ext>
              </a:extLst>
            </p:cNvPr>
            <p:cNvSpPr/>
            <p:nvPr/>
          </p:nvSpPr>
          <p:spPr>
            <a:xfrm>
              <a:off x="4351572" y="1933467"/>
              <a:ext cx="142461" cy="125406"/>
            </a:xfrm>
            <a:custGeom>
              <a:avLst/>
              <a:gdLst/>
              <a:ahLst/>
              <a:cxnLst/>
              <a:rect l="l" t="t" r="r" b="b"/>
              <a:pathLst>
                <a:path w="425" h="375" extrusionOk="0">
                  <a:moveTo>
                    <a:pt x="213" y="0"/>
                  </a:moveTo>
                  <a:lnTo>
                    <a:pt x="213" y="0"/>
                  </a:lnTo>
                  <a:lnTo>
                    <a:pt x="206" y="1"/>
                  </a:lnTo>
                  <a:lnTo>
                    <a:pt x="201" y="3"/>
                  </a:lnTo>
                  <a:lnTo>
                    <a:pt x="195" y="7"/>
                  </a:lnTo>
                  <a:lnTo>
                    <a:pt x="191" y="12"/>
                  </a:lnTo>
                  <a:lnTo>
                    <a:pt x="3" y="337"/>
                  </a:lnTo>
                  <a:lnTo>
                    <a:pt x="3" y="337"/>
                  </a:lnTo>
                  <a:lnTo>
                    <a:pt x="1" y="344"/>
                  </a:lnTo>
                  <a:lnTo>
                    <a:pt x="0" y="350"/>
                  </a:lnTo>
                  <a:lnTo>
                    <a:pt x="1" y="356"/>
                  </a:lnTo>
                  <a:lnTo>
                    <a:pt x="3" y="362"/>
                  </a:lnTo>
                  <a:lnTo>
                    <a:pt x="8" y="367"/>
                  </a:lnTo>
                  <a:lnTo>
                    <a:pt x="12" y="371"/>
                  </a:lnTo>
                  <a:lnTo>
                    <a:pt x="19" y="374"/>
                  </a:lnTo>
                  <a:lnTo>
                    <a:pt x="25" y="375"/>
                  </a:lnTo>
                  <a:lnTo>
                    <a:pt x="400" y="375"/>
                  </a:lnTo>
                  <a:lnTo>
                    <a:pt x="400" y="375"/>
                  </a:lnTo>
                  <a:lnTo>
                    <a:pt x="407" y="374"/>
                  </a:lnTo>
                  <a:lnTo>
                    <a:pt x="413" y="371"/>
                  </a:lnTo>
                  <a:lnTo>
                    <a:pt x="418" y="367"/>
                  </a:lnTo>
                  <a:lnTo>
                    <a:pt x="422" y="362"/>
                  </a:lnTo>
                  <a:lnTo>
                    <a:pt x="424" y="356"/>
                  </a:lnTo>
                  <a:lnTo>
                    <a:pt x="425" y="350"/>
                  </a:lnTo>
                  <a:lnTo>
                    <a:pt x="424" y="344"/>
                  </a:lnTo>
                  <a:lnTo>
                    <a:pt x="422" y="337"/>
                  </a:lnTo>
                  <a:lnTo>
                    <a:pt x="235" y="12"/>
                  </a:lnTo>
                  <a:lnTo>
                    <a:pt x="235" y="12"/>
                  </a:lnTo>
                  <a:lnTo>
                    <a:pt x="230" y="7"/>
                  </a:lnTo>
                  <a:lnTo>
                    <a:pt x="225" y="3"/>
                  </a:lnTo>
                  <a:lnTo>
                    <a:pt x="219" y="1"/>
                  </a:lnTo>
                  <a:lnTo>
                    <a:pt x="213" y="0"/>
                  </a:lnTo>
                  <a:lnTo>
                    <a:pt x="213" y="0"/>
                  </a:lnTo>
                  <a:close/>
                  <a:moveTo>
                    <a:pt x="28" y="348"/>
                  </a:moveTo>
                  <a:lnTo>
                    <a:pt x="213" y="28"/>
                  </a:lnTo>
                  <a:lnTo>
                    <a:pt x="398" y="348"/>
                  </a:lnTo>
                  <a:lnTo>
                    <a:pt x="28" y="348"/>
                  </a:lnTo>
                  <a:close/>
                  <a:moveTo>
                    <a:pt x="199" y="135"/>
                  </a:moveTo>
                  <a:lnTo>
                    <a:pt x="199" y="246"/>
                  </a:lnTo>
                  <a:lnTo>
                    <a:pt x="226" y="246"/>
                  </a:lnTo>
                  <a:lnTo>
                    <a:pt x="226" y="135"/>
                  </a:lnTo>
                  <a:lnTo>
                    <a:pt x="199" y="135"/>
                  </a:lnTo>
                  <a:close/>
                  <a:moveTo>
                    <a:pt x="193" y="293"/>
                  </a:moveTo>
                  <a:lnTo>
                    <a:pt x="193" y="293"/>
                  </a:lnTo>
                  <a:lnTo>
                    <a:pt x="193" y="296"/>
                  </a:lnTo>
                  <a:lnTo>
                    <a:pt x="194" y="301"/>
                  </a:lnTo>
                  <a:lnTo>
                    <a:pt x="196" y="304"/>
                  </a:lnTo>
                  <a:lnTo>
                    <a:pt x="198" y="306"/>
                  </a:lnTo>
                  <a:lnTo>
                    <a:pt x="202" y="310"/>
                  </a:lnTo>
                  <a:lnTo>
                    <a:pt x="205" y="311"/>
                  </a:lnTo>
                  <a:lnTo>
                    <a:pt x="208" y="312"/>
                  </a:lnTo>
                  <a:lnTo>
                    <a:pt x="213" y="313"/>
                  </a:lnTo>
                  <a:lnTo>
                    <a:pt x="213" y="313"/>
                  </a:lnTo>
                  <a:lnTo>
                    <a:pt x="217" y="312"/>
                  </a:lnTo>
                  <a:lnTo>
                    <a:pt x="220" y="311"/>
                  </a:lnTo>
                  <a:lnTo>
                    <a:pt x="224" y="310"/>
                  </a:lnTo>
                  <a:lnTo>
                    <a:pt x="227" y="306"/>
                  </a:lnTo>
                  <a:lnTo>
                    <a:pt x="229" y="304"/>
                  </a:lnTo>
                  <a:lnTo>
                    <a:pt x="231" y="301"/>
                  </a:lnTo>
                  <a:lnTo>
                    <a:pt x="233" y="296"/>
                  </a:lnTo>
                  <a:lnTo>
                    <a:pt x="233" y="293"/>
                  </a:lnTo>
                  <a:lnTo>
                    <a:pt x="233" y="293"/>
                  </a:lnTo>
                  <a:lnTo>
                    <a:pt x="233" y="289"/>
                  </a:lnTo>
                  <a:lnTo>
                    <a:pt x="231" y="285"/>
                  </a:lnTo>
                  <a:lnTo>
                    <a:pt x="229" y="281"/>
                  </a:lnTo>
                  <a:lnTo>
                    <a:pt x="227" y="279"/>
                  </a:lnTo>
                  <a:lnTo>
                    <a:pt x="224" y="277"/>
                  </a:lnTo>
                  <a:lnTo>
                    <a:pt x="220" y="274"/>
                  </a:lnTo>
                  <a:lnTo>
                    <a:pt x="217" y="273"/>
                  </a:lnTo>
                  <a:lnTo>
                    <a:pt x="213" y="273"/>
                  </a:lnTo>
                  <a:lnTo>
                    <a:pt x="213" y="273"/>
                  </a:lnTo>
                  <a:lnTo>
                    <a:pt x="208" y="273"/>
                  </a:lnTo>
                  <a:lnTo>
                    <a:pt x="205" y="274"/>
                  </a:lnTo>
                  <a:lnTo>
                    <a:pt x="202" y="277"/>
                  </a:lnTo>
                  <a:lnTo>
                    <a:pt x="198" y="279"/>
                  </a:lnTo>
                  <a:lnTo>
                    <a:pt x="196" y="281"/>
                  </a:lnTo>
                  <a:lnTo>
                    <a:pt x="194" y="285"/>
                  </a:lnTo>
                  <a:lnTo>
                    <a:pt x="193" y="289"/>
                  </a:lnTo>
                  <a:lnTo>
                    <a:pt x="193" y="293"/>
                  </a:lnTo>
                  <a:lnTo>
                    <a:pt x="193" y="293"/>
                  </a:ln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rgbClr val="000000"/>
                </a:solidFill>
                <a:latin typeface="Arial"/>
                <a:ea typeface="Arial"/>
                <a:cs typeface="Arial"/>
                <a:sym typeface="Arial"/>
              </a:endParaRPr>
            </a:p>
          </p:txBody>
        </p:sp>
        <p:sp>
          <p:nvSpPr>
            <p:cNvPr id="11" name="Google Shape;2091;p351">
              <a:extLst>
                <a:ext uri="{FF2B5EF4-FFF2-40B4-BE49-F238E27FC236}">
                  <a16:creationId xmlns:a16="http://schemas.microsoft.com/office/drawing/2014/main" id="{72310260-0819-AF75-674F-F19D139329D7}"/>
                </a:ext>
              </a:extLst>
            </p:cNvPr>
            <p:cNvSpPr/>
            <p:nvPr/>
          </p:nvSpPr>
          <p:spPr>
            <a:xfrm>
              <a:off x="4316458" y="1891330"/>
              <a:ext cx="212688" cy="212688"/>
            </a:xfrm>
            <a:custGeom>
              <a:avLst/>
              <a:gdLst/>
              <a:ahLst/>
              <a:cxnLst/>
              <a:rect l="l" t="t" r="r" b="b"/>
              <a:pathLst>
                <a:path w="635" h="635" extrusionOk="0">
                  <a:moveTo>
                    <a:pt x="0" y="0"/>
                  </a:moveTo>
                  <a:lnTo>
                    <a:pt x="0" y="635"/>
                  </a:lnTo>
                  <a:lnTo>
                    <a:pt x="635" y="635"/>
                  </a:lnTo>
                  <a:lnTo>
                    <a:pt x="635" y="0"/>
                  </a:lnTo>
                  <a:lnTo>
                    <a:pt x="0" y="0"/>
                  </a:lnTo>
                  <a:close/>
                  <a:moveTo>
                    <a:pt x="607" y="608"/>
                  </a:moveTo>
                  <a:lnTo>
                    <a:pt x="28" y="608"/>
                  </a:lnTo>
                  <a:lnTo>
                    <a:pt x="28" y="28"/>
                  </a:lnTo>
                  <a:lnTo>
                    <a:pt x="607" y="28"/>
                  </a:lnTo>
                  <a:lnTo>
                    <a:pt x="607" y="608"/>
                  </a:ln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grpSp>
        <p:nvGrpSpPr>
          <p:cNvPr id="12" name="Google Shape;2093;p351">
            <a:extLst>
              <a:ext uri="{FF2B5EF4-FFF2-40B4-BE49-F238E27FC236}">
                <a16:creationId xmlns:a16="http://schemas.microsoft.com/office/drawing/2014/main" id="{F4F65750-069A-DF14-A34A-AFFA5097CEA7}"/>
              </a:ext>
            </a:extLst>
          </p:cNvPr>
          <p:cNvGrpSpPr>
            <a:grpSpLocks noChangeAspect="1"/>
          </p:cNvGrpSpPr>
          <p:nvPr/>
        </p:nvGrpSpPr>
        <p:grpSpPr>
          <a:xfrm>
            <a:off x="682042" y="3961182"/>
            <a:ext cx="542036" cy="540000"/>
            <a:chOff x="4367213" y="3784600"/>
            <a:chExt cx="422275" cy="420688"/>
          </a:xfrm>
        </p:grpSpPr>
        <p:sp>
          <p:nvSpPr>
            <p:cNvPr id="13" name="Google Shape;2094;p351">
              <a:extLst>
                <a:ext uri="{FF2B5EF4-FFF2-40B4-BE49-F238E27FC236}">
                  <a16:creationId xmlns:a16="http://schemas.microsoft.com/office/drawing/2014/main" id="{AD0D0282-0012-3065-4B72-8F738F439232}"/>
                </a:ext>
              </a:extLst>
            </p:cNvPr>
            <p:cNvSpPr/>
            <p:nvPr/>
          </p:nvSpPr>
          <p:spPr>
            <a:xfrm>
              <a:off x="4367213" y="3784600"/>
              <a:ext cx="422275" cy="420688"/>
            </a:xfrm>
            <a:custGeom>
              <a:avLst/>
              <a:gdLst/>
              <a:ahLst/>
              <a:cxnLst/>
              <a:rect l="l" t="t" r="r" b="b"/>
              <a:pathLst>
                <a:path w="266" h="265" extrusionOk="0">
                  <a:moveTo>
                    <a:pt x="0" y="0"/>
                  </a:moveTo>
                  <a:lnTo>
                    <a:pt x="0" y="265"/>
                  </a:lnTo>
                  <a:lnTo>
                    <a:pt x="266" y="265"/>
                  </a:lnTo>
                  <a:lnTo>
                    <a:pt x="266" y="0"/>
                  </a:lnTo>
                  <a:lnTo>
                    <a:pt x="0" y="0"/>
                  </a:lnTo>
                  <a:close/>
                  <a:moveTo>
                    <a:pt x="255" y="74"/>
                  </a:moveTo>
                  <a:lnTo>
                    <a:pt x="255" y="125"/>
                  </a:lnTo>
                  <a:lnTo>
                    <a:pt x="238" y="125"/>
                  </a:lnTo>
                  <a:lnTo>
                    <a:pt x="238" y="137"/>
                  </a:lnTo>
                  <a:lnTo>
                    <a:pt x="255" y="137"/>
                  </a:lnTo>
                  <a:lnTo>
                    <a:pt x="255" y="191"/>
                  </a:lnTo>
                  <a:lnTo>
                    <a:pt x="179" y="191"/>
                  </a:lnTo>
                  <a:lnTo>
                    <a:pt x="179" y="202"/>
                  </a:lnTo>
                  <a:lnTo>
                    <a:pt x="255" y="202"/>
                  </a:lnTo>
                  <a:lnTo>
                    <a:pt x="255" y="254"/>
                  </a:lnTo>
                  <a:lnTo>
                    <a:pt x="10" y="254"/>
                  </a:lnTo>
                  <a:lnTo>
                    <a:pt x="10" y="202"/>
                  </a:lnTo>
                  <a:lnTo>
                    <a:pt x="87" y="202"/>
                  </a:lnTo>
                  <a:lnTo>
                    <a:pt x="87" y="191"/>
                  </a:lnTo>
                  <a:lnTo>
                    <a:pt x="10" y="191"/>
                  </a:lnTo>
                  <a:lnTo>
                    <a:pt x="10" y="137"/>
                  </a:lnTo>
                  <a:lnTo>
                    <a:pt x="145" y="137"/>
                  </a:lnTo>
                  <a:lnTo>
                    <a:pt x="145" y="125"/>
                  </a:lnTo>
                  <a:lnTo>
                    <a:pt x="10" y="125"/>
                  </a:lnTo>
                  <a:lnTo>
                    <a:pt x="10" y="74"/>
                  </a:lnTo>
                  <a:lnTo>
                    <a:pt x="19" y="74"/>
                  </a:lnTo>
                  <a:lnTo>
                    <a:pt x="19" y="63"/>
                  </a:lnTo>
                  <a:lnTo>
                    <a:pt x="10" y="63"/>
                  </a:lnTo>
                  <a:lnTo>
                    <a:pt x="10" y="11"/>
                  </a:lnTo>
                  <a:lnTo>
                    <a:pt x="255" y="11"/>
                  </a:lnTo>
                  <a:lnTo>
                    <a:pt x="255" y="63"/>
                  </a:lnTo>
                  <a:lnTo>
                    <a:pt x="111" y="63"/>
                  </a:lnTo>
                  <a:lnTo>
                    <a:pt x="111" y="74"/>
                  </a:lnTo>
                  <a:lnTo>
                    <a:pt x="255" y="74"/>
                  </a:lnTo>
                  <a:close/>
                </a:path>
              </a:pathLst>
            </a:custGeom>
            <a:solidFill>
              <a:srgbClr val="7D7D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4" name="Google Shape;2095;p351">
              <a:extLst>
                <a:ext uri="{FF2B5EF4-FFF2-40B4-BE49-F238E27FC236}">
                  <a16:creationId xmlns:a16="http://schemas.microsoft.com/office/drawing/2014/main" id="{ECE6BCB0-8C9F-7BAF-3C08-65F35E5F9DF9}"/>
                </a:ext>
              </a:extLst>
            </p:cNvPr>
            <p:cNvSpPr/>
            <p:nvPr/>
          </p:nvSpPr>
          <p:spPr>
            <a:xfrm>
              <a:off x="4414838" y="3836988"/>
              <a:ext cx="111125" cy="109538"/>
            </a:xfrm>
            <a:custGeom>
              <a:avLst/>
              <a:gdLst/>
              <a:ahLst/>
              <a:cxnLst/>
              <a:rect l="l" t="t" r="r" b="b"/>
              <a:pathLst>
                <a:path w="50" h="50" extrusionOk="0">
                  <a:moveTo>
                    <a:pt x="41" y="15"/>
                  </a:moveTo>
                  <a:cubicBezTo>
                    <a:pt x="45" y="11"/>
                    <a:pt x="45" y="11"/>
                    <a:pt x="45" y="11"/>
                  </a:cubicBezTo>
                  <a:cubicBezTo>
                    <a:pt x="40" y="5"/>
                    <a:pt x="40" y="5"/>
                    <a:pt x="40" y="5"/>
                  </a:cubicBezTo>
                  <a:cubicBezTo>
                    <a:pt x="36" y="9"/>
                    <a:pt x="36" y="9"/>
                    <a:pt x="36" y="9"/>
                  </a:cubicBezTo>
                  <a:cubicBezTo>
                    <a:pt x="34" y="8"/>
                    <a:pt x="31" y="7"/>
                    <a:pt x="29" y="7"/>
                  </a:cubicBezTo>
                  <a:cubicBezTo>
                    <a:pt x="29" y="0"/>
                    <a:pt x="29" y="0"/>
                    <a:pt x="29" y="0"/>
                  </a:cubicBezTo>
                  <a:cubicBezTo>
                    <a:pt x="21" y="0"/>
                    <a:pt x="21" y="0"/>
                    <a:pt x="21" y="0"/>
                  </a:cubicBezTo>
                  <a:cubicBezTo>
                    <a:pt x="21" y="7"/>
                    <a:pt x="21" y="7"/>
                    <a:pt x="21" y="7"/>
                  </a:cubicBezTo>
                  <a:cubicBezTo>
                    <a:pt x="19" y="7"/>
                    <a:pt x="17" y="8"/>
                    <a:pt x="15" y="9"/>
                  </a:cubicBezTo>
                  <a:cubicBezTo>
                    <a:pt x="11" y="5"/>
                    <a:pt x="11" y="5"/>
                    <a:pt x="11" y="5"/>
                  </a:cubicBezTo>
                  <a:cubicBezTo>
                    <a:pt x="5" y="11"/>
                    <a:pt x="5" y="11"/>
                    <a:pt x="5" y="11"/>
                  </a:cubicBezTo>
                  <a:cubicBezTo>
                    <a:pt x="9" y="15"/>
                    <a:pt x="9" y="15"/>
                    <a:pt x="9" y="15"/>
                  </a:cubicBezTo>
                  <a:cubicBezTo>
                    <a:pt x="8" y="17"/>
                    <a:pt x="7" y="19"/>
                    <a:pt x="7" y="21"/>
                  </a:cubicBezTo>
                  <a:cubicBezTo>
                    <a:pt x="0" y="21"/>
                    <a:pt x="0" y="21"/>
                    <a:pt x="0" y="21"/>
                  </a:cubicBezTo>
                  <a:cubicBezTo>
                    <a:pt x="0" y="29"/>
                    <a:pt x="0" y="29"/>
                    <a:pt x="0" y="29"/>
                  </a:cubicBezTo>
                  <a:cubicBezTo>
                    <a:pt x="7" y="29"/>
                    <a:pt x="7" y="29"/>
                    <a:pt x="7" y="29"/>
                  </a:cubicBezTo>
                  <a:cubicBezTo>
                    <a:pt x="7" y="32"/>
                    <a:pt x="8" y="34"/>
                    <a:pt x="9" y="36"/>
                  </a:cubicBezTo>
                  <a:cubicBezTo>
                    <a:pt x="5" y="40"/>
                    <a:pt x="5" y="40"/>
                    <a:pt x="5" y="40"/>
                  </a:cubicBezTo>
                  <a:cubicBezTo>
                    <a:pt x="11" y="46"/>
                    <a:pt x="11" y="46"/>
                    <a:pt x="11" y="46"/>
                  </a:cubicBezTo>
                  <a:cubicBezTo>
                    <a:pt x="15" y="41"/>
                    <a:pt x="15" y="41"/>
                    <a:pt x="15" y="41"/>
                  </a:cubicBezTo>
                  <a:cubicBezTo>
                    <a:pt x="17" y="43"/>
                    <a:pt x="19" y="44"/>
                    <a:pt x="21" y="44"/>
                  </a:cubicBezTo>
                  <a:cubicBezTo>
                    <a:pt x="21" y="50"/>
                    <a:pt x="21" y="50"/>
                    <a:pt x="21" y="50"/>
                  </a:cubicBezTo>
                  <a:cubicBezTo>
                    <a:pt x="29" y="50"/>
                    <a:pt x="29" y="50"/>
                    <a:pt x="29" y="50"/>
                  </a:cubicBezTo>
                  <a:cubicBezTo>
                    <a:pt x="29" y="44"/>
                    <a:pt x="29" y="44"/>
                    <a:pt x="29" y="44"/>
                  </a:cubicBezTo>
                  <a:cubicBezTo>
                    <a:pt x="31" y="44"/>
                    <a:pt x="34" y="43"/>
                    <a:pt x="36" y="41"/>
                  </a:cubicBezTo>
                  <a:cubicBezTo>
                    <a:pt x="40" y="46"/>
                    <a:pt x="40" y="46"/>
                    <a:pt x="40" y="46"/>
                  </a:cubicBezTo>
                  <a:cubicBezTo>
                    <a:pt x="45" y="40"/>
                    <a:pt x="45" y="40"/>
                    <a:pt x="45" y="40"/>
                  </a:cubicBezTo>
                  <a:cubicBezTo>
                    <a:pt x="41" y="36"/>
                    <a:pt x="41" y="36"/>
                    <a:pt x="41" y="36"/>
                  </a:cubicBezTo>
                  <a:cubicBezTo>
                    <a:pt x="42" y="34"/>
                    <a:pt x="43" y="32"/>
                    <a:pt x="44" y="29"/>
                  </a:cubicBezTo>
                  <a:cubicBezTo>
                    <a:pt x="50" y="29"/>
                    <a:pt x="50" y="29"/>
                    <a:pt x="50" y="29"/>
                  </a:cubicBezTo>
                  <a:cubicBezTo>
                    <a:pt x="50" y="21"/>
                    <a:pt x="50" y="21"/>
                    <a:pt x="50" y="21"/>
                  </a:cubicBezTo>
                  <a:cubicBezTo>
                    <a:pt x="44" y="21"/>
                    <a:pt x="44" y="21"/>
                    <a:pt x="44" y="21"/>
                  </a:cubicBezTo>
                  <a:cubicBezTo>
                    <a:pt x="43" y="19"/>
                    <a:pt x="42" y="17"/>
                    <a:pt x="41" y="15"/>
                  </a:cubicBezTo>
                  <a:close/>
                  <a:moveTo>
                    <a:pt x="36" y="25"/>
                  </a:moveTo>
                  <a:cubicBezTo>
                    <a:pt x="36" y="32"/>
                    <a:pt x="31" y="37"/>
                    <a:pt x="25" y="37"/>
                  </a:cubicBezTo>
                  <a:cubicBezTo>
                    <a:pt x="19" y="37"/>
                    <a:pt x="14" y="32"/>
                    <a:pt x="14" y="25"/>
                  </a:cubicBezTo>
                  <a:cubicBezTo>
                    <a:pt x="14" y="19"/>
                    <a:pt x="19" y="14"/>
                    <a:pt x="25" y="14"/>
                  </a:cubicBezTo>
                  <a:cubicBezTo>
                    <a:pt x="31" y="14"/>
                    <a:pt x="36" y="19"/>
                    <a:pt x="36" y="25"/>
                  </a:cubicBezTo>
                  <a:close/>
                </a:path>
              </a:pathLst>
            </a:custGeom>
            <a:solidFill>
              <a:srgbClr val="7D7D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5" name="Google Shape;2096;p351">
              <a:extLst>
                <a:ext uri="{FF2B5EF4-FFF2-40B4-BE49-F238E27FC236}">
                  <a16:creationId xmlns:a16="http://schemas.microsoft.com/office/drawing/2014/main" id="{7A565DE5-2BD6-21FD-F497-1B62A868BD4A}"/>
                </a:ext>
              </a:extLst>
            </p:cNvPr>
            <p:cNvSpPr/>
            <p:nvPr/>
          </p:nvSpPr>
          <p:spPr>
            <a:xfrm>
              <a:off x="4618038" y="3940175"/>
              <a:ext cx="107950" cy="107950"/>
            </a:xfrm>
            <a:custGeom>
              <a:avLst/>
              <a:gdLst/>
              <a:ahLst/>
              <a:cxnLst/>
              <a:rect l="l" t="t" r="r" b="b"/>
              <a:pathLst>
                <a:path w="49" h="49" extrusionOk="0">
                  <a:moveTo>
                    <a:pt x="8" y="35"/>
                  </a:moveTo>
                  <a:cubicBezTo>
                    <a:pt x="4" y="39"/>
                    <a:pt x="4" y="39"/>
                    <a:pt x="4" y="39"/>
                  </a:cubicBezTo>
                  <a:cubicBezTo>
                    <a:pt x="10" y="45"/>
                    <a:pt x="10" y="45"/>
                    <a:pt x="10" y="45"/>
                  </a:cubicBezTo>
                  <a:cubicBezTo>
                    <a:pt x="14" y="41"/>
                    <a:pt x="14" y="41"/>
                    <a:pt x="14" y="41"/>
                  </a:cubicBezTo>
                  <a:cubicBezTo>
                    <a:pt x="16" y="42"/>
                    <a:pt x="18" y="43"/>
                    <a:pt x="21" y="43"/>
                  </a:cubicBezTo>
                  <a:cubicBezTo>
                    <a:pt x="21" y="49"/>
                    <a:pt x="21" y="49"/>
                    <a:pt x="21" y="49"/>
                  </a:cubicBezTo>
                  <a:cubicBezTo>
                    <a:pt x="28" y="49"/>
                    <a:pt x="28" y="49"/>
                    <a:pt x="28" y="49"/>
                  </a:cubicBezTo>
                  <a:cubicBezTo>
                    <a:pt x="28" y="43"/>
                    <a:pt x="28" y="43"/>
                    <a:pt x="28" y="43"/>
                  </a:cubicBezTo>
                  <a:cubicBezTo>
                    <a:pt x="31" y="43"/>
                    <a:pt x="33" y="42"/>
                    <a:pt x="35" y="41"/>
                  </a:cubicBezTo>
                  <a:cubicBezTo>
                    <a:pt x="39" y="45"/>
                    <a:pt x="39" y="45"/>
                    <a:pt x="39" y="45"/>
                  </a:cubicBezTo>
                  <a:cubicBezTo>
                    <a:pt x="44" y="39"/>
                    <a:pt x="44" y="39"/>
                    <a:pt x="44" y="39"/>
                  </a:cubicBezTo>
                  <a:cubicBezTo>
                    <a:pt x="40" y="35"/>
                    <a:pt x="40" y="35"/>
                    <a:pt x="40" y="35"/>
                  </a:cubicBezTo>
                  <a:cubicBezTo>
                    <a:pt x="42" y="33"/>
                    <a:pt x="42" y="31"/>
                    <a:pt x="43" y="28"/>
                  </a:cubicBezTo>
                  <a:cubicBezTo>
                    <a:pt x="49" y="28"/>
                    <a:pt x="49" y="28"/>
                    <a:pt x="49" y="28"/>
                  </a:cubicBezTo>
                  <a:cubicBezTo>
                    <a:pt x="49" y="21"/>
                    <a:pt x="49" y="21"/>
                    <a:pt x="49" y="21"/>
                  </a:cubicBezTo>
                  <a:cubicBezTo>
                    <a:pt x="43" y="21"/>
                    <a:pt x="43" y="21"/>
                    <a:pt x="43" y="21"/>
                  </a:cubicBezTo>
                  <a:cubicBezTo>
                    <a:pt x="42" y="18"/>
                    <a:pt x="42" y="16"/>
                    <a:pt x="40" y="14"/>
                  </a:cubicBezTo>
                  <a:cubicBezTo>
                    <a:pt x="44" y="10"/>
                    <a:pt x="44" y="10"/>
                    <a:pt x="44" y="10"/>
                  </a:cubicBezTo>
                  <a:cubicBezTo>
                    <a:pt x="39" y="4"/>
                    <a:pt x="39" y="4"/>
                    <a:pt x="39" y="4"/>
                  </a:cubicBezTo>
                  <a:cubicBezTo>
                    <a:pt x="35" y="9"/>
                    <a:pt x="35" y="9"/>
                    <a:pt x="35" y="9"/>
                  </a:cubicBezTo>
                  <a:cubicBezTo>
                    <a:pt x="33" y="7"/>
                    <a:pt x="31" y="6"/>
                    <a:pt x="28" y="6"/>
                  </a:cubicBezTo>
                  <a:cubicBezTo>
                    <a:pt x="28" y="0"/>
                    <a:pt x="28" y="0"/>
                    <a:pt x="28" y="0"/>
                  </a:cubicBezTo>
                  <a:cubicBezTo>
                    <a:pt x="21" y="0"/>
                    <a:pt x="21" y="0"/>
                    <a:pt x="21" y="0"/>
                  </a:cubicBezTo>
                  <a:cubicBezTo>
                    <a:pt x="21" y="6"/>
                    <a:pt x="21" y="6"/>
                    <a:pt x="21" y="6"/>
                  </a:cubicBezTo>
                  <a:cubicBezTo>
                    <a:pt x="18" y="6"/>
                    <a:pt x="16" y="7"/>
                    <a:pt x="14" y="9"/>
                  </a:cubicBezTo>
                  <a:cubicBezTo>
                    <a:pt x="10" y="4"/>
                    <a:pt x="10" y="4"/>
                    <a:pt x="10" y="4"/>
                  </a:cubicBezTo>
                  <a:cubicBezTo>
                    <a:pt x="4" y="10"/>
                    <a:pt x="4" y="10"/>
                    <a:pt x="4" y="10"/>
                  </a:cubicBezTo>
                  <a:cubicBezTo>
                    <a:pt x="8" y="14"/>
                    <a:pt x="8" y="14"/>
                    <a:pt x="8" y="14"/>
                  </a:cubicBezTo>
                  <a:cubicBezTo>
                    <a:pt x="7" y="16"/>
                    <a:pt x="6" y="18"/>
                    <a:pt x="6" y="21"/>
                  </a:cubicBezTo>
                  <a:cubicBezTo>
                    <a:pt x="0" y="21"/>
                    <a:pt x="0" y="21"/>
                    <a:pt x="0" y="21"/>
                  </a:cubicBezTo>
                  <a:cubicBezTo>
                    <a:pt x="0" y="28"/>
                    <a:pt x="0" y="28"/>
                    <a:pt x="0" y="28"/>
                  </a:cubicBezTo>
                  <a:cubicBezTo>
                    <a:pt x="6" y="28"/>
                    <a:pt x="6" y="28"/>
                    <a:pt x="6" y="28"/>
                  </a:cubicBezTo>
                  <a:cubicBezTo>
                    <a:pt x="6" y="31"/>
                    <a:pt x="7" y="33"/>
                    <a:pt x="8" y="35"/>
                  </a:cubicBezTo>
                  <a:close/>
                  <a:moveTo>
                    <a:pt x="13" y="25"/>
                  </a:moveTo>
                  <a:cubicBezTo>
                    <a:pt x="13" y="18"/>
                    <a:pt x="18" y="13"/>
                    <a:pt x="24" y="13"/>
                  </a:cubicBezTo>
                  <a:cubicBezTo>
                    <a:pt x="31" y="13"/>
                    <a:pt x="36" y="18"/>
                    <a:pt x="36" y="25"/>
                  </a:cubicBezTo>
                  <a:cubicBezTo>
                    <a:pt x="36" y="31"/>
                    <a:pt x="31" y="36"/>
                    <a:pt x="24" y="36"/>
                  </a:cubicBezTo>
                  <a:cubicBezTo>
                    <a:pt x="18" y="36"/>
                    <a:pt x="13" y="31"/>
                    <a:pt x="13" y="25"/>
                  </a:cubicBezTo>
                  <a:close/>
                </a:path>
              </a:pathLst>
            </a:custGeom>
            <a:solidFill>
              <a:srgbClr val="7D7D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6" name="Google Shape;2097;p351">
              <a:extLst>
                <a:ext uri="{FF2B5EF4-FFF2-40B4-BE49-F238E27FC236}">
                  <a16:creationId xmlns:a16="http://schemas.microsoft.com/office/drawing/2014/main" id="{9A8FA535-BAD7-9BA0-35D7-EB530D7522FB}"/>
                </a:ext>
              </a:extLst>
            </p:cNvPr>
            <p:cNvSpPr/>
            <p:nvPr/>
          </p:nvSpPr>
          <p:spPr>
            <a:xfrm>
              <a:off x="4525963" y="4040188"/>
              <a:ext cx="107950" cy="111125"/>
            </a:xfrm>
            <a:custGeom>
              <a:avLst/>
              <a:gdLst/>
              <a:ahLst/>
              <a:cxnLst/>
              <a:rect l="l" t="t" r="r" b="b"/>
              <a:pathLst>
                <a:path w="49" h="50" extrusionOk="0">
                  <a:moveTo>
                    <a:pt x="28" y="0"/>
                  </a:moveTo>
                  <a:cubicBezTo>
                    <a:pt x="20" y="0"/>
                    <a:pt x="20" y="0"/>
                    <a:pt x="20" y="0"/>
                  </a:cubicBezTo>
                  <a:cubicBezTo>
                    <a:pt x="20" y="6"/>
                    <a:pt x="20" y="6"/>
                    <a:pt x="20" y="6"/>
                  </a:cubicBezTo>
                  <a:cubicBezTo>
                    <a:pt x="18" y="6"/>
                    <a:pt x="16" y="7"/>
                    <a:pt x="14" y="8"/>
                  </a:cubicBezTo>
                  <a:cubicBezTo>
                    <a:pt x="10" y="4"/>
                    <a:pt x="10" y="4"/>
                    <a:pt x="10" y="4"/>
                  </a:cubicBezTo>
                  <a:cubicBezTo>
                    <a:pt x="4" y="10"/>
                    <a:pt x="4" y="10"/>
                    <a:pt x="4" y="10"/>
                  </a:cubicBezTo>
                  <a:cubicBezTo>
                    <a:pt x="8" y="14"/>
                    <a:pt x="8" y="14"/>
                    <a:pt x="8" y="14"/>
                  </a:cubicBezTo>
                  <a:cubicBezTo>
                    <a:pt x="7" y="16"/>
                    <a:pt x="6" y="18"/>
                    <a:pt x="6" y="21"/>
                  </a:cubicBezTo>
                  <a:cubicBezTo>
                    <a:pt x="0" y="21"/>
                    <a:pt x="0" y="21"/>
                    <a:pt x="0" y="21"/>
                  </a:cubicBezTo>
                  <a:cubicBezTo>
                    <a:pt x="0" y="29"/>
                    <a:pt x="0" y="29"/>
                    <a:pt x="0" y="29"/>
                  </a:cubicBezTo>
                  <a:cubicBezTo>
                    <a:pt x="6" y="29"/>
                    <a:pt x="6" y="29"/>
                    <a:pt x="6" y="29"/>
                  </a:cubicBezTo>
                  <a:cubicBezTo>
                    <a:pt x="6" y="31"/>
                    <a:pt x="7" y="33"/>
                    <a:pt x="8" y="35"/>
                  </a:cubicBezTo>
                  <a:cubicBezTo>
                    <a:pt x="4" y="39"/>
                    <a:pt x="4" y="39"/>
                    <a:pt x="4" y="39"/>
                  </a:cubicBezTo>
                  <a:cubicBezTo>
                    <a:pt x="10" y="45"/>
                    <a:pt x="10" y="45"/>
                    <a:pt x="10" y="45"/>
                  </a:cubicBezTo>
                  <a:cubicBezTo>
                    <a:pt x="14" y="41"/>
                    <a:pt x="14" y="41"/>
                    <a:pt x="14" y="41"/>
                  </a:cubicBezTo>
                  <a:cubicBezTo>
                    <a:pt x="16" y="42"/>
                    <a:pt x="18" y="43"/>
                    <a:pt x="20" y="44"/>
                  </a:cubicBezTo>
                  <a:cubicBezTo>
                    <a:pt x="20" y="50"/>
                    <a:pt x="20" y="50"/>
                    <a:pt x="20" y="50"/>
                  </a:cubicBezTo>
                  <a:cubicBezTo>
                    <a:pt x="28" y="50"/>
                    <a:pt x="28" y="50"/>
                    <a:pt x="28" y="50"/>
                  </a:cubicBezTo>
                  <a:cubicBezTo>
                    <a:pt x="28" y="44"/>
                    <a:pt x="28" y="44"/>
                    <a:pt x="28" y="44"/>
                  </a:cubicBezTo>
                  <a:cubicBezTo>
                    <a:pt x="31" y="43"/>
                    <a:pt x="33" y="42"/>
                    <a:pt x="35" y="41"/>
                  </a:cubicBezTo>
                  <a:cubicBezTo>
                    <a:pt x="39" y="45"/>
                    <a:pt x="39" y="45"/>
                    <a:pt x="39" y="45"/>
                  </a:cubicBezTo>
                  <a:cubicBezTo>
                    <a:pt x="45" y="39"/>
                    <a:pt x="45" y="39"/>
                    <a:pt x="45" y="39"/>
                  </a:cubicBezTo>
                  <a:cubicBezTo>
                    <a:pt x="40" y="35"/>
                    <a:pt x="40" y="35"/>
                    <a:pt x="40" y="35"/>
                  </a:cubicBezTo>
                  <a:cubicBezTo>
                    <a:pt x="41" y="33"/>
                    <a:pt x="42" y="31"/>
                    <a:pt x="43" y="29"/>
                  </a:cubicBezTo>
                  <a:cubicBezTo>
                    <a:pt x="49" y="29"/>
                    <a:pt x="49" y="29"/>
                    <a:pt x="49" y="29"/>
                  </a:cubicBezTo>
                  <a:cubicBezTo>
                    <a:pt x="49" y="21"/>
                    <a:pt x="49" y="21"/>
                    <a:pt x="49" y="21"/>
                  </a:cubicBezTo>
                  <a:cubicBezTo>
                    <a:pt x="43" y="21"/>
                    <a:pt x="43" y="21"/>
                    <a:pt x="43" y="21"/>
                  </a:cubicBezTo>
                  <a:cubicBezTo>
                    <a:pt x="42" y="18"/>
                    <a:pt x="41" y="16"/>
                    <a:pt x="40" y="14"/>
                  </a:cubicBezTo>
                  <a:cubicBezTo>
                    <a:pt x="45" y="10"/>
                    <a:pt x="45" y="10"/>
                    <a:pt x="45" y="10"/>
                  </a:cubicBezTo>
                  <a:cubicBezTo>
                    <a:pt x="39" y="4"/>
                    <a:pt x="39" y="4"/>
                    <a:pt x="39" y="4"/>
                  </a:cubicBezTo>
                  <a:cubicBezTo>
                    <a:pt x="35" y="8"/>
                    <a:pt x="35" y="8"/>
                    <a:pt x="35" y="8"/>
                  </a:cubicBezTo>
                  <a:cubicBezTo>
                    <a:pt x="33" y="7"/>
                    <a:pt x="31" y="6"/>
                    <a:pt x="28" y="6"/>
                  </a:cubicBezTo>
                  <a:lnTo>
                    <a:pt x="28" y="0"/>
                  </a:lnTo>
                  <a:close/>
                  <a:moveTo>
                    <a:pt x="36" y="25"/>
                  </a:moveTo>
                  <a:cubicBezTo>
                    <a:pt x="36" y="31"/>
                    <a:pt x="31" y="36"/>
                    <a:pt x="24" y="36"/>
                  </a:cubicBezTo>
                  <a:cubicBezTo>
                    <a:pt x="18" y="36"/>
                    <a:pt x="13" y="31"/>
                    <a:pt x="13" y="25"/>
                  </a:cubicBezTo>
                  <a:cubicBezTo>
                    <a:pt x="13" y="18"/>
                    <a:pt x="18" y="13"/>
                    <a:pt x="24" y="13"/>
                  </a:cubicBezTo>
                  <a:cubicBezTo>
                    <a:pt x="30" y="13"/>
                    <a:pt x="36" y="18"/>
                    <a:pt x="36" y="25"/>
                  </a:cubicBezTo>
                  <a:close/>
                </a:path>
              </a:pathLst>
            </a:custGeom>
            <a:solidFill>
              <a:srgbClr val="7D7D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512673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Risks and threats of legal opinions</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13</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2</a:t>
            </a:r>
            <a:endParaRPr lang="en-NL" dirty="0"/>
          </a:p>
        </p:txBody>
      </p:sp>
    </p:spTree>
    <p:extLst>
      <p:ext uri="{BB962C8B-B14F-4D97-AF65-F5344CB8AC3E}">
        <p14:creationId xmlns:p14="http://schemas.microsoft.com/office/powerpoint/2010/main" val="415447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2. </a:t>
            </a:r>
            <a:r>
              <a:rPr lang="nl-BE" dirty="0" err="1"/>
              <a:t>Risks</a:t>
            </a:r>
            <a:r>
              <a:rPr lang="nl-BE" dirty="0"/>
              <a:t> </a:t>
            </a:r>
            <a:r>
              <a:rPr lang="nl-BE" dirty="0" err="1"/>
              <a:t>and</a:t>
            </a:r>
            <a:r>
              <a:rPr lang="nl-BE" dirty="0"/>
              <a:t> </a:t>
            </a:r>
            <a:r>
              <a:rPr lang="nl-BE" dirty="0" err="1"/>
              <a:t>threats</a:t>
            </a:r>
            <a:r>
              <a:rPr lang="nl-BE" dirty="0"/>
              <a:t> of </a:t>
            </a:r>
            <a:r>
              <a:rPr lang="nl-BE" dirty="0" err="1"/>
              <a:t>legal</a:t>
            </a:r>
            <a:r>
              <a:rPr lang="nl-BE" dirty="0"/>
              <a:t> </a:t>
            </a:r>
            <a:r>
              <a:rPr lang="nl-BE" dirty="0" err="1"/>
              <a:t>opinions</a:t>
            </a:r>
            <a:br>
              <a:rPr lang="nl-BE" dirty="0"/>
            </a:br>
            <a:endParaRPr lang="en-NL" dirty="0"/>
          </a:p>
        </p:txBody>
      </p:sp>
      <p:sp>
        <p:nvSpPr>
          <p:cNvPr id="4" name="Content Placeholder 3">
            <a:extLst>
              <a:ext uri="{FF2B5EF4-FFF2-40B4-BE49-F238E27FC236}">
                <a16:creationId xmlns:a16="http://schemas.microsoft.com/office/drawing/2014/main" id="{BB6100A1-9844-66C0-17A7-D9D1B9AB17F5}"/>
              </a:ext>
            </a:extLst>
          </p:cNvPr>
          <p:cNvSpPr>
            <a:spLocks noGrp="1"/>
          </p:cNvSpPr>
          <p:nvPr>
            <p:ph idx="1"/>
          </p:nvPr>
        </p:nvSpPr>
        <p:spPr>
          <a:xfrm>
            <a:off x="782873" y="1318381"/>
            <a:ext cx="7576903" cy="422637"/>
          </a:xfrm>
        </p:spPr>
        <p:txBody>
          <a:bodyPr/>
          <a:lstStyle/>
          <a:p>
            <a:pPr marL="0" indent="0">
              <a:buNone/>
            </a:pPr>
            <a:r>
              <a:rPr lang="en-US" dirty="0">
                <a:solidFill>
                  <a:schemeClr val="accent5">
                    <a:lumMod val="75000"/>
                  </a:schemeClr>
                </a:solidFill>
              </a:rPr>
              <a:t>Why are/should lawyers be reluctant to issue legal opinions?</a:t>
            </a:r>
          </a:p>
          <a:p>
            <a:pPr marL="0" indent="0">
              <a:buNone/>
            </a:pP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14</a:t>
            </a:fld>
            <a:endParaRPr lang="en-NL"/>
          </a:p>
        </p:txBody>
      </p:sp>
      <p:grpSp>
        <p:nvGrpSpPr>
          <p:cNvPr id="6" name="Group 5">
            <a:extLst>
              <a:ext uri="{FF2B5EF4-FFF2-40B4-BE49-F238E27FC236}">
                <a16:creationId xmlns:a16="http://schemas.microsoft.com/office/drawing/2014/main" id="{0555B06C-F955-A46B-B0C6-35C3902BB947}"/>
              </a:ext>
            </a:extLst>
          </p:cNvPr>
          <p:cNvGrpSpPr/>
          <p:nvPr/>
        </p:nvGrpSpPr>
        <p:grpSpPr>
          <a:xfrm>
            <a:off x="651868" y="1676073"/>
            <a:ext cx="1963809" cy="643266"/>
            <a:chOff x="442892" y="1624890"/>
            <a:chExt cx="2249262" cy="693557"/>
          </a:xfrm>
        </p:grpSpPr>
        <p:grpSp>
          <p:nvGrpSpPr>
            <p:cNvPr id="7" name="Google Shape;2138;p353">
              <a:extLst>
                <a:ext uri="{FF2B5EF4-FFF2-40B4-BE49-F238E27FC236}">
                  <a16:creationId xmlns:a16="http://schemas.microsoft.com/office/drawing/2014/main" id="{0AF2B06A-247E-83D7-BDBA-8CDA6ECC22B0}"/>
                </a:ext>
              </a:extLst>
            </p:cNvPr>
            <p:cNvGrpSpPr/>
            <p:nvPr/>
          </p:nvGrpSpPr>
          <p:grpSpPr>
            <a:xfrm>
              <a:off x="442892" y="1768583"/>
              <a:ext cx="2249262" cy="305889"/>
              <a:chOff x="671260" y="2273543"/>
              <a:chExt cx="2484000" cy="337813"/>
            </a:xfrm>
          </p:grpSpPr>
          <p:sp>
            <p:nvSpPr>
              <p:cNvPr id="16" name="Google Shape;2139;p353">
                <a:extLst>
                  <a:ext uri="{FF2B5EF4-FFF2-40B4-BE49-F238E27FC236}">
                    <a16:creationId xmlns:a16="http://schemas.microsoft.com/office/drawing/2014/main" id="{C1DD8209-80A6-E6F0-820E-D54F965AD35C}"/>
                  </a:ext>
                </a:extLst>
              </p:cNvPr>
              <p:cNvSpPr/>
              <p:nvPr/>
            </p:nvSpPr>
            <p:spPr>
              <a:xfrm>
                <a:off x="671260" y="2273543"/>
                <a:ext cx="2484000" cy="216000"/>
              </a:xfrm>
              <a:prstGeom prst="roundRect">
                <a:avLst>
                  <a:gd name="adj" fmla="val 50000"/>
                </a:avLst>
              </a:prstGeom>
              <a:solidFill>
                <a:srgbClr val="DEDEDE"/>
              </a:solidFill>
              <a:ln w="12700" cap="flat" cmpd="sng">
                <a:solidFill>
                  <a:srgbClr val="DEDED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17" name="Google Shape;2140;p353">
                <a:extLst>
                  <a:ext uri="{FF2B5EF4-FFF2-40B4-BE49-F238E27FC236}">
                    <a16:creationId xmlns:a16="http://schemas.microsoft.com/office/drawing/2014/main" id="{DA543259-A8E5-5053-6DA6-122E726D8F57}"/>
                  </a:ext>
                </a:extLst>
              </p:cNvPr>
              <p:cNvGrpSpPr/>
              <p:nvPr/>
            </p:nvGrpSpPr>
            <p:grpSpPr>
              <a:xfrm>
                <a:off x="1493828" y="2488308"/>
                <a:ext cx="828918" cy="123048"/>
                <a:chOff x="1493828" y="2467991"/>
                <a:chExt cx="828918" cy="144000"/>
              </a:xfrm>
            </p:grpSpPr>
            <p:cxnSp>
              <p:nvCxnSpPr>
                <p:cNvPr id="18" name="Google Shape;2141;p353">
                  <a:extLst>
                    <a:ext uri="{FF2B5EF4-FFF2-40B4-BE49-F238E27FC236}">
                      <a16:creationId xmlns:a16="http://schemas.microsoft.com/office/drawing/2014/main" id="{9F0975EB-CEA8-9578-533E-7906A7DF8C48}"/>
                    </a:ext>
                  </a:extLst>
                </p:cNvPr>
                <p:cNvCxnSpPr/>
                <p:nvPr/>
              </p:nvCxnSpPr>
              <p:spPr>
                <a:xfrm>
                  <a:off x="1493828" y="2467991"/>
                  <a:ext cx="0" cy="144000"/>
                </a:xfrm>
                <a:prstGeom prst="straightConnector1">
                  <a:avLst/>
                </a:prstGeom>
                <a:noFill/>
                <a:ln w="12700" cap="flat" cmpd="sng">
                  <a:solidFill>
                    <a:srgbClr val="DEDEDE"/>
                  </a:solidFill>
                  <a:prstDash val="solid"/>
                  <a:round/>
                  <a:headEnd type="none" w="sm" len="sm"/>
                  <a:tailEnd type="none" w="sm" len="sm"/>
                </a:ln>
              </p:spPr>
            </p:cxnSp>
            <p:cxnSp>
              <p:nvCxnSpPr>
                <p:cNvPr id="19" name="Google Shape;2142;p353">
                  <a:extLst>
                    <a:ext uri="{FF2B5EF4-FFF2-40B4-BE49-F238E27FC236}">
                      <a16:creationId xmlns:a16="http://schemas.microsoft.com/office/drawing/2014/main" id="{0FC2A70F-527F-641A-297E-50DD5BFFAE81}"/>
                    </a:ext>
                  </a:extLst>
                </p:cNvPr>
                <p:cNvCxnSpPr/>
                <p:nvPr/>
              </p:nvCxnSpPr>
              <p:spPr>
                <a:xfrm>
                  <a:off x="2322746" y="2467991"/>
                  <a:ext cx="0" cy="144000"/>
                </a:xfrm>
                <a:prstGeom prst="straightConnector1">
                  <a:avLst/>
                </a:prstGeom>
                <a:noFill/>
                <a:ln w="12700" cap="flat" cmpd="sng">
                  <a:solidFill>
                    <a:srgbClr val="DEDEDE"/>
                  </a:solidFill>
                  <a:prstDash val="solid"/>
                  <a:round/>
                  <a:headEnd type="none" w="sm" len="sm"/>
                  <a:tailEnd type="none" w="sm" len="sm"/>
                </a:ln>
              </p:spPr>
            </p:cxnSp>
          </p:grpSp>
        </p:grpSp>
        <p:grpSp>
          <p:nvGrpSpPr>
            <p:cNvPr id="8" name="Google Shape;2143;p353">
              <a:extLst>
                <a:ext uri="{FF2B5EF4-FFF2-40B4-BE49-F238E27FC236}">
                  <a16:creationId xmlns:a16="http://schemas.microsoft.com/office/drawing/2014/main" id="{66927390-D280-5FCB-6D40-2670E2CF1192}"/>
                </a:ext>
              </a:extLst>
            </p:cNvPr>
            <p:cNvGrpSpPr/>
            <p:nvPr/>
          </p:nvGrpSpPr>
          <p:grpSpPr>
            <a:xfrm>
              <a:off x="1936013" y="1624890"/>
              <a:ext cx="749754" cy="461262"/>
              <a:chOff x="2316621" y="2158759"/>
              <a:chExt cx="828000" cy="509400"/>
            </a:xfrm>
          </p:grpSpPr>
          <p:sp>
            <p:nvSpPr>
              <p:cNvPr id="12" name="Google Shape;2144;p353">
                <a:extLst>
                  <a:ext uri="{FF2B5EF4-FFF2-40B4-BE49-F238E27FC236}">
                    <a16:creationId xmlns:a16="http://schemas.microsoft.com/office/drawing/2014/main" id="{72CF6018-DC53-1A00-7EE2-3DD849DE9857}"/>
                  </a:ext>
                </a:extLst>
              </p:cNvPr>
              <p:cNvSpPr/>
              <p:nvPr/>
            </p:nvSpPr>
            <p:spPr>
              <a:xfrm>
                <a:off x="2316621" y="2337772"/>
                <a:ext cx="828000" cy="180000"/>
              </a:xfrm>
              <a:prstGeom prst="roundRect">
                <a:avLst>
                  <a:gd name="adj" fmla="val 50000"/>
                </a:avLst>
              </a:prstGeom>
              <a:solidFill>
                <a:srgbClr val="E0301E"/>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13" name="Google Shape;2145;p353">
                <a:extLst>
                  <a:ext uri="{FF2B5EF4-FFF2-40B4-BE49-F238E27FC236}">
                    <a16:creationId xmlns:a16="http://schemas.microsoft.com/office/drawing/2014/main" id="{B09F5A37-3C63-0AF7-8F24-6E27A4FBBA53}"/>
                  </a:ext>
                </a:extLst>
              </p:cNvPr>
              <p:cNvGrpSpPr/>
              <p:nvPr/>
            </p:nvGrpSpPr>
            <p:grpSpPr>
              <a:xfrm>
                <a:off x="2475808" y="2158759"/>
                <a:ext cx="509400" cy="509400"/>
                <a:chOff x="-704757" y="1401695"/>
                <a:chExt cx="509400" cy="509400"/>
              </a:xfrm>
            </p:grpSpPr>
            <p:sp>
              <p:nvSpPr>
                <p:cNvPr id="14" name="Google Shape;2146;p353">
                  <a:extLst>
                    <a:ext uri="{FF2B5EF4-FFF2-40B4-BE49-F238E27FC236}">
                      <a16:creationId xmlns:a16="http://schemas.microsoft.com/office/drawing/2014/main" id="{C69D248E-D301-1C75-40E9-4DDE7561E74C}"/>
                    </a:ext>
                  </a:extLst>
                </p:cNvPr>
                <p:cNvSpPr/>
                <p:nvPr/>
              </p:nvSpPr>
              <p:spPr>
                <a:xfrm rot="8100000">
                  <a:off x="-630157" y="1476295"/>
                  <a:ext cx="360200" cy="360200"/>
                </a:xfrm>
                <a:prstGeom prst="teardrop">
                  <a:avLst>
                    <a:gd name="adj" fmla="val 111841"/>
                  </a:avLst>
                </a:prstGeom>
                <a:solidFill>
                  <a:srgbClr val="FFFFFF"/>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sp>
              <p:nvSpPr>
                <p:cNvPr id="15" name="Google Shape;2147;p353">
                  <a:extLst>
                    <a:ext uri="{FF2B5EF4-FFF2-40B4-BE49-F238E27FC236}">
                      <a16:creationId xmlns:a16="http://schemas.microsoft.com/office/drawing/2014/main" id="{44805C20-FB0F-76D8-1B65-72EB2D0B03F9}"/>
                    </a:ext>
                  </a:extLst>
                </p:cNvPr>
                <p:cNvSpPr/>
                <p:nvPr/>
              </p:nvSpPr>
              <p:spPr>
                <a:xfrm>
                  <a:off x="-534794" y="1571545"/>
                  <a:ext cx="169800" cy="169800"/>
                </a:xfrm>
                <a:prstGeom prst="ellipse">
                  <a:avLst/>
                </a:prstGeom>
                <a:solidFill>
                  <a:srgbClr val="DEDEDE"/>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grpSp>
        <p:sp>
          <p:nvSpPr>
            <p:cNvPr id="9" name="Google Shape;2148;p353">
              <a:extLst>
                <a:ext uri="{FF2B5EF4-FFF2-40B4-BE49-F238E27FC236}">
                  <a16:creationId xmlns:a16="http://schemas.microsoft.com/office/drawing/2014/main" id="{D892A274-23C5-F24F-B52F-3D8AF0614C56}"/>
                </a:ext>
              </a:extLst>
            </p:cNvPr>
            <p:cNvSpPr txBox="1"/>
            <p:nvPr/>
          </p:nvSpPr>
          <p:spPr>
            <a:xfrm>
              <a:off x="544796" y="2097346"/>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Normal</a:t>
              </a:r>
              <a:endParaRPr sz="1000" b="1" dirty="0">
                <a:solidFill>
                  <a:srgbClr val="464646"/>
                </a:solidFill>
                <a:latin typeface="Arial"/>
                <a:ea typeface="Arial"/>
                <a:cs typeface="Arial"/>
                <a:sym typeface="Arial"/>
              </a:endParaRPr>
            </a:p>
          </p:txBody>
        </p:sp>
        <p:sp>
          <p:nvSpPr>
            <p:cNvPr id="10" name="Google Shape;2149;p353">
              <a:extLst>
                <a:ext uri="{FF2B5EF4-FFF2-40B4-BE49-F238E27FC236}">
                  <a16:creationId xmlns:a16="http://schemas.microsoft.com/office/drawing/2014/main" id="{B29E2157-5C28-E498-D48B-E43AE2998BE0}"/>
                </a:ext>
              </a:extLst>
            </p:cNvPr>
            <p:cNvSpPr txBox="1"/>
            <p:nvPr/>
          </p:nvSpPr>
          <p:spPr>
            <a:xfrm>
              <a:off x="1262273" y="2097346"/>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Elevated</a:t>
              </a:r>
              <a:endParaRPr sz="1000" b="1" dirty="0">
                <a:solidFill>
                  <a:srgbClr val="464646"/>
                </a:solidFill>
                <a:latin typeface="Arial"/>
                <a:ea typeface="Arial"/>
                <a:cs typeface="Arial"/>
                <a:sym typeface="Arial"/>
              </a:endParaRPr>
            </a:p>
          </p:txBody>
        </p:sp>
        <p:sp>
          <p:nvSpPr>
            <p:cNvPr id="11" name="Google Shape;2150;p353">
              <a:extLst>
                <a:ext uri="{FF2B5EF4-FFF2-40B4-BE49-F238E27FC236}">
                  <a16:creationId xmlns:a16="http://schemas.microsoft.com/office/drawing/2014/main" id="{F243CB56-47F5-A2FA-85B5-0E56E03FF287}"/>
                </a:ext>
              </a:extLst>
            </p:cNvPr>
            <p:cNvSpPr txBox="1"/>
            <p:nvPr/>
          </p:nvSpPr>
          <p:spPr>
            <a:xfrm>
              <a:off x="1927571" y="2097347"/>
              <a:ext cx="7497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Significant</a:t>
              </a:r>
              <a:endParaRPr sz="900" b="1" dirty="0">
                <a:solidFill>
                  <a:srgbClr val="464646"/>
                </a:solidFill>
                <a:latin typeface="Arial"/>
                <a:ea typeface="Arial"/>
                <a:cs typeface="Arial"/>
                <a:sym typeface="Arial"/>
              </a:endParaRPr>
            </a:p>
          </p:txBody>
        </p:sp>
      </p:grpSp>
      <p:sp>
        <p:nvSpPr>
          <p:cNvPr id="21" name="TextBox 20">
            <a:extLst>
              <a:ext uri="{FF2B5EF4-FFF2-40B4-BE49-F238E27FC236}">
                <a16:creationId xmlns:a16="http://schemas.microsoft.com/office/drawing/2014/main" id="{6C8AF121-422C-C8D0-311A-C8B6F28744AB}"/>
              </a:ext>
            </a:extLst>
          </p:cNvPr>
          <p:cNvSpPr txBox="1"/>
          <p:nvPr/>
        </p:nvSpPr>
        <p:spPr>
          <a:xfrm>
            <a:off x="2918767" y="1732736"/>
            <a:ext cx="6091318" cy="3323987"/>
          </a:xfrm>
          <a:prstGeom prst="rect">
            <a:avLst/>
          </a:prstGeom>
          <a:noFill/>
        </p:spPr>
        <p:txBody>
          <a:bodyPr wrap="square" rtlCol="0">
            <a:spAutoFit/>
          </a:bodyPr>
          <a:lstStyle/>
          <a:p>
            <a:pPr marL="0" lvl="0" indent="0" algn="l" rtl="0">
              <a:spcBef>
                <a:spcPts val="0"/>
              </a:spcBef>
              <a:spcAft>
                <a:spcPts val="0"/>
              </a:spcAft>
              <a:buNone/>
            </a:pPr>
            <a:r>
              <a:rPr lang="en-US" sz="1400" dirty="0">
                <a:solidFill>
                  <a:schemeClr val="dk1"/>
                </a:solidFill>
              </a:rPr>
              <a:t>Formalistic, precise and absolute: concentrated risk of errors</a:t>
            </a:r>
          </a:p>
          <a:p>
            <a:pPr marL="0" lvl="0" indent="0" algn="l" rtl="0">
              <a:spcAft>
                <a:spcPts val="1200"/>
              </a:spcAft>
              <a:buNone/>
            </a:pPr>
            <a:endParaRPr lang="en-US" sz="1400" dirty="0">
              <a:solidFill>
                <a:schemeClr val="dk1"/>
              </a:solidFill>
            </a:endParaRPr>
          </a:p>
          <a:p>
            <a:pPr marL="0" lvl="0" indent="0" algn="l" rtl="0">
              <a:spcAft>
                <a:spcPts val="0"/>
              </a:spcAft>
              <a:buNone/>
            </a:pPr>
            <a:r>
              <a:rPr lang="en-US" sz="1400" dirty="0">
                <a:solidFill>
                  <a:schemeClr val="dk1"/>
                </a:solidFill>
              </a:rPr>
              <a:t>Obvious liability for errors</a:t>
            </a:r>
          </a:p>
          <a:p>
            <a:pPr marL="0" lvl="0" indent="0" algn="l" rtl="0">
              <a:spcAft>
                <a:spcPts val="1200"/>
              </a:spcAft>
              <a:buNone/>
            </a:pPr>
            <a:endParaRPr lang="en-US" sz="1400" dirty="0">
              <a:solidFill>
                <a:schemeClr val="dk1"/>
              </a:solidFill>
            </a:endParaRPr>
          </a:p>
          <a:p>
            <a:pPr marL="0" lvl="0" indent="0" algn="l" rtl="0">
              <a:spcAft>
                <a:spcPts val="0"/>
              </a:spcAft>
              <a:buNone/>
            </a:pPr>
            <a:r>
              <a:rPr lang="en-US" sz="1400" dirty="0">
                <a:solidFill>
                  <a:schemeClr val="dk1"/>
                </a:solidFill>
              </a:rPr>
              <a:t>Commercial risk: nobody likes transactions being postponed or aborted for legal opinion reasons (transaction management, disclosure of potential issues)</a:t>
            </a:r>
          </a:p>
          <a:p>
            <a:pPr marL="0" lvl="0" indent="0" algn="l" rtl="0">
              <a:spcAft>
                <a:spcPts val="1200"/>
              </a:spcAft>
              <a:buNone/>
            </a:pPr>
            <a:endParaRPr lang="en-US" sz="1400" dirty="0">
              <a:solidFill>
                <a:schemeClr val="dk1"/>
              </a:solidFill>
            </a:endParaRPr>
          </a:p>
          <a:p>
            <a:pPr marL="0" lvl="0" indent="0" algn="l" rtl="0">
              <a:spcAft>
                <a:spcPts val="1200"/>
              </a:spcAft>
              <a:buNone/>
            </a:pPr>
            <a:r>
              <a:rPr lang="en-US" sz="1400" dirty="0">
                <a:solidFill>
                  <a:schemeClr val="dk1"/>
                </a:solidFill>
              </a:rPr>
              <a:t>Legal opinions tend to stick around for a long time (“</a:t>
            </a:r>
            <a:r>
              <a:rPr lang="en-US" sz="1400" i="1" dirty="0">
                <a:solidFill>
                  <a:schemeClr val="dk1"/>
                </a:solidFill>
              </a:rPr>
              <a:t>…scripta </a:t>
            </a:r>
            <a:r>
              <a:rPr lang="en-US" sz="1400" i="1" dirty="0" err="1">
                <a:solidFill>
                  <a:schemeClr val="dk1"/>
                </a:solidFill>
              </a:rPr>
              <a:t>manent</a:t>
            </a:r>
            <a:r>
              <a:rPr lang="en-US" sz="1400" dirty="0">
                <a:solidFill>
                  <a:schemeClr val="dk1"/>
                </a:solidFill>
              </a:rPr>
              <a:t>”) the circumstances in which the opinion was given tend to be forgotten very quickly</a:t>
            </a:r>
          </a:p>
          <a:p>
            <a:pPr marL="0" lvl="0" indent="0" algn="l" rtl="0">
              <a:spcBef>
                <a:spcPts val="0"/>
              </a:spcBef>
              <a:spcAft>
                <a:spcPts val="0"/>
              </a:spcAft>
              <a:buNone/>
            </a:pPr>
            <a:endParaRPr lang="en-US" sz="1600" dirty="0">
              <a:solidFill>
                <a:schemeClr val="dk1"/>
              </a:solidFill>
            </a:endParaRPr>
          </a:p>
        </p:txBody>
      </p:sp>
      <p:grpSp>
        <p:nvGrpSpPr>
          <p:cNvPr id="36" name="Group 35">
            <a:extLst>
              <a:ext uri="{FF2B5EF4-FFF2-40B4-BE49-F238E27FC236}">
                <a16:creationId xmlns:a16="http://schemas.microsoft.com/office/drawing/2014/main" id="{82832AFE-AD8F-91AE-674A-AD59B9E57E62}"/>
              </a:ext>
            </a:extLst>
          </p:cNvPr>
          <p:cNvGrpSpPr/>
          <p:nvPr/>
        </p:nvGrpSpPr>
        <p:grpSpPr>
          <a:xfrm>
            <a:off x="651868" y="2240602"/>
            <a:ext cx="1963809" cy="643266"/>
            <a:chOff x="442892" y="1624890"/>
            <a:chExt cx="2249262" cy="693557"/>
          </a:xfrm>
        </p:grpSpPr>
        <p:grpSp>
          <p:nvGrpSpPr>
            <p:cNvPr id="37" name="Google Shape;2138;p353">
              <a:extLst>
                <a:ext uri="{FF2B5EF4-FFF2-40B4-BE49-F238E27FC236}">
                  <a16:creationId xmlns:a16="http://schemas.microsoft.com/office/drawing/2014/main" id="{4672CB33-D194-390E-00B9-2BA9B15C51A8}"/>
                </a:ext>
              </a:extLst>
            </p:cNvPr>
            <p:cNvGrpSpPr/>
            <p:nvPr/>
          </p:nvGrpSpPr>
          <p:grpSpPr>
            <a:xfrm>
              <a:off x="442892" y="1768583"/>
              <a:ext cx="2249262" cy="305889"/>
              <a:chOff x="671260" y="2273543"/>
              <a:chExt cx="2484000" cy="337813"/>
            </a:xfrm>
          </p:grpSpPr>
          <p:sp>
            <p:nvSpPr>
              <p:cNvPr id="46" name="Google Shape;2139;p353">
                <a:extLst>
                  <a:ext uri="{FF2B5EF4-FFF2-40B4-BE49-F238E27FC236}">
                    <a16:creationId xmlns:a16="http://schemas.microsoft.com/office/drawing/2014/main" id="{D42FE1DD-304A-CA19-12B0-361A80E2C8C0}"/>
                  </a:ext>
                </a:extLst>
              </p:cNvPr>
              <p:cNvSpPr/>
              <p:nvPr/>
            </p:nvSpPr>
            <p:spPr>
              <a:xfrm>
                <a:off x="671260" y="2273543"/>
                <a:ext cx="2484000" cy="216000"/>
              </a:xfrm>
              <a:prstGeom prst="roundRect">
                <a:avLst>
                  <a:gd name="adj" fmla="val 50000"/>
                </a:avLst>
              </a:prstGeom>
              <a:solidFill>
                <a:srgbClr val="DEDEDE"/>
              </a:solidFill>
              <a:ln w="12700" cap="flat" cmpd="sng">
                <a:solidFill>
                  <a:srgbClr val="DEDED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47" name="Google Shape;2140;p353">
                <a:extLst>
                  <a:ext uri="{FF2B5EF4-FFF2-40B4-BE49-F238E27FC236}">
                    <a16:creationId xmlns:a16="http://schemas.microsoft.com/office/drawing/2014/main" id="{1FDB4063-A2C5-D706-0C46-33716882E918}"/>
                  </a:ext>
                </a:extLst>
              </p:cNvPr>
              <p:cNvGrpSpPr/>
              <p:nvPr/>
            </p:nvGrpSpPr>
            <p:grpSpPr>
              <a:xfrm>
                <a:off x="1493828" y="2488308"/>
                <a:ext cx="828918" cy="123048"/>
                <a:chOff x="1493828" y="2467991"/>
                <a:chExt cx="828918" cy="144000"/>
              </a:xfrm>
            </p:grpSpPr>
            <p:cxnSp>
              <p:nvCxnSpPr>
                <p:cNvPr id="48" name="Google Shape;2141;p353">
                  <a:extLst>
                    <a:ext uri="{FF2B5EF4-FFF2-40B4-BE49-F238E27FC236}">
                      <a16:creationId xmlns:a16="http://schemas.microsoft.com/office/drawing/2014/main" id="{85B16694-A856-D7FC-AC76-4DD051177AEB}"/>
                    </a:ext>
                  </a:extLst>
                </p:cNvPr>
                <p:cNvCxnSpPr/>
                <p:nvPr/>
              </p:nvCxnSpPr>
              <p:spPr>
                <a:xfrm>
                  <a:off x="1493828" y="2467991"/>
                  <a:ext cx="0" cy="144000"/>
                </a:xfrm>
                <a:prstGeom prst="straightConnector1">
                  <a:avLst/>
                </a:prstGeom>
                <a:noFill/>
                <a:ln w="12700" cap="flat" cmpd="sng">
                  <a:solidFill>
                    <a:srgbClr val="DEDEDE"/>
                  </a:solidFill>
                  <a:prstDash val="solid"/>
                  <a:round/>
                  <a:headEnd type="none" w="sm" len="sm"/>
                  <a:tailEnd type="none" w="sm" len="sm"/>
                </a:ln>
              </p:spPr>
            </p:cxnSp>
            <p:cxnSp>
              <p:nvCxnSpPr>
                <p:cNvPr id="49" name="Google Shape;2142;p353">
                  <a:extLst>
                    <a:ext uri="{FF2B5EF4-FFF2-40B4-BE49-F238E27FC236}">
                      <a16:creationId xmlns:a16="http://schemas.microsoft.com/office/drawing/2014/main" id="{4BDCA49C-AE97-3035-F626-8EB6BDD32760}"/>
                    </a:ext>
                  </a:extLst>
                </p:cNvPr>
                <p:cNvCxnSpPr/>
                <p:nvPr/>
              </p:nvCxnSpPr>
              <p:spPr>
                <a:xfrm>
                  <a:off x="2322746" y="2467991"/>
                  <a:ext cx="0" cy="144000"/>
                </a:xfrm>
                <a:prstGeom prst="straightConnector1">
                  <a:avLst/>
                </a:prstGeom>
                <a:noFill/>
                <a:ln w="12700" cap="flat" cmpd="sng">
                  <a:solidFill>
                    <a:srgbClr val="DEDEDE"/>
                  </a:solidFill>
                  <a:prstDash val="solid"/>
                  <a:round/>
                  <a:headEnd type="none" w="sm" len="sm"/>
                  <a:tailEnd type="none" w="sm" len="sm"/>
                </a:ln>
              </p:spPr>
            </p:cxnSp>
          </p:grpSp>
        </p:grpSp>
        <p:grpSp>
          <p:nvGrpSpPr>
            <p:cNvPr id="38" name="Google Shape;2143;p353">
              <a:extLst>
                <a:ext uri="{FF2B5EF4-FFF2-40B4-BE49-F238E27FC236}">
                  <a16:creationId xmlns:a16="http://schemas.microsoft.com/office/drawing/2014/main" id="{961F62F6-BFD7-29FD-4E50-2211244E256D}"/>
                </a:ext>
              </a:extLst>
            </p:cNvPr>
            <p:cNvGrpSpPr/>
            <p:nvPr/>
          </p:nvGrpSpPr>
          <p:grpSpPr>
            <a:xfrm>
              <a:off x="1936013" y="1624890"/>
              <a:ext cx="749754" cy="461262"/>
              <a:chOff x="2316621" y="2158759"/>
              <a:chExt cx="828000" cy="509400"/>
            </a:xfrm>
          </p:grpSpPr>
          <p:sp>
            <p:nvSpPr>
              <p:cNvPr id="42" name="Google Shape;2144;p353">
                <a:extLst>
                  <a:ext uri="{FF2B5EF4-FFF2-40B4-BE49-F238E27FC236}">
                    <a16:creationId xmlns:a16="http://schemas.microsoft.com/office/drawing/2014/main" id="{EDCBC168-7218-95BB-E9CF-7D18229631F4}"/>
                  </a:ext>
                </a:extLst>
              </p:cNvPr>
              <p:cNvSpPr/>
              <p:nvPr/>
            </p:nvSpPr>
            <p:spPr>
              <a:xfrm>
                <a:off x="2316621" y="2337772"/>
                <a:ext cx="828000" cy="180000"/>
              </a:xfrm>
              <a:prstGeom prst="roundRect">
                <a:avLst>
                  <a:gd name="adj" fmla="val 50000"/>
                </a:avLst>
              </a:prstGeom>
              <a:solidFill>
                <a:srgbClr val="E0301E"/>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43" name="Google Shape;2145;p353">
                <a:extLst>
                  <a:ext uri="{FF2B5EF4-FFF2-40B4-BE49-F238E27FC236}">
                    <a16:creationId xmlns:a16="http://schemas.microsoft.com/office/drawing/2014/main" id="{77A504D7-0DEA-EC1F-5433-EB31FB39E9EC}"/>
                  </a:ext>
                </a:extLst>
              </p:cNvPr>
              <p:cNvGrpSpPr/>
              <p:nvPr/>
            </p:nvGrpSpPr>
            <p:grpSpPr>
              <a:xfrm>
                <a:off x="2475808" y="2158759"/>
                <a:ext cx="509400" cy="509400"/>
                <a:chOff x="-704757" y="1401695"/>
                <a:chExt cx="509400" cy="509400"/>
              </a:xfrm>
            </p:grpSpPr>
            <p:sp>
              <p:nvSpPr>
                <p:cNvPr id="44" name="Google Shape;2146;p353">
                  <a:extLst>
                    <a:ext uri="{FF2B5EF4-FFF2-40B4-BE49-F238E27FC236}">
                      <a16:creationId xmlns:a16="http://schemas.microsoft.com/office/drawing/2014/main" id="{2850FD0E-2D53-49D6-3461-4820B209D60E}"/>
                    </a:ext>
                  </a:extLst>
                </p:cNvPr>
                <p:cNvSpPr/>
                <p:nvPr/>
              </p:nvSpPr>
              <p:spPr>
                <a:xfrm rot="8100000">
                  <a:off x="-630157" y="1476295"/>
                  <a:ext cx="360200" cy="360200"/>
                </a:xfrm>
                <a:prstGeom prst="teardrop">
                  <a:avLst>
                    <a:gd name="adj" fmla="val 111841"/>
                  </a:avLst>
                </a:prstGeom>
                <a:solidFill>
                  <a:srgbClr val="FFFFFF"/>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sp>
              <p:nvSpPr>
                <p:cNvPr id="45" name="Google Shape;2147;p353">
                  <a:extLst>
                    <a:ext uri="{FF2B5EF4-FFF2-40B4-BE49-F238E27FC236}">
                      <a16:creationId xmlns:a16="http://schemas.microsoft.com/office/drawing/2014/main" id="{4345B101-E65E-9F01-E0E5-BFE3A229F352}"/>
                    </a:ext>
                  </a:extLst>
                </p:cNvPr>
                <p:cNvSpPr/>
                <p:nvPr/>
              </p:nvSpPr>
              <p:spPr>
                <a:xfrm>
                  <a:off x="-534794" y="1571545"/>
                  <a:ext cx="169800" cy="169800"/>
                </a:xfrm>
                <a:prstGeom prst="ellipse">
                  <a:avLst/>
                </a:prstGeom>
                <a:solidFill>
                  <a:srgbClr val="DEDEDE"/>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grpSp>
        <p:sp>
          <p:nvSpPr>
            <p:cNvPr id="39" name="Google Shape;2148;p353">
              <a:extLst>
                <a:ext uri="{FF2B5EF4-FFF2-40B4-BE49-F238E27FC236}">
                  <a16:creationId xmlns:a16="http://schemas.microsoft.com/office/drawing/2014/main" id="{FDD902D2-58D8-F169-8F6A-1E46C66C188F}"/>
                </a:ext>
              </a:extLst>
            </p:cNvPr>
            <p:cNvSpPr txBox="1"/>
            <p:nvPr/>
          </p:nvSpPr>
          <p:spPr>
            <a:xfrm>
              <a:off x="544796" y="2097346"/>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Normal</a:t>
              </a:r>
              <a:endParaRPr sz="1000" b="1" dirty="0">
                <a:solidFill>
                  <a:srgbClr val="464646"/>
                </a:solidFill>
                <a:latin typeface="Arial"/>
                <a:ea typeface="Arial"/>
                <a:cs typeface="Arial"/>
                <a:sym typeface="Arial"/>
              </a:endParaRPr>
            </a:p>
          </p:txBody>
        </p:sp>
        <p:sp>
          <p:nvSpPr>
            <p:cNvPr id="40" name="Google Shape;2149;p353">
              <a:extLst>
                <a:ext uri="{FF2B5EF4-FFF2-40B4-BE49-F238E27FC236}">
                  <a16:creationId xmlns:a16="http://schemas.microsoft.com/office/drawing/2014/main" id="{0CFC9C19-26C9-9E36-0A6B-F838734A8E6B}"/>
                </a:ext>
              </a:extLst>
            </p:cNvPr>
            <p:cNvSpPr txBox="1"/>
            <p:nvPr/>
          </p:nvSpPr>
          <p:spPr>
            <a:xfrm>
              <a:off x="1262273" y="2097346"/>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Elevated</a:t>
              </a:r>
              <a:endParaRPr sz="1000" b="1" dirty="0">
                <a:solidFill>
                  <a:srgbClr val="464646"/>
                </a:solidFill>
                <a:latin typeface="Arial"/>
                <a:ea typeface="Arial"/>
                <a:cs typeface="Arial"/>
                <a:sym typeface="Arial"/>
              </a:endParaRPr>
            </a:p>
          </p:txBody>
        </p:sp>
        <p:sp>
          <p:nvSpPr>
            <p:cNvPr id="41" name="Google Shape;2150;p353">
              <a:extLst>
                <a:ext uri="{FF2B5EF4-FFF2-40B4-BE49-F238E27FC236}">
                  <a16:creationId xmlns:a16="http://schemas.microsoft.com/office/drawing/2014/main" id="{4BA927DD-430C-3535-EFC7-7F7FFBAD964E}"/>
                </a:ext>
              </a:extLst>
            </p:cNvPr>
            <p:cNvSpPr txBox="1"/>
            <p:nvPr/>
          </p:nvSpPr>
          <p:spPr>
            <a:xfrm>
              <a:off x="1927571" y="2097347"/>
              <a:ext cx="7497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Significant</a:t>
              </a:r>
              <a:endParaRPr sz="900" b="1" dirty="0">
                <a:solidFill>
                  <a:srgbClr val="464646"/>
                </a:solidFill>
                <a:latin typeface="Arial"/>
                <a:ea typeface="Arial"/>
                <a:cs typeface="Arial"/>
                <a:sym typeface="Arial"/>
              </a:endParaRPr>
            </a:p>
          </p:txBody>
        </p:sp>
      </p:grpSp>
      <p:grpSp>
        <p:nvGrpSpPr>
          <p:cNvPr id="50" name="Group 49">
            <a:extLst>
              <a:ext uri="{FF2B5EF4-FFF2-40B4-BE49-F238E27FC236}">
                <a16:creationId xmlns:a16="http://schemas.microsoft.com/office/drawing/2014/main" id="{8DC8BA93-7234-9875-FEA3-AE49A3EEBCBA}"/>
              </a:ext>
            </a:extLst>
          </p:cNvPr>
          <p:cNvGrpSpPr/>
          <p:nvPr/>
        </p:nvGrpSpPr>
        <p:grpSpPr>
          <a:xfrm>
            <a:off x="670216" y="2813356"/>
            <a:ext cx="1963800" cy="694565"/>
            <a:chOff x="442890" y="3883750"/>
            <a:chExt cx="2249262" cy="694565"/>
          </a:xfrm>
        </p:grpSpPr>
        <p:grpSp>
          <p:nvGrpSpPr>
            <p:cNvPr id="51" name="Google Shape;2113;p353">
              <a:extLst>
                <a:ext uri="{FF2B5EF4-FFF2-40B4-BE49-F238E27FC236}">
                  <a16:creationId xmlns:a16="http://schemas.microsoft.com/office/drawing/2014/main" id="{BE9CE55A-0476-1622-9141-BFFD6FF2D513}"/>
                </a:ext>
              </a:extLst>
            </p:cNvPr>
            <p:cNvGrpSpPr/>
            <p:nvPr/>
          </p:nvGrpSpPr>
          <p:grpSpPr>
            <a:xfrm>
              <a:off x="442890" y="4027404"/>
              <a:ext cx="2249262" cy="305889"/>
              <a:chOff x="671260" y="2273543"/>
              <a:chExt cx="2484000" cy="337813"/>
            </a:xfrm>
          </p:grpSpPr>
          <p:sp>
            <p:nvSpPr>
              <p:cNvPr id="60" name="Google Shape;2114;p353">
                <a:extLst>
                  <a:ext uri="{FF2B5EF4-FFF2-40B4-BE49-F238E27FC236}">
                    <a16:creationId xmlns:a16="http://schemas.microsoft.com/office/drawing/2014/main" id="{497F8D76-31EE-E042-C4DC-B81CD4234CBF}"/>
                  </a:ext>
                </a:extLst>
              </p:cNvPr>
              <p:cNvSpPr/>
              <p:nvPr/>
            </p:nvSpPr>
            <p:spPr>
              <a:xfrm>
                <a:off x="671260" y="2273543"/>
                <a:ext cx="2484000" cy="216000"/>
              </a:xfrm>
              <a:prstGeom prst="roundRect">
                <a:avLst>
                  <a:gd name="adj" fmla="val 50000"/>
                </a:avLst>
              </a:prstGeom>
              <a:solidFill>
                <a:srgbClr val="DEDEDE"/>
              </a:solidFill>
              <a:ln w="12700" cap="flat" cmpd="sng">
                <a:solidFill>
                  <a:srgbClr val="DEDED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61" name="Google Shape;2115;p353">
                <a:extLst>
                  <a:ext uri="{FF2B5EF4-FFF2-40B4-BE49-F238E27FC236}">
                    <a16:creationId xmlns:a16="http://schemas.microsoft.com/office/drawing/2014/main" id="{219AF638-7EC8-B2AA-891F-2FA778A8DA6A}"/>
                  </a:ext>
                </a:extLst>
              </p:cNvPr>
              <p:cNvGrpSpPr/>
              <p:nvPr/>
            </p:nvGrpSpPr>
            <p:grpSpPr>
              <a:xfrm>
                <a:off x="1493828" y="2488308"/>
                <a:ext cx="828918" cy="123048"/>
                <a:chOff x="1493828" y="2467991"/>
                <a:chExt cx="828918" cy="144000"/>
              </a:xfrm>
            </p:grpSpPr>
            <p:cxnSp>
              <p:nvCxnSpPr>
                <p:cNvPr id="62" name="Google Shape;2116;p353">
                  <a:extLst>
                    <a:ext uri="{FF2B5EF4-FFF2-40B4-BE49-F238E27FC236}">
                      <a16:creationId xmlns:a16="http://schemas.microsoft.com/office/drawing/2014/main" id="{7EBDD61F-621B-089D-0927-631BA9934BA4}"/>
                    </a:ext>
                  </a:extLst>
                </p:cNvPr>
                <p:cNvCxnSpPr/>
                <p:nvPr/>
              </p:nvCxnSpPr>
              <p:spPr>
                <a:xfrm>
                  <a:off x="1493828" y="2467991"/>
                  <a:ext cx="0" cy="144000"/>
                </a:xfrm>
                <a:prstGeom prst="straightConnector1">
                  <a:avLst/>
                </a:prstGeom>
                <a:noFill/>
                <a:ln w="12700" cap="flat" cmpd="sng">
                  <a:solidFill>
                    <a:srgbClr val="DEDEDE"/>
                  </a:solidFill>
                  <a:prstDash val="solid"/>
                  <a:round/>
                  <a:headEnd type="none" w="sm" len="sm"/>
                  <a:tailEnd type="none" w="sm" len="sm"/>
                </a:ln>
              </p:spPr>
            </p:cxnSp>
            <p:cxnSp>
              <p:nvCxnSpPr>
                <p:cNvPr id="63" name="Google Shape;2117;p353">
                  <a:extLst>
                    <a:ext uri="{FF2B5EF4-FFF2-40B4-BE49-F238E27FC236}">
                      <a16:creationId xmlns:a16="http://schemas.microsoft.com/office/drawing/2014/main" id="{B34F555F-9D23-21A7-A7F2-C5DA382AF19C}"/>
                    </a:ext>
                  </a:extLst>
                </p:cNvPr>
                <p:cNvCxnSpPr/>
                <p:nvPr/>
              </p:nvCxnSpPr>
              <p:spPr>
                <a:xfrm>
                  <a:off x="2322746" y="2467991"/>
                  <a:ext cx="0" cy="144000"/>
                </a:xfrm>
                <a:prstGeom prst="straightConnector1">
                  <a:avLst/>
                </a:prstGeom>
                <a:noFill/>
                <a:ln w="12700" cap="flat" cmpd="sng">
                  <a:solidFill>
                    <a:srgbClr val="DEDEDE"/>
                  </a:solidFill>
                  <a:prstDash val="solid"/>
                  <a:round/>
                  <a:headEnd type="none" w="sm" len="sm"/>
                  <a:tailEnd type="none" w="sm" len="sm"/>
                </a:ln>
              </p:spPr>
            </p:cxnSp>
          </p:grpSp>
        </p:grpSp>
        <p:grpSp>
          <p:nvGrpSpPr>
            <p:cNvPr id="52" name="Google Shape;2118;p353">
              <a:extLst>
                <a:ext uri="{FF2B5EF4-FFF2-40B4-BE49-F238E27FC236}">
                  <a16:creationId xmlns:a16="http://schemas.microsoft.com/office/drawing/2014/main" id="{84477861-A84C-4B86-E835-7174830A366E}"/>
                </a:ext>
              </a:extLst>
            </p:cNvPr>
            <p:cNvGrpSpPr/>
            <p:nvPr/>
          </p:nvGrpSpPr>
          <p:grpSpPr>
            <a:xfrm>
              <a:off x="1183798" y="3883750"/>
              <a:ext cx="749754" cy="461262"/>
              <a:chOff x="1469697" y="3205964"/>
              <a:chExt cx="828000" cy="509400"/>
            </a:xfrm>
          </p:grpSpPr>
          <p:sp>
            <p:nvSpPr>
              <p:cNvPr id="56" name="Google Shape;2119;p353">
                <a:extLst>
                  <a:ext uri="{FF2B5EF4-FFF2-40B4-BE49-F238E27FC236}">
                    <a16:creationId xmlns:a16="http://schemas.microsoft.com/office/drawing/2014/main" id="{207BFF7E-19C9-1DBE-52F1-757F7AE95C7D}"/>
                  </a:ext>
                </a:extLst>
              </p:cNvPr>
              <p:cNvSpPr/>
              <p:nvPr/>
            </p:nvSpPr>
            <p:spPr>
              <a:xfrm>
                <a:off x="1469697" y="3384977"/>
                <a:ext cx="828000" cy="180000"/>
              </a:xfrm>
              <a:prstGeom prst="roundRect">
                <a:avLst>
                  <a:gd name="adj" fmla="val 50000"/>
                </a:avLst>
              </a:prstGeom>
              <a:solidFill>
                <a:srgbClr val="EB8C00"/>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57" name="Google Shape;2120;p353">
                <a:extLst>
                  <a:ext uri="{FF2B5EF4-FFF2-40B4-BE49-F238E27FC236}">
                    <a16:creationId xmlns:a16="http://schemas.microsoft.com/office/drawing/2014/main" id="{14E75B32-F8B4-A1B6-4CB0-BEB6DF31D4EF}"/>
                  </a:ext>
                </a:extLst>
              </p:cNvPr>
              <p:cNvGrpSpPr/>
              <p:nvPr/>
            </p:nvGrpSpPr>
            <p:grpSpPr>
              <a:xfrm>
                <a:off x="1628884" y="3205964"/>
                <a:ext cx="509400" cy="509400"/>
                <a:chOff x="-704757" y="1401695"/>
                <a:chExt cx="509400" cy="509400"/>
              </a:xfrm>
            </p:grpSpPr>
            <p:sp>
              <p:nvSpPr>
                <p:cNvPr id="58" name="Google Shape;2121;p353">
                  <a:extLst>
                    <a:ext uri="{FF2B5EF4-FFF2-40B4-BE49-F238E27FC236}">
                      <a16:creationId xmlns:a16="http://schemas.microsoft.com/office/drawing/2014/main" id="{1AC31787-5B1E-13BA-DDBB-B70B730EAA42}"/>
                    </a:ext>
                  </a:extLst>
                </p:cNvPr>
                <p:cNvSpPr/>
                <p:nvPr/>
              </p:nvSpPr>
              <p:spPr>
                <a:xfrm rot="8100000">
                  <a:off x="-630157" y="1476295"/>
                  <a:ext cx="360200" cy="360200"/>
                </a:xfrm>
                <a:prstGeom prst="teardrop">
                  <a:avLst>
                    <a:gd name="adj" fmla="val 111841"/>
                  </a:avLst>
                </a:prstGeom>
                <a:solidFill>
                  <a:srgbClr val="FFFFFF"/>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sp>
              <p:nvSpPr>
                <p:cNvPr id="59" name="Google Shape;2122;p353">
                  <a:extLst>
                    <a:ext uri="{FF2B5EF4-FFF2-40B4-BE49-F238E27FC236}">
                      <a16:creationId xmlns:a16="http://schemas.microsoft.com/office/drawing/2014/main" id="{ECBC25C4-B4F5-C289-BC65-54F3C0802793}"/>
                    </a:ext>
                  </a:extLst>
                </p:cNvPr>
                <p:cNvSpPr/>
                <p:nvPr/>
              </p:nvSpPr>
              <p:spPr>
                <a:xfrm>
                  <a:off x="-534794" y="1571545"/>
                  <a:ext cx="169800" cy="169800"/>
                </a:xfrm>
                <a:prstGeom prst="ellipse">
                  <a:avLst/>
                </a:prstGeom>
                <a:solidFill>
                  <a:srgbClr val="DEDEDE"/>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grpSp>
        <p:sp>
          <p:nvSpPr>
            <p:cNvPr id="53" name="Google Shape;2132;p353">
              <a:extLst>
                <a:ext uri="{FF2B5EF4-FFF2-40B4-BE49-F238E27FC236}">
                  <a16:creationId xmlns:a16="http://schemas.microsoft.com/office/drawing/2014/main" id="{DE2A4DC1-4844-850A-B79B-AC5FDB5499B5}"/>
                </a:ext>
              </a:extLst>
            </p:cNvPr>
            <p:cNvSpPr txBox="1"/>
            <p:nvPr/>
          </p:nvSpPr>
          <p:spPr>
            <a:xfrm>
              <a:off x="559471" y="4357214"/>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Normal</a:t>
              </a:r>
              <a:endParaRPr sz="1000" b="1" dirty="0">
                <a:solidFill>
                  <a:srgbClr val="464646"/>
                </a:solidFill>
                <a:latin typeface="Arial"/>
                <a:ea typeface="Arial"/>
                <a:cs typeface="Arial"/>
                <a:sym typeface="Arial"/>
              </a:endParaRPr>
            </a:p>
          </p:txBody>
        </p:sp>
        <p:sp>
          <p:nvSpPr>
            <p:cNvPr id="54" name="Google Shape;2133;p353">
              <a:extLst>
                <a:ext uri="{FF2B5EF4-FFF2-40B4-BE49-F238E27FC236}">
                  <a16:creationId xmlns:a16="http://schemas.microsoft.com/office/drawing/2014/main" id="{28044829-E659-132C-935F-961CF2B8AB5C}"/>
                </a:ext>
              </a:extLst>
            </p:cNvPr>
            <p:cNvSpPr txBox="1"/>
            <p:nvPr/>
          </p:nvSpPr>
          <p:spPr>
            <a:xfrm>
              <a:off x="1258548" y="4357214"/>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Elevated</a:t>
              </a:r>
              <a:endParaRPr sz="1000" b="1" dirty="0">
                <a:solidFill>
                  <a:srgbClr val="464646"/>
                </a:solidFill>
                <a:latin typeface="Arial"/>
                <a:ea typeface="Arial"/>
                <a:cs typeface="Arial"/>
                <a:sym typeface="Arial"/>
              </a:endParaRPr>
            </a:p>
          </p:txBody>
        </p:sp>
        <p:sp>
          <p:nvSpPr>
            <p:cNvPr id="55" name="Google Shape;2134;p353">
              <a:extLst>
                <a:ext uri="{FF2B5EF4-FFF2-40B4-BE49-F238E27FC236}">
                  <a16:creationId xmlns:a16="http://schemas.microsoft.com/office/drawing/2014/main" id="{AF7452C1-E03C-F482-8E96-74A58A71DE0E}"/>
                </a:ext>
              </a:extLst>
            </p:cNvPr>
            <p:cNvSpPr txBox="1"/>
            <p:nvPr/>
          </p:nvSpPr>
          <p:spPr>
            <a:xfrm>
              <a:off x="1942246" y="4357215"/>
              <a:ext cx="7497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Significant</a:t>
              </a:r>
              <a:endParaRPr sz="1000" b="1" dirty="0">
                <a:solidFill>
                  <a:srgbClr val="464646"/>
                </a:solidFill>
                <a:latin typeface="Arial"/>
                <a:ea typeface="Arial"/>
                <a:cs typeface="Arial"/>
                <a:sym typeface="Arial"/>
              </a:endParaRPr>
            </a:p>
          </p:txBody>
        </p:sp>
      </p:grpSp>
      <p:grpSp>
        <p:nvGrpSpPr>
          <p:cNvPr id="64" name="Group 63">
            <a:extLst>
              <a:ext uri="{FF2B5EF4-FFF2-40B4-BE49-F238E27FC236}">
                <a16:creationId xmlns:a16="http://schemas.microsoft.com/office/drawing/2014/main" id="{059A6993-EA6E-C55A-E0E4-C71BF045ACC2}"/>
              </a:ext>
            </a:extLst>
          </p:cNvPr>
          <p:cNvGrpSpPr/>
          <p:nvPr/>
        </p:nvGrpSpPr>
        <p:grpSpPr>
          <a:xfrm>
            <a:off x="676814" y="3838569"/>
            <a:ext cx="1963616" cy="680994"/>
            <a:chOff x="442890" y="5024858"/>
            <a:chExt cx="2249262" cy="705616"/>
          </a:xfrm>
        </p:grpSpPr>
        <p:grpSp>
          <p:nvGrpSpPr>
            <p:cNvPr id="65" name="Google Shape;2123;p353">
              <a:extLst>
                <a:ext uri="{FF2B5EF4-FFF2-40B4-BE49-F238E27FC236}">
                  <a16:creationId xmlns:a16="http://schemas.microsoft.com/office/drawing/2014/main" id="{4987C0C3-F8AA-707B-39FA-30A113F591DD}"/>
                </a:ext>
              </a:extLst>
            </p:cNvPr>
            <p:cNvGrpSpPr/>
            <p:nvPr/>
          </p:nvGrpSpPr>
          <p:grpSpPr>
            <a:xfrm>
              <a:off x="442890" y="5168561"/>
              <a:ext cx="2249262" cy="309569"/>
              <a:chOff x="651466" y="4261382"/>
              <a:chExt cx="2484000" cy="341876"/>
            </a:xfrm>
          </p:grpSpPr>
          <p:sp>
            <p:nvSpPr>
              <p:cNvPr id="73" name="Google Shape;2124;p353">
                <a:extLst>
                  <a:ext uri="{FF2B5EF4-FFF2-40B4-BE49-F238E27FC236}">
                    <a16:creationId xmlns:a16="http://schemas.microsoft.com/office/drawing/2014/main" id="{FBAFD463-6E83-E7EE-BD35-941DD3B3EB15}"/>
                  </a:ext>
                </a:extLst>
              </p:cNvPr>
              <p:cNvSpPr/>
              <p:nvPr/>
            </p:nvSpPr>
            <p:spPr>
              <a:xfrm>
                <a:off x="651466" y="4261382"/>
                <a:ext cx="2484000" cy="216000"/>
              </a:xfrm>
              <a:prstGeom prst="roundRect">
                <a:avLst>
                  <a:gd name="adj" fmla="val 50000"/>
                </a:avLst>
              </a:prstGeom>
              <a:solidFill>
                <a:srgbClr val="DEDEDE"/>
              </a:solidFill>
              <a:ln w="12700" cap="flat" cmpd="sng">
                <a:solidFill>
                  <a:srgbClr val="DEDED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nvGrpSpPr>
              <p:cNvPr id="74" name="Google Shape;2125;p353">
                <a:extLst>
                  <a:ext uri="{FF2B5EF4-FFF2-40B4-BE49-F238E27FC236}">
                    <a16:creationId xmlns:a16="http://schemas.microsoft.com/office/drawing/2014/main" id="{F5852AB3-8F63-9C9B-A776-622AC3F4135A}"/>
                  </a:ext>
                </a:extLst>
              </p:cNvPr>
              <p:cNvGrpSpPr/>
              <p:nvPr/>
            </p:nvGrpSpPr>
            <p:grpSpPr>
              <a:xfrm>
                <a:off x="1474034" y="4480210"/>
                <a:ext cx="828918" cy="123048"/>
                <a:chOff x="1493828" y="2467991"/>
                <a:chExt cx="828918" cy="144000"/>
              </a:xfrm>
            </p:grpSpPr>
            <p:cxnSp>
              <p:nvCxnSpPr>
                <p:cNvPr id="75" name="Google Shape;2126;p353">
                  <a:extLst>
                    <a:ext uri="{FF2B5EF4-FFF2-40B4-BE49-F238E27FC236}">
                      <a16:creationId xmlns:a16="http://schemas.microsoft.com/office/drawing/2014/main" id="{34D94755-FEA2-52E1-CDF2-F58AEFB88D35}"/>
                    </a:ext>
                  </a:extLst>
                </p:cNvPr>
                <p:cNvCxnSpPr/>
                <p:nvPr/>
              </p:nvCxnSpPr>
              <p:spPr>
                <a:xfrm>
                  <a:off x="1493828" y="2467991"/>
                  <a:ext cx="0" cy="144000"/>
                </a:xfrm>
                <a:prstGeom prst="straightConnector1">
                  <a:avLst/>
                </a:prstGeom>
                <a:noFill/>
                <a:ln w="12700" cap="flat" cmpd="sng">
                  <a:solidFill>
                    <a:srgbClr val="DEDEDE"/>
                  </a:solidFill>
                  <a:prstDash val="solid"/>
                  <a:round/>
                  <a:headEnd type="none" w="sm" len="sm"/>
                  <a:tailEnd type="none" w="sm" len="sm"/>
                </a:ln>
              </p:spPr>
            </p:cxnSp>
            <p:cxnSp>
              <p:nvCxnSpPr>
                <p:cNvPr id="76" name="Google Shape;2127;p353">
                  <a:extLst>
                    <a:ext uri="{FF2B5EF4-FFF2-40B4-BE49-F238E27FC236}">
                      <a16:creationId xmlns:a16="http://schemas.microsoft.com/office/drawing/2014/main" id="{43532A48-C14E-822D-664C-65C171CAC1E5}"/>
                    </a:ext>
                  </a:extLst>
                </p:cNvPr>
                <p:cNvCxnSpPr/>
                <p:nvPr/>
              </p:nvCxnSpPr>
              <p:spPr>
                <a:xfrm>
                  <a:off x="2322746" y="2467991"/>
                  <a:ext cx="0" cy="144000"/>
                </a:xfrm>
                <a:prstGeom prst="straightConnector1">
                  <a:avLst/>
                </a:prstGeom>
                <a:noFill/>
                <a:ln w="12700" cap="flat" cmpd="sng">
                  <a:solidFill>
                    <a:srgbClr val="DEDEDE"/>
                  </a:solidFill>
                  <a:prstDash val="solid"/>
                  <a:round/>
                  <a:headEnd type="none" w="sm" len="sm"/>
                  <a:tailEnd type="none" w="sm" len="sm"/>
                </a:ln>
              </p:spPr>
            </p:cxnSp>
          </p:grpSp>
        </p:grpSp>
        <p:grpSp>
          <p:nvGrpSpPr>
            <p:cNvPr id="66" name="Google Shape;2128;p353">
              <a:extLst>
                <a:ext uri="{FF2B5EF4-FFF2-40B4-BE49-F238E27FC236}">
                  <a16:creationId xmlns:a16="http://schemas.microsoft.com/office/drawing/2014/main" id="{36A62064-9DAA-376B-0BE8-C0B86DB4AC02}"/>
                </a:ext>
              </a:extLst>
            </p:cNvPr>
            <p:cNvGrpSpPr/>
            <p:nvPr/>
          </p:nvGrpSpPr>
          <p:grpSpPr>
            <a:xfrm>
              <a:off x="452090" y="5024858"/>
              <a:ext cx="749754" cy="461262"/>
              <a:chOff x="661626" y="4102689"/>
              <a:chExt cx="828000" cy="509400"/>
            </a:xfrm>
          </p:grpSpPr>
          <p:sp>
            <p:nvSpPr>
              <p:cNvPr id="70" name="Google Shape;2129;p353">
                <a:extLst>
                  <a:ext uri="{FF2B5EF4-FFF2-40B4-BE49-F238E27FC236}">
                    <a16:creationId xmlns:a16="http://schemas.microsoft.com/office/drawing/2014/main" id="{BC55F345-C885-D98F-DA69-F4CCCCF2E28D}"/>
                  </a:ext>
                </a:extLst>
              </p:cNvPr>
              <p:cNvSpPr/>
              <p:nvPr/>
            </p:nvSpPr>
            <p:spPr>
              <a:xfrm>
                <a:off x="661626" y="4281702"/>
                <a:ext cx="828000" cy="180000"/>
              </a:xfrm>
              <a:prstGeom prst="roundRect">
                <a:avLst>
                  <a:gd name="adj" fmla="val 50000"/>
                </a:avLst>
              </a:prstGeom>
              <a:solidFill>
                <a:srgbClr val="7D7D7D"/>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sp>
            <p:nvSpPr>
              <p:cNvPr id="71" name="Google Shape;2130;p353">
                <a:extLst>
                  <a:ext uri="{FF2B5EF4-FFF2-40B4-BE49-F238E27FC236}">
                    <a16:creationId xmlns:a16="http://schemas.microsoft.com/office/drawing/2014/main" id="{A9F6F2B6-78E4-4C04-F992-D55090B4566D}"/>
                  </a:ext>
                </a:extLst>
              </p:cNvPr>
              <p:cNvSpPr/>
              <p:nvPr/>
            </p:nvSpPr>
            <p:spPr>
              <a:xfrm rot="8100000">
                <a:off x="895413" y="4177289"/>
                <a:ext cx="360200" cy="360200"/>
              </a:xfrm>
              <a:prstGeom prst="teardrop">
                <a:avLst>
                  <a:gd name="adj" fmla="val 111841"/>
                </a:avLst>
              </a:prstGeom>
              <a:solidFill>
                <a:srgbClr val="FFFFFF"/>
              </a:solidFill>
              <a:ln w="9525" cap="flat" cmpd="sng">
                <a:solidFill>
                  <a:srgbClr val="F1F1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sp>
            <p:nvSpPr>
              <p:cNvPr id="72" name="Google Shape;2131;p353">
                <a:extLst>
                  <a:ext uri="{FF2B5EF4-FFF2-40B4-BE49-F238E27FC236}">
                    <a16:creationId xmlns:a16="http://schemas.microsoft.com/office/drawing/2014/main" id="{83A14B82-0504-6068-1099-3F2E72020EBA}"/>
                  </a:ext>
                </a:extLst>
              </p:cNvPr>
              <p:cNvSpPr/>
              <p:nvPr/>
            </p:nvSpPr>
            <p:spPr>
              <a:xfrm>
                <a:off x="990776" y="4272539"/>
                <a:ext cx="169800" cy="169800"/>
              </a:xfrm>
              <a:prstGeom prst="ellipse">
                <a:avLst/>
              </a:prstGeom>
              <a:solidFill>
                <a:srgbClr val="DEDEDE"/>
              </a:solidFill>
              <a:ln w="9525"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7D7D7D"/>
                  </a:solidFill>
                  <a:latin typeface="Arial"/>
                  <a:ea typeface="Arial"/>
                  <a:cs typeface="Arial"/>
                  <a:sym typeface="Arial"/>
                </a:endParaRPr>
              </a:p>
            </p:txBody>
          </p:sp>
        </p:grpSp>
        <p:sp>
          <p:nvSpPr>
            <p:cNvPr id="67" name="Google Shape;2135;p353">
              <a:extLst>
                <a:ext uri="{FF2B5EF4-FFF2-40B4-BE49-F238E27FC236}">
                  <a16:creationId xmlns:a16="http://schemas.microsoft.com/office/drawing/2014/main" id="{5DBDF3D8-50EF-699E-C6E8-DE6AC808D449}"/>
                </a:ext>
              </a:extLst>
            </p:cNvPr>
            <p:cNvSpPr txBox="1"/>
            <p:nvPr/>
          </p:nvSpPr>
          <p:spPr>
            <a:xfrm>
              <a:off x="559471" y="5509373"/>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Normal</a:t>
              </a:r>
              <a:endParaRPr sz="1000" b="1" dirty="0">
                <a:solidFill>
                  <a:srgbClr val="464646"/>
                </a:solidFill>
                <a:latin typeface="Arial"/>
                <a:ea typeface="Arial"/>
                <a:cs typeface="Arial"/>
                <a:sym typeface="Arial"/>
              </a:endParaRPr>
            </a:p>
          </p:txBody>
        </p:sp>
        <p:sp>
          <p:nvSpPr>
            <p:cNvPr id="68" name="Google Shape;2136;p353">
              <a:extLst>
                <a:ext uri="{FF2B5EF4-FFF2-40B4-BE49-F238E27FC236}">
                  <a16:creationId xmlns:a16="http://schemas.microsoft.com/office/drawing/2014/main" id="{61943861-DA92-AB3D-56C1-7176FE54A849}"/>
                </a:ext>
              </a:extLst>
            </p:cNvPr>
            <p:cNvSpPr txBox="1"/>
            <p:nvPr/>
          </p:nvSpPr>
          <p:spPr>
            <a:xfrm>
              <a:off x="1258548" y="5509373"/>
              <a:ext cx="5361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Elevated</a:t>
              </a:r>
              <a:endParaRPr sz="1000" b="1" dirty="0">
                <a:solidFill>
                  <a:srgbClr val="464646"/>
                </a:solidFill>
                <a:latin typeface="Arial"/>
                <a:ea typeface="Arial"/>
                <a:cs typeface="Arial"/>
                <a:sym typeface="Arial"/>
              </a:endParaRPr>
            </a:p>
          </p:txBody>
        </p:sp>
        <p:sp>
          <p:nvSpPr>
            <p:cNvPr id="69" name="Google Shape;2137;p353">
              <a:extLst>
                <a:ext uri="{FF2B5EF4-FFF2-40B4-BE49-F238E27FC236}">
                  <a16:creationId xmlns:a16="http://schemas.microsoft.com/office/drawing/2014/main" id="{AD748F67-BB53-E186-C9AC-E1FCF2AC65D7}"/>
                </a:ext>
              </a:extLst>
            </p:cNvPr>
            <p:cNvSpPr txBox="1"/>
            <p:nvPr/>
          </p:nvSpPr>
          <p:spPr>
            <a:xfrm>
              <a:off x="1942246" y="5509374"/>
              <a:ext cx="749700" cy="221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GB" sz="900" dirty="0">
                  <a:solidFill>
                    <a:srgbClr val="464646"/>
                  </a:solidFill>
                  <a:latin typeface="Arial"/>
                  <a:ea typeface="Arial"/>
                  <a:cs typeface="Arial"/>
                  <a:sym typeface="Arial"/>
                </a:rPr>
                <a:t>Significant</a:t>
              </a:r>
              <a:endParaRPr sz="1000" b="1" dirty="0">
                <a:solidFill>
                  <a:srgbClr val="464646"/>
                </a:solidFill>
                <a:latin typeface="Arial"/>
                <a:ea typeface="Arial"/>
                <a:cs typeface="Arial"/>
                <a:sym typeface="Arial"/>
              </a:endParaRPr>
            </a:p>
          </p:txBody>
        </p:sp>
      </p:grpSp>
    </p:spTree>
    <p:extLst>
      <p:ext uri="{BB962C8B-B14F-4D97-AF65-F5344CB8AC3E}">
        <p14:creationId xmlns:p14="http://schemas.microsoft.com/office/powerpoint/2010/main" val="212082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2. </a:t>
            </a:r>
            <a:r>
              <a:rPr lang="nl-BE" dirty="0" err="1"/>
              <a:t>Risks</a:t>
            </a:r>
            <a:r>
              <a:rPr lang="nl-BE" dirty="0"/>
              <a:t> </a:t>
            </a:r>
            <a:r>
              <a:rPr lang="nl-BE" dirty="0" err="1"/>
              <a:t>and</a:t>
            </a:r>
            <a:r>
              <a:rPr lang="nl-BE" dirty="0"/>
              <a:t> </a:t>
            </a:r>
            <a:r>
              <a:rPr lang="nl-BE" dirty="0" err="1"/>
              <a:t>threats</a:t>
            </a:r>
            <a:r>
              <a:rPr lang="nl-BE" dirty="0"/>
              <a:t> of </a:t>
            </a:r>
            <a:r>
              <a:rPr lang="nl-BE" dirty="0" err="1"/>
              <a:t>legal</a:t>
            </a:r>
            <a:r>
              <a:rPr lang="nl-BE" dirty="0"/>
              <a:t> </a:t>
            </a:r>
            <a:r>
              <a:rPr lang="nl-BE" dirty="0" err="1"/>
              <a:t>opinions</a:t>
            </a:r>
            <a:br>
              <a:rPr lang="nl-BE" dirty="0"/>
            </a:b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15</a:t>
            </a:fld>
            <a:endParaRPr lang="en-NL"/>
          </a:p>
        </p:txBody>
      </p:sp>
      <p:pic>
        <p:nvPicPr>
          <p:cNvPr id="5" name="Google Shape;2173;p354">
            <a:extLst>
              <a:ext uri="{FF2B5EF4-FFF2-40B4-BE49-F238E27FC236}">
                <a16:creationId xmlns:a16="http://schemas.microsoft.com/office/drawing/2014/main" id="{C1BCB23E-70AB-532B-A633-0075583264A9}"/>
              </a:ext>
            </a:extLst>
          </p:cNvPr>
          <p:cNvPicPr preferRelativeResize="0">
            <a:picLocks noGrp="1" noChangeAspect="1"/>
          </p:cNvPicPr>
          <p:nvPr>
            <p:ph idx="1"/>
          </p:nvPr>
        </p:nvPicPr>
        <p:blipFill rotWithShape="1">
          <a:blip r:embed="rId2">
            <a:alphaModFix/>
          </a:blip>
          <a:srcRect l="21472" r="19292"/>
          <a:stretch/>
        </p:blipFill>
        <p:spPr>
          <a:xfrm>
            <a:off x="5446174" y="900913"/>
            <a:ext cx="3359994" cy="3780000"/>
          </a:xfrm>
          <a:prstGeom prst="rect">
            <a:avLst/>
          </a:prstGeom>
          <a:noFill/>
          <a:ln>
            <a:noFill/>
          </a:ln>
        </p:spPr>
      </p:pic>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Why a transaction party should not be too eager to offer or demand a legal opinion</a:t>
            </a:r>
          </a:p>
          <a:p>
            <a:endParaRPr lang="nl-BE" dirty="0"/>
          </a:p>
          <a:p>
            <a:pPr marL="457200" indent="-330200">
              <a:lnSpc>
                <a:spcPct val="115000"/>
              </a:lnSpc>
              <a:buSzPts val="1600"/>
              <a:buFont typeface="Arial" pitchFamily="34" charset="0"/>
              <a:buChar char="•"/>
            </a:pPr>
            <a:r>
              <a:rPr lang="en-US" dirty="0"/>
              <a:t>Subjects the transaction to a high level of legal scrutiny and transparency</a:t>
            </a:r>
          </a:p>
          <a:p>
            <a:pPr marL="457200" indent="-330200">
              <a:lnSpc>
                <a:spcPct val="115000"/>
              </a:lnSpc>
              <a:spcBef>
                <a:spcPts val="1000"/>
              </a:spcBef>
              <a:buSzPts val="1600"/>
              <a:buFont typeface="Arial" pitchFamily="34" charset="0"/>
              <a:buChar char="•"/>
            </a:pPr>
            <a:r>
              <a:rPr lang="en-US" dirty="0"/>
              <a:t>Impact on speed and complexity</a:t>
            </a:r>
          </a:p>
          <a:p>
            <a:pPr marL="457200" indent="-330200">
              <a:lnSpc>
                <a:spcPct val="115000"/>
              </a:lnSpc>
              <a:spcBef>
                <a:spcPts val="1000"/>
              </a:spcBef>
              <a:buSzPts val="1600"/>
              <a:buFont typeface="Arial" pitchFamily="34" charset="0"/>
              <a:buChar char="•"/>
            </a:pPr>
            <a:r>
              <a:rPr lang="en-US" dirty="0"/>
              <a:t>In some cases, higher abort risk</a:t>
            </a:r>
          </a:p>
          <a:p>
            <a:pPr marL="457200" indent="-330200">
              <a:lnSpc>
                <a:spcPct val="115000"/>
              </a:lnSpc>
              <a:spcBef>
                <a:spcPts val="1000"/>
              </a:spcBef>
              <a:buSzPts val="1600"/>
              <a:buFont typeface="Arial" pitchFamily="34" charset="0"/>
              <a:buChar char="•"/>
            </a:pPr>
            <a:r>
              <a:rPr lang="en-US" dirty="0"/>
              <a:t>Increases the legal costs (depending on type and scope)</a:t>
            </a:r>
          </a:p>
          <a:p>
            <a:endParaRPr lang="nl-NL" dirty="0"/>
          </a:p>
        </p:txBody>
      </p:sp>
    </p:spTree>
    <p:extLst>
      <p:ext uri="{BB962C8B-B14F-4D97-AF65-F5344CB8AC3E}">
        <p14:creationId xmlns:p14="http://schemas.microsoft.com/office/powerpoint/2010/main" val="2026785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Issuing a legal opinion</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16</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3</a:t>
            </a:r>
            <a:endParaRPr lang="en-NL" dirty="0"/>
          </a:p>
        </p:txBody>
      </p:sp>
    </p:spTree>
    <p:extLst>
      <p:ext uri="{BB962C8B-B14F-4D97-AF65-F5344CB8AC3E}">
        <p14:creationId xmlns:p14="http://schemas.microsoft.com/office/powerpoint/2010/main" val="2087333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C5810A-4AF9-D580-B8BD-B7B13EB855F3}"/>
              </a:ext>
            </a:extLst>
          </p:cNvPr>
          <p:cNvSpPr>
            <a:spLocks noGrp="1"/>
          </p:cNvSpPr>
          <p:nvPr>
            <p:ph type="sldNum" sz="quarter" idx="12"/>
          </p:nvPr>
        </p:nvSpPr>
        <p:spPr/>
        <p:txBody>
          <a:bodyPr/>
          <a:lstStyle/>
          <a:p>
            <a:fld id="{1C6BE17B-D861-924B-B43B-FB4BD656D2E6}" type="slidenum">
              <a:rPr lang="en-NL" smtClean="0"/>
              <a:t>17</a:t>
            </a:fld>
            <a:endParaRPr lang="en-NL"/>
          </a:p>
        </p:txBody>
      </p:sp>
      <p:grpSp>
        <p:nvGrpSpPr>
          <p:cNvPr id="25" name="Google Shape;2233;p356">
            <a:extLst>
              <a:ext uri="{FF2B5EF4-FFF2-40B4-BE49-F238E27FC236}">
                <a16:creationId xmlns:a16="http://schemas.microsoft.com/office/drawing/2014/main" id="{1AEE60ED-909C-587F-B1A3-F71093BA9B83}"/>
              </a:ext>
            </a:extLst>
          </p:cNvPr>
          <p:cNvGrpSpPr>
            <a:grpSpLocks noChangeAspect="1"/>
          </p:cNvGrpSpPr>
          <p:nvPr/>
        </p:nvGrpSpPr>
        <p:grpSpPr>
          <a:xfrm>
            <a:off x="773372" y="1447696"/>
            <a:ext cx="1574914" cy="1008000"/>
            <a:chOff x="604364" y="2649627"/>
            <a:chExt cx="1911459" cy="1223400"/>
          </a:xfrm>
        </p:grpSpPr>
        <p:sp>
          <p:nvSpPr>
            <p:cNvPr id="26" name="Google Shape;2234;p356">
              <a:extLst>
                <a:ext uri="{FF2B5EF4-FFF2-40B4-BE49-F238E27FC236}">
                  <a16:creationId xmlns:a16="http://schemas.microsoft.com/office/drawing/2014/main" id="{D6E13938-9253-748C-43CD-4C37CEB8785A}"/>
                </a:ext>
              </a:extLst>
            </p:cNvPr>
            <p:cNvSpPr/>
            <p:nvPr/>
          </p:nvSpPr>
          <p:spPr>
            <a:xfrm>
              <a:off x="954212" y="2649627"/>
              <a:ext cx="1223400" cy="1223400"/>
            </a:xfrm>
            <a:prstGeom prst="frame">
              <a:avLst>
                <a:gd name="adj1" fmla="val 14698"/>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27" name="Google Shape;2235;p356">
              <a:extLst>
                <a:ext uri="{FF2B5EF4-FFF2-40B4-BE49-F238E27FC236}">
                  <a16:creationId xmlns:a16="http://schemas.microsoft.com/office/drawing/2014/main" id="{F0E8BDCE-493B-D7DF-E4D4-EDD1E28BC123}"/>
                </a:ext>
              </a:extLst>
            </p:cNvPr>
            <p:cNvSpPr/>
            <p:nvPr/>
          </p:nvSpPr>
          <p:spPr>
            <a:xfrm>
              <a:off x="604364"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28" name="Google Shape;2236;p356">
              <a:extLst>
                <a:ext uri="{FF2B5EF4-FFF2-40B4-BE49-F238E27FC236}">
                  <a16:creationId xmlns:a16="http://schemas.microsoft.com/office/drawing/2014/main" id="{7B7906AE-D739-803D-5384-CFA5DE86210A}"/>
                </a:ext>
              </a:extLst>
            </p:cNvPr>
            <p:cNvSpPr/>
            <p:nvPr/>
          </p:nvSpPr>
          <p:spPr>
            <a:xfrm>
              <a:off x="2011823"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grpSp>
      <p:grpSp>
        <p:nvGrpSpPr>
          <p:cNvPr id="29" name="Google Shape;2233;p356">
            <a:extLst>
              <a:ext uri="{FF2B5EF4-FFF2-40B4-BE49-F238E27FC236}">
                <a16:creationId xmlns:a16="http://schemas.microsoft.com/office/drawing/2014/main" id="{136F23D0-4AE5-4EC8-E3C4-73DF92BB917E}"/>
              </a:ext>
            </a:extLst>
          </p:cNvPr>
          <p:cNvGrpSpPr>
            <a:grpSpLocks noChangeAspect="1"/>
          </p:cNvGrpSpPr>
          <p:nvPr/>
        </p:nvGrpSpPr>
        <p:grpSpPr>
          <a:xfrm>
            <a:off x="6977719" y="1447696"/>
            <a:ext cx="1574914" cy="1008000"/>
            <a:chOff x="604364" y="2649627"/>
            <a:chExt cx="1911459" cy="1223400"/>
          </a:xfrm>
        </p:grpSpPr>
        <p:sp>
          <p:nvSpPr>
            <p:cNvPr id="30" name="Google Shape;2234;p356">
              <a:extLst>
                <a:ext uri="{FF2B5EF4-FFF2-40B4-BE49-F238E27FC236}">
                  <a16:creationId xmlns:a16="http://schemas.microsoft.com/office/drawing/2014/main" id="{FFDB6C5A-21E0-EA4B-D3BA-2D412A874057}"/>
                </a:ext>
              </a:extLst>
            </p:cNvPr>
            <p:cNvSpPr/>
            <p:nvPr/>
          </p:nvSpPr>
          <p:spPr>
            <a:xfrm>
              <a:off x="954212" y="2649627"/>
              <a:ext cx="1223400" cy="1223400"/>
            </a:xfrm>
            <a:prstGeom prst="frame">
              <a:avLst>
                <a:gd name="adj1" fmla="val 14698"/>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dirty="0">
                <a:solidFill>
                  <a:srgbClr val="000000"/>
                </a:solidFill>
                <a:latin typeface="Arial"/>
                <a:ea typeface="Arial"/>
                <a:cs typeface="Arial"/>
                <a:sym typeface="Arial"/>
              </a:endParaRPr>
            </a:p>
          </p:txBody>
        </p:sp>
        <p:sp>
          <p:nvSpPr>
            <p:cNvPr id="31" name="Google Shape;2235;p356">
              <a:extLst>
                <a:ext uri="{FF2B5EF4-FFF2-40B4-BE49-F238E27FC236}">
                  <a16:creationId xmlns:a16="http://schemas.microsoft.com/office/drawing/2014/main" id="{9C121B3A-E476-CA23-23FC-14358B859564}"/>
                </a:ext>
              </a:extLst>
            </p:cNvPr>
            <p:cNvSpPr/>
            <p:nvPr/>
          </p:nvSpPr>
          <p:spPr>
            <a:xfrm>
              <a:off x="604364"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32" name="Google Shape;2236;p356">
              <a:extLst>
                <a:ext uri="{FF2B5EF4-FFF2-40B4-BE49-F238E27FC236}">
                  <a16:creationId xmlns:a16="http://schemas.microsoft.com/office/drawing/2014/main" id="{B7B72EA6-3B83-673E-CEBC-2C4FEEA6DE1D}"/>
                </a:ext>
              </a:extLst>
            </p:cNvPr>
            <p:cNvSpPr/>
            <p:nvPr/>
          </p:nvSpPr>
          <p:spPr>
            <a:xfrm>
              <a:off x="2011823"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grpSp>
      <p:grpSp>
        <p:nvGrpSpPr>
          <p:cNvPr id="33" name="Google Shape;2233;p356">
            <a:extLst>
              <a:ext uri="{FF2B5EF4-FFF2-40B4-BE49-F238E27FC236}">
                <a16:creationId xmlns:a16="http://schemas.microsoft.com/office/drawing/2014/main" id="{BEDD7568-B443-D0F1-5C48-3401A42E76C1}"/>
              </a:ext>
            </a:extLst>
          </p:cNvPr>
          <p:cNvGrpSpPr>
            <a:grpSpLocks noChangeAspect="1"/>
          </p:cNvGrpSpPr>
          <p:nvPr/>
        </p:nvGrpSpPr>
        <p:grpSpPr>
          <a:xfrm>
            <a:off x="5445872" y="1447696"/>
            <a:ext cx="1574914" cy="1008000"/>
            <a:chOff x="604364" y="2649627"/>
            <a:chExt cx="1911459" cy="1223400"/>
          </a:xfrm>
        </p:grpSpPr>
        <p:sp>
          <p:nvSpPr>
            <p:cNvPr id="34" name="Google Shape;2234;p356">
              <a:extLst>
                <a:ext uri="{FF2B5EF4-FFF2-40B4-BE49-F238E27FC236}">
                  <a16:creationId xmlns:a16="http://schemas.microsoft.com/office/drawing/2014/main" id="{86ED84BD-492A-164F-F5FC-59E592879727}"/>
                </a:ext>
              </a:extLst>
            </p:cNvPr>
            <p:cNvSpPr/>
            <p:nvPr/>
          </p:nvSpPr>
          <p:spPr>
            <a:xfrm>
              <a:off x="954212" y="2649627"/>
              <a:ext cx="1223400" cy="1223400"/>
            </a:xfrm>
            <a:prstGeom prst="frame">
              <a:avLst>
                <a:gd name="adj1" fmla="val 14698"/>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35" name="Google Shape;2235;p356">
              <a:extLst>
                <a:ext uri="{FF2B5EF4-FFF2-40B4-BE49-F238E27FC236}">
                  <a16:creationId xmlns:a16="http://schemas.microsoft.com/office/drawing/2014/main" id="{3EFFCB74-A925-2051-0705-6DCCF8CF1CD0}"/>
                </a:ext>
              </a:extLst>
            </p:cNvPr>
            <p:cNvSpPr/>
            <p:nvPr/>
          </p:nvSpPr>
          <p:spPr>
            <a:xfrm>
              <a:off x="604364"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36" name="Google Shape;2236;p356">
              <a:extLst>
                <a:ext uri="{FF2B5EF4-FFF2-40B4-BE49-F238E27FC236}">
                  <a16:creationId xmlns:a16="http://schemas.microsoft.com/office/drawing/2014/main" id="{439412CF-E419-165A-EF45-322094FD52DD}"/>
                </a:ext>
              </a:extLst>
            </p:cNvPr>
            <p:cNvSpPr/>
            <p:nvPr/>
          </p:nvSpPr>
          <p:spPr>
            <a:xfrm>
              <a:off x="2011823"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grpSp>
      <p:grpSp>
        <p:nvGrpSpPr>
          <p:cNvPr id="37" name="Google Shape;2233;p356">
            <a:extLst>
              <a:ext uri="{FF2B5EF4-FFF2-40B4-BE49-F238E27FC236}">
                <a16:creationId xmlns:a16="http://schemas.microsoft.com/office/drawing/2014/main" id="{EB4EF612-2615-CC48-4B84-E3199E2B04F2}"/>
              </a:ext>
            </a:extLst>
          </p:cNvPr>
          <p:cNvGrpSpPr>
            <a:grpSpLocks noChangeAspect="1"/>
          </p:cNvGrpSpPr>
          <p:nvPr/>
        </p:nvGrpSpPr>
        <p:grpSpPr>
          <a:xfrm>
            <a:off x="2344587" y="1462721"/>
            <a:ext cx="1574914" cy="1008000"/>
            <a:chOff x="604364" y="2649627"/>
            <a:chExt cx="1911459" cy="1223400"/>
          </a:xfrm>
        </p:grpSpPr>
        <p:sp>
          <p:nvSpPr>
            <p:cNvPr id="38" name="Google Shape;2234;p356">
              <a:extLst>
                <a:ext uri="{FF2B5EF4-FFF2-40B4-BE49-F238E27FC236}">
                  <a16:creationId xmlns:a16="http://schemas.microsoft.com/office/drawing/2014/main" id="{848D88B0-B237-07FC-7091-15FAA7B44711}"/>
                </a:ext>
              </a:extLst>
            </p:cNvPr>
            <p:cNvSpPr/>
            <p:nvPr/>
          </p:nvSpPr>
          <p:spPr>
            <a:xfrm>
              <a:off x="954212" y="2649627"/>
              <a:ext cx="1223400" cy="1223400"/>
            </a:xfrm>
            <a:prstGeom prst="frame">
              <a:avLst>
                <a:gd name="adj1" fmla="val 14698"/>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dirty="0">
                <a:solidFill>
                  <a:srgbClr val="000000"/>
                </a:solidFill>
                <a:latin typeface="Arial"/>
                <a:ea typeface="Arial"/>
                <a:cs typeface="Arial"/>
                <a:sym typeface="Arial"/>
              </a:endParaRPr>
            </a:p>
          </p:txBody>
        </p:sp>
        <p:sp>
          <p:nvSpPr>
            <p:cNvPr id="39" name="Google Shape;2235;p356">
              <a:extLst>
                <a:ext uri="{FF2B5EF4-FFF2-40B4-BE49-F238E27FC236}">
                  <a16:creationId xmlns:a16="http://schemas.microsoft.com/office/drawing/2014/main" id="{51535F5B-9F5F-050C-D816-2E425265C91E}"/>
                </a:ext>
              </a:extLst>
            </p:cNvPr>
            <p:cNvSpPr/>
            <p:nvPr/>
          </p:nvSpPr>
          <p:spPr>
            <a:xfrm>
              <a:off x="604364"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40" name="Google Shape;2236;p356">
              <a:extLst>
                <a:ext uri="{FF2B5EF4-FFF2-40B4-BE49-F238E27FC236}">
                  <a16:creationId xmlns:a16="http://schemas.microsoft.com/office/drawing/2014/main" id="{D096B5D4-42A2-7C3C-BA4A-75FB7953D146}"/>
                </a:ext>
              </a:extLst>
            </p:cNvPr>
            <p:cNvSpPr/>
            <p:nvPr/>
          </p:nvSpPr>
          <p:spPr>
            <a:xfrm>
              <a:off x="2011823"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grpSp>
      <p:grpSp>
        <p:nvGrpSpPr>
          <p:cNvPr id="41" name="Google Shape;2233;p356">
            <a:extLst>
              <a:ext uri="{FF2B5EF4-FFF2-40B4-BE49-F238E27FC236}">
                <a16:creationId xmlns:a16="http://schemas.microsoft.com/office/drawing/2014/main" id="{30465E1A-E448-8234-F90B-17BB12194330}"/>
              </a:ext>
            </a:extLst>
          </p:cNvPr>
          <p:cNvGrpSpPr>
            <a:grpSpLocks noChangeAspect="1"/>
          </p:cNvGrpSpPr>
          <p:nvPr/>
        </p:nvGrpSpPr>
        <p:grpSpPr>
          <a:xfrm>
            <a:off x="3898847" y="1462721"/>
            <a:ext cx="1574914" cy="1008000"/>
            <a:chOff x="604364" y="2649627"/>
            <a:chExt cx="1911459" cy="1223400"/>
          </a:xfrm>
        </p:grpSpPr>
        <p:sp>
          <p:nvSpPr>
            <p:cNvPr id="42" name="Google Shape;2234;p356">
              <a:extLst>
                <a:ext uri="{FF2B5EF4-FFF2-40B4-BE49-F238E27FC236}">
                  <a16:creationId xmlns:a16="http://schemas.microsoft.com/office/drawing/2014/main" id="{33981B0A-0A7E-D5C6-B78C-E07247BAA3B1}"/>
                </a:ext>
              </a:extLst>
            </p:cNvPr>
            <p:cNvSpPr/>
            <p:nvPr/>
          </p:nvSpPr>
          <p:spPr>
            <a:xfrm>
              <a:off x="954212" y="2649627"/>
              <a:ext cx="1223400" cy="1223400"/>
            </a:xfrm>
            <a:prstGeom prst="frame">
              <a:avLst>
                <a:gd name="adj1" fmla="val 14698"/>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43" name="Google Shape;2235;p356">
              <a:extLst>
                <a:ext uri="{FF2B5EF4-FFF2-40B4-BE49-F238E27FC236}">
                  <a16:creationId xmlns:a16="http://schemas.microsoft.com/office/drawing/2014/main" id="{752F28AE-4FB6-9F62-9EA5-63172B149017}"/>
                </a:ext>
              </a:extLst>
            </p:cNvPr>
            <p:cNvSpPr/>
            <p:nvPr/>
          </p:nvSpPr>
          <p:spPr>
            <a:xfrm>
              <a:off x="604364"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44" name="Google Shape;2236;p356">
              <a:extLst>
                <a:ext uri="{FF2B5EF4-FFF2-40B4-BE49-F238E27FC236}">
                  <a16:creationId xmlns:a16="http://schemas.microsoft.com/office/drawing/2014/main" id="{C4CECE25-CE36-0AD9-2E77-3DE3006A8B25}"/>
                </a:ext>
              </a:extLst>
            </p:cNvPr>
            <p:cNvSpPr/>
            <p:nvPr/>
          </p:nvSpPr>
          <p:spPr>
            <a:xfrm>
              <a:off x="2011823" y="3153564"/>
              <a:ext cx="504000" cy="252000"/>
            </a:xfrm>
            <a:prstGeom prst="chevron">
              <a:avLst>
                <a:gd name="adj" fmla="val 50000"/>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grpSp>
      <p:grpSp>
        <p:nvGrpSpPr>
          <p:cNvPr id="46" name="Group 45">
            <a:extLst>
              <a:ext uri="{FF2B5EF4-FFF2-40B4-BE49-F238E27FC236}">
                <a16:creationId xmlns:a16="http://schemas.microsoft.com/office/drawing/2014/main" id="{F2FCBC91-6BAE-B103-EA19-D4B3E371D7B1}"/>
              </a:ext>
            </a:extLst>
          </p:cNvPr>
          <p:cNvGrpSpPr>
            <a:grpSpLocks noChangeAspect="1"/>
          </p:cNvGrpSpPr>
          <p:nvPr/>
        </p:nvGrpSpPr>
        <p:grpSpPr>
          <a:xfrm>
            <a:off x="1263568" y="1642326"/>
            <a:ext cx="612000" cy="612000"/>
            <a:chOff x="1111515" y="2270288"/>
            <a:chExt cx="863700" cy="863700"/>
          </a:xfrm>
        </p:grpSpPr>
        <p:sp>
          <p:nvSpPr>
            <p:cNvPr id="47" name="Google Shape;2188;p356">
              <a:extLst>
                <a:ext uri="{FF2B5EF4-FFF2-40B4-BE49-F238E27FC236}">
                  <a16:creationId xmlns:a16="http://schemas.microsoft.com/office/drawing/2014/main" id="{D9103B21-AB1E-FECF-B7AA-B029FC5241AF}"/>
                </a:ext>
              </a:extLst>
            </p:cNvPr>
            <p:cNvSpPr/>
            <p:nvPr/>
          </p:nvSpPr>
          <p:spPr>
            <a:xfrm>
              <a:off x="1111515" y="2270288"/>
              <a:ext cx="863700" cy="863700"/>
            </a:xfrm>
            <a:prstGeom prst="rect">
              <a:avLst/>
            </a:pr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Georgia"/>
                <a:ea typeface="Georgia"/>
                <a:cs typeface="Georgia"/>
                <a:sym typeface="Georgia"/>
              </a:endParaRPr>
            </a:p>
          </p:txBody>
        </p:sp>
        <p:grpSp>
          <p:nvGrpSpPr>
            <p:cNvPr id="48" name="Google Shape;2205;p356">
              <a:extLst>
                <a:ext uri="{FF2B5EF4-FFF2-40B4-BE49-F238E27FC236}">
                  <a16:creationId xmlns:a16="http://schemas.microsoft.com/office/drawing/2014/main" id="{A9183815-20A3-58ED-5804-932E80EBC88B}"/>
                </a:ext>
              </a:extLst>
            </p:cNvPr>
            <p:cNvGrpSpPr/>
            <p:nvPr/>
          </p:nvGrpSpPr>
          <p:grpSpPr>
            <a:xfrm>
              <a:off x="1179485" y="2348503"/>
              <a:ext cx="698788" cy="698788"/>
              <a:chOff x="4316458" y="1891330"/>
              <a:chExt cx="212688" cy="212688"/>
            </a:xfrm>
          </p:grpSpPr>
          <p:sp>
            <p:nvSpPr>
              <p:cNvPr id="49" name="Google Shape;2206;p356">
                <a:extLst>
                  <a:ext uri="{FF2B5EF4-FFF2-40B4-BE49-F238E27FC236}">
                    <a16:creationId xmlns:a16="http://schemas.microsoft.com/office/drawing/2014/main" id="{93BE6883-500B-572A-056D-08A230CAF960}"/>
                  </a:ext>
                </a:extLst>
              </p:cNvPr>
              <p:cNvSpPr/>
              <p:nvPr/>
            </p:nvSpPr>
            <p:spPr>
              <a:xfrm>
                <a:off x="4351572" y="1933467"/>
                <a:ext cx="142461" cy="125406"/>
              </a:xfrm>
              <a:custGeom>
                <a:avLst/>
                <a:gdLst/>
                <a:ahLst/>
                <a:cxnLst/>
                <a:rect l="l" t="t" r="r" b="b"/>
                <a:pathLst>
                  <a:path w="425" h="375" extrusionOk="0">
                    <a:moveTo>
                      <a:pt x="213" y="0"/>
                    </a:moveTo>
                    <a:lnTo>
                      <a:pt x="213" y="0"/>
                    </a:lnTo>
                    <a:lnTo>
                      <a:pt x="206" y="1"/>
                    </a:lnTo>
                    <a:lnTo>
                      <a:pt x="201" y="3"/>
                    </a:lnTo>
                    <a:lnTo>
                      <a:pt x="195" y="7"/>
                    </a:lnTo>
                    <a:lnTo>
                      <a:pt x="191" y="12"/>
                    </a:lnTo>
                    <a:lnTo>
                      <a:pt x="3" y="337"/>
                    </a:lnTo>
                    <a:lnTo>
                      <a:pt x="3" y="337"/>
                    </a:lnTo>
                    <a:lnTo>
                      <a:pt x="1" y="344"/>
                    </a:lnTo>
                    <a:lnTo>
                      <a:pt x="0" y="350"/>
                    </a:lnTo>
                    <a:lnTo>
                      <a:pt x="1" y="356"/>
                    </a:lnTo>
                    <a:lnTo>
                      <a:pt x="3" y="362"/>
                    </a:lnTo>
                    <a:lnTo>
                      <a:pt x="8" y="367"/>
                    </a:lnTo>
                    <a:lnTo>
                      <a:pt x="12" y="371"/>
                    </a:lnTo>
                    <a:lnTo>
                      <a:pt x="19" y="374"/>
                    </a:lnTo>
                    <a:lnTo>
                      <a:pt x="25" y="375"/>
                    </a:lnTo>
                    <a:lnTo>
                      <a:pt x="400" y="375"/>
                    </a:lnTo>
                    <a:lnTo>
                      <a:pt x="400" y="375"/>
                    </a:lnTo>
                    <a:lnTo>
                      <a:pt x="407" y="374"/>
                    </a:lnTo>
                    <a:lnTo>
                      <a:pt x="413" y="371"/>
                    </a:lnTo>
                    <a:lnTo>
                      <a:pt x="418" y="367"/>
                    </a:lnTo>
                    <a:lnTo>
                      <a:pt x="422" y="362"/>
                    </a:lnTo>
                    <a:lnTo>
                      <a:pt x="424" y="356"/>
                    </a:lnTo>
                    <a:lnTo>
                      <a:pt x="425" y="350"/>
                    </a:lnTo>
                    <a:lnTo>
                      <a:pt x="424" y="344"/>
                    </a:lnTo>
                    <a:lnTo>
                      <a:pt x="422" y="337"/>
                    </a:lnTo>
                    <a:lnTo>
                      <a:pt x="235" y="12"/>
                    </a:lnTo>
                    <a:lnTo>
                      <a:pt x="235" y="12"/>
                    </a:lnTo>
                    <a:lnTo>
                      <a:pt x="230" y="7"/>
                    </a:lnTo>
                    <a:lnTo>
                      <a:pt x="225" y="3"/>
                    </a:lnTo>
                    <a:lnTo>
                      <a:pt x="219" y="1"/>
                    </a:lnTo>
                    <a:lnTo>
                      <a:pt x="213" y="0"/>
                    </a:lnTo>
                    <a:lnTo>
                      <a:pt x="213" y="0"/>
                    </a:lnTo>
                    <a:close/>
                    <a:moveTo>
                      <a:pt x="28" y="348"/>
                    </a:moveTo>
                    <a:lnTo>
                      <a:pt x="213" y="28"/>
                    </a:lnTo>
                    <a:lnTo>
                      <a:pt x="398" y="348"/>
                    </a:lnTo>
                    <a:lnTo>
                      <a:pt x="28" y="348"/>
                    </a:lnTo>
                    <a:close/>
                    <a:moveTo>
                      <a:pt x="199" y="135"/>
                    </a:moveTo>
                    <a:lnTo>
                      <a:pt x="199" y="246"/>
                    </a:lnTo>
                    <a:lnTo>
                      <a:pt x="226" y="246"/>
                    </a:lnTo>
                    <a:lnTo>
                      <a:pt x="226" y="135"/>
                    </a:lnTo>
                    <a:lnTo>
                      <a:pt x="199" y="135"/>
                    </a:lnTo>
                    <a:close/>
                    <a:moveTo>
                      <a:pt x="193" y="293"/>
                    </a:moveTo>
                    <a:lnTo>
                      <a:pt x="193" y="293"/>
                    </a:lnTo>
                    <a:lnTo>
                      <a:pt x="193" y="296"/>
                    </a:lnTo>
                    <a:lnTo>
                      <a:pt x="194" y="301"/>
                    </a:lnTo>
                    <a:lnTo>
                      <a:pt x="196" y="304"/>
                    </a:lnTo>
                    <a:lnTo>
                      <a:pt x="198" y="306"/>
                    </a:lnTo>
                    <a:lnTo>
                      <a:pt x="202" y="310"/>
                    </a:lnTo>
                    <a:lnTo>
                      <a:pt x="205" y="311"/>
                    </a:lnTo>
                    <a:lnTo>
                      <a:pt x="208" y="312"/>
                    </a:lnTo>
                    <a:lnTo>
                      <a:pt x="213" y="313"/>
                    </a:lnTo>
                    <a:lnTo>
                      <a:pt x="213" y="313"/>
                    </a:lnTo>
                    <a:lnTo>
                      <a:pt x="217" y="312"/>
                    </a:lnTo>
                    <a:lnTo>
                      <a:pt x="220" y="311"/>
                    </a:lnTo>
                    <a:lnTo>
                      <a:pt x="224" y="310"/>
                    </a:lnTo>
                    <a:lnTo>
                      <a:pt x="227" y="306"/>
                    </a:lnTo>
                    <a:lnTo>
                      <a:pt x="229" y="304"/>
                    </a:lnTo>
                    <a:lnTo>
                      <a:pt x="231" y="301"/>
                    </a:lnTo>
                    <a:lnTo>
                      <a:pt x="233" y="296"/>
                    </a:lnTo>
                    <a:lnTo>
                      <a:pt x="233" y="293"/>
                    </a:lnTo>
                    <a:lnTo>
                      <a:pt x="233" y="293"/>
                    </a:lnTo>
                    <a:lnTo>
                      <a:pt x="233" y="289"/>
                    </a:lnTo>
                    <a:lnTo>
                      <a:pt x="231" y="285"/>
                    </a:lnTo>
                    <a:lnTo>
                      <a:pt x="229" y="281"/>
                    </a:lnTo>
                    <a:lnTo>
                      <a:pt x="227" y="279"/>
                    </a:lnTo>
                    <a:lnTo>
                      <a:pt x="224" y="277"/>
                    </a:lnTo>
                    <a:lnTo>
                      <a:pt x="220" y="274"/>
                    </a:lnTo>
                    <a:lnTo>
                      <a:pt x="217" y="273"/>
                    </a:lnTo>
                    <a:lnTo>
                      <a:pt x="213" y="273"/>
                    </a:lnTo>
                    <a:lnTo>
                      <a:pt x="213" y="273"/>
                    </a:lnTo>
                    <a:lnTo>
                      <a:pt x="208" y="273"/>
                    </a:lnTo>
                    <a:lnTo>
                      <a:pt x="205" y="274"/>
                    </a:lnTo>
                    <a:lnTo>
                      <a:pt x="202" y="277"/>
                    </a:lnTo>
                    <a:lnTo>
                      <a:pt x="198" y="279"/>
                    </a:lnTo>
                    <a:lnTo>
                      <a:pt x="196" y="281"/>
                    </a:lnTo>
                    <a:lnTo>
                      <a:pt x="194" y="285"/>
                    </a:lnTo>
                    <a:lnTo>
                      <a:pt x="193" y="289"/>
                    </a:lnTo>
                    <a:lnTo>
                      <a:pt x="193" y="293"/>
                    </a:lnTo>
                    <a:lnTo>
                      <a:pt x="193" y="293"/>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0" name="Google Shape;2207;p356">
                <a:extLst>
                  <a:ext uri="{FF2B5EF4-FFF2-40B4-BE49-F238E27FC236}">
                    <a16:creationId xmlns:a16="http://schemas.microsoft.com/office/drawing/2014/main" id="{A2815A4D-981B-8D0C-2C0A-EDDFF8BC0BCB}"/>
                  </a:ext>
                </a:extLst>
              </p:cNvPr>
              <p:cNvSpPr/>
              <p:nvPr/>
            </p:nvSpPr>
            <p:spPr>
              <a:xfrm>
                <a:off x="4316458" y="1891330"/>
                <a:ext cx="212688" cy="212688"/>
              </a:xfrm>
              <a:custGeom>
                <a:avLst/>
                <a:gdLst/>
                <a:ahLst/>
                <a:cxnLst/>
                <a:rect l="l" t="t" r="r" b="b"/>
                <a:pathLst>
                  <a:path w="635" h="635" extrusionOk="0">
                    <a:moveTo>
                      <a:pt x="0" y="0"/>
                    </a:moveTo>
                    <a:lnTo>
                      <a:pt x="0" y="635"/>
                    </a:lnTo>
                    <a:lnTo>
                      <a:pt x="635" y="635"/>
                    </a:lnTo>
                    <a:lnTo>
                      <a:pt x="635" y="0"/>
                    </a:lnTo>
                    <a:lnTo>
                      <a:pt x="0" y="0"/>
                    </a:lnTo>
                    <a:close/>
                    <a:moveTo>
                      <a:pt x="607" y="608"/>
                    </a:moveTo>
                    <a:lnTo>
                      <a:pt x="28" y="608"/>
                    </a:lnTo>
                    <a:lnTo>
                      <a:pt x="28" y="28"/>
                    </a:lnTo>
                    <a:lnTo>
                      <a:pt x="607" y="28"/>
                    </a:lnTo>
                    <a:lnTo>
                      <a:pt x="607" y="60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grpSp>
      <p:grpSp>
        <p:nvGrpSpPr>
          <p:cNvPr id="51" name="Group 50">
            <a:extLst>
              <a:ext uri="{FF2B5EF4-FFF2-40B4-BE49-F238E27FC236}">
                <a16:creationId xmlns:a16="http://schemas.microsoft.com/office/drawing/2014/main" id="{929DA004-CC21-49FC-38DE-7BF49FAA9E6C}"/>
              </a:ext>
            </a:extLst>
          </p:cNvPr>
          <p:cNvGrpSpPr>
            <a:grpSpLocks noChangeAspect="1"/>
          </p:cNvGrpSpPr>
          <p:nvPr/>
        </p:nvGrpSpPr>
        <p:grpSpPr>
          <a:xfrm>
            <a:off x="2836954" y="1663402"/>
            <a:ext cx="612000" cy="612000"/>
            <a:chOff x="3336673" y="2263723"/>
            <a:chExt cx="863700" cy="863700"/>
          </a:xfrm>
        </p:grpSpPr>
        <p:sp>
          <p:nvSpPr>
            <p:cNvPr id="52" name="Google Shape;2191;p356">
              <a:extLst>
                <a:ext uri="{FF2B5EF4-FFF2-40B4-BE49-F238E27FC236}">
                  <a16:creationId xmlns:a16="http://schemas.microsoft.com/office/drawing/2014/main" id="{0DCE0D0E-D8DD-0448-C520-50D7EB3CB092}"/>
                </a:ext>
              </a:extLst>
            </p:cNvPr>
            <p:cNvSpPr/>
            <p:nvPr/>
          </p:nvSpPr>
          <p:spPr>
            <a:xfrm>
              <a:off x="3336673" y="2263723"/>
              <a:ext cx="863700" cy="8637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Georgia"/>
                <a:ea typeface="Georgia"/>
                <a:cs typeface="Georgia"/>
                <a:sym typeface="Georgia"/>
              </a:endParaRPr>
            </a:p>
          </p:txBody>
        </p:sp>
        <p:grpSp>
          <p:nvGrpSpPr>
            <p:cNvPr id="53" name="Google Shape;2237;p356">
              <a:extLst>
                <a:ext uri="{FF2B5EF4-FFF2-40B4-BE49-F238E27FC236}">
                  <a16:creationId xmlns:a16="http://schemas.microsoft.com/office/drawing/2014/main" id="{D49164F3-9244-C7DD-2AD7-7C2073E1A211}"/>
                </a:ext>
              </a:extLst>
            </p:cNvPr>
            <p:cNvGrpSpPr/>
            <p:nvPr/>
          </p:nvGrpSpPr>
          <p:grpSpPr>
            <a:xfrm>
              <a:off x="3419790" y="2349225"/>
              <a:ext cx="697449" cy="697344"/>
              <a:chOff x="986" y="0"/>
              <a:chExt cx="6696" cy="6695"/>
            </a:xfrm>
          </p:grpSpPr>
          <p:sp>
            <p:nvSpPr>
              <p:cNvPr id="54" name="Google Shape;2238;p356">
                <a:extLst>
                  <a:ext uri="{FF2B5EF4-FFF2-40B4-BE49-F238E27FC236}">
                    <a16:creationId xmlns:a16="http://schemas.microsoft.com/office/drawing/2014/main" id="{AE678F9B-850C-F6AE-86AA-311C6136B3F5}"/>
                  </a:ext>
                </a:extLst>
              </p:cNvPr>
              <p:cNvSpPr/>
              <p:nvPr/>
            </p:nvSpPr>
            <p:spPr>
              <a:xfrm>
                <a:off x="986" y="0"/>
                <a:ext cx="6696" cy="6695"/>
              </a:xfrm>
              <a:custGeom>
                <a:avLst/>
                <a:gdLst/>
                <a:ahLst/>
                <a:cxnLst/>
                <a:rect l="l" t="t" r="r" b="b"/>
                <a:pathLst>
                  <a:path w="6696" h="6695" extrusionOk="0">
                    <a:moveTo>
                      <a:pt x="0" y="0"/>
                    </a:moveTo>
                    <a:lnTo>
                      <a:pt x="0" y="6695"/>
                    </a:lnTo>
                    <a:lnTo>
                      <a:pt x="6696" y="6695"/>
                    </a:lnTo>
                    <a:lnTo>
                      <a:pt x="6696" y="0"/>
                    </a:lnTo>
                    <a:lnTo>
                      <a:pt x="0" y="0"/>
                    </a:lnTo>
                    <a:close/>
                    <a:moveTo>
                      <a:pt x="6412" y="286"/>
                    </a:moveTo>
                    <a:lnTo>
                      <a:pt x="6412" y="3154"/>
                    </a:lnTo>
                    <a:lnTo>
                      <a:pt x="6412" y="3154"/>
                    </a:lnTo>
                    <a:lnTo>
                      <a:pt x="6354" y="3084"/>
                    </a:lnTo>
                    <a:lnTo>
                      <a:pt x="6282" y="3002"/>
                    </a:lnTo>
                    <a:lnTo>
                      <a:pt x="6196" y="2906"/>
                    </a:lnTo>
                    <a:lnTo>
                      <a:pt x="6098" y="2802"/>
                    </a:lnTo>
                    <a:lnTo>
                      <a:pt x="5988" y="2690"/>
                    </a:lnTo>
                    <a:lnTo>
                      <a:pt x="5864" y="2572"/>
                    </a:lnTo>
                    <a:lnTo>
                      <a:pt x="5800" y="2512"/>
                    </a:lnTo>
                    <a:lnTo>
                      <a:pt x="5730" y="2450"/>
                    </a:lnTo>
                    <a:lnTo>
                      <a:pt x="5660" y="2388"/>
                    </a:lnTo>
                    <a:lnTo>
                      <a:pt x="5586" y="2326"/>
                    </a:lnTo>
                    <a:lnTo>
                      <a:pt x="5586" y="2326"/>
                    </a:lnTo>
                    <a:lnTo>
                      <a:pt x="5516" y="2268"/>
                    </a:lnTo>
                    <a:lnTo>
                      <a:pt x="5446" y="2212"/>
                    </a:lnTo>
                    <a:lnTo>
                      <a:pt x="5376" y="2160"/>
                    </a:lnTo>
                    <a:lnTo>
                      <a:pt x="5306" y="2108"/>
                    </a:lnTo>
                    <a:lnTo>
                      <a:pt x="5234" y="2058"/>
                    </a:lnTo>
                    <a:lnTo>
                      <a:pt x="5164" y="2008"/>
                    </a:lnTo>
                    <a:lnTo>
                      <a:pt x="5094" y="1962"/>
                    </a:lnTo>
                    <a:lnTo>
                      <a:pt x="5024" y="1916"/>
                    </a:lnTo>
                    <a:lnTo>
                      <a:pt x="4951" y="1874"/>
                    </a:lnTo>
                    <a:lnTo>
                      <a:pt x="4881" y="1832"/>
                    </a:lnTo>
                    <a:lnTo>
                      <a:pt x="4811" y="1792"/>
                    </a:lnTo>
                    <a:lnTo>
                      <a:pt x="4739" y="1754"/>
                    </a:lnTo>
                    <a:lnTo>
                      <a:pt x="4669" y="1718"/>
                    </a:lnTo>
                    <a:lnTo>
                      <a:pt x="4599" y="1684"/>
                    </a:lnTo>
                    <a:lnTo>
                      <a:pt x="4527" y="1652"/>
                    </a:lnTo>
                    <a:lnTo>
                      <a:pt x="4457" y="1620"/>
                    </a:lnTo>
                    <a:lnTo>
                      <a:pt x="4387" y="1592"/>
                    </a:lnTo>
                    <a:lnTo>
                      <a:pt x="4315" y="1564"/>
                    </a:lnTo>
                    <a:lnTo>
                      <a:pt x="4245" y="1540"/>
                    </a:lnTo>
                    <a:lnTo>
                      <a:pt x="4175" y="1516"/>
                    </a:lnTo>
                    <a:lnTo>
                      <a:pt x="4105" y="1494"/>
                    </a:lnTo>
                    <a:lnTo>
                      <a:pt x="4035" y="1474"/>
                    </a:lnTo>
                    <a:lnTo>
                      <a:pt x="3965" y="1456"/>
                    </a:lnTo>
                    <a:lnTo>
                      <a:pt x="3897" y="1440"/>
                    </a:lnTo>
                    <a:lnTo>
                      <a:pt x="3827" y="1426"/>
                    </a:lnTo>
                    <a:lnTo>
                      <a:pt x="3757" y="1414"/>
                    </a:lnTo>
                    <a:lnTo>
                      <a:pt x="3689" y="1404"/>
                    </a:lnTo>
                    <a:lnTo>
                      <a:pt x="3621" y="1396"/>
                    </a:lnTo>
                    <a:lnTo>
                      <a:pt x="3551" y="1388"/>
                    </a:lnTo>
                    <a:lnTo>
                      <a:pt x="3483" y="1384"/>
                    </a:lnTo>
                    <a:lnTo>
                      <a:pt x="3415" y="1380"/>
                    </a:lnTo>
                    <a:lnTo>
                      <a:pt x="3349" y="1380"/>
                    </a:lnTo>
                    <a:lnTo>
                      <a:pt x="3349" y="1380"/>
                    </a:lnTo>
                    <a:lnTo>
                      <a:pt x="3281" y="1380"/>
                    </a:lnTo>
                    <a:lnTo>
                      <a:pt x="3213" y="1384"/>
                    </a:lnTo>
                    <a:lnTo>
                      <a:pt x="3145" y="1388"/>
                    </a:lnTo>
                    <a:lnTo>
                      <a:pt x="3077" y="1396"/>
                    </a:lnTo>
                    <a:lnTo>
                      <a:pt x="3007" y="1404"/>
                    </a:lnTo>
                    <a:lnTo>
                      <a:pt x="2939" y="1414"/>
                    </a:lnTo>
                    <a:lnTo>
                      <a:pt x="2869" y="1426"/>
                    </a:lnTo>
                    <a:lnTo>
                      <a:pt x="2801" y="1440"/>
                    </a:lnTo>
                    <a:lnTo>
                      <a:pt x="2731" y="1456"/>
                    </a:lnTo>
                    <a:lnTo>
                      <a:pt x="2661" y="1474"/>
                    </a:lnTo>
                    <a:lnTo>
                      <a:pt x="2591" y="1494"/>
                    </a:lnTo>
                    <a:lnTo>
                      <a:pt x="2521" y="1516"/>
                    </a:lnTo>
                    <a:lnTo>
                      <a:pt x="2451" y="1540"/>
                    </a:lnTo>
                    <a:lnTo>
                      <a:pt x="2381" y="1564"/>
                    </a:lnTo>
                    <a:lnTo>
                      <a:pt x="2311" y="1592"/>
                    </a:lnTo>
                    <a:lnTo>
                      <a:pt x="2239" y="1620"/>
                    </a:lnTo>
                    <a:lnTo>
                      <a:pt x="2169" y="1652"/>
                    </a:lnTo>
                    <a:lnTo>
                      <a:pt x="2099" y="1684"/>
                    </a:lnTo>
                    <a:lnTo>
                      <a:pt x="2027" y="1718"/>
                    </a:lnTo>
                    <a:lnTo>
                      <a:pt x="1957" y="1754"/>
                    </a:lnTo>
                    <a:lnTo>
                      <a:pt x="1887" y="1792"/>
                    </a:lnTo>
                    <a:lnTo>
                      <a:pt x="1815" y="1832"/>
                    </a:lnTo>
                    <a:lnTo>
                      <a:pt x="1745" y="1874"/>
                    </a:lnTo>
                    <a:lnTo>
                      <a:pt x="1675" y="1916"/>
                    </a:lnTo>
                    <a:lnTo>
                      <a:pt x="1602" y="1962"/>
                    </a:lnTo>
                    <a:lnTo>
                      <a:pt x="1532" y="2008"/>
                    </a:lnTo>
                    <a:lnTo>
                      <a:pt x="1462" y="2058"/>
                    </a:lnTo>
                    <a:lnTo>
                      <a:pt x="1392" y="2108"/>
                    </a:lnTo>
                    <a:lnTo>
                      <a:pt x="1320" y="2160"/>
                    </a:lnTo>
                    <a:lnTo>
                      <a:pt x="1250" y="2212"/>
                    </a:lnTo>
                    <a:lnTo>
                      <a:pt x="1180" y="2268"/>
                    </a:lnTo>
                    <a:lnTo>
                      <a:pt x="1110" y="2326"/>
                    </a:lnTo>
                    <a:lnTo>
                      <a:pt x="1110" y="2326"/>
                    </a:lnTo>
                    <a:lnTo>
                      <a:pt x="1036" y="2388"/>
                    </a:lnTo>
                    <a:lnTo>
                      <a:pt x="966" y="2450"/>
                    </a:lnTo>
                    <a:lnTo>
                      <a:pt x="898" y="2512"/>
                    </a:lnTo>
                    <a:lnTo>
                      <a:pt x="832" y="2572"/>
                    </a:lnTo>
                    <a:lnTo>
                      <a:pt x="708" y="2690"/>
                    </a:lnTo>
                    <a:lnTo>
                      <a:pt x="598" y="2802"/>
                    </a:lnTo>
                    <a:lnTo>
                      <a:pt x="500" y="2906"/>
                    </a:lnTo>
                    <a:lnTo>
                      <a:pt x="414" y="3002"/>
                    </a:lnTo>
                    <a:lnTo>
                      <a:pt x="342" y="3084"/>
                    </a:lnTo>
                    <a:lnTo>
                      <a:pt x="286" y="3154"/>
                    </a:lnTo>
                    <a:lnTo>
                      <a:pt x="286" y="286"/>
                    </a:lnTo>
                    <a:lnTo>
                      <a:pt x="6412" y="286"/>
                    </a:lnTo>
                    <a:close/>
                    <a:moveTo>
                      <a:pt x="6200" y="3348"/>
                    </a:moveTo>
                    <a:lnTo>
                      <a:pt x="6200" y="3348"/>
                    </a:lnTo>
                    <a:lnTo>
                      <a:pt x="6136" y="3423"/>
                    </a:lnTo>
                    <a:lnTo>
                      <a:pt x="6052" y="3521"/>
                    </a:lnTo>
                    <a:lnTo>
                      <a:pt x="5948" y="3633"/>
                    </a:lnTo>
                    <a:lnTo>
                      <a:pt x="5890" y="3695"/>
                    </a:lnTo>
                    <a:lnTo>
                      <a:pt x="5826" y="3759"/>
                    </a:lnTo>
                    <a:lnTo>
                      <a:pt x="5760" y="3825"/>
                    </a:lnTo>
                    <a:lnTo>
                      <a:pt x="5688" y="3893"/>
                    </a:lnTo>
                    <a:lnTo>
                      <a:pt x="5614" y="3963"/>
                    </a:lnTo>
                    <a:lnTo>
                      <a:pt x="5534" y="4035"/>
                    </a:lnTo>
                    <a:lnTo>
                      <a:pt x="5452" y="4105"/>
                    </a:lnTo>
                    <a:lnTo>
                      <a:pt x="5366" y="4177"/>
                    </a:lnTo>
                    <a:lnTo>
                      <a:pt x="5276" y="4249"/>
                    </a:lnTo>
                    <a:lnTo>
                      <a:pt x="5184" y="4321"/>
                    </a:lnTo>
                    <a:lnTo>
                      <a:pt x="5088" y="4391"/>
                    </a:lnTo>
                    <a:lnTo>
                      <a:pt x="4987" y="4459"/>
                    </a:lnTo>
                    <a:lnTo>
                      <a:pt x="4885" y="4525"/>
                    </a:lnTo>
                    <a:lnTo>
                      <a:pt x="4781" y="4589"/>
                    </a:lnTo>
                    <a:lnTo>
                      <a:pt x="4673" y="4651"/>
                    </a:lnTo>
                    <a:lnTo>
                      <a:pt x="4563" y="4711"/>
                    </a:lnTo>
                    <a:lnTo>
                      <a:pt x="4449" y="4765"/>
                    </a:lnTo>
                    <a:lnTo>
                      <a:pt x="4393" y="4791"/>
                    </a:lnTo>
                    <a:lnTo>
                      <a:pt x="4335" y="4815"/>
                    </a:lnTo>
                    <a:lnTo>
                      <a:pt x="4277" y="4839"/>
                    </a:lnTo>
                    <a:lnTo>
                      <a:pt x="4217" y="4863"/>
                    </a:lnTo>
                    <a:lnTo>
                      <a:pt x="4159" y="4883"/>
                    </a:lnTo>
                    <a:lnTo>
                      <a:pt x="4099" y="4905"/>
                    </a:lnTo>
                    <a:lnTo>
                      <a:pt x="4039" y="4923"/>
                    </a:lnTo>
                    <a:lnTo>
                      <a:pt x="3977" y="4941"/>
                    </a:lnTo>
                    <a:lnTo>
                      <a:pt x="3917" y="4957"/>
                    </a:lnTo>
                    <a:lnTo>
                      <a:pt x="3855" y="4971"/>
                    </a:lnTo>
                    <a:lnTo>
                      <a:pt x="3793" y="4985"/>
                    </a:lnTo>
                    <a:lnTo>
                      <a:pt x="3731" y="4995"/>
                    </a:lnTo>
                    <a:lnTo>
                      <a:pt x="3667" y="5005"/>
                    </a:lnTo>
                    <a:lnTo>
                      <a:pt x="3605" y="5015"/>
                    </a:lnTo>
                    <a:lnTo>
                      <a:pt x="3541" y="5021"/>
                    </a:lnTo>
                    <a:lnTo>
                      <a:pt x="3477" y="5025"/>
                    </a:lnTo>
                    <a:lnTo>
                      <a:pt x="3413" y="5029"/>
                    </a:lnTo>
                    <a:lnTo>
                      <a:pt x="3349" y="5029"/>
                    </a:lnTo>
                    <a:lnTo>
                      <a:pt x="3349" y="5029"/>
                    </a:lnTo>
                    <a:lnTo>
                      <a:pt x="3283" y="5029"/>
                    </a:lnTo>
                    <a:lnTo>
                      <a:pt x="3219" y="5025"/>
                    </a:lnTo>
                    <a:lnTo>
                      <a:pt x="3155" y="5021"/>
                    </a:lnTo>
                    <a:lnTo>
                      <a:pt x="3093" y="5015"/>
                    </a:lnTo>
                    <a:lnTo>
                      <a:pt x="3029" y="5005"/>
                    </a:lnTo>
                    <a:lnTo>
                      <a:pt x="2965" y="4995"/>
                    </a:lnTo>
                    <a:lnTo>
                      <a:pt x="2903" y="4985"/>
                    </a:lnTo>
                    <a:lnTo>
                      <a:pt x="2841" y="4971"/>
                    </a:lnTo>
                    <a:lnTo>
                      <a:pt x="2779" y="4957"/>
                    </a:lnTo>
                    <a:lnTo>
                      <a:pt x="2719" y="4941"/>
                    </a:lnTo>
                    <a:lnTo>
                      <a:pt x="2657" y="4923"/>
                    </a:lnTo>
                    <a:lnTo>
                      <a:pt x="2597" y="4905"/>
                    </a:lnTo>
                    <a:lnTo>
                      <a:pt x="2537" y="4883"/>
                    </a:lnTo>
                    <a:lnTo>
                      <a:pt x="2479" y="4863"/>
                    </a:lnTo>
                    <a:lnTo>
                      <a:pt x="2419" y="4839"/>
                    </a:lnTo>
                    <a:lnTo>
                      <a:pt x="2361" y="4815"/>
                    </a:lnTo>
                    <a:lnTo>
                      <a:pt x="2303" y="4791"/>
                    </a:lnTo>
                    <a:lnTo>
                      <a:pt x="2247" y="4765"/>
                    </a:lnTo>
                    <a:lnTo>
                      <a:pt x="2133" y="4709"/>
                    </a:lnTo>
                    <a:lnTo>
                      <a:pt x="2023" y="4651"/>
                    </a:lnTo>
                    <a:lnTo>
                      <a:pt x="1917" y="4589"/>
                    </a:lnTo>
                    <a:lnTo>
                      <a:pt x="1811" y="4525"/>
                    </a:lnTo>
                    <a:lnTo>
                      <a:pt x="1709" y="4459"/>
                    </a:lnTo>
                    <a:lnTo>
                      <a:pt x="1608" y="4391"/>
                    </a:lnTo>
                    <a:lnTo>
                      <a:pt x="1512" y="4321"/>
                    </a:lnTo>
                    <a:lnTo>
                      <a:pt x="1420" y="4249"/>
                    </a:lnTo>
                    <a:lnTo>
                      <a:pt x="1330" y="4177"/>
                    </a:lnTo>
                    <a:lnTo>
                      <a:pt x="1244" y="4105"/>
                    </a:lnTo>
                    <a:lnTo>
                      <a:pt x="1162" y="4035"/>
                    </a:lnTo>
                    <a:lnTo>
                      <a:pt x="1082" y="3963"/>
                    </a:lnTo>
                    <a:lnTo>
                      <a:pt x="1008" y="3893"/>
                    </a:lnTo>
                    <a:lnTo>
                      <a:pt x="936" y="3825"/>
                    </a:lnTo>
                    <a:lnTo>
                      <a:pt x="870" y="3759"/>
                    </a:lnTo>
                    <a:lnTo>
                      <a:pt x="806" y="3695"/>
                    </a:lnTo>
                    <a:lnTo>
                      <a:pt x="748" y="3633"/>
                    </a:lnTo>
                    <a:lnTo>
                      <a:pt x="644" y="3521"/>
                    </a:lnTo>
                    <a:lnTo>
                      <a:pt x="560" y="3423"/>
                    </a:lnTo>
                    <a:lnTo>
                      <a:pt x="496" y="3348"/>
                    </a:lnTo>
                    <a:lnTo>
                      <a:pt x="496" y="3348"/>
                    </a:lnTo>
                    <a:lnTo>
                      <a:pt x="560" y="3270"/>
                    </a:lnTo>
                    <a:lnTo>
                      <a:pt x="644" y="3174"/>
                    </a:lnTo>
                    <a:lnTo>
                      <a:pt x="748" y="3062"/>
                    </a:lnTo>
                    <a:lnTo>
                      <a:pt x="806" y="3000"/>
                    </a:lnTo>
                    <a:lnTo>
                      <a:pt x="868" y="2936"/>
                    </a:lnTo>
                    <a:lnTo>
                      <a:pt x="936" y="2870"/>
                    </a:lnTo>
                    <a:lnTo>
                      <a:pt x="1006" y="2800"/>
                    </a:lnTo>
                    <a:lnTo>
                      <a:pt x="1082" y="2732"/>
                    </a:lnTo>
                    <a:lnTo>
                      <a:pt x="1160" y="2660"/>
                    </a:lnTo>
                    <a:lnTo>
                      <a:pt x="1244" y="2588"/>
                    </a:lnTo>
                    <a:lnTo>
                      <a:pt x="1330" y="2516"/>
                    </a:lnTo>
                    <a:lnTo>
                      <a:pt x="1418" y="2446"/>
                    </a:lnTo>
                    <a:lnTo>
                      <a:pt x="1512" y="2374"/>
                    </a:lnTo>
                    <a:lnTo>
                      <a:pt x="1608" y="2304"/>
                    </a:lnTo>
                    <a:lnTo>
                      <a:pt x="1709" y="2236"/>
                    </a:lnTo>
                    <a:lnTo>
                      <a:pt x="1811" y="2168"/>
                    </a:lnTo>
                    <a:lnTo>
                      <a:pt x="1915" y="2104"/>
                    </a:lnTo>
                    <a:lnTo>
                      <a:pt x="2023" y="2042"/>
                    </a:lnTo>
                    <a:lnTo>
                      <a:pt x="2133" y="1984"/>
                    </a:lnTo>
                    <a:lnTo>
                      <a:pt x="2245" y="1930"/>
                    </a:lnTo>
                    <a:lnTo>
                      <a:pt x="2303" y="1904"/>
                    </a:lnTo>
                    <a:lnTo>
                      <a:pt x="2361" y="1878"/>
                    </a:lnTo>
                    <a:lnTo>
                      <a:pt x="2419" y="1854"/>
                    </a:lnTo>
                    <a:lnTo>
                      <a:pt x="2477" y="1832"/>
                    </a:lnTo>
                    <a:lnTo>
                      <a:pt x="2537" y="1810"/>
                    </a:lnTo>
                    <a:lnTo>
                      <a:pt x="2597" y="1790"/>
                    </a:lnTo>
                    <a:lnTo>
                      <a:pt x="2657" y="1772"/>
                    </a:lnTo>
                    <a:lnTo>
                      <a:pt x="2717" y="1754"/>
                    </a:lnTo>
                    <a:lnTo>
                      <a:pt x="2779" y="1738"/>
                    </a:lnTo>
                    <a:lnTo>
                      <a:pt x="2841" y="1724"/>
                    </a:lnTo>
                    <a:lnTo>
                      <a:pt x="2903" y="1710"/>
                    </a:lnTo>
                    <a:lnTo>
                      <a:pt x="2965" y="1698"/>
                    </a:lnTo>
                    <a:lnTo>
                      <a:pt x="3029" y="1688"/>
                    </a:lnTo>
                    <a:lnTo>
                      <a:pt x="3091" y="1680"/>
                    </a:lnTo>
                    <a:lnTo>
                      <a:pt x="3155" y="1674"/>
                    </a:lnTo>
                    <a:lnTo>
                      <a:pt x="3219" y="1670"/>
                    </a:lnTo>
                    <a:lnTo>
                      <a:pt x="3283" y="1666"/>
                    </a:lnTo>
                    <a:lnTo>
                      <a:pt x="3349" y="1666"/>
                    </a:lnTo>
                    <a:lnTo>
                      <a:pt x="3349" y="1666"/>
                    </a:lnTo>
                    <a:lnTo>
                      <a:pt x="3413" y="1666"/>
                    </a:lnTo>
                    <a:lnTo>
                      <a:pt x="3477" y="1670"/>
                    </a:lnTo>
                    <a:lnTo>
                      <a:pt x="3541" y="1674"/>
                    </a:lnTo>
                    <a:lnTo>
                      <a:pt x="3605" y="1680"/>
                    </a:lnTo>
                    <a:lnTo>
                      <a:pt x="3667" y="1688"/>
                    </a:lnTo>
                    <a:lnTo>
                      <a:pt x="3731" y="1698"/>
                    </a:lnTo>
                    <a:lnTo>
                      <a:pt x="3793" y="1710"/>
                    </a:lnTo>
                    <a:lnTo>
                      <a:pt x="3855" y="1724"/>
                    </a:lnTo>
                    <a:lnTo>
                      <a:pt x="3917" y="1738"/>
                    </a:lnTo>
                    <a:lnTo>
                      <a:pt x="3977" y="1754"/>
                    </a:lnTo>
                    <a:lnTo>
                      <a:pt x="4039" y="1772"/>
                    </a:lnTo>
                    <a:lnTo>
                      <a:pt x="4099" y="1790"/>
                    </a:lnTo>
                    <a:lnTo>
                      <a:pt x="4159" y="1810"/>
                    </a:lnTo>
                    <a:lnTo>
                      <a:pt x="4217" y="1832"/>
                    </a:lnTo>
                    <a:lnTo>
                      <a:pt x="4277" y="1854"/>
                    </a:lnTo>
                    <a:lnTo>
                      <a:pt x="4335" y="1878"/>
                    </a:lnTo>
                    <a:lnTo>
                      <a:pt x="4393" y="1904"/>
                    </a:lnTo>
                    <a:lnTo>
                      <a:pt x="4449" y="1930"/>
                    </a:lnTo>
                    <a:lnTo>
                      <a:pt x="4563" y="1984"/>
                    </a:lnTo>
                    <a:lnTo>
                      <a:pt x="4673" y="2042"/>
                    </a:lnTo>
                    <a:lnTo>
                      <a:pt x="4781" y="2104"/>
                    </a:lnTo>
                    <a:lnTo>
                      <a:pt x="4885" y="2168"/>
                    </a:lnTo>
                    <a:lnTo>
                      <a:pt x="4987" y="2236"/>
                    </a:lnTo>
                    <a:lnTo>
                      <a:pt x="5088" y="2304"/>
                    </a:lnTo>
                    <a:lnTo>
                      <a:pt x="5184" y="2374"/>
                    </a:lnTo>
                    <a:lnTo>
                      <a:pt x="5276" y="2446"/>
                    </a:lnTo>
                    <a:lnTo>
                      <a:pt x="5366" y="2516"/>
                    </a:lnTo>
                    <a:lnTo>
                      <a:pt x="5452" y="2588"/>
                    </a:lnTo>
                    <a:lnTo>
                      <a:pt x="5534" y="2660"/>
                    </a:lnTo>
                    <a:lnTo>
                      <a:pt x="5614" y="2732"/>
                    </a:lnTo>
                    <a:lnTo>
                      <a:pt x="5688" y="2802"/>
                    </a:lnTo>
                    <a:lnTo>
                      <a:pt x="5760" y="2870"/>
                    </a:lnTo>
                    <a:lnTo>
                      <a:pt x="5826" y="2936"/>
                    </a:lnTo>
                    <a:lnTo>
                      <a:pt x="5890" y="3000"/>
                    </a:lnTo>
                    <a:lnTo>
                      <a:pt x="5948" y="3062"/>
                    </a:lnTo>
                    <a:lnTo>
                      <a:pt x="6052" y="3174"/>
                    </a:lnTo>
                    <a:lnTo>
                      <a:pt x="6136" y="3270"/>
                    </a:lnTo>
                    <a:lnTo>
                      <a:pt x="6200" y="3348"/>
                    </a:lnTo>
                    <a:lnTo>
                      <a:pt x="6200" y="3348"/>
                    </a:lnTo>
                    <a:close/>
                    <a:moveTo>
                      <a:pt x="286" y="6409"/>
                    </a:moveTo>
                    <a:lnTo>
                      <a:pt x="286" y="3541"/>
                    </a:lnTo>
                    <a:lnTo>
                      <a:pt x="286" y="3541"/>
                    </a:lnTo>
                    <a:lnTo>
                      <a:pt x="342" y="3611"/>
                    </a:lnTo>
                    <a:lnTo>
                      <a:pt x="414" y="3693"/>
                    </a:lnTo>
                    <a:lnTo>
                      <a:pt x="500" y="3787"/>
                    </a:lnTo>
                    <a:lnTo>
                      <a:pt x="598" y="3891"/>
                    </a:lnTo>
                    <a:lnTo>
                      <a:pt x="708" y="4005"/>
                    </a:lnTo>
                    <a:lnTo>
                      <a:pt x="832" y="4123"/>
                    </a:lnTo>
                    <a:lnTo>
                      <a:pt x="898" y="4183"/>
                    </a:lnTo>
                    <a:lnTo>
                      <a:pt x="966" y="4245"/>
                    </a:lnTo>
                    <a:lnTo>
                      <a:pt x="1036" y="4307"/>
                    </a:lnTo>
                    <a:lnTo>
                      <a:pt x="1110" y="4369"/>
                    </a:lnTo>
                    <a:lnTo>
                      <a:pt x="1110" y="4369"/>
                    </a:lnTo>
                    <a:lnTo>
                      <a:pt x="1180" y="4427"/>
                    </a:lnTo>
                    <a:lnTo>
                      <a:pt x="1250" y="4481"/>
                    </a:lnTo>
                    <a:lnTo>
                      <a:pt x="1320" y="4535"/>
                    </a:lnTo>
                    <a:lnTo>
                      <a:pt x="1392" y="4587"/>
                    </a:lnTo>
                    <a:lnTo>
                      <a:pt x="1462" y="4637"/>
                    </a:lnTo>
                    <a:lnTo>
                      <a:pt x="1532" y="4685"/>
                    </a:lnTo>
                    <a:lnTo>
                      <a:pt x="1602" y="4733"/>
                    </a:lnTo>
                    <a:lnTo>
                      <a:pt x="1675" y="4777"/>
                    </a:lnTo>
                    <a:lnTo>
                      <a:pt x="1745" y="4821"/>
                    </a:lnTo>
                    <a:lnTo>
                      <a:pt x="1815" y="4863"/>
                    </a:lnTo>
                    <a:lnTo>
                      <a:pt x="1887" y="4903"/>
                    </a:lnTo>
                    <a:lnTo>
                      <a:pt x="1957" y="4941"/>
                    </a:lnTo>
                    <a:lnTo>
                      <a:pt x="2027" y="4977"/>
                    </a:lnTo>
                    <a:lnTo>
                      <a:pt x="2099" y="5011"/>
                    </a:lnTo>
                    <a:lnTo>
                      <a:pt x="2169" y="5043"/>
                    </a:lnTo>
                    <a:lnTo>
                      <a:pt x="2239" y="5073"/>
                    </a:lnTo>
                    <a:lnTo>
                      <a:pt x="2311" y="5103"/>
                    </a:lnTo>
                    <a:lnTo>
                      <a:pt x="2381" y="5129"/>
                    </a:lnTo>
                    <a:lnTo>
                      <a:pt x="2451" y="5155"/>
                    </a:lnTo>
                    <a:lnTo>
                      <a:pt x="2521" y="5179"/>
                    </a:lnTo>
                    <a:lnTo>
                      <a:pt x="2591" y="5201"/>
                    </a:lnTo>
                    <a:lnTo>
                      <a:pt x="2661" y="5219"/>
                    </a:lnTo>
                    <a:lnTo>
                      <a:pt x="2731" y="5237"/>
                    </a:lnTo>
                    <a:lnTo>
                      <a:pt x="2801" y="5253"/>
                    </a:lnTo>
                    <a:lnTo>
                      <a:pt x="2869" y="5267"/>
                    </a:lnTo>
                    <a:lnTo>
                      <a:pt x="2939" y="5281"/>
                    </a:lnTo>
                    <a:lnTo>
                      <a:pt x="3007" y="5291"/>
                    </a:lnTo>
                    <a:lnTo>
                      <a:pt x="3077" y="5299"/>
                    </a:lnTo>
                    <a:lnTo>
                      <a:pt x="3145" y="5305"/>
                    </a:lnTo>
                    <a:lnTo>
                      <a:pt x="3213" y="5311"/>
                    </a:lnTo>
                    <a:lnTo>
                      <a:pt x="3281" y="5313"/>
                    </a:lnTo>
                    <a:lnTo>
                      <a:pt x="3349" y="5315"/>
                    </a:lnTo>
                    <a:lnTo>
                      <a:pt x="3349" y="5315"/>
                    </a:lnTo>
                    <a:lnTo>
                      <a:pt x="3415" y="5313"/>
                    </a:lnTo>
                    <a:lnTo>
                      <a:pt x="3483" y="5311"/>
                    </a:lnTo>
                    <a:lnTo>
                      <a:pt x="3551" y="5305"/>
                    </a:lnTo>
                    <a:lnTo>
                      <a:pt x="3621" y="5299"/>
                    </a:lnTo>
                    <a:lnTo>
                      <a:pt x="3689" y="5291"/>
                    </a:lnTo>
                    <a:lnTo>
                      <a:pt x="3757" y="5281"/>
                    </a:lnTo>
                    <a:lnTo>
                      <a:pt x="3827" y="5267"/>
                    </a:lnTo>
                    <a:lnTo>
                      <a:pt x="3897" y="5253"/>
                    </a:lnTo>
                    <a:lnTo>
                      <a:pt x="3965" y="5237"/>
                    </a:lnTo>
                    <a:lnTo>
                      <a:pt x="4035" y="5219"/>
                    </a:lnTo>
                    <a:lnTo>
                      <a:pt x="4105" y="5201"/>
                    </a:lnTo>
                    <a:lnTo>
                      <a:pt x="4175" y="5179"/>
                    </a:lnTo>
                    <a:lnTo>
                      <a:pt x="4245" y="5155"/>
                    </a:lnTo>
                    <a:lnTo>
                      <a:pt x="4315" y="5129"/>
                    </a:lnTo>
                    <a:lnTo>
                      <a:pt x="4387" y="5103"/>
                    </a:lnTo>
                    <a:lnTo>
                      <a:pt x="4457" y="5073"/>
                    </a:lnTo>
                    <a:lnTo>
                      <a:pt x="4527" y="5043"/>
                    </a:lnTo>
                    <a:lnTo>
                      <a:pt x="4599" y="5011"/>
                    </a:lnTo>
                    <a:lnTo>
                      <a:pt x="4669" y="4977"/>
                    </a:lnTo>
                    <a:lnTo>
                      <a:pt x="4739" y="4941"/>
                    </a:lnTo>
                    <a:lnTo>
                      <a:pt x="4811" y="4903"/>
                    </a:lnTo>
                    <a:lnTo>
                      <a:pt x="4881" y="4863"/>
                    </a:lnTo>
                    <a:lnTo>
                      <a:pt x="4951" y="4821"/>
                    </a:lnTo>
                    <a:lnTo>
                      <a:pt x="5024" y="4777"/>
                    </a:lnTo>
                    <a:lnTo>
                      <a:pt x="5094" y="4733"/>
                    </a:lnTo>
                    <a:lnTo>
                      <a:pt x="5164" y="4685"/>
                    </a:lnTo>
                    <a:lnTo>
                      <a:pt x="5234" y="4637"/>
                    </a:lnTo>
                    <a:lnTo>
                      <a:pt x="5306" y="4587"/>
                    </a:lnTo>
                    <a:lnTo>
                      <a:pt x="5376" y="4535"/>
                    </a:lnTo>
                    <a:lnTo>
                      <a:pt x="5446" y="4481"/>
                    </a:lnTo>
                    <a:lnTo>
                      <a:pt x="5516" y="4427"/>
                    </a:lnTo>
                    <a:lnTo>
                      <a:pt x="5586" y="4369"/>
                    </a:lnTo>
                    <a:lnTo>
                      <a:pt x="5586" y="4369"/>
                    </a:lnTo>
                    <a:lnTo>
                      <a:pt x="5660" y="4307"/>
                    </a:lnTo>
                    <a:lnTo>
                      <a:pt x="5730" y="4245"/>
                    </a:lnTo>
                    <a:lnTo>
                      <a:pt x="5800" y="4183"/>
                    </a:lnTo>
                    <a:lnTo>
                      <a:pt x="5864" y="4123"/>
                    </a:lnTo>
                    <a:lnTo>
                      <a:pt x="5988" y="4003"/>
                    </a:lnTo>
                    <a:lnTo>
                      <a:pt x="6098" y="3891"/>
                    </a:lnTo>
                    <a:lnTo>
                      <a:pt x="6196" y="3787"/>
                    </a:lnTo>
                    <a:lnTo>
                      <a:pt x="6282" y="3693"/>
                    </a:lnTo>
                    <a:lnTo>
                      <a:pt x="6354" y="3611"/>
                    </a:lnTo>
                    <a:lnTo>
                      <a:pt x="6412" y="3541"/>
                    </a:lnTo>
                    <a:lnTo>
                      <a:pt x="6412" y="6409"/>
                    </a:lnTo>
                    <a:lnTo>
                      <a:pt x="286" y="6409"/>
                    </a:ln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55" name="Google Shape;2239;p356">
                <a:extLst>
                  <a:ext uri="{FF2B5EF4-FFF2-40B4-BE49-F238E27FC236}">
                    <a16:creationId xmlns:a16="http://schemas.microsoft.com/office/drawing/2014/main" id="{C1E532D3-E949-95F6-8FEE-BC8D3CE35FB5}"/>
                  </a:ext>
                </a:extLst>
              </p:cNvPr>
              <p:cNvSpPr/>
              <p:nvPr/>
            </p:nvSpPr>
            <p:spPr>
              <a:xfrm>
                <a:off x="2843" y="1856"/>
                <a:ext cx="2984" cy="2983"/>
              </a:xfrm>
              <a:custGeom>
                <a:avLst/>
                <a:gdLst/>
                <a:ahLst/>
                <a:cxnLst/>
                <a:rect l="l" t="t" r="r" b="b"/>
                <a:pathLst>
                  <a:path w="2984" h="2983" extrusionOk="0">
                    <a:moveTo>
                      <a:pt x="1492" y="0"/>
                    </a:moveTo>
                    <a:lnTo>
                      <a:pt x="1492" y="0"/>
                    </a:lnTo>
                    <a:lnTo>
                      <a:pt x="1414" y="2"/>
                    </a:lnTo>
                    <a:lnTo>
                      <a:pt x="1338" y="8"/>
                    </a:lnTo>
                    <a:lnTo>
                      <a:pt x="1264" y="16"/>
                    </a:lnTo>
                    <a:lnTo>
                      <a:pt x="1190" y="30"/>
                    </a:lnTo>
                    <a:lnTo>
                      <a:pt x="1118" y="46"/>
                    </a:lnTo>
                    <a:lnTo>
                      <a:pt x="1048" y="66"/>
                    </a:lnTo>
                    <a:lnTo>
                      <a:pt x="978" y="90"/>
                    </a:lnTo>
                    <a:lnTo>
                      <a:pt x="910" y="118"/>
                    </a:lnTo>
                    <a:lnTo>
                      <a:pt x="844" y="148"/>
                    </a:lnTo>
                    <a:lnTo>
                      <a:pt x="780" y="180"/>
                    </a:lnTo>
                    <a:lnTo>
                      <a:pt x="718" y="216"/>
                    </a:lnTo>
                    <a:lnTo>
                      <a:pt x="658" y="254"/>
                    </a:lnTo>
                    <a:lnTo>
                      <a:pt x="600" y="296"/>
                    </a:lnTo>
                    <a:lnTo>
                      <a:pt x="542" y="340"/>
                    </a:lnTo>
                    <a:lnTo>
                      <a:pt x="488" y="388"/>
                    </a:lnTo>
                    <a:lnTo>
                      <a:pt x="436" y="438"/>
                    </a:lnTo>
                    <a:lnTo>
                      <a:pt x="388" y="490"/>
                    </a:lnTo>
                    <a:lnTo>
                      <a:pt x="340" y="544"/>
                    </a:lnTo>
                    <a:lnTo>
                      <a:pt x="296" y="600"/>
                    </a:lnTo>
                    <a:lnTo>
                      <a:pt x="254" y="658"/>
                    </a:lnTo>
                    <a:lnTo>
                      <a:pt x="216" y="718"/>
                    </a:lnTo>
                    <a:lnTo>
                      <a:pt x="180" y="782"/>
                    </a:lnTo>
                    <a:lnTo>
                      <a:pt x="146" y="846"/>
                    </a:lnTo>
                    <a:lnTo>
                      <a:pt x="116" y="912"/>
                    </a:lnTo>
                    <a:lnTo>
                      <a:pt x="90" y="980"/>
                    </a:lnTo>
                    <a:lnTo>
                      <a:pt x="66" y="1048"/>
                    </a:lnTo>
                    <a:lnTo>
                      <a:pt x="46" y="1120"/>
                    </a:lnTo>
                    <a:lnTo>
                      <a:pt x="30" y="1192"/>
                    </a:lnTo>
                    <a:lnTo>
                      <a:pt x="16" y="1264"/>
                    </a:lnTo>
                    <a:lnTo>
                      <a:pt x="6" y="1340"/>
                    </a:lnTo>
                    <a:lnTo>
                      <a:pt x="2" y="1416"/>
                    </a:lnTo>
                    <a:lnTo>
                      <a:pt x="0" y="1492"/>
                    </a:lnTo>
                    <a:lnTo>
                      <a:pt x="0" y="1492"/>
                    </a:lnTo>
                    <a:lnTo>
                      <a:pt x="2" y="1567"/>
                    </a:lnTo>
                    <a:lnTo>
                      <a:pt x="6" y="1643"/>
                    </a:lnTo>
                    <a:lnTo>
                      <a:pt x="16" y="1717"/>
                    </a:lnTo>
                    <a:lnTo>
                      <a:pt x="30" y="1791"/>
                    </a:lnTo>
                    <a:lnTo>
                      <a:pt x="46" y="1863"/>
                    </a:lnTo>
                    <a:lnTo>
                      <a:pt x="66" y="1933"/>
                    </a:lnTo>
                    <a:lnTo>
                      <a:pt x="90" y="2003"/>
                    </a:lnTo>
                    <a:lnTo>
                      <a:pt x="116" y="2071"/>
                    </a:lnTo>
                    <a:lnTo>
                      <a:pt x="146" y="2137"/>
                    </a:lnTo>
                    <a:lnTo>
                      <a:pt x="180" y="2201"/>
                    </a:lnTo>
                    <a:lnTo>
                      <a:pt x="216" y="2263"/>
                    </a:lnTo>
                    <a:lnTo>
                      <a:pt x="254" y="2325"/>
                    </a:lnTo>
                    <a:lnTo>
                      <a:pt x="296" y="2383"/>
                    </a:lnTo>
                    <a:lnTo>
                      <a:pt x="340" y="2439"/>
                    </a:lnTo>
                    <a:lnTo>
                      <a:pt x="388" y="2493"/>
                    </a:lnTo>
                    <a:lnTo>
                      <a:pt x="436" y="2545"/>
                    </a:lnTo>
                    <a:lnTo>
                      <a:pt x="488" y="2595"/>
                    </a:lnTo>
                    <a:lnTo>
                      <a:pt x="542" y="2641"/>
                    </a:lnTo>
                    <a:lnTo>
                      <a:pt x="600" y="2687"/>
                    </a:lnTo>
                    <a:lnTo>
                      <a:pt x="658" y="2727"/>
                    </a:lnTo>
                    <a:lnTo>
                      <a:pt x="718" y="2767"/>
                    </a:lnTo>
                    <a:lnTo>
                      <a:pt x="780" y="2803"/>
                    </a:lnTo>
                    <a:lnTo>
                      <a:pt x="844" y="2835"/>
                    </a:lnTo>
                    <a:lnTo>
                      <a:pt x="910" y="2865"/>
                    </a:lnTo>
                    <a:lnTo>
                      <a:pt x="978" y="2893"/>
                    </a:lnTo>
                    <a:lnTo>
                      <a:pt x="1048" y="2915"/>
                    </a:lnTo>
                    <a:lnTo>
                      <a:pt x="1118" y="2935"/>
                    </a:lnTo>
                    <a:lnTo>
                      <a:pt x="1190" y="2953"/>
                    </a:lnTo>
                    <a:lnTo>
                      <a:pt x="1264" y="2965"/>
                    </a:lnTo>
                    <a:lnTo>
                      <a:pt x="1338" y="2975"/>
                    </a:lnTo>
                    <a:lnTo>
                      <a:pt x="1414" y="2981"/>
                    </a:lnTo>
                    <a:lnTo>
                      <a:pt x="1492" y="2983"/>
                    </a:lnTo>
                    <a:lnTo>
                      <a:pt x="1492" y="2983"/>
                    </a:lnTo>
                    <a:lnTo>
                      <a:pt x="1568" y="2981"/>
                    </a:lnTo>
                    <a:lnTo>
                      <a:pt x="1644" y="2975"/>
                    </a:lnTo>
                    <a:lnTo>
                      <a:pt x="1718" y="2965"/>
                    </a:lnTo>
                    <a:lnTo>
                      <a:pt x="1792" y="2953"/>
                    </a:lnTo>
                    <a:lnTo>
                      <a:pt x="1864" y="2935"/>
                    </a:lnTo>
                    <a:lnTo>
                      <a:pt x="1934" y="2915"/>
                    </a:lnTo>
                    <a:lnTo>
                      <a:pt x="2004" y="2893"/>
                    </a:lnTo>
                    <a:lnTo>
                      <a:pt x="2072" y="2865"/>
                    </a:lnTo>
                    <a:lnTo>
                      <a:pt x="2138" y="2835"/>
                    </a:lnTo>
                    <a:lnTo>
                      <a:pt x="2202" y="2803"/>
                    </a:lnTo>
                    <a:lnTo>
                      <a:pt x="2264" y="2767"/>
                    </a:lnTo>
                    <a:lnTo>
                      <a:pt x="2324" y="2727"/>
                    </a:lnTo>
                    <a:lnTo>
                      <a:pt x="2384" y="2687"/>
                    </a:lnTo>
                    <a:lnTo>
                      <a:pt x="2440" y="2641"/>
                    </a:lnTo>
                    <a:lnTo>
                      <a:pt x="2494" y="2595"/>
                    </a:lnTo>
                    <a:lnTo>
                      <a:pt x="2546" y="2545"/>
                    </a:lnTo>
                    <a:lnTo>
                      <a:pt x="2596" y="2493"/>
                    </a:lnTo>
                    <a:lnTo>
                      <a:pt x="2642" y="2439"/>
                    </a:lnTo>
                    <a:lnTo>
                      <a:pt x="2686" y="2383"/>
                    </a:lnTo>
                    <a:lnTo>
                      <a:pt x="2728" y="2325"/>
                    </a:lnTo>
                    <a:lnTo>
                      <a:pt x="2766" y="2263"/>
                    </a:lnTo>
                    <a:lnTo>
                      <a:pt x="2802" y="2201"/>
                    </a:lnTo>
                    <a:lnTo>
                      <a:pt x="2836" y="2137"/>
                    </a:lnTo>
                    <a:lnTo>
                      <a:pt x="2866" y="2071"/>
                    </a:lnTo>
                    <a:lnTo>
                      <a:pt x="2892" y="2003"/>
                    </a:lnTo>
                    <a:lnTo>
                      <a:pt x="2916" y="1933"/>
                    </a:lnTo>
                    <a:lnTo>
                      <a:pt x="2936" y="1863"/>
                    </a:lnTo>
                    <a:lnTo>
                      <a:pt x="2952" y="1791"/>
                    </a:lnTo>
                    <a:lnTo>
                      <a:pt x="2966" y="1717"/>
                    </a:lnTo>
                    <a:lnTo>
                      <a:pt x="2976" y="1643"/>
                    </a:lnTo>
                    <a:lnTo>
                      <a:pt x="2982" y="1567"/>
                    </a:lnTo>
                    <a:lnTo>
                      <a:pt x="2984" y="1492"/>
                    </a:lnTo>
                    <a:lnTo>
                      <a:pt x="2984" y="1492"/>
                    </a:lnTo>
                    <a:lnTo>
                      <a:pt x="2982" y="1416"/>
                    </a:lnTo>
                    <a:lnTo>
                      <a:pt x="2976" y="1340"/>
                    </a:lnTo>
                    <a:lnTo>
                      <a:pt x="2966" y="1264"/>
                    </a:lnTo>
                    <a:lnTo>
                      <a:pt x="2952" y="1192"/>
                    </a:lnTo>
                    <a:lnTo>
                      <a:pt x="2936" y="1120"/>
                    </a:lnTo>
                    <a:lnTo>
                      <a:pt x="2916" y="1048"/>
                    </a:lnTo>
                    <a:lnTo>
                      <a:pt x="2892" y="980"/>
                    </a:lnTo>
                    <a:lnTo>
                      <a:pt x="2866" y="912"/>
                    </a:lnTo>
                    <a:lnTo>
                      <a:pt x="2836" y="846"/>
                    </a:lnTo>
                    <a:lnTo>
                      <a:pt x="2802" y="782"/>
                    </a:lnTo>
                    <a:lnTo>
                      <a:pt x="2766" y="718"/>
                    </a:lnTo>
                    <a:lnTo>
                      <a:pt x="2728" y="658"/>
                    </a:lnTo>
                    <a:lnTo>
                      <a:pt x="2686" y="600"/>
                    </a:lnTo>
                    <a:lnTo>
                      <a:pt x="2642" y="544"/>
                    </a:lnTo>
                    <a:lnTo>
                      <a:pt x="2596" y="490"/>
                    </a:lnTo>
                    <a:lnTo>
                      <a:pt x="2546" y="438"/>
                    </a:lnTo>
                    <a:lnTo>
                      <a:pt x="2494" y="388"/>
                    </a:lnTo>
                    <a:lnTo>
                      <a:pt x="2440" y="340"/>
                    </a:lnTo>
                    <a:lnTo>
                      <a:pt x="2384" y="296"/>
                    </a:lnTo>
                    <a:lnTo>
                      <a:pt x="2324" y="254"/>
                    </a:lnTo>
                    <a:lnTo>
                      <a:pt x="2264" y="216"/>
                    </a:lnTo>
                    <a:lnTo>
                      <a:pt x="2202" y="180"/>
                    </a:lnTo>
                    <a:lnTo>
                      <a:pt x="2138" y="148"/>
                    </a:lnTo>
                    <a:lnTo>
                      <a:pt x="2072" y="118"/>
                    </a:lnTo>
                    <a:lnTo>
                      <a:pt x="2004" y="90"/>
                    </a:lnTo>
                    <a:lnTo>
                      <a:pt x="1934" y="66"/>
                    </a:lnTo>
                    <a:lnTo>
                      <a:pt x="1864" y="46"/>
                    </a:lnTo>
                    <a:lnTo>
                      <a:pt x="1792" y="30"/>
                    </a:lnTo>
                    <a:lnTo>
                      <a:pt x="1718" y="16"/>
                    </a:lnTo>
                    <a:lnTo>
                      <a:pt x="1644" y="8"/>
                    </a:lnTo>
                    <a:lnTo>
                      <a:pt x="1568" y="2"/>
                    </a:lnTo>
                    <a:lnTo>
                      <a:pt x="1492" y="0"/>
                    </a:lnTo>
                    <a:lnTo>
                      <a:pt x="1492" y="0"/>
                    </a:lnTo>
                    <a:close/>
                    <a:moveTo>
                      <a:pt x="2688" y="1348"/>
                    </a:moveTo>
                    <a:lnTo>
                      <a:pt x="1634" y="1348"/>
                    </a:lnTo>
                    <a:lnTo>
                      <a:pt x="1634" y="294"/>
                    </a:lnTo>
                    <a:lnTo>
                      <a:pt x="1634" y="294"/>
                    </a:lnTo>
                    <a:lnTo>
                      <a:pt x="1686" y="302"/>
                    </a:lnTo>
                    <a:lnTo>
                      <a:pt x="1736" y="312"/>
                    </a:lnTo>
                    <a:lnTo>
                      <a:pt x="1786" y="322"/>
                    </a:lnTo>
                    <a:lnTo>
                      <a:pt x="1834" y="336"/>
                    </a:lnTo>
                    <a:lnTo>
                      <a:pt x="1884" y="352"/>
                    </a:lnTo>
                    <a:lnTo>
                      <a:pt x="1930" y="368"/>
                    </a:lnTo>
                    <a:lnTo>
                      <a:pt x="1976" y="388"/>
                    </a:lnTo>
                    <a:lnTo>
                      <a:pt x="2022" y="410"/>
                    </a:lnTo>
                    <a:lnTo>
                      <a:pt x="2066" y="432"/>
                    </a:lnTo>
                    <a:lnTo>
                      <a:pt x="2110" y="456"/>
                    </a:lnTo>
                    <a:lnTo>
                      <a:pt x="2152" y="484"/>
                    </a:lnTo>
                    <a:lnTo>
                      <a:pt x="2192" y="512"/>
                    </a:lnTo>
                    <a:lnTo>
                      <a:pt x="2232" y="542"/>
                    </a:lnTo>
                    <a:lnTo>
                      <a:pt x="2270" y="572"/>
                    </a:lnTo>
                    <a:lnTo>
                      <a:pt x="2308" y="606"/>
                    </a:lnTo>
                    <a:lnTo>
                      <a:pt x="2344" y="640"/>
                    </a:lnTo>
                    <a:lnTo>
                      <a:pt x="2378" y="676"/>
                    </a:lnTo>
                    <a:lnTo>
                      <a:pt x="2410" y="712"/>
                    </a:lnTo>
                    <a:lnTo>
                      <a:pt x="2442" y="750"/>
                    </a:lnTo>
                    <a:lnTo>
                      <a:pt x="2472" y="790"/>
                    </a:lnTo>
                    <a:lnTo>
                      <a:pt x="2500" y="832"/>
                    </a:lnTo>
                    <a:lnTo>
                      <a:pt x="2526" y="874"/>
                    </a:lnTo>
                    <a:lnTo>
                      <a:pt x="2550" y="916"/>
                    </a:lnTo>
                    <a:lnTo>
                      <a:pt x="2574" y="960"/>
                    </a:lnTo>
                    <a:lnTo>
                      <a:pt x="2594" y="1006"/>
                    </a:lnTo>
                    <a:lnTo>
                      <a:pt x="2614" y="1052"/>
                    </a:lnTo>
                    <a:lnTo>
                      <a:pt x="2632" y="1100"/>
                    </a:lnTo>
                    <a:lnTo>
                      <a:pt x="2648" y="1148"/>
                    </a:lnTo>
                    <a:lnTo>
                      <a:pt x="2660" y="1198"/>
                    </a:lnTo>
                    <a:lnTo>
                      <a:pt x="2672" y="1248"/>
                    </a:lnTo>
                    <a:lnTo>
                      <a:pt x="2682" y="1298"/>
                    </a:lnTo>
                    <a:lnTo>
                      <a:pt x="2688" y="1348"/>
                    </a:lnTo>
                    <a:lnTo>
                      <a:pt x="2688" y="1348"/>
                    </a:lnTo>
                    <a:close/>
                    <a:moveTo>
                      <a:pt x="1348" y="294"/>
                    </a:moveTo>
                    <a:lnTo>
                      <a:pt x="1348" y="1348"/>
                    </a:lnTo>
                    <a:lnTo>
                      <a:pt x="294" y="1348"/>
                    </a:lnTo>
                    <a:lnTo>
                      <a:pt x="294" y="1348"/>
                    </a:lnTo>
                    <a:lnTo>
                      <a:pt x="302" y="1298"/>
                    </a:lnTo>
                    <a:lnTo>
                      <a:pt x="310" y="1248"/>
                    </a:lnTo>
                    <a:lnTo>
                      <a:pt x="322" y="1198"/>
                    </a:lnTo>
                    <a:lnTo>
                      <a:pt x="336" y="1148"/>
                    </a:lnTo>
                    <a:lnTo>
                      <a:pt x="350" y="1100"/>
                    </a:lnTo>
                    <a:lnTo>
                      <a:pt x="368" y="1052"/>
                    </a:lnTo>
                    <a:lnTo>
                      <a:pt x="388" y="1006"/>
                    </a:lnTo>
                    <a:lnTo>
                      <a:pt x="408" y="960"/>
                    </a:lnTo>
                    <a:lnTo>
                      <a:pt x="432" y="916"/>
                    </a:lnTo>
                    <a:lnTo>
                      <a:pt x="456" y="874"/>
                    </a:lnTo>
                    <a:lnTo>
                      <a:pt x="482" y="832"/>
                    </a:lnTo>
                    <a:lnTo>
                      <a:pt x="510" y="790"/>
                    </a:lnTo>
                    <a:lnTo>
                      <a:pt x="540" y="750"/>
                    </a:lnTo>
                    <a:lnTo>
                      <a:pt x="572" y="712"/>
                    </a:lnTo>
                    <a:lnTo>
                      <a:pt x="604" y="676"/>
                    </a:lnTo>
                    <a:lnTo>
                      <a:pt x="638" y="640"/>
                    </a:lnTo>
                    <a:lnTo>
                      <a:pt x="674" y="606"/>
                    </a:lnTo>
                    <a:lnTo>
                      <a:pt x="712" y="572"/>
                    </a:lnTo>
                    <a:lnTo>
                      <a:pt x="750" y="542"/>
                    </a:lnTo>
                    <a:lnTo>
                      <a:pt x="790" y="512"/>
                    </a:lnTo>
                    <a:lnTo>
                      <a:pt x="830" y="484"/>
                    </a:lnTo>
                    <a:lnTo>
                      <a:pt x="872" y="456"/>
                    </a:lnTo>
                    <a:lnTo>
                      <a:pt x="916" y="432"/>
                    </a:lnTo>
                    <a:lnTo>
                      <a:pt x="960" y="410"/>
                    </a:lnTo>
                    <a:lnTo>
                      <a:pt x="1006" y="388"/>
                    </a:lnTo>
                    <a:lnTo>
                      <a:pt x="1052" y="368"/>
                    </a:lnTo>
                    <a:lnTo>
                      <a:pt x="1100" y="352"/>
                    </a:lnTo>
                    <a:lnTo>
                      <a:pt x="1148" y="336"/>
                    </a:lnTo>
                    <a:lnTo>
                      <a:pt x="1196" y="322"/>
                    </a:lnTo>
                    <a:lnTo>
                      <a:pt x="1246" y="312"/>
                    </a:lnTo>
                    <a:lnTo>
                      <a:pt x="1298" y="302"/>
                    </a:lnTo>
                    <a:lnTo>
                      <a:pt x="1348" y="294"/>
                    </a:lnTo>
                    <a:lnTo>
                      <a:pt x="1348" y="294"/>
                    </a:lnTo>
                    <a:close/>
                    <a:moveTo>
                      <a:pt x="294" y="1633"/>
                    </a:moveTo>
                    <a:lnTo>
                      <a:pt x="1348" y="1633"/>
                    </a:lnTo>
                    <a:lnTo>
                      <a:pt x="1348" y="2689"/>
                    </a:lnTo>
                    <a:lnTo>
                      <a:pt x="1348" y="2689"/>
                    </a:lnTo>
                    <a:lnTo>
                      <a:pt x="1298" y="2681"/>
                    </a:lnTo>
                    <a:lnTo>
                      <a:pt x="1246" y="2671"/>
                    </a:lnTo>
                    <a:lnTo>
                      <a:pt x="1196" y="2661"/>
                    </a:lnTo>
                    <a:lnTo>
                      <a:pt x="1148" y="2647"/>
                    </a:lnTo>
                    <a:lnTo>
                      <a:pt x="1100" y="2631"/>
                    </a:lnTo>
                    <a:lnTo>
                      <a:pt x="1052" y="2613"/>
                    </a:lnTo>
                    <a:lnTo>
                      <a:pt x="1006" y="2595"/>
                    </a:lnTo>
                    <a:lnTo>
                      <a:pt x="960" y="2573"/>
                    </a:lnTo>
                    <a:lnTo>
                      <a:pt x="916" y="2551"/>
                    </a:lnTo>
                    <a:lnTo>
                      <a:pt x="872" y="2525"/>
                    </a:lnTo>
                    <a:lnTo>
                      <a:pt x="830" y="2499"/>
                    </a:lnTo>
                    <a:lnTo>
                      <a:pt x="790" y="2471"/>
                    </a:lnTo>
                    <a:lnTo>
                      <a:pt x="750" y="2441"/>
                    </a:lnTo>
                    <a:lnTo>
                      <a:pt x="712" y="2411"/>
                    </a:lnTo>
                    <a:lnTo>
                      <a:pt x="674" y="2377"/>
                    </a:lnTo>
                    <a:lnTo>
                      <a:pt x="638" y="2343"/>
                    </a:lnTo>
                    <a:lnTo>
                      <a:pt x="604" y="2307"/>
                    </a:lnTo>
                    <a:lnTo>
                      <a:pt x="572" y="2271"/>
                    </a:lnTo>
                    <a:lnTo>
                      <a:pt x="540" y="2231"/>
                    </a:lnTo>
                    <a:lnTo>
                      <a:pt x="510" y="2193"/>
                    </a:lnTo>
                    <a:lnTo>
                      <a:pt x="482" y="2151"/>
                    </a:lnTo>
                    <a:lnTo>
                      <a:pt x="456" y="2109"/>
                    </a:lnTo>
                    <a:lnTo>
                      <a:pt x="432" y="2065"/>
                    </a:lnTo>
                    <a:lnTo>
                      <a:pt x="408" y="2021"/>
                    </a:lnTo>
                    <a:lnTo>
                      <a:pt x="388" y="1977"/>
                    </a:lnTo>
                    <a:lnTo>
                      <a:pt x="368" y="1929"/>
                    </a:lnTo>
                    <a:lnTo>
                      <a:pt x="350" y="1883"/>
                    </a:lnTo>
                    <a:lnTo>
                      <a:pt x="336" y="1835"/>
                    </a:lnTo>
                    <a:lnTo>
                      <a:pt x="322" y="1785"/>
                    </a:lnTo>
                    <a:lnTo>
                      <a:pt x="310" y="1735"/>
                    </a:lnTo>
                    <a:lnTo>
                      <a:pt x="302" y="1685"/>
                    </a:lnTo>
                    <a:lnTo>
                      <a:pt x="294" y="1633"/>
                    </a:lnTo>
                    <a:lnTo>
                      <a:pt x="294" y="1633"/>
                    </a:lnTo>
                    <a:close/>
                    <a:moveTo>
                      <a:pt x="1634" y="2689"/>
                    </a:moveTo>
                    <a:lnTo>
                      <a:pt x="1634" y="1633"/>
                    </a:lnTo>
                    <a:lnTo>
                      <a:pt x="2688" y="1633"/>
                    </a:lnTo>
                    <a:lnTo>
                      <a:pt x="2688" y="1633"/>
                    </a:lnTo>
                    <a:lnTo>
                      <a:pt x="2682" y="1685"/>
                    </a:lnTo>
                    <a:lnTo>
                      <a:pt x="2672" y="1735"/>
                    </a:lnTo>
                    <a:lnTo>
                      <a:pt x="2660" y="1785"/>
                    </a:lnTo>
                    <a:lnTo>
                      <a:pt x="2648" y="1835"/>
                    </a:lnTo>
                    <a:lnTo>
                      <a:pt x="2632" y="1883"/>
                    </a:lnTo>
                    <a:lnTo>
                      <a:pt x="2614" y="1929"/>
                    </a:lnTo>
                    <a:lnTo>
                      <a:pt x="2594" y="1977"/>
                    </a:lnTo>
                    <a:lnTo>
                      <a:pt x="2574" y="2021"/>
                    </a:lnTo>
                    <a:lnTo>
                      <a:pt x="2550" y="2065"/>
                    </a:lnTo>
                    <a:lnTo>
                      <a:pt x="2526" y="2109"/>
                    </a:lnTo>
                    <a:lnTo>
                      <a:pt x="2500" y="2151"/>
                    </a:lnTo>
                    <a:lnTo>
                      <a:pt x="2472" y="2193"/>
                    </a:lnTo>
                    <a:lnTo>
                      <a:pt x="2442" y="2231"/>
                    </a:lnTo>
                    <a:lnTo>
                      <a:pt x="2410" y="2271"/>
                    </a:lnTo>
                    <a:lnTo>
                      <a:pt x="2378" y="2307"/>
                    </a:lnTo>
                    <a:lnTo>
                      <a:pt x="2344" y="2343"/>
                    </a:lnTo>
                    <a:lnTo>
                      <a:pt x="2308" y="2377"/>
                    </a:lnTo>
                    <a:lnTo>
                      <a:pt x="2270" y="2411"/>
                    </a:lnTo>
                    <a:lnTo>
                      <a:pt x="2232" y="2441"/>
                    </a:lnTo>
                    <a:lnTo>
                      <a:pt x="2192" y="2471"/>
                    </a:lnTo>
                    <a:lnTo>
                      <a:pt x="2152" y="2499"/>
                    </a:lnTo>
                    <a:lnTo>
                      <a:pt x="2110" y="2525"/>
                    </a:lnTo>
                    <a:lnTo>
                      <a:pt x="2066" y="2551"/>
                    </a:lnTo>
                    <a:lnTo>
                      <a:pt x="2022" y="2573"/>
                    </a:lnTo>
                    <a:lnTo>
                      <a:pt x="1976" y="2595"/>
                    </a:lnTo>
                    <a:lnTo>
                      <a:pt x="1930" y="2613"/>
                    </a:lnTo>
                    <a:lnTo>
                      <a:pt x="1884" y="2631"/>
                    </a:lnTo>
                    <a:lnTo>
                      <a:pt x="1834" y="2647"/>
                    </a:lnTo>
                    <a:lnTo>
                      <a:pt x="1786" y="2661"/>
                    </a:lnTo>
                    <a:lnTo>
                      <a:pt x="1736" y="2671"/>
                    </a:lnTo>
                    <a:lnTo>
                      <a:pt x="1686" y="2681"/>
                    </a:lnTo>
                    <a:lnTo>
                      <a:pt x="1634" y="2689"/>
                    </a:lnTo>
                    <a:lnTo>
                      <a:pt x="1634" y="2689"/>
                    </a:ln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grpSp>
      </p:grpSp>
      <p:sp>
        <p:nvSpPr>
          <p:cNvPr id="56" name="Google Shape;2232;p356">
            <a:extLst>
              <a:ext uri="{FF2B5EF4-FFF2-40B4-BE49-F238E27FC236}">
                <a16:creationId xmlns:a16="http://schemas.microsoft.com/office/drawing/2014/main" id="{0E783D47-88E2-D087-251D-52D51726B1FA}"/>
              </a:ext>
            </a:extLst>
          </p:cNvPr>
          <p:cNvSpPr/>
          <p:nvPr/>
        </p:nvSpPr>
        <p:spPr>
          <a:xfrm>
            <a:off x="853120" y="2618084"/>
            <a:ext cx="1469522" cy="2057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00000"/>
              </a:buClr>
              <a:buFont typeface="Arial"/>
              <a:buNone/>
            </a:pPr>
            <a:r>
              <a:rPr lang="en-GB" sz="1100" b="1" dirty="0">
                <a:solidFill>
                  <a:srgbClr val="E0301E"/>
                </a:solidFill>
              </a:rPr>
              <a:t>Principle: conservative</a:t>
            </a:r>
            <a:endParaRPr sz="1100" dirty="0">
              <a:solidFill>
                <a:srgbClr val="E0301E"/>
              </a:solidFill>
            </a:endParaRPr>
          </a:p>
          <a:p>
            <a:pPr marL="87313" lvl="0" indent="-87313" algn="l" rtl="0">
              <a:spcBef>
                <a:spcPts val="600"/>
              </a:spcBef>
              <a:spcAft>
                <a:spcPts val="0"/>
              </a:spcAft>
              <a:buClr>
                <a:srgbClr val="000000"/>
              </a:buClr>
              <a:buFont typeface="Arial"/>
              <a:buNone/>
            </a:pPr>
            <a:r>
              <a:rPr lang="en-GB" sz="1100" dirty="0"/>
              <a:t>- 	</a:t>
            </a:r>
            <a:r>
              <a:rPr lang="en-GB" sz="1050" dirty="0">
                <a:solidFill>
                  <a:srgbClr val="000000"/>
                </a:solidFill>
              </a:rPr>
              <a:t>Conservative as to willingness to issue an opinion</a:t>
            </a:r>
            <a:endParaRPr sz="1050" dirty="0">
              <a:solidFill>
                <a:srgbClr val="000000"/>
              </a:solidFill>
            </a:endParaRPr>
          </a:p>
          <a:p>
            <a:pPr marL="87313" lvl="0" indent="-87313" algn="l" rtl="0">
              <a:spcBef>
                <a:spcPts val="600"/>
              </a:spcBef>
              <a:spcAft>
                <a:spcPts val="0"/>
              </a:spcAft>
              <a:buClr>
                <a:srgbClr val="000000"/>
              </a:buClr>
              <a:buFont typeface="Arial"/>
              <a:buNone/>
            </a:pPr>
            <a:r>
              <a:rPr lang="en-GB" sz="1050" dirty="0"/>
              <a:t>- 	</a:t>
            </a:r>
            <a:r>
              <a:rPr lang="en-GB" sz="1050" dirty="0">
                <a:solidFill>
                  <a:srgbClr val="000000"/>
                </a:solidFill>
              </a:rPr>
              <a:t>Conservative as to the scope of the opinion (never offer more than </a:t>
            </a:r>
            <a:r>
              <a:rPr lang="en-GB" sz="1050" dirty="0"/>
              <a:t>necessary</a:t>
            </a:r>
            <a:r>
              <a:rPr lang="en-GB" sz="1050" dirty="0">
                <a:solidFill>
                  <a:srgbClr val="000000"/>
                </a:solidFill>
              </a:rPr>
              <a:t>)</a:t>
            </a:r>
            <a:endParaRPr sz="1050" dirty="0">
              <a:solidFill>
                <a:srgbClr val="000000"/>
              </a:solidFill>
            </a:endParaRPr>
          </a:p>
          <a:p>
            <a:pPr marL="87313" lvl="0" indent="-87313" algn="l" rtl="0">
              <a:spcBef>
                <a:spcPts val="600"/>
              </a:spcBef>
              <a:spcAft>
                <a:spcPts val="0"/>
              </a:spcAft>
              <a:buClr>
                <a:srgbClr val="000000"/>
              </a:buClr>
              <a:buFont typeface="Arial"/>
              <a:buNone/>
            </a:pPr>
            <a:r>
              <a:rPr lang="en-GB" sz="1050" dirty="0"/>
              <a:t>- 	</a:t>
            </a:r>
            <a:r>
              <a:rPr lang="en-GB" sz="1050" dirty="0">
                <a:solidFill>
                  <a:srgbClr val="000000"/>
                </a:solidFill>
              </a:rPr>
              <a:t>Conservative as to the number of beneficiaries</a:t>
            </a:r>
            <a:endParaRPr sz="1050" dirty="0">
              <a:solidFill>
                <a:srgbClr val="000000"/>
              </a:solidFill>
            </a:endParaRPr>
          </a:p>
          <a:p>
            <a:pPr marL="0" marR="0" lvl="0" indent="0" algn="l" rtl="0">
              <a:spcBef>
                <a:spcPts val="171"/>
              </a:spcBef>
              <a:spcAft>
                <a:spcPts val="0"/>
              </a:spcAft>
              <a:buNone/>
            </a:pPr>
            <a:endParaRPr sz="1200" b="1" dirty="0">
              <a:solidFill>
                <a:srgbClr val="D04A02"/>
              </a:solidFill>
            </a:endParaRPr>
          </a:p>
        </p:txBody>
      </p:sp>
      <p:grpSp>
        <p:nvGrpSpPr>
          <p:cNvPr id="58" name="Group 57">
            <a:extLst>
              <a:ext uri="{FF2B5EF4-FFF2-40B4-BE49-F238E27FC236}">
                <a16:creationId xmlns:a16="http://schemas.microsoft.com/office/drawing/2014/main" id="{1BF90535-C29C-B23F-ECA9-1D0AF47C318A}"/>
              </a:ext>
            </a:extLst>
          </p:cNvPr>
          <p:cNvGrpSpPr>
            <a:grpSpLocks noChangeAspect="1"/>
          </p:cNvGrpSpPr>
          <p:nvPr/>
        </p:nvGrpSpPr>
        <p:grpSpPr>
          <a:xfrm>
            <a:off x="4375836" y="1664855"/>
            <a:ext cx="612000" cy="612000"/>
            <a:chOff x="5597668" y="2263723"/>
            <a:chExt cx="863700" cy="863700"/>
          </a:xfrm>
        </p:grpSpPr>
        <p:sp>
          <p:nvSpPr>
            <p:cNvPr id="59" name="Google Shape;2190;p356">
              <a:extLst>
                <a:ext uri="{FF2B5EF4-FFF2-40B4-BE49-F238E27FC236}">
                  <a16:creationId xmlns:a16="http://schemas.microsoft.com/office/drawing/2014/main" id="{CB56F5BC-5674-D778-3FC5-82DA6DD45FC9}"/>
                </a:ext>
              </a:extLst>
            </p:cNvPr>
            <p:cNvSpPr/>
            <p:nvPr/>
          </p:nvSpPr>
          <p:spPr>
            <a:xfrm>
              <a:off x="5597668" y="2263723"/>
              <a:ext cx="863700" cy="8637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Georgia"/>
                <a:ea typeface="Georgia"/>
                <a:cs typeface="Georgia"/>
                <a:sym typeface="Georgia"/>
              </a:endParaRPr>
            </a:p>
          </p:txBody>
        </p:sp>
        <p:grpSp>
          <p:nvGrpSpPr>
            <p:cNvPr id="60" name="Google Shape;2192;p356">
              <a:extLst>
                <a:ext uri="{FF2B5EF4-FFF2-40B4-BE49-F238E27FC236}">
                  <a16:creationId xmlns:a16="http://schemas.microsoft.com/office/drawing/2014/main" id="{59517E06-5224-6A05-4076-2F8BD62B2A20}"/>
                </a:ext>
              </a:extLst>
            </p:cNvPr>
            <p:cNvGrpSpPr/>
            <p:nvPr/>
          </p:nvGrpSpPr>
          <p:grpSpPr>
            <a:xfrm>
              <a:off x="5672004" y="2343178"/>
              <a:ext cx="695495" cy="698788"/>
              <a:chOff x="5590584" y="1891330"/>
              <a:chExt cx="211686" cy="212688"/>
            </a:xfrm>
          </p:grpSpPr>
          <p:sp>
            <p:nvSpPr>
              <p:cNvPr id="61" name="Google Shape;2193;p356">
                <a:extLst>
                  <a:ext uri="{FF2B5EF4-FFF2-40B4-BE49-F238E27FC236}">
                    <a16:creationId xmlns:a16="http://schemas.microsoft.com/office/drawing/2014/main" id="{DBF2B766-16AA-35EA-5C7F-8C4B88DF23D7}"/>
                  </a:ext>
                </a:extLst>
              </p:cNvPr>
              <p:cNvSpPr/>
              <p:nvPr/>
            </p:nvSpPr>
            <p:spPr>
              <a:xfrm>
                <a:off x="5672851" y="1974600"/>
                <a:ext cx="47153" cy="47153"/>
              </a:xfrm>
              <a:custGeom>
                <a:avLst/>
                <a:gdLst/>
                <a:ahLst/>
                <a:cxnLst/>
                <a:rect l="l" t="t" r="r" b="b"/>
                <a:pathLst>
                  <a:path w="141" h="141" extrusionOk="0">
                    <a:moveTo>
                      <a:pt x="71" y="0"/>
                    </a:moveTo>
                    <a:lnTo>
                      <a:pt x="71" y="0"/>
                    </a:lnTo>
                    <a:lnTo>
                      <a:pt x="63" y="1"/>
                    </a:lnTo>
                    <a:lnTo>
                      <a:pt x="57" y="2"/>
                    </a:lnTo>
                    <a:lnTo>
                      <a:pt x="50" y="3"/>
                    </a:lnTo>
                    <a:lnTo>
                      <a:pt x="43" y="6"/>
                    </a:lnTo>
                    <a:lnTo>
                      <a:pt x="38" y="9"/>
                    </a:lnTo>
                    <a:lnTo>
                      <a:pt x="31" y="12"/>
                    </a:lnTo>
                    <a:lnTo>
                      <a:pt x="21" y="21"/>
                    </a:lnTo>
                    <a:lnTo>
                      <a:pt x="12" y="31"/>
                    </a:lnTo>
                    <a:lnTo>
                      <a:pt x="9" y="38"/>
                    </a:lnTo>
                    <a:lnTo>
                      <a:pt x="6" y="43"/>
                    </a:lnTo>
                    <a:lnTo>
                      <a:pt x="4" y="50"/>
                    </a:lnTo>
                    <a:lnTo>
                      <a:pt x="3" y="56"/>
                    </a:lnTo>
                    <a:lnTo>
                      <a:pt x="1" y="63"/>
                    </a:lnTo>
                    <a:lnTo>
                      <a:pt x="0" y="71"/>
                    </a:lnTo>
                    <a:lnTo>
                      <a:pt x="0" y="71"/>
                    </a:lnTo>
                    <a:lnTo>
                      <a:pt x="1" y="78"/>
                    </a:lnTo>
                    <a:lnTo>
                      <a:pt x="3" y="85"/>
                    </a:lnTo>
                    <a:lnTo>
                      <a:pt x="4" y="92"/>
                    </a:lnTo>
                    <a:lnTo>
                      <a:pt x="6" y="98"/>
                    </a:lnTo>
                    <a:lnTo>
                      <a:pt x="9" y="104"/>
                    </a:lnTo>
                    <a:lnTo>
                      <a:pt x="12" y="110"/>
                    </a:lnTo>
                    <a:lnTo>
                      <a:pt x="21" y="120"/>
                    </a:lnTo>
                    <a:lnTo>
                      <a:pt x="31" y="129"/>
                    </a:lnTo>
                    <a:lnTo>
                      <a:pt x="38" y="132"/>
                    </a:lnTo>
                    <a:lnTo>
                      <a:pt x="43" y="136"/>
                    </a:lnTo>
                    <a:lnTo>
                      <a:pt x="50" y="138"/>
                    </a:lnTo>
                    <a:lnTo>
                      <a:pt x="57" y="139"/>
                    </a:lnTo>
                    <a:lnTo>
                      <a:pt x="63" y="140"/>
                    </a:lnTo>
                    <a:lnTo>
                      <a:pt x="71" y="141"/>
                    </a:lnTo>
                    <a:lnTo>
                      <a:pt x="71" y="141"/>
                    </a:lnTo>
                    <a:lnTo>
                      <a:pt x="79" y="140"/>
                    </a:lnTo>
                    <a:lnTo>
                      <a:pt x="85" y="139"/>
                    </a:lnTo>
                    <a:lnTo>
                      <a:pt x="92" y="138"/>
                    </a:lnTo>
                    <a:lnTo>
                      <a:pt x="98" y="136"/>
                    </a:lnTo>
                    <a:lnTo>
                      <a:pt x="104" y="132"/>
                    </a:lnTo>
                    <a:lnTo>
                      <a:pt x="111" y="129"/>
                    </a:lnTo>
                    <a:lnTo>
                      <a:pt x="120" y="120"/>
                    </a:lnTo>
                    <a:lnTo>
                      <a:pt x="129" y="110"/>
                    </a:lnTo>
                    <a:lnTo>
                      <a:pt x="133" y="104"/>
                    </a:lnTo>
                    <a:lnTo>
                      <a:pt x="136" y="98"/>
                    </a:lnTo>
                    <a:lnTo>
                      <a:pt x="138" y="92"/>
                    </a:lnTo>
                    <a:lnTo>
                      <a:pt x="139" y="85"/>
                    </a:lnTo>
                    <a:lnTo>
                      <a:pt x="140" y="78"/>
                    </a:lnTo>
                    <a:lnTo>
                      <a:pt x="141" y="71"/>
                    </a:lnTo>
                    <a:lnTo>
                      <a:pt x="141" y="71"/>
                    </a:lnTo>
                    <a:lnTo>
                      <a:pt x="140" y="63"/>
                    </a:lnTo>
                    <a:lnTo>
                      <a:pt x="139" y="56"/>
                    </a:lnTo>
                    <a:lnTo>
                      <a:pt x="138" y="50"/>
                    </a:lnTo>
                    <a:lnTo>
                      <a:pt x="136" y="43"/>
                    </a:lnTo>
                    <a:lnTo>
                      <a:pt x="133" y="38"/>
                    </a:lnTo>
                    <a:lnTo>
                      <a:pt x="129" y="31"/>
                    </a:lnTo>
                    <a:lnTo>
                      <a:pt x="120" y="21"/>
                    </a:lnTo>
                    <a:lnTo>
                      <a:pt x="111" y="12"/>
                    </a:lnTo>
                    <a:lnTo>
                      <a:pt x="104" y="9"/>
                    </a:lnTo>
                    <a:lnTo>
                      <a:pt x="98" y="6"/>
                    </a:lnTo>
                    <a:lnTo>
                      <a:pt x="92" y="3"/>
                    </a:lnTo>
                    <a:lnTo>
                      <a:pt x="85" y="2"/>
                    </a:lnTo>
                    <a:lnTo>
                      <a:pt x="79" y="1"/>
                    </a:lnTo>
                    <a:lnTo>
                      <a:pt x="71" y="0"/>
                    </a:lnTo>
                    <a:lnTo>
                      <a:pt x="71" y="0"/>
                    </a:lnTo>
                    <a:close/>
                    <a:moveTo>
                      <a:pt x="114" y="71"/>
                    </a:moveTo>
                    <a:lnTo>
                      <a:pt x="114" y="71"/>
                    </a:lnTo>
                    <a:lnTo>
                      <a:pt x="114" y="80"/>
                    </a:lnTo>
                    <a:lnTo>
                      <a:pt x="111" y="87"/>
                    </a:lnTo>
                    <a:lnTo>
                      <a:pt x="107" y="95"/>
                    </a:lnTo>
                    <a:lnTo>
                      <a:pt x="102" y="102"/>
                    </a:lnTo>
                    <a:lnTo>
                      <a:pt x="95" y="107"/>
                    </a:lnTo>
                    <a:lnTo>
                      <a:pt x="87" y="110"/>
                    </a:lnTo>
                    <a:lnTo>
                      <a:pt x="80" y="114"/>
                    </a:lnTo>
                    <a:lnTo>
                      <a:pt x="71" y="114"/>
                    </a:lnTo>
                    <a:lnTo>
                      <a:pt x="71" y="114"/>
                    </a:lnTo>
                    <a:lnTo>
                      <a:pt x="62" y="114"/>
                    </a:lnTo>
                    <a:lnTo>
                      <a:pt x="54" y="110"/>
                    </a:lnTo>
                    <a:lnTo>
                      <a:pt x="47" y="107"/>
                    </a:lnTo>
                    <a:lnTo>
                      <a:pt x="40" y="102"/>
                    </a:lnTo>
                    <a:lnTo>
                      <a:pt x="35" y="95"/>
                    </a:lnTo>
                    <a:lnTo>
                      <a:pt x="31" y="87"/>
                    </a:lnTo>
                    <a:lnTo>
                      <a:pt x="28" y="80"/>
                    </a:lnTo>
                    <a:lnTo>
                      <a:pt x="28" y="71"/>
                    </a:lnTo>
                    <a:lnTo>
                      <a:pt x="28" y="71"/>
                    </a:lnTo>
                    <a:lnTo>
                      <a:pt x="28" y="62"/>
                    </a:lnTo>
                    <a:lnTo>
                      <a:pt x="31" y="54"/>
                    </a:lnTo>
                    <a:lnTo>
                      <a:pt x="35" y="46"/>
                    </a:lnTo>
                    <a:lnTo>
                      <a:pt x="40" y="40"/>
                    </a:lnTo>
                    <a:lnTo>
                      <a:pt x="47" y="34"/>
                    </a:lnTo>
                    <a:lnTo>
                      <a:pt x="54" y="31"/>
                    </a:lnTo>
                    <a:lnTo>
                      <a:pt x="62" y="28"/>
                    </a:lnTo>
                    <a:lnTo>
                      <a:pt x="71" y="28"/>
                    </a:lnTo>
                    <a:lnTo>
                      <a:pt x="71" y="28"/>
                    </a:lnTo>
                    <a:lnTo>
                      <a:pt x="80" y="28"/>
                    </a:lnTo>
                    <a:lnTo>
                      <a:pt x="87" y="31"/>
                    </a:lnTo>
                    <a:lnTo>
                      <a:pt x="95" y="34"/>
                    </a:lnTo>
                    <a:lnTo>
                      <a:pt x="102" y="40"/>
                    </a:lnTo>
                    <a:lnTo>
                      <a:pt x="107" y="46"/>
                    </a:lnTo>
                    <a:lnTo>
                      <a:pt x="111" y="54"/>
                    </a:lnTo>
                    <a:lnTo>
                      <a:pt x="114" y="62"/>
                    </a:lnTo>
                    <a:lnTo>
                      <a:pt x="114" y="71"/>
                    </a:lnTo>
                    <a:lnTo>
                      <a:pt x="114" y="71"/>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2" name="Google Shape;2194;p356">
                <a:extLst>
                  <a:ext uri="{FF2B5EF4-FFF2-40B4-BE49-F238E27FC236}">
                    <a16:creationId xmlns:a16="http://schemas.microsoft.com/office/drawing/2014/main" id="{1E132F78-29BB-3FCF-DBE4-49CF63749481}"/>
                  </a:ext>
                </a:extLst>
              </p:cNvPr>
              <p:cNvSpPr/>
              <p:nvPr/>
            </p:nvSpPr>
            <p:spPr>
              <a:xfrm>
                <a:off x="5625698" y="1927447"/>
                <a:ext cx="140455" cy="140455"/>
              </a:xfrm>
              <a:custGeom>
                <a:avLst/>
                <a:gdLst/>
                <a:ahLst/>
                <a:cxnLst/>
                <a:rect l="l" t="t" r="r" b="b"/>
                <a:pathLst>
                  <a:path w="421" h="421" extrusionOk="0">
                    <a:moveTo>
                      <a:pt x="421" y="211"/>
                    </a:moveTo>
                    <a:lnTo>
                      <a:pt x="421" y="211"/>
                    </a:lnTo>
                    <a:lnTo>
                      <a:pt x="420" y="190"/>
                    </a:lnTo>
                    <a:lnTo>
                      <a:pt x="417" y="170"/>
                    </a:lnTo>
                    <a:lnTo>
                      <a:pt x="413" y="149"/>
                    </a:lnTo>
                    <a:lnTo>
                      <a:pt x="405" y="130"/>
                    </a:lnTo>
                    <a:lnTo>
                      <a:pt x="396" y="112"/>
                    </a:lnTo>
                    <a:lnTo>
                      <a:pt x="386" y="94"/>
                    </a:lnTo>
                    <a:lnTo>
                      <a:pt x="374" y="77"/>
                    </a:lnTo>
                    <a:lnTo>
                      <a:pt x="360" y="62"/>
                    </a:lnTo>
                    <a:lnTo>
                      <a:pt x="360" y="62"/>
                    </a:lnTo>
                    <a:lnTo>
                      <a:pt x="344" y="48"/>
                    </a:lnTo>
                    <a:lnTo>
                      <a:pt x="328" y="35"/>
                    </a:lnTo>
                    <a:lnTo>
                      <a:pt x="310" y="26"/>
                    </a:lnTo>
                    <a:lnTo>
                      <a:pt x="291" y="17"/>
                    </a:lnTo>
                    <a:lnTo>
                      <a:pt x="273" y="9"/>
                    </a:lnTo>
                    <a:lnTo>
                      <a:pt x="253" y="5"/>
                    </a:lnTo>
                    <a:lnTo>
                      <a:pt x="232" y="1"/>
                    </a:lnTo>
                    <a:lnTo>
                      <a:pt x="211" y="0"/>
                    </a:lnTo>
                    <a:lnTo>
                      <a:pt x="211" y="0"/>
                    </a:lnTo>
                    <a:lnTo>
                      <a:pt x="190" y="1"/>
                    </a:lnTo>
                    <a:lnTo>
                      <a:pt x="170" y="5"/>
                    </a:lnTo>
                    <a:lnTo>
                      <a:pt x="149" y="9"/>
                    </a:lnTo>
                    <a:lnTo>
                      <a:pt x="130" y="17"/>
                    </a:lnTo>
                    <a:lnTo>
                      <a:pt x="112" y="26"/>
                    </a:lnTo>
                    <a:lnTo>
                      <a:pt x="94" y="35"/>
                    </a:lnTo>
                    <a:lnTo>
                      <a:pt x="78" y="48"/>
                    </a:lnTo>
                    <a:lnTo>
                      <a:pt x="62" y="62"/>
                    </a:lnTo>
                    <a:lnTo>
                      <a:pt x="62" y="62"/>
                    </a:lnTo>
                    <a:lnTo>
                      <a:pt x="48" y="77"/>
                    </a:lnTo>
                    <a:lnTo>
                      <a:pt x="36" y="94"/>
                    </a:lnTo>
                    <a:lnTo>
                      <a:pt x="26" y="112"/>
                    </a:lnTo>
                    <a:lnTo>
                      <a:pt x="17" y="130"/>
                    </a:lnTo>
                    <a:lnTo>
                      <a:pt x="9" y="149"/>
                    </a:lnTo>
                    <a:lnTo>
                      <a:pt x="5" y="170"/>
                    </a:lnTo>
                    <a:lnTo>
                      <a:pt x="2" y="190"/>
                    </a:lnTo>
                    <a:lnTo>
                      <a:pt x="0" y="211"/>
                    </a:lnTo>
                    <a:lnTo>
                      <a:pt x="0" y="211"/>
                    </a:lnTo>
                    <a:lnTo>
                      <a:pt x="2" y="229"/>
                    </a:lnTo>
                    <a:lnTo>
                      <a:pt x="4" y="248"/>
                    </a:lnTo>
                    <a:lnTo>
                      <a:pt x="8" y="267"/>
                    </a:lnTo>
                    <a:lnTo>
                      <a:pt x="15" y="285"/>
                    </a:lnTo>
                    <a:lnTo>
                      <a:pt x="21" y="302"/>
                    </a:lnTo>
                    <a:lnTo>
                      <a:pt x="30" y="319"/>
                    </a:lnTo>
                    <a:lnTo>
                      <a:pt x="41" y="334"/>
                    </a:lnTo>
                    <a:lnTo>
                      <a:pt x="53" y="350"/>
                    </a:lnTo>
                    <a:lnTo>
                      <a:pt x="18" y="385"/>
                    </a:lnTo>
                    <a:lnTo>
                      <a:pt x="18" y="385"/>
                    </a:lnTo>
                    <a:lnTo>
                      <a:pt x="37" y="404"/>
                    </a:lnTo>
                    <a:lnTo>
                      <a:pt x="37" y="404"/>
                    </a:lnTo>
                    <a:lnTo>
                      <a:pt x="72" y="368"/>
                    </a:lnTo>
                    <a:lnTo>
                      <a:pt x="72" y="368"/>
                    </a:lnTo>
                    <a:lnTo>
                      <a:pt x="87" y="380"/>
                    </a:lnTo>
                    <a:lnTo>
                      <a:pt x="103" y="391"/>
                    </a:lnTo>
                    <a:lnTo>
                      <a:pt x="119" y="400"/>
                    </a:lnTo>
                    <a:lnTo>
                      <a:pt x="137" y="407"/>
                    </a:lnTo>
                    <a:lnTo>
                      <a:pt x="155" y="413"/>
                    </a:lnTo>
                    <a:lnTo>
                      <a:pt x="173" y="418"/>
                    </a:lnTo>
                    <a:lnTo>
                      <a:pt x="192" y="420"/>
                    </a:lnTo>
                    <a:lnTo>
                      <a:pt x="211" y="421"/>
                    </a:lnTo>
                    <a:lnTo>
                      <a:pt x="211" y="421"/>
                    </a:lnTo>
                    <a:lnTo>
                      <a:pt x="230" y="420"/>
                    </a:lnTo>
                    <a:lnTo>
                      <a:pt x="248" y="418"/>
                    </a:lnTo>
                    <a:lnTo>
                      <a:pt x="267" y="413"/>
                    </a:lnTo>
                    <a:lnTo>
                      <a:pt x="285" y="407"/>
                    </a:lnTo>
                    <a:lnTo>
                      <a:pt x="302" y="400"/>
                    </a:lnTo>
                    <a:lnTo>
                      <a:pt x="319" y="391"/>
                    </a:lnTo>
                    <a:lnTo>
                      <a:pt x="334" y="380"/>
                    </a:lnTo>
                    <a:lnTo>
                      <a:pt x="350" y="368"/>
                    </a:lnTo>
                    <a:lnTo>
                      <a:pt x="385" y="404"/>
                    </a:lnTo>
                    <a:lnTo>
                      <a:pt x="385" y="404"/>
                    </a:lnTo>
                    <a:lnTo>
                      <a:pt x="404" y="385"/>
                    </a:lnTo>
                    <a:lnTo>
                      <a:pt x="405" y="385"/>
                    </a:lnTo>
                    <a:lnTo>
                      <a:pt x="368" y="350"/>
                    </a:lnTo>
                    <a:lnTo>
                      <a:pt x="368" y="350"/>
                    </a:lnTo>
                    <a:lnTo>
                      <a:pt x="381" y="334"/>
                    </a:lnTo>
                    <a:lnTo>
                      <a:pt x="392" y="319"/>
                    </a:lnTo>
                    <a:lnTo>
                      <a:pt x="400" y="302"/>
                    </a:lnTo>
                    <a:lnTo>
                      <a:pt x="407" y="285"/>
                    </a:lnTo>
                    <a:lnTo>
                      <a:pt x="414" y="267"/>
                    </a:lnTo>
                    <a:lnTo>
                      <a:pt x="418" y="248"/>
                    </a:lnTo>
                    <a:lnTo>
                      <a:pt x="420" y="229"/>
                    </a:lnTo>
                    <a:lnTo>
                      <a:pt x="421" y="211"/>
                    </a:lnTo>
                    <a:lnTo>
                      <a:pt x="421" y="211"/>
                    </a:lnTo>
                    <a:close/>
                    <a:moveTo>
                      <a:pt x="394" y="211"/>
                    </a:moveTo>
                    <a:lnTo>
                      <a:pt x="394" y="211"/>
                    </a:lnTo>
                    <a:lnTo>
                      <a:pt x="393" y="229"/>
                    </a:lnTo>
                    <a:lnTo>
                      <a:pt x="390" y="247"/>
                    </a:lnTo>
                    <a:lnTo>
                      <a:pt x="386" y="265"/>
                    </a:lnTo>
                    <a:lnTo>
                      <a:pt x="379" y="282"/>
                    </a:lnTo>
                    <a:lnTo>
                      <a:pt x="372" y="298"/>
                    </a:lnTo>
                    <a:lnTo>
                      <a:pt x="363" y="313"/>
                    </a:lnTo>
                    <a:lnTo>
                      <a:pt x="352" y="328"/>
                    </a:lnTo>
                    <a:lnTo>
                      <a:pt x="341" y="341"/>
                    </a:lnTo>
                    <a:lnTo>
                      <a:pt x="328" y="352"/>
                    </a:lnTo>
                    <a:lnTo>
                      <a:pt x="313" y="363"/>
                    </a:lnTo>
                    <a:lnTo>
                      <a:pt x="298" y="372"/>
                    </a:lnTo>
                    <a:lnTo>
                      <a:pt x="283" y="379"/>
                    </a:lnTo>
                    <a:lnTo>
                      <a:pt x="265" y="386"/>
                    </a:lnTo>
                    <a:lnTo>
                      <a:pt x="247" y="390"/>
                    </a:lnTo>
                    <a:lnTo>
                      <a:pt x="230" y="393"/>
                    </a:lnTo>
                    <a:lnTo>
                      <a:pt x="211" y="394"/>
                    </a:lnTo>
                    <a:lnTo>
                      <a:pt x="211" y="394"/>
                    </a:lnTo>
                    <a:lnTo>
                      <a:pt x="192" y="393"/>
                    </a:lnTo>
                    <a:lnTo>
                      <a:pt x="175" y="390"/>
                    </a:lnTo>
                    <a:lnTo>
                      <a:pt x="157" y="386"/>
                    </a:lnTo>
                    <a:lnTo>
                      <a:pt x="139" y="379"/>
                    </a:lnTo>
                    <a:lnTo>
                      <a:pt x="124" y="372"/>
                    </a:lnTo>
                    <a:lnTo>
                      <a:pt x="108" y="363"/>
                    </a:lnTo>
                    <a:lnTo>
                      <a:pt x="94" y="352"/>
                    </a:lnTo>
                    <a:lnTo>
                      <a:pt x="81" y="341"/>
                    </a:lnTo>
                    <a:lnTo>
                      <a:pt x="70" y="328"/>
                    </a:lnTo>
                    <a:lnTo>
                      <a:pt x="59" y="313"/>
                    </a:lnTo>
                    <a:lnTo>
                      <a:pt x="50" y="298"/>
                    </a:lnTo>
                    <a:lnTo>
                      <a:pt x="42" y="282"/>
                    </a:lnTo>
                    <a:lnTo>
                      <a:pt x="36" y="265"/>
                    </a:lnTo>
                    <a:lnTo>
                      <a:pt x="31" y="247"/>
                    </a:lnTo>
                    <a:lnTo>
                      <a:pt x="29" y="229"/>
                    </a:lnTo>
                    <a:lnTo>
                      <a:pt x="28" y="211"/>
                    </a:lnTo>
                    <a:lnTo>
                      <a:pt x="28" y="211"/>
                    </a:lnTo>
                    <a:lnTo>
                      <a:pt x="29" y="192"/>
                    </a:lnTo>
                    <a:lnTo>
                      <a:pt x="31" y="174"/>
                    </a:lnTo>
                    <a:lnTo>
                      <a:pt x="36" y="157"/>
                    </a:lnTo>
                    <a:lnTo>
                      <a:pt x="42" y="139"/>
                    </a:lnTo>
                    <a:lnTo>
                      <a:pt x="50" y="124"/>
                    </a:lnTo>
                    <a:lnTo>
                      <a:pt x="59" y="108"/>
                    </a:lnTo>
                    <a:lnTo>
                      <a:pt x="70" y="94"/>
                    </a:lnTo>
                    <a:lnTo>
                      <a:pt x="81" y="81"/>
                    </a:lnTo>
                    <a:lnTo>
                      <a:pt x="94" y="70"/>
                    </a:lnTo>
                    <a:lnTo>
                      <a:pt x="108" y="59"/>
                    </a:lnTo>
                    <a:lnTo>
                      <a:pt x="124" y="50"/>
                    </a:lnTo>
                    <a:lnTo>
                      <a:pt x="139" y="42"/>
                    </a:lnTo>
                    <a:lnTo>
                      <a:pt x="157" y="35"/>
                    </a:lnTo>
                    <a:lnTo>
                      <a:pt x="175" y="31"/>
                    </a:lnTo>
                    <a:lnTo>
                      <a:pt x="192" y="29"/>
                    </a:lnTo>
                    <a:lnTo>
                      <a:pt x="211" y="28"/>
                    </a:lnTo>
                    <a:lnTo>
                      <a:pt x="211" y="28"/>
                    </a:lnTo>
                    <a:lnTo>
                      <a:pt x="230" y="29"/>
                    </a:lnTo>
                    <a:lnTo>
                      <a:pt x="247" y="31"/>
                    </a:lnTo>
                    <a:lnTo>
                      <a:pt x="265" y="35"/>
                    </a:lnTo>
                    <a:lnTo>
                      <a:pt x="283" y="42"/>
                    </a:lnTo>
                    <a:lnTo>
                      <a:pt x="298" y="50"/>
                    </a:lnTo>
                    <a:lnTo>
                      <a:pt x="313" y="59"/>
                    </a:lnTo>
                    <a:lnTo>
                      <a:pt x="328" y="70"/>
                    </a:lnTo>
                    <a:lnTo>
                      <a:pt x="341" y="81"/>
                    </a:lnTo>
                    <a:lnTo>
                      <a:pt x="352" y="94"/>
                    </a:lnTo>
                    <a:lnTo>
                      <a:pt x="363" y="108"/>
                    </a:lnTo>
                    <a:lnTo>
                      <a:pt x="372" y="124"/>
                    </a:lnTo>
                    <a:lnTo>
                      <a:pt x="379" y="139"/>
                    </a:lnTo>
                    <a:lnTo>
                      <a:pt x="386" y="157"/>
                    </a:lnTo>
                    <a:lnTo>
                      <a:pt x="390" y="174"/>
                    </a:lnTo>
                    <a:lnTo>
                      <a:pt x="393" y="192"/>
                    </a:lnTo>
                    <a:lnTo>
                      <a:pt x="394" y="211"/>
                    </a:lnTo>
                    <a:lnTo>
                      <a:pt x="394" y="211"/>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3" name="Google Shape;2195;p356">
                <a:extLst>
                  <a:ext uri="{FF2B5EF4-FFF2-40B4-BE49-F238E27FC236}">
                    <a16:creationId xmlns:a16="http://schemas.microsoft.com/office/drawing/2014/main" id="{BB5E9C62-14B6-B8B8-E8DB-58D8F563A32A}"/>
                  </a:ext>
                </a:extLst>
              </p:cNvPr>
              <p:cNvSpPr/>
              <p:nvPr/>
            </p:nvSpPr>
            <p:spPr>
              <a:xfrm>
                <a:off x="5649776" y="1951525"/>
                <a:ext cx="93302" cy="93302"/>
              </a:xfrm>
              <a:custGeom>
                <a:avLst/>
                <a:gdLst/>
                <a:ahLst/>
                <a:cxnLst/>
                <a:rect l="l" t="t" r="r" b="b"/>
                <a:pathLst>
                  <a:path w="280" h="280" extrusionOk="0">
                    <a:moveTo>
                      <a:pt x="140" y="0"/>
                    </a:moveTo>
                    <a:lnTo>
                      <a:pt x="140" y="0"/>
                    </a:lnTo>
                    <a:lnTo>
                      <a:pt x="126" y="0"/>
                    </a:lnTo>
                    <a:lnTo>
                      <a:pt x="111" y="2"/>
                    </a:lnTo>
                    <a:lnTo>
                      <a:pt x="98" y="5"/>
                    </a:lnTo>
                    <a:lnTo>
                      <a:pt x="86" y="11"/>
                    </a:lnTo>
                    <a:lnTo>
                      <a:pt x="73" y="16"/>
                    </a:lnTo>
                    <a:lnTo>
                      <a:pt x="62" y="23"/>
                    </a:lnTo>
                    <a:lnTo>
                      <a:pt x="51" y="32"/>
                    </a:lnTo>
                    <a:lnTo>
                      <a:pt x="41" y="41"/>
                    </a:lnTo>
                    <a:lnTo>
                      <a:pt x="32" y="50"/>
                    </a:lnTo>
                    <a:lnTo>
                      <a:pt x="23" y="61"/>
                    </a:lnTo>
                    <a:lnTo>
                      <a:pt x="16" y="72"/>
                    </a:lnTo>
                    <a:lnTo>
                      <a:pt x="11" y="86"/>
                    </a:lnTo>
                    <a:lnTo>
                      <a:pt x="5" y="98"/>
                    </a:lnTo>
                    <a:lnTo>
                      <a:pt x="2" y="111"/>
                    </a:lnTo>
                    <a:lnTo>
                      <a:pt x="0" y="125"/>
                    </a:lnTo>
                    <a:lnTo>
                      <a:pt x="0" y="140"/>
                    </a:lnTo>
                    <a:lnTo>
                      <a:pt x="0" y="140"/>
                    </a:lnTo>
                    <a:lnTo>
                      <a:pt x="0" y="154"/>
                    </a:lnTo>
                    <a:lnTo>
                      <a:pt x="2" y="168"/>
                    </a:lnTo>
                    <a:lnTo>
                      <a:pt x="5" y="182"/>
                    </a:lnTo>
                    <a:lnTo>
                      <a:pt x="11" y="194"/>
                    </a:lnTo>
                    <a:lnTo>
                      <a:pt x="16" y="207"/>
                    </a:lnTo>
                    <a:lnTo>
                      <a:pt x="23" y="218"/>
                    </a:lnTo>
                    <a:lnTo>
                      <a:pt x="32" y="229"/>
                    </a:lnTo>
                    <a:lnTo>
                      <a:pt x="41" y="239"/>
                    </a:lnTo>
                    <a:lnTo>
                      <a:pt x="51" y="248"/>
                    </a:lnTo>
                    <a:lnTo>
                      <a:pt x="62" y="257"/>
                    </a:lnTo>
                    <a:lnTo>
                      <a:pt x="73" y="263"/>
                    </a:lnTo>
                    <a:lnTo>
                      <a:pt x="86" y="269"/>
                    </a:lnTo>
                    <a:lnTo>
                      <a:pt x="98" y="274"/>
                    </a:lnTo>
                    <a:lnTo>
                      <a:pt x="111" y="277"/>
                    </a:lnTo>
                    <a:lnTo>
                      <a:pt x="126" y="280"/>
                    </a:lnTo>
                    <a:lnTo>
                      <a:pt x="140" y="280"/>
                    </a:lnTo>
                    <a:lnTo>
                      <a:pt x="140" y="280"/>
                    </a:lnTo>
                    <a:lnTo>
                      <a:pt x="154" y="280"/>
                    </a:lnTo>
                    <a:lnTo>
                      <a:pt x="169" y="277"/>
                    </a:lnTo>
                    <a:lnTo>
                      <a:pt x="182" y="274"/>
                    </a:lnTo>
                    <a:lnTo>
                      <a:pt x="194" y="269"/>
                    </a:lnTo>
                    <a:lnTo>
                      <a:pt x="207" y="263"/>
                    </a:lnTo>
                    <a:lnTo>
                      <a:pt x="218" y="257"/>
                    </a:lnTo>
                    <a:lnTo>
                      <a:pt x="229" y="248"/>
                    </a:lnTo>
                    <a:lnTo>
                      <a:pt x="239" y="239"/>
                    </a:lnTo>
                    <a:lnTo>
                      <a:pt x="248" y="229"/>
                    </a:lnTo>
                    <a:lnTo>
                      <a:pt x="257" y="218"/>
                    </a:lnTo>
                    <a:lnTo>
                      <a:pt x="263" y="207"/>
                    </a:lnTo>
                    <a:lnTo>
                      <a:pt x="269" y="194"/>
                    </a:lnTo>
                    <a:lnTo>
                      <a:pt x="274" y="182"/>
                    </a:lnTo>
                    <a:lnTo>
                      <a:pt x="278" y="168"/>
                    </a:lnTo>
                    <a:lnTo>
                      <a:pt x="280" y="154"/>
                    </a:lnTo>
                    <a:lnTo>
                      <a:pt x="280" y="140"/>
                    </a:lnTo>
                    <a:lnTo>
                      <a:pt x="280" y="140"/>
                    </a:lnTo>
                    <a:lnTo>
                      <a:pt x="280" y="125"/>
                    </a:lnTo>
                    <a:lnTo>
                      <a:pt x="278" y="111"/>
                    </a:lnTo>
                    <a:lnTo>
                      <a:pt x="274" y="98"/>
                    </a:lnTo>
                    <a:lnTo>
                      <a:pt x="269" y="86"/>
                    </a:lnTo>
                    <a:lnTo>
                      <a:pt x="263" y="72"/>
                    </a:lnTo>
                    <a:lnTo>
                      <a:pt x="257" y="61"/>
                    </a:lnTo>
                    <a:lnTo>
                      <a:pt x="248" y="50"/>
                    </a:lnTo>
                    <a:lnTo>
                      <a:pt x="239" y="41"/>
                    </a:lnTo>
                    <a:lnTo>
                      <a:pt x="229" y="32"/>
                    </a:lnTo>
                    <a:lnTo>
                      <a:pt x="218" y="23"/>
                    </a:lnTo>
                    <a:lnTo>
                      <a:pt x="207" y="16"/>
                    </a:lnTo>
                    <a:lnTo>
                      <a:pt x="194" y="11"/>
                    </a:lnTo>
                    <a:lnTo>
                      <a:pt x="182" y="5"/>
                    </a:lnTo>
                    <a:lnTo>
                      <a:pt x="169" y="2"/>
                    </a:lnTo>
                    <a:lnTo>
                      <a:pt x="154" y="0"/>
                    </a:lnTo>
                    <a:lnTo>
                      <a:pt x="140" y="0"/>
                    </a:lnTo>
                    <a:lnTo>
                      <a:pt x="140" y="0"/>
                    </a:lnTo>
                    <a:close/>
                    <a:moveTo>
                      <a:pt x="253" y="140"/>
                    </a:moveTo>
                    <a:lnTo>
                      <a:pt x="253" y="140"/>
                    </a:lnTo>
                    <a:lnTo>
                      <a:pt x="252" y="152"/>
                    </a:lnTo>
                    <a:lnTo>
                      <a:pt x="251" y="163"/>
                    </a:lnTo>
                    <a:lnTo>
                      <a:pt x="248" y="174"/>
                    </a:lnTo>
                    <a:lnTo>
                      <a:pt x="245" y="184"/>
                    </a:lnTo>
                    <a:lnTo>
                      <a:pt x="239" y="194"/>
                    </a:lnTo>
                    <a:lnTo>
                      <a:pt x="234" y="203"/>
                    </a:lnTo>
                    <a:lnTo>
                      <a:pt x="227" y="211"/>
                    </a:lnTo>
                    <a:lnTo>
                      <a:pt x="220" y="220"/>
                    </a:lnTo>
                    <a:lnTo>
                      <a:pt x="212" y="227"/>
                    </a:lnTo>
                    <a:lnTo>
                      <a:pt x="203" y="233"/>
                    </a:lnTo>
                    <a:lnTo>
                      <a:pt x="194" y="239"/>
                    </a:lnTo>
                    <a:lnTo>
                      <a:pt x="184" y="244"/>
                    </a:lnTo>
                    <a:lnTo>
                      <a:pt x="174" y="248"/>
                    </a:lnTo>
                    <a:lnTo>
                      <a:pt x="163" y="251"/>
                    </a:lnTo>
                    <a:lnTo>
                      <a:pt x="152" y="252"/>
                    </a:lnTo>
                    <a:lnTo>
                      <a:pt x="140" y="253"/>
                    </a:lnTo>
                    <a:lnTo>
                      <a:pt x="140" y="253"/>
                    </a:lnTo>
                    <a:lnTo>
                      <a:pt x="129" y="252"/>
                    </a:lnTo>
                    <a:lnTo>
                      <a:pt x="117" y="251"/>
                    </a:lnTo>
                    <a:lnTo>
                      <a:pt x="106" y="248"/>
                    </a:lnTo>
                    <a:lnTo>
                      <a:pt x="96" y="244"/>
                    </a:lnTo>
                    <a:lnTo>
                      <a:pt x="86" y="239"/>
                    </a:lnTo>
                    <a:lnTo>
                      <a:pt x="77" y="233"/>
                    </a:lnTo>
                    <a:lnTo>
                      <a:pt x="68" y="227"/>
                    </a:lnTo>
                    <a:lnTo>
                      <a:pt x="59" y="220"/>
                    </a:lnTo>
                    <a:lnTo>
                      <a:pt x="53" y="211"/>
                    </a:lnTo>
                    <a:lnTo>
                      <a:pt x="46" y="203"/>
                    </a:lnTo>
                    <a:lnTo>
                      <a:pt x="41" y="194"/>
                    </a:lnTo>
                    <a:lnTo>
                      <a:pt x="35" y="184"/>
                    </a:lnTo>
                    <a:lnTo>
                      <a:pt x="32" y="174"/>
                    </a:lnTo>
                    <a:lnTo>
                      <a:pt x="29" y="163"/>
                    </a:lnTo>
                    <a:lnTo>
                      <a:pt x="27" y="152"/>
                    </a:lnTo>
                    <a:lnTo>
                      <a:pt x="26" y="140"/>
                    </a:lnTo>
                    <a:lnTo>
                      <a:pt x="26" y="140"/>
                    </a:lnTo>
                    <a:lnTo>
                      <a:pt x="27" y="129"/>
                    </a:lnTo>
                    <a:lnTo>
                      <a:pt x="29" y="117"/>
                    </a:lnTo>
                    <a:lnTo>
                      <a:pt x="32" y="106"/>
                    </a:lnTo>
                    <a:lnTo>
                      <a:pt x="35" y="96"/>
                    </a:lnTo>
                    <a:lnTo>
                      <a:pt x="41" y="86"/>
                    </a:lnTo>
                    <a:lnTo>
                      <a:pt x="46" y="77"/>
                    </a:lnTo>
                    <a:lnTo>
                      <a:pt x="53" y="68"/>
                    </a:lnTo>
                    <a:lnTo>
                      <a:pt x="59" y="59"/>
                    </a:lnTo>
                    <a:lnTo>
                      <a:pt x="68" y="53"/>
                    </a:lnTo>
                    <a:lnTo>
                      <a:pt x="77" y="46"/>
                    </a:lnTo>
                    <a:lnTo>
                      <a:pt x="86" y="41"/>
                    </a:lnTo>
                    <a:lnTo>
                      <a:pt x="96" y="35"/>
                    </a:lnTo>
                    <a:lnTo>
                      <a:pt x="106" y="32"/>
                    </a:lnTo>
                    <a:lnTo>
                      <a:pt x="117" y="28"/>
                    </a:lnTo>
                    <a:lnTo>
                      <a:pt x="129" y="27"/>
                    </a:lnTo>
                    <a:lnTo>
                      <a:pt x="140" y="26"/>
                    </a:lnTo>
                    <a:lnTo>
                      <a:pt x="140" y="26"/>
                    </a:lnTo>
                    <a:lnTo>
                      <a:pt x="152" y="27"/>
                    </a:lnTo>
                    <a:lnTo>
                      <a:pt x="163" y="28"/>
                    </a:lnTo>
                    <a:lnTo>
                      <a:pt x="174" y="32"/>
                    </a:lnTo>
                    <a:lnTo>
                      <a:pt x="184" y="35"/>
                    </a:lnTo>
                    <a:lnTo>
                      <a:pt x="194" y="41"/>
                    </a:lnTo>
                    <a:lnTo>
                      <a:pt x="203" y="46"/>
                    </a:lnTo>
                    <a:lnTo>
                      <a:pt x="212" y="53"/>
                    </a:lnTo>
                    <a:lnTo>
                      <a:pt x="220" y="59"/>
                    </a:lnTo>
                    <a:lnTo>
                      <a:pt x="227" y="68"/>
                    </a:lnTo>
                    <a:lnTo>
                      <a:pt x="234" y="77"/>
                    </a:lnTo>
                    <a:lnTo>
                      <a:pt x="239" y="86"/>
                    </a:lnTo>
                    <a:lnTo>
                      <a:pt x="245" y="96"/>
                    </a:lnTo>
                    <a:lnTo>
                      <a:pt x="248" y="106"/>
                    </a:lnTo>
                    <a:lnTo>
                      <a:pt x="251" y="117"/>
                    </a:lnTo>
                    <a:lnTo>
                      <a:pt x="252" y="129"/>
                    </a:lnTo>
                    <a:lnTo>
                      <a:pt x="253" y="140"/>
                    </a:lnTo>
                    <a:lnTo>
                      <a:pt x="253" y="14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4" name="Google Shape;2196;p356">
                <a:extLst>
                  <a:ext uri="{FF2B5EF4-FFF2-40B4-BE49-F238E27FC236}">
                    <a16:creationId xmlns:a16="http://schemas.microsoft.com/office/drawing/2014/main" id="{F28E42A2-0D98-A41C-0AF8-208F5E3EA832}"/>
                  </a:ext>
                </a:extLst>
              </p:cNvPr>
              <p:cNvSpPr/>
              <p:nvPr/>
            </p:nvSpPr>
            <p:spPr>
              <a:xfrm>
                <a:off x="5590584" y="1891330"/>
                <a:ext cx="211686" cy="212688"/>
              </a:xfrm>
              <a:custGeom>
                <a:avLst/>
                <a:gdLst/>
                <a:ahLst/>
                <a:cxnLst/>
                <a:rect l="l" t="t" r="r" b="b"/>
                <a:pathLst>
                  <a:path w="634" h="635" extrusionOk="0">
                    <a:moveTo>
                      <a:pt x="0" y="0"/>
                    </a:moveTo>
                    <a:lnTo>
                      <a:pt x="0" y="635"/>
                    </a:lnTo>
                    <a:lnTo>
                      <a:pt x="634" y="635"/>
                    </a:lnTo>
                    <a:lnTo>
                      <a:pt x="634" y="0"/>
                    </a:lnTo>
                    <a:lnTo>
                      <a:pt x="0" y="0"/>
                    </a:lnTo>
                    <a:close/>
                    <a:moveTo>
                      <a:pt x="607" y="608"/>
                    </a:moveTo>
                    <a:lnTo>
                      <a:pt x="27" y="608"/>
                    </a:lnTo>
                    <a:lnTo>
                      <a:pt x="27" y="28"/>
                    </a:lnTo>
                    <a:lnTo>
                      <a:pt x="607" y="28"/>
                    </a:lnTo>
                    <a:lnTo>
                      <a:pt x="607" y="60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grpSp>
      <p:grpSp>
        <p:nvGrpSpPr>
          <p:cNvPr id="65" name="Group 64">
            <a:extLst>
              <a:ext uri="{FF2B5EF4-FFF2-40B4-BE49-F238E27FC236}">
                <a16:creationId xmlns:a16="http://schemas.microsoft.com/office/drawing/2014/main" id="{49484463-D70F-ABE5-A2FB-5EF3FFB4E976}"/>
              </a:ext>
            </a:extLst>
          </p:cNvPr>
          <p:cNvGrpSpPr>
            <a:grpSpLocks noChangeAspect="1"/>
          </p:cNvGrpSpPr>
          <p:nvPr/>
        </p:nvGrpSpPr>
        <p:grpSpPr>
          <a:xfrm>
            <a:off x="5929992" y="1642752"/>
            <a:ext cx="612000" cy="612000"/>
            <a:chOff x="7848588" y="2263723"/>
            <a:chExt cx="863700" cy="863700"/>
          </a:xfrm>
        </p:grpSpPr>
        <p:sp>
          <p:nvSpPr>
            <p:cNvPr id="66" name="Google Shape;2189;p356">
              <a:extLst>
                <a:ext uri="{FF2B5EF4-FFF2-40B4-BE49-F238E27FC236}">
                  <a16:creationId xmlns:a16="http://schemas.microsoft.com/office/drawing/2014/main" id="{7EB3E97E-8300-CBC4-107F-A00AD4CC14C5}"/>
                </a:ext>
              </a:extLst>
            </p:cNvPr>
            <p:cNvSpPr/>
            <p:nvPr/>
          </p:nvSpPr>
          <p:spPr>
            <a:xfrm>
              <a:off x="7848588" y="2263723"/>
              <a:ext cx="863700" cy="8637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Georgia"/>
                <a:ea typeface="Georgia"/>
                <a:cs typeface="Georgia"/>
                <a:sym typeface="Georgia"/>
              </a:endParaRPr>
            </a:p>
          </p:txBody>
        </p:sp>
        <p:grpSp>
          <p:nvGrpSpPr>
            <p:cNvPr id="67" name="Google Shape;2197;p356">
              <a:extLst>
                <a:ext uri="{FF2B5EF4-FFF2-40B4-BE49-F238E27FC236}">
                  <a16:creationId xmlns:a16="http://schemas.microsoft.com/office/drawing/2014/main" id="{35E7453B-FCF6-FCB6-9392-040426A2C470}"/>
                </a:ext>
              </a:extLst>
            </p:cNvPr>
            <p:cNvGrpSpPr/>
            <p:nvPr/>
          </p:nvGrpSpPr>
          <p:grpSpPr>
            <a:xfrm>
              <a:off x="7923567" y="2346166"/>
              <a:ext cx="698798" cy="698798"/>
              <a:chOff x="6863708" y="2423777"/>
              <a:chExt cx="211686" cy="211686"/>
            </a:xfrm>
          </p:grpSpPr>
          <p:sp>
            <p:nvSpPr>
              <p:cNvPr id="68" name="Google Shape;2198;p356">
                <a:extLst>
                  <a:ext uri="{FF2B5EF4-FFF2-40B4-BE49-F238E27FC236}">
                    <a16:creationId xmlns:a16="http://schemas.microsoft.com/office/drawing/2014/main" id="{2AF0ADC0-153A-7B98-B14C-2C578A724927}"/>
                  </a:ext>
                </a:extLst>
              </p:cNvPr>
              <p:cNvSpPr/>
              <p:nvPr/>
            </p:nvSpPr>
            <p:spPr>
              <a:xfrm>
                <a:off x="6863708" y="2423777"/>
                <a:ext cx="211686" cy="211686"/>
              </a:xfrm>
              <a:custGeom>
                <a:avLst/>
                <a:gdLst/>
                <a:ahLst/>
                <a:cxnLst/>
                <a:rect l="l" t="t" r="r" b="b"/>
                <a:pathLst>
                  <a:path w="634" h="634" extrusionOk="0">
                    <a:moveTo>
                      <a:pt x="549" y="109"/>
                    </a:moveTo>
                    <a:lnTo>
                      <a:pt x="549" y="0"/>
                    </a:lnTo>
                    <a:lnTo>
                      <a:pt x="0" y="0"/>
                    </a:lnTo>
                    <a:lnTo>
                      <a:pt x="0" y="578"/>
                    </a:lnTo>
                    <a:lnTo>
                      <a:pt x="0" y="578"/>
                    </a:lnTo>
                    <a:lnTo>
                      <a:pt x="1" y="589"/>
                    </a:lnTo>
                    <a:lnTo>
                      <a:pt x="4" y="600"/>
                    </a:lnTo>
                    <a:lnTo>
                      <a:pt x="10" y="609"/>
                    </a:lnTo>
                    <a:lnTo>
                      <a:pt x="16" y="618"/>
                    </a:lnTo>
                    <a:lnTo>
                      <a:pt x="25" y="624"/>
                    </a:lnTo>
                    <a:lnTo>
                      <a:pt x="34" y="630"/>
                    </a:lnTo>
                    <a:lnTo>
                      <a:pt x="45" y="633"/>
                    </a:lnTo>
                    <a:lnTo>
                      <a:pt x="56" y="634"/>
                    </a:lnTo>
                    <a:lnTo>
                      <a:pt x="578" y="634"/>
                    </a:lnTo>
                    <a:lnTo>
                      <a:pt x="578" y="634"/>
                    </a:lnTo>
                    <a:lnTo>
                      <a:pt x="589" y="633"/>
                    </a:lnTo>
                    <a:lnTo>
                      <a:pt x="600" y="630"/>
                    </a:lnTo>
                    <a:lnTo>
                      <a:pt x="609" y="624"/>
                    </a:lnTo>
                    <a:lnTo>
                      <a:pt x="618" y="618"/>
                    </a:lnTo>
                    <a:lnTo>
                      <a:pt x="625" y="609"/>
                    </a:lnTo>
                    <a:lnTo>
                      <a:pt x="630" y="600"/>
                    </a:lnTo>
                    <a:lnTo>
                      <a:pt x="633" y="589"/>
                    </a:lnTo>
                    <a:lnTo>
                      <a:pt x="634" y="578"/>
                    </a:lnTo>
                    <a:lnTo>
                      <a:pt x="634" y="109"/>
                    </a:lnTo>
                    <a:lnTo>
                      <a:pt x="549" y="109"/>
                    </a:lnTo>
                    <a:close/>
                    <a:moveTo>
                      <a:pt x="56" y="607"/>
                    </a:moveTo>
                    <a:lnTo>
                      <a:pt x="56" y="607"/>
                    </a:lnTo>
                    <a:lnTo>
                      <a:pt x="50" y="607"/>
                    </a:lnTo>
                    <a:lnTo>
                      <a:pt x="45" y="605"/>
                    </a:lnTo>
                    <a:lnTo>
                      <a:pt x="39" y="602"/>
                    </a:lnTo>
                    <a:lnTo>
                      <a:pt x="35" y="599"/>
                    </a:lnTo>
                    <a:lnTo>
                      <a:pt x="32" y="595"/>
                    </a:lnTo>
                    <a:lnTo>
                      <a:pt x="30" y="589"/>
                    </a:lnTo>
                    <a:lnTo>
                      <a:pt x="27" y="584"/>
                    </a:lnTo>
                    <a:lnTo>
                      <a:pt x="27" y="578"/>
                    </a:lnTo>
                    <a:lnTo>
                      <a:pt x="27" y="27"/>
                    </a:lnTo>
                    <a:lnTo>
                      <a:pt x="522" y="27"/>
                    </a:lnTo>
                    <a:lnTo>
                      <a:pt x="522" y="578"/>
                    </a:lnTo>
                    <a:lnTo>
                      <a:pt x="522" y="578"/>
                    </a:lnTo>
                    <a:lnTo>
                      <a:pt x="522" y="586"/>
                    </a:lnTo>
                    <a:lnTo>
                      <a:pt x="524" y="594"/>
                    </a:lnTo>
                    <a:lnTo>
                      <a:pt x="526" y="600"/>
                    </a:lnTo>
                    <a:lnTo>
                      <a:pt x="530" y="607"/>
                    </a:lnTo>
                    <a:lnTo>
                      <a:pt x="56" y="607"/>
                    </a:lnTo>
                    <a:close/>
                    <a:moveTo>
                      <a:pt x="607" y="578"/>
                    </a:moveTo>
                    <a:lnTo>
                      <a:pt x="607" y="578"/>
                    </a:lnTo>
                    <a:lnTo>
                      <a:pt x="607" y="584"/>
                    </a:lnTo>
                    <a:lnTo>
                      <a:pt x="605" y="589"/>
                    </a:lnTo>
                    <a:lnTo>
                      <a:pt x="602" y="595"/>
                    </a:lnTo>
                    <a:lnTo>
                      <a:pt x="599" y="599"/>
                    </a:lnTo>
                    <a:lnTo>
                      <a:pt x="595" y="602"/>
                    </a:lnTo>
                    <a:lnTo>
                      <a:pt x="589" y="605"/>
                    </a:lnTo>
                    <a:lnTo>
                      <a:pt x="584" y="607"/>
                    </a:lnTo>
                    <a:lnTo>
                      <a:pt x="578" y="607"/>
                    </a:lnTo>
                    <a:lnTo>
                      <a:pt x="578" y="607"/>
                    </a:lnTo>
                    <a:lnTo>
                      <a:pt x="572" y="607"/>
                    </a:lnTo>
                    <a:lnTo>
                      <a:pt x="566" y="605"/>
                    </a:lnTo>
                    <a:lnTo>
                      <a:pt x="562" y="602"/>
                    </a:lnTo>
                    <a:lnTo>
                      <a:pt x="557" y="599"/>
                    </a:lnTo>
                    <a:lnTo>
                      <a:pt x="554" y="595"/>
                    </a:lnTo>
                    <a:lnTo>
                      <a:pt x="551" y="589"/>
                    </a:lnTo>
                    <a:lnTo>
                      <a:pt x="550" y="584"/>
                    </a:lnTo>
                    <a:lnTo>
                      <a:pt x="549" y="578"/>
                    </a:lnTo>
                    <a:lnTo>
                      <a:pt x="549" y="135"/>
                    </a:lnTo>
                    <a:lnTo>
                      <a:pt x="607" y="135"/>
                    </a:lnTo>
                    <a:lnTo>
                      <a:pt x="607" y="57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9" name="Google Shape;2199;p356">
                <a:extLst>
                  <a:ext uri="{FF2B5EF4-FFF2-40B4-BE49-F238E27FC236}">
                    <a16:creationId xmlns:a16="http://schemas.microsoft.com/office/drawing/2014/main" id="{78EF655F-6E07-B659-5BE7-C0008CCE8131}"/>
                  </a:ext>
                </a:extLst>
              </p:cNvPr>
              <p:cNvSpPr/>
              <p:nvPr/>
            </p:nvSpPr>
            <p:spPr>
              <a:xfrm>
                <a:off x="6888789" y="2467920"/>
                <a:ext cx="132300" cy="99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0" name="Google Shape;2200;p356">
                <a:extLst>
                  <a:ext uri="{FF2B5EF4-FFF2-40B4-BE49-F238E27FC236}">
                    <a16:creationId xmlns:a16="http://schemas.microsoft.com/office/drawing/2014/main" id="{3A6465B5-FE9F-AC3E-BF83-7964D695B66D}"/>
                  </a:ext>
                </a:extLst>
              </p:cNvPr>
              <p:cNvSpPr/>
              <p:nvPr/>
            </p:nvSpPr>
            <p:spPr>
              <a:xfrm>
                <a:off x="6888789" y="2498017"/>
                <a:ext cx="59100" cy="9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1" name="Google Shape;2201;p356">
                <a:extLst>
                  <a:ext uri="{FF2B5EF4-FFF2-40B4-BE49-F238E27FC236}">
                    <a16:creationId xmlns:a16="http://schemas.microsoft.com/office/drawing/2014/main" id="{8DC98724-D1C9-C86E-86C0-BD1AB06D8602}"/>
                  </a:ext>
                </a:extLst>
              </p:cNvPr>
              <p:cNvSpPr/>
              <p:nvPr/>
            </p:nvSpPr>
            <p:spPr>
              <a:xfrm>
                <a:off x="6888789" y="2527111"/>
                <a:ext cx="59100" cy="9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2" name="Google Shape;2202;p356">
                <a:extLst>
                  <a:ext uri="{FF2B5EF4-FFF2-40B4-BE49-F238E27FC236}">
                    <a16:creationId xmlns:a16="http://schemas.microsoft.com/office/drawing/2014/main" id="{F8013CC0-1894-2D7A-FE72-2F1D2399E33F}"/>
                  </a:ext>
                </a:extLst>
              </p:cNvPr>
              <p:cNvSpPr/>
              <p:nvPr/>
            </p:nvSpPr>
            <p:spPr>
              <a:xfrm>
                <a:off x="6888789" y="2556206"/>
                <a:ext cx="59100" cy="9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3" name="Google Shape;2203;p356">
                <a:extLst>
                  <a:ext uri="{FF2B5EF4-FFF2-40B4-BE49-F238E27FC236}">
                    <a16:creationId xmlns:a16="http://schemas.microsoft.com/office/drawing/2014/main" id="{DAC9B2A0-1505-0B3B-7218-F74BCE92B3A5}"/>
                  </a:ext>
                </a:extLst>
              </p:cNvPr>
              <p:cNvSpPr/>
              <p:nvPr/>
            </p:nvSpPr>
            <p:spPr>
              <a:xfrm>
                <a:off x="6888789" y="2586303"/>
                <a:ext cx="59100" cy="9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4" name="Google Shape;2204;p356">
                <a:extLst>
                  <a:ext uri="{FF2B5EF4-FFF2-40B4-BE49-F238E27FC236}">
                    <a16:creationId xmlns:a16="http://schemas.microsoft.com/office/drawing/2014/main" id="{D79698C2-B053-0E35-4537-81119722E815}"/>
                  </a:ext>
                </a:extLst>
              </p:cNvPr>
              <p:cNvSpPr/>
              <p:nvPr/>
            </p:nvSpPr>
            <p:spPr>
              <a:xfrm>
                <a:off x="6958013" y="2498017"/>
                <a:ext cx="68221" cy="97315"/>
              </a:xfrm>
              <a:custGeom>
                <a:avLst/>
                <a:gdLst/>
                <a:ahLst/>
                <a:cxnLst/>
                <a:rect l="l" t="t" r="r" b="b"/>
                <a:pathLst>
                  <a:path w="203" h="291" extrusionOk="0">
                    <a:moveTo>
                      <a:pt x="0" y="291"/>
                    </a:moveTo>
                    <a:lnTo>
                      <a:pt x="203" y="291"/>
                    </a:lnTo>
                    <a:lnTo>
                      <a:pt x="203" y="0"/>
                    </a:lnTo>
                    <a:lnTo>
                      <a:pt x="0" y="0"/>
                    </a:lnTo>
                    <a:lnTo>
                      <a:pt x="0" y="291"/>
                    </a:lnTo>
                    <a:close/>
                    <a:moveTo>
                      <a:pt x="26" y="27"/>
                    </a:moveTo>
                    <a:lnTo>
                      <a:pt x="175" y="27"/>
                    </a:lnTo>
                    <a:lnTo>
                      <a:pt x="175" y="265"/>
                    </a:lnTo>
                    <a:lnTo>
                      <a:pt x="26" y="265"/>
                    </a:lnTo>
                    <a:lnTo>
                      <a:pt x="26" y="27"/>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grpSp>
      <p:grpSp>
        <p:nvGrpSpPr>
          <p:cNvPr id="75" name="Group 74">
            <a:extLst>
              <a:ext uri="{FF2B5EF4-FFF2-40B4-BE49-F238E27FC236}">
                <a16:creationId xmlns:a16="http://schemas.microsoft.com/office/drawing/2014/main" id="{1EB20B63-7D27-E4C7-B781-D58D7FE8882E}"/>
              </a:ext>
            </a:extLst>
          </p:cNvPr>
          <p:cNvGrpSpPr>
            <a:grpSpLocks noChangeAspect="1"/>
          </p:cNvGrpSpPr>
          <p:nvPr/>
        </p:nvGrpSpPr>
        <p:grpSpPr>
          <a:xfrm>
            <a:off x="7464865" y="1642910"/>
            <a:ext cx="612000" cy="612000"/>
            <a:chOff x="10105500" y="2263723"/>
            <a:chExt cx="863700" cy="863700"/>
          </a:xfrm>
        </p:grpSpPr>
        <p:sp>
          <p:nvSpPr>
            <p:cNvPr id="76" name="Google Shape;2208;p356">
              <a:extLst>
                <a:ext uri="{FF2B5EF4-FFF2-40B4-BE49-F238E27FC236}">
                  <a16:creationId xmlns:a16="http://schemas.microsoft.com/office/drawing/2014/main" id="{38A8C73D-0111-67B1-D102-A27F9EAE56FA}"/>
                </a:ext>
              </a:extLst>
            </p:cNvPr>
            <p:cNvSpPr/>
            <p:nvPr/>
          </p:nvSpPr>
          <p:spPr>
            <a:xfrm>
              <a:off x="10105500" y="2263723"/>
              <a:ext cx="863700" cy="8637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Georgia"/>
                <a:ea typeface="Georgia"/>
                <a:cs typeface="Georgia"/>
                <a:sym typeface="Georgia"/>
              </a:endParaRPr>
            </a:p>
          </p:txBody>
        </p:sp>
        <p:grpSp>
          <p:nvGrpSpPr>
            <p:cNvPr id="77" name="Google Shape;2229;p356">
              <a:extLst>
                <a:ext uri="{FF2B5EF4-FFF2-40B4-BE49-F238E27FC236}">
                  <a16:creationId xmlns:a16="http://schemas.microsoft.com/office/drawing/2014/main" id="{A085AECE-7F2E-10F3-9907-A3062B7D60FD}"/>
                </a:ext>
              </a:extLst>
            </p:cNvPr>
            <p:cNvGrpSpPr/>
            <p:nvPr/>
          </p:nvGrpSpPr>
          <p:grpSpPr>
            <a:xfrm>
              <a:off x="10222655" y="2372905"/>
              <a:ext cx="639448" cy="639352"/>
              <a:chOff x="986" y="0"/>
              <a:chExt cx="6696" cy="6695"/>
            </a:xfrm>
          </p:grpSpPr>
          <p:sp>
            <p:nvSpPr>
              <p:cNvPr id="78" name="Google Shape;2230;p356">
                <a:extLst>
                  <a:ext uri="{FF2B5EF4-FFF2-40B4-BE49-F238E27FC236}">
                    <a16:creationId xmlns:a16="http://schemas.microsoft.com/office/drawing/2014/main" id="{3245DAAF-ED70-EFE2-B504-FF0D7D31F0D5}"/>
                  </a:ext>
                </a:extLst>
              </p:cNvPr>
              <p:cNvSpPr/>
              <p:nvPr/>
            </p:nvSpPr>
            <p:spPr>
              <a:xfrm>
                <a:off x="986" y="0"/>
                <a:ext cx="6696" cy="6695"/>
              </a:xfrm>
              <a:custGeom>
                <a:avLst/>
                <a:gdLst/>
                <a:ahLst/>
                <a:cxnLst/>
                <a:rect l="l" t="t" r="r" b="b"/>
                <a:pathLst>
                  <a:path w="6696" h="6695" extrusionOk="0">
                    <a:moveTo>
                      <a:pt x="0" y="0"/>
                    </a:moveTo>
                    <a:lnTo>
                      <a:pt x="0" y="6695"/>
                    </a:lnTo>
                    <a:lnTo>
                      <a:pt x="1044" y="6695"/>
                    </a:lnTo>
                    <a:lnTo>
                      <a:pt x="1236" y="5193"/>
                    </a:lnTo>
                    <a:lnTo>
                      <a:pt x="1236" y="5193"/>
                    </a:lnTo>
                    <a:lnTo>
                      <a:pt x="1254" y="5147"/>
                    </a:lnTo>
                    <a:lnTo>
                      <a:pt x="1272" y="5103"/>
                    </a:lnTo>
                    <a:lnTo>
                      <a:pt x="1294" y="5059"/>
                    </a:lnTo>
                    <a:lnTo>
                      <a:pt x="1320" y="5017"/>
                    </a:lnTo>
                    <a:lnTo>
                      <a:pt x="1346" y="4977"/>
                    </a:lnTo>
                    <a:lnTo>
                      <a:pt x="1374" y="4939"/>
                    </a:lnTo>
                    <a:lnTo>
                      <a:pt x="1406" y="4901"/>
                    </a:lnTo>
                    <a:lnTo>
                      <a:pt x="1438" y="4865"/>
                    </a:lnTo>
                    <a:lnTo>
                      <a:pt x="1474" y="4833"/>
                    </a:lnTo>
                    <a:lnTo>
                      <a:pt x="1510" y="4801"/>
                    </a:lnTo>
                    <a:lnTo>
                      <a:pt x="1548" y="4773"/>
                    </a:lnTo>
                    <a:lnTo>
                      <a:pt x="1588" y="4745"/>
                    </a:lnTo>
                    <a:lnTo>
                      <a:pt x="1630" y="4721"/>
                    </a:lnTo>
                    <a:lnTo>
                      <a:pt x="1675" y="4699"/>
                    </a:lnTo>
                    <a:lnTo>
                      <a:pt x="1719" y="4679"/>
                    </a:lnTo>
                    <a:lnTo>
                      <a:pt x="1767" y="4661"/>
                    </a:lnTo>
                    <a:lnTo>
                      <a:pt x="2767" y="4321"/>
                    </a:lnTo>
                    <a:lnTo>
                      <a:pt x="2767" y="4321"/>
                    </a:lnTo>
                    <a:lnTo>
                      <a:pt x="2777" y="4319"/>
                    </a:lnTo>
                    <a:lnTo>
                      <a:pt x="2785" y="4321"/>
                    </a:lnTo>
                    <a:lnTo>
                      <a:pt x="2793" y="4323"/>
                    </a:lnTo>
                    <a:lnTo>
                      <a:pt x="2801" y="4329"/>
                    </a:lnTo>
                    <a:lnTo>
                      <a:pt x="2879" y="4409"/>
                    </a:lnTo>
                    <a:lnTo>
                      <a:pt x="2879" y="4409"/>
                    </a:lnTo>
                    <a:lnTo>
                      <a:pt x="2903" y="4433"/>
                    </a:lnTo>
                    <a:lnTo>
                      <a:pt x="2927" y="4455"/>
                    </a:lnTo>
                    <a:lnTo>
                      <a:pt x="2953" y="4475"/>
                    </a:lnTo>
                    <a:lnTo>
                      <a:pt x="2979" y="4495"/>
                    </a:lnTo>
                    <a:lnTo>
                      <a:pt x="3007" y="4513"/>
                    </a:lnTo>
                    <a:lnTo>
                      <a:pt x="3035" y="4529"/>
                    </a:lnTo>
                    <a:lnTo>
                      <a:pt x="3063" y="4543"/>
                    </a:lnTo>
                    <a:lnTo>
                      <a:pt x="3093" y="4557"/>
                    </a:lnTo>
                    <a:lnTo>
                      <a:pt x="3123" y="4569"/>
                    </a:lnTo>
                    <a:lnTo>
                      <a:pt x="3153" y="4579"/>
                    </a:lnTo>
                    <a:lnTo>
                      <a:pt x="3185" y="4587"/>
                    </a:lnTo>
                    <a:lnTo>
                      <a:pt x="3217" y="4595"/>
                    </a:lnTo>
                    <a:lnTo>
                      <a:pt x="3249" y="4601"/>
                    </a:lnTo>
                    <a:lnTo>
                      <a:pt x="3281" y="4605"/>
                    </a:lnTo>
                    <a:lnTo>
                      <a:pt x="3315" y="4607"/>
                    </a:lnTo>
                    <a:lnTo>
                      <a:pt x="3347" y="4607"/>
                    </a:lnTo>
                    <a:lnTo>
                      <a:pt x="3347" y="4607"/>
                    </a:lnTo>
                    <a:lnTo>
                      <a:pt x="3381" y="4607"/>
                    </a:lnTo>
                    <a:lnTo>
                      <a:pt x="3413" y="4605"/>
                    </a:lnTo>
                    <a:lnTo>
                      <a:pt x="3447" y="4601"/>
                    </a:lnTo>
                    <a:lnTo>
                      <a:pt x="3479" y="4595"/>
                    </a:lnTo>
                    <a:lnTo>
                      <a:pt x="3509" y="4587"/>
                    </a:lnTo>
                    <a:lnTo>
                      <a:pt x="3541" y="4579"/>
                    </a:lnTo>
                    <a:lnTo>
                      <a:pt x="3571" y="4569"/>
                    </a:lnTo>
                    <a:lnTo>
                      <a:pt x="3601" y="4557"/>
                    </a:lnTo>
                    <a:lnTo>
                      <a:pt x="3631" y="4543"/>
                    </a:lnTo>
                    <a:lnTo>
                      <a:pt x="3659" y="4529"/>
                    </a:lnTo>
                    <a:lnTo>
                      <a:pt x="3687" y="4513"/>
                    </a:lnTo>
                    <a:lnTo>
                      <a:pt x="3715" y="4495"/>
                    </a:lnTo>
                    <a:lnTo>
                      <a:pt x="3741" y="4475"/>
                    </a:lnTo>
                    <a:lnTo>
                      <a:pt x="3767" y="4455"/>
                    </a:lnTo>
                    <a:lnTo>
                      <a:pt x="3791" y="4433"/>
                    </a:lnTo>
                    <a:lnTo>
                      <a:pt x="3815" y="4409"/>
                    </a:lnTo>
                    <a:lnTo>
                      <a:pt x="3893" y="4329"/>
                    </a:lnTo>
                    <a:lnTo>
                      <a:pt x="3893" y="4329"/>
                    </a:lnTo>
                    <a:lnTo>
                      <a:pt x="3901" y="4323"/>
                    </a:lnTo>
                    <a:lnTo>
                      <a:pt x="3909" y="4321"/>
                    </a:lnTo>
                    <a:lnTo>
                      <a:pt x="3919" y="4319"/>
                    </a:lnTo>
                    <a:lnTo>
                      <a:pt x="3927" y="4321"/>
                    </a:lnTo>
                    <a:lnTo>
                      <a:pt x="4929" y="4661"/>
                    </a:lnTo>
                    <a:lnTo>
                      <a:pt x="4929" y="4661"/>
                    </a:lnTo>
                    <a:lnTo>
                      <a:pt x="4975" y="4679"/>
                    </a:lnTo>
                    <a:lnTo>
                      <a:pt x="5019" y="4699"/>
                    </a:lnTo>
                    <a:lnTo>
                      <a:pt x="5064" y="4721"/>
                    </a:lnTo>
                    <a:lnTo>
                      <a:pt x="5106" y="4745"/>
                    </a:lnTo>
                    <a:lnTo>
                      <a:pt x="5146" y="4773"/>
                    </a:lnTo>
                    <a:lnTo>
                      <a:pt x="5184" y="4801"/>
                    </a:lnTo>
                    <a:lnTo>
                      <a:pt x="5222" y="4833"/>
                    </a:lnTo>
                    <a:lnTo>
                      <a:pt x="5256" y="4865"/>
                    </a:lnTo>
                    <a:lnTo>
                      <a:pt x="5290" y="4901"/>
                    </a:lnTo>
                    <a:lnTo>
                      <a:pt x="5320" y="4939"/>
                    </a:lnTo>
                    <a:lnTo>
                      <a:pt x="5350" y="4977"/>
                    </a:lnTo>
                    <a:lnTo>
                      <a:pt x="5376" y="5017"/>
                    </a:lnTo>
                    <a:lnTo>
                      <a:pt x="5400" y="5059"/>
                    </a:lnTo>
                    <a:lnTo>
                      <a:pt x="5422" y="5103"/>
                    </a:lnTo>
                    <a:lnTo>
                      <a:pt x="5442" y="5147"/>
                    </a:lnTo>
                    <a:lnTo>
                      <a:pt x="5458" y="5193"/>
                    </a:lnTo>
                    <a:lnTo>
                      <a:pt x="5650" y="6695"/>
                    </a:lnTo>
                    <a:lnTo>
                      <a:pt x="6696" y="6695"/>
                    </a:lnTo>
                    <a:lnTo>
                      <a:pt x="6696" y="0"/>
                    </a:lnTo>
                    <a:lnTo>
                      <a:pt x="0" y="0"/>
                    </a:lnTo>
                    <a:close/>
                    <a:moveTo>
                      <a:pt x="6410" y="6411"/>
                    </a:moveTo>
                    <a:lnTo>
                      <a:pt x="5902" y="6411"/>
                    </a:lnTo>
                    <a:lnTo>
                      <a:pt x="5740" y="5145"/>
                    </a:lnTo>
                    <a:lnTo>
                      <a:pt x="5734" y="5121"/>
                    </a:lnTo>
                    <a:lnTo>
                      <a:pt x="5734" y="5121"/>
                    </a:lnTo>
                    <a:lnTo>
                      <a:pt x="5712" y="5057"/>
                    </a:lnTo>
                    <a:lnTo>
                      <a:pt x="5686" y="4995"/>
                    </a:lnTo>
                    <a:lnTo>
                      <a:pt x="5658" y="4935"/>
                    </a:lnTo>
                    <a:lnTo>
                      <a:pt x="5626" y="4879"/>
                    </a:lnTo>
                    <a:lnTo>
                      <a:pt x="5590" y="4823"/>
                    </a:lnTo>
                    <a:lnTo>
                      <a:pt x="5552" y="4769"/>
                    </a:lnTo>
                    <a:lnTo>
                      <a:pt x="5510" y="4719"/>
                    </a:lnTo>
                    <a:lnTo>
                      <a:pt x="5464" y="4671"/>
                    </a:lnTo>
                    <a:lnTo>
                      <a:pt x="5418" y="4625"/>
                    </a:lnTo>
                    <a:lnTo>
                      <a:pt x="5368" y="4583"/>
                    </a:lnTo>
                    <a:lnTo>
                      <a:pt x="5316" y="4543"/>
                    </a:lnTo>
                    <a:lnTo>
                      <a:pt x="5260" y="4505"/>
                    </a:lnTo>
                    <a:lnTo>
                      <a:pt x="5204" y="4471"/>
                    </a:lnTo>
                    <a:lnTo>
                      <a:pt x="5146" y="4441"/>
                    </a:lnTo>
                    <a:lnTo>
                      <a:pt x="5084" y="4415"/>
                    </a:lnTo>
                    <a:lnTo>
                      <a:pt x="5021" y="4391"/>
                    </a:lnTo>
                    <a:lnTo>
                      <a:pt x="4019" y="4051"/>
                    </a:lnTo>
                    <a:lnTo>
                      <a:pt x="4019" y="4051"/>
                    </a:lnTo>
                    <a:lnTo>
                      <a:pt x="3997" y="4045"/>
                    </a:lnTo>
                    <a:lnTo>
                      <a:pt x="3975" y="4039"/>
                    </a:lnTo>
                    <a:lnTo>
                      <a:pt x="3953" y="4037"/>
                    </a:lnTo>
                    <a:lnTo>
                      <a:pt x="3931" y="4035"/>
                    </a:lnTo>
                    <a:lnTo>
                      <a:pt x="3909" y="4035"/>
                    </a:lnTo>
                    <a:lnTo>
                      <a:pt x="3887" y="4035"/>
                    </a:lnTo>
                    <a:lnTo>
                      <a:pt x="3865" y="4039"/>
                    </a:lnTo>
                    <a:lnTo>
                      <a:pt x="3843" y="4043"/>
                    </a:lnTo>
                    <a:lnTo>
                      <a:pt x="3821" y="4049"/>
                    </a:lnTo>
                    <a:lnTo>
                      <a:pt x="3801" y="4057"/>
                    </a:lnTo>
                    <a:lnTo>
                      <a:pt x="3781" y="4065"/>
                    </a:lnTo>
                    <a:lnTo>
                      <a:pt x="3761" y="4075"/>
                    </a:lnTo>
                    <a:lnTo>
                      <a:pt x="3741" y="4087"/>
                    </a:lnTo>
                    <a:lnTo>
                      <a:pt x="3723" y="4101"/>
                    </a:lnTo>
                    <a:lnTo>
                      <a:pt x="3705" y="4115"/>
                    </a:lnTo>
                    <a:lnTo>
                      <a:pt x="3689" y="4131"/>
                    </a:lnTo>
                    <a:lnTo>
                      <a:pt x="3611" y="4211"/>
                    </a:lnTo>
                    <a:lnTo>
                      <a:pt x="3611" y="4211"/>
                    </a:lnTo>
                    <a:lnTo>
                      <a:pt x="3583" y="4237"/>
                    </a:lnTo>
                    <a:lnTo>
                      <a:pt x="3555" y="4259"/>
                    </a:lnTo>
                    <a:lnTo>
                      <a:pt x="3523" y="4277"/>
                    </a:lnTo>
                    <a:lnTo>
                      <a:pt x="3491" y="4293"/>
                    </a:lnTo>
                    <a:lnTo>
                      <a:pt x="3457" y="4305"/>
                    </a:lnTo>
                    <a:lnTo>
                      <a:pt x="3421" y="4315"/>
                    </a:lnTo>
                    <a:lnTo>
                      <a:pt x="3385" y="4321"/>
                    </a:lnTo>
                    <a:lnTo>
                      <a:pt x="3347" y="4323"/>
                    </a:lnTo>
                    <a:lnTo>
                      <a:pt x="3347" y="4323"/>
                    </a:lnTo>
                    <a:lnTo>
                      <a:pt x="3311" y="4321"/>
                    </a:lnTo>
                    <a:lnTo>
                      <a:pt x="3273" y="4315"/>
                    </a:lnTo>
                    <a:lnTo>
                      <a:pt x="3239" y="4305"/>
                    </a:lnTo>
                    <a:lnTo>
                      <a:pt x="3205" y="4293"/>
                    </a:lnTo>
                    <a:lnTo>
                      <a:pt x="3171" y="4277"/>
                    </a:lnTo>
                    <a:lnTo>
                      <a:pt x="3141" y="4259"/>
                    </a:lnTo>
                    <a:lnTo>
                      <a:pt x="3111" y="4237"/>
                    </a:lnTo>
                    <a:lnTo>
                      <a:pt x="3083" y="4211"/>
                    </a:lnTo>
                    <a:lnTo>
                      <a:pt x="3005" y="4131"/>
                    </a:lnTo>
                    <a:lnTo>
                      <a:pt x="3005" y="4131"/>
                    </a:lnTo>
                    <a:lnTo>
                      <a:pt x="2989" y="4115"/>
                    </a:lnTo>
                    <a:lnTo>
                      <a:pt x="2971" y="4101"/>
                    </a:lnTo>
                    <a:lnTo>
                      <a:pt x="2953" y="4087"/>
                    </a:lnTo>
                    <a:lnTo>
                      <a:pt x="2935" y="4075"/>
                    </a:lnTo>
                    <a:lnTo>
                      <a:pt x="2915" y="4065"/>
                    </a:lnTo>
                    <a:lnTo>
                      <a:pt x="2895" y="4057"/>
                    </a:lnTo>
                    <a:lnTo>
                      <a:pt x="2873" y="4049"/>
                    </a:lnTo>
                    <a:lnTo>
                      <a:pt x="2853" y="4043"/>
                    </a:lnTo>
                    <a:lnTo>
                      <a:pt x="2831" y="4039"/>
                    </a:lnTo>
                    <a:lnTo>
                      <a:pt x="2809" y="4035"/>
                    </a:lnTo>
                    <a:lnTo>
                      <a:pt x="2787" y="4035"/>
                    </a:lnTo>
                    <a:lnTo>
                      <a:pt x="2763" y="4035"/>
                    </a:lnTo>
                    <a:lnTo>
                      <a:pt x="2741" y="4037"/>
                    </a:lnTo>
                    <a:lnTo>
                      <a:pt x="2719" y="4039"/>
                    </a:lnTo>
                    <a:lnTo>
                      <a:pt x="2697" y="4045"/>
                    </a:lnTo>
                    <a:lnTo>
                      <a:pt x="2675" y="4051"/>
                    </a:lnTo>
                    <a:lnTo>
                      <a:pt x="1675" y="4391"/>
                    </a:lnTo>
                    <a:lnTo>
                      <a:pt x="1675" y="4391"/>
                    </a:lnTo>
                    <a:lnTo>
                      <a:pt x="1610" y="4415"/>
                    </a:lnTo>
                    <a:lnTo>
                      <a:pt x="1550" y="4441"/>
                    </a:lnTo>
                    <a:lnTo>
                      <a:pt x="1490" y="4471"/>
                    </a:lnTo>
                    <a:lnTo>
                      <a:pt x="1434" y="4505"/>
                    </a:lnTo>
                    <a:lnTo>
                      <a:pt x="1380" y="4543"/>
                    </a:lnTo>
                    <a:lnTo>
                      <a:pt x="1328" y="4583"/>
                    </a:lnTo>
                    <a:lnTo>
                      <a:pt x="1278" y="4625"/>
                    </a:lnTo>
                    <a:lnTo>
                      <a:pt x="1230" y="4671"/>
                    </a:lnTo>
                    <a:lnTo>
                      <a:pt x="1186" y="4719"/>
                    </a:lnTo>
                    <a:lnTo>
                      <a:pt x="1144" y="4769"/>
                    </a:lnTo>
                    <a:lnTo>
                      <a:pt x="1106" y="4823"/>
                    </a:lnTo>
                    <a:lnTo>
                      <a:pt x="1070" y="4879"/>
                    </a:lnTo>
                    <a:lnTo>
                      <a:pt x="1038" y="4935"/>
                    </a:lnTo>
                    <a:lnTo>
                      <a:pt x="1008" y="4995"/>
                    </a:lnTo>
                    <a:lnTo>
                      <a:pt x="982" y="5057"/>
                    </a:lnTo>
                    <a:lnTo>
                      <a:pt x="960" y="5121"/>
                    </a:lnTo>
                    <a:lnTo>
                      <a:pt x="794" y="6411"/>
                    </a:lnTo>
                    <a:lnTo>
                      <a:pt x="284" y="6411"/>
                    </a:lnTo>
                    <a:lnTo>
                      <a:pt x="284" y="286"/>
                    </a:lnTo>
                    <a:lnTo>
                      <a:pt x="6410" y="286"/>
                    </a:lnTo>
                    <a:lnTo>
                      <a:pt x="6410" y="6411"/>
                    </a:ln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79" name="Google Shape;2231;p356">
                <a:extLst>
                  <a:ext uri="{FF2B5EF4-FFF2-40B4-BE49-F238E27FC236}">
                    <a16:creationId xmlns:a16="http://schemas.microsoft.com/office/drawing/2014/main" id="{CB29E911-35C8-5767-D138-E8280B6A53ED}"/>
                  </a:ext>
                </a:extLst>
              </p:cNvPr>
              <p:cNvSpPr/>
              <p:nvPr/>
            </p:nvSpPr>
            <p:spPr>
              <a:xfrm>
                <a:off x="3429" y="1416"/>
                <a:ext cx="1810" cy="2483"/>
              </a:xfrm>
              <a:custGeom>
                <a:avLst/>
                <a:gdLst/>
                <a:ahLst/>
                <a:cxnLst/>
                <a:rect l="l" t="t" r="r" b="b"/>
                <a:pathLst>
                  <a:path w="1810" h="2483" extrusionOk="0">
                    <a:moveTo>
                      <a:pt x="904" y="2483"/>
                    </a:moveTo>
                    <a:lnTo>
                      <a:pt x="904" y="2483"/>
                    </a:lnTo>
                    <a:lnTo>
                      <a:pt x="956" y="2481"/>
                    </a:lnTo>
                    <a:lnTo>
                      <a:pt x="1004" y="2477"/>
                    </a:lnTo>
                    <a:lnTo>
                      <a:pt x="1050" y="2467"/>
                    </a:lnTo>
                    <a:lnTo>
                      <a:pt x="1092" y="2457"/>
                    </a:lnTo>
                    <a:lnTo>
                      <a:pt x="1134" y="2443"/>
                    </a:lnTo>
                    <a:lnTo>
                      <a:pt x="1174" y="2425"/>
                    </a:lnTo>
                    <a:lnTo>
                      <a:pt x="1212" y="2405"/>
                    </a:lnTo>
                    <a:lnTo>
                      <a:pt x="1248" y="2383"/>
                    </a:lnTo>
                    <a:lnTo>
                      <a:pt x="1284" y="2359"/>
                    </a:lnTo>
                    <a:lnTo>
                      <a:pt x="1318" y="2333"/>
                    </a:lnTo>
                    <a:lnTo>
                      <a:pt x="1350" y="2305"/>
                    </a:lnTo>
                    <a:lnTo>
                      <a:pt x="1382" y="2277"/>
                    </a:lnTo>
                    <a:lnTo>
                      <a:pt x="1414" y="2245"/>
                    </a:lnTo>
                    <a:lnTo>
                      <a:pt x="1446" y="2213"/>
                    </a:lnTo>
                    <a:lnTo>
                      <a:pt x="1506" y="2145"/>
                    </a:lnTo>
                    <a:lnTo>
                      <a:pt x="1506" y="2145"/>
                    </a:lnTo>
                    <a:lnTo>
                      <a:pt x="1544" y="2101"/>
                    </a:lnTo>
                    <a:lnTo>
                      <a:pt x="1578" y="2055"/>
                    </a:lnTo>
                    <a:lnTo>
                      <a:pt x="1610" y="2003"/>
                    </a:lnTo>
                    <a:lnTo>
                      <a:pt x="1638" y="1947"/>
                    </a:lnTo>
                    <a:lnTo>
                      <a:pt x="1666" y="1888"/>
                    </a:lnTo>
                    <a:lnTo>
                      <a:pt x="1690" y="1824"/>
                    </a:lnTo>
                    <a:lnTo>
                      <a:pt x="1714" y="1758"/>
                    </a:lnTo>
                    <a:lnTo>
                      <a:pt x="1734" y="1688"/>
                    </a:lnTo>
                    <a:lnTo>
                      <a:pt x="1750" y="1614"/>
                    </a:lnTo>
                    <a:lnTo>
                      <a:pt x="1766" y="1536"/>
                    </a:lnTo>
                    <a:lnTo>
                      <a:pt x="1780" y="1456"/>
                    </a:lnTo>
                    <a:lnTo>
                      <a:pt x="1790" y="1370"/>
                    </a:lnTo>
                    <a:lnTo>
                      <a:pt x="1798" y="1282"/>
                    </a:lnTo>
                    <a:lnTo>
                      <a:pt x="1804" y="1190"/>
                    </a:lnTo>
                    <a:lnTo>
                      <a:pt x="1808" y="1096"/>
                    </a:lnTo>
                    <a:lnTo>
                      <a:pt x="1810" y="996"/>
                    </a:lnTo>
                    <a:lnTo>
                      <a:pt x="1810" y="996"/>
                    </a:lnTo>
                    <a:lnTo>
                      <a:pt x="1808" y="946"/>
                    </a:lnTo>
                    <a:lnTo>
                      <a:pt x="1804" y="894"/>
                    </a:lnTo>
                    <a:lnTo>
                      <a:pt x="1798" y="844"/>
                    </a:lnTo>
                    <a:lnTo>
                      <a:pt x="1790" y="796"/>
                    </a:lnTo>
                    <a:lnTo>
                      <a:pt x="1780" y="748"/>
                    </a:lnTo>
                    <a:lnTo>
                      <a:pt x="1768" y="700"/>
                    </a:lnTo>
                    <a:lnTo>
                      <a:pt x="1754" y="654"/>
                    </a:lnTo>
                    <a:lnTo>
                      <a:pt x="1738" y="610"/>
                    </a:lnTo>
                    <a:lnTo>
                      <a:pt x="1720" y="564"/>
                    </a:lnTo>
                    <a:lnTo>
                      <a:pt x="1700" y="522"/>
                    </a:lnTo>
                    <a:lnTo>
                      <a:pt x="1678" y="480"/>
                    </a:lnTo>
                    <a:lnTo>
                      <a:pt x="1654" y="440"/>
                    </a:lnTo>
                    <a:lnTo>
                      <a:pt x="1630" y="400"/>
                    </a:lnTo>
                    <a:lnTo>
                      <a:pt x="1602" y="364"/>
                    </a:lnTo>
                    <a:lnTo>
                      <a:pt x="1574" y="328"/>
                    </a:lnTo>
                    <a:lnTo>
                      <a:pt x="1544" y="292"/>
                    </a:lnTo>
                    <a:lnTo>
                      <a:pt x="1512" y="260"/>
                    </a:lnTo>
                    <a:lnTo>
                      <a:pt x="1480" y="228"/>
                    </a:lnTo>
                    <a:lnTo>
                      <a:pt x="1446" y="198"/>
                    </a:lnTo>
                    <a:lnTo>
                      <a:pt x="1410" y="170"/>
                    </a:lnTo>
                    <a:lnTo>
                      <a:pt x="1374" y="144"/>
                    </a:lnTo>
                    <a:lnTo>
                      <a:pt x="1336" y="120"/>
                    </a:lnTo>
                    <a:lnTo>
                      <a:pt x="1296" y="98"/>
                    </a:lnTo>
                    <a:lnTo>
                      <a:pt x="1256" y="78"/>
                    </a:lnTo>
                    <a:lnTo>
                      <a:pt x="1216" y="62"/>
                    </a:lnTo>
                    <a:lnTo>
                      <a:pt x="1174" y="46"/>
                    </a:lnTo>
                    <a:lnTo>
                      <a:pt x="1130" y="32"/>
                    </a:lnTo>
                    <a:lnTo>
                      <a:pt x="1086" y="20"/>
                    </a:lnTo>
                    <a:lnTo>
                      <a:pt x="1042" y="12"/>
                    </a:lnTo>
                    <a:lnTo>
                      <a:pt x="996" y="6"/>
                    </a:lnTo>
                    <a:lnTo>
                      <a:pt x="950" y="2"/>
                    </a:lnTo>
                    <a:lnTo>
                      <a:pt x="904" y="0"/>
                    </a:lnTo>
                    <a:lnTo>
                      <a:pt x="904" y="0"/>
                    </a:lnTo>
                    <a:lnTo>
                      <a:pt x="858" y="2"/>
                    </a:lnTo>
                    <a:lnTo>
                      <a:pt x="812" y="6"/>
                    </a:lnTo>
                    <a:lnTo>
                      <a:pt x="766" y="12"/>
                    </a:lnTo>
                    <a:lnTo>
                      <a:pt x="722" y="20"/>
                    </a:lnTo>
                    <a:lnTo>
                      <a:pt x="678" y="32"/>
                    </a:lnTo>
                    <a:lnTo>
                      <a:pt x="636" y="46"/>
                    </a:lnTo>
                    <a:lnTo>
                      <a:pt x="594" y="62"/>
                    </a:lnTo>
                    <a:lnTo>
                      <a:pt x="552" y="78"/>
                    </a:lnTo>
                    <a:lnTo>
                      <a:pt x="512" y="98"/>
                    </a:lnTo>
                    <a:lnTo>
                      <a:pt x="474" y="120"/>
                    </a:lnTo>
                    <a:lnTo>
                      <a:pt x="436" y="144"/>
                    </a:lnTo>
                    <a:lnTo>
                      <a:pt x="400" y="170"/>
                    </a:lnTo>
                    <a:lnTo>
                      <a:pt x="364" y="198"/>
                    </a:lnTo>
                    <a:lnTo>
                      <a:pt x="330" y="228"/>
                    </a:lnTo>
                    <a:lnTo>
                      <a:pt x="296" y="260"/>
                    </a:lnTo>
                    <a:lnTo>
                      <a:pt x="266" y="292"/>
                    </a:lnTo>
                    <a:lnTo>
                      <a:pt x="236" y="328"/>
                    </a:lnTo>
                    <a:lnTo>
                      <a:pt x="206" y="364"/>
                    </a:lnTo>
                    <a:lnTo>
                      <a:pt x="180" y="400"/>
                    </a:lnTo>
                    <a:lnTo>
                      <a:pt x="154" y="440"/>
                    </a:lnTo>
                    <a:lnTo>
                      <a:pt x="130" y="480"/>
                    </a:lnTo>
                    <a:lnTo>
                      <a:pt x="110" y="522"/>
                    </a:lnTo>
                    <a:lnTo>
                      <a:pt x="90" y="564"/>
                    </a:lnTo>
                    <a:lnTo>
                      <a:pt x="72" y="610"/>
                    </a:lnTo>
                    <a:lnTo>
                      <a:pt x="54" y="654"/>
                    </a:lnTo>
                    <a:lnTo>
                      <a:pt x="40" y="700"/>
                    </a:lnTo>
                    <a:lnTo>
                      <a:pt x="28" y="748"/>
                    </a:lnTo>
                    <a:lnTo>
                      <a:pt x="18" y="796"/>
                    </a:lnTo>
                    <a:lnTo>
                      <a:pt x="10" y="844"/>
                    </a:lnTo>
                    <a:lnTo>
                      <a:pt x="4" y="894"/>
                    </a:lnTo>
                    <a:lnTo>
                      <a:pt x="2" y="946"/>
                    </a:lnTo>
                    <a:lnTo>
                      <a:pt x="0" y="996"/>
                    </a:lnTo>
                    <a:lnTo>
                      <a:pt x="0" y="996"/>
                    </a:lnTo>
                    <a:lnTo>
                      <a:pt x="2" y="1096"/>
                    </a:lnTo>
                    <a:lnTo>
                      <a:pt x="4" y="1190"/>
                    </a:lnTo>
                    <a:lnTo>
                      <a:pt x="10" y="1282"/>
                    </a:lnTo>
                    <a:lnTo>
                      <a:pt x="18" y="1370"/>
                    </a:lnTo>
                    <a:lnTo>
                      <a:pt x="30" y="1456"/>
                    </a:lnTo>
                    <a:lnTo>
                      <a:pt x="42" y="1536"/>
                    </a:lnTo>
                    <a:lnTo>
                      <a:pt x="58" y="1614"/>
                    </a:lnTo>
                    <a:lnTo>
                      <a:pt x="76" y="1688"/>
                    </a:lnTo>
                    <a:lnTo>
                      <a:pt x="96" y="1758"/>
                    </a:lnTo>
                    <a:lnTo>
                      <a:pt x="118" y="1824"/>
                    </a:lnTo>
                    <a:lnTo>
                      <a:pt x="144" y="1888"/>
                    </a:lnTo>
                    <a:lnTo>
                      <a:pt x="170" y="1947"/>
                    </a:lnTo>
                    <a:lnTo>
                      <a:pt x="200" y="2003"/>
                    </a:lnTo>
                    <a:lnTo>
                      <a:pt x="232" y="2055"/>
                    </a:lnTo>
                    <a:lnTo>
                      <a:pt x="266" y="2101"/>
                    </a:lnTo>
                    <a:lnTo>
                      <a:pt x="302" y="2145"/>
                    </a:lnTo>
                    <a:lnTo>
                      <a:pt x="302" y="2145"/>
                    </a:lnTo>
                    <a:lnTo>
                      <a:pt x="364" y="2213"/>
                    </a:lnTo>
                    <a:lnTo>
                      <a:pt x="396" y="2245"/>
                    </a:lnTo>
                    <a:lnTo>
                      <a:pt x="426" y="2277"/>
                    </a:lnTo>
                    <a:lnTo>
                      <a:pt x="458" y="2305"/>
                    </a:lnTo>
                    <a:lnTo>
                      <a:pt x="492" y="2333"/>
                    </a:lnTo>
                    <a:lnTo>
                      <a:pt x="526" y="2359"/>
                    </a:lnTo>
                    <a:lnTo>
                      <a:pt x="560" y="2383"/>
                    </a:lnTo>
                    <a:lnTo>
                      <a:pt x="598" y="2405"/>
                    </a:lnTo>
                    <a:lnTo>
                      <a:pt x="636" y="2425"/>
                    </a:lnTo>
                    <a:lnTo>
                      <a:pt x="674" y="2443"/>
                    </a:lnTo>
                    <a:lnTo>
                      <a:pt x="716" y="2457"/>
                    </a:lnTo>
                    <a:lnTo>
                      <a:pt x="760" y="2467"/>
                    </a:lnTo>
                    <a:lnTo>
                      <a:pt x="806" y="2477"/>
                    </a:lnTo>
                    <a:lnTo>
                      <a:pt x="854" y="2481"/>
                    </a:lnTo>
                    <a:lnTo>
                      <a:pt x="904" y="2483"/>
                    </a:lnTo>
                    <a:lnTo>
                      <a:pt x="904" y="2483"/>
                    </a:lnTo>
                    <a:close/>
                    <a:moveTo>
                      <a:pt x="904" y="286"/>
                    </a:moveTo>
                    <a:lnTo>
                      <a:pt x="904" y="286"/>
                    </a:lnTo>
                    <a:lnTo>
                      <a:pt x="936" y="288"/>
                    </a:lnTo>
                    <a:lnTo>
                      <a:pt x="968" y="290"/>
                    </a:lnTo>
                    <a:lnTo>
                      <a:pt x="998" y="294"/>
                    </a:lnTo>
                    <a:lnTo>
                      <a:pt x="1030" y="300"/>
                    </a:lnTo>
                    <a:lnTo>
                      <a:pt x="1060" y="308"/>
                    </a:lnTo>
                    <a:lnTo>
                      <a:pt x="1088" y="318"/>
                    </a:lnTo>
                    <a:lnTo>
                      <a:pt x="1118" y="330"/>
                    </a:lnTo>
                    <a:lnTo>
                      <a:pt x="1146" y="342"/>
                    </a:lnTo>
                    <a:lnTo>
                      <a:pt x="1172" y="356"/>
                    </a:lnTo>
                    <a:lnTo>
                      <a:pt x="1200" y="372"/>
                    </a:lnTo>
                    <a:lnTo>
                      <a:pt x="1226" y="390"/>
                    </a:lnTo>
                    <a:lnTo>
                      <a:pt x="1250" y="408"/>
                    </a:lnTo>
                    <a:lnTo>
                      <a:pt x="1274" y="428"/>
                    </a:lnTo>
                    <a:lnTo>
                      <a:pt x="1298" y="448"/>
                    </a:lnTo>
                    <a:lnTo>
                      <a:pt x="1320" y="470"/>
                    </a:lnTo>
                    <a:lnTo>
                      <a:pt x="1342" y="494"/>
                    </a:lnTo>
                    <a:lnTo>
                      <a:pt x="1362" y="518"/>
                    </a:lnTo>
                    <a:lnTo>
                      <a:pt x="1382" y="544"/>
                    </a:lnTo>
                    <a:lnTo>
                      <a:pt x="1400" y="572"/>
                    </a:lnTo>
                    <a:lnTo>
                      <a:pt x="1418" y="600"/>
                    </a:lnTo>
                    <a:lnTo>
                      <a:pt x="1434" y="628"/>
                    </a:lnTo>
                    <a:lnTo>
                      <a:pt x="1448" y="658"/>
                    </a:lnTo>
                    <a:lnTo>
                      <a:pt x="1462" y="688"/>
                    </a:lnTo>
                    <a:lnTo>
                      <a:pt x="1474" y="720"/>
                    </a:lnTo>
                    <a:lnTo>
                      <a:pt x="1486" y="752"/>
                    </a:lnTo>
                    <a:lnTo>
                      <a:pt x="1496" y="786"/>
                    </a:lnTo>
                    <a:lnTo>
                      <a:pt x="1504" y="818"/>
                    </a:lnTo>
                    <a:lnTo>
                      <a:pt x="1512" y="854"/>
                    </a:lnTo>
                    <a:lnTo>
                      <a:pt x="1516" y="888"/>
                    </a:lnTo>
                    <a:lnTo>
                      <a:pt x="1520" y="924"/>
                    </a:lnTo>
                    <a:lnTo>
                      <a:pt x="1522" y="960"/>
                    </a:lnTo>
                    <a:lnTo>
                      <a:pt x="1524" y="996"/>
                    </a:lnTo>
                    <a:lnTo>
                      <a:pt x="1524" y="996"/>
                    </a:lnTo>
                    <a:lnTo>
                      <a:pt x="1522" y="1080"/>
                    </a:lnTo>
                    <a:lnTo>
                      <a:pt x="1520" y="1160"/>
                    </a:lnTo>
                    <a:lnTo>
                      <a:pt x="1516" y="1238"/>
                    </a:lnTo>
                    <a:lnTo>
                      <a:pt x="1508" y="1314"/>
                    </a:lnTo>
                    <a:lnTo>
                      <a:pt x="1500" y="1386"/>
                    </a:lnTo>
                    <a:lnTo>
                      <a:pt x="1490" y="1454"/>
                    </a:lnTo>
                    <a:lnTo>
                      <a:pt x="1478" y="1520"/>
                    </a:lnTo>
                    <a:lnTo>
                      <a:pt x="1464" y="1582"/>
                    </a:lnTo>
                    <a:lnTo>
                      <a:pt x="1448" y="1642"/>
                    </a:lnTo>
                    <a:lnTo>
                      <a:pt x="1432" y="1698"/>
                    </a:lnTo>
                    <a:lnTo>
                      <a:pt x="1412" y="1750"/>
                    </a:lnTo>
                    <a:lnTo>
                      <a:pt x="1392" y="1798"/>
                    </a:lnTo>
                    <a:lnTo>
                      <a:pt x="1370" y="1844"/>
                    </a:lnTo>
                    <a:lnTo>
                      <a:pt x="1346" y="1884"/>
                    </a:lnTo>
                    <a:lnTo>
                      <a:pt x="1320" y="1922"/>
                    </a:lnTo>
                    <a:lnTo>
                      <a:pt x="1294" y="1955"/>
                    </a:lnTo>
                    <a:lnTo>
                      <a:pt x="1294" y="1955"/>
                    </a:lnTo>
                    <a:lnTo>
                      <a:pt x="1234" y="2021"/>
                    </a:lnTo>
                    <a:lnTo>
                      <a:pt x="1180" y="2073"/>
                    </a:lnTo>
                    <a:lnTo>
                      <a:pt x="1156" y="2097"/>
                    </a:lnTo>
                    <a:lnTo>
                      <a:pt x="1132" y="2115"/>
                    </a:lnTo>
                    <a:lnTo>
                      <a:pt x="1108" y="2133"/>
                    </a:lnTo>
                    <a:lnTo>
                      <a:pt x="1086" y="2147"/>
                    </a:lnTo>
                    <a:lnTo>
                      <a:pt x="1064" y="2161"/>
                    </a:lnTo>
                    <a:lnTo>
                      <a:pt x="1042" y="2171"/>
                    </a:lnTo>
                    <a:lnTo>
                      <a:pt x="1020" y="2179"/>
                    </a:lnTo>
                    <a:lnTo>
                      <a:pt x="998" y="2187"/>
                    </a:lnTo>
                    <a:lnTo>
                      <a:pt x="976" y="2191"/>
                    </a:lnTo>
                    <a:lnTo>
                      <a:pt x="954" y="2195"/>
                    </a:lnTo>
                    <a:lnTo>
                      <a:pt x="930" y="2197"/>
                    </a:lnTo>
                    <a:lnTo>
                      <a:pt x="904" y="2197"/>
                    </a:lnTo>
                    <a:lnTo>
                      <a:pt x="904" y="2197"/>
                    </a:lnTo>
                    <a:lnTo>
                      <a:pt x="880" y="2197"/>
                    </a:lnTo>
                    <a:lnTo>
                      <a:pt x="856" y="2195"/>
                    </a:lnTo>
                    <a:lnTo>
                      <a:pt x="832" y="2191"/>
                    </a:lnTo>
                    <a:lnTo>
                      <a:pt x="810" y="2187"/>
                    </a:lnTo>
                    <a:lnTo>
                      <a:pt x="788" y="2179"/>
                    </a:lnTo>
                    <a:lnTo>
                      <a:pt x="766" y="2171"/>
                    </a:lnTo>
                    <a:lnTo>
                      <a:pt x="744" y="2161"/>
                    </a:lnTo>
                    <a:lnTo>
                      <a:pt x="722" y="2147"/>
                    </a:lnTo>
                    <a:lnTo>
                      <a:pt x="700" y="2133"/>
                    </a:lnTo>
                    <a:lnTo>
                      <a:pt x="676" y="2115"/>
                    </a:lnTo>
                    <a:lnTo>
                      <a:pt x="654" y="2097"/>
                    </a:lnTo>
                    <a:lnTo>
                      <a:pt x="628" y="2073"/>
                    </a:lnTo>
                    <a:lnTo>
                      <a:pt x="574" y="2021"/>
                    </a:lnTo>
                    <a:lnTo>
                      <a:pt x="516" y="1955"/>
                    </a:lnTo>
                    <a:lnTo>
                      <a:pt x="516" y="1955"/>
                    </a:lnTo>
                    <a:lnTo>
                      <a:pt x="488" y="1922"/>
                    </a:lnTo>
                    <a:lnTo>
                      <a:pt x="462" y="1884"/>
                    </a:lnTo>
                    <a:lnTo>
                      <a:pt x="438" y="1844"/>
                    </a:lnTo>
                    <a:lnTo>
                      <a:pt x="416" y="1798"/>
                    </a:lnTo>
                    <a:lnTo>
                      <a:pt x="396" y="1750"/>
                    </a:lnTo>
                    <a:lnTo>
                      <a:pt x="378" y="1698"/>
                    </a:lnTo>
                    <a:lnTo>
                      <a:pt x="360" y="1642"/>
                    </a:lnTo>
                    <a:lnTo>
                      <a:pt x="344" y="1582"/>
                    </a:lnTo>
                    <a:lnTo>
                      <a:pt x="330" y="1520"/>
                    </a:lnTo>
                    <a:lnTo>
                      <a:pt x="318" y="1454"/>
                    </a:lnTo>
                    <a:lnTo>
                      <a:pt x="308" y="1386"/>
                    </a:lnTo>
                    <a:lnTo>
                      <a:pt x="300" y="1314"/>
                    </a:lnTo>
                    <a:lnTo>
                      <a:pt x="294" y="1238"/>
                    </a:lnTo>
                    <a:lnTo>
                      <a:pt x="290" y="1160"/>
                    </a:lnTo>
                    <a:lnTo>
                      <a:pt x="286" y="1080"/>
                    </a:lnTo>
                    <a:lnTo>
                      <a:pt x="286" y="996"/>
                    </a:lnTo>
                    <a:lnTo>
                      <a:pt x="286" y="996"/>
                    </a:lnTo>
                    <a:lnTo>
                      <a:pt x="286" y="960"/>
                    </a:lnTo>
                    <a:lnTo>
                      <a:pt x="288" y="924"/>
                    </a:lnTo>
                    <a:lnTo>
                      <a:pt x="292" y="888"/>
                    </a:lnTo>
                    <a:lnTo>
                      <a:pt x="298" y="854"/>
                    </a:lnTo>
                    <a:lnTo>
                      <a:pt x="304" y="818"/>
                    </a:lnTo>
                    <a:lnTo>
                      <a:pt x="314" y="786"/>
                    </a:lnTo>
                    <a:lnTo>
                      <a:pt x="322" y="752"/>
                    </a:lnTo>
                    <a:lnTo>
                      <a:pt x="334" y="720"/>
                    </a:lnTo>
                    <a:lnTo>
                      <a:pt x="346" y="688"/>
                    </a:lnTo>
                    <a:lnTo>
                      <a:pt x="360" y="658"/>
                    </a:lnTo>
                    <a:lnTo>
                      <a:pt x="376" y="628"/>
                    </a:lnTo>
                    <a:lnTo>
                      <a:pt x="392" y="600"/>
                    </a:lnTo>
                    <a:lnTo>
                      <a:pt x="408" y="572"/>
                    </a:lnTo>
                    <a:lnTo>
                      <a:pt x="426" y="544"/>
                    </a:lnTo>
                    <a:lnTo>
                      <a:pt x="446" y="518"/>
                    </a:lnTo>
                    <a:lnTo>
                      <a:pt x="466" y="494"/>
                    </a:lnTo>
                    <a:lnTo>
                      <a:pt x="488" y="470"/>
                    </a:lnTo>
                    <a:lnTo>
                      <a:pt x="510" y="448"/>
                    </a:lnTo>
                    <a:lnTo>
                      <a:pt x="534" y="428"/>
                    </a:lnTo>
                    <a:lnTo>
                      <a:pt x="558" y="408"/>
                    </a:lnTo>
                    <a:lnTo>
                      <a:pt x="584" y="390"/>
                    </a:lnTo>
                    <a:lnTo>
                      <a:pt x="610" y="372"/>
                    </a:lnTo>
                    <a:lnTo>
                      <a:pt x="636" y="356"/>
                    </a:lnTo>
                    <a:lnTo>
                      <a:pt x="664" y="342"/>
                    </a:lnTo>
                    <a:lnTo>
                      <a:pt x="692" y="330"/>
                    </a:lnTo>
                    <a:lnTo>
                      <a:pt x="720" y="318"/>
                    </a:lnTo>
                    <a:lnTo>
                      <a:pt x="750" y="308"/>
                    </a:lnTo>
                    <a:lnTo>
                      <a:pt x="780" y="300"/>
                    </a:lnTo>
                    <a:lnTo>
                      <a:pt x="810" y="294"/>
                    </a:lnTo>
                    <a:lnTo>
                      <a:pt x="842" y="290"/>
                    </a:lnTo>
                    <a:lnTo>
                      <a:pt x="872" y="288"/>
                    </a:lnTo>
                    <a:lnTo>
                      <a:pt x="904" y="286"/>
                    </a:lnTo>
                    <a:lnTo>
                      <a:pt x="904" y="286"/>
                    </a:lnTo>
                    <a:close/>
                  </a:path>
                </a:pathLst>
              </a:custGeom>
              <a:solidFill>
                <a:srgbClr val="FFFFFF"/>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grpSp>
      </p:grpSp>
      <p:sp>
        <p:nvSpPr>
          <p:cNvPr id="80" name="Google Shape;2209;p356">
            <a:extLst>
              <a:ext uri="{FF2B5EF4-FFF2-40B4-BE49-F238E27FC236}">
                <a16:creationId xmlns:a16="http://schemas.microsoft.com/office/drawing/2014/main" id="{E5FEEC70-5545-BEC9-4F19-F45B0877C6FC}"/>
              </a:ext>
            </a:extLst>
          </p:cNvPr>
          <p:cNvSpPr/>
          <p:nvPr/>
        </p:nvSpPr>
        <p:spPr>
          <a:xfrm>
            <a:off x="2479068" y="2625642"/>
            <a:ext cx="1469522" cy="2057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100" b="1" dirty="0">
                <a:solidFill>
                  <a:srgbClr val="7D7D7D"/>
                </a:solidFill>
              </a:rPr>
              <a:t>Address the need very early on</a:t>
            </a:r>
            <a:endParaRPr sz="1100" b="1" dirty="0">
              <a:solidFill>
                <a:srgbClr val="7D7D7D"/>
              </a:solidFill>
            </a:endParaRPr>
          </a:p>
          <a:p>
            <a:pPr marL="87313" lvl="0" indent="-87313" algn="l" rtl="0">
              <a:spcBef>
                <a:spcPts val="600"/>
              </a:spcBef>
              <a:spcAft>
                <a:spcPts val="0"/>
              </a:spcAft>
              <a:buClr>
                <a:srgbClr val="000000"/>
              </a:buClr>
              <a:buFont typeface="Arial"/>
              <a:buNone/>
            </a:pPr>
            <a:r>
              <a:rPr lang="en-US" sz="1050" dirty="0"/>
              <a:t>- </a:t>
            </a:r>
            <a:r>
              <a:rPr lang="en-US" sz="1050" dirty="0">
                <a:solidFill>
                  <a:srgbClr val="000000"/>
                </a:solidFill>
              </a:rPr>
              <a:t>Assess and advise whether or not such opinion will be feasible</a:t>
            </a:r>
          </a:p>
          <a:p>
            <a:pPr marL="87313" lvl="0" indent="-87313" algn="l" rtl="0">
              <a:spcBef>
                <a:spcPts val="600"/>
              </a:spcBef>
              <a:spcAft>
                <a:spcPts val="0"/>
              </a:spcAft>
              <a:buClr>
                <a:srgbClr val="000000"/>
              </a:buClr>
              <a:buFont typeface="Arial"/>
              <a:buNone/>
            </a:pPr>
            <a:r>
              <a:rPr lang="en-US" sz="1050" dirty="0"/>
              <a:t>- Advise client on the impact on the transaction (constraints, costs, …)</a:t>
            </a:r>
          </a:p>
        </p:txBody>
      </p:sp>
      <p:sp>
        <p:nvSpPr>
          <p:cNvPr id="81" name="Google Shape;2210;p356">
            <a:extLst>
              <a:ext uri="{FF2B5EF4-FFF2-40B4-BE49-F238E27FC236}">
                <a16:creationId xmlns:a16="http://schemas.microsoft.com/office/drawing/2014/main" id="{1EFA19CE-708E-67AA-A087-56BC2E0F04D6}"/>
              </a:ext>
            </a:extLst>
          </p:cNvPr>
          <p:cNvSpPr/>
          <p:nvPr/>
        </p:nvSpPr>
        <p:spPr>
          <a:xfrm>
            <a:off x="4084637" y="2620639"/>
            <a:ext cx="1541700" cy="2830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GB" sz="1100" b="1" dirty="0">
                <a:solidFill>
                  <a:srgbClr val="EB8C00"/>
                </a:solidFill>
              </a:rPr>
              <a:t>Address the scope of an opinion</a:t>
            </a:r>
            <a:endParaRPr sz="1100" dirty="0"/>
          </a:p>
          <a:p>
            <a:pPr marL="87313" marR="0" lvl="0" indent="-87313" algn="l" rtl="0">
              <a:spcBef>
                <a:spcPts val="600"/>
              </a:spcBef>
              <a:spcAft>
                <a:spcPts val="0"/>
              </a:spcAft>
              <a:buNone/>
            </a:pPr>
            <a:r>
              <a:rPr lang="en-GB" sz="1050" dirty="0"/>
              <a:t>- 	Manage the transaction so that the required opinion can be issued and provide ongoing advice as to problems that will adversely impact the legal opinion</a:t>
            </a:r>
            <a:endParaRPr sz="1050" dirty="0"/>
          </a:p>
          <a:p>
            <a:pPr marL="87313" marR="0" lvl="0" indent="-87313" algn="l" rtl="0">
              <a:spcBef>
                <a:spcPts val="600"/>
              </a:spcBef>
              <a:spcAft>
                <a:spcPts val="0"/>
              </a:spcAft>
              <a:buNone/>
            </a:pPr>
            <a:r>
              <a:rPr lang="en-GB" sz="1050" dirty="0"/>
              <a:t>- 	Scope will determine the scope of the other work (drafting, structuring, due diligence, …)</a:t>
            </a:r>
            <a:endParaRPr sz="1050" dirty="0"/>
          </a:p>
        </p:txBody>
      </p:sp>
      <p:sp>
        <p:nvSpPr>
          <p:cNvPr id="82" name="Google Shape;2211;p356">
            <a:extLst>
              <a:ext uri="{FF2B5EF4-FFF2-40B4-BE49-F238E27FC236}">
                <a16:creationId xmlns:a16="http://schemas.microsoft.com/office/drawing/2014/main" id="{4B819E3F-B1D5-0365-3CD2-BA2AB0BC1010}"/>
              </a:ext>
            </a:extLst>
          </p:cNvPr>
          <p:cNvSpPr/>
          <p:nvPr/>
        </p:nvSpPr>
        <p:spPr>
          <a:xfrm>
            <a:off x="5707425" y="2601017"/>
            <a:ext cx="1541700" cy="2057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GB" sz="1100" b="1" dirty="0">
                <a:solidFill>
                  <a:srgbClr val="464646"/>
                </a:solidFill>
              </a:rPr>
              <a:t>Use own standard forms</a:t>
            </a:r>
            <a:endParaRPr sz="1100" dirty="0">
              <a:solidFill>
                <a:srgbClr val="464646"/>
              </a:solidFill>
            </a:endParaRPr>
          </a:p>
          <a:p>
            <a:pPr marL="87313" marR="0" lvl="0" indent="-87313" algn="l" rtl="0">
              <a:spcBef>
                <a:spcPts val="600"/>
              </a:spcBef>
              <a:spcAft>
                <a:spcPts val="0"/>
              </a:spcAft>
              <a:buNone/>
            </a:pPr>
            <a:r>
              <a:rPr lang="en-GB" sz="1050" dirty="0"/>
              <a:t>-	Always use your own standard forms or appropriate precedents when drafting</a:t>
            </a:r>
            <a:endParaRPr sz="1050" dirty="0"/>
          </a:p>
        </p:txBody>
      </p:sp>
      <p:sp>
        <p:nvSpPr>
          <p:cNvPr id="83" name="Google Shape;2212;p356">
            <a:extLst>
              <a:ext uri="{FF2B5EF4-FFF2-40B4-BE49-F238E27FC236}">
                <a16:creationId xmlns:a16="http://schemas.microsoft.com/office/drawing/2014/main" id="{2B01C291-1183-8F55-072A-41B5EBF53A84}"/>
              </a:ext>
            </a:extLst>
          </p:cNvPr>
          <p:cNvSpPr/>
          <p:nvPr/>
        </p:nvSpPr>
        <p:spPr>
          <a:xfrm>
            <a:off x="7230129" y="2601017"/>
            <a:ext cx="1541700" cy="2057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GB" sz="1100" b="1" dirty="0">
                <a:solidFill>
                  <a:srgbClr val="7D7D7D"/>
                </a:solidFill>
              </a:rPr>
              <a:t>End responsibility and sign off</a:t>
            </a:r>
            <a:endParaRPr sz="1100" b="1" dirty="0">
              <a:solidFill>
                <a:srgbClr val="7D7D7D"/>
              </a:solidFill>
            </a:endParaRPr>
          </a:p>
          <a:p>
            <a:pPr marL="87313" marR="0" lvl="0" indent="-87313" algn="l" rtl="0">
              <a:spcBef>
                <a:spcPts val="600"/>
              </a:spcBef>
              <a:spcAft>
                <a:spcPts val="0"/>
              </a:spcAft>
              <a:buNone/>
              <a:tabLst>
                <a:tab pos="87313" algn="l"/>
              </a:tabLst>
            </a:pPr>
            <a:r>
              <a:rPr lang="en-GB" sz="1050" dirty="0"/>
              <a:t>-	Decision to be made by a partner (agreeing to issue an opinion, sign off on the opinion)</a:t>
            </a:r>
            <a:endParaRPr sz="1050" dirty="0"/>
          </a:p>
          <a:p>
            <a:pPr marL="87313" marR="0" lvl="0" indent="-87313" algn="l" rtl="0">
              <a:spcBef>
                <a:spcPts val="171"/>
              </a:spcBef>
              <a:spcAft>
                <a:spcPts val="0"/>
              </a:spcAft>
              <a:buNone/>
            </a:pPr>
            <a:r>
              <a:rPr lang="en-GB" sz="1050" dirty="0"/>
              <a:t>- 	Legal opinions / risk committee</a:t>
            </a:r>
            <a:endParaRPr sz="1050" dirty="0"/>
          </a:p>
        </p:txBody>
      </p:sp>
      <p:sp>
        <p:nvSpPr>
          <p:cNvPr id="5" name="TextBox 4">
            <a:extLst>
              <a:ext uri="{FF2B5EF4-FFF2-40B4-BE49-F238E27FC236}">
                <a16:creationId xmlns:a16="http://schemas.microsoft.com/office/drawing/2014/main" id="{5BEFD47B-CCD0-B70E-C8D2-C9FE09C73CD1}"/>
              </a:ext>
            </a:extLst>
          </p:cNvPr>
          <p:cNvSpPr txBox="1"/>
          <p:nvPr/>
        </p:nvSpPr>
        <p:spPr>
          <a:xfrm>
            <a:off x="786226" y="901799"/>
            <a:ext cx="5497272" cy="369332"/>
          </a:xfrm>
          <a:prstGeom prst="rect">
            <a:avLst/>
          </a:prstGeom>
          <a:noFill/>
        </p:spPr>
        <p:txBody>
          <a:bodyPr wrap="square">
            <a:spAutoFit/>
          </a:bodyPr>
          <a:lstStyle/>
          <a:p>
            <a:pPr marL="0" indent="0">
              <a:buNone/>
            </a:pPr>
            <a:r>
              <a:rPr lang="en-US" dirty="0">
                <a:solidFill>
                  <a:srgbClr val="4071BA"/>
                </a:solidFill>
              </a:rPr>
              <a:t>How to approach the issuing of a legal opinion?</a:t>
            </a:r>
          </a:p>
        </p:txBody>
      </p:sp>
      <p:sp>
        <p:nvSpPr>
          <p:cNvPr id="7" name="Title 6">
            <a:extLst>
              <a:ext uri="{FF2B5EF4-FFF2-40B4-BE49-F238E27FC236}">
                <a16:creationId xmlns:a16="http://schemas.microsoft.com/office/drawing/2014/main" id="{B1311958-06A1-73E9-AD83-61C042D1FE52}"/>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br>
              <a:rPr lang="nl-BE" dirty="0"/>
            </a:br>
            <a:endParaRPr lang="nl-NL" dirty="0"/>
          </a:p>
        </p:txBody>
      </p:sp>
      <p:sp>
        <p:nvSpPr>
          <p:cNvPr id="9" name="TextBox 8">
            <a:extLst>
              <a:ext uri="{FF2B5EF4-FFF2-40B4-BE49-F238E27FC236}">
                <a16:creationId xmlns:a16="http://schemas.microsoft.com/office/drawing/2014/main" id="{F1015533-4545-900C-1BCF-FF8C0BD2FA94}"/>
              </a:ext>
            </a:extLst>
          </p:cNvPr>
          <p:cNvSpPr txBox="1"/>
          <p:nvPr/>
        </p:nvSpPr>
        <p:spPr>
          <a:xfrm>
            <a:off x="780740" y="909498"/>
            <a:ext cx="6358894" cy="369332"/>
          </a:xfrm>
          <a:prstGeom prst="rect">
            <a:avLst/>
          </a:prstGeom>
          <a:noFill/>
        </p:spPr>
        <p:txBody>
          <a:bodyPr wrap="square">
            <a:spAutoFit/>
          </a:bodyPr>
          <a:lstStyle/>
          <a:p>
            <a:pPr marL="0" indent="0">
              <a:buFont typeface="Arial" pitchFamily="34" charset="0"/>
              <a:buNone/>
            </a:pPr>
            <a:r>
              <a:rPr lang="en-US" dirty="0">
                <a:solidFill>
                  <a:schemeClr val="accent5">
                    <a:lumMod val="75000"/>
                  </a:schemeClr>
                </a:solidFill>
              </a:rPr>
              <a:t>How to approach the issuing of a legal opinion?</a:t>
            </a:r>
          </a:p>
        </p:txBody>
      </p:sp>
    </p:spTree>
    <p:extLst>
      <p:ext uri="{BB962C8B-B14F-4D97-AF65-F5344CB8AC3E}">
        <p14:creationId xmlns:p14="http://schemas.microsoft.com/office/powerpoint/2010/main" val="850056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18</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Who issues the legal opinion when multiple legal counsels are involved?</a:t>
            </a:r>
          </a:p>
          <a:p>
            <a:pPr marL="0" indent="0">
              <a:buFont typeface="Arial" pitchFamily="34" charset="0"/>
              <a:buNone/>
            </a:pPr>
            <a:endParaRPr lang="en-US" dirty="0">
              <a:solidFill>
                <a:srgbClr val="4071BA"/>
              </a:solidFill>
            </a:endParaRPr>
          </a:p>
          <a:p>
            <a:pPr marL="0" indent="0">
              <a:buNone/>
            </a:pPr>
            <a:r>
              <a:rPr lang="nl-BE" b="1" dirty="0"/>
              <a:t>Market </a:t>
            </a:r>
            <a:r>
              <a:rPr lang="nl-BE" b="1" dirty="0" err="1"/>
              <a:t>practice</a:t>
            </a:r>
            <a:r>
              <a:rPr lang="nl-BE" b="1" dirty="0"/>
              <a:t>?</a:t>
            </a:r>
          </a:p>
          <a:p>
            <a:pPr marL="457200" lvl="0" indent="-330200" algn="l" rtl="0">
              <a:spcBef>
                <a:spcPts val="1200"/>
              </a:spcBef>
              <a:spcAft>
                <a:spcPts val="0"/>
              </a:spcAft>
              <a:buSzPts val="1600"/>
              <a:buChar char="•"/>
            </a:pPr>
            <a:r>
              <a:rPr lang="en-GB" dirty="0"/>
              <a:t>Borrower’s counsel vs lender’s counsel</a:t>
            </a:r>
          </a:p>
          <a:p>
            <a:pPr marL="457200" lvl="0" indent="-330200" algn="l" rtl="0">
              <a:spcBef>
                <a:spcPts val="0"/>
              </a:spcBef>
              <a:spcAft>
                <a:spcPts val="0"/>
              </a:spcAft>
              <a:buSzPts val="1600"/>
              <a:buChar char="•"/>
            </a:pPr>
            <a:r>
              <a:rPr lang="en-GB" dirty="0"/>
              <a:t>Issuer’s counsel vs underwriter’s counsel</a:t>
            </a:r>
          </a:p>
          <a:p>
            <a:pPr marL="0" indent="0">
              <a:buNone/>
            </a:pPr>
            <a:endParaRPr lang="nl-NL" dirty="0"/>
          </a:p>
          <a:p>
            <a:pPr marL="0" indent="0">
              <a:buNone/>
            </a:pPr>
            <a:r>
              <a:rPr lang="nl-NL" b="1" dirty="0" err="1"/>
              <a:t>Remark</a:t>
            </a:r>
            <a:endParaRPr lang="nl-NL" b="1" dirty="0"/>
          </a:p>
          <a:p>
            <a:pPr marL="0" indent="0">
              <a:buNone/>
            </a:pPr>
            <a:endParaRPr lang="nl-NL" dirty="0"/>
          </a:p>
          <a:p>
            <a:pPr marL="446088" indent="-358775">
              <a:buFont typeface="Arial" panose="020B0604020202020204" pitchFamily="34" charset="0"/>
              <a:buChar char="•"/>
            </a:pPr>
            <a:r>
              <a:rPr lang="en-US" dirty="0"/>
              <a:t>Enforceability opinion - only when you have drafted the documents?</a:t>
            </a:r>
          </a:p>
          <a:p>
            <a:endParaRPr lang="nl-NL" dirty="0"/>
          </a:p>
        </p:txBody>
      </p:sp>
      <p:pic>
        <p:nvPicPr>
          <p:cNvPr id="8" name="Google Shape;2249;p357">
            <a:extLst>
              <a:ext uri="{FF2B5EF4-FFF2-40B4-BE49-F238E27FC236}">
                <a16:creationId xmlns:a16="http://schemas.microsoft.com/office/drawing/2014/main" id="{388C7A76-FED0-42F3-F092-F68324CB08D5}"/>
              </a:ext>
            </a:extLst>
          </p:cNvPr>
          <p:cNvPicPr preferRelativeResize="0">
            <a:picLocks noChangeAspect="1"/>
          </p:cNvPicPr>
          <p:nvPr/>
        </p:nvPicPr>
        <p:blipFill rotWithShape="1">
          <a:blip r:embed="rId2">
            <a:alphaModFix/>
          </a:blip>
          <a:srcRect l="25148" r="15582"/>
          <a:stretch/>
        </p:blipFill>
        <p:spPr>
          <a:xfrm>
            <a:off x="5438835" y="815579"/>
            <a:ext cx="3360018" cy="3780000"/>
          </a:xfrm>
          <a:prstGeom prst="rect">
            <a:avLst/>
          </a:prstGeom>
          <a:noFill/>
          <a:ln>
            <a:noFill/>
          </a:ln>
        </p:spPr>
      </p:pic>
    </p:spTree>
    <p:extLst>
      <p:ext uri="{BB962C8B-B14F-4D97-AF65-F5344CB8AC3E}">
        <p14:creationId xmlns:p14="http://schemas.microsoft.com/office/powerpoint/2010/main" val="149499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19</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6290924"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How to approach a multi-jurisdictional context?</a:t>
            </a:r>
          </a:p>
          <a:p>
            <a:pPr marL="0" indent="0">
              <a:buFont typeface="Arial" pitchFamily="34" charset="0"/>
              <a:buNone/>
            </a:pPr>
            <a:endParaRPr lang="en-US" dirty="0">
              <a:solidFill>
                <a:srgbClr val="4071BA"/>
              </a:solidFill>
            </a:endParaRPr>
          </a:p>
          <a:p>
            <a:pPr marL="0" indent="0">
              <a:buNone/>
            </a:pPr>
            <a:r>
              <a:rPr lang="nl-BE" b="1" dirty="0" err="1"/>
              <a:t>What</a:t>
            </a:r>
            <a:r>
              <a:rPr lang="nl-BE" b="1" dirty="0"/>
              <a:t> is </a:t>
            </a:r>
            <a:r>
              <a:rPr lang="nl-BE" b="1" dirty="0" err="1"/>
              <a:t>the</a:t>
            </a:r>
            <a:r>
              <a:rPr lang="nl-BE" b="1" dirty="0"/>
              <a:t> </a:t>
            </a:r>
            <a:r>
              <a:rPr lang="nl-BE" b="1" dirty="0" err="1"/>
              <a:t>external</a:t>
            </a:r>
            <a:r>
              <a:rPr lang="nl-BE" b="1" dirty="0"/>
              <a:t> element?</a:t>
            </a:r>
          </a:p>
          <a:p>
            <a:pPr marL="457200" lvl="0" indent="-330200" algn="l" rtl="0">
              <a:spcBef>
                <a:spcPts val="600"/>
              </a:spcBef>
              <a:spcAft>
                <a:spcPts val="0"/>
              </a:spcAft>
              <a:buSzPts val="1600"/>
              <a:buChar char="•"/>
            </a:pPr>
            <a:r>
              <a:rPr lang="en-US" dirty="0"/>
              <a:t>Governing law (documents/rights …) and jurisdiction</a:t>
            </a:r>
          </a:p>
          <a:p>
            <a:pPr marL="457200" lvl="0" indent="-330200" algn="l" rtl="0">
              <a:spcAft>
                <a:spcPts val="0"/>
              </a:spcAft>
              <a:buSzPts val="1600"/>
              <a:buChar char="•"/>
            </a:pPr>
            <a:r>
              <a:rPr lang="en-US" dirty="0"/>
              <a:t>Foreign entity</a:t>
            </a:r>
          </a:p>
          <a:p>
            <a:pPr marL="457200" lvl="0" indent="-330200" algn="l" rtl="0">
              <a:spcAft>
                <a:spcPts val="0"/>
              </a:spcAft>
              <a:buSzPts val="1600"/>
              <a:buChar char="•"/>
            </a:pPr>
            <a:r>
              <a:rPr lang="en-US" dirty="0"/>
              <a:t>Assets abroad</a:t>
            </a:r>
          </a:p>
          <a:p>
            <a:pPr marL="457200" lvl="0" indent="-330200" algn="l" rtl="0">
              <a:spcAft>
                <a:spcPts val="0"/>
              </a:spcAft>
              <a:buSzPts val="1600"/>
              <a:buChar char="•"/>
            </a:pPr>
            <a:r>
              <a:rPr lang="en-US" dirty="0"/>
              <a:t>…</a:t>
            </a:r>
          </a:p>
          <a:p>
            <a:pPr marL="0" indent="0">
              <a:buNone/>
            </a:pPr>
            <a:endParaRPr lang="nl-NL" dirty="0"/>
          </a:p>
          <a:p>
            <a:pPr marL="0" indent="0">
              <a:buNone/>
            </a:pPr>
            <a:r>
              <a:rPr lang="en-US" b="1" dirty="0"/>
              <a:t>Advise the client on LO-matrix and impact on transaction</a:t>
            </a:r>
            <a:endParaRPr lang="nl-NL" b="1" dirty="0"/>
          </a:p>
          <a:p>
            <a:pPr marL="446088" indent="-358775">
              <a:spcBef>
                <a:spcPts val="600"/>
              </a:spcBef>
              <a:buFont typeface="Arial" panose="020B0604020202020204" pitchFamily="34" charset="0"/>
              <a:buChar char="•"/>
            </a:pPr>
            <a:r>
              <a:rPr lang="en-US" dirty="0"/>
              <a:t>What can be covered in the Belgian LO?</a:t>
            </a:r>
          </a:p>
          <a:p>
            <a:pPr marL="446088" indent="-358775">
              <a:buFont typeface="Arial" panose="020B0604020202020204" pitchFamily="34" charset="0"/>
              <a:buChar char="•"/>
            </a:pPr>
            <a:r>
              <a:rPr lang="en-US" dirty="0"/>
              <a:t>For what LO needed from foreign counsel?</a:t>
            </a:r>
          </a:p>
          <a:p>
            <a:pPr marL="446088" indent="-358775">
              <a:buFont typeface="Arial" panose="020B0604020202020204" pitchFamily="34" charset="0"/>
              <a:buChar char="•"/>
            </a:pPr>
            <a:r>
              <a:rPr lang="en-US" dirty="0"/>
              <a:t>Impact on feasibility (complexity, costs)</a:t>
            </a:r>
          </a:p>
          <a:p>
            <a:pPr marL="446088" indent="-358775">
              <a:buFont typeface="Arial" panose="020B0604020202020204" pitchFamily="34" charset="0"/>
              <a:buChar char="•"/>
            </a:pPr>
            <a:r>
              <a:rPr lang="en-US" dirty="0"/>
              <a:t>E.g. multi-jurisdictional factoring </a:t>
            </a:r>
            <a:r>
              <a:rPr lang="en-US" dirty="0" err="1"/>
              <a:t>programme</a:t>
            </a:r>
            <a:endParaRPr lang="en-US" dirty="0"/>
          </a:p>
          <a:p>
            <a:endParaRPr lang="nl-NL" dirty="0"/>
          </a:p>
        </p:txBody>
      </p:sp>
    </p:spTree>
    <p:extLst>
      <p:ext uri="{BB962C8B-B14F-4D97-AF65-F5344CB8AC3E}">
        <p14:creationId xmlns:p14="http://schemas.microsoft.com/office/powerpoint/2010/main" val="1236011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954;p341">
            <a:extLst>
              <a:ext uri="{FF2B5EF4-FFF2-40B4-BE49-F238E27FC236}">
                <a16:creationId xmlns:a16="http://schemas.microsoft.com/office/drawing/2014/main" id="{E4A1C206-A5EC-C16A-D1F8-0FF6A926A4CB}"/>
              </a:ext>
            </a:extLst>
          </p:cNvPr>
          <p:cNvPicPr preferRelativeResize="0">
            <a:picLocks noChangeAspect="1"/>
          </p:cNvPicPr>
          <p:nvPr/>
        </p:nvPicPr>
        <p:blipFill rotWithShape="1">
          <a:blip r:embed="rId2">
            <a:alphaModFix/>
          </a:blip>
          <a:srcRect t="12502" b="12495"/>
          <a:stretch/>
        </p:blipFill>
        <p:spPr>
          <a:xfrm>
            <a:off x="0" y="0"/>
            <a:ext cx="9144007" cy="5143500"/>
          </a:xfrm>
          <a:prstGeom prst="rect">
            <a:avLst/>
          </a:prstGeom>
          <a:noFill/>
          <a:ln>
            <a:noFill/>
          </a:ln>
        </p:spPr>
      </p:pic>
      <p:sp>
        <p:nvSpPr>
          <p:cNvPr id="4" name="Slide Number Placeholder 3">
            <a:extLst>
              <a:ext uri="{FF2B5EF4-FFF2-40B4-BE49-F238E27FC236}">
                <a16:creationId xmlns:a16="http://schemas.microsoft.com/office/drawing/2014/main" id="{80235E8E-7007-C77A-94C9-757E83396C10}"/>
              </a:ext>
            </a:extLst>
          </p:cNvPr>
          <p:cNvSpPr>
            <a:spLocks noGrp="1"/>
          </p:cNvSpPr>
          <p:nvPr>
            <p:ph type="sldNum" sz="quarter" idx="12"/>
          </p:nvPr>
        </p:nvSpPr>
        <p:spPr/>
        <p:txBody>
          <a:bodyPr/>
          <a:lstStyle/>
          <a:p>
            <a:fld id="{1C6BE17B-D861-924B-B43B-FB4BD656D2E6}" type="slidenum">
              <a:rPr lang="en-NL" smtClean="0"/>
              <a:t>2</a:t>
            </a:fld>
            <a:endParaRPr lang="en-NL"/>
          </a:p>
        </p:txBody>
      </p:sp>
      <p:sp>
        <p:nvSpPr>
          <p:cNvPr id="7" name="TextBox 6">
            <a:extLst>
              <a:ext uri="{FF2B5EF4-FFF2-40B4-BE49-F238E27FC236}">
                <a16:creationId xmlns:a16="http://schemas.microsoft.com/office/drawing/2014/main" id="{BB265FDA-97F5-8F59-2F4C-C1095F7BC64D}"/>
              </a:ext>
            </a:extLst>
          </p:cNvPr>
          <p:cNvSpPr txBox="1"/>
          <p:nvPr/>
        </p:nvSpPr>
        <p:spPr>
          <a:xfrm>
            <a:off x="0" y="1025314"/>
            <a:ext cx="3504037" cy="3096232"/>
          </a:xfrm>
          <a:prstGeom prst="rect">
            <a:avLst/>
          </a:prstGeom>
          <a:solidFill>
            <a:schemeClr val="accent5">
              <a:lumMod val="75000"/>
            </a:schemeClr>
          </a:solidFill>
        </p:spPr>
        <p:txBody>
          <a:bodyPr wrap="square" rtlCol="0">
            <a:spAutoFit/>
          </a:bodyPr>
          <a:lstStyle/>
          <a:p>
            <a:pPr>
              <a:lnSpc>
                <a:spcPct val="80000"/>
              </a:lnSpc>
            </a:pPr>
            <a:endParaRPr lang="en-US" sz="3200" dirty="0">
              <a:solidFill>
                <a:schemeClr val="bg1"/>
              </a:solidFill>
              <a:latin typeface="Cambria" panose="02040503050406030204" pitchFamily="18" charset="0"/>
              <a:ea typeface="Cambria" panose="02040503050406030204" pitchFamily="18" charset="0"/>
            </a:endParaRPr>
          </a:p>
          <a:p>
            <a:pPr>
              <a:lnSpc>
                <a:spcPct val="80000"/>
              </a:lnSpc>
            </a:pPr>
            <a:endParaRPr lang="en-US" sz="3000" dirty="0">
              <a:solidFill>
                <a:schemeClr val="bg1"/>
              </a:solidFill>
              <a:latin typeface="Cambria" panose="02040503050406030204" pitchFamily="18" charset="0"/>
              <a:ea typeface="Cambria" panose="02040503050406030204" pitchFamily="18" charset="0"/>
            </a:endParaRPr>
          </a:p>
          <a:p>
            <a:pPr marL="90488">
              <a:lnSpc>
                <a:spcPct val="80000"/>
              </a:lnSpc>
            </a:pPr>
            <a:r>
              <a:rPr lang="en-US" sz="3000" dirty="0">
                <a:solidFill>
                  <a:schemeClr val="bg1"/>
                </a:solidFill>
                <a:latin typeface="Cambria" panose="02040503050406030204" pitchFamily="18" charset="0"/>
                <a:ea typeface="Cambria" panose="02040503050406030204" pitchFamily="18" charset="0"/>
              </a:rPr>
              <a:t>There are no certainties in life … but there is the next best thing: a legal opinion.</a:t>
            </a:r>
          </a:p>
          <a:p>
            <a:pPr>
              <a:lnSpc>
                <a:spcPct val="80000"/>
              </a:lnSpc>
            </a:pPr>
            <a:endParaRPr lang="en-US" sz="3200" dirty="0">
              <a:solidFill>
                <a:schemeClr val="bg1"/>
              </a:solidFill>
              <a:latin typeface="Cambria" panose="02040503050406030204" pitchFamily="18" charset="0"/>
              <a:ea typeface="Cambria" panose="02040503050406030204" pitchFamily="18" charset="0"/>
            </a:endParaRPr>
          </a:p>
        </p:txBody>
      </p:sp>
      <p:sp>
        <p:nvSpPr>
          <p:cNvPr id="8" name="Google Shape;1956;p341">
            <a:extLst>
              <a:ext uri="{FF2B5EF4-FFF2-40B4-BE49-F238E27FC236}">
                <a16:creationId xmlns:a16="http://schemas.microsoft.com/office/drawing/2014/main" id="{A9F6D43C-10E9-2C00-116F-EB3910026351}"/>
              </a:ext>
            </a:extLst>
          </p:cNvPr>
          <p:cNvSpPr>
            <a:spLocks noChangeAspect="1"/>
          </p:cNvSpPr>
          <p:nvPr/>
        </p:nvSpPr>
        <p:spPr>
          <a:xfrm>
            <a:off x="228527" y="1311092"/>
            <a:ext cx="422500" cy="36000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31977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20</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6290924"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How to approach a multi-jurisdictional context? (cont’d)</a:t>
            </a:r>
          </a:p>
          <a:p>
            <a:pPr marL="0" indent="0">
              <a:spcBef>
                <a:spcPts val="600"/>
              </a:spcBef>
              <a:buNone/>
            </a:pPr>
            <a:r>
              <a:rPr lang="en-GB" sz="1600" i="1" dirty="0"/>
              <a:t>Multi-jurisdictional factoring - Scenario 1</a:t>
            </a:r>
          </a:p>
          <a:p>
            <a:pPr marL="0" indent="0">
              <a:buFont typeface="Arial" pitchFamily="34" charset="0"/>
              <a:buNone/>
            </a:pPr>
            <a:endParaRPr lang="en-US" dirty="0">
              <a:solidFill>
                <a:srgbClr val="4071BA"/>
              </a:solidFill>
            </a:endParaRPr>
          </a:p>
          <a:p>
            <a:endParaRPr lang="nl-NL" dirty="0"/>
          </a:p>
        </p:txBody>
      </p:sp>
      <p:sp>
        <p:nvSpPr>
          <p:cNvPr id="7" name="Google Shape;2267;p359">
            <a:extLst>
              <a:ext uri="{FF2B5EF4-FFF2-40B4-BE49-F238E27FC236}">
                <a16:creationId xmlns:a16="http://schemas.microsoft.com/office/drawing/2014/main" id="{170F77F8-5390-6CE1-5448-9DB1F40A7F37}"/>
              </a:ext>
            </a:extLst>
          </p:cNvPr>
          <p:cNvSpPr txBox="1"/>
          <p:nvPr/>
        </p:nvSpPr>
        <p:spPr>
          <a:xfrm>
            <a:off x="2376888" y="2267446"/>
            <a:ext cx="1478020" cy="60051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b="1" dirty="0" err="1">
                <a:solidFill>
                  <a:srgbClr val="FFFFFF"/>
                </a:solidFill>
              </a:rPr>
              <a:t>BelCo</a:t>
            </a:r>
            <a:endParaRPr sz="1800" b="1" dirty="0">
              <a:solidFill>
                <a:srgbClr val="FFFFFF"/>
              </a:solidFill>
            </a:endParaRPr>
          </a:p>
        </p:txBody>
      </p:sp>
      <p:sp>
        <p:nvSpPr>
          <p:cNvPr id="9" name="Google Shape;2268;p359">
            <a:extLst>
              <a:ext uri="{FF2B5EF4-FFF2-40B4-BE49-F238E27FC236}">
                <a16:creationId xmlns:a16="http://schemas.microsoft.com/office/drawing/2014/main" id="{8E392866-A95A-D766-779C-FAAA8A95F7A0}"/>
              </a:ext>
            </a:extLst>
          </p:cNvPr>
          <p:cNvSpPr txBox="1"/>
          <p:nvPr/>
        </p:nvSpPr>
        <p:spPr>
          <a:xfrm>
            <a:off x="5459814" y="2267446"/>
            <a:ext cx="1478020" cy="600511"/>
          </a:xfrm>
          <a:prstGeom prst="rect">
            <a:avLst/>
          </a:prstGeom>
          <a:solidFill>
            <a:srgbClr val="46464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b="1" dirty="0" err="1">
                <a:solidFill>
                  <a:srgbClr val="FFFFFF"/>
                </a:solidFill>
              </a:rPr>
              <a:t>BelFacto</a:t>
            </a:r>
            <a:endParaRPr sz="1800" b="1" dirty="0">
              <a:solidFill>
                <a:srgbClr val="FFFFFF"/>
              </a:solidFill>
            </a:endParaRPr>
          </a:p>
        </p:txBody>
      </p:sp>
      <p:cxnSp>
        <p:nvCxnSpPr>
          <p:cNvPr id="10" name="Google Shape;2269;p359">
            <a:extLst>
              <a:ext uri="{FF2B5EF4-FFF2-40B4-BE49-F238E27FC236}">
                <a16:creationId xmlns:a16="http://schemas.microsoft.com/office/drawing/2014/main" id="{52E361DC-B518-5D57-DAC6-C031B7B1BD2C}"/>
              </a:ext>
            </a:extLst>
          </p:cNvPr>
          <p:cNvCxnSpPr>
            <a:cxnSpLocks/>
          </p:cNvCxnSpPr>
          <p:nvPr/>
        </p:nvCxnSpPr>
        <p:spPr>
          <a:xfrm>
            <a:off x="3854908" y="2386931"/>
            <a:ext cx="1604907" cy="0"/>
          </a:xfrm>
          <a:prstGeom prst="straightConnector1">
            <a:avLst/>
          </a:prstGeom>
          <a:noFill/>
          <a:ln w="12700" cap="flat" cmpd="sng">
            <a:solidFill>
              <a:schemeClr val="dk2"/>
            </a:solidFill>
            <a:prstDash val="lgDash"/>
            <a:round/>
            <a:headEnd type="none" w="med" len="med"/>
            <a:tailEnd type="triangle" w="med" len="med"/>
          </a:ln>
        </p:spPr>
      </p:cxnSp>
      <p:cxnSp>
        <p:nvCxnSpPr>
          <p:cNvPr id="11" name="Google Shape;2270;p359">
            <a:extLst>
              <a:ext uri="{FF2B5EF4-FFF2-40B4-BE49-F238E27FC236}">
                <a16:creationId xmlns:a16="http://schemas.microsoft.com/office/drawing/2014/main" id="{4780F045-B04C-4A58-0FB8-F95049A7FE45}"/>
              </a:ext>
            </a:extLst>
          </p:cNvPr>
          <p:cNvCxnSpPr>
            <a:cxnSpLocks/>
          </p:cNvCxnSpPr>
          <p:nvPr/>
        </p:nvCxnSpPr>
        <p:spPr>
          <a:xfrm>
            <a:off x="3854907" y="2741718"/>
            <a:ext cx="1604907" cy="0"/>
          </a:xfrm>
          <a:prstGeom prst="straightConnector1">
            <a:avLst/>
          </a:prstGeom>
          <a:noFill/>
          <a:ln w="12700" cap="flat" cmpd="sng">
            <a:solidFill>
              <a:schemeClr val="dk2"/>
            </a:solidFill>
            <a:prstDash val="lgDash"/>
            <a:round/>
            <a:headEnd type="none" w="med" len="med"/>
            <a:tailEnd type="triangle" w="med" len="med"/>
          </a:ln>
        </p:spPr>
      </p:cxnSp>
      <p:sp>
        <p:nvSpPr>
          <p:cNvPr id="12" name="Google Shape;2271;p359">
            <a:extLst>
              <a:ext uri="{FF2B5EF4-FFF2-40B4-BE49-F238E27FC236}">
                <a16:creationId xmlns:a16="http://schemas.microsoft.com/office/drawing/2014/main" id="{236353C4-8BDF-0C00-D81D-70F1B6240819}"/>
              </a:ext>
            </a:extLst>
          </p:cNvPr>
          <p:cNvSpPr txBox="1"/>
          <p:nvPr/>
        </p:nvSpPr>
        <p:spPr>
          <a:xfrm>
            <a:off x="4248630" y="2730167"/>
            <a:ext cx="751110" cy="31539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t>assign</a:t>
            </a:r>
            <a:endParaRPr sz="1200" dirty="0"/>
          </a:p>
        </p:txBody>
      </p:sp>
      <p:sp>
        <p:nvSpPr>
          <p:cNvPr id="13" name="Google Shape;2272;p359">
            <a:extLst>
              <a:ext uri="{FF2B5EF4-FFF2-40B4-BE49-F238E27FC236}">
                <a16:creationId xmlns:a16="http://schemas.microsoft.com/office/drawing/2014/main" id="{38FD120A-C969-383D-CD15-C9CDC276D5CD}"/>
              </a:ext>
            </a:extLst>
          </p:cNvPr>
          <p:cNvSpPr txBox="1"/>
          <p:nvPr/>
        </p:nvSpPr>
        <p:spPr>
          <a:xfrm>
            <a:off x="4197227" y="2024274"/>
            <a:ext cx="855002" cy="31539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t>factoring</a:t>
            </a:r>
            <a:endParaRPr sz="1200" dirty="0"/>
          </a:p>
        </p:txBody>
      </p:sp>
      <p:sp>
        <p:nvSpPr>
          <p:cNvPr id="16" name="Google Shape;2273;p359">
            <a:extLst>
              <a:ext uri="{FF2B5EF4-FFF2-40B4-BE49-F238E27FC236}">
                <a16:creationId xmlns:a16="http://schemas.microsoft.com/office/drawing/2014/main" id="{EDC29906-5B36-129E-9B15-4A64B22365FF}"/>
              </a:ext>
            </a:extLst>
          </p:cNvPr>
          <p:cNvSpPr/>
          <p:nvPr/>
        </p:nvSpPr>
        <p:spPr>
          <a:xfrm>
            <a:off x="481810" y="3962225"/>
            <a:ext cx="1095326" cy="576245"/>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dirty="0"/>
              <a:t>US-D</a:t>
            </a:r>
            <a:endParaRPr sz="1400" b="1" dirty="0"/>
          </a:p>
        </p:txBody>
      </p:sp>
      <p:sp>
        <p:nvSpPr>
          <p:cNvPr id="17" name="Google Shape;2274;p359">
            <a:extLst>
              <a:ext uri="{FF2B5EF4-FFF2-40B4-BE49-F238E27FC236}">
                <a16:creationId xmlns:a16="http://schemas.microsoft.com/office/drawing/2014/main" id="{3E25C973-A1C8-DB85-0C50-A0D0F16931D0}"/>
              </a:ext>
            </a:extLst>
          </p:cNvPr>
          <p:cNvSpPr/>
          <p:nvPr/>
        </p:nvSpPr>
        <p:spPr>
          <a:xfrm>
            <a:off x="1668295" y="3959601"/>
            <a:ext cx="1095326" cy="576245"/>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dirty="0"/>
              <a:t>FR-D</a:t>
            </a:r>
            <a:endParaRPr b="1" dirty="0"/>
          </a:p>
        </p:txBody>
      </p:sp>
      <p:sp>
        <p:nvSpPr>
          <p:cNvPr id="18" name="Google Shape;2275;p359">
            <a:extLst>
              <a:ext uri="{FF2B5EF4-FFF2-40B4-BE49-F238E27FC236}">
                <a16:creationId xmlns:a16="http://schemas.microsoft.com/office/drawing/2014/main" id="{B47CC85C-3F8A-0FFB-6515-DF6729EC6861}"/>
              </a:ext>
            </a:extLst>
          </p:cNvPr>
          <p:cNvSpPr/>
          <p:nvPr/>
        </p:nvSpPr>
        <p:spPr>
          <a:xfrm>
            <a:off x="3332619" y="3912418"/>
            <a:ext cx="1095326" cy="576245"/>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dirty="0"/>
              <a:t>UK-D</a:t>
            </a:r>
            <a:endParaRPr sz="1400" b="1" dirty="0"/>
          </a:p>
        </p:txBody>
      </p:sp>
      <p:sp>
        <p:nvSpPr>
          <p:cNvPr id="19" name="Google Shape;2276;p359">
            <a:extLst>
              <a:ext uri="{FF2B5EF4-FFF2-40B4-BE49-F238E27FC236}">
                <a16:creationId xmlns:a16="http://schemas.microsoft.com/office/drawing/2014/main" id="{A8192CF2-3083-017E-B35A-5F043F14C018}"/>
              </a:ext>
            </a:extLst>
          </p:cNvPr>
          <p:cNvSpPr/>
          <p:nvPr/>
        </p:nvSpPr>
        <p:spPr>
          <a:xfrm>
            <a:off x="4504566" y="3912418"/>
            <a:ext cx="1095326" cy="576245"/>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dirty="0"/>
              <a:t>IT-D</a:t>
            </a:r>
            <a:endParaRPr sz="1400" b="1" dirty="0"/>
          </a:p>
        </p:txBody>
      </p:sp>
      <p:sp>
        <p:nvSpPr>
          <p:cNvPr id="20" name="Google Shape;2277;p359">
            <a:extLst>
              <a:ext uri="{FF2B5EF4-FFF2-40B4-BE49-F238E27FC236}">
                <a16:creationId xmlns:a16="http://schemas.microsoft.com/office/drawing/2014/main" id="{0872FD94-BAB3-15E9-EF14-EFF04F68974C}"/>
              </a:ext>
            </a:extLst>
          </p:cNvPr>
          <p:cNvSpPr txBox="1"/>
          <p:nvPr/>
        </p:nvSpPr>
        <p:spPr>
          <a:xfrm>
            <a:off x="2839586" y="3954481"/>
            <a:ext cx="450630" cy="300662"/>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400" b="1" dirty="0"/>
              <a:t>...</a:t>
            </a:r>
            <a:endParaRPr sz="1400" b="1" dirty="0"/>
          </a:p>
        </p:txBody>
      </p:sp>
      <p:cxnSp>
        <p:nvCxnSpPr>
          <p:cNvPr id="21" name="Google Shape;2278;p359">
            <a:extLst>
              <a:ext uri="{FF2B5EF4-FFF2-40B4-BE49-F238E27FC236}">
                <a16:creationId xmlns:a16="http://schemas.microsoft.com/office/drawing/2014/main" id="{69768D94-8EB9-15B3-1798-7CEA4C5BCFBE}"/>
              </a:ext>
            </a:extLst>
          </p:cNvPr>
          <p:cNvCxnSpPr>
            <a:cxnSpLocks/>
            <a:stCxn id="7" idx="2"/>
          </p:cNvCxnSpPr>
          <p:nvPr/>
        </p:nvCxnSpPr>
        <p:spPr>
          <a:xfrm flipH="1">
            <a:off x="1024322" y="2867957"/>
            <a:ext cx="2091576" cy="1094268"/>
          </a:xfrm>
          <a:prstGeom prst="straightConnector1">
            <a:avLst/>
          </a:prstGeom>
          <a:noFill/>
          <a:ln w="9525" cap="flat" cmpd="sng">
            <a:solidFill>
              <a:schemeClr val="dk2"/>
            </a:solidFill>
            <a:prstDash val="solid"/>
            <a:round/>
            <a:headEnd type="none" w="med" len="med"/>
            <a:tailEnd type="none" w="med" len="med"/>
          </a:ln>
        </p:spPr>
      </p:cxnSp>
      <p:cxnSp>
        <p:nvCxnSpPr>
          <p:cNvPr id="22" name="Google Shape;2279;p359">
            <a:extLst>
              <a:ext uri="{FF2B5EF4-FFF2-40B4-BE49-F238E27FC236}">
                <a16:creationId xmlns:a16="http://schemas.microsoft.com/office/drawing/2014/main" id="{5B9FE5EA-973E-31FA-0FCE-09BE0CA773A6}"/>
              </a:ext>
            </a:extLst>
          </p:cNvPr>
          <p:cNvCxnSpPr>
            <a:cxnSpLocks/>
            <a:stCxn id="7" idx="2"/>
          </p:cNvCxnSpPr>
          <p:nvPr/>
        </p:nvCxnSpPr>
        <p:spPr>
          <a:xfrm flipH="1">
            <a:off x="2238939" y="2867957"/>
            <a:ext cx="876959" cy="1098024"/>
          </a:xfrm>
          <a:prstGeom prst="straightConnector1">
            <a:avLst/>
          </a:prstGeom>
          <a:noFill/>
          <a:ln w="9525" cap="flat" cmpd="sng">
            <a:solidFill>
              <a:schemeClr val="dk2"/>
            </a:solidFill>
            <a:prstDash val="solid"/>
            <a:round/>
            <a:headEnd type="none" w="med" len="med"/>
            <a:tailEnd type="none" w="med" len="med"/>
          </a:ln>
        </p:spPr>
      </p:cxnSp>
      <p:cxnSp>
        <p:nvCxnSpPr>
          <p:cNvPr id="23" name="Google Shape;2281;p359">
            <a:extLst>
              <a:ext uri="{FF2B5EF4-FFF2-40B4-BE49-F238E27FC236}">
                <a16:creationId xmlns:a16="http://schemas.microsoft.com/office/drawing/2014/main" id="{B2531BA4-AB38-78C3-5A38-E8AD05C61E2C}"/>
              </a:ext>
            </a:extLst>
          </p:cNvPr>
          <p:cNvCxnSpPr>
            <a:cxnSpLocks/>
            <a:stCxn id="7" idx="2"/>
            <a:endCxn id="19" idx="0"/>
          </p:cNvCxnSpPr>
          <p:nvPr/>
        </p:nvCxnSpPr>
        <p:spPr>
          <a:xfrm>
            <a:off x="3115898" y="2867957"/>
            <a:ext cx="1936331" cy="1044461"/>
          </a:xfrm>
          <a:prstGeom prst="straightConnector1">
            <a:avLst/>
          </a:prstGeom>
          <a:noFill/>
          <a:ln w="9525" cap="flat" cmpd="sng">
            <a:solidFill>
              <a:schemeClr val="dk2"/>
            </a:solidFill>
            <a:prstDash val="solid"/>
            <a:round/>
            <a:headEnd type="none" w="med" len="med"/>
            <a:tailEnd type="none" w="med" len="med"/>
          </a:ln>
        </p:spPr>
      </p:cxnSp>
      <p:sp>
        <p:nvSpPr>
          <p:cNvPr id="24" name="Google Shape;2283;p359">
            <a:extLst>
              <a:ext uri="{FF2B5EF4-FFF2-40B4-BE49-F238E27FC236}">
                <a16:creationId xmlns:a16="http://schemas.microsoft.com/office/drawing/2014/main" id="{CB97DDAF-662D-7EF0-28B3-B35DAFBE4727}"/>
              </a:ext>
            </a:extLst>
          </p:cNvPr>
          <p:cNvSpPr txBox="1"/>
          <p:nvPr/>
        </p:nvSpPr>
        <p:spPr>
          <a:xfrm>
            <a:off x="2534227" y="4399338"/>
            <a:ext cx="1027786" cy="27301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dirty="0">
                <a:solidFill>
                  <a:srgbClr val="7D7D7D"/>
                </a:solidFill>
              </a:rPr>
              <a:t>foreign debtors</a:t>
            </a:r>
            <a:endParaRPr sz="1000" dirty="0">
              <a:solidFill>
                <a:srgbClr val="7D7D7D"/>
              </a:solidFill>
            </a:endParaRPr>
          </a:p>
        </p:txBody>
      </p:sp>
      <p:cxnSp>
        <p:nvCxnSpPr>
          <p:cNvPr id="25" name="Google Shape;2280;p359">
            <a:extLst>
              <a:ext uri="{FF2B5EF4-FFF2-40B4-BE49-F238E27FC236}">
                <a16:creationId xmlns:a16="http://schemas.microsoft.com/office/drawing/2014/main" id="{2BBC49EB-EB82-C1CF-76E6-B033083F732D}"/>
              </a:ext>
            </a:extLst>
          </p:cNvPr>
          <p:cNvCxnSpPr>
            <a:cxnSpLocks/>
            <a:stCxn id="7" idx="2"/>
            <a:endCxn id="18" idx="0"/>
          </p:cNvCxnSpPr>
          <p:nvPr/>
        </p:nvCxnSpPr>
        <p:spPr>
          <a:xfrm>
            <a:off x="3115898" y="2867957"/>
            <a:ext cx="764384" cy="1044461"/>
          </a:xfrm>
          <a:prstGeom prst="straightConnector1">
            <a:avLst/>
          </a:prstGeom>
          <a:noFill/>
          <a:ln w="952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66868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21</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168225"/>
            <a:ext cx="6290924" cy="3145139"/>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How to approach a multi-jurisdictional context? (cont’d)</a:t>
            </a:r>
          </a:p>
          <a:p>
            <a:pPr marL="0" indent="0">
              <a:spcBef>
                <a:spcPts val="600"/>
              </a:spcBef>
              <a:buNone/>
            </a:pPr>
            <a:r>
              <a:rPr lang="en-GB" sz="1600" i="1" dirty="0"/>
              <a:t>Multi-jurisdictional factoring - Scenario 2</a:t>
            </a:r>
          </a:p>
          <a:p>
            <a:pPr marL="0" indent="0">
              <a:buFont typeface="Arial" pitchFamily="34" charset="0"/>
              <a:buNone/>
            </a:pPr>
            <a:endParaRPr lang="en-US" dirty="0">
              <a:solidFill>
                <a:srgbClr val="4071BA"/>
              </a:solidFill>
            </a:endParaRPr>
          </a:p>
          <a:p>
            <a:endParaRPr lang="nl-NL" dirty="0"/>
          </a:p>
        </p:txBody>
      </p:sp>
      <p:sp>
        <p:nvSpPr>
          <p:cNvPr id="36" name="Google Shape;2299;p360">
            <a:extLst>
              <a:ext uri="{FF2B5EF4-FFF2-40B4-BE49-F238E27FC236}">
                <a16:creationId xmlns:a16="http://schemas.microsoft.com/office/drawing/2014/main" id="{E85416EA-A1E8-769D-115E-F0F3A403FF43}"/>
              </a:ext>
            </a:extLst>
          </p:cNvPr>
          <p:cNvSpPr/>
          <p:nvPr/>
        </p:nvSpPr>
        <p:spPr>
          <a:xfrm>
            <a:off x="1836507" y="2562216"/>
            <a:ext cx="928307" cy="486919"/>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dirty="0"/>
              <a:t>US-D</a:t>
            </a:r>
            <a:endParaRPr sz="1100" b="1" dirty="0"/>
          </a:p>
        </p:txBody>
      </p:sp>
      <p:sp>
        <p:nvSpPr>
          <p:cNvPr id="37" name="Google Shape;2300;p360">
            <a:extLst>
              <a:ext uri="{FF2B5EF4-FFF2-40B4-BE49-F238E27FC236}">
                <a16:creationId xmlns:a16="http://schemas.microsoft.com/office/drawing/2014/main" id="{DF563B4B-F110-E5C8-65DB-99AC1F0D61CC}"/>
              </a:ext>
            </a:extLst>
          </p:cNvPr>
          <p:cNvSpPr/>
          <p:nvPr/>
        </p:nvSpPr>
        <p:spPr>
          <a:xfrm>
            <a:off x="1829524" y="1975105"/>
            <a:ext cx="928307" cy="486919"/>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dirty="0"/>
              <a:t>BEL-D</a:t>
            </a:r>
            <a:endParaRPr sz="1100" b="1" dirty="0"/>
          </a:p>
        </p:txBody>
      </p:sp>
      <p:sp>
        <p:nvSpPr>
          <p:cNvPr id="38" name="Google Shape;2301;p360">
            <a:extLst>
              <a:ext uri="{FF2B5EF4-FFF2-40B4-BE49-F238E27FC236}">
                <a16:creationId xmlns:a16="http://schemas.microsoft.com/office/drawing/2014/main" id="{E5768299-9701-70F2-6E8A-3AFC79101474}"/>
              </a:ext>
            </a:extLst>
          </p:cNvPr>
          <p:cNvSpPr/>
          <p:nvPr/>
        </p:nvSpPr>
        <p:spPr>
          <a:xfrm>
            <a:off x="1836507" y="3151256"/>
            <a:ext cx="928307" cy="486919"/>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dirty="0"/>
              <a:t>FR-D</a:t>
            </a:r>
            <a:endParaRPr sz="1100" b="1" dirty="0"/>
          </a:p>
        </p:txBody>
      </p:sp>
      <p:sp>
        <p:nvSpPr>
          <p:cNvPr id="39" name="Google Shape;2302;p360">
            <a:extLst>
              <a:ext uri="{FF2B5EF4-FFF2-40B4-BE49-F238E27FC236}">
                <a16:creationId xmlns:a16="http://schemas.microsoft.com/office/drawing/2014/main" id="{890DB924-AFD6-1273-708D-CA74D2373318}"/>
              </a:ext>
            </a:extLst>
          </p:cNvPr>
          <p:cNvSpPr/>
          <p:nvPr/>
        </p:nvSpPr>
        <p:spPr>
          <a:xfrm>
            <a:off x="1836507" y="3731815"/>
            <a:ext cx="928307" cy="486919"/>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dirty="0"/>
              <a:t>UK-D</a:t>
            </a:r>
            <a:endParaRPr sz="1100" b="1" dirty="0"/>
          </a:p>
        </p:txBody>
      </p:sp>
      <p:sp>
        <p:nvSpPr>
          <p:cNvPr id="40" name="Google Shape;2303;p360">
            <a:extLst>
              <a:ext uri="{FF2B5EF4-FFF2-40B4-BE49-F238E27FC236}">
                <a16:creationId xmlns:a16="http://schemas.microsoft.com/office/drawing/2014/main" id="{571FCE46-0D85-38B7-ADBD-923E43112FB6}"/>
              </a:ext>
            </a:extLst>
          </p:cNvPr>
          <p:cNvSpPr/>
          <p:nvPr/>
        </p:nvSpPr>
        <p:spPr>
          <a:xfrm>
            <a:off x="1829524" y="4299790"/>
            <a:ext cx="928307" cy="486919"/>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100" b="1"/>
              <a:t>IT-D</a:t>
            </a:r>
            <a:endParaRPr sz="1100" b="1"/>
          </a:p>
        </p:txBody>
      </p:sp>
      <p:cxnSp>
        <p:nvCxnSpPr>
          <p:cNvPr id="41" name="Google Shape;2304;p360">
            <a:extLst>
              <a:ext uri="{FF2B5EF4-FFF2-40B4-BE49-F238E27FC236}">
                <a16:creationId xmlns:a16="http://schemas.microsoft.com/office/drawing/2014/main" id="{9E7AC57E-CC10-C7B9-7F61-80B89FFEDEE0}"/>
              </a:ext>
            </a:extLst>
          </p:cNvPr>
          <p:cNvCxnSpPr>
            <a:cxnSpLocks/>
            <a:stCxn id="58" idx="1"/>
            <a:endCxn id="37" idx="6"/>
          </p:cNvCxnSpPr>
          <p:nvPr/>
        </p:nvCxnSpPr>
        <p:spPr>
          <a:xfrm flipH="1" flipV="1">
            <a:off x="2757831" y="2218565"/>
            <a:ext cx="1595721" cy="15354"/>
          </a:xfrm>
          <a:prstGeom prst="straightConnector1">
            <a:avLst/>
          </a:prstGeom>
          <a:noFill/>
          <a:ln w="9525" cap="flat" cmpd="sng">
            <a:solidFill>
              <a:schemeClr val="dk2"/>
            </a:solidFill>
            <a:prstDash val="solid"/>
            <a:round/>
            <a:headEnd type="none" w="med" len="med"/>
            <a:tailEnd type="none" w="med" len="med"/>
          </a:ln>
        </p:spPr>
      </p:cxnSp>
      <p:cxnSp>
        <p:nvCxnSpPr>
          <p:cNvPr id="42" name="Google Shape;2305;p360">
            <a:extLst>
              <a:ext uri="{FF2B5EF4-FFF2-40B4-BE49-F238E27FC236}">
                <a16:creationId xmlns:a16="http://schemas.microsoft.com/office/drawing/2014/main" id="{24E4B2BB-53EB-F957-999D-3AA0CBC2FCC3}"/>
              </a:ext>
            </a:extLst>
          </p:cNvPr>
          <p:cNvCxnSpPr>
            <a:cxnSpLocks/>
            <a:stCxn id="59" idx="1"/>
            <a:endCxn id="36" idx="6"/>
          </p:cNvCxnSpPr>
          <p:nvPr/>
        </p:nvCxnSpPr>
        <p:spPr>
          <a:xfrm flipH="1" flipV="1">
            <a:off x="2764814" y="2805676"/>
            <a:ext cx="1588738" cy="5763"/>
          </a:xfrm>
          <a:prstGeom prst="straightConnector1">
            <a:avLst/>
          </a:prstGeom>
          <a:noFill/>
          <a:ln w="9525" cap="flat" cmpd="sng">
            <a:solidFill>
              <a:schemeClr val="dk2"/>
            </a:solidFill>
            <a:prstDash val="solid"/>
            <a:round/>
            <a:headEnd type="none" w="med" len="med"/>
            <a:tailEnd type="none" w="med" len="med"/>
          </a:ln>
        </p:spPr>
      </p:cxnSp>
      <p:cxnSp>
        <p:nvCxnSpPr>
          <p:cNvPr id="43" name="Google Shape;2306;p360">
            <a:extLst>
              <a:ext uri="{FF2B5EF4-FFF2-40B4-BE49-F238E27FC236}">
                <a16:creationId xmlns:a16="http://schemas.microsoft.com/office/drawing/2014/main" id="{EC68DC32-5A1E-D6F3-6CBB-6A0C733312DA}"/>
              </a:ext>
            </a:extLst>
          </p:cNvPr>
          <p:cNvCxnSpPr>
            <a:cxnSpLocks/>
            <a:stCxn id="60" idx="1"/>
            <a:endCxn id="38" idx="6"/>
          </p:cNvCxnSpPr>
          <p:nvPr/>
        </p:nvCxnSpPr>
        <p:spPr>
          <a:xfrm flipH="1">
            <a:off x="2764814" y="3393670"/>
            <a:ext cx="1588738" cy="1046"/>
          </a:xfrm>
          <a:prstGeom prst="straightConnector1">
            <a:avLst/>
          </a:prstGeom>
          <a:noFill/>
          <a:ln w="9525" cap="flat" cmpd="sng">
            <a:solidFill>
              <a:schemeClr val="dk2"/>
            </a:solidFill>
            <a:prstDash val="solid"/>
            <a:round/>
            <a:headEnd type="none" w="med" len="med"/>
            <a:tailEnd type="none" w="med" len="med"/>
          </a:ln>
        </p:spPr>
      </p:cxnSp>
      <p:cxnSp>
        <p:nvCxnSpPr>
          <p:cNvPr id="44" name="Google Shape;2307;p360">
            <a:extLst>
              <a:ext uri="{FF2B5EF4-FFF2-40B4-BE49-F238E27FC236}">
                <a16:creationId xmlns:a16="http://schemas.microsoft.com/office/drawing/2014/main" id="{075AE348-5260-8393-FEA4-6F4E19A1222E}"/>
              </a:ext>
            </a:extLst>
          </p:cNvPr>
          <p:cNvCxnSpPr>
            <a:cxnSpLocks/>
            <a:stCxn id="61" idx="1"/>
            <a:endCxn id="39" idx="6"/>
          </p:cNvCxnSpPr>
          <p:nvPr/>
        </p:nvCxnSpPr>
        <p:spPr>
          <a:xfrm flipH="1">
            <a:off x="2764814" y="3956748"/>
            <a:ext cx="1581755" cy="18527"/>
          </a:xfrm>
          <a:prstGeom prst="straightConnector1">
            <a:avLst/>
          </a:prstGeom>
          <a:noFill/>
          <a:ln w="9525" cap="flat" cmpd="sng">
            <a:solidFill>
              <a:schemeClr val="dk2"/>
            </a:solidFill>
            <a:prstDash val="solid"/>
            <a:round/>
            <a:headEnd type="none" w="med" len="med"/>
            <a:tailEnd type="none" w="med" len="med"/>
          </a:ln>
        </p:spPr>
      </p:cxnSp>
      <p:cxnSp>
        <p:nvCxnSpPr>
          <p:cNvPr id="45" name="Google Shape;2308;p360">
            <a:extLst>
              <a:ext uri="{FF2B5EF4-FFF2-40B4-BE49-F238E27FC236}">
                <a16:creationId xmlns:a16="http://schemas.microsoft.com/office/drawing/2014/main" id="{ED3855EC-5B37-CDB4-D499-362510382B4D}"/>
              </a:ext>
            </a:extLst>
          </p:cNvPr>
          <p:cNvCxnSpPr>
            <a:cxnSpLocks/>
            <a:stCxn id="62" idx="1"/>
            <a:endCxn id="40" idx="6"/>
          </p:cNvCxnSpPr>
          <p:nvPr/>
        </p:nvCxnSpPr>
        <p:spPr>
          <a:xfrm flipH="1">
            <a:off x="2757831" y="4519826"/>
            <a:ext cx="1595721" cy="23424"/>
          </a:xfrm>
          <a:prstGeom prst="straightConnector1">
            <a:avLst/>
          </a:prstGeom>
          <a:noFill/>
          <a:ln w="9525" cap="flat" cmpd="sng">
            <a:solidFill>
              <a:schemeClr val="dk2"/>
            </a:solidFill>
            <a:prstDash val="solid"/>
            <a:round/>
            <a:headEnd type="none" w="med" len="med"/>
            <a:tailEnd type="none" w="med" len="med"/>
          </a:ln>
        </p:spPr>
      </p:cxnSp>
      <p:sp>
        <p:nvSpPr>
          <p:cNvPr id="46" name="Google Shape;2316;p360">
            <a:extLst>
              <a:ext uri="{FF2B5EF4-FFF2-40B4-BE49-F238E27FC236}">
                <a16:creationId xmlns:a16="http://schemas.microsoft.com/office/drawing/2014/main" id="{863E9B3A-EA7C-190D-1AA3-CC85EB0D9530}"/>
              </a:ext>
            </a:extLst>
          </p:cNvPr>
          <p:cNvSpPr txBox="1"/>
          <p:nvPr/>
        </p:nvSpPr>
        <p:spPr>
          <a:xfrm>
            <a:off x="1276014" y="6301143"/>
            <a:ext cx="954789" cy="29075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a:solidFill>
                  <a:srgbClr val="7D7D7D"/>
                </a:solidFill>
              </a:rPr>
              <a:t>local debtors</a:t>
            </a:r>
            <a:endParaRPr sz="1000">
              <a:solidFill>
                <a:srgbClr val="7D7D7D"/>
              </a:solidFill>
            </a:endParaRPr>
          </a:p>
        </p:txBody>
      </p:sp>
      <p:sp>
        <p:nvSpPr>
          <p:cNvPr id="58" name="Google Shape;2293;p360">
            <a:extLst>
              <a:ext uri="{FF2B5EF4-FFF2-40B4-BE49-F238E27FC236}">
                <a16:creationId xmlns:a16="http://schemas.microsoft.com/office/drawing/2014/main" id="{B4A8ACA5-B939-21A4-017C-AF59A7977A67}"/>
              </a:ext>
            </a:extLst>
          </p:cNvPr>
          <p:cNvSpPr txBox="1"/>
          <p:nvPr/>
        </p:nvSpPr>
        <p:spPr>
          <a:xfrm>
            <a:off x="4353552" y="1989468"/>
            <a:ext cx="1352305" cy="48890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BelCo</a:t>
            </a:r>
            <a:endParaRPr sz="1400" b="1">
              <a:solidFill>
                <a:srgbClr val="FFFFFF"/>
              </a:solidFill>
            </a:endParaRPr>
          </a:p>
        </p:txBody>
      </p:sp>
      <p:sp>
        <p:nvSpPr>
          <p:cNvPr id="59" name="Google Shape;2294;p360">
            <a:extLst>
              <a:ext uri="{FF2B5EF4-FFF2-40B4-BE49-F238E27FC236}">
                <a16:creationId xmlns:a16="http://schemas.microsoft.com/office/drawing/2014/main" id="{5E62971F-D8D9-ADD1-FE9B-5EB8C8764967}"/>
              </a:ext>
            </a:extLst>
          </p:cNvPr>
          <p:cNvSpPr txBox="1"/>
          <p:nvPr/>
        </p:nvSpPr>
        <p:spPr>
          <a:xfrm>
            <a:off x="4353552" y="2566988"/>
            <a:ext cx="1352305" cy="48890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USCo</a:t>
            </a:r>
            <a:endParaRPr sz="1400" b="1">
              <a:solidFill>
                <a:srgbClr val="FFFFFF"/>
              </a:solidFill>
            </a:endParaRPr>
          </a:p>
        </p:txBody>
      </p:sp>
      <p:sp>
        <p:nvSpPr>
          <p:cNvPr id="60" name="Google Shape;2295;p360">
            <a:extLst>
              <a:ext uri="{FF2B5EF4-FFF2-40B4-BE49-F238E27FC236}">
                <a16:creationId xmlns:a16="http://schemas.microsoft.com/office/drawing/2014/main" id="{7DB4A58A-0C27-41EA-1087-C0FC3299377C}"/>
              </a:ext>
            </a:extLst>
          </p:cNvPr>
          <p:cNvSpPr txBox="1"/>
          <p:nvPr/>
        </p:nvSpPr>
        <p:spPr>
          <a:xfrm>
            <a:off x="4353552" y="3149219"/>
            <a:ext cx="1352305" cy="48890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FrCo</a:t>
            </a:r>
            <a:endParaRPr sz="1400" b="1">
              <a:solidFill>
                <a:srgbClr val="FFFFFF"/>
              </a:solidFill>
            </a:endParaRPr>
          </a:p>
        </p:txBody>
      </p:sp>
      <p:sp>
        <p:nvSpPr>
          <p:cNvPr id="61" name="Google Shape;2296;p360">
            <a:extLst>
              <a:ext uri="{FF2B5EF4-FFF2-40B4-BE49-F238E27FC236}">
                <a16:creationId xmlns:a16="http://schemas.microsoft.com/office/drawing/2014/main" id="{99205DC6-654D-5CF4-0EA0-763DB32A4BE8}"/>
              </a:ext>
            </a:extLst>
          </p:cNvPr>
          <p:cNvSpPr txBox="1"/>
          <p:nvPr/>
        </p:nvSpPr>
        <p:spPr>
          <a:xfrm>
            <a:off x="4346569" y="3712297"/>
            <a:ext cx="1352305" cy="48890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UKCo</a:t>
            </a:r>
            <a:endParaRPr sz="1400" b="1">
              <a:solidFill>
                <a:srgbClr val="FFFFFF"/>
              </a:solidFill>
            </a:endParaRPr>
          </a:p>
        </p:txBody>
      </p:sp>
      <p:sp>
        <p:nvSpPr>
          <p:cNvPr id="62" name="Google Shape;2297;p360">
            <a:extLst>
              <a:ext uri="{FF2B5EF4-FFF2-40B4-BE49-F238E27FC236}">
                <a16:creationId xmlns:a16="http://schemas.microsoft.com/office/drawing/2014/main" id="{31E65244-131C-308C-7E6A-6CCC2D53B3E3}"/>
              </a:ext>
            </a:extLst>
          </p:cNvPr>
          <p:cNvSpPr txBox="1"/>
          <p:nvPr/>
        </p:nvSpPr>
        <p:spPr>
          <a:xfrm>
            <a:off x="4353552" y="4275375"/>
            <a:ext cx="1352305" cy="488901"/>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ItCo</a:t>
            </a:r>
            <a:endParaRPr sz="1400" b="1">
              <a:solidFill>
                <a:srgbClr val="FFFFFF"/>
              </a:solidFill>
            </a:endParaRPr>
          </a:p>
        </p:txBody>
      </p:sp>
      <p:sp>
        <p:nvSpPr>
          <p:cNvPr id="63" name="Google Shape;2298;p360">
            <a:extLst>
              <a:ext uri="{FF2B5EF4-FFF2-40B4-BE49-F238E27FC236}">
                <a16:creationId xmlns:a16="http://schemas.microsoft.com/office/drawing/2014/main" id="{869FB998-DD22-3D10-B7DB-4D8F4661DBCF}"/>
              </a:ext>
            </a:extLst>
          </p:cNvPr>
          <p:cNvSpPr txBox="1"/>
          <p:nvPr/>
        </p:nvSpPr>
        <p:spPr>
          <a:xfrm>
            <a:off x="7186069" y="3168265"/>
            <a:ext cx="1352305" cy="488901"/>
          </a:xfrm>
          <a:prstGeom prst="rect">
            <a:avLst/>
          </a:prstGeom>
          <a:solidFill>
            <a:schemeClr val="bg2">
              <a:lumMod val="2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400" b="1">
                <a:solidFill>
                  <a:srgbClr val="FFFFFF"/>
                </a:solidFill>
              </a:rPr>
              <a:t>BelFacto</a:t>
            </a:r>
            <a:endParaRPr sz="1400" b="1">
              <a:solidFill>
                <a:srgbClr val="FFFFFF"/>
              </a:solidFill>
            </a:endParaRPr>
          </a:p>
        </p:txBody>
      </p:sp>
      <p:cxnSp>
        <p:nvCxnSpPr>
          <p:cNvPr id="64" name="Google Shape;2309;p360">
            <a:extLst>
              <a:ext uri="{FF2B5EF4-FFF2-40B4-BE49-F238E27FC236}">
                <a16:creationId xmlns:a16="http://schemas.microsoft.com/office/drawing/2014/main" id="{C2511C6B-FFB9-D9F7-32E5-4AFD33BF56AA}"/>
              </a:ext>
            </a:extLst>
          </p:cNvPr>
          <p:cNvCxnSpPr>
            <a:cxnSpLocks/>
            <a:endCxn id="63" idx="1"/>
          </p:cNvCxnSpPr>
          <p:nvPr/>
        </p:nvCxnSpPr>
        <p:spPr>
          <a:xfrm>
            <a:off x="5691622" y="2196830"/>
            <a:ext cx="1494447" cy="1215886"/>
          </a:xfrm>
          <a:prstGeom prst="straightConnector1">
            <a:avLst/>
          </a:prstGeom>
          <a:noFill/>
          <a:ln w="12700" cap="flat" cmpd="sng">
            <a:solidFill>
              <a:schemeClr val="dk2"/>
            </a:solidFill>
            <a:prstDash val="lgDash"/>
            <a:round/>
            <a:headEnd type="none" w="med" len="med"/>
            <a:tailEnd type="none" w="med" len="med"/>
          </a:ln>
        </p:spPr>
      </p:cxnSp>
      <p:cxnSp>
        <p:nvCxnSpPr>
          <p:cNvPr id="65" name="Google Shape;2313;p360">
            <a:extLst>
              <a:ext uri="{FF2B5EF4-FFF2-40B4-BE49-F238E27FC236}">
                <a16:creationId xmlns:a16="http://schemas.microsoft.com/office/drawing/2014/main" id="{939343F1-E211-EB11-2366-95B5594BD0A4}"/>
              </a:ext>
            </a:extLst>
          </p:cNvPr>
          <p:cNvCxnSpPr>
            <a:cxnSpLocks/>
            <a:stCxn id="62" idx="3"/>
            <a:endCxn id="63" idx="1"/>
          </p:cNvCxnSpPr>
          <p:nvPr/>
        </p:nvCxnSpPr>
        <p:spPr>
          <a:xfrm flipV="1">
            <a:off x="5705857" y="3412716"/>
            <a:ext cx="1480212" cy="1107110"/>
          </a:xfrm>
          <a:prstGeom prst="straightConnector1">
            <a:avLst/>
          </a:prstGeom>
          <a:noFill/>
          <a:ln w="12700" cap="flat" cmpd="sng">
            <a:solidFill>
              <a:schemeClr val="dk2"/>
            </a:solidFill>
            <a:prstDash val="lgDash"/>
            <a:round/>
            <a:headEnd type="none" w="med" len="med"/>
            <a:tailEnd type="none" w="med" len="med"/>
          </a:ln>
        </p:spPr>
      </p:cxnSp>
      <p:sp>
        <p:nvSpPr>
          <p:cNvPr id="66" name="Google Shape;2314;p360">
            <a:extLst>
              <a:ext uri="{FF2B5EF4-FFF2-40B4-BE49-F238E27FC236}">
                <a16:creationId xmlns:a16="http://schemas.microsoft.com/office/drawing/2014/main" id="{7FCC79E3-FCD6-37F1-D8BE-8578CEACBD85}"/>
              </a:ext>
            </a:extLst>
          </p:cNvPr>
          <p:cNvSpPr txBox="1"/>
          <p:nvPr/>
        </p:nvSpPr>
        <p:spPr>
          <a:xfrm>
            <a:off x="6195987" y="2173650"/>
            <a:ext cx="1245300" cy="382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dirty="0"/>
              <a:t>factoring / assign</a:t>
            </a:r>
            <a:endParaRPr sz="1200" dirty="0"/>
          </a:p>
        </p:txBody>
      </p:sp>
      <p:cxnSp>
        <p:nvCxnSpPr>
          <p:cNvPr id="67" name="Google Shape;2310;p360">
            <a:extLst>
              <a:ext uri="{FF2B5EF4-FFF2-40B4-BE49-F238E27FC236}">
                <a16:creationId xmlns:a16="http://schemas.microsoft.com/office/drawing/2014/main" id="{8783E09C-8CFD-72D8-8D86-7F48BC218863}"/>
              </a:ext>
            </a:extLst>
          </p:cNvPr>
          <p:cNvCxnSpPr>
            <a:cxnSpLocks/>
            <a:endCxn id="63" idx="1"/>
          </p:cNvCxnSpPr>
          <p:nvPr/>
        </p:nvCxnSpPr>
        <p:spPr>
          <a:xfrm>
            <a:off x="5705857" y="2790274"/>
            <a:ext cx="1480212" cy="622442"/>
          </a:xfrm>
          <a:prstGeom prst="straightConnector1">
            <a:avLst/>
          </a:prstGeom>
          <a:noFill/>
          <a:ln w="12700" cap="flat" cmpd="sng">
            <a:solidFill>
              <a:schemeClr val="dk2"/>
            </a:solidFill>
            <a:prstDash val="lgDash"/>
            <a:round/>
            <a:headEnd type="none" w="med" len="med"/>
            <a:tailEnd type="none" w="med" len="med"/>
          </a:ln>
        </p:spPr>
      </p:cxnSp>
      <p:cxnSp>
        <p:nvCxnSpPr>
          <p:cNvPr id="68" name="Google Shape;2311;p360">
            <a:extLst>
              <a:ext uri="{FF2B5EF4-FFF2-40B4-BE49-F238E27FC236}">
                <a16:creationId xmlns:a16="http://schemas.microsoft.com/office/drawing/2014/main" id="{61D09034-61A9-0FE3-C0E9-CFF4024BB30F}"/>
              </a:ext>
            </a:extLst>
          </p:cNvPr>
          <p:cNvCxnSpPr>
            <a:cxnSpLocks/>
            <a:endCxn id="63" idx="1"/>
          </p:cNvCxnSpPr>
          <p:nvPr/>
        </p:nvCxnSpPr>
        <p:spPr>
          <a:xfrm>
            <a:off x="5705857" y="3398469"/>
            <a:ext cx="1480212" cy="14247"/>
          </a:xfrm>
          <a:prstGeom prst="straightConnector1">
            <a:avLst/>
          </a:prstGeom>
          <a:noFill/>
          <a:ln w="12700" cap="flat" cmpd="sng">
            <a:solidFill>
              <a:schemeClr val="dk2"/>
            </a:solidFill>
            <a:prstDash val="lgDash"/>
            <a:round/>
            <a:headEnd type="none" w="med" len="med"/>
            <a:tailEnd type="none" w="med" len="med"/>
          </a:ln>
        </p:spPr>
      </p:cxnSp>
      <p:cxnSp>
        <p:nvCxnSpPr>
          <p:cNvPr id="69" name="Google Shape;2312;p360">
            <a:extLst>
              <a:ext uri="{FF2B5EF4-FFF2-40B4-BE49-F238E27FC236}">
                <a16:creationId xmlns:a16="http://schemas.microsoft.com/office/drawing/2014/main" id="{2A812C62-63DF-63A2-BF90-578E14FB429D}"/>
              </a:ext>
            </a:extLst>
          </p:cNvPr>
          <p:cNvCxnSpPr>
            <a:cxnSpLocks/>
            <a:endCxn id="63" idx="1"/>
          </p:cNvCxnSpPr>
          <p:nvPr/>
        </p:nvCxnSpPr>
        <p:spPr>
          <a:xfrm flipV="1">
            <a:off x="5698874" y="3412716"/>
            <a:ext cx="1487195" cy="580783"/>
          </a:xfrm>
          <a:prstGeom prst="straightConnector1">
            <a:avLst/>
          </a:prstGeom>
          <a:noFill/>
          <a:ln w="12700" cap="flat" cmpd="sng">
            <a:solidFill>
              <a:schemeClr val="dk2"/>
            </a:solidFill>
            <a:prstDash val="lgDash"/>
            <a:round/>
            <a:headEnd type="none" w="med" len="med"/>
            <a:tailEnd type="none" w="med" len="med"/>
          </a:ln>
        </p:spPr>
      </p:cxnSp>
      <p:sp>
        <p:nvSpPr>
          <p:cNvPr id="90" name="Google Shape;2283;p359">
            <a:extLst>
              <a:ext uri="{FF2B5EF4-FFF2-40B4-BE49-F238E27FC236}">
                <a16:creationId xmlns:a16="http://schemas.microsoft.com/office/drawing/2014/main" id="{4B50C8C2-1690-CFD4-D224-9237177CE7C1}"/>
              </a:ext>
            </a:extLst>
          </p:cNvPr>
          <p:cNvSpPr txBox="1"/>
          <p:nvPr/>
        </p:nvSpPr>
        <p:spPr>
          <a:xfrm>
            <a:off x="1779784" y="4738888"/>
            <a:ext cx="1027786" cy="27301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dirty="0">
                <a:solidFill>
                  <a:srgbClr val="7D7D7D"/>
                </a:solidFill>
              </a:rPr>
              <a:t>local debtors</a:t>
            </a:r>
            <a:endParaRPr sz="1000" dirty="0">
              <a:solidFill>
                <a:srgbClr val="7D7D7D"/>
              </a:solidFill>
            </a:endParaRPr>
          </a:p>
        </p:txBody>
      </p:sp>
      <p:sp>
        <p:nvSpPr>
          <p:cNvPr id="91" name="Google Shape;2283;p359">
            <a:extLst>
              <a:ext uri="{FF2B5EF4-FFF2-40B4-BE49-F238E27FC236}">
                <a16:creationId xmlns:a16="http://schemas.microsoft.com/office/drawing/2014/main" id="{0367185A-14CB-2D7B-2C60-4BABDDA3780C}"/>
              </a:ext>
            </a:extLst>
          </p:cNvPr>
          <p:cNvSpPr txBox="1"/>
          <p:nvPr/>
        </p:nvSpPr>
        <p:spPr>
          <a:xfrm>
            <a:off x="4904283" y="4722172"/>
            <a:ext cx="2281785" cy="27301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dirty="0">
                <a:solidFill>
                  <a:srgbClr val="7D7D7D"/>
                </a:solidFill>
              </a:rPr>
              <a:t>Belgian and foreign group entities</a:t>
            </a:r>
            <a:endParaRPr sz="1000" dirty="0">
              <a:solidFill>
                <a:srgbClr val="7D7D7D"/>
              </a:solidFill>
            </a:endParaRPr>
          </a:p>
        </p:txBody>
      </p:sp>
    </p:spTree>
    <p:extLst>
      <p:ext uri="{BB962C8B-B14F-4D97-AF65-F5344CB8AC3E}">
        <p14:creationId xmlns:p14="http://schemas.microsoft.com/office/powerpoint/2010/main" val="2757988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3. </a:t>
            </a:r>
            <a:r>
              <a:rPr lang="nl-BE" dirty="0" err="1"/>
              <a:t>Issuing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22</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6290924"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How to approach a multi-jurisdictional context?</a:t>
            </a:r>
          </a:p>
          <a:p>
            <a:pPr marL="0" indent="0">
              <a:buFont typeface="Arial" pitchFamily="34" charset="0"/>
              <a:buNone/>
            </a:pPr>
            <a:endParaRPr lang="en-US" dirty="0">
              <a:solidFill>
                <a:srgbClr val="4071BA"/>
              </a:solidFill>
            </a:endParaRPr>
          </a:p>
          <a:p>
            <a:pPr marL="0" lvl="0" indent="0" algn="l" rtl="0">
              <a:lnSpc>
                <a:spcPct val="150000"/>
              </a:lnSpc>
              <a:spcBef>
                <a:spcPts val="0"/>
              </a:spcBef>
              <a:spcAft>
                <a:spcPts val="600"/>
              </a:spcAft>
              <a:buClr>
                <a:schemeClr val="dk1"/>
              </a:buClr>
              <a:buSzPts val="1100"/>
              <a:buFont typeface="Arial"/>
              <a:buNone/>
            </a:pPr>
            <a:r>
              <a:rPr lang="en-US" b="1" dirty="0"/>
              <a:t>Impact on the content of the Belgian legal opinion</a:t>
            </a:r>
          </a:p>
          <a:p>
            <a:pPr marL="457200" lvl="0" indent="-330200" algn="l" rtl="0">
              <a:spcAft>
                <a:spcPts val="600"/>
              </a:spcAft>
              <a:buSzPts val="1600"/>
              <a:buChar char="•"/>
            </a:pPr>
            <a:r>
              <a:rPr lang="en-US" dirty="0"/>
              <a:t>Conflicts of law rules (IPR/DIP, impact? exclude?)</a:t>
            </a:r>
          </a:p>
          <a:p>
            <a:pPr marL="457200" lvl="0" indent="-330200" algn="l" rtl="0">
              <a:spcAft>
                <a:spcPts val="600"/>
              </a:spcAft>
              <a:buSzPts val="1600"/>
              <a:buChar char="•"/>
            </a:pPr>
            <a:r>
              <a:rPr lang="en-US" dirty="0"/>
              <a:t>Meaning and interpretation of examined documents governed by foreign law?</a:t>
            </a:r>
          </a:p>
          <a:p>
            <a:pPr marL="457200" lvl="0" indent="-330200" algn="l" rtl="0">
              <a:spcAft>
                <a:spcPts val="600"/>
              </a:spcAft>
              <a:buSzPts val="1600"/>
              <a:buChar char="•"/>
            </a:pPr>
            <a:r>
              <a:rPr lang="en-US" dirty="0"/>
              <a:t>Reliance of opinions of foreign counsel (assumptions, cross reference, “combined opinions”)?</a:t>
            </a:r>
          </a:p>
          <a:p>
            <a:pPr marL="457200" lvl="0" indent="-330200" algn="l" rtl="0">
              <a:spcAft>
                <a:spcPts val="600"/>
              </a:spcAft>
              <a:buSzPts val="1600"/>
              <a:buChar char="•"/>
            </a:pPr>
            <a:r>
              <a:rPr lang="en-US" dirty="0"/>
              <a:t>Governing law and jurisdiction applying to the opinion?</a:t>
            </a:r>
          </a:p>
          <a:p>
            <a:pPr marL="0" indent="0">
              <a:buNone/>
            </a:pPr>
            <a:endParaRPr lang="nl-NL" dirty="0"/>
          </a:p>
        </p:txBody>
      </p:sp>
    </p:spTree>
    <p:extLst>
      <p:ext uri="{BB962C8B-B14F-4D97-AF65-F5344CB8AC3E}">
        <p14:creationId xmlns:p14="http://schemas.microsoft.com/office/powerpoint/2010/main" val="371009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Liability</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23</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4</a:t>
            </a:r>
            <a:endParaRPr lang="en-NL" dirty="0"/>
          </a:p>
        </p:txBody>
      </p:sp>
    </p:spTree>
    <p:extLst>
      <p:ext uri="{BB962C8B-B14F-4D97-AF65-F5344CB8AC3E}">
        <p14:creationId xmlns:p14="http://schemas.microsoft.com/office/powerpoint/2010/main" val="4200019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4. </a:t>
            </a:r>
            <a:r>
              <a:rPr lang="nl-BE" dirty="0" err="1"/>
              <a:t>Liability</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24</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Reliance</a:t>
            </a:r>
          </a:p>
          <a:p>
            <a:pPr marL="0" indent="0">
              <a:buFont typeface="Arial" pitchFamily="34" charset="0"/>
              <a:buNone/>
            </a:pPr>
            <a:endParaRPr lang="en-US" sz="1400" dirty="0">
              <a:solidFill>
                <a:srgbClr val="4071BA"/>
              </a:solidFill>
            </a:endParaRPr>
          </a:p>
          <a:p>
            <a:pPr marL="0" lvl="0" indent="0" algn="l" rtl="0">
              <a:spcBef>
                <a:spcPts val="0"/>
              </a:spcBef>
              <a:buClr>
                <a:schemeClr val="dk1"/>
              </a:buClr>
              <a:buSzPts val="1100"/>
              <a:buFont typeface="Arial"/>
              <a:buNone/>
            </a:pPr>
            <a:r>
              <a:rPr lang="en-US" b="1" dirty="0"/>
              <a:t>Reliance?</a:t>
            </a:r>
          </a:p>
          <a:p>
            <a:pPr marL="457200" lvl="0" indent="-330200" algn="l" rtl="0">
              <a:spcBef>
                <a:spcPts val="600"/>
              </a:spcBef>
              <a:buSzPts val="1600"/>
              <a:buChar char="•"/>
            </a:pPr>
            <a:r>
              <a:rPr lang="en-US" sz="1400" dirty="0"/>
              <a:t>Who can rely on the content of the opinion? What does it mean?</a:t>
            </a:r>
          </a:p>
          <a:p>
            <a:pPr marL="457200" lvl="0" indent="-330200" algn="l" rtl="0">
              <a:buSzPts val="1600"/>
              <a:buChar char="•"/>
            </a:pPr>
            <a:r>
              <a:rPr lang="en-US" sz="1400" dirty="0"/>
              <a:t>Only liability towards party that is given reliance?</a:t>
            </a:r>
          </a:p>
          <a:p>
            <a:pPr marL="457200" lvl="0" indent="-330200" algn="l" rtl="0">
              <a:buSzPts val="1600"/>
              <a:buChar char="•"/>
            </a:pPr>
            <a:r>
              <a:rPr lang="en-US" sz="1400" dirty="0"/>
              <a:t>Liability in tort (</a:t>
            </a:r>
            <a:r>
              <a:rPr lang="en-US" sz="1400" i="1" dirty="0" err="1"/>
              <a:t>onrechtmatig</a:t>
            </a:r>
            <a:r>
              <a:rPr lang="en-US" sz="1400" i="1" dirty="0"/>
              <a:t> </a:t>
            </a:r>
            <a:r>
              <a:rPr lang="en-US" sz="1400" i="1" dirty="0" err="1"/>
              <a:t>handelen</a:t>
            </a:r>
            <a:r>
              <a:rPr lang="en-US" sz="1400" dirty="0"/>
              <a:t>?) – restrict disclosure!</a:t>
            </a:r>
          </a:p>
          <a:p>
            <a:pPr marL="0" lvl="0" indent="0" algn="l" rtl="0">
              <a:spcBef>
                <a:spcPts val="600"/>
              </a:spcBef>
              <a:buSzPts val="1600"/>
              <a:buNone/>
            </a:pPr>
            <a:r>
              <a:rPr lang="en-US" b="1" dirty="0"/>
              <a:t>Who should be given reliance?</a:t>
            </a:r>
          </a:p>
          <a:p>
            <a:pPr marL="457200" lvl="0" indent="-330200" algn="l" rtl="0">
              <a:spcBef>
                <a:spcPts val="600"/>
              </a:spcBef>
              <a:buSzPts val="1600"/>
              <a:buChar char="•"/>
            </a:pPr>
            <a:r>
              <a:rPr lang="en-US" sz="1400" dirty="0"/>
              <a:t>Only the addressee</a:t>
            </a:r>
          </a:p>
          <a:p>
            <a:pPr marL="457200" lvl="0" indent="-330200" algn="l" rtl="0">
              <a:buSzPts val="1600"/>
              <a:buChar char="•"/>
            </a:pPr>
            <a:r>
              <a:rPr lang="en-US" sz="1400" dirty="0"/>
              <a:t>Addressee can be the client</a:t>
            </a:r>
          </a:p>
          <a:p>
            <a:pPr marL="457200" lvl="0" indent="-330200" algn="l" rtl="0">
              <a:buSzPts val="1600"/>
              <a:buChar char="•"/>
            </a:pPr>
            <a:r>
              <a:rPr lang="en-US" sz="1400" dirty="0"/>
              <a:t>Addressee can be the counterparty (ties) of the client (e.g. lenders, security agent, underwriter, purchaser…)</a:t>
            </a:r>
          </a:p>
          <a:p>
            <a:pPr marL="457200" lvl="0" indent="-330200" algn="l" rtl="0">
              <a:buSzPts val="1600"/>
              <a:buChar char="•"/>
            </a:pPr>
            <a:r>
              <a:rPr lang="en-US" sz="1400" dirty="0"/>
              <a:t>Often: both</a:t>
            </a:r>
          </a:p>
          <a:p>
            <a:pPr marL="457200" lvl="0" indent="-330200" algn="l" rtl="0">
              <a:buSzPts val="1600"/>
              <a:buChar char="•"/>
            </a:pPr>
            <a:r>
              <a:rPr lang="en-US" sz="1400" dirty="0"/>
              <a:t>Expressly state who has right to rely and who does not (all others)</a:t>
            </a:r>
          </a:p>
          <a:p>
            <a:pPr marL="457200" lvl="0" indent="-330200" algn="l" rtl="0">
              <a:buSzPts val="1600"/>
              <a:buChar char="•"/>
            </a:pPr>
            <a:r>
              <a:rPr lang="en-US" sz="1400" dirty="0"/>
              <a:t>Often (types of) parties have no reliance but can receive copy “so they know it has been issued”: rating agencies, auditors …</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Tree>
    <p:extLst>
      <p:ext uri="{BB962C8B-B14F-4D97-AF65-F5344CB8AC3E}">
        <p14:creationId xmlns:p14="http://schemas.microsoft.com/office/powerpoint/2010/main" val="321033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4. </a:t>
            </a:r>
            <a:r>
              <a:rPr lang="nl-BE" dirty="0" err="1"/>
              <a:t>Liability</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25</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8156301"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Nature of the liability?</a:t>
            </a:r>
          </a:p>
          <a:p>
            <a:pPr marL="0" indent="0">
              <a:buFont typeface="Arial" pitchFamily="34" charset="0"/>
              <a:buNone/>
            </a:pPr>
            <a:endParaRPr lang="en-US" sz="1400" dirty="0">
              <a:solidFill>
                <a:srgbClr val="4071BA"/>
              </a:solidFill>
            </a:endParaRPr>
          </a:p>
          <a:p>
            <a:pPr marL="0" lvl="0" indent="0" algn="l" rtl="0">
              <a:spcBef>
                <a:spcPts val="0"/>
              </a:spcBef>
              <a:buClr>
                <a:schemeClr val="dk1"/>
              </a:buClr>
              <a:buSzPts val="1100"/>
              <a:buFont typeface="Arial"/>
              <a:buNone/>
            </a:pPr>
            <a:r>
              <a:rPr lang="en-US" b="1" dirty="0"/>
              <a:t>Nature of the liability</a:t>
            </a:r>
          </a:p>
          <a:p>
            <a:pPr marL="457200" lvl="0" indent="-330200" algn="l" rtl="0">
              <a:spcBef>
                <a:spcPts val="600"/>
              </a:spcBef>
              <a:buSzPts val="1600"/>
              <a:buChar char="•"/>
            </a:pPr>
            <a:r>
              <a:rPr lang="en-US" sz="1400" dirty="0"/>
              <a:t>Beneficiary/addressee = your client </a:t>
            </a:r>
          </a:p>
          <a:p>
            <a:pPr marL="457200" lvl="0" indent="-330200" algn="l" rtl="0">
              <a:buSzPts val="1600"/>
              <a:buChar char="•"/>
            </a:pPr>
            <a:r>
              <a:rPr lang="en-US" sz="1400" dirty="0"/>
              <a:t>Beneficiary/addressee = no client (“third party opinion” / “across the table opinion”)</a:t>
            </a:r>
          </a:p>
          <a:p>
            <a:pPr marL="457200" lvl="0" indent="-330200" algn="l" rtl="0">
              <a:buSzPts val="1600"/>
              <a:buChar char="•"/>
            </a:pPr>
            <a:r>
              <a:rPr lang="en-US" sz="1400" dirty="0"/>
              <a:t>Contractual liability / liability in tort (extra-contractual)?</a:t>
            </a:r>
          </a:p>
          <a:p>
            <a:pPr marL="0" lvl="0" indent="0" algn="l" rtl="0">
              <a:spcBef>
                <a:spcPts val="600"/>
              </a:spcBef>
              <a:buSzPts val="1600"/>
              <a:buNone/>
            </a:pPr>
            <a:r>
              <a:rPr lang="en-US" b="1" dirty="0"/>
              <a:t>How to manage liability risk?</a:t>
            </a:r>
          </a:p>
          <a:p>
            <a:pPr marL="457200" lvl="0" indent="-330200" algn="l" rtl="0">
              <a:spcBef>
                <a:spcPts val="600"/>
              </a:spcBef>
              <a:buSzPts val="1600"/>
              <a:buChar char="•"/>
            </a:pPr>
            <a:r>
              <a:rPr lang="en-US" sz="1400" dirty="0"/>
              <a:t>See above: approach (limit scope, quality of the analysis, manage the process …)</a:t>
            </a:r>
          </a:p>
          <a:p>
            <a:pPr marL="457200" lvl="0" indent="-330200" algn="l" rtl="0">
              <a:buSzPts val="1600"/>
              <a:buChar char="•"/>
            </a:pPr>
            <a:r>
              <a:rPr lang="en-US" sz="1400" dirty="0"/>
              <a:t>Limit the number of beneficiaries/addressees (aggregate amount of risk, likelihood of claims)</a:t>
            </a:r>
          </a:p>
          <a:p>
            <a:pPr marL="457200" lvl="0" indent="-330200" algn="l" rtl="0">
              <a:buSzPts val="1600"/>
              <a:buChar char="•"/>
            </a:pPr>
            <a:r>
              <a:rPr lang="en-US" sz="1400" dirty="0"/>
              <a:t>If beneficiary/addressee = the client: engagement letter, general conditions, express provisions</a:t>
            </a:r>
          </a:p>
          <a:p>
            <a:pPr marL="457200" lvl="0" indent="-330200" algn="l" rtl="0">
              <a:buSzPts val="1600"/>
              <a:buChar char="•"/>
            </a:pPr>
            <a:r>
              <a:rPr lang="en-US" sz="1400" dirty="0"/>
              <a:t>If beneficiary/addressee is not a client, clarify that the LO does not create any client-attorney relationship/duties</a:t>
            </a:r>
          </a:p>
          <a:p>
            <a:pPr marL="457200" lvl="0" indent="-330200" algn="l" rtl="0">
              <a:buSzPts val="1600"/>
              <a:buChar char="•"/>
            </a:pPr>
            <a:r>
              <a:rPr lang="en-US" sz="1400" dirty="0"/>
              <a:t>Restrict disclosure</a:t>
            </a:r>
          </a:p>
          <a:p>
            <a:pPr marL="457200" lvl="0" indent="-330200" algn="l" rtl="0">
              <a:buSzPts val="1600"/>
              <a:buChar char="•"/>
            </a:pPr>
            <a:r>
              <a:rPr lang="en-US" sz="1400" dirty="0"/>
              <a:t>Limit which persons are liable (see below)</a:t>
            </a:r>
          </a:p>
          <a:p>
            <a:pPr marL="457200" lvl="0" indent="-330200" algn="l" rtl="0">
              <a:buSzPts val="1600"/>
              <a:buChar char="•"/>
            </a:pPr>
            <a:r>
              <a:rPr lang="en-US" sz="1400" dirty="0"/>
              <a:t>Limit the maximum amount of liability (see below)</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Tree>
    <p:extLst>
      <p:ext uri="{BB962C8B-B14F-4D97-AF65-F5344CB8AC3E}">
        <p14:creationId xmlns:p14="http://schemas.microsoft.com/office/powerpoint/2010/main" val="395975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4. </a:t>
            </a:r>
            <a:r>
              <a:rPr lang="nl-BE" dirty="0" err="1"/>
              <a:t>Liability</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26</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8156301"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Hot topic: limitation of liability</a:t>
            </a:r>
          </a:p>
          <a:p>
            <a:pPr marL="0" indent="0">
              <a:buFont typeface="Arial" pitchFamily="34" charset="0"/>
              <a:buNone/>
            </a:pPr>
            <a:endParaRPr lang="en-US" sz="1400" dirty="0">
              <a:solidFill>
                <a:srgbClr val="4071BA"/>
              </a:solidFill>
            </a:endParaRPr>
          </a:p>
          <a:p>
            <a:pPr marL="457200" lvl="0" indent="-330200" algn="l" rtl="0">
              <a:buSzPts val="1600"/>
              <a:buChar char="•"/>
            </a:pPr>
            <a:r>
              <a:rPr lang="en-US" dirty="0"/>
              <a:t>Lawyers have an unlimited, personal liability (unlike auditors)</a:t>
            </a:r>
          </a:p>
          <a:p>
            <a:pPr marL="127000" lvl="0" indent="0" algn="l" rtl="0">
              <a:buSzPts val="1600"/>
              <a:buNone/>
            </a:pPr>
            <a:endParaRPr lang="en-US" sz="1400" dirty="0"/>
          </a:p>
          <a:p>
            <a:pPr marL="457200" lvl="0" indent="-330200" algn="l" rtl="0">
              <a:buSzPts val="1600"/>
              <a:buChar char="•"/>
            </a:pPr>
            <a:r>
              <a:rPr lang="en-US" dirty="0"/>
              <a:t>Limitations as to liable persons: law firm vs individual lawyers</a:t>
            </a:r>
          </a:p>
          <a:p>
            <a:pPr marL="457200" lvl="0" indent="-330200" algn="l" rtl="0">
              <a:buSzPts val="1600"/>
              <a:buChar char="•"/>
            </a:pPr>
            <a:endParaRPr lang="en-US" dirty="0"/>
          </a:p>
          <a:p>
            <a:pPr marL="457200" lvl="0" indent="-330200" algn="l" rtl="0">
              <a:buSzPts val="1600"/>
              <a:buChar char="•"/>
            </a:pPr>
            <a:endParaRPr lang="en-US" dirty="0"/>
          </a:p>
          <a:p>
            <a:pPr marL="457200" lvl="0" indent="-330200" algn="l" rtl="0">
              <a:buSzPts val="1600"/>
              <a:buChar char="•"/>
            </a:pPr>
            <a:endParaRPr lang="en-US" dirty="0"/>
          </a:p>
          <a:p>
            <a:pPr marL="457200" lvl="0" indent="-330200" algn="l" rtl="0">
              <a:buSzPts val="1600"/>
              <a:buChar char="•"/>
            </a:pPr>
            <a:endParaRPr lang="en-US" dirty="0"/>
          </a:p>
          <a:p>
            <a:pPr marL="457200" lvl="0" indent="-330200" algn="l" rtl="0">
              <a:spcBef>
                <a:spcPts val="600"/>
              </a:spcBef>
              <a:buSzPts val="1600"/>
              <a:buChar char="•"/>
            </a:pPr>
            <a:r>
              <a:rPr lang="en-US" dirty="0"/>
              <a:t>Limitation as to the maximum amount of liability</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4" name="Google Shape;2360;p365">
            <a:extLst>
              <a:ext uri="{FF2B5EF4-FFF2-40B4-BE49-F238E27FC236}">
                <a16:creationId xmlns:a16="http://schemas.microsoft.com/office/drawing/2014/main" id="{EA5693AF-5AF6-65A9-00C3-23384DF717C6}"/>
              </a:ext>
            </a:extLst>
          </p:cNvPr>
          <p:cNvSpPr txBox="1"/>
          <p:nvPr/>
        </p:nvSpPr>
        <p:spPr>
          <a:xfrm>
            <a:off x="1291323" y="2571750"/>
            <a:ext cx="7139400" cy="930017"/>
          </a:xfrm>
          <a:prstGeom prst="rect">
            <a:avLst/>
          </a:prstGeom>
          <a:solidFill>
            <a:schemeClr val="accent3">
              <a:lumMod val="40000"/>
              <a:lumOff val="60000"/>
            </a:schemeClr>
          </a:solidFill>
          <a:ln>
            <a:noFill/>
          </a:ln>
        </p:spPr>
        <p:txBody>
          <a:bodyPr spcFirstLastPara="1" wrap="square" lIns="91425" tIns="91425" rIns="91425" bIns="91425" anchor="t" anchorCtr="0">
            <a:noAutofit/>
          </a:bodyPr>
          <a:lstStyle/>
          <a:p>
            <a:pPr marL="0" lvl="0" indent="0" algn="l" rtl="0">
              <a:spcBef>
                <a:spcPts val="0"/>
              </a:spcBef>
              <a:spcAft>
                <a:spcPts val="1200"/>
              </a:spcAft>
              <a:buClr>
                <a:schemeClr val="dk1"/>
              </a:buClr>
              <a:buSzPts val="1100"/>
              <a:buFont typeface="Arial"/>
              <a:buNone/>
            </a:pPr>
            <a:r>
              <a:rPr lang="en-GB" sz="1200" i="1" dirty="0"/>
              <a:t>“this legal opinion is issued by PwC Legal as a legal entity (PwC Legal BV/SRL). PwC Legal is exclusively responsible for the services provided by its lawyers and its personnel.  No person other than PwC Legal has or will have any responsibility for the services provided by them on behalf of PwC Legal, including in the framework of this legal opinion;”</a:t>
            </a:r>
            <a:endParaRPr sz="1200" dirty="0"/>
          </a:p>
        </p:txBody>
      </p:sp>
      <p:sp>
        <p:nvSpPr>
          <p:cNvPr id="5" name="Google Shape;2361;p365">
            <a:extLst>
              <a:ext uri="{FF2B5EF4-FFF2-40B4-BE49-F238E27FC236}">
                <a16:creationId xmlns:a16="http://schemas.microsoft.com/office/drawing/2014/main" id="{5A11EEB1-1197-5815-BE90-58F6BF1A6DC0}"/>
              </a:ext>
            </a:extLst>
          </p:cNvPr>
          <p:cNvSpPr txBox="1"/>
          <p:nvPr/>
        </p:nvSpPr>
        <p:spPr>
          <a:xfrm>
            <a:off x="1291323" y="3863963"/>
            <a:ext cx="7139400" cy="696358"/>
          </a:xfrm>
          <a:prstGeom prst="rect">
            <a:avLst/>
          </a:prstGeom>
          <a:solidFill>
            <a:schemeClr val="accent3">
              <a:lumMod val="40000"/>
              <a:lumOff val="60000"/>
            </a:schemeClr>
          </a:solidFill>
          <a:ln>
            <a:noFill/>
          </a:ln>
        </p:spPr>
        <p:txBody>
          <a:bodyPr spcFirstLastPara="1" wrap="square" lIns="91425" tIns="91425" rIns="91425" bIns="91425" anchor="t" anchorCtr="0">
            <a:noAutofit/>
          </a:bodyPr>
          <a:lstStyle/>
          <a:p>
            <a:pPr marL="0" lvl="0" indent="0" algn="l" rtl="0">
              <a:spcBef>
                <a:spcPts val="0"/>
              </a:spcBef>
              <a:spcAft>
                <a:spcPts val="1200"/>
              </a:spcAft>
              <a:buClr>
                <a:schemeClr val="dk1"/>
              </a:buClr>
              <a:buSzPts val="1100"/>
              <a:buFont typeface="Arial"/>
              <a:buNone/>
            </a:pPr>
            <a:r>
              <a:rPr lang="en-GB" sz="1200" i="1" dirty="0"/>
              <a:t>“that the aggregate liability of PwC Legal shall be limited to the amount of damages covered by and effectively recovered under the professional liability insurance policy concluded by PwC Legal and as in effect from time to time, increased by the amount of the excess (franchise) under such policy;”</a:t>
            </a:r>
            <a:endParaRPr sz="1200" dirty="0"/>
          </a:p>
        </p:txBody>
      </p:sp>
    </p:spTree>
    <p:extLst>
      <p:ext uri="{BB962C8B-B14F-4D97-AF65-F5344CB8AC3E}">
        <p14:creationId xmlns:p14="http://schemas.microsoft.com/office/powerpoint/2010/main" val="359272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4. </a:t>
            </a:r>
            <a:r>
              <a:rPr lang="nl-BE" dirty="0" err="1"/>
              <a:t>Liability</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27</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What goes in practice?</a:t>
            </a:r>
          </a:p>
          <a:p>
            <a:pPr marL="0" indent="0">
              <a:buFont typeface="Arial" pitchFamily="34" charset="0"/>
              <a:buNone/>
            </a:pPr>
            <a:endParaRPr lang="en-US" dirty="0">
              <a:solidFill>
                <a:srgbClr val="4071BA"/>
              </a:solidFill>
            </a:endParaRPr>
          </a:p>
          <a:p>
            <a:pPr marL="457200" lvl="0" indent="-330200" algn="l" rtl="0">
              <a:spcBef>
                <a:spcPts val="1200"/>
              </a:spcBef>
              <a:spcAft>
                <a:spcPts val="0"/>
              </a:spcAft>
              <a:buSzPts val="1600"/>
              <a:buChar char="•"/>
            </a:pPr>
            <a:r>
              <a:rPr lang="en-US" dirty="0"/>
              <a:t>Limitations as to responsible persons: generally accepted</a:t>
            </a:r>
          </a:p>
          <a:p>
            <a:pPr marL="457200" lvl="0" indent="-330200" algn="l" rtl="0">
              <a:spcBef>
                <a:spcPts val="1200"/>
              </a:spcBef>
              <a:spcAft>
                <a:spcPts val="600"/>
              </a:spcAft>
              <a:buSzPts val="1600"/>
              <a:buChar char="•"/>
            </a:pPr>
            <a:r>
              <a:rPr lang="en-US" dirty="0"/>
              <a:t>Quantum of liability: </a:t>
            </a:r>
          </a:p>
          <a:p>
            <a:pPr marL="631825" lvl="1" indent="-185738">
              <a:spcBef>
                <a:spcPts val="0"/>
              </a:spcBef>
              <a:buSzPts val="1600"/>
              <a:buFont typeface="Arial" panose="020B0604020202020204" pitchFamily="34" charset="0"/>
              <a:buChar char="-"/>
            </a:pPr>
            <a:r>
              <a:rPr lang="en-US" dirty="0"/>
              <a:t>different approaches by different clients and different firms (none, insurance cap, absolute cap, x-fees …)</a:t>
            </a:r>
          </a:p>
          <a:p>
            <a:pPr marL="631825" lvl="1" indent="-185738">
              <a:spcBef>
                <a:spcPts val="600"/>
              </a:spcBef>
              <a:buSzPts val="1600"/>
              <a:buFont typeface="Arial" panose="020B0604020202020204" pitchFamily="34" charset="0"/>
              <a:buChar char="-"/>
            </a:pPr>
            <a:r>
              <a:rPr lang="en-US" dirty="0"/>
              <a:t>best distinguish between complexity of opinions, size of liability ...</a:t>
            </a:r>
          </a:p>
          <a:p>
            <a:pPr marL="631825" lvl="1" indent="-185738">
              <a:spcBef>
                <a:spcPts val="600"/>
              </a:spcBef>
              <a:buSzPts val="1600"/>
              <a:buFont typeface="Arial" panose="020B0604020202020204" pitchFamily="34" charset="0"/>
              <a:buChar char="-"/>
            </a:pPr>
            <a:r>
              <a:rPr lang="en-US" dirty="0"/>
              <a:t>bar rules?</a:t>
            </a:r>
          </a:p>
          <a:p>
            <a:pPr marL="0" indent="0">
              <a:buNone/>
            </a:pPr>
            <a:endParaRPr lang="nl-NL" dirty="0"/>
          </a:p>
          <a:p>
            <a:endParaRPr lang="nl-NL" dirty="0"/>
          </a:p>
        </p:txBody>
      </p:sp>
      <p:pic>
        <p:nvPicPr>
          <p:cNvPr id="4" name="Google Shape;2371;p366">
            <a:extLst>
              <a:ext uri="{FF2B5EF4-FFF2-40B4-BE49-F238E27FC236}">
                <a16:creationId xmlns:a16="http://schemas.microsoft.com/office/drawing/2014/main" id="{40731342-4FD4-BCC5-8894-676CD14FAB8A}"/>
              </a:ext>
            </a:extLst>
          </p:cNvPr>
          <p:cNvPicPr preferRelativeResize="0">
            <a:picLocks noChangeAspect="1"/>
          </p:cNvPicPr>
          <p:nvPr/>
        </p:nvPicPr>
        <p:blipFill rotWithShape="1">
          <a:blip r:embed="rId2">
            <a:alphaModFix/>
          </a:blip>
          <a:srcRect l="28876" r="11888"/>
          <a:stretch/>
        </p:blipFill>
        <p:spPr>
          <a:xfrm>
            <a:off x="5466888" y="815579"/>
            <a:ext cx="3360014" cy="3780000"/>
          </a:xfrm>
          <a:prstGeom prst="rect">
            <a:avLst/>
          </a:prstGeom>
          <a:noFill/>
          <a:ln>
            <a:noFill/>
          </a:ln>
        </p:spPr>
      </p:pic>
    </p:spTree>
    <p:extLst>
      <p:ext uri="{BB962C8B-B14F-4D97-AF65-F5344CB8AC3E}">
        <p14:creationId xmlns:p14="http://schemas.microsoft.com/office/powerpoint/2010/main" val="368390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Drafting a legal opinion</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28</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5</a:t>
            </a:r>
            <a:endParaRPr lang="en-NL" dirty="0"/>
          </a:p>
        </p:txBody>
      </p:sp>
    </p:spTree>
    <p:extLst>
      <p:ext uri="{BB962C8B-B14F-4D97-AF65-F5344CB8AC3E}">
        <p14:creationId xmlns:p14="http://schemas.microsoft.com/office/powerpoint/2010/main" val="308757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29</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Standard format, but negotiable</a:t>
            </a:r>
          </a:p>
          <a:p>
            <a:pPr marL="0" indent="0">
              <a:buFont typeface="Arial" pitchFamily="34" charset="0"/>
              <a:buNone/>
            </a:pPr>
            <a:endParaRPr lang="en-US" sz="1400" dirty="0">
              <a:solidFill>
                <a:srgbClr val="4071BA"/>
              </a:solidFill>
            </a:endParaRPr>
          </a:p>
          <a:p>
            <a:pPr marL="457200" lvl="0" indent="-330200" algn="l" rtl="0">
              <a:spcAft>
                <a:spcPts val="600"/>
              </a:spcAft>
              <a:buSzPts val="1600"/>
              <a:buChar char="•"/>
            </a:pPr>
            <a:r>
              <a:rPr lang="en-US" dirty="0"/>
              <a:t>Types of transactions dictate what the minimum content of the LO should be (loan, bond, true sale ....)</a:t>
            </a:r>
          </a:p>
          <a:p>
            <a:pPr marL="457200" lvl="0" indent="-330200" algn="l" rtl="0">
              <a:spcAft>
                <a:spcPts val="600"/>
              </a:spcAft>
              <a:buSzPts val="1600"/>
              <a:buChar char="•"/>
            </a:pPr>
            <a:r>
              <a:rPr lang="en-US" dirty="0"/>
              <a:t>Does the addressee have a format?</a:t>
            </a:r>
          </a:p>
          <a:p>
            <a:pPr marL="457200" lvl="0" indent="-330200" algn="l" rtl="0">
              <a:spcAft>
                <a:spcPts val="600"/>
              </a:spcAft>
              <a:buSzPts val="1600"/>
              <a:buChar char="•"/>
            </a:pPr>
            <a:r>
              <a:rPr lang="en-US" dirty="0"/>
              <a:t>Drafting counsel will propose a draft opinion</a:t>
            </a:r>
          </a:p>
          <a:p>
            <a:pPr marL="457200" lvl="0" indent="-330200" algn="l" rtl="0">
              <a:spcAft>
                <a:spcPts val="600"/>
              </a:spcAft>
              <a:buSzPts val="1600"/>
              <a:buChar char="•"/>
            </a:pPr>
            <a:r>
              <a:rPr lang="en-US" dirty="0"/>
              <a:t>Reviewing counsel / addressee comment on scope, assumptions and qualifications</a:t>
            </a:r>
          </a:p>
          <a:p>
            <a:pPr marL="457200" lvl="0" indent="-330200" algn="l" rtl="0">
              <a:spcAft>
                <a:spcPts val="600"/>
              </a:spcAft>
              <a:buSzPts val="1600"/>
              <a:buChar char="•"/>
            </a:pPr>
            <a:r>
              <a:rPr lang="en-US" dirty="0"/>
              <a:t>Scope: </a:t>
            </a:r>
          </a:p>
          <a:p>
            <a:pPr marL="631825" lvl="1" indent="-185738">
              <a:buSzPts val="1600"/>
              <a:buFont typeface="Arial" panose="020B0604020202020204" pitchFamily="34" charset="0"/>
              <a:buChar char="-"/>
            </a:pPr>
            <a:r>
              <a:rPr lang="en-US" dirty="0"/>
              <a:t>opinion parties</a:t>
            </a:r>
          </a:p>
          <a:p>
            <a:pPr marL="631825" lvl="1" indent="-185738">
              <a:buSzPts val="1600"/>
              <a:buFont typeface="Arial" panose="020B0604020202020204" pitchFamily="34" charset="0"/>
              <a:buChar char="-"/>
            </a:pPr>
            <a:r>
              <a:rPr lang="en-US" dirty="0"/>
              <a:t>opinion statements</a:t>
            </a:r>
          </a:p>
          <a:p>
            <a:pPr marL="631825" lvl="1" indent="-185738">
              <a:buSzPts val="1600"/>
              <a:buFont typeface="Arial" panose="020B0604020202020204" pitchFamily="34" charset="0"/>
              <a:buChar char="-"/>
            </a:pPr>
            <a:r>
              <a:rPr lang="en-US" dirty="0"/>
              <a:t>opinion documents</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Tree>
    <p:extLst>
      <p:ext uri="{BB962C8B-B14F-4D97-AF65-F5344CB8AC3E}">
        <p14:creationId xmlns:p14="http://schemas.microsoft.com/office/powerpoint/2010/main" val="317954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Content</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a:t>
            </a:fld>
            <a:endParaRPr lang="en-NL"/>
          </a:p>
        </p:txBody>
      </p:sp>
      <p:graphicFrame>
        <p:nvGraphicFramePr>
          <p:cNvPr id="5" name="Table 4">
            <a:extLst>
              <a:ext uri="{FF2B5EF4-FFF2-40B4-BE49-F238E27FC236}">
                <a16:creationId xmlns:a16="http://schemas.microsoft.com/office/drawing/2014/main" id="{549CE341-EEC7-5498-9B5B-FE84549A0F61}"/>
              </a:ext>
            </a:extLst>
          </p:cNvPr>
          <p:cNvGraphicFramePr>
            <a:graphicFrameLocks noGrp="1"/>
          </p:cNvGraphicFramePr>
          <p:nvPr>
            <p:extLst>
              <p:ext uri="{D42A27DB-BD31-4B8C-83A1-F6EECF244321}">
                <p14:modId xmlns:p14="http://schemas.microsoft.com/office/powerpoint/2010/main" val="2506358990"/>
              </p:ext>
            </p:extLst>
          </p:nvPr>
        </p:nvGraphicFramePr>
        <p:xfrm>
          <a:off x="840018" y="1352736"/>
          <a:ext cx="7462612" cy="3139128"/>
        </p:xfrm>
        <a:graphic>
          <a:graphicData uri="http://schemas.openxmlformats.org/drawingml/2006/table">
            <a:tbl>
              <a:tblPr firstRow="1" bandRow="1">
                <a:tableStyleId>{5C22544A-7EE6-4342-B048-85BDC9FD1C3A}</a:tableStyleId>
              </a:tblPr>
              <a:tblGrid>
                <a:gridCol w="694538">
                  <a:extLst>
                    <a:ext uri="{9D8B030D-6E8A-4147-A177-3AD203B41FA5}">
                      <a16:colId xmlns:a16="http://schemas.microsoft.com/office/drawing/2014/main" val="1914061501"/>
                    </a:ext>
                  </a:extLst>
                </a:gridCol>
                <a:gridCol w="6768074">
                  <a:extLst>
                    <a:ext uri="{9D8B030D-6E8A-4147-A177-3AD203B41FA5}">
                      <a16:colId xmlns:a16="http://schemas.microsoft.com/office/drawing/2014/main" val="3391822094"/>
                    </a:ext>
                  </a:extLst>
                </a:gridCol>
              </a:tblGrid>
              <a:tr h="392391">
                <a:tc>
                  <a:txBody>
                    <a:bodyPr/>
                    <a:lstStyle/>
                    <a:p>
                      <a:pPr marL="0" indent="0">
                        <a:buClr>
                          <a:schemeClr val="tx2"/>
                        </a:buClr>
                        <a:buFont typeface="+mj-lt"/>
                        <a:buNone/>
                      </a:pPr>
                      <a:r>
                        <a:rPr lang="en-GB" sz="1600" b="0">
                          <a:solidFill>
                            <a:schemeClr val="tx2"/>
                          </a:solidFill>
                        </a:rPr>
                        <a:t>1</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Clr>
                          <a:schemeClr val="tx2"/>
                        </a:buClr>
                        <a:buFont typeface="+mj-lt"/>
                        <a:buNone/>
                      </a:pPr>
                      <a:r>
                        <a:rPr lang="en-US" sz="1600" b="0" dirty="0">
                          <a:solidFill>
                            <a:schemeClr val="tx2"/>
                          </a:solidFill>
                        </a:rPr>
                        <a:t>A legal opinion: what is it and what is its purpose?</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5906964"/>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2</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US" sz="1600" b="0" dirty="0">
                          <a:solidFill>
                            <a:schemeClr val="tx2"/>
                          </a:solidFill>
                        </a:rPr>
                        <a:t>Risks and threats of legal opinions</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329840"/>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3</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Issuing a legal opinion</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172835"/>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4</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Liability</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9155749"/>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5</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Drafting a legal opinion</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3987074"/>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6</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How to read a legal opinion?</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5937808"/>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7</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US" sz="1600" b="0" dirty="0">
                          <a:solidFill>
                            <a:schemeClr val="tx2"/>
                          </a:solidFill>
                        </a:rPr>
                        <a:t>Legal opinions and innovation?</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8011374"/>
                  </a:ext>
                </a:extLst>
              </a:tr>
              <a:tr h="392391">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GB" sz="1600" b="0" dirty="0">
                          <a:solidFill>
                            <a:schemeClr val="tx2"/>
                          </a:solidFill>
                        </a:rPr>
                        <a:t>8</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chemeClr val="tx2"/>
                        </a:buClr>
                        <a:buSzTx/>
                        <a:buFont typeface="+mj-lt"/>
                        <a:buNone/>
                        <a:tabLst/>
                        <a:defRPr/>
                      </a:pPr>
                      <a:r>
                        <a:rPr lang="en-US" sz="1600" b="0" dirty="0">
                          <a:solidFill>
                            <a:schemeClr val="tx2"/>
                          </a:solidFill>
                        </a:rPr>
                        <a:t>Key takeaways</a:t>
                      </a:r>
                    </a:p>
                  </a:txBody>
                  <a:tcPr marL="106765" marR="106765" marT="53382" marB="53382"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7075391"/>
                  </a:ext>
                </a:extLst>
              </a:tr>
            </a:tbl>
          </a:graphicData>
        </a:graphic>
      </p:graphicFrame>
    </p:spTree>
    <p:extLst>
      <p:ext uri="{BB962C8B-B14F-4D97-AF65-F5344CB8AC3E}">
        <p14:creationId xmlns:p14="http://schemas.microsoft.com/office/powerpoint/2010/main" val="360087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30</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Language and terminology</a:t>
            </a:r>
          </a:p>
          <a:p>
            <a:pPr marL="0" indent="0">
              <a:buFont typeface="Arial" pitchFamily="34" charset="0"/>
              <a:buNone/>
            </a:pPr>
            <a:endParaRPr lang="en-US" sz="1400" dirty="0">
              <a:solidFill>
                <a:srgbClr val="4071BA"/>
              </a:solidFill>
            </a:endParaRPr>
          </a:p>
          <a:p>
            <a:pPr marL="457200" lvl="0" indent="-330200" algn="l" rtl="0">
              <a:spcAft>
                <a:spcPts val="600"/>
              </a:spcAft>
              <a:buSzPts val="1600"/>
              <a:buChar char="•"/>
            </a:pPr>
            <a:r>
              <a:rPr lang="en-US" dirty="0"/>
              <a:t>Legal opinions originated in Anglo-American jurisdictions: </a:t>
            </a:r>
          </a:p>
          <a:p>
            <a:pPr marL="631825" lvl="1" indent="-185738">
              <a:buSzPts val="1600"/>
              <a:buFont typeface="Arial" panose="020B0604020202020204" pitchFamily="34" charset="0"/>
              <a:buChar char="-"/>
            </a:pPr>
            <a:r>
              <a:rPr lang="en-US" dirty="0"/>
              <a:t>Most often in English</a:t>
            </a:r>
          </a:p>
          <a:p>
            <a:pPr marL="631825" lvl="1" indent="-185738">
              <a:spcAft>
                <a:spcPts val="600"/>
              </a:spcAft>
              <a:buSzPts val="1600"/>
              <a:buFont typeface="Arial" panose="020B0604020202020204" pitchFamily="34" charset="0"/>
              <a:buChar char="-"/>
            </a:pPr>
            <a:r>
              <a:rPr lang="en-US" dirty="0"/>
              <a:t>Use of certain standard terms (“good standing”, “delivery of documents”, “due </a:t>
            </a:r>
            <a:r>
              <a:rPr lang="en-US" dirty="0" err="1"/>
              <a:t>authorisation</a:t>
            </a:r>
            <a:r>
              <a:rPr lang="en-US" dirty="0"/>
              <a:t>”, “enforceability”…) which do not necessarily correspond to Belgian legal terms or concepts </a:t>
            </a:r>
          </a:p>
          <a:p>
            <a:pPr marL="457200" lvl="0" indent="-330200" algn="l" rtl="0">
              <a:spcAft>
                <a:spcPts val="600"/>
              </a:spcAft>
              <a:buSzPts val="1600"/>
              <a:buChar char="•"/>
            </a:pPr>
            <a:r>
              <a:rPr lang="en-US" dirty="0"/>
              <a:t>How to correctly express Belgian legal concepts and terms in another language when required (add translations of certain key terms)</a:t>
            </a:r>
          </a:p>
          <a:p>
            <a:pPr marL="457200" lvl="0" indent="-330200" algn="l" rtl="0">
              <a:spcAft>
                <a:spcPts val="600"/>
              </a:spcAft>
              <a:buSzPts val="1600"/>
              <a:buChar char="•"/>
            </a:pPr>
            <a:r>
              <a:rPr lang="en-US" dirty="0"/>
              <a:t>Qualifications on language</a:t>
            </a:r>
          </a:p>
          <a:p>
            <a:pPr marL="631825" lvl="1" indent="-185738">
              <a:buSzPts val="1600"/>
              <a:buFont typeface="Arial" panose="020B0604020202020204" pitchFamily="34" charset="0"/>
              <a:buChar char="-"/>
            </a:pPr>
            <a:r>
              <a:rPr lang="en-US" dirty="0"/>
              <a:t>Belgian legal concepts</a:t>
            </a:r>
          </a:p>
          <a:p>
            <a:pPr marL="631825" lvl="1" indent="-185738">
              <a:buSzPts val="1600"/>
              <a:buFont typeface="Arial" panose="020B0604020202020204" pitchFamily="34" charset="0"/>
              <a:buChar char="-"/>
            </a:pPr>
            <a:r>
              <a:rPr lang="en-US" dirty="0"/>
              <a:t>Language and meaning of examined documents (applicable law)</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Tree>
    <p:extLst>
      <p:ext uri="{BB962C8B-B14F-4D97-AF65-F5344CB8AC3E}">
        <p14:creationId xmlns:p14="http://schemas.microsoft.com/office/powerpoint/2010/main" val="236375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31</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Basic structure</a:t>
            </a:r>
          </a:p>
          <a:p>
            <a:pPr marL="0" indent="0">
              <a:buFont typeface="Arial" pitchFamily="34" charset="0"/>
              <a:buNone/>
            </a:pPr>
            <a:endParaRPr lang="en-US" sz="1400" dirty="0">
              <a:solidFill>
                <a:srgbClr val="4071BA"/>
              </a:solidFill>
            </a:endParaRPr>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99BAE38B-93F0-5AE7-9DDF-26CC56E03114}"/>
              </a:ext>
            </a:extLst>
          </p:cNvPr>
          <p:cNvGrpSpPr>
            <a:grpSpLocks noChangeAspect="1"/>
          </p:cNvGrpSpPr>
          <p:nvPr/>
        </p:nvGrpSpPr>
        <p:grpSpPr>
          <a:xfrm>
            <a:off x="782873" y="1768546"/>
            <a:ext cx="2982823" cy="2982616"/>
            <a:chOff x="2032083" y="1828065"/>
            <a:chExt cx="3985782" cy="3985522"/>
          </a:xfrm>
        </p:grpSpPr>
        <p:sp>
          <p:nvSpPr>
            <p:cNvPr id="5" name="Google Shape;2413;p370">
              <a:extLst>
                <a:ext uri="{FF2B5EF4-FFF2-40B4-BE49-F238E27FC236}">
                  <a16:creationId xmlns:a16="http://schemas.microsoft.com/office/drawing/2014/main" id="{4ADF039E-3032-6153-F9DC-26D2023D0E2F}"/>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8E8647DF-14EF-BA98-8481-83B0AFF1FDC8}"/>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5;p370">
              <a:extLst>
                <a:ext uri="{FF2B5EF4-FFF2-40B4-BE49-F238E27FC236}">
                  <a16:creationId xmlns:a16="http://schemas.microsoft.com/office/drawing/2014/main" id="{784CC442-6F4C-E3A8-8AF8-8D7BFA213B73}"/>
                </a:ext>
              </a:extLst>
            </p:cNvPr>
            <p:cNvSpPr/>
            <p:nvPr/>
          </p:nvSpPr>
          <p:spPr>
            <a:xfrm>
              <a:off x="3615130" y="1869772"/>
              <a:ext cx="861899" cy="199200"/>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rgbClr val="FFFFFF"/>
                  </a:solidFill>
                </a:rPr>
                <a:t>Opinions</a:t>
              </a:r>
              <a:endParaRPr sz="800" dirty="0"/>
            </a:p>
          </p:txBody>
        </p:sp>
        <p:sp>
          <p:nvSpPr>
            <p:cNvPr id="9" name="Google Shape;2416;p370">
              <a:extLst>
                <a:ext uri="{FF2B5EF4-FFF2-40B4-BE49-F238E27FC236}">
                  <a16:creationId xmlns:a16="http://schemas.microsoft.com/office/drawing/2014/main" id="{87AF90E6-D818-5B65-5F3A-FD7D47D1C2BB}"/>
                </a:ext>
              </a:extLst>
            </p:cNvPr>
            <p:cNvSpPr/>
            <p:nvPr/>
          </p:nvSpPr>
          <p:spPr>
            <a:xfrm rot="-5400000">
              <a:off x="1726976" y="3726506"/>
              <a:ext cx="861900" cy="199200"/>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rgbClr val="FFFFFF"/>
                  </a:solidFill>
                </a:rPr>
                <a:t>Qualifications</a:t>
              </a:r>
              <a:endParaRPr dirty="0"/>
            </a:p>
          </p:txBody>
        </p:sp>
        <p:sp>
          <p:nvSpPr>
            <p:cNvPr id="10" name="Google Shape;2417;p370">
              <a:extLst>
                <a:ext uri="{FF2B5EF4-FFF2-40B4-BE49-F238E27FC236}">
                  <a16:creationId xmlns:a16="http://schemas.microsoft.com/office/drawing/2014/main" id="{97E8B61D-2DF8-8A8C-31C0-9CB4EDCDB128}"/>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accent2">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1" name="Google Shape;2418;p370">
              <a:extLst>
                <a:ext uri="{FF2B5EF4-FFF2-40B4-BE49-F238E27FC236}">
                  <a16:creationId xmlns:a16="http://schemas.microsoft.com/office/drawing/2014/main" id="{9B86AD7E-58A9-EC29-8816-7B1CA3762CBA}"/>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accent4">
                <a:lumMod val="5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2" name="Google Shape;2419;p370">
              <a:extLst>
                <a:ext uri="{FF2B5EF4-FFF2-40B4-BE49-F238E27FC236}">
                  <a16:creationId xmlns:a16="http://schemas.microsoft.com/office/drawing/2014/main" id="{64EB7D3D-C023-8EFA-667D-C51F2D48DD19}"/>
                </a:ext>
              </a:extLst>
            </p:cNvPr>
            <p:cNvSpPr/>
            <p:nvPr/>
          </p:nvSpPr>
          <p:spPr>
            <a:xfrm>
              <a:off x="3615130" y="5610673"/>
              <a:ext cx="861899" cy="199200"/>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rgbClr val="FFFFFF"/>
                  </a:solidFill>
                </a:rPr>
                <a:t>Assumptions</a:t>
              </a:r>
              <a:endParaRPr sz="800" dirty="0">
                <a:solidFill>
                  <a:srgbClr val="FFFFFF"/>
                </a:solidFill>
              </a:endParaRPr>
            </a:p>
          </p:txBody>
        </p:sp>
        <p:sp>
          <p:nvSpPr>
            <p:cNvPr id="13" name="Google Shape;2420;p370">
              <a:extLst>
                <a:ext uri="{FF2B5EF4-FFF2-40B4-BE49-F238E27FC236}">
                  <a16:creationId xmlns:a16="http://schemas.microsoft.com/office/drawing/2014/main" id="{A6F208E5-D601-4E7F-FAF2-9E03856BFC0D}"/>
                </a:ext>
              </a:extLst>
            </p:cNvPr>
            <p:cNvSpPr/>
            <p:nvPr/>
          </p:nvSpPr>
          <p:spPr>
            <a:xfrm rot="5400000">
              <a:off x="5456389" y="3726363"/>
              <a:ext cx="861900" cy="199200"/>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rgbClr val="FFFFFF"/>
                  </a:solidFill>
                </a:rPr>
                <a:t>Limitations</a:t>
              </a:r>
              <a:endParaRPr sz="800" dirty="0"/>
            </a:p>
          </p:txBody>
        </p:sp>
      </p:grpSp>
      <p:sp>
        <p:nvSpPr>
          <p:cNvPr id="14" name="Google Shape;2404;p370">
            <a:extLst>
              <a:ext uri="{FF2B5EF4-FFF2-40B4-BE49-F238E27FC236}">
                <a16:creationId xmlns:a16="http://schemas.microsoft.com/office/drawing/2014/main" id="{58B4E0D2-0BF9-3461-4703-AEB77D71E6C7}"/>
              </a:ext>
            </a:extLst>
          </p:cNvPr>
          <p:cNvSpPr/>
          <p:nvPr/>
        </p:nvSpPr>
        <p:spPr>
          <a:xfrm>
            <a:off x="4152146" y="1398777"/>
            <a:ext cx="189000" cy="189000"/>
          </a:xfrm>
          <a:prstGeom prst="frame">
            <a:avLst>
              <a:gd name="adj1" fmla="val 12500"/>
            </a:avLst>
          </a:prstGeom>
          <a:solidFill>
            <a:schemeClr val="accent5">
              <a:lumMod val="75000"/>
            </a:schemeClr>
          </a:solidFill>
          <a:ln w="38100" cap="flat" cmpd="sng">
            <a:solidFill>
              <a:schemeClr val="accent5">
                <a:lumMod val="75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Arial"/>
              <a:ea typeface="Arial"/>
              <a:cs typeface="Arial"/>
              <a:sym typeface="Arial"/>
            </a:endParaRPr>
          </a:p>
        </p:txBody>
      </p:sp>
      <p:sp>
        <p:nvSpPr>
          <p:cNvPr id="15" name="Google Shape;2405;p370">
            <a:extLst>
              <a:ext uri="{FF2B5EF4-FFF2-40B4-BE49-F238E27FC236}">
                <a16:creationId xmlns:a16="http://schemas.microsoft.com/office/drawing/2014/main" id="{56EB077E-7E6E-D90D-3637-E73D678A334E}"/>
              </a:ext>
            </a:extLst>
          </p:cNvPr>
          <p:cNvSpPr/>
          <p:nvPr/>
        </p:nvSpPr>
        <p:spPr>
          <a:xfrm>
            <a:off x="4152146" y="2113081"/>
            <a:ext cx="189000" cy="189000"/>
          </a:xfrm>
          <a:prstGeom prst="frame">
            <a:avLst>
              <a:gd name="adj1" fmla="val 12500"/>
            </a:avLst>
          </a:prstGeom>
          <a:solidFill>
            <a:schemeClr val="accent6">
              <a:lumMod val="75000"/>
            </a:schemeClr>
          </a:solidFill>
          <a:ln w="38100" cap="flat" cmpd="sng">
            <a:solidFill>
              <a:schemeClr val="accent6">
                <a:lumMod val="75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Arial"/>
              <a:ea typeface="Arial"/>
              <a:cs typeface="Arial"/>
              <a:sym typeface="Arial"/>
            </a:endParaRPr>
          </a:p>
        </p:txBody>
      </p:sp>
      <p:sp>
        <p:nvSpPr>
          <p:cNvPr id="16" name="Google Shape;2406;p370">
            <a:extLst>
              <a:ext uri="{FF2B5EF4-FFF2-40B4-BE49-F238E27FC236}">
                <a16:creationId xmlns:a16="http://schemas.microsoft.com/office/drawing/2014/main" id="{D5A62967-2BDB-E2B3-0784-C182803EED94}"/>
              </a:ext>
            </a:extLst>
          </p:cNvPr>
          <p:cNvSpPr/>
          <p:nvPr/>
        </p:nvSpPr>
        <p:spPr>
          <a:xfrm>
            <a:off x="4152146" y="2748594"/>
            <a:ext cx="189000" cy="189000"/>
          </a:xfrm>
          <a:prstGeom prst="frame">
            <a:avLst>
              <a:gd name="adj1" fmla="val 12500"/>
            </a:avLst>
          </a:prstGeom>
          <a:solidFill>
            <a:schemeClr val="accent2">
              <a:lumMod val="75000"/>
            </a:schemeClr>
          </a:solidFill>
          <a:ln w="38100" cap="flat" cmpd="sng">
            <a:solidFill>
              <a:schemeClr val="accent2">
                <a:lumMod val="75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Arial"/>
              <a:ea typeface="Arial"/>
              <a:cs typeface="Arial"/>
              <a:sym typeface="Arial"/>
            </a:endParaRPr>
          </a:p>
        </p:txBody>
      </p:sp>
      <p:sp>
        <p:nvSpPr>
          <p:cNvPr id="17" name="Google Shape;2407;p370">
            <a:extLst>
              <a:ext uri="{FF2B5EF4-FFF2-40B4-BE49-F238E27FC236}">
                <a16:creationId xmlns:a16="http://schemas.microsoft.com/office/drawing/2014/main" id="{864F442A-A47D-325C-99FB-91C8319A508A}"/>
              </a:ext>
            </a:extLst>
          </p:cNvPr>
          <p:cNvSpPr/>
          <p:nvPr/>
        </p:nvSpPr>
        <p:spPr>
          <a:xfrm>
            <a:off x="4152146" y="3877425"/>
            <a:ext cx="189000" cy="189000"/>
          </a:xfrm>
          <a:prstGeom prst="frame">
            <a:avLst>
              <a:gd name="adj1" fmla="val 12500"/>
            </a:avLst>
          </a:prstGeom>
          <a:solidFill>
            <a:srgbClr val="464646"/>
          </a:solidFill>
          <a:ln w="38100" cap="flat" cmpd="sng">
            <a:solidFill>
              <a:srgbClr val="46464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Arial"/>
              <a:ea typeface="Arial"/>
              <a:cs typeface="Arial"/>
              <a:sym typeface="Arial"/>
            </a:endParaRPr>
          </a:p>
        </p:txBody>
      </p:sp>
      <p:sp>
        <p:nvSpPr>
          <p:cNvPr id="18" name="Google Shape;2408;p370">
            <a:extLst>
              <a:ext uri="{FF2B5EF4-FFF2-40B4-BE49-F238E27FC236}">
                <a16:creationId xmlns:a16="http://schemas.microsoft.com/office/drawing/2014/main" id="{A2640BDD-E092-CDE1-2EC0-DC2ADD6CDB32}"/>
              </a:ext>
            </a:extLst>
          </p:cNvPr>
          <p:cNvSpPr/>
          <p:nvPr/>
        </p:nvSpPr>
        <p:spPr>
          <a:xfrm>
            <a:off x="4461524" y="1398776"/>
            <a:ext cx="4418872" cy="784800"/>
          </a:xfrm>
          <a:prstGeom prst="rect">
            <a:avLst/>
          </a:prstGeom>
          <a:noFill/>
          <a:ln>
            <a:noFill/>
          </a:ln>
        </p:spPr>
        <p:txBody>
          <a:bodyPr spcFirstLastPara="1" wrap="square" lIns="0" tIns="0" rIns="0" bIns="45700" anchor="t" anchorCtr="0">
            <a:noAutofit/>
          </a:bodyPr>
          <a:lstStyle/>
          <a:p>
            <a:pPr marL="0" marR="0" lvl="0" indent="0" algn="l" rtl="0">
              <a:spcBef>
                <a:spcPts val="0"/>
              </a:spcBef>
              <a:spcAft>
                <a:spcPts val="0"/>
              </a:spcAft>
              <a:buNone/>
            </a:pPr>
            <a:r>
              <a:rPr lang="en-GB" sz="1050" dirty="0">
                <a:solidFill>
                  <a:schemeClr val="accent5">
                    <a:lumMod val="75000"/>
                  </a:schemeClr>
                </a:solidFill>
              </a:rPr>
              <a:t>Opinions</a:t>
            </a:r>
            <a:endParaRPr sz="1400" dirty="0">
              <a:solidFill>
                <a:schemeClr val="accent5">
                  <a:lumMod val="75000"/>
                </a:schemeClr>
              </a:solidFill>
            </a:endParaRPr>
          </a:p>
          <a:p>
            <a:pPr marL="0" marR="0" lvl="0" indent="0" algn="l" rtl="0">
              <a:spcBef>
                <a:spcPts val="0"/>
              </a:spcBef>
              <a:spcAft>
                <a:spcPts val="0"/>
              </a:spcAft>
              <a:buNone/>
            </a:pPr>
            <a:r>
              <a:rPr lang="en-GB" sz="1050" dirty="0"/>
              <a:t>Which issues are we asked to address? What are we expected to say on these issues?</a:t>
            </a:r>
            <a:endParaRPr sz="1400" dirty="0"/>
          </a:p>
        </p:txBody>
      </p:sp>
      <p:sp>
        <p:nvSpPr>
          <p:cNvPr id="19" name="Google Shape;2409;p370">
            <a:extLst>
              <a:ext uri="{FF2B5EF4-FFF2-40B4-BE49-F238E27FC236}">
                <a16:creationId xmlns:a16="http://schemas.microsoft.com/office/drawing/2014/main" id="{B9DDA516-5458-AC10-6FBF-798CBAFC349F}"/>
              </a:ext>
            </a:extLst>
          </p:cNvPr>
          <p:cNvSpPr/>
          <p:nvPr/>
        </p:nvSpPr>
        <p:spPr>
          <a:xfrm>
            <a:off x="4461524" y="2113080"/>
            <a:ext cx="4418872" cy="784800"/>
          </a:xfrm>
          <a:prstGeom prst="rect">
            <a:avLst/>
          </a:prstGeom>
          <a:noFill/>
          <a:ln>
            <a:noFill/>
          </a:ln>
        </p:spPr>
        <p:txBody>
          <a:bodyPr spcFirstLastPara="1" wrap="square" lIns="0" tIns="0" rIns="0" bIns="45700" anchor="t" anchorCtr="0">
            <a:noAutofit/>
          </a:bodyPr>
          <a:lstStyle/>
          <a:p>
            <a:pPr marL="0" marR="0" lvl="0" indent="0" algn="l" rtl="0">
              <a:spcBef>
                <a:spcPts val="0"/>
              </a:spcBef>
              <a:spcAft>
                <a:spcPts val="0"/>
              </a:spcAft>
              <a:buNone/>
            </a:pPr>
            <a:r>
              <a:rPr lang="en-GB" sz="1050" dirty="0">
                <a:solidFill>
                  <a:schemeClr val="accent6">
                    <a:lumMod val="75000"/>
                  </a:schemeClr>
                </a:solidFill>
              </a:rPr>
              <a:t>Limitations</a:t>
            </a:r>
            <a:endParaRPr sz="1400" dirty="0">
              <a:solidFill>
                <a:schemeClr val="accent6">
                  <a:lumMod val="75000"/>
                </a:schemeClr>
              </a:solidFill>
            </a:endParaRPr>
          </a:p>
          <a:p>
            <a:pPr marL="0" marR="0" lvl="0" indent="0" algn="l" rtl="0">
              <a:spcBef>
                <a:spcPts val="0"/>
              </a:spcBef>
              <a:spcAft>
                <a:spcPts val="0"/>
              </a:spcAft>
              <a:buNone/>
            </a:pPr>
            <a:r>
              <a:rPr lang="en-GB" sz="1050" dirty="0"/>
              <a:t>This section sets out the “limitations” that apply to the work done by the author of the opinion.</a:t>
            </a:r>
            <a:endParaRPr sz="1400" dirty="0"/>
          </a:p>
        </p:txBody>
      </p:sp>
      <p:sp>
        <p:nvSpPr>
          <p:cNvPr id="20" name="Google Shape;2410;p370">
            <a:extLst>
              <a:ext uri="{FF2B5EF4-FFF2-40B4-BE49-F238E27FC236}">
                <a16:creationId xmlns:a16="http://schemas.microsoft.com/office/drawing/2014/main" id="{6DB4D46D-44B7-716A-7B9C-F3BF3B950B54}"/>
              </a:ext>
            </a:extLst>
          </p:cNvPr>
          <p:cNvSpPr/>
          <p:nvPr/>
        </p:nvSpPr>
        <p:spPr>
          <a:xfrm>
            <a:off x="4461524" y="2748594"/>
            <a:ext cx="4418872" cy="784800"/>
          </a:xfrm>
          <a:prstGeom prst="rect">
            <a:avLst/>
          </a:prstGeom>
          <a:noFill/>
          <a:ln>
            <a:noFill/>
          </a:ln>
        </p:spPr>
        <p:txBody>
          <a:bodyPr spcFirstLastPara="1" wrap="square" lIns="0" tIns="0" rIns="0" bIns="45700" anchor="t" anchorCtr="0">
            <a:noAutofit/>
          </a:bodyPr>
          <a:lstStyle/>
          <a:p>
            <a:pPr marL="0" marR="0" lvl="0" indent="0" algn="l" rtl="0">
              <a:spcBef>
                <a:spcPts val="0"/>
              </a:spcBef>
              <a:spcAft>
                <a:spcPts val="0"/>
              </a:spcAft>
              <a:buNone/>
            </a:pPr>
            <a:r>
              <a:rPr lang="en-GB" sz="1050" dirty="0">
                <a:solidFill>
                  <a:schemeClr val="accent2">
                    <a:lumMod val="75000"/>
                  </a:schemeClr>
                </a:solidFill>
              </a:rPr>
              <a:t>Assumptions</a:t>
            </a:r>
            <a:endParaRPr sz="1400" dirty="0">
              <a:solidFill>
                <a:schemeClr val="accent2">
                  <a:lumMod val="75000"/>
                </a:schemeClr>
              </a:solidFill>
            </a:endParaRPr>
          </a:p>
          <a:p>
            <a:pPr marL="0" marR="0" lvl="0" indent="0" algn="l" rtl="0">
              <a:spcBef>
                <a:spcPts val="0"/>
              </a:spcBef>
              <a:spcAft>
                <a:spcPts val="0"/>
              </a:spcAft>
              <a:buNone/>
            </a:pPr>
            <a:r>
              <a:rPr lang="en-GB" sz="1050" dirty="0"/>
              <a:t>Which conditions / facts / information will we not be able to receive / have and verify ourselves? All such conditions / facts / information must be covered by assumptions: our opinions are based on the assumption that these conditions / facts / information are so that we can give the relevant positive statements.</a:t>
            </a:r>
            <a:endParaRPr sz="1050" dirty="0"/>
          </a:p>
        </p:txBody>
      </p:sp>
      <p:sp>
        <p:nvSpPr>
          <p:cNvPr id="21" name="Google Shape;2411;p370">
            <a:extLst>
              <a:ext uri="{FF2B5EF4-FFF2-40B4-BE49-F238E27FC236}">
                <a16:creationId xmlns:a16="http://schemas.microsoft.com/office/drawing/2014/main" id="{AB9DDDEA-05DD-0472-27B2-01C1A942F7CC}"/>
              </a:ext>
            </a:extLst>
          </p:cNvPr>
          <p:cNvSpPr/>
          <p:nvPr/>
        </p:nvSpPr>
        <p:spPr>
          <a:xfrm>
            <a:off x="4461524" y="3877425"/>
            <a:ext cx="4418872" cy="784800"/>
          </a:xfrm>
          <a:prstGeom prst="rect">
            <a:avLst/>
          </a:prstGeom>
          <a:noFill/>
          <a:ln>
            <a:noFill/>
          </a:ln>
        </p:spPr>
        <p:txBody>
          <a:bodyPr spcFirstLastPara="1" wrap="square" lIns="0" tIns="0" rIns="0" bIns="45700" anchor="t" anchorCtr="0">
            <a:noAutofit/>
          </a:bodyPr>
          <a:lstStyle/>
          <a:p>
            <a:pPr marL="0" marR="0" lvl="0" indent="0" algn="l" rtl="0">
              <a:spcBef>
                <a:spcPts val="0"/>
              </a:spcBef>
              <a:spcAft>
                <a:spcPts val="0"/>
              </a:spcAft>
              <a:buNone/>
            </a:pPr>
            <a:r>
              <a:rPr lang="en-GB" sz="1050" dirty="0">
                <a:solidFill>
                  <a:srgbClr val="464646"/>
                </a:solidFill>
              </a:rPr>
              <a:t>Qualifications</a:t>
            </a:r>
            <a:endParaRPr sz="1400" dirty="0">
              <a:solidFill>
                <a:srgbClr val="464646"/>
              </a:solidFill>
            </a:endParaRPr>
          </a:p>
          <a:p>
            <a:pPr marL="0" marR="0" lvl="0" indent="0" algn="l" rtl="0">
              <a:spcBef>
                <a:spcPts val="0"/>
              </a:spcBef>
              <a:spcAft>
                <a:spcPts val="0"/>
              </a:spcAft>
              <a:buNone/>
            </a:pPr>
            <a:r>
              <a:rPr lang="en-GB" sz="1050" dirty="0"/>
              <a:t>To what extent are the positive statements which are expected not entirely accurate or correct, notwithstanding the assumptions? Which reservations / qualifications must be made in respect of the statements of opinion? Are there circumstances where such statements would not be true or entirely accurate?</a:t>
            </a:r>
            <a:endParaRPr sz="1400" dirty="0"/>
          </a:p>
        </p:txBody>
      </p:sp>
    </p:spTree>
    <p:extLst>
      <p:ext uri="{BB962C8B-B14F-4D97-AF65-F5344CB8AC3E}">
        <p14:creationId xmlns:p14="http://schemas.microsoft.com/office/powerpoint/2010/main" val="3340596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32</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Golden rules</a:t>
            </a:r>
          </a:p>
          <a:p>
            <a:pPr marL="0" indent="0">
              <a:buFont typeface="Arial" pitchFamily="34" charset="0"/>
              <a:buNone/>
            </a:pPr>
            <a:endParaRPr lang="en-US" dirty="0">
              <a:solidFill>
                <a:srgbClr val="4071BA"/>
              </a:solidFill>
            </a:endParaRPr>
          </a:p>
          <a:p>
            <a:pPr marL="457200" lvl="0" indent="-330200" algn="l" rtl="0">
              <a:spcAft>
                <a:spcPts val="0"/>
              </a:spcAft>
              <a:buSzPts val="1600"/>
              <a:buChar char="•"/>
            </a:pPr>
            <a:r>
              <a:rPr lang="en-US" dirty="0"/>
              <a:t>The LO is a self-standing document </a:t>
            </a:r>
            <a:r>
              <a:rPr lang="en-US"/>
              <a:t>– it </a:t>
            </a:r>
            <a:r>
              <a:rPr lang="en-US" dirty="0"/>
              <a:t>should not refer to advice given separately</a:t>
            </a:r>
          </a:p>
          <a:p>
            <a:pPr marL="457200" lvl="0" indent="-330200" algn="l" rtl="0">
              <a:spcBef>
                <a:spcPts val="1200"/>
              </a:spcBef>
              <a:spcAft>
                <a:spcPts val="0"/>
              </a:spcAft>
              <a:buSzPts val="1600"/>
              <a:buChar char="•"/>
            </a:pPr>
            <a:r>
              <a:rPr lang="en-US" dirty="0"/>
              <a:t>Assumptions only to cover objective, factual elements you cannot verify – no assumptions where you know there is a problem</a:t>
            </a:r>
          </a:p>
          <a:p>
            <a:pPr marL="457200" lvl="0" indent="-330200" algn="l" rtl="0">
              <a:spcBef>
                <a:spcPts val="1200"/>
              </a:spcBef>
              <a:spcAft>
                <a:spcPts val="0"/>
              </a:spcAft>
              <a:buSzPts val="1600"/>
              <a:buChar char="•"/>
            </a:pPr>
            <a:r>
              <a:rPr lang="en-US" dirty="0"/>
              <a:t>Do not ask from opinion counsel what you would not be willing to give yourself</a:t>
            </a:r>
          </a:p>
          <a:p>
            <a:pPr marL="0" indent="0">
              <a:buNone/>
            </a:pPr>
            <a:endParaRPr lang="nl-NL" dirty="0"/>
          </a:p>
          <a:p>
            <a:endParaRPr lang="nl-NL" dirty="0"/>
          </a:p>
        </p:txBody>
      </p:sp>
      <p:pic>
        <p:nvPicPr>
          <p:cNvPr id="8" name="Google Shape;2426;p371">
            <a:extLst>
              <a:ext uri="{FF2B5EF4-FFF2-40B4-BE49-F238E27FC236}">
                <a16:creationId xmlns:a16="http://schemas.microsoft.com/office/drawing/2014/main" id="{42204232-D423-9612-96CD-4016BE04EE3A}"/>
              </a:ext>
            </a:extLst>
          </p:cNvPr>
          <p:cNvPicPr preferRelativeResize="0">
            <a:picLocks noChangeAspect="1"/>
          </p:cNvPicPr>
          <p:nvPr/>
        </p:nvPicPr>
        <p:blipFill rotWithShape="1">
          <a:blip r:embed="rId2">
            <a:alphaModFix/>
          </a:blip>
          <a:srcRect l="17109" r="17514"/>
          <a:stretch/>
        </p:blipFill>
        <p:spPr>
          <a:xfrm>
            <a:off x="5466893" y="925872"/>
            <a:ext cx="3360000" cy="3780000"/>
          </a:xfrm>
          <a:prstGeom prst="rect">
            <a:avLst/>
          </a:prstGeom>
          <a:noFill/>
          <a:ln>
            <a:noFill/>
          </a:ln>
        </p:spPr>
      </p:pic>
    </p:spTree>
    <p:extLst>
      <p:ext uri="{BB962C8B-B14F-4D97-AF65-F5344CB8AC3E}">
        <p14:creationId xmlns:p14="http://schemas.microsoft.com/office/powerpoint/2010/main" val="314398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33</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Opinions</a:t>
            </a:r>
          </a:p>
          <a:p>
            <a:pPr marL="0" indent="0">
              <a:buFont typeface="Arial" pitchFamily="34" charset="0"/>
              <a:buNone/>
            </a:pPr>
            <a:endParaRPr lang="en-US" sz="1400" dirty="0">
              <a:solidFill>
                <a:srgbClr val="4071BA"/>
              </a:solidFill>
            </a:endParaRPr>
          </a:p>
          <a:p>
            <a:pPr marL="0" lvl="0" indent="0" algn="l" rtl="0">
              <a:spcBef>
                <a:spcPts val="0"/>
              </a:spcBef>
              <a:buClr>
                <a:schemeClr val="dk1"/>
              </a:buClr>
              <a:buSzPts val="1100"/>
              <a:buFont typeface="Arial"/>
              <a:buNone/>
            </a:pPr>
            <a:r>
              <a:rPr lang="en-US" b="1" dirty="0"/>
              <a:t>In principle</a:t>
            </a:r>
          </a:p>
          <a:p>
            <a:pPr marL="457200" lvl="0" indent="-330200" algn="l" rtl="0">
              <a:buSzPts val="1600"/>
              <a:buChar char="•"/>
            </a:pPr>
            <a:r>
              <a:rPr lang="en-US" sz="1400" dirty="0"/>
              <a:t>Exclusively legal statement, not statement of facts</a:t>
            </a:r>
          </a:p>
          <a:p>
            <a:pPr marL="457200" lvl="0" indent="-330200" algn="l" rtl="0">
              <a:buSzPts val="1600"/>
              <a:buChar char="•"/>
            </a:pPr>
            <a:r>
              <a:rPr lang="en-US" sz="1400" dirty="0"/>
              <a:t>Legal statements, not description</a:t>
            </a:r>
          </a:p>
          <a:p>
            <a:pPr marL="0" lvl="0" indent="0" algn="l" rtl="0">
              <a:spcBef>
                <a:spcPts val="600"/>
              </a:spcBef>
              <a:buSzPts val="1600"/>
              <a:buNone/>
            </a:pPr>
            <a:r>
              <a:rPr lang="en-US" b="1" dirty="0"/>
              <a:t>Examples</a:t>
            </a:r>
          </a:p>
          <a:p>
            <a:pPr marL="457200" lvl="0" indent="-330200" algn="l" rtl="0">
              <a:buSzPts val="1600"/>
              <a:buChar char="•"/>
            </a:pPr>
            <a:r>
              <a:rPr lang="en-US" sz="1400" dirty="0"/>
              <a:t>Capacity opinion</a:t>
            </a:r>
          </a:p>
          <a:p>
            <a:pPr marL="457200" lvl="0" indent="-330200" algn="l" rtl="0">
              <a:buSzPts val="1600"/>
              <a:buChar char="•"/>
            </a:pPr>
            <a:r>
              <a:rPr lang="en-US" sz="1400" dirty="0"/>
              <a:t>Enforceability opinion</a:t>
            </a:r>
          </a:p>
          <a:p>
            <a:pPr marL="457200" lvl="0" indent="-330200" algn="l" rtl="0">
              <a:buSzPts val="1600"/>
              <a:buChar char="•"/>
            </a:pPr>
            <a:r>
              <a:rPr lang="en-US" sz="1400" dirty="0"/>
              <a:t>Security package opinion</a:t>
            </a:r>
          </a:p>
          <a:p>
            <a:pPr marL="457200" lvl="0" indent="-330200" algn="l" rtl="0">
              <a:buSzPts val="1600"/>
              <a:buChar char="•"/>
            </a:pPr>
            <a:r>
              <a:rPr lang="en-US" sz="1400" dirty="0"/>
              <a:t>True sale opinion</a:t>
            </a:r>
          </a:p>
          <a:p>
            <a:pPr marL="457200" lvl="0" indent="-330200" algn="l" rtl="0">
              <a:buSzPts val="1600"/>
              <a:buChar char="•"/>
            </a:pPr>
            <a:r>
              <a:rPr lang="en-US" sz="1400" dirty="0"/>
              <a:t>Tax opinion</a:t>
            </a:r>
          </a:p>
          <a:p>
            <a:pPr marL="457200" lvl="0" indent="-330200" algn="l" rtl="0">
              <a:buSzPts val="1600"/>
              <a:buChar char="•"/>
            </a:pPr>
            <a:r>
              <a:rPr lang="en-US" sz="1400" dirty="0"/>
              <a:t>Regulatory opinion</a:t>
            </a:r>
          </a:p>
          <a:p>
            <a:pPr marL="457200" lvl="0" indent="-330200" algn="l" rtl="0">
              <a:buSzPts val="1600"/>
              <a:buChar char="•"/>
            </a:pPr>
            <a:r>
              <a:rPr lang="en-US" sz="1400" dirty="0"/>
              <a:t>Governing law and choice jurisdiction</a:t>
            </a:r>
          </a:p>
          <a:p>
            <a:pPr marL="457200" lvl="0" indent="-330200" algn="l" rtl="0">
              <a:buSzPts val="1600"/>
              <a:buChar char="•"/>
            </a:pPr>
            <a:r>
              <a:rPr lang="en-US" sz="1400" dirty="0"/>
              <a:t>Netting opinion</a:t>
            </a:r>
          </a:p>
          <a:p>
            <a:pPr marL="457200" lvl="0" indent="-330200" algn="l" rtl="0">
              <a:buSzPts val="1600"/>
              <a:buChar char="•"/>
            </a:pPr>
            <a:r>
              <a:rPr lang="en-US" sz="1400" dirty="0"/>
              <a:t>Market opinion</a:t>
            </a:r>
          </a:p>
          <a:p>
            <a:pPr marL="457200" lvl="0" indent="-330200" algn="l" rtl="0">
              <a:buSzPts val="1600"/>
              <a:buChar char="•"/>
            </a:pPr>
            <a:r>
              <a:rPr lang="en-US" sz="1400" dirty="0"/>
              <a:t>...</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10" name="Google Shape;2415;p370">
            <a:extLst>
              <a:ext uri="{FF2B5EF4-FFF2-40B4-BE49-F238E27FC236}">
                <a16:creationId xmlns:a16="http://schemas.microsoft.com/office/drawing/2014/main" id="{2F30F4C4-434B-C002-4F7D-A61F63794EC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5">
                    <a:lumMod val="75000"/>
                  </a:schemeClr>
                </a:solidFill>
              </a:rPr>
              <a:t>Opinions</a:t>
            </a:r>
            <a:endParaRPr sz="800" dirty="0">
              <a:solidFill>
                <a:schemeClr val="accent5">
                  <a:lumMod val="75000"/>
                </a:schemeClr>
              </a:solidFill>
            </a:endParaRPr>
          </a:p>
        </p:txBody>
      </p:sp>
      <p:grpSp>
        <p:nvGrpSpPr>
          <p:cNvPr id="11" name="Google Shape;2412;p370">
            <a:extLst>
              <a:ext uri="{FF2B5EF4-FFF2-40B4-BE49-F238E27FC236}">
                <a16:creationId xmlns:a16="http://schemas.microsoft.com/office/drawing/2014/main" id="{B07BB734-1DFF-26C5-1BF6-C198CCEBF129}"/>
              </a:ext>
            </a:extLst>
          </p:cNvPr>
          <p:cNvGrpSpPr>
            <a:grpSpLocks noChangeAspect="1"/>
          </p:cNvGrpSpPr>
          <p:nvPr/>
        </p:nvGrpSpPr>
        <p:grpSpPr>
          <a:xfrm>
            <a:off x="7972198" y="358937"/>
            <a:ext cx="776506" cy="776452"/>
            <a:chOff x="2032083" y="1828065"/>
            <a:chExt cx="3985782" cy="3985522"/>
          </a:xfrm>
        </p:grpSpPr>
        <p:sp>
          <p:nvSpPr>
            <p:cNvPr id="12" name="Google Shape;2413;p370">
              <a:extLst>
                <a:ext uri="{FF2B5EF4-FFF2-40B4-BE49-F238E27FC236}">
                  <a16:creationId xmlns:a16="http://schemas.microsoft.com/office/drawing/2014/main" id="{3D3E95EC-F359-BF37-73C2-13786F218E8F}"/>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3" name="Google Shape;2414;p370">
              <a:extLst>
                <a:ext uri="{FF2B5EF4-FFF2-40B4-BE49-F238E27FC236}">
                  <a16:creationId xmlns:a16="http://schemas.microsoft.com/office/drawing/2014/main" id="{01372B65-C228-D71B-5C45-14B9D195DE1C}"/>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4" name="Google Shape;2417;p370">
              <a:extLst>
                <a:ext uri="{FF2B5EF4-FFF2-40B4-BE49-F238E27FC236}">
                  <a16:creationId xmlns:a16="http://schemas.microsoft.com/office/drawing/2014/main" id="{D415F1EF-E1CA-851F-A7D5-AFF0B722617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5" name="Google Shape;2418;p370">
              <a:extLst>
                <a:ext uri="{FF2B5EF4-FFF2-40B4-BE49-F238E27FC236}">
                  <a16:creationId xmlns:a16="http://schemas.microsoft.com/office/drawing/2014/main" id="{AF17F64C-606B-16FF-6F72-324C388AD56F}"/>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Tree>
    <p:extLst>
      <p:ext uri="{BB962C8B-B14F-4D97-AF65-F5344CB8AC3E}">
        <p14:creationId xmlns:p14="http://schemas.microsoft.com/office/powerpoint/2010/main" val="1988054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34</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Example of a capacity opinion</a:t>
            </a:r>
          </a:p>
          <a:p>
            <a:pPr marL="0" indent="0">
              <a:buFont typeface="Arial" pitchFamily="34" charset="0"/>
              <a:buNone/>
            </a:pPr>
            <a:endParaRPr lang="en-US" sz="1400" dirty="0">
              <a:solidFill>
                <a:srgbClr val="4071BA"/>
              </a:solidFill>
            </a:endParaRP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4" name="Google Shape;2451;p373">
            <a:extLst>
              <a:ext uri="{FF2B5EF4-FFF2-40B4-BE49-F238E27FC236}">
                <a16:creationId xmlns:a16="http://schemas.microsoft.com/office/drawing/2014/main" id="{C3C0B99F-4DDE-FE0E-9245-8B402C77C165}"/>
              </a:ext>
            </a:extLst>
          </p:cNvPr>
          <p:cNvSpPr txBox="1">
            <a:spLocks/>
          </p:cNvSpPr>
          <p:nvPr/>
        </p:nvSpPr>
        <p:spPr>
          <a:xfrm>
            <a:off x="840923" y="1684365"/>
            <a:ext cx="7884937" cy="3069160"/>
          </a:xfrm>
          <a:prstGeom prst="rect">
            <a:avLst/>
          </a:prstGeom>
          <a:solidFill>
            <a:srgbClr val="FFFFFF"/>
          </a:solidFill>
          <a:effectLst>
            <a:outerShdw blurRad="128588" dist="57150" dir="5940000" algn="bl" rotWithShape="0">
              <a:srgbClr val="000000">
                <a:alpha val="37000"/>
              </a:srgbClr>
            </a:outerShdw>
          </a:effectLst>
        </p:spPr>
        <p:txBody>
          <a:bodyPr spcFirstLastPara="1" vert="horz" wrap="square" lIns="198000" tIns="180000" rIns="198000" bIns="19800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000" dirty="0"/>
              <a:t>Based upon and subject to the foregoing assumptions and limitations, and further subject to the qualifications set out below and/or any matters not disclosed to us, we are of the following opinion:</a:t>
            </a:r>
          </a:p>
          <a:p>
            <a:pPr marL="358775" indent="-358775">
              <a:spcBef>
                <a:spcPts val="600"/>
              </a:spcBef>
              <a:buClr>
                <a:schemeClr val="dk1"/>
              </a:buClr>
              <a:buSzPts val="1100"/>
              <a:buFont typeface="Arial"/>
              <a:buNone/>
            </a:pPr>
            <a:r>
              <a:rPr lang="en-US" sz="1000" dirty="0"/>
              <a:t>(a) 	each of the Companies is a limited liability company (</a:t>
            </a:r>
            <a:r>
              <a:rPr lang="en-US" sz="1000" i="1" dirty="0" err="1"/>
              <a:t>naamloze</a:t>
            </a:r>
            <a:r>
              <a:rPr lang="en-US" sz="1000" i="1" dirty="0"/>
              <a:t> </a:t>
            </a:r>
            <a:r>
              <a:rPr lang="en-US" sz="1000" i="1" dirty="0" err="1"/>
              <a:t>vennootschap</a:t>
            </a:r>
            <a:r>
              <a:rPr lang="en-US" sz="1000" i="1" dirty="0"/>
              <a:t>/société anonyme</a:t>
            </a:r>
            <a:r>
              <a:rPr lang="en-US" sz="1000" dirty="0"/>
              <a:t>) validly existing under Belgian law;</a:t>
            </a:r>
          </a:p>
          <a:p>
            <a:pPr marL="358775" indent="-358775">
              <a:spcBef>
                <a:spcPts val="600"/>
              </a:spcBef>
              <a:buClr>
                <a:schemeClr val="dk1"/>
              </a:buClr>
              <a:buSzPts val="1100"/>
              <a:buFont typeface="Arial"/>
              <a:buNone/>
            </a:pPr>
            <a:r>
              <a:rPr lang="en-US" sz="1000" dirty="0"/>
              <a:t>(b) 	each of the Companies has the necessary corporate capacity and power to enter into the Transaction Documents to which it is party and to exercise its rights and perform its obligations thereunder;</a:t>
            </a:r>
          </a:p>
          <a:p>
            <a:pPr marL="358775" indent="-358775">
              <a:spcBef>
                <a:spcPts val="600"/>
              </a:spcBef>
              <a:buClr>
                <a:schemeClr val="dk1"/>
              </a:buClr>
              <a:buSzPts val="1100"/>
              <a:buFont typeface="Arial"/>
              <a:buNone/>
            </a:pPr>
            <a:r>
              <a:rPr lang="en-US" sz="1000" dirty="0"/>
              <a:t>(c) 	the Transaction Documents to which the relevant Company is party have been duly </a:t>
            </a:r>
            <a:r>
              <a:rPr lang="en-US" sz="1000" dirty="0" err="1"/>
              <a:t>authorised</a:t>
            </a:r>
            <a:r>
              <a:rPr lang="en-US" sz="1000" dirty="0"/>
              <a:t> by all necessary corporate actions on the part of the relevant Company, and have been duly executed by the </a:t>
            </a:r>
            <a:r>
              <a:rPr lang="en-US" sz="1000" dirty="0" err="1"/>
              <a:t>authorised</a:t>
            </a:r>
            <a:r>
              <a:rPr lang="en-US" sz="1000" dirty="0"/>
              <a:t> representatives of the relevant Company;</a:t>
            </a:r>
          </a:p>
          <a:p>
            <a:pPr marL="358775" indent="-358775">
              <a:spcBef>
                <a:spcPts val="600"/>
              </a:spcBef>
              <a:buClr>
                <a:schemeClr val="dk1"/>
              </a:buClr>
              <a:buSzPts val="1100"/>
              <a:buFont typeface="Arial"/>
              <a:buNone/>
            </a:pPr>
            <a:r>
              <a:rPr lang="en-US" sz="1000" dirty="0"/>
              <a:t>(d) 	the entry into and performance by </a:t>
            </a:r>
            <a:r>
              <a:rPr lang="en-US" sz="1000" dirty="0" err="1"/>
              <a:t>BelCo</a:t>
            </a:r>
            <a:r>
              <a:rPr lang="en-US" sz="1000" dirty="0"/>
              <a:t> of the Transaction Documents to which it is party will not violate the </a:t>
            </a:r>
            <a:r>
              <a:rPr lang="en-US" sz="1000" dirty="0" err="1"/>
              <a:t>BelCo</a:t>
            </a:r>
            <a:r>
              <a:rPr lang="en-US" sz="1000" dirty="0"/>
              <a:t> Articles of Association;</a:t>
            </a:r>
          </a:p>
          <a:p>
            <a:pPr marL="358775" indent="-358775">
              <a:spcBef>
                <a:spcPts val="600"/>
              </a:spcBef>
              <a:buClr>
                <a:schemeClr val="dk1"/>
              </a:buClr>
              <a:buSzPts val="1100"/>
              <a:buFont typeface="Arial"/>
              <a:buNone/>
            </a:pPr>
            <a:r>
              <a:rPr lang="en-US" sz="1000" dirty="0"/>
              <a:t>(e) 	no statutory or other regulatory </a:t>
            </a:r>
            <a:r>
              <a:rPr lang="en-US" sz="1000" dirty="0" err="1"/>
              <a:t>authorisation</a:t>
            </a:r>
            <a:r>
              <a:rPr lang="en-US" sz="1000" dirty="0"/>
              <a:t>, consent or approval is required under the laws of Belgium in connection with the execution of the Transaction Documents by the Companies or the performance of its payment obligations thereunder, other than [___]; and</a:t>
            </a:r>
          </a:p>
          <a:p>
            <a:pPr marL="358775" indent="-358775">
              <a:spcBef>
                <a:spcPts val="600"/>
              </a:spcBef>
              <a:buClr>
                <a:schemeClr val="dk1"/>
              </a:buClr>
              <a:buSzPts val="1100"/>
              <a:buFont typeface="Arial"/>
              <a:buNone/>
            </a:pPr>
            <a:r>
              <a:rPr lang="en-US" sz="1000" dirty="0"/>
              <a:t>(f)  	none of the Companies is entitled to claim for itself or for any of its assets, immunity from jurisdiction or immunity from enforcement in any legal proceedings in Belgium in relation to the Transaction Documents.</a:t>
            </a:r>
          </a:p>
          <a:p>
            <a:pPr marL="0" indent="0">
              <a:lnSpc>
                <a:spcPct val="150000"/>
              </a:lnSpc>
              <a:spcBef>
                <a:spcPts val="1200"/>
              </a:spcBef>
              <a:buFont typeface="Arial" pitchFamily="34" charset="0"/>
              <a:buNone/>
            </a:pPr>
            <a:endParaRPr lang="en-US" sz="1200" dirty="0">
              <a:solidFill>
                <a:srgbClr val="000000"/>
              </a:solidFill>
            </a:endParaRPr>
          </a:p>
        </p:txBody>
      </p:sp>
      <p:grpSp>
        <p:nvGrpSpPr>
          <p:cNvPr id="5" name="Google Shape;2412;p370">
            <a:extLst>
              <a:ext uri="{FF2B5EF4-FFF2-40B4-BE49-F238E27FC236}">
                <a16:creationId xmlns:a16="http://schemas.microsoft.com/office/drawing/2014/main" id="{6C2F0866-D3E5-1CB2-DB00-87B910FE9F67}"/>
              </a:ext>
            </a:extLst>
          </p:cNvPr>
          <p:cNvGrpSpPr>
            <a:grpSpLocks noChangeAspect="1"/>
          </p:cNvGrpSpPr>
          <p:nvPr/>
        </p:nvGrpSpPr>
        <p:grpSpPr>
          <a:xfrm>
            <a:off x="7972198" y="358937"/>
            <a:ext cx="776506" cy="776452"/>
            <a:chOff x="2032083" y="1828065"/>
            <a:chExt cx="3985782" cy="3985522"/>
          </a:xfrm>
        </p:grpSpPr>
        <p:sp>
          <p:nvSpPr>
            <p:cNvPr id="7" name="Google Shape;2413;p370">
              <a:extLst>
                <a:ext uri="{FF2B5EF4-FFF2-40B4-BE49-F238E27FC236}">
                  <a16:creationId xmlns:a16="http://schemas.microsoft.com/office/drawing/2014/main" id="{33DD9487-A1DC-D716-9FDA-02B61E4C69B7}"/>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4;p370">
              <a:extLst>
                <a:ext uri="{FF2B5EF4-FFF2-40B4-BE49-F238E27FC236}">
                  <a16:creationId xmlns:a16="http://schemas.microsoft.com/office/drawing/2014/main" id="{EB28B972-8712-B2E8-8CD6-3ADCB1E69BDE}"/>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1" name="Google Shape;2417;p370">
              <a:extLst>
                <a:ext uri="{FF2B5EF4-FFF2-40B4-BE49-F238E27FC236}">
                  <a16:creationId xmlns:a16="http://schemas.microsoft.com/office/drawing/2014/main" id="{A95DA732-6579-8E41-8800-1171419D4570}"/>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2" name="Google Shape;2418;p370">
              <a:extLst>
                <a:ext uri="{FF2B5EF4-FFF2-40B4-BE49-F238E27FC236}">
                  <a16:creationId xmlns:a16="http://schemas.microsoft.com/office/drawing/2014/main" id="{D7A2B48B-891E-D03B-A0BA-3EF52EE16FD0}"/>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5" name="Google Shape;2415;p370">
            <a:extLst>
              <a:ext uri="{FF2B5EF4-FFF2-40B4-BE49-F238E27FC236}">
                <a16:creationId xmlns:a16="http://schemas.microsoft.com/office/drawing/2014/main" id="{32CE8CB8-598C-EAE0-FA4D-74C2A140B2D8}"/>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5">
                    <a:lumMod val="75000"/>
                  </a:schemeClr>
                </a:solidFill>
              </a:rPr>
              <a:t>Opinions</a:t>
            </a:r>
            <a:endParaRPr sz="800" dirty="0">
              <a:solidFill>
                <a:schemeClr val="accent5">
                  <a:lumMod val="75000"/>
                </a:schemeClr>
              </a:solidFill>
            </a:endParaRPr>
          </a:p>
        </p:txBody>
      </p:sp>
      <p:sp>
        <p:nvSpPr>
          <p:cNvPr id="20" name="Title 2">
            <a:extLst>
              <a:ext uri="{FF2B5EF4-FFF2-40B4-BE49-F238E27FC236}">
                <a16:creationId xmlns:a16="http://schemas.microsoft.com/office/drawing/2014/main" id="{8308E89D-D0AC-427D-AAE4-DE6D0EFFF61D}"/>
              </a:ext>
            </a:extLst>
          </p:cNvPr>
          <p:cNvSpPr>
            <a:spLocks noGrp="1"/>
          </p:cNvSpPr>
          <p:nvPr>
            <p:ph type="title"/>
          </p:nvPr>
        </p:nvSpPr>
        <p:spPr>
          <a:xfrm>
            <a:off x="782873" y="386954"/>
            <a:ext cx="7576903" cy="857250"/>
          </a:xfrm>
        </p:spPr>
        <p:txBody>
          <a:bodyPr/>
          <a:lstStyle/>
          <a:p>
            <a:r>
              <a:rPr lang="nl-BE" dirty="0"/>
              <a:t>5. </a:t>
            </a:r>
            <a:r>
              <a:rPr lang="nl-BE" dirty="0" err="1"/>
              <a:t>Drafting</a:t>
            </a:r>
            <a:r>
              <a:rPr lang="nl-BE" dirty="0"/>
              <a:t> a </a:t>
            </a:r>
            <a:r>
              <a:rPr lang="nl-BE" dirty="0" err="1"/>
              <a:t>legal</a:t>
            </a:r>
            <a:r>
              <a:rPr lang="nl-BE" dirty="0"/>
              <a:t> opinion</a:t>
            </a:r>
            <a:endParaRPr lang="en-NL" dirty="0"/>
          </a:p>
        </p:txBody>
      </p:sp>
    </p:spTree>
    <p:extLst>
      <p:ext uri="{BB962C8B-B14F-4D97-AF65-F5344CB8AC3E}">
        <p14:creationId xmlns:p14="http://schemas.microsoft.com/office/powerpoint/2010/main" val="1842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35</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Example of an enforceability opinion</a:t>
            </a:r>
          </a:p>
          <a:p>
            <a:pPr marL="0" indent="0">
              <a:buFont typeface="Arial" pitchFamily="34" charset="0"/>
              <a:buNone/>
            </a:pPr>
            <a:endParaRPr lang="en-US" sz="1400" dirty="0">
              <a:solidFill>
                <a:srgbClr val="4071BA"/>
              </a:solidFill>
            </a:endParaRP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4" name="Google Shape;2451;p373">
            <a:extLst>
              <a:ext uri="{FF2B5EF4-FFF2-40B4-BE49-F238E27FC236}">
                <a16:creationId xmlns:a16="http://schemas.microsoft.com/office/drawing/2014/main" id="{C3C0B99F-4DDE-FE0E-9245-8B402C77C165}"/>
              </a:ext>
            </a:extLst>
          </p:cNvPr>
          <p:cNvSpPr txBox="1">
            <a:spLocks/>
          </p:cNvSpPr>
          <p:nvPr/>
        </p:nvSpPr>
        <p:spPr>
          <a:xfrm>
            <a:off x="840923" y="1684365"/>
            <a:ext cx="7884937" cy="2895600"/>
          </a:xfrm>
          <a:prstGeom prst="rect">
            <a:avLst/>
          </a:prstGeom>
          <a:solidFill>
            <a:srgbClr val="FFFFFF"/>
          </a:solidFill>
          <a:effectLst>
            <a:outerShdw blurRad="128588" dist="57150" dir="5940000" algn="bl" rotWithShape="0">
              <a:srgbClr val="000000">
                <a:alpha val="37000"/>
              </a:srgbClr>
            </a:outerShdw>
          </a:effectLst>
        </p:spPr>
        <p:txBody>
          <a:bodyPr spcFirstLastPara="1" vert="horz" wrap="square" lIns="198000" tIns="180000" rIns="198000" bIns="19800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l" rtl="0">
              <a:lnSpc>
                <a:spcPct val="115000"/>
              </a:lnSpc>
              <a:spcAft>
                <a:spcPts val="0"/>
              </a:spcAft>
              <a:buClr>
                <a:schemeClr val="dk1"/>
              </a:buClr>
              <a:buSzPts val="1100"/>
              <a:buFont typeface="Arial"/>
              <a:buNone/>
            </a:pPr>
            <a:r>
              <a:rPr lang="en-US" sz="1000" dirty="0"/>
              <a:t>Based upon and subject to the foregoing assumptions and limitations, and further subject to the qualifications set out below and/or any matters not disclosed to us, we are of the following opinion:</a:t>
            </a:r>
          </a:p>
          <a:p>
            <a:pPr marL="358775" lvl="0" indent="-358775" algn="l" rtl="0">
              <a:lnSpc>
                <a:spcPct val="115000"/>
              </a:lnSpc>
              <a:spcBef>
                <a:spcPts val="1200"/>
              </a:spcBef>
              <a:spcAft>
                <a:spcPts val="0"/>
              </a:spcAft>
              <a:buClr>
                <a:schemeClr val="dk1"/>
              </a:buClr>
              <a:buSzPts val="1100"/>
              <a:buFont typeface="Arial"/>
              <a:buNone/>
            </a:pPr>
            <a:r>
              <a:rPr lang="en-US" sz="1000" dirty="0"/>
              <a:t>(a)	the Opinion Documents to which a Company is a party and under which it undertakes obligations constitute legally valid and binding obligations of the relevant Company enforceable in accordance with their terms; </a:t>
            </a:r>
          </a:p>
          <a:p>
            <a:pPr marL="358775" lvl="0" indent="-358775" algn="l" rtl="0">
              <a:lnSpc>
                <a:spcPct val="115000"/>
              </a:lnSpc>
              <a:spcBef>
                <a:spcPts val="1200"/>
              </a:spcBef>
              <a:spcAft>
                <a:spcPts val="0"/>
              </a:spcAft>
              <a:buClr>
                <a:schemeClr val="dk1"/>
              </a:buClr>
              <a:buSzPts val="1100"/>
              <a:buFont typeface="Arial"/>
              <a:buNone/>
            </a:pPr>
            <a:r>
              <a:rPr lang="en-US" sz="1000" dirty="0"/>
              <a:t>(b)	the entry into and performance by each of the Companies of the Opinion Documents to which it is a party will not violate its articles of association or any existing law of Belgium applicable to companies generally;</a:t>
            </a:r>
          </a:p>
          <a:p>
            <a:pPr marL="358775" lvl="0" indent="-358775" algn="l" rtl="0">
              <a:lnSpc>
                <a:spcPct val="115000"/>
              </a:lnSpc>
              <a:spcBef>
                <a:spcPts val="1200"/>
              </a:spcBef>
              <a:spcAft>
                <a:spcPts val="0"/>
              </a:spcAft>
              <a:buClr>
                <a:schemeClr val="dk1"/>
              </a:buClr>
              <a:buSzPts val="1100"/>
              <a:buFont typeface="Arial"/>
              <a:buNone/>
            </a:pPr>
            <a:r>
              <a:rPr lang="en-US" sz="1000" dirty="0"/>
              <a:t>(c)	the obligations of the Company under the Transaction Documents rank and will rank at least </a:t>
            </a:r>
            <a:r>
              <a:rPr lang="en-US" sz="1000" i="1" dirty="0" err="1"/>
              <a:t>pari</a:t>
            </a:r>
            <a:r>
              <a:rPr lang="en-US" sz="1000" i="1" dirty="0"/>
              <a:t> passu</a:t>
            </a:r>
            <a:r>
              <a:rPr lang="en-US" sz="1000" dirty="0"/>
              <a:t> with all their other unsecured, unsubordinated obligations, except as otherwise provided in the Transaction Documents and except for obligations preferred as a matter of law;</a:t>
            </a:r>
          </a:p>
          <a:p>
            <a:pPr marL="358775" lvl="0" indent="-358775" algn="l" rtl="0">
              <a:lnSpc>
                <a:spcPct val="115000"/>
              </a:lnSpc>
              <a:spcBef>
                <a:spcPts val="1200"/>
              </a:spcBef>
              <a:spcAft>
                <a:spcPts val="1200"/>
              </a:spcAft>
              <a:buClr>
                <a:schemeClr val="dk1"/>
              </a:buClr>
              <a:buSzPts val="1100"/>
              <a:buFont typeface="Arial"/>
              <a:buNone/>
            </a:pPr>
            <a:r>
              <a:rPr lang="en-US" sz="1000" dirty="0"/>
              <a:t>(d)	none of the Companies is entitled to claim for itself or for any of its assets, immunity from jurisdiction or immunity from enforcement in any legal proceedings in Belgium in relation to the Transaction Documents.</a:t>
            </a:r>
          </a:p>
          <a:p>
            <a:pPr marL="0" indent="0">
              <a:lnSpc>
                <a:spcPct val="150000"/>
              </a:lnSpc>
              <a:spcBef>
                <a:spcPts val="1200"/>
              </a:spcBef>
              <a:buFont typeface="Arial" pitchFamily="34" charset="0"/>
              <a:buNone/>
            </a:pPr>
            <a:endParaRPr lang="en-US" sz="1200" dirty="0">
              <a:solidFill>
                <a:srgbClr val="000000"/>
              </a:solidFill>
            </a:endParaRPr>
          </a:p>
        </p:txBody>
      </p:sp>
      <p:sp>
        <p:nvSpPr>
          <p:cNvPr id="15" name="Google Shape;2415;p370">
            <a:extLst>
              <a:ext uri="{FF2B5EF4-FFF2-40B4-BE49-F238E27FC236}">
                <a16:creationId xmlns:a16="http://schemas.microsoft.com/office/drawing/2014/main" id="{32CE8CB8-598C-EAE0-FA4D-74C2A140B2D8}"/>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5">
                    <a:lumMod val="75000"/>
                  </a:schemeClr>
                </a:solidFill>
              </a:rPr>
              <a:t>Opinions</a:t>
            </a:r>
            <a:endParaRPr sz="800" dirty="0">
              <a:solidFill>
                <a:schemeClr val="accent5">
                  <a:lumMod val="75000"/>
                </a:schemeClr>
              </a:solidFill>
            </a:endParaRPr>
          </a:p>
        </p:txBody>
      </p:sp>
      <p:grpSp>
        <p:nvGrpSpPr>
          <p:cNvPr id="9" name="Google Shape;2412;p370">
            <a:extLst>
              <a:ext uri="{FF2B5EF4-FFF2-40B4-BE49-F238E27FC236}">
                <a16:creationId xmlns:a16="http://schemas.microsoft.com/office/drawing/2014/main" id="{24C0C8A7-753D-1497-1944-F668AC4E6478}"/>
              </a:ext>
            </a:extLst>
          </p:cNvPr>
          <p:cNvGrpSpPr>
            <a:grpSpLocks noChangeAspect="1"/>
          </p:cNvGrpSpPr>
          <p:nvPr/>
        </p:nvGrpSpPr>
        <p:grpSpPr>
          <a:xfrm>
            <a:off x="7972198" y="358937"/>
            <a:ext cx="776506" cy="776452"/>
            <a:chOff x="2032083" y="1828065"/>
            <a:chExt cx="3985782" cy="3985522"/>
          </a:xfrm>
        </p:grpSpPr>
        <p:sp>
          <p:nvSpPr>
            <p:cNvPr id="10" name="Google Shape;2413;p370">
              <a:extLst>
                <a:ext uri="{FF2B5EF4-FFF2-40B4-BE49-F238E27FC236}">
                  <a16:creationId xmlns:a16="http://schemas.microsoft.com/office/drawing/2014/main" id="{2F88E8EE-56C1-F869-3220-FAFD6C8FDCD1}"/>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3" name="Google Shape;2414;p370">
              <a:extLst>
                <a:ext uri="{FF2B5EF4-FFF2-40B4-BE49-F238E27FC236}">
                  <a16:creationId xmlns:a16="http://schemas.microsoft.com/office/drawing/2014/main" id="{3CAB8631-D0FD-6509-9F7E-BDCE52E0B135}"/>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4" name="Google Shape;2417;p370">
              <a:extLst>
                <a:ext uri="{FF2B5EF4-FFF2-40B4-BE49-F238E27FC236}">
                  <a16:creationId xmlns:a16="http://schemas.microsoft.com/office/drawing/2014/main" id="{DBD725E8-30B0-A4AE-BE38-B46268A26F17}"/>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6" name="Google Shape;2418;p370">
              <a:extLst>
                <a:ext uri="{FF2B5EF4-FFF2-40B4-BE49-F238E27FC236}">
                  <a16:creationId xmlns:a16="http://schemas.microsoft.com/office/drawing/2014/main" id="{8F87B538-21D3-650D-3CE1-9B80E023F1F0}"/>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8" name="Title 2">
            <a:extLst>
              <a:ext uri="{FF2B5EF4-FFF2-40B4-BE49-F238E27FC236}">
                <a16:creationId xmlns:a16="http://schemas.microsoft.com/office/drawing/2014/main" id="{CD0EE8DA-CB3D-E7D1-A776-2DFF5EA7ADB3}"/>
              </a:ext>
            </a:extLst>
          </p:cNvPr>
          <p:cNvSpPr>
            <a:spLocks noGrp="1"/>
          </p:cNvSpPr>
          <p:nvPr>
            <p:ph type="title"/>
          </p:nvPr>
        </p:nvSpPr>
        <p:spPr>
          <a:xfrm>
            <a:off x="782873" y="386954"/>
            <a:ext cx="7576903" cy="857250"/>
          </a:xfrm>
        </p:spPr>
        <p:txBody>
          <a:bodyPr/>
          <a:lstStyle/>
          <a:p>
            <a:r>
              <a:rPr lang="nl-BE" dirty="0"/>
              <a:t>5. </a:t>
            </a:r>
            <a:r>
              <a:rPr lang="nl-BE" dirty="0" err="1"/>
              <a:t>Drafting</a:t>
            </a:r>
            <a:r>
              <a:rPr lang="nl-BE" dirty="0"/>
              <a:t> a </a:t>
            </a:r>
            <a:r>
              <a:rPr lang="nl-BE" dirty="0" err="1"/>
              <a:t>legal</a:t>
            </a:r>
            <a:r>
              <a:rPr lang="nl-BE" dirty="0"/>
              <a:t> opinion</a:t>
            </a:r>
            <a:endParaRPr lang="en-NL" dirty="0"/>
          </a:p>
        </p:txBody>
      </p:sp>
    </p:spTree>
    <p:extLst>
      <p:ext uri="{BB962C8B-B14F-4D97-AF65-F5344CB8AC3E}">
        <p14:creationId xmlns:p14="http://schemas.microsoft.com/office/powerpoint/2010/main" val="2868067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36</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Limitations</a:t>
            </a:r>
          </a:p>
          <a:p>
            <a:pPr marL="0" indent="0">
              <a:buFont typeface="Arial" pitchFamily="34" charset="0"/>
              <a:buNone/>
            </a:pPr>
            <a:endParaRPr lang="en-US" sz="1400" dirty="0">
              <a:solidFill>
                <a:srgbClr val="4071BA"/>
              </a:solidFill>
            </a:endParaRPr>
          </a:p>
          <a:p>
            <a:pPr marL="457200" lvl="0" indent="-330200" algn="l" rtl="0">
              <a:spcAft>
                <a:spcPts val="600"/>
              </a:spcAft>
              <a:buSzPts val="1600"/>
              <a:buChar char="•"/>
            </a:pPr>
            <a:r>
              <a:rPr lang="en-US" sz="1400" dirty="0"/>
              <a:t>Only Belgian law as at the date of the opinion</a:t>
            </a:r>
          </a:p>
          <a:p>
            <a:pPr marL="457200" lvl="0" indent="-330200" algn="l" rtl="0">
              <a:spcAft>
                <a:spcPts val="600"/>
              </a:spcAft>
              <a:buSzPts val="1600"/>
              <a:buChar char="•"/>
            </a:pPr>
            <a:r>
              <a:rPr lang="en-US" sz="1400" dirty="0"/>
              <a:t>No implied opinions/interpretation (literal reading)</a:t>
            </a:r>
          </a:p>
          <a:p>
            <a:pPr marL="457200" lvl="0" indent="-330200" algn="l" rtl="0">
              <a:spcAft>
                <a:spcPts val="600"/>
              </a:spcAft>
              <a:buSzPts val="1600"/>
              <a:buChar char="•"/>
            </a:pPr>
            <a:r>
              <a:rPr lang="en-US" sz="1400" dirty="0"/>
              <a:t>No opinion on matters of fact or accounting</a:t>
            </a:r>
          </a:p>
          <a:p>
            <a:pPr marL="457200" lvl="0" indent="-330200" algn="l" rtl="0">
              <a:spcAft>
                <a:spcPts val="600"/>
              </a:spcAft>
              <a:buSzPts val="1600"/>
              <a:buChar char="•"/>
            </a:pPr>
            <a:r>
              <a:rPr lang="en-US" sz="1400" dirty="0"/>
              <a:t>No tax, except …</a:t>
            </a:r>
          </a:p>
          <a:p>
            <a:pPr marL="457200" lvl="0" indent="-330200" algn="l" rtl="0">
              <a:spcAft>
                <a:spcPts val="600"/>
              </a:spcAft>
              <a:buSzPts val="1600"/>
              <a:buChar char="•"/>
            </a:pPr>
            <a:r>
              <a:rPr lang="en-US" sz="1400" dirty="0"/>
              <a:t>No opinion on accuracy or completeness of representations &amp; warranties, except …</a:t>
            </a:r>
          </a:p>
          <a:p>
            <a:pPr marL="457200" lvl="0" indent="-330200" algn="l" rtl="0">
              <a:spcAft>
                <a:spcPts val="600"/>
              </a:spcAft>
              <a:buSzPts val="1600"/>
              <a:buChar char="•"/>
            </a:pPr>
            <a:r>
              <a:rPr lang="en-US" sz="1400" dirty="0"/>
              <a:t>No obligation or intention to update opinion in the future</a:t>
            </a:r>
          </a:p>
          <a:p>
            <a:pPr marL="457200" lvl="0" indent="-330200" algn="l" rtl="0">
              <a:spcAft>
                <a:spcPts val="600"/>
              </a:spcAft>
              <a:buSzPts val="1600"/>
              <a:buChar char="•"/>
            </a:pPr>
            <a:r>
              <a:rPr lang="en-US" sz="1400" dirty="0"/>
              <a:t>Governing law and jurisdiction: Belgium</a:t>
            </a:r>
          </a:p>
          <a:p>
            <a:pPr marL="457200" lvl="0" indent="-330200" algn="l" rtl="0">
              <a:spcAft>
                <a:spcPts val="600"/>
              </a:spcAft>
              <a:buSzPts val="1600"/>
              <a:buChar char="•"/>
            </a:pPr>
            <a:r>
              <a:rPr lang="en-US" sz="1400" dirty="0"/>
              <a:t>Liability only for legal entity of the law firm (see above)</a:t>
            </a:r>
          </a:p>
          <a:p>
            <a:pPr marL="457200" lvl="0" indent="-330200" algn="l" rtl="0">
              <a:spcAft>
                <a:spcPts val="600"/>
              </a:spcAft>
              <a:buSzPts val="1600"/>
              <a:buChar char="•"/>
            </a:pPr>
            <a:r>
              <a:rPr lang="en-US" sz="1400" dirty="0"/>
              <a:t>Limitation on amount of liability (see above)</a:t>
            </a: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79171C45-EF46-8D93-5A4E-340ADEEA7F48}"/>
              </a:ext>
            </a:extLst>
          </p:cNvPr>
          <p:cNvGrpSpPr>
            <a:grpSpLocks noChangeAspect="1"/>
          </p:cNvGrpSpPr>
          <p:nvPr/>
        </p:nvGrpSpPr>
        <p:grpSpPr>
          <a:xfrm>
            <a:off x="7972198" y="358937"/>
            <a:ext cx="776506" cy="776452"/>
            <a:chOff x="2032083" y="1828065"/>
            <a:chExt cx="3985782" cy="3985522"/>
          </a:xfrm>
        </p:grpSpPr>
        <p:sp>
          <p:nvSpPr>
            <p:cNvPr id="5" name="Google Shape;2413;p370">
              <a:extLst>
                <a:ext uri="{FF2B5EF4-FFF2-40B4-BE49-F238E27FC236}">
                  <a16:creationId xmlns:a16="http://schemas.microsoft.com/office/drawing/2014/main" id="{AE968B29-B6F8-7BA2-FD4E-7BD444BBB105}"/>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BB621EBE-E19C-70F2-0ED8-3A50B1CCCB7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7;p370">
              <a:extLst>
                <a:ext uri="{FF2B5EF4-FFF2-40B4-BE49-F238E27FC236}">
                  <a16:creationId xmlns:a16="http://schemas.microsoft.com/office/drawing/2014/main" id="{C2631F5C-5FB4-EDDA-B0F4-02C550E062E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9" name="Google Shape;2418;p370">
              <a:extLst>
                <a:ext uri="{FF2B5EF4-FFF2-40B4-BE49-F238E27FC236}">
                  <a16:creationId xmlns:a16="http://schemas.microsoft.com/office/drawing/2014/main" id="{C2ABEE34-56FA-DF4A-8FA1-BC233CC7AC84}"/>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0" name="Google Shape;2415;p370">
            <a:extLst>
              <a:ext uri="{FF2B5EF4-FFF2-40B4-BE49-F238E27FC236}">
                <a16:creationId xmlns:a16="http://schemas.microsoft.com/office/drawing/2014/main" id="{2F30F4C4-434B-C002-4F7D-A61F63794EC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6">
                    <a:lumMod val="75000"/>
                  </a:schemeClr>
                </a:solidFill>
              </a:rPr>
              <a:t>Limitations</a:t>
            </a:r>
            <a:endParaRPr sz="800" dirty="0">
              <a:solidFill>
                <a:schemeClr val="accent6">
                  <a:lumMod val="75000"/>
                </a:schemeClr>
              </a:solidFill>
            </a:endParaRPr>
          </a:p>
        </p:txBody>
      </p:sp>
    </p:spTree>
    <p:extLst>
      <p:ext uri="{BB962C8B-B14F-4D97-AF65-F5344CB8AC3E}">
        <p14:creationId xmlns:p14="http://schemas.microsoft.com/office/powerpoint/2010/main" val="1942106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37</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Assumptions</a:t>
            </a:r>
          </a:p>
          <a:p>
            <a:pPr marL="0" indent="0">
              <a:buFont typeface="Arial" pitchFamily="34" charset="0"/>
              <a:buNone/>
            </a:pPr>
            <a:endParaRPr lang="en-US" sz="1400" dirty="0">
              <a:solidFill>
                <a:srgbClr val="4071BA"/>
              </a:solidFill>
            </a:endParaRPr>
          </a:p>
          <a:p>
            <a:pPr marL="457200" lvl="0" indent="-330200" algn="l" rtl="0">
              <a:spcAft>
                <a:spcPts val="600"/>
              </a:spcAft>
              <a:buSzPts val="1600"/>
              <a:buChar char="•"/>
            </a:pPr>
            <a:r>
              <a:rPr lang="en-US" sz="1400" dirty="0"/>
              <a:t>Factual elements</a:t>
            </a:r>
          </a:p>
          <a:p>
            <a:pPr marL="457200" lvl="0" indent="-330200" algn="l" rtl="0">
              <a:spcAft>
                <a:spcPts val="600"/>
              </a:spcAft>
              <a:buSzPts val="1600"/>
              <a:buChar char="•"/>
            </a:pPr>
            <a:r>
              <a:rPr lang="en-US" sz="1400" dirty="0"/>
              <a:t>Effects of foreign law</a:t>
            </a:r>
          </a:p>
          <a:p>
            <a:pPr marL="457200" lvl="0" indent="-330200" algn="l" rtl="0">
              <a:spcAft>
                <a:spcPts val="600"/>
              </a:spcAft>
              <a:buSzPts val="1600"/>
              <a:buChar char="•"/>
            </a:pPr>
            <a:r>
              <a:rPr lang="en-US" sz="1400" dirty="0"/>
              <a:t>Principle: do not make an assumption which you know or suspect not to be true</a:t>
            </a:r>
          </a:p>
          <a:p>
            <a:pPr marL="457200" lvl="0" indent="-330200" algn="l" rtl="0">
              <a:spcAft>
                <a:spcPts val="600"/>
              </a:spcAft>
              <a:buSzPts val="1600"/>
              <a:buChar char="•"/>
            </a:pPr>
            <a:r>
              <a:rPr lang="en-US" sz="1400" dirty="0"/>
              <a:t>In general beneficiaries will only feel comfortable if the assumptions relate to issues which are under the control of the parties (e.g. covered in a legal opinion on the foreign law aspects) or are highly likely to be correct</a:t>
            </a:r>
          </a:p>
          <a:p>
            <a:pPr marL="457200" lvl="0" indent="-330200" algn="l" rtl="0">
              <a:spcAft>
                <a:spcPts val="600"/>
              </a:spcAft>
              <a:buSzPts val="1600"/>
              <a:buChar char="•"/>
            </a:pPr>
            <a:r>
              <a:rPr lang="en-US" sz="1400" dirty="0"/>
              <a:t>What is the difference with a qualification? Can one “assume away” a qualification? No clear rule: proper disclosure and transparency, importance of the item</a:t>
            </a: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79171C45-EF46-8D93-5A4E-340ADEEA7F48}"/>
              </a:ext>
            </a:extLst>
          </p:cNvPr>
          <p:cNvGrpSpPr>
            <a:grpSpLocks noChangeAspect="1"/>
          </p:cNvGrpSpPr>
          <p:nvPr/>
        </p:nvGrpSpPr>
        <p:grpSpPr>
          <a:xfrm>
            <a:off x="7972198" y="358937"/>
            <a:ext cx="776506" cy="776452"/>
            <a:chOff x="2032083" y="1828065"/>
            <a:chExt cx="3985782" cy="3985522"/>
          </a:xfrm>
        </p:grpSpPr>
        <p:sp>
          <p:nvSpPr>
            <p:cNvPr id="5" name="Google Shape;2413;p370">
              <a:extLst>
                <a:ext uri="{FF2B5EF4-FFF2-40B4-BE49-F238E27FC236}">
                  <a16:creationId xmlns:a16="http://schemas.microsoft.com/office/drawing/2014/main" id="{AE968B29-B6F8-7BA2-FD4E-7BD444BBB105}"/>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BB621EBE-E19C-70F2-0ED8-3A50B1CCCB7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7;p370">
              <a:extLst>
                <a:ext uri="{FF2B5EF4-FFF2-40B4-BE49-F238E27FC236}">
                  <a16:creationId xmlns:a16="http://schemas.microsoft.com/office/drawing/2014/main" id="{C2631F5C-5FB4-EDDA-B0F4-02C550E062E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accent2">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9" name="Google Shape;2418;p370">
              <a:extLst>
                <a:ext uri="{FF2B5EF4-FFF2-40B4-BE49-F238E27FC236}">
                  <a16:creationId xmlns:a16="http://schemas.microsoft.com/office/drawing/2014/main" id="{C2ABEE34-56FA-DF4A-8FA1-BC233CC7AC84}"/>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0" name="Google Shape;2415;p370">
            <a:extLst>
              <a:ext uri="{FF2B5EF4-FFF2-40B4-BE49-F238E27FC236}">
                <a16:creationId xmlns:a16="http://schemas.microsoft.com/office/drawing/2014/main" id="{2F30F4C4-434B-C002-4F7D-A61F63794EC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2">
                    <a:lumMod val="75000"/>
                  </a:schemeClr>
                </a:solidFill>
              </a:rPr>
              <a:t>Assumptions</a:t>
            </a:r>
            <a:endParaRPr sz="800" dirty="0">
              <a:solidFill>
                <a:schemeClr val="accent2">
                  <a:lumMod val="75000"/>
                </a:schemeClr>
              </a:solidFill>
            </a:endParaRPr>
          </a:p>
        </p:txBody>
      </p:sp>
    </p:spTree>
    <p:extLst>
      <p:ext uri="{BB962C8B-B14F-4D97-AF65-F5344CB8AC3E}">
        <p14:creationId xmlns:p14="http://schemas.microsoft.com/office/powerpoint/2010/main" val="1461995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38</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Examples of assumptions</a:t>
            </a:r>
          </a:p>
          <a:p>
            <a:pPr marL="0" indent="0">
              <a:buFont typeface="Arial" pitchFamily="34" charset="0"/>
              <a:buNone/>
            </a:pPr>
            <a:endParaRPr lang="en-US" sz="1400" dirty="0">
              <a:solidFill>
                <a:srgbClr val="4071BA"/>
              </a:solidFill>
            </a:endParaRP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4" name="Google Shape;2451;p373">
            <a:extLst>
              <a:ext uri="{FF2B5EF4-FFF2-40B4-BE49-F238E27FC236}">
                <a16:creationId xmlns:a16="http://schemas.microsoft.com/office/drawing/2014/main" id="{C3C0B99F-4DDE-FE0E-9245-8B402C77C165}"/>
              </a:ext>
            </a:extLst>
          </p:cNvPr>
          <p:cNvSpPr txBox="1">
            <a:spLocks/>
          </p:cNvSpPr>
          <p:nvPr/>
        </p:nvSpPr>
        <p:spPr>
          <a:xfrm>
            <a:off x="840923" y="1684365"/>
            <a:ext cx="7768595" cy="3385656"/>
          </a:xfrm>
          <a:prstGeom prst="rect">
            <a:avLst/>
          </a:prstGeom>
          <a:solidFill>
            <a:srgbClr val="FFFFFF"/>
          </a:solidFill>
          <a:effectLst>
            <a:outerShdw blurRad="128588" dist="57150" dir="5940000" algn="bl" rotWithShape="0">
              <a:srgbClr val="000000">
                <a:alpha val="37000"/>
              </a:srgbClr>
            </a:outerShdw>
          </a:effectLst>
        </p:spPr>
        <p:txBody>
          <a:bodyPr spcFirstLastPara="1" vert="horz" wrap="square" lIns="198000" tIns="180000" rIns="198000" bIns="19800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000" dirty="0"/>
              <a:t>For the purpose of this opinion we have assumed:</a:t>
            </a:r>
          </a:p>
          <a:p>
            <a:pPr marL="358775" indent="-358775">
              <a:spcBef>
                <a:spcPts val="600"/>
              </a:spcBef>
              <a:buClr>
                <a:schemeClr val="dk1"/>
              </a:buClr>
              <a:buSzPts val="1100"/>
              <a:buFont typeface="Arial"/>
              <a:buNone/>
              <a:tabLst>
                <a:tab pos="358775" algn="l"/>
              </a:tabLst>
            </a:pPr>
            <a:r>
              <a:rPr lang="en-US" sz="1000" dirty="0"/>
              <a:t>(a)	that all Examined Documents submitted to us have since their execution not been altered or added to;</a:t>
            </a:r>
          </a:p>
          <a:p>
            <a:pPr marL="358775" indent="-358775">
              <a:spcBef>
                <a:spcPts val="600"/>
              </a:spcBef>
              <a:buClr>
                <a:schemeClr val="dk1"/>
              </a:buClr>
              <a:buSzPts val="1100"/>
              <a:buFont typeface="Arial"/>
              <a:buNone/>
              <a:tabLst>
                <a:tab pos="358775" algn="l"/>
              </a:tabLst>
            </a:pPr>
            <a:r>
              <a:rPr lang="en-US" sz="1000" dirty="0"/>
              <a:t>(b)	the conformity to original documents and the completeness of all Examined Documents submitted to us as uncertified copies and the authenticity of the originals thereof;</a:t>
            </a:r>
          </a:p>
          <a:p>
            <a:pPr marL="358775" indent="-358775">
              <a:spcBef>
                <a:spcPts val="600"/>
              </a:spcBef>
              <a:buClr>
                <a:schemeClr val="dk1"/>
              </a:buClr>
              <a:buSzPts val="1100"/>
              <a:buFont typeface="Arial"/>
              <a:buNone/>
              <a:tabLst>
                <a:tab pos="358775" algn="l"/>
              </a:tabLst>
            </a:pPr>
            <a:r>
              <a:rPr lang="en-US" sz="1000" dirty="0"/>
              <a:t>(c)	that all Examined Documents, including all excerpts and certificates dated prior to the date hereof, are true, accurate and complete as to all their particulars on or as of the date hereof;</a:t>
            </a:r>
          </a:p>
          <a:p>
            <a:pPr marL="358775" indent="-358775">
              <a:spcBef>
                <a:spcPts val="600"/>
              </a:spcBef>
              <a:buClr>
                <a:schemeClr val="dk1"/>
              </a:buClr>
              <a:buSzPts val="1100"/>
              <a:buFont typeface="Arial"/>
              <a:buNone/>
              <a:tabLst>
                <a:tab pos="358775" algn="l"/>
              </a:tabLst>
            </a:pPr>
            <a:r>
              <a:rPr lang="en-US" sz="1000" dirty="0"/>
              <a:t>(d)	that each party to the Transaction Documents (other than the Companies) has the capacity, power and authority to enter into and to exercise its rights and to perform its obligations under the Transaction Documents;</a:t>
            </a:r>
          </a:p>
          <a:p>
            <a:pPr marL="358775" indent="-358775">
              <a:spcBef>
                <a:spcPts val="600"/>
              </a:spcBef>
              <a:buClr>
                <a:schemeClr val="dk1"/>
              </a:buClr>
              <a:buSzPts val="1100"/>
              <a:buFont typeface="Arial"/>
              <a:buNone/>
              <a:tabLst>
                <a:tab pos="358775" algn="l"/>
              </a:tabLst>
            </a:pPr>
            <a:r>
              <a:rPr lang="en-US" sz="1000" dirty="0"/>
              <a:t>(e)	the legal capacity (</a:t>
            </a:r>
            <a:r>
              <a:rPr lang="en-US" sz="1000" dirty="0" err="1"/>
              <a:t>handelingsbekwaamheid</a:t>
            </a:r>
            <a:r>
              <a:rPr lang="en-US" sz="1000" dirty="0"/>
              <a:t>/</a:t>
            </a:r>
            <a:r>
              <a:rPr lang="en-US" sz="1000" dirty="0" err="1"/>
              <a:t>capacité</a:t>
            </a:r>
            <a:r>
              <a:rPr lang="en-US" sz="1000" dirty="0"/>
              <a:t>) of individuals signing any of the Examined Documents;</a:t>
            </a:r>
          </a:p>
          <a:p>
            <a:pPr marL="358775" indent="-358775">
              <a:spcBef>
                <a:spcPts val="600"/>
              </a:spcBef>
              <a:buClr>
                <a:schemeClr val="dk1"/>
              </a:buClr>
              <a:buSzPts val="1100"/>
              <a:buFont typeface="Arial"/>
              <a:buNone/>
              <a:tabLst>
                <a:tab pos="358775" algn="l"/>
              </a:tabLst>
            </a:pPr>
            <a:r>
              <a:rPr lang="en-US" sz="1000" dirty="0"/>
              <a:t>(f)	the genuineness of all signatures on, and the authenticity and completeness of, all documents submitted to us whether as originals or copies and that such documents have since their execution not been amended, terminated or revoked;</a:t>
            </a:r>
          </a:p>
          <a:p>
            <a:pPr marL="358775" indent="-358775">
              <a:spcBef>
                <a:spcPts val="600"/>
              </a:spcBef>
              <a:buClr>
                <a:schemeClr val="dk1"/>
              </a:buClr>
              <a:buSzPts val="1100"/>
              <a:buFont typeface="Arial"/>
              <a:buNone/>
              <a:tabLst>
                <a:tab pos="358775" algn="l"/>
              </a:tabLst>
            </a:pPr>
            <a:r>
              <a:rPr lang="en-US" sz="1000" dirty="0"/>
              <a:t>(g)	that the Transaction Documents have been duly </a:t>
            </a:r>
            <a:r>
              <a:rPr lang="en-US" sz="1000" dirty="0" err="1"/>
              <a:t>authorised</a:t>
            </a:r>
            <a:r>
              <a:rPr lang="en-US" sz="1000" dirty="0"/>
              <a:t>, executed and, where applicable, delivered by the parties thereto (other than the Companies);</a:t>
            </a:r>
          </a:p>
          <a:p>
            <a:pPr marL="358775" indent="-358775">
              <a:spcBef>
                <a:spcPts val="600"/>
              </a:spcBef>
              <a:buClr>
                <a:schemeClr val="dk1"/>
              </a:buClr>
              <a:buSzPts val="1100"/>
              <a:buFont typeface="Arial"/>
              <a:buNone/>
              <a:tabLst>
                <a:tab pos="358775" algn="l"/>
              </a:tabLst>
            </a:pPr>
            <a:r>
              <a:rPr lang="en-US" sz="1000" dirty="0"/>
              <a:t>(h)	that there has not been any mistake of fact, fraud, duress or undue influence by or among (any of) the parties to the Transaction Documents;</a:t>
            </a:r>
          </a:p>
          <a:p>
            <a:pPr marL="358775" indent="-358775">
              <a:spcBef>
                <a:spcPts val="600"/>
              </a:spcBef>
              <a:buClr>
                <a:schemeClr val="dk1"/>
              </a:buClr>
              <a:buSzPts val="1100"/>
              <a:buFont typeface="Arial"/>
              <a:buNone/>
              <a:tabLst>
                <a:tab pos="358775" algn="l"/>
              </a:tabLst>
            </a:pPr>
            <a:r>
              <a:rPr lang="en-US" sz="1000" dirty="0"/>
              <a:t>(</a:t>
            </a:r>
            <a:r>
              <a:rPr lang="en-US" sz="1000" dirty="0" err="1"/>
              <a:t>i</a:t>
            </a:r>
            <a:r>
              <a:rPr lang="en-US" sz="1000" dirty="0"/>
              <a:t>) 	 ….</a:t>
            </a:r>
            <a:endParaRPr lang="en-US" sz="1200" dirty="0">
              <a:solidFill>
                <a:srgbClr val="000000"/>
              </a:solidFill>
            </a:endParaRPr>
          </a:p>
        </p:txBody>
      </p:sp>
      <p:sp>
        <p:nvSpPr>
          <p:cNvPr id="17" name="Google Shape;2415;p370">
            <a:extLst>
              <a:ext uri="{FF2B5EF4-FFF2-40B4-BE49-F238E27FC236}">
                <a16:creationId xmlns:a16="http://schemas.microsoft.com/office/drawing/2014/main" id="{8B4A270A-4C07-1BC4-A737-40AA2CD9920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accent2">
                    <a:lumMod val="75000"/>
                  </a:schemeClr>
                </a:solidFill>
              </a:rPr>
              <a:t>Assumptions</a:t>
            </a:r>
            <a:endParaRPr sz="800" dirty="0">
              <a:solidFill>
                <a:schemeClr val="accent2">
                  <a:lumMod val="75000"/>
                </a:schemeClr>
              </a:solidFill>
            </a:endParaRPr>
          </a:p>
        </p:txBody>
      </p:sp>
      <p:grpSp>
        <p:nvGrpSpPr>
          <p:cNvPr id="18" name="Google Shape;2412;p370">
            <a:extLst>
              <a:ext uri="{FF2B5EF4-FFF2-40B4-BE49-F238E27FC236}">
                <a16:creationId xmlns:a16="http://schemas.microsoft.com/office/drawing/2014/main" id="{6AC1486A-EE4F-B04D-0CA0-C875DD6D66A1}"/>
              </a:ext>
            </a:extLst>
          </p:cNvPr>
          <p:cNvGrpSpPr>
            <a:grpSpLocks noChangeAspect="1"/>
          </p:cNvGrpSpPr>
          <p:nvPr/>
        </p:nvGrpSpPr>
        <p:grpSpPr>
          <a:xfrm>
            <a:off x="7972198" y="358937"/>
            <a:ext cx="776506" cy="776452"/>
            <a:chOff x="2032083" y="1828065"/>
            <a:chExt cx="3985782" cy="3985522"/>
          </a:xfrm>
        </p:grpSpPr>
        <p:sp>
          <p:nvSpPr>
            <p:cNvPr id="19" name="Google Shape;2413;p370">
              <a:extLst>
                <a:ext uri="{FF2B5EF4-FFF2-40B4-BE49-F238E27FC236}">
                  <a16:creationId xmlns:a16="http://schemas.microsoft.com/office/drawing/2014/main" id="{E26323D8-6996-0486-2F8A-C20E8355CE09}"/>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20" name="Google Shape;2414;p370">
              <a:extLst>
                <a:ext uri="{FF2B5EF4-FFF2-40B4-BE49-F238E27FC236}">
                  <a16:creationId xmlns:a16="http://schemas.microsoft.com/office/drawing/2014/main" id="{FDEA7CF9-D919-DAFB-2B72-0E7A89C80E8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21" name="Google Shape;2417;p370">
              <a:extLst>
                <a:ext uri="{FF2B5EF4-FFF2-40B4-BE49-F238E27FC236}">
                  <a16:creationId xmlns:a16="http://schemas.microsoft.com/office/drawing/2014/main" id="{FECC03E7-94F4-21C5-B97C-E8815D7671A2}"/>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accent2">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22" name="Google Shape;2418;p370">
              <a:extLst>
                <a:ext uri="{FF2B5EF4-FFF2-40B4-BE49-F238E27FC236}">
                  <a16:creationId xmlns:a16="http://schemas.microsoft.com/office/drawing/2014/main" id="{189C1A7B-2C92-30C0-B855-0A6DD1387982}"/>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8" name="Title 2">
            <a:extLst>
              <a:ext uri="{FF2B5EF4-FFF2-40B4-BE49-F238E27FC236}">
                <a16:creationId xmlns:a16="http://schemas.microsoft.com/office/drawing/2014/main" id="{1563CEED-E990-1983-54BA-F9893E28E5EE}"/>
              </a:ext>
            </a:extLst>
          </p:cNvPr>
          <p:cNvSpPr>
            <a:spLocks noGrp="1"/>
          </p:cNvSpPr>
          <p:nvPr>
            <p:ph type="title"/>
          </p:nvPr>
        </p:nvSpPr>
        <p:spPr>
          <a:xfrm>
            <a:off x="782873" y="386954"/>
            <a:ext cx="7576903" cy="857250"/>
          </a:xfrm>
        </p:spPr>
        <p:txBody>
          <a:bodyPr/>
          <a:lstStyle/>
          <a:p>
            <a:r>
              <a:rPr lang="nl-BE" dirty="0"/>
              <a:t>5. </a:t>
            </a:r>
            <a:r>
              <a:rPr lang="nl-BE" dirty="0" err="1"/>
              <a:t>Drafting</a:t>
            </a:r>
            <a:r>
              <a:rPr lang="nl-BE" dirty="0"/>
              <a:t> a </a:t>
            </a:r>
            <a:r>
              <a:rPr lang="nl-BE" dirty="0" err="1"/>
              <a:t>legal</a:t>
            </a:r>
            <a:r>
              <a:rPr lang="nl-BE" dirty="0"/>
              <a:t> opinion</a:t>
            </a:r>
            <a:endParaRPr lang="en-NL" dirty="0"/>
          </a:p>
        </p:txBody>
      </p:sp>
    </p:spTree>
    <p:extLst>
      <p:ext uri="{BB962C8B-B14F-4D97-AF65-F5344CB8AC3E}">
        <p14:creationId xmlns:p14="http://schemas.microsoft.com/office/powerpoint/2010/main" val="157216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39</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892954"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Qualifications</a:t>
            </a:r>
          </a:p>
          <a:p>
            <a:pPr marL="0" indent="0">
              <a:buFont typeface="Arial" pitchFamily="34" charset="0"/>
              <a:buNone/>
            </a:pPr>
            <a:endParaRPr lang="en-US" sz="1400" dirty="0">
              <a:solidFill>
                <a:srgbClr val="4071BA"/>
              </a:solidFill>
            </a:endParaRPr>
          </a:p>
          <a:p>
            <a:pPr marL="457200" lvl="0" indent="-330200" algn="l" rtl="0">
              <a:spcAft>
                <a:spcPts val="600"/>
              </a:spcAft>
              <a:buSzPts val="1600"/>
              <a:buChar char="•"/>
            </a:pPr>
            <a:r>
              <a:rPr lang="en-US" sz="1400" dirty="0"/>
              <a:t>Clean opinion? No qualifications?</a:t>
            </a:r>
          </a:p>
          <a:p>
            <a:pPr marL="457200" lvl="0" indent="-330200" algn="l" rtl="0">
              <a:spcAft>
                <a:spcPts val="600"/>
              </a:spcAft>
              <a:buSzPts val="1600"/>
              <a:buChar char="•"/>
            </a:pPr>
            <a:r>
              <a:rPr lang="en-US" sz="1400" dirty="0"/>
              <a:t>Standard qualifications: enforceability, insolvency, penalty clauses…</a:t>
            </a:r>
          </a:p>
          <a:p>
            <a:pPr marL="457200" lvl="0" indent="-330200" algn="l" rtl="0">
              <a:spcAft>
                <a:spcPts val="600"/>
              </a:spcAft>
              <a:buSzPts val="1600"/>
              <a:buChar char="•"/>
            </a:pPr>
            <a:r>
              <a:rPr lang="en-US" sz="1400" dirty="0"/>
              <a:t>Deal specific qualifications</a:t>
            </a:r>
          </a:p>
          <a:p>
            <a:pPr marL="457200" lvl="0" indent="-330200" algn="l" rtl="0">
              <a:spcAft>
                <a:spcPts val="600"/>
              </a:spcAft>
              <a:buSzPts val="1600"/>
              <a:buChar char="•"/>
            </a:pPr>
            <a:r>
              <a:rPr lang="en-US" sz="1400" dirty="0"/>
              <a:t>Degree of qualification (hard / soft)</a:t>
            </a:r>
          </a:p>
          <a:p>
            <a:pPr marL="457200" lvl="0" indent="-330200" algn="l" rtl="0">
              <a:spcAft>
                <a:spcPts val="600"/>
              </a:spcAft>
              <a:buSzPts val="1600"/>
              <a:buChar char="•"/>
            </a:pPr>
            <a:r>
              <a:rPr lang="en-US" sz="1400" dirty="0"/>
              <a:t>Can one avoid a qualification by way of an assumption? Transparency, consent of client, …</a:t>
            </a:r>
          </a:p>
          <a:p>
            <a:pPr marL="457200" lvl="0" indent="-330200" algn="l" rtl="0">
              <a:spcAft>
                <a:spcPts val="600"/>
              </a:spcAft>
              <a:buSzPts val="1600"/>
              <a:buChar char="•"/>
            </a:pPr>
            <a:r>
              <a:rPr lang="en-US" sz="1400" dirty="0"/>
              <a:t>Insolvency qualification: essential, all bets are off, except …</a:t>
            </a: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79171C45-EF46-8D93-5A4E-340ADEEA7F48}"/>
              </a:ext>
            </a:extLst>
          </p:cNvPr>
          <p:cNvGrpSpPr>
            <a:grpSpLocks noChangeAspect="1"/>
          </p:cNvGrpSpPr>
          <p:nvPr/>
        </p:nvGrpSpPr>
        <p:grpSpPr>
          <a:xfrm>
            <a:off x="7972198" y="358937"/>
            <a:ext cx="776506" cy="776452"/>
            <a:chOff x="2032083" y="1828065"/>
            <a:chExt cx="3985782" cy="3985522"/>
          </a:xfrm>
        </p:grpSpPr>
        <p:sp>
          <p:nvSpPr>
            <p:cNvPr id="5" name="Google Shape;2413;p370">
              <a:extLst>
                <a:ext uri="{FF2B5EF4-FFF2-40B4-BE49-F238E27FC236}">
                  <a16:creationId xmlns:a16="http://schemas.microsoft.com/office/drawing/2014/main" id="{AE968B29-B6F8-7BA2-FD4E-7BD444BBB105}"/>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tx1">
                <a:lumMod val="75000"/>
                <a:lumOff val="25000"/>
              </a:schemeClr>
            </a:solidFill>
            <a:ln>
              <a:solidFill>
                <a:schemeClr val="tx1">
                  <a:lumMod val="75000"/>
                  <a:lumOff val="2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BB621EBE-E19C-70F2-0ED8-3A50B1CCCB7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7;p370">
              <a:extLst>
                <a:ext uri="{FF2B5EF4-FFF2-40B4-BE49-F238E27FC236}">
                  <a16:creationId xmlns:a16="http://schemas.microsoft.com/office/drawing/2014/main" id="{C2631F5C-5FB4-EDDA-B0F4-02C550E062E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9" name="Google Shape;2418;p370">
              <a:extLst>
                <a:ext uri="{FF2B5EF4-FFF2-40B4-BE49-F238E27FC236}">
                  <a16:creationId xmlns:a16="http://schemas.microsoft.com/office/drawing/2014/main" id="{C2ABEE34-56FA-DF4A-8FA1-BC233CC7AC84}"/>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0" name="Google Shape;2415;p370">
            <a:extLst>
              <a:ext uri="{FF2B5EF4-FFF2-40B4-BE49-F238E27FC236}">
                <a16:creationId xmlns:a16="http://schemas.microsoft.com/office/drawing/2014/main" id="{2F30F4C4-434B-C002-4F7D-A61F63794EC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tx1">
                    <a:lumMod val="75000"/>
                    <a:lumOff val="25000"/>
                  </a:schemeClr>
                </a:solidFill>
              </a:rPr>
              <a:t>Qualifications</a:t>
            </a:r>
            <a:endParaRPr sz="800" dirty="0">
              <a:solidFill>
                <a:schemeClr val="tx1">
                  <a:lumMod val="75000"/>
                  <a:lumOff val="25000"/>
                </a:schemeClr>
              </a:solidFill>
            </a:endParaRPr>
          </a:p>
        </p:txBody>
      </p:sp>
    </p:spTree>
    <p:extLst>
      <p:ext uri="{BB962C8B-B14F-4D97-AF65-F5344CB8AC3E}">
        <p14:creationId xmlns:p14="http://schemas.microsoft.com/office/powerpoint/2010/main" val="3325085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3" y="1858296"/>
            <a:ext cx="5332634" cy="1722364"/>
          </a:xfrm>
        </p:spPr>
        <p:txBody>
          <a:bodyPr/>
          <a:lstStyle/>
          <a:p>
            <a:r>
              <a:rPr lang="en-US" dirty="0"/>
              <a:t>A legal opinion: </a:t>
            </a:r>
            <a:br>
              <a:rPr lang="en-US" dirty="0"/>
            </a:br>
            <a:r>
              <a:rPr lang="en-US" dirty="0"/>
              <a:t>what is it and what is its purpose?</a:t>
            </a:r>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4</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en-NL" dirty="0"/>
              <a:t>1</a:t>
            </a:r>
          </a:p>
        </p:txBody>
      </p:sp>
    </p:spTree>
    <p:extLst>
      <p:ext uri="{BB962C8B-B14F-4D97-AF65-F5344CB8AC3E}">
        <p14:creationId xmlns:p14="http://schemas.microsoft.com/office/powerpoint/2010/main" val="95316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40</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Example of qualifications</a:t>
            </a:r>
          </a:p>
          <a:p>
            <a:pPr marL="0" indent="0">
              <a:buFont typeface="Arial" pitchFamily="34" charset="0"/>
              <a:buNone/>
            </a:pPr>
            <a:endParaRPr lang="en-US" sz="1400" dirty="0">
              <a:solidFill>
                <a:srgbClr val="4071BA"/>
              </a:solidFill>
            </a:endParaRP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10" name="Google Shape;2415;p370">
            <a:extLst>
              <a:ext uri="{FF2B5EF4-FFF2-40B4-BE49-F238E27FC236}">
                <a16:creationId xmlns:a16="http://schemas.microsoft.com/office/drawing/2014/main" id="{2F30F4C4-434B-C002-4F7D-A61F63794ECA}"/>
              </a:ext>
            </a:extLst>
          </p:cNvPr>
          <p:cNvSpPr/>
          <p:nvPr/>
        </p:nvSpPr>
        <p:spPr>
          <a:xfrm>
            <a:off x="7888855" y="188191"/>
            <a:ext cx="943145" cy="217976"/>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tx1">
                    <a:lumMod val="75000"/>
                    <a:lumOff val="25000"/>
                  </a:schemeClr>
                </a:solidFill>
              </a:rPr>
              <a:t>Qualifications</a:t>
            </a:r>
            <a:endParaRPr sz="800" dirty="0">
              <a:solidFill>
                <a:schemeClr val="tx1">
                  <a:lumMod val="75000"/>
                  <a:lumOff val="25000"/>
                </a:schemeClr>
              </a:solidFill>
            </a:endParaRPr>
          </a:p>
        </p:txBody>
      </p:sp>
      <p:sp>
        <p:nvSpPr>
          <p:cNvPr id="11" name="Google Shape;2451;p373">
            <a:extLst>
              <a:ext uri="{FF2B5EF4-FFF2-40B4-BE49-F238E27FC236}">
                <a16:creationId xmlns:a16="http://schemas.microsoft.com/office/drawing/2014/main" id="{50CFAC89-64F2-A430-23E6-9E8BF5D7BC99}"/>
              </a:ext>
            </a:extLst>
          </p:cNvPr>
          <p:cNvSpPr txBox="1">
            <a:spLocks/>
          </p:cNvSpPr>
          <p:nvPr/>
        </p:nvSpPr>
        <p:spPr>
          <a:xfrm>
            <a:off x="840923" y="1684365"/>
            <a:ext cx="7884937" cy="3093652"/>
          </a:xfrm>
          <a:prstGeom prst="rect">
            <a:avLst/>
          </a:prstGeom>
          <a:solidFill>
            <a:srgbClr val="FFFFFF"/>
          </a:solidFill>
          <a:effectLst>
            <a:outerShdw blurRad="128588" dist="57150" dir="5940000" algn="bl" rotWithShape="0">
              <a:srgbClr val="000000">
                <a:alpha val="37000"/>
              </a:srgbClr>
            </a:outerShdw>
          </a:effectLst>
        </p:spPr>
        <p:txBody>
          <a:bodyPr spcFirstLastPara="1" vert="horz" wrap="square" lIns="198000" tIns="180000" rIns="198000" bIns="19800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l" rtl="0">
              <a:spcAft>
                <a:spcPts val="0"/>
              </a:spcAft>
              <a:buClr>
                <a:schemeClr val="dk1"/>
              </a:buClr>
              <a:buSzPts val="1100"/>
              <a:buFont typeface="Arial"/>
              <a:buNone/>
            </a:pPr>
            <a:r>
              <a:rPr lang="en-US" sz="800" dirty="0"/>
              <a:t>The present opinion is subject to the following qualifications:</a:t>
            </a:r>
          </a:p>
          <a:p>
            <a:pPr marL="358775" lvl="0" indent="-358775" algn="l" rtl="0">
              <a:lnSpc>
                <a:spcPct val="115000"/>
              </a:lnSpc>
              <a:spcBef>
                <a:spcPts val="600"/>
              </a:spcBef>
              <a:spcAft>
                <a:spcPts val="0"/>
              </a:spcAft>
              <a:buClr>
                <a:schemeClr val="dk1"/>
              </a:buClr>
              <a:buSzPts val="1100"/>
              <a:buFont typeface="Arial"/>
              <a:buNone/>
            </a:pPr>
            <a:r>
              <a:rPr lang="en-US" sz="800" dirty="0"/>
              <a:t>(a)	the opinions set forth herein are subject to bankruptcy, insolvency, liquidation and other laws of general application relating to or affecting the rights of creditors;</a:t>
            </a:r>
          </a:p>
          <a:p>
            <a:pPr marL="358775" lvl="0" indent="-358775" algn="l" rtl="0">
              <a:lnSpc>
                <a:spcPct val="115000"/>
              </a:lnSpc>
              <a:spcBef>
                <a:spcPts val="600"/>
              </a:spcBef>
              <a:spcAft>
                <a:spcPts val="0"/>
              </a:spcAft>
              <a:buClr>
                <a:schemeClr val="dk1"/>
              </a:buClr>
              <a:buSzPts val="1100"/>
              <a:buFont typeface="Arial"/>
              <a:buNone/>
            </a:pPr>
            <a:r>
              <a:rPr lang="en-US" sz="800" dirty="0"/>
              <a:t>(b)	the opinions expressed above are subject to the assessment that each Company has entered into the Transaction Documents in its corporate interest. Whether or not an undertaking is in the individual corporate interest of a company is to be considered a factual question, to be decided upon by the courts on a case by case basis; there can be no assurance that a transaction which is considered to be in the interest of the group to which a company belongs, shall also in any given circumstances be considered to be in the individual corporate interest of such company.</a:t>
            </a:r>
          </a:p>
          <a:p>
            <a:pPr marL="358775" lvl="0" indent="-358775" algn="l" rtl="0">
              <a:lnSpc>
                <a:spcPct val="115000"/>
              </a:lnSpc>
              <a:spcBef>
                <a:spcPts val="600"/>
              </a:spcBef>
              <a:spcAft>
                <a:spcPts val="0"/>
              </a:spcAft>
              <a:buClr>
                <a:schemeClr val="dk1"/>
              </a:buClr>
              <a:buSzPts val="1100"/>
              <a:buFont typeface="Arial"/>
              <a:buNone/>
            </a:pPr>
            <a:r>
              <a:rPr lang="en-US" sz="800" dirty="0"/>
              <a:t>	The rules existing under Belgian law with respect to the corporate interest of a company do not contain well-defined guidelines, and the proper application of any such rules depends on the business issues affecting such company, which can only (and must) be properly assessed by its board of directors and/or managers;</a:t>
            </a:r>
          </a:p>
          <a:p>
            <a:pPr marL="358775" lvl="0" indent="-358775" algn="l" rtl="0">
              <a:lnSpc>
                <a:spcPct val="115000"/>
              </a:lnSpc>
              <a:spcBef>
                <a:spcPts val="600"/>
              </a:spcBef>
              <a:spcAft>
                <a:spcPts val="0"/>
              </a:spcAft>
              <a:buClr>
                <a:schemeClr val="dk1"/>
              </a:buClr>
              <a:buSzPts val="1100"/>
              <a:buFont typeface="Arial"/>
              <a:buNone/>
            </a:pPr>
            <a:r>
              <a:rPr lang="en-US" sz="800" dirty="0"/>
              <a:t>(c)	we express no opinion on the title of any Companies to any of its assets nor do we express any opinion on the marketability of any such assets;</a:t>
            </a:r>
          </a:p>
          <a:p>
            <a:pPr marL="358775" lvl="0" indent="-358775" algn="l" rtl="0">
              <a:lnSpc>
                <a:spcPct val="115000"/>
              </a:lnSpc>
              <a:spcBef>
                <a:spcPts val="600"/>
              </a:spcBef>
              <a:spcAft>
                <a:spcPts val="0"/>
              </a:spcAft>
              <a:buClr>
                <a:schemeClr val="dk1"/>
              </a:buClr>
              <a:buSzPts val="1100"/>
              <a:buFont typeface="Arial"/>
              <a:buNone/>
            </a:pPr>
            <a:r>
              <a:rPr lang="en-US" sz="800" dirty="0"/>
              <a:t>(d)	as Belgian lawyers we are not qualified to fully assess the true meaning and purport of the terms of the Transaction Documents that are governed by the laws of New York and the obligations of the parties under such documents; our review has therefore been limited to the terms of such document as they appear to us on their face; and</a:t>
            </a:r>
          </a:p>
          <a:p>
            <a:pPr marL="358775" lvl="0" indent="-358775" algn="l" rtl="0">
              <a:lnSpc>
                <a:spcPct val="115000"/>
              </a:lnSpc>
              <a:spcBef>
                <a:spcPts val="600"/>
              </a:spcBef>
              <a:spcAft>
                <a:spcPts val="0"/>
              </a:spcAft>
              <a:buClr>
                <a:schemeClr val="dk1"/>
              </a:buClr>
              <a:buSzPts val="1100"/>
              <a:buFont typeface="Arial"/>
              <a:buNone/>
            </a:pPr>
            <a:r>
              <a:rPr lang="en-US" sz="800" dirty="0"/>
              <a:t>(e)	in the present legal opinion, certain legal concepts under the laws of Belgium are expressed in English terms and not in their original Dutch or French terms. English terms should only be construed as referring to Belgian legal concepts in accordance with Belgian law and not as referring to concepts as they may exist under the laws of another jurisdiction.</a:t>
            </a:r>
          </a:p>
          <a:p>
            <a:pPr marL="0" indent="0">
              <a:lnSpc>
                <a:spcPct val="150000"/>
              </a:lnSpc>
              <a:spcBef>
                <a:spcPts val="1200"/>
              </a:spcBef>
              <a:buFont typeface="Arial" pitchFamily="34" charset="0"/>
              <a:buNone/>
            </a:pPr>
            <a:endParaRPr lang="en-US" sz="1200" dirty="0">
              <a:solidFill>
                <a:srgbClr val="000000"/>
              </a:solidFill>
            </a:endParaRPr>
          </a:p>
        </p:txBody>
      </p:sp>
      <p:grpSp>
        <p:nvGrpSpPr>
          <p:cNvPr id="12" name="Google Shape;2412;p370">
            <a:extLst>
              <a:ext uri="{FF2B5EF4-FFF2-40B4-BE49-F238E27FC236}">
                <a16:creationId xmlns:a16="http://schemas.microsoft.com/office/drawing/2014/main" id="{634A453A-6647-0755-8506-843ECD1CC43A}"/>
              </a:ext>
            </a:extLst>
          </p:cNvPr>
          <p:cNvGrpSpPr>
            <a:grpSpLocks noChangeAspect="1"/>
          </p:cNvGrpSpPr>
          <p:nvPr/>
        </p:nvGrpSpPr>
        <p:grpSpPr>
          <a:xfrm>
            <a:off x="7972198" y="358937"/>
            <a:ext cx="776506" cy="776452"/>
            <a:chOff x="2032083" y="1828065"/>
            <a:chExt cx="3985782" cy="3985522"/>
          </a:xfrm>
        </p:grpSpPr>
        <p:sp>
          <p:nvSpPr>
            <p:cNvPr id="13" name="Google Shape;2413;p370">
              <a:extLst>
                <a:ext uri="{FF2B5EF4-FFF2-40B4-BE49-F238E27FC236}">
                  <a16:creationId xmlns:a16="http://schemas.microsoft.com/office/drawing/2014/main" id="{FABAB72E-D12D-3B9E-076C-E4E474F43682}"/>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solidFill>
              <a:schemeClr val="tx1">
                <a:lumMod val="75000"/>
                <a:lumOff val="25000"/>
              </a:schemeClr>
            </a:solidFill>
            <a:ln>
              <a:solidFill>
                <a:schemeClr val="tx1">
                  <a:lumMod val="75000"/>
                  <a:lumOff val="2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4" name="Google Shape;2414;p370">
              <a:extLst>
                <a:ext uri="{FF2B5EF4-FFF2-40B4-BE49-F238E27FC236}">
                  <a16:creationId xmlns:a16="http://schemas.microsoft.com/office/drawing/2014/main" id="{6B393DCE-D038-CB24-9547-C85295C5C952}"/>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15" name="Google Shape;2417;p370">
              <a:extLst>
                <a:ext uri="{FF2B5EF4-FFF2-40B4-BE49-F238E27FC236}">
                  <a16:creationId xmlns:a16="http://schemas.microsoft.com/office/drawing/2014/main" id="{1A8BCFBF-CDF5-ED10-C8E4-3F08B2A6099B}"/>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16" name="Google Shape;2418;p370">
              <a:extLst>
                <a:ext uri="{FF2B5EF4-FFF2-40B4-BE49-F238E27FC236}">
                  <a16:creationId xmlns:a16="http://schemas.microsoft.com/office/drawing/2014/main" id="{D98435F1-67B9-0319-5E87-19C09A77AF05}"/>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solidFill>
              <a:schemeClr val="bg1">
                <a:lumMod val="75000"/>
              </a:schemeClr>
            </a:solidFill>
            <a:ln>
              <a:solidFill>
                <a:schemeClr val="bg1">
                  <a:lumMod val="7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Tree>
    <p:extLst>
      <p:ext uri="{BB962C8B-B14F-4D97-AF65-F5344CB8AC3E}">
        <p14:creationId xmlns:p14="http://schemas.microsoft.com/office/powerpoint/2010/main" val="2146287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41</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Other parts of the opinion</a:t>
            </a:r>
          </a:p>
          <a:p>
            <a:pPr marL="0" indent="0">
              <a:buFont typeface="Arial" pitchFamily="34" charset="0"/>
              <a:buNone/>
            </a:pPr>
            <a:endParaRPr lang="en-US" sz="1400" dirty="0">
              <a:solidFill>
                <a:srgbClr val="4071BA"/>
              </a:solidFill>
            </a:endParaRPr>
          </a:p>
          <a:p>
            <a:pPr marL="0" lvl="0" indent="0" algn="l" rtl="0">
              <a:spcBef>
                <a:spcPts val="0"/>
              </a:spcBef>
              <a:buClr>
                <a:schemeClr val="dk1"/>
              </a:buClr>
              <a:buSzPts val="1100"/>
              <a:buFont typeface="Arial"/>
              <a:buNone/>
            </a:pPr>
            <a:r>
              <a:rPr lang="en-US" b="1" dirty="0"/>
              <a:t>Introduction</a:t>
            </a:r>
          </a:p>
          <a:p>
            <a:pPr marL="457200" lvl="0" indent="-330200" algn="l" rtl="0">
              <a:spcBef>
                <a:spcPts val="600"/>
              </a:spcBef>
              <a:buSzPts val="1600"/>
              <a:buChar char="•"/>
            </a:pPr>
            <a:r>
              <a:rPr lang="en-US" sz="1400" dirty="0"/>
              <a:t>Our role</a:t>
            </a:r>
          </a:p>
          <a:p>
            <a:pPr marL="457200" lvl="0" indent="-330200" algn="l" rtl="0">
              <a:buSzPts val="1600"/>
              <a:buChar char="•"/>
            </a:pPr>
            <a:r>
              <a:rPr lang="en-US" sz="1400" dirty="0"/>
              <a:t>Instructions only from the client (not necessarily the beneficiary)</a:t>
            </a:r>
          </a:p>
          <a:p>
            <a:pPr marL="457200" lvl="0" indent="-330200" algn="l" rtl="0">
              <a:buSzPts val="1600"/>
              <a:buChar char="•"/>
            </a:pPr>
            <a:r>
              <a:rPr lang="en-US" sz="1400" dirty="0"/>
              <a:t>Documents and materials we have reviewed (schedules)</a:t>
            </a:r>
          </a:p>
          <a:p>
            <a:pPr marL="457200" lvl="0" indent="-330200" algn="l" rtl="0">
              <a:buSzPts val="1600"/>
              <a:buChar char="•"/>
            </a:pPr>
            <a:r>
              <a:rPr lang="en-US" sz="1400" dirty="0"/>
              <a:t>Definitions</a:t>
            </a:r>
          </a:p>
          <a:p>
            <a:pPr marL="457200" lvl="0" indent="-330200" algn="l" rtl="0">
              <a:buSzPts val="1600"/>
              <a:buChar char="•"/>
            </a:pPr>
            <a:r>
              <a:rPr lang="en-US" sz="1400" dirty="0"/>
              <a:t>Scope of the opinion: Belgian law on the date of the opinion in respect of the facts and materials on such date or in the past (not on future events, unless …)</a:t>
            </a:r>
          </a:p>
          <a:p>
            <a:pPr marL="127000" lvl="0" indent="0" algn="l" rtl="0">
              <a:buSzPts val="1600"/>
              <a:buNone/>
            </a:pPr>
            <a:endParaRPr lang="en-US" sz="1400" dirty="0"/>
          </a:p>
          <a:p>
            <a:pPr marL="0" lvl="0" indent="0" algn="l" rtl="0">
              <a:buSzPts val="1600"/>
              <a:buNone/>
            </a:pPr>
            <a:r>
              <a:rPr lang="en-US" b="1" dirty="0"/>
              <a:t>Observations</a:t>
            </a:r>
          </a:p>
          <a:p>
            <a:pPr marL="457200" lvl="0" indent="-330200" algn="l" rtl="0">
              <a:spcBef>
                <a:spcPts val="600"/>
              </a:spcBef>
              <a:buSzPts val="1600"/>
              <a:buChar char="•"/>
            </a:pPr>
            <a:r>
              <a:rPr lang="en-US" sz="1400" dirty="0"/>
              <a:t>E.g. bankruptcy / judicial </a:t>
            </a:r>
            <a:r>
              <a:rPr lang="en-US" sz="1400" dirty="0" err="1"/>
              <a:t>reorganisation</a:t>
            </a:r>
            <a:r>
              <a:rPr lang="en-US" sz="1400" dirty="0"/>
              <a:t> (insolvency certificate)</a:t>
            </a:r>
          </a:p>
          <a:p>
            <a:pPr marL="457200" lvl="0" indent="-330200" algn="l" rtl="0">
              <a:buSzPts val="1600"/>
              <a:buChar char="•"/>
            </a:pPr>
            <a:r>
              <a:rPr lang="en-US" sz="1400" dirty="0"/>
              <a:t>Regulatory status (listing on website FSMA)</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79171C45-EF46-8D93-5A4E-340ADEEA7F48}"/>
              </a:ext>
            </a:extLst>
          </p:cNvPr>
          <p:cNvGrpSpPr>
            <a:grpSpLocks noChangeAspect="1"/>
          </p:cNvGrpSpPr>
          <p:nvPr/>
        </p:nvGrpSpPr>
        <p:grpSpPr>
          <a:xfrm>
            <a:off x="7972198" y="358937"/>
            <a:ext cx="776506" cy="776452"/>
            <a:chOff x="2032083" y="1828065"/>
            <a:chExt cx="3985782" cy="3985522"/>
          </a:xfrm>
          <a:solidFill>
            <a:schemeClr val="bg1">
              <a:lumMod val="85000"/>
            </a:schemeClr>
          </a:solidFill>
        </p:grpSpPr>
        <p:sp>
          <p:nvSpPr>
            <p:cNvPr id="5" name="Google Shape;2413;p370">
              <a:extLst>
                <a:ext uri="{FF2B5EF4-FFF2-40B4-BE49-F238E27FC236}">
                  <a16:creationId xmlns:a16="http://schemas.microsoft.com/office/drawing/2014/main" id="{AE968B29-B6F8-7BA2-FD4E-7BD444BBB105}"/>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BB621EBE-E19C-70F2-0ED8-3A50B1CCCB7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7;p370">
              <a:extLst>
                <a:ext uri="{FF2B5EF4-FFF2-40B4-BE49-F238E27FC236}">
                  <a16:creationId xmlns:a16="http://schemas.microsoft.com/office/drawing/2014/main" id="{C2631F5C-5FB4-EDDA-B0F4-02C550E062E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9" name="Google Shape;2418;p370">
              <a:extLst>
                <a:ext uri="{FF2B5EF4-FFF2-40B4-BE49-F238E27FC236}">
                  <a16:creationId xmlns:a16="http://schemas.microsoft.com/office/drawing/2014/main" id="{C2ABEE34-56FA-DF4A-8FA1-BC233CC7AC84}"/>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0" name="Google Shape;2415;p370">
            <a:extLst>
              <a:ext uri="{FF2B5EF4-FFF2-40B4-BE49-F238E27FC236}">
                <a16:creationId xmlns:a16="http://schemas.microsoft.com/office/drawing/2014/main" id="{2F30F4C4-434B-C002-4F7D-A61F63794ECA}"/>
              </a:ext>
            </a:extLst>
          </p:cNvPr>
          <p:cNvSpPr/>
          <p:nvPr/>
        </p:nvSpPr>
        <p:spPr>
          <a:xfrm>
            <a:off x="7888855" y="175945"/>
            <a:ext cx="943145" cy="230222"/>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tx1">
                    <a:lumMod val="65000"/>
                    <a:lumOff val="35000"/>
                  </a:schemeClr>
                </a:solidFill>
              </a:rPr>
              <a:t>Other parts</a:t>
            </a:r>
            <a:endParaRPr sz="800" dirty="0">
              <a:solidFill>
                <a:schemeClr val="tx1">
                  <a:lumMod val="65000"/>
                  <a:lumOff val="35000"/>
                </a:schemeClr>
              </a:solidFill>
            </a:endParaRPr>
          </a:p>
        </p:txBody>
      </p:sp>
      <p:sp>
        <p:nvSpPr>
          <p:cNvPr id="11" name="Google Shape;2566;p380">
            <a:extLst>
              <a:ext uri="{FF2B5EF4-FFF2-40B4-BE49-F238E27FC236}">
                <a16:creationId xmlns:a16="http://schemas.microsoft.com/office/drawing/2014/main" id="{25F47BB9-C607-DC80-5AE8-F726953480F4}"/>
              </a:ext>
            </a:extLst>
          </p:cNvPr>
          <p:cNvSpPr>
            <a:spLocks noChangeAspect="1"/>
          </p:cNvSpPr>
          <p:nvPr/>
        </p:nvSpPr>
        <p:spPr>
          <a:xfrm>
            <a:off x="8333265" y="712358"/>
            <a:ext cx="43200" cy="43200"/>
          </a:xfrm>
          <a:prstGeom prst="rect">
            <a:avLst/>
          </a:prstGeom>
          <a:solidFill>
            <a:schemeClr val="tx1">
              <a:lumMod val="65000"/>
              <a:lumOff val="35000"/>
            </a:schemeClr>
          </a:solidFill>
          <a:ln w="9525" cap="flat" cmpd="sng">
            <a:solidFill>
              <a:schemeClr val="tx1">
                <a:lumMod val="65000"/>
                <a:lumOff val="3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7733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5. </a:t>
            </a:r>
            <a:r>
              <a:rPr lang="nl-BE" dirty="0" err="1"/>
              <a:t>Drafting</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42</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Other parts of the opinion (cont’d)</a:t>
            </a:r>
          </a:p>
          <a:p>
            <a:pPr marL="0" indent="0">
              <a:buFont typeface="Arial" pitchFamily="34" charset="0"/>
              <a:buNone/>
            </a:pPr>
            <a:endParaRPr lang="en-US" sz="1400" dirty="0">
              <a:solidFill>
                <a:schemeClr val="tx2"/>
              </a:solidFill>
            </a:endParaRPr>
          </a:p>
          <a:p>
            <a:pPr marL="0" lvl="0" indent="0" algn="l" rtl="0">
              <a:spcBef>
                <a:spcPts val="0"/>
              </a:spcBef>
              <a:buClr>
                <a:schemeClr val="dk1"/>
              </a:buClr>
              <a:buSzPts val="1100"/>
              <a:buFont typeface="Arial"/>
              <a:buNone/>
            </a:pPr>
            <a:r>
              <a:rPr lang="en-US" b="1" dirty="0"/>
              <a:t>Reliance: beneficiaries/addressees</a:t>
            </a:r>
          </a:p>
          <a:p>
            <a:pPr marL="457200" lvl="0" indent="-330200" algn="l" rtl="0">
              <a:spcBef>
                <a:spcPts val="600"/>
              </a:spcBef>
              <a:buSzPts val="1600"/>
              <a:buChar char="•"/>
            </a:pPr>
            <a:r>
              <a:rPr lang="en-US" sz="1400" dirty="0"/>
              <a:t>Be restrictive as to the beneficiaries/addressees</a:t>
            </a:r>
          </a:p>
          <a:p>
            <a:pPr marL="457200" lvl="0" indent="-330200" algn="l" rtl="0">
              <a:buSzPts val="1600"/>
              <a:buChar char="•"/>
            </a:pPr>
            <a:r>
              <a:rPr lang="en-US" sz="1400" dirty="0"/>
              <a:t>Only the true beneficiaries/addressees may rely on the opinion</a:t>
            </a:r>
          </a:p>
          <a:p>
            <a:pPr marL="457200" lvl="0" indent="-330200" algn="l" rtl="0">
              <a:buSzPts val="1600"/>
              <a:buChar char="•"/>
            </a:pPr>
            <a:r>
              <a:rPr lang="en-US" sz="1400" dirty="0"/>
              <a:t>The opinion should not be disclosed to others, except to the extent expressly permitted (e.g. auditors, legal counsel, regulator, rating agent)</a:t>
            </a:r>
          </a:p>
          <a:p>
            <a:pPr marL="457200" lvl="0" indent="-330200" algn="l" rtl="0">
              <a:buSzPts val="1600"/>
              <a:buChar char="•"/>
            </a:pPr>
            <a:r>
              <a:rPr lang="en-US" sz="1400" dirty="0"/>
              <a:t>Change of transaction parties, transfer of the benefit of the opinion?</a:t>
            </a:r>
          </a:p>
          <a:p>
            <a:pPr marL="127000" lvl="0" indent="0" algn="l" rtl="0">
              <a:buSzPts val="1600"/>
              <a:buNone/>
            </a:pPr>
            <a:endParaRPr lang="en-US" sz="1400" dirty="0"/>
          </a:p>
          <a:p>
            <a:pPr marL="0" lvl="0" indent="0" algn="l" rtl="0">
              <a:buSzPts val="1600"/>
              <a:buNone/>
            </a:pPr>
            <a:r>
              <a:rPr lang="en-US" b="1" dirty="0"/>
              <a:t>No client-attorney relationship</a:t>
            </a:r>
          </a:p>
          <a:p>
            <a:pPr marL="457200" lvl="0" indent="-330200" algn="l" rtl="0">
              <a:spcBef>
                <a:spcPts val="600"/>
              </a:spcBef>
              <a:buSzPts val="1600"/>
              <a:buChar char="•"/>
            </a:pPr>
            <a:r>
              <a:rPr lang="en-US" sz="1400" dirty="0"/>
              <a:t>No client relationship</a:t>
            </a:r>
          </a:p>
          <a:p>
            <a:pPr marL="457200" lvl="0" indent="-330200" algn="l" rtl="0">
              <a:buSzPts val="1600"/>
              <a:buChar char="•"/>
            </a:pPr>
            <a:r>
              <a:rPr lang="en-US" sz="1400" dirty="0"/>
              <a:t>Confirm that no duty of care except for what expressly covered in the opinion</a:t>
            </a:r>
          </a:p>
          <a:p>
            <a:pPr marL="457200" lvl="0" indent="-330200" algn="l" rtl="0">
              <a:buSzPts val="1600"/>
              <a:buChar char="•"/>
            </a:pPr>
            <a:r>
              <a:rPr lang="en-US" sz="1400" dirty="0"/>
              <a:t>Opinion does not give rise to conflict of interest or restriction to act for our client in the future</a:t>
            </a:r>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grpSp>
        <p:nvGrpSpPr>
          <p:cNvPr id="4" name="Google Shape;2412;p370">
            <a:extLst>
              <a:ext uri="{FF2B5EF4-FFF2-40B4-BE49-F238E27FC236}">
                <a16:creationId xmlns:a16="http://schemas.microsoft.com/office/drawing/2014/main" id="{79171C45-EF46-8D93-5A4E-340ADEEA7F48}"/>
              </a:ext>
            </a:extLst>
          </p:cNvPr>
          <p:cNvGrpSpPr>
            <a:grpSpLocks noChangeAspect="1"/>
          </p:cNvGrpSpPr>
          <p:nvPr/>
        </p:nvGrpSpPr>
        <p:grpSpPr>
          <a:xfrm>
            <a:off x="7972198" y="358937"/>
            <a:ext cx="776506" cy="776452"/>
            <a:chOff x="2032083" y="1828065"/>
            <a:chExt cx="3985782" cy="3985522"/>
          </a:xfrm>
          <a:solidFill>
            <a:schemeClr val="bg1">
              <a:lumMod val="85000"/>
            </a:schemeClr>
          </a:solidFill>
        </p:grpSpPr>
        <p:sp>
          <p:nvSpPr>
            <p:cNvPr id="5" name="Google Shape;2413;p370">
              <a:extLst>
                <a:ext uri="{FF2B5EF4-FFF2-40B4-BE49-F238E27FC236}">
                  <a16:creationId xmlns:a16="http://schemas.microsoft.com/office/drawing/2014/main" id="{AE968B29-B6F8-7BA2-FD4E-7BD444BBB105}"/>
                </a:ext>
              </a:extLst>
            </p:cNvPr>
            <p:cNvSpPr/>
            <p:nvPr/>
          </p:nvSpPr>
          <p:spPr>
            <a:xfrm>
              <a:off x="2032083" y="2878263"/>
              <a:ext cx="1885122" cy="1885121"/>
            </a:xfrm>
            <a:custGeom>
              <a:avLst/>
              <a:gdLst/>
              <a:ahLst/>
              <a:cxnLst/>
              <a:rect l="l" t="t" r="r" b="b"/>
              <a:pathLst>
                <a:path w="2204821" h="2204820" extrusionOk="0">
                  <a:moveTo>
                    <a:pt x="1929219" y="976671"/>
                  </a:moveTo>
                  <a:lnTo>
                    <a:pt x="2204821" y="976671"/>
                  </a:lnTo>
                  <a:lnTo>
                    <a:pt x="2204821" y="2204820"/>
                  </a:lnTo>
                  <a:lnTo>
                    <a:pt x="1503767" y="2204820"/>
                  </a:lnTo>
                  <a:lnTo>
                    <a:pt x="1503767" y="1929218"/>
                  </a:lnTo>
                  <a:lnTo>
                    <a:pt x="1929219" y="1929218"/>
                  </a:lnTo>
                  <a:lnTo>
                    <a:pt x="1929219" y="976671"/>
                  </a:lnTo>
                  <a:close/>
                  <a:moveTo>
                    <a:pt x="0" y="0"/>
                  </a:moveTo>
                  <a:lnTo>
                    <a:pt x="2204821" y="0"/>
                  </a:lnTo>
                  <a:lnTo>
                    <a:pt x="2204821" y="701068"/>
                  </a:lnTo>
                  <a:lnTo>
                    <a:pt x="1929219" y="701068"/>
                  </a:lnTo>
                  <a:lnTo>
                    <a:pt x="1929219" y="275603"/>
                  </a:lnTo>
                  <a:lnTo>
                    <a:pt x="275603" y="275603"/>
                  </a:lnTo>
                  <a:lnTo>
                    <a:pt x="275603" y="1929218"/>
                  </a:lnTo>
                  <a:lnTo>
                    <a:pt x="1228165" y="1929218"/>
                  </a:lnTo>
                  <a:lnTo>
                    <a:pt x="1228165" y="2204820"/>
                  </a:lnTo>
                  <a:lnTo>
                    <a:pt x="0" y="2204820"/>
                  </a:lnTo>
                  <a:lnTo>
                    <a:pt x="0" y="0"/>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7" name="Google Shape;2414;p370">
              <a:extLst>
                <a:ext uri="{FF2B5EF4-FFF2-40B4-BE49-F238E27FC236}">
                  <a16:creationId xmlns:a16="http://schemas.microsoft.com/office/drawing/2014/main" id="{BB621EBE-E19C-70F2-0ED8-3A50B1CCCB7A}"/>
                </a:ext>
              </a:extLst>
            </p:cNvPr>
            <p:cNvSpPr/>
            <p:nvPr/>
          </p:nvSpPr>
          <p:spPr>
            <a:xfrm>
              <a:off x="3082292" y="1828065"/>
              <a:ext cx="1885123" cy="1885122"/>
            </a:xfrm>
            <a:custGeom>
              <a:avLst/>
              <a:gdLst/>
              <a:ahLst/>
              <a:cxnLst/>
              <a:rect l="l" t="t" r="r" b="b"/>
              <a:pathLst>
                <a:path w="2204822" h="2204821" extrusionOk="0">
                  <a:moveTo>
                    <a:pt x="1" y="1503754"/>
                  </a:moveTo>
                  <a:lnTo>
                    <a:pt x="275604" y="1503754"/>
                  </a:lnTo>
                  <a:lnTo>
                    <a:pt x="275604" y="1929219"/>
                  </a:lnTo>
                  <a:lnTo>
                    <a:pt x="1228165" y="1929218"/>
                  </a:lnTo>
                  <a:lnTo>
                    <a:pt x="1228165" y="2204820"/>
                  </a:lnTo>
                  <a:lnTo>
                    <a:pt x="1" y="2204821"/>
                  </a:lnTo>
                  <a:lnTo>
                    <a:pt x="1" y="1503754"/>
                  </a:lnTo>
                  <a:close/>
                  <a:moveTo>
                    <a:pt x="0" y="0"/>
                  </a:moveTo>
                  <a:lnTo>
                    <a:pt x="2204822" y="0"/>
                  </a:lnTo>
                  <a:lnTo>
                    <a:pt x="2204822" y="1228150"/>
                  </a:lnTo>
                  <a:lnTo>
                    <a:pt x="2204821" y="1228150"/>
                  </a:lnTo>
                  <a:lnTo>
                    <a:pt x="2204821" y="1228151"/>
                  </a:lnTo>
                  <a:cubicBezTo>
                    <a:pt x="2204821" y="1553708"/>
                    <a:pt x="2204822" y="1879264"/>
                    <a:pt x="2204822" y="2204821"/>
                  </a:cubicBezTo>
                  <a:lnTo>
                    <a:pt x="1503768" y="2204821"/>
                  </a:lnTo>
                  <a:lnTo>
                    <a:pt x="1503768" y="1929219"/>
                  </a:lnTo>
                  <a:lnTo>
                    <a:pt x="1929220" y="1929219"/>
                  </a:lnTo>
                  <a:lnTo>
                    <a:pt x="1929220" y="275603"/>
                  </a:lnTo>
                  <a:lnTo>
                    <a:pt x="275603" y="275603"/>
                  </a:lnTo>
                  <a:lnTo>
                    <a:pt x="275603" y="1228150"/>
                  </a:lnTo>
                  <a:lnTo>
                    <a:pt x="0" y="1228150"/>
                  </a:lnTo>
                  <a:lnTo>
                    <a:pt x="0" y="0"/>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000000"/>
                </a:solidFill>
                <a:latin typeface="Arial"/>
                <a:ea typeface="Arial"/>
                <a:cs typeface="Arial"/>
                <a:sym typeface="Arial"/>
              </a:endParaRPr>
            </a:p>
          </p:txBody>
        </p:sp>
        <p:sp>
          <p:nvSpPr>
            <p:cNvPr id="8" name="Google Shape;2417;p370">
              <a:extLst>
                <a:ext uri="{FF2B5EF4-FFF2-40B4-BE49-F238E27FC236}">
                  <a16:creationId xmlns:a16="http://schemas.microsoft.com/office/drawing/2014/main" id="{C2631F5C-5FB4-EDDA-B0F4-02C550E062E9}"/>
                </a:ext>
              </a:extLst>
            </p:cNvPr>
            <p:cNvSpPr/>
            <p:nvPr/>
          </p:nvSpPr>
          <p:spPr>
            <a:xfrm rot="5400000">
              <a:off x="3082530" y="3928465"/>
              <a:ext cx="1885121" cy="1885124"/>
            </a:xfrm>
            <a:custGeom>
              <a:avLst/>
              <a:gdLst/>
              <a:ahLst/>
              <a:cxnLst/>
              <a:rect l="l" t="t" r="r" b="b"/>
              <a:pathLst>
                <a:path w="2204820" h="2204823" extrusionOk="0">
                  <a:moveTo>
                    <a:pt x="0" y="2204822"/>
                  </a:moveTo>
                  <a:lnTo>
                    <a:pt x="0" y="1503767"/>
                  </a:lnTo>
                  <a:lnTo>
                    <a:pt x="275603" y="1503767"/>
                  </a:lnTo>
                  <a:lnTo>
                    <a:pt x="275603" y="1929219"/>
                  </a:lnTo>
                  <a:lnTo>
                    <a:pt x="1929218" y="1929220"/>
                  </a:lnTo>
                  <a:lnTo>
                    <a:pt x="1929218" y="275602"/>
                  </a:lnTo>
                  <a:lnTo>
                    <a:pt x="976669" y="275602"/>
                  </a:lnTo>
                  <a:lnTo>
                    <a:pt x="976669" y="0"/>
                  </a:lnTo>
                  <a:lnTo>
                    <a:pt x="2204820" y="0"/>
                  </a:lnTo>
                  <a:lnTo>
                    <a:pt x="2204820" y="2204823"/>
                  </a:lnTo>
                  <a:lnTo>
                    <a:pt x="0" y="2204822"/>
                  </a:lnTo>
                  <a:close/>
                  <a:moveTo>
                    <a:pt x="0" y="1228166"/>
                  </a:moveTo>
                  <a:lnTo>
                    <a:pt x="0" y="0"/>
                  </a:lnTo>
                  <a:lnTo>
                    <a:pt x="701067" y="0"/>
                  </a:lnTo>
                  <a:lnTo>
                    <a:pt x="701067" y="275602"/>
                  </a:lnTo>
                  <a:lnTo>
                    <a:pt x="275603" y="275602"/>
                  </a:lnTo>
                  <a:lnTo>
                    <a:pt x="275603" y="1228166"/>
                  </a:lnTo>
                  <a:lnTo>
                    <a:pt x="0" y="1228166"/>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sp>
          <p:nvSpPr>
            <p:cNvPr id="9" name="Google Shape;2418;p370">
              <a:extLst>
                <a:ext uri="{FF2B5EF4-FFF2-40B4-BE49-F238E27FC236}">
                  <a16:creationId xmlns:a16="http://schemas.microsoft.com/office/drawing/2014/main" id="{C2ABEE34-56FA-DF4A-8FA1-BC233CC7AC84}"/>
                </a:ext>
              </a:extLst>
            </p:cNvPr>
            <p:cNvSpPr/>
            <p:nvPr/>
          </p:nvSpPr>
          <p:spPr>
            <a:xfrm rot="5400000">
              <a:off x="4132742" y="2878262"/>
              <a:ext cx="1885122" cy="1885124"/>
            </a:xfrm>
            <a:custGeom>
              <a:avLst/>
              <a:gdLst/>
              <a:ahLst/>
              <a:cxnLst/>
              <a:rect l="l" t="t" r="r" b="b"/>
              <a:pathLst>
                <a:path w="2204821" h="2204823" extrusionOk="0">
                  <a:moveTo>
                    <a:pt x="1" y="1228165"/>
                  </a:moveTo>
                  <a:lnTo>
                    <a:pt x="1" y="0"/>
                  </a:lnTo>
                  <a:lnTo>
                    <a:pt x="2204821" y="0"/>
                  </a:lnTo>
                  <a:lnTo>
                    <a:pt x="2204821" y="2204823"/>
                  </a:lnTo>
                  <a:lnTo>
                    <a:pt x="1503755" y="2204823"/>
                  </a:lnTo>
                  <a:lnTo>
                    <a:pt x="1503755" y="1929220"/>
                  </a:lnTo>
                  <a:lnTo>
                    <a:pt x="1929219" y="1929220"/>
                  </a:lnTo>
                  <a:lnTo>
                    <a:pt x="1929219" y="275602"/>
                  </a:lnTo>
                  <a:lnTo>
                    <a:pt x="275604" y="275602"/>
                  </a:lnTo>
                  <a:lnTo>
                    <a:pt x="275604" y="1228165"/>
                  </a:lnTo>
                  <a:lnTo>
                    <a:pt x="1" y="1228165"/>
                  </a:lnTo>
                  <a:close/>
                  <a:moveTo>
                    <a:pt x="0" y="2204823"/>
                  </a:moveTo>
                  <a:cubicBezTo>
                    <a:pt x="0" y="1971138"/>
                    <a:pt x="1" y="1737452"/>
                    <a:pt x="1" y="1503767"/>
                  </a:cubicBezTo>
                  <a:lnTo>
                    <a:pt x="275604" y="1503767"/>
                  </a:lnTo>
                  <a:cubicBezTo>
                    <a:pt x="275604" y="1645585"/>
                    <a:pt x="275603" y="1787402"/>
                    <a:pt x="275603" y="1929220"/>
                  </a:cubicBezTo>
                  <a:lnTo>
                    <a:pt x="1228153" y="1929220"/>
                  </a:lnTo>
                  <a:lnTo>
                    <a:pt x="1228153" y="2204823"/>
                  </a:lnTo>
                  <a:lnTo>
                    <a:pt x="0" y="2204823"/>
                  </a:lnTo>
                  <a:close/>
                </a:path>
              </a:pathLst>
            </a:custGeom>
            <a:grpFill/>
            <a:ln>
              <a:solidFill>
                <a:schemeClr val="bg1">
                  <a:lumMod val="85000"/>
                </a:schemeClr>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a:solidFill>
                  <a:srgbClr val="FFFFFF"/>
                </a:solidFill>
                <a:latin typeface="Arial"/>
                <a:ea typeface="Arial"/>
                <a:cs typeface="Arial"/>
                <a:sym typeface="Arial"/>
              </a:endParaRPr>
            </a:p>
          </p:txBody>
        </p:sp>
      </p:grpSp>
      <p:sp>
        <p:nvSpPr>
          <p:cNvPr id="10" name="Google Shape;2415;p370">
            <a:extLst>
              <a:ext uri="{FF2B5EF4-FFF2-40B4-BE49-F238E27FC236}">
                <a16:creationId xmlns:a16="http://schemas.microsoft.com/office/drawing/2014/main" id="{2F30F4C4-434B-C002-4F7D-A61F63794ECA}"/>
              </a:ext>
            </a:extLst>
          </p:cNvPr>
          <p:cNvSpPr/>
          <p:nvPr/>
        </p:nvSpPr>
        <p:spPr>
          <a:xfrm>
            <a:off x="7888855" y="175945"/>
            <a:ext cx="943145" cy="230222"/>
          </a:xfrm>
          <a:prstGeom prst="rect">
            <a:avLst/>
          </a:prstGeom>
          <a:noFill/>
          <a:ln>
            <a:noFill/>
          </a:ln>
        </p:spPr>
        <p:txBody>
          <a:bodyPr spcFirstLastPara="1" wrap="square" lIns="0" tIns="0" rIns="0" bIns="45700" anchor="t" anchorCtr="0">
            <a:noAutofit/>
          </a:bodyPr>
          <a:lstStyle/>
          <a:p>
            <a:pPr marL="0" marR="0" lvl="0" indent="0" algn="ctr" rtl="0">
              <a:spcBef>
                <a:spcPts val="0"/>
              </a:spcBef>
              <a:spcAft>
                <a:spcPts val="0"/>
              </a:spcAft>
              <a:buNone/>
            </a:pPr>
            <a:r>
              <a:rPr lang="en-GB" sz="800" dirty="0">
                <a:solidFill>
                  <a:schemeClr val="tx1">
                    <a:lumMod val="65000"/>
                    <a:lumOff val="35000"/>
                  </a:schemeClr>
                </a:solidFill>
              </a:rPr>
              <a:t>Other parts</a:t>
            </a:r>
            <a:endParaRPr sz="800" dirty="0">
              <a:solidFill>
                <a:schemeClr val="tx1">
                  <a:lumMod val="65000"/>
                  <a:lumOff val="35000"/>
                </a:schemeClr>
              </a:solidFill>
            </a:endParaRPr>
          </a:p>
        </p:txBody>
      </p:sp>
      <p:sp>
        <p:nvSpPr>
          <p:cNvPr id="11" name="Google Shape;2566;p380">
            <a:extLst>
              <a:ext uri="{FF2B5EF4-FFF2-40B4-BE49-F238E27FC236}">
                <a16:creationId xmlns:a16="http://schemas.microsoft.com/office/drawing/2014/main" id="{25F47BB9-C607-DC80-5AE8-F726953480F4}"/>
              </a:ext>
            </a:extLst>
          </p:cNvPr>
          <p:cNvSpPr>
            <a:spLocks noChangeAspect="1"/>
          </p:cNvSpPr>
          <p:nvPr/>
        </p:nvSpPr>
        <p:spPr>
          <a:xfrm>
            <a:off x="8333265" y="712358"/>
            <a:ext cx="43200" cy="43200"/>
          </a:xfrm>
          <a:prstGeom prst="rect">
            <a:avLst/>
          </a:prstGeom>
          <a:solidFill>
            <a:schemeClr val="tx1">
              <a:lumMod val="65000"/>
              <a:lumOff val="35000"/>
            </a:schemeClr>
          </a:solidFill>
          <a:ln w="9525" cap="flat" cmpd="sng">
            <a:solidFill>
              <a:schemeClr val="tx1">
                <a:lumMod val="65000"/>
                <a:lumOff val="3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139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How to read a legal opinion?</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43</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6</a:t>
            </a:r>
            <a:endParaRPr lang="en-NL" dirty="0"/>
          </a:p>
        </p:txBody>
      </p:sp>
    </p:spTree>
    <p:extLst>
      <p:ext uri="{BB962C8B-B14F-4D97-AF65-F5344CB8AC3E}">
        <p14:creationId xmlns:p14="http://schemas.microsoft.com/office/powerpoint/2010/main" val="412306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6. How </a:t>
            </a:r>
            <a:r>
              <a:rPr lang="nl-BE" dirty="0" err="1"/>
              <a:t>to</a:t>
            </a:r>
            <a:r>
              <a:rPr lang="nl-BE" dirty="0"/>
              <a:t> </a:t>
            </a:r>
            <a:r>
              <a:rPr lang="nl-BE" dirty="0" err="1"/>
              <a:t>read</a:t>
            </a:r>
            <a:r>
              <a:rPr lang="nl-BE" dirty="0"/>
              <a:t> a </a:t>
            </a:r>
            <a:r>
              <a:rPr lang="nl-BE" dirty="0" err="1"/>
              <a:t>legal</a:t>
            </a:r>
            <a:r>
              <a:rPr lang="nl-BE" dirty="0"/>
              <a:t> opinion</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44</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Be sure it says what you need it to say ...</a:t>
            </a:r>
          </a:p>
          <a:p>
            <a:pPr marL="0" indent="0">
              <a:buFont typeface="Arial" pitchFamily="34" charset="0"/>
              <a:buNone/>
            </a:pPr>
            <a:endParaRPr lang="en-US" dirty="0">
              <a:solidFill>
                <a:srgbClr val="4071BA"/>
              </a:solidFill>
            </a:endParaRPr>
          </a:p>
          <a:p>
            <a:pPr marL="457200" lvl="0" indent="-330200" algn="l" rtl="0">
              <a:spcAft>
                <a:spcPts val="600"/>
              </a:spcAft>
              <a:buSzPts val="1600"/>
              <a:buChar char="•"/>
            </a:pPr>
            <a:r>
              <a:rPr lang="en-US" dirty="0"/>
              <a:t>An LO is a technical, expert document</a:t>
            </a:r>
          </a:p>
          <a:p>
            <a:pPr marL="457200" lvl="0" indent="-330200" algn="l" rtl="0">
              <a:spcAft>
                <a:spcPts val="600"/>
              </a:spcAft>
              <a:buSzPts val="1600"/>
              <a:buChar char="•"/>
            </a:pPr>
            <a:r>
              <a:rPr lang="en-US" dirty="0"/>
              <a:t>Reading and assessing it (adequate? complete?) requires experience</a:t>
            </a:r>
          </a:p>
          <a:p>
            <a:pPr marL="457200" lvl="0" indent="-330200" algn="l" rtl="0">
              <a:spcAft>
                <a:spcPts val="600"/>
              </a:spcAft>
              <a:buSzPts val="1600"/>
              <a:buChar char="•"/>
            </a:pPr>
            <a:r>
              <a:rPr lang="en-US" dirty="0"/>
              <a:t>LOs are based on standards, but scope and certain formulations are negotiable</a:t>
            </a:r>
          </a:p>
          <a:p>
            <a:pPr marL="457200" lvl="0" indent="-330200" algn="l" rtl="0">
              <a:spcAft>
                <a:spcPts val="600"/>
              </a:spcAft>
              <a:buSzPts val="1600"/>
              <a:buChar char="•"/>
            </a:pPr>
            <a:r>
              <a:rPr lang="en-US" dirty="0"/>
              <a:t>Technical does not mean unclear or imprecise ... to the contrary</a:t>
            </a:r>
          </a:p>
          <a:p>
            <a:pPr marL="457200" lvl="0" indent="-330200" algn="l" rtl="0">
              <a:spcAft>
                <a:spcPts val="600"/>
              </a:spcAft>
              <a:buSzPts val="1600"/>
              <a:buChar char="•"/>
            </a:pPr>
            <a:r>
              <a:rPr lang="en-US" dirty="0"/>
              <a:t>Qualifications: should help understand the actual risk, not just be “disclaimers”</a:t>
            </a: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Tree>
    <p:extLst>
      <p:ext uri="{BB962C8B-B14F-4D97-AF65-F5344CB8AC3E}">
        <p14:creationId xmlns:p14="http://schemas.microsoft.com/office/powerpoint/2010/main" val="11361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Legal opinions and innovation?</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45</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7</a:t>
            </a:r>
            <a:endParaRPr lang="en-NL" dirty="0"/>
          </a:p>
        </p:txBody>
      </p:sp>
    </p:spTree>
    <p:extLst>
      <p:ext uri="{BB962C8B-B14F-4D97-AF65-F5344CB8AC3E}">
        <p14:creationId xmlns:p14="http://schemas.microsoft.com/office/powerpoint/2010/main" val="165582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46</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General</a:t>
            </a: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4" name="Google Shape;2609;p385">
            <a:extLst>
              <a:ext uri="{FF2B5EF4-FFF2-40B4-BE49-F238E27FC236}">
                <a16:creationId xmlns:a16="http://schemas.microsoft.com/office/drawing/2014/main" id="{2D0891F0-61C7-3B85-34C2-0147C6E015E0}"/>
              </a:ext>
            </a:extLst>
          </p:cNvPr>
          <p:cNvSpPr txBox="1">
            <a:spLocks/>
          </p:cNvSpPr>
          <p:nvPr/>
        </p:nvSpPr>
        <p:spPr>
          <a:xfrm>
            <a:off x="608655" y="2657867"/>
            <a:ext cx="1818594" cy="1845130"/>
          </a:xfrm>
          <a:prstGeom prst="rect">
            <a:avLst/>
          </a:prstGeom>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Aft>
                <a:spcPts val="300"/>
              </a:spcAft>
              <a:buFont typeface="Arial" pitchFamily="34" charset="0"/>
              <a:buNone/>
            </a:pPr>
            <a:r>
              <a:rPr lang="en-US" sz="1200" dirty="0"/>
              <a:t>Standard (“plain vanilla”) legal opinions (e.g. capacity opinions) could be </a:t>
            </a:r>
            <a:r>
              <a:rPr lang="en-US" sz="1200" b="1" dirty="0">
                <a:solidFill>
                  <a:schemeClr val="tx2"/>
                </a:solidFill>
              </a:rPr>
              <a:t>automated</a:t>
            </a:r>
            <a:r>
              <a:rPr lang="en-US" sz="1200" dirty="0"/>
              <a:t> when combined with sufficiently </a:t>
            </a:r>
            <a:r>
              <a:rPr lang="en-US" sz="1200" dirty="0" err="1"/>
              <a:t>standardised</a:t>
            </a:r>
            <a:r>
              <a:rPr lang="en-US" sz="1200" dirty="0"/>
              <a:t> corporate documents and contracts, subject to final quality check</a:t>
            </a:r>
          </a:p>
        </p:txBody>
      </p:sp>
      <p:sp>
        <p:nvSpPr>
          <p:cNvPr id="5" name="Google Shape;2610;p385">
            <a:extLst>
              <a:ext uri="{FF2B5EF4-FFF2-40B4-BE49-F238E27FC236}">
                <a16:creationId xmlns:a16="http://schemas.microsoft.com/office/drawing/2014/main" id="{8DF93CF1-CA8F-A7E6-D0A3-1B017A3734E6}"/>
              </a:ext>
            </a:extLst>
          </p:cNvPr>
          <p:cNvSpPr txBox="1">
            <a:spLocks/>
          </p:cNvSpPr>
          <p:nvPr/>
        </p:nvSpPr>
        <p:spPr>
          <a:xfrm>
            <a:off x="2761467" y="2651610"/>
            <a:ext cx="1818594" cy="1303205"/>
          </a:xfrm>
          <a:prstGeom prst="rect">
            <a:avLst/>
          </a:prstGeom>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Clr>
                <a:schemeClr val="dk1"/>
              </a:buClr>
              <a:buSzPts val="1100"/>
              <a:buFont typeface="Arial"/>
              <a:buNone/>
            </a:pPr>
            <a:r>
              <a:rPr lang="en-US" sz="1200" dirty="0"/>
              <a:t>At the time of innovation of business practices and/or the legal market, the certainty typically required for an LO </a:t>
            </a:r>
            <a:r>
              <a:rPr lang="en-US" sz="1200" b="1" dirty="0">
                <a:solidFill>
                  <a:srgbClr val="E0301E"/>
                </a:solidFill>
              </a:rPr>
              <a:t>risks to slow down innovation</a:t>
            </a:r>
          </a:p>
          <a:p>
            <a:pPr marL="0" indent="0" algn="just">
              <a:spcBef>
                <a:spcPts val="300"/>
              </a:spcBef>
              <a:buClr>
                <a:schemeClr val="dk1"/>
              </a:buClr>
              <a:buSzPts val="1100"/>
              <a:buFont typeface="Arial"/>
              <a:buNone/>
            </a:pPr>
            <a:endParaRPr lang="en-US" sz="1200" dirty="0"/>
          </a:p>
          <a:p>
            <a:pPr marL="0" indent="0" algn="just">
              <a:spcBef>
                <a:spcPts val="300"/>
              </a:spcBef>
              <a:spcAft>
                <a:spcPts val="300"/>
              </a:spcAft>
              <a:buFont typeface="Arial" pitchFamily="34" charset="0"/>
              <a:buNone/>
            </a:pPr>
            <a:endParaRPr lang="en-US" sz="1200" dirty="0"/>
          </a:p>
        </p:txBody>
      </p:sp>
      <p:sp>
        <p:nvSpPr>
          <p:cNvPr id="7" name="Google Shape;2611;p385">
            <a:extLst>
              <a:ext uri="{FF2B5EF4-FFF2-40B4-BE49-F238E27FC236}">
                <a16:creationId xmlns:a16="http://schemas.microsoft.com/office/drawing/2014/main" id="{3BFFB257-B46F-D535-79E3-3532240881C0}"/>
              </a:ext>
            </a:extLst>
          </p:cNvPr>
          <p:cNvSpPr txBox="1">
            <a:spLocks/>
          </p:cNvSpPr>
          <p:nvPr/>
        </p:nvSpPr>
        <p:spPr>
          <a:xfrm>
            <a:off x="4880539" y="2661557"/>
            <a:ext cx="1818594" cy="2481943"/>
          </a:xfrm>
          <a:prstGeom prst="rect">
            <a:avLst/>
          </a:prstGeom>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Clr>
                <a:schemeClr val="dk1"/>
              </a:buClr>
              <a:buSzPts val="1100"/>
              <a:buFont typeface="Arial"/>
              <a:buNone/>
            </a:pPr>
            <a:r>
              <a:rPr lang="en-US" sz="1200" dirty="0"/>
              <a:t>The detailed and technical reflection required for an LO can help </a:t>
            </a:r>
            <a:r>
              <a:rPr lang="en-US" sz="1200" b="1" dirty="0" err="1">
                <a:solidFill>
                  <a:schemeClr val="accent2">
                    <a:lumMod val="50000"/>
                  </a:schemeClr>
                </a:solidFill>
              </a:rPr>
              <a:t>optimise</a:t>
            </a:r>
            <a:r>
              <a:rPr lang="en-US" sz="1200" b="1" dirty="0">
                <a:solidFill>
                  <a:schemeClr val="accent2">
                    <a:lumMod val="50000"/>
                  </a:schemeClr>
                </a:solidFill>
              </a:rPr>
              <a:t> the design of innovations</a:t>
            </a:r>
            <a:r>
              <a:rPr lang="en-US" sz="1200" dirty="0">
                <a:solidFill>
                  <a:schemeClr val="accent2">
                    <a:lumMod val="50000"/>
                  </a:schemeClr>
                </a:solidFill>
              </a:rPr>
              <a:t> </a:t>
            </a:r>
            <a:r>
              <a:rPr lang="en-US" sz="1200" dirty="0"/>
              <a:t>to achieve an acceptable balance between commercial advantages and (limited) legal risks – the mind of a transactional “legal opinion lawyer” works in a forward looking way…</a:t>
            </a:r>
          </a:p>
          <a:p>
            <a:pPr marL="0" indent="0" algn="just">
              <a:spcBef>
                <a:spcPts val="300"/>
              </a:spcBef>
              <a:buClr>
                <a:schemeClr val="dk1"/>
              </a:buClr>
              <a:buSzPts val="1100"/>
              <a:buFont typeface="Arial"/>
              <a:buNone/>
            </a:pPr>
            <a:endParaRPr lang="en-US" sz="1200" dirty="0"/>
          </a:p>
          <a:p>
            <a:pPr marL="0" indent="0" algn="just">
              <a:spcBef>
                <a:spcPts val="300"/>
              </a:spcBef>
              <a:spcAft>
                <a:spcPts val="300"/>
              </a:spcAft>
              <a:buFont typeface="Arial" pitchFamily="34" charset="0"/>
              <a:buNone/>
            </a:pPr>
            <a:endParaRPr lang="en-US" sz="1200" dirty="0"/>
          </a:p>
        </p:txBody>
      </p:sp>
      <p:sp>
        <p:nvSpPr>
          <p:cNvPr id="8" name="Google Shape;2612;p385">
            <a:extLst>
              <a:ext uri="{FF2B5EF4-FFF2-40B4-BE49-F238E27FC236}">
                <a16:creationId xmlns:a16="http://schemas.microsoft.com/office/drawing/2014/main" id="{8A12F028-D0D4-E24D-0DC4-B36F7615FDA4}"/>
              </a:ext>
            </a:extLst>
          </p:cNvPr>
          <p:cNvSpPr txBox="1">
            <a:spLocks/>
          </p:cNvSpPr>
          <p:nvPr/>
        </p:nvSpPr>
        <p:spPr>
          <a:xfrm>
            <a:off x="7033351" y="2638943"/>
            <a:ext cx="1818594" cy="2481943"/>
          </a:xfrm>
          <a:prstGeom prst="rect">
            <a:avLst/>
          </a:prstGeom>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Clr>
                <a:schemeClr val="dk1"/>
              </a:buClr>
              <a:buSzPts val="1100"/>
              <a:buFont typeface="Arial"/>
              <a:buNone/>
            </a:pPr>
            <a:r>
              <a:rPr lang="en-US" sz="1200" dirty="0"/>
              <a:t>For innovative financial products this approach (“what is missing/needed to allow for an adequate LO?”) has in the past lead to appropriate </a:t>
            </a:r>
            <a:r>
              <a:rPr lang="en-US" sz="1200" b="1" dirty="0">
                <a:solidFill>
                  <a:schemeClr val="accent6">
                    <a:lumMod val="75000"/>
                  </a:schemeClr>
                </a:solidFill>
              </a:rPr>
              <a:t>new legislation </a:t>
            </a:r>
            <a:r>
              <a:rPr lang="en-US" sz="1200" dirty="0"/>
              <a:t>(</a:t>
            </a:r>
            <a:r>
              <a:rPr lang="en-US" sz="1200" dirty="0" err="1"/>
              <a:t>securitisation</a:t>
            </a:r>
            <a:r>
              <a:rPr lang="en-US" sz="1200" dirty="0"/>
              <a:t>, financial collateral, security interests in movable assets, covered bonds...)</a:t>
            </a:r>
          </a:p>
          <a:p>
            <a:pPr marL="0" indent="0" algn="just">
              <a:spcBef>
                <a:spcPts val="300"/>
              </a:spcBef>
              <a:buClr>
                <a:schemeClr val="dk1"/>
              </a:buClr>
              <a:buSzPts val="1100"/>
              <a:buFont typeface="Arial"/>
              <a:buNone/>
            </a:pPr>
            <a:endParaRPr lang="en-US" sz="1200" dirty="0"/>
          </a:p>
          <a:p>
            <a:pPr marL="0" indent="0" algn="just">
              <a:spcBef>
                <a:spcPts val="300"/>
              </a:spcBef>
              <a:spcAft>
                <a:spcPts val="300"/>
              </a:spcAft>
              <a:buFont typeface="Arial" pitchFamily="34" charset="0"/>
              <a:buNone/>
            </a:pPr>
            <a:endParaRPr lang="en-US" sz="1200" dirty="0"/>
          </a:p>
        </p:txBody>
      </p:sp>
      <p:sp>
        <p:nvSpPr>
          <p:cNvPr id="9" name="Google Shape;2616;p385">
            <a:extLst>
              <a:ext uri="{FF2B5EF4-FFF2-40B4-BE49-F238E27FC236}">
                <a16:creationId xmlns:a16="http://schemas.microsoft.com/office/drawing/2014/main" id="{35DA6A81-01EA-CB57-2AD2-7F3BFABF2E71}"/>
              </a:ext>
            </a:extLst>
          </p:cNvPr>
          <p:cNvSpPr>
            <a:spLocks noChangeAspect="1"/>
          </p:cNvSpPr>
          <p:nvPr/>
        </p:nvSpPr>
        <p:spPr>
          <a:xfrm>
            <a:off x="1158858" y="1761537"/>
            <a:ext cx="718188" cy="720000"/>
          </a:xfrm>
          <a:custGeom>
            <a:avLst/>
            <a:gdLst/>
            <a:ahLst/>
            <a:cxnLst/>
            <a:rect l="l" t="t" r="r" b="b"/>
            <a:pathLst>
              <a:path w="396" h="397" extrusionOk="0">
                <a:moveTo>
                  <a:pt x="97" y="1"/>
                </a:moveTo>
                <a:lnTo>
                  <a:pt x="97" y="0"/>
                </a:lnTo>
                <a:lnTo>
                  <a:pt x="81" y="0"/>
                </a:lnTo>
                <a:lnTo>
                  <a:pt x="81" y="1"/>
                </a:lnTo>
                <a:lnTo>
                  <a:pt x="0" y="1"/>
                </a:lnTo>
                <a:lnTo>
                  <a:pt x="0" y="397"/>
                </a:lnTo>
                <a:lnTo>
                  <a:pt x="396" y="397"/>
                </a:lnTo>
                <a:lnTo>
                  <a:pt x="396" y="1"/>
                </a:lnTo>
                <a:lnTo>
                  <a:pt x="97" y="1"/>
                </a:lnTo>
                <a:close/>
                <a:moveTo>
                  <a:pt x="16" y="380"/>
                </a:moveTo>
                <a:lnTo>
                  <a:pt x="16" y="18"/>
                </a:lnTo>
                <a:lnTo>
                  <a:pt x="81" y="18"/>
                </a:lnTo>
                <a:lnTo>
                  <a:pt x="81" y="117"/>
                </a:lnTo>
                <a:lnTo>
                  <a:pt x="37" y="142"/>
                </a:lnTo>
                <a:lnTo>
                  <a:pt x="37" y="198"/>
                </a:lnTo>
                <a:lnTo>
                  <a:pt x="54" y="198"/>
                </a:lnTo>
                <a:lnTo>
                  <a:pt x="54" y="151"/>
                </a:lnTo>
                <a:lnTo>
                  <a:pt x="89" y="131"/>
                </a:lnTo>
                <a:lnTo>
                  <a:pt x="125" y="151"/>
                </a:lnTo>
                <a:lnTo>
                  <a:pt x="125" y="198"/>
                </a:lnTo>
                <a:lnTo>
                  <a:pt x="142" y="198"/>
                </a:lnTo>
                <a:lnTo>
                  <a:pt x="142" y="142"/>
                </a:lnTo>
                <a:lnTo>
                  <a:pt x="97" y="117"/>
                </a:lnTo>
                <a:lnTo>
                  <a:pt x="97" y="18"/>
                </a:lnTo>
                <a:lnTo>
                  <a:pt x="379" y="18"/>
                </a:lnTo>
                <a:lnTo>
                  <a:pt x="379" y="318"/>
                </a:lnTo>
                <a:lnTo>
                  <a:pt x="361" y="318"/>
                </a:lnTo>
                <a:lnTo>
                  <a:pt x="361" y="250"/>
                </a:lnTo>
                <a:lnTo>
                  <a:pt x="276" y="250"/>
                </a:lnTo>
                <a:lnTo>
                  <a:pt x="276" y="318"/>
                </a:lnTo>
                <a:lnTo>
                  <a:pt x="261" y="318"/>
                </a:lnTo>
                <a:lnTo>
                  <a:pt x="261" y="250"/>
                </a:lnTo>
                <a:lnTo>
                  <a:pt x="175" y="250"/>
                </a:lnTo>
                <a:lnTo>
                  <a:pt x="175" y="318"/>
                </a:lnTo>
                <a:lnTo>
                  <a:pt x="124" y="318"/>
                </a:lnTo>
                <a:lnTo>
                  <a:pt x="124" y="335"/>
                </a:lnTo>
                <a:lnTo>
                  <a:pt x="379" y="335"/>
                </a:lnTo>
                <a:lnTo>
                  <a:pt x="379" y="380"/>
                </a:lnTo>
                <a:lnTo>
                  <a:pt x="16" y="380"/>
                </a:lnTo>
                <a:close/>
                <a:moveTo>
                  <a:pt x="345" y="318"/>
                </a:moveTo>
                <a:lnTo>
                  <a:pt x="292" y="318"/>
                </a:lnTo>
                <a:lnTo>
                  <a:pt x="292" y="266"/>
                </a:lnTo>
                <a:lnTo>
                  <a:pt x="345" y="266"/>
                </a:lnTo>
                <a:lnTo>
                  <a:pt x="345" y="318"/>
                </a:lnTo>
                <a:close/>
                <a:moveTo>
                  <a:pt x="245" y="318"/>
                </a:moveTo>
                <a:lnTo>
                  <a:pt x="191" y="318"/>
                </a:lnTo>
                <a:lnTo>
                  <a:pt x="191" y="266"/>
                </a:lnTo>
                <a:lnTo>
                  <a:pt x="245" y="266"/>
                </a:lnTo>
                <a:lnTo>
                  <a:pt x="245" y="318"/>
                </a:lnTo>
                <a:close/>
                <a:moveTo>
                  <a:pt x="89" y="190"/>
                </a:moveTo>
                <a:lnTo>
                  <a:pt x="29" y="251"/>
                </a:lnTo>
                <a:lnTo>
                  <a:pt x="89" y="311"/>
                </a:lnTo>
                <a:lnTo>
                  <a:pt x="150" y="251"/>
                </a:lnTo>
                <a:lnTo>
                  <a:pt x="89" y="190"/>
                </a:lnTo>
                <a:close/>
                <a:moveTo>
                  <a:pt x="52" y="251"/>
                </a:moveTo>
                <a:lnTo>
                  <a:pt x="89" y="213"/>
                </a:lnTo>
                <a:lnTo>
                  <a:pt x="127" y="251"/>
                </a:lnTo>
                <a:lnTo>
                  <a:pt x="89" y="290"/>
                </a:lnTo>
                <a:lnTo>
                  <a:pt x="52" y="251"/>
                </a:lnTo>
                <a:close/>
              </a:path>
            </a:pathLst>
          </a:custGeom>
          <a:solidFill>
            <a:schemeClr val="tx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350">
              <a:solidFill>
                <a:srgbClr val="000000"/>
              </a:solidFill>
              <a:latin typeface="Arial"/>
              <a:ea typeface="Arial"/>
              <a:cs typeface="Arial"/>
              <a:sym typeface="Arial"/>
            </a:endParaRPr>
          </a:p>
        </p:txBody>
      </p:sp>
      <p:grpSp>
        <p:nvGrpSpPr>
          <p:cNvPr id="10" name="Google Shape;2617;p385">
            <a:extLst>
              <a:ext uri="{FF2B5EF4-FFF2-40B4-BE49-F238E27FC236}">
                <a16:creationId xmlns:a16="http://schemas.microsoft.com/office/drawing/2014/main" id="{3CD33602-335C-F424-9886-2527BAA690C8}"/>
              </a:ext>
            </a:extLst>
          </p:cNvPr>
          <p:cNvGrpSpPr>
            <a:grpSpLocks noChangeAspect="1"/>
          </p:cNvGrpSpPr>
          <p:nvPr/>
        </p:nvGrpSpPr>
        <p:grpSpPr>
          <a:xfrm>
            <a:off x="3293663" y="1780266"/>
            <a:ext cx="720012" cy="720000"/>
            <a:chOff x="3162300" y="1958975"/>
            <a:chExt cx="123825" cy="122238"/>
          </a:xfrm>
        </p:grpSpPr>
        <p:sp>
          <p:nvSpPr>
            <p:cNvPr id="11" name="Google Shape;2618;p385">
              <a:extLst>
                <a:ext uri="{FF2B5EF4-FFF2-40B4-BE49-F238E27FC236}">
                  <a16:creationId xmlns:a16="http://schemas.microsoft.com/office/drawing/2014/main" id="{B7FEACB4-6330-9493-A45C-3A9DF755F229}"/>
                </a:ext>
              </a:extLst>
            </p:cNvPr>
            <p:cNvSpPr/>
            <p:nvPr/>
          </p:nvSpPr>
          <p:spPr>
            <a:xfrm>
              <a:off x="3181350" y="1982788"/>
              <a:ext cx="85725" cy="73025"/>
            </a:xfrm>
            <a:custGeom>
              <a:avLst/>
              <a:gdLst/>
              <a:ahLst/>
              <a:cxnLst/>
              <a:rect l="l" t="t" r="r" b="b"/>
              <a:pathLst>
                <a:path w="398" h="340" extrusionOk="0">
                  <a:moveTo>
                    <a:pt x="199" y="0"/>
                  </a:moveTo>
                  <a:cubicBezTo>
                    <a:pt x="191" y="0"/>
                    <a:pt x="183" y="4"/>
                    <a:pt x="179" y="11"/>
                  </a:cubicBezTo>
                  <a:cubicBezTo>
                    <a:pt x="9" y="306"/>
                    <a:pt x="9" y="306"/>
                    <a:pt x="9" y="306"/>
                  </a:cubicBezTo>
                  <a:cubicBezTo>
                    <a:pt x="0" y="321"/>
                    <a:pt x="11" y="340"/>
                    <a:pt x="29" y="340"/>
                  </a:cubicBezTo>
                  <a:cubicBezTo>
                    <a:pt x="369" y="340"/>
                    <a:pt x="369" y="340"/>
                    <a:pt x="369" y="340"/>
                  </a:cubicBezTo>
                  <a:cubicBezTo>
                    <a:pt x="387" y="340"/>
                    <a:pt x="398" y="321"/>
                    <a:pt x="389" y="306"/>
                  </a:cubicBezTo>
                  <a:cubicBezTo>
                    <a:pt x="219" y="11"/>
                    <a:pt x="219" y="11"/>
                    <a:pt x="219" y="11"/>
                  </a:cubicBezTo>
                  <a:cubicBezTo>
                    <a:pt x="215" y="4"/>
                    <a:pt x="207" y="0"/>
                    <a:pt x="199" y="0"/>
                  </a:cubicBezTo>
                  <a:close/>
                  <a:moveTo>
                    <a:pt x="31" y="316"/>
                  </a:moveTo>
                  <a:cubicBezTo>
                    <a:pt x="199" y="25"/>
                    <a:pt x="199" y="25"/>
                    <a:pt x="199" y="25"/>
                  </a:cubicBezTo>
                  <a:cubicBezTo>
                    <a:pt x="367" y="316"/>
                    <a:pt x="367" y="316"/>
                    <a:pt x="367" y="316"/>
                  </a:cubicBezTo>
                  <a:lnTo>
                    <a:pt x="31" y="316"/>
                  </a:lnTo>
                  <a:close/>
                  <a:moveTo>
                    <a:pt x="187" y="123"/>
                  </a:moveTo>
                  <a:cubicBezTo>
                    <a:pt x="187" y="223"/>
                    <a:pt x="187" y="223"/>
                    <a:pt x="187" y="223"/>
                  </a:cubicBezTo>
                  <a:cubicBezTo>
                    <a:pt x="211" y="223"/>
                    <a:pt x="211" y="223"/>
                    <a:pt x="211" y="223"/>
                  </a:cubicBezTo>
                  <a:cubicBezTo>
                    <a:pt x="211" y="123"/>
                    <a:pt x="211" y="123"/>
                    <a:pt x="211" y="123"/>
                  </a:cubicBezTo>
                  <a:lnTo>
                    <a:pt x="187" y="123"/>
                  </a:lnTo>
                  <a:close/>
                  <a:moveTo>
                    <a:pt x="181" y="266"/>
                  </a:moveTo>
                  <a:cubicBezTo>
                    <a:pt x="181" y="276"/>
                    <a:pt x="189" y="284"/>
                    <a:pt x="199" y="284"/>
                  </a:cubicBezTo>
                  <a:cubicBezTo>
                    <a:pt x="209" y="284"/>
                    <a:pt x="217" y="276"/>
                    <a:pt x="217" y="266"/>
                  </a:cubicBezTo>
                  <a:cubicBezTo>
                    <a:pt x="217" y="256"/>
                    <a:pt x="209" y="248"/>
                    <a:pt x="199" y="248"/>
                  </a:cubicBezTo>
                  <a:cubicBezTo>
                    <a:pt x="189" y="248"/>
                    <a:pt x="181" y="256"/>
                    <a:pt x="181" y="266"/>
                  </a:cubicBez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2" name="Google Shape;2619;p385">
              <a:extLst>
                <a:ext uri="{FF2B5EF4-FFF2-40B4-BE49-F238E27FC236}">
                  <a16:creationId xmlns:a16="http://schemas.microsoft.com/office/drawing/2014/main" id="{6F01F991-78C6-4ADD-19C9-26A1E987DEDF}"/>
                </a:ext>
              </a:extLst>
            </p:cNvPr>
            <p:cNvSpPr/>
            <p:nvPr/>
          </p:nvSpPr>
          <p:spPr>
            <a:xfrm>
              <a:off x="3162300" y="1958975"/>
              <a:ext cx="123825" cy="122238"/>
            </a:xfrm>
            <a:custGeom>
              <a:avLst/>
              <a:gdLst/>
              <a:ahLst/>
              <a:cxnLst/>
              <a:rect l="l" t="t" r="r" b="b"/>
              <a:pathLst>
                <a:path w="78" h="77" extrusionOk="0">
                  <a:moveTo>
                    <a:pt x="0" y="0"/>
                  </a:moveTo>
                  <a:lnTo>
                    <a:pt x="0" y="77"/>
                  </a:lnTo>
                  <a:lnTo>
                    <a:pt x="78" y="77"/>
                  </a:lnTo>
                  <a:lnTo>
                    <a:pt x="78" y="0"/>
                  </a:lnTo>
                  <a:lnTo>
                    <a:pt x="0" y="0"/>
                  </a:lnTo>
                  <a:close/>
                  <a:moveTo>
                    <a:pt x="74" y="74"/>
                  </a:moveTo>
                  <a:lnTo>
                    <a:pt x="3" y="74"/>
                  </a:lnTo>
                  <a:lnTo>
                    <a:pt x="3" y="3"/>
                  </a:lnTo>
                  <a:lnTo>
                    <a:pt x="74" y="3"/>
                  </a:lnTo>
                  <a:lnTo>
                    <a:pt x="74" y="74"/>
                  </a:ln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grpSp>
        <p:nvGrpSpPr>
          <p:cNvPr id="13" name="Google Shape;2620;p385">
            <a:extLst>
              <a:ext uri="{FF2B5EF4-FFF2-40B4-BE49-F238E27FC236}">
                <a16:creationId xmlns:a16="http://schemas.microsoft.com/office/drawing/2014/main" id="{91C513F3-1AFA-5BBF-3DFC-F3C3DE7DC2DE}"/>
              </a:ext>
            </a:extLst>
          </p:cNvPr>
          <p:cNvGrpSpPr>
            <a:grpSpLocks noChangeAspect="1"/>
          </p:cNvGrpSpPr>
          <p:nvPr/>
        </p:nvGrpSpPr>
        <p:grpSpPr>
          <a:xfrm>
            <a:off x="5430292" y="1761537"/>
            <a:ext cx="720009" cy="720000"/>
            <a:chOff x="4640263" y="3436938"/>
            <a:chExt cx="123825" cy="123825"/>
          </a:xfrm>
        </p:grpSpPr>
        <p:sp>
          <p:nvSpPr>
            <p:cNvPr id="14" name="Google Shape;2621;p385">
              <a:extLst>
                <a:ext uri="{FF2B5EF4-FFF2-40B4-BE49-F238E27FC236}">
                  <a16:creationId xmlns:a16="http://schemas.microsoft.com/office/drawing/2014/main" id="{200C4AAF-CC89-8694-86F7-73D8F0C81F79}"/>
                </a:ext>
              </a:extLst>
            </p:cNvPr>
            <p:cNvSpPr/>
            <p:nvPr/>
          </p:nvSpPr>
          <p:spPr>
            <a:xfrm>
              <a:off x="4640263" y="3436938"/>
              <a:ext cx="123825" cy="123825"/>
            </a:xfrm>
            <a:custGeom>
              <a:avLst/>
              <a:gdLst/>
              <a:ahLst/>
              <a:cxnLst/>
              <a:rect l="l" t="t" r="r" b="b"/>
              <a:pathLst>
                <a:path w="78" h="78" extrusionOk="0">
                  <a:moveTo>
                    <a:pt x="0" y="0"/>
                  </a:moveTo>
                  <a:lnTo>
                    <a:pt x="0" y="78"/>
                  </a:lnTo>
                  <a:lnTo>
                    <a:pt x="78" y="78"/>
                  </a:lnTo>
                  <a:lnTo>
                    <a:pt x="78" y="0"/>
                  </a:lnTo>
                  <a:lnTo>
                    <a:pt x="0" y="0"/>
                  </a:lnTo>
                  <a:close/>
                  <a:moveTo>
                    <a:pt x="74" y="74"/>
                  </a:moveTo>
                  <a:lnTo>
                    <a:pt x="4" y="74"/>
                  </a:lnTo>
                  <a:lnTo>
                    <a:pt x="4" y="3"/>
                  </a:lnTo>
                  <a:lnTo>
                    <a:pt x="74" y="3"/>
                  </a:lnTo>
                  <a:lnTo>
                    <a:pt x="74" y="74"/>
                  </a:lnTo>
                  <a:close/>
                </a:path>
              </a:pathLst>
            </a:custGeom>
            <a:solidFill>
              <a:schemeClr val="accent2">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5" name="Google Shape;2622;p385">
              <a:extLst>
                <a:ext uri="{FF2B5EF4-FFF2-40B4-BE49-F238E27FC236}">
                  <a16:creationId xmlns:a16="http://schemas.microsoft.com/office/drawing/2014/main" id="{4D48E5AE-37CB-11D2-1F83-4C84CCB3337C}"/>
                </a:ext>
              </a:extLst>
            </p:cNvPr>
            <p:cNvSpPr/>
            <p:nvPr/>
          </p:nvSpPr>
          <p:spPr>
            <a:xfrm>
              <a:off x="4710113" y="3460750"/>
              <a:ext cx="17463" cy="74613"/>
            </a:xfrm>
            <a:custGeom>
              <a:avLst/>
              <a:gdLst/>
              <a:ahLst/>
              <a:cxnLst/>
              <a:rect l="l" t="t" r="r" b="b"/>
              <a:pathLst>
                <a:path w="86" h="346" extrusionOk="0">
                  <a:moveTo>
                    <a:pt x="43" y="66"/>
                  </a:moveTo>
                  <a:cubicBezTo>
                    <a:pt x="57" y="62"/>
                    <a:pt x="67" y="49"/>
                    <a:pt x="67" y="34"/>
                  </a:cubicBezTo>
                  <a:cubicBezTo>
                    <a:pt x="67" y="15"/>
                    <a:pt x="52" y="0"/>
                    <a:pt x="34" y="0"/>
                  </a:cubicBezTo>
                  <a:cubicBezTo>
                    <a:pt x="15" y="0"/>
                    <a:pt x="0" y="15"/>
                    <a:pt x="0" y="34"/>
                  </a:cubicBezTo>
                  <a:cubicBezTo>
                    <a:pt x="0" y="46"/>
                    <a:pt x="7" y="58"/>
                    <a:pt x="18" y="63"/>
                  </a:cubicBezTo>
                  <a:cubicBezTo>
                    <a:pt x="18" y="128"/>
                    <a:pt x="18" y="128"/>
                    <a:pt x="18" y="128"/>
                  </a:cubicBezTo>
                  <a:cubicBezTo>
                    <a:pt x="61" y="159"/>
                    <a:pt x="61" y="159"/>
                    <a:pt x="61" y="159"/>
                  </a:cubicBezTo>
                  <a:cubicBezTo>
                    <a:pt x="61" y="204"/>
                    <a:pt x="61" y="204"/>
                    <a:pt x="61" y="204"/>
                  </a:cubicBezTo>
                  <a:cubicBezTo>
                    <a:pt x="17" y="225"/>
                    <a:pt x="17" y="225"/>
                    <a:pt x="17" y="225"/>
                  </a:cubicBezTo>
                  <a:cubicBezTo>
                    <a:pt x="17" y="283"/>
                    <a:pt x="17" y="283"/>
                    <a:pt x="17" y="283"/>
                  </a:cubicBezTo>
                  <a:cubicBezTo>
                    <a:pt x="6" y="289"/>
                    <a:pt x="0" y="299"/>
                    <a:pt x="0" y="312"/>
                  </a:cubicBezTo>
                  <a:cubicBezTo>
                    <a:pt x="0" y="331"/>
                    <a:pt x="15" y="346"/>
                    <a:pt x="33" y="346"/>
                  </a:cubicBezTo>
                  <a:cubicBezTo>
                    <a:pt x="52" y="346"/>
                    <a:pt x="67" y="331"/>
                    <a:pt x="67" y="312"/>
                  </a:cubicBezTo>
                  <a:cubicBezTo>
                    <a:pt x="67" y="296"/>
                    <a:pt x="56" y="283"/>
                    <a:pt x="42" y="279"/>
                  </a:cubicBezTo>
                  <a:cubicBezTo>
                    <a:pt x="42" y="241"/>
                    <a:pt x="42" y="241"/>
                    <a:pt x="42" y="241"/>
                  </a:cubicBezTo>
                  <a:cubicBezTo>
                    <a:pt x="86" y="220"/>
                    <a:pt x="86" y="220"/>
                    <a:pt x="86" y="220"/>
                  </a:cubicBezTo>
                  <a:cubicBezTo>
                    <a:pt x="86" y="146"/>
                    <a:pt x="86" y="146"/>
                    <a:pt x="86" y="146"/>
                  </a:cubicBezTo>
                  <a:cubicBezTo>
                    <a:pt x="43" y="115"/>
                    <a:pt x="43" y="115"/>
                    <a:pt x="43" y="115"/>
                  </a:cubicBezTo>
                  <a:lnTo>
                    <a:pt x="43" y="66"/>
                  </a:lnTo>
                  <a:close/>
                  <a:moveTo>
                    <a:pt x="33" y="324"/>
                  </a:moveTo>
                  <a:cubicBezTo>
                    <a:pt x="27" y="324"/>
                    <a:pt x="22" y="318"/>
                    <a:pt x="22" y="312"/>
                  </a:cubicBezTo>
                  <a:cubicBezTo>
                    <a:pt x="22" y="306"/>
                    <a:pt x="27" y="300"/>
                    <a:pt x="33" y="300"/>
                  </a:cubicBezTo>
                  <a:cubicBezTo>
                    <a:pt x="40" y="300"/>
                    <a:pt x="45" y="306"/>
                    <a:pt x="45" y="312"/>
                  </a:cubicBezTo>
                  <a:cubicBezTo>
                    <a:pt x="45" y="318"/>
                    <a:pt x="40" y="324"/>
                    <a:pt x="33" y="324"/>
                  </a:cubicBezTo>
                  <a:close/>
                  <a:moveTo>
                    <a:pt x="34" y="22"/>
                  </a:moveTo>
                  <a:cubicBezTo>
                    <a:pt x="40" y="22"/>
                    <a:pt x="45" y="27"/>
                    <a:pt x="45" y="34"/>
                  </a:cubicBezTo>
                  <a:cubicBezTo>
                    <a:pt x="45" y="40"/>
                    <a:pt x="40" y="45"/>
                    <a:pt x="34" y="45"/>
                  </a:cubicBezTo>
                  <a:cubicBezTo>
                    <a:pt x="27" y="45"/>
                    <a:pt x="22" y="40"/>
                    <a:pt x="22" y="34"/>
                  </a:cubicBezTo>
                  <a:cubicBezTo>
                    <a:pt x="22" y="27"/>
                    <a:pt x="27" y="22"/>
                    <a:pt x="34" y="22"/>
                  </a:cubicBezTo>
                  <a:close/>
                </a:path>
              </a:pathLst>
            </a:custGeom>
            <a:solidFill>
              <a:schemeClr val="accent2">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6" name="Google Shape;2623;p385">
              <a:extLst>
                <a:ext uri="{FF2B5EF4-FFF2-40B4-BE49-F238E27FC236}">
                  <a16:creationId xmlns:a16="http://schemas.microsoft.com/office/drawing/2014/main" id="{5899043B-DC4A-F6F2-9AF8-9972F4211120}"/>
                </a:ext>
              </a:extLst>
            </p:cNvPr>
            <p:cNvSpPr/>
            <p:nvPr/>
          </p:nvSpPr>
          <p:spPr>
            <a:xfrm>
              <a:off x="4652963" y="3448050"/>
              <a:ext cx="100012" cy="101600"/>
            </a:xfrm>
            <a:custGeom>
              <a:avLst/>
              <a:gdLst/>
              <a:ahLst/>
              <a:cxnLst/>
              <a:rect l="l" t="t" r="r" b="b"/>
              <a:pathLst>
                <a:path w="470" h="474" extrusionOk="0">
                  <a:moveTo>
                    <a:pt x="410" y="136"/>
                  </a:moveTo>
                  <a:cubicBezTo>
                    <a:pt x="410" y="70"/>
                    <a:pt x="410" y="70"/>
                    <a:pt x="410" y="70"/>
                  </a:cubicBezTo>
                  <a:cubicBezTo>
                    <a:pt x="285" y="0"/>
                    <a:pt x="285" y="0"/>
                    <a:pt x="285" y="0"/>
                  </a:cubicBezTo>
                  <a:cubicBezTo>
                    <a:pt x="235" y="32"/>
                    <a:pt x="235" y="32"/>
                    <a:pt x="235" y="32"/>
                  </a:cubicBezTo>
                  <a:cubicBezTo>
                    <a:pt x="184" y="0"/>
                    <a:pt x="184" y="0"/>
                    <a:pt x="184" y="0"/>
                  </a:cubicBezTo>
                  <a:cubicBezTo>
                    <a:pt x="59" y="70"/>
                    <a:pt x="59" y="70"/>
                    <a:pt x="59" y="70"/>
                  </a:cubicBezTo>
                  <a:cubicBezTo>
                    <a:pt x="59" y="136"/>
                    <a:pt x="59" y="136"/>
                    <a:pt x="59" y="136"/>
                  </a:cubicBezTo>
                  <a:cubicBezTo>
                    <a:pt x="0" y="173"/>
                    <a:pt x="0" y="173"/>
                    <a:pt x="0" y="173"/>
                  </a:cubicBezTo>
                  <a:cubicBezTo>
                    <a:pt x="0" y="313"/>
                    <a:pt x="0" y="313"/>
                    <a:pt x="0" y="313"/>
                  </a:cubicBezTo>
                  <a:cubicBezTo>
                    <a:pt x="61" y="350"/>
                    <a:pt x="61" y="350"/>
                    <a:pt x="61" y="350"/>
                  </a:cubicBezTo>
                  <a:cubicBezTo>
                    <a:pt x="61" y="405"/>
                    <a:pt x="61" y="405"/>
                    <a:pt x="61" y="405"/>
                  </a:cubicBezTo>
                  <a:cubicBezTo>
                    <a:pt x="181" y="474"/>
                    <a:pt x="181" y="474"/>
                    <a:pt x="181" y="474"/>
                  </a:cubicBezTo>
                  <a:cubicBezTo>
                    <a:pt x="235" y="445"/>
                    <a:pt x="235" y="445"/>
                    <a:pt x="235" y="445"/>
                  </a:cubicBezTo>
                  <a:cubicBezTo>
                    <a:pt x="289" y="474"/>
                    <a:pt x="289" y="474"/>
                    <a:pt x="289" y="474"/>
                  </a:cubicBezTo>
                  <a:cubicBezTo>
                    <a:pt x="409" y="405"/>
                    <a:pt x="409" y="405"/>
                    <a:pt x="409" y="405"/>
                  </a:cubicBezTo>
                  <a:cubicBezTo>
                    <a:pt x="409" y="350"/>
                    <a:pt x="409" y="350"/>
                    <a:pt x="409" y="350"/>
                  </a:cubicBezTo>
                  <a:cubicBezTo>
                    <a:pt x="470" y="313"/>
                    <a:pt x="470" y="313"/>
                    <a:pt x="470" y="313"/>
                  </a:cubicBezTo>
                  <a:cubicBezTo>
                    <a:pt x="470" y="173"/>
                    <a:pt x="470" y="173"/>
                    <a:pt x="470" y="173"/>
                  </a:cubicBezTo>
                  <a:lnTo>
                    <a:pt x="410" y="136"/>
                  </a:lnTo>
                  <a:close/>
                  <a:moveTo>
                    <a:pt x="86" y="390"/>
                  </a:moveTo>
                  <a:cubicBezTo>
                    <a:pt x="86" y="349"/>
                    <a:pt x="86" y="349"/>
                    <a:pt x="86" y="349"/>
                  </a:cubicBezTo>
                  <a:cubicBezTo>
                    <a:pt x="101" y="342"/>
                    <a:pt x="101" y="342"/>
                    <a:pt x="101" y="342"/>
                  </a:cubicBezTo>
                  <a:cubicBezTo>
                    <a:pt x="103" y="343"/>
                    <a:pt x="106" y="344"/>
                    <a:pt x="108" y="344"/>
                  </a:cubicBezTo>
                  <a:cubicBezTo>
                    <a:pt x="119" y="344"/>
                    <a:pt x="127" y="335"/>
                    <a:pt x="127" y="325"/>
                  </a:cubicBezTo>
                  <a:cubicBezTo>
                    <a:pt x="127" y="315"/>
                    <a:pt x="119" y="306"/>
                    <a:pt x="108" y="306"/>
                  </a:cubicBezTo>
                  <a:cubicBezTo>
                    <a:pt x="100" y="306"/>
                    <a:pt x="93" y="312"/>
                    <a:pt x="91" y="319"/>
                  </a:cubicBezTo>
                  <a:cubicBezTo>
                    <a:pt x="72" y="327"/>
                    <a:pt x="72" y="327"/>
                    <a:pt x="72" y="327"/>
                  </a:cubicBezTo>
                  <a:cubicBezTo>
                    <a:pt x="25" y="298"/>
                    <a:pt x="25" y="298"/>
                    <a:pt x="25" y="298"/>
                  </a:cubicBezTo>
                  <a:cubicBezTo>
                    <a:pt x="25" y="259"/>
                    <a:pt x="25" y="259"/>
                    <a:pt x="25" y="259"/>
                  </a:cubicBezTo>
                  <a:cubicBezTo>
                    <a:pt x="37" y="259"/>
                    <a:pt x="37" y="259"/>
                    <a:pt x="37" y="259"/>
                  </a:cubicBezTo>
                  <a:cubicBezTo>
                    <a:pt x="42" y="271"/>
                    <a:pt x="54" y="280"/>
                    <a:pt x="68" y="280"/>
                  </a:cubicBezTo>
                  <a:cubicBezTo>
                    <a:pt x="87" y="280"/>
                    <a:pt x="102" y="265"/>
                    <a:pt x="102" y="247"/>
                  </a:cubicBezTo>
                  <a:cubicBezTo>
                    <a:pt x="102" y="228"/>
                    <a:pt x="87" y="213"/>
                    <a:pt x="68" y="213"/>
                  </a:cubicBezTo>
                  <a:cubicBezTo>
                    <a:pt x="54" y="213"/>
                    <a:pt x="42" y="221"/>
                    <a:pt x="37" y="233"/>
                  </a:cubicBezTo>
                  <a:cubicBezTo>
                    <a:pt x="25" y="233"/>
                    <a:pt x="25" y="233"/>
                    <a:pt x="25" y="233"/>
                  </a:cubicBezTo>
                  <a:cubicBezTo>
                    <a:pt x="25" y="187"/>
                    <a:pt x="25" y="187"/>
                    <a:pt x="25" y="187"/>
                  </a:cubicBezTo>
                  <a:cubicBezTo>
                    <a:pt x="72" y="158"/>
                    <a:pt x="72" y="158"/>
                    <a:pt x="72" y="158"/>
                  </a:cubicBezTo>
                  <a:cubicBezTo>
                    <a:pt x="91" y="168"/>
                    <a:pt x="91" y="168"/>
                    <a:pt x="91" y="168"/>
                  </a:cubicBezTo>
                  <a:cubicBezTo>
                    <a:pt x="93" y="175"/>
                    <a:pt x="100" y="181"/>
                    <a:pt x="108" y="181"/>
                  </a:cubicBezTo>
                  <a:cubicBezTo>
                    <a:pt x="119" y="181"/>
                    <a:pt x="127" y="173"/>
                    <a:pt x="127" y="162"/>
                  </a:cubicBezTo>
                  <a:cubicBezTo>
                    <a:pt x="127" y="152"/>
                    <a:pt x="119" y="144"/>
                    <a:pt x="108" y="144"/>
                  </a:cubicBezTo>
                  <a:cubicBezTo>
                    <a:pt x="106" y="144"/>
                    <a:pt x="104" y="144"/>
                    <a:pt x="102" y="145"/>
                  </a:cubicBezTo>
                  <a:cubicBezTo>
                    <a:pt x="85" y="135"/>
                    <a:pt x="85" y="135"/>
                    <a:pt x="85" y="135"/>
                  </a:cubicBezTo>
                  <a:cubicBezTo>
                    <a:pt x="85" y="85"/>
                    <a:pt x="85" y="85"/>
                    <a:pt x="85" y="85"/>
                  </a:cubicBezTo>
                  <a:cubicBezTo>
                    <a:pt x="183" y="30"/>
                    <a:pt x="183" y="30"/>
                    <a:pt x="183" y="30"/>
                  </a:cubicBezTo>
                  <a:cubicBezTo>
                    <a:pt x="221" y="52"/>
                    <a:pt x="221" y="52"/>
                    <a:pt x="221" y="52"/>
                  </a:cubicBezTo>
                  <a:cubicBezTo>
                    <a:pt x="221" y="233"/>
                    <a:pt x="221" y="233"/>
                    <a:pt x="221" y="233"/>
                  </a:cubicBezTo>
                  <a:cubicBezTo>
                    <a:pt x="208" y="233"/>
                    <a:pt x="208" y="233"/>
                    <a:pt x="208" y="233"/>
                  </a:cubicBezTo>
                  <a:cubicBezTo>
                    <a:pt x="205" y="230"/>
                    <a:pt x="200" y="227"/>
                    <a:pt x="194" y="227"/>
                  </a:cubicBezTo>
                  <a:cubicBezTo>
                    <a:pt x="184" y="227"/>
                    <a:pt x="175" y="235"/>
                    <a:pt x="175" y="246"/>
                  </a:cubicBezTo>
                  <a:cubicBezTo>
                    <a:pt x="175" y="256"/>
                    <a:pt x="184" y="265"/>
                    <a:pt x="194" y="265"/>
                  </a:cubicBezTo>
                  <a:cubicBezTo>
                    <a:pt x="199" y="265"/>
                    <a:pt x="204" y="262"/>
                    <a:pt x="208" y="259"/>
                  </a:cubicBezTo>
                  <a:cubicBezTo>
                    <a:pt x="221" y="259"/>
                    <a:pt x="221" y="259"/>
                    <a:pt x="221" y="259"/>
                  </a:cubicBezTo>
                  <a:cubicBezTo>
                    <a:pt x="221" y="424"/>
                    <a:pt x="221" y="424"/>
                    <a:pt x="221" y="424"/>
                  </a:cubicBezTo>
                  <a:cubicBezTo>
                    <a:pt x="181" y="445"/>
                    <a:pt x="181" y="445"/>
                    <a:pt x="181" y="445"/>
                  </a:cubicBezTo>
                  <a:lnTo>
                    <a:pt x="86" y="390"/>
                  </a:lnTo>
                  <a:close/>
                  <a:moveTo>
                    <a:pt x="57" y="247"/>
                  </a:moveTo>
                  <a:cubicBezTo>
                    <a:pt x="57" y="240"/>
                    <a:pt x="62" y="235"/>
                    <a:pt x="68" y="235"/>
                  </a:cubicBezTo>
                  <a:cubicBezTo>
                    <a:pt x="75" y="235"/>
                    <a:pt x="80" y="240"/>
                    <a:pt x="80" y="247"/>
                  </a:cubicBezTo>
                  <a:cubicBezTo>
                    <a:pt x="80" y="253"/>
                    <a:pt x="75" y="258"/>
                    <a:pt x="68" y="258"/>
                  </a:cubicBezTo>
                  <a:cubicBezTo>
                    <a:pt x="62" y="258"/>
                    <a:pt x="57" y="253"/>
                    <a:pt x="57" y="247"/>
                  </a:cubicBezTo>
                  <a:close/>
                  <a:moveTo>
                    <a:pt x="397" y="327"/>
                  </a:moveTo>
                  <a:cubicBezTo>
                    <a:pt x="379" y="319"/>
                    <a:pt x="379" y="319"/>
                    <a:pt x="379" y="319"/>
                  </a:cubicBezTo>
                  <a:cubicBezTo>
                    <a:pt x="376" y="312"/>
                    <a:pt x="369" y="306"/>
                    <a:pt x="361" y="306"/>
                  </a:cubicBezTo>
                  <a:cubicBezTo>
                    <a:pt x="351" y="306"/>
                    <a:pt x="342" y="315"/>
                    <a:pt x="342" y="325"/>
                  </a:cubicBezTo>
                  <a:cubicBezTo>
                    <a:pt x="342" y="335"/>
                    <a:pt x="351" y="344"/>
                    <a:pt x="361" y="344"/>
                  </a:cubicBezTo>
                  <a:cubicBezTo>
                    <a:pt x="364" y="344"/>
                    <a:pt x="366" y="343"/>
                    <a:pt x="368" y="342"/>
                  </a:cubicBezTo>
                  <a:cubicBezTo>
                    <a:pt x="383" y="349"/>
                    <a:pt x="383" y="349"/>
                    <a:pt x="383" y="349"/>
                  </a:cubicBezTo>
                  <a:cubicBezTo>
                    <a:pt x="383" y="390"/>
                    <a:pt x="383" y="390"/>
                    <a:pt x="383" y="390"/>
                  </a:cubicBezTo>
                  <a:cubicBezTo>
                    <a:pt x="288" y="445"/>
                    <a:pt x="288" y="445"/>
                    <a:pt x="288" y="445"/>
                  </a:cubicBezTo>
                  <a:cubicBezTo>
                    <a:pt x="246" y="422"/>
                    <a:pt x="246" y="422"/>
                    <a:pt x="246" y="422"/>
                  </a:cubicBezTo>
                  <a:cubicBezTo>
                    <a:pt x="246" y="259"/>
                    <a:pt x="246" y="259"/>
                    <a:pt x="246" y="259"/>
                  </a:cubicBezTo>
                  <a:cubicBezTo>
                    <a:pt x="263" y="259"/>
                    <a:pt x="263" y="259"/>
                    <a:pt x="263" y="259"/>
                  </a:cubicBezTo>
                  <a:cubicBezTo>
                    <a:pt x="266" y="262"/>
                    <a:pt x="271" y="265"/>
                    <a:pt x="276" y="265"/>
                  </a:cubicBezTo>
                  <a:cubicBezTo>
                    <a:pt x="287" y="265"/>
                    <a:pt x="295" y="256"/>
                    <a:pt x="295" y="246"/>
                  </a:cubicBezTo>
                  <a:cubicBezTo>
                    <a:pt x="295" y="235"/>
                    <a:pt x="287" y="227"/>
                    <a:pt x="276" y="227"/>
                  </a:cubicBezTo>
                  <a:cubicBezTo>
                    <a:pt x="271" y="227"/>
                    <a:pt x="266" y="230"/>
                    <a:pt x="262" y="233"/>
                  </a:cubicBezTo>
                  <a:cubicBezTo>
                    <a:pt x="246" y="233"/>
                    <a:pt x="246" y="233"/>
                    <a:pt x="246" y="233"/>
                  </a:cubicBezTo>
                  <a:cubicBezTo>
                    <a:pt x="246" y="54"/>
                    <a:pt x="246" y="54"/>
                    <a:pt x="246" y="54"/>
                  </a:cubicBezTo>
                  <a:cubicBezTo>
                    <a:pt x="286" y="30"/>
                    <a:pt x="286" y="30"/>
                    <a:pt x="286" y="30"/>
                  </a:cubicBezTo>
                  <a:cubicBezTo>
                    <a:pt x="385" y="85"/>
                    <a:pt x="385" y="85"/>
                    <a:pt x="385" y="85"/>
                  </a:cubicBezTo>
                  <a:cubicBezTo>
                    <a:pt x="385" y="135"/>
                    <a:pt x="385" y="135"/>
                    <a:pt x="385" y="135"/>
                  </a:cubicBezTo>
                  <a:cubicBezTo>
                    <a:pt x="368" y="145"/>
                    <a:pt x="368" y="145"/>
                    <a:pt x="368" y="145"/>
                  </a:cubicBezTo>
                  <a:cubicBezTo>
                    <a:pt x="366" y="144"/>
                    <a:pt x="364" y="144"/>
                    <a:pt x="361" y="144"/>
                  </a:cubicBezTo>
                  <a:cubicBezTo>
                    <a:pt x="351" y="144"/>
                    <a:pt x="342" y="152"/>
                    <a:pt x="342" y="162"/>
                  </a:cubicBezTo>
                  <a:cubicBezTo>
                    <a:pt x="342" y="173"/>
                    <a:pt x="351" y="181"/>
                    <a:pt x="361" y="181"/>
                  </a:cubicBezTo>
                  <a:cubicBezTo>
                    <a:pt x="370" y="181"/>
                    <a:pt x="377" y="175"/>
                    <a:pt x="379" y="168"/>
                  </a:cubicBezTo>
                  <a:cubicBezTo>
                    <a:pt x="397" y="158"/>
                    <a:pt x="397" y="158"/>
                    <a:pt x="397" y="158"/>
                  </a:cubicBezTo>
                  <a:cubicBezTo>
                    <a:pt x="444" y="187"/>
                    <a:pt x="444" y="187"/>
                    <a:pt x="444" y="187"/>
                  </a:cubicBezTo>
                  <a:cubicBezTo>
                    <a:pt x="444" y="233"/>
                    <a:pt x="444" y="233"/>
                    <a:pt x="444" y="233"/>
                  </a:cubicBezTo>
                  <a:cubicBezTo>
                    <a:pt x="435" y="233"/>
                    <a:pt x="435" y="233"/>
                    <a:pt x="435" y="233"/>
                  </a:cubicBezTo>
                  <a:cubicBezTo>
                    <a:pt x="430" y="221"/>
                    <a:pt x="418" y="213"/>
                    <a:pt x="404" y="213"/>
                  </a:cubicBezTo>
                  <a:cubicBezTo>
                    <a:pt x="385" y="213"/>
                    <a:pt x="370" y="228"/>
                    <a:pt x="370" y="247"/>
                  </a:cubicBezTo>
                  <a:cubicBezTo>
                    <a:pt x="370" y="265"/>
                    <a:pt x="385" y="280"/>
                    <a:pt x="404" y="280"/>
                  </a:cubicBezTo>
                  <a:cubicBezTo>
                    <a:pt x="418" y="280"/>
                    <a:pt x="431" y="271"/>
                    <a:pt x="435" y="259"/>
                  </a:cubicBezTo>
                  <a:cubicBezTo>
                    <a:pt x="444" y="259"/>
                    <a:pt x="444" y="259"/>
                    <a:pt x="444" y="259"/>
                  </a:cubicBezTo>
                  <a:cubicBezTo>
                    <a:pt x="444" y="298"/>
                    <a:pt x="444" y="298"/>
                    <a:pt x="444" y="298"/>
                  </a:cubicBezTo>
                  <a:lnTo>
                    <a:pt x="397" y="327"/>
                  </a:lnTo>
                  <a:close/>
                  <a:moveTo>
                    <a:pt x="416" y="247"/>
                  </a:moveTo>
                  <a:cubicBezTo>
                    <a:pt x="416" y="253"/>
                    <a:pt x="410" y="258"/>
                    <a:pt x="404" y="258"/>
                  </a:cubicBezTo>
                  <a:cubicBezTo>
                    <a:pt x="398" y="258"/>
                    <a:pt x="392" y="253"/>
                    <a:pt x="392" y="247"/>
                  </a:cubicBezTo>
                  <a:cubicBezTo>
                    <a:pt x="392" y="240"/>
                    <a:pt x="398" y="235"/>
                    <a:pt x="404" y="235"/>
                  </a:cubicBezTo>
                  <a:cubicBezTo>
                    <a:pt x="410" y="235"/>
                    <a:pt x="416" y="240"/>
                    <a:pt x="416" y="247"/>
                  </a:cubicBezTo>
                  <a:close/>
                </a:path>
              </a:pathLst>
            </a:custGeom>
            <a:solidFill>
              <a:schemeClr val="accent2">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7" name="Google Shape;2624;p385">
              <a:extLst>
                <a:ext uri="{FF2B5EF4-FFF2-40B4-BE49-F238E27FC236}">
                  <a16:creationId xmlns:a16="http://schemas.microsoft.com/office/drawing/2014/main" id="{2602A3A8-F8A8-51CB-6488-67A5A63FEDA3}"/>
                </a:ext>
              </a:extLst>
            </p:cNvPr>
            <p:cNvSpPr/>
            <p:nvPr/>
          </p:nvSpPr>
          <p:spPr>
            <a:xfrm>
              <a:off x="4676775" y="3460750"/>
              <a:ext cx="19050" cy="74613"/>
            </a:xfrm>
            <a:custGeom>
              <a:avLst/>
              <a:gdLst/>
              <a:ahLst/>
              <a:cxnLst/>
              <a:rect l="l" t="t" r="r" b="b"/>
              <a:pathLst>
                <a:path w="88" h="348" extrusionOk="0">
                  <a:moveTo>
                    <a:pt x="70" y="284"/>
                  </a:moveTo>
                  <a:cubicBezTo>
                    <a:pt x="70" y="226"/>
                    <a:pt x="70" y="226"/>
                    <a:pt x="70" y="226"/>
                  </a:cubicBezTo>
                  <a:cubicBezTo>
                    <a:pt x="25" y="205"/>
                    <a:pt x="25" y="205"/>
                    <a:pt x="25" y="205"/>
                  </a:cubicBezTo>
                  <a:cubicBezTo>
                    <a:pt x="25" y="160"/>
                    <a:pt x="25" y="160"/>
                    <a:pt x="25" y="160"/>
                  </a:cubicBezTo>
                  <a:cubicBezTo>
                    <a:pt x="69" y="129"/>
                    <a:pt x="69" y="129"/>
                    <a:pt x="69" y="129"/>
                  </a:cubicBezTo>
                  <a:cubicBezTo>
                    <a:pt x="69" y="64"/>
                    <a:pt x="69" y="64"/>
                    <a:pt x="69" y="64"/>
                  </a:cubicBezTo>
                  <a:cubicBezTo>
                    <a:pt x="80" y="59"/>
                    <a:pt x="87" y="47"/>
                    <a:pt x="87" y="34"/>
                  </a:cubicBezTo>
                  <a:cubicBezTo>
                    <a:pt x="87" y="15"/>
                    <a:pt x="72" y="0"/>
                    <a:pt x="54" y="0"/>
                  </a:cubicBezTo>
                  <a:cubicBezTo>
                    <a:pt x="35" y="0"/>
                    <a:pt x="20" y="15"/>
                    <a:pt x="20" y="34"/>
                  </a:cubicBezTo>
                  <a:cubicBezTo>
                    <a:pt x="20" y="49"/>
                    <a:pt x="30" y="62"/>
                    <a:pt x="44" y="66"/>
                  </a:cubicBezTo>
                  <a:cubicBezTo>
                    <a:pt x="43" y="67"/>
                    <a:pt x="43" y="67"/>
                    <a:pt x="43" y="67"/>
                  </a:cubicBezTo>
                  <a:cubicBezTo>
                    <a:pt x="43" y="116"/>
                    <a:pt x="43" y="116"/>
                    <a:pt x="43" y="116"/>
                  </a:cubicBezTo>
                  <a:cubicBezTo>
                    <a:pt x="0" y="147"/>
                    <a:pt x="0" y="147"/>
                    <a:pt x="0" y="147"/>
                  </a:cubicBezTo>
                  <a:cubicBezTo>
                    <a:pt x="0" y="221"/>
                    <a:pt x="0" y="221"/>
                    <a:pt x="0" y="221"/>
                  </a:cubicBezTo>
                  <a:cubicBezTo>
                    <a:pt x="45" y="242"/>
                    <a:pt x="45" y="242"/>
                    <a:pt x="45" y="242"/>
                  </a:cubicBezTo>
                  <a:cubicBezTo>
                    <a:pt x="45" y="282"/>
                    <a:pt x="45" y="282"/>
                    <a:pt x="45" y="282"/>
                  </a:cubicBezTo>
                  <a:cubicBezTo>
                    <a:pt x="31" y="286"/>
                    <a:pt x="20" y="299"/>
                    <a:pt x="20" y="314"/>
                  </a:cubicBezTo>
                  <a:cubicBezTo>
                    <a:pt x="20" y="333"/>
                    <a:pt x="35" y="348"/>
                    <a:pt x="54" y="348"/>
                  </a:cubicBezTo>
                  <a:cubicBezTo>
                    <a:pt x="73" y="348"/>
                    <a:pt x="88" y="333"/>
                    <a:pt x="88" y="314"/>
                  </a:cubicBezTo>
                  <a:cubicBezTo>
                    <a:pt x="88" y="301"/>
                    <a:pt x="81" y="290"/>
                    <a:pt x="70" y="284"/>
                  </a:cubicBezTo>
                  <a:close/>
                  <a:moveTo>
                    <a:pt x="54" y="22"/>
                  </a:moveTo>
                  <a:cubicBezTo>
                    <a:pt x="60" y="22"/>
                    <a:pt x="65" y="28"/>
                    <a:pt x="65" y="34"/>
                  </a:cubicBezTo>
                  <a:cubicBezTo>
                    <a:pt x="65" y="40"/>
                    <a:pt x="60" y="46"/>
                    <a:pt x="54" y="46"/>
                  </a:cubicBezTo>
                  <a:cubicBezTo>
                    <a:pt x="47" y="46"/>
                    <a:pt x="42" y="40"/>
                    <a:pt x="42" y="34"/>
                  </a:cubicBezTo>
                  <a:cubicBezTo>
                    <a:pt x="42" y="28"/>
                    <a:pt x="47" y="22"/>
                    <a:pt x="54" y="22"/>
                  </a:cubicBezTo>
                  <a:close/>
                  <a:moveTo>
                    <a:pt x="54" y="326"/>
                  </a:moveTo>
                  <a:cubicBezTo>
                    <a:pt x="48" y="326"/>
                    <a:pt x="42" y="320"/>
                    <a:pt x="42" y="314"/>
                  </a:cubicBezTo>
                  <a:cubicBezTo>
                    <a:pt x="42" y="308"/>
                    <a:pt x="48" y="302"/>
                    <a:pt x="54" y="302"/>
                  </a:cubicBezTo>
                  <a:cubicBezTo>
                    <a:pt x="60" y="302"/>
                    <a:pt x="66" y="308"/>
                    <a:pt x="66" y="314"/>
                  </a:cubicBezTo>
                  <a:cubicBezTo>
                    <a:pt x="66" y="320"/>
                    <a:pt x="60" y="326"/>
                    <a:pt x="54" y="326"/>
                  </a:cubicBezTo>
                  <a:close/>
                </a:path>
              </a:pathLst>
            </a:custGeom>
            <a:solidFill>
              <a:schemeClr val="accent2">
                <a:lumMod val="5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
        <p:nvSpPr>
          <p:cNvPr id="18" name="Google Shape;2625;p385">
            <a:extLst>
              <a:ext uri="{FF2B5EF4-FFF2-40B4-BE49-F238E27FC236}">
                <a16:creationId xmlns:a16="http://schemas.microsoft.com/office/drawing/2014/main" id="{688A0B90-0A61-730E-08CE-F28F103CA1EA}"/>
              </a:ext>
            </a:extLst>
          </p:cNvPr>
          <p:cNvSpPr>
            <a:spLocks noChangeAspect="1"/>
          </p:cNvSpPr>
          <p:nvPr/>
        </p:nvSpPr>
        <p:spPr>
          <a:xfrm>
            <a:off x="7583555" y="1770153"/>
            <a:ext cx="718185" cy="72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accent6">
              <a:lumMod val="75000"/>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spTree>
    <p:extLst>
      <p:ext uri="{BB962C8B-B14F-4D97-AF65-F5344CB8AC3E}">
        <p14:creationId xmlns:p14="http://schemas.microsoft.com/office/powerpoint/2010/main" val="241655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47</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What is a smart (legal) contract?</a:t>
            </a:r>
          </a:p>
          <a:p>
            <a:pPr marL="127000" lvl="0" indent="0" algn="l" rtl="0">
              <a:buSzPts val="1600"/>
              <a:buNone/>
            </a:pPr>
            <a:endParaRPr lang="en-US" sz="1400" dirty="0">
              <a:solidFill>
                <a:schemeClr val="tx2">
                  <a:lumMod val="75000"/>
                </a:schemeClr>
              </a:solidFill>
            </a:endParaRPr>
          </a:p>
          <a:p>
            <a:pPr marL="987425" lvl="0" indent="0" algn="l" rtl="0">
              <a:spcAft>
                <a:spcPts val="600"/>
              </a:spcAft>
              <a:buSzPts val="1600"/>
              <a:buNone/>
            </a:pPr>
            <a:r>
              <a:rPr lang="en-US" b="1" dirty="0">
                <a:solidFill>
                  <a:schemeClr val="accent6">
                    <a:lumMod val="75000"/>
                  </a:schemeClr>
                </a:solidFill>
              </a:rPr>
              <a:t>Smart contract</a:t>
            </a:r>
            <a:r>
              <a:rPr lang="en-US" dirty="0"/>
              <a:t>: computer code that, upon the occurrence of a specified condition or conditions, is capable of running automatically according to pre-specified functions</a:t>
            </a:r>
          </a:p>
          <a:p>
            <a:pPr marL="1436688" lvl="0" indent="-330200" algn="l" rtl="0">
              <a:buSzPts val="1600"/>
              <a:buChar char="•"/>
            </a:pPr>
            <a:r>
              <a:rPr lang="en-US" dirty="0"/>
              <a:t>Not </a:t>
            </a:r>
            <a:r>
              <a:rPr lang="en-US" sz="1400" dirty="0"/>
              <a:t>necessarily “smart” (i.e. capable of translating complex legal agreements)</a:t>
            </a:r>
          </a:p>
          <a:p>
            <a:pPr marL="1436688" lvl="0" indent="-330200" algn="l" rtl="0">
              <a:buSzPts val="1600"/>
              <a:buChar char="•"/>
            </a:pPr>
            <a:r>
              <a:rPr lang="en-US" sz="1400" dirty="0"/>
              <a:t>Not necessarily a “contract”, e.g. supply chain / logistics solutions</a:t>
            </a:r>
          </a:p>
          <a:p>
            <a:pPr marL="1436688" lvl="0" indent="-330200" algn="l" rtl="0">
              <a:buSzPts val="1600"/>
              <a:buChar char="•"/>
            </a:pPr>
            <a:r>
              <a:rPr lang="en-US" sz="1400" dirty="0"/>
              <a:t>Coding language vs. natural language</a:t>
            </a:r>
          </a:p>
          <a:p>
            <a:pPr marL="1436688" lvl="0" indent="-330200" algn="l" rtl="0">
              <a:buSzPts val="1600"/>
              <a:buChar char="•"/>
            </a:pPr>
            <a:r>
              <a:rPr lang="en-US" sz="1400" dirty="0"/>
              <a:t>Code can be stored and processed on a distributed ledger (blockchain), but is not necessary, e.g. vending machine</a:t>
            </a:r>
          </a:p>
          <a:p>
            <a:pPr marL="1106488" lvl="0" indent="0" algn="l" rtl="0">
              <a:buSzPts val="1600"/>
              <a:buNone/>
            </a:pPr>
            <a:endParaRPr lang="en-US" dirty="0"/>
          </a:p>
          <a:p>
            <a:pPr marL="987425" indent="0">
              <a:buSzPts val="1600"/>
              <a:buNone/>
            </a:pPr>
            <a:r>
              <a:rPr lang="en-US" sz="1600" b="1" dirty="0">
                <a:solidFill>
                  <a:schemeClr val="accent5">
                    <a:lumMod val="75000"/>
                  </a:schemeClr>
                </a:solidFill>
              </a:rPr>
              <a:t>Smart legal contract</a:t>
            </a:r>
            <a:r>
              <a:rPr lang="en-US" sz="1600" b="1" dirty="0"/>
              <a:t>: </a:t>
            </a:r>
            <a:r>
              <a:rPr lang="en-US" sz="1600" dirty="0"/>
              <a:t>a smart contract that articulates and is capable of self-executing, on a legally-enforceable basis, the terms of an agreement between two or more parties</a:t>
            </a:r>
          </a:p>
          <a:p>
            <a:pPr marL="1106488" lvl="0" indent="0" algn="l" rtl="0">
              <a:buSzPts val="1600"/>
              <a:buNone/>
            </a:pPr>
            <a:endParaRPr lang="en-US" dirty="0"/>
          </a:p>
          <a:p>
            <a:pPr marL="457200" lvl="0" indent="-330200" algn="l" rtl="0">
              <a:buSzPts val="1600"/>
              <a:buChar char="•"/>
            </a:pPr>
            <a:endParaRPr lang="en-US" dirty="0"/>
          </a:p>
          <a:p>
            <a:pPr marL="0" indent="0">
              <a:buNone/>
            </a:pPr>
            <a:endParaRPr lang="nl-NL" dirty="0"/>
          </a:p>
        </p:txBody>
      </p:sp>
      <p:grpSp>
        <p:nvGrpSpPr>
          <p:cNvPr id="19" name="Google Shape;2636;p386">
            <a:extLst>
              <a:ext uri="{FF2B5EF4-FFF2-40B4-BE49-F238E27FC236}">
                <a16:creationId xmlns:a16="http://schemas.microsoft.com/office/drawing/2014/main" id="{F41A9090-181F-C300-9BCA-7DD4FB3EE8D3}"/>
              </a:ext>
            </a:extLst>
          </p:cNvPr>
          <p:cNvGrpSpPr>
            <a:grpSpLocks noChangeAspect="1"/>
          </p:cNvGrpSpPr>
          <p:nvPr/>
        </p:nvGrpSpPr>
        <p:grpSpPr>
          <a:xfrm>
            <a:off x="1019950" y="1836964"/>
            <a:ext cx="540034" cy="540000"/>
            <a:chOff x="2079695" y="6640898"/>
            <a:chExt cx="426472" cy="426446"/>
          </a:xfrm>
        </p:grpSpPr>
        <p:sp>
          <p:nvSpPr>
            <p:cNvPr id="20" name="Google Shape;2637;p386">
              <a:extLst>
                <a:ext uri="{FF2B5EF4-FFF2-40B4-BE49-F238E27FC236}">
                  <a16:creationId xmlns:a16="http://schemas.microsoft.com/office/drawing/2014/main" id="{7442E65E-DAB2-361C-9E26-8A0014A4CC8C}"/>
                </a:ext>
              </a:extLst>
            </p:cNvPr>
            <p:cNvSpPr/>
            <p:nvPr/>
          </p:nvSpPr>
          <p:spPr>
            <a:xfrm>
              <a:off x="2128629" y="6696825"/>
              <a:ext cx="328574" cy="321581"/>
            </a:xfrm>
            <a:custGeom>
              <a:avLst/>
              <a:gdLst/>
              <a:ahLst/>
              <a:cxnLst/>
              <a:rect l="l" t="t" r="r" b="b"/>
              <a:pathLst>
                <a:path w="47" h="46" extrusionOk="0">
                  <a:moveTo>
                    <a:pt x="11" y="34"/>
                  </a:moveTo>
                  <a:lnTo>
                    <a:pt x="7" y="34"/>
                  </a:lnTo>
                  <a:lnTo>
                    <a:pt x="7" y="27"/>
                  </a:lnTo>
                  <a:lnTo>
                    <a:pt x="22" y="27"/>
                  </a:lnTo>
                  <a:lnTo>
                    <a:pt x="22" y="34"/>
                  </a:lnTo>
                  <a:lnTo>
                    <a:pt x="18" y="34"/>
                  </a:lnTo>
                  <a:lnTo>
                    <a:pt x="18" y="46"/>
                  </a:lnTo>
                  <a:lnTo>
                    <a:pt x="29" y="46"/>
                  </a:lnTo>
                  <a:lnTo>
                    <a:pt x="29" y="34"/>
                  </a:lnTo>
                  <a:lnTo>
                    <a:pt x="25" y="34"/>
                  </a:lnTo>
                  <a:lnTo>
                    <a:pt x="25" y="27"/>
                  </a:lnTo>
                  <a:lnTo>
                    <a:pt x="40" y="27"/>
                  </a:lnTo>
                  <a:lnTo>
                    <a:pt x="40" y="34"/>
                  </a:lnTo>
                  <a:lnTo>
                    <a:pt x="35" y="34"/>
                  </a:lnTo>
                  <a:lnTo>
                    <a:pt x="35" y="46"/>
                  </a:lnTo>
                  <a:lnTo>
                    <a:pt x="47" y="46"/>
                  </a:lnTo>
                  <a:lnTo>
                    <a:pt x="47" y="34"/>
                  </a:lnTo>
                  <a:lnTo>
                    <a:pt x="43" y="34"/>
                  </a:lnTo>
                  <a:lnTo>
                    <a:pt x="43" y="24"/>
                  </a:lnTo>
                  <a:lnTo>
                    <a:pt x="25" y="24"/>
                  </a:lnTo>
                  <a:lnTo>
                    <a:pt x="25" y="11"/>
                  </a:lnTo>
                  <a:lnTo>
                    <a:pt x="29" y="11"/>
                  </a:lnTo>
                  <a:lnTo>
                    <a:pt x="29" y="0"/>
                  </a:lnTo>
                  <a:lnTo>
                    <a:pt x="18" y="0"/>
                  </a:lnTo>
                  <a:lnTo>
                    <a:pt x="18" y="11"/>
                  </a:lnTo>
                  <a:lnTo>
                    <a:pt x="22" y="11"/>
                  </a:lnTo>
                  <a:lnTo>
                    <a:pt x="22" y="24"/>
                  </a:lnTo>
                  <a:lnTo>
                    <a:pt x="4" y="24"/>
                  </a:lnTo>
                  <a:lnTo>
                    <a:pt x="4" y="34"/>
                  </a:lnTo>
                  <a:lnTo>
                    <a:pt x="0" y="34"/>
                  </a:lnTo>
                  <a:lnTo>
                    <a:pt x="0" y="46"/>
                  </a:lnTo>
                  <a:lnTo>
                    <a:pt x="11" y="46"/>
                  </a:lnTo>
                  <a:lnTo>
                    <a:pt x="11" y="34"/>
                  </a:lnTo>
                  <a:close/>
                  <a:moveTo>
                    <a:pt x="26" y="43"/>
                  </a:moveTo>
                  <a:lnTo>
                    <a:pt x="20" y="43"/>
                  </a:lnTo>
                  <a:lnTo>
                    <a:pt x="20" y="37"/>
                  </a:lnTo>
                  <a:lnTo>
                    <a:pt x="26" y="37"/>
                  </a:lnTo>
                  <a:lnTo>
                    <a:pt x="26" y="43"/>
                  </a:lnTo>
                  <a:close/>
                  <a:moveTo>
                    <a:pt x="44" y="43"/>
                  </a:moveTo>
                  <a:lnTo>
                    <a:pt x="38" y="43"/>
                  </a:lnTo>
                  <a:lnTo>
                    <a:pt x="38" y="37"/>
                  </a:lnTo>
                  <a:lnTo>
                    <a:pt x="44" y="37"/>
                  </a:lnTo>
                  <a:lnTo>
                    <a:pt x="44" y="43"/>
                  </a:lnTo>
                  <a:close/>
                  <a:moveTo>
                    <a:pt x="8" y="43"/>
                  </a:moveTo>
                  <a:lnTo>
                    <a:pt x="2" y="43"/>
                  </a:lnTo>
                  <a:lnTo>
                    <a:pt x="2" y="37"/>
                  </a:lnTo>
                  <a:lnTo>
                    <a:pt x="8" y="37"/>
                  </a:lnTo>
                  <a:lnTo>
                    <a:pt x="8" y="43"/>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1" name="Google Shape;2638;p386">
              <a:extLst>
                <a:ext uri="{FF2B5EF4-FFF2-40B4-BE49-F238E27FC236}">
                  <a16:creationId xmlns:a16="http://schemas.microsoft.com/office/drawing/2014/main" id="{40C828A8-18D3-BE20-F029-851AB798ABE9}"/>
                </a:ext>
              </a:extLst>
            </p:cNvPr>
            <p:cNvSpPr/>
            <p:nvPr/>
          </p:nvSpPr>
          <p:spPr>
            <a:xfrm>
              <a:off x="2485167"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2" name="Google Shape;2639;p386">
              <a:extLst>
                <a:ext uri="{FF2B5EF4-FFF2-40B4-BE49-F238E27FC236}">
                  <a16:creationId xmlns:a16="http://schemas.microsoft.com/office/drawing/2014/main" id="{5F1C39BF-D2C4-0E9A-D3AE-7FB1EBD9D603}"/>
                </a:ext>
              </a:extLst>
            </p:cNvPr>
            <p:cNvSpPr/>
            <p:nvPr/>
          </p:nvSpPr>
          <p:spPr>
            <a:xfrm>
              <a:off x="2107659"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3" name="Google Shape;2640;p386">
              <a:extLst>
                <a:ext uri="{FF2B5EF4-FFF2-40B4-BE49-F238E27FC236}">
                  <a16:creationId xmlns:a16="http://schemas.microsoft.com/office/drawing/2014/main" id="{C590AFE9-A682-2E5A-CC8B-C6EE01669B09}"/>
                </a:ext>
              </a:extLst>
            </p:cNvPr>
            <p:cNvSpPr/>
            <p:nvPr/>
          </p:nvSpPr>
          <p:spPr>
            <a:xfrm>
              <a:off x="2205531"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4" name="Google Shape;2641;p386">
              <a:extLst>
                <a:ext uri="{FF2B5EF4-FFF2-40B4-BE49-F238E27FC236}">
                  <a16:creationId xmlns:a16="http://schemas.microsoft.com/office/drawing/2014/main" id="{9A3BA412-4855-E05E-8EEE-82F498DD054B}"/>
                </a:ext>
              </a:extLst>
            </p:cNvPr>
            <p:cNvSpPr/>
            <p:nvPr/>
          </p:nvSpPr>
          <p:spPr>
            <a:xfrm>
              <a:off x="2331367"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5" name="Google Shape;2642;p386">
              <a:extLst>
                <a:ext uri="{FF2B5EF4-FFF2-40B4-BE49-F238E27FC236}">
                  <a16:creationId xmlns:a16="http://schemas.microsoft.com/office/drawing/2014/main" id="{8A99CF02-7845-DDCA-CC82-704DCDC106B0}"/>
                </a:ext>
              </a:extLst>
            </p:cNvPr>
            <p:cNvSpPr/>
            <p:nvPr/>
          </p:nvSpPr>
          <p:spPr>
            <a:xfrm>
              <a:off x="2282429"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6" name="Google Shape;2643;p386">
              <a:extLst>
                <a:ext uri="{FF2B5EF4-FFF2-40B4-BE49-F238E27FC236}">
                  <a16:creationId xmlns:a16="http://schemas.microsoft.com/office/drawing/2014/main" id="{AB07323E-E3F0-1310-812A-BA964DE30C66}"/>
                </a:ext>
              </a:extLst>
            </p:cNvPr>
            <p:cNvSpPr/>
            <p:nvPr/>
          </p:nvSpPr>
          <p:spPr>
            <a:xfrm>
              <a:off x="2261458"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7" name="Google Shape;2644;p386">
              <a:extLst>
                <a:ext uri="{FF2B5EF4-FFF2-40B4-BE49-F238E27FC236}">
                  <a16:creationId xmlns:a16="http://schemas.microsoft.com/office/drawing/2014/main" id="{9EF0B1D8-8295-CE10-EA2D-20D6B229834F}"/>
                </a:ext>
              </a:extLst>
            </p:cNvPr>
            <p:cNvSpPr/>
            <p:nvPr/>
          </p:nvSpPr>
          <p:spPr>
            <a:xfrm>
              <a:off x="2359331"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8" name="Google Shape;2645;p386">
              <a:extLst>
                <a:ext uri="{FF2B5EF4-FFF2-40B4-BE49-F238E27FC236}">
                  <a16:creationId xmlns:a16="http://schemas.microsoft.com/office/drawing/2014/main" id="{DBEB9D32-75DA-7640-FF15-C95FAF672A4F}"/>
                </a:ext>
              </a:extLst>
            </p:cNvPr>
            <p:cNvSpPr/>
            <p:nvPr/>
          </p:nvSpPr>
          <p:spPr>
            <a:xfrm>
              <a:off x="2233495"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29" name="Google Shape;2646;p386">
              <a:extLst>
                <a:ext uri="{FF2B5EF4-FFF2-40B4-BE49-F238E27FC236}">
                  <a16:creationId xmlns:a16="http://schemas.microsoft.com/office/drawing/2014/main" id="{EC603AC0-C924-EBD7-779B-001848FB59AF}"/>
                </a:ext>
              </a:extLst>
            </p:cNvPr>
            <p:cNvSpPr/>
            <p:nvPr/>
          </p:nvSpPr>
          <p:spPr>
            <a:xfrm>
              <a:off x="2128629"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0" name="Google Shape;2647;p386">
              <a:extLst>
                <a:ext uri="{FF2B5EF4-FFF2-40B4-BE49-F238E27FC236}">
                  <a16:creationId xmlns:a16="http://schemas.microsoft.com/office/drawing/2014/main" id="{641043C4-5D14-F02B-6B35-9111E48EFF31}"/>
                </a:ext>
              </a:extLst>
            </p:cNvPr>
            <p:cNvSpPr/>
            <p:nvPr/>
          </p:nvSpPr>
          <p:spPr>
            <a:xfrm>
              <a:off x="2184556"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1" name="Google Shape;2648;p386">
              <a:extLst>
                <a:ext uri="{FF2B5EF4-FFF2-40B4-BE49-F238E27FC236}">
                  <a16:creationId xmlns:a16="http://schemas.microsoft.com/office/drawing/2014/main" id="{A4C94774-6DE5-3C61-C966-3E593A405BFF}"/>
                </a:ext>
              </a:extLst>
            </p:cNvPr>
            <p:cNvSpPr/>
            <p:nvPr/>
          </p:nvSpPr>
          <p:spPr>
            <a:xfrm>
              <a:off x="2156593"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2" name="Google Shape;2649;p386">
              <a:extLst>
                <a:ext uri="{FF2B5EF4-FFF2-40B4-BE49-F238E27FC236}">
                  <a16:creationId xmlns:a16="http://schemas.microsoft.com/office/drawing/2014/main" id="{1B13728B-850F-6E8E-B2E2-5F41777C9407}"/>
                </a:ext>
              </a:extLst>
            </p:cNvPr>
            <p:cNvSpPr/>
            <p:nvPr/>
          </p:nvSpPr>
          <p:spPr>
            <a:xfrm>
              <a:off x="2310393"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3" name="Google Shape;2650;p386">
              <a:extLst>
                <a:ext uri="{FF2B5EF4-FFF2-40B4-BE49-F238E27FC236}">
                  <a16:creationId xmlns:a16="http://schemas.microsoft.com/office/drawing/2014/main" id="{1D683D93-F582-9B75-67CE-2FABCC23D311}"/>
                </a:ext>
              </a:extLst>
            </p:cNvPr>
            <p:cNvSpPr/>
            <p:nvPr/>
          </p:nvSpPr>
          <p:spPr>
            <a:xfrm>
              <a:off x="2436229"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4" name="Google Shape;2651;p386">
              <a:extLst>
                <a:ext uri="{FF2B5EF4-FFF2-40B4-BE49-F238E27FC236}">
                  <a16:creationId xmlns:a16="http://schemas.microsoft.com/office/drawing/2014/main" id="{4200BCF1-035F-6A64-E804-E8DB5CA6CCB1}"/>
                </a:ext>
              </a:extLst>
            </p:cNvPr>
            <p:cNvSpPr/>
            <p:nvPr/>
          </p:nvSpPr>
          <p:spPr>
            <a:xfrm>
              <a:off x="2387295"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5" name="Google Shape;2652;p386">
              <a:extLst>
                <a:ext uri="{FF2B5EF4-FFF2-40B4-BE49-F238E27FC236}">
                  <a16:creationId xmlns:a16="http://schemas.microsoft.com/office/drawing/2014/main" id="{B4A16C25-F779-65C5-34A9-FCDEB491D5AF}"/>
                </a:ext>
              </a:extLst>
            </p:cNvPr>
            <p:cNvSpPr/>
            <p:nvPr/>
          </p:nvSpPr>
          <p:spPr>
            <a:xfrm>
              <a:off x="2464192" y="6640898"/>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6" name="Google Shape;2653;p386">
              <a:extLst>
                <a:ext uri="{FF2B5EF4-FFF2-40B4-BE49-F238E27FC236}">
                  <a16:creationId xmlns:a16="http://schemas.microsoft.com/office/drawing/2014/main" id="{FB3EFF5F-ECF9-81BE-0D13-75BCEA890173}"/>
                </a:ext>
              </a:extLst>
            </p:cNvPr>
            <p:cNvSpPr/>
            <p:nvPr/>
          </p:nvSpPr>
          <p:spPr>
            <a:xfrm>
              <a:off x="2408265"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dirty="0">
                <a:solidFill>
                  <a:srgbClr val="D04A02"/>
                </a:solidFill>
                <a:latin typeface="Arial"/>
                <a:ea typeface="Arial"/>
                <a:cs typeface="Arial"/>
                <a:sym typeface="Arial"/>
              </a:endParaRPr>
            </a:p>
          </p:txBody>
        </p:sp>
        <p:sp>
          <p:nvSpPr>
            <p:cNvPr id="37" name="Google Shape;2654;p386">
              <a:extLst>
                <a:ext uri="{FF2B5EF4-FFF2-40B4-BE49-F238E27FC236}">
                  <a16:creationId xmlns:a16="http://schemas.microsoft.com/office/drawing/2014/main" id="{828AD12C-E848-FE0F-5ECA-B757146649D0}"/>
                </a:ext>
              </a:extLst>
            </p:cNvPr>
            <p:cNvSpPr/>
            <p:nvPr/>
          </p:nvSpPr>
          <p:spPr>
            <a:xfrm>
              <a:off x="2079695" y="6640898"/>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8" name="Google Shape;2655;p386">
              <a:extLst>
                <a:ext uri="{FF2B5EF4-FFF2-40B4-BE49-F238E27FC236}">
                  <a16:creationId xmlns:a16="http://schemas.microsoft.com/office/drawing/2014/main" id="{4B4AA07A-4AED-68E7-9B60-622D2DF70062}"/>
                </a:ext>
              </a:extLst>
            </p:cNvPr>
            <p:cNvSpPr/>
            <p:nvPr/>
          </p:nvSpPr>
          <p:spPr>
            <a:xfrm>
              <a:off x="2079695" y="6689832"/>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39" name="Google Shape;2656;p386">
              <a:extLst>
                <a:ext uri="{FF2B5EF4-FFF2-40B4-BE49-F238E27FC236}">
                  <a16:creationId xmlns:a16="http://schemas.microsoft.com/office/drawing/2014/main" id="{7F43ADCB-5E31-B685-3C30-FC3D4F25E315}"/>
                </a:ext>
              </a:extLst>
            </p:cNvPr>
            <p:cNvSpPr/>
            <p:nvPr/>
          </p:nvSpPr>
          <p:spPr>
            <a:xfrm>
              <a:off x="2079695" y="6668861"/>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0" name="Google Shape;2657;p386">
              <a:extLst>
                <a:ext uri="{FF2B5EF4-FFF2-40B4-BE49-F238E27FC236}">
                  <a16:creationId xmlns:a16="http://schemas.microsoft.com/office/drawing/2014/main" id="{18B25461-AB7E-64D1-D907-6753D0875E0D}"/>
                </a:ext>
              </a:extLst>
            </p:cNvPr>
            <p:cNvSpPr/>
            <p:nvPr/>
          </p:nvSpPr>
          <p:spPr>
            <a:xfrm>
              <a:off x="2079695" y="6787704"/>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1" name="Google Shape;2658;p386">
              <a:extLst>
                <a:ext uri="{FF2B5EF4-FFF2-40B4-BE49-F238E27FC236}">
                  <a16:creationId xmlns:a16="http://schemas.microsoft.com/office/drawing/2014/main" id="{2B28E6DE-BC57-7E71-86ED-00FB6C2A5577}"/>
                </a:ext>
              </a:extLst>
            </p:cNvPr>
            <p:cNvSpPr/>
            <p:nvPr/>
          </p:nvSpPr>
          <p:spPr>
            <a:xfrm>
              <a:off x="2079695" y="6766734"/>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2" name="Google Shape;2659;p386">
              <a:extLst>
                <a:ext uri="{FF2B5EF4-FFF2-40B4-BE49-F238E27FC236}">
                  <a16:creationId xmlns:a16="http://schemas.microsoft.com/office/drawing/2014/main" id="{D6075069-5079-4C48-C8E4-6226748479F9}"/>
                </a:ext>
              </a:extLst>
            </p:cNvPr>
            <p:cNvSpPr/>
            <p:nvPr/>
          </p:nvSpPr>
          <p:spPr>
            <a:xfrm>
              <a:off x="2079695" y="6717795"/>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3" name="Google Shape;2660;p386">
              <a:extLst>
                <a:ext uri="{FF2B5EF4-FFF2-40B4-BE49-F238E27FC236}">
                  <a16:creationId xmlns:a16="http://schemas.microsoft.com/office/drawing/2014/main" id="{62B6C1BD-97F0-FF2A-C410-AA3E4C165117}"/>
                </a:ext>
              </a:extLst>
            </p:cNvPr>
            <p:cNvSpPr/>
            <p:nvPr/>
          </p:nvSpPr>
          <p:spPr>
            <a:xfrm>
              <a:off x="2079695" y="6738770"/>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4" name="Google Shape;2661;p386">
              <a:extLst>
                <a:ext uri="{FF2B5EF4-FFF2-40B4-BE49-F238E27FC236}">
                  <a16:creationId xmlns:a16="http://schemas.microsoft.com/office/drawing/2014/main" id="{337080BA-00DF-987A-8C9D-8033CC7E6C38}"/>
                </a:ext>
              </a:extLst>
            </p:cNvPr>
            <p:cNvSpPr/>
            <p:nvPr/>
          </p:nvSpPr>
          <p:spPr>
            <a:xfrm>
              <a:off x="2436229"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5" name="Google Shape;2662;p386">
              <a:extLst>
                <a:ext uri="{FF2B5EF4-FFF2-40B4-BE49-F238E27FC236}">
                  <a16:creationId xmlns:a16="http://schemas.microsoft.com/office/drawing/2014/main" id="{B77FF9A8-712F-03A7-E310-7E03B513963F}"/>
                </a:ext>
              </a:extLst>
            </p:cNvPr>
            <p:cNvSpPr/>
            <p:nvPr/>
          </p:nvSpPr>
          <p:spPr>
            <a:xfrm>
              <a:off x="2359331"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6" name="Google Shape;2663;p386">
              <a:extLst>
                <a:ext uri="{FF2B5EF4-FFF2-40B4-BE49-F238E27FC236}">
                  <a16:creationId xmlns:a16="http://schemas.microsoft.com/office/drawing/2014/main" id="{CC138A0B-1F69-6535-5511-AE240FEB96E8}"/>
                </a:ext>
              </a:extLst>
            </p:cNvPr>
            <p:cNvSpPr/>
            <p:nvPr/>
          </p:nvSpPr>
          <p:spPr>
            <a:xfrm>
              <a:off x="2408265" y="6808679"/>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7" name="Google Shape;2664;p386">
              <a:extLst>
                <a:ext uri="{FF2B5EF4-FFF2-40B4-BE49-F238E27FC236}">
                  <a16:creationId xmlns:a16="http://schemas.microsoft.com/office/drawing/2014/main" id="{71A1524C-97EE-6347-922C-4FA1F1EA2B7C}"/>
                </a:ext>
              </a:extLst>
            </p:cNvPr>
            <p:cNvSpPr/>
            <p:nvPr/>
          </p:nvSpPr>
          <p:spPr>
            <a:xfrm>
              <a:off x="2387295"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8" name="Google Shape;2665;p386">
              <a:extLst>
                <a:ext uri="{FF2B5EF4-FFF2-40B4-BE49-F238E27FC236}">
                  <a16:creationId xmlns:a16="http://schemas.microsoft.com/office/drawing/2014/main" id="{02F34ABD-533D-2447-7A66-7E441C73804D}"/>
                </a:ext>
              </a:extLst>
            </p:cNvPr>
            <p:cNvSpPr/>
            <p:nvPr/>
          </p:nvSpPr>
          <p:spPr>
            <a:xfrm>
              <a:off x="2331367" y="6808679"/>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49" name="Google Shape;2666;p386">
              <a:extLst>
                <a:ext uri="{FF2B5EF4-FFF2-40B4-BE49-F238E27FC236}">
                  <a16:creationId xmlns:a16="http://schemas.microsoft.com/office/drawing/2014/main" id="{E7FDB36F-AE05-30D6-C1A0-E57C219AFB28}"/>
                </a:ext>
              </a:extLst>
            </p:cNvPr>
            <p:cNvSpPr/>
            <p:nvPr/>
          </p:nvSpPr>
          <p:spPr>
            <a:xfrm>
              <a:off x="2464192"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0" name="Google Shape;2667;p386">
              <a:extLst>
                <a:ext uri="{FF2B5EF4-FFF2-40B4-BE49-F238E27FC236}">
                  <a16:creationId xmlns:a16="http://schemas.microsoft.com/office/drawing/2014/main" id="{B1D632C0-79F6-A9A2-31D9-9F7D4303DCB1}"/>
                </a:ext>
              </a:extLst>
            </p:cNvPr>
            <p:cNvSpPr/>
            <p:nvPr/>
          </p:nvSpPr>
          <p:spPr>
            <a:xfrm>
              <a:off x="2261458"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1" name="Google Shape;2668;p386">
              <a:extLst>
                <a:ext uri="{FF2B5EF4-FFF2-40B4-BE49-F238E27FC236}">
                  <a16:creationId xmlns:a16="http://schemas.microsoft.com/office/drawing/2014/main" id="{A0966D4C-B70E-031B-B54F-CBD8C8F2BDDD}"/>
                </a:ext>
              </a:extLst>
            </p:cNvPr>
            <p:cNvSpPr/>
            <p:nvPr/>
          </p:nvSpPr>
          <p:spPr>
            <a:xfrm>
              <a:off x="2310393"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2" name="Google Shape;2669;p386">
              <a:extLst>
                <a:ext uri="{FF2B5EF4-FFF2-40B4-BE49-F238E27FC236}">
                  <a16:creationId xmlns:a16="http://schemas.microsoft.com/office/drawing/2014/main" id="{FFB0EA02-E3B6-FCAD-1729-147D4CA06806}"/>
                </a:ext>
              </a:extLst>
            </p:cNvPr>
            <p:cNvSpPr/>
            <p:nvPr/>
          </p:nvSpPr>
          <p:spPr>
            <a:xfrm>
              <a:off x="2128629" y="6808679"/>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3" name="Google Shape;2670;p386">
              <a:extLst>
                <a:ext uri="{FF2B5EF4-FFF2-40B4-BE49-F238E27FC236}">
                  <a16:creationId xmlns:a16="http://schemas.microsoft.com/office/drawing/2014/main" id="{0F5B79A5-DDC0-2DF2-AB39-3B603A87CF7D}"/>
                </a:ext>
              </a:extLst>
            </p:cNvPr>
            <p:cNvSpPr/>
            <p:nvPr/>
          </p:nvSpPr>
          <p:spPr>
            <a:xfrm>
              <a:off x="2107659"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4" name="Google Shape;2671;p386">
              <a:extLst>
                <a:ext uri="{FF2B5EF4-FFF2-40B4-BE49-F238E27FC236}">
                  <a16:creationId xmlns:a16="http://schemas.microsoft.com/office/drawing/2014/main" id="{E86499EA-5A79-5DDE-1DC0-D96C935C581C}"/>
                </a:ext>
              </a:extLst>
            </p:cNvPr>
            <p:cNvSpPr/>
            <p:nvPr/>
          </p:nvSpPr>
          <p:spPr>
            <a:xfrm>
              <a:off x="2233495"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5" name="Google Shape;2672;p386">
              <a:extLst>
                <a:ext uri="{FF2B5EF4-FFF2-40B4-BE49-F238E27FC236}">
                  <a16:creationId xmlns:a16="http://schemas.microsoft.com/office/drawing/2014/main" id="{FBADEF4E-426B-9FBE-5BF6-3DA336526CEB}"/>
                </a:ext>
              </a:extLst>
            </p:cNvPr>
            <p:cNvSpPr/>
            <p:nvPr/>
          </p:nvSpPr>
          <p:spPr>
            <a:xfrm>
              <a:off x="2205531" y="6808679"/>
              <a:ext cx="210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6" name="Google Shape;2673;p386">
              <a:extLst>
                <a:ext uri="{FF2B5EF4-FFF2-40B4-BE49-F238E27FC236}">
                  <a16:creationId xmlns:a16="http://schemas.microsoft.com/office/drawing/2014/main" id="{995410FD-70EF-D651-6586-021B63C043DF}"/>
                </a:ext>
              </a:extLst>
            </p:cNvPr>
            <p:cNvSpPr/>
            <p:nvPr/>
          </p:nvSpPr>
          <p:spPr>
            <a:xfrm>
              <a:off x="2184556"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7" name="Google Shape;2674;p386">
              <a:extLst>
                <a:ext uri="{FF2B5EF4-FFF2-40B4-BE49-F238E27FC236}">
                  <a16:creationId xmlns:a16="http://schemas.microsoft.com/office/drawing/2014/main" id="{90C95F09-A357-05F7-3679-D4DACBA8D237}"/>
                </a:ext>
              </a:extLst>
            </p:cNvPr>
            <p:cNvSpPr/>
            <p:nvPr/>
          </p:nvSpPr>
          <p:spPr>
            <a:xfrm>
              <a:off x="2156593" y="6808679"/>
              <a:ext cx="14100" cy="210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8" name="Google Shape;2675;p386">
              <a:extLst>
                <a:ext uri="{FF2B5EF4-FFF2-40B4-BE49-F238E27FC236}">
                  <a16:creationId xmlns:a16="http://schemas.microsoft.com/office/drawing/2014/main" id="{2AE976D7-6ED6-E6B5-CEC1-4B6FDAFA81A1}"/>
                </a:ext>
              </a:extLst>
            </p:cNvPr>
            <p:cNvSpPr/>
            <p:nvPr/>
          </p:nvSpPr>
          <p:spPr>
            <a:xfrm>
              <a:off x="2079695" y="6808679"/>
              <a:ext cx="426447" cy="258665"/>
            </a:xfrm>
            <a:custGeom>
              <a:avLst/>
              <a:gdLst/>
              <a:ahLst/>
              <a:cxnLst/>
              <a:rect l="l" t="t" r="r" b="b"/>
              <a:pathLst>
                <a:path w="61" h="37" extrusionOk="0">
                  <a:moveTo>
                    <a:pt x="58" y="3"/>
                  </a:moveTo>
                  <a:lnTo>
                    <a:pt x="58" y="3"/>
                  </a:lnTo>
                  <a:lnTo>
                    <a:pt x="58" y="34"/>
                  </a:lnTo>
                  <a:lnTo>
                    <a:pt x="3" y="34"/>
                  </a:lnTo>
                  <a:lnTo>
                    <a:pt x="3" y="3"/>
                  </a:lnTo>
                  <a:lnTo>
                    <a:pt x="3" y="3"/>
                  </a:lnTo>
                  <a:lnTo>
                    <a:pt x="3" y="0"/>
                  </a:lnTo>
                  <a:lnTo>
                    <a:pt x="0" y="0"/>
                  </a:lnTo>
                  <a:lnTo>
                    <a:pt x="0" y="3"/>
                  </a:lnTo>
                  <a:lnTo>
                    <a:pt x="0" y="3"/>
                  </a:lnTo>
                  <a:lnTo>
                    <a:pt x="0" y="37"/>
                  </a:lnTo>
                  <a:lnTo>
                    <a:pt x="61" y="37"/>
                  </a:lnTo>
                  <a:lnTo>
                    <a:pt x="61" y="3"/>
                  </a:lnTo>
                  <a:lnTo>
                    <a:pt x="61" y="3"/>
                  </a:lnTo>
                  <a:lnTo>
                    <a:pt x="61" y="0"/>
                  </a:lnTo>
                  <a:lnTo>
                    <a:pt x="58" y="0"/>
                  </a:lnTo>
                  <a:lnTo>
                    <a:pt x="58" y="3"/>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59" name="Google Shape;2676;p386">
              <a:extLst>
                <a:ext uri="{FF2B5EF4-FFF2-40B4-BE49-F238E27FC236}">
                  <a16:creationId xmlns:a16="http://schemas.microsoft.com/office/drawing/2014/main" id="{41B5AC83-20A0-9193-49B3-59FB618E1879}"/>
                </a:ext>
              </a:extLst>
            </p:cNvPr>
            <p:cNvSpPr/>
            <p:nvPr/>
          </p:nvSpPr>
          <p:spPr>
            <a:xfrm>
              <a:off x="2485167" y="6738770"/>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60" name="Google Shape;2677;p386">
              <a:extLst>
                <a:ext uri="{FF2B5EF4-FFF2-40B4-BE49-F238E27FC236}">
                  <a16:creationId xmlns:a16="http://schemas.microsoft.com/office/drawing/2014/main" id="{78D15E19-95A0-EF4A-B22E-5D27FEA58B7B}"/>
                </a:ext>
              </a:extLst>
            </p:cNvPr>
            <p:cNvSpPr/>
            <p:nvPr/>
          </p:nvSpPr>
          <p:spPr>
            <a:xfrm>
              <a:off x="2485167" y="6689832"/>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61" name="Google Shape;2678;p386">
              <a:extLst>
                <a:ext uri="{FF2B5EF4-FFF2-40B4-BE49-F238E27FC236}">
                  <a16:creationId xmlns:a16="http://schemas.microsoft.com/office/drawing/2014/main" id="{94FCBA28-30C6-C96F-F4D9-AB05DF702154}"/>
                </a:ext>
              </a:extLst>
            </p:cNvPr>
            <p:cNvSpPr/>
            <p:nvPr/>
          </p:nvSpPr>
          <p:spPr>
            <a:xfrm>
              <a:off x="2485167" y="6717795"/>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62" name="Google Shape;2679;p386">
              <a:extLst>
                <a:ext uri="{FF2B5EF4-FFF2-40B4-BE49-F238E27FC236}">
                  <a16:creationId xmlns:a16="http://schemas.microsoft.com/office/drawing/2014/main" id="{63290716-B735-C946-0338-D5460B7BE4E4}"/>
                </a:ext>
              </a:extLst>
            </p:cNvPr>
            <p:cNvSpPr/>
            <p:nvPr/>
          </p:nvSpPr>
          <p:spPr>
            <a:xfrm>
              <a:off x="2485167" y="6766734"/>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63" name="Google Shape;2680;p386">
              <a:extLst>
                <a:ext uri="{FF2B5EF4-FFF2-40B4-BE49-F238E27FC236}">
                  <a16:creationId xmlns:a16="http://schemas.microsoft.com/office/drawing/2014/main" id="{D3B80411-522A-257E-60DF-799AD0E86134}"/>
                </a:ext>
              </a:extLst>
            </p:cNvPr>
            <p:cNvSpPr/>
            <p:nvPr/>
          </p:nvSpPr>
          <p:spPr>
            <a:xfrm>
              <a:off x="2485167" y="6668861"/>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sp>
          <p:nvSpPr>
            <p:cNvPr id="64" name="Google Shape;2681;p386">
              <a:extLst>
                <a:ext uri="{FF2B5EF4-FFF2-40B4-BE49-F238E27FC236}">
                  <a16:creationId xmlns:a16="http://schemas.microsoft.com/office/drawing/2014/main" id="{E8AFB9AD-EA4C-30F6-3305-AA4CB59A72FB}"/>
                </a:ext>
              </a:extLst>
            </p:cNvPr>
            <p:cNvSpPr/>
            <p:nvPr/>
          </p:nvSpPr>
          <p:spPr>
            <a:xfrm>
              <a:off x="2485167" y="6787704"/>
              <a:ext cx="21000" cy="141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D04A02"/>
                </a:solidFill>
                <a:latin typeface="Arial"/>
                <a:ea typeface="Arial"/>
                <a:cs typeface="Arial"/>
                <a:sym typeface="Arial"/>
              </a:endParaRPr>
            </a:p>
          </p:txBody>
        </p:sp>
      </p:grpSp>
      <p:grpSp>
        <p:nvGrpSpPr>
          <p:cNvPr id="65" name="Google Shape;2682;p386">
            <a:extLst>
              <a:ext uri="{FF2B5EF4-FFF2-40B4-BE49-F238E27FC236}">
                <a16:creationId xmlns:a16="http://schemas.microsoft.com/office/drawing/2014/main" id="{5DA74DAF-0128-F4AF-D5B5-38CB37DA088F}"/>
              </a:ext>
            </a:extLst>
          </p:cNvPr>
          <p:cNvGrpSpPr>
            <a:grpSpLocks noChangeAspect="1"/>
          </p:cNvGrpSpPr>
          <p:nvPr/>
        </p:nvGrpSpPr>
        <p:grpSpPr>
          <a:xfrm>
            <a:off x="999068" y="4037593"/>
            <a:ext cx="539993" cy="540000"/>
            <a:chOff x="4259465" y="4028218"/>
            <a:chExt cx="206140" cy="206142"/>
          </a:xfrm>
        </p:grpSpPr>
        <p:sp>
          <p:nvSpPr>
            <p:cNvPr id="66" name="Google Shape;2683;p386">
              <a:extLst>
                <a:ext uri="{FF2B5EF4-FFF2-40B4-BE49-F238E27FC236}">
                  <a16:creationId xmlns:a16="http://schemas.microsoft.com/office/drawing/2014/main" id="{8C5119C5-EE2E-C609-71AB-8797D27798CE}"/>
                </a:ext>
              </a:extLst>
            </p:cNvPr>
            <p:cNvSpPr/>
            <p:nvPr/>
          </p:nvSpPr>
          <p:spPr>
            <a:xfrm>
              <a:off x="4299363" y="4028218"/>
              <a:ext cx="146293" cy="89772"/>
            </a:xfrm>
            <a:custGeom>
              <a:avLst/>
              <a:gdLst/>
              <a:ahLst/>
              <a:cxnLst/>
              <a:rect l="l" t="t" r="r" b="b"/>
              <a:pathLst>
                <a:path w="44" h="27" extrusionOk="0">
                  <a:moveTo>
                    <a:pt x="44" y="27"/>
                  </a:moveTo>
                  <a:lnTo>
                    <a:pt x="42" y="27"/>
                  </a:lnTo>
                  <a:lnTo>
                    <a:pt x="42" y="3"/>
                  </a:lnTo>
                  <a:lnTo>
                    <a:pt x="2" y="3"/>
                  </a:lnTo>
                  <a:lnTo>
                    <a:pt x="2" y="21"/>
                  </a:lnTo>
                  <a:lnTo>
                    <a:pt x="0" y="21"/>
                  </a:lnTo>
                  <a:lnTo>
                    <a:pt x="0" y="0"/>
                  </a:lnTo>
                  <a:lnTo>
                    <a:pt x="44" y="0"/>
                  </a:lnTo>
                  <a:lnTo>
                    <a:pt x="44" y="27"/>
                  </a:lnTo>
                  <a:close/>
                </a:path>
              </a:pathLst>
            </a:custGeom>
            <a:solidFill>
              <a:schemeClr val="accent5">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67" name="Google Shape;2684;p386">
              <a:extLst>
                <a:ext uri="{FF2B5EF4-FFF2-40B4-BE49-F238E27FC236}">
                  <a16:creationId xmlns:a16="http://schemas.microsoft.com/office/drawing/2014/main" id="{32363775-3A6F-4BE9-0504-B2448377C420}"/>
                </a:ext>
              </a:extLst>
            </p:cNvPr>
            <p:cNvSpPr/>
            <p:nvPr/>
          </p:nvSpPr>
          <p:spPr>
            <a:xfrm>
              <a:off x="4259465" y="4064792"/>
              <a:ext cx="206140" cy="169568"/>
            </a:xfrm>
            <a:custGeom>
              <a:avLst/>
              <a:gdLst/>
              <a:ahLst/>
              <a:cxnLst/>
              <a:rect l="l" t="t" r="r" b="b"/>
              <a:pathLst>
                <a:path w="62" h="51" extrusionOk="0">
                  <a:moveTo>
                    <a:pt x="30" y="20"/>
                  </a:moveTo>
                  <a:lnTo>
                    <a:pt x="24" y="14"/>
                  </a:lnTo>
                  <a:lnTo>
                    <a:pt x="6" y="14"/>
                  </a:lnTo>
                  <a:lnTo>
                    <a:pt x="3" y="36"/>
                  </a:lnTo>
                  <a:lnTo>
                    <a:pt x="3" y="3"/>
                  </a:lnTo>
                  <a:lnTo>
                    <a:pt x="7" y="3"/>
                  </a:lnTo>
                  <a:lnTo>
                    <a:pt x="7" y="0"/>
                  </a:lnTo>
                  <a:lnTo>
                    <a:pt x="0" y="0"/>
                  </a:lnTo>
                  <a:lnTo>
                    <a:pt x="0" y="51"/>
                  </a:lnTo>
                  <a:lnTo>
                    <a:pt x="0" y="51"/>
                  </a:lnTo>
                  <a:lnTo>
                    <a:pt x="0" y="51"/>
                  </a:lnTo>
                  <a:lnTo>
                    <a:pt x="56" y="51"/>
                  </a:lnTo>
                  <a:lnTo>
                    <a:pt x="62" y="20"/>
                  </a:lnTo>
                  <a:lnTo>
                    <a:pt x="30" y="20"/>
                  </a:lnTo>
                  <a:close/>
                  <a:moveTo>
                    <a:pt x="54" y="48"/>
                  </a:moveTo>
                  <a:lnTo>
                    <a:pt x="4" y="48"/>
                  </a:lnTo>
                  <a:lnTo>
                    <a:pt x="8" y="17"/>
                  </a:lnTo>
                  <a:lnTo>
                    <a:pt x="23" y="17"/>
                  </a:lnTo>
                  <a:lnTo>
                    <a:pt x="29" y="22"/>
                  </a:lnTo>
                  <a:lnTo>
                    <a:pt x="59" y="22"/>
                  </a:lnTo>
                  <a:lnTo>
                    <a:pt x="54" y="48"/>
                  </a:lnTo>
                  <a:close/>
                </a:path>
              </a:pathLst>
            </a:custGeom>
            <a:solidFill>
              <a:schemeClr val="accent5">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68" name="Google Shape;2685;p386">
              <a:extLst>
                <a:ext uri="{FF2B5EF4-FFF2-40B4-BE49-F238E27FC236}">
                  <a16:creationId xmlns:a16="http://schemas.microsoft.com/office/drawing/2014/main" id="{F8D4649E-4892-FB7E-8D64-0ADC49447BB9}"/>
                </a:ext>
              </a:extLst>
            </p:cNvPr>
            <p:cNvSpPr/>
            <p:nvPr/>
          </p:nvSpPr>
          <p:spPr>
            <a:xfrm>
              <a:off x="4332611" y="4064792"/>
              <a:ext cx="79800" cy="9900"/>
            </a:xfrm>
            <a:prstGeom prst="rect">
              <a:avLst/>
            </a:prstGeom>
            <a:solidFill>
              <a:schemeClr val="accent5">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69" name="Google Shape;2686;p386">
              <a:extLst>
                <a:ext uri="{FF2B5EF4-FFF2-40B4-BE49-F238E27FC236}">
                  <a16:creationId xmlns:a16="http://schemas.microsoft.com/office/drawing/2014/main" id="{A7FD461E-2E73-C487-169C-52DC32F9F9E3}"/>
                </a:ext>
              </a:extLst>
            </p:cNvPr>
            <p:cNvSpPr/>
            <p:nvPr/>
          </p:nvSpPr>
          <p:spPr>
            <a:xfrm>
              <a:off x="4369186" y="4098041"/>
              <a:ext cx="43200" cy="9900"/>
            </a:xfrm>
            <a:prstGeom prst="rect">
              <a:avLst/>
            </a:prstGeom>
            <a:solidFill>
              <a:schemeClr val="accent5">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428207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br>
              <a:rPr lang="nl-BE" dirty="0"/>
            </a:b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48</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Smart, but not legal?</a:t>
            </a:r>
          </a:p>
          <a:p>
            <a:pPr marL="0" indent="0">
              <a:buFont typeface="Arial" pitchFamily="34" charset="0"/>
              <a:buNone/>
            </a:pPr>
            <a:endParaRPr lang="en-US" dirty="0">
              <a:solidFill>
                <a:srgbClr val="4071BA"/>
              </a:solidFill>
            </a:endParaRPr>
          </a:p>
          <a:p>
            <a:pPr marL="457200" lvl="0" indent="-330200" algn="l" rtl="0">
              <a:lnSpc>
                <a:spcPct val="120000"/>
              </a:lnSpc>
              <a:spcAft>
                <a:spcPts val="0"/>
              </a:spcAft>
              <a:buSzPts val="1600"/>
              <a:buChar char="•"/>
            </a:pPr>
            <a:r>
              <a:rPr lang="en-US" b="1" dirty="0">
                <a:solidFill>
                  <a:schemeClr val="accent6">
                    <a:lumMod val="75000"/>
                  </a:schemeClr>
                </a:solidFill>
              </a:rPr>
              <a:t>Initial reaction </a:t>
            </a:r>
            <a:r>
              <a:rPr lang="en-US" dirty="0"/>
              <a:t>of “techies” and entrepreneurs: we will do away with the need for contracts and lawyers</a:t>
            </a:r>
          </a:p>
          <a:p>
            <a:pPr marL="127000" lvl="0" indent="0" algn="l" rtl="0">
              <a:lnSpc>
                <a:spcPct val="120000"/>
              </a:lnSpc>
              <a:spcAft>
                <a:spcPts val="0"/>
              </a:spcAft>
              <a:buSzPts val="1600"/>
              <a:buNone/>
            </a:pPr>
            <a:endParaRPr lang="en-US" dirty="0"/>
          </a:p>
          <a:p>
            <a:pPr marL="457200" lvl="0" indent="-330200" algn="l" rtl="0">
              <a:lnSpc>
                <a:spcPct val="120000"/>
              </a:lnSpc>
              <a:spcAft>
                <a:spcPts val="0"/>
              </a:spcAft>
              <a:buSzPts val="1600"/>
              <a:buChar char="•"/>
            </a:pPr>
            <a:r>
              <a:rPr lang="en-US" b="1" dirty="0">
                <a:solidFill>
                  <a:schemeClr val="accent6">
                    <a:lumMod val="75000"/>
                  </a:schemeClr>
                </a:solidFill>
              </a:rPr>
              <a:t>Current opinion </a:t>
            </a:r>
            <a:r>
              <a:rPr lang="en-US" dirty="0"/>
              <a:t>of programmers, entrepreneurs and their clients: we need expert legal input to make innovations work with sufficient legal certainty</a:t>
            </a:r>
          </a:p>
          <a:p>
            <a:pPr marL="0" indent="0">
              <a:buNone/>
            </a:pPr>
            <a:endParaRPr lang="nl-NL" dirty="0"/>
          </a:p>
          <a:p>
            <a:endParaRPr lang="nl-NL" dirty="0"/>
          </a:p>
        </p:txBody>
      </p:sp>
      <p:pic>
        <p:nvPicPr>
          <p:cNvPr id="4" name="Google Shape;2692;p387">
            <a:extLst>
              <a:ext uri="{FF2B5EF4-FFF2-40B4-BE49-F238E27FC236}">
                <a16:creationId xmlns:a16="http://schemas.microsoft.com/office/drawing/2014/main" id="{18F6F932-37B0-4FCC-2BC9-FC747C6273C6}"/>
              </a:ext>
            </a:extLst>
          </p:cNvPr>
          <p:cNvPicPr preferRelativeResize="0">
            <a:picLocks noChangeAspect="1"/>
          </p:cNvPicPr>
          <p:nvPr/>
        </p:nvPicPr>
        <p:blipFill rotWithShape="1">
          <a:blip r:embed="rId2">
            <a:alphaModFix/>
          </a:blip>
          <a:srcRect l="34441" r="6299"/>
          <a:stretch/>
        </p:blipFill>
        <p:spPr>
          <a:xfrm>
            <a:off x="5426528" y="815579"/>
            <a:ext cx="3360000" cy="3780000"/>
          </a:xfrm>
          <a:prstGeom prst="rect">
            <a:avLst/>
          </a:prstGeom>
          <a:noFill/>
          <a:ln>
            <a:noFill/>
          </a:ln>
        </p:spPr>
      </p:pic>
    </p:spTree>
    <p:extLst>
      <p:ext uri="{BB962C8B-B14F-4D97-AF65-F5344CB8AC3E}">
        <p14:creationId xmlns:p14="http://schemas.microsoft.com/office/powerpoint/2010/main" val="3763527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49</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Types of smart (legal) contracts</a:t>
            </a:r>
          </a:p>
          <a:p>
            <a:pPr marL="0" indent="0">
              <a:buFont typeface="Arial" pitchFamily="34" charset="0"/>
              <a:buNone/>
            </a:pPr>
            <a:endParaRPr lang="en-US" dirty="0">
              <a:solidFill>
                <a:schemeClr val="tx2"/>
              </a:solidFill>
            </a:endParaRP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19" name="Google Shape;2702;p388">
            <a:extLst>
              <a:ext uri="{FF2B5EF4-FFF2-40B4-BE49-F238E27FC236}">
                <a16:creationId xmlns:a16="http://schemas.microsoft.com/office/drawing/2014/main" id="{E28F721E-F731-640E-D5CC-73FFA7660E31}"/>
              </a:ext>
            </a:extLst>
          </p:cNvPr>
          <p:cNvSpPr txBox="1">
            <a:spLocks/>
          </p:cNvSpPr>
          <p:nvPr/>
        </p:nvSpPr>
        <p:spPr>
          <a:xfrm>
            <a:off x="443106" y="1844033"/>
            <a:ext cx="2586025" cy="1302550"/>
          </a:xfrm>
          <a:prstGeom prst="rect">
            <a:avLst/>
          </a:prstGeom>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“External” smart contracts</a:t>
            </a:r>
          </a:p>
          <a:p>
            <a:pPr marL="0" indent="0">
              <a:spcBef>
                <a:spcPts val="300"/>
              </a:spcBef>
              <a:buFont typeface="Arial" pitchFamily="34" charset="0"/>
              <a:buNone/>
            </a:pPr>
            <a:r>
              <a:rPr lang="en-US" sz="1200" dirty="0"/>
              <a:t>The code merely automates the performance of some of its terms and is superseded by the agreement in natural language</a:t>
            </a:r>
          </a:p>
          <a:p>
            <a:pPr marL="0" indent="0">
              <a:spcBef>
                <a:spcPts val="300"/>
              </a:spcBef>
              <a:spcAft>
                <a:spcPts val="600"/>
              </a:spcAft>
              <a:buFont typeface="Arial" pitchFamily="34" charset="0"/>
              <a:buNone/>
            </a:pPr>
            <a:endParaRPr lang="en-US" sz="1200" dirty="0"/>
          </a:p>
        </p:txBody>
      </p:sp>
      <p:sp>
        <p:nvSpPr>
          <p:cNvPr id="20" name="Google Shape;2703;p388">
            <a:extLst>
              <a:ext uri="{FF2B5EF4-FFF2-40B4-BE49-F238E27FC236}">
                <a16:creationId xmlns:a16="http://schemas.microsoft.com/office/drawing/2014/main" id="{40D766BF-B014-4E07-A17E-FE637E495F3B}"/>
              </a:ext>
            </a:extLst>
          </p:cNvPr>
          <p:cNvSpPr txBox="1">
            <a:spLocks/>
          </p:cNvSpPr>
          <p:nvPr/>
        </p:nvSpPr>
        <p:spPr>
          <a:xfrm>
            <a:off x="3204274" y="1860362"/>
            <a:ext cx="2586025" cy="1237577"/>
          </a:xfrm>
          <a:prstGeom prst="rect">
            <a:avLst/>
          </a:prstGeom>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“Internal” smart contracts</a:t>
            </a:r>
          </a:p>
          <a:p>
            <a:pPr marL="0" indent="0">
              <a:spcBef>
                <a:spcPts val="300"/>
              </a:spcBef>
              <a:buFont typeface="Arial" pitchFamily="34" charset="0"/>
              <a:buNone/>
            </a:pPr>
            <a:r>
              <a:rPr lang="en-US" sz="1200" dirty="0"/>
              <a:t>The code encompasses the entire agreement between the parties and supersedes other clauses written in natural language</a:t>
            </a:r>
          </a:p>
          <a:p>
            <a:pPr marL="0" indent="0">
              <a:spcBef>
                <a:spcPts val="300"/>
              </a:spcBef>
              <a:spcAft>
                <a:spcPts val="600"/>
              </a:spcAft>
              <a:buFont typeface="Arial" pitchFamily="34" charset="0"/>
              <a:buNone/>
            </a:pPr>
            <a:endParaRPr lang="en-US" sz="1200" dirty="0"/>
          </a:p>
        </p:txBody>
      </p:sp>
      <p:sp>
        <p:nvSpPr>
          <p:cNvPr id="21" name="Google Shape;2705;p388">
            <a:extLst>
              <a:ext uri="{FF2B5EF4-FFF2-40B4-BE49-F238E27FC236}">
                <a16:creationId xmlns:a16="http://schemas.microsoft.com/office/drawing/2014/main" id="{A6DFC200-85BA-5923-8E6B-EA2CED418978}"/>
              </a:ext>
            </a:extLst>
          </p:cNvPr>
          <p:cNvSpPr txBox="1">
            <a:spLocks/>
          </p:cNvSpPr>
          <p:nvPr/>
        </p:nvSpPr>
        <p:spPr>
          <a:xfrm>
            <a:off x="5965260" y="1840498"/>
            <a:ext cx="2586025" cy="1237577"/>
          </a:xfrm>
          <a:prstGeom prst="rect">
            <a:avLst/>
          </a:prstGeom>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“Mixed” smart contracts</a:t>
            </a:r>
          </a:p>
          <a:p>
            <a:pPr marL="0" indent="0">
              <a:spcBef>
                <a:spcPts val="300"/>
              </a:spcBef>
              <a:buClr>
                <a:schemeClr val="dk1"/>
              </a:buClr>
              <a:buSzPts val="1100"/>
              <a:buFont typeface="Arial"/>
              <a:buNone/>
            </a:pPr>
            <a:r>
              <a:rPr lang="en-US" sz="1200" dirty="0"/>
              <a:t>The code encompasses a part of the agreement (rather than its entirety) and that part supersedes any other clauses written in natural language</a:t>
            </a:r>
          </a:p>
          <a:p>
            <a:pPr marL="0" indent="0">
              <a:spcBef>
                <a:spcPts val="300"/>
              </a:spcBef>
              <a:spcAft>
                <a:spcPts val="600"/>
              </a:spcAft>
              <a:buFont typeface="Arial" pitchFamily="34" charset="0"/>
              <a:buNone/>
            </a:pPr>
            <a:endParaRPr lang="en-US" sz="1200" dirty="0"/>
          </a:p>
        </p:txBody>
      </p:sp>
      <p:grpSp>
        <p:nvGrpSpPr>
          <p:cNvPr id="22" name="Google Shape;2708;p388">
            <a:extLst>
              <a:ext uri="{FF2B5EF4-FFF2-40B4-BE49-F238E27FC236}">
                <a16:creationId xmlns:a16="http://schemas.microsoft.com/office/drawing/2014/main" id="{182A19C9-4B1F-BA56-322E-644ACF621B22}"/>
              </a:ext>
            </a:extLst>
          </p:cNvPr>
          <p:cNvGrpSpPr>
            <a:grpSpLocks noChangeAspect="1"/>
          </p:cNvGrpSpPr>
          <p:nvPr/>
        </p:nvGrpSpPr>
        <p:grpSpPr>
          <a:xfrm>
            <a:off x="1796428" y="3351500"/>
            <a:ext cx="756515" cy="648000"/>
            <a:chOff x="1600200" y="3360806"/>
            <a:chExt cx="206140" cy="206140"/>
          </a:xfrm>
        </p:grpSpPr>
        <p:sp>
          <p:nvSpPr>
            <p:cNvPr id="23" name="Google Shape;2709;p388">
              <a:extLst>
                <a:ext uri="{FF2B5EF4-FFF2-40B4-BE49-F238E27FC236}">
                  <a16:creationId xmlns:a16="http://schemas.microsoft.com/office/drawing/2014/main" id="{689A0D7D-5935-1167-7E39-0BBDF7948B76}"/>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24" name="Google Shape;2710;p388">
              <a:extLst>
                <a:ext uri="{FF2B5EF4-FFF2-40B4-BE49-F238E27FC236}">
                  <a16:creationId xmlns:a16="http://schemas.microsoft.com/office/drawing/2014/main" id="{DF33620D-C03C-649F-27FB-0086EC80435C}"/>
                </a:ext>
              </a:extLst>
            </p:cNvPr>
            <p:cNvSpPr/>
            <p:nvPr/>
          </p:nvSpPr>
          <p:spPr>
            <a:xfrm>
              <a:off x="1633448" y="3404030"/>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25" name="Google Shape;2711;p388">
              <a:extLst>
                <a:ext uri="{FF2B5EF4-FFF2-40B4-BE49-F238E27FC236}">
                  <a16:creationId xmlns:a16="http://schemas.microsoft.com/office/drawing/2014/main" id="{9D9B3F6D-0DD8-05AE-B7A8-CCC59EE5A526}"/>
                </a:ext>
              </a:extLst>
            </p:cNvPr>
            <p:cNvSpPr/>
            <p:nvPr/>
          </p:nvSpPr>
          <p:spPr>
            <a:xfrm>
              <a:off x="1633448" y="3440602"/>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dirty="0">
                <a:solidFill>
                  <a:srgbClr val="000000"/>
                </a:solidFill>
                <a:latin typeface="Arial"/>
                <a:ea typeface="Arial"/>
                <a:cs typeface="Arial"/>
                <a:sym typeface="Arial"/>
              </a:endParaRPr>
            </a:p>
          </p:txBody>
        </p:sp>
        <p:sp>
          <p:nvSpPr>
            <p:cNvPr id="26" name="Google Shape;2712;p388">
              <a:extLst>
                <a:ext uri="{FF2B5EF4-FFF2-40B4-BE49-F238E27FC236}">
                  <a16:creationId xmlns:a16="http://schemas.microsoft.com/office/drawing/2014/main" id="{2F65A633-CE04-2B88-648A-DCE256B73620}"/>
                </a:ext>
              </a:extLst>
            </p:cNvPr>
            <p:cNvSpPr/>
            <p:nvPr/>
          </p:nvSpPr>
          <p:spPr>
            <a:xfrm>
              <a:off x="1633448" y="3480500"/>
              <a:ext cx="69900" cy="66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27" name="Google Shape;2713;p388">
              <a:extLst>
                <a:ext uri="{FF2B5EF4-FFF2-40B4-BE49-F238E27FC236}">
                  <a16:creationId xmlns:a16="http://schemas.microsoft.com/office/drawing/2014/main" id="{D500A4EE-74DA-B16F-2663-7122D10637D5}"/>
                </a:ext>
              </a:extLst>
            </p:cNvPr>
            <p:cNvSpPr/>
            <p:nvPr/>
          </p:nvSpPr>
          <p:spPr>
            <a:xfrm>
              <a:off x="1633448" y="3513749"/>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28" name="Google Shape;2714;p388">
              <a:extLst>
                <a:ext uri="{FF2B5EF4-FFF2-40B4-BE49-F238E27FC236}">
                  <a16:creationId xmlns:a16="http://schemas.microsoft.com/office/drawing/2014/main" id="{6B96C8B3-F0BC-E0FC-E5DF-E8AE4E9842DA}"/>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34" name="Google Shape;2720;p388">
            <a:extLst>
              <a:ext uri="{FF2B5EF4-FFF2-40B4-BE49-F238E27FC236}">
                <a16:creationId xmlns:a16="http://schemas.microsoft.com/office/drawing/2014/main" id="{64BB8C65-3E30-0D98-1AAB-6D74EDEF503A}"/>
              </a:ext>
            </a:extLst>
          </p:cNvPr>
          <p:cNvSpPr txBox="1"/>
          <p:nvPr/>
        </p:nvSpPr>
        <p:spPr>
          <a:xfrm>
            <a:off x="1305437" y="3432934"/>
            <a:ext cx="991266" cy="43059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&lt;</a:t>
            </a:r>
            <a:endParaRPr sz="2000" b="1" dirty="0">
              <a:solidFill>
                <a:schemeClr val="accent6">
                  <a:lumMod val="75000"/>
                </a:schemeClr>
              </a:solidFill>
            </a:endParaRPr>
          </a:p>
        </p:txBody>
      </p:sp>
      <p:grpSp>
        <p:nvGrpSpPr>
          <p:cNvPr id="77" name="Group 76">
            <a:extLst>
              <a:ext uri="{FF2B5EF4-FFF2-40B4-BE49-F238E27FC236}">
                <a16:creationId xmlns:a16="http://schemas.microsoft.com/office/drawing/2014/main" id="{7B50647D-4D24-9270-07DD-1FB2FC214026}"/>
              </a:ext>
            </a:extLst>
          </p:cNvPr>
          <p:cNvGrpSpPr/>
          <p:nvPr/>
        </p:nvGrpSpPr>
        <p:grpSpPr>
          <a:xfrm>
            <a:off x="408588" y="3359352"/>
            <a:ext cx="747113" cy="648000"/>
            <a:chOff x="1035895" y="4129655"/>
            <a:chExt cx="747113" cy="648000"/>
          </a:xfrm>
        </p:grpSpPr>
        <p:grpSp>
          <p:nvGrpSpPr>
            <p:cNvPr id="76" name="Group 75">
              <a:extLst>
                <a:ext uri="{FF2B5EF4-FFF2-40B4-BE49-F238E27FC236}">
                  <a16:creationId xmlns:a16="http://schemas.microsoft.com/office/drawing/2014/main" id="{10DBF872-1E66-27CB-5687-FCA839A598AD}"/>
                </a:ext>
              </a:extLst>
            </p:cNvPr>
            <p:cNvGrpSpPr>
              <a:grpSpLocks noChangeAspect="1"/>
            </p:cNvGrpSpPr>
            <p:nvPr/>
          </p:nvGrpSpPr>
          <p:grpSpPr>
            <a:xfrm>
              <a:off x="1135008" y="4129655"/>
              <a:ext cx="648000" cy="648000"/>
              <a:chOff x="567842" y="3406699"/>
              <a:chExt cx="816232" cy="816232"/>
            </a:xfrm>
          </p:grpSpPr>
          <p:sp>
            <p:nvSpPr>
              <p:cNvPr id="29" name="Google Shape;2715;p388">
                <a:extLst>
                  <a:ext uri="{FF2B5EF4-FFF2-40B4-BE49-F238E27FC236}">
                    <a16:creationId xmlns:a16="http://schemas.microsoft.com/office/drawing/2014/main" id="{BC039CA0-0266-68B5-B1D8-FF119DFA740A}"/>
                  </a:ext>
                </a:extLst>
              </p:cNvPr>
              <p:cNvSpPr/>
              <p:nvPr/>
            </p:nvSpPr>
            <p:spPr>
              <a:xfrm>
                <a:off x="567842" y="3406699"/>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3" name="Google Shape;2719;p388">
                <a:extLst>
                  <a:ext uri="{FF2B5EF4-FFF2-40B4-BE49-F238E27FC236}">
                    <a16:creationId xmlns:a16="http://schemas.microsoft.com/office/drawing/2014/main" id="{562C872F-9C6E-3A65-B9C2-B0B55D72A651}"/>
                  </a:ext>
                </a:extLst>
              </p:cNvPr>
              <p:cNvSpPr/>
              <p:nvPr/>
            </p:nvSpPr>
            <p:spPr>
              <a:xfrm>
                <a:off x="585688" y="3557775"/>
                <a:ext cx="671612" cy="157752"/>
              </a:xfrm>
              <a:prstGeom prst="rect">
                <a:avLst/>
              </a:pr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16;p388">
                <a:extLst>
                  <a:ext uri="{FF2B5EF4-FFF2-40B4-BE49-F238E27FC236}">
                    <a16:creationId xmlns:a16="http://schemas.microsoft.com/office/drawing/2014/main" id="{D77A65B0-C679-CCA0-5A33-177785A83CBF}"/>
                  </a:ext>
                </a:extLst>
              </p:cNvPr>
              <p:cNvSpPr/>
              <p:nvPr/>
            </p:nvSpPr>
            <p:spPr>
              <a:xfrm>
                <a:off x="741784" y="3909483"/>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1" name="Google Shape;2717;p388">
                <a:extLst>
                  <a:ext uri="{FF2B5EF4-FFF2-40B4-BE49-F238E27FC236}">
                    <a16:creationId xmlns:a16="http://schemas.microsoft.com/office/drawing/2014/main" id="{3B11F89A-0FE4-F892-8F9D-318B1015EDD1}"/>
                  </a:ext>
                </a:extLst>
              </p:cNvPr>
              <p:cNvSpPr/>
              <p:nvPr/>
            </p:nvSpPr>
            <p:spPr>
              <a:xfrm>
                <a:off x="932818" y="3857381"/>
                <a:ext cx="125910" cy="282208"/>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2" name="Google Shape;2718;p388">
                <a:extLst>
                  <a:ext uri="{FF2B5EF4-FFF2-40B4-BE49-F238E27FC236}">
                    <a16:creationId xmlns:a16="http://schemas.microsoft.com/office/drawing/2014/main" id="{0062E80A-20F2-5A5E-95F5-996348D4B1B4}"/>
                  </a:ext>
                </a:extLst>
              </p:cNvPr>
              <p:cNvSpPr/>
              <p:nvPr/>
            </p:nvSpPr>
            <p:spPr>
              <a:xfrm>
                <a:off x="1110824" y="3909483"/>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
          <p:nvSpPr>
            <p:cNvPr id="35" name="Google Shape;2721;p388">
              <a:extLst>
                <a:ext uri="{FF2B5EF4-FFF2-40B4-BE49-F238E27FC236}">
                  <a16:creationId xmlns:a16="http://schemas.microsoft.com/office/drawing/2014/main" id="{FD5E0689-3BC8-4F96-5D44-D47AD10F646D}"/>
                </a:ext>
              </a:extLst>
            </p:cNvPr>
            <p:cNvSpPr txBox="1"/>
            <p:nvPr/>
          </p:nvSpPr>
          <p:spPr>
            <a:xfrm>
              <a:off x="1035895" y="4135426"/>
              <a:ext cx="708300"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100" b="1" dirty="0">
                  <a:solidFill>
                    <a:srgbClr val="FFFFFF"/>
                  </a:solidFill>
                  <a:latin typeface="Helvetica Neue"/>
                  <a:ea typeface="Helvetica Neue"/>
                  <a:cs typeface="Helvetica Neue"/>
                  <a:sym typeface="Helvetica Neue"/>
                </a:rPr>
                <a:t>CODE</a:t>
              </a:r>
              <a:endParaRPr sz="1100" b="1" dirty="0">
                <a:solidFill>
                  <a:srgbClr val="FFFFFF"/>
                </a:solidFill>
                <a:latin typeface="Helvetica Neue"/>
                <a:ea typeface="Helvetica Neue"/>
                <a:cs typeface="Helvetica Neue"/>
                <a:sym typeface="Helvetica Neue"/>
              </a:endParaRPr>
            </a:p>
          </p:txBody>
        </p:sp>
      </p:grpSp>
      <p:grpSp>
        <p:nvGrpSpPr>
          <p:cNvPr id="36" name="Google Shape;2722;p388">
            <a:extLst>
              <a:ext uri="{FF2B5EF4-FFF2-40B4-BE49-F238E27FC236}">
                <a16:creationId xmlns:a16="http://schemas.microsoft.com/office/drawing/2014/main" id="{D701AC73-B377-CB97-EFCE-F67638C164A7}"/>
              </a:ext>
            </a:extLst>
          </p:cNvPr>
          <p:cNvGrpSpPr>
            <a:grpSpLocks noChangeAspect="1"/>
          </p:cNvGrpSpPr>
          <p:nvPr/>
        </p:nvGrpSpPr>
        <p:grpSpPr>
          <a:xfrm>
            <a:off x="4579153" y="3366274"/>
            <a:ext cx="756517" cy="648000"/>
            <a:chOff x="1600200" y="3360806"/>
            <a:chExt cx="206140" cy="206140"/>
          </a:xfrm>
        </p:grpSpPr>
        <p:sp>
          <p:nvSpPr>
            <p:cNvPr id="37" name="Google Shape;2723;p388">
              <a:extLst>
                <a:ext uri="{FF2B5EF4-FFF2-40B4-BE49-F238E27FC236}">
                  <a16:creationId xmlns:a16="http://schemas.microsoft.com/office/drawing/2014/main" id="{3D30F5C1-482F-F5AE-43A2-9AE91BBD3A78}"/>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38" name="Google Shape;2724;p388">
              <a:extLst>
                <a:ext uri="{FF2B5EF4-FFF2-40B4-BE49-F238E27FC236}">
                  <a16:creationId xmlns:a16="http://schemas.microsoft.com/office/drawing/2014/main" id="{542197F5-6B8C-1F53-1F52-68EBBA33BA3E}"/>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39" name="Google Shape;2725;p388">
              <a:extLst>
                <a:ext uri="{FF2B5EF4-FFF2-40B4-BE49-F238E27FC236}">
                  <a16:creationId xmlns:a16="http://schemas.microsoft.com/office/drawing/2014/main" id="{FBB49397-EF81-7221-E594-9A5DC58710D3}"/>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0" name="Google Shape;2726;p388">
              <a:extLst>
                <a:ext uri="{FF2B5EF4-FFF2-40B4-BE49-F238E27FC236}">
                  <a16:creationId xmlns:a16="http://schemas.microsoft.com/office/drawing/2014/main" id="{888D459B-0F11-E40C-85E7-3555CA019CA5}"/>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1" name="Google Shape;2727;p388">
              <a:extLst>
                <a:ext uri="{FF2B5EF4-FFF2-40B4-BE49-F238E27FC236}">
                  <a16:creationId xmlns:a16="http://schemas.microsoft.com/office/drawing/2014/main" id="{B39BE296-9C50-8162-6C18-4343EF96434D}"/>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2" name="Google Shape;2728;p388">
              <a:extLst>
                <a:ext uri="{FF2B5EF4-FFF2-40B4-BE49-F238E27FC236}">
                  <a16:creationId xmlns:a16="http://schemas.microsoft.com/office/drawing/2014/main" id="{BDC4DD8C-74A1-2CA0-EA79-3988F8476281}"/>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48" name="Google Shape;2734;p388">
            <a:extLst>
              <a:ext uri="{FF2B5EF4-FFF2-40B4-BE49-F238E27FC236}">
                <a16:creationId xmlns:a16="http://schemas.microsoft.com/office/drawing/2014/main" id="{E40789BF-2478-7241-7346-8ECAD914E465}"/>
              </a:ext>
            </a:extLst>
          </p:cNvPr>
          <p:cNvSpPr txBox="1"/>
          <p:nvPr/>
        </p:nvSpPr>
        <p:spPr>
          <a:xfrm>
            <a:off x="4095643" y="3443322"/>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&gt;</a:t>
            </a:r>
            <a:endParaRPr sz="2800" b="1" dirty="0">
              <a:solidFill>
                <a:schemeClr val="accent6">
                  <a:lumMod val="75000"/>
                </a:schemeClr>
              </a:solidFill>
            </a:endParaRPr>
          </a:p>
        </p:txBody>
      </p:sp>
      <p:grpSp>
        <p:nvGrpSpPr>
          <p:cNvPr id="69" name="Group 68">
            <a:extLst>
              <a:ext uri="{FF2B5EF4-FFF2-40B4-BE49-F238E27FC236}">
                <a16:creationId xmlns:a16="http://schemas.microsoft.com/office/drawing/2014/main" id="{FB38A4A3-0076-12E8-EC96-3DA6B2D6A0DE}"/>
              </a:ext>
            </a:extLst>
          </p:cNvPr>
          <p:cNvGrpSpPr>
            <a:grpSpLocks noChangeAspect="1"/>
          </p:cNvGrpSpPr>
          <p:nvPr/>
        </p:nvGrpSpPr>
        <p:grpSpPr>
          <a:xfrm>
            <a:off x="3259365" y="3366274"/>
            <a:ext cx="640809" cy="648000"/>
            <a:chOff x="3192826" y="3366274"/>
            <a:chExt cx="818812" cy="816232"/>
          </a:xfrm>
        </p:grpSpPr>
        <p:grpSp>
          <p:nvGrpSpPr>
            <p:cNvPr id="68" name="Group 67">
              <a:extLst>
                <a:ext uri="{FF2B5EF4-FFF2-40B4-BE49-F238E27FC236}">
                  <a16:creationId xmlns:a16="http://schemas.microsoft.com/office/drawing/2014/main" id="{49FA11D7-6C0E-B10C-FF9A-1F539ADF0A6E}"/>
                </a:ext>
              </a:extLst>
            </p:cNvPr>
            <p:cNvGrpSpPr/>
            <p:nvPr/>
          </p:nvGrpSpPr>
          <p:grpSpPr>
            <a:xfrm>
              <a:off x="3195406" y="3366274"/>
              <a:ext cx="816232" cy="816232"/>
              <a:chOff x="4632321" y="4199037"/>
              <a:chExt cx="816232" cy="816232"/>
            </a:xfrm>
          </p:grpSpPr>
          <p:sp>
            <p:nvSpPr>
              <p:cNvPr id="43" name="Google Shape;2729;p388">
                <a:extLst>
                  <a:ext uri="{FF2B5EF4-FFF2-40B4-BE49-F238E27FC236}">
                    <a16:creationId xmlns:a16="http://schemas.microsoft.com/office/drawing/2014/main" id="{19DC6515-C1F8-0509-1B1D-140BB0BFB89C}"/>
                  </a:ext>
                </a:extLst>
              </p:cNvPr>
              <p:cNvSpPr>
                <a:spLocks noChangeAspect="1"/>
              </p:cNvSpPr>
              <p:nvPr/>
            </p:nvSpPr>
            <p:spPr>
              <a:xfrm>
                <a:off x="4632321" y="4199037"/>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44" name="Google Shape;2730;p388">
                <a:extLst>
                  <a:ext uri="{FF2B5EF4-FFF2-40B4-BE49-F238E27FC236}">
                    <a16:creationId xmlns:a16="http://schemas.microsoft.com/office/drawing/2014/main" id="{72ADB18F-CF51-48A5-EF14-17E3C2140585}"/>
                  </a:ext>
                </a:extLst>
              </p:cNvPr>
              <p:cNvSpPr/>
              <p:nvPr/>
            </p:nvSpPr>
            <p:spPr>
              <a:xfrm>
                <a:off x="4814671" y="4685307"/>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45" name="Google Shape;2731;p388">
                <a:extLst>
                  <a:ext uri="{FF2B5EF4-FFF2-40B4-BE49-F238E27FC236}">
                    <a16:creationId xmlns:a16="http://schemas.microsoft.com/office/drawing/2014/main" id="{53DEF6F2-675B-1242-A27C-980B5550605D}"/>
                  </a:ext>
                </a:extLst>
              </p:cNvPr>
              <p:cNvSpPr/>
              <p:nvPr/>
            </p:nvSpPr>
            <p:spPr>
              <a:xfrm>
                <a:off x="5005704" y="4633207"/>
                <a:ext cx="125910" cy="282209"/>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46" name="Google Shape;2732;p388">
                <a:extLst>
                  <a:ext uri="{FF2B5EF4-FFF2-40B4-BE49-F238E27FC236}">
                    <a16:creationId xmlns:a16="http://schemas.microsoft.com/office/drawing/2014/main" id="{7A5684D8-BC56-A011-2B34-FA0C045A8F9E}"/>
                  </a:ext>
                </a:extLst>
              </p:cNvPr>
              <p:cNvSpPr/>
              <p:nvPr/>
            </p:nvSpPr>
            <p:spPr>
              <a:xfrm>
                <a:off x="5183711" y="4685307"/>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47" name="Google Shape;2733;p388">
                <a:extLst>
                  <a:ext uri="{FF2B5EF4-FFF2-40B4-BE49-F238E27FC236}">
                    <a16:creationId xmlns:a16="http://schemas.microsoft.com/office/drawing/2014/main" id="{2913D2EC-87A0-1258-5BAB-84768366C351}"/>
                  </a:ext>
                </a:extLst>
              </p:cNvPr>
              <p:cNvSpPr/>
              <p:nvPr/>
            </p:nvSpPr>
            <p:spPr>
              <a:xfrm>
                <a:off x="4679313" y="4348911"/>
                <a:ext cx="624900" cy="172200"/>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2735;p388">
              <a:extLst>
                <a:ext uri="{FF2B5EF4-FFF2-40B4-BE49-F238E27FC236}">
                  <a16:creationId xmlns:a16="http://schemas.microsoft.com/office/drawing/2014/main" id="{B10ACD20-67C7-79A4-D5E7-A74CCA82281B}"/>
                </a:ext>
              </a:extLst>
            </p:cNvPr>
            <p:cNvSpPr txBox="1"/>
            <p:nvPr/>
          </p:nvSpPr>
          <p:spPr>
            <a:xfrm>
              <a:off x="3192826" y="3375112"/>
              <a:ext cx="708302"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b="1" dirty="0">
                  <a:solidFill>
                    <a:srgbClr val="FFFFFF"/>
                  </a:solidFill>
                  <a:latin typeface="Helvetica Neue"/>
                  <a:ea typeface="Helvetica Neue"/>
                  <a:cs typeface="Helvetica Neue"/>
                  <a:sym typeface="Helvetica Neue"/>
                </a:rPr>
                <a:t>CODE</a:t>
              </a:r>
              <a:endParaRPr sz="1000" b="1" dirty="0">
                <a:solidFill>
                  <a:srgbClr val="FFFFFF"/>
                </a:solidFill>
                <a:latin typeface="Helvetica Neue"/>
                <a:ea typeface="Helvetica Neue"/>
                <a:cs typeface="Helvetica Neue"/>
                <a:sym typeface="Helvetica Neue"/>
              </a:endParaRPr>
            </a:p>
          </p:txBody>
        </p:sp>
      </p:grpSp>
      <p:sp>
        <p:nvSpPr>
          <p:cNvPr id="62" name="Google Shape;2755;p388">
            <a:extLst>
              <a:ext uri="{FF2B5EF4-FFF2-40B4-BE49-F238E27FC236}">
                <a16:creationId xmlns:a16="http://schemas.microsoft.com/office/drawing/2014/main" id="{E808F557-6225-233F-5356-3A3C5B098B3E}"/>
              </a:ext>
            </a:extLst>
          </p:cNvPr>
          <p:cNvSpPr txBox="1"/>
          <p:nvPr/>
        </p:nvSpPr>
        <p:spPr>
          <a:xfrm>
            <a:off x="9617075" y="5100550"/>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b="1" dirty="0">
              <a:solidFill>
                <a:srgbClr val="D04A02"/>
              </a:solidFill>
            </a:endParaRPr>
          </a:p>
        </p:txBody>
      </p:sp>
      <p:sp>
        <p:nvSpPr>
          <p:cNvPr id="78" name="Google Shape;2759;p388">
            <a:extLst>
              <a:ext uri="{FF2B5EF4-FFF2-40B4-BE49-F238E27FC236}">
                <a16:creationId xmlns:a16="http://schemas.microsoft.com/office/drawing/2014/main" id="{FC356592-25DD-6946-51BF-0218E21A0B98}"/>
              </a:ext>
            </a:extLst>
          </p:cNvPr>
          <p:cNvSpPr/>
          <p:nvPr/>
        </p:nvSpPr>
        <p:spPr>
          <a:xfrm>
            <a:off x="6057903" y="3752320"/>
            <a:ext cx="2392899" cy="827394"/>
          </a:xfrm>
          <a:prstGeom prst="rect">
            <a:avLst/>
          </a:prstGeom>
          <a:noFill/>
          <a:ln w="9525" cap="flat" cmpd="sng">
            <a:solidFill>
              <a:schemeClr val="tx1">
                <a:lumMod val="75000"/>
                <a:lumOff val="25000"/>
              </a:schemeClr>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2722;p388">
            <a:extLst>
              <a:ext uri="{FF2B5EF4-FFF2-40B4-BE49-F238E27FC236}">
                <a16:creationId xmlns:a16="http://schemas.microsoft.com/office/drawing/2014/main" id="{E9C35C93-847D-4AC9-2991-EACD45C27D11}"/>
              </a:ext>
            </a:extLst>
          </p:cNvPr>
          <p:cNvGrpSpPr>
            <a:grpSpLocks noChangeAspect="1"/>
          </p:cNvGrpSpPr>
          <p:nvPr/>
        </p:nvGrpSpPr>
        <p:grpSpPr>
          <a:xfrm>
            <a:off x="7500932" y="3828182"/>
            <a:ext cx="756517" cy="648000"/>
            <a:chOff x="1600200" y="3360806"/>
            <a:chExt cx="206140" cy="206140"/>
          </a:xfrm>
        </p:grpSpPr>
        <p:sp>
          <p:nvSpPr>
            <p:cNvPr id="80" name="Google Shape;2723;p388">
              <a:extLst>
                <a:ext uri="{FF2B5EF4-FFF2-40B4-BE49-F238E27FC236}">
                  <a16:creationId xmlns:a16="http://schemas.microsoft.com/office/drawing/2014/main" id="{4E07C04D-78E3-7F6B-6B02-4799BB44FBDB}"/>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1" name="Google Shape;2724;p388">
              <a:extLst>
                <a:ext uri="{FF2B5EF4-FFF2-40B4-BE49-F238E27FC236}">
                  <a16:creationId xmlns:a16="http://schemas.microsoft.com/office/drawing/2014/main" id="{60389FC0-4FCB-595B-CB42-66F86A00499E}"/>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2" name="Google Shape;2725;p388">
              <a:extLst>
                <a:ext uri="{FF2B5EF4-FFF2-40B4-BE49-F238E27FC236}">
                  <a16:creationId xmlns:a16="http://schemas.microsoft.com/office/drawing/2014/main" id="{B9825E95-B136-6E23-82A2-A3EEC1885FD6}"/>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3" name="Google Shape;2726;p388">
              <a:extLst>
                <a:ext uri="{FF2B5EF4-FFF2-40B4-BE49-F238E27FC236}">
                  <a16:creationId xmlns:a16="http://schemas.microsoft.com/office/drawing/2014/main" id="{9DFA6A43-B188-E938-578A-88E53F0AA9BB}"/>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4" name="Google Shape;2727;p388">
              <a:extLst>
                <a:ext uri="{FF2B5EF4-FFF2-40B4-BE49-F238E27FC236}">
                  <a16:creationId xmlns:a16="http://schemas.microsoft.com/office/drawing/2014/main" id="{6FBDA65D-90AA-682A-548A-B2D2653B6900}"/>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5" name="Google Shape;2728;p388">
              <a:extLst>
                <a:ext uri="{FF2B5EF4-FFF2-40B4-BE49-F238E27FC236}">
                  <a16:creationId xmlns:a16="http://schemas.microsoft.com/office/drawing/2014/main" id="{8CB3316B-DE14-D9A9-BD9A-F81D80B84C5A}"/>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86" name="Google Shape;2734;p388">
            <a:extLst>
              <a:ext uri="{FF2B5EF4-FFF2-40B4-BE49-F238E27FC236}">
                <a16:creationId xmlns:a16="http://schemas.microsoft.com/office/drawing/2014/main" id="{A05A07E4-9D2E-2755-6A06-CB17AC5F52DC}"/>
              </a:ext>
            </a:extLst>
          </p:cNvPr>
          <p:cNvSpPr txBox="1"/>
          <p:nvPr/>
        </p:nvSpPr>
        <p:spPr>
          <a:xfrm>
            <a:off x="7023608" y="3929421"/>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&gt;</a:t>
            </a:r>
            <a:endParaRPr sz="2800" b="1" dirty="0">
              <a:solidFill>
                <a:schemeClr val="accent6">
                  <a:lumMod val="75000"/>
                </a:schemeClr>
              </a:solidFill>
            </a:endParaRPr>
          </a:p>
        </p:txBody>
      </p:sp>
      <p:grpSp>
        <p:nvGrpSpPr>
          <p:cNvPr id="95" name="Google Shape;2722;p388">
            <a:extLst>
              <a:ext uri="{FF2B5EF4-FFF2-40B4-BE49-F238E27FC236}">
                <a16:creationId xmlns:a16="http://schemas.microsoft.com/office/drawing/2014/main" id="{36697D84-65EE-E433-A803-DE8EA457A233}"/>
              </a:ext>
            </a:extLst>
          </p:cNvPr>
          <p:cNvGrpSpPr>
            <a:grpSpLocks noChangeAspect="1"/>
          </p:cNvGrpSpPr>
          <p:nvPr/>
        </p:nvGrpSpPr>
        <p:grpSpPr>
          <a:xfrm>
            <a:off x="6941868" y="2946770"/>
            <a:ext cx="630342" cy="539924"/>
            <a:chOff x="1600200" y="3360806"/>
            <a:chExt cx="206140" cy="206140"/>
          </a:xfrm>
        </p:grpSpPr>
        <p:sp>
          <p:nvSpPr>
            <p:cNvPr id="96" name="Google Shape;2723;p388">
              <a:extLst>
                <a:ext uri="{FF2B5EF4-FFF2-40B4-BE49-F238E27FC236}">
                  <a16:creationId xmlns:a16="http://schemas.microsoft.com/office/drawing/2014/main" id="{462539A7-002E-4E3C-BE3B-EAC8636E4433}"/>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7" name="Google Shape;2724;p388">
              <a:extLst>
                <a:ext uri="{FF2B5EF4-FFF2-40B4-BE49-F238E27FC236}">
                  <a16:creationId xmlns:a16="http://schemas.microsoft.com/office/drawing/2014/main" id="{F2ADA1B3-DA6C-7CCB-2E64-9E62F8C15CB0}"/>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8" name="Google Shape;2725;p388">
              <a:extLst>
                <a:ext uri="{FF2B5EF4-FFF2-40B4-BE49-F238E27FC236}">
                  <a16:creationId xmlns:a16="http://schemas.microsoft.com/office/drawing/2014/main" id="{7F05AD9A-3F89-1719-CF0C-0061A9D00297}"/>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9" name="Google Shape;2726;p388">
              <a:extLst>
                <a:ext uri="{FF2B5EF4-FFF2-40B4-BE49-F238E27FC236}">
                  <a16:creationId xmlns:a16="http://schemas.microsoft.com/office/drawing/2014/main" id="{3A1394FA-6523-91DF-5A1A-E50C8EAE5744}"/>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0" name="Google Shape;2727;p388">
              <a:extLst>
                <a:ext uri="{FF2B5EF4-FFF2-40B4-BE49-F238E27FC236}">
                  <a16:creationId xmlns:a16="http://schemas.microsoft.com/office/drawing/2014/main" id="{EEF9F0F6-33F1-C2EC-BDB7-919DEC774B23}"/>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1" name="Google Shape;2728;p388">
              <a:extLst>
                <a:ext uri="{FF2B5EF4-FFF2-40B4-BE49-F238E27FC236}">
                  <a16:creationId xmlns:a16="http://schemas.microsoft.com/office/drawing/2014/main" id="{BAA9B57F-CF4F-8A7F-8907-59D3048F2157}"/>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cxnSp>
        <p:nvCxnSpPr>
          <p:cNvPr id="102" name="Google Shape;2757;p388">
            <a:extLst>
              <a:ext uri="{FF2B5EF4-FFF2-40B4-BE49-F238E27FC236}">
                <a16:creationId xmlns:a16="http://schemas.microsoft.com/office/drawing/2014/main" id="{CBDB8FF2-8572-11E7-1907-4C8CE904F13F}"/>
              </a:ext>
            </a:extLst>
          </p:cNvPr>
          <p:cNvCxnSpPr>
            <a:cxnSpLocks/>
            <a:stCxn id="78" idx="0"/>
            <a:endCxn id="100" idx="2"/>
          </p:cNvCxnSpPr>
          <p:nvPr/>
        </p:nvCxnSpPr>
        <p:spPr>
          <a:xfrm flipH="1" flipV="1">
            <a:off x="7150407" y="3373290"/>
            <a:ext cx="103946" cy="379030"/>
          </a:xfrm>
          <a:prstGeom prst="straightConnector1">
            <a:avLst/>
          </a:prstGeom>
          <a:noFill/>
          <a:ln w="9525" cap="flat" cmpd="sng">
            <a:solidFill>
              <a:schemeClr val="tx1">
                <a:lumMod val="75000"/>
                <a:lumOff val="25000"/>
              </a:schemeClr>
            </a:solidFill>
            <a:prstDash val="solid"/>
            <a:round/>
            <a:headEnd type="none" w="med" len="med"/>
            <a:tailEnd type="none" w="med" len="med"/>
          </a:ln>
        </p:spPr>
      </p:cxnSp>
      <p:grpSp>
        <p:nvGrpSpPr>
          <p:cNvPr id="4" name="Group 3">
            <a:extLst>
              <a:ext uri="{FF2B5EF4-FFF2-40B4-BE49-F238E27FC236}">
                <a16:creationId xmlns:a16="http://schemas.microsoft.com/office/drawing/2014/main" id="{4A599AB7-7562-1C68-225C-28C07A43573C}"/>
              </a:ext>
            </a:extLst>
          </p:cNvPr>
          <p:cNvGrpSpPr>
            <a:grpSpLocks noChangeAspect="1"/>
          </p:cNvGrpSpPr>
          <p:nvPr/>
        </p:nvGrpSpPr>
        <p:grpSpPr>
          <a:xfrm>
            <a:off x="6185821" y="3840937"/>
            <a:ext cx="640809" cy="648000"/>
            <a:chOff x="3192826" y="3366274"/>
            <a:chExt cx="818812" cy="816232"/>
          </a:xfrm>
        </p:grpSpPr>
        <p:grpSp>
          <p:nvGrpSpPr>
            <p:cNvPr id="5" name="Group 4">
              <a:extLst>
                <a:ext uri="{FF2B5EF4-FFF2-40B4-BE49-F238E27FC236}">
                  <a16:creationId xmlns:a16="http://schemas.microsoft.com/office/drawing/2014/main" id="{EA3CDF48-E945-80E7-40D5-E1EE566AC00C}"/>
                </a:ext>
              </a:extLst>
            </p:cNvPr>
            <p:cNvGrpSpPr/>
            <p:nvPr/>
          </p:nvGrpSpPr>
          <p:grpSpPr>
            <a:xfrm>
              <a:off x="3195406" y="3366274"/>
              <a:ext cx="816232" cy="816232"/>
              <a:chOff x="4632321" y="4199037"/>
              <a:chExt cx="816232" cy="816232"/>
            </a:xfrm>
          </p:grpSpPr>
          <p:sp>
            <p:nvSpPr>
              <p:cNvPr id="8" name="Google Shape;2729;p388">
                <a:extLst>
                  <a:ext uri="{FF2B5EF4-FFF2-40B4-BE49-F238E27FC236}">
                    <a16:creationId xmlns:a16="http://schemas.microsoft.com/office/drawing/2014/main" id="{23ABB7CF-E537-83A3-7608-D0CE49FFD079}"/>
                  </a:ext>
                </a:extLst>
              </p:cNvPr>
              <p:cNvSpPr>
                <a:spLocks noChangeAspect="1"/>
              </p:cNvSpPr>
              <p:nvPr/>
            </p:nvSpPr>
            <p:spPr>
              <a:xfrm>
                <a:off x="4632321" y="4199037"/>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9" name="Google Shape;2730;p388">
                <a:extLst>
                  <a:ext uri="{FF2B5EF4-FFF2-40B4-BE49-F238E27FC236}">
                    <a16:creationId xmlns:a16="http://schemas.microsoft.com/office/drawing/2014/main" id="{85AA8EBC-2038-6965-8745-9C35CCAA7A5E}"/>
                  </a:ext>
                </a:extLst>
              </p:cNvPr>
              <p:cNvSpPr/>
              <p:nvPr/>
            </p:nvSpPr>
            <p:spPr>
              <a:xfrm>
                <a:off x="4814671" y="4685307"/>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0" name="Google Shape;2731;p388">
                <a:extLst>
                  <a:ext uri="{FF2B5EF4-FFF2-40B4-BE49-F238E27FC236}">
                    <a16:creationId xmlns:a16="http://schemas.microsoft.com/office/drawing/2014/main" id="{FE95B815-FBEC-9CF9-499C-30C82868D7B6}"/>
                  </a:ext>
                </a:extLst>
              </p:cNvPr>
              <p:cNvSpPr/>
              <p:nvPr/>
            </p:nvSpPr>
            <p:spPr>
              <a:xfrm>
                <a:off x="5005704" y="4633207"/>
                <a:ext cx="125910" cy="282209"/>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1" name="Google Shape;2732;p388">
                <a:extLst>
                  <a:ext uri="{FF2B5EF4-FFF2-40B4-BE49-F238E27FC236}">
                    <a16:creationId xmlns:a16="http://schemas.microsoft.com/office/drawing/2014/main" id="{C6BA1F70-59B3-4EE3-51C9-B64A2147AAFC}"/>
                  </a:ext>
                </a:extLst>
              </p:cNvPr>
              <p:cNvSpPr/>
              <p:nvPr/>
            </p:nvSpPr>
            <p:spPr>
              <a:xfrm>
                <a:off x="5183711" y="4685307"/>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2" name="Google Shape;2733;p388">
                <a:extLst>
                  <a:ext uri="{FF2B5EF4-FFF2-40B4-BE49-F238E27FC236}">
                    <a16:creationId xmlns:a16="http://schemas.microsoft.com/office/drawing/2014/main" id="{E532BD66-0BD3-9435-DF2C-15562F439D42}"/>
                  </a:ext>
                </a:extLst>
              </p:cNvPr>
              <p:cNvSpPr/>
              <p:nvPr/>
            </p:nvSpPr>
            <p:spPr>
              <a:xfrm>
                <a:off x="4679313" y="4348911"/>
                <a:ext cx="624900" cy="172200"/>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2735;p388">
              <a:extLst>
                <a:ext uri="{FF2B5EF4-FFF2-40B4-BE49-F238E27FC236}">
                  <a16:creationId xmlns:a16="http://schemas.microsoft.com/office/drawing/2014/main" id="{9149E3DF-C65F-7535-7304-76D387642273}"/>
                </a:ext>
              </a:extLst>
            </p:cNvPr>
            <p:cNvSpPr txBox="1"/>
            <p:nvPr/>
          </p:nvSpPr>
          <p:spPr>
            <a:xfrm>
              <a:off x="3192826" y="3375112"/>
              <a:ext cx="708302"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b="1" dirty="0">
                  <a:solidFill>
                    <a:srgbClr val="FFFFFF"/>
                  </a:solidFill>
                  <a:latin typeface="Helvetica Neue"/>
                  <a:ea typeface="Helvetica Neue"/>
                  <a:cs typeface="Helvetica Neue"/>
                  <a:sym typeface="Helvetica Neue"/>
                </a:rPr>
                <a:t>CODE</a:t>
              </a:r>
              <a:endParaRPr sz="1000" b="1" dirty="0">
                <a:solidFill>
                  <a:srgbClr val="FFFFFF"/>
                </a:solidFill>
                <a:latin typeface="Helvetica Neue"/>
                <a:ea typeface="Helvetica Neue"/>
                <a:cs typeface="Helvetica Neue"/>
                <a:sym typeface="Helvetica Neue"/>
              </a:endParaRPr>
            </a:p>
          </p:txBody>
        </p:sp>
      </p:grpSp>
    </p:spTree>
    <p:extLst>
      <p:ext uri="{BB962C8B-B14F-4D97-AF65-F5344CB8AC3E}">
        <p14:creationId xmlns:p14="http://schemas.microsoft.com/office/powerpoint/2010/main" val="42005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en-US" dirty="0"/>
              <a:t>1. A legal opinion: what is it and what is its purpose?</a:t>
            </a:r>
            <a:endParaRPr lang="en-NL" dirty="0"/>
          </a:p>
        </p:txBody>
      </p:sp>
      <p:sp>
        <p:nvSpPr>
          <p:cNvPr id="4" name="Content Placeholder 3">
            <a:extLst>
              <a:ext uri="{FF2B5EF4-FFF2-40B4-BE49-F238E27FC236}">
                <a16:creationId xmlns:a16="http://schemas.microsoft.com/office/drawing/2014/main" id="{BB6100A1-9844-66C0-17A7-D9D1B9AB17F5}"/>
              </a:ext>
            </a:extLst>
          </p:cNvPr>
          <p:cNvSpPr>
            <a:spLocks noGrp="1"/>
          </p:cNvSpPr>
          <p:nvPr>
            <p:ph idx="1"/>
          </p:nvPr>
        </p:nvSpPr>
        <p:spPr/>
        <p:txBody>
          <a:bodyPr/>
          <a:lstStyle/>
          <a:p>
            <a:pPr marL="0" indent="0">
              <a:spcAft>
                <a:spcPts val="600"/>
              </a:spcAft>
              <a:buNone/>
            </a:pPr>
            <a:r>
              <a:rPr lang="nl-BE" dirty="0" err="1">
                <a:solidFill>
                  <a:schemeClr val="accent5">
                    <a:lumMod val="75000"/>
                  </a:schemeClr>
                </a:solidFill>
              </a:rPr>
              <a:t>Some</a:t>
            </a:r>
            <a:r>
              <a:rPr lang="nl-BE" dirty="0">
                <a:solidFill>
                  <a:schemeClr val="accent5">
                    <a:lumMod val="75000"/>
                  </a:schemeClr>
                </a:solidFill>
              </a:rPr>
              <a:t> </a:t>
            </a:r>
            <a:r>
              <a:rPr lang="nl-BE" dirty="0" err="1">
                <a:solidFill>
                  <a:schemeClr val="accent5">
                    <a:lumMod val="75000"/>
                  </a:schemeClr>
                </a:solidFill>
              </a:rPr>
              <a:t>history</a:t>
            </a:r>
            <a:endParaRPr lang="nl-BE" dirty="0">
              <a:solidFill>
                <a:schemeClr val="accent5">
                  <a:lumMod val="75000"/>
                </a:schemeClr>
              </a:solidFill>
            </a:endParaRPr>
          </a:p>
          <a:p>
            <a:pPr marL="457200" lvl="0" indent="-330200" algn="l" rtl="0">
              <a:spcBef>
                <a:spcPts val="0"/>
              </a:spcBef>
              <a:spcAft>
                <a:spcPts val="0"/>
              </a:spcAft>
              <a:buSzPts val="1600"/>
              <a:buChar char="•"/>
            </a:pPr>
            <a:r>
              <a:rPr lang="en-US" dirty="0">
                <a:solidFill>
                  <a:schemeClr val="accent6">
                    <a:lumMod val="75000"/>
                  </a:schemeClr>
                </a:solidFill>
              </a:rPr>
              <a:t>End of the 19th century: </a:t>
            </a:r>
            <a:r>
              <a:rPr lang="en-US" dirty="0"/>
              <a:t>birth of the LO in the US in the context of bond issuances (oldest known opinion dates back to 1899)</a:t>
            </a:r>
          </a:p>
          <a:p>
            <a:pPr marL="457200" lvl="0" indent="-330200" algn="l" rtl="0">
              <a:spcBef>
                <a:spcPts val="1000"/>
              </a:spcBef>
              <a:spcAft>
                <a:spcPts val="0"/>
              </a:spcAft>
              <a:buSzPts val="1600"/>
              <a:buChar char="•"/>
            </a:pPr>
            <a:r>
              <a:rPr lang="en-US" dirty="0">
                <a:solidFill>
                  <a:schemeClr val="accent6">
                    <a:lumMod val="75000"/>
                  </a:schemeClr>
                </a:solidFill>
              </a:rPr>
              <a:t>Mid 20th century: </a:t>
            </a:r>
            <a:r>
              <a:rPr lang="en-US" dirty="0"/>
              <a:t>rise of international transactions (e.g. American bank financing a company in Belgium, Belgian company issuing bonds in the US), however, American banks/investors were unfamiliar with European legal systems and therefore required LOs</a:t>
            </a:r>
          </a:p>
          <a:p>
            <a:pPr marL="457200" lvl="0" indent="-317500" algn="l" rtl="0">
              <a:spcBef>
                <a:spcPts val="1000"/>
              </a:spcBef>
              <a:spcAft>
                <a:spcPts val="0"/>
              </a:spcAft>
              <a:buSzPts val="1400"/>
              <a:buChar char="•"/>
            </a:pPr>
            <a:r>
              <a:rPr lang="en-US" dirty="0">
                <a:solidFill>
                  <a:schemeClr val="accent6">
                    <a:lumMod val="75000"/>
                  </a:schemeClr>
                </a:solidFill>
              </a:rPr>
              <a:t>1970s:</a:t>
            </a:r>
            <a:r>
              <a:rPr lang="en-US" dirty="0"/>
              <a:t> European financiers took over the practice</a:t>
            </a:r>
          </a:p>
          <a:p>
            <a:pPr marL="457200" lvl="0" indent="-330200" algn="l" rtl="0">
              <a:spcBef>
                <a:spcPts val="1000"/>
              </a:spcBef>
              <a:spcAft>
                <a:spcPts val="0"/>
              </a:spcAft>
              <a:buSzPts val="1600"/>
              <a:buChar char="•"/>
            </a:pPr>
            <a:r>
              <a:rPr lang="en-US" dirty="0">
                <a:solidFill>
                  <a:schemeClr val="accent6">
                    <a:lumMod val="75000"/>
                  </a:schemeClr>
                </a:solidFill>
              </a:rPr>
              <a:t>Now:</a:t>
            </a:r>
            <a:r>
              <a:rPr lang="en-US" dirty="0"/>
              <a:t> requiring LOs is widely accepted in international transactions</a:t>
            </a:r>
          </a:p>
          <a:p>
            <a:pPr marL="457200" lvl="0" indent="-330200" algn="l" rtl="0">
              <a:spcBef>
                <a:spcPts val="1000"/>
              </a:spcBef>
              <a:spcAft>
                <a:spcPts val="0"/>
              </a:spcAft>
              <a:buSzPts val="1600"/>
              <a:buChar char="•"/>
            </a:pPr>
            <a:r>
              <a:rPr lang="en-US" dirty="0">
                <a:solidFill>
                  <a:schemeClr val="accent6">
                    <a:lumMod val="75000"/>
                  </a:schemeClr>
                </a:solidFill>
              </a:rPr>
              <a:t>Now: </a:t>
            </a:r>
            <a:r>
              <a:rPr lang="en-US" dirty="0"/>
              <a:t>requiring LOs also is accepted in national sizeable or complex transactions </a:t>
            </a:r>
          </a:p>
          <a:p>
            <a:pPr marL="0" indent="0">
              <a:buNone/>
            </a:pP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5</a:t>
            </a:fld>
            <a:endParaRPr lang="en-NL"/>
          </a:p>
        </p:txBody>
      </p:sp>
    </p:spTree>
    <p:extLst>
      <p:ext uri="{BB962C8B-B14F-4D97-AF65-F5344CB8AC3E}">
        <p14:creationId xmlns:p14="http://schemas.microsoft.com/office/powerpoint/2010/main" val="57474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50</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318381"/>
            <a:ext cx="7768595"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tx2"/>
                </a:solidFill>
              </a:rPr>
              <a:t>Legal opinions on smart (legal) contracts</a:t>
            </a:r>
          </a:p>
          <a:p>
            <a:pPr marL="0" indent="0">
              <a:buFont typeface="Arial" pitchFamily="34" charset="0"/>
              <a:buNone/>
            </a:pPr>
            <a:endParaRPr lang="en-US" dirty="0">
              <a:solidFill>
                <a:schemeClr val="tx2"/>
              </a:solidFill>
            </a:endParaRPr>
          </a:p>
          <a:p>
            <a:pPr marL="127000" lvl="0" indent="0" algn="l" rtl="0">
              <a:buSzPts val="1600"/>
              <a:buNone/>
            </a:pPr>
            <a:endParaRPr lang="en-US" sz="1400" dirty="0"/>
          </a:p>
          <a:p>
            <a:pPr marL="457200" lvl="0" indent="-330200" algn="l" rtl="0">
              <a:buSzPts val="1600"/>
              <a:buChar char="•"/>
            </a:pPr>
            <a:endParaRPr lang="en-US" dirty="0"/>
          </a:p>
          <a:p>
            <a:pPr marL="457200" lvl="0" indent="-330200" algn="l" rtl="0">
              <a:buSzPts val="1600"/>
              <a:buChar char="•"/>
            </a:pPr>
            <a:endParaRPr lang="en-US" dirty="0"/>
          </a:p>
          <a:p>
            <a:pPr marL="0" indent="0">
              <a:buNone/>
            </a:pPr>
            <a:endParaRPr lang="nl-NL" dirty="0"/>
          </a:p>
        </p:txBody>
      </p:sp>
      <p:sp>
        <p:nvSpPr>
          <p:cNvPr id="19" name="Google Shape;2702;p388">
            <a:extLst>
              <a:ext uri="{FF2B5EF4-FFF2-40B4-BE49-F238E27FC236}">
                <a16:creationId xmlns:a16="http://schemas.microsoft.com/office/drawing/2014/main" id="{E28F721E-F731-640E-D5CC-73FFA7660E31}"/>
              </a:ext>
            </a:extLst>
          </p:cNvPr>
          <p:cNvSpPr txBox="1">
            <a:spLocks/>
          </p:cNvSpPr>
          <p:nvPr/>
        </p:nvSpPr>
        <p:spPr>
          <a:xfrm>
            <a:off x="443106" y="1778721"/>
            <a:ext cx="2586025" cy="1302550"/>
          </a:xfrm>
          <a:prstGeom prst="rect">
            <a:avLst/>
          </a:prstGeom>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“External” smart contracts</a:t>
            </a:r>
          </a:p>
          <a:p>
            <a:pPr marL="182563" indent="-182563">
              <a:spcBef>
                <a:spcPts val="300"/>
              </a:spcBef>
              <a:buFont typeface="Arial" panose="020B0604020202020204" pitchFamily="34" charset="0"/>
              <a:buChar char="•"/>
            </a:pPr>
            <a:r>
              <a:rPr lang="en-US" sz="1200" dirty="0"/>
              <a:t>Agreement is written in a different language (in this case a programming language)</a:t>
            </a:r>
          </a:p>
          <a:p>
            <a:pPr marL="0" indent="0">
              <a:spcBef>
                <a:spcPts val="300"/>
              </a:spcBef>
              <a:buFont typeface="Arial" pitchFamily="34" charset="0"/>
              <a:buNone/>
              <a:tabLst>
                <a:tab pos="182563" algn="l"/>
              </a:tabLst>
            </a:pPr>
            <a:r>
              <a:rPr lang="en-US" sz="1200" dirty="0"/>
              <a:t>→	</a:t>
            </a:r>
            <a:r>
              <a:rPr lang="en-US" sz="1200" b="1" dirty="0"/>
              <a:t>Standard legal opinion possible</a:t>
            </a:r>
          </a:p>
          <a:p>
            <a:pPr marL="0" indent="0">
              <a:spcBef>
                <a:spcPts val="300"/>
              </a:spcBef>
              <a:spcAft>
                <a:spcPts val="600"/>
              </a:spcAft>
              <a:buFont typeface="Arial" pitchFamily="34" charset="0"/>
              <a:buNone/>
            </a:pPr>
            <a:endParaRPr lang="en-US" sz="1200" dirty="0"/>
          </a:p>
        </p:txBody>
      </p:sp>
      <p:grpSp>
        <p:nvGrpSpPr>
          <p:cNvPr id="77" name="Group 76">
            <a:extLst>
              <a:ext uri="{FF2B5EF4-FFF2-40B4-BE49-F238E27FC236}">
                <a16:creationId xmlns:a16="http://schemas.microsoft.com/office/drawing/2014/main" id="{7B50647D-4D24-9270-07DD-1FB2FC214026}"/>
              </a:ext>
            </a:extLst>
          </p:cNvPr>
          <p:cNvGrpSpPr/>
          <p:nvPr/>
        </p:nvGrpSpPr>
        <p:grpSpPr>
          <a:xfrm>
            <a:off x="408588" y="3359352"/>
            <a:ext cx="747113" cy="648000"/>
            <a:chOff x="1035895" y="4129655"/>
            <a:chExt cx="747113" cy="648000"/>
          </a:xfrm>
        </p:grpSpPr>
        <p:grpSp>
          <p:nvGrpSpPr>
            <p:cNvPr id="76" name="Group 75">
              <a:extLst>
                <a:ext uri="{FF2B5EF4-FFF2-40B4-BE49-F238E27FC236}">
                  <a16:creationId xmlns:a16="http://schemas.microsoft.com/office/drawing/2014/main" id="{10DBF872-1E66-27CB-5687-FCA839A598AD}"/>
                </a:ext>
              </a:extLst>
            </p:cNvPr>
            <p:cNvGrpSpPr>
              <a:grpSpLocks noChangeAspect="1"/>
            </p:cNvGrpSpPr>
            <p:nvPr/>
          </p:nvGrpSpPr>
          <p:grpSpPr>
            <a:xfrm>
              <a:off x="1135008" y="4129655"/>
              <a:ext cx="648000" cy="648000"/>
              <a:chOff x="567842" y="3406699"/>
              <a:chExt cx="816232" cy="816232"/>
            </a:xfrm>
          </p:grpSpPr>
          <p:sp>
            <p:nvSpPr>
              <p:cNvPr id="29" name="Google Shape;2715;p388">
                <a:extLst>
                  <a:ext uri="{FF2B5EF4-FFF2-40B4-BE49-F238E27FC236}">
                    <a16:creationId xmlns:a16="http://schemas.microsoft.com/office/drawing/2014/main" id="{BC039CA0-0266-68B5-B1D8-FF119DFA740A}"/>
                  </a:ext>
                </a:extLst>
              </p:cNvPr>
              <p:cNvSpPr/>
              <p:nvPr/>
            </p:nvSpPr>
            <p:spPr>
              <a:xfrm>
                <a:off x="567842" y="3406699"/>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3" name="Google Shape;2719;p388">
                <a:extLst>
                  <a:ext uri="{FF2B5EF4-FFF2-40B4-BE49-F238E27FC236}">
                    <a16:creationId xmlns:a16="http://schemas.microsoft.com/office/drawing/2014/main" id="{562C872F-9C6E-3A65-B9C2-B0B55D72A651}"/>
                  </a:ext>
                </a:extLst>
              </p:cNvPr>
              <p:cNvSpPr/>
              <p:nvPr/>
            </p:nvSpPr>
            <p:spPr>
              <a:xfrm>
                <a:off x="585688" y="3557775"/>
                <a:ext cx="671612" cy="157752"/>
              </a:xfrm>
              <a:prstGeom prst="rect">
                <a:avLst/>
              </a:pr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16;p388">
                <a:extLst>
                  <a:ext uri="{FF2B5EF4-FFF2-40B4-BE49-F238E27FC236}">
                    <a16:creationId xmlns:a16="http://schemas.microsoft.com/office/drawing/2014/main" id="{D77A65B0-C679-CCA0-5A33-177785A83CBF}"/>
                  </a:ext>
                </a:extLst>
              </p:cNvPr>
              <p:cNvSpPr/>
              <p:nvPr/>
            </p:nvSpPr>
            <p:spPr>
              <a:xfrm>
                <a:off x="741784" y="3909483"/>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1" name="Google Shape;2717;p388">
                <a:extLst>
                  <a:ext uri="{FF2B5EF4-FFF2-40B4-BE49-F238E27FC236}">
                    <a16:creationId xmlns:a16="http://schemas.microsoft.com/office/drawing/2014/main" id="{3B11F89A-0FE4-F892-8F9D-318B1015EDD1}"/>
                  </a:ext>
                </a:extLst>
              </p:cNvPr>
              <p:cNvSpPr/>
              <p:nvPr/>
            </p:nvSpPr>
            <p:spPr>
              <a:xfrm>
                <a:off x="932818" y="3857381"/>
                <a:ext cx="125910" cy="282208"/>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2" name="Google Shape;2718;p388">
                <a:extLst>
                  <a:ext uri="{FF2B5EF4-FFF2-40B4-BE49-F238E27FC236}">
                    <a16:creationId xmlns:a16="http://schemas.microsoft.com/office/drawing/2014/main" id="{0062E80A-20F2-5A5E-95F5-996348D4B1B4}"/>
                  </a:ext>
                </a:extLst>
              </p:cNvPr>
              <p:cNvSpPr/>
              <p:nvPr/>
            </p:nvSpPr>
            <p:spPr>
              <a:xfrm>
                <a:off x="1110824" y="3909483"/>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
          <p:nvSpPr>
            <p:cNvPr id="35" name="Google Shape;2721;p388">
              <a:extLst>
                <a:ext uri="{FF2B5EF4-FFF2-40B4-BE49-F238E27FC236}">
                  <a16:creationId xmlns:a16="http://schemas.microsoft.com/office/drawing/2014/main" id="{FD5E0689-3BC8-4F96-5D44-D47AD10F646D}"/>
                </a:ext>
              </a:extLst>
            </p:cNvPr>
            <p:cNvSpPr txBox="1"/>
            <p:nvPr/>
          </p:nvSpPr>
          <p:spPr>
            <a:xfrm>
              <a:off x="1035895" y="4135426"/>
              <a:ext cx="708300"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100" b="1" dirty="0">
                  <a:solidFill>
                    <a:srgbClr val="FFFFFF"/>
                  </a:solidFill>
                  <a:latin typeface="Helvetica Neue"/>
                  <a:ea typeface="Helvetica Neue"/>
                  <a:cs typeface="Helvetica Neue"/>
                  <a:sym typeface="Helvetica Neue"/>
                </a:rPr>
                <a:t>CODE</a:t>
              </a:r>
              <a:endParaRPr sz="1100" b="1" dirty="0">
                <a:solidFill>
                  <a:srgbClr val="FFFFFF"/>
                </a:solidFill>
                <a:latin typeface="Helvetica Neue"/>
                <a:ea typeface="Helvetica Neue"/>
                <a:cs typeface="Helvetica Neue"/>
                <a:sym typeface="Helvetica Neue"/>
              </a:endParaRPr>
            </a:p>
          </p:txBody>
        </p:sp>
      </p:grpSp>
      <p:grpSp>
        <p:nvGrpSpPr>
          <p:cNvPr id="36" name="Google Shape;2722;p388">
            <a:extLst>
              <a:ext uri="{FF2B5EF4-FFF2-40B4-BE49-F238E27FC236}">
                <a16:creationId xmlns:a16="http://schemas.microsoft.com/office/drawing/2014/main" id="{D701AC73-B377-CB97-EFCE-F67638C164A7}"/>
              </a:ext>
            </a:extLst>
          </p:cNvPr>
          <p:cNvGrpSpPr>
            <a:grpSpLocks noChangeAspect="1"/>
          </p:cNvGrpSpPr>
          <p:nvPr/>
        </p:nvGrpSpPr>
        <p:grpSpPr>
          <a:xfrm>
            <a:off x="4579153" y="3366274"/>
            <a:ext cx="756517" cy="648000"/>
            <a:chOff x="1600200" y="3360806"/>
            <a:chExt cx="206140" cy="206140"/>
          </a:xfrm>
        </p:grpSpPr>
        <p:sp>
          <p:nvSpPr>
            <p:cNvPr id="37" name="Google Shape;2723;p388">
              <a:extLst>
                <a:ext uri="{FF2B5EF4-FFF2-40B4-BE49-F238E27FC236}">
                  <a16:creationId xmlns:a16="http://schemas.microsoft.com/office/drawing/2014/main" id="{3D30F5C1-482F-F5AE-43A2-9AE91BBD3A78}"/>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38" name="Google Shape;2724;p388">
              <a:extLst>
                <a:ext uri="{FF2B5EF4-FFF2-40B4-BE49-F238E27FC236}">
                  <a16:creationId xmlns:a16="http://schemas.microsoft.com/office/drawing/2014/main" id="{542197F5-6B8C-1F53-1F52-68EBBA33BA3E}"/>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39" name="Google Shape;2725;p388">
              <a:extLst>
                <a:ext uri="{FF2B5EF4-FFF2-40B4-BE49-F238E27FC236}">
                  <a16:creationId xmlns:a16="http://schemas.microsoft.com/office/drawing/2014/main" id="{FBB49397-EF81-7221-E594-9A5DC58710D3}"/>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0" name="Google Shape;2726;p388">
              <a:extLst>
                <a:ext uri="{FF2B5EF4-FFF2-40B4-BE49-F238E27FC236}">
                  <a16:creationId xmlns:a16="http://schemas.microsoft.com/office/drawing/2014/main" id="{888D459B-0F11-E40C-85E7-3555CA019CA5}"/>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1" name="Google Shape;2727;p388">
              <a:extLst>
                <a:ext uri="{FF2B5EF4-FFF2-40B4-BE49-F238E27FC236}">
                  <a16:creationId xmlns:a16="http://schemas.microsoft.com/office/drawing/2014/main" id="{B39BE296-9C50-8162-6C18-4343EF96434D}"/>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42" name="Google Shape;2728;p388">
              <a:extLst>
                <a:ext uri="{FF2B5EF4-FFF2-40B4-BE49-F238E27FC236}">
                  <a16:creationId xmlns:a16="http://schemas.microsoft.com/office/drawing/2014/main" id="{BDC4DD8C-74A1-2CA0-EA79-3988F8476281}"/>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48" name="Google Shape;2734;p388">
            <a:extLst>
              <a:ext uri="{FF2B5EF4-FFF2-40B4-BE49-F238E27FC236}">
                <a16:creationId xmlns:a16="http://schemas.microsoft.com/office/drawing/2014/main" id="{E40789BF-2478-7241-7346-8ECAD914E465}"/>
              </a:ext>
            </a:extLst>
          </p:cNvPr>
          <p:cNvSpPr txBox="1"/>
          <p:nvPr/>
        </p:nvSpPr>
        <p:spPr>
          <a:xfrm>
            <a:off x="4095643" y="3443322"/>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b="1" dirty="0">
              <a:solidFill>
                <a:srgbClr val="D04A02"/>
              </a:solidFill>
            </a:endParaRPr>
          </a:p>
        </p:txBody>
      </p:sp>
      <p:sp>
        <p:nvSpPr>
          <p:cNvPr id="62" name="Google Shape;2755;p388">
            <a:extLst>
              <a:ext uri="{FF2B5EF4-FFF2-40B4-BE49-F238E27FC236}">
                <a16:creationId xmlns:a16="http://schemas.microsoft.com/office/drawing/2014/main" id="{E808F557-6225-233F-5356-3A3C5B098B3E}"/>
              </a:ext>
            </a:extLst>
          </p:cNvPr>
          <p:cNvSpPr txBox="1"/>
          <p:nvPr/>
        </p:nvSpPr>
        <p:spPr>
          <a:xfrm>
            <a:off x="9617075" y="5100550"/>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b="1" dirty="0">
              <a:solidFill>
                <a:srgbClr val="D04A02"/>
              </a:solidFill>
            </a:endParaRPr>
          </a:p>
        </p:txBody>
      </p:sp>
      <p:sp>
        <p:nvSpPr>
          <p:cNvPr id="78" name="Google Shape;2759;p388">
            <a:extLst>
              <a:ext uri="{FF2B5EF4-FFF2-40B4-BE49-F238E27FC236}">
                <a16:creationId xmlns:a16="http://schemas.microsoft.com/office/drawing/2014/main" id="{FC356592-25DD-6946-51BF-0218E21A0B98}"/>
              </a:ext>
            </a:extLst>
          </p:cNvPr>
          <p:cNvSpPr/>
          <p:nvPr/>
        </p:nvSpPr>
        <p:spPr>
          <a:xfrm>
            <a:off x="6057903" y="3752320"/>
            <a:ext cx="2392899" cy="827394"/>
          </a:xfrm>
          <a:prstGeom prst="rect">
            <a:avLst/>
          </a:prstGeom>
          <a:noFill/>
          <a:ln w="9525" cap="flat" cmpd="sng">
            <a:solidFill>
              <a:schemeClr val="tx1">
                <a:lumMod val="75000"/>
                <a:lumOff val="25000"/>
              </a:schemeClr>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2722;p388">
            <a:extLst>
              <a:ext uri="{FF2B5EF4-FFF2-40B4-BE49-F238E27FC236}">
                <a16:creationId xmlns:a16="http://schemas.microsoft.com/office/drawing/2014/main" id="{E9C35C93-847D-4AC9-2991-EACD45C27D11}"/>
              </a:ext>
            </a:extLst>
          </p:cNvPr>
          <p:cNvGrpSpPr>
            <a:grpSpLocks noChangeAspect="1"/>
          </p:cNvGrpSpPr>
          <p:nvPr/>
        </p:nvGrpSpPr>
        <p:grpSpPr>
          <a:xfrm>
            <a:off x="7500932" y="3828182"/>
            <a:ext cx="756517" cy="648000"/>
            <a:chOff x="1600200" y="3360806"/>
            <a:chExt cx="206140" cy="206140"/>
          </a:xfrm>
        </p:grpSpPr>
        <p:sp>
          <p:nvSpPr>
            <p:cNvPr id="80" name="Google Shape;2723;p388">
              <a:extLst>
                <a:ext uri="{FF2B5EF4-FFF2-40B4-BE49-F238E27FC236}">
                  <a16:creationId xmlns:a16="http://schemas.microsoft.com/office/drawing/2014/main" id="{4E07C04D-78E3-7F6B-6B02-4799BB44FBDB}"/>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1" name="Google Shape;2724;p388">
              <a:extLst>
                <a:ext uri="{FF2B5EF4-FFF2-40B4-BE49-F238E27FC236}">
                  <a16:creationId xmlns:a16="http://schemas.microsoft.com/office/drawing/2014/main" id="{60389FC0-4FCB-595B-CB42-66F86A00499E}"/>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2" name="Google Shape;2725;p388">
              <a:extLst>
                <a:ext uri="{FF2B5EF4-FFF2-40B4-BE49-F238E27FC236}">
                  <a16:creationId xmlns:a16="http://schemas.microsoft.com/office/drawing/2014/main" id="{B9825E95-B136-6E23-82A2-A3EEC1885FD6}"/>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3" name="Google Shape;2726;p388">
              <a:extLst>
                <a:ext uri="{FF2B5EF4-FFF2-40B4-BE49-F238E27FC236}">
                  <a16:creationId xmlns:a16="http://schemas.microsoft.com/office/drawing/2014/main" id="{9DFA6A43-B188-E938-578A-88E53F0AA9BB}"/>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4" name="Google Shape;2727;p388">
              <a:extLst>
                <a:ext uri="{FF2B5EF4-FFF2-40B4-BE49-F238E27FC236}">
                  <a16:creationId xmlns:a16="http://schemas.microsoft.com/office/drawing/2014/main" id="{6FBDA65D-90AA-682A-548A-B2D2653B6900}"/>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5" name="Google Shape;2728;p388">
              <a:extLst>
                <a:ext uri="{FF2B5EF4-FFF2-40B4-BE49-F238E27FC236}">
                  <a16:creationId xmlns:a16="http://schemas.microsoft.com/office/drawing/2014/main" id="{8CB3316B-DE14-D9A9-BD9A-F81D80B84C5A}"/>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86" name="Google Shape;2734;p388">
            <a:extLst>
              <a:ext uri="{FF2B5EF4-FFF2-40B4-BE49-F238E27FC236}">
                <a16:creationId xmlns:a16="http://schemas.microsoft.com/office/drawing/2014/main" id="{A05A07E4-9D2E-2755-6A06-CB17AC5F52DC}"/>
              </a:ext>
            </a:extLst>
          </p:cNvPr>
          <p:cNvSpPr txBox="1"/>
          <p:nvPr/>
        </p:nvSpPr>
        <p:spPr>
          <a:xfrm>
            <a:off x="7023608" y="3929421"/>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b="1" dirty="0">
              <a:solidFill>
                <a:srgbClr val="D04A02"/>
              </a:solidFill>
            </a:endParaRPr>
          </a:p>
        </p:txBody>
      </p:sp>
      <p:grpSp>
        <p:nvGrpSpPr>
          <p:cNvPr id="95" name="Google Shape;2722;p388">
            <a:extLst>
              <a:ext uri="{FF2B5EF4-FFF2-40B4-BE49-F238E27FC236}">
                <a16:creationId xmlns:a16="http://schemas.microsoft.com/office/drawing/2014/main" id="{36697D84-65EE-E433-A803-DE8EA457A233}"/>
              </a:ext>
            </a:extLst>
          </p:cNvPr>
          <p:cNvGrpSpPr>
            <a:grpSpLocks noChangeAspect="1"/>
          </p:cNvGrpSpPr>
          <p:nvPr/>
        </p:nvGrpSpPr>
        <p:grpSpPr>
          <a:xfrm>
            <a:off x="6941868" y="2946770"/>
            <a:ext cx="630342" cy="539924"/>
            <a:chOff x="1600200" y="3360806"/>
            <a:chExt cx="206140" cy="206140"/>
          </a:xfrm>
        </p:grpSpPr>
        <p:sp>
          <p:nvSpPr>
            <p:cNvPr id="96" name="Google Shape;2723;p388">
              <a:extLst>
                <a:ext uri="{FF2B5EF4-FFF2-40B4-BE49-F238E27FC236}">
                  <a16:creationId xmlns:a16="http://schemas.microsoft.com/office/drawing/2014/main" id="{462539A7-002E-4E3C-BE3B-EAC8636E4433}"/>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7" name="Google Shape;2724;p388">
              <a:extLst>
                <a:ext uri="{FF2B5EF4-FFF2-40B4-BE49-F238E27FC236}">
                  <a16:creationId xmlns:a16="http://schemas.microsoft.com/office/drawing/2014/main" id="{F2ADA1B3-DA6C-7CCB-2E64-9E62F8C15CB0}"/>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8" name="Google Shape;2725;p388">
              <a:extLst>
                <a:ext uri="{FF2B5EF4-FFF2-40B4-BE49-F238E27FC236}">
                  <a16:creationId xmlns:a16="http://schemas.microsoft.com/office/drawing/2014/main" id="{7F05AD9A-3F89-1719-CF0C-0061A9D00297}"/>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9" name="Google Shape;2726;p388">
              <a:extLst>
                <a:ext uri="{FF2B5EF4-FFF2-40B4-BE49-F238E27FC236}">
                  <a16:creationId xmlns:a16="http://schemas.microsoft.com/office/drawing/2014/main" id="{3A1394FA-6523-91DF-5A1A-E50C8EAE5744}"/>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0" name="Google Shape;2727;p388">
              <a:extLst>
                <a:ext uri="{FF2B5EF4-FFF2-40B4-BE49-F238E27FC236}">
                  <a16:creationId xmlns:a16="http://schemas.microsoft.com/office/drawing/2014/main" id="{EEF9F0F6-33F1-C2EC-BDB7-919DEC774B23}"/>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1" name="Google Shape;2728;p388">
              <a:extLst>
                <a:ext uri="{FF2B5EF4-FFF2-40B4-BE49-F238E27FC236}">
                  <a16:creationId xmlns:a16="http://schemas.microsoft.com/office/drawing/2014/main" id="{BAA9B57F-CF4F-8A7F-8907-59D3048F2157}"/>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cxnSp>
        <p:nvCxnSpPr>
          <p:cNvPr id="102" name="Google Shape;2757;p388">
            <a:extLst>
              <a:ext uri="{FF2B5EF4-FFF2-40B4-BE49-F238E27FC236}">
                <a16:creationId xmlns:a16="http://schemas.microsoft.com/office/drawing/2014/main" id="{CBDB8FF2-8572-11E7-1907-4C8CE904F13F}"/>
              </a:ext>
            </a:extLst>
          </p:cNvPr>
          <p:cNvCxnSpPr>
            <a:cxnSpLocks/>
            <a:stCxn id="78" idx="0"/>
            <a:endCxn id="100" idx="2"/>
          </p:cNvCxnSpPr>
          <p:nvPr/>
        </p:nvCxnSpPr>
        <p:spPr>
          <a:xfrm flipH="1" flipV="1">
            <a:off x="7150407" y="3373290"/>
            <a:ext cx="103946" cy="379030"/>
          </a:xfrm>
          <a:prstGeom prst="straightConnector1">
            <a:avLst/>
          </a:prstGeom>
          <a:noFill/>
          <a:ln w="9525" cap="flat" cmpd="sng">
            <a:solidFill>
              <a:schemeClr val="tx1">
                <a:lumMod val="75000"/>
                <a:lumOff val="25000"/>
              </a:schemeClr>
            </a:solidFill>
            <a:prstDash val="solid"/>
            <a:round/>
            <a:headEnd type="none" w="med" len="med"/>
            <a:tailEnd type="none" w="med" len="med"/>
          </a:ln>
        </p:spPr>
      </p:cxnSp>
      <p:sp>
        <p:nvSpPr>
          <p:cNvPr id="4" name="Google Shape;2702;p388">
            <a:extLst>
              <a:ext uri="{FF2B5EF4-FFF2-40B4-BE49-F238E27FC236}">
                <a16:creationId xmlns:a16="http://schemas.microsoft.com/office/drawing/2014/main" id="{57CF2CEA-060E-70A6-32C7-0DD255CBE1FF}"/>
              </a:ext>
            </a:extLst>
          </p:cNvPr>
          <p:cNvSpPr txBox="1">
            <a:spLocks/>
          </p:cNvSpPr>
          <p:nvPr/>
        </p:nvSpPr>
        <p:spPr>
          <a:xfrm>
            <a:off x="3151401" y="1795249"/>
            <a:ext cx="2586025" cy="1302550"/>
          </a:xfrm>
          <a:prstGeom prst="rect">
            <a:avLst/>
          </a:prstGeom>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“Internal” smart contracts</a:t>
            </a:r>
          </a:p>
          <a:p>
            <a:pPr marL="182563" indent="-182563">
              <a:spcBef>
                <a:spcPts val="300"/>
              </a:spcBef>
              <a:buFont typeface="Arial" panose="020B0604020202020204" pitchFamily="34" charset="0"/>
              <a:buChar char="•"/>
            </a:pPr>
            <a:r>
              <a:rPr lang="en-US" sz="1200" dirty="0"/>
              <a:t>Everything beyond the code merely explains the terms</a:t>
            </a:r>
          </a:p>
          <a:p>
            <a:pPr marL="182563" indent="-182563">
              <a:spcBef>
                <a:spcPts val="300"/>
              </a:spcBef>
              <a:buFont typeface="Arial" panose="020B0604020202020204" pitchFamily="34" charset="0"/>
              <a:buChar char="•"/>
            </a:pPr>
            <a:r>
              <a:rPr lang="en-US" sz="1200" dirty="0"/>
              <a:t>Code is given a legal effect</a:t>
            </a:r>
          </a:p>
          <a:p>
            <a:pPr marL="182563" indent="-182563">
              <a:spcBef>
                <a:spcPts val="300"/>
              </a:spcBef>
              <a:buNone/>
            </a:pPr>
            <a:r>
              <a:rPr lang="en-US" sz="1200" b="1" dirty="0"/>
              <a:t>→	A challenge, but not necessarily impossible</a:t>
            </a:r>
          </a:p>
          <a:p>
            <a:pPr marL="0" indent="0">
              <a:spcBef>
                <a:spcPts val="300"/>
              </a:spcBef>
              <a:spcAft>
                <a:spcPts val="600"/>
              </a:spcAft>
              <a:buFont typeface="Arial" pitchFamily="34" charset="0"/>
              <a:buNone/>
            </a:pPr>
            <a:endParaRPr lang="en-US" sz="1200" dirty="0"/>
          </a:p>
        </p:txBody>
      </p:sp>
      <p:sp>
        <p:nvSpPr>
          <p:cNvPr id="5" name="Google Shape;2702;p388">
            <a:extLst>
              <a:ext uri="{FF2B5EF4-FFF2-40B4-BE49-F238E27FC236}">
                <a16:creationId xmlns:a16="http://schemas.microsoft.com/office/drawing/2014/main" id="{91FFCDA8-4813-B3C6-2B03-E7FE4CBDD131}"/>
              </a:ext>
            </a:extLst>
          </p:cNvPr>
          <p:cNvSpPr txBox="1">
            <a:spLocks/>
          </p:cNvSpPr>
          <p:nvPr/>
        </p:nvSpPr>
        <p:spPr>
          <a:xfrm>
            <a:off x="5995672" y="1783219"/>
            <a:ext cx="2586025" cy="1302550"/>
          </a:xfrm>
          <a:prstGeom prst="rect">
            <a:avLst/>
          </a:prstGeom>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b="1" dirty="0">
                <a:solidFill>
                  <a:schemeClr val="accent6">
                    <a:lumMod val="75000"/>
                  </a:schemeClr>
                </a:solidFill>
              </a:rPr>
              <a:t>“Mixed” smart contracts</a:t>
            </a:r>
          </a:p>
          <a:p>
            <a:pPr marL="182563" indent="-182563">
              <a:spcBef>
                <a:spcPts val="300"/>
              </a:spcBef>
              <a:buFont typeface="Arial" panose="020B0604020202020204" pitchFamily="34" charset="0"/>
              <a:buChar char="•"/>
            </a:pPr>
            <a:r>
              <a:rPr lang="en-US" sz="1200" dirty="0"/>
              <a:t>For certain clauses, the code forms the legally binding agreement</a:t>
            </a:r>
          </a:p>
          <a:p>
            <a:pPr marL="0" indent="0">
              <a:spcBef>
                <a:spcPts val="300"/>
              </a:spcBef>
              <a:buNone/>
              <a:tabLst>
                <a:tab pos="182563" algn="l"/>
              </a:tabLst>
            </a:pPr>
            <a:r>
              <a:rPr lang="en-US" sz="1200" b="1" dirty="0"/>
              <a:t>→	Remains a challenge...</a:t>
            </a:r>
          </a:p>
          <a:p>
            <a:pPr marL="0" indent="0">
              <a:spcBef>
                <a:spcPts val="300"/>
              </a:spcBef>
              <a:spcAft>
                <a:spcPts val="600"/>
              </a:spcAft>
              <a:buFont typeface="Arial" pitchFamily="34" charset="0"/>
              <a:buNone/>
            </a:pPr>
            <a:endParaRPr lang="en-US" sz="1200" dirty="0"/>
          </a:p>
        </p:txBody>
      </p:sp>
      <p:grpSp>
        <p:nvGrpSpPr>
          <p:cNvPr id="7" name="Google Shape;2708;p388">
            <a:extLst>
              <a:ext uri="{FF2B5EF4-FFF2-40B4-BE49-F238E27FC236}">
                <a16:creationId xmlns:a16="http://schemas.microsoft.com/office/drawing/2014/main" id="{226B95F4-56A1-CB74-6359-9C006DA93AAE}"/>
              </a:ext>
            </a:extLst>
          </p:cNvPr>
          <p:cNvGrpSpPr>
            <a:grpSpLocks noChangeAspect="1"/>
          </p:cNvGrpSpPr>
          <p:nvPr/>
        </p:nvGrpSpPr>
        <p:grpSpPr>
          <a:xfrm>
            <a:off x="1796428" y="3351500"/>
            <a:ext cx="756515" cy="648000"/>
            <a:chOff x="1600200" y="3360806"/>
            <a:chExt cx="206140" cy="206140"/>
          </a:xfrm>
        </p:grpSpPr>
        <p:sp>
          <p:nvSpPr>
            <p:cNvPr id="8" name="Google Shape;2709;p388">
              <a:extLst>
                <a:ext uri="{FF2B5EF4-FFF2-40B4-BE49-F238E27FC236}">
                  <a16:creationId xmlns:a16="http://schemas.microsoft.com/office/drawing/2014/main" id="{C35F36AF-83BE-2CF3-1BA9-0A0FF0201FE2}"/>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 name="Google Shape;2710;p388">
              <a:extLst>
                <a:ext uri="{FF2B5EF4-FFF2-40B4-BE49-F238E27FC236}">
                  <a16:creationId xmlns:a16="http://schemas.microsoft.com/office/drawing/2014/main" id="{EAD157D0-9506-4A82-647D-470DE53C4290}"/>
                </a:ext>
              </a:extLst>
            </p:cNvPr>
            <p:cNvSpPr/>
            <p:nvPr/>
          </p:nvSpPr>
          <p:spPr>
            <a:xfrm>
              <a:off x="1633448" y="3404030"/>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 name="Google Shape;2711;p388">
              <a:extLst>
                <a:ext uri="{FF2B5EF4-FFF2-40B4-BE49-F238E27FC236}">
                  <a16:creationId xmlns:a16="http://schemas.microsoft.com/office/drawing/2014/main" id="{4A3371C4-2816-E78A-B67F-DDF82B1E7565}"/>
                </a:ext>
              </a:extLst>
            </p:cNvPr>
            <p:cNvSpPr/>
            <p:nvPr/>
          </p:nvSpPr>
          <p:spPr>
            <a:xfrm>
              <a:off x="1633448" y="3440602"/>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dirty="0">
                <a:solidFill>
                  <a:srgbClr val="000000"/>
                </a:solidFill>
                <a:latin typeface="Arial"/>
                <a:ea typeface="Arial"/>
                <a:cs typeface="Arial"/>
                <a:sym typeface="Arial"/>
              </a:endParaRPr>
            </a:p>
          </p:txBody>
        </p:sp>
        <p:sp>
          <p:nvSpPr>
            <p:cNvPr id="11" name="Google Shape;2712;p388">
              <a:extLst>
                <a:ext uri="{FF2B5EF4-FFF2-40B4-BE49-F238E27FC236}">
                  <a16:creationId xmlns:a16="http://schemas.microsoft.com/office/drawing/2014/main" id="{EFFB5844-02DD-45A9-0961-066B4291592B}"/>
                </a:ext>
              </a:extLst>
            </p:cNvPr>
            <p:cNvSpPr/>
            <p:nvPr/>
          </p:nvSpPr>
          <p:spPr>
            <a:xfrm>
              <a:off x="1633448" y="3480500"/>
              <a:ext cx="69900" cy="66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2" name="Google Shape;2713;p388">
              <a:extLst>
                <a:ext uri="{FF2B5EF4-FFF2-40B4-BE49-F238E27FC236}">
                  <a16:creationId xmlns:a16="http://schemas.microsoft.com/office/drawing/2014/main" id="{772A5AAF-35EF-2D60-81A3-83A0164CBB87}"/>
                </a:ext>
              </a:extLst>
            </p:cNvPr>
            <p:cNvSpPr/>
            <p:nvPr/>
          </p:nvSpPr>
          <p:spPr>
            <a:xfrm>
              <a:off x="1633448" y="3513749"/>
              <a:ext cx="69900" cy="9900"/>
            </a:xfrm>
            <a:prstGeom prst="rect">
              <a:avLst/>
            </a:pr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3" name="Google Shape;2714;p388">
              <a:extLst>
                <a:ext uri="{FF2B5EF4-FFF2-40B4-BE49-F238E27FC236}">
                  <a16:creationId xmlns:a16="http://schemas.microsoft.com/office/drawing/2014/main" id="{46EB25F3-F438-9DFA-B70B-629DCE99C454}"/>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sp>
        <p:nvSpPr>
          <p:cNvPr id="14" name="Google Shape;2720;p388">
            <a:extLst>
              <a:ext uri="{FF2B5EF4-FFF2-40B4-BE49-F238E27FC236}">
                <a16:creationId xmlns:a16="http://schemas.microsoft.com/office/drawing/2014/main" id="{87CE155F-865B-34CB-AB27-D7370394A806}"/>
              </a:ext>
            </a:extLst>
          </p:cNvPr>
          <p:cNvSpPr txBox="1"/>
          <p:nvPr/>
        </p:nvSpPr>
        <p:spPr>
          <a:xfrm>
            <a:off x="1305437" y="3432934"/>
            <a:ext cx="991266" cy="43059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&lt;</a:t>
            </a:r>
            <a:endParaRPr sz="2000" b="1" dirty="0">
              <a:solidFill>
                <a:schemeClr val="accent6">
                  <a:lumMod val="75000"/>
                </a:schemeClr>
              </a:solidFill>
            </a:endParaRPr>
          </a:p>
        </p:txBody>
      </p:sp>
      <p:sp>
        <p:nvSpPr>
          <p:cNvPr id="15" name="Google Shape;2734;p388">
            <a:extLst>
              <a:ext uri="{FF2B5EF4-FFF2-40B4-BE49-F238E27FC236}">
                <a16:creationId xmlns:a16="http://schemas.microsoft.com/office/drawing/2014/main" id="{6EEDE48F-00BD-715C-4FAA-48816CAF8FB5}"/>
              </a:ext>
            </a:extLst>
          </p:cNvPr>
          <p:cNvSpPr txBox="1"/>
          <p:nvPr/>
        </p:nvSpPr>
        <p:spPr>
          <a:xfrm>
            <a:off x="4095643" y="3443322"/>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&gt;</a:t>
            </a:r>
            <a:endParaRPr sz="2800" b="1" dirty="0">
              <a:solidFill>
                <a:schemeClr val="accent6">
                  <a:lumMod val="75000"/>
                </a:schemeClr>
              </a:solidFill>
            </a:endParaRPr>
          </a:p>
        </p:txBody>
      </p:sp>
      <p:grpSp>
        <p:nvGrpSpPr>
          <p:cNvPr id="16" name="Group 15">
            <a:extLst>
              <a:ext uri="{FF2B5EF4-FFF2-40B4-BE49-F238E27FC236}">
                <a16:creationId xmlns:a16="http://schemas.microsoft.com/office/drawing/2014/main" id="{6D1D2CE0-9C4D-51D3-2D89-ECB4423B17F6}"/>
              </a:ext>
            </a:extLst>
          </p:cNvPr>
          <p:cNvGrpSpPr>
            <a:grpSpLocks noChangeAspect="1"/>
          </p:cNvGrpSpPr>
          <p:nvPr/>
        </p:nvGrpSpPr>
        <p:grpSpPr>
          <a:xfrm>
            <a:off x="3259365" y="3366274"/>
            <a:ext cx="640809" cy="648000"/>
            <a:chOff x="3192826" y="3366274"/>
            <a:chExt cx="818812" cy="816232"/>
          </a:xfrm>
        </p:grpSpPr>
        <p:grpSp>
          <p:nvGrpSpPr>
            <p:cNvPr id="17" name="Group 16">
              <a:extLst>
                <a:ext uri="{FF2B5EF4-FFF2-40B4-BE49-F238E27FC236}">
                  <a16:creationId xmlns:a16="http://schemas.microsoft.com/office/drawing/2014/main" id="{18B69C82-4379-7002-620C-447821E5BC39}"/>
                </a:ext>
              </a:extLst>
            </p:cNvPr>
            <p:cNvGrpSpPr/>
            <p:nvPr/>
          </p:nvGrpSpPr>
          <p:grpSpPr>
            <a:xfrm>
              <a:off x="3195406" y="3366274"/>
              <a:ext cx="816232" cy="816232"/>
              <a:chOff x="4632321" y="4199037"/>
              <a:chExt cx="816232" cy="816232"/>
            </a:xfrm>
          </p:grpSpPr>
          <p:sp>
            <p:nvSpPr>
              <p:cNvPr id="20" name="Google Shape;2729;p388">
                <a:extLst>
                  <a:ext uri="{FF2B5EF4-FFF2-40B4-BE49-F238E27FC236}">
                    <a16:creationId xmlns:a16="http://schemas.microsoft.com/office/drawing/2014/main" id="{E2F56A8F-68B1-8A61-2211-F4FF4F72905B}"/>
                  </a:ext>
                </a:extLst>
              </p:cNvPr>
              <p:cNvSpPr>
                <a:spLocks noChangeAspect="1"/>
              </p:cNvSpPr>
              <p:nvPr/>
            </p:nvSpPr>
            <p:spPr>
              <a:xfrm>
                <a:off x="4632321" y="4199037"/>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1" name="Google Shape;2730;p388">
                <a:extLst>
                  <a:ext uri="{FF2B5EF4-FFF2-40B4-BE49-F238E27FC236}">
                    <a16:creationId xmlns:a16="http://schemas.microsoft.com/office/drawing/2014/main" id="{5AEC1F30-34C0-7AE0-FB9F-E2B6E6068F53}"/>
                  </a:ext>
                </a:extLst>
              </p:cNvPr>
              <p:cNvSpPr/>
              <p:nvPr/>
            </p:nvSpPr>
            <p:spPr>
              <a:xfrm>
                <a:off x="4814671" y="4685307"/>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0" name="Google Shape;2731;p388">
                <a:extLst>
                  <a:ext uri="{FF2B5EF4-FFF2-40B4-BE49-F238E27FC236}">
                    <a16:creationId xmlns:a16="http://schemas.microsoft.com/office/drawing/2014/main" id="{8C8316B6-385D-24E8-FF99-6C3C7B4446BD}"/>
                  </a:ext>
                </a:extLst>
              </p:cNvPr>
              <p:cNvSpPr/>
              <p:nvPr/>
            </p:nvSpPr>
            <p:spPr>
              <a:xfrm>
                <a:off x="5005704" y="4633207"/>
                <a:ext cx="125910" cy="282209"/>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1" name="Google Shape;2732;p388">
                <a:extLst>
                  <a:ext uri="{FF2B5EF4-FFF2-40B4-BE49-F238E27FC236}">
                    <a16:creationId xmlns:a16="http://schemas.microsoft.com/office/drawing/2014/main" id="{78921D2D-7608-3595-F7AF-08843CD4FE66}"/>
                  </a:ext>
                </a:extLst>
              </p:cNvPr>
              <p:cNvSpPr/>
              <p:nvPr/>
            </p:nvSpPr>
            <p:spPr>
              <a:xfrm>
                <a:off x="5183711" y="4685307"/>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2" name="Google Shape;2733;p388">
                <a:extLst>
                  <a:ext uri="{FF2B5EF4-FFF2-40B4-BE49-F238E27FC236}">
                    <a16:creationId xmlns:a16="http://schemas.microsoft.com/office/drawing/2014/main" id="{993B0070-70EE-078B-3919-DC8818277F35}"/>
                  </a:ext>
                </a:extLst>
              </p:cNvPr>
              <p:cNvSpPr/>
              <p:nvPr/>
            </p:nvSpPr>
            <p:spPr>
              <a:xfrm>
                <a:off x="4679313" y="4348911"/>
                <a:ext cx="624900" cy="172200"/>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2735;p388">
              <a:extLst>
                <a:ext uri="{FF2B5EF4-FFF2-40B4-BE49-F238E27FC236}">
                  <a16:creationId xmlns:a16="http://schemas.microsoft.com/office/drawing/2014/main" id="{60393399-E87B-2FDC-057C-39149879045F}"/>
                </a:ext>
              </a:extLst>
            </p:cNvPr>
            <p:cNvSpPr txBox="1"/>
            <p:nvPr/>
          </p:nvSpPr>
          <p:spPr>
            <a:xfrm>
              <a:off x="3192826" y="3375112"/>
              <a:ext cx="708302"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b="1" dirty="0">
                  <a:solidFill>
                    <a:srgbClr val="FFFFFF"/>
                  </a:solidFill>
                  <a:latin typeface="Helvetica Neue"/>
                  <a:ea typeface="Helvetica Neue"/>
                  <a:cs typeface="Helvetica Neue"/>
                  <a:sym typeface="Helvetica Neue"/>
                </a:rPr>
                <a:t>CODE</a:t>
              </a:r>
              <a:endParaRPr sz="1000" b="1" dirty="0">
                <a:solidFill>
                  <a:srgbClr val="FFFFFF"/>
                </a:solidFill>
                <a:latin typeface="Helvetica Neue"/>
                <a:ea typeface="Helvetica Neue"/>
                <a:cs typeface="Helvetica Neue"/>
                <a:sym typeface="Helvetica Neue"/>
              </a:endParaRPr>
            </a:p>
          </p:txBody>
        </p:sp>
      </p:grpSp>
      <p:sp>
        <p:nvSpPr>
          <p:cNvPr id="53" name="Google Shape;2734;p388">
            <a:extLst>
              <a:ext uri="{FF2B5EF4-FFF2-40B4-BE49-F238E27FC236}">
                <a16:creationId xmlns:a16="http://schemas.microsoft.com/office/drawing/2014/main" id="{C489AF1E-0B9F-10C5-FF34-F02B4BA9D12D}"/>
              </a:ext>
            </a:extLst>
          </p:cNvPr>
          <p:cNvSpPr txBox="1"/>
          <p:nvPr/>
        </p:nvSpPr>
        <p:spPr>
          <a:xfrm>
            <a:off x="7023608" y="3929421"/>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accent6">
                    <a:lumMod val="75000"/>
                  </a:schemeClr>
                </a:solidFill>
              </a:rPr>
              <a:t>&gt;</a:t>
            </a:r>
            <a:endParaRPr sz="2800" b="1" dirty="0">
              <a:solidFill>
                <a:schemeClr val="accent6">
                  <a:lumMod val="75000"/>
                </a:schemeClr>
              </a:solidFill>
            </a:endParaRPr>
          </a:p>
        </p:txBody>
      </p:sp>
      <p:grpSp>
        <p:nvGrpSpPr>
          <p:cNvPr id="54" name="Group 53">
            <a:extLst>
              <a:ext uri="{FF2B5EF4-FFF2-40B4-BE49-F238E27FC236}">
                <a16:creationId xmlns:a16="http://schemas.microsoft.com/office/drawing/2014/main" id="{8A84ABE2-0F81-6017-38E3-C619048A6AD6}"/>
              </a:ext>
            </a:extLst>
          </p:cNvPr>
          <p:cNvGrpSpPr>
            <a:grpSpLocks noChangeAspect="1"/>
          </p:cNvGrpSpPr>
          <p:nvPr/>
        </p:nvGrpSpPr>
        <p:grpSpPr>
          <a:xfrm>
            <a:off x="6185821" y="3840937"/>
            <a:ext cx="640809" cy="648000"/>
            <a:chOff x="3192826" y="3366274"/>
            <a:chExt cx="818812" cy="816232"/>
          </a:xfrm>
        </p:grpSpPr>
        <p:grpSp>
          <p:nvGrpSpPr>
            <p:cNvPr id="55" name="Group 54">
              <a:extLst>
                <a:ext uri="{FF2B5EF4-FFF2-40B4-BE49-F238E27FC236}">
                  <a16:creationId xmlns:a16="http://schemas.microsoft.com/office/drawing/2014/main" id="{9AC36014-9F6E-05C9-A935-E2D3C584C726}"/>
                </a:ext>
              </a:extLst>
            </p:cNvPr>
            <p:cNvGrpSpPr/>
            <p:nvPr/>
          </p:nvGrpSpPr>
          <p:grpSpPr>
            <a:xfrm>
              <a:off x="3195406" y="3366274"/>
              <a:ext cx="816232" cy="816232"/>
              <a:chOff x="4632321" y="4199037"/>
              <a:chExt cx="816232" cy="816232"/>
            </a:xfrm>
          </p:grpSpPr>
          <p:sp>
            <p:nvSpPr>
              <p:cNvPr id="57" name="Google Shape;2729;p388">
                <a:extLst>
                  <a:ext uri="{FF2B5EF4-FFF2-40B4-BE49-F238E27FC236}">
                    <a16:creationId xmlns:a16="http://schemas.microsoft.com/office/drawing/2014/main" id="{E634229A-E1EC-0C8F-FCE1-D64CC97F6054}"/>
                  </a:ext>
                </a:extLst>
              </p:cNvPr>
              <p:cNvSpPr>
                <a:spLocks noChangeAspect="1"/>
              </p:cNvSpPr>
              <p:nvPr/>
            </p:nvSpPr>
            <p:spPr>
              <a:xfrm>
                <a:off x="4632321" y="4199037"/>
                <a:ext cx="816232" cy="816232"/>
              </a:xfrm>
              <a:custGeom>
                <a:avLst/>
                <a:gdLst/>
                <a:ahLst/>
                <a:cxnLst/>
                <a:rect l="l" t="t" r="r" b="b"/>
                <a:pathLst>
                  <a:path w="188" h="188" extrusionOk="0">
                    <a:moveTo>
                      <a:pt x="12" y="0"/>
                    </a:moveTo>
                    <a:lnTo>
                      <a:pt x="12" y="25"/>
                    </a:lnTo>
                    <a:lnTo>
                      <a:pt x="0" y="25"/>
                    </a:lnTo>
                    <a:lnTo>
                      <a:pt x="0" y="83"/>
                    </a:lnTo>
                    <a:lnTo>
                      <a:pt x="12" y="83"/>
                    </a:lnTo>
                    <a:lnTo>
                      <a:pt x="12" y="188"/>
                    </a:lnTo>
                    <a:lnTo>
                      <a:pt x="188" y="188"/>
                    </a:lnTo>
                    <a:lnTo>
                      <a:pt x="188" y="0"/>
                    </a:lnTo>
                    <a:lnTo>
                      <a:pt x="12" y="0"/>
                    </a:lnTo>
                    <a:close/>
                    <a:moveTo>
                      <a:pt x="180" y="181"/>
                    </a:moveTo>
                    <a:lnTo>
                      <a:pt x="20" y="181"/>
                    </a:lnTo>
                    <a:lnTo>
                      <a:pt x="20" y="83"/>
                    </a:lnTo>
                    <a:lnTo>
                      <a:pt x="163" y="83"/>
                    </a:lnTo>
                    <a:lnTo>
                      <a:pt x="163" y="25"/>
                    </a:lnTo>
                    <a:lnTo>
                      <a:pt x="20" y="25"/>
                    </a:lnTo>
                    <a:lnTo>
                      <a:pt x="20" y="8"/>
                    </a:lnTo>
                    <a:lnTo>
                      <a:pt x="180" y="8"/>
                    </a:lnTo>
                    <a:lnTo>
                      <a:pt x="180" y="181"/>
                    </a:lnTo>
                    <a:close/>
                    <a:moveTo>
                      <a:pt x="21" y="36"/>
                    </a:moveTo>
                    <a:lnTo>
                      <a:pt x="21" y="49"/>
                    </a:lnTo>
                    <a:lnTo>
                      <a:pt x="35" y="49"/>
                    </a:lnTo>
                    <a:lnTo>
                      <a:pt x="35" y="36"/>
                    </a:lnTo>
                    <a:lnTo>
                      <a:pt x="43" y="36"/>
                    </a:lnTo>
                    <a:lnTo>
                      <a:pt x="43" y="71"/>
                    </a:lnTo>
                    <a:lnTo>
                      <a:pt x="35" y="71"/>
                    </a:lnTo>
                    <a:lnTo>
                      <a:pt x="35" y="55"/>
                    </a:lnTo>
                    <a:lnTo>
                      <a:pt x="21" y="55"/>
                    </a:lnTo>
                    <a:lnTo>
                      <a:pt x="21" y="71"/>
                    </a:lnTo>
                    <a:lnTo>
                      <a:pt x="13" y="71"/>
                    </a:lnTo>
                    <a:lnTo>
                      <a:pt x="13" y="36"/>
                    </a:lnTo>
                    <a:lnTo>
                      <a:pt x="21" y="36"/>
                    </a:lnTo>
                    <a:close/>
                    <a:moveTo>
                      <a:pt x="76" y="36"/>
                    </a:moveTo>
                    <a:lnTo>
                      <a:pt x="76" y="43"/>
                    </a:lnTo>
                    <a:lnTo>
                      <a:pt x="67" y="43"/>
                    </a:lnTo>
                    <a:lnTo>
                      <a:pt x="67" y="71"/>
                    </a:lnTo>
                    <a:lnTo>
                      <a:pt x="59" y="71"/>
                    </a:lnTo>
                    <a:lnTo>
                      <a:pt x="59" y="43"/>
                    </a:lnTo>
                    <a:lnTo>
                      <a:pt x="48" y="43"/>
                    </a:lnTo>
                    <a:lnTo>
                      <a:pt x="48" y="36"/>
                    </a:lnTo>
                    <a:lnTo>
                      <a:pt x="76" y="36"/>
                    </a:lnTo>
                    <a:close/>
                    <a:moveTo>
                      <a:pt x="92" y="36"/>
                    </a:moveTo>
                    <a:lnTo>
                      <a:pt x="101" y="60"/>
                    </a:lnTo>
                    <a:lnTo>
                      <a:pt x="101" y="60"/>
                    </a:lnTo>
                    <a:lnTo>
                      <a:pt x="109" y="36"/>
                    </a:lnTo>
                    <a:lnTo>
                      <a:pt x="119" y="36"/>
                    </a:lnTo>
                    <a:lnTo>
                      <a:pt x="119" y="71"/>
                    </a:lnTo>
                    <a:lnTo>
                      <a:pt x="113" y="71"/>
                    </a:lnTo>
                    <a:lnTo>
                      <a:pt x="113" y="45"/>
                    </a:lnTo>
                    <a:lnTo>
                      <a:pt x="113" y="45"/>
                    </a:lnTo>
                    <a:lnTo>
                      <a:pt x="104" y="71"/>
                    </a:lnTo>
                    <a:lnTo>
                      <a:pt x="98" y="71"/>
                    </a:lnTo>
                    <a:lnTo>
                      <a:pt x="89" y="46"/>
                    </a:lnTo>
                    <a:lnTo>
                      <a:pt x="89" y="46"/>
                    </a:lnTo>
                    <a:lnTo>
                      <a:pt x="89" y="71"/>
                    </a:lnTo>
                    <a:lnTo>
                      <a:pt x="81" y="71"/>
                    </a:lnTo>
                    <a:lnTo>
                      <a:pt x="81" y="36"/>
                    </a:lnTo>
                    <a:lnTo>
                      <a:pt x="92" y="36"/>
                    </a:lnTo>
                    <a:close/>
                    <a:moveTo>
                      <a:pt x="135" y="36"/>
                    </a:moveTo>
                    <a:lnTo>
                      <a:pt x="135" y="64"/>
                    </a:lnTo>
                    <a:lnTo>
                      <a:pt x="152" y="64"/>
                    </a:lnTo>
                    <a:lnTo>
                      <a:pt x="152" y="71"/>
                    </a:lnTo>
                    <a:lnTo>
                      <a:pt x="127" y="71"/>
                    </a:lnTo>
                    <a:lnTo>
                      <a:pt x="127" y="36"/>
                    </a:lnTo>
                    <a:lnTo>
                      <a:pt x="135" y="36"/>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8" name="Google Shape;2730;p388">
                <a:extLst>
                  <a:ext uri="{FF2B5EF4-FFF2-40B4-BE49-F238E27FC236}">
                    <a16:creationId xmlns:a16="http://schemas.microsoft.com/office/drawing/2014/main" id="{2A70C854-C7BB-A4D8-C891-FB1709157897}"/>
                  </a:ext>
                </a:extLst>
              </p:cNvPr>
              <p:cNvSpPr/>
              <p:nvPr/>
            </p:nvSpPr>
            <p:spPr>
              <a:xfrm>
                <a:off x="4814671" y="4685307"/>
                <a:ext cx="134593" cy="199716"/>
              </a:xfrm>
              <a:custGeom>
                <a:avLst/>
                <a:gdLst/>
                <a:ahLst/>
                <a:cxnLst/>
                <a:rect l="l" t="t" r="r" b="b"/>
                <a:pathLst>
                  <a:path w="32" h="47" extrusionOk="0">
                    <a:moveTo>
                      <a:pt x="21" y="47"/>
                    </a:moveTo>
                    <a:cubicBezTo>
                      <a:pt x="31" y="47"/>
                      <a:pt x="31" y="47"/>
                      <a:pt x="31" y="47"/>
                    </a:cubicBezTo>
                    <a:cubicBezTo>
                      <a:pt x="32" y="47"/>
                      <a:pt x="32" y="47"/>
                      <a:pt x="32" y="46"/>
                    </a:cubicBezTo>
                    <a:cubicBezTo>
                      <a:pt x="12" y="24"/>
                      <a:pt x="12" y="24"/>
                      <a:pt x="12" y="24"/>
                    </a:cubicBezTo>
                    <a:cubicBezTo>
                      <a:pt x="12" y="24"/>
                      <a:pt x="12" y="24"/>
                      <a:pt x="12" y="23"/>
                    </a:cubicBezTo>
                    <a:cubicBezTo>
                      <a:pt x="32" y="1"/>
                      <a:pt x="32" y="1"/>
                      <a:pt x="32" y="1"/>
                    </a:cubicBezTo>
                    <a:cubicBezTo>
                      <a:pt x="32" y="1"/>
                      <a:pt x="32" y="0"/>
                      <a:pt x="31" y="0"/>
                    </a:cubicBezTo>
                    <a:cubicBezTo>
                      <a:pt x="21" y="0"/>
                      <a:pt x="21" y="0"/>
                      <a:pt x="21" y="0"/>
                    </a:cubicBezTo>
                    <a:cubicBezTo>
                      <a:pt x="21" y="0"/>
                      <a:pt x="21" y="0"/>
                      <a:pt x="20" y="0"/>
                    </a:cubicBezTo>
                    <a:cubicBezTo>
                      <a:pt x="0" y="23"/>
                      <a:pt x="0" y="23"/>
                      <a:pt x="0" y="23"/>
                    </a:cubicBezTo>
                    <a:cubicBezTo>
                      <a:pt x="0" y="24"/>
                      <a:pt x="0" y="24"/>
                      <a:pt x="0" y="24"/>
                    </a:cubicBezTo>
                    <a:cubicBezTo>
                      <a:pt x="20" y="47"/>
                      <a:pt x="20" y="47"/>
                      <a:pt x="20" y="47"/>
                    </a:cubicBezTo>
                    <a:cubicBezTo>
                      <a:pt x="21" y="47"/>
                      <a:pt x="21" y="47"/>
                      <a:pt x="21" y="47"/>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9" name="Google Shape;2731;p388">
                <a:extLst>
                  <a:ext uri="{FF2B5EF4-FFF2-40B4-BE49-F238E27FC236}">
                    <a16:creationId xmlns:a16="http://schemas.microsoft.com/office/drawing/2014/main" id="{F7099D68-19A0-3627-048A-433AA8E8CE2A}"/>
                  </a:ext>
                </a:extLst>
              </p:cNvPr>
              <p:cNvSpPr/>
              <p:nvPr/>
            </p:nvSpPr>
            <p:spPr>
              <a:xfrm>
                <a:off x="5005704" y="4633207"/>
                <a:ext cx="125910" cy="282209"/>
              </a:xfrm>
              <a:custGeom>
                <a:avLst/>
                <a:gdLst/>
                <a:ahLst/>
                <a:cxnLst/>
                <a:rect l="l" t="t" r="r" b="b"/>
                <a:pathLst>
                  <a:path w="29" h="66" extrusionOk="0">
                    <a:moveTo>
                      <a:pt x="1" y="66"/>
                    </a:moveTo>
                    <a:cubicBezTo>
                      <a:pt x="8" y="66"/>
                      <a:pt x="8" y="66"/>
                      <a:pt x="8" y="66"/>
                    </a:cubicBezTo>
                    <a:cubicBezTo>
                      <a:pt x="8" y="66"/>
                      <a:pt x="8" y="65"/>
                      <a:pt x="8" y="65"/>
                    </a:cubicBezTo>
                    <a:cubicBezTo>
                      <a:pt x="29" y="1"/>
                      <a:pt x="29" y="1"/>
                      <a:pt x="29" y="1"/>
                    </a:cubicBezTo>
                    <a:cubicBezTo>
                      <a:pt x="29" y="0"/>
                      <a:pt x="28" y="0"/>
                      <a:pt x="28" y="0"/>
                    </a:cubicBezTo>
                    <a:cubicBezTo>
                      <a:pt x="21" y="0"/>
                      <a:pt x="21" y="0"/>
                      <a:pt x="21" y="0"/>
                    </a:cubicBezTo>
                    <a:cubicBezTo>
                      <a:pt x="21" y="0"/>
                      <a:pt x="20" y="0"/>
                      <a:pt x="20" y="0"/>
                    </a:cubicBezTo>
                    <a:cubicBezTo>
                      <a:pt x="0" y="65"/>
                      <a:pt x="0" y="65"/>
                      <a:pt x="0" y="65"/>
                    </a:cubicBezTo>
                    <a:cubicBezTo>
                      <a:pt x="0" y="65"/>
                      <a:pt x="0" y="66"/>
                      <a:pt x="1" y="66"/>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0" name="Google Shape;2732;p388">
                <a:extLst>
                  <a:ext uri="{FF2B5EF4-FFF2-40B4-BE49-F238E27FC236}">
                    <a16:creationId xmlns:a16="http://schemas.microsoft.com/office/drawing/2014/main" id="{9363239F-D264-EF23-2A06-80B831616B24}"/>
                  </a:ext>
                </a:extLst>
              </p:cNvPr>
              <p:cNvSpPr/>
              <p:nvPr/>
            </p:nvSpPr>
            <p:spPr>
              <a:xfrm>
                <a:off x="5183711" y="4685307"/>
                <a:ext cx="138933" cy="199716"/>
              </a:xfrm>
              <a:custGeom>
                <a:avLst/>
                <a:gdLst/>
                <a:ahLst/>
                <a:cxnLst/>
                <a:rect l="l" t="t" r="r" b="b"/>
                <a:pathLst>
                  <a:path w="32" h="47" extrusionOk="0">
                    <a:moveTo>
                      <a:pt x="11" y="0"/>
                    </a:moveTo>
                    <a:cubicBezTo>
                      <a:pt x="1" y="0"/>
                      <a:pt x="1" y="0"/>
                      <a:pt x="1" y="0"/>
                    </a:cubicBezTo>
                    <a:cubicBezTo>
                      <a:pt x="0" y="0"/>
                      <a:pt x="0" y="1"/>
                      <a:pt x="0" y="1"/>
                    </a:cubicBezTo>
                    <a:cubicBezTo>
                      <a:pt x="20" y="23"/>
                      <a:pt x="20" y="23"/>
                      <a:pt x="20" y="23"/>
                    </a:cubicBezTo>
                    <a:cubicBezTo>
                      <a:pt x="20" y="24"/>
                      <a:pt x="20" y="24"/>
                      <a:pt x="20" y="24"/>
                    </a:cubicBezTo>
                    <a:cubicBezTo>
                      <a:pt x="0" y="46"/>
                      <a:pt x="0" y="46"/>
                      <a:pt x="0" y="46"/>
                    </a:cubicBezTo>
                    <a:cubicBezTo>
                      <a:pt x="0" y="47"/>
                      <a:pt x="0" y="47"/>
                      <a:pt x="1" y="47"/>
                    </a:cubicBezTo>
                    <a:cubicBezTo>
                      <a:pt x="11" y="47"/>
                      <a:pt x="11" y="47"/>
                      <a:pt x="11" y="47"/>
                    </a:cubicBezTo>
                    <a:cubicBezTo>
                      <a:pt x="11" y="47"/>
                      <a:pt x="11" y="47"/>
                      <a:pt x="11" y="47"/>
                    </a:cubicBezTo>
                    <a:cubicBezTo>
                      <a:pt x="32" y="24"/>
                      <a:pt x="32" y="24"/>
                      <a:pt x="32" y="24"/>
                    </a:cubicBezTo>
                    <a:cubicBezTo>
                      <a:pt x="32" y="24"/>
                      <a:pt x="32" y="24"/>
                      <a:pt x="32" y="23"/>
                    </a:cubicBezTo>
                    <a:cubicBezTo>
                      <a:pt x="11" y="0"/>
                      <a:pt x="11" y="0"/>
                      <a:pt x="11" y="0"/>
                    </a:cubicBezTo>
                    <a:cubicBezTo>
                      <a:pt x="11" y="0"/>
                      <a:pt x="11" y="0"/>
                      <a:pt x="11" y="0"/>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61" name="Google Shape;2733;p388">
                <a:extLst>
                  <a:ext uri="{FF2B5EF4-FFF2-40B4-BE49-F238E27FC236}">
                    <a16:creationId xmlns:a16="http://schemas.microsoft.com/office/drawing/2014/main" id="{901EED56-A336-5D0D-D628-84261FD746FF}"/>
                  </a:ext>
                </a:extLst>
              </p:cNvPr>
              <p:cNvSpPr/>
              <p:nvPr/>
            </p:nvSpPr>
            <p:spPr>
              <a:xfrm>
                <a:off x="4679313" y="4348911"/>
                <a:ext cx="624900" cy="172200"/>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2735;p388">
              <a:extLst>
                <a:ext uri="{FF2B5EF4-FFF2-40B4-BE49-F238E27FC236}">
                  <a16:creationId xmlns:a16="http://schemas.microsoft.com/office/drawing/2014/main" id="{D29BA847-AB7E-DE22-F4B6-9CB2E48B6B88}"/>
                </a:ext>
              </a:extLst>
            </p:cNvPr>
            <p:cNvSpPr txBox="1"/>
            <p:nvPr/>
          </p:nvSpPr>
          <p:spPr>
            <a:xfrm>
              <a:off x="3192826" y="3375112"/>
              <a:ext cx="708302" cy="22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000" b="1" dirty="0">
                  <a:solidFill>
                    <a:srgbClr val="FFFFFF"/>
                  </a:solidFill>
                  <a:latin typeface="Helvetica Neue"/>
                  <a:ea typeface="Helvetica Neue"/>
                  <a:cs typeface="Helvetica Neue"/>
                  <a:sym typeface="Helvetica Neue"/>
                </a:rPr>
                <a:t>CODE</a:t>
              </a:r>
              <a:endParaRPr sz="1000" b="1" dirty="0">
                <a:solidFill>
                  <a:srgbClr val="FFFFFF"/>
                </a:solidFill>
                <a:latin typeface="Helvetica Neue"/>
                <a:ea typeface="Helvetica Neue"/>
                <a:cs typeface="Helvetica Neue"/>
                <a:sym typeface="Helvetica Neue"/>
              </a:endParaRPr>
            </a:p>
          </p:txBody>
        </p:sp>
      </p:grpSp>
    </p:spTree>
    <p:extLst>
      <p:ext uri="{BB962C8B-B14F-4D97-AF65-F5344CB8AC3E}">
        <p14:creationId xmlns:p14="http://schemas.microsoft.com/office/powerpoint/2010/main" val="172195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7. Legal </a:t>
            </a:r>
            <a:r>
              <a:rPr lang="nl-BE" dirty="0" err="1"/>
              <a:t>opinions</a:t>
            </a:r>
            <a:r>
              <a:rPr lang="nl-BE" dirty="0"/>
              <a:t> </a:t>
            </a:r>
            <a:r>
              <a:rPr lang="nl-BE" dirty="0" err="1"/>
              <a:t>and</a:t>
            </a:r>
            <a:r>
              <a:rPr lang="nl-BE" dirty="0"/>
              <a:t> </a:t>
            </a:r>
            <a:r>
              <a:rPr lang="nl-BE" dirty="0" err="1"/>
              <a:t>innovation</a:t>
            </a:r>
            <a:r>
              <a:rPr lang="nl-BE" dirty="0"/>
              <a:t>?</a:t>
            </a:r>
            <a:br>
              <a:rPr lang="nl-BE" dirty="0"/>
            </a:b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51</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4" y="1318381"/>
            <a:ext cx="4513332" cy="2994983"/>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solidFill>
                  <a:schemeClr val="accent5">
                    <a:lumMod val="75000"/>
                  </a:schemeClr>
                </a:solidFill>
              </a:rPr>
              <a:t>Tools needed as an opinion lawyer</a:t>
            </a:r>
          </a:p>
          <a:p>
            <a:pPr marL="0" indent="0">
              <a:buFont typeface="Arial" pitchFamily="34" charset="0"/>
              <a:buNone/>
            </a:pPr>
            <a:endParaRPr lang="en-US" dirty="0">
              <a:solidFill>
                <a:srgbClr val="4071BA"/>
              </a:solidFill>
            </a:endParaRPr>
          </a:p>
          <a:p>
            <a:pPr marL="457200" lvl="0" indent="-330200" algn="l" rtl="0">
              <a:lnSpc>
                <a:spcPct val="120000"/>
              </a:lnSpc>
              <a:spcAft>
                <a:spcPts val="0"/>
              </a:spcAft>
              <a:buSzPts val="1600"/>
              <a:buChar char="•"/>
            </a:pPr>
            <a:r>
              <a:rPr lang="en-US" dirty="0"/>
              <a:t>On the one hand … expert in the legal analysis</a:t>
            </a:r>
          </a:p>
          <a:p>
            <a:pPr marL="457200" lvl="0" indent="-330200" algn="l" rtl="0">
              <a:lnSpc>
                <a:spcPct val="120000"/>
              </a:lnSpc>
              <a:spcAft>
                <a:spcPts val="0"/>
              </a:spcAft>
              <a:buSzPts val="1600"/>
              <a:buChar char="•"/>
            </a:pPr>
            <a:r>
              <a:rPr lang="en-US" dirty="0"/>
              <a:t>On the other hand … </a:t>
            </a:r>
          </a:p>
          <a:p>
            <a:pPr marL="631825" lvl="1" indent="-182563">
              <a:lnSpc>
                <a:spcPct val="120000"/>
              </a:lnSpc>
              <a:spcBef>
                <a:spcPts val="0"/>
              </a:spcBef>
              <a:buSzPts val="1600"/>
              <a:buFont typeface="Arial" panose="020B0604020202020204" pitchFamily="34" charset="0"/>
              <a:buChar char="-"/>
            </a:pPr>
            <a:r>
              <a:rPr lang="en-US" dirty="0"/>
              <a:t>True insight in the technology and the technical performance (what does it do, when, how …)</a:t>
            </a:r>
          </a:p>
          <a:p>
            <a:pPr marL="631825" lvl="1" indent="-182563">
              <a:lnSpc>
                <a:spcPct val="120000"/>
              </a:lnSpc>
              <a:spcBef>
                <a:spcPts val="0"/>
              </a:spcBef>
              <a:buSzPts val="1600"/>
              <a:buFont typeface="Arial" panose="020B0604020202020204" pitchFamily="34" charset="0"/>
              <a:buChar char="-"/>
            </a:pPr>
            <a:r>
              <a:rPr lang="en-US" dirty="0"/>
              <a:t>In fact: applies not only for smart contracts, but for all contracts in a digital environment (the environment will dictate much of the terms of the contract...)</a:t>
            </a:r>
          </a:p>
          <a:p>
            <a:pPr marL="631825" lvl="1" indent="-182563">
              <a:lnSpc>
                <a:spcPct val="120000"/>
              </a:lnSpc>
              <a:spcBef>
                <a:spcPts val="0"/>
              </a:spcBef>
              <a:buSzPts val="1600"/>
              <a:buFont typeface="Arial" panose="020B0604020202020204" pitchFamily="34" charset="0"/>
              <a:buChar char="-"/>
            </a:pPr>
            <a:r>
              <a:rPr lang="en-US" dirty="0"/>
              <a:t>Skill to communicate between “techies” and lawyers (need for tech-savvy lawyers!)</a:t>
            </a:r>
          </a:p>
          <a:p>
            <a:pPr marL="0" indent="0">
              <a:buNone/>
            </a:pPr>
            <a:endParaRPr lang="nl-NL" dirty="0"/>
          </a:p>
          <a:p>
            <a:endParaRPr lang="nl-NL" dirty="0"/>
          </a:p>
        </p:txBody>
      </p:sp>
      <p:pic>
        <p:nvPicPr>
          <p:cNvPr id="5" name="Google Shape;2831;p390">
            <a:extLst>
              <a:ext uri="{FF2B5EF4-FFF2-40B4-BE49-F238E27FC236}">
                <a16:creationId xmlns:a16="http://schemas.microsoft.com/office/drawing/2014/main" id="{8792FF8C-3808-8ED4-065F-2085F3EE9588}"/>
              </a:ext>
            </a:extLst>
          </p:cNvPr>
          <p:cNvPicPr preferRelativeResize="0">
            <a:picLocks noChangeAspect="1"/>
          </p:cNvPicPr>
          <p:nvPr/>
        </p:nvPicPr>
        <p:blipFill rotWithShape="1">
          <a:blip r:embed="rId2">
            <a:alphaModFix/>
          </a:blip>
          <a:srcRect l="8078" t="4150" r="35148"/>
          <a:stretch/>
        </p:blipFill>
        <p:spPr>
          <a:xfrm>
            <a:off x="5451021" y="925872"/>
            <a:ext cx="3360000" cy="3780000"/>
          </a:xfrm>
          <a:prstGeom prst="rect">
            <a:avLst/>
          </a:prstGeom>
          <a:noFill/>
          <a:ln>
            <a:noFill/>
          </a:ln>
        </p:spPr>
      </p:pic>
    </p:spTree>
    <p:extLst>
      <p:ext uri="{BB962C8B-B14F-4D97-AF65-F5344CB8AC3E}">
        <p14:creationId xmlns:p14="http://schemas.microsoft.com/office/powerpoint/2010/main" val="2686574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738FE2-E3E8-47D7-B197-73FE2B8AE18D}"/>
              </a:ext>
            </a:extLst>
          </p:cNvPr>
          <p:cNvSpPr>
            <a:spLocks noGrp="1"/>
          </p:cNvSpPr>
          <p:nvPr>
            <p:ph type="title"/>
          </p:nvPr>
        </p:nvSpPr>
        <p:spPr>
          <a:xfrm>
            <a:off x="782872" y="1858296"/>
            <a:ext cx="5786177" cy="1722364"/>
          </a:xfrm>
        </p:spPr>
        <p:txBody>
          <a:bodyPr/>
          <a:lstStyle/>
          <a:p>
            <a:r>
              <a:rPr lang="en-GB" sz="2800" dirty="0"/>
              <a:t>Key takeaways</a:t>
            </a:r>
            <a:endParaRPr lang="en-US" dirty="0"/>
          </a:p>
        </p:txBody>
      </p:sp>
      <p:sp>
        <p:nvSpPr>
          <p:cNvPr id="4" name="Slide Number Placeholder 3">
            <a:extLst>
              <a:ext uri="{FF2B5EF4-FFF2-40B4-BE49-F238E27FC236}">
                <a16:creationId xmlns:a16="http://schemas.microsoft.com/office/drawing/2014/main" id="{11ADA4AE-31FE-F737-8852-A8B5D97404CB}"/>
              </a:ext>
            </a:extLst>
          </p:cNvPr>
          <p:cNvSpPr>
            <a:spLocks noGrp="1"/>
          </p:cNvSpPr>
          <p:nvPr>
            <p:ph type="sldNum" sz="quarter" idx="12"/>
          </p:nvPr>
        </p:nvSpPr>
        <p:spPr/>
        <p:txBody>
          <a:bodyPr/>
          <a:lstStyle/>
          <a:p>
            <a:fld id="{B86DE904-C121-477E-B2B0-923493BF220C}" type="slidenum">
              <a:rPr lang="nl-NL" smtClean="0"/>
              <a:pPr/>
              <a:t>52</a:t>
            </a:fld>
            <a:endParaRPr lang="nl-NL"/>
          </a:p>
        </p:txBody>
      </p:sp>
      <p:sp>
        <p:nvSpPr>
          <p:cNvPr id="6" name="Text Placeholder 5">
            <a:extLst>
              <a:ext uri="{FF2B5EF4-FFF2-40B4-BE49-F238E27FC236}">
                <a16:creationId xmlns:a16="http://schemas.microsoft.com/office/drawing/2014/main" id="{49223E2A-B688-5355-FE08-3B52B8053E54}"/>
              </a:ext>
            </a:extLst>
          </p:cNvPr>
          <p:cNvSpPr>
            <a:spLocks noGrp="1"/>
          </p:cNvSpPr>
          <p:nvPr>
            <p:ph type="body" sz="quarter" idx="15"/>
          </p:nvPr>
        </p:nvSpPr>
        <p:spPr/>
        <p:txBody>
          <a:bodyPr/>
          <a:lstStyle/>
          <a:p>
            <a:r>
              <a:rPr lang="nl-BE" dirty="0"/>
              <a:t>8</a:t>
            </a:r>
            <a:endParaRPr lang="en-NL" dirty="0"/>
          </a:p>
        </p:txBody>
      </p:sp>
    </p:spTree>
    <p:extLst>
      <p:ext uri="{BB962C8B-B14F-4D97-AF65-F5344CB8AC3E}">
        <p14:creationId xmlns:p14="http://schemas.microsoft.com/office/powerpoint/2010/main" val="459148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77EF4F-0260-CED1-8A03-3C003BBF1D66}"/>
              </a:ext>
            </a:extLst>
          </p:cNvPr>
          <p:cNvSpPr>
            <a:spLocks noGrp="1"/>
          </p:cNvSpPr>
          <p:nvPr>
            <p:ph type="sldNum" sz="quarter" idx="12"/>
          </p:nvPr>
        </p:nvSpPr>
        <p:spPr/>
        <p:txBody>
          <a:bodyPr/>
          <a:lstStyle/>
          <a:p>
            <a:fld id="{B86DE904-C121-477E-B2B0-923493BF220C}" type="slidenum">
              <a:rPr lang="nl-NL" smtClean="0"/>
              <a:pPr/>
              <a:t>53</a:t>
            </a:fld>
            <a:endParaRPr lang="nl-NL"/>
          </a:p>
        </p:txBody>
      </p:sp>
      <p:pic>
        <p:nvPicPr>
          <p:cNvPr id="8" name="Google Shape;2874;p396">
            <a:extLst>
              <a:ext uri="{FF2B5EF4-FFF2-40B4-BE49-F238E27FC236}">
                <a16:creationId xmlns:a16="http://schemas.microsoft.com/office/drawing/2014/main" id="{FED71EA9-A2FD-78D3-B7A6-9DCDBAF11D43}"/>
              </a:ext>
            </a:extLst>
          </p:cNvPr>
          <p:cNvPicPr preferRelativeResize="0">
            <a:picLocks noChangeAspect="1"/>
          </p:cNvPicPr>
          <p:nvPr/>
        </p:nvPicPr>
        <p:blipFill>
          <a:blip r:embed="rId2">
            <a:alphaModFix/>
          </a:blip>
          <a:stretch>
            <a:fillRect/>
          </a:stretch>
        </p:blipFill>
        <p:spPr>
          <a:xfrm>
            <a:off x="3135086" y="796102"/>
            <a:ext cx="3304335" cy="3870202"/>
          </a:xfrm>
          <a:prstGeom prst="rect">
            <a:avLst/>
          </a:prstGeom>
          <a:noFill/>
          <a:ln>
            <a:noFill/>
          </a:ln>
        </p:spPr>
      </p:pic>
    </p:spTree>
    <p:extLst>
      <p:ext uri="{BB962C8B-B14F-4D97-AF65-F5344CB8AC3E}">
        <p14:creationId xmlns:p14="http://schemas.microsoft.com/office/powerpoint/2010/main" val="241458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8. </a:t>
            </a:r>
            <a:r>
              <a:rPr lang="nl-BE" dirty="0" err="1"/>
              <a:t>Key</a:t>
            </a:r>
            <a:r>
              <a:rPr lang="nl-BE" dirty="0"/>
              <a:t> </a:t>
            </a:r>
            <a:r>
              <a:rPr lang="nl-BE" dirty="0" err="1"/>
              <a:t>takeaways</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54</a:t>
            </a:fld>
            <a:endParaRPr lang="en-NL"/>
          </a:p>
        </p:txBody>
      </p:sp>
      <p:sp>
        <p:nvSpPr>
          <p:cNvPr id="62" name="Google Shape;2755;p388">
            <a:extLst>
              <a:ext uri="{FF2B5EF4-FFF2-40B4-BE49-F238E27FC236}">
                <a16:creationId xmlns:a16="http://schemas.microsoft.com/office/drawing/2014/main" id="{E808F557-6225-233F-5356-3A3C5B098B3E}"/>
              </a:ext>
            </a:extLst>
          </p:cNvPr>
          <p:cNvSpPr txBox="1"/>
          <p:nvPr/>
        </p:nvSpPr>
        <p:spPr>
          <a:xfrm>
            <a:off x="9617075" y="5100550"/>
            <a:ext cx="956100" cy="39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b="1" dirty="0">
              <a:solidFill>
                <a:srgbClr val="D04A02"/>
              </a:solidFill>
            </a:endParaRPr>
          </a:p>
        </p:txBody>
      </p:sp>
      <p:sp>
        <p:nvSpPr>
          <p:cNvPr id="4" name="Google Shape;2880;p397">
            <a:extLst>
              <a:ext uri="{FF2B5EF4-FFF2-40B4-BE49-F238E27FC236}">
                <a16:creationId xmlns:a16="http://schemas.microsoft.com/office/drawing/2014/main" id="{A2447663-CC84-46CB-76A1-0B61B4AE062D}"/>
              </a:ext>
            </a:extLst>
          </p:cNvPr>
          <p:cNvSpPr txBox="1">
            <a:spLocks/>
          </p:cNvSpPr>
          <p:nvPr/>
        </p:nvSpPr>
        <p:spPr>
          <a:xfrm>
            <a:off x="592532" y="2991085"/>
            <a:ext cx="1872000" cy="2055981"/>
          </a:xfrm>
          <a:prstGeom prst="rect">
            <a:avLst/>
          </a:prstGeom>
          <a:noFill/>
          <a:ln>
            <a:noFill/>
          </a:ln>
        </p:spPr>
        <p:txBody>
          <a:bodyPr spcFirstLastPara="1" vert="horz" wrap="square" lIns="0" tIns="0" rIns="0" bIns="0" rtlCol="0" anchor="t" anchorCtr="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dirty="0"/>
              <a:t>A legal opinion is not an insurance, it is a risk and process management tool</a:t>
            </a:r>
          </a:p>
          <a:p>
            <a:pPr marL="0" indent="0">
              <a:spcBef>
                <a:spcPts val="300"/>
              </a:spcBef>
              <a:buClr>
                <a:schemeClr val="dk1"/>
              </a:buClr>
              <a:buSzPts val="1100"/>
              <a:buFont typeface="Arial"/>
              <a:buNone/>
            </a:pPr>
            <a:endParaRPr lang="en-US" sz="1200" dirty="0"/>
          </a:p>
          <a:p>
            <a:pPr marL="0" indent="0">
              <a:spcBef>
                <a:spcPts val="300"/>
              </a:spcBef>
              <a:spcAft>
                <a:spcPts val="300"/>
              </a:spcAft>
              <a:buClr>
                <a:schemeClr val="dk1"/>
              </a:buClr>
              <a:buSzPts val="1600"/>
              <a:buFont typeface="Arial"/>
              <a:buNone/>
            </a:pPr>
            <a:endParaRPr lang="en-US" sz="1200" dirty="0"/>
          </a:p>
        </p:txBody>
      </p:sp>
      <p:sp>
        <p:nvSpPr>
          <p:cNvPr id="5" name="Google Shape;2881;p397">
            <a:extLst>
              <a:ext uri="{FF2B5EF4-FFF2-40B4-BE49-F238E27FC236}">
                <a16:creationId xmlns:a16="http://schemas.microsoft.com/office/drawing/2014/main" id="{CBA4B11F-010A-90AC-7D07-167A5D2C1FC6}"/>
              </a:ext>
            </a:extLst>
          </p:cNvPr>
          <p:cNvSpPr txBox="1">
            <a:spLocks/>
          </p:cNvSpPr>
          <p:nvPr/>
        </p:nvSpPr>
        <p:spPr>
          <a:xfrm>
            <a:off x="2598375" y="3065099"/>
            <a:ext cx="1872000" cy="2049236"/>
          </a:xfrm>
          <a:prstGeom prst="rect">
            <a:avLst/>
          </a:prstGeom>
          <a:noFill/>
          <a:ln>
            <a:noFill/>
          </a:ln>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dirty="0"/>
              <a:t>Think twice when asking for or offering a legal opinion</a:t>
            </a:r>
          </a:p>
          <a:p>
            <a:pPr marL="0" indent="0">
              <a:spcBef>
                <a:spcPts val="300"/>
              </a:spcBef>
              <a:buClr>
                <a:schemeClr val="dk1"/>
              </a:buClr>
              <a:buSzPts val="1100"/>
              <a:buFont typeface="Arial"/>
              <a:buNone/>
            </a:pPr>
            <a:endParaRPr lang="en-US" sz="1200" dirty="0"/>
          </a:p>
          <a:p>
            <a:pPr marL="0" indent="0">
              <a:spcBef>
                <a:spcPts val="300"/>
              </a:spcBef>
              <a:spcAft>
                <a:spcPts val="300"/>
              </a:spcAft>
              <a:buClr>
                <a:schemeClr val="dk1"/>
              </a:buClr>
              <a:buSzPts val="1600"/>
              <a:buFont typeface="Arial"/>
              <a:buNone/>
            </a:pPr>
            <a:endParaRPr lang="en-US" sz="1200" dirty="0"/>
          </a:p>
        </p:txBody>
      </p:sp>
      <p:sp>
        <p:nvSpPr>
          <p:cNvPr id="7" name="Google Shape;2882;p397">
            <a:extLst>
              <a:ext uri="{FF2B5EF4-FFF2-40B4-BE49-F238E27FC236}">
                <a16:creationId xmlns:a16="http://schemas.microsoft.com/office/drawing/2014/main" id="{1FAF30CF-3ECE-5C19-3089-020599069572}"/>
              </a:ext>
            </a:extLst>
          </p:cNvPr>
          <p:cNvSpPr txBox="1">
            <a:spLocks/>
          </p:cNvSpPr>
          <p:nvPr/>
        </p:nvSpPr>
        <p:spPr>
          <a:xfrm>
            <a:off x="4673626" y="3030488"/>
            <a:ext cx="1872000" cy="2049236"/>
          </a:xfrm>
          <a:prstGeom prst="rect">
            <a:avLst/>
          </a:prstGeom>
          <a:noFill/>
          <a:ln>
            <a:noFill/>
          </a:ln>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dirty="0"/>
              <a:t>Issuing a legal opinion is an expert skill, so is reading a legal opinion…</a:t>
            </a:r>
          </a:p>
          <a:p>
            <a:pPr marL="0" indent="0">
              <a:spcBef>
                <a:spcPts val="300"/>
              </a:spcBef>
              <a:buClr>
                <a:schemeClr val="dk1"/>
              </a:buClr>
              <a:buSzPts val="1100"/>
              <a:buFont typeface="Arial"/>
              <a:buNone/>
            </a:pPr>
            <a:endParaRPr lang="en-US" sz="1200" dirty="0"/>
          </a:p>
          <a:p>
            <a:pPr marL="0" indent="0">
              <a:spcBef>
                <a:spcPts val="300"/>
              </a:spcBef>
              <a:spcAft>
                <a:spcPts val="300"/>
              </a:spcAft>
              <a:buClr>
                <a:schemeClr val="dk1"/>
              </a:buClr>
              <a:buSzPts val="1600"/>
              <a:buFont typeface="Arial"/>
              <a:buNone/>
            </a:pPr>
            <a:endParaRPr lang="en-US" sz="1200" dirty="0"/>
          </a:p>
        </p:txBody>
      </p:sp>
      <p:sp>
        <p:nvSpPr>
          <p:cNvPr id="8" name="Google Shape;2883;p397">
            <a:extLst>
              <a:ext uri="{FF2B5EF4-FFF2-40B4-BE49-F238E27FC236}">
                <a16:creationId xmlns:a16="http://schemas.microsoft.com/office/drawing/2014/main" id="{2911740A-25CF-0197-E2B1-B8FBFEA844F7}"/>
              </a:ext>
            </a:extLst>
          </p:cNvPr>
          <p:cNvSpPr txBox="1">
            <a:spLocks/>
          </p:cNvSpPr>
          <p:nvPr/>
        </p:nvSpPr>
        <p:spPr>
          <a:xfrm>
            <a:off x="6765615" y="3051314"/>
            <a:ext cx="1872000" cy="2049236"/>
          </a:xfrm>
          <a:prstGeom prst="rect">
            <a:avLst/>
          </a:prstGeom>
          <a:noFill/>
          <a:ln>
            <a:noFill/>
          </a:ln>
        </p:spPr>
        <p:txBody>
          <a:bodyPr spcFirstLastPara="1" wrap="square" lIns="0" tIns="0" rIns="0" bIns="0" anchor="t" anchorCtr="0">
            <a:noAutofit/>
          </a:bodyPr>
          <a:lst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dk1"/>
              </a:buClr>
              <a:buSzPts val="1100"/>
              <a:buFont typeface="Arial"/>
              <a:buNone/>
            </a:pPr>
            <a:r>
              <a:rPr lang="en-US" sz="1200" dirty="0"/>
              <a:t>If you want real comfort, insist to get “reliance”</a:t>
            </a:r>
          </a:p>
          <a:p>
            <a:pPr marL="0" indent="0">
              <a:spcBef>
                <a:spcPts val="300"/>
              </a:spcBef>
              <a:buClr>
                <a:schemeClr val="dk1"/>
              </a:buClr>
              <a:buSzPts val="1100"/>
              <a:buFont typeface="Arial"/>
              <a:buNone/>
            </a:pPr>
            <a:endParaRPr lang="en-US" sz="1200" dirty="0"/>
          </a:p>
          <a:p>
            <a:pPr marL="0" indent="0">
              <a:spcBef>
                <a:spcPts val="300"/>
              </a:spcBef>
              <a:spcAft>
                <a:spcPts val="300"/>
              </a:spcAft>
              <a:buClr>
                <a:schemeClr val="dk1"/>
              </a:buClr>
              <a:buSzPts val="1600"/>
              <a:buFont typeface="Arial"/>
              <a:buNone/>
            </a:pPr>
            <a:endParaRPr lang="en-US" sz="1200" dirty="0"/>
          </a:p>
        </p:txBody>
      </p:sp>
      <p:sp>
        <p:nvSpPr>
          <p:cNvPr id="9" name="Google Shape;2886;p397">
            <a:extLst>
              <a:ext uri="{FF2B5EF4-FFF2-40B4-BE49-F238E27FC236}">
                <a16:creationId xmlns:a16="http://schemas.microsoft.com/office/drawing/2014/main" id="{103B955D-2BC2-C63F-F509-E32E284A35C5}"/>
              </a:ext>
            </a:extLst>
          </p:cNvPr>
          <p:cNvSpPr>
            <a:spLocks noChangeAspect="1"/>
          </p:cNvSpPr>
          <p:nvPr/>
        </p:nvSpPr>
        <p:spPr>
          <a:xfrm>
            <a:off x="6765615" y="2065360"/>
            <a:ext cx="720000" cy="720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grpSp>
        <p:nvGrpSpPr>
          <p:cNvPr id="10" name="Google Shape;2887;p397">
            <a:extLst>
              <a:ext uri="{FF2B5EF4-FFF2-40B4-BE49-F238E27FC236}">
                <a16:creationId xmlns:a16="http://schemas.microsoft.com/office/drawing/2014/main" id="{0C13EAEB-71BE-312C-3BFF-6D58A78029A4}"/>
              </a:ext>
            </a:extLst>
          </p:cNvPr>
          <p:cNvGrpSpPr>
            <a:grpSpLocks noChangeAspect="1"/>
          </p:cNvGrpSpPr>
          <p:nvPr/>
        </p:nvGrpSpPr>
        <p:grpSpPr>
          <a:xfrm>
            <a:off x="2598375" y="2054882"/>
            <a:ext cx="720012" cy="720000"/>
            <a:chOff x="3162300" y="1958975"/>
            <a:chExt cx="123825" cy="122238"/>
          </a:xfrm>
        </p:grpSpPr>
        <p:sp>
          <p:nvSpPr>
            <p:cNvPr id="11" name="Google Shape;2888;p397">
              <a:extLst>
                <a:ext uri="{FF2B5EF4-FFF2-40B4-BE49-F238E27FC236}">
                  <a16:creationId xmlns:a16="http://schemas.microsoft.com/office/drawing/2014/main" id="{2D903017-F1E2-F252-532D-DC5C58CACE6E}"/>
                </a:ext>
              </a:extLst>
            </p:cNvPr>
            <p:cNvSpPr/>
            <p:nvPr/>
          </p:nvSpPr>
          <p:spPr>
            <a:xfrm>
              <a:off x="3181350" y="1982788"/>
              <a:ext cx="85725" cy="73025"/>
            </a:xfrm>
            <a:custGeom>
              <a:avLst/>
              <a:gdLst/>
              <a:ahLst/>
              <a:cxnLst/>
              <a:rect l="l" t="t" r="r" b="b"/>
              <a:pathLst>
                <a:path w="398" h="340" extrusionOk="0">
                  <a:moveTo>
                    <a:pt x="199" y="0"/>
                  </a:moveTo>
                  <a:cubicBezTo>
                    <a:pt x="191" y="0"/>
                    <a:pt x="183" y="4"/>
                    <a:pt x="179" y="11"/>
                  </a:cubicBezTo>
                  <a:cubicBezTo>
                    <a:pt x="9" y="306"/>
                    <a:pt x="9" y="306"/>
                    <a:pt x="9" y="306"/>
                  </a:cubicBezTo>
                  <a:cubicBezTo>
                    <a:pt x="0" y="321"/>
                    <a:pt x="11" y="340"/>
                    <a:pt x="29" y="340"/>
                  </a:cubicBezTo>
                  <a:cubicBezTo>
                    <a:pt x="369" y="340"/>
                    <a:pt x="369" y="340"/>
                    <a:pt x="369" y="340"/>
                  </a:cubicBezTo>
                  <a:cubicBezTo>
                    <a:pt x="387" y="340"/>
                    <a:pt x="398" y="321"/>
                    <a:pt x="389" y="306"/>
                  </a:cubicBezTo>
                  <a:cubicBezTo>
                    <a:pt x="219" y="11"/>
                    <a:pt x="219" y="11"/>
                    <a:pt x="219" y="11"/>
                  </a:cubicBezTo>
                  <a:cubicBezTo>
                    <a:pt x="215" y="4"/>
                    <a:pt x="207" y="0"/>
                    <a:pt x="199" y="0"/>
                  </a:cubicBezTo>
                  <a:close/>
                  <a:moveTo>
                    <a:pt x="31" y="316"/>
                  </a:moveTo>
                  <a:cubicBezTo>
                    <a:pt x="199" y="25"/>
                    <a:pt x="199" y="25"/>
                    <a:pt x="199" y="25"/>
                  </a:cubicBezTo>
                  <a:cubicBezTo>
                    <a:pt x="367" y="316"/>
                    <a:pt x="367" y="316"/>
                    <a:pt x="367" y="316"/>
                  </a:cubicBezTo>
                  <a:lnTo>
                    <a:pt x="31" y="316"/>
                  </a:lnTo>
                  <a:close/>
                  <a:moveTo>
                    <a:pt x="187" y="123"/>
                  </a:moveTo>
                  <a:cubicBezTo>
                    <a:pt x="187" y="223"/>
                    <a:pt x="187" y="223"/>
                    <a:pt x="187" y="223"/>
                  </a:cubicBezTo>
                  <a:cubicBezTo>
                    <a:pt x="211" y="223"/>
                    <a:pt x="211" y="223"/>
                    <a:pt x="211" y="223"/>
                  </a:cubicBezTo>
                  <a:cubicBezTo>
                    <a:pt x="211" y="123"/>
                    <a:pt x="211" y="123"/>
                    <a:pt x="211" y="123"/>
                  </a:cubicBezTo>
                  <a:lnTo>
                    <a:pt x="187" y="123"/>
                  </a:lnTo>
                  <a:close/>
                  <a:moveTo>
                    <a:pt x="181" y="266"/>
                  </a:moveTo>
                  <a:cubicBezTo>
                    <a:pt x="181" y="276"/>
                    <a:pt x="189" y="284"/>
                    <a:pt x="199" y="284"/>
                  </a:cubicBezTo>
                  <a:cubicBezTo>
                    <a:pt x="209" y="284"/>
                    <a:pt x="217" y="276"/>
                    <a:pt x="217" y="266"/>
                  </a:cubicBezTo>
                  <a:cubicBezTo>
                    <a:pt x="217" y="256"/>
                    <a:pt x="209" y="248"/>
                    <a:pt x="199" y="248"/>
                  </a:cubicBezTo>
                  <a:cubicBezTo>
                    <a:pt x="189" y="248"/>
                    <a:pt x="181" y="256"/>
                    <a:pt x="181" y="266"/>
                  </a:cubicBez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rgbClr val="000000"/>
                </a:solidFill>
                <a:latin typeface="Arial"/>
                <a:ea typeface="Arial"/>
                <a:cs typeface="Arial"/>
                <a:sym typeface="Arial"/>
              </a:endParaRPr>
            </a:p>
          </p:txBody>
        </p:sp>
        <p:sp>
          <p:nvSpPr>
            <p:cNvPr id="12" name="Google Shape;2889;p397">
              <a:extLst>
                <a:ext uri="{FF2B5EF4-FFF2-40B4-BE49-F238E27FC236}">
                  <a16:creationId xmlns:a16="http://schemas.microsoft.com/office/drawing/2014/main" id="{BB4C494F-7979-6BEC-0375-D7BAE67C6EB2}"/>
                </a:ext>
              </a:extLst>
            </p:cNvPr>
            <p:cNvSpPr/>
            <p:nvPr/>
          </p:nvSpPr>
          <p:spPr>
            <a:xfrm>
              <a:off x="3162300" y="1958975"/>
              <a:ext cx="123825" cy="122238"/>
            </a:xfrm>
            <a:custGeom>
              <a:avLst/>
              <a:gdLst/>
              <a:ahLst/>
              <a:cxnLst/>
              <a:rect l="l" t="t" r="r" b="b"/>
              <a:pathLst>
                <a:path w="78" h="77" extrusionOk="0">
                  <a:moveTo>
                    <a:pt x="0" y="0"/>
                  </a:moveTo>
                  <a:lnTo>
                    <a:pt x="0" y="77"/>
                  </a:lnTo>
                  <a:lnTo>
                    <a:pt x="78" y="77"/>
                  </a:lnTo>
                  <a:lnTo>
                    <a:pt x="78" y="0"/>
                  </a:lnTo>
                  <a:lnTo>
                    <a:pt x="0" y="0"/>
                  </a:lnTo>
                  <a:close/>
                  <a:moveTo>
                    <a:pt x="74" y="74"/>
                  </a:moveTo>
                  <a:lnTo>
                    <a:pt x="3" y="74"/>
                  </a:lnTo>
                  <a:lnTo>
                    <a:pt x="3" y="3"/>
                  </a:lnTo>
                  <a:lnTo>
                    <a:pt x="74" y="3"/>
                  </a:lnTo>
                  <a:lnTo>
                    <a:pt x="74" y="74"/>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rgbClr val="000000"/>
                </a:solidFill>
                <a:latin typeface="Arial"/>
                <a:ea typeface="Arial"/>
                <a:cs typeface="Arial"/>
                <a:sym typeface="Arial"/>
              </a:endParaRPr>
            </a:p>
          </p:txBody>
        </p:sp>
      </p:grpSp>
      <p:grpSp>
        <p:nvGrpSpPr>
          <p:cNvPr id="13" name="Google Shape;2890;p397">
            <a:extLst>
              <a:ext uri="{FF2B5EF4-FFF2-40B4-BE49-F238E27FC236}">
                <a16:creationId xmlns:a16="http://schemas.microsoft.com/office/drawing/2014/main" id="{D5195183-AD5F-7EA3-F7B9-CEDFA84212A9}"/>
              </a:ext>
            </a:extLst>
          </p:cNvPr>
          <p:cNvGrpSpPr>
            <a:grpSpLocks noChangeAspect="1"/>
          </p:cNvGrpSpPr>
          <p:nvPr/>
        </p:nvGrpSpPr>
        <p:grpSpPr>
          <a:xfrm>
            <a:off x="602255" y="2054806"/>
            <a:ext cx="720000" cy="720000"/>
            <a:chOff x="9048751" y="2632075"/>
            <a:chExt cx="966788" cy="966788"/>
          </a:xfrm>
        </p:grpSpPr>
        <p:sp>
          <p:nvSpPr>
            <p:cNvPr id="14" name="Google Shape;2891;p397">
              <a:extLst>
                <a:ext uri="{FF2B5EF4-FFF2-40B4-BE49-F238E27FC236}">
                  <a16:creationId xmlns:a16="http://schemas.microsoft.com/office/drawing/2014/main" id="{778FF1AA-C66D-30B0-4AF8-9EEA4FBD27FB}"/>
                </a:ext>
              </a:extLst>
            </p:cNvPr>
            <p:cNvSpPr/>
            <p:nvPr/>
          </p:nvSpPr>
          <p:spPr>
            <a:xfrm>
              <a:off x="9048751" y="2632075"/>
              <a:ext cx="966788" cy="966788"/>
            </a:xfrm>
            <a:custGeom>
              <a:avLst/>
              <a:gdLst/>
              <a:ahLst/>
              <a:cxnLst/>
              <a:rect l="l" t="t" r="r" b="b"/>
              <a:pathLst>
                <a:path w="609" h="609" extrusionOk="0">
                  <a:moveTo>
                    <a:pt x="609" y="609"/>
                  </a:moveTo>
                  <a:lnTo>
                    <a:pt x="0" y="609"/>
                  </a:lnTo>
                  <a:lnTo>
                    <a:pt x="0" y="0"/>
                  </a:lnTo>
                  <a:lnTo>
                    <a:pt x="609" y="0"/>
                  </a:lnTo>
                  <a:lnTo>
                    <a:pt x="609" y="609"/>
                  </a:lnTo>
                  <a:lnTo>
                    <a:pt x="609" y="609"/>
                  </a:lnTo>
                  <a:close/>
                  <a:moveTo>
                    <a:pt x="26" y="583"/>
                  </a:moveTo>
                  <a:lnTo>
                    <a:pt x="583" y="583"/>
                  </a:lnTo>
                  <a:lnTo>
                    <a:pt x="583" y="26"/>
                  </a:lnTo>
                  <a:lnTo>
                    <a:pt x="26" y="26"/>
                  </a:lnTo>
                  <a:lnTo>
                    <a:pt x="26" y="583"/>
                  </a:lnTo>
                  <a:lnTo>
                    <a:pt x="26" y="583"/>
                  </a:lnTo>
                  <a:close/>
                </a:path>
              </a:pathLst>
            </a:custGeom>
            <a:solidFill>
              <a:schemeClr val="tx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 name="Google Shape;2892;p397">
              <a:extLst>
                <a:ext uri="{FF2B5EF4-FFF2-40B4-BE49-F238E27FC236}">
                  <a16:creationId xmlns:a16="http://schemas.microsoft.com/office/drawing/2014/main" id="{02761FD8-8A0A-042C-F93E-1B263A8198D0}"/>
                </a:ext>
              </a:extLst>
            </p:cNvPr>
            <p:cNvSpPr/>
            <p:nvPr/>
          </p:nvSpPr>
          <p:spPr>
            <a:xfrm>
              <a:off x="9207501" y="2822575"/>
              <a:ext cx="215900" cy="214313"/>
            </a:xfrm>
            <a:custGeom>
              <a:avLst/>
              <a:gdLst/>
              <a:ahLst/>
              <a:cxnLst/>
              <a:rect l="l" t="t" r="r" b="b"/>
              <a:pathLst>
                <a:path w="460" h="459" extrusionOk="0">
                  <a:moveTo>
                    <a:pt x="230" y="459"/>
                  </a:moveTo>
                  <a:cubicBezTo>
                    <a:pt x="103" y="459"/>
                    <a:pt x="0" y="356"/>
                    <a:pt x="0" y="230"/>
                  </a:cubicBezTo>
                  <a:cubicBezTo>
                    <a:pt x="0" y="103"/>
                    <a:pt x="103" y="0"/>
                    <a:pt x="230" y="0"/>
                  </a:cubicBezTo>
                  <a:cubicBezTo>
                    <a:pt x="357" y="0"/>
                    <a:pt x="460" y="103"/>
                    <a:pt x="460" y="230"/>
                  </a:cubicBezTo>
                  <a:cubicBezTo>
                    <a:pt x="460" y="356"/>
                    <a:pt x="357" y="459"/>
                    <a:pt x="230" y="459"/>
                  </a:cubicBezTo>
                  <a:close/>
                  <a:moveTo>
                    <a:pt x="230" y="88"/>
                  </a:moveTo>
                  <a:cubicBezTo>
                    <a:pt x="152" y="88"/>
                    <a:pt x="88" y="151"/>
                    <a:pt x="88" y="230"/>
                  </a:cubicBezTo>
                  <a:cubicBezTo>
                    <a:pt x="88" y="308"/>
                    <a:pt x="152" y="372"/>
                    <a:pt x="230" y="372"/>
                  </a:cubicBezTo>
                  <a:cubicBezTo>
                    <a:pt x="309" y="372"/>
                    <a:pt x="372" y="308"/>
                    <a:pt x="372" y="230"/>
                  </a:cubicBezTo>
                  <a:cubicBezTo>
                    <a:pt x="372" y="151"/>
                    <a:pt x="309" y="88"/>
                    <a:pt x="230" y="88"/>
                  </a:cubicBezTo>
                  <a:close/>
                </a:path>
              </a:pathLst>
            </a:custGeom>
            <a:solidFill>
              <a:schemeClr val="tx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 name="Google Shape;2893;p397">
              <a:extLst>
                <a:ext uri="{FF2B5EF4-FFF2-40B4-BE49-F238E27FC236}">
                  <a16:creationId xmlns:a16="http://schemas.microsoft.com/office/drawing/2014/main" id="{C4E4BA8F-88C7-A4E0-5E56-5C6C4D162AC5}"/>
                </a:ext>
              </a:extLst>
            </p:cNvPr>
            <p:cNvSpPr/>
            <p:nvPr/>
          </p:nvSpPr>
          <p:spPr>
            <a:xfrm>
              <a:off x="9602788" y="3217863"/>
              <a:ext cx="215900" cy="215900"/>
            </a:xfrm>
            <a:custGeom>
              <a:avLst/>
              <a:gdLst/>
              <a:ahLst/>
              <a:cxnLst/>
              <a:rect l="l" t="t" r="r" b="b"/>
              <a:pathLst>
                <a:path w="459" h="460" extrusionOk="0">
                  <a:moveTo>
                    <a:pt x="229" y="460"/>
                  </a:moveTo>
                  <a:cubicBezTo>
                    <a:pt x="103" y="460"/>
                    <a:pt x="0" y="357"/>
                    <a:pt x="0" y="230"/>
                  </a:cubicBezTo>
                  <a:cubicBezTo>
                    <a:pt x="0" y="103"/>
                    <a:pt x="103" y="0"/>
                    <a:pt x="229" y="0"/>
                  </a:cubicBezTo>
                  <a:cubicBezTo>
                    <a:pt x="356" y="0"/>
                    <a:pt x="459" y="103"/>
                    <a:pt x="459" y="230"/>
                  </a:cubicBezTo>
                  <a:cubicBezTo>
                    <a:pt x="459" y="357"/>
                    <a:pt x="356" y="460"/>
                    <a:pt x="229" y="460"/>
                  </a:cubicBezTo>
                  <a:close/>
                  <a:moveTo>
                    <a:pt x="229" y="88"/>
                  </a:moveTo>
                  <a:cubicBezTo>
                    <a:pt x="151" y="88"/>
                    <a:pt x="87" y="152"/>
                    <a:pt x="87" y="230"/>
                  </a:cubicBezTo>
                  <a:cubicBezTo>
                    <a:pt x="87" y="308"/>
                    <a:pt x="151" y="372"/>
                    <a:pt x="229" y="372"/>
                  </a:cubicBezTo>
                  <a:cubicBezTo>
                    <a:pt x="308" y="372"/>
                    <a:pt x="372" y="308"/>
                    <a:pt x="372" y="230"/>
                  </a:cubicBezTo>
                  <a:cubicBezTo>
                    <a:pt x="372" y="152"/>
                    <a:pt x="308" y="88"/>
                    <a:pt x="229" y="88"/>
                  </a:cubicBezTo>
                  <a:close/>
                </a:path>
              </a:pathLst>
            </a:custGeom>
            <a:solidFill>
              <a:schemeClr val="tx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 name="Google Shape;2894;p397">
              <a:extLst>
                <a:ext uri="{FF2B5EF4-FFF2-40B4-BE49-F238E27FC236}">
                  <a16:creationId xmlns:a16="http://schemas.microsoft.com/office/drawing/2014/main" id="{6C04550C-5F5D-E0F7-E713-39CCB6AC7847}"/>
                </a:ext>
              </a:extLst>
            </p:cNvPr>
            <p:cNvSpPr/>
            <p:nvPr/>
          </p:nvSpPr>
          <p:spPr>
            <a:xfrm>
              <a:off x="9055101" y="2638425"/>
              <a:ext cx="954088" cy="954088"/>
            </a:xfrm>
            <a:custGeom>
              <a:avLst/>
              <a:gdLst/>
              <a:ahLst/>
              <a:cxnLst/>
              <a:rect l="l" t="t" r="r" b="b"/>
              <a:pathLst>
                <a:path w="601" h="601" extrusionOk="0">
                  <a:moveTo>
                    <a:pt x="18" y="601"/>
                  </a:moveTo>
                  <a:lnTo>
                    <a:pt x="0" y="583"/>
                  </a:lnTo>
                  <a:lnTo>
                    <a:pt x="583" y="0"/>
                  </a:lnTo>
                  <a:lnTo>
                    <a:pt x="601" y="18"/>
                  </a:lnTo>
                  <a:lnTo>
                    <a:pt x="18" y="601"/>
                  </a:lnTo>
                  <a:lnTo>
                    <a:pt x="18" y="601"/>
                  </a:lnTo>
                  <a:close/>
                </a:path>
              </a:pathLst>
            </a:custGeom>
            <a:solidFill>
              <a:schemeClr val="tx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18" name="Google Shape;2895;p397">
            <a:extLst>
              <a:ext uri="{FF2B5EF4-FFF2-40B4-BE49-F238E27FC236}">
                <a16:creationId xmlns:a16="http://schemas.microsoft.com/office/drawing/2014/main" id="{A1EA6B2C-6767-C4A1-D111-594C95FCB8C2}"/>
              </a:ext>
            </a:extLst>
          </p:cNvPr>
          <p:cNvGrpSpPr>
            <a:grpSpLocks noChangeAspect="1"/>
          </p:cNvGrpSpPr>
          <p:nvPr/>
        </p:nvGrpSpPr>
        <p:grpSpPr>
          <a:xfrm>
            <a:off x="4673626" y="2050077"/>
            <a:ext cx="720057" cy="720000"/>
            <a:chOff x="4143375" y="39688"/>
            <a:chExt cx="1338263" cy="1339849"/>
          </a:xfrm>
        </p:grpSpPr>
        <p:sp>
          <p:nvSpPr>
            <p:cNvPr id="50" name="Google Shape;2896;p397">
              <a:extLst>
                <a:ext uri="{FF2B5EF4-FFF2-40B4-BE49-F238E27FC236}">
                  <a16:creationId xmlns:a16="http://schemas.microsoft.com/office/drawing/2014/main" id="{88BA6BCD-0F8F-2FF2-2E88-5C1941BD494B}"/>
                </a:ext>
              </a:extLst>
            </p:cNvPr>
            <p:cNvSpPr/>
            <p:nvPr/>
          </p:nvSpPr>
          <p:spPr>
            <a:xfrm>
              <a:off x="4143375" y="39688"/>
              <a:ext cx="1338263" cy="1339849"/>
            </a:xfrm>
            <a:custGeom>
              <a:avLst/>
              <a:gdLst/>
              <a:ahLst/>
              <a:cxnLst/>
              <a:rect l="l" t="t" r="r" b="b"/>
              <a:pathLst>
                <a:path w="576" h="576" extrusionOk="0">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rgbClr val="000000"/>
                </a:solidFill>
                <a:latin typeface="Arial"/>
                <a:ea typeface="Arial"/>
                <a:cs typeface="Arial"/>
                <a:sym typeface="Arial"/>
              </a:endParaRPr>
            </a:p>
          </p:txBody>
        </p:sp>
        <p:sp>
          <p:nvSpPr>
            <p:cNvPr id="51" name="Google Shape;2897;p397">
              <a:extLst>
                <a:ext uri="{FF2B5EF4-FFF2-40B4-BE49-F238E27FC236}">
                  <a16:creationId xmlns:a16="http://schemas.microsoft.com/office/drawing/2014/main" id="{3CE19A66-E74D-3834-9C2E-F9155BBCDFF1}"/>
                </a:ext>
              </a:extLst>
            </p:cNvPr>
            <p:cNvSpPr/>
            <p:nvPr/>
          </p:nvSpPr>
          <p:spPr>
            <a:xfrm>
              <a:off x="4438650" y="474663"/>
              <a:ext cx="339725" cy="339725"/>
            </a:xfrm>
            <a:custGeom>
              <a:avLst/>
              <a:gdLst/>
              <a:ahLst/>
              <a:cxnLst/>
              <a:rect l="l" t="t" r="r" b="b"/>
              <a:pathLst>
                <a:path w="146" h="146" extrusionOk="0">
                  <a:moveTo>
                    <a:pt x="128" y="56"/>
                  </a:moveTo>
                  <a:cubicBezTo>
                    <a:pt x="143" y="47"/>
                    <a:pt x="143" y="47"/>
                    <a:pt x="143" y="47"/>
                  </a:cubicBezTo>
                  <a:cubicBezTo>
                    <a:pt x="131" y="26"/>
                    <a:pt x="131" y="26"/>
                    <a:pt x="131" y="26"/>
                  </a:cubicBezTo>
                  <a:cubicBezTo>
                    <a:pt x="116" y="35"/>
                    <a:pt x="116" y="35"/>
                    <a:pt x="116" y="35"/>
                  </a:cubicBezTo>
                  <a:cubicBezTo>
                    <a:pt x="115" y="34"/>
                    <a:pt x="114" y="32"/>
                    <a:pt x="112" y="31"/>
                  </a:cubicBezTo>
                  <a:cubicBezTo>
                    <a:pt x="121" y="17"/>
                    <a:pt x="121" y="17"/>
                    <a:pt x="121" y="17"/>
                  </a:cubicBezTo>
                  <a:cubicBezTo>
                    <a:pt x="100" y="4"/>
                    <a:pt x="100" y="4"/>
                    <a:pt x="100" y="4"/>
                  </a:cubicBezTo>
                  <a:cubicBezTo>
                    <a:pt x="91" y="19"/>
                    <a:pt x="91" y="19"/>
                    <a:pt x="91" y="19"/>
                  </a:cubicBezTo>
                  <a:cubicBezTo>
                    <a:pt x="89" y="18"/>
                    <a:pt x="87" y="17"/>
                    <a:pt x="85" y="17"/>
                  </a:cubicBezTo>
                  <a:cubicBezTo>
                    <a:pt x="85" y="0"/>
                    <a:pt x="85" y="0"/>
                    <a:pt x="85" y="0"/>
                  </a:cubicBezTo>
                  <a:cubicBezTo>
                    <a:pt x="61" y="0"/>
                    <a:pt x="61" y="0"/>
                    <a:pt x="61" y="0"/>
                  </a:cubicBezTo>
                  <a:cubicBezTo>
                    <a:pt x="61" y="17"/>
                    <a:pt x="61" y="17"/>
                    <a:pt x="61" y="17"/>
                  </a:cubicBezTo>
                  <a:cubicBezTo>
                    <a:pt x="58" y="17"/>
                    <a:pt x="56" y="18"/>
                    <a:pt x="53" y="19"/>
                  </a:cubicBezTo>
                  <a:cubicBezTo>
                    <a:pt x="44" y="5"/>
                    <a:pt x="44" y="5"/>
                    <a:pt x="44" y="5"/>
                  </a:cubicBezTo>
                  <a:cubicBezTo>
                    <a:pt x="23" y="18"/>
                    <a:pt x="23" y="18"/>
                    <a:pt x="23" y="18"/>
                  </a:cubicBezTo>
                  <a:cubicBezTo>
                    <a:pt x="32" y="32"/>
                    <a:pt x="32" y="32"/>
                    <a:pt x="32" y="32"/>
                  </a:cubicBezTo>
                  <a:cubicBezTo>
                    <a:pt x="32" y="33"/>
                    <a:pt x="31" y="34"/>
                    <a:pt x="31" y="34"/>
                  </a:cubicBezTo>
                  <a:cubicBezTo>
                    <a:pt x="16" y="25"/>
                    <a:pt x="16" y="25"/>
                    <a:pt x="16" y="25"/>
                  </a:cubicBezTo>
                  <a:cubicBezTo>
                    <a:pt x="3" y="47"/>
                    <a:pt x="3" y="47"/>
                    <a:pt x="3" y="47"/>
                  </a:cubicBezTo>
                  <a:cubicBezTo>
                    <a:pt x="18" y="55"/>
                    <a:pt x="18" y="55"/>
                    <a:pt x="18" y="55"/>
                  </a:cubicBezTo>
                  <a:cubicBezTo>
                    <a:pt x="18" y="57"/>
                    <a:pt x="17" y="59"/>
                    <a:pt x="17" y="61"/>
                  </a:cubicBezTo>
                  <a:cubicBezTo>
                    <a:pt x="0" y="61"/>
                    <a:pt x="0" y="61"/>
                    <a:pt x="0" y="61"/>
                  </a:cubicBezTo>
                  <a:cubicBezTo>
                    <a:pt x="0" y="85"/>
                    <a:pt x="0" y="85"/>
                    <a:pt x="0" y="85"/>
                  </a:cubicBezTo>
                  <a:cubicBezTo>
                    <a:pt x="17" y="85"/>
                    <a:pt x="17" y="85"/>
                    <a:pt x="17" y="85"/>
                  </a:cubicBezTo>
                  <a:cubicBezTo>
                    <a:pt x="17" y="87"/>
                    <a:pt x="18" y="88"/>
                    <a:pt x="18" y="90"/>
                  </a:cubicBezTo>
                  <a:cubicBezTo>
                    <a:pt x="3" y="98"/>
                    <a:pt x="3" y="98"/>
                    <a:pt x="3" y="98"/>
                  </a:cubicBezTo>
                  <a:cubicBezTo>
                    <a:pt x="15" y="120"/>
                    <a:pt x="15" y="120"/>
                    <a:pt x="15" y="120"/>
                  </a:cubicBezTo>
                  <a:cubicBezTo>
                    <a:pt x="30" y="111"/>
                    <a:pt x="30" y="111"/>
                    <a:pt x="30" y="111"/>
                  </a:cubicBezTo>
                  <a:cubicBezTo>
                    <a:pt x="31" y="112"/>
                    <a:pt x="32" y="113"/>
                    <a:pt x="33" y="114"/>
                  </a:cubicBezTo>
                  <a:cubicBezTo>
                    <a:pt x="24" y="129"/>
                    <a:pt x="24" y="129"/>
                    <a:pt x="24" y="129"/>
                  </a:cubicBezTo>
                  <a:cubicBezTo>
                    <a:pt x="45" y="142"/>
                    <a:pt x="45" y="142"/>
                    <a:pt x="45" y="142"/>
                  </a:cubicBezTo>
                  <a:cubicBezTo>
                    <a:pt x="54" y="127"/>
                    <a:pt x="54" y="127"/>
                    <a:pt x="54" y="127"/>
                  </a:cubicBezTo>
                  <a:cubicBezTo>
                    <a:pt x="56" y="128"/>
                    <a:pt x="59" y="129"/>
                    <a:pt x="61" y="129"/>
                  </a:cubicBezTo>
                  <a:cubicBezTo>
                    <a:pt x="61" y="146"/>
                    <a:pt x="61" y="146"/>
                    <a:pt x="61" y="146"/>
                  </a:cubicBezTo>
                  <a:cubicBezTo>
                    <a:pt x="85" y="146"/>
                    <a:pt x="85" y="146"/>
                    <a:pt x="85" y="146"/>
                  </a:cubicBezTo>
                  <a:cubicBezTo>
                    <a:pt x="85" y="129"/>
                    <a:pt x="85" y="129"/>
                    <a:pt x="85" y="129"/>
                  </a:cubicBezTo>
                  <a:cubicBezTo>
                    <a:pt x="88" y="128"/>
                    <a:pt x="90" y="128"/>
                    <a:pt x="93" y="127"/>
                  </a:cubicBezTo>
                  <a:cubicBezTo>
                    <a:pt x="102" y="141"/>
                    <a:pt x="102" y="141"/>
                    <a:pt x="102" y="141"/>
                  </a:cubicBezTo>
                  <a:cubicBezTo>
                    <a:pt x="123" y="128"/>
                    <a:pt x="123" y="128"/>
                    <a:pt x="123" y="128"/>
                  </a:cubicBezTo>
                  <a:cubicBezTo>
                    <a:pt x="113" y="114"/>
                    <a:pt x="113" y="114"/>
                    <a:pt x="113" y="114"/>
                  </a:cubicBezTo>
                  <a:cubicBezTo>
                    <a:pt x="114" y="113"/>
                    <a:pt x="115" y="112"/>
                    <a:pt x="115" y="112"/>
                  </a:cubicBezTo>
                  <a:cubicBezTo>
                    <a:pt x="130" y="120"/>
                    <a:pt x="130" y="120"/>
                    <a:pt x="130" y="120"/>
                  </a:cubicBezTo>
                  <a:cubicBezTo>
                    <a:pt x="143" y="99"/>
                    <a:pt x="143" y="99"/>
                    <a:pt x="143" y="99"/>
                  </a:cubicBezTo>
                  <a:cubicBezTo>
                    <a:pt x="128" y="91"/>
                    <a:pt x="128" y="91"/>
                    <a:pt x="128" y="91"/>
                  </a:cubicBezTo>
                  <a:cubicBezTo>
                    <a:pt x="128" y="89"/>
                    <a:pt x="129" y="87"/>
                    <a:pt x="129" y="85"/>
                  </a:cubicBezTo>
                  <a:cubicBezTo>
                    <a:pt x="146" y="85"/>
                    <a:pt x="146" y="85"/>
                    <a:pt x="146" y="85"/>
                  </a:cubicBezTo>
                  <a:cubicBezTo>
                    <a:pt x="146" y="61"/>
                    <a:pt x="146" y="61"/>
                    <a:pt x="146" y="61"/>
                  </a:cubicBezTo>
                  <a:cubicBezTo>
                    <a:pt x="129" y="61"/>
                    <a:pt x="129" y="61"/>
                    <a:pt x="129" y="61"/>
                  </a:cubicBezTo>
                  <a:cubicBezTo>
                    <a:pt x="129" y="59"/>
                    <a:pt x="128" y="58"/>
                    <a:pt x="128" y="56"/>
                  </a:cubicBezTo>
                  <a:close/>
                  <a:moveTo>
                    <a:pt x="40" y="73"/>
                  </a:moveTo>
                  <a:cubicBezTo>
                    <a:pt x="40" y="55"/>
                    <a:pt x="55" y="40"/>
                    <a:pt x="73" y="40"/>
                  </a:cubicBezTo>
                  <a:cubicBezTo>
                    <a:pt x="91" y="40"/>
                    <a:pt x="106" y="55"/>
                    <a:pt x="106" y="73"/>
                  </a:cubicBezTo>
                  <a:cubicBezTo>
                    <a:pt x="106" y="91"/>
                    <a:pt x="91" y="106"/>
                    <a:pt x="73" y="106"/>
                  </a:cubicBezTo>
                  <a:cubicBezTo>
                    <a:pt x="55" y="106"/>
                    <a:pt x="40" y="91"/>
                    <a:pt x="40" y="73"/>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2" name="Google Shape;2898;p397">
              <a:extLst>
                <a:ext uri="{FF2B5EF4-FFF2-40B4-BE49-F238E27FC236}">
                  <a16:creationId xmlns:a16="http://schemas.microsoft.com/office/drawing/2014/main" id="{8A340C93-8D25-B23A-C4F3-9A858DBA5565}"/>
                </a:ext>
              </a:extLst>
            </p:cNvPr>
            <p:cNvSpPr/>
            <p:nvPr/>
          </p:nvSpPr>
          <p:spPr>
            <a:xfrm>
              <a:off x="4765675" y="338138"/>
              <a:ext cx="254000" cy="252413"/>
            </a:xfrm>
            <a:custGeom>
              <a:avLst/>
              <a:gdLst/>
              <a:ahLst/>
              <a:cxnLst/>
              <a:rect l="l" t="t" r="r" b="b"/>
              <a:pathLst>
                <a:path w="109" h="109" extrusionOk="0">
                  <a:moveTo>
                    <a:pt x="87" y="100"/>
                  </a:moveTo>
                  <a:cubicBezTo>
                    <a:pt x="82" y="88"/>
                    <a:pt x="82" y="88"/>
                    <a:pt x="82" y="88"/>
                  </a:cubicBezTo>
                  <a:cubicBezTo>
                    <a:pt x="84" y="86"/>
                    <a:pt x="86" y="84"/>
                    <a:pt x="88" y="82"/>
                  </a:cubicBezTo>
                  <a:cubicBezTo>
                    <a:pt x="99" y="87"/>
                    <a:pt x="99" y="87"/>
                    <a:pt x="99" y="87"/>
                  </a:cubicBezTo>
                  <a:cubicBezTo>
                    <a:pt x="109" y="65"/>
                    <a:pt x="109" y="65"/>
                    <a:pt x="109" y="65"/>
                  </a:cubicBezTo>
                  <a:cubicBezTo>
                    <a:pt x="97" y="60"/>
                    <a:pt x="97" y="60"/>
                    <a:pt x="97" y="60"/>
                  </a:cubicBezTo>
                  <a:cubicBezTo>
                    <a:pt x="98" y="57"/>
                    <a:pt x="98" y="54"/>
                    <a:pt x="97" y="51"/>
                  </a:cubicBezTo>
                  <a:cubicBezTo>
                    <a:pt x="109" y="46"/>
                    <a:pt x="109" y="46"/>
                    <a:pt x="109" y="46"/>
                  </a:cubicBezTo>
                  <a:cubicBezTo>
                    <a:pt x="100" y="23"/>
                    <a:pt x="100" y="23"/>
                    <a:pt x="100" y="23"/>
                  </a:cubicBezTo>
                  <a:cubicBezTo>
                    <a:pt x="88" y="28"/>
                    <a:pt x="88" y="28"/>
                    <a:pt x="88" y="28"/>
                  </a:cubicBezTo>
                  <a:cubicBezTo>
                    <a:pt x="86" y="26"/>
                    <a:pt x="84" y="24"/>
                    <a:pt x="82" y="22"/>
                  </a:cubicBezTo>
                  <a:cubicBezTo>
                    <a:pt x="87" y="10"/>
                    <a:pt x="87" y="10"/>
                    <a:pt x="87" y="10"/>
                  </a:cubicBezTo>
                  <a:cubicBezTo>
                    <a:pt x="65" y="0"/>
                    <a:pt x="65" y="0"/>
                    <a:pt x="65" y="0"/>
                  </a:cubicBezTo>
                  <a:cubicBezTo>
                    <a:pt x="59" y="12"/>
                    <a:pt x="59" y="12"/>
                    <a:pt x="59" y="12"/>
                  </a:cubicBezTo>
                  <a:cubicBezTo>
                    <a:pt x="56" y="12"/>
                    <a:pt x="53" y="12"/>
                    <a:pt x="50" y="12"/>
                  </a:cubicBezTo>
                  <a:cubicBezTo>
                    <a:pt x="45" y="0"/>
                    <a:pt x="45" y="0"/>
                    <a:pt x="45" y="0"/>
                  </a:cubicBezTo>
                  <a:cubicBezTo>
                    <a:pt x="22" y="9"/>
                    <a:pt x="22" y="9"/>
                    <a:pt x="22" y="9"/>
                  </a:cubicBezTo>
                  <a:cubicBezTo>
                    <a:pt x="27" y="22"/>
                    <a:pt x="27" y="22"/>
                    <a:pt x="27" y="22"/>
                  </a:cubicBezTo>
                  <a:cubicBezTo>
                    <a:pt x="25" y="23"/>
                    <a:pt x="24" y="25"/>
                    <a:pt x="22" y="27"/>
                  </a:cubicBezTo>
                  <a:cubicBezTo>
                    <a:pt x="10" y="22"/>
                    <a:pt x="10" y="22"/>
                    <a:pt x="10" y="22"/>
                  </a:cubicBezTo>
                  <a:cubicBezTo>
                    <a:pt x="0" y="44"/>
                    <a:pt x="0" y="44"/>
                    <a:pt x="0" y="44"/>
                  </a:cubicBezTo>
                  <a:cubicBezTo>
                    <a:pt x="12" y="50"/>
                    <a:pt x="12" y="50"/>
                    <a:pt x="12" y="50"/>
                  </a:cubicBezTo>
                  <a:cubicBezTo>
                    <a:pt x="12" y="53"/>
                    <a:pt x="12" y="55"/>
                    <a:pt x="12" y="58"/>
                  </a:cubicBezTo>
                  <a:cubicBezTo>
                    <a:pt x="0" y="63"/>
                    <a:pt x="0" y="63"/>
                    <a:pt x="0" y="63"/>
                  </a:cubicBezTo>
                  <a:cubicBezTo>
                    <a:pt x="9" y="86"/>
                    <a:pt x="9" y="86"/>
                    <a:pt x="9" y="86"/>
                  </a:cubicBezTo>
                  <a:cubicBezTo>
                    <a:pt x="21" y="81"/>
                    <a:pt x="21" y="81"/>
                    <a:pt x="21" y="81"/>
                  </a:cubicBezTo>
                  <a:cubicBezTo>
                    <a:pt x="22" y="84"/>
                    <a:pt x="25" y="86"/>
                    <a:pt x="27" y="88"/>
                  </a:cubicBezTo>
                  <a:cubicBezTo>
                    <a:pt x="22" y="99"/>
                    <a:pt x="22" y="99"/>
                    <a:pt x="22" y="99"/>
                  </a:cubicBezTo>
                  <a:cubicBezTo>
                    <a:pt x="44" y="109"/>
                    <a:pt x="44" y="109"/>
                    <a:pt x="44" y="109"/>
                  </a:cubicBezTo>
                  <a:cubicBezTo>
                    <a:pt x="49" y="98"/>
                    <a:pt x="49" y="98"/>
                    <a:pt x="49" y="98"/>
                  </a:cubicBezTo>
                  <a:cubicBezTo>
                    <a:pt x="51" y="98"/>
                    <a:pt x="53" y="98"/>
                    <a:pt x="55" y="98"/>
                  </a:cubicBezTo>
                  <a:cubicBezTo>
                    <a:pt x="56" y="98"/>
                    <a:pt x="58" y="98"/>
                    <a:pt x="59" y="98"/>
                  </a:cubicBezTo>
                  <a:cubicBezTo>
                    <a:pt x="64" y="109"/>
                    <a:pt x="64" y="109"/>
                    <a:pt x="64" y="109"/>
                  </a:cubicBezTo>
                  <a:lnTo>
                    <a:pt x="87" y="100"/>
                  </a:lnTo>
                  <a:close/>
                  <a:moveTo>
                    <a:pt x="47" y="72"/>
                  </a:moveTo>
                  <a:cubicBezTo>
                    <a:pt x="43" y="70"/>
                    <a:pt x="39" y="66"/>
                    <a:pt x="38" y="62"/>
                  </a:cubicBezTo>
                  <a:cubicBezTo>
                    <a:pt x="36" y="57"/>
                    <a:pt x="36" y="52"/>
                    <a:pt x="38" y="48"/>
                  </a:cubicBezTo>
                  <a:cubicBezTo>
                    <a:pt x="40" y="43"/>
                    <a:pt x="43" y="40"/>
                    <a:pt x="48" y="38"/>
                  </a:cubicBezTo>
                  <a:cubicBezTo>
                    <a:pt x="50" y="37"/>
                    <a:pt x="52" y="37"/>
                    <a:pt x="55" y="37"/>
                  </a:cubicBezTo>
                  <a:cubicBezTo>
                    <a:pt x="57" y="37"/>
                    <a:pt x="59" y="37"/>
                    <a:pt x="62" y="38"/>
                  </a:cubicBezTo>
                  <a:cubicBezTo>
                    <a:pt x="66" y="40"/>
                    <a:pt x="70" y="44"/>
                    <a:pt x="72" y="48"/>
                  </a:cubicBezTo>
                  <a:cubicBezTo>
                    <a:pt x="73" y="53"/>
                    <a:pt x="73" y="58"/>
                    <a:pt x="71" y="62"/>
                  </a:cubicBezTo>
                  <a:cubicBezTo>
                    <a:pt x="69" y="67"/>
                    <a:pt x="66" y="70"/>
                    <a:pt x="61" y="72"/>
                  </a:cubicBezTo>
                  <a:cubicBezTo>
                    <a:pt x="57" y="74"/>
                    <a:pt x="52" y="74"/>
                    <a:pt x="47" y="72"/>
                  </a:cubicBezTo>
                  <a:close/>
                </a:path>
              </a:pathLst>
            </a:custGeom>
            <a:solidFill>
              <a:schemeClr val="accent6">
                <a:lumMod val="7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001948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err="1"/>
              <a:t>Useful</a:t>
            </a:r>
            <a:r>
              <a:rPr lang="nl-BE" dirty="0"/>
              <a:t> reading</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55</a:t>
            </a:fld>
            <a:endParaRPr lang="en-NL"/>
          </a:p>
        </p:txBody>
      </p:sp>
      <p:sp>
        <p:nvSpPr>
          <p:cNvPr id="6" name="Content Placeholder 2">
            <a:extLst>
              <a:ext uri="{FF2B5EF4-FFF2-40B4-BE49-F238E27FC236}">
                <a16:creationId xmlns:a16="http://schemas.microsoft.com/office/drawing/2014/main" id="{9E9E282A-9EA7-0FC1-A2B3-E544F3AFB057}"/>
              </a:ext>
            </a:extLst>
          </p:cNvPr>
          <p:cNvSpPr txBox="1">
            <a:spLocks/>
          </p:cNvSpPr>
          <p:nvPr/>
        </p:nvSpPr>
        <p:spPr>
          <a:xfrm>
            <a:off x="782873" y="1632857"/>
            <a:ext cx="7768595" cy="2680507"/>
          </a:xfrm>
          <a:prstGeom prst="rect">
            <a:avLst/>
          </a:prstGeom>
        </p:spPr>
        <p:txBody>
          <a:bodyPr vert="horz" lIns="91440" tIns="45720" rIns="91440" bIns="45720" rtlCol="0">
            <a:noAutofit/>
          </a:bodyPr>
          <a:lstStyle>
            <a:lvl1pPr marL="180975" indent="-180975" algn="l" defTabSz="914400" rtl="0" eaLnBrk="1" latinLnBrk="0" hangingPunct="1">
              <a:spcBef>
                <a:spcPts val="0"/>
              </a:spcBef>
              <a:buClr>
                <a:schemeClr val="tx2"/>
              </a:buClr>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Clr>
                <a:schemeClr val="tx2"/>
              </a:buClr>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Clr>
                <a:schemeClr val="tx2"/>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0" indent="-304800" algn="l" rtl="0">
              <a:spcBef>
                <a:spcPts val="600"/>
              </a:spcBef>
              <a:spcAft>
                <a:spcPts val="600"/>
              </a:spcAft>
              <a:buSzPts val="1200"/>
              <a:buChar char="•"/>
            </a:pPr>
            <a:r>
              <a:rPr lang="en-GB" sz="1200" dirty="0"/>
              <a:t>VAN DIJK, J.M., </a:t>
            </a:r>
            <a:r>
              <a:rPr lang="en-GB" sz="1200" i="1" dirty="0"/>
              <a:t>Over opinions: </a:t>
            </a:r>
            <a:r>
              <a:rPr lang="en-GB" sz="1200" i="1" dirty="0" err="1"/>
              <a:t>Handleiding</a:t>
            </a:r>
            <a:r>
              <a:rPr lang="en-GB" sz="1200" i="1" dirty="0"/>
              <a:t> </a:t>
            </a:r>
            <a:r>
              <a:rPr lang="en-GB" sz="1200" i="1" dirty="0" err="1"/>
              <a:t>voor</a:t>
            </a:r>
            <a:r>
              <a:rPr lang="en-GB" sz="1200" i="1" dirty="0"/>
              <a:t> het </a:t>
            </a:r>
            <a:r>
              <a:rPr lang="en-GB" sz="1200" i="1" dirty="0" err="1"/>
              <a:t>opstellen</a:t>
            </a:r>
            <a:r>
              <a:rPr lang="en-GB" sz="1200" i="1" dirty="0"/>
              <a:t> </a:t>
            </a:r>
            <a:r>
              <a:rPr lang="en-GB" sz="1200" i="1" dirty="0" err="1"/>
              <a:t>en</a:t>
            </a:r>
            <a:r>
              <a:rPr lang="en-GB" sz="1200" i="1" dirty="0"/>
              <a:t> </a:t>
            </a:r>
            <a:r>
              <a:rPr lang="en-GB" sz="1200" i="1" dirty="0" err="1"/>
              <a:t>beoordelen</a:t>
            </a:r>
            <a:r>
              <a:rPr lang="en-GB" sz="1200" i="1" dirty="0"/>
              <a:t> van </a:t>
            </a:r>
            <a:r>
              <a:rPr lang="en-GB" sz="1200" i="1" dirty="0" err="1"/>
              <a:t>Nederlandsrechtelijke</a:t>
            </a:r>
            <a:r>
              <a:rPr lang="en-GB" sz="1200" i="1" dirty="0"/>
              <a:t> legal opinions</a:t>
            </a:r>
            <a:r>
              <a:rPr lang="en-GB" sz="1200" dirty="0"/>
              <a:t>, 2024 (2de Ed.). </a:t>
            </a:r>
          </a:p>
          <a:p>
            <a:pPr marL="457200" lvl="0" indent="-304800" algn="l" rtl="0">
              <a:spcBef>
                <a:spcPts val="600"/>
              </a:spcBef>
              <a:spcAft>
                <a:spcPts val="600"/>
              </a:spcAft>
              <a:buSzPts val="1200"/>
              <a:buChar char="•"/>
            </a:pPr>
            <a:r>
              <a:rPr lang="en-GB" sz="1200" dirty="0"/>
              <a:t>NIJNENS, P. J. A. M. </a:t>
            </a:r>
            <a:r>
              <a:rPr lang="en-GB" sz="1200" i="1" dirty="0"/>
              <a:t>Legal Opinions In De </a:t>
            </a:r>
            <a:r>
              <a:rPr lang="en-GB" sz="1200" i="1" dirty="0" err="1"/>
              <a:t>Nederlandse</a:t>
            </a:r>
            <a:r>
              <a:rPr lang="en-GB" sz="1200" i="1" dirty="0"/>
              <a:t> </a:t>
            </a:r>
            <a:r>
              <a:rPr lang="en-GB" sz="1200" i="1" dirty="0" err="1"/>
              <a:t>Praktijk</a:t>
            </a:r>
            <a:r>
              <a:rPr lang="en-GB" sz="1200" dirty="0"/>
              <a:t>. Amsterdam: </a:t>
            </a:r>
            <a:r>
              <a:rPr lang="en-GB" sz="1200" dirty="0" err="1"/>
              <a:t>Nederlands</a:t>
            </a:r>
            <a:r>
              <a:rPr lang="en-GB" sz="1200" dirty="0"/>
              <a:t> </a:t>
            </a:r>
            <a:r>
              <a:rPr lang="en-GB" sz="1200" dirty="0" err="1"/>
              <a:t>instituut</a:t>
            </a:r>
            <a:r>
              <a:rPr lang="en-GB" sz="1200" dirty="0"/>
              <a:t> </a:t>
            </a:r>
            <a:r>
              <a:rPr lang="en-GB" sz="1200" dirty="0" err="1"/>
              <a:t>voor</a:t>
            </a:r>
            <a:r>
              <a:rPr lang="en-GB" sz="1200" dirty="0"/>
              <a:t> het bank- </a:t>
            </a:r>
            <a:r>
              <a:rPr lang="en-GB" sz="1200" dirty="0" err="1"/>
              <a:t>en</a:t>
            </a:r>
            <a:r>
              <a:rPr lang="en-GB" sz="1200" dirty="0"/>
              <a:t> </a:t>
            </a:r>
            <a:r>
              <a:rPr lang="en-GB" sz="1200" dirty="0" err="1"/>
              <a:t>effectenbedrijf</a:t>
            </a:r>
            <a:r>
              <a:rPr lang="en-GB" sz="1200"/>
              <a:t>, 1996. </a:t>
            </a:r>
            <a:endParaRPr lang="en-GB" sz="1200" dirty="0"/>
          </a:p>
          <a:p>
            <a:pPr marL="457200" lvl="0" indent="-304800" algn="l" rtl="0">
              <a:spcBef>
                <a:spcPts val="600"/>
              </a:spcBef>
              <a:spcAft>
                <a:spcPts val="600"/>
              </a:spcAft>
              <a:buSzPts val="1200"/>
              <a:buChar char="•"/>
            </a:pPr>
            <a:r>
              <a:rPr lang="en-GB" sz="1200" dirty="0"/>
              <a:t>GRUSON, M., HUTTER, S. </a:t>
            </a:r>
            <a:r>
              <a:rPr lang="en-GB" sz="1200" dirty="0" err="1"/>
              <a:t>en</a:t>
            </a:r>
            <a:r>
              <a:rPr lang="en-GB" sz="1200" dirty="0"/>
              <a:t> KUTSCHERA, M., </a:t>
            </a:r>
            <a:r>
              <a:rPr lang="en-GB" sz="1200" i="1" dirty="0"/>
              <a:t>Legal Opinions in International Transactions</a:t>
            </a:r>
            <a:r>
              <a:rPr lang="en-GB" sz="1200" dirty="0"/>
              <a:t>, Kluwer Law International, London, 1997, 241 p.</a:t>
            </a:r>
          </a:p>
          <a:p>
            <a:pPr marL="457200" lvl="0" indent="-304800" algn="l" rtl="0">
              <a:spcBef>
                <a:spcPts val="600"/>
              </a:spcBef>
              <a:spcAft>
                <a:spcPts val="600"/>
              </a:spcAft>
              <a:buSzPts val="1200"/>
              <a:buChar char="•"/>
            </a:pPr>
            <a:r>
              <a:rPr lang="en-GB" sz="1200" dirty="0"/>
              <a:t>WOOD, Ph. R., “International Loans, Bonds, Guarantees and Legal Opinions” in </a:t>
            </a:r>
            <a:r>
              <a:rPr lang="en-GB" sz="1200" i="1" dirty="0"/>
              <a:t>Law and Practice of International Finance Series, </a:t>
            </a:r>
            <a:r>
              <a:rPr lang="en-GB" sz="1200" dirty="0">
                <a:solidFill>
                  <a:srgbClr val="333333"/>
                </a:solidFill>
                <a:highlight>
                  <a:srgbClr val="FFFFFF"/>
                </a:highlight>
              </a:rPr>
              <a:t>Sweet Maxwell, 3rd edition </a:t>
            </a:r>
            <a:r>
              <a:rPr lang="en-GB" sz="1200" dirty="0" err="1">
                <a:solidFill>
                  <a:srgbClr val="333333"/>
                </a:solidFill>
                <a:highlight>
                  <a:srgbClr val="FFFFFF"/>
                </a:highlight>
              </a:rPr>
              <a:t>edition</a:t>
            </a:r>
            <a:r>
              <a:rPr lang="en-GB" sz="1200" dirty="0">
                <a:solidFill>
                  <a:srgbClr val="333333"/>
                </a:solidFill>
                <a:highlight>
                  <a:srgbClr val="FFFFFF"/>
                </a:highlight>
              </a:rPr>
              <a:t>, 2019.</a:t>
            </a:r>
          </a:p>
          <a:p>
            <a:pPr marL="457200" lvl="0" indent="-304800" algn="l" rtl="0">
              <a:spcBef>
                <a:spcPts val="600"/>
              </a:spcBef>
              <a:spcAft>
                <a:spcPts val="600"/>
              </a:spcAft>
              <a:buSzPts val="1200"/>
              <a:buChar char="•"/>
            </a:pPr>
            <a:r>
              <a:rPr lang="en-GB" sz="1200" dirty="0">
                <a:solidFill>
                  <a:srgbClr val="333333"/>
                </a:solidFill>
                <a:highlight>
                  <a:srgbClr val="FFFFFF"/>
                </a:highlight>
              </a:rPr>
              <a:t>KNAPEN, M., “</a:t>
            </a:r>
            <a:r>
              <a:rPr lang="en-GB" sz="1200" dirty="0" err="1">
                <a:solidFill>
                  <a:srgbClr val="333333"/>
                </a:solidFill>
                <a:highlight>
                  <a:srgbClr val="FFFFFF"/>
                </a:highlight>
              </a:rPr>
              <a:t>Onderbelicht</a:t>
            </a:r>
            <a:r>
              <a:rPr lang="en-GB" sz="1200" dirty="0">
                <a:solidFill>
                  <a:srgbClr val="333333"/>
                </a:solidFill>
                <a:highlight>
                  <a:srgbClr val="FFFFFF"/>
                </a:highlight>
              </a:rPr>
              <a:t>: de legal opinion lawyer”, Mr., 2016, </a:t>
            </a:r>
            <a:r>
              <a:rPr lang="en-GB" sz="1200" dirty="0" err="1">
                <a:solidFill>
                  <a:srgbClr val="333333"/>
                </a:solidFill>
                <a:highlight>
                  <a:srgbClr val="FFFFFF"/>
                </a:highlight>
              </a:rPr>
              <a:t>afl</a:t>
            </a:r>
            <a:r>
              <a:rPr lang="en-GB" sz="1200" dirty="0">
                <a:solidFill>
                  <a:srgbClr val="333333"/>
                </a:solidFill>
                <a:highlight>
                  <a:srgbClr val="FFFFFF"/>
                </a:highlight>
              </a:rPr>
              <a:t>. 10, </a:t>
            </a:r>
            <a:r>
              <a:rPr lang="en-GB" sz="1200" u="sng" dirty="0">
                <a:solidFill>
                  <a:schemeClr val="hlink"/>
                </a:solidFill>
                <a:highlight>
                  <a:srgbClr val="FFFFFF"/>
                </a:highlight>
                <a:hlinkClick r:id="rId2"/>
              </a:rPr>
              <a:t>available on Mr. Online</a:t>
            </a:r>
            <a:r>
              <a:rPr lang="en-GB" sz="1200" dirty="0">
                <a:solidFill>
                  <a:srgbClr val="333333"/>
                </a:solidFill>
                <a:highlight>
                  <a:srgbClr val="FFFFFF"/>
                </a:highlight>
              </a:rPr>
              <a:t>.</a:t>
            </a:r>
          </a:p>
          <a:p>
            <a:pPr marL="127000" lvl="0" indent="0" algn="l" rtl="0">
              <a:spcAft>
                <a:spcPts val="600"/>
              </a:spcAft>
              <a:buSzPts val="1600"/>
              <a:buNone/>
            </a:pPr>
            <a:endParaRPr lang="en-US" sz="1200" dirty="0"/>
          </a:p>
          <a:p>
            <a:pPr marL="457200" lvl="0" indent="-330200" algn="l" rtl="0">
              <a:buSzPts val="1600"/>
              <a:buChar char="•"/>
            </a:pPr>
            <a:endParaRPr lang="en-US" sz="1200" dirty="0"/>
          </a:p>
          <a:p>
            <a:pPr marL="457200" lvl="0" indent="-330200" algn="l" rtl="0">
              <a:buSzPts val="1600"/>
              <a:buChar char="•"/>
            </a:pPr>
            <a:endParaRPr lang="en-US" sz="1200" dirty="0"/>
          </a:p>
          <a:p>
            <a:pPr marL="0" indent="0">
              <a:buNone/>
            </a:pPr>
            <a:endParaRPr lang="nl-NL" sz="1200" dirty="0"/>
          </a:p>
        </p:txBody>
      </p:sp>
    </p:spTree>
    <p:extLst>
      <p:ext uri="{BB962C8B-B14F-4D97-AF65-F5344CB8AC3E}">
        <p14:creationId xmlns:p14="http://schemas.microsoft.com/office/powerpoint/2010/main" val="2261451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12" descr="Yellow question mark">
            <a:extLst>
              <a:ext uri="{FF2B5EF4-FFF2-40B4-BE49-F238E27FC236}">
                <a16:creationId xmlns:a16="http://schemas.microsoft.com/office/drawing/2014/main" id="{6C32FE74-DAA5-0031-6857-36158233F0A5}"/>
              </a:ext>
            </a:extLst>
          </p:cNvPr>
          <p:cNvPicPr>
            <a:picLocks noChangeAspect="1"/>
          </p:cNvPicPr>
          <p:nvPr/>
        </p:nvPicPr>
        <p:blipFill rotWithShape="1">
          <a:blip r:embed="rId3"/>
          <a:srcRect t="13527" b="30342"/>
          <a:stretch/>
        </p:blipFill>
        <p:spPr>
          <a:xfrm>
            <a:off x="20" y="10"/>
            <a:ext cx="9143980" cy="3079544"/>
          </a:xfrm>
          <a:custGeom>
            <a:avLst/>
            <a:gdLst>
              <a:gd name="connsiteX0" fmla="*/ 0 w 9144000"/>
              <a:gd name="connsiteY0" fmla="*/ 0 h 3079554"/>
              <a:gd name="connsiteX1" fmla="*/ 9144000 w 9144000"/>
              <a:gd name="connsiteY1" fmla="*/ 0 h 3079554"/>
              <a:gd name="connsiteX2" fmla="*/ 9144000 w 9144000"/>
              <a:gd name="connsiteY2" fmla="*/ 3079554 h 3079554"/>
              <a:gd name="connsiteX3" fmla="*/ 9142620 w 9144000"/>
              <a:gd name="connsiteY3" fmla="*/ 3079554 h 3079554"/>
              <a:gd name="connsiteX4" fmla="*/ 9132517 w 9144000"/>
              <a:gd name="connsiteY4" fmla="*/ 3029511 h 3079554"/>
              <a:gd name="connsiteX5" fmla="*/ 8997882 w 9144000"/>
              <a:gd name="connsiteY5" fmla="*/ 2940269 h 3079554"/>
              <a:gd name="connsiteX6" fmla="*/ 146118 w 9144000"/>
              <a:gd name="connsiteY6" fmla="*/ 2940269 h 3079554"/>
              <a:gd name="connsiteX7" fmla="*/ 11483 w 9144000"/>
              <a:gd name="connsiteY7" fmla="*/ 3029511 h 3079554"/>
              <a:gd name="connsiteX8" fmla="*/ 1380 w 9144000"/>
              <a:gd name="connsiteY8" fmla="*/ 3079554 h 3079554"/>
              <a:gd name="connsiteX9" fmla="*/ 0 w 9144000"/>
              <a:gd name="connsiteY9" fmla="*/ 3079554 h 3079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0" h="3079554">
                <a:moveTo>
                  <a:pt x="0" y="0"/>
                </a:moveTo>
                <a:lnTo>
                  <a:pt x="9144000" y="0"/>
                </a:lnTo>
                <a:lnTo>
                  <a:pt x="9144000" y="3079554"/>
                </a:lnTo>
                <a:lnTo>
                  <a:pt x="9142620" y="3079554"/>
                </a:lnTo>
                <a:lnTo>
                  <a:pt x="9132517" y="3029511"/>
                </a:lnTo>
                <a:cubicBezTo>
                  <a:pt x="9110335" y="2977067"/>
                  <a:pt x="9058406" y="2940269"/>
                  <a:pt x="8997882" y="2940269"/>
                </a:cubicBezTo>
                <a:lnTo>
                  <a:pt x="146118" y="2940269"/>
                </a:lnTo>
                <a:cubicBezTo>
                  <a:pt x="85594" y="2940269"/>
                  <a:pt x="33665" y="2977067"/>
                  <a:pt x="11483" y="3029511"/>
                </a:cubicBezTo>
                <a:lnTo>
                  <a:pt x="1380" y="3079554"/>
                </a:lnTo>
                <a:lnTo>
                  <a:pt x="0" y="3079554"/>
                </a:lnTo>
                <a:close/>
              </a:path>
            </a:pathLst>
          </a:custGeom>
          <a:noFill/>
        </p:spPr>
      </p:pic>
      <p:sp>
        <p:nvSpPr>
          <p:cNvPr id="9" name="Title 1">
            <a:extLst>
              <a:ext uri="{FF2B5EF4-FFF2-40B4-BE49-F238E27FC236}">
                <a16:creationId xmlns:a16="http://schemas.microsoft.com/office/drawing/2014/main" id="{4148BE41-230B-130F-2BF0-62D6219B3995}"/>
              </a:ext>
            </a:extLst>
          </p:cNvPr>
          <p:cNvSpPr>
            <a:spLocks noGrp="1"/>
          </p:cNvSpPr>
          <p:nvPr>
            <p:ph type="ctrTitle"/>
          </p:nvPr>
        </p:nvSpPr>
        <p:spPr>
          <a:xfrm>
            <a:off x="782873" y="3470565"/>
            <a:ext cx="7576903" cy="1044392"/>
          </a:xfrm>
        </p:spPr>
        <p:txBody>
          <a:bodyPr anchor="b">
            <a:normAutofit/>
          </a:bodyPr>
          <a:lstStyle/>
          <a:p>
            <a:r>
              <a:rPr lang="en-US" sz="3200" dirty="0"/>
              <a:t>Questions? </a:t>
            </a:r>
          </a:p>
        </p:txBody>
      </p:sp>
      <p:sp>
        <p:nvSpPr>
          <p:cNvPr id="29" name="Text Placeholder 5">
            <a:extLst>
              <a:ext uri="{FF2B5EF4-FFF2-40B4-BE49-F238E27FC236}">
                <a16:creationId xmlns:a16="http://schemas.microsoft.com/office/drawing/2014/main" id="{33F84D4A-11EC-8B39-E615-1A17F7A30EA6}"/>
              </a:ext>
            </a:extLst>
          </p:cNvPr>
          <p:cNvSpPr>
            <a:spLocks noGrp="1"/>
          </p:cNvSpPr>
          <p:nvPr>
            <p:ph type="body" sz="quarter" idx="15"/>
          </p:nvPr>
        </p:nvSpPr>
        <p:spPr>
          <a:xfrm>
            <a:off x="289295" y="236222"/>
            <a:ext cx="8565410" cy="401577"/>
          </a:xfrm>
        </p:spPr>
        <p:txBody>
          <a:bodyPr/>
          <a:lstStyle/>
          <a:p>
            <a:endParaRPr lang="en-US"/>
          </a:p>
        </p:txBody>
      </p:sp>
      <p:sp>
        <p:nvSpPr>
          <p:cNvPr id="4" name="Slide Number Placeholder 3" hidden="1">
            <a:extLst>
              <a:ext uri="{FF2B5EF4-FFF2-40B4-BE49-F238E27FC236}">
                <a16:creationId xmlns:a16="http://schemas.microsoft.com/office/drawing/2014/main" id="{15D39A4B-527F-52ED-3624-035FC8D9C578}"/>
              </a:ext>
            </a:extLst>
          </p:cNvPr>
          <p:cNvSpPr>
            <a:spLocks noGrp="1"/>
          </p:cNvSpPr>
          <p:nvPr>
            <p:ph type="sldNum" sz="quarter" idx="4294967295"/>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56</a:t>
            </a:fld>
            <a:endParaRPr lang="en-NL"/>
          </a:p>
        </p:txBody>
      </p:sp>
    </p:spTree>
    <p:extLst>
      <p:ext uri="{BB962C8B-B14F-4D97-AF65-F5344CB8AC3E}">
        <p14:creationId xmlns:p14="http://schemas.microsoft.com/office/powerpoint/2010/main" val="275596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en-US" dirty="0"/>
              <a:t>1. A legal opinion: what is it and what is its purpose?</a:t>
            </a:r>
            <a:endParaRPr lang="en-NL" dirty="0"/>
          </a:p>
        </p:txBody>
      </p:sp>
      <p:sp>
        <p:nvSpPr>
          <p:cNvPr id="4" name="Content Placeholder 3">
            <a:extLst>
              <a:ext uri="{FF2B5EF4-FFF2-40B4-BE49-F238E27FC236}">
                <a16:creationId xmlns:a16="http://schemas.microsoft.com/office/drawing/2014/main" id="{BB6100A1-9844-66C0-17A7-D9D1B9AB17F5}"/>
              </a:ext>
            </a:extLst>
          </p:cNvPr>
          <p:cNvSpPr>
            <a:spLocks noGrp="1"/>
          </p:cNvSpPr>
          <p:nvPr>
            <p:ph idx="1"/>
          </p:nvPr>
        </p:nvSpPr>
        <p:spPr/>
        <p:txBody>
          <a:bodyPr/>
          <a:lstStyle/>
          <a:p>
            <a:pPr marL="0" indent="0">
              <a:buNone/>
            </a:pPr>
            <a:r>
              <a:rPr lang="nl-BE" dirty="0">
                <a:solidFill>
                  <a:schemeClr val="accent5">
                    <a:lumMod val="75000"/>
                  </a:schemeClr>
                </a:solidFill>
              </a:rPr>
              <a:t>The </a:t>
            </a:r>
            <a:r>
              <a:rPr lang="nl-BE" dirty="0" err="1">
                <a:solidFill>
                  <a:schemeClr val="accent5">
                    <a:lumMod val="75000"/>
                  </a:schemeClr>
                </a:solidFill>
              </a:rPr>
              <a:t>essential</a:t>
            </a:r>
            <a:r>
              <a:rPr lang="nl-BE" dirty="0">
                <a:solidFill>
                  <a:schemeClr val="accent5">
                    <a:lumMod val="75000"/>
                  </a:schemeClr>
                </a:solidFill>
              </a:rPr>
              <a:t> </a:t>
            </a:r>
            <a:r>
              <a:rPr lang="nl-BE" dirty="0" err="1">
                <a:solidFill>
                  <a:schemeClr val="accent5">
                    <a:lumMod val="75000"/>
                  </a:schemeClr>
                </a:solidFill>
              </a:rPr>
              <a:t>meaning</a:t>
            </a:r>
            <a:r>
              <a:rPr lang="nl-BE" dirty="0">
                <a:solidFill>
                  <a:schemeClr val="accent5">
                    <a:lumMod val="75000"/>
                  </a:schemeClr>
                </a:solidFill>
              </a:rPr>
              <a:t> of a </a:t>
            </a:r>
            <a:r>
              <a:rPr lang="nl-BE" dirty="0" err="1">
                <a:solidFill>
                  <a:schemeClr val="accent5">
                    <a:lumMod val="75000"/>
                  </a:schemeClr>
                </a:solidFill>
              </a:rPr>
              <a:t>legal</a:t>
            </a:r>
            <a:r>
              <a:rPr lang="nl-BE" dirty="0">
                <a:solidFill>
                  <a:schemeClr val="accent5">
                    <a:lumMod val="75000"/>
                  </a:schemeClr>
                </a:solidFill>
              </a:rPr>
              <a:t> opinion</a:t>
            </a:r>
          </a:p>
          <a:p>
            <a:pPr marL="0" indent="0">
              <a:buNone/>
            </a:pPr>
            <a:r>
              <a:rPr lang="nl-BE" dirty="0"/>
              <a:t>	</a:t>
            </a:r>
          </a:p>
          <a:p>
            <a:pPr marL="717550" indent="0" defTabSz="717550">
              <a:buNone/>
            </a:pPr>
            <a:r>
              <a:rPr lang="en-US" dirty="0"/>
              <a:t>No definition - market practice, but the use now also integrated in financial regulations</a:t>
            </a:r>
          </a:p>
          <a:p>
            <a:pPr marL="717550" lvl="1" indent="0">
              <a:buNone/>
            </a:pPr>
            <a:endParaRPr lang="en-US" sz="1600" dirty="0"/>
          </a:p>
          <a:p>
            <a:pPr marL="717550" lvl="1" indent="0">
              <a:buNone/>
            </a:pPr>
            <a:r>
              <a:rPr lang="en-US" sz="1600" dirty="0"/>
              <a:t>“</a:t>
            </a:r>
            <a:r>
              <a:rPr lang="en-US" sz="1600" i="1" dirty="0"/>
              <a:t>A written document prepared by a legal counsel which expresses certain conclusions as to certain legal aspects of a set of factual circumstances and/or documents</a:t>
            </a:r>
            <a:r>
              <a:rPr lang="en-US" sz="1600" dirty="0"/>
              <a:t>”</a:t>
            </a:r>
          </a:p>
          <a:p>
            <a:pPr marL="717550" lvl="1" indent="0">
              <a:buNone/>
            </a:pPr>
            <a:endParaRPr lang="en-US" sz="1600" dirty="0"/>
          </a:p>
          <a:p>
            <a:pPr marL="717550" lvl="1" indent="0">
              <a:buNone/>
            </a:pPr>
            <a:r>
              <a:rPr lang="en-US" sz="1600" dirty="0"/>
              <a:t>Key distinction =  legal advice vs. legal opinion</a:t>
            </a:r>
          </a:p>
          <a:p>
            <a:pPr marL="0" indent="0">
              <a:buNone/>
            </a:pP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6</a:t>
            </a:fld>
            <a:endParaRPr lang="en-NL"/>
          </a:p>
        </p:txBody>
      </p:sp>
      <p:sp>
        <p:nvSpPr>
          <p:cNvPr id="2003" name="Google Shape;2003;p345"/>
          <p:cNvSpPr>
            <a:spLocks noChangeAspect="1"/>
          </p:cNvSpPr>
          <p:nvPr/>
        </p:nvSpPr>
        <p:spPr>
          <a:xfrm>
            <a:off x="863421" y="1867983"/>
            <a:ext cx="538636" cy="540000"/>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48" y="309"/>
                </a:moveTo>
                <a:cubicBezTo>
                  <a:pt x="133" y="224"/>
                  <a:pt x="133" y="224"/>
                  <a:pt x="133" y="224"/>
                </a:cubicBezTo>
                <a:cubicBezTo>
                  <a:pt x="153" y="241"/>
                  <a:pt x="178" y="250"/>
                  <a:pt x="204" y="250"/>
                </a:cubicBezTo>
                <a:cubicBezTo>
                  <a:pt x="231" y="250"/>
                  <a:pt x="259" y="240"/>
                  <a:pt x="280" y="219"/>
                </a:cubicBezTo>
                <a:cubicBezTo>
                  <a:pt x="300" y="198"/>
                  <a:pt x="311" y="171"/>
                  <a:pt x="311" y="143"/>
                </a:cubicBezTo>
                <a:cubicBezTo>
                  <a:pt x="311" y="114"/>
                  <a:pt x="300" y="87"/>
                  <a:pt x="280" y="66"/>
                </a:cubicBezTo>
                <a:cubicBezTo>
                  <a:pt x="260" y="46"/>
                  <a:pt x="232" y="35"/>
                  <a:pt x="204" y="35"/>
                </a:cubicBezTo>
                <a:cubicBezTo>
                  <a:pt x="175" y="35"/>
                  <a:pt x="148" y="46"/>
                  <a:pt x="127" y="66"/>
                </a:cubicBezTo>
                <a:cubicBezTo>
                  <a:pt x="107" y="87"/>
                  <a:pt x="96" y="114"/>
                  <a:pt x="96" y="143"/>
                </a:cubicBezTo>
                <a:cubicBezTo>
                  <a:pt x="96" y="169"/>
                  <a:pt x="105" y="194"/>
                  <a:pt x="122" y="213"/>
                </a:cubicBezTo>
                <a:cubicBezTo>
                  <a:pt x="37" y="299"/>
                  <a:pt x="37" y="299"/>
                  <a:pt x="37" y="299"/>
                </a:cubicBezTo>
                <a:lnTo>
                  <a:pt x="48" y="309"/>
                </a:lnTo>
                <a:close/>
                <a:moveTo>
                  <a:pt x="138" y="208"/>
                </a:moveTo>
                <a:cubicBezTo>
                  <a:pt x="136" y="206"/>
                  <a:pt x="134" y="204"/>
                  <a:pt x="132" y="202"/>
                </a:cubicBezTo>
                <a:cubicBezTo>
                  <a:pt x="181" y="185"/>
                  <a:pt x="181" y="185"/>
                  <a:pt x="181" y="185"/>
                </a:cubicBezTo>
                <a:cubicBezTo>
                  <a:pt x="184" y="188"/>
                  <a:pt x="184" y="188"/>
                  <a:pt x="184" y="188"/>
                </a:cubicBezTo>
                <a:cubicBezTo>
                  <a:pt x="189" y="193"/>
                  <a:pt x="196" y="196"/>
                  <a:pt x="204" y="196"/>
                </a:cubicBezTo>
                <a:cubicBezTo>
                  <a:pt x="204" y="196"/>
                  <a:pt x="204" y="196"/>
                  <a:pt x="204" y="196"/>
                </a:cubicBezTo>
                <a:cubicBezTo>
                  <a:pt x="211" y="196"/>
                  <a:pt x="218" y="193"/>
                  <a:pt x="223" y="188"/>
                </a:cubicBezTo>
                <a:cubicBezTo>
                  <a:pt x="226" y="185"/>
                  <a:pt x="226" y="185"/>
                  <a:pt x="226" y="185"/>
                </a:cubicBezTo>
                <a:cubicBezTo>
                  <a:pt x="276" y="202"/>
                  <a:pt x="276" y="202"/>
                  <a:pt x="276" y="202"/>
                </a:cubicBezTo>
                <a:cubicBezTo>
                  <a:pt x="274" y="204"/>
                  <a:pt x="272" y="206"/>
                  <a:pt x="269" y="208"/>
                </a:cubicBezTo>
                <a:cubicBezTo>
                  <a:pt x="233" y="245"/>
                  <a:pt x="174" y="245"/>
                  <a:pt x="138" y="208"/>
                </a:cubicBezTo>
                <a:close/>
                <a:moveTo>
                  <a:pt x="138" y="77"/>
                </a:moveTo>
                <a:cubicBezTo>
                  <a:pt x="155" y="59"/>
                  <a:pt x="179" y="50"/>
                  <a:pt x="204" y="50"/>
                </a:cubicBezTo>
                <a:cubicBezTo>
                  <a:pt x="229" y="50"/>
                  <a:pt x="252" y="59"/>
                  <a:pt x="269" y="77"/>
                </a:cubicBezTo>
                <a:cubicBezTo>
                  <a:pt x="287" y="94"/>
                  <a:pt x="297" y="118"/>
                  <a:pt x="297" y="143"/>
                </a:cubicBezTo>
                <a:cubicBezTo>
                  <a:pt x="297" y="159"/>
                  <a:pt x="292" y="175"/>
                  <a:pt x="284" y="189"/>
                </a:cubicBezTo>
                <a:cubicBezTo>
                  <a:pt x="230" y="171"/>
                  <a:pt x="230" y="171"/>
                  <a:pt x="230" y="171"/>
                </a:cubicBezTo>
                <a:cubicBezTo>
                  <a:pt x="225" y="169"/>
                  <a:pt x="220" y="171"/>
                  <a:pt x="216" y="175"/>
                </a:cubicBezTo>
                <a:cubicBezTo>
                  <a:pt x="213" y="178"/>
                  <a:pt x="213" y="178"/>
                  <a:pt x="213" y="178"/>
                </a:cubicBezTo>
                <a:cubicBezTo>
                  <a:pt x="208" y="183"/>
                  <a:pt x="199" y="183"/>
                  <a:pt x="195" y="178"/>
                </a:cubicBezTo>
                <a:cubicBezTo>
                  <a:pt x="192" y="175"/>
                  <a:pt x="192" y="175"/>
                  <a:pt x="192" y="175"/>
                </a:cubicBezTo>
                <a:cubicBezTo>
                  <a:pt x="188" y="171"/>
                  <a:pt x="182" y="169"/>
                  <a:pt x="177" y="171"/>
                </a:cubicBezTo>
                <a:cubicBezTo>
                  <a:pt x="123" y="189"/>
                  <a:pt x="123" y="189"/>
                  <a:pt x="123" y="189"/>
                </a:cubicBezTo>
                <a:cubicBezTo>
                  <a:pt x="115" y="175"/>
                  <a:pt x="111" y="159"/>
                  <a:pt x="111" y="143"/>
                </a:cubicBezTo>
                <a:cubicBezTo>
                  <a:pt x="111" y="118"/>
                  <a:pt x="120" y="94"/>
                  <a:pt x="138" y="77"/>
                </a:cubicBezTo>
                <a:close/>
                <a:moveTo>
                  <a:pt x="204" y="169"/>
                </a:moveTo>
                <a:cubicBezTo>
                  <a:pt x="215" y="169"/>
                  <a:pt x="222" y="162"/>
                  <a:pt x="229" y="155"/>
                </a:cubicBezTo>
                <a:cubicBezTo>
                  <a:pt x="237" y="146"/>
                  <a:pt x="241" y="130"/>
                  <a:pt x="241" y="109"/>
                </a:cubicBezTo>
                <a:cubicBezTo>
                  <a:pt x="241" y="86"/>
                  <a:pt x="224" y="68"/>
                  <a:pt x="204" y="68"/>
                </a:cubicBezTo>
                <a:cubicBezTo>
                  <a:pt x="183" y="68"/>
                  <a:pt x="167" y="86"/>
                  <a:pt x="167" y="109"/>
                </a:cubicBezTo>
                <a:cubicBezTo>
                  <a:pt x="167" y="130"/>
                  <a:pt x="171" y="146"/>
                  <a:pt x="179" y="155"/>
                </a:cubicBezTo>
                <a:cubicBezTo>
                  <a:pt x="186" y="162"/>
                  <a:pt x="192" y="169"/>
                  <a:pt x="204" y="169"/>
                </a:cubicBezTo>
                <a:close/>
                <a:moveTo>
                  <a:pt x="204" y="83"/>
                </a:moveTo>
                <a:cubicBezTo>
                  <a:pt x="216" y="83"/>
                  <a:pt x="226" y="95"/>
                  <a:pt x="226" y="109"/>
                </a:cubicBezTo>
                <a:cubicBezTo>
                  <a:pt x="226" y="126"/>
                  <a:pt x="223" y="139"/>
                  <a:pt x="218" y="145"/>
                </a:cubicBezTo>
                <a:cubicBezTo>
                  <a:pt x="211" y="153"/>
                  <a:pt x="208" y="154"/>
                  <a:pt x="204" y="154"/>
                </a:cubicBezTo>
                <a:cubicBezTo>
                  <a:pt x="199" y="154"/>
                  <a:pt x="197" y="153"/>
                  <a:pt x="190" y="145"/>
                </a:cubicBezTo>
                <a:cubicBezTo>
                  <a:pt x="184" y="139"/>
                  <a:pt x="181" y="126"/>
                  <a:pt x="181" y="109"/>
                </a:cubicBezTo>
                <a:cubicBezTo>
                  <a:pt x="181" y="95"/>
                  <a:pt x="191" y="83"/>
                  <a:pt x="204" y="83"/>
                </a:cubicBezTo>
                <a:close/>
              </a:path>
            </a:pathLst>
          </a:custGeom>
          <a:solidFill>
            <a:schemeClr val="accent6">
              <a:lumMod val="75000"/>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rgbClr val="D04A02"/>
              </a:solidFill>
              <a:latin typeface="Arial"/>
              <a:ea typeface="Arial"/>
              <a:cs typeface="Arial"/>
              <a:sym typeface="Arial"/>
            </a:endParaRPr>
          </a:p>
        </p:txBody>
      </p:sp>
      <p:grpSp>
        <p:nvGrpSpPr>
          <p:cNvPr id="5" name="Google Shape;1996;p345">
            <a:extLst>
              <a:ext uri="{FF2B5EF4-FFF2-40B4-BE49-F238E27FC236}">
                <a16:creationId xmlns:a16="http://schemas.microsoft.com/office/drawing/2014/main" id="{C3B08502-50DF-97CB-BFB0-8E9884084183}"/>
              </a:ext>
            </a:extLst>
          </p:cNvPr>
          <p:cNvGrpSpPr>
            <a:grpSpLocks noChangeAspect="1"/>
          </p:cNvGrpSpPr>
          <p:nvPr/>
        </p:nvGrpSpPr>
        <p:grpSpPr>
          <a:xfrm>
            <a:off x="863420" y="2781547"/>
            <a:ext cx="540000" cy="540000"/>
            <a:chOff x="1600200" y="3360806"/>
            <a:chExt cx="206140" cy="206140"/>
          </a:xfrm>
        </p:grpSpPr>
        <p:sp>
          <p:nvSpPr>
            <p:cNvPr id="6" name="Google Shape;1997;p345">
              <a:extLst>
                <a:ext uri="{FF2B5EF4-FFF2-40B4-BE49-F238E27FC236}">
                  <a16:creationId xmlns:a16="http://schemas.microsoft.com/office/drawing/2014/main" id="{0BEB4A56-2595-0DE8-0060-EE1240DEDB37}"/>
                </a:ext>
              </a:extLst>
            </p:cNvPr>
            <p:cNvSpPr/>
            <p:nvPr/>
          </p:nvSpPr>
          <p:spPr>
            <a:xfrm>
              <a:off x="1753143" y="3360806"/>
              <a:ext cx="53197" cy="206140"/>
            </a:xfrm>
            <a:custGeom>
              <a:avLst/>
              <a:gdLst/>
              <a:ahLst/>
              <a:cxnLst/>
              <a:rect l="l" t="t" r="r" b="b"/>
              <a:pathLst>
                <a:path w="16" h="62" extrusionOk="0">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7" name="Google Shape;1998;p345">
              <a:extLst>
                <a:ext uri="{FF2B5EF4-FFF2-40B4-BE49-F238E27FC236}">
                  <a16:creationId xmlns:a16="http://schemas.microsoft.com/office/drawing/2014/main" id="{E6F542B6-701C-EFDB-82D4-2858E9F5729A}"/>
                </a:ext>
              </a:extLst>
            </p:cNvPr>
            <p:cNvSpPr/>
            <p:nvPr/>
          </p:nvSpPr>
          <p:spPr>
            <a:xfrm>
              <a:off x="1633448" y="3404030"/>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8" name="Google Shape;1999;p345">
              <a:extLst>
                <a:ext uri="{FF2B5EF4-FFF2-40B4-BE49-F238E27FC236}">
                  <a16:creationId xmlns:a16="http://schemas.microsoft.com/office/drawing/2014/main" id="{E30A4243-6AE7-4645-B5C0-7F3D83F0EB9C}"/>
                </a:ext>
              </a:extLst>
            </p:cNvPr>
            <p:cNvSpPr/>
            <p:nvPr/>
          </p:nvSpPr>
          <p:spPr>
            <a:xfrm>
              <a:off x="1633448" y="3440602"/>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9" name="Google Shape;2000;p345">
              <a:extLst>
                <a:ext uri="{FF2B5EF4-FFF2-40B4-BE49-F238E27FC236}">
                  <a16:creationId xmlns:a16="http://schemas.microsoft.com/office/drawing/2014/main" id="{1BEB8241-C98A-BD55-21D4-B54CA39174F3}"/>
                </a:ext>
              </a:extLst>
            </p:cNvPr>
            <p:cNvSpPr/>
            <p:nvPr/>
          </p:nvSpPr>
          <p:spPr>
            <a:xfrm>
              <a:off x="1633448" y="3480500"/>
              <a:ext cx="69900" cy="66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0" name="Google Shape;2001;p345">
              <a:extLst>
                <a:ext uri="{FF2B5EF4-FFF2-40B4-BE49-F238E27FC236}">
                  <a16:creationId xmlns:a16="http://schemas.microsoft.com/office/drawing/2014/main" id="{D097E8FE-7AC5-9E96-C225-2A9B987A5D89}"/>
                </a:ext>
              </a:extLst>
            </p:cNvPr>
            <p:cNvSpPr/>
            <p:nvPr/>
          </p:nvSpPr>
          <p:spPr>
            <a:xfrm>
              <a:off x="1633448" y="3513749"/>
              <a:ext cx="699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sp>
          <p:nvSpPr>
            <p:cNvPr id="11" name="Google Shape;2002;p345">
              <a:extLst>
                <a:ext uri="{FF2B5EF4-FFF2-40B4-BE49-F238E27FC236}">
                  <a16:creationId xmlns:a16="http://schemas.microsoft.com/office/drawing/2014/main" id="{23D3D20E-D648-DCA2-6110-DE12527A81AA}"/>
                </a:ext>
              </a:extLst>
            </p:cNvPr>
            <p:cNvSpPr/>
            <p:nvPr/>
          </p:nvSpPr>
          <p:spPr>
            <a:xfrm>
              <a:off x="1600200" y="3360806"/>
              <a:ext cx="136318" cy="206140"/>
            </a:xfrm>
            <a:custGeom>
              <a:avLst/>
              <a:gdLst/>
              <a:ahLst/>
              <a:cxnLst/>
              <a:rect l="l" t="t" r="r" b="b"/>
              <a:pathLst>
                <a:path w="41" h="62" extrusionOk="0">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400">
                <a:solidFill>
                  <a:srgbClr val="000000"/>
                </a:solidFill>
                <a:latin typeface="Arial"/>
                <a:ea typeface="Arial"/>
                <a:cs typeface="Arial"/>
                <a:sym typeface="Arial"/>
              </a:endParaRPr>
            </a:p>
          </p:txBody>
        </p:sp>
      </p:grpSp>
      <p:grpSp>
        <p:nvGrpSpPr>
          <p:cNvPr id="12" name="Google Shape;1993;p345">
            <a:extLst>
              <a:ext uri="{FF2B5EF4-FFF2-40B4-BE49-F238E27FC236}">
                <a16:creationId xmlns:a16="http://schemas.microsoft.com/office/drawing/2014/main" id="{DA772554-A963-7402-C2C6-CC83E968430E}"/>
              </a:ext>
            </a:extLst>
          </p:cNvPr>
          <p:cNvGrpSpPr>
            <a:grpSpLocks noChangeAspect="1"/>
          </p:cNvGrpSpPr>
          <p:nvPr/>
        </p:nvGrpSpPr>
        <p:grpSpPr>
          <a:xfrm>
            <a:off x="861859" y="3640280"/>
            <a:ext cx="540002" cy="540000"/>
            <a:chOff x="3162300" y="1958975"/>
            <a:chExt cx="123825" cy="122238"/>
          </a:xfrm>
        </p:grpSpPr>
        <p:sp>
          <p:nvSpPr>
            <p:cNvPr id="13" name="Google Shape;1994;p345">
              <a:extLst>
                <a:ext uri="{FF2B5EF4-FFF2-40B4-BE49-F238E27FC236}">
                  <a16:creationId xmlns:a16="http://schemas.microsoft.com/office/drawing/2014/main" id="{E18D1514-7C1D-3AF0-4479-E4F318496DE1}"/>
                </a:ext>
              </a:extLst>
            </p:cNvPr>
            <p:cNvSpPr/>
            <p:nvPr/>
          </p:nvSpPr>
          <p:spPr>
            <a:xfrm>
              <a:off x="3181350" y="1982788"/>
              <a:ext cx="85725" cy="73025"/>
            </a:xfrm>
            <a:custGeom>
              <a:avLst/>
              <a:gdLst/>
              <a:ahLst/>
              <a:cxnLst/>
              <a:rect l="l" t="t" r="r" b="b"/>
              <a:pathLst>
                <a:path w="398" h="340" extrusionOk="0">
                  <a:moveTo>
                    <a:pt x="199" y="0"/>
                  </a:moveTo>
                  <a:cubicBezTo>
                    <a:pt x="191" y="0"/>
                    <a:pt x="183" y="4"/>
                    <a:pt x="179" y="11"/>
                  </a:cubicBezTo>
                  <a:cubicBezTo>
                    <a:pt x="9" y="306"/>
                    <a:pt x="9" y="306"/>
                    <a:pt x="9" y="306"/>
                  </a:cubicBezTo>
                  <a:cubicBezTo>
                    <a:pt x="0" y="321"/>
                    <a:pt x="11" y="340"/>
                    <a:pt x="29" y="340"/>
                  </a:cubicBezTo>
                  <a:cubicBezTo>
                    <a:pt x="369" y="340"/>
                    <a:pt x="369" y="340"/>
                    <a:pt x="369" y="340"/>
                  </a:cubicBezTo>
                  <a:cubicBezTo>
                    <a:pt x="387" y="340"/>
                    <a:pt x="398" y="321"/>
                    <a:pt x="389" y="306"/>
                  </a:cubicBezTo>
                  <a:cubicBezTo>
                    <a:pt x="219" y="11"/>
                    <a:pt x="219" y="11"/>
                    <a:pt x="219" y="11"/>
                  </a:cubicBezTo>
                  <a:cubicBezTo>
                    <a:pt x="215" y="4"/>
                    <a:pt x="207" y="0"/>
                    <a:pt x="199" y="0"/>
                  </a:cubicBezTo>
                  <a:close/>
                  <a:moveTo>
                    <a:pt x="31" y="316"/>
                  </a:moveTo>
                  <a:cubicBezTo>
                    <a:pt x="199" y="25"/>
                    <a:pt x="199" y="25"/>
                    <a:pt x="199" y="25"/>
                  </a:cubicBezTo>
                  <a:cubicBezTo>
                    <a:pt x="367" y="316"/>
                    <a:pt x="367" y="316"/>
                    <a:pt x="367" y="316"/>
                  </a:cubicBezTo>
                  <a:lnTo>
                    <a:pt x="31" y="316"/>
                  </a:lnTo>
                  <a:close/>
                  <a:moveTo>
                    <a:pt x="187" y="123"/>
                  </a:moveTo>
                  <a:cubicBezTo>
                    <a:pt x="187" y="223"/>
                    <a:pt x="187" y="223"/>
                    <a:pt x="187" y="223"/>
                  </a:cubicBezTo>
                  <a:cubicBezTo>
                    <a:pt x="211" y="223"/>
                    <a:pt x="211" y="223"/>
                    <a:pt x="211" y="223"/>
                  </a:cubicBezTo>
                  <a:cubicBezTo>
                    <a:pt x="211" y="123"/>
                    <a:pt x="211" y="123"/>
                    <a:pt x="211" y="123"/>
                  </a:cubicBezTo>
                  <a:lnTo>
                    <a:pt x="187" y="123"/>
                  </a:lnTo>
                  <a:close/>
                  <a:moveTo>
                    <a:pt x="181" y="266"/>
                  </a:moveTo>
                  <a:cubicBezTo>
                    <a:pt x="181" y="276"/>
                    <a:pt x="189" y="284"/>
                    <a:pt x="199" y="284"/>
                  </a:cubicBezTo>
                  <a:cubicBezTo>
                    <a:pt x="209" y="284"/>
                    <a:pt x="217" y="276"/>
                    <a:pt x="217" y="266"/>
                  </a:cubicBezTo>
                  <a:cubicBezTo>
                    <a:pt x="217" y="256"/>
                    <a:pt x="209" y="248"/>
                    <a:pt x="199" y="248"/>
                  </a:cubicBezTo>
                  <a:cubicBezTo>
                    <a:pt x="189" y="248"/>
                    <a:pt x="181" y="256"/>
                    <a:pt x="181" y="266"/>
                  </a:cubicBez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4" name="Google Shape;1995;p345">
              <a:extLst>
                <a:ext uri="{FF2B5EF4-FFF2-40B4-BE49-F238E27FC236}">
                  <a16:creationId xmlns:a16="http://schemas.microsoft.com/office/drawing/2014/main" id="{46D9C5D6-7C1A-E581-E78D-09608089A706}"/>
                </a:ext>
              </a:extLst>
            </p:cNvPr>
            <p:cNvSpPr/>
            <p:nvPr/>
          </p:nvSpPr>
          <p:spPr>
            <a:xfrm>
              <a:off x="3162300" y="1958975"/>
              <a:ext cx="123825" cy="122238"/>
            </a:xfrm>
            <a:custGeom>
              <a:avLst/>
              <a:gdLst/>
              <a:ahLst/>
              <a:cxnLst/>
              <a:rect l="l" t="t" r="r" b="b"/>
              <a:pathLst>
                <a:path w="78" h="77" extrusionOk="0">
                  <a:moveTo>
                    <a:pt x="0" y="0"/>
                  </a:moveTo>
                  <a:lnTo>
                    <a:pt x="0" y="77"/>
                  </a:lnTo>
                  <a:lnTo>
                    <a:pt x="78" y="77"/>
                  </a:lnTo>
                  <a:lnTo>
                    <a:pt x="78" y="0"/>
                  </a:lnTo>
                  <a:lnTo>
                    <a:pt x="0" y="0"/>
                  </a:lnTo>
                  <a:close/>
                  <a:moveTo>
                    <a:pt x="74" y="74"/>
                  </a:moveTo>
                  <a:lnTo>
                    <a:pt x="3" y="74"/>
                  </a:lnTo>
                  <a:lnTo>
                    <a:pt x="3" y="3"/>
                  </a:lnTo>
                  <a:lnTo>
                    <a:pt x="74" y="3"/>
                  </a:lnTo>
                  <a:lnTo>
                    <a:pt x="74" y="74"/>
                  </a:lnTo>
                  <a:close/>
                </a:path>
              </a:pathLst>
            </a:custGeom>
            <a:solidFill>
              <a:srgbClr val="E030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1943598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en-US" dirty="0"/>
              <a:t>1. A legal opinion: what is it and what is its purpose?</a:t>
            </a:r>
            <a:endParaRPr lang="en-NL" dirty="0"/>
          </a:p>
        </p:txBody>
      </p:sp>
      <p:sp>
        <p:nvSpPr>
          <p:cNvPr id="5" name="Content Placeholder 4">
            <a:extLst>
              <a:ext uri="{FF2B5EF4-FFF2-40B4-BE49-F238E27FC236}">
                <a16:creationId xmlns:a16="http://schemas.microsoft.com/office/drawing/2014/main" id="{2640AF1A-8B79-A47C-3316-7BB0BB91AAF1}"/>
              </a:ext>
            </a:extLst>
          </p:cNvPr>
          <p:cNvSpPr>
            <a:spLocks noGrp="1"/>
          </p:cNvSpPr>
          <p:nvPr>
            <p:ph sz="half" idx="2"/>
          </p:nvPr>
        </p:nvSpPr>
        <p:spPr>
          <a:xfrm>
            <a:off x="1294790" y="1450050"/>
            <a:ext cx="3095282" cy="2999743"/>
          </a:xfrm>
        </p:spPr>
        <p:txBody>
          <a:bodyPr/>
          <a:lstStyle/>
          <a:p>
            <a:pPr marL="0" indent="0">
              <a:buNone/>
            </a:pPr>
            <a:r>
              <a:rPr lang="nl-BE" dirty="0" err="1">
                <a:solidFill>
                  <a:schemeClr val="accent5">
                    <a:lumMod val="75000"/>
                  </a:schemeClr>
                </a:solidFill>
              </a:rPr>
              <a:t>Objectives</a:t>
            </a:r>
            <a:endParaRPr lang="nl-BE" dirty="0">
              <a:solidFill>
                <a:schemeClr val="accent5">
                  <a:lumMod val="75000"/>
                </a:schemeClr>
              </a:solidFill>
            </a:endParaRPr>
          </a:p>
          <a:p>
            <a:pPr marL="0" indent="0">
              <a:buNone/>
            </a:pPr>
            <a:endParaRPr lang="nl-BE" dirty="0"/>
          </a:p>
          <a:p>
            <a:pPr marL="182563" lvl="1" indent="-182563">
              <a:spcBef>
                <a:spcPts val="0"/>
              </a:spcBef>
              <a:buFont typeface="Arial" panose="020B0604020202020204" pitchFamily="34" charset="0"/>
              <a:buChar char="•"/>
            </a:pPr>
            <a:r>
              <a:rPr lang="nl-BE" sz="1600" dirty="0"/>
              <a:t>Legal </a:t>
            </a:r>
            <a:r>
              <a:rPr lang="nl-BE" sz="1600" dirty="0" err="1"/>
              <a:t>advice</a:t>
            </a:r>
            <a:r>
              <a:rPr lang="nl-BE" sz="1600" dirty="0"/>
              <a:t>: </a:t>
            </a:r>
            <a:r>
              <a:rPr lang="nl-BE" sz="1600" dirty="0" err="1"/>
              <a:t>advice</a:t>
            </a:r>
            <a:r>
              <a:rPr lang="en-US" sz="1600" dirty="0"/>
              <a:t> and guidance on best future action for the client</a:t>
            </a:r>
          </a:p>
          <a:p>
            <a:pPr marL="182563" lvl="1" indent="-182563">
              <a:spcBef>
                <a:spcPts val="0"/>
              </a:spcBef>
              <a:buNone/>
            </a:pPr>
            <a:endParaRPr lang="en-US" sz="1600" dirty="0"/>
          </a:p>
          <a:p>
            <a:pPr marL="182563" lvl="1" indent="-182563">
              <a:spcBef>
                <a:spcPts val="0"/>
              </a:spcBef>
              <a:buFont typeface="Arial" panose="020B0604020202020204" pitchFamily="34" charset="0"/>
              <a:buChar char="•"/>
            </a:pPr>
            <a:r>
              <a:rPr lang="en-US" sz="1600" dirty="0"/>
              <a:t>Legal opinion: confirmation that certain legal objectives have been achieved</a:t>
            </a:r>
          </a:p>
          <a:p>
            <a:pPr lvl="1">
              <a:buFont typeface="Arial" panose="020B0604020202020204" pitchFamily="34" charset="0"/>
              <a:buChar char="•"/>
            </a:pPr>
            <a:endParaRPr lang="nl-BE" dirty="0"/>
          </a:p>
        </p:txBody>
      </p:sp>
      <p:sp>
        <p:nvSpPr>
          <p:cNvPr id="6" name="Content Placeholder 5">
            <a:extLst>
              <a:ext uri="{FF2B5EF4-FFF2-40B4-BE49-F238E27FC236}">
                <a16:creationId xmlns:a16="http://schemas.microsoft.com/office/drawing/2014/main" id="{D4410DA5-EF19-D853-D410-3FABECBAAC9E}"/>
              </a:ext>
            </a:extLst>
          </p:cNvPr>
          <p:cNvSpPr>
            <a:spLocks noGrp="1"/>
          </p:cNvSpPr>
          <p:nvPr>
            <p:ph sz="quarter" idx="4"/>
          </p:nvPr>
        </p:nvSpPr>
        <p:spPr>
          <a:xfrm>
            <a:off x="5149901" y="1450050"/>
            <a:ext cx="3438144" cy="2999743"/>
          </a:xfrm>
        </p:spPr>
        <p:txBody>
          <a:bodyPr/>
          <a:lstStyle/>
          <a:p>
            <a:pPr marL="0" indent="0">
              <a:buNone/>
            </a:pPr>
            <a:r>
              <a:rPr lang="nl-BE" dirty="0">
                <a:solidFill>
                  <a:schemeClr val="accent5">
                    <a:lumMod val="75000"/>
                  </a:schemeClr>
                </a:solidFill>
              </a:rPr>
              <a:t>Format </a:t>
            </a:r>
            <a:r>
              <a:rPr lang="nl-BE" dirty="0" err="1">
                <a:solidFill>
                  <a:schemeClr val="accent5">
                    <a:lumMod val="75000"/>
                  </a:schemeClr>
                </a:solidFill>
              </a:rPr>
              <a:t>and</a:t>
            </a:r>
            <a:r>
              <a:rPr lang="nl-BE" dirty="0">
                <a:solidFill>
                  <a:schemeClr val="accent5">
                    <a:lumMod val="75000"/>
                  </a:schemeClr>
                </a:solidFill>
              </a:rPr>
              <a:t> form</a:t>
            </a:r>
          </a:p>
          <a:p>
            <a:pPr marL="0" indent="0">
              <a:buNone/>
            </a:pPr>
            <a:endParaRPr lang="nl-BE" dirty="0"/>
          </a:p>
          <a:p>
            <a:pPr>
              <a:buFont typeface="Arial" panose="020B0604020202020204" pitchFamily="34" charset="0"/>
              <a:buChar char="•"/>
            </a:pPr>
            <a:r>
              <a:rPr lang="en-US" dirty="0"/>
              <a:t>Legal advice: reasoned analysis with pros and cons</a:t>
            </a:r>
          </a:p>
          <a:p>
            <a:pPr marL="0" indent="0">
              <a:buNone/>
            </a:pPr>
            <a:endParaRPr lang="en-US" dirty="0"/>
          </a:p>
          <a:p>
            <a:pPr>
              <a:buFont typeface="Arial" panose="020B0604020202020204" pitchFamily="34" charset="0"/>
              <a:buChar char="•"/>
            </a:pPr>
            <a:r>
              <a:rPr lang="en-US" dirty="0"/>
              <a:t>Legal opinion: formal and concise conclusions as absolute as possible</a:t>
            </a:r>
          </a:p>
          <a:p>
            <a:pPr>
              <a:buFont typeface="Arial" panose="020B0604020202020204" pitchFamily="34" charset="0"/>
              <a:buChar char="•"/>
            </a:pPr>
            <a:endParaRPr lang="nl-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7</a:t>
            </a:fld>
            <a:endParaRPr lang="en-NL"/>
          </a:p>
        </p:txBody>
      </p:sp>
      <p:grpSp>
        <p:nvGrpSpPr>
          <p:cNvPr id="7" name="Google Shape;2014;p346">
            <a:extLst>
              <a:ext uri="{FF2B5EF4-FFF2-40B4-BE49-F238E27FC236}">
                <a16:creationId xmlns:a16="http://schemas.microsoft.com/office/drawing/2014/main" id="{1117333D-E4A8-8EE1-FC06-5A8D9534DE6F}"/>
              </a:ext>
            </a:extLst>
          </p:cNvPr>
          <p:cNvGrpSpPr>
            <a:grpSpLocks noChangeAspect="1"/>
          </p:cNvGrpSpPr>
          <p:nvPr/>
        </p:nvGrpSpPr>
        <p:grpSpPr>
          <a:xfrm>
            <a:off x="722800" y="1504309"/>
            <a:ext cx="540000" cy="540000"/>
            <a:chOff x="986" y="0"/>
            <a:chExt cx="6682" cy="6681"/>
          </a:xfrm>
        </p:grpSpPr>
        <p:sp>
          <p:nvSpPr>
            <p:cNvPr id="8" name="Google Shape;2015;p346">
              <a:extLst>
                <a:ext uri="{FF2B5EF4-FFF2-40B4-BE49-F238E27FC236}">
                  <a16:creationId xmlns:a16="http://schemas.microsoft.com/office/drawing/2014/main" id="{A8119898-CC98-7301-E001-DB890AFC349F}"/>
                </a:ext>
              </a:extLst>
            </p:cNvPr>
            <p:cNvSpPr/>
            <p:nvPr/>
          </p:nvSpPr>
          <p:spPr>
            <a:xfrm>
              <a:off x="986" y="0"/>
              <a:ext cx="6682" cy="6681"/>
            </a:xfrm>
            <a:custGeom>
              <a:avLst/>
              <a:gdLst/>
              <a:ahLst/>
              <a:cxnLst/>
              <a:rect l="l" t="t" r="r" b="b"/>
              <a:pathLst>
                <a:path w="6682" h="6681" extrusionOk="0">
                  <a:moveTo>
                    <a:pt x="0" y="0"/>
                  </a:moveTo>
                  <a:lnTo>
                    <a:pt x="0" y="6681"/>
                  </a:lnTo>
                  <a:lnTo>
                    <a:pt x="6682" y="6681"/>
                  </a:lnTo>
                  <a:lnTo>
                    <a:pt x="6682" y="0"/>
                  </a:lnTo>
                  <a:lnTo>
                    <a:pt x="0" y="0"/>
                  </a:lnTo>
                  <a:close/>
                  <a:moveTo>
                    <a:pt x="1774" y="286"/>
                  </a:moveTo>
                  <a:lnTo>
                    <a:pt x="1774" y="2846"/>
                  </a:lnTo>
                  <a:lnTo>
                    <a:pt x="286" y="2846"/>
                  </a:lnTo>
                  <a:lnTo>
                    <a:pt x="286" y="286"/>
                  </a:lnTo>
                  <a:lnTo>
                    <a:pt x="1774" y="286"/>
                  </a:lnTo>
                  <a:close/>
                  <a:moveTo>
                    <a:pt x="286" y="4989"/>
                  </a:moveTo>
                  <a:lnTo>
                    <a:pt x="486" y="4989"/>
                  </a:lnTo>
                  <a:lnTo>
                    <a:pt x="486" y="4703"/>
                  </a:lnTo>
                  <a:lnTo>
                    <a:pt x="286" y="4703"/>
                  </a:lnTo>
                  <a:lnTo>
                    <a:pt x="286" y="3132"/>
                  </a:lnTo>
                  <a:lnTo>
                    <a:pt x="2060" y="3132"/>
                  </a:lnTo>
                  <a:lnTo>
                    <a:pt x="2060" y="286"/>
                  </a:lnTo>
                  <a:lnTo>
                    <a:pt x="6396" y="286"/>
                  </a:lnTo>
                  <a:lnTo>
                    <a:pt x="6396" y="3539"/>
                  </a:lnTo>
                  <a:lnTo>
                    <a:pt x="4724" y="3539"/>
                  </a:lnTo>
                  <a:lnTo>
                    <a:pt x="4724" y="6397"/>
                  </a:lnTo>
                  <a:lnTo>
                    <a:pt x="286" y="6397"/>
                  </a:lnTo>
                  <a:lnTo>
                    <a:pt x="286" y="4989"/>
                  </a:lnTo>
                  <a:close/>
                  <a:moveTo>
                    <a:pt x="5008" y="6397"/>
                  </a:moveTo>
                  <a:lnTo>
                    <a:pt x="5008" y="3825"/>
                  </a:lnTo>
                  <a:lnTo>
                    <a:pt x="6396" y="3825"/>
                  </a:lnTo>
                  <a:lnTo>
                    <a:pt x="6396" y="6397"/>
                  </a:lnTo>
                  <a:lnTo>
                    <a:pt x="5008" y="6397"/>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dirty="0">
                <a:solidFill>
                  <a:srgbClr val="000000"/>
                </a:solidFill>
                <a:latin typeface="Arial"/>
                <a:ea typeface="Arial"/>
                <a:cs typeface="Arial"/>
                <a:sym typeface="Arial"/>
              </a:endParaRPr>
            </a:p>
          </p:txBody>
        </p:sp>
        <p:sp>
          <p:nvSpPr>
            <p:cNvPr id="9" name="Google Shape;2016;p346">
              <a:extLst>
                <a:ext uri="{FF2B5EF4-FFF2-40B4-BE49-F238E27FC236}">
                  <a16:creationId xmlns:a16="http://schemas.microsoft.com/office/drawing/2014/main" id="{CDCCCF9E-CBF6-1236-A5CC-B60627275788}"/>
                </a:ext>
              </a:extLst>
            </p:cNvPr>
            <p:cNvSpPr/>
            <p:nvPr/>
          </p:nvSpPr>
          <p:spPr>
            <a:xfrm>
              <a:off x="2328" y="470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0" name="Google Shape;2017;p346">
              <a:extLst>
                <a:ext uri="{FF2B5EF4-FFF2-40B4-BE49-F238E27FC236}">
                  <a16:creationId xmlns:a16="http://schemas.microsoft.com/office/drawing/2014/main" id="{6595F562-A1EA-BD0D-CC5F-EBC1DDA8B5EF}"/>
                </a:ext>
              </a:extLst>
            </p:cNvPr>
            <p:cNvSpPr/>
            <p:nvPr/>
          </p:nvSpPr>
          <p:spPr>
            <a:xfrm>
              <a:off x="2898" y="470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1" name="Google Shape;2018;p346">
              <a:extLst>
                <a:ext uri="{FF2B5EF4-FFF2-40B4-BE49-F238E27FC236}">
                  <a16:creationId xmlns:a16="http://schemas.microsoft.com/office/drawing/2014/main" id="{77C3B6AA-BA66-0477-42D7-55C4DB7B53B8}"/>
                </a:ext>
              </a:extLst>
            </p:cNvPr>
            <p:cNvSpPr/>
            <p:nvPr/>
          </p:nvSpPr>
          <p:spPr>
            <a:xfrm>
              <a:off x="3466" y="470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2" name="Google Shape;2019;p346">
              <a:extLst>
                <a:ext uri="{FF2B5EF4-FFF2-40B4-BE49-F238E27FC236}">
                  <a16:creationId xmlns:a16="http://schemas.microsoft.com/office/drawing/2014/main" id="{83905203-03B7-7107-A575-BBB736198D22}"/>
                </a:ext>
              </a:extLst>
            </p:cNvPr>
            <p:cNvSpPr/>
            <p:nvPr/>
          </p:nvSpPr>
          <p:spPr>
            <a:xfrm>
              <a:off x="1758" y="470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3" name="Google Shape;2020;p346">
              <a:extLst>
                <a:ext uri="{FF2B5EF4-FFF2-40B4-BE49-F238E27FC236}">
                  <a16:creationId xmlns:a16="http://schemas.microsoft.com/office/drawing/2014/main" id="{7B2FB0CF-04B6-8489-F67B-746EE43E632A}"/>
                </a:ext>
              </a:extLst>
            </p:cNvPr>
            <p:cNvSpPr/>
            <p:nvPr/>
          </p:nvSpPr>
          <p:spPr>
            <a:xfrm>
              <a:off x="5586" y="169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4" name="Google Shape;2021;p346">
              <a:extLst>
                <a:ext uri="{FF2B5EF4-FFF2-40B4-BE49-F238E27FC236}">
                  <a16:creationId xmlns:a16="http://schemas.microsoft.com/office/drawing/2014/main" id="{A1AFF026-64D8-AAA6-4DB8-1B69CF5157D7}"/>
                </a:ext>
              </a:extLst>
            </p:cNvPr>
            <p:cNvSpPr/>
            <p:nvPr/>
          </p:nvSpPr>
          <p:spPr>
            <a:xfrm>
              <a:off x="4216" y="260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5" name="Google Shape;2022;p346">
              <a:extLst>
                <a:ext uri="{FF2B5EF4-FFF2-40B4-BE49-F238E27FC236}">
                  <a16:creationId xmlns:a16="http://schemas.microsoft.com/office/drawing/2014/main" id="{B53C6CD2-453E-559B-3F4D-6AC14E2B8710}"/>
                </a:ext>
              </a:extLst>
            </p:cNvPr>
            <p:cNvSpPr/>
            <p:nvPr/>
          </p:nvSpPr>
          <p:spPr>
            <a:xfrm>
              <a:off x="4216" y="203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6" name="Google Shape;2023;p346">
              <a:extLst>
                <a:ext uri="{FF2B5EF4-FFF2-40B4-BE49-F238E27FC236}">
                  <a16:creationId xmlns:a16="http://schemas.microsoft.com/office/drawing/2014/main" id="{2E9BE69D-3B25-95F0-B48E-6214D24D082E}"/>
                </a:ext>
              </a:extLst>
            </p:cNvPr>
            <p:cNvSpPr/>
            <p:nvPr/>
          </p:nvSpPr>
          <p:spPr>
            <a:xfrm>
              <a:off x="4446" y="169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7" name="Google Shape;2024;p346">
              <a:extLst>
                <a:ext uri="{FF2B5EF4-FFF2-40B4-BE49-F238E27FC236}">
                  <a16:creationId xmlns:a16="http://schemas.microsoft.com/office/drawing/2014/main" id="{3D3EF1F3-B7F1-10BD-9F69-3814065A150F}"/>
                </a:ext>
              </a:extLst>
            </p:cNvPr>
            <p:cNvSpPr/>
            <p:nvPr/>
          </p:nvSpPr>
          <p:spPr>
            <a:xfrm>
              <a:off x="4036" y="470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8" name="Google Shape;2025;p346">
              <a:extLst>
                <a:ext uri="{FF2B5EF4-FFF2-40B4-BE49-F238E27FC236}">
                  <a16:creationId xmlns:a16="http://schemas.microsoft.com/office/drawing/2014/main" id="{1FE6BE0C-4AB1-3CE0-22C6-F2C4BBD2AD67}"/>
                </a:ext>
              </a:extLst>
            </p:cNvPr>
            <p:cNvSpPr/>
            <p:nvPr/>
          </p:nvSpPr>
          <p:spPr>
            <a:xfrm>
              <a:off x="5016" y="169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19" name="Google Shape;2026;p346">
              <a:extLst>
                <a:ext uri="{FF2B5EF4-FFF2-40B4-BE49-F238E27FC236}">
                  <a16:creationId xmlns:a16="http://schemas.microsoft.com/office/drawing/2014/main" id="{2304240B-3F6C-4D0A-AA8C-F7A5499CF3EE}"/>
                </a:ext>
              </a:extLst>
            </p:cNvPr>
            <p:cNvSpPr/>
            <p:nvPr/>
          </p:nvSpPr>
          <p:spPr>
            <a:xfrm>
              <a:off x="4216" y="3745"/>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20" name="Google Shape;2027;p346">
              <a:extLst>
                <a:ext uri="{FF2B5EF4-FFF2-40B4-BE49-F238E27FC236}">
                  <a16:creationId xmlns:a16="http://schemas.microsoft.com/office/drawing/2014/main" id="{B8E56A7C-39F9-1443-C6D5-61DD89E7C319}"/>
                </a:ext>
              </a:extLst>
            </p:cNvPr>
            <p:cNvSpPr>
              <a:spLocks noChangeAspect="1"/>
            </p:cNvSpPr>
            <p:nvPr/>
          </p:nvSpPr>
          <p:spPr>
            <a:xfrm>
              <a:off x="4216" y="3174"/>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21" name="Google Shape;2028;p346">
              <a:extLst>
                <a:ext uri="{FF2B5EF4-FFF2-40B4-BE49-F238E27FC236}">
                  <a16:creationId xmlns:a16="http://schemas.microsoft.com/office/drawing/2014/main" id="{9D6CE121-8FFF-959C-45A8-1275562379A8}"/>
                </a:ext>
              </a:extLst>
            </p:cNvPr>
            <p:cNvSpPr/>
            <p:nvPr/>
          </p:nvSpPr>
          <p:spPr>
            <a:xfrm>
              <a:off x="4216" y="4313"/>
              <a:ext cx="300" cy="300"/>
            </a:xfrm>
            <a:prstGeom prst="rect">
              <a:avLst/>
            </a:pr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sp>
          <p:nvSpPr>
            <p:cNvPr id="22" name="Google Shape;2029;p346">
              <a:extLst>
                <a:ext uri="{FF2B5EF4-FFF2-40B4-BE49-F238E27FC236}">
                  <a16:creationId xmlns:a16="http://schemas.microsoft.com/office/drawing/2014/main" id="{D75CBB16-8424-CCEF-F675-5A40EDA1BFFA}"/>
                </a:ext>
              </a:extLst>
            </p:cNvPr>
            <p:cNvSpPr/>
            <p:nvPr/>
          </p:nvSpPr>
          <p:spPr>
            <a:xfrm>
              <a:off x="5958" y="1166"/>
              <a:ext cx="910" cy="1404"/>
            </a:xfrm>
            <a:custGeom>
              <a:avLst/>
              <a:gdLst/>
              <a:ahLst/>
              <a:cxnLst/>
              <a:rect l="l" t="t" r="r" b="b"/>
              <a:pathLst>
                <a:path w="910" h="1404" extrusionOk="0">
                  <a:moveTo>
                    <a:pt x="202" y="1404"/>
                  </a:moveTo>
                  <a:lnTo>
                    <a:pt x="910" y="696"/>
                  </a:lnTo>
                  <a:lnTo>
                    <a:pt x="214" y="0"/>
                  </a:lnTo>
                  <a:lnTo>
                    <a:pt x="14" y="202"/>
                  </a:lnTo>
                  <a:lnTo>
                    <a:pt x="340" y="528"/>
                  </a:lnTo>
                  <a:lnTo>
                    <a:pt x="198" y="528"/>
                  </a:lnTo>
                  <a:lnTo>
                    <a:pt x="198" y="812"/>
                  </a:lnTo>
                  <a:lnTo>
                    <a:pt x="390" y="812"/>
                  </a:lnTo>
                  <a:lnTo>
                    <a:pt x="0" y="1202"/>
                  </a:lnTo>
                  <a:lnTo>
                    <a:pt x="202" y="1404"/>
                  </a:lnTo>
                  <a:close/>
                  <a:moveTo>
                    <a:pt x="482" y="670"/>
                  </a:moveTo>
                  <a:lnTo>
                    <a:pt x="508" y="696"/>
                  </a:lnTo>
                  <a:lnTo>
                    <a:pt x="482" y="720"/>
                  </a:lnTo>
                  <a:lnTo>
                    <a:pt x="482" y="670"/>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grpSp>
      <p:grpSp>
        <p:nvGrpSpPr>
          <p:cNvPr id="23" name="Google Shape;2030;p346">
            <a:extLst>
              <a:ext uri="{FF2B5EF4-FFF2-40B4-BE49-F238E27FC236}">
                <a16:creationId xmlns:a16="http://schemas.microsoft.com/office/drawing/2014/main" id="{DC0E724F-5009-82F4-28F3-B399F13D574A}"/>
              </a:ext>
            </a:extLst>
          </p:cNvPr>
          <p:cNvGrpSpPr>
            <a:grpSpLocks noChangeAspect="1"/>
          </p:cNvGrpSpPr>
          <p:nvPr/>
        </p:nvGrpSpPr>
        <p:grpSpPr>
          <a:xfrm>
            <a:off x="4595574" y="1502485"/>
            <a:ext cx="540000" cy="540000"/>
            <a:chOff x="6863708" y="2423777"/>
            <a:chExt cx="211686" cy="211686"/>
          </a:xfrm>
        </p:grpSpPr>
        <p:sp>
          <p:nvSpPr>
            <p:cNvPr id="24" name="Google Shape;2031;p346">
              <a:extLst>
                <a:ext uri="{FF2B5EF4-FFF2-40B4-BE49-F238E27FC236}">
                  <a16:creationId xmlns:a16="http://schemas.microsoft.com/office/drawing/2014/main" id="{F615E45D-F169-2A2F-0339-608A5A6D9847}"/>
                </a:ext>
              </a:extLst>
            </p:cNvPr>
            <p:cNvSpPr/>
            <p:nvPr/>
          </p:nvSpPr>
          <p:spPr>
            <a:xfrm>
              <a:off x="6863708" y="2423777"/>
              <a:ext cx="211686" cy="211686"/>
            </a:xfrm>
            <a:custGeom>
              <a:avLst/>
              <a:gdLst/>
              <a:ahLst/>
              <a:cxnLst/>
              <a:rect l="l" t="t" r="r" b="b"/>
              <a:pathLst>
                <a:path w="634" h="634" extrusionOk="0">
                  <a:moveTo>
                    <a:pt x="549" y="109"/>
                  </a:moveTo>
                  <a:lnTo>
                    <a:pt x="549" y="0"/>
                  </a:lnTo>
                  <a:lnTo>
                    <a:pt x="0" y="0"/>
                  </a:lnTo>
                  <a:lnTo>
                    <a:pt x="0" y="578"/>
                  </a:lnTo>
                  <a:lnTo>
                    <a:pt x="0" y="578"/>
                  </a:lnTo>
                  <a:lnTo>
                    <a:pt x="1" y="589"/>
                  </a:lnTo>
                  <a:lnTo>
                    <a:pt x="4" y="600"/>
                  </a:lnTo>
                  <a:lnTo>
                    <a:pt x="10" y="609"/>
                  </a:lnTo>
                  <a:lnTo>
                    <a:pt x="16" y="618"/>
                  </a:lnTo>
                  <a:lnTo>
                    <a:pt x="25" y="624"/>
                  </a:lnTo>
                  <a:lnTo>
                    <a:pt x="34" y="630"/>
                  </a:lnTo>
                  <a:lnTo>
                    <a:pt x="45" y="633"/>
                  </a:lnTo>
                  <a:lnTo>
                    <a:pt x="56" y="634"/>
                  </a:lnTo>
                  <a:lnTo>
                    <a:pt x="578" y="634"/>
                  </a:lnTo>
                  <a:lnTo>
                    <a:pt x="578" y="634"/>
                  </a:lnTo>
                  <a:lnTo>
                    <a:pt x="589" y="633"/>
                  </a:lnTo>
                  <a:lnTo>
                    <a:pt x="600" y="630"/>
                  </a:lnTo>
                  <a:lnTo>
                    <a:pt x="609" y="624"/>
                  </a:lnTo>
                  <a:lnTo>
                    <a:pt x="618" y="618"/>
                  </a:lnTo>
                  <a:lnTo>
                    <a:pt x="625" y="609"/>
                  </a:lnTo>
                  <a:lnTo>
                    <a:pt x="630" y="600"/>
                  </a:lnTo>
                  <a:lnTo>
                    <a:pt x="633" y="589"/>
                  </a:lnTo>
                  <a:lnTo>
                    <a:pt x="634" y="578"/>
                  </a:lnTo>
                  <a:lnTo>
                    <a:pt x="634" y="109"/>
                  </a:lnTo>
                  <a:lnTo>
                    <a:pt x="549" y="109"/>
                  </a:lnTo>
                  <a:close/>
                  <a:moveTo>
                    <a:pt x="56" y="607"/>
                  </a:moveTo>
                  <a:lnTo>
                    <a:pt x="56" y="607"/>
                  </a:lnTo>
                  <a:lnTo>
                    <a:pt x="50" y="607"/>
                  </a:lnTo>
                  <a:lnTo>
                    <a:pt x="45" y="605"/>
                  </a:lnTo>
                  <a:lnTo>
                    <a:pt x="39" y="602"/>
                  </a:lnTo>
                  <a:lnTo>
                    <a:pt x="35" y="599"/>
                  </a:lnTo>
                  <a:lnTo>
                    <a:pt x="32" y="595"/>
                  </a:lnTo>
                  <a:lnTo>
                    <a:pt x="30" y="589"/>
                  </a:lnTo>
                  <a:lnTo>
                    <a:pt x="27" y="584"/>
                  </a:lnTo>
                  <a:lnTo>
                    <a:pt x="27" y="578"/>
                  </a:lnTo>
                  <a:lnTo>
                    <a:pt x="27" y="27"/>
                  </a:lnTo>
                  <a:lnTo>
                    <a:pt x="522" y="27"/>
                  </a:lnTo>
                  <a:lnTo>
                    <a:pt x="522" y="578"/>
                  </a:lnTo>
                  <a:lnTo>
                    <a:pt x="522" y="578"/>
                  </a:lnTo>
                  <a:lnTo>
                    <a:pt x="522" y="586"/>
                  </a:lnTo>
                  <a:lnTo>
                    <a:pt x="524" y="594"/>
                  </a:lnTo>
                  <a:lnTo>
                    <a:pt x="526" y="600"/>
                  </a:lnTo>
                  <a:lnTo>
                    <a:pt x="530" y="607"/>
                  </a:lnTo>
                  <a:lnTo>
                    <a:pt x="56" y="607"/>
                  </a:lnTo>
                  <a:close/>
                  <a:moveTo>
                    <a:pt x="607" y="578"/>
                  </a:moveTo>
                  <a:lnTo>
                    <a:pt x="607" y="578"/>
                  </a:lnTo>
                  <a:lnTo>
                    <a:pt x="607" y="584"/>
                  </a:lnTo>
                  <a:lnTo>
                    <a:pt x="605" y="589"/>
                  </a:lnTo>
                  <a:lnTo>
                    <a:pt x="602" y="595"/>
                  </a:lnTo>
                  <a:lnTo>
                    <a:pt x="599" y="599"/>
                  </a:lnTo>
                  <a:lnTo>
                    <a:pt x="595" y="602"/>
                  </a:lnTo>
                  <a:lnTo>
                    <a:pt x="589" y="605"/>
                  </a:lnTo>
                  <a:lnTo>
                    <a:pt x="584" y="607"/>
                  </a:lnTo>
                  <a:lnTo>
                    <a:pt x="578" y="607"/>
                  </a:lnTo>
                  <a:lnTo>
                    <a:pt x="578" y="607"/>
                  </a:lnTo>
                  <a:lnTo>
                    <a:pt x="572" y="607"/>
                  </a:lnTo>
                  <a:lnTo>
                    <a:pt x="566" y="605"/>
                  </a:lnTo>
                  <a:lnTo>
                    <a:pt x="562" y="602"/>
                  </a:lnTo>
                  <a:lnTo>
                    <a:pt x="557" y="599"/>
                  </a:lnTo>
                  <a:lnTo>
                    <a:pt x="554" y="595"/>
                  </a:lnTo>
                  <a:lnTo>
                    <a:pt x="551" y="589"/>
                  </a:lnTo>
                  <a:lnTo>
                    <a:pt x="550" y="584"/>
                  </a:lnTo>
                  <a:lnTo>
                    <a:pt x="549" y="578"/>
                  </a:lnTo>
                  <a:lnTo>
                    <a:pt x="549" y="135"/>
                  </a:lnTo>
                  <a:lnTo>
                    <a:pt x="607" y="135"/>
                  </a:lnTo>
                  <a:lnTo>
                    <a:pt x="607" y="578"/>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5" name="Google Shape;2032;p346">
              <a:extLst>
                <a:ext uri="{FF2B5EF4-FFF2-40B4-BE49-F238E27FC236}">
                  <a16:creationId xmlns:a16="http://schemas.microsoft.com/office/drawing/2014/main" id="{EE87AF88-00F5-F93C-23CB-AEBF6726E715}"/>
                </a:ext>
              </a:extLst>
            </p:cNvPr>
            <p:cNvSpPr/>
            <p:nvPr/>
          </p:nvSpPr>
          <p:spPr>
            <a:xfrm>
              <a:off x="6888789" y="2467920"/>
              <a:ext cx="132300" cy="99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6" name="Google Shape;2033;p346">
              <a:extLst>
                <a:ext uri="{FF2B5EF4-FFF2-40B4-BE49-F238E27FC236}">
                  <a16:creationId xmlns:a16="http://schemas.microsoft.com/office/drawing/2014/main" id="{A319B81F-AF5C-C5EE-E59C-8DA98019C2E1}"/>
                </a:ext>
              </a:extLst>
            </p:cNvPr>
            <p:cNvSpPr/>
            <p:nvPr/>
          </p:nvSpPr>
          <p:spPr>
            <a:xfrm>
              <a:off x="6888789" y="2498017"/>
              <a:ext cx="59100" cy="90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7" name="Google Shape;2034;p346">
              <a:extLst>
                <a:ext uri="{FF2B5EF4-FFF2-40B4-BE49-F238E27FC236}">
                  <a16:creationId xmlns:a16="http://schemas.microsoft.com/office/drawing/2014/main" id="{45D194F3-8C84-D008-8155-F48BEE15370B}"/>
                </a:ext>
              </a:extLst>
            </p:cNvPr>
            <p:cNvSpPr/>
            <p:nvPr/>
          </p:nvSpPr>
          <p:spPr>
            <a:xfrm>
              <a:off x="6888789" y="2527111"/>
              <a:ext cx="59100" cy="90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8" name="Google Shape;2035;p346">
              <a:extLst>
                <a:ext uri="{FF2B5EF4-FFF2-40B4-BE49-F238E27FC236}">
                  <a16:creationId xmlns:a16="http://schemas.microsoft.com/office/drawing/2014/main" id="{8AC2935A-5BBE-1A8F-786F-2CEC891DCBE7}"/>
                </a:ext>
              </a:extLst>
            </p:cNvPr>
            <p:cNvSpPr/>
            <p:nvPr/>
          </p:nvSpPr>
          <p:spPr>
            <a:xfrm>
              <a:off x="6888789" y="2556206"/>
              <a:ext cx="59100" cy="90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9" name="Google Shape;2036;p346">
              <a:extLst>
                <a:ext uri="{FF2B5EF4-FFF2-40B4-BE49-F238E27FC236}">
                  <a16:creationId xmlns:a16="http://schemas.microsoft.com/office/drawing/2014/main" id="{3102FD0F-4A65-3869-759D-1D1E3ED9D463}"/>
                </a:ext>
              </a:extLst>
            </p:cNvPr>
            <p:cNvSpPr/>
            <p:nvPr/>
          </p:nvSpPr>
          <p:spPr>
            <a:xfrm>
              <a:off x="6888789" y="2586303"/>
              <a:ext cx="59100" cy="9000"/>
            </a:xfrm>
            <a:prstGeom prst="rect">
              <a:avLst/>
            </a:pr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30" name="Google Shape;2037;p346">
              <a:extLst>
                <a:ext uri="{FF2B5EF4-FFF2-40B4-BE49-F238E27FC236}">
                  <a16:creationId xmlns:a16="http://schemas.microsoft.com/office/drawing/2014/main" id="{ABBD93BF-7FEE-A942-F363-DECB315DFF99}"/>
                </a:ext>
              </a:extLst>
            </p:cNvPr>
            <p:cNvSpPr/>
            <p:nvPr/>
          </p:nvSpPr>
          <p:spPr>
            <a:xfrm>
              <a:off x="6958013" y="2498017"/>
              <a:ext cx="68221" cy="97315"/>
            </a:xfrm>
            <a:custGeom>
              <a:avLst/>
              <a:gdLst/>
              <a:ahLst/>
              <a:cxnLst/>
              <a:rect l="l" t="t" r="r" b="b"/>
              <a:pathLst>
                <a:path w="203" h="291" extrusionOk="0">
                  <a:moveTo>
                    <a:pt x="0" y="291"/>
                  </a:moveTo>
                  <a:lnTo>
                    <a:pt x="203" y="291"/>
                  </a:lnTo>
                  <a:lnTo>
                    <a:pt x="203" y="0"/>
                  </a:lnTo>
                  <a:lnTo>
                    <a:pt x="0" y="0"/>
                  </a:lnTo>
                  <a:lnTo>
                    <a:pt x="0" y="291"/>
                  </a:lnTo>
                  <a:close/>
                  <a:moveTo>
                    <a:pt x="26" y="27"/>
                  </a:moveTo>
                  <a:lnTo>
                    <a:pt x="175" y="27"/>
                  </a:lnTo>
                  <a:lnTo>
                    <a:pt x="175" y="265"/>
                  </a:lnTo>
                  <a:lnTo>
                    <a:pt x="26" y="265"/>
                  </a:lnTo>
                  <a:lnTo>
                    <a:pt x="26" y="27"/>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380798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26C62-3385-7BA3-FDFE-D214AA88C8AA}"/>
              </a:ext>
            </a:extLst>
          </p:cNvPr>
          <p:cNvSpPr>
            <a:spLocks noGrp="1"/>
          </p:cNvSpPr>
          <p:nvPr>
            <p:ph idx="1"/>
          </p:nvPr>
        </p:nvSpPr>
        <p:spPr>
          <a:xfrm>
            <a:off x="782874" y="1318381"/>
            <a:ext cx="4351146" cy="2994983"/>
          </a:xfrm>
        </p:spPr>
        <p:txBody>
          <a:bodyPr/>
          <a:lstStyle/>
          <a:p>
            <a:pPr marL="0" indent="0">
              <a:buNone/>
            </a:pPr>
            <a:r>
              <a:rPr lang="nl-BE" dirty="0">
                <a:solidFill>
                  <a:schemeClr val="accent5">
                    <a:lumMod val="75000"/>
                  </a:schemeClr>
                </a:solidFill>
              </a:rPr>
              <a:t>The </a:t>
            </a:r>
            <a:r>
              <a:rPr lang="nl-BE" dirty="0" err="1">
                <a:solidFill>
                  <a:schemeClr val="accent5">
                    <a:lumMod val="75000"/>
                  </a:schemeClr>
                </a:solidFill>
              </a:rPr>
              <a:t>essential</a:t>
            </a:r>
            <a:r>
              <a:rPr lang="nl-BE" dirty="0">
                <a:solidFill>
                  <a:schemeClr val="accent5">
                    <a:lumMod val="75000"/>
                  </a:schemeClr>
                </a:solidFill>
              </a:rPr>
              <a:t> </a:t>
            </a:r>
            <a:r>
              <a:rPr lang="nl-BE" dirty="0" err="1">
                <a:solidFill>
                  <a:schemeClr val="accent5">
                    <a:lumMod val="75000"/>
                  </a:schemeClr>
                </a:solidFill>
              </a:rPr>
              <a:t>meaning</a:t>
            </a:r>
            <a:r>
              <a:rPr lang="nl-BE" dirty="0">
                <a:solidFill>
                  <a:schemeClr val="accent5">
                    <a:lumMod val="75000"/>
                  </a:schemeClr>
                </a:solidFill>
              </a:rPr>
              <a:t> of a </a:t>
            </a:r>
            <a:r>
              <a:rPr lang="nl-BE" dirty="0" err="1">
                <a:solidFill>
                  <a:schemeClr val="accent5">
                    <a:lumMod val="75000"/>
                  </a:schemeClr>
                </a:solidFill>
              </a:rPr>
              <a:t>legal</a:t>
            </a:r>
            <a:r>
              <a:rPr lang="nl-BE" dirty="0">
                <a:solidFill>
                  <a:schemeClr val="accent5">
                    <a:lumMod val="75000"/>
                  </a:schemeClr>
                </a:solidFill>
              </a:rPr>
              <a:t> opinion</a:t>
            </a:r>
          </a:p>
          <a:p>
            <a:pPr marL="0" indent="0">
              <a:buNone/>
            </a:pPr>
            <a:endParaRPr lang="nl-BE" dirty="0"/>
          </a:p>
          <a:p>
            <a:pPr marL="0" indent="0">
              <a:buNone/>
            </a:pPr>
            <a:r>
              <a:rPr lang="nl-BE" b="1" dirty="0"/>
              <a:t>No </a:t>
            </a:r>
            <a:r>
              <a:rPr lang="nl-BE" b="1" dirty="0" err="1"/>
              <a:t>material</a:t>
            </a:r>
            <a:r>
              <a:rPr lang="nl-BE" b="1" dirty="0"/>
              <a:t> </a:t>
            </a:r>
            <a:r>
              <a:rPr lang="nl-BE" b="1" dirty="0" err="1"/>
              <a:t>difference</a:t>
            </a:r>
            <a:r>
              <a:rPr lang="nl-BE" b="1" dirty="0"/>
              <a:t> in type of </a:t>
            </a:r>
            <a:r>
              <a:rPr lang="nl-BE" b="1" dirty="0" err="1"/>
              <a:t>legal</a:t>
            </a:r>
            <a:r>
              <a:rPr lang="nl-BE" b="1" dirty="0"/>
              <a:t> </a:t>
            </a:r>
            <a:r>
              <a:rPr lang="nl-BE" b="1" dirty="0" err="1"/>
              <a:t>liability</a:t>
            </a:r>
            <a:endParaRPr lang="nl-BE" b="1" dirty="0"/>
          </a:p>
          <a:p>
            <a:pPr marL="358775" indent="-176213">
              <a:buFont typeface="Arial" panose="020B0604020202020204" pitchFamily="34" charset="0"/>
              <a:buChar char="•"/>
            </a:pPr>
            <a:r>
              <a:rPr lang="en-US" dirty="0"/>
              <a:t>The author will be legally liable for the reliance he gives</a:t>
            </a:r>
          </a:p>
          <a:p>
            <a:pPr marL="358775" indent="-176213">
              <a:buFont typeface="Arial" panose="020B0604020202020204" pitchFamily="34" charset="0"/>
              <a:buChar char="•"/>
            </a:pPr>
            <a:r>
              <a:rPr lang="en-US" dirty="0"/>
              <a:t>Actual liability risk: typically different</a:t>
            </a:r>
          </a:p>
          <a:p>
            <a:pPr marL="0" indent="0">
              <a:buNone/>
            </a:pPr>
            <a:endParaRPr lang="en-US" dirty="0"/>
          </a:p>
          <a:p>
            <a:pPr marL="0" indent="0">
              <a:buNone/>
            </a:pPr>
            <a:r>
              <a:rPr lang="en-US" b="1" dirty="0"/>
              <a:t>In practice: most often combined</a:t>
            </a:r>
          </a:p>
          <a:p>
            <a:pPr marL="358775" indent="-176213">
              <a:buFont typeface="Arial" panose="020B0604020202020204" pitchFamily="34" charset="0"/>
              <a:buChar char="•"/>
            </a:pPr>
            <a:r>
              <a:rPr lang="en-US" dirty="0"/>
              <a:t>Advising the client during the structuring and negotiation of a transaction</a:t>
            </a:r>
          </a:p>
          <a:p>
            <a:pPr marL="358775" indent="-176213">
              <a:buFont typeface="Arial" panose="020B0604020202020204" pitchFamily="34" charset="0"/>
              <a:buChar char="•"/>
            </a:pPr>
            <a:r>
              <a:rPr lang="en-US" dirty="0"/>
              <a:t>Providing the legal opinion (as condition) to close the transaction</a:t>
            </a:r>
          </a:p>
          <a:p>
            <a:pPr marL="0" indent="0">
              <a:buNone/>
            </a:pPr>
            <a:endParaRPr lang="nl-BE" dirty="0"/>
          </a:p>
          <a:p>
            <a:pPr marL="0" indent="0">
              <a:buNone/>
            </a:pPr>
            <a:endParaRPr lang="nl-NL" dirty="0"/>
          </a:p>
        </p:txBody>
      </p:sp>
      <p:sp>
        <p:nvSpPr>
          <p:cNvPr id="4" name="Slide Number Placeholder 3">
            <a:extLst>
              <a:ext uri="{FF2B5EF4-FFF2-40B4-BE49-F238E27FC236}">
                <a16:creationId xmlns:a16="http://schemas.microsoft.com/office/drawing/2014/main" id="{F6C7E61B-5619-2D39-821A-47CB30D3F877}"/>
              </a:ext>
            </a:extLst>
          </p:cNvPr>
          <p:cNvSpPr>
            <a:spLocks noGrp="1"/>
          </p:cNvSpPr>
          <p:nvPr>
            <p:ph type="sldNum" sz="quarter" idx="12"/>
          </p:nvPr>
        </p:nvSpPr>
        <p:spPr/>
        <p:txBody>
          <a:bodyPr/>
          <a:lstStyle/>
          <a:p>
            <a:fld id="{1C6BE17B-D861-924B-B43B-FB4BD656D2E6}" type="slidenum">
              <a:rPr lang="en-NL" smtClean="0"/>
              <a:t>8</a:t>
            </a:fld>
            <a:endParaRPr lang="en-NL"/>
          </a:p>
        </p:txBody>
      </p:sp>
      <p:sp>
        <p:nvSpPr>
          <p:cNvPr id="5" name="Title 2">
            <a:extLst>
              <a:ext uri="{FF2B5EF4-FFF2-40B4-BE49-F238E27FC236}">
                <a16:creationId xmlns:a16="http://schemas.microsoft.com/office/drawing/2014/main" id="{E0E8655F-AFB4-58AD-BA9D-6412026A9E39}"/>
              </a:ext>
            </a:extLst>
          </p:cNvPr>
          <p:cNvSpPr>
            <a:spLocks noGrp="1"/>
          </p:cNvSpPr>
          <p:nvPr>
            <p:ph type="title"/>
          </p:nvPr>
        </p:nvSpPr>
        <p:spPr>
          <a:xfrm>
            <a:off x="782873" y="386954"/>
            <a:ext cx="7576903" cy="857250"/>
          </a:xfrm>
        </p:spPr>
        <p:txBody>
          <a:bodyPr/>
          <a:lstStyle/>
          <a:p>
            <a:r>
              <a:rPr lang="en-US" dirty="0"/>
              <a:t>1. A legal opinion: what is it and what is its purpose?</a:t>
            </a:r>
            <a:endParaRPr lang="en-NL" dirty="0"/>
          </a:p>
        </p:txBody>
      </p:sp>
      <p:pic>
        <p:nvPicPr>
          <p:cNvPr id="7" name="Google Shape;2043;p347">
            <a:extLst>
              <a:ext uri="{FF2B5EF4-FFF2-40B4-BE49-F238E27FC236}">
                <a16:creationId xmlns:a16="http://schemas.microsoft.com/office/drawing/2014/main" id="{01615B68-DFD3-EAE5-53FE-99EC35F3585C}"/>
              </a:ext>
            </a:extLst>
          </p:cNvPr>
          <p:cNvPicPr preferRelativeResize="0">
            <a:picLocks noChangeAspect="1"/>
          </p:cNvPicPr>
          <p:nvPr/>
        </p:nvPicPr>
        <p:blipFill rotWithShape="1">
          <a:blip r:embed="rId2">
            <a:alphaModFix/>
          </a:blip>
          <a:srcRect l="20532" r="20158"/>
          <a:stretch/>
        </p:blipFill>
        <p:spPr>
          <a:xfrm>
            <a:off x="5441257" y="925872"/>
            <a:ext cx="3360016" cy="3780000"/>
          </a:xfrm>
          <a:prstGeom prst="rect">
            <a:avLst/>
          </a:prstGeom>
          <a:noFill/>
          <a:ln>
            <a:noFill/>
          </a:ln>
        </p:spPr>
      </p:pic>
    </p:spTree>
    <p:extLst>
      <p:ext uri="{BB962C8B-B14F-4D97-AF65-F5344CB8AC3E}">
        <p14:creationId xmlns:p14="http://schemas.microsoft.com/office/powerpoint/2010/main" val="1327883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26C62-3385-7BA3-FDFE-D214AA88C8AA}"/>
              </a:ext>
            </a:extLst>
          </p:cNvPr>
          <p:cNvSpPr>
            <a:spLocks noGrp="1"/>
          </p:cNvSpPr>
          <p:nvPr>
            <p:ph idx="1"/>
          </p:nvPr>
        </p:nvSpPr>
        <p:spPr>
          <a:xfrm>
            <a:off x="782873" y="1318381"/>
            <a:ext cx="7576903" cy="3438165"/>
          </a:xfrm>
        </p:spPr>
        <p:txBody>
          <a:bodyPr/>
          <a:lstStyle/>
          <a:p>
            <a:pPr marL="0" indent="0">
              <a:spcAft>
                <a:spcPts val="600"/>
              </a:spcAft>
              <a:buNone/>
            </a:pPr>
            <a:r>
              <a:rPr lang="nl-BE" dirty="0">
                <a:solidFill>
                  <a:schemeClr val="accent5">
                    <a:lumMod val="75000"/>
                  </a:schemeClr>
                </a:solidFill>
              </a:rPr>
              <a:t>Types of </a:t>
            </a:r>
            <a:r>
              <a:rPr lang="nl-BE" dirty="0" err="1">
                <a:solidFill>
                  <a:schemeClr val="accent5">
                    <a:lumMod val="75000"/>
                  </a:schemeClr>
                </a:solidFill>
              </a:rPr>
              <a:t>legal</a:t>
            </a:r>
            <a:r>
              <a:rPr lang="nl-BE" dirty="0">
                <a:solidFill>
                  <a:schemeClr val="accent5">
                    <a:lumMod val="75000"/>
                  </a:schemeClr>
                </a:solidFill>
              </a:rPr>
              <a:t> </a:t>
            </a:r>
            <a:r>
              <a:rPr lang="nl-BE" dirty="0" err="1">
                <a:solidFill>
                  <a:schemeClr val="accent5">
                    <a:lumMod val="75000"/>
                  </a:schemeClr>
                </a:solidFill>
              </a:rPr>
              <a:t>opinions</a:t>
            </a:r>
            <a:endParaRPr lang="nl-BE" dirty="0">
              <a:solidFill>
                <a:schemeClr val="accent5">
                  <a:lumMod val="75000"/>
                </a:schemeClr>
              </a:solidFill>
            </a:endParaRPr>
          </a:p>
          <a:p>
            <a:pPr marL="457200" lvl="0" indent="-317500" algn="l" rtl="0">
              <a:spcBef>
                <a:spcPts val="0"/>
              </a:spcBef>
              <a:spcAft>
                <a:spcPts val="0"/>
              </a:spcAft>
              <a:buSzPts val="1400"/>
              <a:buFont typeface="Arial" panose="020B0604020202020204" pitchFamily="34" charset="0"/>
              <a:buChar char="•"/>
            </a:pPr>
            <a:r>
              <a:rPr lang="en-US" dirty="0"/>
              <a:t>Level of comfort: </a:t>
            </a:r>
          </a:p>
          <a:p>
            <a:pPr marL="914400" lvl="1" indent="-317500" algn="l" rtl="0">
              <a:spcBef>
                <a:spcPts val="0"/>
              </a:spcBef>
              <a:spcAft>
                <a:spcPts val="0"/>
              </a:spcAft>
              <a:buSzPts val="1400"/>
              <a:buChar char="○"/>
            </a:pPr>
            <a:r>
              <a:rPr lang="en-US" dirty="0"/>
              <a:t>“</a:t>
            </a:r>
            <a:r>
              <a:rPr lang="en-US" i="1" dirty="0"/>
              <a:t>is</a:t>
            </a:r>
            <a:r>
              <a:rPr lang="en-US" dirty="0"/>
              <a:t>”, “</a:t>
            </a:r>
            <a:r>
              <a:rPr lang="en-US" i="1" dirty="0"/>
              <a:t>would</a:t>
            </a:r>
            <a:r>
              <a:rPr lang="en-US" dirty="0"/>
              <a:t>”, “</a:t>
            </a:r>
            <a:r>
              <a:rPr lang="en-US" i="1" dirty="0"/>
              <a:t>should</a:t>
            </a:r>
            <a:r>
              <a:rPr lang="en-US" dirty="0"/>
              <a:t>”</a:t>
            </a:r>
          </a:p>
          <a:p>
            <a:pPr marL="914400" lvl="1" indent="-317500" algn="l" rtl="0">
              <a:spcBef>
                <a:spcPts val="0"/>
              </a:spcBef>
              <a:spcAft>
                <a:spcPts val="0"/>
              </a:spcAft>
              <a:buSzPts val="1400"/>
              <a:buChar char="○"/>
            </a:pPr>
            <a:r>
              <a:rPr lang="en-US" dirty="0"/>
              <a:t>“</a:t>
            </a:r>
            <a:r>
              <a:rPr lang="en-US" i="1" dirty="0"/>
              <a:t>flat</a:t>
            </a:r>
            <a:r>
              <a:rPr lang="en-US" dirty="0"/>
              <a:t>” vs “</a:t>
            </a:r>
            <a:r>
              <a:rPr lang="en-US" i="1" dirty="0"/>
              <a:t>reasoned</a:t>
            </a:r>
            <a:r>
              <a:rPr lang="en-US" dirty="0"/>
              <a:t>” opinion </a:t>
            </a:r>
          </a:p>
          <a:p>
            <a:pPr marL="914400" lvl="1" indent="-317500" algn="l" rtl="0">
              <a:spcBef>
                <a:spcPts val="0"/>
              </a:spcBef>
              <a:spcAft>
                <a:spcPts val="600"/>
              </a:spcAft>
              <a:buSzPts val="1400"/>
              <a:buChar char="○"/>
            </a:pPr>
            <a:r>
              <a:rPr lang="en-US" dirty="0"/>
              <a:t>qualified vs unqualified - “there is no such thing as an unqualified opinion”</a:t>
            </a:r>
          </a:p>
          <a:p>
            <a:pPr marL="457200" lvl="0" indent="-317500" algn="l" rtl="0">
              <a:spcAft>
                <a:spcPts val="0"/>
              </a:spcAft>
              <a:buSzPts val="1400"/>
              <a:buFont typeface="Arial" panose="020B0604020202020204" pitchFamily="34" charset="0"/>
              <a:buChar char="•"/>
            </a:pPr>
            <a:r>
              <a:rPr lang="en-US" dirty="0"/>
              <a:t>Transaction opinions:</a:t>
            </a:r>
          </a:p>
          <a:p>
            <a:pPr marL="914400" lvl="1" indent="-317500" algn="l" rtl="0">
              <a:spcBef>
                <a:spcPts val="0"/>
              </a:spcBef>
              <a:spcAft>
                <a:spcPts val="0"/>
              </a:spcAft>
              <a:buSzPts val="1400"/>
              <a:buChar char="○"/>
            </a:pPr>
            <a:r>
              <a:rPr lang="en-US" dirty="0"/>
              <a:t>capacity (see further)</a:t>
            </a:r>
          </a:p>
          <a:p>
            <a:pPr marL="914400" lvl="1" indent="-317500" algn="l" rtl="0">
              <a:spcBef>
                <a:spcPts val="0"/>
              </a:spcBef>
              <a:spcAft>
                <a:spcPts val="600"/>
              </a:spcAft>
              <a:buSzPts val="1400"/>
              <a:buChar char="○"/>
            </a:pPr>
            <a:r>
              <a:rPr lang="en-US" dirty="0"/>
              <a:t>enforceability (see further)</a:t>
            </a:r>
          </a:p>
          <a:p>
            <a:pPr marL="457200" lvl="0" indent="-317500" algn="l" rtl="0">
              <a:spcAft>
                <a:spcPts val="600"/>
              </a:spcAft>
              <a:buSzPts val="1400"/>
              <a:buFont typeface="Arial" panose="020B0604020202020204" pitchFamily="34" charset="0"/>
              <a:buChar char="•"/>
            </a:pPr>
            <a:r>
              <a:rPr lang="en-US" dirty="0"/>
              <a:t>Regulatory opinions (e.g. credit mitigation techniques)</a:t>
            </a:r>
          </a:p>
          <a:p>
            <a:pPr marL="457200" lvl="0" indent="-317500" algn="l" rtl="0">
              <a:spcAft>
                <a:spcPts val="600"/>
              </a:spcAft>
              <a:buSzPts val="1400"/>
              <a:buFont typeface="Arial" panose="020B0604020202020204" pitchFamily="34" charset="0"/>
              <a:buChar char="•"/>
            </a:pPr>
            <a:r>
              <a:rPr lang="en-US" dirty="0"/>
              <a:t>Tax opinions</a:t>
            </a:r>
          </a:p>
          <a:p>
            <a:pPr marL="457200" lvl="0" indent="-317500" algn="l" rtl="0">
              <a:spcAft>
                <a:spcPts val="600"/>
              </a:spcAft>
              <a:buSzPts val="1400"/>
              <a:buFont typeface="Arial" panose="020B0604020202020204" pitchFamily="34" charset="0"/>
              <a:buChar char="•"/>
            </a:pPr>
            <a:r>
              <a:rPr lang="en-US" dirty="0"/>
              <a:t>External vs. in-house</a:t>
            </a:r>
          </a:p>
          <a:p>
            <a:pPr marL="457200" lvl="0" indent="-317500" algn="l" rtl="0">
              <a:spcAft>
                <a:spcPts val="600"/>
              </a:spcAft>
              <a:buSzPts val="1400"/>
              <a:buFont typeface="Arial" panose="020B0604020202020204" pitchFamily="34" charset="0"/>
              <a:buChar char="•"/>
            </a:pPr>
            <a:r>
              <a:rPr lang="en-US" dirty="0"/>
              <a:t>Multi-jurisdictional opinions?</a:t>
            </a:r>
          </a:p>
          <a:p>
            <a:pPr marL="0" indent="0">
              <a:buNone/>
            </a:pPr>
            <a:endParaRPr lang="nl-NL" dirty="0"/>
          </a:p>
        </p:txBody>
      </p:sp>
      <p:sp>
        <p:nvSpPr>
          <p:cNvPr id="4" name="Slide Number Placeholder 3">
            <a:extLst>
              <a:ext uri="{FF2B5EF4-FFF2-40B4-BE49-F238E27FC236}">
                <a16:creationId xmlns:a16="http://schemas.microsoft.com/office/drawing/2014/main" id="{F6C7E61B-5619-2D39-821A-47CB30D3F877}"/>
              </a:ext>
            </a:extLst>
          </p:cNvPr>
          <p:cNvSpPr>
            <a:spLocks noGrp="1"/>
          </p:cNvSpPr>
          <p:nvPr>
            <p:ph type="sldNum" sz="quarter" idx="12"/>
          </p:nvPr>
        </p:nvSpPr>
        <p:spPr/>
        <p:txBody>
          <a:bodyPr/>
          <a:lstStyle/>
          <a:p>
            <a:fld id="{1C6BE17B-D861-924B-B43B-FB4BD656D2E6}" type="slidenum">
              <a:rPr lang="en-NL" smtClean="0"/>
              <a:t>9</a:t>
            </a:fld>
            <a:endParaRPr lang="en-NL"/>
          </a:p>
        </p:txBody>
      </p:sp>
      <p:sp>
        <p:nvSpPr>
          <p:cNvPr id="5" name="Title 2">
            <a:extLst>
              <a:ext uri="{FF2B5EF4-FFF2-40B4-BE49-F238E27FC236}">
                <a16:creationId xmlns:a16="http://schemas.microsoft.com/office/drawing/2014/main" id="{E0E8655F-AFB4-58AD-BA9D-6412026A9E39}"/>
              </a:ext>
            </a:extLst>
          </p:cNvPr>
          <p:cNvSpPr>
            <a:spLocks noGrp="1"/>
          </p:cNvSpPr>
          <p:nvPr>
            <p:ph type="title"/>
          </p:nvPr>
        </p:nvSpPr>
        <p:spPr>
          <a:xfrm>
            <a:off x="782873" y="386954"/>
            <a:ext cx="7576903" cy="857250"/>
          </a:xfrm>
        </p:spPr>
        <p:txBody>
          <a:bodyPr/>
          <a:lstStyle/>
          <a:p>
            <a:r>
              <a:rPr lang="en-US" dirty="0"/>
              <a:t>1. A legal opinion: what is it and what is its purpose?</a:t>
            </a:r>
            <a:endParaRPr lang="en-NL" dirty="0"/>
          </a:p>
        </p:txBody>
      </p:sp>
    </p:spTree>
    <p:extLst>
      <p:ext uri="{BB962C8B-B14F-4D97-AF65-F5344CB8AC3E}">
        <p14:creationId xmlns:p14="http://schemas.microsoft.com/office/powerpoint/2010/main" val="217551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autaDutilh – Blue">
  <a:themeElements>
    <a:clrScheme name="NautaDutilh 2023">
      <a:dk1>
        <a:srgbClr val="000000"/>
      </a:dk1>
      <a:lt1>
        <a:srgbClr val="FFFFFF"/>
      </a:lt1>
      <a:dk2>
        <a:srgbClr val="1566A1"/>
      </a:dk2>
      <a:lt2>
        <a:srgbClr val="E7E9F5"/>
      </a:lt2>
      <a:accent1>
        <a:srgbClr val="B397AE"/>
      </a:accent1>
      <a:accent2>
        <a:srgbClr val="D1BFAB"/>
      </a:accent2>
      <a:accent3>
        <a:srgbClr val="9EA7C6"/>
      </a:accent3>
      <a:accent4>
        <a:srgbClr val="FDF2DC"/>
      </a:accent4>
      <a:accent5>
        <a:srgbClr val="1C85C9"/>
      </a:accent5>
      <a:accent6>
        <a:srgbClr val="F3AF3C"/>
      </a:accent6>
      <a:hlink>
        <a:srgbClr val="0563C1"/>
      </a:hlink>
      <a:folHlink>
        <a:srgbClr val="954F72"/>
      </a:folHlink>
    </a:clrScheme>
    <a:fontScheme name="Custom 104">
      <a:majorFont>
        <a:latin typeface="HelveticaNeue LT 45 Light"/>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prstDash val="soli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600" dirty="0" smtClean="0">
            <a:solidFill>
              <a:schemeClr val="accent1"/>
            </a:solidFill>
          </a:defRPr>
        </a:defPPr>
      </a:lstStyle>
    </a:txDef>
  </a:objectDefaults>
  <a:extraClrSchemeLst/>
  <a:extLst>
    <a:ext uri="{05A4C25C-085E-4340-85A3-A5531E510DB2}">
      <thm15:themeFamily xmlns:thm15="http://schemas.microsoft.com/office/thememl/2012/main" name="blank" id="{1511D3E4-9238-824E-888F-5B99FD60F62E}" vid="{9525A4E3-E374-4743-A5F3-54012242B641}"/>
    </a:ext>
  </a:extLst>
</a:theme>
</file>

<file path=ppt/theme/theme2.xml><?xml version="1.0" encoding="utf-8"?>
<a:theme xmlns:a="http://schemas.openxmlformats.org/drawingml/2006/main" name="Kantoorthema">
  <a:themeElements>
    <a:clrScheme name="NautaDutilh">
      <a:dk1>
        <a:sysClr val="windowText" lastClr="000000"/>
      </a:dk1>
      <a:lt1>
        <a:srgbClr val="FFFFFF"/>
      </a:lt1>
      <a:dk2>
        <a:srgbClr val="4071BA"/>
      </a:dk2>
      <a:lt2>
        <a:srgbClr val="D1640E"/>
      </a:lt2>
      <a:accent1>
        <a:srgbClr val="4C4D4F"/>
      </a:accent1>
      <a:accent2>
        <a:srgbClr val="001A4C"/>
      </a:accent2>
      <a:accent3>
        <a:srgbClr val="F3903B"/>
      </a:accent3>
      <a:accent4>
        <a:srgbClr val="CFC4B9"/>
      </a:accent4>
      <a:accent5>
        <a:srgbClr val="A2BFE6"/>
      </a:accent5>
      <a:accent6>
        <a:srgbClr val="F8B46B"/>
      </a:accent6>
      <a:hlink>
        <a:srgbClr val="0000FF"/>
      </a:hlink>
      <a:folHlink>
        <a:srgbClr val="800080"/>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NautaDutilh">
      <a:dk1>
        <a:sysClr val="windowText" lastClr="000000"/>
      </a:dk1>
      <a:lt1>
        <a:srgbClr val="FFFFFF"/>
      </a:lt1>
      <a:dk2>
        <a:srgbClr val="4071BA"/>
      </a:dk2>
      <a:lt2>
        <a:srgbClr val="D1640E"/>
      </a:lt2>
      <a:accent1>
        <a:srgbClr val="4C4D4F"/>
      </a:accent1>
      <a:accent2>
        <a:srgbClr val="001A4C"/>
      </a:accent2>
      <a:accent3>
        <a:srgbClr val="F3903B"/>
      </a:accent3>
      <a:accent4>
        <a:srgbClr val="CFC4B9"/>
      </a:accent4>
      <a:accent5>
        <a:srgbClr val="A2BFE6"/>
      </a:accent5>
      <a:accent6>
        <a:srgbClr val="F8B46B"/>
      </a:accent6>
      <a:hlink>
        <a:srgbClr val="0000FF"/>
      </a:hlink>
      <a:folHlink>
        <a:srgbClr val="800080"/>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609</TotalTime>
  <Words>4953</Words>
  <Application>Microsoft Office PowerPoint</Application>
  <PresentationFormat>On-screen Show (16:9)</PresentationFormat>
  <Paragraphs>611</Paragraphs>
  <Slides>56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Arial</vt:lpstr>
      <vt:lpstr>Cambria</vt:lpstr>
      <vt:lpstr>Georgia</vt:lpstr>
      <vt:lpstr>Helvetica Neue</vt:lpstr>
      <vt:lpstr>NautaDutilh – Blue</vt:lpstr>
      <vt:lpstr>Legal opinions </vt:lpstr>
      <vt:lpstr>PowerPoint Presentation</vt:lpstr>
      <vt:lpstr>Content</vt:lpstr>
      <vt:lpstr>A legal opinion:  what is it and what is its purpose?</vt:lpstr>
      <vt:lpstr>1. A legal opinion: what is it and what is its purpose?</vt:lpstr>
      <vt:lpstr>1. A legal opinion: what is it and what is its purpose?</vt:lpstr>
      <vt:lpstr>1. A legal opinion: what is it and what is its purpose?</vt:lpstr>
      <vt:lpstr>1. A legal opinion: what is it and what is its purpose?</vt:lpstr>
      <vt:lpstr>1. A legal opinion: what is it and what is its purpose?</vt:lpstr>
      <vt:lpstr>1. A legal opinion: what is it and what is its purpose?</vt:lpstr>
      <vt:lpstr>1. A legal opinion: what is it and what is its purpose?</vt:lpstr>
      <vt:lpstr>1. A legal opinion: what is it and what is its purpose?</vt:lpstr>
      <vt:lpstr>Risks and threats of legal opinions</vt:lpstr>
      <vt:lpstr>2. Risks and threats of legal opinions </vt:lpstr>
      <vt:lpstr>2. Risks and threats of legal opinions </vt:lpstr>
      <vt:lpstr>Issuing a legal opinion</vt:lpstr>
      <vt:lpstr>3. Issuing a legal opinion </vt:lpstr>
      <vt:lpstr>3. Issuing a legal opinion</vt:lpstr>
      <vt:lpstr>3. Issuing a legal opinion</vt:lpstr>
      <vt:lpstr>3. Issuing a legal opinion</vt:lpstr>
      <vt:lpstr>3. Issuing a legal opinion</vt:lpstr>
      <vt:lpstr>3. Issuing a legal opinion</vt:lpstr>
      <vt:lpstr>Liability</vt:lpstr>
      <vt:lpstr>4. Liability</vt:lpstr>
      <vt:lpstr>4. Liability</vt:lpstr>
      <vt:lpstr>4. Liability</vt:lpstr>
      <vt:lpstr>4. Liability</vt:lpstr>
      <vt:lpstr>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5. Drafting a legal opinion</vt:lpstr>
      <vt:lpstr>How to read a legal opinion?</vt:lpstr>
      <vt:lpstr>6. How to read a legal opinion</vt:lpstr>
      <vt:lpstr>Legal opinions and innovation?</vt:lpstr>
      <vt:lpstr>7. Legal opinions and innovation?</vt:lpstr>
      <vt:lpstr>7. Legal opinions and innovation?</vt:lpstr>
      <vt:lpstr>7. Legal opinions and innovation? </vt:lpstr>
      <vt:lpstr>7. Legal opinions and innovation?</vt:lpstr>
      <vt:lpstr>7. Legal opinions and innovation?</vt:lpstr>
      <vt:lpstr>7. Legal opinions and innovation? </vt:lpstr>
      <vt:lpstr>Key takeaways</vt:lpstr>
      <vt:lpstr>PowerPoint Presentation</vt:lpstr>
      <vt:lpstr>8. Key takeaways</vt:lpstr>
      <vt:lpstr>Useful reading</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opinions</dc:title>
  <dc:creator>Viera, Linda</dc:creator>
  <cp:lastModifiedBy>Nautadutilh</cp:lastModifiedBy>
  <cp:revision>6</cp:revision>
  <cp:lastPrinted>2024-11-29T10:42:00Z</cp:lastPrinted>
  <dcterms:created xsi:type="dcterms:W3CDTF">2024-10-15T12:51:50Z</dcterms:created>
  <dcterms:modified xsi:type="dcterms:W3CDTF">2026-03-27T11:08:54Z</dcterms:modified>
</cp:coreProperties>
</file>