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133">
  <p:sldMasterIdLst>
    <p:sldMasterId id="2147483752" r:id="rId1"/>
  </p:sldMasterIdLst>
  <p:notesMasterIdLst>
    <p:notesMasterId r:id="rId16"/>
  </p:notesMasterIdLst>
  <p:handoutMasterIdLst>
    <p:handoutMasterId r:id="rId17"/>
  </p:handoutMasterIdLst>
  <p:sldIdLst>
    <p:sldId id="436" r:id="rId2"/>
    <p:sldId id="458" r:id="rId3"/>
    <p:sldId id="437" r:id="rId4"/>
    <p:sldId id="497" r:id="rId5"/>
    <p:sldId id="498" r:id="rId6"/>
    <p:sldId id="499" r:id="rId7"/>
    <p:sldId id="500" r:id="rId8"/>
    <p:sldId id="514" r:id="rId9"/>
    <p:sldId id="507" r:id="rId10"/>
    <p:sldId id="508" r:id="rId11"/>
    <p:sldId id="510" r:id="rId12"/>
    <p:sldId id="511" r:id="rId13"/>
    <p:sldId id="512" r:id="rId14"/>
    <p:sldId id="513" r:id="rId15"/>
  </p:sldIdLst>
  <p:sldSz cx="9144000" cy="5143500" type="screen16x9"/>
  <p:notesSz cx="7102475" cy="938847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orient="horz" pos="686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531" userDrawn="1">
          <p15:clr>
            <a:srgbClr val="A4A3A4"/>
          </p15:clr>
        </p15:guide>
        <p15:guide id="5" orient="horz" pos="2661">
          <p15:clr>
            <a:srgbClr val="A4A3A4"/>
          </p15:clr>
        </p15:guide>
        <p15:guide id="6" orient="horz" pos="244">
          <p15:clr>
            <a:srgbClr val="A4A3A4"/>
          </p15:clr>
        </p15:guide>
        <p15:guide id="7" orient="horz" pos="1889">
          <p15:clr>
            <a:srgbClr val="A4A3A4"/>
          </p15:clr>
        </p15:guide>
        <p15:guide id="8" orient="horz" pos="1253">
          <p15:clr>
            <a:srgbClr val="A4A3A4"/>
          </p15:clr>
        </p15:guide>
        <p15:guide id="9" orient="horz" pos="3091">
          <p15:clr>
            <a:srgbClr val="A4A3A4"/>
          </p15:clr>
        </p15:guide>
        <p15:guide id="10" pos="567">
          <p15:clr>
            <a:srgbClr val="A4A3A4"/>
          </p15:clr>
        </p15:guide>
        <p15:guide id="11" pos="2880">
          <p15:clr>
            <a:srgbClr val="A4A3A4"/>
          </p15:clr>
        </p15:guide>
        <p15:guide id="12" pos="5199">
          <p15:clr>
            <a:srgbClr val="A4A3A4"/>
          </p15:clr>
        </p15:guide>
        <p15:guide id="13" pos="500">
          <p15:clr>
            <a:srgbClr val="A4A3A4"/>
          </p15:clr>
        </p15:guide>
        <p15:guide id="14" pos="5266">
          <p15:clr>
            <a:srgbClr val="A4A3A4"/>
          </p15:clr>
        </p15:guide>
        <p15:guide id="15" pos="2494" userDrawn="1">
          <p15:clr>
            <a:srgbClr val="A4A3A4"/>
          </p15:clr>
        </p15:guide>
        <p15:guide id="16" orient="horz" pos="2626">
          <p15:clr>
            <a:srgbClr val="A4A3A4"/>
          </p15:clr>
        </p15:guide>
        <p15:guide id="17" orient="horz" pos="1249">
          <p15:clr>
            <a:srgbClr val="A4A3A4"/>
          </p15:clr>
        </p15:guide>
        <p15:guide id="18" orient="horz" pos="418" userDrawn="1">
          <p15:clr>
            <a:srgbClr val="A4A3A4"/>
          </p15:clr>
        </p15:guide>
        <p15:guide id="19" orient="horz" pos="146" userDrawn="1">
          <p15:clr>
            <a:srgbClr val="A4A3A4"/>
          </p15:clr>
        </p15:guide>
        <p15:guide id="20" pos="158" userDrawn="1">
          <p15:clr>
            <a:srgbClr val="A4A3A4"/>
          </p15:clr>
        </p15:guide>
        <p15:guide id="21" pos="56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nnie Wesseling" initials="J.A.M.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1BA"/>
    <a:srgbClr val="4F81BD"/>
    <a:srgbClr val="F7F2EE"/>
    <a:srgbClr val="FFFF99"/>
    <a:srgbClr val="CFC4B9"/>
    <a:srgbClr val="9B8F83"/>
    <a:srgbClr val="E2DCD5"/>
    <a:srgbClr val="FFFFFF"/>
    <a:srgbClr val="203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8B1032C-EA38-4F05-BA0D-38AFFFC7BED3}" styleName="Light Style 3 –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3" autoAdjust="0"/>
    <p:restoredTop sz="94693"/>
  </p:normalViewPr>
  <p:slideViewPr>
    <p:cSldViewPr snapToGrid="0">
      <p:cViewPr varScale="1">
        <p:scale>
          <a:sx n="87" d="100"/>
          <a:sy n="87" d="100"/>
        </p:scale>
        <p:origin x="700" y="280"/>
      </p:cViewPr>
      <p:guideLst>
        <p:guide orient="horz" pos="3168"/>
        <p:guide orient="horz" pos="686"/>
        <p:guide orient="horz" pos="830"/>
        <p:guide orient="horz" pos="531"/>
        <p:guide orient="horz" pos="2661"/>
        <p:guide orient="horz" pos="244"/>
        <p:guide orient="horz" pos="1889"/>
        <p:guide orient="horz" pos="1253"/>
        <p:guide orient="horz" pos="3091"/>
        <p:guide pos="567"/>
        <p:guide pos="2880"/>
        <p:guide pos="5199"/>
        <p:guide pos="500"/>
        <p:guide pos="5266"/>
        <p:guide pos="2494"/>
        <p:guide orient="horz" pos="2626"/>
        <p:guide orient="horz" pos="1249"/>
        <p:guide orient="horz" pos="418"/>
        <p:guide orient="horz" pos="146"/>
        <p:guide pos="158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57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784C15E-B15A-4CB2-BC79-D73BDF651B0E}" type="datetimeFigureOut">
              <a:rPr lang="nl-NL" smtClean="0"/>
              <a:pPr/>
              <a:t>25-3-2026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74E4993-82BF-4161-A797-C0C9E09877A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7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5113507" y="480044"/>
            <a:ext cx="1479508" cy="2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7490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957" userDrawn="1">
          <p15:clr>
            <a:srgbClr val="F26B43"/>
          </p15:clr>
        </p15:guide>
        <p15:guide id="2" pos="2237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F4EC0E8-2C81-4581-8F25-7B8EE556C9B3}" type="datetimeFigureOut">
              <a:rPr lang="nl-NL" smtClean="0"/>
              <a:pPr/>
              <a:t>25-3-2026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927100"/>
            <a:ext cx="6261100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10248" y="4683617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1745A04-A930-45F5-8580-8D4F1D0655A9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5113507" y="313662"/>
            <a:ext cx="1479508" cy="2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5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9542D03-89CD-6FB6-5342-D4CDD6F7C14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3079554"/>
          </a:xfrm>
          <a:custGeom>
            <a:avLst/>
            <a:gdLst>
              <a:gd name="connsiteX0" fmla="*/ 0 w 9144000"/>
              <a:gd name="connsiteY0" fmla="*/ 0 h 3079554"/>
              <a:gd name="connsiteX1" fmla="*/ 9144000 w 9144000"/>
              <a:gd name="connsiteY1" fmla="*/ 0 h 3079554"/>
              <a:gd name="connsiteX2" fmla="*/ 9144000 w 9144000"/>
              <a:gd name="connsiteY2" fmla="*/ 3079554 h 3079554"/>
              <a:gd name="connsiteX3" fmla="*/ 9142620 w 9144000"/>
              <a:gd name="connsiteY3" fmla="*/ 3079554 h 3079554"/>
              <a:gd name="connsiteX4" fmla="*/ 9132517 w 9144000"/>
              <a:gd name="connsiteY4" fmla="*/ 3029511 h 3079554"/>
              <a:gd name="connsiteX5" fmla="*/ 8997882 w 9144000"/>
              <a:gd name="connsiteY5" fmla="*/ 2940269 h 3079554"/>
              <a:gd name="connsiteX6" fmla="*/ 146118 w 9144000"/>
              <a:gd name="connsiteY6" fmla="*/ 2940269 h 3079554"/>
              <a:gd name="connsiteX7" fmla="*/ 11483 w 9144000"/>
              <a:gd name="connsiteY7" fmla="*/ 3029511 h 3079554"/>
              <a:gd name="connsiteX8" fmla="*/ 1380 w 9144000"/>
              <a:gd name="connsiteY8" fmla="*/ 3079554 h 3079554"/>
              <a:gd name="connsiteX9" fmla="*/ 0 w 9144000"/>
              <a:gd name="connsiteY9" fmla="*/ 3079554 h 3079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3079554">
                <a:moveTo>
                  <a:pt x="0" y="0"/>
                </a:moveTo>
                <a:lnTo>
                  <a:pt x="9144000" y="0"/>
                </a:lnTo>
                <a:lnTo>
                  <a:pt x="9144000" y="3079554"/>
                </a:lnTo>
                <a:lnTo>
                  <a:pt x="9142620" y="3079554"/>
                </a:lnTo>
                <a:lnTo>
                  <a:pt x="9132517" y="3029511"/>
                </a:lnTo>
                <a:cubicBezTo>
                  <a:pt x="9110335" y="2977067"/>
                  <a:pt x="9058406" y="2940269"/>
                  <a:pt x="8997882" y="2940269"/>
                </a:cubicBezTo>
                <a:lnTo>
                  <a:pt x="146118" y="2940269"/>
                </a:lnTo>
                <a:cubicBezTo>
                  <a:pt x="85594" y="2940269"/>
                  <a:pt x="33665" y="2977067"/>
                  <a:pt x="11483" y="3029511"/>
                </a:cubicBezTo>
                <a:lnTo>
                  <a:pt x="1380" y="3079554"/>
                </a:lnTo>
                <a:lnTo>
                  <a:pt x="0" y="3079554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 tIns="72000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4F81B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C47C21B-7542-01E4-46AC-08C22568B28B}"/>
              </a:ext>
            </a:extLst>
          </p:cNvPr>
          <p:cNvSpPr/>
          <p:nvPr userDrawn="1"/>
        </p:nvSpPr>
        <p:spPr>
          <a:xfrm>
            <a:off x="0" y="2940269"/>
            <a:ext cx="9144000" cy="2203231"/>
          </a:xfrm>
          <a:prstGeom prst="round2SameRect">
            <a:avLst>
              <a:gd name="adj1" fmla="val 663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22DA772-7596-C91C-8FB3-CEA78F80C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873" y="3470565"/>
            <a:ext cx="7576903" cy="1044392"/>
          </a:xfrm>
        </p:spPr>
        <p:txBody>
          <a:bodyPr anchor="b" anchorCtr="0">
            <a:noAutofit/>
          </a:bodyPr>
          <a:lstStyle>
            <a:lvl1pPr algn="l">
              <a:lnSpc>
                <a:spcPts val="35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BB690C74-FD7E-E900-CD0C-76BADCC91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92242"/>
            <a:ext cx="7576903" cy="486054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3AA355EF-9BD3-FDC9-B06E-B92B68016E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1700" y="3166008"/>
            <a:ext cx="1043701" cy="216396"/>
          </a:xfrm>
          <a:prstGeom prst="roundRect">
            <a:avLst>
              <a:gd name="adj" fmla="val 50000"/>
            </a:avLst>
          </a:prstGeom>
          <a:ln w="12700">
            <a:solidFill>
              <a:schemeClr val="bg1"/>
            </a:solidFill>
          </a:ln>
        </p:spPr>
        <p:txBody>
          <a:bodyPr tIns="0" bIns="0" anchor="ctr" anchorCtr="0">
            <a:sp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  <a:lvl3pPr marL="355600" indent="0">
              <a:buNone/>
              <a:defRPr/>
            </a:lvl3pPr>
            <a:lvl4pPr marL="538163" indent="0">
              <a:buNone/>
              <a:defRPr/>
            </a:lvl4pPr>
          </a:lstStyle>
          <a:p>
            <a:pPr lvl="0"/>
            <a:r>
              <a:rPr lang="en-GB" dirty="0"/>
              <a:t>[ label text ]</a:t>
            </a:r>
            <a:endParaRPr lang="en-NL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2E3B9BBD-A833-139F-9E91-631CE187F6C0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289295" y="236222"/>
            <a:ext cx="8565410" cy="401577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NL"/>
              <a:t>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D3E5914-00BA-B67C-8141-CE01F19657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31035" y="3176244"/>
            <a:ext cx="1249362" cy="217488"/>
          </a:xfrm>
        </p:spPr>
        <p:txBody>
          <a:bodyPr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  <a:lvl2pPr marL="180975" indent="0">
              <a:buNone/>
              <a:defRPr sz="900">
                <a:solidFill>
                  <a:schemeClr val="bg1"/>
                </a:solidFill>
              </a:defRPr>
            </a:lvl2pPr>
            <a:lvl3pPr marL="355600" indent="0">
              <a:buNone/>
              <a:defRPr sz="900">
                <a:solidFill>
                  <a:schemeClr val="bg1"/>
                </a:solidFill>
              </a:defRPr>
            </a:lvl3pPr>
            <a:lvl4pPr marL="538163" indent="0">
              <a:buNone/>
              <a:defRPr sz="900">
                <a:solidFill>
                  <a:schemeClr val="bg1"/>
                </a:solidFill>
              </a:defRPr>
            </a:lvl4pPr>
            <a:lvl5pPr marL="719138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date: 00/00/00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8451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59503"/>
            <a:ext cx="7462611" cy="30861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80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 –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68647"/>
            <a:ext cx="7462611" cy="30861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2EF63F-57E4-6A3E-7377-B95B6C010295}"/>
              </a:ext>
            </a:extLst>
          </p:cNvPr>
          <p:cNvSpPr/>
          <p:nvPr userDrawn="1"/>
        </p:nvSpPr>
        <p:spPr>
          <a:xfrm>
            <a:off x="7298267" y="4715933"/>
            <a:ext cx="1178717" cy="277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3E59AD8-1A6B-E6CC-CC6F-664AE104F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6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>
            <a:extLst>
              <a:ext uri="{FF2B5EF4-FFF2-40B4-BE49-F238E27FC236}">
                <a16:creationId xmlns:a16="http://schemas.microsoft.com/office/drawing/2014/main" id="{F75ED536-44A0-5BCD-CC56-21E2BA77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7156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F8209F54-D3D2-A6BE-295B-6717A5761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D4CB9633-E097-2D1B-6FD2-21A88F631C5B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56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6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5FAE79-2003-8C76-6B9A-A869E17B8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079BFB9E-6F73-4D11-E20A-7138D6766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75EAE17E-AF37-2EB3-7161-EDC4640FD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904035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6B103275-B74F-D870-3CBA-924AF65306CE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00112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BBC263B5-6E41-8B1C-8AA1-9352E8EA67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04035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02E465A8-E65E-481B-E6D0-C9E27655F1D5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00112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1" name="Tijdelijke aanduiding voor tekst 4">
            <a:extLst>
              <a:ext uri="{FF2B5EF4-FFF2-40B4-BE49-F238E27FC236}">
                <a16:creationId xmlns:a16="http://schemas.microsoft.com/office/drawing/2014/main" id="{56755950-95F8-0201-AB55-1A169BE1D1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04035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jdelijke aanduiding voor afbeelding 2">
            <a:extLst>
              <a:ext uri="{FF2B5EF4-FFF2-40B4-BE49-F238E27FC236}">
                <a16:creationId xmlns:a16="http://schemas.microsoft.com/office/drawing/2014/main" id="{B105042E-D613-C6B2-59F9-4B77821241D6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79384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3" name="Tijdelijke aanduiding voor tekst 4">
            <a:extLst>
              <a:ext uri="{FF2B5EF4-FFF2-40B4-BE49-F238E27FC236}">
                <a16:creationId xmlns:a16="http://schemas.microsoft.com/office/drawing/2014/main" id="{6DFF08FA-F25D-20B5-BF37-5F0E286B1A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83307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afbeelding 2">
            <a:extLst>
              <a:ext uri="{FF2B5EF4-FFF2-40B4-BE49-F238E27FC236}">
                <a16:creationId xmlns:a16="http://schemas.microsoft.com/office/drawing/2014/main" id="{62E6E76D-9BD7-B664-C06C-774A902AA077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779384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94D492D-833B-C16E-B644-91B8D82F6D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83307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afbeelding 2">
            <a:extLst>
              <a:ext uri="{FF2B5EF4-FFF2-40B4-BE49-F238E27FC236}">
                <a16:creationId xmlns:a16="http://schemas.microsoft.com/office/drawing/2014/main" id="{11A71C5B-E8B1-B469-C2F7-5A8BF24B06B8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4779384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7" name="Tijdelijke aanduiding voor tekst 4">
            <a:extLst>
              <a:ext uri="{FF2B5EF4-FFF2-40B4-BE49-F238E27FC236}">
                <a16:creationId xmlns:a16="http://schemas.microsoft.com/office/drawing/2014/main" id="{933CA6E5-0343-5219-909A-925A5C6D2D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783307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089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– 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91571-993C-BE2B-6BCA-60A2A6C185DF}"/>
              </a:ext>
            </a:extLst>
          </p:cNvPr>
          <p:cNvSpPr/>
          <p:nvPr userDrawn="1"/>
        </p:nvSpPr>
        <p:spPr>
          <a:xfrm>
            <a:off x="7144815" y="4778017"/>
            <a:ext cx="1277888" cy="29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Tijdelijke aanduiding voor afbeelding 2">
            <a:extLst>
              <a:ext uri="{FF2B5EF4-FFF2-40B4-BE49-F238E27FC236}">
                <a16:creationId xmlns:a16="http://schemas.microsoft.com/office/drawing/2014/main" id="{090BF7D5-2D19-F5F0-2DEF-202B2B3F4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7" name="Tijdelijke aanduiding voor afbeelding 2">
            <a:extLst>
              <a:ext uri="{FF2B5EF4-FFF2-40B4-BE49-F238E27FC236}">
                <a16:creationId xmlns:a16="http://schemas.microsoft.com/office/drawing/2014/main" id="{A709F65D-F52E-E69C-4549-9BF096D37F69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A8E823-4610-27C5-3EE6-7D396A4387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4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d – 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567708-3897-3EC0-384A-45AA0273D6D4}"/>
              </a:ext>
            </a:extLst>
          </p:cNvPr>
          <p:cNvSpPr/>
          <p:nvPr userDrawn="1"/>
        </p:nvSpPr>
        <p:spPr>
          <a:xfrm>
            <a:off x="6939064" y="4778017"/>
            <a:ext cx="1509579" cy="29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7B5E39-7482-524A-A49C-C3EEBA5A27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2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149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6802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51295" y="1318380"/>
            <a:ext cx="3608481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472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44D91C9-D4C3-AD6B-207A-2255E367B6F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318380"/>
            <a:ext cx="3607200" cy="2999700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20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Lef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9D31F2F4-6222-A46F-75DC-C6299A3E2EFA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3A9B8E0-7C6E-AE42-7DDE-28C44EF5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051C77E-5064-8F75-8A36-F290F752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873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9D1C035-18C7-FE11-092F-DF0517955F5D}"/>
              </a:ext>
            </a:extLst>
          </p:cNvPr>
          <p:cNvCxnSpPr/>
          <p:nvPr userDrawn="1"/>
        </p:nvCxnSpPr>
        <p:spPr>
          <a:xfrm>
            <a:off x="867799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0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– Righ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F0E47AE6-5128-DECB-248D-C898AFC1D7F5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5C20A9-ABAD-760A-E37B-9116F79555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432F56-4B9B-D03A-4B9A-B64AB67B7839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77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Right –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9B3233-6514-3436-2AF2-734ABCB4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479C738-87B2-F3AE-590B-0B3D1C3582D9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6BE2667-43F8-E7D0-5432-C3F41973B7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DEE366-A0B1-3113-B7E5-776FF7204E8B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B0BC5A0-80FB-FFD5-02A8-88461BDFE468}"/>
              </a:ext>
            </a:extLst>
          </p:cNvPr>
          <p:cNvSpPr/>
          <p:nvPr userDrawn="1"/>
        </p:nvSpPr>
        <p:spPr>
          <a:xfrm>
            <a:off x="7231157" y="4715933"/>
            <a:ext cx="1245828" cy="277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B50F079-4784-F1D3-9830-561F42EEED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3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B07ACDDA-5B7A-7B84-6CFE-910EF7B8E3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7390802 w 9144000"/>
              <a:gd name="connsiteY0" fmla="*/ 4761184 h 5143500"/>
              <a:gd name="connsiteX1" fmla="*/ 7275490 w 9144000"/>
              <a:gd name="connsiteY1" fmla="*/ 4837618 h 5143500"/>
              <a:gd name="connsiteX2" fmla="*/ 7265655 w 9144000"/>
              <a:gd name="connsiteY2" fmla="*/ 4886331 h 5143500"/>
              <a:gd name="connsiteX3" fmla="*/ 7265655 w 9144000"/>
              <a:gd name="connsiteY3" fmla="*/ 4886330 h 5143500"/>
              <a:gd name="connsiteX4" fmla="*/ 7265655 w 9144000"/>
              <a:gd name="connsiteY4" fmla="*/ 4886331 h 5143500"/>
              <a:gd name="connsiteX5" fmla="*/ 7265655 w 9144000"/>
              <a:gd name="connsiteY5" fmla="*/ 4886331 h 5143500"/>
              <a:gd name="connsiteX6" fmla="*/ 7275490 w 9144000"/>
              <a:gd name="connsiteY6" fmla="*/ 4935043 h 5143500"/>
              <a:gd name="connsiteX7" fmla="*/ 7390802 w 9144000"/>
              <a:gd name="connsiteY7" fmla="*/ 5011477 h 5143500"/>
              <a:gd name="connsiteX8" fmla="*/ 8786338 w 9144000"/>
              <a:gd name="connsiteY8" fmla="*/ 5011478 h 5143500"/>
              <a:gd name="connsiteX9" fmla="*/ 8911485 w 9144000"/>
              <a:gd name="connsiteY9" fmla="*/ 4886331 h 5143500"/>
              <a:gd name="connsiteX10" fmla="*/ 8911486 w 9144000"/>
              <a:gd name="connsiteY10" fmla="*/ 4886331 h 5143500"/>
              <a:gd name="connsiteX11" fmla="*/ 8786339 w 9144000"/>
              <a:gd name="connsiteY11" fmla="*/ 4761184 h 5143500"/>
              <a:gd name="connsiteX12" fmla="*/ 0 w 9144000"/>
              <a:gd name="connsiteY12" fmla="*/ 0 h 5143500"/>
              <a:gd name="connsiteX13" fmla="*/ 9144000 w 9144000"/>
              <a:gd name="connsiteY13" fmla="*/ 0 h 5143500"/>
              <a:gd name="connsiteX14" fmla="*/ 914400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4910782 h 5143500"/>
              <a:gd name="connsiteX17" fmla="*/ 204813 w 9144000"/>
              <a:gd name="connsiteY17" fmla="*/ 4910782 h 5143500"/>
              <a:gd name="connsiteX18" fmla="*/ 263602 w 9144000"/>
              <a:gd name="connsiteY18" fmla="*/ 4851993 h 5143500"/>
              <a:gd name="connsiteX19" fmla="*/ 263602 w 9144000"/>
              <a:gd name="connsiteY19" fmla="*/ 291508 h 5143500"/>
              <a:gd name="connsiteX20" fmla="*/ 204813 w 9144000"/>
              <a:gd name="connsiteY20" fmla="*/ 232719 h 5143500"/>
              <a:gd name="connsiteX21" fmla="*/ 0 w 9144000"/>
              <a:gd name="connsiteY21" fmla="*/ 23271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144000" h="5143500">
                <a:moveTo>
                  <a:pt x="7390802" y="4761184"/>
                </a:moveTo>
                <a:cubicBezTo>
                  <a:pt x="7338964" y="4761184"/>
                  <a:pt x="7294488" y="4792701"/>
                  <a:pt x="7275490" y="4837618"/>
                </a:cubicBezTo>
                <a:lnTo>
                  <a:pt x="7265655" y="4886331"/>
                </a:lnTo>
                <a:lnTo>
                  <a:pt x="7265655" y="4886330"/>
                </a:lnTo>
                <a:lnTo>
                  <a:pt x="7265655" y="4886331"/>
                </a:lnTo>
                <a:lnTo>
                  <a:pt x="7265655" y="4886331"/>
                </a:lnTo>
                <a:lnTo>
                  <a:pt x="7275490" y="4935043"/>
                </a:lnTo>
                <a:cubicBezTo>
                  <a:pt x="7294488" y="4979960"/>
                  <a:pt x="7338964" y="5011477"/>
                  <a:pt x="7390802" y="5011477"/>
                </a:cubicBezTo>
                <a:lnTo>
                  <a:pt x="8786338" y="5011478"/>
                </a:lnTo>
                <a:cubicBezTo>
                  <a:pt x="8855455" y="5011478"/>
                  <a:pt x="8911485" y="4955448"/>
                  <a:pt x="8911485" y="4886331"/>
                </a:cubicBezTo>
                <a:lnTo>
                  <a:pt x="8911486" y="4886331"/>
                </a:lnTo>
                <a:cubicBezTo>
                  <a:pt x="8911486" y="4817214"/>
                  <a:pt x="8855456" y="4761184"/>
                  <a:pt x="8786339" y="4761184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910782"/>
                </a:lnTo>
                <a:lnTo>
                  <a:pt x="204813" y="4910782"/>
                </a:lnTo>
                <a:cubicBezTo>
                  <a:pt x="237281" y="4910782"/>
                  <a:pt x="263602" y="4884461"/>
                  <a:pt x="263602" y="4851993"/>
                </a:cubicBezTo>
                <a:lnTo>
                  <a:pt x="263602" y="291508"/>
                </a:lnTo>
                <a:cubicBezTo>
                  <a:pt x="263602" y="259040"/>
                  <a:pt x="237281" y="232719"/>
                  <a:pt x="204813" y="232719"/>
                </a:cubicBezTo>
                <a:lnTo>
                  <a:pt x="0" y="232719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NL"/>
              <a:t> Add a picture</a:t>
            </a:r>
          </a:p>
        </p:txBody>
      </p:sp>
    </p:spTree>
    <p:extLst>
      <p:ext uri="{BB962C8B-B14F-4D97-AF65-F5344CB8AC3E}">
        <p14:creationId xmlns:p14="http://schemas.microsoft.com/office/powerpoint/2010/main" val="193576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82873" y="1318381"/>
            <a:ext cx="7576903" cy="2994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476984" y="4778017"/>
            <a:ext cx="403412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6C443C38-324B-FBE4-B09E-2ED87B16834E}"/>
              </a:ext>
            </a:extLst>
          </p:cNvPr>
          <p:cNvSpPr/>
          <p:nvPr userDrawn="1"/>
        </p:nvSpPr>
        <p:spPr>
          <a:xfrm rot="5400000">
            <a:off x="-2207231" y="2439949"/>
            <a:ext cx="4678063" cy="263602"/>
          </a:xfrm>
          <a:prstGeom prst="round2SameRect">
            <a:avLst>
              <a:gd name="adj1" fmla="val 2230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79647671-09AC-6CF6-60F2-DD9F367DF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15731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75" r:id="rId3"/>
    <p:sldLayoutId id="2147483755" r:id="rId4"/>
    <p:sldLayoutId id="2147483756" r:id="rId5"/>
    <p:sldLayoutId id="2147483764" r:id="rId6"/>
    <p:sldLayoutId id="2147483770" r:id="rId7"/>
    <p:sldLayoutId id="2147483765" r:id="rId8"/>
    <p:sldLayoutId id="2147483767" r:id="rId9"/>
    <p:sldLayoutId id="2147483759" r:id="rId10"/>
    <p:sldLayoutId id="2147483766" r:id="rId11"/>
    <p:sldLayoutId id="2147483774" r:id="rId12"/>
    <p:sldLayoutId id="2147483760" r:id="rId13"/>
    <p:sldLayoutId id="2147483777" r:id="rId14"/>
    <p:sldLayoutId id="2147483761" r:id="rId15"/>
    <p:sldLayoutId id="214748377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i="0" kern="1200">
          <a:solidFill>
            <a:schemeClr val="tx2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0"/>
        </a:spcBef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4625" algn="l" defTabSz="914400" rtl="0" eaLnBrk="1" latinLnBrk="0" hangingPunct="1">
        <a:spcBef>
          <a:spcPct val="20000"/>
        </a:spcBef>
        <a:buFont typeface="Arial" pitchFamily="34" charset="0"/>
        <a:buChar char="*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spcBef>
          <a:spcPct val="20000"/>
        </a:spcBef>
        <a:buFont typeface="Arial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462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lnkd.in/ej4wsbkH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thegiin.org/" TargetMode="External"/><Relationship Id="rId3" Type="http://schemas.openxmlformats.org/officeDocument/2006/relationships/hyperlink" Target="https://finance.ec.europa.eu/publications/commission-simplifies-rules-sustainability-and-eu-investments-delivering-over-eu6-billion_en" TargetMode="External"/><Relationship Id="rId7" Type="http://schemas.openxmlformats.org/officeDocument/2006/relationships/hyperlink" Target="https://www.lsta.org/content/green-loan-principles/" TargetMode="External"/><Relationship Id="rId2" Type="http://schemas.openxmlformats.org/officeDocument/2006/relationships/hyperlink" Target="https://finance.ec.europa.eu/sustainable-finance_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cmagroup.org/sustainable-finance/the-principles-guidelines-and-handbooks/green-bond-principles-gbp/" TargetMode="External"/><Relationship Id="rId5" Type="http://schemas.openxmlformats.org/officeDocument/2006/relationships/hyperlink" Target="https://finance.ec.europa.eu/sustainable-finance/tools-and-standards/european-green-bond-standard-supporting-transition_en" TargetMode="External"/><Relationship Id="rId4" Type="http://schemas.openxmlformats.org/officeDocument/2006/relationships/hyperlink" Target="https://www.icmagroup.org/sustainable-finance/the-principles-guidelines-and-handbooks/sustainability-linked-bond-principles-slbp/" TargetMode="External"/><Relationship Id="rId9" Type="http://schemas.openxmlformats.org/officeDocument/2006/relationships/hyperlink" Target="https://impactfinance.be/wp-content/uploads/2024/09/241001-Policy-Paper-Digital.pdf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bb.be/fr/articles/circulaire-nbb202118-orientations-de-labe-sur-loctroi-et-le-suivi-des-prets-ebagl202006" TargetMode="External"/><Relationship Id="rId3" Type="http://schemas.openxmlformats.org/officeDocument/2006/relationships/hyperlink" Target="https://finance.ec.europa.eu/sustainable-finance/disclosures/sustainability-related-disclosure-financial-services-sector_en" TargetMode="External"/><Relationship Id="rId7" Type="http://schemas.openxmlformats.org/officeDocument/2006/relationships/hyperlink" Target="https://www.eba.europa.eu/activities/single-rulebook/regulatory-activities/credit-risk/guidelines-loan-origination-and-monitoring" TargetMode="External"/><Relationship Id="rId2" Type="http://schemas.openxmlformats.org/officeDocument/2006/relationships/hyperlink" Target="https://eur-lex.europa.eu/legal-content/EN/TXT/?uri=CELEX:32022L246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-lex.europa.eu/legal-content/EN/TXT/?uri=CELEX:32023R2631" TargetMode="External"/><Relationship Id="rId5" Type="http://schemas.openxmlformats.org/officeDocument/2006/relationships/hyperlink" Target="https://eur-lex.europa.eu/legal-content/EN/TXT/?uri=CELEX:32020R0852" TargetMode="External"/><Relationship Id="rId4" Type="http://schemas.openxmlformats.org/officeDocument/2006/relationships/hyperlink" Target="https://eur-lex.europa.eu/legal-content/EN/TXT/?uri=CELEX:32014L0095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36298E9-3F0E-7ECA-312A-27C951B408E9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3FE1EAB-1F7D-2CEE-C02E-AE1FE3AF4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International Banking and Finance Law </a:t>
            </a:r>
            <a:r>
              <a:rPr lang="nl-BE"/>
              <a:t>- 2026</a:t>
            </a:r>
            <a:endParaRPr lang="en-NL" dirty="0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6200295F-A9FC-56FE-0F2C-23D686C54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18437"/>
            <a:ext cx="7576903" cy="55985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l-BE" dirty="0" err="1"/>
              <a:t>Section</a:t>
            </a:r>
            <a:r>
              <a:rPr lang="nl-BE" dirty="0"/>
              <a:t>: International Finance </a:t>
            </a:r>
            <a:r>
              <a:rPr lang="nl-BE" dirty="0" err="1"/>
              <a:t>Law</a:t>
            </a:r>
            <a:r>
              <a:rPr lang="nl-BE" dirty="0"/>
              <a:t>   -  SUSTAINABLE FINANCE</a:t>
            </a:r>
          </a:p>
          <a:p>
            <a:r>
              <a:rPr lang="nl-BE" sz="1400" dirty="0"/>
              <a:t>Ivan Peeters</a:t>
            </a:r>
            <a:endParaRPr lang="en-NL" sz="140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BC9E55D-B1F3-E210-6AFD-2132A6F1E2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BE" dirty="0"/>
              <a:t>10/04/2025</a:t>
            </a:r>
            <a:endParaRPr lang="en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DAA1A-03E6-7235-B59F-5726EF44A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05" y="408823"/>
            <a:ext cx="4476750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995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Sustainability embedded in different types of financings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10</a:t>
            </a:fld>
            <a:endParaRPr lang="en-NL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CB42988-EEC8-916B-7DD8-326221A60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24051"/>
            <a:ext cx="7576903" cy="2989314"/>
          </a:xfrm>
        </p:spPr>
        <p:txBody>
          <a:bodyPr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Green loans / facilities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ESG investment funds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Green bonds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Sustainability Linked bonds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Green securitizations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Green assets</a:t>
            </a:r>
          </a:p>
          <a:p>
            <a:pPr marL="541338" lvl="1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Use of proceeds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Impact finance?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69875" lvl="1" indent="0">
              <a:buNone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358775" indent="0">
              <a:buNone/>
            </a:pPr>
            <a:endParaRPr lang="en-US" sz="1400" b="1" dirty="0"/>
          </a:p>
          <a:p>
            <a:pPr marL="358775" indent="0">
              <a:buNone/>
            </a:pP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2990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dirty="0"/>
              <a:t>Contractual aspects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11</a:t>
            </a:fld>
            <a:endParaRPr lang="en-NL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CB42988-EEC8-916B-7DD8-326221A60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24051"/>
            <a:ext cx="7576903" cy="2989314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Pre-contractual phase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Application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Lending policy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Refusal? Bank’s liability?</a:t>
            </a:r>
          </a:p>
          <a:p>
            <a:pPr marL="541338" lvl="1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No universal “lending” service …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Contract terms 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Pricing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Use of proceeds</a:t>
            </a:r>
          </a:p>
          <a:p>
            <a:pPr marL="541338" lvl="1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Finance framework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Termination issues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Events of default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Termination rights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Banker’s liability towards other creditors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69875" lvl="1" indent="0">
              <a:buNone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358775" indent="0">
              <a:buNone/>
            </a:pPr>
            <a:endParaRPr lang="en-US" sz="1400" b="1" dirty="0"/>
          </a:p>
          <a:p>
            <a:pPr marL="358775" indent="0">
              <a:buNone/>
            </a:pP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9302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US" dirty="0"/>
              <a:t>Litigation aspects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12</a:t>
            </a:fld>
            <a:endParaRPr lang="en-NL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CB42988-EEC8-916B-7DD8-326221A60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24051"/>
            <a:ext cx="7576903" cy="2989314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Litigation against borrowers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Litigation against banks </a:t>
            </a:r>
          </a:p>
          <a:p>
            <a:pPr marL="541338" lvl="1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 err="1"/>
              <a:t>Milieudefensie</a:t>
            </a:r>
            <a:r>
              <a:rPr lang="en-US" dirty="0"/>
              <a:t> vs ING</a:t>
            </a:r>
          </a:p>
          <a:p>
            <a:pPr marL="541338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hlinkClick r:id="rId2"/>
              </a:rPr>
              <a:t>https://lnkd.in/ej4wsbkH</a:t>
            </a:r>
            <a:r>
              <a:rPr lang="en-US" dirty="0"/>
              <a:t>  </a:t>
            </a:r>
          </a:p>
          <a:p>
            <a:pPr marL="541338" lvl="1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Companies vs banks 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Litigation against States and supervisors</a:t>
            </a:r>
          </a:p>
          <a:p>
            <a:pPr marL="541338" lvl="1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Litigation against states (environmental liabilities)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Litigation against central banks (</a:t>
            </a:r>
            <a:r>
              <a:rPr lang="en-US" dirty="0" err="1"/>
              <a:t>ClientEarth</a:t>
            </a:r>
            <a:r>
              <a:rPr lang="en-US" dirty="0"/>
              <a:t> v. de Nationale Bank van </a:t>
            </a:r>
            <a:r>
              <a:rPr lang="en-US" dirty="0" err="1"/>
              <a:t>België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69875" lvl="1" indent="0">
              <a:buNone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358775" indent="0">
              <a:buNone/>
            </a:pPr>
            <a:endParaRPr lang="en-US" sz="1400" b="1" dirty="0"/>
          </a:p>
          <a:p>
            <a:pPr marL="358775" indent="0">
              <a:buNone/>
            </a:pP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4999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549392"/>
          </a:xfrm>
        </p:spPr>
        <p:txBody>
          <a:bodyPr anchor="b">
            <a:normAutofit/>
          </a:bodyPr>
          <a:lstStyle/>
          <a:p>
            <a:r>
              <a:rPr lang="en-US" dirty="0"/>
              <a:t>Recommended websites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13</a:t>
            </a:fld>
            <a:endParaRPr lang="en-NL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CB42988-EEC8-916B-7DD8-326221A60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987552"/>
            <a:ext cx="7576903" cy="3790465"/>
          </a:xfrm>
        </p:spPr>
        <p:txBody>
          <a:bodyPr/>
          <a:lstStyle/>
          <a:p>
            <a:pPr marL="0" indent="0">
              <a:buNone/>
            </a:pPr>
            <a:r>
              <a:rPr lang="en-GB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endParaRPr lang="nl-NL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https://finance.ec.europa.eu/sustainable-finance_en</a:t>
            </a:r>
            <a:endParaRPr lang="nl-NL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https://finance.ec.europa.eu/publications/commission-simplifies-rules-sustainability-and-eu-investments-delivering-over-eu6-billion_en</a:t>
            </a:r>
            <a:endParaRPr lang="nl-NL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Markets</a:t>
            </a:r>
            <a:endParaRPr lang="nl-NL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https://www.icmagroup.org/sustainable-finance/the-principles-guidelines-and-handbooks/sustainability-linked-bond-principles-slbp/</a:t>
            </a:r>
            <a:endParaRPr lang="nl-NL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https://finance.ec.europa.eu/sustainable-finance/tools-and-standards/european-green-bond-standard-supporting-transition_en</a:t>
            </a:r>
            <a:endParaRPr lang="nl-NL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https://www.icmagroup.org/sustainable-finance/the-principles-guidelines-and-handbooks/green-bond-principles-gbp/</a:t>
            </a:r>
            <a:endParaRPr lang="nl-NL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https://www.lsta.org/content/green-loan-principles/</a:t>
            </a:r>
            <a:endParaRPr lang="nl-NL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Impact finance/investing</a:t>
            </a:r>
            <a:endParaRPr lang="nl-NL" sz="14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https://thegiin.org/</a:t>
            </a:r>
            <a:endParaRPr lang="nl-NL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200" u="sng" dirty="0">
                <a:solidFill>
                  <a:srgbClr val="0563C1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https://impactfinance.be/wp-content/uploads/2024/09/241001-Policy-Paper-Digital.pdf</a:t>
            </a:r>
            <a:endParaRPr lang="nl-NL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99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549392"/>
          </a:xfrm>
        </p:spPr>
        <p:txBody>
          <a:bodyPr anchor="b">
            <a:normAutofit/>
          </a:bodyPr>
          <a:lstStyle/>
          <a:p>
            <a:r>
              <a:rPr lang="en-US" dirty="0"/>
              <a:t>Recommended literature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14</a:t>
            </a:fld>
            <a:endParaRPr lang="en-NL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CB42988-EEC8-916B-7DD8-326221A60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6736"/>
            <a:ext cx="7576903" cy="3461281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Sustainable Finance in Europe: Corporate Governance, Financial Stability and Financial Markets Hardcover</a:t>
            </a:r>
            <a:r>
              <a:rPr lang="en-US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19 May 2024 – English edition  by Danny Busch (Sous la direction de), &amp; 2 more</a:t>
            </a:r>
            <a:endParaRPr lang="nl-NL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Handbook of Sustainable Finance - </a:t>
            </a:r>
            <a:r>
              <a:rPr lang="en-US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Thierry Roncalli, Université Paris-</a:t>
            </a:r>
            <a:r>
              <a:rPr lang="en-US" sz="1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Saclay</a:t>
            </a:r>
            <a:r>
              <a:rPr lang="en-US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2024</a:t>
            </a:r>
            <a:endParaRPr lang="nl-NL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Sustainable Finance and ESG Investing</a:t>
            </a:r>
            <a:r>
              <a:rPr lang="en-US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by Marcel </a:t>
            </a:r>
            <a:r>
              <a:rPr lang="en-US" sz="1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Jeucken</a:t>
            </a:r>
            <a:r>
              <a:rPr lang="en-US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Springer, 2021</a:t>
            </a:r>
            <a:endParaRPr lang="nl-NL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Sustainable Finance Handbook: A Guide to the Future of Finance</a:t>
            </a:r>
            <a:r>
              <a:rPr lang="en-US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by Dirk </a:t>
            </a:r>
            <a:r>
              <a:rPr lang="en-US" sz="1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Schoenmaker</a:t>
            </a:r>
            <a:r>
              <a:rPr lang="en-US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Routledge, 2021</a:t>
            </a:r>
            <a:endParaRPr lang="nl-NL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ESG compliance in lending: the role of EBA guidelines and civil liability in Belgian banking</a:t>
            </a:r>
            <a:r>
              <a:rPr lang="en-US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Niels Rogge, Routledge, Law and financial markets review, 2024</a:t>
            </a:r>
            <a:endParaRPr lang="nl-NL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Sustainability and bank lending : assessing ESG-related lender liability, </a:t>
            </a:r>
            <a:r>
              <a:rPr lang="en-US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Niels Rogge (</a:t>
            </a:r>
            <a:r>
              <a:rPr lang="en-US" sz="1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UGent</a:t>
            </a:r>
            <a:r>
              <a:rPr lang="en-US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), 2025</a:t>
            </a:r>
            <a:endParaRPr lang="nl-NL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38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6A8E7-6FC5-4F59-8BF6-617E926B7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</a:t>
            </a:fld>
            <a:endParaRPr lang="en-NL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2E5E1F7-2833-F9D3-08EC-D74001D9E3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0" b="2917"/>
          <a:stretch/>
        </p:blipFill>
        <p:spPr bwMode="auto">
          <a:xfrm>
            <a:off x="2051467" y="141593"/>
            <a:ext cx="5212526" cy="486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40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2" y="495486"/>
            <a:ext cx="7576903" cy="857250"/>
          </a:xfrm>
        </p:spPr>
        <p:txBody>
          <a:bodyPr/>
          <a:lstStyle/>
          <a:p>
            <a:r>
              <a:rPr lang="nl-BE" dirty="0"/>
              <a:t>Content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3</a:t>
            </a:fld>
            <a:endParaRPr lang="en-NL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49CE341-EEC7-5498-9B5B-FE84549A0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354545"/>
              </p:ext>
            </p:extLst>
          </p:nvPr>
        </p:nvGraphicFramePr>
        <p:xfrm>
          <a:off x="897163" y="1611936"/>
          <a:ext cx="7462612" cy="2556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538">
                  <a:extLst>
                    <a:ext uri="{9D8B030D-6E8A-4147-A177-3AD203B41FA5}">
                      <a16:colId xmlns:a16="http://schemas.microsoft.com/office/drawing/2014/main" val="1914061501"/>
                    </a:ext>
                  </a:extLst>
                </a:gridCol>
                <a:gridCol w="6768074">
                  <a:extLst>
                    <a:ext uri="{9D8B030D-6E8A-4147-A177-3AD203B41FA5}">
                      <a16:colId xmlns:a16="http://schemas.microsoft.com/office/drawing/2014/main" val="3391822094"/>
                    </a:ext>
                  </a:extLst>
                </a:gridCol>
              </a:tblGrid>
              <a:tr h="392391">
                <a:tc>
                  <a:txBody>
                    <a:bodyPr/>
                    <a:lstStyle/>
                    <a:p>
                      <a:pPr marL="0" indent="0">
                        <a:buClr>
                          <a:schemeClr val="tx2"/>
                        </a:buClr>
                        <a:buFont typeface="+mj-lt"/>
                        <a:buNone/>
                      </a:pPr>
                      <a:r>
                        <a:rPr lang="en-GB" sz="1600" b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Clr>
                          <a:schemeClr val="tx2"/>
                        </a:buClr>
                        <a:buFont typeface="+mj-lt"/>
                        <a:buNone/>
                      </a:pPr>
                      <a:r>
                        <a:rPr lang="en-US" sz="1600" b="0" dirty="0">
                          <a:solidFill>
                            <a:schemeClr val="tx2"/>
                          </a:solidFill>
                        </a:rPr>
                        <a:t>Sustainable finance?</a:t>
                      </a: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906964"/>
                  </a:ext>
                </a:extLst>
              </a:tr>
              <a:tr h="3923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2"/>
                          </a:solidFill>
                        </a:rPr>
                        <a:t>Regulation driving sustainability in finance</a:t>
                      </a: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329840"/>
                  </a:ext>
                </a:extLst>
              </a:tr>
              <a:tr h="3923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2"/>
                          </a:solidFill>
                        </a:rPr>
                        <a:t>3</a:t>
                      </a: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2"/>
                          </a:solidFill>
                        </a:rPr>
                        <a:t>Sustainability driving change of business models and of financial regulation</a:t>
                      </a:r>
                      <a:endParaRPr lang="en-GB" sz="1600" b="0" dirty="0">
                        <a:solidFill>
                          <a:schemeClr val="tx2"/>
                        </a:solidFill>
                      </a:endParaRP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172835"/>
                  </a:ext>
                </a:extLst>
              </a:tr>
              <a:tr h="3923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2"/>
                          </a:solidFill>
                        </a:rPr>
                        <a:t>4</a:t>
                      </a: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2"/>
                          </a:solidFill>
                        </a:rPr>
                        <a:t>Sustainability embedded in different types of finance</a:t>
                      </a:r>
                      <a:endParaRPr lang="en-GB" sz="1600" b="0" dirty="0">
                        <a:solidFill>
                          <a:schemeClr val="tx2"/>
                        </a:solidFill>
                      </a:endParaRP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9155749"/>
                  </a:ext>
                </a:extLst>
              </a:tr>
              <a:tr h="3923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2"/>
                          </a:solidFill>
                        </a:rPr>
                        <a:t>5</a:t>
                      </a: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2"/>
                          </a:solidFill>
                        </a:rPr>
                        <a:t>Contractual aspects</a:t>
                      </a: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3987074"/>
                  </a:ext>
                </a:extLst>
              </a:tr>
              <a:tr h="3923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2"/>
                          </a:solidFill>
                        </a:rPr>
                        <a:t>6</a:t>
                      </a: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2"/>
                          </a:solidFill>
                        </a:rPr>
                        <a:t>Litigation aspects</a:t>
                      </a:r>
                    </a:p>
                  </a:txBody>
                  <a:tcPr marL="106765" marR="106765" marT="53382" marB="53382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937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87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BE" dirty="0" err="1"/>
              <a:t>Sustainable</a:t>
            </a:r>
            <a:r>
              <a:rPr lang="nl-BE" dirty="0"/>
              <a:t> Finance? (1)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4</a:t>
            </a:fld>
            <a:endParaRPr lang="en-NL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0B8404-3A7C-F8B5-5073-DBCCC92D2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842727" cy="2994983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nl-BE" sz="1800" u="sng" dirty="0" err="1"/>
              <a:t>Broader</a:t>
            </a:r>
            <a:r>
              <a:rPr lang="nl-BE" sz="1800" u="sng" dirty="0"/>
              <a:t> </a:t>
            </a:r>
            <a:r>
              <a:rPr lang="nl-BE" sz="1800" u="sng" dirty="0" err="1"/>
              <a:t>definition</a:t>
            </a:r>
            <a:endParaRPr lang="nl-BE" sz="1800" u="sng" dirty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the process of taking environmental, social and governance (ESG) considerations into account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when making investment decisions in the financial sector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leading to more long-term investments in sustainable economic activities and projects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nl-BE" sz="1800" u="sng" dirty="0" err="1"/>
              <a:t>Narrower</a:t>
            </a:r>
            <a:r>
              <a:rPr lang="nl-BE" sz="1800" u="sng" dirty="0"/>
              <a:t> </a:t>
            </a:r>
            <a:r>
              <a:rPr lang="nl-BE" sz="1800" u="sng" dirty="0" err="1"/>
              <a:t>definition</a:t>
            </a:r>
            <a:endParaRPr lang="nl-BE" sz="1800" u="sng" dirty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finance to support economic growth while reducing pressures on the environment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to help reach the climate- and environmental objectives  (European Green Deal, Paris Accord …)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while taking into account social and governance aspects </a:t>
            </a:r>
          </a:p>
          <a:p>
            <a:pPr>
              <a:buFont typeface="Arial" panose="020B0604020202020204" pitchFamily="34" charset="0"/>
              <a:buChar char="•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1614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BE" dirty="0" err="1"/>
              <a:t>Sustainable</a:t>
            </a:r>
            <a:r>
              <a:rPr lang="nl-BE" dirty="0"/>
              <a:t> Finance? (2)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5</a:t>
            </a:fld>
            <a:endParaRPr lang="en-NL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0B8404-3A7C-F8B5-5073-DBCCC92D2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244205"/>
            <a:ext cx="7770727" cy="306916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1800" u="sng" dirty="0"/>
              <a:t>ESG risks vs financial system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also encompasses transparency as to risks related to ESG factors that may impact on the financial system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the mitigation of such risks through the appropriate governance of financial and corporate actors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nl-BE" sz="1800" u="sng" dirty="0" err="1"/>
              <a:t>What</a:t>
            </a:r>
            <a:r>
              <a:rPr lang="nl-BE" sz="1800" u="sng" dirty="0"/>
              <a:t> is </a:t>
            </a:r>
            <a:r>
              <a:rPr lang="nl-BE" sz="1800" u="sng" dirty="0" err="1"/>
              <a:t>transition</a:t>
            </a:r>
            <a:r>
              <a:rPr lang="nl-BE" sz="1800" u="sng" dirty="0"/>
              <a:t> </a:t>
            </a:r>
            <a:r>
              <a:rPr lang="nl-BE" sz="1800" u="sng" dirty="0" err="1"/>
              <a:t>finance</a:t>
            </a:r>
            <a:r>
              <a:rPr lang="nl-BE" sz="1800" u="sng" dirty="0"/>
              <a:t>?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Sustainable finance: (a) financing what is already environment-friendly today (green finance) and (b) what is transitioning to environment-friendly performance levels over time (transition finance)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Transition finance = financing private investments to reduce today’s high greenhouse gas emissions or other environmental impacts and transition to a climate neutral and sustainable economy.  </a:t>
            </a:r>
          </a:p>
          <a:p>
            <a:pPr marL="179388" indent="0">
              <a:buNone/>
            </a:pPr>
            <a:r>
              <a:rPr lang="en-US" sz="1400" dirty="0"/>
              <a:t>E.g. investments in green production methods or reducing the environmental footprint as far as possible, where no green technologies are yet available. </a:t>
            </a:r>
          </a:p>
          <a:p>
            <a:pPr>
              <a:buFont typeface="Arial" panose="020B0604020202020204" pitchFamily="34" charset="0"/>
              <a:buChar char="•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2349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nl-BE" dirty="0" err="1"/>
              <a:t>Regulation</a:t>
            </a:r>
            <a:r>
              <a:rPr lang="nl-BE" dirty="0"/>
              <a:t> </a:t>
            </a:r>
            <a:r>
              <a:rPr lang="nl-BE" dirty="0" err="1"/>
              <a:t>driving</a:t>
            </a:r>
            <a:r>
              <a:rPr lang="nl-BE" dirty="0"/>
              <a:t> </a:t>
            </a:r>
            <a:r>
              <a:rPr lang="nl-BE" dirty="0" err="1"/>
              <a:t>sustainability</a:t>
            </a:r>
            <a:r>
              <a:rPr lang="nl-BE" dirty="0"/>
              <a:t> (1)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6</a:t>
            </a:fld>
            <a:endParaRPr lang="en-NL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0B8404-3A7C-F8B5-5073-DBCCC92D2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300"/>
              </a:spcAft>
              <a:buNone/>
            </a:pPr>
            <a:r>
              <a:rPr lang="nl-NL" sz="1200" dirty="0"/>
              <a:t>Corporate </a:t>
            </a:r>
            <a:r>
              <a:rPr lang="nl-NL" sz="1200" dirty="0" err="1"/>
              <a:t>sustainability</a:t>
            </a:r>
            <a:r>
              <a:rPr lang="nl-NL" sz="1200" dirty="0"/>
              <a:t> </a:t>
            </a:r>
            <a:r>
              <a:rPr lang="nl-NL" sz="1200" dirty="0" err="1"/>
              <a:t>reporting</a:t>
            </a:r>
            <a:r>
              <a:rPr lang="nl-NL" sz="1200" dirty="0"/>
              <a:t> – CSRD - Directive 2013/34/EU</a:t>
            </a:r>
          </a:p>
          <a:p>
            <a:pPr marL="360363" indent="0">
              <a:spcAft>
                <a:spcPts val="300"/>
              </a:spcAft>
              <a:buNone/>
            </a:pPr>
            <a:r>
              <a:rPr lang="nl-NL" sz="1100" dirty="0">
                <a:hlinkClick r:id="rId2"/>
              </a:rPr>
              <a:t>https://eur-lex.europa.eu/legal-content/EN/TXT/?uri=CELEX:32022L2464</a:t>
            </a:r>
            <a:r>
              <a:rPr lang="nl-NL" sz="1100" dirty="0"/>
              <a:t> 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nl-NL" sz="1200" dirty="0" err="1"/>
              <a:t>Sustainability-related</a:t>
            </a:r>
            <a:r>
              <a:rPr lang="nl-NL" sz="1200" dirty="0"/>
              <a:t> </a:t>
            </a:r>
            <a:r>
              <a:rPr lang="nl-NL" sz="1200" dirty="0" err="1"/>
              <a:t>disclosure</a:t>
            </a:r>
            <a:r>
              <a:rPr lang="nl-NL" sz="1200" dirty="0"/>
              <a:t> in </a:t>
            </a:r>
            <a:r>
              <a:rPr lang="nl-NL" sz="1200" dirty="0" err="1"/>
              <a:t>the</a:t>
            </a:r>
            <a:r>
              <a:rPr lang="nl-NL" sz="1200" dirty="0"/>
              <a:t> financial services sector - SFDR - </a:t>
            </a:r>
            <a:r>
              <a:rPr lang="nl-NL" sz="1200" dirty="0" err="1"/>
              <a:t>Regulation</a:t>
            </a:r>
            <a:r>
              <a:rPr lang="nl-NL" sz="1200" dirty="0"/>
              <a:t> (EU) 2019/2088</a:t>
            </a:r>
          </a:p>
          <a:p>
            <a:pPr marL="360363" indent="0">
              <a:spcAft>
                <a:spcPts val="300"/>
              </a:spcAft>
              <a:buNone/>
            </a:pPr>
            <a:r>
              <a:rPr lang="nl-NL" sz="1100" dirty="0">
                <a:hlinkClick r:id="rId3"/>
              </a:rPr>
              <a:t>https://finance.ec.europa.eu/sustainable-finance/disclosures/sustainability-related-disclosure-financial-services-sector_en</a:t>
            </a:r>
            <a:r>
              <a:rPr lang="nl-NL" sz="1100" dirty="0"/>
              <a:t>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nl-NL" sz="1200" dirty="0"/>
              <a:t>Non-Financial Reporting Directive -NFRD - Directive 2014/95/EU</a:t>
            </a:r>
          </a:p>
          <a:p>
            <a:pPr marL="360363" indent="0">
              <a:spcAft>
                <a:spcPts val="300"/>
              </a:spcAft>
              <a:buNone/>
            </a:pPr>
            <a:r>
              <a:rPr lang="nl-NL" sz="1100" dirty="0">
                <a:hlinkClick r:id="rId4"/>
              </a:rPr>
              <a:t>https://eur-lex.europa.eu/legal-content/EN/TXT/?uri=CELEX:32014L0095</a:t>
            </a:r>
            <a:r>
              <a:rPr lang="nl-NL" sz="1100" dirty="0"/>
              <a:t>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nl-NL" sz="1200" dirty="0"/>
              <a:t>EU </a:t>
            </a:r>
            <a:r>
              <a:rPr lang="nl-NL" sz="1200" dirty="0" err="1"/>
              <a:t>Taxonomy</a:t>
            </a:r>
            <a:endParaRPr lang="nl-NL" sz="1100" dirty="0"/>
          </a:p>
          <a:p>
            <a:pPr marL="360363" indent="0">
              <a:spcAft>
                <a:spcPts val="300"/>
              </a:spcAft>
              <a:buNone/>
            </a:pPr>
            <a:r>
              <a:rPr lang="nl-NL" sz="1100" dirty="0">
                <a:hlinkClick r:id="rId5"/>
              </a:rPr>
              <a:t>https://eur-lex.europa.eu/legal-content/EN/TXT/?uri=CELEX:32020R0852</a:t>
            </a:r>
            <a:r>
              <a:rPr lang="nl-NL" sz="1100" dirty="0"/>
              <a:t>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nl-NL" sz="1200" dirty="0"/>
              <a:t>EU Green Bond Standard</a:t>
            </a:r>
          </a:p>
          <a:p>
            <a:pPr marL="360363" indent="0">
              <a:spcAft>
                <a:spcPts val="300"/>
              </a:spcAft>
              <a:buNone/>
            </a:pPr>
            <a:r>
              <a:rPr lang="nl-NL" sz="1100" dirty="0">
                <a:hlinkClick r:id="rId6"/>
              </a:rPr>
              <a:t>https://eur-lex.europa.eu/legal-content/EN/TXT/?uri=CELEX:32023R2631</a:t>
            </a:r>
            <a:r>
              <a:rPr lang="nl-NL" sz="1100" dirty="0"/>
              <a:t>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nl-NL" sz="1200" dirty="0"/>
              <a:t>EBA </a:t>
            </a:r>
            <a:r>
              <a:rPr lang="nl-NL" sz="1200" dirty="0" err="1"/>
              <a:t>Guidelines</a:t>
            </a:r>
            <a:r>
              <a:rPr lang="nl-NL" sz="1200" dirty="0"/>
              <a:t> on </a:t>
            </a:r>
            <a:r>
              <a:rPr lang="nl-NL" sz="1200" dirty="0" err="1"/>
              <a:t>Loan</a:t>
            </a:r>
            <a:r>
              <a:rPr lang="nl-NL" sz="1200" dirty="0"/>
              <a:t> </a:t>
            </a:r>
            <a:r>
              <a:rPr lang="nl-NL" sz="1200" dirty="0" err="1"/>
              <a:t>Origination</a:t>
            </a:r>
            <a:r>
              <a:rPr lang="nl-NL" sz="1200" dirty="0"/>
              <a:t> </a:t>
            </a:r>
            <a:r>
              <a:rPr lang="nl-NL" sz="1200" dirty="0" err="1"/>
              <a:t>and</a:t>
            </a:r>
            <a:r>
              <a:rPr lang="nl-NL" sz="1200" dirty="0"/>
              <a:t> Monitoring </a:t>
            </a:r>
          </a:p>
          <a:p>
            <a:pPr marL="360363" indent="0">
              <a:spcAft>
                <a:spcPts val="300"/>
              </a:spcAft>
              <a:buNone/>
            </a:pPr>
            <a:r>
              <a:rPr lang="nl-NL" sz="1100" dirty="0">
                <a:hlinkClick r:id="rId7"/>
              </a:rPr>
              <a:t>https://www.eba.europa.eu/activities/single-rulebook/regulatory-activities/credit-risk/guidelines-loan-origination-and-monitoring</a:t>
            </a:r>
            <a:r>
              <a:rPr lang="nl-NL" sz="1100" dirty="0"/>
              <a:t>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nl-NL" sz="1200" dirty="0" err="1"/>
              <a:t>Circular</a:t>
            </a:r>
            <a:r>
              <a:rPr lang="nl-NL" sz="1200" dirty="0"/>
              <a:t> letters of </a:t>
            </a:r>
            <a:r>
              <a:rPr lang="nl-NL" sz="1200" dirty="0" err="1"/>
              <a:t>national</a:t>
            </a:r>
            <a:r>
              <a:rPr lang="nl-NL" sz="1200" dirty="0"/>
              <a:t> supervisors </a:t>
            </a:r>
            <a:r>
              <a:rPr lang="nl-NL" sz="1200" dirty="0" err="1"/>
              <a:t>implementing</a:t>
            </a:r>
            <a:r>
              <a:rPr lang="nl-NL" sz="1200" dirty="0"/>
              <a:t> EBA </a:t>
            </a:r>
            <a:r>
              <a:rPr lang="nl-NL" sz="1200" dirty="0" err="1"/>
              <a:t>Guidelines</a:t>
            </a:r>
            <a:endParaRPr lang="nl-NL" sz="1200" dirty="0"/>
          </a:p>
          <a:p>
            <a:pPr marL="357188" indent="0">
              <a:spcAft>
                <a:spcPts val="300"/>
              </a:spcAft>
              <a:buNone/>
            </a:pPr>
            <a:r>
              <a:rPr lang="fr-BE" sz="1100" dirty="0">
                <a:solidFill>
                  <a:srgbClr val="0000FF"/>
                </a:solidFill>
                <a:effectLst/>
                <a:ea typeface="Times New Roman" panose="02020603050405020304" pitchFamily="18" charset="0"/>
                <a:hlinkClick r:id="rId8"/>
              </a:rPr>
              <a:t>Circulaire NBB_2021_18 / Orientations de l’ABE sur l’octroi et le suivi des prêts (EBA/GL/2020/06) | nbb.be</a:t>
            </a:r>
            <a:r>
              <a:rPr lang="fr-BE" sz="1100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</a:t>
            </a:r>
            <a:endParaRPr lang="nl-NL" sz="1100" dirty="0"/>
          </a:p>
        </p:txBody>
      </p:sp>
    </p:spTree>
    <p:extLst>
      <p:ext uri="{BB962C8B-B14F-4D97-AF65-F5344CB8AC3E}">
        <p14:creationId xmlns:p14="http://schemas.microsoft.com/office/powerpoint/2010/main" val="38143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nl-BE" dirty="0" err="1"/>
              <a:t>Regulation</a:t>
            </a:r>
            <a:r>
              <a:rPr lang="nl-BE" dirty="0"/>
              <a:t> </a:t>
            </a:r>
            <a:r>
              <a:rPr lang="nl-BE" dirty="0" err="1"/>
              <a:t>driving</a:t>
            </a:r>
            <a:r>
              <a:rPr lang="nl-BE" dirty="0"/>
              <a:t> </a:t>
            </a:r>
            <a:r>
              <a:rPr lang="nl-BE" dirty="0" err="1"/>
              <a:t>sustainability</a:t>
            </a:r>
            <a:r>
              <a:rPr lang="nl-BE" dirty="0"/>
              <a:t> (2)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7</a:t>
            </a:fld>
            <a:endParaRPr lang="en-NL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CB42988-EEC8-916B-7DD8-326221A60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/>
          <a:p>
            <a:pPr marL="0" indent="0">
              <a:buNone/>
            </a:pPr>
            <a:r>
              <a:rPr lang="en-US" sz="1800" u="sng" dirty="0"/>
              <a:t>EU's Stop-the-Clock Directive (Directive (EU) 2025/794)</a:t>
            </a:r>
          </a:p>
          <a:p>
            <a:pPr marL="0" indent="0">
              <a:buNone/>
            </a:pPr>
            <a:endParaRPr lang="en-US" sz="1800" u="sng" dirty="0"/>
          </a:p>
          <a:p>
            <a:pPr marL="0" indent="0">
              <a:buNone/>
            </a:pPr>
            <a:r>
              <a:rPr lang="en-US" sz="1400" dirty="0"/>
              <a:t>Part of the European Commission's Omnibus I package:</a:t>
            </a:r>
          </a:p>
          <a:p>
            <a:pPr marL="0" indent="0">
              <a:buNone/>
            </a:pPr>
            <a:r>
              <a:rPr lang="en-US" sz="1400" dirty="0"/>
              <a:t>	•	simplify sustainability rules</a:t>
            </a:r>
          </a:p>
          <a:p>
            <a:pPr marL="0" indent="0">
              <a:buNone/>
            </a:pPr>
            <a:r>
              <a:rPr lang="en-US" sz="1400" dirty="0"/>
              <a:t>	•	reducing regulatory burdens</a:t>
            </a:r>
          </a:p>
          <a:p>
            <a:pPr marL="0" indent="0">
              <a:buNone/>
            </a:pPr>
            <a:r>
              <a:rPr lang="en-US" sz="1400" dirty="0"/>
              <a:t>	•	boosting competitiveness. 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Impact: </a:t>
            </a:r>
          </a:p>
          <a:p>
            <a:pPr marL="0" indent="0">
              <a:buNone/>
            </a:pPr>
            <a:r>
              <a:rPr lang="en-US" sz="1400" dirty="0"/>
              <a:t>	•	temporary delays to key ESG-related obligations under </a:t>
            </a:r>
          </a:p>
          <a:p>
            <a:pPr marL="0" indent="0">
              <a:buNone/>
            </a:pPr>
            <a:r>
              <a:rPr lang="en-US" sz="1400" dirty="0"/>
              <a:t>		Corporate Sustainability Reporting Directive (CSRD) the Corporate 			Sustainability Due Diligence Directive (CSDDD/CS3D)</a:t>
            </a:r>
          </a:p>
          <a:p>
            <a:pPr marL="0" indent="0">
              <a:buNone/>
            </a:pPr>
            <a:r>
              <a:rPr lang="en-US" sz="1400" dirty="0"/>
              <a:t>	•	while substantive revisions (the full Omnibus amendments) are 			negotiated. </a:t>
            </a:r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1345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51689-328A-E481-DAAF-E1FB3D389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B4568A-C459-3398-04EC-BFD064FD8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nl-BE" dirty="0" err="1"/>
              <a:t>Regulation</a:t>
            </a:r>
            <a:r>
              <a:rPr lang="nl-BE" dirty="0"/>
              <a:t> </a:t>
            </a:r>
            <a:r>
              <a:rPr lang="nl-BE" dirty="0" err="1"/>
              <a:t>driving</a:t>
            </a:r>
            <a:r>
              <a:rPr lang="nl-BE" dirty="0"/>
              <a:t> </a:t>
            </a:r>
            <a:r>
              <a:rPr lang="nl-BE" dirty="0" err="1"/>
              <a:t>sustainability</a:t>
            </a:r>
            <a:r>
              <a:rPr lang="nl-BE" dirty="0"/>
              <a:t> (2)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AF2A99-C9B0-7526-B5A8-46C9A62DE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8</a:t>
            </a:fld>
            <a:endParaRPr lang="en-NL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67CE9FA-527D-70D3-0094-F3D9B4FC0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/>
          <a:p>
            <a:pPr marL="0" indent="0">
              <a:buNone/>
            </a:pPr>
            <a:r>
              <a:rPr lang="en-US" sz="1800" u="sng" dirty="0"/>
              <a:t>EU's Stop-the-Clock Directive (Directive (EU) 2025/794)</a:t>
            </a:r>
          </a:p>
          <a:p>
            <a:pPr marL="0" indent="0">
              <a:buNone/>
            </a:pPr>
            <a:endParaRPr lang="en-US" sz="1800" u="sng" dirty="0"/>
          </a:p>
          <a:p>
            <a:pPr>
              <a:buNone/>
            </a:pP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Current Status (as of March 2026)</a:t>
            </a:r>
            <a:endParaRPr lang="nl-BE" sz="12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3" indent="0">
              <a:spcBef>
                <a:spcPts val="0"/>
              </a:spcBef>
              <a:buNone/>
            </a:pPr>
            <a:endParaRPr lang="en-GB" sz="1400" dirty="0"/>
          </a:p>
          <a:p>
            <a:pPr marL="0" lvl="3" indent="0">
              <a:spcBef>
                <a:spcPts val="0"/>
              </a:spcBef>
              <a:buNone/>
            </a:pPr>
            <a:r>
              <a:rPr lang="en-GB" sz="1400" dirty="0"/>
              <a:t>	-	adopted by the European Parliament and Council in April 2025, 			published in the Official Journal on 16 April 2025, and entered into 			force on 17 April 2025</a:t>
            </a:r>
            <a:endParaRPr lang="nl-BE" sz="1400" dirty="0"/>
          </a:p>
          <a:p>
            <a:pPr marL="0" indent="0">
              <a:buNone/>
            </a:pPr>
            <a:endParaRPr lang="nl-BE" sz="1400" dirty="0"/>
          </a:p>
          <a:p>
            <a:pPr marL="0" lvl="2" indent="0">
              <a:spcBef>
                <a:spcPts val="0"/>
              </a:spcBef>
              <a:buNone/>
            </a:pPr>
            <a:r>
              <a:rPr lang="en-GB" sz="1400" dirty="0"/>
              <a:t>	-	Transposition in progress (variable progress)</a:t>
            </a:r>
            <a:endParaRPr lang="nl-BE" sz="1400" dirty="0"/>
          </a:p>
          <a:p>
            <a:pPr marL="0" indent="0">
              <a:buNone/>
            </a:pPr>
            <a:endParaRPr lang="nl-BE" sz="1400" dirty="0"/>
          </a:p>
          <a:p>
            <a:pPr marL="0" lvl="2" indent="0">
              <a:spcBef>
                <a:spcPts val="0"/>
              </a:spcBef>
              <a:buNone/>
            </a:pPr>
            <a:r>
              <a:rPr lang="en-GB" sz="1400" dirty="0"/>
              <a:t>	-	Delays buy time for broader Omnibus negotiations on substantive 			changes to CSRD, CSDDD, the EU Taxonomy, and European 			Sustainability Reporting Standards (ESRS</a:t>
            </a: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). </a:t>
            </a:r>
            <a:endParaRPr lang="nl-BE" sz="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37855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nl-BE" dirty="0"/>
              <a:t>Change of business </a:t>
            </a:r>
            <a:r>
              <a:rPr lang="nl-BE" dirty="0" err="1"/>
              <a:t>models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financial </a:t>
            </a:r>
            <a:r>
              <a:rPr lang="nl-BE" dirty="0" err="1"/>
              <a:t>regulation</a:t>
            </a: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9</a:t>
            </a:fld>
            <a:endParaRPr lang="en-NL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CB42988-EEC8-916B-7DD8-326221A60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244205"/>
            <a:ext cx="7576903" cy="3069160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Impact on the distribution of consumer goods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Circular/Sharing economy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Use/lease consumer goods rather than purchase consumer goods = “</a:t>
            </a:r>
            <a:r>
              <a:rPr lang="en-US" dirty="0" err="1"/>
              <a:t>servitisation</a:t>
            </a:r>
            <a:r>
              <a:rPr lang="en-US" dirty="0"/>
              <a:t>”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Seller is replaced by service provider/lessor</a:t>
            </a:r>
          </a:p>
          <a:p>
            <a:pPr marL="541338" lvl="1" indent="-271463">
              <a:buFont typeface="Arial" panose="020B0604020202020204" pitchFamily="34" charset="0"/>
              <a:buChar char="-"/>
            </a:pPr>
            <a:endParaRPr lang="en-US" dirty="0"/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Impact on the financing of consumer goods</a:t>
            </a: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Shift of lending volumes from consumer credit to corporate credit?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Impact on the volume of consumer finance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Shift to corporate funding</a:t>
            </a:r>
          </a:p>
          <a:p>
            <a:pPr marL="541338" lvl="1" indent="-271463">
              <a:buFont typeface="Arial" panose="020B0604020202020204" pitchFamily="34" charset="0"/>
              <a:buChar char="-"/>
            </a:pPr>
            <a:endParaRPr lang="en-US" dirty="0"/>
          </a:p>
          <a:p>
            <a:pPr marL="28575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Need to shift consumer protection towards “</a:t>
            </a:r>
            <a:r>
              <a:rPr lang="en-US" sz="1600" dirty="0" err="1"/>
              <a:t>servitisation</a:t>
            </a:r>
            <a:r>
              <a:rPr lang="en-US" sz="1600" dirty="0"/>
              <a:t>”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Need to update consumer protection</a:t>
            </a:r>
          </a:p>
          <a:p>
            <a:pPr marL="541338" lvl="1" indent="-2714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Need to update consumer credit regulation?</a:t>
            </a:r>
          </a:p>
          <a:p>
            <a:pPr marL="541338" lvl="1" indent="-271463">
              <a:buFont typeface="Arial" panose="020B0604020202020204" pitchFamily="34" charset="0"/>
              <a:buChar char="-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358775" indent="0">
              <a:buNone/>
            </a:pPr>
            <a:endParaRPr lang="en-US" sz="1400" b="1" dirty="0"/>
          </a:p>
          <a:p>
            <a:pPr marL="358775" indent="0">
              <a:buNone/>
            </a:pP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8807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autaDutilh – Blue">
  <a:themeElements>
    <a:clrScheme name="NautaDutilh 2023">
      <a:dk1>
        <a:srgbClr val="000000"/>
      </a:dk1>
      <a:lt1>
        <a:srgbClr val="FFFFFF"/>
      </a:lt1>
      <a:dk2>
        <a:srgbClr val="1566A1"/>
      </a:dk2>
      <a:lt2>
        <a:srgbClr val="E7E9F5"/>
      </a:lt2>
      <a:accent1>
        <a:srgbClr val="B397AE"/>
      </a:accent1>
      <a:accent2>
        <a:srgbClr val="D1BFAB"/>
      </a:accent2>
      <a:accent3>
        <a:srgbClr val="9EA7C6"/>
      </a:accent3>
      <a:accent4>
        <a:srgbClr val="FDF2DC"/>
      </a:accent4>
      <a:accent5>
        <a:srgbClr val="1C85C9"/>
      </a:accent5>
      <a:accent6>
        <a:srgbClr val="F3AF3C"/>
      </a:accent6>
      <a:hlink>
        <a:srgbClr val="0563C1"/>
      </a:hlink>
      <a:folHlink>
        <a:srgbClr val="954F72"/>
      </a:folHlink>
    </a:clrScheme>
    <a:fontScheme name="Custom 104">
      <a:majorFont>
        <a:latin typeface="HelveticaNeue LT 45 Light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  <a:prstDash val="soli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" id="{1511D3E4-9238-824E-888F-5B99FD60F62E}" vid="{9525A4E3-E374-4743-A5F3-54012242B641}"/>
    </a:ext>
  </a:extLst>
</a:theme>
</file>

<file path=ppt/theme/theme2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</TotalTime>
  <Words>1125</Words>
  <Application>Microsoft Office PowerPoint</Application>
  <PresentationFormat>On-screen Show (16:9)</PresentationFormat>
  <Paragraphs>168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NautaDutilh – Blue</vt:lpstr>
      <vt:lpstr>International Banking and Finance Law - 2026</vt:lpstr>
      <vt:lpstr>PowerPoint Presentation</vt:lpstr>
      <vt:lpstr>Content</vt:lpstr>
      <vt:lpstr>Sustainable Finance? (1)</vt:lpstr>
      <vt:lpstr>Sustainable Finance? (2)</vt:lpstr>
      <vt:lpstr>Regulation driving sustainability (1)</vt:lpstr>
      <vt:lpstr>Regulation driving sustainability (2)</vt:lpstr>
      <vt:lpstr>Regulation driving sustainability (2)</vt:lpstr>
      <vt:lpstr>Change of business models and financial regulation</vt:lpstr>
      <vt:lpstr>Sustainability embedded in different types of financings</vt:lpstr>
      <vt:lpstr>Contractual aspects</vt:lpstr>
      <vt:lpstr>Litigation aspects</vt:lpstr>
      <vt:lpstr>Recommended websites</vt:lpstr>
      <vt:lpstr>Recommended literature</vt:lpstr>
    </vt:vector>
  </TitlesOfParts>
  <Company>Nautadutilh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Banking and Finance Law - 2025</dc:title>
  <dc:creator>Nautadutilh</dc:creator>
  <cp:lastModifiedBy>Nautadutilh</cp:lastModifiedBy>
  <cp:revision>15</cp:revision>
  <cp:lastPrinted>2025-02-03T14:38:42Z</cp:lastPrinted>
  <dcterms:created xsi:type="dcterms:W3CDTF">2025-02-03T10:23:28Z</dcterms:created>
  <dcterms:modified xsi:type="dcterms:W3CDTF">2026-03-25T21:07:55Z</dcterms:modified>
</cp:coreProperties>
</file>