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notesMasterIdLst>
    <p:notesMasterId r:id="rId40"/>
  </p:notesMasterIdLst>
  <p:handoutMasterIdLst>
    <p:handoutMasterId r:id="rId41"/>
  </p:handoutMasterIdLst>
  <p:sldIdLst>
    <p:sldId id="436" r:id="rId2"/>
    <p:sldId id="437" r:id="rId3"/>
    <p:sldId id="506" r:id="rId4"/>
    <p:sldId id="494" r:id="rId5"/>
    <p:sldId id="447" r:id="rId6"/>
    <p:sldId id="459" r:id="rId7"/>
    <p:sldId id="438" r:id="rId8"/>
    <p:sldId id="439" r:id="rId9"/>
    <p:sldId id="495" r:id="rId10"/>
    <p:sldId id="440" r:id="rId11"/>
    <p:sldId id="443" r:id="rId12"/>
    <p:sldId id="444" r:id="rId13"/>
    <p:sldId id="460" r:id="rId14"/>
    <p:sldId id="461" r:id="rId15"/>
    <p:sldId id="446" r:id="rId16"/>
    <p:sldId id="448" r:id="rId17"/>
    <p:sldId id="496" r:id="rId18"/>
    <p:sldId id="449" r:id="rId19"/>
    <p:sldId id="462" r:id="rId20"/>
    <p:sldId id="463" r:id="rId21"/>
    <p:sldId id="505" r:id="rId22"/>
    <p:sldId id="450" r:id="rId23"/>
    <p:sldId id="464" r:id="rId24"/>
    <p:sldId id="497" r:id="rId25"/>
    <p:sldId id="452" r:id="rId26"/>
    <p:sldId id="453" r:id="rId27"/>
    <p:sldId id="498" r:id="rId28"/>
    <p:sldId id="455" r:id="rId29"/>
    <p:sldId id="499" r:id="rId30"/>
    <p:sldId id="457" r:id="rId31"/>
    <p:sldId id="302" r:id="rId32"/>
    <p:sldId id="504" r:id="rId33"/>
    <p:sldId id="303" r:id="rId34"/>
    <p:sldId id="304" r:id="rId35"/>
    <p:sldId id="307" r:id="rId36"/>
    <p:sldId id="305" r:id="rId37"/>
    <p:sldId id="306" r:id="rId38"/>
    <p:sldId id="500" r:id="rId39"/>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orient="horz" pos="686">
          <p15:clr>
            <a:srgbClr val="A4A3A4"/>
          </p15:clr>
        </p15:guide>
        <p15:guide id="3" orient="horz" pos="830">
          <p15:clr>
            <a:srgbClr val="A4A3A4"/>
          </p15:clr>
        </p15:guide>
        <p15:guide id="4" orient="horz" pos="531" userDrawn="1">
          <p15:clr>
            <a:srgbClr val="A4A3A4"/>
          </p15:clr>
        </p15:guide>
        <p15:guide id="5" orient="horz" pos="2661">
          <p15:clr>
            <a:srgbClr val="A4A3A4"/>
          </p15:clr>
        </p15:guide>
        <p15:guide id="6" orient="horz" pos="244">
          <p15:clr>
            <a:srgbClr val="A4A3A4"/>
          </p15:clr>
        </p15:guide>
        <p15:guide id="7" orient="horz" pos="1889">
          <p15:clr>
            <a:srgbClr val="A4A3A4"/>
          </p15:clr>
        </p15:guide>
        <p15:guide id="8" orient="horz" pos="1253">
          <p15:clr>
            <a:srgbClr val="A4A3A4"/>
          </p15:clr>
        </p15:guide>
        <p15:guide id="9" orient="horz" pos="3091">
          <p15:clr>
            <a:srgbClr val="A4A3A4"/>
          </p15:clr>
        </p15:guide>
        <p15:guide id="10" pos="567">
          <p15:clr>
            <a:srgbClr val="A4A3A4"/>
          </p15:clr>
        </p15:guide>
        <p15:guide id="11" pos="2880">
          <p15:clr>
            <a:srgbClr val="A4A3A4"/>
          </p15:clr>
        </p15:guide>
        <p15:guide id="12" pos="5199">
          <p15:clr>
            <a:srgbClr val="A4A3A4"/>
          </p15:clr>
        </p15:guide>
        <p15:guide id="13" pos="500">
          <p15:clr>
            <a:srgbClr val="A4A3A4"/>
          </p15:clr>
        </p15:guide>
        <p15:guide id="14" pos="5266">
          <p15:clr>
            <a:srgbClr val="A4A3A4"/>
          </p15:clr>
        </p15:guide>
        <p15:guide id="15" pos="2494" userDrawn="1">
          <p15:clr>
            <a:srgbClr val="A4A3A4"/>
          </p15:clr>
        </p15:guide>
        <p15:guide id="16" orient="horz" pos="2626">
          <p15:clr>
            <a:srgbClr val="A4A3A4"/>
          </p15:clr>
        </p15:guide>
        <p15:guide id="17" orient="horz" pos="1249">
          <p15:clr>
            <a:srgbClr val="A4A3A4"/>
          </p15:clr>
        </p15:guide>
        <p15:guide id="18" orient="horz" pos="418" userDrawn="1">
          <p15:clr>
            <a:srgbClr val="A4A3A4"/>
          </p15:clr>
        </p15:guide>
        <p15:guide id="19" orient="horz" pos="146" userDrawn="1">
          <p15:clr>
            <a:srgbClr val="A4A3A4"/>
          </p15:clr>
        </p15:guide>
        <p15:guide id="20" pos="158" userDrawn="1">
          <p15:clr>
            <a:srgbClr val="A4A3A4"/>
          </p15:clr>
        </p15:guide>
        <p15:guide id="21" pos="560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nie Wesseling" initials="J.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7F2EE"/>
    <a:srgbClr val="FFFF99"/>
    <a:srgbClr val="CFC4B9"/>
    <a:srgbClr val="9B8F83"/>
    <a:srgbClr val="E2DCD5"/>
    <a:srgbClr val="FFFFFF"/>
    <a:srgbClr val="4071BA"/>
    <a:srgbClr val="203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1E450-3340-4364-A04D-ADBFD1AFBFDA}" v="68" dt="2025-05-14T20:03:22.23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7226" autoAdjust="0"/>
  </p:normalViewPr>
  <p:slideViewPr>
    <p:cSldViewPr snapToGrid="0">
      <p:cViewPr varScale="1">
        <p:scale>
          <a:sx n="79" d="100"/>
          <a:sy n="79" d="100"/>
        </p:scale>
        <p:origin x="72" y="164"/>
      </p:cViewPr>
      <p:guideLst>
        <p:guide orient="horz" pos="3168"/>
        <p:guide orient="horz" pos="686"/>
        <p:guide orient="horz" pos="830"/>
        <p:guide orient="horz" pos="531"/>
        <p:guide orient="horz" pos="2661"/>
        <p:guide orient="horz" pos="244"/>
        <p:guide orient="horz" pos="1889"/>
        <p:guide orient="horz" pos="1253"/>
        <p:guide orient="horz" pos="3091"/>
        <p:guide pos="567"/>
        <p:guide pos="2880"/>
        <p:guide pos="5199"/>
        <p:guide pos="500"/>
        <p:guide pos="5266"/>
        <p:guide pos="2494"/>
        <p:guide orient="horz" pos="2626"/>
        <p:guide orient="horz" pos="1249"/>
        <p:guide orient="horz" pos="418"/>
        <p:guide orient="horz" pos="146"/>
        <p:guide pos="158"/>
        <p:guide pos="5602"/>
      </p:guideLst>
    </p:cSldViewPr>
  </p:slideViewPr>
  <p:outlineViewPr>
    <p:cViewPr>
      <p:scale>
        <a:sx n="33" d="100"/>
        <a:sy n="33" d="100"/>
      </p:scale>
      <p:origin x="0" y="-34968"/>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ata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044428-A3A6-46F1-83D2-4860989552EE}"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525C0AFE-F3D1-492E-8692-59B701ACEF34}">
      <dgm:prSet/>
      <dgm:spPr/>
      <dgm:t>
        <a:bodyPr/>
        <a:lstStyle/>
        <a:p>
          <a:r>
            <a:rPr lang="nl-BE"/>
            <a:t>Introduction</a:t>
          </a:r>
          <a:endParaRPr lang="en-US"/>
        </a:p>
      </dgm:t>
    </dgm:pt>
    <dgm:pt modelId="{82958C22-5D59-4798-9312-759AC9159D98}" type="parTrans" cxnId="{E7002430-3CE0-41A6-A543-AD50FDC4D38B}">
      <dgm:prSet/>
      <dgm:spPr/>
      <dgm:t>
        <a:bodyPr/>
        <a:lstStyle/>
        <a:p>
          <a:endParaRPr lang="en-US"/>
        </a:p>
      </dgm:t>
    </dgm:pt>
    <dgm:pt modelId="{4F0E293D-E892-442B-B8EB-A114CF0C1108}" type="sibTrans" cxnId="{E7002430-3CE0-41A6-A543-AD50FDC4D38B}">
      <dgm:prSet/>
      <dgm:spPr/>
      <dgm:t>
        <a:bodyPr/>
        <a:lstStyle/>
        <a:p>
          <a:endParaRPr lang="en-US"/>
        </a:p>
      </dgm:t>
    </dgm:pt>
    <dgm:pt modelId="{36AEAAA5-E1E0-4C4C-9106-8CE9A35D72DD}">
      <dgm:prSet/>
      <dgm:spPr/>
      <dgm:t>
        <a:bodyPr/>
        <a:lstStyle/>
        <a:p>
          <a:r>
            <a:rPr lang="nl-BE" dirty="0"/>
            <a:t>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en-US" dirty="0"/>
        </a:p>
      </dgm:t>
    </dgm:pt>
    <dgm:pt modelId="{FDB7C3FB-9230-462E-A3C6-126FCC84882B}" type="parTrans" cxnId="{8A44CA04-096E-4C65-96C7-25A7162F7D6C}">
      <dgm:prSet/>
      <dgm:spPr/>
      <dgm:t>
        <a:bodyPr/>
        <a:lstStyle/>
        <a:p>
          <a:endParaRPr lang="en-US"/>
        </a:p>
      </dgm:t>
    </dgm:pt>
    <dgm:pt modelId="{30E92708-BAA7-4359-B742-1CEEE98BBC13}" type="sibTrans" cxnId="{8A44CA04-096E-4C65-96C7-25A7162F7D6C}">
      <dgm:prSet/>
      <dgm:spPr/>
      <dgm:t>
        <a:bodyPr/>
        <a:lstStyle/>
        <a:p>
          <a:endParaRPr lang="en-US"/>
        </a:p>
      </dgm:t>
    </dgm:pt>
    <dgm:pt modelId="{2788FA68-55E0-4C05-BA99-3DF6F2891F48}">
      <dgm:prSet/>
      <dgm:spPr/>
      <dgm:t>
        <a:bodyPr/>
        <a:lstStyle/>
        <a:p>
          <a:r>
            <a:rPr lang="nl-BE"/>
            <a:t>Terms of the credit agreement / terms and conditions</a:t>
          </a:r>
          <a:endParaRPr lang="en-US"/>
        </a:p>
      </dgm:t>
    </dgm:pt>
    <dgm:pt modelId="{AE8290FD-8B9C-42C0-91E9-71D728D79D88}" type="parTrans" cxnId="{E1EFCCB4-E957-454D-BA78-01786B2C603C}">
      <dgm:prSet/>
      <dgm:spPr/>
      <dgm:t>
        <a:bodyPr/>
        <a:lstStyle/>
        <a:p>
          <a:endParaRPr lang="en-US"/>
        </a:p>
      </dgm:t>
    </dgm:pt>
    <dgm:pt modelId="{4BB47BE0-7FEC-42F8-9A05-A074A9F5A644}" type="sibTrans" cxnId="{E1EFCCB4-E957-454D-BA78-01786B2C603C}">
      <dgm:prSet/>
      <dgm:spPr/>
      <dgm:t>
        <a:bodyPr/>
        <a:lstStyle/>
        <a:p>
          <a:endParaRPr lang="en-US"/>
        </a:p>
      </dgm:t>
    </dgm:pt>
    <dgm:pt modelId="{72D2F647-43C8-4A25-AF6A-C89CEEFC6F28}">
      <dgm:prSet/>
      <dgm:spPr/>
      <dgm:t>
        <a:bodyPr/>
        <a:lstStyle/>
        <a:p>
          <a:r>
            <a:rPr lang="nl-BE"/>
            <a:t>Adverse events</a:t>
          </a:r>
          <a:endParaRPr lang="en-US"/>
        </a:p>
      </dgm:t>
    </dgm:pt>
    <dgm:pt modelId="{CBAD4A4D-3F76-4354-9CBA-A79099CD3243}" type="parTrans" cxnId="{5E754F66-77B7-4FD5-BCA5-64B43B2773BD}">
      <dgm:prSet/>
      <dgm:spPr/>
      <dgm:t>
        <a:bodyPr/>
        <a:lstStyle/>
        <a:p>
          <a:endParaRPr lang="en-US"/>
        </a:p>
      </dgm:t>
    </dgm:pt>
    <dgm:pt modelId="{0B35EFB4-89E9-42BC-9894-B2D9561D9A2F}" type="sibTrans" cxnId="{5E754F66-77B7-4FD5-BCA5-64B43B2773BD}">
      <dgm:prSet/>
      <dgm:spPr/>
      <dgm:t>
        <a:bodyPr/>
        <a:lstStyle/>
        <a:p>
          <a:endParaRPr lang="en-US"/>
        </a:p>
      </dgm:t>
    </dgm:pt>
    <dgm:pt modelId="{07521F8C-D8B8-4BA6-BC89-BD78A7AB4CFF}">
      <dgm:prSet/>
      <dgm:spPr/>
      <dgm:t>
        <a:bodyPr/>
        <a:lstStyle/>
        <a:p>
          <a:r>
            <a:rPr lang="nl-BE"/>
            <a:t>Lender liability in the context of sustainable finance</a:t>
          </a:r>
          <a:endParaRPr lang="en-US"/>
        </a:p>
      </dgm:t>
    </dgm:pt>
    <dgm:pt modelId="{FE24EAFF-3724-4C35-8694-92EF2A0F6906}" type="parTrans" cxnId="{CCA6F1F7-C9B3-4894-9C7E-4CFC0B2F22E2}">
      <dgm:prSet/>
      <dgm:spPr/>
      <dgm:t>
        <a:bodyPr/>
        <a:lstStyle/>
        <a:p>
          <a:endParaRPr lang="en-US"/>
        </a:p>
      </dgm:t>
    </dgm:pt>
    <dgm:pt modelId="{8D18CB56-C904-4448-A8CB-C0631803B560}" type="sibTrans" cxnId="{CCA6F1F7-C9B3-4894-9C7E-4CFC0B2F22E2}">
      <dgm:prSet/>
      <dgm:spPr/>
      <dgm:t>
        <a:bodyPr/>
        <a:lstStyle/>
        <a:p>
          <a:endParaRPr lang="en-US"/>
        </a:p>
      </dgm:t>
    </dgm:pt>
    <dgm:pt modelId="{D3700459-92EC-4CE6-8BB4-091307D01684}">
      <dgm:prSet/>
      <dgm:spPr/>
      <dgm:t>
        <a:bodyPr/>
        <a:lstStyle/>
        <a:p>
          <a:r>
            <a:rPr lang="nl-BE"/>
            <a:t>Q&amp;A session</a:t>
          </a:r>
          <a:endParaRPr lang="en-US"/>
        </a:p>
      </dgm:t>
    </dgm:pt>
    <dgm:pt modelId="{566CD810-C7B9-431B-B448-8278C67595D1}" type="parTrans" cxnId="{D754AD8B-4997-4862-B789-3FE06575DE37}">
      <dgm:prSet/>
      <dgm:spPr/>
      <dgm:t>
        <a:bodyPr/>
        <a:lstStyle/>
        <a:p>
          <a:endParaRPr lang="en-US"/>
        </a:p>
      </dgm:t>
    </dgm:pt>
    <dgm:pt modelId="{8AD44CD6-B51D-4874-B336-56F99A85CD2C}" type="sibTrans" cxnId="{D754AD8B-4997-4862-B789-3FE06575DE37}">
      <dgm:prSet/>
      <dgm:spPr/>
      <dgm:t>
        <a:bodyPr/>
        <a:lstStyle/>
        <a:p>
          <a:endParaRPr lang="en-US"/>
        </a:p>
      </dgm:t>
    </dgm:pt>
    <dgm:pt modelId="{F1C85343-A89E-45A4-9F69-5B6CA6E0F111}" type="pres">
      <dgm:prSet presAssocID="{B9044428-A3A6-46F1-83D2-4860989552EE}" presName="vert0" presStyleCnt="0">
        <dgm:presLayoutVars>
          <dgm:dir/>
          <dgm:animOne val="branch"/>
          <dgm:animLvl val="lvl"/>
        </dgm:presLayoutVars>
      </dgm:prSet>
      <dgm:spPr/>
    </dgm:pt>
    <dgm:pt modelId="{1933DF2A-F580-4706-A96B-7F55166EC64F}" type="pres">
      <dgm:prSet presAssocID="{525C0AFE-F3D1-492E-8692-59B701ACEF34}" presName="thickLine" presStyleLbl="alignNode1" presStyleIdx="0" presStyleCnt="6"/>
      <dgm:spPr/>
    </dgm:pt>
    <dgm:pt modelId="{BD325580-E8FC-4629-8CAA-5BE43B7BB21C}" type="pres">
      <dgm:prSet presAssocID="{525C0AFE-F3D1-492E-8692-59B701ACEF34}" presName="horz1" presStyleCnt="0"/>
      <dgm:spPr/>
    </dgm:pt>
    <dgm:pt modelId="{8B6A8B1F-7BAB-4BE9-B3BC-BA5A9974F0AC}" type="pres">
      <dgm:prSet presAssocID="{525C0AFE-F3D1-492E-8692-59B701ACEF34}" presName="tx1" presStyleLbl="revTx" presStyleIdx="0" presStyleCnt="6"/>
      <dgm:spPr/>
    </dgm:pt>
    <dgm:pt modelId="{31F3FDD2-42BA-4730-94B9-D8385E5A7F7C}" type="pres">
      <dgm:prSet presAssocID="{525C0AFE-F3D1-492E-8692-59B701ACEF34}" presName="vert1" presStyleCnt="0"/>
      <dgm:spPr/>
    </dgm:pt>
    <dgm:pt modelId="{854C5EB8-A03A-40BC-ACEA-8FF7CF1CC6BF}" type="pres">
      <dgm:prSet presAssocID="{36AEAAA5-E1E0-4C4C-9106-8CE9A35D72DD}" presName="thickLine" presStyleLbl="alignNode1" presStyleIdx="1" presStyleCnt="6"/>
      <dgm:spPr/>
    </dgm:pt>
    <dgm:pt modelId="{F371B66A-4856-46FC-8545-01769E05AC02}" type="pres">
      <dgm:prSet presAssocID="{36AEAAA5-E1E0-4C4C-9106-8CE9A35D72DD}" presName="horz1" presStyleCnt="0"/>
      <dgm:spPr/>
    </dgm:pt>
    <dgm:pt modelId="{0B80DC88-6F5D-46EE-B0B0-92A7A39115D9}" type="pres">
      <dgm:prSet presAssocID="{36AEAAA5-E1E0-4C4C-9106-8CE9A35D72DD}" presName="tx1" presStyleLbl="revTx" presStyleIdx="1" presStyleCnt="6"/>
      <dgm:spPr/>
    </dgm:pt>
    <dgm:pt modelId="{70B31C7D-8764-4B46-AAD6-1A737B19D711}" type="pres">
      <dgm:prSet presAssocID="{36AEAAA5-E1E0-4C4C-9106-8CE9A35D72DD}" presName="vert1" presStyleCnt="0"/>
      <dgm:spPr/>
    </dgm:pt>
    <dgm:pt modelId="{2FDBC9FB-82C0-4C79-9533-AD47D90E77B3}" type="pres">
      <dgm:prSet presAssocID="{2788FA68-55E0-4C05-BA99-3DF6F2891F48}" presName="thickLine" presStyleLbl="alignNode1" presStyleIdx="2" presStyleCnt="6"/>
      <dgm:spPr/>
    </dgm:pt>
    <dgm:pt modelId="{BD0A794A-E860-4AC1-9E84-204292EE7F37}" type="pres">
      <dgm:prSet presAssocID="{2788FA68-55E0-4C05-BA99-3DF6F2891F48}" presName="horz1" presStyleCnt="0"/>
      <dgm:spPr/>
    </dgm:pt>
    <dgm:pt modelId="{56925B28-9E68-4532-A88E-4C11C47F910D}" type="pres">
      <dgm:prSet presAssocID="{2788FA68-55E0-4C05-BA99-3DF6F2891F48}" presName="tx1" presStyleLbl="revTx" presStyleIdx="2" presStyleCnt="6"/>
      <dgm:spPr/>
    </dgm:pt>
    <dgm:pt modelId="{ED88C8AA-019F-419E-AA5A-E68FE465E9D0}" type="pres">
      <dgm:prSet presAssocID="{2788FA68-55E0-4C05-BA99-3DF6F2891F48}" presName="vert1" presStyleCnt="0"/>
      <dgm:spPr/>
    </dgm:pt>
    <dgm:pt modelId="{61062E0F-2304-47B9-BC3C-B7FCB976EBC5}" type="pres">
      <dgm:prSet presAssocID="{72D2F647-43C8-4A25-AF6A-C89CEEFC6F28}" presName="thickLine" presStyleLbl="alignNode1" presStyleIdx="3" presStyleCnt="6"/>
      <dgm:spPr/>
    </dgm:pt>
    <dgm:pt modelId="{CBFB3ADA-972D-44AF-8BE8-02B713A078F9}" type="pres">
      <dgm:prSet presAssocID="{72D2F647-43C8-4A25-AF6A-C89CEEFC6F28}" presName="horz1" presStyleCnt="0"/>
      <dgm:spPr/>
    </dgm:pt>
    <dgm:pt modelId="{594BD4B2-5E1A-4082-A41F-403E39AF3F1A}" type="pres">
      <dgm:prSet presAssocID="{72D2F647-43C8-4A25-AF6A-C89CEEFC6F28}" presName="tx1" presStyleLbl="revTx" presStyleIdx="3" presStyleCnt="6"/>
      <dgm:spPr/>
    </dgm:pt>
    <dgm:pt modelId="{7F877E08-A25A-43F7-87E1-C7BDB754099D}" type="pres">
      <dgm:prSet presAssocID="{72D2F647-43C8-4A25-AF6A-C89CEEFC6F28}" presName="vert1" presStyleCnt="0"/>
      <dgm:spPr/>
    </dgm:pt>
    <dgm:pt modelId="{CFCEB90D-17AB-41CA-9A14-A392C5069DF3}" type="pres">
      <dgm:prSet presAssocID="{07521F8C-D8B8-4BA6-BC89-BD78A7AB4CFF}" presName="thickLine" presStyleLbl="alignNode1" presStyleIdx="4" presStyleCnt="6"/>
      <dgm:spPr/>
    </dgm:pt>
    <dgm:pt modelId="{C8A85106-A610-4D98-A9E1-4184D0C09312}" type="pres">
      <dgm:prSet presAssocID="{07521F8C-D8B8-4BA6-BC89-BD78A7AB4CFF}" presName="horz1" presStyleCnt="0"/>
      <dgm:spPr/>
    </dgm:pt>
    <dgm:pt modelId="{157C1055-5806-4D61-973F-7D422C710655}" type="pres">
      <dgm:prSet presAssocID="{07521F8C-D8B8-4BA6-BC89-BD78A7AB4CFF}" presName="tx1" presStyleLbl="revTx" presStyleIdx="4" presStyleCnt="6"/>
      <dgm:spPr/>
    </dgm:pt>
    <dgm:pt modelId="{7DC922AF-ACA3-445A-926D-072B693FE7B9}" type="pres">
      <dgm:prSet presAssocID="{07521F8C-D8B8-4BA6-BC89-BD78A7AB4CFF}" presName="vert1" presStyleCnt="0"/>
      <dgm:spPr/>
    </dgm:pt>
    <dgm:pt modelId="{5E73BD44-FC99-401A-86A1-F988200ADB43}" type="pres">
      <dgm:prSet presAssocID="{D3700459-92EC-4CE6-8BB4-091307D01684}" presName="thickLine" presStyleLbl="alignNode1" presStyleIdx="5" presStyleCnt="6"/>
      <dgm:spPr/>
    </dgm:pt>
    <dgm:pt modelId="{D041F0EA-2A77-41C9-BD13-ABB22F41540D}" type="pres">
      <dgm:prSet presAssocID="{D3700459-92EC-4CE6-8BB4-091307D01684}" presName="horz1" presStyleCnt="0"/>
      <dgm:spPr/>
    </dgm:pt>
    <dgm:pt modelId="{E27F59D7-6619-4018-8E03-FCEE3E6319D1}" type="pres">
      <dgm:prSet presAssocID="{D3700459-92EC-4CE6-8BB4-091307D01684}" presName="tx1" presStyleLbl="revTx" presStyleIdx="5" presStyleCnt="6"/>
      <dgm:spPr/>
    </dgm:pt>
    <dgm:pt modelId="{9000CEEC-6989-46C9-9C9E-C5273183F772}" type="pres">
      <dgm:prSet presAssocID="{D3700459-92EC-4CE6-8BB4-091307D01684}" presName="vert1" presStyleCnt="0"/>
      <dgm:spPr/>
    </dgm:pt>
  </dgm:ptLst>
  <dgm:cxnLst>
    <dgm:cxn modelId="{8A44CA04-096E-4C65-96C7-25A7162F7D6C}" srcId="{B9044428-A3A6-46F1-83D2-4860989552EE}" destId="{36AEAAA5-E1E0-4C4C-9106-8CE9A35D72DD}" srcOrd="1" destOrd="0" parTransId="{FDB7C3FB-9230-462E-A3C6-126FCC84882B}" sibTransId="{30E92708-BAA7-4359-B742-1CEEE98BBC13}"/>
    <dgm:cxn modelId="{E7002430-3CE0-41A6-A543-AD50FDC4D38B}" srcId="{B9044428-A3A6-46F1-83D2-4860989552EE}" destId="{525C0AFE-F3D1-492E-8692-59B701ACEF34}" srcOrd="0" destOrd="0" parTransId="{82958C22-5D59-4798-9312-759AC9159D98}" sibTransId="{4F0E293D-E892-442B-B8EB-A114CF0C1108}"/>
    <dgm:cxn modelId="{9CD8DF3C-8308-4E38-8564-ECAF7E18C51B}" type="presOf" srcId="{07521F8C-D8B8-4BA6-BC89-BD78A7AB4CFF}" destId="{157C1055-5806-4D61-973F-7D422C710655}" srcOrd="0" destOrd="0" presId="urn:microsoft.com/office/officeart/2008/layout/LinedList"/>
    <dgm:cxn modelId="{48282641-D818-4063-AE8E-937B3DA0020C}" type="presOf" srcId="{B9044428-A3A6-46F1-83D2-4860989552EE}" destId="{F1C85343-A89E-45A4-9F69-5B6CA6E0F111}" srcOrd="0" destOrd="0" presId="urn:microsoft.com/office/officeart/2008/layout/LinedList"/>
    <dgm:cxn modelId="{5E754F66-77B7-4FD5-BCA5-64B43B2773BD}" srcId="{B9044428-A3A6-46F1-83D2-4860989552EE}" destId="{72D2F647-43C8-4A25-AF6A-C89CEEFC6F28}" srcOrd="3" destOrd="0" parTransId="{CBAD4A4D-3F76-4354-9CBA-A79099CD3243}" sibTransId="{0B35EFB4-89E9-42BC-9894-B2D9561D9A2F}"/>
    <dgm:cxn modelId="{5F36A16A-97FD-4E0D-9B18-533F82522F0B}" type="presOf" srcId="{36AEAAA5-E1E0-4C4C-9106-8CE9A35D72DD}" destId="{0B80DC88-6F5D-46EE-B0B0-92A7A39115D9}" srcOrd="0" destOrd="0" presId="urn:microsoft.com/office/officeart/2008/layout/LinedList"/>
    <dgm:cxn modelId="{B900FD6F-344A-4073-8ED5-C101A214ECE0}" type="presOf" srcId="{D3700459-92EC-4CE6-8BB4-091307D01684}" destId="{E27F59D7-6619-4018-8E03-FCEE3E6319D1}" srcOrd="0" destOrd="0" presId="urn:microsoft.com/office/officeart/2008/layout/LinedList"/>
    <dgm:cxn modelId="{3EDE1385-4AED-4B97-8469-4DA862A9DC0F}" type="presOf" srcId="{2788FA68-55E0-4C05-BA99-3DF6F2891F48}" destId="{56925B28-9E68-4532-A88E-4C11C47F910D}" srcOrd="0" destOrd="0" presId="urn:microsoft.com/office/officeart/2008/layout/LinedList"/>
    <dgm:cxn modelId="{D754AD8B-4997-4862-B789-3FE06575DE37}" srcId="{B9044428-A3A6-46F1-83D2-4860989552EE}" destId="{D3700459-92EC-4CE6-8BB4-091307D01684}" srcOrd="5" destOrd="0" parTransId="{566CD810-C7B9-431B-B448-8278C67595D1}" sibTransId="{8AD44CD6-B51D-4874-B336-56F99A85CD2C}"/>
    <dgm:cxn modelId="{A5364B93-4624-456F-8CBD-9DC4445BF014}" type="presOf" srcId="{525C0AFE-F3D1-492E-8692-59B701ACEF34}" destId="{8B6A8B1F-7BAB-4BE9-B3BC-BA5A9974F0AC}" srcOrd="0" destOrd="0" presId="urn:microsoft.com/office/officeart/2008/layout/LinedList"/>
    <dgm:cxn modelId="{E1EFCCB4-E957-454D-BA78-01786B2C603C}" srcId="{B9044428-A3A6-46F1-83D2-4860989552EE}" destId="{2788FA68-55E0-4C05-BA99-3DF6F2891F48}" srcOrd="2" destOrd="0" parTransId="{AE8290FD-8B9C-42C0-91E9-71D728D79D88}" sibTransId="{4BB47BE0-7FEC-42F8-9A05-A074A9F5A644}"/>
    <dgm:cxn modelId="{702FA1CC-A048-42E3-B662-0C8B1AA870F7}" type="presOf" srcId="{72D2F647-43C8-4A25-AF6A-C89CEEFC6F28}" destId="{594BD4B2-5E1A-4082-A41F-403E39AF3F1A}" srcOrd="0" destOrd="0" presId="urn:microsoft.com/office/officeart/2008/layout/LinedList"/>
    <dgm:cxn modelId="{CCA6F1F7-C9B3-4894-9C7E-4CFC0B2F22E2}" srcId="{B9044428-A3A6-46F1-83D2-4860989552EE}" destId="{07521F8C-D8B8-4BA6-BC89-BD78A7AB4CFF}" srcOrd="4" destOrd="0" parTransId="{FE24EAFF-3724-4C35-8694-92EF2A0F6906}" sibTransId="{8D18CB56-C904-4448-A8CB-C0631803B560}"/>
    <dgm:cxn modelId="{1BE7CDFC-516D-4176-AB56-29A6FD6CDEFF}" type="presParOf" srcId="{F1C85343-A89E-45A4-9F69-5B6CA6E0F111}" destId="{1933DF2A-F580-4706-A96B-7F55166EC64F}" srcOrd="0" destOrd="0" presId="urn:microsoft.com/office/officeart/2008/layout/LinedList"/>
    <dgm:cxn modelId="{A1B23A6D-B658-470E-A705-9C07E319898F}" type="presParOf" srcId="{F1C85343-A89E-45A4-9F69-5B6CA6E0F111}" destId="{BD325580-E8FC-4629-8CAA-5BE43B7BB21C}" srcOrd="1" destOrd="0" presId="urn:microsoft.com/office/officeart/2008/layout/LinedList"/>
    <dgm:cxn modelId="{6324E185-B836-43F4-8978-1103D64ADEA5}" type="presParOf" srcId="{BD325580-E8FC-4629-8CAA-5BE43B7BB21C}" destId="{8B6A8B1F-7BAB-4BE9-B3BC-BA5A9974F0AC}" srcOrd="0" destOrd="0" presId="urn:microsoft.com/office/officeart/2008/layout/LinedList"/>
    <dgm:cxn modelId="{E018679E-3282-4515-A26E-51EB2FF2909A}" type="presParOf" srcId="{BD325580-E8FC-4629-8CAA-5BE43B7BB21C}" destId="{31F3FDD2-42BA-4730-94B9-D8385E5A7F7C}" srcOrd="1" destOrd="0" presId="urn:microsoft.com/office/officeart/2008/layout/LinedList"/>
    <dgm:cxn modelId="{0B49A1B2-7382-4A6E-976C-D5B010401B82}" type="presParOf" srcId="{F1C85343-A89E-45A4-9F69-5B6CA6E0F111}" destId="{854C5EB8-A03A-40BC-ACEA-8FF7CF1CC6BF}" srcOrd="2" destOrd="0" presId="urn:microsoft.com/office/officeart/2008/layout/LinedList"/>
    <dgm:cxn modelId="{C3F41013-9A42-45A4-9AF8-B44DF1DA09B7}" type="presParOf" srcId="{F1C85343-A89E-45A4-9F69-5B6CA6E0F111}" destId="{F371B66A-4856-46FC-8545-01769E05AC02}" srcOrd="3" destOrd="0" presId="urn:microsoft.com/office/officeart/2008/layout/LinedList"/>
    <dgm:cxn modelId="{1F46A47C-0674-4C28-A8F7-2993E33A8523}" type="presParOf" srcId="{F371B66A-4856-46FC-8545-01769E05AC02}" destId="{0B80DC88-6F5D-46EE-B0B0-92A7A39115D9}" srcOrd="0" destOrd="0" presId="urn:microsoft.com/office/officeart/2008/layout/LinedList"/>
    <dgm:cxn modelId="{EE97D9BE-D7C6-4A8B-84AB-8867BCCE300E}" type="presParOf" srcId="{F371B66A-4856-46FC-8545-01769E05AC02}" destId="{70B31C7D-8764-4B46-AAD6-1A737B19D711}" srcOrd="1" destOrd="0" presId="urn:microsoft.com/office/officeart/2008/layout/LinedList"/>
    <dgm:cxn modelId="{4BD8D688-3E02-463E-A109-238E649A11D1}" type="presParOf" srcId="{F1C85343-A89E-45A4-9F69-5B6CA6E0F111}" destId="{2FDBC9FB-82C0-4C79-9533-AD47D90E77B3}" srcOrd="4" destOrd="0" presId="urn:microsoft.com/office/officeart/2008/layout/LinedList"/>
    <dgm:cxn modelId="{B05734FC-82B7-4BB5-97A8-820DCAD2D150}" type="presParOf" srcId="{F1C85343-A89E-45A4-9F69-5B6CA6E0F111}" destId="{BD0A794A-E860-4AC1-9E84-204292EE7F37}" srcOrd="5" destOrd="0" presId="urn:microsoft.com/office/officeart/2008/layout/LinedList"/>
    <dgm:cxn modelId="{68DA08B5-E370-418E-97CC-DDBA52AD4DAE}" type="presParOf" srcId="{BD0A794A-E860-4AC1-9E84-204292EE7F37}" destId="{56925B28-9E68-4532-A88E-4C11C47F910D}" srcOrd="0" destOrd="0" presId="urn:microsoft.com/office/officeart/2008/layout/LinedList"/>
    <dgm:cxn modelId="{1F738B19-3C12-466B-8570-2597631CF213}" type="presParOf" srcId="{BD0A794A-E860-4AC1-9E84-204292EE7F37}" destId="{ED88C8AA-019F-419E-AA5A-E68FE465E9D0}" srcOrd="1" destOrd="0" presId="urn:microsoft.com/office/officeart/2008/layout/LinedList"/>
    <dgm:cxn modelId="{86E6FA70-3365-4859-935D-BF9312266C85}" type="presParOf" srcId="{F1C85343-A89E-45A4-9F69-5B6CA6E0F111}" destId="{61062E0F-2304-47B9-BC3C-B7FCB976EBC5}" srcOrd="6" destOrd="0" presId="urn:microsoft.com/office/officeart/2008/layout/LinedList"/>
    <dgm:cxn modelId="{F27B8D5A-220F-4701-B0C6-9937E29FEEF6}" type="presParOf" srcId="{F1C85343-A89E-45A4-9F69-5B6CA6E0F111}" destId="{CBFB3ADA-972D-44AF-8BE8-02B713A078F9}" srcOrd="7" destOrd="0" presId="urn:microsoft.com/office/officeart/2008/layout/LinedList"/>
    <dgm:cxn modelId="{7B0BD2A9-8330-4251-9D58-0DB9264A6A4F}" type="presParOf" srcId="{CBFB3ADA-972D-44AF-8BE8-02B713A078F9}" destId="{594BD4B2-5E1A-4082-A41F-403E39AF3F1A}" srcOrd="0" destOrd="0" presId="urn:microsoft.com/office/officeart/2008/layout/LinedList"/>
    <dgm:cxn modelId="{E6959917-ED63-4FA5-8B42-32D3CA53FBFC}" type="presParOf" srcId="{CBFB3ADA-972D-44AF-8BE8-02B713A078F9}" destId="{7F877E08-A25A-43F7-87E1-C7BDB754099D}" srcOrd="1" destOrd="0" presId="urn:microsoft.com/office/officeart/2008/layout/LinedList"/>
    <dgm:cxn modelId="{7760FD3C-5E94-43DD-A02D-4F6C4EBD6DDB}" type="presParOf" srcId="{F1C85343-A89E-45A4-9F69-5B6CA6E0F111}" destId="{CFCEB90D-17AB-41CA-9A14-A392C5069DF3}" srcOrd="8" destOrd="0" presId="urn:microsoft.com/office/officeart/2008/layout/LinedList"/>
    <dgm:cxn modelId="{C5AE5A5F-F7A5-41EE-9312-182A4E419428}" type="presParOf" srcId="{F1C85343-A89E-45A4-9F69-5B6CA6E0F111}" destId="{C8A85106-A610-4D98-A9E1-4184D0C09312}" srcOrd="9" destOrd="0" presId="urn:microsoft.com/office/officeart/2008/layout/LinedList"/>
    <dgm:cxn modelId="{1A92B08A-45C6-4150-AF9C-B8BD8C817044}" type="presParOf" srcId="{C8A85106-A610-4D98-A9E1-4184D0C09312}" destId="{157C1055-5806-4D61-973F-7D422C710655}" srcOrd="0" destOrd="0" presId="urn:microsoft.com/office/officeart/2008/layout/LinedList"/>
    <dgm:cxn modelId="{88620546-CDE9-4005-BF78-FF1E7882B029}" type="presParOf" srcId="{C8A85106-A610-4D98-A9E1-4184D0C09312}" destId="{7DC922AF-ACA3-445A-926D-072B693FE7B9}" srcOrd="1" destOrd="0" presId="urn:microsoft.com/office/officeart/2008/layout/LinedList"/>
    <dgm:cxn modelId="{987F62C2-DD2C-4C8F-B7DB-5057DFB19B03}" type="presParOf" srcId="{F1C85343-A89E-45A4-9F69-5B6CA6E0F111}" destId="{5E73BD44-FC99-401A-86A1-F988200ADB43}" srcOrd="10" destOrd="0" presId="urn:microsoft.com/office/officeart/2008/layout/LinedList"/>
    <dgm:cxn modelId="{EEF86DAA-99AD-46DC-892E-0778A0DD4F79}" type="presParOf" srcId="{F1C85343-A89E-45A4-9F69-5B6CA6E0F111}" destId="{D041F0EA-2A77-41C9-BD13-ABB22F41540D}" srcOrd="11" destOrd="0" presId="urn:microsoft.com/office/officeart/2008/layout/LinedList"/>
    <dgm:cxn modelId="{483743CD-ECB6-4532-89D0-E52E0BA0E894}" type="presParOf" srcId="{D041F0EA-2A77-41C9-BD13-ABB22F41540D}" destId="{E27F59D7-6619-4018-8E03-FCEE3E6319D1}" srcOrd="0" destOrd="0" presId="urn:microsoft.com/office/officeart/2008/layout/LinedList"/>
    <dgm:cxn modelId="{12C5FF2E-929B-4F3A-85D3-BE4C12697F3A}" type="presParOf" srcId="{D041F0EA-2A77-41C9-BD13-ABB22F41540D}" destId="{9000CEEC-6989-46C9-9C9E-C5273183F77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F3AAFE-28AE-4336-934E-3F4A3897710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04BF61-4D0B-46B6-AF48-B0629FAB73B6}">
      <dgm:prSet/>
      <dgm:spPr/>
      <dgm:t>
        <a:bodyPr/>
        <a:lstStyle/>
        <a:p>
          <a:pPr>
            <a:lnSpc>
              <a:spcPct val="100000"/>
            </a:lnSpc>
          </a:pPr>
          <a:r>
            <a:rPr lang="nl-BE" b="1" dirty="0"/>
            <a:t>First step: </a:t>
          </a:r>
          <a:r>
            <a:rPr lang="nl-BE" dirty="0"/>
            <a:t>Paris Agreement (2015) </a:t>
          </a:r>
          <a:endParaRPr lang="en-US" dirty="0"/>
        </a:p>
      </dgm:t>
    </dgm:pt>
    <dgm:pt modelId="{03A72194-B6AF-44CA-8A94-4A1A306BCCB8}" type="parTrans" cxnId="{448FEA15-C84B-47AE-80D1-E11FBE876973}">
      <dgm:prSet/>
      <dgm:spPr/>
      <dgm:t>
        <a:bodyPr/>
        <a:lstStyle/>
        <a:p>
          <a:endParaRPr lang="en-US"/>
        </a:p>
      </dgm:t>
    </dgm:pt>
    <dgm:pt modelId="{1E5253AD-FCA8-42A4-8252-41510EB9E7F5}" type="sibTrans" cxnId="{448FEA15-C84B-47AE-80D1-E11FBE876973}">
      <dgm:prSet/>
      <dgm:spPr/>
      <dgm:t>
        <a:bodyPr/>
        <a:lstStyle/>
        <a:p>
          <a:endParaRPr lang="en-US"/>
        </a:p>
      </dgm:t>
    </dgm:pt>
    <dgm:pt modelId="{1A6A958A-C760-4168-9052-AB87CA988B86}">
      <dgm:prSet/>
      <dgm:spPr/>
      <dgm:t>
        <a:bodyPr/>
        <a:lstStyle/>
        <a:p>
          <a:pPr>
            <a:lnSpc>
              <a:spcPct val="100000"/>
            </a:lnSpc>
          </a:pPr>
          <a:r>
            <a:rPr lang="nl-BE" b="1" dirty="0"/>
            <a:t>2016</a:t>
          </a:r>
          <a:r>
            <a:rPr lang="nl-BE" dirty="0"/>
            <a:t>: </a:t>
          </a:r>
          <a:r>
            <a:rPr lang="en-US" dirty="0"/>
            <a:t>High-Level Expert Group on sustainable finance</a:t>
          </a:r>
        </a:p>
      </dgm:t>
    </dgm:pt>
    <dgm:pt modelId="{46EF255F-B071-4F5C-B457-D0665D0E9DCD}" type="parTrans" cxnId="{FE501FF1-9635-45E1-9EBE-A427E1D3AF2C}">
      <dgm:prSet/>
      <dgm:spPr/>
      <dgm:t>
        <a:bodyPr/>
        <a:lstStyle/>
        <a:p>
          <a:endParaRPr lang="en-US"/>
        </a:p>
      </dgm:t>
    </dgm:pt>
    <dgm:pt modelId="{BC647BB5-474C-4EBF-9D7D-00E4BD6365FC}" type="sibTrans" cxnId="{FE501FF1-9635-45E1-9EBE-A427E1D3AF2C}">
      <dgm:prSet/>
      <dgm:spPr/>
      <dgm:t>
        <a:bodyPr/>
        <a:lstStyle/>
        <a:p>
          <a:endParaRPr lang="en-US"/>
        </a:p>
      </dgm:t>
    </dgm:pt>
    <dgm:pt modelId="{3185D0F4-580E-4239-92BF-EDDE2CF7F204}">
      <dgm:prSet/>
      <dgm:spPr/>
      <dgm:t>
        <a:bodyPr/>
        <a:lstStyle/>
        <a:p>
          <a:pPr>
            <a:lnSpc>
              <a:spcPct val="100000"/>
            </a:lnSpc>
          </a:pPr>
          <a:r>
            <a:rPr lang="nl-BE" b="1" dirty="0" err="1"/>
            <a:t>March</a:t>
          </a:r>
          <a:r>
            <a:rPr lang="nl-BE" b="1" dirty="0"/>
            <a:t> 2018: </a:t>
          </a:r>
        </a:p>
        <a:p>
          <a:pPr>
            <a:lnSpc>
              <a:spcPct val="100000"/>
            </a:lnSpc>
          </a:pPr>
          <a:r>
            <a:rPr lang="en-US" b="1" i="1" dirty="0"/>
            <a:t>Action Plan - Financing Sustainable Growth</a:t>
          </a:r>
          <a:endParaRPr lang="en-US" dirty="0"/>
        </a:p>
      </dgm:t>
    </dgm:pt>
    <dgm:pt modelId="{DFD262F2-DEC2-4335-90F7-F547753B8178}" type="parTrans" cxnId="{535CB4F3-E209-4E87-A2D1-C27D44CB9D1B}">
      <dgm:prSet/>
      <dgm:spPr/>
      <dgm:t>
        <a:bodyPr/>
        <a:lstStyle/>
        <a:p>
          <a:endParaRPr lang="en-US"/>
        </a:p>
      </dgm:t>
    </dgm:pt>
    <dgm:pt modelId="{62A26A36-A817-4F97-A057-0DCCCA0CE311}" type="sibTrans" cxnId="{535CB4F3-E209-4E87-A2D1-C27D44CB9D1B}">
      <dgm:prSet/>
      <dgm:spPr/>
      <dgm:t>
        <a:bodyPr/>
        <a:lstStyle/>
        <a:p>
          <a:endParaRPr lang="en-US"/>
        </a:p>
      </dgm:t>
    </dgm:pt>
    <dgm:pt modelId="{A9851899-E12D-4D59-A9BB-F4AE03F64742}">
      <dgm:prSet/>
      <dgm:spPr/>
      <dgm:t>
        <a:bodyPr/>
        <a:lstStyle/>
        <a:p>
          <a:pPr>
            <a:lnSpc>
              <a:spcPct val="100000"/>
            </a:lnSpc>
          </a:pPr>
          <a:endParaRPr lang="en-US" sz="1100" b="1" dirty="0"/>
        </a:p>
      </dgm:t>
    </dgm:pt>
    <dgm:pt modelId="{E332F034-233C-4DA6-821A-57E6274C9760}" type="parTrans" cxnId="{EBD8F00A-17D5-4F79-9DBF-9C184C4778FC}">
      <dgm:prSet/>
      <dgm:spPr/>
      <dgm:t>
        <a:bodyPr/>
        <a:lstStyle/>
        <a:p>
          <a:endParaRPr lang="en-US"/>
        </a:p>
      </dgm:t>
    </dgm:pt>
    <dgm:pt modelId="{7011AB2C-E86B-4D84-ACA9-3CF61DDD5D05}" type="sibTrans" cxnId="{EBD8F00A-17D5-4F79-9DBF-9C184C4778FC}">
      <dgm:prSet/>
      <dgm:spPr/>
      <dgm:t>
        <a:bodyPr/>
        <a:lstStyle/>
        <a:p>
          <a:endParaRPr lang="en-US"/>
        </a:p>
      </dgm:t>
    </dgm:pt>
    <dgm:pt modelId="{46BBC174-E3AD-4238-BE21-FA27492C2CA3}">
      <dgm:prSet custT="1"/>
      <dgm:spPr/>
      <dgm:t>
        <a:bodyPr/>
        <a:lstStyle/>
        <a:p>
          <a:pPr>
            <a:lnSpc>
              <a:spcPct val="100000"/>
            </a:lnSpc>
          </a:pPr>
          <a:r>
            <a:rPr lang="en-GB" sz="1000" dirty="0"/>
            <a:t>(I) reorient private capital to more sustainable investments, </a:t>
          </a:r>
          <a:endParaRPr lang="en-US" sz="1000" dirty="0"/>
        </a:p>
      </dgm:t>
    </dgm:pt>
    <dgm:pt modelId="{59363EA9-B18F-490E-BACC-673F0D68FC6A}" type="parTrans" cxnId="{2343A838-0AFD-4710-B68D-81875FD24011}">
      <dgm:prSet/>
      <dgm:spPr/>
      <dgm:t>
        <a:bodyPr/>
        <a:lstStyle/>
        <a:p>
          <a:endParaRPr lang="en-US"/>
        </a:p>
      </dgm:t>
    </dgm:pt>
    <dgm:pt modelId="{F0692CA6-0E00-4C6C-B964-9AD50D453DBD}" type="sibTrans" cxnId="{2343A838-0AFD-4710-B68D-81875FD24011}">
      <dgm:prSet/>
      <dgm:spPr/>
      <dgm:t>
        <a:bodyPr/>
        <a:lstStyle/>
        <a:p>
          <a:endParaRPr lang="en-US"/>
        </a:p>
      </dgm:t>
    </dgm:pt>
    <dgm:pt modelId="{CCC8FB73-64F8-4595-8D36-2CC927506829}">
      <dgm:prSet custT="1"/>
      <dgm:spPr/>
      <dgm:t>
        <a:bodyPr/>
        <a:lstStyle/>
        <a:p>
          <a:pPr>
            <a:lnSpc>
              <a:spcPct val="100000"/>
            </a:lnSpc>
          </a:pPr>
          <a:r>
            <a:rPr lang="en-GB" sz="1000" dirty="0"/>
            <a:t>(II) </a:t>
          </a:r>
          <a:r>
            <a:rPr lang="en-US" sz="1000" dirty="0"/>
            <a:t>Mainstreaming Sustainability into risk Management</a:t>
          </a:r>
        </a:p>
      </dgm:t>
    </dgm:pt>
    <dgm:pt modelId="{159864DD-38A5-46A7-9B6D-7C3B677A9183}" type="parTrans" cxnId="{7651B785-0671-4AEB-9026-5BEF917068AA}">
      <dgm:prSet/>
      <dgm:spPr/>
      <dgm:t>
        <a:bodyPr/>
        <a:lstStyle/>
        <a:p>
          <a:endParaRPr lang="en-US"/>
        </a:p>
      </dgm:t>
    </dgm:pt>
    <dgm:pt modelId="{7B6825EA-6DD9-4F6A-9B04-26256D516DD0}" type="sibTrans" cxnId="{7651B785-0671-4AEB-9026-5BEF917068AA}">
      <dgm:prSet/>
      <dgm:spPr/>
      <dgm:t>
        <a:bodyPr/>
        <a:lstStyle/>
        <a:p>
          <a:endParaRPr lang="en-US"/>
        </a:p>
      </dgm:t>
    </dgm:pt>
    <dgm:pt modelId="{91006B66-4B6E-44FD-89E8-33644203014F}">
      <dgm:prSet custT="1"/>
      <dgm:spPr/>
      <dgm:t>
        <a:bodyPr/>
        <a:lstStyle/>
        <a:p>
          <a:pPr>
            <a:lnSpc>
              <a:spcPct val="100000"/>
            </a:lnSpc>
          </a:pPr>
          <a:r>
            <a:rPr lang="en-GB" sz="1000" dirty="0"/>
            <a:t>(III) foster transparency and long-termism in financial and economic activity</a:t>
          </a:r>
          <a:endParaRPr lang="en-US" sz="1000" dirty="0"/>
        </a:p>
      </dgm:t>
    </dgm:pt>
    <dgm:pt modelId="{6C79F5AD-0C1F-4E5B-9DDA-96E69761AFCD}" type="parTrans" cxnId="{EC36D296-BB6B-4DD6-8917-E5203BE0256C}">
      <dgm:prSet/>
      <dgm:spPr/>
      <dgm:t>
        <a:bodyPr/>
        <a:lstStyle/>
        <a:p>
          <a:endParaRPr lang="en-US"/>
        </a:p>
      </dgm:t>
    </dgm:pt>
    <dgm:pt modelId="{39BB05FC-67E4-4777-A7FC-DAB8D2A5E613}" type="sibTrans" cxnId="{EC36D296-BB6B-4DD6-8917-E5203BE0256C}">
      <dgm:prSet/>
      <dgm:spPr/>
      <dgm:t>
        <a:bodyPr/>
        <a:lstStyle/>
        <a:p>
          <a:endParaRPr lang="en-US"/>
        </a:p>
      </dgm:t>
    </dgm:pt>
    <dgm:pt modelId="{FC9CE397-D8FE-4F6E-96E5-EFF33D5F1C4A}" type="pres">
      <dgm:prSet presAssocID="{2DF3AAFE-28AE-4336-934E-3F4A38977105}" presName="root" presStyleCnt="0">
        <dgm:presLayoutVars>
          <dgm:dir/>
          <dgm:resizeHandles val="exact"/>
        </dgm:presLayoutVars>
      </dgm:prSet>
      <dgm:spPr/>
    </dgm:pt>
    <dgm:pt modelId="{4045D35D-31B8-42FB-8D6C-C425457466A5}" type="pres">
      <dgm:prSet presAssocID="{F104BF61-4D0B-46B6-AF48-B0629FAB73B6}" presName="compNode" presStyleCnt="0"/>
      <dgm:spPr/>
    </dgm:pt>
    <dgm:pt modelId="{0EC062CB-54B4-425B-BD2B-83C1407FA8F4}" type="pres">
      <dgm:prSet presAssocID="{F104BF61-4D0B-46B6-AF48-B0629FAB73B6}" presName="bgRect" presStyleLbl="bgShp" presStyleIdx="0" presStyleCnt="3"/>
      <dgm:spPr/>
    </dgm:pt>
    <dgm:pt modelId="{FD6BA610-C79A-4FB9-A788-141D338D91EE}" type="pres">
      <dgm:prSet presAssocID="{F104BF61-4D0B-46B6-AF48-B0629FAB73B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6A7A1D7D-8D26-43A1-A7E3-AC569665F485}" type="pres">
      <dgm:prSet presAssocID="{F104BF61-4D0B-46B6-AF48-B0629FAB73B6}" presName="spaceRect" presStyleCnt="0"/>
      <dgm:spPr/>
    </dgm:pt>
    <dgm:pt modelId="{60614E48-8738-47F5-83B4-E4EB8F927CF0}" type="pres">
      <dgm:prSet presAssocID="{F104BF61-4D0B-46B6-AF48-B0629FAB73B6}" presName="parTx" presStyleLbl="revTx" presStyleIdx="0" presStyleCnt="4">
        <dgm:presLayoutVars>
          <dgm:chMax val="0"/>
          <dgm:chPref val="0"/>
        </dgm:presLayoutVars>
      </dgm:prSet>
      <dgm:spPr/>
    </dgm:pt>
    <dgm:pt modelId="{1A51BE54-B665-4AAC-91C5-0426332D01F1}" type="pres">
      <dgm:prSet presAssocID="{1E5253AD-FCA8-42A4-8252-41510EB9E7F5}" presName="sibTrans" presStyleCnt="0"/>
      <dgm:spPr/>
    </dgm:pt>
    <dgm:pt modelId="{9F04EAB7-13B1-4A6F-81FE-57F4ED030C7B}" type="pres">
      <dgm:prSet presAssocID="{1A6A958A-C760-4168-9052-AB87CA988B86}" presName="compNode" presStyleCnt="0"/>
      <dgm:spPr/>
    </dgm:pt>
    <dgm:pt modelId="{2CF86AF6-96D2-4074-9D5D-055292CC15DF}" type="pres">
      <dgm:prSet presAssocID="{1A6A958A-C760-4168-9052-AB87CA988B86}" presName="bgRect" presStyleLbl="bgShp" presStyleIdx="1" presStyleCnt="3"/>
      <dgm:spPr/>
    </dgm:pt>
    <dgm:pt modelId="{DAF4FFE4-6EE1-453F-8A1C-E51B0F712EDF}" type="pres">
      <dgm:prSet presAssocID="{1A6A958A-C760-4168-9052-AB87CA988B8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027D6CC8-3AB1-41E0-92DE-D3B53C414406}" type="pres">
      <dgm:prSet presAssocID="{1A6A958A-C760-4168-9052-AB87CA988B86}" presName="spaceRect" presStyleCnt="0"/>
      <dgm:spPr/>
    </dgm:pt>
    <dgm:pt modelId="{BE5E7E04-BA49-472A-88E9-8BEEC36572BC}" type="pres">
      <dgm:prSet presAssocID="{1A6A958A-C760-4168-9052-AB87CA988B86}" presName="parTx" presStyleLbl="revTx" presStyleIdx="1" presStyleCnt="4">
        <dgm:presLayoutVars>
          <dgm:chMax val="0"/>
          <dgm:chPref val="0"/>
        </dgm:presLayoutVars>
      </dgm:prSet>
      <dgm:spPr/>
    </dgm:pt>
    <dgm:pt modelId="{CD87207A-0740-4F3C-99FD-06C9B9B2F1F0}" type="pres">
      <dgm:prSet presAssocID="{BC647BB5-474C-4EBF-9D7D-00E4BD6365FC}" presName="sibTrans" presStyleCnt="0"/>
      <dgm:spPr/>
    </dgm:pt>
    <dgm:pt modelId="{518EB178-865C-4D75-93C4-3F633D4B0F32}" type="pres">
      <dgm:prSet presAssocID="{3185D0F4-580E-4239-92BF-EDDE2CF7F204}" presName="compNode" presStyleCnt="0"/>
      <dgm:spPr/>
    </dgm:pt>
    <dgm:pt modelId="{76038376-4D8A-4A79-8ACD-5636C961E29E}" type="pres">
      <dgm:prSet presAssocID="{3185D0F4-580E-4239-92BF-EDDE2CF7F204}" presName="bgRect" presStyleLbl="bgShp" presStyleIdx="2" presStyleCnt="3"/>
      <dgm:spPr/>
    </dgm:pt>
    <dgm:pt modelId="{A7CD6113-E61C-4067-A1C6-D8622E9C912E}" type="pres">
      <dgm:prSet presAssocID="{3185D0F4-580E-4239-92BF-EDDE2CF7F20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ggy Bank"/>
        </a:ext>
      </dgm:extLst>
    </dgm:pt>
    <dgm:pt modelId="{9C133EB3-C989-494A-B159-440E7C54D7FC}" type="pres">
      <dgm:prSet presAssocID="{3185D0F4-580E-4239-92BF-EDDE2CF7F204}" presName="spaceRect" presStyleCnt="0"/>
      <dgm:spPr/>
    </dgm:pt>
    <dgm:pt modelId="{F76337BE-E6EA-4603-8A31-9550E191F550}" type="pres">
      <dgm:prSet presAssocID="{3185D0F4-580E-4239-92BF-EDDE2CF7F204}" presName="parTx" presStyleLbl="revTx" presStyleIdx="2" presStyleCnt="4" custScaleX="80131" custLinFactNeighborX="-11144" custLinFactNeighborY="3140">
        <dgm:presLayoutVars>
          <dgm:chMax val="0"/>
          <dgm:chPref val="0"/>
        </dgm:presLayoutVars>
      </dgm:prSet>
      <dgm:spPr/>
    </dgm:pt>
    <dgm:pt modelId="{AE56F256-45E9-4B07-AEEF-F57CFAC30F2E}" type="pres">
      <dgm:prSet presAssocID="{3185D0F4-580E-4239-92BF-EDDE2CF7F204}" presName="desTx" presStyleLbl="revTx" presStyleIdx="3" presStyleCnt="4" custScaleX="115462" custLinFactNeighborX="14397" custLinFactNeighborY="-10354">
        <dgm:presLayoutVars/>
      </dgm:prSet>
      <dgm:spPr/>
    </dgm:pt>
  </dgm:ptLst>
  <dgm:cxnLst>
    <dgm:cxn modelId="{31A42405-0143-41AA-AD7E-6DEF88CF4750}" type="presOf" srcId="{F104BF61-4D0B-46B6-AF48-B0629FAB73B6}" destId="{60614E48-8738-47F5-83B4-E4EB8F927CF0}" srcOrd="0" destOrd="0" presId="urn:microsoft.com/office/officeart/2018/2/layout/IconVerticalSolidList"/>
    <dgm:cxn modelId="{EBD8F00A-17D5-4F79-9DBF-9C184C4778FC}" srcId="{3185D0F4-580E-4239-92BF-EDDE2CF7F204}" destId="{A9851899-E12D-4D59-A9BB-F4AE03F64742}" srcOrd="0" destOrd="0" parTransId="{E332F034-233C-4DA6-821A-57E6274C9760}" sibTransId="{7011AB2C-E86B-4D84-ACA9-3CF61DDD5D05}"/>
    <dgm:cxn modelId="{448FEA15-C84B-47AE-80D1-E11FBE876973}" srcId="{2DF3AAFE-28AE-4336-934E-3F4A38977105}" destId="{F104BF61-4D0B-46B6-AF48-B0629FAB73B6}" srcOrd="0" destOrd="0" parTransId="{03A72194-B6AF-44CA-8A94-4A1A306BCCB8}" sibTransId="{1E5253AD-FCA8-42A4-8252-41510EB9E7F5}"/>
    <dgm:cxn modelId="{FD962627-68ED-419A-98A5-9430F40958BD}" type="presOf" srcId="{1A6A958A-C760-4168-9052-AB87CA988B86}" destId="{BE5E7E04-BA49-472A-88E9-8BEEC36572BC}" srcOrd="0" destOrd="0" presId="urn:microsoft.com/office/officeart/2018/2/layout/IconVerticalSolidList"/>
    <dgm:cxn modelId="{2343A838-0AFD-4710-B68D-81875FD24011}" srcId="{3185D0F4-580E-4239-92BF-EDDE2CF7F204}" destId="{46BBC174-E3AD-4238-BE21-FA27492C2CA3}" srcOrd="1" destOrd="0" parTransId="{59363EA9-B18F-490E-BACC-673F0D68FC6A}" sibTransId="{F0692CA6-0E00-4C6C-B964-9AD50D453DBD}"/>
    <dgm:cxn modelId="{E1597C4B-24A0-4A23-A5F2-9C14E1D17E86}" type="presOf" srcId="{A9851899-E12D-4D59-A9BB-F4AE03F64742}" destId="{AE56F256-45E9-4B07-AEEF-F57CFAC30F2E}" srcOrd="0" destOrd="0" presId="urn:microsoft.com/office/officeart/2018/2/layout/IconVerticalSolidList"/>
    <dgm:cxn modelId="{F572F782-94A4-47C1-999A-3A25069276AC}" type="presOf" srcId="{3185D0F4-580E-4239-92BF-EDDE2CF7F204}" destId="{F76337BE-E6EA-4603-8A31-9550E191F550}" srcOrd="0" destOrd="0" presId="urn:microsoft.com/office/officeart/2018/2/layout/IconVerticalSolidList"/>
    <dgm:cxn modelId="{7651B785-0671-4AEB-9026-5BEF917068AA}" srcId="{3185D0F4-580E-4239-92BF-EDDE2CF7F204}" destId="{CCC8FB73-64F8-4595-8D36-2CC927506829}" srcOrd="2" destOrd="0" parTransId="{159864DD-38A5-46A7-9B6D-7C3B677A9183}" sibTransId="{7B6825EA-6DD9-4F6A-9B04-26256D516DD0}"/>
    <dgm:cxn modelId="{EC36D296-BB6B-4DD6-8917-E5203BE0256C}" srcId="{3185D0F4-580E-4239-92BF-EDDE2CF7F204}" destId="{91006B66-4B6E-44FD-89E8-33644203014F}" srcOrd="3" destOrd="0" parTransId="{6C79F5AD-0C1F-4E5B-9DDA-96E69761AFCD}" sibTransId="{39BB05FC-67E4-4777-A7FC-DAB8D2A5E613}"/>
    <dgm:cxn modelId="{F81AA69F-68EA-474D-92A3-15A924AE4EA2}" type="presOf" srcId="{91006B66-4B6E-44FD-89E8-33644203014F}" destId="{AE56F256-45E9-4B07-AEEF-F57CFAC30F2E}" srcOrd="0" destOrd="3" presId="urn:microsoft.com/office/officeart/2018/2/layout/IconVerticalSolidList"/>
    <dgm:cxn modelId="{4246FDDF-60BD-4132-813E-960ADB7AA549}" type="presOf" srcId="{46BBC174-E3AD-4238-BE21-FA27492C2CA3}" destId="{AE56F256-45E9-4B07-AEEF-F57CFAC30F2E}" srcOrd="0" destOrd="1" presId="urn:microsoft.com/office/officeart/2018/2/layout/IconVerticalSolidList"/>
    <dgm:cxn modelId="{20704EE4-1B44-41A5-B559-63F66943746D}" type="presOf" srcId="{CCC8FB73-64F8-4595-8D36-2CC927506829}" destId="{AE56F256-45E9-4B07-AEEF-F57CFAC30F2E}" srcOrd="0" destOrd="2" presId="urn:microsoft.com/office/officeart/2018/2/layout/IconVerticalSolidList"/>
    <dgm:cxn modelId="{FE501FF1-9635-45E1-9EBE-A427E1D3AF2C}" srcId="{2DF3AAFE-28AE-4336-934E-3F4A38977105}" destId="{1A6A958A-C760-4168-9052-AB87CA988B86}" srcOrd="1" destOrd="0" parTransId="{46EF255F-B071-4F5C-B457-D0665D0E9DCD}" sibTransId="{BC647BB5-474C-4EBF-9D7D-00E4BD6365FC}"/>
    <dgm:cxn modelId="{535CB4F3-E209-4E87-A2D1-C27D44CB9D1B}" srcId="{2DF3AAFE-28AE-4336-934E-3F4A38977105}" destId="{3185D0F4-580E-4239-92BF-EDDE2CF7F204}" srcOrd="2" destOrd="0" parTransId="{DFD262F2-DEC2-4335-90F7-F547753B8178}" sibTransId="{62A26A36-A817-4F97-A057-0DCCCA0CE311}"/>
    <dgm:cxn modelId="{59C339FB-6BF6-4024-9FA3-43445B6C108B}" type="presOf" srcId="{2DF3AAFE-28AE-4336-934E-3F4A38977105}" destId="{FC9CE397-D8FE-4F6E-96E5-EFF33D5F1C4A}" srcOrd="0" destOrd="0" presId="urn:microsoft.com/office/officeart/2018/2/layout/IconVerticalSolidList"/>
    <dgm:cxn modelId="{1DEBB221-EE51-47CE-80D7-8366D365C06A}" type="presParOf" srcId="{FC9CE397-D8FE-4F6E-96E5-EFF33D5F1C4A}" destId="{4045D35D-31B8-42FB-8D6C-C425457466A5}" srcOrd="0" destOrd="0" presId="urn:microsoft.com/office/officeart/2018/2/layout/IconVerticalSolidList"/>
    <dgm:cxn modelId="{58323EC0-E2C2-4BBB-A2E8-7FF26D83EF40}" type="presParOf" srcId="{4045D35D-31B8-42FB-8D6C-C425457466A5}" destId="{0EC062CB-54B4-425B-BD2B-83C1407FA8F4}" srcOrd="0" destOrd="0" presId="urn:microsoft.com/office/officeart/2018/2/layout/IconVerticalSolidList"/>
    <dgm:cxn modelId="{C358E183-F334-4C97-95B5-9B696142BF23}" type="presParOf" srcId="{4045D35D-31B8-42FB-8D6C-C425457466A5}" destId="{FD6BA610-C79A-4FB9-A788-141D338D91EE}" srcOrd="1" destOrd="0" presId="urn:microsoft.com/office/officeart/2018/2/layout/IconVerticalSolidList"/>
    <dgm:cxn modelId="{64A9BD38-0B38-4707-93E4-5788DEA05502}" type="presParOf" srcId="{4045D35D-31B8-42FB-8D6C-C425457466A5}" destId="{6A7A1D7D-8D26-43A1-A7E3-AC569665F485}" srcOrd="2" destOrd="0" presId="urn:microsoft.com/office/officeart/2018/2/layout/IconVerticalSolidList"/>
    <dgm:cxn modelId="{17576D73-635B-4A7F-9FCF-34E906AA6CC9}" type="presParOf" srcId="{4045D35D-31B8-42FB-8D6C-C425457466A5}" destId="{60614E48-8738-47F5-83B4-E4EB8F927CF0}" srcOrd="3" destOrd="0" presId="urn:microsoft.com/office/officeart/2018/2/layout/IconVerticalSolidList"/>
    <dgm:cxn modelId="{BFC42260-45E0-4961-BF57-53B1B66F0A65}" type="presParOf" srcId="{FC9CE397-D8FE-4F6E-96E5-EFF33D5F1C4A}" destId="{1A51BE54-B665-4AAC-91C5-0426332D01F1}" srcOrd="1" destOrd="0" presId="urn:microsoft.com/office/officeart/2018/2/layout/IconVerticalSolidList"/>
    <dgm:cxn modelId="{5BF1BB65-40DE-4538-B9A1-B37088C0D085}" type="presParOf" srcId="{FC9CE397-D8FE-4F6E-96E5-EFF33D5F1C4A}" destId="{9F04EAB7-13B1-4A6F-81FE-57F4ED030C7B}" srcOrd="2" destOrd="0" presId="urn:microsoft.com/office/officeart/2018/2/layout/IconVerticalSolidList"/>
    <dgm:cxn modelId="{4B6F08FB-D31B-438D-89A9-9DED2258CC99}" type="presParOf" srcId="{9F04EAB7-13B1-4A6F-81FE-57F4ED030C7B}" destId="{2CF86AF6-96D2-4074-9D5D-055292CC15DF}" srcOrd="0" destOrd="0" presId="urn:microsoft.com/office/officeart/2018/2/layout/IconVerticalSolidList"/>
    <dgm:cxn modelId="{07344244-143D-4630-9359-908249F87470}" type="presParOf" srcId="{9F04EAB7-13B1-4A6F-81FE-57F4ED030C7B}" destId="{DAF4FFE4-6EE1-453F-8A1C-E51B0F712EDF}" srcOrd="1" destOrd="0" presId="urn:microsoft.com/office/officeart/2018/2/layout/IconVerticalSolidList"/>
    <dgm:cxn modelId="{2CAAE35D-655C-4B96-805B-E226E3DF8D1D}" type="presParOf" srcId="{9F04EAB7-13B1-4A6F-81FE-57F4ED030C7B}" destId="{027D6CC8-3AB1-41E0-92DE-D3B53C414406}" srcOrd="2" destOrd="0" presId="urn:microsoft.com/office/officeart/2018/2/layout/IconVerticalSolidList"/>
    <dgm:cxn modelId="{017B25DB-BB0F-4520-814E-025068C1BA93}" type="presParOf" srcId="{9F04EAB7-13B1-4A6F-81FE-57F4ED030C7B}" destId="{BE5E7E04-BA49-472A-88E9-8BEEC36572BC}" srcOrd="3" destOrd="0" presId="urn:microsoft.com/office/officeart/2018/2/layout/IconVerticalSolidList"/>
    <dgm:cxn modelId="{4AA777E8-9AA7-4A1E-BB81-96D61B74E8AB}" type="presParOf" srcId="{FC9CE397-D8FE-4F6E-96E5-EFF33D5F1C4A}" destId="{CD87207A-0740-4F3C-99FD-06C9B9B2F1F0}" srcOrd="3" destOrd="0" presId="urn:microsoft.com/office/officeart/2018/2/layout/IconVerticalSolidList"/>
    <dgm:cxn modelId="{30048BFB-7C06-47F3-BF14-49D8497F0077}" type="presParOf" srcId="{FC9CE397-D8FE-4F6E-96E5-EFF33D5F1C4A}" destId="{518EB178-865C-4D75-93C4-3F633D4B0F32}" srcOrd="4" destOrd="0" presId="urn:microsoft.com/office/officeart/2018/2/layout/IconVerticalSolidList"/>
    <dgm:cxn modelId="{4AF44495-FA33-4192-8791-51FE65F69871}" type="presParOf" srcId="{518EB178-865C-4D75-93C4-3F633D4B0F32}" destId="{76038376-4D8A-4A79-8ACD-5636C961E29E}" srcOrd="0" destOrd="0" presId="urn:microsoft.com/office/officeart/2018/2/layout/IconVerticalSolidList"/>
    <dgm:cxn modelId="{F4189CFB-E08B-48EA-B81D-8E88B87A90CF}" type="presParOf" srcId="{518EB178-865C-4D75-93C4-3F633D4B0F32}" destId="{A7CD6113-E61C-4067-A1C6-D8622E9C912E}" srcOrd="1" destOrd="0" presId="urn:microsoft.com/office/officeart/2018/2/layout/IconVerticalSolidList"/>
    <dgm:cxn modelId="{F9561B3B-E283-4E05-970D-0B484073E6C0}" type="presParOf" srcId="{518EB178-865C-4D75-93C4-3F633D4B0F32}" destId="{9C133EB3-C989-494A-B159-440E7C54D7FC}" srcOrd="2" destOrd="0" presId="urn:microsoft.com/office/officeart/2018/2/layout/IconVerticalSolidList"/>
    <dgm:cxn modelId="{9E3907CE-D9FE-4907-A49F-CCB1D4721FC8}" type="presParOf" srcId="{518EB178-865C-4D75-93C4-3F633D4B0F32}" destId="{F76337BE-E6EA-4603-8A31-9550E191F550}" srcOrd="3" destOrd="0" presId="urn:microsoft.com/office/officeart/2018/2/layout/IconVerticalSolidList"/>
    <dgm:cxn modelId="{61FA1DD8-4AF1-4337-9BE1-7F953B9576F7}" type="presParOf" srcId="{518EB178-865C-4D75-93C4-3F633D4B0F32}" destId="{AE56F256-45E9-4B07-AEEF-F57CFAC30F2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0ECAF7-52A6-44FB-B276-3383ED608E02}"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98A1F77D-51C7-42D2-9B78-F53F1CDA626A}">
      <dgm:prSet custT="1"/>
      <dgm:spPr/>
      <dgm:t>
        <a:bodyPr/>
        <a:lstStyle/>
        <a:p>
          <a:pPr>
            <a:lnSpc>
              <a:spcPct val="100000"/>
            </a:lnSpc>
            <a:defRPr b="1"/>
          </a:pPr>
          <a:r>
            <a:rPr lang="en-US" sz="1600" b="1" dirty="0"/>
            <a:t>Sustainable finance ?</a:t>
          </a:r>
          <a:endParaRPr lang="en-US" sz="1600" dirty="0"/>
        </a:p>
      </dgm:t>
    </dgm:pt>
    <dgm:pt modelId="{95358637-E275-4D15-BCA0-05092E2CACFF}" type="parTrans" cxnId="{B94E076A-86F2-4CE4-9BFF-C03BCC64F401}">
      <dgm:prSet/>
      <dgm:spPr/>
      <dgm:t>
        <a:bodyPr/>
        <a:lstStyle/>
        <a:p>
          <a:endParaRPr lang="en-US"/>
        </a:p>
      </dgm:t>
    </dgm:pt>
    <dgm:pt modelId="{E44362EE-42CA-469E-BC03-9CE8B06A993A}" type="sibTrans" cxnId="{B94E076A-86F2-4CE4-9BFF-C03BCC64F401}">
      <dgm:prSet/>
      <dgm:spPr/>
      <dgm:t>
        <a:bodyPr/>
        <a:lstStyle/>
        <a:p>
          <a:endParaRPr lang="en-US"/>
        </a:p>
      </dgm:t>
    </dgm:pt>
    <dgm:pt modelId="{E0B3B9BB-921B-4C05-A302-ABBBF05960F9}">
      <dgm:prSet custT="1"/>
      <dgm:spPr/>
      <dgm:t>
        <a:bodyPr/>
        <a:lstStyle/>
        <a:p>
          <a:pPr>
            <a:lnSpc>
              <a:spcPct val="100000"/>
            </a:lnSpc>
          </a:pPr>
          <a:r>
            <a:rPr lang="en-US" sz="1400" dirty="0"/>
            <a:t>Finance to support economic growth while reducing pressures on the environment </a:t>
          </a:r>
        </a:p>
      </dgm:t>
    </dgm:pt>
    <dgm:pt modelId="{DD5267B2-6E24-4C32-A302-FAB87A533DD3}" type="parTrans" cxnId="{AC77565A-F398-43E2-B8BD-89D7B53134BF}">
      <dgm:prSet/>
      <dgm:spPr/>
      <dgm:t>
        <a:bodyPr/>
        <a:lstStyle/>
        <a:p>
          <a:endParaRPr lang="en-US"/>
        </a:p>
      </dgm:t>
    </dgm:pt>
    <dgm:pt modelId="{90FE7F99-AA15-4CD4-AF6A-83725EC81194}" type="sibTrans" cxnId="{AC77565A-F398-43E2-B8BD-89D7B53134BF}">
      <dgm:prSet/>
      <dgm:spPr/>
      <dgm:t>
        <a:bodyPr/>
        <a:lstStyle/>
        <a:p>
          <a:endParaRPr lang="en-US"/>
        </a:p>
      </dgm:t>
    </dgm:pt>
    <dgm:pt modelId="{A62127E2-B942-4699-A64D-37AB3B14EB44}">
      <dgm:prSet custT="1"/>
      <dgm:spPr/>
      <dgm:t>
        <a:bodyPr/>
        <a:lstStyle/>
        <a:p>
          <a:pPr>
            <a:lnSpc>
              <a:spcPct val="100000"/>
            </a:lnSpc>
          </a:pPr>
          <a:r>
            <a:rPr lang="en-US" sz="1400" dirty="0"/>
            <a:t>to help reach the climate- and environmental objectives (European Green Deal, Paris Accord …) while taking into account social and governance aspects</a:t>
          </a:r>
        </a:p>
      </dgm:t>
    </dgm:pt>
    <dgm:pt modelId="{EB776A4A-C3AC-45AF-81AA-49F73A074BC7}" type="parTrans" cxnId="{0F4DE0B9-8568-4A0C-B65C-2F8B78E71609}">
      <dgm:prSet/>
      <dgm:spPr/>
      <dgm:t>
        <a:bodyPr/>
        <a:lstStyle/>
        <a:p>
          <a:endParaRPr lang="en-US"/>
        </a:p>
      </dgm:t>
    </dgm:pt>
    <dgm:pt modelId="{4591ACE1-52C6-470A-A89F-93BB887F86AB}" type="sibTrans" cxnId="{0F4DE0B9-8568-4A0C-B65C-2F8B78E71609}">
      <dgm:prSet/>
      <dgm:spPr/>
      <dgm:t>
        <a:bodyPr/>
        <a:lstStyle/>
        <a:p>
          <a:endParaRPr lang="en-US"/>
        </a:p>
      </dgm:t>
    </dgm:pt>
    <dgm:pt modelId="{76A499B3-7ED4-4BF4-8071-81DDFE474545}">
      <dgm:prSet custT="1"/>
      <dgm:spPr/>
      <dgm:t>
        <a:bodyPr/>
        <a:lstStyle/>
        <a:p>
          <a:pPr>
            <a:lnSpc>
              <a:spcPct val="100000"/>
            </a:lnSpc>
            <a:defRPr b="1"/>
          </a:pPr>
          <a:r>
            <a:rPr lang="en-US" sz="1600" b="1" dirty="0"/>
            <a:t>Sustainable finance vs Transition finance ?</a:t>
          </a:r>
          <a:endParaRPr lang="en-US" sz="1600" dirty="0"/>
        </a:p>
      </dgm:t>
    </dgm:pt>
    <dgm:pt modelId="{638B3343-E670-43A9-AE11-6BD5AF2C42AA}" type="parTrans" cxnId="{3729A38A-FD4F-4FDE-AC14-0D646C87FC63}">
      <dgm:prSet/>
      <dgm:spPr/>
      <dgm:t>
        <a:bodyPr/>
        <a:lstStyle/>
        <a:p>
          <a:endParaRPr lang="en-US"/>
        </a:p>
      </dgm:t>
    </dgm:pt>
    <dgm:pt modelId="{DC99F2C9-37E7-4F99-B052-A017099F1363}" type="sibTrans" cxnId="{3729A38A-FD4F-4FDE-AC14-0D646C87FC63}">
      <dgm:prSet/>
      <dgm:spPr/>
      <dgm:t>
        <a:bodyPr/>
        <a:lstStyle/>
        <a:p>
          <a:endParaRPr lang="en-US"/>
        </a:p>
      </dgm:t>
    </dgm:pt>
    <dgm:pt modelId="{6C286228-2CF0-4791-8949-F6214DCAAAFA}" type="pres">
      <dgm:prSet presAssocID="{8F0ECAF7-52A6-44FB-B276-3383ED608E02}" presName="root" presStyleCnt="0">
        <dgm:presLayoutVars>
          <dgm:dir/>
          <dgm:resizeHandles val="exact"/>
        </dgm:presLayoutVars>
      </dgm:prSet>
      <dgm:spPr/>
    </dgm:pt>
    <dgm:pt modelId="{AAE96F29-22DE-4D08-923D-436A6A0B8358}" type="pres">
      <dgm:prSet presAssocID="{98A1F77D-51C7-42D2-9B78-F53F1CDA626A}" presName="compNode" presStyleCnt="0"/>
      <dgm:spPr/>
    </dgm:pt>
    <dgm:pt modelId="{27860F22-E545-41F6-8AE7-27FB02ACF3D5}" type="pres">
      <dgm:prSet presAssocID="{98A1F77D-51C7-42D2-9B78-F53F1CDA626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53B8ACB6-1B0E-4A03-9006-B53E2FDBD2A2}" type="pres">
      <dgm:prSet presAssocID="{98A1F77D-51C7-42D2-9B78-F53F1CDA626A}" presName="iconSpace" presStyleCnt="0"/>
      <dgm:spPr/>
    </dgm:pt>
    <dgm:pt modelId="{F03D29B7-0BD8-4626-BD42-8057570C62BF}" type="pres">
      <dgm:prSet presAssocID="{98A1F77D-51C7-42D2-9B78-F53F1CDA626A}" presName="parTx" presStyleLbl="revTx" presStyleIdx="0" presStyleCnt="4">
        <dgm:presLayoutVars>
          <dgm:chMax val="0"/>
          <dgm:chPref val="0"/>
        </dgm:presLayoutVars>
      </dgm:prSet>
      <dgm:spPr/>
    </dgm:pt>
    <dgm:pt modelId="{B837FA70-67A9-497F-A84E-8AB560FFC586}" type="pres">
      <dgm:prSet presAssocID="{98A1F77D-51C7-42D2-9B78-F53F1CDA626A}" presName="txSpace" presStyleCnt="0"/>
      <dgm:spPr/>
    </dgm:pt>
    <dgm:pt modelId="{ED522539-DD02-474B-A39B-95594E9221E1}" type="pres">
      <dgm:prSet presAssocID="{98A1F77D-51C7-42D2-9B78-F53F1CDA626A}" presName="desTx" presStyleLbl="revTx" presStyleIdx="1" presStyleCnt="4" custScaleX="102622">
        <dgm:presLayoutVars/>
      </dgm:prSet>
      <dgm:spPr/>
    </dgm:pt>
    <dgm:pt modelId="{5DACBBCC-FFFB-4D84-9DCD-DD115E658032}" type="pres">
      <dgm:prSet presAssocID="{E44362EE-42CA-469E-BC03-9CE8B06A993A}" presName="sibTrans" presStyleCnt="0"/>
      <dgm:spPr/>
    </dgm:pt>
    <dgm:pt modelId="{B7717987-AB65-4B4D-9F40-96C81E8ADA18}" type="pres">
      <dgm:prSet presAssocID="{76A499B3-7ED4-4BF4-8071-81DDFE474545}" presName="compNode" presStyleCnt="0"/>
      <dgm:spPr/>
    </dgm:pt>
    <dgm:pt modelId="{37F5409A-0EAD-4E30-AC7B-5FB095532FDD}" type="pres">
      <dgm:prSet presAssocID="{76A499B3-7ED4-4BF4-8071-81DDFE47454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ins"/>
        </a:ext>
      </dgm:extLst>
    </dgm:pt>
    <dgm:pt modelId="{343AA517-B020-4A5A-B7EE-16BC3363F950}" type="pres">
      <dgm:prSet presAssocID="{76A499B3-7ED4-4BF4-8071-81DDFE474545}" presName="iconSpace" presStyleCnt="0"/>
      <dgm:spPr/>
    </dgm:pt>
    <dgm:pt modelId="{C1603920-CFE5-40D9-BFEF-9CBA474DC97C}" type="pres">
      <dgm:prSet presAssocID="{76A499B3-7ED4-4BF4-8071-81DDFE474545}" presName="parTx" presStyleLbl="revTx" presStyleIdx="2" presStyleCnt="4" custLinFactNeighborX="231" custLinFactNeighborY="-7915">
        <dgm:presLayoutVars>
          <dgm:chMax val="0"/>
          <dgm:chPref val="0"/>
        </dgm:presLayoutVars>
      </dgm:prSet>
      <dgm:spPr/>
    </dgm:pt>
    <dgm:pt modelId="{B16D4FCA-9BCB-4812-93B2-A75FAE92F6FC}" type="pres">
      <dgm:prSet presAssocID="{76A499B3-7ED4-4BF4-8071-81DDFE474545}" presName="txSpace" presStyleCnt="0"/>
      <dgm:spPr/>
    </dgm:pt>
    <dgm:pt modelId="{1FA0665B-863C-42A2-8080-BC86ACF46E86}" type="pres">
      <dgm:prSet presAssocID="{76A499B3-7ED4-4BF4-8071-81DDFE474545}" presName="desTx" presStyleLbl="revTx" presStyleIdx="3" presStyleCnt="4">
        <dgm:presLayoutVars/>
      </dgm:prSet>
      <dgm:spPr/>
    </dgm:pt>
  </dgm:ptLst>
  <dgm:cxnLst>
    <dgm:cxn modelId="{0CFDDB2B-86D1-430D-A8FD-5FAC6F53088A}" type="presOf" srcId="{76A499B3-7ED4-4BF4-8071-81DDFE474545}" destId="{C1603920-CFE5-40D9-BFEF-9CBA474DC97C}" srcOrd="0" destOrd="0" presId="urn:microsoft.com/office/officeart/2018/5/layout/CenteredIconLabelDescriptionList"/>
    <dgm:cxn modelId="{B94E076A-86F2-4CE4-9BFF-C03BCC64F401}" srcId="{8F0ECAF7-52A6-44FB-B276-3383ED608E02}" destId="{98A1F77D-51C7-42D2-9B78-F53F1CDA626A}" srcOrd="0" destOrd="0" parTransId="{95358637-E275-4D15-BCA0-05092E2CACFF}" sibTransId="{E44362EE-42CA-469E-BC03-9CE8B06A993A}"/>
    <dgm:cxn modelId="{AC77565A-F398-43E2-B8BD-89D7B53134BF}" srcId="{98A1F77D-51C7-42D2-9B78-F53F1CDA626A}" destId="{E0B3B9BB-921B-4C05-A302-ABBBF05960F9}" srcOrd="0" destOrd="0" parTransId="{DD5267B2-6E24-4C32-A302-FAB87A533DD3}" sibTransId="{90FE7F99-AA15-4CD4-AF6A-83725EC81194}"/>
    <dgm:cxn modelId="{44747A5A-A91A-4933-A346-320AAB131C93}" type="presOf" srcId="{E0B3B9BB-921B-4C05-A302-ABBBF05960F9}" destId="{ED522539-DD02-474B-A39B-95594E9221E1}" srcOrd="0" destOrd="0" presId="urn:microsoft.com/office/officeart/2018/5/layout/CenteredIconLabelDescriptionList"/>
    <dgm:cxn modelId="{3729A38A-FD4F-4FDE-AC14-0D646C87FC63}" srcId="{8F0ECAF7-52A6-44FB-B276-3383ED608E02}" destId="{76A499B3-7ED4-4BF4-8071-81DDFE474545}" srcOrd="1" destOrd="0" parTransId="{638B3343-E670-43A9-AE11-6BD5AF2C42AA}" sibTransId="{DC99F2C9-37E7-4F99-B052-A017099F1363}"/>
    <dgm:cxn modelId="{B9F23EA2-1484-4EA9-8B0C-D3083B56EEB9}" type="presOf" srcId="{98A1F77D-51C7-42D2-9B78-F53F1CDA626A}" destId="{F03D29B7-0BD8-4626-BD42-8057570C62BF}" srcOrd="0" destOrd="0" presId="urn:microsoft.com/office/officeart/2018/5/layout/CenteredIconLabelDescriptionList"/>
    <dgm:cxn modelId="{0F4DE0B9-8568-4A0C-B65C-2F8B78E71609}" srcId="{98A1F77D-51C7-42D2-9B78-F53F1CDA626A}" destId="{A62127E2-B942-4699-A64D-37AB3B14EB44}" srcOrd="1" destOrd="0" parTransId="{EB776A4A-C3AC-45AF-81AA-49F73A074BC7}" sibTransId="{4591ACE1-52C6-470A-A89F-93BB887F86AB}"/>
    <dgm:cxn modelId="{579832CE-05E2-4B34-9E8A-3C33CF24E5FF}" type="presOf" srcId="{A62127E2-B942-4699-A64D-37AB3B14EB44}" destId="{ED522539-DD02-474B-A39B-95594E9221E1}" srcOrd="0" destOrd="1" presId="urn:microsoft.com/office/officeart/2018/5/layout/CenteredIconLabelDescriptionList"/>
    <dgm:cxn modelId="{693004DC-C168-4610-9C5A-5B496F245770}" type="presOf" srcId="{8F0ECAF7-52A6-44FB-B276-3383ED608E02}" destId="{6C286228-2CF0-4791-8949-F6214DCAAAFA}" srcOrd="0" destOrd="0" presId="urn:microsoft.com/office/officeart/2018/5/layout/CenteredIconLabelDescriptionList"/>
    <dgm:cxn modelId="{2F8FCE08-F530-416B-B32F-4C8B1959B25D}" type="presParOf" srcId="{6C286228-2CF0-4791-8949-F6214DCAAAFA}" destId="{AAE96F29-22DE-4D08-923D-436A6A0B8358}" srcOrd="0" destOrd="0" presId="urn:microsoft.com/office/officeart/2018/5/layout/CenteredIconLabelDescriptionList"/>
    <dgm:cxn modelId="{44E220EC-B5C0-4C59-BF27-6FC06C9997F0}" type="presParOf" srcId="{AAE96F29-22DE-4D08-923D-436A6A0B8358}" destId="{27860F22-E545-41F6-8AE7-27FB02ACF3D5}" srcOrd="0" destOrd="0" presId="urn:microsoft.com/office/officeart/2018/5/layout/CenteredIconLabelDescriptionList"/>
    <dgm:cxn modelId="{0BA65454-5F99-4339-8D29-E54A334D8F9C}" type="presParOf" srcId="{AAE96F29-22DE-4D08-923D-436A6A0B8358}" destId="{53B8ACB6-1B0E-4A03-9006-B53E2FDBD2A2}" srcOrd="1" destOrd="0" presId="urn:microsoft.com/office/officeart/2018/5/layout/CenteredIconLabelDescriptionList"/>
    <dgm:cxn modelId="{261A1364-4488-42B2-80AD-1A7FB07F8796}" type="presParOf" srcId="{AAE96F29-22DE-4D08-923D-436A6A0B8358}" destId="{F03D29B7-0BD8-4626-BD42-8057570C62BF}" srcOrd="2" destOrd="0" presId="urn:microsoft.com/office/officeart/2018/5/layout/CenteredIconLabelDescriptionList"/>
    <dgm:cxn modelId="{EA402FFE-F92B-45E1-B405-DB276A4236EE}" type="presParOf" srcId="{AAE96F29-22DE-4D08-923D-436A6A0B8358}" destId="{B837FA70-67A9-497F-A84E-8AB560FFC586}" srcOrd="3" destOrd="0" presId="urn:microsoft.com/office/officeart/2018/5/layout/CenteredIconLabelDescriptionList"/>
    <dgm:cxn modelId="{633B37DC-FE7C-49E4-BA3E-793BBC900BC7}" type="presParOf" srcId="{AAE96F29-22DE-4D08-923D-436A6A0B8358}" destId="{ED522539-DD02-474B-A39B-95594E9221E1}" srcOrd="4" destOrd="0" presId="urn:microsoft.com/office/officeart/2018/5/layout/CenteredIconLabelDescriptionList"/>
    <dgm:cxn modelId="{1AD4152A-C6E6-408B-8960-2BD7B14BE943}" type="presParOf" srcId="{6C286228-2CF0-4791-8949-F6214DCAAAFA}" destId="{5DACBBCC-FFFB-4D84-9DCD-DD115E658032}" srcOrd="1" destOrd="0" presId="urn:microsoft.com/office/officeart/2018/5/layout/CenteredIconLabelDescriptionList"/>
    <dgm:cxn modelId="{E21E8CE0-F4CB-4509-9AD0-1CA17035B5C8}" type="presParOf" srcId="{6C286228-2CF0-4791-8949-F6214DCAAAFA}" destId="{B7717987-AB65-4B4D-9F40-96C81E8ADA18}" srcOrd="2" destOrd="0" presId="urn:microsoft.com/office/officeart/2018/5/layout/CenteredIconLabelDescriptionList"/>
    <dgm:cxn modelId="{E4C65FB3-EE57-44CD-8CB0-7EAB6315D3BA}" type="presParOf" srcId="{B7717987-AB65-4B4D-9F40-96C81E8ADA18}" destId="{37F5409A-0EAD-4E30-AC7B-5FB095532FDD}" srcOrd="0" destOrd="0" presId="urn:microsoft.com/office/officeart/2018/5/layout/CenteredIconLabelDescriptionList"/>
    <dgm:cxn modelId="{09934B69-92BB-44F0-A04D-B09B5902A156}" type="presParOf" srcId="{B7717987-AB65-4B4D-9F40-96C81E8ADA18}" destId="{343AA517-B020-4A5A-B7EE-16BC3363F950}" srcOrd="1" destOrd="0" presId="urn:microsoft.com/office/officeart/2018/5/layout/CenteredIconLabelDescriptionList"/>
    <dgm:cxn modelId="{74C60BB2-D627-477A-A5CD-E85351ACD97D}" type="presParOf" srcId="{B7717987-AB65-4B4D-9F40-96C81E8ADA18}" destId="{C1603920-CFE5-40D9-BFEF-9CBA474DC97C}" srcOrd="2" destOrd="0" presId="urn:microsoft.com/office/officeart/2018/5/layout/CenteredIconLabelDescriptionList"/>
    <dgm:cxn modelId="{5F350911-B1B5-49BD-B217-6BB575B5AAE3}" type="presParOf" srcId="{B7717987-AB65-4B4D-9F40-96C81E8ADA18}" destId="{B16D4FCA-9BCB-4812-93B2-A75FAE92F6FC}" srcOrd="3" destOrd="0" presId="urn:microsoft.com/office/officeart/2018/5/layout/CenteredIconLabelDescriptionList"/>
    <dgm:cxn modelId="{0CC89378-5037-4564-B597-58A13E4D50FF}" type="presParOf" srcId="{B7717987-AB65-4B4D-9F40-96C81E8ADA18}" destId="{1FA0665B-863C-42A2-8080-BC86ACF46E86}"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47D13C-78C8-4A3A-9D07-4A64E8D3DD7A}"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FA291E15-B149-4B04-9A7A-F88FE9FE8FC2}">
      <dgm:prSet custT="1"/>
      <dgm:spPr/>
      <dgm:t>
        <a:bodyPr/>
        <a:lstStyle/>
        <a:p>
          <a:pPr>
            <a:defRPr b="1"/>
          </a:pPr>
          <a:r>
            <a:rPr lang="en-US" sz="1600" b="1" dirty="0"/>
            <a:t>Growing range of debt financing formats: </a:t>
          </a:r>
          <a:endParaRPr lang="en-US" sz="1600" dirty="0"/>
        </a:p>
      </dgm:t>
    </dgm:pt>
    <dgm:pt modelId="{6171D6F4-0922-414A-B6EB-6FBB9B3C538F}" type="parTrans" cxnId="{59CF9F9A-5B11-4249-AE1D-ED6814D86FC6}">
      <dgm:prSet/>
      <dgm:spPr/>
      <dgm:t>
        <a:bodyPr/>
        <a:lstStyle/>
        <a:p>
          <a:endParaRPr lang="en-US"/>
        </a:p>
      </dgm:t>
    </dgm:pt>
    <dgm:pt modelId="{3F8913DA-9611-4B63-8CF9-D089B6BB58E4}" type="sibTrans" cxnId="{59CF9F9A-5B11-4249-AE1D-ED6814D86FC6}">
      <dgm:prSet/>
      <dgm:spPr/>
      <dgm:t>
        <a:bodyPr/>
        <a:lstStyle/>
        <a:p>
          <a:endParaRPr lang="en-US"/>
        </a:p>
      </dgm:t>
    </dgm:pt>
    <dgm:pt modelId="{B7F9F21E-6D6F-4898-A3EA-203E6EAC22A7}">
      <dgm:prSet custT="1"/>
      <dgm:spPr/>
      <dgm:t>
        <a:bodyPr/>
        <a:lstStyle/>
        <a:p>
          <a:r>
            <a:rPr lang="en-US" sz="1400" dirty="0"/>
            <a:t>loans, bonds, securitization, </a:t>
          </a:r>
          <a:r>
            <a:rPr lang="en-US" sz="1400" dirty="0" err="1"/>
            <a:t>servitisation</a:t>
          </a:r>
          <a:r>
            <a:rPr lang="en-US" sz="1400" dirty="0"/>
            <a:t>, blended finance, equity</a:t>
          </a:r>
        </a:p>
      </dgm:t>
    </dgm:pt>
    <dgm:pt modelId="{8E51F9C9-A723-4118-8E68-961962EE8910}" type="parTrans" cxnId="{6551DE95-8148-4B47-9C19-102ED1A643FB}">
      <dgm:prSet/>
      <dgm:spPr/>
      <dgm:t>
        <a:bodyPr/>
        <a:lstStyle/>
        <a:p>
          <a:endParaRPr lang="en-US"/>
        </a:p>
      </dgm:t>
    </dgm:pt>
    <dgm:pt modelId="{D96DCD58-2C30-4EE9-AA3B-BDFF7A64D57F}" type="sibTrans" cxnId="{6551DE95-8148-4B47-9C19-102ED1A643FB}">
      <dgm:prSet/>
      <dgm:spPr/>
      <dgm:t>
        <a:bodyPr/>
        <a:lstStyle/>
        <a:p>
          <a:endParaRPr lang="en-US"/>
        </a:p>
      </dgm:t>
    </dgm:pt>
    <dgm:pt modelId="{769DA728-587A-4774-BC20-A9304A10CF82}">
      <dgm:prSet custT="1"/>
      <dgm:spPr/>
      <dgm:t>
        <a:bodyPr/>
        <a:lstStyle/>
        <a:p>
          <a:r>
            <a:rPr lang="en-US" sz="1400" dirty="0"/>
            <a:t>green, social, sustainability linked, transition,</a:t>
          </a:r>
        </a:p>
      </dgm:t>
    </dgm:pt>
    <dgm:pt modelId="{756D37CE-2ACE-42EA-BAEE-5497CAA7E1E9}" type="parTrans" cxnId="{38AECF1E-4A17-4A57-BA3E-67715FE6DB8C}">
      <dgm:prSet/>
      <dgm:spPr/>
      <dgm:t>
        <a:bodyPr/>
        <a:lstStyle/>
        <a:p>
          <a:endParaRPr lang="en-US"/>
        </a:p>
      </dgm:t>
    </dgm:pt>
    <dgm:pt modelId="{3448987C-5EE3-4F45-B357-4E2CFC14639E}" type="sibTrans" cxnId="{38AECF1E-4A17-4A57-BA3E-67715FE6DB8C}">
      <dgm:prSet/>
      <dgm:spPr/>
      <dgm:t>
        <a:bodyPr/>
        <a:lstStyle/>
        <a:p>
          <a:endParaRPr lang="en-US"/>
        </a:p>
      </dgm:t>
    </dgm:pt>
    <dgm:pt modelId="{E32EFEA6-0E5F-416C-843A-17F623C1C8A6}">
      <dgm:prSet custT="1"/>
      <dgm:spPr/>
      <dgm:t>
        <a:bodyPr/>
        <a:lstStyle/>
        <a:p>
          <a:pPr>
            <a:defRPr b="1"/>
          </a:pPr>
          <a:r>
            <a:rPr lang="en-US" sz="1600" b="1" dirty="0"/>
            <a:t>Today’s focus will be on:</a:t>
          </a:r>
          <a:endParaRPr lang="en-US" sz="1600" dirty="0"/>
        </a:p>
      </dgm:t>
    </dgm:pt>
    <dgm:pt modelId="{1E0BD549-8607-48B7-86CD-F232B1535F42}" type="parTrans" cxnId="{C5115D17-0BCE-45C7-B5E6-A638FE4F125E}">
      <dgm:prSet/>
      <dgm:spPr/>
      <dgm:t>
        <a:bodyPr/>
        <a:lstStyle/>
        <a:p>
          <a:endParaRPr lang="en-US"/>
        </a:p>
      </dgm:t>
    </dgm:pt>
    <dgm:pt modelId="{4A42CA0D-E77E-4CA3-ABBF-840BC2A992E7}" type="sibTrans" cxnId="{C5115D17-0BCE-45C7-B5E6-A638FE4F125E}">
      <dgm:prSet/>
      <dgm:spPr/>
      <dgm:t>
        <a:bodyPr/>
        <a:lstStyle/>
        <a:p>
          <a:endParaRPr lang="en-US"/>
        </a:p>
      </dgm:t>
    </dgm:pt>
    <dgm:pt modelId="{BC81D20A-0472-4D02-8747-226D2FB9DCAD}">
      <dgm:prSet custT="1"/>
      <dgm:spPr/>
      <dgm:t>
        <a:bodyPr/>
        <a:lstStyle/>
        <a:p>
          <a:r>
            <a:rPr lang="en-US" sz="1400" dirty="0"/>
            <a:t>bank debt financing (loans/facilities) for corporates</a:t>
          </a:r>
        </a:p>
      </dgm:t>
    </dgm:pt>
    <dgm:pt modelId="{CE09A618-1B1B-4300-BC65-827162B57E3F}" type="parTrans" cxnId="{C9B86B43-8776-4A85-ABE2-CAA8A27BE778}">
      <dgm:prSet/>
      <dgm:spPr/>
      <dgm:t>
        <a:bodyPr/>
        <a:lstStyle/>
        <a:p>
          <a:endParaRPr lang="en-US"/>
        </a:p>
      </dgm:t>
    </dgm:pt>
    <dgm:pt modelId="{A4817C1F-08D7-4685-8317-9185E1C4CA51}" type="sibTrans" cxnId="{C9B86B43-8776-4A85-ABE2-CAA8A27BE778}">
      <dgm:prSet/>
      <dgm:spPr/>
      <dgm:t>
        <a:bodyPr/>
        <a:lstStyle/>
        <a:p>
          <a:endParaRPr lang="en-US"/>
        </a:p>
      </dgm:t>
    </dgm:pt>
    <dgm:pt modelId="{96B61F63-2313-4702-A442-5D6A18F51B1E}">
      <dgm:prSet custT="1"/>
      <dgm:spPr/>
      <dgm:t>
        <a:bodyPr/>
        <a:lstStyle/>
        <a:p>
          <a:r>
            <a:rPr lang="en-US" sz="1400" dirty="0"/>
            <a:t>environmental sustainability</a:t>
          </a:r>
        </a:p>
      </dgm:t>
    </dgm:pt>
    <dgm:pt modelId="{1A9E6E37-E7BE-4401-A289-EEA5C3DB7AE9}" type="parTrans" cxnId="{7B8A3393-E395-4472-844D-3B80A222A685}">
      <dgm:prSet/>
      <dgm:spPr/>
      <dgm:t>
        <a:bodyPr/>
        <a:lstStyle/>
        <a:p>
          <a:endParaRPr lang="en-US"/>
        </a:p>
      </dgm:t>
    </dgm:pt>
    <dgm:pt modelId="{BF34D327-6A5F-491A-9953-4B0D57914BA0}" type="sibTrans" cxnId="{7B8A3393-E395-4472-844D-3B80A222A685}">
      <dgm:prSet/>
      <dgm:spPr/>
      <dgm:t>
        <a:bodyPr/>
        <a:lstStyle/>
        <a:p>
          <a:endParaRPr lang="en-US"/>
        </a:p>
      </dgm:t>
    </dgm:pt>
    <dgm:pt modelId="{56216892-B9D0-49CE-9B5C-EFA011621B7C}" type="pres">
      <dgm:prSet presAssocID="{D847D13C-78C8-4A3A-9D07-4A64E8D3DD7A}" presName="root" presStyleCnt="0">
        <dgm:presLayoutVars>
          <dgm:dir/>
          <dgm:resizeHandles val="exact"/>
        </dgm:presLayoutVars>
      </dgm:prSet>
      <dgm:spPr/>
    </dgm:pt>
    <dgm:pt modelId="{52FE7301-069C-40B0-B9D7-3D0F643F159D}" type="pres">
      <dgm:prSet presAssocID="{FA291E15-B149-4B04-9A7A-F88FE9FE8FC2}" presName="compNode" presStyleCnt="0"/>
      <dgm:spPr/>
    </dgm:pt>
    <dgm:pt modelId="{8E4AD23A-489F-455D-B63A-0283A65C7238}" type="pres">
      <dgm:prSet presAssocID="{FA291E15-B149-4B04-9A7A-F88FE9FE8FC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7B6F3831-B272-41DE-A90A-D4E29670F6C0}" type="pres">
      <dgm:prSet presAssocID="{FA291E15-B149-4B04-9A7A-F88FE9FE8FC2}" presName="iconSpace" presStyleCnt="0"/>
      <dgm:spPr/>
    </dgm:pt>
    <dgm:pt modelId="{06034923-57B1-44D1-8672-A0406099F3B4}" type="pres">
      <dgm:prSet presAssocID="{FA291E15-B149-4B04-9A7A-F88FE9FE8FC2}" presName="parTx" presStyleLbl="revTx" presStyleIdx="0" presStyleCnt="4">
        <dgm:presLayoutVars>
          <dgm:chMax val="0"/>
          <dgm:chPref val="0"/>
        </dgm:presLayoutVars>
      </dgm:prSet>
      <dgm:spPr/>
    </dgm:pt>
    <dgm:pt modelId="{734E5DD4-1E4B-4AE8-8FE4-13B3A5A1BB6E}" type="pres">
      <dgm:prSet presAssocID="{FA291E15-B149-4B04-9A7A-F88FE9FE8FC2}" presName="txSpace" presStyleCnt="0"/>
      <dgm:spPr/>
    </dgm:pt>
    <dgm:pt modelId="{7DDDE626-6610-4836-996D-0BDE08723140}" type="pres">
      <dgm:prSet presAssocID="{FA291E15-B149-4B04-9A7A-F88FE9FE8FC2}" presName="desTx" presStyleLbl="revTx" presStyleIdx="1" presStyleCnt="4">
        <dgm:presLayoutVars/>
      </dgm:prSet>
      <dgm:spPr/>
    </dgm:pt>
    <dgm:pt modelId="{9E9D2274-0DE6-49E6-93B0-BC4C7884E451}" type="pres">
      <dgm:prSet presAssocID="{3F8913DA-9611-4B63-8CF9-D089B6BB58E4}" presName="sibTrans" presStyleCnt="0"/>
      <dgm:spPr/>
    </dgm:pt>
    <dgm:pt modelId="{87F47855-30D2-4EB2-96C1-BC1EFE3AF98B}" type="pres">
      <dgm:prSet presAssocID="{E32EFEA6-0E5F-416C-843A-17F623C1C8A6}" presName="compNode" presStyleCnt="0"/>
      <dgm:spPr/>
    </dgm:pt>
    <dgm:pt modelId="{532C5B32-F6AE-45E1-BCE9-1B3BD6C950E9}" type="pres">
      <dgm:prSet presAssocID="{E32EFEA6-0E5F-416C-843A-17F623C1C8A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3E4CBA2C-0759-499A-B7F3-5459EE5C6B75}" type="pres">
      <dgm:prSet presAssocID="{E32EFEA6-0E5F-416C-843A-17F623C1C8A6}" presName="iconSpace" presStyleCnt="0"/>
      <dgm:spPr/>
    </dgm:pt>
    <dgm:pt modelId="{E1CEA516-3BB5-4DA6-A23C-9642028708E3}" type="pres">
      <dgm:prSet presAssocID="{E32EFEA6-0E5F-416C-843A-17F623C1C8A6}" presName="parTx" presStyleLbl="revTx" presStyleIdx="2" presStyleCnt="4">
        <dgm:presLayoutVars>
          <dgm:chMax val="0"/>
          <dgm:chPref val="0"/>
        </dgm:presLayoutVars>
      </dgm:prSet>
      <dgm:spPr/>
    </dgm:pt>
    <dgm:pt modelId="{65FED2DE-22BF-4354-A30E-D2ABF19DB457}" type="pres">
      <dgm:prSet presAssocID="{E32EFEA6-0E5F-416C-843A-17F623C1C8A6}" presName="txSpace" presStyleCnt="0"/>
      <dgm:spPr/>
    </dgm:pt>
    <dgm:pt modelId="{C9FDC977-B7D3-4080-8A2B-D2C98E9DD259}" type="pres">
      <dgm:prSet presAssocID="{E32EFEA6-0E5F-416C-843A-17F623C1C8A6}" presName="desTx" presStyleLbl="revTx" presStyleIdx="3" presStyleCnt="4">
        <dgm:presLayoutVars/>
      </dgm:prSet>
      <dgm:spPr/>
    </dgm:pt>
  </dgm:ptLst>
  <dgm:cxnLst>
    <dgm:cxn modelId="{C5115D17-0BCE-45C7-B5E6-A638FE4F125E}" srcId="{D847D13C-78C8-4A3A-9D07-4A64E8D3DD7A}" destId="{E32EFEA6-0E5F-416C-843A-17F623C1C8A6}" srcOrd="1" destOrd="0" parTransId="{1E0BD549-8607-48B7-86CD-F232B1535F42}" sibTransId="{4A42CA0D-E77E-4CA3-ABBF-840BC2A992E7}"/>
    <dgm:cxn modelId="{38AECF1E-4A17-4A57-BA3E-67715FE6DB8C}" srcId="{FA291E15-B149-4B04-9A7A-F88FE9FE8FC2}" destId="{769DA728-587A-4774-BC20-A9304A10CF82}" srcOrd="1" destOrd="0" parTransId="{756D37CE-2ACE-42EA-BAEE-5497CAA7E1E9}" sibTransId="{3448987C-5EE3-4F45-B357-4E2CFC14639E}"/>
    <dgm:cxn modelId="{DE0DBD20-7B2D-4A05-A392-CD9388FFDFAF}" type="presOf" srcId="{B7F9F21E-6D6F-4898-A3EA-203E6EAC22A7}" destId="{7DDDE626-6610-4836-996D-0BDE08723140}" srcOrd="0" destOrd="0" presId="urn:microsoft.com/office/officeart/2018/5/layout/CenteredIconLabelDescriptionList"/>
    <dgm:cxn modelId="{BCF0A221-819A-4764-AF39-11F563547A4F}" type="presOf" srcId="{BC81D20A-0472-4D02-8747-226D2FB9DCAD}" destId="{C9FDC977-B7D3-4080-8A2B-D2C98E9DD259}" srcOrd="0" destOrd="0" presId="urn:microsoft.com/office/officeart/2018/5/layout/CenteredIconLabelDescriptionList"/>
    <dgm:cxn modelId="{2E2FD639-9D94-4393-A65B-F3F1857E4164}" type="presOf" srcId="{D847D13C-78C8-4A3A-9D07-4A64E8D3DD7A}" destId="{56216892-B9D0-49CE-9B5C-EFA011621B7C}" srcOrd="0" destOrd="0" presId="urn:microsoft.com/office/officeart/2018/5/layout/CenteredIconLabelDescriptionList"/>
    <dgm:cxn modelId="{C9B86B43-8776-4A85-ABE2-CAA8A27BE778}" srcId="{E32EFEA6-0E5F-416C-843A-17F623C1C8A6}" destId="{BC81D20A-0472-4D02-8747-226D2FB9DCAD}" srcOrd="0" destOrd="0" parTransId="{CE09A618-1B1B-4300-BC65-827162B57E3F}" sibTransId="{A4817C1F-08D7-4685-8317-9185E1C4CA51}"/>
    <dgm:cxn modelId="{074D8444-C8AB-4B1F-B58D-B3343CC9FDBD}" type="presOf" srcId="{FA291E15-B149-4B04-9A7A-F88FE9FE8FC2}" destId="{06034923-57B1-44D1-8672-A0406099F3B4}" srcOrd="0" destOrd="0" presId="urn:microsoft.com/office/officeart/2018/5/layout/CenteredIconLabelDescriptionList"/>
    <dgm:cxn modelId="{AD7B3A53-22C3-44FF-948D-D36A99AA50C5}" type="presOf" srcId="{E32EFEA6-0E5F-416C-843A-17F623C1C8A6}" destId="{E1CEA516-3BB5-4DA6-A23C-9642028708E3}" srcOrd="0" destOrd="0" presId="urn:microsoft.com/office/officeart/2018/5/layout/CenteredIconLabelDescriptionList"/>
    <dgm:cxn modelId="{7B8A3393-E395-4472-844D-3B80A222A685}" srcId="{E32EFEA6-0E5F-416C-843A-17F623C1C8A6}" destId="{96B61F63-2313-4702-A442-5D6A18F51B1E}" srcOrd="1" destOrd="0" parTransId="{1A9E6E37-E7BE-4401-A289-EEA5C3DB7AE9}" sibTransId="{BF34D327-6A5F-491A-9953-4B0D57914BA0}"/>
    <dgm:cxn modelId="{6551DE95-8148-4B47-9C19-102ED1A643FB}" srcId="{FA291E15-B149-4B04-9A7A-F88FE9FE8FC2}" destId="{B7F9F21E-6D6F-4898-A3EA-203E6EAC22A7}" srcOrd="0" destOrd="0" parTransId="{8E51F9C9-A723-4118-8E68-961962EE8910}" sibTransId="{D96DCD58-2C30-4EE9-AA3B-BDFF7A64D57F}"/>
    <dgm:cxn modelId="{59CF9F9A-5B11-4249-AE1D-ED6814D86FC6}" srcId="{D847D13C-78C8-4A3A-9D07-4A64E8D3DD7A}" destId="{FA291E15-B149-4B04-9A7A-F88FE9FE8FC2}" srcOrd="0" destOrd="0" parTransId="{6171D6F4-0922-414A-B6EB-6FBB9B3C538F}" sibTransId="{3F8913DA-9611-4B63-8CF9-D089B6BB58E4}"/>
    <dgm:cxn modelId="{ED2330AC-A551-4CD1-838F-5679217AABD2}" type="presOf" srcId="{96B61F63-2313-4702-A442-5D6A18F51B1E}" destId="{C9FDC977-B7D3-4080-8A2B-D2C98E9DD259}" srcOrd="0" destOrd="1" presId="urn:microsoft.com/office/officeart/2018/5/layout/CenteredIconLabelDescriptionList"/>
    <dgm:cxn modelId="{B08920FB-303A-44D3-9E88-1216FD0DFFF9}" type="presOf" srcId="{769DA728-587A-4774-BC20-A9304A10CF82}" destId="{7DDDE626-6610-4836-996D-0BDE08723140}" srcOrd="0" destOrd="1" presId="urn:microsoft.com/office/officeart/2018/5/layout/CenteredIconLabelDescriptionList"/>
    <dgm:cxn modelId="{B336545C-D3EA-4F0F-8D7E-1AEF4558481E}" type="presParOf" srcId="{56216892-B9D0-49CE-9B5C-EFA011621B7C}" destId="{52FE7301-069C-40B0-B9D7-3D0F643F159D}" srcOrd="0" destOrd="0" presId="urn:microsoft.com/office/officeart/2018/5/layout/CenteredIconLabelDescriptionList"/>
    <dgm:cxn modelId="{A01953C4-C571-4722-84DA-5B828686BABA}" type="presParOf" srcId="{52FE7301-069C-40B0-B9D7-3D0F643F159D}" destId="{8E4AD23A-489F-455D-B63A-0283A65C7238}" srcOrd="0" destOrd="0" presId="urn:microsoft.com/office/officeart/2018/5/layout/CenteredIconLabelDescriptionList"/>
    <dgm:cxn modelId="{227B4E70-D0C2-4641-9F55-6D34E6654D45}" type="presParOf" srcId="{52FE7301-069C-40B0-B9D7-3D0F643F159D}" destId="{7B6F3831-B272-41DE-A90A-D4E29670F6C0}" srcOrd="1" destOrd="0" presId="urn:microsoft.com/office/officeart/2018/5/layout/CenteredIconLabelDescriptionList"/>
    <dgm:cxn modelId="{032281D4-2FEA-450F-945B-5E25282A876F}" type="presParOf" srcId="{52FE7301-069C-40B0-B9D7-3D0F643F159D}" destId="{06034923-57B1-44D1-8672-A0406099F3B4}" srcOrd="2" destOrd="0" presId="urn:microsoft.com/office/officeart/2018/5/layout/CenteredIconLabelDescriptionList"/>
    <dgm:cxn modelId="{FEC0F4A0-C430-4533-9615-406997032790}" type="presParOf" srcId="{52FE7301-069C-40B0-B9D7-3D0F643F159D}" destId="{734E5DD4-1E4B-4AE8-8FE4-13B3A5A1BB6E}" srcOrd="3" destOrd="0" presId="urn:microsoft.com/office/officeart/2018/5/layout/CenteredIconLabelDescriptionList"/>
    <dgm:cxn modelId="{BDCA4CED-F79A-454E-8BCF-9EE93DF7E11F}" type="presParOf" srcId="{52FE7301-069C-40B0-B9D7-3D0F643F159D}" destId="{7DDDE626-6610-4836-996D-0BDE08723140}" srcOrd="4" destOrd="0" presId="urn:microsoft.com/office/officeart/2018/5/layout/CenteredIconLabelDescriptionList"/>
    <dgm:cxn modelId="{89168310-5037-407F-9622-1738310B59C8}" type="presParOf" srcId="{56216892-B9D0-49CE-9B5C-EFA011621B7C}" destId="{9E9D2274-0DE6-49E6-93B0-BC4C7884E451}" srcOrd="1" destOrd="0" presId="urn:microsoft.com/office/officeart/2018/5/layout/CenteredIconLabelDescriptionList"/>
    <dgm:cxn modelId="{BADE42D4-C95C-43D8-AF35-FAAFD3E919AE}" type="presParOf" srcId="{56216892-B9D0-49CE-9B5C-EFA011621B7C}" destId="{87F47855-30D2-4EB2-96C1-BC1EFE3AF98B}" srcOrd="2" destOrd="0" presId="urn:microsoft.com/office/officeart/2018/5/layout/CenteredIconLabelDescriptionList"/>
    <dgm:cxn modelId="{9857F4ED-E106-476B-9ED5-A253FC587343}" type="presParOf" srcId="{87F47855-30D2-4EB2-96C1-BC1EFE3AF98B}" destId="{532C5B32-F6AE-45E1-BCE9-1B3BD6C950E9}" srcOrd="0" destOrd="0" presId="urn:microsoft.com/office/officeart/2018/5/layout/CenteredIconLabelDescriptionList"/>
    <dgm:cxn modelId="{CB12B44B-46FB-4FDB-A6D1-17660F4DFD15}" type="presParOf" srcId="{87F47855-30D2-4EB2-96C1-BC1EFE3AF98B}" destId="{3E4CBA2C-0759-499A-B7F3-5459EE5C6B75}" srcOrd="1" destOrd="0" presId="urn:microsoft.com/office/officeart/2018/5/layout/CenteredIconLabelDescriptionList"/>
    <dgm:cxn modelId="{7876EDA4-9FCD-486C-B613-20E97D589F04}" type="presParOf" srcId="{87F47855-30D2-4EB2-96C1-BC1EFE3AF98B}" destId="{E1CEA516-3BB5-4DA6-A23C-9642028708E3}" srcOrd="2" destOrd="0" presId="urn:microsoft.com/office/officeart/2018/5/layout/CenteredIconLabelDescriptionList"/>
    <dgm:cxn modelId="{34D2BAA1-4300-4839-BB6F-C9AD4839B115}" type="presParOf" srcId="{87F47855-30D2-4EB2-96C1-BC1EFE3AF98B}" destId="{65FED2DE-22BF-4354-A30E-D2ABF19DB457}" srcOrd="3" destOrd="0" presId="urn:microsoft.com/office/officeart/2018/5/layout/CenteredIconLabelDescriptionList"/>
    <dgm:cxn modelId="{5118D5EA-B79C-4C07-BC06-2646279C2BB0}" type="presParOf" srcId="{87F47855-30D2-4EB2-96C1-BC1EFE3AF98B}" destId="{C9FDC977-B7D3-4080-8A2B-D2C98E9DD25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D521AC-9D3F-4D88-BB93-135704257E1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1F323A5-E5C0-4A8B-B0CD-C356D44736E1}">
      <dgm:prSet custT="1"/>
      <dgm:spPr/>
      <dgm:t>
        <a:bodyPr/>
        <a:lstStyle/>
        <a:p>
          <a:r>
            <a:rPr lang="nl-BE" sz="1600" dirty="0" err="1"/>
            <a:t>Fault</a:t>
          </a:r>
          <a:r>
            <a:rPr lang="nl-BE" sz="1600" dirty="0"/>
            <a:t>: </a:t>
          </a:r>
          <a:r>
            <a:rPr lang="en-US" sz="1600" i="1" dirty="0"/>
            <a:t>The bank can be at fault in two cases:</a:t>
          </a:r>
          <a:endParaRPr lang="en-US" sz="1600" dirty="0"/>
        </a:p>
      </dgm:t>
    </dgm:pt>
    <dgm:pt modelId="{6FB89042-70D3-47F3-9FEE-8F5E19D79CA1}" type="parTrans" cxnId="{36B0D9AE-D158-47BD-A3EA-C5954F2E21FD}">
      <dgm:prSet/>
      <dgm:spPr/>
      <dgm:t>
        <a:bodyPr/>
        <a:lstStyle/>
        <a:p>
          <a:endParaRPr lang="en-US"/>
        </a:p>
      </dgm:t>
    </dgm:pt>
    <dgm:pt modelId="{AB09697D-3164-428B-BD5A-A9C7F51AA10F}" type="sibTrans" cxnId="{36B0D9AE-D158-47BD-A3EA-C5954F2E21FD}">
      <dgm:prSet/>
      <dgm:spPr/>
      <dgm:t>
        <a:bodyPr/>
        <a:lstStyle/>
        <a:p>
          <a:endParaRPr lang="en-US"/>
        </a:p>
      </dgm:t>
    </dgm:pt>
    <dgm:pt modelId="{14BF2A01-73BE-4B3C-8790-259C6CD4B924}">
      <dgm:prSet custT="1"/>
      <dgm:spPr/>
      <dgm:t>
        <a:bodyPr/>
        <a:lstStyle/>
        <a:p>
          <a:r>
            <a:rPr lang="en-US" sz="1600" dirty="0"/>
            <a:t>Lending for activities prohibited by </a:t>
          </a:r>
          <a:r>
            <a:rPr lang="en-US" sz="1600" b="1" dirty="0"/>
            <a:t>statutory law </a:t>
          </a:r>
          <a:r>
            <a:rPr lang="en-US" sz="1600" dirty="0"/>
            <a:t>or in violation of the </a:t>
          </a:r>
          <a:r>
            <a:rPr lang="en-US" sz="1600" b="1" dirty="0"/>
            <a:t>standard of care </a:t>
          </a:r>
          <a:r>
            <a:rPr lang="en-US" sz="1600" dirty="0"/>
            <a:t>(</a:t>
          </a:r>
          <a:r>
            <a:rPr lang="en-US" sz="1600" i="1" dirty="0"/>
            <a:t>bonus pater </a:t>
          </a:r>
          <a:r>
            <a:rPr lang="en-US" sz="1600" i="1" dirty="0" err="1"/>
            <a:t>familias</a:t>
          </a:r>
          <a:r>
            <a:rPr lang="en-US" sz="1600" dirty="0"/>
            <a:t>).</a:t>
          </a:r>
        </a:p>
      </dgm:t>
    </dgm:pt>
    <dgm:pt modelId="{9A1C99EB-4BE9-476E-9F53-6E7905882410}" type="parTrans" cxnId="{8E5B2DED-A02E-4D6F-8159-A7D604A7790E}">
      <dgm:prSet/>
      <dgm:spPr/>
      <dgm:t>
        <a:bodyPr/>
        <a:lstStyle/>
        <a:p>
          <a:endParaRPr lang="en-US"/>
        </a:p>
      </dgm:t>
    </dgm:pt>
    <dgm:pt modelId="{297880D3-1DAA-4C3E-87B7-A4506D6E1FCB}" type="sibTrans" cxnId="{8E5B2DED-A02E-4D6F-8159-A7D604A7790E}">
      <dgm:prSet/>
      <dgm:spPr/>
      <dgm:t>
        <a:bodyPr/>
        <a:lstStyle/>
        <a:p>
          <a:endParaRPr lang="en-US"/>
        </a:p>
      </dgm:t>
    </dgm:pt>
    <dgm:pt modelId="{CD2FF7AF-F55B-40C4-A4A9-68E9618FF0A7}">
      <dgm:prSet custT="1"/>
      <dgm:spPr/>
      <dgm:t>
        <a:bodyPr/>
        <a:lstStyle/>
        <a:p>
          <a:r>
            <a:rPr lang="en-US" sz="1600" dirty="0"/>
            <a:t>When a third party sues the bank for the (faulty) actions of the borrower, that third party effectively claims that not (only) the borrower, but also the bank committed a fault.</a:t>
          </a:r>
        </a:p>
      </dgm:t>
    </dgm:pt>
    <dgm:pt modelId="{17F4B5C7-DA7B-4358-84B5-7E9928589912}" type="parTrans" cxnId="{BE66C438-3490-406F-9A93-7E433735DF36}">
      <dgm:prSet/>
      <dgm:spPr/>
      <dgm:t>
        <a:bodyPr/>
        <a:lstStyle/>
        <a:p>
          <a:endParaRPr lang="en-US"/>
        </a:p>
      </dgm:t>
    </dgm:pt>
    <dgm:pt modelId="{79FB6889-0A7A-4DC4-AF80-80536355299C}" type="sibTrans" cxnId="{BE66C438-3490-406F-9A93-7E433735DF36}">
      <dgm:prSet/>
      <dgm:spPr/>
      <dgm:t>
        <a:bodyPr/>
        <a:lstStyle/>
        <a:p>
          <a:endParaRPr lang="en-US"/>
        </a:p>
      </dgm:t>
    </dgm:pt>
    <dgm:pt modelId="{0B418264-92B4-47A0-AA7C-22611ACE8D6B}" type="pres">
      <dgm:prSet presAssocID="{C7D521AC-9D3F-4D88-BB93-135704257E1E}" presName="root" presStyleCnt="0">
        <dgm:presLayoutVars>
          <dgm:dir/>
          <dgm:resizeHandles val="exact"/>
        </dgm:presLayoutVars>
      </dgm:prSet>
      <dgm:spPr/>
    </dgm:pt>
    <dgm:pt modelId="{58E864B7-965E-42A5-92DD-54DB47F7E631}" type="pres">
      <dgm:prSet presAssocID="{21F323A5-E5C0-4A8B-B0CD-C356D44736E1}" presName="compNode" presStyleCnt="0"/>
      <dgm:spPr/>
    </dgm:pt>
    <dgm:pt modelId="{509944ED-575B-435B-B447-3A99AC4C9F7B}" type="pres">
      <dgm:prSet presAssocID="{21F323A5-E5C0-4A8B-B0CD-C356D44736E1}" presName="bgRect" presStyleLbl="bgShp" presStyleIdx="0" presStyleCnt="2" custLinFactNeighborX="0" custLinFactNeighborY="10110"/>
      <dgm:spPr/>
    </dgm:pt>
    <dgm:pt modelId="{13841CFB-EA74-460D-8F61-99F4ECB19149}" type="pres">
      <dgm:prSet presAssocID="{21F323A5-E5C0-4A8B-B0CD-C356D44736E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0EAE096F-677A-44EC-B738-693226E1E60C}" type="pres">
      <dgm:prSet presAssocID="{21F323A5-E5C0-4A8B-B0CD-C356D44736E1}" presName="spaceRect" presStyleCnt="0"/>
      <dgm:spPr/>
    </dgm:pt>
    <dgm:pt modelId="{C9286922-D72C-484F-86CD-1E1E51BB3ADF}" type="pres">
      <dgm:prSet presAssocID="{21F323A5-E5C0-4A8B-B0CD-C356D44736E1}" presName="parTx" presStyleLbl="revTx" presStyleIdx="0" presStyleCnt="3">
        <dgm:presLayoutVars>
          <dgm:chMax val="0"/>
          <dgm:chPref val="0"/>
        </dgm:presLayoutVars>
      </dgm:prSet>
      <dgm:spPr/>
    </dgm:pt>
    <dgm:pt modelId="{F9F3CF3C-F2A5-470E-B1DD-09D65FE45C81}" type="pres">
      <dgm:prSet presAssocID="{21F323A5-E5C0-4A8B-B0CD-C356D44736E1}" presName="desTx" presStyleLbl="revTx" presStyleIdx="1" presStyleCnt="3" custLinFactNeighborX="-1206" custLinFactNeighborY="8562">
        <dgm:presLayoutVars/>
      </dgm:prSet>
      <dgm:spPr/>
    </dgm:pt>
    <dgm:pt modelId="{AE817BB6-C2A0-4493-9C82-7453E62EDE79}" type="pres">
      <dgm:prSet presAssocID="{AB09697D-3164-428B-BD5A-A9C7F51AA10F}" presName="sibTrans" presStyleCnt="0"/>
      <dgm:spPr/>
    </dgm:pt>
    <dgm:pt modelId="{8B6E084D-ED08-4A2D-814A-C183FFC49BB4}" type="pres">
      <dgm:prSet presAssocID="{CD2FF7AF-F55B-40C4-A4A9-68E9618FF0A7}" presName="compNode" presStyleCnt="0"/>
      <dgm:spPr/>
    </dgm:pt>
    <dgm:pt modelId="{A0174C63-976F-43BF-829C-6DBD47FCD4F9}" type="pres">
      <dgm:prSet presAssocID="{CD2FF7AF-F55B-40C4-A4A9-68E9618FF0A7}" presName="bgRect" presStyleLbl="bgShp" presStyleIdx="1" presStyleCnt="2"/>
      <dgm:spPr/>
    </dgm:pt>
    <dgm:pt modelId="{45C1663E-1388-4DAE-A94E-6AFA24402A8A}" type="pres">
      <dgm:prSet presAssocID="{CD2FF7AF-F55B-40C4-A4A9-68E9618FF0A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64B2E589-1F1E-4A8F-A822-FB946FB70918}" type="pres">
      <dgm:prSet presAssocID="{CD2FF7AF-F55B-40C4-A4A9-68E9618FF0A7}" presName="spaceRect" presStyleCnt="0"/>
      <dgm:spPr/>
    </dgm:pt>
    <dgm:pt modelId="{8C627FF4-98A9-4E3B-8A11-00E0CC66A8B1}" type="pres">
      <dgm:prSet presAssocID="{CD2FF7AF-F55B-40C4-A4A9-68E9618FF0A7}" presName="parTx" presStyleLbl="revTx" presStyleIdx="2" presStyleCnt="3">
        <dgm:presLayoutVars>
          <dgm:chMax val="0"/>
          <dgm:chPref val="0"/>
        </dgm:presLayoutVars>
      </dgm:prSet>
      <dgm:spPr/>
    </dgm:pt>
  </dgm:ptLst>
  <dgm:cxnLst>
    <dgm:cxn modelId="{BE66C438-3490-406F-9A93-7E433735DF36}" srcId="{C7D521AC-9D3F-4D88-BB93-135704257E1E}" destId="{CD2FF7AF-F55B-40C4-A4A9-68E9618FF0A7}" srcOrd="1" destOrd="0" parTransId="{17F4B5C7-DA7B-4358-84B5-7E9928589912}" sibTransId="{79FB6889-0A7A-4DC4-AF80-80536355299C}"/>
    <dgm:cxn modelId="{9A1E9E98-D91D-48D8-BC12-11B32CC1D5EA}" type="presOf" srcId="{21F323A5-E5C0-4A8B-B0CD-C356D44736E1}" destId="{C9286922-D72C-484F-86CD-1E1E51BB3ADF}" srcOrd="0" destOrd="0" presId="urn:microsoft.com/office/officeart/2018/2/layout/IconVerticalSolidList"/>
    <dgm:cxn modelId="{3A3E8EA6-657C-40E7-ADB8-BF98EC150058}" type="presOf" srcId="{14BF2A01-73BE-4B3C-8790-259C6CD4B924}" destId="{F9F3CF3C-F2A5-470E-B1DD-09D65FE45C81}" srcOrd="0" destOrd="0" presId="urn:microsoft.com/office/officeart/2018/2/layout/IconVerticalSolidList"/>
    <dgm:cxn modelId="{02F9EDAC-CA35-4729-A1A4-4B21006D8EB4}" type="presOf" srcId="{CD2FF7AF-F55B-40C4-A4A9-68E9618FF0A7}" destId="{8C627FF4-98A9-4E3B-8A11-00E0CC66A8B1}" srcOrd="0" destOrd="0" presId="urn:microsoft.com/office/officeart/2018/2/layout/IconVerticalSolidList"/>
    <dgm:cxn modelId="{36B0D9AE-D158-47BD-A3EA-C5954F2E21FD}" srcId="{C7D521AC-9D3F-4D88-BB93-135704257E1E}" destId="{21F323A5-E5C0-4A8B-B0CD-C356D44736E1}" srcOrd="0" destOrd="0" parTransId="{6FB89042-70D3-47F3-9FEE-8F5E19D79CA1}" sibTransId="{AB09697D-3164-428B-BD5A-A9C7F51AA10F}"/>
    <dgm:cxn modelId="{999A74B8-BEC4-4BE1-AC3A-8440F3B7E043}" type="presOf" srcId="{C7D521AC-9D3F-4D88-BB93-135704257E1E}" destId="{0B418264-92B4-47A0-AA7C-22611ACE8D6B}" srcOrd="0" destOrd="0" presId="urn:microsoft.com/office/officeart/2018/2/layout/IconVerticalSolidList"/>
    <dgm:cxn modelId="{8E5B2DED-A02E-4D6F-8159-A7D604A7790E}" srcId="{21F323A5-E5C0-4A8B-B0CD-C356D44736E1}" destId="{14BF2A01-73BE-4B3C-8790-259C6CD4B924}" srcOrd="0" destOrd="0" parTransId="{9A1C99EB-4BE9-476E-9F53-6E7905882410}" sibTransId="{297880D3-1DAA-4C3E-87B7-A4506D6E1FCB}"/>
    <dgm:cxn modelId="{6775961E-8D38-4953-AFE0-B1162BB5FD25}" type="presParOf" srcId="{0B418264-92B4-47A0-AA7C-22611ACE8D6B}" destId="{58E864B7-965E-42A5-92DD-54DB47F7E631}" srcOrd="0" destOrd="0" presId="urn:microsoft.com/office/officeart/2018/2/layout/IconVerticalSolidList"/>
    <dgm:cxn modelId="{BA9CD66C-42AD-4788-8A1E-EA55DB83F9D7}" type="presParOf" srcId="{58E864B7-965E-42A5-92DD-54DB47F7E631}" destId="{509944ED-575B-435B-B447-3A99AC4C9F7B}" srcOrd="0" destOrd="0" presId="urn:microsoft.com/office/officeart/2018/2/layout/IconVerticalSolidList"/>
    <dgm:cxn modelId="{C5464993-3BE2-4916-8722-0875A04A78A1}" type="presParOf" srcId="{58E864B7-965E-42A5-92DD-54DB47F7E631}" destId="{13841CFB-EA74-460D-8F61-99F4ECB19149}" srcOrd="1" destOrd="0" presId="urn:microsoft.com/office/officeart/2018/2/layout/IconVerticalSolidList"/>
    <dgm:cxn modelId="{7223B673-4AD7-428C-B38B-71FDC16FBF37}" type="presParOf" srcId="{58E864B7-965E-42A5-92DD-54DB47F7E631}" destId="{0EAE096F-677A-44EC-B738-693226E1E60C}" srcOrd="2" destOrd="0" presId="urn:microsoft.com/office/officeart/2018/2/layout/IconVerticalSolidList"/>
    <dgm:cxn modelId="{BFDB2FFB-A740-4406-8FC7-F527E9A2B2BF}" type="presParOf" srcId="{58E864B7-965E-42A5-92DD-54DB47F7E631}" destId="{C9286922-D72C-484F-86CD-1E1E51BB3ADF}" srcOrd="3" destOrd="0" presId="urn:microsoft.com/office/officeart/2018/2/layout/IconVerticalSolidList"/>
    <dgm:cxn modelId="{391494F9-AC3D-46A8-A260-0EA68F5AC1B1}" type="presParOf" srcId="{58E864B7-965E-42A5-92DD-54DB47F7E631}" destId="{F9F3CF3C-F2A5-470E-B1DD-09D65FE45C81}" srcOrd="4" destOrd="0" presId="urn:microsoft.com/office/officeart/2018/2/layout/IconVerticalSolidList"/>
    <dgm:cxn modelId="{F4FA66A6-FE45-4F4F-99C4-2EDA9A31ED19}" type="presParOf" srcId="{0B418264-92B4-47A0-AA7C-22611ACE8D6B}" destId="{AE817BB6-C2A0-4493-9C82-7453E62EDE79}" srcOrd="1" destOrd="0" presId="urn:microsoft.com/office/officeart/2018/2/layout/IconVerticalSolidList"/>
    <dgm:cxn modelId="{D410EA0B-A458-491C-A037-F18EAC2365AF}" type="presParOf" srcId="{0B418264-92B4-47A0-AA7C-22611ACE8D6B}" destId="{8B6E084D-ED08-4A2D-814A-C183FFC49BB4}" srcOrd="2" destOrd="0" presId="urn:microsoft.com/office/officeart/2018/2/layout/IconVerticalSolidList"/>
    <dgm:cxn modelId="{A120D7BC-AEB3-46E2-84FB-ACB22EFC1E72}" type="presParOf" srcId="{8B6E084D-ED08-4A2D-814A-C183FFC49BB4}" destId="{A0174C63-976F-43BF-829C-6DBD47FCD4F9}" srcOrd="0" destOrd="0" presId="urn:microsoft.com/office/officeart/2018/2/layout/IconVerticalSolidList"/>
    <dgm:cxn modelId="{694AB2D1-EE9B-4F05-A403-C491386F2966}" type="presParOf" srcId="{8B6E084D-ED08-4A2D-814A-C183FFC49BB4}" destId="{45C1663E-1388-4DAE-A94E-6AFA24402A8A}" srcOrd="1" destOrd="0" presId="urn:microsoft.com/office/officeart/2018/2/layout/IconVerticalSolidList"/>
    <dgm:cxn modelId="{922D4390-56F2-4558-B6C9-8C0F714B2A90}" type="presParOf" srcId="{8B6E084D-ED08-4A2D-814A-C183FFC49BB4}" destId="{64B2E589-1F1E-4A8F-A822-FB946FB70918}" srcOrd="2" destOrd="0" presId="urn:microsoft.com/office/officeart/2018/2/layout/IconVerticalSolidList"/>
    <dgm:cxn modelId="{0D25E428-4DAF-436D-8133-283B0554CF8E}" type="presParOf" srcId="{8B6E084D-ED08-4A2D-814A-C183FFC49BB4}" destId="{8C627FF4-98A9-4E3B-8A11-00E0CC66A8B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3DF2A-F580-4706-A96B-7F55166EC64F}">
      <dsp:nvSpPr>
        <dsp:cNvPr id="0" name=""/>
        <dsp:cNvSpPr/>
      </dsp:nvSpPr>
      <dsp:spPr>
        <a:xfrm>
          <a:off x="0" y="1462"/>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B6A8B1F-7BAB-4BE9-B3BC-BA5A9974F0AC}">
      <dsp:nvSpPr>
        <dsp:cNvPr id="0" name=""/>
        <dsp:cNvSpPr/>
      </dsp:nvSpPr>
      <dsp:spPr>
        <a:xfrm>
          <a:off x="0" y="1462"/>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a:t>Introduction</a:t>
          </a:r>
          <a:endParaRPr lang="en-US" sz="2300" kern="1200"/>
        </a:p>
      </dsp:txBody>
      <dsp:txXfrm>
        <a:off x="0" y="1462"/>
        <a:ext cx="7576903" cy="498676"/>
      </dsp:txXfrm>
    </dsp:sp>
    <dsp:sp modelId="{854C5EB8-A03A-40BC-ACEA-8FF7CF1CC6BF}">
      <dsp:nvSpPr>
        <dsp:cNvPr id="0" name=""/>
        <dsp:cNvSpPr/>
      </dsp:nvSpPr>
      <dsp:spPr>
        <a:xfrm>
          <a:off x="0" y="500138"/>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B80DC88-6F5D-46EE-B0B0-92A7A39115D9}">
      <dsp:nvSpPr>
        <dsp:cNvPr id="0" name=""/>
        <dsp:cNvSpPr/>
      </dsp:nvSpPr>
      <dsp:spPr>
        <a:xfrm>
          <a:off x="0" y="500138"/>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dirty="0"/>
            <a:t>Application </a:t>
          </a:r>
          <a:r>
            <a:rPr lang="nl-BE" sz="2300" kern="1200" dirty="0" err="1"/>
            <a:t>for</a:t>
          </a:r>
          <a:r>
            <a:rPr lang="nl-BE" sz="2300" kern="1200" dirty="0"/>
            <a:t> </a:t>
          </a:r>
          <a:r>
            <a:rPr lang="nl-BE" sz="2300" kern="1200" dirty="0" err="1"/>
            <a:t>and</a:t>
          </a:r>
          <a:r>
            <a:rPr lang="nl-BE" sz="2300" kern="1200" dirty="0"/>
            <a:t> availability of “</a:t>
          </a:r>
          <a:r>
            <a:rPr lang="nl-BE" sz="2300" kern="1200" dirty="0" err="1"/>
            <a:t>sustainable</a:t>
          </a:r>
          <a:r>
            <a:rPr lang="nl-BE" sz="2300" kern="1200" dirty="0"/>
            <a:t>” </a:t>
          </a:r>
          <a:r>
            <a:rPr lang="nl-BE" sz="2300" kern="1200" dirty="0" err="1"/>
            <a:t>financing</a:t>
          </a:r>
          <a:endParaRPr lang="en-US" sz="2300" kern="1200" dirty="0"/>
        </a:p>
      </dsp:txBody>
      <dsp:txXfrm>
        <a:off x="0" y="500138"/>
        <a:ext cx="7576903" cy="498676"/>
      </dsp:txXfrm>
    </dsp:sp>
    <dsp:sp modelId="{2FDBC9FB-82C0-4C79-9533-AD47D90E77B3}">
      <dsp:nvSpPr>
        <dsp:cNvPr id="0" name=""/>
        <dsp:cNvSpPr/>
      </dsp:nvSpPr>
      <dsp:spPr>
        <a:xfrm>
          <a:off x="0" y="998815"/>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6925B28-9E68-4532-A88E-4C11C47F910D}">
      <dsp:nvSpPr>
        <dsp:cNvPr id="0" name=""/>
        <dsp:cNvSpPr/>
      </dsp:nvSpPr>
      <dsp:spPr>
        <a:xfrm>
          <a:off x="0" y="998815"/>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a:t>Terms of the credit agreement / terms and conditions</a:t>
          </a:r>
          <a:endParaRPr lang="en-US" sz="2300" kern="1200"/>
        </a:p>
      </dsp:txBody>
      <dsp:txXfrm>
        <a:off x="0" y="998815"/>
        <a:ext cx="7576903" cy="498676"/>
      </dsp:txXfrm>
    </dsp:sp>
    <dsp:sp modelId="{61062E0F-2304-47B9-BC3C-B7FCB976EBC5}">
      <dsp:nvSpPr>
        <dsp:cNvPr id="0" name=""/>
        <dsp:cNvSpPr/>
      </dsp:nvSpPr>
      <dsp:spPr>
        <a:xfrm>
          <a:off x="0" y="1497491"/>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94BD4B2-5E1A-4082-A41F-403E39AF3F1A}">
      <dsp:nvSpPr>
        <dsp:cNvPr id="0" name=""/>
        <dsp:cNvSpPr/>
      </dsp:nvSpPr>
      <dsp:spPr>
        <a:xfrm>
          <a:off x="0" y="1497491"/>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a:t>Adverse events</a:t>
          </a:r>
          <a:endParaRPr lang="en-US" sz="2300" kern="1200"/>
        </a:p>
      </dsp:txBody>
      <dsp:txXfrm>
        <a:off x="0" y="1497491"/>
        <a:ext cx="7576903" cy="498676"/>
      </dsp:txXfrm>
    </dsp:sp>
    <dsp:sp modelId="{CFCEB90D-17AB-41CA-9A14-A392C5069DF3}">
      <dsp:nvSpPr>
        <dsp:cNvPr id="0" name=""/>
        <dsp:cNvSpPr/>
      </dsp:nvSpPr>
      <dsp:spPr>
        <a:xfrm>
          <a:off x="0" y="1996167"/>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57C1055-5806-4D61-973F-7D422C710655}">
      <dsp:nvSpPr>
        <dsp:cNvPr id="0" name=""/>
        <dsp:cNvSpPr/>
      </dsp:nvSpPr>
      <dsp:spPr>
        <a:xfrm>
          <a:off x="0" y="1996167"/>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a:t>Lender liability in the context of sustainable finance</a:t>
          </a:r>
          <a:endParaRPr lang="en-US" sz="2300" kern="1200"/>
        </a:p>
      </dsp:txBody>
      <dsp:txXfrm>
        <a:off x="0" y="1996167"/>
        <a:ext cx="7576903" cy="498676"/>
      </dsp:txXfrm>
    </dsp:sp>
    <dsp:sp modelId="{5E73BD44-FC99-401A-86A1-F988200ADB43}">
      <dsp:nvSpPr>
        <dsp:cNvPr id="0" name=""/>
        <dsp:cNvSpPr/>
      </dsp:nvSpPr>
      <dsp:spPr>
        <a:xfrm>
          <a:off x="0" y="2494844"/>
          <a:ext cx="7576903" cy="0"/>
        </a:xfrm>
        <a:prstGeom prst="lin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27F59D7-6619-4018-8E03-FCEE3E6319D1}">
      <dsp:nvSpPr>
        <dsp:cNvPr id="0" name=""/>
        <dsp:cNvSpPr/>
      </dsp:nvSpPr>
      <dsp:spPr>
        <a:xfrm>
          <a:off x="0" y="2494844"/>
          <a:ext cx="7576903" cy="498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BE" sz="2300" kern="1200"/>
            <a:t>Q&amp;A session</a:t>
          </a:r>
          <a:endParaRPr lang="en-US" sz="2300" kern="1200"/>
        </a:p>
      </dsp:txBody>
      <dsp:txXfrm>
        <a:off x="0" y="2494844"/>
        <a:ext cx="7576903" cy="498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062CB-54B4-425B-BD2B-83C1407FA8F4}">
      <dsp:nvSpPr>
        <dsp:cNvPr id="0" name=""/>
        <dsp:cNvSpPr/>
      </dsp:nvSpPr>
      <dsp:spPr>
        <a:xfrm>
          <a:off x="0" y="5353"/>
          <a:ext cx="7694111" cy="9618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6BA610-C79A-4FB9-A788-141D338D91EE}">
      <dsp:nvSpPr>
        <dsp:cNvPr id="0" name=""/>
        <dsp:cNvSpPr/>
      </dsp:nvSpPr>
      <dsp:spPr>
        <a:xfrm>
          <a:off x="290961" y="221771"/>
          <a:ext cx="529021" cy="5290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614E48-8738-47F5-83B4-E4EB8F927CF0}">
      <dsp:nvSpPr>
        <dsp:cNvPr id="0" name=""/>
        <dsp:cNvSpPr/>
      </dsp:nvSpPr>
      <dsp:spPr>
        <a:xfrm>
          <a:off x="1110944" y="5353"/>
          <a:ext cx="6580993" cy="961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96" tIns="101796" rIns="101796" bIns="101796" numCol="1" spcCol="1270" anchor="ctr" anchorCtr="0">
          <a:noAutofit/>
        </a:bodyPr>
        <a:lstStyle/>
        <a:p>
          <a:pPr marL="0" lvl="0" indent="0" algn="l" defTabSz="622300">
            <a:lnSpc>
              <a:spcPct val="100000"/>
            </a:lnSpc>
            <a:spcBef>
              <a:spcPct val="0"/>
            </a:spcBef>
            <a:spcAft>
              <a:spcPct val="35000"/>
            </a:spcAft>
            <a:buNone/>
          </a:pPr>
          <a:r>
            <a:rPr lang="nl-BE" sz="1400" b="1" kern="1200" dirty="0"/>
            <a:t>First step: </a:t>
          </a:r>
          <a:r>
            <a:rPr lang="nl-BE" sz="1400" kern="1200" dirty="0"/>
            <a:t>Paris Agreement (2015) </a:t>
          </a:r>
          <a:endParaRPr lang="en-US" sz="1400" kern="1200" dirty="0"/>
        </a:p>
      </dsp:txBody>
      <dsp:txXfrm>
        <a:off x="1110944" y="5353"/>
        <a:ext cx="6580993" cy="961856"/>
      </dsp:txXfrm>
    </dsp:sp>
    <dsp:sp modelId="{2CF86AF6-96D2-4074-9D5D-055292CC15DF}">
      <dsp:nvSpPr>
        <dsp:cNvPr id="0" name=""/>
        <dsp:cNvSpPr/>
      </dsp:nvSpPr>
      <dsp:spPr>
        <a:xfrm>
          <a:off x="0" y="1207674"/>
          <a:ext cx="7694111" cy="9618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F4FFE4-6EE1-453F-8A1C-E51B0F712EDF}">
      <dsp:nvSpPr>
        <dsp:cNvPr id="0" name=""/>
        <dsp:cNvSpPr/>
      </dsp:nvSpPr>
      <dsp:spPr>
        <a:xfrm>
          <a:off x="290961" y="1424091"/>
          <a:ext cx="529021" cy="5290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5E7E04-BA49-472A-88E9-8BEEC36572BC}">
      <dsp:nvSpPr>
        <dsp:cNvPr id="0" name=""/>
        <dsp:cNvSpPr/>
      </dsp:nvSpPr>
      <dsp:spPr>
        <a:xfrm>
          <a:off x="1110944" y="1207674"/>
          <a:ext cx="6580993" cy="961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96" tIns="101796" rIns="101796" bIns="101796" numCol="1" spcCol="1270" anchor="ctr" anchorCtr="0">
          <a:noAutofit/>
        </a:bodyPr>
        <a:lstStyle/>
        <a:p>
          <a:pPr marL="0" lvl="0" indent="0" algn="l" defTabSz="622300">
            <a:lnSpc>
              <a:spcPct val="100000"/>
            </a:lnSpc>
            <a:spcBef>
              <a:spcPct val="0"/>
            </a:spcBef>
            <a:spcAft>
              <a:spcPct val="35000"/>
            </a:spcAft>
            <a:buNone/>
          </a:pPr>
          <a:r>
            <a:rPr lang="nl-BE" sz="1400" b="1" kern="1200" dirty="0"/>
            <a:t>2016</a:t>
          </a:r>
          <a:r>
            <a:rPr lang="nl-BE" sz="1400" kern="1200" dirty="0"/>
            <a:t>: </a:t>
          </a:r>
          <a:r>
            <a:rPr lang="en-US" sz="1400" kern="1200" dirty="0"/>
            <a:t>High-Level Expert Group on sustainable finance</a:t>
          </a:r>
        </a:p>
      </dsp:txBody>
      <dsp:txXfrm>
        <a:off x="1110944" y="1207674"/>
        <a:ext cx="6580993" cy="961856"/>
      </dsp:txXfrm>
    </dsp:sp>
    <dsp:sp modelId="{76038376-4D8A-4A79-8ACD-5636C961E29E}">
      <dsp:nvSpPr>
        <dsp:cNvPr id="0" name=""/>
        <dsp:cNvSpPr/>
      </dsp:nvSpPr>
      <dsp:spPr>
        <a:xfrm>
          <a:off x="0" y="2409995"/>
          <a:ext cx="7694111" cy="9618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D6113-E61C-4067-A1C6-D8622E9C912E}">
      <dsp:nvSpPr>
        <dsp:cNvPr id="0" name=""/>
        <dsp:cNvSpPr/>
      </dsp:nvSpPr>
      <dsp:spPr>
        <a:xfrm>
          <a:off x="290961" y="2626412"/>
          <a:ext cx="529021" cy="5290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6337BE-E6EA-4603-8A31-9550E191F550}">
      <dsp:nvSpPr>
        <dsp:cNvPr id="0" name=""/>
        <dsp:cNvSpPr/>
      </dsp:nvSpPr>
      <dsp:spPr>
        <a:xfrm>
          <a:off x="1077387" y="2415348"/>
          <a:ext cx="2223166" cy="961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96" tIns="101796" rIns="101796" bIns="101796" numCol="1" spcCol="1270" anchor="ctr" anchorCtr="0">
          <a:noAutofit/>
        </a:bodyPr>
        <a:lstStyle/>
        <a:p>
          <a:pPr marL="0" lvl="0" indent="0" algn="l" defTabSz="622300">
            <a:lnSpc>
              <a:spcPct val="100000"/>
            </a:lnSpc>
            <a:spcBef>
              <a:spcPct val="0"/>
            </a:spcBef>
            <a:spcAft>
              <a:spcPct val="35000"/>
            </a:spcAft>
            <a:buNone/>
          </a:pPr>
          <a:r>
            <a:rPr lang="nl-BE" sz="1400" b="1" kern="1200" dirty="0" err="1"/>
            <a:t>March</a:t>
          </a:r>
          <a:r>
            <a:rPr lang="nl-BE" sz="1400" b="1" kern="1200" dirty="0"/>
            <a:t> 2018: </a:t>
          </a:r>
        </a:p>
        <a:p>
          <a:pPr marL="0" lvl="0" indent="0" algn="l" defTabSz="622300">
            <a:lnSpc>
              <a:spcPct val="100000"/>
            </a:lnSpc>
            <a:spcBef>
              <a:spcPct val="0"/>
            </a:spcBef>
            <a:spcAft>
              <a:spcPct val="35000"/>
            </a:spcAft>
            <a:buNone/>
          </a:pPr>
          <a:r>
            <a:rPr lang="en-US" sz="1400" b="1" i="1" kern="1200" dirty="0"/>
            <a:t>Action Plan - Financing Sustainable Growth</a:t>
          </a:r>
          <a:endParaRPr lang="en-US" sz="1400" kern="1200" dirty="0"/>
        </a:p>
      </dsp:txBody>
      <dsp:txXfrm>
        <a:off x="1077387" y="2415348"/>
        <a:ext cx="2223166" cy="961856"/>
      </dsp:txXfrm>
    </dsp:sp>
    <dsp:sp modelId="{AE56F256-45E9-4B07-AEEF-F57CFAC30F2E}">
      <dsp:nvSpPr>
        <dsp:cNvPr id="0" name=""/>
        <dsp:cNvSpPr/>
      </dsp:nvSpPr>
      <dsp:spPr>
        <a:xfrm>
          <a:off x="4093248" y="2310404"/>
          <a:ext cx="3600848" cy="961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96" tIns="101796" rIns="101796" bIns="101796" numCol="1" spcCol="1270" anchor="ctr" anchorCtr="0">
          <a:noAutofit/>
        </a:bodyPr>
        <a:lstStyle/>
        <a:p>
          <a:pPr marL="0" lvl="0" indent="0" algn="l" defTabSz="488950">
            <a:lnSpc>
              <a:spcPct val="100000"/>
            </a:lnSpc>
            <a:spcBef>
              <a:spcPct val="0"/>
            </a:spcBef>
            <a:spcAft>
              <a:spcPct val="35000"/>
            </a:spcAft>
            <a:buNone/>
          </a:pPr>
          <a:endParaRPr lang="en-US" sz="1100" b="1" kern="1200" dirty="0"/>
        </a:p>
        <a:p>
          <a:pPr marL="0" lvl="0" indent="0" algn="l" defTabSz="444500">
            <a:lnSpc>
              <a:spcPct val="100000"/>
            </a:lnSpc>
            <a:spcBef>
              <a:spcPct val="0"/>
            </a:spcBef>
            <a:spcAft>
              <a:spcPct val="35000"/>
            </a:spcAft>
            <a:buNone/>
          </a:pPr>
          <a:r>
            <a:rPr lang="en-GB" sz="1000" kern="1200" dirty="0"/>
            <a:t>(I) reorient private capital to more sustainable investments, </a:t>
          </a:r>
          <a:endParaRPr lang="en-US" sz="1000" kern="1200" dirty="0"/>
        </a:p>
        <a:p>
          <a:pPr marL="0" lvl="0" indent="0" algn="l" defTabSz="444500">
            <a:lnSpc>
              <a:spcPct val="100000"/>
            </a:lnSpc>
            <a:spcBef>
              <a:spcPct val="0"/>
            </a:spcBef>
            <a:spcAft>
              <a:spcPct val="35000"/>
            </a:spcAft>
            <a:buNone/>
          </a:pPr>
          <a:r>
            <a:rPr lang="en-GB" sz="1000" kern="1200" dirty="0"/>
            <a:t>(II) </a:t>
          </a:r>
          <a:r>
            <a:rPr lang="en-US" sz="1000" kern="1200" dirty="0"/>
            <a:t>Mainstreaming Sustainability into risk Management</a:t>
          </a:r>
        </a:p>
        <a:p>
          <a:pPr marL="0" lvl="0" indent="0" algn="l" defTabSz="444500">
            <a:lnSpc>
              <a:spcPct val="100000"/>
            </a:lnSpc>
            <a:spcBef>
              <a:spcPct val="0"/>
            </a:spcBef>
            <a:spcAft>
              <a:spcPct val="35000"/>
            </a:spcAft>
            <a:buNone/>
          </a:pPr>
          <a:r>
            <a:rPr lang="en-GB" sz="1000" kern="1200" dirty="0"/>
            <a:t>(III) foster transparency and long-termism in financial and economic activity</a:t>
          </a:r>
          <a:endParaRPr lang="en-US" sz="1000" kern="1200" dirty="0"/>
        </a:p>
      </dsp:txBody>
      <dsp:txXfrm>
        <a:off x="4093248" y="2310404"/>
        <a:ext cx="3600848" cy="9618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60F22-E545-41F6-8AE7-27FB02ACF3D5}">
      <dsp:nvSpPr>
        <dsp:cNvPr id="0" name=""/>
        <dsp:cNvSpPr/>
      </dsp:nvSpPr>
      <dsp:spPr>
        <a:xfrm>
          <a:off x="1169322" y="1190295"/>
          <a:ext cx="1202223" cy="12022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3D29B7-0BD8-4626-BD42-8057570C62BF}">
      <dsp:nvSpPr>
        <dsp:cNvPr id="0" name=""/>
        <dsp:cNvSpPr/>
      </dsp:nvSpPr>
      <dsp:spPr>
        <a:xfrm>
          <a:off x="52972" y="2480524"/>
          <a:ext cx="3434923" cy="51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b="1" kern="1200" dirty="0"/>
            <a:t>Sustainable finance ?</a:t>
          </a:r>
          <a:endParaRPr lang="en-US" sz="1600" kern="1200" dirty="0"/>
        </a:p>
      </dsp:txBody>
      <dsp:txXfrm>
        <a:off x="52972" y="2480524"/>
        <a:ext cx="3434923" cy="515238"/>
      </dsp:txXfrm>
    </dsp:sp>
    <dsp:sp modelId="{ED522539-DD02-474B-A39B-95594E9221E1}">
      <dsp:nvSpPr>
        <dsp:cNvPr id="0" name=""/>
        <dsp:cNvSpPr/>
      </dsp:nvSpPr>
      <dsp:spPr>
        <a:xfrm>
          <a:off x="7940" y="2915805"/>
          <a:ext cx="3524987" cy="442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Finance to support economic growth while reducing pressures on the environment </a:t>
          </a:r>
        </a:p>
        <a:p>
          <a:pPr marL="0" lvl="0" indent="0" algn="ctr" defTabSz="622300">
            <a:lnSpc>
              <a:spcPct val="100000"/>
            </a:lnSpc>
            <a:spcBef>
              <a:spcPct val="0"/>
            </a:spcBef>
            <a:spcAft>
              <a:spcPct val="35000"/>
            </a:spcAft>
            <a:buNone/>
          </a:pPr>
          <a:r>
            <a:rPr lang="en-US" sz="1400" kern="1200" dirty="0"/>
            <a:t>to help reach the climate- and environmental objectives (European Green Deal, Paris Accord …) while taking into account social and governance aspects</a:t>
          </a:r>
        </a:p>
      </dsp:txBody>
      <dsp:txXfrm>
        <a:off x="7940" y="2915805"/>
        <a:ext cx="3524987" cy="442047"/>
      </dsp:txXfrm>
    </dsp:sp>
    <dsp:sp modelId="{37F5409A-0EAD-4E30-AC7B-5FB095532FDD}">
      <dsp:nvSpPr>
        <dsp:cNvPr id="0" name=""/>
        <dsp:cNvSpPr/>
      </dsp:nvSpPr>
      <dsp:spPr>
        <a:xfrm>
          <a:off x="5250389" y="1250740"/>
          <a:ext cx="1202223" cy="12022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603920-CFE5-40D9-BFEF-9CBA474DC97C}">
      <dsp:nvSpPr>
        <dsp:cNvPr id="0" name=""/>
        <dsp:cNvSpPr/>
      </dsp:nvSpPr>
      <dsp:spPr>
        <a:xfrm>
          <a:off x="4141973" y="2500189"/>
          <a:ext cx="3434923" cy="51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b="1" kern="1200" dirty="0"/>
            <a:t>Sustainable finance vs Transition finance ?</a:t>
          </a:r>
          <a:endParaRPr lang="en-US" sz="1600" kern="1200" dirty="0"/>
        </a:p>
      </dsp:txBody>
      <dsp:txXfrm>
        <a:off x="4141973" y="2500189"/>
        <a:ext cx="3434923" cy="515238"/>
      </dsp:txXfrm>
    </dsp:sp>
    <dsp:sp modelId="{1FA0665B-863C-42A2-8080-BC86ACF46E86}">
      <dsp:nvSpPr>
        <dsp:cNvPr id="0" name=""/>
        <dsp:cNvSpPr/>
      </dsp:nvSpPr>
      <dsp:spPr>
        <a:xfrm>
          <a:off x="4134039" y="3097142"/>
          <a:ext cx="3434923" cy="20026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AD23A-489F-455D-B63A-0283A65C7238}">
      <dsp:nvSpPr>
        <dsp:cNvPr id="0" name=""/>
        <dsp:cNvSpPr/>
      </dsp:nvSpPr>
      <dsp:spPr>
        <a:xfrm>
          <a:off x="1137185" y="132639"/>
          <a:ext cx="1216974" cy="12169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6034923-57B1-44D1-8672-A0406099F3B4}">
      <dsp:nvSpPr>
        <dsp:cNvPr id="0" name=""/>
        <dsp:cNvSpPr/>
      </dsp:nvSpPr>
      <dsp:spPr>
        <a:xfrm>
          <a:off x="7138" y="1466990"/>
          <a:ext cx="3477069" cy="521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b="1"/>
          </a:pPr>
          <a:r>
            <a:rPr lang="en-US" sz="1600" b="1" kern="1200" dirty="0"/>
            <a:t>Growing range of debt financing formats: </a:t>
          </a:r>
          <a:endParaRPr lang="en-US" sz="1600" kern="1200" dirty="0"/>
        </a:p>
      </dsp:txBody>
      <dsp:txXfrm>
        <a:off x="7138" y="1466990"/>
        <a:ext cx="3477069" cy="521560"/>
      </dsp:txXfrm>
    </dsp:sp>
    <dsp:sp modelId="{7DDDE626-6610-4836-996D-0BDE08723140}">
      <dsp:nvSpPr>
        <dsp:cNvPr id="0" name=""/>
        <dsp:cNvSpPr/>
      </dsp:nvSpPr>
      <dsp:spPr>
        <a:xfrm>
          <a:off x="7138" y="2043145"/>
          <a:ext cx="3477069" cy="819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loans, bonds, securitization, </a:t>
          </a:r>
          <a:r>
            <a:rPr lang="en-US" sz="1400" kern="1200" dirty="0" err="1"/>
            <a:t>servitisation</a:t>
          </a:r>
          <a:r>
            <a:rPr lang="en-US" sz="1400" kern="1200" dirty="0"/>
            <a:t>, blended finance, equity</a:t>
          </a:r>
        </a:p>
        <a:p>
          <a:pPr marL="0" lvl="0" indent="0" algn="ctr" defTabSz="622300">
            <a:lnSpc>
              <a:spcPct val="90000"/>
            </a:lnSpc>
            <a:spcBef>
              <a:spcPct val="0"/>
            </a:spcBef>
            <a:spcAft>
              <a:spcPct val="35000"/>
            </a:spcAft>
            <a:buNone/>
          </a:pPr>
          <a:r>
            <a:rPr lang="en-US" sz="1400" kern="1200" dirty="0"/>
            <a:t>green, social, sustainability linked, transition,</a:t>
          </a:r>
        </a:p>
      </dsp:txBody>
      <dsp:txXfrm>
        <a:off x="7138" y="2043145"/>
        <a:ext cx="3477069" cy="819198"/>
      </dsp:txXfrm>
    </dsp:sp>
    <dsp:sp modelId="{532C5B32-F6AE-45E1-BCE9-1B3BD6C950E9}">
      <dsp:nvSpPr>
        <dsp:cNvPr id="0" name=""/>
        <dsp:cNvSpPr/>
      </dsp:nvSpPr>
      <dsp:spPr>
        <a:xfrm>
          <a:off x="5222742" y="132639"/>
          <a:ext cx="1216974" cy="12169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CEA516-3BB5-4DA6-A23C-9642028708E3}">
      <dsp:nvSpPr>
        <dsp:cNvPr id="0" name=""/>
        <dsp:cNvSpPr/>
      </dsp:nvSpPr>
      <dsp:spPr>
        <a:xfrm>
          <a:off x="4092695" y="1466990"/>
          <a:ext cx="3477069" cy="521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b="1"/>
          </a:pPr>
          <a:r>
            <a:rPr lang="en-US" sz="1600" b="1" kern="1200" dirty="0"/>
            <a:t>Today’s focus will be on:</a:t>
          </a:r>
          <a:endParaRPr lang="en-US" sz="1600" kern="1200" dirty="0"/>
        </a:p>
      </dsp:txBody>
      <dsp:txXfrm>
        <a:off x="4092695" y="1466990"/>
        <a:ext cx="3477069" cy="521560"/>
      </dsp:txXfrm>
    </dsp:sp>
    <dsp:sp modelId="{C9FDC977-B7D3-4080-8A2B-D2C98E9DD259}">
      <dsp:nvSpPr>
        <dsp:cNvPr id="0" name=""/>
        <dsp:cNvSpPr/>
      </dsp:nvSpPr>
      <dsp:spPr>
        <a:xfrm>
          <a:off x="4092695" y="2043145"/>
          <a:ext cx="3477069" cy="819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t>bank debt financing (loans/facilities) for corporates</a:t>
          </a:r>
        </a:p>
        <a:p>
          <a:pPr marL="0" lvl="0" indent="0" algn="ctr" defTabSz="622300">
            <a:lnSpc>
              <a:spcPct val="90000"/>
            </a:lnSpc>
            <a:spcBef>
              <a:spcPct val="0"/>
            </a:spcBef>
            <a:spcAft>
              <a:spcPct val="35000"/>
            </a:spcAft>
            <a:buNone/>
          </a:pPr>
          <a:r>
            <a:rPr lang="en-US" sz="1400" kern="1200" dirty="0"/>
            <a:t>environmental sustainability</a:t>
          </a:r>
        </a:p>
      </dsp:txBody>
      <dsp:txXfrm>
        <a:off x="4092695" y="2043145"/>
        <a:ext cx="3477069" cy="8191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944ED-575B-435B-B447-3A99AC4C9F7B}">
      <dsp:nvSpPr>
        <dsp:cNvPr id="0" name=""/>
        <dsp:cNvSpPr/>
      </dsp:nvSpPr>
      <dsp:spPr>
        <a:xfrm>
          <a:off x="0" y="579318"/>
          <a:ext cx="7576903" cy="89674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841CFB-EA74-460D-8F61-99F4ECB19149}">
      <dsp:nvSpPr>
        <dsp:cNvPr id="0" name=""/>
        <dsp:cNvSpPr/>
      </dsp:nvSpPr>
      <dsp:spPr>
        <a:xfrm>
          <a:off x="271264" y="690424"/>
          <a:ext cx="493207" cy="4932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286922-D72C-484F-86CD-1E1E51BB3ADF}">
      <dsp:nvSpPr>
        <dsp:cNvPr id="0" name=""/>
        <dsp:cNvSpPr/>
      </dsp:nvSpPr>
      <dsp:spPr>
        <a:xfrm>
          <a:off x="1035735" y="488658"/>
          <a:ext cx="3409606" cy="89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05" tIns="94905" rIns="94905" bIns="94905" numCol="1" spcCol="1270" anchor="ctr" anchorCtr="0">
          <a:noAutofit/>
        </a:bodyPr>
        <a:lstStyle/>
        <a:p>
          <a:pPr marL="0" lvl="0" indent="0" algn="l" defTabSz="711200">
            <a:lnSpc>
              <a:spcPct val="90000"/>
            </a:lnSpc>
            <a:spcBef>
              <a:spcPct val="0"/>
            </a:spcBef>
            <a:spcAft>
              <a:spcPct val="35000"/>
            </a:spcAft>
            <a:buNone/>
          </a:pPr>
          <a:r>
            <a:rPr lang="nl-BE" sz="1600" kern="1200" dirty="0" err="1"/>
            <a:t>Fault</a:t>
          </a:r>
          <a:r>
            <a:rPr lang="nl-BE" sz="1600" kern="1200" dirty="0"/>
            <a:t>: </a:t>
          </a:r>
          <a:r>
            <a:rPr lang="en-US" sz="1600" i="1" kern="1200" dirty="0"/>
            <a:t>The bank can be at fault in two cases:</a:t>
          </a:r>
          <a:endParaRPr lang="en-US" sz="1600" kern="1200" dirty="0"/>
        </a:p>
      </dsp:txBody>
      <dsp:txXfrm>
        <a:off x="1035735" y="488658"/>
        <a:ext cx="3409606" cy="896740"/>
      </dsp:txXfrm>
    </dsp:sp>
    <dsp:sp modelId="{F9F3CF3C-F2A5-470E-B1DD-09D65FE45C81}">
      <dsp:nvSpPr>
        <dsp:cNvPr id="0" name=""/>
        <dsp:cNvSpPr/>
      </dsp:nvSpPr>
      <dsp:spPr>
        <a:xfrm>
          <a:off x="4407587" y="565436"/>
          <a:ext cx="3130548" cy="89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05" tIns="94905" rIns="94905" bIns="94905" numCol="1" spcCol="1270" anchor="ctr" anchorCtr="0">
          <a:noAutofit/>
        </a:bodyPr>
        <a:lstStyle/>
        <a:p>
          <a:pPr marL="0" lvl="0" indent="0" algn="l" defTabSz="711200">
            <a:lnSpc>
              <a:spcPct val="90000"/>
            </a:lnSpc>
            <a:spcBef>
              <a:spcPct val="0"/>
            </a:spcBef>
            <a:spcAft>
              <a:spcPct val="35000"/>
            </a:spcAft>
            <a:buNone/>
          </a:pPr>
          <a:r>
            <a:rPr lang="en-US" sz="1600" kern="1200" dirty="0"/>
            <a:t>Lending for activities prohibited by </a:t>
          </a:r>
          <a:r>
            <a:rPr lang="en-US" sz="1600" b="1" kern="1200" dirty="0"/>
            <a:t>statutory law </a:t>
          </a:r>
          <a:r>
            <a:rPr lang="en-US" sz="1600" kern="1200" dirty="0"/>
            <a:t>or in violation of the </a:t>
          </a:r>
          <a:r>
            <a:rPr lang="en-US" sz="1600" b="1" kern="1200" dirty="0"/>
            <a:t>standard of care </a:t>
          </a:r>
          <a:r>
            <a:rPr lang="en-US" sz="1600" kern="1200" dirty="0"/>
            <a:t>(</a:t>
          </a:r>
          <a:r>
            <a:rPr lang="en-US" sz="1600" i="1" kern="1200" dirty="0"/>
            <a:t>bonus pater </a:t>
          </a:r>
          <a:r>
            <a:rPr lang="en-US" sz="1600" i="1" kern="1200" dirty="0" err="1"/>
            <a:t>familias</a:t>
          </a:r>
          <a:r>
            <a:rPr lang="en-US" sz="1600" kern="1200" dirty="0"/>
            <a:t>).</a:t>
          </a:r>
        </a:p>
      </dsp:txBody>
      <dsp:txXfrm>
        <a:off x="4407587" y="565436"/>
        <a:ext cx="3130548" cy="896740"/>
      </dsp:txXfrm>
    </dsp:sp>
    <dsp:sp modelId="{A0174C63-976F-43BF-829C-6DBD47FCD4F9}">
      <dsp:nvSpPr>
        <dsp:cNvPr id="0" name=""/>
        <dsp:cNvSpPr/>
      </dsp:nvSpPr>
      <dsp:spPr>
        <a:xfrm>
          <a:off x="0" y="1609584"/>
          <a:ext cx="7576903" cy="89674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C1663E-1388-4DAE-A94E-6AFA24402A8A}">
      <dsp:nvSpPr>
        <dsp:cNvPr id="0" name=""/>
        <dsp:cNvSpPr/>
      </dsp:nvSpPr>
      <dsp:spPr>
        <a:xfrm>
          <a:off x="271264" y="1811350"/>
          <a:ext cx="493207" cy="4932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627FF4-98A9-4E3B-8A11-00E0CC66A8B1}">
      <dsp:nvSpPr>
        <dsp:cNvPr id="0" name=""/>
        <dsp:cNvSpPr/>
      </dsp:nvSpPr>
      <dsp:spPr>
        <a:xfrm>
          <a:off x="1035735" y="1609584"/>
          <a:ext cx="6540154" cy="89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05" tIns="94905" rIns="94905" bIns="94905" numCol="1" spcCol="1270" anchor="ctr" anchorCtr="0">
          <a:noAutofit/>
        </a:bodyPr>
        <a:lstStyle/>
        <a:p>
          <a:pPr marL="0" lvl="0" indent="0" algn="l" defTabSz="711200">
            <a:lnSpc>
              <a:spcPct val="90000"/>
            </a:lnSpc>
            <a:spcBef>
              <a:spcPct val="0"/>
            </a:spcBef>
            <a:spcAft>
              <a:spcPct val="35000"/>
            </a:spcAft>
            <a:buNone/>
          </a:pPr>
          <a:r>
            <a:rPr lang="en-US" sz="1600" kern="1200" dirty="0"/>
            <a:t>When a third party sues the bank for the (faulty) actions of the borrower, that third party effectively claims that not (only) the borrower, but also the bank committed a fault.</a:t>
          </a:r>
        </a:p>
      </dsp:txBody>
      <dsp:txXfrm>
        <a:off x="1035735" y="1609584"/>
        <a:ext cx="6540154" cy="8967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784C15E-B15A-4CB2-BC79-D73BDF651B0E}" type="datetimeFigureOut">
              <a:rPr lang="nl-NL" smtClean="0"/>
              <a:pPr/>
              <a:t>22-3-2026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E4993-82BF-4161-A797-C0C9E09877AB}" type="slidenum">
              <a:rPr lang="nl-NL" smtClean="0"/>
              <a:pPr/>
              <a:t>‹#›</a:t>
            </a:fld>
            <a:endParaRPr lang="nl-NL"/>
          </a:p>
        </p:txBody>
      </p:sp>
      <p:pic>
        <p:nvPicPr>
          <p:cNvPr id="7"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937494" y="467544"/>
            <a:ext cx="1428582" cy="284810"/>
          </a:xfrm>
          <a:prstGeom prst="rect">
            <a:avLst/>
          </a:prstGeom>
        </p:spPr>
      </p:pic>
    </p:spTree>
    <p:extLst>
      <p:ext uri="{BB962C8B-B14F-4D97-AF65-F5344CB8AC3E}">
        <p14:creationId xmlns:p14="http://schemas.microsoft.com/office/powerpoint/2010/main" val="1997674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4EC0E8-2C81-4581-8F25-7B8EE556C9B3}" type="datetimeFigureOut">
              <a:rPr lang="nl-NL" smtClean="0"/>
              <a:pPr/>
              <a:t>22-3-2026</a:t>
            </a:fld>
            <a:endParaRPr lang="nl-NL"/>
          </a:p>
        </p:txBody>
      </p:sp>
      <p:sp>
        <p:nvSpPr>
          <p:cNvPr id="4" name="Tijdelijke aanduiding voor dia-afbeelding 3"/>
          <p:cNvSpPr>
            <a:spLocks noGrp="1" noRot="1" noChangeAspect="1"/>
          </p:cNvSpPr>
          <p:nvPr>
            <p:ph type="sldImg" idx="2"/>
          </p:nvPr>
        </p:nvSpPr>
        <p:spPr>
          <a:xfrm>
            <a:off x="381000" y="903288"/>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561656"/>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745A04-A930-45F5-8580-8D4F1D0655A9}" type="slidenum">
              <a:rPr lang="nl-NL" smtClean="0"/>
              <a:pPr/>
              <a:t>‹#›</a:t>
            </a:fld>
            <a:endParaRPr lang="nl-NL"/>
          </a:p>
        </p:txBody>
      </p:sp>
      <p:pic>
        <p:nvPicPr>
          <p:cNvPr id="9"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4937494" y="305494"/>
            <a:ext cx="1428582" cy="284810"/>
          </a:xfrm>
          <a:prstGeom prst="rect">
            <a:avLst/>
          </a:prstGeom>
        </p:spPr>
      </p:pic>
    </p:spTree>
    <p:extLst>
      <p:ext uri="{BB962C8B-B14F-4D97-AF65-F5344CB8AC3E}">
        <p14:creationId xmlns:p14="http://schemas.microsoft.com/office/powerpoint/2010/main" val="30287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De eerste wetgevende stappen omtrent de impact van klimaatverandering op de financiële risico's kwam voor het eerst tot uiting in het Akkoord van Parijs. </a:t>
            </a:r>
          </a:p>
          <a:p>
            <a:endParaRPr lang="nl-NL" dirty="0"/>
          </a:p>
          <a:p>
            <a:r>
              <a:rPr lang="nl-NL" dirty="0"/>
              <a:t>Het akkoord van Parijs werd ondertekend door 196 regeringen van over de hele wereld met als doel de schadelijke gevolgen van het fenomeen klimaatverandering tegen te gaan. </a:t>
            </a:r>
          </a:p>
          <a:p>
            <a:endParaRPr lang="nl-NL" dirty="0"/>
          </a:p>
          <a:p>
            <a:pPr algn="l"/>
            <a:r>
              <a:rPr lang="nl-NL" sz="1200" b="0" i="0" u="none" strike="noStrike" baseline="0" dirty="0">
                <a:solidFill>
                  <a:srgbClr val="000000"/>
                </a:solidFill>
                <a:latin typeface="Cambria" panose="02040503050406030204" pitchFamily="18" charset="0"/>
              </a:rPr>
              <a:t>Paris Agreement: </a:t>
            </a:r>
            <a:r>
              <a:rPr lang="en-US" sz="1200" b="0" i="0" u="none" strike="noStrike" baseline="0" dirty="0">
                <a:solidFill>
                  <a:srgbClr val="000000"/>
                </a:solidFill>
                <a:latin typeface="Cambria" panose="02040503050406030204" pitchFamily="18" charset="0"/>
              </a:rPr>
              <a:t>the first-ever universal global climate deal where the signatories agree to reduce greenhouse gas emissions “</a:t>
            </a:r>
            <a:r>
              <a:rPr lang="en-US" sz="1200" b="0" i="1" u="none" strike="noStrike" baseline="0" dirty="0">
                <a:solidFill>
                  <a:srgbClr val="000000"/>
                </a:solidFill>
                <a:latin typeface="Cambria" panose="02040503050406030204" pitchFamily="18" charset="0"/>
              </a:rPr>
              <a:t>as soon as possible</a:t>
            </a:r>
            <a:r>
              <a:rPr lang="en-US" sz="1200" b="0" i="0" u="none" strike="noStrike" baseline="0" dirty="0">
                <a:solidFill>
                  <a:srgbClr val="000000"/>
                </a:solidFill>
                <a:latin typeface="Cambria" panose="02040503050406030204" pitchFamily="18" charset="0"/>
              </a:rPr>
              <a:t>” and to do their best to keep global warming “</a:t>
            </a:r>
            <a:r>
              <a:rPr lang="en-US" sz="1200" b="0" i="1" u="none" strike="noStrike" baseline="0" dirty="0">
                <a:solidFill>
                  <a:srgbClr val="000000"/>
                </a:solidFill>
                <a:latin typeface="Cambria" panose="02040503050406030204" pitchFamily="18" charset="0"/>
              </a:rPr>
              <a:t>well below 2 degrees</a:t>
            </a:r>
            <a:r>
              <a:rPr lang="en-US" sz="1200" b="0" i="0" u="none" strike="noStrike" baseline="0" dirty="0">
                <a:solidFill>
                  <a:srgbClr val="000000"/>
                </a:solidFill>
                <a:latin typeface="Cambria" panose="02040503050406030204" pitchFamily="18" charset="0"/>
              </a:rPr>
              <a:t>” Celsius. 12 Article 2.1 (c) of the Paris Agreement explicitly </a:t>
            </a:r>
            <a:r>
              <a:rPr lang="en-US" sz="1200" b="0" i="0" u="none" strike="noStrike" baseline="0" dirty="0" err="1">
                <a:solidFill>
                  <a:srgbClr val="000000"/>
                </a:solidFill>
                <a:latin typeface="Cambria" panose="02040503050406030204" pitchFamily="18" charset="0"/>
              </a:rPr>
              <a:t>recognises</a:t>
            </a:r>
            <a:r>
              <a:rPr lang="en-US" sz="1200" b="0" i="0" u="none" strike="noStrike" baseline="0" dirty="0">
                <a:solidFill>
                  <a:srgbClr val="000000"/>
                </a:solidFill>
                <a:latin typeface="Cambria" panose="02040503050406030204" pitchFamily="18" charset="0"/>
              </a:rPr>
              <a:t> the need to “</a:t>
            </a:r>
            <a:r>
              <a:rPr lang="en-US" sz="1200" b="0" i="1" u="none" strike="noStrike" baseline="0" dirty="0">
                <a:solidFill>
                  <a:srgbClr val="000000"/>
                </a:solidFill>
                <a:latin typeface="Cambria" panose="02040503050406030204" pitchFamily="18" charset="0"/>
              </a:rPr>
              <a:t>[make] finance flows consistent with a pathway towards low greenhouse gas emissions and climate-resilient development”</a:t>
            </a:r>
            <a:r>
              <a:rPr lang="en-US" sz="1200" b="0" i="0" u="none" strike="noStrike" baseline="0" dirty="0">
                <a:solidFill>
                  <a:srgbClr val="000000"/>
                </a:solidFill>
                <a:latin typeface="Cambria" panose="02040503050406030204" pitchFamily="18" charset="0"/>
              </a:rPr>
              <a:t>, thus paving the way to a radical reorientation of capital allocation. 13 </a:t>
            </a:r>
          </a:p>
          <a:p>
            <a:endParaRPr lang="nl-NL" dirty="0"/>
          </a:p>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5</a:t>
            </a:fld>
            <a:endParaRPr lang="nl-NL"/>
          </a:p>
        </p:txBody>
      </p:sp>
    </p:spTree>
    <p:extLst>
      <p:ext uri="{BB962C8B-B14F-4D97-AF65-F5344CB8AC3E}">
        <p14:creationId xmlns:p14="http://schemas.microsoft.com/office/powerpoint/2010/main" val="3688152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38</a:t>
            </a:fld>
            <a:endParaRPr lang="nl-NL"/>
          </a:p>
        </p:txBody>
      </p:sp>
    </p:spTree>
    <p:extLst>
      <p:ext uri="{BB962C8B-B14F-4D97-AF65-F5344CB8AC3E}">
        <p14:creationId xmlns:p14="http://schemas.microsoft.com/office/powerpoint/2010/main" val="3314056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6</a:t>
            </a:fld>
            <a:endParaRPr lang="nl-NL"/>
          </a:p>
        </p:txBody>
      </p:sp>
    </p:spTree>
    <p:extLst>
      <p:ext uri="{BB962C8B-B14F-4D97-AF65-F5344CB8AC3E}">
        <p14:creationId xmlns:p14="http://schemas.microsoft.com/office/powerpoint/2010/main" val="431392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ea typeface="Times New Roman" panose="02020603050405020304" pitchFamily="18" charset="0"/>
                <a:cs typeface="Times New Roman" panose="02020603050405020304" pitchFamily="18" charset="0"/>
              </a:rPr>
              <a:t>Several key factors, often interconnected, amplifying the drive towards sustainable finance: </a:t>
            </a:r>
            <a:endParaRPr lang="nl-NL" sz="12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12</a:t>
            </a:fld>
            <a:endParaRPr lang="nl-NL"/>
          </a:p>
        </p:txBody>
      </p:sp>
    </p:spTree>
    <p:extLst>
      <p:ext uri="{BB962C8B-B14F-4D97-AF65-F5344CB8AC3E}">
        <p14:creationId xmlns:p14="http://schemas.microsoft.com/office/powerpoint/2010/main" val="992632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13</a:t>
            </a:fld>
            <a:endParaRPr lang="nl-NL"/>
          </a:p>
        </p:txBody>
      </p:sp>
    </p:spTree>
    <p:extLst>
      <p:ext uri="{BB962C8B-B14F-4D97-AF65-F5344CB8AC3E}">
        <p14:creationId xmlns:p14="http://schemas.microsoft.com/office/powerpoint/2010/main" val="811982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000000"/>
                </a:solidFill>
                <a:latin typeface="Cambria" panose="02040503050406030204" pitchFamily="18" charset="0"/>
              </a:rPr>
              <a:t>EBA Guidelines on Loan Initiation and Monitoring</a:t>
            </a:r>
            <a:endParaRPr lang="nl-NL" sz="1200" b="1" i="0" u="none" strike="noStrike" baseline="0" dirty="0">
              <a:solidFill>
                <a:srgbClr val="000000"/>
              </a:solidFill>
              <a:latin typeface="Cambria" panose="02040503050406030204" pitchFamily="18" charset="0"/>
            </a:endParaRP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Regarding the meaning of ‘ESG factors’, the EBA Guidelines on Loan Initiation and Monitoring, remarkably, do not contain a definition. However, a definition of ‘ESG factors’ is present in the aforementioned EBA report dated June 23, 2021. 1783 Said report defines ‘</a:t>
            </a:r>
            <a:r>
              <a:rPr lang="en-US" sz="1200" b="1" i="0" u="none" strike="noStrike" baseline="0" dirty="0">
                <a:solidFill>
                  <a:srgbClr val="000000"/>
                </a:solidFill>
                <a:latin typeface="Cambria" panose="02040503050406030204" pitchFamily="18" charset="0"/>
              </a:rPr>
              <a:t>ESG factors’ as: "</a:t>
            </a:r>
            <a:r>
              <a:rPr lang="en-US" sz="1200" b="1" i="1" u="none" strike="noStrike" baseline="0" dirty="0">
                <a:solidFill>
                  <a:srgbClr val="000000"/>
                </a:solidFill>
                <a:latin typeface="Cambria" panose="02040503050406030204" pitchFamily="18" charset="0"/>
              </a:rPr>
              <a:t>Environmental, social or governance matters that may have a positive or negative impact on the financial performance or solvency of an entity, sovereign or individual</a:t>
            </a:r>
            <a:r>
              <a:rPr lang="en-US" sz="1200" b="0" i="0" u="none" strike="noStrike" baseline="0" dirty="0">
                <a:solidFill>
                  <a:srgbClr val="000000"/>
                </a:solidFill>
                <a:latin typeface="Cambria" panose="02040503050406030204" pitchFamily="18" charset="0"/>
              </a:rPr>
              <a:t>". 1784 These ‘social matters’, or better ‘social factors’ 1785 (as part of ESG factors), according to the report, are related to the rights, well-being and interests of </a:t>
            </a:r>
            <a:r>
              <a:rPr lang="en-US" sz="1200" b="0" i="0" u="none" strike="noStrike" baseline="0" dirty="0" err="1">
                <a:solidFill>
                  <a:srgbClr val="000000"/>
                </a:solidFill>
                <a:latin typeface="Cambria" panose="02040503050406030204" pitchFamily="18" charset="0"/>
              </a:rPr>
              <a:t>labour</a:t>
            </a:r>
            <a:r>
              <a:rPr lang="en-US" sz="1200" b="0" i="0" u="none" strike="noStrike" baseline="0" dirty="0">
                <a:solidFill>
                  <a:srgbClr val="000000"/>
                </a:solidFill>
                <a:latin typeface="Cambria" panose="02040503050406030204" pitchFamily="18" charset="0"/>
              </a:rPr>
              <a:t> relations, workplace health and safety, human capital and communities. 1786 The EBA acknowledges that, compared to environmental factors, establishing clear definitions for social factors at the European level has proven more challenging.1787 Nevertheless, according to the EBA, investors, asset managers or rating agencies normally refer to social criteria such as </a:t>
            </a:r>
            <a:r>
              <a:rPr lang="en-US" sz="1200" b="1" i="0" u="none" strike="noStrike" baseline="0" dirty="0">
                <a:solidFill>
                  <a:srgbClr val="000000"/>
                </a:solidFill>
                <a:latin typeface="Cambria" panose="02040503050406030204" pitchFamily="18" charset="0"/>
              </a:rPr>
              <a:t>human rights violations, relationships with employees, </a:t>
            </a:r>
            <a:r>
              <a:rPr lang="en-US" sz="1200" b="1" i="0" u="none" strike="noStrike" baseline="0" dirty="0" err="1">
                <a:solidFill>
                  <a:srgbClr val="000000"/>
                </a:solidFill>
                <a:latin typeface="Cambria" panose="02040503050406030204" pitchFamily="18" charset="0"/>
              </a:rPr>
              <a:t>labour</a:t>
            </a:r>
            <a:r>
              <a:rPr lang="en-US" sz="1200" b="1" i="0" u="none" strike="noStrike" baseline="0" dirty="0">
                <a:solidFill>
                  <a:srgbClr val="000000"/>
                </a:solidFill>
                <a:latin typeface="Cambria" panose="02040503050406030204" pitchFamily="18" charset="0"/>
              </a:rPr>
              <a:t> practices, customer interactions and poverty</a:t>
            </a:r>
            <a:r>
              <a:rPr lang="en-US" sz="1200" b="0" i="0" u="none" strike="noStrike" baseline="0" dirty="0">
                <a:solidFill>
                  <a:srgbClr val="000000"/>
                </a:solidFill>
                <a:latin typeface="Cambria" panose="02040503050406030204" pitchFamily="18" charset="0"/>
              </a:rPr>
              <a:t>, which they consider for the ‘S’ part of their ESG-analysis. 1788 </a:t>
            </a:r>
          </a:p>
          <a:p>
            <a:endParaRPr lang="nl-NL" dirty="0"/>
          </a:p>
          <a:p>
            <a:r>
              <a:rPr lang="en-US" sz="1200" b="0" i="0" u="none" strike="noStrike" baseline="0" dirty="0">
                <a:solidFill>
                  <a:srgbClr val="000000"/>
                </a:solidFill>
                <a:latin typeface="Cambria" panose="02040503050406030204" pitchFamily="18" charset="0"/>
              </a:rPr>
              <a:t>What is important is that, according to the definition included in the report, </a:t>
            </a:r>
            <a:r>
              <a:rPr lang="en-US" sz="1200" b="1" i="0" u="none" strike="noStrike" baseline="0" dirty="0">
                <a:solidFill>
                  <a:srgbClr val="000000"/>
                </a:solidFill>
                <a:latin typeface="Cambria" panose="02040503050406030204" pitchFamily="18" charset="0"/>
              </a:rPr>
              <a:t>there will only be an ‘ESG Factor’ when there is a potential positive or negative impact on the financial results or solvency of an entity, a government or an individual. </a:t>
            </a:r>
            <a:r>
              <a:rPr lang="en-US" sz="1200" b="1" i="0" u="sng" strike="noStrike" baseline="0" dirty="0">
                <a:solidFill>
                  <a:srgbClr val="000000"/>
                </a:solidFill>
                <a:latin typeface="Cambria" panose="02040503050406030204" pitchFamily="18" charset="0"/>
              </a:rPr>
              <a:t>Thus, to be clear, according to this definition, an ESG factor will not </a:t>
            </a:r>
            <a:r>
              <a:rPr lang="en-US" sz="1200" b="1" i="1" u="sng" strike="noStrike" baseline="0" dirty="0">
                <a:solidFill>
                  <a:srgbClr val="0D0F1A"/>
                </a:solidFill>
                <a:latin typeface="Cambria" panose="02040503050406030204" pitchFamily="18" charset="0"/>
              </a:rPr>
              <a:t>de facto </a:t>
            </a:r>
            <a:r>
              <a:rPr lang="en-US" sz="1200" b="1" i="0" u="sng" strike="noStrike" baseline="0" dirty="0">
                <a:solidFill>
                  <a:srgbClr val="000000"/>
                </a:solidFill>
                <a:latin typeface="Cambria" panose="02040503050406030204" pitchFamily="18" charset="0"/>
              </a:rPr>
              <a:t>be present when a (potential) borrower engages in economic activities that (may) violate, for example, environmental regulation or human rights. It is only to the extent that this (environmental, social or government) matter may have a (positive or) negative impact on the financial performance or solvency of an entity, sovereign or individual, should it be considered an ESG-Factor</a:t>
            </a:r>
            <a:r>
              <a:rPr lang="en-US" sz="1200" b="0" i="0" u="sng" strike="noStrike" baseline="0" dirty="0">
                <a:solidFill>
                  <a:srgbClr val="000000"/>
                </a:solidFill>
                <a:latin typeface="Cambria" panose="02040503050406030204" pitchFamily="18" charset="0"/>
              </a:rPr>
              <a:t>. </a:t>
            </a: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2.</a:t>
            </a:r>
          </a:p>
          <a:p>
            <a:r>
              <a:rPr lang="en-US" sz="1200" b="0" i="0" u="none" strike="noStrike" baseline="0" dirty="0">
                <a:solidFill>
                  <a:srgbClr val="000000"/>
                </a:solidFill>
                <a:latin typeface="Cambria" panose="02040503050406030204" pitchFamily="18" charset="0"/>
              </a:rPr>
              <a:t>The EBA Guidelines require essentially that credit institutions take said ‘ESG Factors’ into account. More specifically, the Guidelines require credit institutions to </a:t>
            </a:r>
            <a:r>
              <a:rPr lang="en-US" sz="1200" b="1" i="0" u="none" strike="noStrike" baseline="0" dirty="0">
                <a:solidFill>
                  <a:srgbClr val="000000"/>
                </a:solidFill>
                <a:latin typeface="Cambria" panose="02040503050406030204" pitchFamily="18" charset="0"/>
              </a:rPr>
              <a:t>develop a credit risk culture </a:t>
            </a:r>
            <a:r>
              <a:rPr lang="en-US" sz="1200" b="0" i="0" u="none" strike="noStrike" baseline="0" dirty="0">
                <a:solidFill>
                  <a:srgbClr val="000000"/>
                </a:solidFill>
                <a:latin typeface="Cambria" panose="02040503050406030204" pitchFamily="18" charset="0"/>
              </a:rPr>
              <a:t>that ensures that credit is granted to borrowers who, to the best of the institution's knowledge at the time of granting the credit, </a:t>
            </a:r>
            <a:r>
              <a:rPr lang="en-US" sz="1200" b="1" i="0" u="none" strike="noStrike" baseline="0" dirty="0">
                <a:solidFill>
                  <a:srgbClr val="000000"/>
                </a:solidFill>
                <a:latin typeface="Cambria" panose="02040503050406030204" pitchFamily="18" charset="0"/>
              </a:rPr>
              <a:t>will be able to meet the terms of the credit agreement</a:t>
            </a:r>
            <a:r>
              <a:rPr lang="en-US" sz="1200" b="0" i="0" u="none" strike="noStrike" baseline="0" dirty="0">
                <a:solidFill>
                  <a:srgbClr val="000000"/>
                </a:solidFill>
                <a:latin typeface="Cambria" panose="02040503050406030204" pitchFamily="18" charset="0"/>
              </a:rPr>
              <a:t>. In assessing this, the credit institution must ‘consider’ the impact on the institution's capital position and profitability and sustainability and related ESG factors. </a:t>
            </a:r>
            <a:r>
              <a:rPr lang="en-US" sz="1200" b="1" i="0" u="none" strike="noStrike" baseline="0" dirty="0">
                <a:solidFill>
                  <a:srgbClr val="000000"/>
                </a:solidFill>
                <a:latin typeface="Cambria" panose="02040503050406030204" pitchFamily="18" charset="0"/>
              </a:rPr>
              <a:t>Credit institutions should ‘take into account’ the risks associated with ESG factors </a:t>
            </a:r>
            <a:r>
              <a:rPr lang="en-US" sz="1200" b="0" i="0" u="none" strike="noStrike" baseline="0" dirty="0">
                <a:solidFill>
                  <a:srgbClr val="000000"/>
                </a:solidFill>
                <a:latin typeface="Cambria" panose="02040503050406030204" pitchFamily="18" charset="0"/>
              </a:rPr>
              <a:t>on the financial conditions of borrowers, and in particular the potential impact of environmental factors and climate change, in their credit risk appetite, policies and procedures. Risks associated with ESG factors must be mitigated. </a:t>
            </a: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We already explained that lending to a company that uses the credit to finance an activity that has an adverse impact on human rights could cause (among other things) legal and reputational risks, which can have a negative effect on the financial situation of the borrower and consequently on its ability to repay the loan. Before granting credit, a financial institution could ask itself whether there are risks related to ESG factors and, if so, whether the realization of that risk could result in the borrower no longer being able to meet the conditions of the credit agreement. In the affirmative case, it seems to me that, in order to comply with the Guidelines, the credit institution's policy should mitigate such risk, which can be done on the one hand by refusing to grant credit, or on the other hand by remedying the risk (associated with ESG factors) (perhaps by using leverage). Note that sufficient collateral should not be a decisive argument for loan approval. 1791 </a:t>
            </a:r>
            <a:endParaRPr lang="nl-NL" dirty="0"/>
          </a:p>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14</a:t>
            </a:fld>
            <a:endParaRPr lang="nl-NL"/>
          </a:p>
        </p:txBody>
      </p:sp>
    </p:spTree>
    <p:extLst>
      <p:ext uri="{BB962C8B-B14F-4D97-AF65-F5344CB8AC3E}">
        <p14:creationId xmlns:p14="http://schemas.microsoft.com/office/powerpoint/2010/main" val="2266896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27</a:t>
            </a:fld>
            <a:endParaRPr lang="nl-NL"/>
          </a:p>
        </p:txBody>
      </p:sp>
    </p:spTree>
    <p:extLst>
      <p:ext uri="{BB962C8B-B14F-4D97-AF65-F5344CB8AC3E}">
        <p14:creationId xmlns:p14="http://schemas.microsoft.com/office/powerpoint/2010/main" val="4063587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29</a:t>
            </a:fld>
            <a:endParaRPr lang="nl-NL"/>
          </a:p>
        </p:txBody>
      </p:sp>
    </p:spTree>
    <p:extLst>
      <p:ext uri="{BB962C8B-B14F-4D97-AF65-F5344CB8AC3E}">
        <p14:creationId xmlns:p14="http://schemas.microsoft.com/office/powerpoint/2010/main" val="4285866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Mortgage</a:t>
            </a:r>
            <a:r>
              <a:rPr lang="nl-NL" dirty="0"/>
              <a:t> credit</a:t>
            </a:r>
          </a:p>
          <a:p>
            <a:r>
              <a:rPr lang="nl-NL" dirty="0"/>
              <a:t>Consumer Credit</a:t>
            </a:r>
          </a:p>
          <a:p>
            <a:r>
              <a:rPr lang="nl-NL" dirty="0"/>
              <a:t>SME </a:t>
            </a:r>
            <a:r>
              <a:rPr lang="nl-NL" dirty="0" err="1"/>
              <a:t>Financing</a:t>
            </a:r>
            <a:r>
              <a:rPr lang="nl-NL" dirty="0"/>
              <a:t> Law</a:t>
            </a:r>
          </a:p>
          <a:p>
            <a:r>
              <a:rPr lang="nl-NL" dirty="0"/>
              <a:t>General </a:t>
            </a:r>
            <a:r>
              <a:rPr lang="nl-NL" dirty="0" err="1"/>
              <a:t>statutory</a:t>
            </a:r>
            <a:r>
              <a:rPr lang="nl-NL" dirty="0"/>
              <a:t> </a:t>
            </a:r>
            <a:r>
              <a:rPr lang="nl-NL" dirty="0" err="1"/>
              <a:t>provisions</a:t>
            </a:r>
            <a:endParaRPr lang="nl-NL" dirty="0"/>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A bank </a:t>
            </a:r>
            <a:r>
              <a:rPr lang="nl-BE" dirty="0" err="1"/>
              <a:t>can</a:t>
            </a:r>
            <a:r>
              <a:rPr lang="nl-BE" dirty="0"/>
              <a:t> </a:t>
            </a:r>
            <a:r>
              <a:rPr lang="nl-BE" dirty="0" err="1"/>
              <a:t>refuse</a:t>
            </a:r>
            <a:r>
              <a:rPr lang="nl-BE" dirty="0"/>
              <a:t> credit </a:t>
            </a:r>
            <a:r>
              <a:rPr lang="nl-BE" dirty="0" err="1"/>
              <a:t>to</a:t>
            </a:r>
            <a:r>
              <a:rPr lang="nl-BE" dirty="0"/>
              <a:t> companies </a:t>
            </a:r>
            <a:r>
              <a:rPr lang="nl-BE" dirty="0" err="1"/>
              <a:t>who</a:t>
            </a:r>
            <a:r>
              <a:rPr lang="nl-BE" dirty="0"/>
              <a:t> </a:t>
            </a:r>
            <a:r>
              <a:rPr lang="nl-BE" dirty="0" err="1"/>
              <a:t>they</a:t>
            </a:r>
            <a:r>
              <a:rPr lang="nl-BE" dirty="0"/>
              <a:t> </a:t>
            </a:r>
            <a:r>
              <a:rPr lang="nl-BE" dirty="0" err="1"/>
              <a:t>not</a:t>
            </a:r>
            <a:r>
              <a:rPr lang="nl-BE" dirty="0"/>
              <a:t> </a:t>
            </a:r>
            <a:r>
              <a:rPr lang="nl-BE" dirty="0" err="1"/>
              <a:t>consider</a:t>
            </a:r>
            <a:r>
              <a:rPr lang="nl-BE" dirty="0"/>
              <a:t> ‘green’</a:t>
            </a:r>
          </a:p>
          <a:p>
            <a:endParaRPr lang="nl-NL" dirty="0"/>
          </a:p>
          <a:p>
            <a:r>
              <a:rPr lang="nl-NL" dirty="0"/>
              <a:t>The </a:t>
            </a:r>
            <a:r>
              <a:rPr lang="nl-NL" dirty="0" err="1"/>
              <a:t>other</a:t>
            </a:r>
            <a:r>
              <a:rPr lang="nl-NL" dirty="0"/>
              <a:t> </a:t>
            </a:r>
            <a:r>
              <a:rPr lang="nl-NL" dirty="0" err="1"/>
              <a:t>duties</a:t>
            </a:r>
            <a:r>
              <a:rPr lang="nl-NL" dirty="0"/>
              <a:t>: </a:t>
            </a:r>
            <a:r>
              <a:rPr lang="nl-NL" dirty="0" err="1"/>
              <a:t>not</a:t>
            </a:r>
            <a:r>
              <a:rPr lang="nl-NL" dirty="0"/>
              <a:t> </a:t>
            </a:r>
            <a:r>
              <a:rPr lang="nl-NL" dirty="0" err="1"/>
              <a:t>related</a:t>
            </a:r>
            <a:r>
              <a:rPr lang="nl-NL" dirty="0"/>
              <a:t> </a:t>
            </a:r>
            <a:r>
              <a:rPr lang="nl-NL" dirty="0" err="1"/>
              <a:t>to</a:t>
            </a:r>
            <a:r>
              <a:rPr lang="nl-NL" dirty="0"/>
              <a:t> ESG.</a:t>
            </a:r>
          </a:p>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31</a:t>
            </a:fld>
            <a:endParaRPr lang="nl-NL"/>
          </a:p>
        </p:txBody>
      </p:sp>
    </p:spTree>
    <p:extLst>
      <p:ext uri="{BB962C8B-B14F-4D97-AF65-F5344CB8AC3E}">
        <p14:creationId xmlns:p14="http://schemas.microsoft.com/office/powerpoint/2010/main" val="3047769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latin typeface="Cambria" panose="02040503050406030204" pitchFamily="18" charset="0"/>
              </a:rPr>
              <a:t>Now that we have a clear overview of how a bank can terminate a loan and the associated liability risks, it seems useful to apply these principles to a situation where, for example, the bank wants to meet its own climate targets by terminating loan agreements with its most polluting clients. The bank has two main options: unilateral termination by the bank of certain credit agreements or terminating a credit agreement for breach of contract. </a:t>
            </a: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The ability of the bank to unilaterally terminate a credit agreement depends on the type of credit agreement. For fixed-term agreements, where a lump sum is provided and must be repaid over a specified period, unilateral termination clauses are typically not included in the contract. In this scenario, the bank cannot unilaterally terminate these agreements </a:t>
            </a:r>
          </a:p>
          <a:p>
            <a:endParaRPr lang="nl-NL" dirty="0"/>
          </a:p>
          <a:p>
            <a:r>
              <a:rPr lang="en-US" sz="1200" b="0" i="0" u="none" strike="noStrike" baseline="0" dirty="0">
                <a:solidFill>
                  <a:srgbClr val="000000"/>
                </a:solidFill>
                <a:latin typeface="Cambria" panose="02040503050406030204" pitchFamily="18" charset="0"/>
              </a:rPr>
              <a:t>However, in the case of a line of credit, where the borrower can draw up to a maximum amount and the repayment period is defined within the agreement, these are often of indefinite duration, allowing the bank to unilaterally terminate. </a:t>
            </a: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If the bank wishes to terminate a credit agreement for breach of contract, it must prove that the borrower is at fault. This requires a careful review of the credit agreement to determine what constitutes a default. Often, if the borrower repays the credit on time and complies with statutory provisions, it will be virtually impossible to establish a default. Even if the credit contract includes clauses about environmental regulation violations, proving such violations can be challenging. Furthermore, even if the bank believes the borrower is not acting as a </a:t>
            </a:r>
            <a:r>
              <a:rPr lang="en-US" sz="1200" b="0" i="1" u="none" strike="noStrike" baseline="0" dirty="0">
                <a:solidFill>
                  <a:srgbClr val="000000"/>
                </a:solidFill>
                <a:latin typeface="Cambria" panose="02040503050406030204" pitchFamily="18" charset="0"/>
              </a:rPr>
              <a:t>bonus pater </a:t>
            </a:r>
            <a:r>
              <a:rPr lang="en-US" sz="1200" b="0" i="1" u="none" strike="noStrike" baseline="0" dirty="0" err="1">
                <a:solidFill>
                  <a:srgbClr val="000000"/>
                </a:solidFill>
                <a:latin typeface="Cambria" panose="02040503050406030204" pitchFamily="18" charset="0"/>
              </a:rPr>
              <a:t>familias</a:t>
            </a:r>
            <a:r>
              <a:rPr lang="en-US" sz="1200" b="0" i="0" u="none" strike="noStrike" baseline="0" dirty="0">
                <a:solidFill>
                  <a:srgbClr val="000000"/>
                </a:solidFill>
                <a:latin typeface="Cambria" panose="02040503050406030204" pitchFamily="18" charset="0"/>
              </a:rPr>
              <a:t>, such as by causing significant pollution, this does not automatically constitute a contractual fault. </a:t>
            </a:r>
          </a:p>
          <a:p>
            <a:endParaRPr lang="en-US" sz="1200" b="0" i="0" u="none" strike="noStrike" baseline="0" dirty="0">
              <a:solidFill>
                <a:srgbClr val="000000"/>
              </a:solidFill>
              <a:latin typeface="Cambria" panose="02040503050406030204" pitchFamily="18" charset="0"/>
            </a:endParaRPr>
          </a:p>
          <a:p>
            <a:r>
              <a:rPr lang="en-US" sz="1200" b="0" i="0" u="none" strike="noStrike" baseline="0" dirty="0">
                <a:solidFill>
                  <a:srgbClr val="000000"/>
                </a:solidFill>
                <a:latin typeface="Cambria" panose="02040503050406030204" pitchFamily="18" charset="0"/>
              </a:rPr>
              <a:t>Considering the above, a bank aiming to align its policies with ESG objectives is well advised to incorporate these considerations </a:t>
            </a:r>
            <a:r>
              <a:rPr lang="en-US" sz="1200" b="0" i="1" u="none" strike="noStrike" baseline="0" dirty="0">
                <a:solidFill>
                  <a:srgbClr val="000000"/>
                </a:solidFill>
                <a:latin typeface="Cambria" panose="02040503050406030204" pitchFamily="18" charset="0"/>
              </a:rPr>
              <a:t>before </a:t>
            </a:r>
            <a:r>
              <a:rPr lang="en-US" sz="1200" b="0" i="0" u="none" strike="noStrike" baseline="0" dirty="0">
                <a:solidFill>
                  <a:srgbClr val="000000"/>
                </a:solidFill>
                <a:latin typeface="Cambria" panose="02040503050406030204" pitchFamily="18" charset="0"/>
              </a:rPr>
              <a:t>granting credit. Additionally, even if termination is possible, the bank must be cautious of potential liability risks. The bank could be held liable to the borrower for breaching contractual terms or abusing its right to terminate. Moreover, the bank might face liability towards third parties if the abrupt termination for ESG reasons is viewed as deviating from the conduct of a normally prudent person, resulting in harm to these third parties. For instance, without the credit, the borrower could encounter solvency issues and fail to pay invoices from third parties, leading to broader financial instability. For a more detailed discussion on third-party liability risks, see Section 2. </a:t>
            </a:r>
            <a:endParaRPr lang="nl-NL"/>
          </a:p>
          <a:p>
            <a:endParaRPr lang="nl-NL" dirty="0"/>
          </a:p>
        </p:txBody>
      </p:sp>
      <p:sp>
        <p:nvSpPr>
          <p:cNvPr id="4" name="Slide Number Placeholder 3"/>
          <p:cNvSpPr>
            <a:spLocks noGrp="1"/>
          </p:cNvSpPr>
          <p:nvPr>
            <p:ph type="sldNum" sz="quarter" idx="5"/>
          </p:nvPr>
        </p:nvSpPr>
        <p:spPr/>
        <p:txBody>
          <a:bodyPr/>
          <a:lstStyle/>
          <a:p>
            <a:fld id="{01745A04-A930-45F5-8580-8D4F1D0655A9}" type="slidenum">
              <a:rPr lang="nl-NL" smtClean="0"/>
              <a:pPr/>
              <a:t>32</a:t>
            </a:fld>
            <a:endParaRPr lang="nl-NL"/>
          </a:p>
        </p:txBody>
      </p:sp>
    </p:spTree>
    <p:extLst>
      <p:ext uri="{BB962C8B-B14F-4D97-AF65-F5344CB8AC3E}">
        <p14:creationId xmlns:p14="http://schemas.microsoft.com/office/powerpoint/2010/main" val="659523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69542D03-89CD-6FB6-5342-D4CDD6F7C14C}"/>
              </a:ext>
            </a:extLst>
          </p:cNvPr>
          <p:cNvSpPr>
            <a:spLocks noGrp="1"/>
          </p:cNvSpPr>
          <p:nvPr>
            <p:ph type="pic" idx="13"/>
          </p:nvPr>
        </p:nvSpPr>
        <p:spPr>
          <a:xfrm>
            <a:off x="0" y="0"/>
            <a:ext cx="9144000" cy="307955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blipFill dpi="0" rotWithShape="1">
            <a:blip r:embed="rId2"/>
            <a:srcRect/>
            <a:stretch>
              <a:fillRect/>
            </a:stretch>
          </a:blipFill>
        </p:spPr>
        <p:txBody>
          <a:bodyPr wrap="square" tIns="720000" anchor="ctr" anchorCtr="0">
            <a:noAutofit/>
          </a:bodyPr>
          <a:lstStyle>
            <a:lvl1pPr marL="0" indent="0" algn="ctr">
              <a:buNone/>
              <a:defRPr sz="1200">
                <a:solidFill>
                  <a:srgbClr val="4F81B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5" name="Round Same-side Corner of Rectangle 4">
            <a:extLst>
              <a:ext uri="{FF2B5EF4-FFF2-40B4-BE49-F238E27FC236}">
                <a16:creationId xmlns:a16="http://schemas.microsoft.com/office/drawing/2014/main" id="{9C47C21B-7542-01E4-46AC-08C22568B28B}"/>
              </a:ext>
            </a:extLst>
          </p:cNvPr>
          <p:cNvSpPr/>
          <p:nvPr userDrawn="1"/>
        </p:nvSpPr>
        <p:spPr>
          <a:xfrm>
            <a:off x="0" y="2940269"/>
            <a:ext cx="9144000" cy="2203231"/>
          </a:xfrm>
          <a:prstGeom prst="round2SameRect">
            <a:avLst>
              <a:gd name="adj1" fmla="val 6632"/>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el 1">
            <a:extLst>
              <a:ext uri="{FF2B5EF4-FFF2-40B4-BE49-F238E27FC236}">
                <a16:creationId xmlns:a16="http://schemas.microsoft.com/office/drawing/2014/main" id="{422DA772-7596-C91C-8FB3-CEA78F80C843}"/>
              </a:ext>
            </a:extLst>
          </p:cNvPr>
          <p:cNvSpPr>
            <a:spLocks noGrp="1"/>
          </p:cNvSpPr>
          <p:nvPr>
            <p:ph type="ctrTitle"/>
          </p:nvPr>
        </p:nvSpPr>
        <p:spPr>
          <a:xfrm>
            <a:off x="782873" y="3470565"/>
            <a:ext cx="7576903" cy="1044392"/>
          </a:xfrm>
        </p:spPr>
        <p:txBody>
          <a:bodyPr anchor="b" anchorCtr="0">
            <a:noAutofit/>
          </a:bodyPr>
          <a:lstStyle>
            <a:lvl1pPr algn="l">
              <a:lnSpc>
                <a:spcPts val="3500"/>
              </a:lnSpc>
              <a:defRPr sz="3600">
                <a:solidFill>
                  <a:schemeClr val="bg1"/>
                </a:solidFill>
              </a:defRPr>
            </a:lvl1pPr>
          </a:lstStyle>
          <a:p>
            <a:r>
              <a:rPr lang="en-US"/>
              <a:t>Click to edit Master title style</a:t>
            </a:r>
            <a:endParaRPr lang="nl-NL"/>
          </a:p>
        </p:txBody>
      </p:sp>
      <p:sp>
        <p:nvSpPr>
          <p:cNvPr id="9" name="Ondertitel 2">
            <a:extLst>
              <a:ext uri="{FF2B5EF4-FFF2-40B4-BE49-F238E27FC236}">
                <a16:creationId xmlns:a16="http://schemas.microsoft.com/office/drawing/2014/main" id="{BB690C74-FD7E-E900-CD0C-76BADCC91024}"/>
              </a:ext>
            </a:extLst>
          </p:cNvPr>
          <p:cNvSpPr>
            <a:spLocks noGrp="1"/>
          </p:cNvSpPr>
          <p:nvPr>
            <p:ph type="subTitle" idx="1"/>
          </p:nvPr>
        </p:nvSpPr>
        <p:spPr>
          <a:xfrm>
            <a:off x="782873" y="4492242"/>
            <a:ext cx="7576903" cy="486054"/>
          </a:xfrm>
        </p:spPr>
        <p:txBody>
          <a:bodyPr>
            <a:noAutofit/>
          </a:bodyPr>
          <a:lstStyle>
            <a:lvl1pPr marL="0" indent="0" algn="l">
              <a:buNone/>
              <a:defRPr sz="2000"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10" name="Text Placeholder 17">
            <a:extLst>
              <a:ext uri="{FF2B5EF4-FFF2-40B4-BE49-F238E27FC236}">
                <a16:creationId xmlns:a16="http://schemas.microsoft.com/office/drawing/2014/main" id="{3AA355EF-9BD3-FDC9-B06E-B92B68016E17}"/>
              </a:ext>
            </a:extLst>
          </p:cNvPr>
          <p:cNvSpPr>
            <a:spLocks noGrp="1"/>
          </p:cNvSpPr>
          <p:nvPr>
            <p:ph type="body" sz="quarter" idx="14" hasCustomPrompt="1"/>
          </p:nvPr>
        </p:nvSpPr>
        <p:spPr>
          <a:xfrm>
            <a:off x="901700" y="3166008"/>
            <a:ext cx="1043701" cy="216396"/>
          </a:xfrm>
          <a:prstGeom prst="roundRect">
            <a:avLst>
              <a:gd name="adj" fmla="val 50000"/>
            </a:avLst>
          </a:prstGeom>
          <a:ln w="12700">
            <a:solidFill>
              <a:schemeClr val="bg1"/>
            </a:solidFill>
          </a:ln>
        </p:spPr>
        <p:txBody>
          <a:bodyPr tIns="0" bIns="0" anchor="ctr" anchorCtr="0">
            <a:spAutoFit/>
          </a:bodyPr>
          <a:lstStyle>
            <a:lvl1pPr marL="0" indent="0" algn="ctr">
              <a:buNone/>
              <a:defRPr sz="1000">
                <a:solidFill>
                  <a:schemeClr val="bg1"/>
                </a:solidFill>
              </a:defRPr>
            </a:lvl1pPr>
            <a:lvl2pPr marL="180975" indent="0">
              <a:buNone/>
              <a:defRPr/>
            </a:lvl2pPr>
            <a:lvl3pPr marL="355600" indent="0">
              <a:buNone/>
              <a:defRPr/>
            </a:lvl3pPr>
            <a:lvl4pPr marL="538163" indent="0">
              <a:buNone/>
              <a:defRPr/>
            </a:lvl4pPr>
          </a:lstStyle>
          <a:p>
            <a:pPr lvl="0"/>
            <a:r>
              <a:rPr lang="en-GB" dirty="0"/>
              <a:t>[ label text ]</a:t>
            </a:r>
            <a:endParaRPr lang="en-NL" dirty="0"/>
          </a:p>
        </p:txBody>
      </p:sp>
      <p:sp>
        <p:nvSpPr>
          <p:cNvPr id="11" name="Text Placeholder 16">
            <a:extLst>
              <a:ext uri="{FF2B5EF4-FFF2-40B4-BE49-F238E27FC236}">
                <a16:creationId xmlns:a16="http://schemas.microsoft.com/office/drawing/2014/main" id="{2E3B9BBD-A833-139F-9E91-631CE187F6C0}"/>
              </a:ext>
            </a:extLst>
          </p:cNvPr>
          <p:cNvSpPr>
            <a:spLocks noGrp="1" noRot="1" noChangeAspect="1" noMove="1" noResize="1" noEditPoints="1" noAdjustHandles="1" noChangeArrowheads="1" noChangeShapeType="1"/>
          </p:cNvSpPr>
          <p:nvPr>
            <p:ph type="body" sz="quarter" idx="15" hasCustomPrompt="1"/>
          </p:nvPr>
        </p:nvSpPr>
        <p:spPr>
          <a:xfrm>
            <a:off x="289295" y="236222"/>
            <a:ext cx="8565410" cy="401577"/>
          </a:xfrm>
          <a:blipFill>
            <a:blip r:embed="rId3"/>
            <a:stretch>
              <a:fillRect/>
            </a:stretch>
          </a:blipFill>
        </p:spPr>
        <p:txBody>
          <a:bodyPr/>
          <a:lstStyle>
            <a:lvl1pPr marL="0" indent="0">
              <a:buNone/>
              <a:defRPr/>
            </a:lvl1pPr>
          </a:lstStyle>
          <a:p>
            <a:pPr lvl="0"/>
            <a:r>
              <a:rPr lang="en-NL"/>
              <a:t> </a:t>
            </a:r>
          </a:p>
        </p:txBody>
      </p:sp>
      <p:sp>
        <p:nvSpPr>
          <p:cNvPr id="13" name="Text Placeholder 2">
            <a:extLst>
              <a:ext uri="{FF2B5EF4-FFF2-40B4-BE49-F238E27FC236}">
                <a16:creationId xmlns:a16="http://schemas.microsoft.com/office/drawing/2014/main" id="{AD3E5914-00BA-B67C-8141-CE01F19657CD}"/>
              </a:ext>
            </a:extLst>
          </p:cNvPr>
          <p:cNvSpPr>
            <a:spLocks noGrp="1"/>
          </p:cNvSpPr>
          <p:nvPr>
            <p:ph type="body" sz="quarter" idx="16" hasCustomPrompt="1"/>
          </p:nvPr>
        </p:nvSpPr>
        <p:spPr>
          <a:xfrm>
            <a:off x="7631035" y="3176244"/>
            <a:ext cx="1249362" cy="217488"/>
          </a:xfrm>
        </p:spPr>
        <p:txBody>
          <a:bodyPr/>
          <a:lstStyle>
            <a:lvl1pPr marL="0" indent="0" algn="r">
              <a:buNone/>
              <a:defRPr sz="1000">
                <a:solidFill>
                  <a:schemeClr val="bg1"/>
                </a:solidFill>
              </a:defRPr>
            </a:lvl1pPr>
            <a:lvl2pPr marL="180975" indent="0">
              <a:buNone/>
              <a:defRPr sz="900">
                <a:solidFill>
                  <a:schemeClr val="bg1"/>
                </a:solidFill>
              </a:defRPr>
            </a:lvl2pPr>
            <a:lvl3pPr marL="355600" indent="0">
              <a:buNone/>
              <a:defRPr sz="900">
                <a:solidFill>
                  <a:schemeClr val="bg1"/>
                </a:solidFill>
              </a:defRPr>
            </a:lvl3pPr>
            <a:lvl4pPr marL="538163" indent="0">
              <a:buNone/>
              <a:defRPr sz="900">
                <a:solidFill>
                  <a:schemeClr val="bg1"/>
                </a:solidFill>
              </a:defRPr>
            </a:lvl4pPr>
            <a:lvl5pPr marL="719138" indent="0">
              <a:buNone/>
              <a:defRPr sz="900">
                <a:solidFill>
                  <a:schemeClr val="bg1"/>
                </a:solidFill>
              </a:defRPr>
            </a:lvl5pPr>
          </a:lstStyle>
          <a:p>
            <a:pPr lvl="0"/>
            <a:r>
              <a:rPr lang="en-GB"/>
              <a:t>date: 00/00/00</a:t>
            </a:r>
            <a:endParaRPr lang="en-NL"/>
          </a:p>
        </p:txBody>
      </p:sp>
    </p:spTree>
    <p:extLst>
      <p:ext uri="{BB962C8B-B14F-4D97-AF65-F5344CB8AC3E}">
        <p14:creationId xmlns:p14="http://schemas.microsoft.com/office/powerpoint/2010/main" val="68451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able – Dark">
    <p:bg>
      <p:bgPr>
        <a:solidFill>
          <a:schemeClr val="tx2"/>
        </a:solid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bg1"/>
                </a:solidFill>
              </a:defRPr>
            </a:lvl1pPr>
          </a:lstStyle>
          <a:p>
            <a:r>
              <a:rPr lang="en-US"/>
              <a:t>Click to edit Master title style</a:t>
            </a:r>
            <a:endParaRPr lang="nl-NL"/>
          </a:p>
        </p:txBody>
      </p:sp>
      <p:sp>
        <p:nvSpPr>
          <p:cNvPr id="6" name="Tijdelijke aanduiding voor tabel 2"/>
          <p:cNvSpPr>
            <a:spLocks noGrp="1"/>
          </p:cNvSpPr>
          <p:nvPr>
            <p:ph type="tbl" idx="1"/>
          </p:nvPr>
        </p:nvSpPr>
        <p:spPr>
          <a:xfrm>
            <a:off x="900112" y="1268647"/>
            <a:ext cx="7462611" cy="3086100"/>
          </a:xfrm>
        </p:spPr>
        <p:txBody>
          <a:bodyPr/>
          <a:lstStyle>
            <a:lvl1pPr>
              <a:buNone/>
              <a:defRPr>
                <a:solidFill>
                  <a:schemeClr val="bg1"/>
                </a:solidFill>
              </a:defRPr>
            </a:lvl1pPr>
          </a:lstStyle>
          <a:p>
            <a:r>
              <a:rPr lang="en-US"/>
              <a:t>Click icon to add table</a:t>
            </a:r>
            <a:endParaRPr lang="nl-NL"/>
          </a:p>
        </p:txBody>
      </p:sp>
      <p:sp>
        <p:nvSpPr>
          <p:cNvPr id="2" name="Rectangle 1">
            <a:extLst>
              <a:ext uri="{FF2B5EF4-FFF2-40B4-BE49-F238E27FC236}">
                <a16:creationId xmlns:a16="http://schemas.microsoft.com/office/drawing/2014/main" id="{6E2EF63F-57E4-6A3E-7377-B95B6C010295}"/>
              </a:ext>
            </a:extLst>
          </p:cNvPr>
          <p:cNvSpPr/>
          <p:nvPr userDrawn="1"/>
        </p:nvSpPr>
        <p:spPr>
          <a:xfrm>
            <a:off x="7298267" y="4715933"/>
            <a:ext cx="1178717"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A3E59AD8-1A6B-E6CC-CC6F-664AE104F3D0}"/>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07161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2" name="Tijdelijke aanduiding voor dianummer 3">
            <a:extLst>
              <a:ext uri="{FF2B5EF4-FFF2-40B4-BE49-F238E27FC236}">
                <a16:creationId xmlns:a16="http://schemas.microsoft.com/office/drawing/2014/main" id="{F75ED536-44A0-5BCD-CC56-21E2BA7700D7}"/>
              </a:ext>
            </a:extLst>
          </p:cNvPr>
          <p:cNvSpPr>
            <a:spLocks noGrp="1"/>
          </p:cNvSpPr>
          <p:nvPr>
            <p:ph type="sldNum" sz="quarter" idx="12"/>
          </p:nvPr>
        </p:nvSpPr>
        <p:spPr>
          <a:xfrm>
            <a:off x="8476984" y="4778017"/>
            <a:ext cx="403412" cy="215444"/>
          </a:xfrm>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071562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ijdelijke aanduiding voor afbeelding 2">
            <a:extLst>
              <a:ext uri="{FF2B5EF4-FFF2-40B4-BE49-F238E27FC236}">
                <a16:creationId xmlns:a16="http://schemas.microsoft.com/office/drawing/2014/main" id="{F8209F54-D3D2-A6BE-295B-6717A5761B08}"/>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0" name="Tijdelijke aanduiding voor afbeelding 2">
            <a:extLst>
              <a:ext uri="{FF2B5EF4-FFF2-40B4-BE49-F238E27FC236}">
                <a16:creationId xmlns:a16="http://schemas.microsoft.com/office/drawing/2014/main" id="{D4CB9633-E097-2D1B-6FD2-21A88F631C5B}"/>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626566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Slide 6p">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B86DE904-C121-477E-B2B0-923493BF220C}" type="slidenum">
              <a:rPr lang="nl-NL" smtClean="0"/>
              <a:pPr/>
              <a:t>‹#›</a:t>
            </a:fld>
            <a:endParaRPr lang="nl-NL"/>
          </a:p>
        </p:txBody>
      </p:sp>
      <p:sp>
        <p:nvSpPr>
          <p:cNvPr id="2" name="Titel 1">
            <a:extLst>
              <a:ext uri="{FF2B5EF4-FFF2-40B4-BE49-F238E27FC236}">
                <a16:creationId xmlns:a16="http://schemas.microsoft.com/office/drawing/2014/main" id="{815FAE79-2003-8C76-6B9A-A869E17B8F22}"/>
              </a:ext>
            </a:extLst>
          </p:cNvPr>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afbeelding 2">
            <a:extLst>
              <a:ext uri="{FF2B5EF4-FFF2-40B4-BE49-F238E27FC236}">
                <a16:creationId xmlns:a16="http://schemas.microsoft.com/office/drawing/2014/main" id="{079BFB9E-6F73-4D11-E20A-7138D676602A}"/>
              </a:ext>
            </a:extLst>
          </p:cNvPr>
          <p:cNvSpPr>
            <a:spLocks noGrp="1"/>
          </p:cNvSpPr>
          <p:nvPr>
            <p:ph type="pic" idx="1"/>
          </p:nvPr>
        </p:nvSpPr>
        <p:spPr>
          <a:xfrm>
            <a:off x="900112"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tekst 4">
            <a:extLst>
              <a:ext uri="{FF2B5EF4-FFF2-40B4-BE49-F238E27FC236}">
                <a16:creationId xmlns:a16="http://schemas.microsoft.com/office/drawing/2014/main" id="{75EAE17E-AF37-2EB3-7161-EDC4640FD30D}"/>
              </a:ext>
            </a:extLst>
          </p:cNvPr>
          <p:cNvSpPr>
            <a:spLocks noGrp="1"/>
          </p:cNvSpPr>
          <p:nvPr>
            <p:ph type="body" sz="quarter" idx="3"/>
          </p:nvPr>
        </p:nvSpPr>
        <p:spPr>
          <a:xfrm>
            <a:off x="1904035"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ijdelijke aanduiding voor afbeelding 2">
            <a:extLst>
              <a:ext uri="{FF2B5EF4-FFF2-40B4-BE49-F238E27FC236}">
                <a16:creationId xmlns:a16="http://schemas.microsoft.com/office/drawing/2014/main" id="{6B103275-B74F-D870-3CBA-924AF65306CE}"/>
              </a:ext>
            </a:extLst>
          </p:cNvPr>
          <p:cNvSpPr>
            <a:spLocks noGrp="1"/>
          </p:cNvSpPr>
          <p:nvPr>
            <p:ph type="pic" idx="15"/>
          </p:nvPr>
        </p:nvSpPr>
        <p:spPr>
          <a:xfrm>
            <a:off x="900112"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9" name="Tijdelijke aanduiding voor tekst 4">
            <a:extLst>
              <a:ext uri="{FF2B5EF4-FFF2-40B4-BE49-F238E27FC236}">
                <a16:creationId xmlns:a16="http://schemas.microsoft.com/office/drawing/2014/main" id="{BBC263B5-6E41-8B1C-8AA1-9352E8EA67CF}"/>
              </a:ext>
            </a:extLst>
          </p:cNvPr>
          <p:cNvSpPr>
            <a:spLocks noGrp="1"/>
          </p:cNvSpPr>
          <p:nvPr>
            <p:ph type="body" sz="quarter" idx="16"/>
          </p:nvPr>
        </p:nvSpPr>
        <p:spPr>
          <a:xfrm>
            <a:off x="1904035"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jdelijke aanduiding voor afbeelding 2">
            <a:extLst>
              <a:ext uri="{FF2B5EF4-FFF2-40B4-BE49-F238E27FC236}">
                <a16:creationId xmlns:a16="http://schemas.microsoft.com/office/drawing/2014/main" id="{02E465A8-E65E-481B-E6D0-C9E27655F1D5}"/>
              </a:ext>
            </a:extLst>
          </p:cNvPr>
          <p:cNvSpPr>
            <a:spLocks noGrp="1"/>
          </p:cNvSpPr>
          <p:nvPr>
            <p:ph type="pic" idx="17"/>
          </p:nvPr>
        </p:nvSpPr>
        <p:spPr>
          <a:xfrm>
            <a:off x="900112"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1" name="Tijdelijke aanduiding voor tekst 4">
            <a:extLst>
              <a:ext uri="{FF2B5EF4-FFF2-40B4-BE49-F238E27FC236}">
                <a16:creationId xmlns:a16="http://schemas.microsoft.com/office/drawing/2014/main" id="{56755950-95F8-0201-AB55-1A169BE1D170}"/>
              </a:ext>
            </a:extLst>
          </p:cNvPr>
          <p:cNvSpPr>
            <a:spLocks noGrp="1"/>
          </p:cNvSpPr>
          <p:nvPr>
            <p:ph type="body" sz="quarter" idx="18"/>
          </p:nvPr>
        </p:nvSpPr>
        <p:spPr>
          <a:xfrm>
            <a:off x="1904035"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ijdelijke aanduiding voor afbeelding 2">
            <a:extLst>
              <a:ext uri="{FF2B5EF4-FFF2-40B4-BE49-F238E27FC236}">
                <a16:creationId xmlns:a16="http://schemas.microsoft.com/office/drawing/2014/main" id="{B105042E-D613-C6B2-59F9-4B77821241D6}"/>
              </a:ext>
            </a:extLst>
          </p:cNvPr>
          <p:cNvSpPr>
            <a:spLocks noGrp="1"/>
          </p:cNvSpPr>
          <p:nvPr>
            <p:ph type="pic" idx="19"/>
          </p:nvPr>
        </p:nvSpPr>
        <p:spPr>
          <a:xfrm>
            <a:off x="4779384"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3" name="Tijdelijke aanduiding voor tekst 4">
            <a:extLst>
              <a:ext uri="{FF2B5EF4-FFF2-40B4-BE49-F238E27FC236}">
                <a16:creationId xmlns:a16="http://schemas.microsoft.com/office/drawing/2014/main" id="{6DFF08FA-F25D-20B5-BF37-5F0E286B1A13}"/>
              </a:ext>
            </a:extLst>
          </p:cNvPr>
          <p:cNvSpPr>
            <a:spLocks noGrp="1"/>
          </p:cNvSpPr>
          <p:nvPr>
            <p:ph type="body" sz="quarter" idx="20"/>
          </p:nvPr>
        </p:nvSpPr>
        <p:spPr>
          <a:xfrm>
            <a:off x="5783307"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jdelijke aanduiding voor afbeelding 2">
            <a:extLst>
              <a:ext uri="{FF2B5EF4-FFF2-40B4-BE49-F238E27FC236}">
                <a16:creationId xmlns:a16="http://schemas.microsoft.com/office/drawing/2014/main" id="{62E6E76D-9BD7-B664-C06C-774A902AA077}"/>
              </a:ext>
            </a:extLst>
          </p:cNvPr>
          <p:cNvSpPr>
            <a:spLocks noGrp="1"/>
          </p:cNvSpPr>
          <p:nvPr>
            <p:ph type="pic" idx="21"/>
          </p:nvPr>
        </p:nvSpPr>
        <p:spPr>
          <a:xfrm>
            <a:off x="4779384"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5" name="Tijdelijke aanduiding voor tekst 4">
            <a:extLst>
              <a:ext uri="{FF2B5EF4-FFF2-40B4-BE49-F238E27FC236}">
                <a16:creationId xmlns:a16="http://schemas.microsoft.com/office/drawing/2014/main" id="{B94D492D-833B-C16E-B644-91B8D82F6D79}"/>
              </a:ext>
            </a:extLst>
          </p:cNvPr>
          <p:cNvSpPr>
            <a:spLocks noGrp="1"/>
          </p:cNvSpPr>
          <p:nvPr>
            <p:ph type="body" sz="quarter" idx="22"/>
          </p:nvPr>
        </p:nvSpPr>
        <p:spPr>
          <a:xfrm>
            <a:off x="5783307"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ijdelijke aanduiding voor afbeelding 2">
            <a:extLst>
              <a:ext uri="{FF2B5EF4-FFF2-40B4-BE49-F238E27FC236}">
                <a16:creationId xmlns:a16="http://schemas.microsoft.com/office/drawing/2014/main" id="{11A71C5B-E8B1-B469-C2F7-5A8BF24B06B8}"/>
              </a:ext>
            </a:extLst>
          </p:cNvPr>
          <p:cNvSpPr>
            <a:spLocks noGrp="1"/>
          </p:cNvSpPr>
          <p:nvPr>
            <p:ph type="pic" idx="23"/>
          </p:nvPr>
        </p:nvSpPr>
        <p:spPr>
          <a:xfrm>
            <a:off x="4779384"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7" name="Tijdelijke aanduiding voor tekst 4">
            <a:extLst>
              <a:ext uri="{FF2B5EF4-FFF2-40B4-BE49-F238E27FC236}">
                <a16:creationId xmlns:a16="http://schemas.microsoft.com/office/drawing/2014/main" id="{933CA6E5-0343-5219-909A-925A5C6D2DFD}"/>
              </a:ext>
            </a:extLst>
          </p:cNvPr>
          <p:cNvSpPr>
            <a:spLocks noGrp="1"/>
          </p:cNvSpPr>
          <p:nvPr>
            <p:ph type="body" sz="quarter" idx="24"/>
          </p:nvPr>
        </p:nvSpPr>
        <p:spPr>
          <a:xfrm>
            <a:off x="5783307"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130898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 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Rectangle 3">
            <a:extLst>
              <a:ext uri="{FF2B5EF4-FFF2-40B4-BE49-F238E27FC236}">
                <a16:creationId xmlns:a16="http://schemas.microsoft.com/office/drawing/2014/main" id="{29291571-993C-BE2B-6BCA-60A2A6C185DF}"/>
              </a:ext>
            </a:extLst>
          </p:cNvPr>
          <p:cNvSpPr/>
          <p:nvPr userDrawn="1"/>
        </p:nvSpPr>
        <p:spPr>
          <a:xfrm>
            <a:off x="7144815" y="4778017"/>
            <a:ext cx="1277888"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ijdelijke aanduiding voor afbeelding 2">
            <a:extLst>
              <a:ext uri="{FF2B5EF4-FFF2-40B4-BE49-F238E27FC236}">
                <a16:creationId xmlns:a16="http://schemas.microsoft.com/office/drawing/2014/main" id="{090BF7D5-2D19-F5F0-2DEF-202B2B3F4DDA}"/>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afbeelding 2">
            <a:extLst>
              <a:ext uri="{FF2B5EF4-FFF2-40B4-BE49-F238E27FC236}">
                <a16:creationId xmlns:a16="http://schemas.microsoft.com/office/drawing/2014/main" id="{A709F65D-F52E-E69C-4549-9BF096D37F69}"/>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pic>
        <p:nvPicPr>
          <p:cNvPr id="8" name="Picture 7">
            <a:extLst>
              <a:ext uri="{FF2B5EF4-FFF2-40B4-BE49-F238E27FC236}">
                <a16:creationId xmlns:a16="http://schemas.microsoft.com/office/drawing/2014/main" id="{E3A8E823-4610-27C5-3EE6-7D396A4387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3977645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End – Title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
        <p:nvSpPr>
          <p:cNvPr id="8" name="Rectangle 7">
            <a:extLst>
              <a:ext uri="{FF2B5EF4-FFF2-40B4-BE49-F238E27FC236}">
                <a16:creationId xmlns:a16="http://schemas.microsoft.com/office/drawing/2014/main" id="{05567708-3897-3EC0-384A-45AA0273D6D4}"/>
              </a:ext>
            </a:extLst>
          </p:cNvPr>
          <p:cNvSpPr/>
          <p:nvPr userDrawn="1"/>
        </p:nvSpPr>
        <p:spPr>
          <a:xfrm>
            <a:off x="6939064" y="4778017"/>
            <a:ext cx="1509579"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4E7B5E39-7482-524A-A49C-C3EEBA5A27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5120272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ub – Left – Dark">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C9A6449-04DA-46D3-129D-4B1EE8E65E54}"/>
              </a:ext>
            </a:extLst>
          </p:cNvPr>
          <p:cNvSpPr/>
          <p:nvPr userDrawn="1"/>
        </p:nvSpPr>
        <p:spPr>
          <a:xfrm>
            <a:off x="7298267" y="4715933"/>
            <a:ext cx="1178717" cy="277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jdelijke aanduiding voor afbeelding 2"/>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dirty="0"/>
          </a:p>
        </p:txBody>
      </p:sp>
      <p:sp>
        <p:nvSpPr>
          <p:cNvPr id="2" name="Titel 1"/>
          <p:cNvSpPr>
            <a:spLocks noGrp="1"/>
          </p:cNvSpPr>
          <p:nvPr>
            <p:ph type="title"/>
          </p:nvPr>
        </p:nvSpPr>
        <p:spPr>
          <a:xfrm>
            <a:off x="782873" y="1858296"/>
            <a:ext cx="3789127" cy="1722364"/>
          </a:xfrm>
          <a:prstGeom prst="rect">
            <a:avLst/>
          </a:prstGeom>
        </p:spPr>
        <p:txBody>
          <a:bodyPr anchor="t" anchorCtr="0"/>
          <a:lstStyle>
            <a:lvl1pPr>
              <a:defRPr>
                <a:solidFill>
                  <a:schemeClr val="tx1"/>
                </a:solidFill>
              </a:defRPr>
            </a:lvl1pPr>
          </a:lstStyle>
          <a:p>
            <a:r>
              <a:rPr lang="en-US"/>
              <a:t>Click to edit Master title style</a:t>
            </a:r>
            <a:endParaRPr lang="nl-NL" dirty="0"/>
          </a:p>
        </p:txBody>
      </p:sp>
      <p:sp>
        <p:nvSpPr>
          <p:cNvPr id="9" name="Tijdelijke aanduiding voor dianummer 8"/>
          <p:cNvSpPr>
            <a:spLocks noGrp="1"/>
          </p:cNvSpPr>
          <p:nvPr>
            <p:ph type="sldNum" sz="quarter" idx="12"/>
          </p:nvPr>
        </p:nvSpPr>
        <p:spPr/>
        <p:txBody>
          <a:bodyPr/>
          <a:lstStyle>
            <a:lvl1pPr>
              <a:defRPr>
                <a:solidFill>
                  <a:schemeClr val="tx1"/>
                </a:solidFill>
              </a:defRPr>
            </a:lvl1pPr>
          </a:lstStyle>
          <a:p>
            <a:fld id="{B86DE904-C121-477E-B2B0-923493BF220C}" type="slidenum">
              <a:rPr lang="nl-NL" smtClean="0"/>
              <a:pPr/>
              <a:t>‹#›</a:t>
            </a:fld>
            <a:endParaRPr lang="nl-NL"/>
          </a:p>
        </p:txBody>
      </p:sp>
      <p:sp>
        <p:nvSpPr>
          <p:cNvPr id="6" name="Text Placeholder 5">
            <a:extLst>
              <a:ext uri="{FF2B5EF4-FFF2-40B4-BE49-F238E27FC236}">
                <a16:creationId xmlns:a16="http://schemas.microsoft.com/office/drawing/2014/main" id="{3532FE1B-91FF-0A79-CDD1-F41091BA9E34}"/>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1"/>
                </a:solidFill>
                <a:latin typeface="Cambria" panose="02040503050406030204" pitchFamily="18" charset="0"/>
              </a:defRPr>
            </a:lvl1pPr>
          </a:lstStyle>
          <a:p>
            <a:pPr lvl="0"/>
            <a:r>
              <a:rPr lang="en-GB" dirty="0"/>
              <a:t>#</a:t>
            </a:r>
            <a:endParaRPr lang="en-NL" dirty="0"/>
          </a:p>
        </p:txBody>
      </p:sp>
      <p:cxnSp>
        <p:nvCxnSpPr>
          <p:cNvPr id="8" name="Straight Connector 7">
            <a:extLst>
              <a:ext uri="{FF2B5EF4-FFF2-40B4-BE49-F238E27FC236}">
                <a16:creationId xmlns:a16="http://schemas.microsoft.com/office/drawing/2014/main" id="{9D38D698-2889-8D39-A91D-9ED590E15094}"/>
              </a:ext>
            </a:extLst>
          </p:cNvPr>
          <p:cNvCxnSpPr/>
          <p:nvPr userDrawn="1"/>
        </p:nvCxnSpPr>
        <p:spPr>
          <a:xfrm>
            <a:off x="867799" y="1776316"/>
            <a:ext cx="105690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5BF6745C-C1D9-0627-7AF1-6D1EFA587817}"/>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65525300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is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814918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a:solidFill>
            <a:schemeClr val="bg1"/>
          </a:solidFill>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266802014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inhoud 5"/>
          <p:cNvSpPr>
            <a:spLocks noGrp="1"/>
          </p:cNvSpPr>
          <p:nvPr>
            <p:ph sz="quarter" idx="4"/>
          </p:nvPr>
        </p:nvSpPr>
        <p:spPr>
          <a:xfrm>
            <a:off x="4751295" y="1318380"/>
            <a:ext cx="3608481"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804722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defRPr sz="1600"/>
            </a:lvl1pPr>
            <a:lvl2pPr>
              <a:defRPr sz="1400"/>
            </a:lvl2pPr>
            <a:lvl3pPr>
              <a:defRPr sz="120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3" name="Tijdelijke aanduiding voor afbeelding 2">
            <a:extLst>
              <a:ext uri="{FF2B5EF4-FFF2-40B4-BE49-F238E27FC236}">
                <a16:creationId xmlns:a16="http://schemas.microsoft.com/office/drawing/2014/main" id="{F44D91C9-D4C3-AD6B-207A-2255E367B6FE}"/>
              </a:ext>
            </a:extLst>
          </p:cNvPr>
          <p:cNvSpPr>
            <a:spLocks noGrp="1"/>
          </p:cNvSpPr>
          <p:nvPr>
            <p:ph type="pic" idx="13"/>
          </p:nvPr>
        </p:nvSpPr>
        <p:spPr>
          <a:xfrm>
            <a:off x="4752575" y="1318380"/>
            <a:ext cx="3607200" cy="2999700"/>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395720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 Left – Light">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0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 – Right – Dark">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2" name="Titel 1">
            <a:extLst>
              <a:ext uri="{FF2B5EF4-FFF2-40B4-BE49-F238E27FC236}">
                <a16:creationId xmlns:a16="http://schemas.microsoft.com/office/drawing/2014/main" id="{B19B3233-6514-3436-2AF2-734ABCB4CA25}"/>
              </a:ext>
            </a:extLst>
          </p:cNvPr>
          <p:cNvSpPr>
            <a:spLocks noGrp="1"/>
          </p:cNvSpPr>
          <p:nvPr>
            <p:ph type="title"/>
          </p:nvPr>
        </p:nvSpPr>
        <p:spPr>
          <a:xfrm>
            <a:off x="4752575" y="1858296"/>
            <a:ext cx="3789127" cy="1722364"/>
          </a:xfrm>
          <a:prstGeom prst="rect">
            <a:avLst/>
          </a:prstGeom>
        </p:spPr>
        <p:txBody>
          <a:bodyPr anchor="t" anchorCtr="0"/>
          <a:lstStyle>
            <a:lvl1pPr>
              <a:defRPr>
                <a:solidFill>
                  <a:schemeClr val="bg1"/>
                </a:solidFill>
              </a:defRPr>
            </a:lvl1pPr>
          </a:lstStyle>
          <a:p>
            <a:r>
              <a:rPr lang="en-US"/>
              <a:t>Click to edit Master title style</a:t>
            </a:r>
            <a:endParaRPr lang="nl-NL"/>
          </a:p>
        </p:txBody>
      </p:sp>
      <p:sp>
        <p:nvSpPr>
          <p:cNvPr id="3" name="Tijdelijke aanduiding voor afbeelding 2">
            <a:extLst>
              <a:ext uri="{FF2B5EF4-FFF2-40B4-BE49-F238E27FC236}">
                <a16:creationId xmlns:a16="http://schemas.microsoft.com/office/drawing/2014/main" id="{5479C738-87B2-F3AE-590B-0B3D1C3582D9}"/>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4" name="Text Placeholder 5">
            <a:extLst>
              <a:ext uri="{FF2B5EF4-FFF2-40B4-BE49-F238E27FC236}">
                <a16:creationId xmlns:a16="http://schemas.microsoft.com/office/drawing/2014/main" id="{56BE2667-43F8-E7D0-5432-C3F41973B7EE}"/>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bg1"/>
                </a:solidFill>
                <a:latin typeface="Cambria" panose="02040503050406030204" pitchFamily="18" charset="0"/>
              </a:defRPr>
            </a:lvl1pPr>
          </a:lstStyle>
          <a:p>
            <a:pPr lvl="0"/>
            <a:r>
              <a:rPr lang="en-GB"/>
              <a:t>#</a:t>
            </a:r>
            <a:endParaRPr lang="en-NL"/>
          </a:p>
        </p:txBody>
      </p:sp>
      <p:cxnSp>
        <p:nvCxnSpPr>
          <p:cNvPr id="10" name="Straight Connector 9">
            <a:extLst>
              <a:ext uri="{FF2B5EF4-FFF2-40B4-BE49-F238E27FC236}">
                <a16:creationId xmlns:a16="http://schemas.microsoft.com/office/drawing/2014/main" id="{F6DEE366-A0B1-3113-B7E5-776FF7204E8B}"/>
              </a:ext>
            </a:extLst>
          </p:cNvPr>
          <p:cNvCxnSpPr/>
          <p:nvPr userDrawn="1"/>
        </p:nvCxnSpPr>
        <p:spPr>
          <a:xfrm>
            <a:off x="4864066" y="1776316"/>
            <a:ext cx="1056904"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B0BC5A0-80FB-FFD5-02A8-88461BDFE468}"/>
              </a:ext>
            </a:extLst>
          </p:cNvPr>
          <p:cNvSpPr/>
          <p:nvPr userDrawn="1"/>
        </p:nvSpPr>
        <p:spPr>
          <a:xfrm>
            <a:off x="7231157" y="4715933"/>
            <a:ext cx="1245828"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5B50F079-4784-F1D3-9830-561F42EEED0F}"/>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05553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2" name="Picture Placeholder 4">
            <a:extLst>
              <a:ext uri="{FF2B5EF4-FFF2-40B4-BE49-F238E27FC236}">
                <a16:creationId xmlns:a16="http://schemas.microsoft.com/office/drawing/2014/main" id="{B07ACDDA-5B7A-7B84-6CFE-910EF7B8E358}"/>
              </a:ext>
            </a:extLst>
          </p:cNvPr>
          <p:cNvSpPr>
            <a:spLocks noGrp="1"/>
          </p:cNvSpPr>
          <p:nvPr>
            <p:ph type="pic" sz="quarter" idx="13" hasCustomPrompt="1"/>
          </p:nvPr>
        </p:nvSpPr>
        <p:spPr>
          <a:xfrm>
            <a:off x="0" y="0"/>
            <a:ext cx="9144000" cy="5143500"/>
          </a:xfrm>
          <a:custGeom>
            <a:avLst/>
            <a:gdLst>
              <a:gd name="connsiteX0" fmla="*/ 7390802 w 9144000"/>
              <a:gd name="connsiteY0" fmla="*/ 4761184 h 5143500"/>
              <a:gd name="connsiteX1" fmla="*/ 7275490 w 9144000"/>
              <a:gd name="connsiteY1" fmla="*/ 4837618 h 5143500"/>
              <a:gd name="connsiteX2" fmla="*/ 7265655 w 9144000"/>
              <a:gd name="connsiteY2" fmla="*/ 4886331 h 5143500"/>
              <a:gd name="connsiteX3" fmla="*/ 7265655 w 9144000"/>
              <a:gd name="connsiteY3" fmla="*/ 4886330 h 5143500"/>
              <a:gd name="connsiteX4" fmla="*/ 7265655 w 9144000"/>
              <a:gd name="connsiteY4" fmla="*/ 4886331 h 5143500"/>
              <a:gd name="connsiteX5" fmla="*/ 7265655 w 9144000"/>
              <a:gd name="connsiteY5" fmla="*/ 4886331 h 5143500"/>
              <a:gd name="connsiteX6" fmla="*/ 7275490 w 9144000"/>
              <a:gd name="connsiteY6" fmla="*/ 4935043 h 5143500"/>
              <a:gd name="connsiteX7" fmla="*/ 7390802 w 9144000"/>
              <a:gd name="connsiteY7" fmla="*/ 5011477 h 5143500"/>
              <a:gd name="connsiteX8" fmla="*/ 8786338 w 9144000"/>
              <a:gd name="connsiteY8" fmla="*/ 5011478 h 5143500"/>
              <a:gd name="connsiteX9" fmla="*/ 8911485 w 9144000"/>
              <a:gd name="connsiteY9" fmla="*/ 4886331 h 5143500"/>
              <a:gd name="connsiteX10" fmla="*/ 8911486 w 9144000"/>
              <a:gd name="connsiteY10" fmla="*/ 4886331 h 5143500"/>
              <a:gd name="connsiteX11" fmla="*/ 8786339 w 9144000"/>
              <a:gd name="connsiteY11" fmla="*/ 4761184 h 5143500"/>
              <a:gd name="connsiteX12" fmla="*/ 0 w 9144000"/>
              <a:gd name="connsiteY12" fmla="*/ 0 h 5143500"/>
              <a:gd name="connsiteX13" fmla="*/ 9144000 w 9144000"/>
              <a:gd name="connsiteY13" fmla="*/ 0 h 5143500"/>
              <a:gd name="connsiteX14" fmla="*/ 9144000 w 9144000"/>
              <a:gd name="connsiteY14" fmla="*/ 5143500 h 5143500"/>
              <a:gd name="connsiteX15" fmla="*/ 0 w 9144000"/>
              <a:gd name="connsiteY15" fmla="*/ 5143500 h 5143500"/>
              <a:gd name="connsiteX16" fmla="*/ 0 w 9144000"/>
              <a:gd name="connsiteY16" fmla="*/ 4910782 h 5143500"/>
              <a:gd name="connsiteX17" fmla="*/ 204813 w 9144000"/>
              <a:gd name="connsiteY17" fmla="*/ 4910782 h 5143500"/>
              <a:gd name="connsiteX18" fmla="*/ 263602 w 9144000"/>
              <a:gd name="connsiteY18" fmla="*/ 4851993 h 5143500"/>
              <a:gd name="connsiteX19" fmla="*/ 263602 w 9144000"/>
              <a:gd name="connsiteY19" fmla="*/ 291508 h 5143500"/>
              <a:gd name="connsiteX20" fmla="*/ 204813 w 9144000"/>
              <a:gd name="connsiteY20" fmla="*/ 232719 h 5143500"/>
              <a:gd name="connsiteX21" fmla="*/ 0 w 9144000"/>
              <a:gd name="connsiteY21" fmla="*/ 232719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44000" h="5143500">
                <a:moveTo>
                  <a:pt x="7390802" y="4761184"/>
                </a:moveTo>
                <a:cubicBezTo>
                  <a:pt x="7338964" y="4761184"/>
                  <a:pt x="7294488" y="4792701"/>
                  <a:pt x="7275490" y="4837618"/>
                </a:cubicBezTo>
                <a:lnTo>
                  <a:pt x="7265655" y="4886331"/>
                </a:lnTo>
                <a:lnTo>
                  <a:pt x="7265655" y="4886330"/>
                </a:lnTo>
                <a:lnTo>
                  <a:pt x="7265655" y="4886331"/>
                </a:lnTo>
                <a:lnTo>
                  <a:pt x="7265655" y="4886331"/>
                </a:lnTo>
                <a:lnTo>
                  <a:pt x="7275490" y="4935043"/>
                </a:lnTo>
                <a:cubicBezTo>
                  <a:pt x="7294488" y="4979960"/>
                  <a:pt x="7338964" y="5011477"/>
                  <a:pt x="7390802" y="5011477"/>
                </a:cubicBezTo>
                <a:lnTo>
                  <a:pt x="8786338" y="5011478"/>
                </a:lnTo>
                <a:cubicBezTo>
                  <a:pt x="8855455" y="5011478"/>
                  <a:pt x="8911485" y="4955448"/>
                  <a:pt x="8911485" y="4886331"/>
                </a:cubicBezTo>
                <a:lnTo>
                  <a:pt x="8911486" y="4886331"/>
                </a:lnTo>
                <a:cubicBezTo>
                  <a:pt x="8911486" y="4817214"/>
                  <a:pt x="8855456" y="4761184"/>
                  <a:pt x="8786339" y="4761184"/>
                </a:cubicBezTo>
                <a:close/>
                <a:moveTo>
                  <a:pt x="0" y="0"/>
                </a:moveTo>
                <a:lnTo>
                  <a:pt x="9144000" y="0"/>
                </a:lnTo>
                <a:lnTo>
                  <a:pt x="9144000" y="5143500"/>
                </a:lnTo>
                <a:lnTo>
                  <a:pt x="0" y="5143500"/>
                </a:lnTo>
                <a:lnTo>
                  <a:pt x="0" y="4910782"/>
                </a:lnTo>
                <a:lnTo>
                  <a:pt x="204813" y="4910782"/>
                </a:lnTo>
                <a:cubicBezTo>
                  <a:pt x="237281" y="4910782"/>
                  <a:pt x="263602" y="4884461"/>
                  <a:pt x="263602" y="4851993"/>
                </a:cubicBezTo>
                <a:lnTo>
                  <a:pt x="263602" y="291508"/>
                </a:lnTo>
                <a:cubicBezTo>
                  <a:pt x="263602" y="259040"/>
                  <a:pt x="237281" y="232719"/>
                  <a:pt x="204813" y="232719"/>
                </a:cubicBezTo>
                <a:lnTo>
                  <a:pt x="0" y="232719"/>
                </a:lnTo>
                <a:close/>
              </a:path>
            </a:pathLst>
          </a:custGeom>
        </p:spPr>
        <p:txBody>
          <a:bodyPr wrap="square" anchor="ctr" anchorCtr="0">
            <a:noAutofit/>
          </a:bodyPr>
          <a:lstStyle>
            <a:lvl1pPr marL="0" indent="0" algn="ctr">
              <a:buNone/>
              <a:defRPr sz="3200"/>
            </a:lvl1pPr>
          </a:lstStyle>
          <a:p>
            <a:r>
              <a:rPr lang="en-NL"/>
              <a:t> Add a picture</a:t>
            </a:r>
          </a:p>
        </p:txBody>
      </p:sp>
    </p:spTree>
    <p:extLst>
      <p:ext uri="{BB962C8B-B14F-4D97-AF65-F5344CB8AC3E}">
        <p14:creationId xmlns:p14="http://schemas.microsoft.com/office/powerpoint/2010/main" val="1935761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6" name="Tijdelijke aanduiding voor tabel 2"/>
          <p:cNvSpPr>
            <a:spLocks noGrp="1"/>
          </p:cNvSpPr>
          <p:nvPr>
            <p:ph type="tbl" idx="1"/>
          </p:nvPr>
        </p:nvSpPr>
        <p:spPr>
          <a:xfrm>
            <a:off x="900112" y="1259503"/>
            <a:ext cx="7462611" cy="3086100"/>
          </a:xfrm>
        </p:spPr>
        <p:txBody>
          <a:bodyPr/>
          <a:lstStyle>
            <a:lvl1pPr>
              <a:buNone/>
              <a:defRPr/>
            </a:lvl1pPr>
          </a:lstStyle>
          <a:p>
            <a:r>
              <a:rPr lang="en-US"/>
              <a:t>Click icon to add table</a:t>
            </a:r>
            <a:endParaRPr lang="nl-NL"/>
          </a:p>
        </p:txBody>
      </p:sp>
    </p:spTree>
    <p:extLst>
      <p:ext uri="{BB962C8B-B14F-4D97-AF65-F5344CB8AC3E}">
        <p14:creationId xmlns:p14="http://schemas.microsoft.com/office/powerpoint/2010/main" val="2691808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782873" y="1318381"/>
            <a:ext cx="7576903" cy="2994983"/>
          </a:xfrm>
          <a:prstGeom prst="rect">
            <a:avLst/>
          </a:prstGeom>
        </p:spPr>
        <p:txBody>
          <a:bodyPr vert="horz" lIns="91440" tIns="45720" rIns="9144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1">
                    <a:tint val="75000"/>
                  </a:schemeClr>
                </a:solidFill>
              </a:defRPr>
            </a:lvl1pPr>
          </a:lstStyle>
          <a:p>
            <a:fld id="{B86DE904-C121-477E-B2B0-923493BF220C}" type="slidenum">
              <a:rPr lang="nl-NL" smtClean="0"/>
              <a:pPr/>
              <a:t>‹#›</a:t>
            </a:fld>
            <a:endParaRPr lang="nl-NL"/>
          </a:p>
        </p:txBody>
      </p:sp>
      <p:sp>
        <p:nvSpPr>
          <p:cNvPr id="5" name="Round Same-side Corner of Rectangle 4">
            <a:extLst>
              <a:ext uri="{FF2B5EF4-FFF2-40B4-BE49-F238E27FC236}">
                <a16:creationId xmlns:a16="http://schemas.microsoft.com/office/drawing/2014/main" id="{6C443C38-324B-FBE4-B09E-2ED87B16834E}"/>
              </a:ext>
            </a:extLst>
          </p:cNvPr>
          <p:cNvSpPr/>
          <p:nvPr userDrawn="1"/>
        </p:nvSpPr>
        <p:spPr>
          <a:xfrm rot="5400000">
            <a:off x="-2207231" y="2439949"/>
            <a:ext cx="4678063" cy="263602"/>
          </a:xfrm>
          <a:prstGeom prst="round2SameRect">
            <a:avLst>
              <a:gd name="adj1" fmla="val 22302"/>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le Placeholder 6">
            <a:extLst>
              <a:ext uri="{FF2B5EF4-FFF2-40B4-BE49-F238E27FC236}">
                <a16:creationId xmlns:a16="http://schemas.microsoft.com/office/drawing/2014/main" id="{79647671-09AC-6CF6-60F2-DD9F367DF073}"/>
              </a:ext>
            </a:extLst>
          </p:cNvPr>
          <p:cNvSpPr>
            <a:spLocks noGrp="1"/>
          </p:cNvSpPr>
          <p:nvPr>
            <p:ph type="title"/>
          </p:nvPr>
        </p:nvSpPr>
        <p:spPr>
          <a:xfrm>
            <a:off x="628650" y="274638"/>
            <a:ext cx="7886700" cy="993775"/>
          </a:xfrm>
          <a:prstGeom prst="rect">
            <a:avLst/>
          </a:prstGeom>
        </p:spPr>
        <p:txBody>
          <a:bodyPr vert="horz" lIns="91440" tIns="45720" rIns="91440" bIns="45720" rtlCol="0" anchor="b" anchorCtr="0">
            <a:noAutofit/>
          </a:bodyPr>
          <a:lstStyle/>
          <a:p>
            <a:r>
              <a:rPr lang="en-US"/>
              <a:t>Click to edit Master title style</a:t>
            </a:r>
            <a:endParaRPr lang="en-NL"/>
          </a:p>
        </p:txBody>
      </p:sp>
      <p:pic>
        <p:nvPicPr>
          <p:cNvPr id="2" name="Picture 1" descr="A close up of a logo&#10;&#10;Description automatically generated">
            <a:extLst>
              <a:ext uri="{FF2B5EF4-FFF2-40B4-BE49-F238E27FC236}">
                <a16:creationId xmlns:a16="http://schemas.microsoft.com/office/drawing/2014/main" id="{A05E752D-F490-E3CE-2B77-3C1FB0C47A6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315731532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75" r:id="rId3"/>
    <p:sldLayoutId id="2147483755" r:id="rId4"/>
    <p:sldLayoutId id="2147483756" r:id="rId5"/>
    <p:sldLayoutId id="2147483764" r:id="rId6"/>
    <p:sldLayoutId id="2147483765" r:id="rId7"/>
    <p:sldLayoutId id="2147483767" r:id="rId8"/>
    <p:sldLayoutId id="2147483759" r:id="rId9"/>
    <p:sldLayoutId id="2147483766" r:id="rId10"/>
    <p:sldLayoutId id="2147483774" r:id="rId11"/>
    <p:sldLayoutId id="2147483760" r:id="rId12"/>
    <p:sldLayoutId id="2147483777" r:id="rId13"/>
    <p:sldLayoutId id="2147483761" r:id="rId14"/>
    <p:sldLayoutId id="2147483776" r:id="rId15"/>
    <p:sldLayoutId id="2147483778" r:id="rId16"/>
  </p:sldLayoutIdLst>
  <p:hf hdr="0" dt="0"/>
  <p:txStyles>
    <p:titleStyle>
      <a:lvl1pPr algn="l" defTabSz="914400" rtl="0" eaLnBrk="1" latinLnBrk="0" hangingPunct="1">
        <a:lnSpc>
          <a:spcPct val="100000"/>
        </a:lnSpc>
        <a:spcBef>
          <a:spcPct val="0"/>
        </a:spcBef>
        <a:buNone/>
        <a:defRPr sz="2800" b="0" i="0" kern="1200">
          <a:solidFill>
            <a:schemeClr val="tx2"/>
          </a:solidFill>
          <a:latin typeface="Cambria" panose="02040503050406030204" pitchFamily="18" charset="0"/>
          <a:ea typeface="+mj-ea"/>
          <a:cs typeface="+mj-cs"/>
        </a:defRPr>
      </a:lvl1pPr>
    </p:titleStyle>
    <p:body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diagramLayout" Target="../diagrams/layout5.xml"/><Relationship Id="rId7" Type="http://schemas.openxmlformats.org/officeDocument/2006/relationships/image" Target="../media/image3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3FE1EAB-1F7D-2CEE-C02E-AE1FE3AF4668}"/>
              </a:ext>
            </a:extLst>
          </p:cNvPr>
          <p:cNvSpPr>
            <a:spLocks noGrp="1"/>
          </p:cNvSpPr>
          <p:nvPr>
            <p:ph type="ctrTitle"/>
          </p:nvPr>
        </p:nvSpPr>
        <p:spPr>
          <a:xfrm>
            <a:off x="782873" y="3470565"/>
            <a:ext cx="7874566" cy="1044392"/>
          </a:xfrm>
        </p:spPr>
        <p:txBody>
          <a:bodyPr/>
          <a:lstStyle/>
          <a:p>
            <a:br>
              <a:rPr lang="en-GB" sz="18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en-GB" sz="1800" b="1" dirty="0">
                <a:effectLst/>
                <a:ea typeface="Cambria" panose="02040503050406030204" pitchFamily="18" charset="0"/>
                <a:cs typeface="Times New Roman" panose="02020603050405020304" pitchFamily="18" charset="0"/>
              </a:rPr>
            </a:br>
            <a:r>
              <a:rPr lang="en-GB" sz="2400" b="1" dirty="0">
                <a:effectLst/>
                <a:ea typeface="Cambria" panose="02040503050406030204" pitchFamily="18" charset="0"/>
                <a:cs typeface="Times New Roman" panose="02020603050405020304" pitchFamily="18" charset="0"/>
              </a:rPr>
              <a:t>The contractual credit relationship – The impact of sustainability requirements</a:t>
            </a:r>
            <a:endParaRPr lang="en-NL" sz="2400" dirty="0">
              <a:ea typeface="Cambria" panose="02040503050406030204" pitchFamily="18" charset="0"/>
            </a:endParaRPr>
          </a:p>
        </p:txBody>
      </p:sp>
      <p:sp>
        <p:nvSpPr>
          <p:cNvPr id="11" name="Subtitle 10">
            <a:extLst>
              <a:ext uri="{FF2B5EF4-FFF2-40B4-BE49-F238E27FC236}">
                <a16:creationId xmlns:a16="http://schemas.microsoft.com/office/drawing/2014/main" id="{6200295F-A9FC-56FE-0F2C-23D686C54B21}"/>
              </a:ext>
            </a:extLst>
          </p:cNvPr>
          <p:cNvSpPr>
            <a:spLocks noGrp="1"/>
          </p:cNvSpPr>
          <p:nvPr>
            <p:ph type="subTitle" idx="1"/>
          </p:nvPr>
        </p:nvSpPr>
        <p:spPr/>
        <p:txBody>
          <a:bodyPr/>
          <a:lstStyle/>
          <a:p>
            <a:r>
              <a:rPr lang="nl-BE" dirty="0" err="1"/>
              <a:t>Sustainability</a:t>
            </a:r>
            <a:r>
              <a:rPr lang="nl-BE" dirty="0"/>
              <a:t> </a:t>
            </a:r>
            <a:r>
              <a:rPr lang="nl-BE" dirty="0" err="1"/>
              <a:t>and</a:t>
            </a:r>
            <a:r>
              <a:rPr lang="nl-BE" dirty="0"/>
              <a:t> Access </a:t>
            </a:r>
            <a:r>
              <a:rPr lang="nl-BE" dirty="0" err="1"/>
              <a:t>to</a:t>
            </a:r>
            <a:r>
              <a:rPr lang="nl-BE" dirty="0"/>
              <a:t> Finance</a:t>
            </a:r>
            <a:endParaRPr lang="en-NL" dirty="0"/>
          </a:p>
        </p:txBody>
      </p:sp>
      <p:sp>
        <p:nvSpPr>
          <p:cNvPr id="13" name="Text Placeholder 12">
            <a:extLst>
              <a:ext uri="{FF2B5EF4-FFF2-40B4-BE49-F238E27FC236}">
                <a16:creationId xmlns:a16="http://schemas.microsoft.com/office/drawing/2014/main" id="{B10A64C2-C0F1-370F-C07F-FF59BBF9C92F}"/>
              </a:ext>
            </a:extLst>
          </p:cNvPr>
          <p:cNvSpPr>
            <a:spLocks noGrp="1"/>
          </p:cNvSpPr>
          <p:nvPr>
            <p:ph type="body" sz="quarter" idx="14"/>
          </p:nvPr>
        </p:nvSpPr>
        <p:spPr>
          <a:xfrm>
            <a:off x="263603" y="3063788"/>
            <a:ext cx="2055358" cy="432792"/>
          </a:xfrm>
        </p:spPr>
        <p:txBody>
          <a:bodyPr/>
          <a:lstStyle/>
          <a:p>
            <a:r>
              <a:rPr lang="nl-BE" dirty="0"/>
              <a:t>Ivan Peeters – NautaDutilh</a:t>
            </a:r>
          </a:p>
          <a:p>
            <a:r>
              <a:rPr lang="nl-BE" dirty="0"/>
              <a:t>Niels Rogge - </a:t>
            </a:r>
            <a:r>
              <a:rPr lang="nl-BE" dirty="0" err="1"/>
              <a:t>UGent</a:t>
            </a:r>
            <a:endParaRPr lang="en-NL" dirty="0"/>
          </a:p>
        </p:txBody>
      </p:sp>
      <p:sp>
        <p:nvSpPr>
          <p:cNvPr id="14" name="Text Placeholder 13">
            <a:extLst>
              <a:ext uri="{FF2B5EF4-FFF2-40B4-BE49-F238E27FC236}">
                <a16:creationId xmlns:a16="http://schemas.microsoft.com/office/drawing/2014/main" id="{4766AE2C-75DA-F07B-2B77-2965138646B2}"/>
              </a:ext>
            </a:extLst>
          </p:cNvPr>
          <p:cNvSpPr>
            <a:spLocks noGrp="1" noRot="1" noMove="1" noResize="1" noEditPoints="1" noAdjustHandles="1" noChangeArrowheads="1" noChangeShapeType="1"/>
          </p:cNvSpPr>
          <p:nvPr>
            <p:ph type="body" sz="quarter" idx="15"/>
          </p:nvPr>
        </p:nvSpPr>
        <p:spPr/>
        <p:txBody>
          <a:bodyPr/>
          <a:lstStyle/>
          <a:p>
            <a:endParaRPr lang="en-NL" dirty="0"/>
          </a:p>
        </p:txBody>
      </p:sp>
      <p:sp>
        <p:nvSpPr>
          <p:cNvPr id="15" name="Text Placeholder 14">
            <a:extLst>
              <a:ext uri="{FF2B5EF4-FFF2-40B4-BE49-F238E27FC236}">
                <a16:creationId xmlns:a16="http://schemas.microsoft.com/office/drawing/2014/main" id="{EBC9E55D-B1F3-E210-6AFD-2132A6F1E25E}"/>
              </a:ext>
            </a:extLst>
          </p:cNvPr>
          <p:cNvSpPr>
            <a:spLocks noGrp="1"/>
          </p:cNvSpPr>
          <p:nvPr>
            <p:ph type="body" sz="quarter" idx="16"/>
          </p:nvPr>
        </p:nvSpPr>
        <p:spPr/>
        <p:txBody>
          <a:bodyPr/>
          <a:lstStyle/>
          <a:p>
            <a:r>
              <a:rPr lang="nl-BE" dirty="0"/>
              <a:t>15 May 2025</a:t>
            </a:r>
            <a:endParaRPr lang="en-NL" dirty="0"/>
          </a:p>
        </p:txBody>
      </p:sp>
      <p:pic>
        <p:nvPicPr>
          <p:cNvPr id="2" name="Picture Placeholder 1" descr="A blue and red smoke&#10;&#10;AI-generated content may be incorrect.">
            <a:extLst>
              <a:ext uri="{FF2B5EF4-FFF2-40B4-BE49-F238E27FC236}">
                <a16:creationId xmlns:a16="http://schemas.microsoft.com/office/drawing/2014/main" id="{24BF770F-AACA-B277-3A9A-7C960CD8EB43}"/>
              </a:ext>
            </a:extLst>
          </p:cNvPr>
          <p:cNvPicPr>
            <a:picLocks noGrp="1" noChangeAspect="1"/>
          </p:cNvPicPr>
          <p:nvPr>
            <p:ph type="pic" idx="13"/>
          </p:nvPr>
        </p:nvPicPr>
        <p:blipFill>
          <a:blip r:embed="rId2"/>
          <a:srcRect l="21" r="21"/>
          <a:stretch/>
        </p:blipFill>
        <p:spPr>
          <a:xfrm>
            <a:off x="-676" y="0"/>
            <a:ext cx="9144000" cy="3079750"/>
          </a:xfrm>
          <a:prstGeom prst="rect">
            <a:avLst/>
          </a:prstGeom>
          <a:noFill/>
        </p:spPr>
      </p:pic>
    </p:spTree>
    <p:extLst>
      <p:ext uri="{BB962C8B-B14F-4D97-AF65-F5344CB8AC3E}">
        <p14:creationId xmlns:p14="http://schemas.microsoft.com/office/powerpoint/2010/main" val="203995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lnSpcReduction="10000"/>
          </a:bodyPr>
          <a:lstStyle/>
          <a:p>
            <a:pPr marL="0" indent="0">
              <a:lnSpc>
                <a:spcPct val="90000"/>
              </a:lnSpc>
              <a:buNone/>
            </a:pPr>
            <a:r>
              <a:rPr lang="en-GB" b="1" dirty="0">
                <a:effectLst/>
              </a:rPr>
              <a:t>What drives the availability of sustainable/green funding ? </a:t>
            </a:r>
            <a:endParaRPr lang="nl-NL" dirty="0">
              <a:effectLst/>
            </a:endParaRPr>
          </a:p>
          <a:p>
            <a:pPr marL="0" indent="0">
              <a:lnSpc>
                <a:spcPct val="90000"/>
              </a:lnSpc>
              <a:buNone/>
            </a:pPr>
            <a:endParaRPr lang="nl-NL" sz="1200" dirty="0">
              <a:effectLst/>
            </a:endParaRPr>
          </a:p>
          <a:p>
            <a:pPr marL="342900" lvl="0" indent="-342900">
              <a:lnSpc>
                <a:spcPct val="90000"/>
              </a:lnSpc>
              <a:buFont typeface="Wingdings" panose="05000000000000000000" pitchFamily="2" charset="2"/>
              <a:buChar char="§"/>
            </a:pPr>
            <a:r>
              <a:rPr lang="en-GB" sz="1400" dirty="0">
                <a:effectLst/>
              </a:rPr>
              <a:t>Traditional funding/lending criteria</a:t>
            </a:r>
            <a:endParaRPr lang="nl-NL" sz="1400" dirty="0">
              <a:effectLst/>
            </a:endParaRPr>
          </a:p>
          <a:p>
            <a:pPr marL="0" indent="0">
              <a:lnSpc>
                <a:spcPct val="90000"/>
              </a:lnSpc>
              <a:buNone/>
            </a:pPr>
            <a:endParaRPr lang="nl-NL" sz="1400" dirty="0">
              <a:effectLst/>
            </a:endParaRPr>
          </a:p>
          <a:p>
            <a:pPr marL="517525" lvl="1" indent="-342900">
              <a:lnSpc>
                <a:spcPct val="90000"/>
              </a:lnSpc>
              <a:buFont typeface="Arial" panose="020B0604020202020204" pitchFamily="34" charset="0"/>
              <a:buChar char="•"/>
            </a:pPr>
            <a:r>
              <a:rPr lang="en-GB" dirty="0">
                <a:effectLst/>
              </a:rPr>
              <a:t>Borrower credit risk</a:t>
            </a:r>
            <a:endParaRPr lang="nl-NL" dirty="0">
              <a:effectLst/>
            </a:endParaRPr>
          </a:p>
          <a:p>
            <a:pPr marL="517525" lvl="1" indent="-342900">
              <a:lnSpc>
                <a:spcPct val="90000"/>
              </a:lnSpc>
              <a:buFont typeface="Arial" panose="020B0604020202020204" pitchFamily="34" charset="0"/>
              <a:buChar char="•"/>
            </a:pPr>
            <a:r>
              <a:rPr lang="en-GB" dirty="0">
                <a:effectLst/>
              </a:rPr>
              <a:t>Pricing/return potential </a:t>
            </a:r>
            <a:endParaRPr lang="nl-NL" dirty="0">
              <a:effectLst/>
            </a:endParaRPr>
          </a:p>
          <a:p>
            <a:pPr marL="517525" lvl="1" indent="-342900">
              <a:lnSpc>
                <a:spcPct val="90000"/>
              </a:lnSpc>
              <a:buFont typeface="Arial" panose="020B0604020202020204" pitchFamily="34" charset="0"/>
              <a:buChar char="•"/>
            </a:pPr>
            <a:r>
              <a:rPr lang="en-GB" dirty="0">
                <a:effectLst/>
              </a:rPr>
              <a:t>Ticket size</a:t>
            </a:r>
            <a:endParaRPr lang="nl-NL" dirty="0">
              <a:effectLst/>
            </a:endParaRPr>
          </a:p>
          <a:p>
            <a:pPr marL="517525" lvl="1" indent="-342900">
              <a:lnSpc>
                <a:spcPct val="90000"/>
              </a:lnSpc>
              <a:buFont typeface="Arial" panose="020B0604020202020204" pitchFamily="34" charset="0"/>
              <a:buChar char="•"/>
            </a:pPr>
            <a:r>
              <a:rPr lang="en-GB" dirty="0">
                <a:effectLst/>
              </a:rPr>
              <a:t>Commercial policies (cross selling, market strategy…)</a:t>
            </a:r>
            <a:endParaRPr lang="nl-NL" dirty="0">
              <a:effectLst/>
            </a:endParaRPr>
          </a:p>
          <a:p>
            <a:pPr marL="517525" lvl="1" indent="-342900">
              <a:lnSpc>
                <a:spcPct val="90000"/>
              </a:lnSpc>
              <a:buFont typeface="Arial" panose="020B0604020202020204" pitchFamily="34" charset="0"/>
              <a:buChar char="•"/>
            </a:pPr>
            <a:r>
              <a:rPr lang="en-GB" dirty="0">
                <a:effectLst/>
              </a:rPr>
              <a:t>Cost of funding for the lender</a:t>
            </a:r>
            <a:endParaRPr lang="nl-NL" dirty="0">
              <a:effectLst/>
            </a:endParaRPr>
          </a:p>
          <a:p>
            <a:pPr marL="0" indent="0">
              <a:lnSpc>
                <a:spcPct val="90000"/>
              </a:lnSpc>
              <a:buNone/>
            </a:pPr>
            <a:endParaRPr lang="nl-NL" sz="1400" dirty="0">
              <a:effectLst/>
            </a:endParaRPr>
          </a:p>
          <a:p>
            <a:pPr marL="342900" lvl="0" indent="-342900">
              <a:lnSpc>
                <a:spcPct val="90000"/>
              </a:lnSpc>
              <a:buFont typeface="Wingdings" panose="05000000000000000000" pitchFamily="2" charset="2"/>
              <a:buChar char="§"/>
            </a:pPr>
            <a:r>
              <a:rPr lang="en-GB" sz="1400" dirty="0">
                <a:effectLst/>
              </a:rPr>
              <a:t>ESG/sustainability objectives for the lender  </a:t>
            </a:r>
            <a:endParaRPr lang="nl-NL" sz="1400" dirty="0">
              <a:effectLst/>
            </a:endParaRPr>
          </a:p>
          <a:p>
            <a:pPr marL="517525" lvl="1" indent="-342900">
              <a:lnSpc>
                <a:spcPct val="90000"/>
              </a:lnSpc>
              <a:buFont typeface="Arial" panose="020B0604020202020204" pitchFamily="34" charset="0"/>
              <a:buChar char="•"/>
            </a:pPr>
            <a:r>
              <a:rPr lang="en-GB" dirty="0">
                <a:effectLst/>
              </a:rPr>
              <a:t>Mandatory </a:t>
            </a:r>
            <a:endParaRPr lang="nl-NL" dirty="0">
              <a:effectLst/>
            </a:endParaRPr>
          </a:p>
          <a:p>
            <a:pPr marL="517525" lvl="1" indent="-342900">
              <a:lnSpc>
                <a:spcPct val="90000"/>
              </a:lnSpc>
              <a:buFont typeface="Arial" panose="020B0604020202020204" pitchFamily="34" charset="0"/>
              <a:buChar char="•"/>
            </a:pPr>
            <a:r>
              <a:rPr lang="en-GB" dirty="0">
                <a:effectLst/>
              </a:rPr>
              <a:t>Nudging</a:t>
            </a:r>
            <a:endParaRPr lang="nl-NL" dirty="0">
              <a:effectLst/>
            </a:endParaRPr>
          </a:p>
          <a:p>
            <a:pPr marL="517525" lvl="1" indent="-342900">
              <a:lnSpc>
                <a:spcPct val="90000"/>
              </a:lnSpc>
              <a:buFont typeface="Arial" panose="020B0604020202020204" pitchFamily="34" charset="0"/>
              <a:buChar char="•"/>
            </a:pPr>
            <a:r>
              <a:rPr lang="en-GB" dirty="0">
                <a:effectLst/>
              </a:rPr>
              <a:t>Profiling towards investors/clients</a:t>
            </a:r>
            <a:endParaRPr lang="nl-NL" dirty="0">
              <a:effectLst/>
            </a:endParaRPr>
          </a:p>
          <a:p>
            <a:pPr>
              <a:lnSpc>
                <a:spcPct val="90000"/>
              </a:lnSpc>
            </a:pPr>
            <a:endParaRPr lang="nl-NL" sz="1200"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10</a:t>
            </a:fld>
            <a:endParaRPr lang="en-NL"/>
          </a:p>
        </p:txBody>
      </p:sp>
    </p:spTree>
    <p:extLst>
      <p:ext uri="{BB962C8B-B14F-4D97-AF65-F5344CB8AC3E}">
        <p14:creationId xmlns:p14="http://schemas.microsoft.com/office/powerpoint/2010/main" val="511688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lnSpcReduction="10000"/>
          </a:bodyPr>
          <a:lstStyle/>
          <a:p>
            <a:pPr marL="0" indent="0">
              <a:lnSpc>
                <a:spcPct val="90000"/>
              </a:lnSpc>
              <a:buNone/>
            </a:pPr>
            <a:r>
              <a:rPr lang="en-GB" b="1" dirty="0">
                <a:effectLst/>
              </a:rPr>
              <a:t>What drives the availability of sustainable/green funding ? </a:t>
            </a:r>
            <a:endParaRPr lang="nl-NL" dirty="0">
              <a:effectLst/>
            </a:endParaRPr>
          </a:p>
          <a:p>
            <a:pPr marL="0" indent="0">
              <a:lnSpc>
                <a:spcPct val="90000"/>
              </a:lnSpc>
              <a:buNone/>
            </a:pPr>
            <a:endParaRPr lang="nl-NL" sz="1400" dirty="0">
              <a:effectLst/>
            </a:endParaRPr>
          </a:p>
          <a:p>
            <a:pPr marL="342900" lvl="0" indent="-342900">
              <a:lnSpc>
                <a:spcPct val="90000"/>
              </a:lnSpc>
              <a:buFont typeface="Wingdings" panose="05000000000000000000" pitchFamily="2" charset="2"/>
              <a:buChar char="§"/>
            </a:pPr>
            <a:r>
              <a:rPr lang="en-GB" sz="1400" dirty="0">
                <a:effectLst/>
              </a:rPr>
              <a:t>Risk appetite – pockets of special offerings ?</a:t>
            </a:r>
          </a:p>
          <a:p>
            <a:pPr marL="0" lvl="0" indent="0">
              <a:lnSpc>
                <a:spcPct val="90000"/>
              </a:lnSpc>
              <a:buNone/>
            </a:pPr>
            <a:endParaRPr lang="nl-NL" sz="1400" dirty="0">
              <a:effectLst/>
            </a:endParaRPr>
          </a:p>
          <a:p>
            <a:pPr marL="460375" lvl="1" indent="-285750">
              <a:lnSpc>
                <a:spcPct val="90000"/>
              </a:lnSpc>
              <a:buFont typeface="Arial" panose="020B0604020202020204" pitchFamily="34" charset="0"/>
              <a:buChar char="•"/>
            </a:pPr>
            <a:r>
              <a:rPr lang="en-GB" dirty="0">
                <a:effectLst/>
              </a:rPr>
              <a:t>Green/sustainable activity</a:t>
            </a:r>
            <a:endParaRPr lang="nl-NL" dirty="0">
              <a:effectLst/>
            </a:endParaRPr>
          </a:p>
          <a:p>
            <a:pPr marL="1200150" lvl="2" indent="-285750">
              <a:lnSpc>
                <a:spcPct val="90000"/>
              </a:lnSpc>
              <a:buFont typeface="Wingdings" panose="05000000000000000000" pitchFamily="2" charset="2"/>
              <a:buChar char="ü"/>
            </a:pPr>
            <a:r>
              <a:rPr lang="en-GB" sz="1400" dirty="0">
                <a:effectLst/>
              </a:rPr>
              <a:t>Commercial track record</a:t>
            </a:r>
            <a:endParaRPr lang="nl-NL" sz="1400" dirty="0">
              <a:effectLst/>
            </a:endParaRPr>
          </a:p>
          <a:p>
            <a:pPr marL="1200150" lvl="2" indent="-285750">
              <a:lnSpc>
                <a:spcPct val="90000"/>
              </a:lnSpc>
              <a:buFont typeface="Wingdings" panose="05000000000000000000" pitchFamily="2" charset="2"/>
              <a:buChar char="ü"/>
            </a:pPr>
            <a:r>
              <a:rPr lang="en-GB" sz="1400" dirty="0">
                <a:effectLst/>
              </a:rPr>
              <a:t>New technology (start up, …)</a:t>
            </a:r>
            <a:endParaRPr lang="nl-NL" sz="1400" dirty="0">
              <a:effectLst/>
            </a:endParaRPr>
          </a:p>
          <a:p>
            <a:pPr marL="466725" lvl="1" indent="-285750">
              <a:lnSpc>
                <a:spcPct val="90000"/>
              </a:lnSpc>
              <a:buFont typeface="Arial" panose="020B0604020202020204" pitchFamily="34" charset="0"/>
              <a:buChar char="•"/>
            </a:pPr>
            <a:r>
              <a:rPr lang="en-GB" dirty="0">
                <a:effectLst/>
              </a:rPr>
              <a:t> Transition funding</a:t>
            </a:r>
            <a:endParaRPr lang="nl-NL" dirty="0">
              <a:effectLst/>
            </a:endParaRPr>
          </a:p>
          <a:p>
            <a:pPr marL="276225" indent="0">
              <a:lnSpc>
                <a:spcPct val="90000"/>
              </a:lnSpc>
              <a:buNone/>
            </a:pPr>
            <a:endParaRPr lang="nl-NL" sz="1400" dirty="0">
              <a:effectLst/>
            </a:endParaRPr>
          </a:p>
          <a:p>
            <a:pPr marL="342900" lvl="0" indent="-342900">
              <a:lnSpc>
                <a:spcPct val="90000"/>
              </a:lnSpc>
              <a:buFont typeface="Wingdings" panose="05000000000000000000" pitchFamily="2" charset="2"/>
              <a:buChar char="§"/>
            </a:pPr>
            <a:r>
              <a:rPr lang="en-GB" sz="1400" dirty="0">
                <a:effectLst/>
              </a:rPr>
              <a:t>Wide range of “sustainable” funding tools</a:t>
            </a:r>
            <a:endParaRPr lang="nl-NL" sz="1400" dirty="0">
              <a:effectLst/>
            </a:endParaRPr>
          </a:p>
          <a:p>
            <a:pPr marL="0" indent="0">
              <a:lnSpc>
                <a:spcPct val="90000"/>
              </a:lnSpc>
              <a:buNone/>
            </a:pPr>
            <a:endParaRPr lang="nl-NL" sz="1400" dirty="0">
              <a:effectLst/>
            </a:endParaRPr>
          </a:p>
          <a:p>
            <a:pPr marL="466725" lvl="1" indent="-285750">
              <a:lnSpc>
                <a:spcPct val="90000"/>
              </a:lnSpc>
              <a:buFont typeface="Arial" panose="020B0604020202020204" pitchFamily="34" charset="0"/>
              <a:buChar char="•"/>
            </a:pPr>
            <a:r>
              <a:rPr lang="en-GB" dirty="0">
                <a:effectLst/>
              </a:rPr>
              <a:t>Green loans</a:t>
            </a:r>
            <a:endParaRPr lang="nl-NL" dirty="0">
              <a:effectLst/>
            </a:endParaRPr>
          </a:p>
          <a:p>
            <a:pPr marL="466725" lvl="1" indent="-285750">
              <a:lnSpc>
                <a:spcPct val="90000"/>
              </a:lnSpc>
              <a:buFont typeface="Arial" panose="020B0604020202020204" pitchFamily="34" charset="0"/>
              <a:buChar char="•"/>
            </a:pPr>
            <a:r>
              <a:rPr lang="en-GB" dirty="0">
                <a:effectLst/>
              </a:rPr>
              <a:t>Green bonds</a:t>
            </a:r>
            <a:endParaRPr lang="nl-NL" dirty="0">
              <a:effectLst/>
            </a:endParaRPr>
          </a:p>
          <a:p>
            <a:pPr marL="466725" lvl="1" indent="-285750">
              <a:lnSpc>
                <a:spcPct val="90000"/>
              </a:lnSpc>
              <a:buFont typeface="Arial" panose="020B0604020202020204" pitchFamily="34" charset="0"/>
              <a:buChar char="•"/>
            </a:pPr>
            <a:r>
              <a:rPr lang="en-GB" dirty="0">
                <a:effectLst/>
              </a:rPr>
              <a:t>Green securitisations</a:t>
            </a:r>
            <a:endParaRPr lang="nl-NL" dirty="0">
              <a:effectLst/>
            </a:endParaRPr>
          </a:p>
          <a:p>
            <a:pPr>
              <a:lnSpc>
                <a:spcPct val="90000"/>
              </a:lnSpc>
            </a:pPr>
            <a:endParaRPr lang="nl-NL" sz="1200"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11</a:t>
            </a:fld>
            <a:endParaRPr lang="en-NL"/>
          </a:p>
        </p:txBody>
      </p:sp>
    </p:spTree>
    <p:extLst>
      <p:ext uri="{BB962C8B-B14F-4D97-AF65-F5344CB8AC3E}">
        <p14:creationId xmlns:p14="http://schemas.microsoft.com/office/powerpoint/2010/main" val="2107177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1" y="553931"/>
            <a:ext cx="7576903" cy="433180"/>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2" y="987111"/>
            <a:ext cx="7576903" cy="3312402"/>
          </a:xfrm>
        </p:spPr>
        <p:txBody>
          <a:bodyPr/>
          <a:lstStyle/>
          <a:p>
            <a:pPr marL="0" indent="0">
              <a:lnSpc>
                <a:spcPts val="1500"/>
              </a:lnSpc>
              <a:buNone/>
            </a:pPr>
            <a:r>
              <a:rPr lang="en-GB" b="1" dirty="0">
                <a:effectLst/>
                <a:ea typeface="Times New Roman" panose="02020603050405020304" pitchFamily="18" charset="0"/>
                <a:cs typeface="Times New Roman" panose="02020603050405020304" pitchFamily="18" charset="0"/>
              </a:rPr>
              <a:t>What drives the demand of sustainable/green funding ? </a:t>
            </a:r>
            <a:endParaRPr lang="nl-NL" dirty="0">
              <a:effectLst/>
              <a:ea typeface="Times New Roman" panose="02020603050405020304" pitchFamily="18" charset="0"/>
              <a:cs typeface="Times New Roman" panose="02020603050405020304" pitchFamily="18" charset="0"/>
            </a:endParaRPr>
          </a:p>
          <a:p>
            <a:pPr marL="0" indent="0">
              <a:lnSpc>
                <a:spcPts val="1500"/>
              </a:lnSpc>
              <a:buNone/>
            </a:pP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Regulatory pressures </a:t>
            </a:r>
            <a:r>
              <a:rPr lang="en-GB" sz="1400" dirty="0">
                <a:effectLst/>
                <a:ea typeface="Times New Roman" panose="02020603050405020304" pitchFamily="18" charset="0"/>
                <a:cs typeface="Times New Roman" panose="02020603050405020304" pitchFamily="18" charset="0"/>
              </a:rPr>
              <a:t>- reporting, carbon pricing, governance … pushing companies and investors toward sustainable practices.</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Corporate commitments </a:t>
            </a:r>
            <a:r>
              <a:rPr lang="en-GB" sz="1400" dirty="0">
                <a:effectLst/>
                <a:ea typeface="Times New Roman" panose="02020603050405020304" pitchFamily="18" charset="0"/>
                <a:cs typeface="Times New Roman" panose="02020603050405020304" pitchFamily="18" charset="0"/>
              </a:rPr>
              <a:t>- setting net-zero targets, sustainability goals, driven by stakeholder expectations and competitive pressures  - funding needed for green projects, like renewable energy or sustainable supply chains.</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Climate risk awareness</a:t>
            </a:r>
            <a:r>
              <a:rPr lang="en-GB" sz="1400" b="1" dirty="0">
                <a:ea typeface="Times New Roman" panose="02020603050405020304" pitchFamily="18" charset="0"/>
                <a:cs typeface="Times New Roman" panose="02020603050405020304" pitchFamily="18" charset="0"/>
              </a:rPr>
              <a:t> -</a:t>
            </a:r>
            <a:r>
              <a:rPr lang="en-GB" sz="1400" dirty="0">
                <a:effectLst/>
                <a:ea typeface="Times New Roman" panose="02020603050405020304" pitchFamily="18" charset="0"/>
                <a:cs typeface="Times New Roman" panose="02020603050405020304" pitchFamily="18" charset="0"/>
              </a:rPr>
              <a:t> recognition of physical and transition risks from climate change (e.g., extreme weather, policy shifts) – need for funding for resilient, low-carbon solutions.</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Consumer preferences </a:t>
            </a:r>
            <a:r>
              <a:rPr lang="en-GB" sz="1400" b="1" dirty="0">
                <a:ea typeface="Times New Roman" panose="02020603050405020304" pitchFamily="18" charset="0"/>
                <a:cs typeface="Times New Roman" panose="02020603050405020304" pitchFamily="18" charset="0"/>
              </a:rPr>
              <a:t>-</a:t>
            </a:r>
            <a:r>
              <a:rPr lang="en-GB" sz="1400" dirty="0">
                <a:effectLst/>
                <a:ea typeface="Times New Roman" panose="02020603050405020304" pitchFamily="18" charset="0"/>
                <a:cs typeface="Times New Roman" panose="02020603050405020304" pitchFamily="18" charset="0"/>
              </a:rPr>
              <a:t> rising consumer demand for eco-friendly products and services encourages firms to adopt sustainable practices, necessitating financing for green innovation and operations.</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Technological advancements </a:t>
            </a:r>
            <a:r>
              <a:rPr lang="en-GB" sz="1400" dirty="0">
                <a:effectLst/>
                <a:ea typeface="Times New Roman" panose="02020603050405020304" pitchFamily="18" charset="0"/>
                <a:cs typeface="Times New Roman" panose="02020603050405020304" pitchFamily="18" charset="0"/>
              </a:rPr>
              <a:t>- innovations in clean energy, energy efficiency, and sustainable agriculture drive demand for financing to scale these technologies.</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Financial performance </a:t>
            </a:r>
            <a:r>
              <a:rPr lang="en-GB" sz="1400" dirty="0">
                <a:effectLst/>
                <a:ea typeface="Times New Roman" panose="02020603050405020304" pitchFamily="18" charset="0"/>
                <a:cs typeface="Times New Roman" panose="02020603050405020304" pitchFamily="18" charset="0"/>
              </a:rPr>
              <a:t>– opportunities may be created for lower cost of funding.</a:t>
            </a:r>
            <a:endParaRPr lang="nl-NL" sz="1400" dirty="0">
              <a:effectLst/>
              <a:ea typeface="Times New Roman" panose="02020603050405020304" pitchFamily="18" charset="0"/>
              <a:cs typeface="Times New Roman" panose="02020603050405020304" pitchFamily="18" charset="0"/>
            </a:endParaRPr>
          </a:p>
          <a:p>
            <a:pPr lvl="0">
              <a:lnSpc>
                <a:spcPts val="1500"/>
              </a:lnSpc>
              <a:buFont typeface="Wingdings" panose="05000000000000000000" pitchFamily="2" charset="2"/>
              <a:buChar char="§"/>
            </a:pPr>
            <a:r>
              <a:rPr lang="en-GB" sz="1400" b="1" dirty="0">
                <a:effectLst/>
                <a:ea typeface="Times New Roman" panose="02020603050405020304" pitchFamily="18" charset="0"/>
                <a:cs typeface="Times New Roman" panose="02020603050405020304" pitchFamily="18" charset="0"/>
              </a:rPr>
              <a:t>Global Agreements</a:t>
            </a:r>
            <a:r>
              <a:rPr lang="en-GB" sz="1400" b="1" dirty="0">
                <a:ea typeface="Times New Roman" panose="02020603050405020304" pitchFamily="18" charset="0"/>
                <a:cs typeface="Times New Roman" panose="02020603050405020304" pitchFamily="18" charset="0"/>
              </a:rPr>
              <a:t> -</a:t>
            </a:r>
            <a:r>
              <a:rPr lang="en-GB" sz="1400" dirty="0">
                <a:effectLst/>
                <a:ea typeface="Times New Roman" panose="02020603050405020304" pitchFamily="18" charset="0"/>
                <a:cs typeface="Times New Roman" panose="02020603050405020304" pitchFamily="18" charset="0"/>
              </a:rPr>
              <a:t> Commitments like the Paris Agreement and UN Sustainable Development Goals (SDGs) create frameworks that incentivize sustainable financing to meet targets.</a:t>
            </a:r>
            <a:endParaRPr lang="nl-NL" sz="14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12</a:t>
            </a:fld>
            <a:endParaRPr lang="en-NL"/>
          </a:p>
        </p:txBody>
      </p:sp>
    </p:spTree>
    <p:extLst>
      <p:ext uri="{BB962C8B-B14F-4D97-AF65-F5344CB8AC3E}">
        <p14:creationId xmlns:p14="http://schemas.microsoft.com/office/powerpoint/2010/main" val="1649043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fontScale="25000" lnSpcReduction="20000"/>
          </a:bodyPr>
          <a:lstStyle/>
          <a:p>
            <a:pPr marL="0" indent="0">
              <a:buNone/>
            </a:pPr>
            <a:r>
              <a:rPr lang="en-GB" sz="6400" b="1" dirty="0">
                <a:effectLst/>
              </a:rPr>
              <a:t>What </a:t>
            </a:r>
            <a:r>
              <a:rPr lang="nl-BE" sz="6400" b="1" dirty="0">
                <a:effectLst/>
              </a:rPr>
              <a:t>are </a:t>
            </a:r>
            <a:r>
              <a:rPr lang="nl-BE" sz="6400" b="1" dirty="0" err="1">
                <a:effectLst/>
              </a:rPr>
              <a:t>the</a:t>
            </a:r>
            <a:r>
              <a:rPr lang="nl-BE" sz="6400" b="1" dirty="0">
                <a:effectLst/>
              </a:rPr>
              <a:t> </a:t>
            </a:r>
            <a:r>
              <a:rPr lang="nl-BE" sz="6400" b="1" dirty="0" err="1">
                <a:effectLst/>
              </a:rPr>
              <a:t>rules</a:t>
            </a:r>
            <a:r>
              <a:rPr lang="nl-BE" sz="6400" b="1" dirty="0">
                <a:effectLst/>
              </a:rPr>
              <a:t> “</a:t>
            </a:r>
            <a:r>
              <a:rPr lang="nl-BE" sz="6400" b="1" dirty="0" err="1">
                <a:effectLst/>
              </a:rPr>
              <a:t>imposed</a:t>
            </a:r>
            <a:r>
              <a:rPr lang="nl-BE" sz="6400" b="1" dirty="0">
                <a:effectLst/>
              </a:rPr>
              <a:t>” on </a:t>
            </a:r>
            <a:r>
              <a:rPr lang="nl-BE" sz="6400" b="1" dirty="0" err="1"/>
              <a:t>banks</a:t>
            </a:r>
            <a:r>
              <a:rPr lang="nl-BE" sz="6400" b="1" dirty="0">
                <a:effectLst/>
              </a:rPr>
              <a:t>? </a:t>
            </a:r>
            <a:endParaRPr lang="nl-NL" sz="6400" dirty="0">
              <a:effectLst/>
            </a:endParaRPr>
          </a:p>
          <a:p>
            <a:endParaRPr lang="nl-NL" sz="5600" dirty="0"/>
          </a:p>
          <a:p>
            <a:r>
              <a:rPr lang="nl-NL" sz="5600" b="1" dirty="0"/>
              <a:t>Reporting </a:t>
            </a:r>
            <a:r>
              <a:rPr lang="nl-NL" sz="5600" b="1" dirty="0" err="1"/>
              <a:t>obligations</a:t>
            </a:r>
            <a:endParaRPr lang="nl-NL" sz="5600" b="1" dirty="0"/>
          </a:p>
          <a:p>
            <a:pPr marL="360000" indent="-360000">
              <a:buFont typeface="Wingdings" panose="05000000000000000000" pitchFamily="2" charset="2"/>
              <a:buChar char="§"/>
            </a:pPr>
            <a:r>
              <a:rPr lang="nl-NL" sz="5600" dirty="0"/>
              <a:t>EU </a:t>
            </a:r>
            <a:r>
              <a:rPr lang="nl-NL" sz="5600" dirty="0" err="1"/>
              <a:t>Taxonomy</a:t>
            </a:r>
            <a:r>
              <a:rPr lang="nl-NL" sz="5600" dirty="0"/>
              <a:t> (</a:t>
            </a:r>
            <a:r>
              <a:rPr lang="nl-NL" sz="5600" dirty="0" err="1"/>
              <a:t>Article</a:t>
            </a:r>
            <a:r>
              <a:rPr lang="nl-NL" sz="5600" dirty="0"/>
              <a:t> 8 – Green asset ratio)</a:t>
            </a:r>
          </a:p>
          <a:p>
            <a:pPr marL="360000" indent="-360000">
              <a:buFont typeface="Wingdings" panose="05000000000000000000" pitchFamily="2" charset="2"/>
              <a:buChar char="§"/>
            </a:pPr>
            <a:r>
              <a:rPr lang="nl-NL" sz="5600" dirty="0"/>
              <a:t>CSRD (</a:t>
            </a:r>
            <a:r>
              <a:rPr lang="nl-NL" sz="5600" dirty="0" err="1"/>
              <a:t>sustainability</a:t>
            </a:r>
            <a:r>
              <a:rPr lang="nl-NL" sz="5600" dirty="0"/>
              <a:t> information – financial </a:t>
            </a:r>
            <a:r>
              <a:rPr lang="nl-NL" sz="5600" dirty="0" err="1"/>
              <a:t>and</a:t>
            </a:r>
            <a:r>
              <a:rPr lang="nl-NL" sz="5600" dirty="0"/>
              <a:t> impact </a:t>
            </a:r>
            <a:r>
              <a:rPr lang="nl-NL" sz="5600" dirty="0" err="1"/>
              <a:t>materiality</a:t>
            </a:r>
            <a:r>
              <a:rPr lang="nl-NL" sz="5600" dirty="0"/>
              <a:t>)</a:t>
            </a:r>
          </a:p>
          <a:p>
            <a:pPr marL="360000" indent="-360000">
              <a:buFont typeface="Wingdings" panose="05000000000000000000" pitchFamily="2" charset="2"/>
              <a:buChar char="§"/>
            </a:pPr>
            <a:r>
              <a:rPr lang="nl-NL" sz="5600" dirty="0"/>
              <a:t>CRR II (</a:t>
            </a:r>
            <a:r>
              <a:rPr lang="nl-NL" sz="5600" dirty="0" err="1"/>
              <a:t>qualitative</a:t>
            </a:r>
            <a:r>
              <a:rPr lang="nl-NL" sz="5600" dirty="0"/>
              <a:t> &amp; </a:t>
            </a:r>
            <a:r>
              <a:rPr lang="nl-NL" sz="5600" dirty="0" err="1"/>
              <a:t>quantitave</a:t>
            </a:r>
            <a:r>
              <a:rPr lang="nl-NL" sz="5600" dirty="0"/>
              <a:t> information on ESG </a:t>
            </a:r>
            <a:r>
              <a:rPr lang="nl-NL" sz="5600" dirty="0" err="1"/>
              <a:t>risks</a:t>
            </a:r>
            <a:r>
              <a:rPr lang="nl-NL" sz="5600" dirty="0"/>
              <a:t>)</a:t>
            </a:r>
          </a:p>
          <a:p>
            <a:pPr marL="360000" indent="-360000">
              <a:buFont typeface="Wingdings" panose="05000000000000000000" pitchFamily="2" charset="2"/>
              <a:buChar char="§"/>
            </a:pPr>
            <a:r>
              <a:rPr lang="nl-NL" sz="5600" dirty="0"/>
              <a:t>CSDDD</a:t>
            </a:r>
            <a:endParaRPr lang="nl-BE" sz="5600" dirty="0"/>
          </a:p>
          <a:p>
            <a:endParaRPr lang="nl-BE" sz="5600" dirty="0"/>
          </a:p>
          <a:p>
            <a:r>
              <a:rPr lang="nl-NL" sz="5600" dirty="0" err="1"/>
              <a:t>Due</a:t>
            </a:r>
            <a:r>
              <a:rPr lang="nl-NL" sz="5600" dirty="0"/>
              <a:t> Diligence </a:t>
            </a:r>
            <a:r>
              <a:rPr lang="nl-NL" sz="5600" dirty="0" err="1"/>
              <a:t>Obligations</a:t>
            </a:r>
            <a:endParaRPr lang="nl-NL" sz="5600" dirty="0"/>
          </a:p>
          <a:p>
            <a:r>
              <a:rPr lang="nl-NL" sz="5600" dirty="0"/>
              <a:t>Art. 22: </a:t>
            </a:r>
            <a:r>
              <a:rPr lang="nl-NL" sz="5600" dirty="0" err="1"/>
              <a:t>Climate</a:t>
            </a:r>
            <a:r>
              <a:rPr lang="nl-NL" sz="5600" dirty="0"/>
              <a:t> </a:t>
            </a:r>
            <a:r>
              <a:rPr lang="nl-NL" sz="5600" dirty="0" err="1"/>
              <a:t>Transition</a:t>
            </a:r>
            <a:r>
              <a:rPr lang="nl-NL" sz="5600" dirty="0"/>
              <a:t> Plan</a:t>
            </a:r>
            <a:endParaRPr lang="en-US" sz="5600" dirty="0"/>
          </a:p>
          <a:p>
            <a:pPr lvl="1"/>
            <a:endParaRPr lang="en-US" sz="5600" dirty="0"/>
          </a:p>
          <a:p>
            <a:r>
              <a:rPr lang="en-US" sz="5600" b="1" dirty="0"/>
              <a:t>However</a:t>
            </a:r>
          </a:p>
          <a:p>
            <a:pPr lvl="1"/>
            <a:r>
              <a:rPr lang="en-US" sz="5600" dirty="0"/>
              <a:t>This is encountering considerable </a:t>
            </a:r>
            <a:r>
              <a:rPr lang="en-US" sz="5600" b="1" dirty="0"/>
              <a:t>resistance</a:t>
            </a:r>
            <a:r>
              <a:rPr lang="en-US" sz="5600" dirty="0"/>
              <a:t>; </a:t>
            </a:r>
          </a:p>
          <a:p>
            <a:pPr lvl="1"/>
            <a:r>
              <a:rPr lang="en-US" sz="5600" dirty="0"/>
              <a:t>	“Omnibus Proposal” the outcome remains to be seen</a:t>
            </a:r>
          </a:p>
          <a:p>
            <a:pPr lvl="1"/>
            <a:r>
              <a:rPr lang="en-US" sz="5600" dirty="0"/>
              <a:t>	“Stop the clock”</a:t>
            </a:r>
          </a:p>
          <a:p>
            <a:pPr lvl="1"/>
            <a:endParaRPr lang="en-US" sz="5600" b="1" dirty="0"/>
          </a:p>
          <a:p>
            <a:pPr lvl="1"/>
            <a:r>
              <a:rPr lang="en-US" sz="5600" b="1" dirty="0"/>
              <a:t>Expectation</a:t>
            </a:r>
            <a:r>
              <a:rPr lang="en-US" sz="5600" dirty="0"/>
              <a:t>: either a </a:t>
            </a:r>
            <a:r>
              <a:rPr lang="en-US" sz="5600" b="1" dirty="0"/>
              <a:t>postponement</a:t>
            </a:r>
            <a:r>
              <a:rPr lang="en-US" sz="5600" dirty="0"/>
              <a:t> of the entry into force or a narrowing of the </a:t>
            </a:r>
            <a:r>
              <a:rPr lang="en-US" sz="5600" b="1" dirty="0"/>
              <a:t>scope</a:t>
            </a:r>
            <a:r>
              <a:rPr lang="en-US" sz="5600" dirty="0"/>
              <a:t> of obligations.</a:t>
            </a:r>
            <a:endParaRPr lang="en-US" sz="5600" b="1" dirty="0"/>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13</a:t>
            </a:fld>
            <a:endParaRPr lang="en-NL"/>
          </a:p>
        </p:txBody>
      </p:sp>
    </p:spTree>
    <p:extLst>
      <p:ext uri="{BB962C8B-B14F-4D97-AF65-F5344CB8AC3E}">
        <p14:creationId xmlns:p14="http://schemas.microsoft.com/office/powerpoint/2010/main" val="1071119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0" y="693079"/>
            <a:ext cx="7576903" cy="370692"/>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1" y="1258563"/>
            <a:ext cx="7576903" cy="3312402"/>
          </a:xfrm>
        </p:spPr>
        <p:txBody>
          <a:bodyPr/>
          <a:lstStyle/>
          <a:p>
            <a:pPr marL="0" indent="0">
              <a:lnSpc>
                <a:spcPts val="1500"/>
              </a:lnSpc>
              <a:buNone/>
            </a:pPr>
            <a:r>
              <a:rPr lang="en-GB" b="1" dirty="0">
                <a:effectLst/>
                <a:ea typeface="Times New Roman" panose="02020603050405020304" pitchFamily="18" charset="0"/>
                <a:cs typeface="Times New Roman" panose="02020603050405020304" pitchFamily="18" charset="0"/>
              </a:rPr>
              <a:t>What </a:t>
            </a:r>
            <a:r>
              <a:rPr lang="nl-BE" b="1" dirty="0">
                <a:effectLst/>
                <a:ea typeface="Times New Roman" panose="02020603050405020304" pitchFamily="18" charset="0"/>
                <a:cs typeface="Times New Roman" panose="02020603050405020304" pitchFamily="18" charset="0"/>
              </a:rPr>
              <a:t>are </a:t>
            </a:r>
            <a:r>
              <a:rPr lang="nl-BE" b="1" dirty="0" err="1">
                <a:effectLst/>
                <a:ea typeface="Times New Roman" panose="02020603050405020304" pitchFamily="18" charset="0"/>
                <a:cs typeface="Times New Roman" panose="02020603050405020304" pitchFamily="18" charset="0"/>
              </a:rPr>
              <a:t>the</a:t>
            </a:r>
            <a:r>
              <a:rPr lang="nl-BE" b="1" dirty="0">
                <a:effectLst/>
                <a:ea typeface="Times New Roman" panose="02020603050405020304" pitchFamily="18" charset="0"/>
                <a:cs typeface="Times New Roman" panose="02020603050405020304" pitchFamily="18" charset="0"/>
              </a:rPr>
              <a:t> </a:t>
            </a:r>
            <a:r>
              <a:rPr lang="nl-BE" b="1" dirty="0" err="1">
                <a:effectLst/>
                <a:ea typeface="Times New Roman" panose="02020603050405020304" pitchFamily="18" charset="0"/>
                <a:cs typeface="Times New Roman" panose="02020603050405020304" pitchFamily="18" charset="0"/>
              </a:rPr>
              <a:t>rules</a:t>
            </a:r>
            <a:r>
              <a:rPr lang="nl-BE" b="1" dirty="0">
                <a:effectLst/>
                <a:ea typeface="Times New Roman" panose="02020603050405020304" pitchFamily="18" charset="0"/>
                <a:cs typeface="Times New Roman" panose="02020603050405020304" pitchFamily="18" charset="0"/>
              </a:rPr>
              <a:t> “</a:t>
            </a:r>
            <a:r>
              <a:rPr lang="nl-BE" b="1" dirty="0" err="1">
                <a:effectLst/>
                <a:ea typeface="Times New Roman" panose="02020603050405020304" pitchFamily="18" charset="0"/>
                <a:cs typeface="Times New Roman" panose="02020603050405020304" pitchFamily="18" charset="0"/>
              </a:rPr>
              <a:t>imposed</a:t>
            </a:r>
            <a:r>
              <a:rPr lang="nl-BE" b="1" dirty="0">
                <a:effectLst/>
                <a:ea typeface="Times New Roman" panose="02020603050405020304" pitchFamily="18" charset="0"/>
                <a:cs typeface="Times New Roman" panose="02020603050405020304" pitchFamily="18" charset="0"/>
              </a:rPr>
              <a:t>” on </a:t>
            </a:r>
            <a:r>
              <a:rPr lang="nl-BE" b="1" dirty="0" err="1">
                <a:effectLst/>
                <a:ea typeface="Times New Roman" panose="02020603050405020304" pitchFamily="18" charset="0"/>
                <a:cs typeface="Times New Roman" panose="02020603050405020304" pitchFamily="18" charset="0"/>
              </a:rPr>
              <a:t>banks</a:t>
            </a:r>
            <a:r>
              <a:rPr lang="nl-BE" b="1" dirty="0">
                <a:effectLst/>
                <a:ea typeface="Times New Roman" panose="02020603050405020304" pitchFamily="18" charset="0"/>
                <a:cs typeface="Times New Roman" panose="02020603050405020304" pitchFamily="18" charset="0"/>
              </a:rPr>
              <a:t>?</a:t>
            </a:r>
            <a:endParaRPr lang="nl-NL" dirty="0">
              <a:effectLst/>
              <a:ea typeface="Times New Roman" panose="02020603050405020304" pitchFamily="18" charset="0"/>
              <a:cs typeface="Times New Roman" panose="02020603050405020304" pitchFamily="18" charset="0"/>
            </a:endParaRPr>
          </a:p>
          <a:p>
            <a:pPr marL="0" indent="0">
              <a:lnSpc>
                <a:spcPts val="1500"/>
              </a:lnSpc>
              <a:buNone/>
            </a:pPr>
            <a:endParaRPr lang="nl-NL" sz="1400" dirty="0">
              <a:effectLst/>
              <a:ea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nl-NL" sz="1400" dirty="0"/>
              <a:t>EBA </a:t>
            </a:r>
            <a:r>
              <a:rPr lang="nl-NL" sz="1400" dirty="0" err="1"/>
              <a:t>Guidelines</a:t>
            </a:r>
            <a:r>
              <a:rPr lang="nl-NL" sz="1400" dirty="0"/>
              <a:t> on </a:t>
            </a:r>
            <a:r>
              <a:rPr lang="nl-NL" sz="1400" dirty="0" err="1"/>
              <a:t>loan</a:t>
            </a:r>
            <a:r>
              <a:rPr lang="nl-NL" sz="1400" dirty="0"/>
              <a:t> </a:t>
            </a:r>
            <a:r>
              <a:rPr lang="nl-NL" sz="1400" dirty="0" err="1"/>
              <a:t>origination</a:t>
            </a:r>
            <a:r>
              <a:rPr lang="nl-NL" sz="1400" dirty="0"/>
              <a:t> </a:t>
            </a:r>
            <a:r>
              <a:rPr lang="nl-NL" sz="1400" dirty="0" err="1"/>
              <a:t>and</a:t>
            </a:r>
            <a:r>
              <a:rPr lang="nl-NL" sz="1400" dirty="0"/>
              <a:t> monitoring</a:t>
            </a:r>
          </a:p>
          <a:p>
            <a:pPr marL="0" indent="0">
              <a:buNone/>
            </a:pPr>
            <a:endParaRPr lang="nl-NL" sz="1400" dirty="0"/>
          </a:p>
          <a:p>
            <a:pPr>
              <a:buFont typeface="Wingdings" panose="05000000000000000000" pitchFamily="2" charset="2"/>
              <a:buChar char="§"/>
            </a:pPr>
            <a:r>
              <a:rPr lang="nl-NL" sz="1400" dirty="0" err="1"/>
              <a:t>Circular</a:t>
            </a:r>
            <a:r>
              <a:rPr lang="nl-NL" sz="1400" dirty="0"/>
              <a:t> letter of </a:t>
            </a:r>
            <a:r>
              <a:rPr lang="nl-NL" sz="1400" dirty="0" err="1"/>
              <a:t>the</a:t>
            </a:r>
            <a:r>
              <a:rPr lang="nl-NL" sz="1400" dirty="0"/>
              <a:t> BNB/NBB</a:t>
            </a:r>
          </a:p>
          <a:p>
            <a:pPr lvl="1">
              <a:buFont typeface="Wingdings" panose="05000000000000000000" pitchFamily="2" charset="2"/>
              <a:buChar char="Ø"/>
            </a:pPr>
            <a:endParaRPr lang="nl-NL" dirty="0"/>
          </a:p>
          <a:p>
            <a:pPr lvl="1">
              <a:buFont typeface="Arial" panose="020B0604020202020204" pitchFamily="34" charset="0"/>
              <a:buChar char="•"/>
            </a:pPr>
            <a:r>
              <a:rPr lang="nl-NL" dirty="0" err="1"/>
              <a:t>Duty</a:t>
            </a:r>
            <a:r>
              <a:rPr lang="nl-NL" dirty="0"/>
              <a:t> </a:t>
            </a:r>
            <a:r>
              <a:rPr lang="nl-NL" dirty="0" err="1"/>
              <a:t>to</a:t>
            </a:r>
            <a:r>
              <a:rPr lang="nl-NL" dirty="0"/>
              <a:t> </a:t>
            </a:r>
            <a:r>
              <a:rPr lang="nl-NL" dirty="0" err="1"/>
              <a:t>consider</a:t>
            </a:r>
            <a:r>
              <a:rPr lang="nl-NL" dirty="0"/>
              <a:t> and take </a:t>
            </a:r>
            <a:r>
              <a:rPr lang="nl-NL" dirty="0" err="1"/>
              <a:t>into</a:t>
            </a:r>
            <a:r>
              <a:rPr lang="nl-NL" dirty="0"/>
              <a:t> account ESG factors</a:t>
            </a:r>
          </a:p>
          <a:p>
            <a:pPr lvl="2">
              <a:buFont typeface="Wingdings" panose="05000000000000000000" pitchFamily="2" charset="2"/>
              <a:buChar char="Ø"/>
            </a:pPr>
            <a:r>
              <a:rPr lang="en-US" sz="1400" dirty="0"/>
              <a:t>‘ESG Factors’: ‘Environmental, social or governance matters that may have a positive or negative impact on the financial performance or solvency of an entity, sovereign or individual’</a:t>
            </a:r>
          </a:p>
          <a:p>
            <a:pPr lvl="2">
              <a:buFont typeface="Wingdings" panose="05000000000000000000" pitchFamily="2" charset="2"/>
              <a:buChar char="Ø"/>
            </a:pPr>
            <a:r>
              <a:rPr lang="en-US" sz="1400" dirty="0"/>
              <a:t>Take into account’ = Will the borrower be able to meet the terms of the credit agreement?</a:t>
            </a:r>
          </a:p>
          <a:p>
            <a:pPr marL="180975" lvl="1" indent="0">
              <a:buNone/>
            </a:pPr>
            <a:endParaRPr lang="nl-NL" dirty="0"/>
          </a:p>
          <a:p>
            <a:pPr lvl="1">
              <a:buFont typeface="Arial" panose="020B0604020202020204" pitchFamily="34" charset="0"/>
              <a:buChar char="•"/>
            </a:pPr>
            <a:r>
              <a:rPr lang="nl-NL" dirty="0"/>
              <a:t>ESG </a:t>
            </a:r>
            <a:r>
              <a:rPr lang="nl-NL" dirty="0" err="1"/>
              <a:t>risks</a:t>
            </a:r>
            <a:r>
              <a:rPr lang="nl-NL" dirty="0"/>
              <a:t> </a:t>
            </a:r>
            <a:r>
              <a:rPr lang="nl-NL" dirty="0" err="1"/>
              <a:t>may</a:t>
            </a:r>
            <a:r>
              <a:rPr lang="nl-NL" dirty="0"/>
              <a:t> lead </a:t>
            </a:r>
            <a:r>
              <a:rPr lang="nl-NL" dirty="0" err="1"/>
              <a:t>to</a:t>
            </a:r>
            <a:r>
              <a:rPr lang="nl-NL" dirty="0"/>
              <a:t> credit </a:t>
            </a:r>
            <a:r>
              <a:rPr lang="nl-NL" dirty="0" err="1"/>
              <a:t>refusal</a:t>
            </a:r>
            <a:r>
              <a:rPr lang="nl-NL" dirty="0"/>
              <a:t> or </a:t>
            </a:r>
            <a:r>
              <a:rPr lang="nl-NL" dirty="0" err="1"/>
              <a:t>require</a:t>
            </a:r>
            <a:r>
              <a:rPr lang="nl-NL" dirty="0"/>
              <a:t> </a:t>
            </a:r>
            <a:r>
              <a:rPr lang="nl-NL" dirty="0" err="1"/>
              <a:t>mitigation</a:t>
            </a:r>
            <a:endParaRPr lang="nl-NL" dirty="0"/>
          </a:p>
          <a:p>
            <a:pPr marL="0" indent="0">
              <a:buNone/>
            </a:pPr>
            <a:endParaRPr lang="nl-NL" dirty="0"/>
          </a:p>
          <a:p>
            <a:pPr marL="180975" lvl="1"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14</a:t>
            </a:fld>
            <a:endParaRPr lang="en-NL"/>
          </a:p>
        </p:txBody>
      </p:sp>
    </p:spTree>
    <p:extLst>
      <p:ext uri="{BB962C8B-B14F-4D97-AF65-F5344CB8AC3E}">
        <p14:creationId xmlns:p14="http://schemas.microsoft.com/office/powerpoint/2010/main" val="304213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2" y="1620530"/>
            <a:ext cx="7576903" cy="2994983"/>
          </a:xfrm>
        </p:spPr>
        <p:txBody>
          <a:bodyPr>
            <a:normAutofit/>
          </a:bodyPr>
          <a:lstStyle/>
          <a:p>
            <a:pPr marL="0" indent="0">
              <a:buNone/>
            </a:pPr>
            <a:r>
              <a:rPr lang="en-GB" b="1" dirty="0">
                <a:effectLst/>
              </a:rPr>
              <a:t>What </a:t>
            </a:r>
            <a:r>
              <a:rPr lang="nl-BE" b="1" dirty="0">
                <a:effectLst/>
              </a:rPr>
              <a:t>are </a:t>
            </a:r>
            <a:r>
              <a:rPr lang="nl-BE" b="1" dirty="0" err="1">
                <a:effectLst/>
              </a:rPr>
              <a:t>the</a:t>
            </a:r>
            <a:r>
              <a:rPr lang="nl-BE" b="1" dirty="0">
                <a:effectLst/>
              </a:rPr>
              <a:t> </a:t>
            </a:r>
            <a:r>
              <a:rPr lang="nl-BE" b="1" dirty="0" err="1">
                <a:effectLst/>
              </a:rPr>
              <a:t>requirements</a:t>
            </a:r>
            <a:r>
              <a:rPr lang="nl-BE" b="1" dirty="0">
                <a:effectLst/>
              </a:rPr>
              <a:t> “</a:t>
            </a:r>
            <a:r>
              <a:rPr lang="nl-BE" b="1" dirty="0" err="1">
                <a:effectLst/>
              </a:rPr>
              <a:t>imposed</a:t>
            </a:r>
            <a:r>
              <a:rPr lang="nl-BE" b="1" dirty="0">
                <a:effectLst/>
              </a:rPr>
              <a:t>” </a:t>
            </a:r>
            <a:r>
              <a:rPr lang="nl-BE" b="1" dirty="0" err="1">
                <a:effectLst/>
              </a:rPr>
              <a:t>by</a:t>
            </a:r>
            <a:r>
              <a:rPr lang="nl-BE" b="1" dirty="0">
                <a:effectLst/>
              </a:rPr>
              <a:t> </a:t>
            </a:r>
            <a:r>
              <a:rPr lang="nl-BE" b="1" dirty="0" err="1">
                <a:effectLst/>
              </a:rPr>
              <a:t>banks</a:t>
            </a:r>
            <a:r>
              <a:rPr lang="nl-BE" b="1" dirty="0">
                <a:effectLst/>
              </a:rPr>
              <a:t>/</a:t>
            </a:r>
            <a:r>
              <a:rPr lang="nl-BE" b="1" dirty="0" err="1">
                <a:effectLst/>
              </a:rPr>
              <a:t>lenders</a:t>
            </a:r>
            <a:r>
              <a:rPr lang="nl-BE" b="1" dirty="0">
                <a:effectLst/>
              </a:rPr>
              <a:t> on </a:t>
            </a:r>
            <a:r>
              <a:rPr lang="nl-BE" b="1" dirty="0" err="1">
                <a:effectLst/>
              </a:rPr>
              <a:t>borrowers</a:t>
            </a:r>
            <a:r>
              <a:rPr lang="nl-BE" b="1" dirty="0">
                <a:effectLst/>
              </a:rPr>
              <a:t>?</a:t>
            </a:r>
          </a:p>
          <a:p>
            <a:pPr marL="0" indent="0">
              <a:buNone/>
            </a:pPr>
            <a:r>
              <a:rPr lang="nl-BE" sz="1400" b="1" dirty="0">
                <a:effectLst/>
              </a:rPr>
              <a:t> </a:t>
            </a:r>
            <a:endParaRPr lang="nl-NL" sz="1400" dirty="0">
              <a:effectLst/>
            </a:endParaRPr>
          </a:p>
          <a:p>
            <a:pPr marL="342900" lvl="0" indent="-342900">
              <a:buFont typeface="Symbol" panose="05050102010706020507" pitchFamily="18" charset="2"/>
              <a:buChar char=""/>
            </a:pPr>
            <a:r>
              <a:rPr lang="en-GB" sz="1400" dirty="0">
                <a:effectLst/>
              </a:rPr>
              <a:t>Lender expectations</a:t>
            </a:r>
            <a:endParaRPr lang="nl-NL" sz="1400" dirty="0">
              <a:effectLst/>
            </a:endParaRPr>
          </a:p>
          <a:p>
            <a:pPr marL="276225" indent="0">
              <a:buNone/>
            </a:pPr>
            <a:endParaRPr lang="nl-NL" sz="1400" dirty="0">
              <a:effectLst/>
            </a:endParaRPr>
          </a:p>
          <a:p>
            <a:pPr marL="342900" lvl="0" indent="-342900">
              <a:spcAft>
                <a:spcPts val="1000"/>
              </a:spcAft>
              <a:buFont typeface="Symbol" panose="05050102010706020507" pitchFamily="18" charset="2"/>
              <a:buChar char=""/>
            </a:pPr>
            <a:r>
              <a:rPr lang="en-GB" sz="1400" dirty="0">
                <a:effectLst/>
              </a:rPr>
              <a:t>No standardisation – depending on different policy and competitive strategies, incl. preferences for funding formats and/or type of projects and/or economic sectors</a:t>
            </a:r>
            <a:endParaRPr lang="nl-NL" sz="1400" dirty="0">
              <a:effectLst/>
            </a:endParaRPr>
          </a:p>
          <a:p>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15</a:t>
            </a:fld>
            <a:endParaRPr lang="en-NL"/>
          </a:p>
        </p:txBody>
      </p:sp>
    </p:spTree>
    <p:extLst>
      <p:ext uri="{BB962C8B-B14F-4D97-AF65-F5344CB8AC3E}">
        <p14:creationId xmlns:p14="http://schemas.microsoft.com/office/powerpoint/2010/main" val="2832471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619902" y="664694"/>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619902" y="1219445"/>
            <a:ext cx="7576903" cy="3558572"/>
          </a:xfrm>
        </p:spPr>
        <p:txBody>
          <a:bodyPr/>
          <a:lstStyle/>
          <a:p>
            <a:pPr marL="0" indent="0">
              <a:lnSpc>
                <a:spcPts val="1500"/>
              </a:lnSpc>
              <a:buNone/>
            </a:pPr>
            <a:r>
              <a:rPr lang="nl-BE"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buNone/>
            </a:pPr>
            <a:r>
              <a:rPr lang="en-GB" b="1" dirty="0">
                <a:effectLst/>
              </a:rPr>
              <a:t>What </a:t>
            </a:r>
            <a:r>
              <a:rPr lang="nl-BE" b="1" dirty="0">
                <a:effectLst/>
              </a:rPr>
              <a:t>are </a:t>
            </a:r>
            <a:r>
              <a:rPr lang="nl-BE" b="1" dirty="0" err="1">
                <a:effectLst/>
              </a:rPr>
              <a:t>the</a:t>
            </a:r>
            <a:r>
              <a:rPr lang="nl-BE" b="1" dirty="0">
                <a:effectLst/>
              </a:rPr>
              <a:t> </a:t>
            </a:r>
            <a:r>
              <a:rPr lang="nl-BE" b="1" dirty="0" err="1">
                <a:effectLst/>
              </a:rPr>
              <a:t>requirements</a:t>
            </a:r>
            <a:r>
              <a:rPr lang="nl-BE" b="1" dirty="0">
                <a:effectLst/>
              </a:rPr>
              <a:t> “</a:t>
            </a:r>
            <a:r>
              <a:rPr lang="nl-BE" b="1" dirty="0" err="1">
                <a:effectLst/>
              </a:rPr>
              <a:t>imposed</a:t>
            </a:r>
            <a:r>
              <a:rPr lang="nl-BE" b="1" dirty="0">
                <a:effectLst/>
              </a:rPr>
              <a:t>” </a:t>
            </a:r>
            <a:r>
              <a:rPr lang="nl-BE" b="1" dirty="0" err="1">
                <a:effectLst/>
              </a:rPr>
              <a:t>by</a:t>
            </a:r>
            <a:r>
              <a:rPr lang="nl-BE" b="1" dirty="0">
                <a:effectLst/>
              </a:rPr>
              <a:t> </a:t>
            </a:r>
            <a:r>
              <a:rPr lang="nl-BE" b="1" dirty="0" err="1">
                <a:effectLst/>
              </a:rPr>
              <a:t>banks</a:t>
            </a:r>
            <a:r>
              <a:rPr lang="nl-BE" b="1" dirty="0">
                <a:effectLst/>
              </a:rPr>
              <a:t>/</a:t>
            </a:r>
            <a:r>
              <a:rPr lang="nl-BE" b="1" dirty="0" err="1">
                <a:effectLst/>
              </a:rPr>
              <a:t>lenders</a:t>
            </a:r>
            <a:r>
              <a:rPr lang="nl-BE" b="1" dirty="0">
                <a:effectLst/>
              </a:rPr>
              <a:t> on </a:t>
            </a:r>
            <a:r>
              <a:rPr lang="nl-BE" b="1" dirty="0" err="1">
                <a:effectLst/>
              </a:rPr>
              <a:t>borrowers</a:t>
            </a:r>
            <a:r>
              <a:rPr lang="nl-BE" b="1" dirty="0">
                <a:effectLst/>
              </a:rPr>
              <a:t>?</a:t>
            </a:r>
          </a:p>
          <a:p>
            <a:pPr marL="0" lvl="0" indent="0">
              <a:lnSpc>
                <a:spcPct val="115000"/>
              </a:lnSpc>
              <a:buNone/>
            </a:pPr>
            <a:endParaRPr lang="en-GB" sz="1400" dirty="0">
              <a:effectLst/>
              <a:ea typeface="Times New Roman" panose="02020603050405020304" pitchFamily="18" charset="0"/>
              <a:cs typeface="Times New Roman" panose="02020603050405020304" pitchFamily="18" charset="0"/>
            </a:endParaRPr>
          </a:p>
          <a:p>
            <a:pPr marL="0" lvl="0" indent="0">
              <a:lnSpc>
                <a:spcPct val="115000"/>
              </a:lnSpc>
              <a:buNone/>
            </a:pPr>
            <a:r>
              <a:rPr lang="en-GB" sz="1400" dirty="0">
                <a:effectLst/>
                <a:ea typeface="Times New Roman" panose="02020603050405020304" pitchFamily="18" charset="0"/>
                <a:cs typeface="Times New Roman" panose="02020603050405020304" pitchFamily="18" charset="0"/>
              </a:rPr>
              <a:t>Common features</a:t>
            </a:r>
            <a:endParaRPr lang="nl-NL" sz="1400" dirty="0">
              <a:ea typeface="Times New Roman" panose="02020603050405020304" pitchFamily="18" charset="0"/>
              <a:cs typeface="Times New Roman" panose="02020603050405020304" pitchFamily="18" charset="0"/>
            </a:endParaRPr>
          </a:p>
          <a:p>
            <a:pPr lvl="1">
              <a:lnSpc>
                <a:spcPct val="115000"/>
              </a:lnSpc>
              <a:buFont typeface="Wingdings" panose="05000000000000000000" pitchFamily="2" charset="2"/>
              <a:buChar char="§"/>
            </a:pPr>
            <a:r>
              <a:rPr lang="en-GB" dirty="0">
                <a:effectLst/>
                <a:ea typeface="Times New Roman" panose="02020603050405020304" pitchFamily="18" charset="0"/>
                <a:cs typeface="Times New Roman" panose="02020603050405020304" pitchFamily="18" charset="0"/>
              </a:rPr>
              <a:t>Align with international standards (LMA/LSTA/APLMA): Green Loan Principles (GLP), Sustainable Loan Principles (SLLP), Social Loan Principles (SLP) … </a:t>
            </a:r>
            <a:endParaRPr lang="en-GB" dirty="0">
              <a:ea typeface="Times New Roman" panose="02020603050405020304" pitchFamily="18" charset="0"/>
              <a:cs typeface="Times New Roman" panose="02020603050405020304" pitchFamily="18" charset="0"/>
            </a:endParaRPr>
          </a:p>
          <a:p>
            <a:pPr marL="180975" lvl="1" indent="0">
              <a:lnSpc>
                <a:spcPct val="115000"/>
              </a:lnSpc>
              <a:buNone/>
            </a:pPr>
            <a:endParaRPr lang="nl-NL" dirty="0">
              <a:ea typeface="Times New Roman" panose="02020603050405020304" pitchFamily="18" charset="0"/>
              <a:cs typeface="Times New Roman" panose="02020603050405020304" pitchFamily="18" charset="0"/>
            </a:endParaRPr>
          </a:p>
          <a:p>
            <a:pPr lvl="1">
              <a:lnSpc>
                <a:spcPct val="115000"/>
              </a:lnSpc>
              <a:buFont typeface="Wingdings" panose="05000000000000000000" pitchFamily="2" charset="2"/>
              <a:buChar char="§"/>
            </a:pPr>
            <a:r>
              <a:rPr lang="en-GB" dirty="0">
                <a:effectLst/>
                <a:ea typeface="Times New Roman" panose="02020603050405020304" pitchFamily="18" charset="0"/>
                <a:cs typeface="Times New Roman" panose="02020603050405020304" pitchFamily="18" charset="0"/>
              </a:rPr>
              <a:t>Green Loans</a:t>
            </a:r>
            <a:endParaRPr lang="nl-NL"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Use of proceeds for Eligible Green Projects</a:t>
            </a:r>
            <a:endParaRPr lang="nl-NL" sz="1400" dirty="0">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Process for project evaluation and selection</a:t>
            </a:r>
            <a:endParaRPr lang="nl-NL" sz="1400" dirty="0">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Management of proceeds</a:t>
            </a:r>
            <a:endParaRPr lang="nl-NL" sz="1400" dirty="0">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Reporting</a:t>
            </a:r>
            <a:endParaRPr lang="nl-NL" sz="1400" dirty="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16</a:t>
            </a:fld>
            <a:endParaRPr lang="en-NL"/>
          </a:p>
        </p:txBody>
      </p:sp>
    </p:spTree>
    <p:extLst>
      <p:ext uri="{BB962C8B-B14F-4D97-AF65-F5344CB8AC3E}">
        <p14:creationId xmlns:p14="http://schemas.microsoft.com/office/powerpoint/2010/main" val="3473699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07367" y="658619"/>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07366" y="1111215"/>
            <a:ext cx="7576903" cy="3374419"/>
          </a:xfrm>
        </p:spPr>
        <p:txBody>
          <a:bodyPr/>
          <a:lstStyle/>
          <a:p>
            <a:pPr marL="0" indent="0">
              <a:lnSpc>
                <a:spcPts val="1500"/>
              </a:lnSpc>
              <a:buNone/>
            </a:pPr>
            <a:r>
              <a:rPr lang="nl-BE"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b="1" dirty="0">
                <a:effectLst/>
              </a:rPr>
              <a:t>What </a:t>
            </a:r>
            <a:r>
              <a:rPr lang="nl-BE" b="1" dirty="0">
                <a:effectLst/>
              </a:rPr>
              <a:t>are </a:t>
            </a:r>
            <a:r>
              <a:rPr lang="nl-BE" b="1" dirty="0" err="1">
                <a:effectLst/>
              </a:rPr>
              <a:t>the</a:t>
            </a:r>
            <a:r>
              <a:rPr lang="nl-BE" b="1" dirty="0">
                <a:effectLst/>
              </a:rPr>
              <a:t> </a:t>
            </a:r>
            <a:r>
              <a:rPr lang="nl-BE" b="1" dirty="0" err="1">
                <a:effectLst/>
              </a:rPr>
              <a:t>requirements</a:t>
            </a:r>
            <a:r>
              <a:rPr lang="nl-BE" b="1" dirty="0">
                <a:effectLst/>
              </a:rPr>
              <a:t> “</a:t>
            </a:r>
            <a:r>
              <a:rPr lang="nl-BE" b="1" dirty="0" err="1">
                <a:effectLst/>
              </a:rPr>
              <a:t>imposed</a:t>
            </a:r>
            <a:r>
              <a:rPr lang="nl-BE" b="1" dirty="0">
                <a:effectLst/>
              </a:rPr>
              <a:t>” </a:t>
            </a:r>
            <a:r>
              <a:rPr lang="nl-BE" b="1" dirty="0" err="1">
                <a:effectLst/>
              </a:rPr>
              <a:t>by</a:t>
            </a:r>
            <a:r>
              <a:rPr lang="nl-BE" b="1" dirty="0">
                <a:effectLst/>
              </a:rPr>
              <a:t> </a:t>
            </a:r>
            <a:r>
              <a:rPr lang="nl-BE" b="1" dirty="0" err="1">
                <a:effectLst/>
              </a:rPr>
              <a:t>banks</a:t>
            </a:r>
            <a:r>
              <a:rPr lang="nl-BE" b="1" dirty="0">
                <a:effectLst/>
              </a:rPr>
              <a:t>/</a:t>
            </a:r>
            <a:r>
              <a:rPr lang="nl-BE" b="1" dirty="0" err="1">
                <a:effectLst/>
              </a:rPr>
              <a:t>lenders</a:t>
            </a:r>
            <a:r>
              <a:rPr lang="nl-BE" b="1" dirty="0">
                <a:effectLst/>
              </a:rPr>
              <a:t> on </a:t>
            </a:r>
            <a:r>
              <a:rPr lang="nl-BE" b="1" dirty="0" err="1">
                <a:effectLst/>
              </a:rPr>
              <a:t>borrowers</a:t>
            </a:r>
            <a:r>
              <a:rPr lang="nl-BE" b="1" dirty="0">
                <a:effectLst/>
              </a:rPr>
              <a:t>?</a:t>
            </a:r>
          </a:p>
          <a:p>
            <a:pPr marL="0" indent="0">
              <a:lnSpc>
                <a:spcPts val="1500"/>
              </a:lnSpc>
              <a:buNone/>
            </a:pP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60375" lvl="1" indent="-285750">
              <a:lnSpc>
                <a:spcPct val="115000"/>
              </a:lnSpc>
              <a:buFont typeface="Wingdings" panose="05000000000000000000" pitchFamily="2" charset="2"/>
              <a:buChar char="§"/>
            </a:pPr>
            <a:r>
              <a:rPr lang="en-GB" dirty="0">
                <a:effectLst/>
                <a:ea typeface="Times New Roman" panose="02020603050405020304" pitchFamily="18" charset="0"/>
                <a:cs typeface="Times New Roman" panose="02020603050405020304" pitchFamily="18" charset="0"/>
              </a:rPr>
              <a:t>SLL</a:t>
            </a:r>
            <a:endParaRPr lang="nl-NL"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Financing predetermined sustainability performance objectives</a:t>
            </a:r>
            <a:endParaRPr lang="nl-NL" sz="1400"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Selection of KPIs</a:t>
            </a:r>
            <a:endParaRPr lang="nl-NL" sz="1400"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Calibration of SPTs</a:t>
            </a:r>
            <a:endParaRPr lang="nl-NL" sz="1400"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Key </a:t>
            </a:r>
            <a:r>
              <a:rPr lang="en-GB" sz="1400" dirty="0" err="1">
                <a:effectLst/>
                <a:ea typeface="Times New Roman" panose="02020603050405020304" pitchFamily="18" charset="0"/>
                <a:cs typeface="Times New Roman" panose="02020603050405020304" pitchFamily="18" charset="0"/>
              </a:rPr>
              <a:t>characteric</a:t>
            </a:r>
            <a:r>
              <a:rPr lang="en-GB" sz="1400" dirty="0">
                <a:effectLst/>
                <a:ea typeface="Times New Roman" panose="02020603050405020304" pitchFamily="18" charset="0"/>
                <a:cs typeface="Times New Roman" panose="02020603050405020304" pitchFamily="18" charset="0"/>
              </a:rPr>
              <a:t>: impact if SPT(s) are or are not met - margin</a:t>
            </a:r>
            <a:endParaRPr lang="nl-NL" sz="1400"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Reporting</a:t>
            </a:r>
            <a:endParaRPr lang="nl-NL" sz="1400"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r>
              <a:rPr lang="en-GB" sz="1400" dirty="0">
                <a:effectLst/>
                <a:ea typeface="Times New Roman" panose="02020603050405020304" pitchFamily="18" charset="0"/>
                <a:cs typeface="Times New Roman" panose="02020603050405020304" pitchFamily="18" charset="0"/>
              </a:rPr>
              <a:t>Verification</a:t>
            </a:r>
          </a:p>
          <a:p>
            <a:pPr lvl="1">
              <a:lnSpc>
                <a:spcPct val="115000"/>
              </a:lnSpc>
              <a:buFont typeface="Wingdings" panose="05000000000000000000" pitchFamily="2" charset="2"/>
              <a:buChar char="§"/>
            </a:pPr>
            <a:r>
              <a:rPr lang="en-GB" dirty="0">
                <a:effectLst/>
                <a:ea typeface="Times New Roman" panose="02020603050405020304" pitchFamily="18" charset="0"/>
                <a:cs typeface="Times New Roman" panose="02020603050405020304" pitchFamily="18" charset="0"/>
              </a:rPr>
              <a:t>Relevance of green financing frameworks</a:t>
            </a:r>
            <a:endParaRPr lang="nl-NL" dirty="0">
              <a:ea typeface="Times New Roman" panose="02020603050405020304" pitchFamily="18" charset="0"/>
              <a:cs typeface="Times New Roman" panose="02020603050405020304" pitchFamily="18" charset="0"/>
            </a:endParaRPr>
          </a:p>
          <a:p>
            <a:pPr lvl="1">
              <a:lnSpc>
                <a:spcPct val="115000"/>
              </a:lnSpc>
              <a:buFont typeface="Wingdings" panose="05000000000000000000" pitchFamily="2" charset="2"/>
              <a:buChar char="§"/>
            </a:pPr>
            <a:r>
              <a:rPr lang="en-GB" dirty="0">
                <a:effectLst/>
                <a:ea typeface="Times New Roman" panose="02020603050405020304" pitchFamily="18" charset="0"/>
                <a:cs typeface="Times New Roman" panose="02020603050405020304" pitchFamily="18" charset="0"/>
              </a:rPr>
              <a:t>Relevance of transition plans</a:t>
            </a:r>
            <a:endParaRPr lang="nl-NL" dirty="0">
              <a:effectLst/>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endParaRPr lang="en-GB"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17</a:t>
            </a:fld>
            <a:endParaRPr lang="en-NL"/>
          </a:p>
        </p:txBody>
      </p:sp>
    </p:spTree>
    <p:extLst>
      <p:ext uri="{BB962C8B-B14F-4D97-AF65-F5344CB8AC3E}">
        <p14:creationId xmlns:p14="http://schemas.microsoft.com/office/powerpoint/2010/main" val="585386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a:bodyPr>
          <a:lstStyle/>
          <a:p>
            <a:pPr marL="0" indent="0">
              <a:lnSpc>
                <a:spcPct val="90000"/>
              </a:lnSpc>
              <a:buNone/>
            </a:pPr>
            <a:r>
              <a:rPr lang="en-GB" b="1" dirty="0">
                <a:effectLst/>
              </a:rPr>
              <a:t>What about </a:t>
            </a:r>
            <a:r>
              <a:rPr lang="en-GB" b="1" dirty="0" err="1">
                <a:effectLst/>
              </a:rPr>
              <a:t>defense</a:t>
            </a:r>
            <a:r>
              <a:rPr lang="en-GB" b="1" dirty="0">
                <a:effectLst/>
              </a:rPr>
              <a:t> related financings ? </a:t>
            </a:r>
          </a:p>
          <a:p>
            <a:pPr marL="0" indent="0">
              <a:lnSpc>
                <a:spcPct val="90000"/>
              </a:lnSpc>
              <a:buNone/>
            </a:pPr>
            <a:endParaRPr lang="nl-NL" sz="1200" dirty="0">
              <a:effectLst/>
            </a:endParaRPr>
          </a:p>
          <a:p>
            <a:pPr marL="285750" indent="-285750">
              <a:lnSpc>
                <a:spcPct val="90000"/>
              </a:lnSpc>
              <a:buFont typeface="Wingdings" panose="05000000000000000000" pitchFamily="2" charset="2"/>
              <a:buChar char="§"/>
            </a:pPr>
            <a:r>
              <a:rPr lang="en-US" sz="1400" b="1" dirty="0"/>
              <a:t>ESG is not evenly developed</a:t>
            </a:r>
            <a:endParaRPr lang="nl-BE" sz="1400" dirty="0"/>
          </a:p>
          <a:p>
            <a:pPr lvl="1">
              <a:lnSpc>
                <a:spcPct val="90000"/>
              </a:lnSpc>
            </a:pPr>
            <a:r>
              <a:rPr lang="en-US" dirty="0"/>
              <a:t>In practice, the focus is mainly on the ‘E’ (Environment).</a:t>
            </a:r>
          </a:p>
          <a:p>
            <a:pPr lvl="1">
              <a:lnSpc>
                <a:spcPct val="90000"/>
              </a:lnSpc>
            </a:pPr>
            <a:r>
              <a:rPr lang="en-US" dirty="0"/>
              <a:t>The EU originally planned separate taxonomies for E, S, and G, but only the </a:t>
            </a:r>
            <a:r>
              <a:rPr lang="en-US" b="1" dirty="0"/>
              <a:t>E-taxonomy</a:t>
            </a:r>
            <a:r>
              <a:rPr lang="en-US" dirty="0"/>
              <a:t> was developed.</a:t>
            </a:r>
          </a:p>
          <a:p>
            <a:pPr lvl="1">
              <a:lnSpc>
                <a:spcPct val="90000"/>
              </a:lnSpc>
            </a:pPr>
            <a:r>
              <a:rPr lang="en-US" b="1" dirty="0"/>
              <a:t>No current plans</a:t>
            </a:r>
            <a:r>
              <a:rPr lang="en-US" dirty="0"/>
              <a:t> exist for a social (‘S’) taxonomy.</a:t>
            </a:r>
          </a:p>
          <a:p>
            <a:pPr lvl="1">
              <a:lnSpc>
                <a:spcPct val="90000"/>
              </a:lnSpc>
            </a:pPr>
            <a:endParaRPr lang="nl-BE" dirty="0"/>
          </a:p>
          <a:p>
            <a:pPr marL="285750" indent="-285750">
              <a:lnSpc>
                <a:spcPct val="90000"/>
              </a:lnSpc>
              <a:buFont typeface="Wingdings" panose="05000000000000000000" pitchFamily="2" charset="2"/>
              <a:buChar char="§"/>
            </a:pPr>
            <a:r>
              <a:rPr lang="nl-BE" sz="1400" b="1" dirty="0"/>
              <a:t>CSDDD </a:t>
            </a:r>
            <a:r>
              <a:rPr lang="nl-BE" sz="1400" b="1" dirty="0" err="1"/>
              <a:t>Article</a:t>
            </a:r>
            <a:r>
              <a:rPr lang="nl-BE" sz="1400" b="1" dirty="0"/>
              <a:t> 22 – </a:t>
            </a:r>
            <a:r>
              <a:rPr lang="nl-BE" sz="1400" b="1" dirty="0" err="1"/>
              <a:t>Climate</a:t>
            </a:r>
            <a:r>
              <a:rPr lang="nl-BE" sz="1400" b="1" dirty="0"/>
              <a:t> </a:t>
            </a:r>
            <a:r>
              <a:rPr lang="nl-BE" sz="1400" b="1" dirty="0" err="1"/>
              <a:t>Transition</a:t>
            </a:r>
            <a:r>
              <a:rPr lang="nl-BE" sz="1400" b="1" dirty="0"/>
              <a:t> Plan:</a:t>
            </a:r>
          </a:p>
          <a:p>
            <a:pPr>
              <a:lnSpc>
                <a:spcPct val="90000"/>
              </a:lnSpc>
            </a:pPr>
            <a:r>
              <a:rPr lang="nl-BE" sz="1400" b="1" dirty="0"/>
              <a:t>     </a:t>
            </a:r>
            <a:r>
              <a:rPr lang="en-US" sz="1400" dirty="0"/>
              <a:t>Requires a </a:t>
            </a:r>
            <a:r>
              <a:rPr lang="en-US" sz="1400" b="1" dirty="0"/>
              <a:t>climate transition plan</a:t>
            </a:r>
            <a:r>
              <a:rPr lang="en-US" sz="1400" dirty="0"/>
              <a:t>, but </a:t>
            </a:r>
            <a:r>
              <a:rPr lang="en-US" sz="1400" b="1" dirty="0"/>
              <a:t>no equivalent social plan</a:t>
            </a:r>
            <a:r>
              <a:rPr lang="en-US" sz="1400" dirty="0"/>
              <a:t> is mandated.</a:t>
            </a:r>
          </a:p>
          <a:p>
            <a:pPr lvl="2">
              <a:lnSpc>
                <a:spcPct val="90000"/>
              </a:lnSpc>
            </a:pPr>
            <a:endParaRPr lang="en-US" sz="1400" dirty="0"/>
          </a:p>
          <a:p>
            <a:pPr marL="285750" indent="-285750">
              <a:lnSpc>
                <a:spcPct val="90000"/>
              </a:lnSpc>
              <a:buFont typeface="Wingdings" panose="05000000000000000000" pitchFamily="2" charset="2"/>
              <a:buChar char="§"/>
            </a:pPr>
            <a:r>
              <a:rPr lang="en-US" sz="1400" dirty="0"/>
              <a:t>At the EU level, </a:t>
            </a:r>
            <a:r>
              <a:rPr lang="en-US" sz="1400" b="1" dirty="0"/>
              <a:t>no general prohibition</a:t>
            </a:r>
            <a:r>
              <a:rPr lang="en-US" sz="1400" dirty="0"/>
              <a:t> on financing weapons.</a:t>
            </a:r>
          </a:p>
          <a:p>
            <a:pPr>
              <a:lnSpc>
                <a:spcPct val="90000"/>
              </a:lnSpc>
            </a:pPr>
            <a:endParaRPr lang="en-US" sz="1200" dirty="0"/>
          </a:p>
          <a:p>
            <a:pPr marL="700088" lvl="2" indent="-342900">
              <a:lnSpc>
                <a:spcPct val="90000"/>
              </a:lnSpc>
              <a:buFont typeface="Times New Roman" panose="02020603050405020304" pitchFamily="18" charset="0"/>
              <a:buChar char="-"/>
            </a:pPr>
            <a:endParaRPr lang="en-GB" dirty="0"/>
          </a:p>
          <a:p>
            <a:pPr marL="357188" lvl="2" indent="0">
              <a:lnSpc>
                <a:spcPct val="90000"/>
              </a:lnSpc>
              <a:buNone/>
            </a:pPr>
            <a:endParaRPr lang="nl-NL" dirty="0"/>
          </a:p>
          <a:p>
            <a:pPr marL="0" indent="0">
              <a:lnSpc>
                <a:spcPct val="90000"/>
              </a:lnSpc>
              <a:buNone/>
            </a:pPr>
            <a:endParaRPr lang="nl-NL" sz="1200"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18</a:t>
            </a:fld>
            <a:endParaRPr lang="en-NL"/>
          </a:p>
        </p:txBody>
      </p:sp>
    </p:spTree>
    <p:extLst>
      <p:ext uri="{BB962C8B-B14F-4D97-AF65-F5344CB8AC3E}">
        <p14:creationId xmlns:p14="http://schemas.microsoft.com/office/powerpoint/2010/main" val="2294553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a:bodyPr>
          <a:lstStyle/>
          <a:p>
            <a:pPr marL="0" indent="0">
              <a:buNone/>
            </a:pPr>
            <a:r>
              <a:rPr lang="en-GB" b="1" dirty="0">
                <a:effectLst/>
              </a:rPr>
              <a:t>What about </a:t>
            </a:r>
            <a:r>
              <a:rPr lang="en-GB" b="1" dirty="0" err="1">
                <a:effectLst/>
              </a:rPr>
              <a:t>defense</a:t>
            </a:r>
            <a:r>
              <a:rPr lang="en-GB" b="1" dirty="0">
                <a:effectLst/>
              </a:rPr>
              <a:t> related financings ? </a:t>
            </a:r>
          </a:p>
          <a:p>
            <a:pPr marL="0" indent="0">
              <a:buNone/>
            </a:pPr>
            <a:endParaRPr lang="en-GB" b="1" dirty="0">
              <a:effectLst/>
            </a:endParaRPr>
          </a:p>
          <a:p>
            <a:pPr>
              <a:buFont typeface="Wingdings" panose="05000000000000000000" pitchFamily="2" charset="2"/>
              <a:buChar char="§"/>
            </a:pPr>
            <a:r>
              <a:rPr lang="nl-NL" sz="1400" b="1" dirty="0"/>
              <a:t>    The Belgian </a:t>
            </a:r>
            <a:r>
              <a:rPr lang="nl-NL" sz="1400" b="1" dirty="0" err="1"/>
              <a:t>Weapons</a:t>
            </a:r>
            <a:r>
              <a:rPr lang="nl-NL" sz="1400" b="1" dirty="0"/>
              <a:t> Act of 8 </a:t>
            </a:r>
            <a:r>
              <a:rPr lang="nl-NL" sz="1400" b="1" dirty="0" err="1"/>
              <a:t>June</a:t>
            </a:r>
            <a:r>
              <a:rPr lang="nl-NL" sz="1400" b="1" dirty="0"/>
              <a:t> 2006</a:t>
            </a:r>
          </a:p>
          <a:p>
            <a:pPr marL="0" indent="0">
              <a:buNone/>
            </a:pPr>
            <a:r>
              <a:rPr lang="nl-NL" sz="1400" dirty="0" err="1"/>
              <a:t>Includes</a:t>
            </a:r>
            <a:r>
              <a:rPr lang="nl-NL" sz="1400" dirty="0"/>
              <a:t> a  list of “</a:t>
            </a:r>
            <a:r>
              <a:rPr lang="nl-NL" sz="1400" dirty="0" err="1"/>
              <a:t>banned</a:t>
            </a:r>
            <a:r>
              <a:rPr lang="nl-NL" sz="1400" dirty="0"/>
              <a:t> </a:t>
            </a:r>
            <a:r>
              <a:rPr lang="nl-NL" sz="1400" dirty="0" err="1"/>
              <a:t>weapons</a:t>
            </a:r>
            <a:r>
              <a:rPr lang="nl-NL" sz="1400" dirty="0"/>
              <a:t>”</a:t>
            </a:r>
          </a:p>
          <a:p>
            <a:pPr marL="0" indent="0">
              <a:buNone/>
            </a:pPr>
            <a:r>
              <a:rPr lang="nl-NL" sz="1400" dirty="0" err="1"/>
              <a:t>Prohibits</a:t>
            </a:r>
            <a:r>
              <a:rPr lang="nl-NL" sz="1400" dirty="0"/>
              <a:t> </a:t>
            </a:r>
            <a:r>
              <a:rPr lang="nl-NL" sz="1400" dirty="0" err="1"/>
              <a:t>the</a:t>
            </a:r>
            <a:r>
              <a:rPr lang="nl-NL" sz="1400" dirty="0"/>
              <a:t> </a:t>
            </a:r>
            <a:r>
              <a:rPr lang="nl-NL" sz="1400" dirty="0" err="1"/>
              <a:t>financing</a:t>
            </a:r>
            <a:r>
              <a:rPr lang="nl-NL" sz="1400" dirty="0"/>
              <a:t> of </a:t>
            </a:r>
            <a:r>
              <a:rPr lang="nl-NL" sz="1400" dirty="0" err="1"/>
              <a:t>undertakings</a:t>
            </a:r>
            <a:r>
              <a:rPr lang="nl-NL" sz="1400" dirty="0"/>
              <a:t> </a:t>
            </a:r>
            <a:r>
              <a:rPr lang="nl-NL" sz="1400" dirty="0" err="1"/>
              <a:t>with</a:t>
            </a:r>
            <a:r>
              <a:rPr lang="nl-NL" sz="1400" dirty="0"/>
              <a:t> </a:t>
            </a:r>
            <a:r>
              <a:rPr lang="nl-NL" sz="1400" dirty="0" err="1"/>
              <a:t>activities</a:t>
            </a:r>
            <a:r>
              <a:rPr lang="nl-NL" sz="1400" dirty="0"/>
              <a:t> </a:t>
            </a:r>
            <a:r>
              <a:rPr lang="nl-NL" sz="1400" dirty="0" err="1"/>
              <a:t>relating</a:t>
            </a:r>
            <a:r>
              <a:rPr lang="nl-NL" sz="1400" dirty="0"/>
              <a:t> </a:t>
            </a:r>
            <a:r>
              <a:rPr lang="nl-NL" sz="1400" dirty="0" err="1"/>
              <a:t>to</a:t>
            </a:r>
            <a:r>
              <a:rPr lang="nl-NL" sz="1400" dirty="0"/>
              <a:t> </a:t>
            </a:r>
            <a:r>
              <a:rPr lang="nl-NL" sz="1400" dirty="0" err="1"/>
              <a:t>certain</a:t>
            </a:r>
            <a:r>
              <a:rPr lang="nl-NL" sz="1400" dirty="0"/>
              <a:t> of </a:t>
            </a:r>
            <a:r>
              <a:rPr lang="nl-NL" sz="1400" dirty="0" err="1"/>
              <a:t>those</a:t>
            </a:r>
            <a:r>
              <a:rPr lang="nl-NL" sz="1400" dirty="0"/>
              <a:t> </a:t>
            </a:r>
            <a:r>
              <a:rPr lang="nl-NL" sz="1400" dirty="0" err="1"/>
              <a:t>banned</a:t>
            </a:r>
            <a:r>
              <a:rPr lang="nl-NL" sz="1400" dirty="0"/>
              <a:t> </a:t>
            </a:r>
            <a:r>
              <a:rPr lang="nl-NL" sz="1400" dirty="0" err="1"/>
              <a:t>weapons</a:t>
            </a:r>
            <a:endParaRPr lang="nl-NL" sz="1400" b="1" dirty="0"/>
          </a:p>
          <a:p>
            <a:pPr marL="339725" lvl="1" indent="-285750">
              <a:spcBef>
                <a:spcPts val="1000"/>
              </a:spcBef>
              <a:buFont typeface="Wingdings" panose="05000000000000000000" pitchFamily="2" charset="2"/>
              <a:buChar char="§"/>
            </a:pPr>
            <a:r>
              <a:rPr lang="nl-NL" b="1" dirty="0"/>
              <a:t>Impact</a:t>
            </a:r>
          </a:p>
          <a:p>
            <a:pPr marL="53975" lvl="1" indent="0">
              <a:spcBef>
                <a:spcPts val="1000"/>
              </a:spcBef>
              <a:buNone/>
            </a:pPr>
            <a:r>
              <a:rPr lang="nl-NL" dirty="0"/>
              <a:t>The </a:t>
            </a:r>
            <a:r>
              <a:rPr lang="nl-NL" dirty="0" err="1"/>
              <a:t>Weapons</a:t>
            </a:r>
            <a:r>
              <a:rPr lang="nl-NL" dirty="0"/>
              <a:t> Act </a:t>
            </a:r>
            <a:r>
              <a:rPr lang="nl-NL" dirty="0" err="1"/>
              <a:t>thus</a:t>
            </a:r>
            <a:r>
              <a:rPr lang="nl-NL" dirty="0"/>
              <a:t> </a:t>
            </a:r>
            <a:r>
              <a:rPr lang="nl-NL" dirty="0" err="1"/>
              <a:t>restricts</a:t>
            </a:r>
            <a:r>
              <a:rPr lang="nl-NL" dirty="0"/>
              <a:t> </a:t>
            </a:r>
            <a:r>
              <a:rPr lang="nl-NL" dirty="0" err="1"/>
              <a:t>the</a:t>
            </a:r>
            <a:r>
              <a:rPr lang="nl-NL" dirty="0"/>
              <a:t> </a:t>
            </a:r>
            <a:r>
              <a:rPr lang="nl-NL" dirty="0" err="1"/>
              <a:t>discretion</a:t>
            </a:r>
            <a:r>
              <a:rPr lang="nl-NL" dirty="0"/>
              <a:t> </a:t>
            </a:r>
            <a:r>
              <a:rPr lang="nl-NL" dirty="0" err="1"/>
              <a:t>for</a:t>
            </a:r>
            <a:r>
              <a:rPr lang="nl-NL" dirty="0"/>
              <a:t> Belgian </a:t>
            </a:r>
            <a:r>
              <a:rPr lang="nl-NL" dirty="0" err="1"/>
              <a:t>banks</a:t>
            </a:r>
            <a:r>
              <a:rPr lang="nl-NL" dirty="0"/>
              <a:t> </a:t>
            </a:r>
            <a:r>
              <a:rPr lang="nl-NL" dirty="0" err="1"/>
              <a:t>to</a:t>
            </a:r>
            <a:r>
              <a:rPr lang="nl-NL" dirty="0"/>
              <a:t> set </a:t>
            </a:r>
            <a:r>
              <a:rPr lang="nl-NL" dirty="0" err="1"/>
              <a:t>their</a:t>
            </a:r>
            <a:r>
              <a:rPr lang="nl-NL" dirty="0"/>
              <a:t> </a:t>
            </a:r>
            <a:r>
              <a:rPr lang="nl-NL" dirty="0" err="1"/>
              <a:t>lending</a:t>
            </a:r>
            <a:r>
              <a:rPr lang="nl-NL" dirty="0"/>
              <a:t> </a:t>
            </a:r>
            <a:r>
              <a:rPr lang="nl-NL" dirty="0" err="1"/>
              <a:t>policies</a:t>
            </a:r>
            <a:endParaRPr lang="nl-NL" dirty="0"/>
          </a:p>
          <a:p>
            <a:pPr marL="53975" lvl="1" indent="0">
              <a:spcBef>
                <a:spcPts val="1000"/>
              </a:spcBef>
              <a:buNone/>
            </a:pPr>
            <a:r>
              <a:rPr lang="nl-NL" dirty="0" err="1"/>
              <a:t>What</a:t>
            </a:r>
            <a:r>
              <a:rPr lang="nl-NL" dirty="0"/>
              <a:t> </a:t>
            </a:r>
            <a:r>
              <a:rPr lang="nl-NL" dirty="0" err="1"/>
              <a:t>about</a:t>
            </a:r>
            <a:r>
              <a:rPr lang="nl-NL" dirty="0"/>
              <a:t> </a:t>
            </a:r>
            <a:r>
              <a:rPr lang="nl-NL" dirty="0" err="1"/>
              <a:t>the</a:t>
            </a:r>
            <a:r>
              <a:rPr lang="nl-NL" dirty="0"/>
              <a:t> EBA </a:t>
            </a:r>
            <a:r>
              <a:rPr lang="nl-NL" dirty="0" err="1"/>
              <a:t>Guidelines</a:t>
            </a:r>
            <a:r>
              <a:rPr lang="nl-NL" dirty="0"/>
              <a:t> ? “take </a:t>
            </a:r>
            <a:r>
              <a:rPr lang="nl-NL" dirty="0" err="1"/>
              <a:t>into</a:t>
            </a:r>
            <a:r>
              <a:rPr lang="nl-NL" dirty="0"/>
              <a:t> account ESG factors” ?</a:t>
            </a:r>
            <a:endParaRPr lang="nl-BE" dirty="0"/>
          </a:p>
          <a:p>
            <a:pPr marL="700088" lvl="2" indent="-342900">
              <a:buFont typeface="Times New Roman" panose="02020603050405020304" pitchFamily="18" charset="0"/>
              <a:buChar char="-"/>
            </a:pPr>
            <a:endParaRPr lang="en-GB" sz="1600" dirty="0"/>
          </a:p>
          <a:p>
            <a:pPr marL="357188" lvl="2" indent="0">
              <a:buNone/>
            </a:pPr>
            <a:endParaRPr lang="nl-NL" sz="1600" dirty="0"/>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19</a:t>
            </a:fld>
            <a:endParaRPr lang="en-NL"/>
          </a:p>
        </p:txBody>
      </p:sp>
    </p:spTree>
    <p:extLst>
      <p:ext uri="{BB962C8B-B14F-4D97-AF65-F5344CB8AC3E}">
        <p14:creationId xmlns:p14="http://schemas.microsoft.com/office/powerpoint/2010/main" val="775867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lose-up of words&#10;&#10;AI-generated content may be incorrect.">
            <a:extLst>
              <a:ext uri="{FF2B5EF4-FFF2-40B4-BE49-F238E27FC236}">
                <a16:creationId xmlns:a16="http://schemas.microsoft.com/office/drawing/2014/main" id="{8503D71B-4D5C-D4B5-5DBD-3C05CEB4A276}"/>
              </a:ext>
            </a:extLst>
          </p:cNvPr>
          <p:cNvPicPr>
            <a:picLocks noGrp="1" noChangeAspect="1"/>
          </p:cNvPicPr>
          <p:nvPr>
            <p:ph idx="1"/>
          </p:nvPr>
        </p:nvPicPr>
        <p:blipFill>
          <a:blip r:embed="rId2"/>
          <a:stretch>
            <a:fillRect/>
          </a:stretch>
        </p:blipFill>
        <p:spPr>
          <a:xfrm>
            <a:off x="90488" y="154690"/>
            <a:ext cx="8963025" cy="4503920"/>
          </a:xfrm>
          <a:noFill/>
        </p:spPr>
      </p:pic>
      <p:sp>
        <p:nvSpPr>
          <p:cNvPr id="2" name="Slide Number Placeholder 1" hidden="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pPr>
              <a:spcAft>
                <a:spcPts val="600"/>
              </a:spcAft>
            </a:pPr>
            <a:fld id="{1C6BE17B-D861-924B-B43B-FB4BD656D2E6}" type="slidenum">
              <a:rPr lang="en-NL" smtClean="0"/>
              <a:pPr>
                <a:spcAft>
                  <a:spcPts val="600"/>
                </a:spcAft>
              </a:pPr>
              <a:t>2</a:t>
            </a:fld>
            <a:endParaRPr lang="en-NL"/>
          </a:p>
        </p:txBody>
      </p:sp>
    </p:spTree>
    <p:extLst>
      <p:ext uri="{BB962C8B-B14F-4D97-AF65-F5344CB8AC3E}">
        <p14:creationId xmlns:p14="http://schemas.microsoft.com/office/powerpoint/2010/main" val="3600879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1" y="686727"/>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1" y="1436242"/>
            <a:ext cx="8097525" cy="4096872"/>
          </a:xfrm>
        </p:spPr>
        <p:txBody>
          <a:bodyPr/>
          <a:lstStyle/>
          <a:p>
            <a:pPr marL="0" indent="0">
              <a:lnSpc>
                <a:spcPts val="1500"/>
              </a:lnSpc>
              <a:buNone/>
            </a:pPr>
            <a:r>
              <a:rPr lang="en-GB" b="1" dirty="0">
                <a:effectLst/>
                <a:ea typeface="Times New Roman" panose="02020603050405020304" pitchFamily="18" charset="0"/>
                <a:cs typeface="Times New Roman" panose="02020603050405020304" pitchFamily="18" charset="0"/>
              </a:rPr>
              <a:t>What about </a:t>
            </a:r>
            <a:r>
              <a:rPr lang="en-GB" b="1" dirty="0" err="1">
                <a:effectLst/>
                <a:ea typeface="Times New Roman" panose="02020603050405020304" pitchFamily="18" charset="0"/>
                <a:cs typeface="Times New Roman" panose="02020603050405020304" pitchFamily="18" charset="0"/>
              </a:rPr>
              <a:t>defense</a:t>
            </a:r>
            <a:r>
              <a:rPr lang="en-GB" b="1" dirty="0">
                <a:effectLst/>
                <a:ea typeface="Times New Roman" panose="02020603050405020304" pitchFamily="18" charset="0"/>
                <a:cs typeface="Times New Roman" panose="02020603050405020304" pitchFamily="18" charset="0"/>
              </a:rPr>
              <a:t> related financings ? </a:t>
            </a:r>
          </a:p>
          <a:p>
            <a:pPr marL="0" indent="0">
              <a:lnSpc>
                <a:spcPts val="1500"/>
              </a:lnSpc>
              <a:buNone/>
            </a:pP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nl-NL" sz="1400" b="1" dirty="0" err="1"/>
              <a:t>Practice</a:t>
            </a:r>
            <a:endParaRPr lang="nl-BE" sz="1400" dirty="0"/>
          </a:p>
          <a:p>
            <a:pPr lvl="1">
              <a:buFont typeface="Arial" panose="020B0604020202020204" pitchFamily="34" charset="0"/>
              <a:buChar char="•"/>
            </a:pPr>
            <a:r>
              <a:rPr lang="en-US" dirty="0"/>
              <a:t>Until recently, banks such as </a:t>
            </a:r>
            <a:r>
              <a:rPr lang="en-US" b="1" dirty="0"/>
              <a:t>KBC</a:t>
            </a:r>
            <a:r>
              <a:rPr lang="en-US" dirty="0"/>
              <a:t>, </a:t>
            </a:r>
            <a:r>
              <a:rPr lang="en-US" b="1" dirty="0"/>
              <a:t>Belfius</a:t>
            </a:r>
            <a:r>
              <a:rPr lang="en-US" dirty="0"/>
              <a:t>, </a:t>
            </a:r>
            <a:r>
              <a:rPr lang="en-US" b="1" dirty="0"/>
              <a:t>ING</a:t>
            </a:r>
            <a:r>
              <a:rPr lang="en-US" dirty="0"/>
              <a:t>, and </a:t>
            </a:r>
            <a:r>
              <a:rPr lang="en-US" b="1" dirty="0"/>
              <a:t>BNP Paribas </a:t>
            </a:r>
            <a:r>
              <a:rPr lang="en-US" dirty="0"/>
              <a:t>excluded arms manufacturers based on self-imposed sustainability criteria (also for tobacco, etc.).</a:t>
            </a:r>
          </a:p>
          <a:p>
            <a:pPr lvl="1"/>
            <a:endParaRPr lang="nl-BE" dirty="0"/>
          </a:p>
          <a:p>
            <a:pPr>
              <a:buFont typeface="Wingdings" panose="05000000000000000000" pitchFamily="2" charset="2"/>
              <a:buChar char="§"/>
            </a:pPr>
            <a:r>
              <a:rPr lang="en-US" sz="1400" b="1" dirty="0"/>
              <a:t>Policy shift due to geopolitical pressure</a:t>
            </a:r>
          </a:p>
          <a:p>
            <a:pPr lvl="1">
              <a:buFont typeface="Arial" panose="020B0604020202020204" pitchFamily="34" charset="0"/>
              <a:buChar char="•"/>
            </a:pPr>
            <a:r>
              <a:rPr lang="en-US" dirty="0"/>
              <a:t>NATO Secretary General Jens Stoltenberg (2024): Member states should spend well above 2% of GDP on defense.</a:t>
            </a:r>
          </a:p>
          <a:p>
            <a:pPr lvl="1">
              <a:buFont typeface="Arial" panose="020B0604020202020204" pitchFamily="34" charset="0"/>
              <a:buChar char="•"/>
            </a:pPr>
            <a:r>
              <a:rPr lang="en-US" dirty="0"/>
              <a:t>Banks began revising their policies in light of these developments.</a:t>
            </a:r>
          </a:p>
          <a:p>
            <a:pPr lvl="2"/>
            <a:endParaRPr lang="en-US" sz="1400" dirty="0"/>
          </a:p>
          <a:p>
            <a:pPr marL="700088" lvl="2" indent="-342900">
              <a:lnSpc>
                <a:spcPct val="115000"/>
              </a:lnSpc>
              <a:buFont typeface="Times New Roman" panose="02020603050405020304" pitchFamily="18" charset="0"/>
              <a:buChar char="-"/>
            </a:pPr>
            <a:endParaRPr lang="en-GB"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20</a:t>
            </a:fld>
            <a:endParaRPr lang="en-NL"/>
          </a:p>
        </p:txBody>
      </p:sp>
    </p:spTree>
    <p:extLst>
      <p:ext uri="{BB962C8B-B14F-4D97-AF65-F5344CB8AC3E}">
        <p14:creationId xmlns:p14="http://schemas.microsoft.com/office/powerpoint/2010/main" val="2496480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1" y="702629"/>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1" y="1340827"/>
            <a:ext cx="7694113" cy="4096872"/>
          </a:xfrm>
        </p:spPr>
        <p:txBody>
          <a:bodyPr/>
          <a:lstStyle/>
          <a:p>
            <a:pPr marL="0" indent="0">
              <a:lnSpc>
                <a:spcPts val="1500"/>
              </a:lnSpc>
              <a:buNone/>
            </a:pPr>
            <a:r>
              <a:rPr lang="en-GB" b="1" dirty="0">
                <a:effectLst/>
                <a:ea typeface="Times New Roman" panose="02020603050405020304" pitchFamily="18" charset="0"/>
                <a:cs typeface="Times New Roman" panose="02020603050405020304" pitchFamily="18" charset="0"/>
              </a:rPr>
              <a:t>What about </a:t>
            </a:r>
            <a:r>
              <a:rPr lang="en-GB" b="1" dirty="0" err="1">
                <a:effectLst/>
                <a:ea typeface="Times New Roman" panose="02020603050405020304" pitchFamily="18" charset="0"/>
                <a:cs typeface="Times New Roman" panose="02020603050405020304" pitchFamily="18" charset="0"/>
              </a:rPr>
              <a:t>defense</a:t>
            </a:r>
            <a:r>
              <a:rPr lang="en-GB" b="1" dirty="0">
                <a:effectLst/>
                <a:ea typeface="Times New Roman" panose="02020603050405020304" pitchFamily="18" charset="0"/>
                <a:cs typeface="Times New Roman" panose="02020603050405020304" pitchFamily="18" charset="0"/>
              </a:rPr>
              <a:t> related financings ? </a:t>
            </a:r>
          </a:p>
          <a:p>
            <a:pPr marL="355600" lvl="2" indent="0">
              <a:buNone/>
            </a:pPr>
            <a:endParaRPr lang="en-US" sz="1400" dirty="0"/>
          </a:p>
          <a:p>
            <a:pPr>
              <a:buFont typeface="Wingdings" panose="05000000000000000000" pitchFamily="2" charset="2"/>
              <a:buChar char="§"/>
            </a:pPr>
            <a:r>
              <a:rPr lang="nl-NL" sz="1400" b="1" dirty="0" err="1"/>
              <a:t>Examples</a:t>
            </a:r>
            <a:r>
              <a:rPr lang="nl-NL" sz="1400" b="1" dirty="0"/>
              <a:t> of </a:t>
            </a:r>
            <a:r>
              <a:rPr lang="nl-NL" sz="1400" b="1" dirty="0" err="1"/>
              <a:t>updated</a:t>
            </a:r>
            <a:r>
              <a:rPr lang="nl-NL" sz="1400" b="1" dirty="0"/>
              <a:t> </a:t>
            </a:r>
            <a:r>
              <a:rPr lang="nl-NL" sz="1400" b="1" dirty="0" err="1"/>
              <a:t>policies</a:t>
            </a:r>
            <a:endParaRPr lang="nl-NL" sz="1400" b="1" dirty="0"/>
          </a:p>
          <a:p>
            <a:pPr marL="0" indent="0">
              <a:buNone/>
            </a:pPr>
            <a:endParaRPr lang="nl-NL" sz="1400" b="1" dirty="0"/>
          </a:p>
          <a:p>
            <a:pPr lvl="1">
              <a:buFont typeface="Arial" panose="020B0604020202020204" pitchFamily="34" charset="0"/>
              <a:buChar char="•"/>
            </a:pPr>
            <a:r>
              <a:rPr lang="en-US" b="1" dirty="0"/>
              <a:t>KBC</a:t>
            </a:r>
            <a:r>
              <a:rPr lang="en-US" dirty="0"/>
              <a:t>: Now finances defense companies in core markets if </a:t>
            </a:r>
            <a:r>
              <a:rPr lang="en-US" b="1" dirty="0"/>
              <a:t>80% of sales go to NATO countries or Ukraine</a:t>
            </a:r>
            <a:r>
              <a:rPr lang="en-US" dirty="0"/>
              <a:t>. Still excludes cluster munitions, chemical weapons, depleted uranium, and white phosphorus.</a:t>
            </a:r>
          </a:p>
          <a:p>
            <a:pPr marL="180975" lvl="1" indent="0">
              <a:buNone/>
            </a:pPr>
            <a:endParaRPr lang="en-US" dirty="0"/>
          </a:p>
          <a:p>
            <a:pPr lvl="1">
              <a:buFont typeface="Arial" panose="020B0604020202020204" pitchFamily="34" charset="0"/>
              <a:buChar char="•"/>
            </a:pPr>
            <a:r>
              <a:rPr lang="en-US" b="1" dirty="0"/>
              <a:t>Belfius</a:t>
            </a:r>
            <a:r>
              <a:rPr lang="en-US" dirty="0"/>
              <a:t>: Limits financing to specific transactions for governments in </a:t>
            </a:r>
            <a:r>
              <a:rPr lang="en-US" b="1" dirty="0"/>
              <a:t>NATO, EU, Switzerland, or Ukraine</a:t>
            </a:r>
            <a:r>
              <a:rPr lang="en-US" dirty="0"/>
              <a:t>. Country list may expand based on geopolitical context.</a:t>
            </a:r>
          </a:p>
          <a:p>
            <a:pPr marL="180975" lvl="1" indent="0">
              <a:buNone/>
            </a:pPr>
            <a:endParaRPr lang="en-US" dirty="0"/>
          </a:p>
          <a:p>
            <a:pPr lvl="1">
              <a:buFont typeface="Arial" panose="020B0604020202020204" pitchFamily="34" charset="0"/>
              <a:buChar char="•"/>
            </a:pPr>
            <a:r>
              <a:rPr lang="en-US" b="1" dirty="0"/>
              <a:t>ING &amp; BNP Paribas: </a:t>
            </a:r>
            <a:r>
              <a:rPr lang="en-US" dirty="0"/>
              <a:t>Allow defense financing if non-controversial weapons and </a:t>
            </a:r>
            <a:r>
              <a:rPr lang="en-US" b="1" dirty="0"/>
              <a:t>if aligned with EU/Belgian interests</a:t>
            </a:r>
            <a:r>
              <a:rPr lang="en-US" dirty="0"/>
              <a:t>; apply extra screening for sensitive countries.</a:t>
            </a:r>
          </a:p>
          <a:p>
            <a:pPr marL="700088" lvl="2" indent="-342900">
              <a:lnSpc>
                <a:spcPct val="115000"/>
              </a:lnSpc>
              <a:buFont typeface="Times New Roman" panose="02020603050405020304" pitchFamily="18" charset="0"/>
              <a:buChar char="-"/>
            </a:pPr>
            <a:endParaRPr lang="en-GB"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21</a:t>
            </a:fld>
            <a:endParaRPr lang="en-NL"/>
          </a:p>
        </p:txBody>
      </p:sp>
    </p:spTree>
    <p:extLst>
      <p:ext uri="{BB962C8B-B14F-4D97-AF65-F5344CB8AC3E}">
        <p14:creationId xmlns:p14="http://schemas.microsoft.com/office/powerpoint/2010/main" val="1053824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68" y="713432"/>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69" y="1248261"/>
            <a:ext cx="7576903" cy="3974651"/>
          </a:xfrm>
        </p:spPr>
        <p:txBody>
          <a:bodyPr/>
          <a:lstStyle/>
          <a:p>
            <a:pPr marL="0" indent="0">
              <a:lnSpc>
                <a:spcPct val="115000"/>
              </a:lnSpc>
              <a:spcAft>
                <a:spcPts val="1000"/>
              </a:spcAft>
              <a:buNone/>
            </a:pPr>
            <a:r>
              <a:rPr lang="en-GB" b="1" dirty="0">
                <a:effectLst/>
                <a:ea typeface="Times New Roman" panose="02020603050405020304" pitchFamily="18" charset="0"/>
                <a:cs typeface="Times New Roman" panose="02020603050405020304" pitchFamily="18" charset="0"/>
              </a:rPr>
              <a:t>Sustainability related de-risking ? </a:t>
            </a:r>
            <a:r>
              <a:rPr lang="nl-BE" b="1" dirty="0" err="1">
                <a:effectLst/>
                <a:ea typeface="Times New Roman" panose="02020603050405020304" pitchFamily="18" charset="0"/>
                <a:cs typeface="Times New Roman" panose="02020603050405020304" pitchFamily="18" charset="0"/>
              </a:rPr>
              <a:t>Lender</a:t>
            </a:r>
            <a:r>
              <a:rPr lang="nl-BE" b="1" dirty="0">
                <a:effectLst/>
                <a:ea typeface="Times New Roman" panose="02020603050405020304" pitchFamily="18" charset="0"/>
                <a:cs typeface="Times New Roman" panose="02020603050405020304" pitchFamily="18" charset="0"/>
              </a:rPr>
              <a:t> </a:t>
            </a:r>
            <a:r>
              <a:rPr lang="nl-BE" b="1" dirty="0" err="1">
                <a:effectLst/>
                <a:ea typeface="Times New Roman" panose="02020603050405020304" pitchFamily="18" charset="0"/>
                <a:cs typeface="Times New Roman" panose="02020603050405020304" pitchFamily="18" charset="0"/>
              </a:rPr>
              <a:t>liability</a:t>
            </a:r>
            <a:r>
              <a:rPr lang="nl-BE" b="1" dirty="0">
                <a:effectLst/>
                <a:ea typeface="Times New Roman" panose="02020603050405020304" pitchFamily="18" charset="0"/>
                <a:cs typeface="Times New Roman" panose="02020603050405020304" pitchFamily="18" charset="0"/>
              </a:rPr>
              <a:t> ? </a:t>
            </a:r>
          </a:p>
          <a:p>
            <a:pPr marL="0" indent="0">
              <a:lnSpc>
                <a:spcPct val="115000"/>
              </a:lnSpc>
              <a:spcAft>
                <a:spcPts val="1000"/>
              </a:spcAft>
              <a:buNone/>
            </a:pPr>
            <a:r>
              <a:rPr lang="nl-NL" sz="1400" b="1" dirty="0"/>
              <a:t>De-</a:t>
            </a:r>
            <a:r>
              <a:rPr lang="nl-NL" sz="1400" b="1" dirty="0" err="1"/>
              <a:t>Risking</a:t>
            </a:r>
            <a:r>
              <a:rPr lang="nl-NL" sz="1400" b="1" dirty="0"/>
              <a:t> </a:t>
            </a:r>
            <a:endParaRPr lang="nl-BE" sz="1400" dirty="0"/>
          </a:p>
          <a:p>
            <a:pPr lvl="1">
              <a:spcBef>
                <a:spcPts val="0"/>
              </a:spcBef>
              <a:buFont typeface="Arial" panose="020B0604020202020204" pitchFamily="34" charset="0"/>
              <a:buChar char="•"/>
            </a:pPr>
            <a:r>
              <a:rPr lang="en-US" dirty="0"/>
              <a:t>A financial institution’s </a:t>
            </a:r>
            <a:r>
              <a:rPr lang="en-US" b="1" dirty="0"/>
              <a:t>pre-emptive decision </a:t>
            </a:r>
            <a:r>
              <a:rPr lang="en-US" dirty="0"/>
              <a:t>to </a:t>
            </a:r>
            <a:r>
              <a:rPr lang="en-US" b="1" dirty="0"/>
              <a:t>refuse</a:t>
            </a:r>
            <a:r>
              <a:rPr lang="en-US" dirty="0"/>
              <a:t> or </a:t>
            </a:r>
            <a:r>
              <a:rPr lang="en-US" b="1" dirty="0"/>
              <a:t>terminate</a:t>
            </a:r>
            <a:r>
              <a:rPr lang="en-US" dirty="0"/>
              <a:t> business relationships with (potential) clients, purely because they belong to a </a:t>
            </a:r>
            <a:r>
              <a:rPr lang="en-US" b="1" dirty="0"/>
              <a:t>category</a:t>
            </a:r>
            <a:r>
              <a:rPr lang="en-US" dirty="0"/>
              <a:t> perceived as high-risk (e.g., for AML/CFT purposes), without individual risk assessment.</a:t>
            </a:r>
          </a:p>
          <a:p>
            <a:pPr lvl="1"/>
            <a:endParaRPr lang="nl-BE" dirty="0"/>
          </a:p>
          <a:p>
            <a:pPr marL="0" indent="0">
              <a:buNone/>
            </a:pPr>
            <a:r>
              <a:rPr lang="en-US" sz="1400" b="1" dirty="0"/>
              <a:t>NBB’s position</a:t>
            </a:r>
          </a:p>
          <a:p>
            <a:pPr lvl="1">
              <a:buFont typeface="Arial" panose="020B0604020202020204" pitchFamily="34" charset="0"/>
              <a:buChar char="•"/>
            </a:pPr>
            <a:r>
              <a:rPr lang="en-US" dirty="0"/>
              <a:t>The NBB observes a </a:t>
            </a:r>
            <a:r>
              <a:rPr lang="en-US" b="1" dirty="0"/>
              <a:t>sharp increase </a:t>
            </a:r>
            <a:r>
              <a:rPr lang="en-US" dirty="0"/>
              <a:t>in de-risking practices among banks.</a:t>
            </a:r>
          </a:p>
          <a:p>
            <a:pPr lvl="1">
              <a:buFont typeface="Arial" panose="020B0604020202020204" pitchFamily="34" charset="0"/>
              <a:buChar char="•"/>
            </a:pPr>
            <a:r>
              <a:rPr lang="en-US" dirty="0"/>
              <a:t>It emphasizes that categorical exclusion of client groups:</a:t>
            </a:r>
          </a:p>
          <a:p>
            <a:pPr lvl="2"/>
            <a:r>
              <a:rPr lang="en-US" sz="1400" dirty="0"/>
              <a:t>reflects </a:t>
            </a:r>
            <a:r>
              <a:rPr lang="en-US" sz="1400" b="1" dirty="0"/>
              <a:t>inefficient AML/CFT risk management</a:t>
            </a:r>
          </a:p>
          <a:p>
            <a:pPr lvl="2"/>
            <a:r>
              <a:rPr lang="en-US" sz="1400" dirty="0"/>
              <a:t>may lead to </a:t>
            </a:r>
            <a:r>
              <a:rPr lang="en-US" sz="1400" b="1" dirty="0"/>
              <a:t>discriminatory practices</a:t>
            </a:r>
            <a:r>
              <a:rPr lang="en-US" sz="1400" dirty="0"/>
              <a:t>,</a:t>
            </a:r>
            <a:endParaRPr lang="en-US" sz="1400" b="1" dirty="0"/>
          </a:p>
          <a:p>
            <a:pPr marL="0" lvl="2" indent="0">
              <a:buNone/>
            </a:pPr>
            <a:r>
              <a:rPr lang="en-US" sz="1400" dirty="0"/>
              <a:t>Banks must ensure </a:t>
            </a:r>
            <a:r>
              <a:rPr lang="en-US" sz="1400" b="1" dirty="0"/>
              <a:t>case-by-case risk assessments</a:t>
            </a:r>
            <a:r>
              <a:rPr lang="en-US" sz="1400" dirty="0"/>
              <a:t> and </a:t>
            </a:r>
            <a:r>
              <a:rPr lang="en-US" sz="1400" b="1" dirty="0"/>
              <a:t>comply with all relevant legal obligations</a:t>
            </a:r>
            <a:r>
              <a:rPr lang="en-US" sz="1400" dirty="0"/>
              <a:t>, including anti-discrimination law and access to basic banking services.</a:t>
            </a:r>
            <a:endParaRPr lang="en-US" sz="1400" b="1" dirty="0"/>
          </a:p>
          <a:p>
            <a:pPr marL="0" indent="0">
              <a:lnSpc>
                <a:spcPct val="115000"/>
              </a:lnSpc>
              <a:spcAft>
                <a:spcPts val="1000"/>
              </a:spcAft>
              <a:buNone/>
            </a:pP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ts val="1500"/>
              </a:lnSpc>
              <a:buNone/>
            </a:pPr>
            <a:r>
              <a:rPr lang="nl-BE"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endParaRPr lang="en-GB"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22</a:t>
            </a:fld>
            <a:endParaRPr lang="en-NL"/>
          </a:p>
        </p:txBody>
      </p:sp>
    </p:spTree>
    <p:extLst>
      <p:ext uri="{BB962C8B-B14F-4D97-AF65-F5344CB8AC3E}">
        <p14:creationId xmlns:p14="http://schemas.microsoft.com/office/powerpoint/2010/main" val="381569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67" y="681337"/>
            <a:ext cx="7576903" cy="383755"/>
          </a:xfrm>
        </p:spPr>
        <p:txBody>
          <a:bodyPr/>
          <a:lstStyle/>
          <a:p>
            <a:r>
              <a:rPr lang="nl-BE" dirty="0"/>
              <a:t>2. Application </a:t>
            </a:r>
            <a:r>
              <a:rPr lang="nl-BE" dirty="0" err="1"/>
              <a:t>for</a:t>
            </a:r>
            <a:r>
              <a:rPr lang="nl-BE" dirty="0"/>
              <a:t> </a:t>
            </a:r>
            <a:r>
              <a:rPr lang="nl-BE" dirty="0" err="1"/>
              <a:t>and</a:t>
            </a:r>
            <a:r>
              <a:rPr lang="nl-BE" dirty="0"/>
              <a:t> availability of “</a:t>
            </a:r>
            <a:r>
              <a:rPr lang="nl-BE" dirty="0" err="1"/>
              <a:t>sustainable</a:t>
            </a:r>
            <a:r>
              <a:rPr lang="nl-BE" dirty="0"/>
              <a:t>” </a:t>
            </a:r>
            <a:r>
              <a:rPr lang="nl-BE" dirty="0" err="1"/>
              <a:t>financing</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67" y="1065092"/>
            <a:ext cx="7576903" cy="4094637"/>
          </a:xfrm>
        </p:spPr>
        <p:txBody>
          <a:bodyPr/>
          <a:lstStyle/>
          <a:p>
            <a:pPr marL="0" indent="0">
              <a:lnSpc>
                <a:spcPct val="115000"/>
              </a:lnSpc>
              <a:spcAft>
                <a:spcPts val="1000"/>
              </a:spcAft>
              <a:buNone/>
            </a:pPr>
            <a:r>
              <a:rPr lang="en-GB" b="1" dirty="0">
                <a:effectLst/>
                <a:ea typeface="Times New Roman" panose="02020603050405020304" pitchFamily="18" charset="0"/>
                <a:cs typeface="Times New Roman" panose="02020603050405020304" pitchFamily="18" charset="0"/>
              </a:rPr>
              <a:t>Sustainability related de-risking ? </a:t>
            </a:r>
            <a:r>
              <a:rPr lang="nl-BE" b="1" dirty="0" err="1">
                <a:effectLst/>
                <a:ea typeface="Times New Roman" panose="02020603050405020304" pitchFamily="18" charset="0"/>
                <a:cs typeface="Times New Roman" panose="02020603050405020304" pitchFamily="18" charset="0"/>
              </a:rPr>
              <a:t>Lender</a:t>
            </a:r>
            <a:r>
              <a:rPr lang="nl-BE" b="1" dirty="0">
                <a:effectLst/>
                <a:ea typeface="Times New Roman" panose="02020603050405020304" pitchFamily="18" charset="0"/>
                <a:cs typeface="Times New Roman" panose="02020603050405020304" pitchFamily="18" charset="0"/>
              </a:rPr>
              <a:t> </a:t>
            </a:r>
            <a:r>
              <a:rPr lang="nl-BE" b="1" dirty="0" err="1">
                <a:effectLst/>
                <a:ea typeface="Times New Roman" panose="02020603050405020304" pitchFamily="18" charset="0"/>
                <a:cs typeface="Times New Roman" panose="02020603050405020304" pitchFamily="18" charset="0"/>
              </a:rPr>
              <a:t>liability</a:t>
            </a:r>
            <a:r>
              <a:rPr lang="nl-BE" b="1" dirty="0">
                <a:effectLst/>
                <a:ea typeface="Times New Roman" panose="02020603050405020304" pitchFamily="18" charset="0"/>
                <a:cs typeface="Times New Roman" panose="02020603050405020304" pitchFamily="18" charset="0"/>
              </a:rPr>
              <a:t> ? </a:t>
            </a:r>
          </a:p>
          <a:p>
            <a:pPr marL="0" indent="0">
              <a:buNone/>
            </a:pPr>
            <a:r>
              <a:rPr lang="en-US" sz="1400" b="1" dirty="0"/>
              <a:t>Relevance to ESG </a:t>
            </a:r>
          </a:p>
          <a:p>
            <a:pPr>
              <a:buFont typeface="Arial" panose="020B0604020202020204" pitchFamily="34" charset="0"/>
              <a:buChar char="•"/>
            </a:pPr>
            <a:r>
              <a:rPr lang="en-US" sz="1400" dirty="0"/>
              <a:t>Sector approach is very common in public debate (e.g. high-emission sectors , such as fossil fuels…)</a:t>
            </a:r>
          </a:p>
          <a:p>
            <a:pPr>
              <a:buFont typeface="Arial" panose="020B0604020202020204" pitchFamily="34" charset="0"/>
              <a:buChar char="•"/>
            </a:pPr>
            <a:r>
              <a:rPr lang="en-US" sz="1400" dirty="0"/>
              <a:t>ESG reporting provides detailed, relevant information for assessing the lending decision (incl. Art. 22 CSDDD requires companies to adopt climate transition plans).</a:t>
            </a:r>
          </a:p>
          <a:p>
            <a:pPr>
              <a:buFont typeface="Arial" panose="020B0604020202020204" pitchFamily="34" charset="0"/>
              <a:buChar char="•"/>
            </a:pPr>
            <a:r>
              <a:rPr lang="en-US" sz="1400" dirty="0"/>
              <a:t>Delicate balance: such information may  ease positive decisions but may also push banks to reconsider or withdraw from financing clients, in particular “brown industries”.</a:t>
            </a:r>
          </a:p>
          <a:p>
            <a:pPr>
              <a:buFont typeface="Arial" panose="020B0604020202020204" pitchFamily="34" charset="0"/>
              <a:buChar char="•"/>
            </a:pPr>
            <a:r>
              <a:rPr lang="en-US" sz="1400" dirty="0"/>
              <a:t>Applicable principles</a:t>
            </a:r>
          </a:p>
          <a:p>
            <a:pPr lvl="2"/>
            <a:r>
              <a:rPr lang="en-US" sz="1400" dirty="0"/>
              <a:t>Blanket exclusion of entire sectors would be incompatible with the NBB’s guidance.</a:t>
            </a:r>
          </a:p>
          <a:p>
            <a:pPr lvl="2"/>
            <a:r>
              <a:rPr lang="en-US" sz="1400" dirty="0"/>
              <a:t>ESG-related de-risking should also require an </a:t>
            </a:r>
            <a:r>
              <a:rPr lang="en-US" sz="1400" b="1" dirty="0"/>
              <a:t>individualized</a:t>
            </a:r>
            <a:r>
              <a:rPr lang="en-US" sz="1400" dirty="0"/>
              <a:t> assessment.</a:t>
            </a:r>
          </a:p>
          <a:p>
            <a:pPr>
              <a:buFont typeface="Arial" panose="020B0604020202020204" pitchFamily="34" charset="0"/>
              <a:buChar char="•"/>
            </a:pPr>
            <a:r>
              <a:rPr lang="en-US" sz="1400" dirty="0"/>
              <a:t>Can borrowers challenge the bank’s refusal ? </a:t>
            </a:r>
          </a:p>
          <a:p>
            <a:pPr lvl="2"/>
            <a:r>
              <a:rPr lang="en-US" sz="1400" dirty="0" err="1"/>
              <a:t>cfr</a:t>
            </a:r>
            <a:r>
              <a:rPr lang="en-US" sz="1400" dirty="0"/>
              <a:t>. AML de-risking case law – basic banking service ?</a:t>
            </a:r>
          </a:p>
          <a:p>
            <a:pPr lvl="2"/>
            <a:r>
              <a:rPr lang="en-US" sz="1400" dirty="0"/>
              <a:t>Delicate analysis</a:t>
            </a:r>
          </a:p>
          <a:p>
            <a:pPr lvl="2"/>
            <a:r>
              <a:rPr lang="en-US" sz="1400" dirty="0"/>
              <a:t>Fall back to “alternative” funding sources (e.g. capital markets, private placement …)</a:t>
            </a:r>
          </a:p>
          <a:p>
            <a:pPr marL="0" indent="0">
              <a:lnSpc>
                <a:spcPct val="115000"/>
              </a:lnSpc>
              <a:spcAft>
                <a:spcPts val="1000"/>
              </a:spcAft>
              <a:buNone/>
            </a:pP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ts val="1500"/>
              </a:lnSpc>
              <a:buNone/>
            </a:pPr>
            <a:r>
              <a:rPr lang="nl-BE"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00088" lvl="2" indent="-342900">
              <a:lnSpc>
                <a:spcPct val="115000"/>
              </a:lnSpc>
              <a:buFont typeface="Times New Roman" panose="02020603050405020304" pitchFamily="18" charset="0"/>
              <a:buChar char="-"/>
            </a:pPr>
            <a:endParaRPr lang="en-GB" sz="1000" dirty="0">
              <a:latin typeface="Times New Roman" panose="02020603050405020304" pitchFamily="18" charset="0"/>
              <a:ea typeface="Times New Roman" panose="02020603050405020304" pitchFamily="18" charset="0"/>
              <a:cs typeface="Times New Roman" panose="02020603050405020304" pitchFamily="18" charset="0"/>
            </a:endParaRPr>
          </a:p>
          <a:p>
            <a:pPr marL="357188" lvl="2" indent="0">
              <a:lnSpc>
                <a:spcPct val="115000"/>
              </a:lnSpc>
              <a:buNone/>
            </a:pPr>
            <a:endParaRPr lang="nl-NL" sz="7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23</a:t>
            </a:fld>
            <a:endParaRPr lang="en-NL"/>
          </a:p>
        </p:txBody>
      </p:sp>
    </p:spTree>
    <p:extLst>
      <p:ext uri="{BB962C8B-B14F-4D97-AF65-F5344CB8AC3E}">
        <p14:creationId xmlns:p14="http://schemas.microsoft.com/office/powerpoint/2010/main" val="1390617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24</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3" y="1858296"/>
            <a:ext cx="5029530" cy="1722364"/>
          </a:xfrm>
        </p:spPr>
        <p:txBody>
          <a:bodyPr anchor="t">
            <a:normAutofit/>
          </a:bodyPr>
          <a:lstStyle/>
          <a:p>
            <a:r>
              <a:rPr lang="nl-BE" dirty="0" err="1"/>
              <a:t>Terms</a:t>
            </a:r>
            <a:r>
              <a:rPr lang="nl-BE" dirty="0"/>
              <a:t> of </a:t>
            </a:r>
            <a:r>
              <a:rPr lang="nl-BE" dirty="0" err="1"/>
              <a:t>the</a:t>
            </a:r>
            <a:r>
              <a:rPr lang="nl-BE" dirty="0"/>
              <a:t> credit agreement / </a:t>
            </a:r>
            <a:r>
              <a:rPr lang="nl-BE" dirty="0" err="1"/>
              <a:t>terms</a:t>
            </a:r>
            <a:r>
              <a:rPr lang="nl-BE" dirty="0"/>
              <a:t> </a:t>
            </a:r>
            <a:r>
              <a:rPr lang="nl-BE" dirty="0" err="1"/>
              <a:t>and</a:t>
            </a:r>
            <a:r>
              <a:rPr lang="nl-BE" dirty="0"/>
              <a:t> </a:t>
            </a:r>
            <a:r>
              <a:rPr lang="nl-BE" dirty="0" err="1"/>
              <a:t>conditions</a:t>
            </a:r>
            <a:endParaRPr lang="fr-BE" dirty="0"/>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3</a:t>
            </a:r>
          </a:p>
        </p:txBody>
      </p:sp>
    </p:spTree>
    <p:extLst>
      <p:ext uri="{BB962C8B-B14F-4D97-AF65-F5344CB8AC3E}">
        <p14:creationId xmlns:p14="http://schemas.microsoft.com/office/powerpoint/2010/main" val="3190531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3. </a:t>
            </a:r>
            <a:r>
              <a:rPr lang="nl-BE" dirty="0" err="1"/>
              <a:t>Terms</a:t>
            </a:r>
            <a:r>
              <a:rPr lang="nl-BE" dirty="0"/>
              <a:t> of </a:t>
            </a:r>
            <a:r>
              <a:rPr lang="nl-BE" dirty="0" err="1"/>
              <a:t>the</a:t>
            </a:r>
            <a:r>
              <a:rPr lang="nl-BE" dirty="0"/>
              <a:t> credit agreement / </a:t>
            </a:r>
            <a:r>
              <a:rPr lang="nl-BE" dirty="0" err="1"/>
              <a:t>terms</a:t>
            </a:r>
            <a:r>
              <a:rPr lang="nl-BE" dirty="0"/>
              <a:t> </a:t>
            </a:r>
            <a:r>
              <a:rPr lang="nl-BE" dirty="0" err="1"/>
              <a:t>and</a:t>
            </a:r>
            <a:r>
              <a:rPr lang="nl-BE" dirty="0"/>
              <a:t> </a:t>
            </a:r>
            <a:r>
              <a:rPr lang="nl-BE" dirty="0" err="1"/>
              <a:t>conditions</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lnSpcReduction="10000"/>
          </a:bodyPr>
          <a:lstStyle/>
          <a:p>
            <a:pPr marL="0" indent="0">
              <a:lnSpc>
                <a:spcPct val="90000"/>
              </a:lnSpc>
              <a:buNone/>
            </a:pPr>
            <a:r>
              <a:rPr lang="nl-BE" b="1" dirty="0">
                <a:effectLst/>
              </a:rPr>
              <a:t>Wide </a:t>
            </a:r>
            <a:r>
              <a:rPr lang="nl-BE" b="1" dirty="0" err="1">
                <a:effectLst/>
              </a:rPr>
              <a:t>variety</a:t>
            </a:r>
            <a:r>
              <a:rPr lang="nl-BE" b="1" dirty="0">
                <a:effectLst/>
              </a:rPr>
              <a:t> in </a:t>
            </a:r>
            <a:r>
              <a:rPr lang="nl-BE" b="1" dirty="0" err="1">
                <a:effectLst/>
              </a:rPr>
              <a:t>addition</a:t>
            </a:r>
            <a:r>
              <a:rPr lang="nl-BE" b="1" dirty="0">
                <a:effectLst/>
              </a:rPr>
              <a:t> </a:t>
            </a:r>
            <a:r>
              <a:rPr lang="nl-BE" b="1" dirty="0" err="1">
                <a:effectLst/>
              </a:rPr>
              <a:t>to</a:t>
            </a:r>
            <a:r>
              <a:rPr lang="nl-BE" b="1" dirty="0">
                <a:effectLst/>
              </a:rPr>
              <a:t> </a:t>
            </a:r>
            <a:r>
              <a:rPr lang="nl-BE" b="1" dirty="0" err="1">
                <a:effectLst/>
              </a:rPr>
              <a:t>international</a:t>
            </a:r>
            <a:r>
              <a:rPr lang="nl-BE" b="1" dirty="0">
                <a:effectLst/>
              </a:rPr>
              <a:t> </a:t>
            </a:r>
            <a:r>
              <a:rPr lang="nl-BE" b="1" dirty="0" err="1">
                <a:effectLst/>
              </a:rPr>
              <a:t>standards</a:t>
            </a:r>
            <a:endParaRPr lang="nl-BE" b="1" dirty="0">
              <a:effectLst/>
            </a:endParaRPr>
          </a:p>
          <a:p>
            <a:pPr marL="0" indent="0">
              <a:lnSpc>
                <a:spcPct val="90000"/>
              </a:lnSpc>
              <a:buNone/>
            </a:pPr>
            <a:endParaRPr lang="nl-BE" sz="1400" b="1" dirty="0"/>
          </a:p>
          <a:p>
            <a:pPr marL="0" indent="0">
              <a:lnSpc>
                <a:spcPct val="90000"/>
              </a:lnSpc>
              <a:buNone/>
            </a:pPr>
            <a:r>
              <a:rPr lang="nl-BE" sz="1400" b="1" dirty="0">
                <a:effectLst/>
              </a:rPr>
              <a:t>Green </a:t>
            </a:r>
            <a:r>
              <a:rPr lang="nl-BE" sz="1400" b="1" dirty="0" err="1">
                <a:effectLst/>
              </a:rPr>
              <a:t>Loan</a:t>
            </a:r>
            <a:endParaRPr lang="nl-BE" sz="1400" b="1" dirty="0">
              <a:effectLst/>
            </a:endParaRPr>
          </a:p>
          <a:p>
            <a:pPr marL="0" indent="0">
              <a:lnSpc>
                <a:spcPct val="90000"/>
              </a:lnSpc>
              <a:buNone/>
            </a:pPr>
            <a:endParaRPr lang="nl-BE" sz="1400" b="1" dirty="0">
              <a:effectLst/>
            </a:endParaRPr>
          </a:p>
          <a:p>
            <a:pPr marL="517525" lvl="1" indent="-342900">
              <a:lnSpc>
                <a:spcPct val="90000"/>
              </a:lnSpc>
              <a:buFont typeface="Symbol" panose="05050102010706020507" pitchFamily="18" charset="2"/>
              <a:buChar char=""/>
            </a:pPr>
            <a:r>
              <a:rPr lang="en-GB" dirty="0">
                <a:effectLst/>
              </a:rPr>
              <a:t>Definition / criteria for eligibility of the Green Project</a:t>
            </a:r>
            <a:endParaRPr lang="nl-NL" dirty="0">
              <a:effectLst/>
            </a:endParaRPr>
          </a:p>
          <a:p>
            <a:pPr marL="517525" lvl="1" indent="-342900">
              <a:lnSpc>
                <a:spcPct val="90000"/>
              </a:lnSpc>
              <a:buFont typeface="Symbol" panose="05050102010706020507" pitchFamily="18" charset="2"/>
              <a:buChar char=""/>
            </a:pPr>
            <a:r>
              <a:rPr lang="en-GB" dirty="0">
                <a:effectLst/>
              </a:rPr>
              <a:t>Borrower representations</a:t>
            </a:r>
            <a:endParaRPr lang="nl-NL" dirty="0">
              <a:effectLst/>
            </a:endParaRPr>
          </a:p>
          <a:p>
            <a:pPr marL="0" indent="0">
              <a:lnSpc>
                <a:spcPct val="90000"/>
              </a:lnSpc>
              <a:buNone/>
            </a:pPr>
            <a:endParaRPr lang="nl-NL" sz="1400" dirty="0">
              <a:effectLst/>
            </a:endParaRPr>
          </a:p>
          <a:p>
            <a:pPr marL="700088" lvl="2" indent="-342900">
              <a:lnSpc>
                <a:spcPct val="90000"/>
              </a:lnSpc>
              <a:buFont typeface="Times New Roman" panose="02020603050405020304" pitchFamily="18" charset="0"/>
              <a:buChar char="-"/>
            </a:pPr>
            <a:r>
              <a:rPr lang="en-GB" sz="1400" dirty="0">
                <a:effectLst/>
              </a:rPr>
              <a:t>“No misleading Information” - representation that all green loan related information was true, complete and accurate in all material respects and not misleading</a:t>
            </a:r>
            <a:endParaRPr lang="nl-NL" sz="1400" dirty="0">
              <a:effectLst/>
            </a:endParaRPr>
          </a:p>
          <a:p>
            <a:pPr marL="700088" lvl="2" indent="-342900">
              <a:lnSpc>
                <a:spcPct val="90000"/>
              </a:lnSpc>
              <a:buFont typeface="Times New Roman" panose="02020603050405020304" pitchFamily="18" charset="0"/>
              <a:buChar char="-"/>
            </a:pPr>
            <a:r>
              <a:rPr lang="en-GB" sz="1400" dirty="0">
                <a:effectLst/>
              </a:rPr>
              <a:t>“Green Loan” representations – confirming (</a:t>
            </a:r>
            <a:r>
              <a:rPr lang="en-GB" sz="1400" dirty="0" err="1">
                <a:effectLst/>
              </a:rPr>
              <a:t>i</a:t>
            </a:r>
            <a:r>
              <a:rPr lang="en-GB" sz="1400" dirty="0">
                <a:effectLst/>
              </a:rPr>
              <a:t>) due selection of the Eligible Green Project, (ii) establishment of policies, procedures and record-keeping practices to continue compliant identification and (iii) monitoring impact and risks.</a:t>
            </a:r>
            <a:endParaRPr lang="nl-NL" sz="1400" dirty="0">
              <a:effectLst/>
            </a:endParaRPr>
          </a:p>
          <a:p>
            <a:pPr marL="0" indent="0">
              <a:lnSpc>
                <a:spcPct val="90000"/>
              </a:lnSpc>
              <a:buNone/>
            </a:pPr>
            <a:endParaRPr lang="nl-NL" sz="1400" dirty="0">
              <a:effectLst/>
            </a:endParaRPr>
          </a:p>
          <a:p>
            <a:pPr marL="517525" lvl="1" indent="-342900">
              <a:lnSpc>
                <a:spcPct val="90000"/>
              </a:lnSpc>
              <a:buFont typeface="Symbol" panose="05050102010706020507" pitchFamily="18" charset="2"/>
              <a:buChar char=""/>
            </a:pPr>
            <a:r>
              <a:rPr lang="en-GB" dirty="0">
                <a:effectLst/>
              </a:rPr>
              <a:t>Borrower undertakings – Information and reporting</a:t>
            </a:r>
            <a:endParaRPr lang="nl-NL" dirty="0">
              <a:effectLst/>
            </a:endParaRPr>
          </a:p>
          <a:p>
            <a:pPr marL="517525" lvl="1" indent="-342900">
              <a:lnSpc>
                <a:spcPct val="90000"/>
              </a:lnSpc>
              <a:buFont typeface="Symbol" panose="05050102010706020507" pitchFamily="18" charset="2"/>
              <a:buChar char=""/>
            </a:pPr>
            <a:r>
              <a:rPr lang="en-GB" dirty="0">
                <a:effectLst/>
              </a:rPr>
              <a:t>Declassification Event</a:t>
            </a:r>
            <a:endParaRPr lang="nl-NL" dirty="0">
              <a:effectLst/>
            </a:endParaRPr>
          </a:p>
          <a:p>
            <a:pPr marL="0" indent="0">
              <a:lnSpc>
                <a:spcPct val="90000"/>
              </a:lnSpc>
              <a:buNone/>
            </a:pPr>
            <a:endParaRPr lang="nl-BE" sz="1200" b="1" dirty="0">
              <a:effectLst/>
            </a:endParaRPr>
          </a:p>
          <a:p>
            <a:pPr marL="0" indent="0">
              <a:lnSpc>
                <a:spcPct val="90000"/>
              </a:lnSpc>
              <a:buNone/>
            </a:pPr>
            <a:endParaRPr lang="nl-NL" sz="1200" dirty="0">
              <a:effectLst/>
            </a:endParaRPr>
          </a:p>
          <a:p>
            <a:pPr>
              <a:lnSpc>
                <a:spcPct val="90000"/>
              </a:lnSpc>
            </a:pPr>
            <a:endParaRPr lang="nl-NL" sz="1200"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25</a:t>
            </a:fld>
            <a:endParaRPr lang="en-NL"/>
          </a:p>
        </p:txBody>
      </p:sp>
    </p:spTree>
    <p:extLst>
      <p:ext uri="{BB962C8B-B14F-4D97-AF65-F5344CB8AC3E}">
        <p14:creationId xmlns:p14="http://schemas.microsoft.com/office/powerpoint/2010/main" val="143720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pPr>
              <a:lnSpc>
                <a:spcPct val="90000"/>
              </a:lnSpc>
            </a:pPr>
            <a:r>
              <a:rPr lang="nl-BE" dirty="0"/>
              <a:t>3. </a:t>
            </a:r>
            <a:r>
              <a:rPr lang="nl-BE" dirty="0" err="1"/>
              <a:t>Terms</a:t>
            </a:r>
            <a:r>
              <a:rPr lang="nl-BE" dirty="0"/>
              <a:t> of </a:t>
            </a:r>
            <a:r>
              <a:rPr lang="nl-BE" dirty="0" err="1"/>
              <a:t>the</a:t>
            </a:r>
            <a:r>
              <a:rPr lang="nl-BE" dirty="0"/>
              <a:t> credit agreement / </a:t>
            </a:r>
            <a:r>
              <a:rPr lang="nl-BE" dirty="0" err="1"/>
              <a:t>terms</a:t>
            </a:r>
            <a:r>
              <a:rPr lang="nl-BE" dirty="0"/>
              <a:t> </a:t>
            </a:r>
            <a:r>
              <a:rPr lang="nl-BE" dirty="0" err="1"/>
              <a:t>and</a:t>
            </a:r>
            <a:r>
              <a:rPr lang="nl-BE" dirty="0"/>
              <a:t> </a:t>
            </a:r>
            <a:r>
              <a:rPr lang="nl-BE" dirty="0" err="1"/>
              <a:t>conditions</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a:bodyPr>
          <a:lstStyle/>
          <a:p>
            <a:pPr marL="0" indent="0">
              <a:lnSpc>
                <a:spcPct val="90000"/>
              </a:lnSpc>
              <a:buNone/>
            </a:pPr>
            <a:r>
              <a:rPr lang="nl-BE" sz="1400" b="1" dirty="0"/>
              <a:t>SLL</a:t>
            </a:r>
          </a:p>
          <a:p>
            <a:pPr marL="0" indent="0">
              <a:lnSpc>
                <a:spcPct val="90000"/>
              </a:lnSpc>
              <a:buNone/>
            </a:pPr>
            <a:endParaRPr lang="nl-NL" sz="1400" dirty="0">
              <a:effectLst/>
            </a:endParaRPr>
          </a:p>
          <a:p>
            <a:pPr marL="342900" lvl="0" indent="-342900">
              <a:lnSpc>
                <a:spcPct val="90000"/>
              </a:lnSpc>
              <a:buFont typeface="Symbol" panose="05050102010706020507" pitchFamily="18" charset="2"/>
              <a:buChar char=""/>
            </a:pPr>
            <a:r>
              <a:rPr lang="en-GB" sz="1400" dirty="0">
                <a:effectLst/>
              </a:rPr>
              <a:t>Determination of KPIs and SPTs</a:t>
            </a:r>
            <a:endParaRPr lang="nl-NL" sz="1400" dirty="0">
              <a:effectLst/>
            </a:endParaRPr>
          </a:p>
          <a:p>
            <a:pPr marL="342900" lvl="0" indent="-342900">
              <a:lnSpc>
                <a:spcPct val="90000"/>
              </a:lnSpc>
              <a:buFont typeface="Symbol" panose="05050102010706020507" pitchFamily="18" charset="2"/>
              <a:buChar char=""/>
            </a:pPr>
            <a:r>
              <a:rPr lang="en-GB" sz="1400" dirty="0">
                <a:effectLst/>
              </a:rPr>
              <a:t>Interest rate  </a:t>
            </a:r>
            <a:endParaRPr lang="nl-NL" sz="1400" dirty="0">
              <a:effectLst/>
            </a:endParaRPr>
          </a:p>
          <a:p>
            <a:pPr marL="742950" lvl="1" indent="-285750">
              <a:lnSpc>
                <a:spcPct val="90000"/>
              </a:lnSpc>
              <a:buFont typeface="Wingdings" panose="05000000000000000000" pitchFamily="2" charset="2"/>
              <a:buChar char="Ø"/>
            </a:pPr>
            <a:r>
              <a:rPr lang="en-GB" dirty="0">
                <a:effectLst/>
              </a:rPr>
              <a:t>positive incentives vs negative incentives linked to SPT performance</a:t>
            </a:r>
            <a:endParaRPr lang="nl-NL" dirty="0">
              <a:effectLst/>
            </a:endParaRPr>
          </a:p>
          <a:p>
            <a:pPr marL="742950" lvl="1" indent="-285750">
              <a:lnSpc>
                <a:spcPct val="90000"/>
              </a:lnSpc>
              <a:buFont typeface="Wingdings" panose="05000000000000000000" pitchFamily="2" charset="2"/>
              <a:buChar char="Ø"/>
            </a:pPr>
            <a:r>
              <a:rPr lang="en-GB" dirty="0">
                <a:effectLst/>
              </a:rPr>
              <a:t>Declassification Event</a:t>
            </a:r>
            <a:endParaRPr lang="nl-NL" dirty="0">
              <a:effectLst/>
            </a:endParaRPr>
          </a:p>
          <a:p>
            <a:pPr marL="0" indent="0">
              <a:lnSpc>
                <a:spcPct val="90000"/>
              </a:lnSpc>
              <a:buNone/>
            </a:pPr>
            <a:endParaRPr lang="nl-NL" sz="1400" dirty="0">
              <a:effectLst/>
            </a:endParaRPr>
          </a:p>
          <a:p>
            <a:pPr marL="342900" lvl="0" indent="-342900">
              <a:lnSpc>
                <a:spcPct val="90000"/>
              </a:lnSpc>
              <a:buFont typeface="Symbol" panose="05050102010706020507" pitchFamily="18" charset="2"/>
              <a:buChar char=""/>
            </a:pPr>
            <a:r>
              <a:rPr lang="en-GB" sz="1400" b="1" dirty="0">
                <a:effectLst/>
              </a:rPr>
              <a:t>Reporting and information</a:t>
            </a:r>
            <a:endParaRPr lang="nl-NL" sz="1400" dirty="0">
              <a:effectLst/>
            </a:endParaRPr>
          </a:p>
          <a:p>
            <a:pPr marL="742950" lvl="1" indent="-285750">
              <a:lnSpc>
                <a:spcPct val="90000"/>
              </a:lnSpc>
              <a:buFont typeface="Wingdings" panose="05000000000000000000" pitchFamily="2" charset="2"/>
              <a:buChar char="Ø"/>
            </a:pPr>
            <a:r>
              <a:rPr lang="en-GB" dirty="0">
                <a:effectLst/>
              </a:rPr>
              <a:t>Compliance certificate, sustainability report, </a:t>
            </a:r>
            <a:r>
              <a:rPr lang="en-GB" dirty="0" err="1">
                <a:effectLst/>
              </a:rPr>
              <a:t>verficiation</a:t>
            </a:r>
            <a:r>
              <a:rPr lang="en-GB" dirty="0">
                <a:effectLst/>
              </a:rPr>
              <a:t> report</a:t>
            </a:r>
            <a:endParaRPr lang="nl-NL" dirty="0">
              <a:effectLst/>
            </a:endParaRPr>
          </a:p>
          <a:p>
            <a:pPr marL="742950" lvl="1" indent="-285750">
              <a:lnSpc>
                <a:spcPct val="90000"/>
              </a:lnSpc>
              <a:buFont typeface="Wingdings" panose="05000000000000000000" pitchFamily="2" charset="2"/>
              <a:buChar char="Ø"/>
            </a:pPr>
            <a:r>
              <a:rPr lang="en-GB" dirty="0">
                <a:effectLst/>
              </a:rPr>
              <a:t>External reviewer</a:t>
            </a:r>
            <a:endParaRPr lang="nl-NL" dirty="0">
              <a:effectLst/>
            </a:endParaRPr>
          </a:p>
          <a:p>
            <a:pPr marL="742950" lvl="1" indent="-285750">
              <a:lnSpc>
                <a:spcPct val="90000"/>
              </a:lnSpc>
              <a:buFont typeface="Wingdings" panose="05000000000000000000" pitchFamily="2" charset="2"/>
              <a:buChar char="Ø"/>
            </a:pPr>
            <a:r>
              <a:rPr lang="en-GB" dirty="0">
                <a:effectLst/>
              </a:rPr>
              <a:t>Right to additional information to determine compliance</a:t>
            </a:r>
            <a:endParaRPr lang="nl-NL" dirty="0">
              <a:effectLst/>
            </a:endParaRPr>
          </a:p>
          <a:p>
            <a:pPr marL="0" indent="0">
              <a:lnSpc>
                <a:spcPct val="90000"/>
              </a:lnSpc>
              <a:buNone/>
            </a:pPr>
            <a:endParaRPr lang="nl-NL" dirty="0">
              <a:effectLst/>
            </a:endParaRPr>
          </a:p>
          <a:p>
            <a:pPr>
              <a:lnSpc>
                <a:spcPct val="90000"/>
              </a:lnSpc>
            </a:pP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26</a:t>
            </a:fld>
            <a:endParaRPr lang="en-NL"/>
          </a:p>
        </p:txBody>
      </p:sp>
    </p:spTree>
    <p:extLst>
      <p:ext uri="{BB962C8B-B14F-4D97-AF65-F5344CB8AC3E}">
        <p14:creationId xmlns:p14="http://schemas.microsoft.com/office/powerpoint/2010/main" val="2313246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1000"/>
            <a:lum/>
          </a:blip>
          <a:srcRect/>
          <a:stretch>
            <a:fillRect t="-10000" b="-10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27</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3" y="1858296"/>
            <a:ext cx="3789127" cy="1722364"/>
          </a:xfrm>
        </p:spPr>
        <p:txBody>
          <a:bodyPr anchor="t">
            <a:normAutofit/>
          </a:bodyPr>
          <a:lstStyle/>
          <a:p>
            <a:r>
              <a:rPr lang="nl-BE" dirty="0"/>
              <a:t>Adverse events</a:t>
            </a:r>
            <a:endParaRPr lang="fr-BE" dirty="0"/>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4</a:t>
            </a:r>
          </a:p>
        </p:txBody>
      </p:sp>
    </p:spTree>
    <p:extLst>
      <p:ext uri="{BB962C8B-B14F-4D97-AF65-F5344CB8AC3E}">
        <p14:creationId xmlns:p14="http://schemas.microsoft.com/office/powerpoint/2010/main" val="316671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383755"/>
          </a:xfrm>
        </p:spPr>
        <p:txBody>
          <a:bodyPr/>
          <a:lstStyle/>
          <a:p>
            <a:r>
              <a:rPr lang="nl-BE" dirty="0"/>
              <a:t>4. Adverse events</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2" y="1095744"/>
            <a:ext cx="7576903" cy="3338528"/>
          </a:xfrm>
        </p:spPr>
        <p:txBody>
          <a:bodyPr/>
          <a:lstStyle/>
          <a:p>
            <a:pPr marL="0" indent="0">
              <a:lnSpc>
                <a:spcPts val="1500"/>
              </a:lnSpc>
              <a:buNone/>
            </a:pPr>
            <a:r>
              <a:rPr lang="en-GB" b="1" dirty="0">
                <a:effectLst/>
                <a:ea typeface="Times New Roman" panose="02020603050405020304" pitchFamily="18" charset="0"/>
                <a:cs typeface="Times New Roman" panose="02020603050405020304" pitchFamily="18" charset="0"/>
              </a:rPr>
              <a:t>Events of default vs Sustainability related events </a:t>
            </a:r>
            <a:endParaRPr lang="nl-NL" dirty="0">
              <a:effectLst/>
              <a:ea typeface="Times New Roman" panose="02020603050405020304" pitchFamily="18" charset="0"/>
              <a:cs typeface="Times New Roman" panose="02020603050405020304" pitchFamily="18" charset="0"/>
            </a:endParaRPr>
          </a:p>
          <a:p>
            <a:pPr marL="0" indent="0">
              <a:lnSpc>
                <a:spcPts val="1500"/>
              </a:lnSpc>
              <a:buNone/>
            </a:pPr>
            <a:endParaRPr lang="nl-NL" sz="1400" dirty="0">
              <a:effectLst/>
              <a:ea typeface="Times New Roman" panose="02020603050405020304" pitchFamily="18" charset="0"/>
              <a:cs typeface="Times New Roman" panose="02020603050405020304" pitchFamily="18" charset="0"/>
            </a:endParaRPr>
          </a:p>
          <a:p>
            <a:pPr marL="517525" lvl="1" indent="-342900">
              <a:lnSpc>
                <a:spcPts val="1500"/>
              </a:lnSpc>
              <a:buFont typeface="Symbol" panose="05050102010706020507" pitchFamily="18" charset="2"/>
              <a:buChar char=""/>
            </a:pPr>
            <a:r>
              <a:rPr lang="en-GB" dirty="0">
                <a:effectLst/>
                <a:ea typeface="Times New Roman" panose="02020603050405020304" pitchFamily="18" charset="0"/>
                <a:cs typeface="Times New Roman" panose="02020603050405020304" pitchFamily="18" charset="0"/>
              </a:rPr>
              <a:t>Event of default: termination, acceleration, enforcement</a:t>
            </a:r>
            <a:endParaRPr lang="nl-NL" dirty="0">
              <a:effectLst/>
              <a:ea typeface="Times New Roman" panose="02020603050405020304" pitchFamily="18" charset="0"/>
              <a:cs typeface="Times New Roman" panose="02020603050405020304" pitchFamily="18" charset="0"/>
            </a:endParaRPr>
          </a:p>
          <a:p>
            <a:pPr marL="276225" indent="0">
              <a:lnSpc>
                <a:spcPts val="1500"/>
              </a:lnSpc>
              <a:buNone/>
            </a:pPr>
            <a:r>
              <a:rPr lang="en-GB" sz="1400" dirty="0">
                <a:effectLst/>
                <a:ea typeface="Times New Roman" panose="02020603050405020304" pitchFamily="18" charset="0"/>
                <a:cs typeface="Times New Roman" panose="02020603050405020304" pitchFamily="18" charset="0"/>
              </a:rPr>
              <a:t> </a:t>
            </a:r>
            <a:endParaRPr lang="nl-NL" sz="1400" dirty="0">
              <a:effectLst/>
              <a:ea typeface="Times New Roman" panose="02020603050405020304" pitchFamily="18" charset="0"/>
              <a:cs typeface="Times New Roman" panose="02020603050405020304" pitchFamily="18" charset="0"/>
            </a:endParaRPr>
          </a:p>
          <a:p>
            <a:pPr marL="517525" lvl="1" indent="-342900">
              <a:lnSpc>
                <a:spcPts val="1500"/>
              </a:lnSpc>
              <a:buFont typeface="Symbol" panose="05050102010706020507" pitchFamily="18" charset="2"/>
              <a:buChar char=""/>
            </a:pPr>
            <a:r>
              <a:rPr lang="en-GB" dirty="0">
                <a:effectLst/>
                <a:ea typeface="Times New Roman" panose="02020603050405020304" pitchFamily="18" charset="0"/>
                <a:cs typeface="Times New Roman" panose="02020603050405020304" pitchFamily="18" charset="0"/>
              </a:rPr>
              <a:t>Breaches in relation only to sustainability provisions or sustainability information: no </a:t>
            </a:r>
            <a:r>
              <a:rPr lang="en-GB" dirty="0" err="1">
                <a:effectLst/>
                <a:ea typeface="Times New Roman" panose="02020603050405020304" pitchFamily="18" charset="0"/>
                <a:cs typeface="Times New Roman" panose="02020603050405020304" pitchFamily="18" charset="0"/>
              </a:rPr>
              <a:t>EoD</a:t>
            </a:r>
            <a:endParaRPr lang="nl-NL" dirty="0">
              <a:effectLst/>
              <a:ea typeface="Times New Roman" panose="02020603050405020304" pitchFamily="18" charset="0"/>
              <a:cs typeface="Times New Roman" panose="02020603050405020304" pitchFamily="18" charset="0"/>
            </a:endParaRPr>
          </a:p>
          <a:p>
            <a:pPr marL="0" indent="0">
              <a:lnSpc>
                <a:spcPts val="1500"/>
              </a:lnSpc>
              <a:buNone/>
            </a:pPr>
            <a:r>
              <a:rPr lang="en-GB" sz="1400" dirty="0">
                <a:effectLst/>
                <a:ea typeface="Times New Roman" panose="02020603050405020304" pitchFamily="18" charset="0"/>
                <a:cs typeface="Times New Roman" panose="02020603050405020304" pitchFamily="18" charset="0"/>
              </a:rPr>
              <a:t> </a:t>
            </a:r>
            <a:endParaRPr lang="nl-NL" sz="1400" dirty="0">
              <a:effectLst/>
              <a:ea typeface="Times New Roman" panose="02020603050405020304" pitchFamily="18" charset="0"/>
              <a:cs typeface="Times New Roman" panose="02020603050405020304" pitchFamily="18" charset="0"/>
            </a:endParaRPr>
          </a:p>
          <a:p>
            <a:pPr marL="517525" lvl="1" indent="-342900">
              <a:lnSpc>
                <a:spcPts val="1500"/>
              </a:lnSpc>
              <a:buFont typeface="Symbol" panose="05050102010706020507" pitchFamily="18" charset="2"/>
              <a:buChar char=""/>
            </a:pPr>
            <a:r>
              <a:rPr lang="en-GB" dirty="0">
                <a:effectLst/>
                <a:ea typeface="Times New Roman" panose="02020603050405020304" pitchFamily="18" charset="0"/>
                <a:cs typeface="Times New Roman" panose="02020603050405020304" pitchFamily="18" charset="0"/>
              </a:rPr>
              <a:t>Concept of “Declassification Event”</a:t>
            </a:r>
            <a:endParaRPr lang="nl-NL" dirty="0">
              <a:effectLst/>
              <a:ea typeface="Times New Roman" panose="02020603050405020304" pitchFamily="18" charset="0"/>
              <a:cs typeface="Times New Roman" panose="02020603050405020304" pitchFamily="18" charset="0"/>
            </a:endParaRPr>
          </a:p>
          <a:p>
            <a:pPr marL="0" indent="0">
              <a:lnSpc>
                <a:spcPts val="1500"/>
              </a:lnSpc>
              <a:buNone/>
            </a:pPr>
            <a:r>
              <a:rPr lang="en-GB" sz="1400" dirty="0">
                <a:effectLst/>
                <a:ea typeface="Times New Roman" panose="02020603050405020304" pitchFamily="18" charset="0"/>
                <a:cs typeface="Times New Roman" panose="02020603050405020304" pitchFamily="18" charset="0"/>
              </a:rPr>
              <a:t> </a:t>
            </a:r>
            <a:endParaRPr lang="nl-NL" sz="1400" dirty="0">
              <a:effectLst/>
              <a:ea typeface="Times New Roman" panose="02020603050405020304" pitchFamily="18" charset="0"/>
              <a:cs typeface="Times New Roman" panose="02020603050405020304" pitchFamily="18" charset="0"/>
            </a:endParaRPr>
          </a:p>
          <a:p>
            <a:pPr marL="517525" lvl="1" indent="-342900">
              <a:lnSpc>
                <a:spcPts val="1500"/>
              </a:lnSpc>
              <a:buFont typeface="Symbol" panose="05050102010706020507" pitchFamily="18" charset="2"/>
              <a:buChar char=""/>
            </a:pPr>
            <a:r>
              <a:rPr lang="en-GB" dirty="0">
                <a:effectLst/>
                <a:ea typeface="Times New Roman" panose="02020603050405020304" pitchFamily="18" charset="0"/>
                <a:cs typeface="Times New Roman" panose="02020603050405020304" pitchFamily="18" charset="0"/>
              </a:rPr>
              <a:t>Consequences of Declassification Event: </a:t>
            </a:r>
            <a:endParaRPr lang="nl-NL" dirty="0">
              <a:effectLst/>
              <a:ea typeface="Times New Roman" panose="02020603050405020304" pitchFamily="18" charset="0"/>
              <a:cs typeface="Times New Roman" panose="02020603050405020304" pitchFamily="18" charset="0"/>
            </a:endParaRPr>
          </a:p>
          <a:p>
            <a:pPr lvl="3">
              <a:lnSpc>
                <a:spcPts val="1500"/>
              </a:lnSpc>
              <a:buFont typeface="Wingdings" panose="05000000000000000000" pitchFamily="2" charset="2"/>
              <a:buChar char="Ø"/>
            </a:pPr>
            <a:r>
              <a:rPr lang="en-GB" sz="1400" dirty="0">
                <a:effectLst/>
                <a:ea typeface="Times New Roman" panose="02020603050405020304" pitchFamily="18" charset="0"/>
                <a:cs typeface="Times New Roman" panose="02020603050405020304" pitchFamily="18" charset="0"/>
              </a:rPr>
              <a:t>Declassification as green loan / SLL</a:t>
            </a:r>
            <a:endParaRPr lang="nl-NL" sz="1400" dirty="0">
              <a:ea typeface="Times New Roman" panose="02020603050405020304" pitchFamily="18" charset="0"/>
              <a:cs typeface="Times New Roman" panose="02020603050405020304" pitchFamily="18" charset="0"/>
            </a:endParaRPr>
          </a:p>
          <a:p>
            <a:pPr lvl="3">
              <a:lnSpc>
                <a:spcPts val="1500"/>
              </a:lnSpc>
              <a:buFont typeface="Wingdings" panose="05000000000000000000" pitchFamily="2" charset="2"/>
              <a:buChar char="Ø"/>
            </a:pPr>
            <a:r>
              <a:rPr lang="en-GB" sz="1400" dirty="0">
                <a:effectLst/>
                <a:ea typeface="Times New Roman" panose="02020603050405020304" pitchFamily="18" charset="0"/>
                <a:cs typeface="Times New Roman" panose="02020603050405020304" pitchFamily="18" charset="0"/>
              </a:rPr>
              <a:t>Sustainable Provisions cease to apply</a:t>
            </a:r>
            <a:endParaRPr lang="nl-NL" sz="1400" dirty="0">
              <a:ea typeface="Times New Roman" panose="02020603050405020304" pitchFamily="18" charset="0"/>
              <a:cs typeface="Times New Roman" panose="02020603050405020304" pitchFamily="18" charset="0"/>
            </a:endParaRPr>
          </a:p>
          <a:p>
            <a:pPr lvl="3">
              <a:lnSpc>
                <a:spcPts val="1500"/>
              </a:lnSpc>
              <a:buFont typeface="Wingdings" panose="05000000000000000000" pitchFamily="2" charset="2"/>
              <a:buChar char="Ø"/>
            </a:pPr>
            <a:r>
              <a:rPr lang="en-GB" sz="1400" dirty="0">
                <a:effectLst/>
                <a:ea typeface="Times New Roman" panose="02020603050405020304" pitchFamily="18" charset="0"/>
                <a:cs typeface="Times New Roman" panose="02020603050405020304" pitchFamily="18" charset="0"/>
              </a:rPr>
              <a:t>No more interest rate incentives (step-up or loss of premium)</a:t>
            </a:r>
            <a:endParaRPr lang="nl-NL" sz="1400" dirty="0">
              <a:ea typeface="Times New Roman" panose="02020603050405020304" pitchFamily="18" charset="0"/>
              <a:cs typeface="Times New Roman" panose="02020603050405020304" pitchFamily="18" charset="0"/>
            </a:endParaRPr>
          </a:p>
          <a:p>
            <a:pPr lvl="3">
              <a:lnSpc>
                <a:spcPts val="1500"/>
              </a:lnSpc>
              <a:buFont typeface="Wingdings" panose="05000000000000000000" pitchFamily="2" charset="2"/>
              <a:buChar char="Ø"/>
            </a:pPr>
            <a:r>
              <a:rPr lang="en-GB" sz="1400" dirty="0">
                <a:effectLst/>
                <a:ea typeface="Times New Roman" panose="02020603050405020304" pitchFamily="18" charset="0"/>
                <a:cs typeface="Times New Roman" panose="02020603050405020304" pitchFamily="18" charset="0"/>
              </a:rPr>
              <a:t>Cancellation of outstanding commitment</a:t>
            </a:r>
            <a:endParaRPr lang="nl-NL" sz="14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p:txBody>
          <a:bodyPr/>
          <a:lstStyle/>
          <a:p>
            <a:fld id="{1C6BE17B-D861-924B-B43B-FB4BD656D2E6}" type="slidenum">
              <a:rPr lang="en-NL" smtClean="0"/>
              <a:t>28</a:t>
            </a:fld>
            <a:endParaRPr lang="en-NL"/>
          </a:p>
        </p:txBody>
      </p:sp>
    </p:spTree>
    <p:extLst>
      <p:ext uri="{BB962C8B-B14F-4D97-AF65-F5344CB8AC3E}">
        <p14:creationId xmlns:p14="http://schemas.microsoft.com/office/powerpoint/2010/main" val="3205633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29</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3" y="1858296"/>
            <a:ext cx="4743284" cy="1722364"/>
          </a:xfrm>
        </p:spPr>
        <p:txBody>
          <a:bodyPr anchor="t">
            <a:normAutofit/>
          </a:bodyPr>
          <a:lstStyle/>
          <a:p>
            <a:r>
              <a:rPr lang="nl-BE" dirty="0" err="1"/>
              <a:t>Lender</a:t>
            </a:r>
            <a:r>
              <a:rPr lang="nl-BE" dirty="0"/>
              <a:t> </a:t>
            </a:r>
            <a:r>
              <a:rPr lang="nl-BE" dirty="0" err="1"/>
              <a:t>liability</a:t>
            </a:r>
            <a:r>
              <a:rPr lang="nl-BE" dirty="0"/>
              <a:t> in </a:t>
            </a:r>
            <a:r>
              <a:rPr lang="nl-BE" dirty="0" err="1"/>
              <a:t>the</a:t>
            </a:r>
            <a:r>
              <a:rPr lang="nl-BE" dirty="0"/>
              <a:t> context of </a:t>
            </a:r>
            <a:r>
              <a:rPr lang="nl-BE" dirty="0" err="1"/>
              <a:t>sustainable</a:t>
            </a:r>
            <a:r>
              <a:rPr lang="nl-BE" dirty="0"/>
              <a:t> </a:t>
            </a:r>
            <a:r>
              <a:rPr lang="nl-BE" dirty="0" err="1"/>
              <a:t>finance</a:t>
            </a:r>
            <a:endParaRPr lang="fr-BE" dirty="0"/>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5</a:t>
            </a:r>
          </a:p>
        </p:txBody>
      </p:sp>
    </p:spTree>
    <p:extLst>
      <p:ext uri="{BB962C8B-B14F-4D97-AF65-F5344CB8AC3E}">
        <p14:creationId xmlns:p14="http://schemas.microsoft.com/office/powerpoint/2010/main" val="757164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222419AA-AE71-7B64-60A8-18333F1CE5AA}"/>
              </a:ext>
            </a:extLst>
          </p:cNvPr>
          <p:cNvSpPr>
            <a:spLocks noGrp="1"/>
          </p:cNvSpPr>
          <p:nvPr>
            <p:ph type="title"/>
          </p:nvPr>
        </p:nvSpPr>
        <p:spPr>
          <a:xfrm>
            <a:off x="782873" y="386954"/>
            <a:ext cx="7576903" cy="857250"/>
          </a:xfrm>
        </p:spPr>
        <p:txBody>
          <a:bodyPr anchor="b">
            <a:normAutofit/>
          </a:bodyPr>
          <a:lstStyle/>
          <a:p>
            <a:r>
              <a:rPr lang="en-US" dirty="0"/>
              <a:t>Today’s Topics</a:t>
            </a:r>
          </a:p>
        </p:txBody>
      </p:sp>
      <p:sp>
        <p:nvSpPr>
          <p:cNvPr id="4" name="Slide Number Placeholder 3">
            <a:extLst>
              <a:ext uri="{FF2B5EF4-FFF2-40B4-BE49-F238E27FC236}">
                <a16:creationId xmlns:a16="http://schemas.microsoft.com/office/drawing/2014/main" id="{E7BCFF12-49C3-B95C-D908-B597EF3C6C7E}"/>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3</a:t>
            </a:fld>
            <a:endParaRPr lang="en-NL"/>
          </a:p>
        </p:txBody>
      </p:sp>
      <p:graphicFrame>
        <p:nvGraphicFramePr>
          <p:cNvPr id="24" name="Content Placeholder 2">
            <a:extLst>
              <a:ext uri="{FF2B5EF4-FFF2-40B4-BE49-F238E27FC236}">
                <a16:creationId xmlns:a16="http://schemas.microsoft.com/office/drawing/2014/main" id="{9FC81CA8-3276-B454-D66B-7AF596DD23E6}"/>
              </a:ext>
            </a:extLst>
          </p:cNvPr>
          <p:cNvGraphicFramePr>
            <a:graphicFrameLocks noGrp="1"/>
          </p:cNvGraphicFramePr>
          <p:nvPr>
            <p:ph idx="1"/>
            <p:extLst>
              <p:ext uri="{D42A27DB-BD31-4B8C-83A1-F6EECF244321}">
                <p14:modId xmlns:p14="http://schemas.microsoft.com/office/powerpoint/2010/main" val="2974216552"/>
              </p:ext>
            </p:extLst>
          </p:nvPr>
        </p:nvGraphicFramePr>
        <p:xfrm>
          <a:off x="782873" y="1318381"/>
          <a:ext cx="7576903" cy="2994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6877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Autofit/>
          </a:bodyPr>
          <a:lstStyle/>
          <a:p>
            <a:r>
              <a:rPr lang="nl-BE" dirty="0"/>
              <a:t>5. </a:t>
            </a:r>
            <a:r>
              <a:rPr lang="nl-BE" dirty="0" err="1"/>
              <a:t>Lender</a:t>
            </a:r>
            <a:r>
              <a:rPr lang="nl-BE" dirty="0"/>
              <a:t> </a:t>
            </a:r>
            <a:r>
              <a:rPr lang="nl-BE" dirty="0" err="1"/>
              <a:t>liability</a:t>
            </a:r>
            <a:r>
              <a:rPr lang="nl-BE" dirty="0"/>
              <a:t> in </a:t>
            </a:r>
            <a:r>
              <a:rPr lang="nl-BE" dirty="0" err="1"/>
              <a:t>the</a:t>
            </a:r>
            <a:r>
              <a:rPr lang="nl-BE" dirty="0"/>
              <a:t> context of </a:t>
            </a:r>
            <a:r>
              <a:rPr lang="nl-BE" dirty="0" err="1"/>
              <a:t>sustainable</a:t>
            </a:r>
            <a:r>
              <a:rPr lang="nl-BE" dirty="0"/>
              <a:t> </a:t>
            </a:r>
            <a:r>
              <a:rPr lang="nl-BE" dirty="0" err="1"/>
              <a:t>finance</a:t>
            </a: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30</a:t>
            </a:fld>
            <a:endParaRPr lang="en-NL"/>
          </a:p>
        </p:txBody>
      </p:sp>
      <p:sp>
        <p:nvSpPr>
          <p:cNvPr id="5" name="Content Placeholder 4">
            <a:extLst>
              <a:ext uri="{FF2B5EF4-FFF2-40B4-BE49-F238E27FC236}">
                <a16:creationId xmlns:a16="http://schemas.microsoft.com/office/drawing/2014/main" id="{E5AED82F-B02E-74EA-04EC-9823668BD710}"/>
              </a:ext>
            </a:extLst>
          </p:cNvPr>
          <p:cNvSpPr>
            <a:spLocks noGrp="1"/>
          </p:cNvSpPr>
          <p:nvPr>
            <p:ph idx="1"/>
          </p:nvPr>
        </p:nvSpPr>
        <p:spPr/>
        <p:txBody>
          <a:bodyPr/>
          <a:lstStyle/>
          <a:p>
            <a:pPr marL="0" indent="0">
              <a:buNone/>
            </a:pPr>
            <a:r>
              <a:rPr lang="nl-BE" sz="1400" b="1" dirty="0"/>
              <a:t>General</a:t>
            </a:r>
          </a:p>
          <a:p>
            <a:pPr lvl="1">
              <a:buFont typeface="Arial" panose="020B0604020202020204" pitchFamily="34" charset="0"/>
              <a:buChar char="•"/>
            </a:pPr>
            <a:r>
              <a:rPr lang="en-US" b="1" dirty="0"/>
              <a:t>Question: To what extent can legislation on ESG-related factors affect a bank’ legal liability when granting, maintaining or terminating credit? </a:t>
            </a:r>
          </a:p>
          <a:p>
            <a:pPr lvl="1"/>
            <a:endParaRPr lang="nl-NL" dirty="0"/>
          </a:p>
          <a:p>
            <a:pPr lvl="2"/>
            <a:r>
              <a:rPr lang="nl-NL" sz="1400" dirty="0" err="1"/>
              <a:t>Liability</a:t>
            </a:r>
            <a:r>
              <a:rPr lang="nl-NL" sz="1400" dirty="0"/>
              <a:t> </a:t>
            </a:r>
            <a:r>
              <a:rPr lang="nl-NL" sz="1400" dirty="0" err="1"/>
              <a:t>for</a:t>
            </a:r>
            <a:r>
              <a:rPr lang="nl-NL" sz="1400" dirty="0"/>
              <a:t> </a:t>
            </a:r>
            <a:r>
              <a:rPr lang="nl-NL" sz="1400" dirty="0" err="1"/>
              <a:t>granting</a:t>
            </a:r>
            <a:r>
              <a:rPr lang="nl-NL" sz="1400" dirty="0"/>
              <a:t> or </a:t>
            </a:r>
            <a:r>
              <a:rPr lang="nl-NL" sz="1400" dirty="0" err="1"/>
              <a:t>refusing</a:t>
            </a:r>
            <a:r>
              <a:rPr lang="nl-NL" sz="1400" dirty="0"/>
              <a:t> credit ?</a:t>
            </a:r>
          </a:p>
          <a:p>
            <a:pPr lvl="2"/>
            <a:r>
              <a:rPr lang="nl-NL" sz="1400" dirty="0" err="1"/>
              <a:t>Liability</a:t>
            </a:r>
            <a:r>
              <a:rPr lang="nl-NL" sz="1400" dirty="0"/>
              <a:t> </a:t>
            </a:r>
            <a:r>
              <a:rPr lang="nl-NL" sz="1400" dirty="0" err="1"/>
              <a:t>for</a:t>
            </a:r>
            <a:r>
              <a:rPr lang="nl-NL" sz="1400" dirty="0"/>
              <a:t> </a:t>
            </a:r>
            <a:r>
              <a:rPr lang="nl-NL" sz="1400" dirty="0" err="1"/>
              <a:t>consequences</a:t>
            </a:r>
            <a:r>
              <a:rPr lang="nl-NL" sz="1400" dirty="0"/>
              <a:t> (</a:t>
            </a:r>
            <a:r>
              <a:rPr lang="nl-NL" sz="1400" dirty="0" err="1"/>
              <a:t>damage</a:t>
            </a:r>
            <a:r>
              <a:rPr lang="nl-NL" sz="1400" dirty="0"/>
              <a:t>) </a:t>
            </a:r>
            <a:r>
              <a:rPr lang="nl-NL" sz="1400" dirty="0" err="1"/>
              <a:t>that</a:t>
            </a:r>
            <a:r>
              <a:rPr lang="nl-NL" sz="1400" dirty="0"/>
              <a:t> </a:t>
            </a:r>
            <a:r>
              <a:rPr lang="nl-NL" sz="1400" dirty="0" err="1"/>
              <a:t>occurred</a:t>
            </a:r>
            <a:r>
              <a:rPr lang="nl-NL" sz="1400" dirty="0"/>
              <a:t> </a:t>
            </a:r>
            <a:r>
              <a:rPr lang="nl-NL" sz="1400" dirty="0" err="1"/>
              <a:t>while</a:t>
            </a:r>
            <a:r>
              <a:rPr lang="nl-NL" sz="1400" dirty="0"/>
              <a:t> </a:t>
            </a:r>
            <a:r>
              <a:rPr lang="nl-NL" sz="1400" dirty="0" err="1"/>
              <a:t>having</a:t>
            </a:r>
            <a:r>
              <a:rPr lang="nl-NL" sz="1400" dirty="0"/>
              <a:t> </a:t>
            </a:r>
            <a:r>
              <a:rPr lang="nl-NL" sz="1400" dirty="0" err="1"/>
              <a:t>given</a:t>
            </a:r>
            <a:r>
              <a:rPr lang="nl-NL" sz="1400" dirty="0"/>
              <a:t> </a:t>
            </a:r>
            <a:r>
              <a:rPr lang="nl-NL" sz="1400" dirty="0" err="1"/>
              <a:t>the</a:t>
            </a:r>
            <a:r>
              <a:rPr lang="nl-NL" sz="1400" dirty="0"/>
              <a:t> credit ?</a:t>
            </a:r>
          </a:p>
          <a:p>
            <a:pPr lvl="2"/>
            <a:r>
              <a:rPr lang="nl-NL" sz="1400" dirty="0" err="1"/>
              <a:t>Liability</a:t>
            </a:r>
            <a:r>
              <a:rPr lang="nl-NL" sz="1400" dirty="0"/>
              <a:t> </a:t>
            </a:r>
            <a:r>
              <a:rPr lang="nl-NL" sz="1400" dirty="0" err="1"/>
              <a:t>for</a:t>
            </a:r>
            <a:r>
              <a:rPr lang="nl-NL" sz="1400" dirty="0"/>
              <a:t> </a:t>
            </a:r>
            <a:r>
              <a:rPr lang="nl-NL" sz="1400" dirty="0" err="1"/>
              <a:t>maintaining</a:t>
            </a:r>
            <a:r>
              <a:rPr lang="nl-NL" sz="1400" dirty="0"/>
              <a:t> or </a:t>
            </a:r>
            <a:r>
              <a:rPr lang="nl-NL" sz="1400" dirty="0" err="1"/>
              <a:t>terminating</a:t>
            </a:r>
            <a:r>
              <a:rPr lang="nl-NL" sz="1400" dirty="0"/>
              <a:t> </a:t>
            </a:r>
            <a:r>
              <a:rPr lang="nl-NL" sz="1400" dirty="0" err="1"/>
              <a:t>the</a:t>
            </a:r>
            <a:r>
              <a:rPr lang="nl-NL" sz="1400" dirty="0"/>
              <a:t> credit ?</a:t>
            </a:r>
          </a:p>
          <a:p>
            <a:pPr lvl="1"/>
            <a:endParaRPr lang="nl-NL" dirty="0"/>
          </a:p>
          <a:p>
            <a:pPr lvl="1">
              <a:buFont typeface="Arial" panose="020B0604020202020204" pitchFamily="34" charset="0"/>
              <a:buChar char="•"/>
            </a:pPr>
            <a:r>
              <a:rPr lang="nl-NL" b="1" dirty="0" err="1"/>
              <a:t>Two</a:t>
            </a:r>
            <a:r>
              <a:rPr lang="nl-NL" b="1" dirty="0"/>
              <a:t> step analysis:</a:t>
            </a:r>
          </a:p>
          <a:p>
            <a:pPr lvl="2"/>
            <a:r>
              <a:rPr lang="nl-NL" sz="1400" dirty="0"/>
              <a:t>General Belgian </a:t>
            </a:r>
            <a:r>
              <a:rPr lang="nl-NL" sz="1400" dirty="0" err="1"/>
              <a:t>law</a:t>
            </a:r>
            <a:r>
              <a:rPr lang="nl-NL" sz="1400" dirty="0"/>
              <a:t> </a:t>
            </a:r>
            <a:r>
              <a:rPr lang="nl-NL" sz="1400" dirty="0" err="1"/>
              <a:t>principles</a:t>
            </a:r>
            <a:endParaRPr lang="nl-NL" sz="1400" dirty="0"/>
          </a:p>
          <a:p>
            <a:pPr lvl="2"/>
            <a:r>
              <a:rPr lang="en-US" sz="1400" dirty="0"/>
              <a:t>Introduction “sustainability legislation” - European Level</a:t>
            </a:r>
            <a:endParaRPr lang="nl-NL" sz="1400" dirty="0"/>
          </a:p>
          <a:p>
            <a:endParaRPr lang="nl-NL" dirty="0"/>
          </a:p>
        </p:txBody>
      </p:sp>
    </p:spTree>
    <p:extLst>
      <p:ext uri="{BB962C8B-B14F-4D97-AF65-F5344CB8AC3E}">
        <p14:creationId xmlns:p14="http://schemas.microsoft.com/office/powerpoint/2010/main" val="1794431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F71ED-6570-0913-5402-733583A16E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883CE8-7925-6D12-0B91-6B77CE5AB756}"/>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4" name="Tijdelijke aanduiding voor dianummer 3">
            <a:extLst>
              <a:ext uri="{FF2B5EF4-FFF2-40B4-BE49-F238E27FC236}">
                <a16:creationId xmlns:a16="http://schemas.microsoft.com/office/drawing/2014/main" id="{A4BB9798-11D3-4E60-C43E-DB774F55B39F}"/>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31</a:t>
            </a:fld>
            <a:endParaRPr lang="nl-BE" noProof="0"/>
          </a:p>
        </p:txBody>
      </p:sp>
      <p:sp>
        <p:nvSpPr>
          <p:cNvPr id="5" name="Content Placeholder 4">
            <a:extLst>
              <a:ext uri="{FF2B5EF4-FFF2-40B4-BE49-F238E27FC236}">
                <a16:creationId xmlns:a16="http://schemas.microsoft.com/office/drawing/2014/main" id="{76EDEBF7-CE87-D488-96C8-1A0D90866BC2}"/>
              </a:ext>
            </a:extLst>
          </p:cNvPr>
          <p:cNvSpPr>
            <a:spLocks noGrp="1"/>
          </p:cNvSpPr>
          <p:nvPr>
            <p:ph idx="1"/>
          </p:nvPr>
        </p:nvSpPr>
        <p:spPr/>
        <p:txBody>
          <a:bodyPr/>
          <a:lstStyle/>
          <a:p>
            <a:pPr marL="0" indent="0">
              <a:buNone/>
            </a:pPr>
            <a:r>
              <a:rPr lang="nl-BE" b="1" dirty="0" err="1"/>
              <a:t>Contractual</a:t>
            </a:r>
            <a:r>
              <a:rPr lang="nl-BE" b="1" dirty="0"/>
              <a:t> </a:t>
            </a:r>
            <a:r>
              <a:rPr lang="nl-BE" b="1" dirty="0" err="1"/>
              <a:t>liability</a:t>
            </a:r>
            <a:r>
              <a:rPr lang="nl-BE" b="1" dirty="0"/>
              <a:t> </a:t>
            </a:r>
            <a:r>
              <a:rPr lang="nl-BE" b="1" dirty="0" err="1"/>
              <a:t>towards</a:t>
            </a:r>
            <a:r>
              <a:rPr lang="nl-BE" b="1" dirty="0"/>
              <a:t> </a:t>
            </a:r>
            <a:r>
              <a:rPr lang="nl-BE" b="1" dirty="0" err="1"/>
              <a:t>the</a:t>
            </a:r>
            <a:r>
              <a:rPr lang="nl-BE" b="1" dirty="0"/>
              <a:t> </a:t>
            </a:r>
            <a:r>
              <a:rPr lang="nl-BE" b="1" dirty="0" err="1"/>
              <a:t>borrower</a:t>
            </a:r>
            <a:r>
              <a:rPr lang="nl-BE" b="1" dirty="0"/>
              <a:t>?</a:t>
            </a:r>
          </a:p>
          <a:p>
            <a:pPr marL="0" indent="0">
              <a:buNone/>
            </a:pPr>
            <a:endParaRPr lang="nl-BE" b="1" dirty="0"/>
          </a:p>
          <a:p>
            <a:pPr marL="0" indent="0">
              <a:buNone/>
            </a:pPr>
            <a:r>
              <a:rPr lang="nl-BE" sz="1400" dirty="0" err="1"/>
              <a:t>When</a:t>
            </a:r>
            <a:r>
              <a:rPr lang="nl-BE" sz="1400" dirty="0"/>
              <a:t> </a:t>
            </a:r>
            <a:r>
              <a:rPr lang="nl-BE" sz="1400" dirty="0" err="1"/>
              <a:t>Granting</a:t>
            </a:r>
            <a:r>
              <a:rPr lang="nl-BE" sz="1400" dirty="0"/>
              <a:t> Credit</a:t>
            </a:r>
          </a:p>
          <a:p>
            <a:pPr lvl="1"/>
            <a:endParaRPr lang="nl-BE" dirty="0"/>
          </a:p>
          <a:p>
            <a:pPr lvl="2"/>
            <a:r>
              <a:rPr lang="nl-BE" sz="1400" dirty="0"/>
              <a:t>A bank </a:t>
            </a:r>
            <a:r>
              <a:rPr lang="nl-BE" sz="1400" dirty="0" err="1"/>
              <a:t>can</a:t>
            </a:r>
            <a:r>
              <a:rPr lang="nl-BE" sz="1400" dirty="0"/>
              <a:t> </a:t>
            </a:r>
            <a:r>
              <a:rPr lang="nl-BE" sz="1400" dirty="0" err="1"/>
              <a:t>refuse</a:t>
            </a:r>
            <a:r>
              <a:rPr lang="nl-BE" sz="1400" dirty="0"/>
              <a:t> credit </a:t>
            </a:r>
            <a:r>
              <a:rPr lang="nl-BE" sz="1400" dirty="0" err="1"/>
              <a:t>to</a:t>
            </a:r>
            <a:r>
              <a:rPr lang="nl-BE" sz="1400" dirty="0"/>
              <a:t> companies </a:t>
            </a:r>
            <a:r>
              <a:rPr lang="nl-BE" sz="1400" dirty="0" err="1"/>
              <a:t>who</a:t>
            </a:r>
            <a:r>
              <a:rPr lang="nl-BE" sz="1400" dirty="0"/>
              <a:t> </a:t>
            </a:r>
            <a:r>
              <a:rPr lang="nl-BE" sz="1400" dirty="0" err="1"/>
              <a:t>they</a:t>
            </a:r>
            <a:r>
              <a:rPr lang="nl-BE" sz="1400" dirty="0"/>
              <a:t> </a:t>
            </a:r>
            <a:r>
              <a:rPr lang="nl-BE" sz="1400" dirty="0" err="1"/>
              <a:t>not</a:t>
            </a:r>
            <a:r>
              <a:rPr lang="nl-BE" sz="1400" dirty="0"/>
              <a:t> </a:t>
            </a:r>
            <a:r>
              <a:rPr lang="nl-BE" sz="1400" dirty="0" err="1"/>
              <a:t>consider</a:t>
            </a:r>
            <a:r>
              <a:rPr lang="nl-BE" sz="1400" dirty="0"/>
              <a:t> ‘green’</a:t>
            </a:r>
          </a:p>
          <a:p>
            <a:pPr lvl="2"/>
            <a:r>
              <a:rPr lang="nl-BE" sz="1400" dirty="0" err="1"/>
              <a:t>Duty</a:t>
            </a:r>
            <a:r>
              <a:rPr lang="nl-BE" sz="1400" dirty="0"/>
              <a:t> </a:t>
            </a:r>
            <a:r>
              <a:rPr lang="nl-BE" sz="1400" dirty="0" err="1"/>
              <a:t>to</a:t>
            </a:r>
            <a:r>
              <a:rPr lang="nl-BE" sz="1400" dirty="0"/>
              <a:t> </a:t>
            </a:r>
            <a:r>
              <a:rPr lang="nl-BE" sz="1400" dirty="0" err="1"/>
              <a:t>investigate</a:t>
            </a:r>
            <a:r>
              <a:rPr lang="nl-BE" sz="1400" dirty="0"/>
              <a:t> </a:t>
            </a:r>
            <a:r>
              <a:rPr lang="nl-BE" sz="1400" dirty="0" err="1"/>
              <a:t>the</a:t>
            </a:r>
            <a:r>
              <a:rPr lang="nl-BE" sz="1400" dirty="0"/>
              <a:t> </a:t>
            </a:r>
            <a:r>
              <a:rPr lang="nl-BE" sz="1400" dirty="0" err="1"/>
              <a:t>creditworthiness</a:t>
            </a:r>
            <a:r>
              <a:rPr lang="nl-BE" sz="1400" dirty="0"/>
              <a:t> of </a:t>
            </a:r>
            <a:r>
              <a:rPr lang="nl-BE" sz="1400" dirty="0" err="1"/>
              <a:t>the</a:t>
            </a:r>
            <a:r>
              <a:rPr lang="nl-BE" sz="1400" dirty="0"/>
              <a:t> </a:t>
            </a:r>
            <a:r>
              <a:rPr lang="nl-BE" sz="1400" dirty="0" err="1"/>
              <a:t>borrower</a:t>
            </a:r>
            <a:endParaRPr lang="nl-BE" sz="1400" dirty="0"/>
          </a:p>
          <a:p>
            <a:pPr lvl="2"/>
            <a:r>
              <a:rPr lang="nl-BE" sz="1400" dirty="0" err="1"/>
              <a:t>Duty</a:t>
            </a:r>
            <a:r>
              <a:rPr lang="nl-BE" sz="1400" dirty="0"/>
              <a:t> </a:t>
            </a:r>
            <a:r>
              <a:rPr lang="nl-BE" sz="1400" dirty="0" err="1"/>
              <a:t>to</a:t>
            </a:r>
            <a:r>
              <a:rPr lang="nl-BE" sz="1400" dirty="0"/>
              <a:t> </a:t>
            </a:r>
            <a:r>
              <a:rPr lang="nl-BE" sz="1400" dirty="0" err="1"/>
              <a:t>provide</a:t>
            </a:r>
            <a:r>
              <a:rPr lang="nl-BE" sz="1400" dirty="0"/>
              <a:t> pre-</a:t>
            </a:r>
            <a:r>
              <a:rPr lang="nl-BE" sz="1400" dirty="0" err="1"/>
              <a:t>contractual</a:t>
            </a:r>
            <a:r>
              <a:rPr lang="nl-BE" sz="1400" dirty="0"/>
              <a:t> information</a:t>
            </a:r>
          </a:p>
          <a:p>
            <a:pPr lvl="2"/>
            <a:r>
              <a:rPr lang="nl-BE" sz="1400" dirty="0" err="1"/>
              <a:t>Duty</a:t>
            </a:r>
            <a:r>
              <a:rPr lang="nl-BE" sz="1400" dirty="0"/>
              <a:t> </a:t>
            </a:r>
            <a:r>
              <a:rPr lang="nl-BE" sz="1400" dirty="0" err="1"/>
              <a:t>to</a:t>
            </a:r>
            <a:r>
              <a:rPr lang="nl-BE" sz="1400" dirty="0"/>
              <a:t> </a:t>
            </a:r>
            <a:r>
              <a:rPr lang="nl-BE" sz="1400" dirty="0" err="1"/>
              <a:t>advise</a:t>
            </a:r>
            <a:endParaRPr lang="nl-BE" sz="1400" dirty="0"/>
          </a:p>
          <a:p>
            <a:pPr lvl="2"/>
            <a:r>
              <a:rPr lang="nl-BE" sz="1400" dirty="0" err="1"/>
              <a:t>Duty</a:t>
            </a:r>
            <a:r>
              <a:rPr lang="nl-BE" sz="1400" dirty="0"/>
              <a:t> of </a:t>
            </a:r>
            <a:r>
              <a:rPr lang="nl-BE" sz="1400" dirty="0" err="1"/>
              <a:t>investigation</a:t>
            </a:r>
            <a:endParaRPr lang="nl-BE" sz="1400" dirty="0"/>
          </a:p>
          <a:p>
            <a:pPr lvl="2"/>
            <a:r>
              <a:rPr lang="nl-BE" sz="1400" dirty="0" err="1"/>
              <a:t>Duties</a:t>
            </a:r>
            <a:r>
              <a:rPr lang="nl-BE" sz="1400" dirty="0"/>
              <a:t> </a:t>
            </a:r>
            <a:r>
              <a:rPr lang="nl-BE" sz="1400" dirty="0" err="1"/>
              <a:t>regarding</a:t>
            </a:r>
            <a:r>
              <a:rPr lang="nl-BE" sz="1400" dirty="0"/>
              <a:t> </a:t>
            </a:r>
            <a:r>
              <a:rPr lang="nl-BE" sz="1400" dirty="0" err="1"/>
              <a:t>collateral</a:t>
            </a:r>
            <a:endParaRPr lang="nl-BE" sz="1400" dirty="0"/>
          </a:p>
        </p:txBody>
      </p:sp>
    </p:spTree>
    <p:extLst>
      <p:ext uri="{BB962C8B-B14F-4D97-AF65-F5344CB8AC3E}">
        <p14:creationId xmlns:p14="http://schemas.microsoft.com/office/powerpoint/2010/main" val="2235949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F71ED-6570-0913-5402-733583A16E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883CE8-7925-6D12-0B91-6B77CE5AB756}"/>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4" name="Tijdelijke aanduiding voor dianummer 3">
            <a:extLst>
              <a:ext uri="{FF2B5EF4-FFF2-40B4-BE49-F238E27FC236}">
                <a16:creationId xmlns:a16="http://schemas.microsoft.com/office/drawing/2014/main" id="{A4BB9798-11D3-4E60-C43E-DB774F55B39F}"/>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32</a:t>
            </a:fld>
            <a:endParaRPr lang="nl-BE" noProof="0"/>
          </a:p>
        </p:txBody>
      </p:sp>
      <p:sp>
        <p:nvSpPr>
          <p:cNvPr id="5" name="Content Placeholder 4">
            <a:extLst>
              <a:ext uri="{FF2B5EF4-FFF2-40B4-BE49-F238E27FC236}">
                <a16:creationId xmlns:a16="http://schemas.microsoft.com/office/drawing/2014/main" id="{76EDEBF7-CE87-D488-96C8-1A0D90866BC2}"/>
              </a:ext>
            </a:extLst>
          </p:cNvPr>
          <p:cNvSpPr>
            <a:spLocks noGrp="1"/>
          </p:cNvSpPr>
          <p:nvPr>
            <p:ph idx="1"/>
          </p:nvPr>
        </p:nvSpPr>
        <p:spPr/>
        <p:txBody>
          <a:bodyPr/>
          <a:lstStyle/>
          <a:p>
            <a:pPr marL="0" indent="0">
              <a:buNone/>
            </a:pPr>
            <a:r>
              <a:rPr lang="nl-BE" b="1" dirty="0" err="1"/>
              <a:t>Contractual</a:t>
            </a:r>
            <a:r>
              <a:rPr lang="nl-BE" b="1" dirty="0"/>
              <a:t> </a:t>
            </a:r>
            <a:r>
              <a:rPr lang="nl-BE" b="1" dirty="0" err="1"/>
              <a:t>liability</a:t>
            </a:r>
            <a:r>
              <a:rPr lang="nl-BE" b="1" dirty="0"/>
              <a:t> </a:t>
            </a:r>
            <a:r>
              <a:rPr lang="nl-BE" b="1" dirty="0" err="1"/>
              <a:t>towards</a:t>
            </a:r>
            <a:r>
              <a:rPr lang="nl-BE" b="1" dirty="0"/>
              <a:t> </a:t>
            </a:r>
            <a:r>
              <a:rPr lang="nl-BE" b="1" dirty="0" err="1"/>
              <a:t>the</a:t>
            </a:r>
            <a:r>
              <a:rPr lang="nl-BE" b="1" dirty="0"/>
              <a:t> </a:t>
            </a:r>
            <a:r>
              <a:rPr lang="nl-BE" b="1" dirty="0" err="1"/>
              <a:t>borrower</a:t>
            </a:r>
            <a:r>
              <a:rPr lang="nl-BE" b="1" dirty="0"/>
              <a:t>?</a:t>
            </a:r>
          </a:p>
          <a:p>
            <a:pPr marL="0" indent="0">
              <a:buNone/>
            </a:pPr>
            <a:endParaRPr lang="nl-BE" b="1" dirty="0"/>
          </a:p>
          <a:p>
            <a:pPr marL="0" indent="0">
              <a:buNone/>
            </a:pPr>
            <a:r>
              <a:rPr lang="nl-BE" sz="1400" dirty="0" err="1"/>
              <a:t>When</a:t>
            </a:r>
            <a:r>
              <a:rPr lang="nl-BE" sz="1400" dirty="0"/>
              <a:t> </a:t>
            </a:r>
            <a:r>
              <a:rPr lang="nl-BE" sz="1400" dirty="0" err="1"/>
              <a:t>Terminating</a:t>
            </a:r>
            <a:r>
              <a:rPr lang="nl-BE" sz="1400" dirty="0"/>
              <a:t> Credit</a:t>
            </a:r>
          </a:p>
          <a:p>
            <a:pPr lvl="1"/>
            <a:endParaRPr lang="nl-BE" dirty="0"/>
          </a:p>
          <a:p>
            <a:pPr lvl="2"/>
            <a:r>
              <a:rPr lang="nl-BE" sz="1400" dirty="0"/>
              <a:t>Agreement of </a:t>
            </a:r>
            <a:r>
              <a:rPr lang="nl-BE" sz="1400" dirty="0" err="1"/>
              <a:t>indefinite</a:t>
            </a:r>
            <a:r>
              <a:rPr lang="nl-BE" sz="1400" dirty="0"/>
              <a:t> </a:t>
            </a:r>
            <a:r>
              <a:rPr lang="nl-BE" sz="1400" dirty="0" err="1"/>
              <a:t>duration</a:t>
            </a:r>
            <a:r>
              <a:rPr lang="nl-BE" sz="1400" dirty="0"/>
              <a:t> - </a:t>
            </a:r>
            <a:r>
              <a:rPr lang="nl-BE" sz="1400" dirty="0" err="1"/>
              <a:t>Unilateral</a:t>
            </a:r>
            <a:r>
              <a:rPr lang="nl-BE" sz="1400" dirty="0"/>
              <a:t> </a:t>
            </a:r>
            <a:r>
              <a:rPr lang="nl-BE" sz="1400" dirty="0" err="1"/>
              <a:t>termination</a:t>
            </a:r>
            <a:r>
              <a:rPr lang="nl-BE" sz="1400" dirty="0"/>
              <a:t> </a:t>
            </a:r>
          </a:p>
          <a:p>
            <a:pPr lvl="2"/>
            <a:endParaRPr lang="nl-BE" sz="1400" dirty="0"/>
          </a:p>
          <a:p>
            <a:pPr lvl="2"/>
            <a:r>
              <a:rPr lang="nl-BE" sz="1400" dirty="0" err="1"/>
              <a:t>Fixed</a:t>
            </a:r>
            <a:r>
              <a:rPr lang="nl-BE" sz="1400" dirty="0"/>
              <a:t> term agreement - </a:t>
            </a:r>
            <a:r>
              <a:rPr lang="nl-BE" sz="1400" dirty="0" err="1"/>
              <a:t>Termination</a:t>
            </a:r>
            <a:r>
              <a:rPr lang="nl-BE" sz="1400" dirty="0"/>
              <a:t> </a:t>
            </a:r>
            <a:r>
              <a:rPr lang="nl-BE" sz="1400" dirty="0" err="1"/>
              <a:t>because</a:t>
            </a:r>
            <a:r>
              <a:rPr lang="nl-BE" sz="1400" dirty="0"/>
              <a:t> </a:t>
            </a:r>
            <a:r>
              <a:rPr lang="nl-BE" sz="1400" dirty="0" err="1"/>
              <a:t>breach</a:t>
            </a:r>
            <a:r>
              <a:rPr lang="nl-BE" sz="1400" dirty="0"/>
              <a:t> of contract</a:t>
            </a:r>
          </a:p>
          <a:p>
            <a:pPr lvl="3"/>
            <a:r>
              <a:rPr lang="nl-BE" sz="1400" dirty="0" err="1"/>
              <a:t>Requirement</a:t>
            </a:r>
            <a:r>
              <a:rPr lang="nl-BE" sz="1400" dirty="0"/>
              <a:t>: </a:t>
            </a:r>
            <a:r>
              <a:rPr lang="nl-BE" sz="1400" dirty="0" err="1"/>
              <a:t>borrower</a:t>
            </a:r>
            <a:r>
              <a:rPr lang="nl-BE" sz="1400" dirty="0"/>
              <a:t> at </a:t>
            </a:r>
            <a:r>
              <a:rPr lang="nl-BE" sz="1400" dirty="0" err="1"/>
              <a:t>fault</a:t>
            </a:r>
            <a:endParaRPr lang="nl-BE" sz="1400" dirty="0"/>
          </a:p>
          <a:p>
            <a:pPr lvl="1"/>
            <a:endParaRPr lang="nl-BE" dirty="0"/>
          </a:p>
        </p:txBody>
      </p:sp>
    </p:spTree>
    <p:extLst>
      <p:ext uri="{BB962C8B-B14F-4D97-AF65-F5344CB8AC3E}">
        <p14:creationId xmlns:p14="http://schemas.microsoft.com/office/powerpoint/2010/main" val="735715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9364-6DFC-E176-3C99-55576095E7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B17DBC-F7BB-8445-CF48-64A5A4362F87}"/>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4" name="Tijdelijke aanduiding voor dianummer 3">
            <a:extLst>
              <a:ext uri="{FF2B5EF4-FFF2-40B4-BE49-F238E27FC236}">
                <a16:creationId xmlns:a16="http://schemas.microsoft.com/office/drawing/2014/main" id="{2FDF2FB0-7280-2FF7-7D52-023CF9B94CF1}"/>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33</a:t>
            </a:fld>
            <a:endParaRPr lang="nl-BE" noProof="0"/>
          </a:p>
        </p:txBody>
      </p:sp>
      <p:graphicFrame>
        <p:nvGraphicFramePr>
          <p:cNvPr id="6" name="Tijdelijke aanduiding voor inhoud 2">
            <a:extLst>
              <a:ext uri="{FF2B5EF4-FFF2-40B4-BE49-F238E27FC236}">
                <a16:creationId xmlns:a16="http://schemas.microsoft.com/office/drawing/2014/main" id="{86858726-88C8-D0A2-E4E4-CA64ECD52010}"/>
              </a:ext>
            </a:extLst>
          </p:cNvPr>
          <p:cNvGraphicFramePr>
            <a:graphicFrameLocks noGrp="1"/>
          </p:cNvGraphicFramePr>
          <p:nvPr>
            <p:ph idx="1"/>
            <p:extLst>
              <p:ext uri="{D42A27DB-BD31-4B8C-83A1-F6EECF244321}">
                <p14:modId xmlns:p14="http://schemas.microsoft.com/office/powerpoint/2010/main" val="839750639"/>
              </p:ext>
            </p:extLst>
          </p:nvPr>
        </p:nvGraphicFramePr>
        <p:xfrm>
          <a:off x="650197" y="1761563"/>
          <a:ext cx="7576903" cy="2994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Rounded Corners 2">
            <a:extLst>
              <a:ext uri="{FF2B5EF4-FFF2-40B4-BE49-F238E27FC236}">
                <a16:creationId xmlns:a16="http://schemas.microsoft.com/office/drawing/2014/main" id="{5C27A2BB-C107-D57D-1D29-72DD9D6DE300}"/>
              </a:ext>
            </a:extLst>
          </p:cNvPr>
          <p:cNvSpPr/>
          <p:nvPr/>
        </p:nvSpPr>
        <p:spPr>
          <a:xfrm>
            <a:off x="650196" y="1312316"/>
            <a:ext cx="7576903" cy="898494"/>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nl-NL" sz="1400" dirty="0"/>
          </a:p>
        </p:txBody>
      </p:sp>
      <p:sp>
        <p:nvSpPr>
          <p:cNvPr id="8" name="Rectangle 7" descr="Warning">
            <a:extLst>
              <a:ext uri="{FF2B5EF4-FFF2-40B4-BE49-F238E27FC236}">
                <a16:creationId xmlns:a16="http://schemas.microsoft.com/office/drawing/2014/main" id="{D6EA189F-719B-2F9F-7781-B54479D55AA0}"/>
              </a:ext>
            </a:extLst>
          </p:cNvPr>
          <p:cNvSpPr/>
          <p:nvPr/>
        </p:nvSpPr>
        <p:spPr>
          <a:xfrm>
            <a:off x="916900" y="1526300"/>
            <a:ext cx="470525" cy="470525"/>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nl-NL"/>
          </a:p>
        </p:txBody>
      </p:sp>
      <p:sp>
        <p:nvSpPr>
          <p:cNvPr id="9" name="TextBox 8">
            <a:extLst>
              <a:ext uri="{FF2B5EF4-FFF2-40B4-BE49-F238E27FC236}">
                <a16:creationId xmlns:a16="http://schemas.microsoft.com/office/drawing/2014/main" id="{37B819F8-1C83-8017-C139-C5AAF70C9803}"/>
              </a:ext>
            </a:extLst>
          </p:cNvPr>
          <p:cNvSpPr txBox="1"/>
          <p:nvPr/>
        </p:nvSpPr>
        <p:spPr>
          <a:xfrm>
            <a:off x="1654128" y="1526300"/>
            <a:ext cx="2657475" cy="338554"/>
          </a:xfrm>
          <a:prstGeom prst="rect">
            <a:avLst/>
          </a:prstGeom>
          <a:noFill/>
        </p:spPr>
        <p:txBody>
          <a:bodyPr wrap="square" rtlCol="0">
            <a:spAutoFit/>
          </a:bodyPr>
          <a:lstStyle/>
          <a:p>
            <a:r>
              <a:rPr lang="nl-BE" sz="1600" dirty="0"/>
              <a:t>Extra-</a:t>
            </a:r>
            <a:r>
              <a:rPr lang="nl-BE" sz="1600" dirty="0" err="1"/>
              <a:t>contractual</a:t>
            </a:r>
            <a:r>
              <a:rPr lang="nl-BE" sz="1600" dirty="0"/>
              <a:t> </a:t>
            </a:r>
            <a:r>
              <a:rPr lang="nl-BE" sz="1600" dirty="0" err="1"/>
              <a:t>Liability</a:t>
            </a:r>
            <a:endParaRPr lang="nl-NL" sz="1600" dirty="0"/>
          </a:p>
        </p:txBody>
      </p:sp>
      <p:sp>
        <p:nvSpPr>
          <p:cNvPr id="10" name="TextBox 9">
            <a:extLst>
              <a:ext uri="{FF2B5EF4-FFF2-40B4-BE49-F238E27FC236}">
                <a16:creationId xmlns:a16="http://schemas.microsoft.com/office/drawing/2014/main" id="{6FBA3005-E664-35D6-211F-A5BE0ACE848D}"/>
              </a:ext>
            </a:extLst>
          </p:cNvPr>
          <p:cNvSpPr txBox="1"/>
          <p:nvPr/>
        </p:nvSpPr>
        <p:spPr>
          <a:xfrm>
            <a:off x="5057775" y="1372588"/>
            <a:ext cx="2657475" cy="830997"/>
          </a:xfrm>
          <a:prstGeom prst="rect">
            <a:avLst/>
          </a:prstGeom>
          <a:noFill/>
        </p:spPr>
        <p:txBody>
          <a:bodyPr wrap="square" rtlCol="0">
            <a:spAutoFit/>
          </a:bodyPr>
          <a:lstStyle/>
          <a:p>
            <a:r>
              <a:rPr lang="nl-BE" sz="1600" dirty="0" err="1"/>
              <a:t>Fault</a:t>
            </a:r>
            <a:endParaRPr lang="nl-BE" sz="1600" dirty="0"/>
          </a:p>
          <a:p>
            <a:r>
              <a:rPr lang="nl-BE" sz="1600" dirty="0" err="1"/>
              <a:t>Damages</a:t>
            </a:r>
            <a:endParaRPr lang="nl-BE" sz="1600" dirty="0"/>
          </a:p>
          <a:p>
            <a:r>
              <a:rPr lang="nl-BE" sz="1600" dirty="0" err="1"/>
              <a:t>Causal</a:t>
            </a:r>
            <a:r>
              <a:rPr lang="nl-BE" sz="1600" dirty="0"/>
              <a:t> link</a:t>
            </a:r>
            <a:endParaRPr lang="nl-NL" sz="1600" dirty="0"/>
          </a:p>
        </p:txBody>
      </p:sp>
    </p:spTree>
    <p:extLst>
      <p:ext uri="{BB962C8B-B14F-4D97-AF65-F5344CB8AC3E}">
        <p14:creationId xmlns:p14="http://schemas.microsoft.com/office/powerpoint/2010/main" val="3651004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5791C-D007-F44D-691E-BAB2574306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41E25C-69AD-3AF8-2744-9FE6B9F7CCE4}"/>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3" name="Tijdelijke aanduiding voor inhoud 2">
            <a:extLst>
              <a:ext uri="{FF2B5EF4-FFF2-40B4-BE49-F238E27FC236}">
                <a16:creationId xmlns:a16="http://schemas.microsoft.com/office/drawing/2014/main" id="{406FD64A-3AAE-500D-6278-31803DC9A5FE}"/>
              </a:ext>
            </a:extLst>
          </p:cNvPr>
          <p:cNvSpPr>
            <a:spLocks noGrp="1"/>
          </p:cNvSpPr>
          <p:nvPr>
            <p:ph idx="1"/>
          </p:nvPr>
        </p:nvSpPr>
        <p:spPr>
          <a:xfrm>
            <a:off x="782873" y="1318381"/>
            <a:ext cx="7576903" cy="2994983"/>
          </a:xfrm>
        </p:spPr>
        <p:txBody>
          <a:bodyPr>
            <a:normAutofit/>
          </a:bodyPr>
          <a:lstStyle/>
          <a:p>
            <a:r>
              <a:rPr lang="en-US" b="1" dirty="0"/>
              <a:t>Obligations of the bank towards third parties</a:t>
            </a:r>
          </a:p>
          <a:p>
            <a:pPr marL="466725" lvl="1" indent="-285750">
              <a:buFont typeface="Arial" panose="020B0604020202020204" pitchFamily="34" charset="0"/>
              <a:buChar char="•"/>
            </a:pPr>
            <a:r>
              <a:rPr lang="en-US" dirty="0"/>
              <a:t>Not creating an appearance of creditworthiness </a:t>
            </a:r>
          </a:p>
          <a:p>
            <a:pPr lvl="1"/>
            <a:endParaRPr lang="en-US" dirty="0"/>
          </a:p>
          <a:p>
            <a:pPr marL="466725" lvl="1" indent="-285750">
              <a:buFont typeface="Arial" panose="020B0604020202020204" pitchFamily="34" charset="0"/>
              <a:buChar char="•"/>
            </a:pPr>
            <a:r>
              <a:rPr lang="en-US" dirty="0"/>
              <a:t>Not financing prohibited or illegal activities</a:t>
            </a:r>
          </a:p>
          <a:p>
            <a:pPr lvl="2"/>
            <a:r>
              <a:rPr lang="en-US" sz="1400" dirty="0"/>
              <a:t>	Example: Tax fraud</a:t>
            </a:r>
          </a:p>
          <a:p>
            <a:pPr lvl="2"/>
            <a:r>
              <a:rPr lang="en-US" sz="1400" dirty="0"/>
              <a:t>	Crucial: knowledge of illegal activity</a:t>
            </a:r>
          </a:p>
          <a:p>
            <a:pPr lvl="2"/>
            <a:endParaRPr lang="en-US" sz="1400" dirty="0"/>
          </a:p>
          <a:p>
            <a:pPr marL="466725" lvl="1" indent="-285750">
              <a:buFont typeface="Arial" panose="020B0604020202020204" pitchFamily="34" charset="0"/>
              <a:buChar char="•"/>
            </a:pPr>
            <a:r>
              <a:rPr lang="en-US" dirty="0"/>
              <a:t>Supervision of credit (in certain situations)</a:t>
            </a:r>
          </a:p>
          <a:p>
            <a:pPr lvl="2"/>
            <a:r>
              <a:rPr lang="en-US" sz="1600" dirty="0"/>
              <a:t>	</a:t>
            </a:r>
            <a:r>
              <a:rPr lang="en-US" sz="1400" dirty="0"/>
              <a:t>Third party argues essentially: you should have supervised</a:t>
            </a:r>
          </a:p>
          <a:p>
            <a:pPr lvl="2"/>
            <a:r>
              <a:rPr lang="en-US" sz="1400" dirty="0"/>
              <a:t>	Crucial question: Should a bank supervise how borrower uses the credit?</a:t>
            </a:r>
            <a:endParaRPr lang="nl-BE" sz="1400" dirty="0"/>
          </a:p>
        </p:txBody>
      </p:sp>
      <p:sp>
        <p:nvSpPr>
          <p:cNvPr id="4" name="Tijdelijke aanduiding voor dianummer 3">
            <a:extLst>
              <a:ext uri="{FF2B5EF4-FFF2-40B4-BE49-F238E27FC236}">
                <a16:creationId xmlns:a16="http://schemas.microsoft.com/office/drawing/2014/main" id="{2E4861FF-CDC0-A2D3-6184-8794EAFA113E}"/>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34</a:t>
            </a:fld>
            <a:endParaRPr lang="nl-BE" noProof="0"/>
          </a:p>
        </p:txBody>
      </p:sp>
    </p:spTree>
    <p:extLst>
      <p:ext uri="{BB962C8B-B14F-4D97-AF65-F5344CB8AC3E}">
        <p14:creationId xmlns:p14="http://schemas.microsoft.com/office/powerpoint/2010/main" val="2809394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6D5BA-7BB3-1F48-5FCD-829FE3F236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4E5128-0F86-323E-F068-830D9CDE22AF}"/>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3" name="Tijdelijke aanduiding voor inhoud 2">
            <a:extLst>
              <a:ext uri="{FF2B5EF4-FFF2-40B4-BE49-F238E27FC236}">
                <a16:creationId xmlns:a16="http://schemas.microsoft.com/office/drawing/2014/main" id="{63F8BF52-74A1-BBEF-155C-45F9591E59D1}"/>
              </a:ext>
            </a:extLst>
          </p:cNvPr>
          <p:cNvSpPr>
            <a:spLocks noGrp="1"/>
          </p:cNvSpPr>
          <p:nvPr>
            <p:ph idx="1"/>
          </p:nvPr>
        </p:nvSpPr>
        <p:spPr>
          <a:xfrm>
            <a:off x="782873" y="1244204"/>
            <a:ext cx="7576903" cy="2994983"/>
          </a:xfrm>
        </p:spPr>
        <p:txBody>
          <a:bodyPr>
            <a:noAutofit/>
          </a:bodyPr>
          <a:lstStyle/>
          <a:p>
            <a:pPr>
              <a:lnSpc>
                <a:spcPct val="90000"/>
              </a:lnSpc>
            </a:pPr>
            <a:r>
              <a:rPr lang="en-US" b="1" dirty="0"/>
              <a:t>What will EU rules on sustainability change (EU Taxonomy, SFDR, CSRD, EBA Guidelines, etc.)?</a:t>
            </a:r>
          </a:p>
          <a:p>
            <a:pPr>
              <a:lnSpc>
                <a:spcPct val="90000"/>
              </a:lnSpc>
            </a:pPr>
            <a:endParaRPr lang="en-US" sz="1200" dirty="0"/>
          </a:p>
          <a:p>
            <a:pPr marL="466725" lvl="1" indent="-285750">
              <a:lnSpc>
                <a:spcPct val="90000"/>
              </a:lnSpc>
              <a:buFont typeface="Wingdings" panose="05000000000000000000" pitchFamily="2" charset="2"/>
              <a:buChar char="§"/>
            </a:pPr>
            <a:r>
              <a:rPr lang="en-US" b="1" dirty="0"/>
              <a:t>Rule arising from EU Action plan </a:t>
            </a:r>
          </a:p>
          <a:p>
            <a:pPr lvl="1">
              <a:lnSpc>
                <a:spcPct val="90000"/>
              </a:lnSpc>
            </a:pPr>
            <a:r>
              <a:rPr lang="en-US" dirty="0"/>
              <a:t>	Focus mainly on the E</a:t>
            </a:r>
          </a:p>
          <a:p>
            <a:pPr lvl="1">
              <a:lnSpc>
                <a:spcPct val="90000"/>
              </a:lnSpc>
            </a:pPr>
            <a:r>
              <a:rPr lang="en-US" dirty="0"/>
              <a:t>	Focus mainly on the investor</a:t>
            </a:r>
          </a:p>
          <a:p>
            <a:pPr lvl="1">
              <a:lnSpc>
                <a:spcPct val="90000"/>
              </a:lnSpc>
            </a:pPr>
            <a:r>
              <a:rPr lang="en-US" dirty="0"/>
              <a:t>	These rules mainly impose disclosure and reporting obligations.</a:t>
            </a:r>
          </a:p>
          <a:p>
            <a:pPr lvl="1">
              <a:lnSpc>
                <a:spcPct val="90000"/>
              </a:lnSpc>
            </a:pPr>
            <a:r>
              <a:rPr lang="en-US" dirty="0"/>
              <a:t>	No new direct obligation for banks to prevent ESG damage by borrowers</a:t>
            </a:r>
            <a:endParaRPr lang="en-US" sz="1400" b="1" dirty="0"/>
          </a:p>
          <a:p>
            <a:pPr marL="466725" lvl="1" indent="-285750">
              <a:lnSpc>
                <a:spcPct val="90000"/>
              </a:lnSpc>
              <a:buFont typeface="Wingdings" panose="05000000000000000000" pitchFamily="2" charset="2"/>
              <a:buChar char="§"/>
            </a:pPr>
            <a:r>
              <a:rPr lang="en-US" b="1" dirty="0"/>
              <a:t>Via EBA Guidelines?</a:t>
            </a:r>
          </a:p>
          <a:p>
            <a:pPr marL="466725" lvl="1" indent="-285750">
              <a:lnSpc>
                <a:spcPct val="90000"/>
              </a:lnSpc>
              <a:buFont typeface="Wingdings" panose="05000000000000000000" pitchFamily="2" charset="2"/>
              <a:buChar char="§"/>
            </a:pPr>
            <a:r>
              <a:rPr lang="en-US" b="1" dirty="0"/>
              <a:t>Voluntary adherence to ESG principles or soft law?</a:t>
            </a:r>
          </a:p>
          <a:p>
            <a:pPr marL="466725" lvl="1" indent="-285750">
              <a:lnSpc>
                <a:spcPct val="90000"/>
              </a:lnSpc>
              <a:buFont typeface="Wingdings" panose="05000000000000000000" pitchFamily="2" charset="2"/>
              <a:buChar char="§"/>
            </a:pPr>
            <a:r>
              <a:rPr lang="en-US" b="1" dirty="0"/>
              <a:t>CSDD: No Due </a:t>
            </a:r>
            <a:r>
              <a:rPr lang="en-US" b="1" dirty="0" err="1"/>
              <a:t>Dilligence</a:t>
            </a:r>
            <a:r>
              <a:rPr lang="en-US" b="1" dirty="0"/>
              <a:t>, but Art. 22 climate transition plan</a:t>
            </a:r>
          </a:p>
          <a:p>
            <a:pPr lvl="1">
              <a:lnSpc>
                <a:spcPct val="90000"/>
              </a:lnSpc>
            </a:pPr>
            <a:r>
              <a:rPr lang="en-US" dirty="0"/>
              <a:t>	Original proposal: due diligence requirement also for lending activities.</a:t>
            </a:r>
          </a:p>
          <a:p>
            <a:pPr lvl="1">
              <a:lnSpc>
                <a:spcPct val="90000"/>
              </a:lnSpc>
            </a:pPr>
            <a:r>
              <a:rPr lang="en-US" dirty="0"/>
              <a:t>	Final compromise: lending falls outside definition of “chain of activities”.</a:t>
            </a:r>
          </a:p>
        </p:txBody>
      </p:sp>
      <p:sp>
        <p:nvSpPr>
          <p:cNvPr id="4" name="Tijdelijke aanduiding voor dianummer 3">
            <a:extLst>
              <a:ext uri="{FF2B5EF4-FFF2-40B4-BE49-F238E27FC236}">
                <a16:creationId xmlns:a16="http://schemas.microsoft.com/office/drawing/2014/main" id="{EC9E9F71-E9F1-E40E-760D-1896D1F7A07E}"/>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35</a:t>
            </a:fld>
            <a:endParaRPr lang="nl-BE" noProof="0"/>
          </a:p>
        </p:txBody>
      </p:sp>
    </p:spTree>
    <p:extLst>
      <p:ext uri="{BB962C8B-B14F-4D97-AF65-F5344CB8AC3E}">
        <p14:creationId xmlns:p14="http://schemas.microsoft.com/office/powerpoint/2010/main" val="1845839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B6760-ACE7-25F7-CDD6-42E2FBD732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242F71-DECD-C550-91AA-79AF073CA1C2}"/>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3" name="Tijdelijke aanduiding voor inhoud 2">
            <a:extLst>
              <a:ext uri="{FF2B5EF4-FFF2-40B4-BE49-F238E27FC236}">
                <a16:creationId xmlns:a16="http://schemas.microsoft.com/office/drawing/2014/main" id="{670DB80A-EBEF-C51D-51E3-FBE69DA2E3DB}"/>
              </a:ext>
            </a:extLst>
          </p:cNvPr>
          <p:cNvSpPr>
            <a:spLocks noGrp="1"/>
          </p:cNvSpPr>
          <p:nvPr>
            <p:ph idx="1"/>
          </p:nvPr>
        </p:nvSpPr>
        <p:spPr>
          <a:xfrm>
            <a:off x="782873" y="1318381"/>
            <a:ext cx="7576903" cy="2994983"/>
          </a:xfrm>
        </p:spPr>
        <p:txBody>
          <a:bodyPr>
            <a:normAutofit/>
          </a:bodyPr>
          <a:lstStyle/>
          <a:p>
            <a:r>
              <a:rPr lang="en-US" sz="1400" dirty="0"/>
              <a:t>Key question: Should the Bank actively supervise the use of credit?</a:t>
            </a:r>
          </a:p>
          <a:p>
            <a:pPr lvl="1"/>
            <a:endParaRPr lang="en-US" dirty="0"/>
          </a:p>
          <a:p>
            <a:pPr lvl="1"/>
            <a:r>
              <a:rPr lang="en-US" b="1" dirty="0"/>
              <a:t>Main rule: </a:t>
            </a:r>
            <a:r>
              <a:rPr lang="en-US" dirty="0"/>
              <a:t>There is </a:t>
            </a:r>
            <a:r>
              <a:rPr lang="en-US" b="1" dirty="0"/>
              <a:t>no general legal duty </a:t>
            </a:r>
            <a:r>
              <a:rPr lang="en-US" dirty="0"/>
              <a:t>for the bank to examine how the borrower spends the credit </a:t>
            </a:r>
            <a:r>
              <a:rPr lang="en-US" i="1" dirty="0"/>
              <a:t>during </a:t>
            </a:r>
            <a:r>
              <a:rPr lang="en-US" dirty="0"/>
              <a:t>the term of the credit contract.</a:t>
            </a:r>
          </a:p>
          <a:p>
            <a:pPr lvl="1"/>
            <a:endParaRPr lang="en-US" dirty="0"/>
          </a:p>
          <a:p>
            <a:pPr lvl="1"/>
            <a:r>
              <a:rPr lang="en-US" b="1" dirty="0"/>
              <a:t>Why? </a:t>
            </a:r>
            <a:r>
              <a:rPr lang="en-US" dirty="0"/>
              <a:t>Belgian law does not consider the bank to be its customers supervisor.</a:t>
            </a:r>
          </a:p>
          <a:p>
            <a:pPr lvl="1"/>
            <a:endParaRPr lang="en-US" dirty="0"/>
          </a:p>
          <a:p>
            <a:pPr lvl="1"/>
            <a:r>
              <a:rPr lang="en-US" b="1" dirty="0"/>
              <a:t>Consequence</a:t>
            </a:r>
            <a:r>
              <a:rPr lang="en-US" dirty="0"/>
              <a:t>: The bank is, </a:t>
            </a:r>
            <a:r>
              <a:rPr lang="en-US" b="1" u="sng" dirty="0"/>
              <a:t>in principle</a:t>
            </a:r>
            <a:r>
              <a:rPr lang="en-US" dirty="0"/>
              <a:t>, </a:t>
            </a:r>
            <a:r>
              <a:rPr lang="en-US" b="1" dirty="0"/>
              <a:t>not required to actively monitor </a:t>
            </a:r>
            <a:r>
              <a:rPr lang="nl-NL" dirty="0"/>
              <a:t>–</a:t>
            </a:r>
            <a:r>
              <a:rPr lang="nl-NL" b="1" dirty="0"/>
              <a:t> </a:t>
            </a:r>
            <a:r>
              <a:rPr lang="en-US" i="1" dirty="0"/>
              <a:t>during the term of the credit contract </a:t>
            </a:r>
            <a:r>
              <a:rPr lang="en-US" dirty="0"/>
              <a:t>– whether the borrower may be causing </a:t>
            </a:r>
            <a:r>
              <a:rPr lang="en-US" b="1" dirty="0"/>
              <a:t>ESG damage to third parties</a:t>
            </a:r>
            <a:r>
              <a:rPr lang="en-US" dirty="0"/>
              <a:t>.</a:t>
            </a:r>
          </a:p>
        </p:txBody>
      </p:sp>
      <p:sp>
        <p:nvSpPr>
          <p:cNvPr id="4" name="Tijdelijke aanduiding voor dianummer 3">
            <a:extLst>
              <a:ext uri="{FF2B5EF4-FFF2-40B4-BE49-F238E27FC236}">
                <a16:creationId xmlns:a16="http://schemas.microsoft.com/office/drawing/2014/main" id="{60D28AA2-077D-E648-47DA-A065F8F269B2}"/>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36</a:t>
            </a:fld>
            <a:endParaRPr lang="nl-BE" noProof="0"/>
          </a:p>
        </p:txBody>
      </p:sp>
    </p:spTree>
    <p:extLst>
      <p:ext uri="{BB962C8B-B14F-4D97-AF65-F5344CB8AC3E}">
        <p14:creationId xmlns:p14="http://schemas.microsoft.com/office/powerpoint/2010/main" val="3918279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724DF-5C40-C994-C0C9-6E014FA15B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04BEBDE-7EB1-44F1-F354-284896795EB2}"/>
              </a:ext>
            </a:extLst>
          </p:cNvPr>
          <p:cNvSpPr>
            <a:spLocks noGrp="1"/>
          </p:cNvSpPr>
          <p:nvPr>
            <p:ph type="title"/>
          </p:nvPr>
        </p:nvSpPr>
        <p:spPr>
          <a:xfrm>
            <a:off x="782873" y="386954"/>
            <a:ext cx="7576903" cy="857250"/>
          </a:xfrm>
        </p:spPr>
        <p:txBody>
          <a:bodyPr anchor="b">
            <a:normAutofit/>
          </a:bodyPr>
          <a:lstStyle/>
          <a:p>
            <a:r>
              <a:rPr lang="nl-BE" dirty="0" err="1"/>
              <a:t>Lender</a:t>
            </a:r>
            <a:r>
              <a:rPr lang="nl-BE" dirty="0"/>
              <a:t> </a:t>
            </a:r>
            <a:r>
              <a:rPr lang="nl-BE" dirty="0" err="1"/>
              <a:t>liability</a:t>
            </a:r>
            <a:r>
              <a:rPr lang="nl-BE" dirty="0"/>
              <a:t>?</a:t>
            </a:r>
          </a:p>
        </p:txBody>
      </p:sp>
      <p:sp>
        <p:nvSpPr>
          <p:cNvPr id="3" name="Tijdelijke aanduiding voor inhoud 2">
            <a:extLst>
              <a:ext uri="{FF2B5EF4-FFF2-40B4-BE49-F238E27FC236}">
                <a16:creationId xmlns:a16="http://schemas.microsoft.com/office/drawing/2014/main" id="{3527064A-7744-698B-1118-92982551C064}"/>
              </a:ext>
            </a:extLst>
          </p:cNvPr>
          <p:cNvSpPr>
            <a:spLocks noGrp="1"/>
          </p:cNvSpPr>
          <p:nvPr>
            <p:ph idx="1"/>
          </p:nvPr>
        </p:nvSpPr>
        <p:spPr>
          <a:xfrm>
            <a:off x="782873" y="1318381"/>
            <a:ext cx="7576903" cy="2994983"/>
          </a:xfrm>
        </p:spPr>
        <p:txBody>
          <a:bodyPr>
            <a:normAutofit/>
          </a:bodyPr>
          <a:lstStyle/>
          <a:p>
            <a:r>
              <a:rPr lang="en-US" sz="1400" dirty="0"/>
              <a:t>Exceptions: When should a bank supervise the use of credit?</a:t>
            </a:r>
          </a:p>
          <a:p>
            <a:endParaRPr lang="en-US" sz="1400" dirty="0"/>
          </a:p>
          <a:p>
            <a:pPr lvl="1"/>
            <a:r>
              <a:rPr lang="en-US" b="1" dirty="0"/>
              <a:t>Explicit agreements on supervision</a:t>
            </a:r>
          </a:p>
          <a:p>
            <a:pPr lvl="1"/>
            <a:endParaRPr lang="en-US" b="1" dirty="0"/>
          </a:p>
          <a:p>
            <a:pPr lvl="1"/>
            <a:r>
              <a:rPr lang="en-US" b="1" dirty="0"/>
              <a:t>Passive knowledge of unlawful activity (e.g. Media reports) </a:t>
            </a:r>
          </a:p>
          <a:p>
            <a:pPr lvl="1"/>
            <a:endParaRPr lang="en-US" b="1" dirty="0"/>
          </a:p>
          <a:p>
            <a:pPr lvl="1"/>
            <a:r>
              <a:rPr lang="en-US" b="1" dirty="0"/>
              <a:t>Voluntary endorsement of soft law (e.g. UNGP)</a:t>
            </a:r>
          </a:p>
          <a:p>
            <a:pPr lvl="1"/>
            <a:endParaRPr lang="en-US" b="1" dirty="0"/>
          </a:p>
          <a:p>
            <a:pPr lvl="1"/>
            <a:r>
              <a:rPr lang="en-US" b="1" dirty="0"/>
              <a:t>Bank presents itself as “sustainable bank”</a:t>
            </a:r>
            <a:endParaRPr lang="en-US" dirty="0"/>
          </a:p>
        </p:txBody>
      </p:sp>
      <p:sp>
        <p:nvSpPr>
          <p:cNvPr id="4" name="Tijdelijke aanduiding voor dianummer 3">
            <a:extLst>
              <a:ext uri="{FF2B5EF4-FFF2-40B4-BE49-F238E27FC236}">
                <a16:creationId xmlns:a16="http://schemas.microsoft.com/office/drawing/2014/main" id="{C6F681EE-1D33-4BC8-ECBD-7CD197375382}"/>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7AE184E0-0BD4-4705-A12B-9B71DDE63301}" type="slidenum">
              <a:rPr lang="nl-BE" noProof="0" smtClean="0"/>
              <a:pPr>
                <a:spcAft>
                  <a:spcPts val="600"/>
                </a:spcAft>
              </a:pPr>
              <a:t>37</a:t>
            </a:fld>
            <a:endParaRPr lang="nl-BE" noProof="0"/>
          </a:p>
        </p:txBody>
      </p:sp>
    </p:spTree>
    <p:extLst>
      <p:ext uri="{BB962C8B-B14F-4D97-AF65-F5344CB8AC3E}">
        <p14:creationId xmlns:p14="http://schemas.microsoft.com/office/powerpoint/2010/main" val="3312613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1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38</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3" y="1858296"/>
            <a:ext cx="3789127" cy="1722364"/>
          </a:xfrm>
        </p:spPr>
        <p:txBody>
          <a:bodyPr anchor="t">
            <a:normAutofit/>
          </a:bodyPr>
          <a:lstStyle/>
          <a:p>
            <a:r>
              <a:rPr lang="nl-BE" dirty="0"/>
              <a:t>Q&amp;A </a:t>
            </a:r>
            <a:r>
              <a:rPr lang="nl-BE" dirty="0" err="1"/>
              <a:t>Session</a:t>
            </a:r>
            <a:br>
              <a:rPr lang="nl-BE" dirty="0"/>
            </a:br>
            <a:br>
              <a:rPr lang="nl-BE" dirty="0"/>
            </a:br>
            <a:r>
              <a:rPr lang="nl-BE" dirty="0" err="1"/>
              <a:t>Your</a:t>
            </a:r>
            <a:r>
              <a:rPr lang="nl-BE" dirty="0"/>
              <a:t> </a:t>
            </a:r>
            <a:r>
              <a:rPr lang="nl-BE" dirty="0" err="1"/>
              <a:t>questions</a:t>
            </a:r>
            <a:r>
              <a:rPr lang="nl-BE" dirty="0"/>
              <a:t> matter</a:t>
            </a:r>
            <a:endParaRPr lang="fr-BE" dirty="0"/>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6</a:t>
            </a:r>
          </a:p>
        </p:txBody>
      </p:sp>
    </p:spTree>
    <p:extLst>
      <p:ext uri="{BB962C8B-B14F-4D97-AF65-F5344CB8AC3E}">
        <p14:creationId xmlns:p14="http://schemas.microsoft.com/office/powerpoint/2010/main" val="307784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4</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3" y="1858296"/>
            <a:ext cx="3789127" cy="1722364"/>
          </a:xfrm>
        </p:spPr>
        <p:txBody>
          <a:bodyPr anchor="t">
            <a:normAutofit/>
          </a:bodyPr>
          <a:lstStyle/>
          <a:p>
            <a:r>
              <a:rPr lang="fr-BE" dirty="0"/>
              <a:t>Introduction </a:t>
            </a:r>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1</a:t>
            </a:r>
            <a:endParaRPr lang="fr-BE"/>
          </a:p>
        </p:txBody>
      </p:sp>
    </p:spTree>
    <p:extLst>
      <p:ext uri="{BB962C8B-B14F-4D97-AF65-F5344CB8AC3E}">
        <p14:creationId xmlns:p14="http://schemas.microsoft.com/office/powerpoint/2010/main" val="2642808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rmAutofit/>
          </a:bodyPr>
          <a:lstStyle/>
          <a:p>
            <a:r>
              <a:rPr lang="nl-BE" dirty="0"/>
              <a:t>1. </a:t>
            </a:r>
            <a:r>
              <a:rPr lang="nl-BE" dirty="0" err="1"/>
              <a:t>Introduction</a:t>
            </a: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5</a:t>
            </a:fld>
            <a:endParaRPr lang="en-NL"/>
          </a:p>
        </p:txBody>
      </p:sp>
      <p:graphicFrame>
        <p:nvGraphicFramePr>
          <p:cNvPr id="12" name="Content Placeholder 2">
            <a:extLst>
              <a:ext uri="{FF2B5EF4-FFF2-40B4-BE49-F238E27FC236}">
                <a16:creationId xmlns:a16="http://schemas.microsoft.com/office/drawing/2014/main" id="{213A2B8B-2102-203B-4BAA-0FD998DB3E77}"/>
              </a:ext>
            </a:extLst>
          </p:cNvPr>
          <p:cNvGraphicFramePr>
            <a:graphicFrameLocks noGrp="1"/>
          </p:cNvGraphicFramePr>
          <p:nvPr>
            <p:ph idx="1"/>
            <p:extLst>
              <p:ext uri="{D42A27DB-BD31-4B8C-83A1-F6EECF244321}">
                <p14:modId xmlns:p14="http://schemas.microsoft.com/office/powerpoint/2010/main" val="1798143455"/>
              </p:ext>
            </p:extLst>
          </p:nvPr>
        </p:nvGraphicFramePr>
        <p:xfrm>
          <a:off x="782873" y="1379340"/>
          <a:ext cx="7694111" cy="3377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5C46BC8-8D6F-BBF6-7766-FB41C2145DD7}"/>
              </a:ext>
            </a:extLst>
          </p:cNvPr>
          <p:cNvSpPr txBox="1"/>
          <p:nvPr/>
        </p:nvSpPr>
        <p:spPr>
          <a:xfrm>
            <a:off x="4188147" y="4170673"/>
            <a:ext cx="766354" cy="261610"/>
          </a:xfrm>
          <a:prstGeom prst="rect">
            <a:avLst/>
          </a:prstGeom>
          <a:noFill/>
        </p:spPr>
        <p:txBody>
          <a:bodyPr wrap="square" rtlCol="0">
            <a:spAutoFit/>
          </a:bodyPr>
          <a:lstStyle/>
          <a:p>
            <a:r>
              <a:rPr lang="nl-BE" sz="1100" b="1" dirty="0"/>
              <a:t>3 goals</a:t>
            </a:r>
            <a:endParaRPr lang="nl-NL" sz="1100" b="1" dirty="0"/>
          </a:p>
        </p:txBody>
      </p:sp>
    </p:spTree>
    <p:extLst>
      <p:ext uri="{BB962C8B-B14F-4D97-AF65-F5344CB8AC3E}">
        <p14:creationId xmlns:p14="http://schemas.microsoft.com/office/powerpoint/2010/main" val="299768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rmAutofit/>
          </a:bodyPr>
          <a:lstStyle/>
          <a:p>
            <a:pPr>
              <a:lnSpc>
                <a:spcPct val="90000"/>
              </a:lnSpc>
            </a:pPr>
            <a:r>
              <a:rPr lang="nl-BE"/>
              <a:t>1. Introduction</a:t>
            </a:r>
            <a:endParaRPr lang="nl-NL" dirty="0"/>
          </a:p>
        </p:txBody>
      </p:sp>
      <p:sp>
        <p:nvSpPr>
          <p:cNvPr id="3" name="Content Placeholder 2">
            <a:extLst>
              <a:ext uri="{FF2B5EF4-FFF2-40B4-BE49-F238E27FC236}">
                <a16:creationId xmlns:a16="http://schemas.microsoft.com/office/drawing/2014/main" id="{7D771E2D-8D1C-A579-8AAB-D30511260C50}"/>
              </a:ext>
            </a:extLst>
          </p:cNvPr>
          <p:cNvSpPr>
            <a:spLocks noGrp="1"/>
          </p:cNvSpPr>
          <p:nvPr>
            <p:ph idx="1"/>
          </p:nvPr>
        </p:nvSpPr>
        <p:spPr>
          <a:xfrm>
            <a:off x="782873" y="1318381"/>
            <a:ext cx="7576903" cy="2994983"/>
          </a:xfrm>
        </p:spPr>
        <p:txBody>
          <a:bodyPr>
            <a:normAutofit/>
          </a:bodyPr>
          <a:lstStyle/>
          <a:p>
            <a:pPr marL="0" indent="0">
              <a:lnSpc>
                <a:spcPct val="90000"/>
              </a:lnSpc>
              <a:buNone/>
            </a:pPr>
            <a:endParaRPr lang="nl-NL" sz="1400">
              <a:effectLst/>
            </a:endParaRPr>
          </a:p>
          <a:p>
            <a:pPr>
              <a:lnSpc>
                <a:spcPct val="90000"/>
              </a:lnSpc>
            </a:pPr>
            <a:r>
              <a:rPr lang="en-US" sz="1400" b="1"/>
              <a:t>Action Plan: Financing Sustainable Growth</a:t>
            </a:r>
            <a:endParaRPr lang="nl-BE" sz="1400" b="1"/>
          </a:p>
          <a:p>
            <a:pPr marL="466725" lvl="1" indent="-285750">
              <a:lnSpc>
                <a:spcPct val="90000"/>
              </a:lnSpc>
              <a:buFont typeface="Arial" panose="020B0604020202020204" pitchFamily="34" charset="0"/>
              <a:buChar char="•"/>
            </a:pPr>
            <a:r>
              <a:rPr lang="nl-NL"/>
              <a:t>EU Taxonomy</a:t>
            </a:r>
          </a:p>
          <a:p>
            <a:pPr marL="466725" lvl="1" indent="-285750">
              <a:lnSpc>
                <a:spcPct val="90000"/>
              </a:lnSpc>
              <a:buFont typeface="Arial" panose="020B0604020202020204" pitchFamily="34" charset="0"/>
              <a:buChar char="•"/>
            </a:pPr>
            <a:r>
              <a:rPr lang="nl-NL"/>
              <a:t>Sustainable Finance Disclosure Regulation (SFDR)</a:t>
            </a:r>
          </a:p>
          <a:p>
            <a:pPr marL="466725" lvl="1" indent="-285750">
              <a:lnSpc>
                <a:spcPct val="90000"/>
              </a:lnSpc>
              <a:buFont typeface="Arial" panose="020B0604020202020204" pitchFamily="34" charset="0"/>
              <a:buChar char="•"/>
            </a:pPr>
            <a:r>
              <a:rPr lang="en-US"/>
              <a:t>Corporate Sustainability Reporting Directive (CSRD)</a:t>
            </a:r>
          </a:p>
          <a:p>
            <a:pPr lvl="1">
              <a:lnSpc>
                <a:spcPct val="90000"/>
              </a:lnSpc>
            </a:pPr>
            <a:endParaRPr lang="en-US"/>
          </a:p>
          <a:p>
            <a:pPr lvl="1">
              <a:lnSpc>
                <a:spcPct val="90000"/>
              </a:lnSpc>
            </a:pPr>
            <a:endParaRPr lang="en-US"/>
          </a:p>
          <a:p>
            <a:pPr>
              <a:lnSpc>
                <a:spcPct val="90000"/>
              </a:lnSpc>
            </a:pPr>
            <a:r>
              <a:rPr lang="en-US" sz="1400" b="1"/>
              <a:t>Conclusion</a:t>
            </a:r>
          </a:p>
          <a:p>
            <a:pPr marL="466725" lvl="1" indent="-285750">
              <a:lnSpc>
                <a:spcPct val="90000"/>
              </a:lnSpc>
              <a:buFont typeface="Arial" panose="020B0604020202020204" pitchFamily="34" charset="0"/>
              <a:buChar char="•"/>
            </a:pPr>
            <a:r>
              <a:rPr lang="en-US"/>
              <a:t>Focus on E, not S not G</a:t>
            </a:r>
          </a:p>
          <a:p>
            <a:pPr marL="466725" lvl="1" indent="-285750">
              <a:lnSpc>
                <a:spcPct val="90000"/>
              </a:lnSpc>
              <a:buFont typeface="Arial" panose="020B0604020202020204" pitchFamily="34" charset="0"/>
              <a:buChar char="•"/>
            </a:pPr>
            <a:r>
              <a:rPr lang="en-US"/>
              <a:t>Focus more on Investment side, less on credit (in general)</a:t>
            </a:r>
          </a:p>
          <a:p>
            <a:pPr marL="466725" lvl="1" indent="-285750">
              <a:lnSpc>
                <a:spcPct val="90000"/>
              </a:lnSpc>
              <a:buFont typeface="Arial" panose="020B0604020202020204" pitchFamily="34" charset="0"/>
              <a:buChar char="•"/>
            </a:pPr>
            <a:r>
              <a:rPr lang="en-US"/>
              <a:t>Focus on reporting requirements</a:t>
            </a:r>
          </a:p>
          <a:p>
            <a:pPr marL="0" indent="0">
              <a:lnSpc>
                <a:spcPct val="90000"/>
              </a:lnSpc>
              <a:buNone/>
            </a:pPr>
            <a:endParaRPr lang="nl-NL" sz="1400"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6</a:t>
            </a:fld>
            <a:endParaRPr lang="en-NL"/>
          </a:p>
        </p:txBody>
      </p:sp>
    </p:spTree>
    <p:extLst>
      <p:ext uri="{BB962C8B-B14F-4D97-AF65-F5344CB8AC3E}">
        <p14:creationId xmlns:p14="http://schemas.microsoft.com/office/powerpoint/2010/main" val="3860877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561002"/>
          </a:xfrm>
        </p:spPr>
        <p:txBody>
          <a:bodyPr anchor="b">
            <a:normAutofit/>
          </a:bodyPr>
          <a:lstStyle/>
          <a:p>
            <a:r>
              <a:rPr lang="nl-BE" dirty="0"/>
              <a:t>1. </a:t>
            </a:r>
            <a:r>
              <a:rPr lang="nl-BE" dirty="0" err="1"/>
              <a:t>Introduction</a:t>
            </a: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7</a:t>
            </a:fld>
            <a:endParaRPr lang="en-NL"/>
          </a:p>
        </p:txBody>
      </p:sp>
      <p:graphicFrame>
        <p:nvGraphicFramePr>
          <p:cNvPr id="6" name="Content Placeholder 2">
            <a:extLst>
              <a:ext uri="{FF2B5EF4-FFF2-40B4-BE49-F238E27FC236}">
                <a16:creationId xmlns:a16="http://schemas.microsoft.com/office/drawing/2014/main" id="{9B6A6110-91F9-C9C4-6813-8EB1F8379995}"/>
              </a:ext>
            </a:extLst>
          </p:cNvPr>
          <p:cNvGraphicFramePr>
            <a:graphicFrameLocks noGrp="1"/>
          </p:cNvGraphicFramePr>
          <p:nvPr>
            <p:ph idx="1"/>
            <p:extLst>
              <p:ext uri="{D42A27DB-BD31-4B8C-83A1-F6EECF244321}">
                <p14:modId xmlns:p14="http://schemas.microsoft.com/office/powerpoint/2010/main" val="1376589641"/>
              </p:ext>
            </p:extLst>
          </p:nvPr>
        </p:nvGraphicFramePr>
        <p:xfrm>
          <a:off x="782872" y="0"/>
          <a:ext cx="7576903" cy="4548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98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44858-8F6F-3E70-3A53-33F3251869F3}"/>
              </a:ext>
            </a:extLst>
          </p:cNvPr>
          <p:cNvSpPr>
            <a:spLocks noGrp="1"/>
          </p:cNvSpPr>
          <p:nvPr>
            <p:ph type="title"/>
          </p:nvPr>
        </p:nvSpPr>
        <p:spPr>
          <a:xfrm>
            <a:off x="782873" y="386954"/>
            <a:ext cx="7576903" cy="857250"/>
          </a:xfrm>
        </p:spPr>
        <p:txBody>
          <a:bodyPr anchor="b">
            <a:normAutofit/>
          </a:bodyPr>
          <a:lstStyle/>
          <a:p>
            <a:r>
              <a:rPr lang="nl-BE" dirty="0"/>
              <a:t>1. </a:t>
            </a:r>
            <a:r>
              <a:rPr lang="nl-BE" dirty="0" err="1"/>
              <a:t>Introduction</a:t>
            </a:r>
            <a:endParaRPr lang="nl-NL" dirty="0"/>
          </a:p>
        </p:txBody>
      </p:sp>
      <p:sp>
        <p:nvSpPr>
          <p:cNvPr id="4" name="Slide Number Placeholder 3">
            <a:extLst>
              <a:ext uri="{FF2B5EF4-FFF2-40B4-BE49-F238E27FC236}">
                <a16:creationId xmlns:a16="http://schemas.microsoft.com/office/drawing/2014/main" id="{3A0E860E-6A25-F8F7-D981-EA1B2DFD1424}"/>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8</a:t>
            </a:fld>
            <a:endParaRPr lang="en-NL"/>
          </a:p>
        </p:txBody>
      </p:sp>
      <p:graphicFrame>
        <p:nvGraphicFramePr>
          <p:cNvPr id="7" name="Content Placeholder 2">
            <a:extLst>
              <a:ext uri="{FF2B5EF4-FFF2-40B4-BE49-F238E27FC236}">
                <a16:creationId xmlns:a16="http://schemas.microsoft.com/office/drawing/2014/main" id="{D8F76739-EE11-22C2-01F3-6C4E5BD9C73B}"/>
              </a:ext>
            </a:extLst>
          </p:cNvPr>
          <p:cNvGraphicFramePr>
            <a:graphicFrameLocks noGrp="1"/>
          </p:cNvGraphicFramePr>
          <p:nvPr>
            <p:ph idx="1"/>
            <p:extLst>
              <p:ext uri="{D42A27DB-BD31-4B8C-83A1-F6EECF244321}">
                <p14:modId xmlns:p14="http://schemas.microsoft.com/office/powerpoint/2010/main" val="2584786127"/>
              </p:ext>
            </p:extLst>
          </p:nvPr>
        </p:nvGraphicFramePr>
        <p:xfrm>
          <a:off x="782873" y="1318381"/>
          <a:ext cx="7576903" cy="2994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672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BAB969-FE2D-871F-96FF-38094264F80B}"/>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B86DE904-C121-477E-B2B0-923493BF220C}" type="slidenum">
              <a:rPr lang="nl-NL" smtClean="0"/>
              <a:pPr>
                <a:spcAft>
                  <a:spcPts val="600"/>
                </a:spcAft>
              </a:pPr>
              <a:t>9</a:t>
            </a:fld>
            <a:endParaRPr lang="nl-NL"/>
          </a:p>
        </p:txBody>
      </p:sp>
      <p:sp>
        <p:nvSpPr>
          <p:cNvPr id="3" name="Title 2">
            <a:extLst>
              <a:ext uri="{FF2B5EF4-FFF2-40B4-BE49-F238E27FC236}">
                <a16:creationId xmlns:a16="http://schemas.microsoft.com/office/drawing/2014/main" id="{80FDD5F8-A714-7035-F834-537CF07F8EDE}"/>
              </a:ext>
            </a:extLst>
          </p:cNvPr>
          <p:cNvSpPr>
            <a:spLocks noGrp="1"/>
          </p:cNvSpPr>
          <p:nvPr>
            <p:ph type="title"/>
          </p:nvPr>
        </p:nvSpPr>
        <p:spPr>
          <a:xfrm>
            <a:off x="782872" y="1858295"/>
            <a:ext cx="5252168" cy="2268431"/>
          </a:xfrm>
        </p:spPr>
        <p:txBody>
          <a:bodyPr anchor="t">
            <a:normAutofit/>
          </a:bodyPr>
          <a:lstStyle/>
          <a:p>
            <a:r>
              <a:rPr lang="nl-BE" dirty="0">
                <a:solidFill>
                  <a:srgbClr val="4F81BD"/>
                </a:solidFill>
              </a:rPr>
              <a:t>Application </a:t>
            </a:r>
            <a:r>
              <a:rPr lang="nl-BE" dirty="0" err="1">
                <a:solidFill>
                  <a:srgbClr val="4F81BD"/>
                </a:solidFill>
              </a:rPr>
              <a:t>for</a:t>
            </a:r>
            <a:r>
              <a:rPr lang="nl-BE" dirty="0">
                <a:solidFill>
                  <a:srgbClr val="4F81BD"/>
                </a:solidFill>
              </a:rPr>
              <a:t> </a:t>
            </a:r>
            <a:r>
              <a:rPr lang="nl-BE" dirty="0" err="1">
                <a:solidFill>
                  <a:srgbClr val="4F81BD"/>
                </a:solidFill>
              </a:rPr>
              <a:t>and</a:t>
            </a:r>
            <a:r>
              <a:rPr lang="nl-BE" dirty="0">
                <a:solidFill>
                  <a:srgbClr val="4F81BD"/>
                </a:solidFill>
              </a:rPr>
              <a:t> availability of “</a:t>
            </a:r>
            <a:r>
              <a:rPr lang="nl-BE" dirty="0" err="1">
                <a:solidFill>
                  <a:srgbClr val="4F81BD"/>
                </a:solidFill>
              </a:rPr>
              <a:t>sustainable</a:t>
            </a:r>
            <a:r>
              <a:rPr lang="nl-BE" dirty="0">
                <a:solidFill>
                  <a:srgbClr val="4F81BD"/>
                </a:solidFill>
              </a:rPr>
              <a:t>” </a:t>
            </a:r>
            <a:r>
              <a:rPr lang="nl-BE" dirty="0" err="1">
                <a:solidFill>
                  <a:srgbClr val="4F81BD"/>
                </a:solidFill>
              </a:rPr>
              <a:t>financing</a:t>
            </a:r>
            <a:endParaRPr lang="fr-BE" dirty="0">
              <a:solidFill>
                <a:srgbClr val="4F81BD"/>
              </a:solidFill>
            </a:endParaRPr>
          </a:p>
        </p:txBody>
      </p:sp>
      <p:sp>
        <p:nvSpPr>
          <p:cNvPr id="5" name="Text Placeholder 4">
            <a:extLst>
              <a:ext uri="{FF2B5EF4-FFF2-40B4-BE49-F238E27FC236}">
                <a16:creationId xmlns:a16="http://schemas.microsoft.com/office/drawing/2014/main" id="{FF4D7A60-993F-A68D-A3BC-72912C404D57}"/>
              </a:ext>
            </a:extLst>
          </p:cNvPr>
          <p:cNvSpPr>
            <a:spLocks noGrp="1"/>
          </p:cNvSpPr>
          <p:nvPr>
            <p:ph type="body" sz="quarter" idx="15"/>
          </p:nvPr>
        </p:nvSpPr>
        <p:spPr>
          <a:xfrm>
            <a:off x="782873" y="886819"/>
            <a:ext cx="1550987" cy="971477"/>
          </a:xfrm>
        </p:spPr>
        <p:txBody>
          <a:bodyPr>
            <a:normAutofit/>
          </a:bodyPr>
          <a:lstStyle/>
          <a:p>
            <a:pPr>
              <a:spcAft>
                <a:spcPts val="600"/>
              </a:spcAft>
            </a:pPr>
            <a:r>
              <a:rPr lang="fr-BE" dirty="0"/>
              <a:t>2</a:t>
            </a:r>
          </a:p>
        </p:txBody>
      </p:sp>
    </p:spTree>
    <p:extLst>
      <p:ext uri="{BB962C8B-B14F-4D97-AF65-F5344CB8AC3E}">
        <p14:creationId xmlns:p14="http://schemas.microsoft.com/office/powerpoint/2010/main" val="1286604685"/>
      </p:ext>
    </p:extLst>
  </p:cSld>
  <p:clrMapOvr>
    <a:masterClrMapping/>
  </p:clrMapOvr>
</p:sld>
</file>

<file path=ppt/theme/theme1.xml><?xml version="1.0" encoding="utf-8"?>
<a:theme xmlns:a="http://schemas.openxmlformats.org/drawingml/2006/main" name="NautaDutilh – Blue">
  <a:themeElements>
    <a:clrScheme name="NautaDutilh 2023">
      <a:dk1>
        <a:srgbClr val="000000"/>
      </a:dk1>
      <a:lt1>
        <a:srgbClr val="FFFFFF"/>
      </a:lt1>
      <a:dk2>
        <a:srgbClr val="1566A1"/>
      </a:dk2>
      <a:lt2>
        <a:srgbClr val="E7E9F5"/>
      </a:lt2>
      <a:accent1>
        <a:srgbClr val="B397AE"/>
      </a:accent1>
      <a:accent2>
        <a:srgbClr val="D1BFAB"/>
      </a:accent2>
      <a:accent3>
        <a:srgbClr val="9EA7C6"/>
      </a:accent3>
      <a:accent4>
        <a:srgbClr val="FDF2DC"/>
      </a:accent4>
      <a:accent5>
        <a:srgbClr val="1C85C9"/>
      </a:accent5>
      <a:accent6>
        <a:srgbClr val="F3AF3C"/>
      </a:accent6>
      <a:hlink>
        <a:srgbClr val="0563C1"/>
      </a:hlink>
      <a:folHlink>
        <a:srgbClr val="954F72"/>
      </a:folHlink>
    </a:clrScheme>
    <a:fontScheme name="Custom 104">
      <a:majorFont>
        <a:latin typeface="HelveticaNeue LT 45 Light"/>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smtClean="0">
            <a:solidFill>
              <a:schemeClr val="accent1"/>
            </a:solidFill>
          </a:defRPr>
        </a:defPPr>
      </a:lstStyle>
    </a:txDef>
  </a:objectDefaults>
  <a:extraClrSchemeLst/>
  <a:extLst>
    <a:ext uri="{05A4C25C-085E-4340-85A3-A5531E510DB2}">
      <thm15:themeFamily xmlns:thm15="http://schemas.microsoft.com/office/thememl/2012/main" name="blank" id="{1511D3E4-9238-824E-888F-5B99FD60F62E}" vid="{9525A4E3-E374-4743-A5F3-54012242B641}"/>
    </a:ext>
  </a:extLst>
</a:theme>
</file>

<file path=ppt/theme/theme2.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708</TotalTime>
  <Words>3883</Words>
  <Application>Microsoft Office PowerPoint</Application>
  <PresentationFormat>On-screen Show (16:9)</PresentationFormat>
  <Paragraphs>435</Paragraphs>
  <Slides>38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Cambria</vt:lpstr>
      <vt:lpstr>Symbol</vt:lpstr>
      <vt:lpstr>Times New Roman</vt:lpstr>
      <vt:lpstr>Wingdings</vt:lpstr>
      <vt:lpstr>NautaDutilh – Blue</vt:lpstr>
      <vt:lpstr>  The contractual credit relationship – The impact of sustainability requirements</vt:lpstr>
      <vt:lpstr>PowerPoint Presentation</vt:lpstr>
      <vt:lpstr>Today’s Topics</vt:lpstr>
      <vt:lpstr>Introduction </vt:lpstr>
      <vt:lpstr>1. Introduction</vt:lpstr>
      <vt:lpstr>1. Introduction</vt:lpstr>
      <vt:lpstr>1. Introduction</vt:lpstr>
      <vt:lpstr>1. Introduction</vt:lpstr>
      <vt:lpstr>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2. Application for and availability of “sustainable” financing</vt:lpstr>
      <vt:lpstr>Terms of the credit agreement / terms and conditions</vt:lpstr>
      <vt:lpstr>3. Terms of the credit agreement / terms and conditions</vt:lpstr>
      <vt:lpstr>3. Terms of the credit agreement / terms and conditions</vt:lpstr>
      <vt:lpstr>Adverse events</vt:lpstr>
      <vt:lpstr>4. Adverse events</vt:lpstr>
      <vt:lpstr>Lender liability in the context of sustainable finance</vt:lpstr>
      <vt:lpstr>5. Lender liability in the context of sustainable finance</vt:lpstr>
      <vt:lpstr>Lender liability?</vt:lpstr>
      <vt:lpstr>Lender liability?</vt:lpstr>
      <vt:lpstr>Lender liability?</vt:lpstr>
      <vt:lpstr>Lender liability?</vt:lpstr>
      <vt:lpstr>Lender liability?</vt:lpstr>
      <vt:lpstr>Lender liability?</vt:lpstr>
      <vt:lpstr>Lender liability?</vt:lpstr>
      <vt:lpstr>Q&amp;A Session  Your questions matter</vt:lpstr>
    </vt:vector>
  </TitlesOfParts>
  <Company>Nautadutilh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Nautadutilh</dc:creator>
  <cp:lastModifiedBy>Nautadutilh</cp:lastModifiedBy>
  <cp:revision>4</cp:revision>
  <dcterms:created xsi:type="dcterms:W3CDTF">2025-05-12T09:17:49Z</dcterms:created>
  <dcterms:modified xsi:type="dcterms:W3CDTF">2026-03-22T13:31:16Z</dcterms:modified>
</cp:coreProperties>
</file>