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7" r:id="rId3"/>
    <p:sldId id="283" r:id="rId4"/>
    <p:sldId id="268" r:id="rId5"/>
    <p:sldId id="272" r:id="rId6"/>
    <p:sldId id="2147483557" r:id="rId7"/>
    <p:sldId id="2147473741" r:id="rId8"/>
  </p:sldIdLst>
  <p:sldSz cx="18288000" cy="10287000"/>
  <p:notesSz cx="6858000" cy="9144000"/>
  <p:embeddedFontLst>
    <p:embeddedFont>
      <p:font typeface="Century Gothic" panose="020B0502020202020204" pitchFamily="34" charset="0"/>
      <p:regular r:id="rId10"/>
      <p:bold r:id="rId11"/>
      <p:italic r:id="rId12"/>
      <p:boldItalic r:id="rId13"/>
    </p:embeddedFont>
    <p:embeddedFont>
      <p:font typeface="DM Sans" pitchFamily="2" charset="0"/>
      <p:regular r:id="rId14"/>
      <p:bold r:id="rId15"/>
      <p:italic r:id="rId16"/>
      <p:boldItalic r:id="rId17"/>
    </p:embeddedFont>
    <p:embeddedFont>
      <p:font typeface="DM Sans Bold" charset="0"/>
      <p:regular r:id="rId18"/>
    </p:embeddedFont>
    <p:embeddedFont>
      <p:font typeface="DM Sans Bold Italics" panose="020B0604020202020204" charset="0"/>
      <p:regular r:id="rId19"/>
    </p:embeddedFont>
    <p:embeddedFont>
      <p:font typeface="Times" panose="02020603050405020304" pitchFamily="18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AB6ABB-C660-4796-AD35-B0B563BE55B3}" v="46" dt="2026-03-02T16:41:00.8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microsoft.com/office/2015/10/relationships/revisionInfo" Target="revisionInfo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25.03.2026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All expertise</a:t>
            </a:r>
          </a:p>
          <a:p>
            <a:endParaRPr lang="en-US"/>
          </a:p>
          <a:p>
            <a:r>
              <a:rPr lang="en-US"/>
              <a:t>Competition associate</a:t>
            </a:r>
          </a:p>
          <a:p>
            <a:endParaRPr lang="en-US"/>
          </a:p>
          <a:p>
            <a:r>
              <a:rPr lang="en-US"/>
              <a:t>Experience 0-1 years, 2 years, 3 years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419365" y="3453659"/>
            <a:ext cx="12685888" cy="1727264"/>
          </a:xfrm>
        </p:spPr>
        <p:txBody>
          <a:bodyPr/>
          <a:lstStyle>
            <a:lvl1pPr>
              <a:defRPr sz="40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title</a:t>
            </a:r>
            <a:endParaRPr lang="en-GB" altLang="en-US" noProof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419365" y="4819465"/>
            <a:ext cx="12685888" cy="14430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</p:spTree>
    <p:extLst>
      <p:ext uri="{BB962C8B-B14F-4D97-AF65-F5344CB8AC3E}">
        <p14:creationId xmlns:p14="http://schemas.microsoft.com/office/powerpoint/2010/main" val="190369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30002" y="931072"/>
            <a:ext cx="14906908" cy="1078706"/>
          </a:xfrm>
        </p:spPr>
        <p:txBody>
          <a:bodyPr/>
          <a:lstStyle/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0002" y="3086105"/>
            <a:ext cx="14906908" cy="5548313"/>
          </a:xfrm>
          <a:prstGeom prst="rect">
            <a:avLst/>
          </a:prstGeom>
        </p:spPr>
        <p:txBody>
          <a:bodyPr/>
          <a:lstStyle>
            <a:lvl1pPr marL="203597" indent="-203597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0" tIns="0" rIns="0" bIns="0"/>
          <a:lstStyle>
            <a:lvl1pPr>
              <a:defRPr sz="900"/>
            </a:lvl1pPr>
          </a:lstStyle>
          <a:p>
            <a:fld id="{79602A12-8246-4EA4-B74C-2213FCBB7EE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3078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2559C8-3212-43B0-A3B3-EDFF9A84334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430000" y="3086100"/>
            <a:ext cx="7020000" cy="6210000"/>
          </a:xfrm>
        </p:spPr>
        <p:txBody>
          <a:bodyPr lIns="0" tIns="0" rIns="0" bIns="0"/>
          <a:lstStyle>
            <a:lvl1pPr marL="203597" indent="-203597">
              <a:buFont typeface="Arial" panose="020B0604020202020204" pitchFamily="34" charset="0"/>
              <a:buChar char="•"/>
              <a:defRPr sz="2025"/>
            </a:lvl1pPr>
            <a:lvl2pPr>
              <a:defRPr sz="2025"/>
            </a:lvl2pPr>
            <a:lvl3pPr>
              <a:defRPr sz="2025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0332912" y="3086100"/>
            <a:ext cx="7020000" cy="6210000"/>
          </a:xfrm>
        </p:spPr>
        <p:txBody>
          <a:bodyPr lIns="0" tIns="0" rIns="0" bIns="0"/>
          <a:lstStyle>
            <a:lvl1pPr marL="203597" indent="-203597">
              <a:buFont typeface="Arial" panose="020B0604020202020204" pitchFamily="34" charset="0"/>
              <a:buChar char="•"/>
              <a:defRPr sz="2025"/>
            </a:lvl1pPr>
            <a:lvl2pPr>
              <a:defRPr sz="2025"/>
            </a:lvl2pPr>
            <a:lvl3pPr>
              <a:defRPr sz="2025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0987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9602A12-8246-4EA4-B74C-2213FCBB7EE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4896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30002" y="4457700"/>
            <a:ext cx="14906908" cy="1714500"/>
          </a:xfrm>
        </p:spPr>
        <p:txBody>
          <a:bodyPr/>
          <a:lstStyle>
            <a:lvl1pPr>
              <a:defRPr sz="4050">
                <a:solidFill>
                  <a:schemeClr val="bg1"/>
                </a:solidFill>
              </a:defRPr>
            </a:lvl1pPr>
          </a:lstStyle>
          <a:p>
            <a:r>
              <a:rPr lang="en-US" altLang="en-US" noProof="0"/>
              <a:t>(Title divider slide)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602A12-8246-4EA4-B74C-2213FCBB7EE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6700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6823F-158C-A854-AB3C-C23B09CA4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DD68FF-75DA-8E0E-4638-904C005889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1BE01-4DFE-4A9C-BDA9-2ECDD8CBAD8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29948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 map - Horizontal c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E1C7A-9B49-4676-8602-76182271449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0000" y="2628900"/>
            <a:ext cx="15120000" cy="6436800"/>
          </a:xfrm>
        </p:spPr>
        <p:txBody>
          <a:bodyPr/>
          <a:lstStyle/>
          <a:p>
            <a:pPr lvl="0"/>
            <a:r>
              <a:rPr lang="en-US"/>
              <a:t>Title</a:t>
            </a:r>
          </a:p>
          <a:p>
            <a:pPr lvl="1"/>
            <a:r>
              <a:rPr lang="en-US"/>
              <a:t>Subtitle</a:t>
            </a:r>
          </a:p>
          <a:p>
            <a:pPr lvl="2"/>
            <a:r>
              <a:rPr lang="en-US"/>
              <a:t>Body copy with bullet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A2B10B0-B696-4911-B92E-E5220599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0000" y="810000"/>
            <a:ext cx="15120000" cy="135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20EA8FF-629C-E6BD-31E4-D2FC668091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7336910" y="9788016"/>
            <a:ext cx="685803" cy="324036"/>
          </a:xfrm>
        </p:spPr>
        <p:txBody>
          <a:bodyPr lIns="0" tIns="0" rIns="0" bIns="0"/>
          <a:lstStyle>
            <a:lvl1pPr>
              <a:defRPr sz="900"/>
            </a:lvl1pPr>
          </a:lstStyle>
          <a:p>
            <a:fld id="{79602A12-8246-4EA4-B74C-2213FCBB7EE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72494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World map - Horizontal c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E1C7A-9B49-4676-8602-76182271449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0000" y="2628900"/>
            <a:ext cx="15120000" cy="6436800"/>
          </a:xfrm>
        </p:spPr>
        <p:txBody>
          <a:bodyPr/>
          <a:lstStyle/>
          <a:p>
            <a:pPr lvl="0"/>
            <a:r>
              <a:rPr lang="en-US"/>
              <a:t>Title</a:t>
            </a:r>
          </a:p>
          <a:p>
            <a:pPr lvl="1"/>
            <a:r>
              <a:rPr lang="en-US"/>
              <a:t>Subtitle</a:t>
            </a:r>
          </a:p>
          <a:p>
            <a:pPr lvl="2"/>
            <a:r>
              <a:rPr lang="en-US"/>
              <a:t>Body copy with bullet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A2B10B0-B696-4911-B92E-E5220599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0000" y="810000"/>
            <a:ext cx="15120000" cy="135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20EA8FF-629C-E6BD-31E4-D2FC668091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7336910" y="9788016"/>
            <a:ext cx="685803" cy="324036"/>
          </a:xfrm>
        </p:spPr>
        <p:txBody>
          <a:bodyPr lIns="0" tIns="0" rIns="0" bIns="0"/>
          <a:lstStyle>
            <a:lvl1pPr>
              <a:defRPr sz="900"/>
            </a:lvl1pPr>
          </a:lstStyle>
          <a:p>
            <a:fld id="{79602A12-8246-4EA4-B74C-2213FCBB7EE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8963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06D2F-BA41-E79C-F88F-763015670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1D8E5F-4C93-6337-27B9-0BDA8BFF43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1BE01-4DFE-4A9C-BDA9-2ECDD8CBAD8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458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570A5-389F-54A1-5A91-BF95E721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495976-F538-0BD4-6274-0B5BFC7714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1BE01-4DFE-4A9C-BDA9-2ECDD8CBAD8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4000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40C05-8FDF-C22D-1899-7BB0F5FAC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628C51-498A-F278-6D0C-2B2A0BE62D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1BE01-4DFE-4A9C-BDA9-2ECDD8CBAD8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7067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9602A12-8246-4EA4-B74C-2213FCBB7EE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9537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010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0002" y="931072"/>
            <a:ext cx="14906908" cy="1078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title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336910" y="9788016"/>
            <a:ext cx="685803" cy="324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bg2"/>
                </a:solidFill>
                <a:latin typeface="+mn-lt"/>
              </a:defRPr>
            </a:lvl1pPr>
          </a:lstStyle>
          <a:p>
            <a:fld id="{9DC1BE01-4DFE-4A9C-BDA9-2ECDD8CBAD8F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0002" y="3086105"/>
            <a:ext cx="14906908" cy="554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241304" marR="0" lvl="0" indent="-241304" algn="l" defTabSz="121921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F2F38"/>
              </a:buClr>
              <a:buSzTx/>
              <a:buFontTx/>
              <a:buChar char="•"/>
              <a:tabLst/>
              <a:defRPr/>
            </a:pPr>
            <a:r>
              <a:rPr kumimoji="0" lang="en-GB" altLang="en-US" sz="2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 list level 1</a:t>
            </a:r>
          </a:p>
          <a:p>
            <a:pPr marL="603260" marR="0" lvl="1" indent="-359838" algn="l" defTabSz="121921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555555"/>
              </a:buClr>
              <a:buSzPct val="70000"/>
              <a:buFont typeface="Century Gothic" panose="020B0502020202020204" pitchFamily="34" charset="0"/>
              <a:buChar char="►"/>
              <a:tabLst/>
              <a:defRPr/>
            </a:pPr>
            <a:r>
              <a:rPr kumimoji="0" lang="en-GB" altLang="en-US" sz="2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 list level 2</a:t>
            </a:r>
          </a:p>
          <a:p>
            <a:pPr marL="833978" marR="0" lvl="2" indent="-230721" algn="l" defTabSz="121921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0000"/>
              <a:buFont typeface="Times" panose="02020603050405020304" pitchFamily="18" charset="0"/>
              <a:buChar char="–"/>
              <a:tabLst/>
              <a:defRPr/>
            </a:pPr>
            <a:r>
              <a:rPr kumimoji="0" lang="en-GB" altLang="en-US" sz="29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 list level 3</a:t>
            </a:r>
          </a:p>
        </p:txBody>
      </p:sp>
    </p:spTree>
    <p:extLst>
      <p:ext uri="{BB962C8B-B14F-4D97-AF65-F5344CB8AC3E}">
        <p14:creationId xmlns:p14="http://schemas.microsoft.com/office/powerpoint/2010/main" val="176227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15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68">
          <a:solidFill>
            <a:schemeClr val="tx1"/>
          </a:solidFill>
          <a:latin typeface="Century Gothic" panose="020B0502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68">
          <a:solidFill>
            <a:schemeClr val="tx1"/>
          </a:solidFill>
          <a:latin typeface="Century Gothic" panose="020B0502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68">
          <a:solidFill>
            <a:schemeClr val="tx1"/>
          </a:solidFill>
          <a:latin typeface="Century Gothic" panose="020B0502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68">
          <a:solidFill>
            <a:schemeClr val="tx1"/>
          </a:solidFill>
          <a:latin typeface="Century Gothic" panose="020B0502020202020204" pitchFamily="34" charset="0"/>
        </a:defRPr>
      </a:lvl5pPr>
      <a:lvl6pPr marL="609608" algn="l" rtl="0" eaLnBrk="1" fontAlgn="base" hangingPunct="1">
        <a:spcBef>
          <a:spcPct val="0"/>
        </a:spcBef>
        <a:spcAft>
          <a:spcPct val="0"/>
        </a:spcAft>
        <a:defRPr sz="4268">
          <a:solidFill>
            <a:schemeClr val="tx1"/>
          </a:solidFill>
          <a:latin typeface="Century Gothic" panose="020B0502020202020204" pitchFamily="34" charset="0"/>
        </a:defRPr>
      </a:lvl6pPr>
      <a:lvl7pPr marL="1219215" algn="l" rtl="0" eaLnBrk="1" fontAlgn="base" hangingPunct="1">
        <a:spcBef>
          <a:spcPct val="0"/>
        </a:spcBef>
        <a:spcAft>
          <a:spcPct val="0"/>
        </a:spcAft>
        <a:defRPr sz="4268">
          <a:solidFill>
            <a:schemeClr val="tx1"/>
          </a:solidFill>
          <a:latin typeface="Century Gothic" panose="020B0502020202020204" pitchFamily="34" charset="0"/>
        </a:defRPr>
      </a:lvl7pPr>
      <a:lvl8pPr marL="1828823" algn="l" rtl="0" eaLnBrk="1" fontAlgn="base" hangingPunct="1">
        <a:spcBef>
          <a:spcPct val="0"/>
        </a:spcBef>
        <a:spcAft>
          <a:spcPct val="0"/>
        </a:spcAft>
        <a:defRPr sz="4268">
          <a:solidFill>
            <a:schemeClr val="tx1"/>
          </a:solidFill>
          <a:latin typeface="Century Gothic" panose="020B0502020202020204" pitchFamily="34" charset="0"/>
        </a:defRPr>
      </a:lvl8pPr>
      <a:lvl9pPr marL="2438432" algn="l" rtl="0" eaLnBrk="1" fontAlgn="base" hangingPunct="1">
        <a:spcBef>
          <a:spcPct val="0"/>
        </a:spcBef>
        <a:spcAft>
          <a:spcPct val="0"/>
        </a:spcAft>
        <a:defRPr sz="4268">
          <a:solidFill>
            <a:schemeClr val="tx1"/>
          </a:solidFill>
          <a:latin typeface="Century Gothic" panose="020B0502020202020204" pitchFamily="34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None/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484724" indent="-243422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0000"/>
        <a:buFont typeface="Century Gothic" panose="020B0502020202020204" pitchFamily="34" charset="0"/>
        <a:buChar char="►"/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713327" indent="-22860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Times" panose="02020603050405020304" pitchFamily="18" charset="0"/>
        <a:buChar char="–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5564787" indent="-304805" algn="l" rtl="0" eaLnBrk="1" fontAlgn="base" hangingPunct="1">
        <a:spcBef>
          <a:spcPct val="20000"/>
        </a:spcBef>
        <a:spcAft>
          <a:spcPct val="0"/>
        </a:spcAft>
        <a:defRPr sz="3200" kern="1200">
          <a:solidFill>
            <a:srgbClr val="4C4C4C"/>
          </a:solidFill>
          <a:latin typeface="+mn-lt"/>
          <a:ea typeface="+mn-ea"/>
          <a:cs typeface="+mn-cs"/>
        </a:defRPr>
      </a:lvl4pPr>
      <a:lvl5pPr marL="6108776" indent="-304805" algn="l" rtl="0" eaLnBrk="1" fontAlgn="base" hangingPunct="1">
        <a:spcBef>
          <a:spcPct val="20000"/>
        </a:spcBef>
        <a:spcAft>
          <a:spcPct val="0"/>
        </a:spcAft>
        <a:buChar char="»"/>
        <a:defRPr sz="3200" kern="1200">
          <a:solidFill>
            <a:srgbClr val="4C4C4C"/>
          </a:solidFill>
          <a:latin typeface="+mn-lt"/>
          <a:ea typeface="+mn-ea"/>
          <a:cs typeface="+mn-cs"/>
        </a:defRPr>
      </a:lvl5pPr>
      <a:lvl6pPr marL="3352842" indent="-304805" algn="l" defTabSz="1219215" rtl="0" eaLnBrk="1" latinLnBrk="0" hangingPunct="1">
        <a:lnSpc>
          <a:spcPct val="90000"/>
        </a:lnSpc>
        <a:spcBef>
          <a:spcPts val="668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50" indent="-304805" algn="l" defTabSz="1219215" rtl="0" eaLnBrk="1" latinLnBrk="0" hangingPunct="1">
        <a:lnSpc>
          <a:spcPct val="90000"/>
        </a:lnSpc>
        <a:spcBef>
          <a:spcPts val="668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57" indent="-304805" algn="l" defTabSz="1219215" rtl="0" eaLnBrk="1" latinLnBrk="0" hangingPunct="1">
        <a:lnSpc>
          <a:spcPct val="90000"/>
        </a:lnSpc>
        <a:spcBef>
          <a:spcPts val="668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65" indent="-304805" algn="l" defTabSz="1219215" rtl="0" eaLnBrk="1" latinLnBrk="0" hangingPunct="1">
        <a:lnSpc>
          <a:spcPct val="90000"/>
        </a:lnSpc>
        <a:spcBef>
          <a:spcPts val="668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8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15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23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32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38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47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54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62" algn="l" defTabSz="121921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4350" y="9045171"/>
            <a:ext cx="18802350" cy="3086100"/>
            <a:chOff x="0" y="0"/>
            <a:chExt cx="495205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52059" cy="812800"/>
            </a:xfrm>
            <a:custGeom>
              <a:avLst/>
              <a:gdLst/>
              <a:ahLst/>
              <a:cxnLst/>
              <a:rect l="l" t="t" r="r" b="b"/>
              <a:pathLst>
                <a:path w="4952059" h="812800">
                  <a:moveTo>
                    <a:pt x="0" y="0"/>
                  </a:moveTo>
                  <a:lnTo>
                    <a:pt x="4952059" y="0"/>
                  </a:lnTo>
                  <a:lnTo>
                    <a:pt x="495205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31F2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5205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1034265"/>
            <a:ext cx="3230880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Introduction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588578"/>
            <a:ext cx="5905500" cy="4012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0885" lvl="1" indent="-345443" algn="l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What, how, who ?</a:t>
            </a:r>
          </a:p>
          <a:p>
            <a:pPr algn="l"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90885" lvl="1" indent="-345443" algn="l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Scope of the market</a:t>
            </a:r>
          </a:p>
          <a:p>
            <a:pPr algn="l"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90885" lvl="1" indent="-345443" algn="l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What do we cover ?</a:t>
            </a:r>
          </a:p>
          <a:p>
            <a:pPr algn="l"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90885" lvl="1" indent="-345443" algn="l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What is our primary focus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61F99B-2685-C584-B9D1-A229E4B8BC60}"/>
              </a:ext>
            </a:extLst>
          </p:cNvPr>
          <p:cNvSpPr txBox="1"/>
          <p:nvPr/>
        </p:nvSpPr>
        <p:spPr>
          <a:xfrm>
            <a:off x="17776423" y="94907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  <a:endParaRPr lang="en-B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9B5817-D34E-E28E-B967-01DC3B196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660F2FC-02C0-06E5-D1D1-C0683DAF1747}"/>
              </a:ext>
            </a:extLst>
          </p:cNvPr>
          <p:cNvGrpSpPr/>
          <p:nvPr/>
        </p:nvGrpSpPr>
        <p:grpSpPr>
          <a:xfrm>
            <a:off x="-514350" y="9045171"/>
            <a:ext cx="18802350" cy="3086100"/>
            <a:chOff x="0" y="0"/>
            <a:chExt cx="4952059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8566279-B090-B5AA-7ED5-8C05403316AC}"/>
                </a:ext>
              </a:extLst>
            </p:cNvPr>
            <p:cNvSpPr/>
            <p:nvPr/>
          </p:nvSpPr>
          <p:spPr>
            <a:xfrm>
              <a:off x="0" y="0"/>
              <a:ext cx="4952059" cy="812800"/>
            </a:xfrm>
            <a:custGeom>
              <a:avLst/>
              <a:gdLst/>
              <a:ahLst/>
              <a:cxnLst/>
              <a:rect l="l" t="t" r="r" b="b"/>
              <a:pathLst>
                <a:path w="4952059" h="812800">
                  <a:moveTo>
                    <a:pt x="0" y="0"/>
                  </a:moveTo>
                  <a:lnTo>
                    <a:pt x="4952059" y="0"/>
                  </a:lnTo>
                  <a:lnTo>
                    <a:pt x="495205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31F2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43EAD71-712D-2ADE-0A97-262CAB29FB41}"/>
                </a:ext>
              </a:extLst>
            </p:cNvPr>
            <p:cNvSpPr txBox="1"/>
            <p:nvPr/>
          </p:nvSpPr>
          <p:spPr>
            <a:xfrm>
              <a:off x="0" y="-38100"/>
              <a:ext cx="495205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F84F7864-DDC2-1867-DBA7-DB10B26C2C3B}"/>
              </a:ext>
            </a:extLst>
          </p:cNvPr>
          <p:cNvSpPr txBox="1"/>
          <p:nvPr/>
        </p:nvSpPr>
        <p:spPr>
          <a:xfrm>
            <a:off x="1028700" y="1004737"/>
            <a:ext cx="13373100" cy="770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99"/>
              </a:lnSpc>
            </a:pPr>
            <a:r>
              <a:rPr lang="en-US" sz="44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In-house lawyers: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896C100-4066-D0AB-3E04-68887E16D791}"/>
              </a:ext>
            </a:extLst>
          </p:cNvPr>
          <p:cNvSpPr txBox="1"/>
          <p:nvPr/>
        </p:nvSpPr>
        <p:spPr>
          <a:xfrm>
            <a:off x="863814" y="2570044"/>
            <a:ext cx="17424186" cy="6320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Large market – most companies employ inhouse lawyers</a:t>
            </a:r>
          </a:p>
          <a:p>
            <a:pPr algn="l">
              <a:lnSpc>
                <a:spcPts val="4479"/>
              </a:lnSpc>
            </a:pPr>
            <a:endParaRPr lang="en-US" sz="31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Employee status vs. self-employed (contractors / consultants)</a:t>
            </a:r>
          </a:p>
          <a:p>
            <a:pPr algn="l">
              <a:lnSpc>
                <a:spcPts val="4479"/>
              </a:lnSpc>
            </a:pPr>
            <a:endParaRPr lang="en-US" sz="31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Dynamic career platform (legal, compliance, corporate secretariat, growing to commercial/management, growing internationally)</a:t>
            </a:r>
          </a:p>
          <a:p>
            <a:pPr algn="l">
              <a:lnSpc>
                <a:spcPts val="4479"/>
              </a:lnSpc>
            </a:pPr>
            <a:endParaRPr lang="en-US" sz="31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Company values and culture</a:t>
            </a:r>
          </a:p>
          <a:p>
            <a:pPr algn="l">
              <a:lnSpc>
                <a:spcPts val="4479"/>
              </a:lnSpc>
            </a:pPr>
            <a:endParaRPr lang="en-US" sz="31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Examples: from operational lawyer to banking lawyer to corporate and regulatory lawyer to M&amp;A lawyer to Chief Operations Officer &amp; IT/IP – Supply Chain lawyer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05336B-1193-C2FD-CD25-C12E3C48914B}"/>
              </a:ext>
            </a:extLst>
          </p:cNvPr>
          <p:cNvSpPr txBox="1"/>
          <p:nvPr/>
        </p:nvSpPr>
        <p:spPr>
          <a:xfrm>
            <a:off x="17776423" y="94907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  <a:endParaRPr lang="en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437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4350" y="9045171"/>
            <a:ext cx="18802350" cy="3086100"/>
            <a:chOff x="0" y="0"/>
            <a:chExt cx="495205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52059" cy="812800"/>
            </a:xfrm>
            <a:custGeom>
              <a:avLst/>
              <a:gdLst/>
              <a:ahLst/>
              <a:cxnLst/>
              <a:rect l="l" t="t" r="r" b="b"/>
              <a:pathLst>
                <a:path w="4952059" h="812800">
                  <a:moveTo>
                    <a:pt x="0" y="0"/>
                  </a:moveTo>
                  <a:lnTo>
                    <a:pt x="4952059" y="0"/>
                  </a:lnTo>
                  <a:lnTo>
                    <a:pt x="495205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31F2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5205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517845"/>
              </p:ext>
            </p:extLst>
          </p:nvPr>
        </p:nvGraphicFramePr>
        <p:xfrm>
          <a:off x="685800" y="2791975"/>
          <a:ext cx="16167190" cy="4186351"/>
        </p:xfrm>
        <a:graphic>
          <a:graphicData uri="http://schemas.openxmlformats.org/drawingml/2006/table">
            <a:tbl>
              <a:tblPr/>
              <a:tblGrid>
                <a:gridCol w="8083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3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5360">
                <a:tc>
                  <a:txBody>
                    <a:bodyPr/>
                    <a:lstStyle/>
                    <a:p>
                      <a:pPr algn="l">
                        <a:lnSpc>
                          <a:spcPts val="4619"/>
                        </a:lnSpc>
                        <a:defRPr/>
                      </a:pPr>
                      <a:r>
                        <a:rPr lang="en-US" sz="3299" dirty="0">
                          <a:solidFill>
                            <a:srgbClr val="8186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Category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619"/>
                        </a:lnSpc>
                        <a:defRPr/>
                      </a:pPr>
                      <a:r>
                        <a:rPr lang="en-US" sz="3299" b="1">
                          <a:solidFill>
                            <a:srgbClr val="000000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Belgian (Avg.)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5360">
                <a:tc>
                  <a:txBody>
                    <a:bodyPr/>
                    <a:lstStyle/>
                    <a:p>
                      <a:pPr algn="l">
                        <a:lnSpc>
                          <a:spcPts val="4619"/>
                        </a:lnSpc>
                        <a:defRPr/>
                      </a:pPr>
                      <a:r>
                        <a:rPr lang="en-US" sz="3299" b="1" dirty="0">
                          <a:solidFill>
                            <a:srgbClr val="000000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Experience: 0-5 year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619"/>
                        </a:lnSpc>
                        <a:defRPr/>
                      </a:pPr>
                      <a:r>
                        <a:rPr lang="en-US" sz="3299" dirty="0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€42,000 - €64,000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0271">
                <a:tc>
                  <a:txBody>
                    <a:bodyPr/>
                    <a:lstStyle/>
                    <a:p>
                      <a:pPr algn="l">
                        <a:lnSpc>
                          <a:spcPts val="4619"/>
                        </a:lnSpc>
                        <a:defRPr/>
                      </a:pPr>
                      <a:r>
                        <a:rPr lang="en-US" sz="3299" b="1" dirty="0">
                          <a:solidFill>
                            <a:srgbClr val="000000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Experience: 5 to 10 years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619"/>
                        </a:lnSpc>
                        <a:defRPr/>
                      </a:pPr>
                      <a:r>
                        <a:rPr lang="en-US" sz="3299" dirty="0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€72,000 - €82,000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5360">
                <a:tc>
                  <a:txBody>
                    <a:bodyPr/>
                    <a:lstStyle/>
                    <a:p>
                      <a:pPr algn="l">
                        <a:lnSpc>
                          <a:spcPts val="4619"/>
                        </a:lnSpc>
                        <a:defRPr/>
                      </a:pPr>
                      <a:r>
                        <a:rPr lang="en-US" sz="3299" b="1" dirty="0">
                          <a:solidFill>
                            <a:srgbClr val="000000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Experience: 10 years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619"/>
                        </a:lnSpc>
                        <a:defRPr/>
                      </a:pPr>
                      <a:r>
                        <a:rPr lang="en-US" sz="3299" dirty="0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€82,000 - €110,000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6"/>
          <p:cNvSpPr txBox="1"/>
          <p:nvPr/>
        </p:nvSpPr>
        <p:spPr>
          <a:xfrm>
            <a:off x="1028700" y="1038800"/>
            <a:ext cx="10660774" cy="721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In house counsel : Compensation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52C7E7-52F5-059C-FAAE-E1118CB884A9}"/>
              </a:ext>
            </a:extLst>
          </p:cNvPr>
          <p:cNvSpPr txBox="1"/>
          <p:nvPr/>
        </p:nvSpPr>
        <p:spPr>
          <a:xfrm>
            <a:off x="17776423" y="949076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13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583CEC1-A408-9371-9EC4-8E4FD5D26983}"/>
              </a:ext>
            </a:extLst>
          </p:cNvPr>
          <p:cNvSpPr txBox="1"/>
          <p:nvPr/>
        </p:nvSpPr>
        <p:spPr>
          <a:xfrm>
            <a:off x="1435006" y="7651601"/>
            <a:ext cx="15417984" cy="7762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b="1" i="1" dirty="0">
                <a:solidFill>
                  <a:srgbClr val="000000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Disclaimer: Compensation figures provided are for general informational purposes only and may vary based on location, experience, company size, and market conditions.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4350" y="9045171"/>
            <a:ext cx="18802350" cy="3086100"/>
            <a:chOff x="0" y="0"/>
            <a:chExt cx="495205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52059" cy="812800"/>
            </a:xfrm>
            <a:custGeom>
              <a:avLst/>
              <a:gdLst/>
              <a:ahLst/>
              <a:cxnLst/>
              <a:rect l="l" t="t" r="r" b="b"/>
              <a:pathLst>
                <a:path w="4952059" h="812800">
                  <a:moveTo>
                    <a:pt x="0" y="0"/>
                  </a:moveTo>
                  <a:lnTo>
                    <a:pt x="4952059" y="0"/>
                  </a:lnTo>
                  <a:lnTo>
                    <a:pt x="495205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31F2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5205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01800" y="952500"/>
            <a:ext cx="16262275" cy="7213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80"/>
              </a:lnSpc>
            </a:pPr>
            <a:r>
              <a:rPr lang="en-US" sz="4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Overview of legal teams within a legal department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56015" y="2166302"/>
            <a:ext cx="7692748" cy="5970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 b="1" dirty="0">
                <a:latin typeface="DM Sans Bold"/>
                <a:ea typeface="DM Sans Bold"/>
                <a:cs typeface="DM Sans Bold"/>
                <a:sym typeface="DM Sans Bold"/>
              </a:rPr>
              <a:t>Antitrust and Competition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 b="1" dirty="0">
                <a:latin typeface="DM Sans Bold"/>
                <a:ea typeface="DM Sans Bold"/>
                <a:cs typeface="DM Sans Bold"/>
                <a:sym typeface="DM Sans Bold"/>
              </a:rPr>
              <a:t>Banking and Finance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 b="1" dirty="0">
                <a:latin typeface="DM Sans Bold"/>
                <a:ea typeface="DM Sans Bold"/>
                <a:cs typeface="DM Sans Bold"/>
                <a:sym typeface="DM Sans Bold"/>
              </a:rPr>
              <a:t>Corporate M&amp;A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 b="1" dirty="0">
                <a:latin typeface="DM Sans Bold"/>
                <a:ea typeface="DM Sans Bold"/>
                <a:cs typeface="DM Sans Bold"/>
                <a:sym typeface="DM Sans Bold"/>
              </a:rPr>
              <a:t>Commercial &amp; Contracts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 b="1" dirty="0">
                <a:latin typeface="DM Sans Bold"/>
                <a:ea typeface="DM Sans Bold"/>
                <a:cs typeface="DM Sans Bold"/>
                <a:sym typeface="DM Sans Bold"/>
              </a:rPr>
              <a:t>Operations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 b="1" dirty="0">
                <a:latin typeface="DM Sans Bold"/>
                <a:ea typeface="DM Sans Bold"/>
                <a:cs typeface="DM Sans Bold"/>
                <a:sym typeface="DM Sans Bold"/>
              </a:rPr>
              <a:t>Regulatory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 b="1" dirty="0">
                <a:latin typeface="DM Sans Bold"/>
                <a:ea typeface="DM Sans Bold"/>
                <a:cs typeface="DM Sans Bold"/>
                <a:sym typeface="DM Sans Bold"/>
              </a:rPr>
              <a:t>Supply Chain / Procurement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 b="1" dirty="0">
                <a:latin typeface="DM Sans Bold"/>
                <a:ea typeface="DM Sans Bold"/>
                <a:cs typeface="DM Sans Bold"/>
                <a:sym typeface="DM Sans Bold"/>
              </a:rPr>
              <a:t>Cyber &amp; Digital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endParaRPr lang="en-US" sz="3699" b="1" dirty="0"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139238" y="2166302"/>
            <a:ext cx="7548562" cy="5970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33" lvl="1" indent="-399416">
              <a:lnSpc>
                <a:spcPts val="5180"/>
              </a:lnSpc>
              <a:buFont typeface="Arial"/>
              <a:buChar char="•"/>
            </a:pPr>
            <a:r>
              <a:rPr lang="en-US" sz="3699" b="1" dirty="0">
                <a:latin typeface="DM Sans Bold"/>
                <a:ea typeface="DM Sans Bold"/>
                <a:cs typeface="DM Sans Bold"/>
                <a:sym typeface="DM Sans Bold"/>
              </a:rPr>
              <a:t>IP, IT &amp; Data Protection</a:t>
            </a:r>
            <a:endParaRPr lang="en-US" sz="3700" b="1" dirty="0">
              <a:latin typeface="DM Sans Bold"/>
              <a:ea typeface="DM Sans Bold"/>
              <a:cs typeface="DM Sans Bold"/>
              <a:sym typeface="DM Sans Bold"/>
            </a:endParaRPr>
          </a:p>
          <a:p>
            <a:pPr marL="798833" lvl="1" indent="-399416" algn="l">
              <a:lnSpc>
                <a:spcPts val="5180"/>
              </a:lnSpc>
              <a:buFont typeface="Arial"/>
              <a:buChar char="•"/>
            </a:pPr>
            <a:r>
              <a:rPr lang="en-US" sz="3700" b="1" dirty="0">
                <a:latin typeface="DM Sans Bold"/>
                <a:ea typeface="DM Sans Bold"/>
                <a:cs typeface="DM Sans Bold"/>
                <a:sym typeface="DM Sans Bold"/>
              </a:rPr>
              <a:t>Tax</a:t>
            </a:r>
          </a:p>
          <a:p>
            <a:pPr marL="798833" lvl="1" indent="-399416" algn="l">
              <a:lnSpc>
                <a:spcPts val="5180"/>
              </a:lnSpc>
              <a:buFont typeface="Arial"/>
              <a:buChar char="•"/>
            </a:pPr>
            <a:r>
              <a:rPr lang="en-US" sz="3700" b="1" dirty="0">
                <a:latin typeface="DM Sans Bold"/>
                <a:ea typeface="DM Sans Bold"/>
                <a:cs typeface="DM Sans Bold"/>
                <a:sym typeface="DM Sans Bold"/>
              </a:rPr>
              <a:t>Corporate/ Company law</a:t>
            </a:r>
          </a:p>
          <a:p>
            <a:pPr marL="798833" lvl="1" indent="-399416" algn="l">
              <a:lnSpc>
                <a:spcPts val="5180"/>
              </a:lnSpc>
              <a:buFont typeface="Arial"/>
              <a:buChar char="•"/>
            </a:pPr>
            <a:r>
              <a:rPr lang="en-US" sz="3700" b="1" dirty="0">
                <a:latin typeface="DM Sans Bold"/>
                <a:ea typeface="DM Sans Bold"/>
                <a:cs typeface="DM Sans Bold"/>
                <a:sym typeface="DM Sans Bold"/>
              </a:rPr>
              <a:t>Dispute Resolution</a:t>
            </a:r>
          </a:p>
          <a:p>
            <a:pPr marL="798833" lvl="1" indent="-399416" algn="l">
              <a:lnSpc>
                <a:spcPts val="5180"/>
              </a:lnSpc>
              <a:buFont typeface="Arial"/>
              <a:buChar char="•"/>
            </a:pPr>
            <a:r>
              <a:rPr lang="en-US" sz="3700" b="1" dirty="0">
                <a:latin typeface="DM Sans Bold"/>
                <a:ea typeface="DM Sans Bold"/>
                <a:cs typeface="DM Sans Bold"/>
                <a:sym typeface="DM Sans Bold"/>
              </a:rPr>
              <a:t>Employment</a:t>
            </a:r>
          </a:p>
          <a:p>
            <a:pPr marL="798833" lvl="1" indent="-399416" algn="l">
              <a:lnSpc>
                <a:spcPts val="5180"/>
              </a:lnSpc>
              <a:buFont typeface="Arial"/>
              <a:buChar char="•"/>
            </a:pPr>
            <a:r>
              <a:rPr lang="en-US" sz="3700" b="1" dirty="0">
                <a:latin typeface="DM Sans Bold"/>
                <a:ea typeface="DM Sans Bold"/>
                <a:cs typeface="DM Sans Bold"/>
                <a:sym typeface="DM Sans Bold"/>
              </a:rPr>
              <a:t>Projects</a:t>
            </a:r>
          </a:p>
          <a:p>
            <a:pPr marL="798833" lvl="1" indent="-399416" algn="l">
              <a:lnSpc>
                <a:spcPts val="5180"/>
              </a:lnSpc>
              <a:buFont typeface="Arial"/>
              <a:buChar char="•"/>
            </a:pPr>
            <a:r>
              <a:rPr lang="en-US" sz="3700" b="1" dirty="0">
                <a:latin typeface="DM Sans Bold"/>
                <a:ea typeface="DM Sans Bold"/>
                <a:cs typeface="DM Sans Bold"/>
                <a:sym typeface="DM Sans Bold"/>
              </a:rPr>
              <a:t>Governance</a:t>
            </a:r>
          </a:p>
          <a:p>
            <a:pPr marL="798833" lvl="1" indent="-399416" algn="l">
              <a:lnSpc>
                <a:spcPts val="5180"/>
              </a:lnSpc>
              <a:buFont typeface="Arial"/>
              <a:buChar char="•"/>
            </a:pPr>
            <a:r>
              <a:rPr lang="en-US" sz="3700" b="1" dirty="0">
                <a:latin typeface="DM Sans Bold"/>
                <a:ea typeface="DM Sans Bold"/>
                <a:cs typeface="DM Sans Bold"/>
                <a:sym typeface="DM Sans Bold"/>
              </a:rPr>
              <a:t>Knowledge Management</a:t>
            </a:r>
          </a:p>
          <a:p>
            <a:pPr marL="798833" lvl="1" indent="-399416" algn="l">
              <a:lnSpc>
                <a:spcPts val="5180"/>
              </a:lnSpc>
              <a:buFont typeface="Arial"/>
              <a:buChar char="•"/>
            </a:pPr>
            <a:endParaRPr lang="en-US" sz="3700" b="1" dirty="0"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139238" y="4803457"/>
            <a:ext cx="9525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87A8BC-6AE8-066D-6C57-78A05A390142}"/>
              </a:ext>
            </a:extLst>
          </p:cNvPr>
          <p:cNvSpPr txBox="1"/>
          <p:nvPr/>
        </p:nvSpPr>
        <p:spPr>
          <a:xfrm>
            <a:off x="17776423" y="949076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17</a:t>
            </a:r>
            <a:endParaRPr lang="en-B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87431-BDFD-FA5F-FEB6-07B6F5544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C0B22B-9B68-F7F3-BB1F-66E0B517BF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8700" fontAlgn="base">
              <a:spcBef>
                <a:spcPct val="0"/>
              </a:spcBef>
              <a:spcAft>
                <a:spcPct val="0"/>
              </a:spcAft>
            </a:pPr>
            <a:fld id="{79602A12-8246-4EA4-B74C-2213FCBB7EE0}" type="slidenum">
              <a:rPr lang="en-GB" altLang="en-US">
                <a:solidFill>
                  <a:srgbClr val="D0CECE"/>
                </a:solidFill>
                <a:latin typeface="Century Gothic"/>
              </a:rPr>
              <a:pPr defTabSz="1028700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altLang="en-US">
              <a:solidFill>
                <a:srgbClr val="D0CECE"/>
              </a:solidFill>
              <a:latin typeface="Century Gothic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4307EEA-0C62-08CE-07A7-E00002FE81F3}"/>
              </a:ext>
            </a:extLst>
          </p:cNvPr>
          <p:cNvSpPr txBox="1">
            <a:spLocks/>
          </p:cNvSpPr>
          <p:nvPr/>
        </p:nvSpPr>
        <p:spPr bwMode="auto">
          <a:xfrm>
            <a:off x="2533356" y="736406"/>
            <a:ext cx="14803554" cy="809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793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793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793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793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541873" algn="l" rtl="0" eaLnBrk="1" fontAlgn="base" hangingPunct="1">
              <a:spcBef>
                <a:spcPct val="0"/>
              </a:spcBef>
              <a:spcAft>
                <a:spcPct val="0"/>
              </a:spcAft>
              <a:defRPr sz="3793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1083747" algn="l" rtl="0" eaLnBrk="1" fontAlgn="base" hangingPunct="1">
              <a:spcBef>
                <a:spcPct val="0"/>
              </a:spcBef>
              <a:spcAft>
                <a:spcPct val="0"/>
              </a:spcAft>
              <a:defRPr sz="3793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1625620" algn="l" rtl="0" eaLnBrk="1" fontAlgn="base" hangingPunct="1">
              <a:spcBef>
                <a:spcPct val="0"/>
              </a:spcBef>
              <a:spcAft>
                <a:spcPct val="0"/>
              </a:spcAft>
              <a:defRPr sz="3793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2167494" algn="l" rtl="0" eaLnBrk="1" fontAlgn="base" hangingPunct="1">
              <a:spcBef>
                <a:spcPct val="0"/>
              </a:spcBef>
              <a:spcAft>
                <a:spcPct val="0"/>
              </a:spcAft>
              <a:defRPr sz="3793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defTabSz="1028700"/>
            <a:r>
              <a:rPr lang="fr-BE" sz="4200" b="1" dirty="0">
                <a:solidFill>
                  <a:prstClr val="black"/>
                </a:solidFill>
                <a:latin typeface="Century Gothic"/>
              </a:rPr>
              <a:t>Example of a Legal, Governance &amp; Regulatory Division</a:t>
            </a:r>
            <a:endParaRPr lang="en-GB" sz="4200" b="1" dirty="0">
              <a:solidFill>
                <a:prstClr val="black"/>
              </a:solidFill>
              <a:latin typeface="Century Gothic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C74BB22-AC5E-FB43-933B-7A1AAE354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355" y="2009326"/>
            <a:ext cx="7022124" cy="4681415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7EA47008-BF4A-2B79-1ECE-79736DD26B31}"/>
              </a:ext>
            </a:extLst>
          </p:cNvPr>
          <p:cNvSpPr/>
          <p:nvPr/>
        </p:nvSpPr>
        <p:spPr bwMode="auto">
          <a:xfrm>
            <a:off x="5680941" y="5634677"/>
            <a:ext cx="726948" cy="1467612"/>
          </a:xfrm>
          <a:prstGeom prst="downArrow">
            <a:avLst/>
          </a:prstGeom>
          <a:solidFill>
            <a:srgbClr val="002060"/>
          </a:solidFill>
          <a:ln w="12700" cap="flat" cmpd="sng" algn="ctr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</a:bodyPr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GB" sz="270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CABA98-F395-784D-CEA0-8CD30F371D91}"/>
              </a:ext>
            </a:extLst>
          </p:cNvPr>
          <p:cNvSpPr txBox="1"/>
          <p:nvPr/>
        </p:nvSpPr>
        <p:spPr>
          <a:xfrm>
            <a:off x="4302487" y="8268070"/>
            <a:ext cx="348386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fr-BE" sz="6600" b="1" dirty="0">
                <a:solidFill>
                  <a:srgbClr val="002060"/>
                </a:solidFill>
                <a:latin typeface="Century Gothic"/>
              </a:rPr>
              <a:t>LG&amp;R</a:t>
            </a:r>
          </a:p>
          <a:p>
            <a:pPr algn="ctr" defTabSz="685800"/>
            <a:r>
              <a:rPr lang="fr-BE" sz="4800" b="1" dirty="0">
                <a:solidFill>
                  <a:srgbClr val="002060"/>
                </a:solidFill>
                <a:latin typeface="Century Gothic"/>
              </a:rPr>
              <a:t>120+</a:t>
            </a:r>
            <a:endParaRPr lang="en-GB" sz="4800" b="1" dirty="0">
              <a:solidFill>
                <a:srgbClr val="002060"/>
              </a:solidFill>
              <a:latin typeface="Century Gothic"/>
            </a:endParaRPr>
          </a:p>
        </p:txBody>
      </p:sp>
      <p:sp>
        <p:nvSpPr>
          <p:cNvPr id="8" name="Action Button: Go Home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0752CD93-3DAD-5CD9-D7A5-0272C274B52E}"/>
              </a:ext>
            </a:extLst>
          </p:cNvPr>
          <p:cNvSpPr/>
          <p:nvPr/>
        </p:nvSpPr>
        <p:spPr bwMode="auto">
          <a:xfrm>
            <a:off x="5588302" y="7274981"/>
            <a:ext cx="912230" cy="1002698"/>
          </a:xfrm>
          <a:prstGeom prst="actionButtonHome">
            <a:avLst/>
          </a:prstGeom>
          <a:solidFill>
            <a:srgbClr val="002060"/>
          </a:solidFill>
          <a:ln>
            <a:headEnd type="none" w="sm" len="sm"/>
            <a:tailEnd type="none" w="sm" len="sm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GB" sz="270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67491E-9B9B-31B7-750D-16C60FE6F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967" y="2036425"/>
            <a:ext cx="7311447" cy="719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246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3">
            <a:extLst>
              <a:ext uri="{FF2B5EF4-FFF2-40B4-BE49-F238E27FC236}">
                <a16:creationId xmlns:a16="http://schemas.microsoft.com/office/drawing/2014/main" id="{00E73B81-83E9-37D8-66FD-87BDCC53FB62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13112423" y="3720419"/>
            <a:ext cx="5400653" cy="67971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43490" tIns="71745" rIns="143490" bIns="71745" anchor="t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1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94599" algn="l" rtl="0" eaLnBrk="0" fontAlgn="base" hangingPunct="0">
              <a:spcBef>
                <a:spcPct val="0"/>
              </a:spcBef>
              <a:spcAft>
                <a:spcPct val="0"/>
              </a:spcAft>
              <a:defRPr sz="11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89198" algn="l" rtl="0" eaLnBrk="0" fontAlgn="base" hangingPunct="0">
              <a:spcBef>
                <a:spcPct val="0"/>
              </a:spcBef>
              <a:spcAft>
                <a:spcPct val="0"/>
              </a:spcAft>
              <a:defRPr sz="11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83797" algn="l" rtl="0" eaLnBrk="0" fontAlgn="base" hangingPunct="0">
              <a:spcBef>
                <a:spcPct val="0"/>
              </a:spcBef>
              <a:spcAft>
                <a:spcPct val="0"/>
              </a:spcAft>
              <a:defRPr sz="11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978396" algn="l" rtl="0" eaLnBrk="0" fontAlgn="base" hangingPunct="0">
              <a:spcBef>
                <a:spcPct val="0"/>
              </a:spcBef>
              <a:spcAft>
                <a:spcPct val="0"/>
              </a:spcAft>
              <a:defRPr sz="11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472995" algn="l" defTabSz="989198" rtl="0" eaLnBrk="1" latinLnBrk="0" hangingPunct="1">
              <a:defRPr sz="11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67594" algn="l" defTabSz="989198" rtl="0" eaLnBrk="1" latinLnBrk="0" hangingPunct="1">
              <a:defRPr sz="11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62193" algn="l" defTabSz="989198" rtl="0" eaLnBrk="1" latinLnBrk="0" hangingPunct="1">
              <a:defRPr sz="11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956792" algn="l" defTabSz="989198" rtl="0" eaLnBrk="1" latinLnBrk="0" hangingPunct="1">
              <a:defRPr sz="11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1371600">
              <a:lnSpc>
                <a:spcPct val="80000"/>
              </a:lnSpc>
              <a:defRPr/>
            </a:pPr>
            <a:endParaRPr lang="fr-BE" altLang="en-US" sz="1275" spc="24" dirty="0">
              <a:solidFill>
                <a:prstClr val="black"/>
              </a:solidFill>
              <a:latin typeface="Century Gothic"/>
              <a:cs typeface="Century Gothic"/>
            </a:endParaRPr>
          </a:p>
          <a:p>
            <a:pPr marL="269057" indent="-269057" defTabSz="1371600">
              <a:lnSpc>
                <a:spcPct val="80000"/>
              </a:lnSpc>
              <a:buFontTx/>
              <a:buChar char="-"/>
              <a:defRPr/>
            </a:pPr>
            <a:endParaRPr lang="fr-BE" altLang="en-US" sz="1569" dirty="0">
              <a:solidFill>
                <a:srgbClr val="000000"/>
              </a:solidFill>
              <a:latin typeface="Century Gothic"/>
              <a:cs typeface="Arial"/>
            </a:endParaRPr>
          </a:p>
          <a:p>
            <a:pPr defTabSz="1371600">
              <a:lnSpc>
                <a:spcPct val="80000"/>
              </a:lnSpc>
              <a:defRPr/>
            </a:pPr>
            <a:r>
              <a:rPr lang="fr-BE" altLang="en-US" sz="1500" spc="24" dirty="0">
                <a:solidFill>
                  <a:prstClr val="black"/>
                </a:solidFill>
                <a:latin typeface="Century Gothic"/>
                <a:cs typeface="Century Gothic"/>
              </a:rPr>
              <a:t> </a:t>
            </a:r>
            <a:endParaRPr lang="fr-BE" altLang="en-US" sz="1500" dirty="0">
              <a:solidFill>
                <a:prstClr val="black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850B412-696A-1D83-E432-51810801B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55455"/>
            <a:ext cx="17526000" cy="53748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EE616B8-2044-30AC-51AC-25F4FDEDA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5430350"/>
            <a:ext cx="2600688" cy="100979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5159312-0759-C435-43E8-5F5B68C27C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6835" y="5421480"/>
            <a:ext cx="4982483" cy="94105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60B9473-0DCA-E9D2-F260-C3BED0DC91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0705" y="6362534"/>
            <a:ext cx="5953956" cy="2038635"/>
          </a:xfrm>
          <a:prstGeom prst="rect">
            <a:avLst/>
          </a:prstGeom>
        </p:spPr>
      </p:pic>
      <p:cxnSp>
        <p:nvCxnSpPr>
          <p:cNvPr id="24" name="Straight Connector 61">
            <a:extLst>
              <a:ext uri="{FF2B5EF4-FFF2-40B4-BE49-F238E27FC236}">
                <a16:creationId xmlns:a16="http://schemas.microsoft.com/office/drawing/2014/main" id="{021DF4DC-F4E9-6E29-5139-4DC2D56B8EAC}"/>
              </a:ext>
            </a:extLst>
          </p:cNvPr>
          <p:cNvCxnSpPr>
            <a:cxnSpLocks/>
          </p:cNvCxnSpPr>
          <p:nvPr/>
        </p:nvCxnSpPr>
        <p:spPr bwMode="auto">
          <a:xfrm flipV="1">
            <a:off x="4419600" y="5425143"/>
            <a:ext cx="0" cy="1930526"/>
          </a:xfrm>
          <a:prstGeom prst="line">
            <a:avLst/>
          </a:prstGeom>
          <a:noFill/>
          <a:ln w="12700" algn="ctr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D9397B5A-5B25-4D5E-9228-F34774A6D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5394" y="5395298"/>
            <a:ext cx="2600688" cy="100979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C1AA7A6-909E-28E3-42FA-CEBD583656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87883" y="6440141"/>
            <a:ext cx="2597121" cy="1005927"/>
          </a:xfrm>
          <a:prstGeom prst="rect">
            <a:avLst/>
          </a:prstGeom>
        </p:spPr>
      </p:pic>
      <p:cxnSp>
        <p:nvCxnSpPr>
          <p:cNvPr id="30" name="Straight Connector 61">
            <a:extLst>
              <a:ext uri="{FF2B5EF4-FFF2-40B4-BE49-F238E27FC236}">
                <a16:creationId xmlns:a16="http://schemas.microsoft.com/office/drawing/2014/main" id="{F369616D-6285-9308-30C3-6369FC74CC99}"/>
              </a:ext>
            </a:extLst>
          </p:cNvPr>
          <p:cNvCxnSpPr>
            <a:cxnSpLocks/>
          </p:cNvCxnSpPr>
          <p:nvPr/>
        </p:nvCxnSpPr>
        <p:spPr bwMode="auto">
          <a:xfrm flipV="1">
            <a:off x="7596641" y="5371089"/>
            <a:ext cx="0" cy="229611"/>
          </a:xfrm>
          <a:prstGeom prst="line">
            <a:avLst/>
          </a:prstGeom>
          <a:noFill/>
          <a:ln w="12700" algn="ctr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72C7C680-5781-C666-D3D0-5D2E7C4E28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86218" y="7552631"/>
            <a:ext cx="4429646" cy="1093322"/>
          </a:xfrm>
          <a:prstGeom prst="rect">
            <a:avLst/>
          </a:prstGeom>
        </p:spPr>
      </p:pic>
      <p:cxnSp>
        <p:nvCxnSpPr>
          <p:cNvPr id="35" name="Straight Connector 61">
            <a:extLst>
              <a:ext uri="{FF2B5EF4-FFF2-40B4-BE49-F238E27FC236}">
                <a16:creationId xmlns:a16="http://schemas.microsoft.com/office/drawing/2014/main" id="{C36E8AB3-3F08-9A76-346E-ECB260BDF599}"/>
              </a:ext>
            </a:extLst>
          </p:cNvPr>
          <p:cNvCxnSpPr>
            <a:cxnSpLocks/>
            <a:stCxn id="34" idx="0"/>
          </p:cNvCxnSpPr>
          <p:nvPr/>
        </p:nvCxnSpPr>
        <p:spPr bwMode="auto">
          <a:xfrm flipV="1">
            <a:off x="14301041" y="5395298"/>
            <a:ext cx="0" cy="2157333"/>
          </a:xfrm>
          <a:prstGeom prst="line">
            <a:avLst/>
          </a:prstGeom>
          <a:noFill/>
          <a:ln w="12700" algn="ctr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0525771F-164B-DB80-3DA3-AEED395524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7648" y="5371089"/>
            <a:ext cx="2600688" cy="100979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8FDE6CC-B50B-33CD-C833-99F9B14C7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6800" y="8730189"/>
            <a:ext cx="2600688" cy="100979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BD1C49B-C473-0AC2-63C2-F89C8AD52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7488" y="8730188"/>
            <a:ext cx="2600688" cy="10097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042082-85DB-26FC-02A9-2ACB51DF35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266700"/>
            <a:ext cx="1809550" cy="1828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80750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a9c3d7eb-b654-41c0-9c77-f7dffff1292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rporate_Theme">
  <a:themeElements>
    <a:clrScheme name="Euroclear GlobalWatch colour scheme">
      <a:dk1>
        <a:sysClr val="windowText" lastClr="000000"/>
      </a:dk1>
      <a:lt1>
        <a:sysClr val="window" lastClr="FFFFFF"/>
      </a:lt1>
      <a:dk2>
        <a:srgbClr val="595959"/>
      </a:dk2>
      <a:lt2>
        <a:srgbClr val="D0CECE"/>
      </a:lt2>
      <a:accent1>
        <a:srgbClr val="CF202E"/>
      </a:accent1>
      <a:accent2>
        <a:srgbClr val="FC1D2D"/>
      </a:accent2>
      <a:accent3>
        <a:srgbClr val="680517"/>
      </a:accent3>
      <a:accent4>
        <a:srgbClr val="EE7A10"/>
      </a:accent4>
      <a:accent5>
        <a:srgbClr val="FAC400"/>
      </a:accent5>
      <a:accent6>
        <a:srgbClr val="52A89A"/>
      </a:accent6>
      <a:hlink>
        <a:srgbClr val="00646C"/>
      </a:hlink>
      <a:folHlink>
        <a:srgbClr val="292A2B"/>
      </a:folHlink>
    </a:clrScheme>
    <a:fontScheme name="Corporate_35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Corporate_35 1">
        <a:dk1>
          <a:srgbClr val="000000"/>
        </a:dk1>
        <a:lt1>
          <a:srgbClr val="FFFFFF"/>
        </a:lt1>
        <a:dk2>
          <a:srgbClr val="000000"/>
        </a:dk2>
        <a:lt2>
          <a:srgbClr val="555555"/>
        </a:lt2>
        <a:accent1>
          <a:srgbClr val="BF2F38"/>
        </a:accent1>
        <a:accent2>
          <a:srgbClr val="ED7E23"/>
        </a:accent2>
        <a:accent3>
          <a:srgbClr val="FFFFFF"/>
        </a:accent3>
        <a:accent4>
          <a:srgbClr val="000000"/>
        </a:accent4>
        <a:accent5>
          <a:srgbClr val="DCADAE"/>
        </a:accent5>
        <a:accent6>
          <a:srgbClr val="D7721F"/>
        </a:accent6>
        <a:hlink>
          <a:srgbClr val="4B4B4B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redential deck - Update end 2024_DEC_v2.pptx" id="{CC049842-6A26-49FE-B9EC-34C2B1ABF9E2}" vid="{A814D99F-8722-4A9F-945C-92F72F3F020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246</Words>
  <Application>Microsoft Office PowerPoint</Application>
  <PresentationFormat>Custom</PresentationFormat>
  <Paragraphs>63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DM Sans Bold</vt:lpstr>
      <vt:lpstr>DM Sans Bold Italics</vt:lpstr>
      <vt:lpstr>Century Gothic</vt:lpstr>
      <vt:lpstr>Arial</vt:lpstr>
      <vt:lpstr>Calibri</vt:lpstr>
      <vt:lpstr>DM Sans</vt:lpstr>
      <vt:lpstr>Times</vt:lpstr>
      <vt:lpstr>Office Theme</vt:lpstr>
      <vt:lpstr>1_Corporate_Theme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Aphrodite Koumenou</dc:creator>
  <cp:lastModifiedBy>Nautadutilh</cp:lastModifiedBy>
  <cp:revision>4</cp:revision>
  <dcterms:created xsi:type="dcterms:W3CDTF">2006-08-16T00:00:00Z</dcterms:created>
  <dcterms:modified xsi:type="dcterms:W3CDTF">2026-03-25T06:00:09Z</dcterms:modified>
  <dc:identifier>DAGe6K62WSE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99e5f92-716e-44d1-9a65-82cabe9dd1e7_Enabled">
    <vt:lpwstr>true</vt:lpwstr>
  </property>
  <property fmtid="{D5CDD505-2E9C-101B-9397-08002B2CF9AE}" pid="3" name="MSIP_Label_e99e5f92-716e-44d1-9a65-82cabe9dd1e7_SetDate">
    <vt:lpwstr>2026-02-04T21:01:01Z</vt:lpwstr>
  </property>
  <property fmtid="{D5CDD505-2E9C-101B-9397-08002B2CF9AE}" pid="4" name="MSIP_Label_e99e5f92-716e-44d1-9a65-82cabe9dd1e7_Method">
    <vt:lpwstr>Standard</vt:lpwstr>
  </property>
  <property fmtid="{D5CDD505-2E9C-101B-9397-08002B2CF9AE}" pid="5" name="MSIP_Label_e99e5f92-716e-44d1-9a65-82cabe9dd1e7_Name">
    <vt:lpwstr>General</vt:lpwstr>
  </property>
  <property fmtid="{D5CDD505-2E9C-101B-9397-08002B2CF9AE}" pid="6" name="MSIP_Label_e99e5f92-716e-44d1-9a65-82cabe9dd1e7_SiteId">
    <vt:lpwstr>282ba4e6-052f-4fa7-bbaa-95b7e4404b3e</vt:lpwstr>
  </property>
  <property fmtid="{D5CDD505-2E9C-101B-9397-08002B2CF9AE}" pid="7" name="MSIP_Label_e99e5f92-716e-44d1-9a65-82cabe9dd1e7_ActionId">
    <vt:lpwstr>fdb30fb4-fc5c-45de-9281-d4beb426d945</vt:lpwstr>
  </property>
  <property fmtid="{D5CDD505-2E9C-101B-9397-08002B2CF9AE}" pid="8" name="MSIP_Label_e99e5f92-716e-44d1-9a65-82cabe9dd1e7_ContentBits">
    <vt:lpwstr>0</vt:lpwstr>
  </property>
  <property fmtid="{D5CDD505-2E9C-101B-9397-08002B2CF9AE}" pid="9" name="MSIP_Label_e99e5f92-716e-44d1-9a65-82cabe9dd1e7_Tag">
    <vt:lpwstr>10, 3, 0, 1</vt:lpwstr>
  </property>
</Properties>
</file>