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84" r:id="rId2"/>
    <p:sldId id="421" r:id="rId3"/>
    <p:sldId id="424" r:id="rId4"/>
    <p:sldId id="388" r:id="rId5"/>
    <p:sldId id="422" r:id="rId6"/>
    <p:sldId id="385" r:id="rId7"/>
    <p:sldId id="42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99"/>
  </p:normalViewPr>
  <p:slideViewPr>
    <p:cSldViewPr snapToGrid="0" snapToObjects="1">
      <p:cViewPr varScale="1">
        <p:scale>
          <a:sx n="90" d="100"/>
          <a:sy n="90" d="100"/>
        </p:scale>
        <p:origin x="232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A378A-DCC7-A141-8048-343E573B852E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1AB83-9770-4143-9C14-47EDD00FBA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944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>
            <a:extLst>
              <a:ext uri="{FF2B5EF4-FFF2-40B4-BE49-F238E27FC236}">
                <a16:creationId xmlns:a16="http://schemas.microsoft.com/office/drawing/2014/main" id="{10E2A8A8-3A0A-5643-B04E-7E65F5D534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Espace réservé des notes 2">
            <a:extLst>
              <a:ext uri="{FF2B5EF4-FFF2-40B4-BE49-F238E27FC236}">
                <a16:creationId xmlns:a16="http://schemas.microsoft.com/office/drawing/2014/main" id="{827F292A-D727-7945-A564-97448915E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59395" name="Espace réservé du numéro de diapositive 3">
            <a:extLst>
              <a:ext uri="{FF2B5EF4-FFF2-40B4-BE49-F238E27FC236}">
                <a16:creationId xmlns:a16="http://schemas.microsoft.com/office/drawing/2014/main" id="{E30FA7D4-9BE1-7C42-B904-B84C93FE7D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D0527B2-B251-184C-B7BC-727F9A0877D9}" type="slidenum">
              <a:rPr lang="fr-FR" altLang="fr-FR" smtClean="0">
                <a:latin typeface="Tw Cen MT" panose="020B0602020104020603" pitchFamily="34" charset="77"/>
              </a:rPr>
              <a:pPr/>
              <a:t>1</a:t>
            </a:fld>
            <a:endParaRPr lang="fr-FR" altLang="fr-FR">
              <a:latin typeface="Tw Cen MT" panose="020B06020201040206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5796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>
            <a:extLst>
              <a:ext uri="{FF2B5EF4-FFF2-40B4-BE49-F238E27FC236}">
                <a16:creationId xmlns:a16="http://schemas.microsoft.com/office/drawing/2014/main" id="{10E2A8A8-3A0A-5643-B04E-7E65F5D534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Espace réservé des notes 2">
            <a:extLst>
              <a:ext uri="{FF2B5EF4-FFF2-40B4-BE49-F238E27FC236}">
                <a16:creationId xmlns:a16="http://schemas.microsoft.com/office/drawing/2014/main" id="{827F292A-D727-7945-A564-97448915E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59395" name="Espace réservé du numéro de diapositive 3">
            <a:extLst>
              <a:ext uri="{FF2B5EF4-FFF2-40B4-BE49-F238E27FC236}">
                <a16:creationId xmlns:a16="http://schemas.microsoft.com/office/drawing/2014/main" id="{E30FA7D4-9BE1-7C42-B904-B84C93FE7D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D0527B2-B251-184C-B7BC-727F9A0877D9}" type="slidenum">
              <a:rPr lang="fr-FR" altLang="fr-FR" smtClean="0">
                <a:latin typeface="Tw Cen MT" panose="020B0602020104020603" pitchFamily="34" charset="77"/>
              </a:rPr>
              <a:pPr/>
              <a:t>2</a:t>
            </a:fld>
            <a:endParaRPr lang="fr-FR" altLang="fr-FR">
              <a:latin typeface="Tw Cen MT" panose="020B06020201040206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44670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Espace réservé de l'image des diapositives 1">
            <a:extLst>
              <a:ext uri="{FF2B5EF4-FFF2-40B4-BE49-F238E27FC236}">
                <a16:creationId xmlns:a16="http://schemas.microsoft.com/office/drawing/2014/main" id="{CF3ADEAB-FE52-0347-AE50-F9080521A0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4" name="Espace réservé des notes 2">
            <a:extLst>
              <a:ext uri="{FF2B5EF4-FFF2-40B4-BE49-F238E27FC236}">
                <a16:creationId xmlns:a16="http://schemas.microsoft.com/office/drawing/2014/main" id="{634BD09D-93B6-D140-9234-3B9CC2F08F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/>
              <a:t>C. Stratégie d’apprentissage</a:t>
            </a:r>
          </a:p>
          <a:p>
            <a:r>
              <a:rPr lang="fr-FR" altLang="fr-FR"/>
              <a:t>Support d’étude</a:t>
            </a:r>
          </a:p>
          <a:p>
            <a:endParaRPr lang="fr-FR" altLang="fr-FR"/>
          </a:p>
        </p:txBody>
      </p:sp>
      <p:sp>
        <p:nvSpPr>
          <p:cNvPr id="100355" name="Espace réservé du numéro de diapositive 3">
            <a:extLst>
              <a:ext uri="{FF2B5EF4-FFF2-40B4-BE49-F238E27FC236}">
                <a16:creationId xmlns:a16="http://schemas.microsoft.com/office/drawing/2014/main" id="{F906BFAF-FCDA-AE44-87E8-A95FC46E09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3FD390C-3F41-D547-B13F-0ED5F16353C4}" type="slidenum">
              <a:rPr lang="fr-FR" altLang="fr-FR" smtClean="0">
                <a:latin typeface="Tw Cen MT" panose="020B0602020104020603" pitchFamily="34" charset="77"/>
              </a:rPr>
              <a:pPr/>
              <a:t>4</a:t>
            </a:fld>
            <a:endParaRPr lang="fr-FR" altLang="fr-FR">
              <a:latin typeface="Tw Cen MT" panose="020B06020201040206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177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Espace réservé de l'image des diapositives 1">
            <a:extLst>
              <a:ext uri="{FF2B5EF4-FFF2-40B4-BE49-F238E27FC236}">
                <a16:creationId xmlns:a16="http://schemas.microsoft.com/office/drawing/2014/main" id="{CF3ADEAB-FE52-0347-AE50-F9080521A0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4" name="Espace réservé des notes 2">
            <a:extLst>
              <a:ext uri="{FF2B5EF4-FFF2-40B4-BE49-F238E27FC236}">
                <a16:creationId xmlns:a16="http://schemas.microsoft.com/office/drawing/2014/main" id="{634BD09D-93B6-D140-9234-3B9CC2F08F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/>
              <a:t>C. Stratégie d’apprentissage</a:t>
            </a:r>
          </a:p>
          <a:p>
            <a:r>
              <a:rPr lang="fr-FR" altLang="fr-FR"/>
              <a:t>Support d’étude</a:t>
            </a:r>
          </a:p>
          <a:p>
            <a:endParaRPr lang="fr-FR" altLang="fr-FR"/>
          </a:p>
        </p:txBody>
      </p:sp>
      <p:sp>
        <p:nvSpPr>
          <p:cNvPr id="100355" name="Espace réservé du numéro de diapositive 3">
            <a:extLst>
              <a:ext uri="{FF2B5EF4-FFF2-40B4-BE49-F238E27FC236}">
                <a16:creationId xmlns:a16="http://schemas.microsoft.com/office/drawing/2014/main" id="{F906BFAF-FCDA-AE44-87E8-A95FC46E09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3FD390C-3F41-D547-B13F-0ED5F16353C4}" type="slidenum">
              <a:rPr lang="fr-FR" altLang="fr-FR" smtClean="0">
                <a:latin typeface="Tw Cen MT" panose="020B0602020104020603" pitchFamily="34" charset="77"/>
              </a:rPr>
              <a:pPr/>
              <a:t>5</a:t>
            </a:fld>
            <a:endParaRPr lang="fr-FR" altLang="fr-FR">
              <a:latin typeface="Tw Cen MT" panose="020B06020201040206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9473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Espace réservé de l'image des diapositives 1">
            <a:extLst>
              <a:ext uri="{FF2B5EF4-FFF2-40B4-BE49-F238E27FC236}">
                <a16:creationId xmlns:a16="http://schemas.microsoft.com/office/drawing/2014/main" id="{D966C254-7230-D145-9F31-5F720F1265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2" name="Espace réservé des notes 2">
            <a:extLst>
              <a:ext uri="{FF2B5EF4-FFF2-40B4-BE49-F238E27FC236}">
                <a16:creationId xmlns:a16="http://schemas.microsoft.com/office/drawing/2014/main" id="{297CA0D7-53CA-DF48-959E-5E427468A8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61443" name="Espace réservé du numéro de diapositive 3">
            <a:extLst>
              <a:ext uri="{FF2B5EF4-FFF2-40B4-BE49-F238E27FC236}">
                <a16:creationId xmlns:a16="http://schemas.microsoft.com/office/drawing/2014/main" id="{A6AC1F55-3D04-5D44-865F-12E8F644CA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9C34145-7A97-1A4D-918F-765ADF81DEC3}" type="slidenum">
              <a:rPr lang="fr-FR" altLang="fr-FR" smtClean="0">
                <a:latin typeface="Tw Cen MT" panose="020B0602020104020603" pitchFamily="34" charset="77"/>
              </a:rPr>
              <a:pPr/>
              <a:t>6</a:t>
            </a:fld>
            <a:endParaRPr lang="fr-FR" altLang="fr-FR">
              <a:latin typeface="Tw Cen MT" panose="020B06020201040206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24904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Espace réservé de l'image des diapositives 1">
            <a:extLst>
              <a:ext uri="{FF2B5EF4-FFF2-40B4-BE49-F238E27FC236}">
                <a16:creationId xmlns:a16="http://schemas.microsoft.com/office/drawing/2014/main" id="{D966C254-7230-D145-9F31-5F720F1265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2" name="Espace réservé des notes 2">
            <a:extLst>
              <a:ext uri="{FF2B5EF4-FFF2-40B4-BE49-F238E27FC236}">
                <a16:creationId xmlns:a16="http://schemas.microsoft.com/office/drawing/2014/main" id="{297CA0D7-53CA-DF48-959E-5E427468A8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61443" name="Espace réservé du numéro de diapositive 3">
            <a:extLst>
              <a:ext uri="{FF2B5EF4-FFF2-40B4-BE49-F238E27FC236}">
                <a16:creationId xmlns:a16="http://schemas.microsoft.com/office/drawing/2014/main" id="{A6AC1F55-3D04-5D44-865F-12E8F644CA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9C34145-7A97-1A4D-918F-765ADF81DEC3}" type="slidenum">
              <a:rPr lang="fr-FR" altLang="fr-FR" smtClean="0">
                <a:latin typeface="Tw Cen MT" panose="020B0602020104020603" pitchFamily="34" charset="77"/>
              </a:rPr>
              <a:pPr/>
              <a:t>7</a:t>
            </a:fld>
            <a:endParaRPr lang="fr-FR" altLang="fr-FR">
              <a:latin typeface="Tw Cen MT" panose="020B06020201040206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4257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EADF66-0A41-B54A-A388-CC260805BE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8DB0852-B10F-FC44-B5AA-94CD13E5A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003CAA-1B7D-0640-9C44-EE9BB122A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08FD0C-1CC2-784A-9C1C-1DF3C6A55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321A4E-37B0-5E4B-A0AE-0F46425BC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83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508BE0-F3BB-B445-BC8E-B85908EDF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473FF8B-D9BC-AC45-9CE9-E0081EE8B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03E8C8-5F3E-C84A-A32C-8DEB3100A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86E663-D4D2-514D-867C-2E0DEAC0B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97B38C-F774-4D42-8275-9B52916F4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170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4328BB9-986F-B646-A55A-999A070CB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9A626C-BFF8-E043-B021-99D7503BF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92060D-2502-A94A-A7F3-52BE5CC15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8AC3CB-4039-5440-B2EA-911E5B60C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C49AB5-3C52-D542-934B-7F7392D2C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49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7919FF-A865-BB40-97CE-F7514E29C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CBC4A9-F08E-0143-A836-BE27B14EE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CEB99C-B984-6D40-9C84-C82E1C888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0D286C-C7B2-8D41-8111-CE2F973C0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0063B4-5403-4A4D-875A-53E181620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86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5BE620-2E60-594D-AB95-06967324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95FFBD7-F32E-5949-928E-3C7E40E9E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B003DC-87AF-8F49-B8A6-42847E31F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D1A298-4A9A-154A-AE37-583313FCE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6AB877-E728-C542-887B-7817EF760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90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248DFD-D87A-3A40-BF60-23179BD54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032F4C-1982-2640-AC9B-D0028390FA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7D34F57-9564-8A41-80F9-A1E3337A5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F1F74E2-117D-4845-B08E-EB4314313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24CF67-D1A3-6E4E-A4F7-2880F94CC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C07C089-1B07-7D44-9E8C-FEA4F59D6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48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CAB396-6EF0-3D48-9ED2-507D213A1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0F1705-6EDA-014B-B0DB-EE64D3A20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C7D08BA-56BA-A549-8A46-920A75B13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B36E984-DFB7-1D48-9E57-701D594DB6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D9CF698-F010-8648-A7F5-609EAD371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741A456-629F-664D-B8EA-048E8C0DC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758FB62-3BE4-AA4B-ABFB-5DD7F0280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3972FBB-B27D-3547-83BB-74A001A77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67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0FCD42-7334-5E43-8E9C-014538C7A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E960838-D441-9E4C-89A8-D12E1B4DF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9D7FF1A-28B8-1D44-9405-6B1D5AA66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1EEF19-D8D2-8145-B389-0F6E4662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166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37ACC80-D1F1-2D48-8202-5DCDFC35F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9E3581-366A-244B-99BC-B43D1CFF0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C2E47F5-C71B-8C48-ABC8-FF8939BB3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44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7252E8-8195-7443-BF70-3FD2D126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AAE287-DBBE-4B4A-B31F-3A21CB682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DB44CC-7ABA-5849-93DE-9B3321742F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36AE35-420B-0D49-A0E9-917B69E4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ACFB42-FE79-864B-9935-4B72A709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A9B432-87DF-414B-90EE-98312D157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957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3BFCED-2539-7E49-B7D3-B8F7B0EC2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C8E51B5-42A7-A04D-9BD3-7E5368C331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C31DE6-6592-7847-B8C4-2086EF421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0E6A813-54A8-8C4D-8FB7-1065A0AB4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B466CA-1906-FE4C-A0E8-9E19BFCE2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47C7FA-C993-E748-852A-E32A72A5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543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81A22BE-2CC2-2145-97F4-63A75F362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CE35E9-3D5C-294C-A38D-299C4F9CA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3C43F9-BB45-0242-9892-37CB7AB610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87F1C-50EA-6043-BA09-2CDD7FC92B31}" type="datetimeFigureOut">
              <a:rPr lang="fr-FR" smtClean="0"/>
              <a:t>22/06/2020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DA1396-85C5-A646-A97B-DB0EAFADE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C1E6AD-F562-2141-8761-09919C0E23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6716F-ECE2-1C48-A35D-903FBE92AD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333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9FC2A33-36EA-FF4C-B76C-0EE10CC2C6EC}"/>
              </a:ext>
            </a:extLst>
          </p:cNvPr>
          <p:cNvSpPr txBox="1"/>
          <p:nvPr/>
        </p:nvSpPr>
        <p:spPr>
          <a:xfrm>
            <a:off x="2703514" y="-760413"/>
            <a:ext cx="7743825" cy="75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BE" sz="2500" dirty="0">
                <a:solidFill>
                  <a:schemeClr val="accent6"/>
                </a:solidFill>
                <a:latin typeface="Tw Cen MT" panose="020B0602020104020603" pitchFamily="34" charset="77"/>
              </a:rPr>
              <a:t> </a:t>
            </a:r>
          </a:p>
          <a:p>
            <a:pPr>
              <a:defRPr/>
            </a:pPr>
            <a:endParaRPr lang="fr-FR" dirty="0">
              <a:latin typeface="Tw Cen MT" panose="020B0602020104020603" pitchFamily="34" charset="77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A49413-8145-E247-A2A5-EA6D4923E046}"/>
              </a:ext>
            </a:extLst>
          </p:cNvPr>
          <p:cNvSpPr/>
          <p:nvPr/>
        </p:nvSpPr>
        <p:spPr>
          <a:xfrm>
            <a:off x="0" y="1"/>
            <a:ext cx="12191999" cy="1038225"/>
          </a:xfrm>
          <a:prstGeom prst="rect">
            <a:avLst/>
          </a:prstGeom>
          <a:solidFill>
            <a:srgbClr val="ADC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500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77"/>
              </a:rPr>
              <a:t>Se fixer des objectifs hebdomadaires et quotidiens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CAF80289-6500-4B43-8FB6-1D1499E9C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879627"/>
              </p:ext>
            </p:extLst>
          </p:nvPr>
        </p:nvGraphicFramePr>
        <p:xfrm>
          <a:off x="-1" y="1393825"/>
          <a:ext cx="12192000" cy="546417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00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64751"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Lundi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Mardi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Mercredi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Jeudi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Vendredi 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Samedi 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Dimanche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483"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Cours</a:t>
                      </a:r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>
                    <a:solidFill>
                      <a:srgbClr val="748A8A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Droit civil 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Droit civil 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Droit civil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Intro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Intro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Intro 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BONUS</a:t>
                      </a: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676"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Objectif</a:t>
                      </a:r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>
                    <a:solidFill>
                      <a:srgbClr val="748A8A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Relecture + table des matières détaillée </a:t>
                      </a:r>
                    </a:p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  <a:sym typeface="Wingdings" pitchFamily="2" charset="2"/>
                        </a:rPr>
                        <a:t> P. 150 </a:t>
                      </a:r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Relecture + table des matières détaillée </a:t>
                      </a:r>
                    </a:p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  <a:sym typeface="Wingdings" pitchFamily="2" charset="2"/>
                        </a:rPr>
                        <a:t> P. 200</a:t>
                      </a:r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Relecture définitions</a:t>
                      </a:r>
                    </a:p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Revoir dossiers + slides 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Relecture + schémas </a:t>
                      </a:r>
                    </a:p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  <a:sym typeface="Wingdings" pitchFamily="2" charset="2"/>
                        </a:rPr>
                        <a:t></a:t>
                      </a:r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p. 50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Relecture + schémas </a:t>
                      </a:r>
                    </a:p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  <a:sym typeface="Wingdings" pitchFamily="2" charset="2"/>
                        </a:rPr>
                        <a:t> </a:t>
                      </a:r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p.100 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Congé ou rattraper retard</a:t>
                      </a: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2264"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Remarque</a:t>
                      </a:r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>
                    <a:solidFill>
                      <a:srgbClr val="748A8A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Fin de l’étude à 17h : soirée film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Pause yoga à 17h </a:t>
                      </a:r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362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9FC2A33-36EA-FF4C-B76C-0EE10CC2C6EC}"/>
              </a:ext>
            </a:extLst>
          </p:cNvPr>
          <p:cNvSpPr txBox="1"/>
          <p:nvPr/>
        </p:nvSpPr>
        <p:spPr>
          <a:xfrm>
            <a:off x="2703514" y="-760413"/>
            <a:ext cx="7743825" cy="75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BE" sz="2500" dirty="0">
                <a:solidFill>
                  <a:schemeClr val="accent6"/>
                </a:solidFill>
                <a:latin typeface="Tw Cen MT" panose="020B0602020104020603" pitchFamily="34" charset="77"/>
              </a:rPr>
              <a:t> </a:t>
            </a:r>
          </a:p>
          <a:p>
            <a:pPr>
              <a:defRPr/>
            </a:pPr>
            <a:endParaRPr lang="fr-FR" dirty="0">
              <a:latin typeface="Tw Cen MT" panose="020B0602020104020603" pitchFamily="34" charset="77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CAF80289-6500-4B43-8FB6-1D1499E9C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793395"/>
              </p:ext>
            </p:extLst>
          </p:nvPr>
        </p:nvGraphicFramePr>
        <p:xfrm>
          <a:off x="0" y="-7939"/>
          <a:ext cx="12192001" cy="686593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00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09632"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Lundi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Mardi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Mercredi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Jeudi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Vendredi 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Samedi 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Dimanche</a:t>
                      </a:r>
                    </a:p>
                  </a:txBody>
                  <a:tcPr marT="45713" marB="45713">
                    <a:solidFill>
                      <a:srgbClr val="748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330"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Cours</a:t>
                      </a:r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>
                    <a:solidFill>
                      <a:srgbClr val="748A8A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7323"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Objectif</a:t>
                      </a:r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>
                    <a:solidFill>
                      <a:srgbClr val="748A8A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6654"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Remarque</a:t>
                      </a:r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>
                    <a:solidFill>
                      <a:srgbClr val="748A8A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endParaRPr lang="fr-FR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25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97B134F-6113-5043-AFB1-CCF0BC5F0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518496"/>
              </p:ext>
            </p:extLst>
          </p:nvPr>
        </p:nvGraphicFramePr>
        <p:xfrm>
          <a:off x="60325" y="47625"/>
          <a:ext cx="12071346" cy="5260969"/>
        </p:xfrm>
        <a:graphic>
          <a:graphicData uri="http://schemas.openxmlformats.org/drawingml/2006/table">
            <a:tbl>
              <a:tblPr firstRow="1" firstCol="1">
                <a:tableStyleId>{3B4B98B0-60AC-42C2-AFA5-B58CD77FA1E5}</a:tableStyleId>
              </a:tblPr>
              <a:tblGrid>
                <a:gridCol w="1392087">
                  <a:extLst>
                    <a:ext uri="{9D8B030D-6E8A-4147-A177-3AD203B41FA5}">
                      <a16:colId xmlns:a16="http://schemas.microsoft.com/office/drawing/2014/main" val="1080555883"/>
                    </a:ext>
                  </a:extLst>
                </a:gridCol>
                <a:gridCol w="1550930">
                  <a:extLst>
                    <a:ext uri="{9D8B030D-6E8A-4147-A177-3AD203B41FA5}">
                      <a16:colId xmlns:a16="http://schemas.microsoft.com/office/drawing/2014/main" val="2545562835"/>
                    </a:ext>
                  </a:extLst>
                </a:gridCol>
                <a:gridCol w="1565928">
                  <a:extLst>
                    <a:ext uri="{9D8B030D-6E8A-4147-A177-3AD203B41FA5}">
                      <a16:colId xmlns:a16="http://schemas.microsoft.com/office/drawing/2014/main" val="1247442831"/>
                    </a:ext>
                  </a:extLst>
                </a:gridCol>
                <a:gridCol w="1658643">
                  <a:extLst>
                    <a:ext uri="{9D8B030D-6E8A-4147-A177-3AD203B41FA5}">
                      <a16:colId xmlns:a16="http://schemas.microsoft.com/office/drawing/2014/main" val="1541764670"/>
                    </a:ext>
                  </a:extLst>
                </a:gridCol>
                <a:gridCol w="1541385">
                  <a:extLst>
                    <a:ext uri="{9D8B030D-6E8A-4147-A177-3AD203B41FA5}">
                      <a16:colId xmlns:a16="http://schemas.microsoft.com/office/drawing/2014/main" val="3017676528"/>
                    </a:ext>
                  </a:extLst>
                </a:gridCol>
                <a:gridCol w="1494346">
                  <a:extLst>
                    <a:ext uri="{9D8B030D-6E8A-4147-A177-3AD203B41FA5}">
                      <a16:colId xmlns:a16="http://schemas.microsoft.com/office/drawing/2014/main" val="1287649586"/>
                    </a:ext>
                  </a:extLst>
                </a:gridCol>
                <a:gridCol w="1475258">
                  <a:extLst>
                    <a:ext uri="{9D8B030D-6E8A-4147-A177-3AD203B41FA5}">
                      <a16:colId xmlns:a16="http://schemas.microsoft.com/office/drawing/2014/main" val="238148519"/>
                    </a:ext>
                  </a:extLst>
                </a:gridCol>
                <a:gridCol w="1392769">
                  <a:extLst>
                    <a:ext uri="{9D8B030D-6E8A-4147-A177-3AD203B41FA5}">
                      <a16:colId xmlns:a16="http://schemas.microsoft.com/office/drawing/2014/main" val="4155669235"/>
                    </a:ext>
                  </a:extLst>
                </a:gridCol>
              </a:tblGrid>
              <a:tr h="7515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Lundi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Mardi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Mercredi 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Jeudi 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Vendredi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Samedi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Dimanche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900573"/>
                  </a:ext>
                </a:extLst>
              </a:tr>
              <a:tr h="7515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8h-10h 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439146"/>
                  </a:ext>
                </a:extLst>
              </a:tr>
              <a:tr h="7515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10h-12h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effectLst/>
                        </a:rPr>
                        <a:t> </a:t>
                      </a:r>
                      <a:endParaRPr lang="fr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403367"/>
                  </a:ext>
                </a:extLst>
              </a:tr>
              <a:tr h="7515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12h-14h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effectLst/>
                        </a:rPr>
                        <a:t> </a:t>
                      </a:r>
                      <a:endParaRPr lang="fr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389555"/>
                  </a:ext>
                </a:extLst>
              </a:tr>
              <a:tr h="7515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14h-16h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effectLst/>
                        </a:rPr>
                        <a:t> </a:t>
                      </a:r>
                      <a:endParaRPr lang="fr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4943129"/>
                  </a:ext>
                </a:extLst>
              </a:tr>
              <a:tr h="7515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16h-18h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effectLst/>
                        </a:rPr>
                        <a:t> </a:t>
                      </a:r>
                      <a:endParaRPr lang="fr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effectLst/>
                        </a:rPr>
                        <a:t> </a:t>
                      </a:r>
                      <a:endParaRPr lang="fr-B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153368"/>
                  </a:ext>
                </a:extLst>
              </a:tr>
              <a:tr h="7515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18h-20h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effectLst/>
                        </a:rPr>
                        <a:t> </a:t>
                      </a:r>
                      <a:endParaRPr lang="fr-B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627" marR="73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32329891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7313A4-5679-2E4D-BC53-46A4B556C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388624"/>
              </p:ext>
            </p:extLst>
          </p:nvPr>
        </p:nvGraphicFramePr>
        <p:xfrm>
          <a:off x="60325" y="5391150"/>
          <a:ext cx="12071348" cy="1431924"/>
        </p:xfrm>
        <a:graphic>
          <a:graphicData uri="http://schemas.openxmlformats.org/drawingml/2006/table">
            <a:tbl>
              <a:tblPr firstRow="1" firstCol="1">
                <a:tableStyleId>{3B4B98B0-60AC-42C2-AFA5-B58CD77FA1E5}</a:tableStyleId>
              </a:tblPr>
              <a:tblGrid>
                <a:gridCol w="3017837">
                  <a:extLst>
                    <a:ext uri="{9D8B030D-6E8A-4147-A177-3AD203B41FA5}">
                      <a16:colId xmlns:a16="http://schemas.microsoft.com/office/drawing/2014/main" val="4127705386"/>
                    </a:ext>
                  </a:extLst>
                </a:gridCol>
                <a:gridCol w="3017837">
                  <a:extLst>
                    <a:ext uri="{9D8B030D-6E8A-4147-A177-3AD203B41FA5}">
                      <a16:colId xmlns:a16="http://schemas.microsoft.com/office/drawing/2014/main" val="3709121458"/>
                    </a:ext>
                  </a:extLst>
                </a:gridCol>
                <a:gridCol w="3017837">
                  <a:extLst>
                    <a:ext uri="{9D8B030D-6E8A-4147-A177-3AD203B41FA5}">
                      <a16:colId xmlns:a16="http://schemas.microsoft.com/office/drawing/2014/main" val="433769330"/>
                    </a:ext>
                  </a:extLst>
                </a:gridCol>
                <a:gridCol w="3017837">
                  <a:extLst>
                    <a:ext uri="{9D8B030D-6E8A-4147-A177-3AD203B41FA5}">
                      <a16:colId xmlns:a16="http://schemas.microsoft.com/office/drawing/2014/main" val="2818373960"/>
                    </a:ext>
                  </a:extLst>
                </a:gridCol>
              </a:tblGrid>
              <a:tr h="7159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BE" sz="1300" dirty="0">
                          <a:effectLst/>
                        </a:rPr>
                        <a:t>Matières</a:t>
                      </a:r>
                      <a:endParaRPr lang="fr-B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645" marR="8164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300" dirty="0">
                          <a:effectLst/>
                        </a:rPr>
                        <a:t>Objectifs</a:t>
                      </a:r>
                      <a:endParaRPr lang="fr-B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645" marR="816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300" dirty="0">
                          <a:effectLst/>
                        </a:rPr>
                        <a:t>Matières</a:t>
                      </a:r>
                      <a:endParaRPr lang="fr-B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645" marR="816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300">
                          <a:effectLst/>
                        </a:rPr>
                        <a:t>Objectifs</a:t>
                      </a:r>
                      <a:endParaRPr lang="fr-BE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645" marR="816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79603053"/>
                  </a:ext>
                </a:extLst>
              </a:tr>
              <a:tr h="715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300" dirty="0">
                          <a:effectLst/>
                        </a:rPr>
                        <a:t> </a:t>
                      </a:r>
                      <a:endParaRPr lang="fr-B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645" marR="8164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300" dirty="0">
                          <a:effectLst/>
                        </a:rPr>
                        <a:t> </a:t>
                      </a:r>
                      <a:endParaRPr lang="fr-B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645" marR="816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300" dirty="0">
                          <a:effectLst/>
                        </a:rPr>
                        <a:t> </a:t>
                      </a:r>
                      <a:endParaRPr lang="fr-B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645" marR="816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300" dirty="0">
                          <a:effectLst/>
                        </a:rPr>
                        <a:t> </a:t>
                      </a:r>
                      <a:endParaRPr lang="fr-B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645" marR="816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784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806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D755224-C151-1847-B71C-82A2A87573A4}"/>
              </a:ext>
            </a:extLst>
          </p:cNvPr>
          <p:cNvSpPr txBox="1"/>
          <p:nvPr/>
        </p:nvSpPr>
        <p:spPr>
          <a:xfrm>
            <a:off x="2703514" y="-760413"/>
            <a:ext cx="7743825" cy="75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BE" sz="2500" dirty="0">
                <a:solidFill>
                  <a:schemeClr val="accent6"/>
                </a:solidFill>
                <a:latin typeface="Tw Cen MT" panose="020B0602020104020603" pitchFamily="34" charset="77"/>
              </a:rPr>
              <a:t> </a:t>
            </a:r>
          </a:p>
          <a:p>
            <a:pPr>
              <a:defRPr/>
            </a:pPr>
            <a:endParaRPr lang="fr-FR" dirty="0">
              <a:latin typeface="Tw Cen MT" panose="020B0602020104020603" pitchFamily="34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4566D8-A54B-C244-B047-0E6E3B5787B6}"/>
              </a:ext>
            </a:extLst>
          </p:cNvPr>
          <p:cNvSpPr/>
          <p:nvPr/>
        </p:nvSpPr>
        <p:spPr>
          <a:xfrm>
            <a:off x="1667445" y="187570"/>
            <a:ext cx="8883325" cy="1012743"/>
          </a:xfrm>
          <a:prstGeom prst="rect">
            <a:avLst/>
          </a:prstGeom>
          <a:solidFill>
            <a:srgbClr val="ADC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500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77"/>
              </a:rPr>
              <a:t>Adopter un horaire de travail quotidien qui TE convient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79933F-CAA3-A444-B240-0B229AF7AC4F}"/>
              </a:ext>
            </a:extLst>
          </p:cNvPr>
          <p:cNvSpPr/>
          <p:nvPr/>
        </p:nvSpPr>
        <p:spPr>
          <a:xfrm>
            <a:off x="1667445" y="1301263"/>
            <a:ext cx="8883325" cy="53691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2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412CAD0-97A7-C740-8E64-455B6F7B04DF}"/>
              </a:ext>
            </a:extLst>
          </p:cNvPr>
          <p:cNvSpPr/>
          <p:nvPr/>
        </p:nvSpPr>
        <p:spPr>
          <a:xfrm>
            <a:off x="1877511" y="1524003"/>
            <a:ext cx="1547671" cy="42203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8H – 9H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E8FD8B-C14D-A44A-B2F4-0946DB29D12B}"/>
              </a:ext>
            </a:extLst>
          </p:cNvPr>
          <p:cNvSpPr/>
          <p:nvPr/>
        </p:nvSpPr>
        <p:spPr>
          <a:xfrm>
            <a:off x="1877511" y="2143246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9H – 10h20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34B554A-03ED-9A45-AAAD-C80BC30D2FDA}"/>
              </a:ext>
            </a:extLst>
          </p:cNvPr>
          <p:cNvSpPr/>
          <p:nvPr/>
        </p:nvSpPr>
        <p:spPr>
          <a:xfrm>
            <a:off x="1877510" y="2762489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10H40 – 12H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539FF9E-EDB6-9846-9D3E-E255201644F8}"/>
              </a:ext>
            </a:extLst>
          </p:cNvPr>
          <p:cNvSpPr/>
          <p:nvPr/>
        </p:nvSpPr>
        <p:spPr>
          <a:xfrm>
            <a:off x="1877508" y="4000975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13H – 14h20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83B29EE-8DF2-424C-B962-46B8D87E1C72}"/>
              </a:ext>
            </a:extLst>
          </p:cNvPr>
          <p:cNvSpPr/>
          <p:nvPr/>
        </p:nvSpPr>
        <p:spPr>
          <a:xfrm>
            <a:off x="1877509" y="3381732"/>
            <a:ext cx="1547671" cy="422030"/>
          </a:xfrm>
          <a:prstGeom prst="roundRect">
            <a:avLst/>
          </a:prstGeom>
          <a:solidFill>
            <a:srgbClr val="748A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12H-13H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AF9B964-503C-A644-9959-1586FAC14D69}"/>
              </a:ext>
            </a:extLst>
          </p:cNvPr>
          <p:cNvSpPr/>
          <p:nvPr/>
        </p:nvSpPr>
        <p:spPr>
          <a:xfrm>
            <a:off x="1877506" y="5239461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16H20 – 17h40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D0339C4-0B8E-0749-AF70-17503203300B}"/>
              </a:ext>
            </a:extLst>
          </p:cNvPr>
          <p:cNvSpPr/>
          <p:nvPr/>
        </p:nvSpPr>
        <p:spPr>
          <a:xfrm>
            <a:off x="1877507" y="4620218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14H40 – 16H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155E91F-C122-4540-8820-9A4F45FE6862}"/>
              </a:ext>
            </a:extLst>
          </p:cNvPr>
          <p:cNvSpPr/>
          <p:nvPr/>
        </p:nvSpPr>
        <p:spPr>
          <a:xfrm>
            <a:off x="1877505" y="5858704"/>
            <a:ext cx="1547671" cy="422030"/>
          </a:xfrm>
          <a:prstGeom prst="roundRect">
            <a:avLst/>
          </a:prstGeom>
          <a:solidFill>
            <a:srgbClr val="C5D6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dirty="0"/>
              <a:t>18H – 19H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DF4F6E6-84B3-344F-BF07-7825A0A8C4D2}"/>
              </a:ext>
            </a:extLst>
          </p:cNvPr>
          <p:cNvSpPr/>
          <p:nvPr/>
        </p:nvSpPr>
        <p:spPr>
          <a:xfrm>
            <a:off x="3635248" y="1518730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i="1" dirty="0">
                <a:solidFill>
                  <a:schemeClr val="tx1"/>
                </a:solidFill>
              </a:rPr>
              <a:t>Prévoir mes </a:t>
            </a:r>
            <a:r>
              <a:rPr lang="fr-FR" sz="1500" i="1" dirty="0">
                <a:solidFill>
                  <a:schemeClr val="accent3"/>
                </a:solidFill>
              </a:rPr>
              <a:t>objectifs </a:t>
            </a:r>
            <a:r>
              <a:rPr lang="fr-FR" sz="1500" i="1" dirty="0">
                <a:solidFill>
                  <a:schemeClr val="tx1"/>
                </a:solidFill>
              </a:rPr>
              <a:t>de la journée, préparer mon </a:t>
            </a:r>
            <a:r>
              <a:rPr lang="fr-FR" sz="1500" i="1" dirty="0">
                <a:solidFill>
                  <a:schemeClr val="accent3"/>
                </a:solidFill>
              </a:rPr>
              <a:t>environnement</a:t>
            </a:r>
            <a:r>
              <a:rPr lang="fr-FR" sz="1500" i="1" dirty="0">
                <a:solidFill>
                  <a:schemeClr val="tx1"/>
                </a:solidFill>
              </a:rPr>
              <a:t> de travail et me </a:t>
            </a:r>
            <a:r>
              <a:rPr lang="fr-FR" sz="1500" i="1" dirty="0">
                <a:solidFill>
                  <a:schemeClr val="accent3"/>
                </a:solidFill>
              </a:rPr>
              <a:t>motiver</a:t>
            </a:r>
            <a:r>
              <a:rPr lang="fr-FR" sz="1500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912E5362-5CFD-8D44-BA43-2A696957AFCA}"/>
              </a:ext>
            </a:extLst>
          </p:cNvPr>
          <p:cNvSpPr/>
          <p:nvPr/>
        </p:nvSpPr>
        <p:spPr>
          <a:xfrm>
            <a:off x="3635247" y="2134575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Session d’étude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726F7A2-2041-A545-A156-0BC041B5207E}"/>
              </a:ext>
            </a:extLst>
          </p:cNvPr>
          <p:cNvSpPr/>
          <p:nvPr/>
        </p:nvSpPr>
        <p:spPr>
          <a:xfrm>
            <a:off x="3635246" y="2762489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Session d’étude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8C3B9E6A-7E02-6E4E-9A41-B429D034CF1D}"/>
              </a:ext>
            </a:extLst>
          </p:cNvPr>
          <p:cNvSpPr/>
          <p:nvPr/>
        </p:nvSpPr>
        <p:spPr>
          <a:xfrm>
            <a:off x="3635244" y="3401024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>
                <a:solidFill>
                  <a:schemeClr val="tx1"/>
                </a:solidFill>
              </a:rPr>
              <a:t>PAUSE MIDI </a:t>
            </a:r>
            <a:r>
              <a:rPr lang="fr-FR" sz="1400" i="1" dirty="0">
                <a:solidFill>
                  <a:srgbClr val="748A8A"/>
                </a:solidFill>
              </a:rPr>
              <a:t>pour sociabiliser et souffler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8FFAF0-7F57-1948-962E-69A8D6CC1E16}"/>
              </a:ext>
            </a:extLst>
          </p:cNvPr>
          <p:cNvSpPr/>
          <p:nvPr/>
        </p:nvSpPr>
        <p:spPr>
          <a:xfrm>
            <a:off x="3635242" y="4000975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Session d’étude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FB25E7B-CA88-6048-BD87-40BA0C3111AD}"/>
              </a:ext>
            </a:extLst>
          </p:cNvPr>
          <p:cNvSpPr/>
          <p:nvPr/>
        </p:nvSpPr>
        <p:spPr>
          <a:xfrm>
            <a:off x="3635242" y="4620218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Session d’étude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D830E58-C2E5-664A-8314-8046AF006580}"/>
              </a:ext>
            </a:extLst>
          </p:cNvPr>
          <p:cNvSpPr/>
          <p:nvPr/>
        </p:nvSpPr>
        <p:spPr>
          <a:xfrm>
            <a:off x="3635238" y="5240786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Session d’étude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141F5809-2F73-9F41-BC8B-E7A6DCC5F22D}"/>
              </a:ext>
            </a:extLst>
          </p:cNvPr>
          <p:cNvSpPr/>
          <p:nvPr/>
        </p:nvSpPr>
        <p:spPr>
          <a:xfrm>
            <a:off x="3635236" y="5856631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>
                <a:solidFill>
                  <a:schemeClr val="tx1"/>
                </a:solidFill>
              </a:rPr>
              <a:t>Achever mon programme et </a:t>
            </a:r>
            <a:r>
              <a:rPr lang="fr-FR" sz="1400" i="1" dirty="0">
                <a:solidFill>
                  <a:srgbClr val="9ABD59"/>
                </a:solidFill>
              </a:rPr>
              <a:t>faire le bilan </a:t>
            </a:r>
            <a:r>
              <a:rPr lang="fr-FR" sz="1400" i="1" dirty="0">
                <a:solidFill>
                  <a:schemeClr val="tx1"/>
                </a:solidFill>
              </a:rPr>
              <a:t>sur mon étude (difficultés, retard éventuel…) </a:t>
            </a:r>
          </a:p>
        </p:txBody>
      </p:sp>
    </p:spTree>
    <p:extLst>
      <p:ext uri="{BB962C8B-B14F-4D97-AF65-F5344CB8AC3E}">
        <p14:creationId xmlns:p14="http://schemas.microsoft.com/office/powerpoint/2010/main" val="3942055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D755224-C151-1847-B71C-82A2A87573A4}"/>
              </a:ext>
            </a:extLst>
          </p:cNvPr>
          <p:cNvSpPr txBox="1"/>
          <p:nvPr/>
        </p:nvSpPr>
        <p:spPr>
          <a:xfrm>
            <a:off x="2703514" y="-760413"/>
            <a:ext cx="7743825" cy="75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BE" sz="2500" dirty="0">
                <a:solidFill>
                  <a:schemeClr val="accent6"/>
                </a:solidFill>
                <a:latin typeface="Tw Cen MT" panose="020B0602020104020603" pitchFamily="34" charset="77"/>
              </a:rPr>
              <a:t> </a:t>
            </a:r>
          </a:p>
          <a:p>
            <a:pPr>
              <a:defRPr/>
            </a:pPr>
            <a:endParaRPr lang="fr-FR" dirty="0">
              <a:latin typeface="Tw Cen MT" panose="020B0602020104020603" pitchFamily="34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4566D8-A54B-C244-B047-0E6E3B5787B6}"/>
              </a:ext>
            </a:extLst>
          </p:cNvPr>
          <p:cNvSpPr/>
          <p:nvPr/>
        </p:nvSpPr>
        <p:spPr>
          <a:xfrm>
            <a:off x="1667445" y="187570"/>
            <a:ext cx="8883325" cy="1012743"/>
          </a:xfrm>
          <a:prstGeom prst="rect">
            <a:avLst/>
          </a:prstGeom>
          <a:solidFill>
            <a:srgbClr val="ADC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500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77"/>
              </a:rPr>
              <a:t>Horaire de travail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79933F-CAA3-A444-B240-0B229AF7AC4F}"/>
              </a:ext>
            </a:extLst>
          </p:cNvPr>
          <p:cNvSpPr/>
          <p:nvPr/>
        </p:nvSpPr>
        <p:spPr>
          <a:xfrm>
            <a:off x="1667445" y="1301263"/>
            <a:ext cx="8883325" cy="53691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2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412CAD0-97A7-C740-8E64-455B6F7B04DF}"/>
              </a:ext>
            </a:extLst>
          </p:cNvPr>
          <p:cNvSpPr/>
          <p:nvPr/>
        </p:nvSpPr>
        <p:spPr>
          <a:xfrm>
            <a:off x="1877511" y="1524003"/>
            <a:ext cx="1547671" cy="42203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E8FD8B-C14D-A44A-B2F4-0946DB29D12B}"/>
              </a:ext>
            </a:extLst>
          </p:cNvPr>
          <p:cNvSpPr/>
          <p:nvPr/>
        </p:nvSpPr>
        <p:spPr>
          <a:xfrm>
            <a:off x="1877511" y="2143246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34B554A-03ED-9A45-AAAD-C80BC30D2FDA}"/>
              </a:ext>
            </a:extLst>
          </p:cNvPr>
          <p:cNvSpPr/>
          <p:nvPr/>
        </p:nvSpPr>
        <p:spPr>
          <a:xfrm>
            <a:off x="1877510" y="2762489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539FF9E-EDB6-9846-9D3E-E255201644F8}"/>
              </a:ext>
            </a:extLst>
          </p:cNvPr>
          <p:cNvSpPr/>
          <p:nvPr/>
        </p:nvSpPr>
        <p:spPr>
          <a:xfrm>
            <a:off x="1877508" y="4000975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83B29EE-8DF2-424C-B962-46B8D87E1C72}"/>
              </a:ext>
            </a:extLst>
          </p:cNvPr>
          <p:cNvSpPr/>
          <p:nvPr/>
        </p:nvSpPr>
        <p:spPr>
          <a:xfrm>
            <a:off x="1877509" y="3381732"/>
            <a:ext cx="1547671" cy="422030"/>
          </a:xfrm>
          <a:prstGeom prst="roundRect">
            <a:avLst/>
          </a:prstGeom>
          <a:solidFill>
            <a:srgbClr val="748A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AF9B964-503C-A644-9959-1586FAC14D69}"/>
              </a:ext>
            </a:extLst>
          </p:cNvPr>
          <p:cNvSpPr/>
          <p:nvPr/>
        </p:nvSpPr>
        <p:spPr>
          <a:xfrm>
            <a:off x="1877506" y="5239461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D0339C4-0B8E-0749-AF70-17503203300B}"/>
              </a:ext>
            </a:extLst>
          </p:cNvPr>
          <p:cNvSpPr/>
          <p:nvPr/>
        </p:nvSpPr>
        <p:spPr>
          <a:xfrm>
            <a:off x="1877507" y="4620218"/>
            <a:ext cx="1547671" cy="4220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155E91F-C122-4540-8820-9A4F45FE6862}"/>
              </a:ext>
            </a:extLst>
          </p:cNvPr>
          <p:cNvSpPr/>
          <p:nvPr/>
        </p:nvSpPr>
        <p:spPr>
          <a:xfrm>
            <a:off x="1877505" y="5858704"/>
            <a:ext cx="1547671" cy="422030"/>
          </a:xfrm>
          <a:prstGeom prst="roundRect">
            <a:avLst/>
          </a:prstGeom>
          <a:solidFill>
            <a:srgbClr val="C5D6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DF4F6E6-84B3-344F-BF07-7825A0A8C4D2}"/>
              </a:ext>
            </a:extLst>
          </p:cNvPr>
          <p:cNvSpPr/>
          <p:nvPr/>
        </p:nvSpPr>
        <p:spPr>
          <a:xfrm>
            <a:off x="3635248" y="1518730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i="1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912E5362-5CFD-8D44-BA43-2A696957AFCA}"/>
              </a:ext>
            </a:extLst>
          </p:cNvPr>
          <p:cNvSpPr/>
          <p:nvPr/>
        </p:nvSpPr>
        <p:spPr>
          <a:xfrm>
            <a:off x="3635247" y="2134575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726F7A2-2041-A545-A156-0BC041B5207E}"/>
              </a:ext>
            </a:extLst>
          </p:cNvPr>
          <p:cNvSpPr/>
          <p:nvPr/>
        </p:nvSpPr>
        <p:spPr>
          <a:xfrm>
            <a:off x="3635246" y="2762489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8C3B9E6A-7E02-6E4E-9A41-B429D034CF1D}"/>
              </a:ext>
            </a:extLst>
          </p:cNvPr>
          <p:cNvSpPr/>
          <p:nvPr/>
        </p:nvSpPr>
        <p:spPr>
          <a:xfrm>
            <a:off x="3635244" y="3401024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i="1" dirty="0">
              <a:solidFill>
                <a:srgbClr val="748A8A"/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8FFAF0-7F57-1948-962E-69A8D6CC1E16}"/>
              </a:ext>
            </a:extLst>
          </p:cNvPr>
          <p:cNvSpPr/>
          <p:nvPr/>
        </p:nvSpPr>
        <p:spPr>
          <a:xfrm>
            <a:off x="3635242" y="4000975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FB25E7B-CA88-6048-BD87-40BA0C3111AD}"/>
              </a:ext>
            </a:extLst>
          </p:cNvPr>
          <p:cNvSpPr/>
          <p:nvPr/>
        </p:nvSpPr>
        <p:spPr>
          <a:xfrm>
            <a:off x="3635242" y="4620218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D830E58-C2E5-664A-8314-8046AF006580}"/>
              </a:ext>
            </a:extLst>
          </p:cNvPr>
          <p:cNvSpPr/>
          <p:nvPr/>
        </p:nvSpPr>
        <p:spPr>
          <a:xfrm>
            <a:off x="3635238" y="5240786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141F5809-2F73-9F41-BC8B-E7A6DCC5F22D}"/>
              </a:ext>
            </a:extLst>
          </p:cNvPr>
          <p:cNvSpPr/>
          <p:nvPr/>
        </p:nvSpPr>
        <p:spPr>
          <a:xfrm>
            <a:off x="3635236" y="5856631"/>
            <a:ext cx="6799385" cy="422030"/>
          </a:xfrm>
          <a:prstGeom prst="roundRect">
            <a:avLst/>
          </a:prstGeom>
          <a:solidFill>
            <a:srgbClr val="FB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001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77E7C4E-A122-A141-AD79-5CBCCC0DB81C}"/>
              </a:ext>
            </a:extLst>
          </p:cNvPr>
          <p:cNvSpPr txBox="1"/>
          <p:nvPr/>
        </p:nvSpPr>
        <p:spPr>
          <a:xfrm>
            <a:off x="2703514" y="-760413"/>
            <a:ext cx="7743825" cy="75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BE" sz="2500" dirty="0">
                <a:solidFill>
                  <a:schemeClr val="accent6"/>
                </a:solidFill>
                <a:latin typeface="Tw Cen MT" panose="020B0602020104020603" pitchFamily="34" charset="77"/>
              </a:rPr>
              <a:t> </a:t>
            </a:r>
          </a:p>
          <a:p>
            <a:pPr>
              <a:defRPr/>
            </a:pPr>
            <a:endParaRPr lang="fr-FR" dirty="0">
              <a:latin typeface="Tw Cen MT" panose="020B0602020104020603" pitchFamily="34" charset="77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934F5F-5FE0-0C49-ACF9-67D94622373C}"/>
              </a:ext>
            </a:extLst>
          </p:cNvPr>
          <p:cNvSpPr/>
          <p:nvPr/>
        </p:nvSpPr>
        <p:spPr>
          <a:xfrm>
            <a:off x="1524001" y="1"/>
            <a:ext cx="9161463" cy="1038225"/>
          </a:xfrm>
          <a:prstGeom prst="rect">
            <a:avLst/>
          </a:prstGeom>
          <a:solidFill>
            <a:srgbClr val="ADC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500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77"/>
              </a:rPr>
              <a:t>Te fixer des objectifs intermédiaires si tu as des difficultés à tenir ton planning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FBC1A-2040-C44F-A876-C62365D852CF}"/>
              </a:ext>
            </a:extLst>
          </p:cNvPr>
          <p:cNvGraphicFramePr>
            <a:graphicFrameLocks noGrp="1"/>
          </p:cNvGraphicFramePr>
          <p:nvPr/>
        </p:nvGraphicFramePr>
        <p:xfrm>
          <a:off x="1947864" y="1169989"/>
          <a:ext cx="8294687" cy="5546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52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1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68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68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68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68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68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4809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Lundi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Mardi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Mercredi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Jeudi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Vendredi 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Samedi 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Dimanche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34">
                <a:tc>
                  <a:txBody>
                    <a:bodyPr/>
                    <a:lstStyle/>
                    <a:p>
                      <a:r>
                        <a:rPr lang="fr-FR" sz="1400"/>
                        <a:t>8h – 9h20 </a:t>
                      </a:r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110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160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« Grasse mat »</a:t>
                      </a:r>
                      <a:endParaRPr lang="fr-FR" sz="1400" i="1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Intro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57 + schémas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Relecture schémas Intro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Revoir Intro -&gt; 31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34">
                <a:tc>
                  <a:txBody>
                    <a:bodyPr/>
                    <a:lstStyle/>
                    <a:p>
                      <a:r>
                        <a:rPr lang="fr-FR" sz="1400"/>
                        <a:t>9h40 – 11h </a:t>
                      </a:r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120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170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Retard + tdm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Intro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70 + schémas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Slides module 1 + sources 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/>
                        <a:t>Revoir Intro -&gt; 48</a:t>
                      </a:r>
                    </a:p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4967">
                <a:tc>
                  <a:txBody>
                    <a:bodyPr/>
                    <a:lstStyle/>
                    <a:p>
                      <a:r>
                        <a:rPr lang="fr-FR" sz="1400"/>
                        <a:t>11h20 – </a:t>
                      </a:r>
                    </a:p>
                    <a:p>
                      <a:r>
                        <a:rPr lang="fr-FR" sz="1400"/>
                        <a:t>12h40 </a:t>
                      </a:r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130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180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Retard + tdm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Intro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83 + schémas</a:t>
                      </a:r>
                      <a:endParaRPr lang="fr-FR" sz="1400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Slides module 2 + </a:t>
                      </a:r>
                    </a:p>
                    <a:p>
                      <a:r>
                        <a:rPr lang="fr-FR" sz="1400"/>
                        <a:t>sources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/>
                        <a:t>Revoir Intro -&gt; 70</a:t>
                      </a:r>
                    </a:p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34">
                <a:tc>
                  <a:txBody>
                    <a:bodyPr/>
                    <a:lstStyle/>
                    <a:p>
                      <a:r>
                        <a:rPr lang="fr-FR" sz="1400"/>
                        <a:t>13h40 – 14h40 </a:t>
                      </a:r>
                    </a:p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140 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190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Intro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17 + Schémas</a:t>
                      </a:r>
                      <a:endParaRPr lang="fr-FR" sz="1400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Intro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90 + schémas</a:t>
                      </a:r>
                      <a:endParaRPr lang="fr-FR" sz="1400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Slides module 3 + sources 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/>
                        <a:t>Revoir Intro -&gt; 90</a:t>
                      </a:r>
                    </a:p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4967">
                <a:tc>
                  <a:txBody>
                    <a:bodyPr/>
                    <a:lstStyle/>
                    <a:p>
                      <a:r>
                        <a:rPr lang="fr-FR" sz="1400"/>
                        <a:t>15h – 16h20</a:t>
                      </a:r>
                    </a:p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150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p. 200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Intro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31 + schémas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Intro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100 + schémas</a:t>
                      </a:r>
                      <a:endParaRPr lang="fr-FR" sz="1400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/>
                        <a:t>Slides module 4 + sources 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/>
                        <a:t>Revoir Intro -&gt; 110</a:t>
                      </a:r>
                    </a:p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34">
                <a:tc>
                  <a:txBody>
                    <a:bodyPr/>
                    <a:lstStyle/>
                    <a:p>
                      <a:r>
                        <a:rPr lang="fr-FR" sz="1400"/>
                        <a:t>16h40 – 18h </a:t>
                      </a:r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/>
                        <a:t>Relecture tableaux 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D. Civil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Relecture tableaux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Intro </a:t>
                      </a:r>
                    </a:p>
                    <a:p>
                      <a:r>
                        <a:rPr lang="fr-FR" sz="1400">
                          <a:sym typeface="Wingdings" pitchFamily="2" charset="2"/>
                        </a:rPr>
                        <a:t> 48 + schémas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Terminer intro ! </a:t>
                      </a:r>
                      <a:endParaRPr lang="fr-FR" sz="1400" b="1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/>
                        <a:t>Slides module 5 + sources 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Terminer</a:t>
                      </a: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5844">
                <a:tc>
                  <a:txBody>
                    <a:bodyPr/>
                    <a:lstStyle/>
                    <a:p>
                      <a:r>
                        <a:rPr lang="fr-FR" sz="1400" dirty="0"/>
                        <a:t>Soirée </a:t>
                      </a:r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Relecture schémas</a:t>
                      </a:r>
                      <a:endParaRPr lang="fr-FR" sz="1400" i="1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0310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77E7C4E-A122-A141-AD79-5CBCCC0DB81C}"/>
              </a:ext>
            </a:extLst>
          </p:cNvPr>
          <p:cNvSpPr txBox="1"/>
          <p:nvPr/>
        </p:nvSpPr>
        <p:spPr>
          <a:xfrm>
            <a:off x="2703514" y="-760413"/>
            <a:ext cx="7743825" cy="75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BE" sz="2500" dirty="0">
                <a:solidFill>
                  <a:schemeClr val="accent6"/>
                </a:solidFill>
                <a:latin typeface="Tw Cen MT" panose="020B0602020104020603" pitchFamily="34" charset="77"/>
              </a:rPr>
              <a:t> </a:t>
            </a:r>
          </a:p>
          <a:p>
            <a:pPr>
              <a:defRPr/>
            </a:pPr>
            <a:endParaRPr lang="fr-FR" dirty="0">
              <a:latin typeface="Tw Cen MT" panose="020B0602020104020603" pitchFamily="34" charset="77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FBC1A-2040-C44F-A876-C62365D85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024754"/>
              </p:ext>
            </p:extLst>
          </p:nvPr>
        </p:nvGraphicFramePr>
        <p:xfrm>
          <a:off x="492370" y="234461"/>
          <a:ext cx="11371383" cy="635390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05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7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4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4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14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14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214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9166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Lundi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Mardi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Mercredi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Jeudi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Vendredi 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Samedi 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Dimanche</a:t>
                      </a:r>
                    </a:p>
                  </a:txBody>
                  <a:tcPr marT="45724" marB="45724">
                    <a:solidFill>
                      <a:srgbClr val="748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990"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990"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2109"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7990"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109"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7990"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i="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8561"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748A8A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i="1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45724" marB="45724">
                    <a:solidFill>
                      <a:srgbClr val="DDF6F6">
                        <a:alpha val="5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1374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499</Words>
  <Application>Microsoft Macintosh PowerPoint</Application>
  <PresentationFormat>Grand écran</PresentationFormat>
  <Paragraphs>222</Paragraphs>
  <Slides>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Tw Cen MT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DELVOSAL  Eve</dc:creator>
  <cp:lastModifiedBy>DELVOSAL  Eve</cp:lastModifiedBy>
  <cp:revision>2</cp:revision>
  <dcterms:created xsi:type="dcterms:W3CDTF">2020-06-22T14:19:58Z</dcterms:created>
  <dcterms:modified xsi:type="dcterms:W3CDTF">2020-06-22T14:27:10Z</dcterms:modified>
</cp:coreProperties>
</file>