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  <p:sldMasterId id="2147483696" r:id="rId3"/>
  </p:sldMasterIdLst>
  <p:notesMasterIdLst>
    <p:notesMasterId r:id="rId42"/>
  </p:notesMasterIdLst>
  <p:sldIdLst>
    <p:sldId id="309" r:id="rId4"/>
    <p:sldId id="777" r:id="rId5"/>
    <p:sldId id="405" r:id="rId6"/>
    <p:sldId id="406" r:id="rId7"/>
    <p:sldId id="759" r:id="rId8"/>
    <p:sldId id="760" r:id="rId9"/>
    <p:sldId id="761" r:id="rId10"/>
    <p:sldId id="525" r:id="rId11"/>
    <p:sldId id="762" r:id="rId12"/>
    <p:sldId id="763" r:id="rId13"/>
    <p:sldId id="771" r:id="rId14"/>
    <p:sldId id="772" r:id="rId15"/>
    <p:sldId id="773" r:id="rId16"/>
    <p:sldId id="782" r:id="rId17"/>
    <p:sldId id="781" r:id="rId18"/>
    <p:sldId id="783" r:id="rId19"/>
    <p:sldId id="784" r:id="rId20"/>
    <p:sldId id="526" r:id="rId21"/>
    <p:sldId id="779" r:id="rId22"/>
    <p:sldId id="786" r:id="rId23"/>
    <p:sldId id="788" r:id="rId24"/>
    <p:sldId id="789" r:id="rId25"/>
    <p:sldId id="775" r:id="rId26"/>
    <p:sldId id="778" r:id="rId27"/>
    <p:sldId id="776" r:id="rId28"/>
    <p:sldId id="764" r:id="rId29"/>
    <p:sldId id="774" r:id="rId30"/>
    <p:sldId id="785" r:id="rId31"/>
    <p:sldId id="527" r:id="rId32"/>
    <p:sldId id="428" r:id="rId33"/>
    <p:sldId id="765" r:id="rId34"/>
    <p:sldId id="766" r:id="rId35"/>
    <p:sldId id="787" r:id="rId36"/>
    <p:sldId id="791" r:id="rId37"/>
    <p:sldId id="790" r:id="rId38"/>
    <p:sldId id="792" r:id="rId39"/>
    <p:sldId id="581" r:id="rId40"/>
    <p:sldId id="263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7" userDrawn="1">
          <p15:clr>
            <a:srgbClr val="A4A3A4"/>
          </p15:clr>
        </p15:guide>
        <p15:guide id="2" pos="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30"/>
    <p:restoredTop sz="96197"/>
  </p:normalViewPr>
  <p:slideViewPr>
    <p:cSldViewPr snapToGrid="0">
      <p:cViewPr varScale="1">
        <p:scale>
          <a:sx n="71" d="100"/>
          <a:sy n="71" d="100"/>
        </p:scale>
        <p:origin x="200" y="1216"/>
      </p:cViewPr>
      <p:guideLst>
        <p:guide orient="horz" pos="1457"/>
        <p:guide pos="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7D663-8BBA-254F-B89F-C3C91686F864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27082-C1D3-C449-8E6D-27B991E5C1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56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1750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2666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3423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2D2B4-435B-5BDE-872D-C7F86EC36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4D446E-A108-C0DB-CCFC-3B405207E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F641BA2-66A0-7FD7-0689-18FE82929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EA30A7-B98E-2169-434F-029F6F492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8335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607F-B117-47B8-CB2C-FF86B9A0E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654FD7-D0AC-D51C-C638-AF0BA60D2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7610FCE-527E-249B-5535-7A34312575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5C8423-5566-4842-7785-6C5630E1BF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6977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388F0-9244-CC57-0A1B-731A9CF23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D1CA70-1DE2-C350-C4E6-A426A09DD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DA8AE3ED-8A79-D4A6-1847-8F6F6AAE1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E3DE97-6D40-F0D4-2F4B-2B6EB6D8A9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896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5E8C5-335A-968A-C58D-521EBFA30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305CC9-AC52-80FB-6707-DAC64ED7C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91F5A34-E283-AB4F-0B1F-B2AEB482D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AB647B2-B7D5-82BA-4CA9-D7D5612FCF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2742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228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8749F-E3B5-6D24-29FE-DACC88BF9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2309BA0-ED1C-94BE-0DA1-490F25CA2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DF1523A5-C408-C27D-564B-B6DE2956F3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D50107-60AE-43A4-2D28-3E8D1E523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9180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69ECF-CF0F-7933-8B98-B11936522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456679-670D-9039-6A07-B2873063E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FE01772-6BBC-2668-97E5-FBAEE8B32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9E8A5C-E1BA-2966-9B02-47E5B82C5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0670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3C3E8-1994-C832-9D81-D33B04267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7BE989-0B39-014D-786D-7B0C7648A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CF40C69-B8BA-1092-BA62-6A375D7DF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06483B-CBD1-E612-7B89-F8F242CE88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38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5692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50BB2-7D31-C33A-F43D-D48D987F2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B44ED9-E531-335C-CED8-AF5B96818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D03C818-493A-6E2C-26A5-923F5B29E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143EFE-3B03-6AF5-8AC2-57393D0587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951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1026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4EB24-1B36-7777-69FC-9108ADE1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F15F5CB-D93A-EBEB-D555-CB48D40F4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FE64F13-E8AE-9901-2C2E-AE1A80499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A6C834-4827-E381-29ED-BEE9B1FC2F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1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0624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8420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66224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A8738-9B71-AA4C-7D80-BB47FCB92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E5CA9AE-B6D9-189E-2AEE-E7F176B4B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306E151-3C1C-6582-9CED-4F259C2D43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75D7E0-7F72-A21E-B35C-A64B35317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3996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22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11768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480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42412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32314-A699-5491-1771-D31BD3ACF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794BD05-0C1C-71D2-63E9-5AACABD65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78FC6E2-FD0A-C4AB-5A7E-50453A79D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73966A-161D-C092-2764-B26E53DCA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42209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65278-9ADB-B91F-3DA2-8CCAFD82D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>
            <a:extLst>
              <a:ext uri="{FF2B5EF4-FFF2-40B4-BE49-F238E27FC236}">
                <a16:creationId xmlns:a16="http://schemas.microsoft.com/office/drawing/2014/main" id="{A7EF9CA6-E9AD-F093-5C5C-12CF078B5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Espace réservé des commentaires 2">
            <a:extLst>
              <a:ext uri="{FF2B5EF4-FFF2-40B4-BE49-F238E27FC236}">
                <a16:creationId xmlns:a16="http://schemas.microsoft.com/office/drawing/2014/main" id="{4BC4E747-BA6C-90BF-FE14-78536212BF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>
            <a:extLst>
              <a:ext uri="{FF2B5EF4-FFF2-40B4-BE49-F238E27FC236}">
                <a16:creationId xmlns:a16="http://schemas.microsoft.com/office/drawing/2014/main" id="{3CAA8DD7-0FF6-9701-D87C-293CC9E57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418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54C18-3D4A-1E52-8012-F2C00CA7F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EB7BF41-A89F-6672-E817-3E5116EEF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FDAD600-4CA2-EDE5-C9A1-EC40F37B50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145140-4C7A-9B09-3910-3F0A548C3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4924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1BA5-183D-F422-FCAC-D942659F3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F71870-7C19-E149-C09D-977D6D616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C3B58F3-377A-0B2B-DF98-464FADB00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EC7492-EE61-70E6-FEB2-8FEE537934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598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148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9188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dirty="0">
              <a:latin typeface="Calibri" charset="0"/>
            </a:endParaRP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9E29C6-D9B3-1547-9765-24209CD5ACCA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05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2130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302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Citavi</a:t>
            </a:r>
            <a:r>
              <a:rPr lang="fr-FR" dirty="0"/>
              <a:t> : 120€ pour une</a:t>
            </a:r>
            <a:r>
              <a:rPr lang="fr-FR" baseline="0" dirty="0"/>
              <a:t> licence individuelle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ADBB-8155-4A70-A664-BD90ED1824D7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213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3.ti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3.ti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D6B9A-864F-F733-B551-04CA34948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E99155-C03C-1D9F-7211-9D0A9857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C4C72C-72A5-9E7C-9A1F-33F1FE7A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1C6C1-0A4C-B7E7-AE7E-E8181032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B0E3A2-6435-4477-4C30-1ED6A612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CB0E0F-1456-DEF0-9859-6ED125B05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8288" y="4949825"/>
            <a:ext cx="17637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FBD79F-8DCA-036D-A877-5F68645D38EF}"/>
              </a:ext>
            </a:extLst>
          </p:cNvPr>
          <p:cNvSpPr/>
          <p:nvPr userDrawn="1"/>
        </p:nvSpPr>
        <p:spPr>
          <a:xfrm>
            <a:off x="0" y="-150396"/>
            <a:ext cx="12192000" cy="7008395"/>
          </a:xfrm>
          <a:prstGeom prst="rect">
            <a:avLst/>
          </a:prstGeom>
          <a:solidFill>
            <a:srgbClr val="0852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817CC9-8F98-5448-CA77-DE29E7B00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179" y="-17826"/>
            <a:ext cx="3362321" cy="109415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C6CDE3F2-753B-8BAB-BF88-CF75BE883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6" r="15276" b="4561"/>
          <a:stretch/>
        </p:blipFill>
        <p:spPr>
          <a:xfrm>
            <a:off x="8829678" y="-91867"/>
            <a:ext cx="3362322" cy="1191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89ED8-53D5-5DD0-A898-E690DF9D76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6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BE9D9-6C12-9716-E409-AFA0FC0C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D0095D-E40F-6A4C-F073-8F761588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1585A1-D8E0-647A-777D-265F2928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60ECAE-D40F-139B-6574-34933A65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D4DD01-3C20-C527-8B95-163FD105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83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10C9C7C-2C06-01DE-EA68-3022B014B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A6904-6193-8D04-1FF0-7705C1501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11D6EB-E7C4-B4D3-D3DA-3D4C48E3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EFE695-2454-2AC1-D62D-0D2A898A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C3771E-4A67-698B-6C6C-34C37F8C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570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D6B9A-864F-F733-B551-04CA34948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E99155-C03C-1D9F-7211-9D0A9857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C4C72C-72A5-9E7C-9A1F-33F1FE7A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1C6C1-0A4C-B7E7-AE7E-E8181032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B0E3A2-6435-4477-4C30-1ED6A612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CB0E0F-1456-DEF0-9859-6ED125B05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8288" y="4949825"/>
            <a:ext cx="17637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FBD79F-8DCA-036D-A877-5F68645D38EF}"/>
              </a:ext>
            </a:extLst>
          </p:cNvPr>
          <p:cNvSpPr/>
          <p:nvPr userDrawn="1"/>
        </p:nvSpPr>
        <p:spPr>
          <a:xfrm>
            <a:off x="0" y="-150396"/>
            <a:ext cx="12192000" cy="7008395"/>
          </a:xfrm>
          <a:prstGeom prst="rect">
            <a:avLst/>
          </a:prstGeom>
          <a:solidFill>
            <a:srgbClr val="0852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817CC9-8F98-5448-CA77-DE29E7B00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179" y="-17826"/>
            <a:ext cx="3362321" cy="109415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C6CDE3F2-753B-8BAB-BF88-CF75BE883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6" r="15276" b="4561"/>
          <a:stretch/>
        </p:blipFill>
        <p:spPr>
          <a:xfrm>
            <a:off x="8829678" y="-91867"/>
            <a:ext cx="3362322" cy="1191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89ED8-53D5-5DD0-A898-E690DF9D76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98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7A58C-1613-DB02-403C-3AF5C4F0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ADF71D-3EF3-C835-9B5A-6AF0DADA3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500"/>
            <a:ext cx="10515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609F4F-5782-CF53-9672-A0F6D09B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8F125F-6E13-5E59-4BFD-85C7DEF8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3CD4C6-95CD-3F4F-3C1B-E5EECE7C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0B238-4096-9DF5-E8B7-09EAAF966F82}"/>
              </a:ext>
            </a:extLst>
          </p:cNvPr>
          <p:cNvSpPr/>
          <p:nvPr userDrawn="1"/>
        </p:nvSpPr>
        <p:spPr>
          <a:xfrm>
            <a:off x="0" y="0"/>
            <a:ext cx="2956956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91770E-3C6D-A8E0-4577-5A067E84D3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325" y="136525"/>
            <a:ext cx="2212969" cy="7201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4D5533-B5A8-2ED8-C770-86D2B7A3AA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62" y="5844151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5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CF65FD-AE2D-0C5D-2BDC-6B75F7146CF3}"/>
              </a:ext>
            </a:extLst>
          </p:cNvPr>
          <p:cNvSpPr/>
          <p:nvPr userDrawn="1"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6298D8-1CE2-475C-4253-609E655F7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055" y="136553"/>
            <a:ext cx="1075104" cy="10941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36FFEA-EEFE-0E08-1326-3D7BE77873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2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DF71E-490F-ECB6-A44D-13730016E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34EEB-259E-68E4-CF82-6FBE1AF46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F1B1DA-0CEB-EDB7-4392-14BF8C2A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2D3BAA-4E1C-1842-913B-B56C81FD4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3B0115-5AC4-D74E-EE85-E27A7DC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E2E0F8-0247-5437-46E4-FB4DCAB6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777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07CA9-4911-621F-53A1-08867A72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492AA-B370-F894-E565-278D4500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7DB91-3B5E-7061-9C9F-2FFB0E93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C4282B-33D0-8C56-EB91-8E40E9127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04E615-F195-E514-6698-01C53187F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EB4D4-4C56-A597-E1CA-BA5107DB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B121DD1-E95D-7B8B-4F47-BD18988A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EDCBF4-F30A-D83C-D7F9-1401285A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157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80DB4-23F3-1B0F-0461-76BEA1A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DA489B-71AC-2988-F62F-15C92C36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DF97AA-A170-2A11-0789-60B127A9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DD13EB-CAB1-5059-FE55-ED27F432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3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A4BA10-7E8A-A554-F27D-14810BD6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8F9CD8A-194E-4F8C-B72E-B5EFB7AC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052BEE-A329-2BD2-4E18-9127DB8A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19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9A55A-C590-1C02-DCBB-4B7E1F6D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EB56A4-8CAD-57C4-D523-85E932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F215BC-1248-9852-069C-088D28EBA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06B874-50C6-FA23-3F48-7EFC85C8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3A7783-CA2F-0569-8679-BF4E5C7D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F16D8E-97DC-ECED-FC18-00621BE7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232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7A58C-1613-DB02-403C-3AF5C4F0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ADF71D-3EF3-C835-9B5A-6AF0DADA3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500"/>
            <a:ext cx="10515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609F4F-5782-CF53-9672-A0F6D09B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8F125F-6E13-5E59-4BFD-85C7DEF8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3CD4C6-95CD-3F4F-3C1B-E5EECE7C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0B238-4096-9DF5-E8B7-09EAAF966F82}"/>
              </a:ext>
            </a:extLst>
          </p:cNvPr>
          <p:cNvSpPr/>
          <p:nvPr userDrawn="1"/>
        </p:nvSpPr>
        <p:spPr>
          <a:xfrm>
            <a:off x="0" y="0"/>
            <a:ext cx="2956956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91770E-3C6D-A8E0-4577-5A067E84D3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325" y="136525"/>
            <a:ext cx="2212969" cy="7201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4D5533-B5A8-2ED8-C770-86D2B7A3AA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62" y="5844151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866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6FB58-1BA4-917D-8BE8-242475583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91BF4F-8C7B-26D1-5261-98A0F6218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51721-8B02-2E98-CC9D-25A4FC892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673530-5ACC-CE59-B7DC-79B9B8B4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AAE916-2379-38C6-318F-4E02EF29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BA5C16-5886-733A-DBEF-38983380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348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BE9D9-6C12-9716-E409-AFA0FC0C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D0095D-E40F-6A4C-F073-8F761588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1585A1-D8E0-647A-777D-265F2928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60ECAE-D40F-139B-6574-34933A65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D4DD01-3C20-C527-8B95-163FD105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756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10C9C7C-2C06-01DE-EA68-3022B014B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A6904-6193-8D04-1FF0-7705C1501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11D6EB-E7C4-B4D3-D3DA-3D4C48E3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EFE695-2454-2AC1-D62D-0D2A898A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C3771E-4A67-698B-6C6C-34C37F8C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966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D6B9A-864F-F733-B551-04CA34948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8E99155-C03C-1D9F-7211-9D0A9857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C4C72C-72A5-9E7C-9A1F-33F1FE7A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1C6C1-0A4C-B7E7-AE7E-E8181032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B0E3A2-6435-4477-4C30-1ED6A612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CB0E0F-1456-DEF0-9859-6ED125B05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8288" y="4949825"/>
            <a:ext cx="17637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FBD79F-8DCA-036D-A877-5F68645D38EF}"/>
              </a:ext>
            </a:extLst>
          </p:cNvPr>
          <p:cNvSpPr/>
          <p:nvPr userDrawn="1"/>
        </p:nvSpPr>
        <p:spPr>
          <a:xfrm>
            <a:off x="0" y="-150396"/>
            <a:ext cx="12192000" cy="7008395"/>
          </a:xfrm>
          <a:prstGeom prst="rect">
            <a:avLst/>
          </a:prstGeom>
          <a:solidFill>
            <a:srgbClr val="0852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817CC9-8F98-5448-CA77-DE29E7B00B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36179" y="-17826"/>
            <a:ext cx="3362321" cy="1094152"/>
          </a:xfrm>
          <a:prstGeom prst="rect">
            <a:avLst/>
          </a:prstGeom>
        </p:spPr>
      </p:pic>
      <p:pic>
        <p:nvPicPr>
          <p:cNvPr id="13" name="Image 12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C6CDE3F2-753B-8BAB-BF88-CF75BE883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6" r="15276" b="4561"/>
          <a:stretch/>
        </p:blipFill>
        <p:spPr>
          <a:xfrm>
            <a:off x="8829678" y="-91867"/>
            <a:ext cx="3362322" cy="1191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89ED8-53D5-5DD0-A898-E690DF9D76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1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47A58C-1613-DB02-403C-3AF5C4F0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ADF71D-3EF3-C835-9B5A-6AF0DADA3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500"/>
            <a:ext cx="10515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609F4F-5782-CF53-9672-A0F6D09B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8F125F-6E13-5E59-4BFD-85C7DEF80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3CD4C6-95CD-3F4F-3C1B-E5EECE7C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0B238-4096-9DF5-E8B7-09EAAF966F82}"/>
              </a:ext>
            </a:extLst>
          </p:cNvPr>
          <p:cNvSpPr/>
          <p:nvPr userDrawn="1"/>
        </p:nvSpPr>
        <p:spPr>
          <a:xfrm>
            <a:off x="0" y="0"/>
            <a:ext cx="2956956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91770E-3C6D-A8E0-4577-5A067E84D3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8325" y="136525"/>
            <a:ext cx="2212969" cy="7201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4D5533-B5A8-2ED8-C770-86D2B7A3AA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8762" y="5844151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19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CF65FD-AE2D-0C5D-2BDC-6B75F7146CF3}"/>
              </a:ext>
            </a:extLst>
          </p:cNvPr>
          <p:cNvSpPr/>
          <p:nvPr userDrawn="1"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6298D8-1CE2-475C-4253-609E655F7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055" y="136553"/>
            <a:ext cx="1075104" cy="10941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36FFEA-EEFE-0E08-1326-3D7BE7787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72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DF71E-490F-ECB6-A44D-13730016E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34EEB-259E-68E4-CF82-6FBE1AF46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F1B1DA-0CEB-EDB7-4392-14BF8C2A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2D3BAA-4E1C-1842-913B-B56C81FD4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3B0115-5AC4-D74E-EE85-E27A7DC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E2E0F8-0247-5437-46E4-FB4DCAB6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167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07CA9-4911-621F-53A1-08867A72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492AA-B370-F894-E565-278D4500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7DB91-3B5E-7061-9C9F-2FFB0E93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C4282B-33D0-8C56-EB91-8E40E9127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04E615-F195-E514-6698-01C53187F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EB4D4-4C56-A597-E1CA-BA5107DB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B121DD1-E95D-7B8B-4F47-BD18988A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EDCBF4-F30A-D83C-D7F9-1401285A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635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80DB4-23F3-1B0F-0461-76BEA1A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DA489B-71AC-2988-F62F-15C92C36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DF97AA-A170-2A11-0789-60B127A9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DD13EB-CAB1-5059-FE55-ED27F432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158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A4BA10-7E8A-A554-F27D-14810BD6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8F9CD8A-194E-4F8C-B72E-B5EFB7AC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052BEE-A329-2BD2-4E18-9127DB8A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68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CF65FD-AE2D-0C5D-2BDC-6B75F7146CF3}"/>
              </a:ext>
            </a:extLst>
          </p:cNvPr>
          <p:cNvSpPr/>
          <p:nvPr userDrawn="1"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6298D8-1CE2-475C-4253-609E655F70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055" y="136553"/>
            <a:ext cx="1075104" cy="10941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36FFEA-EEFE-0E08-1326-3D7BE77873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83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9A55A-C590-1C02-DCBB-4B7E1F6D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EB56A4-8CAD-57C4-D523-85E932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F215BC-1248-9852-069C-088D28EBA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06B874-50C6-FA23-3F48-7EFC85C8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3A7783-CA2F-0569-8679-BF4E5C7D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F16D8E-97DC-ECED-FC18-00621BE7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201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6FB58-1BA4-917D-8BE8-242475583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91BF4F-8C7B-26D1-5261-98A0F6218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51721-8B02-2E98-CC9D-25A4FC892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673530-5ACC-CE59-B7DC-79B9B8B4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AAE916-2379-38C6-318F-4E02EF29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BA5C16-5886-733A-DBEF-38983380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4546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BE9D9-6C12-9716-E409-AFA0FC0C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D0095D-E40F-6A4C-F073-8F761588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1585A1-D8E0-647A-777D-265F2928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60ECAE-D40F-139B-6574-34933A65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D4DD01-3C20-C527-8B95-163FD105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2070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10C9C7C-2C06-01DE-EA68-3022B014B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A6904-6193-8D04-1FF0-7705C1501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11D6EB-E7C4-B4D3-D3DA-3D4C48E3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EFE695-2454-2AC1-D62D-0D2A898AF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C3771E-4A67-698B-6C6C-34C37F8C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013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1DF71E-490F-ECB6-A44D-13730016E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634EEB-259E-68E4-CF82-6FBE1AF46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F1B1DA-0CEB-EDB7-4392-14BF8C2A1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2D3BAA-4E1C-1842-913B-B56C81FD4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3B0115-5AC4-D74E-EE85-E27A7DC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E2E0F8-0247-5437-46E4-FB4DCAB6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04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07CA9-4911-621F-53A1-08867A72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492AA-B370-F894-E565-278D4500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C7DB91-3B5E-7061-9C9F-2FFB0E93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C4282B-33D0-8C56-EB91-8E40E9127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04E615-F195-E514-6698-01C53187F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EB4D4-4C56-A597-E1CA-BA5107DB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B121DD1-E95D-7B8B-4F47-BD18988A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2EDCBF4-F30A-D83C-D7F9-1401285A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78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280DB4-23F3-1B0F-0461-76BEA1A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DA489B-71AC-2988-F62F-15C92C36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DF97AA-A170-2A11-0789-60B127A9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DD13EB-CAB1-5059-FE55-ED27F432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832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A4BA10-7E8A-A554-F27D-14810BD6A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8F9CD8A-194E-4F8C-B72E-B5EFB7AC8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052BEE-A329-2BD2-4E18-9127DB8A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0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9A55A-C590-1C02-DCBB-4B7E1F6D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EB56A4-8CAD-57C4-D523-85E932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F215BC-1248-9852-069C-088D28EBA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06B874-50C6-FA23-3F48-7EFC85C8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3A7783-CA2F-0569-8679-BF4E5C7DC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F16D8E-97DC-ECED-FC18-00621BE7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594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6FB58-1BA4-917D-8BE8-242475583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91BF4F-8C7B-26D1-5261-98A0F6218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F51721-8B02-2E98-CC9D-25A4FC892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673530-5ACC-CE59-B7DC-79B9B8B4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AAE916-2379-38C6-318F-4E02EF299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BA5C16-5886-733A-DBEF-38983380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7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6AADBE4-1E1B-ACDF-C8F4-CFA5A910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DD2715-DC9F-9180-D8C6-FA87959DB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F6D19-20F7-2B94-9EB8-2525DE0E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7399C-94C3-6FA8-6A70-2E3D5131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8331F7-C7F3-3856-E134-E43E4B8E1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18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6AADBE4-1E1B-ACDF-C8F4-CFA5A910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DD2715-DC9F-9180-D8C6-FA87959DB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F6D19-20F7-2B94-9EB8-2525DE0E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7399C-94C3-6FA8-6A70-2E3D5131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8331F7-C7F3-3856-E134-E43E4B8E1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29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6AADBE4-1E1B-ACDF-C8F4-CFA5A910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DD2715-DC9F-9180-D8C6-FA87959DB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F6D19-20F7-2B94-9EB8-2525DE0E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E50C-D731-AB42-94C2-234E95E258E8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A7399C-94C3-6FA8-6A70-2E3D51316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8331F7-C7F3-3856-E134-E43E4B8E1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3471-C597-0540-AB98-E52470C203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25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universitelibrebruxelles-my.sharepoint.com/:v:/g/personal/valerie_durieux_ulb_be/ET_tBjCNzz5AqcGgsU240wQBh5OupUYrDGHMYcEqDdWxFQ?e=t66fp2&amp;nav=eyJyZWZlcnJhbEluZm8iOnsicmVmZXJyYWxBcHAiOiJTdHJlYW1XZWJBcHAiLCJyZWZlcnJhbFZpZXciOiJTaGFyZURpYWxvZy1MaW5rIiwicmVmZXJyYWxBcHBQbGF0Zm9ybSI6IldlYiIsInJlZmVycmFsTW9kZSI6InZpZXcifX0%3D" TargetMode="Externa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INmopXICe3k?si=NRuRNzU1KS6dnXXB" TargetMode="External"/><Relationship Id="rId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7A2E3D-51DE-6591-7F2E-21A06FED44AE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55A0F9-4F8A-3337-62CA-06832442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6E2D2AF-2668-35F5-A231-EA6688F7C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4669C29-3748-54E0-6BBD-A24AABA474F2}"/>
              </a:ext>
            </a:extLst>
          </p:cNvPr>
          <p:cNvCxnSpPr>
            <a:cxnSpLocks/>
          </p:cNvCxnSpPr>
          <p:nvPr/>
        </p:nvCxnSpPr>
        <p:spPr>
          <a:xfrm>
            <a:off x="6870700" y="6352755"/>
            <a:ext cx="4831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78E00713-CC0F-AD03-AC45-B98078712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187" y="1982450"/>
            <a:ext cx="47255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sz="4400" b="1" dirty="0">
                <a:solidFill>
                  <a:schemeClr val="bg1"/>
                </a:solidFill>
                <a:latin typeface="+mj-lt"/>
                <a:ea typeface="ＭＳ Ｐゴシック" charset="0"/>
                <a:cs typeface="Times New Roman" charset="0"/>
              </a:rPr>
              <a:t>Vous êtes bien à la formation </a:t>
            </a:r>
            <a:r>
              <a:rPr lang="fr-BE" sz="4400" b="1" dirty="0" err="1">
                <a:solidFill>
                  <a:schemeClr val="bg1"/>
                </a:solidFill>
                <a:latin typeface="+mj-lt"/>
                <a:ea typeface="ＭＳ Ｐゴシック" charset="0"/>
                <a:cs typeface="Times New Roman" charset="0"/>
              </a:rPr>
              <a:t>EndNote</a:t>
            </a:r>
            <a:endParaRPr lang="fr-BE" sz="4400" b="1" dirty="0">
              <a:solidFill>
                <a:schemeClr val="bg1"/>
              </a:solidFill>
              <a:latin typeface="+mj-lt"/>
              <a:ea typeface="ＭＳ Ｐゴシック" charset="0"/>
              <a:cs typeface="Times New Roman" charset="0"/>
            </a:endParaRP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7B4F3E10-EF7B-6F02-4054-D1952CA6F882}"/>
              </a:ext>
            </a:extLst>
          </p:cNvPr>
          <p:cNvSpPr txBox="1">
            <a:spLocks/>
          </p:cNvSpPr>
          <p:nvPr/>
        </p:nvSpPr>
        <p:spPr>
          <a:xfrm>
            <a:off x="6512010" y="1694884"/>
            <a:ext cx="5456086" cy="3972133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189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377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566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754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1F497D"/>
                </a:solidFill>
                <a:latin typeface="+mj-lt"/>
                <a:cs typeface="Times New Roman"/>
              </a:rPr>
              <a:t>La formation débutera dans quelques instants et sera enregistrée</a:t>
            </a:r>
          </a:p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1F497D"/>
                </a:solidFill>
                <a:latin typeface="+mj-lt"/>
                <a:cs typeface="Times New Roman"/>
              </a:rPr>
              <a:t>Veuillez couper vos micros et caméras</a:t>
            </a:r>
          </a:p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1F497D"/>
                </a:solidFill>
                <a:latin typeface="+mj-lt"/>
                <a:cs typeface="Times New Roman"/>
              </a:rPr>
              <a:t>Pour poser une question, veuillez utiliser la discussion</a:t>
            </a:r>
          </a:p>
          <a:p>
            <a:pPr marL="342900" indent="-342900" algn="l">
              <a:spcBef>
                <a:spcPts val="1176"/>
              </a:spcBef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1F497D"/>
                </a:solidFill>
                <a:latin typeface="+mj-lt"/>
                <a:cs typeface="Times New Roman"/>
              </a:rPr>
              <a:t>S’il manque du temps pour répondre à toutes vos questions, n’hésitez pas à les envoyer par mail après la formation </a:t>
            </a:r>
            <a:r>
              <a:rPr lang="nl-BE" sz="2000" dirty="0">
                <a:solidFill>
                  <a:srgbClr val="1F497D"/>
                </a:solidFill>
                <a:latin typeface="+mj-lt"/>
                <a:cs typeface="Times New Roman"/>
              </a:rPr>
              <a:t>(valerie.durieux@ulb.be)</a:t>
            </a:r>
            <a:endParaRPr lang="fr-BE" sz="2000" dirty="0">
              <a:solidFill>
                <a:schemeClr val="tx2">
                  <a:lumMod val="75000"/>
                </a:schemeClr>
              </a:solidFill>
              <a:latin typeface="+mj-lt"/>
              <a:cs typeface="Times New Roman"/>
            </a:endParaRPr>
          </a:p>
        </p:txBody>
      </p:sp>
      <p:pic>
        <p:nvPicPr>
          <p:cNvPr id="3" name="Image 2" descr="LOGO DBISpetit.png">
            <a:extLst>
              <a:ext uri="{FF2B5EF4-FFF2-40B4-BE49-F238E27FC236}">
                <a16:creationId xmlns:a16="http://schemas.microsoft.com/office/drawing/2014/main" id="{78AB2CC9-A0F2-64A6-C98C-099BABCFE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5676" y="260350"/>
            <a:ext cx="2322760" cy="882650"/>
          </a:xfrm>
          <a:prstGeom prst="rect">
            <a:avLst/>
          </a:prstGeom>
        </p:spPr>
      </p:pic>
      <p:pic>
        <p:nvPicPr>
          <p:cNvPr id="1026" name="Picture 2" descr="EndNote 2025 Build 19000 | CyberMania">
            <a:extLst>
              <a:ext uri="{FF2B5EF4-FFF2-40B4-BE49-F238E27FC236}">
                <a16:creationId xmlns:a16="http://schemas.microsoft.com/office/drawing/2014/main" id="{259A1231-9CE2-8EB5-4E97-D1E25D54A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711" y="3625890"/>
            <a:ext cx="2131758" cy="14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884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022B41-1B59-A952-60FB-03E71147FAA0}"/>
              </a:ext>
            </a:extLst>
          </p:cNvPr>
          <p:cNvSpPr txBox="1"/>
          <p:nvPr/>
        </p:nvSpPr>
        <p:spPr>
          <a:xfrm>
            <a:off x="3204449" y="300654"/>
            <a:ext cx="29583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PubMed – sur PC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D04D0C-A944-7313-A291-80C615ABA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561" y="2711099"/>
            <a:ext cx="2350074" cy="26726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969532-0ECB-B8F7-DB04-77F199C2F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699" y="4394381"/>
            <a:ext cx="3126672" cy="22854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B0CA6E-024D-CFA7-F175-E334E88BB3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1518" y="967284"/>
            <a:ext cx="2857054" cy="2115319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C6DC71A-4653-0EDE-52B2-8942494D483D}"/>
              </a:ext>
            </a:extLst>
          </p:cNvPr>
          <p:cNvCxnSpPr>
            <a:cxnSpLocks/>
          </p:cNvCxnSpPr>
          <p:nvPr/>
        </p:nvCxnSpPr>
        <p:spPr>
          <a:xfrm flipH="1">
            <a:off x="5728112" y="2433655"/>
            <a:ext cx="115150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399B799-1E6C-629B-0EDA-C925FF9D3F17}"/>
              </a:ext>
            </a:extLst>
          </p:cNvPr>
          <p:cNvCxnSpPr>
            <a:cxnSpLocks/>
          </p:cNvCxnSpPr>
          <p:nvPr/>
        </p:nvCxnSpPr>
        <p:spPr>
          <a:xfrm>
            <a:off x="5259044" y="3647859"/>
            <a:ext cx="127416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24B262EF-C07C-2E1D-B7D7-D42823A40680}"/>
              </a:ext>
            </a:extLst>
          </p:cNvPr>
          <p:cNvSpPr txBox="1"/>
          <p:nvPr/>
        </p:nvSpPr>
        <p:spPr>
          <a:xfrm>
            <a:off x="7758469" y="45877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561A20-1BC5-97A1-C731-704E65AE03B3}"/>
              </a:ext>
            </a:extLst>
          </p:cNvPr>
          <p:cNvSpPr/>
          <p:nvPr/>
        </p:nvSpPr>
        <p:spPr>
          <a:xfrm>
            <a:off x="7276879" y="4957088"/>
            <a:ext cx="668348" cy="42664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16DD769-FECE-D696-34E0-20BCC4DF50C0}"/>
              </a:ext>
            </a:extLst>
          </p:cNvPr>
          <p:cNvSpPr txBox="1"/>
          <p:nvPr/>
        </p:nvSpPr>
        <p:spPr>
          <a:xfrm>
            <a:off x="6506173" y="205805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AB96C1-66FB-E80B-EDBF-6DF4CD3A0FAC}"/>
              </a:ext>
            </a:extLst>
          </p:cNvPr>
          <p:cNvSpPr txBox="1"/>
          <p:nvPr/>
        </p:nvSpPr>
        <p:spPr>
          <a:xfrm>
            <a:off x="5261988" y="32335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579C5B9-4C66-A46B-E301-1BA812AA3FCE}"/>
              </a:ext>
            </a:extLst>
          </p:cNvPr>
          <p:cNvSpPr txBox="1"/>
          <p:nvPr/>
        </p:nvSpPr>
        <p:spPr>
          <a:xfrm>
            <a:off x="10403041" y="62874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6BB203-FFB3-BEF8-4484-B12454745723}"/>
              </a:ext>
            </a:extLst>
          </p:cNvPr>
          <p:cNvSpPr/>
          <p:nvPr/>
        </p:nvSpPr>
        <p:spPr>
          <a:xfrm>
            <a:off x="10730453" y="6328111"/>
            <a:ext cx="620040" cy="31021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93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4" grpId="0"/>
      <p:bldP spid="15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022B41-1B59-A952-60FB-03E71147FAA0}"/>
              </a:ext>
            </a:extLst>
          </p:cNvPr>
          <p:cNvSpPr txBox="1"/>
          <p:nvPr/>
        </p:nvSpPr>
        <p:spPr>
          <a:xfrm>
            <a:off x="3204449" y="300654"/>
            <a:ext cx="3157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PubMed – sur Mac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72CD0B85-1C4C-A6FA-6300-5E32D96DB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542" y="3348909"/>
            <a:ext cx="7195686" cy="320843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DA5B77-6348-00B4-8CAC-12907170E035}"/>
              </a:ext>
            </a:extLst>
          </p:cNvPr>
          <p:cNvCxnSpPr>
            <a:cxnSpLocks/>
          </p:cNvCxnSpPr>
          <p:nvPr/>
        </p:nvCxnSpPr>
        <p:spPr>
          <a:xfrm>
            <a:off x="6100238" y="6229229"/>
            <a:ext cx="1058141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7BE5194-8E9D-B107-C503-071D0D3642FD}"/>
              </a:ext>
            </a:extLst>
          </p:cNvPr>
          <p:cNvCxnSpPr>
            <a:cxnSpLocks/>
          </p:cNvCxnSpPr>
          <p:nvPr/>
        </p:nvCxnSpPr>
        <p:spPr>
          <a:xfrm>
            <a:off x="3456923" y="5941197"/>
            <a:ext cx="59059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BD476953-6E82-E359-06E7-78992D3C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121" y="6375780"/>
            <a:ext cx="3242250" cy="36313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3" name="Image 12" descr="Une image contenant texte, logiciel, nombre, Police&#10;&#10;Le contenu généré par l’IA peut être incorrect.">
            <a:extLst>
              <a:ext uri="{FF2B5EF4-FFF2-40B4-BE49-F238E27FC236}">
                <a16:creationId xmlns:a16="http://schemas.microsoft.com/office/drawing/2014/main" id="{6D124EBC-75D7-69C3-A1BB-356ADBB69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4449" y="770261"/>
            <a:ext cx="4467375" cy="22505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17D79E5-179A-15A9-B60C-330FE62C57CF}"/>
              </a:ext>
            </a:extLst>
          </p:cNvPr>
          <p:cNvCxnSpPr>
            <a:cxnSpLocks/>
          </p:cNvCxnSpPr>
          <p:nvPr/>
        </p:nvCxnSpPr>
        <p:spPr>
          <a:xfrm flipH="1">
            <a:off x="4661281" y="2816997"/>
            <a:ext cx="112991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3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764883-200E-0030-983A-2A350D28009C}"/>
              </a:ext>
            </a:extLst>
          </p:cNvPr>
          <p:cNvSpPr txBox="1"/>
          <p:nvPr/>
        </p:nvSpPr>
        <p:spPr>
          <a:xfrm>
            <a:off x="3204449" y="300654"/>
            <a:ext cx="18169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</a:t>
            </a:r>
            <a:r>
              <a:rPr lang="fr-FR" sz="2200" dirty="0" err="1">
                <a:latin typeface="+mj-lt"/>
              </a:rPr>
              <a:t>Scopus</a:t>
            </a:r>
            <a:endParaRPr lang="fr-FR" sz="2200" dirty="0">
              <a:latin typeface="+mj-lt"/>
            </a:endParaRPr>
          </a:p>
        </p:txBody>
      </p:sp>
      <p:pic>
        <p:nvPicPr>
          <p:cNvPr id="6" name="Image 5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B054A74B-EF5E-A709-7B2B-13A735FB6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539" y="850923"/>
            <a:ext cx="7685115" cy="1466239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987A7F5-07B4-54E1-BCB4-084F71F1E502}"/>
              </a:ext>
            </a:extLst>
          </p:cNvPr>
          <p:cNvCxnSpPr>
            <a:cxnSpLocks/>
          </p:cNvCxnSpPr>
          <p:nvPr/>
        </p:nvCxnSpPr>
        <p:spPr>
          <a:xfrm>
            <a:off x="3013041" y="1763710"/>
            <a:ext cx="590597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2ECB0A4-2EB9-A454-AB3A-DA1F86204305}"/>
              </a:ext>
            </a:extLst>
          </p:cNvPr>
          <p:cNvCxnSpPr>
            <a:cxnSpLocks/>
          </p:cNvCxnSpPr>
          <p:nvPr/>
        </p:nvCxnSpPr>
        <p:spPr>
          <a:xfrm>
            <a:off x="4687483" y="1834438"/>
            <a:ext cx="0" cy="756362"/>
          </a:xfrm>
          <a:prstGeom prst="straightConnector1">
            <a:avLst/>
          </a:prstGeom>
          <a:ln w="444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 descr="Une image contenant texte, capture d’écran, Police, algèbre&#10;&#10;Description générée automatiquement">
            <a:extLst>
              <a:ext uri="{FF2B5EF4-FFF2-40B4-BE49-F238E27FC236}">
                <a16:creationId xmlns:a16="http://schemas.microsoft.com/office/drawing/2014/main" id="{F405A806-C80B-9BA2-7CB6-D643C7D58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2721" y="2681195"/>
            <a:ext cx="1028700" cy="1676400"/>
          </a:xfrm>
          <a:prstGeom prst="rect">
            <a:avLst/>
          </a:prstGeom>
        </p:spPr>
      </p:pic>
      <p:pic>
        <p:nvPicPr>
          <p:cNvPr id="22" name="Image 21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337129DC-06BD-2975-0368-6481DC0C8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063" y="2974963"/>
            <a:ext cx="5251900" cy="2856494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D4BEE7C-98C4-72AA-2B7D-12225B58EE18}"/>
              </a:ext>
            </a:extLst>
          </p:cNvPr>
          <p:cNvCxnSpPr>
            <a:cxnSpLocks/>
          </p:cNvCxnSpPr>
          <p:nvPr/>
        </p:nvCxnSpPr>
        <p:spPr>
          <a:xfrm>
            <a:off x="3431108" y="4176231"/>
            <a:ext cx="590597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CD2AB8C-6D58-702A-BE77-213AABFAA233}"/>
              </a:ext>
            </a:extLst>
          </p:cNvPr>
          <p:cNvSpPr/>
          <p:nvPr/>
        </p:nvSpPr>
        <p:spPr>
          <a:xfrm>
            <a:off x="10808634" y="5521238"/>
            <a:ext cx="620040" cy="31021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02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50C5CA0-8DF8-4109-CC7D-D8C4638CFE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32741" b="-5"/>
          <a:stretch/>
        </p:blipFill>
        <p:spPr>
          <a:xfrm>
            <a:off x="3632656" y="2319911"/>
            <a:ext cx="7074843" cy="89643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764883-200E-0030-983A-2A350D28009C}"/>
              </a:ext>
            </a:extLst>
          </p:cNvPr>
          <p:cNvSpPr txBox="1"/>
          <p:nvPr/>
        </p:nvSpPr>
        <p:spPr>
          <a:xfrm>
            <a:off x="3204449" y="300654"/>
            <a:ext cx="29522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</a:t>
            </a:r>
            <a:r>
              <a:rPr lang="fr-FR" sz="2200" dirty="0" err="1">
                <a:latin typeface="+mj-lt"/>
              </a:rPr>
              <a:t>ProQuest</a:t>
            </a:r>
            <a:r>
              <a:rPr lang="fr-FR" sz="2200" dirty="0">
                <a:latin typeface="+mj-lt"/>
              </a:rPr>
              <a:t> Central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F44F140-CC4F-D72F-433E-ED283F786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6549" y="1111673"/>
            <a:ext cx="5277997" cy="430888"/>
          </a:xfrm>
        </p:spPr>
        <p:txBody>
          <a:bodyPr>
            <a:normAutofit/>
          </a:bodyPr>
          <a:lstStyle/>
          <a:p>
            <a:pPr marL="114300" lvl="1" indent="0" algn="just">
              <a:lnSpc>
                <a:spcPct val="125000"/>
              </a:lnSpc>
              <a:buNone/>
              <a:defRPr/>
            </a:pPr>
            <a:r>
              <a:rPr lang="fr-BE" sz="18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Se connecter avec son compte personnel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C80B50C-916E-B83C-4CF7-B7C743E27CC3}"/>
              </a:ext>
            </a:extLst>
          </p:cNvPr>
          <p:cNvCxnSpPr>
            <a:cxnSpLocks/>
          </p:cNvCxnSpPr>
          <p:nvPr/>
        </p:nvCxnSpPr>
        <p:spPr>
          <a:xfrm>
            <a:off x="9637419" y="411002"/>
            <a:ext cx="0" cy="523085"/>
          </a:xfrm>
          <a:prstGeom prst="straightConnector1">
            <a:avLst/>
          </a:prstGeom>
          <a:ln w="349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CC89AD2-E3BC-ADA0-D747-ABE8D5183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9972" y="2521909"/>
            <a:ext cx="1240988" cy="320977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9" name="Image 18" descr="Une image contenant texte, Police, capture d’écran, algèbre&#10;&#10;Le contenu généré par l’IA peut être incorrect.">
            <a:extLst>
              <a:ext uri="{FF2B5EF4-FFF2-40B4-BE49-F238E27FC236}">
                <a16:creationId xmlns:a16="http://schemas.microsoft.com/office/drawing/2014/main" id="{1F8B50E9-DCBB-9337-FF59-CD3D4CAA4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968" y="5096133"/>
            <a:ext cx="8435224" cy="106008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27" name="Image 26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F1434A0B-59D2-AC82-BADD-51AF9694A4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42"/>
          <a:stretch>
            <a:fillRect/>
          </a:stretch>
        </p:blipFill>
        <p:spPr>
          <a:xfrm>
            <a:off x="6711490" y="3369229"/>
            <a:ext cx="1528951" cy="128552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8FF0E72-5CA1-E987-9612-63FFC8E95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3443" y="5824424"/>
            <a:ext cx="1021533" cy="340663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2A261D-4D14-6F5F-55F7-C73D6E1DEF24}"/>
              </a:ext>
            </a:extLst>
          </p:cNvPr>
          <p:cNvCxnSpPr>
            <a:cxnSpLocks/>
          </p:cNvCxnSpPr>
          <p:nvPr/>
        </p:nvCxnSpPr>
        <p:spPr>
          <a:xfrm>
            <a:off x="6156732" y="4223716"/>
            <a:ext cx="735233" cy="0"/>
          </a:xfrm>
          <a:prstGeom prst="straightConnector1">
            <a:avLst/>
          </a:prstGeom>
          <a:ln w="349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A9CB1D5-AB1B-63CE-C014-B5D9FAD6A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2453" y="945264"/>
            <a:ext cx="1784654" cy="990601"/>
          </a:xfrm>
          <a:prstGeom prst="rect">
            <a:avLst/>
          </a:prstGeom>
        </p:spPr>
      </p:pic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85BD8BF2-1F05-2C64-149F-68F51DD1826B}"/>
              </a:ext>
            </a:extLst>
          </p:cNvPr>
          <p:cNvSpPr txBox="1">
            <a:spLocks/>
          </p:cNvSpPr>
          <p:nvPr/>
        </p:nvSpPr>
        <p:spPr>
          <a:xfrm>
            <a:off x="2983921" y="1885109"/>
            <a:ext cx="5277997" cy="430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lvl="1" indent="0" algn="just">
              <a:lnSpc>
                <a:spcPct val="125000"/>
              </a:lnSpc>
              <a:buFont typeface="Arial" panose="020B0604020202020204" pitchFamily="34" charset="0"/>
              <a:buNone/>
              <a:defRPr/>
            </a:pPr>
            <a:r>
              <a:rPr lang="fr-BE" sz="18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/>
              </a:rPr>
              <a:t>Revenir sur la page de résultats</a:t>
            </a:r>
          </a:p>
        </p:txBody>
      </p:sp>
    </p:spTree>
    <p:extLst>
      <p:ext uri="{BB962C8B-B14F-4D97-AF65-F5344CB8AC3E}">
        <p14:creationId xmlns:p14="http://schemas.microsoft.com/office/powerpoint/2010/main" val="211617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5C608-88F9-2DE8-7F03-E3F0A6B46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0FF0E29-4A34-7243-D8B5-3C466AA77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672" y="1580809"/>
            <a:ext cx="7064536" cy="3523797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634F42F-62E8-3227-4B3F-0FE149C8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780DB6-55CD-79B0-ABDE-FBEF809E1C2D}"/>
              </a:ext>
            </a:extLst>
          </p:cNvPr>
          <p:cNvSpPr txBox="1"/>
          <p:nvPr/>
        </p:nvSpPr>
        <p:spPr>
          <a:xfrm>
            <a:off x="3204449" y="300654"/>
            <a:ext cx="46069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Cible+ (moins de 50 références)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96DBD95-FFC3-9EBB-EB21-4E4F24693FAE}"/>
              </a:ext>
            </a:extLst>
          </p:cNvPr>
          <p:cNvCxnSpPr>
            <a:cxnSpLocks/>
          </p:cNvCxnSpPr>
          <p:nvPr/>
        </p:nvCxnSpPr>
        <p:spPr>
          <a:xfrm>
            <a:off x="3204449" y="1855150"/>
            <a:ext cx="590597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D979C1C-1200-7855-FBB9-4C49112A4AB9}"/>
              </a:ext>
            </a:extLst>
          </p:cNvPr>
          <p:cNvCxnSpPr>
            <a:cxnSpLocks/>
          </p:cNvCxnSpPr>
          <p:nvPr/>
        </p:nvCxnSpPr>
        <p:spPr>
          <a:xfrm>
            <a:off x="10585990" y="822981"/>
            <a:ext cx="0" cy="845138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A780B9D-5B3C-E498-E7A9-5963ED81BAB4}"/>
              </a:ext>
            </a:extLst>
          </p:cNvPr>
          <p:cNvSpPr/>
          <p:nvPr/>
        </p:nvSpPr>
        <p:spPr>
          <a:xfrm>
            <a:off x="6547104" y="2029968"/>
            <a:ext cx="658368" cy="56692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Croix 7">
            <a:extLst>
              <a:ext uri="{FF2B5EF4-FFF2-40B4-BE49-F238E27FC236}">
                <a16:creationId xmlns:a16="http://schemas.microsoft.com/office/drawing/2014/main" id="{5ED9F481-D5C2-1675-6B66-C78746CF21BF}"/>
              </a:ext>
            </a:extLst>
          </p:cNvPr>
          <p:cNvSpPr/>
          <p:nvPr/>
        </p:nvSpPr>
        <p:spPr>
          <a:xfrm rot="18863010">
            <a:off x="8160950" y="2084381"/>
            <a:ext cx="628555" cy="642230"/>
          </a:xfrm>
          <a:prstGeom prst="plus">
            <a:avLst>
              <a:gd name="adj" fmla="val 456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99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BC44F-C928-CF2E-08F2-9DE4C8466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62684F60-6C9C-ED22-066E-8E01A6C38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949" y="803162"/>
            <a:ext cx="6718573" cy="5754184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3FD8FA4D-0BEC-69ED-FDF2-6738FA57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E85671-4C31-38B9-7D34-DE4F1F8DCF26}"/>
              </a:ext>
            </a:extLst>
          </p:cNvPr>
          <p:cNvSpPr txBox="1"/>
          <p:nvPr/>
        </p:nvSpPr>
        <p:spPr>
          <a:xfrm>
            <a:off x="3204449" y="300654"/>
            <a:ext cx="43824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Cible+ (plus de 50 références)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C54197-3972-02E2-275C-C46CB1019264}"/>
              </a:ext>
            </a:extLst>
          </p:cNvPr>
          <p:cNvSpPr/>
          <p:nvPr/>
        </p:nvSpPr>
        <p:spPr>
          <a:xfrm>
            <a:off x="6970558" y="836192"/>
            <a:ext cx="1551650" cy="42568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5FC1F1E-F281-D1CF-4FFD-11605E3683C6}"/>
              </a:ext>
            </a:extLst>
          </p:cNvPr>
          <p:cNvCxnSpPr>
            <a:cxnSpLocks/>
          </p:cNvCxnSpPr>
          <p:nvPr/>
        </p:nvCxnSpPr>
        <p:spPr>
          <a:xfrm>
            <a:off x="3469352" y="1050478"/>
            <a:ext cx="590597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10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30EC1-E01C-8F8C-C9B2-F6EE103F9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texte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C959BA96-48C7-FA1D-8BBB-9978A2F5E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410" y="318143"/>
            <a:ext cx="7772400" cy="1381117"/>
          </a:xfrm>
          <a:prstGeom prst="rect">
            <a:avLst/>
          </a:prstGeom>
        </p:spPr>
      </p:pic>
      <p:pic>
        <p:nvPicPr>
          <p:cNvPr id="7" name="Image 6" descr="Une image contenant texte, capture d’écran, nombre, logiciel&#10;&#10;Le contenu généré par l’IA peut être incorrect.">
            <a:extLst>
              <a:ext uri="{FF2B5EF4-FFF2-40B4-BE49-F238E27FC236}">
                <a16:creationId xmlns:a16="http://schemas.microsoft.com/office/drawing/2014/main" id="{AC2AEE55-ECEA-F63B-D91E-64B33D9C4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419" y="2181093"/>
            <a:ext cx="5147872" cy="340196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B30C382-943E-4DC1-760B-45CCBFEA9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Encoder manuellement une référence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4ECD7C-A6B7-F787-24F8-B3C73D2208B8}"/>
              </a:ext>
            </a:extLst>
          </p:cNvPr>
          <p:cNvSpPr/>
          <p:nvPr/>
        </p:nvSpPr>
        <p:spPr>
          <a:xfrm>
            <a:off x="6949907" y="1019587"/>
            <a:ext cx="317501" cy="3429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EB228C7-4D30-7C75-E1DA-7653D4613E85}"/>
              </a:ext>
            </a:extLst>
          </p:cNvPr>
          <p:cNvCxnSpPr>
            <a:cxnSpLocks/>
          </p:cNvCxnSpPr>
          <p:nvPr/>
        </p:nvCxnSpPr>
        <p:spPr>
          <a:xfrm>
            <a:off x="7117219" y="1362487"/>
            <a:ext cx="0" cy="80772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 descr="Une image contenant texte, capture d’écran, Police, document&#10;&#10;Le contenu généré par l’IA peut être incorrect.">
            <a:extLst>
              <a:ext uri="{FF2B5EF4-FFF2-40B4-BE49-F238E27FC236}">
                <a16:creationId xmlns:a16="http://schemas.microsoft.com/office/drawing/2014/main" id="{F1844F3E-A6E5-D706-88C9-E3A8F9E57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9677" y="2046441"/>
            <a:ext cx="1609344" cy="4493416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E73424A-4877-7A83-0697-9E07786F1486}"/>
              </a:ext>
            </a:extLst>
          </p:cNvPr>
          <p:cNvCxnSpPr>
            <a:cxnSpLocks/>
          </p:cNvCxnSpPr>
          <p:nvPr/>
        </p:nvCxnSpPr>
        <p:spPr>
          <a:xfrm flipH="1">
            <a:off x="5129021" y="3171797"/>
            <a:ext cx="1679372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31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568F-AA31-3D2D-C790-1277FFD27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F4DC583-48B7-3A93-C819-739C6297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523671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Encoder une référence avec son DOI </a:t>
            </a:r>
          </a:p>
        </p:txBody>
      </p:sp>
      <p:pic>
        <p:nvPicPr>
          <p:cNvPr id="3" name="Image 2" descr="Une image contenant capture d’écran, texte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12917984-AC55-471E-12CC-2E236878C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115"/>
          <a:stretch>
            <a:fillRect/>
          </a:stretch>
        </p:blipFill>
        <p:spPr>
          <a:xfrm>
            <a:off x="3266825" y="328777"/>
            <a:ext cx="7772400" cy="73040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2C760EA-7C09-3FDF-593C-3A7B3955ACA1}"/>
              </a:ext>
            </a:extLst>
          </p:cNvPr>
          <p:cNvSpPr/>
          <p:nvPr/>
        </p:nvSpPr>
        <p:spPr>
          <a:xfrm>
            <a:off x="7117111" y="417350"/>
            <a:ext cx="317501" cy="3429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9" name="Image 8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1373AF3-CC33-01FB-A2F5-6E34445BA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219" y="1524716"/>
            <a:ext cx="3391103" cy="222527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F069F50-2950-E148-6259-F4962196DB4C}"/>
              </a:ext>
            </a:extLst>
          </p:cNvPr>
          <p:cNvCxnSpPr>
            <a:cxnSpLocks/>
          </p:cNvCxnSpPr>
          <p:nvPr/>
        </p:nvCxnSpPr>
        <p:spPr>
          <a:xfrm>
            <a:off x="7281703" y="760250"/>
            <a:ext cx="0" cy="70279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949EDC9-54CA-91C1-C825-B6FC8298828D}"/>
              </a:ext>
            </a:extLst>
          </p:cNvPr>
          <p:cNvCxnSpPr>
            <a:cxnSpLocks/>
          </p:cNvCxnSpPr>
          <p:nvPr/>
        </p:nvCxnSpPr>
        <p:spPr>
          <a:xfrm>
            <a:off x="5264829" y="3289449"/>
            <a:ext cx="831171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C9443D53-FE73-ADB5-6C8F-9EA5C593D1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9305"/>
          <a:stretch>
            <a:fillRect/>
          </a:stretch>
        </p:blipFill>
        <p:spPr>
          <a:xfrm>
            <a:off x="6785696" y="4026834"/>
            <a:ext cx="4957823" cy="241381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FA250AB-A882-C2FF-077D-C5A2658C5337}"/>
              </a:ext>
            </a:extLst>
          </p:cNvPr>
          <p:cNvSpPr txBox="1"/>
          <p:nvPr/>
        </p:nvSpPr>
        <p:spPr>
          <a:xfrm>
            <a:off x="3075284" y="3104783"/>
            <a:ext cx="2264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1. Copier-coller le DOI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DBF770-F02B-2F2D-240D-F096D22C0B47}"/>
              </a:ext>
            </a:extLst>
          </p:cNvPr>
          <p:cNvSpPr/>
          <p:nvPr/>
        </p:nvSpPr>
        <p:spPr>
          <a:xfrm>
            <a:off x="8832889" y="5151491"/>
            <a:ext cx="810328" cy="16450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8A78A49-6C78-1DDB-5198-52B59A7C7353}"/>
              </a:ext>
            </a:extLst>
          </p:cNvPr>
          <p:cNvSpPr txBox="1"/>
          <p:nvPr/>
        </p:nvSpPr>
        <p:spPr>
          <a:xfrm>
            <a:off x="9473784" y="2202783"/>
            <a:ext cx="2526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2. cliquer sur </a:t>
            </a:r>
            <a:r>
              <a:rPr lang="fr-FR" i="1" dirty="0">
                <a:latin typeface="+mj-lt"/>
              </a:rPr>
              <a:t>Save</a:t>
            </a:r>
            <a:r>
              <a:rPr lang="fr-FR" dirty="0">
                <a:latin typeface="+mj-lt"/>
              </a:rPr>
              <a:t>, puis sur </a:t>
            </a:r>
            <a:r>
              <a:rPr lang="fr-FR" i="1" dirty="0">
                <a:latin typeface="+mj-lt"/>
              </a:rPr>
              <a:t>Tools</a:t>
            </a:r>
            <a:r>
              <a:rPr lang="fr-FR" dirty="0">
                <a:latin typeface="+mj-lt"/>
              </a:rPr>
              <a:t> et sélectionner </a:t>
            </a:r>
            <a:r>
              <a:rPr lang="fr-FR" i="1" dirty="0" err="1">
                <a:latin typeface="+mj-lt"/>
              </a:rPr>
              <a:t>Find</a:t>
            </a:r>
            <a:r>
              <a:rPr lang="fr-FR" i="1" dirty="0">
                <a:latin typeface="+mj-lt"/>
              </a:rPr>
              <a:t> Reference Updates 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B23CFAA-363E-F103-99A8-E30247B6BC4F}"/>
              </a:ext>
            </a:extLst>
          </p:cNvPr>
          <p:cNvCxnSpPr>
            <a:cxnSpLocks/>
          </p:cNvCxnSpPr>
          <p:nvPr/>
        </p:nvCxnSpPr>
        <p:spPr>
          <a:xfrm flipH="1" flipV="1">
            <a:off x="9002322" y="1884138"/>
            <a:ext cx="471462" cy="484783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53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/>
      <p:bldP spid="20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 pitchFamily="18" charset="0"/>
              </a:rPr>
              <a:t>Gestion des références bibliographiques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28174E-D543-223F-0936-BA26A1483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75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75D52-2060-FBBE-D6EC-02F5E3CDC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ogiciel, Icône d’ordinateur, Page web&#10;&#10;Le contenu généré par l’IA peut être incorrect.">
            <a:extLst>
              <a:ext uri="{FF2B5EF4-FFF2-40B4-BE49-F238E27FC236}">
                <a16:creationId xmlns:a16="http://schemas.microsoft.com/office/drawing/2014/main" id="{5959D6B8-0959-6C20-8C7A-7C0239540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078" y="1094282"/>
            <a:ext cx="7772400" cy="507261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C19FD86D-6977-E127-3010-E23C17821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Créer des groupes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74ED3DA-A143-0C8C-A254-07FB515081D3}"/>
              </a:ext>
            </a:extLst>
          </p:cNvPr>
          <p:cNvCxnSpPr>
            <a:cxnSpLocks/>
          </p:cNvCxnSpPr>
          <p:nvPr/>
        </p:nvCxnSpPr>
        <p:spPr>
          <a:xfrm>
            <a:off x="6645543" y="188226"/>
            <a:ext cx="0" cy="906056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0F8F067-6C05-6E7E-174C-B249DE043209}"/>
              </a:ext>
            </a:extLst>
          </p:cNvPr>
          <p:cNvSpPr/>
          <p:nvPr/>
        </p:nvSpPr>
        <p:spPr>
          <a:xfrm>
            <a:off x="3447532" y="3429000"/>
            <a:ext cx="2648468" cy="7682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384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7008607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380183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2701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 err="1">
                <a:solidFill>
                  <a:schemeClr val="bg1"/>
                </a:solidFill>
                <a:latin typeface="MetaOT-Book" panose="020B0504030101020102" pitchFamily="34" charset="77"/>
              </a:rPr>
              <a:t>EndNote</a:t>
            </a:r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 2025</a:t>
            </a:r>
          </a:p>
          <a:p>
            <a:r>
              <a:rPr lang="fr-FR" sz="3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Logiciel de gestion de références bibliographiques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5F0D0027-24CD-0143-76C1-1925C0CF838B}"/>
              </a:ext>
            </a:extLst>
          </p:cNvPr>
          <p:cNvSpPr txBox="1"/>
          <p:nvPr/>
        </p:nvSpPr>
        <p:spPr>
          <a:xfrm>
            <a:off x="554971" y="4374137"/>
            <a:ext cx="7300639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Valérie DURIEUX - </a:t>
            </a:r>
            <a:r>
              <a:rPr lang="fr-BE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valerie.durieux@ulb.be</a:t>
            </a:r>
            <a:endParaRPr lang="fr-BE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Spécialiste de l’information documentaire en Sciences de la Santé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fr-BE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Dép. des bibliothèques et de l’information scientifique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87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181EC-3F85-0FB7-5DC1-239C01416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8F3FAFF2-D3C4-5FB8-8175-2BC278884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078" y="1376962"/>
            <a:ext cx="7772400" cy="326492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7EDD53D7-38F0-FB38-18D4-45299AD6E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Alimenter un groupe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72F4F7C-0983-85DE-ABC8-30FBEAC62682}"/>
              </a:ext>
            </a:extLst>
          </p:cNvPr>
          <p:cNvCxnSpPr>
            <a:cxnSpLocks/>
          </p:cNvCxnSpPr>
          <p:nvPr/>
        </p:nvCxnSpPr>
        <p:spPr>
          <a:xfrm>
            <a:off x="7202278" y="385004"/>
            <a:ext cx="0" cy="3043996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976D7A5F-86AB-73CB-136E-25A9CB8C720D}"/>
              </a:ext>
            </a:extLst>
          </p:cNvPr>
          <p:cNvSpPr txBox="1"/>
          <p:nvPr/>
        </p:nvSpPr>
        <p:spPr>
          <a:xfrm>
            <a:off x="7202278" y="385004"/>
            <a:ext cx="2912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1. Sélectionner les références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CED0BE-6816-78D9-D0FF-683877689A8A}"/>
              </a:ext>
            </a:extLst>
          </p:cNvPr>
          <p:cNvSpPr txBox="1"/>
          <p:nvPr/>
        </p:nvSpPr>
        <p:spPr>
          <a:xfrm>
            <a:off x="5888506" y="4039985"/>
            <a:ext cx="51546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2. Glisser les références dans le groupe (drag &amp; drop)</a:t>
            </a:r>
          </a:p>
          <a:p>
            <a:endParaRPr lang="fr-FR" dirty="0">
              <a:latin typeface="+mj-lt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95BF9AC-E730-733A-F5C4-E21AFD17A974}"/>
              </a:ext>
            </a:extLst>
          </p:cNvPr>
          <p:cNvCxnSpPr>
            <a:cxnSpLocks/>
          </p:cNvCxnSpPr>
          <p:nvPr/>
        </p:nvCxnSpPr>
        <p:spPr>
          <a:xfrm flipH="1">
            <a:off x="5721117" y="3892953"/>
            <a:ext cx="874426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37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024A4-EC51-CF94-4EA7-E32E94257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595805F-1E1D-C5FA-091A-FDB306375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Créer des tags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F4CE3A-0703-98E1-6F73-B338E8AFF1A4}"/>
              </a:ext>
            </a:extLst>
          </p:cNvPr>
          <p:cNvSpPr txBox="1"/>
          <p:nvPr/>
        </p:nvSpPr>
        <p:spPr>
          <a:xfrm>
            <a:off x="3224307" y="221166"/>
            <a:ext cx="312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+mj-lt"/>
              </a:rPr>
              <a:t>2 manières de procéder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08A06F-DB2F-79E4-D7D5-15E9313C60A3}"/>
              </a:ext>
            </a:extLst>
          </p:cNvPr>
          <p:cNvSpPr txBox="1"/>
          <p:nvPr/>
        </p:nvSpPr>
        <p:spPr>
          <a:xfrm>
            <a:off x="3586348" y="831273"/>
            <a:ext cx="2820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A partir du menu </a:t>
            </a:r>
            <a:r>
              <a:rPr lang="fr-FR" i="1" dirty="0" err="1"/>
              <a:t>My</a:t>
            </a:r>
            <a:r>
              <a:rPr lang="fr-FR" i="1" dirty="0"/>
              <a:t> tags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10D3F2-57A6-7503-9A0D-3FAE80ABD9AA}"/>
              </a:ext>
            </a:extLst>
          </p:cNvPr>
          <p:cNvSpPr txBox="1"/>
          <p:nvPr/>
        </p:nvSpPr>
        <p:spPr>
          <a:xfrm>
            <a:off x="3586348" y="3437144"/>
            <a:ext cx="2658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A partir d’une référence</a:t>
            </a: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58B81A2-664A-A084-177E-09E1A5727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293" y="1292956"/>
            <a:ext cx="1819178" cy="1819178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4CB2AC3-7C6C-1471-CB66-113E360D066B}"/>
              </a:ext>
            </a:extLst>
          </p:cNvPr>
          <p:cNvCxnSpPr>
            <a:cxnSpLocks/>
          </p:cNvCxnSpPr>
          <p:nvPr/>
        </p:nvCxnSpPr>
        <p:spPr>
          <a:xfrm>
            <a:off x="6651471" y="2503540"/>
            <a:ext cx="517776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Une image contenant texte, capture d’écran, multimédia, logiciel&#10;&#10;Le contenu généré par l’IA peut être incorrect.">
            <a:extLst>
              <a:ext uri="{FF2B5EF4-FFF2-40B4-BE49-F238E27FC236}">
                <a16:creationId xmlns:a16="http://schemas.microsoft.com/office/drawing/2014/main" id="{1CE96CC8-DC80-6DB2-0332-12208055A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972" y="1292956"/>
            <a:ext cx="1517285" cy="1873570"/>
          </a:xfrm>
          <a:prstGeom prst="rect">
            <a:avLst/>
          </a:prstGeom>
        </p:spPr>
      </p:pic>
      <p:pic>
        <p:nvPicPr>
          <p:cNvPr id="18" name="Image 17" descr="Une image contenant texte, Polic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BABA558-DBF0-993A-76D5-4F04F0648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5452" y="3885205"/>
            <a:ext cx="4446163" cy="2157810"/>
          </a:xfrm>
          <a:prstGeom prst="rect">
            <a:avLst/>
          </a:prstGeom>
        </p:spPr>
      </p:pic>
      <p:pic>
        <p:nvPicPr>
          <p:cNvPr id="20" name="Image 19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7C67412A-285B-2969-7378-2670D4318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2755" y="4117609"/>
            <a:ext cx="3079750" cy="2578100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194FCC2-B83B-3D37-FE4D-EE3CECF9EA27}"/>
              </a:ext>
            </a:extLst>
          </p:cNvPr>
          <p:cNvCxnSpPr>
            <a:cxnSpLocks/>
          </p:cNvCxnSpPr>
          <p:nvPr/>
        </p:nvCxnSpPr>
        <p:spPr>
          <a:xfrm>
            <a:off x="7556342" y="5921654"/>
            <a:ext cx="1259108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0B37872-0009-CF61-CB06-2D9E05DB08E9}"/>
              </a:ext>
            </a:extLst>
          </p:cNvPr>
          <p:cNvCxnSpPr>
            <a:cxnSpLocks/>
          </p:cNvCxnSpPr>
          <p:nvPr/>
        </p:nvCxnSpPr>
        <p:spPr>
          <a:xfrm flipH="1" flipV="1">
            <a:off x="8645236" y="3112134"/>
            <a:ext cx="2919027" cy="2356278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89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6950-2544-733A-E6C3-B2A458A2E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F70F1-72A9-3698-28F3-E716E1BD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Attribuer des tags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64E802-10FE-98F4-23FD-2DE22BF60A28}"/>
              </a:ext>
            </a:extLst>
          </p:cNvPr>
          <p:cNvSpPr txBox="1"/>
          <p:nvPr/>
        </p:nvSpPr>
        <p:spPr>
          <a:xfrm>
            <a:off x="3224307" y="221166"/>
            <a:ext cx="312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+mj-lt"/>
              </a:rPr>
              <a:t>2 manières de procéder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A5FBA0-9330-6569-E19A-036B3E706D33}"/>
              </a:ext>
            </a:extLst>
          </p:cNvPr>
          <p:cNvSpPr txBox="1"/>
          <p:nvPr/>
        </p:nvSpPr>
        <p:spPr>
          <a:xfrm>
            <a:off x="3586348" y="831273"/>
            <a:ext cx="307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En utilisant le menu </a:t>
            </a:r>
            <a:r>
              <a:rPr lang="fr-FR" i="1" dirty="0" err="1"/>
              <a:t>My</a:t>
            </a:r>
            <a:r>
              <a:rPr lang="fr-FR" i="1" dirty="0"/>
              <a:t> tags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82E2C5-214B-010A-B1E7-D079ACF9F39B}"/>
              </a:ext>
            </a:extLst>
          </p:cNvPr>
          <p:cNvSpPr txBox="1"/>
          <p:nvPr/>
        </p:nvSpPr>
        <p:spPr>
          <a:xfrm>
            <a:off x="3586348" y="3437144"/>
            <a:ext cx="274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A partir d’une référence</a:t>
            </a:r>
          </a:p>
        </p:txBody>
      </p: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FE36EA2-8823-2FC8-40DF-B0CDE7772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307" y="1432461"/>
            <a:ext cx="7772400" cy="102568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A7ED3C0-C3CC-A7CC-AE8A-4FCBD99A72C2}"/>
              </a:ext>
            </a:extLst>
          </p:cNvPr>
          <p:cNvCxnSpPr>
            <a:cxnSpLocks/>
          </p:cNvCxnSpPr>
          <p:nvPr/>
        </p:nvCxnSpPr>
        <p:spPr>
          <a:xfrm flipH="1">
            <a:off x="5281895" y="1816925"/>
            <a:ext cx="1582043" cy="96441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45834BA-326D-924A-1C14-3C9419E08FB2}"/>
              </a:ext>
            </a:extLst>
          </p:cNvPr>
          <p:cNvSpPr txBox="1"/>
          <p:nvPr/>
        </p:nvSpPr>
        <p:spPr>
          <a:xfrm>
            <a:off x="5581402" y="2523034"/>
            <a:ext cx="5703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Sélectionner les références et les faire glisser (drag &amp; drop)</a:t>
            </a:r>
          </a:p>
        </p:txBody>
      </p:sp>
      <p:pic>
        <p:nvPicPr>
          <p:cNvPr id="14" name="Image 13" descr="Une image contenant texte, Polic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01947D0-26A3-0131-0836-AF0C522E8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307" y="4039985"/>
            <a:ext cx="4446163" cy="2157810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BF8F960-32DF-4162-4389-87E6837A1356}"/>
              </a:ext>
            </a:extLst>
          </p:cNvPr>
          <p:cNvCxnSpPr>
            <a:cxnSpLocks/>
          </p:cNvCxnSpPr>
          <p:nvPr/>
        </p:nvCxnSpPr>
        <p:spPr>
          <a:xfrm>
            <a:off x="7255197" y="6076434"/>
            <a:ext cx="1259108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7ACB8755-E729-12F8-AF57-AF5E73776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4305" y="3965635"/>
            <a:ext cx="2975772" cy="247368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72796D-45AD-41B2-BFC5-699B131357D6}"/>
              </a:ext>
            </a:extLst>
          </p:cNvPr>
          <p:cNvSpPr txBox="1"/>
          <p:nvPr/>
        </p:nvSpPr>
        <p:spPr>
          <a:xfrm>
            <a:off x="4886532" y="6452168"/>
            <a:ext cx="7092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Cliquer sur le tag choisi pour le faire apparaître dans la fenêtre supérieure</a:t>
            </a:r>
          </a:p>
        </p:txBody>
      </p:sp>
    </p:spTree>
    <p:extLst>
      <p:ext uri="{BB962C8B-B14F-4D97-AF65-F5344CB8AC3E}">
        <p14:creationId xmlns:p14="http://schemas.microsoft.com/office/powerpoint/2010/main" val="95073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2DE17A98-285B-0D43-3347-5AF28FB02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424" y="1242204"/>
            <a:ext cx="7772400" cy="490217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Dédoublonner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5C6D52D-9A7B-DDB2-DCA8-920FE842D6C8}"/>
              </a:ext>
            </a:extLst>
          </p:cNvPr>
          <p:cNvCxnSpPr>
            <a:cxnSpLocks/>
          </p:cNvCxnSpPr>
          <p:nvPr/>
        </p:nvCxnSpPr>
        <p:spPr>
          <a:xfrm>
            <a:off x="8088516" y="299803"/>
            <a:ext cx="0" cy="83747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0D0708F-2C17-0FE5-841E-BCDBEA90B570}"/>
              </a:ext>
            </a:extLst>
          </p:cNvPr>
          <p:cNvCxnSpPr>
            <a:cxnSpLocks/>
          </p:cNvCxnSpPr>
          <p:nvPr/>
        </p:nvCxnSpPr>
        <p:spPr>
          <a:xfrm>
            <a:off x="7060367" y="2522992"/>
            <a:ext cx="829423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1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11546-BE35-6219-B1B3-BB9B456D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apture d’écran, texte&#10;&#10;Le contenu généré par l’IA peut être incorrect.">
            <a:extLst>
              <a:ext uri="{FF2B5EF4-FFF2-40B4-BE49-F238E27FC236}">
                <a16:creationId xmlns:a16="http://schemas.microsoft.com/office/drawing/2014/main" id="{E90D3300-3330-8858-F8A3-8EF93805C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431" y="593467"/>
            <a:ext cx="8150766" cy="364874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20123DC-1808-40F3-DDAD-B8058DDED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Dédoublonner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00E71A7-FDB6-E675-ACCE-E42834F343AD}"/>
              </a:ext>
            </a:extLst>
          </p:cNvPr>
          <p:cNvSpPr txBox="1"/>
          <p:nvPr/>
        </p:nvSpPr>
        <p:spPr>
          <a:xfrm>
            <a:off x="3212431" y="109669"/>
            <a:ext cx="2286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</a:rPr>
              <a:t>Supprimer en masse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7A3FB5-33B0-E630-D604-F8472D3E7A53}"/>
              </a:ext>
            </a:extLst>
          </p:cNvPr>
          <p:cNvSpPr/>
          <p:nvPr/>
        </p:nvSpPr>
        <p:spPr>
          <a:xfrm>
            <a:off x="10747945" y="848934"/>
            <a:ext cx="517653" cy="2153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able&#10;&#10;Description générée automatiquement">
            <a:extLst>
              <a:ext uri="{FF2B5EF4-FFF2-40B4-BE49-F238E27FC236}">
                <a16:creationId xmlns:a16="http://schemas.microsoft.com/office/drawing/2014/main" id="{469B65A4-74DB-3D0A-229D-E8B9E1150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063" y="2448055"/>
            <a:ext cx="5068885" cy="388891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A673C92-B23B-CD68-44B8-63DC5E4629FF}"/>
              </a:ext>
            </a:extLst>
          </p:cNvPr>
          <p:cNvCxnSpPr>
            <a:cxnSpLocks/>
          </p:cNvCxnSpPr>
          <p:nvPr/>
        </p:nvCxnSpPr>
        <p:spPr>
          <a:xfrm>
            <a:off x="4224528" y="5756855"/>
            <a:ext cx="298492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2096A7FE-A199-8494-0A32-02EB4F640891}"/>
              </a:ext>
            </a:extLst>
          </p:cNvPr>
          <p:cNvSpPr txBox="1"/>
          <p:nvPr/>
        </p:nvSpPr>
        <p:spPr>
          <a:xfrm>
            <a:off x="4224528" y="5033975"/>
            <a:ext cx="2428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Cliquer droit sur une des lignes bleutées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4C56CB9-347D-227B-3108-7E097CAF0250}"/>
              </a:ext>
            </a:extLst>
          </p:cNvPr>
          <p:cNvCxnSpPr>
            <a:cxnSpLocks/>
          </p:cNvCxnSpPr>
          <p:nvPr/>
        </p:nvCxnSpPr>
        <p:spPr>
          <a:xfrm flipH="1">
            <a:off x="10234878" y="3643134"/>
            <a:ext cx="183811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4B11A5C-16DE-70AF-DB38-984C3876A0AB}"/>
              </a:ext>
            </a:extLst>
          </p:cNvPr>
          <p:cNvSpPr txBox="1"/>
          <p:nvPr/>
        </p:nvSpPr>
        <p:spPr>
          <a:xfrm>
            <a:off x="3098800" y="6426200"/>
            <a:ext cx="4151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Capsule : </a:t>
            </a:r>
            <a:r>
              <a:rPr lang="fr-BE" dirty="0">
                <a:hlinkClick r:id="rId5"/>
              </a:rPr>
              <a:t>Dedoublonnage_EndNote.webm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3963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B7A28F9-BA59-D872-97BB-1CA7793F2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476" y="296675"/>
            <a:ext cx="1836901" cy="2194466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Configurer le Dédoublonnage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7135E1E-37E4-2AFC-0D77-DDDE2AFDA666}"/>
              </a:ext>
            </a:extLst>
          </p:cNvPr>
          <p:cNvCxnSpPr>
            <a:cxnSpLocks/>
          </p:cNvCxnSpPr>
          <p:nvPr/>
        </p:nvCxnSpPr>
        <p:spPr>
          <a:xfrm flipH="1">
            <a:off x="4227930" y="817511"/>
            <a:ext cx="1132659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C6E6AFEC-797F-9817-82FE-529A5F7D8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774" y="1203965"/>
            <a:ext cx="5238005" cy="45357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DCF596C-0DA7-DF8A-DDC8-0244EE983207}"/>
              </a:ext>
            </a:extLst>
          </p:cNvPr>
          <p:cNvSpPr txBox="1"/>
          <p:nvPr/>
        </p:nvSpPr>
        <p:spPr>
          <a:xfrm>
            <a:off x="4809249" y="5890589"/>
            <a:ext cx="6738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Conseil : faire un dédoublonnage sur le DOI uniquement et ensuite sur une combinaison de critères (pour les articles qui n’ont pas de DOI)</a:t>
            </a:r>
          </a:p>
        </p:txBody>
      </p:sp>
    </p:spTree>
    <p:extLst>
      <p:ext uri="{BB962C8B-B14F-4D97-AF65-F5344CB8AC3E}">
        <p14:creationId xmlns:p14="http://schemas.microsoft.com/office/powerpoint/2010/main" val="1076796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BEDF882D-F121-8477-F5DD-FE399C8F0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431" y="969670"/>
            <a:ext cx="8636438" cy="4966435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Récupérer les </a:t>
            </a:r>
            <a:r>
              <a:rPr lang="fr-BE" sz="3000" b="1" cap="small" dirty="0" err="1">
                <a:solidFill>
                  <a:schemeClr val="bg1"/>
                </a:solidFill>
                <a:cs typeface="Times New Roman"/>
              </a:rPr>
              <a:t>PDFs</a:t>
            </a:r>
            <a:endParaRPr lang="fr-BE" sz="30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853D0F-67FA-3D52-0CA3-404BBF2BAB68}"/>
              </a:ext>
            </a:extLst>
          </p:cNvPr>
          <p:cNvSpPr txBox="1"/>
          <p:nvPr/>
        </p:nvSpPr>
        <p:spPr>
          <a:xfrm>
            <a:off x="3212431" y="363669"/>
            <a:ext cx="522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Sélectionner les références concernées et cliquer droit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E9902D-6661-0E72-4EC1-852D2584752C}"/>
              </a:ext>
            </a:extLst>
          </p:cNvPr>
          <p:cNvCxnSpPr>
            <a:cxnSpLocks/>
          </p:cNvCxnSpPr>
          <p:nvPr/>
        </p:nvCxnSpPr>
        <p:spPr>
          <a:xfrm flipH="1">
            <a:off x="7707356" y="4849865"/>
            <a:ext cx="1132659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441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Configurer le proxy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853D0F-67FA-3D52-0CA3-404BBF2BAB68}"/>
              </a:ext>
            </a:extLst>
          </p:cNvPr>
          <p:cNvSpPr txBox="1"/>
          <p:nvPr/>
        </p:nvSpPr>
        <p:spPr>
          <a:xfrm>
            <a:off x="3212431" y="363669"/>
            <a:ext cx="6354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Indispensable si la récupération des </a:t>
            </a:r>
            <a:r>
              <a:rPr lang="fr-FR" dirty="0" err="1">
                <a:latin typeface="+mj-lt"/>
              </a:rPr>
              <a:t>PDFs</a:t>
            </a:r>
            <a:r>
              <a:rPr lang="fr-FR" dirty="0">
                <a:latin typeface="+mj-lt"/>
              </a:rPr>
              <a:t> s’effectue hors campus</a:t>
            </a:r>
          </a:p>
        </p:txBody>
      </p:sp>
      <p:pic>
        <p:nvPicPr>
          <p:cNvPr id="10" name="Image 9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886D3534-079D-68CD-DCA7-2E589D443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323" y="1660050"/>
            <a:ext cx="6417764" cy="46218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AC2F827-C5B5-CF03-AE68-A2E769AB8D85}"/>
              </a:ext>
            </a:extLst>
          </p:cNvPr>
          <p:cNvSpPr txBox="1"/>
          <p:nvPr/>
        </p:nvSpPr>
        <p:spPr>
          <a:xfrm>
            <a:off x="4059183" y="6384281"/>
            <a:ext cx="7990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+mj-lt"/>
              </a:rPr>
              <a:t>https://</a:t>
            </a:r>
            <a:r>
              <a:rPr lang="fr-FR" dirty="0" err="1">
                <a:latin typeface="+mj-lt"/>
              </a:rPr>
              <a:t>cibleplus.ulb.ac.be</a:t>
            </a:r>
            <a:r>
              <a:rPr lang="fr-FR" dirty="0">
                <a:latin typeface="+mj-lt"/>
              </a:rPr>
              <a:t>/</a:t>
            </a:r>
            <a:r>
              <a:rPr lang="fr-FR" dirty="0" err="1">
                <a:latin typeface="+mj-lt"/>
              </a:rPr>
              <a:t>openurl</a:t>
            </a:r>
            <a:r>
              <a:rPr lang="fr-FR" dirty="0">
                <a:latin typeface="+mj-lt"/>
              </a:rPr>
              <a:t>/32ULDB_U_INST/32ULDB_U_INST:32ULB_VU1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6170B3B-4F3D-0F05-7F70-302E875D8EE6}"/>
              </a:ext>
            </a:extLst>
          </p:cNvPr>
          <p:cNvCxnSpPr>
            <a:cxnSpLocks/>
          </p:cNvCxnSpPr>
          <p:nvPr/>
        </p:nvCxnSpPr>
        <p:spPr>
          <a:xfrm>
            <a:off x="11357173" y="4081638"/>
            <a:ext cx="0" cy="2383791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57BEF70-32B0-6F99-1DDA-EEB45F4FF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476" y="821329"/>
            <a:ext cx="1836901" cy="2194466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C80EE19-E18D-DD38-A825-09622B034463}"/>
              </a:ext>
            </a:extLst>
          </p:cNvPr>
          <p:cNvCxnSpPr>
            <a:cxnSpLocks/>
          </p:cNvCxnSpPr>
          <p:nvPr/>
        </p:nvCxnSpPr>
        <p:spPr>
          <a:xfrm flipH="1">
            <a:off x="4227930" y="1342165"/>
            <a:ext cx="1132659" cy="0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9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32FB5-5DD6-841D-AF5B-59B9616B8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68725CC-D1CD-B9A1-BCF0-0C6098430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820" y="1293838"/>
            <a:ext cx="8386648" cy="674429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988026E1-9795-64AE-A148-AD346A570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Rechercher dans sa bibliothèque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7BC6C9-C866-4B24-1B67-576886B57CF2}"/>
              </a:ext>
            </a:extLst>
          </p:cNvPr>
          <p:cNvSpPr txBox="1"/>
          <p:nvPr/>
        </p:nvSpPr>
        <p:spPr>
          <a:xfrm>
            <a:off x="4497152" y="680675"/>
            <a:ext cx="1819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Recherche simple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291F871-ABAE-E7A8-3A4A-E32C052ABD92}"/>
              </a:ext>
            </a:extLst>
          </p:cNvPr>
          <p:cNvCxnSpPr>
            <a:cxnSpLocks/>
          </p:cNvCxnSpPr>
          <p:nvPr/>
        </p:nvCxnSpPr>
        <p:spPr>
          <a:xfrm>
            <a:off x="5449395" y="1052717"/>
            <a:ext cx="0" cy="749505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90BC770-831C-0CC2-9E80-3FA1A5C14078}"/>
              </a:ext>
            </a:extLst>
          </p:cNvPr>
          <p:cNvCxnSpPr>
            <a:cxnSpLocks/>
          </p:cNvCxnSpPr>
          <p:nvPr/>
        </p:nvCxnSpPr>
        <p:spPr>
          <a:xfrm>
            <a:off x="8436016" y="1856560"/>
            <a:ext cx="0" cy="1123276"/>
          </a:xfrm>
          <a:prstGeom prst="straightConnector1">
            <a:avLst/>
          </a:prstGeom>
          <a:ln w="476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2A5F675-A296-AD26-C3A7-EB696BE4F415}"/>
              </a:ext>
            </a:extLst>
          </p:cNvPr>
          <p:cNvSpPr txBox="1"/>
          <p:nvPr/>
        </p:nvSpPr>
        <p:spPr>
          <a:xfrm>
            <a:off x="8519428" y="1999589"/>
            <a:ext cx="1967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Recherche avancée</a:t>
            </a:r>
          </a:p>
        </p:txBody>
      </p:sp>
      <p:pic>
        <p:nvPicPr>
          <p:cNvPr id="8" name="Image 7" descr="Une image contenant texte, nombre, Police, ligne&#10;&#10;Le contenu généré par l’IA peut être incorrect.">
            <a:extLst>
              <a:ext uri="{FF2B5EF4-FFF2-40B4-BE49-F238E27FC236}">
                <a16:creationId xmlns:a16="http://schemas.microsoft.com/office/drawing/2014/main" id="{E58C2470-38AE-97E0-4791-35BB46C2D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016" y="3011158"/>
            <a:ext cx="7772400" cy="245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 pitchFamily="18" charset="0"/>
              </a:rPr>
              <a:t>Exportation des références bibliographiques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485D20-B146-D1EB-FB7B-1B363C03F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51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917575"/>
          </a:xfrm>
        </p:spPr>
        <p:txBody>
          <a:bodyPr rtlCol="0"/>
          <a:lstStyle/>
          <a:p>
            <a:pPr>
              <a:defRPr/>
            </a:pPr>
            <a:r>
              <a:rPr lang="fr-BE" sz="3600" b="1" cap="small" dirty="0" err="1">
                <a:solidFill>
                  <a:schemeClr val="bg1"/>
                </a:solidFill>
                <a:cs typeface="Times New Roman"/>
              </a:rPr>
              <a:t>EndNote</a:t>
            </a:r>
            <a:endParaRPr lang="fr-BE" sz="36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5" name="Espace réservé du contenu 5"/>
          <p:cNvSpPr>
            <a:spLocks noGrp="1"/>
          </p:cNvSpPr>
          <p:nvPr>
            <p:ph idx="1"/>
          </p:nvPr>
        </p:nvSpPr>
        <p:spPr>
          <a:xfrm>
            <a:off x="3218213" y="817904"/>
            <a:ext cx="8680863" cy="55828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BE" sz="26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Logiciel de gestion bibliographique permettant de :</a:t>
            </a: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Créer des bibliothèques par projet/thématique</a:t>
            </a: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Collecter les références bibliographiques sur le web</a:t>
            </a: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Stocker et organiser les informations bibliographiques</a:t>
            </a: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Récupérer et stocker le PDF des articles </a:t>
            </a: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Générer des citations et des bibliographies formatées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+mj-lt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Exemples d’autres logiciels : </a:t>
            </a:r>
          </a:p>
          <a:p>
            <a:pPr lvl="2">
              <a:lnSpc>
                <a:spcPct val="150000"/>
              </a:lnSpc>
            </a:pP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Zotero (gratuit), </a:t>
            </a:r>
            <a:r>
              <a:rPr lang="fr-BE" dirty="0" err="1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Citavi</a:t>
            </a:r>
            <a:r>
              <a:rPr lang="fr-BE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/>
              </a:rPr>
              <a:t> (payant)</a:t>
            </a:r>
          </a:p>
          <a:p>
            <a:pPr lvl="2">
              <a:lnSpc>
                <a:spcPct val="150000"/>
              </a:lnSpc>
            </a:pPr>
            <a:r>
              <a:rPr lang="fr-BE" dirty="0" err="1">
                <a:solidFill>
                  <a:schemeClr val="bg1">
                    <a:lumMod val="75000"/>
                  </a:schemeClr>
                </a:solidFill>
                <a:latin typeface="+mj-lt"/>
                <a:cs typeface="Times New Roman"/>
              </a:rPr>
              <a:t>Mendeley</a:t>
            </a:r>
            <a:r>
              <a:rPr lang="fr-BE" dirty="0">
                <a:solidFill>
                  <a:schemeClr val="bg1">
                    <a:lumMod val="75000"/>
                  </a:schemeClr>
                </a:solidFill>
                <a:latin typeface="+mj-lt"/>
                <a:cs typeface="Times New Roman"/>
              </a:rPr>
              <a:t> (gratuit)</a:t>
            </a:r>
          </a:p>
        </p:txBody>
      </p:sp>
    </p:spTree>
    <p:extLst>
      <p:ext uri="{BB962C8B-B14F-4D97-AF65-F5344CB8AC3E}">
        <p14:creationId xmlns:p14="http://schemas.microsoft.com/office/powerpoint/2010/main" val="291566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texte, capture d’écran, Police, blanc&#10;&#10;Le contenu généré par l’IA peut être incorrect.">
            <a:extLst>
              <a:ext uri="{FF2B5EF4-FFF2-40B4-BE49-F238E27FC236}">
                <a16:creationId xmlns:a16="http://schemas.microsoft.com/office/drawing/2014/main" id="{3DE6ED11-F113-2F2F-F8F9-3D4FFC2D1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129" y="4239410"/>
            <a:ext cx="2678284" cy="1663050"/>
          </a:xfrm>
          <a:prstGeom prst="rect">
            <a:avLst/>
          </a:prstGeom>
        </p:spPr>
      </p:pic>
      <p:pic>
        <p:nvPicPr>
          <p:cNvPr id="11" name="Image 10" descr="Une image contenant texte, capture d’écran, logiciel, Site web&#10;&#10;Le contenu généré par l’IA peut être incorrect.">
            <a:extLst>
              <a:ext uri="{FF2B5EF4-FFF2-40B4-BE49-F238E27FC236}">
                <a16:creationId xmlns:a16="http://schemas.microsoft.com/office/drawing/2014/main" id="{140BE9CD-D9FC-D6ED-D2CB-F1581F392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699" y="143287"/>
            <a:ext cx="7772400" cy="349786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63166" y="2359504"/>
            <a:ext cx="265135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fr-BE" sz="3300" b="1" cap="small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Exporter une bibliographie formatée </a:t>
            </a:r>
            <a:endParaRPr lang="fr-FR" sz="3300" b="1" cap="small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462668" y="3630595"/>
            <a:ext cx="13587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000" dirty="0">
                <a:solidFill>
                  <a:schemeClr val="tx2"/>
                </a:solidFill>
                <a:latin typeface="Calibri"/>
                <a:sym typeface="Wingdings" pitchFamily="2" charset="2"/>
              </a:rPr>
              <a:t>3. Clic droit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103890" y="3804413"/>
            <a:ext cx="3924944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BE" sz="800" dirty="0"/>
              <a:t>1. </a:t>
            </a:r>
            <a:r>
              <a:rPr lang="fr-BE" sz="800" dirty="0" err="1"/>
              <a:t>Abukhalil</a:t>
            </a:r>
            <a:r>
              <a:rPr lang="fr-BE" sz="800" dirty="0"/>
              <a:t>, A.D., et al., </a:t>
            </a:r>
            <a:r>
              <a:rPr lang="fr-BE" sz="800" i="1" dirty="0"/>
              <a:t>Non-</a:t>
            </a:r>
            <a:r>
              <a:rPr lang="fr-BE" sz="800" i="1" dirty="0" err="1"/>
              <a:t>small</a:t>
            </a:r>
            <a:r>
              <a:rPr lang="fr-BE" sz="800" i="1" dirty="0"/>
              <a:t> </a:t>
            </a:r>
            <a:r>
              <a:rPr lang="fr-BE" sz="800" i="1" dirty="0" err="1"/>
              <a:t>cell</a:t>
            </a:r>
            <a:r>
              <a:rPr lang="fr-BE" sz="800" i="1" dirty="0"/>
              <a:t> </a:t>
            </a:r>
            <a:r>
              <a:rPr lang="fr-BE" sz="800" i="1" dirty="0" err="1"/>
              <a:t>lung</a:t>
            </a:r>
            <a:r>
              <a:rPr lang="fr-BE" sz="800" i="1" dirty="0"/>
              <a:t> cancer (NSCLC): </a:t>
            </a:r>
            <a:r>
              <a:rPr lang="fr-BE" sz="800" i="1" dirty="0" err="1"/>
              <a:t>characteristics</a:t>
            </a:r>
            <a:r>
              <a:rPr lang="fr-BE" sz="800" i="1" dirty="0"/>
              <a:t>, </a:t>
            </a:r>
            <a:r>
              <a:rPr lang="fr-BE" sz="800" i="1" dirty="0" err="1"/>
              <a:t>risk</a:t>
            </a:r>
            <a:r>
              <a:rPr lang="fr-BE" sz="800" i="1" dirty="0"/>
              <a:t> </a:t>
            </a:r>
            <a:r>
              <a:rPr lang="fr-BE" sz="800" i="1" dirty="0" err="1"/>
              <a:t>factors</a:t>
            </a:r>
            <a:r>
              <a:rPr lang="fr-BE" sz="800" i="1" dirty="0"/>
              <a:t>, </a:t>
            </a:r>
            <a:r>
              <a:rPr lang="fr-BE" sz="800" i="1" dirty="0" err="1"/>
              <a:t>molecular</a:t>
            </a:r>
            <a:r>
              <a:rPr lang="fr-BE" sz="800" i="1" dirty="0"/>
              <a:t> profile patterns, and </a:t>
            </a:r>
            <a:r>
              <a:rPr lang="fr-BE" sz="800" i="1" dirty="0" err="1"/>
              <a:t>treatment</a:t>
            </a:r>
            <a:r>
              <a:rPr lang="fr-BE" sz="800" i="1" dirty="0"/>
              <a:t> — a </a:t>
            </a:r>
            <a:r>
              <a:rPr lang="fr-BE" sz="800" i="1" dirty="0" err="1"/>
              <a:t>retrospective</a:t>
            </a:r>
            <a:r>
              <a:rPr lang="fr-BE" sz="800" i="1" dirty="0"/>
              <a:t> </a:t>
            </a:r>
            <a:r>
              <a:rPr lang="fr-BE" sz="800" i="1" dirty="0" err="1"/>
              <a:t>cohort</a:t>
            </a:r>
            <a:r>
              <a:rPr lang="fr-BE" sz="800" i="1" dirty="0"/>
              <a:t> </a:t>
            </a:r>
            <a:r>
              <a:rPr lang="fr-BE" sz="800" i="1" dirty="0" err="1"/>
              <a:t>study</a:t>
            </a:r>
            <a:r>
              <a:rPr lang="fr-BE" sz="800" i="1" dirty="0"/>
              <a:t> </a:t>
            </a:r>
            <a:r>
              <a:rPr lang="fr-BE" sz="800" i="1" dirty="0" err="1"/>
              <a:t>from</a:t>
            </a:r>
            <a:r>
              <a:rPr lang="fr-BE" sz="800" i="1" dirty="0"/>
              <a:t> Palestine.</a:t>
            </a:r>
            <a:r>
              <a:rPr lang="fr-BE" sz="800" dirty="0"/>
              <a:t> Journal of the </a:t>
            </a:r>
            <a:r>
              <a:rPr lang="fr-BE" sz="800" dirty="0" err="1"/>
              <a:t>Egyptian</a:t>
            </a:r>
            <a:r>
              <a:rPr lang="fr-BE" sz="800" dirty="0"/>
              <a:t> National Cancer Institute, 2025. </a:t>
            </a:r>
            <a:r>
              <a:rPr lang="fr-BE" sz="800" b="1" dirty="0"/>
              <a:t>37</a:t>
            </a:r>
            <a:r>
              <a:rPr lang="fr-BE" sz="800" dirty="0"/>
              <a:t>(1).</a:t>
            </a:r>
          </a:p>
          <a:p>
            <a:r>
              <a:rPr lang="fr-BE" sz="800" dirty="0"/>
              <a:t>2. Acker, F., et al., </a:t>
            </a:r>
            <a:r>
              <a:rPr lang="fr-BE" sz="800" i="1" dirty="0" err="1"/>
              <a:t>Efficacy</a:t>
            </a:r>
            <a:r>
              <a:rPr lang="fr-BE" sz="800" i="1" dirty="0"/>
              <a:t> and </a:t>
            </a:r>
            <a:r>
              <a:rPr lang="fr-BE" sz="800" i="1" dirty="0" err="1"/>
              <a:t>safety</a:t>
            </a:r>
            <a:r>
              <a:rPr lang="fr-BE" sz="800" i="1" dirty="0"/>
              <a:t> of immune checkpoint inhibition </a:t>
            </a:r>
            <a:r>
              <a:rPr lang="fr-BE" sz="800" i="1" dirty="0" err="1"/>
              <a:t>combined</a:t>
            </a:r>
            <a:r>
              <a:rPr lang="fr-BE" sz="800" i="1" dirty="0"/>
              <a:t> </a:t>
            </a:r>
            <a:r>
              <a:rPr lang="fr-BE" sz="800" i="1" dirty="0" err="1"/>
              <a:t>with</a:t>
            </a:r>
            <a:r>
              <a:rPr lang="fr-BE" sz="800" i="1" dirty="0"/>
              <a:t> concurrent </a:t>
            </a:r>
            <a:r>
              <a:rPr lang="fr-BE" sz="800" i="1" dirty="0" err="1"/>
              <a:t>chemoradiotherapy</a:t>
            </a:r>
            <a:r>
              <a:rPr lang="fr-BE" sz="800" i="1" dirty="0"/>
              <a:t> in patients </a:t>
            </a:r>
            <a:r>
              <a:rPr lang="fr-BE" sz="800" i="1" dirty="0" err="1"/>
              <a:t>with</a:t>
            </a:r>
            <a:r>
              <a:rPr lang="fr-BE" sz="800" i="1" dirty="0"/>
              <a:t> stage III </a:t>
            </a:r>
            <a:r>
              <a:rPr lang="fr-BE" sz="800" i="1" dirty="0" err="1"/>
              <a:t>unresectable</a:t>
            </a:r>
            <a:r>
              <a:rPr lang="fr-BE" sz="800" i="1" dirty="0"/>
              <a:t> non-</a:t>
            </a:r>
            <a:r>
              <a:rPr lang="fr-BE" sz="800" i="1" dirty="0" err="1"/>
              <a:t>small</a:t>
            </a:r>
            <a:r>
              <a:rPr lang="fr-BE" sz="800" i="1" dirty="0"/>
              <a:t> </a:t>
            </a:r>
            <a:r>
              <a:rPr lang="fr-BE" sz="800" i="1" dirty="0" err="1"/>
              <a:t>cell</a:t>
            </a:r>
            <a:r>
              <a:rPr lang="fr-BE" sz="800" i="1" dirty="0"/>
              <a:t> </a:t>
            </a:r>
            <a:r>
              <a:rPr lang="fr-BE" sz="800" i="1" dirty="0" err="1"/>
              <a:t>lung</a:t>
            </a:r>
            <a:r>
              <a:rPr lang="fr-BE" sz="800" i="1" dirty="0"/>
              <a:t> cancer: A </a:t>
            </a:r>
            <a:r>
              <a:rPr lang="fr-BE" sz="800" i="1" dirty="0" err="1"/>
              <a:t>systematic</a:t>
            </a:r>
            <a:r>
              <a:rPr lang="fr-BE" sz="800" i="1" dirty="0"/>
              <a:t> </a:t>
            </a:r>
            <a:r>
              <a:rPr lang="fr-BE" sz="800" i="1" dirty="0" err="1"/>
              <a:t>review</a:t>
            </a:r>
            <a:r>
              <a:rPr lang="fr-BE" sz="800" i="1" dirty="0"/>
              <a:t> and </a:t>
            </a:r>
            <a:r>
              <a:rPr lang="fr-BE" sz="800" i="1" dirty="0" err="1"/>
              <a:t>meta-analysis</a:t>
            </a:r>
            <a:r>
              <a:rPr lang="fr-BE" sz="800" i="1" dirty="0"/>
              <a:t>.</a:t>
            </a:r>
            <a:r>
              <a:rPr lang="fr-BE" sz="800" dirty="0"/>
              <a:t> </a:t>
            </a:r>
            <a:r>
              <a:rPr lang="fr-BE" sz="800" dirty="0" err="1"/>
              <a:t>European</a:t>
            </a:r>
            <a:r>
              <a:rPr lang="fr-BE" sz="800" dirty="0"/>
              <a:t> Journal of Cancer, 2025. </a:t>
            </a:r>
            <a:r>
              <a:rPr lang="fr-BE" sz="800" b="1" dirty="0"/>
              <a:t>218</a:t>
            </a:r>
            <a:r>
              <a:rPr lang="fr-BE" sz="800" dirty="0"/>
              <a:t>.</a:t>
            </a:r>
          </a:p>
          <a:p>
            <a:r>
              <a:rPr lang="fr-BE" sz="800" dirty="0"/>
              <a:t>3. Ahluwalia, V.S. and R.B. Parikh, </a:t>
            </a:r>
            <a:r>
              <a:rPr lang="fr-BE" sz="800" i="1" dirty="0" err="1"/>
              <a:t>Explainable</a:t>
            </a:r>
            <a:r>
              <a:rPr lang="fr-BE" sz="800" i="1" dirty="0"/>
              <a:t> Machine Learning to </a:t>
            </a:r>
            <a:r>
              <a:rPr lang="fr-BE" sz="800" i="1" dirty="0" err="1"/>
              <a:t>Predict</a:t>
            </a:r>
            <a:r>
              <a:rPr lang="fr-BE" sz="800" i="1" dirty="0"/>
              <a:t> </a:t>
            </a:r>
            <a:r>
              <a:rPr lang="fr-BE" sz="800" i="1" dirty="0" err="1"/>
              <a:t>Treatment</a:t>
            </a:r>
            <a:r>
              <a:rPr lang="fr-BE" sz="800" i="1" dirty="0"/>
              <a:t> </a:t>
            </a:r>
            <a:r>
              <a:rPr lang="fr-BE" sz="800" i="1" dirty="0" err="1"/>
              <a:t>Response</a:t>
            </a:r>
            <a:r>
              <a:rPr lang="fr-BE" sz="800" i="1" dirty="0"/>
              <a:t> in Advanced Non–Small </a:t>
            </a:r>
            <a:r>
              <a:rPr lang="fr-BE" sz="800" i="1" dirty="0" err="1"/>
              <a:t>Cell</a:t>
            </a:r>
            <a:r>
              <a:rPr lang="fr-BE" sz="800" i="1" dirty="0"/>
              <a:t> Lung Cancer.</a:t>
            </a:r>
            <a:r>
              <a:rPr lang="fr-BE" sz="800" dirty="0"/>
              <a:t> JCO </a:t>
            </a:r>
            <a:r>
              <a:rPr lang="fr-BE" sz="800" dirty="0" err="1"/>
              <a:t>Clinical</a:t>
            </a:r>
            <a:r>
              <a:rPr lang="fr-BE" sz="800" dirty="0"/>
              <a:t> Cancer </a:t>
            </a:r>
            <a:r>
              <a:rPr lang="fr-BE" sz="800" dirty="0" err="1"/>
              <a:t>Informatics</a:t>
            </a:r>
            <a:r>
              <a:rPr lang="fr-BE" sz="800" dirty="0"/>
              <a:t>, 2025. </a:t>
            </a:r>
            <a:r>
              <a:rPr lang="fr-BE" sz="800" b="1" dirty="0"/>
              <a:t>9</a:t>
            </a:r>
            <a:r>
              <a:rPr lang="fr-BE" sz="800" dirty="0"/>
              <a:t>.</a:t>
            </a:r>
          </a:p>
          <a:p>
            <a:r>
              <a:rPr lang="fr-BE" sz="800" dirty="0"/>
              <a:t>4. Alan, O., et al., </a:t>
            </a:r>
            <a:r>
              <a:rPr lang="fr-BE" sz="800" i="1" dirty="0" err="1"/>
              <a:t>Prognostic</a:t>
            </a:r>
            <a:r>
              <a:rPr lang="fr-BE" sz="800" i="1" dirty="0"/>
              <a:t> </a:t>
            </a:r>
            <a:r>
              <a:rPr lang="fr-BE" sz="800" i="1" dirty="0" err="1"/>
              <a:t>Role</a:t>
            </a:r>
            <a:r>
              <a:rPr lang="fr-BE" sz="800" i="1" dirty="0"/>
              <a:t> of </a:t>
            </a:r>
            <a:r>
              <a:rPr lang="fr-BE" sz="800" i="1" dirty="0" err="1"/>
              <a:t>Inflammatory</a:t>
            </a:r>
            <a:r>
              <a:rPr lang="fr-BE" sz="800" i="1" dirty="0"/>
              <a:t> and </a:t>
            </a:r>
            <a:r>
              <a:rPr lang="fr-BE" sz="800" i="1" dirty="0" err="1"/>
              <a:t>Nutritional</a:t>
            </a:r>
            <a:r>
              <a:rPr lang="fr-BE" sz="800" i="1" dirty="0"/>
              <a:t> Indices in NSCLC Patients </a:t>
            </a:r>
            <a:r>
              <a:rPr lang="fr-BE" sz="800" i="1" dirty="0" err="1"/>
              <a:t>Treated</a:t>
            </a:r>
            <a:r>
              <a:rPr lang="fr-BE" sz="800" i="1" dirty="0"/>
              <a:t> </a:t>
            </a:r>
            <a:r>
              <a:rPr lang="fr-BE" sz="800" i="1" dirty="0" err="1"/>
              <a:t>with</a:t>
            </a:r>
            <a:r>
              <a:rPr lang="fr-BE" sz="800" i="1" dirty="0"/>
              <a:t> Immune Checkpoint </a:t>
            </a:r>
            <a:r>
              <a:rPr lang="fr-BE" sz="800" i="1" dirty="0" err="1"/>
              <a:t>Inhibitors</a:t>
            </a:r>
            <a:r>
              <a:rPr lang="fr-BE" sz="800" i="1" dirty="0"/>
              <a:t>: </a:t>
            </a:r>
            <a:r>
              <a:rPr lang="fr-BE" sz="800" i="1" dirty="0" err="1"/>
              <a:t>Retrospective</a:t>
            </a:r>
            <a:r>
              <a:rPr lang="fr-BE" sz="800" i="1" dirty="0"/>
              <a:t>, </a:t>
            </a:r>
            <a:r>
              <a:rPr lang="fr-BE" sz="800" i="1" dirty="0" err="1"/>
              <a:t>Multicenter</a:t>
            </a:r>
            <a:r>
              <a:rPr lang="fr-BE" sz="800" i="1" dirty="0"/>
              <a:t>, Turkish </a:t>
            </a:r>
            <a:r>
              <a:rPr lang="fr-BE" sz="800" i="1" dirty="0" err="1"/>
              <a:t>Oncology</a:t>
            </a:r>
            <a:r>
              <a:rPr lang="fr-BE" sz="800" i="1" dirty="0"/>
              <a:t> Group </a:t>
            </a:r>
            <a:r>
              <a:rPr lang="fr-BE" sz="800" i="1" dirty="0" err="1"/>
              <a:t>Study</a:t>
            </a:r>
            <a:r>
              <a:rPr lang="fr-BE" sz="800" i="1" dirty="0"/>
              <a:t> of </a:t>
            </a:r>
            <a:r>
              <a:rPr lang="fr-BE" sz="800" i="1" dirty="0" err="1"/>
              <a:t>Overall</a:t>
            </a:r>
            <a:r>
              <a:rPr lang="fr-BE" sz="800" i="1" dirty="0"/>
              <a:t> and </a:t>
            </a:r>
            <a:r>
              <a:rPr lang="fr-BE" sz="800" i="1" dirty="0" err="1"/>
              <a:t>Elderly</a:t>
            </a:r>
            <a:r>
              <a:rPr lang="fr-BE" sz="800" i="1" dirty="0"/>
              <a:t> Populations.</a:t>
            </a:r>
            <a:r>
              <a:rPr lang="fr-BE" sz="800" dirty="0"/>
              <a:t> </a:t>
            </a:r>
            <a:r>
              <a:rPr lang="fr-BE" sz="800" dirty="0" err="1"/>
              <a:t>Medicina</a:t>
            </a:r>
            <a:r>
              <a:rPr lang="fr-BE" sz="800" dirty="0"/>
              <a:t> (</a:t>
            </a:r>
            <a:r>
              <a:rPr lang="fr-BE" sz="800" dirty="0" err="1"/>
              <a:t>Lithuania</a:t>
            </a:r>
            <a:r>
              <a:rPr lang="fr-BE" sz="800" dirty="0"/>
              <a:t>), 2025. </a:t>
            </a:r>
            <a:r>
              <a:rPr lang="fr-BE" sz="800" b="1" dirty="0"/>
              <a:t>61</a:t>
            </a:r>
            <a:r>
              <a:rPr lang="fr-BE" sz="800" dirty="0"/>
              <a:t>(7).</a:t>
            </a:r>
          </a:p>
          <a:p>
            <a:r>
              <a:rPr lang="fr-BE" sz="800" dirty="0"/>
              <a:t>5. Alan, O., et al., </a:t>
            </a:r>
            <a:r>
              <a:rPr lang="fr-BE" sz="800" i="1" dirty="0" err="1"/>
              <a:t>Prognostic</a:t>
            </a:r>
            <a:r>
              <a:rPr lang="fr-BE" sz="800" i="1" dirty="0"/>
              <a:t> </a:t>
            </a:r>
            <a:r>
              <a:rPr lang="fr-BE" sz="800" i="1" dirty="0" err="1"/>
              <a:t>Role</a:t>
            </a:r>
            <a:r>
              <a:rPr lang="fr-BE" sz="800" i="1" dirty="0"/>
              <a:t> of </a:t>
            </a:r>
            <a:r>
              <a:rPr lang="fr-BE" sz="800" i="1" dirty="0" err="1"/>
              <a:t>Inflammatory</a:t>
            </a:r>
            <a:r>
              <a:rPr lang="fr-BE" sz="800" i="1" dirty="0"/>
              <a:t> and </a:t>
            </a:r>
            <a:r>
              <a:rPr lang="fr-BE" sz="800" i="1" dirty="0" err="1"/>
              <a:t>Nutritional</a:t>
            </a:r>
            <a:r>
              <a:rPr lang="fr-BE" sz="800" i="1" dirty="0"/>
              <a:t> Indices in NSCLC Patients </a:t>
            </a:r>
            <a:r>
              <a:rPr lang="fr-BE" sz="800" i="1" dirty="0" err="1"/>
              <a:t>Treated</a:t>
            </a:r>
            <a:r>
              <a:rPr lang="fr-BE" sz="800" i="1" dirty="0"/>
              <a:t> </a:t>
            </a:r>
            <a:r>
              <a:rPr lang="fr-BE" sz="800" i="1" dirty="0" err="1"/>
              <a:t>with</a:t>
            </a:r>
            <a:r>
              <a:rPr lang="fr-BE" sz="800" i="1" dirty="0"/>
              <a:t> Immune Checkpoint </a:t>
            </a:r>
            <a:r>
              <a:rPr lang="fr-BE" sz="800" i="1" dirty="0" err="1"/>
              <a:t>Inhibitors</a:t>
            </a:r>
            <a:r>
              <a:rPr lang="fr-BE" sz="800" i="1" dirty="0"/>
              <a:t>: </a:t>
            </a:r>
            <a:r>
              <a:rPr lang="fr-BE" sz="800" i="1" dirty="0" err="1"/>
              <a:t>Retrospective</a:t>
            </a:r>
            <a:r>
              <a:rPr lang="fr-BE" sz="800" i="1" dirty="0"/>
              <a:t>, </a:t>
            </a:r>
            <a:r>
              <a:rPr lang="fr-BE" sz="800" i="1" dirty="0" err="1"/>
              <a:t>Multicenter</a:t>
            </a:r>
            <a:r>
              <a:rPr lang="fr-BE" sz="800" i="1" dirty="0"/>
              <a:t>, Turkish </a:t>
            </a:r>
            <a:r>
              <a:rPr lang="fr-BE" sz="800" i="1" dirty="0" err="1"/>
              <a:t>Oncology</a:t>
            </a:r>
            <a:r>
              <a:rPr lang="fr-BE" sz="800" i="1" dirty="0"/>
              <a:t> Group </a:t>
            </a:r>
            <a:r>
              <a:rPr lang="fr-BE" sz="800" i="1" dirty="0" err="1"/>
              <a:t>Study</a:t>
            </a:r>
            <a:r>
              <a:rPr lang="fr-BE" sz="800" i="1" dirty="0"/>
              <a:t> of </a:t>
            </a:r>
            <a:r>
              <a:rPr lang="fr-BE" sz="800" i="1" dirty="0" err="1"/>
              <a:t>Overall</a:t>
            </a:r>
            <a:r>
              <a:rPr lang="fr-BE" sz="800" i="1" dirty="0"/>
              <a:t> and </a:t>
            </a:r>
            <a:r>
              <a:rPr lang="fr-BE" sz="800" i="1" dirty="0" err="1"/>
              <a:t>Elderly</a:t>
            </a:r>
            <a:r>
              <a:rPr lang="fr-BE" sz="800" i="1" dirty="0"/>
              <a:t> Populations.</a:t>
            </a:r>
            <a:r>
              <a:rPr lang="fr-BE" sz="800" dirty="0"/>
              <a:t> </a:t>
            </a:r>
            <a:r>
              <a:rPr lang="fr-BE" sz="800" dirty="0" err="1"/>
              <a:t>Medicina</a:t>
            </a:r>
            <a:r>
              <a:rPr lang="fr-BE" sz="800" dirty="0"/>
              <a:t> (Kaunas), 2025. </a:t>
            </a:r>
            <a:r>
              <a:rPr lang="fr-BE" sz="800" b="1" dirty="0"/>
              <a:t>61</a:t>
            </a:r>
            <a:r>
              <a:rPr lang="fr-BE" sz="800" dirty="0"/>
              <a:t>(7).</a:t>
            </a:r>
          </a:p>
          <a:p>
            <a:r>
              <a:rPr lang="fr-BE" sz="800" dirty="0"/>
              <a:t>6. Aoki, M., et al., </a:t>
            </a:r>
            <a:r>
              <a:rPr lang="fr-BE" sz="800" i="1" dirty="0" err="1"/>
              <a:t>Thorough</a:t>
            </a:r>
            <a:r>
              <a:rPr lang="fr-BE" sz="800" i="1" dirty="0"/>
              <a:t> </a:t>
            </a:r>
            <a:r>
              <a:rPr lang="fr-BE" sz="800" i="1" dirty="0" err="1"/>
              <a:t>Lymphadenectomy</a:t>
            </a:r>
            <a:r>
              <a:rPr lang="fr-BE" sz="800" i="1" dirty="0"/>
              <a:t> Impairs </a:t>
            </a:r>
            <a:r>
              <a:rPr lang="fr-BE" sz="800" i="1" dirty="0" err="1"/>
              <a:t>Immunotherapy</a:t>
            </a:r>
            <a:r>
              <a:rPr lang="fr-BE" sz="800" i="1" dirty="0"/>
              <a:t> </a:t>
            </a:r>
            <a:r>
              <a:rPr lang="fr-BE" sz="800" i="1" dirty="0" err="1"/>
              <a:t>Outcomes</a:t>
            </a:r>
            <a:r>
              <a:rPr lang="fr-BE" sz="800" i="1" dirty="0"/>
              <a:t> for </a:t>
            </a:r>
            <a:r>
              <a:rPr lang="fr-BE" sz="800" i="1" dirty="0" err="1"/>
              <a:t>Postoperative</a:t>
            </a:r>
            <a:r>
              <a:rPr lang="fr-BE" sz="800" i="1" dirty="0"/>
              <a:t> </a:t>
            </a:r>
            <a:r>
              <a:rPr lang="fr-BE" sz="800" i="1" dirty="0" err="1"/>
              <a:t>Intrathoracic</a:t>
            </a:r>
            <a:r>
              <a:rPr lang="fr-BE" sz="800" i="1" dirty="0"/>
              <a:t> </a:t>
            </a:r>
            <a:r>
              <a:rPr lang="fr-BE" sz="800" i="1" dirty="0" err="1"/>
              <a:t>Recurrence</a:t>
            </a:r>
            <a:r>
              <a:rPr lang="fr-BE" sz="800" i="1" dirty="0"/>
              <a:t> of Non-</a:t>
            </a:r>
            <a:r>
              <a:rPr lang="fr-BE" sz="800" i="1" dirty="0" err="1"/>
              <a:t>small</a:t>
            </a:r>
            <a:r>
              <a:rPr lang="fr-BE" sz="800" i="1" dirty="0"/>
              <a:t> </a:t>
            </a:r>
            <a:r>
              <a:rPr lang="fr-BE" sz="800" i="1" dirty="0" err="1"/>
              <a:t>Cell</a:t>
            </a:r>
            <a:r>
              <a:rPr lang="fr-BE" sz="800" i="1" dirty="0"/>
              <a:t> Lung Cancer.</a:t>
            </a:r>
            <a:r>
              <a:rPr lang="fr-BE" sz="800" dirty="0"/>
              <a:t> Anticancer </a:t>
            </a:r>
            <a:r>
              <a:rPr lang="fr-BE" sz="800" dirty="0" err="1"/>
              <a:t>Research</a:t>
            </a:r>
            <a:r>
              <a:rPr lang="fr-BE" sz="800" dirty="0"/>
              <a:t>, 2025. </a:t>
            </a:r>
            <a:r>
              <a:rPr lang="fr-BE" sz="800" b="1" dirty="0"/>
              <a:t>45</a:t>
            </a:r>
            <a:r>
              <a:rPr lang="fr-BE" sz="800" dirty="0"/>
              <a:t>(9): p. 3971–3981.</a:t>
            </a:r>
          </a:p>
          <a:p>
            <a:r>
              <a:rPr lang="fr-BE" sz="800" dirty="0"/>
              <a:t>7. </a:t>
            </a:r>
            <a:r>
              <a:rPr lang="fr-BE" sz="800" dirty="0" err="1"/>
              <a:t>Apter</a:t>
            </a:r>
            <a:r>
              <a:rPr lang="fr-BE" sz="800" dirty="0"/>
              <a:t>, L., et al., </a:t>
            </a:r>
            <a:r>
              <a:rPr lang="fr-BE" sz="800" i="1" dirty="0"/>
              <a:t>Healthcare </a:t>
            </a:r>
            <a:r>
              <a:rPr lang="fr-BE" sz="800" i="1" dirty="0" err="1"/>
              <a:t>resource</a:t>
            </a:r>
            <a:r>
              <a:rPr lang="fr-BE" sz="800" i="1" dirty="0"/>
              <a:t> </a:t>
            </a:r>
            <a:r>
              <a:rPr lang="fr-BE" sz="800" i="1" dirty="0" err="1"/>
              <a:t>utilization</a:t>
            </a:r>
            <a:r>
              <a:rPr lang="fr-BE" sz="800" i="1" dirty="0"/>
              <a:t> and </a:t>
            </a:r>
            <a:r>
              <a:rPr lang="fr-BE" sz="800" i="1" dirty="0" err="1"/>
              <a:t>associated</a:t>
            </a:r>
            <a:r>
              <a:rPr lang="fr-BE" sz="800" i="1" dirty="0"/>
              <a:t> </a:t>
            </a:r>
            <a:r>
              <a:rPr lang="fr-BE" sz="800" i="1" dirty="0" err="1"/>
              <a:t>cost</a:t>
            </a:r>
            <a:r>
              <a:rPr lang="fr-BE" sz="800" i="1" dirty="0"/>
              <a:t> in patients </a:t>
            </a:r>
            <a:r>
              <a:rPr lang="fr-BE" sz="800" i="1" dirty="0" err="1"/>
              <a:t>with</a:t>
            </a:r>
            <a:r>
              <a:rPr lang="fr-BE" sz="800" i="1" dirty="0"/>
              <a:t> </a:t>
            </a:r>
            <a:r>
              <a:rPr lang="fr-BE" sz="800" i="1" dirty="0" err="1"/>
              <a:t>metastatic</a:t>
            </a:r>
            <a:r>
              <a:rPr lang="fr-BE" sz="800" i="1" dirty="0"/>
              <a:t> non-</a:t>
            </a:r>
            <a:r>
              <a:rPr lang="fr-BE" sz="800" i="1" dirty="0" err="1"/>
              <a:t>small</a:t>
            </a:r>
            <a:r>
              <a:rPr lang="fr-BE" sz="800" i="1" dirty="0"/>
              <a:t> </a:t>
            </a:r>
            <a:r>
              <a:rPr lang="fr-BE" sz="800" i="1" dirty="0" err="1"/>
              <a:t>cell</a:t>
            </a:r>
            <a:r>
              <a:rPr lang="fr-BE" sz="800" i="1" dirty="0"/>
              <a:t> </a:t>
            </a:r>
            <a:r>
              <a:rPr lang="fr-BE" sz="800" i="1" dirty="0" err="1"/>
              <a:t>lung</a:t>
            </a:r>
            <a:r>
              <a:rPr lang="fr-BE" sz="800" i="1" dirty="0"/>
              <a:t> cancer </a:t>
            </a:r>
            <a:r>
              <a:rPr lang="fr-BE" sz="800" i="1" dirty="0" err="1"/>
              <a:t>treated</a:t>
            </a:r>
            <a:r>
              <a:rPr lang="fr-BE" sz="800" i="1" dirty="0"/>
              <a:t> in the </a:t>
            </a:r>
            <a:r>
              <a:rPr lang="fr-BE" sz="800" i="1" dirty="0" err="1"/>
              <a:t>immunotherapy</a:t>
            </a:r>
            <a:r>
              <a:rPr lang="fr-BE" sz="800" i="1" dirty="0"/>
              <a:t> </a:t>
            </a:r>
            <a:r>
              <a:rPr lang="fr-BE" sz="800" i="1" dirty="0" err="1"/>
              <a:t>era</a:t>
            </a:r>
            <a:r>
              <a:rPr lang="fr-BE" sz="800" i="1" dirty="0"/>
              <a:t>.</a:t>
            </a:r>
            <a:r>
              <a:rPr lang="fr-BE" sz="800" dirty="0"/>
              <a:t> </a:t>
            </a:r>
            <a:r>
              <a:rPr lang="fr-BE" sz="800" dirty="0" err="1"/>
              <a:t>Oncologist</a:t>
            </a:r>
            <a:r>
              <a:rPr lang="fr-BE" sz="800" dirty="0"/>
              <a:t>, 2025. </a:t>
            </a:r>
            <a:r>
              <a:rPr lang="fr-BE" sz="800" b="1" dirty="0"/>
              <a:t>30</a:t>
            </a:r>
            <a:r>
              <a:rPr lang="fr-BE" sz="800" dirty="0"/>
              <a:t>(3).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10525713" y="2436049"/>
            <a:ext cx="1531539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2000" dirty="0">
                <a:solidFill>
                  <a:schemeClr val="tx2"/>
                </a:solidFill>
                <a:latin typeface="Calibri"/>
                <a:sym typeface="Wingdings" pitchFamily="2" charset="2"/>
              </a:rPr>
              <a:t>1. Sélectionner le style</a:t>
            </a:r>
          </a:p>
        </p:txBody>
      </p:sp>
      <p:cxnSp>
        <p:nvCxnSpPr>
          <p:cNvPr id="13" name="Connecteur droit avec flèche 12"/>
          <p:cNvCxnSpPr>
            <a:cxnSpLocks/>
          </p:cNvCxnSpPr>
          <p:nvPr/>
        </p:nvCxnSpPr>
        <p:spPr>
          <a:xfrm>
            <a:off x="6265889" y="5259572"/>
            <a:ext cx="1838001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E1D5F41-1055-414A-80E5-812A7FFEAFB0}"/>
              </a:ext>
            </a:extLst>
          </p:cNvPr>
          <p:cNvCxnSpPr>
            <a:cxnSpLocks/>
          </p:cNvCxnSpPr>
          <p:nvPr/>
        </p:nvCxnSpPr>
        <p:spPr>
          <a:xfrm>
            <a:off x="5907977" y="1798820"/>
            <a:ext cx="0" cy="24405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F6E0A64-7DC0-2215-8CFB-221F8DFFBB56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9473784" y="2943881"/>
            <a:ext cx="1051929" cy="50783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13">
            <a:extLst>
              <a:ext uri="{FF2B5EF4-FFF2-40B4-BE49-F238E27FC236}">
                <a16:creationId xmlns:a16="http://schemas.microsoft.com/office/drawing/2014/main" id="{3B55D8B8-882B-F228-F126-655E43A3C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7977" y="1386955"/>
            <a:ext cx="3266672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57200"/>
            <a:r>
              <a:rPr lang="fr-FR" sz="2000" dirty="0">
                <a:solidFill>
                  <a:schemeClr val="tx2"/>
                </a:solidFill>
                <a:latin typeface="Calibri"/>
                <a:sym typeface="Wingdings" pitchFamily="2" charset="2"/>
              </a:rPr>
              <a:t>2. Sélectionner les références</a:t>
            </a: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464F5A48-DE0B-FF9B-F33E-D674AA9CD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451" y="5325765"/>
            <a:ext cx="10438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57200"/>
            <a:r>
              <a:rPr lang="fr-FR" sz="2000" dirty="0">
                <a:solidFill>
                  <a:schemeClr val="tx2"/>
                </a:solidFill>
                <a:latin typeface="Calibri"/>
                <a:sym typeface="Wingdings" pitchFamily="2" charset="2"/>
              </a:rPr>
              <a:t>4. Coller</a:t>
            </a:r>
          </a:p>
        </p:txBody>
      </p:sp>
    </p:spTree>
    <p:extLst>
      <p:ext uri="{BB962C8B-B14F-4D97-AF65-F5344CB8AC3E}">
        <p14:creationId xmlns:p14="http://schemas.microsoft.com/office/powerpoint/2010/main" val="98998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animBg="1"/>
      <p:bldP spid="21" grpId="0" animBg="1"/>
      <p:bldP spid="16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D275320-6FF3-6241-72D8-4404F54A3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10" y="961214"/>
            <a:ext cx="6451197" cy="2327290"/>
          </a:xfrm>
          <a:prstGeom prst="rect">
            <a:avLst/>
          </a:prstGeom>
        </p:spPr>
      </p:pic>
      <p:pic>
        <p:nvPicPr>
          <p:cNvPr id="16" name="Image 15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610D8D3E-B875-2239-E3DB-AB50E16BA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636" y="2948214"/>
            <a:ext cx="4039047" cy="3545309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Insérer des références dans un Word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A8F775-5CC3-8B01-4CD7-A022D38DF394}"/>
              </a:ext>
            </a:extLst>
          </p:cNvPr>
          <p:cNvSpPr txBox="1"/>
          <p:nvPr/>
        </p:nvSpPr>
        <p:spPr>
          <a:xfrm>
            <a:off x="3292410" y="152142"/>
            <a:ext cx="847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1. Sélectionner l’onglet « </a:t>
            </a:r>
            <a:r>
              <a:rPr lang="fr-FR" sz="20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EndNote</a:t>
            </a:r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 », placer le curseur à l’endroit souhaité et cliquer sur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762EBD-D19B-0E78-E6F2-185A2E85A604}"/>
              </a:ext>
            </a:extLst>
          </p:cNvPr>
          <p:cNvSpPr/>
          <p:nvPr/>
        </p:nvSpPr>
        <p:spPr>
          <a:xfrm>
            <a:off x="8574376" y="1180967"/>
            <a:ext cx="926215" cy="20322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8616635-CF6A-F271-AE9B-5151BCCAD891}"/>
              </a:ext>
            </a:extLst>
          </p:cNvPr>
          <p:cNvCxnSpPr>
            <a:cxnSpLocks/>
          </p:cNvCxnSpPr>
          <p:nvPr/>
        </p:nvCxnSpPr>
        <p:spPr>
          <a:xfrm flipH="1">
            <a:off x="3507698" y="847349"/>
            <a:ext cx="709192" cy="64642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D741A418-59EF-CC5A-F8EB-A18C8CC0F254}"/>
              </a:ext>
            </a:extLst>
          </p:cNvPr>
          <p:cNvSpPr txBox="1"/>
          <p:nvPr/>
        </p:nvSpPr>
        <p:spPr>
          <a:xfrm>
            <a:off x="3862294" y="3726178"/>
            <a:ext cx="2567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2. Introduire le nom de l’auteur et cliquer sur « Enter » 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F8B22E2-EFBD-9CFD-E932-D9F5C676DD1D}"/>
              </a:ext>
            </a:extLst>
          </p:cNvPr>
          <p:cNvCxnSpPr>
            <a:cxnSpLocks/>
          </p:cNvCxnSpPr>
          <p:nvPr/>
        </p:nvCxnSpPr>
        <p:spPr>
          <a:xfrm flipV="1">
            <a:off x="6336300" y="3288504"/>
            <a:ext cx="1968251" cy="7605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EC01BC32-BC27-A803-EA3D-F0365C55CDDC}"/>
              </a:ext>
            </a:extLst>
          </p:cNvPr>
          <p:cNvSpPr txBox="1"/>
          <p:nvPr/>
        </p:nvSpPr>
        <p:spPr>
          <a:xfrm>
            <a:off x="3331757" y="5052718"/>
            <a:ext cx="3021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3. Sélectionner la référence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C39994-AE31-8025-416B-C3E91DD9AA71}"/>
              </a:ext>
            </a:extLst>
          </p:cNvPr>
          <p:cNvSpPr txBox="1"/>
          <p:nvPr/>
        </p:nvSpPr>
        <p:spPr>
          <a:xfrm>
            <a:off x="3681252" y="5774190"/>
            <a:ext cx="26805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4. Cliquer sur « Insert » 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667DDC2-5B40-3643-426B-CBB4936AA1B1}"/>
              </a:ext>
            </a:extLst>
          </p:cNvPr>
          <p:cNvCxnSpPr>
            <a:cxnSpLocks/>
          </p:cNvCxnSpPr>
          <p:nvPr/>
        </p:nvCxnSpPr>
        <p:spPr>
          <a:xfrm flipV="1">
            <a:off x="6305085" y="3873167"/>
            <a:ext cx="1457415" cy="135858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5444776-10A9-8C7B-0527-5A9A01743D21}"/>
              </a:ext>
            </a:extLst>
          </p:cNvPr>
          <p:cNvCxnSpPr>
            <a:cxnSpLocks/>
          </p:cNvCxnSpPr>
          <p:nvPr/>
        </p:nvCxnSpPr>
        <p:spPr>
          <a:xfrm>
            <a:off x="6197182" y="6013759"/>
            <a:ext cx="4880549" cy="16054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36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FD39520C-3135-5052-A25D-33DDB8482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445" y="555189"/>
            <a:ext cx="5687377" cy="2803147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Gérer les styles bibliographiques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E76A68F-C48C-7BCA-838C-A6636EBE8CBA}"/>
              </a:ext>
            </a:extLst>
          </p:cNvPr>
          <p:cNvCxnSpPr>
            <a:cxnSpLocks/>
          </p:cNvCxnSpPr>
          <p:nvPr/>
        </p:nvCxnSpPr>
        <p:spPr>
          <a:xfrm>
            <a:off x="6191654" y="164893"/>
            <a:ext cx="0" cy="37530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1C41757B-EFA3-8BE5-1D40-F4E6A1C298CF}"/>
              </a:ext>
            </a:extLst>
          </p:cNvPr>
          <p:cNvCxnSpPr>
            <a:cxnSpLocks/>
          </p:cNvCxnSpPr>
          <p:nvPr/>
        </p:nvCxnSpPr>
        <p:spPr>
          <a:xfrm>
            <a:off x="5497543" y="967387"/>
            <a:ext cx="52350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E150C04B-0EC2-230A-837E-A2038C2BB5AE}"/>
              </a:ext>
            </a:extLst>
          </p:cNvPr>
          <p:cNvSpPr txBox="1"/>
          <p:nvPr/>
        </p:nvSpPr>
        <p:spPr>
          <a:xfrm>
            <a:off x="9057158" y="651616"/>
            <a:ext cx="13771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Créer</a:t>
            </a:r>
          </a:p>
          <a:p>
            <a:pPr>
              <a:buFontTx/>
              <a:buChar char="-"/>
            </a:pPr>
            <a:r>
              <a:rPr lang="fr-FR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Editer</a:t>
            </a:r>
          </a:p>
          <a:p>
            <a:pPr>
              <a:buFontTx/>
              <a:buChar char="-"/>
            </a:pPr>
            <a:r>
              <a:rPr lang="fr-FR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Ajouter</a:t>
            </a:r>
            <a:endParaRPr lang="fr-FR" sz="18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82956ED1-CEAC-8B97-EE78-1E6F8834D867}"/>
              </a:ext>
            </a:extLst>
          </p:cNvPr>
          <p:cNvSpPr/>
          <p:nvPr/>
        </p:nvSpPr>
        <p:spPr>
          <a:xfrm>
            <a:off x="8774822" y="907427"/>
            <a:ext cx="237366" cy="471668"/>
          </a:xfrm>
          <a:prstGeom prst="righ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 descr="Une image contenant texte, capture d’écran, logiciel, nombre&#10;&#10;Le contenu généré par l’IA peut être incorrect.">
            <a:extLst>
              <a:ext uri="{FF2B5EF4-FFF2-40B4-BE49-F238E27FC236}">
                <a16:creationId xmlns:a16="http://schemas.microsoft.com/office/drawing/2014/main" id="{B1AB9104-9A93-ECDF-29C4-C2189CBF5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383" y="2721107"/>
            <a:ext cx="3286508" cy="3788866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707C8DD-4D09-B307-A72F-BF2C3186B2F7}"/>
              </a:ext>
            </a:extLst>
          </p:cNvPr>
          <p:cNvCxnSpPr>
            <a:cxnSpLocks/>
          </p:cNvCxnSpPr>
          <p:nvPr/>
        </p:nvCxnSpPr>
        <p:spPr>
          <a:xfrm>
            <a:off x="9521969" y="1574946"/>
            <a:ext cx="0" cy="11461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27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3F970-1026-112D-359C-5EF2B9092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8E8D21C3-8078-2B45-9E7C-DD1182D33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Ajouter un style bibliographique</a:t>
            </a:r>
          </a:p>
        </p:txBody>
      </p:sp>
      <p:pic>
        <p:nvPicPr>
          <p:cNvPr id="5" name="Image 4" descr="Une image contenant texte, capture d’écran, logiciel, nombre&#10;&#10;Le contenu généré par l’IA peut être incorrect.">
            <a:extLst>
              <a:ext uri="{FF2B5EF4-FFF2-40B4-BE49-F238E27FC236}">
                <a16:creationId xmlns:a16="http://schemas.microsoft.com/office/drawing/2014/main" id="{D9268D6F-CCC1-3F96-2557-8DFE12F6D5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480"/>
          <a:stretch>
            <a:fillRect/>
          </a:stretch>
        </p:blipFill>
        <p:spPr>
          <a:xfrm>
            <a:off x="3741548" y="314793"/>
            <a:ext cx="3286508" cy="6638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7AA92B-1DF0-8F1B-5416-F8B3FD150DE4}"/>
              </a:ext>
            </a:extLst>
          </p:cNvPr>
          <p:cNvSpPr/>
          <p:nvPr/>
        </p:nvSpPr>
        <p:spPr>
          <a:xfrm>
            <a:off x="5429772" y="745397"/>
            <a:ext cx="971028" cy="23320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FC926F-46F4-F522-475F-28C359EFA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29" y="1216408"/>
            <a:ext cx="4182590" cy="33180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5565698-1F44-20A2-3B9B-541EF2693F74}"/>
              </a:ext>
            </a:extLst>
          </p:cNvPr>
          <p:cNvCxnSpPr>
            <a:cxnSpLocks/>
          </p:cNvCxnSpPr>
          <p:nvPr/>
        </p:nvCxnSpPr>
        <p:spPr>
          <a:xfrm flipH="1">
            <a:off x="8949129" y="3928080"/>
            <a:ext cx="61692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712F8D88-53BB-2E62-BDD5-4DBD2BC24245}"/>
              </a:ext>
            </a:extLst>
          </p:cNvPr>
          <p:cNvSpPr txBox="1"/>
          <p:nvPr/>
        </p:nvSpPr>
        <p:spPr>
          <a:xfrm>
            <a:off x="3342630" y="4754860"/>
            <a:ext cx="7255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Déplacer le fichier .</a:t>
            </a:r>
            <a:r>
              <a:rPr lang="fr-FR" sz="20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ens</a:t>
            </a:r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 dans le dossier </a:t>
            </a:r>
            <a:r>
              <a:rPr lang="fr-FR" sz="2000" i="1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Styles</a:t>
            </a:r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 de l’application </a:t>
            </a:r>
            <a:r>
              <a:rPr lang="fr-FR" sz="20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EndNote</a:t>
            </a:r>
            <a:endParaRPr lang="fr-FR" sz="20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7" name="Image 16" descr="Une image contenant capture d’écran, texte, logiciel&#10;&#10;Le contenu généré par l’IA peut être incorrect.">
            <a:extLst>
              <a:ext uri="{FF2B5EF4-FFF2-40B4-BE49-F238E27FC236}">
                <a16:creationId xmlns:a16="http://schemas.microsoft.com/office/drawing/2014/main" id="{3401F3F9-F8EE-34FD-AD5A-56C4DEA78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1547" y="5199939"/>
            <a:ext cx="7264923" cy="148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6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464BC-4BF5-3B6A-8382-92564538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A67B5F-C4F8-E532-7682-03E17F6CE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37998C6-C7A7-93BC-DA2F-A22C65B65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39E66E-80B7-A5A9-012B-DC949212ABDD}"/>
              </a:ext>
            </a:extLst>
          </p:cNvPr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 pitchFamily="18" charset="0"/>
              </a:rPr>
              <a:t>Synchroniser et partager une bibliothèque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BC123B-299D-2594-8B22-5A7FC866A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18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C1B1C-256B-BA6B-DE1D-62E4854D5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2B103A8-FFC5-28C7-D6A4-0E6638A50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Synchroniser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39F4661-72D1-19E6-D280-9CF0190FA214}"/>
              </a:ext>
            </a:extLst>
          </p:cNvPr>
          <p:cNvSpPr txBox="1"/>
          <p:nvPr/>
        </p:nvSpPr>
        <p:spPr>
          <a:xfrm>
            <a:off x="3008131" y="258605"/>
            <a:ext cx="834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solidFill>
                  <a:srgbClr val="C00000"/>
                </a:solidFill>
                <a:latin typeface="+mj-lt"/>
              </a:rPr>
              <a:t>N.B. : la synchronisation et le partage ne sont possibles que pour une seule bibliothèque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E860ED0-BC10-7211-140A-6FFFABB8F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677" y="1293341"/>
            <a:ext cx="7772400" cy="619314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88AA1EE-4105-AE7E-64F9-F65182E0873C}"/>
              </a:ext>
            </a:extLst>
          </p:cNvPr>
          <p:cNvCxnSpPr>
            <a:cxnSpLocks/>
          </p:cNvCxnSpPr>
          <p:nvPr/>
        </p:nvCxnSpPr>
        <p:spPr>
          <a:xfrm>
            <a:off x="8131665" y="918035"/>
            <a:ext cx="0" cy="37530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B8694D9-6770-43A0-EC02-FC326AA38C43}"/>
              </a:ext>
            </a:extLst>
          </p:cNvPr>
          <p:cNvCxnSpPr>
            <a:cxnSpLocks/>
          </p:cNvCxnSpPr>
          <p:nvPr/>
        </p:nvCxnSpPr>
        <p:spPr>
          <a:xfrm flipH="1">
            <a:off x="8269980" y="1683458"/>
            <a:ext cx="57745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BE91039-6B78-2C74-3C49-06C830BCE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301" y="2302772"/>
            <a:ext cx="6071502" cy="3927291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88D5F71-5A63-920D-EDBA-9CA780A94173}"/>
              </a:ext>
            </a:extLst>
          </p:cNvPr>
          <p:cNvCxnSpPr>
            <a:cxnSpLocks/>
          </p:cNvCxnSpPr>
          <p:nvPr/>
        </p:nvCxnSpPr>
        <p:spPr>
          <a:xfrm flipH="1">
            <a:off x="9117339" y="3866295"/>
            <a:ext cx="61692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80F66DB2-F404-B09F-C9B7-61D1F9DC9B1A}"/>
              </a:ext>
            </a:extLst>
          </p:cNvPr>
          <p:cNvSpPr txBox="1"/>
          <p:nvPr/>
        </p:nvSpPr>
        <p:spPr>
          <a:xfrm>
            <a:off x="9930025" y="3512352"/>
            <a:ext cx="1969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1. Se créer un </a:t>
            </a:r>
            <a:r>
              <a:rPr lang="fr-FR" sz="20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EndNote</a:t>
            </a:r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account</a:t>
            </a:r>
            <a:endParaRPr lang="fr-FR" sz="2000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93CFEB9-68EA-CE11-39F2-9E7960FB14EB}"/>
              </a:ext>
            </a:extLst>
          </p:cNvPr>
          <p:cNvSpPr txBox="1"/>
          <p:nvPr/>
        </p:nvSpPr>
        <p:spPr>
          <a:xfrm>
            <a:off x="9980311" y="4766851"/>
            <a:ext cx="1969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2. Se loguer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D170C4E-EDE9-EB3B-8CFA-6045510C7D90}"/>
              </a:ext>
            </a:extLst>
          </p:cNvPr>
          <p:cNvCxnSpPr>
            <a:cxnSpLocks/>
          </p:cNvCxnSpPr>
          <p:nvPr/>
        </p:nvCxnSpPr>
        <p:spPr>
          <a:xfrm flipH="1">
            <a:off x="9313097" y="4966906"/>
            <a:ext cx="61692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17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927A1-E928-60E2-D702-A2E65720C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92B09C6F-81AB-5B28-94F4-627A4154AD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11"/>
          <a:stretch>
            <a:fillRect/>
          </a:stretch>
        </p:blipFill>
        <p:spPr>
          <a:xfrm>
            <a:off x="3102194" y="1642895"/>
            <a:ext cx="3926138" cy="2651605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4337775-D9E6-198C-1878-24AAF03E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Partager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4AA739-0C93-7CE4-40B3-D74E563F0635}"/>
              </a:ext>
            </a:extLst>
          </p:cNvPr>
          <p:cNvSpPr txBox="1"/>
          <p:nvPr/>
        </p:nvSpPr>
        <p:spPr>
          <a:xfrm>
            <a:off x="3008131" y="258605"/>
            <a:ext cx="834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solidFill>
                  <a:srgbClr val="C00000"/>
                </a:solidFill>
                <a:latin typeface="+mj-lt"/>
              </a:rPr>
              <a:t>N.B. : la synchronisation et le partage ne sont possibles que pour une seule bibliothèque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E42DD54-AEDD-6365-5CDC-A0FF6F277E15}"/>
              </a:ext>
            </a:extLst>
          </p:cNvPr>
          <p:cNvCxnSpPr>
            <a:cxnSpLocks/>
          </p:cNvCxnSpPr>
          <p:nvPr/>
        </p:nvCxnSpPr>
        <p:spPr>
          <a:xfrm>
            <a:off x="4868516" y="1267589"/>
            <a:ext cx="0" cy="37530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EF4F7F1-5052-8735-3117-B937362DCEE1}"/>
              </a:ext>
            </a:extLst>
          </p:cNvPr>
          <p:cNvCxnSpPr>
            <a:cxnSpLocks/>
          </p:cNvCxnSpPr>
          <p:nvPr/>
        </p:nvCxnSpPr>
        <p:spPr>
          <a:xfrm flipH="1">
            <a:off x="5446826" y="4086000"/>
            <a:ext cx="57745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9349CC20-0C85-230F-27B7-38938CA13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65" y="1117011"/>
            <a:ext cx="4517106" cy="49553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0ACDC9-F85F-A250-6B10-47408721FC09}"/>
              </a:ext>
            </a:extLst>
          </p:cNvPr>
          <p:cNvSpPr txBox="1"/>
          <p:nvPr/>
        </p:nvSpPr>
        <p:spPr>
          <a:xfrm>
            <a:off x="3102194" y="6344440"/>
            <a:ext cx="731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Vidéo explicative : </a:t>
            </a:r>
            <a:r>
              <a:rPr lang="fr-FR" dirty="0">
                <a:hlinkClick r:id="rId5"/>
              </a:rPr>
              <a:t>https://youtu.be/INmopXICe3k?si=NRuRNzU1KS6dnXXB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8444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D652A-9144-BDF4-C3CB-708C4D727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B94D90C7-2345-AF50-C7EA-1DB2A38041C4}"/>
              </a:ext>
            </a:extLst>
          </p:cNvPr>
          <p:cNvSpPr txBox="1">
            <a:spLocks/>
          </p:cNvSpPr>
          <p:nvPr/>
        </p:nvSpPr>
        <p:spPr>
          <a:xfrm>
            <a:off x="159205" y="2383210"/>
            <a:ext cx="2719450" cy="14902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Différences</a:t>
            </a:r>
          </a:p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Zotero VS </a:t>
            </a:r>
            <a:r>
              <a:rPr lang="fr-BE" sz="3300" b="1" cap="small" dirty="0" err="1">
                <a:solidFill>
                  <a:schemeClr val="bg1"/>
                </a:solidFill>
                <a:cs typeface="Times New Roman"/>
              </a:rPr>
              <a:t>EndNote</a:t>
            </a:r>
            <a:endParaRPr lang="fr-BE" sz="3300" b="1" cap="small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907AB41-F044-85E4-8C9F-5DAFB0243824}"/>
              </a:ext>
            </a:extLst>
          </p:cNvPr>
          <p:cNvSpPr txBox="1">
            <a:spLocks/>
          </p:cNvSpPr>
          <p:nvPr/>
        </p:nvSpPr>
        <p:spPr>
          <a:xfrm>
            <a:off x="6096000" y="189313"/>
            <a:ext cx="2210987" cy="692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cap="small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Zotero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E5D1D0D-3D8E-0D9A-1252-22D1E766177A}"/>
              </a:ext>
            </a:extLst>
          </p:cNvPr>
          <p:cNvCxnSpPr>
            <a:cxnSpLocks/>
          </p:cNvCxnSpPr>
          <p:nvPr/>
        </p:nvCxnSpPr>
        <p:spPr>
          <a:xfrm>
            <a:off x="8790477" y="281565"/>
            <a:ext cx="0" cy="6432071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7F18083-852A-1DA3-AC5F-0F402742DCFB}"/>
              </a:ext>
            </a:extLst>
          </p:cNvPr>
          <p:cNvSpPr txBox="1"/>
          <p:nvPr/>
        </p:nvSpPr>
        <p:spPr>
          <a:xfrm>
            <a:off x="9370406" y="136390"/>
            <a:ext cx="22109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4400" b="1" i="0" u="none" strike="noStrike" kern="1200" cap="small" spc="0" normalizeH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EndNote</a:t>
            </a:r>
            <a:endParaRPr lang="fr-FR" sz="4400" b="1" cap="small" dirty="0">
              <a:latin typeface="+mj-lt"/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4FF0DC81-0DBE-53D7-1065-D71307ED858A}"/>
              </a:ext>
            </a:extLst>
          </p:cNvPr>
          <p:cNvCxnSpPr>
            <a:cxnSpLocks/>
          </p:cNvCxnSpPr>
          <p:nvPr/>
        </p:nvCxnSpPr>
        <p:spPr>
          <a:xfrm>
            <a:off x="5274270" y="1118795"/>
            <a:ext cx="0" cy="552624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2433135-FB9E-FA80-54EF-6B1696ADBC53}"/>
              </a:ext>
            </a:extLst>
          </p:cNvPr>
          <p:cNvSpPr txBox="1"/>
          <p:nvPr/>
        </p:nvSpPr>
        <p:spPr>
          <a:xfrm>
            <a:off x="3621790" y="1151067"/>
            <a:ext cx="1001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Coût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571A0D-C23A-7A8B-0C9B-96AF9144A33D}"/>
              </a:ext>
            </a:extLst>
          </p:cNvPr>
          <p:cNvSpPr txBox="1"/>
          <p:nvPr/>
        </p:nvSpPr>
        <p:spPr>
          <a:xfrm>
            <a:off x="3324014" y="1981196"/>
            <a:ext cx="1598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Structure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AD1677B-1EC1-0001-9105-E0088991F77C}"/>
              </a:ext>
            </a:extLst>
          </p:cNvPr>
          <p:cNvSpPr txBox="1"/>
          <p:nvPr/>
        </p:nvSpPr>
        <p:spPr>
          <a:xfrm>
            <a:off x="3056508" y="2903803"/>
            <a:ext cx="2155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Import des références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A0709AD-4AAA-4071-36AC-0C658B59CC6F}"/>
              </a:ext>
            </a:extLst>
          </p:cNvPr>
          <p:cNvSpPr txBox="1"/>
          <p:nvPr/>
        </p:nvSpPr>
        <p:spPr>
          <a:xfrm>
            <a:off x="2908357" y="4355787"/>
            <a:ext cx="24129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Dédoublonnage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4DE456-2B2C-8022-58B1-3763826D3FF5}"/>
              </a:ext>
            </a:extLst>
          </p:cNvPr>
          <p:cNvSpPr txBox="1"/>
          <p:nvPr/>
        </p:nvSpPr>
        <p:spPr>
          <a:xfrm>
            <a:off x="5853322" y="1151067"/>
            <a:ext cx="2382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Open Source / gratuit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231DE0A-8621-4C31-725E-0E69175988A9}"/>
              </a:ext>
            </a:extLst>
          </p:cNvPr>
          <p:cNvSpPr txBox="1"/>
          <p:nvPr/>
        </p:nvSpPr>
        <p:spPr>
          <a:xfrm>
            <a:off x="9349555" y="1161086"/>
            <a:ext cx="2303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Propriétaire / payant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CB287BD-E872-B356-E262-D71D1837F574}"/>
              </a:ext>
            </a:extLst>
          </p:cNvPr>
          <p:cNvSpPr txBox="1"/>
          <p:nvPr/>
        </p:nvSpPr>
        <p:spPr>
          <a:xfrm>
            <a:off x="5883280" y="1981196"/>
            <a:ext cx="2266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Bibliothèque unique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C1B7031-5103-A4F3-3DCE-3D95F3180B9F}"/>
              </a:ext>
            </a:extLst>
          </p:cNvPr>
          <p:cNvSpPr txBox="1"/>
          <p:nvPr/>
        </p:nvSpPr>
        <p:spPr>
          <a:xfrm>
            <a:off x="5653410" y="2915297"/>
            <a:ext cx="2864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En un clic via l’extension </a:t>
            </a:r>
          </a:p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ou via un fichier d’import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B8A620-3230-6F0B-ACBA-ADDA0C3E4D29}"/>
              </a:ext>
            </a:extLst>
          </p:cNvPr>
          <p:cNvSpPr txBox="1"/>
          <p:nvPr/>
        </p:nvSpPr>
        <p:spPr>
          <a:xfrm>
            <a:off x="8971378" y="2935609"/>
            <a:ext cx="301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Via un fichier d’import uniquement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5767712-C4B0-E46E-D619-C72613A70A20}"/>
              </a:ext>
            </a:extLst>
          </p:cNvPr>
          <p:cNvSpPr txBox="1"/>
          <p:nvPr/>
        </p:nvSpPr>
        <p:spPr>
          <a:xfrm>
            <a:off x="5578517" y="4231181"/>
            <a:ext cx="2934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Sur la bibliothèque entière</a:t>
            </a:r>
          </a:p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Référence par référence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20734C6-A222-8761-00E0-4743A1006192}"/>
              </a:ext>
            </a:extLst>
          </p:cNvPr>
          <p:cNvSpPr txBox="1"/>
          <p:nvPr/>
        </p:nvSpPr>
        <p:spPr>
          <a:xfrm>
            <a:off x="8953292" y="4261701"/>
            <a:ext cx="301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Sur des ensembles de réf.</a:t>
            </a:r>
          </a:p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Suppression en masse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22DAC6D-9D1D-4D1D-CE3A-6C38B3A0D3E8}"/>
              </a:ext>
            </a:extLst>
          </p:cNvPr>
          <p:cNvSpPr txBox="1"/>
          <p:nvPr/>
        </p:nvSpPr>
        <p:spPr>
          <a:xfrm>
            <a:off x="9208635" y="2000054"/>
            <a:ext cx="2600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Bibliothèques multiples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9D15B73-966F-09DD-17D2-2E45B5993BD5}"/>
              </a:ext>
            </a:extLst>
          </p:cNvPr>
          <p:cNvSpPr txBox="1"/>
          <p:nvPr/>
        </p:nvSpPr>
        <p:spPr>
          <a:xfrm>
            <a:off x="2998297" y="5451928"/>
            <a:ext cx="22481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latin typeface="+mj-lt"/>
                <a:cs typeface="Times New Roman" panose="02020603050405020304" pitchFamily="18" charset="0"/>
              </a:rPr>
              <a:t>Partage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DA78F7F-3D70-7AAB-506B-33A944894998}"/>
              </a:ext>
            </a:extLst>
          </p:cNvPr>
          <p:cNvSpPr txBox="1"/>
          <p:nvPr/>
        </p:nvSpPr>
        <p:spPr>
          <a:xfrm>
            <a:off x="5736188" y="5484755"/>
            <a:ext cx="2857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+mj-lt"/>
                <a:cs typeface="Times New Roman" panose="02020603050405020304" pitchFamily="18" charset="0"/>
              </a:rPr>
              <a:t>Via la création de groupes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C74ED12-230B-CCF7-AAD4-14D94688E396}"/>
              </a:ext>
            </a:extLst>
          </p:cNvPr>
          <p:cNvSpPr txBox="1"/>
          <p:nvPr/>
        </p:nvSpPr>
        <p:spPr>
          <a:xfrm>
            <a:off x="9355416" y="5484755"/>
            <a:ext cx="2276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latin typeface="+mj-lt"/>
                <a:cs typeface="Times New Roman" panose="02020603050405020304" pitchFamily="18" charset="0"/>
              </a:rPr>
              <a:t>1 seule bibliothèque</a:t>
            </a:r>
          </a:p>
        </p:txBody>
      </p:sp>
    </p:spTree>
    <p:extLst>
      <p:ext uri="{BB962C8B-B14F-4D97-AF65-F5344CB8AC3E}">
        <p14:creationId xmlns:p14="http://schemas.microsoft.com/office/powerpoint/2010/main" val="157211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C19A33-B829-AE75-FD16-D6249DFF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2634" y="348382"/>
            <a:ext cx="8115748" cy="854693"/>
          </a:xfrm>
        </p:spPr>
        <p:txBody>
          <a:bodyPr/>
          <a:lstStyle/>
          <a:p>
            <a:r>
              <a:rPr lang="fr-FR" cap="small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Préférer Zotero pour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73E4F8-A32F-6ABD-230C-6C23F7C3F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990" y="1312946"/>
            <a:ext cx="8611009" cy="530300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Importer facilement des références (en quantité limitée)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831E01F-393B-06D0-E800-71A2DC620B63}"/>
              </a:ext>
            </a:extLst>
          </p:cNvPr>
          <p:cNvSpPr txBox="1">
            <a:spLocks/>
          </p:cNvSpPr>
          <p:nvPr/>
        </p:nvSpPr>
        <p:spPr>
          <a:xfrm>
            <a:off x="3580991" y="1961463"/>
            <a:ext cx="8115748" cy="530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Effectuer de la vielle documentaire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6409A970-7B66-8B66-8CF0-F880A817DB89}"/>
              </a:ext>
            </a:extLst>
          </p:cNvPr>
          <p:cNvSpPr txBox="1">
            <a:spLocks/>
          </p:cNvSpPr>
          <p:nvPr/>
        </p:nvSpPr>
        <p:spPr>
          <a:xfrm>
            <a:off x="3602507" y="4514749"/>
            <a:ext cx="8419604" cy="167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Effectuer une revue systématique de littérature qui demande de 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Gérer une grande quantité de références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Dédoublonner en masse</a:t>
            </a:r>
          </a:p>
          <a:p>
            <a:pPr lvl="1"/>
            <a:endParaRPr lang="fr-FR" dirty="0">
              <a:solidFill>
                <a:schemeClr val="tx2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2796421-9EC8-4B66-0BCD-1AD1930842C6}"/>
              </a:ext>
            </a:extLst>
          </p:cNvPr>
          <p:cNvSpPr txBox="1">
            <a:spLocks/>
          </p:cNvSpPr>
          <p:nvPr/>
        </p:nvSpPr>
        <p:spPr>
          <a:xfrm>
            <a:off x="3602507" y="2609980"/>
            <a:ext cx="8115748" cy="530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Partager plusieurs ensembles de références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7942401-25DA-E7BB-8312-F8ADA77C3DB5}"/>
              </a:ext>
            </a:extLst>
          </p:cNvPr>
          <p:cNvSpPr txBox="1">
            <a:spLocks/>
          </p:cNvSpPr>
          <p:nvPr/>
        </p:nvSpPr>
        <p:spPr>
          <a:xfrm>
            <a:off x="3222634" y="3660058"/>
            <a:ext cx="8115748" cy="854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cap="small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Préférer </a:t>
            </a:r>
            <a:r>
              <a:rPr lang="fr-FR" cap="small" dirty="0" err="1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EndNote</a:t>
            </a:r>
            <a:r>
              <a:rPr lang="fr-FR" cap="small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pour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475951C-4046-B0BE-16A1-3AA80E06D45E}"/>
              </a:ext>
            </a:extLst>
          </p:cNvPr>
          <p:cNvSpPr txBox="1">
            <a:spLocks/>
          </p:cNvSpPr>
          <p:nvPr/>
        </p:nvSpPr>
        <p:spPr>
          <a:xfrm>
            <a:off x="159205" y="2383210"/>
            <a:ext cx="2719450" cy="644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BE" sz="3300" b="1" cap="small" dirty="0">
                <a:solidFill>
                  <a:schemeClr val="bg1"/>
                </a:solidFill>
                <a:cs typeface="Times New Roman"/>
              </a:rPr>
              <a:t>En bref</a:t>
            </a:r>
          </a:p>
        </p:txBody>
      </p:sp>
    </p:spTree>
    <p:extLst>
      <p:ext uri="{BB962C8B-B14F-4D97-AF65-F5344CB8AC3E}">
        <p14:creationId xmlns:p14="http://schemas.microsoft.com/office/powerpoint/2010/main" val="249496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Installation et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création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d’une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bibliothèque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692DF1-2356-8D68-6036-ADAF3F610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06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Police, graphisme&#10;&#10;Le contenu généré par l’IA peut être incorrect.">
            <a:extLst>
              <a:ext uri="{FF2B5EF4-FFF2-40B4-BE49-F238E27FC236}">
                <a16:creationId xmlns:a16="http://schemas.microsoft.com/office/drawing/2014/main" id="{E13C3E52-EFCA-EE3F-84DC-5B4C3E328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437"/>
          <a:stretch>
            <a:fillRect/>
          </a:stretch>
        </p:blipFill>
        <p:spPr>
          <a:xfrm>
            <a:off x="3180273" y="692789"/>
            <a:ext cx="5831454" cy="151598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Installer le logiciel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D72813-7BEB-E0CB-5D5E-1C7AB5A5D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219" y="3204453"/>
            <a:ext cx="3351722" cy="233815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0190E6-ABBC-67EA-613A-B06F1487FD12}"/>
              </a:ext>
            </a:extLst>
          </p:cNvPr>
          <p:cNvSpPr txBox="1"/>
          <p:nvPr/>
        </p:nvSpPr>
        <p:spPr>
          <a:xfrm>
            <a:off x="3022661" y="138516"/>
            <a:ext cx="3718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https://</a:t>
            </a:r>
            <a:r>
              <a:rPr lang="fr-FR" sz="2400" dirty="0" err="1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webshop.site.ulb.be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60D4ABF-0140-F3C5-8265-F7119337BBD7}"/>
              </a:ext>
            </a:extLst>
          </p:cNvPr>
          <p:cNvSpPr txBox="1"/>
          <p:nvPr/>
        </p:nvSpPr>
        <p:spPr>
          <a:xfrm>
            <a:off x="6856089" y="6096484"/>
            <a:ext cx="5128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N.B. : pour la version Windows, veiller à télécharger les 2 fichiers et à les sauvegarder au même endroit !!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F880B73-B8C0-C4CE-63B6-BE2DC5A2B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488" y="2335927"/>
            <a:ext cx="6031121" cy="70216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8" name="Image 17" descr="Une image contenant texte, logiciel, Police, Page web&#10;&#10;Le contenu généré par l’IA peut être incorrect.">
            <a:extLst>
              <a:ext uri="{FF2B5EF4-FFF2-40B4-BE49-F238E27FC236}">
                <a16:creationId xmlns:a16="http://schemas.microsoft.com/office/drawing/2014/main" id="{393A9649-9C7B-5679-8F59-7250B20326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1147" y="3874477"/>
            <a:ext cx="4680857" cy="221112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0204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Créer une bibliothèque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A746BB7-88FC-1FEB-2EFB-BBCCC94A9F56}"/>
              </a:ext>
            </a:extLst>
          </p:cNvPr>
          <p:cNvSpPr txBox="1"/>
          <p:nvPr/>
        </p:nvSpPr>
        <p:spPr>
          <a:xfrm>
            <a:off x="3212431" y="553452"/>
            <a:ext cx="8089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+mj-lt"/>
              </a:rPr>
              <a:t>N.B. : lors de sa première ouverture, il peut arriver que seule la barre d’outils s’affiche.</a:t>
            </a:r>
          </a:p>
        </p:txBody>
      </p:sp>
      <p:pic>
        <p:nvPicPr>
          <p:cNvPr id="9" name="Image 8" descr="Une image contenant texte, capture d’écran, nombre&#10;&#10;Description générée automatiquement">
            <a:extLst>
              <a:ext uri="{FF2B5EF4-FFF2-40B4-BE49-F238E27FC236}">
                <a16:creationId xmlns:a16="http://schemas.microsoft.com/office/drawing/2014/main" id="{C92482AC-7C9D-DDA3-0DA4-D6A1F39DEB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448"/>
          <a:stretch/>
        </p:blipFill>
        <p:spPr>
          <a:xfrm>
            <a:off x="4419599" y="1947152"/>
            <a:ext cx="2617853" cy="116044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87415D5-13FF-C80A-19C7-159F92A7DDBF}"/>
              </a:ext>
            </a:extLst>
          </p:cNvPr>
          <p:cNvCxnSpPr>
            <a:cxnSpLocks/>
          </p:cNvCxnSpPr>
          <p:nvPr/>
        </p:nvCxnSpPr>
        <p:spPr>
          <a:xfrm>
            <a:off x="4965128" y="1560763"/>
            <a:ext cx="0" cy="50271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1404124-C9EC-F74B-D29B-2581B13358E2}"/>
              </a:ext>
            </a:extLst>
          </p:cNvPr>
          <p:cNvCxnSpPr>
            <a:cxnSpLocks/>
          </p:cNvCxnSpPr>
          <p:nvPr/>
        </p:nvCxnSpPr>
        <p:spPr>
          <a:xfrm>
            <a:off x="4090742" y="2066160"/>
            <a:ext cx="36094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 descr="Une image contenant texte, capture d’écran, logiciel, Icône d’ordinateur&#10;&#10;Description générée automatiquement">
            <a:extLst>
              <a:ext uri="{FF2B5EF4-FFF2-40B4-BE49-F238E27FC236}">
                <a16:creationId xmlns:a16="http://schemas.microsoft.com/office/drawing/2014/main" id="{A87A189D-3CC6-9E2C-991B-A25C0F20E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476" y="3434348"/>
            <a:ext cx="5092700" cy="2870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DEC8BE-1325-8A04-6547-41C544F11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764" y="1241607"/>
            <a:ext cx="7772400" cy="31724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B1BDE2D-38F0-68A4-0A24-F0FB88E18E18}"/>
              </a:ext>
            </a:extLst>
          </p:cNvPr>
          <p:cNvCxnSpPr>
            <a:cxnSpLocks/>
          </p:cNvCxnSpPr>
          <p:nvPr/>
        </p:nvCxnSpPr>
        <p:spPr>
          <a:xfrm flipH="1">
            <a:off x="11482427" y="6101013"/>
            <a:ext cx="37479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7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Fichiers créés</a:t>
            </a:r>
          </a:p>
        </p:txBody>
      </p:sp>
      <p:pic>
        <p:nvPicPr>
          <p:cNvPr id="8" name="Image 7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147370F5-F871-532D-1BA9-CD25DE74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275" y="702759"/>
            <a:ext cx="4404607" cy="12144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65C07E0-C1D5-8F24-6CA9-2F19C3734DC6}"/>
              </a:ext>
            </a:extLst>
          </p:cNvPr>
          <p:cNvSpPr txBox="1"/>
          <p:nvPr/>
        </p:nvSpPr>
        <p:spPr>
          <a:xfrm>
            <a:off x="3754545" y="1386989"/>
            <a:ext cx="2341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Cliquer pour ouvrir la bibliothèque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002FB3B-35E5-0C02-E248-DD9AD18EBF05}"/>
              </a:ext>
            </a:extLst>
          </p:cNvPr>
          <p:cNvCxnSpPr>
            <a:cxnSpLocks/>
          </p:cNvCxnSpPr>
          <p:nvPr/>
        </p:nvCxnSpPr>
        <p:spPr>
          <a:xfrm>
            <a:off x="6096000" y="1741298"/>
            <a:ext cx="119127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43A9208-CAB3-1DB6-1B1B-CF57C468D6AC}"/>
              </a:ext>
            </a:extLst>
          </p:cNvPr>
          <p:cNvSpPr txBox="1"/>
          <p:nvPr/>
        </p:nvSpPr>
        <p:spPr>
          <a:xfrm>
            <a:off x="3519578" y="2299281"/>
            <a:ext cx="83503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Une bibliothèque = 2 fichiers</a:t>
            </a:r>
          </a:p>
          <a:p>
            <a:r>
              <a:rPr lang="fr-FR" sz="2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N.B. : si vous déplacez la bibliothèque, pensez à déplacer les deux fichiers au même endroit / si vous voulez renommer la bibliothèque, pensez à renommer les deux fichiers</a:t>
            </a:r>
          </a:p>
        </p:txBody>
      </p:sp>
      <p:pic>
        <p:nvPicPr>
          <p:cNvPr id="3" name="Image 2" descr="Une image contenant capture d’écran, logiciel, texte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42855606-5267-28EF-A42A-FF2017243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562" y="3654961"/>
            <a:ext cx="7772400" cy="299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1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5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ＭＳ Ｐゴシック" charset="0"/>
                <a:cs typeface="Times New Roman" pitchFamily="18" charset="0"/>
              </a:rPr>
              <a:t>Importation et encodage des références bibliographiques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ＭＳ Ｐゴシック" charset="0"/>
              <a:cs typeface="Times New Roman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F69CB1-D9CE-1445-004D-418B83CEF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9232" y="254183"/>
            <a:ext cx="1118864" cy="9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7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30629" y="2368921"/>
            <a:ext cx="2719450" cy="167106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fr-BE" sz="3000" b="1" cap="small" dirty="0">
                <a:solidFill>
                  <a:schemeClr val="bg1"/>
                </a:solidFill>
                <a:cs typeface="Times New Roman"/>
              </a:rPr>
              <a:t>Importer des références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764883-200E-0030-983A-2A350D28009C}"/>
              </a:ext>
            </a:extLst>
          </p:cNvPr>
          <p:cNvSpPr txBox="1"/>
          <p:nvPr/>
        </p:nvSpPr>
        <p:spPr>
          <a:xfrm>
            <a:off x="3204449" y="300654"/>
            <a:ext cx="19788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>
                <a:latin typeface="+mj-lt"/>
              </a:rPr>
              <a:t>Depuis PubMed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9344BA-67F7-CAE8-642F-92136F409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188" y="946384"/>
            <a:ext cx="8198603" cy="496523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C117643-F6B9-4704-2CC2-CECAB4D6ABBA}"/>
              </a:ext>
            </a:extLst>
          </p:cNvPr>
          <p:cNvCxnSpPr>
            <a:cxnSpLocks/>
          </p:cNvCxnSpPr>
          <p:nvPr/>
        </p:nvCxnSpPr>
        <p:spPr>
          <a:xfrm>
            <a:off x="4642584" y="3225110"/>
            <a:ext cx="110927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79330F-E77C-68BD-AE33-C77F659F0616}"/>
              </a:ext>
            </a:extLst>
          </p:cNvPr>
          <p:cNvSpPr/>
          <p:nvPr/>
        </p:nvSpPr>
        <p:spPr>
          <a:xfrm>
            <a:off x="5920661" y="4098525"/>
            <a:ext cx="1320556" cy="27610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0686316-D8AE-28E0-1622-1B8ABFB715DA}"/>
              </a:ext>
            </a:extLst>
          </p:cNvPr>
          <p:cNvCxnSpPr>
            <a:cxnSpLocks/>
          </p:cNvCxnSpPr>
          <p:nvPr/>
        </p:nvCxnSpPr>
        <p:spPr>
          <a:xfrm>
            <a:off x="4763474" y="2299548"/>
            <a:ext cx="110927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698CEB2-4294-7FF5-8F55-874ED325625C}"/>
              </a:ext>
            </a:extLst>
          </p:cNvPr>
          <p:cNvCxnSpPr>
            <a:cxnSpLocks/>
          </p:cNvCxnSpPr>
          <p:nvPr/>
        </p:nvCxnSpPr>
        <p:spPr>
          <a:xfrm>
            <a:off x="4701995" y="3780464"/>
            <a:ext cx="1109273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98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17459</TotalTime>
  <Words>1400</Words>
  <Application>Microsoft Macintosh PowerPoint</Application>
  <PresentationFormat>Grand écran</PresentationFormat>
  <Paragraphs>209</Paragraphs>
  <Slides>38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MetaOT-Book</vt:lpstr>
      <vt:lpstr>Times New Roman</vt:lpstr>
      <vt:lpstr>Wingdings</vt:lpstr>
      <vt:lpstr>Thème Office</vt:lpstr>
      <vt:lpstr>3_Thème Office</vt:lpstr>
      <vt:lpstr>1_Thème Office</vt:lpstr>
      <vt:lpstr>Présentation PowerPoint</vt:lpstr>
      <vt:lpstr>Présentation PowerPoint</vt:lpstr>
      <vt:lpstr>EndNote</vt:lpstr>
      <vt:lpstr>Présentation PowerPoint</vt:lpstr>
      <vt:lpstr>Installer le logiciel</vt:lpstr>
      <vt:lpstr>Créer une bibliothèque</vt:lpstr>
      <vt:lpstr>Fichiers créés</vt:lpstr>
      <vt:lpstr>Présentation PowerPoint</vt:lpstr>
      <vt:lpstr>Importer des références </vt:lpstr>
      <vt:lpstr>Importer des références </vt:lpstr>
      <vt:lpstr>Importer des références </vt:lpstr>
      <vt:lpstr>Importer des références </vt:lpstr>
      <vt:lpstr>Importer des références </vt:lpstr>
      <vt:lpstr>Importer des références </vt:lpstr>
      <vt:lpstr>Importer des références </vt:lpstr>
      <vt:lpstr>Encoder manuellement une référence </vt:lpstr>
      <vt:lpstr>Encoder une référence avec son DOI </vt:lpstr>
      <vt:lpstr>Présentation PowerPoint</vt:lpstr>
      <vt:lpstr>Créer des groupes</vt:lpstr>
      <vt:lpstr>Alimenter un groupe</vt:lpstr>
      <vt:lpstr>Créer des tags</vt:lpstr>
      <vt:lpstr>Attribuer des tags</vt:lpstr>
      <vt:lpstr>Dédoublonner</vt:lpstr>
      <vt:lpstr>Dédoublonner</vt:lpstr>
      <vt:lpstr>Configurer le Dédoublonnage</vt:lpstr>
      <vt:lpstr>Récupérer les PDFs</vt:lpstr>
      <vt:lpstr>Configurer le proxy</vt:lpstr>
      <vt:lpstr>Rechercher dans sa bibliothèque</vt:lpstr>
      <vt:lpstr>Présentation PowerPoint</vt:lpstr>
      <vt:lpstr>Présentation PowerPoint</vt:lpstr>
      <vt:lpstr>Insérer des références dans un Word</vt:lpstr>
      <vt:lpstr>Gérer les styles bibliographiques</vt:lpstr>
      <vt:lpstr>Ajouter un style bibliographique</vt:lpstr>
      <vt:lpstr>Présentation PowerPoint</vt:lpstr>
      <vt:lpstr>Synchroniser</vt:lpstr>
      <vt:lpstr>Partager</vt:lpstr>
      <vt:lpstr>Présentation PowerPoint</vt:lpstr>
      <vt:lpstr>Préférer Zotero pour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DURIEUX Valérie</dc:creator>
  <cp:lastModifiedBy>DURIEUX Valérie</cp:lastModifiedBy>
  <cp:revision>280</cp:revision>
  <dcterms:created xsi:type="dcterms:W3CDTF">2023-10-13T10:39:57Z</dcterms:created>
  <dcterms:modified xsi:type="dcterms:W3CDTF">2025-10-16T10:31:54Z</dcterms:modified>
</cp:coreProperties>
</file>