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06" r:id="rId3"/>
    <p:sldMasterId id="2147483728" r:id="rId4"/>
  </p:sldMasterIdLst>
  <p:notesMasterIdLst>
    <p:notesMasterId r:id="rId48"/>
  </p:notesMasterIdLst>
  <p:handoutMasterIdLst>
    <p:handoutMasterId r:id="rId49"/>
  </p:handoutMasterIdLst>
  <p:sldIdLst>
    <p:sldId id="4609" r:id="rId5"/>
    <p:sldId id="309" r:id="rId6"/>
    <p:sldId id="599" r:id="rId7"/>
    <p:sldId id="2147375732" r:id="rId8"/>
    <p:sldId id="2147478208" r:id="rId9"/>
    <p:sldId id="1338" r:id="rId10"/>
    <p:sldId id="602" r:id="rId11"/>
    <p:sldId id="2573" r:id="rId12"/>
    <p:sldId id="2147375709" r:id="rId13"/>
    <p:sldId id="2443" r:id="rId14"/>
    <p:sldId id="2574" r:id="rId15"/>
    <p:sldId id="2147478225" r:id="rId16"/>
    <p:sldId id="2147478224" r:id="rId17"/>
    <p:sldId id="338" r:id="rId18"/>
    <p:sldId id="2581" r:id="rId19"/>
    <p:sldId id="2147375721" r:id="rId20"/>
    <p:sldId id="2147375729" r:id="rId21"/>
    <p:sldId id="2147375726" r:id="rId22"/>
    <p:sldId id="2147375722" r:id="rId23"/>
    <p:sldId id="2147375723" r:id="rId24"/>
    <p:sldId id="2618" r:id="rId25"/>
    <p:sldId id="380" r:id="rId26"/>
    <p:sldId id="2147375708" r:id="rId27"/>
    <p:sldId id="2147478222" r:id="rId28"/>
    <p:sldId id="425" r:id="rId29"/>
    <p:sldId id="2587" r:id="rId30"/>
    <p:sldId id="4572" r:id="rId31"/>
    <p:sldId id="2147377634" r:id="rId32"/>
    <p:sldId id="343" r:id="rId33"/>
    <p:sldId id="2147478223" r:id="rId34"/>
    <p:sldId id="2147377640" r:id="rId35"/>
    <p:sldId id="2593" r:id="rId36"/>
    <p:sldId id="2147478207" r:id="rId37"/>
    <p:sldId id="2147478206" r:id="rId38"/>
    <p:sldId id="2644" r:id="rId39"/>
    <p:sldId id="2147375714" r:id="rId40"/>
    <p:sldId id="2147478194" r:id="rId41"/>
    <p:sldId id="2147478213" r:id="rId42"/>
    <p:sldId id="2623" r:id="rId43"/>
    <p:sldId id="614" r:id="rId44"/>
    <p:sldId id="2147375735" r:id="rId45"/>
    <p:sldId id="2147478209" r:id="rId46"/>
    <p:sldId id="401" r:id="rId47"/>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orient="horz" pos="1140" userDrawn="1">
          <p15:clr>
            <a:srgbClr val="A4A3A4"/>
          </p15:clr>
        </p15:guide>
        <p15:guide id="3" orient="horz" pos="1338" userDrawn="1">
          <p15:clr>
            <a:srgbClr val="A4A3A4"/>
          </p15:clr>
        </p15:guide>
        <p15:guide id="4" orient="horz" pos="3974" userDrawn="1">
          <p15:clr>
            <a:srgbClr val="A4A3A4"/>
          </p15:clr>
        </p15:guide>
        <p15:guide id="5" orient="horz" pos="785" userDrawn="1">
          <p15:clr>
            <a:srgbClr val="A4A3A4"/>
          </p15:clr>
        </p15:guide>
        <p15:guide id="6" orient="horz" pos="4148" userDrawn="1">
          <p15:clr>
            <a:srgbClr val="A4A3A4"/>
          </p15:clr>
        </p15:guide>
        <p15:guide id="7" orient="horz" pos="599" userDrawn="1">
          <p15:clr>
            <a:srgbClr val="A4A3A4"/>
          </p15:clr>
        </p15:guide>
        <p15:guide id="8" pos="272" userDrawn="1">
          <p15:clr>
            <a:srgbClr val="A4A3A4"/>
          </p15:clr>
        </p15:guide>
        <p15:guide id="9" pos="7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A9CD"/>
    <a:srgbClr val="4D4D4D"/>
    <a:srgbClr val="7CBCD9"/>
    <a:srgbClr val="AAABB8"/>
    <a:srgbClr val="B0A9A0"/>
    <a:srgbClr val="BFBAB2"/>
    <a:srgbClr val="CFCBC4"/>
    <a:srgbClr val="DFDBD7"/>
    <a:srgbClr val="ECC4DA"/>
    <a:srgbClr val="D98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84959" autoAdjust="0"/>
  </p:normalViewPr>
  <p:slideViewPr>
    <p:cSldViewPr snapToGrid="0" showGuides="1">
      <p:cViewPr varScale="1">
        <p:scale>
          <a:sx n="73" d="100"/>
          <a:sy n="73" d="100"/>
        </p:scale>
        <p:origin x="1200" y="283"/>
      </p:cViewPr>
      <p:guideLst>
        <p:guide orient="horz" pos="187"/>
        <p:guide orient="horz" pos="1140"/>
        <p:guide orient="horz" pos="1338"/>
        <p:guide orient="horz" pos="3974"/>
        <p:guide orient="horz" pos="785"/>
        <p:guide orient="horz" pos="4148"/>
        <p:guide orient="horz" pos="599"/>
        <p:guide pos="272"/>
        <p:guide pos="740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698501261910375"/>
          <c:y val="0.2324735658775034"/>
          <c:w val="0.5734726870539274"/>
          <c:h val="0.72143139734806394"/>
        </c:manualLayout>
      </c:layout>
      <c:doughnutChart>
        <c:varyColors val="1"/>
        <c:ser>
          <c:idx val="0"/>
          <c:order val="0"/>
          <c:tx>
            <c:strRef>
              <c:f>Sheet1!$B$1</c:f>
              <c:strCache>
                <c:ptCount val="1"/>
                <c:pt idx="0">
                  <c:v>Column1</c:v>
                </c:pt>
              </c:strCache>
            </c:strRef>
          </c:tx>
          <c:spPr>
            <a:ln cap="rnd"/>
          </c:spPr>
          <c:dPt>
            <c:idx val="0"/>
            <c:bubble3D val="0"/>
            <c:spPr>
              <a:solidFill>
                <a:srgbClr val="66CCCC"/>
              </a:solidFill>
              <a:ln w="19050" cap="rnd">
                <a:solidFill>
                  <a:schemeClr val="lt1"/>
                </a:solidFill>
              </a:ln>
              <a:effectLst/>
            </c:spPr>
            <c:extLst>
              <c:ext xmlns:c16="http://schemas.microsoft.com/office/drawing/2014/chart" uri="{C3380CC4-5D6E-409C-BE32-E72D297353CC}">
                <c16:uniqueId val="{00000001-52B6-4B6E-83C2-D1071CF39210}"/>
              </c:ext>
            </c:extLst>
          </c:dPt>
          <c:dPt>
            <c:idx val="1"/>
            <c:bubble3D val="0"/>
            <c:spPr>
              <a:solidFill>
                <a:srgbClr val="D985B2"/>
              </a:solidFill>
              <a:ln w="19050" cap="rnd">
                <a:solidFill>
                  <a:schemeClr val="lt1"/>
                </a:solidFill>
              </a:ln>
              <a:effectLst/>
            </c:spPr>
            <c:extLst>
              <c:ext xmlns:c16="http://schemas.microsoft.com/office/drawing/2014/chart" uri="{C3380CC4-5D6E-409C-BE32-E72D297353CC}">
                <c16:uniqueId val="{00000003-52B6-4B6E-83C2-D1071CF39210}"/>
              </c:ext>
            </c:extLst>
          </c:dPt>
          <c:dPt>
            <c:idx val="2"/>
            <c:bubble3D val="0"/>
            <c:spPr>
              <a:solidFill>
                <a:srgbClr val="99CC99"/>
              </a:solidFill>
              <a:ln w="19050" cap="rnd">
                <a:solidFill>
                  <a:schemeClr val="lt1"/>
                </a:solidFill>
              </a:ln>
              <a:effectLst/>
            </c:spPr>
            <c:extLst>
              <c:ext xmlns:c16="http://schemas.microsoft.com/office/drawing/2014/chart" uri="{C3380CC4-5D6E-409C-BE32-E72D297353CC}">
                <c16:uniqueId val="{00000005-52B6-4B6E-83C2-D1071CF39210}"/>
              </c:ext>
            </c:extLst>
          </c:dPt>
          <c:dPt>
            <c:idx val="3"/>
            <c:bubble3D val="0"/>
            <c:spPr>
              <a:solidFill>
                <a:srgbClr val="9999CC"/>
              </a:solidFill>
              <a:ln w="19050" cap="rnd">
                <a:solidFill>
                  <a:schemeClr val="lt1"/>
                </a:solidFill>
              </a:ln>
              <a:effectLst/>
            </c:spPr>
            <c:extLst>
              <c:ext xmlns:c16="http://schemas.microsoft.com/office/drawing/2014/chart" uri="{C3380CC4-5D6E-409C-BE32-E72D297353CC}">
                <c16:uniqueId val="{00000007-52B6-4B6E-83C2-D1071CF39210}"/>
              </c:ext>
            </c:extLst>
          </c:dPt>
          <c:dPt>
            <c:idx val="4"/>
            <c:bubble3D val="0"/>
            <c:spPr>
              <a:solidFill>
                <a:srgbClr val="669999"/>
              </a:solidFill>
              <a:ln w="19050" cap="rnd">
                <a:solidFill>
                  <a:schemeClr val="lt1"/>
                </a:solidFill>
              </a:ln>
              <a:effectLst/>
            </c:spPr>
            <c:extLst>
              <c:ext xmlns:c16="http://schemas.microsoft.com/office/drawing/2014/chart" uri="{C3380CC4-5D6E-409C-BE32-E72D297353CC}">
                <c16:uniqueId val="{00000009-52B6-4B6E-83C2-D1071CF39210}"/>
              </c:ext>
            </c:extLst>
          </c:dPt>
          <c:cat>
            <c:strRef>
              <c:f>Sheet1!$A$2:$A$6</c:f>
              <c:strCache>
                <c:ptCount val="4"/>
                <c:pt idx="0">
                  <c:v>Regulators</c:v>
                </c:pt>
                <c:pt idx="1">
                  <c:v>Investors</c:v>
                </c:pt>
                <c:pt idx="2">
                  <c:v>Consumers</c:v>
                </c:pt>
                <c:pt idx="3">
                  <c:v>Employees</c:v>
                </c:pt>
              </c:strCache>
            </c:strRef>
          </c:cat>
          <c:val>
            <c:numRef>
              <c:f>Sheet1!$B$2:$B$6</c:f>
              <c:numCache>
                <c:formatCode>General</c:formatCode>
                <c:ptCount val="5"/>
                <c:pt idx="0">
                  <c:v>0.2</c:v>
                </c:pt>
                <c:pt idx="1">
                  <c:v>0.2</c:v>
                </c:pt>
                <c:pt idx="2">
                  <c:v>0.2</c:v>
                </c:pt>
                <c:pt idx="3">
                  <c:v>0.2</c:v>
                </c:pt>
              </c:numCache>
            </c:numRef>
          </c:val>
          <c:extLst>
            <c:ext xmlns:c16="http://schemas.microsoft.com/office/drawing/2014/chart" uri="{C3380CC4-5D6E-409C-BE32-E72D297353CC}">
              <c16:uniqueId val="{0000000A-52B6-4B6E-83C2-D1071CF39210}"/>
            </c:ext>
          </c:extLst>
        </c:ser>
        <c:dLbls>
          <c:showLegendKey val="0"/>
          <c:showVal val="0"/>
          <c:showCatName val="0"/>
          <c:showSerName val="0"/>
          <c:showPercent val="0"/>
          <c:showBubbleSize val="0"/>
          <c:showLeaderLines val="1"/>
        </c:dLbls>
        <c:firstSliceAng val="0"/>
        <c:holeSize val="57"/>
      </c:doughnutChart>
      <c:spPr>
        <a:noFill/>
        <a:ln w="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0.58525</cdr:x>
      <cdr:y>0.30641</cdr:y>
    </cdr:from>
    <cdr:to>
      <cdr:x>0.847</cdr:x>
      <cdr:y>0.55438</cdr:y>
    </cdr:to>
    <cdr:sp macro="" textlink="">
      <cdr:nvSpPr>
        <cdr:cNvPr id="2" name="TextBox 1">
          <a:extLst xmlns:a="http://schemas.openxmlformats.org/drawingml/2006/main">
            <a:ext uri="{FF2B5EF4-FFF2-40B4-BE49-F238E27FC236}">
              <a16:creationId xmlns:a16="http://schemas.microsoft.com/office/drawing/2014/main" id="{5F74EE66-A266-4062-8DCB-AA5966128242}"/>
            </a:ext>
          </a:extLst>
        </cdr:cNvPr>
        <cdr:cNvSpPr txBox="1"/>
      </cdr:nvSpPr>
      <cdr:spPr>
        <a:xfrm xmlns:a="http://schemas.openxmlformats.org/drawingml/2006/main">
          <a:off x="3951798" y="1675393"/>
          <a:ext cx="1767362" cy="13558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0.67906</cdr:x>
      <cdr:y>0.21088</cdr:y>
    </cdr:from>
    <cdr:to>
      <cdr:x>0.74784</cdr:x>
      <cdr:y>0.6213</cdr:y>
    </cdr:to>
    <cdr:sp macro="" textlink="">
      <cdr:nvSpPr>
        <cdr:cNvPr id="3" name="TextBox 2">
          <a:extLst xmlns:a="http://schemas.openxmlformats.org/drawingml/2006/main">
            <a:ext uri="{FF2B5EF4-FFF2-40B4-BE49-F238E27FC236}">
              <a16:creationId xmlns:a16="http://schemas.microsoft.com/office/drawing/2014/main" id="{1742FD5B-58DA-44DC-9D78-F09AE8993CF2}"/>
            </a:ext>
          </a:extLst>
        </cdr:cNvPr>
        <cdr:cNvSpPr txBox="1"/>
      </cdr:nvSpPr>
      <cdr:spPr>
        <a:xfrm xmlns:a="http://schemas.openxmlformats.org/drawingml/2006/main" rot="2921710">
          <a:off x="4346238" y="2373680"/>
          <a:ext cx="2609975" cy="5447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b="1" dirty="0">
              <a:solidFill>
                <a:schemeClr val="bg1"/>
              </a:solidFill>
            </a:rPr>
            <a:t>Challenges to Government </a:t>
          </a:r>
        </a:p>
        <a:p xmlns:a="http://schemas.openxmlformats.org/drawingml/2006/main">
          <a:pPr algn="ctr"/>
          <a:r>
            <a:rPr lang="en-GB" sz="1200" b="1" dirty="0">
              <a:solidFill>
                <a:schemeClr val="bg1"/>
              </a:solidFill>
            </a:rPr>
            <a:t>decisions</a:t>
          </a:r>
        </a:p>
        <a:p xmlns:a="http://schemas.openxmlformats.org/drawingml/2006/main">
          <a:endParaRPr lang="en-GB" sz="1200" dirty="0"/>
        </a:p>
      </cdr:txBody>
    </cdr:sp>
  </cdr:relSizeAnchor>
  <cdr:relSizeAnchor xmlns:cdr="http://schemas.openxmlformats.org/drawingml/2006/chartDrawing">
    <cdr:from>
      <cdr:x>0.25645</cdr:x>
      <cdr:y>0.65605</cdr:y>
    </cdr:from>
    <cdr:to>
      <cdr:x>0.63486</cdr:x>
      <cdr:y>0.86107</cdr:y>
    </cdr:to>
    <cdr:sp macro="" textlink="">
      <cdr:nvSpPr>
        <cdr:cNvPr id="4" name="TextBox 1">
          <a:extLst xmlns:a="http://schemas.openxmlformats.org/drawingml/2006/main">
            <a:ext uri="{FF2B5EF4-FFF2-40B4-BE49-F238E27FC236}">
              <a16:creationId xmlns:a16="http://schemas.microsoft.com/office/drawing/2014/main" id="{2735E172-1E9C-4FCB-A229-E8A1EA03E4FA}"/>
            </a:ext>
          </a:extLst>
        </cdr:cNvPr>
        <cdr:cNvSpPr txBox="1"/>
      </cdr:nvSpPr>
      <cdr:spPr>
        <a:xfrm xmlns:a="http://schemas.openxmlformats.org/drawingml/2006/main" rot="2681924">
          <a:off x="2031316" y="4172100"/>
          <a:ext cx="2997389" cy="1303803"/>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en-GB" sz="1200" b="1" dirty="0">
            <a:solidFill>
              <a:schemeClr val="bg1"/>
            </a:solidFill>
          </a:endParaRPr>
        </a:p>
        <a:p xmlns:a="http://schemas.openxmlformats.org/drawingml/2006/main">
          <a:pPr algn="ctr"/>
          <a:endParaRPr lang="en-GB" sz="1200" b="1" dirty="0">
            <a:solidFill>
              <a:schemeClr val="bg1"/>
            </a:solidFill>
          </a:endParaRPr>
        </a:p>
        <a:p xmlns:a="http://schemas.openxmlformats.org/drawingml/2006/main">
          <a:pPr algn="ctr"/>
          <a:endParaRPr lang="en-GB" sz="1200" b="1" dirty="0">
            <a:solidFill>
              <a:schemeClr val="bg1"/>
            </a:solidFill>
          </a:endParaRPr>
        </a:p>
        <a:p xmlns:a="http://schemas.openxmlformats.org/drawingml/2006/main">
          <a:pPr algn="ctr"/>
          <a:r>
            <a:rPr lang="en-GB" sz="1200" b="1" dirty="0">
              <a:solidFill>
                <a:schemeClr val="bg1"/>
              </a:solidFill>
            </a:rPr>
            <a:t>Attempts to change corporate strategy to encourage transition</a:t>
          </a:r>
        </a:p>
      </cdr:txBody>
    </cdr:sp>
  </cdr:relSizeAnchor>
  <cdr:relSizeAnchor xmlns:cdr="http://schemas.openxmlformats.org/drawingml/2006/chartDrawing">
    <cdr:from>
      <cdr:x>0.24142</cdr:x>
      <cdr:y>0.36337</cdr:y>
    </cdr:from>
    <cdr:to>
      <cdr:x>0.61983</cdr:x>
      <cdr:y>0.45902</cdr:y>
    </cdr:to>
    <cdr:sp macro="" textlink="">
      <cdr:nvSpPr>
        <cdr:cNvPr id="5" name="TextBox 1">
          <a:extLst xmlns:a="http://schemas.openxmlformats.org/drawingml/2006/main">
            <a:ext uri="{FF2B5EF4-FFF2-40B4-BE49-F238E27FC236}">
              <a16:creationId xmlns:a16="http://schemas.microsoft.com/office/drawing/2014/main" id="{2735E172-1E9C-4FCB-A229-E8A1EA03E4FA}"/>
            </a:ext>
          </a:extLst>
        </cdr:cNvPr>
        <cdr:cNvSpPr txBox="1"/>
      </cdr:nvSpPr>
      <cdr:spPr>
        <a:xfrm xmlns:a="http://schemas.openxmlformats.org/drawingml/2006/main" rot="18938997">
          <a:off x="1912274" y="2310804"/>
          <a:ext cx="2997390" cy="608270"/>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1200" b="1" dirty="0">
              <a:solidFill>
                <a:schemeClr val="bg1"/>
              </a:solidFill>
            </a:rPr>
            <a:t>Liability for disclosures and green/fair/social-washing</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3B4800-137F-4CB6-8075-5FBD5B7CCB7E}" type="slidenum">
              <a:rPr lang="en-GB" smtClean="0"/>
              <a:t>‹#›</a:t>
            </a:fld>
            <a:endParaRPr lang="en-GB"/>
          </a:p>
        </p:txBody>
      </p:sp>
    </p:spTree>
    <p:extLst>
      <p:ext uri="{BB962C8B-B14F-4D97-AF65-F5344CB8AC3E}">
        <p14:creationId xmlns:p14="http://schemas.microsoft.com/office/powerpoint/2010/main" val="3072014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7A06A-650F-4CE8-B8A3-9C9422B0D088}" type="slidenum">
              <a:rPr lang="en-GB" smtClean="0"/>
              <a:t>‹#›</a:t>
            </a:fld>
            <a:endParaRPr lang="en-GB" dirty="0"/>
          </a:p>
        </p:txBody>
      </p:sp>
    </p:spTree>
    <p:extLst>
      <p:ext uri="{BB962C8B-B14F-4D97-AF65-F5344CB8AC3E}">
        <p14:creationId xmlns:p14="http://schemas.microsoft.com/office/powerpoint/2010/main" val="38016684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0</a:t>
            </a:fld>
            <a:endParaRPr lang="en-GB" dirty="0"/>
          </a:p>
        </p:txBody>
      </p:sp>
    </p:spTree>
    <p:extLst>
      <p:ext uri="{BB962C8B-B14F-4D97-AF65-F5344CB8AC3E}">
        <p14:creationId xmlns:p14="http://schemas.microsoft.com/office/powerpoint/2010/main" val="24081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16</a:t>
            </a:fld>
            <a:endParaRPr lang="en-GB" dirty="0"/>
          </a:p>
        </p:txBody>
      </p:sp>
    </p:spTree>
    <p:extLst>
      <p:ext uri="{BB962C8B-B14F-4D97-AF65-F5344CB8AC3E}">
        <p14:creationId xmlns:p14="http://schemas.microsoft.com/office/powerpoint/2010/main" val="731104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17</a:t>
            </a:fld>
            <a:endParaRPr lang="en-GB" dirty="0"/>
          </a:p>
        </p:txBody>
      </p:sp>
    </p:spTree>
    <p:extLst>
      <p:ext uri="{BB962C8B-B14F-4D97-AF65-F5344CB8AC3E}">
        <p14:creationId xmlns:p14="http://schemas.microsoft.com/office/powerpoint/2010/main" val="3370722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18</a:t>
            </a:fld>
            <a:endParaRPr lang="en-GB" dirty="0"/>
          </a:p>
        </p:txBody>
      </p:sp>
    </p:spTree>
    <p:extLst>
      <p:ext uri="{BB962C8B-B14F-4D97-AF65-F5344CB8AC3E}">
        <p14:creationId xmlns:p14="http://schemas.microsoft.com/office/powerpoint/2010/main" val="1376345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19</a:t>
            </a:fld>
            <a:endParaRPr lang="en-GB" dirty="0"/>
          </a:p>
        </p:txBody>
      </p:sp>
    </p:spTree>
    <p:extLst>
      <p:ext uri="{BB962C8B-B14F-4D97-AF65-F5344CB8AC3E}">
        <p14:creationId xmlns:p14="http://schemas.microsoft.com/office/powerpoint/2010/main" val="4056631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2983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21</a:t>
            </a:fld>
            <a:endParaRPr lang="en-GB" dirty="0"/>
          </a:p>
        </p:txBody>
      </p:sp>
    </p:spTree>
    <p:extLst>
      <p:ext uri="{BB962C8B-B14F-4D97-AF65-F5344CB8AC3E}">
        <p14:creationId xmlns:p14="http://schemas.microsoft.com/office/powerpoint/2010/main" val="1657814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22</a:t>
            </a:fld>
            <a:endParaRPr lang="en-GB" dirty="0"/>
          </a:p>
        </p:txBody>
      </p:sp>
    </p:spTree>
    <p:extLst>
      <p:ext uri="{BB962C8B-B14F-4D97-AF65-F5344CB8AC3E}">
        <p14:creationId xmlns:p14="http://schemas.microsoft.com/office/powerpoint/2010/main" val="986928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9302F-BFE0-BB8C-5EDF-BA062B831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3B0E3-717E-066D-B19E-AB108A155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CEA5F-A4E9-817D-6445-5BBF41CA0CD8}"/>
              </a:ext>
            </a:extLst>
          </p:cNvPr>
          <p:cNvSpPr>
            <a:spLocks noGrp="1"/>
          </p:cNvSpPr>
          <p:nvPr>
            <p:ph type="body" idx="1"/>
          </p:nvPr>
        </p:nvSpPr>
        <p:spPr/>
        <p:txBody>
          <a:bodyPr/>
          <a:lstStyle/>
          <a:p>
            <a:endParaRPr lang="en-GB" b="0" u="none" dirty="0"/>
          </a:p>
        </p:txBody>
      </p:sp>
      <p:sp>
        <p:nvSpPr>
          <p:cNvPr id="4" name="Slide Number Placeholder 3">
            <a:extLst>
              <a:ext uri="{FF2B5EF4-FFF2-40B4-BE49-F238E27FC236}">
                <a16:creationId xmlns:a16="http://schemas.microsoft.com/office/drawing/2014/main" id="{4F7BF901-EC80-B3BC-1C05-362AF31C3AEF}"/>
              </a:ext>
            </a:extLst>
          </p:cNvPr>
          <p:cNvSpPr>
            <a:spLocks noGrp="1"/>
          </p:cNvSpPr>
          <p:nvPr>
            <p:ph type="sldNum" sz="quarter" idx="5"/>
          </p:nvPr>
        </p:nvSpPr>
        <p:spPr/>
        <p:txBody>
          <a:bodyPr/>
          <a:lstStyle/>
          <a:p>
            <a:fld id="{5C87A06A-650F-4CE8-B8A3-9C9422B0D088}" type="slidenum">
              <a:rPr lang="en-GB" smtClean="0"/>
              <a:t>23</a:t>
            </a:fld>
            <a:endParaRPr lang="en-GB" dirty="0"/>
          </a:p>
        </p:txBody>
      </p:sp>
    </p:spTree>
    <p:extLst>
      <p:ext uri="{BB962C8B-B14F-4D97-AF65-F5344CB8AC3E}">
        <p14:creationId xmlns:p14="http://schemas.microsoft.com/office/powerpoint/2010/main" val="4166929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25</a:t>
            </a:fld>
            <a:endParaRPr lang="en-GB" dirty="0"/>
          </a:p>
        </p:txBody>
      </p:sp>
    </p:spTree>
    <p:extLst>
      <p:ext uri="{BB962C8B-B14F-4D97-AF65-F5344CB8AC3E}">
        <p14:creationId xmlns:p14="http://schemas.microsoft.com/office/powerpoint/2010/main" val="266175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453">
              <a:defRPr/>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26</a:t>
            </a:fld>
            <a:endParaRPr lang="en-GB" dirty="0"/>
          </a:p>
        </p:txBody>
      </p:sp>
    </p:spTree>
    <p:extLst>
      <p:ext uri="{BB962C8B-B14F-4D97-AF65-F5344CB8AC3E}">
        <p14:creationId xmlns:p14="http://schemas.microsoft.com/office/powerpoint/2010/main" val="4027926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3</a:t>
            </a:fld>
            <a:endParaRPr lang="en-GB" dirty="0"/>
          </a:p>
        </p:txBody>
      </p:sp>
    </p:spTree>
    <p:extLst>
      <p:ext uri="{BB962C8B-B14F-4D97-AF65-F5344CB8AC3E}">
        <p14:creationId xmlns:p14="http://schemas.microsoft.com/office/powerpoint/2010/main" val="1363169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27</a:t>
            </a:fld>
            <a:endParaRPr lang="en-GB" dirty="0"/>
          </a:p>
        </p:txBody>
      </p:sp>
    </p:spTree>
    <p:extLst>
      <p:ext uri="{BB962C8B-B14F-4D97-AF65-F5344CB8AC3E}">
        <p14:creationId xmlns:p14="http://schemas.microsoft.com/office/powerpoint/2010/main" val="1774567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23453">
              <a:defRPr/>
            </a:pPr>
            <a:fld id="{5C87A06A-650F-4CE8-B8A3-9C9422B0D088}" type="slidenum">
              <a:rPr lang="en-GB">
                <a:solidFill>
                  <a:prstClr val="black"/>
                </a:solidFill>
                <a:latin typeface="Calibri"/>
              </a:rPr>
              <a:pPr defTabSz="923453">
                <a:defRPr/>
              </a:pPr>
              <a:t>28</a:t>
            </a:fld>
            <a:endParaRPr lang="en-GB" dirty="0">
              <a:solidFill>
                <a:prstClr val="black"/>
              </a:solidFill>
              <a:latin typeface="Calibri"/>
            </a:endParaRPr>
          </a:p>
        </p:txBody>
      </p:sp>
    </p:spTree>
    <p:extLst>
      <p:ext uri="{BB962C8B-B14F-4D97-AF65-F5344CB8AC3E}">
        <p14:creationId xmlns:p14="http://schemas.microsoft.com/office/powerpoint/2010/main" val="42075768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C9253-B553-9D55-DF91-2A664F57F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4560E-172F-D7C0-F9EF-07FF75A28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84A69A-766B-E889-1D1D-79CA47EF757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AE5BE4-22CC-D568-B25D-B1CF6950EF4C}"/>
              </a:ext>
            </a:extLst>
          </p:cNvPr>
          <p:cNvSpPr>
            <a:spLocks noGrp="1"/>
          </p:cNvSpPr>
          <p:nvPr>
            <p:ph type="sldNum" sz="quarter" idx="5"/>
          </p:nvPr>
        </p:nvSpPr>
        <p:spPr/>
        <p:txBody>
          <a:bodyPr/>
          <a:lstStyle/>
          <a:p>
            <a:pPr defTabSz="923453">
              <a:defRPr/>
            </a:pPr>
            <a:fld id="{5C87A06A-650F-4CE8-B8A3-9C9422B0D088}" type="slidenum">
              <a:rPr lang="en-GB">
                <a:solidFill>
                  <a:prstClr val="black"/>
                </a:solidFill>
                <a:latin typeface="Calibri"/>
              </a:rPr>
              <a:pPr defTabSz="923453">
                <a:defRPr/>
              </a:pPr>
              <a:t>29</a:t>
            </a:fld>
            <a:endParaRPr lang="en-GB" dirty="0">
              <a:solidFill>
                <a:prstClr val="black"/>
              </a:solidFill>
              <a:latin typeface="Calibri"/>
            </a:endParaRPr>
          </a:p>
        </p:txBody>
      </p:sp>
    </p:spTree>
    <p:extLst>
      <p:ext uri="{BB962C8B-B14F-4D97-AF65-F5344CB8AC3E}">
        <p14:creationId xmlns:p14="http://schemas.microsoft.com/office/powerpoint/2010/main" val="1058895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spcAft>
                <a:spcPts val="900"/>
              </a:spcAft>
            </a:pPr>
            <a:endParaRPr lang="en-GB" sz="1200" dirty="0">
              <a:solidFill>
                <a:srgbClr val="737575"/>
              </a:solidFill>
              <a:effectLst/>
              <a:latin typeface="GT Walsheim Light"/>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30</a:t>
            </a:fld>
            <a:endParaRPr lang="en-GB" dirty="0"/>
          </a:p>
        </p:txBody>
      </p:sp>
    </p:spTree>
    <p:extLst>
      <p:ext uri="{BB962C8B-B14F-4D97-AF65-F5344CB8AC3E}">
        <p14:creationId xmlns:p14="http://schemas.microsoft.com/office/powerpoint/2010/main" val="594060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GILLY</a:t>
            </a:r>
          </a:p>
        </p:txBody>
      </p:sp>
      <p:sp>
        <p:nvSpPr>
          <p:cNvPr id="4" name="Slide Number Placeholder 3"/>
          <p:cNvSpPr>
            <a:spLocks noGrp="1"/>
          </p:cNvSpPr>
          <p:nvPr>
            <p:ph type="sldNum" sz="quarter" idx="5"/>
          </p:nvPr>
        </p:nvSpPr>
        <p:spPr/>
        <p:txBody>
          <a:bodyPr/>
          <a:lstStyle/>
          <a:p>
            <a:fld id="{5C87A06A-650F-4CE8-B8A3-9C9422B0D088}" type="slidenum">
              <a:rPr lang="en-GB" smtClean="0"/>
              <a:t>31</a:t>
            </a:fld>
            <a:endParaRPr lang="en-GB" dirty="0"/>
          </a:p>
        </p:txBody>
      </p:sp>
    </p:spTree>
    <p:extLst>
      <p:ext uri="{BB962C8B-B14F-4D97-AF65-F5344CB8AC3E}">
        <p14:creationId xmlns:p14="http://schemas.microsoft.com/office/powerpoint/2010/main" val="2247661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32</a:t>
            </a:fld>
            <a:endParaRPr lang="en-GB" dirty="0"/>
          </a:p>
        </p:txBody>
      </p:sp>
    </p:spTree>
    <p:extLst>
      <p:ext uri="{BB962C8B-B14F-4D97-AF65-F5344CB8AC3E}">
        <p14:creationId xmlns:p14="http://schemas.microsoft.com/office/powerpoint/2010/main" val="1526377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33</a:t>
            </a:fld>
            <a:endParaRPr lang="en-GB" dirty="0"/>
          </a:p>
        </p:txBody>
      </p:sp>
    </p:spTree>
    <p:extLst>
      <p:ext uri="{BB962C8B-B14F-4D97-AF65-F5344CB8AC3E}">
        <p14:creationId xmlns:p14="http://schemas.microsoft.com/office/powerpoint/2010/main" val="3422240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4298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35</a:t>
            </a:fld>
            <a:endParaRPr lang="en-GB" dirty="0"/>
          </a:p>
        </p:txBody>
      </p:sp>
    </p:spTree>
    <p:extLst>
      <p:ext uri="{BB962C8B-B14F-4D97-AF65-F5344CB8AC3E}">
        <p14:creationId xmlns:p14="http://schemas.microsoft.com/office/powerpoint/2010/main" val="1401945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36</a:t>
            </a:fld>
            <a:endParaRPr lang="en-GB" dirty="0"/>
          </a:p>
        </p:txBody>
      </p:sp>
    </p:spTree>
    <p:extLst>
      <p:ext uri="{BB962C8B-B14F-4D97-AF65-F5344CB8AC3E}">
        <p14:creationId xmlns:p14="http://schemas.microsoft.com/office/powerpoint/2010/main" val="2029847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6</a:t>
            </a:fld>
            <a:endParaRPr lang="en-GB" dirty="0"/>
          </a:p>
        </p:txBody>
      </p:sp>
    </p:spTree>
    <p:extLst>
      <p:ext uri="{BB962C8B-B14F-4D97-AF65-F5344CB8AC3E}">
        <p14:creationId xmlns:p14="http://schemas.microsoft.com/office/powerpoint/2010/main" val="992685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37</a:t>
            </a:fld>
            <a:endParaRPr lang="en-GB" dirty="0"/>
          </a:p>
        </p:txBody>
      </p:sp>
    </p:spTree>
    <p:extLst>
      <p:ext uri="{BB962C8B-B14F-4D97-AF65-F5344CB8AC3E}">
        <p14:creationId xmlns:p14="http://schemas.microsoft.com/office/powerpoint/2010/main" val="166244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38</a:t>
            </a:fld>
            <a:endParaRPr lang="en-GB" dirty="0"/>
          </a:p>
        </p:txBody>
      </p:sp>
    </p:spTree>
    <p:extLst>
      <p:ext uri="{BB962C8B-B14F-4D97-AF65-F5344CB8AC3E}">
        <p14:creationId xmlns:p14="http://schemas.microsoft.com/office/powerpoint/2010/main" val="16169091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GB" dirty="0"/>
          </a:p>
        </p:txBody>
      </p:sp>
      <p:sp>
        <p:nvSpPr>
          <p:cNvPr id="5" name="Slide Number Placeholder 4"/>
          <p:cNvSpPr>
            <a:spLocks noGrp="1"/>
          </p:cNvSpPr>
          <p:nvPr>
            <p:ph type="sldNum" sz="quarter" idx="11"/>
          </p:nvPr>
        </p:nvSpPr>
        <p:spPr/>
        <p:txBody>
          <a:bodyPr/>
          <a:lstStyle/>
          <a:p>
            <a:fld id="{5C87A06A-650F-4CE8-B8A3-9C9422B0D088}" type="slidenum">
              <a:rPr lang="en-GB" smtClean="0"/>
              <a:t>39</a:t>
            </a:fld>
            <a:endParaRPr lang="en-GB" dirty="0"/>
          </a:p>
        </p:txBody>
      </p:sp>
    </p:spTree>
    <p:extLst>
      <p:ext uri="{BB962C8B-B14F-4D97-AF65-F5344CB8AC3E}">
        <p14:creationId xmlns:p14="http://schemas.microsoft.com/office/powerpoint/2010/main" val="27525596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40</a:t>
            </a:fld>
            <a:endParaRPr lang="en-GB" dirty="0"/>
          </a:p>
        </p:txBody>
      </p:sp>
    </p:spTree>
    <p:extLst>
      <p:ext uri="{BB962C8B-B14F-4D97-AF65-F5344CB8AC3E}">
        <p14:creationId xmlns:p14="http://schemas.microsoft.com/office/powerpoint/2010/main" val="14872072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AE7CE-5014-F455-0762-1A9230133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02C65-F29E-C6FF-8F87-E4AB60366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FCDAE-7254-7A99-A1D8-71CBEB15AD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3344F9E-C417-A93A-D1BE-5B37BA9E8EA2}"/>
              </a:ext>
            </a:extLst>
          </p:cNvPr>
          <p:cNvSpPr>
            <a:spLocks noGrp="1"/>
          </p:cNvSpPr>
          <p:nvPr>
            <p:ph type="sldNum" sz="quarter" idx="5"/>
          </p:nvPr>
        </p:nvSpPr>
        <p:spPr/>
        <p:txBody>
          <a:bodyPr/>
          <a:lstStyle/>
          <a:p>
            <a:fld id="{5C87A06A-650F-4CE8-B8A3-9C9422B0D088}" type="slidenum">
              <a:rPr lang="en-GB" smtClean="0"/>
              <a:t>41</a:t>
            </a:fld>
            <a:endParaRPr lang="en-GB" dirty="0"/>
          </a:p>
        </p:txBody>
      </p:sp>
    </p:spTree>
    <p:extLst>
      <p:ext uri="{BB962C8B-B14F-4D97-AF65-F5344CB8AC3E}">
        <p14:creationId xmlns:p14="http://schemas.microsoft.com/office/powerpoint/2010/main" val="2725561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5590C4A4-ED8D-45AA-BEF0-E4208BD7D6B3}"/>
              </a:ext>
            </a:extLst>
          </p:cNvPr>
          <p:cNvSpPr>
            <a:spLocks noGrp="1" noChangeArrowheads="1"/>
          </p:cNvSpPr>
          <p:nvPr>
            <p:ph type="ftr" sz="quarter" idx="4"/>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en-US" sz="800">
                <a:latin typeface="Arial" panose="020B0604020202020204" pitchFamily="34" charset="0"/>
                <a:cs typeface="Arial" panose="020B0604020202020204" pitchFamily="34" charset="0"/>
              </a:rPr>
              <a:t>A12669205/2.2a/31 Mar 2011</a:t>
            </a:r>
          </a:p>
        </p:txBody>
      </p:sp>
      <p:sp>
        <p:nvSpPr>
          <p:cNvPr id="57347" name="Rectangle 7">
            <a:extLst>
              <a:ext uri="{FF2B5EF4-FFF2-40B4-BE49-F238E27FC236}">
                <a16:creationId xmlns:a16="http://schemas.microsoft.com/office/drawing/2014/main" id="{BF954177-FC9D-4258-BC82-538D6990C2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32138C-7026-4254-94F5-BD53FFBED2C6}" type="slidenum">
              <a:rPr lang="en-GB" altLang="en-US" sz="1000" smtClean="0">
                <a:latin typeface="Arial" panose="020B0604020202020204" pitchFamily="34" charset="0"/>
              </a:rPr>
              <a:pPr>
                <a:spcBef>
                  <a:spcPct val="0"/>
                </a:spcBef>
              </a:pPr>
              <a:t>42</a:t>
            </a:fld>
            <a:endParaRPr lang="en-GB" altLang="en-US" sz="1000">
              <a:latin typeface="Arial" panose="020B0604020202020204" pitchFamily="34" charset="0"/>
            </a:endParaRPr>
          </a:p>
        </p:txBody>
      </p:sp>
      <p:sp>
        <p:nvSpPr>
          <p:cNvPr id="57348" name="Rectangle 2">
            <a:extLst>
              <a:ext uri="{FF2B5EF4-FFF2-40B4-BE49-F238E27FC236}">
                <a16:creationId xmlns:a16="http://schemas.microsoft.com/office/drawing/2014/main" id="{BF0FF073-189E-429D-848C-436DC509BFB8}"/>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9648A16-C1B8-41DD-85B7-F6DB4714E3B0}"/>
              </a:ext>
            </a:extLst>
          </p:cNvPr>
          <p:cNvSpPr>
            <a:spLocks noGrp="1" noChangeArrowheads="1"/>
          </p:cNvSpPr>
          <p:nvPr>
            <p:ph type="body" idx="1"/>
          </p:nvPr>
        </p:nvSpPr>
        <p:spPr>
          <a:xfrm>
            <a:off x="906163" y="5110886"/>
            <a:ext cx="4969686" cy="4840533"/>
          </a:xfrm>
          <a:noFill/>
        </p:spPr>
        <p:txBody>
          <a:bodyPr/>
          <a:lstStyle/>
          <a:p>
            <a:pPr eaLnBrk="1" hangingPunct="1"/>
            <a:endParaRPr lang="en-US" altLang="en-US"/>
          </a:p>
        </p:txBody>
      </p:sp>
    </p:spTree>
    <p:extLst>
      <p:ext uri="{BB962C8B-B14F-4D97-AF65-F5344CB8AC3E}">
        <p14:creationId xmlns:p14="http://schemas.microsoft.com/office/powerpoint/2010/main" val="3295794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8</a:t>
            </a:fld>
            <a:endParaRPr lang="en-GB" dirty="0"/>
          </a:p>
        </p:txBody>
      </p:sp>
    </p:spTree>
    <p:extLst>
      <p:ext uri="{BB962C8B-B14F-4D97-AF65-F5344CB8AC3E}">
        <p14:creationId xmlns:p14="http://schemas.microsoft.com/office/powerpoint/2010/main" val="190243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9</a:t>
            </a:fld>
            <a:endParaRPr lang="en-GB" dirty="0"/>
          </a:p>
        </p:txBody>
      </p:sp>
    </p:spTree>
    <p:extLst>
      <p:ext uri="{BB962C8B-B14F-4D97-AF65-F5344CB8AC3E}">
        <p14:creationId xmlns:p14="http://schemas.microsoft.com/office/powerpoint/2010/main" val="3245549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4C0AC-A0D3-ECC5-BFCE-C551F5C49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2FFC1-4115-7767-3097-DB510FC591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35492-EEA8-AA38-9C22-0EF8B949D2C4}"/>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6C59CBE1-C78B-5365-E15D-2D30C02C5F0A}"/>
              </a:ext>
            </a:extLst>
          </p:cNvPr>
          <p:cNvSpPr>
            <a:spLocks noGrp="1"/>
          </p:cNvSpPr>
          <p:nvPr>
            <p:ph type="sldNum" sz="quarter" idx="5"/>
          </p:nvPr>
        </p:nvSpPr>
        <p:spPr/>
        <p:txBody>
          <a:bodyPr/>
          <a:lstStyle/>
          <a:p>
            <a:fld id="{5C87A06A-650F-4CE8-B8A3-9C9422B0D088}" type="slidenum">
              <a:rPr lang="en-GB" smtClean="0"/>
              <a:t>11</a:t>
            </a:fld>
            <a:endParaRPr lang="en-GB" dirty="0"/>
          </a:p>
        </p:txBody>
      </p:sp>
    </p:spTree>
    <p:extLst>
      <p:ext uri="{BB962C8B-B14F-4D97-AF65-F5344CB8AC3E}">
        <p14:creationId xmlns:p14="http://schemas.microsoft.com/office/powerpoint/2010/main" val="238459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D3FD9-58CE-1DC9-3465-0438E5656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4A82B-3F43-A392-3F4B-D4DCE0475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34F5F-78F2-ECE9-276E-71D112A934ED}"/>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F4E32CB8-4740-1B29-A2AB-3C2932B09F3B}"/>
              </a:ext>
            </a:extLst>
          </p:cNvPr>
          <p:cNvSpPr>
            <a:spLocks noGrp="1"/>
          </p:cNvSpPr>
          <p:nvPr>
            <p:ph type="sldNum" sz="quarter" idx="5"/>
          </p:nvPr>
        </p:nvSpPr>
        <p:spPr/>
        <p:txBody>
          <a:bodyPr/>
          <a:lstStyle/>
          <a:p>
            <a:fld id="{5C87A06A-650F-4CE8-B8A3-9C9422B0D088}" type="slidenum">
              <a:rPr lang="en-GB" smtClean="0"/>
              <a:t>12</a:t>
            </a:fld>
            <a:endParaRPr lang="en-GB" dirty="0"/>
          </a:p>
        </p:txBody>
      </p:sp>
    </p:spTree>
    <p:extLst>
      <p:ext uri="{BB962C8B-B14F-4D97-AF65-F5344CB8AC3E}">
        <p14:creationId xmlns:p14="http://schemas.microsoft.com/office/powerpoint/2010/main" val="2847558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Els</a:t>
            </a:r>
          </a:p>
        </p:txBody>
      </p:sp>
      <p:sp>
        <p:nvSpPr>
          <p:cNvPr id="4" name="Slide Number Placeholder 3"/>
          <p:cNvSpPr>
            <a:spLocks noGrp="1"/>
          </p:cNvSpPr>
          <p:nvPr>
            <p:ph type="sldNum" sz="quarter" idx="5"/>
          </p:nvPr>
        </p:nvSpPr>
        <p:spPr/>
        <p:txBody>
          <a:bodyPr/>
          <a:lstStyle/>
          <a:p>
            <a:fld id="{5C87A06A-650F-4CE8-B8A3-9C9422B0D088}" type="slidenum">
              <a:rPr lang="en-GB" smtClean="0"/>
              <a:t>13</a:t>
            </a:fld>
            <a:endParaRPr lang="en-GB" dirty="0"/>
          </a:p>
        </p:txBody>
      </p:sp>
    </p:spTree>
    <p:extLst>
      <p:ext uri="{BB962C8B-B14F-4D97-AF65-F5344CB8AC3E}">
        <p14:creationId xmlns:p14="http://schemas.microsoft.com/office/powerpoint/2010/main" val="3344663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15</a:t>
            </a:fld>
            <a:endParaRPr lang="en-GB" dirty="0"/>
          </a:p>
        </p:txBody>
      </p:sp>
    </p:spTree>
    <p:extLst>
      <p:ext uri="{BB962C8B-B14F-4D97-AF65-F5344CB8AC3E}">
        <p14:creationId xmlns:p14="http://schemas.microsoft.com/office/powerpoint/2010/main" val="21008308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2.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1.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jpeg"/><Relationship Id="rId1" Type="http://schemas.openxmlformats.org/officeDocument/2006/relationships/slideMaster" Target="../slideMasters/slideMaster2.xml"/><Relationship Id="rId4" Type="http://schemas.openxmlformats.org/officeDocument/2006/relationships/image" Target="../media/image40.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 Id="rId4" Type="http://schemas.openxmlformats.org/officeDocument/2006/relationships/image" Target="../media/image3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Master" Target="../slideMasters/slideMaster2.xml"/><Relationship Id="rId4" Type="http://schemas.openxmlformats.org/officeDocument/2006/relationships/image" Target="../media/image63.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Master" Target="../slideMasters/slideMaster2.xml"/><Relationship Id="rId4" Type="http://schemas.openxmlformats.org/officeDocument/2006/relationships/image" Target="../media/image73.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jpeg"/><Relationship Id="rId1" Type="http://schemas.openxmlformats.org/officeDocument/2006/relationships/slideMaster" Target="../slideMasters/slideMaster2.xml"/><Relationship Id="rId4" Type="http://schemas.openxmlformats.org/officeDocument/2006/relationships/image" Target="../media/image81.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Master" Target="../slideMasters/slideMaster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800" y="374650"/>
            <a:ext cx="11347400" cy="856800"/>
          </a:xfrm>
        </p:spPr>
        <p:txBody>
          <a:bodyPr>
            <a:noAutofit/>
          </a:bodyPr>
          <a:lstStyle>
            <a:lvl1pPr>
              <a:defRPr sz="2800"/>
            </a:lvl1pPr>
          </a:lstStyle>
          <a:p>
            <a:r>
              <a:rPr lang="en-GB" dirty="0"/>
              <a:t>Click to edit Master title style</a:t>
            </a:r>
          </a:p>
        </p:txBody>
      </p:sp>
      <p:sp>
        <p:nvSpPr>
          <p:cNvPr id="3" name="Subtitle 2"/>
          <p:cNvSpPr>
            <a:spLocks noGrp="1"/>
          </p:cNvSpPr>
          <p:nvPr>
            <p:ph type="subTitle" idx="1"/>
          </p:nvPr>
        </p:nvSpPr>
        <p:spPr>
          <a:xfrm>
            <a:off x="412800" y="1810800"/>
            <a:ext cx="11323200" cy="963000"/>
          </a:xfrm>
        </p:spPr>
        <p:txBody>
          <a:bodyPr lIns="0">
            <a:no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Line 8">
            <a:extLst>
              <a:ext uri="{FF2B5EF4-FFF2-40B4-BE49-F238E27FC236}">
                <a16:creationId xmlns:a16="http://schemas.microsoft.com/office/drawing/2014/main" id="{9608128A-FC67-4B60-A9D3-CB7FD63C577C}"/>
              </a:ext>
            </a:extLst>
          </p:cNvPr>
          <p:cNvSpPr>
            <a:spLocks noChangeShapeType="1"/>
          </p:cNvSpPr>
          <p:nvPr userDrawn="1"/>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5" name="Line 8">
            <a:extLst>
              <a:ext uri="{FF2B5EF4-FFF2-40B4-BE49-F238E27FC236}">
                <a16:creationId xmlns:a16="http://schemas.microsoft.com/office/drawing/2014/main" id="{AD7C0C3F-40C9-41B9-9B82-D9EA201FAC94}"/>
              </a:ext>
            </a:extLst>
          </p:cNvPr>
          <p:cNvSpPr>
            <a:spLocks noChangeShapeType="1"/>
          </p:cNvSpPr>
          <p:nvPr userDrawn="1"/>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pic>
        <p:nvPicPr>
          <p:cNvPr id="7" name="Picture 6">
            <a:extLst>
              <a:ext uri="{FF2B5EF4-FFF2-40B4-BE49-F238E27FC236}">
                <a16:creationId xmlns:a16="http://schemas.microsoft.com/office/drawing/2014/main" id="{F1BD24D1-1693-42D9-87F9-925D8DAE86CD}"/>
              </a:ext>
            </a:extLst>
          </p:cNvPr>
          <p:cNvPicPr>
            <a:picLocks/>
          </p:cNvPicPr>
          <p:nvPr userDrawn="1"/>
        </p:nvPicPr>
        <p:blipFill>
          <a:blip r:embed="rId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13946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a:extLst>
              <a:ext uri="{FF2B5EF4-FFF2-40B4-BE49-F238E27FC236}">
                <a16:creationId xmlns:a16="http://schemas.microsoft.com/office/drawing/2014/main" id="{F02A1E40-0D5D-A445-B634-404AB2D4C3FB}"/>
              </a:ext>
            </a:extLst>
          </p:cNvPr>
          <p:cNvSpPr>
            <a:spLocks noGrp="1"/>
          </p:cNvSpPr>
          <p:nvPr>
            <p:ph sz="quarter" idx="10"/>
          </p:nvPr>
        </p:nvSpPr>
        <p:spPr>
          <a:xfrm>
            <a:off x="407988" y="1808163"/>
            <a:ext cx="7451725" cy="435768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84839827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62726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_Emphasis_01">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3E88B77-54A4-A043-9634-31271980303A}"/>
              </a:ext>
            </a:extLst>
          </p:cNvPr>
          <p:cNvSpPr txBox="1"/>
          <p:nvPr userDrawn="1"/>
        </p:nvSpPr>
        <p:spPr>
          <a:xfrm>
            <a:off x="293036" y="721360"/>
            <a:ext cx="6442409"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Instructions</a:t>
            </a:r>
          </a:p>
        </p:txBody>
      </p:sp>
      <p:sp>
        <p:nvSpPr>
          <p:cNvPr id="12" name="TextBox 11">
            <a:extLst>
              <a:ext uri="{FF2B5EF4-FFF2-40B4-BE49-F238E27FC236}">
                <a16:creationId xmlns:a16="http://schemas.microsoft.com/office/drawing/2014/main" id="{1A10665C-D3D8-A240-94B3-F254AE106DD6}"/>
              </a:ext>
            </a:extLst>
          </p:cNvPr>
          <p:cNvSpPr txBox="1"/>
          <p:nvPr userDrawn="1"/>
        </p:nvSpPr>
        <p:spPr>
          <a:xfrm>
            <a:off x="293036" y="1138456"/>
            <a:ext cx="6442409"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Select the ‘Replace image’ shape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Ensure the ‘Lock aspect ratio’ box is ticked in the format pane</a:t>
            </a:r>
          </a:p>
        </p:txBody>
      </p:sp>
      <p:pic>
        <p:nvPicPr>
          <p:cNvPr id="13" name="Picture 12" descr="A screenshot of a cell phone&#10;&#10;Description automatically generated">
            <a:extLst>
              <a:ext uri="{FF2B5EF4-FFF2-40B4-BE49-F238E27FC236}">
                <a16:creationId xmlns:a16="http://schemas.microsoft.com/office/drawing/2014/main" id="{F2EFDC03-8C92-0849-A0B8-A706CE82EF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93036" y="1806998"/>
            <a:ext cx="3567936" cy="461665"/>
          </a:xfrm>
          <a:prstGeom prst="rect">
            <a:avLst/>
          </a:prstGeom>
        </p:spPr>
      </p:pic>
      <p:sp>
        <p:nvSpPr>
          <p:cNvPr id="14" name="TextBox 13">
            <a:extLst>
              <a:ext uri="{FF2B5EF4-FFF2-40B4-BE49-F238E27FC236}">
                <a16:creationId xmlns:a16="http://schemas.microsoft.com/office/drawing/2014/main" id="{F7346E41-F3D4-8748-8756-0905357348D7}"/>
              </a:ext>
            </a:extLst>
          </p:cNvPr>
          <p:cNvSpPr txBox="1"/>
          <p:nvPr userDrawn="1"/>
        </p:nvSpPr>
        <p:spPr>
          <a:xfrm>
            <a:off x="276994" y="2475540"/>
            <a:ext cx="6442409"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Go to the paint bucket tab in the format pane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Tick ‘picture or texture fill’ </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Click insert… under picture source</a:t>
            </a:r>
          </a:p>
        </p:txBody>
      </p:sp>
      <p:pic>
        <p:nvPicPr>
          <p:cNvPr id="15" name="Picture 14" descr="A screenshot of a cell phone&#10;&#10;Description automatically generated">
            <a:extLst>
              <a:ext uri="{FF2B5EF4-FFF2-40B4-BE49-F238E27FC236}">
                <a16:creationId xmlns:a16="http://schemas.microsoft.com/office/drawing/2014/main" id="{4839A8FC-A8E8-8049-819F-B4F3084A82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6994" y="3328749"/>
            <a:ext cx="2598286" cy="3084921"/>
          </a:xfrm>
          <a:prstGeom prst="rect">
            <a:avLst/>
          </a:prstGeom>
        </p:spPr>
      </p:pic>
      <p:sp>
        <p:nvSpPr>
          <p:cNvPr id="16" name="TextBox 15">
            <a:extLst>
              <a:ext uri="{FF2B5EF4-FFF2-40B4-BE49-F238E27FC236}">
                <a16:creationId xmlns:a16="http://schemas.microsoft.com/office/drawing/2014/main" id="{2CC15F65-D3FB-504D-93FE-61DF636BE71E}"/>
              </a:ext>
            </a:extLst>
          </p:cNvPr>
          <p:cNvSpPr txBox="1"/>
          <p:nvPr userDrawn="1"/>
        </p:nvSpPr>
        <p:spPr>
          <a:xfrm>
            <a:off x="5749591" y="1138456"/>
            <a:ext cx="6442409"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Find the image you want to insert – either a photo or the icons in squares</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inserted a photo, click on the crop icon on the Picture format tab at the top and select ‘fill’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If you have inserted an icon, click on the crop icon on the Picture format tab at the top and select ‘fit’</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17" name="Picture 16" descr="A screenshot of a cell phone&#10;&#10;Description automatically generated">
            <a:extLst>
              <a:ext uri="{FF2B5EF4-FFF2-40B4-BE49-F238E27FC236}">
                <a16:creationId xmlns:a16="http://schemas.microsoft.com/office/drawing/2014/main" id="{0B07F2B7-3392-594D-BC8B-CED89443E9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49591" y="2274603"/>
            <a:ext cx="2101516" cy="1715030"/>
          </a:xfrm>
          <a:prstGeom prst="rect">
            <a:avLst/>
          </a:prstGeom>
        </p:spPr>
      </p:pic>
      <p:pic>
        <p:nvPicPr>
          <p:cNvPr id="18" name="Picture 17">
            <a:extLst>
              <a:ext uri="{FF2B5EF4-FFF2-40B4-BE49-F238E27FC236}">
                <a16:creationId xmlns:a16="http://schemas.microsoft.com/office/drawing/2014/main" id="{C3EB2BA3-F99F-1149-B648-15C31476BE7C}"/>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11801" y="2274603"/>
            <a:ext cx="1957644" cy="1715030"/>
          </a:xfrm>
          <a:prstGeom prst="rect">
            <a:avLst/>
          </a:prstGeom>
        </p:spPr>
      </p:pic>
    </p:spTree>
    <p:extLst>
      <p:ext uri="{BB962C8B-B14F-4D97-AF65-F5344CB8AC3E}">
        <p14:creationId xmlns:p14="http://schemas.microsoft.com/office/powerpoint/2010/main" val="2852319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47629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1216352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22" b="22"/>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24" b="24"/>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21" b="21"/>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440247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653601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04540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3678" t="-1984" r="220" b="-1392"/>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38" b="38"/>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2032" t="1424" r="-982" b="-4358"/>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925320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2263783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p:cNvSpPr>
            <a:spLocks noGrp="1"/>
          </p:cNvSpPr>
          <p:nvPr>
            <p:ph sz="quarter" idx="11"/>
          </p:nvPr>
        </p:nvSpPr>
        <p:spPr>
          <a:xfrm>
            <a:off x="412800" y="1810800"/>
            <a:ext cx="11323200" cy="4341600"/>
          </a:xfrm>
        </p:spPr>
        <p:txBody>
          <a:bodyPr/>
          <a:lstStyle>
            <a:lvl1pPr>
              <a:lnSpc>
                <a:spcPct val="100000"/>
              </a:lnSpc>
              <a:defRPr/>
            </a:lvl1pPr>
            <a:lvl2pPr marL="270000" indent="-270000">
              <a:lnSpc>
                <a:spcPct val="100000"/>
              </a:lnSpc>
              <a:buFont typeface="Arial" panose="020B0604020202020204" pitchFamily="34" charset="0"/>
              <a:buChar char="&gt;"/>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5712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4"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3369416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23" r="23"/>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23" r="23"/>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08" t="-1271" r="-1794" b="-1381"/>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1857483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8" y="2841343"/>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5"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3"/>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4672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6" y="2852360"/>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52360"/>
            <a:ext cx="2351356" cy="2343106"/>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1" y="2852360"/>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614915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7" y="2841344"/>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4814" t="-1062" r="-421" b="-4542"/>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4"/>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85" t="-1062" r="176"/>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52820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90" y="2841342"/>
            <a:ext cx="2351358" cy="2343107"/>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userDrawn="1"/>
        </p:nvSpPr>
        <p:spPr>
          <a:xfrm>
            <a:off x="9200836" y="2841342"/>
            <a:ext cx="2351358"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2"/>
            <a:ext cx="2351358"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97410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40"/>
            <a:ext cx="2351359" cy="2343109"/>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6" y="2841342"/>
            <a:ext cx="2351358" cy="234310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1"/>
            <a:ext cx="2351358" cy="2343108"/>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875443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39"/>
            <a:ext cx="2351360" cy="2343110"/>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1552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3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4"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48542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0"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6"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2"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4715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383790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78" y="2841338"/>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2" y="2841337"/>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1" y="2841338"/>
            <a:ext cx="2351359" cy="2343109"/>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63303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46867"/>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87296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76226"/>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38510"/>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8284285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36446" cy="1943264"/>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09396" y="2449010"/>
            <a:ext cx="1936446" cy="1943264"/>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09395" y="4646866"/>
            <a:ext cx="1944775" cy="1951623"/>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6394239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8" y="243380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40587279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41879" cy="1948717"/>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3964" y="4633056"/>
            <a:ext cx="1941878" cy="1948717"/>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02968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89"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5082" t="-4891" r="-5274" b="-5079"/>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39135" cy="1945963"/>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584386" y="4635811"/>
            <a:ext cx="1961455" cy="1968363"/>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24847789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8" y="243380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3139754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4"/>
            <a:ext cx="1939132" cy="1945960"/>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9" y="2433800"/>
            <a:ext cx="1939133" cy="1945961"/>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7"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64033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7" y="231792"/>
            <a:ext cx="1956994" cy="1963885"/>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7" y="2433801"/>
            <a:ext cx="1939132" cy="1945960"/>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5377" t="-5185" r="-2"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2"/>
            <a:ext cx="1939132" cy="1945961"/>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622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38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102337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4" name="Subtitle 2"/>
          <p:cNvSpPr>
            <a:spLocks noGrp="1"/>
          </p:cNvSpPr>
          <p:nvPr>
            <p:ph type="subTitle" idx="1"/>
          </p:nvPr>
        </p:nvSpPr>
        <p:spPr>
          <a:xfrm>
            <a:off x="412800" y="1810800"/>
            <a:ext cx="11323200" cy="1319400"/>
          </a:xfrm>
        </p:spPr>
        <p:txBody>
          <a:bodyPr lIns="360000">
            <a:norm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4168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1" cy="856800"/>
          </a:xfrm>
        </p:spPr>
        <p:txBody>
          <a:bodyPr>
            <a:noAutofit/>
          </a:bodyPr>
          <a:lstStyle/>
          <a:p>
            <a:r>
              <a:rPr lang="en-US"/>
              <a:t>Click to edit Master title style</a:t>
            </a:r>
            <a:endParaRPr lang="en-GB" dirty="0"/>
          </a:p>
        </p:txBody>
      </p:sp>
      <p:sp>
        <p:nvSpPr>
          <p:cNvPr id="5" name="Content Placeholder 4">
            <a:extLst>
              <a:ext uri="{FF2B5EF4-FFF2-40B4-BE49-F238E27FC236}">
                <a16:creationId xmlns:a16="http://schemas.microsoft.com/office/drawing/2014/main" id="{F02A1E40-0D5D-A445-B634-404AB2D4C3FB}"/>
              </a:ext>
            </a:extLst>
          </p:cNvPr>
          <p:cNvSpPr>
            <a:spLocks noGrp="1"/>
          </p:cNvSpPr>
          <p:nvPr>
            <p:ph sz="quarter" idx="10"/>
          </p:nvPr>
        </p:nvSpPr>
        <p:spPr>
          <a:xfrm>
            <a:off x="407988" y="1808163"/>
            <a:ext cx="11347401" cy="435768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302066720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639A-7CE7-B4AF-6962-1ED604CC6B9B}"/>
              </a:ext>
            </a:extLst>
          </p:cNvPr>
          <p:cNvSpPr>
            <a:spLocks noGrp="1"/>
          </p:cNvSpPr>
          <p:nvPr>
            <p:ph type="title"/>
          </p:nvPr>
        </p:nvSpPr>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98B52ACA-172A-CA73-49C3-AB158DF58B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941429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ACFC9BD-821A-A641-AC66-D0EC36FE830E}"/>
              </a:ext>
            </a:extLst>
          </p:cNvPr>
          <p:cNvSpPr>
            <a:spLocks noGrp="1"/>
          </p:cNvSpPr>
          <p:nvPr>
            <p:ph sz="quarter" idx="10"/>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4144281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ACFC9BD-821A-A641-AC66-D0EC36FE830E}"/>
              </a:ext>
            </a:extLst>
          </p:cNvPr>
          <p:cNvSpPr>
            <a:spLocks noGrp="1"/>
          </p:cNvSpPr>
          <p:nvPr>
            <p:ph sz="quarter" idx="10"/>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506497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image" Target="../media/image2.emf"/><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800" y="374650"/>
            <a:ext cx="11347400" cy="856800"/>
          </a:xfrm>
          <a:prstGeom prst="rect">
            <a:avLst/>
          </a:prstGeom>
        </p:spPr>
        <p:txBody>
          <a:bodyPr vert="horz" lIns="0" tIns="45720" rIns="91440" bIns="45720" rtlCol="0" anchor="ctr">
            <a:noAutofit/>
          </a:bodyPr>
          <a:lstStyle/>
          <a:p>
            <a:r>
              <a:rPr lang="en-GB" dirty="0"/>
              <a:t>Click to edit Master title style</a:t>
            </a:r>
          </a:p>
        </p:txBody>
      </p:sp>
      <p:sp>
        <p:nvSpPr>
          <p:cNvPr id="3" name="Text Placeholder 2"/>
          <p:cNvSpPr>
            <a:spLocks noGrp="1"/>
          </p:cNvSpPr>
          <p:nvPr>
            <p:ph type="body" idx="1"/>
          </p:nvPr>
        </p:nvSpPr>
        <p:spPr>
          <a:xfrm>
            <a:off x="412800" y="1810800"/>
            <a:ext cx="11323200" cy="4341600"/>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Line 8"/>
          <p:cNvSpPr>
            <a:spLocks noChangeShapeType="1"/>
          </p:cNvSpPr>
          <p:nvPr/>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35" name="Line 8"/>
          <p:cNvSpPr>
            <a:spLocks noChangeShapeType="1"/>
          </p:cNvSpPr>
          <p:nvPr/>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8" name="txtOST">
            <a:extLst>
              <a:ext uri="{FF2B5EF4-FFF2-40B4-BE49-F238E27FC236}">
                <a16:creationId xmlns:a16="http://schemas.microsoft.com/office/drawing/2014/main" id="{859B00D4-BD67-494C-9971-449A4193C482}"/>
              </a:ext>
            </a:extLst>
          </p:cNvPr>
          <p:cNvSpPr txBox="1">
            <a:spLocks noChangeArrowheads="1"/>
          </p:cNvSpPr>
          <p:nvPr userDrawn="1"/>
        </p:nvSpPr>
        <p:spPr bwMode="gray">
          <a:xfrm>
            <a:off x="7913716" y="6392202"/>
            <a:ext cx="382199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noAutofit/>
          </a:bodyPr>
          <a:lstStyle>
            <a:lvl1pPr eaLnBrk="0" hangingPunct="0">
              <a:defRPr sz="1200" b="1">
                <a:solidFill>
                  <a:schemeClr val="tx1"/>
                </a:solidFill>
                <a:latin typeface="TradeGothic" pitchFamily="2" charset="0"/>
                <a:cs typeface="Arial" charset="0"/>
              </a:defRPr>
            </a:lvl1pPr>
            <a:lvl2pPr marL="742950" indent="-285750" eaLnBrk="0" hangingPunct="0">
              <a:defRPr sz="1200" b="1">
                <a:solidFill>
                  <a:schemeClr val="tx1"/>
                </a:solidFill>
                <a:latin typeface="TradeGothic" pitchFamily="2" charset="0"/>
                <a:cs typeface="Arial" charset="0"/>
              </a:defRPr>
            </a:lvl2pPr>
            <a:lvl3pPr marL="1143000" indent="-228600" eaLnBrk="0" hangingPunct="0">
              <a:defRPr sz="1200" b="1">
                <a:solidFill>
                  <a:schemeClr val="tx1"/>
                </a:solidFill>
                <a:latin typeface="TradeGothic" pitchFamily="2" charset="0"/>
                <a:cs typeface="Arial" charset="0"/>
              </a:defRPr>
            </a:lvl3pPr>
            <a:lvl4pPr marL="1600200" indent="-228600" eaLnBrk="0" hangingPunct="0">
              <a:defRPr sz="1200" b="1">
                <a:solidFill>
                  <a:schemeClr val="tx1"/>
                </a:solidFill>
                <a:latin typeface="TradeGothic" pitchFamily="2" charset="0"/>
                <a:cs typeface="Arial" charset="0"/>
              </a:defRPr>
            </a:lvl4pPr>
            <a:lvl5pPr marL="2057400" indent="-228600" eaLnBrk="0" hangingPunct="0">
              <a:defRPr sz="1200" b="1">
                <a:solidFill>
                  <a:schemeClr val="tx1"/>
                </a:solidFill>
                <a:latin typeface="TradeGothic" pitchFamily="2" charset="0"/>
                <a:cs typeface="Arial" charset="0"/>
              </a:defRPr>
            </a:lvl5pPr>
            <a:lvl6pPr marL="2514600" indent="-228600" eaLnBrk="0" fontAlgn="base" hangingPunct="0">
              <a:spcBef>
                <a:spcPct val="0"/>
              </a:spcBef>
              <a:spcAft>
                <a:spcPct val="0"/>
              </a:spcAft>
              <a:defRPr sz="1200" b="1">
                <a:solidFill>
                  <a:schemeClr val="tx1"/>
                </a:solidFill>
                <a:latin typeface="TradeGothic" pitchFamily="2" charset="0"/>
                <a:cs typeface="Arial" charset="0"/>
              </a:defRPr>
            </a:lvl6pPr>
            <a:lvl7pPr marL="2971800" indent="-228600" eaLnBrk="0" fontAlgn="base" hangingPunct="0">
              <a:spcBef>
                <a:spcPct val="0"/>
              </a:spcBef>
              <a:spcAft>
                <a:spcPct val="0"/>
              </a:spcAft>
              <a:defRPr sz="1200" b="1">
                <a:solidFill>
                  <a:schemeClr val="tx1"/>
                </a:solidFill>
                <a:latin typeface="TradeGothic" pitchFamily="2" charset="0"/>
                <a:cs typeface="Arial" charset="0"/>
              </a:defRPr>
            </a:lvl7pPr>
            <a:lvl8pPr marL="3429000" indent="-228600" eaLnBrk="0" fontAlgn="base" hangingPunct="0">
              <a:spcBef>
                <a:spcPct val="0"/>
              </a:spcBef>
              <a:spcAft>
                <a:spcPct val="0"/>
              </a:spcAft>
              <a:defRPr sz="1200" b="1">
                <a:solidFill>
                  <a:schemeClr val="tx1"/>
                </a:solidFill>
                <a:latin typeface="TradeGothic" pitchFamily="2" charset="0"/>
                <a:cs typeface="Arial" charset="0"/>
              </a:defRPr>
            </a:lvl8pPr>
            <a:lvl9pPr marL="3886200" indent="-228600" eaLnBrk="0" fontAlgn="base" hangingPunct="0">
              <a:spcBef>
                <a:spcPct val="0"/>
              </a:spcBef>
              <a:spcAft>
                <a:spcPct val="0"/>
              </a:spcAft>
              <a:defRPr sz="1200" b="1">
                <a:solidFill>
                  <a:schemeClr val="tx1"/>
                </a:solidFill>
                <a:latin typeface="TradeGothic" pitchFamily="2" charset="0"/>
                <a:cs typeface="Arial" charset="0"/>
              </a:defRPr>
            </a:lvl9pPr>
          </a:lstStyle>
          <a:p>
            <a:pPr algn="r" eaLnBrk="1" hangingPunct="1">
              <a:defRPr/>
            </a:pPr>
            <a:r>
              <a:rPr lang="en-GB" sz="1000" b="0" dirty="0">
                <a:solidFill>
                  <a:srgbClr val="5F5F5F"/>
                </a:solidFill>
                <a:latin typeface="+mn-lt"/>
              </a:rPr>
              <a:t>ULB LL.M. – ESG class – introduction │</a:t>
            </a:r>
            <a:r>
              <a:rPr lang="en-GB" sz="1000" b="0" dirty="0">
                <a:solidFill>
                  <a:srgbClr val="AF005F"/>
                </a:solidFill>
                <a:latin typeface="+mn-lt"/>
              </a:rPr>
              <a:t> </a:t>
            </a:r>
            <a:fld id="{8EAB7392-4051-4374-8DC4-AED0CB5C2E1B}" type="slidenum">
              <a:rPr lang="en-GB" sz="1000" b="0" smtClean="0">
                <a:solidFill>
                  <a:srgbClr val="5F5F5F"/>
                </a:solidFill>
                <a:latin typeface="+mn-lt"/>
              </a:rPr>
              <a:pPr algn="r" eaLnBrk="1" hangingPunct="1">
                <a:defRPr/>
              </a:pPr>
              <a:t>‹#›</a:t>
            </a:fld>
            <a:endParaRPr lang="en-GB" sz="1000" b="0" dirty="0">
              <a:solidFill>
                <a:srgbClr val="5F5F5F"/>
              </a:solidFill>
              <a:latin typeface="+mn-lt"/>
            </a:endParaRPr>
          </a:p>
        </p:txBody>
      </p:sp>
      <p:pic>
        <p:nvPicPr>
          <p:cNvPr id="5" name="Picture 4">
            <a:extLst>
              <a:ext uri="{FF2B5EF4-FFF2-40B4-BE49-F238E27FC236}">
                <a16:creationId xmlns:a16="http://schemas.microsoft.com/office/drawing/2014/main" id="{65EA35AB-9991-44F0-A53A-C65D4F546B56}"/>
              </a:ext>
            </a:extLst>
          </p:cNvPr>
          <p:cNvPicPr>
            <a:picLocks/>
          </p:cNvPicPr>
          <p:nvPr userDrawn="1"/>
        </p:nvPicPr>
        <p:blipFill>
          <a:blip r:embed="rId1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31066745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62" r:id="rId6"/>
    <p:sldLayoutId id="2147483765" r:id="rId7"/>
    <p:sldLayoutId id="2147483766" r:id="rId8"/>
    <p:sldLayoutId id="2147483767" r:id="rId9"/>
    <p:sldLayoutId id="2147483769" r:id="rId10"/>
  </p:sldLayoutIdLst>
  <p:hf sldNum="0" hdr="0" ftr="0" dt="0"/>
  <p:txStyles>
    <p:title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p:titleStyle>
    <p:body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673E2F-2524-0441-8D6C-2FBED8384D0A}"/>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a:off x="413755" y="266701"/>
            <a:ext cx="1626100" cy="308335"/>
          </a:xfrm>
          <a:prstGeom prst="rect">
            <a:avLst/>
          </a:prstGeom>
        </p:spPr>
      </p:pic>
    </p:spTree>
    <p:extLst>
      <p:ext uri="{BB962C8B-B14F-4D97-AF65-F5344CB8AC3E}">
        <p14:creationId xmlns:p14="http://schemas.microsoft.com/office/powerpoint/2010/main" val="1110218392"/>
      </p:ext>
    </p:extLst>
  </p:cSld>
  <p:clrMap bg1="lt1" tx1="dk1" bg2="lt2" tx2="dk2" accent1="accent1" accent2="accent2" accent3="accent3" accent4="accent4" accent5="accent5" accent6="accent6" hlink="hlink" folHlink="folHlink"/>
  <p:sldLayoutIdLst>
    <p:sldLayoutId id="2147483714"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68" r:id="rId30"/>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0" Type="http://schemas.openxmlformats.org/officeDocument/2006/relationships/image" Target="../media/image110.svg"/><Relationship Id="rId4" Type="http://schemas.openxmlformats.org/officeDocument/2006/relationships/image" Target="../media/image104.png"/><Relationship Id="rId9" Type="http://schemas.openxmlformats.org/officeDocument/2006/relationships/image" Target="../media/image109.png"/></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image" Target="../media/image112.png"/><Relationship Id="rId1" Type="http://schemas.openxmlformats.org/officeDocument/2006/relationships/slideLayout" Target="../slideLayouts/slideLayout9.xml"/><Relationship Id="rId4" Type="http://schemas.openxmlformats.org/officeDocument/2006/relationships/image" Target="../media/image8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4.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13.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15.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9.svg"/><Relationship Id="rId5" Type="http://schemas.openxmlformats.org/officeDocument/2006/relationships/image" Target="../media/image118.png"/><Relationship Id="rId10" Type="http://schemas.openxmlformats.org/officeDocument/2006/relationships/image" Target="../media/image88.jpeg"/><Relationship Id="rId4" Type="http://schemas.openxmlformats.org/officeDocument/2006/relationships/image" Target="../media/image117.svg"/><Relationship Id="rId9"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24.png"/><Relationship Id="rId4" Type="http://schemas.openxmlformats.org/officeDocument/2006/relationships/image" Target="../media/image12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29.jpeg"/><Relationship Id="rId13" Type="http://schemas.openxmlformats.org/officeDocument/2006/relationships/image" Target="../media/image134.jpeg"/><Relationship Id="rId3" Type="http://schemas.openxmlformats.org/officeDocument/2006/relationships/notesSlide" Target="../notesSlides/notesSlide12.xml"/><Relationship Id="rId7" Type="http://schemas.openxmlformats.org/officeDocument/2006/relationships/image" Target="../media/image128.jpeg"/><Relationship Id="rId12" Type="http://schemas.openxmlformats.org/officeDocument/2006/relationships/image" Target="../media/image133.jpeg"/><Relationship Id="rId17" Type="http://schemas.openxmlformats.org/officeDocument/2006/relationships/image" Target="../media/image136.png"/><Relationship Id="rId2" Type="http://schemas.openxmlformats.org/officeDocument/2006/relationships/slideLayout" Target="../slideLayouts/slideLayout3.xml"/><Relationship Id="rId16" Type="http://schemas.openxmlformats.org/officeDocument/2006/relationships/image" Target="../media/image88.jpeg"/><Relationship Id="rId1" Type="http://schemas.openxmlformats.org/officeDocument/2006/relationships/tags" Target="../tags/tag12.xml"/><Relationship Id="rId6" Type="http://schemas.openxmlformats.org/officeDocument/2006/relationships/image" Target="../media/image127.png"/><Relationship Id="rId11" Type="http://schemas.openxmlformats.org/officeDocument/2006/relationships/image" Target="../media/image132.jpeg"/><Relationship Id="rId5" Type="http://schemas.openxmlformats.org/officeDocument/2006/relationships/image" Target="../media/image126.png"/><Relationship Id="rId1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0" Type="http://schemas.openxmlformats.org/officeDocument/2006/relationships/image" Target="../media/image131.jpeg"/><Relationship Id="rId4" Type="http://schemas.openxmlformats.org/officeDocument/2006/relationships/image" Target="../media/image125.jpeg"/><Relationship Id="rId9" Type="http://schemas.openxmlformats.org/officeDocument/2006/relationships/image" Target="../media/image130.jpeg"/><Relationship Id="rId14" Type="http://schemas.openxmlformats.org/officeDocument/2006/relationships/image" Target="../media/image135.jpeg"/></Relationships>
</file>

<file path=ppt/slides/_rels/slide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13.xml"/><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2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45.png"/><Relationship Id="rId13" Type="http://schemas.openxmlformats.org/officeDocument/2006/relationships/image" Target="../media/image88.jpeg"/><Relationship Id="rId3" Type="http://schemas.openxmlformats.org/officeDocument/2006/relationships/notesSlide" Target="../notesSlides/notesSlide15.xml"/><Relationship Id="rId7" Type="http://schemas.openxmlformats.org/officeDocument/2006/relationships/image" Target="../media/image144.png"/><Relationship Id="rId1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43.png"/><Relationship Id="rId11" Type="http://schemas.openxmlformats.org/officeDocument/2006/relationships/image" Target="../media/image148.png"/><Relationship Id="rId5" Type="http://schemas.openxmlformats.org/officeDocument/2006/relationships/image" Target="../media/image142.png"/><Relationship Id="rId10" Type="http://schemas.openxmlformats.org/officeDocument/2006/relationships/image" Target="../media/image147.png"/><Relationship Id="rId4" Type="http://schemas.openxmlformats.org/officeDocument/2006/relationships/image" Target="../media/image141.png"/><Relationship Id="rId9" Type="http://schemas.openxmlformats.org/officeDocument/2006/relationships/image" Target="../media/image146.png"/></Relationships>
</file>

<file path=ppt/slides/_rels/slide23.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16.xml"/><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notesSlide" Target="../notesSlides/notesSlide21.xml"/><Relationship Id="rId7" Type="http://schemas.openxmlformats.org/officeDocument/2006/relationships/image" Target="../media/image154.sv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53.png"/><Relationship Id="rId5" Type="http://schemas.openxmlformats.org/officeDocument/2006/relationships/image" Target="../media/image152.svg"/><Relationship Id="rId4" Type="http://schemas.openxmlformats.org/officeDocument/2006/relationships/image" Target="../media/image107.png"/><Relationship Id="rId9" Type="http://schemas.openxmlformats.org/officeDocument/2006/relationships/image" Target="../media/image156.svg"/></Relationships>
</file>

<file path=ppt/slides/_rels/slide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1.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ifrs.org/ifrs-sustainability-disclosure-standards-around-the-world/use-by-jurisdictio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65.png"/><Relationship Id="rId3" Type="http://schemas.openxmlformats.org/officeDocument/2006/relationships/chart" Target="../charts/chart1.xml"/><Relationship Id="rId7" Type="http://schemas.openxmlformats.org/officeDocument/2006/relationships/image" Target="../media/image164.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63.svg"/><Relationship Id="rId11" Type="http://schemas.openxmlformats.org/officeDocument/2006/relationships/image" Target="../media/image168.svg"/><Relationship Id="rId5" Type="http://schemas.openxmlformats.org/officeDocument/2006/relationships/image" Target="../media/image162.png"/><Relationship Id="rId10" Type="http://schemas.openxmlformats.org/officeDocument/2006/relationships/image" Target="../media/image167.png"/><Relationship Id="rId4" Type="http://schemas.openxmlformats.org/officeDocument/2006/relationships/image" Target="../media/image161.png"/><Relationship Id="rId9" Type="http://schemas.openxmlformats.org/officeDocument/2006/relationships/image" Target="../media/image166.svg"/></Relationships>
</file>

<file path=ppt/slides/_rels/slide36.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70.png"/></Relationships>
</file>

<file path=ppt/slides/_rels/slide3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3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39.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2.xml"/><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11.xml"/><Relationship Id="rId1" Type="http://schemas.openxmlformats.org/officeDocument/2006/relationships/tags" Target="../tags/tag3.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93.png"/></Relationships>
</file>

<file path=ppt/slides/_rels/slide40.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3" Type="http://schemas.openxmlformats.org/officeDocument/2006/relationships/image" Target="../media/image172.png"/><Relationship Id="rId7" Type="http://schemas.openxmlformats.org/officeDocument/2006/relationships/image" Target="../media/image176.png"/><Relationship Id="rId12" Type="http://schemas.openxmlformats.org/officeDocument/2006/relationships/image" Target="../media/image18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174.png"/><Relationship Id="rId10" Type="http://schemas.openxmlformats.org/officeDocument/2006/relationships/image" Target="../media/image179.png"/><Relationship Id="rId4" Type="http://schemas.openxmlformats.org/officeDocument/2006/relationships/image" Target="../media/image173.png"/><Relationship Id="rId9" Type="http://schemas.openxmlformats.org/officeDocument/2006/relationships/image" Target="../media/image178.png"/><Relationship Id="rId14" Type="http://schemas.openxmlformats.org/officeDocument/2006/relationships/image" Target="../media/image183.png"/></Relationships>
</file>

<file path=ppt/slides/_rels/slide41.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6.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85.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7" Type="http://schemas.openxmlformats.org/officeDocument/2006/relationships/image" Target="../media/image189.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88.png"/><Relationship Id="rId5" Type="http://schemas.openxmlformats.org/officeDocument/2006/relationships/image" Target="../media/image187.jpeg"/><Relationship Id="rId4" Type="http://schemas.openxmlformats.org/officeDocument/2006/relationships/image" Target="../media/image88.jpeg"/></Relationships>
</file>

<file path=ppt/slides/_rels/slide43.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7" Type="http://schemas.openxmlformats.org/officeDocument/2006/relationships/image" Target="../media/image96.png"/><Relationship Id="rId12" Type="http://schemas.openxmlformats.org/officeDocument/2006/relationships/image" Target="../media/image101.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88.jpeg"/><Relationship Id="rId9" Type="http://schemas.openxmlformats.org/officeDocument/2006/relationships/image" Target="../media/image98.png"/></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88.jpeg"/></Relationships>
</file>

<file path=ppt/slides/_rels/slide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B322-EE83-4244-A652-0318045BFD8D}"/>
              </a:ext>
            </a:extLst>
          </p:cNvPr>
          <p:cNvSpPr txBox="1">
            <a:spLocks/>
          </p:cNvSpPr>
          <p:nvPr/>
        </p:nvSpPr>
        <p:spPr>
          <a:xfrm>
            <a:off x="403806" y="2562111"/>
            <a:ext cx="4958770"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bg2"/>
                </a:solidFill>
                <a:latin typeface="Arial" panose="020B0604020202020204" pitchFamily="34" charset="0"/>
                <a:cs typeface="Arial" panose="020B0604020202020204" pitchFamily="34" charset="0"/>
              </a:rPr>
              <a:t>Introduction – the evolving ESG landscape</a:t>
            </a:r>
          </a:p>
        </p:txBody>
      </p:sp>
      <p:sp>
        <p:nvSpPr>
          <p:cNvPr id="6" name="Title 1">
            <a:extLst>
              <a:ext uri="{FF2B5EF4-FFF2-40B4-BE49-F238E27FC236}">
                <a16:creationId xmlns:a16="http://schemas.microsoft.com/office/drawing/2014/main" id="{C5EA1FFE-4F53-447D-A82F-A0A6A9F9C8ED}"/>
              </a:ext>
            </a:extLst>
          </p:cNvPr>
          <p:cNvSpPr txBox="1">
            <a:spLocks/>
          </p:cNvSpPr>
          <p:nvPr/>
        </p:nvSpPr>
        <p:spPr>
          <a:xfrm>
            <a:off x="403805" y="3677730"/>
            <a:ext cx="6697391" cy="727279"/>
          </a:xfrm>
          <a:prstGeom prst="rect">
            <a:avLst/>
          </a:prstGeom>
        </p:spPr>
        <p:txBody>
          <a:bodyPr vert="horz" lIns="0" tIns="45720" rIns="91440" bIns="45720" rtlCol="0" anchor="t" anchorCtr="0">
            <a:noAutofit/>
          </a:bodyPr>
          <a:lstStyle>
            <a:lvl1pPr marL="0" indent="0" algn="l" defTabSz="914400" rtl="0" eaLnBrk="1" latinLnBrk="0" hangingPunct="1">
              <a:spcBef>
                <a:spcPct val="0"/>
              </a:spcBef>
              <a:buNone/>
              <a:defRPr sz="2800" kern="1200">
                <a:solidFill>
                  <a:schemeClr val="tx1"/>
                </a:solidFill>
                <a:latin typeface="Arial" pitchFamily="34" charset="0"/>
                <a:ea typeface="+mj-ea"/>
                <a:cs typeface="Arial" pitchFamily="34" charset="0"/>
              </a:defRPr>
            </a:lvl1pPr>
          </a:lstStyle>
          <a:p>
            <a:pPr>
              <a:spcAft>
                <a:spcPts val="600"/>
              </a:spcAft>
            </a:pPr>
            <a:r>
              <a:rPr lang="en-GB" sz="2000" dirty="0">
                <a:solidFill>
                  <a:schemeClr val="tx2"/>
                </a:solidFill>
              </a:rPr>
              <a:t>ULB, </a:t>
            </a:r>
            <a:r>
              <a:rPr lang="en-BE" sz="2000" dirty="0">
                <a:solidFill>
                  <a:schemeClr val="tx2"/>
                </a:solidFill>
              </a:rPr>
              <a:t>4</a:t>
            </a:r>
            <a:r>
              <a:rPr lang="en-GB" sz="2000" dirty="0">
                <a:solidFill>
                  <a:schemeClr val="tx2"/>
                </a:solidFill>
              </a:rPr>
              <a:t> November 202</a:t>
            </a:r>
            <a:r>
              <a:rPr lang="en-BE" sz="2000" dirty="0">
                <a:solidFill>
                  <a:schemeClr val="tx2"/>
                </a:solidFill>
              </a:rPr>
              <a:t>5</a:t>
            </a:r>
            <a:r>
              <a:rPr lang="en-GB" sz="2000" dirty="0">
                <a:solidFill>
                  <a:schemeClr val="tx2"/>
                </a:solidFill>
              </a:rPr>
              <a:t> </a:t>
            </a:r>
          </a:p>
        </p:txBody>
      </p:sp>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8232EEA2-C9F3-0056-7651-1BE3C9A58C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82" y="5856603"/>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8447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Greater accountability for adverse impacts caused at the level of the value chain </a:t>
            </a:r>
          </a:p>
        </p:txBody>
      </p:sp>
      <p:sp>
        <p:nvSpPr>
          <p:cNvPr id="35" name="TextBox 34">
            <a:extLst>
              <a:ext uri="{FF2B5EF4-FFF2-40B4-BE49-F238E27FC236}">
                <a16:creationId xmlns:a16="http://schemas.microsoft.com/office/drawing/2014/main" id="{F55F482C-8C58-40F8-9FBB-3BED975B83ED}"/>
              </a:ext>
            </a:extLst>
          </p:cNvPr>
          <p:cNvSpPr txBox="1"/>
          <p:nvPr/>
        </p:nvSpPr>
        <p:spPr>
          <a:xfrm>
            <a:off x="779756" y="1703914"/>
            <a:ext cx="2437646" cy="615553"/>
          </a:xfrm>
          <a:prstGeom prst="rect">
            <a:avLst/>
          </a:prstGeom>
          <a:noFill/>
        </p:spPr>
        <p:txBody>
          <a:bodyPr wrap="square" rtlCol="0">
            <a:spAutoFit/>
          </a:bodyPr>
          <a:lstStyle/>
          <a:p>
            <a:r>
              <a:rPr lang="en-GB" sz="2400" dirty="0">
                <a:solidFill>
                  <a:srgbClr val="969696"/>
                </a:solidFill>
              </a:rPr>
              <a:t>25,000,000</a:t>
            </a:r>
            <a:endParaRPr lang="en-GB" sz="2000" dirty="0">
              <a:solidFill>
                <a:srgbClr val="969696"/>
              </a:solidFill>
            </a:endParaRPr>
          </a:p>
          <a:p>
            <a:r>
              <a:rPr lang="en-GB" sz="1000" dirty="0">
                <a:solidFill>
                  <a:srgbClr val="969696"/>
                </a:solidFill>
              </a:rPr>
              <a:t>victims of forced labour</a:t>
            </a:r>
            <a:endParaRPr lang="en-GB" sz="2800" dirty="0">
              <a:solidFill>
                <a:srgbClr val="969696"/>
              </a:solidFill>
            </a:endParaRPr>
          </a:p>
        </p:txBody>
      </p:sp>
      <p:sp>
        <p:nvSpPr>
          <p:cNvPr id="36" name="TextBox 35">
            <a:extLst>
              <a:ext uri="{FF2B5EF4-FFF2-40B4-BE49-F238E27FC236}">
                <a16:creationId xmlns:a16="http://schemas.microsoft.com/office/drawing/2014/main" id="{8C9CD166-1397-43C0-AC63-E8B6E5167258}"/>
              </a:ext>
            </a:extLst>
          </p:cNvPr>
          <p:cNvSpPr txBox="1"/>
          <p:nvPr/>
        </p:nvSpPr>
        <p:spPr>
          <a:xfrm>
            <a:off x="1117456" y="2577944"/>
            <a:ext cx="2437646" cy="615553"/>
          </a:xfrm>
          <a:prstGeom prst="rect">
            <a:avLst/>
          </a:prstGeom>
          <a:noFill/>
        </p:spPr>
        <p:txBody>
          <a:bodyPr wrap="square" rtlCol="0">
            <a:spAutoFit/>
          </a:bodyPr>
          <a:lstStyle/>
          <a:p>
            <a:r>
              <a:rPr lang="en-GB" sz="2400" dirty="0">
                <a:solidFill>
                  <a:srgbClr val="969696"/>
                </a:solidFill>
              </a:rPr>
              <a:t>152,000,000</a:t>
            </a:r>
            <a:endParaRPr lang="en-GB" sz="2000" dirty="0">
              <a:solidFill>
                <a:srgbClr val="969696"/>
              </a:solidFill>
            </a:endParaRPr>
          </a:p>
          <a:p>
            <a:r>
              <a:rPr lang="en-GB" sz="1000" dirty="0">
                <a:solidFill>
                  <a:srgbClr val="969696"/>
                </a:solidFill>
              </a:rPr>
              <a:t>victims of child labour</a:t>
            </a:r>
            <a:endParaRPr lang="en-GB" sz="2800" dirty="0">
              <a:solidFill>
                <a:srgbClr val="969696"/>
              </a:solidFill>
            </a:endParaRPr>
          </a:p>
        </p:txBody>
      </p:sp>
      <p:sp>
        <p:nvSpPr>
          <p:cNvPr id="37" name="TextBox 36">
            <a:extLst>
              <a:ext uri="{FF2B5EF4-FFF2-40B4-BE49-F238E27FC236}">
                <a16:creationId xmlns:a16="http://schemas.microsoft.com/office/drawing/2014/main" id="{3EB236B2-B3F8-4858-B8C2-66F39B2A6265}"/>
              </a:ext>
            </a:extLst>
          </p:cNvPr>
          <p:cNvSpPr txBox="1"/>
          <p:nvPr/>
        </p:nvSpPr>
        <p:spPr>
          <a:xfrm>
            <a:off x="3047249" y="3009277"/>
            <a:ext cx="2024889" cy="769441"/>
          </a:xfrm>
          <a:prstGeom prst="rect">
            <a:avLst/>
          </a:prstGeom>
          <a:noFill/>
        </p:spPr>
        <p:txBody>
          <a:bodyPr wrap="square" rtlCol="0">
            <a:spAutoFit/>
          </a:bodyPr>
          <a:lstStyle/>
          <a:p>
            <a:r>
              <a:rPr lang="en-GB" sz="2400" dirty="0">
                <a:solidFill>
                  <a:srgbClr val="969696"/>
                </a:solidFill>
              </a:rPr>
              <a:t>2,780,000</a:t>
            </a:r>
            <a:endParaRPr lang="en-GB" sz="2000" dirty="0">
              <a:solidFill>
                <a:srgbClr val="969696"/>
              </a:solidFill>
            </a:endParaRPr>
          </a:p>
          <a:p>
            <a:r>
              <a:rPr lang="en-GB" sz="1000" dirty="0">
                <a:solidFill>
                  <a:srgbClr val="969696"/>
                </a:solidFill>
              </a:rPr>
              <a:t>deaths due to work-related diseases per year</a:t>
            </a:r>
          </a:p>
        </p:txBody>
      </p:sp>
      <p:sp>
        <p:nvSpPr>
          <p:cNvPr id="38" name="TextBox 37">
            <a:extLst>
              <a:ext uri="{FF2B5EF4-FFF2-40B4-BE49-F238E27FC236}">
                <a16:creationId xmlns:a16="http://schemas.microsoft.com/office/drawing/2014/main" id="{E0F8FFC2-2335-425D-8A7C-68EB22695F42}"/>
              </a:ext>
            </a:extLst>
          </p:cNvPr>
          <p:cNvSpPr txBox="1"/>
          <p:nvPr/>
        </p:nvSpPr>
        <p:spPr>
          <a:xfrm>
            <a:off x="2958374" y="1945105"/>
            <a:ext cx="2437646" cy="615553"/>
          </a:xfrm>
          <a:prstGeom prst="rect">
            <a:avLst/>
          </a:prstGeom>
          <a:noFill/>
        </p:spPr>
        <p:txBody>
          <a:bodyPr wrap="square" rtlCol="0">
            <a:spAutoFit/>
          </a:bodyPr>
          <a:lstStyle/>
          <a:p>
            <a:r>
              <a:rPr lang="en-GB" sz="2400" dirty="0">
                <a:solidFill>
                  <a:srgbClr val="969696"/>
                </a:solidFill>
              </a:rPr>
              <a:t>374,000,000</a:t>
            </a:r>
            <a:endParaRPr lang="en-GB" sz="2000" dirty="0">
              <a:solidFill>
                <a:srgbClr val="969696"/>
              </a:solidFill>
            </a:endParaRPr>
          </a:p>
          <a:p>
            <a:r>
              <a:rPr lang="en-GB" sz="1000" dirty="0">
                <a:solidFill>
                  <a:srgbClr val="969696"/>
                </a:solidFill>
              </a:rPr>
              <a:t>non-fatal work-related injuries per year</a:t>
            </a:r>
          </a:p>
        </p:txBody>
      </p:sp>
      <p:sp>
        <p:nvSpPr>
          <p:cNvPr id="40" name="TextBox 39">
            <a:extLst>
              <a:ext uri="{FF2B5EF4-FFF2-40B4-BE49-F238E27FC236}">
                <a16:creationId xmlns:a16="http://schemas.microsoft.com/office/drawing/2014/main" id="{63F8023B-D537-4914-8388-39B8387BA1C2}"/>
              </a:ext>
            </a:extLst>
          </p:cNvPr>
          <p:cNvSpPr txBox="1"/>
          <p:nvPr/>
        </p:nvSpPr>
        <p:spPr>
          <a:xfrm>
            <a:off x="373872" y="1380141"/>
            <a:ext cx="7956977" cy="261610"/>
          </a:xfrm>
          <a:prstGeom prst="rect">
            <a:avLst/>
          </a:prstGeom>
          <a:noFill/>
        </p:spPr>
        <p:txBody>
          <a:bodyPr wrap="square" rtlCol="0">
            <a:spAutoFit/>
          </a:bodyPr>
          <a:lstStyle/>
          <a:p>
            <a:r>
              <a:rPr lang="en-GB" sz="1100" dirty="0">
                <a:solidFill>
                  <a:srgbClr val="4D4D4D"/>
                </a:solidFill>
              </a:rPr>
              <a:t>The Commission undertook and reviewed various studies and found:</a:t>
            </a:r>
          </a:p>
        </p:txBody>
      </p:sp>
      <p:sp>
        <p:nvSpPr>
          <p:cNvPr id="41" name="TextBox 40">
            <a:extLst>
              <a:ext uri="{FF2B5EF4-FFF2-40B4-BE49-F238E27FC236}">
                <a16:creationId xmlns:a16="http://schemas.microsoft.com/office/drawing/2014/main" id="{9B74EF1D-07C5-404C-88A4-839CD4A31995}"/>
              </a:ext>
            </a:extLst>
          </p:cNvPr>
          <p:cNvSpPr txBox="1"/>
          <p:nvPr/>
        </p:nvSpPr>
        <p:spPr>
          <a:xfrm>
            <a:off x="2160464" y="3965122"/>
            <a:ext cx="1843200" cy="1569660"/>
          </a:xfrm>
          <a:prstGeom prst="rect">
            <a:avLst/>
          </a:prstGeom>
          <a:noFill/>
        </p:spPr>
        <p:txBody>
          <a:bodyPr wrap="square" rtlCol="0">
            <a:spAutoFit/>
          </a:bodyPr>
          <a:lstStyle/>
          <a:p>
            <a:r>
              <a:rPr lang="en-GB" sz="1600" b="1" dirty="0">
                <a:solidFill>
                  <a:srgbClr val="66CCCC"/>
                </a:solidFill>
              </a:rPr>
              <a:t>of businesses conduct environmental and human rights due diligence</a:t>
            </a:r>
            <a:endParaRPr lang="en-GB" sz="4800" b="1" dirty="0">
              <a:solidFill>
                <a:srgbClr val="66CCCC"/>
              </a:solidFill>
            </a:endParaRPr>
          </a:p>
        </p:txBody>
      </p:sp>
      <p:sp>
        <p:nvSpPr>
          <p:cNvPr id="42" name="TextBox 41">
            <a:extLst>
              <a:ext uri="{FF2B5EF4-FFF2-40B4-BE49-F238E27FC236}">
                <a16:creationId xmlns:a16="http://schemas.microsoft.com/office/drawing/2014/main" id="{DFD05C3A-AFB2-4B9A-9517-545424258C76}"/>
              </a:ext>
            </a:extLst>
          </p:cNvPr>
          <p:cNvSpPr txBox="1"/>
          <p:nvPr/>
        </p:nvSpPr>
        <p:spPr>
          <a:xfrm>
            <a:off x="5518797" y="4434607"/>
            <a:ext cx="1135406" cy="1077218"/>
          </a:xfrm>
          <a:prstGeom prst="rect">
            <a:avLst/>
          </a:prstGeom>
          <a:noFill/>
        </p:spPr>
        <p:txBody>
          <a:bodyPr wrap="square" rtlCol="0">
            <a:spAutoFit/>
          </a:bodyPr>
          <a:lstStyle/>
          <a:p>
            <a:r>
              <a:rPr lang="en-GB" sz="1600" b="1" dirty="0">
                <a:solidFill>
                  <a:srgbClr val="66CCCC"/>
                </a:solidFill>
              </a:rPr>
              <a:t>cover the entire supply chain</a:t>
            </a:r>
          </a:p>
        </p:txBody>
      </p:sp>
      <p:pic>
        <p:nvPicPr>
          <p:cNvPr id="64" name="Picture 63" descr="Icon&#10;&#10;Description automatically generated">
            <a:extLst>
              <a:ext uri="{FF2B5EF4-FFF2-40B4-BE49-F238E27FC236}">
                <a16:creationId xmlns:a16="http://schemas.microsoft.com/office/drawing/2014/main" id="{DEC4709E-2914-4310-BD68-BF136330DD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312" y="1823498"/>
            <a:ext cx="431463" cy="432000"/>
          </a:xfrm>
          <a:prstGeom prst="rect">
            <a:avLst/>
          </a:prstGeom>
        </p:spPr>
      </p:pic>
      <p:pic>
        <p:nvPicPr>
          <p:cNvPr id="65" name="Picture 64" descr="Icon&#10;&#10;Description automatically generated">
            <a:extLst>
              <a:ext uri="{FF2B5EF4-FFF2-40B4-BE49-F238E27FC236}">
                <a16:creationId xmlns:a16="http://schemas.microsoft.com/office/drawing/2014/main" id="{2067243C-83A6-42B0-936C-8758A81778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225" y="2696586"/>
            <a:ext cx="431463" cy="432000"/>
          </a:xfrm>
          <a:prstGeom prst="rect">
            <a:avLst/>
          </a:prstGeom>
        </p:spPr>
      </p:pic>
      <p:pic>
        <p:nvPicPr>
          <p:cNvPr id="66" name="Picture 65" descr="Icon&#10;&#10;Description automatically generated">
            <a:extLst>
              <a:ext uri="{FF2B5EF4-FFF2-40B4-BE49-F238E27FC236}">
                <a16:creationId xmlns:a16="http://schemas.microsoft.com/office/drawing/2014/main" id="{62551F25-1184-4D49-947A-A7AE917BA9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4623" y="3116769"/>
            <a:ext cx="432000" cy="432000"/>
          </a:xfrm>
          <a:prstGeom prst="rect">
            <a:avLst/>
          </a:prstGeom>
        </p:spPr>
      </p:pic>
      <p:pic>
        <p:nvPicPr>
          <p:cNvPr id="67" name="Picture 66" descr="Icon&#10;&#10;Description automatically generated">
            <a:extLst>
              <a:ext uri="{FF2B5EF4-FFF2-40B4-BE49-F238E27FC236}">
                <a16:creationId xmlns:a16="http://schemas.microsoft.com/office/drawing/2014/main" id="{C116E6C5-67E4-46E6-B995-58274BBA7A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6374" y="2047413"/>
            <a:ext cx="432000" cy="432000"/>
          </a:xfrm>
          <a:prstGeom prst="rect">
            <a:avLst/>
          </a:prstGeom>
        </p:spPr>
      </p:pic>
      <p:grpSp>
        <p:nvGrpSpPr>
          <p:cNvPr id="68" name="Group 67">
            <a:extLst>
              <a:ext uri="{FF2B5EF4-FFF2-40B4-BE49-F238E27FC236}">
                <a16:creationId xmlns:a16="http://schemas.microsoft.com/office/drawing/2014/main" id="{DD339187-0965-41C3-B487-23E51A69DF7A}"/>
              </a:ext>
            </a:extLst>
          </p:cNvPr>
          <p:cNvGrpSpPr>
            <a:grpSpLocks noChangeAspect="1"/>
          </p:cNvGrpSpPr>
          <p:nvPr/>
        </p:nvGrpSpPr>
        <p:grpSpPr>
          <a:xfrm>
            <a:off x="701266" y="3873792"/>
            <a:ext cx="1374645" cy="1424688"/>
            <a:chOff x="8679417" y="1374023"/>
            <a:chExt cx="2354789" cy="2440514"/>
          </a:xfrm>
        </p:grpSpPr>
        <p:sp>
          <p:nvSpPr>
            <p:cNvPr id="69" name="Rectangle: Diagonal Corners Rounded 68">
              <a:extLst>
                <a:ext uri="{FF2B5EF4-FFF2-40B4-BE49-F238E27FC236}">
                  <a16:creationId xmlns:a16="http://schemas.microsoft.com/office/drawing/2014/main" id="{E6BD1454-EC49-4132-BE56-76B0C5004F23}"/>
                </a:ext>
              </a:extLst>
            </p:cNvPr>
            <p:cNvSpPr/>
            <p:nvPr/>
          </p:nvSpPr>
          <p:spPr>
            <a:xfrm>
              <a:off x="8679417" y="1459748"/>
              <a:ext cx="2354789" cy="2354789"/>
            </a:xfrm>
            <a:prstGeom prst="round2Diag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70" name="TextBox 69">
              <a:extLst>
                <a:ext uri="{FF2B5EF4-FFF2-40B4-BE49-F238E27FC236}">
                  <a16:creationId xmlns:a16="http://schemas.microsoft.com/office/drawing/2014/main" id="{1CD70798-2230-4217-AE70-D802974ABC00}"/>
                </a:ext>
              </a:extLst>
            </p:cNvPr>
            <p:cNvSpPr txBox="1"/>
            <p:nvPr/>
          </p:nvSpPr>
          <p:spPr>
            <a:xfrm>
              <a:off x="8716322" y="1374023"/>
              <a:ext cx="2280975" cy="979368"/>
            </a:xfrm>
            <a:prstGeom prst="rect">
              <a:avLst/>
            </a:prstGeom>
            <a:noFill/>
          </p:spPr>
          <p:txBody>
            <a:bodyPr wrap="square" rtlCol="0">
              <a:spAutoFit/>
            </a:bodyPr>
            <a:lstStyle/>
            <a:p>
              <a:r>
                <a:rPr lang="en-GB" sz="4000" b="1" dirty="0">
                  <a:solidFill>
                    <a:schemeClr val="bg1"/>
                  </a:solidFill>
                </a:rPr>
                <a:t>37%</a:t>
              </a:r>
            </a:p>
          </p:txBody>
        </p:sp>
        <p:pic>
          <p:nvPicPr>
            <p:cNvPr id="71" name="Graphic 70">
              <a:extLst>
                <a:ext uri="{FF2B5EF4-FFF2-40B4-BE49-F238E27FC236}">
                  <a16:creationId xmlns:a16="http://schemas.microsoft.com/office/drawing/2014/main" id="{03834714-79E7-4366-A65E-EFB16B675B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17559" y="2718726"/>
              <a:ext cx="820251" cy="820251"/>
            </a:xfrm>
            <a:prstGeom prst="rect">
              <a:avLst/>
            </a:prstGeom>
          </p:spPr>
        </p:pic>
      </p:grpSp>
      <p:grpSp>
        <p:nvGrpSpPr>
          <p:cNvPr id="72" name="Group 71">
            <a:extLst>
              <a:ext uri="{FF2B5EF4-FFF2-40B4-BE49-F238E27FC236}">
                <a16:creationId xmlns:a16="http://schemas.microsoft.com/office/drawing/2014/main" id="{348D6B12-1B53-4695-B960-34D2067E759F}"/>
              </a:ext>
            </a:extLst>
          </p:cNvPr>
          <p:cNvGrpSpPr>
            <a:grpSpLocks noChangeAspect="1"/>
          </p:cNvGrpSpPr>
          <p:nvPr/>
        </p:nvGrpSpPr>
        <p:grpSpPr>
          <a:xfrm>
            <a:off x="4096958" y="4392079"/>
            <a:ext cx="1765729" cy="1469427"/>
            <a:chOff x="10879102" y="3063475"/>
            <a:chExt cx="2317882" cy="1928925"/>
          </a:xfrm>
        </p:grpSpPr>
        <p:sp>
          <p:nvSpPr>
            <p:cNvPr id="73" name="Rectangle: Diagonal Corners Rounded 72">
              <a:extLst>
                <a:ext uri="{FF2B5EF4-FFF2-40B4-BE49-F238E27FC236}">
                  <a16:creationId xmlns:a16="http://schemas.microsoft.com/office/drawing/2014/main" id="{17A6A9C8-3AB0-47C7-948B-24749AE6081D}"/>
                </a:ext>
              </a:extLst>
            </p:cNvPr>
            <p:cNvSpPr>
              <a:spLocks noChangeAspect="1"/>
            </p:cNvSpPr>
            <p:nvPr/>
          </p:nvSpPr>
          <p:spPr>
            <a:xfrm>
              <a:off x="10879102" y="3149200"/>
              <a:ext cx="1843200" cy="1843200"/>
            </a:xfrm>
            <a:prstGeom prst="round2Diag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4" name="Graphic 73">
              <a:extLst>
                <a:ext uri="{FF2B5EF4-FFF2-40B4-BE49-F238E27FC236}">
                  <a16:creationId xmlns:a16="http://schemas.microsoft.com/office/drawing/2014/main" id="{43B0B2E4-C86A-4939-9167-E278AC2A0C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19596" y="4119646"/>
              <a:ext cx="562212" cy="542133"/>
            </a:xfrm>
            <a:prstGeom prst="rect">
              <a:avLst/>
            </a:prstGeom>
          </p:spPr>
        </p:pic>
        <p:sp>
          <p:nvSpPr>
            <p:cNvPr id="75" name="TextBox 74">
              <a:extLst>
                <a:ext uri="{FF2B5EF4-FFF2-40B4-BE49-F238E27FC236}">
                  <a16:creationId xmlns:a16="http://schemas.microsoft.com/office/drawing/2014/main" id="{267184A3-4066-4CBD-880B-004E83484B70}"/>
                </a:ext>
              </a:extLst>
            </p:cNvPr>
            <p:cNvSpPr txBox="1"/>
            <p:nvPr/>
          </p:nvSpPr>
          <p:spPr>
            <a:xfrm>
              <a:off x="10916007" y="3063475"/>
              <a:ext cx="2280977" cy="929246"/>
            </a:xfrm>
            <a:prstGeom prst="rect">
              <a:avLst/>
            </a:prstGeom>
            <a:noFill/>
          </p:spPr>
          <p:txBody>
            <a:bodyPr wrap="square" rtlCol="0">
              <a:spAutoFit/>
            </a:bodyPr>
            <a:lstStyle/>
            <a:p>
              <a:r>
                <a:rPr lang="en-GB" sz="4000" b="1" dirty="0">
                  <a:solidFill>
                    <a:schemeClr val="bg1"/>
                  </a:solidFill>
                </a:rPr>
                <a:t>16%</a:t>
              </a:r>
            </a:p>
          </p:txBody>
        </p:sp>
      </p:grpSp>
      <p:sp>
        <p:nvSpPr>
          <p:cNvPr id="76" name="TextBox 75">
            <a:extLst>
              <a:ext uri="{FF2B5EF4-FFF2-40B4-BE49-F238E27FC236}">
                <a16:creationId xmlns:a16="http://schemas.microsoft.com/office/drawing/2014/main" id="{A7EA31D0-69C7-4616-AD72-94C18EE5AB8A}"/>
              </a:ext>
            </a:extLst>
          </p:cNvPr>
          <p:cNvSpPr txBox="1"/>
          <p:nvPr/>
        </p:nvSpPr>
        <p:spPr>
          <a:xfrm>
            <a:off x="713864" y="3680130"/>
            <a:ext cx="1843200" cy="276999"/>
          </a:xfrm>
          <a:prstGeom prst="rect">
            <a:avLst/>
          </a:prstGeom>
          <a:noFill/>
        </p:spPr>
        <p:txBody>
          <a:bodyPr wrap="square" rtlCol="0">
            <a:spAutoFit/>
          </a:bodyPr>
          <a:lstStyle/>
          <a:p>
            <a:r>
              <a:rPr lang="en-GB" sz="1200" b="1" dirty="0">
                <a:solidFill>
                  <a:srgbClr val="66CCCC"/>
                </a:solidFill>
              </a:rPr>
              <a:t>Only</a:t>
            </a:r>
            <a:endParaRPr lang="en-GB" sz="4000" b="1" dirty="0">
              <a:solidFill>
                <a:srgbClr val="66CCCC"/>
              </a:solidFill>
            </a:endParaRPr>
          </a:p>
        </p:txBody>
      </p:sp>
      <p:sp>
        <p:nvSpPr>
          <p:cNvPr id="77" name="TextBox 76">
            <a:extLst>
              <a:ext uri="{FF2B5EF4-FFF2-40B4-BE49-F238E27FC236}">
                <a16:creationId xmlns:a16="http://schemas.microsoft.com/office/drawing/2014/main" id="{115060BC-EF82-4385-BEFA-0E09E49EE20E}"/>
              </a:ext>
            </a:extLst>
          </p:cNvPr>
          <p:cNvSpPr txBox="1"/>
          <p:nvPr/>
        </p:nvSpPr>
        <p:spPr>
          <a:xfrm>
            <a:off x="3790099" y="4200951"/>
            <a:ext cx="1843200" cy="276999"/>
          </a:xfrm>
          <a:prstGeom prst="rect">
            <a:avLst/>
          </a:prstGeom>
          <a:noFill/>
        </p:spPr>
        <p:txBody>
          <a:bodyPr wrap="square" rtlCol="0">
            <a:spAutoFit/>
          </a:bodyPr>
          <a:lstStyle/>
          <a:p>
            <a:r>
              <a:rPr lang="en-GB" sz="1200" b="1" dirty="0">
                <a:solidFill>
                  <a:srgbClr val="66CCCC"/>
                </a:solidFill>
              </a:rPr>
              <a:t>Only</a:t>
            </a:r>
            <a:endParaRPr lang="en-GB" sz="4000" b="1" dirty="0">
              <a:solidFill>
                <a:srgbClr val="66CCCC"/>
              </a:solidFill>
            </a:endParaRPr>
          </a:p>
        </p:txBody>
      </p:sp>
      <p:pic>
        <p:nvPicPr>
          <p:cNvPr id="4" name="Picture 3">
            <a:extLst>
              <a:ext uri="{FF2B5EF4-FFF2-40B4-BE49-F238E27FC236}">
                <a16:creationId xmlns:a16="http://schemas.microsoft.com/office/drawing/2014/main" id="{58BCE40C-2764-BB38-49DD-280AB3915C2A}"/>
              </a:ext>
            </a:extLst>
          </p:cNvPr>
          <p:cNvPicPr>
            <a:picLocks noChangeAspect="1"/>
          </p:cNvPicPr>
          <p:nvPr/>
        </p:nvPicPr>
        <p:blipFill>
          <a:blip r:embed="rId11"/>
          <a:stretch>
            <a:fillRect/>
          </a:stretch>
        </p:blipFill>
        <p:spPr>
          <a:xfrm>
            <a:off x="7119864" y="1395295"/>
            <a:ext cx="4429210" cy="3227964"/>
          </a:xfrm>
          <a:prstGeom prst="rect">
            <a:avLst/>
          </a:prstGeom>
        </p:spPr>
      </p:pic>
    </p:spTree>
    <p:extLst>
      <p:ext uri="{BB962C8B-B14F-4D97-AF65-F5344CB8AC3E}">
        <p14:creationId xmlns:p14="http://schemas.microsoft.com/office/powerpoint/2010/main" val="367810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68B831-A468-4E15-AFA2-A9BE5243E416}"/>
              </a:ext>
            </a:extLst>
          </p:cNvPr>
          <p:cNvSpPr>
            <a:spLocks noGrp="1"/>
          </p:cNvSpPr>
          <p:nvPr>
            <p:ph type="title"/>
          </p:nvPr>
        </p:nvSpPr>
        <p:spPr/>
        <p:txBody>
          <a:bodyPr/>
          <a:lstStyle/>
          <a:p>
            <a:r>
              <a:rPr lang="en-GB" dirty="0"/>
              <a:t>E, S and G are all central to the policy response</a:t>
            </a:r>
          </a:p>
        </p:txBody>
      </p:sp>
      <p:pic>
        <p:nvPicPr>
          <p:cNvPr id="6" name="Picture 5" descr="Timeline&#10;&#10;Description automatically generated">
            <a:extLst>
              <a:ext uri="{FF2B5EF4-FFF2-40B4-BE49-F238E27FC236}">
                <a16:creationId xmlns:a16="http://schemas.microsoft.com/office/drawing/2014/main" id="{48BBF99C-0EDD-42EE-BB13-DA9FA34FF8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061" b="5648"/>
          <a:stretch/>
        </p:blipFill>
        <p:spPr>
          <a:xfrm>
            <a:off x="3198273" y="1349784"/>
            <a:ext cx="8993727" cy="4940312"/>
          </a:xfrm>
          <a:prstGeom prst="rect">
            <a:avLst/>
          </a:prstGeom>
        </p:spPr>
      </p:pic>
      <p:sp>
        <p:nvSpPr>
          <p:cNvPr id="5" name="Content Placeholder 4">
            <a:extLst>
              <a:ext uri="{FF2B5EF4-FFF2-40B4-BE49-F238E27FC236}">
                <a16:creationId xmlns:a16="http://schemas.microsoft.com/office/drawing/2014/main" id="{E9D6D10F-B4C5-4B3F-B7D6-180D014A026A}"/>
              </a:ext>
            </a:extLst>
          </p:cNvPr>
          <p:cNvSpPr txBox="1">
            <a:spLocks/>
          </p:cNvSpPr>
          <p:nvPr/>
        </p:nvSpPr>
        <p:spPr>
          <a:xfrm>
            <a:off x="412801" y="1726444"/>
            <a:ext cx="2785472" cy="4353343"/>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dirty="0">
                <a:solidFill>
                  <a:srgbClr val="4D4D4D"/>
                </a:solidFill>
              </a:rPr>
              <a:t>To secure the stability of our economies and society and to address the risks of climate change, a broad policy response is required to ensure economic activities and development are sustainable. </a:t>
            </a:r>
          </a:p>
          <a:p>
            <a:r>
              <a:rPr lang="en-GB" sz="1400" dirty="0">
                <a:solidFill>
                  <a:srgbClr val="4D4D4D"/>
                </a:solidFill>
              </a:rPr>
              <a:t>This is why </a:t>
            </a:r>
            <a:r>
              <a:rPr lang="en-GB" sz="1400" b="1" dirty="0">
                <a:solidFill>
                  <a:schemeClr val="tx2"/>
                </a:solidFill>
              </a:rPr>
              <a:t>environment, social and governance factors </a:t>
            </a:r>
            <a:r>
              <a:rPr lang="en-GB" sz="1400" dirty="0">
                <a:solidFill>
                  <a:srgbClr val="4D4D4D"/>
                </a:solidFill>
              </a:rPr>
              <a:t>are all under scrutiny, and are </a:t>
            </a:r>
            <a:r>
              <a:rPr lang="en-GB" sz="1400" b="1" dirty="0">
                <a:solidFill>
                  <a:schemeClr val="tx2"/>
                </a:solidFill>
              </a:rPr>
              <a:t>integral to the policy response </a:t>
            </a:r>
            <a:r>
              <a:rPr lang="en-GB" sz="1400" dirty="0">
                <a:solidFill>
                  <a:srgbClr val="4D4D4D"/>
                </a:solidFill>
              </a:rPr>
              <a:t>to climate change. </a:t>
            </a:r>
          </a:p>
        </p:txBody>
      </p:sp>
      <p:pic>
        <p:nvPicPr>
          <p:cNvPr id="2" name="Picture 2" descr="Image result for ulb llm international business law">
            <a:hlinkClick r:id="rId3"/>
            <a:extLst>
              <a:ext uri="{FF2B5EF4-FFF2-40B4-BE49-F238E27FC236}">
                <a16:creationId xmlns:a16="http://schemas.microsoft.com/office/drawing/2014/main" id="{99C28FD6-4F32-5546-54F9-3CF0763994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930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A30DD-8021-BEDA-1CA4-C263F3E8E2D1}"/>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34E1010D-2098-D1F5-6F9B-82E7E6C554B6}"/>
              </a:ext>
            </a:extLst>
          </p:cNvPr>
          <p:cNvSpPr>
            <a:spLocks noGrp="1"/>
          </p:cNvSpPr>
          <p:nvPr>
            <p:ph type="title"/>
          </p:nvPr>
        </p:nvSpPr>
        <p:spPr/>
        <p:txBody>
          <a:bodyPr/>
          <a:lstStyle/>
          <a:p>
            <a:r>
              <a:rPr lang="en-BE" dirty="0"/>
              <a:t>Simplified value chain</a:t>
            </a:r>
            <a:endParaRPr lang="en-GB" dirty="0"/>
          </a:p>
        </p:txBody>
      </p:sp>
      <p:pic>
        <p:nvPicPr>
          <p:cNvPr id="3" name="Picture 2" descr="Image result for ulb llm international business law">
            <a:hlinkClick r:id="rId4"/>
            <a:extLst>
              <a:ext uri="{FF2B5EF4-FFF2-40B4-BE49-F238E27FC236}">
                <a16:creationId xmlns:a16="http://schemas.microsoft.com/office/drawing/2014/main" id="{1FB5799E-9D2B-24B5-0813-BE6E920E2B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SDDD - Save your tiers for another day - SOMO">
            <a:extLst>
              <a:ext uri="{FF2B5EF4-FFF2-40B4-BE49-F238E27FC236}">
                <a16:creationId xmlns:a16="http://schemas.microsoft.com/office/drawing/2014/main" id="{DE41B931-5839-8FEA-C250-CFE3DEBCDE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995" y="1849822"/>
            <a:ext cx="5850066" cy="329066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Future of Supply Chains | Avnet Silica">
            <a:extLst>
              <a:ext uri="{FF2B5EF4-FFF2-40B4-BE49-F238E27FC236}">
                <a16:creationId xmlns:a16="http://schemas.microsoft.com/office/drawing/2014/main" id="{D92D2975-780F-9CF8-38CA-ADEC77179D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31941" y="1849822"/>
            <a:ext cx="5850066" cy="33449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4289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01430-46EC-581D-1E76-61217FE83BA4}"/>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C315BA81-1A52-7AFC-3779-0723B6E483C8}"/>
              </a:ext>
            </a:extLst>
          </p:cNvPr>
          <p:cNvSpPr>
            <a:spLocks noGrp="1"/>
          </p:cNvSpPr>
          <p:nvPr>
            <p:ph type="title"/>
          </p:nvPr>
        </p:nvSpPr>
        <p:spPr/>
        <p:txBody>
          <a:bodyPr/>
          <a:lstStyle/>
          <a:p>
            <a:r>
              <a:rPr lang="en-BE" dirty="0"/>
              <a:t>Scope 1, 2 and 3 emissions</a:t>
            </a:r>
            <a:endParaRPr lang="en-GB" dirty="0"/>
          </a:p>
        </p:txBody>
      </p:sp>
      <p:pic>
        <p:nvPicPr>
          <p:cNvPr id="3" name="Picture 2" descr="Image result for ulb llm international business law">
            <a:hlinkClick r:id="rId4"/>
            <a:extLst>
              <a:ext uri="{FF2B5EF4-FFF2-40B4-BE49-F238E27FC236}">
                <a16:creationId xmlns:a16="http://schemas.microsoft.com/office/drawing/2014/main" id="{19E9389F-E8E6-37D2-FB99-5208F5B880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RI/WBCSD Corporate Value Chain (Scope 3) Accounting and Reporting Standard">
            <a:extLst>
              <a:ext uri="{FF2B5EF4-FFF2-40B4-BE49-F238E27FC236}">
                <a16:creationId xmlns:a16="http://schemas.microsoft.com/office/drawing/2014/main" id="{7720D3EF-6C78-12E1-A1AA-164A0F8094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6868" y="1502204"/>
            <a:ext cx="7283669" cy="46726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18810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Three key drivers of change</a:t>
            </a:r>
          </a:p>
        </p:txBody>
      </p:sp>
      <p:grpSp>
        <p:nvGrpSpPr>
          <p:cNvPr id="3" name="Group 2">
            <a:extLst>
              <a:ext uri="{FF2B5EF4-FFF2-40B4-BE49-F238E27FC236}">
                <a16:creationId xmlns:a16="http://schemas.microsoft.com/office/drawing/2014/main" id="{E4C230E7-06FD-40B6-A01D-E8B74935FEE9}"/>
              </a:ext>
            </a:extLst>
          </p:cNvPr>
          <p:cNvGrpSpPr/>
          <p:nvPr/>
        </p:nvGrpSpPr>
        <p:grpSpPr>
          <a:xfrm>
            <a:off x="802729" y="1963345"/>
            <a:ext cx="9956683" cy="3856262"/>
            <a:chOff x="1074676" y="1796526"/>
            <a:chExt cx="9956683" cy="3856262"/>
          </a:xfrm>
        </p:grpSpPr>
        <p:grpSp>
          <p:nvGrpSpPr>
            <p:cNvPr id="9" name="Group 8">
              <a:extLst>
                <a:ext uri="{FF2B5EF4-FFF2-40B4-BE49-F238E27FC236}">
                  <a16:creationId xmlns:a16="http://schemas.microsoft.com/office/drawing/2014/main" id="{295D55A6-373E-4D6B-BB7F-166129F1176E}"/>
                </a:ext>
              </a:extLst>
            </p:cNvPr>
            <p:cNvGrpSpPr/>
            <p:nvPr/>
          </p:nvGrpSpPr>
          <p:grpSpPr>
            <a:xfrm>
              <a:off x="1074676" y="1796526"/>
              <a:ext cx="9956683" cy="3856262"/>
              <a:chOff x="45338" y="1808163"/>
              <a:chExt cx="9956683" cy="3856262"/>
            </a:xfrm>
          </p:grpSpPr>
          <p:sp>
            <p:nvSpPr>
              <p:cNvPr id="10" name="Hexagon 9">
                <a:extLst>
                  <a:ext uri="{FF2B5EF4-FFF2-40B4-BE49-F238E27FC236}">
                    <a16:creationId xmlns:a16="http://schemas.microsoft.com/office/drawing/2014/main" id="{F9167968-B079-43DA-BE80-8A4B8C6912BD}"/>
                  </a:ext>
                </a:extLst>
              </p:cNvPr>
              <p:cNvSpPr/>
              <p:nvPr/>
            </p:nvSpPr>
            <p:spPr>
              <a:xfrm>
                <a:off x="5130467" y="1808163"/>
                <a:ext cx="2197811" cy="1894664"/>
              </a:xfrm>
              <a:prstGeom prst="hexagon">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Hexagon 10">
                <a:extLst>
                  <a:ext uri="{FF2B5EF4-FFF2-40B4-BE49-F238E27FC236}">
                    <a16:creationId xmlns:a16="http://schemas.microsoft.com/office/drawing/2014/main" id="{3B4B6398-C7C2-4490-99FB-D4D7E555EC10}"/>
                  </a:ext>
                </a:extLst>
              </p:cNvPr>
              <p:cNvSpPr/>
              <p:nvPr/>
            </p:nvSpPr>
            <p:spPr>
              <a:xfrm>
                <a:off x="3336615" y="2788962"/>
                <a:ext cx="2197811" cy="1894664"/>
              </a:xfrm>
              <a:prstGeom prst="hexagon">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Hexagon 14">
                <a:extLst>
                  <a:ext uri="{FF2B5EF4-FFF2-40B4-BE49-F238E27FC236}">
                    <a16:creationId xmlns:a16="http://schemas.microsoft.com/office/drawing/2014/main" id="{A1AB4308-FC38-4332-9C17-A8342B353226}"/>
                  </a:ext>
                </a:extLst>
              </p:cNvPr>
              <p:cNvSpPr/>
              <p:nvPr/>
            </p:nvSpPr>
            <p:spPr>
              <a:xfrm>
                <a:off x="5130467" y="3769761"/>
                <a:ext cx="2197811" cy="1894664"/>
              </a:xfrm>
              <a:prstGeom prst="hexagon">
                <a:avLst/>
              </a:prstGeom>
              <a:solidFill>
                <a:srgbClr val="D985B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oup 15">
                <a:extLst>
                  <a:ext uri="{FF2B5EF4-FFF2-40B4-BE49-F238E27FC236}">
                    <a16:creationId xmlns:a16="http://schemas.microsoft.com/office/drawing/2014/main" id="{0DF54B23-189E-49AC-A0DF-D596F25CDC97}"/>
                  </a:ext>
                </a:extLst>
              </p:cNvPr>
              <p:cNvGrpSpPr/>
              <p:nvPr/>
            </p:nvGrpSpPr>
            <p:grpSpPr>
              <a:xfrm>
                <a:off x="5385500" y="2028020"/>
                <a:ext cx="4616521" cy="1454950"/>
                <a:chOff x="5385500" y="2028020"/>
                <a:chExt cx="4616521" cy="1454950"/>
              </a:xfrm>
              <a:solidFill>
                <a:srgbClr val="F7F6F5"/>
              </a:solidFill>
            </p:grpSpPr>
            <p:sp>
              <p:nvSpPr>
                <p:cNvPr id="26" name="Hexagon 25">
                  <a:extLst>
                    <a:ext uri="{FF2B5EF4-FFF2-40B4-BE49-F238E27FC236}">
                      <a16:creationId xmlns:a16="http://schemas.microsoft.com/office/drawing/2014/main" id="{E65183EF-6017-44E9-A65D-A9C2535139B1}"/>
                    </a:ext>
                  </a:extLst>
                </p:cNvPr>
                <p:cNvSpPr/>
                <p:nvPr/>
              </p:nvSpPr>
              <p:spPr>
                <a:xfrm>
                  <a:off x="5385500" y="2028020"/>
                  <a:ext cx="1687743" cy="1454950"/>
                </a:xfrm>
                <a:prstGeom prst="hexagon">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Rectangle: Diagonal Corners Rounded 26">
                  <a:extLst>
                    <a:ext uri="{FF2B5EF4-FFF2-40B4-BE49-F238E27FC236}">
                      <a16:creationId xmlns:a16="http://schemas.microsoft.com/office/drawing/2014/main" id="{E0BCE07B-07DF-4B43-BD94-B5B862ED3863}"/>
                    </a:ext>
                  </a:extLst>
                </p:cNvPr>
                <p:cNvSpPr/>
                <p:nvPr/>
              </p:nvSpPr>
              <p:spPr>
                <a:xfrm>
                  <a:off x="5801988" y="2028020"/>
                  <a:ext cx="4200033" cy="1454950"/>
                </a:xfrm>
                <a:prstGeom prst="round2DiagRect">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00"/>
                  <a:r>
                    <a:rPr lang="en-BE" sz="1600" b="1" dirty="0">
                      <a:solidFill>
                        <a:schemeClr val="tx1">
                          <a:lumMod val="75000"/>
                          <a:lumOff val="25000"/>
                        </a:schemeClr>
                      </a:solidFill>
                    </a:rPr>
                    <a:t>S</a:t>
                  </a:r>
                  <a:r>
                    <a:rPr lang="en-GB" sz="1600" b="1" dirty="0" err="1">
                      <a:solidFill>
                        <a:schemeClr val="tx1">
                          <a:lumMod val="75000"/>
                          <a:lumOff val="25000"/>
                        </a:schemeClr>
                      </a:solidFill>
                    </a:rPr>
                    <a:t>takeholder</a:t>
                  </a:r>
                  <a:r>
                    <a:rPr lang="en-BE" sz="1600" b="1" dirty="0">
                      <a:solidFill>
                        <a:schemeClr val="tx1">
                          <a:lumMod val="75000"/>
                          <a:lumOff val="25000"/>
                        </a:schemeClr>
                      </a:solidFill>
                    </a:rPr>
                    <a:t>s’</a:t>
                  </a:r>
                  <a:r>
                    <a:rPr lang="en-GB" sz="1600" b="1" dirty="0">
                      <a:solidFill>
                        <a:schemeClr val="tx1">
                          <a:lumMod val="75000"/>
                          <a:lumOff val="25000"/>
                        </a:schemeClr>
                      </a:solidFill>
                    </a:rPr>
                    <a:t> scrutiny</a:t>
                  </a:r>
                  <a:r>
                    <a:rPr lang="en-BE" sz="1600" b="1" dirty="0">
                      <a:solidFill>
                        <a:schemeClr val="tx1">
                          <a:lumMod val="75000"/>
                          <a:lumOff val="25000"/>
                        </a:schemeClr>
                      </a:solidFill>
                    </a:rPr>
                    <a:t> (investors, employees, consumers, etc.)</a:t>
                  </a:r>
                  <a:br>
                    <a:rPr lang="en-GB" sz="1600" b="1" dirty="0">
                      <a:solidFill>
                        <a:schemeClr val="tx1">
                          <a:lumMod val="75000"/>
                          <a:lumOff val="25000"/>
                        </a:schemeClr>
                      </a:solidFill>
                    </a:rPr>
                  </a:br>
                  <a:r>
                    <a:rPr lang="en-GB" sz="1200" dirty="0">
                      <a:solidFill>
                        <a:schemeClr val="accent4"/>
                      </a:solidFill>
                    </a:rPr>
                    <a:t>Corporates are coming under significant pressure from institutional investors to articulate their approach to them and in particular their transition plans.</a:t>
                  </a:r>
                  <a:r>
                    <a:rPr lang="en-BE" sz="1200" dirty="0">
                      <a:solidFill>
                        <a:schemeClr val="accent4"/>
                      </a:solidFill>
                    </a:rPr>
                    <a:t> </a:t>
                  </a:r>
                  <a:r>
                    <a:rPr lang="en-GB" sz="1200" dirty="0">
                      <a:solidFill>
                        <a:schemeClr val="accent4"/>
                      </a:solidFill>
                    </a:rPr>
                    <a:t>Employees and customers have started to engage too.</a:t>
                  </a:r>
                </a:p>
              </p:txBody>
            </p:sp>
          </p:grpSp>
          <p:grpSp>
            <p:nvGrpSpPr>
              <p:cNvPr id="17" name="Group 16">
                <a:extLst>
                  <a:ext uri="{FF2B5EF4-FFF2-40B4-BE49-F238E27FC236}">
                    <a16:creationId xmlns:a16="http://schemas.microsoft.com/office/drawing/2014/main" id="{C38E12FB-70C7-4631-802B-E102C3CD9F1D}"/>
                  </a:ext>
                </a:extLst>
              </p:cNvPr>
              <p:cNvGrpSpPr/>
              <p:nvPr/>
            </p:nvGrpSpPr>
            <p:grpSpPr>
              <a:xfrm flipH="1">
                <a:off x="45338" y="3042286"/>
                <a:ext cx="5230954" cy="1454950"/>
                <a:chOff x="5385500" y="2028020"/>
                <a:chExt cx="5230954" cy="1454950"/>
              </a:xfrm>
              <a:solidFill>
                <a:srgbClr val="F7F6F5"/>
              </a:solidFill>
            </p:grpSpPr>
            <p:sp>
              <p:nvSpPr>
                <p:cNvPr id="24" name="Hexagon 23">
                  <a:extLst>
                    <a:ext uri="{FF2B5EF4-FFF2-40B4-BE49-F238E27FC236}">
                      <a16:creationId xmlns:a16="http://schemas.microsoft.com/office/drawing/2014/main" id="{5B007D45-55B6-414A-B1FB-A8A6B2478076}"/>
                    </a:ext>
                  </a:extLst>
                </p:cNvPr>
                <p:cNvSpPr/>
                <p:nvPr/>
              </p:nvSpPr>
              <p:spPr>
                <a:xfrm>
                  <a:off x="5385500" y="2028020"/>
                  <a:ext cx="1687743" cy="1454950"/>
                </a:xfrm>
                <a:prstGeom prst="hexagon">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Rectangle: Diagonal Corners Rounded 24">
                  <a:extLst>
                    <a:ext uri="{FF2B5EF4-FFF2-40B4-BE49-F238E27FC236}">
                      <a16:creationId xmlns:a16="http://schemas.microsoft.com/office/drawing/2014/main" id="{597E8B07-2F22-4E4C-9313-FD9F1C3B3B17}"/>
                    </a:ext>
                  </a:extLst>
                </p:cNvPr>
                <p:cNvSpPr/>
                <p:nvPr/>
              </p:nvSpPr>
              <p:spPr>
                <a:xfrm>
                  <a:off x="6208178" y="2028020"/>
                  <a:ext cx="4408276" cy="1454950"/>
                </a:xfrm>
                <a:prstGeom prst="round2DiagRect">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1600" b="1" dirty="0">
                      <a:solidFill>
                        <a:schemeClr val="tx1">
                          <a:lumMod val="75000"/>
                          <a:lumOff val="25000"/>
                        </a:schemeClr>
                      </a:solidFill>
                    </a:rPr>
                    <a:t>Soft law commitments</a:t>
                  </a:r>
                  <a:br>
                    <a:rPr lang="en-GB" sz="1600" b="1" dirty="0">
                      <a:solidFill>
                        <a:schemeClr val="tx1">
                          <a:lumMod val="75000"/>
                          <a:lumOff val="25000"/>
                        </a:schemeClr>
                      </a:solidFill>
                    </a:rPr>
                  </a:br>
                  <a:r>
                    <a:rPr lang="en-GB" sz="1200" dirty="0">
                      <a:solidFill>
                        <a:schemeClr val="accent4"/>
                      </a:solidFill>
                    </a:rPr>
                    <a:t>The breadth and wide ranging implications of ESG initially resulted in principles based frameworks as a result of inability to adopt global or even national regulatory change. Companies’ public commitments to these can be superficial. Increasingly they are not risk free. Failure to ‘walk the talk’ can lead to claims and serious brand damage.</a:t>
                  </a:r>
                  <a:endParaRPr lang="en-GB" sz="1400" dirty="0">
                    <a:solidFill>
                      <a:schemeClr val="accent4"/>
                    </a:solidFill>
                  </a:endParaRPr>
                </a:p>
              </p:txBody>
            </p:sp>
          </p:grpSp>
          <p:pic>
            <p:nvPicPr>
              <p:cNvPr id="18" name="Graphic 17">
                <a:extLst>
                  <a:ext uri="{FF2B5EF4-FFF2-40B4-BE49-F238E27FC236}">
                    <a16:creationId xmlns:a16="http://schemas.microsoft.com/office/drawing/2014/main" id="{1A54A8A3-1E1A-4079-A581-A2A43240B8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43634" y="2487365"/>
                <a:ext cx="579526" cy="579526"/>
              </a:xfrm>
              <a:prstGeom prst="rect">
                <a:avLst/>
              </a:prstGeom>
            </p:spPr>
          </p:pic>
          <p:grpSp>
            <p:nvGrpSpPr>
              <p:cNvPr id="19" name="Group 18">
                <a:extLst>
                  <a:ext uri="{FF2B5EF4-FFF2-40B4-BE49-F238E27FC236}">
                    <a16:creationId xmlns:a16="http://schemas.microsoft.com/office/drawing/2014/main" id="{9543F908-61FC-41A7-9EA6-257B9BC494B5}"/>
                  </a:ext>
                </a:extLst>
              </p:cNvPr>
              <p:cNvGrpSpPr/>
              <p:nvPr/>
            </p:nvGrpSpPr>
            <p:grpSpPr>
              <a:xfrm>
                <a:off x="5385500" y="3985211"/>
                <a:ext cx="4616521" cy="1454950"/>
                <a:chOff x="5385500" y="2028020"/>
                <a:chExt cx="4616521" cy="1454950"/>
              </a:xfrm>
              <a:solidFill>
                <a:srgbClr val="F7F6F5"/>
              </a:solidFill>
            </p:grpSpPr>
            <p:sp>
              <p:nvSpPr>
                <p:cNvPr id="22" name="Hexagon 21">
                  <a:extLst>
                    <a:ext uri="{FF2B5EF4-FFF2-40B4-BE49-F238E27FC236}">
                      <a16:creationId xmlns:a16="http://schemas.microsoft.com/office/drawing/2014/main" id="{8E4316F8-D9A0-4452-BCD9-98AFE8937365}"/>
                    </a:ext>
                  </a:extLst>
                </p:cNvPr>
                <p:cNvSpPr/>
                <p:nvPr/>
              </p:nvSpPr>
              <p:spPr>
                <a:xfrm>
                  <a:off x="5385500" y="2028020"/>
                  <a:ext cx="1687743" cy="1454950"/>
                </a:xfrm>
                <a:prstGeom prst="hexagon">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Rectangle: Diagonal Corners Rounded 22">
                  <a:extLst>
                    <a:ext uri="{FF2B5EF4-FFF2-40B4-BE49-F238E27FC236}">
                      <a16:creationId xmlns:a16="http://schemas.microsoft.com/office/drawing/2014/main" id="{C642F470-395D-4D08-91DB-27D57CF1716C}"/>
                    </a:ext>
                  </a:extLst>
                </p:cNvPr>
                <p:cNvSpPr/>
                <p:nvPr/>
              </p:nvSpPr>
              <p:spPr>
                <a:xfrm>
                  <a:off x="5801988" y="2028020"/>
                  <a:ext cx="4200033" cy="1454950"/>
                </a:xfrm>
                <a:prstGeom prst="round2DiagRect">
                  <a:avLst/>
                </a:prstGeom>
                <a:solidFill>
                  <a:schemeClr val="accent6">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4500"/>
                  <a:r>
                    <a:rPr lang="en-GB" sz="1600" b="1" dirty="0">
                      <a:solidFill>
                        <a:schemeClr val="tx1">
                          <a:lumMod val="75000"/>
                          <a:lumOff val="25000"/>
                        </a:schemeClr>
                      </a:solidFill>
                    </a:rPr>
                    <a:t>Regulation</a:t>
                  </a:r>
                  <a:br>
                    <a:rPr lang="en-GB" sz="1600" b="1" dirty="0">
                      <a:solidFill>
                        <a:schemeClr val="tx1">
                          <a:lumMod val="75000"/>
                          <a:lumOff val="25000"/>
                        </a:schemeClr>
                      </a:solidFill>
                    </a:rPr>
                  </a:br>
                  <a:r>
                    <a:rPr lang="en-GB" sz="1200" dirty="0">
                      <a:solidFill>
                        <a:schemeClr val="accent4"/>
                      </a:solidFill>
                    </a:rPr>
                    <a:t>In the EU, the Commission </a:t>
                  </a:r>
                  <a:r>
                    <a:rPr lang="en-BE" sz="1200" dirty="0">
                      <a:solidFill>
                        <a:schemeClr val="accent4"/>
                      </a:solidFill>
                    </a:rPr>
                    <a:t>has been</a:t>
                  </a:r>
                  <a:r>
                    <a:rPr lang="en-GB" sz="1200" dirty="0">
                      <a:solidFill>
                        <a:schemeClr val="accent4"/>
                      </a:solidFill>
                    </a:rPr>
                    <a:t> engaged in a rapid and ambitious roll out of green regulation, initially impacting financial markets but extending into industrial activity. </a:t>
                  </a:r>
                </a:p>
              </p:txBody>
            </p:sp>
          </p:grpSp>
        </p:grpSp>
        <p:pic>
          <p:nvPicPr>
            <p:cNvPr id="29" name="Graphic 28">
              <a:extLst>
                <a:ext uri="{FF2B5EF4-FFF2-40B4-BE49-F238E27FC236}">
                  <a16:creationId xmlns:a16="http://schemas.microsoft.com/office/drawing/2014/main" id="{D594B4E6-1F79-4808-9F4E-8F56726C2F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2952" y="3556241"/>
              <a:ext cx="418719" cy="403765"/>
            </a:xfrm>
            <a:prstGeom prst="rect">
              <a:avLst/>
            </a:prstGeom>
          </p:spPr>
        </p:pic>
        <p:pic>
          <p:nvPicPr>
            <p:cNvPr id="30" name="Graphic 29">
              <a:extLst>
                <a:ext uri="{FF2B5EF4-FFF2-40B4-BE49-F238E27FC236}">
                  <a16:creationId xmlns:a16="http://schemas.microsoft.com/office/drawing/2014/main" id="{40511BF7-D961-4910-B133-2DD7AA725E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72972" y="4457676"/>
              <a:ext cx="557213" cy="428625"/>
            </a:xfrm>
            <a:prstGeom prst="rect">
              <a:avLst/>
            </a:prstGeom>
          </p:spPr>
        </p:pic>
      </p:grpSp>
      <p:pic>
        <p:nvPicPr>
          <p:cNvPr id="20" name="Picture 2" descr="Image result for ulb llm international business law">
            <a:hlinkClick r:id="rId9"/>
            <a:extLst>
              <a:ext uri="{FF2B5EF4-FFF2-40B4-BE49-F238E27FC236}">
                <a16:creationId xmlns:a16="http://schemas.microsoft.com/office/drawing/2014/main" id="{C53E7C58-BCD4-48F6-89D9-AB8E476F83E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060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b="-57"/>
          <a:stretch/>
        </p:blipFill>
        <p:spPr>
          <a:xfrm>
            <a:off x="0" y="3904"/>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Stakeholders’ scrutiny </a:t>
            </a:r>
          </a:p>
        </p:txBody>
      </p:sp>
    </p:spTree>
    <p:extLst>
      <p:ext uri="{BB962C8B-B14F-4D97-AF65-F5344CB8AC3E}">
        <p14:creationId xmlns:p14="http://schemas.microsoft.com/office/powerpoint/2010/main" val="2588660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Investors</a:t>
            </a:r>
            <a:r>
              <a:rPr lang="en-BE" dirty="0"/>
              <a:t> and financial institutions</a:t>
            </a:r>
            <a:r>
              <a:rPr lang="en-GB" dirty="0"/>
              <a:t> are looking for green </a:t>
            </a:r>
            <a:br>
              <a:rPr lang="en-BE" dirty="0"/>
            </a:br>
            <a:r>
              <a:rPr lang="en-GB" dirty="0"/>
              <a:t>opportunities</a:t>
            </a:r>
          </a:p>
        </p:txBody>
      </p:sp>
      <p:sp>
        <p:nvSpPr>
          <p:cNvPr id="7" name="Content Placeholder 4">
            <a:extLst>
              <a:ext uri="{FF2B5EF4-FFF2-40B4-BE49-F238E27FC236}">
                <a16:creationId xmlns:a16="http://schemas.microsoft.com/office/drawing/2014/main" id="{747179A6-778C-4601-AA62-4E0D3BA22F5B}"/>
              </a:ext>
            </a:extLst>
          </p:cNvPr>
          <p:cNvSpPr txBox="1">
            <a:spLocks/>
          </p:cNvSpPr>
          <p:nvPr/>
        </p:nvSpPr>
        <p:spPr>
          <a:xfrm>
            <a:off x="547099" y="1769123"/>
            <a:ext cx="5569096" cy="2959231"/>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dirty="0">
                <a:solidFill>
                  <a:schemeClr val="accent4">
                    <a:lumMod val="50000"/>
                  </a:schemeClr>
                </a:solidFill>
              </a:rPr>
              <a:t>Financiers are under pressure to decarbonise their portfolios and use their leverage to address ESG risks. </a:t>
            </a:r>
          </a:p>
          <a:p>
            <a:r>
              <a:rPr lang="en-GB" sz="1400" dirty="0">
                <a:solidFill>
                  <a:schemeClr val="accent4">
                    <a:lumMod val="50000"/>
                  </a:schemeClr>
                </a:solidFill>
              </a:rPr>
              <a:t>There is great </a:t>
            </a:r>
            <a:r>
              <a:rPr lang="en-GB" sz="1400" dirty="0">
                <a:solidFill>
                  <a:schemeClr val="accent1"/>
                </a:solidFill>
              </a:rPr>
              <a:t>appetite</a:t>
            </a:r>
            <a:r>
              <a:rPr lang="en-GB" sz="1400" dirty="0">
                <a:solidFill>
                  <a:schemeClr val="accent4">
                    <a:lumMod val="50000"/>
                  </a:schemeClr>
                </a:solidFill>
              </a:rPr>
              <a:t> for ‘green’ and ‘sustainable’ financial products (but also increasing scrutiny and greenwashing risk).</a:t>
            </a:r>
          </a:p>
          <a:p>
            <a:r>
              <a:rPr lang="en-GB" sz="1400" dirty="0">
                <a:solidFill>
                  <a:schemeClr val="accent4">
                    <a:lumMod val="50000"/>
                  </a:schemeClr>
                </a:solidFill>
              </a:rPr>
              <a:t>NGOs are gearing up to assess the robustness of disclosures in debt instruments, and are putting pressure on financiers to engage more actively with investee companies (particularly on social issues).</a:t>
            </a:r>
          </a:p>
          <a:p>
            <a:endParaRPr lang="en-GB" sz="1100" dirty="0">
              <a:solidFill>
                <a:schemeClr val="accent4">
                  <a:lumMod val="50000"/>
                </a:schemeClr>
              </a:solidFill>
            </a:endParaRPr>
          </a:p>
          <a:p>
            <a:endParaRPr lang="en-GB" sz="1100" b="1" dirty="0">
              <a:solidFill>
                <a:srgbClr val="4D4D4D"/>
              </a:solidFill>
            </a:endParaRPr>
          </a:p>
        </p:txBody>
      </p:sp>
      <p:grpSp>
        <p:nvGrpSpPr>
          <p:cNvPr id="19" name="Group 18">
            <a:extLst>
              <a:ext uri="{FF2B5EF4-FFF2-40B4-BE49-F238E27FC236}">
                <a16:creationId xmlns:a16="http://schemas.microsoft.com/office/drawing/2014/main" id="{43FD046C-3E6B-4E32-8B9F-F42BE67D7121}"/>
              </a:ext>
            </a:extLst>
          </p:cNvPr>
          <p:cNvGrpSpPr/>
          <p:nvPr/>
        </p:nvGrpSpPr>
        <p:grpSpPr>
          <a:xfrm>
            <a:off x="6439924" y="1651332"/>
            <a:ext cx="4915280" cy="4206228"/>
            <a:chOff x="3322412" y="1816968"/>
            <a:chExt cx="4104040" cy="3512014"/>
          </a:xfrm>
        </p:grpSpPr>
        <p:sp>
          <p:nvSpPr>
            <p:cNvPr id="20" name="Freeform: Shape 19">
              <a:extLst>
                <a:ext uri="{FF2B5EF4-FFF2-40B4-BE49-F238E27FC236}">
                  <a16:creationId xmlns:a16="http://schemas.microsoft.com/office/drawing/2014/main" id="{AEC340C3-926F-433D-8086-8B64EFD5E4F6}"/>
                </a:ext>
              </a:extLst>
            </p:cNvPr>
            <p:cNvSpPr/>
            <p:nvPr/>
          </p:nvSpPr>
          <p:spPr>
            <a:xfrm>
              <a:off x="5381331" y="1816968"/>
              <a:ext cx="1442435" cy="1254291"/>
            </a:xfrm>
            <a:custGeom>
              <a:avLst/>
              <a:gdLst>
                <a:gd name="connsiteX0" fmla="*/ 790830 w 1442434"/>
                <a:gd name="connsiteY0" fmla="*/ 1268088 h 1254290"/>
                <a:gd name="connsiteX1" fmla="*/ 1456232 w 1442434"/>
                <a:gd name="connsiteY1" fmla="*/ 603314 h 1254290"/>
                <a:gd name="connsiteX2" fmla="*/ 802119 w 1442434"/>
                <a:gd name="connsiteY2" fmla="*/ 162431 h 1254290"/>
                <a:gd name="connsiteX3" fmla="*/ 0 w 1442434"/>
                <a:gd name="connsiteY3" fmla="*/ 0 h 1254290"/>
                <a:gd name="connsiteX4" fmla="*/ 0 w 1442434"/>
                <a:gd name="connsiteY4" fmla="*/ 940718 h 1254290"/>
                <a:gd name="connsiteX5" fmla="*/ 790830 w 1442434"/>
                <a:gd name="connsiteY5" fmla="*/ 1268088 h 125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2434" h="1254290">
                  <a:moveTo>
                    <a:pt x="790830" y="1268088"/>
                  </a:moveTo>
                  <a:lnTo>
                    <a:pt x="1456232" y="603314"/>
                  </a:lnTo>
                  <a:cubicBezTo>
                    <a:pt x="1267461" y="414543"/>
                    <a:pt x="1047333" y="265910"/>
                    <a:pt x="802119" y="162431"/>
                  </a:cubicBezTo>
                  <a:cubicBezTo>
                    <a:pt x="547498" y="54562"/>
                    <a:pt x="277825" y="0"/>
                    <a:pt x="0" y="0"/>
                  </a:cubicBezTo>
                  <a:lnTo>
                    <a:pt x="0" y="940718"/>
                  </a:lnTo>
                  <a:cubicBezTo>
                    <a:pt x="299148" y="940718"/>
                    <a:pt x="580110" y="1056740"/>
                    <a:pt x="790830" y="1268088"/>
                  </a:cubicBezTo>
                  <a:close/>
                </a:path>
              </a:pathLst>
            </a:custGeom>
            <a:solidFill>
              <a:srgbClr val="9999CC"/>
            </a:solidFill>
            <a:ln w="62634" cap="flat">
              <a:noFill/>
              <a:prstDash val="solid"/>
              <a:miter/>
            </a:ln>
          </p:spPr>
          <p:txBody>
            <a:bodyPr rtlCol="0" anchor="ctr"/>
            <a:lstStyle/>
            <a:p>
              <a:pPr lvl="0"/>
              <a:endParaRPr lang="en-GB" sz="1100" dirty="0">
                <a:solidFill>
                  <a:srgbClr val="FFFFFF"/>
                </a:solidFill>
              </a:endParaRPr>
            </a:p>
          </p:txBody>
        </p:sp>
        <p:sp>
          <p:nvSpPr>
            <p:cNvPr id="21" name="Freeform: Shape 20">
              <a:extLst>
                <a:ext uri="{FF2B5EF4-FFF2-40B4-BE49-F238E27FC236}">
                  <a16:creationId xmlns:a16="http://schemas.microsoft.com/office/drawing/2014/main" id="{95CE6B7E-217E-41D8-A33B-956358988BE1}"/>
                </a:ext>
              </a:extLst>
            </p:cNvPr>
            <p:cNvSpPr/>
            <p:nvPr/>
          </p:nvSpPr>
          <p:spPr>
            <a:xfrm>
              <a:off x="6172161" y="3876514"/>
              <a:ext cx="1254291" cy="1442435"/>
            </a:xfrm>
            <a:custGeom>
              <a:avLst/>
              <a:gdLst>
                <a:gd name="connsiteX0" fmla="*/ 0 w 1254290"/>
                <a:gd name="connsiteY0" fmla="*/ 790203 h 1442434"/>
                <a:gd name="connsiteX1" fmla="*/ 0 w 1254290"/>
                <a:gd name="connsiteY1" fmla="*/ 790203 h 1442434"/>
                <a:gd name="connsiteX2" fmla="*/ 665401 w 1254290"/>
                <a:gd name="connsiteY2" fmla="*/ 1455605 h 1442434"/>
                <a:gd name="connsiteX3" fmla="*/ 665401 w 1254290"/>
                <a:gd name="connsiteY3" fmla="*/ 1455605 h 1442434"/>
                <a:gd name="connsiteX4" fmla="*/ 1106285 w 1254290"/>
                <a:gd name="connsiteY4" fmla="*/ 801492 h 1442434"/>
                <a:gd name="connsiteX5" fmla="*/ 1268088 w 1254290"/>
                <a:gd name="connsiteY5" fmla="*/ 0 h 1442434"/>
                <a:gd name="connsiteX6" fmla="*/ 327370 w 1254290"/>
                <a:gd name="connsiteY6" fmla="*/ 0 h 1442434"/>
                <a:gd name="connsiteX7" fmla="*/ 0 w 1254290"/>
                <a:gd name="connsiteY7" fmla="*/ 790203 h 144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4290" h="1442434">
                  <a:moveTo>
                    <a:pt x="0" y="790203"/>
                  </a:moveTo>
                  <a:lnTo>
                    <a:pt x="0" y="790203"/>
                  </a:lnTo>
                  <a:lnTo>
                    <a:pt x="665401" y="1455605"/>
                  </a:lnTo>
                  <a:lnTo>
                    <a:pt x="665401" y="1455605"/>
                  </a:lnTo>
                  <a:cubicBezTo>
                    <a:pt x="854172" y="1266834"/>
                    <a:pt x="1002806" y="1046706"/>
                    <a:pt x="1106285" y="801492"/>
                  </a:cubicBezTo>
                  <a:cubicBezTo>
                    <a:pt x="1213527" y="547498"/>
                    <a:pt x="1268088" y="277825"/>
                    <a:pt x="1268088" y="0"/>
                  </a:cubicBezTo>
                  <a:lnTo>
                    <a:pt x="327370" y="0"/>
                  </a:lnTo>
                  <a:cubicBezTo>
                    <a:pt x="327997" y="298521"/>
                    <a:pt x="211348" y="579483"/>
                    <a:pt x="0" y="790203"/>
                  </a:cubicBezTo>
                  <a:close/>
                </a:path>
              </a:pathLst>
            </a:custGeom>
            <a:solidFill>
              <a:srgbClr val="CCCC99"/>
            </a:solidFill>
            <a:ln w="62634" cap="flat">
              <a:noFill/>
              <a:prstDash val="solid"/>
              <a:miter/>
            </a:ln>
          </p:spPr>
          <p:txBody>
            <a:bodyPr rtlCol="0" anchor="ctr"/>
            <a:lstStyle/>
            <a:p>
              <a:pPr marL="177800" lvl="0"/>
              <a:endParaRPr lang="en-GB" sz="1100" dirty="0">
                <a:solidFill>
                  <a:srgbClr val="FFFFFF"/>
                </a:solidFill>
              </a:endParaRPr>
            </a:p>
          </p:txBody>
        </p:sp>
        <p:sp>
          <p:nvSpPr>
            <p:cNvPr id="22" name="Freeform: Shape 21">
              <a:extLst>
                <a:ext uri="{FF2B5EF4-FFF2-40B4-BE49-F238E27FC236}">
                  <a16:creationId xmlns:a16="http://schemas.microsoft.com/office/drawing/2014/main" id="{E6EAB0AF-57FE-4AF0-8F7D-4738B4CEEFC9}"/>
                </a:ext>
              </a:extLst>
            </p:cNvPr>
            <p:cNvSpPr/>
            <p:nvPr/>
          </p:nvSpPr>
          <p:spPr>
            <a:xfrm>
              <a:off x="6172161" y="2420282"/>
              <a:ext cx="1254291" cy="1442435"/>
            </a:xfrm>
            <a:custGeom>
              <a:avLst/>
              <a:gdLst>
                <a:gd name="connsiteX0" fmla="*/ 665401 w 1254290"/>
                <a:gd name="connsiteY0" fmla="*/ 0 h 1442434"/>
                <a:gd name="connsiteX1" fmla="*/ 665401 w 1254290"/>
                <a:gd name="connsiteY1" fmla="*/ 0 h 1442434"/>
                <a:gd name="connsiteX2" fmla="*/ 0 w 1254290"/>
                <a:gd name="connsiteY2" fmla="*/ 664774 h 1442434"/>
                <a:gd name="connsiteX3" fmla="*/ 327370 w 1254290"/>
                <a:gd name="connsiteY3" fmla="*/ 1455605 h 1442434"/>
                <a:gd name="connsiteX4" fmla="*/ 1268088 w 1254290"/>
                <a:gd name="connsiteY4" fmla="*/ 1455605 h 1442434"/>
                <a:gd name="connsiteX5" fmla="*/ 1106285 w 1254290"/>
                <a:gd name="connsiteY5" fmla="*/ 654113 h 1442434"/>
                <a:gd name="connsiteX6" fmla="*/ 665401 w 1254290"/>
                <a:gd name="connsiteY6" fmla="*/ 0 h 144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4290" h="1442434">
                  <a:moveTo>
                    <a:pt x="665401" y="0"/>
                  </a:moveTo>
                  <a:lnTo>
                    <a:pt x="665401" y="0"/>
                  </a:lnTo>
                  <a:lnTo>
                    <a:pt x="0" y="664774"/>
                  </a:lnTo>
                  <a:cubicBezTo>
                    <a:pt x="211348" y="876122"/>
                    <a:pt x="327370" y="1157083"/>
                    <a:pt x="327370" y="1455605"/>
                  </a:cubicBezTo>
                  <a:lnTo>
                    <a:pt x="1268088" y="1455605"/>
                  </a:lnTo>
                  <a:cubicBezTo>
                    <a:pt x="1268088" y="1177779"/>
                    <a:pt x="1213527" y="908107"/>
                    <a:pt x="1106285" y="654113"/>
                  </a:cubicBezTo>
                  <a:cubicBezTo>
                    <a:pt x="1002806" y="408899"/>
                    <a:pt x="854172" y="188771"/>
                    <a:pt x="665401" y="0"/>
                  </a:cubicBezTo>
                  <a:close/>
                </a:path>
              </a:pathLst>
            </a:custGeom>
            <a:solidFill>
              <a:srgbClr val="99CC99"/>
            </a:solidFill>
            <a:ln w="62634" cap="flat">
              <a:noFill/>
              <a:prstDash val="solid"/>
              <a:miter/>
            </a:ln>
          </p:spPr>
          <p:txBody>
            <a:bodyPr rtlCol="0" anchor="ctr"/>
            <a:lstStyle/>
            <a:p>
              <a:pPr lvl="0" algn="ctr"/>
              <a:endParaRPr lang="en-GB" sz="1100" dirty="0">
                <a:solidFill>
                  <a:srgbClr val="FFFFFF"/>
                </a:solidFill>
              </a:endParaRPr>
            </a:p>
          </p:txBody>
        </p:sp>
        <p:sp>
          <p:nvSpPr>
            <p:cNvPr id="23" name="Freeform: Shape 22">
              <a:extLst>
                <a:ext uri="{FF2B5EF4-FFF2-40B4-BE49-F238E27FC236}">
                  <a16:creationId xmlns:a16="http://schemas.microsoft.com/office/drawing/2014/main" id="{DFE0DAEE-1B1C-4980-B216-460AD6B06B4F}"/>
                </a:ext>
              </a:extLst>
            </p:cNvPr>
            <p:cNvSpPr/>
            <p:nvPr/>
          </p:nvSpPr>
          <p:spPr>
            <a:xfrm>
              <a:off x="3322412" y="2420282"/>
              <a:ext cx="1254291" cy="1442435"/>
            </a:xfrm>
            <a:custGeom>
              <a:avLst/>
              <a:gdLst>
                <a:gd name="connsiteX0" fmla="*/ 1268088 w 1254290"/>
                <a:gd name="connsiteY0" fmla="*/ 664774 h 1442434"/>
                <a:gd name="connsiteX1" fmla="*/ 603314 w 1254290"/>
                <a:gd name="connsiteY1" fmla="*/ 0 h 1442434"/>
                <a:gd name="connsiteX2" fmla="*/ 162431 w 1254290"/>
                <a:gd name="connsiteY2" fmla="*/ 654113 h 1442434"/>
                <a:gd name="connsiteX3" fmla="*/ 0 w 1254290"/>
                <a:gd name="connsiteY3" fmla="*/ 1455605 h 1442434"/>
                <a:gd name="connsiteX4" fmla="*/ 940718 w 1254290"/>
                <a:gd name="connsiteY4" fmla="*/ 1455605 h 1442434"/>
                <a:gd name="connsiteX5" fmla="*/ 1268088 w 1254290"/>
                <a:gd name="connsiteY5" fmla="*/ 664774 h 144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290" h="1442434">
                  <a:moveTo>
                    <a:pt x="1268088" y="664774"/>
                  </a:moveTo>
                  <a:lnTo>
                    <a:pt x="603314" y="0"/>
                  </a:lnTo>
                  <a:cubicBezTo>
                    <a:pt x="414543" y="188771"/>
                    <a:pt x="265910" y="408899"/>
                    <a:pt x="162431" y="654113"/>
                  </a:cubicBezTo>
                  <a:cubicBezTo>
                    <a:pt x="54562" y="908107"/>
                    <a:pt x="0" y="1177779"/>
                    <a:pt x="0" y="1455605"/>
                  </a:cubicBezTo>
                  <a:lnTo>
                    <a:pt x="940718" y="1455605"/>
                  </a:lnTo>
                  <a:cubicBezTo>
                    <a:pt x="940718" y="1157083"/>
                    <a:pt x="1056740" y="876122"/>
                    <a:pt x="1268088" y="664774"/>
                  </a:cubicBezTo>
                  <a:close/>
                </a:path>
              </a:pathLst>
            </a:custGeom>
            <a:solidFill>
              <a:srgbClr val="CC5C99"/>
            </a:solidFill>
            <a:ln w="62634" cap="flat">
              <a:noFill/>
              <a:prstDash val="solid"/>
              <a:miter/>
            </a:ln>
          </p:spPr>
          <p:txBody>
            <a:bodyPr rtlCol="0" anchor="ctr"/>
            <a:lstStyle/>
            <a:p>
              <a:pPr lvl="0" algn="ctr"/>
              <a:endParaRPr lang="en-GB" sz="1100" dirty="0">
                <a:solidFill>
                  <a:srgbClr val="FFFFFF"/>
                </a:solidFill>
              </a:endParaRPr>
            </a:p>
          </p:txBody>
        </p:sp>
        <p:sp>
          <p:nvSpPr>
            <p:cNvPr id="24" name="Freeform: Shape 23">
              <a:extLst>
                <a:ext uri="{FF2B5EF4-FFF2-40B4-BE49-F238E27FC236}">
                  <a16:creationId xmlns:a16="http://schemas.microsoft.com/office/drawing/2014/main" id="{555FE418-40A0-410F-ABBB-55923144E2F4}"/>
                </a:ext>
              </a:extLst>
            </p:cNvPr>
            <p:cNvSpPr/>
            <p:nvPr/>
          </p:nvSpPr>
          <p:spPr>
            <a:xfrm>
              <a:off x="3925726" y="1816968"/>
              <a:ext cx="1442435" cy="1254291"/>
            </a:xfrm>
            <a:custGeom>
              <a:avLst/>
              <a:gdLst>
                <a:gd name="connsiteX0" fmla="*/ 664774 w 1442434"/>
                <a:gd name="connsiteY0" fmla="*/ 1268088 h 1254290"/>
                <a:gd name="connsiteX1" fmla="*/ 1455605 w 1442434"/>
                <a:gd name="connsiteY1" fmla="*/ 940718 h 1254290"/>
                <a:gd name="connsiteX2" fmla="*/ 1455605 w 1442434"/>
                <a:gd name="connsiteY2" fmla="*/ 0 h 1254290"/>
                <a:gd name="connsiteX3" fmla="*/ 654113 w 1442434"/>
                <a:gd name="connsiteY3" fmla="*/ 161804 h 1254290"/>
                <a:gd name="connsiteX4" fmla="*/ 0 w 1442434"/>
                <a:gd name="connsiteY4" fmla="*/ 603314 h 1254290"/>
                <a:gd name="connsiteX5" fmla="*/ 0 w 1442434"/>
                <a:gd name="connsiteY5" fmla="*/ 603314 h 1254290"/>
                <a:gd name="connsiteX6" fmla="*/ 664774 w 1442434"/>
                <a:gd name="connsiteY6" fmla="*/ 1268088 h 1254290"/>
                <a:gd name="connsiteX7" fmla="*/ 664774 w 1442434"/>
                <a:gd name="connsiteY7" fmla="*/ 1268088 h 125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2434" h="1254290">
                  <a:moveTo>
                    <a:pt x="664774" y="1268088"/>
                  </a:moveTo>
                  <a:cubicBezTo>
                    <a:pt x="876122" y="1056740"/>
                    <a:pt x="1157083" y="940718"/>
                    <a:pt x="1455605" y="940718"/>
                  </a:cubicBezTo>
                  <a:lnTo>
                    <a:pt x="1455605" y="0"/>
                  </a:lnTo>
                  <a:cubicBezTo>
                    <a:pt x="1177779" y="0"/>
                    <a:pt x="908107" y="54562"/>
                    <a:pt x="654113" y="161804"/>
                  </a:cubicBezTo>
                  <a:cubicBezTo>
                    <a:pt x="408899" y="265910"/>
                    <a:pt x="188771" y="413916"/>
                    <a:pt x="0" y="603314"/>
                  </a:cubicBezTo>
                  <a:lnTo>
                    <a:pt x="0" y="603314"/>
                  </a:lnTo>
                  <a:lnTo>
                    <a:pt x="664774" y="1268088"/>
                  </a:lnTo>
                  <a:lnTo>
                    <a:pt x="664774" y="1268088"/>
                  </a:lnTo>
                  <a:close/>
                </a:path>
              </a:pathLst>
            </a:custGeom>
            <a:solidFill>
              <a:srgbClr val="99CCFF"/>
            </a:solidFill>
            <a:ln w="62634" cap="flat">
              <a:noFill/>
              <a:prstDash val="solid"/>
              <a:miter/>
            </a:ln>
          </p:spPr>
          <p:txBody>
            <a:bodyPr rtlCol="0" anchor="ctr"/>
            <a:lstStyle/>
            <a:p>
              <a:pPr marL="361950" lvl="0" algn="r"/>
              <a:endParaRPr lang="en-GB" sz="1100" dirty="0">
                <a:solidFill>
                  <a:srgbClr val="FFFFFF"/>
                </a:solidFill>
              </a:endParaRPr>
            </a:p>
          </p:txBody>
        </p:sp>
        <p:sp>
          <p:nvSpPr>
            <p:cNvPr id="25" name="Freeform: Shape 24">
              <a:extLst>
                <a:ext uri="{FF2B5EF4-FFF2-40B4-BE49-F238E27FC236}">
                  <a16:creationId xmlns:a16="http://schemas.microsoft.com/office/drawing/2014/main" id="{A14C42EA-9172-435D-B7B8-C1703B0D02BC}"/>
                </a:ext>
              </a:extLst>
            </p:cNvPr>
            <p:cNvSpPr/>
            <p:nvPr/>
          </p:nvSpPr>
          <p:spPr>
            <a:xfrm>
              <a:off x="3322412" y="3875887"/>
              <a:ext cx="1254291" cy="1442435"/>
            </a:xfrm>
            <a:custGeom>
              <a:avLst/>
              <a:gdLst>
                <a:gd name="connsiteX0" fmla="*/ 940718 w 1254290"/>
                <a:gd name="connsiteY0" fmla="*/ 0 h 1442434"/>
                <a:gd name="connsiteX1" fmla="*/ 0 w 1254290"/>
                <a:gd name="connsiteY1" fmla="*/ 0 h 1442434"/>
                <a:gd name="connsiteX2" fmla="*/ 161804 w 1254290"/>
                <a:gd name="connsiteY2" fmla="*/ 801492 h 1442434"/>
                <a:gd name="connsiteX3" fmla="*/ 602687 w 1254290"/>
                <a:gd name="connsiteY3" fmla="*/ 1455605 h 1442434"/>
                <a:gd name="connsiteX4" fmla="*/ 1268088 w 1254290"/>
                <a:gd name="connsiteY4" fmla="*/ 790203 h 1442434"/>
                <a:gd name="connsiteX5" fmla="*/ 940718 w 1254290"/>
                <a:gd name="connsiteY5" fmla="*/ 0 h 144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4290" h="1442434">
                  <a:moveTo>
                    <a:pt x="940718" y="0"/>
                  </a:moveTo>
                  <a:lnTo>
                    <a:pt x="0" y="0"/>
                  </a:lnTo>
                  <a:cubicBezTo>
                    <a:pt x="0" y="277825"/>
                    <a:pt x="54562" y="547498"/>
                    <a:pt x="161804" y="801492"/>
                  </a:cubicBezTo>
                  <a:cubicBezTo>
                    <a:pt x="265283" y="1046706"/>
                    <a:pt x="413916" y="1266834"/>
                    <a:pt x="602687" y="1455605"/>
                  </a:cubicBezTo>
                  <a:lnTo>
                    <a:pt x="1268088" y="790203"/>
                  </a:lnTo>
                  <a:cubicBezTo>
                    <a:pt x="1056740" y="580110"/>
                    <a:pt x="940718" y="299148"/>
                    <a:pt x="940718" y="0"/>
                  </a:cubicBezTo>
                  <a:close/>
                </a:path>
              </a:pathLst>
            </a:custGeom>
            <a:solidFill>
              <a:srgbClr val="66CCCC"/>
            </a:solidFill>
            <a:ln w="62634" cap="flat">
              <a:noFill/>
              <a:prstDash val="solid"/>
              <a:miter/>
            </a:ln>
          </p:spPr>
          <p:txBody>
            <a:bodyPr rtlCol="0" anchor="ctr"/>
            <a:lstStyle/>
            <a:p>
              <a:pPr algn="r">
                <a:tabLst>
                  <a:tab pos="720725" algn="l"/>
                </a:tabLst>
              </a:pPr>
              <a:endParaRPr lang="en-GB" sz="1100" dirty="0">
                <a:solidFill>
                  <a:schemeClr val="bg1"/>
                </a:solidFill>
              </a:endParaRPr>
            </a:p>
          </p:txBody>
        </p:sp>
        <p:sp>
          <p:nvSpPr>
            <p:cNvPr id="26" name="Freeform: Shape 25">
              <a:extLst>
                <a:ext uri="{FF2B5EF4-FFF2-40B4-BE49-F238E27FC236}">
                  <a16:creationId xmlns:a16="http://schemas.microsoft.com/office/drawing/2014/main" id="{C67C7011-2609-4E5C-8F16-6B464E5100C3}"/>
                </a:ext>
              </a:extLst>
            </p:cNvPr>
            <p:cNvSpPr/>
            <p:nvPr/>
          </p:nvSpPr>
          <p:spPr>
            <a:xfrm>
              <a:off x="3322412" y="1816968"/>
              <a:ext cx="4076445" cy="3512014"/>
            </a:xfrm>
            <a:custGeom>
              <a:avLst/>
              <a:gdLst>
                <a:gd name="connsiteX0" fmla="*/ 3515150 w 4076445"/>
                <a:gd name="connsiteY0" fmla="*/ 603314 h 3512014"/>
                <a:gd name="connsiteX1" fmla="*/ 2058919 w 4076445"/>
                <a:gd name="connsiteY1" fmla="*/ 0 h 3512014"/>
                <a:gd name="connsiteX2" fmla="*/ 603314 w 4076445"/>
                <a:gd name="connsiteY2" fmla="*/ 603314 h 3512014"/>
                <a:gd name="connsiteX3" fmla="*/ 0 w 4076445"/>
                <a:gd name="connsiteY3" fmla="*/ 2058919 h 3512014"/>
                <a:gd name="connsiteX4" fmla="*/ 603314 w 4076445"/>
                <a:gd name="connsiteY4" fmla="*/ 3515150 h 3512014"/>
                <a:gd name="connsiteX5" fmla="*/ 691741 w 4076445"/>
                <a:gd name="connsiteY5" fmla="*/ 3426723 h 3512014"/>
                <a:gd name="connsiteX6" fmla="*/ 455308 w 4076445"/>
                <a:gd name="connsiteY6" fmla="*/ 3140745 h 3512014"/>
                <a:gd name="connsiteX7" fmla="*/ 277198 w 4076445"/>
                <a:gd name="connsiteY7" fmla="*/ 2812120 h 3512014"/>
                <a:gd name="connsiteX8" fmla="*/ 125429 w 4076445"/>
                <a:gd name="connsiteY8" fmla="*/ 2058919 h 3512014"/>
                <a:gd name="connsiteX9" fmla="*/ 277198 w 4076445"/>
                <a:gd name="connsiteY9" fmla="*/ 1306344 h 3512014"/>
                <a:gd name="connsiteX10" fmla="*/ 455308 w 4076445"/>
                <a:gd name="connsiteY10" fmla="*/ 977720 h 3512014"/>
                <a:gd name="connsiteX11" fmla="*/ 691741 w 4076445"/>
                <a:gd name="connsiteY11" fmla="*/ 691741 h 3512014"/>
                <a:gd name="connsiteX12" fmla="*/ 691741 w 4076445"/>
                <a:gd name="connsiteY12" fmla="*/ 691741 h 3512014"/>
                <a:gd name="connsiteX13" fmla="*/ 977720 w 4076445"/>
                <a:gd name="connsiteY13" fmla="*/ 455308 h 3512014"/>
                <a:gd name="connsiteX14" fmla="*/ 1306344 w 4076445"/>
                <a:gd name="connsiteY14" fmla="*/ 277198 h 3512014"/>
                <a:gd name="connsiteX15" fmla="*/ 2058919 w 4076445"/>
                <a:gd name="connsiteY15" fmla="*/ 125429 h 3512014"/>
                <a:gd name="connsiteX16" fmla="*/ 2811493 w 4076445"/>
                <a:gd name="connsiteY16" fmla="*/ 277198 h 3512014"/>
                <a:gd name="connsiteX17" fmla="*/ 3140117 w 4076445"/>
                <a:gd name="connsiteY17" fmla="*/ 455308 h 3512014"/>
                <a:gd name="connsiteX18" fmla="*/ 3426096 w 4076445"/>
                <a:gd name="connsiteY18" fmla="*/ 691741 h 3512014"/>
                <a:gd name="connsiteX19" fmla="*/ 3662530 w 4076445"/>
                <a:gd name="connsiteY19" fmla="*/ 977720 h 3512014"/>
                <a:gd name="connsiteX20" fmla="*/ 3840639 w 4076445"/>
                <a:gd name="connsiteY20" fmla="*/ 1306344 h 3512014"/>
                <a:gd name="connsiteX21" fmla="*/ 3992408 w 4076445"/>
                <a:gd name="connsiteY21" fmla="*/ 2058919 h 3512014"/>
                <a:gd name="connsiteX22" fmla="*/ 3840639 w 4076445"/>
                <a:gd name="connsiteY22" fmla="*/ 2811493 h 3512014"/>
                <a:gd name="connsiteX23" fmla="*/ 3662530 w 4076445"/>
                <a:gd name="connsiteY23" fmla="*/ 3140117 h 3512014"/>
                <a:gd name="connsiteX24" fmla="*/ 3426096 w 4076445"/>
                <a:gd name="connsiteY24" fmla="*/ 3426096 h 3512014"/>
                <a:gd name="connsiteX25" fmla="*/ 3514523 w 4076445"/>
                <a:gd name="connsiteY25" fmla="*/ 3514523 h 3512014"/>
                <a:gd name="connsiteX26" fmla="*/ 4117837 w 4076445"/>
                <a:gd name="connsiteY26" fmla="*/ 2058291 h 3512014"/>
                <a:gd name="connsiteX27" fmla="*/ 3515150 w 4076445"/>
                <a:gd name="connsiteY27" fmla="*/ 603314 h 351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76445" h="3512014">
                  <a:moveTo>
                    <a:pt x="3515150" y="603314"/>
                  </a:moveTo>
                  <a:cubicBezTo>
                    <a:pt x="3142626" y="230162"/>
                    <a:pt x="2627740" y="0"/>
                    <a:pt x="2058919" y="0"/>
                  </a:cubicBezTo>
                  <a:cubicBezTo>
                    <a:pt x="1490725" y="0"/>
                    <a:pt x="975838" y="230162"/>
                    <a:pt x="603314" y="603314"/>
                  </a:cubicBezTo>
                  <a:cubicBezTo>
                    <a:pt x="230162" y="975838"/>
                    <a:pt x="0" y="1490725"/>
                    <a:pt x="0" y="2058919"/>
                  </a:cubicBezTo>
                  <a:cubicBezTo>
                    <a:pt x="0" y="2627112"/>
                    <a:pt x="230162" y="3141999"/>
                    <a:pt x="603314" y="3515150"/>
                  </a:cubicBezTo>
                  <a:lnTo>
                    <a:pt x="691741" y="3426723"/>
                  </a:lnTo>
                  <a:cubicBezTo>
                    <a:pt x="603941" y="3338923"/>
                    <a:pt x="524921" y="3242969"/>
                    <a:pt x="455308" y="3140745"/>
                  </a:cubicBezTo>
                  <a:cubicBezTo>
                    <a:pt x="385694" y="3037266"/>
                    <a:pt x="325489" y="2926888"/>
                    <a:pt x="277198" y="2812120"/>
                  </a:cubicBezTo>
                  <a:cubicBezTo>
                    <a:pt x="176228" y="2573178"/>
                    <a:pt x="125429" y="2320438"/>
                    <a:pt x="125429" y="2058919"/>
                  </a:cubicBezTo>
                  <a:cubicBezTo>
                    <a:pt x="125429" y="1798026"/>
                    <a:pt x="176228" y="1544659"/>
                    <a:pt x="277198" y="1306344"/>
                  </a:cubicBezTo>
                  <a:cubicBezTo>
                    <a:pt x="325489" y="1191576"/>
                    <a:pt x="385694" y="1081199"/>
                    <a:pt x="455308" y="977720"/>
                  </a:cubicBezTo>
                  <a:cubicBezTo>
                    <a:pt x="524294" y="875495"/>
                    <a:pt x="603941" y="778915"/>
                    <a:pt x="691741" y="691741"/>
                  </a:cubicBezTo>
                  <a:lnTo>
                    <a:pt x="691741" y="691741"/>
                  </a:lnTo>
                  <a:cubicBezTo>
                    <a:pt x="779542" y="603941"/>
                    <a:pt x="875495" y="524921"/>
                    <a:pt x="977720" y="455308"/>
                  </a:cubicBezTo>
                  <a:cubicBezTo>
                    <a:pt x="1081199" y="385694"/>
                    <a:pt x="1191576" y="325489"/>
                    <a:pt x="1306344" y="277198"/>
                  </a:cubicBezTo>
                  <a:cubicBezTo>
                    <a:pt x="1544659" y="176228"/>
                    <a:pt x="1798026" y="125429"/>
                    <a:pt x="2058919" y="125429"/>
                  </a:cubicBezTo>
                  <a:cubicBezTo>
                    <a:pt x="2319811" y="125429"/>
                    <a:pt x="2573178" y="176228"/>
                    <a:pt x="2811493" y="277198"/>
                  </a:cubicBezTo>
                  <a:cubicBezTo>
                    <a:pt x="2926261" y="325489"/>
                    <a:pt x="3036638" y="385694"/>
                    <a:pt x="3140117" y="455308"/>
                  </a:cubicBezTo>
                  <a:cubicBezTo>
                    <a:pt x="3242342" y="524294"/>
                    <a:pt x="3338923" y="603941"/>
                    <a:pt x="3426096" y="691741"/>
                  </a:cubicBezTo>
                  <a:cubicBezTo>
                    <a:pt x="3513896" y="779542"/>
                    <a:pt x="3592916" y="875495"/>
                    <a:pt x="3662530" y="977720"/>
                  </a:cubicBezTo>
                  <a:cubicBezTo>
                    <a:pt x="3732143" y="1081199"/>
                    <a:pt x="3792349" y="1191576"/>
                    <a:pt x="3840639" y="1306344"/>
                  </a:cubicBezTo>
                  <a:cubicBezTo>
                    <a:pt x="3941609" y="1544659"/>
                    <a:pt x="3992408" y="1798026"/>
                    <a:pt x="3992408" y="2058919"/>
                  </a:cubicBezTo>
                  <a:cubicBezTo>
                    <a:pt x="3992408" y="2319811"/>
                    <a:pt x="3941609" y="2573178"/>
                    <a:pt x="3840639" y="2811493"/>
                  </a:cubicBezTo>
                  <a:cubicBezTo>
                    <a:pt x="3792349" y="2926261"/>
                    <a:pt x="3732143" y="3036638"/>
                    <a:pt x="3662530" y="3140117"/>
                  </a:cubicBezTo>
                  <a:cubicBezTo>
                    <a:pt x="3593544" y="3242342"/>
                    <a:pt x="3513896" y="3338923"/>
                    <a:pt x="3426096" y="3426096"/>
                  </a:cubicBezTo>
                  <a:lnTo>
                    <a:pt x="3514523" y="3514523"/>
                  </a:lnTo>
                  <a:cubicBezTo>
                    <a:pt x="3887048" y="3141999"/>
                    <a:pt x="4117837" y="2627112"/>
                    <a:pt x="4117837" y="2058291"/>
                  </a:cubicBezTo>
                  <a:cubicBezTo>
                    <a:pt x="4117837" y="1489470"/>
                    <a:pt x="3887675" y="975838"/>
                    <a:pt x="3515150" y="603314"/>
                  </a:cubicBezTo>
                  <a:close/>
                </a:path>
              </a:pathLst>
            </a:custGeom>
            <a:solidFill>
              <a:srgbClr val="000000">
                <a:alpha val="6000"/>
              </a:srgbClr>
            </a:solidFill>
            <a:ln w="62634" cap="flat">
              <a:noFill/>
              <a:prstDash val="solid"/>
              <a:miter/>
            </a:ln>
          </p:spPr>
          <p:txBody>
            <a:bodyPr rtlCol="0" anchor="ctr"/>
            <a:lstStyle/>
            <a:p>
              <a:endParaRPr lang="en-GB" dirty="0"/>
            </a:p>
          </p:txBody>
        </p:sp>
        <p:sp>
          <p:nvSpPr>
            <p:cNvPr id="27" name="Freeform: Shape 26">
              <a:extLst>
                <a:ext uri="{FF2B5EF4-FFF2-40B4-BE49-F238E27FC236}">
                  <a16:creationId xmlns:a16="http://schemas.microsoft.com/office/drawing/2014/main" id="{99290EBF-B82B-46B4-A855-BAC0E692A40A}"/>
                </a:ext>
              </a:extLst>
            </p:cNvPr>
            <p:cNvSpPr/>
            <p:nvPr/>
          </p:nvSpPr>
          <p:spPr>
            <a:xfrm>
              <a:off x="3322412" y="1816968"/>
              <a:ext cx="62715" cy="62715"/>
            </a:xfrm>
            <a:custGeom>
              <a:avLst/>
              <a:gdLst/>
              <a:ahLst/>
              <a:cxnLst/>
              <a:rect l="l" t="t" r="r" b="b"/>
              <a:pathLst>
                <a:path/>
              </a:pathLst>
            </a:custGeom>
            <a:noFill/>
            <a:ln w="6263409" cap="flat">
              <a:solidFill>
                <a:srgbClr val="000000"/>
              </a:solidFill>
              <a:prstDash val="solid"/>
              <a:miter/>
            </a:ln>
          </p:spPr>
          <p:txBody>
            <a:bodyPr rtlCol="0" anchor="ctr"/>
            <a:lstStyle/>
            <a:p>
              <a:endParaRPr lang="en-GB" dirty="0"/>
            </a:p>
          </p:txBody>
        </p:sp>
        <p:sp>
          <p:nvSpPr>
            <p:cNvPr id="28" name="Freeform: Shape 27">
              <a:extLst>
                <a:ext uri="{FF2B5EF4-FFF2-40B4-BE49-F238E27FC236}">
                  <a16:creationId xmlns:a16="http://schemas.microsoft.com/office/drawing/2014/main" id="{950371F2-F506-47EF-B1C1-6F98D5028527}"/>
                </a:ext>
              </a:extLst>
            </p:cNvPr>
            <p:cNvSpPr/>
            <p:nvPr/>
          </p:nvSpPr>
          <p:spPr>
            <a:xfrm>
              <a:off x="3322412" y="1816968"/>
              <a:ext cx="62715" cy="62715"/>
            </a:xfrm>
            <a:custGeom>
              <a:avLst/>
              <a:gdLst/>
              <a:ahLst/>
              <a:cxnLst/>
              <a:rect l="l" t="t" r="r" b="b"/>
              <a:pathLst>
                <a:path/>
              </a:pathLst>
            </a:custGeom>
            <a:noFill/>
            <a:ln w="6263409" cap="flat">
              <a:solidFill>
                <a:srgbClr val="000000"/>
              </a:solidFill>
              <a:prstDash val="solid"/>
              <a:miter/>
            </a:ln>
          </p:spPr>
          <p:txBody>
            <a:bodyPr rtlCol="0" anchor="ctr"/>
            <a:lstStyle/>
            <a:p>
              <a:endParaRPr lang="en-GB" dirty="0"/>
            </a:p>
          </p:txBody>
        </p:sp>
        <p:sp>
          <p:nvSpPr>
            <p:cNvPr id="29" name="Freeform: Shape 28">
              <a:extLst>
                <a:ext uri="{FF2B5EF4-FFF2-40B4-BE49-F238E27FC236}">
                  <a16:creationId xmlns:a16="http://schemas.microsoft.com/office/drawing/2014/main" id="{CE5E58D6-9768-4D38-9DEB-7CF05FFEA9D2}"/>
                </a:ext>
              </a:extLst>
            </p:cNvPr>
            <p:cNvSpPr/>
            <p:nvPr/>
          </p:nvSpPr>
          <p:spPr>
            <a:xfrm>
              <a:off x="3322412" y="1816968"/>
              <a:ext cx="62715" cy="62715"/>
            </a:xfrm>
            <a:custGeom>
              <a:avLst/>
              <a:gdLst/>
              <a:ahLst/>
              <a:cxnLst/>
              <a:rect l="l" t="t" r="r" b="b"/>
              <a:pathLst>
                <a:path/>
              </a:pathLst>
            </a:custGeom>
            <a:noFill/>
            <a:ln w="62634" cap="flat">
              <a:noFill/>
              <a:prstDash val="solid"/>
              <a:miter/>
            </a:ln>
          </p:spPr>
          <p:txBody>
            <a:bodyPr rtlCol="0" anchor="ctr"/>
            <a:lstStyle/>
            <a:p>
              <a:endParaRPr lang="en-GB" dirty="0"/>
            </a:p>
          </p:txBody>
        </p:sp>
      </p:gr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sp>
        <p:nvSpPr>
          <p:cNvPr id="36" name="Content Placeholder 4">
            <a:extLst>
              <a:ext uri="{FF2B5EF4-FFF2-40B4-BE49-F238E27FC236}">
                <a16:creationId xmlns:a16="http://schemas.microsoft.com/office/drawing/2014/main" id="{65568F5C-8CCD-4A28-B957-2D8E799BEF9A}"/>
              </a:ext>
            </a:extLst>
          </p:cNvPr>
          <p:cNvSpPr txBox="1">
            <a:spLocks/>
          </p:cNvSpPr>
          <p:nvPr/>
        </p:nvSpPr>
        <p:spPr>
          <a:xfrm>
            <a:off x="8066681" y="3649762"/>
            <a:ext cx="1795235" cy="984794"/>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GB" sz="1600" b="1" dirty="0">
                <a:solidFill>
                  <a:srgbClr val="4D4D4D"/>
                </a:solidFill>
              </a:rPr>
              <a:t>ESG impacts on access to finance</a:t>
            </a:r>
          </a:p>
          <a:p>
            <a:pPr algn="ctr"/>
            <a:endParaRPr lang="en-GB" sz="1100" b="1" dirty="0">
              <a:solidFill>
                <a:srgbClr val="4D4D4D"/>
              </a:solidFill>
            </a:endParaRPr>
          </a:p>
        </p:txBody>
      </p:sp>
      <p:pic>
        <p:nvPicPr>
          <p:cNvPr id="3" name="Picture 2" descr="Image result for ulb llm international business law">
            <a:hlinkClick r:id="rId4"/>
            <a:extLst>
              <a:ext uri="{FF2B5EF4-FFF2-40B4-BE49-F238E27FC236}">
                <a16:creationId xmlns:a16="http://schemas.microsoft.com/office/drawing/2014/main" id="{B58256F6-2DAE-AA01-30A9-B6F84109B4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30952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Example of requested ESG covenant for an industrial project</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pic>
        <p:nvPicPr>
          <p:cNvPr id="5" name="Picture 4">
            <a:extLst>
              <a:ext uri="{FF2B5EF4-FFF2-40B4-BE49-F238E27FC236}">
                <a16:creationId xmlns:a16="http://schemas.microsoft.com/office/drawing/2014/main" id="{5F3F7427-782C-1D39-46EE-D3756D626C96}"/>
              </a:ext>
            </a:extLst>
          </p:cNvPr>
          <p:cNvPicPr>
            <a:picLocks noChangeAspect="1"/>
          </p:cNvPicPr>
          <p:nvPr/>
        </p:nvPicPr>
        <p:blipFill>
          <a:blip r:embed="rId4"/>
          <a:stretch>
            <a:fillRect/>
          </a:stretch>
        </p:blipFill>
        <p:spPr>
          <a:xfrm>
            <a:off x="412800" y="1736822"/>
            <a:ext cx="5833408" cy="3616266"/>
          </a:xfrm>
          <a:prstGeom prst="rect">
            <a:avLst/>
          </a:prstGeom>
        </p:spPr>
      </p:pic>
      <p:pic>
        <p:nvPicPr>
          <p:cNvPr id="8" name="Picture 7">
            <a:extLst>
              <a:ext uri="{FF2B5EF4-FFF2-40B4-BE49-F238E27FC236}">
                <a16:creationId xmlns:a16="http://schemas.microsoft.com/office/drawing/2014/main" id="{C069459B-8FCC-54BE-9F46-0BFE3800CD64}"/>
              </a:ext>
            </a:extLst>
          </p:cNvPr>
          <p:cNvPicPr>
            <a:picLocks noChangeAspect="1"/>
          </p:cNvPicPr>
          <p:nvPr/>
        </p:nvPicPr>
        <p:blipFill>
          <a:blip r:embed="rId5"/>
          <a:stretch>
            <a:fillRect/>
          </a:stretch>
        </p:blipFill>
        <p:spPr>
          <a:xfrm>
            <a:off x="6373714" y="1919128"/>
            <a:ext cx="5563476" cy="3433960"/>
          </a:xfrm>
          <a:prstGeom prst="rect">
            <a:avLst/>
          </a:prstGeom>
        </p:spPr>
      </p:pic>
      <p:pic>
        <p:nvPicPr>
          <p:cNvPr id="3" name="Picture 2" descr="Image result for ulb llm international business law">
            <a:hlinkClick r:id="rId6"/>
            <a:extLst>
              <a:ext uri="{FF2B5EF4-FFF2-40B4-BE49-F238E27FC236}">
                <a16:creationId xmlns:a16="http://schemas.microsoft.com/office/drawing/2014/main" id="{93986EFB-392E-A125-1F8D-5A9242A769A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75488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Investors are engaging actively on ESG</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98337" y="212833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591336"/>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041683"/>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sp>
        <p:nvSpPr>
          <p:cNvPr id="8" name="Hexagon 7">
            <a:extLst>
              <a:ext uri="{FF2B5EF4-FFF2-40B4-BE49-F238E27FC236}">
                <a16:creationId xmlns:a16="http://schemas.microsoft.com/office/drawing/2014/main" id="{7F70115C-6E6F-78B9-35F2-5C6B15FEF4DB}"/>
              </a:ext>
            </a:extLst>
          </p:cNvPr>
          <p:cNvSpPr>
            <a:spLocks noChangeAspect="1"/>
          </p:cNvSpPr>
          <p:nvPr/>
        </p:nvSpPr>
        <p:spPr>
          <a:xfrm>
            <a:off x="8229628" y="1948126"/>
            <a:ext cx="1996216" cy="1713521"/>
          </a:xfrm>
          <a:prstGeom prst="hexagon">
            <a:avLst>
              <a:gd name="adj" fmla="val 25000"/>
              <a:gd name="vf" fmla="val 115470"/>
            </a:avLst>
          </a:prstGeom>
          <a:noFill/>
          <a:ln>
            <a:solidFill>
              <a:srgbClr val="7CBCD9"/>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200" dirty="0"/>
          </a:p>
        </p:txBody>
      </p:sp>
      <p:sp>
        <p:nvSpPr>
          <p:cNvPr id="9" name="Hexagon 10">
            <a:extLst>
              <a:ext uri="{FF2B5EF4-FFF2-40B4-BE49-F238E27FC236}">
                <a16:creationId xmlns:a16="http://schemas.microsoft.com/office/drawing/2014/main" id="{4855B59F-38E8-DB4A-3966-4EDFA4116C47}"/>
              </a:ext>
            </a:extLst>
          </p:cNvPr>
          <p:cNvSpPr txBox="1"/>
          <p:nvPr/>
        </p:nvSpPr>
        <p:spPr>
          <a:xfrm>
            <a:off x="8464995" y="2232031"/>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solidFill>
                  <a:schemeClr val="accent4">
                    <a:lumMod val="50000"/>
                  </a:schemeClr>
                </a:solidFill>
              </a:rPr>
              <a:t>Provides some reassurance that their investment is sustainable</a:t>
            </a:r>
          </a:p>
        </p:txBody>
      </p:sp>
      <p:sp>
        <p:nvSpPr>
          <p:cNvPr id="10" name="Hexagon 9">
            <a:extLst>
              <a:ext uri="{FF2B5EF4-FFF2-40B4-BE49-F238E27FC236}">
                <a16:creationId xmlns:a16="http://schemas.microsoft.com/office/drawing/2014/main" id="{91CA5257-3403-6EB5-8B25-E632CED7166B}"/>
              </a:ext>
            </a:extLst>
          </p:cNvPr>
          <p:cNvSpPr>
            <a:spLocks noChangeAspect="1"/>
          </p:cNvSpPr>
          <p:nvPr/>
        </p:nvSpPr>
        <p:spPr>
          <a:xfrm>
            <a:off x="9955781" y="2885756"/>
            <a:ext cx="1996216" cy="1713521"/>
          </a:xfrm>
          <a:prstGeom prst="hexagon">
            <a:avLst>
              <a:gd name="adj" fmla="val 25000"/>
              <a:gd name="vf" fmla="val 115470"/>
            </a:avLst>
          </a:prstGeom>
          <a:noFill/>
          <a:ln>
            <a:solidFill>
              <a:srgbClr val="D985B2"/>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200" dirty="0"/>
          </a:p>
        </p:txBody>
      </p:sp>
      <p:sp>
        <p:nvSpPr>
          <p:cNvPr id="11" name="Hexagon 10">
            <a:extLst>
              <a:ext uri="{FF2B5EF4-FFF2-40B4-BE49-F238E27FC236}">
                <a16:creationId xmlns:a16="http://schemas.microsoft.com/office/drawing/2014/main" id="{622522BA-188C-261F-63E1-069BD4E940DC}"/>
              </a:ext>
            </a:extLst>
          </p:cNvPr>
          <p:cNvSpPr txBox="1"/>
          <p:nvPr/>
        </p:nvSpPr>
        <p:spPr>
          <a:xfrm>
            <a:off x="10214972" y="3164950"/>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solidFill>
                  <a:schemeClr val="accent4">
                    <a:lumMod val="50000"/>
                  </a:schemeClr>
                </a:solidFill>
              </a:rPr>
              <a:t>Helps them decide whether the company’s strategy is aligned with their own strategy</a:t>
            </a:r>
          </a:p>
        </p:txBody>
      </p:sp>
      <p:sp>
        <p:nvSpPr>
          <p:cNvPr id="12" name="Hexagon 11">
            <a:extLst>
              <a:ext uri="{FF2B5EF4-FFF2-40B4-BE49-F238E27FC236}">
                <a16:creationId xmlns:a16="http://schemas.microsoft.com/office/drawing/2014/main" id="{C350A8B0-1D37-09EC-C1FC-9BFE2C75966E}"/>
              </a:ext>
            </a:extLst>
          </p:cNvPr>
          <p:cNvSpPr>
            <a:spLocks noChangeAspect="1"/>
          </p:cNvSpPr>
          <p:nvPr/>
        </p:nvSpPr>
        <p:spPr>
          <a:xfrm>
            <a:off x="8250914" y="3840755"/>
            <a:ext cx="1996216" cy="1713521"/>
          </a:xfrm>
          <a:prstGeom prst="hexagon">
            <a:avLst>
              <a:gd name="adj" fmla="val 25000"/>
              <a:gd name="vf" fmla="val 115470"/>
            </a:avLst>
          </a:prstGeom>
          <a:noFill/>
          <a:ln>
            <a:solidFill>
              <a:srgbClr val="ACD5AC"/>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200" dirty="0"/>
          </a:p>
        </p:txBody>
      </p:sp>
      <p:sp>
        <p:nvSpPr>
          <p:cNvPr id="13" name="Hexagon 10">
            <a:extLst>
              <a:ext uri="{FF2B5EF4-FFF2-40B4-BE49-F238E27FC236}">
                <a16:creationId xmlns:a16="http://schemas.microsoft.com/office/drawing/2014/main" id="{FFCCFB17-008C-86CF-89A4-1D2D7B6718B5}"/>
              </a:ext>
            </a:extLst>
          </p:cNvPr>
          <p:cNvSpPr txBox="1"/>
          <p:nvPr/>
        </p:nvSpPr>
        <p:spPr>
          <a:xfrm>
            <a:off x="8548665" y="4144771"/>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solidFill>
                  <a:schemeClr val="accent4">
                    <a:lumMod val="50000"/>
                  </a:schemeClr>
                </a:solidFill>
              </a:rPr>
              <a:t>Provides a framework through which to engage and measure investee company progress</a:t>
            </a:r>
          </a:p>
        </p:txBody>
      </p:sp>
      <p:sp>
        <p:nvSpPr>
          <p:cNvPr id="14" name="Content Placeholder 4">
            <a:extLst>
              <a:ext uri="{FF2B5EF4-FFF2-40B4-BE49-F238E27FC236}">
                <a16:creationId xmlns:a16="http://schemas.microsoft.com/office/drawing/2014/main" id="{0CB2C078-9133-C18A-9A54-10BB1281A5B4}"/>
              </a:ext>
            </a:extLst>
          </p:cNvPr>
          <p:cNvSpPr txBox="1">
            <a:spLocks/>
          </p:cNvSpPr>
          <p:nvPr/>
        </p:nvSpPr>
        <p:spPr>
          <a:xfrm>
            <a:off x="526929" y="1392096"/>
            <a:ext cx="7350246" cy="22520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2"/>
              </a:buClr>
            </a:pPr>
            <a:r>
              <a:rPr lang="en-GB" sz="1600" dirty="0">
                <a:solidFill>
                  <a:schemeClr val="accent4">
                    <a:lumMod val="50000"/>
                  </a:schemeClr>
                </a:solidFill>
              </a:rPr>
              <a:t>Key investor expectations:</a:t>
            </a:r>
          </a:p>
          <a:p>
            <a:pPr marL="171450" indent="-171450">
              <a:buClr>
                <a:schemeClr val="tx2"/>
              </a:buClr>
              <a:buFont typeface="Symbol" panose="05050102010706020507" pitchFamily="18" charset="2"/>
              <a:buChar char=""/>
            </a:pPr>
            <a:r>
              <a:rPr lang="en-GB" sz="1600" dirty="0">
                <a:solidFill>
                  <a:schemeClr val="accent4">
                    <a:lumMod val="50000"/>
                  </a:schemeClr>
                </a:solidFill>
              </a:rPr>
              <a:t>particular focus on climate and decarbonisation (although ESG more broadly is still important)</a:t>
            </a:r>
          </a:p>
          <a:p>
            <a:pPr marL="171450" indent="-171450">
              <a:buClr>
                <a:schemeClr val="tx2"/>
              </a:buClr>
              <a:buFont typeface="Symbol" panose="05050102010706020507" pitchFamily="18" charset="2"/>
              <a:buChar char=""/>
            </a:pPr>
            <a:r>
              <a:rPr lang="en-GB" sz="1600" dirty="0">
                <a:solidFill>
                  <a:schemeClr val="accent4">
                    <a:lumMod val="50000"/>
                  </a:schemeClr>
                </a:solidFill>
              </a:rPr>
              <a:t>KPIs and targets are important, but increasingly the focus is on a clearly articulated ESG strategy explaining </a:t>
            </a:r>
            <a:r>
              <a:rPr lang="en-GB" sz="1600" i="1" dirty="0">
                <a:solidFill>
                  <a:schemeClr val="accent4">
                    <a:lumMod val="50000"/>
                  </a:schemeClr>
                </a:solidFill>
              </a:rPr>
              <a:t>how </a:t>
            </a:r>
            <a:r>
              <a:rPr lang="en-GB" sz="1600" dirty="0">
                <a:solidFill>
                  <a:schemeClr val="accent4">
                    <a:lumMod val="50000"/>
                  </a:schemeClr>
                </a:solidFill>
              </a:rPr>
              <a:t>those targets will be met</a:t>
            </a:r>
          </a:p>
          <a:p>
            <a:pPr marL="171450" indent="-171450">
              <a:buClr>
                <a:schemeClr val="tx2"/>
              </a:buClr>
              <a:buFont typeface="Symbol" panose="05050102010706020507" pitchFamily="18" charset="2"/>
              <a:buChar char=""/>
            </a:pPr>
            <a:r>
              <a:rPr lang="en-GB" sz="1600" dirty="0">
                <a:solidFill>
                  <a:schemeClr val="accent4">
                    <a:lumMod val="50000"/>
                  </a:schemeClr>
                </a:solidFill>
              </a:rPr>
              <a:t>explanation of how governance and risk management processes incorporate ESG risks and impacts</a:t>
            </a:r>
          </a:p>
          <a:p>
            <a:pPr marL="171450" indent="-171450">
              <a:buClr>
                <a:schemeClr val="tx2"/>
              </a:buClr>
              <a:buFont typeface="Symbol" panose="05050102010706020507" pitchFamily="18" charset="2"/>
              <a:buChar char=""/>
            </a:pPr>
            <a:r>
              <a:rPr lang="en-GB" sz="1600" dirty="0">
                <a:solidFill>
                  <a:schemeClr val="accent4">
                    <a:lumMod val="50000"/>
                  </a:schemeClr>
                </a:solidFill>
              </a:rPr>
              <a:t>alignment with best practice (TCFD is the gold standard)</a:t>
            </a:r>
          </a:p>
          <a:p>
            <a:pPr marL="171450" indent="-171450">
              <a:buClr>
                <a:schemeClr val="tx2"/>
              </a:buClr>
              <a:buFont typeface="Symbol" panose="05050102010706020507" pitchFamily="18" charset="2"/>
              <a:buChar char=""/>
            </a:pPr>
            <a:r>
              <a:rPr lang="en-GB" sz="1600" dirty="0">
                <a:solidFill>
                  <a:schemeClr val="accent4">
                    <a:lumMod val="50000"/>
                  </a:schemeClr>
                </a:solidFill>
              </a:rPr>
              <a:t>regular updates on progress, in reasonable detail</a:t>
            </a:r>
          </a:p>
          <a:p>
            <a:pPr marL="171450" indent="-171450">
              <a:buClr>
                <a:schemeClr val="tx2"/>
              </a:buClr>
              <a:buFont typeface="Symbol" panose="05050102010706020507" pitchFamily="18" charset="2"/>
              <a:buChar char=""/>
            </a:pPr>
            <a:r>
              <a:rPr lang="en-GB" sz="1600" dirty="0">
                <a:solidFill>
                  <a:schemeClr val="accent4">
                    <a:lumMod val="50000"/>
                  </a:schemeClr>
                </a:solidFill>
              </a:rPr>
              <a:t>limited appetite for disclaimers – but articulating challenges is important</a:t>
            </a:r>
          </a:p>
          <a:p>
            <a:pPr marL="171450" indent="-171450">
              <a:buClr>
                <a:schemeClr val="tx2"/>
              </a:buClr>
              <a:buFont typeface="Symbol" panose="05050102010706020507" pitchFamily="18" charset="2"/>
              <a:buChar char=""/>
            </a:pPr>
            <a:r>
              <a:rPr lang="en-GB" sz="1600" dirty="0">
                <a:solidFill>
                  <a:schemeClr val="accent4">
                    <a:lumMod val="50000"/>
                  </a:schemeClr>
                </a:solidFill>
              </a:rPr>
              <a:t>suspicious of quick wins (e.g. excessive/early offsetting)</a:t>
            </a:r>
          </a:p>
        </p:txBody>
      </p:sp>
      <p:pic>
        <p:nvPicPr>
          <p:cNvPr id="3" name="Picture 2" descr="Image result for ulb llm international business law">
            <a:hlinkClick r:id="rId4"/>
            <a:extLst>
              <a:ext uri="{FF2B5EF4-FFF2-40B4-BE49-F238E27FC236}">
                <a16:creationId xmlns:a16="http://schemas.microsoft.com/office/drawing/2014/main" id="{147065A3-65DE-E019-F860-8E8335C829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50377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Shareholders start to flex their muscles</a:t>
            </a:r>
          </a:p>
        </p:txBody>
      </p:sp>
      <p:pic>
        <p:nvPicPr>
          <p:cNvPr id="3" name="Picture 2" descr="See the source image">
            <a:extLst>
              <a:ext uri="{FF2B5EF4-FFF2-40B4-BE49-F238E27FC236}">
                <a16:creationId xmlns:a16="http://schemas.microsoft.com/office/drawing/2014/main" id="{19BAE9FF-FBFA-CAF0-E3B6-F2097FE1B7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4101" y="2315132"/>
            <a:ext cx="823653" cy="54745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24CF5D0A-69D9-EDAA-7849-8F09195B740D}"/>
              </a:ext>
            </a:extLst>
          </p:cNvPr>
          <p:cNvSpPr txBox="1">
            <a:spLocks/>
          </p:cNvSpPr>
          <p:nvPr/>
        </p:nvSpPr>
        <p:spPr>
          <a:xfrm>
            <a:off x="357715" y="2904778"/>
            <a:ext cx="3584153" cy="600164"/>
          </a:xfrm>
          <a:prstGeom prst="rect">
            <a:avLst/>
          </a:prstGeom>
        </p:spPr>
        <p:txBody>
          <a:bodyPr vert="horz"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100" dirty="0">
                <a:solidFill>
                  <a:schemeClr val="accent4">
                    <a:lumMod val="50000"/>
                  </a:schemeClr>
                </a:solidFill>
              </a:rPr>
              <a:t>99% of shareholders backed a resolution to phase out coal financing (proposed by management after an alliance of investors filed their own proposal).</a:t>
            </a:r>
          </a:p>
        </p:txBody>
      </p:sp>
      <p:sp>
        <p:nvSpPr>
          <p:cNvPr id="26" name="Content Placeholder 4">
            <a:extLst>
              <a:ext uri="{FF2B5EF4-FFF2-40B4-BE49-F238E27FC236}">
                <a16:creationId xmlns:a16="http://schemas.microsoft.com/office/drawing/2014/main" id="{FE13AAAC-B775-7D48-8A53-A0E397CB5820}"/>
              </a:ext>
            </a:extLst>
          </p:cNvPr>
          <p:cNvSpPr txBox="1">
            <a:spLocks/>
          </p:cNvSpPr>
          <p:nvPr/>
        </p:nvSpPr>
        <p:spPr>
          <a:xfrm>
            <a:off x="4401526" y="5437803"/>
            <a:ext cx="4015160" cy="769441"/>
          </a:xfrm>
          <a:prstGeom prst="rect">
            <a:avLst/>
          </a:prstGeom>
        </p:spPr>
        <p:txBody>
          <a:bodyPr vert="horz" wrap="square"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100" dirty="0">
                <a:solidFill>
                  <a:schemeClr val="accent4">
                    <a:lumMod val="50000"/>
                  </a:schemeClr>
                </a:solidFill>
              </a:rPr>
              <a:t>Aviva Investors has threatened to divest 30 "systemically important carbon emitters" if they don't adopt credible net-zero transition plans under its Climate Engagement Escalation Programme.</a:t>
            </a:r>
          </a:p>
        </p:txBody>
      </p:sp>
      <p:pic>
        <p:nvPicPr>
          <p:cNvPr id="36" name="Picture 8" descr="See the source image">
            <a:extLst>
              <a:ext uri="{FF2B5EF4-FFF2-40B4-BE49-F238E27FC236}">
                <a16:creationId xmlns:a16="http://schemas.microsoft.com/office/drawing/2014/main" id="{EAE414D5-F0B4-5154-D777-AE81645D035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00880" y="5165025"/>
            <a:ext cx="1146852" cy="291193"/>
          </a:xfrm>
          <a:prstGeom prst="rect">
            <a:avLst/>
          </a:prstGeom>
          <a:noFill/>
          <a:extLst>
            <a:ext uri="{909E8E84-426E-40DD-AFC4-6F175D3DCCD1}">
              <a14:hiddenFill xmlns:a14="http://schemas.microsoft.com/office/drawing/2010/main">
                <a:solidFill>
                  <a:srgbClr val="FFFFFF"/>
                </a:solidFill>
              </a14:hiddenFill>
            </a:ext>
          </a:extLst>
        </p:spPr>
      </p:pic>
      <p:sp>
        <p:nvSpPr>
          <p:cNvPr id="37" name="Content Placeholder 4">
            <a:extLst>
              <a:ext uri="{FF2B5EF4-FFF2-40B4-BE49-F238E27FC236}">
                <a16:creationId xmlns:a16="http://schemas.microsoft.com/office/drawing/2014/main" id="{C8574F69-56D0-4025-F0ED-64CD871B3F6C}"/>
              </a:ext>
            </a:extLst>
          </p:cNvPr>
          <p:cNvSpPr txBox="1">
            <a:spLocks/>
          </p:cNvSpPr>
          <p:nvPr/>
        </p:nvSpPr>
        <p:spPr>
          <a:xfrm>
            <a:off x="378786" y="1368279"/>
            <a:ext cx="5521563" cy="276999"/>
          </a:xfrm>
          <a:prstGeom prst="rect">
            <a:avLst/>
          </a:prstGeom>
        </p:spPr>
        <p:txBody>
          <a:bodyPr vert="horz" wrap="square"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200" dirty="0">
                <a:solidFill>
                  <a:srgbClr val="4D4D4D"/>
                </a:solidFill>
              </a:rPr>
              <a:t>Some recent examples:</a:t>
            </a:r>
          </a:p>
        </p:txBody>
      </p:sp>
      <p:sp>
        <p:nvSpPr>
          <p:cNvPr id="38" name="Content Placeholder 4">
            <a:extLst>
              <a:ext uri="{FF2B5EF4-FFF2-40B4-BE49-F238E27FC236}">
                <a16:creationId xmlns:a16="http://schemas.microsoft.com/office/drawing/2014/main" id="{1BBF15FC-C1CD-CFB7-45C3-967D6FA08308}"/>
              </a:ext>
            </a:extLst>
          </p:cNvPr>
          <p:cNvSpPr txBox="1">
            <a:spLocks/>
          </p:cNvSpPr>
          <p:nvPr/>
        </p:nvSpPr>
        <p:spPr>
          <a:xfrm>
            <a:off x="4533690" y="4145906"/>
            <a:ext cx="3218237" cy="769441"/>
          </a:xfrm>
          <a:prstGeom prst="rect">
            <a:avLst/>
          </a:prstGeom>
        </p:spPr>
        <p:txBody>
          <a:bodyPr vert="horz" wrap="square"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100" dirty="0">
                <a:solidFill>
                  <a:schemeClr val="accent4">
                    <a:lumMod val="50000"/>
                  </a:schemeClr>
                </a:solidFill>
              </a:rPr>
              <a:t>Activist investor Engine No. 1 successfully securing seats for three of its candidates on the board with support from both investors and proxy advisors (including Glass Lewis and ISS).</a:t>
            </a:r>
          </a:p>
        </p:txBody>
      </p:sp>
      <p:sp>
        <p:nvSpPr>
          <p:cNvPr id="39" name="Content Placeholder 4">
            <a:extLst>
              <a:ext uri="{FF2B5EF4-FFF2-40B4-BE49-F238E27FC236}">
                <a16:creationId xmlns:a16="http://schemas.microsoft.com/office/drawing/2014/main" id="{A2E32EB1-3830-636F-368A-4C019082E0C6}"/>
              </a:ext>
            </a:extLst>
          </p:cNvPr>
          <p:cNvSpPr txBox="1">
            <a:spLocks/>
          </p:cNvSpPr>
          <p:nvPr/>
        </p:nvSpPr>
        <p:spPr>
          <a:xfrm>
            <a:off x="4268236" y="2958540"/>
            <a:ext cx="2558992" cy="938719"/>
          </a:xfrm>
          <a:prstGeom prst="rect">
            <a:avLst/>
          </a:prstGeom>
        </p:spPr>
        <p:txBody>
          <a:bodyPr vert="horz" wrap="square"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100" dirty="0">
                <a:solidFill>
                  <a:schemeClr val="accent4">
                    <a:lumMod val="50000"/>
                  </a:schemeClr>
                </a:solidFill>
              </a:rPr>
              <a:t>A majority of shareholders voted in favour of an activist proposal from Dutch campaign group “Follow This” to force Chevron to cut its Scope 3 emissions. </a:t>
            </a:r>
          </a:p>
        </p:txBody>
      </p:sp>
      <p:pic>
        <p:nvPicPr>
          <p:cNvPr id="40" name="Picture 10" descr="See the source image">
            <a:extLst>
              <a:ext uri="{FF2B5EF4-FFF2-40B4-BE49-F238E27FC236}">
                <a16:creationId xmlns:a16="http://schemas.microsoft.com/office/drawing/2014/main" id="{13AEC4BB-38A0-A310-8677-4F6A1AEA9B28}"/>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843673" y="3826688"/>
            <a:ext cx="1669153" cy="34231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2" descr="See the source image">
            <a:extLst>
              <a:ext uri="{FF2B5EF4-FFF2-40B4-BE49-F238E27FC236}">
                <a16:creationId xmlns:a16="http://schemas.microsoft.com/office/drawing/2014/main" id="{DBAAEF76-F4A0-28F3-C972-17AD02F2F8F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401526" y="2271715"/>
            <a:ext cx="698068" cy="74644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a:extLst>
              <a:ext uri="{FF2B5EF4-FFF2-40B4-BE49-F238E27FC236}">
                <a16:creationId xmlns:a16="http://schemas.microsoft.com/office/drawing/2014/main" id="{B3B852E5-F04B-B605-EB15-65A5B16679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3260" y="1659440"/>
            <a:ext cx="1486576" cy="439476"/>
          </a:xfrm>
          <a:prstGeom prst="rect">
            <a:avLst/>
          </a:prstGeom>
        </p:spPr>
      </p:pic>
      <p:sp>
        <p:nvSpPr>
          <p:cNvPr id="43" name="TextBox 42">
            <a:extLst>
              <a:ext uri="{FF2B5EF4-FFF2-40B4-BE49-F238E27FC236}">
                <a16:creationId xmlns:a16="http://schemas.microsoft.com/office/drawing/2014/main" id="{87DC3564-6632-F54B-AF49-CCBF07A490A6}"/>
              </a:ext>
            </a:extLst>
          </p:cNvPr>
          <p:cNvSpPr txBox="1"/>
          <p:nvPr/>
        </p:nvSpPr>
        <p:spPr>
          <a:xfrm>
            <a:off x="1905726" y="1555216"/>
            <a:ext cx="3347652" cy="769441"/>
          </a:xfrm>
          <a:prstGeom prst="rect">
            <a:avLst/>
          </a:prstGeom>
          <a:noFill/>
        </p:spPr>
        <p:txBody>
          <a:bodyPr wrap="square">
            <a:spAutoFit/>
          </a:bodyPr>
          <a:lstStyle/>
          <a:p>
            <a:r>
              <a:rPr lang="en-GB" sz="1100" dirty="0">
                <a:solidFill>
                  <a:schemeClr val="accent4">
                    <a:lumMod val="50000"/>
                  </a:schemeClr>
                </a:solidFill>
              </a:rPr>
              <a:t>The “Say on Climate” campaign (backed by the CIFF) prompted a number of major corporates to table climate transition plans during the 2021 AGM season for shareholder advisory votes.</a:t>
            </a:r>
          </a:p>
        </p:txBody>
      </p:sp>
      <p:pic>
        <p:nvPicPr>
          <p:cNvPr id="44" name="Picture 43">
            <a:extLst>
              <a:ext uri="{FF2B5EF4-FFF2-40B4-BE49-F238E27FC236}">
                <a16:creationId xmlns:a16="http://schemas.microsoft.com/office/drawing/2014/main" id="{99FA4499-5A63-93A8-BB29-CAA4954AE8A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468607" y="1478178"/>
            <a:ext cx="924585" cy="1306028"/>
          </a:xfrm>
          <a:prstGeom prst="rect">
            <a:avLst/>
          </a:prstGeom>
        </p:spPr>
      </p:pic>
      <p:pic>
        <p:nvPicPr>
          <p:cNvPr id="45" name="Picture 44">
            <a:extLst>
              <a:ext uri="{FF2B5EF4-FFF2-40B4-BE49-F238E27FC236}">
                <a16:creationId xmlns:a16="http://schemas.microsoft.com/office/drawing/2014/main" id="{AFA45DF0-40EA-00FB-8488-6BD2B71B9B0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93462" y="1365379"/>
            <a:ext cx="919364" cy="1306028"/>
          </a:xfrm>
          <a:prstGeom prst="rect">
            <a:avLst/>
          </a:prstGeom>
          <a:ln w="3175">
            <a:solidFill>
              <a:srgbClr val="CFCBC4"/>
            </a:solidFill>
          </a:ln>
        </p:spPr>
      </p:pic>
      <p:pic>
        <p:nvPicPr>
          <p:cNvPr id="46" name="Picture 45">
            <a:extLst>
              <a:ext uri="{FF2B5EF4-FFF2-40B4-BE49-F238E27FC236}">
                <a16:creationId xmlns:a16="http://schemas.microsoft.com/office/drawing/2014/main" id="{887E043C-94EF-626A-5CEA-9C5590AF188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59911" y="2184128"/>
            <a:ext cx="919365" cy="1302434"/>
          </a:xfrm>
          <a:prstGeom prst="rect">
            <a:avLst/>
          </a:prstGeom>
        </p:spPr>
      </p:pic>
      <p:pic>
        <p:nvPicPr>
          <p:cNvPr id="47" name="Picture 2" descr="See the source image">
            <a:extLst>
              <a:ext uri="{FF2B5EF4-FFF2-40B4-BE49-F238E27FC236}">
                <a16:creationId xmlns:a16="http://schemas.microsoft.com/office/drawing/2014/main" id="{C37A1BE5-3D2C-CA2E-8AF9-C97DE254473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630086" y="1965296"/>
            <a:ext cx="820369" cy="424541"/>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6FB61F54-B33F-A1B8-155F-2F54E44A4719}"/>
              </a:ext>
            </a:extLst>
          </p:cNvPr>
          <p:cNvSpPr txBox="1"/>
          <p:nvPr/>
        </p:nvSpPr>
        <p:spPr>
          <a:xfrm>
            <a:off x="630016" y="5607080"/>
            <a:ext cx="3730221" cy="600164"/>
          </a:xfrm>
          <a:prstGeom prst="rect">
            <a:avLst/>
          </a:prstGeom>
          <a:noFill/>
        </p:spPr>
        <p:txBody>
          <a:bodyPr wrap="square">
            <a:spAutoFit/>
          </a:bodyPr>
          <a:lstStyle/>
          <a:p>
            <a:r>
              <a:rPr lang="en-GB" sz="1100" dirty="0">
                <a:solidFill>
                  <a:schemeClr val="accent4">
                    <a:lumMod val="50000"/>
                  </a:schemeClr>
                </a:solidFill>
                <a:effectLst/>
              </a:rPr>
              <a:t>Mitsubishi UFJ Financial Group and Sumitomo Corp targeted with climate resolutions from activist shareholders at their AGMs.</a:t>
            </a:r>
            <a:endParaRPr lang="en-GB" sz="1100" dirty="0">
              <a:solidFill>
                <a:schemeClr val="accent4">
                  <a:lumMod val="50000"/>
                </a:schemeClr>
              </a:solidFill>
            </a:endParaRPr>
          </a:p>
        </p:txBody>
      </p:sp>
      <p:pic>
        <p:nvPicPr>
          <p:cNvPr id="49" name="Picture 48" descr="Mitsubishi UFJ Financial Group">
            <a:extLst>
              <a:ext uri="{FF2B5EF4-FFF2-40B4-BE49-F238E27FC236}">
                <a16:creationId xmlns:a16="http://schemas.microsoft.com/office/drawing/2014/main" id="{DADDF945-5AAC-3F61-F5E7-211E8E6987D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9378" y="4740365"/>
            <a:ext cx="1617751" cy="84932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 descr="About Sumitomo Corp. | Energy &amp;amp; Utilities">
            <a:extLst>
              <a:ext uri="{FF2B5EF4-FFF2-40B4-BE49-F238E27FC236}">
                <a16:creationId xmlns:a16="http://schemas.microsoft.com/office/drawing/2014/main" id="{88CD17DC-6EAC-5950-9D8F-3EF3A70E444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80967" y="4662406"/>
            <a:ext cx="1412668" cy="908144"/>
          </a:xfrm>
          <a:prstGeom prst="rect">
            <a:avLst/>
          </a:prstGeom>
          <a:noFill/>
          <a:extLst>
            <a:ext uri="{909E8E84-426E-40DD-AFC4-6F175D3DCCD1}">
              <a14:hiddenFill xmlns:a14="http://schemas.microsoft.com/office/drawing/2010/main">
                <a:solidFill>
                  <a:srgbClr val="FFFFFF"/>
                </a:solidFill>
              </a14:hiddenFill>
            </a:ext>
          </a:extLst>
        </p:spPr>
      </p:pic>
      <p:sp>
        <p:nvSpPr>
          <p:cNvPr id="51" name="Content Placeholder 4">
            <a:extLst>
              <a:ext uri="{FF2B5EF4-FFF2-40B4-BE49-F238E27FC236}">
                <a16:creationId xmlns:a16="http://schemas.microsoft.com/office/drawing/2014/main" id="{6E5A9D80-FF91-EA1E-58A8-370A21A469A5}"/>
              </a:ext>
            </a:extLst>
          </p:cNvPr>
          <p:cNvSpPr txBox="1">
            <a:spLocks/>
          </p:cNvSpPr>
          <p:nvPr/>
        </p:nvSpPr>
        <p:spPr>
          <a:xfrm>
            <a:off x="8580517" y="1632157"/>
            <a:ext cx="3317382" cy="4289750"/>
          </a:xfrm>
          <a:prstGeom prst="round2DiagRect">
            <a:avLst/>
          </a:prstGeom>
          <a:solidFill>
            <a:srgbClr val="CFCBC4">
              <a:alpha val="48000"/>
            </a:srgbClr>
          </a:solidFill>
        </p:spPr>
        <p:txBody>
          <a:bodyPr vert="horz" lIns="0" tIns="45720" rIns="91440" bIns="45720" numCol="1"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br>
              <a:rPr lang="en-GB" sz="1100" b="1" dirty="0">
                <a:solidFill>
                  <a:srgbClr val="4D4D4D"/>
                </a:solidFill>
              </a:rPr>
            </a:br>
            <a:r>
              <a:rPr lang="en-GB" sz="1100" b="1" dirty="0">
                <a:solidFill>
                  <a:schemeClr val="accent4">
                    <a:lumMod val="50000"/>
                  </a:schemeClr>
                </a:solidFill>
              </a:rPr>
              <a:t>Points to bear in mind:</a:t>
            </a:r>
          </a:p>
          <a:p>
            <a:pPr marL="171450" indent="-171450">
              <a:buFont typeface="Arial" pitchFamily="34" charset="0"/>
              <a:buChar char="&gt;"/>
            </a:pPr>
            <a:r>
              <a:rPr lang="en-GB" sz="1100" dirty="0">
                <a:solidFill>
                  <a:schemeClr val="accent4">
                    <a:lumMod val="50000"/>
                  </a:schemeClr>
                </a:solidFill>
              </a:rPr>
              <a:t>Even if shareholder-put resolutions do not pass, they can still effect change and are </a:t>
            </a:r>
            <a:r>
              <a:rPr lang="en-GB" sz="1100" dirty="0">
                <a:solidFill>
                  <a:schemeClr val="accent1"/>
                </a:solidFill>
              </a:rPr>
              <a:t>often brought strategically </a:t>
            </a:r>
            <a:r>
              <a:rPr lang="en-GB" sz="1100" dirty="0">
                <a:solidFill>
                  <a:schemeClr val="accent4">
                    <a:lumMod val="50000"/>
                  </a:schemeClr>
                </a:solidFill>
              </a:rPr>
              <a:t>for this purpose</a:t>
            </a:r>
          </a:p>
          <a:p>
            <a:pPr marL="171450" indent="-171450">
              <a:buFont typeface="Arial" pitchFamily="34" charset="0"/>
              <a:buChar char="&gt;"/>
            </a:pPr>
            <a:r>
              <a:rPr lang="en-GB" sz="1100" dirty="0">
                <a:solidFill>
                  <a:schemeClr val="accent4">
                    <a:lumMod val="50000"/>
                  </a:schemeClr>
                </a:solidFill>
              </a:rPr>
              <a:t>Support for shareholder resolutions appears to be </a:t>
            </a:r>
            <a:r>
              <a:rPr lang="en-GB" sz="1100" dirty="0">
                <a:solidFill>
                  <a:schemeClr val="accent1"/>
                </a:solidFill>
              </a:rPr>
              <a:t>increasing</a:t>
            </a:r>
            <a:r>
              <a:rPr lang="en-GB" sz="1100" dirty="0">
                <a:solidFill>
                  <a:srgbClr val="4D4D4D"/>
                </a:solidFill>
              </a:rPr>
              <a:t> </a:t>
            </a:r>
            <a:r>
              <a:rPr lang="en-GB" sz="1100" dirty="0">
                <a:solidFill>
                  <a:schemeClr val="accent4">
                    <a:lumMod val="50000"/>
                  </a:schemeClr>
                </a:solidFill>
              </a:rPr>
              <a:t>across the board</a:t>
            </a:r>
          </a:p>
          <a:p>
            <a:pPr marL="171450" indent="-171450">
              <a:buFont typeface="Arial" pitchFamily="34" charset="0"/>
              <a:buChar char="&gt;"/>
            </a:pPr>
            <a:r>
              <a:rPr lang="en-GB" sz="1100" dirty="0">
                <a:solidFill>
                  <a:schemeClr val="accent4">
                    <a:lumMod val="50000"/>
                  </a:schemeClr>
                </a:solidFill>
              </a:rPr>
              <a:t>Companies increasingly considering formulating their own proposals to </a:t>
            </a:r>
            <a:r>
              <a:rPr lang="en-GB" sz="1100" dirty="0">
                <a:solidFill>
                  <a:schemeClr val="accent1"/>
                </a:solidFill>
              </a:rPr>
              <a:t>counteract activism</a:t>
            </a:r>
          </a:p>
          <a:p>
            <a:pPr marL="171450" indent="-171450">
              <a:buFont typeface="Arial" pitchFamily="34" charset="0"/>
              <a:buChar char="&gt;"/>
            </a:pPr>
            <a:r>
              <a:rPr lang="en-GB" sz="1100" dirty="0">
                <a:solidFill>
                  <a:schemeClr val="accent4">
                    <a:lumMod val="50000"/>
                  </a:schemeClr>
                </a:solidFill>
              </a:rPr>
              <a:t>This</a:t>
            </a:r>
            <a:r>
              <a:rPr lang="en-GB" sz="1100" dirty="0">
                <a:solidFill>
                  <a:srgbClr val="4D4D4D"/>
                </a:solidFill>
              </a:rPr>
              <a:t> </a:t>
            </a:r>
            <a:r>
              <a:rPr lang="en-GB" sz="1100" dirty="0">
                <a:solidFill>
                  <a:schemeClr val="accent1"/>
                </a:solidFill>
              </a:rPr>
              <a:t>trend has spread across the Atlantic </a:t>
            </a:r>
            <a:r>
              <a:rPr lang="en-GB" sz="1100" dirty="0">
                <a:solidFill>
                  <a:schemeClr val="accent4">
                    <a:lumMod val="50000"/>
                  </a:schemeClr>
                </a:solidFill>
              </a:rPr>
              <a:t>(US activists have argued that US companies should follow the lead of their European counterparts on climate transparency)</a:t>
            </a:r>
            <a:r>
              <a:rPr lang="en-BE" sz="1100" dirty="0">
                <a:solidFill>
                  <a:schemeClr val="accent4">
                    <a:lumMod val="50000"/>
                  </a:schemeClr>
                </a:solidFill>
              </a:rPr>
              <a:t> – but “Trump effect”</a:t>
            </a:r>
            <a:endParaRPr lang="en-GB" sz="1100" dirty="0">
              <a:solidFill>
                <a:schemeClr val="accent4">
                  <a:lumMod val="50000"/>
                </a:schemeClr>
              </a:solidFill>
            </a:endParaRPr>
          </a:p>
          <a:p>
            <a:pPr marL="171450" indent="-171450">
              <a:buFont typeface="Arial" pitchFamily="34" charset="0"/>
              <a:buChar char="&gt;"/>
            </a:pPr>
            <a:r>
              <a:rPr lang="en-GB" sz="1100" dirty="0">
                <a:solidFill>
                  <a:schemeClr val="accent1"/>
                </a:solidFill>
              </a:rPr>
              <a:t>Other aspects of ESG </a:t>
            </a:r>
            <a:r>
              <a:rPr lang="en-GB" sz="1100" dirty="0">
                <a:solidFill>
                  <a:schemeClr val="accent4">
                    <a:lumMod val="50000"/>
                  </a:schemeClr>
                </a:solidFill>
              </a:rPr>
              <a:t>are not immune (e.g. racial equality, treatment of workers, nutrition and health, etc.)</a:t>
            </a:r>
          </a:p>
          <a:p>
            <a:endParaRPr lang="en-GB" sz="1200" dirty="0">
              <a:solidFill>
                <a:srgbClr val="4D4D4D"/>
              </a:solidFill>
            </a:endParaRPr>
          </a:p>
          <a:p>
            <a:pPr marL="171450" indent="-171450">
              <a:buFont typeface="Arial" pitchFamily="34" charset="0"/>
              <a:buChar char="&gt;"/>
            </a:pPr>
            <a:endParaRPr lang="en-GB" sz="1200" dirty="0">
              <a:solidFill>
                <a:srgbClr val="4D4D4D"/>
              </a:solidFill>
            </a:endParaRPr>
          </a:p>
        </p:txBody>
      </p:sp>
      <p:pic>
        <p:nvPicPr>
          <p:cNvPr id="4" name="Picture 2" descr="Image result for ulb llm international business law">
            <a:hlinkClick r:id="rId15"/>
            <a:extLst>
              <a:ext uri="{FF2B5EF4-FFF2-40B4-BE49-F238E27FC236}">
                <a16:creationId xmlns:a16="http://schemas.microsoft.com/office/drawing/2014/main" id="{84171571-2B01-C630-5AC8-C77F1C6C1E1C}"/>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C4B16EB-0028-8398-B833-5D3C5C0F5425}"/>
              </a:ext>
            </a:extLst>
          </p:cNvPr>
          <p:cNvPicPr>
            <a:picLocks noChangeAspect="1"/>
          </p:cNvPicPr>
          <p:nvPr/>
        </p:nvPicPr>
        <p:blipFill>
          <a:blip r:embed="rId17"/>
          <a:stretch>
            <a:fillRect/>
          </a:stretch>
        </p:blipFill>
        <p:spPr>
          <a:xfrm>
            <a:off x="378786" y="3680208"/>
            <a:ext cx="964239" cy="535274"/>
          </a:xfrm>
          <a:prstGeom prst="rect">
            <a:avLst/>
          </a:prstGeom>
        </p:spPr>
      </p:pic>
      <p:sp>
        <p:nvSpPr>
          <p:cNvPr id="10" name="Content Placeholder 4">
            <a:extLst>
              <a:ext uri="{FF2B5EF4-FFF2-40B4-BE49-F238E27FC236}">
                <a16:creationId xmlns:a16="http://schemas.microsoft.com/office/drawing/2014/main" id="{772824A1-682D-3EDB-DDD5-823EA733ADC3}"/>
              </a:ext>
            </a:extLst>
          </p:cNvPr>
          <p:cNvSpPr txBox="1">
            <a:spLocks/>
          </p:cNvSpPr>
          <p:nvPr/>
        </p:nvSpPr>
        <p:spPr>
          <a:xfrm>
            <a:off x="1467834" y="3687157"/>
            <a:ext cx="2411518" cy="769441"/>
          </a:xfrm>
          <a:prstGeom prst="rect">
            <a:avLst/>
          </a:prstGeom>
        </p:spPr>
        <p:txBody>
          <a:bodyPr vert="horz" wrap="square" lIns="0" tIns="45720" rIns="91440" bIns="45720" numCol="1" spcCol="540000" rtlCol="0">
            <a:sp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100" dirty="0">
                <a:solidFill>
                  <a:schemeClr val="accent4">
                    <a:lumMod val="50000"/>
                  </a:schemeClr>
                </a:solidFill>
              </a:rPr>
              <a:t>27 institutional investors, including UK’s biggest pension scheme, agree to back call for oil firm to </a:t>
            </a:r>
            <a:r>
              <a:rPr lang="en-GB" sz="1100">
                <a:solidFill>
                  <a:schemeClr val="accent4">
                    <a:lumMod val="50000"/>
                  </a:schemeClr>
                </a:solidFill>
              </a:rPr>
              <a:t>set bigger scope 3 </a:t>
            </a:r>
            <a:r>
              <a:rPr lang="en-GB" sz="1100" dirty="0">
                <a:solidFill>
                  <a:schemeClr val="accent4">
                    <a:lumMod val="50000"/>
                  </a:schemeClr>
                </a:solidFill>
              </a:rPr>
              <a:t>emissions targets </a:t>
            </a:r>
          </a:p>
        </p:txBody>
      </p:sp>
    </p:spTree>
    <p:custDataLst>
      <p:tags r:id="rId1"/>
    </p:custDataLst>
    <p:extLst>
      <p:ext uri="{BB962C8B-B14F-4D97-AF65-F5344CB8AC3E}">
        <p14:creationId xmlns:p14="http://schemas.microsoft.com/office/powerpoint/2010/main" val="900617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Single Corner Snipped 7">
            <a:extLst>
              <a:ext uri="{FF2B5EF4-FFF2-40B4-BE49-F238E27FC236}">
                <a16:creationId xmlns:a16="http://schemas.microsoft.com/office/drawing/2014/main" id="{4CA0C4B4-1806-49E2-A05E-EEC77A19629E}"/>
              </a:ext>
            </a:extLst>
          </p:cNvPr>
          <p:cNvSpPr/>
          <p:nvPr/>
        </p:nvSpPr>
        <p:spPr>
          <a:xfrm>
            <a:off x="431800" y="1809750"/>
            <a:ext cx="5496061"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rgbClr val="AF005F"/>
                </a:solidFill>
                <a:latin typeface="Arial"/>
                <a:cs typeface="Arial"/>
              </a:rPr>
              <a:t>C</a:t>
            </a:r>
            <a:r>
              <a:rPr kumimoji="0" lang="en-GB" sz="1600" b="1" i="0" u="none" strike="noStrike" kern="1200" cap="none" spc="0" normalizeH="0" baseline="0" noProof="0" dirty="0" err="1">
                <a:ln>
                  <a:noFill/>
                </a:ln>
                <a:solidFill>
                  <a:srgbClr val="AF005F"/>
                </a:solidFill>
                <a:effectLst/>
                <a:uLnTx/>
                <a:uFillTx/>
                <a:latin typeface="Arial"/>
                <a:ea typeface="+mn-ea"/>
                <a:cs typeface="Arial"/>
              </a:rPr>
              <a:t>urriculum</a:t>
            </a:r>
            <a:r>
              <a:rPr kumimoji="0" lang="en-GB" sz="1600" b="1" i="0" u="none" strike="noStrike" kern="1200" cap="none" spc="0" normalizeH="0" baseline="0" noProof="0" dirty="0">
                <a:ln>
                  <a:noFill/>
                </a:ln>
                <a:solidFill>
                  <a:srgbClr val="AF005F"/>
                </a:solidFill>
                <a:effectLst/>
                <a:uLnTx/>
                <a:uFillTx/>
                <a:latin typeface="Arial"/>
                <a:ea typeface="+mn-ea"/>
                <a:cs typeface="Arial"/>
              </a:rPr>
              <a:t> (</a:t>
            </a:r>
            <a:r>
              <a:rPr kumimoji="0" lang="en-GB" sz="1600" b="1" i="1" u="none" strike="noStrike" kern="1200" cap="none" spc="0" normalizeH="0" baseline="0" noProof="0" dirty="0" err="1">
                <a:ln>
                  <a:noFill/>
                </a:ln>
                <a:solidFill>
                  <a:srgbClr val="AF005F"/>
                </a:solidFill>
                <a:effectLst/>
                <a:uLnTx/>
                <a:uFillTx/>
                <a:latin typeface="Arial"/>
                <a:ea typeface="+mn-ea"/>
                <a:cs typeface="Arial"/>
              </a:rPr>
              <a:t>université</a:t>
            </a:r>
            <a:r>
              <a:rPr kumimoji="0" lang="en-GB" sz="1600" b="1" i="1" u="none" strike="noStrike" kern="1200" cap="none" spc="0" normalizeH="0" baseline="0" noProof="0" dirty="0">
                <a:ln>
                  <a:noFill/>
                </a:ln>
                <a:solidFill>
                  <a:srgbClr val="AF005F"/>
                </a:solidFill>
                <a:effectLst/>
                <a:uLnTx/>
                <a:uFillTx/>
                <a:latin typeface="Arial"/>
                <a:ea typeface="+mn-ea"/>
                <a:cs typeface="Arial"/>
              </a:rPr>
              <a:t> </a:t>
            </a:r>
            <a:r>
              <a:rPr kumimoji="0" lang="en-GB" sz="1600" b="1" i="1" u="none" strike="noStrike" kern="1200" cap="none" spc="0" normalizeH="0" baseline="0" noProof="0" dirty="0" err="1">
                <a:ln>
                  <a:noFill/>
                </a:ln>
                <a:solidFill>
                  <a:srgbClr val="AF005F"/>
                </a:solidFill>
                <a:effectLst/>
                <a:uLnTx/>
                <a:uFillTx/>
                <a:latin typeface="Arial"/>
                <a:ea typeface="+mn-ea"/>
                <a:cs typeface="Arial"/>
              </a:rPr>
              <a:t>virtuelle</a:t>
            </a:r>
            <a:r>
              <a:rPr kumimoji="0" lang="en-GB" sz="1600" b="1" i="0" u="none" strike="noStrike" kern="1200" cap="none" spc="0" normalizeH="0" baseline="0" noProof="0" dirty="0">
                <a:ln>
                  <a:noFill/>
                </a:ln>
                <a:solidFill>
                  <a:srgbClr val="AF005F"/>
                </a:solidFill>
                <a:effectLst/>
                <a:uLnTx/>
                <a:uFillTx/>
                <a:latin typeface="Arial"/>
                <a:ea typeface="+mn-ea"/>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Slide deck for each session; further readings</a:t>
            </a:r>
          </a:p>
        </p:txBody>
      </p:sp>
      <p:sp>
        <p:nvSpPr>
          <p:cNvPr id="3" name="Rectangle 2">
            <a:extLst>
              <a:ext uri="{FF2B5EF4-FFF2-40B4-BE49-F238E27FC236}">
                <a16:creationId xmlns:a16="http://schemas.microsoft.com/office/drawing/2014/main" id="{6937795E-D171-4066-BED4-19CE47FCDBA1}"/>
              </a:ext>
            </a:extLst>
          </p:cNvPr>
          <p:cNvSpPr/>
          <p:nvPr/>
        </p:nvSpPr>
        <p:spPr>
          <a:xfrm rot="16200000">
            <a:off x="3116330" y="274569"/>
            <a:ext cx="127000" cy="5496060"/>
          </a:xfrm>
          <a:prstGeom prst="rect">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19" name="Rectangle: Single Corner Snipped 18">
            <a:extLst>
              <a:ext uri="{FF2B5EF4-FFF2-40B4-BE49-F238E27FC236}">
                <a16:creationId xmlns:a16="http://schemas.microsoft.com/office/drawing/2014/main" id="{CF918C93-9E01-493E-A336-50C4F5F29F07}"/>
              </a:ext>
            </a:extLst>
          </p:cNvPr>
          <p:cNvSpPr/>
          <p:nvPr/>
        </p:nvSpPr>
        <p:spPr>
          <a:xfrm>
            <a:off x="6280150" y="1809750"/>
            <a:ext cx="5496061"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AF005F"/>
                </a:solidFill>
                <a:effectLst/>
                <a:uLnTx/>
                <a:uFillTx/>
                <a:latin typeface="Arial"/>
                <a:ea typeface="+mn-ea"/>
                <a:cs typeface="Arial"/>
              </a:rPr>
              <a:t>Interactive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Do participate, ask, challenge, interrupt </a:t>
            </a:r>
          </a:p>
        </p:txBody>
      </p:sp>
      <p:sp>
        <p:nvSpPr>
          <p:cNvPr id="20" name="Rectangle 19">
            <a:extLst>
              <a:ext uri="{FF2B5EF4-FFF2-40B4-BE49-F238E27FC236}">
                <a16:creationId xmlns:a16="http://schemas.microsoft.com/office/drawing/2014/main" id="{D97F1F49-3C0B-439F-9CA5-6AA507987D3F}"/>
              </a:ext>
            </a:extLst>
          </p:cNvPr>
          <p:cNvSpPr/>
          <p:nvPr/>
        </p:nvSpPr>
        <p:spPr>
          <a:xfrm rot="16200000">
            <a:off x="8964680" y="274569"/>
            <a:ext cx="127000" cy="5496060"/>
          </a:xfrm>
          <a:prstGeom prst="rect">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1" name="Rectangle: Single Corner Snipped 20">
            <a:extLst>
              <a:ext uri="{FF2B5EF4-FFF2-40B4-BE49-F238E27FC236}">
                <a16:creationId xmlns:a16="http://schemas.microsoft.com/office/drawing/2014/main" id="{06515E7D-11A8-4F34-AEBF-6529AB83C77E}"/>
              </a:ext>
            </a:extLst>
          </p:cNvPr>
          <p:cNvSpPr/>
          <p:nvPr/>
        </p:nvSpPr>
        <p:spPr>
          <a:xfrm>
            <a:off x="431800" y="3248025"/>
            <a:ext cx="5496061"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AF005F"/>
                </a:solidFill>
                <a:effectLst/>
                <a:uLnTx/>
                <a:uFillTx/>
                <a:latin typeface="Arial"/>
                <a:ea typeface="+mn-ea"/>
                <a:cs typeface="Arial"/>
              </a:rPr>
              <a:t>Exam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u="none" strike="noStrike" kern="1200" cap="none" spc="0" normalizeH="0" baseline="0" noProof="0" dirty="0">
                <a:ln>
                  <a:noFill/>
                </a:ln>
                <a:solidFill>
                  <a:srgbClr val="000000"/>
                </a:solidFill>
                <a:effectLst/>
                <a:uLnTx/>
                <a:uFillTx/>
                <a:latin typeface="Arial"/>
                <a:ea typeface="+mn-ea"/>
                <a:cs typeface="Arial"/>
              </a:rPr>
              <a:t>Written exam; practical questions</a:t>
            </a:r>
            <a:endParaRPr kumimoji="0" lang="en-GB" sz="1600" b="0" i="1" u="none" strike="noStrike" kern="1200" cap="none" spc="0" normalizeH="0" baseline="0" noProof="0" dirty="0">
              <a:ln>
                <a:noFill/>
              </a:ln>
              <a:solidFill>
                <a:srgbClr val="000000"/>
              </a:solidFill>
              <a:effectLst/>
              <a:uLnTx/>
              <a:uFillTx/>
              <a:latin typeface="Arial"/>
              <a:ea typeface="+mn-ea"/>
              <a:cs typeface="Arial"/>
            </a:endParaRPr>
          </a:p>
        </p:txBody>
      </p:sp>
      <p:sp>
        <p:nvSpPr>
          <p:cNvPr id="22" name="Rectangle 21">
            <a:extLst>
              <a:ext uri="{FF2B5EF4-FFF2-40B4-BE49-F238E27FC236}">
                <a16:creationId xmlns:a16="http://schemas.microsoft.com/office/drawing/2014/main" id="{DC65F0AB-D748-4B63-8C0C-C6924B1B8EE6}"/>
              </a:ext>
            </a:extLst>
          </p:cNvPr>
          <p:cNvSpPr/>
          <p:nvPr/>
        </p:nvSpPr>
        <p:spPr>
          <a:xfrm rot="16200000">
            <a:off x="3116330" y="1712844"/>
            <a:ext cx="127000" cy="549606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3" name="Rectangle: Single Corner Snipped 22">
            <a:extLst>
              <a:ext uri="{FF2B5EF4-FFF2-40B4-BE49-F238E27FC236}">
                <a16:creationId xmlns:a16="http://schemas.microsoft.com/office/drawing/2014/main" id="{7D8CB650-E5CF-46E5-AF0E-D6B9D040CE90}"/>
              </a:ext>
            </a:extLst>
          </p:cNvPr>
          <p:cNvSpPr/>
          <p:nvPr/>
        </p:nvSpPr>
        <p:spPr>
          <a:xfrm>
            <a:off x="6280150" y="3248025"/>
            <a:ext cx="5496061"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AF005F"/>
                </a:solidFill>
                <a:effectLst/>
                <a:uLnTx/>
                <a:uFillTx/>
                <a:latin typeface="Arial"/>
                <a:ea typeface="+mn-ea"/>
                <a:cs typeface="Arial"/>
              </a:rPr>
              <a:t>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guillaume.croisant@linklaters.com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Arial"/>
              </a:rPr>
              <a:t>+32 2 501 93 45</a:t>
            </a:r>
          </a:p>
        </p:txBody>
      </p:sp>
      <p:sp>
        <p:nvSpPr>
          <p:cNvPr id="24" name="Rectangle 23">
            <a:extLst>
              <a:ext uri="{FF2B5EF4-FFF2-40B4-BE49-F238E27FC236}">
                <a16:creationId xmlns:a16="http://schemas.microsoft.com/office/drawing/2014/main" id="{070423DE-0D2F-4279-8A17-43D77D74814E}"/>
              </a:ext>
            </a:extLst>
          </p:cNvPr>
          <p:cNvSpPr/>
          <p:nvPr/>
        </p:nvSpPr>
        <p:spPr>
          <a:xfrm rot="16200000">
            <a:off x="8964680" y="1712844"/>
            <a:ext cx="127000" cy="5496060"/>
          </a:xfrm>
          <a:prstGeom prst="rect">
            <a:avLst/>
          </a:prstGeom>
          <a:solidFill>
            <a:srgbClr val="D5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 name="Title 1" descr="|">
            <a:extLst>
              <a:ext uri="{FF2B5EF4-FFF2-40B4-BE49-F238E27FC236}">
                <a16:creationId xmlns:a16="http://schemas.microsoft.com/office/drawing/2014/main" id="{D97D0DE1-02EF-4343-879E-F690C64A4C46}"/>
              </a:ext>
            </a:extLst>
          </p:cNvPr>
          <p:cNvSpPr>
            <a:spLocks noGrp="1"/>
          </p:cNvSpPr>
          <p:nvPr>
            <p:ph type="title"/>
          </p:nvPr>
        </p:nvSpPr>
        <p:spPr/>
        <p:txBody>
          <a:bodyPr/>
          <a:lstStyle/>
          <a:p>
            <a:r>
              <a:rPr lang="en-GB" dirty="0"/>
              <a:t>Practicalities</a:t>
            </a:r>
          </a:p>
        </p:txBody>
      </p:sp>
      <p:pic>
        <p:nvPicPr>
          <p:cNvPr id="4" name="Picture 2" descr="Image result for ulb llm international business law">
            <a:hlinkClick r:id="rId2"/>
            <a:extLst>
              <a:ext uri="{FF2B5EF4-FFF2-40B4-BE49-F238E27FC236}">
                <a16:creationId xmlns:a16="http://schemas.microsoft.com/office/drawing/2014/main" id="{4C309560-5F91-B9F0-FEC0-B1287BE26C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820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ADF7B4B-0EEE-FC1E-A267-632DC1927E58}"/>
              </a:ext>
            </a:extLst>
          </p:cNvPr>
          <p:cNvPicPr>
            <a:picLocks noChangeAspect="1"/>
          </p:cNvPicPr>
          <p:nvPr/>
        </p:nvPicPr>
        <p:blipFill>
          <a:blip r:embed="rId4"/>
          <a:stretch>
            <a:fillRect/>
          </a:stretch>
        </p:blipFill>
        <p:spPr>
          <a:xfrm>
            <a:off x="581025" y="1809750"/>
            <a:ext cx="5430838" cy="4340225"/>
          </a:xfrm>
          <a:prstGeom prst="rect">
            <a:avLst/>
          </a:prstGeom>
        </p:spPr>
      </p:pic>
      <p:pic>
        <p:nvPicPr>
          <p:cNvPr id="10" name="Picture 9">
            <a:extLst>
              <a:ext uri="{FF2B5EF4-FFF2-40B4-BE49-F238E27FC236}">
                <a16:creationId xmlns:a16="http://schemas.microsoft.com/office/drawing/2014/main" id="{16119A2E-86F1-E96F-B20E-CAC6212586CF}"/>
              </a:ext>
            </a:extLst>
          </p:cNvPr>
          <p:cNvPicPr>
            <a:picLocks noChangeAspect="1"/>
          </p:cNvPicPr>
          <p:nvPr/>
        </p:nvPicPr>
        <p:blipFill>
          <a:blip r:embed="rId5"/>
          <a:stretch>
            <a:fillRect/>
          </a:stretch>
        </p:blipFill>
        <p:spPr>
          <a:xfrm>
            <a:off x="6084888" y="1809750"/>
            <a:ext cx="5480050" cy="2327275"/>
          </a:xfrm>
          <a:prstGeom prst="rect">
            <a:avLst/>
          </a:prstGeom>
        </p:spPr>
      </p:pic>
      <p:pic>
        <p:nvPicPr>
          <p:cNvPr id="8" name="Picture 7">
            <a:extLst>
              <a:ext uri="{FF2B5EF4-FFF2-40B4-BE49-F238E27FC236}">
                <a16:creationId xmlns:a16="http://schemas.microsoft.com/office/drawing/2014/main" id="{E87ECE3B-B7BD-AE44-AF82-53E0D12241C3}"/>
              </a:ext>
            </a:extLst>
          </p:cNvPr>
          <p:cNvPicPr>
            <a:picLocks noChangeAspect="1"/>
          </p:cNvPicPr>
          <p:nvPr/>
        </p:nvPicPr>
        <p:blipFill>
          <a:blip r:embed="rId6"/>
          <a:stretch>
            <a:fillRect/>
          </a:stretch>
        </p:blipFill>
        <p:spPr>
          <a:xfrm>
            <a:off x="6084888" y="4211638"/>
            <a:ext cx="5480050" cy="1938338"/>
          </a:xfrm>
          <a:prstGeom prst="rect">
            <a:avLst/>
          </a:prstGeom>
        </p:spPr>
      </p:pic>
      <p:sp>
        <p:nvSpPr>
          <p:cNvPr id="2" name="Title 1" descr="|"/>
          <p:cNvSpPr>
            <a:spLocks noGrp="1"/>
          </p:cNvSpPr>
          <p:nvPr>
            <p:ph type="title"/>
          </p:nvPr>
        </p:nvSpPr>
        <p:spPr>
          <a:xfrm>
            <a:off x="412800" y="374650"/>
            <a:ext cx="11347400" cy="856800"/>
          </a:xfrm>
        </p:spPr>
        <p:txBody>
          <a:bodyPr anchor="ctr">
            <a:normAutofit/>
          </a:bodyPr>
          <a:lstStyle/>
          <a:p>
            <a:r>
              <a:rPr lang="en-GB" dirty="0"/>
              <a:t>Increased pressure from employees and consumers</a:t>
            </a:r>
          </a:p>
        </p:txBody>
      </p:sp>
      <p:pic>
        <p:nvPicPr>
          <p:cNvPr id="3" name="Picture 2" descr="Image result for ulb llm international business law">
            <a:hlinkClick r:id="rId7"/>
            <a:extLst>
              <a:ext uri="{FF2B5EF4-FFF2-40B4-BE49-F238E27FC236}">
                <a16:creationId xmlns:a16="http://schemas.microsoft.com/office/drawing/2014/main" id="{9AEEC095-3AE4-10C8-444F-66D141BEBA8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32497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riding, wave, surfing&#10;&#10;Description automatically generated">
            <a:extLst>
              <a:ext uri="{FF2B5EF4-FFF2-40B4-BE49-F238E27FC236}">
                <a16:creationId xmlns:a16="http://schemas.microsoft.com/office/drawing/2014/main" id="{5A3C4EE0-1820-48D0-BB74-886D5F8159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683684" y="823383"/>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Legislative and regulatory wave</a:t>
            </a:r>
          </a:p>
        </p:txBody>
      </p:sp>
    </p:spTree>
    <p:extLst>
      <p:ext uri="{BB962C8B-B14F-4D97-AF65-F5344CB8AC3E}">
        <p14:creationId xmlns:p14="http://schemas.microsoft.com/office/powerpoint/2010/main" val="3301814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 rapid evolution: from soft law to the statute book</a:t>
            </a:r>
          </a:p>
        </p:txBody>
      </p:sp>
      <p:grpSp>
        <p:nvGrpSpPr>
          <p:cNvPr id="3" name="Group 2">
            <a:extLst>
              <a:ext uri="{FF2B5EF4-FFF2-40B4-BE49-F238E27FC236}">
                <a16:creationId xmlns:a16="http://schemas.microsoft.com/office/drawing/2014/main" id="{2130A51F-8D0D-4465-88C6-D80AC70B3826}"/>
              </a:ext>
            </a:extLst>
          </p:cNvPr>
          <p:cNvGrpSpPr/>
          <p:nvPr/>
        </p:nvGrpSpPr>
        <p:grpSpPr>
          <a:xfrm>
            <a:off x="5420560" y="1553204"/>
            <a:ext cx="6339640" cy="4566065"/>
            <a:chOff x="1833601" y="1844457"/>
            <a:chExt cx="6339640" cy="4566065"/>
          </a:xfrm>
        </p:grpSpPr>
        <p:cxnSp>
          <p:nvCxnSpPr>
            <p:cNvPr id="8" name="Straight Connector 7">
              <a:extLst>
                <a:ext uri="{FF2B5EF4-FFF2-40B4-BE49-F238E27FC236}">
                  <a16:creationId xmlns:a16="http://schemas.microsoft.com/office/drawing/2014/main" id="{25B466CB-A46C-4810-A253-BE23CE8A7B1F}"/>
                </a:ext>
              </a:extLst>
            </p:cNvPr>
            <p:cNvCxnSpPr>
              <a:cxnSpLocks/>
            </p:cNvCxnSpPr>
            <p:nvPr/>
          </p:nvCxnSpPr>
          <p:spPr>
            <a:xfrm>
              <a:off x="1847851" y="4307955"/>
              <a:ext cx="1983571" cy="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Content Placeholder 4">
              <a:extLst>
                <a:ext uri="{FF2B5EF4-FFF2-40B4-BE49-F238E27FC236}">
                  <a16:creationId xmlns:a16="http://schemas.microsoft.com/office/drawing/2014/main" id="{C4D0194B-7CCB-448A-9E81-7C618A08843A}"/>
                </a:ext>
              </a:extLst>
            </p:cNvPr>
            <p:cNvSpPr txBox="1">
              <a:spLocks noChangeAspect="1"/>
            </p:cNvSpPr>
            <p:nvPr/>
          </p:nvSpPr>
          <p:spPr>
            <a:xfrm>
              <a:off x="1833601" y="4650368"/>
              <a:ext cx="1997821" cy="1760154"/>
            </a:xfrm>
            <a:prstGeom prst="rect">
              <a:avLst/>
            </a:prstGeom>
          </p:spPr>
          <p:txBody>
            <a:bodyPr>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Clr>
                  <a:schemeClr val="tx2"/>
                </a:buClr>
              </a:pPr>
              <a:r>
                <a:rPr lang="en-GB" sz="1100" dirty="0">
                  <a:solidFill>
                    <a:srgbClr val="4D4D4D"/>
                  </a:solidFill>
                </a:rPr>
                <a:t>Regulations may apply </a:t>
              </a:r>
              <a:r>
                <a:rPr lang="en-GB" sz="1100" b="1" dirty="0">
                  <a:solidFill>
                    <a:srgbClr val="4D4D4D"/>
                  </a:solidFill>
                </a:rPr>
                <a:t>even if the company is not incorporated in the relevant jurisdiction </a:t>
              </a:r>
              <a:r>
                <a:rPr lang="en-GB" sz="1100" dirty="0">
                  <a:solidFill>
                    <a:srgbClr val="4D4D4D"/>
                  </a:solidFill>
                </a:rPr>
                <a:t>(e.g. because it does a lot of business there).</a:t>
              </a:r>
            </a:p>
            <a:p>
              <a:pPr algn="ctr">
                <a:buClr>
                  <a:schemeClr val="tx2"/>
                </a:buClr>
              </a:pPr>
              <a:r>
                <a:rPr lang="en-GB" sz="1100" dirty="0">
                  <a:solidFill>
                    <a:srgbClr val="4D4D4D"/>
                  </a:solidFill>
                </a:rPr>
                <a:t>Their requirements typically extend to the </a:t>
              </a:r>
              <a:r>
                <a:rPr lang="en-GB" sz="1100" b="1" dirty="0">
                  <a:solidFill>
                    <a:srgbClr val="4D4D4D"/>
                  </a:solidFill>
                </a:rPr>
                <a:t>whole supply chain</a:t>
              </a:r>
              <a:r>
                <a:rPr lang="en-GB" sz="1100" dirty="0">
                  <a:solidFill>
                    <a:srgbClr val="4D4D4D"/>
                  </a:solidFill>
                </a:rPr>
                <a:t> (all tiers globally).</a:t>
              </a:r>
            </a:p>
          </p:txBody>
        </p:sp>
        <p:sp>
          <p:nvSpPr>
            <p:cNvPr id="10" name="Oval 9">
              <a:extLst>
                <a:ext uri="{FF2B5EF4-FFF2-40B4-BE49-F238E27FC236}">
                  <a16:creationId xmlns:a16="http://schemas.microsoft.com/office/drawing/2014/main" id="{6752FA28-1792-4902-A533-B9EA95763349}"/>
                </a:ext>
              </a:extLst>
            </p:cNvPr>
            <p:cNvSpPr/>
            <p:nvPr/>
          </p:nvSpPr>
          <p:spPr bwMode="auto">
            <a:xfrm>
              <a:off x="4018761" y="1844457"/>
              <a:ext cx="1983571" cy="1983569"/>
            </a:xfrm>
            <a:prstGeom prst="ellipse">
              <a:avLst/>
            </a:prstGeom>
            <a:solidFill>
              <a:schemeClr val="bg1"/>
            </a:solidFill>
            <a:ln w="57150" cap="flat" cmpd="sng" algn="ctr">
              <a:solidFill>
                <a:srgbClr val="CCCCCC"/>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200" b="1" dirty="0">
                  <a:solidFill>
                    <a:srgbClr val="4D4D4D"/>
                  </a:solidFill>
                </a:rPr>
                <a:t>Wide range of topics </a:t>
              </a:r>
              <a:br>
                <a:rPr lang="en-GB" sz="1200" b="1" dirty="0">
                  <a:solidFill>
                    <a:srgbClr val="4D4D4D"/>
                  </a:solidFill>
                </a:rPr>
              </a:br>
              <a:r>
                <a:rPr lang="en-GB" sz="1200" b="1" dirty="0">
                  <a:solidFill>
                    <a:srgbClr val="4D4D4D"/>
                  </a:solidFill>
                </a:rPr>
                <a:t>in scope </a:t>
              </a:r>
            </a:p>
          </p:txBody>
        </p:sp>
        <p:sp>
          <p:nvSpPr>
            <p:cNvPr id="11" name="Oval 10">
              <a:extLst>
                <a:ext uri="{FF2B5EF4-FFF2-40B4-BE49-F238E27FC236}">
                  <a16:creationId xmlns:a16="http://schemas.microsoft.com/office/drawing/2014/main" id="{54716F49-EAAB-447A-9D01-CDA311D6A102}"/>
                </a:ext>
              </a:extLst>
            </p:cNvPr>
            <p:cNvSpPr/>
            <p:nvPr/>
          </p:nvSpPr>
          <p:spPr bwMode="auto">
            <a:xfrm>
              <a:off x="1847851" y="1844457"/>
              <a:ext cx="1983571" cy="1983569"/>
            </a:xfrm>
            <a:prstGeom prst="ellipse">
              <a:avLst/>
            </a:prstGeom>
            <a:solidFill>
              <a:schemeClr val="bg1"/>
            </a:solidFill>
            <a:ln w="57150" cap="flat" cmpd="sng" algn="ctr">
              <a:solidFill>
                <a:schemeClr val="tx2"/>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200" b="1" dirty="0">
                  <a:solidFill>
                    <a:srgbClr val="4D4D4D"/>
                  </a:solidFill>
                </a:rPr>
                <a:t>Broad application with </a:t>
              </a:r>
              <a:br>
                <a:rPr lang="en-GB" sz="1200" b="1" dirty="0">
                  <a:solidFill>
                    <a:srgbClr val="4D4D4D"/>
                  </a:solidFill>
                </a:rPr>
              </a:br>
              <a:r>
                <a:rPr lang="en-GB" sz="1200" b="1" dirty="0">
                  <a:solidFill>
                    <a:srgbClr val="4D4D4D"/>
                  </a:solidFill>
                </a:rPr>
                <a:t>extraterritorial effect</a:t>
              </a:r>
            </a:p>
          </p:txBody>
        </p:sp>
        <p:sp>
          <p:nvSpPr>
            <p:cNvPr id="12" name="Oval 11">
              <a:extLst>
                <a:ext uri="{FF2B5EF4-FFF2-40B4-BE49-F238E27FC236}">
                  <a16:creationId xmlns:a16="http://schemas.microsoft.com/office/drawing/2014/main" id="{BEB671ED-B29E-4C30-BB2D-3CDCAFE72E71}"/>
                </a:ext>
              </a:extLst>
            </p:cNvPr>
            <p:cNvSpPr/>
            <p:nvPr/>
          </p:nvSpPr>
          <p:spPr bwMode="auto">
            <a:xfrm>
              <a:off x="6189670" y="1844457"/>
              <a:ext cx="1983571" cy="1983569"/>
            </a:xfrm>
            <a:prstGeom prst="ellipse">
              <a:avLst/>
            </a:prstGeom>
            <a:noFill/>
            <a:ln w="57150" cap="flat" cmpd="sng" algn="ctr">
              <a:solidFill>
                <a:srgbClr val="66CCCC"/>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200" b="1" dirty="0">
                  <a:solidFill>
                    <a:srgbClr val="4D4D4D"/>
                  </a:solidFill>
                </a:rPr>
                <a:t>Real consequences </a:t>
              </a:r>
              <a:br>
                <a:rPr lang="en-GB" sz="1200" b="1" dirty="0">
                  <a:solidFill>
                    <a:srgbClr val="4D4D4D"/>
                  </a:solidFill>
                </a:rPr>
              </a:br>
              <a:r>
                <a:rPr lang="en-GB" sz="1200" b="1" dirty="0">
                  <a:solidFill>
                    <a:srgbClr val="4D4D4D"/>
                  </a:solidFill>
                </a:rPr>
                <a:t>for non-compliance</a:t>
              </a:r>
            </a:p>
          </p:txBody>
        </p:sp>
        <p:cxnSp>
          <p:nvCxnSpPr>
            <p:cNvPr id="13" name="Straight Connector 12">
              <a:extLst>
                <a:ext uri="{FF2B5EF4-FFF2-40B4-BE49-F238E27FC236}">
                  <a16:creationId xmlns:a16="http://schemas.microsoft.com/office/drawing/2014/main" id="{A249E4AB-D6EE-4721-80EE-34B773A1AE65}"/>
                </a:ext>
              </a:extLst>
            </p:cNvPr>
            <p:cNvCxnSpPr>
              <a:stCxn id="11" idx="4"/>
            </p:cNvCxnSpPr>
            <p:nvPr/>
          </p:nvCxnSpPr>
          <p:spPr>
            <a:xfrm flipH="1">
              <a:off x="2839636" y="3828026"/>
              <a:ext cx="1" cy="517543"/>
            </a:xfrm>
            <a:prstGeom prst="line">
              <a:avLst/>
            </a:prstGeom>
            <a:ln w="50800" cap="rnd">
              <a:prstDash val="sysDot"/>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841195D-91F8-404F-9F7C-9147CE6E28DE}"/>
                </a:ext>
              </a:extLst>
            </p:cNvPr>
            <p:cNvSpPr/>
            <p:nvPr/>
          </p:nvSpPr>
          <p:spPr>
            <a:xfrm>
              <a:off x="2714589" y="4182909"/>
              <a:ext cx="250092" cy="250092"/>
            </a:xfrm>
            <a:prstGeom prst="ellipse">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4D4D4D"/>
                </a:solidFill>
              </a:endParaRPr>
            </a:p>
          </p:txBody>
        </p:sp>
        <p:cxnSp>
          <p:nvCxnSpPr>
            <p:cNvPr id="15" name="Straight Connector 14">
              <a:extLst>
                <a:ext uri="{FF2B5EF4-FFF2-40B4-BE49-F238E27FC236}">
                  <a16:creationId xmlns:a16="http://schemas.microsoft.com/office/drawing/2014/main" id="{702AAC84-9B3B-41ED-830E-E13CFF76FFC3}"/>
                </a:ext>
              </a:extLst>
            </p:cNvPr>
            <p:cNvCxnSpPr>
              <a:cxnSpLocks/>
            </p:cNvCxnSpPr>
            <p:nvPr/>
          </p:nvCxnSpPr>
          <p:spPr>
            <a:xfrm>
              <a:off x="4018761" y="4307955"/>
              <a:ext cx="1983571" cy="0"/>
            </a:xfrm>
            <a:prstGeom prst="line">
              <a:avLst/>
            </a:prstGeom>
            <a:ln w="44450">
              <a:solidFill>
                <a:srgbClr val="CCCCCC"/>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9BB6892-642F-4A28-973A-681893C50CB5}"/>
                </a:ext>
              </a:extLst>
            </p:cNvPr>
            <p:cNvCxnSpPr/>
            <p:nvPr/>
          </p:nvCxnSpPr>
          <p:spPr>
            <a:xfrm flipH="1">
              <a:off x="5010546" y="3828026"/>
              <a:ext cx="1" cy="517543"/>
            </a:xfrm>
            <a:prstGeom prst="line">
              <a:avLst/>
            </a:prstGeom>
            <a:ln w="50800" cap="rnd">
              <a:solidFill>
                <a:srgbClr val="CCCCCC"/>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7E0512ED-16D5-4353-BB2D-DBDA67F4870F}"/>
                </a:ext>
              </a:extLst>
            </p:cNvPr>
            <p:cNvSpPr/>
            <p:nvPr/>
          </p:nvSpPr>
          <p:spPr>
            <a:xfrm>
              <a:off x="4885499" y="4182909"/>
              <a:ext cx="250092" cy="250092"/>
            </a:xfrm>
            <a:prstGeom prst="ellipse">
              <a:avLst/>
            </a:prstGeom>
            <a:solidFill>
              <a:schemeClr val="bg1"/>
            </a:solidFill>
            <a:ln>
              <a:solidFill>
                <a:srgbClr val="CC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4D4D4D"/>
                </a:solidFill>
              </a:endParaRPr>
            </a:p>
          </p:txBody>
        </p:sp>
        <p:cxnSp>
          <p:nvCxnSpPr>
            <p:cNvPr id="18" name="Straight Connector 17">
              <a:extLst>
                <a:ext uri="{FF2B5EF4-FFF2-40B4-BE49-F238E27FC236}">
                  <a16:creationId xmlns:a16="http://schemas.microsoft.com/office/drawing/2014/main" id="{ED54B4CA-81EE-4B12-AC12-1FBBE5B7A96B}"/>
                </a:ext>
              </a:extLst>
            </p:cNvPr>
            <p:cNvCxnSpPr>
              <a:cxnSpLocks/>
            </p:cNvCxnSpPr>
            <p:nvPr/>
          </p:nvCxnSpPr>
          <p:spPr>
            <a:xfrm>
              <a:off x="6189670" y="4307955"/>
              <a:ext cx="1983571" cy="0"/>
            </a:xfrm>
            <a:prstGeom prst="line">
              <a:avLst/>
            </a:prstGeom>
            <a:ln w="44450">
              <a:solidFill>
                <a:srgbClr val="66CCCC"/>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D2336A3-859E-47C8-A94E-07882B670552}"/>
                </a:ext>
              </a:extLst>
            </p:cNvPr>
            <p:cNvCxnSpPr/>
            <p:nvPr/>
          </p:nvCxnSpPr>
          <p:spPr>
            <a:xfrm flipH="1">
              <a:off x="7181455" y="3828026"/>
              <a:ext cx="1" cy="517543"/>
            </a:xfrm>
            <a:prstGeom prst="line">
              <a:avLst/>
            </a:prstGeom>
            <a:ln w="50800" cap="rnd">
              <a:solidFill>
                <a:srgbClr val="66CCCC"/>
              </a:solidFill>
              <a:prstDash val="sysDot"/>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5DBCDDAA-1AAD-4308-82E0-484F029436B4}"/>
                </a:ext>
              </a:extLst>
            </p:cNvPr>
            <p:cNvSpPr/>
            <p:nvPr/>
          </p:nvSpPr>
          <p:spPr>
            <a:xfrm>
              <a:off x="7056408" y="4182909"/>
              <a:ext cx="250092" cy="250092"/>
            </a:xfrm>
            <a:prstGeom prst="ellipse">
              <a:avLst/>
            </a:prstGeom>
            <a:solidFill>
              <a:schemeClr val="bg1"/>
            </a:solidFill>
            <a:ln>
              <a:solidFill>
                <a:srgbClr val="66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solidFill>
                  <a:srgbClr val="4D4D4D"/>
                </a:solidFill>
              </a:endParaRPr>
            </a:p>
          </p:txBody>
        </p:sp>
        <p:sp>
          <p:nvSpPr>
            <p:cNvPr id="21" name="Content Placeholder 4">
              <a:extLst>
                <a:ext uri="{FF2B5EF4-FFF2-40B4-BE49-F238E27FC236}">
                  <a16:creationId xmlns:a16="http://schemas.microsoft.com/office/drawing/2014/main" id="{4EE3F85D-5EC6-4DCF-80A6-E4C5D3569BB0}"/>
                </a:ext>
              </a:extLst>
            </p:cNvPr>
            <p:cNvSpPr txBox="1">
              <a:spLocks noChangeAspect="1"/>
            </p:cNvSpPr>
            <p:nvPr/>
          </p:nvSpPr>
          <p:spPr>
            <a:xfrm>
              <a:off x="4018761" y="4650368"/>
              <a:ext cx="1983571" cy="1760154"/>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GB" sz="1100" dirty="0">
                  <a:solidFill>
                    <a:srgbClr val="4D4D4D"/>
                  </a:solidFill>
                </a:rPr>
                <a:t>Initially regulations tended to be topic-specific (e.g. limited to modern slavery). </a:t>
              </a:r>
            </a:p>
            <a:p>
              <a:pPr algn="ctr"/>
              <a:r>
                <a:rPr lang="en-GB" sz="1100" dirty="0">
                  <a:solidFill>
                    <a:srgbClr val="4D4D4D"/>
                  </a:solidFill>
                </a:rPr>
                <a:t>More recent regulations cover a </a:t>
              </a:r>
              <a:r>
                <a:rPr lang="en-GB" sz="1100" b="1" dirty="0">
                  <a:solidFill>
                    <a:srgbClr val="4D4D4D"/>
                  </a:solidFill>
                </a:rPr>
                <a:t>wide range of environmental and social topics </a:t>
              </a:r>
              <a:r>
                <a:rPr lang="en-GB" sz="1100" dirty="0">
                  <a:solidFill>
                    <a:srgbClr val="4D4D4D"/>
                  </a:solidFill>
                </a:rPr>
                <a:t>(e.g. human rights generally and indigenous community protection)</a:t>
              </a:r>
            </a:p>
          </p:txBody>
        </p:sp>
        <p:sp>
          <p:nvSpPr>
            <p:cNvPr id="22" name="Content Placeholder 4">
              <a:extLst>
                <a:ext uri="{FF2B5EF4-FFF2-40B4-BE49-F238E27FC236}">
                  <a16:creationId xmlns:a16="http://schemas.microsoft.com/office/drawing/2014/main" id="{1FB9F87A-8AA0-4E84-ADDC-7DC173541631}"/>
                </a:ext>
              </a:extLst>
            </p:cNvPr>
            <p:cNvSpPr txBox="1">
              <a:spLocks noChangeAspect="1"/>
            </p:cNvSpPr>
            <p:nvPr/>
          </p:nvSpPr>
          <p:spPr>
            <a:xfrm>
              <a:off x="6189670" y="4650368"/>
              <a:ext cx="1983571" cy="1760154"/>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GB" sz="1100" dirty="0">
                  <a:solidFill>
                    <a:srgbClr val="4D4D4D"/>
                  </a:solidFill>
                </a:rPr>
                <a:t>Early regulation tended to rely on public censure for enforcement.</a:t>
              </a:r>
            </a:p>
            <a:p>
              <a:pPr algn="ctr"/>
              <a:r>
                <a:rPr lang="en-GB" sz="1100" dirty="0">
                  <a:solidFill>
                    <a:srgbClr val="4D4D4D"/>
                  </a:solidFill>
                </a:rPr>
                <a:t>This has given way to </a:t>
              </a:r>
              <a:r>
                <a:rPr lang="en-GB" sz="1100" b="1" dirty="0">
                  <a:solidFill>
                    <a:srgbClr val="4D4D4D"/>
                  </a:solidFill>
                </a:rPr>
                <a:t>financial penalties and other sanctions </a:t>
              </a:r>
              <a:r>
                <a:rPr lang="en-GB" sz="1100" dirty="0">
                  <a:solidFill>
                    <a:srgbClr val="4D4D4D"/>
                  </a:solidFill>
                </a:rPr>
                <a:t>as well as proposals to make it easier for affected persons to bring claims against the company.</a:t>
              </a:r>
            </a:p>
          </p:txBody>
        </p:sp>
      </p:grpSp>
      <p:pic>
        <p:nvPicPr>
          <p:cNvPr id="43" name="Picture 42">
            <a:extLst>
              <a:ext uri="{FF2B5EF4-FFF2-40B4-BE49-F238E27FC236}">
                <a16:creationId xmlns:a16="http://schemas.microsoft.com/office/drawing/2014/main" id="{F099CFCC-FF19-4141-86F5-92A643928CD6}"/>
              </a:ext>
            </a:extLst>
          </p:cNvPr>
          <p:cNvPicPr>
            <a:picLocks noChangeAspect="1"/>
          </p:cNvPicPr>
          <p:nvPr/>
        </p:nvPicPr>
        <p:blipFill>
          <a:blip r:embed="rId4"/>
          <a:stretch>
            <a:fillRect/>
          </a:stretch>
        </p:blipFill>
        <p:spPr>
          <a:xfrm>
            <a:off x="1839504" y="5067828"/>
            <a:ext cx="821134" cy="1161507"/>
          </a:xfrm>
          <a:prstGeom prst="rect">
            <a:avLst/>
          </a:prstGeom>
          <a:ln>
            <a:solidFill>
              <a:schemeClr val="bg1">
                <a:lumMod val="85000"/>
              </a:schemeClr>
            </a:solidFill>
          </a:ln>
        </p:spPr>
      </p:pic>
      <p:pic>
        <p:nvPicPr>
          <p:cNvPr id="44" name="Picture 43">
            <a:extLst>
              <a:ext uri="{FF2B5EF4-FFF2-40B4-BE49-F238E27FC236}">
                <a16:creationId xmlns:a16="http://schemas.microsoft.com/office/drawing/2014/main" id="{1059DE27-EDD7-4FE2-9A55-B2120DF65B7C}"/>
              </a:ext>
            </a:extLst>
          </p:cNvPr>
          <p:cNvPicPr>
            <a:picLocks noChangeAspect="1"/>
          </p:cNvPicPr>
          <p:nvPr/>
        </p:nvPicPr>
        <p:blipFill rotWithShape="1">
          <a:blip r:embed="rId5"/>
          <a:srcRect b="646"/>
          <a:stretch/>
        </p:blipFill>
        <p:spPr>
          <a:xfrm>
            <a:off x="3822684" y="2350540"/>
            <a:ext cx="738791" cy="1054872"/>
          </a:xfrm>
          <a:prstGeom prst="rect">
            <a:avLst/>
          </a:prstGeom>
          <a:ln>
            <a:solidFill>
              <a:schemeClr val="bg1">
                <a:lumMod val="85000"/>
              </a:schemeClr>
            </a:solidFill>
          </a:ln>
        </p:spPr>
      </p:pic>
      <p:pic>
        <p:nvPicPr>
          <p:cNvPr id="45" name="Picture 44">
            <a:extLst>
              <a:ext uri="{FF2B5EF4-FFF2-40B4-BE49-F238E27FC236}">
                <a16:creationId xmlns:a16="http://schemas.microsoft.com/office/drawing/2014/main" id="{6E2EB6A3-FFB1-4DAA-AEED-525C8E66D4E3}"/>
              </a:ext>
            </a:extLst>
          </p:cNvPr>
          <p:cNvPicPr>
            <a:picLocks noChangeAspect="1"/>
          </p:cNvPicPr>
          <p:nvPr/>
        </p:nvPicPr>
        <p:blipFill rotWithShape="1">
          <a:blip r:embed="rId6"/>
          <a:srcRect b="949"/>
          <a:stretch/>
        </p:blipFill>
        <p:spPr>
          <a:xfrm>
            <a:off x="3004713" y="1434061"/>
            <a:ext cx="836529" cy="1178510"/>
          </a:xfrm>
          <a:prstGeom prst="rect">
            <a:avLst/>
          </a:prstGeom>
        </p:spPr>
      </p:pic>
      <p:pic>
        <p:nvPicPr>
          <p:cNvPr id="46" name="Picture 8" descr="Supporting UN Global Compact">
            <a:extLst>
              <a:ext uri="{FF2B5EF4-FFF2-40B4-BE49-F238E27FC236}">
                <a16:creationId xmlns:a16="http://schemas.microsoft.com/office/drawing/2014/main" id="{6EA69B57-F8E7-4865-BAF0-322CD3D9891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9760"/>
          <a:stretch/>
        </p:blipFill>
        <p:spPr bwMode="auto">
          <a:xfrm>
            <a:off x="3822684" y="1737487"/>
            <a:ext cx="668568" cy="53645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id="{FF4FF84C-A4A4-4798-91D7-15A7E6E9A35B}"/>
              </a:ext>
            </a:extLst>
          </p:cNvPr>
          <p:cNvPicPr>
            <a:picLocks noChangeAspect="1"/>
          </p:cNvPicPr>
          <p:nvPr/>
        </p:nvPicPr>
        <p:blipFill>
          <a:blip r:embed="rId8"/>
          <a:stretch>
            <a:fillRect/>
          </a:stretch>
        </p:blipFill>
        <p:spPr>
          <a:xfrm>
            <a:off x="3147234" y="3438178"/>
            <a:ext cx="1293970" cy="334578"/>
          </a:xfrm>
          <a:prstGeom prst="rect">
            <a:avLst/>
          </a:prstGeom>
        </p:spPr>
      </p:pic>
      <p:pic>
        <p:nvPicPr>
          <p:cNvPr id="48" name="Picture 47">
            <a:extLst>
              <a:ext uri="{FF2B5EF4-FFF2-40B4-BE49-F238E27FC236}">
                <a16:creationId xmlns:a16="http://schemas.microsoft.com/office/drawing/2014/main" id="{055373EE-712C-413E-A380-FD2AC371F96E}"/>
              </a:ext>
            </a:extLst>
          </p:cNvPr>
          <p:cNvPicPr>
            <a:picLocks noChangeAspect="1"/>
          </p:cNvPicPr>
          <p:nvPr/>
        </p:nvPicPr>
        <p:blipFill>
          <a:blip r:embed="rId9"/>
          <a:stretch>
            <a:fillRect/>
          </a:stretch>
        </p:blipFill>
        <p:spPr>
          <a:xfrm>
            <a:off x="2593104" y="2759336"/>
            <a:ext cx="1108260" cy="288663"/>
          </a:xfrm>
          <a:prstGeom prst="rect">
            <a:avLst/>
          </a:prstGeom>
        </p:spPr>
      </p:pic>
      <p:sp>
        <p:nvSpPr>
          <p:cNvPr id="50" name="Content Placeholder 4">
            <a:extLst>
              <a:ext uri="{FF2B5EF4-FFF2-40B4-BE49-F238E27FC236}">
                <a16:creationId xmlns:a16="http://schemas.microsoft.com/office/drawing/2014/main" id="{5CB1CB90-7F15-4988-9C61-D957BCDE9FA4}"/>
              </a:ext>
            </a:extLst>
          </p:cNvPr>
          <p:cNvSpPr txBox="1">
            <a:spLocks/>
          </p:cNvSpPr>
          <p:nvPr/>
        </p:nvSpPr>
        <p:spPr>
          <a:xfrm>
            <a:off x="422195" y="1988735"/>
            <a:ext cx="2578246" cy="1616732"/>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rgbClr val="4D4D4D"/>
              </a:buClr>
              <a:buFont typeface="Arial" panose="020B0604020202020204" pitchFamily="34" charset="0"/>
              <a:buChar char="&gt;"/>
            </a:pPr>
            <a:r>
              <a:rPr lang="en-GB" sz="1100" dirty="0">
                <a:solidFill>
                  <a:srgbClr val="4D4D4D"/>
                </a:solidFill>
              </a:rPr>
              <a:t>Historically, business efforts to address human rights risks have been guided by ‘soft’ laws (which are not legally binding) and voluntary industry initiatives </a:t>
            </a:r>
          </a:p>
          <a:p>
            <a:pPr marL="171450" indent="-171450">
              <a:buClr>
                <a:srgbClr val="4D4D4D"/>
              </a:buClr>
              <a:buFont typeface="Arial" panose="020B0604020202020204" pitchFamily="34" charset="0"/>
              <a:buChar char="&gt;"/>
            </a:pPr>
            <a:r>
              <a:rPr lang="en-GB" sz="1100" dirty="0">
                <a:solidFill>
                  <a:srgbClr val="4D4D4D"/>
                </a:solidFill>
              </a:rPr>
              <a:t>There has been widespread business convergence around these standards, which have been highly influential</a:t>
            </a:r>
          </a:p>
        </p:txBody>
      </p:sp>
      <p:pic>
        <p:nvPicPr>
          <p:cNvPr id="51" name="Picture 50">
            <a:extLst>
              <a:ext uri="{FF2B5EF4-FFF2-40B4-BE49-F238E27FC236}">
                <a16:creationId xmlns:a16="http://schemas.microsoft.com/office/drawing/2014/main" id="{C9163AD8-FB52-4384-BA84-EA69871EAA77}"/>
              </a:ext>
            </a:extLst>
          </p:cNvPr>
          <p:cNvPicPr>
            <a:picLocks noChangeAspect="1"/>
          </p:cNvPicPr>
          <p:nvPr/>
        </p:nvPicPr>
        <p:blipFill>
          <a:blip r:embed="rId10"/>
          <a:stretch>
            <a:fillRect/>
          </a:stretch>
        </p:blipFill>
        <p:spPr>
          <a:xfrm>
            <a:off x="1339093" y="3881271"/>
            <a:ext cx="910978" cy="1296869"/>
          </a:xfrm>
          <a:prstGeom prst="rect">
            <a:avLst/>
          </a:prstGeom>
          <a:ln>
            <a:solidFill>
              <a:schemeClr val="bg1">
                <a:lumMod val="85000"/>
              </a:schemeClr>
            </a:solidFill>
          </a:ln>
        </p:spPr>
      </p:pic>
      <p:pic>
        <p:nvPicPr>
          <p:cNvPr id="52" name="Picture 51">
            <a:extLst>
              <a:ext uri="{FF2B5EF4-FFF2-40B4-BE49-F238E27FC236}">
                <a16:creationId xmlns:a16="http://schemas.microsoft.com/office/drawing/2014/main" id="{1656D518-DF9B-46AB-A0AB-368A0ADB881D}"/>
              </a:ext>
            </a:extLst>
          </p:cNvPr>
          <p:cNvPicPr>
            <a:picLocks noChangeAspect="1"/>
          </p:cNvPicPr>
          <p:nvPr/>
        </p:nvPicPr>
        <p:blipFill>
          <a:blip r:embed="rId11"/>
          <a:stretch>
            <a:fillRect/>
          </a:stretch>
        </p:blipFill>
        <p:spPr>
          <a:xfrm>
            <a:off x="631493" y="4887120"/>
            <a:ext cx="878729" cy="1231902"/>
          </a:xfrm>
          <a:prstGeom prst="rect">
            <a:avLst/>
          </a:prstGeom>
          <a:ln>
            <a:solidFill>
              <a:schemeClr val="bg1">
                <a:lumMod val="85000"/>
              </a:schemeClr>
            </a:solidFill>
          </a:ln>
        </p:spPr>
      </p:pic>
      <p:sp>
        <p:nvSpPr>
          <p:cNvPr id="53" name="Content Placeholder 4">
            <a:extLst>
              <a:ext uri="{FF2B5EF4-FFF2-40B4-BE49-F238E27FC236}">
                <a16:creationId xmlns:a16="http://schemas.microsoft.com/office/drawing/2014/main" id="{876A6C4B-4DA6-4918-9017-4FCE6C9A7536}"/>
              </a:ext>
            </a:extLst>
          </p:cNvPr>
          <p:cNvSpPr txBox="1">
            <a:spLocks/>
          </p:cNvSpPr>
          <p:nvPr/>
        </p:nvSpPr>
        <p:spPr>
          <a:xfrm>
            <a:off x="2790386" y="4179677"/>
            <a:ext cx="2275265" cy="2049658"/>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rgbClr val="4D4D4D"/>
              </a:buClr>
              <a:buFont typeface="Arial" panose="020B0604020202020204" pitchFamily="34" charset="0"/>
              <a:buChar char="&gt;"/>
            </a:pPr>
            <a:r>
              <a:rPr lang="en-GB" sz="1100" dirty="0">
                <a:solidFill>
                  <a:srgbClr val="4D4D4D"/>
                </a:solidFill>
              </a:rPr>
              <a:t>Over time, the concepts contained in them have found their way into regulation and government guidance</a:t>
            </a:r>
          </a:p>
          <a:p>
            <a:pPr marL="171450" indent="-171450">
              <a:buClr>
                <a:srgbClr val="4D4D4D"/>
              </a:buClr>
              <a:buFont typeface="Arial" panose="020B0604020202020204" pitchFamily="34" charset="0"/>
              <a:buChar char="&gt;"/>
            </a:pPr>
            <a:r>
              <a:rPr lang="en-GB" sz="1100" dirty="0">
                <a:solidFill>
                  <a:srgbClr val="4D4D4D"/>
                </a:solidFill>
              </a:rPr>
              <a:t>These regulations are now evolving in complexity and are growing teeth</a:t>
            </a:r>
          </a:p>
        </p:txBody>
      </p:sp>
      <p:cxnSp>
        <p:nvCxnSpPr>
          <p:cNvPr id="55" name="Straight Connector 54">
            <a:extLst>
              <a:ext uri="{FF2B5EF4-FFF2-40B4-BE49-F238E27FC236}">
                <a16:creationId xmlns:a16="http://schemas.microsoft.com/office/drawing/2014/main" id="{F5D71520-EDAF-4204-90B5-84289BFC1BF0}"/>
              </a:ext>
            </a:extLst>
          </p:cNvPr>
          <p:cNvCxnSpPr/>
          <p:nvPr/>
        </p:nvCxnSpPr>
        <p:spPr>
          <a:xfrm>
            <a:off x="5105403" y="1553204"/>
            <a:ext cx="0" cy="4565818"/>
          </a:xfrm>
          <a:prstGeom prst="line">
            <a:avLst/>
          </a:prstGeom>
          <a:ln w="127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2" descr="Image result for ulb llm international business law">
            <a:hlinkClick r:id="rId12"/>
            <a:extLst>
              <a:ext uri="{FF2B5EF4-FFF2-40B4-BE49-F238E27FC236}">
                <a16:creationId xmlns:a16="http://schemas.microsoft.com/office/drawing/2014/main" id="{89FDE87C-2E4E-F136-9E94-08240D841D4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54449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FB8A1-DD07-4F0A-9661-695F2F3181A5}"/>
              </a:ext>
            </a:extLst>
          </p:cNvPr>
          <p:cNvSpPr>
            <a:spLocks noGrp="1"/>
          </p:cNvSpPr>
          <p:nvPr>
            <p:ph type="title"/>
          </p:nvPr>
        </p:nvSpPr>
        <p:spPr>
          <a:xfrm>
            <a:off x="412800" y="374650"/>
            <a:ext cx="11347401" cy="856800"/>
          </a:xfrm>
        </p:spPr>
        <p:txBody>
          <a:bodyPr anchor="ctr">
            <a:normAutofit/>
          </a:bodyPr>
          <a:lstStyle/>
          <a:p>
            <a:r>
              <a:rPr lang="en-GB" dirty="0"/>
              <a:t>EU Green Deal</a:t>
            </a:r>
          </a:p>
        </p:txBody>
      </p:sp>
      <p:pic>
        <p:nvPicPr>
          <p:cNvPr id="17" name="Picture 16">
            <a:extLst>
              <a:ext uri="{FF2B5EF4-FFF2-40B4-BE49-F238E27FC236}">
                <a16:creationId xmlns:a16="http://schemas.microsoft.com/office/drawing/2014/main" id="{0F29B8FF-CD5B-C602-7711-0CE05BE78AFA}"/>
              </a:ext>
            </a:extLst>
          </p:cNvPr>
          <p:cNvPicPr>
            <a:picLocks noChangeAspect="1"/>
          </p:cNvPicPr>
          <p:nvPr/>
        </p:nvPicPr>
        <p:blipFill>
          <a:blip r:embed="rId4"/>
          <a:stretch>
            <a:fillRect/>
          </a:stretch>
        </p:blipFill>
        <p:spPr>
          <a:xfrm>
            <a:off x="412800" y="1485450"/>
            <a:ext cx="4407945" cy="4791246"/>
          </a:xfrm>
          <a:prstGeom prst="rect">
            <a:avLst/>
          </a:prstGeom>
          <a:noFill/>
        </p:spPr>
      </p:pic>
      <p:sp>
        <p:nvSpPr>
          <p:cNvPr id="18" name="Content Placeholder 4">
            <a:extLst>
              <a:ext uri="{FF2B5EF4-FFF2-40B4-BE49-F238E27FC236}">
                <a16:creationId xmlns:a16="http://schemas.microsoft.com/office/drawing/2014/main" id="{D04FEC8D-87E3-E6E7-6722-68C2BDB8E499}"/>
              </a:ext>
            </a:extLst>
          </p:cNvPr>
          <p:cNvSpPr txBox="1">
            <a:spLocks/>
          </p:cNvSpPr>
          <p:nvPr/>
        </p:nvSpPr>
        <p:spPr>
          <a:xfrm>
            <a:off x="747035" y="2119126"/>
            <a:ext cx="6372956" cy="2175473"/>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endParaRPr lang="en-GB" sz="1100" i="1" dirty="0">
              <a:solidFill>
                <a:schemeClr val="accent4">
                  <a:lumMod val="50000"/>
                </a:schemeClr>
              </a:solidFill>
            </a:endParaRPr>
          </a:p>
        </p:txBody>
      </p:sp>
      <p:pic>
        <p:nvPicPr>
          <p:cNvPr id="3" name="Picture 2" descr="Sustainable finance final report 2018 action plan EU">
            <a:extLst>
              <a:ext uri="{FF2B5EF4-FFF2-40B4-BE49-F238E27FC236}">
                <a16:creationId xmlns:a16="http://schemas.microsoft.com/office/drawing/2014/main" id="{8FE0F21A-497F-73F2-7273-44AF7C35AC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4115" y="1697206"/>
            <a:ext cx="3235325" cy="45794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Fit for 55 package: what it means for the construction equipment sector">
            <a:extLst>
              <a:ext uri="{FF2B5EF4-FFF2-40B4-BE49-F238E27FC236}">
                <a16:creationId xmlns:a16="http://schemas.microsoft.com/office/drawing/2014/main" id="{02412F19-286C-536F-328D-107209A6E5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7232" y="1231450"/>
            <a:ext cx="3558487" cy="20739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DA0217A-3197-1925-FAB1-65D86909A1E6}"/>
              </a:ext>
            </a:extLst>
          </p:cNvPr>
          <p:cNvSpPr txBox="1"/>
          <p:nvPr/>
        </p:nvSpPr>
        <p:spPr>
          <a:xfrm>
            <a:off x="8544560" y="3624296"/>
            <a:ext cx="3108960" cy="2816156"/>
          </a:xfrm>
          <a:prstGeom prst="rect">
            <a:avLst/>
          </a:prstGeom>
          <a:noFill/>
        </p:spPr>
        <p:txBody>
          <a:bodyPr wrap="square" rtlCol="0">
            <a:spAutoFit/>
          </a:bodyPr>
          <a:lstStyle/>
          <a:p>
            <a:pPr algn="ctr"/>
            <a:endParaRPr lang="en-GB" sz="1100" dirty="0">
              <a:solidFill>
                <a:srgbClr val="4D4D4D"/>
              </a:solidFill>
              <a:latin typeface="Arial" panose="020B0604020202020204" pitchFamily="34" charset="0"/>
              <a:cs typeface="Arial" pitchFamily="34" charset="0"/>
            </a:endParaRPr>
          </a:p>
          <a:p>
            <a:pPr marL="171450" indent="-171450">
              <a:spcAft>
                <a:spcPts val="600"/>
              </a:spcAft>
              <a:buClr>
                <a:schemeClr val="tx2"/>
              </a:buClr>
              <a:buFont typeface="Arial" panose="020B0604020202020204" pitchFamily="34" charset="0"/>
              <a:buChar char="&gt;"/>
            </a:pPr>
            <a:r>
              <a:rPr lang="en-GB" sz="2000" dirty="0">
                <a:solidFill>
                  <a:srgbClr val="4D4D4D"/>
                </a:solidFill>
              </a:rPr>
              <a:t>Binding EU Climate Law</a:t>
            </a:r>
          </a:p>
          <a:p>
            <a:pPr marL="171450" indent="-171450">
              <a:spcAft>
                <a:spcPts val="600"/>
              </a:spcAft>
              <a:buClr>
                <a:schemeClr val="tx2"/>
              </a:buClr>
              <a:buFont typeface="Arial" panose="020B0604020202020204" pitchFamily="34" charset="0"/>
              <a:buChar char="&gt;"/>
            </a:pPr>
            <a:r>
              <a:rPr lang="en-GB" sz="2000" dirty="0">
                <a:solidFill>
                  <a:srgbClr val="4D4D4D"/>
                </a:solidFill>
              </a:rPr>
              <a:t>Disclosure to foster private investment needed for the transition</a:t>
            </a:r>
          </a:p>
          <a:p>
            <a:pPr marL="171450" indent="-171450">
              <a:spcAft>
                <a:spcPts val="600"/>
              </a:spcAft>
              <a:buClr>
                <a:schemeClr val="tx2"/>
              </a:buClr>
              <a:buFont typeface="Arial" panose="020B0604020202020204" pitchFamily="34" charset="0"/>
              <a:buChar char="&gt;"/>
            </a:pPr>
            <a:r>
              <a:rPr lang="en-GB" sz="2000" dirty="0">
                <a:solidFill>
                  <a:srgbClr val="4D4D4D"/>
                </a:solidFill>
              </a:rPr>
              <a:t>Evolving towards binding commitments and net-zero plans</a:t>
            </a:r>
          </a:p>
          <a:p>
            <a:pPr marL="171450" indent="-171450">
              <a:spcAft>
                <a:spcPts val="600"/>
              </a:spcAft>
              <a:buClr>
                <a:schemeClr val="tx2"/>
              </a:buClr>
              <a:buFont typeface="Arial" panose="020B0604020202020204" pitchFamily="34" charset="0"/>
              <a:buChar char="&gt;"/>
            </a:pPr>
            <a:endParaRPr lang="en-GB" sz="1100" dirty="0">
              <a:solidFill>
                <a:srgbClr val="4D4D4D"/>
              </a:solidFill>
            </a:endParaRPr>
          </a:p>
        </p:txBody>
      </p:sp>
      <p:pic>
        <p:nvPicPr>
          <p:cNvPr id="5" name="Picture 2" descr="Image result for ulb llm international business law">
            <a:hlinkClick r:id="rId7"/>
            <a:extLst>
              <a:ext uri="{FF2B5EF4-FFF2-40B4-BE49-F238E27FC236}">
                <a16:creationId xmlns:a16="http://schemas.microsoft.com/office/drawing/2014/main" id="{699EF36B-3AA7-CBDC-A6EE-BC02C122BB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8421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75E24-8E32-02EB-7CAB-5923C9ECA9E3}"/>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21487D72-1551-AAE5-D77E-41770DD4A9AE}"/>
              </a:ext>
            </a:extLst>
          </p:cNvPr>
          <p:cNvSpPr/>
          <p:nvPr/>
        </p:nvSpPr>
        <p:spPr>
          <a:xfrm>
            <a:off x="7629464" y="4973788"/>
            <a:ext cx="1682761" cy="611309"/>
          </a:xfrm>
          <a:prstGeom prst="ellipse">
            <a:avLst/>
          </a:prstGeom>
          <a:solidFill>
            <a:srgbClr val="F6F5F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Oval 9">
            <a:extLst>
              <a:ext uri="{FF2B5EF4-FFF2-40B4-BE49-F238E27FC236}">
                <a16:creationId xmlns:a16="http://schemas.microsoft.com/office/drawing/2014/main" id="{3106D8B4-2ABE-D566-1103-336D778391AF}"/>
              </a:ext>
            </a:extLst>
          </p:cNvPr>
          <p:cNvSpPr/>
          <p:nvPr/>
        </p:nvSpPr>
        <p:spPr>
          <a:xfrm>
            <a:off x="5249494" y="4976493"/>
            <a:ext cx="1682761" cy="611309"/>
          </a:xfrm>
          <a:prstGeom prst="ellipse">
            <a:avLst/>
          </a:prstGeom>
          <a:solidFill>
            <a:srgbClr val="F6F5F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Oval 8">
            <a:extLst>
              <a:ext uri="{FF2B5EF4-FFF2-40B4-BE49-F238E27FC236}">
                <a16:creationId xmlns:a16="http://schemas.microsoft.com/office/drawing/2014/main" id="{6A4C9A51-E228-6D9D-F4C5-B76D800FC137}"/>
              </a:ext>
            </a:extLst>
          </p:cNvPr>
          <p:cNvSpPr/>
          <p:nvPr/>
        </p:nvSpPr>
        <p:spPr>
          <a:xfrm>
            <a:off x="2869524" y="4979198"/>
            <a:ext cx="1682761" cy="611309"/>
          </a:xfrm>
          <a:prstGeom prst="ellipse">
            <a:avLst/>
          </a:prstGeom>
          <a:solidFill>
            <a:srgbClr val="F6F5F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8" name="Oval 7">
            <a:extLst>
              <a:ext uri="{FF2B5EF4-FFF2-40B4-BE49-F238E27FC236}">
                <a16:creationId xmlns:a16="http://schemas.microsoft.com/office/drawing/2014/main" id="{7BEDFD2D-5E18-E871-883E-2333AB089447}"/>
              </a:ext>
            </a:extLst>
          </p:cNvPr>
          <p:cNvSpPr/>
          <p:nvPr/>
        </p:nvSpPr>
        <p:spPr>
          <a:xfrm>
            <a:off x="489554" y="4981903"/>
            <a:ext cx="1682761" cy="611309"/>
          </a:xfrm>
          <a:prstGeom prst="ellipse">
            <a:avLst/>
          </a:prstGeom>
          <a:solidFill>
            <a:srgbClr val="F6F5F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 name="Title 1" descr="|">
            <a:extLst>
              <a:ext uri="{FF2B5EF4-FFF2-40B4-BE49-F238E27FC236}">
                <a16:creationId xmlns:a16="http://schemas.microsoft.com/office/drawing/2014/main" id="{05C2AC04-D715-980F-DBA9-A9007C287AA2}"/>
              </a:ext>
            </a:extLst>
          </p:cNvPr>
          <p:cNvSpPr>
            <a:spLocks noGrp="1"/>
          </p:cNvSpPr>
          <p:nvPr>
            <p:ph type="title"/>
          </p:nvPr>
        </p:nvSpPr>
        <p:spPr/>
        <p:txBody>
          <a:bodyPr/>
          <a:lstStyle/>
          <a:p>
            <a:r>
              <a:rPr lang="en-GB" dirty="0"/>
              <a:t>Introduction – the EU’s corporate sustainability blueprint</a:t>
            </a:r>
          </a:p>
        </p:txBody>
      </p:sp>
      <p:grpSp>
        <p:nvGrpSpPr>
          <p:cNvPr id="47" name="Group 46">
            <a:extLst>
              <a:ext uri="{FF2B5EF4-FFF2-40B4-BE49-F238E27FC236}">
                <a16:creationId xmlns:a16="http://schemas.microsoft.com/office/drawing/2014/main" id="{537C41BA-BE86-EFA4-A831-61B55D6A5B1A}"/>
              </a:ext>
            </a:extLst>
          </p:cNvPr>
          <p:cNvGrpSpPr/>
          <p:nvPr/>
        </p:nvGrpSpPr>
        <p:grpSpPr>
          <a:xfrm>
            <a:off x="412800" y="1864729"/>
            <a:ext cx="11328400" cy="2848708"/>
            <a:chOff x="431800" y="2718257"/>
            <a:chExt cx="11328400" cy="2848708"/>
          </a:xfrm>
        </p:grpSpPr>
        <p:grpSp>
          <p:nvGrpSpPr>
            <p:cNvPr id="48" name="Group 47">
              <a:extLst>
                <a:ext uri="{FF2B5EF4-FFF2-40B4-BE49-F238E27FC236}">
                  <a16:creationId xmlns:a16="http://schemas.microsoft.com/office/drawing/2014/main" id="{76807779-E331-CDCD-AFD4-7A147D614ABB}"/>
                </a:ext>
              </a:extLst>
            </p:cNvPr>
            <p:cNvGrpSpPr/>
            <p:nvPr/>
          </p:nvGrpSpPr>
          <p:grpSpPr>
            <a:xfrm>
              <a:off x="431800" y="2718257"/>
              <a:ext cx="1919514" cy="2848708"/>
              <a:chOff x="431800" y="2718257"/>
              <a:chExt cx="1919514" cy="2848708"/>
            </a:xfrm>
          </p:grpSpPr>
          <p:sp>
            <p:nvSpPr>
              <p:cNvPr id="65" name="Rectangle: Rounded Corners 64">
                <a:extLst>
                  <a:ext uri="{FF2B5EF4-FFF2-40B4-BE49-F238E27FC236}">
                    <a16:creationId xmlns:a16="http://schemas.microsoft.com/office/drawing/2014/main" id="{E0397460-1388-AD98-6EF2-5B75E68023B7}"/>
                  </a:ext>
                </a:extLst>
              </p:cNvPr>
              <p:cNvSpPr/>
              <p:nvPr/>
            </p:nvSpPr>
            <p:spPr>
              <a:xfrm>
                <a:off x="536302" y="2718257"/>
                <a:ext cx="1710509" cy="2848708"/>
              </a:xfrm>
              <a:prstGeom prst="roundRect">
                <a:avLst>
                  <a:gd name="adj" fmla="val 8267"/>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b"/>
              <a:lstStyle/>
              <a:p>
                <a:pPr algn="ctr"/>
                <a:endParaRPr lang="en-GB" b="1" dirty="0">
                  <a:solidFill>
                    <a:schemeClr val="tx1"/>
                  </a:solidFill>
                </a:endParaRPr>
              </a:p>
            </p:txBody>
          </p:sp>
          <p:sp>
            <p:nvSpPr>
              <p:cNvPr id="66" name="Rectangle 65">
                <a:extLst>
                  <a:ext uri="{FF2B5EF4-FFF2-40B4-BE49-F238E27FC236}">
                    <a16:creationId xmlns:a16="http://schemas.microsoft.com/office/drawing/2014/main" id="{583E8573-31C2-6F0B-1CAB-ED685410A028}"/>
                  </a:ext>
                </a:extLst>
              </p:cNvPr>
              <p:cNvSpPr/>
              <p:nvPr/>
            </p:nvSpPr>
            <p:spPr>
              <a:xfrm>
                <a:off x="431800" y="2964753"/>
                <a:ext cx="1919514" cy="23911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r>
                  <a:rPr lang="en-GB" sz="1200" b="1" dirty="0">
                    <a:solidFill>
                      <a:schemeClr val="tx1">
                        <a:lumMod val="75000"/>
                        <a:lumOff val="25000"/>
                      </a:schemeClr>
                    </a:solidFill>
                  </a:rPr>
                  <a:t>Transparency</a:t>
                </a:r>
                <a:br>
                  <a:rPr lang="en-GB" sz="1200" b="1" dirty="0">
                    <a:solidFill>
                      <a:schemeClr val="tx1">
                        <a:lumMod val="75000"/>
                        <a:lumOff val="25000"/>
                      </a:schemeClr>
                    </a:solidFill>
                  </a:rPr>
                </a:br>
                <a:endParaRPr lang="en-GB" sz="1200" b="1" dirty="0">
                  <a:solidFill>
                    <a:schemeClr val="tx1">
                      <a:lumMod val="75000"/>
                      <a:lumOff val="25000"/>
                    </a:schemeClr>
                  </a:solidFill>
                </a:endParaRPr>
              </a:p>
              <a:p>
                <a:pPr algn="ctr"/>
                <a:br>
                  <a:rPr lang="en-GB" sz="1200" b="1" dirty="0">
                    <a:solidFill>
                      <a:schemeClr val="tx1">
                        <a:lumMod val="75000"/>
                        <a:lumOff val="25000"/>
                      </a:schemeClr>
                    </a:solidFill>
                  </a:rPr>
                </a:br>
                <a:r>
                  <a:rPr lang="en-GB" sz="1100" dirty="0">
                    <a:solidFill>
                      <a:schemeClr val="tx1">
                        <a:lumMod val="75000"/>
                        <a:lumOff val="25000"/>
                      </a:schemeClr>
                    </a:solidFill>
                  </a:rPr>
                  <a:t>New mandatory disclosure regimes covering the spectrum of E, S and G issues. With different regimes across multiple jurisdictions, interoperability remains a key challenge</a:t>
                </a:r>
              </a:p>
            </p:txBody>
          </p:sp>
          <p:sp>
            <p:nvSpPr>
              <p:cNvPr id="67" name="Isosceles Triangle 66">
                <a:extLst>
                  <a:ext uri="{FF2B5EF4-FFF2-40B4-BE49-F238E27FC236}">
                    <a16:creationId xmlns:a16="http://schemas.microsoft.com/office/drawing/2014/main" id="{0CC1E87F-5BF3-EE41-CFC9-524CB1F18836}"/>
                  </a:ext>
                </a:extLst>
              </p:cNvPr>
              <p:cNvSpPr/>
              <p:nvPr/>
            </p:nvSpPr>
            <p:spPr>
              <a:xfrm rot="10800000">
                <a:off x="1228662" y="2964753"/>
                <a:ext cx="325788" cy="215022"/>
              </a:xfrm>
              <a:prstGeom prst="triangle">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9" name="Group 48">
              <a:extLst>
                <a:ext uri="{FF2B5EF4-FFF2-40B4-BE49-F238E27FC236}">
                  <a16:creationId xmlns:a16="http://schemas.microsoft.com/office/drawing/2014/main" id="{B614FDAD-ED21-2F7F-F010-CF34D04384A0}"/>
                </a:ext>
              </a:extLst>
            </p:cNvPr>
            <p:cNvGrpSpPr/>
            <p:nvPr/>
          </p:nvGrpSpPr>
          <p:grpSpPr>
            <a:xfrm>
              <a:off x="2784022" y="2718257"/>
              <a:ext cx="1919514" cy="2848708"/>
              <a:chOff x="431800" y="2718257"/>
              <a:chExt cx="1919514" cy="2848708"/>
            </a:xfrm>
          </p:grpSpPr>
          <p:sp>
            <p:nvSpPr>
              <p:cNvPr id="62" name="Rectangle: Rounded Corners 61">
                <a:extLst>
                  <a:ext uri="{FF2B5EF4-FFF2-40B4-BE49-F238E27FC236}">
                    <a16:creationId xmlns:a16="http://schemas.microsoft.com/office/drawing/2014/main" id="{7579B200-0067-F847-F375-B02B9BAAA5F2}"/>
                  </a:ext>
                </a:extLst>
              </p:cNvPr>
              <p:cNvSpPr/>
              <p:nvPr/>
            </p:nvSpPr>
            <p:spPr>
              <a:xfrm>
                <a:off x="536302" y="2718257"/>
                <a:ext cx="1710509" cy="2848708"/>
              </a:xfrm>
              <a:prstGeom prst="roundRect">
                <a:avLst>
                  <a:gd name="adj" fmla="val 8267"/>
                </a:avLst>
              </a:prstGeom>
              <a:solidFill>
                <a:srgbClr val="669999"/>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b"/>
              <a:lstStyle/>
              <a:p>
                <a:pPr algn="ctr"/>
                <a:endParaRPr lang="en-GB" b="1" dirty="0">
                  <a:solidFill>
                    <a:schemeClr val="tx1"/>
                  </a:solidFill>
                </a:endParaRPr>
              </a:p>
            </p:txBody>
          </p:sp>
          <p:sp>
            <p:nvSpPr>
              <p:cNvPr id="63" name="Rectangle 62">
                <a:extLst>
                  <a:ext uri="{FF2B5EF4-FFF2-40B4-BE49-F238E27FC236}">
                    <a16:creationId xmlns:a16="http://schemas.microsoft.com/office/drawing/2014/main" id="{0AD2B8B6-C4B7-968B-9965-0C21243A1D1D}"/>
                  </a:ext>
                </a:extLst>
              </p:cNvPr>
              <p:cNvSpPr/>
              <p:nvPr/>
            </p:nvSpPr>
            <p:spPr>
              <a:xfrm>
                <a:off x="431800" y="2964753"/>
                <a:ext cx="1919514" cy="23911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r>
                  <a:rPr lang="en-GB" sz="1200" b="1" dirty="0">
                    <a:solidFill>
                      <a:schemeClr val="tx1">
                        <a:lumMod val="75000"/>
                        <a:lumOff val="25000"/>
                      </a:schemeClr>
                    </a:solidFill>
                  </a:rPr>
                  <a:t>What does it mean to be green?</a:t>
                </a:r>
              </a:p>
              <a:p>
                <a:pPr algn="ctr"/>
                <a:endParaRPr lang="en-GB" sz="1400" b="1" dirty="0">
                  <a:solidFill>
                    <a:schemeClr val="tx1">
                      <a:lumMod val="75000"/>
                      <a:lumOff val="25000"/>
                    </a:schemeClr>
                  </a:solidFill>
                </a:endParaRPr>
              </a:p>
              <a:p>
                <a:pPr algn="ctr"/>
                <a:r>
                  <a:rPr lang="en-GB" sz="1100" dirty="0">
                    <a:solidFill>
                      <a:schemeClr val="tx1">
                        <a:lumMod val="75000"/>
                        <a:lumOff val="25000"/>
                      </a:schemeClr>
                    </a:solidFill>
                  </a:rPr>
                  <a:t>“Taxonomies” set out detailed criteria on what economic activities can be considered “sustainable” to promote better capital allocation and reduce greenwashing</a:t>
                </a:r>
              </a:p>
            </p:txBody>
          </p:sp>
          <p:sp>
            <p:nvSpPr>
              <p:cNvPr id="64" name="Isosceles Triangle 63">
                <a:extLst>
                  <a:ext uri="{FF2B5EF4-FFF2-40B4-BE49-F238E27FC236}">
                    <a16:creationId xmlns:a16="http://schemas.microsoft.com/office/drawing/2014/main" id="{08FE07AF-ED7F-BE65-0ADC-8FC94A4DAFE9}"/>
                  </a:ext>
                </a:extLst>
              </p:cNvPr>
              <p:cNvSpPr/>
              <p:nvPr/>
            </p:nvSpPr>
            <p:spPr>
              <a:xfrm rot="10800000">
                <a:off x="1228662" y="2964753"/>
                <a:ext cx="325788" cy="215022"/>
              </a:xfrm>
              <a:prstGeom prst="triangle">
                <a:avLst/>
              </a:prstGeom>
              <a:solidFill>
                <a:srgbClr val="669999"/>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50" name="Group 49">
              <a:extLst>
                <a:ext uri="{FF2B5EF4-FFF2-40B4-BE49-F238E27FC236}">
                  <a16:creationId xmlns:a16="http://schemas.microsoft.com/office/drawing/2014/main" id="{FEB464F3-F677-01C4-204D-00B306B79275}"/>
                </a:ext>
              </a:extLst>
            </p:cNvPr>
            <p:cNvGrpSpPr/>
            <p:nvPr/>
          </p:nvGrpSpPr>
          <p:grpSpPr>
            <a:xfrm>
              <a:off x="5136244" y="2718257"/>
              <a:ext cx="1919514" cy="2848708"/>
              <a:chOff x="431800" y="2718257"/>
              <a:chExt cx="1919514" cy="2848708"/>
            </a:xfrm>
          </p:grpSpPr>
          <p:sp>
            <p:nvSpPr>
              <p:cNvPr id="59" name="Rectangle: Rounded Corners 58">
                <a:extLst>
                  <a:ext uri="{FF2B5EF4-FFF2-40B4-BE49-F238E27FC236}">
                    <a16:creationId xmlns:a16="http://schemas.microsoft.com/office/drawing/2014/main" id="{5B30915A-BEA1-44C8-DD47-98F956602C44}"/>
                  </a:ext>
                </a:extLst>
              </p:cNvPr>
              <p:cNvSpPr/>
              <p:nvPr/>
            </p:nvSpPr>
            <p:spPr>
              <a:xfrm>
                <a:off x="536302" y="2718257"/>
                <a:ext cx="1710509" cy="2848708"/>
              </a:xfrm>
              <a:prstGeom prst="roundRect">
                <a:avLst>
                  <a:gd name="adj" fmla="val 8267"/>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b"/>
              <a:lstStyle/>
              <a:p>
                <a:pPr algn="ctr"/>
                <a:endParaRPr lang="en-GB" b="1" dirty="0">
                  <a:solidFill>
                    <a:schemeClr val="tx1"/>
                  </a:solidFill>
                </a:endParaRPr>
              </a:p>
            </p:txBody>
          </p:sp>
          <p:sp>
            <p:nvSpPr>
              <p:cNvPr id="60" name="Rectangle 59">
                <a:extLst>
                  <a:ext uri="{FF2B5EF4-FFF2-40B4-BE49-F238E27FC236}">
                    <a16:creationId xmlns:a16="http://schemas.microsoft.com/office/drawing/2014/main" id="{8ABB4F2A-E055-668F-AB89-0112C01DF754}"/>
                  </a:ext>
                </a:extLst>
              </p:cNvPr>
              <p:cNvSpPr/>
              <p:nvPr/>
            </p:nvSpPr>
            <p:spPr>
              <a:xfrm>
                <a:off x="431800" y="2964753"/>
                <a:ext cx="1919514" cy="23911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r>
                  <a:rPr lang="en-GB" sz="1200" b="1" dirty="0">
                    <a:solidFill>
                      <a:schemeClr val="tx1">
                        <a:lumMod val="75000"/>
                        <a:lumOff val="25000"/>
                      </a:schemeClr>
                    </a:solidFill>
                  </a:rPr>
                  <a:t>Due </a:t>
                </a:r>
              </a:p>
              <a:p>
                <a:pPr algn="ctr"/>
                <a:r>
                  <a:rPr lang="en-GB" sz="1200" b="1" dirty="0">
                    <a:solidFill>
                      <a:schemeClr val="tx1">
                        <a:lumMod val="75000"/>
                        <a:lumOff val="25000"/>
                      </a:schemeClr>
                    </a:solidFill>
                  </a:rPr>
                  <a:t>diligence</a:t>
                </a:r>
              </a:p>
              <a:p>
                <a:pPr algn="ctr"/>
                <a:endParaRPr lang="en-GB" sz="1400" b="1" dirty="0">
                  <a:solidFill>
                    <a:schemeClr val="tx1">
                      <a:lumMod val="75000"/>
                      <a:lumOff val="25000"/>
                    </a:schemeClr>
                  </a:solidFill>
                </a:endParaRPr>
              </a:p>
              <a:p>
                <a:pPr algn="ctr"/>
                <a:r>
                  <a:rPr lang="en-GB" sz="1100" dirty="0">
                    <a:solidFill>
                      <a:schemeClr val="tx1">
                        <a:lumMod val="75000"/>
                        <a:lumOff val="25000"/>
                      </a:schemeClr>
                    </a:solidFill>
                  </a:rPr>
                  <a:t>New general and commodity-specific regimes require a better understanding of E and S impacts and actions to address them to secure resilient value chains</a:t>
                </a:r>
              </a:p>
            </p:txBody>
          </p:sp>
          <p:sp>
            <p:nvSpPr>
              <p:cNvPr id="61" name="Isosceles Triangle 60">
                <a:extLst>
                  <a:ext uri="{FF2B5EF4-FFF2-40B4-BE49-F238E27FC236}">
                    <a16:creationId xmlns:a16="http://schemas.microsoft.com/office/drawing/2014/main" id="{FCEF8AE6-6A55-B4DA-9418-34BB0B46AB63}"/>
                  </a:ext>
                </a:extLst>
              </p:cNvPr>
              <p:cNvSpPr/>
              <p:nvPr/>
            </p:nvSpPr>
            <p:spPr>
              <a:xfrm rot="10800000">
                <a:off x="1228662" y="2964753"/>
                <a:ext cx="325788" cy="215022"/>
              </a:xfrm>
              <a:prstGeom prst="triangle">
                <a:avLst/>
              </a:prstGeom>
              <a:solidFill>
                <a:srgbClr val="99CC9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51" name="Group 50">
              <a:extLst>
                <a:ext uri="{FF2B5EF4-FFF2-40B4-BE49-F238E27FC236}">
                  <a16:creationId xmlns:a16="http://schemas.microsoft.com/office/drawing/2014/main" id="{09A274DD-39AD-6652-65F2-C8B2D8A055DD}"/>
                </a:ext>
              </a:extLst>
            </p:cNvPr>
            <p:cNvGrpSpPr/>
            <p:nvPr/>
          </p:nvGrpSpPr>
          <p:grpSpPr>
            <a:xfrm>
              <a:off x="7488466" y="2718257"/>
              <a:ext cx="1919514" cy="2848708"/>
              <a:chOff x="431800" y="2718257"/>
              <a:chExt cx="1919514" cy="2848708"/>
            </a:xfrm>
          </p:grpSpPr>
          <p:sp>
            <p:nvSpPr>
              <p:cNvPr id="56" name="Rectangle: Rounded Corners 55">
                <a:extLst>
                  <a:ext uri="{FF2B5EF4-FFF2-40B4-BE49-F238E27FC236}">
                    <a16:creationId xmlns:a16="http://schemas.microsoft.com/office/drawing/2014/main" id="{CF699BBF-C023-AC26-702A-F1AB33381DDF}"/>
                  </a:ext>
                </a:extLst>
              </p:cNvPr>
              <p:cNvSpPr/>
              <p:nvPr/>
            </p:nvSpPr>
            <p:spPr>
              <a:xfrm>
                <a:off x="536302" y="2718257"/>
                <a:ext cx="1710509" cy="2848708"/>
              </a:xfrm>
              <a:prstGeom prst="roundRect">
                <a:avLst>
                  <a:gd name="adj" fmla="val 8267"/>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b"/>
              <a:lstStyle/>
              <a:p>
                <a:pPr algn="ctr"/>
                <a:endParaRPr lang="en-GB" b="1" dirty="0">
                  <a:solidFill>
                    <a:schemeClr val="tx1"/>
                  </a:solidFill>
                </a:endParaRPr>
              </a:p>
            </p:txBody>
          </p:sp>
          <p:sp>
            <p:nvSpPr>
              <p:cNvPr id="57" name="Rectangle 56">
                <a:extLst>
                  <a:ext uri="{FF2B5EF4-FFF2-40B4-BE49-F238E27FC236}">
                    <a16:creationId xmlns:a16="http://schemas.microsoft.com/office/drawing/2014/main" id="{769B6D02-8DE0-7333-5C36-28F36601A99A}"/>
                  </a:ext>
                </a:extLst>
              </p:cNvPr>
              <p:cNvSpPr/>
              <p:nvPr/>
            </p:nvSpPr>
            <p:spPr>
              <a:xfrm>
                <a:off x="431800" y="2964753"/>
                <a:ext cx="1919514" cy="23911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r>
                  <a:rPr lang="en-GB" sz="1200" b="1" dirty="0">
                    <a:solidFill>
                      <a:schemeClr val="tx1">
                        <a:lumMod val="75000"/>
                        <a:lumOff val="25000"/>
                      </a:schemeClr>
                    </a:solidFill>
                  </a:rPr>
                  <a:t>Transition </a:t>
                </a:r>
              </a:p>
              <a:p>
                <a:pPr algn="ctr"/>
                <a:r>
                  <a:rPr lang="en-GB" sz="1200" b="1" dirty="0">
                    <a:solidFill>
                      <a:schemeClr val="tx1">
                        <a:lumMod val="75000"/>
                        <a:lumOff val="25000"/>
                      </a:schemeClr>
                    </a:solidFill>
                  </a:rPr>
                  <a:t>planning</a:t>
                </a:r>
              </a:p>
              <a:p>
                <a:pPr algn="ctr"/>
                <a:endParaRPr lang="en-GB" sz="1400" b="1" dirty="0">
                  <a:solidFill>
                    <a:schemeClr val="tx1">
                      <a:lumMod val="75000"/>
                      <a:lumOff val="25000"/>
                    </a:schemeClr>
                  </a:solidFill>
                </a:endParaRPr>
              </a:p>
              <a:p>
                <a:pPr algn="ctr"/>
                <a:r>
                  <a:rPr lang="en-GB" sz="1100" dirty="0">
                    <a:solidFill>
                      <a:schemeClr val="tx1">
                        <a:lumMod val="75000"/>
                        <a:lumOff val="25000"/>
                      </a:schemeClr>
                    </a:solidFill>
                  </a:rPr>
                  <a:t>New rules will require adoption and disclosure of climate targets and transition plans but also present opportunities to attract investment</a:t>
                </a:r>
              </a:p>
            </p:txBody>
          </p:sp>
          <p:sp>
            <p:nvSpPr>
              <p:cNvPr id="58" name="Isosceles Triangle 57">
                <a:extLst>
                  <a:ext uri="{FF2B5EF4-FFF2-40B4-BE49-F238E27FC236}">
                    <a16:creationId xmlns:a16="http://schemas.microsoft.com/office/drawing/2014/main" id="{826FBC57-2934-3DB9-E8EC-C3C97EC9BF01}"/>
                  </a:ext>
                </a:extLst>
              </p:cNvPr>
              <p:cNvSpPr/>
              <p:nvPr/>
            </p:nvSpPr>
            <p:spPr>
              <a:xfrm rot="10800000">
                <a:off x="1228662" y="2964753"/>
                <a:ext cx="325788" cy="215022"/>
              </a:xfrm>
              <a:prstGeom prst="triangle">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52" name="Group 51">
              <a:extLst>
                <a:ext uri="{FF2B5EF4-FFF2-40B4-BE49-F238E27FC236}">
                  <a16:creationId xmlns:a16="http://schemas.microsoft.com/office/drawing/2014/main" id="{42784EE8-6DCF-EA63-98CD-CDA1B5FD1C74}"/>
                </a:ext>
              </a:extLst>
            </p:cNvPr>
            <p:cNvGrpSpPr/>
            <p:nvPr/>
          </p:nvGrpSpPr>
          <p:grpSpPr>
            <a:xfrm>
              <a:off x="9840686" y="2718257"/>
              <a:ext cx="1919514" cy="2848708"/>
              <a:chOff x="431800" y="2718257"/>
              <a:chExt cx="1919514" cy="2848708"/>
            </a:xfrm>
          </p:grpSpPr>
          <p:sp>
            <p:nvSpPr>
              <p:cNvPr id="53" name="Rectangle: Rounded Corners 52">
                <a:extLst>
                  <a:ext uri="{FF2B5EF4-FFF2-40B4-BE49-F238E27FC236}">
                    <a16:creationId xmlns:a16="http://schemas.microsoft.com/office/drawing/2014/main" id="{22E26DB2-A863-2080-6B00-E1576D631D4D}"/>
                  </a:ext>
                </a:extLst>
              </p:cNvPr>
              <p:cNvSpPr/>
              <p:nvPr/>
            </p:nvSpPr>
            <p:spPr>
              <a:xfrm>
                <a:off x="536302" y="2718257"/>
                <a:ext cx="1710509" cy="2848708"/>
              </a:xfrm>
              <a:prstGeom prst="roundRect">
                <a:avLst>
                  <a:gd name="adj" fmla="val 8267"/>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b"/>
              <a:lstStyle/>
              <a:p>
                <a:pPr algn="ctr"/>
                <a:endParaRPr lang="en-GB" b="1" dirty="0">
                  <a:solidFill>
                    <a:schemeClr val="tx1"/>
                  </a:solidFill>
                </a:endParaRPr>
              </a:p>
            </p:txBody>
          </p:sp>
          <p:sp>
            <p:nvSpPr>
              <p:cNvPr id="54" name="Rectangle 53">
                <a:extLst>
                  <a:ext uri="{FF2B5EF4-FFF2-40B4-BE49-F238E27FC236}">
                    <a16:creationId xmlns:a16="http://schemas.microsoft.com/office/drawing/2014/main" id="{26948A11-475A-D77F-1D29-296A1909D905}"/>
                  </a:ext>
                </a:extLst>
              </p:cNvPr>
              <p:cNvSpPr/>
              <p:nvPr/>
            </p:nvSpPr>
            <p:spPr>
              <a:xfrm>
                <a:off x="431800" y="2964753"/>
                <a:ext cx="1919514" cy="2391196"/>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288000" bIns="72000" rtlCol="0" anchor="t"/>
              <a:lstStyle/>
              <a:p>
                <a:pPr algn="ctr"/>
                <a:r>
                  <a:rPr lang="en-BE" sz="1200" b="1" i="1" dirty="0">
                    <a:solidFill>
                      <a:schemeClr val="tx1">
                        <a:lumMod val="75000"/>
                        <a:lumOff val="25000"/>
                      </a:schemeClr>
                    </a:solidFill>
                  </a:rPr>
                  <a:t>Sectorial </a:t>
                </a:r>
                <a:r>
                  <a:rPr lang="en-BE" sz="1200" b="1" i="1" dirty="0" err="1">
                    <a:solidFill>
                      <a:schemeClr val="tx1">
                        <a:lumMod val="75000"/>
                        <a:lumOff val="25000"/>
                      </a:schemeClr>
                    </a:solidFill>
                  </a:rPr>
                  <a:t>legislatio</a:t>
                </a:r>
                <a:r>
                  <a:rPr lang="nl-BE" sz="1200" b="1" i="1" dirty="0">
                    <a:solidFill>
                      <a:schemeClr val="tx1">
                        <a:lumMod val="75000"/>
                        <a:lumOff val="25000"/>
                      </a:schemeClr>
                    </a:solidFill>
                  </a:rPr>
                  <a:t>n</a:t>
                </a:r>
                <a:r>
                  <a:rPr lang="en-BE" sz="1200" b="1" i="1" dirty="0">
                    <a:solidFill>
                      <a:schemeClr val="tx1">
                        <a:lumMod val="75000"/>
                        <a:lumOff val="25000"/>
                      </a:schemeClr>
                    </a:solidFill>
                  </a:rPr>
                  <a:t>: </a:t>
                </a:r>
              </a:p>
              <a:p>
                <a:pPr algn="ctr"/>
                <a:endParaRPr lang="en-BE" sz="1200" b="1" i="1" dirty="0">
                  <a:solidFill>
                    <a:schemeClr val="tx1">
                      <a:lumMod val="75000"/>
                      <a:lumOff val="25000"/>
                    </a:schemeClr>
                  </a:solidFill>
                </a:endParaRPr>
              </a:p>
              <a:p>
                <a:pPr algn="ctr"/>
                <a:r>
                  <a:rPr lang="en-BE" sz="1200" i="1" dirty="0">
                    <a:solidFill>
                      <a:schemeClr val="tx1">
                        <a:lumMod val="75000"/>
                        <a:lumOff val="25000"/>
                      </a:schemeClr>
                    </a:solidFill>
                  </a:rPr>
                  <a:t>c</a:t>
                </a:r>
                <a:r>
                  <a:rPr lang="en-GB" sz="1200" i="1" dirty="0" err="1">
                    <a:solidFill>
                      <a:schemeClr val="tx1">
                        <a:lumMod val="75000"/>
                        <a:lumOff val="25000"/>
                      </a:schemeClr>
                    </a:solidFill>
                  </a:rPr>
                  <a:t>ircular</a:t>
                </a:r>
                <a:r>
                  <a:rPr lang="en-GB" sz="1200" i="1" dirty="0">
                    <a:solidFill>
                      <a:schemeClr val="tx1">
                        <a:lumMod val="75000"/>
                        <a:lumOff val="25000"/>
                      </a:schemeClr>
                    </a:solidFill>
                  </a:rPr>
                  <a:t> </a:t>
                </a:r>
              </a:p>
              <a:p>
                <a:pPr algn="ctr"/>
                <a:r>
                  <a:rPr lang="en-BE" sz="1200" i="1" dirty="0">
                    <a:solidFill>
                      <a:schemeClr val="tx1">
                        <a:lumMod val="75000"/>
                        <a:lumOff val="25000"/>
                      </a:schemeClr>
                    </a:solidFill>
                  </a:rPr>
                  <a:t>e</a:t>
                </a:r>
                <a:r>
                  <a:rPr lang="en-GB" sz="1200" i="1" dirty="0" err="1">
                    <a:solidFill>
                      <a:schemeClr val="tx1">
                        <a:lumMod val="75000"/>
                        <a:lumOff val="25000"/>
                      </a:schemeClr>
                    </a:solidFill>
                  </a:rPr>
                  <a:t>conomy</a:t>
                </a:r>
                <a:r>
                  <a:rPr lang="en-BE" sz="1200" i="1" dirty="0">
                    <a:solidFill>
                      <a:schemeClr val="tx1">
                        <a:lumMod val="75000"/>
                        <a:lumOff val="25000"/>
                      </a:schemeClr>
                    </a:solidFill>
                  </a:rPr>
                  <a:t>, protection of the environment and of the biodiversity, etc</a:t>
                </a:r>
                <a:r>
                  <a:rPr lang="en-BE" sz="1200" b="1" i="1" dirty="0">
                    <a:solidFill>
                      <a:schemeClr val="tx1">
                        <a:lumMod val="75000"/>
                        <a:lumOff val="25000"/>
                      </a:schemeClr>
                    </a:solidFill>
                  </a:rPr>
                  <a:t>. </a:t>
                </a:r>
                <a:endParaRPr lang="en-GB" sz="1200" b="1" i="1" dirty="0">
                  <a:solidFill>
                    <a:schemeClr val="tx1">
                      <a:lumMod val="75000"/>
                      <a:lumOff val="25000"/>
                    </a:schemeClr>
                  </a:solidFill>
                </a:endParaRPr>
              </a:p>
              <a:p>
                <a:pPr algn="ctr"/>
                <a:endParaRPr lang="en-GB" sz="1400" b="1" i="1" dirty="0">
                  <a:solidFill>
                    <a:schemeClr val="tx1">
                      <a:lumMod val="75000"/>
                      <a:lumOff val="25000"/>
                    </a:schemeClr>
                  </a:solidFill>
                </a:endParaRPr>
              </a:p>
            </p:txBody>
          </p:sp>
          <p:sp>
            <p:nvSpPr>
              <p:cNvPr id="55" name="Isosceles Triangle 54">
                <a:extLst>
                  <a:ext uri="{FF2B5EF4-FFF2-40B4-BE49-F238E27FC236}">
                    <a16:creationId xmlns:a16="http://schemas.microsoft.com/office/drawing/2014/main" id="{77BCC096-955C-DE6B-D212-A23ADE99F432}"/>
                  </a:ext>
                </a:extLst>
              </p:cNvPr>
              <p:cNvSpPr/>
              <p:nvPr/>
            </p:nvSpPr>
            <p:spPr>
              <a:xfrm rot="10800000">
                <a:off x="1228662" y="2964753"/>
                <a:ext cx="325788" cy="215022"/>
              </a:xfrm>
              <a:prstGeom prst="triangle">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sp>
        <p:nvSpPr>
          <p:cNvPr id="3" name="TextBox 2">
            <a:extLst>
              <a:ext uri="{FF2B5EF4-FFF2-40B4-BE49-F238E27FC236}">
                <a16:creationId xmlns:a16="http://schemas.microsoft.com/office/drawing/2014/main" id="{28FA9E47-57AD-45D6-2527-CDB8BE204FBE}"/>
              </a:ext>
            </a:extLst>
          </p:cNvPr>
          <p:cNvSpPr txBox="1"/>
          <p:nvPr/>
        </p:nvSpPr>
        <p:spPr>
          <a:xfrm>
            <a:off x="609601" y="5111073"/>
            <a:ext cx="1722713" cy="307777"/>
          </a:xfrm>
          <a:prstGeom prst="rect">
            <a:avLst/>
          </a:prstGeom>
          <a:noFill/>
        </p:spPr>
        <p:txBody>
          <a:bodyPr wrap="square" rtlCol="0">
            <a:spAutoFit/>
          </a:bodyPr>
          <a:lstStyle/>
          <a:p>
            <a:r>
              <a:rPr lang="en-BE" sz="1400" b="1" dirty="0"/>
              <a:t>CSRD / SFDR</a:t>
            </a:r>
            <a:endParaRPr lang="fr-BE" sz="1400" b="1" dirty="0"/>
          </a:p>
        </p:txBody>
      </p:sp>
      <p:sp>
        <p:nvSpPr>
          <p:cNvPr id="4" name="TextBox 3">
            <a:extLst>
              <a:ext uri="{FF2B5EF4-FFF2-40B4-BE49-F238E27FC236}">
                <a16:creationId xmlns:a16="http://schemas.microsoft.com/office/drawing/2014/main" id="{FCE35919-C5ED-74E8-BD8A-D9F32DF255FB}"/>
              </a:ext>
            </a:extLst>
          </p:cNvPr>
          <p:cNvSpPr txBox="1"/>
          <p:nvPr/>
        </p:nvSpPr>
        <p:spPr>
          <a:xfrm>
            <a:off x="3209184" y="5111073"/>
            <a:ext cx="1356975" cy="307777"/>
          </a:xfrm>
          <a:prstGeom prst="rect">
            <a:avLst/>
          </a:prstGeom>
          <a:noFill/>
        </p:spPr>
        <p:txBody>
          <a:bodyPr wrap="square" rtlCol="0">
            <a:spAutoFit/>
          </a:bodyPr>
          <a:lstStyle/>
          <a:p>
            <a:r>
              <a:rPr lang="en-BE" sz="1400" b="1" dirty="0"/>
              <a:t>Taxonomy</a:t>
            </a:r>
            <a:endParaRPr lang="fr-BE" sz="1400" b="1" dirty="0"/>
          </a:p>
        </p:txBody>
      </p:sp>
      <p:sp>
        <p:nvSpPr>
          <p:cNvPr id="5" name="TextBox 4">
            <a:extLst>
              <a:ext uri="{FF2B5EF4-FFF2-40B4-BE49-F238E27FC236}">
                <a16:creationId xmlns:a16="http://schemas.microsoft.com/office/drawing/2014/main" id="{29AA1909-145C-3F51-F362-0B45942F9000}"/>
              </a:ext>
            </a:extLst>
          </p:cNvPr>
          <p:cNvSpPr txBox="1"/>
          <p:nvPr/>
        </p:nvSpPr>
        <p:spPr>
          <a:xfrm>
            <a:off x="5679783" y="5100354"/>
            <a:ext cx="1356975" cy="307777"/>
          </a:xfrm>
          <a:prstGeom prst="rect">
            <a:avLst/>
          </a:prstGeom>
          <a:noFill/>
        </p:spPr>
        <p:txBody>
          <a:bodyPr wrap="square" rtlCol="0">
            <a:spAutoFit/>
          </a:bodyPr>
          <a:lstStyle/>
          <a:p>
            <a:r>
              <a:rPr lang="en-BE" sz="1400" b="1" dirty="0"/>
              <a:t>CSDDD</a:t>
            </a:r>
            <a:endParaRPr lang="fr-BE" sz="1400" b="1" dirty="0"/>
          </a:p>
        </p:txBody>
      </p:sp>
      <p:sp>
        <p:nvSpPr>
          <p:cNvPr id="7" name="TextBox 6">
            <a:extLst>
              <a:ext uri="{FF2B5EF4-FFF2-40B4-BE49-F238E27FC236}">
                <a16:creationId xmlns:a16="http://schemas.microsoft.com/office/drawing/2014/main" id="{2AE7BC4B-254A-6DC8-15A5-BB594581987A}"/>
              </a:ext>
            </a:extLst>
          </p:cNvPr>
          <p:cNvSpPr txBox="1"/>
          <p:nvPr/>
        </p:nvSpPr>
        <p:spPr>
          <a:xfrm>
            <a:off x="7965501" y="5111071"/>
            <a:ext cx="1356975" cy="307777"/>
          </a:xfrm>
          <a:prstGeom prst="rect">
            <a:avLst/>
          </a:prstGeom>
          <a:noFill/>
        </p:spPr>
        <p:txBody>
          <a:bodyPr wrap="square" rtlCol="0">
            <a:spAutoFit/>
          </a:bodyPr>
          <a:lstStyle/>
          <a:p>
            <a:r>
              <a:rPr lang="en-BE" sz="1400" b="1" dirty="0"/>
              <a:t>CSDDD</a:t>
            </a:r>
            <a:endParaRPr lang="fr-BE" sz="1400" b="1" dirty="0"/>
          </a:p>
        </p:txBody>
      </p:sp>
    </p:spTree>
    <p:custDataLst>
      <p:tags r:id="rId1"/>
    </p:custDataLst>
    <p:extLst>
      <p:ext uri="{BB962C8B-B14F-4D97-AF65-F5344CB8AC3E}">
        <p14:creationId xmlns:p14="http://schemas.microsoft.com/office/powerpoint/2010/main" val="46671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377214-386C-5252-6675-72A70BE39E3C}"/>
              </a:ext>
            </a:extLst>
          </p:cNvPr>
          <p:cNvSpPr>
            <a:spLocks noGrp="1"/>
          </p:cNvSpPr>
          <p:nvPr>
            <p:ph type="title"/>
          </p:nvPr>
        </p:nvSpPr>
        <p:spPr/>
        <p:txBody>
          <a:bodyPr/>
          <a:lstStyle/>
          <a:p>
            <a:r>
              <a:rPr lang="en-GB" dirty="0"/>
              <a:t>Introduction – the EU’s corporate sustainability blueprint</a:t>
            </a:r>
          </a:p>
        </p:txBody>
      </p:sp>
      <p:grpSp>
        <p:nvGrpSpPr>
          <p:cNvPr id="29" name="Group 28">
            <a:extLst>
              <a:ext uri="{FF2B5EF4-FFF2-40B4-BE49-F238E27FC236}">
                <a16:creationId xmlns:a16="http://schemas.microsoft.com/office/drawing/2014/main" id="{A558B672-3B66-C97F-5335-4755D617CC8C}"/>
              </a:ext>
            </a:extLst>
          </p:cNvPr>
          <p:cNvGrpSpPr/>
          <p:nvPr/>
        </p:nvGrpSpPr>
        <p:grpSpPr>
          <a:xfrm>
            <a:off x="517749" y="1536032"/>
            <a:ext cx="7871788" cy="4452470"/>
            <a:chOff x="3487921" y="1592016"/>
            <a:chExt cx="7871788" cy="4452470"/>
          </a:xfrm>
        </p:grpSpPr>
        <p:sp>
          <p:nvSpPr>
            <p:cNvPr id="5" name="Content Placeholder 4">
              <a:extLst>
                <a:ext uri="{FF2B5EF4-FFF2-40B4-BE49-F238E27FC236}">
                  <a16:creationId xmlns:a16="http://schemas.microsoft.com/office/drawing/2014/main" id="{E4DC773A-AB96-8375-3363-EE18F5B593EE}"/>
                </a:ext>
              </a:extLst>
            </p:cNvPr>
            <p:cNvSpPr txBox="1">
              <a:spLocks/>
            </p:cNvSpPr>
            <p:nvPr/>
          </p:nvSpPr>
          <p:spPr>
            <a:xfrm>
              <a:off x="4307767" y="5539647"/>
              <a:ext cx="6311384" cy="429473"/>
            </a:xfrm>
            <a:prstGeom prst="rect">
              <a:avLst/>
            </a:prstGeom>
            <a:solidFill>
              <a:srgbClr val="E6E6E6">
                <a:alpha val="48000"/>
              </a:srgbClr>
            </a:solidFill>
          </p:spPr>
          <p:txBody>
            <a:bodyPr numCol="1">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1200"/>
                </a:spcAft>
                <a:buClrTx/>
                <a:buSzTx/>
                <a:buFont typeface="Arial" pitchFamily="34" charset="0"/>
                <a:buNone/>
                <a:tabLst/>
                <a:defRPr/>
              </a:pPr>
              <a:br>
                <a:rPr kumimoji="0" lang="en-GB" sz="1100" b="1"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rPr>
              </a:br>
              <a:endParaRPr kumimoji="0" lang="en-GB"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endParaRPr>
            </a:p>
          </p:txBody>
        </p:sp>
        <p:grpSp>
          <p:nvGrpSpPr>
            <p:cNvPr id="6" name="Group 5">
              <a:extLst>
                <a:ext uri="{FF2B5EF4-FFF2-40B4-BE49-F238E27FC236}">
                  <a16:creationId xmlns:a16="http://schemas.microsoft.com/office/drawing/2014/main" id="{88CAE415-9013-2AEA-E987-CB3EEBD007F8}"/>
                </a:ext>
              </a:extLst>
            </p:cNvPr>
            <p:cNvGrpSpPr/>
            <p:nvPr/>
          </p:nvGrpSpPr>
          <p:grpSpPr>
            <a:xfrm>
              <a:off x="3487921" y="1592016"/>
              <a:ext cx="7871788" cy="3851737"/>
              <a:chOff x="2433138" y="1217067"/>
              <a:chExt cx="7871788" cy="3851737"/>
            </a:xfrm>
          </p:grpSpPr>
          <p:sp>
            <p:nvSpPr>
              <p:cNvPr id="7" name="Block Arc 6">
                <a:extLst>
                  <a:ext uri="{FF2B5EF4-FFF2-40B4-BE49-F238E27FC236}">
                    <a16:creationId xmlns:a16="http://schemas.microsoft.com/office/drawing/2014/main" id="{E5E2B130-CE06-8AC9-93E5-459583180984}"/>
                  </a:ext>
                </a:extLst>
              </p:cNvPr>
              <p:cNvSpPr>
                <a:spLocks noChangeAspect="1"/>
              </p:cNvSpPr>
              <p:nvPr/>
            </p:nvSpPr>
            <p:spPr>
              <a:xfrm>
                <a:off x="5064107" y="2158602"/>
                <a:ext cx="2664283" cy="2664283"/>
              </a:xfrm>
              <a:prstGeom prst="blockArc">
                <a:avLst>
                  <a:gd name="adj1" fmla="val 9594"/>
                  <a:gd name="adj2" fmla="val 10800000"/>
                  <a:gd name="adj3" fmla="val 15000"/>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9" name="Hexagon 10">
                <a:extLst>
                  <a:ext uri="{FF2B5EF4-FFF2-40B4-BE49-F238E27FC236}">
                    <a16:creationId xmlns:a16="http://schemas.microsoft.com/office/drawing/2014/main" id="{3C718599-A6CE-2A58-F224-FCD2B4912307}"/>
                  </a:ext>
                </a:extLst>
              </p:cNvPr>
              <p:cNvSpPr txBox="1"/>
              <p:nvPr/>
            </p:nvSpPr>
            <p:spPr>
              <a:xfrm>
                <a:off x="7988476" y="3549054"/>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4D4D4D"/>
                    </a:solidFill>
                    <a:latin typeface="Arial"/>
                    <a:cs typeface="Arial"/>
                  </a:rPr>
                  <a:t>Corporate Sustainability Due Diligence Directive</a:t>
                </a: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666269B7-D81B-48A2-8558-EF149D881411}"/>
                  </a:ext>
                </a:extLst>
              </p:cNvPr>
              <p:cNvGrpSpPr/>
              <p:nvPr/>
            </p:nvGrpSpPr>
            <p:grpSpPr>
              <a:xfrm>
                <a:off x="2433138" y="1217067"/>
                <a:ext cx="7871788" cy="3851737"/>
                <a:chOff x="2425518" y="1217067"/>
                <a:chExt cx="7871788" cy="3851737"/>
              </a:xfrm>
            </p:grpSpPr>
            <p:cxnSp>
              <p:nvCxnSpPr>
                <p:cNvPr id="12" name="Straight Connector 11">
                  <a:extLst>
                    <a:ext uri="{FF2B5EF4-FFF2-40B4-BE49-F238E27FC236}">
                      <a16:creationId xmlns:a16="http://schemas.microsoft.com/office/drawing/2014/main" id="{291C6017-C6F7-D9A9-AF8D-6C7C6E853414}"/>
                    </a:ext>
                  </a:extLst>
                </p:cNvPr>
                <p:cNvCxnSpPr>
                  <a:cxnSpLocks/>
                </p:cNvCxnSpPr>
                <p:nvPr/>
              </p:nvCxnSpPr>
              <p:spPr>
                <a:xfrm>
                  <a:off x="3385311" y="2785501"/>
                  <a:ext cx="450979" cy="514249"/>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13" name="Block Arc 12">
                  <a:extLst>
                    <a:ext uri="{FF2B5EF4-FFF2-40B4-BE49-F238E27FC236}">
                      <a16:creationId xmlns:a16="http://schemas.microsoft.com/office/drawing/2014/main" id="{EADAB73E-0AA4-2071-B4CE-6E09FFEC1F86}"/>
                    </a:ext>
                  </a:extLst>
                </p:cNvPr>
                <p:cNvSpPr>
                  <a:spLocks noChangeAspect="1"/>
                </p:cNvSpPr>
                <p:nvPr/>
              </p:nvSpPr>
              <p:spPr>
                <a:xfrm>
                  <a:off x="5056487" y="2181393"/>
                  <a:ext cx="2664283" cy="2664283"/>
                </a:xfrm>
                <a:prstGeom prst="blockArc">
                  <a:avLst>
                    <a:gd name="adj1" fmla="val 10800000"/>
                    <a:gd name="adj2" fmla="val 21587068"/>
                    <a:gd name="adj3" fmla="val 15022"/>
                  </a:avLst>
                </a:prstGeom>
                <a:solidFill>
                  <a:srgbClr val="99CC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14" name="Block Arc 13">
                  <a:extLst>
                    <a:ext uri="{FF2B5EF4-FFF2-40B4-BE49-F238E27FC236}">
                      <a16:creationId xmlns:a16="http://schemas.microsoft.com/office/drawing/2014/main" id="{A5B0D667-2273-92AE-BB9A-15D34E543236}"/>
                    </a:ext>
                  </a:extLst>
                </p:cNvPr>
                <p:cNvSpPr/>
                <p:nvPr/>
              </p:nvSpPr>
              <p:spPr>
                <a:xfrm>
                  <a:off x="7488942" y="2989374"/>
                  <a:ext cx="2069868" cy="2069868"/>
                </a:xfrm>
                <a:prstGeom prst="blockArc">
                  <a:avLst>
                    <a:gd name="adj1" fmla="val 9594"/>
                    <a:gd name="adj2" fmla="val 10800000"/>
                    <a:gd name="adj3" fmla="val 15000"/>
                  </a:avLst>
                </a:prstGeom>
                <a:solidFill>
                  <a:srgbClr val="99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15" name="Hexagon 10">
                  <a:extLst>
                    <a:ext uri="{FF2B5EF4-FFF2-40B4-BE49-F238E27FC236}">
                      <a16:creationId xmlns:a16="http://schemas.microsoft.com/office/drawing/2014/main" id="{55AF9A60-44C2-BCFE-651B-7A4C2DE51B0F}"/>
                    </a:ext>
                  </a:extLst>
                </p:cNvPr>
                <p:cNvSpPr txBox="1"/>
                <p:nvPr/>
              </p:nvSpPr>
              <p:spPr>
                <a:xfrm>
                  <a:off x="8490305" y="1709547"/>
                  <a:ext cx="1807001" cy="8568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dirty="0">
                      <a:solidFill>
                        <a:srgbClr val="5F5D5D"/>
                      </a:solidFill>
                      <a:latin typeface="Arial"/>
                      <a:cs typeface="Arial"/>
                    </a:rPr>
                    <a:t>ESG due diligence on own business and value chain, address impacts and report (</a:t>
                  </a:r>
                  <a:r>
                    <a:rPr kumimoji="0" lang="en-GB" sz="1100" i="0" u="none" strike="noStrike" kern="1200" cap="none" spc="0" normalizeH="0" baseline="0" noProof="0" dirty="0">
                      <a:ln>
                        <a:noFill/>
                      </a:ln>
                      <a:solidFill>
                        <a:srgbClr val="5F5D5D"/>
                      </a:solidFill>
                      <a:effectLst/>
                      <a:uLnTx/>
                      <a:uFillTx/>
                      <a:latin typeface="Arial"/>
                      <a:ea typeface="+mn-ea"/>
                      <a:cs typeface="Arial"/>
                    </a:rPr>
                    <a:t>integrated with CSRD disclosures).</a:t>
                  </a:r>
                  <a:endParaRPr kumimoji="0" lang="en-GB" sz="1100"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16" name="Hexagon 10">
                  <a:extLst>
                    <a:ext uri="{FF2B5EF4-FFF2-40B4-BE49-F238E27FC236}">
                      <a16:creationId xmlns:a16="http://schemas.microsoft.com/office/drawing/2014/main" id="{DFBC8740-5498-C410-5602-38A9B42F1611}"/>
                    </a:ext>
                  </a:extLst>
                </p:cNvPr>
                <p:cNvSpPr txBox="1"/>
                <p:nvPr/>
              </p:nvSpPr>
              <p:spPr>
                <a:xfrm>
                  <a:off x="3700147" y="3595716"/>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4D4D4D"/>
                      </a:solidFill>
                      <a:latin typeface="Arial"/>
                      <a:cs typeface="Arial"/>
                    </a:rPr>
                    <a:t>Taxonomy Regulation</a:t>
                  </a: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sp>
              <p:nvSpPr>
                <p:cNvPr id="17" name="Hexagon 10">
                  <a:extLst>
                    <a:ext uri="{FF2B5EF4-FFF2-40B4-BE49-F238E27FC236}">
                      <a16:creationId xmlns:a16="http://schemas.microsoft.com/office/drawing/2014/main" id="{F930B4E4-4A8A-3327-DEB4-E51246BCAAA1}"/>
                    </a:ext>
                  </a:extLst>
                </p:cNvPr>
                <p:cNvSpPr txBox="1"/>
                <p:nvPr/>
              </p:nvSpPr>
              <p:spPr>
                <a:xfrm>
                  <a:off x="5814415" y="3069818"/>
                  <a:ext cx="1148423" cy="864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en-GB" sz="1100" b="1" i="0" u="none" strike="noStrike" kern="1200" cap="none" spc="0" normalizeH="0" baseline="0" noProof="0" dirty="0">
                      <a:ln>
                        <a:noFill/>
                      </a:ln>
                      <a:solidFill>
                        <a:srgbClr val="4D4D4D"/>
                      </a:solidFill>
                      <a:effectLst/>
                      <a:uLnTx/>
                      <a:uFillTx/>
                      <a:latin typeface="Arial"/>
                      <a:ea typeface="+mn-ea"/>
                      <a:cs typeface="Arial"/>
                    </a:rPr>
                    <a:t>Corporate Sustainability Reporting Directive</a:t>
                  </a:r>
                </a:p>
              </p:txBody>
            </p:sp>
            <p:cxnSp>
              <p:nvCxnSpPr>
                <p:cNvPr id="18" name="Straight Connector 17">
                  <a:extLst>
                    <a:ext uri="{FF2B5EF4-FFF2-40B4-BE49-F238E27FC236}">
                      <a16:creationId xmlns:a16="http://schemas.microsoft.com/office/drawing/2014/main" id="{2735134C-BCC5-13D5-F2CF-6DA85D4DE82F}"/>
                    </a:ext>
                  </a:extLst>
                </p:cNvPr>
                <p:cNvCxnSpPr>
                  <a:cxnSpLocks/>
                </p:cNvCxnSpPr>
                <p:nvPr/>
              </p:nvCxnSpPr>
              <p:spPr>
                <a:xfrm flipH="1">
                  <a:off x="9101332" y="2663441"/>
                  <a:ext cx="272800" cy="469498"/>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19" name="Hexagon 10">
                  <a:extLst>
                    <a:ext uri="{FF2B5EF4-FFF2-40B4-BE49-F238E27FC236}">
                      <a16:creationId xmlns:a16="http://schemas.microsoft.com/office/drawing/2014/main" id="{334654C4-27F4-C963-F884-B462C8F2D733}"/>
                    </a:ext>
                  </a:extLst>
                </p:cNvPr>
                <p:cNvSpPr txBox="1"/>
                <p:nvPr/>
              </p:nvSpPr>
              <p:spPr>
                <a:xfrm>
                  <a:off x="5247968" y="1217067"/>
                  <a:ext cx="2457348" cy="6989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R="0" lvl="0" algn="ctr" defTabSz="1022350" rtl="0" eaLnBrk="1" fontAlgn="auto" latinLnBrk="0" hangingPunct="1">
                    <a:lnSpc>
                      <a:spcPct val="90000"/>
                    </a:lnSpc>
                    <a:spcBef>
                      <a:spcPct val="0"/>
                    </a:spcBef>
                    <a:spcAft>
                      <a:spcPct val="35000"/>
                    </a:spcAft>
                    <a:buClrTx/>
                    <a:buSzTx/>
                    <a:tabLst/>
                    <a:defRPr/>
                  </a:pPr>
                  <a:r>
                    <a:rPr lang="en-GB" sz="1100" dirty="0">
                      <a:solidFill>
                        <a:srgbClr val="5F5D5D"/>
                      </a:solidFill>
                      <a:latin typeface="Arial"/>
                      <a:cs typeface="Arial"/>
                    </a:rPr>
                    <a:t>E, S and G disclosures against new EU corporate sustainability reporting standards (own operations and value chain; material risks and impacts).</a:t>
                  </a:r>
                  <a:endParaRPr kumimoji="0" lang="en-GB" sz="1100"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cxnSp>
              <p:nvCxnSpPr>
                <p:cNvPr id="20" name="Straight Connector 19">
                  <a:extLst>
                    <a:ext uri="{FF2B5EF4-FFF2-40B4-BE49-F238E27FC236}">
                      <a16:creationId xmlns:a16="http://schemas.microsoft.com/office/drawing/2014/main" id="{64CBD35D-D9FF-D8A1-88CA-5F62E8A93731}"/>
                    </a:ext>
                  </a:extLst>
                </p:cNvPr>
                <p:cNvCxnSpPr>
                  <a:cxnSpLocks/>
                </p:cNvCxnSpPr>
                <p:nvPr/>
              </p:nvCxnSpPr>
              <p:spPr>
                <a:xfrm>
                  <a:off x="6388627" y="1987752"/>
                  <a:ext cx="0" cy="193641"/>
                </a:xfrm>
                <a:prstGeom prst="line">
                  <a:avLst/>
                </a:prstGeom>
                <a:ln w="57150" cap="rnd">
                  <a:solidFill>
                    <a:srgbClr val="969696"/>
                  </a:solidFill>
                  <a:prstDash val="sysDot"/>
                </a:ln>
              </p:spPr>
              <p:style>
                <a:lnRef idx="1">
                  <a:schemeClr val="accent1"/>
                </a:lnRef>
                <a:fillRef idx="0">
                  <a:schemeClr val="accent1"/>
                </a:fillRef>
                <a:effectRef idx="0">
                  <a:schemeClr val="accent1"/>
                </a:effectRef>
                <a:fontRef idx="minor">
                  <a:schemeClr val="tx1"/>
                </a:fontRef>
              </p:style>
            </p:cxnSp>
            <p:sp>
              <p:nvSpPr>
                <p:cNvPr id="21" name="Block Arc 20">
                  <a:extLst>
                    <a:ext uri="{FF2B5EF4-FFF2-40B4-BE49-F238E27FC236}">
                      <a16:creationId xmlns:a16="http://schemas.microsoft.com/office/drawing/2014/main" id="{D1BE61A1-91F9-7F83-7057-ABB371FFF868}"/>
                    </a:ext>
                  </a:extLst>
                </p:cNvPr>
                <p:cNvSpPr/>
                <p:nvPr/>
              </p:nvSpPr>
              <p:spPr>
                <a:xfrm>
                  <a:off x="3254888" y="3012336"/>
                  <a:ext cx="2069868" cy="2056468"/>
                </a:xfrm>
                <a:prstGeom prst="blockArc">
                  <a:avLst>
                    <a:gd name="adj1" fmla="val 10800000"/>
                    <a:gd name="adj2" fmla="val 21587068"/>
                    <a:gd name="adj3" fmla="val 15022"/>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22" name="Block Arc 21">
                  <a:extLst>
                    <a:ext uri="{FF2B5EF4-FFF2-40B4-BE49-F238E27FC236}">
                      <a16:creationId xmlns:a16="http://schemas.microsoft.com/office/drawing/2014/main" id="{4A22A51B-A3E1-C785-60AE-B1F629A6F5BD}"/>
                    </a:ext>
                  </a:extLst>
                </p:cNvPr>
                <p:cNvSpPr/>
                <p:nvPr/>
              </p:nvSpPr>
              <p:spPr>
                <a:xfrm>
                  <a:off x="3247426" y="2989374"/>
                  <a:ext cx="2069868" cy="2069868"/>
                </a:xfrm>
                <a:prstGeom prst="blockArc">
                  <a:avLst>
                    <a:gd name="adj1" fmla="val 9594"/>
                    <a:gd name="adj2" fmla="val 10800000"/>
                    <a:gd name="adj3" fmla="val 15000"/>
                  </a:avLst>
                </a:prstGeom>
                <a:solidFill>
                  <a:srgbClr val="CCCC9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sp>
              <p:nvSpPr>
                <p:cNvPr id="23" name="Hexagon 10">
                  <a:extLst>
                    <a:ext uri="{FF2B5EF4-FFF2-40B4-BE49-F238E27FC236}">
                      <a16:creationId xmlns:a16="http://schemas.microsoft.com/office/drawing/2014/main" id="{E7FAE614-AAF6-871F-7C51-EDBD5E44E2FC}"/>
                    </a:ext>
                  </a:extLst>
                </p:cNvPr>
                <p:cNvSpPr txBox="1"/>
                <p:nvPr/>
              </p:nvSpPr>
              <p:spPr>
                <a:xfrm>
                  <a:off x="2425518" y="1754770"/>
                  <a:ext cx="1497468" cy="8532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b" anchorCtr="0">
                  <a:noAutofit/>
                </a:bodyPr>
                <a:lstStyle/>
                <a:p>
                  <a:pPr marR="0" lvl="0" algn="ctr" defTabSz="1022350" rtl="0" eaLnBrk="1" fontAlgn="auto" latinLnBrk="0" hangingPunct="1">
                    <a:lnSpc>
                      <a:spcPct val="90000"/>
                    </a:lnSpc>
                    <a:spcBef>
                      <a:spcPct val="0"/>
                    </a:spcBef>
                    <a:spcAft>
                      <a:spcPct val="35000"/>
                    </a:spcAft>
                    <a:buClrTx/>
                    <a:buSzTx/>
                    <a:tabLst/>
                    <a:defRPr/>
                  </a:pPr>
                  <a:r>
                    <a:rPr lang="en-GB" sz="1100" dirty="0">
                      <a:solidFill>
                        <a:srgbClr val="5F5D5D"/>
                      </a:solidFill>
                      <a:latin typeface="Arial"/>
                      <a:cs typeface="Arial"/>
                    </a:rPr>
                    <a:t>Disclosure of % Taxonomy-alignment of activities </a:t>
                  </a:r>
                  <a:r>
                    <a:rPr kumimoji="0" lang="en-GB" sz="1100" i="0" u="none" strike="noStrike" kern="1200" cap="none" spc="0" normalizeH="0" baseline="0" noProof="0" dirty="0">
                      <a:ln>
                        <a:noFill/>
                      </a:ln>
                      <a:solidFill>
                        <a:srgbClr val="5F5D5D"/>
                      </a:solidFill>
                      <a:effectLst/>
                      <a:uLnTx/>
                      <a:uFillTx/>
                      <a:latin typeface="Arial"/>
                      <a:ea typeface="+mn-ea"/>
                      <a:cs typeface="Arial"/>
                    </a:rPr>
                    <a:t>integrated with CSRD disclosures).</a:t>
                  </a:r>
                </a:p>
              </p:txBody>
            </p:sp>
          </p:grpSp>
          <p:sp>
            <p:nvSpPr>
              <p:cNvPr id="8" name="Block Arc 7">
                <a:extLst>
                  <a:ext uri="{FF2B5EF4-FFF2-40B4-BE49-F238E27FC236}">
                    <a16:creationId xmlns:a16="http://schemas.microsoft.com/office/drawing/2014/main" id="{32C1CED2-AA1E-6F99-0FF5-E8FEB0FA87F2}"/>
                  </a:ext>
                </a:extLst>
              </p:cNvPr>
              <p:cNvSpPr/>
              <p:nvPr/>
            </p:nvSpPr>
            <p:spPr>
              <a:xfrm>
                <a:off x="7494499" y="2998936"/>
                <a:ext cx="2069868" cy="2069868"/>
              </a:xfrm>
              <a:prstGeom prst="blockArc">
                <a:avLst>
                  <a:gd name="adj1" fmla="val 10800000"/>
                  <a:gd name="adj2" fmla="val 21587068"/>
                  <a:gd name="adj3" fmla="val 15022"/>
                </a:avLst>
              </a:prstGeom>
              <a:solidFill>
                <a:srgbClr val="66CC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0">
                <a:prstTxWarp prst="textNoShape">
                  <a:avLst/>
                </a:prstTxWarp>
                <a:noAutofit/>
              </a:bodyPr>
              <a:lstStyle>
                <a:defPPr>
                  <a:defRPr lang="fr-FR"/>
                </a:defPPr>
                <a:lvl1pPr marL="0" algn="l" defTabSz="914400" rtl="0" eaLnBrk="1" latinLnBrk="0" hangingPunct="1">
                  <a:defRPr lang="en-US" sz="1100" kern="1200">
                    <a:solidFill>
                      <a:schemeClr val="lt1"/>
                    </a:solidFill>
                    <a:latin typeface="+mn-lt"/>
                    <a:ea typeface="+mn-ea"/>
                    <a:cs typeface="+mn-cs"/>
                  </a:defRPr>
                </a:lvl1pPr>
                <a:lvl2pPr marL="457200" algn="l" defTabSz="914400" rtl="0" eaLnBrk="1" latinLnBrk="0" hangingPunct="1">
                  <a:defRPr lang="en-US" sz="1100" kern="1200">
                    <a:solidFill>
                      <a:schemeClr val="lt1"/>
                    </a:solidFill>
                    <a:latin typeface="+mn-lt"/>
                    <a:ea typeface="+mn-ea"/>
                    <a:cs typeface="+mn-cs"/>
                  </a:defRPr>
                </a:lvl2pPr>
                <a:lvl3pPr marL="914400" algn="l" defTabSz="914400" rtl="0" eaLnBrk="1" latinLnBrk="0" hangingPunct="1">
                  <a:defRPr lang="en-US" sz="1100" kern="1200">
                    <a:solidFill>
                      <a:schemeClr val="lt1"/>
                    </a:solidFill>
                    <a:latin typeface="+mn-lt"/>
                    <a:ea typeface="+mn-ea"/>
                    <a:cs typeface="+mn-cs"/>
                  </a:defRPr>
                </a:lvl3pPr>
                <a:lvl4pPr marL="1371600" algn="l" defTabSz="914400" rtl="0" eaLnBrk="1" latinLnBrk="0" hangingPunct="1">
                  <a:defRPr lang="en-US" sz="1100" kern="1200">
                    <a:solidFill>
                      <a:schemeClr val="lt1"/>
                    </a:solidFill>
                    <a:latin typeface="+mn-lt"/>
                    <a:ea typeface="+mn-ea"/>
                    <a:cs typeface="+mn-cs"/>
                  </a:defRPr>
                </a:lvl4pPr>
                <a:lvl5pPr marL="1828800" algn="l" defTabSz="914400" rtl="0" eaLnBrk="1" latinLnBrk="0" hangingPunct="1">
                  <a:defRPr lang="en-US" sz="11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endParaRPr lang="en-GB" sz="1200" dirty="0">
                  <a:solidFill>
                    <a:schemeClr val="tx2"/>
                  </a:solidFill>
                </a:endParaRPr>
              </a:p>
            </p:txBody>
          </p:sp>
        </p:grpSp>
        <p:sp>
          <p:nvSpPr>
            <p:cNvPr id="24" name="Hexagon 10">
              <a:extLst>
                <a:ext uri="{FF2B5EF4-FFF2-40B4-BE49-F238E27FC236}">
                  <a16:creationId xmlns:a16="http://schemas.microsoft.com/office/drawing/2014/main" id="{E0CC5A77-D1CF-E302-F34E-2E6E824924AA}"/>
                </a:ext>
              </a:extLst>
            </p:cNvPr>
            <p:cNvSpPr txBox="1"/>
            <p:nvPr/>
          </p:nvSpPr>
          <p:spPr>
            <a:xfrm>
              <a:off x="4530609" y="5657723"/>
              <a:ext cx="1497468" cy="3867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Classification </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25" name="Hexagon 10">
              <a:extLst>
                <a:ext uri="{FF2B5EF4-FFF2-40B4-BE49-F238E27FC236}">
                  <a16:creationId xmlns:a16="http://schemas.microsoft.com/office/drawing/2014/main" id="{AEC7CA2A-5013-1715-7762-8920736D4C9C}"/>
                </a:ext>
              </a:extLst>
            </p:cNvPr>
            <p:cNvSpPr txBox="1"/>
            <p:nvPr/>
          </p:nvSpPr>
          <p:spPr>
            <a:xfrm>
              <a:off x="6660127" y="5657723"/>
              <a:ext cx="1497468" cy="3477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Transparency</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sp>
          <p:nvSpPr>
            <p:cNvPr id="26" name="Hexagon 10">
              <a:extLst>
                <a:ext uri="{FF2B5EF4-FFF2-40B4-BE49-F238E27FC236}">
                  <a16:creationId xmlns:a16="http://schemas.microsoft.com/office/drawing/2014/main" id="{1FDC6F6B-F229-6AA7-0941-F82E38C9A2A2}"/>
                </a:ext>
              </a:extLst>
            </p:cNvPr>
            <p:cNvSpPr txBox="1"/>
            <p:nvPr/>
          </p:nvSpPr>
          <p:spPr>
            <a:xfrm>
              <a:off x="8767719" y="5662676"/>
              <a:ext cx="1497468" cy="3477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lang="en-GB" sz="1100" b="1" dirty="0">
                  <a:solidFill>
                    <a:srgbClr val="5F5D5D"/>
                  </a:solidFill>
                  <a:latin typeface="Arial"/>
                  <a:cs typeface="Arial"/>
                </a:rPr>
                <a:t>Accountability</a:t>
              </a:r>
              <a:endParaRPr kumimoji="0" lang="en-GB" sz="1100" b="1" i="0" u="none" strike="noStrike" kern="1200" cap="none" spc="0" normalizeH="0" baseline="0" noProof="0" dirty="0">
                <a:ln>
                  <a:noFill/>
                </a:ln>
                <a:solidFill>
                  <a:srgbClr val="5F5D5D"/>
                </a:solidFill>
                <a:effectLst/>
                <a:highlight>
                  <a:srgbClr val="FFFF00"/>
                </a:highlight>
                <a:uLnTx/>
                <a:uFillTx/>
                <a:latin typeface="Arial"/>
                <a:ea typeface="+mn-ea"/>
                <a:cs typeface="Arial"/>
              </a:endParaRPr>
            </a:p>
          </p:txBody>
        </p:sp>
      </p:grpSp>
      <p:sp>
        <p:nvSpPr>
          <p:cNvPr id="3" name="Content Placeholder 4">
            <a:extLst>
              <a:ext uri="{FF2B5EF4-FFF2-40B4-BE49-F238E27FC236}">
                <a16:creationId xmlns:a16="http://schemas.microsoft.com/office/drawing/2014/main" id="{DD37594F-1140-518F-8B50-0EEB22F7C265}"/>
              </a:ext>
            </a:extLst>
          </p:cNvPr>
          <p:cNvSpPr txBox="1">
            <a:spLocks/>
          </p:cNvSpPr>
          <p:nvPr/>
        </p:nvSpPr>
        <p:spPr>
          <a:xfrm>
            <a:off x="8389537" y="3296807"/>
            <a:ext cx="3348350" cy="1913235"/>
          </a:xfrm>
          <a:prstGeom prst="round2DiagRect">
            <a:avLst/>
          </a:prstGeom>
          <a:noFill/>
          <a:ln>
            <a:solidFill>
              <a:srgbClr val="94A9CD"/>
            </a:solidFill>
          </a:ln>
        </p:spPr>
        <p:txBody>
          <a:bodyPr numCol="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1200"/>
              </a:spcAft>
              <a:buClrTx/>
              <a:buSzTx/>
              <a:buFont typeface="Arial" pitchFamily="34" charset="0"/>
              <a:buNone/>
              <a:tabLst/>
              <a:defRPr/>
            </a:pPr>
            <a:br>
              <a:rPr kumimoji="0" lang="en-GB" sz="1100" b="1"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rPr>
            </a:br>
            <a:endParaRPr kumimoji="0" lang="en-GB"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itchFamily="34" charset="0"/>
            </a:endParaRPr>
          </a:p>
        </p:txBody>
      </p:sp>
      <p:sp>
        <p:nvSpPr>
          <p:cNvPr id="10" name="Hexagon 10">
            <a:extLst>
              <a:ext uri="{FF2B5EF4-FFF2-40B4-BE49-F238E27FC236}">
                <a16:creationId xmlns:a16="http://schemas.microsoft.com/office/drawing/2014/main" id="{C6B13514-1F59-62CB-5B53-A316A7B9B059}"/>
              </a:ext>
            </a:extLst>
          </p:cNvPr>
          <p:cNvSpPr txBox="1"/>
          <p:nvPr/>
        </p:nvSpPr>
        <p:spPr>
          <a:xfrm>
            <a:off x="8453217" y="3532127"/>
            <a:ext cx="3174640" cy="21718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R="0" lvl="0" defTabSz="1022350" rtl="0" eaLnBrk="1" fontAlgn="auto" latinLnBrk="0" hangingPunct="1">
              <a:lnSpc>
                <a:spcPct val="90000"/>
              </a:lnSpc>
              <a:spcBef>
                <a:spcPct val="0"/>
              </a:spcBef>
              <a:spcAft>
                <a:spcPct val="35000"/>
              </a:spcAft>
              <a:buClrTx/>
              <a:buSzTx/>
              <a:tabLst/>
              <a:defRPr/>
            </a:pPr>
            <a:r>
              <a:rPr lang="en-GB" sz="1100" b="1" dirty="0">
                <a:solidFill>
                  <a:srgbClr val="5F5D5D"/>
                </a:solidFill>
                <a:latin typeface="Arial"/>
                <a:cs typeface="Arial"/>
              </a:rPr>
              <a:t>Sustainable Finance Disclosure Regulation</a:t>
            </a:r>
            <a:r>
              <a:rPr lang="en-BE" sz="1100" b="1" dirty="0">
                <a:solidFill>
                  <a:srgbClr val="5F5D5D"/>
                </a:solidFill>
                <a:latin typeface="Arial"/>
                <a:cs typeface="Arial"/>
              </a:rPr>
              <a:t> </a:t>
            </a:r>
            <a:r>
              <a:rPr lang="en-GB" sz="1100" b="1" dirty="0">
                <a:solidFill>
                  <a:srgbClr val="5F5D5D"/>
                </a:solidFill>
                <a:latin typeface="Arial"/>
                <a:cs typeface="Arial"/>
              </a:rPr>
              <a:t>(SFDR)</a:t>
            </a:r>
          </a:p>
          <a:p>
            <a:pPr marR="0" lvl="0" defTabSz="1022350" rtl="0" eaLnBrk="1" fontAlgn="auto" latinLnBrk="0" hangingPunct="1">
              <a:lnSpc>
                <a:spcPct val="90000"/>
              </a:lnSpc>
              <a:spcBef>
                <a:spcPct val="0"/>
              </a:spcBef>
              <a:spcAft>
                <a:spcPct val="35000"/>
              </a:spcAft>
              <a:buClrTx/>
              <a:buSzTx/>
              <a:tabLst/>
              <a:defRPr/>
            </a:pPr>
            <a:r>
              <a:rPr lang="en-GB" sz="1100" dirty="0">
                <a:solidFill>
                  <a:srgbClr val="4D4D4D"/>
                </a:solidFill>
              </a:rPr>
              <a:t>Lays down rules on transparency with regard to the integration of sustainability risks and the consideration of adverse sustainability impacts in processes and the provision of sustainability‐related information with respect to financial products</a:t>
            </a:r>
            <a:endParaRPr kumimoji="0" lang="en-GB" sz="1100" b="1" i="0" u="none" strike="noStrike" kern="1200" cap="none" spc="0" normalizeH="0" baseline="0" noProof="0" dirty="0">
              <a:ln>
                <a:noFill/>
              </a:ln>
              <a:solidFill>
                <a:srgbClr val="5F5D5D"/>
              </a:solidFill>
              <a:effectLst/>
              <a:uLnTx/>
              <a:uFillTx/>
              <a:latin typeface="Arial"/>
              <a:ea typeface="+mn-ea"/>
              <a:cs typeface="Arial"/>
            </a:endParaRPr>
          </a:p>
        </p:txBody>
      </p:sp>
    </p:spTree>
    <p:extLst>
      <p:ext uri="{BB962C8B-B14F-4D97-AF65-F5344CB8AC3E}">
        <p14:creationId xmlns:p14="http://schemas.microsoft.com/office/powerpoint/2010/main" val="2319805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Taxonomy Regulation (Regulation 2020/852 of 18 June 2020)</a:t>
            </a:r>
          </a:p>
        </p:txBody>
      </p:sp>
      <p:sp>
        <p:nvSpPr>
          <p:cNvPr id="4" name="Content Placeholder 2">
            <a:extLst>
              <a:ext uri="{FF2B5EF4-FFF2-40B4-BE49-F238E27FC236}">
                <a16:creationId xmlns:a16="http://schemas.microsoft.com/office/drawing/2014/main" id="{162B70A4-7659-4FDE-AADE-988E5721C818}"/>
              </a:ext>
            </a:extLst>
          </p:cNvPr>
          <p:cNvSpPr txBox="1">
            <a:spLocks/>
          </p:cNvSpPr>
          <p:nvPr/>
        </p:nvSpPr>
        <p:spPr>
          <a:xfrm>
            <a:off x="412800" y="1394382"/>
            <a:ext cx="8038480" cy="780720"/>
          </a:xfrm>
          <a:prstGeom prst="rect">
            <a:avLst/>
          </a:prstGeom>
        </p:spPr>
        <p:txBody>
          <a:bodyPr>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4D4D4D"/>
              </a:buClr>
            </a:pPr>
            <a:r>
              <a:rPr lang="en-GB" sz="1400" dirty="0">
                <a:solidFill>
                  <a:srgbClr val="4D4D4D"/>
                </a:solidFill>
              </a:rPr>
              <a:t>The Taxonomy Regulation provides a means to determine which economic activities are “environmentally sustainable”. Only some economic activities can qualify for Taxonomy-alignment. </a:t>
            </a:r>
          </a:p>
          <a:p>
            <a:pPr>
              <a:buClr>
                <a:srgbClr val="4D4D4D"/>
              </a:buClr>
            </a:pPr>
            <a:r>
              <a:rPr lang="en-GB" sz="1400" dirty="0">
                <a:solidFill>
                  <a:srgbClr val="4D4D4D"/>
                </a:solidFill>
              </a:rPr>
              <a:t>To qualify as “environmentally sustainable” an economic activity must:</a:t>
            </a: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marL="171450" indent="-171450">
              <a:buClr>
                <a:srgbClr val="4D4D4D"/>
              </a:buClr>
              <a:buFont typeface="Arial" panose="020B0604020202020204" pitchFamily="34" charset="0"/>
              <a:buChar char="&gt;"/>
            </a:pPr>
            <a:endParaRPr lang="en-GB" sz="1100" dirty="0">
              <a:solidFill>
                <a:srgbClr val="4D4D4D"/>
              </a:solidFill>
            </a:endParaRPr>
          </a:p>
          <a:p>
            <a:pPr>
              <a:buClr>
                <a:srgbClr val="4D4D4D"/>
              </a:buClr>
            </a:pPr>
            <a:endParaRPr lang="en-GB" sz="1100" dirty="0">
              <a:solidFill>
                <a:srgbClr val="4D4D4D"/>
              </a:solidFill>
            </a:endParaRPr>
          </a:p>
        </p:txBody>
      </p:sp>
      <p:grpSp>
        <p:nvGrpSpPr>
          <p:cNvPr id="6" name="Group 5">
            <a:extLst>
              <a:ext uri="{FF2B5EF4-FFF2-40B4-BE49-F238E27FC236}">
                <a16:creationId xmlns:a16="http://schemas.microsoft.com/office/drawing/2014/main" id="{649E763C-6F27-4C0D-B7BC-8FFAE6A8526F}"/>
              </a:ext>
            </a:extLst>
          </p:cNvPr>
          <p:cNvGrpSpPr>
            <a:grpSpLocks noChangeAspect="1"/>
          </p:cNvGrpSpPr>
          <p:nvPr/>
        </p:nvGrpSpPr>
        <p:grpSpPr>
          <a:xfrm>
            <a:off x="8156441" y="1948876"/>
            <a:ext cx="3514424" cy="3530512"/>
            <a:chOff x="3012220" y="2114744"/>
            <a:chExt cx="3155951" cy="3170398"/>
          </a:xfrm>
        </p:grpSpPr>
        <p:sp>
          <p:nvSpPr>
            <p:cNvPr id="7" name="Hexagon 6">
              <a:extLst>
                <a:ext uri="{FF2B5EF4-FFF2-40B4-BE49-F238E27FC236}">
                  <a16:creationId xmlns:a16="http://schemas.microsoft.com/office/drawing/2014/main" id="{CB8D62C2-BD0F-4A7F-A9D7-5C51FEB73E33}"/>
                </a:ext>
              </a:extLst>
            </p:cNvPr>
            <p:cNvSpPr/>
            <p:nvPr/>
          </p:nvSpPr>
          <p:spPr>
            <a:xfrm>
              <a:off x="5033067" y="2658805"/>
              <a:ext cx="1135104" cy="978539"/>
            </a:xfrm>
            <a:prstGeom prst="hexagon">
              <a:avLst/>
            </a:prstGeom>
            <a:solidFill>
              <a:srgbClr val="99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8" name="Hexagon 7">
              <a:extLst>
                <a:ext uri="{FF2B5EF4-FFF2-40B4-BE49-F238E27FC236}">
                  <a16:creationId xmlns:a16="http://schemas.microsoft.com/office/drawing/2014/main" id="{0E0EBFF7-C574-4540-8E3B-0C802FEFDD80}"/>
                </a:ext>
              </a:extLst>
            </p:cNvPr>
            <p:cNvSpPr/>
            <p:nvPr/>
          </p:nvSpPr>
          <p:spPr>
            <a:xfrm>
              <a:off x="5033067" y="3762542"/>
              <a:ext cx="1135104" cy="978539"/>
            </a:xfrm>
            <a:prstGeom prst="hexagon">
              <a:avLst/>
            </a:prstGeom>
            <a:solidFill>
              <a:srgbClr val="9999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9" name="Hexagon 8">
              <a:extLst>
                <a:ext uri="{FF2B5EF4-FFF2-40B4-BE49-F238E27FC236}">
                  <a16:creationId xmlns:a16="http://schemas.microsoft.com/office/drawing/2014/main" id="{3A177E6E-8F73-4EBD-808B-EBAE0FFD2A6F}"/>
                </a:ext>
              </a:extLst>
            </p:cNvPr>
            <p:cNvSpPr/>
            <p:nvPr/>
          </p:nvSpPr>
          <p:spPr>
            <a:xfrm>
              <a:off x="4022643" y="2114744"/>
              <a:ext cx="1135104" cy="978539"/>
            </a:xfrm>
            <a:prstGeom prst="hexagon">
              <a:avLst/>
            </a:prstGeom>
            <a:solidFill>
              <a:srgbClr val="CC5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0" name="Hexagon 9">
              <a:extLst>
                <a:ext uri="{FF2B5EF4-FFF2-40B4-BE49-F238E27FC236}">
                  <a16:creationId xmlns:a16="http://schemas.microsoft.com/office/drawing/2014/main" id="{6F404484-A3DF-4E3D-AC17-60D8844FE0D3}"/>
                </a:ext>
              </a:extLst>
            </p:cNvPr>
            <p:cNvSpPr/>
            <p:nvPr/>
          </p:nvSpPr>
          <p:spPr>
            <a:xfrm>
              <a:off x="4022643" y="4306603"/>
              <a:ext cx="1135104" cy="978539"/>
            </a:xfrm>
            <a:prstGeom prst="hexagon">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1" name="Hexagon 10">
              <a:extLst>
                <a:ext uri="{FF2B5EF4-FFF2-40B4-BE49-F238E27FC236}">
                  <a16:creationId xmlns:a16="http://schemas.microsoft.com/office/drawing/2014/main" id="{2F03A61B-0B36-4F32-9E6C-80ADD18151B6}"/>
                </a:ext>
              </a:extLst>
            </p:cNvPr>
            <p:cNvSpPr/>
            <p:nvPr/>
          </p:nvSpPr>
          <p:spPr>
            <a:xfrm>
              <a:off x="3012220" y="2664155"/>
              <a:ext cx="1135104" cy="978539"/>
            </a:xfrm>
            <a:prstGeom prst="hexagon">
              <a:avLst/>
            </a:prstGeom>
            <a:solidFill>
              <a:srgbClr val="66CC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2" name="Hexagon 11">
              <a:extLst>
                <a:ext uri="{FF2B5EF4-FFF2-40B4-BE49-F238E27FC236}">
                  <a16:creationId xmlns:a16="http://schemas.microsoft.com/office/drawing/2014/main" id="{685A0387-B288-4C39-B100-13705545F4FB}"/>
                </a:ext>
              </a:extLst>
            </p:cNvPr>
            <p:cNvSpPr/>
            <p:nvPr/>
          </p:nvSpPr>
          <p:spPr>
            <a:xfrm>
              <a:off x="3012220" y="3757193"/>
              <a:ext cx="1135104" cy="978539"/>
            </a:xfrm>
            <a:prstGeom prst="hexagon">
              <a:avLst/>
            </a:prstGeom>
            <a:solidFill>
              <a:srgbClr val="CC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grpSp>
      <p:sp>
        <p:nvSpPr>
          <p:cNvPr id="14" name="TextBox 13">
            <a:extLst>
              <a:ext uri="{FF2B5EF4-FFF2-40B4-BE49-F238E27FC236}">
                <a16:creationId xmlns:a16="http://schemas.microsoft.com/office/drawing/2014/main" id="{772A02F9-A110-49A5-A23A-7356E7D95CC5}"/>
              </a:ext>
            </a:extLst>
          </p:cNvPr>
          <p:cNvSpPr txBox="1">
            <a:spLocks noChangeAspect="1"/>
          </p:cNvSpPr>
          <p:nvPr/>
        </p:nvSpPr>
        <p:spPr>
          <a:xfrm>
            <a:off x="9420476" y="2193638"/>
            <a:ext cx="986351" cy="600164"/>
          </a:xfrm>
          <a:prstGeom prst="rect">
            <a:avLst/>
          </a:prstGeom>
          <a:noFill/>
        </p:spPr>
        <p:txBody>
          <a:bodyPr wrap="square">
            <a:spAutoFit/>
          </a:bodyPr>
          <a:lstStyle/>
          <a:p>
            <a:pPr algn="ctr"/>
            <a:r>
              <a:rPr lang="en-GB" sz="1100" b="1" dirty="0">
                <a:solidFill>
                  <a:schemeClr val="bg1"/>
                </a:solidFill>
              </a:rPr>
              <a:t>Climate change mitigation</a:t>
            </a:r>
          </a:p>
        </p:txBody>
      </p:sp>
      <p:sp>
        <p:nvSpPr>
          <p:cNvPr id="15" name="TextBox 14">
            <a:extLst>
              <a:ext uri="{FF2B5EF4-FFF2-40B4-BE49-F238E27FC236}">
                <a16:creationId xmlns:a16="http://schemas.microsoft.com/office/drawing/2014/main" id="{68180383-FAB3-481E-8581-456928F2AAA6}"/>
              </a:ext>
            </a:extLst>
          </p:cNvPr>
          <p:cNvSpPr txBox="1">
            <a:spLocks noChangeAspect="1"/>
          </p:cNvSpPr>
          <p:nvPr/>
        </p:nvSpPr>
        <p:spPr>
          <a:xfrm>
            <a:off x="10502277" y="2808191"/>
            <a:ext cx="1113178" cy="600164"/>
          </a:xfrm>
          <a:prstGeom prst="rect">
            <a:avLst/>
          </a:prstGeom>
          <a:noFill/>
        </p:spPr>
        <p:txBody>
          <a:bodyPr wrap="square">
            <a:spAutoFit/>
          </a:bodyPr>
          <a:lstStyle/>
          <a:p>
            <a:pPr algn="ctr"/>
            <a:r>
              <a:rPr lang="en-GB" sz="1100" b="1" dirty="0">
                <a:solidFill>
                  <a:schemeClr val="bg1"/>
                </a:solidFill>
              </a:rPr>
              <a:t>Climate change adaptation</a:t>
            </a:r>
          </a:p>
        </p:txBody>
      </p:sp>
      <p:sp>
        <p:nvSpPr>
          <p:cNvPr id="16" name="TextBox 15">
            <a:extLst>
              <a:ext uri="{FF2B5EF4-FFF2-40B4-BE49-F238E27FC236}">
                <a16:creationId xmlns:a16="http://schemas.microsoft.com/office/drawing/2014/main" id="{89678678-3AF0-4234-B10C-B86694BB595A}"/>
              </a:ext>
            </a:extLst>
          </p:cNvPr>
          <p:cNvSpPr txBox="1">
            <a:spLocks noChangeAspect="1"/>
          </p:cNvSpPr>
          <p:nvPr/>
        </p:nvSpPr>
        <p:spPr>
          <a:xfrm>
            <a:off x="10426848" y="3784353"/>
            <a:ext cx="1264036" cy="1107996"/>
          </a:xfrm>
          <a:prstGeom prst="rect">
            <a:avLst/>
          </a:prstGeom>
          <a:noFill/>
        </p:spPr>
        <p:txBody>
          <a:bodyPr wrap="square">
            <a:spAutoFit/>
          </a:bodyPr>
          <a:lstStyle/>
          <a:p>
            <a:pPr algn="ctr"/>
            <a:r>
              <a:rPr lang="en-GB" sz="1100" b="1" dirty="0">
                <a:solidFill>
                  <a:schemeClr val="bg1"/>
                </a:solidFill>
              </a:rPr>
              <a:t>Sustainable </a:t>
            </a:r>
            <a:br>
              <a:rPr lang="en-GB" sz="1100" b="1" dirty="0">
                <a:solidFill>
                  <a:schemeClr val="bg1"/>
                </a:solidFill>
              </a:rPr>
            </a:br>
            <a:r>
              <a:rPr lang="en-GB" sz="1100" b="1" dirty="0">
                <a:solidFill>
                  <a:schemeClr val="bg1"/>
                </a:solidFill>
              </a:rPr>
              <a:t>use and protection of water and marine resources</a:t>
            </a:r>
          </a:p>
        </p:txBody>
      </p:sp>
      <p:sp>
        <p:nvSpPr>
          <p:cNvPr id="17" name="TextBox 16">
            <a:extLst>
              <a:ext uri="{FF2B5EF4-FFF2-40B4-BE49-F238E27FC236}">
                <a16:creationId xmlns:a16="http://schemas.microsoft.com/office/drawing/2014/main" id="{9DFE022F-4400-405B-9B57-841258146507}"/>
              </a:ext>
            </a:extLst>
          </p:cNvPr>
          <p:cNvSpPr txBox="1">
            <a:spLocks noChangeAspect="1"/>
          </p:cNvSpPr>
          <p:nvPr/>
        </p:nvSpPr>
        <p:spPr>
          <a:xfrm>
            <a:off x="9451928" y="4664101"/>
            <a:ext cx="986351" cy="600164"/>
          </a:xfrm>
          <a:prstGeom prst="rect">
            <a:avLst/>
          </a:prstGeom>
          <a:noFill/>
        </p:spPr>
        <p:txBody>
          <a:bodyPr wrap="square">
            <a:spAutoFit/>
          </a:bodyPr>
          <a:lstStyle/>
          <a:p>
            <a:pPr algn="ctr"/>
            <a:r>
              <a:rPr lang="en-GB" sz="1100" b="1" dirty="0">
                <a:solidFill>
                  <a:schemeClr val="bg1"/>
                </a:solidFill>
              </a:rPr>
              <a:t>Transition to a circular economy</a:t>
            </a:r>
          </a:p>
        </p:txBody>
      </p:sp>
      <p:sp>
        <p:nvSpPr>
          <p:cNvPr id="18" name="TextBox 17">
            <a:extLst>
              <a:ext uri="{FF2B5EF4-FFF2-40B4-BE49-F238E27FC236}">
                <a16:creationId xmlns:a16="http://schemas.microsoft.com/office/drawing/2014/main" id="{D1A8417E-D503-4FD6-A824-83D56F11AFA7}"/>
              </a:ext>
            </a:extLst>
          </p:cNvPr>
          <p:cNvSpPr txBox="1">
            <a:spLocks noChangeAspect="1"/>
          </p:cNvSpPr>
          <p:nvPr/>
        </p:nvSpPr>
        <p:spPr>
          <a:xfrm>
            <a:off x="8293339" y="4003203"/>
            <a:ext cx="1008316" cy="600164"/>
          </a:xfrm>
          <a:prstGeom prst="rect">
            <a:avLst/>
          </a:prstGeom>
          <a:noFill/>
        </p:spPr>
        <p:txBody>
          <a:bodyPr wrap="square">
            <a:spAutoFit/>
          </a:bodyPr>
          <a:lstStyle/>
          <a:p>
            <a:pPr algn="ctr"/>
            <a:r>
              <a:rPr lang="en-GB" sz="1100" b="1" dirty="0">
                <a:solidFill>
                  <a:schemeClr val="bg1"/>
                </a:solidFill>
              </a:rPr>
              <a:t>Pollution prevention and control</a:t>
            </a:r>
          </a:p>
        </p:txBody>
      </p:sp>
      <p:sp>
        <p:nvSpPr>
          <p:cNvPr id="19" name="TextBox 18">
            <a:extLst>
              <a:ext uri="{FF2B5EF4-FFF2-40B4-BE49-F238E27FC236}">
                <a16:creationId xmlns:a16="http://schemas.microsoft.com/office/drawing/2014/main" id="{E9F3435A-6CFC-4560-A71A-3332DDE914C5}"/>
              </a:ext>
            </a:extLst>
          </p:cNvPr>
          <p:cNvSpPr txBox="1">
            <a:spLocks noChangeAspect="1"/>
          </p:cNvSpPr>
          <p:nvPr/>
        </p:nvSpPr>
        <p:spPr>
          <a:xfrm>
            <a:off x="8187893" y="2737430"/>
            <a:ext cx="1264035" cy="769441"/>
          </a:xfrm>
          <a:prstGeom prst="rect">
            <a:avLst/>
          </a:prstGeom>
          <a:noFill/>
        </p:spPr>
        <p:txBody>
          <a:bodyPr wrap="square">
            <a:spAutoFit/>
          </a:bodyPr>
          <a:lstStyle/>
          <a:p>
            <a:pPr algn="ctr"/>
            <a:r>
              <a:rPr lang="en-GB" sz="1100" b="1" dirty="0">
                <a:solidFill>
                  <a:schemeClr val="bg1"/>
                </a:solidFill>
              </a:rPr>
              <a:t>Protection &amp; restoration of biodiversity/ ecosystems</a:t>
            </a:r>
          </a:p>
        </p:txBody>
      </p:sp>
      <p:sp>
        <p:nvSpPr>
          <p:cNvPr id="20" name="TextBox 19">
            <a:extLst>
              <a:ext uri="{FF2B5EF4-FFF2-40B4-BE49-F238E27FC236}">
                <a16:creationId xmlns:a16="http://schemas.microsoft.com/office/drawing/2014/main" id="{74A0EFC3-A437-4480-AFF4-41433162D167}"/>
              </a:ext>
            </a:extLst>
          </p:cNvPr>
          <p:cNvSpPr txBox="1">
            <a:spLocks noChangeAspect="1"/>
          </p:cNvSpPr>
          <p:nvPr/>
        </p:nvSpPr>
        <p:spPr>
          <a:xfrm>
            <a:off x="9313340" y="3514970"/>
            <a:ext cx="1200622" cy="430887"/>
          </a:xfrm>
          <a:prstGeom prst="rect">
            <a:avLst/>
          </a:prstGeom>
          <a:noFill/>
        </p:spPr>
        <p:txBody>
          <a:bodyPr wrap="square">
            <a:spAutoFit/>
          </a:bodyPr>
          <a:lstStyle/>
          <a:p>
            <a:pPr algn="ctr"/>
            <a:r>
              <a:rPr lang="en-GB" sz="1100" b="1" dirty="0">
                <a:solidFill>
                  <a:srgbClr val="4D4D4D"/>
                </a:solidFill>
              </a:rPr>
              <a:t>Environmental objectives</a:t>
            </a:r>
          </a:p>
        </p:txBody>
      </p:sp>
      <p:sp>
        <p:nvSpPr>
          <p:cNvPr id="22" name="Pentagon 25">
            <a:extLst>
              <a:ext uri="{FF2B5EF4-FFF2-40B4-BE49-F238E27FC236}">
                <a16:creationId xmlns:a16="http://schemas.microsoft.com/office/drawing/2014/main" id="{EF1B2FDC-EB21-47EB-B926-C112D6B0C610}"/>
              </a:ext>
            </a:extLst>
          </p:cNvPr>
          <p:cNvSpPr/>
          <p:nvPr/>
        </p:nvSpPr>
        <p:spPr bwMode="gray">
          <a:xfrm>
            <a:off x="812908" y="2446892"/>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400" b="1" dirty="0">
                <a:solidFill>
                  <a:srgbClr val="4D4D4D"/>
                </a:solidFill>
              </a:rPr>
              <a:t>substantially contribute </a:t>
            </a:r>
            <a:r>
              <a:rPr lang="en-GB" sz="1400" dirty="0">
                <a:solidFill>
                  <a:srgbClr val="4D4D4D"/>
                </a:solidFill>
              </a:rPr>
              <a:t>to one of six objectives (detailed technical screening criteria apply)</a:t>
            </a:r>
          </a:p>
        </p:txBody>
      </p:sp>
      <p:grpSp>
        <p:nvGrpSpPr>
          <p:cNvPr id="23" name="Group 22">
            <a:extLst>
              <a:ext uri="{FF2B5EF4-FFF2-40B4-BE49-F238E27FC236}">
                <a16:creationId xmlns:a16="http://schemas.microsoft.com/office/drawing/2014/main" id="{447F0093-359E-4FC5-8972-59507BD3A66E}"/>
              </a:ext>
            </a:extLst>
          </p:cNvPr>
          <p:cNvGrpSpPr/>
          <p:nvPr/>
        </p:nvGrpSpPr>
        <p:grpSpPr>
          <a:xfrm>
            <a:off x="487767" y="2397293"/>
            <a:ext cx="595084" cy="589910"/>
            <a:chOff x="323850" y="1790700"/>
            <a:chExt cx="857248" cy="857248"/>
          </a:xfrm>
        </p:grpSpPr>
        <p:sp>
          <p:nvSpPr>
            <p:cNvPr id="24" name="Oval 23">
              <a:extLst>
                <a:ext uri="{FF2B5EF4-FFF2-40B4-BE49-F238E27FC236}">
                  <a16:creationId xmlns:a16="http://schemas.microsoft.com/office/drawing/2014/main" id="{19374962-6EB2-4C44-81F9-8BB5609C2DE2}"/>
                </a:ext>
              </a:extLst>
            </p:cNvPr>
            <p:cNvSpPr/>
            <p:nvPr/>
          </p:nvSpPr>
          <p:spPr>
            <a:xfrm>
              <a:off x="323850" y="1790700"/>
              <a:ext cx="857248" cy="857248"/>
            </a:xfrm>
            <a:prstGeom prst="ellipse">
              <a:avLst/>
            </a:prstGeom>
            <a:solidFill>
              <a:srgbClr val="6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a:extLst>
                <a:ext uri="{FF2B5EF4-FFF2-40B4-BE49-F238E27FC236}">
                  <a16:creationId xmlns:a16="http://schemas.microsoft.com/office/drawing/2014/main" id="{F88F78EA-4DE0-415C-B0DD-C7DBE61AD932}"/>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1</a:t>
              </a:r>
            </a:p>
          </p:txBody>
        </p:sp>
      </p:grpSp>
      <p:sp>
        <p:nvSpPr>
          <p:cNvPr id="27" name="Pentagon 25">
            <a:extLst>
              <a:ext uri="{FF2B5EF4-FFF2-40B4-BE49-F238E27FC236}">
                <a16:creationId xmlns:a16="http://schemas.microsoft.com/office/drawing/2014/main" id="{240F48D8-6216-4761-AD5F-30DB2AC047AE}"/>
              </a:ext>
            </a:extLst>
          </p:cNvPr>
          <p:cNvSpPr/>
          <p:nvPr/>
        </p:nvSpPr>
        <p:spPr bwMode="gray">
          <a:xfrm>
            <a:off x="812908" y="3063404"/>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400" b="1" dirty="0">
                <a:solidFill>
                  <a:srgbClr val="4D4D4D"/>
                </a:solidFill>
              </a:rPr>
              <a:t>do no significant harm </a:t>
            </a:r>
            <a:r>
              <a:rPr lang="en-GB" sz="1400" dirty="0">
                <a:solidFill>
                  <a:srgbClr val="4D4D4D"/>
                </a:solidFill>
              </a:rPr>
              <a:t>the other objectives (detailed technical screening criteria apply)</a:t>
            </a:r>
          </a:p>
        </p:txBody>
      </p:sp>
      <p:grpSp>
        <p:nvGrpSpPr>
          <p:cNvPr id="28" name="Group 27">
            <a:extLst>
              <a:ext uri="{FF2B5EF4-FFF2-40B4-BE49-F238E27FC236}">
                <a16:creationId xmlns:a16="http://schemas.microsoft.com/office/drawing/2014/main" id="{C2C739E3-B20C-4D32-ACD9-8ECBDB7D8C3F}"/>
              </a:ext>
            </a:extLst>
          </p:cNvPr>
          <p:cNvGrpSpPr/>
          <p:nvPr/>
        </p:nvGrpSpPr>
        <p:grpSpPr>
          <a:xfrm>
            <a:off x="487767" y="3013805"/>
            <a:ext cx="595084" cy="589910"/>
            <a:chOff x="323850" y="1790700"/>
            <a:chExt cx="857248" cy="857248"/>
          </a:xfrm>
        </p:grpSpPr>
        <p:sp>
          <p:nvSpPr>
            <p:cNvPr id="29" name="Oval 28">
              <a:extLst>
                <a:ext uri="{FF2B5EF4-FFF2-40B4-BE49-F238E27FC236}">
                  <a16:creationId xmlns:a16="http://schemas.microsoft.com/office/drawing/2014/main" id="{0F76DF8A-AF5D-4E72-BB57-A979CDD48D7C}"/>
                </a:ext>
              </a:extLst>
            </p:cNvPr>
            <p:cNvSpPr/>
            <p:nvPr/>
          </p:nvSpPr>
          <p:spPr>
            <a:xfrm>
              <a:off x="323850" y="1790700"/>
              <a:ext cx="857248" cy="857248"/>
            </a:xfrm>
            <a:prstGeom prst="ellipse">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a:extLst>
                <a:ext uri="{FF2B5EF4-FFF2-40B4-BE49-F238E27FC236}">
                  <a16:creationId xmlns:a16="http://schemas.microsoft.com/office/drawing/2014/main" id="{10DB7019-A9AC-4D82-A2FA-B414496D7E52}"/>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2</a:t>
              </a:r>
            </a:p>
          </p:txBody>
        </p:sp>
      </p:grpSp>
      <p:sp>
        <p:nvSpPr>
          <p:cNvPr id="32" name="Pentagon 25">
            <a:extLst>
              <a:ext uri="{FF2B5EF4-FFF2-40B4-BE49-F238E27FC236}">
                <a16:creationId xmlns:a16="http://schemas.microsoft.com/office/drawing/2014/main" id="{3BEAEC99-06E8-454E-9328-AD3B445BF912}"/>
              </a:ext>
            </a:extLst>
          </p:cNvPr>
          <p:cNvSpPr/>
          <p:nvPr/>
        </p:nvSpPr>
        <p:spPr bwMode="gray">
          <a:xfrm>
            <a:off x="812908" y="3679916"/>
            <a:ext cx="6736723" cy="525241"/>
          </a:xfrm>
          <a:prstGeom prst="homePlate">
            <a:avLst/>
          </a:prstGeom>
          <a:solidFill>
            <a:srgbClr val="E6E6E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400" dirty="0">
                <a:solidFill>
                  <a:srgbClr val="4D4D4D"/>
                </a:solidFill>
              </a:rPr>
              <a:t>be carried out in accordance with minimum </a:t>
            </a:r>
            <a:r>
              <a:rPr lang="en-GB" sz="1400" b="1" dirty="0">
                <a:solidFill>
                  <a:srgbClr val="4D4D4D"/>
                </a:solidFill>
              </a:rPr>
              <a:t>social and governance safeguards</a:t>
            </a:r>
          </a:p>
        </p:txBody>
      </p:sp>
      <p:grpSp>
        <p:nvGrpSpPr>
          <p:cNvPr id="33" name="Group 32">
            <a:extLst>
              <a:ext uri="{FF2B5EF4-FFF2-40B4-BE49-F238E27FC236}">
                <a16:creationId xmlns:a16="http://schemas.microsoft.com/office/drawing/2014/main" id="{EA7DC7F6-46FA-44E1-AB87-B6C469B01133}"/>
              </a:ext>
            </a:extLst>
          </p:cNvPr>
          <p:cNvGrpSpPr/>
          <p:nvPr/>
        </p:nvGrpSpPr>
        <p:grpSpPr>
          <a:xfrm>
            <a:off x="487767" y="3630317"/>
            <a:ext cx="595084" cy="589910"/>
            <a:chOff x="323850" y="1790700"/>
            <a:chExt cx="857248" cy="857248"/>
          </a:xfrm>
        </p:grpSpPr>
        <p:sp>
          <p:nvSpPr>
            <p:cNvPr id="34" name="Oval 33">
              <a:extLst>
                <a:ext uri="{FF2B5EF4-FFF2-40B4-BE49-F238E27FC236}">
                  <a16:creationId xmlns:a16="http://schemas.microsoft.com/office/drawing/2014/main" id="{41EDC281-64FB-48FD-B0E4-5FFF0B0AC9E7}"/>
                </a:ext>
              </a:extLst>
            </p:cNvPr>
            <p:cNvSpPr/>
            <p:nvPr/>
          </p:nvSpPr>
          <p:spPr>
            <a:xfrm>
              <a:off x="323850" y="1790700"/>
              <a:ext cx="857248" cy="857248"/>
            </a:xfrm>
            <a:prstGeom prst="ellipse">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a:extLst>
                <a:ext uri="{FF2B5EF4-FFF2-40B4-BE49-F238E27FC236}">
                  <a16:creationId xmlns:a16="http://schemas.microsoft.com/office/drawing/2014/main" id="{C0F0D4E0-DDA3-4438-8517-9D44A4BC16ED}"/>
                </a:ext>
              </a:extLst>
            </p:cNvPr>
            <p:cNvSpPr/>
            <p:nvPr/>
          </p:nvSpPr>
          <p:spPr>
            <a:xfrm>
              <a:off x="446755" y="1913605"/>
              <a:ext cx="611437" cy="611437"/>
            </a:xfrm>
            <a:prstGeom prst="ellipse">
              <a:avLst/>
            </a:prstGeom>
            <a:solidFill>
              <a:srgbClr val="E6E6E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200" dirty="0">
                  <a:solidFill>
                    <a:srgbClr val="4D4D4D"/>
                  </a:solidFill>
                </a:rPr>
                <a:t>3</a:t>
              </a:r>
            </a:p>
          </p:txBody>
        </p:sp>
      </p:grpSp>
      <p:sp>
        <p:nvSpPr>
          <p:cNvPr id="31" name="Content Placeholder 2">
            <a:extLst>
              <a:ext uri="{FF2B5EF4-FFF2-40B4-BE49-F238E27FC236}">
                <a16:creationId xmlns:a16="http://schemas.microsoft.com/office/drawing/2014/main" id="{2C1851E4-5B25-4D9E-8948-4DB3787B86BF}"/>
              </a:ext>
            </a:extLst>
          </p:cNvPr>
          <p:cNvSpPr txBox="1">
            <a:spLocks/>
          </p:cNvSpPr>
          <p:nvPr/>
        </p:nvSpPr>
        <p:spPr>
          <a:xfrm>
            <a:off x="412800" y="4338351"/>
            <a:ext cx="8082614" cy="1148127"/>
          </a:xfrm>
          <a:prstGeom prst="rect">
            <a:avLst/>
          </a:prstGeom>
        </p:spPr>
        <p:txBody>
          <a:bodyPr>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4D4D4D"/>
              </a:buClr>
            </a:pPr>
            <a:r>
              <a:rPr lang="en-GB" sz="1400" dirty="0">
                <a:solidFill>
                  <a:srgbClr val="4D4D4D"/>
                </a:solidFill>
              </a:rPr>
              <a:t>The Taxonomy Regulation puts forward reporting requirements:</a:t>
            </a:r>
          </a:p>
          <a:p>
            <a:pPr marL="171450" indent="-171450">
              <a:buClr>
                <a:srgbClr val="4D4D4D"/>
              </a:buClr>
              <a:buFont typeface="Arial" panose="020B0604020202020204" pitchFamily="34" charset="0"/>
              <a:buChar char="&gt;"/>
            </a:pPr>
            <a:r>
              <a:rPr lang="en-GB" sz="1400" dirty="0">
                <a:solidFill>
                  <a:srgbClr val="4D4D4D"/>
                </a:solidFill>
              </a:rPr>
              <a:t>non-financial undertakings have to report on their turnover, capital expenditures and operating expenditures</a:t>
            </a:r>
          </a:p>
          <a:p>
            <a:pPr marL="171450" indent="-171450">
              <a:buClr>
                <a:srgbClr val="4D4D4D"/>
              </a:buClr>
              <a:buFont typeface="Arial" panose="020B0604020202020204" pitchFamily="34" charset="0"/>
              <a:buChar char="&gt;"/>
            </a:pPr>
            <a:r>
              <a:rPr lang="en-GB" sz="1400" dirty="0">
                <a:solidFill>
                  <a:srgbClr val="4D4D4D"/>
                </a:solidFill>
              </a:rPr>
              <a:t>financial undertakings, which include banks, asset managers, investment firms and insurers/reinsurers, have to report on specific KPIs</a:t>
            </a:r>
          </a:p>
          <a:p>
            <a:pPr marL="171450" indent="-171450">
              <a:buClr>
                <a:srgbClr val="4D4D4D"/>
              </a:buClr>
              <a:buFont typeface="Arial" panose="020B0604020202020204" pitchFamily="34" charset="0"/>
              <a:buChar char="&gt;"/>
            </a:pPr>
            <a:endParaRPr lang="en-GB" sz="1100" dirty="0">
              <a:solidFill>
                <a:srgbClr val="4D4D4D"/>
              </a:solidFill>
            </a:endParaRPr>
          </a:p>
          <a:p>
            <a:pPr>
              <a:buClr>
                <a:srgbClr val="4D4D4D"/>
              </a:buClr>
            </a:pPr>
            <a:endParaRPr lang="en-GB" sz="1100" dirty="0">
              <a:solidFill>
                <a:srgbClr val="4D4D4D"/>
              </a:solidFill>
            </a:endParaRPr>
          </a:p>
        </p:txBody>
      </p:sp>
    </p:spTree>
    <p:custDataLst>
      <p:tags r:id="rId1"/>
    </p:custDataLst>
    <p:extLst>
      <p:ext uri="{BB962C8B-B14F-4D97-AF65-F5344CB8AC3E}">
        <p14:creationId xmlns:p14="http://schemas.microsoft.com/office/powerpoint/2010/main" val="2066745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377240" y="219207"/>
            <a:ext cx="11347400" cy="856800"/>
          </a:xfrm>
        </p:spPr>
        <p:txBody>
          <a:bodyPr/>
          <a:lstStyle/>
          <a:p>
            <a:r>
              <a:rPr lang="en-GB" sz="2400" dirty="0"/>
              <a:t>Non-Financial Reporting Directive (NFRD) – evolving to Corporate Sustainability Reporting Directive (CSRD; Directive 2022/2464 of 14 December 2022)</a:t>
            </a:r>
            <a:endParaRPr lang="en-GB" sz="1800" dirty="0"/>
          </a:p>
        </p:txBody>
      </p:sp>
      <p:sp>
        <p:nvSpPr>
          <p:cNvPr id="6" name="TextBox 5">
            <a:extLst>
              <a:ext uri="{FF2B5EF4-FFF2-40B4-BE49-F238E27FC236}">
                <a16:creationId xmlns:a16="http://schemas.microsoft.com/office/drawing/2014/main" id="{D5DAFBD9-FBBF-4FAC-BF46-325C705C2A7C}"/>
              </a:ext>
            </a:extLst>
          </p:cNvPr>
          <p:cNvSpPr txBox="1"/>
          <p:nvPr/>
        </p:nvSpPr>
        <p:spPr>
          <a:xfrm>
            <a:off x="253181" y="1366066"/>
            <a:ext cx="11471459" cy="784830"/>
          </a:xfrm>
          <a:prstGeom prst="rect">
            <a:avLst/>
          </a:prstGeom>
          <a:noFill/>
        </p:spPr>
        <p:txBody>
          <a:bodyPr wrap="square" rtlCol="0">
            <a:spAutoFit/>
          </a:bodyPr>
          <a:lstStyle/>
          <a:p>
            <a:r>
              <a:rPr lang="en-GB" sz="1500" dirty="0"/>
              <a:t>Scope: from public-interest entities with more than 500 employees currently to all large EU entities and certain large non-EU entities as from 2025/2026 (FY24/25), certain EU and non-EU SMEs as from 2027 (FY2026) and certain non-EU groups as from 2029 (FY 2028)</a:t>
            </a:r>
          </a:p>
        </p:txBody>
      </p:sp>
      <p:sp>
        <p:nvSpPr>
          <p:cNvPr id="8" name="Rectangle: Diagonal Corners Rounded 7">
            <a:extLst>
              <a:ext uri="{FF2B5EF4-FFF2-40B4-BE49-F238E27FC236}">
                <a16:creationId xmlns:a16="http://schemas.microsoft.com/office/drawing/2014/main" id="{9527FBA4-1A6B-4755-A521-3292A8458FFB}"/>
              </a:ext>
            </a:extLst>
          </p:cNvPr>
          <p:cNvSpPr/>
          <p:nvPr/>
        </p:nvSpPr>
        <p:spPr>
          <a:xfrm>
            <a:off x="623392" y="2394857"/>
            <a:ext cx="2793007" cy="3476627"/>
          </a:xfrm>
          <a:prstGeom prst="round2Diag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bg1"/>
                </a:solidFill>
              </a:rPr>
              <a:t>Report on:</a:t>
            </a:r>
          </a:p>
          <a:p>
            <a:pPr marL="285750" indent="-285750">
              <a:buFont typeface="Arial" panose="020B0604020202020204" pitchFamily="34" charset="0"/>
              <a:buChar char="•"/>
            </a:pPr>
            <a:r>
              <a:rPr lang="en-GB" sz="1600" dirty="0">
                <a:solidFill>
                  <a:schemeClr val="bg1"/>
                </a:solidFill>
              </a:rPr>
              <a:t>Environment,</a:t>
            </a:r>
          </a:p>
          <a:p>
            <a:pPr marL="285750" indent="-285750">
              <a:buFont typeface="Arial" panose="020B0604020202020204" pitchFamily="34" charset="0"/>
              <a:buChar char="•"/>
            </a:pPr>
            <a:r>
              <a:rPr lang="en-GB" sz="1600" dirty="0">
                <a:solidFill>
                  <a:schemeClr val="bg1"/>
                </a:solidFill>
              </a:rPr>
              <a:t>Social and employees,</a:t>
            </a:r>
          </a:p>
          <a:p>
            <a:pPr marL="285750" indent="-285750">
              <a:buFont typeface="Arial" panose="020B0604020202020204" pitchFamily="34" charset="0"/>
              <a:buChar char="•"/>
            </a:pPr>
            <a:r>
              <a:rPr lang="en-GB" sz="1600" dirty="0">
                <a:solidFill>
                  <a:schemeClr val="bg1"/>
                </a:solidFill>
              </a:rPr>
              <a:t>Respect for human rights, and</a:t>
            </a:r>
          </a:p>
          <a:p>
            <a:pPr marL="285750" indent="-285750">
              <a:buFont typeface="Arial" panose="020B0604020202020204" pitchFamily="34" charset="0"/>
              <a:buChar char="•"/>
            </a:pPr>
            <a:r>
              <a:rPr lang="en-GB" sz="1600" dirty="0">
                <a:solidFill>
                  <a:schemeClr val="bg1"/>
                </a:solidFill>
              </a:rPr>
              <a:t>Bribery and corruption</a:t>
            </a:r>
          </a:p>
          <a:p>
            <a:pPr marL="285750" indent="-285750">
              <a:buFont typeface="Arial" panose="020B0604020202020204" pitchFamily="34" charset="0"/>
              <a:buChar char="•"/>
            </a:pPr>
            <a:endParaRPr lang="en-GB" sz="1600" dirty="0">
              <a:solidFill>
                <a:schemeClr val="bg1"/>
              </a:solidFill>
            </a:endParaRPr>
          </a:p>
          <a:p>
            <a:r>
              <a:rPr lang="en-GB" sz="1600" dirty="0">
                <a:solidFill>
                  <a:schemeClr val="bg1"/>
                </a:solidFill>
              </a:rPr>
              <a:t>to the extent necessary for understanding of the company’s development and performance</a:t>
            </a:r>
          </a:p>
        </p:txBody>
      </p:sp>
      <p:sp>
        <p:nvSpPr>
          <p:cNvPr id="15" name="Arrow: Striped Right 14">
            <a:extLst>
              <a:ext uri="{FF2B5EF4-FFF2-40B4-BE49-F238E27FC236}">
                <a16:creationId xmlns:a16="http://schemas.microsoft.com/office/drawing/2014/main" id="{8A4B7A8F-8B8D-4306-9A03-59D25CDE3065}"/>
              </a:ext>
            </a:extLst>
          </p:cNvPr>
          <p:cNvSpPr/>
          <p:nvPr/>
        </p:nvSpPr>
        <p:spPr>
          <a:xfrm>
            <a:off x="3416399" y="2794212"/>
            <a:ext cx="1645118" cy="2780039"/>
          </a:xfrm>
          <a:prstGeom prst="stripedRightArrow">
            <a:avLst/>
          </a:prstGeom>
          <a:gradFill flip="none" rotWithShape="1">
            <a:gsLst>
              <a:gs pos="0">
                <a:srgbClr val="9999CC">
                  <a:tint val="66000"/>
                  <a:satMod val="160000"/>
                </a:srgbClr>
              </a:gs>
              <a:gs pos="50000">
                <a:srgbClr val="9999CC">
                  <a:tint val="44500"/>
                  <a:satMod val="160000"/>
                </a:srgbClr>
              </a:gs>
              <a:gs pos="100000">
                <a:srgbClr val="9999CC">
                  <a:tint val="23500"/>
                  <a:satMod val="160000"/>
                </a:srgbClr>
              </a:gs>
            </a:gsLst>
            <a:lin ang="10800000" scaled="1"/>
            <a:tileRect/>
          </a:grad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Diagonal Corners Rounded 17">
            <a:extLst>
              <a:ext uri="{FF2B5EF4-FFF2-40B4-BE49-F238E27FC236}">
                <a16:creationId xmlns:a16="http://schemas.microsoft.com/office/drawing/2014/main" id="{FE876FDE-C7F9-463A-A3A8-69718425CB03}"/>
              </a:ext>
            </a:extLst>
          </p:cNvPr>
          <p:cNvSpPr/>
          <p:nvPr/>
        </p:nvSpPr>
        <p:spPr>
          <a:xfrm>
            <a:off x="5554453" y="2170007"/>
            <a:ext cx="6120680" cy="1383270"/>
          </a:xfrm>
          <a:prstGeom prst="round2DiagRect">
            <a:avLst/>
          </a:prstGeom>
          <a:no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1600" dirty="0">
                <a:solidFill>
                  <a:schemeClr val="tx1"/>
                </a:solidFill>
              </a:rPr>
              <a:t>Report on full range of ESG issues relevant to the business, with </a:t>
            </a:r>
            <a:r>
              <a:rPr lang="en-GB" sz="1600" u="sng" dirty="0">
                <a:solidFill>
                  <a:schemeClr val="tx1"/>
                </a:solidFill>
              </a:rPr>
              <a:t>double</a:t>
            </a:r>
            <a:r>
              <a:rPr lang="en-GB" sz="1600" dirty="0">
                <a:solidFill>
                  <a:schemeClr val="tx1"/>
                </a:solidFill>
              </a:rPr>
              <a:t> materiality: </a:t>
            </a:r>
          </a:p>
          <a:p>
            <a:pPr>
              <a:spcAft>
                <a:spcPts val="600"/>
              </a:spcAft>
            </a:pPr>
            <a:r>
              <a:rPr lang="en-GB" sz="1600" dirty="0">
                <a:solidFill>
                  <a:schemeClr val="tx1"/>
                </a:solidFill>
              </a:rPr>
              <a:t>1) risks to the company arising from sustainability issues; and</a:t>
            </a:r>
          </a:p>
          <a:p>
            <a:pPr>
              <a:spcAft>
                <a:spcPts val="600"/>
              </a:spcAft>
            </a:pPr>
            <a:r>
              <a:rPr lang="en-GB" sz="1600" dirty="0">
                <a:solidFill>
                  <a:schemeClr val="tx1"/>
                </a:solidFill>
              </a:rPr>
              <a:t>2) company’s impact on people and the environment</a:t>
            </a:r>
          </a:p>
        </p:txBody>
      </p:sp>
      <p:sp>
        <p:nvSpPr>
          <p:cNvPr id="26" name="Rectangle: Diagonal Corners Rounded 25">
            <a:extLst>
              <a:ext uri="{FF2B5EF4-FFF2-40B4-BE49-F238E27FC236}">
                <a16:creationId xmlns:a16="http://schemas.microsoft.com/office/drawing/2014/main" id="{40EB0430-25B9-48AB-98D6-D01C846F49B2}"/>
              </a:ext>
            </a:extLst>
          </p:cNvPr>
          <p:cNvSpPr/>
          <p:nvPr/>
        </p:nvSpPr>
        <p:spPr>
          <a:xfrm>
            <a:off x="5584595" y="3667016"/>
            <a:ext cx="6120680" cy="432048"/>
          </a:xfrm>
          <a:prstGeom prst="round2DiagRect">
            <a:avLst/>
          </a:prstGeom>
          <a:no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rPr>
              <a:t>Auditor limited assurances</a:t>
            </a:r>
          </a:p>
        </p:txBody>
      </p:sp>
      <p:sp>
        <p:nvSpPr>
          <p:cNvPr id="30" name="Rectangle: Diagonal Corners Rounded 29">
            <a:extLst>
              <a:ext uri="{FF2B5EF4-FFF2-40B4-BE49-F238E27FC236}">
                <a16:creationId xmlns:a16="http://schemas.microsoft.com/office/drawing/2014/main" id="{092C4EA0-B662-42E1-BFD5-69BF3A8C3986}"/>
              </a:ext>
            </a:extLst>
          </p:cNvPr>
          <p:cNvSpPr/>
          <p:nvPr/>
        </p:nvSpPr>
        <p:spPr>
          <a:xfrm rot="10800000" flipV="1">
            <a:off x="5521496" y="4820234"/>
            <a:ext cx="6109269" cy="651523"/>
          </a:xfrm>
          <a:prstGeom prst="round2DiagRect">
            <a:avLst/>
          </a:prstGeom>
          <a:no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rPr>
              <a:t>Information on companies’ global supply chain and human rights due diligence under Sustainable Corporate Governance  </a:t>
            </a:r>
          </a:p>
        </p:txBody>
      </p:sp>
      <p:sp>
        <p:nvSpPr>
          <p:cNvPr id="16" name="Rectangle: Diagonal Corners Rounded 15">
            <a:extLst>
              <a:ext uri="{FF2B5EF4-FFF2-40B4-BE49-F238E27FC236}">
                <a16:creationId xmlns:a16="http://schemas.microsoft.com/office/drawing/2014/main" id="{DF0713DA-ADE1-41FC-8F8E-B4491906DF55}"/>
              </a:ext>
            </a:extLst>
          </p:cNvPr>
          <p:cNvSpPr/>
          <p:nvPr/>
        </p:nvSpPr>
        <p:spPr>
          <a:xfrm>
            <a:off x="5552462" y="4241789"/>
            <a:ext cx="6109269" cy="432048"/>
          </a:xfrm>
          <a:prstGeom prst="round2DiagRect">
            <a:avLst/>
          </a:prstGeom>
          <a:no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rPr>
              <a:t>Net-zero transition plan in line with 1.5°C Paris Agreement</a:t>
            </a:r>
          </a:p>
        </p:txBody>
      </p:sp>
      <p:sp>
        <p:nvSpPr>
          <p:cNvPr id="11" name="Rectangle: Diagonal Corners Rounded 10">
            <a:extLst>
              <a:ext uri="{FF2B5EF4-FFF2-40B4-BE49-F238E27FC236}">
                <a16:creationId xmlns:a16="http://schemas.microsoft.com/office/drawing/2014/main" id="{2C9514AF-EE82-4D95-BAAC-31AD86B64222}"/>
              </a:ext>
            </a:extLst>
          </p:cNvPr>
          <p:cNvSpPr/>
          <p:nvPr/>
        </p:nvSpPr>
        <p:spPr>
          <a:xfrm>
            <a:off x="5554452" y="5594151"/>
            <a:ext cx="6109270" cy="651523"/>
          </a:xfrm>
          <a:prstGeom prst="round2DiagRect">
            <a:avLst/>
          </a:prstGeom>
          <a:noFill/>
          <a:ln w="9525">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rPr>
              <a:t>European Sustainability Reporting Standard (ESRS) prepared by EFRAG</a:t>
            </a:r>
          </a:p>
        </p:txBody>
      </p:sp>
    </p:spTree>
    <p:extLst>
      <p:ext uri="{BB962C8B-B14F-4D97-AF65-F5344CB8AC3E}">
        <p14:creationId xmlns:p14="http://schemas.microsoft.com/office/powerpoint/2010/main" val="239252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7AC5-C069-9D87-81A4-A7B7DCD78A52}"/>
              </a:ext>
            </a:extLst>
          </p:cNvPr>
          <p:cNvSpPr>
            <a:spLocks noGrp="1"/>
          </p:cNvSpPr>
          <p:nvPr>
            <p:ph type="title"/>
          </p:nvPr>
        </p:nvSpPr>
        <p:spPr/>
        <p:txBody>
          <a:bodyPr/>
          <a:lstStyle/>
          <a:p>
            <a:r>
              <a:rPr lang="en-GB" dirty="0"/>
              <a:t>Sustainability matters in scope of CSRD</a:t>
            </a:r>
          </a:p>
        </p:txBody>
      </p:sp>
      <p:grpSp>
        <p:nvGrpSpPr>
          <p:cNvPr id="5" name="Group 4">
            <a:extLst>
              <a:ext uri="{FF2B5EF4-FFF2-40B4-BE49-F238E27FC236}">
                <a16:creationId xmlns:a16="http://schemas.microsoft.com/office/drawing/2014/main" id="{B9BF1778-E9D8-E520-951C-818CF36FDCBF}"/>
              </a:ext>
            </a:extLst>
          </p:cNvPr>
          <p:cNvGrpSpPr/>
          <p:nvPr/>
        </p:nvGrpSpPr>
        <p:grpSpPr>
          <a:xfrm>
            <a:off x="412800" y="1313906"/>
            <a:ext cx="11347400" cy="4793957"/>
            <a:chOff x="412800" y="1352006"/>
            <a:chExt cx="11347400" cy="4793957"/>
          </a:xfrm>
        </p:grpSpPr>
        <p:sp>
          <p:nvSpPr>
            <p:cNvPr id="11" name="Rectangle: Rounded Corners 10">
              <a:extLst>
                <a:ext uri="{FF2B5EF4-FFF2-40B4-BE49-F238E27FC236}">
                  <a16:creationId xmlns:a16="http://schemas.microsoft.com/office/drawing/2014/main" id="{5556E057-990F-9397-65F5-F231D6C3EBD4}"/>
                </a:ext>
              </a:extLst>
            </p:cNvPr>
            <p:cNvSpPr/>
            <p:nvPr/>
          </p:nvSpPr>
          <p:spPr>
            <a:xfrm>
              <a:off x="412800" y="5276258"/>
              <a:ext cx="3630903" cy="869705"/>
            </a:xfrm>
            <a:prstGeom prst="roundRect">
              <a:avLst/>
            </a:prstGeom>
            <a:solidFill>
              <a:srgbClr val="66CCCC"/>
            </a:solidFill>
            <a:ln w="13056" cap="flat">
              <a:noFill/>
              <a:prstDash val="solid"/>
              <a:miter/>
            </a:ln>
          </p:spPr>
          <p:txBody>
            <a:bodyPr rtlCol="0" anchor="ctr"/>
            <a:lstStyle/>
            <a:p>
              <a:endParaRPr lang="en-GB"/>
            </a:p>
          </p:txBody>
        </p:sp>
        <p:sp>
          <p:nvSpPr>
            <p:cNvPr id="27" name="Rectangle: Rounded Corners 26">
              <a:extLst>
                <a:ext uri="{FF2B5EF4-FFF2-40B4-BE49-F238E27FC236}">
                  <a16:creationId xmlns:a16="http://schemas.microsoft.com/office/drawing/2014/main" id="{93FA96D2-EC1B-A192-27FC-044E902B0C49}"/>
                </a:ext>
              </a:extLst>
            </p:cNvPr>
            <p:cNvSpPr/>
            <p:nvPr/>
          </p:nvSpPr>
          <p:spPr>
            <a:xfrm>
              <a:off x="412800" y="4295163"/>
              <a:ext cx="3630903" cy="869705"/>
            </a:xfrm>
            <a:prstGeom prst="roundRect">
              <a:avLst/>
            </a:prstGeom>
            <a:solidFill>
              <a:srgbClr val="99CC99"/>
            </a:solidFill>
            <a:ln w="13056" cap="flat">
              <a:noFill/>
              <a:prstDash val="solid"/>
              <a:miter/>
            </a:ln>
          </p:spPr>
          <p:txBody>
            <a:bodyPr rtlCol="0" anchor="ctr"/>
            <a:lstStyle/>
            <a:p>
              <a:endParaRPr lang="en-GB"/>
            </a:p>
          </p:txBody>
        </p:sp>
        <p:sp>
          <p:nvSpPr>
            <p:cNvPr id="32" name="Rectangle: Rounded Corners 31">
              <a:extLst>
                <a:ext uri="{FF2B5EF4-FFF2-40B4-BE49-F238E27FC236}">
                  <a16:creationId xmlns:a16="http://schemas.microsoft.com/office/drawing/2014/main" id="{7E5D4918-6203-53D2-7EE9-36BB0B43E097}"/>
                </a:ext>
              </a:extLst>
            </p:cNvPr>
            <p:cNvSpPr/>
            <p:nvPr/>
          </p:nvSpPr>
          <p:spPr>
            <a:xfrm>
              <a:off x="412800" y="3314197"/>
              <a:ext cx="3630903" cy="869705"/>
            </a:xfrm>
            <a:prstGeom prst="roundRect">
              <a:avLst/>
            </a:prstGeom>
            <a:solidFill>
              <a:srgbClr val="CCCC99"/>
            </a:solidFill>
            <a:ln w="13056" cap="flat">
              <a:noFill/>
              <a:prstDash val="solid"/>
              <a:miter/>
            </a:ln>
          </p:spPr>
          <p:txBody>
            <a:bodyPr rtlCol="0" anchor="ctr"/>
            <a:lstStyle/>
            <a:p>
              <a:endParaRPr lang="en-GB"/>
            </a:p>
          </p:txBody>
        </p:sp>
        <p:sp>
          <p:nvSpPr>
            <p:cNvPr id="65" name="Rectangle: Rounded Corners 64">
              <a:extLst>
                <a:ext uri="{FF2B5EF4-FFF2-40B4-BE49-F238E27FC236}">
                  <a16:creationId xmlns:a16="http://schemas.microsoft.com/office/drawing/2014/main" id="{986A2E05-6B6D-D1A4-884D-D0DED2607B60}"/>
                </a:ext>
              </a:extLst>
            </p:cNvPr>
            <p:cNvSpPr/>
            <p:nvPr/>
          </p:nvSpPr>
          <p:spPr>
            <a:xfrm>
              <a:off x="412800" y="2333101"/>
              <a:ext cx="3630903" cy="869705"/>
            </a:xfrm>
            <a:prstGeom prst="roundRect">
              <a:avLst/>
            </a:prstGeom>
            <a:solidFill>
              <a:srgbClr val="A9A197"/>
            </a:solidFill>
            <a:ln w="13056" cap="flat">
              <a:noFill/>
              <a:prstDash val="solid"/>
              <a:miter/>
            </a:ln>
          </p:spPr>
          <p:txBody>
            <a:bodyPr rtlCol="0" anchor="ctr"/>
            <a:lstStyle/>
            <a:p>
              <a:endParaRPr lang="en-GB"/>
            </a:p>
          </p:txBody>
        </p:sp>
        <p:sp>
          <p:nvSpPr>
            <p:cNvPr id="90" name="Rectangle: Rounded Corners 89">
              <a:extLst>
                <a:ext uri="{FF2B5EF4-FFF2-40B4-BE49-F238E27FC236}">
                  <a16:creationId xmlns:a16="http://schemas.microsoft.com/office/drawing/2014/main" id="{DEC9AB02-3B96-C34A-DAF7-F9383E7DFFCA}"/>
                </a:ext>
              </a:extLst>
            </p:cNvPr>
            <p:cNvSpPr/>
            <p:nvPr/>
          </p:nvSpPr>
          <p:spPr>
            <a:xfrm>
              <a:off x="412800" y="1352006"/>
              <a:ext cx="3630903" cy="869705"/>
            </a:xfrm>
            <a:prstGeom prst="roundRect">
              <a:avLst/>
            </a:prstGeom>
            <a:solidFill>
              <a:srgbClr val="BF337F"/>
            </a:solidFill>
            <a:ln w="13056" cap="flat">
              <a:noFill/>
              <a:prstDash val="solid"/>
              <a:miter/>
            </a:ln>
          </p:spPr>
          <p:txBody>
            <a:bodyPr rtlCol="0" anchor="ctr"/>
            <a:lstStyle/>
            <a:p>
              <a:endParaRPr lang="en-GB"/>
            </a:p>
          </p:txBody>
        </p:sp>
        <p:sp>
          <p:nvSpPr>
            <p:cNvPr id="91" name="Rectangle: Rounded Corners 90">
              <a:extLst>
                <a:ext uri="{FF2B5EF4-FFF2-40B4-BE49-F238E27FC236}">
                  <a16:creationId xmlns:a16="http://schemas.microsoft.com/office/drawing/2014/main" id="{AE7A2FB8-D662-5952-9D4B-4085D08AFAFE}"/>
                </a:ext>
              </a:extLst>
            </p:cNvPr>
            <p:cNvSpPr/>
            <p:nvPr/>
          </p:nvSpPr>
          <p:spPr>
            <a:xfrm>
              <a:off x="8143464" y="5276258"/>
              <a:ext cx="3616736" cy="869705"/>
            </a:xfrm>
            <a:prstGeom prst="roundRect">
              <a:avLst/>
            </a:prstGeom>
            <a:solidFill>
              <a:srgbClr val="CC5C99"/>
            </a:solidFill>
            <a:ln w="13056" cap="flat">
              <a:noFill/>
              <a:prstDash val="solid"/>
              <a:miter/>
            </a:ln>
          </p:spPr>
          <p:txBody>
            <a:bodyPr rtlCol="0" anchor="ctr"/>
            <a:lstStyle/>
            <a:p>
              <a:endParaRPr lang="en-GB"/>
            </a:p>
          </p:txBody>
        </p:sp>
        <p:sp>
          <p:nvSpPr>
            <p:cNvPr id="92" name="Rectangle: Rounded Corners 91">
              <a:extLst>
                <a:ext uri="{FF2B5EF4-FFF2-40B4-BE49-F238E27FC236}">
                  <a16:creationId xmlns:a16="http://schemas.microsoft.com/office/drawing/2014/main" id="{60755A25-DEB9-287F-FABE-CEC5EAD02BB3}"/>
                </a:ext>
              </a:extLst>
            </p:cNvPr>
            <p:cNvSpPr/>
            <p:nvPr/>
          </p:nvSpPr>
          <p:spPr>
            <a:xfrm>
              <a:off x="8143464" y="4295163"/>
              <a:ext cx="3616736" cy="869705"/>
            </a:xfrm>
            <a:prstGeom prst="roundRect">
              <a:avLst/>
            </a:prstGeom>
            <a:solidFill>
              <a:srgbClr val="666699"/>
            </a:solidFill>
            <a:ln w="13056" cap="flat">
              <a:noFill/>
              <a:prstDash val="solid"/>
              <a:miter/>
            </a:ln>
          </p:spPr>
          <p:txBody>
            <a:bodyPr rtlCol="0" anchor="ctr"/>
            <a:lstStyle/>
            <a:p>
              <a:endParaRPr lang="en-GB"/>
            </a:p>
          </p:txBody>
        </p:sp>
        <p:sp>
          <p:nvSpPr>
            <p:cNvPr id="93" name="Rectangle: Rounded Corners 92">
              <a:extLst>
                <a:ext uri="{FF2B5EF4-FFF2-40B4-BE49-F238E27FC236}">
                  <a16:creationId xmlns:a16="http://schemas.microsoft.com/office/drawing/2014/main" id="{5702E392-D9E8-5677-0B48-26441E31AED5}"/>
                </a:ext>
              </a:extLst>
            </p:cNvPr>
            <p:cNvSpPr/>
            <p:nvPr/>
          </p:nvSpPr>
          <p:spPr>
            <a:xfrm>
              <a:off x="8143464" y="3314197"/>
              <a:ext cx="3616736" cy="869705"/>
            </a:xfrm>
            <a:prstGeom prst="roundRect">
              <a:avLst/>
            </a:prstGeom>
            <a:solidFill>
              <a:srgbClr val="9999CC"/>
            </a:solidFill>
            <a:ln w="13056" cap="flat">
              <a:noFill/>
              <a:prstDash val="solid"/>
              <a:miter/>
            </a:ln>
          </p:spPr>
          <p:txBody>
            <a:bodyPr rtlCol="0" anchor="ctr"/>
            <a:lstStyle/>
            <a:p>
              <a:endParaRPr lang="en-GB"/>
            </a:p>
          </p:txBody>
        </p:sp>
        <p:sp>
          <p:nvSpPr>
            <p:cNvPr id="94" name="Rectangle: Rounded Corners 93">
              <a:extLst>
                <a:ext uri="{FF2B5EF4-FFF2-40B4-BE49-F238E27FC236}">
                  <a16:creationId xmlns:a16="http://schemas.microsoft.com/office/drawing/2014/main" id="{4DBFC417-D30E-1B50-E6AD-3A8B4B4AC2FB}"/>
                </a:ext>
              </a:extLst>
            </p:cNvPr>
            <p:cNvSpPr/>
            <p:nvPr/>
          </p:nvSpPr>
          <p:spPr>
            <a:xfrm>
              <a:off x="8143464" y="2333101"/>
              <a:ext cx="3616736" cy="869705"/>
            </a:xfrm>
            <a:prstGeom prst="roundRect">
              <a:avLst/>
            </a:prstGeom>
            <a:solidFill>
              <a:srgbClr val="99CCFF"/>
            </a:solidFill>
            <a:ln w="13056" cap="flat">
              <a:noFill/>
              <a:prstDash val="solid"/>
              <a:miter/>
            </a:ln>
          </p:spPr>
          <p:txBody>
            <a:bodyPr rtlCol="0" anchor="ctr"/>
            <a:lstStyle/>
            <a:p>
              <a:endParaRPr lang="en-GB"/>
            </a:p>
          </p:txBody>
        </p:sp>
        <p:sp>
          <p:nvSpPr>
            <p:cNvPr id="95" name="Rectangle: Rounded Corners 94">
              <a:extLst>
                <a:ext uri="{FF2B5EF4-FFF2-40B4-BE49-F238E27FC236}">
                  <a16:creationId xmlns:a16="http://schemas.microsoft.com/office/drawing/2014/main" id="{B4C956B9-6D0D-164E-6CFC-8413ACBF337B}"/>
                </a:ext>
              </a:extLst>
            </p:cNvPr>
            <p:cNvSpPr/>
            <p:nvPr/>
          </p:nvSpPr>
          <p:spPr>
            <a:xfrm>
              <a:off x="8143464" y="1352006"/>
              <a:ext cx="3616736" cy="869705"/>
            </a:xfrm>
            <a:prstGeom prst="roundRect">
              <a:avLst/>
            </a:prstGeom>
            <a:solidFill>
              <a:srgbClr val="669999"/>
            </a:solidFill>
            <a:ln w="13056"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F86AC3E4-2E6F-B072-D454-A94113EA3373}"/>
                </a:ext>
              </a:extLst>
            </p:cNvPr>
            <p:cNvSpPr/>
            <p:nvPr/>
          </p:nvSpPr>
          <p:spPr>
            <a:xfrm>
              <a:off x="6391284" y="1782288"/>
              <a:ext cx="2187293" cy="1026118"/>
            </a:xfrm>
            <a:custGeom>
              <a:avLst/>
              <a:gdLst>
                <a:gd name="connsiteX0" fmla="*/ 998435 w 2187293"/>
                <a:gd name="connsiteY0" fmla="*/ 0 h 1026118"/>
                <a:gd name="connsiteX1" fmla="*/ 116062 w 2187293"/>
                <a:gd name="connsiteY1" fmla="*/ 902483 h 1026118"/>
                <a:gd name="connsiteX2" fmla="*/ 94384 w 2187293"/>
                <a:gd name="connsiteY2" fmla="*/ 889685 h 1026118"/>
                <a:gd name="connsiteX3" fmla="*/ 4280 w 2187293"/>
                <a:gd name="connsiteY3" fmla="*/ 931734 h 1026118"/>
                <a:gd name="connsiteX4" fmla="*/ 46329 w 2187293"/>
                <a:gd name="connsiteY4" fmla="*/ 1021839 h 1026118"/>
                <a:gd name="connsiteX5" fmla="*/ 136433 w 2187293"/>
                <a:gd name="connsiteY5" fmla="*/ 979790 h 1026118"/>
                <a:gd name="connsiteX6" fmla="*/ 122591 w 2187293"/>
                <a:gd name="connsiteY6" fmla="*/ 908751 h 1026118"/>
                <a:gd name="connsiteX7" fmla="*/ 1002352 w 2187293"/>
                <a:gd name="connsiteY7" fmla="*/ 9010 h 1026118"/>
                <a:gd name="connsiteX8" fmla="*/ 2187293 w 2187293"/>
                <a:gd name="connsiteY8" fmla="*/ 9010 h 1026118"/>
                <a:gd name="connsiteX9" fmla="*/ 2187293 w 2187293"/>
                <a:gd name="connsiteY9" fmla="*/ 0 h 1026118"/>
                <a:gd name="connsiteX10" fmla="*/ 998565 w 2187293"/>
                <a:gd name="connsiteY10" fmla="*/ 0 h 102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7293" h="1026118">
                  <a:moveTo>
                    <a:pt x="998435" y="0"/>
                  </a:moveTo>
                  <a:lnTo>
                    <a:pt x="116062" y="902483"/>
                  </a:lnTo>
                  <a:cubicBezTo>
                    <a:pt x="109794" y="897129"/>
                    <a:pt x="102481" y="892689"/>
                    <a:pt x="94384" y="889685"/>
                  </a:cubicBezTo>
                  <a:cubicBezTo>
                    <a:pt x="57951" y="876366"/>
                    <a:pt x="17600" y="895170"/>
                    <a:pt x="4280" y="931734"/>
                  </a:cubicBezTo>
                  <a:cubicBezTo>
                    <a:pt x="-9040" y="968168"/>
                    <a:pt x="9764" y="1008519"/>
                    <a:pt x="46329" y="1021839"/>
                  </a:cubicBezTo>
                  <a:cubicBezTo>
                    <a:pt x="82763" y="1035159"/>
                    <a:pt x="123114" y="1016354"/>
                    <a:pt x="136433" y="979790"/>
                  </a:cubicBezTo>
                  <a:cubicBezTo>
                    <a:pt x="145575" y="954587"/>
                    <a:pt x="139437" y="927425"/>
                    <a:pt x="122591" y="908751"/>
                  </a:cubicBezTo>
                  <a:lnTo>
                    <a:pt x="1002352" y="9010"/>
                  </a:lnTo>
                  <a:lnTo>
                    <a:pt x="2187293" y="9010"/>
                  </a:lnTo>
                  <a:lnTo>
                    <a:pt x="2187293" y="0"/>
                  </a:lnTo>
                  <a:lnTo>
                    <a:pt x="998565" y="0"/>
                  </a:lnTo>
                  <a:close/>
                </a:path>
              </a:pathLst>
            </a:custGeom>
            <a:solidFill>
              <a:srgbClr val="4D4D4D"/>
            </a:solidFill>
            <a:ln w="13056"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0280B617-F4CE-BE87-E09D-19FAA58BEA55}"/>
                </a:ext>
              </a:extLst>
            </p:cNvPr>
            <p:cNvSpPr/>
            <p:nvPr/>
          </p:nvSpPr>
          <p:spPr>
            <a:xfrm>
              <a:off x="6904522" y="2763253"/>
              <a:ext cx="1673795" cy="438838"/>
            </a:xfrm>
            <a:custGeom>
              <a:avLst/>
              <a:gdLst>
                <a:gd name="connsiteX0" fmla="*/ 485328 w 1673795"/>
                <a:gd name="connsiteY0" fmla="*/ 131 h 438838"/>
                <a:gd name="connsiteX1" fmla="*/ 119947 w 1673795"/>
                <a:gd name="connsiteY1" fmla="*/ 319284 h 438838"/>
                <a:gd name="connsiteX2" fmla="*/ 29973 w 1673795"/>
                <a:gd name="connsiteY2" fmla="*/ 311057 h 438838"/>
                <a:gd name="connsiteX3" fmla="*/ 12736 w 1673795"/>
                <a:gd name="connsiteY3" fmla="*/ 408866 h 438838"/>
                <a:gd name="connsiteX4" fmla="*/ 110545 w 1673795"/>
                <a:gd name="connsiteY4" fmla="*/ 426104 h 438838"/>
                <a:gd name="connsiteX5" fmla="*/ 127782 w 1673795"/>
                <a:gd name="connsiteY5" fmla="*/ 328294 h 438838"/>
                <a:gd name="connsiteX6" fmla="*/ 125823 w 1673795"/>
                <a:gd name="connsiteY6" fmla="*/ 325944 h 438838"/>
                <a:gd name="connsiteX7" fmla="*/ 488723 w 1673795"/>
                <a:gd name="connsiteY7" fmla="*/ 9010 h 438838"/>
                <a:gd name="connsiteX8" fmla="*/ 1673795 w 1673795"/>
                <a:gd name="connsiteY8" fmla="*/ 9010 h 438838"/>
                <a:gd name="connsiteX9" fmla="*/ 1673795 w 1673795"/>
                <a:gd name="connsiteY9" fmla="*/ 0 h 438838"/>
                <a:gd name="connsiteX10" fmla="*/ 485328 w 1673795"/>
                <a:gd name="connsiteY10" fmla="*/ 0 h 43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795" h="438838">
                  <a:moveTo>
                    <a:pt x="485328" y="131"/>
                  </a:moveTo>
                  <a:lnTo>
                    <a:pt x="119947" y="319284"/>
                  </a:lnTo>
                  <a:cubicBezTo>
                    <a:pt x="96311" y="295387"/>
                    <a:pt x="58310" y="291208"/>
                    <a:pt x="29973" y="311057"/>
                  </a:cubicBezTo>
                  <a:cubicBezTo>
                    <a:pt x="-1760" y="333257"/>
                    <a:pt x="-9595" y="377134"/>
                    <a:pt x="12736" y="408866"/>
                  </a:cubicBezTo>
                  <a:cubicBezTo>
                    <a:pt x="34935" y="440599"/>
                    <a:pt x="78812" y="448434"/>
                    <a:pt x="110545" y="426104"/>
                  </a:cubicBezTo>
                  <a:cubicBezTo>
                    <a:pt x="142277" y="403904"/>
                    <a:pt x="150112" y="360027"/>
                    <a:pt x="127782" y="328294"/>
                  </a:cubicBezTo>
                  <a:cubicBezTo>
                    <a:pt x="127129" y="327511"/>
                    <a:pt x="126476" y="326858"/>
                    <a:pt x="125823" y="325944"/>
                  </a:cubicBezTo>
                  <a:lnTo>
                    <a:pt x="488723" y="9010"/>
                  </a:lnTo>
                  <a:lnTo>
                    <a:pt x="1673795" y="9010"/>
                  </a:lnTo>
                  <a:lnTo>
                    <a:pt x="1673795" y="0"/>
                  </a:lnTo>
                  <a:lnTo>
                    <a:pt x="485328" y="0"/>
                  </a:lnTo>
                  <a:close/>
                </a:path>
              </a:pathLst>
            </a:custGeom>
            <a:solidFill>
              <a:srgbClr val="4D4D4D"/>
            </a:solidFill>
            <a:ln w="13056" cap="flat">
              <a:noFill/>
              <a:prstDash val="solid"/>
              <a:miter/>
            </a:ln>
          </p:spPr>
          <p:txBody>
            <a:bodyPr rtlCol="0" anchor="ctr"/>
            <a:lstStyle/>
            <a:p>
              <a:endParaRPr lang="en-GB"/>
            </a:p>
          </p:txBody>
        </p:sp>
        <p:grpSp>
          <p:nvGrpSpPr>
            <p:cNvPr id="98" name="Graphic 27">
              <a:extLst>
                <a:ext uri="{FF2B5EF4-FFF2-40B4-BE49-F238E27FC236}">
                  <a16:creationId xmlns:a16="http://schemas.microsoft.com/office/drawing/2014/main" id="{C5CB6A13-D4D0-5179-1336-9228C867C0FB}"/>
                </a:ext>
              </a:extLst>
            </p:cNvPr>
            <p:cNvGrpSpPr/>
            <p:nvPr/>
          </p:nvGrpSpPr>
          <p:grpSpPr>
            <a:xfrm>
              <a:off x="7099164" y="3678664"/>
              <a:ext cx="1479283" cy="140510"/>
              <a:chOff x="7099164" y="3678664"/>
              <a:chExt cx="1479283" cy="140510"/>
            </a:xfrm>
            <a:solidFill>
              <a:srgbClr val="4D4D4D"/>
            </a:solidFill>
          </p:grpSpPr>
          <p:sp>
            <p:nvSpPr>
              <p:cNvPr id="186" name="Freeform: Shape 185">
                <a:extLst>
                  <a:ext uri="{FF2B5EF4-FFF2-40B4-BE49-F238E27FC236}">
                    <a16:creationId xmlns:a16="http://schemas.microsoft.com/office/drawing/2014/main" id="{A7BED12B-E4FD-5C92-D2F3-7FF1327DF40C}"/>
                  </a:ext>
                </a:extLst>
              </p:cNvPr>
              <p:cNvSpPr/>
              <p:nvPr/>
            </p:nvSpPr>
            <p:spPr>
              <a:xfrm>
                <a:off x="7239675" y="3744479"/>
                <a:ext cx="1338772" cy="9010"/>
              </a:xfrm>
              <a:custGeom>
                <a:avLst/>
                <a:gdLst>
                  <a:gd name="connsiteX0" fmla="*/ 0 w 1338772"/>
                  <a:gd name="connsiteY0" fmla="*/ 0 h 9010"/>
                  <a:gd name="connsiteX1" fmla="*/ 1338772 w 1338772"/>
                  <a:gd name="connsiteY1" fmla="*/ 0 h 9010"/>
                  <a:gd name="connsiteX2" fmla="*/ 1338772 w 1338772"/>
                  <a:gd name="connsiteY2" fmla="*/ 9011 h 9010"/>
                  <a:gd name="connsiteX3" fmla="*/ 0 w 1338772"/>
                  <a:gd name="connsiteY3" fmla="*/ 9011 h 9010"/>
                </a:gdLst>
                <a:ahLst/>
                <a:cxnLst>
                  <a:cxn ang="0">
                    <a:pos x="connsiteX0" y="connsiteY0"/>
                  </a:cxn>
                  <a:cxn ang="0">
                    <a:pos x="connsiteX1" y="connsiteY1"/>
                  </a:cxn>
                  <a:cxn ang="0">
                    <a:pos x="connsiteX2" y="connsiteY2"/>
                  </a:cxn>
                  <a:cxn ang="0">
                    <a:pos x="connsiteX3" y="connsiteY3"/>
                  </a:cxn>
                </a:cxnLst>
                <a:rect l="l" t="t" r="r" b="b"/>
                <a:pathLst>
                  <a:path w="1338772" h="9010">
                    <a:moveTo>
                      <a:pt x="0" y="0"/>
                    </a:moveTo>
                    <a:lnTo>
                      <a:pt x="1338772" y="0"/>
                    </a:lnTo>
                    <a:lnTo>
                      <a:pt x="1338772" y="9011"/>
                    </a:lnTo>
                    <a:lnTo>
                      <a:pt x="0" y="9011"/>
                    </a:lnTo>
                    <a:close/>
                  </a:path>
                </a:pathLst>
              </a:custGeom>
              <a:solidFill>
                <a:srgbClr val="4D4D4D"/>
              </a:solidFill>
              <a:ln w="13056" cap="flat">
                <a:noFill/>
                <a:prstDash val="solid"/>
                <a:miter/>
              </a:ln>
            </p:spPr>
            <p:txBody>
              <a:bodyPr rtlCol="0" anchor="ctr"/>
              <a:lstStyle/>
              <a:p>
                <a:endParaRPr lang="en-GB"/>
              </a:p>
            </p:txBody>
          </p:sp>
          <p:sp>
            <p:nvSpPr>
              <p:cNvPr id="187" name="Freeform: Shape 186">
                <a:extLst>
                  <a:ext uri="{FF2B5EF4-FFF2-40B4-BE49-F238E27FC236}">
                    <a16:creationId xmlns:a16="http://schemas.microsoft.com/office/drawing/2014/main" id="{E2A2B718-2D51-6E1B-2468-D1F4A717FC33}"/>
                  </a:ext>
                </a:extLst>
              </p:cNvPr>
              <p:cNvSpPr/>
              <p:nvPr/>
            </p:nvSpPr>
            <p:spPr>
              <a:xfrm>
                <a:off x="7099164" y="3678664"/>
                <a:ext cx="140510" cy="140510"/>
              </a:xfrm>
              <a:custGeom>
                <a:avLst/>
                <a:gdLst>
                  <a:gd name="connsiteX0" fmla="*/ 70256 w 140510"/>
                  <a:gd name="connsiteY0" fmla="*/ 0 h 140510"/>
                  <a:gd name="connsiteX1" fmla="*/ 0 w 140510"/>
                  <a:gd name="connsiteY1" fmla="*/ 70256 h 140510"/>
                  <a:gd name="connsiteX2" fmla="*/ 70256 w 140510"/>
                  <a:gd name="connsiteY2" fmla="*/ 140511 h 140510"/>
                  <a:gd name="connsiteX3" fmla="*/ 140511 w 140510"/>
                  <a:gd name="connsiteY3" fmla="*/ 70256 h 140510"/>
                  <a:gd name="connsiteX4" fmla="*/ 70256 w 140510"/>
                  <a:gd name="connsiteY4" fmla="*/ 0 h 140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10" h="140510">
                    <a:moveTo>
                      <a:pt x="70256" y="0"/>
                    </a:moveTo>
                    <a:cubicBezTo>
                      <a:pt x="31471" y="0"/>
                      <a:pt x="0" y="31471"/>
                      <a:pt x="0" y="70256"/>
                    </a:cubicBezTo>
                    <a:cubicBezTo>
                      <a:pt x="0" y="109040"/>
                      <a:pt x="31471" y="140511"/>
                      <a:pt x="70256" y="140511"/>
                    </a:cubicBezTo>
                    <a:cubicBezTo>
                      <a:pt x="109040" y="140511"/>
                      <a:pt x="140511" y="109040"/>
                      <a:pt x="140511" y="70256"/>
                    </a:cubicBezTo>
                    <a:cubicBezTo>
                      <a:pt x="140511" y="31471"/>
                      <a:pt x="109040" y="0"/>
                      <a:pt x="70256" y="0"/>
                    </a:cubicBezTo>
                    <a:close/>
                  </a:path>
                </a:pathLst>
              </a:custGeom>
              <a:solidFill>
                <a:srgbClr val="4D4D4D"/>
              </a:solidFill>
              <a:ln w="13056" cap="flat">
                <a:noFill/>
                <a:prstDash val="solid"/>
                <a:miter/>
              </a:ln>
            </p:spPr>
            <p:txBody>
              <a:bodyPr rtlCol="0" anchor="ctr"/>
              <a:lstStyle/>
              <a:p>
                <a:endParaRPr lang="en-GB"/>
              </a:p>
            </p:txBody>
          </p:sp>
        </p:grpSp>
        <p:sp>
          <p:nvSpPr>
            <p:cNvPr id="99" name="Freeform: Shape 98">
              <a:extLst>
                <a:ext uri="{FF2B5EF4-FFF2-40B4-BE49-F238E27FC236}">
                  <a16:creationId xmlns:a16="http://schemas.microsoft.com/office/drawing/2014/main" id="{73C78F0C-5C54-CAE3-70C2-C61B7714DB0D}"/>
                </a:ext>
              </a:extLst>
            </p:cNvPr>
            <p:cNvSpPr/>
            <p:nvPr/>
          </p:nvSpPr>
          <p:spPr>
            <a:xfrm>
              <a:off x="6904579" y="4295804"/>
              <a:ext cx="1673738" cy="438651"/>
            </a:xfrm>
            <a:custGeom>
              <a:avLst/>
              <a:gdLst>
                <a:gd name="connsiteX0" fmla="*/ 488666 w 1673738"/>
                <a:gd name="connsiteY0" fmla="*/ 429771 h 438651"/>
                <a:gd name="connsiteX1" fmla="*/ 125766 w 1673738"/>
                <a:gd name="connsiteY1" fmla="*/ 112838 h 438651"/>
                <a:gd name="connsiteX2" fmla="*/ 127725 w 1673738"/>
                <a:gd name="connsiteY2" fmla="*/ 110488 h 438651"/>
                <a:gd name="connsiteX3" fmla="*/ 110488 w 1673738"/>
                <a:gd name="connsiteY3" fmla="*/ 12678 h 438651"/>
                <a:gd name="connsiteX4" fmla="*/ 12678 w 1673738"/>
                <a:gd name="connsiteY4" fmla="*/ 29916 h 438651"/>
                <a:gd name="connsiteX5" fmla="*/ 29916 w 1673738"/>
                <a:gd name="connsiteY5" fmla="*/ 127725 h 438651"/>
                <a:gd name="connsiteX6" fmla="*/ 119890 w 1673738"/>
                <a:gd name="connsiteY6" fmla="*/ 119498 h 438651"/>
                <a:gd name="connsiteX7" fmla="*/ 483965 w 1673738"/>
                <a:gd name="connsiteY7" fmla="*/ 437476 h 438651"/>
                <a:gd name="connsiteX8" fmla="*/ 485270 w 1673738"/>
                <a:gd name="connsiteY8" fmla="*/ 438651 h 438651"/>
                <a:gd name="connsiteX9" fmla="*/ 1673738 w 1673738"/>
                <a:gd name="connsiteY9" fmla="*/ 438651 h 438651"/>
                <a:gd name="connsiteX10" fmla="*/ 1673738 w 1673738"/>
                <a:gd name="connsiteY10" fmla="*/ 429641 h 438651"/>
                <a:gd name="connsiteX11" fmla="*/ 488666 w 1673738"/>
                <a:gd name="connsiteY11" fmla="*/ 429641 h 438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3738" h="438651">
                  <a:moveTo>
                    <a:pt x="488666" y="429771"/>
                  </a:moveTo>
                  <a:lnTo>
                    <a:pt x="125766" y="112838"/>
                  </a:lnTo>
                  <a:cubicBezTo>
                    <a:pt x="126419" y="112055"/>
                    <a:pt x="127203" y="111402"/>
                    <a:pt x="127725" y="110488"/>
                  </a:cubicBezTo>
                  <a:cubicBezTo>
                    <a:pt x="149925" y="78755"/>
                    <a:pt x="142220" y="34878"/>
                    <a:pt x="110488" y="12678"/>
                  </a:cubicBezTo>
                  <a:cubicBezTo>
                    <a:pt x="78755" y="-9521"/>
                    <a:pt x="34878" y="-1817"/>
                    <a:pt x="12678" y="29916"/>
                  </a:cubicBezTo>
                  <a:cubicBezTo>
                    <a:pt x="-9521" y="61648"/>
                    <a:pt x="-1817" y="105525"/>
                    <a:pt x="29916" y="127725"/>
                  </a:cubicBezTo>
                  <a:cubicBezTo>
                    <a:pt x="58384" y="147574"/>
                    <a:pt x="96254" y="143395"/>
                    <a:pt x="119890" y="119498"/>
                  </a:cubicBezTo>
                  <a:lnTo>
                    <a:pt x="483965" y="437476"/>
                  </a:lnTo>
                  <a:lnTo>
                    <a:pt x="485270" y="438651"/>
                  </a:lnTo>
                  <a:lnTo>
                    <a:pt x="1673738" y="438651"/>
                  </a:lnTo>
                  <a:lnTo>
                    <a:pt x="1673738" y="429641"/>
                  </a:lnTo>
                  <a:lnTo>
                    <a:pt x="488666" y="429641"/>
                  </a:lnTo>
                  <a:close/>
                </a:path>
              </a:pathLst>
            </a:custGeom>
            <a:solidFill>
              <a:srgbClr val="4D4D4D"/>
            </a:solidFill>
            <a:ln w="13056"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F4963A6B-30EF-A3B6-914C-89533543C99C}"/>
                </a:ext>
              </a:extLst>
            </p:cNvPr>
            <p:cNvSpPr/>
            <p:nvPr/>
          </p:nvSpPr>
          <p:spPr>
            <a:xfrm>
              <a:off x="6391220" y="4689630"/>
              <a:ext cx="2187096" cy="1026052"/>
            </a:xfrm>
            <a:custGeom>
              <a:avLst/>
              <a:gdLst>
                <a:gd name="connsiteX0" fmla="*/ 1002285 w 2187096"/>
                <a:gd name="connsiteY0" fmla="*/ 1017042 h 1026052"/>
                <a:gd name="connsiteX1" fmla="*/ 122525 w 2187096"/>
                <a:gd name="connsiteY1" fmla="*/ 117301 h 1026052"/>
                <a:gd name="connsiteX2" fmla="*/ 136367 w 2187096"/>
                <a:gd name="connsiteY2" fmla="*/ 46262 h 1026052"/>
                <a:gd name="connsiteX3" fmla="*/ 46262 w 2187096"/>
                <a:gd name="connsiteY3" fmla="*/ 4213 h 1026052"/>
                <a:gd name="connsiteX4" fmla="*/ 4213 w 2187096"/>
                <a:gd name="connsiteY4" fmla="*/ 94318 h 1026052"/>
                <a:gd name="connsiteX5" fmla="*/ 94318 w 2187096"/>
                <a:gd name="connsiteY5" fmla="*/ 136367 h 1026052"/>
                <a:gd name="connsiteX6" fmla="*/ 115995 w 2187096"/>
                <a:gd name="connsiteY6" fmla="*/ 123569 h 1026052"/>
                <a:gd name="connsiteX7" fmla="*/ 997062 w 2187096"/>
                <a:gd name="connsiteY7" fmla="*/ 1024746 h 1026052"/>
                <a:gd name="connsiteX8" fmla="*/ 998368 w 2187096"/>
                <a:gd name="connsiteY8" fmla="*/ 1026052 h 1026052"/>
                <a:gd name="connsiteX9" fmla="*/ 2187097 w 2187096"/>
                <a:gd name="connsiteY9" fmla="*/ 1026052 h 1026052"/>
                <a:gd name="connsiteX10" fmla="*/ 2187097 w 2187096"/>
                <a:gd name="connsiteY10" fmla="*/ 1017042 h 1026052"/>
                <a:gd name="connsiteX11" fmla="*/ 1002155 w 2187096"/>
                <a:gd name="connsiteY11" fmla="*/ 1017042 h 102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7096" h="1026052">
                  <a:moveTo>
                    <a:pt x="1002285" y="1017042"/>
                  </a:moveTo>
                  <a:lnTo>
                    <a:pt x="122525" y="117301"/>
                  </a:lnTo>
                  <a:cubicBezTo>
                    <a:pt x="139370" y="98628"/>
                    <a:pt x="145508" y="71465"/>
                    <a:pt x="136367" y="46262"/>
                  </a:cubicBezTo>
                  <a:cubicBezTo>
                    <a:pt x="123047" y="9829"/>
                    <a:pt x="82827" y="-8976"/>
                    <a:pt x="46262" y="4213"/>
                  </a:cubicBezTo>
                  <a:cubicBezTo>
                    <a:pt x="9828" y="17533"/>
                    <a:pt x="-8976" y="57754"/>
                    <a:pt x="4213" y="94318"/>
                  </a:cubicBezTo>
                  <a:cubicBezTo>
                    <a:pt x="17403" y="130882"/>
                    <a:pt x="57754" y="149556"/>
                    <a:pt x="94318" y="136367"/>
                  </a:cubicBezTo>
                  <a:cubicBezTo>
                    <a:pt x="102545" y="133363"/>
                    <a:pt x="109858" y="128923"/>
                    <a:pt x="115995" y="123569"/>
                  </a:cubicBezTo>
                  <a:lnTo>
                    <a:pt x="997062" y="1024746"/>
                  </a:lnTo>
                  <a:lnTo>
                    <a:pt x="998368" y="1026052"/>
                  </a:lnTo>
                  <a:lnTo>
                    <a:pt x="2187097" y="1026052"/>
                  </a:lnTo>
                  <a:lnTo>
                    <a:pt x="2187097" y="1017042"/>
                  </a:lnTo>
                  <a:lnTo>
                    <a:pt x="1002155" y="1017042"/>
                  </a:lnTo>
                  <a:close/>
                </a:path>
              </a:pathLst>
            </a:custGeom>
            <a:solidFill>
              <a:srgbClr val="4D4D4D"/>
            </a:solidFill>
            <a:ln w="13056"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B1E0C65-1695-1C69-D70F-591EE13CC142}"/>
                </a:ext>
              </a:extLst>
            </p:cNvPr>
            <p:cNvSpPr/>
            <p:nvPr/>
          </p:nvSpPr>
          <p:spPr>
            <a:xfrm>
              <a:off x="3608850" y="1782288"/>
              <a:ext cx="2187226" cy="1026052"/>
            </a:xfrm>
            <a:custGeom>
              <a:avLst/>
              <a:gdLst>
                <a:gd name="connsiteX0" fmla="*/ 2182883 w 2187226"/>
                <a:gd name="connsiteY0" fmla="*/ 931734 h 1026052"/>
                <a:gd name="connsiteX1" fmla="*/ 2092778 w 2187226"/>
                <a:gd name="connsiteY1" fmla="*/ 889685 h 1026052"/>
                <a:gd name="connsiteX2" fmla="*/ 2071101 w 2187226"/>
                <a:gd name="connsiteY2" fmla="*/ 902483 h 1026052"/>
                <a:gd name="connsiteX3" fmla="*/ 1190034 w 2187226"/>
                <a:gd name="connsiteY3" fmla="*/ 1306 h 1026052"/>
                <a:gd name="connsiteX4" fmla="*/ 1188729 w 2187226"/>
                <a:gd name="connsiteY4" fmla="*/ 0 h 1026052"/>
                <a:gd name="connsiteX5" fmla="*/ 0 w 2187226"/>
                <a:gd name="connsiteY5" fmla="*/ 0 h 1026052"/>
                <a:gd name="connsiteX6" fmla="*/ 0 w 2187226"/>
                <a:gd name="connsiteY6" fmla="*/ 9010 h 1026052"/>
                <a:gd name="connsiteX7" fmla="*/ 1184941 w 2187226"/>
                <a:gd name="connsiteY7" fmla="*/ 9010 h 1026052"/>
                <a:gd name="connsiteX8" fmla="*/ 2064702 w 2187226"/>
                <a:gd name="connsiteY8" fmla="*/ 908751 h 1026052"/>
                <a:gd name="connsiteX9" fmla="*/ 2050860 w 2187226"/>
                <a:gd name="connsiteY9" fmla="*/ 979790 h 1026052"/>
                <a:gd name="connsiteX10" fmla="*/ 2140965 w 2187226"/>
                <a:gd name="connsiteY10" fmla="*/ 1021839 h 1026052"/>
                <a:gd name="connsiteX11" fmla="*/ 2183014 w 2187226"/>
                <a:gd name="connsiteY11" fmla="*/ 931734 h 102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7226" h="1026052">
                  <a:moveTo>
                    <a:pt x="2182883" y="931734"/>
                  </a:moveTo>
                  <a:cubicBezTo>
                    <a:pt x="2169563" y="895301"/>
                    <a:pt x="2129343" y="876496"/>
                    <a:pt x="2092778" y="889685"/>
                  </a:cubicBezTo>
                  <a:cubicBezTo>
                    <a:pt x="2084552" y="892689"/>
                    <a:pt x="2077238" y="897129"/>
                    <a:pt x="2071101" y="902483"/>
                  </a:cubicBezTo>
                  <a:lnTo>
                    <a:pt x="1190034" y="1306"/>
                  </a:lnTo>
                  <a:lnTo>
                    <a:pt x="1188729" y="0"/>
                  </a:lnTo>
                  <a:lnTo>
                    <a:pt x="0" y="0"/>
                  </a:lnTo>
                  <a:lnTo>
                    <a:pt x="0" y="9010"/>
                  </a:lnTo>
                  <a:lnTo>
                    <a:pt x="1184941" y="9010"/>
                  </a:lnTo>
                  <a:lnTo>
                    <a:pt x="2064702" y="908751"/>
                  </a:lnTo>
                  <a:cubicBezTo>
                    <a:pt x="2047856" y="927425"/>
                    <a:pt x="2041719" y="954456"/>
                    <a:pt x="2050860" y="979790"/>
                  </a:cubicBezTo>
                  <a:cubicBezTo>
                    <a:pt x="2064180" y="1016224"/>
                    <a:pt x="2104401" y="1035028"/>
                    <a:pt x="2140965" y="1021839"/>
                  </a:cubicBezTo>
                  <a:cubicBezTo>
                    <a:pt x="2177398" y="1008519"/>
                    <a:pt x="2196203" y="968298"/>
                    <a:pt x="2183014" y="931734"/>
                  </a:cubicBezTo>
                  <a:close/>
                </a:path>
              </a:pathLst>
            </a:custGeom>
            <a:solidFill>
              <a:srgbClr val="4D4D4D"/>
            </a:solidFill>
            <a:ln w="13056"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DD020BAD-7A56-7AB9-1E9E-D996D835873C}"/>
                </a:ext>
              </a:extLst>
            </p:cNvPr>
            <p:cNvSpPr/>
            <p:nvPr/>
          </p:nvSpPr>
          <p:spPr>
            <a:xfrm>
              <a:off x="3608850" y="2763384"/>
              <a:ext cx="1673737" cy="438781"/>
            </a:xfrm>
            <a:custGeom>
              <a:avLst/>
              <a:gdLst>
                <a:gd name="connsiteX0" fmla="*/ 1643822 w 1673737"/>
                <a:gd name="connsiteY0" fmla="*/ 310926 h 438781"/>
                <a:gd name="connsiteX1" fmla="*/ 1553848 w 1673737"/>
                <a:gd name="connsiteY1" fmla="*/ 319153 h 438781"/>
                <a:gd name="connsiteX2" fmla="*/ 1189773 w 1673737"/>
                <a:gd name="connsiteY2" fmla="*/ 1175 h 438781"/>
                <a:gd name="connsiteX3" fmla="*/ 1188467 w 1673737"/>
                <a:gd name="connsiteY3" fmla="*/ 0 h 438781"/>
                <a:gd name="connsiteX4" fmla="*/ 0 w 1673737"/>
                <a:gd name="connsiteY4" fmla="*/ 0 h 438781"/>
                <a:gd name="connsiteX5" fmla="*/ 0 w 1673737"/>
                <a:gd name="connsiteY5" fmla="*/ 9010 h 438781"/>
                <a:gd name="connsiteX6" fmla="*/ 1185072 w 1673737"/>
                <a:gd name="connsiteY6" fmla="*/ 9010 h 438781"/>
                <a:gd name="connsiteX7" fmla="*/ 1547972 w 1673737"/>
                <a:gd name="connsiteY7" fmla="*/ 325944 h 438781"/>
                <a:gd name="connsiteX8" fmla="*/ 1546013 w 1673737"/>
                <a:gd name="connsiteY8" fmla="*/ 328294 h 438781"/>
                <a:gd name="connsiteX9" fmla="*/ 1563250 w 1673737"/>
                <a:gd name="connsiteY9" fmla="*/ 426104 h 438781"/>
                <a:gd name="connsiteX10" fmla="*/ 1661059 w 1673737"/>
                <a:gd name="connsiteY10" fmla="*/ 408866 h 438781"/>
                <a:gd name="connsiteX11" fmla="*/ 1643822 w 1673737"/>
                <a:gd name="connsiteY11" fmla="*/ 311057 h 43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3737" h="438781">
                  <a:moveTo>
                    <a:pt x="1643822" y="310926"/>
                  </a:moveTo>
                  <a:cubicBezTo>
                    <a:pt x="1615354" y="291077"/>
                    <a:pt x="1577484" y="295256"/>
                    <a:pt x="1553848" y="319153"/>
                  </a:cubicBezTo>
                  <a:lnTo>
                    <a:pt x="1189773" y="1175"/>
                  </a:lnTo>
                  <a:lnTo>
                    <a:pt x="1188467" y="0"/>
                  </a:lnTo>
                  <a:lnTo>
                    <a:pt x="0" y="0"/>
                  </a:lnTo>
                  <a:lnTo>
                    <a:pt x="0" y="9010"/>
                  </a:lnTo>
                  <a:lnTo>
                    <a:pt x="1185072" y="9010"/>
                  </a:lnTo>
                  <a:lnTo>
                    <a:pt x="1547972" y="325944"/>
                  </a:lnTo>
                  <a:cubicBezTo>
                    <a:pt x="1547319" y="326727"/>
                    <a:pt x="1546535" y="327380"/>
                    <a:pt x="1546013" y="328294"/>
                  </a:cubicBezTo>
                  <a:cubicBezTo>
                    <a:pt x="1523813" y="360027"/>
                    <a:pt x="1531518" y="403904"/>
                    <a:pt x="1563250" y="426104"/>
                  </a:cubicBezTo>
                  <a:cubicBezTo>
                    <a:pt x="1594983" y="448303"/>
                    <a:pt x="1638860" y="440599"/>
                    <a:pt x="1661059" y="408866"/>
                  </a:cubicBezTo>
                  <a:cubicBezTo>
                    <a:pt x="1683259" y="377134"/>
                    <a:pt x="1675555" y="333257"/>
                    <a:pt x="1643822" y="311057"/>
                  </a:cubicBezTo>
                  <a:close/>
                </a:path>
              </a:pathLst>
            </a:custGeom>
            <a:solidFill>
              <a:srgbClr val="4D4D4D"/>
            </a:solidFill>
            <a:ln w="13056" cap="flat">
              <a:noFill/>
              <a:prstDash val="solid"/>
              <a:miter/>
            </a:ln>
          </p:spPr>
          <p:txBody>
            <a:bodyPr rtlCol="0" anchor="ctr"/>
            <a:lstStyle/>
            <a:p>
              <a:endParaRPr lang="en-GB"/>
            </a:p>
          </p:txBody>
        </p:sp>
        <p:grpSp>
          <p:nvGrpSpPr>
            <p:cNvPr id="103" name="Graphic 27">
              <a:extLst>
                <a:ext uri="{FF2B5EF4-FFF2-40B4-BE49-F238E27FC236}">
                  <a16:creationId xmlns:a16="http://schemas.microsoft.com/office/drawing/2014/main" id="{76447FB9-6D30-5C17-BDF5-232211268C3C}"/>
                </a:ext>
              </a:extLst>
            </p:cNvPr>
            <p:cNvGrpSpPr/>
            <p:nvPr/>
          </p:nvGrpSpPr>
          <p:grpSpPr>
            <a:xfrm>
              <a:off x="3608850" y="3678664"/>
              <a:ext cx="1479152" cy="140510"/>
              <a:chOff x="3608850" y="3678664"/>
              <a:chExt cx="1479152" cy="140510"/>
            </a:xfrm>
            <a:solidFill>
              <a:srgbClr val="4D4D4D"/>
            </a:solidFill>
          </p:grpSpPr>
          <p:sp>
            <p:nvSpPr>
              <p:cNvPr id="184" name="Freeform: Shape 183">
                <a:extLst>
                  <a:ext uri="{FF2B5EF4-FFF2-40B4-BE49-F238E27FC236}">
                    <a16:creationId xmlns:a16="http://schemas.microsoft.com/office/drawing/2014/main" id="{71B99451-A64B-3F61-898B-541EE4E6124C}"/>
                  </a:ext>
                </a:extLst>
              </p:cNvPr>
              <p:cNvSpPr/>
              <p:nvPr/>
            </p:nvSpPr>
            <p:spPr>
              <a:xfrm>
                <a:off x="3608850" y="3744479"/>
                <a:ext cx="1338772" cy="9010"/>
              </a:xfrm>
              <a:custGeom>
                <a:avLst/>
                <a:gdLst>
                  <a:gd name="connsiteX0" fmla="*/ 0 w 1338772"/>
                  <a:gd name="connsiteY0" fmla="*/ 0 h 9010"/>
                  <a:gd name="connsiteX1" fmla="*/ 1338772 w 1338772"/>
                  <a:gd name="connsiteY1" fmla="*/ 0 h 9010"/>
                  <a:gd name="connsiteX2" fmla="*/ 1338772 w 1338772"/>
                  <a:gd name="connsiteY2" fmla="*/ 9011 h 9010"/>
                  <a:gd name="connsiteX3" fmla="*/ 0 w 1338772"/>
                  <a:gd name="connsiteY3" fmla="*/ 9011 h 9010"/>
                </a:gdLst>
                <a:ahLst/>
                <a:cxnLst>
                  <a:cxn ang="0">
                    <a:pos x="connsiteX0" y="connsiteY0"/>
                  </a:cxn>
                  <a:cxn ang="0">
                    <a:pos x="connsiteX1" y="connsiteY1"/>
                  </a:cxn>
                  <a:cxn ang="0">
                    <a:pos x="connsiteX2" y="connsiteY2"/>
                  </a:cxn>
                  <a:cxn ang="0">
                    <a:pos x="connsiteX3" y="connsiteY3"/>
                  </a:cxn>
                </a:cxnLst>
                <a:rect l="l" t="t" r="r" b="b"/>
                <a:pathLst>
                  <a:path w="1338772" h="9010">
                    <a:moveTo>
                      <a:pt x="0" y="0"/>
                    </a:moveTo>
                    <a:lnTo>
                      <a:pt x="1338772" y="0"/>
                    </a:lnTo>
                    <a:lnTo>
                      <a:pt x="1338772" y="9011"/>
                    </a:lnTo>
                    <a:lnTo>
                      <a:pt x="0" y="9011"/>
                    </a:lnTo>
                    <a:close/>
                  </a:path>
                </a:pathLst>
              </a:custGeom>
              <a:solidFill>
                <a:srgbClr val="4D4D4D"/>
              </a:solidFill>
              <a:ln w="13056" cap="flat">
                <a:noFill/>
                <a:prstDash val="solid"/>
                <a:miter/>
              </a:ln>
            </p:spPr>
            <p:txBody>
              <a:bodyPr rtlCol="0" anchor="ctr"/>
              <a:lstStyle/>
              <a:p>
                <a:endParaRPr lang="en-GB"/>
              </a:p>
            </p:txBody>
          </p:sp>
          <p:sp>
            <p:nvSpPr>
              <p:cNvPr id="185" name="Freeform: Shape 184">
                <a:extLst>
                  <a:ext uri="{FF2B5EF4-FFF2-40B4-BE49-F238E27FC236}">
                    <a16:creationId xmlns:a16="http://schemas.microsoft.com/office/drawing/2014/main" id="{2DE9FBB5-70A1-C3F0-A07B-905B51B0909C}"/>
                  </a:ext>
                </a:extLst>
              </p:cNvPr>
              <p:cNvSpPr/>
              <p:nvPr/>
            </p:nvSpPr>
            <p:spPr>
              <a:xfrm>
                <a:off x="4947491" y="3678664"/>
                <a:ext cx="140511" cy="140510"/>
              </a:xfrm>
              <a:custGeom>
                <a:avLst/>
                <a:gdLst>
                  <a:gd name="connsiteX0" fmla="*/ 70256 w 140511"/>
                  <a:gd name="connsiteY0" fmla="*/ 0 h 140510"/>
                  <a:gd name="connsiteX1" fmla="*/ 0 w 140511"/>
                  <a:gd name="connsiteY1" fmla="*/ 70256 h 140510"/>
                  <a:gd name="connsiteX2" fmla="*/ 70256 w 140511"/>
                  <a:gd name="connsiteY2" fmla="*/ 140511 h 140510"/>
                  <a:gd name="connsiteX3" fmla="*/ 140511 w 140511"/>
                  <a:gd name="connsiteY3" fmla="*/ 70256 h 140510"/>
                  <a:gd name="connsiteX4" fmla="*/ 70256 w 140511"/>
                  <a:gd name="connsiteY4" fmla="*/ 0 h 140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11" h="140510">
                    <a:moveTo>
                      <a:pt x="70256" y="0"/>
                    </a:moveTo>
                    <a:cubicBezTo>
                      <a:pt x="31471" y="0"/>
                      <a:pt x="0" y="31471"/>
                      <a:pt x="0" y="70256"/>
                    </a:cubicBezTo>
                    <a:cubicBezTo>
                      <a:pt x="0" y="109040"/>
                      <a:pt x="31471" y="140511"/>
                      <a:pt x="70256" y="140511"/>
                    </a:cubicBezTo>
                    <a:cubicBezTo>
                      <a:pt x="109040" y="140511"/>
                      <a:pt x="140511" y="109040"/>
                      <a:pt x="140511" y="70256"/>
                    </a:cubicBezTo>
                    <a:cubicBezTo>
                      <a:pt x="140511" y="31471"/>
                      <a:pt x="109040" y="0"/>
                      <a:pt x="70256" y="0"/>
                    </a:cubicBezTo>
                    <a:close/>
                  </a:path>
                </a:pathLst>
              </a:custGeom>
              <a:solidFill>
                <a:srgbClr val="4D4D4D"/>
              </a:solidFill>
              <a:ln w="13056" cap="flat">
                <a:noFill/>
                <a:prstDash val="solid"/>
                <a:miter/>
              </a:ln>
            </p:spPr>
            <p:txBody>
              <a:bodyPr rtlCol="0" anchor="ctr"/>
              <a:lstStyle/>
              <a:p>
                <a:endParaRPr lang="en-GB"/>
              </a:p>
            </p:txBody>
          </p:sp>
        </p:grpSp>
        <p:sp>
          <p:nvSpPr>
            <p:cNvPr id="104" name="Freeform: Shape 103">
              <a:extLst>
                <a:ext uri="{FF2B5EF4-FFF2-40B4-BE49-F238E27FC236}">
                  <a16:creationId xmlns:a16="http://schemas.microsoft.com/office/drawing/2014/main" id="{230FECB5-2430-66E5-2B5C-D3059CF78349}"/>
                </a:ext>
              </a:extLst>
            </p:cNvPr>
            <p:cNvSpPr/>
            <p:nvPr/>
          </p:nvSpPr>
          <p:spPr>
            <a:xfrm>
              <a:off x="3608850" y="4295747"/>
              <a:ext cx="1673794" cy="438838"/>
            </a:xfrm>
            <a:custGeom>
              <a:avLst/>
              <a:gdLst>
                <a:gd name="connsiteX0" fmla="*/ 1661059 w 1673794"/>
                <a:gd name="connsiteY0" fmla="*/ 29973 h 438838"/>
                <a:gd name="connsiteX1" fmla="*/ 1563250 w 1673794"/>
                <a:gd name="connsiteY1" fmla="*/ 12735 h 438838"/>
                <a:gd name="connsiteX2" fmla="*/ 1546013 w 1673794"/>
                <a:gd name="connsiteY2" fmla="*/ 110545 h 438838"/>
                <a:gd name="connsiteX3" fmla="*/ 1547972 w 1673794"/>
                <a:gd name="connsiteY3" fmla="*/ 112895 h 438838"/>
                <a:gd name="connsiteX4" fmla="*/ 1185072 w 1673794"/>
                <a:gd name="connsiteY4" fmla="*/ 429828 h 438838"/>
                <a:gd name="connsiteX5" fmla="*/ 0 w 1673794"/>
                <a:gd name="connsiteY5" fmla="*/ 429828 h 438838"/>
                <a:gd name="connsiteX6" fmla="*/ 0 w 1673794"/>
                <a:gd name="connsiteY6" fmla="*/ 438839 h 438838"/>
                <a:gd name="connsiteX7" fmla="*/ 1188467 w 1673794"/>
                <a:gd name="connsiteY7" fmla="*/ 438839 h 438838"/>
                <a:gd name="connsiteX8" fmla="*/ 1553848 w 1673794"/>
                <a:gd name="connsiteY8" fmla="*/ 119686 h 438838"/>
                <a:gd name="connsiteX9" fmla="*/ 1643822 w 1673794"/>
                <a:gd name="connsiteY9" fmla="*/ 127913 h 438838"/>
                <a:gd name="connsiteX10" fmla="*/ 1661059 w 1673794"/>
                <a:gd name="connsiteY10" fmla="*/ 30103 h 43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3794" h="438838">
                  <a:moveTo>
                    <a:pt x="1661059" y="29973"/>
                  </a:moveTo>
                  <a:cubicBezTo>
                    <a:pt x="1638860" y="-1760"/>
                    <a:pt x="1594983" y="-9595"/>
                    <a:pt x="1563250" y="12735"/>
                  </a:cubicBezTo>
                  <a:cubicBezTo>
                    <a:pt x="1531518" y="34935"/>
                    <a:pt x="1523683" y="78812"/>
                    <a:pt x="1546013" y="110545"/>
                  </a:cubicBezTo>
                  <a:cubicBezTo>
                    <a:pt x="1546666" y="111328"/>
                    <a:pt x="1547319" y="111981"/>
                    <a:pt x="1547972" y="112895"/>
                  </a:cubicBezTo>
                  <a:lnTo>
                    <a:pt x="1185072" y="429828"/>
                  </a:lnTo>
                  <a:lnTo>
                    <a:pt x="0" y="429828"/>
                  </a:lnTo>
                  <a:lnTo>
                    <a:pt x="0" y="438839"/>
                  </a:lnTo>
                  <a:lnTo>
                    <a:pt x="1188467" y="438839"/>
                  </a:lnTo>
                  <a:lnTo>
                    <a:pt x="1553848" y="119686"/>
                  </a:lnTo>
                  <a:cubicBezTo>
                    <a:pt x="1577484" y="143583"/>
                    <a:pt x="1615485" y="147762"/>
                    <a:pt x="1643822" y="127913"/>
                  </a:cubicBezTo>
                  <a:cubicBezTo>
                    <a:pt x="1675555" y="105713"/>
                    <a:pt x="1683390" y="61836"/>
                    <a:pt x="1661059" y="30103"/>
                  </a:cubicBezTo>
                  <a:close/>
                </a:path>
              </a:pathLst>
            </a:custGeom>
            <a:solidFill>
              <a:srgbClr val="4D4D4D"/>
            </a:solidFill>
            <a:ln w="13056"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8DFA0218-545D-A9A5-2118-40E2CD647003}"/>
                </a:ext>
              </a:extLst>
            </p:cNvPr>
            <p:cNvSpPr/>
            <p:nvPr/>
          </p:nvSpPr>
          <p:spPr>
            <a:xfrm>
              <a:off x="3608719" y="4689563"/>
              <a:ext cx="2187162" cy="1026118"/>
            </a:xfrm>
            <a:custGeom>
              <a:avLst/>
              <a:gdLst>
                <a:gd name="connsiteX0" fmla="*/ 2140965 w 2187162"/>
                <a:gd name="connsiteY0" fmla="*/ 4280 h 1026118"/>
                <a:gd name="connsiteX1" fmla="*/ 2050860 w 2187162"/>
                <a:gd name="connsiteY1" fmla="*/ 46329 h 1026118"/>
                <a:gd name="connsiteX2" fmla="*/ 2064702 w 2187162"/>
                <a:gd name="connsiteY2" fmla="*/ 117368 h 1026118"/>
                <a:gd name="connsiteX3" fmla="*/ 1184941 w 2187162"/>
                <a:gd name="connsiteY3" fmla="*/ 1017108 h 1026118"/>
                <a:gd name="connsiteX4" fmla="*/ 0 w 2187162"/>
                <a:gd name="connsiteY4" fmla="*/ 1017108 h 1026118"/>
                <a:gd name="connsiteX5" fmla="*/ 0 w 2187162"/>
                <a:gd name="connsiteY5" fmla="*/ 1026119 h 1026118"/>
                <a:gd name="connsiteX6" fmla="*/ 1188728 w 2187162"/>
                <a:gd name="connsiteY6" fmla="*/ 1026119 h 1026118"/>
                <a:gd name="connsiteX7" fmla="*/ 2071101 w 2187162"/>
                <a:gd name="connsiteY7" fmla="*/ 123636 h 1026118"/>
                <a:gd name="connsiteX8" fmla="*/ 2092778 w 2187162"/>
                <a:gd name="connsiteY8" fmla="*/ 136433 h 1026118"/>
                <a:gd name="connsiteX9" fmla="*/ 2182883 w 2187162"/>
                <a:gd name="connsiteY9" fmla="*/ 94385 h 1026118"/>
                <a:gd name="connsiteX10" fmla="*/ 2140834 w 2187162"/>
                <a:gd name="connsiteY10" fmla="*/ 4280 h 1026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7162" h="1026118">
                  <a:moveTo>
                    <a:pt x="2140965" y="4280"/>
                  </a:moveTo>
                  <a:cubicBezTo>
                    <a:pt x="2104531" y="-9040"/>
                    <a:pt x="2064180" y="9764"/>
                    <a:pt x="2050860" y="46329"/>
                  </a:cubicBezTo>
                  <a:cubicBezTo>
                    <a:pt x="2041719" y="71532"/>
                    <a:pt x="2047857" y="98694"/>
                    <a:pt x="2064702" y="117368"/>
                  </a:cubicBezTo>
                  <a:lnTo>
                    <a:pt x="1184941" y="1017108"/>
                  </a:lnTo>
                  <a:lnTo>
                    <a:pt x="0" y="1017108"/>
                  </a:lnTo>
                  <a:lnTo>
                    <a:pt x="0" y="1026119"/>
                  </a:lnTo>
                  <a:lnTo>
                    <a:pt x="1188728" y="1026119"/>
                  </a:lnTo>
                  <a:lnTo>
                    <a:pt x="2071101" y="123636"/>
                  </a:lnTo>
                  <a:cubicBezTo>
                    <a:pt x="2077369" y="128990"/>
                    <a:pt x="2084682" y="133430"/>
                    <a:pt x="2092778" y="136433"/>
                  </a:cubicBezTo>
                  <a:cubicBezTo>
                    <a:pt x="2129212" y="149753"/>
                    <a:pt x="2169563" y="130949"/>
                    <a:pt x="2182883" y="94385"/>
                  </a:cubicBezTo>
                  <a:cubicBezTo>
                    <a:pt x="2196203" y="57951"/>
                    <a:pt x="2177398" y="17600"/>
                    <a:pt x="2140834" y="4280"/>
                  </a:cubicBezTo>
                  <a:close/>
                </a:path>
              </a:pathLst>
            </a:custGeom>
            <a:solidFill>
              <a:srgbClr val="4D4D4D"/>
            </a:solidFill>
            <a:ln w="13056" cap="flat">
              <a:noFill/>
              <a:prstDash val="solid"/>
              <a:miter/>
            </a:ln>
          </p:spPr>
          <p:txBody>
            <a:bodyPr rtlCol="0" anchor="ctr"/>
            <a:lstStyle/>
            <a:p>
              <a:endParaRPr lang="en-GB"/>
            </a:p>
          </p:txBody>
        </p:sp>
        <p:grpSp>
          <p:nvGrpSpPr>
            <p:cNvPr id="106" name="Graphic 27">
              <a:extLst>
                <a:ext uri="{FF2B5EF4-FFF2-40B4-BE49-F238E27FC236}">
                  <a16:creationId xmlns:a16="http://schemas.microsoft.com/office/drawing/2014/main" id="{37D1CFE8-A535-AA5E-EA04-EFC5454B7596}"/>
                </a:ext>
              </a:extLst>
            </p:cNvPr>
            <p:cNvGrpSpPr/>
            <p:nvPr/>
          </p:nvGrpSpPr>
          <p:grpSpPr>
            <a:xfrm>
              <a:off x="5209643" y="2865043"/>
              <a:ext cx="1767504" cy="1767503"/>
              <a:chOff x="5209643" y="2865043"/>
              <a:chExt cx="1767504" cy="1767503"/>
            </a:xfrm>
            <a:solidFill>
              <a:srgbClr val="FFFFFF"/>
            </a:solidFill>
          </p:grpSpPr>
          <p:sp>
            <p:nvSpPr>
              <p:cNvPr id="182" name="Freeform: Shape 181">
                <a:extLst>
                  <a:ext uri="{FF2B5EF4-FFF2-40B4-BE49-F238E27FC236}">
                    <a16:creationId xmlns:a16="http://schemas.microsoft.com/office/drawing/2014/main" id="{1BFF330C-9E8F-573B-CCFD-13FD5CA981F8}"/>
                  </a:ext>
                </a:extLst>
              </p:cNvPr>
              <p:cNvSpPr/>
              <p:nvPr/>
            </p:nvSpPr>
            <p:spPr>
              <a:xfrm rot="-333000">
                <a:off x="5318260" y="2973804"/>
                <a:ext cx="1550583" cy="1550583"/>
              </a:xfrm>
              <a:custGeom>
                <a:avLst/>
                <a:gdLst>
                  <a:gd name="connsiteX0" fmla="*/ 1550583 w 1550583"/>
                  <a:gd name="connsiteY0" fmla="*/ 775292 h 1550583"/>
                  <a:gd name="connsiteX1" fmla="*/ 775292 w 1550583"/>
                  <a:gd name="connsiteY1" fmla="*/ 1550583 h 1550583"/>
                  <a:gd name="connsiteX2" fmla="*/ 0 w 1550583"/>
                  <a:gd name="connsiteY2" fmla="*/ 775292 h 1550583"/>
                  <a:gd name="connsiteX3" fmla="*/ 775292 w 1550583"/>
                  <a:gd name="connsiteY3" fmla="*/ 0 h 1550583"/>
                  <a:gd name="connsiteX4" fmla="*/ 1550583 w 1550583"/>
                  <a:gd name="connsiteY4" fmla="*/ 775292 h 1550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583" h="1550583">
                    <a:moveTo>
                      <a:pt x="1550583" y="775292"/>
                    </a:moveTo>
                    <a:cubicBezTo>
                      <a:pt x="1550583" y="1203473"/>
                      <a:pt x="1203473" y="1550583"/>
                      <a:pt x="775292" y="1550583"/>
                    </a:cubicBezTo>
                    <a:cubicBezTo>
                      <a:pt x="347110" y="1550583"/>
                      <a:pt x="0" y="1203473"/>
                      <a:pt x="0" y="775292"/>
                    </a:cubicBezTo>
                    <a:cubicBezTo>
                      <a:pt x="0" y="347110"/>
                      <a:pt x="347110" y="0"/>
                      <a:pt x="775292" y="0"/>
                    </a:cubicBezTo>
                    <a:cubicBezTo>
                      <a:pt x="1203473" y="0"/>
                      <a:pt x="1550583" y="347110"/>
                      <a:pt x="1550583" y="775292"/>
                    </a:cubicBezTo>
                    <a:close/>
                  </a:path>
                </a:pathLst>
              </a:custGeom>
              <a:solidFill>
                <a:srgbClr val="FFFFFF"/>
              </a:solidFill>
              <a:ln w="13056" cap="flat">
                <a:noFill/>
                <a:prstDash val="solid"/>
                <a:miter/>
              </a:ln>
            </p:spPr>
            <p:txBody>
              <a:bodyPr rtlCol="0" anchor="ctr"/>
              <a:lstStyle/>
              <a:p>
                <a:endParaRPr lang="en-GB"/>
              </a:p>
            </p:txBody>
          </p:sp>
          <p:sp>
            <p:nvSpPr>
              <p:cNvPr id="183" name="Freeform: Shape 182">
                <a:extLst>
                  <a:ext uri="{FF2B5EF4-FFF2-40B4-BE49-F238E27FC236}">
                    <a16:creationId xmlns:a16="http://schemas.microsoft.com/office/drawing/2014/main" id="{C8A5AC01-2D1B-0263-CBDA-A9A794979C42}"/>
                  </a:ext>
                </a:extLst>
              </p:cNvPr>
              <p:cNvSpPr/>
              <p:nvPr/>
            </p:nvSpPr>
            <p:spPr>
              <a:xfrm rot="-4709400">
                <a:off x="5344090" y="2999490"/>
                <a:ext cx="1498610" cy="1498610"/>
              </a:xfrm>
              <a:custGeom>
                <a:avLst/>
                <a:gdLst>
                  <a:gd name="connsiteX0" fmla="*/ 1498610 w 1498610"/>
                  <a:gd name="connsiteY0" fmla="*/ 749305 h 1498610"/>
                  <a:gd name="connsiteX1" fmla="*/ 749305 w 1498610"/>
                  <a:gd name="connsiteY1" fmla="*/ 1498610 h 1498610"/>
                  <a:gd name="connsiteX2" fmla="*/ 0 w 1498610"/>
                  <a:gd name="connsiteY2" fmla="*/ 749305 h 1498610"/>
                  <a:gd name="connsiteX3" fmla="*/ 749305 w 1498610"/>
                  <a:gd name="connsiteY3" fmla="*/ 0 h 1498610"/>
                  <a:gd name="connsiteX4" fmla="*/ 1498610 w 1498610"/>
                  <a:gd name="connsiteY4" fmla="*/ 749305 h 1498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10" h="1498610">
                    <a:moveTo>
                      <a:pt x="1498610" y="749305"/>
                    </a:moveTo>
                    <a:cubicBezTo>
                      <a:pt x="1498610" y="1163135"/>
                      <a:pt x="1163135" y="1498610"/>
                      <a:pt x="749305" y="1498610"/>
                    </a:cubicBezTo>
                    <a:cubicBezTo>
                      <a:pt x="335475" y="1498610"/>
                      <a:pt x="0" y="1163135"/>
                      <a:pt x="0" y="749305"/>
                    </a:cubicBezTo>
                    <a:cubicBezTo>
                      <a:pt x="0" y="335475"/>
                      <a:pt x="335475" y="0"/>
                      <a:pt x="749305" y="0"/>
                    </a:cubicBezTo>
                    <a:cubicBezTo>
                      <a:pt x="1163135" y="0"/>
                      <a:pt x="1498610" y="335475"/>
                      <a:pt x="1498610" y="749305"/>
                    </a:cubicBezTo>
                    <a:close/>
                  </a:path>
                </a:pathLst>
              </a:custGeom>
              <a:solidFill>
                <a:srgbClr val="FFFFFF"/>
              </a:solidFill>
              <a:ln w="13056" cap="flat">
                <a:noFill/>
                <a:prstDash val="solid"/>
                <a:miter/>
              </a:ln>
            </p:spPr>
            <p:txBody>
              <a:bodyPr rtlCol="0" anchor="ctr"/>
              <a:lstStyle/>
              <a:p>
                <a:endParaRPr lang="en-GB"/>
              </a:p>
            </p:txBody>
          </p:sp>
        </p:grpSp>
        <p:grpSp>
          <p:nvGrpSpPr>
            <p:cNvPr id="107" name="Group 106">
              <a:extLst>
                <a:ext uri="{FF2B5EF4-FFF2-40B4-BE49-F238E27FC236}">
                  <a16:creationId xmlns:a16="http://schemas.microsoft.com/office/drawing/2014/main" id="{2F038131-E31F-550F-7660-5668B4528292}"/>
                </a:ext>
              </a:extLst>
            </p:cNvPr>
            <p:cNvGrpSpPr/>
            <p:nvPr/>
          </p:nvGrpSpPr>
          <p:grpSpPr>
            <a:xfrm>
              <a:off x="5229428" y="2884960"/>
              <a:ext cx="1728311" cy="1727919"/>
              <a:chOff x="5229428" y="2884960"/>
              <a:chExt cx="1728311" cy="1727919"/>
            </a:xfrm>
          </p:grpSpPr>
          <p:grpSp>
            <p:nvGrpSpPr>
              <p:cNvPr id="168" name="Graphic 27">
                <a:extLst>
                  <a:ext uri="{FF2B5EF4-FFF2-40B4-BE49-F238E27FC236}">
                    <a16:creationId xmlns:a16="http://schemas.microsoft.com/office/drawing/2014/main" id="{10BB95DE-823D-F27B-2CA4-006643043C8B}"/>
                  </a:ext>
                </a:extLst>
              </p:cNvPr>
              <p:cNvGrpSpPr/>
              <p:nvPr/>
            </p:nvGrpSpPr>
            <p:grpSpPr>
              <a:xfrm>
                <a:off x="5229428" y="2884960"/>
                <a:ext cx="1728311" cy="1727919"/>
                <a:chOff x="5229428" y="2884960"/>
                <a:chExt cx="1728311" cy="1727919"/>
              </a:xfrm>
            </p:grpSpPr>
            <p:sp>
              <p:nvSpPr>
                <p:cNvPr id="172" name="Freeform: Shape 171">
                  <a:extLst>
                    <a:ext uri="{FF2B5EF4-FFF2-40B4-BE49-F238E27FC236}">
                      <a16:creationId xmlns:a16="http://schemas.microsoft.com/office/drawing/2014/main" id="{879C86C8-575B-E8BD-8080-3BDB456188D7}"/>
                    </a:ext>
                  </a:extLst>
                </p:cNvPr>
                <p:cNvSpPr/>
                <p:nvPr/>
              </p:nvSpPr>
              <p:spPr>
                <a:xfrm>
                  <a:off x="6093649" y="3041141"/>
                  <a:ext cx="812117" cy="707908"/>
                </a:xfrm>
                <a:custGeom>
                  <a:avLst/>
                  <a:gdLst>
                    <a:gd name="connsiteX0" fmla="*/ 812117 w 812117"/>
                    <a:gd name="connsiteY0" fmla="*/ 412261 h 707908"/>
                    <a:gd name="connsiteX1" fmla="*/ 0 w 812117"/>
                    <a:gd name="connsiteY1" fmla="*/ 707909 h 707908"/>
                    <a:gd name="connsiteX2" fmla="*/ 495575 w 812117"/>
                    <a:gd name="connsiteY2" fmla="*/ 0 h 707908"/>
                    <a:gd name="connsiteX3" fmla="*/ 812117 w 812117"/>
                    <a:gd name="connsiteY3" fmla="*/ 412261 h 707908"/>
                  </a:gdLst>
                  <a:ahLst/>
                  <a:cxnLst>
                    <a:cxn ang="0">
                      <a:pos x="connsiteX0" y="connsiteY0"/>
                    </a:cxn>
                    <a:cxn ang="0">
                      <a:pos x="connsiteX1" y="connsiteY1"/>
                    </a:cxn>
                    <a:cxn ang="0">
                      <a:pos x="connsiteX2" y="connsiteY2"/>
                    </a:cxn>
                    <a:cxn ang="0">
                      <a:pos x="connsiteX3" y="connsiteY3"/>
                    </a:cxn>
                  </a:cxnLst>
                  <a:rect l="l" t="t" r="r" b="b"/>
                  <a:pathLst>
                    <a:path w="812117" h="707908">
                      <a:moveTo>
                        <a:pt x="812117" y="412261"/>
                      </a:moveTo>
                      <a:lnTo>
                        <a:pt x="0" y="707909"/>
                      </a:lnTo>
                      <a:lnTo>
                        <a:pt x="495575" y="0"/>
                      </a:lnTo>
                      <a:cubicBezTo>
                        <a:pt x="639351" y="100813"/>
                        <a:pt x="751002" y="244458"/>
                        <a:pt x="812117" y="412261"/>
                      </a:cubicBezTo>
                      <a:close/>
                    </a:path>
                  </a:pathLst>
                </a:custGeom>
                <a:solidFill>
                  <a:srgbClr val="99CCFF"/>
                </a:solidFill>
                <a:ln w="13056"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913A969C-E0BC-06FF-DB1D-FB9661E8A7DF}"/>
                    </a:ext>
                  </a:extLst>
                </p:cNvPr>
                <p:cNvSpPr/>
                <p:nvPr/>
              </p:nvSpPr>
              <p:spPr>
                <a:xfrm>
                  <a:off x="6093779" y="3453402"/>
                  <a:ext cx="863959" cy="519342"/>
                </a:xfrm>
                <a:custGeom>
                  <a:avLst/>
                  <a:gdLst>
                    <a:gd name="connsiteX0" fmla="*/ 863960 w 863959"/>
                    <a:gd name="connsiteY0" fmla="*/ 295648 h 519342"/>
                    <a:gd name="connsiteX1" fmla="*/ 834578 w 863959"/>
                    <a:gd name="connsiteY1" fmla="*/ 519342 h 519342"/>
                    <a:gd name="connsiteX2" fmla="*/ 0 w 863959"/>
                    <a:gd name="connsiteY2" fmla="*/ 295648 h 519342"/>
                    <a:gd name="connsiteX3" fmla="*/ 812117 w 863959"/>
                    <a:gd name="connsiteY3" fmla="*/ 0 h 519342"/>
                    <a:gd name="connsiteX4" fmla="*/ 863960 w 863959"/>
                    <a:gd name="connsiteY4" fmla="*/ 295648 h 519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59" h="519342">
                      <a:moveTo>
                        <a:pt x="863960" y="295648"/>
                      </a:moveTo>
                      <a:cubicBezTo>
                        <a:pt x="863960" y="373086"/>
                        <a:pt x="853774" y="447912"/>
                        <a:pt x="834578" y="519342"/>
                      </a:cubicBezTo>
                      <a:lnTo>
                        <a:pt x="0" y="295648"/>
                      </a:lnTo>
                      <a:lnTo>
                        <a:pt x="812117" y="0"/>
                      </a:lnTo>
                      <a:cubicBezTo>
                        <a:pt x="845678" y="92194"/>
                        <a:pt x="863960" y="191701"/>
                        <a:pt x="863960" y="295648"/>
                      </a:cubicBezTo>
                      <a:close/>
                    </a:path>
                  </a:pathLst>
                </a:custGeom>
                <a:solidFill>
                  <a:srgbClr val="9999CC"/>
                </a:solidFill>
                <a:ln w="13056" cap="flat">
                  <a:noFill/>
                  <a:prstDash val="solid"/>
                  <a:miter/>
                </a:ln>
              </p:spPr>
              <p:txBody>
                <a:bodyPr rtlCol="0" anchor="ctr"/>
                <a:lstStyle/>
                <a:p>
                  <a:endParaRPr lang="en-GB"/>
                </a:p>
              </p:txBody>
            </p:sp>
            <p:sp>
              <p:nvSpPr>
                <p:cNvPr id="174" name="Freeform: Shape 173">
                  <a:extLst>
                    <a:ext uri="{FF2B5EF4-FFF2-40B4-BE49-F238E27FC236}">
                      <a16:creationId xmlns:a16="http://schemas.microsoft.com/office/drawing/2014/main" id="{0F3191CA-4C2C-DBFB-93F6-215E9A8FF0B2}"/>
                    </a:ext>
                  </a:extLst>
                </p:cNvPr>
                <p:cNvSpPr/>
                <p:nvPr/>
              </p:nvSpPr>
              <p:spPr>
                <a:xfrm>
                  <a:off x="6093779" y="3748919"/>
                  <a:ext cx="834577" cy="661811"/>
                </a:xfrm>
                <a:custGeom>
                  <a:avLst/>
                  <a:gdLst>
                    <a:gd name="connsiteX0" fmla="*/ 834578 w 834577"/>
                    <a:gd name="connsiteY0" fmla="*/ 223694 h 661811"/>
                    <a:gd name="connsiteX1" fmla="*/ 555384 w 834577"/>
                    <a:gd name="connsiteY1" fmla="*/ 661812 h 661811"/>
                    <a:gd name="connsiteX2" fmla="*/ 0 w 834577"/>
                    <a:gd name="connsiteY2" fmla="*/ 0 h 661811"/>
                    <a:gd name="connsiteX3" fmla="*/ 834578 w 834577"/>
                    <a:gd name="connsiteY3" fmla="*/ 223694 h 661811"/>
                  </a:gdLst>
                  <a:ahLst/>
                  <a:cxnLst>
                    <a:cxn ang="0">
                      <a:pos x="connsiteX0" y="connsiteY0"/>
                    </a:cxn>
                    <a:cxn ang="0">
                      <a:pos x="connsiteX1" y="connsiteY1"/>
                    </a:cxn>
                    <a:cxn ang="0">
                      <a:pos x="connsiteX2" y="connsiteY2"/>
                    </a:cxn>
                    <a:cxn ang="0">
                      <a:pos x="connsiteX3" y="connsiteY3"/>
                    </a:cxn>
                  </a:cxnLst>
                  <a:rect l="l" t="t" r="r" b="b"/>
                  <a:pathLst>
                    <a:path w="834577" h="661811">
                      <a:moveTo>
                        <a:pt x="834578" y="223694"/>
                      </a:moveTo>
                      <a:cubicBezTo>
                        <a:pt x="788220" y="397505"/>
                        <a:pt x="689105" y="549508"/>
                        <a:pt x="555384" y="661812"/>
                      </a:cubicBezTo>
                      <a:lnTo>
                        <a:pt x="0" y="0"/>
                      </a:lnTo>
                      <a:lnTo>
                        <a:pt x="834578" y="223694"/>
                      </a:lnTo>
                      <a:close/>
                    </a:path>
                  </a:pathLst>
                </a:custGeom>
                <a:solidFill>
                  <a:srgbClr val="666699"/>
                </a:solidFill>
                <a:ln w="13056" cap="flat">
                  <a:noFill/>
                  <a:prstDash val="solid"/>
                  <a:miter/>
                </a:ln>
              </p:spPr>
              <p:txBody>
                <a:bodyPr rtlCol="0" anchor="ctr"/>
                <a:lstStyle/>
                <a:p>
                  <a:endParaRPr lang="en-GB"/>
                </a:p>
              </p:txBody>
            </p:sp>
            <p:sp>
              <p:nvSpPr>
                <p:cNvPr id="175" name="Freeform: Shape 174">
                  <a:extLst>
                    <a:ext uri="{FF2B5EF4-FFF2-40B4-BE49-F238E27FC236}">
                      <a16:creationId xmlns:a16="http://schemas.microsoft.com/office/drawing/2014/main" id="{F3DBD650-E50C-007F-6762-816029586C4C}"/>
                    </a:ext>
                  </a:extLst>
                </p:cNvPr>
                <p:cNvSpPr/>
                <p:nvPr/>
              </p:nvSpPr>
              <p:spPr>
                <a:xfrm>
                  <a:off x="6093518" y="3748919"/>
                  <a:ext cx="555514" cy="863959"/>
                </a:xfrm>
                <a:custGeom>
                  <a:avLst/>
                  <a:gdLst>
                    <a:gd name="connsiteX0" fmla="*/ 555515 w 555514"/>
                    <a:gd name="connsiteY0" fmla="*/ 661812 h 863959"/>
                    <a:gd name="connsiteX1" fmla="*/ 0 w 555514"/>
                    <a:gd name="connsiteY1" fmla="*/ 863960 h 863959"/>
                    <a:gd name="connsiteX2" fmla="*/ 0 w 555514"/>
                    <a:gd name="connsiteY2" fmla="*/ 0 h 863959"/>
                    <a:gd name="connsiteX3" fmla="*/ 131 w 555514"/>
                    <a:gd name="connsiteY3" fmla="*/ 0 h 863959"/>
                    <a:gd name="connsiteX4" fmla="*/ 555515 w 555514"/>
                    <a:gd name="connsiteY4" fmla="*/ 661812 h 86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4" h="863959">
                      <a:moveTo>
                        <a:pt x="555515" y="661812"/>
                      </a:moveTo>
                      <a:cubicBezTo>
                        <a:pt x="405340" y="788089"/>
                        <a:pt x="211550" y="863960"/>
                        <a:pt x="0" y="863960"/>
                      </a:cubicBezTo>
                      <a:lnTo>
                        <a:pt x="0" y="0"/>
                      </a:lnTo>
                      <a:lnTo>
                        <a:pt x="131" y="0"/>
                      </a:lnTo>
                      <a:lnTo>
                        <a:pt x="555515" y="661812"/>
                      </a:lnTo>
                      <a:close/>
                    </a:path>
                  </a:pathLst>
                </a:custGeom>
                <a:solidFill>
                  <a:srgbClr val="CC5C99"/>
                </a:solidFill>
                <a:ln w="13056" cap="flat">
                  <a:noFill/>
                  <a:prstDash val="solid"/>
                  <a:miter/>
                </a:ln>
              </p:spPr>
              <p:txBody>
                <a:bodyPr rtlCol="0" anchor="ctr"/>
                <a:lstStyle/>
                <a:p>
                  <a:endParaRPr lang="en-GB"/>
                </a:p>
              </p:txBody>
            </p:sp>
            <p:sp>
              <p:nvSpPr>
                <p:cNvPr id="176" name="Freeform: Shape 175">
                  <a:extLst>
                    <a:ext uri="{FF2B5EF4-FFF2-40B4-BE49-F238E27FC236}">
                      <a16:creationId xmlns:a16="http://schemas.microsoft.com/office/drawing/2014/main" id="{08A06332-6B5A-7A30-FD16-D08AAD5030CD}"/>
                    </a:ext>
                  </a:extLst>
                </p:cNvPr>
                <p:cNvSpPr/>
                <p:nvPr/>
              </p:nvSpPr>
              <p:spPr>
                <a:xfrm>
                  <a:off x="6093518" y="2884960"/>
                  <a:ext cx="495705" cy="864090"/>
                </a:xfrm>
                <a:custGeom>
                  <a:avLst/>
                  <a:gdLst>
                    <a:gd name="connsiteX0" fmla="*/ 495706 w 495705"/>
                    <a:gd name="connsiteY0" fmla="*/ 156181 h 864090"/>
                    <a:gd name="connsiteX1" fmla="*/ 131 w 495705"/>
                    <a:gd name="connsiteY1" fmla="*/ 864090 h 864090"/>
                    <a:gd name="connsiteX2" fmla="*/ 0 w 495705"/>
                    <a:gd name="connsiteY2" fmla="*/ 864090 h 864090"/>
                    <a:gd name="connsiteX3" fmla="*/ 0 w 495705"/>
                    <a:gd name="connsiteY3" fmla="*/ 0 h 864090"/>
                    <a:gd name="connsiteX4" fmla="*/ 495706 w 495705"/>
                    <a:gd name="connsiteY4" fmla="*/ 156312 h 86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705" h="864090">
                      <a:moveTo>
                        <a:pt x="495706" y="156181"/>
                      </a:moveTo>
                      <a:lnTo>
                        <a:pt x="131" y="864090"/>
                      </a:lnTo>
                      <a:lnTo>
                        <a:pt x="0" y="864090"/>
                      </a:lnTo>
                      <a:lnTo>
                        <a:pt x="0" y="0"/>
                      </a:lnTo>
                      <a:cubicBezTo>
                        <a:pt x="184519" y="0"/>
                        <a:pt x="355456" y="57850"/>
                        <a:pt x="495706" y="156312"/>
                      </a:cubicBezTo>
                      <a:close/>
                    </a:path>
                  </a:pathLst>
                </a:custGeom>
                <a:solidFill>
                  <a:srgbClr val="669999"/>
                </a:solidFill>
                <a:ln w="13056" cap="flat">
                  <a:noFill/>
                  <a:prstDash val="solid"/>
                  <a:miter/>
                </a:ln>
              </p:spPr>
              <p:txBody>
                <a:bodyPr rtlCol="0" anchor="ctr"/>
                <a:lstStyle/>
                <a:p>
                  <a:endParaRPr lang="en-GB"/>
                </a:p>
              </p:txBody>
            </p:sp>
            <p:sp>
              <p:nvSpPr>
                <p:cNvPr id="177" name="Freeform: Shape 176">
                  <a:extLst>
                    <a:ext uri="{FF2B5EF4-FFF2-40B4-BE49-F238E27FC236}">
                      <a16:creationId xmlns:a16="http://schemas.microsoft.com/office/drawing/2014/main" id="{C5B5C72A-E25C-01D9-9774-65DD3785CB04}"/>
                    </a:ext>
                  </a:extLst>
                </p:cNvPr>
                <p:cNvSpPr/>
                <p:nvPr/>
              </p:nvSpPr>
              <p:spPr>
                <a:xfrm>
                  <a:off x="5281270" y="3041141"/>
                  <a:ext cx="812117" cy="707908"/>
                </a:xfrm>
                <a:custGeom>
                  <a:avLst/>
                  <a:gdLst>
                    <a:gd name="connsiteX0" fmla="*/ 0 w 812117"/>
                    <a:gd name="connsiteY0" fmla="*/ 412261 h 707908"/>
                    <a:gd name="connsiteX1" fmla="*/ 812117 w 812117"/>
                    <a:gd name="connsiteY1" fmla="*/ 707909 h 707908"/>
                    <a:gd name="connsiteX2" fmla="*/ 316542 w 812117"/>
                    <a:gd name="connsiteY2" fmla="*/ 0 h 707908"/>
                    <a:gd name="connsiteX3" fmla="*/ 0 w 812117"/>
                    <a:gd name="connsiteY3" fmla="*/ 412261 h 707908"/>
                  </a:gdLst>
                  <a:ahLst/>
                  <a:cxnLst>
                    <a:cxn ang="0">
                      <a:pos x="connsiteX0" y="connsiteY0"/>
                    </a:cxn>
                    <a:cxn ang="0">
                      <a:pos x="connsiteX1" y="connsiteY1"/>
                    </a:cxn>
                    <a:cxn ang="0">
                      <a:pos x="connsiteX2" y="connsiteY2"/>
                    </a:cxn>
                    <a:cxn ang="0">
                      <a:pos x="connsiteX3" y="connsiteY3"/>
                    </a:cxn>
                  </a:cxnLst>
                  <a:rect l="l" t="t" r="r" b="b"/>
                  <a:pathLst>
                    <a:path w="812117" h="707908">
                      <a:moveTo>
                        <a:pt x="0" y="412261"/>
                      </a:moveTo>
                      <a:lnTo>
                        <a:pt x="812117" y="707909"/>
                      </a:lnTo>
                      <a:lnTo>
                        <a:pt x="316542" y="0"/>
                      </a:lnTo>
                      <a:cubicBezTo>
                        <a:pt x="172766" y="100813"/>
                        <a:pt x="61115" y="244458"/>
                        <a:pt x="0" y="412261"/>
                      </a:cubicBezTo>
                      <a:close/>
                    </a:path>
                  </a:pathLst>
                </a:custGeom>
                <a:solidFill>
                  <a:srgbClr val="A9A197"/>
                </a:solidFill>
                <a:ln w="13056" cap="flat">
                  <a:noFill/>
                  <a:prstDash val="solid"/>
                  <a:miter/>
                </a:ln>
              </p:spPr>
              <p:txBody>
                <a:bodyPr rtlCol="0" anchor="ctr"/>
                <a:lstStyle/>
                <a:p>
                  <a:endParaRPr lang="en-GB"/>
                </a:p>
              </p:txBody>
            </p:sp>
            <p:sp>
              <p:nvSpPr>
                <p:cNvPr id="178" name="Freeform: Shape 177">
                  <a:extLst>
                    <a:ext uri="{FF2B5EF4-FFF2-40B4-BE49-F238E27FC236}">
                      <a16:creationId xmlns:a16="http://schemas.microsoft.com/office/drawing/2014/main" id="{9070A9DB-F470-039E-CB32-9F4F8EB53FCF}"/>
                    </a:ext>
                  </a:extLst>
                </p:cNvPr>
                <p:cNvSpPr/>
                <p:nvPr/>
              </p:nvSpPr>
              <p:spPr>
                <a:xfrm>
                  <a:off x="5229428" y="3453402"/>
                  <a:ext cx="863959" cy="519342"/>
                </a:xfrm>
                <a:custGeom>
                  <a:avLst/>
                  <a:gdLst>
                    <a:gd name="connsiteX0" fmla="*/ 0 w 863959"/>
                    <a:gd name="connsiteY0" fmla="*/ 295648 h 519342"/>
                    <a:gd name="connsiteX1" fmla="*/ 29382 w 863959"/>
                    <a:gd name="connsiteY1" fmla="*/ 519342 h 519342"/>
                    <a:gd name="connsiteX2" fmla="*/ 863960 w 863959"/>
                    <a:gd name="connsiteY2" fmla="*/ 295648 h 519342"/>
                    <a:gd name="connsiteX3" fmla="*/ 51842 w 863959"/>
                    <a:gd name="connsiteY3" fmla="*/ 0 h 519342"/>
                    <a:gd name="connsiteX4" fmla="*/ 0 w 863959"/>
                    <a:gd name="connsiteY4" fmla="*/ 295648 h 519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59" h="519342">
                      <a:moveTo>
                        <a:pt x="0" y="295648"/>
                      </a:moveTo>
                      <a:cubicBezTo>
                        <a:pt x="0" y="373086"/>
                        <a:pt x="10186" y="447912"/>
                        <a:pt x="29382" y="519342"/>
                      </a:cubicBezTo>
                      <a:lnTo>
                        <a:pt x="863960" y="295648"/>
                      </a:lnTo>
                      <a:lnTo>
                        <a:pt x="51842" y="0"/>
                      </a:lnTo>
                      <a:cubicBezTo>
                        <a:pt x="18282" y="92194"/>
                        <a:pt x="0" y="191701"/>
                        <a:pt x="0" y="295648"/>
                      </a:cubicBezTo>
                      <a:close/>
                    </a:path>
                  </a:pathLst>
                </a:custGeom>
                <a:solidFill>
                  <a:srgbClr val="CCCC99"/>
                </a:solidFill>
                <a:ln w="13056" cap="flat">
                  <a:noFill/>
                  <a:prstDash val="solid"/>
                  <a:miter/>
                </a:ln>
              </p:spPr>
              <p:txBody>
                <a:bodyPr rtlCol="0" anchor="ctr"/>
                <a:lstStyle/>
                <a:p>
                  <a:endParaRPr lang="en-GB"/>
                </a:p>
              </p:txBody>
            </p:sp>
            <p:sp>
              <p:nvSpPr>
                <p:cNvPr id="179" name="Freeform: Shape 178">
                  <a:extLst>
                    <a:ext uri="{FF2B5EF4-FFF2-40B4-BE49-F238E27FC236}">
                      <a16:creationId xmlns:a16="http://schemas.microsoft.com/office/drawing/2014/main" id="{CB56D987-1DEB-9849-B5F7-EDAE2B06AFEA}"/>
                    </a:ext>
                  </a:extLst>
                </p:cNvPr>
                <p:cNvSpPr/>
                <p:nvPr/>
              </p:nvSpPr>
              <p:spPr>
                <a:xfrm>
                  <a:off x="5258810" y="3748919"/>
                  <a:ext cx="834577" cy="661811"/>
                </a:xfrm>
                <a:custGeom>
                  <a:avLst/>
                  <a:gdLst>
                    <a:gd name="connsiteX0" fmla="*/ 0 w 834577"/>
                    <a:gd name="connsiteY0" fmla="*/ 223694 h 661811"/>
                    <a:gd name="connsiteX1" fmla="*/ 279193 w 834577"/>
                    <a:gd name="connsiteY1" fmla="*/ 661812 h 661811"/>
                    <a:gd name="connsiteX2" fmla="*/ 834578 w 834577"/>
                    <a:gd name="connsiteY2" fmla="*/ 0 h 661811"/>
                    <a:gd name="connsiteX3" fmla="*/ 0 w 834577"/>
                    <a:gd name="connsiteY3" fmla="*/ 223694 h 661811"/>
                  </a:gdLst>
                  <a:ahLst/>
                  <a:cxnLst>
                    <a:cxn ang="0">
                      <a:pos x="connsiteX0" y="connsiteY0"/>
                    </a:cxn>
                    <a:cxn ang="0">
                      <a:pos x="connsiteX1" y="connsiteY1"/>
                    </a:cxn>
                    <a:cxn ang="0">
                      <a:pos x="connsiteX2" y="connsiteY2"/>
                    </a:cxn>
                    <a:cxn ang="0">
                      <a:pos x="connsiteX3" y="connsiteY3"/>
                    </a:cxn>
                  </a:cxnLst>
                  <a:rect l="l" t="t" r="r" b="b"/>
                  <a:pathLst>
                    <a:path w="834577" h="661811">
                      <a:moveTo>
                        <a:pt x="0" y="223694"/>
                      </a:moveTo>
                      <a:cubicBezTo>
                        <a:pt x="46358" y="397505"/>
                        <a:pt x="145473" y="549508"/>
                        <a:pt x="279193" y="661812"/>
                      </a:cubicBezTo>
                      <a:lnTo>
                        <a:pt x="834578" y="0"/>
                      </a:lnTo>
                      <a:lnTo>
                        <a:pt x="0" y="223694"/>
                      </a:lnTo>
                      <a:close/>
                    </a:path>
                  </a:pathLst>
                </a:custGeom>
                <a:solidFill>
                  <a:srgbClr val="99CC99"/>
                </a:solidFill>
                <a:ln w="13056" cap="flat">
                  <a:noFill/>
                  <a:prstDash val="solid"/>
                  <a:miter/>
                </a:ln>
              </p:spPr>
              <p:txBody>
                <a:bodyPr rtlCol="0" anchor="ctr"/>
                <a:lstStyle/>
                <a:p>
                  <a:endParaRPr lang="en-GB"/>
                </a:p>
              </p:txBody>
            </p:sp>
            <p:sp>
              <p:nvSpPr>
                <p:cNvPr id="180" name="Freeform: Shape 179">
                  <a:extLst>
                    <a:ext uri="{FF2B5EF4-FFF2-40B4-BE49-F238E27FC236}">
                      <a16:creationId xmlns:a16="http://schemas.microsoft.com/office/drawing/2014/main" id="{3AA126C1-3051-D70A-6610-5BD6296E63DA}"/>
                    </a:ext>
                  </a:extLst>
                </p:cNvPr>
                <p:cNvSpPr/>
                <p:nvPr/>
              </p:nvSpPr>
              <p:spPr>
                <a:xfrm>
                  <a:off x="5538003" y="3748919"/>
                  <a:ext cx="555514" cy="863959"/>
                </a:xfrm>
                <a:custGeom>
                  <a:avLst/>
                  <a:gdLst>
                    <a:gd name="connsiteX0" fmla="*/ 0 w 555514"/>
                    <a:gd name="connsiteY0" fmla="*/ 661812 h 863959"/>
                    <a:gd name="connsiteX1" fmla="*/ 555515 w 555514"/>
                    <a:gd name="connsiteY1" fmla="*/ 863960 h 863959"/>
                    <a:gd name="connsiteX2" fmla="*/ 555515 w 555514"/>
                    <a:gd name="connsiteY2" fmla="*/ 0 h 863959"/>
                    <a:gd name="connsiteX3" fmla="*/ 555384 w 555514"/>
                    <a:gd name="connsiteY3" fmla="*/ 0 h 863959"/>
                    <a:gd name="connsiteX4" fmla="*/ 0 w 555514"/>
                    <a:gd name="connsiteY4" fmla="*/ 661812 h 863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514" h="863959">
                      <a:moveTo>
                        <a:pt x="0" y="661812"/>
                      </a:moveTo>
                      <a:cubicBezTo>
                        <a:pt x="150174" y="788089"/>
                        <a:pt x="343965" y="863960"/>
                        <a:pt x="555515" y="863960"/>
                      </a:cubicBezTo>
                      <a:lnTo>
                        <a:pt x="555515" y="0"/>
                      </a:lnTo>
                      <a:lnTo>
                        <a:pt x="555384" y="0"/>
                      </a:lnTo>
                      <a:lnTo>
                        <a:pt x="0" y="661812"/>
                      </a:lnTo>
                      <a:close/>
                    </a:path>
                  </a:pathLst>
                </a:custGeom>
                <a:solidFill>
                  <a:srgbClr val="66CCCC"/>
                </a:solidFill>
                <a:ln w="13056" cap="flat">
                  <a:noFill/>
                  <a:prstDash val="solid"/>
                  <a:miter/>
                </a:ln>
              </p:spPr>
              <p:txBody>
                <a:bodyPr rtlCol="0" anchor="ctr"/>
                <a:lstStyle/>
                <a:p>
                  <a:endParaRPr lang="en-GB"/>
                </a:p>
              </p:txBody>
            </p:sp>
            <p:sp>
              <p:nvSpPr>
                <p:cNvPr id="181" name="Freeform: Shape 180">
                  <a:extLst>
                    <a:ext uri="{FF2B5EF4-FFF2-40B4-BE49-F238E27FC236}">
                      <a16:creationId xmlns:a16="http://schemas.microsoft.com/office/drawing/2014/main" id="{1014E43A-0999-BD4F-D9CB-387B56493188}"/>
                    </a:ext>
                  </a:extLst>
                </p:cNvPr>
                <p:cNvSpPr/>
                <p:nvPr/>
              </p:nvSpPr>
              <p:spPr>
                <a:xfrm>
                  <a:off x="5597812" y="2884960"/>
                  <a:ext cx="495705" cy="864090"/>
                </a:xfrm>
                <a:custGeom>
                  <a:avLst/>
                  <a:gdLst>
                    <a:gd name="connsiteX0" fmla="*/ 0 w 495705"/>
                    <a:gd name="connsiteY0" fmla="*/ 156181 h 864090"/>
                    <a:gd name="connsiteX1" fmla="*/ 495575 w 495705"/>
                    <a:gd name="connsiteY1" fmla="*/ 864090 h 864090"/>
                    <a:gd name="connsiteX2" fmla="*/ 495706 w 495705"/>
                    <a:gd name="connsiteY2" fmla="*/ 864090 h 864090"/>
                    <a:gd name="connsiteX3" fmla="*/ 495706 w 495705"/>
                    <a:gd name="connsiteY3" fmla="*/ 0 h 864090"/>
                    <a:gd name="connsiteX4" fmla="*/ 0 w 495705"/>
                    <a:gd name="connsiteY4" fmla="*/ 156312 h 864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705" h="864090">
                      <a:moveTo>
                        <a:pt x="0" y="156181"/>
                      </a:moveTo>
                      <a:lnTo>
                        <a:pt x="495575" y="864090"/>
                      </a:lnTo>
                      <a:lnTo>
                        <a:pt x="495706" y="864090"/>
                      </a:lnTo>
                      <a:lnTo>
                        <a:pt x="495706" y="0"/>
                      </a:lnTo>
                      <a:cubicBezTo>
                        <a:pt x="311187" y="0"/>
                        <a:pt x="140250" y="57850"/>
                        <a:pt x="0" y="156312"/>
                      </a:cubicBezTo>
                      <a:close/>
                    </a:path>
                  </a:pathLst>
                </a:custGeom>
                <a:solidFill>
                  <a:srgbClr val="BF337F"/>
                </a:solidFill>
                <a:ln w="13056" cap="flat">
                  <a:noFill/>
                  <a:prstDash val="solid"/>
                  <a:miter/>
                </a:ln>
              </p:spPr>
              <p:txBody>
                <a:bodyPr rtlCol="0" anchor="ctr"/>
                <a:lstStyle/>
                <a:p>
                  <a:endParaRPr lang="en-GB"/>
                </a:p>
              </p:txBody>
            </p:sp>
          </p:grpSp>
          <p:grpSp>
            <p:nvGrpSpPr>
              <p:cNvPr id="169" name="Group 168">
                <a:extLst>
                  <a:ext uri="{FF2B5EF4-FFF2-40B4-BE49-F238E27FC236}">
                    <a16:creationId xmlns:a16="http://schemas.microsoft.com/office/drawing/2014/main" id="{6433C321-F3B0-9E3C-96A0-02F18ADC2383}"/>
                  </a:ext>
                </a:extLst>
              </p:cNvPr>
              <p:cNvGrpSpPr/>
              <p:nvPr/>
            </p:nvGrpSpPr>
            <p:grpSpPr>
              <a:xfrm>
                <a:off x="5324251" y="2979587"/>
                <a:ext cx="1538664" cy="1538664"/>
                <a:chOff x="5184711" y="2890017"/>
                <a:chExt cx="1822526" cy="1822526"/>
              </a:xfrm>
            </p:grpSpPr>
            <p:sp>
              <p:nvSpPr>
                <p:cNvPr id="170" name="Freeform: Shape 169">
                  <a:extLst>
                    <a:ext uri="{FF2B5EF4-FFF2-40B4-BE49-F238E27FC236}">
                      <a16:creationId xmlns:a16="http://schemas.microsoft.com/office/drawing/2014/main" id="{A5A8BD2B-8D36-41BD-0841-62F58F4771BF}"/>
                    </a:ext>
                  </a:extLst>
                </p:cNvPr>
                <p:cNvSpPr/>
                <p:nvPr/>
              </p:nvSpPr>
              <p:spPr>
                <a:xfrm rot="18900000">
                  <a:off x="5184711" y="2890017"/>
                  <a:ext cx="1822526" cy="1822526"/>
                </a:xfrm>
                <a:custGeom>
                  <a:avLst/>
                  <a:gdLst>
                    <a:gd name="connsiteX0" fmla="*/ 1822526 w 1822526"/>
                    <a:gd name="connsiteY0" fmla="*/ 911263 h 1822526"/>
                    <a:gd name="connsiteX1" fmla="*/ 911263 w 1822526"/>
                    <a:gd name="connsiteY1" fmla="*/ 1822526 h 1822526"/>
                    <a:gd name="connsiteX2" fmla="*/ 0 w 1822526"/>
                    <a:gd name="connsiteY2" fmla="*/ 911263 h 1822526"/>
                    <a:gd name="connsiteX3" fmla="*/ 911263 w 1822526"/>
                    <a:gd name="connsiteY3" fmla="*/ 0 h 1822526"/>
                    <a:gd name="connsiteX4" fmla="*/ 1822526 w 1822526"/>
                    <a:gd name="connsiteY4" fmla="*/ 911263 h 1822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2526" h="1822526">
                      <a:moveTo>
                        <a:pt x="1822526" y="911263"/>
                      </a:moveTo>
                      <a:cubicBezTo>
                        <a:pt x="1822526" y="1414540"/>
                        <a:pt x="1414540" y="1822526"/>
                        <a:pt x="911263" y="1822526"/>
                      </a:cubicBezTo>
                      <a:cubicBezTo>
                        <a:pt x="407986" y="1822526"/>
                        <a:pt x="0" y="1414540"/>
                        <a:pt x="0" y="911263"/>
                      </a:cubicBezTo>
                      <a:cubicBezTo>
                        <a:pt x="0" y="407986"/>
                        <a:pt x="407986" y="0"/>
                        <a:pt x="911263" y="0"/>
                      </a:cubicBezTo>
                      <a:cubicBezTo>
                        <a:pt x="1414540" y="0"/>
                        <a:pt x="1822526" y="407986"/>
                        <a:pt x="1822526" y="911263"/>
                      </a:cubicBezTo>
                      <a:close/>
                    </a:path>
                  </a:pathLst>
                </a:custGeom>
                <a:gradFill>
                  <a:gsLst>
                    <a:gs pos="0">
                      <a:srgbClr val="FFFFFF"/>
                    </a:gs>
                    <a:gs pos="25000">
                      <a:srgbClr val="FAFAFA"/>
                    </a:gs>
                    <a:gs pos="54000">
                      <a:srgbClr val="ECECEC"/>
                    </a:gs>
                    <a:gs pos="85000">
                      <a:srgbClr val="D5D5D5"/>
                    </a:gs>
                    <a:gs pos="100000">
                      <a:srgbClr val="C7C7C7"/>
                    </a:gs>
                  </a:gsLst>
                  <a:lin ang="5400000" scaled="1"/>
                </a:gradFill>
                <a:ln w="8170"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171" name="Freeform: Shape 170">
                  <a:extLst>
                    <a:ext uri="{FF2B5EF4-FFF2-40B4-BE49-F238E27FC236}">
                      <a16:creationId xmlns:a16="http://schemas.microsoft.com/office/drawing/2014/main" id="{6B81E197-2C0D-0845-7803-EE695299029E}"/>
                    </a:ext>
                  </a:extLst>
                </p:cNvPr>
                <p:cNvSpPr/>
                <p:nvPr/>
              </p:nvSpPr>
              <p:spPr>
                <a:xfrm>
                  <a:off x="5225548" y="2930854"/>
                  <a:ext cx="1740852" cy="1740852"/>
                </a:xfrm>
                <a:custGeom>
                  <a:avLst/>
                  <a:gdLst>
                    <a:gd name="connsiteX0" fmla="*/ 1740852 w 1740852"/>
                    <a:gd name="connsiteY0" fmla="*/ 870426 h 1740852"/>
                    <a:gd name="connsiteX1" fmla="*/ 870426 w 1740852"/>
                    <a:gd name="connsiteY1" fmla="*/ 1740852 h 1740852"/>
                    <a:gd name="connsiteX2" fmla="*/ 0 w 1740852"/>
                    <a:gd name="connsiteY2" fmla="*/ 870426 h 1740852"/>
                    <a:gd name="connsiteX3" fmla="*/ 870426 w 1740852"/>
                    <a:gd name="connsiteY3" fmla="*/ 0 h 1740852"/>
                    <a:gd name="connsiteX4" fmla="*/ 1740852 w 1740852"/>
                    <a:gd name="connsiteY4" fmla="*/ 870426 h 1740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852" h="1740852">
                      <a:moveTo>
                        <a:pt x="1740852" y="870426"/>
                      </a:moveTo>
                      <a:cubicBezTo>
                        <a:pt x="1740852" y="1351149"/>
                        <a:pt x="1351149" y="1740852"/>
                        <a:pt x="870426" y="1740852"/>
                      </a:cubicBezTo>
                      <a:cubicBezTo>
                        <a:pt x="389703" y="1740852"/>
                        <a:pt x="0" y="1351149"/>
                        <a:pt x="0" y="870426"/>
                      </a:cubicBezTo>
                      <a:cubicBezTo>
                        <a:pt x="0" y="389703"/>
                        <a:pt x="389703" y="0"/>
                        <a:pt x="870426" y="0"/>
                      </a:cubicBezTo>
                      <a:cubicBezTo>
                        <a:pt x="1351149" y="0"/>
                        <a:pt x="1740852" y="389703"/>
                        <a:pt x="1740852" y="870426"/>
                      </a:cubicBezTo>
                      <a:close/>
                    </a:path>
                  </a:pathLst>
                </a:custGeom>
                <a:gradFill>
                  <a:gsLst>
                    <a:gs pos="0">
                      <a:srgbClr val="C7C7C7"/>
                    </a:gs>
                    <a:gs pos="15000">
                      <a:srgbClr val="D5D5D5"/>
                    </a:gs>
                    <a:gs pos="46000">
                      <a:srgbClr val="ECECEC"/>
                    </a:gs>
                    <a:gs pos="75000">
                      <a:srgbClr val="FAFAFA"/>
                    </a:gs>
                    <a:gs pos="100000">
                      <a:srgbClr val="FFFFFF"/>
                    </a:gs>
                  </a:gsLst>
                  <a:lin ang="5400000" scaled="1"/>
                </a:gradFill>
                <a:ln w="8170" cap="flat">
                  <a:noFill/>
                  <a:prstDash val="solid"/>
                  <a:miter/>
                </a:ln>
              </p:spPr>
              <p:txBody>
                <a:bodyPr rtlCol="0" anchor="ctr"/>
                <a:lstStyle/>
                <a:p>
                  <a:pPr algn="ctr"/>
                  <a:r>
                    <a:rPr lang="en-GB" sz="1400" b="1" dirty="0">
                      <a:solidFill>
                        <a:srgbClr val="4D4D4D"/>
                      </a:solidFill>
                    </a:rPr>
                    <a:t>Sustainability matters</a:t>
                  </a:r>
                </a:p>
              </p:txBody>
            </p:sp>
          </p:grpSp>
        </p:grpSp>
        <p:sp>
          <p:nvSpPr>
            <p:cNvPr id="118" name="TextBox 117">
              <a:extLst>
                <a:ext uri="{FF2B5EF4-FFF2-40B4-BE49-F238E27FC236}">
                  <a16:creationId xmlns:a16="http://schemas.microsoft.com/office/drawing/2014/main" id="{BACBBE79-F5AA-C345-CF47-8D736E1A93AE}"/>
                </a:ext>
              </a:extLst>
            </p:cNvPr>
            <p:cNvSpPr txBox="1"/>
            <p:nvPr/>
          </p:nvSpPr>
          <p:spPr>
            <a:xfrm>
              <a:off x="427227" y="1402138"/>
              <a:ext cx="2746687" cy="769441"/>
            </a:xfrm>
            <a:prstGeom prst="rect">
              <a:avLst/>
            </a:prstGeom>
            <a:noFill/>
          </p:spPr>
          <p:txBody>
            <a:bodyPr wrap="square">
              <a:spAutoFit/>
            </a:bodyPr>
            <a:lstStyle/>
            <a:p>
              <a:r>
                <a:rPr lang="en-GB" sz="1100" b="1" dirty="0">
                  <a:solidFill>
                    <a:schemeClr val="bg1"/>
                  </a:solidFill>
                </a:rPr>
                <a:t>Climate change </a:t>
              </a:r>
            </a:p>
            <a:p>
              <a:endParaRPr lang="en-GB" sz="1100" b="1" dirty="0">
                <a:solidFill>
                  <a:schemeClr val="bg1"/>
                </a:solidFill>
              </a:endParaRPr>
            </a:p>
            <a:p>
              <a:r>
                <a:rPr lang="en-GB" sz="1100" dirty="0">
                  <a:solidFill>
                    <a:schemeClr val="bg1"/>
                  </a:solidFill>
                </a:rPr>
                <a:t>e.g. mitigation, adaptation, energy consumption</a:t>
              </a:r>
            </a:p>
          </p:txBody>
        </p:sp>
        <p:sp>
          <p:nvSpPr>
            <p:cNvPr id="119" name="TextBox 118">
              <a:extLst>
                <a:ext uri="{FF2B5EF4-FFF2-40B4-BE49-F238E27FC236}">
                  <a16:creationId xmlns:a16="http://schemas.microsoft.com/office/drawing/2014/main" id="{2EC4377E-8FE9-9403-428D-202CAAEBA799}"/>
                </a:ext>
              </a:extLst>
            </p:cNvPr>
            <p:cNvSpPr txBox="1"/>
            <p:nvPr/>
          </p:nvSpPr>
          <p:spPr>
            <a:xfrm>
              <a:off x="427227" y="2387644"/>
              <a:ext cx="2746687" cy="769441"/>
            </a:xfrm>
            <a:prstGeom prst="rect">
              <a:avLst/>
            </a:prstGeom>
            <a:noFill/>
          </p:spPr>
          <p:txBody>
            <a:bodyPr wrap="square">
              <a:spAutoFit/>
            </a:bodyPr>
            <a:lstStyle/>
            <a:p>
              <a:r>
                <a:rPr lang="en-GB" sz="1100" b="1" dirty="0">
                  <a:solidFill>
                    <a:schemeClr val="bg1"/>
                  </a:solidFill>
                </a:rPr>
                <a:t>Pollution</a:t>
              </a:r>
            </a:p>
            <a:p>
              <a:endParaRPr lang="en-GB" sz="1100" b="1" dirty="0">
                <a:solidFill>
                  <a:schemeClr val="bg1"/>
                </a:solidFill>
              </a:endParaRPr>
            </a:p>
            <a:p>
              <a:r>
                <a:rPr lang="en-GB" sz="1100" dirty="0">
                  <a:solidFill>
                    <a:schemeClr val="bg1"/>
                  </a:solidFill>
                </a:rPr>
                <a:t>e.g. pollution of air/water/soil, use of substances of concern</a:t>
              </a:r>
            </a:p>
          </p:txBody>
        </p:sp>
        <p:sp>
          <p:nvSpPr>
            <p:cNvPr id="120" name="TextBox 119">
              <a:extLst>
                <a:ext uri="{FF2B5EF4-FFF2-40B4-BE49-F238E27FC236}">
                  <a16:creationId xmlns:a16="http://schemas.microsoft.com/office/drawing/2014/main" id="{779CB82A-C973-4824-0514-51A5CC67CD9C}"/>
                </a:ext>
              </a:extLst>
            </p:cNvPr>
            <p:cNvSpPr txBox="1"/>
            <p:nvPr/>
          </p:nvSpPr>
          <p:spPr>
            <a:xfrm>
              <a:off x="427227" y="3368768"/>
              <a:ext cx="2746687" cy="600164"/>
            </a:xfrm>
            <a:prstGeom prst="rect">
              <a:avLst/>
            </a:prstGeom>
            <a:noFill/>
          </p:spPr>
          <p:txBody>
            <a:bodyPr wrap="square">
              <a:spAutoFit/>
            </a:bodyPr>
            <a:lstStyle/>
            <a:p>
              <a:r>
                <a:rPr lang="en-GB" sz="1100" b="1" dirty="0">
                  <a:solidFill>
                    <a:schemeClr val="bg1"/>
                  </a:solidFill>
                </a:rPr>
                <a:t>Water and marine resources </a:t>
              </a:r>
            </a:p>
            <a:p>
              <a:endParaRPr lang="en-GB" sz="1100" b="1" dirty="0">
                <a:solidFill>
                  <a:schemeClr val="bg1"/>
                </a:solidFill>
              </a:endParaRPr>
            </a:p>
            <a:p>
              <a:r>
                <a:rPr lang="en-GB" sz="1100" dirty="0">
                  <a:solidFill>
                    <a:schemeClr val="bg1"/>
                  </a:solidFill>
                </a:rPr>
                <a:t>e.g. withdrawal, consumption, discharge</a:t>
              </a:r>
            </a:p>
          </p:txBody>
        </p:sp>
        <p:sp>
          <p:nvSpPr>
            <p:cNvPr id="121" name="TextBox 120">
              <a:extLst>
                <a:ext uri="{FF2B5EF4-FFF2-40B4-BE49-F238E27FC236}">
                  <a16:creationId xmlns:a16="http://schemas.microsoft.com/office/drawing/2014/main" id="{CD61F8B3-A009-FFDE-595F-9DA2CAEDD9F1}"/>
                </a:ext>
              </a:extLst>
            </p:cNvPr>
            <p:cNvSpPr txBox="1"/>
            <p:nvPr/>
          </p:nvSpPr>
          <p:spPr>
            <a:xfrm>
              <a:off x="427227" y="4354274"/>
              <a:ext cx="2746687" cy="769441"/>
            </a:xfrm>
            <a:prstGeom prst="rect">
              <a:avLst/>
            </a:prstGeom>
            <a:noFill/>
          </p:spPr>
          <p:txBody>
            <a:bodyPr wrap="square">
              <a:spAutoFit/>
            </a:bodyPr>
            <a:lstStyle/>
            <a:p>
              <a:r>
                <a:rPr lang="en-GB" sz="1100" b="1" dirty="0">
                  <a:solidFill>
                    <a:schemeClr val="bg1"/>
                  </a:solidFill>
                </a:rPr>
                <a:t>Biodiversity and ecosystems </a:t>
              </a:r>
            </a:p>
            <a:p>
              <a:endParaRPr lang="en-GB" sz="1100" dirty="0">
                <a:solidFill>
                  <a:schemeClr val="bg1"/>
                </a:solidFill>
              </a:endParaRPr>
            </a:p>
            <a:p>
              <a:r>
                <a:rPr lang="en-GB" sz="1100" dirty="0">
                  <a:solidFill>
                    <a:schemeClr val="bg1"/>
                  </a:solidFill>
                </a:rPr>
                <a:t>e.g. drivers of biodiversity loss, impacts on species and ecosystems</a:t>
              </a:r>
            </a:p>
          </p:txBody>
        </p:sp>
        <p:sp>
          <p:nvSpPr>
            <p:cNvPr id="122" name="TextBox 121">
              <a:extLst>
                <a:ext uri="{FF2B5EF4-FFF2-40B4-BE49-F238E27FC236}">
                  <a16:creationId xmlns:a16="http://schemas.microsoft.com/office/drawing/2014/main" id="{BC510B44-7916-E60B-B2D5-5E58F156251C}"/>
                </a:ext>
              </a:extLst>
            </p:cNvPr>
            <p:cNvSpPr txBox="1"/>
            <p:nvPr/>
          </p:nvSpPr>
          <p:spPr>
            <a:xfrm>
              <a:off x="427227" y="5330960"/>
              <a:ext cx="2746687" cy="600164"/>
            </a:xfrm>
            <a:prstGeom prst="rect">
              <a:avLst/>
            </a:prstGeom>
            <a:noFill/>
          </p:spPr>
          <p:txBody>
            <a:bodyPr wrap="square">
              <a:spAutoFit/>
            </a:bodyPr>
            <a:lstStyle/>
            <a:p>
              <a:r>
                <a:rPr lang="en-GB" sz="1100" b="1" dirty="0">
                  <a:solidFill>
                    <a:schemeClr val="bg1"/>
                  </a:solidFill>
                </a:rPr>
                <a:t>Circular economy </a:t>
              </a:r>
            </a:p>
            <a:p>
              <a:endParaRPr lang="en-GB" sz="1100" b="1" dirty="0">
                <a:solidFill>
                  <a:schemeClr val="bg1"/>
                </a:solidFill>
              </a:endParaRPr>
            </a:p>
            <a:p>
              <a:r>
                <a:rPr lang="en-GB" sz="1100" dirty="0">
                  <a:solidFill>
                    <a:schemeClr val="bg1"/>
                  </a:solidFill>
                </a:rPr>
                <a:t>e.g. resource inflows and outflows, waste</a:t>
              </a:r>
            </a:p>
          </p:txBody>
        </p:sp>
        <p:sp>
          <p:nvSpPr>
            <p:cNvPr id="123" name="TextBox 122">
              <a:extLst>
                <a:ext uri="{FF2B5EF4-FFF2-40B4-BE49-F238E27FC236}">
                  <a16:creationId xmlns:a16="http://schemas.microsoft.com/office/drawing/2014/main" id="{34072C60-DCF4-3D0E-D131-39BE42D84A89}"/>
                </a:ext>
              </a:extLst>
            </p:cNvPr>
            <p:cNvSpPr txBox="1"/>
            <p:nvPr/>
          </p:nvSpPr>
          <p:spPr>
            <a:xfrm>
              <a:off x="9013346" y="1402138"/>
              <a:ext cx="2746687" cy="769441"/>
            </a:xfrm>
            <a:prstGeom prst="rect">
              <a:avLst/>
            </a:prstGeom>
            <a:noFill/>
          </p:spPr>
          <p:txBody>
            <a:bodyPr wrap="square">
              <a:spAutoFit/>
            </a:bodyPr>
            <a:lstStyle/>
            <a:p>
              <a:r>
                <a:rPr lang="en-GB" sz="1100" b="1" dirty="0">
                  <a:solidFill>
                    <a:schemeClr val="bg1"/>
                  </a:solidFill>
                </a:rPr>
                <a:t>Own workforce </a:t>
              </a:r>
            </a:p>
            <a:p>
              <a:endParaRPr lang="en-GB" sz="1100" b="1" dirty="0">
                <a:solidFill>
                  <a:schemeClr val="bg1"/>
                </a:solidFill>
              </a:endParaRPr>
            </a:p>
            <a:p>
              <a:r>
                <a:rPr lang="en-GB" sz="1100" dirty="0">
                  <a:solidFill>
                    <a:schemeClr val="bg1"/>
                  </a:solidFill>
                </a:rPr>
                <a:t>e.g. working conditions, collective bargaining, equal treatment/DEI</a:t>
              </a:r>
            </a:p>
          </p:txBody>
        </p:sp>
        <p:sp>
          <p:nvSpPr>
            <p:cNvPr id="124" name="TextBox 123">
              <a:extLst>
                <a:ext uri="{FF2B5EF4-FFF2-40B4-BE49-F238E27FC236}">
                  <a16:creationId xmlns:a16="http://schemas.microsoft.com/office/drawing/2014/main" id="{71BB7328-D409-DB36-CB82-46121EF52C56}"/>
                </a:ext>
              </a:extLst>
            </p:cNvPr>
            <p:cNvSpPr txBox="1"/>
            <p:nvPr/>
          </p:nvSpPr>
          <p:spPr>
            <a:xfrm>
              <a:off x="9013346" y="2387644"/>
              <a:ext cx="2746687" cy="769441"/>
            </a:xfrm>
            <a:prstGeom prst="rect">
              <a:avLst/>
            </a:prstGeom>
            <a:noFill/>
          </p:spPr>
          <p:txBody>
            <a:bodyPr wrap="square">
              <a:spAutoFit/>
            </a:bodyPr>
            <a:lstStyle/>
            <a:p>
              <a:r>
                <a:rPr lang="en-GB" sz="1100" b="1" dirty="0">
                  <a:solidFill>
                    <a:schemeClr val="bg1"/>
                  </a:solidFill>
                </a:rPr>
                <a:t>Workers in the value chain</a:t>
              </a:r>
            </a:p>
            <a:p>
              <a:endParaRPr lang="en-GB" sz="1100" dirty="0">
                <a:solidFill>
                  <a:schemeClr val="bg1"/>
                </a:solidFill>
              </a:endParaRPr>
            </a:p>
            <a:p>
              <a:r>
                <a:rPr lang="en-GB" sz="1100" dirty="0">
                  <a:solidFill>
                    <a:schemeClr val="bg1"/>
                  </a:solidFill>
                </a:rPr>
                <a:t>e.g. working conditions, forced/child labour</a:t>
              </a:r>
            </a:p>
          </p:txBody>
        </p:sp>
        <p:sp>
          <p:nvSpPr>
            <p:cNvPr id="125" name="TextBox 124">
              <a:extLst>
                <a:ext uri="{FF2B5EF4-FFF2-40B4-BE49-F238E27FC236}">
                  <a16:creationId xmlns:a16="http://schemas.microsoft.com/office/drawing/2014/main" id="{60A8F069-E14B-08E3-EA7F-F51B96C423BC}"/>
                </a:ext>
              </a:extLst>
            </p:cNvPr>
            <p:cNvSpPr txBox="1"/>
            <p:nvPr/>
          </p:nvSpPr>
          <p:spPr>
            <a:xfrm>
              <a:off x="9013346" y="3368768"/>
              <a:ext cx="2746687" cy="769441"/>
            </a:xfrm>
            <a:prstGeom prst="rect">
              <a:avLst/>
            </a:prstGeom>
            <a:noFill/>
          </p:spPr>
          <p:txBody>
            <a:bodyPr wrap="square">
              <a:spAutoFit/>
            </a:bodyPr>
            <a:lstStyle/>
            <a:p>
              <a:r>
                <a:rPr lang="en-GB" sz="1100" b="1" dirty="0">
                  <a:solidFill>
                    <a:schemeClr val="bg1"/>
                  </a:solidFill>
                </a:rPr>
                <a:t>Affected communities</a:t>
              </a:r>
            </a:p>
            <a:p>
              <a:endParaRPr lang="en-GB" sz="1100" dirty="0">
                <a:solidFill>
                  <a:schemeClr val="bg1"/>
                </a:solidFill>
              </a:endParaRPr>
            </a:p>
            <a:p>
              <a:r>
                <a:rPr lang="en-GB" sz="1100" dirty="0">
                  <a:solidFill>
                    <a:schemeClr val="bg1"/>
                  </a:solidFill>
                </a:rPr>
                <a:t>e.g. land-related impacts, security-related impacts, indigenous peoples</a:t>
              </a:r>
            </a:p>
          </p:txBody>
        </p:sp>
        <p:sp>
          <p:nvSpPr>
            <p:cNvPr id="126" name="TextBox 125">
              <a:extLst>
                <a:ext uri="{FF2B5EF4-FFF2-40B4-BE49-F238E27FC236}">
                  <a16:creationId xmlns:a16="http://schemas.microsoft.com/office/drawing/2014/main" id="{60684CE9-F6AB-ACD6-ADAC-DBBD821C1637}"/>
                </a:ext>
              </a:extLst>
            </p:cNvPr>
            <p:cNvSpPr txBox="1"/>
            <p:nvPr/>
          </p:nvSpPr>
          <p:spPr>
            <a:xfrm>
              <a:off x="9013346" y="4354274"/>
              <a:ext cx="2746687" cy="769441"/>
            </a:xfrm>
            <a:prstGeom prst="rect">
              <a:avLst/>
            </a:prstGeom>
            <a:noFill/>
          </p:spPr>
          <p:txBody>
            <a:bodyPr wrap="square">
              <a:spAutoFit/>
            </a:bodyPr>
            <a:lstStyle/>
            <a:p>
              <a:r>
                <a:rPr lang="en-GB" sz="1100" b="1" dirty="0">
                  <a:solidFill>
                    <a:schemeClr val="bg1"/>
                  </a:solidFill>
                </a:rPr>
                <a:t>Consumers and end users</a:t>
              </a:r>
            </a:p>
            <a:p>
              <a:endParaRPr lang="en-GB" sz="1100" dirty="0">
                <a:solidFill>
                  <a:schemeClr val="bg1"/>
                </a:solidFill>
              </a:endParaRPr>
            </a:p>
            <a:p>
              <a:r>
                <a:rPr lang="en-GB" sz="1100" dirty="0">
                  <a:solidFill>
                    <a:schemeClr val="bg1"/>
                  </a:solidFill>
                </a:rPr>
                <a:t>e.g. health and safety, responsible marketing</a:t>
              </a:r>
            </a:p>
          </p:txBody>
        </p:sp>
        <p:sp>
          <p:nvSpPr>
            <p:cNvPr id="127" name="TextBox 126">
              <a:extLst>
                <a:ext uri="{FF2B5EF4-FFF2-40B4-BE49-F238E27FC236}">
                  <a16:creationId xmlns:a16="http://schemas.microsoft.com/office/drawing/2014/main" id="{AD19A485-F653-64E8-0509-9819EFA3DEB7}"/>
                </a:ext>
              </a:extLst>
            </p:cNvPr>
            <p:cNvSpPr txBox="1"/>
            <p:nvPr/>
          </p:nvSpPr>
          <p:spPr>
            <a:xfrm>
              <a:off x="9013346" y="5330960"/>
              <a:ext cx="2746687" cy="769441"/>
            </a:xfrm>
            <a:prstGeom prst="rect">
              <a:avLst/>
            </a:prstGeom>
            <a:noFill/>
          </p:spPr>
          <p:txBody>
            <a:bodyPr wrap="square">
              <a:spAutoFit/>
            </a:bodyPr>
            <a:lstStyle/>
            <a:p>
              <a:r>
                <a:rPr lang="en-GB" sz="1100" b="1" dirty="0">
                  <a:solidFill>
                    <a:schemeClr val="bg1"/>
                  </a:solidFill>
                </a:rPr>
                <a:t>Business conduct</a:t>
              </a:r>
            </a:p>
            <a:p>
              <a:endParaRPr lang="en-GB" sz="1100" dirty="0">
                <a:solidFill>
                  <a:schemeClr val="bg1"/>
                </a:solidFill>
              </a:endParaRPr>
            </a:p>
            <a:p>
              <a:r>
                <a:rPr lang="en-GB" sz="1100" dirty="0">
                  <a:solidFill>
                    <a:schemeClr val="bg1"/>
                  </a:solidFill>
                </a:rPr>
                <a:t>e.g. political engagement, corruption and bribery</a:t>
              </a:r>
            </a:p>
          </p:txBody>
        </p:sp>
      </p:grpSp>
      <p:sp>
        <p:nvSpPr>
          <p:cNvPr id="188" name="TextBox 187">
            <a:extLst>
              <a:ext uri="{FF2B5EF4-FFF2-40B4-BE49-F238E27FC236}">
                <a16:creationId xmlns:a16="http://schemas.microsoft.com/office/drawing/2014/main" id="{C0CA52F4-519B-15D9-F184-8FE24FA44280}"/>
              </a:ext>
            </a:extLst>
          </p:cNvPr>
          <p:cNvSpPr txBox="1"/>
          <p:nvPr/>
        </p:nvSpPr>
        <p:spPr>
          <a:xfrm>
            <a:off x="4240190" y="5708466"/>
            <a:ext cx="3706696" cy="600164"/>
          </a:xfrm>
          <a:prstGeom prst="rect">
            <a:avLst/>
          </a:prstGeom>
          <a:noFill/>
        </p:spPr>
        <p:txBody>
          <a:bodyPr wrap="square">
            <a:spAutoFit/>
          </a:bodyPr>
          <a:lstStyle/>
          <a:p>
            <a:pPr algn="ctr">
              <a:buClr>
                <a:srgbClr val="4D4D4D"/>
              </a:buClr>
            </a:pPr>
            <a:r>
              <a:rPr lang="en-GB" sz="1100" dirty="0">
                <a:solidFill>
                  <a:srgbClr val="4D4D4D"/>
                </a:solidFill>
              </a:rPr>
              <a:t>These topics must be considered as part of the DMA. Must add other topics if relevant to the business/sector (e.g. cyber security)</a:t>
            </a:r>
          </a:p>
        </p:txBody>
      </p:sp>
    </p:spTree>
    <p:extLst>
      <p:ext uri="{BB962C8B-B14F-4D97-AF65-F5344CB8AC3E}">
        <p14:creationId xmlns:p14="http://schemas.microsoft.com/office/powerpoint/2010/main" val="1436570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sz="2800" kern="10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Corporate Sustainability Due Diligence Directive (CSDDD or CS3D)</a:t>
            </a:r>
            <a:endParaRPr lang="en-GB" dirty="0"/>
          </a:p>
        </p:txBody>
      </p:sp>
      <p:grpSp>
        <p:nvGrpSpPr>
          <p:cNvPr id="7" name="Group 6">
            <a:extLst>
              <a:ext uri="{FF2B5EF4-FFF2-40B4-BE49-F238E27FC236}">
                <a16:creationId xmlns:a16="http://schemas.microsoft.com/office/drawing/2014/main" id="{F23E312A-B14E-408B-BF67-72FCD3A5BEAF}"/>
              </a:ext>
            </a:extLst>
          </p:cNvPr>
          <p:cNvGrpSpPr/>
          <p:nvPr/>
        </p:nvGrpSpPr>
        <p:grpSpPr>
          <a:xfrm>
            <a:off x="531428" y="1357896"/>
            <a:ext cx="10078106" cy="4835894"/>
            <a:chOff x="1442576" y="1984681"/>
            <a:chExt cx="9116083" cy="4458244"/>
          </a:xfrm>
        </p:grpSpPr>
        <p:grpSp>
          <p:nvGrpSpPr>
            <p:cNvPr id="16" name="Group 15">
              <a:extLst>
                <a:ext uri="{FF2B5EF4-FFF2-40B4-BE49-F238E27FC236}">
                  <a16:creationId xmlns:a16="http://schemas.microsoft.com/office/drawing/2014/main" id="{E609B201-892A-4363-BCA4-006C79191372}"/>
                </a:ext>
              </a:extLst>
            </p:cNvPr>
            <p:cNvGrpSpPr/>
            <p:nvPr/>
          </p:nvGrpSpPr>
          <p:grpSpPr>
            <a:xfrm>
              <a:off x="1442576" y="1984681"/>
              <a:ext cx="9116083" cy="4458244"/>
              <a:chOff x="1442576" y="1984681"/>
              <a:chExt cx="9116083" cy="4458244"/>
            </a:xfrm>
          </p:grpSpPr>
          <p:grpSp>
            <p:nvGrpSpPr>
              <p:cNvPr id="18" name="Group 17">
                <a:extLst>
                  <a:ext uri="{FF2B5EF4-FFF2-40B4-BE49-F238E27FC236}">
                    <a16:creationId xmlns:a16="http://schemas.microsoft.com/office/drawing/2014/main" id="{9A4776AB-2EAC-4B8D-8ACF-3696772D8B35}"/>
                  </a:ext>
                </a:extLst>
              </p:cNvPr>
              <p:cNvGrpSpPr/>
              <p:nvPr/>
            </p:nvGrpSpPr>
            <p:grpSpPr>
              <a:xfrm>
                <a:off x="1442576" y="2131928"/>
                <a:ext cx="4104381" cy="4310997"/>
                <a:chOff x="1442576" y="2131928"/>
                <a:chExt cx="4104381" cy="4310997"/>
              </a:xfrm>
            </p:grpSpPr>
            <p:grpSp>
              <p:nvGrpSpPr>
                <p:cNvPr id="39" name="Gruppierung 13">
                  <a:extLst>
                    <a:ext uri="{FF2B5EF4-FFF2-40B4-BE49-F238E27FC236}">
                      <a16:creationId xmlns:a16="http://schemas.microsoft.com/office/drawing/2014/main" id="{1185C88A-9889-4264-B219-11AC05FF5664}"/>
                    </a:ext>
                  </a:extLst>
                </p:cNvPr>
                <p:cNvGrpSpPr/>
                <p:nvPr/>
              </p:nvGrpSpPr>
              <p:grpSpPr>
                <a:xfrm>
                  <a:off x="1442576" y="2131928"/>
                  <a:ext cx="4104381" cy="808325"/>
                  <a:chOff x="212460" y="1617221"/>
                  <a:chExt cx="4763376" cy="938106"/>
                </a:xfrm>
              </p:grpSpPr>
              <p:sp>
                <p:nvSpPr>
                  <p:cNvPr id="46" name="TextBox 82">
                    <a:extLst>
                      <a:ext uri="{FF2B5EF4-FFF2-40B4-BE49-F238E27FC236}">
                        <a16:creationId xmlns:a16="http://schemas.microsoft.com/office/drawing/2014/main" id="{9CCD46BC-D298-4A54-8816-315540C18A69}"/>
                      </a:ext>
                    </a:extLst>
                  </p:cNvPr>
                  <p:cNvSpPr txBox="1"/>
                  <p:nvPr/>
                </p:nvSpPr>
                <p:spPr>
                  <a:xfrm>
                    <a:off x="212460" y="1617221"/>
                    <a:ext cx="4763376" cy="311572"/>
                  </a:xfrm>
                  <a:prstGeom prst="rect">
                    <a:avLst/>
                  </a:prstGeom>
                  <a:solidFill>
                    <a:srgbClr val="66CCCC"/>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srgbClr val="FFFFFF"/>
                        </a:solidFill>
                        <a:effectLst/>
                        <a:uLnTx/>
                        <a:uFillTx/>
                        <a:latin typeface="Arial"/>
                        <a:ea typeface="+mn-ea"/>
                        <a:cs typeface="Arial"/>
                      </a:rPr>
                      <a:t>Due diligence</a:t>
                    </a:r>
                  </a:p>
                </p:txBody>
              </p:sp>
              <p:sp>
                <p:nvSpPr>
                  <p:cNvPr id="47" name="TextBox 83">
                    <a:extLst>
                      <a:ext uri="{FF2B5EF4-FFF2-40B4-BE49-F238E27FC236}">
                        <a16:creationId xmlns:a16="http://schemas.microsoft.com/office/drawing/2014/main" id="{37C34C92-1428-4523-ADAD-E24A2F8030E8}"/>
                      </a:ext>
                    </a:extLst>
                  </p:cNvPr>
                  <p:cNvSpPr txBox="1"/>
                  <p:nvPr/>
                </p:nvSpPr>
                <p:spPr>
                  <a:xfrm>
                    <a:off x="231738" y="1914458"/>
                    <a:ext cx="4744098" cy="640869"/>
                  </a:xfrm>
                  <a:prstGeom prst="rect">
                    <a:avLst/>
                  </a:prstGeom>
                  <a:solidFill>
                    <a:srgbClr val="E6E6E6"/>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600"/>
                      </a:spcAft>
                      <a:buClr>
                        <a:srgbClr val="4D4D4D"/>
                      </a:buClr>
                      <a:buSzTx/>
                      <a:buFont typeface="Arial" panose="020B0604020202020204" pitchFamily="34" charset="0"/>
                      <a:buChar char="˃"/>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In-scope companies must conduct </a:t>
                    </a:r>
                    <a:r>
                      <a:rPr kumimoji="0" lang="en-GB" sz="1100" b="1" i="0" u="none" strike="noStrike" kern="1200" cap="none" spc="0" normalizeH="0" baseline="0" noProof="0" dirty="0">
                        <a:ln>
                          <a:noFill/>
                        </a:ln>
                        <a:solidFill>
                          <a:srgbClr val="4D4D4D"/>
                        </a:solidFill>
                        <a:effectLst/>
                        <a:uLnTx/>
                        <a:uFillTx/>
                        <a:latin typeface="Arial"/>
                        <a:ea typeface="+mn-ea"/>
                        <a:cs typeface="Arial"/>
                      </a:rPr>
                      <a:t>human rights and </a:t>
                    </a:r>
                    <a:r>
                      <a:rPr lang="en-GB" sz="1100" b="1" dirty="0">
                        <a:solidFill>
                          <a:srgbClr val="4D4D4D"/>
                        </a:solidFill>
                        <a:latin typeface="Arial"/>
                        <a:cs typeface="Arial"/>
                      </a:rPr>
                      <a:t>environmental due diligence</a:t>
                    </a:r>
                    <a:r>
                      <a:rPr lang="en-GB" sz="1100" dirty="0">
                        <a:solidFill>
                          <a:srgbClr val="4D4D4D"/>
                        </a:solidFill>
                        <a:latin typeface="Arial"/>
                        <a:cs typeface="Arial"/>
                      </a:rPr>
                      <a:t> (</a:t>
                    </a:r>
                    <a:r>
                      <a:rPr kumimoji="0" lang="en-GB" sz="1100" b="0" i="0" u="none" strike="noStrike" kern="1200" cap="none" spc="0" normalizeH="0" baseline="0" noProof="0" dirty="0">
                        <a:ln>
                          <a:noFill/>
                        </a:ln>
                        <a:solidFill>
                          <a:srgbClr val="4D4D4D"/>
                        </a:solidFill>
                        <a:effectLst/>
                        <a:uLnTx/>
                        <a:uFillTx/>
                        <a:latin typeface="Arial"/>
                        <a:ea typeface="+mn-ea"/>
                        <a:cs typeface="Arial"/>
                      </a:rPr>
                      <a:t>based on existing international soft law standards).</a:t>
                    </a:r>
                  </a:p>
                </p:txBody>
              </p:sp>
            </p:grpSp>
            <p:grpSp>
              <p:nvGrpSpPr>
                <p:cNvPr id="40" name="Gruppierung 4">
                  <a:extLst>
                    <a:ext uri="{FF2B5EF4-FFF2-40B4-BE49-F238E27FC236}">
                      <a16:creationId xmlns:a16="http://schemas.microsoft.com/office/drawing/2014/main" id="{ED3E2100-EBD7-4026-8062-A00E575BE37D}"/>
                    </a:ext>
                  </a:extLst>
                </p:cNvPr>
                <p:cNvGrpSpPr/>
                <p:nvPr/>
              </p:nvGrpSpPr>
              <p:grpSpPr>
                <a:xfrm>
                  <a:off x="1475798" y="3065000"/>
                  <a:ext cx="4071159" cy="1548555"/>
                  <a:chOff x="251016" y="2700117"/>
                  <a:chExt cx="4724821" cy="1797193"/>
                </a:xfrm>
              </p:grpSpPr>
              <p:sp>
                <p:nvSpPr>
                  <p:cNvPr id="44" name="TextBox 79">
                    <a:extLst>
                      <a:ext uri="{FF2B5EF4-FFF2-40B4-BE49-F238E27FC236}">
                        <a16:creationId xmlns:a16="http://schemas.microsoft.com/office/drawing/2014/main" id="{108776F9-0CD1-40C2-AE6C-26DA66BDB797}"/>
                      </a:ext>
                    </a:extLst>
                  </p:cNvPr>
                  <p:cNvSpPr txBox="1"/>
                  <p:nvPr/>
                </p:nvSpPr>
                <p:spPr>
                  <a:xfrm>
                    <a:off x="251016" y="2700117"/>
                    <a:ext cx="4724821" cy="525617"/>
                  </a:xfrm>
                  <a:prstGeom prst="rect">
                    <a:avLst/>
                  </a:prstGeom>
                  <a:solidFill>
                    <a:srgbClr val="CC5C99"/>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srgbClr val="FFFFFF"/>
                        </a:solidFill>
                        <a:effectLst/>
                        <a:uLnTx/>
                        <a:uFillTx/>
                        <a:latin typeface="Arial"/>
                        <a:ea typeface="+mn-ea"/>
                        <a:cs typeface="Arial"/>
                      </a:rPr>
                      <a:t>Climate change transition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1" i="0" u="none" strike="noStrike" kern="1200" cap="none" spc="0" normalizeH="0" baseline="0" noProof="0" dirty="0">
                      <a:ln>
                        <a:noFill/>
                      </a:ln>
                      <a:solidFill>
                        <a:srgbClr val="FFFFFF"/>
                      </a:solidFill>
                      <a:effectLst/>
                      <a:uLnTx/>
                      <a:uFillTx/>
                      <a:latin typeface="Arial"/>
                      <a:ea typeface="+mn-ea"/>
                      <a:cs typeface="Arial"/>
                    </a:endParaRPr>
                  </a:p>
                </p:txBody>
              </p:sp>
              <p:sp>
                <p:nvSpPr>
                  <p:cNvPr id="45" name="TextBox 80">
                    <a:extLst>
                      <a:ext uri="{FF2B5EF4-FFF2-40B4-BE49-F238E27FC236}">
                        <a16:creationId xmlns:a16="http://schemas.microsoft.com/office/drawing/2014/main" id="{193D2148-7CCF-4845-B5B9-A674AC4592E7}"/>
                      </a:ext>
                    </a:extLst>
                  </p:cNvPr>
                  <p:cNvSpPr txBox="1"/>
                  <p:nvPr/>
                </p:nvSpPr>
                <p:spPr>
                  <a:xfrm>
                    <a:off x="251016" y="3049657"/>
                    <a:ext cx="4724821" cy="1447653"/>
                  </a:xfrm>
                  <a:prstGeom prst="rect">
                    <a:avLst/>
                  </a:prstGeom>
                  <a:solidFill>
                    <a:srgbClr val="E6E6E6"/>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spcBef>
                        <a:spcPts val="0"/>
                      </a:spcBef>
                      <a:spcAft>
                        <a:spcPts val="600"/>
                      </a:spcAft>
                      <a:buClr>
                        <a:srgbClr val="4D4D4D"/>
                      </a:buClr>
                      <a:buSzTx/>
                      <a:buFont typeface="Arial" panose="020B0604020202020204" pitchFamily="34" charset="0"/>
                      <a:buChar char="˃"/>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In-scope companies must adopt and put into effect a </a:t>
                    </a:r>
                    <a:r>
                      <a:rPr kumimoji="0" lang="en-GB" sz="1100" b="1" i="0" u="none" strike="noStrike" kern="1200" cap="none" spc="0" normalizeH="0" baseline="0" noProof="0" dirty="0">
                        <a:ln>
                          <a:noFill/>
                        </a:ln>
                        <a:solidFill>
                          <a:srgbClr val="4D4D4D"/>
                        </a:solidFill>
                        <a:effectLst/>
                        <a:uLnTx/>
                        <a:uFillTx/>
                        <a:latin typeface="Arial"/>
                        <a:ea typeface="+mn-ea"/>
                        <a:cs typeface="Arial"/>
                      </a:rPr>
                      <a:t>transition plan </a:t>
                    </a:r>
                    <a:r>
                      <a:rPr kumimoji="0" lang="en-GB" sz="1100" b="0" i="0" u="none" strike="noStrike" kern="1200" cap="none" spc="0" normalizeH="0" baseline="0" noProof="0" dirty="0">
                        <a:ln>
                          <a:noFill/>
                        </a:ln>
                        <a:solidFill>
                          <a:srgbClr val="4D4D4D"/>
                        </a:solidFill>
                        <a:effectLst/>
                        <a:uLnTx/>
                        <a:uFillTx/>
                        <a:latin typeface="Arial"/>
                        <a:ea typeface="+mn-ea"/>
                        <a:cs typeface="Arial"/>
                      </a:rPr>
                      <a:t>for </a:t>
                    </a:r>
                    <a:r>
                      <a:rPr kumimoji="0" lang="en-GB" sz="1100" b="1" i="0" u="none" strike="noStrike" kern="1200" cap="none" spc="0" normalizeH="0" baseline="0" noProof="0" dirty="0">
                        <a:ln>
                          <a:noFill/>
                        </a:ln>
                        <a:solidFill>
                          <a:srgbClr val="4D4D4D"/>
                        </a:solidFill>
                        <a:effectLst/>
                        <a:uLnTx/>
                        <a:uFillTx/>
                        <a:latin typeface="Arial"/>
                        <a:ea typeface="+mn-ea"/>
                        <a:cs typeface="Arial"/>
                      </a:rPr>
                      <a:t>climate change mitigation </a:t>
                    </a:r>
                    <a:r>
                      <a:rPr kumimoji="0" lang="en-GB" sz="1100" b="0" i="0" u="none" strike="noStrike" kern="1200" cap="none" spc="0" normalizeH="0" baseline="0" noProof="0" dirty="0">
                        <a:ln>
                          <a:noFill/>
                        </a:ln>
                        <a:solidFill>
                          <a:srgbClr val="4D4D4D"/>
                        </a:solidFill>
                        <a:effectLst/>
                        <a:uLnTx/>
                        <a:uFillTx/>
                        <a:latin typeface="Arial"/>
                        <a:ea typeface="+mn-ea"/>
                        <a:cs typeface="Arial"/>
                      </a:rPr>
                      <a:t>aiming to ensure, through best efforts, that the business model and strategy of the company are </a:t>
                    </a:r>
                    <a:r>
                      <a:rPr kumimoji="0" lang="en-GB" sz="1100" b="1" i="0" u="none" strike="noStrike" kern="1200" cap="none" spc="0" normalizeH="0" baseline="0" noProof="0" dirty="0">
                        <a:ln>
                          <a:noFill/>
                        </a:ln>
                        <a:solidFill>
                          <a:srgbClr val="4D4D4D"/>
                        </a:solidFill>
                        <a:effectLst/>
                        <a:uLnTx/>
                        <a:uFillTx/>
                        <a:latin typeface="Arial"/>
                        <a:ea typeface="+mn-ea"/>
                        <a:cs typeface="Arial"/>
                      </a:rPr>
                      <a:t>compatible with limiting global warming to 1.5 °C</a:t>
                    </a:r>
                  </a:p>
                  <a:p>
                    <a:pPr marL="171450" marR="0" lvl="0" indent="-171450" algn="l" defTabSz="914400" rtl="0" eaLnBrk="1" fontAlgn="auto" latinLnBrk="0" hangingPunct="1">
                      <a:spcBef>
                        <a:spcPts val="0"/>
                      </a:spcBef>
                      <a:spcAft>
                        <a:spcPts val="600"/>
                      </a:spcAft>
                      <a:buClr>
                        <a:srgbClr val="4D4D4D"/>
                      </a:buClr>
                      <a:buSzTx/>
                      <a:buFont typeface="Arial" panose="020B0604020202020204" pitchFamily="34" charset="0"/>
                      <a:buChar char="˃"/>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Transition plans must include </a:t>
                    </a:r>
                    <a:r>
                      <a:rPr kumimoji="0" lang="en-GB" sz="1100" b="1" i="0" u="none" strike="noStrike" kern="1200" cap="none" spc="0" normalizeH="0" baseline="0" noProof="0" dirty="0">
                        <a:ln>
                          <a:noFill/>
                        </a:ln>
                        <a:solidFill>
                          <a:srgbClr val="4D4D4D"/>
                        </a:solidFill>
                        <a:effectLst/>
                        <a:uLnTx/>
                        <a:uFillTx/>
                        <a:latin typeface="Arial"/>
                        <a:ea typeface="+mn-ea"/>
                        <a:cs typeface="Arial"/>
                      </a:rPr>
                      <a:t>time-bound targets </a:t>
                    </a:r>
                    <a:r>
                      <a:rPr kumimoji="0" lang="en-GB" sz="1100" b="0" i="0" u="none" strike="noStrike" kern="1200" cap="none" spc="0" normalizeH="0" baseline="0" noProof="0" dirty="0">
                        <a:ln>
                          <a:noFill/>
                        </a:ln>
                        <a:solidFill>
                          <a:srgbClr val="4D4D4D"/>
                        </a:solidFill>
                        <a:effectLst/>
                        <a:uLnTx/>
                        <a:uFillTx/>
                        <a:latin typeface="Arial"/>
                        <a:ea typeface="+mn-ea"/>
                        <a:cs typeface="Arial"/>
                      </a:rPr>
                      <a:t>related to climate change including, where appropriate, </a:t>
                    </a:r>
                    <a:r>
                      <a:rPr kumimoji="0" lang="en-GB" sz="1100" b="1" i="0" u="none" strike="noStrike" kern="1200" cap="none" spc="0" normalizeH="0" baseline="0" noProof="0" dirty="0">
                        <a:ln>
                          <a:noFill/>
                        </a:ln>
                        <a:solidFill>
                          <a:srgbClr val="4D4D4D"/>
                        </a:solidFill>
                        <a:effectLst/>
                        <a:uLnTx/>
                        <a:uFillTx/>
                        <a:latin typeface="Arial"/>
                        <a:ea typeface="+mn-ea"/>
                        <a:cs typeface="Arial"/>
                      </a:rPr>
                      <a:t>absolute emission reduction targets for greenhouse gas (</a:t>
                    </a:r>
                    <a:r>
                      <a:rPr lang="en-GB" sz="1100" b="1" dirty="0">
                        <a:solidFill>
                          <a:srgbClr val="4D4D4D"/>
                        </a:solidFill>
                        <a:latin typeface="Arial"/>
                        <a:cs typeface="Arial"/>
                      </a:rPr>
                      <a:t>s</a:t>
                    </a:r>
                    <a:r>
                      <a:rPr kumimoji="0" lang="en-GB" sz="1100" b="1" i="0" u="none" strike="noStrike" kern="1200" cap="none" spc="0" normalizeH="0" baseline="0" noProof="0" dirty="0">
                        <a:ln>
                          <a:noFill/>
                        </a:ln>
                        <a:solidFill>
                          <a:srgbClr val="4D4D4D"/>
                        </a:solidFill>
                        <a:effectLst/>
                        <a:uLnTx/>
                        <a:uFillTx/>
                        <a:latin typeface="Arial"/>
                        <a:ea typeface="+mn-ea"/>
                        <a:cs typeface="Arial"/>
                      </a:rPr>
                      <a:t>copes 1, 2 and 3)</a:t>
                    </a:r>
                  </a:p>
                </p:txBody>
              </p:sp>
            </p:grpSp>
            <p:grpSp>
              <p:nvGrpSpPr>
                <p:cNvPr id="41" name="Gruppierung 9">
                  <a:extLst>
                    <a:ext uri="{FF2B5EF4-FFF2-40B4-BE49-F238E27FC236}">
                      <a16:creationId xmlns:a16="http://schemas.microsoft.com/office/drawing/2014/main" id="{4CA45127-B262-45A2-8313-94CF84F9D1FF}"/>
                    </a:ext>
                  </a:extLst>
                </p:cNvPr>
                <p:cNvGrpSpPr/>
                <p:nvPr/>
              </p:nvGrpSpPr>
              <p:grpSpPr>
                <a:xfrm>
                  <a:off x="1475797" y="4763024"/>
                  <a:ext cx="4071160" cy="1679901"/>
                  <a:chOff x="251016" y="4670770"/>
                  <a:chExt cx="4724819" cy="1949619"/>
                </a:xfrm>
              </p:grpSpPr>
              <p:sp>
                <p:nvSpPr>
                  <p:cNvPr id="42" name="TextBox 76">
                    <a:extLst>
                      <a:ext uri="{FF2B5EF4-FFF2-40B4-BE49-F238E27FC236}">
                        <a16:creationId xmlns:a16="http://schemas.microsoft.com/office/drawing/2014/main" id="{E51363C7-0848-4340-A55E-0F25CA3F8DCF}"/>
                      </a:ext>
                    </a:extLst>
                  </p:cNvPr>
                  <p:cNvSpPr txBox="1"/>
                  <p:nvPr/>
                </p:nvSpPr>
                <p:spPr>
                  <a:xfrm>
                    <a:off x="251016" y="4670770"/>
                    <a:ext cx="4724819" cy="311571"/>
                  </a:xfrm>
                  <a:prstGeom prst="rect">
                    <a:avLst/>
                  </a:prstGeom>
                  <a:solidFill>
                    <a:srgbClr val="99CC99"/>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dirty="0">
                        <a:solidFill>
                          <a:srgbClr val="FFFFFF"/>
                        </a:solidFill>
                        <a:latin typeface="Arial"/>
                        <a:cs typeface="Arial"/>
                      </a:rPr>
                      <a:t>Strong p</a:t>
                    </a:r>
                    <a:r>
                      <a:rPr kumimoji="0" lang="en-GB" sz="1300" b="1" i="0" u="none" strike="noStrike" kern="1200" cap="none" spc="0" normalizeH="0" baseline="0" noProof="0" dirty="0">
                        <a:ln>
                          <a:noFill/>
                        </a:ln>
                        <a:solidFill>
                          <a:srgbClr val="FFFFFF"/>
                        </a:solidFill>
                        <a:effectLst/>
                        <a:uLnTx/>
                        <a:uFillTx/>
                        <a:latin typeface="Arial"/>
                        <a:ea typeface="+mn-ea"/>
                        <a:cs typeface="Arial"/>
                      </a:rPr>
                      <a:t>ublic and private enforcement</a:t>
                    </a:r>
                  </a:p>
                </p:txBody>
              </p:sp>
              <p:sp>
                <p:nvSpPr>
                  <p:cNvPr id="43" name="TextBox 77">
                    <a:extLst>
                      <a:ext uri="{FF2B5EF4-FFF2-40B4-BE49-F238E27FC236}">
                        <a16:creationId xmlns:a16="http://schemas.microsoft.com/office/drawing/2014/main" id="{03EE121B-B70B-459C-B13B-08BFB5FF335F}"/>
                      </a:ext>
                    </a:extLst>
                  </p:cNvPr>
                  <p:cNvSpPr txBox="1"/>
                  <p:nvPr/>
                </p:nvSpPr>
                <p:spPr>
                  <a:xfrm>
                    <a:off x="251016" y="4991626"/>
                    <a:ext cx="4724819" cy="1628763"/>
                  </a:xfrm>
                  <a:prstGeom prst="rect">
                    <a:avLst/>
                  </a:prstGeom>
                  <a:solidFill>
                    <a:srgbClr val="E6E6E6"/>
                  </a:solid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600"/>
                      </a:spcAft>
                      <a:buClr>
                        <a:srgbClr val="4D4D4D"/>
                      </a:buClr>
                      <a:buSzTx/>
                      <a:buFont typeface="Arial" panose="020B0604020202020204" pitchFamily="34" charset="0"/>
                      <a:buChar char="˃"/>
                      <a:tabLst/>
                      <a:defRPr/>
                    </a:pPr>
                    <a:r>
                      <a:rPr kumimoji="0" lang="en-GB" sz="1100" b="1" i="0" u="none" strike="noStrike" kern="1200" cap="none" spc="0" normalizeH="0" baseline="0" noProof="0" dirty="0">
                        <a:ln>
                          <a:noFill/>
                        </a:ln>
                        <a:solidFill>
                          <a:srgbClr val="4D4D4D"/>
                        </a:solidFill>
                        <a:effectLst/>
                        <a:uLnTx/>
                        <a:uFillTx/>
                        <a:latin typeface="Arial"/>
                        <a:ea typeface="+mn-ea"/>
                        <a:cs typeface="Arial"/>
                      </a:rPr>
                      <a:t>EU Member States </a:t>
                    </a:r>
                    <a:r>
                      <a:rPr kumimoji="0" lang="en-GB" sz="1100" b="0" i="0" u="none" strike="noStrike" kern="1200" cap="none" spc="0" normalizeH="0" baseline="0" noProof="0" dirty="0">
                        <a:ln>
                          <a:noFill/>
                        </a:ln>
                        <a:solidFill>
                          <a:srgbClr val="4D4D4D"/>
                        </a:solidFill>
                        <a:effectLst/>
                        <a:uLnTx/>
                        <a:uFillTx/>
                        <a:latin typeface="Arial"/>
                        <a:ea typeface="+mn-ea"/>
                        <a:cs typeface="Arial"/>
                      </a:rPr>
                      <a:t>are required to designate authorities to supervise compliance. They will have the power to </a:t>
                    </a:r>
                    <a:r>
                      <a:rPr kumimoji="0" lang="en-GB" sz="1100" b="1" i="0" u="none" strike="noStrike" kern="1200" cap="none" spc="0" normalizeH="0" baseline="0" noProof="0" dirty="0">
                        <a:ln>
                          <a:noFill/>
                        </a:ln>
                        <a:solidFill>
                          <a:srgbClr val="4D4D4D"/>
                        </a:solidFill>
                        <a:effectLst/>
                        <a:uLnTx/>
                        <a:uFillTx/>
                        <a:latin typeface="Arial"/>
                        <a:ea typeface="+mn-ea"/>
                        <a:cs typeface="Arial"/>
                      </a:rPr>
                      <a:t>request information</a:t>
                    </a:r>
                    <a:r>
                      <a:rPr kumimoji="0" lang="en-GB" sz="1100" b="0" i="0" u="none" strike="noStrike" kern="1200" cap="none" spc="0" normalizeH="0" baseline="0" noProof="0" dirty="0">
                        <a:ln>
                          <a:noFill/>
                        </a:ln>
                        <a:solidFill>
                          <a:srgbClr val="4D4D4D"/>
                        </a:solidFill>
                        <a:effectLst/>
                        <a:uLnTx/>
                        <a:uFillTx/>
                        <a:latin typeface="Arial"/>
                        <a:ea typeface="+mn-ea"/>
                        <a:cs typeface="Arial"/>
                      </a:rPr>
                      <a:t>, </a:t>
                    </a:r>
                    <a:r>
                      <a:rPr kumimoji="0" lang="en-GB" sz="1100" b="1" i="0" u="none" strike="noStrike" kern="1200" cap="none" spc="0" normalizeH="0" baseline="0" noProof="0" dirty="0">
                        <a:ln>
                          <a:noFill/>
                        </a:ln>
                        <a:solidFill>
                          <a:srgbClr val="4D4D4D"/>
                        </a:solidFill>
                        <a:effectLst/>
                        <a:uLnTx/>
                        <a:uFillTx/>
                        <a:latin typeface="Arial"/>
                        <a:ea typeface="+mn-ea"/>
                        <a:cs typeface="Arial"/>
                      </a:rPr>
                      <a:t>order the cessation of infringements</a:t>
                    </a:r>
                    <a:r>
                      <a:rPr kumimoji="0" lang="en-GB" sz="1100" b="0" i="0" u="none" strike="noStrike" kern="1200" cap="none" spc="0" normalizeH="0" baseline="0" noProof="0" dirty="0">
                        <a:ln>
                          <a:noFill/>
                        </a:ln>
                        <a:solidFill>
                          <a:srgbClr val="4D4D4D"/>
                        </a:solidFill>
                        <a:effectLst/>
                        <a:uLnTx/>
                        <a:uFillTx/>
                        <a:latin typeface="Arial"/>
                        <a:ea typeface="+mn-ea"/>
                        <a:cs typeface="Arial"/>
                      </a:rPr>
                      <a:t>, </a:t>
                    </a:r>
                    <a:r>
                      <a:rPr kumimoji="0" lang="en-GB" sz="1100" b="1" i="0" u="none" strike="noStrike" kern="1200" cap="none" spc="0" normalizeH="0" baseline="0" noProof="0" dirty="0">
                        <a:ln>
                          <a:noFill/>
                        </a:ln>
                        <a:solidFill>
                          <a:srgbClr val="4D4D4D"/>
                        </a:solidFill>
                        <a:effectLst/>
                        <a:uLnTx/>
                        <a:uFillTx/>
                        <a:latin typeface="Arial"/>
                        <a:ea typeface="+mn-ea"/>
                        <a:cs typeface="Arial"/>
                      </a:rPr>
                      <a:t>impose administrative fines </a:t>
                    </a:r>
                    <a:r>
                      <a:rPr kumimoji="0" lang="en-GB" sz="1100" b="0" i="0" u="none" strike="noStrike" kern="1200" cap="none" spc="0" normalizeH="0" baseline="0" noProof="0" dirty="0">
                        <a:ln>
                          <a:noFill/>
                        </a:ln>
                        <a:solidFill>
                          <a:srgbClr val="4D4D4D"/>
                        </a:solidFill>
                        <a:effectLst/>
                        <a:uLnTx/>
                        <a:uFillTx/>
                        <a:latin typeface="Arial"/>
                        <a:ea typeface="+mn-ea"/>
                        <a:cs typeface="Arial"/>
                      </a:rPr>
                      <a:t>and </a:t>
                    </a:r>
                    <a:r>
                      <a:rPr kumimoji="0" lang="en-GB" sz="1100" b="1" i="0" u="none" strike="noStrike" kern="1200" cap="none" spc="0" normalizeH="0" baseline="0" noProof="0" dirty="0">
                        <a:ln>
                          <a:noFill/>
                        </a:ln>
                        <a:solidFill>
                          <a:srgbClr val="4D4D4D"/>
                        </a:solidFill>
                        <a:effectLst/>
                        <a:uLnTx/>
                        <a:uFillTx/>
                        <a:latin typeface="Arial"/>
                        <a:ea typeface="+mn-ea"/>
                        <a:cs typeface="Arial"/>
                      </a:rPr>
                      <a:t>order interim measures carry out investigations</a:t>
                    </a:r>
                    <a:r>
                      <a:rPr kumimoji="0" lang="en-GB" sz="1100" b="0" i="0" u="none" strike="noStrike" kern="1200" cap="none" spc="0" normalizeH="0" baseline="0" noProof="0" dirty="0">
                        <a:ln>
                          <a:noFill/>
                        </a:ln>
                        <a:solidFill>
                          <a:srgbClr val="4D4D4D"/>
                        </a:solidFill>
                        <a:effectLst/>
                        <a:uLnTx/>
                        <a:uFillTx/>
                        <a:latin typeface="Arial"/>
                        <a:ea typeface="+mn-ea"/>
                        <a:cs typeface="Arial"/>
                      </a:rPr>
                      <a:t>.</a:t>
                    </a:r>
                  </a:p>
                  <a:p>
                    <a:pPr marL="171450" marR="0" lvl="0" indent="-171450" algn="l" defTabSz="914400" rtl="0" eaLnBrk="1" fontAlgn="auto" latinLnBrk="0" hangingPunct="1">
                      <a:lnSpc>
                        <a:spcPct val="100000"/>
                      </a:lnSpc>
                      <a:spcBef>
                        <a:spcPts val="0"/>
                      </a:spcBef>
                      <a:spcAft>
                        <a:spcPts val="600"/>
                      </a:spcAft>
                      <a:buClr>
                        <a:srgbClr val="4D4D4D"/>
                      </a:buClr>
                      <a:buSzTx/>
                      <a:buFont typeface="Arial" panose="020B0604020202020204" pitchFamily="34" charset="0"/>
                      <a:buChar char="˃"/>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In-scope companies may be held liable in court provided that they </a:t>
                    </a:r>
                    <a:r>
                      <a:rPr kumimoji="0" lang="en-GB" sz="1100" b="1" i="0" u="none" strike="noStrike" kern="1200" cap="none" spc="0" normalizeH="0" baseline="0" noProof="0" dirty="0">
                        <a:ln>
                          <a:noFill/>
                        </a:ln>
                        <a:solidFill>
                          <a:srgbClr val="4D4D4D"/>
                        </a:solidFill>
                        <a:effectLst/>
                        <a:uLnTx/>
                        <a:uFillTx/>
                        <a:latin typeface="Arial"/>
                        <a:ea typeface="+mn-ea"/>
                        <a:cs typeface="Arial"/>
                      </a:rPr>
                      <a:t>intentionally or negligently failed to comply </a:t>
                    </a:r>
                    <a:r>
                      <a:rPr kumimoji="0" lang="en-GB" sz="1100" b="0" i="0" u="none" strike="noStrike" kern="1200" cap="none" spc="0" normalizeH="0" baseline="0" noProof="0" dirty="0">
                        <a:ln>
                          <a:noFill/>
                        </a:ln>
                        <a:solidFill>
                          <a:srgbClr val="4D4D4D"/>
                        </a:solidFill>
                        <a:effectLst/>
                        <a:uLnTx/>
                        <a:uFillTx/>
                        <a:latin typeface="Arial"/>
                        <a:ea typeface="+mn-ea"/>
                        <a:cs typeface="Arial"/>
                      </a:rPr>
                      <a:t>with their obligations to prevent, mitigate, end or minimise adverse impacts</a:t>
                    </a:r>
                  </a:p>
                </p:txBody>
              </p:sp>
            </p:grpSp>
          </p:grpSp>
          <p:grpSp>
            <p:nvGrpSpPr>
              <p:cNvPr id="19" name="Group 18">
                <a:extLst>
                  <a:ext uri="{FF2B5EF4-FFF2-40B4-BE49-F238E27FC236}">
                    <a16:creationId xmlns:a16="http://schemas.microsoft.com/office/drawing/2014/main" id="{55C7887D-A041-4EAF-B905-E4C15A497084}"/>
                  </a:ext>
                </a:extLst>
              </p:cNvPr>
              <p:cNvGrpSpPr/>
              <p:nvPr/>
            </p:nvGrpSpPr>
            <p:grpSpPr>
              <a:xfrm>
                <a:off x="5876235" y="3758403"/>
                <a:ext cx="2428744" cy="2428166"/>
                <a:chOff x="5876235" y="3758403"/>
                <a:chExt cx="2428744" cy="2428166"/>
              </a:xfrm>
            </p:grpSpPr>
            <p:sp>
              <p:nvSpPr>
                <p:cNvPr id="31" name="Oval 30">
                  <a:extLst>
                    <a:ext uri="{FF2B5EF4-FFF2-40B4-BE49-F238E27FC236}">
                      <a16:creationId xmlns:a16="http://schemas.microsoft.com/office/drawing/2014/main" id="{BF8B9A21-6478-4443-AC37-ACB6C6562407}"/>
                    </a:ext>
                  </a:extLst>
                </p:cNvPr>
                <p:cNvSpPr/>
                <p:nvPr/>
              </p:nvSpPr>
              <p:spPr>
                <a:xfrm>
                  <a:off x="5876235" y="3758403"/>
                  <a:ext cx="2428744" cy="2428166"/>
                </a:xfrm>
                <a:prstGeom prst="ellipse">
                  <a:avLst/>
                </a:prstGeom>
                <a:solidFill>
                  <a:srgbClr val="CC5C99">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273" tIns="45136" rIns="90273" bIns="45136"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51" b="0" i="0" u="none" strike="noStrike" kern="1200" cap="none" spc="0" normalizeH="0" baseline="0" noProof="0" dirty="0">
                    <a:ln>
                      <a:noFill/>
                    </a:ln>
                    <a:solidFill>
                      <a:srgbClr val="FFFFFF"/>
                    </a:solidFill>
                    <a:effectLst/>
                    <a:uLnTx/>
                    <a:uFillTx/>
                    <a:latin typeface="Arial"/>
                    <a:ea typeface="+mn-ea"/>
                    <a:cs typeface="Arial"/>
                  </a:endParaRPr>
                </a:p>
              </p:txBody>
            </p:sp>
            <p:grpSp>
              <p:nvGrpSpPr>
                <p:cNvPr id="32" name="Group 31">
                  <a:extLst>
                    <a:ext uri="{FF2B5EF4-FFF2-40B4-BE49-F238E27FC236}">
                      <a16:creationId xmlns:a16="http://schemas.microsoft.com/office/drawing/2014/main" id="{862AE3AD-E0EB-4B7E-A9B6-5A7E14CD6773}"/>
                    </a:ext>
                  </a:extLst>
                </p:cNvPr>
                <p:cNvGrpSpPr/>
                <p:nvPr/>
              </p:nvGrpSpPr>
              <p:grpSpPr>
                <a:xfrm>
                  <a:off x="6049416" y="4847594"/>
                  <a:ext cx="2110521" cy="748081"/>
                  <a:chOff x="4525416" y="4952148"/>
                  <a:chExt cx="2110521" cy="748081"/>
                </a:xfrm>
              </p:grpSpPr>
              <p:sp>
                <p:nvSpPr>
                  <p:cNvPr id="35" name="TextBox 95">
                    <a:extLst>
                      <a:ext uri="{FF2B5EF4-FFF2-40B4-BE49-F238E27FC236}">
                        <a16:creationId xmlns:a16="http://schemas.microsoft.com/office/drawing/2014/main" id="{57FEA92C-9060-46E0-A52D-DD0CC7341902}"/>
                      </a:ext>
                    </a:extLst>
                  </p:cNvPr>
                  <p:cNvSpPr txBox="1"/>
                  <p:nvPr/>
                </p:nvSpPr>
                <p:spPr>
                  <a:xfrm>
                    <a:off x="4963436" y="4952148"/>
                    <a:ext cx="1213826" cy="264211"/>
                  </a:xfrm>
                  <a:prstGeom prst="rect">
                    <a:avLst/>
                  </a:prstGeom>
                  <a:noFill/>
                </p:spPr>
                <p:txBody>
                  <a:bodyPr wrap="non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70" b="1" i="0" u="none" strike="noStrike" kern="1200" cap="none" spc="0" normalizeH="0" baseline="0" noProof="0" dirty="0">
                        <a:ln>
                          <a:noFill/>
                        </a:ln>
                        <a:solidFill>
                          <a:srgbClr val="FFFFFF"/>
                        </a:solidFill>
                        <a:effectLst/>
                        <a:uLnTx/>
                        <a:uFillTx/>
                        <a:latin typeface="Arial"/>
                        <a:ea typeface="+mn-ea"/>
                        <a:cs typeface="Arial"/>
                      </a:rPr>
                      <a:t>Transition plan</a:t>
                    </a:r>
                  </a:p>
                </p:txBody>
              </p:sp>
              <p:sp>
                <p:nvSpPr>
                  <p:cNvPr id="38" name="TextBox 96">
                    <a:extLst>
                      <a:ext uri="{FF2B5EF4-FFF2-40B4-BE49-F238E27FC236}">
                        <a16:creationId xmlns:a16="http://schemas.microsoft.com/office/drawing/2014/main" id="{4331BDB6-9B37-47EE-8724-AF2E39A66467}"/>
                      </a:ext>
                    </a:extLst>
                  </p:cNvPr>
                  <p:cNvSpPr txBox="1"/>
                  <p:nvPr/>
                </p:nvSpPr>
                <p:spPr>
                  <a:xfrm>
                    <a:off x="4525416" y="5307507"/>
                    <a:ext cx="2110521" cy="392722"/>
                  </a:xfrm>
                  <a:prstGeom prst="rect">
                    <a:avLst/>
                  </a:prstGeom>
                  <a:no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88" b="0" i="0" u="none" strike="noStrike" kern="1200" cap="none" spc="0" normalizeH="0" baseline="0" noProof="0" dirty="0">
                        <a:ln>
                          <a:noFill/>
                        </a:ln>
                        <a:solidFill>
                          <a:srgbClr val="FFFFFF"/>
                        </a:solidFill>
                        <a:effectLst/>
                        <a:uLnTx/>
                        <a:uFillTx/>
                        <a:latin typeface="Arial"/>
                        <a:ea typeface="+mn-ea"/>
                        <a:cs typeface="Arial"/>
                      </a:rPr>
                      <a:t>Evaluating risk or impact of climate change on operations</a:t>
                    </a:r>
                    <a:endParaRPr kumimoji="0" lang="en-GB" sz="1088" b="1" i="0" u="none" strike="noStrike" kern="1200" cap="none" spc="0" normalizeH="0" baseline="0" noProof="0" dirty="0">
                      <a:ln>
                        <a:noFill/>
                      </a:ln>
                      <a:solidFill>
                        <a:srgbClr val="FFFFFF"/>
                      </a:solidFill>
                      <a:effectLst/>
                      <a:uLnTx/>
                      <a:uFillTx/>
                      <a:latin typeface="Arial"/>
                      <a:ea typeface="+mn-ea"/>
                      <a:cs typeface="Arial"/>
                    </a:endParaRPr>
                  </a:p>
                </p:txBody>
              </p:sp>
            </p:grpSp>
          </p:grpSp>
          <p:grpSp>
            <p:nvGrpSpPr>
              <p:cNvPr id="20" name="Group 19">
                <a:extLst>
                  <a:ext uri="{FF2B5EF4-FFF2-40B4-BE49-F238E27FC236}">
                    <a16:creationId xmlns:a16="http://schemas.microsoft.com/office/drawing/2014/main" id="{B5AA882D-BD1D-4EDD-BA9A-53E160DBE084}"/>
                  </a:ext>
                </a:extLst>
              </p:cNvPr>
              <p:cNvGrpSpPr/>
              <p:nvPr/>
            </p:nvGrpSpPr>
            <p:grpSpPr>
              <a:xfrm>
                <a:off x="6877969" y="1984681"/>
                <a:ext cx="2428744" cy="2428166"/>
                <a:chOff x="6877969" y="1984681"/>
                <a:chExt cx="2428744" cy="2428166"/>
              </a:xfrm>
            </p:grpSpPr>
            <p:sp>
              <p:nvSpPr>
                <p:cNvPr id="26" name="Oval 25">
                  <a:extLst>
                    <a:ext uri="{FF2B5EF4-FFF2-40B4-BE49-F238E27FC236}">
                      <a16:creationId xmlns:a16="http://schemas.microsoft.com/office/drawing/2014/main" id="{1445639E-2D82-431E-8605-42B164E2EFA5}"/>
                    </a:ext>
                  </a:extLst>
                </p:cNvPr>
                <p:cNvSpPr/>
                <p:nvPr/>
              </p:nvSpPr>
              <p:spPr>
                <a:xfrm>
                  <a:off x="6877969" y="1984681"/>
                  <a:ext cx="2428744" cy="2428166"/>
                </a:xfrm>
                <a:prstGeom prst="ellipse">
                  <a:avLst/>
                </a:prstGeom>
                <a:solidFill>
                  <a:srgbClr val="66CCC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273" tIns="45136" rIns="90273" bIns="45136"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51" b="0" i="0" u="none" strike="noStrike" kern="1200" cap="none" spc="0" normalizeH="0" baseline="0" noProof="0" dirty="0">
                    <a:ln>
                      <a:noFill/>
                    </a:ln>
                    <a:solidFill>
                      <a:srgbClr val="FFFFFF"/>
                    </a:solidFill>
                    <a:effectLst/>
                    <a:uLnTx/>
                    <a:uFillTx/>
                    <a:latin typeface="Arial"/>
                    <a:ea typeface="+mn-ea"/>
                    <a:cs typeface="Arial"/>
                  </a:endParaRPr>
                </a:p>
              </p:txBody>
            </p:sp>
            <p:grpSp>
              <p:nvGrpSpPr>
                <p:cNvPr id="27" name="Group 26">
                  <a:extLst>
                    <a:ext uri="{FF2B5EF4-FFF2-40B4-BE49-F238E27FC236}">
                      <a16:creationId xmlns:a16="http://schemas.microsoft.com/office/drawing/2014/main" id="{0C804552-6E6A-4F30-8204-2FA49902AED7}"/>
                    </a:ext>
                  </a:extLst>
                </p:cNvPr>
                <p:cNvGrpSpPr/>
                <p:nvPr/>
              </p:nvGrpSpPr>
              <p:grpSpPr>
                <a:xfrm>
                  <a:off x="7170713" y="3011917"/>
                  <a:ext cx="1883578" cy="757456"/>
                  <a:chOff x="5646713" y="2907572"/>
                  <a:chExt cx="1883578" cy="757456"/>
                </a:xfrm>
              </p:grpSpPr>
              <p:sp>
                <p:nvSpPr>
                  <p:cNvPr id="29" name="TextBox 101">
                    <a:extLst>
                      <a:ext uri="{FF2B5EF4-FFF2-40B4-BE49-F238E27FC236}">
                        <a16:creationId xmlns:a16="http://schemas.microsoft.com/office/drawing/2014/main" id="{72BFBF7A-9D1F-49D6-BD05-E120999D93CB}"/>
                      </a:ext>
                    </a:extLst>
                  </p:cNvPr>
                  <p:cNvSpPr txBox="1"/>
                  <p:nvPr/>
                </p:nvSpPr>
                <p:spPr>
                  <a:xfrm>
                    <a:off x="6016303" y="2907572"/>
                    <a:ext cx="1139297" cy="264211"/>
                  </a:xfrm>
                  <a:prstGeom prst="rect">
                    <a:avLst/>
                  </a:prstGeom>
                  <a:noFill/>
                </p:spPr>
                <p:txBody>
                  <a:bodyPr wrap="non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70" b="1" i="0" u="none" strike="noStrike" kern="1200" cap="none" spc="0" normalizeH="0" baseline="0" noProof="0" dirty="0">
                        <a:ln>
                          <a:noFill/>
                        </a:ln>
                        <a:solidFill>
                          <a:srgbClr val="FFFFFF"/>
                        </a:solidFill>
                        <a:effectLst/>
                        <a:uLnTx/>
                        <a:uFillTx/>
                        <a:latin typeface="Arial"/>
                        <a:ea typeface="+mn-ea"/>
                        <a:cs typeface="Arial"/>
                      </a:rPr>
                      <a:t>Due Diligence</a:t>
                    </a:r>
                  </a:p>
                </p:txBody>
              </p:sp>
              <p:sp>
                <p:nvSpPr>
                  <p:cNvPr id="30" name="TextBox 102">
                    <a:extLst>
                      <a:ext uri="{FF2B5EF4-FFF2-40B4-BE49-F238E27FC236}">
                        <a16:creationId xmlns:a16="http://schemas.microsoft.com/office/drawing/2014/main" id="{E88278E7-4AA0-4684-B61D-55FA963CE01D}"/>
                      </a:ext>
                    </a:extLst>
                  </p:cNvPr>
                  <p:cNvSpPr txBox="1"/>
                  <p:nvPr/>
                </p:nvSpPr>
                <p:spPr>
                  <a:xfrm>
                    <a:off x="5646713" y="3117962"/>
                    <a:ext cx="1883578" cy="547066"/>
                  </a:xfrm>
                  <a:prstGeom prst="rect">
                    <a:avLst/>
                  </a:prstGeom>
                  <a:no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88" b="0" i="0" u="none" strike="noStrike" kern="1200" cap="none" spc="0" normalizeH="0" baseline="0" noProof="0" dirty="0">
                        <a:ln>
                          <a:noFill/>
                        </a:ln>
                        <a:solidFill>
                          <a:srgbClr val="FFFFFF"/>
                        </a:solidFill>
                        <a:effectLst/>
                        <a:uLnTx/>
                        <a:uFillTx/>
                        <a:latin typeface="Arial"/>
                        <a:ea typeface="+mn-ea"/>
                        <a:cs typeface="Arial"/>
                      </a:rPr>
                      <a:t>Environmental and human rights due diligence arising from group and value chain</a:t>
                    </a:r>
                    <a:endParaRPr kumimoji="0" lang="en-GB" sz="1088"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28" name="Graphic 33">
                  <a:extLst>
                    <a:ext uri="{FF2B5EF4-FFF2-40B4-BE49-F238E27FC236}">
                      <a16:creationId xmlns:a16="http://schemas.microsoft.com/office/drawing/2014/main" id="{BC893595-F265-40EC-B2D2-0E55B3AFB2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3517" y="2493104"/>
                  <a:ext cx="432870" cy="432870"/>
                </a:xfrm>
                <a:prstGeom prst="rect">
                  <a:avLst/>
                </a:prstGeom>
              </p:spPr>
            </p:pic>
          </p:grpSp>
          <p:grpSp>
            <p:nvGrpSpPr>
              <p:cNvPr id="21" name="Group 20">
                <a:extLst>
                  <a:ext uri="{FF2B5EF4-FFF2-40B4-BE49-F238E27FC236}">
                    <a16:creationId xmlns:a16="http://schemas.microsoft.com/office/drawing/2014/main" id="{C5E6F358-3FAB-47DF-9EC2-E21674CC6079}"/>
                  </a:ext>
                </a:extLst>
              </p:cNvPr>
              <p:cNvGrpSpPr/>
              <p:nvPr/>
            </p:nvGrpSpPr>
            <p:grpSpPr>
              <a:xfrm>
                <a:off x="8092341" y="3766355"/>
                <a:ext cx="2466318" cy="2428166"/>
                <a:chOff x="8092341" y="3766355"/>
                <a:chExt cx="2466318" cy="2428166"/>
              </a:xfrm>
            </p:grpSpPr>
            <p:sp>
              <p:nvSpPr>
                <p:cNvPr id="22" name="Oval 21">
                  <a:extLst>
                    <a:ext uri="{FF2B5EF4-FFF2-40B4-BE49-F238E27FC236}">
                      <a16:creationId xmlns:a16="http://schemas.microsoft.com/office/drawing/2014/main" id="{75D1E097-267B-49EE-81CB-DA3766EB725D}"/>
                    </a:ext>
                  </a:extLst>
                </p:cNvPr>
                <p:cNvSpPr/>
                <p:nvPr/>
              </p:nvSpPr>
              <p:spPr>
                <a:xfrm>
                  <a:off x="8092341" y="3766355"/>
                  <a:ext cx="2428744" cy="2428166"/>
                </a:xfrm>
                <a:prstGeom prst="ellipse">
                  <a:avLst/>
                </a:prstGeom>
                <a:solidFill>
                  <a:srgbClr val="99CC99">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273" tIns="45136" rIns="90273" bIns="45136"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51" b="0" i="0" u="none" strike="noStrike" kern="1200" cap="none" spc="0" normalizeH="0" baseline="0" noProof="0" dirty="0">
                    <a:ln>
                      <a:noFill/>
                    </a:ln>
                    <a:solidFill>
                      <a:srgbClr val="FFFFFF"/>
                    </a:solidFill>
                    <a:effectLst/>
                    <a:uLnTx/>
                    <a:uFillTx/>
                    <a:latin typeface="Arial"/>
                    <a:ea typeface="+mn-ea"/>
                    <a:cs typeface="Arial"/>
                  </a:endParaRPr>
                </a:p>
              </p:txBody>
            </p:sp>
            <p:grpSp>
              <p:nvGrpSpPr>
                <p:cNvPr id="23" name="Group 22">
                  <a:extLst>
                    <a:ext uri="{FF2B5EF4-FFF2-40B4-BE49-F238E27FC236}">
                      <a16:creationId xmlns:a16="http://schemas.microsoft.com/office/drawing/2014/main" id="{A5588268-5725-47FB-9480-C919B0EC8560}"/>
                    </a:ext>
                  </a:extLst>
                </p:cNvPr>
                <p:cNvGrpSpPr/>
                <p:nvPr/>
              </p:nvGrpSpPr>
              <p:grpSpPr>
                <a:xfrm>
                  <a:off x="8194124" y="4798586"/>
                  <a:ext cx="2364535" cy="935637"/>
                  <a:chOff x="6670124" y="4953519"/>
                  <a:chExt cx="2364535" cy="935637"/>
                </a:xfrm>
              </p:grpSpPr>
              <p:sp>
                <p:nvSpPr>
                  <p:cNvPr id="24" name="TextBox 89">
                    <a:extLst>
                      <a:ext uri="{FF2B5EF4-FFF2-40B4-BE49-F238E27FC236}">
                        <a16:creationId xmlns:a16="http://schemas.microsoft.com/office/drawing/2014/main" id="{B8DA9926-9036-4EB5-8C20-B4FAF2600AE6}"/>
                      </a:ext>
                    </a:extLst>
                  </p:cNvPr>
                  <p:cNvSpPr txBox="1"/>
                  <p:nvPr/>
                </p:nvSpPr>
                <p:spPr>
                  <a:xfrm>
                    <a:off x="6670124" y="4953519"/>
                    <a:ext cx="2364535" cy="264211"/>
                  </a:xfrm>
                  <a:prstGeom prst="rect">
                    <a:avLst/>
                  </a:prstGeom>
                  <a:noFill/>
                </p:spPr>
                <p:txBody>
                  <a:bodyPr wrap="non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70" b="1" i="0" u="none" strike="noStrike" kern="1200" cap="none" spc="0" normalizeH="0" baseline="0" noProof="0" dirty="0">
                        <a:ln>
                          <a:noFill/>
                        </a:ln>
                        <a:solidFill>
                          <a:srgbClr val="FFFFFF"/>
                        </a:solidFill>
                        <a:effectLst/>
                        <a:uLnTx/>
                        <a:uFillTx/>
                        <a:latin typeface="Arial"/>
                        <a:ea typeface="+mn-ea"/>
                        <a:cs typeface="Arial"/>
                      </a:rPr>
                      <a:t>Public and private enforcement</a:t>
                    </a:r>
                    <a:endParaRPr kumimoji="0" lang="en-GB" sz="1200" b="1" i="0" u="none" strike="noStrike" kern="1200" cap="none" spc="0" normalizeH="0" baseline="0" noProof="0" dirty="0">
                      <a:ln>
                        <a:noFill/>
                      </a:ln>
                      <a:solidFill>
                        <a:schemeClr val="tx1">
                          <a:lumMod val="65000"/>
                          <a:lumOff val="35000"/>
                        </a:schemeClr>
                      </a:solidFill>
                      <a:effectLst/>
                      <a:uLnTx/>
                      <a:uFillTx/>
                      <a:latin typeface="Arial"/>
                      <a:ea typeface="+mn-ea"/>
                      <a:cs typeface="Arial"/>
                    </a:endParaRPr>
                  </a:p>
                </p:txBody>
              </p:sp>
              <p:sp>
                <p:nvSpPr>
                  <p:cNvPr id="25" name="TextBox 90">
                    <a:extLst>
                      <a:ext uri="{FF2B5EF4-FFF2-40B4-BE49-F238E27FC236}">
                        <a16:creationId xmlns:a16="http://schemas.microsoft.com/office/drawing/2014/main" id="{2F3BB0F8-50AE-4F5D-9700-67CCF940FB9C}"/>
                      </a:ext>
                    </a:extLst>
                  </p:cNvPr>
                  <p:cNvSpPr txBox="1"/>
                  <p:nvPr/>
                </p:nvSpPr>
                <p:spPr>
                  <a:xfrm>
                    <a:off x="6733640" y="5342090"/>
                    <a:ext cx="2090264" cy="547066"/>
                  </a:xfrm>
                  <a:prstGeom prst="rect">
                    <a:avLst/>
                  </a:prstGeom>
                  <a:noFill/>
                </p:spPr>
                <p:txBody>
                  <a:bodyPr wrap="square" lIns="90273" tIns="45136" rIns="90273" bIns="45136"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88" dirty="0">
                        <a:solidFill>
                          <a:srgbClr val="FFFFFF"/>
                        </a:solidFill>
                        <a:latin typeface="Arial"/>
                        <a:cs typeface="Arial"/>
                      </a:rPr>
                      <a:t>Supervisory authorities at the level of the EU Member States and specific liability provisions</a:t>
                    </a:r>
                    <a:endParaRPr kumimoji="0" lang="en-GB" sz="1088" b="1" i="0" u="none" strike="noStrike" kern="1200" cap="none" spc="0" normalizeH="0" baseline="0" noProof="0" dirty="0">
                      <a:ln>
                        <a:noFill/>
                      </a:ln>
                      <a:solidFill>
                        <a:srgbClr val="FFFFFF"/>
                      </a:solidFill>
                      <a:effectLst/>
                      <a:uLnTx/>
                      <a:uFillTx/>
                      <a:latin typeface="Arial"/>
                      <a:ea typeface="+mn-ea"/>
                      <a:cs typeface="Arial"/>
                    </a:endParaRPr>
                  </a:p>
                </p:txBody>
              </p:sp>
            </p:grpSp>
          </p:grpSp>
        </p:grpSp>
        <p:pic>
          <p:nvPicPr>
            <p:cNvPr id="17" name="Graphic 35" descr="Clipboard with solid fill">
              <a:extLst>
                <a:ext uri="{FF2B5EF4-FFF2-40B4-BE49-F238E27FC236}">
                  <a16:creationId xmlns:a16="http://schemas.microsoft.com/office/drawing/2014/main" id="{804DF6FD-CF60-49C3-BB2A-61D9D7AA727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863303" y="4352697"/>
              <a:ext cx="467405" cy="476377"/>
            </a:xfrm>
            <a:prstGeom prst="rect">
              <a:avLst/>
            </a:prstGeom>
          </p:spPr>
        </p:pic>
      </p:grpSp>
      <p:pic>
        <p:nvPicPr>
          <p:cNvPr id="8" name="Graphic 7" descr="Weights Uneven outline">
            <a:extLst>
              <a:ext uri="{FF2B5EF4-FFF2-40B4-BE49-F238E27FC236}">
                <a16:creationId xmlns:a16="http://schemas.microsoft.com/office/drawing/2014/main" id="{27E1FBFC-82CC-CD78-2987-288793B2FF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74576" y="3592316"/>
            <a:ext cx="854632" cy="854632"/>
          </a:xfrm>
          <a:prstGeom prst="rect">
            <a:avLst/>
          </a:prstGeom>
        </p:spPr>
      </p:pic>
    </p:spTree>
    <p:custDataLst>
      <p:tags r:id="rId1"/>
    </p:custDataLst>
    <p:extLst>
      <p:ext uri="{BB962C8B-B14F-4D97-AF65-F5344CB8AC3E}">
        <p14:creationId xmlns:p14="http://schemas.microsoft.com/office/powerpoint/2010/main" val="158558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What is ESG?</a:t>
            </a:r>
          </a:p>
        </p:txBody>
      </p:sp>
    </p:spTree>
    <p:extLst>
      <p:ext uri="{BB962C8B-B14F-4D97-AF65-F5344CB8AC3E}">
        <p14:creationId xmlns:p14="http://schemas.microsoft.com/office/powerpoint/2010/main" val="1772472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324A1-235F-3BC8-FF6F-35CEA1734959}"/>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18C8D189-0E2B-22AD-9199-D0C3B7F3A98B}"/>
              </a:ext>
            </a:extLst>
          </p:cNvPr>
          <p:cNvSpPr>
            <a:spLocks noGrp="1"/>
          </p:cNvSpPr>
          <p:nvPr>
            <p:ph type="title"/>
          </p:nvPr>
        </p:nvSpPr>
        <p:spPr/>
        <p:txBody>
          <a:bodyPr/>
          <a:lstStyle/>
          <a:p>
            <a:r>
              <a:rPr lang="en-BE" sz="2800" kern="10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CSDDD </a:t>
            </a:r>
            <a:r>
              <a:rPr lang="en-US" sz="2800" kern="10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human rights and environmental due diligence</a:t>
            </a:r>
            <a:r>
              <a:rPr lang="en-BE" sz="2800" kern="1000" dirty="0">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obligations</a:t>
            </a:r>
            <a:endParaRPr lang="en-GB" dirty="0"/>
          </a:p>
        </p:txBody>
      </p:sp>
      <p:grpSp>
        <p:nvGrpSpPr>
          <p:cNvPr id="3" name="Group 2">
            <a:extLst>
              <a:ext uri="{FF2B5EF4-FFF2-40B4-BE49-F238E27FC236}">
                <a16:creationId xmlns:a16="http://schemas.microsoft.com/office/drawing/2014/main" id="{B540E63C-C637-4A0E-A60C-279121F26843}"/>
              </a:ext>
            </a:extLst>
          </p:cNvPr>
          <p:cNvGrpSpPr>
            <a:grpSpLocks noChangeAspect="1"/>
          </p:cNvGrpSpPr>
          <p:nvPr/>
        </p:nvGrpSpPr>
        <p:grpSpPr>
          <a:xfrm>
            <a:off x="325443" y="1488192"/>
            <a:ext cx="4679994" cy="4701417"/>
            <a:chOff x="3012220" y="2114744"/>
            <a:chExt cx="3155951" cy="3170398"/>
          </a:xfrm>
        </p:grpSpPr>
        <p:sp>
          <p:nvSpPr>
            <p:cNvPr id="9" name="Hexagon 8">
              <a:extLst>
                <a:ext uri="{FF2B5EF4-FFF2-40B4-BE49-F238E27FC236}">
                  <a16:creationId xmlns:a16="http://schemas.microsoft.com/office/drawing/2014/main" id="{7F3DE9CA-6166-49DE-8AEC-F93075BD62DD}"/>
                </a:ext>
              </a:extLst>
            </p:cNvPr>
            <p:cNvSpPr/>
            <p:nvPr/>
          </p:nvSpPr>
          <p:spPr>
            <a:xfrm>
              <a:off x="5033067" y="2658805"/>
              <a:ext cx="1135104" cy="978539"/>
            </a:xfrm>
            <a:prstGeom prst="hexagon">
              <a:avLst/>
            </a:prstGeom>
            <a:solidFill>
              <a:srgbClr val="99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tabLst>
                  <a:tab pos="534988" algn="l"/>
                </a:tabLst>
              </a:pPr>
              <a:r>
                <a:rPr lang="en-GB" altLang="ja-JP" sz="1100" b="1" dirty="0"/>
                <a:t>Identify adverse human rights and environmental impacts</a:t>
              </a:r>
            </a:p>
          </p:txBody>
        </p:sp>
        <p:sp>
          <p:nvSpPr>
            <p:cNvPr id="10" name="Hexagon 9">
              <a:extLst>
                <a:ext uri="{FF2B5EF4-FFF2-40B4-BE49-F238E27FC236}">
                  <a16:creationId xmlns:a16="http://schemas.microsoft.com/office/drawing/2014/main" id="{8887EE45-C134-4302-B9FF-D324096653A4}"/>
                </a:ext>
              </a:extLst>
            </p:cNvPr>
            <p:cNvSpPr/>
            <p:nvPr/>
          </p:nvSpPr>
          <p:spPr>
            <a:xfrm>
              <a:off x="5033067" y="3762542"/>
              <a:ext cx="1135104" cy="978539"/>
            </a:xfrm>
            <a:prstGeom prst="hexagon">
              <a:avLst/>
            </a:prstGeom>
            <a:solidFill>
              <a:srgbClr val="9999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ja-JP" sz="1100" b="1" dirty="0"/>
                <a:t>Prevent, cease or minimise actual and potential adverse impacts</a:t>
              </a:r>
            </a:p>
          </p:txBody>
        </p:sp>
        <p:sp>
          <p:nvSpPr>
            <p:cNvPr id="11" name="Hexagon 10">
              <a:extLst>
                <a:ext uri="{FF2B5EF4-FFF2-40B4-BE49-F238E27FC236}">
                  <a16:creationId xmlns:a16="http://schemas.microsoft.com/office/drawing/2014/main" id="{E408C9CC-2AEF-4220-AA76-A7A46A3D7F0C}"/>
                </a:ext>
              </a:extLst>
            </p:cNvPr>
            <p:cNvSpPr/>
            <p:nvPr/>
          </p:nvSpPr>
          <p:spPr>
            <a:xfrm>
              <a:off x="4022643" y="2114744"/>
              <a:ext cx="1135104" cy="978539"/>
            </a:xfrm>
            <a:prstGeom prst="hexagon">
              <a:avLst/>
            </a:prstGeom>
            <a:solidFill>
              <a:srgbClr val="CC5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ja-JP" sz="1100" b="1" dirty="0"/>
                <a:t>Integrate due diligence into companies’ policies</a:t>
              </a:r>
            </a:p>
          </p:txBody>
        </p:sp>
        <p:sp>
          <p:nvSpPr>
            <p:cNvPr id="12" name="Hexagon 11">
              <a:extLst>
                <a:ext uri="{FF2B5EF4-FFF2-40B4-BE49-F238E27FC236}">
                  <a16:creationId xmlns:a16="http://schemas.microsoft.com/office/drawing/2014/main" id="{2BF62F64-7B09-4239-9C85-8784485AFA01}"/>
                </a:ext>
              </a:extLst>
            </p:cNvPr>
            <p:cNvSpPr/>
            <p:nvPr/>
          </p:nvSpPr>
          <p:spPr>
            <a:xfrm>
              <a:off x="4022643" y="4306603"/>
              <a:ext cx="1135104" cy="978539"/>
            </a:xfrm>
            <a:prstGeom prst="hexagon">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ja-JP" sz="1100" b="1" dirty="0"/>
                <a:t>Remediate (restitution)</a:t>
              </a:r>
            </a:p>
          </p:txBody>
        </p:sp>
        <p:sp>
          <p:nvSpPr>
            <p:cNvPr id="13" name="Hexagon 12">
              <a:extLst>
                <a:ext uri="{FF2B5EF4-FFF2-40B4-BE49-F238E27FC236}">
                  <a16:creationId xmlns:a16="http://schemas.microsoft.com/office/drawing/2014/main" id="{CB6F7D60-B694-4403-871E-7BFC43154E73}"/>
                </a:ext>
              </a:extLst>
            </p:cNvPr>
            <p:cNvSpPr/>
            <p:nvPr/>
          </p:nvSpPr>
          <p:spPr>
            <a:xfrm>
              <a:off x="3012220" y="2664155"/>
              <a:ext cx="1135104" cy="978539"/>
            </a:xfrm>
            <a:prstGeom prst="hexagon">
              <a:avLst/>
            </a:prstGeom>
            <a:solidFill>
              <a:srgbClr val="66CCC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ja-JP" sz="1100" b="1" dirty="0"/>
                <a:t>Communicate (annual statement for companies not subject to CSRD)</a:t>
              </a:r>
            </a:p>
          </p:txBody>
        </p:sp>
        <p:sp>
          <p:nvSpPr>
            <p:cNvPr id="14" name="Hexagon 13">
              <a:extLst>
                <a:ext uri="{FF2B5EF4-FFF2-40B4-BE49-F238E27FC236}">
                  <a16:creationId xmlns:a16="http://schemas.microsoft.com/office/drawing/2014/main" id="{A6FAACFE-BDAD-4E03-A5FA-7C9BBEDA1F3E}"/>
                </a:ext>
              </a:extLst>
            </p:cNvPr>
            <p:cNvSpPr/>
            <p:nvPr/>
          </p:nvSpPr>
          <p:spPr>
            <a:xfrm>
              <a:off x="3012220" y="3757193"/>
              <a:ext cx="1135104" cy="978539"/>
            </a:xfrm>
            <a:prstGeom prst="hexagon">
              <a:avLst/>
            </a:prstGeom>
            <a:solidFill>
              <a:srgbClr val="CCCC99"/>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tLang="ja-JP" sz="1100" b="1" dirty="0"/>
                <a:t>Monitor and assess effectiveness</a:t>
              </a:r>
            </a:p>
          </p:txBody>
        </p:sp>
      </p:grpSp>
      <p:sp>
        <p:nvSpPr>
          <p:cNvPr id="4" name="TextBox 9">
            <a:extLst>
              <a:ext uri="{FF2B5EF4-FFF2-40B4-BE49-F238E27FC236}">
                <a16:creationId xmlns:a16="http://schemas.microsoft.com/office/drawing/2014/main" id="{DDC5F26B-6357-4884-A537-3FA003F11A52}"/>
              </a:ext>
            </a:extLst>
          </p:cNvPr>
          <p:cNvSpPr txBox="1">
            <a:spLocks noChangeAspect="1"/>
          </p:cNvSpPr>
          <p:nvPr/>
        </p:nvSpPr>
        <p:spPr>
          <a:xfrm>
            <a:off x="2054929" y="3688302"/>
            <a:ext cx="1200622"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altLang="ja-JP" b="1" dirty="0">
                <a:solidFill>
                  <a:srgbClr val="4D4D4D"/>
                </a:solidFill>
              </a:rPr>
              <a:t>Six steps</a:t>
            </a:r>
          </a:p>
        </p:txBody>
      </p:sp>
      <p:sp>
        <p:nvSpPr>
          <p:cNvPr id="5" name="TextBox 13">
            <a:extLst>
              <a:ext uri="{FF2B5EF4-FFF2-40B4-BE49-F238E27FC236}">
                <a16:creationId xmlns:a16="http://schemas.microsoft.com/office/drawing/2014/main" id="{6680A594-4D9E-458E-8847-6A25186AB456}"/>
              </a:ext>
            </a:extLst>
          </p:cNvPr>
          <p:cNvSpPr txBox="1"/>
          <p:nvPr/>
        </p:nvSpPr>
        <p:spPr>
          <a:xfrm>
            <a:off x="5428541" y="1488194"/>
            <a:ext cx="5980921" cy="320087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Aft>
                <a:spcPts val="600"/>
              </a:spcAft>
              <a:buClr>
                <a:schemeClr val="tx2"/>
              </a:buClr>
            </a:pPr>
            <a:r>
              <a:rPr lang="en-GB" altLang="ja-JP" sz="1400" b="1" dirty="0">
                <a:solidFill>
                  <a:srgbClr val="4D4D4D"/>
                </a:solidFill>
              </a:rPr>
              <a:t>Scope:</a:t>
            </a:r>
            <a:r>
              <a:rPr lang="en-GB" altLang="ja-JP" b="1" dirty="0">
                <a:solidFill>
                  <a:schemeClr val="tx2"/>
                </a:solidFill>
              </a:rPr>
              <a:t> </a:t>
            </a:r>
            <a:r>
              <a:rPr lang="en-GB" sz="1400" dirty="0">
                <a:solidFill>
                  <a:srgbClr val="4D4D4D"/>
                </a:solidFill>
              </a:rPr>
              <a:t>actual and potential adverse human rights and environmental impacts arising from the in-scope companies’</a:t>
            </a:r>
          </a:p>
          <a:p>
            <a:pPr marL="358775" indent="-358775" fontAlgn="base">
              <a:spcAft>
                <a:spcPts val="600"/>
              </a:spcAft>
              <a:buClr>
                <a:srgbClr val="4D4D4D"/>
              </a:buClr>
              <a:buFont typeface="TradeGothic" panose="02000503020000020004" pitchFamily="2" charset="0"/>
              <a:buChar char="&gt;"/>
            </a:pPr>
            <a:r>
              <a:rPr lang="en-GB" sz="1400" dirty="0">
                <a:solidFill>
                  <a:srgbClr val="4D4D4D"/>
                </a:solidFill>
              </a:rPr>
              <a:t>own operations;</a:t>
            </a:r>
          </a:p>
          <a:p>
            <a:pPr marL="358775" indent="-358775" fontAlgn="base">
              <a:spcAft>
                <a:spcPts val="600"/>
              </a:spcAft>
              <a:buClr>
                <a:srgbClr val="4D4D4D"/>
              </a:buClr>
              <a:buFont typeface="TradeGothic" panose="02000503020000020004" pitchFamily="2" charset="0"/>
              <a:buChar char="&gt;"/>
            </a:pPr>
            <a:r>
              <a:rPr lang="en-GB" sz="1400" dirty="0">
                <a:solidFill>
                  <a:srgbClr val="4D4D4D"/>
                </a:solidFill>
              </a:rPr>
              <a:t>subsidiaries; and</a:t>
            </a:r>
          </a:p>
          <a:p>
            <a:pPr marL="358775" indent="-358775" fontAlgn="base">
              <a:spcAft>
                <a:spcPts val="600"/>
              </a:spcAft>
              <a:buClr>
                <a:srgbClr val="4D4D4D"/>
              </a:buClr>
              <a:buFont typeface="TradeGothic" panose="02000503020000020004" pitchFamily="2" charset="0"/>
              <a:buChar char="&gt;"/>
            </a:pPr>
            <a:r>
              <a:rPr lang="en-GB" sz="1400" dirty="0">
                <a:solidFill>
                  <a:srgbClr val="4D4D4D"/>
                </a:solidFill>
              </a:rPr>
              <a:t>“chain of activities”:</a:t>
            </a:r>
          </a:p>
          <a:p>
            <a:pPr marL="815975" lvl="1" indent="-358775" fontAlgn="base">
              <a:spcAft>
                <a:spcPts val="600"/>
              </a:spcAft>
              <a:buClr>
                <a:srgbClr val="4D4D4D"/>
              </a:buClr>
              <a:buFont typeface="TradeGothic" panose="02000503020000020004" pitchFamily="2" charset="0"/>
              <a:buChar char="&gt;"/>
            </a:pPr>
            <a:r>
              <a:rPr lang="en-GB" sz="1400" u="sng" dirty="0">
                <a:solidFill>
                  <a:srgbClr val="4D4D4D"/>
                </a:solidFill>
              </a:rPr>
              <a:t>Upstream</a:t>
            </a:r>
            <a:r>
              <a:rPr lang="en-GB" sz="1400" dirty="0">
                <a:solidFill>
                  <a:srgbClr val="4D4D4D"/>
                </a:solidFill>
              </a:rPr>
              <a:t> business partners: production of goods or the provision of services by the company</a:t>
            </a:r>
          </a:p>
          <a:p>
            <a:pPr marL="815975" lvl="1" indent="-358775" fontAlgn="base">
              <a:spcAft>
                <a:spcPts val="600"/>
              </a:spcAft>
              <a:buClr>
                <a:srgbClr val="4D4D4D"/>
              </a:buClr>
              <a:buFont typeface="TradeGothic" panose="02000503020000020004" pitchFamily="2" charset="0"/>
              <a:buChar char="&gt;"/>
            </a:pPr>
            <a:r>
              <a:rPr lang="en-GB" sz="1400" u="sng" dirty="0">
                <a:solidFill>
                  <a:srgbClr val="4D4D4D"/>
                </a:solidFill>
              </a:rPr>
              <a:t>Downstream</a:t>
            </a:r>
            <a:r>
              <a:rPr lang="en-GB" sz="1400" dirty="0">
                <a:solidFill>
                  <a:srgbClr val="4D4D4D"/>
                </a:solidFill>
              </a:rPr>
              <a:t> business partners: distribution, transport and storage of the product (where the business partners carry out those activities for the company or on behalf of the company)</a:t>
            </a:r>
          </a:p>
          <a:p>
            <a:pPr marL="742950" lvl="1" indent="-285750" fontAlgn="base">
              <a:spcAft>
                <a:spcPts val="600"/>
              </a:spcAft>
              <a:buClr>
                <a:srgbClr val="4D4D4D"/>
              </a:buClr>
              <a:buFont typeface="Wingdings" panose="05000000000000000000" pitchFamily="2" charset="2"/>
              <a:buChar char="à"/>
            </a:pPr>
            <a:r>
              <a:rPr lang="en-GB" sz="1400" dirty="0">
                <a:solidFill>
                  <a:srgbClr val="4D4D4D"/>
                </a:solidFill>
                <a:sym typeface="Wingdings" panose="05000000000000000000" pitchFamily="2" charset="2"/>
              </a:rPr>
              <a:t>Carve-out</a:t>
            </a:r>
            <a:r>
              <a:rPr lang="en-GB" sz="1400" dirty="0">
                <a:solidFill>
                  <a:srgbClr val="4D4D4D"/>
                </a:solidFill>
              </a:rPr>
              <a:t> of financial services (but: likely upcoming dedicated legislative proposal and impact of CSRD, SFDR,  etc.)</a:t>
            </a:r>
          </a:p>
        </p:txBody>
      </p:sp>
      <p:sp>
        <p:nvSpPr>
          <p:cNvPr id="6" name="TextBox 10">
            <a:extLst>
              <a:ext uri="{FF2B5EF4-FFF2-40B4-BE49-F238E27FC236}">
                <a16:creationId xmlns:a16="http://schemas.microsoft.com/office/drawing/2014/main" id="{6481766C-9233-B03C-4571-D54F98BC1A50}"/>
              </a:ext>
            </a:extLst>
          </p:cNvPr>
          <p:cNvSpPr txBox="1"/>
          <p:nvPr/>
        </p:nvSpPr>
        <p:spPr>
          <a:xfrm>
            <a:off x="5428541" y="5204727"/>
            <a:ext cx="6522099" cy="98488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i="1" dirty="0">
                <a:solidFill>
                  <a:srgbClr val="4D4D4D"/>
                </a:solidFill>
              </a:rPr>
              <a:t>Business partners are defined as entities with whom the in-scope company has a commercial agreement related to the operations, products or services of the company or to whom the company provides services (direct business partners) or which perform business operations related to the operations, products or services of the company (indirect business partners).</a:t>
            </a:r>
          </a:p>
          <a:p>
            <a:endParaRPr lang="en-GB" sz="1000" dirty="0">
              <a:solidFill>
                <a:srgbClr val="4D4D4D"/>
              </a:solidFill>
            </a:endParaRPr>
          </a:p>
        </p:txBody>
      </p:sp>
    </p:spTree>
    <p:custDataLst>
      <p:tags r:id="rId1"/>
    </p:custDataLst>
    <p:extLst>
      <p:ext uri="{BB962C8B-B14F-4D97-AF65-F5344CB8AC3E}">
        <p14:creationId xmlns:p14="http://schemas.microsoft.com/office/powerpoint/2010/main" val="940553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553F-0749-9CA7-5D02-22B57D74AAF6}"/>
              </a:ext>
            </a:extLst>
          </p:cNvPr>
          <p:cNvSpPr>
            <a:spLocks noGrp="1"/>
          </p:cNvSpPr>
          <p:nvPr>
            <p:ph type="title"/>
          </p:nvPr>
        </p:nvSpPr>
        <p:spPr/>
        <p:txBody>
          <a:bodyPr/>
          <a:lstStyle/>
          <a:p>
            <a:r>
              <a:rPr lang="en-GB" dirty="0"/>
              <a:t>Global landscape of due diligence and reporting instruments </a:t>
            </a:r>
          </a:p>
        </p:txBody>
      </p:sp>
      <p:pic>
        <p:nvPicPr>
          <p:cNvPr id="49" name="Picture 48" descr="A map of the world&#10;&#10;Description automatically generated with medium confidence">
            <a:extLst>
              <a:ext uri="{FF2B5EF4-FFF2-40B4-BE49-F238E27FC236}">
                <a16:creationId xmlns:a16="http://schemas.microsoft.com/office/drawing/2014/main" id="{91D878AA-33A9-68A0-6D50-D66AD677A6B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763262" y="1989131"/>
            <a:ext cx="5229050" cy="3473384"/>
          </a:xfrm>
          <a:prstGeom prst="rect">
            <a:avLst/>
          </a:prstGeom>
        </p:spPr>
      </p:pic>
      <p:grpSp>
        <p:nvGrpSpPr>
          <p:cNvPr id="65" name="Group 64">
            <a:extLst>
              <a:ext uri="{FF2B5EF4-FFF2-40B4-BE49-F238E27FC236}">
                <a16:creationId xmlns:a16="http://schemas.microsoft.com/office/drawing/2014/main" id="{780B594E-C41E-9DC6-2A8E-E3DEC60F2F4A}"/>
              </a:ext>
            </a:extLst>
          </p:cNvPr>
          <p:cNvGrpSpPr/>
          <p:nvPr/>
        </p:nvGrpSpPr>
        <p:grpSpPr>
          <a:xfrm>
            <a:off x="5986031" y="2931970"/>
            <a:ext cx="118063" cy="178834"/>
            <a:chOff x="864086" y="1561856"/>
            <a:chExt cx="146113" cy="213455"/>
          </a:xfrm>
        </p:grpSpPr>
        <p:sp>
          <p:nvSpPr>
            <p:cNvPr id="70" name="Freeform: Shape 69">
              <a:extLst>
                <a:ext uri="{FF2B5EF4-FFF2-40B4-BE49-F238E27FC236}">
                  <a16:creationId xmlns:a16="http://schemas.microsoft.com/office/drawing/2014/main" id="{A07B05E2-9880-073C-AF14-D0FC3B8632BC}"/>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75" name="Freeform: Shape 74">
              <a:extLst>
                <a:ext uri="{FF2B5EF4-FFF2-40B4-BE49-F238E27FC236}">
                  <a16:creationId xmlns:a16="http://schemas.microsoft.com/office/drawing/2014/main" id="{9785F50D-ABBC-3CAD-4B9C-01DC569531AF}"/>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2D4F4"/>
            </a:solidFill>
            <a:ln w="9525" cap="flat">
              <a:noFill/>
              <a:prstDash val="solid"/>
              <a:miter/>
            </a:ln>
          </p:spPr>
          <p:txBody>
            <a:bodyPr rtlCol="0" anchor="ctr"/>
            <a:lstStyle/>
            <a:p>
              <a:endParaRPr lang="en-GB" dirty="0"/>
            </a:p>
          </p:txBody>
        </p:sp>
        <p:sp>
          <p:nvSpPr>
            <p:cNvPr id="76" name="Freeform: Shape 75">
              <a:extLst>
                <a:ext uri="{FF2B5EF4-FFF2-40B4-BE49-F238E27FC236}">
                  <a16:creationId xmlns:a16="http://schemas.microsoft.com/office/drawing/2014/main" id="{BDA9102B-9406-F60A-F574-C80847FF5F0C}"/>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77" name="Group 76">
            <a:extLst>
              <a:ext uri="{FF2B5EF4-FFF2-40B4-BE49-F238E27FC236}">
                <a16:creationId xmlns:a16="http://schemas.microsoft.com/office/drawing/2014/main" id="{264B6CCC-D1D3-FF8B-9811-C2DF2E9F10F5}"/>
              </a:ext>
            </a:extLst>
          </p:cNvPr>
          <p:cNvGrpSpPr/>
          <p:nvPr/>
        </p:nvGrpSpPr>
        <p:grpSpPr>
          <a:xfrm>
            <a:off x="5992476" y="2277628"/>
            <a:ext cx="115333" cy="181243"/>
            <a:chOff x="1141429" y="1563808"/>
            <a:chExt cx="146113" cy="213455"/>
          </a:xfrm>
        </p:grpSpPr>
        <p:sp>
          <p:nvSpPr>
            <p:cNvPr id="78" name="Freeform: Shape 77">
              <a:extLst>
                <a:ext uri="{FF2B5EF4-FFF2-40B4-BE49-F238E27FC236}">
                  <a16:creationId xmlns:a16="http://schemas.microsoft.com/office/drawing/2014/main" id="{8D14F76F-FA8B-2364-B87C-FC0DABCEAFB8}"/>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05" name="Freeform: Shape 104">
              <a:extLst>
                <a:ext uri="{FF2B5EF4-FFF2-40B4-BE49-F238E27FC236}">
                  <a16:creationId xmlns:a16="http://schemas.microsoft.com/office/drawing/2014/main" id="{180AFAF8-248D-C291-9890-6F45B8B77D83}"/>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0" name="Group 109">
            <a:extLst>
              <a:ext uri="{FF2B5EF4-FFF2-40B4-BE49-F238E27FC236}">
                <a16:creationId xmlns:a16="http://schemas.microsoft.com/office/drawing/2014/main" id="{7EE3D566-1C77-5D5F-B5FC-A771665F1529}"/>
              </a:ext>
            </a:extLst>
          </p:cNvPr>
          <p:cNvGrpSpPr/>
          <p:nvPr/>
        </p:nvGrpSpPr>
        <p:grpSpPr>
          <a:xfrm>
            <a:off x="6019930" y="2750727"/>
            <a:ext cx="115333" cy="181243"/>
            <a:chOff x="1141429" y="1563808"/>
            <a:chExt cx="146113" cy="213455"/>
          </a:xfrm>
        </p:grpSpPr>
        <p:sp>
          <p:nvSpPr>
            <p:cNvPr id="111" name="Freeform: Shape 110">
              <a:extLst>
                <a:ext uri="{FF2B5EF4-FFF2-40B4-BE49-F238E27FC236}">
                  <a16:creationId xmlns:a16="http://schemas.microsoft.com/office/drawing/2014/main" id="{ED8CD856-6E95-5A8F-EEB0-8FDAB608E6B4}"/>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12" name="Freeform: Shape 111">
              <a:extLst>
                <a:ext uri="{FF2B5EF4-FFF2-40B4-BE49-F238E27FC236}">
                  <a16:creationId xmlns:a16="http://schemas.microsoft.com/office/drawing/2014/main" id="{C7BDCAF9-B99A-3181-7004-4047B4F116B6}"/>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3" name="Group 112">
            <a:extLst>
              <a:ext uri="{FF2B5EF4-FFF2-40B4-BE49-F238E27FC236}">
                <a16:creationId xmlns:a16="http://schemas.microsoft.com/office/drawing/2014/main" id="{4CF9E781-C839-5C1E-0D34-66C8DF26937E}"/>
              </a:ext>
            </a:extLst>
          </p:cNvPr>
          <p:cNvGrpSpPr/>
          <p:nvPr/>
        </p:nvGrpSpPr>
        <p:grpSpPr>
          <a:xfrm>
            <a:off x="5834705" y="2931970"/>
            <a:ext cx="115333" cy="181243"/>
            <a:chOff x="1141429" y="1563808"/>
            <a:chExt cx="146113" cy="213455"/>
          </a:xfrm>
        </p:grpSpPr>
        <p:sp>
          <p:nvSpPr>
            <p:cNvPr id="114" name="Freeform: Shape 113">
              <a:extLst>
                <a:ext uri="{FF2B5EF4-FFF2-40B4-BE49-F238E27FC236}">
                  <a16:creationId xmlns:a16="http://schemas.microsoft.com/office/drawing/2014/main" id="{5E752DF2-C8E0-E9E5-3C1F-428B3E6C393F}"/>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dirty="0"/>
            </a:p>
          </p:txBody>
        </p:sp>
        <p:sp>
          <p:nvSpPr>
            <p:cNvPr id="115" name="Freeform: Shape 114">
              <a:extLst>
                <a:ext uri="{FF2B5EF4-FFF2-40B4-BE49-F238E27FC236}">
                  <a16:creationId xmlns:a16="http://schemas.microsoft.com/office/drawing/2014/main" id="{47870415-9B8F-7E60-EABC-DC39F0F3DE96}"/>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6" name="Group 115">
            <a:extLst>
              <a:ext uri="{FF2B5EF4-FFF2-40B4-BE49-F238E27FC236}">
                <a16:creationId xmlns:a16="http://schemas.microsoft.com/office/drawing/2014/main" id="{4563910D-48AE-4FA6-D5D3-FBD1616E2D6C}"/>
              </a:ext>
            </a:extLst>
          </p:cNvPr>
          <p:cNvGrpSpPr/>
          <p:nvPr/>
        </p:nvGrpSpPr>
        <p:grpSpPr>
          <a:xfrm>
            <a:off x="4583286" y="3153562"/>
            <a:ext cx="116771" cy="181243"/>
            <a:chOff x="592483" y="1522586"/>
            <a:chExt cx="146113" cy="213455"/>
          </a:xfrm>
        </p:grpSpPr>
        <p:sp>
          <p:nvSpPr>
            <p:cNvPr id="117" name="Freeform: Shape 116">
              <a:extLst>
                <a:ext uri="{FF2B5EF4-FFF2-40B4-BE49-F238E27FC236}">
                  <a16:creationId xmlns:a16="http://schemas.microsoft.com/office/drawing/2014/main" id="{54EDA23C-37D0-1738-FE78-FA3C168EADDE}"/>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CEA2"/>
            </a:solidFill>
            <a:ln w="9525" cap="flat">
              <a:noFill/>
              <a:prstDash val="solid"/>
              <a:miter/>
            </a:ln>
          </p:spPr>
          <p:txBody>
            <a:bodyPr rtlCol="0" anchor="ctr"/>
            <a:lstStyle/>
            <a:p>
              <a:endParaRPr lang="en-GB" dirty="0"/>
            </a:p>
          </p:txBody>
        </p:sp>
        <p:sp>
          <p:nvSpPr>
            <p:cNvPr id="118" name="Freeform: Shape 117">
              <a:extLst>
                <a:ext uri="{FF2B5EF4-FFF2-40B4-BE49-F238E27FC236}">
                  <a16:creationId xmlns:a16="http://schemas.microsoft.com/office/drawing/2014/main" id="{CE6EEDFA-7088-4EED-633B-27F971FF8561}"/>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19" name="Group 118">
            <a:extLst>
              <a:ext uri="{FF2B5EF4-FFF2-40B4-BE49-F238E27FC236}">
                <a16:creationId xmlns:a16="http://schemas.microsoft.com/office/drawing/2014/main" id="{D91285CD-5676-D1FB-7F49-72A994E27922}"/>
              </a:ext>
            </a:extLst>
          </p:cNvPr>
          <p:cNvGrpSpPr/>
          <p:nvPr/>
        </p:nvGrpSpPr>
        <p:grpSpPr>
          <a:xfrm>
            <a:off x="5318122" y="4455677"/>
            <a:ext cx="116771" cy="181243"/>
            <a:chOff x="592483" y="1522586"/>
            <a:chExt cx="146113" cy="213455"/>
          </a:xfrm>
        </p:grpSpPr>
        <p:sp>
          <p:nvSpPr>
            <p:cNvPr id="120" name="Freeform: Shape 119">
              <a:extLst>
                <a:ext uri="{FF2B5EF4-FFF2-40B4-BE49-F238E27FC236}">
                  <a16:creationId xmlns:a16="http://schemas.microsoft.com/office/drawing/2014/main" id="{3C13821E-E2B7-4173-6BE1-CF7B320DE10E}"/>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21" name="Freeform: Shape 120">
              <a:extLst>
                <a:ext uri="{FF2B5EF4-FFF2-40B4-BE49-F238E27FC236}">
                  <a16:creationId xmlns:a16="http://schemas.microsoft.com/office/drawing/2014/main" id="{40C8B1F0-0A84-C8F6-E463-5E3F3D34D495}"/>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22" name="Group 121">
            <a:extLst>
              <a:ext uri="{FF2B5EF4-FFF2-40B4-BE49-F238E27FC236}">
                <a16:creationId xmlns:a16="http://schemas.microsoft.com/office/drawing/2014/main" id="{DE30900A-45A3-43E5-1685-3E80D908EA25}"/>
              </a:ext>
            </a:extLst>
          </p:cNvPr>
          <p:cNvGrpSpPr/>
          <p:nvPr/>
        </p:nvGrpSpPr>
        <p:grpSpPr>
          <a:xfrm>
            <a:off x="7688805" y="3560640"/>
            <a:ext cx="116771" cy="181243"/>
            <a:chOff x="592483" y="1522586"/>
            <a:chExt cx="146113" cy="213455"/>
          </a:xfrm>
        </p:grpSpPr>
        <p:sp>
          <p:nvSpPr>
            <p:cNvPr id="123" name="Freeform: Shape 122">
              <a:extLst>
                <a:ext uri="{FF2B5EF4-FFF2-40B4-BE49-F238E27FC236}">
                  <a16:creationId xmlns:a16="http://schemas.microsoft.com/office/drawing/2014/main" id="{29C42544-3402-095A-9292-5C363B07D779}"/>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24" name="Freeform: Shape 123">
              <a:extLst>
                <a:ext uri="{FF2B5EF4-FFF2-40B4-BE49-F238E27FC236}">
                  <a16:creationId xmlns:a16="http://schemas.microsoft.com/office/drawing/2014/main" id="{5549B3CC-DE07-8144-2266-83E7E8C5E718}"/>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25" name="Group 124">
            <a:extLst>
              <a:ext uri="{FF2B5EF4-FFF2-40B4-BE49-F238E27FC236}">
                <a16:creationId xmlns:a16="http://schemas.microsoft.com/office/drawing/2014/main" id="{EAC79FD7-2D1E-27E1-4779-2E7DE816CDEF}"/>
              </a:ext>
            </a:extLst>
          </p:cNvPr>
          <p:cNvGrpSpPr/>
          <p:nvPr/>
        </p:nvGrpSpPr>
        <p:grpSpPr>
          <a:xfrm>
            <a:off x="4676075" y="3809803"/>
            <a:ext cx="116771" cy="181243"/>
            <a:chOff x="592483" y="1522586"/>
            <a:chExt cx="146113" cy="213455"/>
          </a:xfrm>
        </p:grpSpPr>
        <p:sp>
          <p:nvSpPr>
            <p:cNvPr id="126" name="Freeform: Shape 125">
              <a:extLst>
                <a:ext uri="{FF2B5EF4-FFF2-40B4-BE49-F238E27FC236}">
                  <a16:creationId xmlns:a16="http://schemas.microsoft.com/office/drawing/2014/main" id="{0EF56C5A-23BF-8FF5-CAB7-56E54BEC01E8}"/>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127" name="Freeform: Shape 126">
              <a:extLst>
                <a:ext uri="{FF2B5EF4-FFF2-40B4-BE49-F238E27FC236}">
                  <a16:creationId xmlns:a16="http://schemas.microsoft.com/office/drawing/2014/main" id="{30A6E984-A9F8-FF57-2CBB-FDFC294C08B3}"/>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28" name="Group 127">
            <a:extLst>
              <a:ext uri="{FF2B5EF4-FFF2-40B4-BE49-F238E27FC236}">
                <a16:creationId xmlns:a16="http://schemas.microsoft.com/office/drawing/2014/main" id="{73F69109-2BBB-2376-2489-3FC6453395B7}"/>
              </a:ext>
            </a:extLst>
          </p:cNvPr>
          <p:cNvGrpSpPr/>
          <p:nvPr/>
        </p:nvGrpSpPr>
        <p:grpSpPr>
          <a:xfrm>
            <a:off x="5717298" y="2675021"/>
            <a:ext cx="116771" cy="181244"/>
            <a:chOff x="864086" y="1561856"/>
            <a:chExt cx="146113" cy="213455"/>
          </a:xfrm>
        </p:grpSpPr>
        <p:sp>
          <p:nvSpPr>
            <p:cNvPr id="129" name="Freeform: Shape 128">
              <a:extLst>
                <a:ext uri="{FF2B5EF4-FFF2-40B4-BE49-F238E27FC236}">
                  <a16:creationId xmlns:a16="http://schemas.microsoft.com/office/drawing/2014/main" id="{03C66A70-C135-F10C-9E92-BC871B80995B}"/>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30" name="Freeform: Shape 129">
              <a:extLst>
                <a:ext uri="{FF2B5EF4-FFF2-40B4-BE49-F238E27FC236}">
                  <a16:creationId xmlns:a16="http://schemas.microsoft.com/office/drawing/2014/main" id="{5C1CCB93-13B9-D4FF-30DD-B3DA54F980A4}"/>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131" name="Freeform: Shape 130">
              <a:extLst>
                <a:ext uri="{FF2B5EF4-FFF2-40B4-BE49-F238E27FC236}">
                  <a16:creationId xmlns:a16="http://schemas.microsoft.com/office/drawing/2014/main" id="{EAFE805E-C05B-3472-83DB-4FAC84010576}"/>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grpSp>
        <p:nvGrpSpPr>
          <p:cNvPr id="132" name="Group 131">
            <a:extLst>
              <a:ext uri="{FF2B5EF4-FFF2-40B4-BE49-F238E27FC236}">
                <a16:creationId xmlns:a16="http://schemas.microsoft.com/office/drawing/2014/main" id="{EB997BD8-ECE9-7831-E4E8-408B4C89CD1F}"/>
              </a:ext>
            </a:extLst>
          </p:cNvPr>
          <p:cNvGrpSpPr/>
          <p:nvPr/>
        </p:nvGrpSpPr>
        <p:grpSpPr>
          <a:xfrm>
            <a:off x="444378" y="1379110"/>
            <a:ext cx="2636900" cy="986457"/>
            <a:chOff x="411053" y="5010153"/>
            <a:chExt cx="1849348" cy="797909"/>
          </a:xfrm>
        </p:grpSpPr>
        <p:sp>
          <p:nvSpPr>
            <p:cNvPr id="133" name="Rectangle 132">
              <a:extLst>
                <a:ext uri="{FF2B5EF4-FFF2-40B4-BE49-F238E27FC236}">
                  <a16:creationId xmlns:a16="http://schemas.microsoft.com/office/drawing/2014/main" id="{5ACA067E-25B9-B426-A03C-1E57A9F12FF8}"/>
                </a:ext>
              </a:extLst>
            </p:cNvPr>
            <p:cNvSpPr/>
            <p:nvPr/>
          </p:nvSpPr>
          <p:spPr>
            <a:xfrm>
              <a:off x="411053" y="5010153"/>
              <a:ext cx="1849348" cy="797909"/>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t"/>
            <a:lstStyle/>
            <a:p>
              <a:r>
                <a:rPr lang="en-GB" sz="700" b="1" dirty="0">
                  <a:solidFill>
                    <a:schemeClr val="tx1"/>
                  </a:solidFill>
                </a:rPr>
                <a:t>Key</a:t>
              </a:r>
            </a:p>
          </p:txBody>
        </p:sp>
        <p:grpSp>
          <p:nvGrpSpPr>
            <p:cNvPr id="134" name="Group 133">
              <a:extLst>
                <a:ext uri="{FF2B5EF4-FFF2-40B4-BE49-F238E27FC236}">
                  <a16:creationId xmlns:a16="http://schemas.microsoft.com/office/drawing/2014/main" id="{D2F30BF8-A528-9E1B-8991-FE92F1001795}"/>
                </a:ext>
              </a:extLst>
            </p:cNvPr>
            <p:cNvGrpSpPr/>
            <p:nvPr/>
          </p:nvGrpSpPr>
          <p:grpSpPr>
            <a:xfrm>
              <a:off x="462115" y="5217986"/>
              <a:ext cx="1508892" cy="90485"/>
              <a:chOff x="505923" y="5684278"/>
              <a:chExt cx="2190370" cy="131352"/>
            </a:xfrm>
          </p:grpSpPr>
          <p:sp>
            <p:nvSpPr>
              <p:cNvPr id="141" name="Flowchart: Connector 140">
                <a:extLst>
                  <a:ext uri="{FF2B5EF4-FFF2-40B4-BE49-F238E27FC236}">
                    <a16:creationId xmlns:a16="http://schemas.microsoft.com/office/drawing/2014/main" id="{9FA6F546-E13C-411E-C38C-D7A5A000C020}"/>
                  </a:ext>
                </a:extLst>
              </p:cNvPr>
              <p:cNvSpPr/>
              <p:nvPr/>
            </p:nvSpPr>
            <p:spPr>
              <a:xfrm>
                <a:off x="505923" y="5688819"/>
                <a:ext cx="109953" cy="126811"/>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42" name="TextBox 141">
                <a:extLst>
                  <a:ext uri="{FF2B5EF4-FFF2-40B4-BE49-F238E27FC236}">
                    <a16:creationId xmlns:a16="http://schemas.microsoft.com/office/drawing/2014/main" id="{31B67D47-09AB-D22B-FB29-5599F29146A6}"/>
                  </a:ext>
                </a:extLst>
              </p:cNvPr>
              <p:cNvSpPr txBox="1"/>
              <p:nvPr/>
            </p:nvSpPr>
            <p:spPr>
              <a:xfrm>
                <a:off x="665779" y="5684278"/>
                <a:ext cx="2030514" cy="126486"/>
              </a:xfrm>
              <a:prstGeom prst="rect">
                <a:avLst/>
              </a:prstGeom>
              <a:noFill/>
            </p:spPr>
            <p:txBody>
              <a:bodyPr wrap="square" lIns="0" tIns="0" rIns="0" bIns="0" rtlCol="0">
                <a:spAutoFit/>
              </a:bodyPr>
              <a:lstStyle/>
              <a:p>
                <a:r>
                  <a:rPr lang="en-GB" sz="700" dirty="0">
                    <a:solidFill>
                      <a:srgbClr val="4D4D4D"/>
                    </a:solidFill>
                  </a:rPr>
                  <a:t>Represents a reporting obligation</a:t>
                </a:r>
              </a:p>
            </p:txBody>
          </p:sp>
        </p:grpSp>
        <p:grpSp>
          <p:nvGrpSpPr>
            <p:cNvPr id="135" name="Group 134">
              <a:extLst>
                <a:ext uri="{FF2B5EF4-FFF2-40B4-BE49-F238E27FC236}">
                  <a16:creationId xmlns:a16="http://schemas.microsoft.com/office/drawing/2014/main" id="{831137A2-6996-6DEE-E7F3-9DE629427099}"/>
                </a:ext>
              </a:extLst>
            </p:cNvPr>
            <p:cNvGrpSpPr/>
            <p:nvPr/>
          </p:nvGrpSpPr>
          <p:grpSpPr>
            <a:xfrm>
              <a:off x="462116" y="5354970"/>
              <a:ext cx="1720441" cy="88493"/>
              <a:chOff x="505924" y="5999795"/>
              <a:chExt cx="2497465" cy="128460"/>
            </a:xfrm>
          </p:grpSpPr>
          <p:sp>
            <p:nvSpPr>
              <p:cNvPr id="139" name="Flowchart: Connector 138">
                <a:extLst>
                  <a:ext uri="{FF2B5EF4-FFF2-40B4-BE49-F238E27FC236}">
                    <a16:creationId xmlns:a16="http://schemas.microsoft.com/office/drawing/2014/main" id="{2C8C913B-09B2-A76B-90C6-C69214EA55FA}"/>
                  </a:ext>
                </a:extLst>
              </p:cNvPr>
              <p:cNvSpPr/>
              <p:nvPr/>
            </p:nvSpPr>
            <p:spPr>
              <a:xfrm>
                <a:off x="505924" y="6001444"/>
                <a:ext cx="109953" cy="126811"/>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40" name="TextBox 139">
                <a:extLst>
                  <a:ext uri="{FF2B5EF4-FFF2-40B4-BE49-F238E27FC236}">
                    <a16:creationId xmlns:a16="http://schemas.microsoft.com/office/drawing/2014/main" id="{100FFF63-80F1-D3F8-9C7E-2B831E71338E}"/>
                  </a:ext>
                </a:extLst>
              </p:cNvPr>
              <p:cNvSpPr txBox="1"/>
              <p:nvPr/>
            </p:nvSpPr>
            <p:spPr>
              <a:xfrm>
                <a:off x="665777" y="5999795"/>
                <a:ext cx="2337612" cy="126485"/>
              </a:xfrm>
              <a:prstGeom prst="rect">
                <a:avLst/>
              </a:prstGeom>
              <a:noFill/>
            </p:spPr>
            <p:txBody>
              <a:bodyPr wrap="square" lIns="0" tIns="0" rIns="0" bIns="0" rtlCol="0">
                <a:spAutoFit/>
              </a:bodyPr>
              <a:lstStyle/>
              <a:p>
                <a:r>
                  <a:rPr lang="en-GB" sz="700" dirty="0">
                    <a:solidFill>
                      <a:srgbClr val="4D4D4D"/>
                    </a:solidFill>
                  </a:rPr>
                  <a:t>Represents a due diligence (with reporting) obligation</a:t>
                </a:r>
              </a:p>
            </p:txBody>
          </p:sp>
        </p:grpSp>
        <p:grpSp>
          <p:nvGrpSpPr>
            <p:cNvPr id="136" name="Group 135">
              <a:extLst>
                <a:ext uri="{FF2B5EF4-FFF2-40B4-BE49-F238E27FC236}">
                  <a16:creationId xmlns:a16="http://schemas.microsoft.com/office/drawing/2014/main" id="{02A6C9B5-9EC1-AFC4-66A5-290A70976581}"/>
                </a:ext>
              </a:extLst>
            </p:cNvPr>
            <p:cNvGrpSpPr/>
            <p:nvPr/>
          </p:nvGrpSpPr>
          <p:grpSpPr>
            <a:xfrm>
              <a:off x="462115" y="5480137"/>
              <a:ext cx="1720445" cy="174265"/>
              <a:chOff x="505923" y="6064814"/>
              <a:chExt cx="2497469" cy="252970"/>
            </a:xfrm>
          </p:grpSpPr>
          <p:sp>
            <p:nvSpPr>
              <p:cNvPr id="137" name="Flowchart: Connector 136">
                <a:extLst>
                  <a:ext uri="{FF2B5EF4-FFF2-40B4-BE49-F238E27FC236}">
                    <a16:creationId xmlns:a16="http://schemas.microsoft.com/office/drawing/2014/main" id="{C8B513E8-110B-6ACF-E44D-D9745DC1C71B}"/>
                  </a:ext>
                </a:extLst>
              </p:cNvPr>
              <p:cNvSpPr/>
              <p:nvPr/>
            </p:nvSpPr>
            <p:spPr>
              <a:xfrm>
                <a:off x="505923" y="6064825"/>
                <a:ext cx="109953" cy="126811"/>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38" name="TextBox 137">
                <a:extLst>
                  <a:ext uri="{FF2B5EF4-FFF2-40B4-BE49-F238E27FC236}">
                    <a16:creationId xmlns:a16="http://schemas.microsoft.com/office/drawing/2014/main" id="{70866A0C-74BE-55A9-E87E-A4C2ABFB64FC}"/>
                  </a:ext>
                </a:extLst>
              </p:cNvPr>
              <p:cNvSpPr txBox="1"/>
              <p:nvPr/>
            </p:nvSpPr>
            <p:spPr>
              <a:xfrm>
                <a:off x="665778" y="6064814"/>
                <a:ext cx="2337614" cy="252970"/>
              </a:xfrm>
              <a:prstGeom prst="rect">
                <a:avLst/>
              </a:prstGeom>
              <a:noFill/>
            </p:spPr>
            <p:txBody>
              <a:bodyPr wrap="square" lIns="0" tIns="0" rIns="0" bIns="0" rtlCol="0">
                <a:spAutoFit/>
              </a:bodyPr>
              <a:lstStyle/>
              <a:p>
                <a:r>
                  <a:rPr lang="en-GB" sz="700" dirty="0">
                    <a:solidFill>
                      <a:srgbClr val="4D4D4D"/>
                    </a:solidFill>
                  </a:rPr>
                  <a:t>Represents a proposal for regimes that are being developed/considered</a:t>
                </a:r>
              </a:p>
            </p:txBody>
          </p:sp>
        </p:grpSp>
      </p:grpSp>
      <p:sp>
        <p:nvSpPr>
          <p:cNvPr id="143" name="Rectangle 142">
            <a:extLst>
              <a:ext uri="{FF2B5EF4-FFF2-40B4-BE49-F238E27FC236}">
                <a16:creationId xmlns:a16="http://schemas.microsoft.com/office/drawing/2014/main" id="{C18B13D7-A038-4D30-F2CB-D3ACB99BBD81}"/>
              </a:ext>
            </a:extLst>
          </p:cNvPr>
          <p:cNvSpPr/>
          <p:nvPr/>
        </p:nvSpPr>
        <p:spPr>
          <a:xfrm>
            <a:off x="1160894" y="4533773"/>
            <a:ext cx="4038099" cy="1836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700" b="0" i="0" u="none" strike="noStrike" baseline="0" dirty="0">
                <a:solidFill>
                  <a:srgbClr val="4D4D4D"/>
                </a:solidFill>
              </a:rPr>
              <a:t>Various countries are considering human rights and/or climate-related legislation. </a:t>
            </a:r>
          </a:p>
          <a:p>
            <a:endParaRPr lang="en-GB" sz="700" b="0" i="0" u="none" strike="noStrike" baseline="0" dirty="0">
              <a:solidFill>
                <a:srgbClr val="4D4D4D"/>
              </a:solidFill>
            </a:endParaRPr>
          </a:p>
          <a:p>
            <a:pPr marL="171450" indent="-171450">
              <a:buFont typeface="Arial" panose="020B0604020202020204" pitchFamily="34" charset="0"/>
              <a:buChar char="•"/>
            </a:pPr>
            <a:r>
              <a:rPr lang="en-GB" sz="700" b="0" i="0" u="none" strike="noStrike" baseline="0" dirty="0">
                <a:solidFill>
                  <a:srgbClr val="4D4D4D"/>
                </a:solidFill>
              </a:rPr>
              <a:t>In Mexico there are new environmental risk evaluation requirements and a legislative reform initiative is proposed which, if passed, would impose a corporate obligation to implement human rights risk analysis. </a:t>
            </a:r>
          </a:p>
          <a:p>
            <a:pPr marL="171450" indent="-171450">
              <a:buFont typeface="Arial" panose="020B0604020202020204" pitchFamily="34" charset="0"/>
              <a:buChar char="•"/>
            </a:pPr>
            <a:r>
              <a:rPr lang="en-GB" sz="700" b="0" i="0" u="none" strike="noStrike" baseline="0" dirty="0">
                <a:solidFill>
                  <a:srgbClr val="4D4D4D"/>
                </a:solidFill>
              </a:rPr>
              <a:t>Many countries (e.g., Peru, Colombia, Chile, Brazil) have a National Action Plan in Business and Human Rights, some of which include promoting implementation of due diligence processes for large companies. </a:t>
            </a:r>
          </a:p>
          <a:p>
            <a:pPr marL="171450" indent="-171450">
              <a:buFont typeface="Arial" panose="020B0604020202020204" pitchFamily="34" charset="0"/>
              <a:buChar char="•"/>
            </a:pPr>
            <a:r>
              <a:rPr lang="en-GB" sz="700" b="0" i="0" u="none" strike="noStrike" baseline="0" dirty="0">
                <a:solidFill>
                  <a:srgbClr val="4D4D4D"/>
                </a:solidFill>
              </a:rPr>
              <a:t>Various countries are looking to introduce additional protections for indigenous communities, including Mexico. </a:t>
            </a:r>
          </a:p>
          <a:p>
            <a:endParaRPr lang="en-GB" sz="700" dirty="0">
              <a:solidFill>
                <a:srgbClr val="4D4D4D"/>
              </a:solidFill>
            </a:endParaRPr>
          </a:p>
          <a:p>
            <a:r>
              <a:rPr lang="en-GB" sz="700" b="0" i="0" u="none" strike="noStrike" baseline="0" dirty="0">
                <a:solidFill>
                  <a:srgbClr val="4D4D4D"/>
                </a:solidFill>
              </a:rPr>
              <a:t>Other countries including, Bolivia, Brazil, Chile, Costa Rica, El Salvador, Mexico, Panama, have finalised, or are in th</a:t>
            </a:r>
            <a:r>
              <a:rPr lang="en-GB" sz="700" dirty="0">
                <a:solidFill>
                  <a:srgbClr val="4D4D4D"/>
                </a:solidFill>
              </a:rPr>
              <a:t>e process of, or are expected to,</a:t>
            </a:r>
            <a:r>
              <a:rPr lang="en-GB" sz="700" b="0" i="0" u="none" strike="noStrike" baseline="0" dirty="0">
                <a:solidFill>
                  <a:srgbClr val="4D4D4D"/>
                </a:solidFill>
              </a:rPr>
              <a:t> use/adopt the ISSB standards.</a:t>
            </a:r>
            <a:endParaRPr lang="en-GB" sz="700" dirty="0">
              <a:solidFill>
                <a:srgbClr val="4D4D4D"/>
              </a:solidFill>
            </a:endParaRPr>
          </a:p>
        </p:txBody>
      </p:sp>
      <p:sp>
        <p:nvSpPr>
          <p:cNvPr id="144" name="TextBox 143">
            <a:extLst>
              <a:ext uri="{FF2B5EF4-FFF2-40B4-BE49-F238E27FC236}">
                <a16:creationId xmlns:a16="http://schemas.microsoft.com/office/drawing/2014/main" id="{1FF52F2F-414C-8E9C-2A96-686ED266E3B7}"/>
              </a:ext>
            </a:extLst>
          </p:cNvPr>
          <p:cNvSpPr txBox="1"/>
          <p:nvPr/>
        </p:nvSpPr>
        <p:spPr>
          <a:xfrm>
            <a:off x="7032522" y="1239145"/>
            <a:ext cx="3549116" cy="954107"/>
          </a:xfrm>
          <a:prstGeom prst="rect">
            <a:avLst/>
          </a:prstGeom>
          <a:noFill/>
        </p:spPr>
        <p:txBody>
          <a:bodyPr wrap="square" rtlCol="0">
            <a:spAutoFit/>
          </a:bodyPr>
          <a:lstStyle/>
          <a:p>
            <a:endParaRPr lang="en-GB" sz="800" dirty="0">
              <a:solidFill>
                <a:srgbClr val="4D4D4D"/>
              </a:solidFill>
            </a:endParaRPr>
          </a:p>
          <a:p>
            <a:endParaRPr lang="en-GB" sz="600" dirty="0">
              <a:solidFill>
                <a:srgbClr val="4D4D4D"/>
              </a:solidFill>
            </a:endParaRPr>
          </a:p>
          <a:p>
            <a:r>
              <a:rPr lang="en-GB" sz="600" dirty="0">
                <a:solidFill>
                  <a:srgbClr val="4D4D4D"/>
                </a:solidFill>
              </a:rPr>
              <a:t>French Duty of Vigilance Law</a:t>
            </a:r>
          </a:p>
          <a:p>
            <a:r>
              <a:rPr lang="en-GB" sz="600" dirty="0">
                <a:solidFill>
                  <a:srgbClr val="4D4D4D"/>
                </a:solidFill>
              </a:rPr>
              <a:t>Swiss Non-Financial Reporting Regime</a:t>
            </a:r>
          </a:p>
          <a:p>
            <a:r>
              <a:rPr lang="en-GB" sz="600" dirty="0">
                <a:solidFill>
                  <a:srgbClr val="4D4D4D"/>
                </a:solidFill>
              </a:rPr>
              <a:t>Swiss Conflict Minerals Regime</a:t>
            </a:r>
          </a:p>
          <a:p>
            <a:r>
              <a:rPr lang="en-GB" sz="600" dirty="0">
                <a:solidFill>
                  <a:srgbClr val="4D4D4D"/>
                </a:solidFill>
              </a:rPr>
              <a:t>Dutch Bill on Responsible and Sustainable International Business Conduct</a:t>
            </a:r>
          </a:p>
          <a:p>
            <a:r>
              <a:rPr lang="en-GB" sz="600" dirty="0">
                <a:solidFill>
                  <a:srgbClr val="4D4D4D"/>
                </a:solidFill>
              </a:rPr>
              <a:t>Dutch Child Labour Due Diligence Law (ongoing status pending subject to EU CSDDD)</a:t>
            </a:r>
          </a:p>
          <a:p>
            <a:r>
              <a:rPr lang="en-GB" sz="600" dirty="0">
                <a:solidFill>
                  <a:srgbClr val="4D4D4D"/>
                </a:solidFill>
              </a:rPr>
              <a:t>German Supply Chain Due Diligence Act (this may be repealed but specific proposals not yet clear) </a:t>
            </a:r>
          </a:p>
          <a:p>
            <a:r>
              <a:rPr lang="en-GB" sz="600" dirty="0">
                <a:solidFill>
                  <a:srgbClr val="4D4D4D"/>
                </a:solidFill>
              </a:rPr>
              <a:t>Norwegian Transparency Act</a:t>
            </a:r>
            <a:endParaRPr lang="en-GB" dirty="0">
              <a:solidFill>
                <a:srgbClr val="4D4D4D"/>
              </a:solidFill>
            </a:endParaRPr>
          </a:p>
        </p:txBody>
      </p:sp>
      <p:grpSp>
        <p:nvGrpSpPr>
          <p:cNvPr id="145" name="Group 144">
            <a:extLst>
              <a:ext uri="{FF2B5EF4-FFF2-40B4-BE49-F238E27FC236}">
                <a16:creationId xmlns:a16="http://schemas.microsoft.com/office/drawing/2014/main" id="{1B65F5F5-1175-2585-AED9-224FD81ECABD}"/>
              </a:ext>
            </a:extLst>
          </p:cNvPr>
          <p:cNvGrpSpPr/>
          <p:nvPr/>
        </p:nvGrpSpPr>
        <p:grpSpPr>
          <a:xfrm>
            <a:off x="6999155" y="1502920"/>
            <a:ext cx="90000" cy="639704"/>
            <a:chOff x="6984578" y="1588474"/>
            <a:chExt cx="90000" cy="639704"/>
          </a:xfrm>
        </p:grpSpPr>
        <p:sp>
          <p:nvSpPr>
            <p:cNvPr id="146" name="Flowchart: Connector 145">
              <a:extLst>
                <a:ext uri="{FF2B5EF4-FFF2-40B4-BE49-F238E27FC236}">
                  <a16:creationId xmlns:a16="http://schemas.microsoft.com/office/drawing/2014/main" id="{01EC2365-FD16-132A-E462-F3478FCB8DE7}"/>
                </a:ext>
              </a:extLst>
            </p:cNvPr>
            <p:cNvSpPr/>
            <p:nvPr/>
          </p:nvSpPr>
          <p:spPr>
            <a:xfrm>
              <a:off x="6984578" y="2138178"/>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nvGrpSpPr>
            <p:cNvPr id="147" name="Group 146">
              <a:extLst>
                <a:ext uri="{FF2B5EF4-FFF2-40B4-BE49-F238E27FC236}">
                  <a16:creationId xmlns:a16="http://schemas.microsoft.com/office/drawing/2014/main" id="{99618812-39C8-44B1-7C10-667D9B08E2A0}"/>
                </a:ext>
              </a:extLst>
            </p:cNvPr>
            <p:cNvGrpSpPr/>
            <p:nvPr/>
          </p:nvGrpSpPr>
          <p:grpSpPr>
            <a:xfrm>
              <a:off x="6984578" y="1588474"/>
              <a:ext cx="90000" cy="560567"/>
              <a:chOff x="6984578" y="1588474"/>
              <a:chExt cx="90000" cy="560567"/>
            </a:xfrm>
          </p:grpSpPr>
          <p:grpSp>
            <p:nvGrpSpPr>
              <p:cNvPr id="148" name="Group 147">
                <a:extLst>
                  <a:ext uri="{FF2B5EF4-FFF2-40B4-BE49-F238E27FC236}">
                    <a16:creationId xmlns:a16="http://schemas.microsoft.com/office/drawing/2014/main" id="{022361F7-145E-79D0-3677-28C009D9A156}"/>
                  </a:ext>
                </a:extLst>
              </p:cNvPr>
              <p:cNvGrpSpPr/>
              <p:nvPr/>
            </p:nvGrpSpPr>
            <p:grpSpPr>
              <a:xfrm>
                <a:off x="6984578" y="1588474"/>
                <a:ext cx="90000" cy="373083"/>
                <a:chOff x="6984578" y="1588474"/>
                <a:chExt cx="90000" cy="373083"/>
              </a:xfrm>
            </p:grpSpPr>
            <p:grpSp>
              <p:nvGrpSpPr>
                <p:cNvPr id="151" name="Group 150">
                  <a:extLst>
                    <a:ext uri="{FF2B5EF4-FFF2-40B4-BE49-F238E27FC236}">
                      <a16:creationId xmlns:a16="http://schemas.microsoft.com/office/drawing/2014/main" id="{FCE4F548-2FB6-776C-5084-60A2F2E35281}"/>
                    </a:ext>
                  </a:extLst>
                </p:cNvPr>
                <p:cNvGrpSpPr/>
                <p:nvPr/>
              </p:nvGrpSpPr>
              <p:grpSpPr>
                <a:xfrm>
                  <a:off x="6984578" y="1588474"/>
                  <a:ext cx="90000" cy="181570"/>
                  <a:chOff x="6984578" y="1588474"/>
                  <a:chExt cx="90000" cy="181570"/>
                </a:xfrm>
              </p:grpSpPr>
              <p:sp>
                <p:nvSpPr>
                  <p:cNvPr id="154" name="Flowchart: Connector 153">
                    <a:extLst>
                      <a:ext uri="{FF2B5EF4-FFF2-40B4-BE49-F238E27FC236}">
                        <a16:creationId xmlns:a16="http://schemas.microsoft.com/office/drawing/2014/main" id="{D604FE42-B3CA-4B3B-EA4F-9AE4F5E90182}"/>
                      </a:ext>
                    </a:extLst>
                  </p:cNvPr>
                  <p:cNvSpPr/>
                  <p:nvPr/>
                </p:nvSpPr>
                <p:spPr>
                  <a:xfrm>
                    <a:off x="6984578" y="1680044"/>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55" name="Flowchart: Connector 154">
                    <a:extLst>
                      <a:ext uri="{FF2B5EF4-FFF2-40B4-BE49-F238E27FC236}">
                        <a16:creationId xmlns:a16="http://schemas.microsoft.com/office/drawing/2014/main" id="{4F45CBAE-F07E-0F2F-DEEA-AA249EFD2B2C}"/>
                      </a:ext>
                    </a:extLst>
                  </p:cNvPr>
                  <p:cNvSpPr/>
                  <p:nvPr/>
                </p:nvSpPr>
                <p:spPr>
                  <a:xfrm>
                    <a:off x="6984578" y="1588474"/>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52" name="Flowchart: Connector 151">
                  <a:extLst>
                    <a:ext uri="{FF2B5EF4-FFF2-40B4-BE49-F238E27FC236}">
                      <a16:creationId xmlns:a16="http://schemas.microsoft.com/office/drawing/2014/main" id="{7EB028E9-F6AF-C708-DCA1-C46F5831BF72}"/>
                    </a:ext>
                  </a:extLst>
                </p:cNvPr>
                <p:cNvSpPr/>
                <p:nvPr/>
              </p:nvSpPr>
              <p:spPr>
                <a:xfrm>
                  <a:off x="6984578" y="1772044"/>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53" name="Flowchart: Connector 152">
                  <a:extLst>
                    <a:ext uri="{FF2B5EF4-FFF2-40B4-BE49-F238E27FC236}">
                      <a16:creationId xmlns:a16="http://schemas.microsoft.com/office/drawing/2014/main" id="{395BCB3C-CD71-62EC-6E89-F902F605986B}"/>
                    </a:ext>
                  </a:extLst>
                </p:cNvPr>
                <p:cNvSpPr/>
                <p:nvPr/>
              </p:nvSpPr>
              <p:spPr>
                <a:xfrm>
                  <a:off x="6984578" y="1871557"/>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149" name="Flowchart: Connector 148">
                <a:extLst>
                  <a:ext uri="{FF2B5EF4-FFF2-40B4-BE49-F238E27FC236}">
                    <a16:creationId xmlns:a16="http://schemas.microsoft.com/office/drawing/2014/main" id="{44CF3C50-DAF3-811D-B4AC-00849D39F0FA}"/>
                  </a:ext>
                </a:extLst>
              </p:cNvPr>
              <p:cNvSpPr/>
              <p:nvPr/>
            </p:nvSpPr>
            <p:spPr>
              <a:xfrm>
                <a:off x="6984578" y="1963029"/>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150" name="Flowchart: Connector 149">
                <a:extLst>
                  <a:ext uri="{FF2B5EF4-FFF2-40B4-BE49-F238E27FC236}">
                    <a16:creationId xmlns:a16="http://schemas.microsoft.com/office/drawing/2014/main" id="{3982A87B-4429-FD3C-FC6A-09834DBE15CE}"/>
                  </a:ext>
                </a:extLst>
              </p:cNvPr>
              <p:cNvSpPr/>
              <p:nvPr/>
            </p:nvSpPr>
            <p:spPr>
              <a:xfrm>
                <a:off x="6984578" y="2059041"/>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grpSp>
      <p:sp>
        <p:nvSpPr>
          <p:cNvPr id="156" name="TextBox 155">
            <a:extLst>
              <a:ext uri="{FF2B5EF4-FFF2-40B4-BE49-F238E27FC236}">
                <a16:creationId xmlns:a16="http://schemas.microsoft.com/office/drawing/2014/main" id="{0AC576AA-CB13-C406-CFDA-51C611E19B83}"/>
              </a:ext>
            </a:extLst>
          </p:cNvPr>
          <p:cNvSpPr txBox="1"/>
          <p:nvPr/>
        </p:nvSpPr>
        <p:spPr>
          <a:xfrm>
            <a:off x="4612057" y="1651143"/>
            <a:ext cx="2420464" cy="415498"/>
          </a:xfrm>
          <a:prstGeom prst="rect">
            <a:avLst/>
          </a:prstGeom>
          <a:noFill/>
        </p:spPr>
        <p:txBody>
          <a:bodyPr wrap="square" rtlCol="0">
            <a:spAutoFit/>
          </a:bodyPr>
          <a:lstStyle/>
          <a:p>
            <a:r>
              <a:rPr lang="en-GB" sz="700" dirty="0">
                <a:solidFill>
                  <a:srgbClr val="4D4D4D"/>
                </a:solidFill>
              </a:rPr>
              <a:t>Canada Act to enact the Fighting Against Forced </a:t>
            </a:r>
          </a:p>
          <a:p>
            <a:r>
              <a:rPr lang="en-GB" sz="700" dirty="0">
                <a:solidFill>
                  <a:srgbClr val="4D4D4D"/>
                </a:solidFill>
              </a:rPr>
              <a:t>Labour and Child Labour in Supply Chains Act</a:t>
            </a:r>
          </a:p>
          <a:p>
            <a:r>
              <a:rPr lang="en-GB" sz="700" dirty="0">
                <a:solidFill>
                  <a:srgbClr val="4D4D4D"/>
                </a:solidFill>
              </a:rPr>
              <a:t>Note voluntary sustainability standards (based on ISSB)</a:t>
            </a:r>
          </a:p>
        </p:txBody>
      </p:sp>
      <p:sp>
        <p:nvSpPr>
          <p:cNvPr id="157" name="Flowchart: Connector 156">
            <a:extLst>
              <a:ext uri="{FF2B5EF4-FFF2-40B4-BE49-F238E27FC236}">
                <a16:creationId xmlns:a16="http://schemas.microsoft.com/office/drawing/2014/main" id="{D47E21A3-BC92-8E68-F387-CAE692BEA906}"/>
              </a:ext>
            </a:extLst>
          </p:cNvPr>
          <p:cNvSpPr/>
          <p:nvPr/>
        </p:nvSpPr>
        <p:spPr>
          <a:xfrm>
            <a:off x="4711177" y="1553602"/>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58" name="TextBox 157">
            <a:extLst>
              <a:ext uri="{FF2B5EF4-FFF2-40B4-BE49-F238E27FC236}">
                <a16:creationId xmlns:a16="http://schemas.microsoft.com/office/drawing/2014/main" id="{1248D13C-A184-F9A5-13B9-BED7027F5E0B}"/>
              </a:ext>
            </a:extLst>
          </p:cNvPr>
          <p:cNvSpPr txBox="1"/>
          <p:nvPr/>
        </p:nvSpPr>
        <p:spPr>
          <a:xfrm>
            <a:off x="4738248" y="1488127"/>
            <a:ext cx="569125" cy="215444"/>
          </a:xfrm>
          <a:prstGeom prst="rect">
            <a:avLst/>
          </a:prstGeom>
          <a:noFill/>
        </p:spPr>
        <p:txBody>
          <a:bodyPr wrap="square" rtlCol="0">
            <a:spAutoFit/>
          </a:bodyPr>
          <a:lstStyle/>
          <a:p>
            <a:r>
              <a:rPr lang="en-GB" sz="800" dirty="0">
                <a:solidFill>
                  <a:schemeClr val="tx2"/>
                </a:solidFill>
              </a:rPr>
              <a:t>Canada</a:t>
            </a:r>
          </a:p>
        </p:txBody>
      </p:sp>
      <p:grpSp>
        <p:nvGrpSpPr>
          <p:cNvPr id="159" name="Group 158">
            <a:extLst>
              <a:ext uri="{FF2B5EF4-FFF2-40B4-BE49-F238E27FC236}">
                <a16:creationId xmlns:a16="http://schemas.microsoft.com/office/drawing/2014/main" id="{F3A80245-81DE-E026-F530-F19073FC8947}"/>
              </a:ext>
            </a:extLst>
          </p:cNvPr>
          <p:cNvGrpSpPr/>
          <p:nvPr/>
        </p:nvGrpSpPr>
        <p:grpSpPr>
          <a:xfrm>
            <a:off x="6910719" y="5037335"/>
            <a:ext cx="1868268" cy="1415123"/>
            <a:chOff x="6433996" y="5159358"/>
            <a:chExt cx="1868268" cy="1415123"/>
          </a:xfrm>
        </p:grpSpPr>
        <p:sp>
          <p:nvSpPr>
            <p:cNvPr id="160" name="TextBox 159">
              <a:extLst>
                <a:ext uri="{FF2B5EF4-FFF2-40B4-BE49-F238E27FC236}">
                  <a16:creationId xmlns:a16="http://schemas.microsoft.com/office/drawing/2014/main" id="{021A9E15-3CAF-D2A7-60B8-DA2EB101453A}"/>
                </a:ext>
              </a:extLst>
            </p:cNvPr>
            <p:cNvSpPr txBox="1"/>
            <p:nvPr/>
          </p:nvSpPr>
          <p:spPr>
            <a:xfrm>
              <a:off x="6433996" y="5189486"/>
              <a:ext cx="1868268" cy="1384995"/>
            </a:xfrm>
            <a:prstGeom prst="rect">
              <a:avLst/>
            </a:prstGeom>
            <a:noFill/>
          </p:spPr>
          <p:txBody>
            <a:bodyPr wrap="square" rtlCol="0">
              <a:spAutoFit/>
            </a:bodyPr>
            <a:lstStyle/>
            <a:p>
              <a:endParaRPr lang="en-GB" sz="700" dirty="0">
                <a:solidFill>
                  <a:schemeClr val="tx2"/>
                </a:solidFill>
              </a:endParaRPr>
            </a:p>
            <a:p>
              <a:r>
                <a:rPr lang="en-GB" sz="700" dirty="0">
                  <a:solidFill>
                    <a:srgbClr val="4D4D4D"/>
                  </a:solidFill>
                </a:rPr>
                <a:t>Mandatory climate reporting regime</a:t>
              </a:r>
            </a:p>
            <a:p>
              <a:r>
                <a:rPr lang="en-GB" sz="700" dirty="0">
                  <a:solidFill>
                    <a:srgbClr val="4D4D4D"/>
                  </a:solidFill>
                </a:rPr>
                <a:t>Australia Modern Slavery Act (reviewed in 2024 and one of the recommendations was to consider introducing mandatory human rights due diligence. The Australian Government has agreed in principle to these recommendations, but no timeline for implementation has been announced and there would be further consultations before any mandatory due diligence).</a:t>
              </a:r>
            </a:p>
            <a:p>
              <a:endParaRPr lang="en-GB" sz="700" dirty="0">
                <a:solidFill>
                  <a:srgbClr val="4D4D4D"/>
                </a:solidFill>
              </a:endParaRPr>
            </a:p>
          </p:txBody>
        </p:sp>
        <p:sp>
          <p:nvSpPr>
            <p:cNvPr id="161" name="Flowchart: Connector 160">
              <a:extLst>
                <a:ext uri="{FF2B5EF4-FFF2-40B4-BE49-F238E27FC236}">
                  <a16:creationId xmlns:a16="http://schemas.microsoft.com/office/drawing/2014/main" id="{19CA57EF-AAC2-00B8-55E3-515FA9AD39F6}"/>
                </a:ext>
              </a:extLst>
            </p:cNvPr>
            <p:cNvSpPr/>
            <p:nvPr/>
          </p:nvSpPr>
          <p:spPr>
            <a:xfrm>
              <a:off x="6515907" y="5218602"/>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62" name="TextBox 161">
              <a:extLst>
                <a:ext uri="{FF2B5EF4-FFF2-40B4-BE49-F238E27FC236}">
                  <a16:creationId xmlns:a16="http://schemas.microsoft.com/office/drawing/2014/main" id="{A5D0A796-D069-BF6B-B1C5-9125687D0142}"/>
                </a:ext>
              </a:extLst>
            </p:cNvPr>
            <p:cNvSpPr txBox="1"/>
            <p:nvPr/>
          </p:nvSpPr>
          <p:spPr>
            <a:xfrm>
              <a:off x="6575375" y="5159358"/>
              <a:ext cx="588786" cy="215444"/>
            </a:xfrm>
            <a:prstGeom prst="rect">
              <a:avLst/>
            </a:prstGeom>
            <a:noFill/>
          </p:spPr>
          <p:txBody>
            <a:bodyPr wrap="square" rtlCol="0">
              <a:spAutoFit/>
            </a:bodyPr>
            <a:lstStyle/>
            <a:p>
              <a:r>
                <a:rPr lang="en-GB" sz="800" dirty="0">
                  <a:solidFill>
                    <a:schemeClr val="tx2"/>
                  </a:solidFill>
                </a:rPr>
                <a:t>Australia</a:t>
              </a:r>
            </a:p>
          </p:txBody>
        </p:sp>
      </p:grpSp>
      <p:sp>
        <p:nvSpPr>
          <p:cNvPr id="163" name="TextBox 162">
            <a:extLst>
              <a:ext uri="{FF2B5EF4-FFF2-40B4-BE49-F238E27FC236}">
                <a16:creationId xmlns:a16="http://schemas.microsoft.com/office/drawing/2014/main" id="{62D798DF-3B7F-2CF8-0365-F11BE2CF95D8}"/>
              </a:ext>
            </a:extLst>
          </p:cNvPr>
          <p:cNvSpPr txBox="1"/>
          <p:nvPr/>
        </p:nvSpPr>
        <p:spPr>
          <a:xfrm>
            <a:off x="6896367" y="1231450"/>
            <a:ext cx="1337718" cy="215444"/>
          </a:xfrm>
          <a:prstGeom prst="rect">
            <a:avLst/>
          </a:prstGeom>
          <a:noFill/>
        </p:spPr>
        <p:txBody>
          <a:bodyPr wrap="square" rtlCol="0">
            <a:spAutoFit/>
          </a:bodyPr>
          <a:lstStyle/>
          <a:p>
            <a:r>
              <a:rPr lang="en-GB" sz="800" dirty="0">
                <a:solidFill>
                  <a:schemeClr val="tx2"/>
                </a:solidFill>
              </a:rPr>
              <a:t>Europe and UK</a:t>
            </a:r>
          </a:p>
        </p:txBody>
      </p:sp>
      <p:grpSp>
        <p:nvGrpSpPr>
          <p:cNvPr id="164" name="Group 163">
            <a:extLst>
              <a:ext uri="{FF2B5EF4-FFF2-40B4-BE49-F238E27FC236}">
                <a16:creationId xmlns:a16="http://schemas.microsoft.com/office/drawing/2014/main" id="{912DD319-A364-D2E8-0465-6AABA54653A7}"/>
              </a:ext>
            </a:extLst>
          </p:cNvPr>
          <p:cNvGrpSpPr/>
          <p:nvPr/>
        </p:nvGrpSpPr>
        <p:grpSpPr>
          <a:xfrm>
            <a:off x="7916005" y="4684049"/>
            <a:ext cx="115333" cy="456346"/>
            <a:chOff x="8203185" y="4666050"/>
            <a:chExt cx="115333" cy="456346"/>
          </a:xfrm>
        </p:grpSpPr>
        <p:grpSp>
          <p:nvGrpSpPr>
            <p:cNvPr id="165" name="Group 164">
              <a:extLst>
                <a:ext uri="{FF2B5EF4-FFF2-40B4-BE49-F238E27FC236}">
                  <a16:creationId xmlns:a16="http://schemas.microsoft.com/office/drawing/2014/main" id="{8ED452E4-EE82-5995-6B20-9ACC3BEF0172}"/>
                </a:ext>
              </a:extLst>
            </p:cNvPr>
            <p:cNvGrpSpPr/>
            <p:nvPr/>
          </p:nvGrpSpPr>
          <p:grpSpPr>
            <a:xfrm>
              <a:off x="8203185" y="4666050"/>
              <a:ext cx="115333" cy="181243"/>
              <a:chOff x="6024562" y="3324225"/>
              <a:chExt cx="146113" cy="213455"/>
            </a:xfrm>
          </p:grpSpPr>
          <p:sp>
            <p:nvSpPr>
              <p:cNvPr id="167" name="Freeform: Shape 166">
                <a:extLst>
                  <a:ext uri="{FF2B5EF4-FFF2-40B4-BE49-F238E27FC236}">
                    <a16:creationId xmlns:a16="http://schemas.microsoft.com/office/drawing/2014/main" id="{8FA9E31C-7C19-BDC6-B6D2-F23E4B284888}"/>
                  </a:ext>
                </a:extLst>
              </p:cNvPr>
              <p:cNvSpPr/>
              <p:nvPr/>
            </p:nvSpPr>
            <p:spPr>
              <a:xfrm>
                <a:off x="6024562" y="3324225"/>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168" name="Freeform: Shape 167">
                <a:extLst>
                  <a:ext uri="{FF2B5EF4-FFF2-40B4-BE49-F238E27FC236}">
                    <a16:creationId xmlns:a16="http://schemas.microsoft.com/office/drawing/2014/main" id="{88F1266F-46FA-8889-92BB-56419EF425BF}"/>
                  </a:ext>
                </a:extLst>
              </p:cNvPr>
              <p:cNvSpPr/>
              <p:nvPr/>
            </p:nvSpPr>
            <p:spPr>
              <a:xfrm>
                <a:off x="6063709" y="3356705"/>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cxnSp>
          <p:nvCxnSpPr>
            <p:cNvPr id="166" name="Straight Connector 165">
              <a:extLst>
                <a:ext uri="{FF2B5EF4-FFF2-40B4-BE49-F238E27FC236}">
                  <a16:creationId xmlns:a16="http://schemas.microsoft.com/office/drawing/2014/main" id="{DF5F6B3B-3AF6-C5A9-7110-B1A8A8A43F7B}"/>
                </a:ext>
              </a:extLst>
            </p:cNvPr>
            <p:cNvCxnSpPr>
              <a:cxnSpLocks/>
            </p:cNvCxnSpPr>
            <p:nvPr/>
          </p:nvCxnSpPr>
          <p:spPr>
            <a:xfrm flipV="1">
              <a:off x="8260723" y="4834593"/>
              <a:ext cx="0" cy="287803"/>
            </a:xfrm>
            <a:prstGeom prst="line">
              <a:avLst/>
            </a:prstGeom>
          </p:spPr>
          <p:style>
            <a:lnRef idx="1">
              <a:schemeClr val="accent6"/>
            </a:lnRef>
            <a:fillRef idx="0">
              <a:schemeClr val="accent6"/>
            </a:fillRef>
            <a:effectRef idx="0">
              <a:schemeClr val="accent6"/>
            </a:effectRef>
            <a:fontRef idx="minor">
              <a:schemeClr val="tx1"/>
            </a:fontRef>
          </p:style>
        </p:cxnSp>
      </p:grpSp>
      <p:cxnSp>
        <p:nvCxnSpPr>
          <p:cNvPr id="169" name="Straight Connector 168">
            <a:extLst>
              <a:ext uri="{FF2B5EF4-FFF2-40B4-BE49-F238E27FC236}">
                <a16:creationId xmlns:a16="http://schemas.microsoft.com/office/drawing/2014/main" id="{7AF33A33-07BE-7FF3-F0C9-757D20CB2DE7}"/>
              </a:ext>
            </a:extLst>
          </p:cNvPr>
          <p:cNvCxnSpPr/>
          <p:nvPr/>
        </p:nvCxnSpPr>
        <p:spPr>
          <a:xfrm flipV="1">
            <a:off x="2218498" y="3698582"/>
            <a:ext cx="2543061" cy="8110"/>
          </a:xfrm>
          <a:prstGeom prst="line">
            <a:avLst/>
          </a:prstGeom>
        </p:spPr>
        <p:style>
          <a:lnRef idx="1">
            <a:schemeClr val="accent6"/>
          </a:lnRef>
          <a:fillRef idx="0">
            <a:schemeClr val="accent6"/>
          </a:fillRef>
          <a:effectRef idx="0">
            <a:schemeClr val="accent6"/>
          </a:effectRef>
          <a:fontRef idx="minor">
            <a:schemeClr val="tx1"/>
          </a:fontRef>
        </p:style>
      </p:cxnSp>
      <p:grpSp>
        <p:nvGrpSpPr>
          <p:cNvPr id="170" name="Group 169">
            <a:extLst>
              <a:ext uri="{FF2B5EF4-FFF2-40B4-BE49-F238E27FC236}">
                <a16:creationId xmlns:a16="http://schemas.microsoft.com/office/drawing/2014/main" id="{6BA324DC-C59B-ABD3-FA6F-7B3DF077E4E1}"/>
              </a:ext>
            </a:extLst>
          </p:cNvPr>
          <p:cNvGrpSpPr/>
          <p:nvPr/>
        </p:nvGrpSpPr>
        <p:grpSpPr>
          <a:xfrm>
            <a:off x="9101005" y="3544918"/>
            <a:ext cx="2909400" cy="1922380"/>
            <a:chOff x="9103746" y="3756590"/>
            <a:chExt cx="2909400" cy="1922380"/>
          </a:xfrm>
        </p:grpSpPr>
        <p:sp>
          <p:nvSpPr>
            <p:cNvPr id="171" name="Rectangle 170">
              <a:extLst>
                <a:ext uri="{FF2B5EF4-FFF2-40B4-BE49-F238E27FC236}">
                  <a16:creationId xmlns:a16="http://schemas.microsoft.com/office/drawing/2014/main" id="{C1CF293A-356E-36B2-E374-60086AEF4F88}"/>
                </a:ext>
              </a:extLst>
            </p:cNvPr>
            <p:cNvSpPr/>
            <p:nvPr/>
          </p:nvSpPr>
          <p:spPr>
            <a:xfrm>
              <a:off x="9103746" y="3923127"/>
              <a:ext cx="2909400" cy="17558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700" b="0" i="0" u="none" strike="noStrike" baseline="0" dirty="0">
                <a:solidFill>
                  <a:srgbClr val="C5006B"/>
                </a:solidFill>
                <a:latin typeface="+mj-lt"/>
              </a:endParaRPr>
            </a:p>
            <a:p>
              <a:endParaRPr lang="en-GB" sz="700" dirty="0">
                <a:solidFill>
                  <a:srgbClr val="4D4D4D"/>
                </a:solidFill>
              </a:endParaRPr>
            </a:p>
            <a:p>
              <a:r>
                <a:rPr lang="en-GB" sz="700" dirty="0">
                  <a:solidFill>
                    <a:srgbClr val="4D4D4D"/>
                  </a:solidFill>
                </a:rPr>
                <a:t>No legislation to directly address human rights and modern slavery.</a:t>
              </a:r>
            </a:p>
            <a:p>
              <a:endParaRPr lang="en-GB" sz="700" dirty="0">
                <a:solidFill>
                  <a:srgbClr val="4D4D4D"/>
                </a:solidFill>
              </a:endParaRPr>
            </a:p>
            <a:p>
              <a:pPr marL="171450" indent="-171450">
                <a:buFont typeface="Arial" panose="020B0604020202020204" pitchFamily="34" charset="0"/>
                <a:buChar char="•"/>
              </a:pPr>
              <a:r>
                <a:rPr lang="en-GB" sz="700" dirty="0">
                  <a:solidFill>
                    <a:srgbClr val="4D4D4D"/>
                  </a:solidFill>
                </a:rPr>
                <a:t>A draft modern slavery bill was tabled in Hong Kong, but it has not been passed into law. </a:t>
              </a:r>
            </a:p>
            <a:p>
              <a:pPr marL="171450" indent="-171450">
                <a:buFont typeface="Arial" panose="020B0604020202020204" pitchFamily="34" charset="0"/>
                <a:buChar char="•"/>
              </a:pPr>
              <a:r>
                <a:rPr lang="en-GB" sz="700" dirty="0">
                  <a:solidFill>
                    <a:srgbClr val="4D4D4D"/>
                  </a:solidFill>
                </a:rPr>
                <a:t>In 2022, the Japanese Government published the Guidelines on Respecting Human Rights in Responsible Supply Chains. While non-binding, legislation against human rights abuses may follow. </a:t>
              </a:r>
            </a:p>
            <a:p>
              <a:pPr marL="171450" indent="-171450">
                <a:buFont typeface="Arial" panose="020B0604020202020204" pitchFamily="34" charset="0"/>
                <a:buChar char="•"/>
              </a:pPr>
              <a:r>
                <a:rPr lang="en-GB" sz="700" dirty="0">
                  <a:solidFill>
                    <a:srgbClr val="4D4D4D"/>
                  </a:solidFill>
                </a:rPr>
                <a:t>Thailand is in the early stages of developing a mandatory human rights and environmental due diligence law but at this stage it remains unclear what form this will take.</a:t>
              </a:r>
            </a:p>
            <a:p>
              <a:pPr marL="171450" indent="-171450">
                <a:buFont typeface="Arial" panose="020B0604020202020204" pitchFamily="34" charset="0"/>
                <a:buChar char="•"/>
              </a:pPr>
              <a:r>
                <a:rPr lang="en-GB" sz="700" dirty="0">
                  <a:solidFill>
                    <a:srgbClr val="4D4D4D"/>
                  </a:solidFill>
                </a:rPr>
                <a:t>In South Korea, a draft human rights due diligence bill has also been tabled.</a:t>
              </a:r>
            </a:p>
            <a:p>
              <a:endParaRPr lang="en-GB" sz="700" dirty="0">
                <a:solidFill>
                  <a:srgbClr val="4D4D4D"/>
                </a:solidFill>
              </a:endParaRPr>
            </a:p>
            <a:p>
              <a:r>
                <a:rPr lang="en-GB" sz="700" dirty="0">
                  <a:solidFill>
                    <a:srgbClr val="4D4D4D"/>
                  </a:solidFill>
                </a:rPr>
                <a:t>Various APAC jurisdictions including Australia, Bangladesh, China, Hong Kong SAR, Indonesia, Japan, Malaysia, Pakistan, Philippines, Singapore, South Korea, Sri Lanka, Chinese Taipei, and Thailand, have finalised, or are in the process of, or are expected to, use/adopt the ISSB standards.</a:t>
              </a:r>
            </a:p>
          </p:txBody>
        </p:sp>
        <p:sp>
          <p:nvSpPr>
            <p:cNvPr id="172" name="Rectangle 171">
              <a:extLst>
                <a:ext uri="{FF2B5EF4-FFF2-40B4-BE49-F238E27FC236}">
                  <a16:creationId xmlns:a16="http://schemas.microsoft.com/office/drawing/2014/main" id="{9AB7A605-87A6-64C7-38B1-557C08181FBA}"/>
                </a:ext>
              </a:extLst>
            </p:cNvPr>
            <p:cNvSpPr/>
            <p:nvPr/>
          </p:nvSpPr>
          <p:spPr>
            <a:xfrm>
              <a:off x="9173625" y="3756590"/>
              <a:ext cx="1637586" cy="15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Asia</a:t>
              </a:r>
            </a:p>
          </p:txBody>
        </p:sp>
        <p:sp>
          <p:nvSpPr>
            <p:cNvPr id="173" name="Flowchart: Connector 172">
              <a:extLst>
                <a:ext uri="{FF2B5EF4-FFF2-40B4-BE49-F238E27FC236}">
                  <a16:creationId xmlns:a16="http://schemas.microsoft.com/office/drawing/2014/main" id="{829B5DDE-F40B-FE53-5F32-B5DF71C7E79F}"/>
                </a:ext>
              </a:extLst>
            </p:cNvPr>
            <p:cNvSpPr/>
            <p:nvPr/>
          </p:nvSpPr>
          <p:spPr>
            <a:xfrm>
              <a:off x="9144405" y="3795610"/>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cxnSp>
        <p:nvCxnSpPr>
          <p:cNvPr id="174" name="Straight Connector 173">
            <a:extLst>
              <a:ext uri="{FF2B5EF4-FFF2-40B4-BE49-F238E27FC236}">
                <a16:creationId xmlns:a16="http://schemas.microsoft.com/office/drawing/2014/main" id="{B8B3C6A1-445F-A28B-F2F5-6947330CB3F6}"/>
              </a:ext>
            </a:extLst>
          </p:cNvPr>
          <p:cNvCxnSpPr>
            <a:cxnSpLocks/>
            <a:stCxn id="123" idx="2"/>
          </p:cNvCxnSpPr>
          <p:nvPr/>
        </p:nvCxnSpPr>
        <p:spPr>
          <a:xfrm>
            <a:off x="7747191" y="3741883"/>
            <a:ext cx="1336417" cy="0"/>
          </a:xfrm>
          <a:prstGeom prst="line">
            <a:avLst/>
          </a:prstGeom>
        </p:spPr>
        <p:style>
          <a:lnRef idx="1">
            <a:schemeClr val="accent6"/>
          </a:lnRef>
          <a:fillRef idx="0">
            <a:schemeClr val="accent6"/>
          </a:fillRef>
          <a:effectRef idx="0">
            <a:schemeClr val="accent6"/>
          </a:effectRef>
          <a:fontRef idx="minor">
            <a:schemeClr val="tx1"/>
          </a:fontRef>
        </p:style>
      </p:cxnSp>
      <p:grpSp>
        <p:nvGrpSpPr>
          <p:cNvPr id="175" name="Group 174">
            <a:extLst>
              <a:ext uri="{FF2B5EF4-FFF2-40B4-BE49-F238E27FC236}">
                <a16:creationId xmlns:a16="http://schemas.microsoft.com/office/drawing/2014/main" id="{A89B2AE2-3B05-0510-4525-69C46A45019F}"/>
              </a:ext>
            </a:extLst>
          </p:cNvPr>
          <p:cNvGrpSpPr/>
          <p:nvPr/>
        </p:nvGrpSpPr>
        <p:grpSpPr>
          <a:xfrm>
            <a:off x="1264297" y="4587956"/>
            <a:ext cx="2082286" cy="146918"/>
            <a:chOff x="2729877" y="4586699"/>
            <a:chExt cx="2082286" cy="146918"/>
          </a:xfrm>
        </p:grpSpPr>
        <p:sp>
          <p:nvSpPr>
            <p:cNvPr id="176" name="Rectangle 175">
              <a:extLst>
                <a:ext uri="{FF2B5EF4-FFF2-40B4-BE49-F238E27FC236}">
                  <a16:creationId xmlns:a16="http://schemas.microsoft.com/office/drawing/2014/main" id="{B9AF4952-2AAF-C753-3B55-462F3B3F7988}"/>
                </a:ext>
              </a:extLst>
            </p:cNvPr>
            <p:cNvSpPr/>
            <p:nvPr/>
          </p:nvSpPr>
          <p:spPr>
            <a:xfrm>
              <a:off x="2764197" y="4586699"/>
              <a:ext cx="2047966" cy="146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Latin America</a:t>
              </a:r>
            </a:p>
          </p:txBody>
        </p:sp>
        <p:sp>
          <p:nvSpPr>
            <p:cNvPr id="177" name="Flowchart: Connector 176">
              <a:extLst>
                <a:ext uri="{FF2B5EF4-FFF2-40B4-BE49-F238E27FC236}">
                  <a16:creationId xmlns:a16="http://schemas.microsoft.com/office/drawing/2014/main" id="{774C2D5D-0215-4EEC-6AFF-805562DB55C7}"/>
                </a:ext>
              </a:extLst>
            </p:cNvPr>
            <p:cNvSpPr/>
            <p:nvPr/>
          </p:nvSpPr>
          <p:spPr>
            <a:xfrm>
              <a:off x="2729877" y="4611953"/>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cxnSp>
        <p:nvCxnSpPr>
          <p:cNvPr id="178" name="Straight Connector 177">
            <a:extLst>
              <a:ext uri="{FF2B5EF4-FFF2-40B4-BE49-F238E27FC236}">
                <a16:creationId xmlns:a16="http://schemas.microsoft.com/office/drawing/2014/main" id="{827B60EB-F882-D7C0-ECA3-A5BB449B0D95}"/>
              </a:ext>
            </a:extLst>
          </p:cNvPr>
          <p:cNvCxnSpPr>
            <a:cxnSpLocks/>
          </p:cNvCxnSpPr>
          <p:nvPr/>
        </p:nvCxnSpPr>
        <p:spPr>
          <a:xfrm>
            <a:off x="2162034" y="4605358"/>
            <a:ext cx="3187374"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79" name="Straight Connector 178">
            <a:extLst>
              <a:ext uri="{FF2B5EF4-FFF2-40B4-BE49-F238E27FC236}">
                <a16:creationId xmlns:a16="http://schemas.microsoft.com/office/drawing/2014/main" id="{CD62AF70-5DC7-453E-DF64-C794540F3ECA}"/>
              </a:ext>
            </a:extLst>
          </p:cNvPr>
          <p:cNvCxnSpPr>
            <a:cxnSpLocks/>
          </p:cNvCxnSpPr>
          <p:nvPr/>
        </p:nvCxnSpPr>
        <p:spPr>
          <a:xfrm>
            <a:off x="4734332" y="3980886"/>
            <a:ext cx="0" cy="630923"/>
          </a:xfrm>
          <a:prstGeom prst="line">
            <a:avLst/>
          </a:prstGeom>
        </p:spPr>
        <p:style>
          <a:lnRef idx="1">
            <a:schemeClr val="accent6"/>
          </a:lnRef>
          <a:fillRef idx="0">
            <a:schemeClr val="accent6"/>
          </a:fillRef>
          <a:effectRef idx="0">
            <a:schemeClr val="accent6"/>
          </a:effectRef>
          <a:fontRef idx="minor">
            <a:schemeClr val="tx1"/>
          </a:fontRef>
        </p:style>
      </p:cxnSp>
      <p:cxnSp>
        <p:nvCxnSpPr>
          <p:cNvPr id="180" name="Straight Connector 179">
            <a:extLst>
              <a:ext uri="{FF2B5EF4-FFF2-40B4-BE49-F238E27FC236}">
                <a16:creationId xmlns:a16="http://schemas.microsoft.com/office/drawing/2014/main" id="{1DBC424A-2096-17D9-DEF9-CB3822A96AAF}"/>
              </a:ext>
            </a:extLst>
          </p:cNvPr>
          <p:cNvCxnSpPr>
            <a:cxnSpLocks/>
          </p:cNvCxnSpPr>
          <p:nvPr/>
        </p:nvCxnSpPr>
        <p:spPr>
          <a:xfrm>
            <a:off x="6950610" y="1302102"/>
            <a:ext cx="0" cy="1168149"/>
          </a:xfrm>
          <a:prstGeom prst="line">
            <a:avLst/>
          </a:prstGeom>
        </p:spPr>
        <p:style>
          <a:lnRef idx="1">
            <a:schemeClr val="accent6"/>
          </a:lnRef>
          <a:fillRef idx="0">
            <a:schemeClr val="accent6"/>
          </a:fillRef>
          <a:effectRef idx="0">
            <a:schemeClr val="accent6"/>
          </a:effectRef>
          <a:fontRef idx="minor">
            <a:schemeClr val="tx1"/>
          </a:fontRef>
        </p:style>
      </p:cxnSp>
      <p:cxnSp>
        <p:nvCxnSpPr>
          <p:cNvPr id="181" name="Straight Connector 180">
            <a:extLst>
              <a:ext uri="{FF2B5EF4-FFF2-40B4-BE49-F238E27FC236}">
                <a16:creationId xmlns:a16="http://schemas.microsoft.com/office/drawing/2014/main" id="{7775E91A-A9A5-116D-81D6-A16B036AE1F1}"/>
              </a:ext>
            </a:extLst>
          </p:cNvPr>
          <p:cNvCxnSpPr>
            <a:cxnSpLocks/>
            <a:endCxn id="117" idx="0"/>
          </p:cNvCxnSpPr>
          <p:nvPr/>
        </p:nvCxnSpPr>
        <p:spPr>
          <a:xfrm>
            <a:off x="4641672" y="1553602"/>
            <a:ext cx="0" cy="1599960"/>
          </a:xfrm>
          <a:prstGeom prst="line">
            <a:avLst/>
          </a:prstGeom>
        </p:spPr>
        <p:style>
          <a:lnRef idx="1">
            <a:schemeClr val="accent6"/>
          </a:lnRef>
          <a:fillRef idx="0">
            <a:schemeClr val="accent6"/>
          </a:fillRef>
          <a:effectRef idx="0">
            <a:schemeClr val="accent6"/>
          </a:effectRef>
          <a:fontRef idx="minor">
            <a:schemeClr val="tx1"/>
          </a:fontRef>
        </p:style>
      </p:cxnSp>
      <p:sp>
        <p:nvSpPr>
          <p:cNvPr id="182" name="TextBox 181">
            <a:extLst>
              <a:ext uri="{FF2B5EF4-FFF2-40B4-BE49-F238E27FC236}">
                <a16:creationId xmlns:a16="http://schemas.microsoft.com/office/drawing/2014/main" id="{37B83E59-0597-3A3C-66B9-BDE7D3312108}"/>
              </a:ext>
            </a:extLst>
          </p:cNvPr>
          <p:cNvSpPr txBox="1"/>
          <p:nvPr/>
        </p:nvSpPr>
        <p:spPr>
          <a:xfrm>
            <a:off x="2249785" y="3706692"/>
            <a:ext cx="1852596" cy="861774"/>
          </a:xfrm>
          <a:prstGeom prst="rect">
            <a:avLst/>
          </a:prstGeom>
          <a:noFill/>
        </p:spPr>
        <p:txBody>
          <a:bodyPr wrap="square" rtlCol="0">
            <a:spAutoFit/>
          </a:bodyPr>
          <a:lstStyle/>
          <a:p>
            <a:endParaRPr lang="en-GB" sz="800" dirty="0">
              <a:solidFill>
                <a:schemeClr val="tx2"/>
              </a:solidFill>
            </a:endParaRPr>
          </a:p>
          <a:p>
            <a:r>
              <a:rPr lang="en-GB" sz="600" dirty="0">
                <a:solidFill>
                  <a:srgbClr val="4D4D4D"/>
                </a:solidFill>
              </a:rPr>
              <a:t>US Conflict Minerals Rule </a:t>
            </a:r>
          </a:p>
          <a:p>
            <a:r>
              <a:rPr lang="en-GB" sz="600" dirty="0">
                <a:solidFill>
                  <a:srgbClr val="4D4D4D"/>
                </a:solidFill>
              </a:rPr>
              <a:t>US Uyghur Forced Labor Prevention Act 2021</a:t>
            </a:r>
          </a:p>
          <a:p>
            <a:r>
              <a:rPr lang="en-GB" sz="600" dirty="0">
                <a:solidFill>
                  <a:srgbClr val="4D4D4D"/>
                </a:solidFill>
              </a:rPr>
              <a:t>California Transparency in Supply Chains Act</a:t>
            </a:r>
          </a:p>
          <a:p>
            <a:r>
              <a:rPr lang="en-GB" sz="600" dirty="0">
                <a:solidFill>
                  <a:srgbClr val="4D4D4D"/>
                </a:solidFill>
              </a:rPr>
              <a:t>California climate disclosure laws</a:t>
            </a:r>
          </a:p>
          <a:p>
            <a:r>
              <a:rPr lang="en-GB" sz="600" dirty="0">
                <a:solidFill>
                  <a:srgbClr val="4D4D4D"/>
                </a:solidFill>
              </a:rPr>
              <a:t>Various State level climate disclosure proposals including in New York, Colorado, New Jersey and Illinois </a:t>
            </a:r>
          </a:p>
        </p:txBody>
      </p:sp>
      <p:sp>
        <p:nvSpPr>
          <p:cNvPr id="183" name="Flowchart: Connector 182">
            <a:extLst>
              <a:ext uri="{FF2B5EF4-FFF2-40B4-BE49-F238E27FC236}">
                <a16:creationId xmlns:a16="http://schemas.microsoft.com/office/drawing/2014/main" id="{D2B7317D-5105-F0C9-1AFA-E9861BAE4A1D}"/>
              </a:ext>
            </a:extLst>
          </p:cNvPr>
          <p:cNvSpPr/>
          <p:nvPr/>
        </p:nvSpPr>
        <p:spPr>
          <a:xfrm>
            <a:off x="2218497" y="4068454"/>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84" name="TextBox 183">
            <a:extLst>
              <a:ext uri="{FF2B5EF4-FFF2-40B4-BE49-F238E27FC236}">
                <a16:creationId xmlns:a16="http://schemas.microsoft.com/office/drawing/2014/main" id="{B1BE969F-983E-B703-6D5F-B023FB73AE42}"/>
              </a:ext>
            </a:extLst>
          </p:cNvPr>
          <p:cNvSpPr txBox="1"/>
          <p:nvPr/>
        </p:nvSpPr>
        <p:spPr>
          <a:xfrm>
            <a:off x="2134713" y="3691303"/>
            <a:ext cx="412456" cy="215444"/>
          </a:xfrm>
          <a:prstGeom prst="rect">
            <a:avLst/>
          </a:prstGeom>
          <a:noFill/>
        </p:spPr>
        <p:txBody>
          <a:bodyPr wrap="square" rtlCol="0">
            <a:spAutoFit/>
          </a:bodyPr>
          <a:lstStyle/>
          <a:p>
            <a:r>
              <a:rPr lang="en-GB" sz="800" dirty="0">
                <a:solidFill>
                  <a:schemeClr val="tx2"/>
                </a:solidFill>
              </a:rPr>
              <a:t>US</a:t>
            </a:r>
          </a:p>
        </p:txBody>
      </p:sp>
      <p:sp>
        <p:nvSpPr>
          <p:cNvPr id="185" name="Flowchart: Connector 184">
            <a:extLst>
              <a:ext uri="{FF2B5EF4-FFF2-40B4-BE49-F238E27FC236}">
                <a16:creationId xmlns:a16="http://schemas.microsoft.com/office/drawing/2014/main" id="{110D50EF-A632-963A-7908-E5747C9A0C4D}"/>
              </a:ext>
            </a:extLst>
          </p:cNvPr>
          <p:cNvSpPr/>
          <p:nvPr/>
        </p:nvSpPr>
        <p:spPr>
          <a:xfrm>
            <a:off x="2218498" y="4164707"/>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86" name="Flowchart: Connector 185">
            <a:extLst>
              <a:ext uri="{FF2B5EF4-FFF2-40B4-BE49-F238E27FC236}">
                <a16:creationId xmlns:a16="http://schemas.microsoft.com/office/drawing/2014/main" id="{186787F4-B52A-B5D7-9C80-D471CF3AC232}"/>
              </a:ext>
            </a:extLst>
          </p:cNvPr>
          <p:cNvSpPr/>
          <p:nvPr/>
        </p:nvSpPr>
        <p:spPr>
          <a:xfrm>
            <a:off x="2221394" y="3973139"/>
            <a:ext cx="90000" cy="9126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nvGrpSpPr>
          <p:cNvPr id="187" name="Group 186">
            <a:extLst>
              <a:ext uri="{FF2B5EF4-FFF2-40B4-BE49-F238E27FC236}">
                <a16:creationId xmlns:a16="http://schemas.microsoft.com/office/drawing/2014/main" id="{346FC926-08C1-DBB5-CA59-D0526C83FD7F}"/>
              </a:ext>
            </a:extLst>
          </p:cNvPr>
          <p:cNvGrpSpPr/>
          <p:nvPr/>
        </p:nvGrpSpPr>
        <p:grpSpPr>
          <a:xfrm>
            <a:off x="8818879" y="5813058"/>
            <a:ext cx="2736602" cy="470844"/>
            <a:chOff x="8884906" y="5626531"/>
            <a:chExt cx="2736602" cy="470844"/>
          </a:xfrm>
        </p:grpSpPr>
        <p:sp>
          <p:nvSpPr>
            <p:cNvPr id="188" name="TextBox 187">
              <a:extLst>
                <a:ext uri="{FF2B5EF4-FFF2-40B4-BE49-F238E27FC236}">
                  <a16:creationId xmlns:a16="http://schemas.microsoft.com/office/drawing/2014/main" id="{534DE005-F599-09E7-C7BE-0E3BE25D5523}"/>
                </a:ext>
              </a:extLst>
            </p:cNvPr>
            <p:cNvSpPr txBox="1"/>
            <p:nvPr/>
          </p:nvSpPr>
          <p:spPr>
            <a:xfrm>
              <a:off x="8903170" y="5681877"/>
              <a:ext cx="2718338" cy="415498"/>
            </a:xfrm>
            <a:prstGeom prst="rect">
              <a:avLst/>
            </a:prstGeom>
            <a:noFill/>
          </p:spPr>
          <p:txBody>
            <a:bodyPr wrap="square" rtlCol="0">
              <a:spAutoFit/>
            </a:bodyPr>
            <a:lstStyle/>
            <a:p>
              <a:endParaRPr lang="en-GB" sz="700" dirty="0">
                <a:solidFill>
                  <a:schemeClr val="tx2"/>
                </a:solidFill>
              </a:endParaRPr>
            </a:p>
            <a:p>
              <a:r>
                <a:rPr lang="en-GB" sz="700" dirty="0">
                  <a:solidFill>
                    <a:srgbClr val="4D4D4D"/>
                  </a:solidFill>
                </a:rPr>
                <a:t>Mandatory climate reporting regime</a:t>
              </a:r>
            </a:p>
            <a:p>
              <a:r>
                <a:rPr lang="en-GB" sz="700" dirty="0">
                  <a:solidFill>
                    <a:srgbClr val="4D4D4D"/>
                  </a:solidFill>
                </a:rPr>
                <a:t>Modern slavery reporting bills introduced into Parliament in 2025</a:t>
              </a:r>
            </a:p>
          </p:txBody>
        </p:sp>
        <p:sp>
          <p:nvSpPr>
            <p:cNvPr id="189" name="Flowchart: Connector 188">
              <a:extLst>
                <a:ext uri="{FF2B5EF4-FFF2-40B4-BE49-F238E27FC236}">
                  <a16:creationId xmlns:a16="http://schemas.microsoft.com/office/drawing/2014/main" id="{910FAAED-3A2E-4EEB-4119-1FD097B7E16A}"/>
                </a:ext>
              </a:extLst>
            </p:cNvPr>
            <p:cNvSpPr/>
            <p:nvPr/>
          </p:nvSpPr>
          <p:spPr>
            <a:xfrm>
              <a:off x="8884906" y="5842949"/>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90" name="TextBox 189">
              <a:extLst>
                <a:ext uri="{FF2B5EF4-FFF2-40B4-BE49-F238E27FC236}">
                  <a16:creationId xmlns:a16="http://schemas.microsoft.com/office/drawing/2014/main" id="{755CA4E4-B620-0BD6-E2E4-9A8A4A782CF8}"/>
                </a:ext>
              </a:extLst>
            </p:cNvPr>
            <p:cNvSpPr txBox="1"/>
            <p:nvPr/>
          </p:nvSpPr>
          <p:spPr>
            <a:xfrm>
              <a:off x="8884907" y="5626531"/>
              <a:ext cx="937139" cy="215444"/>
            </a:xfrm>
            <a:prstGeom prst="rect">
              <a:avLst/>
            </a:prstGeom>
            <a:noFill/>
          </p:spPr>
          <p:txBody>
            <a:bodyPr wrap="square" rtlCol="0">
              <a:spAutoFit/>
            </a:bodyPr>
            <a:lstStyle/>
            <a:p>
              <a:r>
                <a:rPr lang="en-GB" sz="800" dirty="0">
                  <a:solidFill>
                    <a:schemeClr val="tx2"/>
                  </a:solidFill>
                </a:rPr>
                <a:t>New Zealand</a:t>
              </a:r>
            </a:p>
          </p:txBody>
        </p:sp>
      </p:grpSp>
      <p:cxnSp>
        <p:nvCxnSpPr>
          <p:cNvPr id="191" name="Straight Connector 190">
            <a:extLst>
              <a:ext uri="{FF2B5EF4-FFF2-40B4-BE49-F238E27FC236}">
                <a16:creationId xmlns:a16="http://schemas.microsoft.com/office/drawing/2014/main" id="{BA4237CB-9A12-523A-5933-B2878B29C74C}"/>
              </a:ext>
            </a:extLst>
          </p:cNvPr>
          <p:cNvCxnSpPr>
            <a:cxnSpLocks/>
          </p:cNvCxnSpPr>
          <p:nvPr/>
        </p:nvCxnSpPr>
        <p:spPr>
          <a:xfrm flipV="1">
            <a:off x="8832063" y="5140395"/>
            <a:ext cx="0" cy="742809"/>
          </a:xfrm>
          <a:prstGeom prst="line">
            <a:avLst/>
          </a:prstGeom>
        </p:spPr>
        <p:style>
          <a:lnRef idx="1">
            <a:schemeClr val="accent6"/>
          </a:lnRef>
          <a:fillRef idx="0">
            <a:schemeClr val="accent6"/>
          </a:fillRef>
          <a:effectRef idx="0">
            <a:schemeClr val="accent6"/>
          </a:effectRef>
          <a:fontRef idx="minor">
            <a:schemeClr val="tx1"/>
          </a:fontRef>
        </p:style>
      </p:cxnSp>
      <p:sp>
        <p:nvSpPr>
          <p:cNvPr id="192" name="Flowchart: Connector 191">
            <a:extLst>
              <a:ext uri="{FF2B5EF4-FFF2-40B4-BE49-F238E27FC236}">
                <a16:creationId xmlns:a16="http://schemas.microsoft.com/office/drawing/2014/main" id="{1C1EE9C5-3897-9448-537E-D750B384CDC8}"/>
              </a:ext>
            </a:extLst>
          </p:cNvPr>
          <p:cNvSpPr/>
          <p:nvPr/>
        </p:nvSpPr>
        <p:spPr>
          <a:xfrm>
            <a:off x="8818879" y="6138358"/>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sp>
        <p:nvSpPr>
          <p:cNvPr id="193" name="TextBox 192">
            <a:extLst>
              <a:ext uri="{FF2B5EF4-FFF2-40B4-BE49-F238E27FC236}">
                <a16:creationId xmlns:a16="http://schemas.microsoft.com/office/drawing/2014/main" id="{307799E8-2269-3323-FAB8-B87A2A55AEA8}"/>
              </a:ext>
            </a:extLst>
          </p:cNvPr>
          <p:cNvSpPr txBox="1"/>
          <p:nvPr/>
        </p:nvSpPr>
        <p:spPr>
          <a:xfrm>
            <a:off x="390172" y="2468796"/>
            <a:ext cx="1601228" cy="14927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4D4D4D"/>
              </a:buClr>
              <a:buSzTx/>
              <a:buFontTx/>
              <a:buNone/>
              <a:tabLst/>
              <a:defRPr/>
            </a:pPr>
            <a:r>
              <a:rPr lang="en-GB" sz="700" dirty="0">
                <a:solidFill>
                  <a:srgbClr val="4D4D4D"/>
                </a:solidFill>
              </a:rPr>
              <a:t>Note </a:t>
            </a:r>
            <a:r>
              <a:rPr lang="en-GB" sz="700" dirty="0" err="1">
                <a:solidFill>
                  <a:srgbClr val="4D4D4D"/>
                </a:solidFill>
              </a:rPr>
              <a:t>incoming</a:t>
            </a:r>
            <a:r>
              <a:rPr lang="en-GB" sz="700" dirty="0">
                <a:solidFill>
                  <a:srgbClr val="4D4D4D"/>
                </a:solidFill>
              </a:rPr>
              <a:t> ESG reporting regimes will also require extensive reporting on ESG issues (incl. human rights topics) in the supply chain (e.g. the new IFRS sustainability disclosure standards (ISSB) and the EU’s Corporate Sustainability Reporting Directive (and accompanying reporting standards)). This global snapshot of ISSB implementation is based on IFRS jurisdictional profiles at 17 October 2025, available </a:t>
            </a:r>
            <a:r>
              <a:rPr lang="en-GB" sz="700" dirty="0">
                <a:solidFill>
                  <a:srgbClr val="4D4D4D"/>
                </a:solidFill>
                <a:hlinkClick r:id="rId4"/>
              </a:rPr>
              <a:t>here</a:t>
            </a:r>
            <a:r>
              <a:rPr lang="en-GB" sz="700" dirty="0">
                <a:solidFill>
                  <a:srgbClr val="4D4D4D"/>
                </a:solidFill>
              </a:rPr>
              <a:t>. </a:t>
            </a:r>
          </a:p>
        </p:txBody>
      </p:sp>
      <p:grpSp>
        <p:nvGrpSpPr>
          <p:cNvPr id="194" name="Group 193">
            <a:extLst>
              <a:ext uri="{FF2B5EF4-FFF2-40B4-BE49-F238E27FC236}">
                <a16:creationId xmlns:a16="http://schemas.microsoft.com/office/drawing/2014/main" id="{9B70E61F-C203-FBF1-9B64-CCEDD1020C78}"/>
              </a:ext>
            </a:extLst>
          </p:cNvPr>
          <p:cNvGrpSpPr/>
          <p:nvPr/>
        </p:nvGrpSpPr>
        <p:grpSpPr>
          <a:xfrm>
            <a:off x="6995375" y="2181522"/>
            <a:ext cx="2787790" cy="1107996"/>
            <a:chOff x="6995375" y="2278746"/>
            <a:chExt cx="2787790" cy="1107996"/>
          </a:xfrm>
        </p:grpSpPr>
        <p:sp>
          <p:nvSpPr>
            <p:cNvPr id="195" name="Flowchart: Connector 194">
              <a:extLst>
                <a:ext uri="{FF2B5EF4-FFF2-40B4-BE49-F238E27FC236}">
                  <a16:creationId xmlns:a16="http://schemas.microsoft.com/office/drawing/2014/main" id="{E295D36B-B1BB-8760-66DA-1BC445A881E4}"/>
                </a:ext>
              </a:extLst>
            </p:cNvPr>
            <p:cNvSpPr/>
            <p:nvPr/>
          </p:nvSpPr>
          <p:spPr>
            <a:xfrm>
              <a:off x="6997428" y="2320143"/>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nvGrpSpPr>
            <p:cNvPr id="196" name="Group 195">
              <a:extLst>
                <a:ext uri="{FF2B5EF4-FFF2-40B4-BE49-F238E27FC236}">
                  <a16:creationId xmlns:a16="http://schemas.microsoft.com/office/drawing/2014/main" id="{E909F081-D4FB-6B31-BA94-B93D85A81D60}"/>
                </a:ext>
              </a:extLst>
            </p:cNvPr>
            <p:cNvGrpSpPr/>
            <p:nvPr/>
          </p:nvGrpSpPr>
          <p:grpSpPr>
            <a:xfrm>
              <a:off x="6995375" y="2278746"/>
              <a:ext cx="2787790" cy="1107996"/>
              <a:chOff x="6996445" y="2274452"/>
              <a:chExt cx="2787790" cy="1107996"/>
            </a:xfrm>
          </p:grpSpPr>
          <p:sp>
            <p:nvSpPr>
              <p:cNvPr id="197" name="TextBox 196">
                <a:extLst>
                  <a:ext uri="{FF2B5EF4-FFF2-40B4-BE49-F238E27FC236}">
                    <a16:creationId xmlns:a16="http://schemas.microsoft.com/office/drawing/2014/main" id="{902C5A4B-4719-9906-70D4-2B34068C1FFC}"/>
                  </a:ext>
                </a:extLst>
              </p:cNvPr>
              <p:cNvSpPr txBox="1"/>
              <p:nvPr/>
            </p:nvSpPr>
            <p:spPr>
              <a:xfrm>
                <a:off x="7040903" y="2274452"/>
                <a:ext cx="2743332" cy="1107996"/>
              </a:xfrm>
              <a:prstGeom prst="rect">
                <a:avLst/>
              </a:prstGeom>
              <a:noFill/>
            </p:spPr>
            <p:txBody>
              <a:bodyPr wrap="square" rtlCol="0">
                <a:spAutoFit/>
              </a:bodyPr>
              <a:lstStyle/>
              <a:p>
                <a:r>
                  <a:rPr lang="en-GB" sz="600" dirty="0">
                    <a:solidFill>
                      <a:srgbClr val="4D4D4D"/>
                    </a:solidFill>
                  </a:rPr>
                  <a:t>EU Corporate Sustainability Reporting Directive (CSRD)</a:t>
                </a:r>
              </a:p>
              <a:p>
                <a:r>
                  <a:rPr lang="en-GB" sz="600" dirty="0">
                    <a:solidFill>
                      <a:srgbClr val="4D4D4D"/>
                    </a:solidFill>
                  </a:rPr>
                  <a:t>EU Corporate Sustainability Due Diligence Directive (CSDDD)</a:t>
                </a:r>
              </a:p>
              <a:p>
                <a:r>
                  <a:rPr lang="en-GB" sz="600" dirty="0">
                    <a:solidFill>
                      <a:srgbClr val="4D4D4D"/>
                    </a:solidFill>
                  </a:rPr>
                  <a:t>EU Conflict Minerals Regulation</a:t>
                </a:r>
              </a:p>
              <a:p>
                <a:r>
                  <a:rPr lang="en-GB" sz="600" dirty="0">
                    <a:solidFill>
                      <a:srgbClr val="4D4D4D"/>
                    </a:solidFill>
                  </a:rPr>
                  <a:t>EU Regulation on Deforestation-Free Products (EUDR)</a:t>
                </a:r>
              </a:p>
              <a:p>
                <a:r>
                  <a:rPr lang="en-GB" sz="600" dirty="0">
                    <a:solidFill>
                      <a:srgbClr val="4D4D4D"/>
                    </a:solidFill>
                  </a:rPr>
                  <a:t>EU Forced Labour Regulation</a:t>
                </a:r>
              </a:p>
              <a:p>
                <a:endParaRPr lang="en-GB" sz="600" dirty="0">
                  <a:solidFill>
                    <a:srgbClr val="4D4D4D"/>
                  </a:solidFill>
                </a:endParaRPr>
              </a:p>
              <a:p>
                <a:r>
                  <a:rPr lang="en-GB" sz="600" dirty="0">
                    <a:solidFill>
                      <a:srgbClr val="4D4D4D"/>
                    </a:solidFill>
                  </a:rPr>
                  <a:t>UK Modern Slavery Act</a:t>
                </a:r>
              </a:p>
              <a:p>
                <a:r>
                  <a:rPr lang="en-GB" sz="600" dirty="0">
                    <a:solidFill>
                      <a:srgbClr val="4D4D4D"/>
                    </a:solidFill>
                  </a:rPr>
                  <a:t>UK Forest Risk Commodities Scheme</a:t>
                </a:r>
              </a:p>
              <a:p>
                <a:r>
                  <a:rPr lang="en-GB" sz="600" dirty="0">
                    <a:solidFill>
                      <a:srgbClr val="4D4D4D"/>
                    </a:solidFill>
                  </a:rPr>
                  <a:t>UK Sustainability Reporting Standards </a:t>
                </a:r>
              </a:p>
              <a:p>
                <a:endParaRPr lang="en-GB" sz="600" dirty="0">
                  <a:solidFill>
                    <a:srgbClr val="4D4D4D"/>
                  </a:solidFill>
                </a:endParaRPr>
              </a:p>
              <a:p>
                <a:endParaRPr lang="en-GB" sz="600" dirty="0">
                  <a:solidFill>
                    <a:srgbClr val="4D4D4D"/>
                  </a:solidFill>
                </a:endParaRPr>
              </a:p>
            </p:txBody>
          </p:sp>
          <p:grpSp>
            <p:nvGrpSpPr>
              <p:cNvPr id="198" name="Group 197">
                <a:extLst>
                  <a:ext uri="{FF2B5EF4-FFF2-40B4-BE49-F238E27FC236}">
                    <a16:creationId xmlns:a16="http://schemas.microsoft.com/office/drawing/2014/main" id="{0C465314-EF84-506F-577A-2E1D4131B26B}"/>
                  </a:ext>
                </a:extLst>
              </p:cNvPr>
              <p:cNvGrpSpPr/>
              <p:nvPr/>
            </p:nvGrpSpPr>
            <p:grpSpPr>
              <a:xfrm>
                <a:off x="6996445" y="2411710"/>
                <a:ext cx="92838" cy="367930"/>
                <a:chOff x="6996445" y="2411710"/>
                <a:chExt cx="92838" cy="367930"/>
              </a:xfrm>
            </p:grpSpPr>
            <p:grpSp>
              <p:nvGrpSpPr>
                <p:cNvPr id="199" name="Group 198">
                  <a:extLst>
                    <a:ext uri="{FF2B5EF4-FFF2-40B4-BE49-F238E27FC236}">
                      <a16:creationId xmlns:a16="http://schemas.microsoft.com/office/drawing/2014/main" id="{196288F0-BAD7-088C-67CD-DE5271D1F8C1}"/>
                    </a:ext>
                  </a:extLst>
                </p:cNvPr>
                <p:cNvGrpSpPr/>
                <p:nvPr/>
              </p:nvGrpSpPr>
              <p:grpSpPr>
                <a:xfrm>
                  <a:off x="6996445" y="2411710"/>
                  <a:ext cx="92838" cy="186189"/>
                  <a:chOff x="6996445" y="2411710"/>
                  <a:chExt cx="92838" cy="186189"/>
                </a:xfrm>
              </p:grpSpPr>
              <p:sp>
                <p:nvSpPr>
                  <p:cNvPr id="202" name="Flowchart: Connector 201">
                    <a:extLst>
                      <a:ext uri="{FF2B5EF4-FFF2-40B4-BE49-F238E27FC236}">
                        <a16:creationId xmlns:a16="http://schemas.microsoft.com/office/drawing/2014/main" id="{28236EC7-8980-A406-062A-DC4B21FE0C88}"/>
                      </a:ext>
                    </a:extLst>
                  </p:cNvPr>
                  <p:cNvSpPr/>
                  <p:nvPr/>
                </p:nvSpPr>
                <p:spPr>
                  <a:xfrm>
                    <a:off x="6996445" y="2411710"/>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203" name="Flowchart: Connector 202">
                    <a:extLst>
                      <a:ext uri="{FF2B5EF4-FFF2-40B4-BE49-F238E27FC236}">
                        <a16:creationId xmlns:a16="http://schemas.microsoft.com/office/drawing/2014/main" id="{46DA0EDC-22D8-CFBF-1489-6ACC84F766DA}"/>
                      </a:ext>
                    </a:extLst>
                  </p:cNvPr>
                  <p:cNvSpPr/>
                  <p:nvPr/>
                </p:nvSpPr>
                <p:spPr>
                  <a:xfrm>
                    <a:off x="6999283" y="2507899"/>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200" name="Flowchart: Connector 199">
                  <a:extLst>
                    <a:ext uri="{FF2B5EF4-FFF2-40B4-BE49-F238E27FC236}">
                      <a16:creationId xmlns:a16="http://schemas.microsoft.com/office/drawing/2014/main" id="{42990CD4-F982-426B-61E6-4711132366D6}"/>
                    </a:ext>
                  </a:extLst>
                </p:cNvPr>
                <p:cNvSpPr/>
                <p:nvPr/>
              </p:nvSpPr>
              <p:spPr>
                <a:xfrm>
                  <a:off x="6999155" y="2602513"/>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201" name="Flowchart: Connector 200">
                  <a:extLst>
                    <a:ext uri="{FF2B5EF4-FFF2-40B4-BE49-F238E27FC236}">
                      <a16:creationId xmlns:a16="http://schemas.microsoft.com/office/drawing/2014/main" id="{84F82710-BDC4-C694-78CA-4FBD065D4E7F}"/>
                    </a:ext>
                  </a:extLst>
                </p:cNvPr>
                <p:cNvSpPr/>
                <p:nvPr/>
              </p:nvSpPr>
              <p:spPr>
                <a:xfrm>
                  <a:off x="6999155" y="2689640"/>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grpSp>
      </p:grpSp>
      <p:grpSp>
        <p:nvGrpSpPr>
          <p:cNvPr id="204" name="Group 203">
            <a:extLst>
              <a:ext uri="{FF2B5EF4-FFF2-40B4-BE49-F238E27FC236}">
                <a16:creationId xmlns:a16="http://schemas.microsoft.com/office/drawing/2014/main" id="{3B15D1DD-22FF-0022-7134-931A5C911DDC}"/>
              </a:ext>
            </a:extLst>
          </p:cNvPr>
          <p:cNvGrpSpPr/>
          <p:nvPr/>
        </p:nvGrpSpPr>
        <p:grpSpPr>
          <a:xfrm>
            <a:off x="6998976" y="2787475"/>
            <a:ext cx="90000" cy="272071"/>
            <a:chOff x="6997428" y="2878773"/>
            <a:chExt cx="90000" cy="272071"/>
          </a:xfrm>
        </p:grpSpPr>
        <p:sp>
          <p:nvSpPr>
            <p:cNvPr id="205" name="Flowchart: Connector 204">
              <a:extLst>
                <a:ext uri="{FF2B5EF4-FFF2-40B4-BE49-F238E27FC236}">
                  <a16:creationId xmlns:a16="http://schemas.microsoft.com/office/drawing/2014/main" id="{7480CBB4-9E6F-D646-1FFA-F8C83AA4EBC5}"/>
                </a:ext>
              </a:extLst>
            </p:cNvPr>
            <p:cNvSpPr/>
            <p:nvPr/>
          </p:nvSpPr>
          <p:spPr>
            <a:xfrm>
              <a:off x="6997428" y="2878773"/>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206" name="Flowchart: Connector 205">
              <a:extLst>
                <a:ext uri="{FF2B5EF4-FFF2-40B4-BE49-F238E27FC236}">
                  <a16:creationId xmlns:a16="http://schemas.microsoft.com/office/drawing/2014/main" id="{942BEFD5-D39C-F5D1-EE08-2A06883467E9}"/>
                </a:ext>
              </a:extLst>
            </p:cNvPr>
            <p:cNvSpPr/>
            <p:nvPr/>
          </p:nvSpPr>
          <p:spPr>
            <a:xfrm>
              <a:off x="6997428" y="2972974"/>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sp>
          <p:nvSpPr>
            <p:cNvPr id="207" name="Flowchart: Connector 206">
              <a:extLst>
                <a:ext uri="{FF2B5EF4-FFF2-40B4-BE49-F238E27FC236}">
                  <a16:creationId xmlns:a16="http://schemas.microsoft.com/office/drawing/2014/main" id="{6022CCC9-736A-2CC4-46DD-5ABEBAD9076F}"/>
                </a:ext>
              </a:extLst>
            </p:cNvPr>
            <p:cNvSpPr/>
            <p:nvPr/>
          </p:nvSpPr>
          <p:spPr>
            <a:xfrm>
              <a:off x="6997428" y="3060844"/>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dirty="0">
                <a:solidFill>
                  <a:schemeClr val="tx1"/>
                </a:solidFill>
              </a:endParaRPr>
            </a:p>
          </p:txBody>
        </p:sp>
      </p:grpSp>
      <p:sp>
        <p:nvSpPr>
          <p:cNvPr id="208" name="Flowchart: Connector 207">
            <a:extLst>
              <a:ext uri="{FF2B5EF4-FFF2-40B4-BE49-F238E27FC236}">
                <a16:creationId xmlns:a16="http://schemas.microsoft.com/office/drawing/2014/main" id="{00FBC7F7-B263-77DF-A677-707D868C5731}"/>
              </a:ext>
            </a:extLst>
          </p:cNvPr>
          <p:cNvSpPr/>
          <p:nvPr/>
        </p:nvSpPr>
        <p:spPr>
          <a:xfrm>
            <a:off x="2218497" y="4264077"/>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nvGrpSpPr>
          <p:cNvPr id="209" name="Group 208">
            <a:extLst>
              <a:ext uri="{FF2B5EF4-FFF2-40B4-BE49-F238E27FC236}">
                <a16:creationId xmlns:a16="http://schemas.microsoft.com/office/drawing/2014/main" id="{1413E4C8-AEBB-1305-E3FE-3C680563AAFA}"/>
              </a:ext>
            </a:extLst>
          </p:cNvPr>
          <p:cNvGrpSpPr/>
          <p:nvPr/>
        </p:nvGrpSpPr>
        <p:grpSpPr>
          <a:xfrm>
            <a:off x="6426765" y="4104877"/>
            <a:ext cx="116771" cy="181243"/>
            <a:chOff x="4828475" y="3962203"/>
            <a:chExt cx="116771" cy="181243"/>
          </a:xfrm>
        </p:grpSpPr>
        <p:sp>
          <p:nvSpPr>
            <p:cNvPr id="210" name="Freeform: Shape 209">
              <a:extLst>
                <a:ext uri="{FF2B5EF4-FFF2-40B4-BE49-F238E27FC236}">
                  <a16:creationId xmlns:a16="http://schemas.microsoft.com/office/drawing/2014/main" id="{0F4EEC09-F10D-AA2D-E3BD-F05811AB99F8}"/>
                </a:ext>
              </a:extLst>
            </p:cNvPr>
            <p:cNvSpPr/>
            <p:nvPr/>
          </p:nvSpPr>
          <p:spPr>
            <a:xfrm>
              <a:off x="4828475" y="3962203"/>
              <a:ext cx="116771" cy="181243"/>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211" name="Freeform: Shape 210">
              <a:extLst>
                <a:ext uri="{FF2B5EF4-FFF2-40B4-BE49-F238E27FC236}">
                  <a16:creationId xmlns:a16="http://schemas.microsoft.com/office/drawing/2014/main" id="{7F221668-EFC9-52D3-5391-8E165B207351}"/>
                </a:ext>
              </a:extLst>
            </p:cNvPr>
            <p:cNvSpPr/>
            <p:nvPr/>
          </p:nvSpPr>
          <p:spPr>
            <a:xfrm>
              <a:off x="4859761" y="3989782"/>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cxnSp>
        <p:nvCxnSpPr>
          <p:cNvPr id="212" name="Straight Connector 211">
            <a:extLst>
              <a:ext uri="{FF2B5EF4-FFF2-40B4-BE49-F238E27FC236}">
                <a16:creationId xmlns:a16="http://schemas.microsoft.com/office/drawing/2014/main" id="{DFB907D4-C1FB-0A6E-F989-E1BE16CB0048}"/>
              </a:ext>
            </a:extLst>
          </p:cNvPr>
          <p:cNvCxnSpPr>
            <a:cxnSpLocks/>
          </p:cNvCxnSpPr>
          <p:nvPr/>
        </p:nvCxnSpPr>
        <p:spPr>
          <a:xfrm>
            <a:off x="6485791" y="4279034"/>
            <a:ext cx="10096" cy="1003685"/>
          </a:xfrm>
          <a:prstGeom prst="line">
            <a:avLst/>
          </a:prstGeom>
        </p:spPr>
        <p:style>
          <a:lnRef idx="1">
            <a:schemeClr val="accent6"/>
          </a:lnRef>
          <a:fillRef idx="0">
            <a:schemeClr val="accent6"/>
          </a:fillRef>
          <a:effectRef idx="0">
            <a:schemeClr val="accent6"/>
          </a:effectRef>
          <a:fontRef idx="minor">
            <a:schemeClr val="tx1"/>
          </a:fontRef>
        </p:style>
      </p:cxnSp>
      <p:grpSp>
        <p:nvGrpSpPr>
          <p:cNvPr id="213" name="Group 212">
            <a:extLst>
              <a:ext uri="{FF2B5EF4-FFF2-40B4-BE49-F238E27FC236}">
                <a16:creationId xmlns:a16="http://schemas.microsoft.com/office/drawing/2014/main" id="{4C8052DE-F2D9-5873-B02D-5638C4400C5F}"/>
              </a:ext>
            </a:extLst>
          </p:cNvPr>
          <p:cNvGrpSpPr/>
          <p:nvPr/>
        </p:nvGrpSpPr>
        <p:grpSpPr>
          <a:xfrm>
            <a:off x="5392281" y="5185583"/>
            <a:ext cx="1602933" cy="1246495"/>
            <a:chOff x="5434893" y="5293460"/>
            <a:chExt cx="1602933" cy="1246495"/>
          </a:xfrm>
        </p:grpSpPr>
        <p:sp>
          <p:nvSpPr>
            <p:cNvPr id="214" name="TextBox 213">
              <a:extLst>
                <a:ext uri="{FF2B5EF4-FFF2-40B4-BE49-F238E27FC236}">
                  <a16:creationId xmlns:a16="http://schemas.microsoft.com/office/drawing/2014/main" id="{CBBAC8ED-599F-CFAB-F6A7-F9E1FDCB696C}"/>
                </a:ext>
              </a:extLst>
            </p:cNvPr>
            <p:cNvSpPr txBox="1"/>
            <p:nvPr/>
          </p:nvSpPr>
          <p:spPr>
            <a:xfrm>
              <a:off x="5434893" y="5293460"/>
              <a:ext cx="1602933" cy="1246495"/>
            </a:xfrm>
            <a:prstGeom prst="rect">
              <a:avLst/>
            </a:prstGeom>
            <a:noFill/>
          </p:spPr>
          <p:txBody>
            <a:bodyPr wrap="square" rtlCol="0">
              <a:spAutoFit/>
            </a:bodyPr>
            <a:lstStyle/>
            <a:p>
              <a:r>
                <a:rPr lang="en-GB" sz="800" dirty="0">
                  <a:solidFill>
                    <a:schemeClr val="tx2"/>
                  </a:solidFill>
                </a:rPr>
                <a:t>  Africa</a:t>
              </a:r>
            </a:p>
            <a:p>
              <a:r>
                <a:rPr lang="en-GB" sz="700" dirty="0">
                  <a:solidFill>
                    <a:srgbClr val="4D4D4D"/>
                  </a:solidFill>
                </a:rPr>
                <a:t>Various countries including, Ghana, Kenya, Nigeria, Rwanda, Tanzania, Uganda, Zambia, and Zimbabwe, have finalised, or are in the process of, or are expected to, use/adopt the ISSB standards.</a:t>
              </a:r>
            </a:p>
            <a:p>
              <a:r>
                <a:rPr lang="en-GB" sz="700" dirty="0">
                  <a:solidFill>
                    <a:srgbClr val="4D4D4D"/>
                  </a:solidFill>
                </a:rPr>
                <a:t> </a:t>
              </a:r>
            </a:p>
            <a:p>
              <a:endParaRPr lang="en-GB" dirty="0">
                <a:solidFill>
                  <a:srgbClr val="4D4D4D"/>
                </a:solidFill>
              </a:endParaRPr>
            </a:p>
          </p:txBody>
        </p:sp>
        <p:sp>
          <p:nvSpPr>
            <p:cNvPr id="215" name="Flowchart: Connector 214">
              <a:extLst>
                <a:ext uri="{FF2B5EF4-FFF2-40B4-BE49-F238E27FC236}">
                  <a16:creationId xmlns:a16="http://schemas.microsoft.com/office/drawing/2014/main" id="{D99E744C-42BA-C9CE-9B38-630F357EC2BC}"/>
                </a:ext>
              </a:extLst>
            </p:cNvPr>
            <p:cNvSpPr/>
            <p:nvPr/>
          </p:nvSpPr>
          <p:spPr>
            <a:xfrm>
              <a:off x="5465808" y="5357702"/>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sp>
        <p:nvSpPr>
          <p:cNvPr id="216" name="Flowchart: Connector 215">
            <a:extLst>
              <a:ext uri="{FF2B5EF4-FFF2-40B4-BE49-F238E27FC236}">
                <a16:creationId xmlns:a16="http://schemas.microsoft.com/office/drawing/2014/main" id="{B5013CD6-7C8B-5D2E-E4F6-7467ECDC108D}"/>
              </a:ext>
            </a:extLst>
          </p:cNvPr>
          <p:cNvSpPr/>
          <p:nvPr/>
        </p:nvSpPr>
        <p:spPr>
          <a:xfrm>
            <a:off x="2223577" y="3870252"/>
            <a:ext cx="90000" cy="9126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cxnSp>
        <p:nvCxnSpPr>
          <p:cNvPr id="217" name="Straight Connector 216">
            <a:extLst>
              <a:ext uri="{FF2B5EF4-FFF2-40B4-BE49-F238E27FC236}">
                <a16:creationId xmlns:a16="http://schemas.microsoft.com/office/drawing/2014/main" id="{7802CF64-6393-DC7E-B3FE-2E7DA5A1AF21}"/>
              </a:ext>
            </a:extLst>
          </p:cNvPr>
          <p:cNvCxnSpPr>
            <a:cxnSpLocks/>
          </p:cNvCxnSpPr>
          <p:nvPr/>
        </p:nvCxnSpPr>
        <p:spPr>
          <a:xfrm>
            <a:off x="6950610" y="3428392"/>
            <a:ext cx="3018327" cy="0"/>
          </a:xfrm>
          <a:prstGeom prst="line">
            <a:avLst/>
          </a:prstGeom>
        </p:spPr>
        <p:style>
          <a:lnRef idx="1">
            <a:schemeClr val="accent6"/>
          </a:lnRef>
          <a:fillRef idx="0">
            <a:schemeClr val="accent6"/>
          </a:fillRef>
          <a:effectRef idx="0">
            <a:schemeClr val="accent6"/>
          </a:effectRef>
          <a:fontRef idx="minor">
            <a:schemeClr val="tx1"/>
          </a:fontRef>
        </p:style>
      </p:cxnSp>
      <p:grpSp>
        <p:nvGrpSpPr>
          <p:cNvPr id="218" name="Group 217">
            <a:extLst>
              <a:ext uri="{FF2B5EF4-FFF2-40B4-BE49-F238E27FC236}">
                <a16:creationId xmlns:a16="http://schemas.microsoft.com/office/drawing/2014/main" id="{302D779C-9CCF-B03A-3797-CC45C8A40301}"/>
              </a:ext>
            </a:extLst>
          </p:cNvPr>
          <p:cNvGrpSpPr/>
          <p:nvPr/>
        </p:nvGrpSpPr>
        <p:grpSpPr>
          <a:xfrm>
            <a:off x="9998157" y="3190952"/>
            <a:ext cx="1776211" cy="815608"/>
            <a:chOff x="9998157" y="2712142"/>
            <a:chExt cx="1776211" cy="815608"/>
          </a:xfrm>
        </p:grpSpPr>
        <p:sp>
          <p:nvSpPr>
            <p:cNvPr id="219" name="TextBox 218">
              <a:extLst>
                <a:ext uri="{FF2B5EF4-FFF2-40B4-BE49-F238E27FC236}">
                  <a16:creationId xmlns:a16="http://schemas.microsoft.com/office/drawing/2014/main" id="{B523BB56-2A79-8CEC-4FCB-62E190CB85F9}"/>
                </a:ext>
              </a:extLst>
            </p:cNvPr>
            <p:cNvSpPr txBox="1"/>
            <p:nvPr/>
          </p:nvSpPr>
          <p:spPr>
            <a:xfrm>
              <a:off x="9998157" y="2712142"/>
              <a:ext cx="1776211" cy="815608"/>
            </a:xfrm>
            <a:prstGeom prst="rect">
              <a:avLst/>
            </a:prstGeom>
            <a:noFill/>
          </p:spPr>
          <p:txBody>
            <a:bodyPr wrap="square" rtlCol="0">
              <a:spAutoFit/>
            </a:bodyPr>
            <a:lstStyle/>
            <a:p>
              <a:r>
                <a:rPr lang="en-GB" sz="800" dirty="0">
                  <a:solidFill>
                    <a:schemeClr val="tx2"/>
                  </a:solidFill>
                </a:rPr>
                <a:t>   Qatar</a:t>
              </a:r>
            </a:p>
            <a:p>
              <a:r>
                <a:rPr lang="en-GB" sz="700" dirty="0">
                  <a:solidFill>
                    <a:srgbClr val="4D4D4D"/>
                  </a:solidFill>
                </a:rPr>
                <a:t>Consultation on use/adoption of ISSB Standards closed in March 2025.</a:t>
              </a:r>
            </a:p>
            <a:p>
              <a:r>
                <a:rPr lang="en-GB" sz="700" dirty="0">
                  <a:solidFill>
                    <a:srgbClr val="4D4D4D"/>
                  </a:solidFill>
                </a:rPr>
                <a:t> </a:t>
              </a:r>
            </a:p>
            <a:p>
              <a:endParaRPr lang="en-GB" dirty="0">
                <a:solidFill>
                  <a:srgbClr val="4D4D4D"/>
                </a:solidFill>
              </a:endParaRPr>
            </a:p>
          </p:txBody>
        </p:sp>
        <p:sp>
          <p:nvSpPr>
            <p:cNvPr id="220" name="Flowchart: Connector 219">
              <a:extLst>
                <a:ext uri="{FF2B5EF4-FFF2-40B4-BE49-F238E27FC236}">
                  <a16:creationId xmlns:a16="http://schemas.microsoft.com/office/drawing/2014/main" id="{03B907E0-26F6-6A48-7508-EF46A9D3B4AA}"/>
                </a:ext>
              </a:extLst>
            </p:cNvPr>
            <p:cNvSpPr/>
            <p:nvPr/>
          </p:nvSpPr>
          <p:spPr>
            <a:xfrm>
              <a:off x="10062583" y="2775184"/>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dirty="0">
                <a:solidFill>
                  <a:schemeClr val="tx1"/>
                </a:solidFill>
              </a:endParaRPr>
            </a:p>
          </p:txBody>
        </p:sp>
      </p:grpSp>
      <p:grpSp>
        <p:nvGrpSpPr>
          <p:cNvPr id="221" name="Group 220">
            <a:extLst>
              <a:ext uri="{FF2B5EF4-FFF2-40B4-BE49-F238E27FC236}">
                <a16:creationId xmlns:a16="http://schemas.microsoft.com/office/drawing/2014/main" id="{9A6E8F1F-5A54-C5F6-319F-CC4415C7827D}"/>
              </a:ext>
            </a:extLst>
          </p:cNvPr>
          <p:cNvGrpSpPr/>
          <p:nvPr/>
        </p:nvGrpSpPr>
        <p:grpSpPr>
          <a:xfrm>
            <a:off x="5899286" y="2700248"/>
            <a:ext cx="116771" cy="181244"/>
            <a:chOff x="6175234" y="2787475"/>
            <a:chExt cx="116771" cy="181244"/>
          </a:xfrm>
        </p:grpSpPr>
        <p:sp>
          <p:nvSpPr>
            <p:cNvPr id="222" name="Freeform: Shape 221">
              <a:extLst>
                <a:ext uri="{FF2B5EF4-FFF2-40B4-BE49-F238E27FC236}">
                  <a16:creationId xmlns:a16="http://schemas.microsoft.com/office/drawing/2014/main" id="{4E9708B5-4C0F-AD09-4ABE-05BA75AFA3BE}"/>
                </a:ext>
              </a:extLst>
            </p:cNvPr>
            <p:cNvSpPr/>
            <p:nvPr/>
          </p:nvSpPr>
          <p:spPr>
            <a:xfrm>
              <a:off x="6175234" y="2787475"/>
              <a:ext cx="116771" cy="181244"/>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99CCFF"/>
            </a:solidFill>
            <a:ln w="9525" cap="flat">
              <a:noFill/>
              <a:prstDash val="solid"/>
              <a:miter/>
            </a:ln>
          </p:spPr>
          <p:txBody>
            <a:bodyPr rtlCol="0" anchor="ctr"/>
            <a:lstStyle/>
            <a:p>
              <a:endParaRPr lang="en-GB" dirty="0"/>
            </a:p>
          </p:txBody>
        </p:sp>
        <p:sp>
          <p:nvSpPr>
            <p:cNvPr id="223" name="Freeform: Shape 222">
              <a:extLst>
                <a:ext uri="{FF2B5EF4-FFF2-40B4-BE49-F238E27FC236}">
                  <a16:creationId xmlns:a16="http://schemas.microsoft.com/office/drawing/2014/main" id="{274A9176-0D8A-AADA-DCB3-9E85A9840818}"/>
                </a:ext>
              </a:extLst>
            </p:cNvPr>
            <p:cNvSpPr/>
            <p:nvPr/>
          </p:nvSpPr>
          <p:spPr>
            <a:xfrm>
              <a:off x="6233848" y="2787475"/>
              <a:ext cx="57700" cy="180960"/>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224" name="Freeform: Shape 223">
              <a:extLst>
                <a:ext uri="{FF2B5EF4-FFF2-40B4-BE49-F238E27FC236}">
                  <a16:creationId xmlns:a16="http://schemas.microsoft.com/office/drawing/2014/main" id="{322DA9C0-F012-19E4-1736-2DA1C710311A}"/>
                </a:ext>
              </a:extLst>
            </p:cNvPr>
            <p:cNvSpPr/>
            <p:nvPr/>
          </p:nvSpPr>
          <p:spPr>
            <a:xfrm>
              <a:off x="6206215" y="2815054"/>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grpSp>
      <p:sp>
        <p:nvSpPr>
          <p:cNvPr id="225" name="Freeform: Shape 224">
            <a:extLst>
              <a:ext uri="{FF2B5EF4-FFF2-40B4-BE49-F238E27FC236}">
                <a16:creationId xmlns:a16="http://schemas.microsoft.com/office/drawing/2014/main" id="{C73971A5-5F90-E7D2-6BE6-4D349E2DC0AB}"/>
              </a:ext>
            </a:extLst>
          </p:cNvPr>
          <p:cNvSpPr/>
          <p:nvPr/>
        </p:nvSpPr>
        <p:spPr>
          <a:xfrm>
            <a:off x="8770160" y="4970662"/>
            <a:ext cx="116771" cy="181244"/>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dirty="0"/>
          </a:p>
        </p:txBody>
      </p:sp>
      <p:sp>
        <p:nvSpPr>
          <p:cNvPr id="226" name="Freeform: Shape 225">
            <a:extLst>
              <a:ext uri="{FF2B5EF4-FFF2-40B4-BE49-F238E27FC236}">
                <a16:creationId xmlns:a16="http://schemas.microsoft.com/office/drawing/2014/main" id="{3AC256A0-89F4-EAF9-4457-09AC2AC8607E}"/>
              </a:ext>
            </a:extLst>
          </p:cNvPr>
          <p:cNvSpPr/>
          <p:nvPr/>
        </p:nvSpPr>
        <p:spPr>
          <a:xfrm>
            <a:off x="8828774" y="4970662"/>
            <a:ext cx="57700" cy="180960"/>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dirty="0"/>
          </a:p>
        </p:txBody>
      </p:sp>
      <p:sp>
        <p:nvSpPr>
          <p:cNvPr id="227" name="Freeform: Shape 226">
            <a:extLst>
              <a:ext uri="{FF2B5EF4-FFF2-40B4-BE49-F238E27FC236}">
                <a16:creationId xmlns:a16="http://schemas.microsoft.com/office/drawing/2014/main" id="{F5442077-32B1-340E-11FB-CEEA370BAF4A}"/>
              </a:ext>
            </a:extLst>
          </p:cNvPr>
          <p:cNvSpPr/>
          <p:nvPr/>
        </p:nvSpPr>
        <p:spPr>
          <a:xfrm>
            <a:off x="8801141" y="4998241"/>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sp>
        <p:nvSpPr>
          <p:cNvPr id="228" name="Freeform: Shape 227">
            <a:extLst>
              <a:ext uri="{FF2B5EF4-FFF2-40B4-BE49-F238E27FC236}">
                <a16:creationId xmlns:a16="http://schemas.microsoft.com/office/drawing/2014/main" id="{F3F85029-6F8B-12AF-2301-403833B5C9D7}"/>
              </a:ext>
            </a:extLst>
          </p:cNvPr>
          <p:cNvSpPr/>
          <p:nvPr/>
        </p:nvSpPr>
        <p:spPr>
          <a:xfrm>
            <a:off x="6909412" y="3732473"/>
            <a:ext cx="116771" cy="181243"/>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dirty="0"/>
          </a:p>
        </p:txBody>
      </p:sp>
      <p:sp>
        <p:nvSpPr>
          <p:cNvPr id="229" name="Freeform: Shape 228">
            <a:extLst>
              <a:ext uri="{FF2B5EF4-FFF2-40B4-BE49-F238E27FC236}">
                <a16:creationId xmlns:a16="http://schemas.microsoft.com/office/drawing/2014/main" id="{74314D3E-5738-E6FC-95B2-EE304BAE441B}"/>
              </a:ext>
            </a:extLst>
          </p:cNvPr>
          <p:cNvSpPr/>
          <p:nvPr/>
        </p:nvSpPr>
        <p:spPr>
          <a:xfrm>
            <a:off x="6940698" y="3760052"/>
            <a:ext cx="54198" cy="57583"/>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dirty="0"/>
          </a:p>
        </p:txBody>
      </p:sp>
      <p:cxnSp>
        <p:nvCxnSpPr>
          <p:cNvPr id="230" name="Straight Connector 229">
            <a:extLst>
              <a:ext uri="{FF2B5EF4-FFF2-40B4-BE49-F238E27FC236}">
                <a16:creationId xmlns:a16="http://schemas.microsoft.com/office/drawing/2014/main" id="{3DA81E2D-710D-0F14-AAAE-0A361B18C434}"/>
              </a:ext>
            </a:extLst>
          </p:cNvPr>
          <p:cNvCxnSpPr>
            <a:cxnSpLocks/>
          </p:cNvCxnSpPr>
          <p:nvPr/>
        </p:nvCxnSpPr>
        <p:spPr>
          <a:xfrm>
            <a:off x="6950610" y="3426421"/>
            <a:ext cx="0" cy="306052"/>
          </a:xfrm>
          <a:prstGeom prst="line">
            <a:avLst/>
          </a:prstGeom>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250656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5FC875-98AF-45D5-A872-E411AA18A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00" y="53255"/>
            <a:ext cx="12193200" cy="6858000"/>
          </a:xfrm>
          <a:prstGeom prst="rect">
            <a:avLst/>
          </a:prstGeom>
        </p:spPr>
      </p:pic>
      <p:sp>
        <p:nvSpPr>
          <p:cNvPr id="8" name="FirmAddress">
            <a:extLst>
              <a:ext uri="{FF2B5EF4-FFF2-40B4-BE49-F238E27FC236}">
                <a16:creationId xmlns:a16="http://schemas.microsoft.com/office/drawing/2014/main" id="{FA45C7B8-3B6D-4D6F-9F45-385D2A90CEF6}"/>
              </a:ext>
            </a:extLst>
          </p:cNvPr>
          <p:cNvSpPr txBox="1">
            <a:spLocks noChangeArrowheads="1"/>
          </p:cNvSpPr>
          <p:nvPr/>
        </p:nvSpPr>
        <p:spPr>
          <a:xfrm>
            <a:off x="684801" y="4119343"/>
            <a:ext cx="2083706" cy="976399"/>
          </a:xfrm>
          <a:prstGeom prst="rect">
            <a:avLst/>
          </a:prstGeom>
        </p:spPr>
        <p:txBody>
          <a:bodyPr lIns="0">
            <a:noAutofit/>
          </a:bodyPr>
          <a:lstStyle>
            <a:lvl1pPr marL="0" indent="0" algn="l" defTabSz="914400" rtl="0" eaLnBrk="1" latinLnBrk="0" hangingPunct="1">
              <a:lnSpc>
                <a:spcPts val="2400"/>
              </a:lnSpc>
              <a:spcBef>
                <a:spcPts val="0"/>
              </a:spcBef>
              <a:spcAft>
                <a:spcPts val="1200"/>
              </a:spcAft>
              <a:buFont typeface="Arial" pitchFamily="34" charset="0"/>
              <a:buNone/>
              <a:defRPr sz="2000" kern="1200">
                <a:solidFill>
                  <a:schemeClr val="tx1"/>
                </a:solidFill>
                <a:latin typeface="Arial" pitchFamily="34" charset="0"/>
                <a:ea typeface="+mn-ea"/>
                <a:cs typeface="Arial" pitchFamily="34" charset="0"/>
              </a:defRPr>
            </a:lvl1pPr>
            <a:lvl2pPr marL="27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2pPr>
            <a:lvl3pPr marL="54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4pPr>
            <a:lvl5pPr marL="108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Aft>
                <a:spcPts val="200"/>
              </a:spcAft>
            </a:pPr>
            <a:endParaRPr lang="en-GB" sz="1200" dirty="0">
              <a:solidFill>
                <a:schemeClr val="bg1"/>
              </a:solidFill>
            </a:endParaRPr>
          </a:p>
        </p:txBody>
      </p:sp>
      <p:sp>
        <p:nvSpPr>
          <p:cNvPr id="2" name="Rectangle 1">
            <a:extLst>
              <a:ext uri="{FF2B5EF4-FFF2-40B4-BE49-F238E27FC236}">
                <a16:creationId xmlns:a16="http://schemas.microsoft.com/office/drawing/2014/main" id="{A8EDF97B-E8F9-493C-8DF8-00C71AF1E577}"/>
              </a:ext>
            </a:extLst>
          </p:cNvPr>
          <p:cNvSpPr/>
          <p:nvPr/>
        </p:nvSpPr>
        <p:spPr>
          <a:xfrm>
            <a:off x="0" y="6594265"/>
            <a:ext cx="833883" cy="246221"/>
          </a:xfrm>
          <a:prstGeom prst="rect">
            <a:avLst/>
          </a:prstGeom>
        </p:spPr>
        <p:txBody>
          <a:bodyPr wrap="none">
            <a:spAutoFit/>
          </a:bodyPr>
          <a:lstStyle/>
          <a:p>
            <a:r>
              <a:rPr lang="en-GB" sz="1000" dirty="0">
                <a:solidFill>
                  <a:schemeClr val="bg1"/>
                </a:solidFill>
              </a:rPr>
              <a:t>A45554948</a:t>
            </a:r>
          </a:p>
        </p:txBody>
      </p:sp>
      <p:sp>
        <p:nvSpPr>
          <p:cNvPr id="11" name="Title 1">
            <a:extLst>
              <a:ext uri="{FF2B5EF4-FFF2-40B4-BE49-F238E27FC236}">
                <a16:creationId xmlns:a16="http://schemas.microsoft.com/office/drawing/2014/main" id="{4E1D3948-8EFB-48F2-8650-7682B9E32BF6}"/>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Liability and litigation risks</a:t>
            </a:r>
          </a:p>
        </p:txBody>
      </p:sp>
    </p:spTree>
    <p:extLst>
      <p:ext uri="{BB962C8B-B14F-4D97-AF65-F5344CB8AC3E}">
        <p14:creationId xmlns:p14="http://schemas.microsoft.com/office/powerpoint/2010/main" val="1440989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GB" dirty="0"/>
              <a:t>The rise of ESG litigation</a:t>
            </a:r>
          </a:p>
        </p:txBody>
      </p:sp>
      <p:grpSp>
        <p:nvGrpSpPr>
          <p:cNvPr id="30" name="Group 29">
            <a:extLst>
              <a:ext uri="{FF2B5EF4-FFF2-40B4-BE49-F238E27FC236}">
                <a16:creationId xmlns:a16="http://schemas.microsoft.com/office/drawing/2014/main" id="{4F723967-02E9-474E-8F0A-DB2514B928DB}"/>
              </a:ext>
            </a:extLst>
          </p:cNvPr>
          <p:cNvGrpSpPr/>
          <p:nvPr/>
        </p:nvGrpSpPr>
        <p:grpSpPr>
          <a:xfrm>
            <a:off x="484462" y="1429321"/>
            <a:ext cx="6189388" cy="4690320"/>
            <a:chOff x="889200" y="195270"/>
            <a:chExt cx="4891275" cy="3818972"/>
          </a:xfrm>
        </p:grpSpPr>
        <p:sp>
          <p:nvSpPr>
            <p:cNvPr id="31" name="Rounded Rectangle 3">
              <a:extLst>
                <a:ext uri="{FF2B5EF4-FFF2-40B4-BE49-F238E27FC236}">
                  <a16:creationId xmlns:a16="http://schemas.microsoft.com/office/drawing/2014/main" id="{28ECA27C-EF03-436C-9777-02655C9941FE}"/>
                </a:ext>
              </a:extLst>
            </p:cNvPr>
            <p:cNvSpPr/>
            <p:nvPr/>
          </p:nvSpPr>
          <p:spPr bwMode="auto">
            <a:xfrm>
              <a:off x="1040270" y="311138"/>
              <a:ext cx="4634769" cy="3565819"/>
            </a:xfrm>
            <a:prstGeom prst="roundRect">
              <a:avLst/>
            </a:prstGeom>
            <a:solidFill>
              <a:srgbClr val="F7F6F5"/>
            </a:solid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l"/>
              <a:endParaRPr lang="en-GB" sz="1500" b="0" i="1" dirty="0">
                <a:solidFill>
                  <a:srgbClr val="6D6D6D"/>
                </a:solidFill>
                <a:effectLst/>
              </a:endParaRPr>
            </a:p>
            <a:p>
              <a:pPr algn="l"/>
              <a:r>
                <a:rPr lang="en-GB" sz="1500" b="0" i="1" dirty="0">
                  <a:solidFill>
                    <a:srgbClr val="6D6D6D"/>
                  </a:solidFill>
                  <a:effectLst/>
                </a:rPr>
                <a:t>“[I]t is difficult to overstate the impact of increased scrutiny of ESG issues. In particular, it is evident that the shift towards greater accountability and transparency in the ESG space—propelled by stakeholder and consumer demand—is resulting in corresponding legal and regulatory developments</a:t>
              </a:r>
            </a:p>
            <a:p>
              <a:pPr algn="l"/>
              <a:endParaRPr lang="en-GB" sz="1500" b="0" i="1" dirty="0">
                <a:solidFill>
                  <a:srgbClr val="6D6D6D"/>
                </a:solidFill>
                <a:effectLst/>
              </a:endParaRPr>
            </a:p>
            <a:p>
              <a:pPr algn="l"/>
              <a:r>
                <a:rPr lang="en-GB" sz="1500" b="0" i="1" dirty="0">
                  <a:solidFill>
                    <a:srgbClr val="6D6D6D"/>
                  </a:solidFill>
                  <a:effectLst/>
                </a:rPr>
                <a:t>Over time, this will likely result in the expansion of the range of theories under which relevant actors may be held liable for non-compliance with ESG standards and, relatedly, greater scope for ESG disputes.”</a:t>
              </a:r>
            </a:p>
            <a:p>
              <a:pPr algn="l"/>
              <a:endParaRPr lang="en-GB" sz="1500" b="0" i="1" dirty="0">
                <a:solidFill>
                  <a:srgbClr val="6D6D6D"/>
                </a:solidFill>
                <a:effectLst/>
              </a:endParaRPr>
            </a:p>
            <a:p>
              <a:pPr algn="l"/>
              <a:r>
                <a:rPr lang="en-GB" sz="1500" i="1" dirty="0">
                  <a:latin typeface="+mj-lt"/>
                </a:rPr>
                <a:t>United Nations Environment Programme (2023). Global Climate Litigation Report: 2023 Status Review, p. 19</a:t>
              </a:r>
            </a:p>
          </p:txBody>
        </p:sp>
        <p:grpSp>
          <p:nvGrpSpPr>
            <p:cNvPr id="41" name="Group 40">
              <a:extLst>
                <a:ext uri="{FF2B5EF4-FFF2-40B4-BE49-F238E27FC236}">
                  <a16:creationId xmlns:a16="http://schemas.microsoft.com/office/drawing/2014/main" id="{52554CF7-17E3-426E-8075-1867903D8221}"/>
                </a:ext>
              </a:extLst>
            </p:cNvPr>
            <p:cNvGrpSpPr/>
            <p:nvPr/>
          </p:nvGrpSpPr>
          <p:grpSpPr>
            <a:xfrm rot="11184900">
              <a:off x="889200" y="195270"/>
              <a:ext cx="578822" cy="576529"/>
              <a:chOff x="8522756" y="9855696"/>
              <a:chExt cx="2240447" cy="2231572"/>
            </a:xfrm>
            <a:solidFill>
              <a:srgbClr val="666666"/>
            </a:solidFill>
            <a:effectLst/>
          </p:grpSpPr>
          <p:sp>
            <p:nvSpPr>
              <p:cNvPr id="42" name="Oval 41">
                <a:extLst>
                  <a:ext uri="{FF2B5EF4-FFF2-40B4-BE49-F238E27FC236}">
                    <a16:creationId xmlns:a16="http://schemas.microsoft.com/office/drawing/2014/main" id="{1499F355-4557-4AC7-832C-1BD3259E1DD2}"/>
                  </a:ext>
                </a:extLst>
              </p:cNvPr>
              <p:cNvSpPr/>
              <p:nvPr/>
            </p:nvSpPr>
            <p:spPr>
              <a:xfrm>
                <a:off x="9586075" y="9855696"/>
                <a:ext cx="1177128"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43" name="Moon 42">
                <a:extLst>
                  <a:ext uri="{FF2B5EF4-FFF2-40B4-BE49-F238E27FC236}">
                    <a16:creationId xmlns:a16="http://schemas.microsoft.com/office/drawing/2014/main" id="{73862F0A-0218-4CA7-A4E2-85E056BF222F}"/>
                  </a:ext>
                </a:extLst>
              </p:cNvPr>
              <p:cNvSpPr/>
              <p:nvPr/>
            </p:nvSpPr>
            <p:spPr>
              <a:xfrm rot="12453164">
                <a:off x="10011361" y="10162053"/>
                <a:ext cx="606193" cy="180208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2" name="Oval 21">
                <a:extLst>
                  <a:ext uri="{FF2B5EF4-FFF2-40B4-BE49-F238E27FC236}">
                    <a16:creationId xmlns:a16="http://schemas.microsoft.com/office/drawing/2014/main" id="{63C853A0-F20B-408A-B733-953465230940}"/>
                  </a:ext>
                </a:extLst>
              </p:cNvPr>
              <p:cNvSpPr/>
              <p:nvPr/>
            </p:nvSpPr>
            <p:spPr>
              <a:xfrm>
                <a:off x="8522756" y="9978874"/>
                <a:ext cx="1177125"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3" name="Moon 22">
                <a:extLst>
                  <a:ext uri="{FF2B5EF4-FFF2-40B4-BE49-F238E27FC236}">
                    <a16:creationId xmlns:a16="http://schemas.microsoft.com/office/drawing/2014/main" id="{C1B57CF6-4637-451F-89A5-960C88B16B62}"/>
                  </a:ext>
                </a:extLst>
              </p:cNvPr>
              <p:cNvSpPr/>
              <p:nvPr/>
            </p:nvSpPr>
            <p:spPr>
              <a:xfrm rot="12453164">
                <a:off x="8948356" y="10285186"/>
                <a:ext cx="606193" cy="180208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34" name="Group 33">
              <a:extLst>
                <a:ext uri="{FF2B5EF4-FFF2-40B4-BE49-F238E27FC236}">
                  <a16:creationId xmlns:a16="http://schemas.microsoft.com/office/drawing/2014/main" id="{73F2C19D-A2CA-4FFB-9885-8B096D939CAB}"/>
                </a:ext>
              </a:extLst>
            </p:cNvPr>
            <p:cNvGrpSpPr/>
            <p:nvPr/>
          </p:nvGrpSpPr>
          <p:grpSpPr>
            <a:xfrm rot="384900">
              <a:off x="5164416" y="3433430"/>
              <a:ext cx="616059" cy="580812"/>
              <a:chOff x="4953078" y="3553485"/>
              <a:chExt cx="2384570" cy="2248145"/>
            </a:xfrm>
            <a:solidFill>
              <a:srgbClr val="666666"/>
            </a:solidFill>
            <a:effectLst/>
          </p:grpSpPr>
          <p:sp>
            <p:nvSpPr>
              <p:cNvPr id="38" name="Oval 37">
                <a:extLst>
                  <a:ext uri="{FF2B5EF4-FFF2-40B4-BE49-F238E27FC236}">
                    <a16:creationId xmlns:a16="http://schemas.microsoft.com/office/drawing/2014/main" id="{12A9E610-8626-426B-9B15-2180A222BADB}"/>
                  </a:ext>
                </a:extLst>
              </p:cNvPr>
              <p:cNvSpPr/>
              <p:nvPr/>
            </p:nvSpPr>
            <p:spPr>
              <a:xfrm>
                <a:off x="4953078" y="3681406"/>
                <a:ext cx="1263944" cy="1287750"/>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39" name="Moon 38">
                <a:extLst>
                  <a:ext uri="{FF2B5EF4-FFF2-40B4-BE49-F238E27FC236}">
                    <a16:creationId xmlns:a16="http://schemas.microsoft.com/office/drawing/2014/main" id="{509CA1B8-B1DF-4151-A2D2-3ABEEF96AFF6}"/>
                  </a:ext>
                </a:extLst>
              </p:cNvPr>
              <p:cNvSpPr/>
              <p:nvPr/>
            </p:nvSpPr>
            <p:spPr>
              <a:xfrm rot="12453164">
                <a:off x="5434602" y="3813318"/>
                <a:ext cx="800441" cy="198831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4" name="Oval 23">
                <a:extLst>
                  <a:ext uri="{FF2B5EF4-FFF2-40B4-BE49-F238E27FC236}">
                    <a16:creationId xmlns:a16="http://schemas.microsoft.com/office/drawing/2014/main" id="{B1953714-160A-44F9-96A3-A8C97BF9332F}"/>
                  </a:ext>
                </a:extLst>
              </p:cNvPr>
              <p:cNvSpPr/>
              <p:nvPr/>
            </p:nvSpPr>
            <p:spPr>
              <a:xfrm>
                <a:off x="6057363" y="3553485"/>
                <a:ext cx="1263941" cy="1287750"/>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5" name="Moon 24">
                <a:extLst>
                  <a:ext uri="{FF2B5EF4-FFF2-40B4-BE49-F238E27FC236}">
                    <a16:creationId xmlns:a16="http://schemas.microsoft.com/office/drawing/2014/main" id="{133846D7-C50A-4EB4-93C3-C56EE31E22AC}"/>
                  </a:ext>
                </a:extLst>
              </p:cNvPr>
              <p:cNvSpPr/>
              <p:nvPr/>
            </p:nvSpPr>
            <p:spPr>
              <a:xfrm rot="12453164">
                <a:off x="6537207" y="3685562"/>
                <a:ext cx="800441" cy="1988313"/>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8" name="Picture 7">
            <a:extLst>
              <a:ext uri="{FF2B5EF4-FFF2-40B4-BE49-F238E27FC236}">
                <a16:creationId xmlns:a16="http://schemas.microsoft.com/office/drawing/2014/main" id="{099BA74B-4844-86C4-7864-864EB47BB7A4}"/>
              </a:ext>
            </a:extLst>
          </p:cNvPr>
          <p:cNvPicPr>
            <a:picLocks noChangeAspect="1"/>
          </p:cNvPicPr>
          <p:nvPr/>
        </p:nvPicPr>
        <p:blipFill>
          <a:blip r:embed="rId3"/>
          <a:stretch>
            <a:fillRect/>
          </a:stretch>
        </p:blipFill>
        <p:spPr>
          <a:xfrm>
            <a:off x="6822188" y="2022417"/>
            <a:ext cx="5181160" cy="3184789"/>
          </a:xfrm>
          <a:prstGeom prst="rect">
            <a:avLst/>
          </a:prstGeom>
        </p:spPr>
      </p:pic>
      <p:pic>
        <p:nvPicPr>
          <p:cNvPr id="9" name="Picture 2" descr="Image result for ulb llm international business law">
            <a:hlinkClick r:id="rId4"/>
            <a:extLst>
              <a:ext uri="{FF2B5EF4-FFF2-40B4-BE49-F238E27FC236}">
                <a16:creationId xmlns:a16="http://schemas.microsoft.com/office/drawing/2014/main" id="{22B02394-BBF3-8A8D-BAFF-1993ABB8DF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84175"/>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927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7C1EC2-AD26-45C3-BDF8-CAB87B509370}"/>
              </a:ext>
            </a:extLst>
          </p:cNvPr>
          <p:cNvSpPr/>
          <p:nvPr/>
        </p:nvSpPr>
        <p:spPr>
          <a:xfrm>
            <a:off x="8888163" y="6336570"/>
            <a:ext cx="1833228" cy="307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a:extLst>
              <a:ext uri="{FF2B5EF4-FFF2-40B4-BE49-F238E27FC236}">
                <a16:creationId xmlns:a16="http://schemas.microsoft.com/office/drawing/2014/main" id="{DC1FB59D-AECB-460F-8574-07C60E544910}"/>
              </a:ext>
            </a:extLst>
          </p:cNvPr>
          <p:cNvSpPr>
            <a:spLocks noGrp="1"/>
          </p:cNvSpPr>
          <p:nvPr>
            <p:ph type="title"/>
          </p:nvPr>
        </p:nvSpPr>
        <p:spPr>
          <a:xfrm>
            <a:off x="412800" y="374650"/>
            <a:ext cx="11347400" cy="856800"/>
          </a:xfrm>
        </p:spPr>
        <p:txBody>
          <a:bodyPr anchor="ctr">
            <a:normAutofit/>
          </a:bodyPr>
          <a:lstStyle/>
          <a:p>
            <a:r>
              <a:rPr lang="en-GB" dirty="0"/>
              <a:t>Panorama of grounds for “ESG” claims</a:t>
            </a:r>
          </a:p>
        </p:txBody>
      </p:sp>
      <p:grpSp>
        <p:nvGrpSpPr>
          <p:cNvPr id="5" name="Group 4">
            <a:extLst>
              <a:ext uri="{FF2B5EF4-FFF2-40B4-BE49-F238E27FC236}">
                <a16:creationId xmlns:a16="http://schemas.microsoft.com/office/drawing/2014/main" id="{18150181-DF9B-4DEF-BC25-96217809F4CE}"/>
              </a:ext>
            </a:extLst>
          </p:cNvPr>
          <p:cNvGrpSpPr>
            <a:grpSpLocks noChangeAspect="1"/>
          </p:cNvGrpSpPr>
          <p:nvPr/>
        </p:nvGrpSpPr>
        <p:grpSpPr>
          <a:xfrm>
            <a:off x="8289213" y="1911765"/>
            <a:ext cx="5007062" cy="5150516"/>
            <a:chOff x="8177997" y="1980044"/>
            <a:chExt cx="4173448" cy="4293019"/>
          </a:xfrm>
        </p:grpSpPr>
        <p:grpSp>
          <p:nvGrpSpPr>
            <p:cNvPr id="14" name="Group 13">
              <a:extLst>
                <a:ext uri="{FF2B5EF4-FFF2-40B4-BE49-F238E27FC236}">
                  <a16:creationId xmlns:a16="http://schemas.microsoft.com/office/drawing/2014/main" id="{9D01CF96-7926-4252-AE3A-BFD68E074684}"/>
                </a:ext>
              </a:extLst>
            </p:cNvPr>
            <p:cNvGrpSpPr/>
            <p:nvPr/>
          </p:nvGrpSpPr>
          <p:grpSpPr>
            <a:xfrm>
              <a:off x="8177997" y="1980044"/>
              <a:ext cx="4173448" cy="4293019"/>
              <a:chOff x="8796901" y="3113099"/>
              <a:chExt cx="4173448" cy="4293019"/>
            </a:xfrm>
          </p:grpSpPr>
          <p:grpSp>
            <p:nvGrpSpPr>
              <p:cNvPr id="15" name="Group 14">
                <a:extLst>
                  <a:ext uri="{FF2B5EF4-FFF2-40B4-BE49-F238E27FC236}">
                    <a16:creationId xmlns:a16="http://schemas.microsoft.com/office/drawing/2014/main" id="{970C1178-F349-442D-AFDC-0B0CCBA4B4BB}"/>
                  </a:ext>
                </a:extLst>
              </p:cNvPr>
              <p:cNvGrpSpPr>
                <a:grpSpLocks noChangeAspect="1"/>
              </p:cNvGrpSpPr>
              <p:nvPr/>
            </p:nvGrpSpPr>
            <p:grpSpPr>
              <a:xfrm flipH="1">
                <a:off x="8796901" y="5253770"/>
                <a:ext cx="1216239" cy="1044000"/>
                <a:chOff x="3238474" y="2365347"/>
                <a:chExt cx="2169397" cy="1862177"/>
              </a:xfrm>
            </p:grpSpPr>
            <p:sp>
              <p:nvSpPr>
                <p:cNvPr id="41" name="Hexagon 40">
                  <a:extLst>
                    <a:ext uri="{FF2B5EF4-FFF2-40B4-BE49-F238E27FC236}">
                      <a16:creationId xmlns:a16="http://schemas.microsoft.com/office/drawing/2014/main" id="{71A28812-FB5B-4FC1-A55D-1FBD225A332C}"/>
                    </a:ext>
                  </a:extLst>
                </p:cNvPr>
                <p:cNvSpPr/>
                <p:nvPr/>
              </p:nvSpPr>
              <p:spPr>
                <a:xfrm>
                  <a:off x="3238474" y="2365347"/>
                  <a:ext cx="2169397" cy="1862177"/>
                </a:xfrm>
                <a:prstGeom prst="hexagon">
                  <a:avLst>
                    <a:gd name="adj" fmla="val 25000"/>
                    <a:gd name="vf" fmla="val 115470"/>
                  </a:avLst>
                </a:prstGeom>
                <a:solidFill>
                  <a:srgbClr val="CC5C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42" name="Hexagon 10">
                  <a:extLst>
                    <a:ext uri="{FF2B5EF4-FFF2-40B4-BE49-F238E27FC236}">
                      <a16:creationId xmlns:a16="http://schemas.microsoft.com/office/drawing/2014/main" id="{2F7159F1-1540-426A-A4BC-FC32FEDF782C}"/>
                    </a:ext>
                  </a:extLst>
                </p:cNvPr>
                <p:cNvSpPr txBox="1"/>
                <p:nvPr/>
              </p:nvSpPr>
              <p:spPr>
                <a:xfrm>
                  <a:off x="3574439" y="2653734"/>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Breach of directors’ duties</a:t>
                  </a:r>
                </a:p>
              </p:txBody>
            </p:sp>
          </p:grpSp>
          <p:grpSp>
            <p:nvGrpSpPr>
              <p:cNvPr id="16" name="Group 15">
                <a:extLst>
                  <a:ext uri="{FF2B5EF4-FFF2-40B4-BE49-F238E27FC236}">
                    <a16:creationId xmlns:a16="http://schemas.microsoft.com/office/drawing/2014/main" id="{FC69697B-1BA1-4758-A868-E0E7F0284756}"/>
                  </a:ext>
                </a:extLst>
              </p:cNvPr>
              <p:cNvGrpSpPr>
                <a:grpSpLocks noChangeAspect="1"/>
              </p:cNvGrpSpPr>
              <p:nvPr/>
            </p:nvGrpSpPr>
            <p:grpSpPr>
              <a:xfrm flipH="1">
                <a:off x="10757083" y="3113099"/>
                <a:ext cx="1216239" cy="1044000"/>
                <a:chOff x="3231189" y="4297138"/>
                <a:chExt cx="2169397" cy="1862177"/>
              </a:xfrm>
            </p:grpSpPr>
            <p:sp>
              <p:nvSpPr>
                <p:cNvPr id="39" name="Hexagon 38">
                  <a:extLst>
                    <a:ext uri="{FF2B5EF4-FFF2-40B4-BE49-F238E27FC236}">
                      <a16:creationId xmlns:a16="http://schemas.microsoft.com/office/drawing/2014/main" id="{67300D13-93E8-4334-92D9-D834C1CE1818}"/>
                    </a:ext>
                  </a:extLst>
                </p:cNvPr>
                <p:cNvSpPr/>
                <p:nvPr/>
              </p:nvSpPr>
              <p:spPr>
                <a:xfrm>
                  <a:off x="3231189" y="4297138"/>
                  <a:ext cx="2169397" cy="1862177"/>
                </a:xfrm>
                <a:prstGeom prst="hexagon">
                  <a:avLst>
                    <a:gd name="adj" fmla="val 25000"/>
                    <a:gd name="vf" fmla="val 115470"/>
                  </a:avLst>
                </a:prstGeom>
                <a:solidFill>
                  <a:srgbClr val="6666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40" name="Hexagon 10">
                  <a:extLst>
                    <a:ext uri="{FF2B5EF4-FFF2-40B4-BE49-F238E27FC236}">
                      <a16:creationId xmlns:a16="http://schemas.microsoft.com/office/drawing/2014/main" id="{F355BBD2-2434-4492-80FC-A40CE8B53610}"/>
                    </a:ext>
                  </a:extLst>
                </p:cNvPr>
                <p:cNvSpPr txBox="1"/>
                <p:nvPr/>
              </p:nvSpPr>
              <p:spPr>
                <a:xfrm>
                  <a:off x="3582676" y="4597862"/>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Parent company liability</a:t>
                  </a:r>
                </a:p>
              </p:txBody>
            </p:sp>
          </p:grpSp>
          <p:grpSp>
            <p:nvGrpSpPr>
              <p:cNvPr id="17" name="Group 16">
                <a:extLst>
                  <a:ext uri="{FF2B5EF4-FFF2-40B4-BE49-F238E27FC236}">
                    <a16:creationId xmlns:a16="http://schemas.microsoft.com/office/drawing/2014/main" id="{6119076D-B94C-4D93-9092-D152C2E935C2}"/>
                  </a:ext>
                </a:extLst>
              </p:cNvPr>
              <p:cNvGrpSpPr>
                <a:grpSpLocks noChangeAspect="1"/>
              </p:cNvGrpSpPr>
              <p:nvPr/>
            </p:nvGrpSpPr>
            <p:grpSpPr>
              <a:xfrm flipH="1">
                <a:off x="9767772" y="5814000"/>
                <a:ext cx="1216239" cy="1044000"/>
                <a:chOff x="5012257" y="3335787"/>
                <a:chExt cx="2169397" cy="1862177"/>
              </a:xfrm>
            </p:grpSpPr>
            <p:sp>
              <p:nvSpPr>
                <p:cNvPr id="37" name="Hexagon 36">
                  <a:extLst>
                    <a:ext uri="{FF2B5EF4-FFF2-40B4-BE49-F238E27FC236}">
                      <a16:creationId xmlns:a16="http://schemas.microsoft.com/office/drawing/2014/main" id="{48C0B1FF-52F5-4620-B07B-8A21129749C1}"/>
                    </a:ext>
                  </a:extLst>
                </p:cNvPr>
                <p:cNvSpPr/>
                <p:nvPr/>
              </p:nvSpPr>
              <p:spPr>
                <a:xfrm>
                  <a:off x="5012257" y="3335787"/>
                  <a:ext cx="2169397" cy="1862177"/>
                </a:xfrm>
                <a:prstGeom prst="hexagon">
                  <a:avLst>
                    <a:gd name="adj" fmla="val 25000"/>
                    <a:gd name="vf" fmla="val 115470"/>
                  </a:avLst>
                </a:prstGeom>
                <a:solidFill>
                  <a:srgbClr val="9999CC"/>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100" dirty="0"/>
                </a:p>
              </p:txBody>
            </p:sp>
            <p:sp>
              <p:nvSpPr>
                <p:cNvPr id="38" name="Hexagon 10">
                  <a:extLst>
                    <a:ext uri="{FF2B5EF4-FFF2-40B4-BE49-F238E27FC236}">
                      <a16:creationId xmlns:a16="http://schemas.microsoft.com/office/drawing/2014/main" id="{87A15D48-FC5A-4A36-AA92-22B3F20AEE46}"/>
                    </a:ext>
                  </a:extLst>
                </p:cNvPr>
                <p:cNvSpPr txBox="1"/>
                <p:nvPr/>
              </p:nvSpPr>
              <p:spPr>
                <a:xfrm>
                  <a:off x="5345572" y="3634037"/>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Judicial intervention in climate transition planning</a:t>
                  </a:r>
                </a:p>
              </p:txBody>
            </p:sp>
          </p:grpSp>
          <p:grpSp>
            <p:nvGrpSpPr>
              <p:cNvPr id="18" name="Group 17">
                <a:extLst>
                  <a:ext uri="{FF2B5EF4-FFF2-40B4-BE49-F238E27FC236}">
                    <a16:creationId xmlns:a16="http://schemas.microsoft.com/office/drawing/2014/main" id="{125C2AA2-E722-4EA5-A4FD-AFEE9CE0B780}"/>
                  </a:ext>
                </a:extLst>
              </p:cNvPr>
              <p:cNvGrpSpPr>
                <a:grpSpLocks noChangeAspect="1"/>
              </p:cNvGrpSpPr>
              <p:nvPr/>
            </p:nvGrpSpPr>
            <p:grpSpPr>
              <a:xfrm flipH="1">
                <a:off x="9777969" y="4737020"/>
                <a:ext cx="1216239" cy="1044000"/>
                <a:chOff x="5004019" y="1399825"/>
                <a:chExt cx="2169397" cy="1862177"/>
              </a:xfrm>
            </p:grpSpPr>
            <p:sp>
              <p:nvSpPr>
                <p:cNvPr id="35" name="Hexagon 34">
                  <a:extLst>
                    <a:ext uri="{FF2B5EF4-FFF2-40B4-BE49-F238E27FC236}">
                      <a16:creationId xmlns:a16="http://schemas.microsoft.com/office/drawing/2014/main" id="{FA3AD9DE-1BDC-4DA8-93FB-A5B77507EFC0}"/>
                    </a:ext>
                  </a:extLst>
                </p:cNvPr>
                <p:cNvSpPr/>
                <p:nvPr/>
              </p:nvSpPr>
              <p:spPr>
                <a:xfrm>
                  <a:off x="5004019" y="1399825"/>
                  <a:ext cx="2169397" cy="1862177"/>
                </a:xfrm>
                <a:prstGeom prst="hexagon">
                  <a:avLst>
                    <a:gd name="adj" fmla="val 25000"/>
                    <a:gd name="vf" fmla="val 115470"/>
                  </a:avLst>
                </a:prstGeom>
                <a:solidFill>
                  <a:srgbClr val="99CCFF">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36" name="Hexagon 10">
                  <a:extLst>
                    <a:ext uri="{FF2B5EF4-FFF2-40B4-BE49-F238E27FC236}">
                      <a16:creationId xmlns:a16="http://schemas.microsoft.com/office/drawing/2014/main" id="{01EE6140-C4CC-4238-8D35-EDD3515458A8}"/>
                    </a:ext>
                  </a:extLst>
                </p:cNvPr>
                <p:cNvSpPr txBox="1"/>
                <p:nvPr/>
              </p:nvSpPr>
              <p:spPr>
                <a:xfrm>
                  <a:off x="5345572" y="1701468"/>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Challenges to Government decisions</a:t>
                  </a:r>
                </a:p>
              </p:txBody>
            </p:sp>
          </p:grpSp>
          <p:grpSp>
            <p:nvGrpSpPr>
              <p:cNvPr id="19" name="Group 18">
                <a:extLst>
                  <a:ext uri="{FF2B5EF4-FFF2-40B4-BE49-F238E27FC236}">
                    <a16:creationId xmlns:a16="http://schemas.microsoft.com/office/drawing/2014/main" id="{F29A3913-BA95-4C64-8F41-99DE112E3112}"/>
                  </a:ext>
                </a:extLst>
              </p:cNvPr>
              <p:cNvGrpSpPr>
                <a:grpSpLocks noChangeAspect="1"/>
              </p:cNvGrpSpPr>
              <p:nvPr/>
            </p:nvGrpSpPr>
            <p:grpSpPr>
              <a:xfrm flipH="1">
                <a:off x="10765585" y="5271809"/>
                <a:ext cx="1216239" cy="1044000"/>
                <a:chOff x="6786040" y="2345962"/>
                <a:chExt cx="2169397" cy="1862177"/>
              </a:xfrm>
            </p:grpSpPr>
            <p:sp>
              <p:nvSpPr>
                <p:cNvPr id="33" name="Hexagon 32">
                  <a:extLst>
                    <a:ext uri="{FF2B5EF4-FFF2-40B4-BE49-F238E27FC236}">
                      <a16:creationId xmlns:a16="http://schemas.microsoft.com/office/drawing/2014/main" id="{DB39316D-F3BD-4CD0-8305-8F779BBB5686}"/>
                    </a:ext>
                  </a:extLst>
                </p:cNvPr>
                <p:cNvSpPr/>
                <p:nvPr/>
              </p:nvSpPr>
              <p:spPr>
                <a:xfrm>
                  <a:off x="6786040" y="2345962"/>
                  <a:ext cx="2169397" cy="1862177"/>
                </a:xfrm>
                <a:prstGeom prst="hexagon">
                  <a:avLst>
                    <a:gd name="adj" fmla="val 25000"/>
                    <a:gd name="vf" fmla="val 115470"/>
                  </a:avLst>
                </a:prstGeom>
                <a:solidFill>
                  <a:srgbClr val="6699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34" name="Hexagon 10">
                  <a:extLst>
                    <a:ext uri="{FF2B5EF4-FFF2-40B4-BE49-F238E27FC236}">
                      <a16:creationId xmlns:a16="http://schemas.microsoft.com/office/drawing/2014/main" id="{2F4DC46E-158E-416C-8340-3C068294CD67}"/>
                    </a:ext>
                  </a:extLst>
                </p:cNvPr>
                <p:cNvSpPr txBox="1"/>
                <p:nvPr/>
              </p:nvSpPr>
              <p:spPr>
                <a:xfrm>
                  <a:off x="7059860" y="2689122"/>
                  <a:ext cx="1600106"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algn="ctr"/>
                  <a:r>
                    <a:rPr lang="en-GB" sz="1100" b="1" dirty="0">
                      <a:solidFill>
                        <a:schemeClr val="bg1"/>
                      </a:solidFill>
                    </a:rPr>
                    <a:t>Accountability for ESG harms</a:t>
                  </a:r>
                </a:p>
              </p:txBody>
            </p:sp>
          </p:grpSp>
          <p:grpSp>
            <p:nvGrpSpPr>
              <p:cNvPr id="20" name="Group 19">
                <a:extLst>
                  <a:ext uri="{FF2B5EF4-FFF2-40B4-BE49-F238E27FC236}">
                    <a16:creationId xmlns:a16="http://schemas.microsoft.com/office/drawing/2014/main" id="{2D20D204-94A0-45DF-A0C7-09DD7F7C3E66}"/>
                  </a:ext>
                </a:extLst>
              </p:cNvPr>
              <p:cNvGrpSpPr>
                <a:grpSpLocks noChangeAspect="1"/>
              </p:cNvGrpSpPr>
              <p:nvPr/>
            </p:nvGrpSpPr>
            <p:grpSpPr>
              <a:xfrm flipH="1">
                <a:off x="10757084" y="4200595"/>
                <a:ext cx="1216239" cy="1044000"/>
                <a:chOff x="8546377" y="1378516"/>
                <a:chExt cx="2169397" cy="1862177"/>
              </a:xfrm>
            </p:grpSpPr>
            <p:sp>
              <p:nvSpPr>
                <p:cNvPr id="31" name="Hexagon 30">
                  <a:extLst>
                    <a:ext uri="{FF2B5EF4-FFF2-40B4-BE49-F238E27FC236}">
                      <a16:creationId xmlns:a16="http://schemas.microsoft.com/office/drawing/2014/main" id="{B37AD573-9E5D-49B1-9396-80FE21F873C1}"/>
                    </a:ext>
                  </a:extLst>
                </p:cNvPr>
                <p:cNvSpPr/>
                <p:nvPr/>
              </p:nvSpPr>
              <p:spPr>
                <a:xfrm>
                  <a:off x="8546377" y="1378516"/>
                  <a:ext cx="2169397" cy="1862177"/>
                </a:xfrm>
                <a:prstGeom prst="hexagon">
                  <a:avLst>
                    <a:gd name="adj" fmla="val 25000"/>
                    <a:gd name="vf" fmla="val 115470"/>
                  </a:avLst>
                </a:prstGeom>
                <a:solidFill>
                  <a:srgbClr val="99CC99">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32" name="Hexagon 10">
                  <a:extLst>
                    <a:ext uri="{FF2B5EF4-FFF2-40B4-BE49-F238E27FC236}">
                      <a16:creationId xmlns:a16="http://schemas.microsoft.com/office/drawing/2014/main" id="{9227FCE3-689F-4D0B-8E7C-1E4E3AE38BF9}"/>
                    </a:ext>
                  </a:extLst>
                </p:cNvPr>
                <p:cNvSpPr txBox="1"/>
                <p:nvPr/>
              </p:nvSpPr>
              <p:spPr>
                <a:xfrm>
                  <a:off x="8805034" y="1718276"/>
                  <a:ext cx="1620132"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Mis-selling and greenwashing</a:t>
                  </a:r>
                </a:p>
              </p:txBody>
            </p:sp>
          </p:grpSp>
          <p:grpSp>
            <p:nvGrpSpPr>
              <p:cNvPr id="21" name="Group 20">
                <a:extLst>
                  <a:ext uri="{FF2B5EF4-FFF2-40B4-BE49-F238E27FC236}">
                    <a16:creationId xmlns:a16="http://schemas.microsoft.com/office/drawing/2014/main" id="{4097284C-4858-43BC-BF09-088891D15EFC}"/>
                  </a:ext>
                </a:extLst>
              </p:cNvPr>
              <p:cNvGrpSpPr>
                <a:grpSpLocks noChangeAspect="1"/>
              </p:cNvGrpSpPr>
              <p:nvPr/>
            </p:nvGrpSpPr>
            <p:grpSpPr>
              <a:xfrm>
                <a:off x="11736720" y="3646643"/>
                <a:ext cx="1216238" cy="1044000"/>
                <a:chOff x="6786040" y="2345962"/>
                <a:chExt cx="2169397" cy="1862177"/>
              </a:xfrm>
            </p:grpSpPr>
            <p:sp>
              <p:nvSpPr>
                <p:cNvPr id="29" name="Hexagon 28">
                  <a:extLst>
                    <a:ext uri="{FF2B5EF4-FFF2-40B4-BE49-F238E27FC236}">
                      <a16:creationId xmlns:a16="http://schemas.microsoft.com/office/drawing/2014/main" id="{A5EBB93B-E611-48A3-B602-2E21A3A2FB66}"/>
                    </a:ext>
                  </a:extLst>
                </p:cNvPr>
                <p:cNvSpPr/>
                <p:nvPr/>
              </p:nvSpPr>
              <p:spPr>
                <a:xfrm>
                  <a:off x="6786040" y="2345962"/>
                  <a:ext cx="2169397" cy="1862177"/>
                </a:xfrm>
                <a:prstGeom prst="hexagon">
                  <a:avLst>
                    <a:gd name="adj" fmla="val 25000"/>
                    <a:gd name="vf" fmla="val 115470"/>
                  </a:avLst>
                </a:prstGeom>
                <a:solidFill>
                  <a:srgbClr val="9EBF98"/>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30" name="Hexagon 10">
                  <a:extLst>
                    <a:ext uri="{FF2B5EF4-FFF2-40B4-BE49-F238E27FC236}">
                      <a16:creationId xmlns:a16="http://schemas.microsoft.com/office/drawing/2014/main" id="{456D24B6-7392-47F4-93A0-D9AF7775FDFE}"/>
                    </a:ext>
                  </a:extLst>
                </p:cNvPr>
                <p:cNvSpPr txBox="1"/>
                <p:nvPr/>
              </p:nvSpPr>
              <p:spPr>
                <a:xfrm>
                  <a:off x="7123625" y="2645539"/>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grpSp>
            <p:nvGrpSpPr>
              <p:cNvPr id="22" name="Group 21">
                <a:extLst>
                  <a:ext uri="{FF2B5EF4-FFF2-40B4-BE49-F238E27FC236}">
                    <a16:creationId xmlns:a16="http://schemas.microsoft.com/office/drawing/2014/main" id="{35AFF8E6-C8A8-4DAF-BE95-262FB1EE8A83}"/>
                  </a:ext>
                </a:extLst>
              </p:cNvPr>
              <p:cNvGrpSpPr>
                <a:grpSpLocks noChangeAspect="1"/>
              </p:cNvGrpSpPr>
              <p:nvPr/>
            </p:nvGrpSpPr>
            <p:grpSpPr>
              <a:xfrm>
                <a:off x="11754111" y="4726837"/>
                <a:ext cx="1216238" cy="1044000"/>
                <a:chOff x="8551585" y="3315906"/>
                <a:chExt cx="2169397" cy="1862177"/>
              </a:xfrm>
            </p:grpSpPr>
            <p:sp>
              <p:nvSpPr>
                <p:cNvPr id="27" name="Hexagon 26">
                  <a:extLst>
                    <a:ext uri="{FF2B5EF4-FFF2-40B4-BE49-F238E27FC236}">
                      <a16:creationId xmlns:a16="http://schemas.microsoft.com/office/drawing/2014/main" id="{FE8A80A8-99FD-4221-A0A2-ADA7B0E8FB01}"/>
                    </a:ext>
                  </a:extLst>
                </p:cNvPr>
                <p:cNvSpPr/>
                <p:nvPr/>
              </p:nvSpPr>
              <p:spPr>
                <a:xfrm>
                  <a:off x="8551585" y="3315906"/>
                  <a:ext cx="2169397" cy="1862177"/>
                </a:xfrm>
                <a:prstGeom prst="hexagon">
                  <a:avLst>
                    <a:gd name="adj" fmla="val 25000"/>
                    <a:gd name="vf" fmla="val 115470"/>
                  </a:avLst>
                </a:prstGeom>
                <a:solidFill>
                  <a:srgbClr val="9999CC">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28" name="Hexagon 10">
                  <a:extLst>
                    <a:ext uri="{FF2B5EF4-FFF2-40B4-BE49-F238E27FC236}">
                      <a16:creationId xmlns:a16="http://schemas.microsoft.com/office/drawing/2014/main" id="{26D66881-1C26-45CE-9F03-E27492924255}"/>
                    </a:ext>
                  </a:extLst>
                </p:cNvPr>
                <p:cNvSpPr txBox="1"/>
                <p:nvPr/>
              </p:nvSpPr>
              <p:spPr>
                <a:xfrm>
                  <a:off x="8722808" y="3604292"/>
                  <a:ext cx="1826949"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sp>
            <p:nvSpPr>
              <p:cNvPr id="23" name="Hexagon 22">
                <a:extLst>
                  <a:ext uri="{FF2B5EF4-FFF2-40B4-BE49-F238E27FC236}">
                    <a16:creationId xmlns:a16="http://schemas.microsoft.com/office/drawing/2014/main" id="{9FD06F4E-E226-4D2D-A2C6-0526C9B680B6}"/>
                  </a:ext>
                </a:extLst>
              </p:cNvPr>
              <p:cNvSpPr/>
              <p:nvPr/>
            </p:nvSpPr>
            <p:spPr>
              <a:xfrm>
                <a:off x="10766952" y="6362118"/>
                <a:ext cx="1216238" cy="1044000"/>
              </a:xfrm>
              <a:prstGeom prst="hexagon">
                <a:avLst>
                  <a:gd name="adj" fmla="val 25000"/>
                  <a:gd name="vf" fmla="val 115470"/>
                </a:avLst>
              </a:prstGeom>
              <a:solidFill>
                <a:schemeClr val="accent3">
                  <a:alpha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grpSp>
            <p:nvGrpSpPr>
              <p:cNvPr id="24" name="Group 23">
                <a:extLst>
                  <a:ext uri="{FF2B5EF4-FFF2-40B4-BE49-F238E27FC236}">
                    <a16:creationId xmlns:a16="http://schemas.microsoft.com/office/drawing/2014/main" id="{2431834D-546F-4D59-BD0D-4F8FB4367F88}"/>
                  </a:ext>
                </a:extLst>
              </p:cNvPr>
              <p:cNvGrpSpPr>
                <a:grpSpLocks noChangeAspect="1"/>
              </p:cNvGrpSpPr>
              <p:nvPr/>
            </p:nvGrpSpPr>
            <p:grpSpPr>
              <a:xfrm>
                <a:off x="11754111" y="5807138"/>
                <a:ext cx="1216238" cy="1044000"/>
                <a:chOff x="6786041" y="2345962"/>
                <a:chExt cx="2169397" cy="1862177"/>
              </a:xfrm>
              <a:solidFill>
                <a:srgbClr val="666699"/>
              </a:solidFill>
            </p:grpSpPr>
            <p:sp>
              <p:nvSpPr>
                <p:cNvPr id="25" name="Hexagon 24">
                  <a:extLst>
                    <a:ext uri="{FF2B5EF4-FFF2-40B4-BE49-F238E27FC236}">
                      <a16:creationId xmlns:a16="http://schemas.microsoft.com/office/drawing/2014/main" id="{3D89ECA9-A5BD-4483-AF9C-508C161F8E15}"/>
                    </a:ext>
                  </a:extLst>
                </p:cNvPr>
                <p:cNvSpPr/>
                <p:nvPr/>
              </p:nvSpPr>
              <p:spPr>
                <a:xfrm>
                  <a:off x="6786041" y="2345962"/>
                  <a:ext cx="2169397" cy="1862177"/>
                </a:xfrm>
                <a:prstGeom prst="hexagon">
                  <a:avLst>
                    <a:gd name="adj" fmla="val 25000"/>
                    <a:gd name="vf" fmla="val 11547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26" name="Hexagon 10">
                  <a:extLst>
                    <a:ext uri="{FF2B5EF4-FFF2-40B4-BE49-F238E27FC236}">
                      <a16:creationId xmlns:a16="http://schemas.microsoft.com/office/drawing/2014/main" id="{A32806F6-37EA-4857-89D7-CD1B70DE039C}"/>
                    </a:ext>
                  </a:extLst>
                </p:cNvPr>
                <p:cNvSpPr txBox="1"/>
                <p:nvPr/>
              </p:nvSpPr>
              <p:spPr>
                <a:xfrm>
                  <a:off x="7192211" y="2645539"/>
                  <a:ext cx="1428882" cy="12854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grpSp>
        <p:sp>
          <p:nvSpPr>
            <p:cNvPr id="43" name="Hexagon 10">
              <a:extLst>
                <a:ext uri="{FF2B5EF4-FFF2-40B4-BE49-F238E27FC236}">
                  <a16:creationId xmlns:a16="http://schemas.microsoft.com/office/drawing/2014/main" id="{FAE46F29-A639-46DB-8522-06149C2A325F}"/>
                </a:ext>
              </a:extLst>
            </p:cNvPr>
            <p:cNvSpPr txBox="1"/>
            <p:nvPr/>
          </p:nvSpPr>
          <p:spPr>
            <a:xfrm flipH="1">
              <a:off x="10345198" y="5397604"/>
              <a:ext cx="839532" cy="7206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Contractual breach</a:t>
              </a:r>
            </a:p>
          </p:txBody>
        </p:sp>
      </p:grpSp>
      <p:sp>
        <p:nvSpPr>
          <p:cNvPr id="44" name="Rectangle 43">
            <a:extLst>
              <a:ext uri="{FF2B5EF4-FFF2-40B4-BE49-F238E27FC236}">
                <a16:creationId xmlns:a16="http://schemas.microsoft.com/office/drawing/2014/main" id="{713CA9B5-07AA-4599-A7F6-06552F03DC01}"/>
              </a:ext>
            </a:extLst>
          </p:cNvPr>
          <p:cNvSpPr/>
          <p:nvPr/>
        </p:nvSpPr>
        <p:spPr>
          <a:xfrm>
            <a:off x="381821" y="5807675"/>
            <a:ext cx="6056094" cy="461665"/>
          </a:xfrm>
          <a:prstGeom prst="rect">
            <a:avLst/>
          </a:prstGeom>
        </p:spPr>
        <p:txBody>
          <a:bodyPr wrap="square">
            <a:spAutoFit/>
          </a:bodyPr>
          <a:lstStyle/>
          <a:p>
            <a:pPr lvl="0"/>
            <a:r>
              <a:rPr lang="en-GB" sz="1200" b="1" dirty="0">
                <a:solidFill>
                  <a:srgbClr val="4D4D4D"/>
                </a:solidFill>
              </a:rPr>
              <a:t>Source: </a:t>
            </a:r>
            <a:r>
              <a:rPr lang="en-GB" sz="1200" dirty="0">
                <a:solidFill>
                  <a:srgbClr val="4D4D4D"/>
                </a:solidFill>
              </a:rPr>
              <a:t>Global trends in climate change litigation: 2023 </a:t>
            </a:r>
            <a:r>
              <a:rPr lang="en-GB" sz="1200">
                <a:solidFill>
                  <a:srgbClr val="4D4D4D"/>
                </a:solidFill>
              </a:rPr>
              <a:t>snapshot,</a:t>
            </a:r>
            <a:br>
              <a:rPr lang="en-GB" sz="1200">
                <a:solidFill>
                  <a:srgbClr val="4D4D4D"/>
                </a:solidFill>
              </a:rPr>
            </a:br>
            <a:r>
              <a:rPr lang="en-GB" sz="1200">
                <a:solidFill>
                  <a:srgbClr val="4D4D4D"/>
                </a:solidFill>
              </a:rPr>
              <a:t>based </a:t>
            </a:r>
            <a:r>
              <a:rPr lang="en-GB" sz="1200" dirty="0">
                <a:solidFill>
                  <a:srgbClr val="4D4D4D"/>
                </a:solidFill>
              </a:rPr>
              <a:t>on Sabin </a:t>
            </a:r>
            <a:r>
              <a:rPr lang="en-GB" sz="1200" dirty="0" err="1">
                <a:solidFill>
                  <a:srgbClr val="4D4D4D"/>
                </a:solidFill>
              </a:rPr>
              <a:t>Center</a:t>
            </a:r>
            <a:r>
              <a:rPr lang="en-GB" sz="1200" dirty="0">
                <a:solidFill>
                  <a:srgbClr val="4D4D4D"/>
                </a:solidFill>
              </a:rPr>
              <a:t> data.</a:t>
            </a:r>
          </a:p>
        </p:txBody>
      </p:sp>
      <p:sp>
        <p:nvSpPr>
          <p:cNvPr id="45" name="Hexagon 44">
            <a:extLst>
              <a:ext uri="{FF2B5EF4-FFF2-40B4-BE49-F238E27FC236}">
                <a16:creationId xmlns:a16="http://schemas.microsoft.com/office/drawing/2014/main" id="{58822ACD-C156-4264-B955-2FAAD0BA54D0}"/>
              </a:ext>
            </a:extLst>
          </p:cNvPr>
          <p:cNvSpPr/>
          <p:nvPr/>
        </p:nvSpPr>
        <p:spPr>
          <a:xfrm>
            <a:off x="9454008" y="2581612"/>
            <a:ext cx="1459172" cy="1252531"/>
          </a:xfrm>
          <a:prstGeom prst="hexagon">
            <a:avLst>
              <a:gd name="adj" fmla="val 25000"/>
              <a:gd name="vf" fmla="val 115470"/>
            </a:avLst>
          </a:prstGeom>
          <a:solidFill>
            <a:srgbClr val="9999CC">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46" name="Hexagon 10">
            <a:extLst>
              <a:ext uri="{FF2B5EF4-FFF2-40B4-BE49-F238E27FC236}">
                <a16:creationId xmlns:a16="http://schemas.microsoft.com/office/drawing/2014/main" id="{0AFC63DF-46A2-4622-BDCB-9C8EAA70563F}"/>
              </a:ext>
            </a:extLst>
          </p:cNvPr>
          <p:cNvSpPr txBox="1"/>
          <p:nvPr/>
        </p:nvSpPr>
        <p:spPr>
          <a:xfrm>
            <a:off x="9569175" y="2775585"/>
            <a:ext cx="1228836" cy="8645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a:t>Disclosure litigation</a:t>
            </a:r>
            <a:endParaRPr lang="en-GB" sz="1100" b="1" dirty="0"/>
          </a:p>
        </p:txBody>
      </p:sp>
      <p:pic>
        <p:nvPicPr>
          <p:cNvPr id="1026" name="Picture 2" descr="Global trends in climate change litigation: 2023 snapshot">
            <a:extLst>
              <a:ext uri="{FF2B5EF4-FFF2-40B4-BE49-F238E27FC236}">
                <a16:creationId xmlns:a16="http://schemas.microsoft.com/office/drawing/2014/main" id="{B8232A21-B4C5-0574-DD4F-5FF17692E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723" y="1460776"/>
            <a:ext cx="7854488" cy="39364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ulb llm international business law">
            <a:hlinkClick r:id="rId4"/>
            <a:extLst>
              <a:ext uri="{FF2B5EF4-FFF2-40B4-BE49-F238E27FC236}">
                <a16:creationId xmlns:a16="http://schemas.microsoft.com/office/drawing/2014/main" id="{F5826AA4-5931-04FB-A1EF-69F244456A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067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Title 2">
            <a:extLst>
              <a:ext uri="{FF2B5EF4-FFF2-40B4-BE49-F238E27FC236}">
                <a16:creationId xmlns:a16="http://schemas.microsoft.com/office/drawing/2014/main" id="{0E85B113-992D-48CD-AE96-45D6C945886E}"/>
              </a:ext>
            </a:extLst>
          </p:cNvPr>
          <p:cNvSpPr>
            <a:spLocks noGrp="1"/>
          </p:cNvSpPr>
          <p:nvPr>
            <p:ph type="title"/>
          </p:nvPr>
        </p:nvSpPr>
        <p:spPr>
          <a:xfrm>
            <a:off x="422275" y="409861"/>
            <a:ext cx="11347450" cy="857250"/>
          </a:xfrm>
        </p:spPr>
        <p:txBody>
          <a:bodyPr/>
          <a:lstStyle/>
          <a:p>
            <a:r>
              <a:rPr lang="en-GB" dirty="0"/>
              <a:t>Global trends in ESG litigation</a:t>
            </a:r>
          </a:p>
        </p:txBody>
      </p:sp>
      <p:sp>
        <p:nvSpPr>
          <p:cNvPr id="54" name="TextBox 53">
            <a:extLst>
              <a:ext uri="{FF2B5EF4-FFF2-40B4-BE49-F238E27FC236}">
                <a16:creationId xmlns:a16="http://schemas.microsoft.com/office/drawing/2014/main" id="{78DD4FD2-302A-4D7E-B7D7-64CFFDA19E4A}"/>
              </a:ext>
            </a:extLst>
          </p:cNvPr>
          <p:cNvSpPr txBox="1"/>
          <p:nvPr/>
        </p:nvSpPr>
        <p:spPr>
          <a:xfrm>
            <a:off x="8959130" y="1466256"/>
            <a:ext cx="3054793" cy="221599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66CCCC"/>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International trend of activists challenging government or central bank policies (e.g. </a:t>
            </a:r>
            <a:r>
              <a:rPr kumimoji="0" lang="en-GB" sz="1300" b="0" i="0" u="none" strike="noStrike" kern="1200" cap="none" spc="0" normalizeH="0" baseline="0" noProof="0" dirty="0" err="1">
                <a:ln>
                  <a:noFill/>
                </a:ln>
                <a:effectLst/>
                <a:uLnTx/>
                <a:uFillTx/>
                <a:latin typeface="Arial"/>
                <a:ea typeface="+mn-ea"/>
                <a:cs typeface="Arial"/>
              </a:rPr>
              <a:t>ClientEarth</a:t>
            </a:r>
            <a:r>
              <a:rPr kumimoji="0" lang="en-GB" sz="1300" b="0" i="0" u="none" strike="noStrike" kern="1200" cap="none" spc="0" normalizeH="0" baseline="0" noProof="0" dirty="0">
                <a:ln>
                  <a:noFill/>
                </a:ln>
                <a:effectLst/>
                <a:uLnTx/>
                <a:uFillTx/>
                <a:latin typeface="Arial"/>
                <a:ea typeface="+mn-ea"/>
                <a:cs typeface="Arial"/>
              </a:rPr>
              <a:t> / NBB) and permitting decisions for inconsistency with climate targets</a:t>
            </a:r>
          </a:p>
          <a:p>
            <a:pPr marL="171450" indent="-171450">
              <a:spcAft>
                <a:spcPts val="600"/>
              </a:spcAft>
              <a:buClr>
                <a:srgbClr val="66CCCC"/>
              </a:buClr>
              <a:buFont typeface="Arial" panose="020B0604020202020204" pitchFamily="34" charset="0"/>
              <a:buChar char="&gt;"/>
              <a:defRPr/>
            </a:pPr>
            <a:r>
              <a:rPr kumimoji="0" lang="en-GB" sz="1300" b="0" i="0" u="none" strike="noStrike" kern="1200" cap="none" spc="0" normalizeH="0" baseline="0" noProof="0" dirty="0">
                <a:ln>
                  <a:noFill/>
                </a:ln>
                <a:effectLst/>
                <a:uLnTx/>
                <a:uFillTx/>
                <a:latin typeface="Arial" panose="020B0604020202020204" pitchFamily="34" charset="0"/>
                <a:ea typeface="+mn-ea"/>
                <a:cs typeface="Arial"/>
              </a:rPr>
              <a:t>Growing trend of activists challenging project specific approvals, seeking to de-rail planned infrastructure investments</a:t>
            </a:r>
            <a:endParaRPr kumimoji="0" lang="en-GB" sz="1300" b="0" i="0" u="none" strike="noStrike" kern="1200" cap="none" spc="0" normalizeH="0" baseline="0" noProof="0" dirty="0">
              <a:ln>
                <a:noFill/>
              </a:ln>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600"/>
              </a:spcAft>
              <a:buClr>
                <a:srgbClr val="66CCCC"/>
              </a:buClr>
              <a:buSzTx/>
              <a:buFont typeface="Arial" panose="020B0604020202020204" pitchFamily="34" charset="0"/>
              <a:buChar char="&gt;"/>
              <a:tabLst/>
              <a:defRPr/>
            </a:pPr>
            <a:endParaRPr kumimoji="0" lang="en-GB" sz="1100" b="0" i="0" u="none" strike="noStrike" kern="1200" cap="none" spc="0" normalizeH="0" baseline="0" noProof="0" dirty="0">
              <a:ln>
                <a:noFill/>
              </a:ln>
              <a:effectLst/>
              <a:uLnTx/>
              <a:uFillTx/>
              <a:latin typeface="Arial"/>
              <a:ea typeface="+mn-ea"/>
              <a:cs typeface="Arial"/>
            </a:endParaRPr>
          </a:p>
        </p:txBody>
      </p:sp>
      <p:sp>
        <p:nvSpPr>
          <p:cNvPr id="55" name="TextBox 54">
            <a:extLst>
              <a:ext uri="{FF2B5EF4-FFF2-40B4-BE49-F238E27FC236}">
                <a16:creationId xmlns:a16="http://schemas.microsoft.com/office/drawing/2014/main" id="{2DF3C46C-D691-4BE3-BDD8-5732935BD03D}"/>
              </a:ext>
            </a:extLst>
          </p:cNvPr>
          <p:cNvSpPr txBox="1"/>
          <p:nvPr/>
        </p:nvSpPr>
        <p:spPr>
          <a:xfrm>
            <a:off x="8952434" y="3797408"/>
            <a:ext cx="3031115" cy="244682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Emerging trend of claims against parent companies of multinational groups alleging breach of a duty of care owed to those impacted by an alleged failure to adhere to ESG standards</a:t>
            </a:r>
          </a:p>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Increasingly based on statutory due diligence regimes</a:t>
            </a:r>
          </a:p>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Some soft law standards may include their own non-judicial “enforcement” mechanism</a:t>
            </a:r>
          </a:p>
        </p:txBody>
      </p:sp>
      <p:sp>
        <p:nvSpPr>
          <p:cNvPr id="56" name="TextBox 55">
            <a:extLst>
              <a:ext uri="{FF2B5EF4-FFF2-40B4-BE49-F238E27FC236}">
                <a16:creationId xmlns:a16="http://schemas.microsoft.com/office/drawing/2014/main" id="{96DE7D2D-86D2-4E8D-85AD-3B6638171B66}"/>
              </a:ext>
            </a:extLst>
          </p:cNvPr>
          <p:cNvSpPr txBox="1"/>
          <p:nvPr/>
        </p:nvSpPr>
        <p:spPr>
          <a:xfrm>
            <a:off x="136455" y="4125656"/>
            <a:ext cx="3510537" cy="20928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100" b="0" i="0" u="none" strike="noStrike" kern="1200" cap="none" spc="0" normalizeH="0" baseline="0" noProof="0" dirty="0">
              <a:ln>
                <a:noFill/>
              </a:ln>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Debates on extent of general duty of care / fiduciary duties</a:t>
            </a: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Civil claims focused on future emissions and emissions reductions targets are becoming more prevalent</a:t>
            </a:r>
            <a:endParaRPr lang="en-GB" sz="1300" b="1" dirty="0">
              <a:latin typeface="Arial"/>
              <a:cs typeface="Arial"/>
            </a:endParaRP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lang="en-GB" sz="1300" dirty="0">
                <a:latin typeface="Arial"/>
                <a:cs typeface="Arial"/>
              </a:rPr>
              <a:t>Claims have also been brought against directors for breach of directors’ duties in the context of climate strategy</a:t>
            </a:r>
          </a:p>
        </p:txBody>
      </p:sp>
      <p:sp>
        <p:nvSpPr>
          <p:cNvPr id="57" name="TextBox 56">
            <a:extLst>
              <a:ext uri="{FF2B5EF4-FFF2-40B4-BE49-F238E27FC236}">
                <a16:creationId xmlns:a16="http://schemas.microsoft.com/office/drawing/2014/main" id="{0DD49502-2A6C-493D-93A8-B016E841E9F7}"/>
              </a:ext>
            </a:extLst>
          </p:cNvPr>
          <p:cNvSpPr txBox="1"/>
          <p:nvPr/>
        </p:nvSpPr>
        <p:spPr>
          <a:xfrm>
            <a:off x="229809" y="1402777"/>
            <a:ext cx="3493189" cy="256993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9999CC"/>
              </a:buClr>
              <a:buSzTx/>
              <a:buFont typeface="Arial" panose="020B0604020202020204" pitchFamily="34" charset="0"/>
              <a:buChar char="&gt;"/>
              <a:tabLst/>
              <a:defRPr/>
            </a:pPr>
            <a:r>
              <a:rPr kumimoji="0" lang="en-GB" sz="1300" b="0" i="0" u="none" strike="noStrike" kern="1200" cap="none" spc="0" normalizeH="0" baseline="0" noProof="0" dirty="0">
                <a:ln>
                  <a:noFill/>
                </a:ln>
                <a:effectLst/>
                <a:uLnTx/>
                <a:uFillTx/>
                <a:latin typeface="Arial"/>
                <a:ea typeface="+mn-ea"/>
                <a:cs typeface="Arial"/>
              </a:rPr>
              <a:t>Risk of ‘green/fair/social-washing’ claims brought by investors / other interested parties where disclosures are false, misleading, vague, or insufficient (e.g. misrepresentation, negligent misstatement, statutory liability, etc.)</a:t>
            </a:r>
          </a:p>
          <a:p>
            <a:pPr marL="171450" indent="-171450">
              <a:spcAft>
                <a:spcPts val="600"/>
              </a:spcAft>
              <a:buClr>
                <a:srgbClr val="9999CC"/>
              </a:buClr>
              <a:buFont typeface="Arial" panose="020B0604020202020204" pitchFamily="34" charset="0"/>
              <a:buChar char="&gt;"/>
              <a:defRPr/>
            </a:pPr>
            <a:r>
              <a:rPr kumimoji="0" lang="en-GB" sz="1300" b="0" i="0" u="none" strike="noStrike" kern="1200" cap="none" spc="0" normalizeH="0" baseline="0" noProof="0" dirty="0">
                <a:ln>
                  <a:noFill/>
                </a:ln>
                <a:effectLst/>
                <a:uLnTx/>
                <a:uFillTx/>
                <a:latin typeface="Arial"/>
                <a:ea typeface="+mn-ea"/>
                <a:cs typeface="Arial"/>
              </a:rPr>
              <a:t>Aside from civil claims, inaccurate or misleading </a:t>
            </a:r>
            <a:r>
              <a:rPr lang="en-GB" sz="1300" dirty="0">
                <a:latin typeface="Arial"/>
                <a:cs typeface="Arial"/>
              </a:rPr>
              <a:t>disclosures also attract the attention of the relevant regulator(s), who may be empowered to impose penalties even where inaccurate statements were inadvertent</a:t>
            </a:r>
          </a:p>
        </p:txBody>
      </p:sp>
      <p:grpSp>
        <p:nvGrpSpPr>
          <p:cNvPr id="8" name="Group 7">
            <a:extLst>
              <a:ext uri="{FF2B5EF4-FFF2-40B4-BE49-F238E27FC236}">
                <a16:creationId xmlns:a16="http://schemas.microsoft.com/office/drawing/2014/main" id="{9051878D-568F-402E-8E40-29F9415E9DA6}"/>
              </a:ext>
            </a:extLst>
          </p:cNvPr>
          <p:cNvGrpSpPr/>
          <p:nvPr/>
        </p:nvGrpSpPr>
        <p:grpSpPr>
          <a:xfrm>
            <a:off x="1703021" y="0"/>
            <a:ext cx="7921011" cy="6359394"/>
            <a:chOff x="1703021" y="0"/>
            <a:chExt cx="7921011" cy="6359394"/>
          </a:xfrm>
        </p:grpSpPr>
        <p:grpSp>
          <p:nvGrpSpPr>
            <p:cNvPr id="5" name="Group 4">
              <a:extLst>
                <a:ext uri="{FF2B5EF4-FFF2-40B4-BE49-F238E27FC236}">
                  <a16:creationId xmlns:a16="http://schemas.microsoft.com/office/drawing/2014/main" id="{89B9CA2F-72C6-4574-8A92-5716F3456AA9}"/>
                </a:ext>
              </a:extLst>
            </p:cNvPr>
            <p:cNvGrpSpPr/>
            <p:nvPr/>
          </p:nvGrpSpPr>
          <p:grpSpPr>
            <a:xfrm>
              <a:off x="1703021" y="0"/>
              <a:ext cx="7921011" cy="6359394"/>
              <a:chOff x="1703021" y="0"/>
              <a:chExt cx="7921011" cy="6359394"/>
            </a:xfrm>
          </p:grpSpPr>
          <p:grpSp>
            <p:nvGrpSpPr>
              <p:cNvPr id="4" name="Group 3">
                <a:extLst>
                  <a:ext uri="{FF2B5EF4-FFF2-40B4-BE49-F238E27FC236}">
                    <a16:creationId xmlns:a16="http://schemas.microsoft.com/office/drawing/2014/main" id="{B7B410EC-F95D-4200-9BFE-08FF455E7DDE}"/>
                  </a:ext>
                </a:extLst>
              </p:cNvPr>
              <p:cNvGrpSpPr/>
              <p:nvPr/>
            </p:nvGrpSpPr>
            <p:grpSpPr>
              <a:xfrm>
                <a:off x="1703021" y="0"/>
                <a:ext cx="7921011" cy="6359394"/>
                <a:chOff x="1703021" y="0"/>
                <a:chExt cx="7921011" cy="6359394"/>
              </a:xfrm>
            </p:grpSpPr>
            <p:grpSp>
              <p:nvGrpSpPr>
                <p:cNvPr id="3" name="Group 2">
                  <a:extLst>
                    <a:ext uri="{FF2B5EF4-FFF2-40B4-BE49-F238E27FC236}">
                      <a16:creationId xmlns:a16="http://schemas.microsoft.com/office/drawing/2014/main" id="{669C8D35-91FC-4339-8876-147C9B3193FE}"/>
                    </a:ext>
                  </a:extLst>
                </p:cNvPr>
                <p:cNvGrpSpPr/>
                <p:nvPr/>
              </p:nvGrpSpPr>
              <p:grpSpPr>
                <a:xfrm>
                  <a:off x="1703021" y="0"/>
                  <a:ext cx="7921011" cy="6359394"/>
                  <a:chOff x="1703021" y="0"/>
                  <a:chExt cx="7921011" cy="6359394"/>
                </a:xfrm>
              </p:grpSpPr>
              <p:grpSp>
                <p:nvGrpSpPr>
                  <p:cNvPr id="335" name="Group 334">
                    <a:extLst>
                      <a:ext uri="{FF2B5EF4-FFF2-40B4-BE49-F238E27FC236}">
                        <a16:creationId xmlns:a16="http://schemas.microsoft.com/office/drawing/2014/main" id="{0E4D09B1-4770-47DF-97FB-467E21D574D3}"/>
                      </a:ext>
                    </a:extLst>
                  </p:cNvPr>
                  <p:cNvGrpSpPr/>
                  <p:nvPr/>
                </p:nvGrpSpPr>
                <p:grpSpPr>
                  <a:xfrm>
                    <a:off x="1703021" y="0"/>
                    <a:ext cx="7921011" cy="6359394"/>
                    <a:chOff x="2158903" y="423408"/>
                    <a:chExt cx="6785611" cy="5393945"/>
                  </a:xfrm>
                </p:grpSpPr>
                <p:graphicFrame>
                  <p:nvGraphicFramePr>
                    <p:cNvPr id="388" name="Chart 387">
                      <a:extLst>
                        <a:ext uri="{FF2B5EF4-FFF2-40B4-BE49-F238E27FC236}">
                          <a16:creationId xmlns:a16="http://schemas.microsoft.com/office/drawing/2014/main" id="{FE4DF1DB-6AFF-466B-A660-E841FA9E0840}"/>
                        </a:ext>
                      </a:extLst>
                    </p:cNvPr>
                    <p:cNvGraphicFramePr/>
                    <p:nvPr/>
                  </p:nvGraphicFramePr>
                  <p:xfrm>
                    <a:off x="2158903" y="423408"/>
                    <a:ext cx="6785611" cy="5393945"/>
                  </p:xfrm>
                  <a:graphic>
                    <a:graphicData uri="http://schemas.openxmlformats.org/drawingml/2006/chart">
                      <c:chart xmlns:c="http://schemas.openxmlformats.org/drawingml/2006/chart" xmlns:r="http://schemas.openxmlformats.org/officeDocument/2006/relationships" r:id="rId3"/>
                    </a:graphicData>
                  </a:graphic>
                </p:graphicFrame>
                <p:grpSp>
                  <p:nvGrpSpPr>
                    <p:cNvPr id="375" name="Group 374">
                      <a:extLst>
                        <a:ext uri="{FF2B5EF4-FFF2-40B4-BE49-F238E27FC236}">
                          <a16:creationId xmlns:a16="http://schemas.microsoft.com/office/drawing/2014/main" id="{A37E7F0D-09ED-4AAD-815B-12DB4CCFB79B}"/>
                        </a:ext>
                      </a:extLst>
                    </p:cNvPr>
                    <p:cNvGrpSpPr/>
                    <p:nvPr/>
                  </p:nvGrpSpPr>
                  <p:grpSpPr>
                    <a:xfrm>
                      <a:off x="5080942" y="2641361"/>
                      <a:ext cx="1934304" cy="1883808"/>
                      <a:chOff x="5074308" y="2600850"/>
                      <a:chExt cx="1934304" cy="1883808"/>
                    </a:xfrm>
                  </p:grpSpPr>
                  <p:pic>
                    <p:nvPicPr>
                      <p:cNvPr id="376" name="Picture 375">
                        <a:extLst>
                          <a:ext uri="{FF2B5EF4-FFF2-40B4-BE49-F238E27FC236}">
                            <a16:creationId xmlns:a16="http://schemas.microsoft.com/office/drawing/2014/main" id="{DC999B48-236F-4949-813F-97D7CCAE0557}"/>
                          </a:ext>
                        </a:extLst>
                      </p:cNvPr>
                      <p:cNvPicPr>
                        <a:picLocks noChangeAspect="1"/>
                      </p:cNvPicPr>
                      <p:nvPr/>
                    </p:nvPicPr>
                    <p:blipFill rotWithShape="1">
                      <a:blip r:embed="rId4" cstate="screen">
                        <a:alphaModFix amt="85000"/>
                        <a:extLst>
                          <a:ext uri="{28A0092B-C50C-407E-A947-70E740481C1C}">
                            <a14:useLocalDpi xmlns:a14="http://schemas.microsoft.com/office/drawing/2010/main"/>
                          </a:ext>
                        </a:extLst>
                      </a:blip>
                      <a:srcRect l="20059" t="23158" r="23324" b="20161"/>
                      <a:stretch/>
                    </p:blipFill>
                    <p:spPr>
                      <a:xfrm>
                        <a:off x="5074308" y="2600850"/>
                        <a:ext cx="1934304" cy="1883808"/>
                      </a:xfrm>
                      <a:prstGeom prst="ellipse">
                        <a:avLst/>
                      </a:prstGeom>
                    </p:spPr>
                  </p:pic>
                  <p:sp>
                    <p:nvSpPr>
                      <p:cNvPr id="384" name="TextBox 383">
                        <a:extLst>
                          <a:ext uri="{FF2B5EF4-FFF2-40B4-BE49-F238E27FC236}">
                            <a16:creationId xmlns:a16="http://schemas.microsoft.com/office/drawing/2014/main" id="{5CF41CB5-0232-42EF-BC98-95D83966EEC6}"/>
                          </a:ext>
                        </a:extLst>
                      </p:cNvPr>
                      <p:cNvSpPr txBox="1"/>
                      <p:nvPr/>
                    </p:nvSpPr>
                    <p:spPr>
                      <a:xfrm>
                        <a:off x="5192229" y="3427144"/>
                        <a:ext cx="1728901" cy="408851"/>
                      </a:xfrm>
                      <a:prstGeom prst="rect">
                        <a:avLst/>
                      </a:prstGeom>
                      <a:noFill/>
                    </p:spPr>
                    <p:txBody>
                      <a:bodyPr wrap="square" lIns="90273" tIns="45136" rIns="90273" bIns="4513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70" b="1" i="0" u="none" strike="noStrike" kern="1200" cap="none" spc="0" normalizeH="0" baseline="0" noProof="0" dirty="0">
                            <a:ln>
                              <a:noFill/>
                            </a:ln>
                            <a:solidFill>
                              <a:srgbClr val="4D4D4D"/>
                            </a:solidFill>
                            <a:effectLst/>
                            <a:uLnTx/>
                            <a:uFillTx/>
                            <a:latin typeface="Arial"/>
                            <a:ea typeface="+mn-ea"/>
                            <a:cs typeface="Arial"/>
                          </a:rPr>
                          <a:t>Key trends in ESG Litigation </a:t>
                        </a:r>
                      </a:p>
                    </p:txBody>
                  </p:sp>
                </p:grpSp>
              </p:grpSp>
              <p:sp>
                <p:nvSpPr>
                  <p:cNvPr id="416" name="TextBox 415">
                    <a:extLst>
                      <a:ext uri="{FF2B5EF4-FFF2-40B4-BE49-F238E27FC236}">
                        <a16:creationId xmlns:a16="http://schemas.microsoft.com/office/drawing/2014/main" id="{E2048D84-FA2F-4CFA-9B30-C6B2A681BE46}"/>
                      </a:ext>
                    </a:extLst>
                  </p:cNvPr>
                  <p:cNvSpPr txBox="1"/>
                  <p:nvPr/>
                </p:nvSpPr>
                <p:spPr>
                  <a:xfrm rot="18913801">
                    <a:off x="6316841" y="4715273"/>
                    <a:ext cx="236100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a:ea typeface="+mn-ea"/>
                        <a:cs typeface="Arial"/>
                      </a:rPr>
                      <a:t>Corporate accountability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a:ea typeface="+mn-ea"/>
                        <a:cs typeface="Arial"/>
                      </a:rPr>
                      <a:t>ESG harms </a:t>
                    </a:r>
                    <a:endParaRPr kumimoji="0" lang="en-GB" sz="1200" b="0" i="0" u="none" strike="noStrike" kern="1200" cap="none" spc="0" normalizeH="0" baseline="0" noProof="0" dirty="0">
                      <a:ln>
                        <a:noFill/>
                      </a:ln>
                      <a:solidFill>
                        <a:srgbClr val="000000"/>
                      </a:solidFill>
                      <a:effectLst/>
                      <a:uLnTx/>
                      <a:uFillTx/>
                      <a:latin typeface="Arial"/>
                      <a:ea typeface="+mn-ea"/>
                      <a:cs typeface="Arial"/>
                    </a:endParaRPr>
                  </a:p>
                </p:txBody>
              </p:sp>
            </p:grpSp>
            <p:grpSp>
              <p:nvGrpSpPr>
                <p:cNvPr id="35" name="Group 34">
                  <a:extLst>
                    <a:ext uri="{FF2B5EF4-FFF2-40B4-BE49-F238E27FC236}">
                      <a16:creationId xmlns:a16="http://schemas.microsoft.com/office/drawing/2014/main" id="{FAD8B101-5DB7-4163-9D0F-53A29478392B}"/>
                    </a:ext>
                  </a:extLst>
                </p:cNvPr>
                <p:cNvGrpSpPr/>
                <p:nvPr/>
              </p:nvGrpSpPr>
              <p:grpSpPr>
                <a:xfrm>
                  <a:off x="7652233" y="5743365"/>
                  <a:ext cx="396000" cy="396000"/>
                  <a:chOff x="7805540" y="4646599"/>
                  <a:chExt cx="396000" cy="396000"/>
                </a:xfrm>
              </p:grpSpPr>
              <p:sp>
                <p:nvSpPr>
                  <p:cNvPr id="36" name="Teardrop 35">
                    <a:extLst>
                      <a:ext uri="{FF2B5EF4-FFF2-40B4-BE49-F238E27FC236}">
                        <a16:creationId xmlns:a16="http://schemas.microsoft.com/office/drawing/2014/main" id="{AC21B7F9-3B4E-4D93-9A84-59E5982ACCBD}"/>
                      </a:ext>
                    </a:extLst>
                  </p:cNvPr>
                  <p:cNvSpPr/>
                  <p:nvPr/>
                </p:nvSpPr>
                <p:spPr>
                  <a:xfrm>
                    <a:off x="7805540" y="4646599"/>
                    <a:ext cx="396000" cy="396000"/>
                  </a:xfrm>
                  <a:prstGeom prst="teardrop">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37" name="Graphic 36" descr="Gavel with solid fill">
                    <a:extLst>
                      <a:ext uri="{FF2B5EF4-FFF2-40B4-BE49-F238E27FC236}">
                        <a16:creationId xmlns:a16="http://schemas.microsoft.com/office/drawing/2014/main" id="{E00E0357-276E-48B8-874E-969BAF19914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56226" y="4676130"/>
                    <a:ext cx="344959" cy="344959"/>
                  </a:xfrm>
                  <a:prstGeom prst="rect">
                    <a:avLst/>
                  </a:prstGeom>
                </p:spPr>
              </p:pic>
            </p:grpSp>
            <p:grpSp>
              <p:nvGrpSpPr>
                <p:cNvPr id="41" name="Group 40">
                  <a:extLst>
                    <a:ext uri="{FF2B5EF4-FFF2-40B4-BE49-F238E27FC236}">
                      <a16:creationId xmlns:a16="http://schemas.microsoft.com/office/drawing/2014/main" id="{AB1A9636-B1AD-4020-9AFD-6F429C3F0F51}"/>
                    </a:ext>
                  </a:extLst>
                </p:cNvPr>
                <p:cNvGrpSpPr/>
                <p:nvPr/>
              </p:nvGrpSpPr>
              <p:grpSpPr>
                <a:xfrm rot="10800000">
                  <a:off x="8123104" y="5380144"/>
                  <a:ext cx="836026" cy="451415"/>
                  <a:chOff x="3651734" y="1592742"/>
                  <a:chExt cx="831921" cy="457595"/>
                </a:xfrm>
                <a:solidFill>
                  <a:srgbClr val="D985B2"/>
                </a:solidFill>
              </p:grpSpPr>
              <p:sp>
                <p:nvSpPr>
                  <p:cNvPr id="42" name="Freeform: Shape 41">
                    <a:extLst>
                      <a:ext uri="{FF2B5EF4-FFF2-40B4-BE49-F238E27FC236}">
                        <a16:creationId xmlns:a16="http://schemas.microsoft.com/office/drawing/2014/main" id="{6FCF5A8B-C328-4BE7-9118-3F47928832FE}"/>
                      </a:ext>
                    </a:extLst>
                  </p:cNvPr>
                  <p:cNvSpPr/>
                  <p:nvPr/>
                </p:nvSpPr>
                <p:spPr>
                  <a:xfrm flipH="1">
                    <a:off x="4229200" y="1640358"/>
                    <a:ext cx="254455" cy="409979"/>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grpFill/>
                  <a:ln w="16265" cap="rnd">
                    <a:solidFill>
                      <a:srgbClr val="D985B2"/>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3" name="Freeform: Shape 42">
                    <a:extLst>
                      <a:ext uri="{FF2B5EF4-FFF2-40B4-BE49-F238E27FC236}">
                        <a16:creationId xmlns:a16="http://schemas.microsoft.com/office/drawing/2014/main" id="{0EB91494-D890-433A-9E7E-D5471899FB9D}"/>
                      </a:ext>
                    </a:extLst>
                  </p:cNvPr>
                  <p:cNvSpPr/>
                  <p:nvPr/>
                </p:nvSpPr>
                <p:spPr>
                  <a:xfrm>
                    <a:off x="3749143" y="1632187"/>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grpFill/>
                  <a:ln w="16265" cap="rnd">
                    <a:solidFill>
                      <a:srgbClr val="D985B2"/>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4" name="Freeform: Shape 43">
                    <a:extLst>
                      <a:ext uri="{FF2B5EF4-FFF2-40B4-BE49-F238E27FC236}">
                        <a16:creationId xmlns:a16="http://schemas.microsoft.com/office/drawing/2014/main" id="{4047524E-6734-44E5-82E4-05161C47E522}"/>
                      </a:ext>
                    </a:extLst>
                  </p:cNvPr>
                  <p:cNvSpPr/>
                  <p:nvPr/>
                </p:nvSpPr>
                <p:spPr>
                  <a:xfrm>
                    <a:off x="3651734" y="1592742"/>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grpFill/>
                  <a:ln w="16265" cap="flat">
                    <a:solidFill>
                      <a:srgbClr val="D985B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grpSp>
            <p:nvGrpSpPr>
              <p:cNvPr id="12" name="Group 11">
                <a:extLst>
                  <a:ext uri="{FF2B5EF4-FFF2-40B4-BE49-F238E27FC236}">
                    <a16:creationId xmlns:a16="http://schemas.microsoft.com/office/drawing/2014/main" id="{AF1684F4-3E16-417A-B4C3-E88F823EBADF}"/>
                  </a:ext>
                </a:extLst>
              </p:cNvPr>
              <p:cNvGrpSpPr/>
              <p:nvPr/>
            </p:nvGrpSpPr>
            <p:grpSpPr>
              <a:xfrm>
                <a:off x="3567088" y="1773151"/>
                <a:ext cx="836026" cy="451415"/>
                <a:chOff x="3651734" y="1592742"/>
                <a:chExt cx="831921" cy="457595"/>
              </a:xfrm>
            </p:grpSpPr>
            <p:sp>
              <p:nvSpPr>
                <p:cNvPr id="13" name="Freeform: Shape 12">
                  <a:extLst>
                    <a:ext uri="{FF2B5EF4-FFF2-40B4-BE49-F238E27FC236}">
                      <a16:creationId xmlns:a16="http://schemas.microsoft.com/office/drawing/2014/main" id="{057D7331-5F39-40C0-8BBD-6CDDE4EB1258}"/>
                    </a:ext>
                  </a:extLst>
                </p:cNvPr>
                <p:cNvSpPr/>
                <p:nvPr/>
              </p:nvSpPr>
              <p:spPr>
                <a:xfrm flipH="1">
                  <a:off x="4229200" y="1640358"/>
                  <a:ext cx="254455" cy="409979"/>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ln w="16265" cap="rnd">
                  <a:solidFill>
                    <a:srgbClr val="9999CC"/>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14" name="Freeform: Shape 13">
                  <a:extLst>
                    <a:ext uri="{FF2B5EF4-FFF2-40B4-BE49-F238E27FC236}">
                      <a16:creationId xmlns:a16="http://schemas.microsoft.com/office/drawing/2014/main" id="{FB780B2B-B9F3-4C89-99F3-94E308C6DE57}"/>
                    </a:ext>
                  </a:extLst>
                </p:cNvPr>
                <p:cNvSpPr/>
                <p:nvPr/>
              </p:nvSpPr>
              <p:spPr>
                <a:xfrm>
                  <a:off x="3749143" y="1632187"/>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ln w="16265" cap="rnd">
                  <a:solidFill>
                    <a:srgbClr val="9999CC"/>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15" name="Freeform: Shape 14">
                  <a:extLst>
                    <a:ext uri="{FF2B5EF4-FFF2-40B4-BE49-F238E27FC236}">
                      <a16:creationId xmlns:a16="http://schemas.microsoft.com/office/drawing/2014/main" id="{6557483E-5F36-48B3-AA8D-602A876AE9A1}"/>
                    </a:ext>
                  </a:extLst>
                </p:cNvPr>
                <p:cNvSpPr/>
                <p:nvPr/>
              </p:nvSpPr>
              <p:spPr>
                <a:xfrm>
                  <a:off x="3651734" y="1592742"/>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solidFill>
                  <a:srgbClr val="9999CC"/>
                </a:solidFill>
                <a:ln w="16265" cap="flat">
                  <a:solidFill>
                    <a:srgbClr val="9999C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nvGrpSpPr>
              <p:cNvPr id="16" name="Group 15">
                <a:extLst>
                  <a:ext uri="{FF2B5EF4-FFF2-40B4-BE49-F238E27FC236}">
                    <a16:creationId xmlns:a16="http://schemas.microsoft.com/office/drawing/2014/main" id="{1FA48443-61B8-47E8-AD5C-25D6BE286E2E}"/>
                  </a:ext>
                </a:extLst>
              </p:cNvPr>
              <p:cNvGrpSpPr/>
              <p:nvPr/>
            </p:nvGrpSpPr>
            <p:grpSpPr>
              <a:xfrm>
                <a:off x="8123104" y="1762309"/>
                <a:ext cx="764346" cy="462257"/>
                <a:chOff x="6394178" y="2022636"/>
                <a:chExt cx="760593" cy="468586"/>
              </a:xfrm>
            </p:grpSpPr>
            <p:sp>
              <p:nvSpPr>
                <p:cNvPr id="17" name="Freeform: Shape 16">
                  <a:extLst>
                    <a:ext uri="{FF2B5EF4-FFF2-40B4-BE49-F238E27FC236}">
                      <a16:creationId xmlns:a16="http://schemas.microsoft.com/office/drawing/2014/main" id="{AC2C5025-C6E1-4F30-A26F-DCA5B4230A77}"/>
                    </a:ext>
                  </a:extLst>
                </p:cNvPr>
                <p:cNvSpPr/>
                <p:nvPr/>
              </p:nvSpPr>
              <p:spPr>
                <a:xfrm>
                  <a:off x="6394178" y="2073072"/>
                  <a:ext cx="189738" cy="418150"/>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ln w="16265" cap="rnd">
                  <a:solidFill>
                    <a:srgbClr val="66CCCC"/>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nvGrpSpPr>
                <p:cNvPr id="18" name="Group 17">
                  <a:extLst>
                    <a:ext uri="{FF2B5EF4-FFF2-40B4-BE49-F238E27FC236}">
                      <a16:creationId xmlns:a16="http://schemas.microsoft.com/office/drawing/2014/main" id="{5270566E-8E03-4812-BF76-5A31182CC27E}"/>
                    </a:ext>
                  </a:extLst>
                </p:cNvPr>
                <p:cNvGrpSpPr/>
                <p:nvPr/>
              </p:nvGrpSpPr>
              <p:grpSpPr>
                <a:xfrm>
                  <a:off x="6642533" y="2022636"/>
                  <a:ext cx="512238" cy="78891"/>
                  <a:chOff x="4123777" y="1956134"/>
                  <a:chExt cx="512238" cy="78891"/>
                </a:xfrm>
              </p:grpSpPr>
              <p:sp>
                <p:nvSpPr>
                  <p:cNvPr id="19" name="Freeform: Shape 18">
                    <a:extLst>
                      <a:ext uri="{FF2B5EF4-FFF2-40B4-BE49-F238E27FC236}">
                        <a16:creationId xmlns:a16="http://schemas.microsoft.com/office/drawing/2014/main" id="{EE97B30F-B65B-41D5-AD7B-96A33032C41A}"/>
                      </a:ext>
                    </a:extLst>
                  </p:cNvPr>
                  <p:cNvSpPr/>
                  <p:nvPr/>
                </p:nvSpPr>
                <p:spPr>
                  <a:xfrm>
                    <a:off x="4123777" y="2009810"/>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ln w="16265" cap="rnd">
                    <a:solidFill>
                      <a:srgbClr val="66CCCC"/>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20" name="Freeform: Shape 19">
                    <a:extLst>
                      <a:ext uri="{FF2B5EF4-FFF2-40B4-BE49-F238E27FC236}">
                        <a16:creationId xmlns:a16="http://schemas.microsoft.com/office/drawing/2014/main" id="{250DD9FD-5F3D-444C-8711-FB7B1C5F0539}"/>
                      </a:ext>
                    </a:extLst>
                  </p:cNvPr>
                  <p:cNvSpPr/>
                  <p:nvPr/>
                </p:nvSpPr>
                <p:spPr>
                  <a:xfrm>
                    <a:off x="4557124" y="1956134"/>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solidFill>
                    <a:srgbClr val="66CCCC"/>
                  </a:solidFill>
                  <a:ln w="16265" cap="flat">
                    <a:solidFill>
                      <a:srgbClr val="66CCC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pic>
            <p:nvPicPr>
              <p:cNvPr id="31" name="Picture 30" descr="Icon&#10;&#10;Description automatically generated">
                <a:extLst>
                  <a:ext uri="{FF2B5EF4-FFF2-40B4-BE49-F238E27FC236}">
                    <a16:creationId xmlns:a16="http://schemas.microsoft.com/office/drawing/2014/main" id="{E0F36406-CB9E-4F09-96A9-000AFF1C848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75048" y="1379663"/>
                <a:ext cx="402500" cy="396000"/>
              </a:xfrm>
              <a:prstGeom prst="rect">
                <a:avLst/>
              </a:prstGeom>
            </p:spPr>
          </p:pic>
          <p:grpSp>
            <p:nvGrpSpPr>
              <p:cNvPr id="32" name="Group 31">
                <a:extLst>
                  <a:ext uri="{FF2B5EF4-FFF2-40B4-BE49-F238E27FC236}">
                    <a16:creationId xmlns:a16="http://schemas.microsoft.com/office/drawing/2014/main" id="{023A1E52-9FCB-4796-B891-4D3EEA343A79}"/>
                  </a:ext>
                </a:extLst>
              </p:cNvPr>
              <p:cNvGrpSpPr/>
              <p:nvPr/>
            </p:nvGrpSpPr>
            <p:grpSpPr>
              <a:xfrm>
                <a:off x="7652233" y="1384520"/>
                <a:ext cx="396000" cy="396000"/>
                <a:chOff x="7451416" y="1480589"/>
                <a:chExt cx="396000" cy="396000"/>
              </a:xfrm>
            </p:grpSpPr>
            <p:sp>
              <p:nvSpPr>
                <p:cNvPr id="33" name="Teardrop 32">
                  <a:extLst>
                    <a:ext uri="{FF2B5EF4-FFF2-40B4-BE49-F238E27FC236}">
                      <a16:creationId xmlns:a16="http://schemas.microsoft.com/office/drawing/2014/main" id="{6118A25B-58C8-4365-9B29-2CA9ED15E775}"/>
                    </a:ext>
                  </a:extLst>
                </p:cNvPr>
                <p:cNvSpPr/>
                <p:nvPr/>
              </p:nvSpPr>
              <p:spPr>
                <a:xfrm>
                  <a:off x="7451416" y="1480589"/>
                  <a:ext cx="396000" cy="396000"/>
                </a:xfrm>
                <a:prstGeom prst="teardrop">
                  <a:avLst/>
                </a:prstGeom>
                <a:solidFill>
                  <a:srgbClr val="66CCCC"/>
                </a:solidFill>
                <a:ln>
                  <a:solidFill>
                    <a:srgbClr val="66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34" name="Graphic 33" descr="Bank with solid fill">
                  <a:extLst>
                    <a:ext uri="{FF2B5EF4-FFF2-40B4-BE49-F238E27FC236}">
                      <a16:creationId xmlns:a16="http://schemas.microsoft.com/office/drawing/2014/main" id="{109BE868-D492-4B53-A9EC-A2A63E3EE6E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81560" y="1496973"/>
                  <a:ext cx="335711" cy="335711"/>
                </a:xfrm>
                <a:prstGeom prst="rect">
                  <a:avLst/>
                </a:prstGeom>
              </p:spPr>
            </p:pic>
          </p:grpSp>
          <p:sp>
            <p:nvSpPr>
              <p:cNvPr id="39" name="Teardrop 38">
                <a:extLst>
                  <a:ext uri="{FF2B5EF4-FFF2-40B4-BE49-F238E27FC236}">
                    <a16:creationId xmlns:a16="http://schemas.microsoft.com/office/drawing/2014/main" id="{2005A416-7871-4655-B0AA-97408557E0B4}"/>
                  </a:ext>
                </a:extLst>
              </p:cNvPr>
              <p:cNvSpPr/>
              <p:nvPr/>
            </p:nvSpPr>
            <p:spPr>
              <a:xfrm>
                <a:off x="4281548" y="5743365"/>
                <a:ext cx="396000" cy="396000"/>
              </a:xfrm>
              <a:prstGeom prst="teardrop">
                <a:avLst/>
              </a:prstGeom>
              <a:solidFill>
                <a:srgbClr val="99CC99"/>
              </a:solidFill>
              <a:ln>
                <a:solidFill>
                  <a:srgbClr val="99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grpSp>
            <p:nvGrpSpPr>
              <p:cNvPr id="45" name="Group 44">
                <a:extLst>
                  <a:ext uri="{FF2B5EF4-FFF2-40B4-BE49-F238E27FC236}">
                    <a16:creationId xmlns:a16="http://schemas.microsoft.com/office/drawing/2014/main" id="{AE51A36B-8AF0-4E4F-87C6-00882ABB6580}"/>
                  </a:ext>
                </a:extLst>
              </p:cNvPr>
              <p:cNvGrpSpPr/>
              <p:nvPr/>
            </p:nvGrpSpPr>
            <p:grpSpPr>
              <a:xfrm rot="10800000">
                <a:off x="3567088" y="5384300"/>
                <a:ext cx="764346" cy="462257"/>
                <a:chOff x="6394178" y="2022636"/>
                <a:chExt cx="760593" cy="468586"/>
              </a:xfrm>
              <a:solidFill>
                <a:srgbClr val="99CC99"/>
              </a:solidFill>
            </p:grpSpPr>
            <p:sp>
              <p:nvSpPr>
                <p:cNvPr id="46" name="Freeform: Shape 45">
                  <a:extLst>
                    <a:ext uri="{FF2B5EF4-FFF2-40B4-BE49-F238E27FC236}">
                      <a16:creationId xmlns:a16="http://schemas.microsoft.com/office/drawing/2014/main" id="{C3992F8A-3ACF-40A2-A1E2-56B1D61323ED}"/>
                    </a:ext>
                  </a:extLst>
                </p:cNvPr>
                <p:cNvSpPr/>
                <p:nvPr/>
              </p:nvSpPr>
              <p:spPr>
                <a:xfrm>
                  <a:off x="6394178" y="2073072"/>
                  <a:ext cx="189738" cy="418150"/>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grpFill/>
                <a:ln w="16265" cap="rnd">
                  <a:solidFill>
                    <a:srgbClr val="99CC99"/>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nvGrpSpPr>
                <p:cNvPr id="47" name="Group 46">
                  <a:extLst>
                    <a:ext uri="{FF2B5EF4-FFF2-40B4-BE49-F238E27FC236}">
                      <a16:creationId xmlns:a16="http://schemas.microsoft.com/office/drawing/2014/main" id="{7D154755-4AD1-4927-93F8-6D20A14A7A91}"/>
                    </a:ext>
                  </a:extLst>
                </p:cNvPr>
                <p:cNvGrpSpPr/>
                <p:nvPr/>
              </p:nvGrpSpPr>
              <p:grpSpPr>
                <a:xfrm>
                  <a:off x="6642533" y="2022636"/>
                  <a:ext cx="512238" cy="78891"/>
                  <a:chOff x="4123777" y="1956134"/>
                  <a:chExt cx="512238" cy="78891"/>
                </a:xfrm>
                <a:grpFill/>
              </p:grpSpPr>
              <p:sp>
                <p:nvSpPr>
                  <p:cNvPr id="48" name="Freeform: Shape 47">
                    <a:extLst>
                      <a:ext uri="{FF2B5EF4-FFF2-40B4-BE49-F238E27FC236}">
                        <a16:creationId xmlns:a16="http://schemas.microsoft.com/office/drawing/2014/main" id="{2621E228-CFFE-490B-99CE-4E9F5A5720D1}"/>
                      </a:ext>
                    </a:extLst>
                  </p:cNvPr>
                  <p:cNvSpPr/>
                  <p:nvPr/>
                </p:nvSpPr>
                <p:spPr>
                  <a:xfrm>
                    <a:off x="4123777" y="2009810"/>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grpFill/>
                  <a:ln w="16265" cap="rnd">
                    <a:solidFill>
                      <a:srgbClr val="99CC99"/>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9" name="Freeform: Shape 48">
                    <a:extLst>
                      <a:ext uri="{FF2B5EF4-FFF2-40B4-BE49-F238E27FC236}">
                        <a16:creationId xmlns:a16="http://schemas.microsoft.com/office/drawing/2014/main" id="{4AFB1182-0EF6-4F96-A657-0C67B6E37EDD}"/>
                      </a:ext>
                    </a:extLst>
                  </p:cNvPr>
                  <p:cNvSpPr/>
                  <p:nvPr/>
                </p:nvSpPr>
                <p:spPr>
                  <a:xfrm>
                    <a:off x="4557124" y="1956134"/>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grpFill/>
                  <a:ln w="16265" cap="flat">
                    <a:solidFill>
                      <a:srgbClr val="99CC9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grpSp>
        <p:pic>
          <p:nvPicPr>
            <p:cNvPr id="7" name="Graphic 6" descr="Board Of Directors with solid fill">
              <a:extLst>
                <a:ext uri="{FF2B5EF4-FFF2-40B4-BE49-F238E27FC236}">
                  <a16:creationId xmlns:a16="http://schemas.microsoft.com/office/drawing/2014/main" id="{48615618-5CCC-42E0-B74A-A7AC6425EDF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6045" y="5753733"/>
              <a:ext cx="360000" cy="360000"/>
            </a:xfrm>
            <a:prstGeom prst="rect">
              <a:avLst/>
            </a:prstGeom>
          </p:spPr>
        </p:pic>
      </p:grpSp>
    </p:spTree>
    <p:extLst>
      <p:ext uri="{BB962C8B-B14F-4D97-AF65-F5344CB8AC3E}">
        <p14:creationId xmlns:p14="http://schemas.microsoft.com/office/powerpoint/2010/main" val="3289303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Shell case: a game changer regarding corporate duties? </a:t>
            </a:r>
            <a:endParaRPr lang="en-GB" altLang="ja-JP" dirty="0"/>
          </a:p>
        </p:txBody>
      </p:sp>
      <p:sp>
        <p:nvSpPr>
          <p:cNvPr id="5" name="Content Placeholder 4">
            <a:extLst>
              <a:ext uri="{FF2B5EF4-FFF2-40B4-BE49-F238E27FC236}">
                <a16:creationId xmlns:a16="http://schemas.microsoft.com/office/drawing/2014/main" id="{C93C3CF4-6AF8-3284-89A8-18D3B25D3F1A}"/>
              </a:ext>
            </a:extLst>
          </p:cNvPr>
          <p:cNvSpPr>
            <a:spLocks noGrp="1"/>
          </p:cNvSpPr>
          <p:nvPr>
            <p:ph sz="quarter" idx="10"/>
          </p:nvPr>
        </p:nvSpPr>
        <p:spPr>
          <a:xfrm>
            <a:off x="412800" y="1631970"/>
            <a:ext cx="9593261" cy="4201106"/>
          </a:xfrm>
        </p:spPr>
        <p:txBody>
          <a:bodyPr numCol="1">
            <a:normAutofit/>
          </a:bodyPr>
          <a:lstStyle/>
          <a:p>
            <a:pPr lvl="0"/>
            <a:r>
              <a:rPr lang="en-GB" sz="1600" dirty="0">
                <a:solidFill>
                  <a:srgbClr val="4D4D4D"/>
                </a:solidFill>
              </a:rPr>
              <a:t>Landmark decision by Hague District Court against Shell in May 2021 – appealed by Shell</a:t>
            </a:r>
          </a:p>
          <a:p>
            <a:pPr marL="171450" indent="-171450">
              <a:buFont typeface="Arial" panose="020B0604020202020204" pitchFamily="34" charset="0"/>
              <a:buChar char="&gt;"/>
            </a:pPr>
            <a:r>
              <a:rPr lang="en-GB" sz="1600" dirty="0">
                <a:solidFill>
                  <a:srgbClr val="4D4D4D"/>
                </a:solidFill>
              </a:rPr>
              <a:t>Shell was found to be in </a:t>
            </a:r>
            <a:r>
              <a:rPr lang="en-GB" sz="1600" dirty="0">
                <a:solidFill>
                  <a:schemeClr val="tx2"/>
                </a:solidFill>
              </a:rPr>
              <a:t>breach of the general standard of care </a:t>
            </a:r>
            <a:r>
              <a:rPr lang="en-GB" sz="1600" dirty="0">
                <a:solidFill>
                  <a:srgbClr val="4D4D4D"/>
                </a:solidFill>
              </a:rPr>
              <a:t>under Dutch law</a:t>
            </a:r>
          </a:p>
          <a:p>
            <a:pPr marL="171450" lvl="0" indent="-171450">
              <a:buFont typeface="Arial" panose="020B0604020202020204" pitchFamily="34" charset="0"/>
              <a:buChar char="&gt;"/>
            </a:pPr>
            <a:r>
              <a:rPr lang="en-GB" sz="1600" dirty="0">
                <a:solidFill>
                  <a:srgbClr val="4D4D4D"/>
                </a:solidFill>
              </a:rPr>
              <a:t>The Court found that Shell’s decarbonisation plan was not ambitious enough and ordered it to </a:t>
            </a:r>
            <a:r>
              <a:rPr lang="en-GB" sz="1600" dirty="0">
                <a:solidFill>
                  <a:schemeClr val="tx2"/>
                </a:solidFill>
              </a:rPr>
              <a:t>reduce its CO2 emissions by 45% by 2030</a:t>
            </a:r>
            <a:r>
              <a:rPr lang="en-GB" sz="1600" b="1" dirty="0">
                <a:solidFill>
                  <a:schemeClr val="tx2"/>
                </a:solidFill>
              </a:rPr>
              <a:t> </a:t>
            </a:r>
            <a:r>
              <a:rPr lang="en-GB" sz="1600" dirty="0">
                <a:solidFill>
                  <a:srgbClr val="4D4D4D"/>
                </a:solidFill>
              </a:rPr>
              <a:t>(compared with 2019 levels)</a:t>
            </a:r>
          </a:p>
          <a:p>
            <a:pPr marL="171450" indent="-171450">
              <a:buFont typeface="Arial" panose="020B0604020202020204" pitchFamily="34" charset="0"/>
              <a:buChar char="&gt;"/>
            </a:pPr>
            <a:r>
              <a:rPr lang="en-GB" sz="1600" dirty="0">
                <a:solidFill>
                  <a:srgbClr val="4D4D4D"/>
                </a:solidFill>
              </a:rPr>
              <a:t>The Court placed significant weight on the </a:t>
            </a:r>
            <a:r>
              <a:rPr lang="en-GB" sz="1600" dirty="0">
                <a:solidFill>
                  <a:schemeClr val="tx2"/>
                </a:solidFill>
              </a:rPr>
              <a:t>UN Guiding Principles on Business and Human Rights (UNGPs)</a:t>
            </a:r>
            <a:r>
              <a:rPr lang="en-GB" sz="1600" dirty="0">
                <a:solidFill>
                  <a:srgbClr val="4D4D4D"/>
                </a:solidFill>
              </a:rPr>
              <a:t> given their wide acceptance</a:t>
            </a:r>
          </a:p>
          <a:p>
            <a:pPr marL="171450" indent="-171450">
              <a:buFont typeface="Arial" panose="020B0604020202020204" pitchFamily="34" charset="0"/>
              <a:buChar char="&gt;"/>
            </a:pPr>
            <a:r>
              <a:rPr lang="en-GB" sz="1600" dirty="0">
                <a:solidFill>
                  <a:srgbClr val="4D4D4D"/>
                </a:solidFill>
              </a:rPr>
              <a:t>The application of the UNGPs allowed the Court to find that Shell had an </a:t>
            </a:r>
            <a:r>
              <a:rPr lang="en-GB" sz="1600" dirty="0">
                <a:solidFill>
                  <a:schemeClr val="tx2"/>
                </a:solidFill>
              </a:rPr>
              <a:t>obligation of result </a:t>
            </a:r>
            <a:r>
              <a:rPr lang="en-GB" sz="1600" dirty="0">
                <a:solidFill>
                  <a:srgbClr val="4D4D4D"/>
                </a:solidFill>
              </a:rPr>
              <a:t>to reduce CO2 emissions from the activities of the Shell group (Scope 1 and 2), but also a </a:t>
            </a:r>
            <a:r>
              <a:rPr lang="en-GB" sz="1600" dirty="0">
                <a:solidFill>
                  <a:schemeClr val="tx2"/>
                </a:solidFill>
              </a:rPr>
              <a:t>significant best efforts obligation</a:t>
            </a:r>
            <a:r>
              <a:rPr lang="en-GB" sz="1600" dirty="0">
                <a:solidFill>
                  <a:srgbClr val="4D4D4D"/>
                </a:solidFill>
              </a:rPr>
              <a:t> to reduce the emissions of its end users (Scope 3)</a:t>
            </a:r>
          </a:p>
        </p:txBody>
      </p:sp>
      <p:pic>
        <p:nvPicPr>
          <p:cNvPr id="56" name="Content Placeholder 4" descr="A picture containing green, tool&#10;&#10;Description automatically generated">
            <a:extLst>
              <a:ext uri="{FF2B5EF4-FFF2-40B4-BE49-F238E27FC236}">
                <a16:creationId xmlns:a16="http://schemas.microsoft.com/office/drawing/2014/main" id="{574EC28F-D66A-3A97-206B-9E4F77ADAD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523"/>
          <a:stretch/>
        </p:blipFill>
        <p:spPr>
          <a:xfrm>
            <a:off x="10132998" y="1631970"/>
            <a:ext cx="1472007" cy="1472078"/>
          </a:xfrm>
          <a:prstGeom prst="rect">
            <a:avLst/>
          </a:prstGeom>
          <a:effectLst/>
        </p:spPr>
      </p:pic>
      <p:pic>
        <p:nvPicPr>
          <p:cNvPr id="57" name="Picture 56">
            <a:extLst>
              <a:ext uri="{FF2B5EF4-FFF2-40B4-BE49-F238E27FC236}">
                <a16:creationId xmlns:a16="http://schemas.microsoft.com/office/drawing/2014/main" id="{23098D96-CE60-86F8-9A18-5D423CEBD1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32998" y="2079976"/>
            <a:ext cx="819704" cy="613913"/>
          </a:xfrm>
          <a:prstGeom prst="rect">
            <a:avLst/>
          </a:prstGeom>
        </p:spPr>
      </p:pic>
      <p:grpSp>
        <p:nvGrpSpPr>
          <p:cNvPr id="58" name="Group 57">
            <a:extLst>
              <a:ext uri="{FF2B5EF4-FFF2-40B4-BE49-F238E27FC236}">
                <a16:creationId xmlns:a16="http://schemas.microsoft.com/office/drawing/2014/main" id="{4EE2ABA2-3B82-2A9A-AF67-7C566BE0CA96}"/>
              </a:ext>
            </a:extLst>
          </p:cNvPr>
          <p:cNvGrpSpPr/>
          <p:nvPr/>
        </p:nvGrpSpPr>
        <p:grpSpPr>
          <a:xfrm rot="10800000">
            <a:off x="704806" y="4616711"/>
            <a:ext cx="517409" cy="427315"/>
            <a:chOff x="2908606" y="3150828"/>
            <a:chExt cx="1762254" cy="1309251"/>
          </a:xfrm>
          <a:solidFill>
            <a:srgbClr val="94A9CD"/>
          </a:solidFill>
          <a:effectLst/>
        </p:grpSpPr>
        <p:grpSp>
          <p:nvGrpSpPr>
            <p:cNvPr id="59" name="Group 58">
              <a:extLst>
                <a:ext uri="{FF2B5EF4-FFF2-40B4-BE49-F238E27FC236}">
                  <a16:creationId xmlns:a16="http://schemas.microsoft.com/office/drawing/2014/main" id="{285F3083-235F-6D6F-7911-EF176CA88E10}"/>
                </a:ext>
              </a:extLst>
            </p:cNvPr>
            <p:cNvGrpSpPr/>
            <p:nvPr/>
          </p:nvGrpSpPr>
          <p:grpSpPr>
            <a:xfrm rot="384900">
              <a:off x="2908606" y="3150828"/>
              <a:ext cx="835466" cy="1309251"/>
              <a:chOff x="4671752" y="4126257"/>
              <a:chExt cx="1662545" cy="2605359"/>
            </a:xfrm>
            <a:grpFill/>
            <a:effectLst/>
          </p:grpSpPr>
          <p:sp>
            <p:nvSpPr>
              <p:cNvPr id="63" name="Oval 62">
                <a:extLst>
                  <a:ext uri="{FF2B5EF4-FFF2-40B4-BE49-F238E27FC236}">
                    <a16:creationId xmlns:a16="http://schemas.microsoft.com/office/drawing/2014/main" id="{FE2642D4-A6EB-A075-57F7-2A5671E18032}"/>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4" name="Moon 63">
                <a:extLst>
                  <a:ext uri="{FF2B5EF4-FFF2-40B4-BE49-F238E27FC236}">
                    <a16:creationId xmlns:a16="http://schemas.microsoft.com/office/drawing/2014/main" id="{CE34B5F4-B386-1CD0-E33A-5E44E6B8B8FE}"/>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0" name="Group 59">
              <a:extLst>
                <a:ext uri="{FF2B5EF4-FFF2-40B4-BE49-F238E27FC236}">
                  <a16:creationId xmlns:a16="http://schemas.microsoft.com/office/drawing/2014/main" id="{B87A2E8F-20AE-47D1-E12C-D48F267D3328}"/>
                </a:ext>
              </a:extLst>
            </p:cNvPr>
            <p:cNvGrpSpPr/>
            <p:nvPr/>
          </p:nvGrpSpPr>
          <p:grpSpPr>
            <a:xfrm rot="384900">
              <a:off x="3835394" y="3150828"/>
              <a:ext cx="835466" cy="1309251"/>
              <a:chOff x="4671752" y="4126257"/>
              <a:chExt cx="1662545" cy="2605359"/>
            </a:xfrm>
            <a:grpFill/>
            <a:effectLst/>
          </p:grpSpPr>
          <p:sp>
            <p:nvSpPr>
              <p:cNvPr id="61" name="Oval 60">
                <a:extLst>
                  <a:ext uri="{FF2B5EF4-FFF2-40B4-BE49-F238E27FC236}">
                    <a16:creationId xmlns:a16="http://schemas.microsoft.com/office/drawing/2014/main" id="{DAC71F95-43CB-D991-CADF-E89B4DA67326}"/>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2" name="Moon 61">
                <a:extLst>
                  <a:ext uri="{FF2B5EF4-FFF2-40B4-BE49-F238E27FC236}">
                    <a16:creationId xmlns:a16="http://schemas.microsoft.com/office/drawing/2014/main" id="{DBE360C9-40D3-7EDF-30DF-C18BD6ECE797}"/>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sp>
        <p:nvSpPr>
          <p:cNvPr id="66" name="TextBox 65">
            <a:extLst>
              <a:ext uri="{FF2B5EF4-FFF2-40B4-BE49-F238E27FC236}">
                <a16:creationId xmlns:a16="http://schemas.microsoft.com/office/drawing/2014/main" id="{B863EAC1-60DD-A9B8-BC7D-939A851E9D9D}"/>
              </a:ext>
            </a:extLst>
          </p:cNvPr>
          <p:cNvSpPr txBox="1"/>
          <p:nvPr/>
        </p:nvSpPr>
        <p:spPr>
          <a:xfrm>
            <a:off x="1338540" y="4598119"/>
            <a:ext cx="10266465" cy="1677382"/>
          </a:xfrm>
          <a:prstGeom prst="rect">
            <a:avLst/>
          </a:prstGeom>
          <a:noFill/>
        </p:spPr>
        <p:txBody>
          <a:bodyPr wrap="square">
            <a:spAutoFit/>
          </a:bodyPr>
          <a:lstStyle/>
          <a:p>
            <a:pPr>
              <a:spcAft>
                <a:spcPts val="600"/>
              </a:spcAft>
            </a:pPr>
            <a:r>
              <a:rPr lang="en-GB" sz="1400" i="1" dirty="0">
                <a:solidFill>
                  <a:srgbClr val="4D4D4D"/>
                </a:solidFill>
              </a:rPr>
              <a:t>The responsibility of business enterprises to respect human rights, as formulated in the UNGP, is a global standard of expected conduct for all business enterprises wherever they operate. It exists independently of States’ abilities and/or willingness to fulfil their own human rights obligations and does not diminish those obligations. And it </a:t>
            </a:r>
            <a:r>
              <a:rPr lang="en-GB" sz="1400" i="1" dirty="0">
                <a:solidFill>
                  <a:schemeClr val="accent1"/>
                </a:solidFill>
              </a:rPr>
              <a:t>exists over and above compliance with national laws and regulations protecting human rights</a:t>
            </a:r>
            <a:r>
              <a:rPr lang="en-GB" sz="1400" i="1" dirty="0"/>
              <a:t>. </a:t>
            </a:r>
            <a:r>
              <a:rPr lang="en-GB" sz="1400" i="1" dirty="0">
                <a:solidFill>
                  <a:srgbClr val="4D4D4D"/>
                </a:solidFill>
              </a:rPr>
              <a:t>Therefore, it is not enough for companies to monitor developments and follow the measures states take; they have an individual responsibility. It can be deduced from the UNGP and other soft law instruments that it is universally endorsed that companies must respect human rights.</a:t>
            </a:r>
          </a:p>
          <a:p>
            <a:pPr>
              <a:spcAft>
                <a:spcPts val="600"/>
              </a:spcAft>
            </a:pPr>
            <a:r>
              <a:rPr lang="en-GB" sz="1400" i="1" dirty="0">
                <a:solidFill>
                  <a:srgbClr val="4D4D4D"/>
                </a:solidFill>
                <a:latin typeface="Trade Gothic Next" panose="020B0503040303020004" pitchFamily="34" charset="0"/>
              </a:rPr>
              <a:t>– Shell judgement</a:t>
            </a:r>
            <a:endParaRPr lang="en-GB" sz="1400" dirty="0"/>
          </a:p>
        </p:txBody>
      </p:sp>
      <p:grpSp>
        <p:nvGrpSpPr>
          <p:cNvPr id="67" name="Group 66">
            <a:extLst>
              <a:ext uri="{FF2B5EF4-FFF2-40B4-BE49-F238E27FC236}">
                <a16:creationId xmlns:a16="http://schemas.microsoft.com/office/drawing/2014/main" id="{F5023BA1-7566-A545-A242-C5DE7088A140}"/>
              </a:ext>
            </a:extLst>
          </p:cNvPr>
          <p:cNvGrpSpPr/>
          <p:nvPr/>
        </p:nvGrpSpPr>
        <p:grpSpPr>
          <a:xfrm>
            <a:off x="8394709" y="5776251"/>
            <a:ext cx="517409" cy="427315"/>
            <a:chOff x="2908606" y="3150828"/>
            <a:chExt cx="1762254" cy="1309251"/>
          </a:xfrm>
          <a:solidFill>
            <a:srgbClr val="94A9CD"/>
          </a:solidFill>
          <a:effectLst/>
        </p:grpSpPr>
        <p:grpSp>
          <p:nvGrpSpPr>
            <p:cNvPr id="68" name="Group 67">
              <a:extLst>
                <a:ext uri="{FF2B5EF4-FFF2-40B4-BE49-F238E27FC236}">
                  <a16:creationId xmlns:a16="http://schemas.microsoft.com/office/drawing/2014/main" id="{BCAB9A3B-437A-F998-6F11-7DA6EDF49CFC}"/>
                </a:ext>
              </a:extLst>
            </p:cNvPr>
            <p:cNvGrpSpPr/>
            <p:nvPr/>
          </p:nvGrpSpPr>
          <p:grpSpPr>
            <a:xfrm rot="384900">
              <a:off x="2908606" y="3150828"/>
              <a:ext cx="835466" cy="1309251"/>
              <a:chOff x="4671752" y="4126257"/>
              <a:chExt cx="1662545" cy="2605359"/>
            </a:xfrm>
            <a:grpFill/>
            <a:effectLst/>
          </p:grpSpPr>
          <p:sp>
            <p:nvSpPr>
              <p:cNvPr id="72" name="Oval 71">
                <a:extLst>
                  <a:ext uri="{FF2B5EF4-FFF2-40B4-BE49-F238E27FC236}">
                    <a16:creationId xmlns:a16="http://schemas.microsoft.com/office/drawing/2014/main" id="{FB22AB45-A55B-6530-DF5C-2BED51DBD2CD}"/>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3" name="Moon 72">
                <a:extLst>
                  <a:ext uri="{FF2B5EF4-FFF2-40B4-BE49-F238E27FC236}">
                    <a16:creationId xmlns:a16="http://schemas.microsoft.com/office/drawing/2014/main" id="{106E1032-41E0-0B19-798D-BFAD832FF1EA}"/>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9" name="Group 68">
              <a:extLst>
                <a:ext uri="{FF2B5EF4-FFF2-40B4-BE49-F238E27FC236}">
                  <a16:creationId xmlns:a16="http://schemas.microsoft.com/office/drawing/2014/main" id="{B3A95E13-3015-CEAA-C8E8-33EC1996E8DE}"/>
                </a:ext>
              </a:extLst>
            </p:cNvPr>
            <p:cNvGrpSpPr/>
            <p:nvPr/>
          </p:nvGrpSpPr>
          <p:grpSpPr>
            <a:xfrm rot="384900">
              <a:off x="3835394" y="3150828"/>
              <a:ext cx="835466" cy="1309251"/>
              <a:chOff x="4671752" y="4126257"/>
              <a:chExt cx="1662545" cy="2605359"/>
            </a:xfrm>
            <a:grpFill/>
            <a:effectLst/>
          </p:grpSpPr>
          <p:sp>
            <p:nvSpPr>
              <p:cNvPr id="70" name="Oval 69">
                <a:extLst>
                  <a:ext uri="{FF2B5EF4-FFF2-40B4-BE49-F238E27FC236}">
                    <a16:creationId xmlns:a16="http://schemas.microsoft.com/office/drawing/2014/main" id="{7F0DD7F0-798C-16A8-B611-B0BCAADEF259}"/>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1" name="Moon 70">
                <a:extLst>
                  <a:ext uri="{FF2B5EF4-FFF2-40B4-BE49-F238E27FC236}">
                    <a16:creationId xmlns:a16="http://schemas.microsoft.com/office/drawing/2014/main" id="{B205DEAB-06AA-43A2-090F-4B0E88533C8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3" name="Picture 2" descr="Image result for ulb llm international business law">
            <a:hlinkClick r:id="rId5"/>
            <a:extLst>
              <a:ext uri="{FF2B5EF4-FFF2-40B4-BE49-F238E27FC236}">
                <a16:creationId xmlns:a16="http://schemas.microsoft.com/office/drawing/2014/main" id="{488990E6-879A-3870-CFCE-5009832054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14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altLang="ja-JP" dirty="0"/>
              <a:t>Shell’s Q&amp;A on the case</a:t>
            </a:r>
          </a:p>
        </p:txBody>
      </p:sp>
      <p:grpSp>
        <p:nvGrpSpPr>
          <p:cNvPr id="58" name="Group 57">
            <a:extLst>
              <a:ext uri="{FF2B5EF4-FFF2-40B4-BE49-F238E27FC236}">
                <a16:creationId xmlns:a16="http://schemas.microsoft.com/office/drawing/2014/main" id="{4EE2ABA2-3B82-2A9A-AF67-7C566BE0CA96}"/>
              </a:ext>
            </a:extLst>
          </p:cNvPr>
          <p:cNvGrpSpPr/>
          <p:nvPr/>
        </p:nvGrpSpPr>
        <p:grpSpPr>
          <a:xfrm rot="10800000">
            <a:off x="459542" y="1512805"/>
            <a:ext cx="517409" cy="427315"/>
            <a:chOff x="2908606" y="3150828"/>
            <a:chExt cx="1762254" cy="1309251"/>
          </a:xfrm>
          <a:solidFill>
            <a:srgbClr val="94A9CD"/>
          </a:solidFill>
          <a:effectLst/>
        </p:grpSpPr>
        <p:grpSp>
          <p:nvGrpSpPr>
            <p:cNvPr id="59" name="Group 58">
              <a:extLst>
                <a:ext uri="{FF2B5EF4-FFF2-40B4-BE49-F238E27FC236}">
                  <a16:creationId xmlns:a16="http://schemas.microsoft.com/office/drawing/2014/main" id="{285F3083-235F-6D6F-7911-EF176CA88E10}"/>
                </a:ext>
              </a:extLst>
            </p:cNvPr>
            <p:cNvGrpSpPr/>
            <p:nvPr/>
          </p:nvGrpSpPr>
          <p:grpSpPr>
            <a:xfrm rot="384900">
              <a:off x="2908606" y="3150828"/>
              <a:ext cx="835466" cy="1309251"/>
              <a:chOff x="4671752" y="4126257"/>
              <a:chExt cx="1662545" cy="2605359"/>
            </a:xfrm>
            <a:grpFill/>
            <a:effectLst/>
          </p:grpSpPr>
          <p:sp>
            <p:nvSpPr>
              <p:cNvPr id="63" name="Oval 62">
                <a:extLst>
                  <a:ext uri="{FF2B5EF4-FFF2-40B4-BE49-F238E27FC236}">
                    <a16:creationId xmlns:a16="http://schemas.microsoft.com/office/drawing/2014/main" id="{FE2642D4-A6EB-A075-57F7-2A5671E18032}"/>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4" name="Moon 63">
                <a:extLst>
                  <a:ext uri="{FF2B5EF4-FFF2-40B4-BE49-F238E27FC236}">
                    <a16:creationId xmlns:a16="http://schemas.microsoft.com/office/drawing/2014/main" id="{CE34B5F4-B386-1CD0-E33A-5E44E6B8B8FE}"/>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0" name="Group 59">
              <a:extLst>
                <a:ext uri="{FF2B5EF4-FFF2-40B4-BE49-F238E27FC236}">
                  <a16:creationId xmlns:a16="http://schemas.microsoft.com/office/drawing/2014/main" id="{B87A2E8F-20AE-47D1-E12C-D48F267D3328}"/>
                </a:ext>
              </a:extLst>
            </p:cNvPr>
            <p:cNvGrpSpPr/>
            <p:nvPr/>
          </p:nvGrpSpPr>
          <p:grpSpPr>
            <a:xfrm rot="384900">
              <a:off x="3835394" y="3150828"/>
              <a:ext cx="835466" cy="1309251"/>
              <a:chOff x="4671752" y="4126257"/>
              <a:chExt cx="1662545" cy="2605359"/>
            </a:xfrm>
            <a:grpFill/>
            <a:effectLst/>
          </p:grpSpPr>
          <p:sp>
            <p:nvSpPr>
              <p:cNvPr id="61" name="Oval 60">
                <a:extLst>
                  <a:ext uri="{FF2B5EF4-FFF2-40B4-BE49-F238E27FC236}">
                    <a16:creationId xmlns:a16="http://schemas.microsoft.com/office/drawing/2014/main" id="{DAC71F95-43CB-D991-CADF-E89B4DA67326}"/>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2" name="Moon 61">
                <a:extLst>
                  <a:ext uri="{FF2B5EF4-FFF2-40B4-BE49-F238E27FC236}">
                    <a16:creationId xmlns:a16="http://schemas.microsoft.com/office/drawing/2014/main" id="{DBE360C9-40D3-7EDF-30DF-C18BD6ECE797}"/>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sp>
        <p:nvSpPr>
          <p:cNvPr id="66" name="TextBox 65">
            <a:extLst>
              <a:ext uri="{FF2B5EF4-FFF2-40B4-BE49-F238E27FC236}">
                <a16:creationId xmlns:a16="http://schemas.microsoft.com/office/drawing/2014/main" id="{B863EAC1-60DD-A9B8-BC7D-939A851E9D9D}"/>
              </a:ext>
            </a:extLst>
          </p:cNvPr>
          <p:cNvSpPr txBox="1"/>
          <p:nvPr/>
        </p:nvSpPr>
        <p:spPr>
          <a:xfrm>
            <a:off x="1163021" y="1597978"/>
            <a:ext cx="10266465" cy="4016484"/>
          </a:xfrm>
          <a:prstGeom prst="rect">
            <a:avLst/>
          </a:prstGeom>
          <a:noFill/>
        </p:spPr>
        <p:txBody>
          <a:bodyPr wrap="square">
            <a:spAutoFit/>
          </a:bodyPr>
          <a:lstStyle/>
          <a:p>
            <a:pPr>
              <a:spcAft>
                <a:spcPts val="600"/>
              </a:spcAft>
            </a:pPr>
            <a:r>
              <a:rPr lang="en-GB" sz="1600" b="1" i="1" dirty="0"/>
              <a:t>Q7: Can you summarize the arguments in your appeal?</a:t>
            </a:r>
          </a:p>
          <a:p>
            <a:pPr>
              <a:spcAft>
                <a:spcPts val="600"/>
              </a:spcAft>
            </a:pPr>
            <a:r>
              <a:rPr lang="en-GB" sz="1600" i="1" dirty="0"/>
              <a:t>The court based its ruling on an 'unwritten standard of care' under Dutch law. To be an unwritten standard of care, it would need to be so obvious, widely known and understood that everyone – not just countries and companies, but every person – knows and accepts that they must lower their carbon emissions by 45% by 2030. It's not clear how can Shell be ordered to reduce carbon emissions we do not control from customers who are not under a similar legal obligation to reduce their emissions. </a:t>
            </a:r>
            <a:r>
              <a:rPr lang="en-GB" sz="1600" i="1" dirty="0">
                <a:solidFill>
                  <a:schemeClr val="tx2"/>
                </a:solidFill>
              </a:rPr>
              <a:t>Shell alone cannot directly influence the energy choices made by its customers; it is for governments to determine the right trade-offs for society and put in place the policies that bring about fundamental changes in the way society consumes energy</a:t>
            </a:r>
            <a:r>
              <a:rPr lang="en-GB" sz="1600" i="1" dirty="0"/>
              <a:t>. Nor can we go faster to decarbonise than the sectors in which we operate, although we will give it our best to push the pace. </a:t>
            </a:r>
          </a:p>
          <a:p>
            <a:pPr>
              <a:spcAft>
                <a:spcPts val="600"/>
              </a:spcAft>
            </a:pPr>
            <a:r>
              <a:rPr lang="en-GB" sz="1600" i="1" dirty="0"/>
              <a:t>The obligation the court has set is much more stringent than the world’s most progressive energy pathways and scenarios, such as the 3 EU’s proposed ‘Fit for 55’ package and the International Energy Agency's Net Zero Emissions scenario. </a:t>
            </a:r>
          </a:p>
          <a:p>
            <a:pPr>
              <a:spcAft>
                <a:spcPts val="600"/>
              </a:spcAft>
            </a:pPr>
            <a:r>
              <a:rPr lang="en-GB" sz="1600" i="1" dirty="0"/>
              <a:t>Recent challenges in energy supply and spikes in energy prices further underscore the important role governments need to play in balancing the need to address climate change with ensuring a secure, reliable and affordable supply of energy. </a:t>
            </a:r>
          </a:p>
        </p:txBody>
      </p:sp>
      <p:grpSp>
        <p:nvGrpSpPr>
          <p:cNvPr id="67" name="Group 66">
            <a:extLst>
              <a:ext uri="{FF2B5EF4-FFF2-40B4-BE49-F238E27FC236}">
                <a16:creationId xmlns:a16="http://schemas.microsoft.com/office/drawing/2014/main" id="{F5023BA1-7566-A545-A242-C5DE7088A140}"/>
              </a:ext>
            </a:extLst>
          </p:cNvPr>
          <p:cNvGrpSpPr/>
          <p:nvPr/>
        </p:nvGrpSpPr>
        <p:grpSpPr>
          <a:xfrm>
            <a:off x="4057675" y="5643567"/>
            <a:ext cx="517409" cy="427315"/>
            <a:chOff x="2908606" y="3150828"/>
            <a:chExt cx="1762254" cy="1309251"/>
          </a:xfrm>
          <a:solidFill>
            <a:srgbClr val="94A9CD"/>
          </a:solidFill>
          <a:effectLst/>
        </p:grpSpPr>
        <p:grpSp>
          <p:nvGrpSpPr>
            <p:cNvPr id="68" name="Group 67">
              <a:extLst>
                <a:ext uri="{FF2B5EF4-FFF2-40B4-BE49-F238E27FC236}">
                  <a16:creationId xmlns:a16="http://schemas.microsoft.com/office/drawing/2014/main" id="{BCAB9A3B-437A-F998-6F11-7DA6EDF49CFC}"/>
                </a:ext>
              </a:extLst>
            </p:cNvPr>
            <p:cNvGrpSpPr/>
            <p:nvPr/>
          </p:nvGrpSpPr>
          <p:grpSpPr>
            <a:xfrm rot="384900">
              <a:off x="2908606" y="3150828"/>
              <a:ext cx="835466" cy="1309251"/>
              <a:chOff x="4671752" y="4126257"/>
              <a:chExt cx="1662545" cy="2605359"/>
            </a:xfrm>
            <a:grpFill/>
            <a:effectLst/>
          </p:grpSpPr>
          <p:sp>
            <p:nvSpPr>
              <p:cNvPr id="72" name="Oval 71">
                <a:extLst>
                  <a:ext uri="{FF2B5EF4-FFF2-40B4-BE49-F238E27FC236}">
                    <a16:creationId xmlns:a16="http://schemas.microsoft.com/office/drawing/2014/main" id="{FB22AB45-A55B-6530-DF5C-2BED51DBD2CD}"/>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3" name="Moon 72">
                <a:extLst>
                  <a:ext uri="{FF2B5EF4-FFF2-40B4-BE49-F238E27FC236}">
                    <a16:creationId xmlns:a16="http://schemas.microsoft.com/office/drawing/2014/main" id="{106E1032-41E0-0B19-798D-BFAD832FF1EA}"/>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9" name="Group 68">
              <a:extLst>
                <a:ext uri="{FF2B5EF4-FFF2-40B4-BE49-F238E27FC236}">
                  <a16:creationId xmlns:a16="http://schemas.microsoft.com/office/drawing/2014/main" id="{B3A95E13-3015-CEAA-C8E8-33EC1996E8DE}"/>
                </a:ext>
              </a:extLst>
            </p:cNvPr>
            <p:cNvGrpSpPr/>
            <p:nvPr/>
          </p:nvGrpSpPr>
          <p:grpSpPr>
            <a:xfrm rot="384900">
              <a:off x="3835394" y="3150828"/>
              <a:ext cx="835466" cy="1309251"/>
              <a:chOff x="4671752" y="4126257"/>
              <a:chExt cx="1662545" cy="2605359"/>
            </a:xfrm>
            <a:grpFill/>
            <a:effectLst/>
          </p:grpSpPr>
          <p:sp>
            <p:nvSpPr>
              <p:cNvPr id="70" name="Oval 69">
                <a:extLst>
                  <a:ext uri="{FF2B5EF4-FFF2-40B4-BE49-F238E27FC236}">
                    <a16:creationId xmlns:a16="http://schemas.microsoft.com/office/drawing/2014/main" id="{7F0DD7F0-798C-16A8-B611-B0BCAADEF259}"/>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1" name="Moon 70">
                <a:extLst>
                  <a:ext uri="{FF2B5EF4-FFF2-40B4-BE49-F238E27FC236}">
                    <a16:creationId xmlns:a16="http://schemas.microsoft.com/office/drawing/2014/main" id="{B205DEAB-06AA-43A2-090F-4B0E88533C8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82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Shell case: appeal decision</a:t>
            </a:r>
            <a:r>
              <a:rPr lang="en-BE" dirty="0"/>
              <a:t> (</a:t>
            </a:r>
            <a:r>
              <a:rPr lang="nl-BE" dirty="0"/>
              <a:t>12 November 2024</a:t>
            </a:r>
            <a:r>
              <a:rPr lang="en-BE" dirty="0"/>
              <a:t>)</a:t>
            </a:r>
            <a:r>
              <a:rPr lang="en-GB" dirty="0"/>
              <a:t> </a:t>
            </a:r>
            <a:endParaRPr lang="en-GB" altLang="ja-JP" dirty="0"/>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4">
            <a:extLst>
              <a:ext uri="{FF2B5EF4-FFF2-40B4-BE49-F238E27FC236}">
                <a16:creationId xmlns:a16="http://schemas.microsoft.com/office/drawing/2014/main" id="{59A3DD64-B286-1BF3-89FE-5070EE90038C}"/>
              </a:ext>
            </a:extLst>
          </p:cNvPr>
          <p:cNvSpPr>
            <a:spLocks noGrp="1"/>
          </p:cNvSpPr>
          <p:nvPr>
            <p:ph sz="quarter" idx="10"/>
          </p:nvPr>
        </p:nvSpPr>
        <p:spPr>
          <a:xfrm>
            <a:off x="412800" y="1631970"/>
            <a:ext cx="11347401" cy="4649112"/>
          </a:xfrm>
        </p:spPr>
        <p:txBody>
          <a:bodyPr numCol="1">
            <a:normAutofit/>
          </a:bodyPr>
          <a:lstStyle/>
          <a:p>
            <a:pPr marL="171450" lvl="0" indent="-171450">
              <a:buFont typeface="Arial" panose="020B0604020202020204" pitchFamily="34" charset="0"/>
              <a:buChar char="&gt;"/>
            </a:pPr>
            <a:r>
              <a:rPr lang="en-GB" sz="1600" dirty="0">
                <a:solidFill>
                  <a:srgbClr val="4D4D4D"/>
                </a:solidFill>
              </a:rPr>
              <a:t>Starting point: </a:t>
            </a:r>
            <a:r>
              <a:rPr lang="en-GB" sz="1600" dirty="0">
                <a:solidFill>
                  <a:schemeClr val="tx2"/>
                </a:solidFill>
              </a:rPr>
              <a:t>confirmation that Shell has an obligation towards citizens to limit its CO2 emissions</a:t>
            </a:r>
            <a:r>
              <a:rPr lang="en-GB" sz="1600" dirty="0">
                <a:solidFill>
                  <a:srgbClr val="4D4D4D"/>
                </a:solidFill>
              </a:rPr>
              <a:t>. This obligation is based on the human right to protection against dangerous climate change. It is first and foremost up to governments to ensure the protection of human rights, but indirectly those rights also have a bearing on the social standard of care which companies like Shell must observe</a:t>
            </a:r>
          </a:p>
          <a:p>
            <a:pPr marL="171450" lvl="0" indent="-171450">
              <a:buFont typeface="Arial" panose="020B0604020202020204" pitchFamily="34" charset="0"/>
              <a:buChar char="&gt;"/>
            </a:pPr>
            <a:r>
              <a:rPr lang="en-GB" sz="1600" dirty="0">
                <a:solidFill>
                  <a:schemeClr val="tx2"/>
                </a:solidFill>
              </a:rPr>
              <a:t>Nuance</a:t>
            </a:r>
            <a:r>
              <a:rPr lang="en-GB" sz="1600" dirty="0">
                <a:solidFill>
                  <a:srgbClr val="4D4D4D"/>
                </a:solidFill>
              </a:rPr>
              <a:t> vis-à-vis first instance decision: the court of appeal denied the claims of </a:t>
            </a:r>
            <a:r>
              <a:rPr lang="en-GB" sz="1600" dirty="0" err="1">
                <a:solidFill>
                  <a:srgbClr val="4D4D4D"/>
                </a:solidFill>
              </a:rPr>
              <a:t>Milieudefensie</a:t>
            </a:r>
            <a:r>
              <a:rPr lang="en-GB" sz="1600" dirty="0">
                <a:solidFill>
                  <a:srgbClr val="4D4D4D"/>
                </a:solidFill>
              </a:rPr>
              <a:t> because the court was unable to establish that the social standard of care entails an obligation for Shell to reduce its CO2 emissions by 45%, or some other percentage. There is </a:t>
            </a:r>
            <a:r>
              <a:rPr lang="en-GB" sz="1600" dirty="0">
                <a:solidFill>
                  <a:schemeClr val="tx2"/>
                </a:solidFill>
              </a:rPr>
              <a:t>currently insufficient consensus in climate science on a specific reduction percentage to which an individual company like Shell should adhere</a:t>
            </a:r>
            <a:r>
              <a:rPr lang="en-GB" sz="1600" dirty="0">
                <a:solidFill>
                  <a:srgbClr val="4D4D4D"/>
                </a:solidFill>
              </a:rPr>
              <a:t>. Moreover, Shell is already working to reduce its own scope 1 and 2 emissions. Lastly, the court of appeal is of the opinion that an obligation for Shell to reduce CO2 emissions caused by buyers of Shell products, scope 3 emissions, by a particular percentage would be ineffective in this case (Shell could meet that obligation by ceasing to trade in the fuels it purchases from third parties; other companies would then take over)</a:t>
            </a:r>
          </a:p>
          <a:p>
            <a:pPr marL="171450" lvl="0" indent="-171450">
              <a:buFont typeface="Arial" panose="020B0604020202020204" pitchFamily="34" charset="0"/>
              <a:buChar char="&gt;"/>
            </a:pPr>
            <a:r>
              <a:rPr lang="en-GB" sz="1600" dirty="0">
                <a:solidFill>
                  <a:srgbClr val="4D4D4D"/>
                </a:solidFill>
              </a:rPr>
              <a:t>An appeal in cassation against this ruling </a:t>
            </a:r>
            <a:r>
              <a:rPr lang="en-BE" sz="1600" dirty="0">
                <a:solidFill>
                  <a:srgbClr val="4D4D4D"/>
                </a:solidFill>
              </a:rPr>
              <a:t>has been</a:t>
            </a:r>
            <a:r>
              <a:rPr lang="en-GB" sz="1600" dirty="0">
                <a:solidFill>
                  <a:srgbClr val="4D4D4D"/>
                </a:solidFill>
              </a:rPr>
              <a:t> brought before the Dutch Supreme Court.</a:t>
            </a:r>
          </a:p>
        </p:txBody>
      </p:sp>
    </p:spTree>
    <p:extLst>
      <p:ext uri="{BB962C8B-B14F-4D97-AF65-F5344CB8AC3E}">
        <p14:creationId xmlns:p14="http://schemas.microsoft.com/office/powerpoint/2010/main" val="4242222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a:blip r:embed="rId3" cstate="screen">
            <a:extLst>
              <a:ext uri="{28A0092B-C50C-407E-A947-70E740481C1C}">
                <a14:useLocalDpi xmlns:a14="http://schemas.microsoft.com/office/drawing/2010/main"/>
              </a:ext>
            </a:extLst>
          </a:blip>
          <a:srcRect t="12529" b="12529"/>
          <a:stretch/>
        </p:blipFill>
        <p:spPr>
          <a:xfrm>
            <a:off x="0" y="0"/>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BE" b="1" kern="0" dirty="0">
                <a:solidFill>
                  <a:srgbClr val="FFFFFF"/>
                </a:solidFill>
                <a:latin typeface="Arial" panose="020B0604020202020204" pitchFamily="34" charset="0"/>
              </a:rPr>
              <a:t>“</a:t>
            </a:r>
            <a:r>
              <a:rPr lang="en-GB" b="1" kern="0" dirty="0">
                <a:solidFill>
                  <a:srgbClr val="FFFFFF"/>
                </a:solidFill>
                <a:latin typeface="Arial" panose="020B0604020202020204" pitchFamily="34" charset="0"/>
              </a:rPr>
              <a:t>Backlash</a:t>
            </a:r>
            <a:r>
              <a:rPr lang="en-BE" b="1" kern="0" dirty="0">
                <a:solidFill>
                  <a:srgbClr val="FFFFFF"/>
                </a:solidFill>
                <a:latin typeface="Arial" panose="020B0604020202020204" pitchFamily="34" charset="0"/>
              </a:rPr>
              <a:t>” and “recalibration”</a:t>
            </a:r>
            <a:endParaRPr lang="en-GB" b="1" kern="0" dirty="0">
              <a:solidFill>
                <a:srgbClr val="FFFFFF"/>
              </a:solidFill>
              <a:latin typeface="Arial" panose="020B0604020202020204" pitchFamily="34" charset="0"/>
            </a:endParaRPr>
          </a:p>
        </p:txBody>
      </p:sp>
    </p:spTree>
    <p:extLst>
      <p:ext uri="{BB962C8B-B14F-4D97-AF65-F5344CB8AC3E}">
        <p14:creationId xmlns:p14="http://schemas.microsoft.com/office/powerpoint/2010/main" val="91602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C3A5D7D-730B-9F52-261A-975CAFAB8571}"/>
              </a:ext>
            </a:extLst>
          </p:cNvPr>
          <p:cNvSpPr txBox="1"/>
          <p:nvPr/>
        </p:nvSpPr>
        <p:spPr>
          <a:xfrm>
            <a:off x="7191375" y="381000"/>
            <a:ext cx="4829174" cy="6168940"/>
          </a:xfrm>
          <a:prstGeom prst="rect">
            <a:avLst/>
          </a:prstGeom>
          <a:solidFill>
            <a:schemeClr val="bg1"/>
          </a:solidFill>
        </p:spPr>
        <p:txBody>
          <a:bodyPr wrap="square" rtlCol="0">
            <a:spAutoFit/>
          </a:bodyPr>
          <a:lstStyle/>
          <a:p>
            <a:endParaRPr lang="en-GB" dirty="0"/>
          </a:p>
        </p:txBody>
      </p:sp>
      <p:pic>
        <p:nvPicPr>
          <p:cNvPr id="3" name="Picture 2">
            <a:extLst>
              <a:ext uri="{FF2B5EF4-FFF2-40B4-BE49-F238E27FC236}">
                <a16:creationId xmlns:a16="http://schemas.microsoft.com/office/drawing/2014/main" id="{EF7C55BD-F4A7-0A29-33F6-04CC3FEA6207}"/>
              </a:ext>
            </a:extLst>
          </p:cNvPr>
          <p:cNvPicPr>
            <a:picLocks noChangeAspect="1"/>
          </p:cNvPicPr>
          <p:nvPr/>
        </p:nvPicPr>
        <p:blipFill>
          <a:blip r:embed="rId4"/>
          <a:stretch>
            <a:fillRect/>
          </a:stretch>
        </p:blipFill>
        <p:spPr>
          <a:xfrm>
            <a:off x="521189" y="911267"/>
            <a:ext cx="5412886" cy="5310434"/>
          </a:xfrm>
          <a:prstGeom prst="rect">
            <a:avLst/>
          </a:prstGeom>
        </p:spPr>
      </p:pic>
      <p:pic>
        <p:nvPicPr>
          <p:cNvPr id="7" name="Picture 6">
            <a:extLst>
              <a:ext uri="{FF2B5EF4-FFF2-40B4-BE49-F238E27FC236}">
                <a16:creationId xmlns:a16="http://schemas.microsoft.com/office/drawing/2014/main" id="{FF13A455-8B9B-6579-12F1-5F69D200121C}"/>
              </a:ext>
            </a:extLst>
          </p:cNvPr>
          <p:cNvPicPr>
            <a:picLocks noChangeAspect="1"/>
          </p:cNvPicPr>
          <p:nvPr/>
        </p:nvPicPr>
        <p:blipFill>
          <a:blip r:embed="rId5"/>
          <a:stretch>
            <a:fillRect/>
          </a:stretch>
        </p:blipFill>
        <p:spPr>
          <a:xfrm>
            <a:off x="6257927" y="911267"/>
            <a:ext cx="5412470" cy="2033587"/>
          </a:xfrm>
          <a:prstGeom prst="rect">
            <a:avLst/>
          </a:prstGeom>
        </p:spPr>
      </p:pic>
      <p:pic>
        <p:nvPicPr>
          <p:cNvPr id="5" name="Picture 4">
            <a:extLst>
              <a:ext uri="{FF2B5EF4-FFF2-40B4-BE49-F238E27FC236}">
                <a16:creationId xmlns:a16="http://schemas.microsoft.com/office/drawing/2014/main" id="{66636EED-626B-BC3E-70A6-EFCD5EB83FC5}"/>
              </a:ext>
            </a:extLst>
          </p:cNvPr>
          <p:cNvPicPr>
            <a:picLocks noChangeAspect="1"/>
          </p:cNvPicPr>
          <p:nvPr/>
        </p:nvPicPr>
        <p:blipFill>
          <a:blip r:embed="rId6"/>
          <a:stretch>
            <a:fillRect/>
          </a:stretch>
        </p:blipFill>
        <p:spPr>
          <a:xfrm>
            <a:off x="1381125" y="1510018"/>
            <a:ext cx="1066800" cy="352425"/>
          </a:xfrm>
          <a:prstGeom prst="rect">
            <a:avLst/>
          </a:prstGeom>
        </p:spPr>
      </p:pic>
      <p:pic>
        <p:nvPicPr>
          <p:cNvPr id="6" name="Picture 2" descr="Image result for ulb llm international business law">
            <a:hlinkClick r:id="rId7"/>
            <a:extLst>
              <a:ext uri="{FF2B5EF4-FFF2-40B4-BE49-F238E27FC236}">
                <a16:creationId xmlns:a16="http://schemas.microsoft.com/office/drawing/2014/main" id="{338D4234-924C-A996-A4EE-7D2545451A2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00761" y="1079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0B2AAA5-ABBB-7800-04D2-17505988A676}"/>
              </a:ext>
            </a:extLst>
          </p:cNvPr>
          <p:cNvPicPr>
            <a:picLocks noChangeAspect="1"/>
          </p:cNvPicPr>
          <p:nvPr/>
        </p:nvPicPr>
        <p:blipFill>
          <a:blip r:embed="rId9"/>
          <a:stretch>
            <a:fillRect/>
          </a:stretch>
        </p:blipFill>
        <p:spPr>
          <a:xfrm>
            <a:off x="7795373" y="3154774"/>
            <a:ext cx="3621178" cy="3322226"/>
          </a:xfrm>
          <a:prstGeom prst="rect">
            <a:avLst/>
          </a:prstGeom>
        </p:spPr>
      </p:pic>
    </p:spTree>
    <p:custDataLst>
      <p:tags r:id="rId1"/>
    </p:custDataLst>
    <p:extLst>
      <p:ext uri="{BB962C8B-B14F-4D97-AF65-F5344CB8AC3E}">
        <p14:creationId xmlns:p14="http://schemas.microsoft.com/office/powerpoint/2010/main" val="214577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80">
                                          <p:stCondLst>
                                            <p:cond delay="0"/>
                                          </p:stCondLst>
                                        </p:cTn>
                                        <p:tgtEl>
                                          <p:spTgt spid="7"/>
                                        </p:tgtEl>
                                      </p:cBhvr>
                                    </p:animEffect>
                                    <p:anim calcmode="lin" valueType="num">
                                      <p:cBhvr>
                                        <p:cTn id="1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7" dur="26">
                                          <p:stCondLst>
                                            <p:cond delay="650"/>
                                          </p:stCondLst>
                                        </p:cTn>
                                        <p:tgtEl>
                                          <p:spTgt spid="7"/>
                                        </p:tgtEl>
                                      </p:cBhvr>
                                      <p:to x="100000" y="60000"/>
                                    </p:animScale>
                                    <p:animScale>
                                      <p:cBhvr>
                                        <p:cTn id="18" dur="166" decel="50000">
                                          <p:stCondLst>
                                            <p:cond delay="676"/>
                                          </p:stCondLst>
                                        </p:cTn>
                                        <p:tgtEl>
                                          <p:spTgt spid="7"/>
                                        </p:tgtEl>
                                      </p:cBhvr>
                                      <p:to x="100000" y="100000"/>
                                    </p:animScale>
                                    <p:animScale>
                                      <p:cBhvr>
                                        <p:cTn id="19" dur="26">
                                          <p:stCondLst>
                                            <p:cond delay="1312"/>
                                          </p:stCondLst>
                                        </p:cTn>
                                        <p:tgtEl>
                                          <p:spTgt spid="7"/>
                                        </p:tgtEl>
                                      </p:cBhvr>
                                      <p:to x="100000" y="80000"/>
                                    </p:animScale>
                                    <p:animScale>
                                      <p:cBhvr>
                                        <p:cTn id="20" dur="166" decel="50000">
                                          <p:stCondLst>
                                            <p:cond delay="1338"/>
                                          </p:stCondLst>
                                        </p:cTn>
                                        <p:tgtEl>
                                          <p:spTgt spid="7"/>
                                        </p:tgtEl>
                                      </p:cBhvr>
                                      <p:to x="100000" y="100000"/>
                                    </p:animScale>
                                    <p:animScale>
                                      <p:cBhvr>
                                        <p:cTn id="21" dur="26">
                                          <p:stCondLst>
                                            <p:cond delay="1642"/>
                                          </p:stCondLst>
                                        </p:cTn>
                                        <p:tgtEl>
                                          <p:spTgt spid="7"/>
                                        </p:tgtEl>
                                      </p:cBhvr>
                                      <p:to x="100000" y="90000"/>
                                    </p:animScale>
                                    <p:animScale>
                                      <p:cBhvr>
                                        <p:cTn id="22" dur="166" decel="50000">
                                          <p:stCondLst>
                                            <p:cond delay="1668"/>
                                          </p:stCondLst>
                                        </p:cTn>
                                        <p:tgtEl>
                                          <p:spTgt spid="7"/>
                                        </p:tgtEl>
                                      </p:cBhvr>
                                      <p:to x="100000" y="100000"/>
                                    </p:animScale>
                                    <p:animScale>
                                      <p:cBhvr>
                                        <p:cTn id="23" dur="26">
                                          <p:stCondLst>
                                            <p:cond delay="1808"/>
                                          </p:stCondLst>
                                        </p:cTn>
                                        <p:tgtEl>
                                          <p:spTgt spid="7"/>
                                        </p:tgtEl>
                                      </p:cBhvr>
                                      <p:to x="100000" y="95000"/>
                                    </p:animScale>
                                    <p:animScale>
                                      <p:cBhvr>
                                        <p:cTn id="24" dur="166" decel="50000">
                                          <p:stCondLst>
                                            <p:cond delay="1834"/>
                                          </p:stCondLst>
                                        </p:cTn>
                                        <p:tgtEl>
                                          <p:spTgt spid="7"/>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07C4B4-8E69-4957-9F1A-A064417734BD}"/>
              </a:ext>
            </a:extLst>
          </p:cNvPr>
          <p:cNvPicPr>
            <a:picLocks noChangeAspect="1"/>
          </p:cNvPicPr>
          <p:nvPr/>
        </p:nvPicPr>
        <p:blipFill>
          <a:blip r:embed="rId3"/>
          <a:stretch>
            <a:fillRect/>
          </a:stretch>
        </p:blipFill>
        <p:spPr>
          <a:xfrm>
            <a:off x="346068" y="293207"/>
            <a:ext cx="6264696" cy="1593459"/>
          </a:xfrm>
          <a:prstGeom prst="rect">
            <a:avLst/>
          </a:prstGeom>
        </p:spPr>
      </p:pic>
      <p:pic>
        <p:nvPicPr>
          <p:cNvPr id="8" name="Picture 7">
            <a:extLst>
              <a:ext uri="{FF2B5EF4-FFF2-40B4-BE49-F238E27FC236}">
                <a16:creationId xmlns:a16="http://schemas.microsoft.com/office/drawing/2014/main" id="{F60ED4F2-88BD-4913-BDEB-0915DDAD332E}"/>
              </a:ext>
            </a:extLst>
          </p:cNvPr>
          <p:cNvPicPr>
            <a:picLocks noChangeAspect="1"/>
          </p:cNvPicPr>
          <p:nvPr/>
        </p:nvPicPr>
        <p:blipFill>
          <a:blip r:embed="rId4"/>
          <a:stretch>
            <a:fillRect/>
          </a:stretch>
        </p:blipFill>
        <p:spPr>
          <a:xfrm>
            <a:off x="430844" y="4833722"/>
            <a:ext cx="5688631" cy="1479595"/>
          </a:xfrm>
          <a:prstGeom prst="rect">
            <a:avLst/>
          </a:prstGeom>
        </p:spPr>
      </p:pic>
      <p:sp>
        <p:nvSpPr>
          <p:cNvPr id="9" name="Rectangle 8">
            <a:extLst>
              <a:ext uri="{FF2B5EF4-FFF2-40B4-BE49-F238E27FC236}">
                <a16:creationId xmlns:a16="http://schemas.microsoft.com/office/drawing/2014/main" id="{65F770B0-D9EA-4AA8-A653-39B5EE6F38D2}"/>
              </a:ext>
            </a:extLst>
          </p:cNvPr>
          <p:cNvSpPr/>
          <p:nvPr/>
        </p:nvSpPr>
        <p:spPr>
          <a:xfrm>
            <a:off x="6695540" y="1052736"/>
            <a:ext cx="336564" cy="432048"/>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8" name="Picture 27">
            <a:extLst>
              <a:ext uri="{FF2B5EF4-FFF2-40B4-BE49-F238E27FC236}">
                <a16:creationId xmlns:a16="http://schemas.microsoft.com/office/drawing/2014/main" id="{B745C327-1DAA-4ABA-952F-06133CDC980D}"/>
              </a:ext>
            </a:extLst>
          </p:cNvPr>
          <p:cNvPicPr>
            <a:picLocks noChangeAspect="1"/>
          </p:cNvPicPr>
          <p:nvPr/>
        </p:nvPicPr>
        <p:blipFill>
          <a:blip r:embed="rId5"/>
          <a:stretch>
            <a:fillRect/>
          </a:stretch>
        </p:blipFill>
        <p:spPr>
          <a:xfrm>
            <a:off x="7064969" y="1603275"/>
            <a:ext cx="4780963" cy="817343"/>
          </a:xfrm>
          <a:prstGeom prst="rect">
            <a:avLst/>
          </a:prstGeom>
        </p:spPr>
      </p:pic>
      <p:pic>
        <p:nvPicPr>
          <p:cNvPr id="2" name="Picture 1">
            <a:extLst>
              <a:ext uri="{FF2B5EF4-FFF2-40B4-BE49-F238E27FC236}">
                <a16:creationId xmlns:a16="http://schemas.microsoft.com/office/drawing/2014/main" id="{FFBD17E9-BB88-441A-A0FB-6632A7BEE0CA}"/>
              </a:ext>
            </a:extLst>
          </p:cNvPr>
          <p:cNvPicPr>
            <a:picLocks noChangeAspect="1"/>
          </p:cNvPicPr>
          <p:nvPr/>
        </p:nvPicPr>
        <p:blipFill>
          <a:blip r:embed="rId6"/>
          <a:stretch>
            <a:fillRect/>
          </a:stretch>
        </p:blipFill>
        <p:spPr>
          <a:xfrm>
            <a:off x="6496050" y="4420482"/>
            <a:ext cx="4972326" cy="1648626"/>
          </a:xfrm>
          <a:prstGeom prst="rect">
            <a:avLst/>
          </a:prstGeom>
        </p:spPr>
      </p:pic>
      <p:pic>
        <p:nvPicPr>
          <p:cNvPr id="4" name="Picture 3">
            <a:extLst>
              <a:ext uri="{FF2B5EF4-FFF2-40B4-BE49-F238E27FC236}">
                <a16:creationId xmlns:a16="http://schemas.microsoft.com/office/drawing/2014/main" id="{FAD07067-0FD7-D639-9091-2818EFB9021C}"/>
              </a:ext>
            </a:extLst>
          </p:cNvPr>
          <p:cNvPicPr>
            <a:picLocks noChangeAspect="1"/>
          </p:cNvPicPr>
          <p:nvPr/>
        </p:nvPicPr>
        <p:blipFill>
          <a:blip r:embed="rId7"/>
          <a:stretch>
            <a:fillRect/>
          </a:stretch>
        </p:blipFill>
        <p:spPr>
          <a:xfrm>
            <a:off x="6747464" y="433634"/>
            <a:ext cx="4982110" cy="910584"/>
          </a:xfrm>
          <a:prstGeom prst="rect">
            <a:avLst/>
          </a:prstGeom>
        </p:spPr>
      </p:pic>
      <p:pic>
        <p:nvPicPr>
          <p:cNvPr id="12" name="Picture 11">
            <a:extLst>
              <a:ext uri="{FF2B5EF4-FFF2-40B4-BE49-F238E27FC236}">
                <a16:creationId xmlns:a16="http://schemas.microsoft.com/office/drawing/2014/main" id="{3D288A58-CCEF-D557-A451-2ABD21247653}"/>
              </a:ext>
            </a:extLst>
          </p:cNvPr>
          <p:cNvPicPr>
            <a:picLocks noChangeAspect="1"/>
          </p:cNvPicPr>
          <p:nvPr/>
        </p:nvPicPr>
        <p:blipFill>
          <a:blip r:embed="rId8"/>
          <a:stretch>
            <a:fillRect/>
          </a:stretch>
        </p:blipFill>
        <p:spPr>
          <a:xfrm>
            <a:off x="346068" y="2891610"/>
            <a:ext cx="7519988" cy="1426096"/>
          </a:xfrm>
          <a:prstGeom prst="rect">
            <a:avLst/>
          </a:prstGeom>
        </p:spPr>
      </p:pic>
      <p:pic>
        <p:nvPicPr>
          <p:cNvPr id="13" name="Picture 12">
            <a:extLst>
              <a:ext uri="{FF2B5EF4-FFF2-40B4-BE49-F238E27FC236}">
                <a16:creationId xmlns:a16="http://schemas.microsoft.com/office/drawing/2014/main" id="{930383AA-BEA7-E788-8EB6-1AAD4DE59795}"/>
              </a:ext>
            </a:extLst>
          </p:cNvPr>
          <p:cNvPicPr>
            <a:picLocks noChangeAspect="1"/>
          </p:cNvPicPr>
          <p:nvPr/>
        </p:nvPicPr>
        <p:blipFill>
          <a:blip r:embed="rId9"/>
          <a:stretch>
            <a:fillRect/>
          </a:stretch>
        </p:blipFill>
        <p:spPr>
          <a:xfrm>
            <a:off x="595064" y="2053399"/>
            <a:ext cx="1863472" cy="247991"/>
          </a:xfrm>
          <a:prstGeom prst="rect">
            <a:avLst/>
          </a:prstGeom>
        </p:spPr>
      </p:pic>
      <p:pic>
        <p:nvPicPr>
          <p:cNvPr id="14" name="Picture 13">
            <a:extLst>
              <a:ext uri="{FF2B5EF4-FFF2-40B4-BE49-F238E27FC236}">
                <a16:creationId xmlns:a16="http://schemas.microsoft.com/office/drawing/2014/main" id="{1736FB30-E3DB-055B-EF9A-76C95F577904}"/>
              </a:ext>
            </a:extLst>
          </p:cNvPr>
          <p:cNvPicPr>
            <a:picLocks noChangeAspect="1"/>
          </p:cNvPicPr>
          <p:nvPr/>
        </p:nvPicPr>
        <p:blipFill>
          <a:blip r:embed="rId10"/>
          <a:stretch>
            <a:fillRect/>
          </a:stretch>
        </p:blipFill>
        <p:spPr>
          <a:xfrm>
            <a:off x="3028885" y="3826905"/>
            <a:ext cx="2795315" cy="771750"/>
          </a:xfrm>
          <a:prstGeom prst="rect">
            <a:avLst/>
          </a:prstGeom>
        </p:spPr>
      </p:pic>
      <p:pic>
        <p:nvPicPr>
          <p:cNvPr id="15" name="Picture 14">
            <a:extLst>
              <a:ext uri="{FF2B5EF4-FFF2-40B4-BE49-F238E27FC236}">
                <a16:creationId xmlns:a16="http://schemas.microsoft.com/office/drawing/2014/main" id="{F0D1C9CA-8B81-8BFB-1AE6-34AB1529AFFD}"/>
              </a:ext>
            </a:extLst>
          </p:cNvPr>
          <p:cNvPicPr>
            <a:picLocks noChangeAspect="1"/>
          </p:cNvPicPr>
          <p:nvPr/>
        </p:nvPicPr>
        <p:blipFill>
          <a:blip r:embed="rId11"/>
          <a:stretch>
            <a:fillRect/>
          </a:stretch>
        </p:blipFill>
        <p:spPr>
          <a:xfrm>
            <a:off x="9471061" y="2909486"/>
            <a:ext cx="2258513" cy="533260"/>
          </a:xfrm>
          <a:prstGeom prst="rect">
            <a:avLst/>
          </a:prstGeom>
        </p:spPr>
      </p:pic>
      <p:pic>
        <p:nvPicPr>
          <p:cNvPr id="16" name="Picture 15">
            <a:extLst>
              <a:ext uri="{FF2B5EF4-FFF2-40B4-BE49-F238E27FC236}">
                <a16:creationId xmlns:a16="http://schemas.microsoft.com/office/drawing/2014/main" id="{BC015C62-FB93-63B3-CF6E-1221B90D2616}"/>
              </a:ext>
            </a:extLst>
          </p:cNvPr>
          <p:cNvPicPr>
            <a:picLocks noChangeAspect="1"/>
          </p:cNvPicPr>
          <p:nvPr/>
        </p:nvPicPr>
        <p:blipFill>
          <a:blip r:embed="rId12"/>
          <a:stretch>
            <a:fillRect/>
          </a:stretch>
        </p:blipFill>
        <p:spPr>
          <a:xfrm>
            <a:off x="8315663" y="2927611"/>
            <a:ext cx="1040846" cy="236158"/>
          </a:xfrm>
          <a:prstGeom prst="rect">
            <a:avLst/>
          </a:prstGeom>
        </p:spPr>
      </p:pic>
      <p:pic>
        <p:nvPicPr>
          <p:cNvPr id="17" name="Picture 16">
            <a:extLst>
              <a:ext uri="{FF2B5EF4-FFF2-40B4-BE49-F238E27FC236}">
                <a16:creationId xmlns:a16="http://schemas.microsoft.com/office/drawing/2014/main" id="{C0293483-D19D-92F4-D5E7-2EFE735ED672}"/>
              </a:ext>
            </a:extLst>
          </p:cNvPr>
          <p:cNvPicPr>
            <a:picLocks noChangeAspect="1"/>
          </p:cNvPicPr>
          <p:nvPr/>
        </p:nvPicPr>
        <p:blipFill>
          <a:blip r:embed="rId13"/>
          <a:stretch>
            <a:fillRect/>
          </a:stretch>
        </p:blipFill>
        <p:spPr>
          <a:xfrm>
            <a:off x="2556913" y="2043370"/>
            <a:ext cx="4100035" cy="659120"/>
          </a:xfrm>
          <a:prstGeom prst="rect">
            <a:avLst/>
          </a:prstGeom>
        </p:spPr>
      </p:pic>
      <p:pic>
        <p:nvPicPr>
          <p:cNvPr id="18" name="Picture 17">
            <a:extLst>
              <a:ext uri="{FF2B5EF4-FFF2-40B4-BE49-F238E27FC236}">
                <a16:creationId xmlns:a16="http://schemas.microsoft.com/office/drawing/2014/main" id="{56408D19-7C53-B2A3-EF3F-86F37E0813D8}"/>
              </a:ext>
            </a:extLst>
          </p:cNvPr>
          <p:cNvPicPr>
            <a:picLocks noChangeAspect="1"/>
          </p:cNvPicPr>
          <p:nvPr/>
        </p:nvPicPr>
        <p:blipFill>
          <a:blip r:embed="rId14"/>
          <a:stretch>
            <a:fillRect/>
          </a:stretch>
        </p:blipFill>
        <p:spPr>
          <a:xfrm>
            <a:off x="6615402" y="3681884"/>
            <a:ext cx="4214549" cy="458842"/>
          </a:xfrm>
          <a:prstGeom prst="rect">
            <a:avLst/>
          </a:prstGeom>
        </p:spPr>
      </p:pic>
    </p:spTree>
    <p:extLst>
      <p:ext uri="{BB962C8B-B14F-4D97-AF65-F5344CB8AC3E}">
        <p14:creationId xmlns:p14="http://schemas.microsoft.com/office/powerpoint/2010/main" val="2170057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313FBA8-5E59-FD4A-1D40-38BDC9E55C20}"/>
              </a:ext>
            </a:extLst>
          </p:cNvPr>
          <p:cNvPicPr>
            <a:picLocks noChangeAspect="1"/>
          </p:cNvPicPr>
          <p:nvPr/>
        </p:nvPicPr>
        <p:blipFill>
          <a:blip r:embed="rId3"/>
          <a:stretch>
            <a:fillRect/>
          </a:stretch>
        </p:blipFill>
        <p:spPr>
          <a:xfrm>
            <a:off x="6918892" y="2103138"/>
            <a:ext cx="4911866" cy="3605877"/>
          </a:xfrm>
          <a:prstGeom prst="rect">
            <a:avLst/>
          </a:prstGeom>
        </p:spPr>
      </p:pic>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ESG backlash</a:t>
            </a:r>
            <a:endParaRPr lang="en-GB" altLang="ja-JP" dirty="0"/>
          </a:p>
        </p:txBody>
      </p:sp>
      <p:pic>
        <p:nvPicPr>
          <p:cNvPr id="3" name="Picture 2" descr="Image result for ulb llm international business law">
            <a:hlinkClick r:id="rId4"/>
            <a:extLst>
              <a:ext uri="{FF2B5EF4-FFF2-40B4-BE49-F238E27FC236}">
                <a16:creationId xmlns:a16="http://schemas.microsoft.com/office/drawing/2014/main" id="{488990E6-879A-3870-CFCE-5009832054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ED591F2-9F77-EC3D-8E1E-7502761B6A57}"/>
              </a:ext>
            </a:extLst>
          </p:cNvPr>
          <p:cNvPicPr>
            <a:picLocks noChangeAspect="1"/>
          </p:cNvPicPr>
          <p:nvPr/>
        </p:nvPicPr>
        <p:blipFill>
          <a:blip r:embed="rId6"/>
          <a:stretch>
            <a:fillRect/>
          </a:stretch>
        </p:blipFill>
        <p:spPr>
          <a:xfrm>
            <a:off x="412800" y="1494184"/>
            <a:ext cx="5685788" cy="2157902"/>
          </a:xfrm>
          <a:prstGeom prst="rect">
            <a:avLst/>
          </a:prstGeom>
        </p:spPr>
      </p:pic>
      <p:pic>
        <p:nvPicPr>
          <p:cNvPr id="7" name="Picture 6">
            <a:extLst>
              <a:ext uri="{FF2B5EF4-FFF2-40B4-BE49-F238E27FC236}">
                <a16:creationId xmlns:a16="http://schemas.microsoft.com/office/drawing/2014/main" id="{08642D53-D38B-B721-3E4C-E75E79C4998C}"/>
              </a:ext>
            </a:extLst>
          </p:cNvPr>
          <p:cNvPicPr>
            <a:picLocks noChangeAspect="1"/>
          </p:cNvPicPr>
          <p:nvPr/>
        </p:nvPicPr>
        <p:blipFill>
          <a:blip r:embed="rId7"/>
          <a:stretch>
            <a:fillRect/>
          </a:stretch>
        </p:blipFill>
        <p:spPr>
          <a:xfrm>
            <a:off x="412800" y="3774374"/>
            <a:ext cx="6321287" cy="2358964"/>
          </a:xfrm>
          <a:prstGeom prst="rect">
            <a:avLst/>
          </a:prstGeom>
        </p:spPr>
      </p:pic>
    </p:spTree>
    <p:extLst>
      <p:ext uri="{BB962C8B-B14F-4D97-AF65-F5344CB8AC3E}">
        <p14:creationId xmlns:p14="http://schemas.microsoft.com/office/powerpoint/2010/main" val="3571560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C771-3E6E-89DB-8313-4C7B734B811A}"/>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E8080EE6-EB71-A7B9-F015-11E9D6F138E9}"/>
              </a:ext>
            </a:extLst>
          </p:cNvPr>
          <p:cNvSpPr>
            <a:spLocks noGrp="1"/>
          </p:cNvSpPr>
          <p:nvPr>
            <p:ph type="title"/>
          </p:nvPr>
        </p:nvSpPr>
        <p:spPr/>
        <p:txBody>
          <a:bodyPr/>
          <a:lstStyle/>
          <a:p>
            <a:r>
              <a:rPr lang="en-BE" dirty="0"/>
              <a:t>EU “recalibration” of sustainability legislation</a:t>
            </a:r>
            <a:endParaRPr lang="en-GB" altLang="ja-JP" dirty="0"/>
          </a:p>
        </p:txBody>
      </p:sp>
      <p:pic>
        <p:nvPicPr>
          <p:cNvPr id="3" name="Picture 2" descr="Image result for ulb llm international business law">
            <a:hlinkClick r:id="rId3"/>
            <a:extLst>
              <a:ext uri="{FF2B5EF4-FFF2-40B4-BE49-F238E27FC236}">
                <a16:creationId xmlns:a16="http://schemas.microsoft.com/office/drawing/2014/main" id="{2F9D473A-7CC0-E277-B5A4-A2AAA17000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Draghi report grabbed Europe's attention. Now it's time for the EU to  put it into action. - Atlantic Council">
            <a:extLst>
              <a:ext uri="{FF2B5EF4-FFF2-40B4-BE49-F238E27FC236}">
                <a16:creationId xmlns:a16="http://schemas.microsoft.com/office/drawing/2014/main" id="{35E38165-A60B-94D7-822F-6684DB98F3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74" y="1684282"/>
            <a:ext cx="4594940" cy="30637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uropean Commission's Omnibus Regulation: Key Insights We Have So Far">
            <a:extLst>
              <a:ext uri="{FF2B5EF4-FFF2-40B4-BE49-F238E27FC236}">
                <a16:creationId xmlns:a16="http://schemas.microsoft.com/office/drawing/2014/main" id="{0BECA693-4186-5D42-BAE0-E54D5EA750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6308" y="3216165"/>
            <a:ext cx="4800892" cy="27005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862FBA1-AF99-2423-FFE1-07F33CDE4A02}"/>
              </a:ext>
            </a:extLst>
          </p:cNvPr>
          <p:cNvPicPr>
            <a:picLocks noChangeAspect="1"/>
          </p:cNvPicPr>
          <p:nvPr/>
        </p:nvPicPr>
        <p:blipFill>
          <a:blip r:embed="rId7"/>
          <a:stretch>
            <a:fillRect/>
          </a:stretch>
        </p:blipFill>
        <p:spPr>
          <a:xfrm>
            <a:off x="5150069" y="1533737"/>
            <a:ext cx="6737131" cy="1380141"/>
          </a:xfrm>
          <a:prstGeom prst="rect">
            <a:avLst/>
          </a:prstGeom>
        </p:spPr>
      </p:pic>
      <p:pic>
        <p:nvPicPr>
          <p:cNvPr id="9" name="Picture 8">
            <a:extLst>
              <a:ext uri="{FF2B5EF4-FFF2-40B4-BE49-F238E27FC236}">
                <a16:creationId xmlns:a16="http://schemas.microsoft.com/office/drawing/2014/main" id="{DF4567E5-ACAC-6385-2553-D13D18F46A7B}"/>
              </a:ext>
            </a:extLst>
          </p:cNvPr>
          <p:cNvPicPr>
            <a:picLocks noChangeAspect="1"/>
          </p:cNvPicPr>
          <p:nvPr/>
        </p:nvPicPr>
        <p:blipFill>
          <a:blip r:embed="rId8"/>
          <a:stretch>
            <a:fillRect/>
          </a:stretch>
        </p:blipFill>
        <p:spPr>
          <a:xfrm>
            <a:off x="412800" y="4919905"/>
            <a:ext cx="6325198" cy="1080854"/>
          </a:xfrm>
          <a:prstGeom prst="rect">
            <a:avLst/>
          </a:prstGeom>
        </p:spPr>
      </p:pic>
    </p:spTree>
    <p:extLst>
      <p:ext uri="{BB962C8B-B14F-4D97-AF65-F5344CB8AC3E}">
        <p14:creationId xmlns:p14="http://schemas.microsoft.com/office/powerpoint/2010/main" val="24019371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http://insite/image/CorporateImageLibrary/Isolated%20Business%20Hands%20in%20the%20Air,%20iStock41171354.jpg">
            <a:extLst>
              <a:ext uri="{FF2B5EF4-FFF2-40B4-BE49-F238E27FC236}">
                <a16:creationId xmlns:a16="http://schemas.microsoft.com/office/drawing/2014/main" id="{CA86F07D-FA83-43E3-A4CA-AF13A5ECA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1" y="2038350"/>
            <a:ext cx="70135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ED1872CA-3A94-46AA-A13D-5615CD72FA8D}"/>
              </a:ext>
            </a:extLst>
          </p:cNvPr>
          <p:cNvSpPr txBox="1">
            <a:spLocks/>
          </p:cNvSpPr>
          <p:nvPr/>
        </p:nvSpPr>
        <p:spPr>
          <a:xfrm>
            <a:off x="422300" y="387412"/>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altLang="en-US" dirty="0"/>
              <a:t>Questions?</a:t>
            </a:r>
            <a:endParaRPr lang="en-GB" dirty="0"/>
          </a:p>
        </p:txBody>
      </p:sp>
      <p:pic>
        <p:nvPicPr>
          <p:cNvPr id="5" name="Picture 2" descr="Image result for ulb llm international business law">
            <a:hlinkClick r:id="rId4"/>
            <a:extLst>
              <a:ext uri="{FF2B5EF4-FFF2-40B4-BE49-F238E27FC236}">
                <a16:creationId xmlns:a16="http://schemas.microsoft.com/office/drawing/2014/main" id="{C3F3D500-2CC9-4312-932A-FD3F0061B0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177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Far-reaching and fast-evolving legal framework(s)</a:t>
            </a:r>
          </a:p>
        </p:txBody>
      </p:sp>
      <p:pic>
        <p:nvPicPr>
          <p:cNvPr id="6" name="Picture 2" descr="Image result for ulb llm international business law">
            <a:hlinkClick r:id="rId3"/>
            <a:extLst>
              <a:ext uri="{FF2B5EF4-FFF2-40B4-BE49-F238E27FC236}">
                <a16:creationId xmlns:a16="http://schemas.microsoft.com/office/drawing/2014/main" id="{C234C842-8AE3-FAF7-2A21-83A50F995F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CBFA52F-7F2D-1FCB-905C-1865AFA1FD97}"/>
              </a:ext>
            </a:extLst>
          </p:cNvPr>
          <p:cNvSpPr txBox="1"/>
          <p:nvPr/>
        </p:nvSpPr>
        <p:spPr>
          <a:xfrm>
            <a:off x="409549" y="1402946"/>
            <a:ext cx="9267851" cy="307777"/>
          </a:xfrm>
          <a:prstGeom prst="rect">
            <a:avLst/>
          </a:prstGeom>
          <a:noFill/>
        </p:spPr>
        <p:txBody>
          <a:bodyPr wrap="square" rtlCol="0">
            <a:spAutoFit/>
          </a:bodyPr>
          <a:lstStyle/>
          <a:p>
            <a:r>
              <a:rPr lang="en-GB" sz="1400" b="1" dirty="0">
                <a:solidFill>
                  <a:srgbClr val="4D4D4D"/>
                </a:solidFill>
              </a:rPr>
              <a:t>In the news </a:t>
            </a:r>
            <a:r>
              <a:rPr lang="en-BE" sz="1400" b="1" dirty="0">
                <a:solidFill>
                  <a:srgbClr val="4D4D4D"/>
                </a:solidFill>
              </a:rPr>
              <a:t>over the last days</a:t>
            </a:r>
            <a:r>
              <a:rPr lang="en-GB" sz="1400" b="1" dirty="0">
                <a:solidFill>
                  <a:srgbClr val="4D4D4D"/>
                </a:solidFill>
              </a:rPr>
              <a:t>…</a:t>
            </a:r>
          </a:p>
        </p:txBody>
      </p:sp>
      <p:pic>
        <p:nvPicPr>
          <p:cNvPr id="9" name="Picture 8">
            <a:extLst>
              <a:ext uri="{FF2B5EF4-FFF2-40B4-BE49-F238E27FC236}">
                <a16:creationId xmlns:a16="http://schemas.microsoft.com/office/drawing/2014/main" id="{FB89492D-74AF-FE22-2312-A9CE6C6D158E}"/>
              </a:ext>
            </a:extLst>
          </p:cNvPr>
          <p:cNvPicPr>
            <a:picLocks noChangeAspect="1"/>
          </p:cNvPicPr>
          <p:nvPr/>
        </p:nvPicPr>
        <p:blipFill>
          <a:blip r:embed="rId5"/>
          <a:stretch>
            <a:fillRect/>
          </a:stretch>
        </p:blipFill>
        <p:spPr>
          <a:xfrm>
            <a:off x="4939508" y="1411728"/>
            <a:ext cx="6957848" cy="1557444"/>
          </a:xfrm>
          <a:prstGeom prst="rect">
            <a:avLst/>
          </a:prstGeom>
        </p:spPr>
      </p:pic>
      <p:pic>
        <p:nvPicPr>
          <p:cNvPr id="15" name="Picture 14">
            <a:extLst>
              <a:ext uri="{FF2B5EF4-FFF2-40B4-BE49-F238E27FC236}">
                <a16:creationId xmlns:a16="http://schemas.microsoft.com/office/drawing/2014/main" id="{A14EBFD2-D52B-C847-02F2-F8AEE3D4FE33}"/>
              </a:ext>
            </a:extLst>
          </p:cNvPr>
          <p:cNvPicPr>
            <a:picLocks noChangeAspect="1"/>
          </p:cNvPicPr>
          <p:nvPr/>
        </p:nvPicPr>
        <p:blipFill>
          <a:blip r:embed="rId6"/>
          <a:stretch>
            <a:fillRect/>
          </a:stretch>
        </p:blipFill>
        <p:spPr>
          <a:xfrm>
            <a:off x="7960562" y="2910580"/>
            <a:ext cx="4032893" cy="2848663"/>
          </a:xfrm>
          <a:prstGeom prst="rect">
            <a:avLst/>
          </a:prstGeom>
        </p:spPr>
      </p:pic>
      <p:pic>
        <p:nvPicPr>
          <p:cNvPr id="17" name="Picture 16">
            <a:extLst>
              <a:ext uri="{FF2B5EF4-FFF2-40B4-BE49-F238E27FC236}">
                <a16:creationId xmlns:a16="http://schemas.microsoft.com/office/drawing/2014/main" id="{B9AAF33A-1FA3-23C4-2787-08099A3B8650}"/>
              </a:ext>
            </a:extLst>
          </p:cNvPr>
          <p:cNvPicPr>
            <a:picLocks noChangeAspect="1"/>
          </p:cNvPicPr>
          <p:nvPr/>
        </p:nvPicPr>
        <p:blipFill>
          <a:blip r:embed="rId7"/>
          <a:stretch>
            <a:fillRect/>
          </a:stretch>
        </p:blipFill>
        <p:spPr>
          <a:xfrm>
            <a:off x="409549" y="2002206"/>
            <a:ext cx="3636693" cy="2370925"/>
          </a:xfrm>
          <a:prstGeom prst="rect">
            <a:avLst/>
          </a:prstGeom>
        </p:spPr>
      </p:pic>
      <p:pic>
        <p:nvPicPr>
          <p:cNvPr id="13" name="Picture 12">
            <a:extLst>
              <a:ext uri="{FF2B5EF4-FFF2-40B4-BE49-F238E27FC236}">
                <a16:creationId xmlns:a16="http://schemas.microsoft.com/office/drawing/2014/main" id="{F109B074-017A-1CBD-5B2E-74462A4535E7}"/>
              </a:ext>
            </a:extLst>
          </p:cNvPr>
          <p:cNvPicPr>
            <a:picLocks noChangeAspect="1"/>
          </p:cNvPicPr>
          <p:nvPr/>
        </p:nvPicPr>
        <p:blipFill>
          <a:blip r:embed="rId8"/>
          <a:stretch>
            <a:fillRect/>
          </a:stretch>
        </p:blipFill>
        <p:spPr>
          <a:xfrm>
            <a:off x="197055" y="4559107"/>
            <a:ext cx="4259331" cy="1626540"/>
          </a:xfrm>
          <a:prstGeom prst="rect">
            <a:avLst/>
          </a:prstGeom>
        </p:spPr>
      </p:pic>
      <p:pic>
        <p:nvPicPr>
          <p:cNvPr id="19" name="Picture 18">
            <a:extLst>
              <a:ext uri="{FF2B5EF4-FFF2-40B4-BE49-F238E27FC236}">
                <a16:creationId xmlns:a16="http://schemas.microsoft.com/office/drawing/2014/main" id="{CDB65A2D-184C-A3BD-2342-65265A2457CC}"/>
              </a:ext>
            </a:extLst>
          </p:cNvPr>
          <p:cNvPicPr>
            <a:picLocks noChangeAspect="1"/>
          </p:cNvPicPr>
          <p:nvPr/>
        </p:nvPicPr>
        <p:blipFill>
          <a:blip r:embed="rId9"/>
          <a:stretch>
            <a:fillRect/>
          </a:stretch>
        </p:blipFill>
        <p:spPr>
          <a:xfrm>
            <a:off x="5350917" y="5106876"/>
            <a:ext cx="6642538" cy="916560"/>
          </a:xfrm>
          <a:prstGeom prst="rect">
            <a:avLst/>
          </a:prstGeom>
        </p:spPr>
      </p:pic>
      <p:pic>
        <p:nvPicPr>
          <p:cNvPr id="21" name="Picture 20">
            <a:extLst>
              <a:ext uri="{FF2B5EF4-FFF2-40B4-BE49-F238E27FC236}">
                <a16:creationId xmlns:a16="http://schemas.microsoft.com/office/drawing/2014/main" id="{BD90E5A7-6B65-5509-BA4F-3F11C576F546}"/>
              </a:ext>
            </a:extLst>
          </p:cNvPr>
          <p:cNvPicPr>
            <a:picLocks noChangeAspect="1"/>
          </p:cNvPicPr>
          <p:nvPr/>
        </p:nvPicPr>
        <p:blipFill>
          <a:blip r:embed="rId10"/>
          <a:stretch>
            <a:fillRect/>
          </a:stretch>
        </p:blipFill>
        <p:spPr>
          <a:xfrm>
            <a:off x="4203550" y="3233365"/>
            <a:ext cx="3784899" cy="1557444"/>
          </a:xfrm>
          <a:prstGeom prst="rect">
            <a:avLst/>
          </a:prstGeom>
        </p:spPr>
      </p:pic>
      <p:pic>
        <p:nvPicPr>
          <p:cNvPr id="5" name="Picture 4">
            <a:extLst>
              <a:ext uri="{FF2B5EF4-FFF2-40B4-BE49-F238E27FC236}">
                <a16:creationId xmlns:a16="http://schemas.microsoft.com/office/drawing/2014/main" id="{6454E7B6-AC3E-62A5-87E4-92460E3B66B9}"/>
              </a:ext>
            </a:extLst>
          </p:cNvPr>
          <p:cNvPicPr>
            <a:picLocks noChangeAspect="1"/>
          </p:cNvPicPr>
          <p:nvPr/>
        </p:nvPicPr>
        <p:blipFill>
          <a:blip r:embed="rId11"/>
          <a:stretch>
            <a:fillRect/>
          </a:stretch>
        </p:blipFill>
        <p:spPr>
          <a:xfrm>
            <a:off x="8672186" y="0"/>
            <a:ext cx="3512498" cy="6858000"/>
          </a:xfrm>
          <a:prstGeom prst="rect">
            <a:avLst/>
          </a:prstGeom>
        </p:spPr>
      </p:pic>
      <p:pic>
        <p:nvPicPr>
          <p:cNvPr id="8" name="Picture 7">
            <a:extLst>
              <a:ext uri="{FF2B5EF4-FFF2-40B4-BE49-F238E27FC236}">
                <a16:creationId xmlns:a16="http://schemas.microsoft.com/office/drawing/2014/main" id="{D48A6985-6E50-42EE-17B7-5EE822C36E72}"/>
              </a:ext>
            </a:extLst>
          </p:cNvPr>
          <p:cNvPicPr>
            <a:picLocks noChangeAspect="1"/>
          </p:cNvPicPr>
          <p:nvPr/>
        </p:nvPicPr>
        <p:blipFill>
          <a:blip r:embed="rId12"/>
          <a:stretch>
            <a:fillRect/>
          </a:stretch>
        </p:blipFill>
        <p:spPr>
          <a:xfrm>
            <a:off x="7316" y="4585372"/>
            <a:ext cx="8664870" cy="2272628"/>
          </a:xfrm>
          <a:prstGeom prst="rect">
            <a:avLst/>
          </a:prstGeom>
        </p:spPr>
      </p:pic>
    </p:spTree>
    <p:custDataLst>
      <p:tags r:id="rId1"/>
    </p:custDataLst>
    <p:extLst>
      <p:ext uri="{BB962C8B-B14F-4D97-AF65-F5344CB8AC3E}">
        <p14:creationId xmlns:p14="http://schemas.microsoft.com/office/powerpoint/2010/main" val="68769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the classes</a:t>
            </a:r>
          </a:p>
        </p:txBody>
      </p:sp>
      <p:grpSp>
        <p:nvGrpSpPr>
          <p:cNvPr id="46" name="Group 45">
            <a:extLst>
              <a:ext uri="{FF2B5EF4-FFF2-40B4-BE49-F238E27FC236}">
                <a16:creationId xmlns:a16="http://schemas.microsoft.com/office/drawing/2014/main" id="{15BE284F-3B07-499B-9667-DFA7A14F5BC1}"/>
              </a:ext>
            </a:extLst>
          </p:cNvPr>
          <p:cNvGrpSpPr/>
          <p:nvPr/>
        </p:nvGrpSpPr>
        <p:grpSpPr>
          <a:xfrm>
            <a:off x="431800" y="1533222"/>
            <a:ext cx="11328400" cy="3343099"/>
            <a:chOff x="431800" y="1298125"/>
            <a:chExt cx="12444499" cy="3672468"/>
          </a:xfrm>
        </p:grpSpPr>
        <p:grpSp>
          <p:nvGrpSpPr>
            <p:cNvPr id="47" name="Group 46">
              <a:extLst>
                <a:ext uri="{FF2B5EF4-FFF2-40B4-BE49-F238E27FC236}">
                  <a16:creationId xmlns:a16="http://schemas.microsoft.com/office/drawing/2014/main" id="{6302A74D-F6A9-462D-BEFC-D47B81FC35AA}"/>
                </a:ext>
              </a:extLst>
            </p:cNvPr>
            <p:cNvGrpSpPr/>
            <p:nvPr/>
          </p:nvGrpSpPr>
          <p:grpSpPr>
            <a:xfrm>
              <a:off x="431800" y="1298125"/>
              <a:ext cx="12444499" cy="589910"/>
              <a:chOff x="939572" y="1773239"/>
              <a:chExt cx="12444499" cy="589910"/>
            </a:xfrm>
          </p:grpSpPr>
          <p:sp>
            <p:nvSpPr>
              <p:cNvPr id="110" name="Pentagon 25">
                <a:extLst>
                  <a:ext uri="{FF2B5EF4-FFF2-40B4-BE49-F238E27FC236}">
                    <a16:creationId xmlns:a16="http://schemas.microsoft.com/office/drawing/2014/main" id="{EE0FBB82-2D72-40E2-A923-2E06786395D6}"/>
                  </a:ext>
                </a:extLst>
              </p:cNvPr>
              <p:cNvSpPr/>
              <p:nvPr/>
            </p:nvSpPr>
            <p:spPr bwMode="gray">
              <a:xfrm>
                <a:off x="1257124" y="1806490"/>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Introduction – what is ESG and why does it matter?</a:t>
                </a:r>
                <a:r>
                  <a:rPr lang="en-BE" sz="1600" dirty="0">
                    <a:solidFill>
                      <a:schemeClr val="tx1"/>
                    </a:solidFill>
                  </a:rPr>
                  <a:t> (4 November 2025)</a:t>
                </a:r>
                <a:endParaRPr lang="en-GB" sz="1600" dirty="0">
                  <a:solidFill>
                    <a:schemeClr val="tx1"/>
                  </a:solidFill>
                </a:endParaRPr>
              </a:p>
            </p:txBody>
          </p:sp>
          <p:grpSp>
            <p:nvGrpSpPr>
              <p:cNvPr id="112" name="Group 111">
                <a:extLst>
                  <a:ext uri="{FF2B5EF4-FFF2-40B4-BE49-F238E27FC236}">
                    <a16:creationId xmlns:a16="http://schemas.microsoft.com/office/drawing/2014/main" id="{3095DF6A-BE9F-4DAB-A9D7-3119F1E8CB60}"/>
                  </a:ext>
                </a:extLst>
              </p:cNvPr>
              <p:cNvGrpSpPr/>
              <p:nvPr/>
            </p:nvGrpSpPr>
            <p:grpSpPr>
              <a:xfrm>
                <a:off x="939572" y="1773239"/>
                <a:ext cx="595084" cy="589910"/>
                <a:chOff x="323850" y="1790700"/>
                <a:chExt cx="857248" cy="857248"/>
              </a:xfrm>
            </p:grpSpPr>
            <p:sp>
              <p:nvSpPr>
                <p:cNvPr id="113" name="Oval 112">
                  <a:extLst>
                    <a:ext uri="{FF2B5EF4-FFF2-40B4-BE49-F238E27FC236}">
                      <a16:creationId xmlns:a16="http://schemas.microsoft.com/office/drawing/2014/main" id="{19461DA9-07B1-46D2-B476-1F929FE9870E}"/>
                    </a:ext>
                  </a:extLst>
                </p:cNvPr>
                <p:cNvSpPr/>
                <p:nvPr/>
              </p:nvSpPr>
              <p:spPr>
                <a:xfrm>
                  <a:off x="323850" y="1790700"/>
                  <a:ext cx="857248" cy="857248"/>
                </a:xfrm>
                <a:prstGeom prst="ellipse">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14" name="Oval 113">
                  <a:extLst>
                    <a:ext uri="{FF2B5EF4-FFF2-40B4-BE49-F238E27FC236}">
                      <a16:creationId xmlns:a16="http://schemas.microsoft.com/office/drawing/2014/main" id="{17CEA8A4-005A-4514-ACE8-5EC7EC540753}"/>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1</a:t>
                  </a:r>
                </a:p>
              </p:txBody>
            </p:sp>
          </p:grpSp>
        </p:grpSp>
        <p:grpSp>
          <p:nvGrpSpPr>
            <p:cNvPr id="48" name="Group 47">
              <a:extLst>
                <a:ext uri="{FF2B5EF4-FFF2-40B4-BE49-F238E27FC236}">
                  <a16:creationId xmlns:a16="http://schemas.microsoft.com/office/drawing/2014/main" id="{0E56FA95-CB66-49E4-AD68-A62ADA2C0E10}"/>
                </a:ext>
              </a:extLst>
            </p:cNvPr>
            <p:cNvGrpSpPr/>
            <p:nvPr/>
          </p:nvGrpSpPr>
          <p:grpSpPr>
            <a:xfrm>
              <a:off x="431800" y="1914637"/>
              <a:ext cx="12444499" cy="589910"/>
              <a:chOff x="939572" y="2363150"/>
              <a:chExt cx="12444499" cy="589910"/>
            </a:xfrm>
          </p:grpSpPr>
          <p:sp>
            <p:nvSpPr>
              <p:cNvPr id="90" name="Pentagon 25">
                <a:extLst>
                  <a:ext uri="{FF2B5EF4-FFF2-40B4-BE49-F238E27FC236}">
                    <a16:creationId xmlns:a16="http://schemas.microsoft.com/office/drawing/2014/main" id="{B87A01D0-B58B-4A05-B256-CCB8B7BDC0F7}"/>
                  </a:ext>
                </a:extLst>
              </p:cNvPr>
              <p:cNvSpPr/>
              <p:nvPr/>
            </p:nvSpPr>
            <p:spPr bwMode="gray">
              <a:xfrm>
                <a:off x="1257124" y="239640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Sustainable finance and disclosure</a:t>
                </a:r>
                <a:r>
                  <a:rPr lang="en-BE" sz="1600" dirty="0">
                    <a:solidFill>
                      <a:schemeClr val="tx1"/>
                    </a:solidFill>
                  </a:rPr>
                  <a:t> (7 November 2025)</a:t>
                </a:r>
                <a:r>
                  <a:rPr lang="en-GB" sz="1600" dirty="0">
                    <a:solidFill>
                      <a:schemeClr val="tx1"/>
                    </a:solidFill>
                  </a:rPr>
                  <a:t> </a:t>
                </a:r>
              </a:p>
            </p:txBody>
          </p:sp>
          <p:grpSp>
            <p:nvGrpSpPr>
              <p:cNvPr id="95" name="Group 94">
                <a:extLst>
                  <a:ext uri="{FF2B5EF4-FFF2-40B4-BE49-F238E27FC236}">
                    <a16:creationId xmlns:a16="http://schemas.microsoft.com/office/drawing/2014/main" id="{A91E330C-6897-416D-BD9B-D6232ED47438}"/>
                  </a:ext>
                </a:extLst>
              </p:cNvPr>
              <p:cNvGrpSpPr/>
              <p:nvPr/>
            </p:nvGrpSpPr>
            <p:grpSpPr>
              <a:xfrm>
                <a:off x="939572" y="2363150"/>
                <a:ext cx="595084" cy="589910"/>
                <a:chOff x="323850" y="1790700"/>
                <a:chExt cx="857248" cy="857248"/>
              </a:xfrm>
            </p:grpSpPr>
            <p:sp>
              <p:nvSpPr>
                <p:cNvPr id="100" name="Oval 99">
                  <a:extLst>
                    <a:ext uri="{FF2B5EF4-FFF2-40B4-BE49-F238E27FC236}">
                      <a16:creationId xmlns:a16="http://schemas.microsoft.com/office/drawing/2014/main" id="{7CA2E5FB-CD6E-4742-9188-6ABF5549FAF4}"/>
                    </a:ext>
                  </a:extLst>
                </p:cNvPr>
                <p:cNvSpPr/>
                <p:nvPr/>
              </p:nvSpPr>
              <p:spPr>
                <a:xfrm>
                  <a:off x="323850" y="1790700"/>
                  <a:ext cx="857248" cy="857248"/>
                </a:xfrm>
                <a:prstGeom prst="ellips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5" name="Oval 104">
                  <a:extLst>
                    <a:ext uri="{FF2B5EF4-FFF2-40B4-BE49-F238E27FC236}">
                      <a16:creationId xmlns:a16="http://schemas.microsoft.com/office/drawing/2014/main" id="{71D05234-9018-4DB0-914E-0373FAB4A7D4}"/>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2</a:t>
                  </a:r>
                </a:p>
              </p:txBody>
            </p:sp>
          </p:grpSp>
        </p:grpSp>
        <p:grpSp>
          <p:nvGrpSpPr>
            <p:cNvPr id="49" name="Group 48">
              <a:extLst>
                <a:ext uri="{FF2B5EF4-FFF2-40B4-BE49-F238E27FC236}">
                  <a16:creationId xmlns:a16="http://schemas.microsoft.com/office/drawing/2014/main" id="{F2BE193D-A144-4AFD-AD54-E928F4651902}"/>
                </a:ext>
              </a:extLst>
            </p:cNvPr>
            <p:cNvGrpSpPr/>
            <p:nvPr/>
          </p:nvGrpSpPr>
          <p:grpSpPr>
            <a:xfrm>
              <a:off x="431800" y="2531149"/>
              <a:ext cx="12444499" cy="589910"/>
              <a:chOff x="939572" y="2953061"/>
              <a:chExt cx="12444499" cy="589910"/>
            </a:xfrm>
          </p:grpSpPr>
          <p:sp>
            <p:nvSpPr>
              <p:cNvPr id="75" name="Pentagon 25">
                <a:extLst>
                  <a:ext uri="{FF2B5EF4-FFF2-40B4-BE49-F238E27FC236}">
                    <a16:creationId xmlns:a16="http://schemas.microsoft.com/office/drawing/2014/main" id="{35DB846F-7799-4827-A391-64F1895B1BD4}"/>
                  </a:ext>
                </a:extLst>
              </p:cNvPr>
              <p:cNvSpPr/>
              <p:nvPr/>
            </p:nvSpPr>
            <p:spPr bwMode="gray">
              <a:xfrm>
                <a:off x="1257124" y="2986312"/>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From a duty to report to a duty to act – climate transition plans and supply chain due diligence</a:t>
                </a:r>
                <a:r>
                  <a:rPr lang="en-BE" sz="1600" dirty="0">
                    <a:solidFill>
                      <a:schemeClr val="tx1"/>
                    </a:solidFill>
                  </a:rPr>
                  <a:t> (18 November)</a:t>
                </a:r>
                <a:endParaRPr lang="en-GB" sz="1600" dirty="0">
                  <a:solidFill>
                    <a:schemeClr val="tx1"/>
                  </a:solidFill>
                </a:endParaRPr>
              </a:p>
            </p:txBody>
          </p:sp>
          <p:grpSp>
            <p:nvGrpSpPr>
              <p:cNvPr id="76" name="Group 75">
                <a:extLst>
                  <a:ext uri="{FF2B5EF4-FFF2-40B4-BE49-F238E27FC236}">
                    <a16:creationId xmlns:a16="http://schemas.microsoft.com/office/drawing/2014/main" id="{D40DFCDD-B94D-4405-824C-5639BAAE3062}"/>
                  </a:ext>
                </a:extLst>
              </p:cNvPr>
              <p:cNvGrpSpPr/>
              <p:nvPr/>
            </p:nvGrpSpPr>
            <p:grpSpPr>
              <a:xfrm>
                <a:off x="939572" y="2953061"/>
                <a:ext cx="595084" cy="589910"/>
                <a:chOff x="323850" y="1790700"/>
                <a:chExt cx="857248" cy="857248"/>
              </a:xfrm>
            </p:grpSpPr>
            <p:sp>
              <p:nvSpPr>
                <p:cNvPr id="80" name="Oval 79">
                  <a:extLst>
                    <a:ext uri="{FF2B5EF4-FFF2-40B4-BE49-F238E27FC236}">
                      <a16:creationId xmlns:a16="http://schemas.microsoft.com/office/drawing/2014/main" id="{39DFA0B8-99C0-4092-BB6C-026817B2A3EE}"/>
                    </a:ext>
                  </a:extLst>
                </p:cNvPr>
                <p:cNvSpPr/>
                <p:nvPr/>
              </p:nvSpPr>
              <p:spPr>
                <a:xfrm>
                  <a:off x="323850" y="1790700"/>
                  <a:ext cx="857248" cy="857248"/>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85" name="Oval 84">
                  <a:extLst>
                    <a:ext uri="{FF2B5EF4-FFF2-40B4-BE49-F238E27FC236}">
                      <a16:creationId xmlns:a16="http://schemas.microsoft.com/office/drawing/2014/main" id="{B3F2B9A6-4AAA-4FDB-91C6-93C4C082976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3</a:t>
                  </a:r>
                </a:p>
              </p:txBody>
            </p:sp>
          </p:grpSp>
        </p:grpSp>
        <p:grpSp>
          <p:nvGrpSpPr>
            <p:cNvPr id="50" name="Group 49">
              <a:extLst>
                <a:ext uri="{FF2B5EF4-FFF2-40B4-BE49-F238E27FC236}">
                  <a16:creationId xmlns:a16="http://schemas.microsoft.com/office/drawing/2014/main" id="{DA92BB96-0A07-4583-B706-E6EE75473DA6}"/>
                </a:ext>
              </a:extLst>
            </p:cNvPr>
            <p:cNvGrpSpPr/>
            <p:nvPr/>
          </p:nvGrpSpPr>
          <p:grpSpPr>
            <a:xfrm>
              <a:off x="431800" y="3147661"/>
              <a:ext cx="12444499" cy="589910"/>
              <a:chOff x="939572" y="3542972"/>
              <a:chExt cx="12444499" cy="589910"/>
            </a:xfrm>
          </p:grpSpPr>
          <p:sp>
            <p:nvSpPr>
              <p:cNvPr id="71" name="Pentagon 25">
                <a:extLst>
                  <a:ext uri="{FF2B5EF4-FFF2-40B4-BE49-F238E27FC236}">
                    <a16:creationId xmlns:a16="http://schemas.microsoft.com/office/drawing/2014/main" id="{BF3B08F7-58DE-4C71-A021-CB2780759F49}"/>
                  </a:ext>
                </a:extLst>
              </p:cNvPr>
              <p:cNvSpPr/>
              <p:nvPr/>
            </p:nvSpPr>
            <p:spPr bwMode="gray">
              <a:xfrm>
                <a:off x="1257124" y="3576223"/>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ESG litigation and liability risks</a:t>
                </a:r>
                <a:r>
                  <a:rPr lang="en-BE" sz="1600" dirty="0">
                    <a:solidFill>
                      <a:schemeClr val="tx1"/>
                    </a:solidFill>
                  </a:rPr>
                  <a:t> (25 November)</a:t>
                </a:r>
                <a:endParaRPr lang="en-GB" sz="1600" dirty="0">
                  <a:solidFill>
                    <a:schemeClr val="tx1"/>
                  </a:solidFill>
                </a:endParaRPr>
              </a:p>
            </p:txBody>
          </p:sp>
          <p:grpSp>
            <p:nvGrpSpPr>
              <p:cNvPr id="72" name="Group 71">
                <a:extLst>
                  <a:ext uri="{FF2B5EF4-FFF2-40B4-BE49-F238E27FC236}">
                    <a16:creationId xmlns:a16="http://schemas.microsoft.com/office/drawing/2014/main" id="{EE7A5036-C177-4A2D-B727-B9F1363F0211}"/>
                  </a:ext>
                </a:extLst>
              </p:cNvPr>
              <p:cNvGrpSpPr/>
              <p:nvPr/>
            </p:nvGrpSpPr>
            <p:grpSpPr>
              <a:xfrm>
                <a:off x="939572" y="3542972"/>
                <a:ext cx="595084" cy="589910"/>
                <a:chOff x="323850" y="1790700"/>
                <a:chExt cx="857248" cy="857248"/>
              </a:xfrm>
            </p:grpSpPr>
            <p:sp>
              <p:nvSpPr>
                <p:cNvPr id="73" name="Oval 72">
                  <a:extLst>
                    <a:ext uri="{FF2B5EF4-FFF2-40B4-BE49-F238E27FC236}">
                      <a16:creationId xmlns:a16="http://schemas.microsoft.com/office/drawing/2014/main" id="{C544D11D-3BDB-4E8D-9871-784D9AA84FEE}"/>
                    </a:ext>
                  </a:extLst>
                </p:cNvPr>
                <p:cNvSpPr/>
                <p:nvPr/>
              </p:nvSpPr>
              <p:spPr>
                <a:xfrm>
                  <a:off x="323850" y="1790700"/>
                  <a:ext cx="857248" cy="857248"/>
                </a:xfrm>
                <a:prstGeom prst="ellipse">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4" name="Oval 73">
                  <a:extLst>
                    <a:ext uri="{FF2B5EF4-FFF2-40B4-BE49-F238E27FC236}">
                      <a16:creationId xmlns:a16="http://schemas.microsoft.com/office/drawing/2014/main" id="{A6943E2F-99DC-4239-88DD-CB2404E0393E}"/>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4</a:t>
                  </a:r>
                </a:p>
              </p:txBody>
            </p:sp>
          </p:grpSp>
        </p:grpSp>
        <p:grpSp>
          <p:nvGrpSpPr>
            <p:cNvPr id="51" name="Group 50">
              <a:extLst>
                <a:ext uri="{FF2B5EF4-FFF2-40B4-BE49-F238E27FC236}">
                  <a16:creationId xmlns:a16="http://schemas.microsoft.com/office/drawing/2014/main" id="{390EB09D-4654-45D6-BA8B-C450775200C8}"/>
                </a:ext>
              </a:extLst>
            </p:cNvPr>
            <p:cNvGrpSpPr/>
            <p:nvPr/>
          </p:nvGrpSpPr>
          <p:grpSpPr>
            <a:xfrm>
              <a:off x="431800" y="3764173"/>
              <a:ext cx="12444499" cy="589910"/>
              <a:chOff x="939572" y="4132883"/>
              <a:chExt cx="12444499" cy="589910"/>
            </a:xfrm>
          </p:grpSpPr>
          <p:sp>
            <p:nvSpPr>
              <p:cNvPr id="67" name="Pentagon 25">
                <a:extLst>
                  <a:ext uri="{FF2B5EF4-FFF2-40B4-BE49-F238E27FC236}">
                    <a16:creationId xmlns:a16="http://schemas.microsoft.com/office/drawing/2014/main" id="{CDE13C48-8D48-4CE1-80C2-68AA3A9DCD9E}"/>
                  </a:ext>
                </a:extLst>
              </p:cNvPr>
              <p:cNvSpPr/>
              <p:nvPr/>
            </p:nvSpPr>
            <p:spPr bwMode="gray">
              <a:xfrm>
                <a:off x="1257124" y="4166134"/>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Focus on specific regimes and practical examples</a:t>
                </a:r>
                <a:r>
                  <a:rPr lang="en-BE" sz="1600" dirty="0">
                    <a:solidFill>
                      <a:schemeClr val="tx1"/>
                    </a:solidFill>
                  </a:rPr>
                  <a:t> (2 December)</a:t>
                </a:r>
                <a:endParaRPr lang="en-GB" sz="1600" dirty="0">
                  <a:solidFill>
                    <a:schemeClr val="tx1"/>
                  </a:solidFill>
                </a:endParaRPr>
              </a:p>
            </p:txBody>
          </p:sp>
          <p:grpSp>
            <p:nvGrpSpPr>
              <p:cNvPr id="68" name="Group 67">
                <a:extLst>
                  <a:ext uri="{FF2B5EF4-FFF2-40B4-BE49-F238E27FC236}">
                    <a16:creationId xmlns:a16="http://schemas.microsoft.com/office/drawing/2014/main" id="{067EB40D-F566-4FCA-B388-80E895A7EA4B}"/>
                  </a:ext>
                </a:extLst>
              </p:cNvPr>
              <p:cNvGrpSpPr/>
              <p:nvPr/>
            </p:nvGrpSpPr>
            <p:grpSpPr>
              <a:xfrm>
                <a:off x="939572" y="4132883"/>
                <a:ext cx="595084" cy="589910"/>
                <a:chOff x="323850" y="1790700"/>
                <a:chExt cx="857248" cy="857248"/>
              </a:xfrm>
            </p:grpSpPr>
            <p:sp>
              <p:nvSpPr>
                <p:cNvPr id="69" name="Oval 68">
                  <a:extLst>
                    <a:ext uri="{FF2B5EF4-FFF2-40B4-BE49-F238E27FC236}">
                      <a16:creationId xmlns:a16="http://schemas.microsoft.com/office/drawing/2014/main" id="{79A6A465-13CA-4353-92A7-49CC31C4F023}"/>
                    </a:ext>
                  </a:extLst>
                </p:cNvPr>
                <p:cNvSpPr/>
                <p:nvPr/>
              </p:nvSpPr>
              <p:spPr>
                <a:xfrm>
                  <a:off x="323850" y="1790700"/>
                  <a:ext cx="857248" cy="857248"/>
                </a:xfrm>
                <a:prstGeom prst="ellipse">
                  <a:avLst/>
                </a:prstGeom>
                <a:solidFill>
                  <a:srgbClr val="D98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0" name="Oval 69">
                  <a:extLst>
                    <a:ext uri="{FF2B5EF4-FFF2-40B4-BE49-F238E27FC236}">
                      <a16:creationId xmlns:a16="http://schemas.microsoft.com/office/drawing/2014/main" id="{78EA7545-2908-41FD-84CA-4CC521526CC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5</a:t>
                  </a:r>
                </a:p>
              </p:txBody>
            </p:sp>
          </p:grpSp>
        </p:grpSp>
        <p:grpSp>
          <p:nvGrpSpPr>
            <p:cNvPr id="52" name="Group 51">
              <a:extLst>
                <a:ext uri="{FF2B5EF4-FFF2-40B4-BE49-F238E27FC236}">
                  <a16:creationId xmlns:a16="http://schemas.microsoft.com/office/drawing/2014/main" id="{E60706D3-7108-4C95-983B-78BBDFB9A61F}"/>
                </a:ext>
              </a:extLst>
            </p:cNvPr>
            <p:cNvGrpSpPr/>
            <p:nvPr/>
          </p:nvGrpSpPr>
          <p:grpSpPr>
            <a:xfrm>
              <a:off x="431800" y="4380683"/>
              <a:ext cx="12444499" cy="589910"/>
              <a:chOff x="939572" y="4722794"/>
              <a:chExt cx="12444499" cy="589910"/>
            </a:xfrm>
          </p:grpSpPr>
          <p:sp>
            <p:nvSpPr>
              <p:cNvPr id="63" name="Pentagon 25">
                <a:extLst>
                  <a:ext uri="{FF2B5EF4-FFF2-40B4-BE49-F238E27FC236}">
                    <a16:creationId xmlns:a16="http://schemas.microsoft.com/office/drawing/2014/main" id="{EB51FC66-F7EE-4C94-8E9D-2F9C60BDCD96}"/>
                  </a:ext>
                </a:extLst>
              </p:cNvPr>
              <p:cNvSpPr/>
              <p:nvPr/>
            </p:nvSpPr>
            <p:spPr bwMode="gray">
              <a:xfrm>
                <a:off x="1257124" y="4756045"/>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a:t>
                </a:r>
                <a:r>
                  <a:rPr lang="en-GB" sz="1600" dirty="0">
                    <a:solidFill>
                      <a:schemeClr val="tx1"/>
                    </a:solidFill>
                  </a:rPr>
                  <a:t>Backlash</a:t>
                </a:r>
                <a:r>
                  <a:rPr lang="en-BE" sz="1600" dirty="0">
                    <a:solidFill>
                      <a:schemeClr val="tx1"/>
                    </a:solidFill>
                  </a:rPr>
                  <a:t>”/”recalibration”</a:t>
                </a:r>
                <a:r>
                  <a:rPr lang="en-GB" sz="1600" dirty="0">
                    <a:solidFill>
                      <a:schemeClr val="tx1"/>
                    </a:solidFill>
                  </a:rPr>
                  <a:t> and future perspectives</a:t>
                </a:r>
                <a:r>
                  <a:rPr lang="en-BE" sz="1600" dirty="0">
                    <a:solidFill>
                      <a:schemeClr val="tx1"/>
                    </a:solidFill>
                  </a:rPr>
                  <a:t> (9 December)</a:t>
                </a:r>
                <a:endParaRPr lang="en-GB" sz="1600" dirty="0">
                  <a:solidFill>
                    <a:schemeClr val="tx1"/>
                  </a:solidFill>
                </a:endParaRPr>
              </a:p>
            </p:txBody>
          </p:sp>
          <p:grpSp>
            <p:nvGrpSpPr>
              <p:cNvPr id="64" name="Group 63">
                <a:extLst>
                  <a:ext uri="{FF2B5EF4-FFF2-40B4-BE49-F238E27FC236}">
                    <a16:creationId xmlns:a16="http://schemas.microsoft.com/office/drawing/2014/main" id="{16EEB23F-F465-45F2-B945-5D40C1164791}"/>
                  </a:ext>
                </a:extLst>
              </p:cNvPr>
              <p:cNvGrpSpPr/>
              <p:nvPr/>
            </p:nvGrpSpPr>
            <p:grpSpPr>
              <a:xfrm>
                <a:off x="939572" y="4722794"/>
                <a:ext cx="595084" cy="589910"/>
                <a:chOff x="323850" y="1790700"/>
                <a:chExt cx="857248" cy="857248"/>
              </a:xfrm>
            </p:grpSpPr>
            <p:sp>
              <p:nvSpPr>
                <p:cNvPr id="65" name="Oval 64">
                  <a:extLst>
                    <a:ext uri="{FF2B5EF4-FFF2-40B4-BE49-F238E27FC236}">
                      <a16:creationId xmlns:a16="http://schemas.microsoft.com/office/drawing/2014/main" id="{3340EE7E-7966-4C7D-8064-B0C619C635C2}"/>
                    </a:ext>
                  </a:extLst>
                </p:cNvPr>
                <p:cNvSpPr/>
                <p:nvPr/>
              </p:nvSpPr>
              <p:spPr>
                <a:xfrm>
                  <a:off x="323850" y="1790700"/>
                  <a:ext cx="857248" cy="857248"/>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66" name="Oval 65">
                  <a:extLst>
                    <a:ext uri="{FF2B5EF4-FFF2-40B4-BE49-F238E27FC236}">
                      <a16:creationId xmlns:a16="http://schemas.microsoft.com/office/drawing/2014/main" id="{A30AA34E-9A74-4AC9-940C-50E13D5C4ED2}"/>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6</a:t>
                  </a:r>
                </a:p>
              </p:txBody>
            </p:sp>
          </p:grpSp>
        </p:grpSp>
      </p:grpSp>
      <p:pic>
        <p:nvPicPr>
          <p:cNvPr id="6" name="Picture 2" descr="Image result for ulb llm international business law">
            <a:hlinkClick r:id="rId3"/>
            <a:extLst>
              <a:ext uri="{FF2B5EF4-FFF2-40B4-BE49-F238E27FC236}">
                <a16:creationId xmlns:a16="http://schemas.microsoft.com/office/drawing/2014/main" id="{C234C842-8AE3-FAF7-2A21-83A50F995F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6480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50598-E803-44CD-9A42-4A58EE218C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6"/>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b="1" dirty="0">
                <a:solidFill>
                  <a:schemeClr val="bg1"/>
                </a:solidFill>
                <a:latin typeface="Arial" panose="020B0604020202020204" pitchFamily="34" charset="0"/>
                <a:ea typeface="Gulim" pitchFamily="34" charset="-127"/>
              </a:rPr>
              <a:t>Why does it matter</a:t>
            </a:r>
          </a:p>
        </p:txBody>
      </p:sp>
    </p:spTree>
    <p:extLst>
      <p:ext uri="{BB962C8B-B14F-4D97-AF65-F5344CB8AC3E}">
        <p14:creationId xmlns:p14="http://schemas.microsoft.com/office/powerpoint/2010/main" val="253468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Climate crisis</a:t>
            </a:r>
          </a:p>
        </p:txBody>
      </p:sp>
      <p:sp>
        <p:nvSpPr>
          <p:cNvPr id="7" name="TextBox 6">
            <a:extLst>
              <a:ext uri="{FF2B5EF4-FFF2-40B4-BE49-F238E27FC236}">
                <a16:creationId xmlns:a16="http://schemas.microsoft.com/office/drawing/2014/main" id="{2988F4FF-9D2B-433C-94FE-FF4128F70EAB}"/>
              </a:ext>
            </a:extLst>
          </p:cNvPr>
          <p:cNvSpPr txBox="1"/>
          <p:nvPr/>
        </p:nvSpPr>
        <p:spPr>
          <a:xfrm>
            <a:off x="409549" y="1402946"/>
            <a:ext cx="9267851" cy="954107"/>
          </a:xfrm>
          <a:prstGeom prst="rect">
            <a:avLst/>
          </a:prstGeom>
          <a:noFill/>
        </p:spPr>
        <p:txBody>
          <a:bodyPr wrap="square" rtlCol="0">
            <a:spAutoFit/>
          </a:bodyPr>
          <a:lstStyle/>
          <a:p>
            <a:r>
              <a:rPr lang="en-GB" sz="1400" dirty="0">
                <a:solidFill>
                  <a:srgbClr val="4D4D4D"/>
                </a:solidFill>
              </a:rPr>
              <a:t>Climate change is already affecting every inhabited region across the globe with human influence unequivocally contributing to many observed changes.</a:t>
            </a:r>
          </a:p>
          <a:p>
            <a:endParaRPr lang="en-GB" sz="1400" dirty="0">
              <a:solidFill>
                <a:srgbClr val="4D4D4D"/>
              </a:solidFill>
            </a:endParaRPr>
          </a:p>
          <a:p>
            <a:r>
              <a:rPr lang="en-GB" sz="1400" dirty="0">
                <a:solidFill>
                  <a:srgbClr val="4D4D4D"/>
                </a:solidFill>
              </a:rPr>
              <a:t>Three possible warming scenarios:</a:t>
            </a:r>
          </a:p>
        </p:txBody>
      </p:sp>
      <p:sp>
        <p:nvSpPr>
          <p:cNvPr id="24" name="Freeform 12">
            <a:extLst>
              <a:ext uri="{FF2B5EF4-FFF2-40B4-BE49-F238E27FC236}">
                <a16:creationId xmlns:a16="http://schemas.microsoft.com/office/drawing/2014/main" id="{3947A304-62B7-454B-B0D8-13DD5A21B5D3}"/>
              </a:ext>
            </a:extLst>
          </p:cNvPr>
          <p:cNvSpPr/>
          <p:nvPr/>
        </p:nvSpPr>
        <p:spPr>
          <a:xfrm>
            <a:off x="409549" y="2600459"/>
            <a:ext cx="941668" cy="938362"/>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solidFill>
            <a:srgbClr val="CCE5CC"/>
          </a:solidFill>
          <a:ln w="9525" cap="flat">
            <a:noFill/>
            <a:prstDash val="solid"/>
            <a:miter/>
          </a:ln>
        </p:spPr>
        <p:txBody>
          <a:bodyPr rtlCol="0" anchor="ctr">
            <a:normAutofit/>
          </a:bodyPr>
          <a:lstStyle/>
          <a:p>
            <a:pPr algn="ctr"/>
            <a:r>
              <a:rPr lang="en-GB" sz="1100" b="1" dirty="0">
                <a:solidFill>
                  <a:srgbClr val="4D4D4D"/>
                </a:solidFill>
              </a:rPr>
              <a:t>1.5°C</a:t>
            </a:r>
          </a:p>
        </p:txBody>
      </p:sp>
      <p:grpSp>
        <p:nvGrpSpPr>
          <p:cNvPr id="25" name="Group 24">
            <a:extLst>
              <a:ext uri="{FF2B5EF4-FFF2-40B4-BE49-F238E27FC236}">
                <a16:creationId xmlns:a16="http://schemas.microsoft.com/office/drawing/2014/main" id="{AD92502B-E8DB-4DBD-A5F7-CECF8B076F4A}"/>
              </a:ext>
            </a:extLst>
          </p:cNvPr>
          <p:cNvGrpSpPr>
            <a:grpSpLocks noChangeAspect="1"/>
          </p:cNvGrpSpPr>
          <p:nvPr/>
        </p:nvGrpSpPr>
        <p:grpSpPr>
          <a:xfrm flipH="1">
            <a:off x="1440053" y="2587821"/>
            <a:ext cx="2386734" cy="2277738"/>
            <a:chOff x="2135264" y="3303683"/>
            <a:chExt cx="2007346" cy="1946888"/>
          </a:xfrm>
        </p:grpSpPr>
        <p:sp>
          <p:nvSpPr>
            <p:cNvPr id="26" name="Freeform 12">
              <a:extLst>
                <a:ext uri="{FF2B5EF4-FFF2-40B4-BE49-F238E27FC236}">
                  <a16:creationId xmlns:a16="http://schemas.microsoft.com/office/drawing/2014/main" id="{332643A9-C036-4CCF-868A-DC7611E2DF0F}"/>
                </a:ext>
              </a:extLst>
            </p:cNvPr>
            <p:cNvSpPr>
              <a:spLocks noChangeAspect="1"/>
            </p:cNvSpPr>
            <p:nvPr/>
          </p:nvSpPr>
          <p:spPr>
            <a:xfrm>
              <a:off x="2135264" y="3303683"/>
              <a:ext cx="1953748" cy="194688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noFill/>
            <a:ln w="9525" cap="flat">
              <a:solidFill>
                <a:srgbClr val="94A9CD"/>
              </a:solidFill>
              <a:prstDash val="solid"/>
              <a:miter/>
            </a:ln>
          </p:spPr>
          <p:txBody>
            <a:bodyPr rtlCol="0" anchor="ctr">
              <a:normAutofit/>
            </a:bodyPr>
            <a:lstStyle/>
            <a:p>
              <a:pPr algn="ctr"/>
              <a:endParaRPr lang="en-GB" sz="1100" dirty="0">
                <a:solidFill>
                  <a:srgbClr val="4D4D4D"/>
                </a:solidFill>
              </a:endParaRPr>
            </a:p>
          </p:txBody>
        </p:sp>
        <p:sp>
          <p:nvSpPr>
            <p:cNvPr id="27" name="Rectangle 26">
              <a:extLst>
                <a:ext uri="{FF2B5EF4-FFF2-40B4-BE49-F238E27FC236}">
                  <a16:creationId xmlns:a16="http://schemas.microsoft.com/office/drawing/2014/main" id="{5B44F6EA-E1F7-4964-8036-17C612905E89}"/>
                </a:ext>
              </a:extLst>
            </p:cNvPr>
            <p:cNvSpPr/>
            <p:nvPr/>
          </p:nvSpPr>
          <p:spPr>
            <a:xfrm>
              <a:off x="2269936" y="3525614"/>
              <a:ext cx="1872674" cy="1525811"/>
            </a:xfrm>
            <a:prstGeom prst="rect">
              <a:avLst/>
            </a:prstGeom>
            <a:noFill/>
          </p:spPr>
          <p:txBody>
            <a:bodyPr wrap="square">
              <a:spAutoFit/>
            </a:bodyPr>
            <a:lstStyle/>
            <a:p>
              <a:pPr algn="ctr">
                <a:buClr>
                  <a:schemeClr val="tx2"/>
                </a:buClr>
              </a:pPr>
              <a:r>
                <a:rPr lang="en-GB" sz="1100" dirty="0">
                  <a:solidFill>
                    <a:srgbClr val="4D4D4D"/>
                  </a:solidFill>
                </a:rPr>
                <a:t>Major impacts can be avoided</a:t>
              </a:r>
            </a:p>
            <a:p>
              <a:pPr algn="ctr">
                <a:buClr>
                  <a:schemeClr val="tx2"/>
                </a:buClr>
              </a:pPr>
              <a:endParaRPr lang="en-GB" sz="1100" dirty="0">
                <a:solidFill>
                  <a:srgbClr val="4D4D4D"/>
                </a:solidFill>
              </a:endParaRPr>
            </a:p>
            <a:p>
              <a:pPr algn="ctr">
                <a:buClr>
                  <a:schemeClr val="tx2"/>
                </a:buClr>
              </a:pPr>
              <a:r>
                <a:rPr lang="en-GB" sz="1100" dirty="0">
                  <a:solidFill>
                    <a:srgbClr val="4D4D4D"/>
                  </a:solidFill>
                </a:rPr>
                <a:t>Global GDP loss could be limited to 0.3% by 2100</a:t>
              </a:r>
            </a:p>
            <a:p>
              <a:pPr>
                <a:buClr>
                  <a:schemeClr val="tx2"/>
                </a:buClr>
              </a:pPr>
              <a:endParaRPr lang="en-GB" sz="1100" dirty="0">
                <a:solidFill>
                  <a:srgbClr val="4D4D4D"/>
                </a:solidFill>
              </a:endParaRPr>
            </a:p>
            <a:p>
              <a:pPr algn="ctr">
                <a:buClr>
                  <a:schemeClr val="tx2"/>
                </a:buClr>
              </a:pPr>
              <a:r>
                <a:rPr lang="en-GB" sz="1100" dirty="0">
                  <a:solidFill>
                    <a:srgbClr val="4D4D4D"/>
                  </a:solidFill>
                </a:rPr>
                <a:t>This is our likely best possible outcome. It is  very difficult to achieve and depends on </a:t>
              </a:r>
              <a:br>
                <a:rPr lang="en-GB" sz="1100" dirty="0">
                  <a:solidFill>
                    <a:srgbClr val="4D4D4D"/>
                  </a:solidFill>
                </a:rPr>
              </a:br>
              <a:r>
                <a:rPr lang="en-GB" sz="1100" dirty="0">
                  <a:solidFill>
                    <a:srgbClr val="4D4D4D"/>
                  </a:solidFill>
                </a:rPr>
                <a:t>immediate, very significant </a:t>
              </a:r>
              <a:br>
                <a:rPr lang="en-GB" sz="1100" dirty="0">
                  <a:solidFill>
                    <a:srgbClr val="4D4D4D"/>
                  </a:solidFill>
                </a:rPr>
              </a:br>
              <a:r>
                <a:rPr lang="en-GB" sz="1100" dirty="0">
                  <a:solidFill>
                    <a:srgbClr val="4D4D4D"/>
                  </a:solidFill>
                </a:rPr>
                <a:t>action</a:t>
              </a:r>
            </a:p>
          </p:txBody>
        </p:sp>
      </p:grpSp>
      <p:grpSp>
        <p:nvGrpSpPr>
          <p:cNvPr id="28" name="Group 27">
            <a:extLst>
              <a:ext uri="{FF2B5EF4-FFF2-40B4-BE49-F238E27FC236}">
                <a16:creationId xmlns:a16="http://schemas.microsoft.com/office/drawing/2014/main" id="{FE743F65-8F47-4E90-A071-CCF75AA40AC3}"/>
              </a:ext>
            </a:extLst>
          </p:cNvPr>
          <p:cNvGrpSpPr>
            <a:grpSpLocks noChangeAspect="1"/>
          </p:cNvGrpSpPr>
          <p:nvPr/>
        </p:nvGrpSpPr>
        <p:grpSpPr>
          <a:xfrm flipH="1">
            <a:off x="4988461" y="3195490"/>
            <a:ext cx="2399207" cy="2277738"/>
            <a:chOff x="2135264" y="3303683"/>
            <a:chExt cx="2017836" cy="1946888"/>
          </a:xfrm>
        </p:grpSpPr>
        <p:sp>
          <p:nvSpPr>
            <p:cNvPr id="29" name="Freeform 12">
              <a:extLst>
                <a:ext uri="{FF2B5EF4-FFF2-40B4-BE49-F238E27FC236}">
                  <a16:creationId xmlns:a16="http://schemas.microsoft.com/office/drawing/2014/main" id="{08500B27-62A1-49EE-993E-E562AE62DDC3}"/>
                </a:ext>
              </a:extLst>
            </p:cNvPr>
            <p:cNvSpPr>
              <a:spLocks noChangeAspect="1"/>
            </p:cNvSpPr>
            <p:nvPr/>
          </p:nvSpPr>
          <p:spPr>
            <a:xfrm>
              <a:off x="2135264" y="3303683"/>
              <a:ext cx="1953748" cy="194688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noFill/>
            <a:ln w="9525" cap="flat">
              <a:solidFill>
                <a:srgbClr val="CCCCE5"/>
              </a:solidFill>
              <a:prstDash val="solid"/>
              <a:miter/>
            </a:ln>
          </p:spPr>
          <p:txBody>
            <a:bodyPr rtlCol="0" anchor="ctr">
              <a:normAutofit/>
            </a:bodyPr>
            <a:lstStyle/>
            <a:p>
              <a:pPr algn="ctr"/>
              <a:endParaRPr lang="en-GB" sz="1100" dirty="0">
                <a:solidFill>
                  <a:srgbClr val="4D4D4D"/>
                </a:solidFill>
              </a:endParaRPr>
            </a:p>
          </p:txBody>
        </p:sp>
        <p:sp>
          <p:nvSpPr>
            <p:cNvPr id="30" name="Rectangle 29">
              <a:extLst>
                <a:ext uri="{FF2B5EF4-FFF2-40B4-BE49-F238E27FC236}">
                  <a16:creationId xmlns:a16="http://schemas.microsoft.com/office/drawing/2014/main" id="{3BA56417-3F34-43BA-8642-931BA332D53F}"/>
                </a:ext>
              </a:extLst>
            </p:cNvPr>
            <p:cNvSpPr/>
            <p:nvPr/>
          </p:nvSpPr>
          <p:spPr>
            <a:xfrm>
              <a:off x="2280426" y="3468276"/>
              <a:ext cx="1872674" cy="1525811"/>
            </a:xfrm>
            <a:prstGeom prst="rect">
              <a:avLst/>
            </a:prstGeom>
            <a:noFill/>
            <a:ln>
              <a:noFill/>
            </a:ln>
          </p:spPr>
          <p:txBody>
            <a:bodyPr wrap="square">
              <a:spAutoFit/>
            </a:bodyPr>
            <a:lstStyle/>
            <a:p>
              <a:pPr algn="ctr">
                <a:buClr>
                  <a:schemeClr val="tx2"/>
                </a:buClr>
              </a:pPr>
              <a:r>
                <a:rPr lang="en-GB" sz="1100" dirty="0">
                  <a:solidFill>
                    <a:srgbClr val="4D4D4D"/>
                  </a:solidFill>
                </a:rPr>
                <a:t>Climate impacts potentially catastrophic, including sea level rise, extreme weather and biodiversity loss</a:t>
              </a:r>
            </a:p>
            <a:p>
              <a:pPr algn="ctr">
                <a:buClr>
                  <a:schemeClr val="tx2"/>
                </a:buClr>
              </a:pPr>
              <a:endParaRPr lang="en-GB" sz="1100" dirty="0">
                <a:solidFill>
                  <a:srgbClr val="4D4D4D"/>
                </a:solidFill>
              </a:endParaRPr>
            </a:p>
            <a:p>
              <a:pPr algn="ctr">
                <a:buClr>
                  <a:schemeClr val="tx2"/>
                </a:buClr>
              </a:pPr>
              <a:r>
                <a:rPr lang="en-GB" sz="1100" dirty="0">
                  <a:solidFill>
                    <a:srgbClr val="4D4D4D"/>
                  </a:solidFill>
                </a:rPr>
                <a:t>Significant adaptation measures needed</a:t>
              </a:r>
            </a:p>
            <a:p>
              <a:pPr algn="ctr">
                <a:buClr>
                  <a:schemeClr val="tx2"/>
                </a:buClr>
              </a:pPr>
              <a:endParaRPr lang="en-GB" sz="1100" dirty="0">
                <a:solidFill>
                  <a:srgbClr val="4D4D4D"/>
                </a:solidFill>
              </a:endParaRPr>
            </a:p>
            <a:p>
              <a:pPr algn="ctr">
                <a:buClr>
                  <a:schemeClr val="tx2"/>
                </a:buClr>
              </a:pPr>
              <a:r>
                <a:rPr lang="en-GB" sz="1100" dirty="0">
                  <a:solidFill>
                    <a:srgbClr val="4D4D4D"/>
                  </a:solidFill>
                </a:rPr>
                <a:t>Strong risk of ‘runaway’ </a:t>
              </a:r>
              <a:br>
                <a:rPr lang="en-GB" sz="1100" dirty="0">
                  <a:solidFill>
                    <a:srgbClr val="4D4D4D"/>
                  </a:solidFill>
                </a:rPr>
              </a:br>
              <a:r>
                <a:rPr lang="en-GB" sz="1100" dirty="0">
                  <a:solidFill>
                    <a:srgbClr val="4D4D4D"/>
                  </a:solidFill>
                </a:rPr>
                <a:t>climate change</a:t>
              </a:r>
            </a:p>
          </p:txBody>
        </p:sp>
      </p:grpSp>
      <p:sp>
        <p:nvSpPr>
          <p:cNvPr id="31" name="Freeform 12">
            <a:extLst>
              <a:ext uri="{FF2B5EF4-FFF2-40B4-BE49-F238E27FC236}">
                <a16:creationId xmlns:a16="http://schemas.microsoft.com/office/drawing/2014/main" id="{FBA4C7AF-5FCD-44A3-B3BC-109FAF727C5B}"/>
              </a:ext>
            </a:extLst>
          </p:cNvPr>
          <p:cNvSpPr/>
          <p:nvPr/>
        </p:nvSpPr>
        <p:spPr>
          <a:xfrm>
            <a:off x="3965771" y="3203355"/>
            <a:ext cx="941668" cy="938362"/>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solidFill>
            <a:srgbClr val="EFCCDF"/>
          </a:solidFill>
          <a:ln w="9525" cap="flat">
            <a:solidFill>
              <a:srgbClr val="EFCCDF"/>
            </a:solidFill>
            <a:prstDash val="solid"/>
            <a:miter/>
          </a:ln>
        </p:spPr>
        <p:txBody>
          <a:bodyPr rtlCol="0" anchor="ctr">
            <a:normAutofit/>
          </a:bodyPr>
          <a:lstStyle/>
          <a:p>
            <a:pPr algn="ctr"/>
            <a:r>
              <a:rPr lang="en-GB" sz="1100" b="1" dirty="0">
                <a:solidFill>
                  <a:srgbClr val="4D4D4D"/>
                </a:solidFill>
              </a:rPr>
              <a:t>2°C</a:t>
            </a:r>
          </a:p>
        </p:txBody>
      </p:sp>
      <p:grpSp>
        <p:nvGrpSpPr>
          <p:cNvPr id="32" name="Group 31">
            <a:extLst>
              <a:ext uri="{FF2B5EF4-FFF2-40B4-BE49-F238E27FC236}">
                <a16:creationId xmlns:a16="http://schemas.microsoft.com/office/drawing/2014/main" id="{AEA8ECBA-B172-4150-8D94-B1C745B36A6B}"/>
              </a:ext>
            </a:extLst>
          </p:cNvPr>
          <p:cNvGrpSpPr>
            <a:grpSpLocks noChangeAspect="1"/>
          </p:cNvGrpSpPr>
          <p:nvPr/>
        </p:nvGrpSpPr>
        <p:grpSpPr>
          <a:xfrm flipH="1">
            <a:off x="8651614" y="3956463"/>
            <a:ext cx="2323006" cy="2277738"/>
            <a:chOff x="2135264" y="3303683"/>
            <a:chExt cx="1953748" cy="1946888"/>
          </a:xfrm>
        </p:grpSpPr>
        <p:sp>
          <p:nvSpPr>
            <p:cNvPr id="33" name="Freeform 12">
              <a:extLst>
                <a:ext uri="{FF2B5EF4-FFF2-40B4-BE49-F238E27FC236}">
                  <a16:creationId xmlns:a16="http://schemas.microsoft.com/office/drawing/2014/main" id="{434B3B90-709F-409F-BEE8-CF8D463671E7}"/>
                </a:ext>
              </a:extLst>
            </p:cNvPr>
            <p:cNvSpPr>
              <a:spLocks noChangeAspect="1"/>
            </p:cNvSpPr>
            <p:nvPr/>
          </p:nvSpPr>
          <p:spPr>
            <a:xfrm>
              <a:off x="2135264" y="3303683"/>
              <a:ext cx="1953748" cy="194688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noFill/>
            <a:ln w="9525" cap="flat">
              <a:solidFill>
                <a:srgbClr val="CCE5CC"/>
              </a:solidFill>
              <a:prstDash val="solid"/>
              <a:miter/>
            </a:ln>
          </p:spPr>
          <p:txBody>
            <a:bodyPr rtlCol="0" anchor="ctr">
              <a:normAutofit/>
            </a:bodyPr>
            <a:lstStyle/>
            <a:p>
              <a:pPr algn="ctr"/>
              <a:endParaRPr lang="en-GB" sz="1100" dirty="0">
                <a:solidFill>
                  <a:srgbClr val="4D4D4D"/>
                </a:solidFill>
              </a:endParaRPr>
            </a:p>
          </p:txBody>
        </p:sp>
        <p:sp>
          <p:nvSpPr>
            <p:cNvPr id="34" name="Rectangle 33">
              <a:extLst>
                <a:ext uri="{FF2B5EF4-FFF2-40B4-BE49-F238E27FC236}">
                  <a16:creationId xmlns:a16="http://schemas.microsoft.com/office/drawing/2014/main" id="{8A47326D-8057-4781-B9C3-F3C22B76D841}"/>
                </a:ext>
              </a:extLst>
            </p:cNvPr>
            <p:cNvSpPr/>
            <p:nvPr/>
          </p:nvSpPr>
          <p:spPr>
            <a:xfrm>
              <a:off x="2216338" y="3474307"/>
              <a:ext cx="1872674" cy="1670500"/>
            </a:xfrm>
            <a:prstGeom prst="rect">
              <a:avLst/>
            </a:prstGeom>
            <a:noFill/>
          </p:spPr>
          <p:txBody>
            <a:bodyPr wrap="square">
              <a:spAutoFit/>
            </a:bodyPr>
            <a:lstStyle/>
            <a:p>
              <a:pPr algn="ctr">
                <a:buClr>
                  <a:schemeClr val="tx2"/>
                </a:buClr>
              </a:pPr>
              <a:r>
                <a:rPr lang="en-GB" sz="1100" dirty="0">
                  <a:solidFill>
                    <a:srgbClr val="4D4D4D"/>
                  </a:solidFill>
                </a:rPr>
                <a:t>Severe climate impacts</a:t>
              </a:r>
            </a:p>
            <a:p>
              <a:pPr algn="ctr">
                <a:buClr>
                  <a:schemeClr val="tx2"/>
                </a:buClr>
              </a:pPr>
              <a:endParaRPr lang="en-GB" sz="1100" dirty="0">
                <a:solidFill>
                  <a:srgbClr val="4D4D4D"/>
                </a:solidFill>
              </a:endParaRPr>
            </a:p>
            <a:p>
              <a:pPr algn="ctr">
                <a:buClr>
                  <a:schemeClr val="tx2"/>
                </a:buClr>
              </a:pPr>
              <a:r>
                <a:rPr lang="en-GB" sz="1100" dirty="0">
                  <a:solidFill>
                    <a:srgbClr val="4D4D4D"/>
                  </a:solidFill>
                </a:rPr>
                <a:t>Losses in income to the global economy would be over US$23 trillion, roughly one third of global GDP</a:t>
              </a:r>
            </a:p>
            <a:p>
              <a:pPr algn="ctr">
                <a:buClr>
                  <a:schemeClr val="tx2"/>
                </a:buClr>
              </a:pPr>
              <a:endParaRPr lang="en-GB" sz="1100" dirty="0">
                <a:solidFill>
                  <a:srgbClr val="4D4D4D"/>
                </a:solidFill>
              </a:endParaRPr>
            </a:p>
            <a:p>
              <a:pPr algn="ctr">
                <a:buClr>
                  <a:schemeClr val="tx2"/>
                </a:buClr>
              </a:pPr>
              <a:r>
                <a:rPr lang="en-GB" sz="1100" dirty="0">
                  <a:solidFill>
                    <a:srgbClr val="4D4D4D"/>
                  </a:solidFill>
                </a:rPr>
                <a:t>Many areas of the planet uninhabitable; mass migration and conflict virtually </a:t>
              </a:r>
              <a:br>
                <a:rPr lang="en-GB" sz="1100" dirty="0">
                  <a:solidFill>
                    <a:srgbClr val="4D4D4D"/>
                  </a:solidFill>
                </a:rPr>
              </a:br>
              <a:r>
                <a:rPr lang="en-GB" sz="1100" dirty="0">
                  <a:solidFill>
                    <a:srgbClr val="4D4D4D"/>
                  </a:solidFill>
                </a:rPr>
                <a:t>certain</a:t>
              </a:r>
            </a:p>
          </p:txBody>
        </p:sp>
      </p:grpSp>
      <p:sp>
        <p:nvSpPr>
          <p:cNvPr id="35" name="Freeform 12">
            <a:extLst>
              <a:ext uri="{FF2B5EF4-FFF2-40B4-BE49-F238E27FC236}">
                <a16:creationId xmlns:a16="http://schemas.microsoft.com/office/drawing/2014/main" id="{29E12248-2FD4-49BA-AE4B-82C9EB1AB7ED}"/>
              </a:ext>
            </a:extLst>
          </p:cNvPr>
          <p:cNvSpPr/>
          <p:nvPr/>
        </p:nvSpPr>
        <p:spPr>
          <a:xfrm>
            <a:off x="7552723" y="3956463"/>
            <a:ext cx="941668" cy="938362"/>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solidFill>
            <a:srgbClr val="CCE5FF"/>
          </a:solidFill>
          <a:ln w="9525" cap="flat">
            <a:solidFill>
              <a:srgbClr val="CCE5FF"/>
            </a:solidFill>
            <a:prstDash val="solid"/>
            <a:miter/>
          </a:ln>
        </p:spPr>
        <p:txBody>
          <a:bodyPr rtlCol="0" anchor="ctr">
            <a:normAutofit/>
          </a:bodyPr>
          <a:lstStyle/>
          <a:p>
            <a:pPr algn="ctr"/>
            <a:r>
              <a:rPr lang="en-GB" sz="1100" b="1" dirty="0">
                <a:solidFill>
                  <a:srgbClr val="4D4D4D"/>
                </a:solidFill>
              </a:rPr>
              <a:t>3°C+</a:t>
            </a:r>
          </a:p>
        </p:txBody>
      </p:sp>
      <p:pic>
        <p:nvPicPr>
          <p:cNvPr id="5" name="Picture 2" descr="Image result for ulb llm international business law">
            <a:hlinkClick r:id="rId2"/>
            <a:extLst>
              <a:ext uri="{FF2B5EF4-FFF2-40B4-BE49-F238E27FC236}">
                <a16:creationId xmlns:a16="http://schemas.microsoft.com/office/drawing/2014/main" id="{E1CF995F-7709-6C70-DFE0-132A85C1DD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412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FB8A1-DD07-4F0A-9661-695F2F3181A5}"/>
              </a:ext>
            </a:extLst>
          </p:cNvPr>
          <p:cNvSpPr>
            <a:spLocks noGrp="1"/>
          </p:cNvSpPr>
          <p:nvPr>
            <p:ph type="title"/>
          </p:nvPr>
        </p:nvSpPr>
        <p:spPr>
          <a:xfrm>
            <a:off x="412800" y="374650"/>
            <a:ext cx="11347401" cy="856800"/>
          </a:xfrm>
        </p:spPr>
        <p:txBody>
          <a:bodyPr anchor="ctr">
            <a:normAutofit/>
          </a:bodyPr>
          <a:lstStyle/>
          <a:p>
            <a:r>
              <a:rPr lang="en-GB" dirty="0"/>
              <a:t>Global commitment under the Paris Agreement </a:t>
            </a:r>
          </a:p>
        </p:txBody>
      </p:sp>
      <p:sp>
        <p:nvSpPr>
          <p:cNvPr id="18" name="Content Placeholder 4">
            <a:extLst>
              <a:ext uri="{FF2B5EF4-FFF2-40B4-BE49-F238E27FC236}">
                <a16:creationId xmlns:a16="http://schemas.microsoft.com/office/drawing/2014/main" id="{D04FEC8D-87E3-E6E7-6722-68C2BDB8E499}"/>
              </a:ext>
            </a:extLst>
          </p:cNvPr>
          <p:cNvSpPr txBox="1">
            <a:spLocks/>
          </p:cNvSpPr>
          <p:nvPr/>
        </p:nvSpPr>
        <p:spPr>
          <a:xfrm>
            <a:off x="747035" y="2119126"/>
            <a:ext cx="6372956" cy="2175473"/>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buClr>
                <a:schemeClr val="tx2"/>
              </a:buClr>
              <a:buFont typeface="Symbol" panose="05050102010706020507" pitchFamily="18" charset="2"/>
              <a:buChar char=""/>
            </a:pPr>
            <a:endParaRPr lang="en-GB" sz="1100" i="1" dirty="0">
              <a:solidFill>
                <a:schemeClr val="accent4">
                  <a:lumMod val="50000"/>
                </a:schemeClr>
              </a:solidFill>
            </a:endParaRPr>
          </a:p>
        </p:txBody>
      </p:sp>
      <p:grpSp>
        <p:nvGrpSpPr>
          <p:cNvPr id="3" name="Group 2">
            <a:extLst>
              <a:ext uri="{FF2B5EF4-FFF2-40B4-BE49-F238E27FC236}">
                <a16:creationId xmlns:a16="http://schemas.microsoft.com/office/drawing/2014/main" id="{984F2B6E-221A-10E6-5FB1-0EF89EE7F0A0}"/>
              </a:ext>
            </a:extLst>
          </p:cNvPr>
          <p:cNvGrpSpPr/>
          <p:nvPr/>
        </p:nvGrpSpPr>
        <p:grpSpPr>
          <a:xfrm>
            <a:off x="3087927" y="1612708"/>
            <a:ext cx="8506910" cy="4475993"/>
            <a:chOff x="1833601" y="1580627"/>
            <a:chExt cx="8506910" cy="4475993"/>
          </a:xfrm>
        </p:grpSpPr>
        <p:cxnSp>
          <p:nvCxnSpPr>
            <p:cNvPr id="4" name="Straight Connector 3">
              <a:extLst>
                <a:ext uri="{FF2B5EF4-FFF2-40B4-BE49-F238E27FC236}">
                  <a16:creationId xmlns:a16="http://schemas.microsoft.com/office/drawing/2014/main" id="{60B0816B-C5F9-F740-3364-7D30D2790D3B}"/>
                </a:ext>
              </a:extLst>
            </p:cNvPr>
            <p:cNvCxnSpPr>
              <a:cxnSpLocks/>
            </p:cNvCxnSpPr>
            <p:nvPr/>
          </p:nvCxnSpPr>
          <p:spPr>
            <a:xfrm>
              <a:off x="1847851" y="4049833"/>
              <a:ext cx="1983571"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Content Placeholder 4">
              <a:extLst>
                <a:ext uri="{FF2B5EF4-FFF2-40B4-BE49-F238E27FC236}">
                  <a16:creationId xmlns:a16="http://schemas.microsoft.com/office/drawing/2014/main" id="{8332411F-7BF0-12E8-83E8-FA85DBF6C973}"/>
                </a:ext>
              </a:extLst>
            </p:cNvPr>
            <p:cNvSpPr txBox="1">
              <a:spLocks/>
            </p:cNvSpPr>
            <p:nvPr/>
          </p:nvSpPr>
          <p:spPr>
            <a:xfrm>
              <a:off x="1833601" y="4197170"/>
              <a:ext cx="2074013" cy="1859450"/>
            </a:xfrm>
            <a:prstGeom prst="rect">
              <a:avLst/>
            </a:prstGeom>
          </p:spPr>
          <p:txBody>
            <a:bodyPr>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5113" indent="-265113">
                <a:spcAft>
                  <a:spcPts val="600"/>
                </a:spcAft>
                <a:buClr>
                  <a:schemeClr val="tx2"/>
                </a:buClr>
                <a:buFont typeface="Arial" pitchFamily="34" charset="0"/>
                <a:buChar char="&gt;"/>
              </a:pPr>
              <a:r>
                <a:rPr lang="en-GB" sz="1100" dirty="0">
                  <a:solidFill>
                    <a:srgbClr val="4D4D4D"/>
                  </a:solidFill>
                </a:rPr>
                <a:t>Pledged to reduce GHG emissions by 55% by 2030 compared to 1990 levels</a:t>
              </a:r>
            </a:p>
            <a:p>
              <a:pPr marL="265113" indent="-265113">
                <a:spcAft>
                  <a:spcPts val="600"/>
                </a:spcAft>
                <a:buClr>
                  <a:schemeClr val="tx2"/>
                </a:buClr>
                <a:buFont typeface="Arial" pitchFamily="34" charset="0"/>
                <a:buChar char="&gt;"/>
              </a:pPr>
              <a:r>
                <a:rPr lang="en-GB" sz="1100" dirty="0">
                  <a:solidFill>
                    <a:srgbClr val="4D4D4D"/>
                  </a:solidFill>
                </a:rPr>
                <a:t>Target to be net zero by 2050</a:t>
              </a:r>
            </a:p>
          </p:txBody>
        </p:sp>
        <p:sp>
          <p:nvSpPr>
            <p:cNvPr id="7" name="Teardrop 6">
              <a:extLst>
                <a:ext uri="{FF2B5EF4-FFF2-40B4-BE49-F238E27FC236}">
                  <a16:creationId xmlns:a16="http://schemas.microsoft.com/office/drawing/2014/main" id="{44D7D101-53DA-A88E-34B1-4FF501579154}"/>
                </a:ext>
              </a:extLst>
            </p:cNvPr>
            <p:cNvSpPr>
              <a:spLocks noChangeAspect="1"/>
            </p:cNvSpPr>
            <p:nvPr/>
          </p:nvSpPr>
          <p:spPr bwMode="auto">
            <a:xfrm rot="5400000">
              <a:off x="4124675" y="1586336"/>
              <a:ext cx="1841090" cy="1841088"/>
            </a:xfrm>
            <a:prstGeom prst="teardrop">
              <a:avLst/>
            </a:prstGeom>
            <a:solidFill>
              <a:schemeClr val="bg1"/>
            </a:solidFill>
            <a:ln w="57150" cap="flat" cmpd="sng" algn="ctr">
              <a:solidFill>
                <a:srgbClr val="9999CC"/>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endParaRPr lang="en-GB" sz="1600" b="1" dirty="0">
                <a:solidFill>
                  <a:srgbClr val="4D4D4D"/>
                </a:solidFill>
              </a:endParaRPr>
            </a:p>
          </p:txBody>
        </p:sp>
        <p:sp>
          <p:nvSpPr>
            <p:cNvPr id="8" name="Teardrop 7">
              <a:extLst>
                <a:ext uri="{FF2B5EF4-FFF2-40B4-BE49-F238E27FC236}">
                  <a16:creationId xmlns:a16="http://schemas.microsoft.com/office/drawing/2014/main" id="{181ACC1C-8146-0D26-A51A-23B934A098C1}"/>
                </a:ext>
              </a:extLst>
            </p:cNvPr>
            <p:cNvSpPr>
              <a:spLocks noChangeAspect="1"/>
            </p:cNvSpPr>
            <p:nvPr/>
          </p:nvSpPr>
          <p:spPr bwMode="auto">
            <a:xfrm>
              <a:off x="1919093" y="1586336"/>
              <a:ext cx="1841090" cy="1841088"/>
            </a:xfrm>
            <a:prstGeom prst="teardrop">
              <a:avLst/>
            </a:prstGeom>
            <a:solidFill>
              <a:schemeClr val="bg1"/>
            </a:solidFill>
            <a:ln w="57150" cap="flat" cmpd="sng" algn="ctr">
              <a:solidFill>
                <a:schemeClr val="accent3"/>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r>
                <a:rPr lang="en-GB" sz="1600" b="1" dirty="0">
                  <a:solidFill>
                    <a:srgbClr val="4D4D4D"/>
                  </a:solidFill>
                </a:rPr>
                <a:t>EU</a:t>
              </a:r>
            </a:p>
          </p:txBody>
        </p:sp>
        <p:sp>
          <p:nvSpPr>
            <p:cNvPr id="9" name="Teardrop 8">
              <a:extLst>
                <a:ext uri="{FF2B5EF4-FFF2-40B4-BE49-F238E27FC236}">
                  <a16:creationId xmlns:a16="http://schemas.microsoft.com/office/drawing/2014/main" id="{66C3F122-AF6D-9EB9-F013-5ABA787E653C}"/>
                </a:ext>
              </a:extLst>
            </p:cNvPr>
            <p:cNvSpPr>
              <a:spLocks noChangeAspect="1"/>
            </p:cNvSpPr>
            <p:nvPr/>
          </p:nvSpPr>
          <p:spPr bwMode="auto">
            <a:xfrm rot="16200000">
              <a:off x="6260909" y="1586336"/>
              <a:ext cx="1841090" cy="1841088"/>
            </a:xfrm>
            <a:prstGeom prst="teardrop">
              <a:avLst/>
            </a:prstGeom>
            <a:noFill/>
            <a:ln w="57150" cap="flat" cmpd="sng" algn="ctr">
              <a:solidFill>
                <a:srgbClr val="9EBF98"/>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endParaRPr lang="en-GB" sz="1600" b="1" dirty="0">
                <a:solidFill>
                  <a:srgbClr val="4D4D4D"/>
                </a:solidFill>
              </a:endParaRPr>
            </a:p>
          </p:txBody>
        </p:sp>
        <p:sp>
          <p:nvSpPr>
            <p:cNvPr id="10" name="Teardrop 9">
              <a:extLst>
                <a:ext uri="{FF2B5EF4-FFF2-40B4-BE49-F238E27FC236}">
                  <a16:creationId xmlns:a16="http://schemas.microsoft.com/office/drawing/2014/main" id="{1D7A398C-67F2-16EE-3DE7-46C38C0225A6}"/>
                </a:ext>
              </a:extLst>
            </p:cNvPr>
            <p:cNvSpPr>
              <a:spLocks noChangeAspect="1"/>
            </p:cNvSpPr>
            <p:nvPr/>
          </p:nvSpPr>
          <p:spPr bwMode="auto">
            <a:xfrm rot="10800000">
              <a:off x="8428179" y="1580627"/>
              <a:ext cx="1841090" cy="1841088"/>
            </a:xfrm>
            <a:prstGeom prst="teardrop">
              <a:avLst/>
            </a:prstGeom>
            <a:solidFill>
              <a:schemeClr val="bg1"/>
            </a:solidFill>
            <a:ln w="57150" cap="flat" cmpd="sng" algn="ctr">
              <a:solidFill>
                <a:srgbClr val="99CCFF"/>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algn="ctr" fontAlgn="base">
                <a:spcBef>
                  <a:spcPct val="0"/>
                </a:spcBef>
                <a:spcAft>
                  <a:spcPct val="0"/>
                </a:spcAft>
              </a:pPr>
              <a:endParaRPr lang="en-GB" sz="1600" b="1" dirty="0">
                <a:solidFill>
                  <a:srgbClr val="4D4D4D"/>
                </a:solidFill>
              </a:endParaRPr>
            </a:p>
          </p:txBody>
        </p:sp>
        <p:cxnSp>
          <p:nvCxnSpPr>
            <p:cNvPr id="11" name="Straight Connector 10">
              <a:extLst>
                <a:ext uri="{FF2B5EF4-FFF2-40B4-BE49-F238E27FC236}">
                  <a16:creationId xmlns:a16="http://schemas.microsoft.com/office/drawing/2014/main" id="{0C17B29B-AFD2-5880-E6EB-4BE2FF8E2FF2}"/>
                </a:ext>
              </a:extLst>
            </p:cNvPr>
            <p:cNvCxnSpPr>
              <a:cxnSpLocks/>
            </p:cNvCxnSpPr>
            <p:nvPr/>
          </p:nvCxnSpPr>
          <p:spPr>
            <a:xfrm>
              <a:off x="2839638" y="3427424"/>
              <a:ext cx="0" cy="622409"/>
            </a:xfrm>
            <a:prstGeom prst="line">
              <a:avLst/>
            </a:prstGeom>
            <a:ln w="508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12" name="Teardrop 11">
              <a:extLst>
                <a:ext uri="{FF2B5EF4-FFF2-40B4-BE49-F238E27FC236}">
                  <a16:creationId xmlns:a16="http://schemas.microsoft.com/office/drawing/2014/main" id="{12125C28-C8FE-6679-AFAE-A11A9E242868}"/>
                </a:ext>
              </a:extLst>
            </p:cNvPr>
            <p:cNvSpPr/>
            <p:nvPr/>
          </p:nvSpPr>
          <p:spPr>
            <a:xfrm rot="18851906">
              <a:off x="2714589" y="3924787"/>
              <a:ext cx="250092" cy="250092"/>
            </a:xfrm>
            <a:prstGeom prst="teardrop">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A38FC5CE-3716-6204-D5AC-C2F72741B720}"/>
                </a:ext>
              </a:extLst>
            </p:cNvPr>
            <p:cNvCxnSpPr>
              <a:cxnSpLocks/>
            </p:cNvCxnSpPr>
            <p:nvPr/>
          </p:nvCxnSpPr>
          <p:spPr>
            <a:xfrm>
              <a:off x="4018761" y="4049833"/>
              <a:ext cx="1983571" cy="0"/>
            </a:xfrm>
            <a:prstGeom prst="line">
              <a:avLst/>
            </a:prstGeom>
            <a:ln w="44450">
              <a:solidFill>
                <a:srgbClr val="9999C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F2242B-0941-F913-1B8A-06C7CD26ABD0}"/>
                </a:ext>
              </a:extLst>
            </p:cNvPr>
            <p:cNvCxnSpPr/>
            <p:nvPr/>
          </p:nvCxnSpPr>
          <p:spPr>
            <a:xfrm flipH="1">
              <a:off x="5016377" y="3525885"/>
              <a:ext cx="1" cy="517543"/>
            </a:xfrm>
            <a:prstGeom prst="line">
              <a:avLst/>
            </a:prstGeom>
            <a:ln w="50800" cap="rnd">
              <a:solidFill>
                <a:srgbClr val="9999CC"/>
              </a:solidFill>
              <a:prstDash val="sysDot"/>
            </a:ln>
          </p:spPr>
          <p:style>
            <a:lnRef idx="1">
              <a:schemeClr val="accent1"/>
            </a:lnRef>
            <a:fillRef idx="0">
              <a:schemeClr val="accent1"/>
            </a:fillRef>
            <a:effectRef idx="0">
              <a:schemeClr val="accent1"/>
            </a:effectRef>
            <a:fontRef idx="minor">
              <a:schemeClr val="tx1"/>
            </a:fontRef>
          </p:style>
        </p:cxnSp>
        <p:sp>
          <p:nvSpPr>
            <p:cNvPr id="15" name="Teardrop 14">
              <a:extLst>
                <a:ext uri="{FF2B5EF4-FFF2-40B4-BE49-F238E27FC236}">
                  <a16:creationId xmlns:a16="http://schemas.microsoft.com/office/drawing/2014/main" id="{1EAEE47C-F5A2-9346-72F8-43C825DE5615}"/>
                </a:ext>
              </a:extLst>
            </p:cNvPr>
            <p:cNvSpPr/>
            <p:nvPr/>
          </p:nvSpPr>
          <p:spPr>
            <a:xfrm rot="18851906">
              <a:off x="4885499" y="3924787"/>
              <a:ext cx="250092" cy="250092"/>
            </a:xfrm>
            <a:prstGeom prst="teardrop">
              <a:avLst/>
            </a:prstGeom>
            <a:solidFill>
              <a:schemeClr val="bg1"/>
            </a:solidFill>
            <a:ln>
              <a:solidFill>
                <a:srgbClr val="99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Connector 15">
              <a:extLst>
                <a:ext uri="{FF2B5EF4-FFF2-40B4-BE49-F238E27FC236}">
                  <a16:creationId xmlns:a16="http://schemas.microsoft.com/office/drawing/2014/main" id="{6B45EC8D-BBA2-7ADD-5694-A4696B5E3631}"/>
                </a:ext>
              </a:extLst>
            </p:cNvPr>
            <p:cNvCxnSpPr>
              <a:cxnSpLocks/>
            </p:cNvCxnSpPr>
            <p:nvPr/>
          </p:nvCxnSpPr>
          <p:spPr>
            <a:xfrm>
              <a:off x="6189670" y="4049833"/>
              <a:ext cx="1983571" cy="0"/>
            </a:xfrm>
            <a:prstGeom prst="line">
              <a:avLst/>
            </a:prstGeom>
            <a:ln w="44450">
              <a:solidFill>
                <a:srgbClr val="9EBF9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74E4BDE-4144-508F-0E7E-B5D868D212FB}"/>
                </a:ext>
              </a:extLst>
            </p:cNvPr>
            <p:cNvCxnSpPr/>
            <p:nvPr/>
          </p:nvCxnSpPr>
          <p:spPr>
            <a:xfrm flipH="1">
              <a:off x="7181454" y="3525885"/>
              <a:ext cx="1" cy="517543"/>
            </a:xfrm>
            <a:prstGeom prst="line">
              <a:avLst/>
            </a:prstGeom>
            <a:ln w="50800" cap="rnd">
              <a:solidFill>
                <a:srgbClr val="9EBF98"/>
              </a:solidFill>
              <a:prstDash val="sysDot"/>
            </a:ln>
          </p:spPr>
          <p:style>
            <a:lnRef idx="1">
              <a:schemeClr val="accent1"/>
            </a:lnRef>
            <a:fillRef idx="0">
              <a:schemeClr val="accent1"/>
            </a:fillRef>
            <a:effectRef idx="0">
              <a:schemeClr val="accent1"/>
            </a:effectRef>
            <a:fontRef idx="minor">
              <a:schemeClr val="tx1"/>
            </a:fontRef>
          </p:style>
        </p:cxnSp>
        <p:sp>
          <p:nvSpPr>
            <p:cNvPr id="19" name="Teardrop 18">
              <a:extLst>
                <a:ext uri="{FF2B5EF4-FFF2-40B4-BE49-F238E27FC236}">
                  <a16:creationId xmlns:a16="http://schemas.microsoft.com/office/drawing/2014/main" id="{261F3796-FC50-90CC-C88B-B1DE8A30B03E}"/>
                </a:ext>
              </a:extLst>
            </p:cNvPr>
            <p:cNvSpPr/>
            <p:nvPr/>
          </p:nvSpPr>
          <p:spPr>
            <a:xfrm rot="18851906">
              <a:off x="7056408" y="3924787"/>
              <a:ext cx="250092" cy="250092"/>
            </a:xfrm>
            <a:prstGeom prst="teardrop">
              <a:avLst/>
            </a:prstGeom>
            <a:solidFill>
              <a:schemeClr val="bg1"/>
            </a:solidFill>
            <a:ln>
              <a:solidFill>
                <a:srgbClr val="9EB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0" name="Straight Connector 19">
              <a:extLst>
                <a:ext uri="{FF2B5EF4-FFF2-40B4-BE49-F238E27FC236}">
                  <a16:creationId xmlns:a16="http://schemas.microsoft.com/office/drawing/2014/main" id="{AB5BA7B7-E04A-3F0B-4006-8D563A001652}"/>
                </a:ext>
              </a:extLst>
            </p:cNvPr>
            <p:cNvCxnSpPr>
              <a:cxnSpLocks/>
            </p:cNvCxnSpPr>
            <p:nvPr/>
          </p:nvCxnSpPr>
          <p:spPr>
            <a:xfrm>
              <a:off x="8356940" y="4049833"/>
              <a:ext cx="1983571" cy="0"/>
            </a:xfrm>
            <a:prstGeom prst="line">
              <a:avLst/>
            </a:prstGeom>
            <a:ln w="44450">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86B6145-DE5E-2835-B056-2DCF2AC976FF}"/>
                </a:ext>
              </a:extLst>
            </p:cNvPr>
            <p:cNvCxnSpPr/>
            <p:nvPr/>
          </p:nvCxnSpPr>
          <p:spPr>
            <a:xfrm flipH="1">
              <a:off x="9346531" y="3525884"/>
              <a:ext cx="1" cy="517543"/>
            </a:xfrm>
            <a:prstGeom prst="line">
              <a:avLst/>
            </a:prstGeom>
            <a:ln w="50800" cap="rnd">
              <a:solidFill>
                <a:srgbClr val="99CCFF"/>
              </a:solidFill>
              <a:prstDash val="sysDot"/>
            </a:ln>
          </p:spPr>
          <p:style>
            <a:lnRef idx="1">
              <a:schemeClr val="accent1"/>
            </a:lnRef>
            <a:fillRef idx="0">
              <a:schemeClr val="accent1"/>
            </a:fillRef>
            <a:effectRef idx="0">
              <a:schemeClr val="accent1"/>
            </a:effectRef>
            <a:fontRef idx="minor">
              <a:schemeClr val="tx1"/>
            </a:fontRef>
          </p:style>
        </p:cxnSp>
        <p:sp>
          <p:nvSpPr>
            <p:cNvPr id="22" name="Teardrop 21">
              <a:extLst>
                <a:ext uri="{FF2B5EF4-FFF2-40B4-BE49-F238E27FC236}">
                  <a16:creationId xmlns:a16="http://schemas.microsoft.com/office/drawing/2014/main" id="{677C63B1-4D6C-E3CE-390E-7DF633B86FF8}"/>
                </a:ext>
              </a:extLst>
            </p:cNvPr>
            <p:cNvSpPr/>
            <p:nvPr/>
          </p:nvSpPr>
          <p:spPr>
            <a:xfrm rot="18851906">
              <a:off x="9223678" y="3924787"/>
              <a:ext cx="250092" cy="250092"/>
            </a:xfrm>
            <a:prstGeom prst="teardrop">
              <a:avLst/>
            </a:prstGeom>
            <a:solidFill>
              <a:schemeClr val="bg1"/>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ontent Placeholder 4">
              <a:extLst>
                <a:ext uri="{FF2B5EF4-FFF2-40B4-BE49-F238E27FC236}">
                  <a16:creationId xmlns:a16="http://schemas.microsoft.com/office/drawing/2014/main" id="{1AAE0FB3-CF0C-28D6-F541-6A0D0EF30AE8}"/>
                </a:ext>
              </a:extLst>
            </p:cNvPr>
            <p:cNvSpPr txBox="1">
              <a:spLocks/>
            </p:cNvSpPr>
            <p:nvPr/>
          </p:nvSpPr>
          <p:spPr>
            <a:xfrm>
              <a:off x="4018761" y="4197170"/>
              <a:ext cx="1983571" cy="1760154"/>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5113" indent="-265113">
                <a:buClr>
                  <a:schemeClr val="tx2"/>
                </a:buClr>
                <a:buFont typeface="Arial" pitchFamily="34" charset="0"/>
                <a:buChar char="&gt;"/>
              </a:pPr>
              <a:r>
                <a:rPr lang="en-GB" sz="1100" dirty="0">
                  <a:solidFill>
                    <a:srgbClr val="4D4D4D"/>
                  </a:solidFill>
                </a:rPr>
                <a:t>Pledged to introduce legislation to reduce GHG emissions by 78% by 2035 compared to 1990 levels</a:t>
              </a:r>
            </a:p>
            <a:p>
              <a:pPr marL="265113" indent="-265113">
                <a:buClr>
                  <a:schemeClr val="tx2"/>
                </a:buClr>
                <a:buFont typeface="Arial" pitchFamily="34" charset="0"/>
                <a:buChar char="&gt;"/>
              </a:pPr>
              <a:r>
                <a:rPr lang="en-GB" sz="1100" dirty="0">
                  <a:solidFill>
                    <a:srgbClr val="4D4D4D"/>
                  </a:solidFill>
                </a:rPr>
                <a:t>Target to be net zero by 2050</a:t>
              </a:r>
            </a:p>
          </p:txBody>
        </p:sp>
        <p:sp>
          <p:nvSpPr>
            <p:cNvPr id="24" name="Content Placeholder 4">
              <a:extLst>
                <a:ext uri="{FF2B5EF4-FFF2-40B4-BE49-F238E27FC236}">
                  <a16:creationId xmlns:a16="http://schemas.microsoft.com/office/drawing/2014/main" id="{2E6032DF-C6CF-3904-02DB-E63487DB445E}"/>
                </a:ext>
              </a:extLst>
            </p:cNvPr>
            <p:cNvSpPr txBox="1">
              <a:spLocks/>
            </p:cNvSpPr>
            <p:nvPr/>
          </p:nvSpPr>
          <p:spPr>
            <a:xfrm>
              <a:off x="6189670" y="4197170"/>
              <a:ext cx="1983571" cy="1760154"/>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5113" indent="-265113">
                <a:buClr>
                  <a:schemeClr val="tx2"/>
                </a:buClr>
                <a:buFont typeface="Arial" pitchFamily="34" charset="0"/>
                <a:buChar char="&gt;"/>
              </a:pPr>
              <a:r>
                <a:rPr lang="en-GB" sz="1100" dirty="0">
                  <a:solidFill>
                    <a:srgbClr val="4D4D4D"/>
                  </a:solidFill>
                </a:rPr>
                <a:t>Target to reduce CO2 intensity by 18% and energy intensity by 13.5% by 2025 compared to 2021 levels</a:t>
              </a:r>
            </a:p>
            <a:p>
              <a:pPr marL="265113" indent="-265113">
                <a:buClr>
                  <a:schemeClr val="tx2"/>
                </a:buClr>
                <a:buFont typeface="Arial" pitchFamily="34" charset="0"/>
                <a:buChar char="&gt;"/>
              </a:pPr>
              <a:r>
                <a:rPr lang="en-GB" sz="1100" dirty="0">
                  <a:solidFill>
                    <a:srgbClr val="4D4D4D"/>
                  </a:solidFill>
                </a:rPr>
                <a:t>Target to be net zero by 2060	</a:t>
              </a:r>
            </a:p>
          </p:txBody>
        </p:sp>
        <p:sp>
          <p:nvSpPr>
            <p:cNvPr id="25" name="Content Placeholder 4">
              <a:extLst>
                <a:ext uri="{FF2B5EF4-FFF2-40B4-BE49-F238E27FC236}">
                  <a16:creationId xmlns:a16="http://schemas.microsoft.com/office/drawing/2014/main" id="{6C9738DD-9871-38BE-1EA8-ABF09BD890B9}"/>
                </a:ext>
              </a:extLst>
            </p:cNvPr>
            <p:cNvSpPr txBox="1">
              <a:spLocks/>
            </p:cNvSpPr>
            <p:nvPr/>
          </p:nvSpPr>
          <p:spPr>
            <a:xfrm>
              <a:off x="8356939" y="4197170"/>
              <a:ext cx="1983571" cy="1760154"/>
            </a:xfrm>
            <a:prstGeom prst="rect">
              <a:avLst/>
            </a:prstGeom>
          </p:spPr>
          <p:txBody>
            <a:bodyPr vert="horz" lIns="0" tIns="45720" rIns="91440" bIns="45720" rtlCol="0">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5113" indent="-265113">
                <a:buClr>
                  <a:schemeClr val="tx2"/>
                </a:buClr>
                <a:buFont typeface="Arial" pitchFamily="34" charset="0"/>
                <a:buChar char="&gt;"/>
              </a:pPr>
              <a:r>
                <a:rPr lang="en-GB" sz="1100" dirty="0">
                  <a:solidFill>
                    <a:srgbClr val="4D4D4D"/>
                  </a:solidFill>
                </a:rPr>
                <a:t>Pledged to reduce GHG emissions by 50-52% by 2030, compared to 2005 levels</a:t>
              </a:r>
            </a:p>
            <a:p>
              <a:pPr marL="265113" indent="-265113">
                <a:buClr>
                  <a:schemeClr val="tx2"/>
                </a:buClr>
                <a:buFont typeface="Arial" pitchFamily="34" charset="0"/>
                <a:buChar char="&gt;"/>
              </a:pPr>
              <a:r>
                <a:rPr lang="en-BE" sz="1100" dirty="0">
                  <a:solidFill>
                    <a:srgbClr val="4D4D4D"/>
                  </a:solidFill>
                </a:rPr>
                <a:t>Had t</a:t>
              </a:r>
              <a:r>
                <a:rPr lang="en-GB" sz="1100" dirty="0" err="1">
                  <a:solidFill>
                    <a:srgbClr val="4D4D4D"/>
                  </a:solidFill>
                </a:rPr>
                <a:t>arget</a:t>
              </a:r>
              <a:r>
                <a:rPr lang="en-GB" sz="1100" dirty="0">
                  <a:solidFill>
                    <a:srgbClr val="4D4D4D"/>
                  </a:solidFill>
                </a:rPr>
                <a:t> to be net zero by 2050</a:t>
              </a:r>
              <a:r>
                <a:rPr lang="en-BE" sz="1100" dirty="0">
                  <a:solidFill>
                    <a:srgbClr val="4D4D4D"/>
                  </a:solidFill>
                </a:rPr>
                <a:t>...</a:t>
              </a:r>
              <a:endParaRPr lang="en-GB" sz="1100" dirty="0">
                <a:solidFill>
                  <a:srgbClr val="4D4D4D"/>
                </a:solidFill>
              </a:endParaRPr>
            </a:p>
            <a:p>
              <a:pPr marL="265113" indent="-265113">
                <a:buClr>
                  <a:schemeClr val="tx2"/>
                </a:buClr>
                <a:buFont typeface="Arial" pitchFamily="34" charset="0"/>
                <a:buChar char="&gt;"/>
              </a:pPr>
              <a:r>
                <a:rPr lang="en-BE" sz="1100" dirty="0">
                  <a:solidFill>
                    <a:srgbClr val="4D4D4D"/>
                  </a:solidFill>
                </a:rPr>
                <a:t>... but </a:t>
              </a:r>
              <a:r>
                <a:rPr lang="en-GB" sz="1100" dirty="0">
                  <a:solidFill>
                    <a:srgbClr val="4D4D4D"/>
                  </a:solidFill>
                </a:rPr>
                <a:t>Trump impact</a:t>
              </a:r>
            </a:p>
          </p:txBody>
        </p:sp>
      </p:grpSp>
      <p:sp>
        <p:nvSpPr>
          <p:cNvPr id="26" name="Content Placeholder 4">
            <a:extLst>
              <a:ext uri="{FF2B5EF4-FFF2-40B4-BE49-F238E27FC236}">
                <a16:creationId xmlns:a16="http://schemas.microsoft.com/office/drawing/2014/main" id="{D367337C-2E05-5FFD-F50D-999EAE9C38AA}"/>
              </a:ext>
            </a:extLst>
          </p:cNvPr>
          <p:cNvSpPr txBox="1">
            <a:spLocks noChangeAspect="1"/>
          </p:cNvSpPr>
          <p:nvPr/>
        </p:nvSpPr>
        <p:spPr>
          <a:xfrm>
            <a:off x="402755" y="1939651"/>
            <a:ext cx="2432921" cy="4284525"/>
          </a:xfrm>
          <a:prstGeom prst="rect">
            <a:avLst/>
          </a:prstGeom>
        </p:spPr>
        <p:txBody>
          <a:bodyPr vert="horz" lIns="0" tIns="45720" rIns="91440" bIns="45720" numCol="1" spcCol="540000" rtlCol="0">
            <a:noAutofit/>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dirty="0">
                <a:solidFill>
                  <a:srgbClr val="4D4D4D"/>
                </a:solidFill>
              </a:rPr>
              <a:t>The Paris Agreement’s goal is to limit global warming to below 2 (and preferably below 1.5) degrees compared to pre-industrial levels. </a:t>
            </a:r>
          </a:p>
          <a:p>
            <a:r>
              <a:rPr lang="en-GB" sz="1400" dirty="0">
                <a:solidFill>
                  <a:srgbClr val="4D4D4D"/>
                </a:solidFill>
              </a:rPr>
              <a:t>The world has to have net zero GHG emissions by 2050 to meet this goal.</a:t>
            </a:r>
          </a:p>
          <a:p>
            <a:r>
              <a:rPr lang="en-GB" sz="1400" dirty="0">
                <a:solidFill>
                  <a:srgbClr val="4D4D4D"/>
                </a:solidFill>
              </a:rPr>
              <a:t>Commitments made under the Paris Agreement start to have a direct impact on domestic policy and regulation, particularly for carbon intensive sectors.</a:t>
            </a:r>
          </a:p>
        </p:txBody>
      </p:sp>
      <p:sp>
        <p:nvSpPr>
          <p:cNvPr id="27" name="TextBox 26">
            <a:extLst>
              <a:ext uri="{FF2B5EF4-FFF2-40B4-BE49-F238E27FC236}">
                <a16:creationId xmlns:a16="http://schemas.microsoft.com/office/drawing/2014/main" id="{886EE6D7-B152-F7CE-0BED-1BF261DE0A1D}"/>
              </a:ext>
            </a:extLst>
          </p:cNvPr>
          <p:cNvSpPr txBox="1"/>
          <p:nvPr/>
        </p:nvSpPr>
        <p:spPr>
          <a:xfrm>
            <a:off x="5992808" y="2363974"/>
            <a:ext cx="542611" cy="338554"/>
          </a:xfrm>
          <a:prstGeom prst="rect">
            <a:avLst/>
          </a:prstGeom>
          <a:noFill/>
        </p:spPr>
        <p:txBody>
          <a:bodyPr wrap="square" rtlCol="0">
            <a:spAutoFit/>
          </a:bodyPr>
          <a:lstStyle/>
          <a:p>
            <a:r>
              <a:rPr lang="en-GB" sz="1600" b="1" dirty="0"/>
              <a:t>UK</a:t>
            </a:r>
          </a:p>
        </p:txBody>
      </p:sp>
      <p:sp>
        <p:nvSpPr>
          <p:cNvPr id="28" name="TextBox 27">
            <a:extLst>
              <a:ext uri="{FF2B5EF4-FFF2-40B4-BE49-F238E27FC236}">
                <a16:creationId xmlns:a16="http://schemas.microsoft.com/office/drawing/2014/main" id="{1134DB9B-6821-2BEA-1C84-BA226315FBEE}"/>
              </a:ext>
            </a:extLst>
          </p:cNvPr>
          <p:cNvSpPr txBox="1"/>
          <p:nvPr/>
        </p:nvSpPr>
        <p:spPr>
          <a:xfrm>
            <a:off x="7981364" y="2363974"/>
            <a:ext cx="906505" cy="338554"/>
          </a:xfrm>
          <a:prstGeom prst="rect">
            <a:avLst/>
          </a:prstGeom>
          <a:noFill/>
        </p:spPr>
        <p:txBody>
          <a:bodyPr wrap="square" rtlCol="0">
            <a:spAutoFit/>
          </a:bodyPr>
          <a:lstStyle/>
          <a:p>
            <a:r>
              <a:rPr lang="en-GB" sz="1600" b="1" dirty="0"/>
              <a:t>China</a:t>
            </a:r>
          </a:p>
        </p:txBody>
      </p:sp>
      <p:sp>
        <p:nvSpPr>
          <p:cNvPr id="29" name="TextBox 28">
            <a:extLst>
              <a:ext uri="{FF2B5EF4-FFF2-40B4-BE49-F238E27FC236}">
                <a16:creationId xmlns:a16="http://schemas.microsoft.com/office/drawing/2014/main" id="{89B62727-F12B-0334-7668-800CC23873DE}"/>
              </a:ext>
            </a:extLst>
          </p:cNvPr>
          <p:cNvSpPr txBox="1"/>
          <p:nvPr/>
        </p:nvSpPr>
        <p:spPr>
          <a:xfrm>
            <a:off x="10329551" y="2363974"/>
            <a:ext cx="542611" cy="338554"/>
          </a:xfrm>
          <a:prstGeom prst="rect">
            <a:avLst/>
          </a:prstGeom>
          <a:noFill/>
        </p:spPr>
        <p:txBody>
          <a:bodyPr wrap="square" rtlCol="0">
            <a:spAutoFit/>
          </a:bodyPr>
          <a:lstStyle/>
          <a:p>
            <a:r>
              <a:rPr lang="en-GB" sz="1600" b="1" dirty="0"/>
              <a:t>US</a:t>
            </a:r>
          </a:p>
        </p:txBody>
      </p:sp>
      <p:pic>
        <p:nvPicPr>
          <p:cNvPr id="5" name="Picture 2" descr="Image result for ulb llm international business law">
            <a:hlinkClick r:id="rId4"/>
            <a:extLst>
              <a:ext uri="{FF2B5EF4-FFF2-40B4-BE49-F238E27FC236}">
                <a16:creationId xmlns:a16="http://schemas.microsoft.com/office/drawing/2014/main" id="{21803543-184C-02F4-D427-39C91A4D08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352348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MS_OFFICEID" val="London"/>
  <p:tag name="TMS_CULTUREID" val="English-UK"/>
  <p:tag name="TMS_BUSINESSUNITID" val="LinklatersLLP"/>
  <p:tag name="TMS_TEMPLATE_ID" val="HSAltWS"/>
  <p:tag name="VERSION" val="5.0"/>
  <p:tag name="EDITION" val="Meetoo"/>
  <p:tag name="PERSONS" val="&lt;?xml version=&quot;1.0&quot; encoding=&quot;utf-8&quot;?&gt;&lt;ArrayOfPerson xmlns:xsd=&quot;http://www.w3.org/2001/XMLSchema&quot; xmlns:xsi=&quot;http://www.w3.org/2001/XMLSchema-instance&quot; /&gt;"/>
  <p:tag name="PRESGUID" val="df5889b2-ca75-442a-a208-74b22a89051c"/>
</p:tagLst>
</file>

<file path=ppt/tags/tag10.xml><?xml version="1.0" encoding="utf-8"?>
<p:tagLst xmlns:a="http://schemas.openxmlformats.org/drawingml/2006/main" xmlns:r="http://schemas.openxmlformats.org/officeDocument/2006/relationships" xmlns:p="http://schemas.openxmlformats.org/presentationml/2006/main">
  <p:tag name="TITLE" val="Text slide"/>
</p:tagLst>
</file>

<file path=ppt/tags/tag11.xml><?xml version="1.0" encoding="utf-8"?>
<p:tagLst xmlns:a="http://schemas.openxmlformats.org/drawingml/2006/main" xmlns:r="http://schemas.openxmlformats.org/officeDocument/2006/relationships" xmlns:p="http://schemas.openxmlformats.org/presentationml/2006/main">
  <p:tag name="TITLE" val="Text slide"/>
</p:tagLst>
</file>

<file path=ppt/tags/tag12.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3.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4.xml><?xml version="1.0" encoding="utf-8"?>
<p:tagLst xmlns:a="http://schemas.openxmlformats.org/drawingml/2006/main" xmlns:r="http://schemas.openxmlformats.org/officeDocument/2006/relationships" xmlns:p="http://schemas.openxmlformats.org/presentationml/2006/main">
  <p:tag name="TITLE" val="List – 3 "/>
</p:tagLst>
</file>

<file path=ppt/tags/tag15.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16.xml><?xml version="1.0" encoding="utf-8"?>
<p:tagLst xmlns:a="http://schemas.openxmlformats.org/drawingml/2006/main" xmlns:r="http://schemas.openxmlformats.org/officeDocument/2006/relationships" xmlns:p="http://schemas.openxmlformats.org/presentationml/2006/main">
  <p:tag name="TITLE" val="List – 11"/>
</p:tagLst>
</file>

<file path=ppt/tags/tag17.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8.xml><?xml version="1.0" encoding="utf-8"?>
<p:tagLst xmlns:a="http://schemas.openxmlformats.org/drawingml/2006/main" xmlns:r="http://schemas.openxmlformats.org/officeDocument/2006/relationships" xmlns:p="http://schemas.openxmlformats.org/presentationml/2006/main">
  <p:tag name="TITLE" val="Three point diagram"/>
</p:tagLst>
</file>

<file path=ppt/tags/tag19.xml><?xml version="1.0" encoding="utf-8"?>
<p:tagLst xmlns:a="http://schemas.openxmlformats.org/drawingml/2006/main" xmlns:r="http://schemas.openxmlformats.org/officeDocument/2006/relationships" xmlns:p="http://schemas.openxmlformats.org/presentationml/2006/main">
  <p:tag name="TITLE" val="Three point diagram"/>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3.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4.xml><?xml version="1.0" encoding="utf-8"?>
<p:tagLst xmlns:a="http://schemas.openxmlformats.org/drawingml/2006/main" xmlns:r="http://schemas.openxmlformats.org/officeDocument/2006/relationships" xmlns:p="http://schemas.openxmlformats.org/presentationml/2006/main">
  <p:tag name="TITLE" val="List – 2 "/>
</p:tagLst>
</file>

<file path=ppt/tags/tag5.xml><?xml version="1.0" encoding="utf-8"?>
<p:tagLst xmlns:a="http://schemas.openxmlformats.org/drawingml/2006/main" xmlns:r="http://schemas.openxmlformats.org/officeDocument/2006/relationships" xmlns:p="http://schemas.openxmlformats.org/presentationml/2006/main">
  <p:tag name="TITLE" val="List – 2 "/>
</p:tagLst>
</file>

<file path=ppt/tags/tag6.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7.xml><?xml version="1.0" encoding="utf-8"?>
<p:tagLst xmlns:a="http://schemas.openxmlformats.org/drawingml/2006/main" xmlns:r="http://schemas.openxmlformats.org/officeDocument/2006/relationships" xmlns:p="http://schemas.openxmlformats.org/presentationml/2006/main">
  <p:tag name="TITLE" val="Text slide"/>
</p:tagLst>
</file>

<file path=ppt/tags/tag8.xml><?xml version="1.0" encoding="utf-8"?>
<p:tagLst xmlns:a="http://schemas.openxmlformats.org/drawingml/2006/main" xmlns:r="http://schemas.openxmlformats.org/officeDocument/2006/relationships" xmlns:p="http://schemas.openxmlformats.org/presentationml/2006/main">
  <p:tag name="TITLE" val="Text slide"/>
</p:tagLst>
</file>

<file path=ppt/tags/tag9.xml><?xml version="1.0" encoding="utf-8"?>
<p:tagLst xmlns:a="http://schemas.openxmlformats.org/drawingml/2006/main" xmlns:r="http://schemas.openxmlformats.org/officeDocument/2006/relationships" xmlns:p="http://schemas.openxmlformats.org/presentationml/2006/main">
  <p:tag name="TITLE" val="Text slide"/>
</p:tagLst>
</file>

<file path=ppt/theme/theme1.xml><?xml version="1.0" encoding="utf-8"?>
<a:theme xmlns:a="http://schemas.openxmlformats.org/drawingml/2006/main" name="Linklaters HouseStyle">
  <a:themeElements>
    <a:clrScheme name="Linklaters HouseStyle colours">
      <a:dk1>
        <a:srgbClr val="000000"/>
      </a:dk1>
      <a:lt1>
        <a:srgbClr val="FFFFFF"/>
      </a:lt1>
      <a:dk2>
        <a:srgbClr val="AF005F"/>
      </a:dk2>
      <a:lt2>
        <a:srgbClr val="969696"/>
      </a:lt2>
      <a:accent1>
        <a:srgbClr val="AF005F"/>
      </a:accent1>
      <a:accent2>
        <a:srgbClr val="BF337F"/>
      </a:accent2>
      <a:accent3>
        <a:srgbClr val="CC5C99"/>
      </a:accent3>
      <a:accent4>
        <a:srgbClr val="808080"/>
      </a:accent4>
      <a:accent5>
        <a:srgbClr val="969696"/>
      </a:accent5>
      <a:accent6>
        <a:srgbClr val="C3C3C3"/>
      </a:accent6>
      <a:hlink>
        <a:srgbClr val="D985B2"/>
      </a:hlink>
      <a:folHlink>
        <a:srgbClr val="ECC4DA"/>
      </a:folHlink>
    </a:clrScheme>
    <a:fontScheme name="Linklaters HouseStyl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F5F3"/>
        </a:solidFill>
        <a:ln w="9525">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Secondary palette 1">
      <a:srgbClr val="999966"/>
    </a:custClr>
    <a:custClr name="Secondary palette 2">
      <a:srgbClr val="66CCCC"/>
    </a:custClr>
    <a:custClr name="Secondary palette 3">
      <a:srgbClr val="CCCC99"/>
    </a:custClr>
    <a:custClr name="Secondary palette 4">
      <a:srgbClr val="9999CC"/>
    </a:custClr>
    <a:custClr name="Secondary palette 5">
      <a:srgbClr val="669999"/>
    </a:custClr>
    <a:custClr name="Secondary palette 6">
      <a:srgbClr val="666699"/>
    </a:custClr>
    <a:custClr name="Secondary palette 7">
      <a:srgbClr val="99CCFF"/>
    </a:custClr>
    <a:custClr name="Secondary palette 8">
      <a:srgbClr val="99CC99"/>
    </a:custClr>
    <a:custClr name="Secondary palette 9">
      <a:srgbClr val="A9A197"/>
    </a:custClr>
    <a:custClr name="White">
      <a:srgbClr val="FFFFFF"/>
    </a:custClr>
    <a:custClr name="Magenta - 100%">
      <a:srgbClr val="AF005F"/>
    </a:custClr>
    <a:custClr name="Magenta - 80%">
      <a:srgbClr val="BF337F"/>
    </a:custClr>
    <a:custClr name="Magenta - 60%">
      <a:srgbClr val="CC5C99"/>
    </a:custClr>
    <a:custClr name="Magenta - 40%">
      <a:srgbClr val="D985B2"/>
    </a:custClr>
    <a:custClr name="Magenta - 20%">
      <a:srgbClr val="E5ADCC"/>
    </a:custClr>
    <a:custClr name="Magenta - 10%">
      <a:srgbClr val="ECC1DA"/>
    </a:custClr>
    <a:custClr name="Magenta + Black 20%">
      <a:srgbClr val="91004F"/>
    </a:custClr>
    <a:custClr name="Magenta + Black 35%">
      <a:srgbClr val="7B0041"/>
    </a:custClr>
    <a:custClr name="Magenta + Black 50%">
      <a:srgbClr val="660033"/>
    </a:custClr>
    <a:custClr name="White">
      <a:srgbClr val="FFFFFF"/>
    </a:custClr>
    <a:custClr name="Black - 100%">
      <a:srgbClr val="000000"/>
    </a:custClr>
    <a:custClr name="Black - 80%">
      <a:srgbClr val="4D4D4D"/>
    </a:custClr>
    <a:custClr name="Black - 60%">
      <a:srgbClr val="808080"/>
    </a:custClr>
    <a:custClr name="Black - 40%">
      <a:srgbClr val="969696"/>
    </a:custClr>
    <a:custClr name="Black - 20%">
      <a:srgbClr val="C3C3C3"/>
    </a:custClr>
    <a:custClr name="Black - 10%">
      <a:srgbClr val="E6E6E6"/>
    </a:custClr>
    <a:custClr name="White">
      <a:srgbClr val="FFFFFF"/>
    </a:custClr>
    <a:custClr name="White">
      <a:srgbClr val="FFFFFF"/>
    </a:custClr>
    <a:custClr name="White">
      <a:srgbClr val="FFFFFF"/>
    </a:custClr>
    <a:custClr name="White">
      <a:srgbClr val="FFFFFF"/>
    </a:custClr>
    <a:custClr name="Warm Grey 7 - 100%">
      <a:srgbClr val="B0A9A0"/>
    </a:custClr>
    <a:custClr name="Warm Grey 7 - 80%">
      <a:srgbClr val="BFBAB2"/>
    </a:custClr>
    <a:custClr name="Warm Grey 7 - 60%">
      <a:srgbClr val="CFCBC4"/>
    </a:custClr>
    <a:custClr name="Warm Grey 7 - 40%">
      <a:srgbClr val="DFDBD7"/>
    </a:custClr>
    <a:custClr name="Warm Grey 7 - 20%">
      <a:srgbClr val="EFEDEB"/>
    </a:custClr>
    <a:custClr name="Warm Grey 7 - 10%">
      <a:srgbClr val="F7F6F5"/>
    </a:custClr>
    <a:custClr name="White">
      <a:srgbClr val="FFFFFF"/>
    </a:custClr>
    <a:custClr name="Traffic light Red">
      <a:srgbClr val="FF5958"/>
    </a:custClr>
    <a:custClr name="Traffic light Yellow">
      <a:srgbClr val="FCB256"/>
    </a:custClr>
    <a:custClr name="Traffic light Green">
      <a:srgbClr val="8ECC66"/>
    </a:custClr>
    <a:custClr name="Warm Grey 4 - 100%">
      <a:srgbClr val="C9C1B8"/>
    </a:custClr>
    <a:custClr name="Warm Grey 4 - 80%">
      <a:srgbClr val="D9D5CE"/>
    </a:custClr>
    <a:custClr name="Warm Grey 4 - 60%">
      <a:srgbClr val="E2DEDA"/>
    </a:custClr>
    <a:custClr name="Warm Grey 4 - 40%">
      <a:srgbClr val="ECE9E7"/>
    </a:custClr>
    <a:custClr name="Warm Grey 4 - 20%">
      <a:srgbClr val="F6F5F3"/>
    </a:custClr>
    <a:custClr name="Warm Grey 4 - 10%">
      <a:srgbClr val="FAFAF8"/>
    </a:custClr>
    <a:custClr name="White">
      <a:srgbClr val="FFFFFF"/>
    </a:custClr>
    <a:custClr name="Alliance - Allens">
      <a:srgbClr val="0074BF"/>
    </a:custClr>
    <a:custClr name="Alliance - Webber Wentzel">
      <a:srgbClr val="F07D35"/>
    </a:custClr>
    <a:custClr name="Alliance - TTA">
      <a:srgbClr val="007272"/>
    </a:custClr>
  </a:custClrLst>
  <a:extLst>
    <a:ext uri="{05A4C25C-085E-4340-85A3-A5531E510DB2}">
      <thm15:themeFamily xmlns:thm15="http://schemas.microsoft.com/office/thememl/2012/main" name="LL_HSAlt.potx" id="{47752142-66D3-4C08-93DE-208D66FED49A}" vid="{0A24BE4F-54C1-4E97-8CC8-B3707D7AFB57}"/>
    </a:ext>
  </a:extLst>
</a:theme>
</file>

<file path=ppt/theme/theme2.xml><?xml version="1.0" encoding="utf-8"?>
<a:theme xmlns:a="http://schemas.openxmlformats.org/drawingml/2006/main" name="Cover">
  <a:themeElements>
    <a:clrScheme name="Custom 5">
      <a:dk1>
        <a:srgbClr val="000000"/>
      </a:dk1>
      <a:lt1>
        <a:srgbClr val="FFFFFF"/>
      </a:lt1>
      <a:dk2>
        <a:srgbClr val="AE0069"/>
      </a:dk2>
      <a:lt2>
        <a:srgbClr val="B0A9A0"/>
      </a:lt2>
      <a:accent1>
        <a:srgbClr val="66CCCC"/>
      </a:accent1>
      <a:accent2>
        <a:srgbClr val="CCCC99"/>
      </a:accent2>
      <a:accent3>
        <a:srgbClr val="9999CC"/>
      </a:accent3>
      <a:accent4>
        <a:srgbClr val="99CCFF"/>
      </a:accent4>
      <a:accent5>
        <a:srgbClr val="99CC99"/>
      </a:accent5>
      <a:accent6>
        <a:srgbClr val="669999"/>
      </a:accent6>
      <a:hlink>
        <a:srgbClr val="AE0069"/>
      </a:hlink>
      <a:folHlink>
        <a:srgbClr val="AE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MS_Template_ID>0</TMS_Template_ID>
</file>

<file path=customXml/item2.xml><?xml version="1.0" encoding="utf-8"?>
<Control xmlns="http://schemas.microsoft.com/VisualStudio/2011/storyboarding/control">
  <Id Name="742edbba-e861-4d4e-a962-bab64261bf4b" Revision="1" Stencil="System.MyShapes" StencilVersion="1.0"/>
</Control>
</file>

<file path=customXml/itemProps1.xml><?xml version="1.0" encoding="utf-8"?>
<ds:datastoreItem xmlns:ds="http://schemas.openxmlformats.org/officeDocument/2006/customXml" ds:itemID="{15BA08D6-25B3-4B45-9D1E-1A8C975F224D}">
  <ds:schemaRefs/>
</ds:datastoreItem>
</file>

<file path=customXml/itemProps2.xml><?xml version="1.0" encoding="utf-8"?>
<ds:datastoreItem xmlns:ds="http://schemas.openxmlformats.org/officeDocument/2006/customXml" ds:itemID="{431D6AD4-F4E9-44EB-A3E6-39A8A1B0A79E}">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emplate>LL_HSAlt</Template>
  <TotalTime>0</TotalTime>
  <Words>4990</Words>
  <Application>Microsoft Office PowerPoint</Application>
  <PresentationFormat>Widescreen</PresentationFormat>
  <Paragraphs>480</Paragraphs>
  <Slides>43</Slides>
  <Notes>35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43</vt:i4>
      </vt:variant>
    </vt:vector>
  </HeadingPairs>
  <TitlesOfParts>
    <vt:vector size="53" baseType="lpstr">
      <vt:lpstr>Arial</vt:lpstr>
      <vt:lpstr>Calibri</vt:lpstr>
      <vt:lpstr>GT Walsheim Light</vt:lpstr>
      <vt:lpstr>Open Sans</vt:lpstr>
      <vt:lpstr>Symbol</vt:lpstr>
      <vt:lpstr>Trade Gothic Next</vt:lpstr>
      <vt:lpstr>TradeGothic</vt:lpstr>
      <vt:lpstr>Wingdings</vt:lpstr>
      <vt:lpstr>Linklaters HouseStyle</vt:lpstr>
      <vt:lpstr>Cover</vt:lpstr>
      <vt:lpstr>PowerPoint Presentation</vt:lpstr>
      <vt:lpstr>Practicalities</vt:lpstr>
      <vt:lpstr>PowerPoint Presentation</vt:lpstr>
      <vt:lpstr>PowerPoint Presentation</vt:lpstr>
      <vt:lpstr>Far-reaching and fast-evolving legal framework(s)</vt:lpstr>
      <vt:lpstr>Agenda for the classes</vt:lpstr>
      <vt:lpstr>PowerPoint Presentation</vt:lpstr>
      <vt:lpstr>Climate crisis</vt:lpstr>
      <vt:lpstr>Global commitment under the Paris Agreement </vt:lpstr>
      <vt:lpstr>Greater accountability for adverse impacts caused at the level of the value chain </vt:lpstr>
      <vt:lpstr>E, S and G are all central to the policy response</vt:lpstr>
      <vt:lpstr>Simplified value chain</vt:lpstr>
      <vt:lpstr>Scope 1, 2 and 3 emissions</vt:lpstr>
      <vt:lpstr>Three key drivers of change</vt:lpstr>
      <vt:lpstr>PowerPoint Presentation</vt:lpstr>
      <vt:lpstr>Investors and financial institutions are looking for green  opportunities</vt:lpstr>
      <vt:lpstr>Example of requested ESG covenant for an industrial project</vt:lpstr>
      <vt:lpstr>Investors are engaging actively on ESG</vt:lpstr>
      <vt:lpstr>Shareholders start to flex their muscles</vt:lpstr>
      <vt:lpstr>Increased pressure from employees and consumers</vt:lpstr>
      <vt:lpstr>PowerPoint Presentation</vt:lpstr>
      <vt:lpstr>A rapid evolution: from soft law to the statute book</vt:lpstr>
      <vt:lpstr>EU Green Deal</vt:lpstr>
      <vt:lpstr>Introduction – the EU’s corporate sustainability blueprint</vt:lpstr>
      <vt:lpstr>Introduction – the EU’s corporate sustainability blueprint</vt:lpstr>
      <vt:lpstr>Taxonomy Regulation (Regulation 2020/852 of 18 June 2020)</vt:lpstr>
      <vt:lpstr>Non-Financial Reporting Directive (NFRD) – evolving to Corporate Sustainability Reporting Directive (CSRD; Directive 2022/2464 of 14 December 2022)</vt:lpstr>
      <vt:lpstr>Sustainability matters in scope of CSRD</vt:lpstr>
      <vt:lpstr>Corporate Sustainability Due Diligence Directive (CSDDD or CS3D)</vt:lpstr>
      <vt:lpstr>CSDDD human rights and environmental due diligence obligations</vt:lpstr>
      <vt:lpstr>Global landscape of due diligence and reporting instruments </vt:lpstr>
      <vt:lpstr>PowerPoint Presentation</vt:lpstr>
      <vt:lpstr>The rise of ESG litigation</vt:lpstr>
      <vt:lpstr>Panorama of grounds for “ESG” claims</vt:lpstr>
      <vt:lpstr>Global trends in ESG litigation</vt:lpstr>
      <vt:lpstr>Shell case: a game changer regarding corporate duties? </vt:lpstr>
      <vt:lpstr>Shell’s Q&amp;A on the case</vt:lpstr>
      <vt:lpstr>Shell case: appeal decision (12 November 2024) </vt:lpstr>
      <vt:lpstr>PowerPoint Presentation</vt:lpstr>
      <vt:lpstr>PowerPoint Presentation</vt:lpstr>
      <vt:lpstr>ESG backlash</vt:lpstr>
      <vt:lpstr>EU “recalibration” of sustainability legislation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Corporate Sustainability Reporting Directive (CSRD)</dc:title>
  <dc:creator>LL</dc:creator>
  <cp:lastModifiedBy>Any Authorised User</cp:lastModifiedBy>
  <cp:revision>89</cp:revision>
  <dcterms:created xsi:type="dcterms:W3CDTF">2022-11-03T11:34:21Z</dcterms:created>
  <dcterms:modified xsi:type="dcterms:W3CDTF">2025-11-04T13:32:14Z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R.2010-1</vt:lpwstr>
  </property>
  <property fmtid="{D5CDD505-2E9C-101B-9397-08002B2CF9AE}" pid="3" name="FirmName">
    <vt:lpwstr>Linklaters</vt:lpwstr>
  </property>
  <property fmtid="{D5CDD505-2E9C-101B-9397-08002B2CF9AE}" pid="4" name="Pitch">
    <vt:lpwstr>HSAlt</vt:lpwstr>
  </property>
  <property fmtid="{D5CDD505-2E9C-101B-9397-08002B2CF9AE}" pid="5" name="DEDocumentLocation">
    <vt:lpwstr>C:\Users\gcroisan\AppData\Local\Temp\67ddea70-fd49-42cb-8af4-42dcaf929bc8.pptx</vt:lpwstr>
  </property>
  <property fmtid="{D5CDD505-2E9C-101B-9397-08002B2CF9AE}" pid="6" name="Document Number">
    <vt:lpwstr>3037530606</vt:lpwstr>
  </property>
  <property fmtid="{D5CDD505-2E9C-101B-9397-08002B2CF9AE}" pid="7" name="Last Modified">
    <vt:lpwstr>11 Nov 2024</vt:lpwstr>
  </property>
  <property fmtid="{D5CDD505-2E9C-101B-9397-08002B2CF9AE}" pid="8" name="Version">
    <vt:lpwstr>2</vt:lpwstr>
  </property>
  <property fmtid="{D5CDD505-2E9C-101B-9397-08002B2CF9AE}" pid="9" name="Client Code">
    <vt:lpwstr>DR</vt:lpwstr>
  </property>
  <property fmtid="{D5CDD505-2E9C-101B-9397-08002B2CF9AE}" pid="10" name="Matter Number">
    <vt:lpwstr>GEN-1010329</vt:lpwstr>
  </property>
</Properties>
</file>