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06" r:id="rId3"/>
    <p:sldMasterId id="2147483728" r:id="rId4"/>
  </p:sldMasterIdLst>
  <p:notesMasterIdLst>
    <p:notesMasterId r:id="rId69"/>
  </p:notesMasterIdLst>
  <p:handoutMasterIdLst>
    <p:handoutMasterId r:id="rId70"/>
  </p:handoutMasterIdLst>
  <p:sldIdLst>
    <p:sldId id="4609" r:id="rId5"/>
    <p:sldId id="1338" r:id="rId6"/>
    <p:sldId id="2147478214" r:id="rId7"/>
    <p:sldId id="2147478180" r:id="rId8"/>
    <p:sldId id="2147478219" r:id="rId9"/>
    <p:sldId id="2147478179" r:id="rId10"/>
    <p:sldId id="2147478217" r:id="rId11"/>
    <p:sldId id="2147478220" r:id="rId12"/>
    <p:sldId id="599" r:id="rId13"/>
    <p:sldId id="2147478172" r:id="rId14"/>
    <p:sldId id="2147478221" r:id="rId15"/>
    <p:sldId id="2147478174" r:id="rId16"/>
    <p:sldId id="2147478170" r:id="rId17"/>
    <p:sldId id="2147478171" r:id="rId18"/>
    <p:sldId id="2147478178" r:id="rId19"/>
    <p:sldId id="2147478224" r:id="rId20"/>
    <p:sldId id="425" r:id="rId21"/>
    <p:sldId id="602" r:id="rId22"/>
    <p:sldId id="2147478163" r:id="rId23"/>
    <p:sldId id="2506" r:id="rId24"/>
    <p:sldId id="2502" r:id="rId25"/>
    <p:sldId id="2511" r:id="rId26"/>
    <p:sldId id="2512" r:id="rId27"/>
    <p:sldId id="2517" r:id="rId28"/>
    <p:sldId id="2518" r:id="rId29"/>
    <p:sldId id="2513" r:id="rId30"/>
    <p:sldId id="2147478223" r:id="rId31"/>
    <p:sldId id="2618" r:id="rId32"/>
    <p:sldId id="465" r:id="rId33"/>
    <p:sldId id="468" r:id="rId34"/>
    <p:sldId id="464" r:id="rId35"/>
    <p:sldId id="469" r:id="rId36"/>
    <p:sldId id="470" r:id="rId37"/>
    <p:sldId id="2147377597" r:id="rId38"/>
    <p:sldId id="557" r:id="rId39"/>
    <p:sldId id="2147478165" r:id="rId40"/>
    <p:sldId id="2147478168" r:id="rId41"/>
    <p:sldId id="2147478222" r:id="rId42"/>
    <p:sldId id="2581" r:id="rId43"/>
    <p:sldId id="2147377551" r:id="rId44"/>
    <p:sldId id="2147377605" r:id="rId45"/>
    <p:sldId id="2147478177" r:id="rId46"/>
    <p:sldId id="2147478176" r:id="rId47"/>
    <p:sldId id="2147377634" r:id="rId48"/>
    <p:sldId id="2147375710" r:id="rId49"/>
    <p:sldId id="2147478175" r:id="rId50"/>
    <p:sldId id="2147478154" r:id="rId51"/>
    <p:sldId id="2147375711" r:id="rId52"/>
    <p:sldId id="2147377613" r:id="rId53"/>
    <p:sldId id="2147377630" r:id="rId54"/>
    <p:sldId id="2147377526" r:id="rId55"/>
    <p:sldId id="300" r:id="rId56"/>
    <p:sldId id="2147377632" r:id="rId57"/>
    <p:sldId id="2147377575" r:id="rId58"/>
    <p:sldId id="2147377631" r:id="rId59"/>
    <p:sldId id="2147478216" r:id="rId60"/>
    <p:sldId id="2147478215" r:id="rId61"/>
    <p:sldId id="2147478212" r:id="rId62"/>
    <p:sldId id="2147478213" r:id="rId63"/>
    <p:sldId id="2147375719" r:id="rId64"/>
    <p:sldId id="2623" r:id="rId65"/>
    <p:sldId id="2147375687" r:id="rId66"/>
    <p:sldId id="4605" r:id="rId67"/>
    <p:sldId id="401" r:id="rId68"/>
  </p:sldIdLst>
  <p:sldSz cx="12192000" cy="6858000"/>
  <p:notesSz cx="6858000" cy="9144000"/>
  <p:custDataLst>
    <p:tags r:id="rId7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orient="horz" pos="1140" userDrawn="1">
          <p15:clr>
            <a:srgbClr val="A4A3A4"/>
          </p15:clr>
        </p15:guide>
        <p15:guide id="3" orient="horz" pos="1338" userDrawn="1">
          <p15:clr>
            <a:srgbClr val="A4A3A4"/>
          </p15:clr>
        </p15:guide>
        <p15:guide id="4" orient="horz" pos="3974" userDrawn="1">
          <p15:clr>
            <a:srgbClr val="A4A3A4"/>
          </p15:clr>
        </p15:guide>
        <p15:guide id="5" orient="horz" pos="785" userDrawn="1">
          <p15:clr>
            <a:srgbClr val="A4A3A4"/>
          </p15:clr>
        </p15:guide>
        <p15:guide id="6" orient="horz" pos="4148" userDrawn="1">
          <p15:clr>
            <a:srgbClr val="A4A3A4"/>
          </p15:clr>
        </p15:guide>
        <p15:guide id="7" orient="horz" pos="599" userDrawn="1">
          <p15:clr>
            <a:srgbClr val="A4A3A4"/>
          </p15:clr>
        </p15:guide>
        <p15:guide id="8" pos="272" userDrawn="1">
          <p15:clr>
            <a:srgbClr val="A4A3A4"/>
          </p15:clr>
        </p15:guide>
        <p15:guide id="9" pos="7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A9CD"/>
    <a:srgbClr val="4D4D4D"/>
    <a:srgbClr val="7CBCD9"/>
    <a:srgbClr val="AAABB8"/>
    <a:srgbClr val="B0A9A0"/>
    <a:srgbClr val="BFBAB2"/>
    <a:srgbClr val="CFCBC4"/>
    <a:srgbClr val="DFDBD7"/>
    <a:srgbClr val="ECC4DA"/>
    <a:srgbClr val="D98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5754" autoAdjust="0"/>
  </p:normalViewPr>
  <p:slideViewPr>
    <p:cSldViewPr snapToGrid="0" showGuides="1">
      <p:cViewPr varScale="1">
        <p:scale>
          <a:sx n="83" d="100"/>
          <a:sy n="83" d="100"/>
        </p:scale>
        <p:origin x="816" y="288"/>
      </p:cViewPr>
      <p:guideLst>
        <p:guide orient="horz" pos="187"/>
        <p:guide orient="horz" pos="1140"/>
        <p:guide orient="horz" pos="1338"/>
        <p:guide orient="horz" pos="3974"/>
        <p:guide orient="horz" pos="785"/>
        <p:guide orient="horz" pos="4148"/>
        <p:guide orient="horz" pos="599"/>
        <p:guide pos="272"/>
        <p:guide pos="740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3B4800-137F-4CB6-8075-5FBD5B7CCB7E}" type="slidenum">
              <a:rPr lang="en-GB" smtClean="0"/>
              <a:t>‹#›</a:t>
            </a:fld>
            <a:endParaRPr lang="en-GB"/>
          </a:p>
        </p:txBody>
      </p:sp>
    </p:spTree>
    <p:extLst>
      <p:ext uri="{BB962C8B-B14F-4D97-AF65-F5344CB8AC3E}">
        <p14:creationId xmlns:p14="http://schemas.microsoft.com/office/powerpoint/2010/main" val="3072014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7A06A-650F-4CE8-B8A3-9C9422B0D088}" type="slidenum">
              <a:rPr lang="en-GB" smtClean="0"/>
              <a:t>‹#›</a:t>
            </a:fld>
            <a:endParaRPr lang="en-GB" dirty="0"/>
          </a:p>
        </p:txBody>
      </p:sp>
    </p:spTree>
    <p:extLst>
      <p:ext uri="{BB962C8B-B14F-4D97-AF65-F5344CB8AC3E}">
        <p14:creationId xmlns:p14="http://schemas.microsoft.com/office/powerpoint/2010/main" val="38016684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0</a:t>
            </a:fld>
            <a:endParaRPr lang="en-GB" dirty="0"/>
          </a:p>
        </p:txBody>
      </p:sp>
    </p:spTree>
    <p:extLst>
      <p:ext uri="{BB962C8B-B14F-4D97-AF65-F5344CB8AC3E}">
        <p14:creationId xmlns:p14="http://schemas.microsoft.com/office/powerpoint/2010/main" val="24081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8632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7A06A-650F-4CE8-B8A3-9C9422B0D088}" type="slidenum">
              <a:rPr lang="en-GB" smtClean="0"/>
              <a:t>40</a:t>
            </a:fld>
            <a:endParaRPr lang="en-GB"/>
          </a:p>
        </p:txBody>
      </p:sp>
    </p:spTree>
    <p:extLst>
      <p:ext uri="{BB962C8B-B14F-4D97-AF65-F5344CB8AC3E}">
        <p14:creationId xmlns:p14="http://schemas.microsoft.com/office/powerpoint/2010/main" val="635741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42</a:t>
            </a:fld>
            <a:endParaRPr lang="en-GB" dirty="0"/>
          </a:p>
        </p:txBody>
      </p:sp>
    </p:spTree>
    <p:extLst>
      <p:ext uri="{BB962C8B-B14F-4D97-AF65-F5344CB8AC3E}">
        <p14:creationId xmlns:p14="http://schemas.microsoft.com/office/powerpoint/2010/main" val="2883739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43</a:t>
            </a:fld>
            <a:endParaRPr lang="en-GB" dirty="0"/>
          </a:p>
        </p:txBody>
      </p:sp>
    </p:spTree>
    <p:extLst>
      <p:ext uri="{BB962C8B-B14F-4D97-AF65-F5344CB8AC3E}">
        <p14:creationId xmlns:p14="http://schemas.microsoft.com/office/powerpoint/2010/main" val="1774567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44</a:t>
            </a:fld>
            <a:endParaRPr lang="en-GB" dirty="0"/>
          </a:p>
        </p:txBody>
      </p:sp>
    </p:spTree>
    <p:extLst>
      <p:ext uri="{BB962C8B-B14F-4D97-AF65-F5344CB8AC3E}">
        <p14:creationId xmlns:p14="http://schemas.microsoft.com/office/powerpoint/2010/main" val="855887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45</a:t>
            </a:fld>
            <a:endParaRPr lang="en-GB" dirty="0"/>
          </a:p>
        </p:txBody>
      </p:sp>
    </p:spTree>
    <p:extLst>
      <p:ext uri="{BB962C8B-B14F-4D97-AF65-F5344CB8AC3E}">
        <p14:creationId xmlns:p14="http://schemas.microsoft.com/office/powerpoint/2010/main" val="1425410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46</a:t>
            </a:fld>
            <a:endParaRPr lang="en-GB" dirty="0"/>
          </a:p>
        </p:txBody>
      </p:sp>
    </p:spTree>
    <p:extLst>
      <p:ext uri="{BB962C8B-B14F-4D97-AF65-F5344CB8AC3E}">
        <p14:creationId xmlns:p14="http://schemas.microsoft.com/office/powerpoint/2010/main" val="3628252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49</a:t>
            </a:fld>
            <a:endParaRPr lang="en-GB" dirty="0"/>
          </a:p>
        </p:txBody>
      </p:sp>
    </p:spTree>
    <p:extLst>
      <p:ext uri="{BB962C8B-B14F-4D97-AF65-F5344CB8AC3E}">
        <p14:creationId xmlns:p14="http://schemas.microsoft.com/office/powerpoint/2010/main" val="1908894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7A06A-650F-4CE8-B8A3-9C9422B0D088}" type="slidenum">
              <a:rPr lang="en-GB" smtClean="0"/>
              <a:t>51</a:t>
            </a:fld>
            <a:endParaRPr lang="en-GB"/>
          </a:p>
        </p:txBody>
      </p:sp>
    </p:spTree>
    <p:extLst>
      <p:ext uri="{BB962C8B-B14F-4D97-AF65-F5344CB8AC3E}">
        <p14:creationId xmlns:p14="http://schemas.microsoft.com/office/powerpoint/2010/main" val="1686587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52</a:t>
            </a:fld>
            <a:endParaRPr lang="en-GB" dirty="0"/>
          </a:p>
        </p:txBody>
      </p:sp>
    </p:spTree>
    <p:extLst>
      <p:ext uri="{BB962C8B-B14F-4D97-AF65-F5344CB8AC3E}">
        <p14:creationId xmlns:p14="http://schemas.microsoft.com/office/powerpoint/2010/main" val="3721160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5</a:t>
            </a:fld>
            <a:endParaRPr lang="en-GB" dirty="0"/>
          </a:p>
        </p:txBody>
      </p:sp>
    </p:spTree>
    <p:extLst>
      <p:ext uri="{BB962C8B-B14F-4D97-AF65-F5344CB8AC3E}">
        <p14:creationId xmlns:p14="http://schemas.microsoft.com/office/powerpoint/2010/main" val="2821191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56</a:t>
            </a:fld>
            <a:endParaRPr lang="en-GB" dirty="0"/>
          </a:p>
        </p:txBody>
      </p:sp>
    </p:spTree>
    <p:extLst>
      <p:ext uri="{BB962C8B-B14F-4D97-AF65-F5344CB8AC3E}">
        <p14:creationId xmlns:p14="http://schemas.microsoft.com/office/powerpoint/2010/main" val="3971170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60</a:t>
            </a:fld>
            <a:endParaRPr lang="en-GB" dirty="0"/>
          </a:p>
        </p:txBody>
      </p:sp>
    </p:spTree>
    <p:extLst>
      <p:ext uri="{BB962C8B-B14F-4D97-AF65-F5344CB8AC3E}">
        <p14:creationId xmlns:p14="http://schemas.microsoft.com/office/powerpoint/2010/main" val="1616909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61</a:t>
            </a:fld>
            <a:endParaRPr lang="en-GB" dirty="0"/>
          </a:p>
        </p:txBody>
      </p:sp>
    </p:spTree>
    <p:extLst>
      <p:ext uri="{BB962C8B-B14F-4D97-AF65-F5344CB8AC3E}">
        <p14:creationId xmlns:p14="http://schemas.microsoft.com/office/powerpoint/2010/main" val="1278814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7A06A-650F-4CE8-B8A3-9C9422B0D088}" type="slidenum">
              <a:rPr lang="en-GB" smtClean="0"/>
              <a:t>62</a:t>
            </a:fld>
            <a:endParaRPr lang="en-GB"/>
          </a:p>
        </p:txBody>
      </p:sp>
    </p:spTree>
    <p:extLst>
      <p:ext uri="{BB962C8B-B14F-4D97-AF65-F5344CB8AC3E}">
        <p14:creationId xmlns:p14="http://schemas.microsoft.com/office/powerpoint/2010/main" val="2060355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5590C4A4-ED8D-45AA-BEF0-E4208BD7D6B3}"/>
              </a:ext>
            </a:extLst>
          </p:cNvPr>
          <p:cNvSpPr>
            <a:spLocks noGrp="1" noChangeArrowheads="1"/>
          </p:cNvSpPr>
          <p:nvPr>
            <p:ph type="ftr" sz="quarter" idx="4"/>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en-US" sz="800">
                <a:latin typeface="Arial" panose="020B0604020202020204" pitchFamily="34" charset="0"/>
                <a:cs typeface="Arial" panose="020B0604020202020204" pitchFamily="34" charset="0"/>
              </a:rPr>
              <a:t>A12669205/2.2a/31 Mar 2011</a:t>
            </a:r>
          </a:p>
        </p:txBody>
      </p:sp>
      <p:sp>
        <p:nvSpPr>
          <p:cNvPr id="57347" name="Rectangle 7">
            <a:extLst>
              <a:ext uri="{FF2B5EF4-FFF2-40B4-BE49-F238E27FC236}">
                <a16:creationId xmlns:a16="http://schemas.microsoft.com/office/drawing/2014/main" id="{BF954177-FC9D-4258-BC82-538D6990C2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32138C-7026-4254-94F5-BD53FFBED2C6}" type="slidenum">
              <a:rPr lang="en-GB" altLang="en-US" sz="1000" smtClean="0">
                <a:latin typeface="Arial" panose="020B0604020202020204" pitchFamily="34" charset="0"/>
              </a:rPr>
              <a:pPr>
                <a:spcBef>
                  <a:spcPct val="0"/>
                </a:spcBef>
              </a:pPr>
              <a:t>63</a:t>
            </a:fld>
            <a:endParaRPr lang="en-GB" altLang="en-US" sz="1000">
              <a:latin typeface="Arial" panose="020B0604020202020204" pitchFamily="34" charset="0"/>
            </a:endParaRPr>
          </a:p>
        </p:txBody>
      </p:sp>
      <p:sp>
        <p:nvSpPr>
          <p:cNvPr id="57348" name="Rectangle 2">
            <a:extLst>
              <a:ext uri="{FF2B5EF4-FFF2-40B4-BE49-F238E27FC236}">
                <a16:creationId xmlns:a16="http://schemas.microsoft.com/office/drawing/2014/main" id="{BF0FF073-189E-429D-848C-436DC509BFB8}"/>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9648A16-C1B8-41DD-85B7-F6DB4714E3B0}"/>
              </a:ext>
            </a:extLst>
          </p:cNvPr>
          <p:cNvSpPr>
            <a:spLocks noGrp="1" noChangeArrowheads="1"/>
          </p:cNvSpPr>
          <p:nvPr>
            <p:ph type="body" idx="1"/>
          </p:nvPr>
        </p:nvSpPr>
        <p:spPr>
          <a:xfrm>
            <a:off x="906163" y="5110886"/>
            <a:ext cx="4969686" cy="4840533"/>
          </a:xfrm>
          <a:noFill/>
        </p:spPr>
        <p:txBody>
          <a:bodyPr/>
          <a:lstStyle/>
          <a:p>
            <a:pPr eaLnBrk="1" hangingPunct="1"/>
            <a:endParaRPr lang="en-US" altLang="en-US"/>
          </a:p>
        </p:txBody>
      </p:sp>
    </p:spTree>
    <p:extLst>
      <p:ext uri="{BB962C8B-B14F-4D97-AF65-F5344CB8AC3E}">
        <p14:creationId xmlns:p14="http://schemas.microsoft.com/office/powerpoint/2010/main" val="329579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6</a:t>
            </a:fld>
            <a:endParaRPr lang="en-GB" dirty="0"/>
          </a:p>
        </p:txBody>
      </p:sp>
    </p:spTree>
    <p:extLst>
      <p:ext uri="{BB962C8B-B14F-4D97-AF65-F5344CB8AC3E}">
        <p14:creationId xmlns:p14="http://schemas.microsoft.com/office/powerpoint/2010/main" val="1416917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17</a:t>
            </a:fld>
            <a:endParaRPr lang="en-GB" dirty="0"/>
          </a:p>
        </p:txBody>
      </p:sp>
    </p:spTree>
    <p:extLst>
      <p:ext uri="{BB962C8B-B14F-4D97-AF65-F5344CB8AC3E}">
        <p14:creationId xmlns:p14="http://schemas.microsoft.com/office/powerpoint/2010/main" val="1289379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18</a:t>
            </a:fld>
            <a:endParaRPr lang="en-GB" dirty="0"/>
          </a:p>
        </p:txBody>
      </p:sp>
    </p:spTree>
    <p:extLst>
      <p:ext uri="{BB962C8B-B14F-4D97-AF65-F5344CB8AC3E}">
        <p14:creationId xmlns:p14="http://schemas.microsoft.com/office/powerpoint/2010/main" val="1425246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53871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3225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114828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57EA2-585D-7AAD-3532-798FEA244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A0C11-E837-801B-EE58-681D87CEED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49827-EE9F-DD9C-6B9F-9328A1744B6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728224-775F-2EC8-4E0A-FC454848677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36352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1.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jpeg"/><Relationship Id="rId1" Type="http://schemas.openxmlformats.org/officeDocument/2006/relationships/slideMaster" Target="../slideMasters/slideMaster2.xml"/><Relationship Id="rId4" Type="http://schemas.openxmlformats.org/officeDocument/2006/relationships/image" Target="../media/image40.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 Id="rId4" Type="http://schemas.openxmlformats.org/officeDocument/2006/relationships/image" Target="../media/image3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Master" Target="../slideMasters/slideMaster2.xml"/><Relationship Id="rId4" Type="http://schemas.openxmlformats.org/officeDocument/2006/relationships/image" Target="../media/image63.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Master" Target="../slideMasters/slideMaster2.xml"/><Relationship Id="rId4" Type="http://schemas.openxmlformats.org/officeDocument/2006/relationships/image" Target="../media/image73.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jpeg"/><Relationship Id="rId1" Type="http://schemas.openxmlformats.org/officeDocument/2006/relationships/slideMaster" Target="../slideMasters/slideMaster2.xml"/><Relationship Id="rId4" Type="http://schemas.openxmlformats.org/officeDocument/2006/relationships/image" Target="../media/image81.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Master" Target="../slideMasters/slideMaster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800" y="374650"/>
            <a:ext cx="11347400" cy="856800"/>
          </a:xfrm>
        </p:spPr>
        <p:txBody>
          <a:bodyPr>
            <a:noAutofit/>
          </a:bodyPr>
          <a:lstStyle>
            <a:lvl1pPr>
              <a:defRPr sz="2800"/>
            </a:lvl1pPr>
          </a:lstStyle>
          <a:p>
            <a:r>
              <a:rPr lang="en-GB" dirty="0"/>
              <a:t>Click to edit Master title style</a:t>
            </a:r>
          </a:p>
        </p:txBody>
      </p:sp>
      <p:sp>
        <p:nvSpPr>
          <p:cNvPr id="3" name="Subtitle 2"/>
          <p:cNvSpPr>
            <a:spLocks noGrp="1"/>
          </p:cNvSpPr>
          <p:nvPr>
            <p:ph type="subTitle" idx="1"/>
          </p:nvPr>
        </p:nvSpPr>
        <p:spPr>
          <a:xfrm>
            <a:off x="412800" y="1810800"/>
            <a:ext cx="11323200" cy="963000"/>
          </a:xfrm>
        </p:spPr>
        <p:txBody>
          <a:bodyPr lIns="0">
            <a:no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Line 8">
            <a:extLst>
              <a:ext uri="{FF2B5EF4-FFF2-40B4-BE49-F238E27FC236}">
                <a16:creationId xmlns:a16="http://schemas.microsoft.com/office/drawing/2014/main" id="{9608128A-FC67-4B60-A9D3-CB7FD63C577C}"/>
              </a:ext>
            </a:extLst>
          </p:cNvPr>
          <p:cNvSpPr>
            <a:spLocks noChangeShapeType="1"/>
          </p:cNvSpPr>
          <p:nvPr userDrawn="1"/>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5" name="Line 8">
            <a:extLst>
              <a:ext uri="{FF2B5EF4-FFF2-40B4-BE49-F238E27FC236}">
                <a16:creationId xmlns:a16="http://schemas.microsoft.com/office/drawing/2014/main" id="{AD7C0C3F-40C9-41B9-9B82-D9EA201FAC94}"/>
              </a:ext>
            </a:extLst>
          </p:cNvPr>
          <p:cNvSpPr>
            <a:spLocks noChangeShapeType="1"/>
          </p:cNvSpPr>
          <p:nvPr userDrawn="1"/>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pic>
        <p:nvPicPr>
          <p:cNvPr id="7" name="Picture 6">
            <a:extLst>
              <a:ext uri="{FF2B5EF4-FFF2-40B4-BE49-F238E27FC236}">
                <a16:creationId xmlns:a16="http://schemas.microsoft.com/office/drawing/2014/main" id="{F1BD24D1-1693-42D9-87F9-925D8DAE86CD}"/>
              </a:ext>
            </a:extLst>
          </p:cNvPr>
          <p:cNvPicPr>
            <a:picLocks/>
          </p:cNvPicPr>
          <p:nvPr userDrawn="1"/>
        </p:nvPicPr>
        <p:blipFill>
          <a:blip r:embed="rId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13946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6272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_Emphasis_01">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3E88B77-54A4-A043-9634-31271980303A}"/>
              </a:ext>
            </a:extLst>
          </p:cNvPr>
          <p:cNvSpPr txBox="1"/>
          <p:nvPr userDrawn="1"/>
        </p:nvSpPr>
        <p:spPr>
          <a:xfrm>
            <a:off x="293036" y="721360"/>
            <a:ext cx="6442409"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Instructions</a:t>
            </a:r>
          </a:p>
        </p:txBody>
      </p:sp>
      <p:sp>
        <p:nvSpPr>
          <p:cNvPr id="12" name="TextBox 11">
            <a:extLst>
              <a:ext uri="{FF2B5EF4-FFF2-40B4-BE49-F238E27FC236}">
                <a16:creationId xmlns:a16="http://schemas.microsoft.com/office/drawing/2014/main" id="{1A10665C-D3D8-A240-94B3-F254AE106DD6}"/>
              </a:ext>
            </a:extLst>
          </p:cNvPr>
          <p:cNvSpPr txBox="1"/>
          <p:nvPr userDrawn="1"/>
        </p:nvSpPr>
        <p:spPr>
          <a:xfrm>
            <a:off x="293036" y="1138456"/>
            <a:ext cx="6442409"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Select the ‘Replace image’ shape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Ensure the ‘Lock aspect ratio’ box is ticked in the format pane</a:t>
            </a:r>
          </a:p>
        </p:txBody>
      </p:sp>
      <p:pic>
        <p:nvPicPr>
          <p:cNvPr id="13" name="Picture 12" descr="A screenshot of a cell phone&#10;&#10;Description automatically generated">
            <a:extLst>
              <a:ext uri="{FF2B5EF4-FFF2-40B4-BE49-F238E27FC236}">
                <a16:creationId xmlns:a16="http://schemas.microsoft.com/office/drawing/2014/main" id="{F2EFDC03-8C92-0849-A0B8-A706CE82EF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93036" y="1806998"/>
            <a:ext cx="3567936" cy="461665"/>
          </a:xfrm>
          <a:prstGeom prst="rect">
            <a:avLst/>
          </a:prstGeom>
        </p:spPr>
      </p:pic>
      <p:sp>
        <p:nvSpPr>
          <p:cNvPr id="14" name="TextBox 13">
            <a:extLst>
              <a:ext uri="{FF2B5EF4-FFF2-40B4-BE49-F238E27FC236}">
                <a16:creationId xmlns:a16="http://schemas.microsoft.com/office/drawing/2014/main" id="{F7346E41-F3D4-8748-8756-0905357348D7}"/>
              </a:ext>
            </a:extLst>
          </p:cNvPr>
          <p:cNvSpPr txBox="1"/>
          <p:nvPr userDrawn="1"/>
        </p:nvSpPr>
        <p:spPr>
          <a:xfrm>
            <a:off x="276994" y="2475540"/>
            <a:ext cx="6442409"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Go to the paint bucket tab in the format pane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Tick ‘picture or texture fill’ </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Click insert… under picture source</a:t>
            </a:r>
          </a:p>
        </p:txBody>
      </p:sp>
      <p:pic>
        <p:nvPicPr>
          <p:cNvPr id="15" name="Picture 14" descr="A screenshot of a cell phone&#10;&#10;Description automatically generated">
            <a:extLst>
              <a:ext uri="{FF2B5EF4-FFF2-40B4-BE49-F238E27FC236}">
                <a16:creationId xmlns:a16="http://schemas.microsoft.com/office/drawing/2014/main" id="{4839A8FC-A8E8-8049-819F-B4F3084A82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6994" y="3328749"/>
            <a:ext cx="2598286" cy="3084921"/>
          </a:xfrm>
          <a:prstGeom prst="rect">
            <a:avLst/>
          </a:prstGeom>
        </p:spPr>
      </p:pic>
      <p:sp>
        <p:nvSpPr>
          <p:cNvPr id="16" name="TextBox 15">
            <a:extLst>
              <a:ext uri="{FF2B5EF4-FFF2-40B4-BE49-F238E27FC236}">
                <a16:creationId xmlns:a16="http://schemas.microsoft.com/office/drawing/2014/main" id="{2CC15F65-D3FB-504D-93FE-61DF636BE71E}"/>
              </a:ext>
            </a:extLst>
          </p:cNvPr>
          <p:cNvSpPr txBox="1"/>
          <p:nvPr userDrawn="1"/>
        </p:nvSpPr>
        <p:spPr>
          <a:xfrm>
            <a:off x="5749591" y="1138456"/>
            <a:ext cx="6442409"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Find the image you want to insert – either a photo or the icons in squares</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inserted a photo, click on the crop icon on the Picture format tab at the top and select ‘fill’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If you have inserted an icon, click on the crop icon on the Picture format tab at the top and select ‘fit’</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17" name="Picture 16" descr="A screenshot of a cell phone&#10;&#10;Description automatically generated">
            <a:extLst>
              <a:ext uri="{FF2B5EF4-FFF2-40B4-BE49-F238E27FC236}">
                <a16:creationId xmlns:a16="http://schemas.microsoft.com/office/drawing/2014/main" id="{0B07F2B7-3392-594D-BC8B-CED89443E9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49591" y="2274603"/>
            <a:ext cx="2101516" cy="1715030"/>
          </a:xfrm>
          <a:prstGeom prst="rect">
            <a:avLst/>
          </a:prstGeom>
        </p:spPr>
      </p:pic>
      <p:pic>
        <p:nvPicPr>
          <p:cNvPr id="18" name="Picture 17">
            <a:extLst>
              <a:ext uri="{FF2B5EF4-FFF2-40B4-BE49-F238E27FC236}">
                <a16:creationId xmlns:a16="http://schemas.microsoft.com/office/drawing/2014/main" id="{C3EB2BA3-F99F-1149-B648-15C31476BE7C}"/>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11801" y="2274603"/>
            <a:ext cx="1957644" cy="1715030"/>
          </a:xfrm>
          <a:prstGeom prst="rect">
            <a:avLst/>
          </a:prstGeom>
        </p:spPr>
      </p:pic>
    </p:spTree>
    <p:extLst>
      <p:ext uri="{BB962C8B-B14F-4D97-AF65-F5344CB8AC3E}">
        <p14:creationId xmlns:p14="http://schemas.microsoft.com/office/powerpoint/2010/main" val="285231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47629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1216352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22" b="22"/>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24" b="24"/>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21" b="21"/>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440247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653601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04540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3678" t="-1984" r="220" b="-1392"/>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38" b="38"/>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2032" t="1424" r="-982" b="-4358"/>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925320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2263783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4"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3369416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p:cNvSpPr>
            <a:spLocks noGrp="1"/>
          </p:cNvSpPr>
          <p:nvPr>
            <p:ph sz="quarter" idx="11"/>
          </p:nvPr>
        </p:nvSpPr>
        <p:spPr>
          <a:xfrm>
            <a:off x="412800" y="1810800"/>
            <a:ext cx="11323200" cy="4341600"/>
          </a:xfrm>
        </p:spPr>
        <p:txBody>
          <a:bodyPr/>
          <a:lstStyle>
            <a:lvl1pPr>
              <a:lnSpc>
                <a:spcPct val="100000"/>
              </a:lnSpc>
              <a:defRPr/>
            </a:lvl1pPr>
            <a:lvl2pPr marL="270000" indent="-270000">
              <a:lnSpc>
                <a:spcPct val="100000"/>
              </a:lnSpc>
              <a:buFont typeface="Arial" panose="020B0604020202020204" pitchFamily="34" charset="0"/>
              <a:buChar char="&gt;"/>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5712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23" r="23"/>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23" r="23"/>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08" t="-1271" r="-1794" b="-1381"/>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1857483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8" y="2841343"/>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5"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3"/>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4672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6" y="2852360"/>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52360"/>
            <a:ext cx="2351356" cy="2343106"/>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1" y="2852360"/>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61491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7" y="2841344"/>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4814" t="-1062" r="-421" b="-4542"/>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4"/>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85" t="-1062" r="176"/>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528203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90" y="2841342"/>
            <a:ext cx="2351358" cy="2343107"/>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userDrawn="1"/>
        </p:nvSpPr>
        <p:spPr>
          <a:xfrm>
            <a:off x="9200836" y="2841342"/>
            <a:ext cx="2351358"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2"/>
            <a:ext cx="2351358"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97410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40"/>
            <a:ext cx="2351359" cy="2343109"/>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6" y="2841342"/>
            <a:ext cx="2351358" cy="234310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1"/>
            <a:ext cx="2351358" cy="2343108"/>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875443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39"/>
            <a:ext cx="2351360" cy="2343110"/>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15521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3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4"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48542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0"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6"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2"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47153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78" y="2841338"/>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2" y="2841337"/>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1" y="2841338"/>
            <a:ext cx="2351359" cy="2343109"/>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633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383790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46867"/>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87296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76226"/>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38510"/>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828428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36446" cy="1943264"/>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09396" y="2449010"/>
            <a:ext cx="1936446" cy="1943264"/>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09395" y="4646866"/>
            <a:ext cx="1944775" cy="1951623"/>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639423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8" y="243380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40587279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41879" cy="1948717"/>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3964" y="4633056"/>
            <a:ext cx="1941878" cy="1948717"/>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02968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89"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5082" t="-4891" r="-5274" b="-5079"/>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39135" cy="1945963"/>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584386" y="4635811"/>
            <a:ext cx="1961455" cy="1968363"/>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24847789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8" y="243380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313975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4"/>
            <a:ext cx="1939132" cy="1945960"/>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9" y="2433800"/>
            <a:ext cx="1939133" cy="1945961"/>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7"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64033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7" y="231792"/>
            <a:ext cx="1956994" cy="1963885"/>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7" y="2433801"/>
            <a:ext cx="1939132" cy="1945960"/>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5377" t="-5185" r="-2"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2"/>
            <a:ext cx="1939132" cy="1945961"/>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622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3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4" name="Subtitle 2"/>
          <p:cNvSpPr>
            <a:spLocks noGrp="1"/>
          </p:cNvSpPr>
          <p:nvPr>
            <p:ph type="subTitle" idx="1"/>
          </p:nvPr>
        </p:nvSpPr>
        <p:spPr>
          <a:xfrm>
            <a:off x="412800" y="1810800"/>
            <a:ext cx="11323200" cy="1319400"/>
          </a:xfrm>
        </p:spPr>
        <p:txBody>
          <a:bodyPr lIns="360000">
            <a:norm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4168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639A-7CE7-B4AF-6962-1ED604CC6B9B}"/>
              </a:ext>
            </a:extLst>
          </p:cNvPr>
          <p:cNvSpPr>
            <a:spLocks noGrp="1"/>
          </p:cNvSpPr>
          <p:nvPr>
            <p:ph type="title"/>
          </p:nvPr>
        </p:nvSpPr>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98B52ACA-172A-CA73-49C3-AB158DF58B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94142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ACFC9BD-821A-A641-AC66-D0EC36FE830E}"/>
              </a:ext>
            </a:extLst>
          </p:cNvPr>
          <p:cNvSpPr>
            <a:spLocks noGrp="1"/>
          </p:cNvSpPr>
          <p:nvPr>
            <p:ph sz="quarter" idx="10"/>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4144281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PageSubtitle"/>
          <p:cNvSpPr>
            <a:spLocks noGrp="1"/>
          </p:cNvSpPr>
          <p:nvPr>
            <p:ph type="subTitle" idx="10" hasCustomPrompt="1"/>
          </p:nvPr>
        </p:nvSpPr>
        <p:spPr>
          <a:xfrm>
            <a:off x="907419" y="1011598"/>
            <a:ext cx="10388388" cy="331672"/>
          </a:xfrm>
        </p:spPr>
        <p:txBody>
          <a:bodyPr vert="horz" wrap="square" lIns="0" tIns="0" rIns="0" bIns="0" anchor="t">
            <a:noAutofit/>
          </a:bodyPr>
          <a:lstStyle>
            <a:lvl1pPr marL="0" indent="0" algn="l">
              <a:lnSpc>
                <a:spcPct val="110000"/>
              </a:lnSpc>
              <a:spcBef>
                <a:spcPts val="907"/>
              </a:spcBef>
              <a:buFontTx/>
              <a:buNone/>
              <a:defRPr sz="1360" b="0" i="0">
                <a:solidFill>
                  <a:schemeClr val="tx2"/>
                </a:solidFill>
              </a:defRPr>
            </a:lvl1pPr>
            <a:lvl2pPr marL="414589" indent="0" algn="ctr">
              <a:buNone/>
            </a:lvl2pPr>
            <a:lvl3pPr marL="829178" indent="0" algn="ctr">
              <a:buNone/>
            </a:lvl3pPr>
            <a:lvl4pPr marL="1243767" indent="0" algn="ctr">
              <a:buNone/>
            </a:lvl4pPr>
            <a:lvl5pPr marL="1658356" indent="0" algn="ctr">
              <a:buNone/>
            </a:lvl5pPr>
            <a:lvl6pPr marL="2072945" indent="0" algn="ctr">
              <a:buNone/>
            </a:lvl6pPr>
            <a:lvl7pPr marL="2487534" indent="0" algn="ctr">
              <a:buNone/>
            </a:lvl7pPr>
            <a:lvl8pPr marL="2902123" indent="0" algn="ctr">
              <a:buNone/>
            </a:lvl8pPr>
            <a:lvl9pPr marL="3316712" indent="0" algn="ctr">
              <a:buNone/>
            </a:lvl9pPr>
          </a:lstStyle>
          <a:p>
            <a:r>
              <a:rPr lang="en-US"/>
              <a:t>Click to edit Page Subtitle</a:t>
            </a:r>
          </a:p>
        </p:txBody>
      </p:sp>
    </p:spTree>
    <p:extLst>
      <p:ext uri="{BB962C8B-B14F-4D97-AF65-F5344CB8AC3E}">
        <p14:creationId xmlns:p14="http://schemas.microsoft.com/office/powerpoint/2010/main" val="121685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CB1583-2BED-D004-02A1-37C970424F06}"/>
              </a:ext>
            </a:extLst>
          </p:cNvPr>
          <p:cNvSpPr>
            <a:spLocks noGrp="1"/>
          </p:cNvSpPr>
          <p:nvPr>
            <p:ph type="title" hasCustomPrompt="1"/>
          </p:nvPr>
        </p:nvSpPr>
        <p:spPr>
          <a:xfrm>
            <a:off x="412800" y="374650"/>
            <a:ext cx="11324178" cy="856800"/>
          </a:xfrm>
        </p:spPr>
        <p:txBody>
          <a:bodyPr/>
          <a:lstStyle/>
          <a:p>
            <a:r>
              <a:rPr lang="en-GB" dirty="0"/>
              <a:t>Text slide</a:t>
            </a:r>
          </a:p>
        </p:txBody>
      </p:sp>
      <p:sp>
        <p:nvSpPr>
          <p:cNvPr id="7" name="Content Placeholder 8">
            <a:extLst>
              <a:ext uri="{FF2B5EF4-FFF2-40B4-BE49-F238E27FC236}">
                <a16:creationId xmlns:a16="http://schemas.microsoft.com/office/drawing/2014/main" id="{1C4FA205-CC29-F349-48E6-B94348F86056}"/>
              </a:ext>
            </a:extLst>
          </p:cNvPr>
          <p:cNvSpPr>
            <a:spLocks noGrp="1"/>
          </p:cNvSpPr>
          <p:nvPr>
            <p:ph sz="quarter" idx="11" hasCustomPrompt="1"/>
          </p:nvPr>
        </p:nvSpPr>
        <p:spPr>
          <a:xfrm>
            <a:off x="412800" y="1810800"/>
            <a:ext cx="11334251" cy="4341600"/>
          </a:xfrm>
        </p:spPr>
        <p:txBody>
          <a:bodyPr/>
          <a:lstStyle>
            <a:lvl1pPr>
              <a:defRPr/>
            </a:lvl1pPr>
          </a:lstStyle>
          <a:p>
            <a:r>
              <a:rPr lang="en-GB" dirty="0"/>
              <a:t>Text here</a:t>
            </a:r>
          </a:p>
        </p:txBody>
      </p:sp>
    </p:spTree>
    <p:extLst>
      <p:ext uri="{BB962C8B-B14F-4D97-AF65-F5344CB8AC3E}">
        <p14:creationId xmlns:p14="http://schemas.microsoft.com/office/powerpoint/2010/main" val="1539111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image" Target="../media/image2.emf"/><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800" y="374650"/>
            <a:ext cx="11347400" cy="856800"/>
          </a:xfrm>
          <a:prstGeom prst="rect">
            <a:avLst/>
          </a:prstGeom>
        </p:spPr>
        <p:txBody>
          <a:bodyPr vert="horz" lIns="0" tIns="45720" rIns="91440" bIns="45720" rtlCol="0" anchor="ctr">
            <a:noAutofit/>
          </a:bodyPr>
          <a:lstStyle/>
          <a:p>
            <a:r>
              <a:rPr lang="en-GB" dirty="0"/>
              <a:t>Click to edit Master title style</a:t>
            </a:r>
          </a:p>
        </p:txBody>
      </p:sp>
      <p:sp>
        <p:nvSpPr>
          <p:cNvPr id="3" name="Text Placeholder 2"/>
          <p:cNvSpPr>
            <a:spLocks noGrp="1"/>
          </p:cNvSpPr>
          <p:nvPr>
            <p:ph type="body" idx="1"/>
          </p:nvPr>
        </p:nvSpPr>
        <p:spPr>
          <a:xfrm>
            <a:off x="412800" y="1810800"/>
            <a:ext cx="11323200" cy="4341600"/>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Line 8"/>
          <p:cNvSpPr>
            <a:spLocks noChangeShapeType="1"/>
          </p:cNvSpPr>
          <p:nvPr/>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35" name="Line 8"/>
          <p:cNvSpPr>
            <a:spLocks noChangeShapeType="1"/>
          </p:cNvSpPr>
          <p:nvPr/>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8" name="txtOST">
            <a:extLst>
              <a:ext uri="{FF2B5EF4-FFF2-40B4-BE49-F238E27FC236}">
                <a16:creationId xmlns:a16="http://schemas.microsoft.com/office/drawing/2014/main" id="{859B00D4-BD67-494C-9971-449A4193C482}"/>
              </a:ext>
            </a:extLst>
          </p:cNvPr>
          <p:cNvSpPr txBox="1">
            <a:spLocks noChangeArrowheads="1"/>
          </p:cNvSpPr>
          <p:nvPr userDrawn="1"/>
        </p:nvSpPr>
        <p:spPr bwMode="gray">
          <a:xfrm>
            <a:off x="7913716" y="6392202"/>
            <a:ext cx="382199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noAutofit/>
          </a:bodyPr>
          <a:lstStyle>
            <a:lvl1pPr eaLnBrk="0" hangingPunct="0">
              <a:defRPr sz="1200" b="1">
                <a:solidFill>
                  <a:schemeClr val="tx1"/>
                </a:solidFill>
                <a:latin typeface="TradeGothic" pitchFamily="2" charset="0"/>
                <a:cs typeface="Arial" charset="0"/>
              </a:defRPr>
            </a:lvl1pPr>
            <a:lvl2pPr marL="742950" indent="-285750" eaLnBrk="0" hangingPunct="0">
              <a:defRPr sz="1200" b="1">
                <a:solidFill>
                  <a:schemeClr val="tx1"/>
                </a:solidFill>
                <a:latin typeface="TradeGothic" pitchFamily="2" charset="0"/>
                <a:cs typeface="Arial" charset="0"/>
              </a:defRPr>
            </a:lvl2pPr>
            <a:lvl3pPr marL="1143000" indent="-228600" eaLnBrk="0" hangingPunct="0">
              <a:defRPr sz="1200" b="1">
                <a:solidFill>
                  <a:schemeClr val="tx1"/>
                </a:solidFill>
                <a:latin typeface="TradeGothic" pitchFamily="2" charset="0"/>
                <a:cs typeface="Arial" charset="0"/>
              </a:defRPr>
            </a:lvl3pPr>
            <a:lvl4pPr marL="1600200" indent="-228600" eaLnBrk="0" hangingPunct="0">
              <a:defRPr sz="1200" b="1">
                <a:solidFill>
                  <a:schemeClr val="tx1"/>
                </a:solidFill>
                <a:latin typeface="TradeGothic" pitchFamily="2" charset="0"/>
                <a:cs typeface="Arial" charset="0"/>
              </a:defRPr>
            </a:lvl4pPr>
            <a:lvl5pPr marL="2057400" indent="-228600" eaLnBrk="0" hangingPunct="0">
              <a:defRPr sz="1200" b="1">
                <a:solidFill>
                  <a:schemeClr val="tx1"/>
                </a:solidFill>
                <a:latin typeface="TradeGothic" pitchFamily="2" charset="0"/>
                <a:cs typeface="Arial" charset="0"/>
              </a:defRPr>
            </a:lvl5pPr>
            <a:lvl6pPr marL="2514600" indent="-228600" eaLnBrk="0" fontAlgn="base" hangingPunct="0">
              <a:spcBef>
                <a:spcPct val="0"/>
              </a:spcBef>
              <a:spcAft>
                <a:spcPct val="0"/>
              </a:spcAft>
              <a:defRPr sz="1200" b="1">
                <a:solidFill>
                  <a:schemeClr val="tx1"/>
                </a:solidFill>
                <a:latin typeface="TradeGothic" pitchFamily="2" charset="0"/>
                <a:cs typeface="Arial" charset="0"/>
              </a:defRPr>
            </a:lvl6pPr>
            <a:lvl7pPr marL="2971800" indent="-228600" eaLnBrk="0" fontAlgn="base" hangingPunct="0">
              <a:spcBef>
                <a:spcPct val="0"/>
              </a:spcBef>
              <a:spcAft>
                <a:spcPct val="0"/>
              </a:spcAft>
              <a:defRPr sz="1200" b="1">
                <a:solidFill>
                  <a:schemeClr val="tx1"/>
                </a:solidFill>
                <a:latin typeface="TradeGothic" pitchFamily="2" charset="0"/>
                <a:cs typeface="Arial" charset="0"/>
              </a:defRPr>
            </a:lvl7pPr>
            <a:lvl8pPr marL="3429000" indent="-228600" eaLnBrk="0" fontAlgn="base" hangingPunct="0">
              <a:spcBef>
                <a:spcPct val="0"/>
              </a:spcBef>
              <a:spcAft>
                <a:spcPct val="0"/>
              </a:spcAft>
              <a:defRPr sz="1200" b="1">
                <a:solidFill>
                  <a:schemeClr val="tx1"/>
                </a:solidFill>
                <a:latin typeface="TradeGothic" pitchFamily="2" charset="0"/>
                <a:cs typeface="Arial" charset="0"/>
              </a:defRPr>
            </a:lvl8pPr>
            <a:lvl9pPr marL="3886200" indent="-228600" eaLnBrk="0" fontAlgn="base" hangingPunct="0">
              <a:spcBef>
                <a:spcPct val="0"/>
              </a:spcBef>
              <a:spcAft>
                <a:spcPct val="0"/>
              </a:spcAft>
              <a:defRPr sz="1200" b="1">
                <a:solidFill>
                  <a:schemeClr val="tx1"/>
                </a:solidFill>
                <a:latin typeface="TradeGothic" pitchFamily="2" charset="0"/>
                <a:cs typeface="Arial" charset="0"/>
              </a:defRPr>
            </a:lvl9pPr>
          </a:lstStyle>
          <a:p>
            <a:pPr algn="r" eaLnBrk="1" hangingPunct="1">
              <a:defRPr/>
            </a:pPr>
            <a:r>
              <a:rPr lang="en-GB" sz="1000" b="0" dirty="0">
                <a:solidFill>
                  <a:srgbClr val="5F5F5F"/>
                </a:solidFill>
                <a:latin typeface="+mn-lt"/>
              </a:rPr>
              <a:t>ULB LL.M. – ESG class – Sustainable finance and disclosure │</a:t>
            </a:r>
            <a:r>
              <a:rPr lang="en-GB" sz="1000" b="0" dirty="0">
                <a:solidFill>
                  <a:srgbClr val="AF005F"/>
                </a:solidFill>
                <a:latin typeface="+mn-lt"/>
              </a:rPr>
              <a:t> </a:t>
            </a:r>
            <a:fld id="{8EAB7392-4051-4374-8DC4-AED0CB5C2E1B}" type="slidenum">
              <a:rPr lang="en-GB" sz="1000" b="0" smtClean="0">
                <a:solidFill>
                  <a:srgbClr val="5F5F5F"/>
                </a:solidFill>
                <a:latin typeface="+mn-lt"/>
              </a:rPr>
              <a:pPr algn="r" eaLnBrk="1" hangingPunct="1">
                <a:defRPr/>
              </a:pPr>
              <a:t>‹#›</a:t>
            </a:fld>
            <a:endParaRPr lang="en-GB" sz="1000" b="0" dirty="0">
              <a:solidFill>
                <a:srgbClr val="5F5F5F"/>
              </a:solidFill>
              <a:latin typeface="+mn-lt"/>
            </a:endParaRPr>
          </a:p>
        </p:txBody>
      </p:sp>
      <p:pic>
        <p:nvPicPr>
          <p:cNvPr id="5" name="Picture 4">
            <a:extLst>
              <a:ext uri="{FF2B5EF4-FFF2-40B4-BE49-F238E27FC236}">
                <a16:creationId xmlns:a16="http://schemas.microsoft.com/office/drawing/2014/main" id="{65EA35AB-9991-44F0-A53A-C65D4F546B56}"/>
              </a:ext>
            </a:extLst>
          </p:cNvPr>
          <p:cNvPicPr>
            <a:picLocks/>
          </p:cNvPicPr>
          <p:nvPr userDrawn="1"/>
        </p:nvPicPr>
        <p:blipFill>
          <a:blip r:embed="rId11"/>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31066745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65" r:id="rId6"/>
    <p:sldLayoutId id="2147483766" r:id="rId7"/>
    <p:sldLayoutId id="2147483769" r:id="rId8"/>
    <p:sldLayoutId id="2147483771" r:id="rId9"/>
  </p:sldLayoutIdLst>
  <p:hf sldNum="0" hdr="0" ftr="0" dt="0"/>
  <p:txStyles>
    <p:title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p:titleStyle>
    <p:body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673E2F-2524-0441-8D6C-2FBED8384D0A}"/>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413755" y="266701"/>
            <a:ext cx="1626100" cy="308335"/>
          </a:xfrm>
          <a:prstGeom prst="rect">
            <a:avLst/>
          </a:prstGeom>
        </p:spPr>
      </p:pic>
    </p:spTree>
    <p:extLst>
      <p:ext uri="{BB962C8B-B14F-4D97-AF65-F5344CB8AC3E}">
        <p14:creationId xmlns:p14="http://schemas.microsoft.com/office/powerpoint/2010/main" val="1110218392"/>
      </p:ext>
    </p:extLst>
  </p:cSld>
  <p:clrMap bg1="lt1" tx1="dk1" bg2="lt2" tx2="dk2" accent1="accent1" accent2="accent2" accent3="accent3" accent4="accent4" accent5="accent5" accent6="accent6" hlink="hlink" folHlink="folHlink"/>
  <p:sldLayoutIdLst>
    <p:sldLayoutId id="2147483714"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image" Target="../media/image96.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5" Type="http://schemas.openxmlformats.org/officeDocument/2006/relationships/hyperlink" Target="https://www.ifrs.org/ifrs-sustainability-disclosure-standards-around-the-world/use-by-jurisdiction/" TargetMode="External"/><Relationship Id="rId4" Type="http://schemas.openxmlformats.org/officeDocument/2006/relationships/image" Target="../media/image100.jpeg"/></Relationships>
</file>

<file path=ppt/slides/_rels/slide1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8.jpeg"/></Relationships>
</file>

<file path=ppt/slides/_rels/slide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04.png"/></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8.jpeg"/></Relationships>
</file>

<file path=ppt/slides/_rels/slide2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image" Target="../media/image105.png"/><Relationship Id="rId1" Type="http://schemas.openxmlformats.org/officeDocument/2006/relationships/slideLayout" Target="../slideLayouts/slideLayout3.xml"/><Relationship Id="rId4" Type="http://schemas.openxmlformats.org/officeDocument/2006/relationships/image" Target="../media/image88.jpeg"/></Relationships>
</file>

<file path=ppt/slides/_rels/slide2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unilever.com/files/92ui5egz/production/7e70e8cc5e53ab167bdace9922ff24bf6ae6e5d7.pdf" TargetMode="External"/><Relationship Id="rId5" Type="http://schemas.openxmlformats.org/officeDocument/2006/relationships/image" Target="../media/image107.png"/><Relationship Id="rId4" Type="http://schemas.openxmlformats.org/officeDocument/2006/relationships/image" Target="../media/image88.jpeg"/></Relationships>
</file>

<file path=ppt/slides/_rels/slide2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hyperlink" Target="https://www.db.com/what-we-do/responsibility/sustainability/documents/Deutsche-Bank-ESG-Investments-Framework.pdf?language_id=1&amp;kid=files-documents-csr-sustainability--Deutsche-Bank-ESG-Investments-Framework-pdf.shortcut-en.redirect" TargetMode="External"/><Relationship Id="rId1" Type="http://schemas.openxmlformats.org/officeDocument/2006/relationships/slideLayout" Target="../slideLayouts/slideLayout3.xml"/><Relationship Id="rId4" Type="http://schemas.openxmlformats.org/officeDocument/2006/relationships/image" Target="../media/image88.jpeg"/></Relationships>
</file>

<file path=ppt/slides/_rels/slide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11.png"/></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hyperlink" Target="https://www.eba.europa.eu/risk-and-data-analysis/risk-analysis/risk-monitoring/esg-dashboard" TargetMode="Externa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3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88.jpeg"/><Relationship Id="rId3" Type="http://schemas.openxmlformats.org/officeDocument/2006/relationships/image" Target="../media/image114.svg"/><Relationship Id="rId7" Type="http://schemas.openxmlformats.org/officeDocument/2006/relationships/image" Target="../media/image118.svg"/><Relationship Id="rId1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2.svg"/><Relationship Id="rId5" Type="http://schemas.openxmlformats.org/officeDocument/2006/relationships/image" Target="../media/image116.sv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svg"/></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24.svg"/></Relationships>
</file>

<file path=ppt/slides/_rels/slide4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4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4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27.png"/></Relationships>
</file>

<file path=ppt/slides/_rels/slide4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nfccc.int/news/the-direction-of-travel-improving-every-year-but-we-need-to-urgently-pick-up-the-pace-un-climate" TargetMode="External"/><Relationship Id="rId7" Type="http://schemas.openxmlformats.org/officeDocument/2006/relationships/image" Target="../media/image88.jpeg"/><Relationship Id="rId2" Type="http://schemas.openxmlformats.org/officeDocument/2006/relationships/hyperlink" Target="https://unfccc.int/process-and-meetings/the-paris-agreement/nationally-determined-contributions-ndcs" TargetMode="External"/><Relationship Id="rId1" Type="http://schemas.openxmlformats.org/officeDocument/2006/relationships/slideLayout" Target="../slideLayouts/slideLayout2.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92.jpeg"/><Relationship Id="rId4" Type="http://schemas.openxmlformats.org/officeDocument/2006/relationships/hyperlink" Target="https://www.climatechampions.net/action-agenda/"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88.jpeg"/></Relationships>
</file>

<file path=ppt/slides/_rels/slide5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134.svg"/><Relationship Id="rId3" Type="http://schemas.openxmlformats.org/officeDocument/2006/relationships/image" Target="../media/image129.png"/><Relationship Id="rId7" Type="http://schemas.openxmlformats.org/officeDocument/2006/relationships/image" Target="../media/image133.png"/><Relationship Id="rId12" Type="http://schemas.openxmlformats.org/officeDocument/2006/relationships/image" Target="../media/image88.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2.svg"/><Relationship Id="rId11"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31.png"/><Relationship Id="rId10" Type="http://schemas.openxmlformats.org/officeDocument/2006/relationships/image" Target="../media/image124.svg"/><Relationship Id="rId4" Type="http://schemas.openxmlformats.org/officeDocument/2006/relationships/image" Target="../media/image130.svg"/><Relationship Id="rId9" Type="http://schemas.openxmlformats.org/officeDocument/2006/relationships/image" Target="../media/image12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3.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37.png"/></Relationships>
</file>

<file path=ppt/slides/_rels/slide5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hyperlink" Target="https://vandemoortele.com/sites/default/files/2025-03/EN_2024_AnnualIntegratedReport_Vandemoortele_1.pdf" TargetMode="Externa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5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8.jpeg"/></Relationships>
</file>

<file path=ppt/slides/_rels/slide5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38.png"/><Relationship Id="rId4" Type="http://schemas.openxmlformats.org/officeDocument/2006/relationships/image" Target="../media/image8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3.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88.jpeg"/><Relationship Id="rId5" Type="http://schemas.openxmlformats.org/officeDocument/2006/relationships/image" Target="../media/image143.png"/><Relationship Id="rId10"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42.png"/><Relationship Id="rId9" Type="http://schemas.openxmlformats.org/officeDocument/2006/relationships/image" Target="../media/image147.png"/></Relationships>
</file>

<file path=ppt/slides/_rels/slide6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B322-EE83-4244-A652-0318045BFD8D}"/>
              </a:ext>
            </a:extLst>
          </p:cNvPr>
          <p:cNvSpPr txBox="1">
            <a:spLocks/>
          </p:cNvSpPr>
          <p:nvPr/>
        </p:nvSpPr>
        <p:spPr>
          <a:xfrm>
            <a:off x="403806" y="2562111"/>
            <a:ext cx="4958770"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bg2"/>
                </a:solidFill>
                <a:latin typeface="Arial" panose="020B0604020202020204" pitchFamily="34" charset="0"/>
                <a:cs typeface="Arial" panose="020B0604020202020204" pitchFamily="34" charset="0"/>
              </a:rPr>
              <a:t>Sustainable finance and disclosure</a:t>
            </a:r>
          </a:p>
        </p:txBody>
      </p:sp>
      <p:sp>
        <p:nvSpPr>
          <p:cNvPr id="6" name="Title 1">
            <a:extLst>
              <a:ext uri="{FF2B5EF4-FFF2-40B4-BE49-F238E27FC236}">
                <a16:creationId xmlns:a16="http://schemas.microsoft.com/office/drawing/2014/main" id="{C5EA1FFE-4F53-447D-A82F-A0A6A9F9C8ED}"/>
              </a:ext>
            </a:extLst>
          </p:cNvPr>
          <p:cNvSpPr txBox="1">
            <a:spLocks/>
          </p:cNvSpPr>
          <p:nvPr/>
        </p:nvSpPr>
        <p:spPr>
          <a:xfrm>
            <a:off x="403805" y="3677730"/>
            <a:ext cx="6697391" cy="727279"/>
          </a:xfrm>
          <a:prstGeom prst="rect">
            <a:avLst/>
          </a:prstGeom>
        </p:spPr>
        <p:txBody>
          <a:bodyPr vert="horz" lIns="0" tIns="45720" rIns="91440" bIns="45720" rtlCol="0" anchor="t" anchorCtr="0">
            <a:noAutofit/>
          </a:bodyPr>
          <a:lstStyle>
            <a:lvl1pPr marL="0" indent="0" algn="l" defTabSz="914400" rtl="0" eaLnBrk="1" latinLnBrk="0" hangingPunct="1">
              <a:spcBef>
                <a:spcPct val="0"/>
              </a:spcBef>
              <a:buNone/>
              <a:defRPr sz="2800" kern="1200">
                <a:solidFill>
                  <a:schemeClr val="tx1"/>
                </a:solidFill>
                <a:latin typeface="Arial" pitchFamily="34" charset="0"/>
                <a:ea typeface="+mj-ea"/>
                <a:cs typeface="Arial" pitchFamily="34" charset="0"/>
              </a:defRPr>
            </a:lvl1pPr>
          </a:lstStyle>
          <a:p>
            <a:pPr>
              <a:spcAft>
                <a:spcPts val="600"/>
              </a:spcAft>
            </a:pPr>
            <a:r>
              <a:rPr lang="en-GB" sz="2000" dirty="0">
                <a:solidFill>
                  <a:schemeClr val="tx2"/>
                </a:solidFill>
              </a:rPr>
              <a:t>ULB, </a:t>
            </a:r>
            <a:r>
              <a:rPr lang="en-BE" sz="2000" dirty="0">
                <a:solidFill>
                  <a:schemeClr val="tx2"/>
                </a:solidFill>
              </a:rPr>
              <a:t>7</a:t>
            </a:r>
            <a:r>
              <a:rPr lang="en-GB" sz="2000" dirty="0">
                <a:solidFill>
                  <a:schemeClr val="tx2"/>
                </a:solidFill>
              </a:rPr>
              <a:t> November 202</a:t>
            </a:r>
            <a:r>
              <a:rPr lang="en-BE" sz="2000" dirty="0">
                <a:solidFill>
                  <a:schemeClr val="tx2"/>
                </a:solidFill>
              </a:rPr>
              <a:t>5</a:t>
            </a:r>
            <a:r>
              <a:rPr lang="en-GB" sz="2000" dirty="0">
                <a:solidFill>
                  <a:schemeClr val="tx2"/>
                </a:solidFill>
              </a:rPr>
              <a:t> </a:t>
            </a:r>
          </a:p>
        </p:txBody>
      </p:sp>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8232EEA2-C9F3-0056-7651-1BE3C9A58C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82" y="5856603"/>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8447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2004 UN Global Compact report – Who Cares Wins</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504950"/>
            <a:ext cx="7445325" cy="500136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2004 UN Global Compact report, drawn up at the invitation of UN Secretary-General Kofi Annan and endorsed by 18 global financial institutions, titled “</a:t>
            </a:r>
            <a:r>
              <a:rPr lang="en-GB" i="1" dirty="0">
                <a:latin typeface="+mj-lt"/>
              </a:rPr>
              <a:t>Who Cares Wins. Connecting Financial Markets to a Changing World. Recommendations by the financial industry to </a:t>
            </a:r>
            <a:r>
              <a:rPr lang="en-GB" b="1" i="1" dirty="0">
                <a:latin typeface="+mj-lt"/>
              </a:rPr>
              <a:t>better integrate environmental, social and governance</a:t>
            </a:r>
            <a:r>
              <a:rPr lang="en-GB" i="1" dirty="0">
                <a:latin typeface="+mj-lt"/>
              </a:rPr>
              <a:t> </a:t>
            </a:r>
            <a:r>
              <a:rPr lang="en-GB" b="1" i="1" dirty="0">
                <a:latin typeface="+mj-lt"/>
              </a:rPr>
              <a:t>issues</a:t>
            </a:r>
            <a:r>
              <a:rPr lang="en-GB" i="1" dirty="0">
                <a:latin typeface="+mj-lt"/>
              </a:rPr>
              <a:t> in analysis, asset management and securities brokerage</a:t>
            </a:r>
            <a:r>
              <a:rPr lang="en-GB" dirty="0">
                <a:latin typeface="+mj-lt"/>
              </a:rPr>
              <a:t>”</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sz="1800" dirty="0">
                <a:effectLst/>
                <a:latin typeface="Arial" panose="020B0604020202020204" pitchFamily="34" charset="0"/>
                <a:ea typeface="Arial" panose="020B0604020202020204" pitchFamily="34" charset="0"/>
              </a:rPr>
              <a:t>“</a:t>
            </a:r>
            <a:r>
              <a:rPr lang="en-GB" sz="1800" i="1" dirty="0">
                <a:effectLst/>
                <a:latin typeface="Arial" panose="020B0604020202020204" pitchFamily="34" charset="0"/>
                <a:ea typeface="Arial" panose="020B0604020202020204" pitchFamily="34" charset="0"/>
              </a:rPr>
              <a:t>Ultimately, successful investment depends on a vibrant economy, which depends on a healthy civil society, which is ultimately dependent on a sustainable planet. </a:t>
            </a:r>
            <a:r>
              <a:rPr lang="en-GB" sz="1800" b="1" i="1" dirty="0">
                <a:effectLst/>
                <a:latin typeface="Arial" panose="020B0604020202020204" pitchFamily="34" charset="0"/>
                <a:ea typeface="Arial" panose="020B0604020202020204" pitchFamily="34" charset="0"/>
              </a:rPr>
              <a:t>In the long-term, therefore, investment markets have a clear self-interest in contributing to better management of environmental and social impacts in a way that contributes to the sustainable development of global society</a:t>
            </a:r>
            <a:r>
              <a:rPr lang="en-GB" sz="1800" i="1" dirty="0">
                <a:effectLst/>
                <a:latin typeface="Arial" panose="020B0604020202020204" pitchFamily="34" charset="0"/>
                <a:ea typeface="Arial" panose="020B0604020202020204" pitchFamily="34" charset="0"/>
              </a:rPr>
              <a:t>. </a:t>
            </a:r>
            <a:r>
              <a:rPr lang="en-GB" sz="1800" i="1" dirty="0">
                <a:solidFill>
                  <a:schemeClr val="tx2"/>
                </a:solidFill>
                <a:effectLst/>
                <a:latin typeface="Arial" panose="020B0604020202020204" pitchFamily="34" charset="0"/>
                <a:ea typeface="Arial" panose="020B0604020202020204" pitchFamily="34" charset="0"/>
              </a:rPr>
              <a:t>A better inclusion of environmental, social and corporate governance (ESG) factors</a:t>
            </a:r>
            <a:r>
              <a:rPr lang="en-GB" sz="1800" i="1" dirty="0">
                <a:effectLst/>
                <a:latin typeface="Arial" panose="020B0604020202020204" pitchFamily="34" charset="0"/>
                <a:ea typeface="Arial" panose="020B0604020202020204" pitchFamily="34" charset="0"/>
              </a:rPr>
              <a:t> in investment decisions will ultimately contribute to more stable and predictable markets, which is in the interest of all market actors</a:t>
            </a:r>
            <a:r>
              <a:rPr lang="en-GB" sz="1800" dirty="0">
                <a:effectLst/>
                <a:latin typeface="Arial" panose="020B0604020202020204" pitchFamily="34" charset="0"/>
                <a:ea typeface="Arial" panose="020B0604020202020204" pitchFamily="34" charset="0"/>
              </a:rPr>
              <a:t>”</a:t>
            </a:r>
            <a:endParaRPr lang="en-GB" dirty="0">
              <a:latin typeface="+mj-lt"/>
            </a:endParaRPr>
          </a:p>
          <a:p>
            <a:pPr lvl="1">
              <a:spcAft>
                <a:spcPts val="700"/>
              </a:spcAft>
            </a:pPr>
            <a:endParaRPr lang="en-GB" sz="1600" kern="0" dirty="0">
              <a:solidFill>
                <a:srgbClr val="808080">
                  <a:lumMod val="50000"/>
                </a:srgbClr>
              </a:solidFill>
              <a:latin typeface="Arial"/>
              <a:cs typeface="Arial"/>
            </a:endParaRPr>
          </a:p>
        </p:txBody>
      </p:sp>
      <p:pic>
        <p:nvPicPr>
          <p:cNvPr id="5122" name="Picture 2" descr="What is the Sustainability or ESG Report? Simply Explained">
            <a:extLst>
              <a:ext uri="{FF2B5EF4-FFF2-40B4-BE49-F238E27FC236}">
                <a16:creationId xmlns:a16="http://schemas.microsoft.com/office/drawing/2014/main" id="{E0418F7D-511D-5463-B14D-76258ED25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2955" y="1688650"/>
            <a:ext cx="3177894" cy="42073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ulb llm international business law">
            <a:hlinkClick r:id="rId3"/>
            <a:extLst>
              <a:ext uri="{FF2B5EF4-FFF2-40B4-BE49-F238E27FC236}">
                <a16:creationId xmlns:a16="http://schemas.microsoft.com/office/drawing/2014/main" id="{3884BECF-91EE-E938-82E9-C977498F3F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22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8B390-2919-CC82-4516-A5F854F9F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A1767-7A83-7B28-C25A-289057D43C92}"/>
              </a:ext>
            </a:extLst>
          </p:cNvPr>
          <p:cNvSpPr>
            <a:spLocks noGrp="1"/>
          </p:cNvSpPr>
          <p:nvPr>
            <p:ph type="title"/>
          </p:nvPr>
        </p:nvSpPr>
        <p:spPr/>
        <p:txBody>
          <a:bodyPr/>
          <a:lstStyle/>
          <a:p>
            <a:r>
              <a:rPr lang="en-GB" dirty="0">
                <a:solidFill>
                  <a:srgbClr val="AF005F"/>
                </a:solidFill>
              </a:rPr>
              <a:t>2006 Principles for Responsible Investment (PRI) (cont’d)</a:t>
            </a:r>
          </a:p>
        </p:txBody>
      </p:sp>
      <p:sp>
        <p:nvSpPr>
          <p:cNvPr id="13" name="TextBox 12">
            <a:extLst>
              <a:ext uri="{FF2B5EF4-FFF2-40B4-BE49-F238E27FC236}">
                <a16:creationId xmlns:a16="http://schemas.microsoft.com/office/drawing/2014/main" id="{03613006-E03C-E2E2-244A-230EA3BEAD9D}"/>
              </a:ext>
            </a:extLst>
          </p:cNvPr>
          <p:cNvSpPr txBox="1"/>
          <p:nvPr/>
        </p:nvSpPr>
        <p:spPr>
          <a:xfrm>
            <a:off x="320437" y="1466592"/>
            <a:ext cx="6449818" cy="501675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sz="1700" dirty="0"/>
              <a:t>Year-long process coordinated by the UN Environment Programme Finance Initiative (UNEP FI) and the UN Global Compact</a:t>
            </a:r>
            <a:endParaRPr lang="en-BE" sz="1700" dirty="0"/>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sz="1700" dirty="0">
                <a:latin typeface="Arial" panose="020B0604020202020204" pitchFamily="34" charset="0"/>
                <a:ea typeface="Arial" panose="020B0604020202020204" pitchFamily="34" charset="0"/>
              </a:rPr>
              <a:t>“</a:t>
            </a:r>
            <a:r>
              <a:rPr lang="en-GB" sz="1700" i="1" dirty="0">
                <a:latin typeface="Arial" panose="020B0604020202020204" pitchFamily="34" charset="0"/>
                <a:ea typeface="Arial" panose="020B0604020202020204" pitchFamily="34" charset="0"/>
              </a:rPr>
              <a:t>The PRI defines responsible investment as a strategy and practice to </a:t>
            </a:r>
            <a:r>
              <a:rPr lang="en-GB" sz="1700" b="1" i="1" dirty="0">
                <a:latin typeface="Arial" panose="020B0604020202020204" pitchFamily="34" charset="0"/>
                <a:ea typeface="Arial" panose="020B0604020202020204" pitchFamily="34" charset="0"/>
              </a:rPr>
              <a:t>incorporate environmental, social and governance (ESG) factors in investment decisions and active ownership</a:t>
            </a:r>
            <a:r>
              <a:rPr lang="en-GB" sz="1700" i="1" dirty="0">
                <a:latin typeface="Arial" panose="020B0604020202020204" pitchFamily="34" charset="0"/>
                <a:ea typeface="Arial" panose="020B0604020202020204" pitchFamily="34" charset="0"/>
              </a:rPr>
              <a:t>. There are many terms - such as sustainable investing, ethical investing, and impact investing </a:t>
            </a:r>
            <a:br>
              <a:rPr lang="en-BE" sz="1700" i="1" dirty="0">
                <a:latin typeface="Arial" panose="020B0604020202020204" pitchFamily="34" charset="0"/>
                <a:ea typeface="Arial" panose="020B0604020202020204" pitchFamily="34" charset="0"/>
              </a:rPr>
            </a:br>
            <a:r>
              <a:rPr lang="en-GB" sz="1700" i="1" dirty="0">
                <a:latin typeface="Arial" panose="020B0604020202020204" pitchFamily="34" charset="0"/>
                <a:ea typeface="Arial" panose="020B0604020202020204" pitchFamily="34" charset="0"/>
              </a:rPr>
              <a:t>- associated with the plethora of investment approaches that consider ESG issues. Most lack formal definitions, and they are often used interchangeably. A key to understanding how responsible investment is broader than these concepts is that where many make moral or ethical goals a primary purpose, </a:t>
            </a:r>
            <a:r>
              <a:rPr lang="en-GB" sz="1700" b="1" i="1" dirty="0">
                <a:latin typeface="Arial" panose="020B0604020202020204" pitchFamily="34" charset="0"/>
                <a:ea typeface="Arial" panose="020B0604020202020204" pitchFamily="34" charset="0"/>
              </a:rPr>
              <a:t>responsible investment can and should be pursued by the investor whose sole focus is financial performance</a:t>
            </a:r>
            <a:r>
              <a:rPr lang="en-GB" sz="1700" i="1" dirty="0">
                <a:latin typeface="Arial" panose="020B0604020202020204" pitchFamily="34" charset="0"/>
                <a:ea typeface="Arial" panose="020B0604020202020204" pitchFamily="34" charset="0"/>
              </a:rPr>
              <a:t>, as well as those looking to build a bridge between financial risk/opportunities and outcomes in the real world</a:t>
            </a:r>
            <a:r>
              <a:rPr lang="en-GB" sz="1700" dirty="0">
                <a:latin typeface="Arial" panose="020B0604020202020204" pitchFamily="34" charset="0"/>
                <a:ea typeface="Arial" panose="020B0604020202020204" pitchFamily="34" charset="0"/>
              </a:rPr>
              <a:t>”</a:t>
            </a:r>
            <a:endParaRPr lang="en-GB" sz="1700" dirty="0"/>
          </a:p>
          <a:p>
            <a:pPr lvl="1">
              <a:spcAft>
                <a:spcPts val="700"/>
              </a:spcAft>
            </a:pPr>
            <a:endParaRPr lang="en-GB" sz="1600" kern="0" dirty="0">
              <a:solidFill>
                <a:srgbClr val="808080">
                  <a:lumMod val="50000"/>
                </a:srgbClr>
              </a:solidFill>
              <a:latin typeface="Arial"/>
              <a:cs typeface="Arial"/>
            </a:endParaRPr>
          </a:p>
        </p:txBody>
      </p:sp>
      <p:pic>
        <p:nvPicPr>
          <p:cNvPr id="3" name="Picture 2">
            <a:extLst>
              <a:ext uri="{FF2B5EF4-FFF2-40B4-BE49-F238E27FC236}">
                <a16:creationId xmlns:a16="http://schemas.microsoft.com/office/drawing/2014/main" id="{814279B3-88D4-36F9-502A-EBF36A6D92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47815" y="2239010"/>
            <a:ext cx="5544185" cy="3114040"/>
          </a:xfrm>
          <a:prstGeom prst="rect">
            <a:avLst/>
          </a:prstGeom>
          <a:noFill/>
          <a:ln>
            <a:noFill/>
          </a:ln>
        </p:spPr>
      </p:pic>
      <p:pic>
        <p:nvPicPr>
          <p:cNvPr id="4" name="Picture 2" descr="Image result for ulb llm international business law">
            <a:hlinkClick r:id="rId3"/>
            <a:extLst>
              <a:ext uri="{FF2B5EF4-FFF2-40B4-BE49-F238E27FC236}">
                <a16:creationId xmlns:a16="http://schemas.microsoft.com/office/drawing/2014/main" id="{380C4BB9-CF7B-DC8F-0DA9-6157D3E0F9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300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2006 Principles for Responsible Investment (PRI)</a:t>
            </a:r>
          </a:p>
        </p:txBody>
      </p:sp>
      <p:sp>
        <p:nvSpPr>
          <p:cNvPr id="13" name="TextBox 12">
            <a:extLst>
              <a:ext uri="{FF2B5EF4-FFF2-40B4-BE49-F238E27FC236}">
                <a16:creationId xmlns:a16="http://schemas.microsoft.com/office/drawing/2014/main" id="{6F256204-16DF-342F-0DD4-725D9C4A1266}"/>
              </a:ext>
            </a:extLst>
          </p:cNvPr>
          <p:cNvSpPr txBox="1"/>
          <p:nvPr/>
        </p:nvSpPr>
        <p:spPr>
          <a:xfrm>
            <a:off x="318129" y="1609687"/>
            <a:ext cx="5214454" cy="156196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sz="1800" dirty="0">
                <a:effectLst/>
                <a:latin typeface="Arial" panose="020B0604020202020204" pitchFamily="34" charset="0"/>
                <a:ea typeface="Arial" panose="020B0604020202020204" pitchFamily="34" charset="0"/>
              </a:rPr>
              <a:t>6 principles underpinned by a set of 35 possible actions that institutional investors can take to integrate ESG considerations into their investment activities</a:t>
            </a:r>
            <a:endParaRPr lang="en-GB" b="1" dirty="0">
              <a:latin typeface="+mj-lt"/>
            </a:endParaRPr>
          </a:p>
          <a:p>
            <a:pPr lvl="1">
              <a:spcAft>
                <a:spcPts val="700"/>
              </a:spcAft>
            </a:pPr>
            <a:endParaRPr lang="en-GB" sz="1600" kern="0" dirty="0">
              <a:solidFill>
                <a:srgbClr val="808080">
                  <a:lumMod val="50000"/>
                </a:srgbClr>
              </a:solidFill>
              <a:latin typeface="Arial"/>
              <a:cs typeface="Arial"/>
            </a:endParaRPr>
          </a:p>
        </p:txBody>
      </p:sp>
      <p:pic>
        <p:nvPicPr>
          <p:cNvPr id="4" name="Picture 3">
            <a:extLst>
              <a:ext uri="{FF2B5EF4-FFF2-40B4-BE49-F238E27FC236}">
                <a16:creationId xmlns:a16="http://schemas.microsoft.com/office/drawing/2014/main" id="{52A77554-8799-8B8F-01C1-FFA1A6F850D2}"/>
              </a:ext>
            </a:extLst>
          </p:cNvPr>
          <p:cNvPicPr>
            <a:picLocks noChangeAspect="1"/>
          </p:cNvPicPr>
          <p:nvPr/>
        </p:nvPicPr>
        <p:blipFill>
          <a:blip r:embed="rId2"/>
          <a:stretch>
            <a:fillRect/>
          </a:stretch>
        </p:blipFill>
        <p:spPr>
          <a:xfrm>
            <a:off x="5919237" y="1609687"/>
            <a:ext cx="5701263" cy="4274382"/>
          </a:xfrm>
          <a:prstGeom prst="rect">
            <a:avLst/>
          </a:prstGeom>
        </p:spPr>
      </p:pic>
      <p:pic>
        <p:nvPicPr>
          <p:cNvPr id="6146" name="Picture 2" descr="Principles for Responsible Investment (PRI) - Infrastructure Tool Navigator">
            <a:extLst>
              <a:ext uri="{FF2B5EF4-FFF2-40B4-BE49-F238E27FC236}">
                <a16:creationId xmlns:a16="http://schemas.microsoft.com/office/drawing/2014/main" id="{D287288D-E497-C9A6-0B08-E7B33A0DB3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2738418"/>
            <a:ext cx="4033838" cy="20169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ulb llm international business law">
            <a:hlinkClick r:id="rId4"/>
            <a:extLst>
              <a:ext uri="{FF2B5EF4-FFF2-40B4-BE49-F238E27FC236}">
                <a16:creationId xmlns:a16="http://schemas.microsoft.com/office/drawing/2014/main" id="{37569915-5427-5690-7683-277D3B9672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095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Taskforce on Climate-related Financial Disclosures (TCFD) </a:t>
            </a:r>
            <a:br>
              <a:rPr lang="en-BE" dirty="0">
                <a:solidFill>
                  <a:srgbClr val="AF005F"/>
                </a:solidFill>
              </a:rPr>
            </a:br>
            <a:r>
              <a:rPr lang="en-GB" dirty="0">
                <a:solidFill>
                  <a:srgbClr val="AF005F"/>
                </a:solidFill>
              </a:rPr>
              <a:t>(COP21) </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504950"/>
            <a:ext cx="11217225" cy="490903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2015 Paris Agreement (A</a:t>
            </a:r>
            <a:r>
              <a:rPr lang="en-GB" sz="1800" dirty="0">
                <a:effectLst/>
                <a:latin typeface="Arial" panose="020B0604020202020204" pitchFamily="34" charset="0"/>
                <a:ea typeface="Arial" panose="020B0604020202020204" pitchFamily="34" charset="0"/>
              </a:rPr>
              <a:t>rticle 2): </a:t>
            </a:r>
          </a:p>
          <a:p>
            <a:pPr marL="742950" lvl="1" indent="-285750">
              <a:spcAft>
                <a:spcPts val="900"/>
              </a:spcAft>
              <a:buFont typeface="Arial" panose="020B0604020202020204" pitchFamily="34" charset="0"/>
              <a:buChar char="&gt;"/>
              <a:defRPr/>
            </a:pPr>
            <a:r>
              <a:rPr lang="en-GB" dirty="0">
                <a:latin typeface="Arial" panose="020B0604020202020204" pitchFamily="34" charset="0"/>
                <a:ea typeface="Arial" panose="020B0604020202020204" pitchFamily="34" charset="0"/>
              </a:rPr>
              <a:t>T</a:t>
            </a:r>
            <a:r>
              <a:rPr lang="en-GB" dirty="0">
                <a:effectLst/>
                <a:latin typeface="Arial" panose="020B0604020202020204" pitchFamily="34" charset="0"/>
                <a:ea typeface="Arial" panose="020B0604020202020204" pitchFamily="34" charset="0"/>
              </a:rPr>
              <a:t>he agreement’s overarching goal is to hold “</a:t>
            </a:r>
            <a:r>
              <a:rPr lang="en-GB" i="1" dirty="0">
                <a:effectLst/>
                <a:latin typeface="Arial" panose="020B0604020202020204" pitchFamily="34" charset="0"/>
                <a:ea typeface="Arial" panose="020B0604020202020204" pitchFamily="34" charset="0"/>
              </a:rPr>
              <a:t>the increase in the global average temperature to well below 2°C above pre-industrial levels</a:t>
            </a:r>
            <a:r>
              <a:rPr lang="en-GB" dirty="0">
                <a:effectLst/>
                <a:latin typeface="Arial" panose="020B0604020202020204" pitchFamily="34" charset="0"/>
                <a:ea typeface="Arial" panose="020B0604020202020204" pitchFamily="34" charset="0"/>
              </a:rPr>
              <a:t>” and pursue efforts “</a:t>
            </a:r>
            <a:r>
              <a:rPr lang="en-GB" i="1" dirty="0">
                <a:effectLst/>
                <a:latin typeface="Arial" panose="020B0604020202020204" pitchFamily="34" charset="0"/>
                <a:ea typeface="Arial" panose="020B0604020202020204" pitchFamily="34" charset="0"/>
              </a:rPr>
              <a:t>to limit the temperature increase to 1.5°C above pre-industrial levels</a:t>
            </a:r>
            <a:r>
              <a:rPr lang="en-GB" dirty="0">
                <a:effectLst/>
                <a:latin typeface="Arial" panose="020B0604020202020204" pitchFamily="34" charset="0"/>
                <a:ea typeface="Arial" panose="020B0604020202020204" pitchFamily="34" charset="0"/>
              </a:rPr>
              <a:t>” (i.e. net worldwide carbon emissions need to be reduced by 45% by 2030 and reach net zero by 2050)  </a:t>
            </a:r>
          </a:p>
          <a:p>
            <a:pPr marL="742950" lvl="1" indent="-285750">
              <a:spcAft>
                <a:spcPts val="900"/>
              </a:spcAft>
              <a:buFont typeface="Arial" panose="020B0604020202020204" pitchFamily="34" charset="0"/>
              <a:buChar char="&gt;"/>
              <a:defRPr/>
            </a:pPr>
            <a:r>
              <a:rPr lang="en-GB" dirty="0">
                <a:effectLst/>
                <a:latin typeface="Arial" panose="020B0604020202020204" pitchFamily="34" charset="0"/>
                <a:ea typeface="Arial" panose="020B0604020202020204" pitchFamily="34" charset="0"/>
              </a:rPr>
              <a:t>Objective of “</a:t>
            </a:r>
            <a:r>
              <a:rPr lang="en-GB" i="1" dirty="0">
                <a:effectLst/>
                <a:latin typeface="Arial" panose="020B0604020202020204" pitchFamily="34" charset="0"/>
                <a:ea typeface="Arial" panose="020B0604020202020204" pitchFamily="34" charset="0"/>
              </a:rPr>
              <a:t>making finance flows consistent with a pathway towards low greenhouse gas emissions and climate-resilient development</a:t>
            </a:r>
            <a:r>
              <a:rPr lang="en-GB" dirty="0">
                <a:effectLst/>
                <a:latin typeface="Arial" panose="020B0604020202020204" pitchFamily="34" charset="0"/>
                <a:ea typeface="Arial" panose="020B0604020202020204" pitchFamily="34" charset="0"/>
              </a:rPr>
              <a:t>” is also included</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Arial" panose="020B0604020202020204" pitchFamily="34" charset="0"/>
              </a:rPr>
              <a:t>G20 set up the TCFD:</a:t>
            </a:r>
          </a:p>
          <a:p>
            <a:pPr marL="742950" lvl="1" indent="-285750">
              <a:spcAft>
                <a:spcPts val="900"/>
              </a:spcAft>
              <a:buFont typeface="Arial" panose="020B0604020202020204" pitchFamily="34" charset="0"/>
              <a:buChar char="&gt;"/>
              <a:defRPr/>
            </a:pPr>
            <a:r>
              <a:rPr lang="en-GB" dirty="0">
                <a:latin typeface="+mj-lt"/>
              </a:rPr>
              <a:t>Publishes recommendations designed to standardise worldwide climate-related disclosures that could "</a:t>
            </a:r>
            <a:r>
              <a:rPr lang="en-GB" i="1" dirty="0">
                <a:latin typeface="+mj-lt"/>
              </a:rPr>
              <a:t>promote more informed investment (...) and in turn, enable stakeholders to understand better concentrations of carbon-related assets in the financial sectors</a:t>
            </a:r>
            <a:r>
              <a:rPr lang="en-GB" dirty="0">
                <a:latin typeface="+mj-lt"/>
              </a:rPr>
              <a:t>." </a:t>
            </a:r>
          </a:p>
          <a:p>
            <a:pPr marL="742950" lvl="1" indent="-285750">
              <a:spcAft>
                <a:spcPts val="900"/>
              </a:spcAft>
              <a:buFont typeface="Arial" panose="020B0604020202020204" pitchFamily="34" charset="0"/>
              <a:buChar char="&gt;"/>
              <a:defRPr/>
            </a:pPr>
            <a:r>
              <a:rPr lang="en-GB" dirty="0">
                <a:latin typeface="+mj-lt"/>
              </a:rPr>
              <a:t>These recommendations allow companies to use a standardised way to report their own climate-related financial risks, consisting of physical, liability and transition risks, to stakeholders (&gt;&lt; double materiality at EU level)</a:t>
            </a:r>
          </a:p>
          <a:p>
            <a:pPr lvl="1">
              <a:spcAft>
                <a:spcPts val="700"/>
              </a:spcAft>
            </a:pPr>
            <a:endParaRPr lang="en-GB" sz="1600" kern="0" dirty="0">
              <a:solidFill>
                <a:srgbClr val="808080">
                  <a:lumMod val="50000"/>
                </a:srgbClr>
              </a:solidFill>
              <a:latin typeface="Arial"/>
              <a:cs typeface="Arial"/>
            </a:endParaRPr>
          </a:p>
        </p:txBody>
      </p:sp>
      <p:pic>
        <p:nvPicPr>
          <p:cNvPr id="3" name="Picture 2" descr="Image result for ulb llm international business law">
            <a:hlinkClick r:id="rId2"/>
            <a:extLst>
              <a:ext uri="{FF2B5EF4-FFF2-40B4-BE49-F238E27FC236}">
                <a16:creationId xmlns:a16="http://schemas.microsoft.com/office/drawing/2014/main" id="{BAEAF1B6-EDBC-1504-83F4-DD0C286EFE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94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International Sustainability Standards Board (ISSB) </a:t>
            </a:r>
            <a:br>
              <a:rPr lang="en-BE" dirty="0">
                <a:solidFill>
                  <a:srgbClr val="AF005F"/>
                </a:solidFill>
              </a:rPr>
            </a:br>
            <a:r>
              <a:rPr lang="en-GB" dirty="0">
                <a:solidFill>
                  <a:srgbClr val="AF005F"/>
                </a:solidFill>
              </a:rPr>
              <a:t>(COP26)</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409700"/>
            <a:ext cx="11217225" cy="48090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Set up at 2021 COP26</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Standard-setting board of the International Financial Reporting Standards (IFRS) Foundation, a not-for-profit organisation that sets global, corporate reporting</a:t>
            </a:r>
            <a:r>
              <a:rPr lang="en-BE" dirty="0">
                <a:latin typeface="+mj-lt"/>
              </a:rPr>
              <a:t> (usually financial)</a:t>
            </a:r>
            <a:r>
              <a:rPr lang="en-GB" dirty="0">
                <a:latin typeface="+mj-lt"/>
              </a:rPr>
              <a:t> standards </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The IFRS Foundation has taken over the monitoring of the progress on companies’ climate-related disclosures from the TCFD</a:t>
            </a:r>
            <a:r>
              <a:rPr lang="en-BE" dirty="0">
                <a:latin typeface="+mj-lt"/>
              </a:rPr>
              <a:t>, through the </a:t>
            </a:r>
            <a:r>
              <a:rPr lang="nl-BE" dirty="0">
                <a:latin typeface="+mj-lt"/>
              </a:rPr>
              <a:t>International </a:t>
            </a:r>
            <a:r>
              <a:rPr lang="nl-BE" dirty="0" err="1">
                <a:latin typeface="+mj-lt"/>
              </a:rPr>
              <a:t>Sustainability</a:t>
            </a:r>
            <a:r>
              <a:rPr lang="nl-BE" dirty="0">
                <a:latin typeface="+mj-lt"/>
              </a:rPr>
              <a:t> Standards Board </a:t>
            </a:r>
            <a:r>
              <a:rPr lang="en-BE" dirty="0">
                <a:latin typeface="+mj-lt"/>
              </a:rPr>
              <a:t>(ISSB)</a:t>
            </a:r>
            <a:endParaRPr lang="en-GB" dirty="0">
              <a:latin typeface="+mj-lt"/>
            </a:endParaRP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First two </a:t>
            </a:r>
            <a:r>
              <a:rPr lang="en-BE" b="1" dirty="0">
                <a:latin typeface="+mj-lt"/>
              </a:rPr>
              <a:t>ISSB</a:t>
            </a:r>
            <a:r>
              <a:rPr lang="en-GB" b="1" dirty="0">
                <a:latin typeface="+mj-lt"/>
              </a:rPr>
              <a:t> Sustainability Disclosure Standards </a:t>
            </a:r>
            <a:r>
              <a:rPr lang="en-GB" dirty="0">
                <a:latin typeface="+mj-lt"/>
              </a:rPr>
              <a:t>published in 2023</a:t>
            </a:r>
            <a:r>
              <a:rPr lang="en-BE" dirty="0">
                <a:latin typeface="+mj-lt"/>
              </a:rPr>
              <a:t>: (i) </a:t>
            </a:r>
            <a:r>
              <a:rPr lang="en-GB" b="1" dirty="0">
                <a:latin typeface="+mj-lt"/>
              </a:rPr>
              <a:t>general requirements</a:t>
            </a:r>
            <a:r>
              <a:rPr lang="en-BE" b="1" dirty="0">
                <a:latin typeface="+mj-lt"/>
              </a:rPr>
              <a:t> </a:t>
            </a:r>
            <a:r>
              <a:rPr lang="en-BE" dirty="0">
                <a:latin typeface="+mj-lt"/>
              </a:rPr>
              <a:t>and</a:t>
            </a:r>
            <a:r>
              <a:rPr lang="en-GB" dirty="0">
                <a:latin typeface="+mj-lt"/>
              </a:rPr>
              <a:t> </a:t>
            </a:r>
            <a:br>
              <a:rPr lang="en-BE" dirty="0">
                <a:latin typeface="+mj-lt"/>
              </a:rPr>
            </a:br>
            <a:r>
              <a:rPr lang="en-BE" dirty="0">
                <a:latin typeface="+mj-lt"/>
              </a:rPr>
              <a:t>(ii) </a:t>
            </a:r>
            <a:r>
              <a:rPr lang="en-GB" b="1" dirty="0">
                <a:latin typeface="+mj-lt"/>
              </a:rPr>
              <a:t>climate-related risks and opportunities</a:t>
            </a:r>
          </a:p>
          <a:p>
            <a:pPr marR="0" lvl="0" algn="l" defTabSz="914400" rtl="0" eaLnBrk="1" fontAlgn="auto" latinLnBrk="0" hangingPunct="1">
              <a:lnSpc>
                <a:spcPct val="100000"/>
              </a:lnSpc>
              <a:spcBef>
                <a:spcPts val="0"/>
              </a:spcBef>
              <a:spcAft>
                <a:spcPts val="900"/>
              </a:spcAft>
              <a:buClrTx/>
              <a:buSzTx/>
              <a:tabLst/>
              <a:defRPr/>
            </a:pPr>
            <a:r>
              <a:rPr lang="en-BE" sz="1600" kern="0" dirty="0">
                <a:solidFill>
                  <a:srgbClr val="808080">
                    <a:lumMod val="50000"/>
                  </a:srgbClr>
                </a:solidFill>
                <a:latin typeface="Arial"/>
                <a:cs typeface="Arial"/>
              </a:rPr>
              <a:t>        </a:t>
            </a:r>
            <a:r>
              <a:rPr lang="en-GB" sz="1600" kern="0" dirty="0">
                <a:solidFill>
                  <a:srgbClr val="808080">
                    <a:lumMod val="50000"/>
                  </a:srgbClr>
                </a:solidFill>
                <a:latin typeface="Arial"/>
                <a:cs typeface="Arial"/>
              </a:rPr>
              <a:t>“</a:t>
            </a:r>
            <a:r>
              <a:rPr lang="en-GB" sz="1600" i="1" kern="0" dirty="0">
                <a:solidFill>
                  <a:srgbClr val="808080">
                    <a:lumMod val="50000"/>
                  </a:srgbClr>
                </a:solidFill>
                <a:latin typeface="Arial"/>
                <a:cs typeface="Arial"/>
              </a:rPr>
              <a:t>The ISSB is committed to delivering standards that are cost-effective, decision-useful and market informed.</a:t>
            </a:r>
          </a:p>
          <a:p>
            <a:pPr marL="742950" lvl="1" indent="-285750">
              <a:spcAft>
                <a:spcPts val="900"/>
              </a:spcAft>
              <a:buFont typeface="Arial" panose="020B0604020202020204" pitchFamily="34" charset="0"/>
              <a:buChar char="&gt;"/>
              <a:defRPr/>
            </a:pPr>
            <a:r>
              <a:rPr lang="en-GB" sz="1600" i="1" kern="0" dirty="0">
                <a:solidFill>
                  <a:srgbClr val="808080">
                    <a:lumMod val="50000"/>
                  </a:srgbClr>
                </a:solidFill>
                <a:latin typeface="Arial"/>
                <a:cs typeface="Arial"/>
              </a:rPr>
              <a:t>The standards are developed with efficiency in mind, helping companies to report what is needed globally to investors across markets globally.</a:t>
            </a:r>
          </a:p>
          <a:p>
            <a:pPr marL="742950" lvl="1" indent="-285750">
              <a:spcAft>
                <a:spcPts val="900"/>
              </a:spcAft>
              <a:buFont typeface="Arial" panose="020B0604020202020204" pitchFamily="34" charset="0"/>
              <a:buChar char="&gt;"/>
              <a:defRPr/>
            </a:pPr>
            <a:r>
              <a:rPr lang="en-GB" sz="1600" i="1" kern="0" dirty="0">
                <a:solidFill>
                  <a:srgbClr val="808080">
                    <a:lumMod val="50000"/>
                  </a:srgbClr>
                </a:solidFill>
                <a:latin typeface="Arial"/>
                <a:cs typeface="Arial"/>
              </a:rPr>
              <a:t>The standards are designed to provide the right information, in the right way, to support investor decision-making and facilitate international comparability to attract capital.</a:t>
            </a:r>
          </a:p>
          <a:p>
            <a:pPr marL="742950" lvl="1" indent="-285750">
              <a:spcAft>
                <a:spcPts val="900"/>
              </a:spcAft>
              <a:buFont typeface="Arial" panose="020B0604020202020204" pitchFamily="34" charset="0"/>
              <a:buChar char="&gt;"/>
              <a:defRPr/>
            </a:pPr>
            <a:r>
              <a:rPr lang="en-GB" sz="1600" i="1" kern="0" dirty="0">
                <a:solidFill>
                  <a:srgbClr val="808080">
                    <a:lumMod val="50000"/>
                  </a:srgbClr>
                </a:solidFill>
                <a:latin typeface="Arial"/>
                <a:cs typeface="Arial"/>
              </a:rPr>
              <a:t>A company can avoid double-reporting by applying the ISSB’s standards. When jurisdictional requirements build on the global baseline, companies are able to meet jurisdictional requirements while benefiting from the efficiency and comparability of the global baseline</a:t>
            </a:r>
            <a:r>
              <a:rPr lang="en-GB" sz="1600" kern="0" dirty="0">
                <a:solidFill>
                  <a:srgbClr val="808080">
                    <a:lumMod val="50000"/>
                  </a:srgbClr>
                </a:solidFill>
                <a:latin typeface="Arial"/>
                <a:cs typeface="Arial"/>
              </a:rPr>
              <a:t>.”</a:t>
            </a:r>
          </a:p>
        </p:txBody>
      </p:sp>
      <p:pic>
        <p:nvPicPr>
          <p:cNvPr id="3" name="Picture 2" descr="Image result for ulb llm international business law">
            <a:hlinkClick r:id="rId2"/>
            <a:extLst>
              <a:ext uri="{FF2B5EF4-FFF2-40B4-BE49-F238E27FC236}">
                <a16:creationId xmlns:a16="http://schemas.microsoft.com/office/drawing/2014/main" id="{11697BEC-916A-9150-53ED-1AE19BF52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27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BE" dirty="0"/>
              <a:t>ISSB</a:t>
            </a:r>
            <a:r>
              <a:rPr lang="en-GB" dirty="0"/>
              <a:t> Sustainability Disclosure Standards</a:t>
            </a:r>
            <a:endParaRPr lang="en-GB" dirty="0">
              <a:solidFill>
                <a:srgbClr val="AF005F"/>
              </a:solidFill>
            </a:endParaRPr>
          </a:p>
        </p:txBody>
      </p:sp>
      <p:sp>
        <p:nvSpPr>
          <p:cNvPr id="13" name="TextBox 12">
            <a:extLst>
              <a:ext uri="{FF2B5EF4-FFF2-40B4-BE49-F238E27FC236}">
                <a16:creationId xmlns:a16="http://schemas.microsoft.com/office/drawing/2014/main" id="{6F256204-16DF-342F-0DD4-725D9C4A1266}"/>
              </a:ext>
            </a:extLst>
          </p:cNvPr>
          <p:cNvSpPr txBox="1"/>
          <p:nvPr/>
        </p:nvSpPr>
        <p:spPr>
          <a:xfrm>
            <a:off x="10635549" y="1488127"/>
            <a:ext cx="1697937" cy="132343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900"/>
              </a:spcAft>
              <a:buClrTx/>
              <a:buSzTx/>
              <a:tabLst/>
              <a:defRPr/>
            </a:pPr>
            <a:r>
              <a:rPr lang="en-BE" sz="1600" dirty="0">
                <a:latin typeface="+mj-lt"/>
              </a:rPr>
              <a:t>Voluntary </a:t>
            </a:r>
            <a:r>
              <a:rPr lang="en-GB" sz="1600" dirty="0">
                <a:latin typeface="+mj-lt"/>
              </a:rPr>
              <a:t>standards</a:t>
            </a:r>
            <a:r>
              <a:rPr lang="en-BE" sz="1600" dirty="0">
                <a:latin typeface="+mj-lt"/>
              </a:rPr>
              <a:t>, but increasingly imposed by national laws </a:t>
            </a:r>
            <a:endParaRPr lang="en-GB" sz="1600" dirty="0">
              <a:latin typeface="+mj-lt"/>
            </a:endParaRPr>
          </a:p>
        </p:txBody>
      </p:sp>
      <p:pic>
        <p:nvPicPr>
          <p:cNvPr id="3" name="Picture 2" descr="Image result for ulb llm international business law">
            <a:hlinkClick r:id="rId2"/>
            <a:extLst>
              <a:ext uri="{FF2B5EF4-FFF2-40B4-BE49-F238E27FC236}">
                <a16:creationId xmlns:a16="http://schemas.microsoft.com/office/drawing/2014/main" id="{607D60B0-2353-E48E-180A-24C6C9CAC4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1095" descr="A map of the world&#10;&#10;Description automatically generated with medium confidence">
            <a:extLst>
              <a:ext uri="{FF2B5EF4-FFF2-40B4-BE49-F238E27FC236}">
                <a16:creationId xmlns:a16="http://schemas.microsoft.com/office/drawing/2014/main" id="{88518863-1DAA-384E-E692-EBA2887401C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763262" y="1989131"/>
            <a:ext cx="5229050" cy="3473384"/>
          </a:xfrm>
          <a:prstGeom prst="rect">
            <a:avLst/>
          </a:prstGeom>
        </p:spPr>
      </p:pic>
      <p:grpSp>
        <p:nvGrpSpPr>
          <p:cNvPr id="1097" name="Group 1096">
            <a:extLst>
              <a:ext uri="{FF2B5EF4-FFF2-40B4-BE49-F238E27FC236}">
                <a16:creationId xmlns:a16="http://schemas.microsoft.com/office/drawing/2014/main" id="{162A33F4-8A03-ABDF-68D3-C6DBC817247C}"/>
              </a:ext>
            </a:extLst>
          </p:cNvPr>
          <p:cNvGrpSpPr/>
          <p:nvPr/>
        </p:nvGrpSpPr>
        <p:grpSpPr>
          <a:xfrm>
            <a:off x="5986031" y="2931970"/>
            <a:ext cx="118063" cy="178834"/>
            <a:chOff x="864086" y="1561856"/>
            <a:chExt cx="146113" cy="213455"/>
          </a:xfrm>
        </p:grpSpPr>
        <p:sp>
          <p:nvSpPr>
            <p:cNvPr id="1098" name="Freeform: Shape 1097">
              <a:extLst>
                <a:ext uri="{FF2B5EF4-FFF2-40B4-BE49-F238E27FC236}">
                  <a16:creationId xmlns:a16="http://schemas.microsoft.com/office/drawing/2014/main" id="{7AF10F73-FD8B-D6D1-C834-E5D09641FC1F}"/>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099" name="Freeform: Shape 1098">
              <a:extLst>
                <a:ext uri="{FF2B5EF4-FFF2-40B4-BE49-F238E27FC236}">
                  <a16:creationId xmlns:a16="http://schemas.microsoft.com/office/drawing/2014/main" id="{0237D07A-E92D-C42E-9861-E63466BE06EE}"/>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2D4F4"/>
            </a:solidFill>
            <a:ln w="9525" cap="flat">
              <a:noFill/>
              <a:prstDash val="solid"/>
              <a:miter/>
            </a:ln>
          </p:spPr>
          <p:txBody>
            <a:bodyPr rtlCol="0" anchor="ctr"/>
            <a:lstStyle/>
            <a:p>
              <a:endParaRPr lang="en-GB" dirty="0"/>
            </a:p>
          </p:txBody>
        </p:sp>
        <p:sp>
          <p:nvSpPr>
            <p:cNvPr id="1100" name="Freeform: Shape 1099">
              <a:extLst>
                <a:ext uri="{FF2B5EF4-FFF2-40B4-BE49-F238E27FC236}">
                  <a16:creationId xmlns:a16="http://schemas.microsoft.com/office/drawing/2014/main" id="{2AC5D6AD-8C4E-7986-D9A3-E62CA966A7D7}"/>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01" name="Group 1100">
            <a:extLst>
              <a:ext uri="{FF2B5EF4-FFF2-40B4-BE49-F238E27FC236}">
                <a16:creationId xmlns:a16="http://schemas.microsoft.com/office/drawing/2014/main" id="{83B1EE1A-7D84-02EC-C4F7-F09F37CE6752}"/>
              </a:ext>
            </a:extLst>
          </p:cNvPr>
          <p:cNvGrpSpPr/>
          <p:nvPr/>
        </p:nvGrpSpPr>
        <p:grpSpPr>
          <a:xfrm>
            <a:off x="5992476" y="2277628"/>
            <a:ext cx="115333" cy="181243"/>
            <a:chOff x="1141429" y="1563808"/>
            <a:chExt cx="146113" cy="213455"/>
          </a:xfrm>
        </p:grpSpPr>
        <p:sp>
          <p:nvSpPr>
            <p:cNvPr id="1102" name="Freeform: Shape 1101">
              <a:extLst>
                <a:ext uri="{FF2B5EF4-FFF2-40B4-BE49-F238E27FC236}">
                  <a16:creationId xmlns:a16="http://schemas.microsoft.com/office/drawing/2014/main" id="{38DE2F93-73FE-5E5E-74D5-4B399EFDBCFC}"/>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103" name="Freeform: Shape 1102">
              <a:extLst>
                <a:ext uri="{FF2B5EF4-FFF2-40B4-BE49-F238E27FC236}">
                  <a16:creationId xmlns:a16="http://schemas.microsoft.com/office/drawing/2014/main" id="{7969E254-3947-4D84-3829-309868D3A30F}"/>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04" name="Group 1103">
            <a:extLst>
              <a:ext uri="{FF2B5EF4-FFF2-40B4-BE49-F238E27FC236}">
                <a16:creationId xmlns:a16="http://schemas.microsoft.com/office/drawing/2014/main" id="{CCE94BF9-EB14-45A7-0240-387F956CD226}"/>
              </a:ext>
            </a:extLst>
          </p:cNvPr>
          <p:cNvGrpSpPr/>
          <p:nvPr/>
        </p:nvGrpSpPr>
        <p:grpSpPr>
          <a:xfrm>
            <a:off x="6019930" y="2750727"/>
            <a:ext cx="115333" cy="181243"/>
            <a:chOff x="1141429" y="1563808"/>
            <a:chExt cx="146113" cy="213455"/>
          </a:xfrm>
        </p:grpSpPr>
        <p:sp>
          <p:nvSpPr>
            <p:cNvPr id="1105" name="Freeform: Shape 1104">
              <a:extLst>
                <a:ext uri="{FF2B5EF4-FFF2-40B4-BE49-F238E27FC236}">
                  <a16:creationId xmlns:a16="http://schemas.microsoft.com/office/drawing/2014/main" id="{D04A879F-F262-D7FC-EEFD-2BD8E33DF66D}"/>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106" name="Freeform: Shape 1105">
              <a:extLst>
                <a:ext uri="{FF2B5EF4-FFF2-40B4-BE49-F238E27FC236}">
                  <a16:creationId xmlns:a16="http://schemas.microsoft.com/office/drawing/2014/main" id="{8153428E-1A03-2AF0-AF56-72A5DB5BC999}"/>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07" name="Group 1106">
            <a:extLst>
              <a:ext uri="{FF2B5EF4-FFF2-40B4-BE49-F238E27FC236}">
                <a16:creationId xmlns:a16="http://schemas.microsoft.com/office/drawing/2014/main" id="{A08F5CF7-7EAA-FAFF-C83B-E7C28CA52345}"/>
              </a:ext>
            </a:extLst>
          </p:cNvPr>
          <p:cNvGrpSpPr/>
          <p:nvPr/>
        </p:nvGrpSpPr>
        <p:grpSpPr>
          <a:xfrm>
            <a:off x="5834705" y="2931970"/>
            <a:ext cx="115333" cy="181243"/>
            <a:chOff x="1141429" y="1563808"/>
            <a:chExt cx="146113" cy="213455"/>
          </a:xfrm>
        </p:grpSpPr>
        <p:sp>
          <p:nvSpPr>
            <p:cNvPr id="1108" name="Freeform: Shape 1107">
              <a:extLst>
                <a:ext uri="{FF2B5EF4-FFF2-40B4-BE49-F238E27FC236}">
                  <a16:creationId xmlns:a16="http://schemas.microsoft.com/office/drawing/2014/main" id="{A34F66F0-4314-9219-380C-24ADB0FC6D05}"/>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109" name="Freeform: Shape 1108">
              <a:extLst>
                <a:ext uri="{FF2B5EF4-FFF2-40B4-BE49-F238E27FC236}">
                  <a16:creationId xmlns:a16="http://schemas.microsoft.com/office/drawing/2014/main" id="{5FB577E0-A383-13B9-54DB-E349461764DA}"/>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10" name="Group 1109">
            <a:extLst>
              <a:ext uri="{FF2B5EF4-FFF2-40B4-BE49-F238E27FC236}">
                <a16:creationId xmlns:a16="http://schemas.microsoft.com/office/drawing/2014/main" id="{DEE38680-65C3-D780-638C-981939B3851F}"/>
              </a:ext>
            </a:extLst>
          </p:cNvPr>
          <p:cNvGrpSpPr/>
          <p:nvPr/>
        </p:nvGrpSpPr>
        <p:grpSpPr>
          <a:xfrm>
            <a:off x="4583286" y="3153562"/>
            <a:ext cx="116771" cy="181243"/>
            <a:chOff x="592483" y="1522586"/>
            <a:chExt cx="146113" cy="213455"/>
          </a:xfrm>
        </p:grpSpPr>
        <p:sp>
          <p:nvSpPr>
            <p:cNvPr id="1111" name="Freeform: Shape 1110">
              <a:extLst>
                <a:ext uri="{FF2B5EF4-FFF2-40B4-BE49-F238E27FC236}">
                  <a16:creationId xmlns:a16="http://schemas.microsoft.com/office/drawing/2014/main" id="{8F515334-9EB0-BDA6-44EA-203235833EB4}"/>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CEA2"/>
            </a:solidFill>
            <a:ln w="9525" cap="flat">
              <a:noFill/>
              <a:prstDash val="solid"/>
              <a:miter/>
            </a:ln>
          </p:spPr>
          <p:txBody>
            <a:bodyPr rtlCol="0" anchor="ctr"/>
            <a:lstStyle/>
            <a:p>
              <a:endParaRPr lang="en-GB" dirty="0"/>
            </a:p>
          </p:txBody>
        </p:sp>
        <p:sp>
          <p:nvSpPr>
            <p:cNvPr id="1112" name="Freeform: Shape 1111">
              <a:extLst>
                <a:ext uri="{FF2B5EF4-FFF2-40B4-BE49-F238E27FC236}">
                  <a16:creationId xmlns:a16="http://schemas.microsoft.com/office/drawing/2014/main" id="{07693B2F-5C4B-F058-9220-9EA3FC31424F}"/>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13" name="Group 1112">
            <a:extLst>
              <a:ext uri="{FF2B5EF4-FFF2-40B4-BE49-F238E27FC236}">
                <a16:creationId xmlns:a16="http://schemas.microsoft.com/office/drawing/2014/main" id="{725BD91C-D0EE-7185-29AC-DB8DB5257FE1}"/>
              </a:ext>
            </a:extLst>
          </p:cNvPr>
          <p:cNvGrpSpPr/>
          <p:nvPr/>
        </p:nvGrpSpPr>
        <p:grpSpPr>
          <a:xfrm>
            <a:off x="5318122" y="4455677"/>
            <a:ext cx="116771" cy="181243"/>
            <a:chOff x="592483" y="1522586"/>
            <a:chExt cx="146113" cy="213455"/>
          </a:xfrm>
        </p:grpSpPr>
        <p:sp>
          <p:nvSpPr>
            <p:cNvPr id="1114" name="Freeform: Shape 1113">
              <a:extLst>
                <a:ext uri="{FF2B5EF4-FFF2-40B4-BE49-F238E27FC236}">
                  <a16:creationId xmlns:a16="http://schemas.microsoft.com/office/drawing/2014/main" id="{970E0229-38B5-EC9E-88FF-330BE3ED7DC6}"/>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115" name="Freeform: Shape 1114">
              <a:extLst>
                <a:ext uri="{FF2B5EF4-FFF2-40B4-BE49-F238E27FC236}">
                  <a16:creationId xmlns:a16="http://schemas.microsoft.com/office/drawing/2014/main" id="{DBF51EDB-8AE1-8033-5655-2F406806AF97}"/>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16" name="Group 1115">
            <a:extLst>
              <a:ext uri="{FF2B5EF4-FFF2-40B4-BE49-F238E27FC236}">
                <a16:creationId xmlns:a16="http://schemas.microsoft.com/office/drawing/2014/main" id="{B48A7359-BBFA-5E9A-3846-EC49BCC9A2AD}"/>
              </a:ext>
            </a:extLst>
          </p:cNvPr>
          <p:cNvGrpSpPr/>
          <p:nvPr/>
        </p:nvGrpSpPr>
        <p:grpSpPr>
          <a:xfrm>
            <a:off x="7688805" y="3560640"/>
            <a:ext cx="116771" cy="181243"/>
            <a:chOff x="592483" y="1522586"/>
            <a:chExt cx="146113" cy="213455"/>
          </a:xfrm>
        </p:grpSpPr>
        <p:sp>
          <p:nvSpPr>
            <p:cNvPr id="1117" name="Freeform: Shape 1116">
              <a:extLst>
                <a:ext uri="{FF2B5EF4-FFF2-40B4-BE49-F238E27FC236}">
                  <a16:creationId xmlns:a16="http://schemas.microsoft.com/office/drawing/2014/main" id="{CEE2E416-4CDA-ECD8-98DD-F7C1F08BBB42}"/>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118" name="Freeform: Shape 1117">
              <a:extLst>
                <a:ext uri="{FF2B5EF4-FFF2-40B4-BE49-F238E27FC236}">
                  <a16:creationId xmlns:a16="http://schemas.microsoft.com/office/drawing/2014/main" id="{E5463524-C925-C4D8-6EED-3A94713B23EA}"/>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19" name="Group 1118">
            <a:extLst>
              <a:ext uri="{FF2B5EF4-FFF2-40B4-BE49-F238E27FC236}">
                <a16:creationId xmlns:a16="http://schemas.microsoft.com/office/drawing/2014/main" id="{B6EE1BA2-C7E0-DC31-F457-76BF27A89A19}"/>
              </a:ext>
            </a:extLst>
          </p:cNvPr>
          <p:cNvGrpSpPr/>
          <p:nvPr/>
        </p:nvGrpSpPr>
        <p:grpSpPr>
          <a:xfrm>
            <a:off x="4676075" y="3809803"/>
            <a:ext cx="116771" cy="181243"/>
            <a:chOff x="592483" y="1522586"/>
            <a:chExt cx="146113" cy="213455"/>
          </a:xfrm>
        </p:grpSpPr>
        <p:sp>
          <p:nvSpPr>
            <p:cNvPr id="1120" name="Freeform: Shape 1119">
              <a:extLst>
                <a:ext uri="{FF2B5EF4-FFF2-40B4-BE49-F238E27FC236}">
                  <a16:creationId xmlns:a16="http://schemas.microsoft.com/office/drawing/2014/main" id="{8D1F47B6-C9A5-617D-F047-FF09FA500428}"/>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121" name="Freeform: Shape 1120">
              <a:extLst>
                <a:ext uri="{FF2B5EF4-FFF2-40B4-BE49-F238E27FC236}">
                  <a16:creationId xmlns:a16="http://schemas.microsoft.com/office/drawing/2014/main" id="{F5556816-8D43-9BBA-B759-B2948CA16EDD}"/>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22" name="Group 1121">
            <a:extLst>
              <a:ext uri="{FF2B5EF4-FFF2-40B4-BE49-F238E27FC236}">
                <a16:creationId xmlns:a16="http://schemas.microsoft.com/office/drawing/2014/main" id="{3A0CD6A5-AA75-6505-316E-6FF36F5DB752}"/>
              </a:ext>
            </a:extLst>
          </p:cNvPr>
          <p:cNvGrpSpPr/>
          <p:nvPr/>
        </p:nvGrpSpPr>
        <p:grpSpPr>
          <a:xfrm>
            <a:off x="5717298" y="2675021"/>
            <a:ext cx="116771" cy="181244"/>
            <a:chOff x="864086" y="1561856"/>
            <a:chExt cx="146113" cy="213455"/>
          </a:xfrm>
        </p:grpSpPr>
        <p:sp>
          <p:nvSpPr>
            <p:cNvPr id="1123" name="Freeform: Shape 1122">
              <a:extLst>
                <a:ext uri="{FF2B5EF4-FFF2-40B4-BE49-F238E27FC236}">
                  <a16:creationId xmlns:a16="http://schemas.microsoft.com/office/drawing/2014/main" id="{BB3D1DFE-02F3-69CA-C4BA-5CD1142565BF}"/>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124" name="Freeform: Shape 1123">
              <a:extLst>
                <a:ext uri="{FF2B5EF4-FFF2-40B4-BE49-F238E27FC236}">
                  <a16:creationId xmlns:a16="http://schemas.microsoft.com/office/drawing/2014/main" id="{79973D69-6FE4-CC1C-1610-B9EE7BD4CE9E}"/>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1125" name="Freeform: Shape 1124">
              <a:extLst>
                <a:ext uri="{FF2B5EF4-FFF2-40B4-BE49-F238E27FC236}">
                  <a16:creationId xmlns:a16="http://schemas.microsoft.com/office/drawing/2014/main" id="{8087FC79-4A53-2B4A-CA13-6CCFF7ADD7C3}"/>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26" name="Group 1125">
            <a:extLst>
              <a:ext uri="{FF2B5EF4-FFF2-40B4-BE49-F238E27FC236}">
                <a16:creationId xmlns:a16="http://schemas.microsoft.com/office/drawing/2014/main" id="{B0FE0427-A187-9B4B-27FA-EAB3490FE334}"/>
              </a:ext>
            </a:extLst>
          </p:cNvPr>
          <p:cNvGrpSpPr/>
          <p:nvPr/>
        </p:nvGrpSpPr>
        <p:grpSpPr>
          <a:xfrm>
            <a:off x="444378" y="1379110"/>
            <a:ext cx="2636900" cy="986457"/>
            <a:chOff x="411053" y="5010153"/>
            <a:chExt cx="1849348" cy="797909"/>
          </a:xfrm>
        </p:grpSpPr>
        <p:sp>
          <p:nvSpPr>
            <p:cNvPr id="1127" name="Rectangle 1126">
              <a:extLst>
                <a:ext uri="{FF2B5EF4-FFF2-40B4-BE49-F238E27FC236}">
                  <a16:creationId xmlns:a16="http://schemas.microsoft.com/office/drawing/2014/main" id="{E87C693B-9998-3577-8849-0BF0BE8D38E3}"/>
                </a:ext>
              </a:extLst>
            </p:cNvPr>
            <p:cNvSpPr/>
            <p:nvPr/>
          </p:nvSpPr>
          <p:spPr>
            <a:xfrm>
              <a:off x="411053" y="5010153"/>
              <a:ext cx="1849348" cy="797909"/>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t"/>
            <a:lstStyle/>
            <a:p>
              <a:r>
                <a:rPr lang="en-GB" sz="700" b="1" dirty="0">
                  <a:solidFill>
                    <a:schemeClr val="tx1"/>
                  </a:solidFill>
                </a:rPr>
                <a:t>Key</a:t>
              </a:r>
            </a:p>
          </p:txBody>
        </p:sp>
        <p:grpSp>
          <p:nvGrpSpPr>
            <p:cNvPr id="1128" name="Group 1127">
              <a:extLst>
                <a:ext uri="{FF2B5EF4-FFF2-40B4-BE49-F238E27FC236}">
                  <a16:creationId xmlns:a16="http://schemas.microsoft.com/office/drawing/2014/main" id="{FC3DB436-8154-FF3A-73E1-201C8B45B4E4}"/>
                </a:ext>
              </a:extLst>
            </p:cNvPr>
            <p:cNvGrpSpPr/>
            <p:nvPr/>
          </p:nvGrpSpPr>
          <p:grpSpPr>
            <a:xfrm>
              <a:off x="462115" y="5217986"/>
              <a:ext cx="1508892" cy="90485"/>
              <a:chOff x="505923" y="5684278"/>
              <a:chExt cx="2190370" cy="131352"/>
            </a:xfrm>
          </p:grpSpPr>
          <p:sp>
            <p:nvSpPr>
              <p:cNvPr id="1135" name="Flowchart: Connector 1134">
                <a:extLst>
                  <a:ext uri="{FF2B5EF4-FFF2-40B4-BE49-F238E27FC236}">
                    <a16:creationId xmlns:a16="http://schemas.microsoft.com/office/drawing/2014/main" id="{AF32B71E-1494-5452-A374-68CF1E566EB6}"/>
                  </a:ext>
                </a:extLst>
              </p:cNvPr>
              <p:cNvSpPr/>
              <p:nvPr/>
            </p:nvSpPr>
            <p:spPr>
              <a:xfrm>
                <a:off x="505923" y="5688819"/>
                <a:ext cx="109953" cy="126811"/>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36" name="TextBox 1135">
                <a:extLst>
                  <a:ext uri="{FF2B5EF4-FFF2-40B4-BE49-F238E27FC236}">
                    <a16:creationId xmlns:a16="http://schemas.microsoft.com/office/drawing/2014/main" id="{8A74A8BE-7822-66AA-95EB-54D8A23B3C93}"/>
                  </a:ext>
                </a:extLst>
              </p:cNvPr>
              <p:cNvSpPr txBox="1"/>
              <p:nvPr/>
            </p:nvSpPr>
            <p:spPr>
              <a:xfrm>
                <a:off x="665779" y="5684278"/>
                <a:ext cx="2030514" cy="126486"/>
              </a:xfrm>
              <a:prstGeom prst="rect">
                <a:avLst/>
              </a:prstGeom>
              <a:noFill/>
            </p:spPr>
            <p:txBody>
              <a:bodyPr wrap="square" lIns="0" tIns="0" rIns="0" bIns="0" rtlCol="0">
                <a:spAutoFit/>
              </a:bodyPr>
              <a:lstStyle/>
              <a:p>
                <a:r>
                  <a:rPr lang="en-GB" sz="700" dirty="0">
                    <a:solidFill>
                      <a:srgbClr val="4D4D4D"/>
                    </a:solidFill>
                  </a:rPr>
                  <a:t>Represents a reporting obligation</a:t>
                </a:r>
              </a:p>
            </p:txBody>
          </p:sp>
        </p:grpSp>
        <p:grpSp>
          <p:nvGrpSpPr>
            <p:cNvPr id="1129" name="Group 1128">
              <a:extLst>
                <a:ext uri="{FF2B5EF4-FFF2-40B4-BE49-F238E27FC236}">
                  <a16:creationId xmlns:a16="http://schemas.microsoft.com/office/drawing/2014/main" id="{2F88E389-94ED-A259-1852-72000F1D1B70}"/>
                </a:ext>
              </a:extLst>
            </p:cNvPr>
            <p:cNvGrpSpPr/>
            <p:nvPr/>
          </p:nvGrpSpPr>
          <p:grpSpPr>
            <a:xfrm>
              <a:off x="462116" y="5354970"/>
              <a:ext cx="1720441" cy="88493"/>
              <a:chOff x="505924" y="5999795"/>
              <a:chExt cx="2497465" cy="128460"/>
            </a:xfrm>
          </p:grpSpPr>
          <p:sp>
            <p:nvSpPr>
              <p:cNvPr id="1133" name="Flowchart: Connector 1132">
                <a:extLst>
                  <a:ext uri="{FF2B5EF4-FFF2-40B4-BE49-F238E27FC236}">
                    <a16:creationId xmlns:a16="http://schemas.microsoft.com/office/drawing/2014/main" id="{575CE709-EE4C-B0FE-8016-B07E54D35B5E}"/>
                  </a:ext>
                </a:extLst>
              </p:cNvPr>
              <p:cNvSpPr/>
              <p:nvPr/>
            </p:nvSpPr>
            <p:spPr>
              <a:xfrm>
                <a:off x="505924" y="6001444"/>
                <a:ext cx="109953" cy="126811"/>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34" name="TextBox 1133">
                <a:extLst>
                  <a:ext uri="{FF2B5EF4-FFF2-40B4-BE49-F238E27FC236}">
                    <a16:creationId xmlns:a16="http://schemas.microsoft.com/office/drawing/2014/main" id="{731CA7F1-6E30-EEC9-6955-A509AFD6547E}"/>
                  </a:ext>
                </a:extLst>
              </p:cNvPr>
              <p:cNvSpPr txBox="1"/>
              <p:nvPr/>
            </p:nvSpPr>
            <p:spPr>
              <a:xfrm>
                <a:off x="665777" y="5999795"/>
                <a:ext cx="2337612" cy="126485"/>
              </a:xfrm>
              <a:prstGeom prst="rect">
                <a:avLst/>
              </a:prstGeom>
              <a:noFill/>
            </p:spPr>
            <p:txBody>
              <a:bodyPr wrap="square" lIns="0" tIns="0" rIns="0" bIns="0" rtlCol="0">
                <a:spAutoFit/>
              </a:bodyPr>
              <a:lstStyle/>
              <a:p>
                <a:r>
                  <a:rPr lang="en-GB" sz="700" dirty="0">
                    <a:solidFill>
                      <a:srgbClr val="4D4D4D"/>
                    </a:solidFill>
                  </a:rPr>
                  <a:t>Represents a due diligence (with reporting) obligation</a:t>
                </a:r>
              </a:p>
            </p:txBody>
          </p:sp>
        </p:grpSp>
        <p:grpSp>
          <p:nvGrpSpPr>
            <p:cNvPr id="1130" name="Group 1129">
              <a:extLst>
                <a:ext uri="{FF2B5EF4-FFF2-40B4-BE49-F238E27FC236}">
                  <a16:creationId xmlns:a16="http://schemas.microsoft.com/office/drawing/2014/main" id="{DCB5C2BD-1602-0C9B-AB12-EFB2E4B8FAF4}"/>
                </a:ext>
              </a:extLst>
            </p:cNvPr>
            <p:cNvGrpSpPr/>
            <p:nvPr/>
          </p:nvGrpSpPr>
          <p:grpSpPr>
            <a:xfrm>
              <a:off x="462115" y="5480137"/>
              <a:ext cx="1720445" cy="174265"/>
              <a:chOff x="505923" y="6064814"/>
              <a:chExt cx="2497469" cy="252970"/>
            </a:xfrm>
          </p:grpSpPr>
          <p:sp>
            <p:nvSpPr>
              <p:cNvPr id="1131" name="Flowchart: Connector 1130">
                <a:extLst>
                  <a:ext uri="{FF2B5EF4-FFF2-40B4-BE49-F238E27FC236}">
                    <a16:creationId xmlns:a16="http://schemas.microsoft.com/office/drawing/2014/main" id="{3409B671-5103-0D7E-B41F-3C63CD4059C7}"/>
                  </a:ext>
                </a:extLst>
              </p:cNvPr>
              <p:cNvSpPr/>
              <p:nvPr/>
            </p:nvSpPr>
            <p:spPr>
              <a:xfrm>
                <a:off x="505923" y="6064825"/>
                <a:ext cx="109953" cy="126811"/>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32" name="TextBox 1131">
                <a:extLst>
                  <a:ext uri="{FF2B5EF4-FFF2-40B4-BE49-F238E27FC236}">
                    <a16:creationId xmlns:a16="http://schemas.microsoft.com/office/drawing/2014/main" id="{610EE1B7-8F6F-7699-CC1D-D275725F8616}"/>
                  </a:ext>
                </a:extLst>
              </p:cNvPr>
              <p:cNvSpPr txBox="1"/>
              <p:nvPr/>
            </p:nvSpPr>
            <p:spPr>
              <a:xfrm>
                <a:off x="665778" y="6064814"/>
                <a:ext cx="2337614" cy="252970"/>
              </a:xfrm>
              <a:prstGeom prst="rect">
                <a:avLst/>
              </a:prstGeom>
              <a:noFill/>
            </p:spPr>
            <p:txBody>
              <a:bodyPr wrap="square" lIns="0" tIns="0" rIns="0" bIns="0" rtlCol="0">
                <a:spAutoFit/>
              </a:bodyPr>
              <a:lstStyle/>
              <a:p>
                <a:r>
                  <a:rPr lang="en-GB" sz="700" dirty="0">
                    <a:solidFill>
                      <a:srgbClr val="4D4D4D"/>
                    </a:solidFill>
                  </a:rPr>
                  <a:t>Represents a proposal for regimes that are being developed/considered</a:t>
                </a:r>
              </a:p>
            </p:txBody>
          </p:sp>
        </p:grpSp>
      </p:grpSp>
      <p:sp>
        <p:nvSpPr>
          <p:cNvPr id="1137" name="Rectangle 1136">
            <a:extLst>
              <a:ext uri="{FF2B5EF4-FFF2-40B4-BE49-F238E27FC236}">
                <a16:creationId xmlns:a16="http://schemas.microsoft.com/office/drawing/2014/main" id="{FCEBB623-F3AA-700D-7552-2242E26BFD22}"/>
              </a:ext>
            </a:extLst>
          </p:cNvPr>
          <p:cNvSpPr/>
          <p:nvPr/>
        </p:nvSpPr>
        <p:spPr>
          <a:xfrm>
            <a:off x="1160894" y="4533773"/>
            <a:ext cx="4038099" cy="1836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700" b="0" i="0" u="none" strike="noStrike" baseline="0" dirty="0">
                <a:solidFill>
                  <a:srgbClr val="4D4D4D"/>
                </a:solidFill>
              </a:rPr>
              <a:t>Various countries are considering human rights and/or climate-related legislation. </a:t>
            </a:r>
          </a:p>
          <a:p>
            <a:endParaRPr lang="en-GB" sz="700" b="0" i="0" u="none" strike="noStrike" baseline="0" dirty="0">
              <a:solidFill>
                <a:srgbClr val="4D4D4D"/>
              </a:solidFill>
            </a:endParaRPr>
          </a:p>
          <a:p>
            <a:pPr marL="171450" indent="-171450">
              <a:buFont typeface="Arial" panose="020B0604020202020204" pitchFamily="34" charset="0"/>
              <a:buChar char="•"/>
            </a:pPr>
            <a:r>
              <a:rPr lang="en-GB" sz="700" b="0" i="0" u="none" strike="noStrike" baseline="0" dirty="0">
                <a:solidFill>
                  <a:srgbClr val="4D4D4D"/>
                </a:solidFill>
              </a:rPr>
              <a:t>In Mexico there are new environmental risk evaluation requirements and a legislative reform initiative is proposed which, if passed, would impose a corporate obligation to implement human rights risk analysis. </a:t>
            </a:r>
          </a:p>
          <a:p>
            <a:pPr marL="171450" indent="-171450">
              <a:buFont typeface="Arial" panose="020B0604020202020204" pitchFamily="34" charset="0"/>
              <a:buChar char="•"/>
            </a:pPr>
            <a:r>
              <a:rPr lang="en-GB" sz="700" b="0" i="0" u="none" strike="noStrike" baseline="0" dirty="0">
                <a:solidFill>
                  <a:srgbClr val="4D4D4D"/>
                </a:solidFill>
              </a:rPr>
              <a:t>Many countries (e.g., Peru, Colombia, Chile, Brazil) have a National Action Plan in Business and Human Rights, some of which include promoting implementation of due diligence processes for large companies. </a:t>
            </a:r>
          </a:p>
          <a:p>
            <a:pPr marL="171450" indent="-171450">
              <a:buFont typeface="Arial" panose="020B0604020202020204" pitchFamily="34" charset="0"/>
              <a:buChar char="•"/>
            </a:pPr>
            <a:r>
              <a:rPr lang="en-GB" sz="700" b="0" i="0" u="none" strike="noStrike" baseline="0" dirty="0">
                <a:solidFill>
                  <a:srgbClr val="4D4D4D"/>
                </a:solidFill>
              </a:rPr>
              <a:t>Various countries are looking to introduce additional protections for indigenous communities, including Mexico. </a:t>
            </a:r>
          </a:p>
          <a:p>
            <a:endParaRPr lang="en-GB" sz="700" dirty="0">
              <a:solidFill>
                <a:srgbClr val="4D4D4D"/>
              </a:solidFill>
            </a:endParaRPr>
          </a:p>
          <a:p>
            <a:r>
              <a:rPr lang="en-GB" sz="700" b="0" i="0" u="none" strike="noStrike" baseline="0" dirty="0">
                <a:solidFill>
                  <a:srgbClr val="4D4D4D"/>
                </a:solidFill>
              </a:rPr>
              <a:t>Other countries including, Bolivia, Brazil, Chile, Costa Rica, El Salvador, Mexico, Panama, have finalised, or are in th</a:t>
            </a:r>
            <a:r>
              <a:rPr lang="en-GB" sz="700" dirty="0">
                <a:solidFill>
                  <a:srgbClr val="4D4D4D"/>
                </a:solidFill>
              </a:rPr>
              <a:t>e process of, or are expected to,</a:t>
            </a:r>
            <a:r>
              <a:rPr lang="en-GB" sz="700" b="0" i="0" u="none" strike="noStrike" baseline="0" dirty="0">
                <a:solidFill>
                  <a:srgbClr val="4D4D4D"/>
                </a:solidFill>
              </a:rPr>
              <a:t> use/adopt the ISSB standards.</a:t>
            </a:r>
            <a:endParaRPr lang="en-GB" sz="700" dirty="0">
              <a:solidFill>
                <a:srgbClr val="4D4D4D"/>
              </a:solidFill>
            </a:endParaRPr>
          </a:p>
        </p:txBody>
      </p:sp>
      <p:sp>
        <p:nvSpPr>
          <p:cNvPr id="1138" name="TextBox 1137">
            <a:extLst>
              <a:ext uri="{FF2B5EF4-FFF2-40B4-BE49-F238E27FC236}">
                <a16:creationId xmlns:a16="http://schemas.microsoft.com/office/drawing/2014/main" id="{8600385D-570E-407D-874D-6B084CCA982D}"/>
              </a:ext>
            </a:extLst>
          </p:cNvPr>
          <p:cNvSpPr txBox="1"/>
          <p:nvPr/>
        </p:nvSpPr>
        <p:spPr>
          <a:xfrm>
            <a:off x="7032522" y="1239145"/>
            <a:ext cx="3549116" cy="954107"/>
          </a:xfrm>
          <a:prstGeom prst="rect">
            <a:avLst/>
          </a:prstGeom>
          <a:noFill/>
        </p:spPr>
        <p:txBody>
          <a:bodyPr wrap="square" rtlCol="0">
            <a:spAutoFit/>
          </a:bodyPr>
          <a:lstStyle/>
          <a:p>
            <a:endParaRPr lang="en-GB" sz="800" dirty="0">
              <a:solidFill>
                <a:srgbClr val="4D4D4D"/>
              </a:solidFill>
            </a:endParaRPr>
          </a:p>
          <a:p>
            <a:endParaRPr lang="en-GB" sz="600" dirty="0">
              <a:solidFill>
                <a:srgbClr val="4D4D4D"/>
              </a:solidFill>
            </a:endParaRPr>
          </a:p>
          <a:p>
            <a:r>
              <a:rPr lang="en-GB" sz="600" dirty="0">
                <a:solidFill>
                  <a:srgbClr val="4D4D4D"/>
                </a:solidFill>
              </a:rPr>
              <a:t>French Duty of Vigilance Law</a:t>
            </a:r>
          </a:p>
          <a:p>
            <a:r>
              <a:rPr lang="en-GB" sz="600" dirty="0">
                <a:solidFill>
                  <a:srgbClr val="4D4D4D"/>
                </a:solidFill>
              </a:rPr>
              <a:t>Swiss Non-Financial Reporting Regime</a:t>
            </a:r>
          </a:p>
          <a:p>
            <a:r>
              <a:rPr lang="en-GB" sz="600" dirty="0">
                <a:solidFill>
                  <a:srgbClr val="4D4D4D"/>
                </a:solidFill>
              </a:rPr>
              <a:t>Swiss Conflict Minerals Regime</a:t>
            </a:r>
          </a:p>
          <a:p>
            <a:r>
              <a:rPr lang="en-GB" sz="600" dirty="0">
                <a:solidFill>
                  <a:srgbClr val="4D4D4D"/>
                </a:solidFill>
              </a:rPr>
              <a:t>Dutch Bill on Responsible and Sustainable International Business Conduct</a:t>
            </a:r>
          </a:p>
          <a:p>
            <a:r>
              <a:rPr lang="en-GB" sz="600" dirty="0">
                <a:solidFill>
                  <a:srgbClr val="4D4D4D"/>
                </a:solidFill>
              </a:rPr>
              <a:t>Dutch Child Labour Due Diligence Law (ongoing status pending subject to EU CSDDD)</a:t>
            </a:r>
          </a:p>
          <a:p>
            <a:r>
              <a:rPr lang="en-GB" sz="600" dirty="0">
                <a:solidFill>
                  <a:srgbClr val="4D4D4D"/>
                </a:solidFill>
              </a:rPr>
              <a:t>German Supply Chain Due Diligence Act (this may be repealed but specific proposals not yet clear) </a:t>
            </a:r>
          </a:p>
          <a:p>
            <a:r>
              <a:rPr lang="en-GB" sz="600" dirty="0">
                <a:solidFill>
                  <a:srgbClr val="4D4D4D"/>
                </a:solidFill>
              </a:rPr>
              <a:t>Norwegian Transparency Act</a:t>
            </a:r>
            <a:endParaRPr lang="en-GB" dirty="0">
              <a:solidFill>
                <a:srgbClr val="4D4D4D"/>
              </a:solidFill>
            </a:endParaRPr>
          </a:p>
        </p:txBody>
      </p:sp>
      <p:grpSp>
        <p:nvGrpSpPr>
          <p:cNvPr id="1139" name="Group 1138">
            <a:extLst>
              <a:ext uri="{FF2B5EF4-FFF2-40B4-BE49-F238E27FC236}">
                <a16:creationId xmlns:a16="http://schemas.microsoft.com/office/drawing/2014/main" id="{F51FE67C-7C9A-79A1-BC7D-1AC5E0561675}"/>
              </a:ext>
            </a:extLst>
          </p:cNvPr>
          <p:cNvGrpSpPr/>
          <p:nvPr/>
        </p:nvGrpSpPr>
        <p:grpSpPr>
          <a:xfrm>
            <a:off x="6999155" y="1502920"/>
            <a:ext cx="90000" cy="639704"/>
            <a:chOff x="6984578" y="1588474"/>
            <a:chExt cx="90000" cy="639704"/>
          </a:xfrm>
        </p:grpSpPr>
        <p:sp>
          <p:nvSpPr>
            <p:cNvPr id="1140" name="Flowchart: Connector 1139">
              <a:extLst>
                <a:ext uri="{FF2B5EF4-FFF2-40B4-BE49-F238E27FC236}">
                  <a16:creationId xmlns:a16="http://schemas.microsoft.com/office/drawing/2014/main" id="{59BB22E4-4A3A-041D-C967-FA161B7ADD7E}"/>
                </a:ext>
              </a:extLst>
            </p:cNvPr>
            <p:cNvSpPr/>
            <p:nvPr/>
          </p:nvSpPr>
          <p:spPr>
            <a:xfrm>
              <a:off x="6984578" y="2138178"/>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nvGrpSpPr>
            <p:cNvPr id="1141" name="Group 1140">
              <a:extLst>
                <a:ext uri="{FF2B5EF4-FFF2-40B4-BE49-F238E27FC236}">
                  <a16:creationId xmlns:a16="http://schemas.microsoft.com/office/drawing/2014/main" id="{08995B16-E3F5-EE9B-767A-AD58B87C43C0}"/>
                </a:ext>
              </a:extLst>
            </p:cNvPr>
            <p:cNvGrpSpPr/>
            <p:nvPr/>
          </p:nvGrpSpPr>
          <p:grpSpPr>
            <a:xfrm>
              <a:off x="6984578" y="1588474"/>
              <a:ext cx="90000" cy="560567"/>
              <a:chOff x="6984578" y="1588474"/>
              <a:chExt cx="90000" cy="560567"/>
            </a:xfrm>
          </p:grpSpPr>
          <p:grpSp>
            <p:nvGrpSpPr>
              <p:cNvPr id="1142" name="Group 1141">
                <a:extLst>
                  <a:ext uri="{FF2B5EF4-FFF2-40B4-BE49-F238E27FC236}">
                    <a16:creationId xmlns:a16="http://schemas.microsoft.com/office/drawing/2014/main" id="{8831A136-E11D-F375-7386-FEFAB461F918}"/>
                  </a:ext>
                </a:extLst>
              </p:cNvPr>
              <p:cNvGrpSpPr/>
              <p:nvPr/>
            </p:nvGrpSpPr>
            <p:grpSpPr>
              <a:xfrm>
                <a:off x="6984578" y="1588474"/>
                <a:ext cx="90000" cy="373083"/>
                <a:chOff x="6984578" y="1588474"/>
                <a:chExt cx="90000" cy="373083"/>
              </a:xfrm>
            </p:grpSpPr>
            <p:grpSp>
              <p:nvGrpSpPr>
                <p:cNvPr id="1145" name="Group 1144">
                  <a:extLst>
                    <a:ext uri="{FF2B5EF4-FFF2-40B4-BE49-F238E27FC236}">
                      <a16:creationId xmlns:a16="http://schemas.microsoft.com/office/drawing/2014/main" id="{5B4FB16C-4D2D-56DC-23E1-7B31BCE38642}"/>
                    </a:ext>
                  </a:extLst>
                </p:cNvPr>
                <p:cNvGrpSpPr/>
                <p:nvPr/>
              </p:nvGrpSpPr>
              <p:grpSpPr>
                <a:xfrm>
                  <a:off x="6984578" y="1588474"/>
                  <a:ext cx="90000" cy="181570"/>
                  <a:chOff x="6984578" y="1588474"/>
                  <a:chExt cx="90000" cy="181570"/>
                </a:xfrm>
              </p:grpSpPr>
              <p:sp>
                <p:nvSpPr>
                  <p:cNvPr id="1148" name="Flowchart: Connector 1147">
                    <a:extLst>
                      <a:ext uri="{FF2B5EF4-FFF2-40B4-BE49-F238E27FC236}">
                        <a16:creationId xmlns:a16="http://schemas.microsoft.com/office/drawing/2014/main" id="{95E4252F-235D-85D7-611B-2FDB91F11092}"/>
                      </a:ext>
                    </a:extLst>
                  </p:cNvPr>
                  <p:cNvSpPr/>
                  <p:nvPr/>
                </p:nvSpPr>
                <p:spPr>
                  <a:xfrm>
                    <a:off x="6984578" y="1680044"/>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149" name="Flowchart: Connector 1148">
                    <a:extLst>
                      <a:ext uri="{FF2B5EF4-FFF2-40B4-BE49-F238E27FC236}">
                        <a16:creationId xmlns:a16="http://schemas.microsoft.com/office/drawing/2014/main" id="{5CDC50E4-A8A2-EB87-9435-0ABF234B81F7}"/>
                      </a:ext>
                    </a:extLst>
                  </p:cNvPr>
                  <p:cNvSpPr/>
                  <p:nvPr/>
                </p:nvSpPr>
                <p:spPr>
                  <a:xfrm>
                    <a:off x="6984578" y="1588474"/>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146" name="Flowchart: Connector 1145">
                  <a:extLst>
                    <a:ext uri="{FF2B5EF4-FFF2-40B4-BE49-F238E27FC236}">
                      <a16:creationId xmlns:a16="http://schemas.microsoft.com/office/drawing/2014/main" id="{215FC904-1634-CD45-D454-906E4B31CD17}"/>
                    </a:ext>
                  </a:extLst>
                </p:cNvPr>
                <p:cNvSpPr/>
                <p:nvPr/>
              </p:nvSpPr>
              <p:spPr>
                <a:xfrm>
                  <a:off x="6984578" y="1772044"/>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147" name="Flowchart: Connector 1146">
                  <a:extLst>
                    <a:ext uri="{FF2B5EF4-FFF2-40B4-BE49-F238E27FC236}">
                      <a16:creationId xmlns:a16="http://schemas.microsoft.com/office/drawing/2014/main" id="{704B9447-1A67-482B-3D56-43C0FE765218}"/>
                    </a:ext>
                  </a:extLst>
                </p:cNvPr>
                <p:cNvSpPr/>
                <p:nvPr/>
              </p:nvSpPr>
              <p:spPr>
                <a:xfrm>
                  <a:off x="6984578" y="1871557"/>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143" name="Flowchart: Connector 1142">
                <a:extLst>
                  <a:ext uri="{FF2B5EF4-FFF2-40B4-BE49-F238E27FC236}">
                    <a16:creationId xmlns:a16="http://schemas.microsoft.com/office/drawing/2014/main" id="{391FC2D2-ADB6-7170-0518-099E50989C57}"/>
                  </a:ext>
                </a:extLst>
              </p:cNvPr>
              <p:cNvSpPr/>
              <p:nvPr/>
            </p:nvSpPr>
            <p:spPr>
              <a:xfrm>
                <a:off x="6984578" y="1963029"/>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144" name="Flowchart: Connector 1143">
                <a:extLst>
                  <a:ext uri="{FF2B5EF4-FFF2-40B4-BE49-F238E27FC236}">
                    <a16:creationId xmlns:a16="http://schemas.microsoft.com/office/drawing/2014/main" id="{B8E4D4FD-B975-262F-2D6A-8E79BD3ADACD}"/>
                  </a:ext>
                </a:extLst>
              </p:cNvPr>
              <p:cNvSpPr/>
              <p:nvPr/>
            </p:nvSpPr>
            <p:spPr>
              <a:xfrm>
                <a:off x="6984578" y="2059041"/>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grpSp>
      <p:sp>
        <p:nvSpPr>
          <p:cNvPr id="1150" name="TextBox 1149">
            <a:extLst>
              <a:ext uri="{FF2B5EF4-FFF2-40B4-BE49-F238E27FC236}">
                <a16:creationId xmlns:a16="http://schemas.microsoft.com/office/drawing/2014/main" id="{6AF1B864-3A78-1C7D-BB43-105DB50C56C3}"/>
              </a:ext>
            </a:extLst>
          </p:cNvPr>
          <p:cNvSpPr txBox="1"/>
          <p:nvPr/>
        </p:nvSpPr>
        <p:spPr>
          <a:xfrm>
            <a:off x="4612057" y="1651143"/>
            <a:ext cx="2420464" cy="415498"/>
          </a:xfrm>
          <a:prstGeom prst="rect">
            <a:avLst/>
          </a:prstGeom>
          <a:noFill/>
        </p:spPr>
        <p:txBody>
          <a:bodyPr wrap="square" rtlCol="0">
            <a:spAutoFit/>
          </a:bodyPr>
          <a:lstStyle/>
          <a:p>
            <a:r>
              <a:rPr lang="en-GB" sz="700" dirty="0">
                <a:solidFill>
                  <a:srgbClr val="4D4D4D"/>
                </a:solidFill>
              </a:rPr>
              <a:t>Canada Act to enact the Fighting Against Forced </a:t>
            </a:r>
          </a:p>
          <a:p>
            <a:r>
              <a:rPr lang="en-GB" sz="700" dirty="0">
                <a:solidFill>
                  <a:srgbClr val="4D4D4D"/>
                </a:solidFill>
              </a:rPr>
              <a:t>Labour and Child Labour in Supply Chains Act</a:t>
            </a:r>
          </a:p>
          <a:p>
            <a:r>
              <a:rPr lang="en-GB" sz="700" dirty="0">
                <a:solidFill>
                  <a:srgbClr val="4D4D4D"/>
                </a:solidFill>
              </a:rPr>
              <a:t>Note voluntary sustainability standards (based on ISSB)</a:t>
            </a:r>
          </a:p>
        </p:txBody>
      </p:sp>
      <p:sp>
        <p:nvSpPr>
          <p:cNvPr id="1151" name="Flowchart: Connector 1150">
            <a:extLst>
              <a:ext uri="{FF2B5EF4-FFF2-40B4-BE49-F238E27FC236}">
                <a16:creationId xmlns:a16="http://schemas.microsoft.com/office/drawing/2014/main" id="{72323BB3-2370-18B5-AB16-C3B394397A2C}"/>
              </a:ext>
            </a:extLst>
          </p:cNvPr>
          <p:cNvSpPr/>
          <p:nvPr/>
        </p:nvSpPr>
        <p:spPr>
          <a:xfrm>
            <a:off x="4711177" y="1553602"/>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52" name="TextBox 1151">
            <a:extLst>
              <a:ext uri="{FF2B5EF4-FFF2-40B4-BE49-F238E27FC236}">
                <a16:creationId xmlns:a16="http://schemas.microsoft.com/office/drawing/2014/main" id="{EEA91196-13C8-9195-9571-C988859956AF}"/>
              </a:ext>
            </a:extLst>
          </p:cNvPr>
          <p:cNvSpPr txBox="1"/>
          <p:nvPr/>
        </p:nvSpPr>
        <p:spPr>
          <a:xfrm>
            <a:off x="4738248" y="1488127"/>
            <a:ext cx="569125" cy="215444"/>
          </a:xfrm>
          <a:prstGeom prst="rect">
            <a:avLst/>
          </a:prstGeom>
          <a:noFill/>
        </p:spPr>
        <p:txBody>
          <a:bodyPr wrap="square" rtlCol="0">
            <a:spAutoFit/>
          </a:bodyPr>
          <a:lstStyle/>
          <a:p>
            <a:r>
              <a:rPr lang="en-GB" sz="800" dirty="0">
                <a:solidFill>
                  <a:schemeClr val="tx2"/>
                </a:solidFill>
              </a:rPr>
              <a:t>Canada</a:t>
            </a:r>
          </a:p>
        </p:txBody>
      </p:sp>
      <p:grpSp>
        <p:nvGrpSpPr>
          <p:cNvPr id="1153" name="Group 1152">
            <a:extLst>
              <a:ext uri="{FF2B5EF4-FFF2-40B4-BE49-F238E27FC236}">
                <a16:creationId xmlns:a16="http://schemas.microsoft.com/office/drawing/2014/main" id="{35CE96AA-7CB7-C72C-50EC-CF397DC629C8}"/>
              </a:ext>
            </a:extLst>
          </p:cNvPr>
          <p:cNvGrpSpPr/>
          <p:nvPr/>
        </p:nvGrpSpPr>
        <p:grpSpPr>
          <a:xfrm>
            <a:off x="6910719" y="5037335"/>
            <a:ext cx="1868268" cy="1415123"/>
            <a:chOff x="6433996" y="5159358"/>
            <a:chExt cx="1868268" cy="1415123"/>
          </a:xfrm>
        </p:grpSpPr>
        <p:sp>
          <p:nvSpPr>
            <p:cNvPr id="1154" name="TextBox 1153">
              <a:extLst>
                <a:ext uri="{FF2B5EF4-FFF2-40B4-BE49-F238E27FC236}">
                  <a16:creationId xmlns:a16="http://schemas.microsoft.com/office/drawing/2014/main" id="{06DA07D4-5F37-E410-E7ED-3C6DAA5531D5}"/>
                </a:ext>
              </a:extLst>
            </p:cNvPr>
            <p:cNvSpPr txBox="1"/>
            <p:nvPr/>
          </p:nvSpPr>
          <p:spPr>
            <a:xfrm>
              <a:off x="6433996" y="5189486"/>
              <a:ext cx="1868268" cy="1384995"/>
            </a:xfrm>
            <a:prstGeom prst="rect">
              <a:avLst/>
            </a:prstGeom>
            <a:noFill/>
          </p:spPr>
          <p:txBody>
            <a:bodyPr wrap="square" rtlCol="0">
              <a:spAutoFit/>
            </a:bodyPr>
            <a:lstStyle/>
            <a:p>
              <a:endParaRPr lang="en-GB" sz="700" dirty="0">
                <a:solidFill>
                  <a:schemeClr val="tx2"/>
                </a:solidFill>
              </a:endParaRPr>
            </a:p>
            <a:p>
              <a:r>
                <a:rPr lang="en-GB" sz="700" dirty="0">
                  <a:solidFill>
                    <a:srgbClr val="4D4D4D"/>
                  </a:solidFill>
                </a:rPr>
                <a:t>Mandatory climate reporting regime</a:t>
              </a:r>
            </a:p>
            <a:p>
              <a:r>
                <a:rPr lang="en-GB" sz="700" dirty="0">
                  <a:solidFill>
                    <a:srgbClr val="4D4D4D"/>
                  </a:solidFill>
                </a:rPr>
                <a:t>Australia Modern Slavery Act (reviewed in 2024 and one of the recommendations was to consider introducing mandatory human rights due diligence. The Australian Government has agreed in principle to these recommendations, but no timeline for implementation has been announced and there would be further consultations before any mandatory due diligence).</a:t>
              </a:r>
            </a:p>
            <a:p>
              <a:endParaRPr lang="en-GB" sz="700" dirty="0">
                <a:solidFill>
                  <a:srgbClr val="4D4D4D"/>
                </a:solidFill>
              </a:endParaRPr>
            </a:p>
          </p:txBody>
        </p:sp>
        <p:sp>
          <p:nvSpPr>
            <p:cNvPr id="1155" name="Flowchart: Connector 1154">
              <a:extLst>
                <a:ext uri="{FF2B5EF4-FFF2-40B4-BE49-F238E27FC236}">
                  <a16:creationId xmlns:a16="http://schemas.microsoft.com/office/drawing/2014/main" id="{A5A40540-AE82-B81A-222B-98B62039C9B6}"/>
                </a:ext>
              </a:extLst>
            </p:cNvPr>
            <p:cNvSpPr/>
            <p:nvPr/>
          </p:nvSpPr>
          <p:spPr>
            <a:xfrm>
              <a:off x="6515907" y="5218602"/>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56" name="TextBox 1155">
              <a:extLst>
                <a:ext uri="{FF2B5EF4-FFF2-40B4-BE49-F238E27FC236}">
                  <a16:creationId xmlns:a16="http://schemas.microsoft.com/office/drawing/2014/main" id="{3AC6CE31-32F8-B292-C228-AB3B1C5F841E}"/>
                </a:ext>
              </a:extLst>
            </p:cNvPr>
            <p:cNvSpPr txBox="1"/>
            <p:nvPr/>
          </p:nvSpPr>
          <p:spPr>
            <a:xfrm>
              <a:off x="6575375" y="5159358"/>
              <a:ext cx="588786" cy="215444"/>
            </a:xfrm>
            <a:prstGeom prst="rect">
              <a:avLst/>
            </a:prstGeom>
            <a:noFill/>
          </p:spPr>
          <p:txBody>
            <a:bodyPr wrap="square" rtlCol="0">
              <a:spAutoFit/>
            </a:bodyPr>
            <a:lstStyle/>
            <a:p>
              <a:r>
                <a:rPr lang="en-GB" sz="800" dirty="0">
                  <a:solidFill>
                    <a:schemeClr val="tx2"/>
                  </a:solidFill>
                </a:rPr>
                <a:t>Australia</a:t>
              </a:r>
            </a:p>
          </p:txBody>
        </p:sp>
      </p:grpSp>
      <p:sp>
        <p:nvSpPr>
          <p:cNvPr id="1157" name="TextBox 1156">
            <a:extLst>
              <a:ext uri="{FF2B5EF4-FFF2-40B4-BE49-F238E27FC236}">
                <a16:creationId xmlns:a16="http://schemas.microsoft.com/office/drawing/2014/main" id="{F538B8E6-68D1-E508-0671-B8ECDD5360D4}"/>
              </a:ext>
            </a:extLst>
          </p:cNvPr>
          <p:cNvSpPr txBox="1"/>
          <p:nvPr/>
        </p:nvSpPr>
        <p:spPr>
          <a:xfrm>
            <a:off x="6896367" y="1231450"/>
            <a:ext cx="1337718" cy="215444"/>
          </a:xfrm>
          <a:prstGeom prst="rect">
            <a:avLst/>
          </a:prstGeom>
          <a:noFill/>
        </p:spPr>
        <p:txBody>
          <a:bodyPr wrap="square" rtlCol="0">
            <a:spAutoFit/>
          </a:bodyPr>
          <a:lstStyle/>
          <a:p>
            <a:r>
              <a:rPr lang="en-GB" sz="800" dirty="0">
                <a:solidFill>
                  <a:schemeClr val="tx2"/>
                </a:solidFill>
              </a:rPr>
              <a:t>Europe and UK</a:t>
            </a:r>
          </a:p>
        </p:txBody>
      </p:sp>
      <p:grpSp>
        <p:nvGrpSpPr>
          <p:cNvPr id="1158" name="Group 1157">
            <a:extLst>
              <a:ext uri="{FF2B5EF4-FFF2-40B4-BE49-F238E27FC236}">
                <a16:creationId xmlns:a16="http://schemas.microsoft.com/office/drawing/2014/main" id="{4175D534-CAAD-86C7-1B23-622774F26AC8}"/>
              </a:ext>
            </a:extLst>
          </p:cNvPr>
          <p:cNvGrpSpPr/>
          <p:nvPr/>
        </p:nvGrpSpPr>
        <p:grpSpPr>
          <a:xfrm>
            <a:off x="7916005" y="4684049"/>
            <a:ext cx="115333" cy="456346"/>
            <a:chOff x="8203185" y="4666050"/>
            <a:chExt cx="115333" cy="456346"/>
          </a:xfrm>
        </p:grpSpPr>
        <p:grpSp>
          <p:nvGrpSpPr>
            <p:cNvPr id="1159" name="Group 1158">
              <a:extLst>
                <a:ext uri="{FF2B5EF4-FFF2-40B4-BE49-F238E27FC236}">
                  <a16:creationId xmlns:a16="http://schemas.microsoft.com/office/drawing/2014/main" id="{D57C1B8E-4859-9C42-D4DE-86B707518A81}"/>
                </a:ext>
              </a:extLst>
            </p:cNvPr>
            <p:cNvGrpSpPr/>
            <p:nvPr/>
          </p:nvGrpSpPr>
          <p:grpSpPr>
            <a:xfrm>
              <a:off x="8203185" y="4666050"/>
              <a:ext cx="115333" cy="181243"/>
              <a:chOff x="6024562" y="3324225"/>
              <a:chExt cx="146113" cy="213455"/>
            </a:xfrm>
          </p:grpSpPr>
          <p:sp>
            <p:nvSpPr>
              <p:cNvPr id="1161" name="Freeform: Shape 1160">
                <a:extLst>
                  <a:ext uri="{FF2B5EF4-FFF2-40B4-BE49-F238E27FC236}">
                    <a16:creationId xmlns:a16="http://schemas.microsoft.com/office/drawing/2014/main" id="{D36902C8-E872-D024-9F18-60C47ECAA325}"/>
                  </a:ext>
                </a:extLst>
              </p:cNvPr>
              <p:cNvSpPr/>
              <p:nvPr/>
            </p:nvSpPr>
            <p:spPr>
              <a:xfrm>
                <a:off x="6024562" y="3324225"/>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162" name="Freeform: Shape 1161">
                <a:extLst>
                  <a:ext uri="{FF2B5EF4-FFF2-40B4-BE49-F238E27FC236}">
                    <a16:creationId xmlns:a16="http://schemas.microsoft.com/office/drawing/2014/main" id="{C5B07449-C1CC-17A1-9D3D-EF31AE4D11BB}"/>
                  </a:ext>
                </a:extLst>
              </p:cNvPr>
              <p:cNvSpPr/>
              <p:nvPr/>
            </p:nvSpPr>
            <p:spPr>
              <a:xfrm>
                <a:off x="6063709" y="3356705"/>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cxnSp>
          <p:nvCxnSpPr>
            <p:cNvPr id="1160" name="Straight Connector 1159">
              <a:extLst>
                <a:ext uri="{FF2B5EF4-FFF2-40B4-BE49-F238E27FC236}">
                  <a16:creationId xmlns:a16="http://schemas.microsoft.com/office/drawing/2014/main" id="{A97E2802-0E0B-37E6-6690-08C43150C3F3}"/>
                </a:ext>
              </a:extLst>
            </p:cNvPr>
            <p:cNvCxnSpPr>
              <a:cxnSpLocks/>
            </p:cNvCxnSpPr>
            <p:nvPr/>
          </p:nvCxnSpPr>
          <p:spPr>
            <a:xfrm flipV="1">
              <a:off x="8260723" y="4834593"/>
              <a:ext cx="0" cy="287803"/>
            </a:xfrm>
            <a:prstGeom prst="line">
              <a:avLst/>
            </a:prstGeom>
          </p:spPr>
          <p:style>
            <a:lnRef idx="1">
              <a:schemeClr val="accent6"/>
            </a:lnRef>
            <a:fillRef idx="0">
              <a:schemeClr val="accent6"/>
            </a:fillRef>
            <a:effectRef idx="0">
              <a:schemeClr val="accent6"/>
            </a:effectRef>
            <a:fontRef idx="minor">
              <a:schemeClr val="tx1"/>
            </a:fontRef>
          </p:style>
        </p:cxnSp>
      </p:grpSp>
      <p:cxnSp>
        <p:nvCxnSpPr>
          <p:cNvPr id="1163" name="Straight Connector 1162">
            <a:extLst>
              <a:ext uri="{FF2B5EF4-FFF2-40B4-BE49-F238E27FC236}">
                <a16:creationId xmlns:a16="http://schemas.microsoft.com/office/drawing/2014/main" id="{07F98229-47AD-B585-DD74-B5F15BAA8D82}"/>
              </a:ext>
            </a:extLst>
          </p:cNvPr>
          <p:cNvCxnSpPr/>
          <p:nvPr/>
        </p:nvCxnSpPr>
        <p:spPr>
          <a:xfrm flipV="1">
            <a:off x="2218498" y="3698582"/>
            <a:ext cx="2543061" cy="8110"/>
          </a:xfrm>
          <a:prstGeom prst="line">
            <a:avLst/>
          </a:prstGeom>
        </p:spPr>
        <p:style>
          <a:lnRef idx="1">
            <a:schemeClr val="accent6"/>
          </a:lnRef>
          <a:fillRef idx="0">
            <a:schemeClr val="accent6"/>
          </a:fillRef>
          <a:effectRef idx="0">
            <a:schemeClr val="accent6"/>
          </a:effectRef>
          <a:fontRef idx="minor">
            <a:schemeClr val="tx1"/>
          </a:fontRef>
        </p:style>
      </p:cxnSp>
      <p:grpSp>
        <p:nvGrpSpPr>
          <p:cNvPr id="1164" name="Group 1163">
            <a:extLst>
              <a:ext uri="{FF2B5EF4-FFF2-40B4-BE49-F238E27FC236}">
                <a16:creationId xmlns:a16="http://schemas.microsoft.com/office/drawing/2014/main" id="{38E757E4-B6EF-6E4F-BB21-AE17919672A0}"/>
              </a:ext>
            </a:extLst>
          </p:cNvPr>
          <p:cNvGrpSpPr/>
          <p:nvPr/>
        </p:nvGrpSpPr>
        <p:grpSpPr>
          <a:xfrm>
            <a:off x="9101005" y="3544918"/>
            <a:ext cx="2909400" cy="1922380"/>
            <a:chOff x="9103746" y="3756590"/>
            <a:chExt cx="2909400" cy="1922380"/>
          </a:xfrm>
        </p:grpSpPr>
        <p:sp>
          <p:nvSpPr>
            <p:cNvPr id="1165" name="Rectangle 1164">
              <a:extLst>
                <a:ext uri="{FF2B5EF4-FFF2-40B4-BE49-F238E27FC236}">
                  <a16:creationId xmlns:a16="http://schemas.microsoft.com/office/drawing/2014/main" id="{4ED6FB82-4C7D-23BE-21EA-3B803170DE54}"/>
                </a:ext>
              </a:extLst>
            </p:cNvPr>
            <p:cNvSpPr/>
            <p:nvPr/>
          </p:nvSpPr>
          <p:spPr>
            <a:xfrm>
              <a:off x="9103746" y="3923127"/>
              <a:ext cx="2909400" cy="17558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700" b="0" i="0" u="none" strike="noStrike" baseline="0" dirty="0">
                <a:solidFill>
                  <a:srgbClr val="C5006B"/>
                </a:solidFill>
                <a:latin typeface="+mj-lt"/>
              </a:endParaRPr>
            </a:p>
            <a:p>
              <a:endParaRPr lang="en-GB" sz="700" dirty="0">
                <a:solidFill>
                  <a:srgbClr val="4D4D4D"/>
                </a:solidFill>
              </a:endParaRPr>
            </a:p>
            <a:p>
              <a:r>
                <a:rPr lang="en-GB" sz="700" dirty="0">
                  <a:solidFill>
                    <a:srgbClr val="4D4D4D"/>
                  </a:solidFill>
                </a:rPr>
                <a:t>No legislation to directly address human rights and modern slavery.</a:t>
              </a:r>
            </a:p>
            <a:p>
              <a:endParaRPr lang="en-GB" sz="700" dirty="0">
                <a:solidFill>
                  <a:srgbClr val="4D4D4D"/>
                </a:solidFill>
              </a:endParaRPr>
            </a:p>
            <a:p>
              <a:pPr marL="171450" indent="-171450">
                <a:buFont typeface="Arial" panose="020B0604020202020204" pitchFamily="34" charset="0"/>
                <a:buChar char="•"/>
              </a:pPr>
              <a:r>
                <a:rPr lang="en-GB" sz="700" dirty="0">
                  <a:solidFill>
                    <a:srgbClr val="4D4D4D"/>
                  </a:solidFill>
                </a:rPr>
                <a:t>A draft modern slavery bill was tabled in Hong Kong, but it has not been passed into law. </a:t>
              </a:r>
            </a:p>
            <a:p>
              <a:pPr marL="171450" indent="-171450">
                <a:buFont typeface="Arial" panose="020B0604020202020204" pitchFamily="34" charset="0"/>
                <a:buChar char="•"/>
              </a:pPr>
              <a:r>
                <a:rPr lang="en-GB" sz="700" dirty="0">
                  <a:solidFill>
                    <a:srgbClr val="4D4D4D"/>
                  </a:solidFill>
                </a:rPr>
                <a:t>In 2022, the Japanese Government published the Guidelines on Respecting Human Rights in Responsible Supply Chains. While non-binding, legislation against human rights abuses may follow. </a:t>
              </a:r>
            </a:p>
            <a:p>
              <a:pPr marL="171450" indent="-171450">
                <a:buFont typeface="Arial" panose="020B0604020202020204" pitchFamily="34" charset="0"/>
                <a:buChar char="•"/>
              </a:pPr>
              <a:r>
                <a:rPr lang="en-GB" sz="700" dirty="0">
                  <a:solidFill>
                    <a:srgbClr val="4D4D4D"/>
                  </a:solidFill>
                </a:rPr>
                <a:t>Thailand is in the early stages of developing a mandatory human rights and environmental due diligence law but at this stage it remains unclear what form this will take.</a:t>
              </a:r>
            </a:p>
            <a:p>
              <a:pPr marL="171450" indent="-171450">
                <a:buFont typeface="Arial" panose="020B0604020202020204" pitchFamily="34" charset="0"/>
                <a:buChar char="•"/>
              </a:pPr>
              <a:r>
                <a:rPr lang="en-GB" sz="700" dirty="0">
                  <a:solidFill>
                    <a:srgbClr val="4D4D4D"/>
                  </a:solidFill>
                </a:rPr>
                <a:t>In South Korea, a draft human rights due diligence bill has also been tabled.</a:t>
              </a:r>
            </a:p>
            <a:p>
              <a:endParaRPr lang="en-GB" sz="700" dirty="0">
                <a:solidFill>
                  <a:srgbClr val="4D4D4D"/>
                </a:solidFill>
              </a:endParaRPr>
            </a:p>
            <a:p>
              <a:r>
                <a:rPr lang="en-GB" sz="700" dirty="0">
                  <a:solidFill>
                    <a:srgbClr val="4D4D4D"/>
                  </a:solidFill>
                </a:rPr>
                <a:t>Various APAC jurisdictions including Australia, Bangladesh, China, Hong Kong SAR, Indonesia, Japan, Malaysia, Pakistan, Philippines, Singapore, South Korea, Sri Lanka, Chinese Taipei, and Thailand, have finalised, or are in the process of, or are expected to, use/adopt the ISSB standards.</a:t>
              </a:r>
            </a:p>
          </p:txBody>
        </p:sp>
        <p:sp>
          <p:nvSpPr>
            <p:cNvPr id="1166" name="Rectangle 1165">
              <a:extLst>
                <a:ext uri="{FF2B5EF4-FFF2-40B4-BE49-F238E27FC236}">
                  <a16:creationId xmlns:a16="http://schemas.microsoft.com/office/drawing/2014/main" id="{3D9CC96D-4B9B-08D7-AB91-042B38188703}"/>
                </a:ext>
              </a:extLst>
            </p:cNvPr>
            <p:cNvSpPr/>
            <p:nvPr/>
          </p:nvSpPr>
          <p:spPr>
            <a:xfrm>
              <a:off x="9173625" y="3756590"/>
              <a:ext cx="1637586" cy="15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Asia</a:t>
              </a:r>
            </a:p>
          </p:txBody>
        </p:sp>
        <p:sp>
          <p:nvSpPr>
            <p:cNvPr id="1167" name="Flowchart: Connector 1166">
              <a:extLst>
                <a:ext uri="{FF2B5EF4-FFF2-40B4-BE49-F238E27FC236}">
                  <a16:creationId xmlns:a16="http://schemas.microsoft.com/office/drawing/2014/main" id="{54489B9E-165C-746E-1D7E-CFB2DDCE93A2}"/>
                </a:ext>
              </a:extLst>
            </p:cNvPr>
            <p:cNvSpPr/>
            <p:nvPr/>
          </p:nvSpPr>
          <p:spPr>
            <a:xfrm>
              <a:off x="9144405" y="3795610"/>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cxnSp>
        <p:nvCxnSpPr>
          <p:cNvPr id="1168" name="Straight Connector 1167">
            <a:extLst>
              <a:ext uri="{FF2B5EF4-FFF2-40B4-BE49-F238E27FC236}">
                <a16:creationId xmlns:a16="http://schemas.microsoft.com/office/drawing/2014/main" id="{2B035DAA-7FCC-539E-8888-C72682F38FDA}"/>
              </a:ext>
            </a:extLst>
          </p:cNvPr>
          <p:cNvCxnSpPr>
            <a:cxnSpLocks/>
            <a:stCxn id="1117" idx="2"/>
          </p:cNvCxnSpPr>
          <p:nvPr/>
        </p:nvCxnSpPr>
        <p:spPr>
          <a:xfrm>
            <a:off x="7747191" y="3741883"/>
            <a:ext cx="1336417" cy="0"/>
          </a:xfrm>
          <a:prstGeom prst="line">
            <a:avLst/>
          </a:prstGeom>
        </p:spPr>
        <p:style>
          <a:lnRef idx="1">
            <a:schemeClr val="accent6"/>
          </a:lnRef>
          <a:fillRef idx="0">
            <a:schemeClr val="accent6"/>
          </a:fillRef>
          <a:effectRef idx="0">
            <a:schemeClr val="accent6"/>
          </a:effectRef>
          <a:fontRef idx="minor">
            <a:schemeClr val="tx1"/>
          </a:fontRef>
        </p:style>
      </p:cxnSp>
      <p:grpSp>
        <p:nvGrpSpPr>
          <p:cNvPr id="1169" name="Group 1168">
            <a:extLst>
              <a:ext uri="{FF2B5EF4-FFF2-40B4-BE49-F238E27FC236}">
                <a16:creationId xmlns:a16="http://schemas.microsoft.com/office/drawing/2014/main" id="{39FD7032-5CE5-BBE2-52A2-407F858B86C2}"/>
              </a:ext>
            </a:extLst>
          </p:cNvPr>
          <p:cNvGrpSpPr/>
          <p:nvPr/>
        </p:nvGrpSpPr>
        <p:grpSpPr>
          <a:xfrm>
            <a:off x="1264297" y="4587956"/>
            <a:ext cx="2082286" cy="146918"/>
            <a:chOff x="2729877" y="4586699"/>
            <a:chExt cx="2082286" cy="146918"/>
          </a:xfrm>
        </p:grpSpPr>
        <p:sp>
          <p:nvSpPr>
            <p:cNvPr id="1170" name="Rectangle 1169">
              <a:extLst>
                <a:ext uri="{FF2B5EF4-FFF2-40B4-BE49-F238E27FC236}">
                  <a16:creationId xmlns:a16="http://schemas.microsoft.com/office/drawing/2014/main" id="{1BAAD292-2DE0-CF56-9AAA-FA1C39D8805D}"/>
                </a:ext>
              </a:extLst>
            </p:cNvPr>
            <p:cNvSpPr/>
            <p:nvPr/>
          </p:nvSpPr>
          <p:spPr>
            <a:xfrm>
              <a:off x="2764197" y="4586699"/>
              <a:ext cx="2047966" cy="146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Latin America</a:t>
              </a:r>
            </a:p>
          </p:txBody>
        </p:sp>
        <p:sp>
          <p:nvSpPr>
            <p:cNvPr id="1171" name="Flowchart: Connector 1170">
              <a:extLst>
                <a:ext uri="{FF2B5EF4-FFF2-40B4-BE49-F238E27FC236}">
                  <a16:creationId xmlns:a16="http://schemas.microsoft.com/office/drawing/2014/main" id="{5D1D6276-7B2A-695F-9D2C-C7E675173D5C}"/>
                </a:ext>
              </a:extLst>
            </p:cNvPr>
            <p:cNvSpPr/>
            <p:nvPr/>
          </p:nvSpPr>
          <p:spPr>
            <a:xfrm>
              <a:off x="2729877" y="4611953"/>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cxnSp>
        <p:nvCxnSpPr>
          <p:cNvPr id="1172" name="Straight Connector 1171">
            <a:extLst>
              <a:ext uri="{FF2B5EF4-FFF2-40B4-BE49-F238E27FC236}">
                <a16:creationId xmlns:a16="http://schemas.microsoft.com/office/drawing/2014/main" id="{A0F1A9BF-7D23-1FBA-04AE-102037B31D14}"/>
              </a:ext>
            </a:extLst>
          </p:cNvPr>
          <p:cNvCxnSpPr>
            <a:cxnSpLocks/>
          </p:cNvCxnSpPr>
          <p:nvPr/>
        </p:nvCxnSpPr>
        <p:spPr>
          <a:xfrm>
            <a:off x="2162034" y="4605358"/>
            <a:ext cx="3187374"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73" name="Straight Connector 1172">
            <a:extLst>
              <a:ext uri="{FF2B5EF4-FFF2-40B4-BE49-F238E27FC236}">
                <a16:creationId xmlns:a16="http://schemas.microsoft.com/office/drawing/2014/main" id="{647ADF14-F992-4C3A-6310-9BC654BD0026}"/>
              </a:ext>
            </a:extLst>
          </p:cNvPr>
          <p:cNvCxnSpPr>
            <a:cxnSpLocks/>
          </p:cNvCxnSpPr>
          <p:nvPr/>
        </p:nvCxnSpPr>
        <p:spPr>
          <a:xfrm>
            <a:off x="4734332" y="3980886"/>
            <a:ext cx="0" cy="630923"/>
          </a:xfrm>
          <a:prstGeom prst="line">
            <a:avLst/>
          </a:prstGeom>
        </p:spPr>
        <p:style>
          <a:lnRef idx="1">
            <a:schemeClr val="accent6"/>
          </a:lnRef>
          <a:fillRef idx="0">
            <a:schemeClr val="accent6"/>
          </a:fillRef>
          <a:effectRef idx="0">
            <a:schemeClr val="accent6"/>
          </a:effectRef>
          <a:fontRef idx="minor">
            <a:schemeClr val="tx1"/>
          </a:fontRef>
        </p:style>
      </p:cxnSp>
      <p:cxnSp>
        <p:nvCxnSpPr>
          <p:cNvPr id="1174" name="Straight Connector 1173">
            <a:extLst>
              <a:ext uri="{FF2B5EF4-FFF2-40B4-BE49-F238E27FC236}">
                <a16:creationId xmlns:a16="http://schemas.microsoft.com/office/drawing/2014/main" id="{FC054B7D-784A-EFFC-F77F-EB9732157D57}"/>
              </a:ext>
            </a:extLst>
          </p:cNvPr>
          <p:cNvCxnSpPr>
            <a:cxnSpLocks/>
          </p:cNvCxnSpPr>
          <p:nvPr/>
        </p:nvCxnSpPr>
        <p:spPr>
          <a:xfrm>
            <a:off x="6950610" y="1302102"/>
            <a:ext cx="0" cy="1168149"/>
          </a:xfrm>
          <a:prstGeom prst="line">
            <a:avLst/>
          </a:prstGeom>
        </p:spPr>
        <p:style>
          <a:lnRef idx="1">
            <a:schemeClr val="accent6"/>
          </a:lnRef>
          <a:fillRef idx="0">
            <a:schemeClr val="accent6"/>
          </a:fillRef>
          <a:effectRef idx="0">
            <a:schemeClr val="accent6"/>
          </a:effectRef>
          <a:fontRef idx="minor">
            <a:schemeClr val="tx1"/>
          </a:fontRef>
        </p:style>
      </p:cxnSp>
      <p:cxnSp>
        <p:nvCxnSpPr>
          <p:cNvPr id="1175" name="Straight Connector 1174">
            <a:extLst>
              <a:ext uri="{FF2B5EF4-FFF2-40B4-BE49-F238E27FC236}">
                <a16:creationId xmlns:a16="http://schemas.microsoft.com/office/drawing/2014/main" id="{E886F4E8-838C-DA37-62D3-2DE678B9A7ED}"/>
              </a:ext>
            </a:extLst>
          </p:cNvPr>
          <p:cNvCxnSpPr>
            <a:cxnSpLocks/>
            <a:endCxn id="1111" idx="0"/>
          </p:cNvCxnSpPr>
          <p:nvPr/>
        </p:nvCxnSpPr>
        <p:spPr>
          <a:xfrm>
            <a:off x="4641672" y="1553602"/>
            <a:ext cx="0" cy="1599960"/>
          </a:xfrm>
          <a:prstGeom prst="line">
            <a:avLst/>
          </a:prstGeom>
        </p:spPr>
        <p:style>
          <a:lnRef idx="1">
            <a:schemeClr val="accent6"/>
          </a:lnRef>
          <a:fillRef idx="0">
            <a:schemeClr val="accent6"/>
          </a:fillRef>
          <a:effectRef idx="0">
            <a:schemeClr val="accent6"/>
          </a:effectRef>
          <a:fontRef idx="minor">
            <a:schemeClr val="tx1"/>
          </a:fontRef>
        </p:style>
      </p:cxnSp>
      <p:sp>
        <p:nvSpPr>
          <p:cNvPr id="1176" name="TextBox 1175">
            <a:extLst>
              <a:ext uri="{FF2B5EF4-FFF2-40B4-BE49-F238E27FC236}">
                <a16:creationId xmlns:a16="http://schemas.microsoft.com/office/drawing/2014/main" id="{F0F67A44-163B-190C-232B-E636DBD9A6D1}"/>
              </a:ext>
            </a:extLst>
          </p:cNvPr>
          <p:cNvSpPr txBox="1"/>
          <p:nvPr/>
        </p:nvSpPr>
        <p:spPr>
          <a:xfrm>
            <a:off x="2249785" y="3706692"/>
            <a:ext cx="1852596" cy="861774"/>
          </a:xfrm>
          <a:prstGeom prst="rect">
            <a:avLst/>
          </a:prstGeom>
          <a:noFill/>
        </p:spPr>
        <p:txBody>
          <a:bodyPr wrap="square" rtlCol="0">
            <a:spAutoFit/>
          </a:bodyPr>
          <a:lstStyle/>
          <a:p>
            <a:endParaRPr lang="en-GB" sz="800" dirty="0">
              <a:solidFill>
                <a:schemeClr val="tx2"/>
              </a:solidFill>
            </a:endParaRPr>
          </a:p>
          <a:p>
            <a:r>
              <a:rPr lang="en-GB" sz="600" dirty="0">
                <a:solidFill>
                  <a:srgbClr val="4D4D4D"/>
                </a:solidFill>
              </a:rPr>
              <a:t>US Conflict Minerals Rule </a:t>
            </a:r>
          </a:p>
          <a:p>
            <a:r>
              <a:rPr lang="en-GB" sz="600" dirty="0">
                <a:solidFill>
                  <a:srgbClr val="4D4D4D"/>
                </a:solidFill>
              </a:rPr>
              <a:t>US Uyghur Forced Labor Prevention Act 2021</a:t>
            </a:r>
          </a:p>
          <a:p>
            <a:r>
              <a:rPr lang="en-GB" sz="600" dirty="0">
                <a:solidFill>
                  <a:srgbClr val="4D4D4D"/>
                </a:solidFill>
              </a:rPr>
              <a:t>California Transparency in Supply Chains Act</a:t>
            </a:r>
          </a:p>
          <a:p>
            <a:r>
              <a:rPr lang="en-GB" sz="600" dirty="0">
                <a:solidFill>
                  <a:srgbClr val="4D4D4D"/>
                </a:solidFill>
              </a:rPr>
              <a:t>California climate disclosure laws</a:t>
            </a:r>
          </a:p>
          <a:p>
            <a:r>
              <a:rPr lang="en-GB" sz="600" dirty="0">
                <a:solidFill>
                  <a:srgbClr val="4D4D4D"/>
                </a:solidFill>
              </a:rPr>
              <a:t>Various State level climate disclosure proposals including in New York, Colorado, New Jersey and Illinois </a:t>
            </a:r>
          </a:p>
        </p:txBody>
      </p:sp>
      <p:sp>
        <p:nvSpPr>
          <p:cNvPr id="1177" name="Flowchart: Connector 1176">
            <a:extLst>
              <a:ext uri="{FF2B5EF4-FFF2-40B4-BE49-F238E27FC236}">
                <a16:creationId xmlns:a16="http://schemas.microsoft.com/office/drawing/2014/main" id="{49127E48-2401-0C3A-9D59-313A452A1504}"/>
              </a:ext>
            </a:extLst>
          </p:cNvPr>
          <p:cNvSpPr/>
          <p:nvPr/>
        </p:nvSpPr>
        <p:spPr>
          <a:xfrm>
            <a:off x="2218497" y="4068454"/>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78" name="TextBox 1177">
            <a:extLst>
              <a:ext uri="{FF2B5EF4-FFF2-40B4-BE49-F238E27FC236}">
                <a16:creationId xmlns:a16="http://schemas.microsoft.com/office/drawing/2014/main" id="{577CC8BC-F971-A0C7-6411-36590015932B}"/>
              </a:ext>
            </a:extLst>
          </p:cNvPr>
          <p:cNvSpPr txBox="1"/>
          <p:nvPr/>
        </p:nvSpPr>
        <p:spPr>
          <a:xfrm>
            <a:off x="2134713" y="3691303"/>
            <a:ext cx="412456" cy="215444"/>
          </a:xfrm>
          <a:prstGeom prst="rect">
            <a:avLst/>
          </a:prstGeom>
          <a:noFill/>
        </p:spPr>
        <p:txBody>
          <a:bodyPr wrap="square" rtlCol="0">
            <a:spAutoFit/>
          </a:bodyPr>
          <a:lstStyle/>
          <a:p>
            <a:r>
              <a:rPr lang="en-GB" sz="800" dirty="0">
                <a:solidFill>
                  <a:schemeClr val="tx2"/>
                </a:solidFill>
              </a:rPr>
              <a:t>US</a:t>
            </a:r>
          </a:p>
        </p:txBody>
      </p:sp>
      <p:sp>
        <p:nvSpPr>
          <p:cNvPr id="1179" name="Flowchart: Connector 1178">
            <a:extLst>
              <a:ext uri="{FF2B5EF4-FFF2-40B4-BE49-F238E27FC236}">
                <a16:creationId xmlns:a16="http://schemas.microsoft.com/office/drawing/2014/main" id="{C8DB9509-ADB1-F572-A911-4DB61374C8EA}"/>
              </a:ext>
            </a:extLst>
          </p:cNvPr>
          <p:cNvSpPr/>
          <p:nvPr/>
        </p:nvSpPr>
        <p:spPr>
          <a:xfrm>
            <a:off x="2218498" y="4164707"/>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80" name="Flowchart: Connector 1179">
            <a:extLst>
              <a:ext uri="{FF2B5EF4-FFF2-40B4-BE49-F238E27FC236}">
                <a16:creationId xmlns:a16="http://schemas.microsoft.com/office/drawing/2014/main" id="{D14B1014-4E15-9D0B-907D-260B14296188}"/>
              </a:ext>
            </a:extLst>
          </p:cNvPr>
          <p:cNvSpPr/>
          <p:nvPr/>
        </p:nvSpPr>
        <p:spPr>
          <a:xfrm>
            <a:off x="2221394" y="3973139"/>
            <a:ext cx="90000" cy="9126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nvGrpSpPr>
          <p:cNvPr id="1181" name="Group 1180">
            <a:extLst>
              <a:ext uri="{FF2B5EF4-FFF2-40B4-BE49-F238E27FC236}">
                <a16:creationId xmlns:a16="http://schemas.microsoft.com/office/drawing/2014/main" id="{6617D300-761B-F932-951F-2E855EDCF8E7}"/>
              </a:ext>
            </a:extLst>
          </p:cNvPr>
          <p:cNvGrpSpPr/>
          <p:nvPr/>
        </p:nvGrpSpPr>
        <p:grpSpPr>
          <a:xfrm>
            <a:off x="8818879" y="5813058"/>
            <a:ext cx="2736602" cy="470844"/>
            <a:chOff x="8884906" y="5626531"/>
            <a:chExt cx="2736602" cy="470844"/>
          </a:xfrm>
        </p:grpSpPr>
        <p:sp>
          <p:nvSpPr>
            <p:cNvPr id="1182" name="TextBox 1181">
              <a:extLst>
                <a:ext uri="{FF2B5EF4-FFF2-40B4-BE49-F238E27FC236}">
                  <a16:creationId xmlns:a16="http://schemas.microsoft.com/office/drawing/2014/main" id="{49EDFFD5-6CAC-F025-1645-B8943D525C3E}"/>
                </a:ext>
              </a:extLst>
            </p:cNvPr>
            <p:cNvSpPr txBox="1"/>
            <p:nvPr/>
          </p:nvSpPr>
          <p:spPr>
            <a:xfrm>
              <a:off x="8903170" y="5681877"/>
              <a:ext cx="2718338" cy="415498"/>
            </a:xfrm>
            <a:prstGeom prst="rect">
              <a:avLst/>
            </a:prstGeom>
            <a:noFill/>
          </p:spPr>
          <p:txBody>
            <a:bodyPr wrap="square" rtlCol="0">
              <a:spAutoFit/>
            </a:bodyPr>
            <a:lstStyle/>
            <a:p>
              <a:endParaRPr lang="en-GB" sz="700" dirty="0">
                <a:solidFill>
                  <a:schemeClr val="tx2"/>
                </a:solidFill>
              </a:endParaRPr>
            </a:p>
            <a:p>
              <a:r>
                <a:rPr lang="en-GB" sz="700" dirty="0">
                  <a:solidFill>
                    <a:srgbClr val="4D4D4D"/>
                  </a:solidFill>
                </a:rPr>
                <a:t>Mandatory climate reporting regime</a:t>
              </a:r>
            </a:p>
            <a:p>
              <a:r>
                <a:rPr lang="en-GB" sz="700" dirty="0">
                  <a:solidFill>
                    <a:srgbClr val="4D4D4D"/>
                  </a:solidFill>
                </a:rPr>
                <a:t>Modern slavery reporting bills introduced into Parliament in 2025</a:t>
              </a:r>
            </a:p>
          </p:txBody>
        </p:sp>
        <p:sp>
          <p:nvSpPr>
            <p:cNvPr id="1183" name="Flowchart: Connector 1182">
              <a:extLst>
                <a:ext uri="{FF2B5EF4-FFF2-40B4-BE49-F238E27FC236}">
                  <a16:creationId xmlns:a16="http://schemas.microsoft.com/office/drawing/2014/main" id="{2C244B67-B8B4-AC56-94FD-05B5418AF1E8}"/>
                </a:ext>
              </a:extLst>
            </p:cNvPr>
            <p:cNvSpPr/>
            <p:nvPr/>
          </p:nvSpPr>
          <p:spPr>
            <a:xfrm>
              <a:off x="8884906" y="5842949"/>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84" name="TextBox 1183">
              <a:extLst>
                <a:ext uri="{FF2B5EF4-FFF2-40B4-BE49-F238E27FC236}">
                  <a16:creationId xmlns:a16="http://schemas.microsoft.com/office/drawing/2014/main" id="{7BA805FE-2937-B064-D914-0B5CF453FB95}"/>
                </a:ext>
              </a:extLst>
            </p:cNvPr>
            <p:cNvSpPr txBox="1"/>
            <p:nvPr/>
          </p:nvSpPr>
          <p:spPr>
            <a:xfrm>
              <a:off x="8884907" y="5626531"/>
              <a:ext cx="937139" cy="215444"/>
            </a:xfrm>
            <a:prstGeom prst="rect">
              <a:avLst/>
            </a:prstGeom>
            <a:noFill/>
          </p:spPr>
          <p:txBody>
            <a:bodyPr wrap="square" rtlCol="0">
              <a:spAutoFit/>
            </a:bodyPr>
            <a:lstStyle/>
            <a:p>
              <a:r>
                <a:rPr lang="en-GB" sz="800" dirty="0">
                  <a:solidFill>
                    <a:schemeClr val="tx2"/>
                  </a:solidFill>
                </a:rPr>
                <a:t>New Zealand</a:t>
              </a:r>
            </a:p>
          </p:txBody>
        </p:sp>
      </p:grpSp>
      <p:cxnSp>
        <p:nvCxnSpPr>
          <p:cNvPr id="1185" name="Straight Connector 1184">
            <a:extLst>
              <a:ext uri="{FF2B5EF4-FFF2-40B4-BE49-F238E27FC236}">
                <a16:creationId xmlns:a16="http://schemas.microsoft.com/office/drawing/2014/main" id="{BB552293-1AC2-AAD3-EDCB-D3E1484AC2EE}"/>
              </a:ext>
            </a:extLst>
          </p:cNvPr>
          <p:cNvCxnSpPr>
            <a:cxnSpLocks/>
          </p:cNvCxnSpPr>
          <p:nvPr/>
        </p:nvCxnSpPr>
        <p:spPr>
          <a:xfrm flipV="1">
            <a:off x="8832063" y="5140395"/>
            <a:ext cx="0" cy="742809"/>
          </a:xfrm>
          <a:prstGeom prst="line">
            <a:avLst/>
          </a:prstGeom>
        </p:spPr>
        <p:style>
          <a:lnRef idx="1">
            <a:schemeClr val="accent6"/>
          </a:lnRef>
          <a:fillRef idx="0">
            <a:schemeClr val="accent6"/>
          </a:fillRef>
          <a:effectRef idx="0">
            <a:schemeClr val="accent6"/>
          </a:effectRef>
          <a:fontRef idx="minor">
            <a:schemeClr val="tx1"/>
          </a:fontRef>
        </p:style>
      </p:cxnSp>
      <p:sp>
        <p:nvSpPr>
          <p:cNvPr id="1186" name="Flowchart: Connector 1185">
            <a:extLst>
              <a:ext uri="{FF2B5EF4-FFF2-40B4-BE49-F238E27FC236}">
                <a16:creationId xmlns:a16="http://schemas.microsoft.com/office/drawing/2014/main" id="{F67DC2F4-EA52-2BAD-15BE-584018541FAF}"/>
              </a:ext>
            </a:extLst>
          </p:cNvPr>
          <p:cNvSpPr/>
          <p:nvPr/>
        </p:nvSpPr>
        <p:spPr>
          <a:xfrm>
            <a:off x="8818879" y="6138358"/>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187" name="TextBox 1186">
            <a:extLst>
              <a:ext uri="{FF2B5EF4-FFF2-40B4-BE49-F238E27FC236}">
                <a16:creationId xmlns:a16="http://schemas.microsoft.com/office/drawing/2014/main" id="{9B4F3961-BCAC-F576-11F0-FA57DF8FE848}"/>
              </a:ext>
            </a:extLst>
          </p:cNvPr>
          <p:cNvSpPr txBox="1"/>
          <p:nvPr/>
        </p:nvSpPr>
        <p:spPr>
          <a:xfrm>
            <a:off x="390172" y="2468796"/>
            <a:ext cx="1601228"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4D4D4D"/>
              </a:buClr>
              <a:buSzTx/>
              <a:buFontTx/>
              <a:buNone/>
              <a:tabLst/>
              <a:defRPr/>
            </a:pPr>
            <a:r>
              <a:rPr lang="en-GB" sz="700" dirty="0">
                <a:solidFill>
                  <a:srgbClr val="4D4D4D"/>
                </a:solidFill>
              </a:rPr>
              <a:t>Note </a:t>
            </a:r>
            <a:r>
              <a:rPr lang="en-GB" sz="700" dirty="0" err="1">
                <a:solidFill>
                  <a:srgbClr val="4D4D4D"/>
                </a:solidFill>
              </a:rPr>
              <a:t>incoming</a:t>
            </a:r>
            <a:r>
              <a:rPr lang="en-GB" sz="700" dirty="0">
                <a:solidFill>
                  <a:srgbClr val="4D4D4D"/>
                </a:solidFill>
              </a:rPr>
              <a:t> ESG reporting regimes will also require extensive reporting on ESG issues (incl. human rights topics) in the supply chain (e.g. the new IFRS sustainability disclosure standards (ISSB) and the EU’s Corporate Sustainability Reporting Directive (and accompanying reporting standards)). This global snapshot of ISSB implementation is based on IFRS jurisdictional profiles at 17 October 2025, available </a:t>
            </a:r>
            <a:r>
              <a:rPr lang="en-GB" sz="700" dirty="0">
                <a:solidFill>
                  <a:srgbClr val="4D4D4D"/>
                </a:solidFill>
                <a:hlinkClick r:id="rId5"/>
              </a:rPr>
              <a:t>here</a:t>
            </a:r>
            <a:r>
              <a:rPr lang="en-GB" sz="700" dirty="0">
                <a:solidFill>
                  <a:srgbClr val="4D4D4D"/>
                </a:solidFill>
              </a:rPr>
              <a:t>. </a:t>
            </a:r>
          </a:p>
        </p:txBody>
      </p:sp>
      <p:grpSp>
        <p:nvGrpSpPr>
          <p:cNvPr id="1188" name="Group 1187">
            <a:extLst>
              <a:ext uri="{FF2B5EF4-FFF2-40B4-BE49-F238E27FC236}">
                <a16:creationId xmlns:a16="http://schemas.microsoft.com/office/drawing/2014/main" id="{33EE5E18-0526-83C1-B713-E56CDD37C67A}"/>
              </a:ext>
            </a:extLst>
          </p:cNvPr>
          <p:cNvGrpSpPr/>
          <p:nvPr/>
        </p:nvGrpSpPr>
        <p:grpSpPr>
          <a:xfrm>
            <a:off x="6995375" y="2181522"/>
            <a:ext cx="2787790" cy="1107996"/>
            <a:chOff x="6995375" y="2278746"/>
            <a:chExt cx="2787790" cy="1107996"/>
          </a:xfrm>
        </p:grpSpPr>
        <p:sp>
          <p:nvSpPr>
            <p:cNvPr id="1189" name="Flowchart: Connector 1188">
              <a:extLst>
                <a:ext uri="{FF2B5EF4-FFF2-40B4-BE49-F238E27FC236}">
                  <a16:creationId xmlns:a16="http://schemas.microsoft.com/office/drawing/2014/main" id="{89DB5190-4EF5-D104-3FC5-B98782BD273F}"/>
                </a:ext>
              </a:extLst>
            </p:cNvPr>
            <p:cNvSpPr/>
            <p:nvPr/>
          </p:nvSpPr>
          <p:spPr>
            <a:xfrm>
              <a:off x="6997428" y="2320143"/>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nvGrpSpPr>
            <p:cNvPr id="1190" name="Group 1189">
              <a:extLst>
                <a:ext uri="{FF2B5EF4-FFF2-40B4-BE49-F238E27FC236}">
                  <a16:creationId xmlns:a16="http://schemas.microsoft.com/office/drawing/2014/main" id="{61C0DD4F-FC86-B78B-BE55-996F6123A574}"/>
                </a:ext>
              </a:extLst>
            </p:cNvPr>
            <p:cNvGrpSpPr/>
            <p:nvPr/>
          </p:nvGrpSpPr>
          <p:grpSpPr>
            <a:xfrm>
              <a:off x="6995375" y="2278746"/>
              <a:ext cx="2787790" cy="1107996"/>
              <a:chOff x="6996445" y="2274452"/>
              <a:chExt cx="2787790" cy="1107996"/>
            </a:xfrm>
          </p:grpSpPr>
          <p:sp>
            <p:nvSpPr>
              <p:cNvPr id="1191" name="TextBox 1190">
                <a:extLst>
                  <a:ext uri="{FF2B5EF4-FFF2-40B4-BE49-F238E27FC236}">
                    <a16:creationId xmlns:a16="http://schemas.microsoft.com/office/drawing/2014/main" id="{B54D7F3A-AD4A-1AFE-1860-E4EAAE2F7EA1}"/>
                  </a:ext>
                </a:extLst>
              </p:cNvPr>
              <p:cNvSpPr txBox="1"/>
              <p:nvPr/>
            </p:nvSpPr>
            <p:spPr>
              <a:xfrm>
                <a:off x="7040903" y="2274452"/>
                <a:ext cx="2743332" cy="1107996"/>
              </a:xfrm>
              <a:prstGeom prst="rect">
                <a:avLst/>
              </a:prstGeom>
              <a:noFill/>
            </p:spPr>
            <p:txBody>
              <a:bodyPr wrap="square" rtlCol="0">
                <a:spAutoFit/>
              </a:bodyPr>
              <a:lstStyle/>
              <a:p>
                <a:r>
                  <a:rPr lang="en-GB" sz="600" dirty="0">
                    <a:solidFill>
                      <a:srgbClr val="4D4D4D"/>
                    </a:solidFill>
                  </a:rPr>
                  <a:t>EU Corporate Sustainability Reporting Directive (CSRD)</a:t>
                </a:r>
              </a:p>
              <a:p>
                <a:r>
                  <a:rPr lang="en-GB" sz="600" dirty="0">
                    <a:solidFill>
                      <a:srgbClr val="4D4D4D"/>
                    </a:solidFill>
                  </a:rPr>
                  <a:t>EU Corporate Sustainability Due Diligence Directive (CSDDD)</a:t>
                </a:r>
              </a:p>
              <a:p>
                <a:r>
                  <a:rPr lang="en-GB" sz="600" dirty="0">
                    <a:solidFill>
                      <a:srgbClr val="4D4D4D"/>
                    </a:solidFill>
                  </a:rPr>
                  <a:t>EU Conflict Minerals Regulation</a:t>
                </a:r>
              </a:p>
              <a:p>
                <a:r>
                  <a:rPr lang="en-GB" sz="600" dirty="0">
                    <a:solidFill>
                      <a:srgbClr val="4D4D4D"/>
                    </a:solidFill>
                  </a:rPr>
                  <a:t>EU Regulation on Deforestation-Free Products (EUDR)</a:t>
                </a:r>
              </a:p>
              <a:p>
                <a:r>
                  <a:rPr lang="en-GB" sz="600" dirty="0">
                    <a:solidFill>
                      <a:srgbClr val="4D4D4D"/>
                    </a:solidFill>
                  </a:rPr>
                  <a:t>EU Forced Labour Regulation</a:t>
                </a:r>
              </a:p>
              <a:p>
                <a:endParaRPr lang="en-GB" sz="600" dirty="0">
                  <a:solidFill>
                    <a:srgbClr val="4D4D4D"/>
                  </a:solidFill>
                </a:endParaRPr>
              </a:p>
              <a:p>
                <a:r>
                  <a:rPr lang="en-GB" sz="600" dirty="0">
                    <a:solidFill>
                      <a:srgbClr val="4D4D4D"/>
                    </a:solidFill>
                  </a:rPr>
                  <a:t>UK Modern Slavery Act</a:t>
                </a:r>
              </a:p>
              <a:p>
                <a:r>
                  <a:rPr lang="en-GB" sz="600" dirty="0">
                    <a:solidFill>
                      <a:srgbClr val="4D4D4D"/>
                    </a:solidFill>
                  </a:rPr>
                  <a:t>UK Forest Risk Commodities Scheme</a:t>
                </a:r>
              </a:p>
              <a:p>
                <a:r>
                  <a:rPr lang="en-GB" sz="600" dirty="0">
                    <a:solidFill>
                      <a:srgbClr val="4D4D4D"/>
                    </a:solidFill>
                  </a:rPr>
                  <a:t>UK Sustainability Reporting Standards </a:t>
                </a:r>
              </a:p>
              <a:p>
                <a:endParaRPr lang="en-GB" sz="600" dirty="0">
                  <a:solidFill>
                    <a:srgbClr val="4D4D4D"/>
                  </a:solidFill>
                </a:endParaRPr>
              </a:p>
              <a:p>
                <a:endParaRPr lang="en-GB" sz="600" dirty="0">
                  <a:solidFill>
                    <a:srgbClr val="4D4D4D"/>
                  </a:solidFill>
                </a:endParaRPr>
              </a:p>
            </p:txBody>
          </p:sp>
          <p:grpSp>
            <p:nvGrpSpPr>
              <p:cNvPr id="1192" name="Group 1191">
                <a:extLst>
                  <a:ext uri="{FF2B5EF4-FFF2-40B4-BE49-F238E27FC236}">
                    <a16:creationId xmlns:a16="http://schemas.microsoft.com/office/drawing/2014/main" id="{6BD27F66-C375-CF76-6F9F-62486A8BA89E}"/>
                  </a:ext>
                </a:extLst>
              </p:cNvPr>
              <p:cNvGrpSpPr/>
              <p:nvPr/>
            </p:nvGrpSpPr>
            <p:grpSpPr>
              <a:xfrm>
                <a:off x="6996445" y="2411710"/>
                <a:ext cx="92838" cy="367930"/>
                <a:chOff x="6996445" y="2411710"/>
                <a:chExt cx="92838" cy="367930"/>
              </a:xfrm>
            </p:grpSpPr>
            <p:grpSp>
              <p:nvGrpSpPr>
                <p:cNvPr id="1193" name="Group 1192">
                  <a:extLst>
                    <a:ext uri="{FF2B5EF4-FFF2-40B4-BE49-F238E27FC236}">
                      <a16:creationId xmlns:a16="http://schemas.microsoft.com/office/drawing/2014/main" id="{07326F37-63F1-22CD-D974-346ECF470D11}"/>
                    </a:ext>
                  </a:extLst>
                </p:cNvPr>
                <p:cNvGrpSpPr/>
                <p:nvPr/>
              </p:nvGrpSpPr>
              <p:grpSpPr>
                <a:xfrm>
                  <a:off x="6996445" y="2411710"/>
                  <a:ext cx="92838" cy="186189"/>
                  <a:chOff x="6996445" y="2411710"/>
                  <a:chExt cx="92838" cy="186189"/>
                </a:xfrm>
              </p:grpSpPr>
              <p:sp>
                <p:nvSpPr>
                  <p:cNvPr id="1196" name="Flowchart: Connector 1195">
                    <a:extLst>
                      <a:ext uri="{FF2B5EF4-FFF2-40B4-BE49-F238E27FC236}">
                        <a16:creationId xmlns:a16="http://schemas.microsoft.com/office/drawing/2014/main" id="{41F1A816-E0F9-806E-97B9-4BD664D31673}"/>
                      </a:ext>
                    </a:extLst>
                  </p:cNvPr>
                  <p:cNvSpPr/>
                  <p:nvPr/>
                </p:nvSpPr>
                <p:spPr>
                  <a:xfrm>
                    <a:off x="6996445" y="2411710"/>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197" name="Flowchart: Connector 1196">
                    <a:extLst>
                      <a:ext uri="{FF2B5EF4-FFF2-40B4-BE49-F238E27FC236}">
                        <a16:creationId xmlns:a16="http://schemas.microsoft.com/office/drawing/2014/main" id="{9F7556B5-E71B-E133-1E3F-1172D713FC36}"/>
                      </a:ext>
                    </a:extLst>
                  </p:cNvPr>
                  <p:cNvSpPr/>
                  <p:nvPr/>
                </p:nvSpPr>
                <p:spPr>
                  <a:xfrm>
                    <a:off x="6999283" y="2507899"/>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194" name="Flowchart: Connector 1193">
                  <a:extLst>
                    <a:ext uri="{FF2B5EF4-FFF2-40B4-BE49-F238E27FC236}">
                      <a16:creationId xmlns:a16="http://schemas.microsoft.com/office/drawing/2014/main" id="{1ED45230-C299-9496-7704-9711D1523C25}"/>
                    </a:ext>
                  </a:extLst>
                </p:cNvPr>
                <p:cNvSpPr/>
                <p:nvPr/>
              </p:nvSpPr>
              <p:spPr>
                <a:xfrm>
                  <a:off x="6999155" y="2602513"/>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195" name="Flowchart: Connector 1194">
                  <a:extLst>
                    <a:ext uri="{FF2B5EF4-FFF2-40B4-BE49-F238E27FC236}">
                      <a16:creationId xmlns:a16="http://schemas.microsoft.com/office/drawing/2014/main" id="{84F46411-667D-0421-18BA-61112B6FE2F9}"/>
                    </a:ext>
                  </a:extLst>
                </p:cNvPr>
                <p:cNvSpPr/>
                <p:nvPr/>
              </p:nvSpPr>
              <p:spPr>
                <a:xfrm>
                  <a:off x="6999155" y="2689640"/>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grpSp>
      </p:grpSp>
      <p:grpSp>
        <p:nvGrpSpPr>
          <p:cNvPr id="1198" name="Group 1197">
            <a:extLst>
              <a:ext uri="{FF2B5EF4-FFF2-40B4-BE49-F238E27FC236}">
                <a16:creationId xmlns:a16="http://schemas.microsoft.com/office/drawing/2014/main" id="{048C0498-8704-139F-C5D6-8DCD883E63D9}"/>
              </a:ext>
            </a:extLst>
          </p:cNvPr>
          <p:cNvGrpSpPr/>
          <p:nvPr/>
        </p:nvGrpSpPr>
        <p:grpSpPr>
          <a:xfrm>
            <a:off x="6998976" y="2787475"/>
            <a:ext cx="90000" cy="272071"/>
            <a:chOff x="6997428" y="2878773"/>
            <a:chExt cx="90000" cy="272071"/>
          </a:xfrm>
        </p:grpSpPr>
        <p:sp>
          <p:nvSpPr>
            <p:cNvPr id="1199" name="Flowchart: Connector 1198">
              <a:extLst>
                <a:ext uri="{FF2B5EF4-FFF2-40B4-BE49-F238E27FC236}">
                  <a16:creationId xmlns:a16="http://schemas.microsoft.com/office/drawing/2014/main" id="{F50CAC76-BC04-5D59-230F-0F76CB3BA97A}"/>
                </a:ext>
              </a:extLst>
            </p:cNvPr>
            <p:cNvSpPr/>
            <p:nvPr/>
          </p:nvSpPr>
          <p:spPr>
            <a:xfrm>
              <a:off x="6997428" y="2878773"/>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200" name="Flowchart: Connector 1199">
              <a:extLst>
                <a:ext uri="{FF2B5EF4-FFF2-40B4-BE49-F238E27FC236}">
                  <a16:creationId xmlns:a16="http://schemas.microsoft.com/office/drawing/2014/main" id="{C891B050-4670-8A3E-541B-3682E3AACF6D}"/>
                </a:ext>
              </a:extLst>
            </p:cNvPr>
            <p:cNvSpPr/>
            <p:nvPr/>
          </p:nvSpPr>
          <p:spPr>
            <a:xfrm>
              <a:off x="6997428" y="2972974"/>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201" name="Flowchart: Connector 1200">
              <a:extLst>
                <a:ext uri="{FF2B5EF4-FFF2-40B4-BE49-F238E27FC236}">
                  <a16:creationId xmlns:a16="http://schemas.microsoft.com/office/drawing/2014/main" id="{4A899585-4A70-B467-E94C-4CB5C1D9BA78}"/>
                </a:ext>
              </a:extLst>
            </p:cNvPr>
            <p:cNvSpPr/>
            <p:nvPr/>
          </p:nvSpPr>
          <p:spPr>
            <a:xfrm>
              <a:off x="6997428" y="3060844"/>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202" name="Flowchart: Connector 1201">
            <a:extLst>
              <a:ext uri="{FF2B5EF4-FFF2-40B4-BE49-F238E27FC236}">
                <a16:creationId xmlns:a16="http://schemas.microsoft.com/office/drawing/2014/main" id="{8D562351-9F08-ECB7-CD60-DD675E60B755}"/>
              </a:ext>
            </a:extLst>
          </p:cNvPr>
          <p:cNvSpPr/>
          <p:nvPr/>
        </p:nvSpPr>
        <p:spPr>
          <a:xfrm>
            <a:off x="2218497" y="4264077"/>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nvGrpSpPr>
          <p:cNvPr id="1203" name="Group 1202">
            <a:extLst>
              <a:ext uri="{FF2B5EF4-FFF2-40B4-BE49-F238E27FC236}">
                <a16:creationId xmlns:a16="http://schemas.microsoft.com/office/drawing/2014/main" id="{EE0607FF-41B8-142C-227E-932E27BE1476}"/>
              </a:ext>
            </a:extLst>
          </p:cNvPr>
          <p:cNvGrpSpPr/>
          <p:nvPr/>
        </p:nvGrpSpPr>
        <p:grpSpPr>
          <a:xfrm>
            <a:off x="6426765" y="4104877"/>
            <a:ext cx="116771" cy="181243"/>
            <a:chOff x="4828475" y="3962203"/>
            <a:chExt cx="116771" cy="181243"/>
          </a:xfrm>
        </p:grpSpPr>
        <p:sp>
          <p:nvSpPr>
            <p:cNvPr id="1204" name="Freeform: Shape 1203">
              <a:extLst>
                <a:ext uri="{FF2B5EF4-FFF2-40B4-BE49-F238E27FC236}">
                  <a16:creationId xmlns:a16="http://schemas.microsoft.com/office/drawing/2014/main" id="{ED99442E-7868-EA7A-C4F2-172E88A0C6C8}"/>
                </a:ext>
              </a:extLst>
            </p:cNvPr>
            <p:cNvSpPr/>
            <p:nvPr/>
          </p:nvSpPr>
          <p:spPr>
            <a:xfrm>
              <a:off x="4828475" y="3962203"/>
              <a:ext cx="116771" cy="181243"/>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205" name="Freeform: Shape 1204">
              <a:extLst>
                <a:ext uri="{FF2B5EF4-FFF2-40B4-BE49-F238E27FC236}">
                  <a16:creationId xmlns:a16="http://schemas.microsoft.com/office/drawing/2014/main" id="{ED908180-A13E-0DE3-EF9E-FA608FDBD14F}"/>
                </a:ext>
              </a:extLst>
            </p:cNvPr>
            <p:cNvSpPr/>
            <p:nvPr/>
          </p:nvSpPr>
          <p:spPr>
            <a:xfrm>
              <a:off x="4859761" y="3989782"/>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cxnSp>
        <p:nvCxnSpPr>
          <p:cNvPr id="1206" name="Straight Connector 1205">
            <a:extLst>
              <a:ext uri="{FF2B5EF4-FFF2-40B4-BE49-F238E27FC236}">
                <a16:creationId xmlns:a16="http://schemas.microsoft.com/office/drawing/2014/main" id="{7300641D-92EB-7192-C3D0-8BEC56EA6774}"/>
              </a:ext>
            </a:extLst>
          </p:cNvPr>
          <p:cNvCxnSpPr>
            <a:cxnSpLocks/>
          </p:cNvCxnSpPr>
          <p:nvPr/>
        </p:nvCxnSpPr>
        <p:spPr>
          <a:xfrm>
            <a:off x="6485791" y="4279034"/>
            <a:ext cx="10096" cy="1003685"/>
          </a:xfrm>
          <a:prstGeom prst="line">
            <a:avLst/>
          </a:prstGeom>
        </p:spPr>
        <p:style>
          <a:lnRef idx="1">
            <a:schemeClr val="accent6"/>
          </a:lnRef>
          <a:fillRef idx="0">
            <a:schemeClr val="accent6"/>
          </a:fillRef>
          <a:effectRef idx="0">
            <a:schemeClr val="accent6"/>
          </a:effectRef>
          <a:fontRef idx="minor">
            <a:schemeClr val="tx1"/>
          </a:fontRef>
        </p:style>
      </p:cxnSp>
      <p:grpSp>
        <p:nvGrpSpPr>
          <p:cNvPr id="1207" name="Group 1206">
            <a:extLst>
              <a:ext uri="{FF2B5EF4-FFF2-40B4-BE49-F238E27FC236}">
                <a16:creationId xmlns:a16="http://schemas.microsoft.com/office/drawing/2014/main" id="{260EDBFD-4705-22DD-DC87-935FA54FA9B8}"/>
              </a:ext>
            </a:extLst>
          </p:cNvPr>
          <p:cNvGrpSpPr/>
          <p:nvPr/>
        </p:nvGrpSpPr>
        <p:grpSpPr>
          <a:xfrm>
            <a:off x="5392281" y="5185583"/>
            <a:ext cx="1602933" cy="1246495"/>
            <a:chOff x="5434893" y="5293460"/>
            <a:chExt cx="1602933" cy="1246495"/>
          </a:xfrm>
        </p:grpSpPr>
        <p:sp>
          <p:nvSpPr>
            <p:cNvPr id="1208" name="TextBox 1207">
              <a:extLst>
                <a:ext uri="{FF2B5EF4-FFF2-40B4-BE49-F238E27FC236}">
                  <a16:creationId xmlns:a16="http://schemas.microsoft.com/office/drawing/2014/main" id="{09B624DC-BD9B-75BD-557C-CF7D8776665A}"/>
                </a:ext>
              </a:extLst>
            </p:cNvPr>
            <p:cNvSpPr txBox="1"/>
            <p:nvPr/>
          </p:nvSpPr>
          <p:spPr>
            <a:xfrm>
              <a:off x="5434893" y="5293460"/>
              <a:ext cx="1602933" cy="1246495"/>
            </a:xfrm>
            <a:prstGeom prst="rect">
              <a:avLst/>
            </a:prstGeom>
            <a:noFill/>
          </p:spPr>
          <p:txBody>
            <a:bodyPr wrap="square" rtlCol="0">
              <a:spAutoFit/>
            </a:bodyPr>
            <a:lstStyle/>
            <a:p>
              <a:r>
                <a:rPr lang="en-GB" sz="800" dirty="0">
                  <a:solidFill>
                    <a:schemeClr val="tx2"/>
                  </a:solidFill>
                </a:rPr>
                <a:t>  Africa</a:t>
              </a:r>
            </a:p>
            <a:p>
              <a:r>
                <a:rPr lang="en-GB" sz="700" dirty="0">
                  <a:solidFill>
                    <a:srgbClr val="4D4D4D"/>
                  </a:solidFill>
                </a:rPr>
                <a:t>Various countries including, Ghana, Kenya, Nigeria, Rwanda, Tanzania, Uganda, Zambia, and Zimbabwe, have finalised, or are in the process of, or are expected to, use/adopt the ISSB standards.</a:t>
              </a:r>
            </a:p>
            <a:p>
              <a:r>
                <a:rPr lang="en-GB" sz="700" dirty="0">
                  <a:solidFill>
                    <a:srgbClr val="4D4D4D"/>
                  </a:solidFill>
                </a:rPr>
                <a:t> </a:t>
              </a:r>
            </a:p>
            <a:p>
              <a:endParaRPr lang="en-GB" dirty="0">
                <a:solidFill>
                  <a:srgbClr val="4D4D4D"/>
                </a:solidFill>
              </a:endParaRPr>
            </a:p>
          </p:txBody>
        </p:sp>
        <p:sp>
          <p:nvSpPr>
            <p:cNvPr id="1209" name="Flowchart: Connector 1208">
              <a:extLst>
                <a:ext uri="{FF2B5EF4-FFF2-40B4-BE49-F238E27FC236}">
                  <a16:creationId xmlns:a16="http://schemas.microsoft.com/office/drawing/2014/main" id="{37CB9C73-E039-2753-57B0-20274C261A99}"/>
                </a:ext>
              </a:extLst>
            </p:cNvPr>
            <p:cNvSpPr/>
            <p:nvPr/>
          </p:nvSpPr>
          <p:spPr>
            <a:xfrm>
              <a:off x="5465808" y="5357702"/>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sp>
        <p:nvSpPr>
          <p:cNvPr id="1210" name="Flowchart: Connector 1209">
            <a:extLst>
              <a:ext uri="{FF2B5EF4-FFF2-40B4-BE49-F238E27FC236}">
                <a16:creationId xmlns:a16="http://schemas.microsoft.com/office/drawing/2014/main" id="{88588137-13F8-31E5-78DD-5D90B358A809}"/>
              </a:ext>
            </a:extLst>
          </p:cNvPr>
          <p:cNvSpPr/>
          <p:nvPr/>
        </p:nvSpPr>
        <p:spPr>
          <a:xfrm>
            <a:off x="2223577" y="3870252"/>
            <a:ext cx="90000" cy="9126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cxnSp>
        <p:nvCxnSpPr>
          <p:cNvPr id="1211" name="Straight Connector 1210">
            <a:extLst>
              <a:ext uri="{FF2B5EF4-FFF2-40B4-BE49-F238E27FC236}">
                <a16:creationId xmlns:a16="http://schemas.microsoft.com/office/drawing/2014/main" id="{3038207D-D187-AEDD-C9F3-0B6754B7B316}"/>
              </a:ext>
            </a:extLst>
          </p:cNvPr>
          <p:cNvCxnSpPr>
            <a:cxnSpLocks/>
          </p:cNvCxnSpPr>
          <p:nvPr/>
        </p:nvCxnSpPr>
        <p:spPr>
          <a:xfrm>
            <a:off x="6950610" y="3428392"/>
            <a:ext cx="3018327" cy="0"/>
          </a:xfrm>
          <a:prstGeom prst="line">
            <a:avLst/>
          </a:prstGeom>
        </p:spPr>
        <p:style>
          <a:lnRef idx="1">
            <a:schemeClr val="accent6"/>
          </a:lnRef>
          <a:fillRef idx="0">
            <a:schemeClr val="accent6"/>
          </a:fillRef>
          <a:effectRef idx="0">
            <a:schemeClr val="accent6"/>
          </a:effectRef>
          <a:fontRef idx="minor">
            <a:schemeClr val="tx1"/>
          </a:fontRef>
        </p:style>
      </p:cxnSp>
      <p:grpSp>
        <p:nvGrpSpPr>
          <p:cNvPr id="1212" name="Group 1211">
            <a:extLst>
              <a:ext uri="{FF2B5EF4-FFF2-40B4-BE49-F238E27FC236}">
                <a16:creationId xmlns:a16="http://schemas.microsoft.com/office/drawing/2014/main" id="{01A2A44B-2001-87D8-8821-55ED8009E649}"/>
              </a:ext>
            </a:extLst>
          </p:cNvPr>
          <p:cNvGrpSpPr/>
          <p:nvPr/>
        </p:nvGrpSpPr>
        <p:grpSpPr>
          <a:xfrm>
            <a:off x="9998157" y="3190952"/>
            <a:ext cx="1776211" cy="815608"/>
            <a:chOff x="9998157" y="2712142"/>
            <a:chExt cx="1776211" cy="815608"/>
          </a:xfrm>
        </p:grpSpPr>
        <p:sp>
          <p:nvSpPr>
            <p:cNvPr id="1213" name="TextBox 1212">
              <a:extLst>
                <a:ext uri="{FF2B5EF4-FFF2-40B4-BE49-F238E27FC236}">
                  <a16:creationId xmlns:a16="http://schemas.microsoft.com/office/drawing/2014/main" id="{53C6950B-BFE1-2478-1C51-C09980D2CEFA}"/>
                </a:ext>
              </a:extLst>
            </p:cNvPr>
            <p:cNvSpPr txBox="1"/>
            <p:nvPr/>
          </p:nvSpPr>
          <p:spPr>
            <a:xfrm>
              <a:off x="9998157" y="2712142"/>
              <a:ext cx="1776211" cy="815608"/>
            </a:xfrm>
            <a:prstGeom prst="rect">
              <a:avLst/>
            </a:prstGeom>
            <a:noFill/>
          </p:spPr>
          <p:txBody>
            <a:bodyPr wrap="square" rtlCol="0">
              <a:spAutoFit/>
            </a:bodyPr>
            <a:lstStyle/>
            <a:p>
              <a:r>
                <a:rPr lang="en-GB" sz="800" dirty="0">
                  <a:solidFill>
                    <a:schemeClr val="tx2"/>
                  </a:solidFill>
                </a:rPr>
                <a:t>   Qatar</a:t>
              </a:r>
            </a:p>
            <a:p>
              <a:r>
                <a:rPr lang="en-GB" sz="700" dirty="0">
                  <a:solidFill>
                    <a:srgbClr val="4D4D4D"/>
                  </a:solidFill>
                </a:rPr>
                <a:t>Consultation on use/adoption of ISSB Standards closed in March 2025.</a:t>
              </a:r>
            </a:p>
            <a:p>
              <a:r>
                <a:rPr lang="en-GB" sz="700" dirty="0">
                  <a:solidFill>
                    <a:srgbClr val="4D4D4D"/>
                  </a:solidFill>
                </a:rPr>
                <a:t> </a:t>
              </a:r>
            </a:p>
            <a:p>
              <a:endParaRPr lang="en-GB" dirty="0">
                <a:solidFill>
                  <a:srgbClr val="4D4D4D"/>
                </a:solidFill>
              </a:endParaRPr>
            </a:p>
          </p:txBody>
        </p:sp>
        <p:sp>
          <p:nvSpPr>
            <p:cNvPr id="1214" name="Flowchart: Connector 1213">
              <a:extLst>
                <a:ext uri="{FF2B5EF4-FFF2-40B4-BE49-F238E27FC236}">
                  <a16:creationId xmlns:a16="http://schemas.microsoft.com/office/drawing/2014/main" id="{82916F01-85DA-9B68-A961-2A67F61E5E2D}"/>
                </a:ext>
              </a:extLst>
            </p:cNvPr>
            <p:cNvSpPr/>
            <p:nvPr/>
          </p:nvSpPr>
          <p:spPr>
            <a:xfrm>
              <a:off x="10062583" y="2775184"/>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grpSp>
        <p:nvGrpSpPr>
          <p:cNvPr id="1215" name="Group 1214">
            <a:extLst>
              <a:ext uri="{FF2B5EF4-FFF2-40B4-BE49-F238E27FC236}">
                <a16:creationId xmlns:a16="http://schemas.microsoft.com/office/drawing/2014/main" id="{7B48DD75-8821-2F64-3DA7-AABB8BFD5219}"/>
              </a:ext>
            </a:extLst>
          </p:cNvPr>
          <p:cNvGrpSpPr/>
          <p:nvPr/>
        </p:nvGrpSpPr>
        <p:grpSpPr>
          <a:xfrm>
            <a:off x="5899286" y="2700248"/>
            <a:ext cx="116771" cy="181244"/>
            <a:chOff x="6175234" y="2787475"/>
            <a:chExt cx="116771" cy="181244"/>
          </a:xfrm>
        </p:grpSpPr>
        <p:sp>
          <p:nvSpPr>
            <p:cNvPr id="1216" name="Freeform: Shape 1215">
              <a:extLst>
                <a:ext uri="{FF2B5EF4-FFF2-40B4-BE49-F238E27FC236}">
                  <a16:creationId xmlns:a16="http://schemas.microsoft.com/office/drawing/2014/main" id="{0B6CDDD5-6B6F-8529-8031-14239B7FE0FC}"/>
                </a:ext>
              </a:extLst>
            </p:cNvPr>
            <p:cNvSpPr/>
            <p:nvPr/>
          </p:nvSpPr>
          <p:spPr>
            <a:xfrm>
              <a:off x="6175234" y="2787475"/>
              <a:ext cx="116771" cy="181244"/>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99CCFF"/>
            </a:solidFill>
            <a:ln w="9525" cap="flat">
              <a:noFill/>
              <a:prstDash val="solid"/>
              <a:miter/>
            </a:ln>
          </p:spPr>
          <p:txBody>
            <a:bodyPr rtlCol="0" anchor="ctr"/>
            <a:lstStyle/>
            <a:p>
              <a:endParaRPr lang="en-GB" dirty="0"/>
            </a:p>
          </p:txBody>
        </p:sp>
        <p:sp>
          <p:nvSpPr>
            <p:cNvPr id="1217" name="Freeform: Shape 1216">
              <a:extLst>
                <a:ext uri="{FF2B5EF4-FFF2-40B4-BE49-F238E27FC236}">
                  <a16:creationId xmlns:a16="http://schemas.microsoft.com/office/drawing/2014/main" id="{BDB3A5C7-FCC3-6A00-1725-A43405DFAF36}"/>
                </a:ext>
              </a:extLst>
            </p:cNvPr>
            <p:cNvSpPr/>
            <p:nvPr/>
          </p:nvSpPr>
          <p:spPr>
            <a:xfrm>
              <a:off x="6233848" y="2787475"/>
              <a:ext cx="57700" cy="180960"/>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1218" name="Freeform: Shape 1217">
              <a:extLst>
                <a:ext uri="{FF2B5EF4-FFF2-40B4-BE49-F238E27FC236}">
                  <a16:creationId xmlns:a16="http://schemas.microsoft.com/office/drawing/2014/main" id="{A140412A-5342-6A64-175F-3F376DFBA789}"/>
                </a:ext>
              </a:extLst>
            </p:cNvPr>
            <p:cNvSpPr/>
            <p:nvPr/>
          </p:nvSpPr>
          <p:spPr>
            <a:xfrm>
              <a:off x="6206215" y="2815054"/>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sp>
        <p:nvSpPr>
          <p:cNvPr id="1219" name="Freeform: Shape 1218">
            <a:extLst>
              <a:ext uri="{FF2B5EF4-FFF2-40B4-BE49-F238E27FC236}">
                <a16:creationId xmlns:a16="http://schemas.microsoft.com/office/drawing/2014/main" id="{E0D61061-C8D9-0F2E-C70C-85B569D0F49A}"/>
              </a:ext>
            </a:extLst>
          </p:cNvPr>
          <p:cNvSpPr/>
          <p:nvPr/>
        </p:nvSpPr>
        <p:spPr>
          <a:xfrm>
            <a:off x="8770160" y="4970662"/>
            <a:ext cx="116771" cy="181244"/>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220" name="Freeform: Shape 1219">
            <a:extLst>
              <a:ext uri="{FF2B5EF4-FFF2-40B4-BE49-F238E27FC236}">
                <a16:creationId xmlns:a16="http://schemas.microsoft.com/office/drawing/2014/main" id="{22E2E345-FABD-98BB-F76F-F2ECDF2D4460}"/>
              </a:ext>
            </a:extLst>
          </p:cNvPr>
          <p:cNvSpPr/>
          <p:nvPr/>
        </p:nvSpPr>
        <p:spPr>
          <a:xfrm>
            <a:off x="8828774" y="4970662"/>
            <a:ext cx="57700" cy="180960"/>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1221" name="Freeform: Shape 1220">
            <a:extLst>
              <a:ext uri="{FF2B5EF4-FFF2-40B4-BE49-F238E27FC236}">
                <a16:creationId xmlns:a16="http://schemas.microsoft.com/office/drawing/2014/main" id="{BC3AB308-31D9-9B61-3AEE-7F745949E69F}"/>
              </a:ext>
            </a:extLst>
          </p:cNvPr>
          <p:cNvSpPr/>
          <p:nvPr/>
        </p:nvSpPr>
        <p:spPr>
          <a:xfrm>
            <a:off x="8801141" y="4998241"/>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sp>
        <p:nvSpPr>
          <p:cNvPr id="1222" name="Freeform: Shape 1221">
            <a:extLst>
              <a:ext uri="{FF2B5EF4-FFF2-40B4-BE49-F238E27FC236}">
                <a16:creationId xmlns:a16="http://schemas.microsoft.com/office/drawing/2014/main" id="{D2A16080-0CDE-FD4F-4A75-5ACBF4EB2455}"/>
              </a:ext>
            </a:extLst>
          </p:cNvPr>
          <p:cNvSpPr/>
          <p:nvPr/>
        </p:nvSpPr>
        <p:spPr>
          <a:xfrm>
            <a:off x="6909412" y="3732473"/>
            <a:ext cx="116771" cy="181243"/>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223" name="Freeform: Shape 1222">
            <a:extLst>
              <a:ext uri="{FF2B5EF4-FFF2-40B4-BE49-F238E27FC236}">
                <a16:creationId xmlns:a16="http://schemas.microsoft.com/office/drawing/2014/main" id="{84A2F0D3-2FA8-FD49-D3A9-A495785565A6}"/>
              </a:ext>
            </a:extLst>
          </p:cNvPr>
          <p:cNvSpPr/>
          <p:nvPr/>
        </p:nvSpPr>
        <p:spPr>
          <a:xfrm>
            <a:off x="6940698" y="3760052"/>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cxnSp>
        <p:nvCxnSpPr>
          <p:cNvPr id="1224" name="Straight Connector 1223">
            <a:extLst>
              <a:ext uri="{FF2B5EF4-FFF2-40B4-BE49-F238E27FC236}">
                <a16:creationId xmlns:a16="http://schemas.microsoft.com/office/drawing/2014/main" id="{2FB9F1B2-D98E-6A95-C02B-47130FDF388D}"/>
              </a:ext>
            </a:extLst>
          </p:cNvPr>
          <p:cNvCxnSpPr>
            <a:cxnSpLocks/>
          </p:cNvCxnSpPr>
          <p:nvPr/>
        </p:nvCxnSpPr>
        <p:spPr>
          <a:xfrm>
            <a:off x="6950610" y="3426421"/>
            <a:ext cx="0" cy="306052"/>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72400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BB104-8790-4F54-2838-F8BF840A7F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D16EC-3117-FB5E-CD66-E1B3E66BBB25}"/>
              </a:ext>
            </a:extLst>
          </p:cNvPr>
          <p:cNvSpPr>
            <a:spLocks noGrp="1"/>
          </p:cNvSpPr>
          <p:nvPr>
            <p:ph type="title"/>
          </p:nvPr>
        </p:nvSpPr>
        <p:spPr/>
        <p:txBody>
          <a:bodyPr/>
          <a:lstStyle/>
          <a:p>
            <a:r>
              <a:rPr lang="en-BE" dirty="0"/>
              <a:t>U.S. – impact of Trump administration</a:t>
            </a:r>
            <a:endParaRPr lang="en-GB" dirty="0">
              <a:solidFill>
                <a:srgbClr val="AF005F"/>
              </a:solidFill>
            </a:endParaRPr>
          </a:p>
        </p:txBody>
      </p:sp>
      <p:sp>
        <p:nvSpPr>
          <p:cNvPr id="13" name="TextBox 12">
            <a:extLst>
              <a:ext uri="{FF2B5EF4-FFF2-40B4-BE49-F238E27FC236}">
                <a16:creationId xmlns:a16="http://schemas.microsoft.com/office/drawing/2014/main" id="{DFBD493F-6EBA-35CE-CEA3-E0BD0973A22B}"/>
              </a:ext>
            </a:extLst>
          </p:cNvPr>
          <p:cNvSpPr txBox="1"/>
          <p:nvPr/>
        </p:nvSpPr>
        <p:spPr>
          <a:xfrm>
            <a:off x="124245" y="1344429"/>
            <a:ext cx="11347399" cy="4347344"/>
          </a:xfrm>
          <a:prstGeom prst="rect">
            <a:avLst/>
          </a:prstGeom>
          <a:noFill/>
        </p:spPr>
        <p:txBody>
          <a:bodyPr wrap="square" rtlCol="0">
            <a:spAutoFit/>
          </a:bodyPr>
          <a:lstStyle/>
          <a:p>
            <a:pPr marL="285750" lvl="0" indent="-285750">
              <a:spcAft>
                <a:spcPts val="900"/>
              </a:spcAft>
              <a:buFont typeface="Arial" panose="020B0604020202020204" pitchFamily="34" charset="0"/>
              <a:buChar char="&gt;"/>
              <a:defRPr/>
            </a:pPr>
            <a:r>
              <a:rPr lang="en-BE" sz="1600" dirty="0">
                <a:latin typeface="+mj-lt"/>
              </a:rPr>
              <a:t>I</a:t>
            </a:r>
            <a:r>
              <a:rPr lang="en-GB" sz="1600" dirty="0">
                <a:latin typeface="+mj-lt"/>
              </a:rPr>
              <a:t>n March 2024, the</a:t>
            </a:r>
            <a:r>
              <a:rPr lang="en-BE" sz="1600" dirty="0">
                <a:latin typeface="+mj-lt"/>
              </a:rPr>
              <a:t> </a:t>
            </a:r>
            <a:r>
              <a:rPr lang="en-GB" sz="1600" dirty="0">
                <a:latin typeface="+mj-lt"/>
              </a:rPr>
              <a:t>S</a:t>
            </a:r>
            <a:r>
              <a:rPr lang="en-BE" sz="1600" dirty="0" err="1">
                <a:latin typeface="+mj-lt"/>
              </a:rPr>
              <a:t>ecurity</a:t>
            </a:r>
            <a:r>
              <a:rPr lang="en-BE" sz="1600" dirty="0">
                <a:latin typeface="+mj-lt"/>
              </a:rPr>
              <a:t> and </a:t>
            </a:r>
            <a:r>
              <a:rPr lang="en-GB" sz="1600" dirty="0">
                <a:latin typeface="+mj-lt"/>
              </a:rPr>
              <a:t>E</a:t>
            </a:r>
            <a:r>
              <a:rPr lang="en-BE" sz="1600" dirty="0" err="1">
                <a:latin typeface="+mj-lt"/>
              </a:rPr>
              <a:t>xchange</a:t>
            </a:r>
            <a:r>
              <a:rPr lang="en-BE" sz="1600" dirty="0">
                <a:latin typeface="+mj-lt"/>
              </a:rPr>
              <a:t> </a:t>
            </a:r>
            <a:r>
              <a:rPr lang="en-GB" sz="1600" dirty="0">
                <a:latin typeface="+mj-lt"/>
              </a:rPr>
              <a:t>C</a:t>
            </a:r>
            <a:r>
              <a:rPr lang="en-BE" sz="1600" dirty="0" err="1">
                <a:latin typeface="+mj-lt"/>
              </a:rPr>
              <a:t>ommission</a:t>
            </a:r>
            <a:r>
              <a:rPr lang="en-BE" sz="1600" dirty="0">
                <a:latin typeface="+mj-lt"/>
              </a:rPr>
              <a:t> </a:t>
            </a:r>
            <a:r>
              <a:rPr lang="en-GB" sz="1600" dirty="0"/>
              <a:t>(</a:t>
            </a:r>
            <a:r>
              <a:rPr lang="en-BE" sz="1600" dirty="0"/>
              <a:t>“SEC”; </a:t>
            </a:r>
            <a:r>
              <a:rPr lang="en-GB" sz="1600" dirty="0"/>
              <a:t>federal level; California has its own rules)</a:t>
            </a:r>
            <a:r>
              <a:rPr lang="en-GB" sz="1600" dirty="0">
                <a:latin typeface="+mj-lt"/>
              </a:rPr>
              <a:t> </a:t>
            </a:r>
            <a:r>
              <a:rPr lang="en-GB" sz="1600" dirty="0">
                <a:solidFill>
                  <a:srgbClr val="000000"/>
                </a:solidFill>
                <a:latin typeface="+mj-lt"/>
              </a:rPr>
              <a:t>issued a rule that requires registrants to provide comprehensive climate disclosures in their annual reports and registration statements as from FY 25’. Requirement to disclose:</a:t>
            </a:r>
          </a:p>
          <a:p>
            <a:pPr marL="742950" lvl="1" indent="-285750">
              <a:spcAft>
                <a:spcPts val="900"/>
              </a:spcAft>
              <a:buFont typeface="Arial" panose="020B0604020202020204" pitchFamily="34" charset="0"/>
              <a:buChar char="&gt;"/>
              <a:defRPr/>
            </a:pPr>
            <a:r>
              <a:rPr lang="en-GB" sz="1600" dirty="0">
                <a:latin typeface="+mj-lt"/>
              </a:rPr>
              <a:t>Material scope 1 and scope 2 GHG emissions, subject to assurance requirements that will be phased in (&gt;&lt; scope 3 included under CSRD and California law)</a:t>
            </a:r>
          </a:p>
          <a:p>
            <a:pPr marL="742950" lvl="1" indent="-285750">
              <a:spcAft>
                <a:spcPts val="900"/>
              </a:spcAft>
              <a:buFont typeface="Arial" panose="020B0604020202020204" pitchFamily="34" charset="0"/>
              <a:buChar char="&gt;"/>
              <a:defRPr/>
            </a:pPr>
            <a:r>
              <a:rPr lang="en-GB" sz="1600" dirty="0">
                <a:latin typeface="+mj-lt"/>
              </a:rPr>
              <a:t>Governance and oversight of material climate-related risks.</a:t>
            </a:r>
          </a:p>
          <a:p>
            <a:pPr marL="742950" lvl="1" indent="-285750">
              <a:spcAft>
                <a:spcPts val="900"/>
              </a:spcAft>
              <a:buFont typeface="Arial" panose="020B0604020202020204" pitchFamily="34" charset="0"/>
              <a:buChar char="&gt;"/>
              <a:defRPr/>
            </a:pPr>
            <a:r>
              <a:rPr lang="en-GB" sz="1600" dirty="0">
                <a:latin typeface="+mj-lt"/>
              </a:rPr>
              <a:t>The material impact of climate risks on the company’s strategy, business model, and outlook (&gt;&lt; double materiality included under CSR)</a:t>
            </a:r>
          </a:p>
          <a:p>
            <a:pPr marL="742950" lvl="1" indent="-285750">
              <a:spcAft>
                <a:spcPts val="900"/>
              </a:spcAft>
              <a:buFont typeface="Arial" panose="020B0604020202020204" pitchFamily="34" charset="0"/>
              <a:buChar char="&gt;"/>
              <a:defRPr/>
            </a:pPr>
            <a:r>
              <a:rPr lang="en-GB" sz="1600" dirty="0">
                <a:latin typeface="+mj-lt"/>
              </a:rPr>
              <a:t>Risk management processes for material climate-related risks</a:t>
            </a:r>
            <a:endParaRPr lang="en-BE" sz="1600" dirty="0">
              <a:latin typeface="+mj-lt"/>
            </a:endParaRPr>
          </a:p>
          <a:p>
            <a:pPr marL="742950" lvl="1" indent="-285750">
              <a:spcAft>
                <a:spcPts val="900"/>
              </a:spcAft>
              <a:buFont typeface="Arial" panose="020B0604020202020204" pitchFamily="34" charset="0"/>
              <a:buChar char="&gt;"/>
              <a:defRPr/>
            </a:pPr>
            <a:r>
              <a:rPr lang="en-GB" sz="1600" dirty="0"/>
              <a:t>Material climate targets and goals</a:t>
            </a:r>
            <a:endParaRPr lang="en-BE" sz="1600" dirty="0"/>
          </a:p>
          <a:p>
            <a:pPr marL="742950" lvl="1" indent="-285750">
              <a:spcAft>
                <a:spcPts val="900"/>
              </a:spcAft>
              <a:buFont typeface="Arial" panose="020B0604020202020204" pitchFamily="34" charset="0"/>
              <a:buChar char="&gt;"/>
              <a:defRPr/>
            </a:pPr>
            <a:endParaRPr lang="en-GB" sz="1600" dirty="0">
              <a:latin typeface="+mj-lt"/>
            </a:endParaRP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BE" sz="1600" dirty="0">
                <a:latin typeface="+mj-lt"/>
              </a:rPr>
              <a:t>Rules challenged in court; SEC </a:t>
            </a:r>
            <a:br>
              <a:rPr lang="en-BE" sz="1600" dirty="0">
                <a:latin typeface="+mj-lt"/>
              </a:rPr>
            </a:br>
            <a:r>
              <a:rPr lang="en-BE" sz="1600" dirty="0">
                <a:latin typeface="+mj-lt"/>
              </a:rPr>
              <a:t>(under Trump administration) </a:t>
            </a:r>
            <a:br>
              <a:rPr lang="en-BE" sz="1600" dirty="0">
                <a:latin typeface="+mj-lt"/>
              </a:rPr>
            </a:br>
            <a:r>
              <a:rPr lang="en-BE" sz="1600" dirty="0">
                <a:latin typeface="+mj-lt"/>
              </a:rPr>
              <a:t>abandoned the Rules in M</a:t>
            </a:r>
            <a:r>
              <a:rPr lang="nl-BE" sz="1600" dirty="0">
                <a:latin typeface="+mj-lt"/>
              </a:rPr>
              <a:t>a</a:t>
            </a:r>
            <a:r>
              <a:rPr lang="en-BE" sz="1600" dirty="0" err="1">
                <a:latin typeface="+mj-lt"/>
              </a:rPr>
              <a:t>rch</a:t>
            </a:r>
            <a:r>
              <a:rPr lang="en-BE" sz="1600" dirty="0">
                <a:latin typeface="+mj-lt"/>
              </a:rPr>
              <a:t> 2025</a:t>
            </a:r>
          </a:p>
        </p:txBody>
      </p:sp>
      <p:pic>
        <p:nvPicPr>
          <p:cNvPr id="3" name="Picture 2" descr="Image result for ulb llm international business law">
            <a:hlinkClick r:id="rId2"/>
            <a:extLst>
              <a:ext uri="{FF2B5EF4-FFF2-40B4-BE49-F238E27FC236}">
                <a16:creationId xmlns:a16="http://schemas.microsoft.com/office/drawing/2014/main" id="{C212E8BB-317C-EEA1-E9B1-91EE59F848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1EB2012-3456-B682-8677-A3925908E790}"/>
              </a:ext>
            </a:extLst>
          </p:cNvPr>
          <p:cNvPicPr>
            <a:picLocks noChangeAspect="1"/>
          </p:cNvPicPr>
          <p:nvPr/>
        </p:nvPicPr>
        <p:blipFill>
          <a:blip r:embed="rId4"/>
          <a:stretch>
            <a:fillRect/>
          </a:stretch>
        </p:blipFill>
        <p:spPr>
          <a:xfrm>
            <a:off x="4544290" y="4453543"/>
            <a:ext cx="7311411" cy="1559909"/>
          </a:xfrm>
          <a:prstGeom prst="rect">
            <a:avLst/>
          </a:prstGeom>
        </p:spPr>
      </p:pic>
    </p:spTree>
    <p:extLst>
      <p:ext uri="{BB962C8B-B14F-4D97-AF65-F5344CB8AC3E}">
        <p14:creationId xmlns:p14="http://schemas.microsoft.com/office/powerpoint/2010/main" val="3551820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377214-386C-5252-6675-72A70BE39E3C}"/>
              </a:ext>
            </a:extLst>
          </p:cNvPr>
          <p:cNvSpPr>
            <a:spLocks noGrp="1"/>
          </p:cNvSpPr>
          <p:nvPr>
            <p:ph type="title"/>
          </p:nvPr>
        </p:nvSpPr>
        <p:spPr/>
        <p:txBody>
          <a:bodyPr/>
          <a:lstStyle/>
          <a:p>
            <a:r>
              <a:rPr lang="en-GB" dirty="0"/>
              <a:t>EU’s corporate sustainability blueprint</a:t>
            </a:r>
          </a:p>
        </p:txBody>
      </p:sp>
      <p:grpSp>
        <p:nvGrpSpPr>
          <p:cNvPr id="29" name="Group 28">
            <a:extLst>
              <a:ext uri="{FF2B5EF4-FFF2-40B4-BE49-F238E27FC236}">
                <a16:creationId xmlns:a16="http://schemas.microsoft.com/office/drawing/2014/main" id="{A558B672-3B66-C97F-5335-4755D617CC8C}"/>
              </a:ext>
            </a:extLst>
          </p:cNvPr>
          <p:cNvGrpSpPr/>
          <p:nvPr/>
        </p:nvGrpSpPr>
        <p:grpSpPr>
          <a:xfrm>
            <a:off x="517749" y="1536032"/>
            <a:ext cx="7871788" cy="4452470"/>
            <a:chOff x="3487921" y="1592016"/>
            <a:chExt cx="7871788" cy="4452470"/>
          </a:xfrm>
        </p:grpSpPr>
        <p:sp>
          <p:nvSpPr>
            <p:cNvPr id="5" name="Content Placeholder 4">
              <a:extLst>
                <a:ext uri="{FF2B5EF4-FFF2-40B4-BE49-F238E27FC236}">
                  <a16:creationId xmlns:a16="http://schemas.microsoft.com/office/drawing/2014/main" id="{E4DC773A-AB96-8375-3363-EE18F5B593EE}"/>
                </a:ext>
              </a:extLst>
            </p:cNvPr>
            <p:cNvSpPr txBox="1">
              <a:spLocks/>
            </p:cNvSpPr>
            <p:nvPr/>
          </p:nvSpPr>
          <p:spPr>
            <a:xfrm>
              <a:off x="4307767" y="5539647"/>
              <a:ext cx="6311384" cy="429473"/>
            </a:xfrm>
            <a:prstGeom prst="rect">
              <a:avLst/>
            </a:prstGeom>
            <a:solidFill>
              <a:srgbClr val="E6E6E6">
                <a:alpha val="48000"/>
              </a:srgbClr>
            </a:solidFill>
          </p:spPr>
          <p:txBody>
            <a:bodyPr numCol="1">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1200"/>
                </a:spcAft>
                <a:buClrTx/>
                <a:buSzTx/>
                <a:buFont typeface="Arial" pitchFamily="34" charset="0"/>
                <a:buNone/>
                <a:tabLst/>
                <a:defRPr/>
              </a:pPr>
              <a:br>
                <a:rPr kumimoji="0" lang="en-GB" sz="1100" b="1"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rPr>
              </a:br>
              <a:endParaRPr kumimoji="0" lang="en-GB"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endParaRPr>
            </a:p>
          </p:txBody>
        </p:sp>
        <p:grpSp>
          <p:nvGrpSpPr>
            <p:cNvPr id="6" name="Group 5">
              <a:extLst>
                <a:ext uri="{FF2B5EF4-FFF2-40B4-BE49-F238E27FC236}">
                  <a16:creationId xmlns:a16="http://schemas.microsoft.com/office/drawing/2014/main" id="{88CAE415-9013-2AEA-E987-CB3EEBD007F8}"/>
                </a:ext>
              </a:extLst>
            </p:cNvPr>
            <p:cNvGrpSpPr/>
            <p:nvPr/>
          </p:nvGrpSpPr>
          <p:grpSpPr>
            <a:xfrm>
              <a:off x="3487921" y="1592016"/>
              <a:ext cx="7871788" cy="3851737"/>
              <a:chOff x="2433138" y="1217067"/>
              <a:chExt cx="7871788" cy="3851737"/>
            </a:xfrm>
          </p:grpSpPr>
          <p:sp>
            <p:nvSpPr>
              <p:cNvPr id="7" name="Block Arc 6">
                <a:extLst>
                  <a:ext uri="{FF2B5EF4-FFF2-40B4-BE49-F238E27FC236}">
                    <a16:creationId xmlns:a16="http://schemas.microsoft.com/office/drawing/2014/main" id="{E5E2B130-CE06-8AC9-93E5-459583180984}"/>
                  </a:ext>
                </a:extLst>
              </p:cNvPr>
              <p:cNvSpPr>
                <a:spLocks noChangeAspect="1"/>
              </p:cNvSpPr>
              <p:nvPr/>
            </p:nvSpPr>
            <p:spPr>
              <a:xfrm>
                <a:off x="5064107" y="2158602"/>
                <a:ext cx="2664283" cy="2664283"/>
              </a:xfrm>
              <a:prstGeom prst="blockArc">
                <a:avLst>
                  <a:gd name="adj1" fmla="val 9594"/>
                  <a:gd name="adj2" fmla="val 10800000"/>
                  <a:gd name="adj3" fmla="val 15000"/>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9" name="Hexagon 10">
                <a:extLst>
                  <a:ext uri="{FF2B5EF4-FFF2-40B4-BE49-F238E27FC236}">
                    <a16:creationId xmlns:a16="http://schemas.microsoft.com/office/drawing/2014/main" id="{3C718599-A6CE-2A58-F224-FCD2B4912307}"/>
                  </a:ext>
                </a:extLst>
              </p:cNvPr>
              <p:cNvSpPr txBox="1"/>
              <p:nvPr/>
            </p:nvSpPr>
            <p:spPr>
              <a:xfrm>
                <a:off x="7988476" y="3549054"/>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4D4D4D"/>
                    </a:solidFill>
                    <a:latin typeface="Arial"/>
                    <a:cs typeface="Arial"/>
                  </a:rPr>
                  <a:t>Corporate Sustainability Due Diligence Directive</a:t>
                </a: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666269B7-D81B-48A2-8558-EF149D881411}"/>
                  </a:ext>
                </a:extLst>
              </p:cNvPr>
              <p:cNvGrpSpPr/>
              <p:nvPr/>
            </p:nvGrpSpPr>
            <p:grpSpPr>
              <a:xfrm>
                <a:off x="2433138" y="1217067"/>
                <a:ext cx="7871788" cy="3851737"/>
                <a:chOff x="2425518" y="1217067"/>
                <a:chExt cx="7871788" cy="3851737"/>
              </a:xfrm>
            </p:grpSpPr>
            <p:cxnSp>
              <p:nvCxnSpPr>
                <p:cNvPr id="12" name="Straight Connector 11">
                  <a:extLst>
                    <a:ext uri="{FF2B5EF4-FFF2-40B4-BE49-F238E27FC236}">
                      <a16:creationId xmlns:a16="http://schemas.microsoft.com/office/drawing/2014/main" id="{291C6017-C6F7-D9A9-AF8D-6C7C6E853414}"/>
                    </a:ext>
                  </a:extLst>
                </p:cNvPr>
                <p:cNvCxnSpPr>
                  <a:cxnSpLocks/>
                </p:cNvCxnSpPr>
                <p:nvPr/>
              </p:nvCxnSpPr>
              <p:spPr>
                <a:xfrm>
                  <a:off x="3385311" y="2785501"/>
                  <a:ext cx="450979" cy="514249"/>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13" name="Block Arc 12">
                  <a:extLst>
                    <a:ext uri="{FF2B5EF4-FFF2-40B4-BE49-F238E27FC236}">
                      <a16:creationId xmlns:a16="http://schemas.microsoft.com/office/drawing/2014/main" id="{EADAB73E-0AA4-2071-B4CE-6E09FFEC1F86}"/>
                    </a:ext>
                  </a:extLst>
                </p:cNvPr>
                <p:cNvSpPr>
                  <a:spLocks noChangeAspect="1"/>
                </p:cNvSpPr>
                <p:nvPr/>
              </p:nvSpPr>
              <p:spPr>
                <a:xfrm>
                  <a:off x="5056487" y="2181393"/>
                  <a:ext cx="2664283" cy="2664283"/>
                </a:xfrm>
                <a:prstGeom prst="blockArc">
                  <a:avLst>
                    <a:gd name="adj1" fmla="val 10800000"/>
                    <a:gd name="adj2" fmla="val 21587068"/>
                    <a:gd name="adj3" fmla="val 15022"/>
                  </a:avLst>
                </a:prstGeom>
                <a:solidFill>
                  <a:srgbClr val="99CC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14" name="Block Arc 13">
                  <a:extLst>
                    <a:ext uri="{FF2B5EF4-FFF2-40B4-BE49-F238E27FC236}">
                      <a16:creationId xmlns:a16="http://schemas.microsoft.com/office/drawing/2014/main" id="{A5B0D667-2273-92AE-BB9A-15D34E543236}"/>
                    </a:ext>
                  </a:extLst>
                </p:cNvPr>
                <p:cNvSpPr/>
                <p:nvPr/>
              </p:nvSpPr>
              <p:spPr>
                <a:xfrm>
                  <a:off x="7488942" y="2989374"/>
                  <a:ext cx="2069868" cy="2069868"/>
                </a:xfrm>
                <a:prstGeom prst="blockArc">
                  <a:avLst>
                    <a:gd name="adj1" fmla="val 9594"/>
                    <a:gd name="adj2" fmla="val 10800000"/>
                    <a:gd name="adj3" fmla="val 15000"/>
                  </a:avLst>
                </a:prstGeom>
                <a:solidFill>
                  <a:srgbClr val="99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15" name="Hexagon 10">
                  <a:extLst>
                    <a:ext uri="{FF2B5EF4-FFF2-40B4-BE49-F238E27FC236}">
                      <a16:creationId xmlns:a16="http://schemas.microsoft.com/office/drawing/2014/main" id="{55AF9A60-44C2-BCFE-651B-7A4C2DE51B0F}"/>
                    </a:ext>
                  </a:extLst>
                </p:cNvPr>
                <p:cNvSpPr txBox="1"/>
                <p:nvPr/>
              </p:nvSpPr>
              <p:spPr>
                <a:xfrm>
                  <a:off x="8490305" y="1709547"/>
                  <a:ext cx="1807001" cy="8568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dirty="0">
                      <a:solidFill>
                        <a:srgbClr val="5F5D5D"/>
                      </a:solidFill>
                      <a:latin typeface="Arial"/>
                      <a:cs typeface="Arial"/>
                    </a:rPr>
                    <a:t>ESG due diligence on own business and value chain, address impacts and report (</a:t>
                  </a:r>
                  <a:r>
                    <a:rPr kumimoji="0" lang="en-GB" sz="1100" i="0" u="none" strike="noStrike" kern="1200" cap="none" spc="0" normalizeH="0" baseline="0" noProof="0" dirty="0">
                      <a:ln>
                        <a:noFill/>
                      </a:ln>
                      <a:solidFill>
                        <a:srgbClr val="5F5D5D"/>
                      </a:solidFill>
                      <a:effectLst/>
                      <a:uLnTx/>
                      <a:uFillTx/>
                      <a:latin typeface="Arial"/>
                      <a:ea typeface="+mn-ea"/>
                      <a:cs typeface="Arial"/>
                    </a:rPr>
                    <a:t>integrated with CSRD disclosures).</a:t>
                  </a:r>
                  <a:endParaRPr kumimoji="0" lang="en-GB" sz="1100"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16" name="Hexagon 10">
                  <a:extLst>
                    <a:ext uri="{FF2B5EF4-FFF2-40B4-BE49-F238E27FC236}">
                      <a16:creationId xmlns:a16="http://schemas.microsoft.com/office/drawing/2014/main" id="{DFBC8740-5498-C410-5602-38A9B42F1611}"/>
                    </a:ext>
                  </a:extLst>
                </p:cNvPr>
                <p:cNvSpPr txBox="1"/>
                <p:nvPr/>
              </p:nvSpPr>
              <p:spPr>
                <a:xfrm>
                  <a:off x="3700147" y="3595716"/>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4D4D4D"/>
                      </a:solidFill>
                      <a:latin typeface="Arial"/>
                      <a:cs typeface="Arial"/>
                    </a:rPr>
                    <a:t>Taxonomy Regulation</a:t>
                  </a: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sp>
              <p:nvSpPr>
                <p:cNvPr id="17" name="Hexagon 10">
                  <a:extLst>
                    <a:ext uri="{FF2B5EF4-FFF2-40B4-BE49-F238E27FC236}">
                      <a16:creationId xmlns:a16="http://schemas.microsoft.com/office/drawing/2014/main" id="{F930B4E4-4A8A-3327-DEB4-E51246BCAAA1}"/>
                    </a:ext>
                  </a:extLst>
                </p:cNvPr>
                <p:cNvSpPr txBox="1"/>
                <p:nvPr/>
              </p:nvSpPr>
              <p:spPr>
                <a:xfrm>
                  <a:off x="5814415" y="3069818"/>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GB" sz="1100" b="1" i="0" u="none" strike="noStrike" kern="1200" cap="none" spc="0" normalizeH="0" baseline="0" noProof="0" dirty="0">
                      <a:ln>
                        <a:noFill/>
                      </a:ln>
                      <a:solidFill>
                        <a:srgbClr val="4D4D4D"/>
                      </a:solidFill>
                      <a:effectLst/>
                      <a:uLnTx/>
                      <a:uFillTx/>
                      <a:latin typeface="Arial"/>
                      <a:ea typeface="+mn-ea"/>
                      <a:cs typeface="Arial"/>
                    </a:rPr>
                    <a:t>Corporate Sustainability Reporting Directive</a:t>
                  </a:r>
                </a:p>
              </p:txBody>
            </p:sp>
            <p:cxnSp>
              <p:nvCxnSpPr>
                <p:cNvPr id="18" name="Straight Connector 17">
                  <a:extLst>
                    <a:ext uri="{FF2B5EF4-FFF2-40B4-BE49-F238E27FC236}">
                      <a16:creationId xmlns:a16="http://schemas.microsoft.com/office/drawing/2014/main" id="{2735134C-BCC5-13D5-F2CF-6DA85D4DE82F}"/>
                    </a:ext>
                  </a:extLst>
                </p:cNvPr>
                <p:cNvCxnSpPr>
                  <a:cxnSpLocks/>
                </p:cNvCxnSpPr>
                <p:nvPr/>
              </p:nvCxnSpPr>
              <p:spPr>
                <a:xfrm flipH="1">
                  <a:off x="9101332" y="2663441"/>
                  <a:ext cx="272800" cy="469498"/>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19" name="Hexagon 10">
                  <a:extLst>
                    <a:ext uri="{FF2B5EF4-FFF2-40B4-BE49-F238E27FC236}">
                      <a16:creationId xmlns:a16="http://schemas.microsoft.com/office/drawing/2014/main" id="{334654C4-27F4-C963-F884-B462C8F2D733}"/>
                    </a:ext>
                  </a:extLst>
                </p:cNvPr>
                <p:cNvSpPr txBox="1"/>
                <p:nvPr/>
              </p:nvSpPr>
              <p:spPr>
                <a:xfrm>
                  <a:off x="5247968" y="1217067"/>
                  <a:ext cx="2457348" cy="6989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R="0" lvl="0" algn="ctr" defTabSz="1022350" rtl="0" eaLnBrk="1" fontAlgn="auto" latinLnBrk="0" hangingPunct="1">
                    <a:lnSpc>
                      <a:spcPct val="90000"/>
                    </a:lnSpc>
                    <a:spcBef>
                      <a:spcPct val="0"/>
                    </a:spcBef>
                    <a:spcAft>
                      <a:spcPct val="35000"/>
                    </a:spcAft>
                    <a:buClrTx/>
                    <a:buSzTx/>
                    <a:tabLst/>
                    <a:defRPr/>
                  </a:pPr>
                  <a:r>
                    <a:rPr lang="en-GB" sz="1100" dirty="0">
                      <a:solidFill>
                        <a:srgbClr val="5F5D5D"/>
                      </a:solidFill>
                      <a:latin typeface="Arial"/>
                      <a:cs typeface="Arial"/>
                    </a:rPr>
                    <a:t>E, S and G disclosures against new EU corporate sustainability reporting standards (own operations and value chain; material risks and impacts).</a:t>
                  </a:r>
                  <a:endParaRPr kumimoji="0" lang="en-GB" sz="1100"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cxnSp>
              <p:nvCxnSpPr>
                <p:cNvPr id="20" name="Straight Connector 19">
                  <a:extLst>
                    <a:ext uri="{FF2B5EF4-FFF2-40B4-BE49-F238E27FC236}">
                      <a16:creationId xmlns:a16="http://schemas.microsoft.com/office/drawing/2014/main" id="{64CBD35D-D9FF-D8A1-88CA-5F62E8A93731}"/>
                    </a:ext>
                  </a:extLst>
                </p:cNvPr>
                <p:cNvCxnSpPr>
                  <a:cxnSpLocks/>
                </p:cNvCxnSpPr>
                <p:nvPr/>
              </p:nvCxnSpPr>
              <p:spPr>
                <a:xfrm>
                  <a:off x="6388627" y="1987752"/>
                  <a:ext cx="0" cy="193641"/>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21" name="Block Arc 20">
                  <a:extLst>
                    <a:ext uri="{FF2B5EF4-FFF2-40B4-BE49-F238E27FC236}">
                      <a16:creationId xmlns:a16="http://schemas.microsoft.com/office/drawing/2014/main" id="{D1BE61A1-91F9-7F83-7057-ABB371FFF868}"/>
                    </a:ext>
                  </a:extLst>
                </p:cNvPr>
                <p:cNvSpPr/>
                <p:nvPr/>
              </p:nvSpPr>
              <p:spPr>
                <a:xfrm>
                  <a:off x="3254888" y="3012336"/>
                  <a:ext cx="2069868" cy="2056468"/>
                </a:xfrm>
                <a:prstGeom prst="blockArc">
                  <a:avLst>
                    <a:gd name="adj1" fmla="val 10800000"/>
                    <a:gd name="adj2" fmla="val 21587068"/>
                    <a:gd name="adj3" fmla="val 15022"/>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22" name="Block Arc 21">
                  <a:extLst>
                    <a:ext uri="{FF2B5EF4-FFF2-40B4-BE49-F238E27FC236}">
                      <a16:creationId xmlns:a16="http://schemas.microsoft.com/office/drawing/2014/main" id="{4A22A51B-A3E1-C785-60AE-B1F629A6F5BD}"/>
                    </a:ext>
                  </a:extLst>
                </p:cNvPr>
                <p:cNvSpPr/>
                <p:nvPr/>
              </p:nvSpPr>
              <p:spPr>
                <a:xfrm>
                  <a:off x="3247426" y="2989374"/>
                  <a:ext cx="2069868" cy="2069868"/>
                </a:xfrm>
                <a:prstGeom prst="blockArc">
                  <a:avLst>
                    <a:gd name="adj1" fmla="val 9594"/>
                    <a:gd name="adj2" fmla="val 10800000"/>
                    <a:gd name="adj3" fmla="val 15000"/>
                  </a:avLst>
                </a:prstGeom>
                <a:solidFill>
                  <a:srgbClr val="CC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23" name="Hexagon 10">
                  <a:extLst>
                    <a:ext uri="{FF2B5EF4-FFF2-40B4-BE49-F238E27FC236}">
                      <a16:creationId xmlns:a16="http://schemas.microsoft.com/office/drawing/2014/main" id="{E7FAE614-AAF6-871F-7C51-EDBD5E44E2FC}"/>
                    </a:ext>
                  </a:extLst>
                </p:cNvPr>
                <p:cNvSpPr txBox="1"/>
                <p:nvPr/>
              </p:nvSpPr>
              <p:spPr>
                <a:xfrm>
                  <a:off x="2425518" y="1754770"/>
                  <a:ext cx="1497468" cy="8532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R="0" lvl="0" algn="ctr" defTabSz="1022350" rtl="0" eaLnBrk="1" fontAlgn="auto" latinLnBrk="0" hangingPunct="1">
                    <a:lnSpc>
                      <a:spcPct val="90000"/>
                    </a:lnSpc>
                    <a:spcBef>
                      <a:spcPct val="0"/>
                    </a:spcBef>
                    <a:spcAft>
                      <a:spcPct val="35000"/>
                    </a:spcAft>
                    <a:buClrTx/>
                    <a:buSzTx/>
                    <a:tabLst/>
                    <a:defRPr/>
                  </a:pPr>
                  <a:r>
                    <a:rPr lang="en-GB" sz="1100" dirty="0">
                      <a:solidFill>
                        <a:srgbClr val="5F5D5D"/>
                      </a:solidFill>
                      <a:latin typeface="Arial"/>
                      <a:cs typeface="Arial"/>
                    </a:rPr>
                    <a:t>Disclosure of % Taxonomy-alignment of activities </a:t>
                  </a:r>
                  <a:r>
                    <a:rPr kumimoji="0" lang="en-GB" sz="1100" i="0" u="none" strike="noStrike" kern="1200" cap="none" spc="0" normalizeH="0" baseline="0" noProof="0" dirty="0">
                      <a:ln>
                        <a:noFill/>
                      </a:ln>
                      <a:solidFill>
                        <a:srgbClr val="5F5D5D"/>
                      </a:solidFill>
                      <a:effectLst/>
                      <a:uLnTx/>
                      <a:uFillTx/>
                      <a:latin typeface="Arial"/>
                      <a:ea typeface="+mn-ea"/>
                      <a:cs typeface="Arial"/>
                    </a:rPr>
                    <a:t>integrated with CSRD disclosures).</a:t>
                  </a:r>
                </a:p>
              </p:txBody>
            </p:sp>
          </p:grpSp>
          <p:sp>
            <p:nvSpPr>
              <p:cNvPr id="8" name="Block Arc 7">
                <a:extLst>
                  <a:ext uri="{FF2B5EF4-FFF2-40B4-BE49-F238E27FC236}">
                    <a16:creationId xmlns:a16="http://schemas.microsoft.com/office/drawing/2014/main" id="{32C1CED2-AA1E-6F99-0FF5-E8FEB0FA87F2}"/>
                  </a:ext>
                </a:extLst>
              </p:cNvPr>
              <p:cNvSpPr/>
              <p:nvPr/>
            </p:nvSpPr>
            <p:spPr>
              <a:xfrm>
                <a:off x="7494499" y="2998936"/>
                <a:ext cx="2069868" cy="2069868"/>
              </a:xfrm>
              <a:prstGeom prst="blockArc">
                <a:avLst>
                  <a:gd name="adj1" fmla="val 10800000"/>
                  <a:gd name="adj2" fmla="val 21587068"/>
                  <a:gd name="adj3" fmla="val 15022"/>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grpSp>
        <p:sp>
          <p:nvSpPr>
            <p:cNvPr id="24" name="Hexagon 10">
              <a:extLst>
                <a:ext uri="{FF2B5EF4-FFF2-40B4-BE49-F238E27FC236}">
                  <a16:creationId xmlns:a16="http://schemas.microsoft.com/office/drawing/2014/main" id="{E0CC5A77-D1CF-E302-F34E-2E6E824924AA}"/>
                </a:ext>
              </a:extLst>
            </p:cNvPr>
            <p:cNvSpPr txBox="1"/>
            <p:nvPr/>
          </p:nvSpPr>
          <p:spPr>
            <a:xfrm>
              <a:off x="4530609" y="5657723"/>
              <a:ext cx="1497468" cy="3867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Classification </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25" name="Hexagon 10">
              <a:extLst>
                <a:ext uri="{FF2B5EF4-FFF2-40B4-BE49-F238E27FC236}">
                  <a16:creationId xmlns:a16="http://schemas.microsoft.com/office/drawing/2014/main" id="{AEC7CA2A-5013-1715-7762-8920736D4C9C}"/>
                </a:ext>
              </a:extLst>
            </p:cNvPr>
            <p:cNvSpPr txBox="1"/>
            <p:nvPr/>
          </p:nvSpPr>
          <p:spPr>
            <a:xfrm>
              <a:off x="6660127" y="5657723"/>
              <a:ext cx="1497468" cy="3477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Transparency</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26" name="Hexagon 10">
              <a:extLst>
                <a:ext uri="{FF2B5EF4-FFF2-40B4-BE49-F238E27FC236}">
                  <a16:creationId xmlns:a16="http://schemas.microsoft.com/office/drawing/2014/main" id="{1FDC6F6B-F229-6AA7-0941-F82E38C9A2A2}"/>
                </a:ext>
              </a:extLst>
            </p:cNvPr>
            <p:cNvSpPr txBox="1"/>
            <p:nvPr/>
          </p:nvSpPr>
          <p:spPr>
            <a:xfrm>
              <a:off x="8767719" y="5662676"/>
              <a:ext cx="1497468" cy="3477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Accountability</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grpSp>
      <p:sp>
        <p:nvSpPr>
          <p:cNvPr id="3" name="Content Placeholder 4">
            <a:extLst>
              <a:ext uri="{FF2B5EF4-FFF2-40B4-BE49-F238E27FC236}">
                <a16:creationId xmlns:a16="http://schemas.microsoft.com/office/drawing/2014/main" id="{DD37594F-1140-518F-8B50-0EEB22F7C265}"/>
              </a:ext>
            </a:extLst>
          </p:cNvPr>
          <p:cNvSpPr txBox="1">
            <a:spLocks/>
          </p:cNvSpPr>
          <p:nvPr/>
        </p:nvSpPr>
        <p:spPr>
          <a:xfrm>
            <a:off x="8061434" y="3296808"/>
            <a:ext cx="3676453" cy="1296214"/>
          </a:xfrm>
          <a:prstGeom prst="round2DiagRect">
            <a:avLst/>
          </a:prstGeom>
          <a:noFill/>
          <a:ln>
            <a:solidFill>
              <a:srgbClr val="94A9CD"/>
            </a:solidFill>
          </a:ln>
        </p:spPr>
        <p:txBody>
          <a:bodyPr numCol="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1200"/>
              </a:spcAft>
              <a:buClrTx/>
              <a:buSzTx/>
              <a:buFont typeface="Arial" pitchFamily="34" charset="0"/>
              <a:buNone/>
              <a:tabLst/>
              <a:defRPr/>
            </a:pPr>
            <a:br>
              <a:rPr kumimoji="0" lang="en-GB" sz="1100" b="1"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rPr>
            </a:br>
            <a:endParaRPr kumimoji="0" lang="en-GB"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endParaRPr>
          </a:p>
        </p:txBody>
      </p:sp>
      <p:sp>
        <p:nvSpPr>
          <p:cNvPr id="10" name="Hexagon 10">
            <a:extLst>
              <a:ext uri="{FF2B5EF4-FFF2-40B4-BE49-F238E27FC236}">
                <a16:creationId xmlns:a16="http://schemas.microsoft.com/office/drawing/2014/main" id="{C6B13514-1F59-62CB-5B53-A316A7B9B059}"/>
              </a:ext>
            </a:extLst>
          </p:cNvPr>
          <p:cNvSpPr txBox="1"/>
          <p:nvPr/>
        </p:nvSpPr>
        <p:spPr>
          <a:xfrm>
            <a:off x="8259102" y="3449653"/>
            <a:ext cx="3456858" cy="2171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R="0" lvl="0" defTabSz="1022350" rtl="0" eaLnBrk="1" fontAlgn="auto" latinLnBrk="0" hangingPunct="1">
              <a:lnSpc>
                <a:spcPct val="90000"/>
              </a:lnSpc>
              <a:spcBef>
                <a:spcPct val="0"/>
              </a:spcBef>
              <a:spcAft>
                <a:spcPct val="35000"/>
              </a:spcAft>
              <a:buClrTx/>
              <a:buSzTx/>
              <a:tabLst/>
              <a:defRPr/>
            </a:pPr>
            <a:r>
              <a:rPr lang="en-GB" sz="1100" b="1" dirty="0">
                <a:solidFill>
                  <a:srgbClr val="5F5D5D"/>
                </a:solidFill>
                <a:latin typeface="Arial"/>
                <a:cs typeface="Arial"/>
              </a:rPr>
              <a:t>Sustainable Finance Disclosures Regulation (SFDR)</a:t>
            </a:r>
          </a:p>
          <a:p>
            <a:pPr marR="0" lvl="0" defTabSz="1022350" rtl="0" eaLnBrk="1" fontAlgn="auto" latinLnBrk="0" hangingPunct="1">
              <a:lnSpc>
                <a:spcPct val="90000"/>
              </a:lnSpc>
              <a:spcBef>
                <a:spcPct val="0"/>
              </a:spcBef>
              <a:spcAft>
                <a:spcPct val="35000"/>
              </a:spcAft>
              <a:buClrTx/>
              <a:buSzTx/>
              <a:tabLst/>
              <a:defRPr/>
            </a:pPr>
            <a:r>
              <a:rPr lang="en-GB" sz="1100" dirty="0">
                <a:solidFill>
                  <a:srgbClr val="4D4D4D"/>
                </a:solidFill>
              </a:rPr>
              <a:t>Lays down rules on transparency with regard to the integration of sustainability risks and the consideration of adverse sustainability impacts in processes and the provision of sustainability‐related information with respect to financial products</a:t>
            </a:r>
            <a:endParaRPr kumimoji="0" lang="en-GB" sz="1100" b="1" i="0" u="none" strike="noStrike" kern="1200" cap="none" spc="0" normalizeH="0" baseline="0" noProof="0" dirty="0">
              <a:ln>
                <a:noFill/>
              </a:ln>
              <a:solidFill>
                <a:srgbClr val="5F5D5D"/>
              </a:solidFill>
              <a:effectLst/>
              <a:uLnTx/>
              <a:uFillTx/>
              <a:latin typeface="Arial"/>
              <a:ea typeface="+mn-ea"/>
              <a:cs typeface="Arial"/>
            </a:endParaRPr>
          </a:p>
        </p:txBody>
      </p:sp>
      <p:pic>
        <p:nvPicPr>
          <p:cNvPr id="2" name="Picture 2" descr="Image result for ulb llm international business law">
            <a:hlinkClick r:id="rId2"/>
            <a:extLst>
              <a:ext uri="{FF2B5EF4-FFF2-40B4-BE49-F238E27FC236}">
                <a16:creationId xmlns:a16="http://schemas.microsoft.com/office/drawing/2014/main" id="{874457E1-93BF-2A7A-BD48-3F257A7732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977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50598-E803-44CD-9A42-4A58EE218C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6"/>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b="1" dirty="0">
                <a:solidFill>
                  <a:schemeClr val="bg1"/>
                </a:solidFill>
                <a:latin typeface="Arial" panose="020B0604020202020204" pitchFamily="34" charset="0"/>
                <a:ea typeface="Gulim" pitchFamily="34" charset="-127"/>
              </a:rPr>
              <a:t>Taxonomy regulation</a:t>
            </a:r>
          </a:p>
        </p:txBody>
      </p:sp>
    </p:spTree>
    <p:extLst>
      <p:ext uri="{BB962C8B-B14F-4D97-AF65-F5344CB8AC3E}">
        <p14:creationId xmlns:p14="http://schemas.microsoft.com/office/powerpoint/2010/main" val="4125898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Taxonomy Regulation (regulation 2020/852) </a:t>
            </a:r>
          </a:p>
        </p:txBody>
      </p:sp>
      <p:sp>
        <p:nvSpPr>
          <p:cNvPr id="4" name="Content Placeholder 2">
            <a:extLst>
              <a:ext uri="{FF2B5EF4-FFF2-40B4-BE49-F238E27FC236}">
                <a16:creationId xmlns:a16="http://schemas.microsoft.com/office/drawing/2014/main" id="{162B70A4-7659-4FDE-AADE-988E5721C818}"/>
              </a:ext>
            </a:extLst>
          </p:cNvPr>
          <p:cNvSpPr txBox="1">
            <a:spLocks/>
          </p:cNvSpPr>
          <p:nvPr/>
        </p:nvSpPr>
        <p:spPr>
          <a:xfrm>
            <a:off x="412247" y="1359687"/>
            <a:ext cx="8038480" cy="780720"/>
          </a:xfrm>
          <a:prstGeom prst="rect">
            <a:avLst/>
          </a:prstGeom>
        </p:spPr>
        <p:txBody>
          <a:bodyPr>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4D4D4D"/>
              </a:buClr>
            </a:pPr>
            <a:r>
              <a:rPr lang="en-GB" sz="1500" dirty="0">
                <a:solidFill>
                  <a:srgbClr val="4D4D4D"/>
                </a:solidFill>
              </a:rPr>
              <a:t>The Taxonomy Regulation provides a means to determine which economic activities are “environmentally sustainable”. Only some economic activities can qualify for Taxonomy-alignment. </a:t>
            </a:r>
          </a:p>
          <a:p>
            <a:pPr>
              <a:buClr>
                <a:srgbClr val="4D4D4D"/>
              </a:buClr>
            </a:pPr>
            <a:r>
              <a:rPr lang="en-GB" sz="1500" dirty="0">
                <a:solidFill>
                  <a:srgbClr val="4D4D4D"/>
                </a:solidFill>
              </a:rPr>
              <a:t>To qualify as “environmentally sustainable” an economic activity must:</a:t>
            </a: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a:buClr>
                <a:srgbClr val="4D4D4D"/>
              </a:buClr>
            </a:pPr>
            <a:endParaRPr lang="en-GB" sz="1100" dirty="0">
              <a:solidFill>
                <a:srgbClr val="4D4D4D"/>
              </a:solidFill>
            </a:endParaRPr>
          </a:p>
        </p:txBody>
      </p:sp>
      <p:grpSp>
        <p:nvGrpSpPr>
          <p:cNvPr id="6" name="Group 5">
            <a:extLst>
              <a:ext uri="{FF2B5EF4-FFF2-40B4-BE49-F238E27FC236}">
                <a16:creationId xmlns:a16="http://schemas.microsoft.com/office/drawing/2014/main" id="{649E763C-6F27-4C0D-B7BC-8FFAE6A8526F}"/>
              </a:ext>
            </a:extLst>
          </p:cNvPr>
          <p:cNvGrpSpPr>
            <a:grpSpLocks noChangeAspect="1"/>
          </p:cNvGrpSpPr>
          <p:nvPr/>
        </p:nvGrpSpPr>
        <p:grpSpPr>
          <a:xfrm>
            <a:off x="8265329" y="1732452"/>
            <a:ext cx="3514424" cy="3530512"/>
            <a:chOff x="3012220" y="2114744"/>
            <a:chExt cx="3155951" cy="3170398"/>
          </a:xfrm>
        </p:grpSpPr>
        <p:sp>
          <p:nvSpPr>
            <p:cNvPr id="7" name="Hexagon 6">
              <a:extLst>
                <a:ext uri="{FF2B5EF4-FFF2-40B4-BE49-F238E27FC236}">
                  <a16:creationId xmlns:a16="http://schemas.microsoft.com/office/drawing/2014/main" id="{CB8D62C2-BD0F-4A7F-A9D7-5C51FEB73E33}"/>
                </a:ext>
              </a:extLst>
            </p:cNvPr>
            <p:cNvSpPr/>
            <p:nvPr/>
          </p:nvSpPr>
          <p:spPr>
            <a:xfrm>
              <a:off x="5033067" y="2658805"/>
              <a:ext cx="1135104" cy="978539"/>
            </a:xfrm>
            <a:prstGeom prst="hexagon">
              <a:avLst/>
            </a:prstGeom>
            <a:solidFill>
              <a:srgbClr val="99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8" name="Hexagon 7">
              <a:extLst>
                <a:ext uri="{FF2B5EF4-FFF2-40B4-BE49-F238E27FC236}">
                  <a16:creationId xmlns:a16="http://schemas.microsoft.com/office/drawing/2014/main" id="{0E0EBFF7-C574-4540-8E3B-0C802FEFDD80}"/>
                </a:ext>
              </a:extLst>
            </p:cNvPr>
            <p:cNvSpPr/>
            <p:nvPr/>
          </p:nvSpPr>
          <p:spPr>
            <a:xfrm>
              <a:off x="5033067" y="3762542"/>
              <a:ext cx="1135104" cy="978539"/>
            </a:xfrm>
            <a:prstGeom prst="hexagon">
              <a:avLst/>
            </a:prstGeom>
            <a:solidFill>
              <a:srgbClr val="9999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9" name="Hexagon 8">
              <a:extLst>
                <a:ext uri="{FF2B5EF4-FFF2-40B4-BE49-F238E27FC236}">
                  <a16:creationId xmlns:a16="http://schemas.microsoft.com/office/drawing/2014/main" id="{3A177E6E-8F73-4EBD-808B-EBAE0FFD2A6F}"/>
                </a:ext>
              </a:extLst>
            </p:cNvPr>
            <p:cNvSpPr/>
            <p:nvPr/>
          </p:nvSpPr>
          <p:spPr>
            <a:xfrm>
              <a:off x="4022643" y="2114744"/>
              <a:ext cx="1135104" cy="978539"/>
            </a:xfrm>
            <a:prstGeom prst="hexagon">
              <a:avLst/>
            </a:prstGeom>
            <a:solidFill>
              <a:srgbClr val="CC5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0" name="Hexagon 9">
              <a:extLst>
                <a:ext uri="{FF2B5EF4-FFF2-40B4-BE49-F238E27FC236}">
                  <a16:creationId xmlns:a16="http://schemas.microsoft.com/office/drawing/2014/main" id="{6F404484-A3DF-4E3D-AC17-60D8844FE0D3}"/>
                </a:ext>
              </a:extLst>
            </p:cNvPr>
            <p:cNvSpPr/>
            <p:nvPr/>
          </p:nvSpPr>
          <p:spPr>
            <a:xfrm>
              <a:off x="4022643" y="4306603"/>
              <a:ext cx="1135104" cy="978539"/>
            </a:xfrm>
            <a:prstGeom prst="hexagon">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1" name="Hexagon 10">
              <a:extLst>
                <a:ext uri="{FF2B5EF4-FFF2-40B4-BE49-F238E27FC236}">
                  <a16:creationId xmlns:a16="http://schemas.microsoft.com/office/drawing/2014/main" id="{2F03A61B-0B36-4F32-9E6C-80ADD18151B6}"/>
                </a:ext>
              </a:extLst>
            </p:cNvPr>
            <p:cNvSpPr/>
            <p:nvPr/>
          </p:nvSpPr>
          <p:spPr>
            <a:xfrm>
              <a:off x="3012220" y="2664155"/>
              <a:ext cx="1135104" cy="978539"/>
            </a:xfrm>
            <a:prstGeom prst="hexagon">
              <a:avLst/>
            </a:prstGeom>
            <a:solidFill>
              <a:srgbClr val="66CC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2" name="Hexagon 11">
              <a:extLst>
                <a:ext uri="{FF2B5EF4-FFF2-40B4-BE49-F238E27FC236}">
                  <a16:creationId xmlns:a16="http://schemas.microsoft.com/office/drawing/2014/main" id="{685A0387-B288-4C39-B100-13705545F4FB}"/>
                </a:ext>
              </a:extLst>
            </p:cNvPr>
            <p:cNvSpPr/>
            <p:nvPr/>
          </p:nvSpPr>
          <p:spPr>
            <a:xfrm>
              <a:off x="3012220" y="3757193"/>
              <a:ext cx="1135104" cy="978539"/>
            </a:xfrm>
            <a:prstGeom prst="hexagon">
              <a:avLst/>
            </a:prstGeom>
            <a:solidFill>
              <a:srgbClr val="CC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grpSp>
      <p:sp>
        <p:nvSpPr>
          <p:cNvPr id="14" name="TextBox 13">
            <a:extLst>
              <a:ext uri="{FF2B5EF4-FFF2-40B4-BE49-F238E27FC236}">
                <a16:creationId xmlns:a16="http://schemas.microsoft.com/office/drawing/2014/main" id="{772A02F9-A110-49A5-A23A-7356E7D95CC5}"/>
              </a:ext>
            </a:extLst>
          </p:cNvPr>
          <p:cNvSpPr txBox="1">
            <a:spLocks noChangeAspect="1"/>
          </p:cNvSpPr>
          <p:nvPr/>
        </p:nvSpPr>
        <p:spPr>
          <a:xfrm>
            <a:off x="9529364" y="1977214"/>
            <a:ext cx="986351" cy="600164"/>
          </a:xfrm>
          <a:prstGeom prst="rect">
            <a:avLst/>
          </a:prstGeom>
          <a:noFill/>
        </p:spPr>
        <p:txBody>
          <a:bodyPr wrap="square">
            <a:spAutoFit/>
          </a:bodyPr>
          <a:lstStyle/>
          <a:p>
            <a:pPr algn="ctr"/>
            <a:r>
              <a:rPr lang="en-GB" sz="1100" b="1" dirty="0">
                <a:solidFill>
                  <a:schemeClr val="bg1"/>
                </a:solidFill>
              </a:rPr>
              <a:t>Climate change mitigation</a:t>
            </a:r>
          </a:p>
        </p:txBody>
      </p:sp>
      <p:sp>
        <p:nvSpPr>
          <p:cNvPr id="15" name="TextBox 14">
            <a:extLst>
              <a:ext uri="{FF2B5EF4-FFF2-40B4-BE49-F238E27FC236}">
                <a16:creationId xmlns:a16="http://schemas.microsoft.com/office/drawing/2014/main" id="{68180383-FAB3-481E-8581-456928F2AAA6}"/>
              </a:ext>
            </a:extLst>
          </p:cNvPr>
          <p:cNvSpPr txBox="1">
            <a:spLocks noChangeAspect="1"/>
          </p:cNvSpPr>
          <p:nvPr/>
        </p:nvSpPr>
        <p:spPr>
          <a:xfrm>
            <a:off x="10611165" y="2591767"/>
            <a:ext cx="1113178" cy="600164"/>
          </a:xfrm>
          <a:prstGeom prst="rect">
            <a:avLst/>
          </a:prstGeom>
          <a:noFill/>
        </p:spPr>
        <p:txBody>
          <a:bodyPr wrap="square">
            <a:spAutoFit/>
          </a:bodyPr>
          <a:lstStyle/>
          <a:p>
            <a:pPr algn="ctr"/>
            <a:r>
              <a:rPr lang="en-GB" sz="1100" b="1" dirty="0">
                <a:solidFill>
                  <a:schemeClr val="bg1"/>
                </a:solidFill>
              </a:rPr>
              <a:t>Climate change adaptation</a:t>
            </a:r>
          </a:p>
        </p:txBody>
      </p:sp>
      <p:sp>
        <p:nvSpPr>
          <p:cNvPr id="16" name="TextBox 15">
            <a:extLst>
              <a:ext uri="{FF2B5EF4-FFF2-40B4-BE49-F238E27FC236}">
                <a16:creationId xmlns:a16="http://schemas.microsoft.com/office/drawing/2014/main" id="{89678678-3AF0-4234-B10C-B86694BB595A}"/>
              </a:ext>
            </a:extLst>
          </p:cNvPr>
          <p:cNvSpPr txBox="1">
            <a:spLocks noChangeAspect="1"/>
          </p:cNvSpPr>
          <p:nvPr/>
        </p:nvSpPr>
        <p:spPr>
          <a:xfrm>
            <a:off x="10535736" y="3567929"/>
            <a:ext cx="1264036" cy="1107996"/>
          </a:xfrm>
          <a:prstGeom prst="rect">
            <a:avLst/>
          </a:prstGeom>
          <a:noFill/>
        </p:spPr>
        <p:txBody>
          <a:bodyPr wrap="square">
            <a:spAutoFit/>
          </a:bodyPr>
          <a:lstStyle/>
          <a:p>
            <a:pPr algn="ctr"/>
            <a:r>
              <a:rPr lang="en-GB" sz="1100" b="1" dirty="0">
                <a:solidFill>
                  <a:schemeClr val="bg1"/>
                </a:solidFill>
              </a:rPr>
              <a:t>Sustainable </a:t>
            </a:r>
            <a:br>
              <a:rPr lang="en-GB" sz="1100" b="1" dirty="0">
                <a:solidFill>
                  <a:schemeClr val="bg1"/>
                </a:solidFill>
              </a:rPr>
            </a:br>
            <a:r>
              <a:rPr lang="en-GB" sz="1100" b="1" dirty="0">
                <a:solidFill>
                  <a:schemeClr val="bg1"/>
                </a:solidFill>
              </a:rPr>
              <a:t>use and protection of water and marine resources</a:t>
            </a:r>
          </a:p>
        </p:txBody>
      </p:sp>
      <p:sp>
        <p:nvSpPr>
          <p:cNvPr id="17" name="TextBox 16">
            <a:extLst>
              <a:ext uri="{FF2B5EF4-FFF2-40B4-BE49-F238E27FC236}">
                <a16:creationId xmlns:a16="http://schemas.microsoft.com/office/drawing/2014/main" id="{9DFE022F-4400-405B-9B57-841258146507}"/>
              </a:ext>
            </a:extLst>
          </p:cNvPr>
          <p:cNvSpPr txBox="1">
            <a:spLocks noChangeAspect="1"/>
          </p:cNvSpPr>
          <p:nvPr/>
        </p:nvSpPr>
        <p:spPr>
          <a:xfrm>
            <a:off x="9560816" y="4447677"/>
            <a:ext cx="986351" cy="600164"/>
          </a:xfrm>
          <a:prstGeom prst="rect">
            <a:avLst/>
          </a:prstGeom>
          <a:noFill/>
        </p:spPr>
        <p:txBody>
          <a:bodyPr wrap="square">
            <a:spAutoFit/>
          </a:bodyPr>
          <a:lstStyle/>
          <a:p>
            <a:pPr algn="ctr"/>
            <a:r>
              <a:rPr lang="en-GB" sz="1100" b="1" dirty="0">
                <a:solidFill>
                  <a:schemeClr val="bg1"/>
                </a:solidFill>
              </a:rPr>
              <a:t>Transition to a circular economy</a:t>
            </a:r>
          </a:p>
        </p:txBody>
      </p:sp>
      <p:sp>
        <p:nvSpPr>
          <p:cNvPr id="18" name="TextBox 17">
            <a:extLst>
              <a:ext uri="{FF2B5EF4-FFF2-40B4-BE49-F238E27FC236}">
                <a16:creationId xmlns:a16="http://schemas.microsoft.com/office/drawing/2014/main" id="{D1A8417E-D503-4FD6-A824-83D56F11AFA7}"/>
              </a:ext>
            </a:extLst>
          </p:cNvPr>
          <p:cNvSpPr txBox="1">
            <a:spLocks noChangeAspect="1"/>
          </p:cNvSpPr>
          <p:nvPr/>
        </p:nvSpPr>
        <p:spPr>
          <a:xfrm>
            <a:off x="8402227" y="3786779"/>
            <a:ext cx="1008316" cy="600164"/>
          </a:xfrm>
          <a:prstGeom prst="rect">
            <a:avLst/>
          </a:prstGeom>
          <a:noFill/>
        </p:spPr>
        <p:txBody>
          <a:bodyPr wrap="square">
            <a:spAutoFit/>
          </a:bodyPr>
          <a:lstStyle/>
          <a:p>
            <a:pPr algn="ctr"/>
            <a:r>
              <a:rPr lang="en-GB" sz="1100" b="1" dirty="0">
                <a:solidFill>
                  <a:schemeClr val="bg1"/>
                </a:solidFill>
              </a:rPr>
              <a:t>Pollution prevention and control</a:t>
            </a:r>
          </a:p>
        </p:txBody>
      </p:sp>
      <p:sp>
        <p:nvSpPr>
          <p:cNvPr id="19" name="TextBox 18">
            <a:extLst>
              <a:ext uri="{FF2B5EF4-FFF2-40B4-BE49-F238E27FC236}">
                <a16:creationId xmlns:a16="http://schemas.microsoft.com/office/drawing/2014/main" id="{E9F3435A-6CFC-4560-A71A-3332DDE914C5}"/>
              </a:ext>
            </a:extLst>
          </p:cNvPr>
          <p:cNvSpPr txBox="1">
            <a:spLocks noChangeAspect="1"/>
          </p:cNvSpPr>
          <p:nvPr/>
        </p:nvSpPr>
        <p:spPr>
          <a:xfrm>
            <a:off x="8296781" y="2521006"/>
            <a:ext cx="1264035" cy="769441"/>
          </a:xfrm>
          <a:prstGeom prst="rect">
            <a:avLst/>
          </a:prstGeom>
          <a:noFill/>
        </p:spPr>
        <p:txBody>
          <a:bodyPr wrap="square">
            <a:spAutoFit/>
          </a:bodyPr>
          <a:lstStyle/>
          <a:p>
            <a:pPr algn="ctr"/>
            <a:r>
              <a:rPr lang="en-GB" sz="1100" b="1" dirty="0">
                <a:solidFill>
                  <a:schemeClr val="bg1"/>
                </a:solidFill>
              </a:rPr>
              <a:t>Protection &amp; restoration of biodiversity/ ecosystems</a:t>
            </a:r>
          </a:p>
        </p:txBody>
      </p:sp>
      <p:sp>
        <p:nvSpPr>
          <p:cNvPr id="20" name="TextBox 19">
            <a:extLst>
              <a:ext uri="{FF2B5EF4-FFF2-40B4-BE49-F238E27FC236}">
                <a16:creationId xmlns:a16="http://schemas.microsoft.com/office/drawing/2014/main" id="{74A0EFC3-A437-4480-AFF4-41433162D167}"/>
              </a:ext>
            </a:extLst>
          </p:cNvPr>
          <p:cNvSpPr txBox="1">
            <a:spLocks noChangeAspect="1"/>
          </p:cNvSpPr>
          <p:nvPr/>
        </p:nvSpPr>
        <p:spPr>
          <a:xfrm>
            <a:off x="9422228" y="3298546"/>
            <a:ext cx="1200622" cy="430887"/>
          </a:xfrm>
          <a:prstGeom prst="rect">
            <a:avLst/>
          </a:prstGeom>
          <a:noFill/>
        </p:spPr>
        <p:txBody>
          <a:bodyPr wrap="square">
            <a:spAutoFit/>
          </a:bodyPr>
          <a:lstStyle/>
          <a:p>
            <a:pPr algn="ctr"/>
            <a:r>
              <a:rPr lang="en-GB" sz="1100" b="1" dirty="0">
                <a:solidFill>
                  <a:srgbClr val="4D4D4D"/>
                </a:solidFill>
              </a:rPr>
              <a:t>Environmental objectives</a:t>
            </a:r>
          </a:p>
        </p:txBody>
      </p:sp>
      <p:sp>
        <p:nvSpPr>
          <p:cNvPr id="22" name="Pentagon 25">
            <a:extLst>
              <a:ext uri="{FF2B5EF4-FFF2-40B4-BE49-F238E27FC236}">
                <a16:creationId xmlns:a16="http://schemas.microsoft.com/office/drawing/2014/main" id="{EF1B2FDC-EB21-47EB-B926-C112D6B0C610}"/>
              </a:ext>
            </a:extLst>
          </p:cNvPr>
          <p:cNvSpPr/>
          <p:nvPr/>
        </p:nvSpPr>
        <p:spPr bwMode="gray">
          <a:xfrm>
            <a:off x="729798" y="2636285"/>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100" b="1" dirty="0">
                <a:solidFill>
                  <a:srgbClr val="4D4D4D"/>
                </a:solidFill>
              </a:rPr>
              <a:t>substantially contribute </a:t>
            </a:r>
            <a:r>
              <a:rPr lang="en-GB" sz="1100" dirty="0">
                <a:solidFill>
                  <a:srgbClr val="4D4D4D"/>
                </a:solidFill>
              </a:rPr>
              <a:t>to one of six objectives (detailed technical screening criteria apply)</a:t>
            </a:r>
          </a:p>
        </p:txBody>
      </p:sp>
      <p:grpSp>
        <p:nvGrpSpPr>
          <p:cNvPr id="23" name="Group 22">
            <a:extLst>
              <a:ext uri="{FF2B5EF4-FFF2-40B4-BE49-F238E27FC236}">
                <a16:creationId xmlns:a16="http://schemas.microsoft.com/office/drawing/2014/main" id="{447F0093-359E-4FC5-8972-59507BD3A66E}"/>
              </a:ext>
            </a:extLst>
          </p:cNvPr>
          <p:cNvGrpSpPr/>
          <p:nvPr/>
        </p:nvGrpSpPr>
        <p:grpSpPr>
          <a:xfrm>
            <a:off x="412247" y="2603034"/>
            <a:ext cx="595084" cy="589910"/>
            <a:chOff x="323850" y="1790700"/>
            <a:chExt cx="857248" cy="857248"/>
          </a:xfrm>
        </p:grpSpPr>
        <p:sp>
          <p:nvSpPr>
            <p:cNvPr id="24" name="Oval 23">
              <a:extLst>
                <a:ext uri="{FF2B5EF4-FFF2-40B4-BE49-F238E27FC236}">
                  <a16:creationId xmlns:a16="http://schemas.microsoft.com/office/drawing/2014/main" id="{19374962-6EB2-4C44-81F9-8BB5609C2DE2}"/>
                </a:ext>
              </a:extLst>
            </p:cNvPr>
            <p:cNvSpPr/>
            <p:nvPr/>
          </p:nvSpPr>
          <p:spPr>
            <a:xfrm>
              <a:off x="323850" y="1790700"/>
              <a:ext cx="857248" cy="857248"/>
            </a:xfrm>
            <a:prstGeom prst="ellipse">
              <a:avLst/>
            </a:prstGeom>
            <a:solidFill>
              <a:srgbClr val="6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id="{F88F78EA-4DE0-415C-B0DD-C7DBE61AD932}"/>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1</a:t>
              </a:r>
            </a:p>
          </p:txBody>
        </p:sp>
      </p:grpSp>
      <p:sp>
        <p:nvSpPr>
          <p:cNvPr id="27" name="Pentagon 25">
            <a:extLst>
              <a:ext uri="{FF2B5EF4-FFF2-40B4-BE49-F238E27FC236}">
                <a16:creationId xmlns:a16="http://schemas.microsoft.com/office/drawing/2014/main" id="{240F48D8-6216-4761-AD5F-30DB2AC047AE}"/>
              </a:ext>
            </a:extLst>
          </p:cNvPr>
          <p:cNvSpPr/>
          <p:nvPr/>
        </p:nvSpPr>
        <p:spPr bwMode="gray">
          <a:xfrm>
            <a:off x="729798" y="3252797"/>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100" b="1" dirty="0">
                <a:solidFill>
                  <a:srgbClr val="4D4D4D"/>
                </a:solidFill>
              </a:rPr>
              <a:t>do no significant harm </a:t>
            </a:r>
            <a:r>
              <a:rPr lang="en-GB" sz="1100" dirty="0">
                <a:solidFill>
                  <a:srgbClr val="4D4D4D"/>
                </a:solidFill>
              </a:rPr>
              <a:t>to the objectives (detailed technical screening criteria apply)</a:t>
            </a:r>
          </a:p>
        </p:txBody>
      </p:sp>
      <p:grpSp>
        <p:nvGrpSpPr>
          <p:cNvPr id="28" name="Group 27">
            <a:extLst>
              <a:ext uri="{FF2B5EF4-FFF2-40B4-BE49-F238E27FC236}">
                <a16:creationId xmlns:a16="http://schemas.microsoft.com/office/drawing/2014/main" id="{C2C739E3-B20C-4D32-ACD9-8ECBDB7D8C3F}"/>
              </a:ext>
            </a:extLst>
          </p:cNvPr>
          <p:cNvGrpSpPr/>
          <p:nvPr/>
        </p:nvGrpSpPr>
        <p:grpSpPr>
          <a:xfrm>
            <a:off x="412247" y="3219546"/>
            <a:ext cx="595084" cy="589910"/>
            <a:chOff x="323850" y="1790700"/>
            <a:chExt cx="857248" cy="857248"/>
          </a:xfrm>
        </p:grpSpPr>
        <p:sp>
          <p:nvSpPr>
            <p:cNvPr id="29" name="Oval 28">
              <a:extLst>
                <a:ext uri="{FF2B5EF4-FFF2-40B4-BE49-F238E27FC236}">
                  <a16:creationId xmlns:a16="http://schemas.microsoft.com/office/drawing/2014/main" id="{0F76DF8A-AF5D-4E72-BB57-A979CDD48D7C}"/>
                </a:ext>
              </a:extLst>
            </p:cNvPr>
            <p:cNvSpPr/>
            <p:nvPr/>
          </p:nvSpPr>
          <p:spPr>
            <a:xfrm>
              <a:off x="323850" y="1790700"/>
              <a:ext cx="857248" cy="857248"/>
            </a:xfrm>
            <a:prstGeom prst="ellipse">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a:extLst>
                <a:ext uri="{FF2B5EF4-FFF2-40B4-BE49-F238E27FC236}">
                  <a16:creationId xmlns:a16="http://schemas.microsoft.com/office/drawing/2014/main" id="{10DB7019-A9AC-4D82-A2FA-B414496D7E52}"/>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2</a:t>
              </a:r>
            </a:p>
          </p:txBody>
        </p:sp>
      </p:grpSp>
      <p:sp>
        <p:nvSpPr>
          <p:cNvPr id="32" name="Pentagon 25">
            <a:extLst>
              <a:ext uri="{FF2B5EF4-FFF2-40B4-BE49-F238E27FC236}">
                <a16:creationId xmlns:a16="http://schemas.microsoft.com/office/drawing/2014/main" id="{3BEAEC99-06E8-454E-9328-AD3B445BF912}"/>
              </a:ext>
            </a:extLst>
          </p:cNvPr>
          <p:cNvSpPr/>
          <p:nvPr/>
        </p:nvSpPr>
        <p:spPr bwMode="gray">
          <a:xfrm>
            <a:off x="729798" y="3869309"/>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100" dirty="0">
                <a:solidFill>
                  <a:srgbClr val="4D4D4D"/>
                </a:solidFill>
              </a:rPr>
              <a:t>be carried out in accordance with minimum </a:t>
            </a:r>
            <a:r>
              <a:rPr lang="en-GB" sz="1100" b="1" dirty="0">
                <a:solidFill>
                  <a:srgbClr val="4D4D4D"/>
                </a:solidFill>
              </a:rPr>
              <a:t>social and governance safeguards</a:t>
            </a:r>
          </a:p>
        </p:txBody>
      </p:sp>
      <p:grpSp>
        <p:nvGrpSpPr>
          <p:cNvPr id="33" name="Group 32">
            <a:extLst>
              <a:ext uri="{FF2B5EF4-FFF2-40B4-BE49-F238E27FC236}">
                <a16:creationId xmlns:a16="http://schemas.microsoft.com/office/drawing/2014/main" id="{EA7DC7F6-46FA-44E1-AB87-B6C469B01133}"/>
              </a:ext>
            </a:extLst>
          </p:cNvPr>
          <p:cNvGrpSpPr/>
          <p:nvPr/>
        </p:nvGrpSpPr>
        <p:grpSpPr>
          <a:xfrm>
            <a:off x="412247" y="3836058"/>
            <a:ext cx="595084" cy="589910"/>
            <a:chOff x="323850" y="1790700"/>
            <a:chExt cx="857248" cy="857248"/>
          </a:xfrm>
        </p:grpSpPr>
        <p:sp>
          <p:nvSpPr>
            <p:cNvPr id="34" name="Oval 33">
              <a:extLst>
                <a:ext uri="{FF2B5EF4-FFF2-40B4-BE49-F238E27FC236}">
                  <a16:creationId xmlns:a16="http://schemas.microsoft.com/office/drawing/2014/main" id="{41EDC281-64FB-48FD-B0E4-5FFF0B0AC9E7}"/>
                </a:ext>
              </a:extLst>
            </p:cNvPr>
            <p:cNvSpPr/>
            <p:nvPr/>
          </p:nvSpPr>
          <p:spPr>
            <a:xfrm>
              <a:off x="323850" y="1790700"/>
              <a:ext cx="857248" cy="857248"/>
            </a:xfrm>
            <a:prstGeom prst="ellipse">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a:extLst>
                <a:ext uri="{FF2B5EF4-FFF2-40B4-BE49-F238E27FC236}">
                  <a16:creationId xmlns:a16="http://schemas.microsoft.com/office/drawing/2014/main" id="{C0F0D4E0-DDA3-4438-8517-9D44A4BC16ED}"/>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3</a:t>
              </a:r>
            </a:p>
          </p:txBody>
        </p:sp>
      </p:grpSp>
      <p:sp>
        <p:nvSpPr>
          <p:cNvPr id="31" name="Content Placeholder 2">
            <a:extLst>
              <a:ext uri="{FF2B5EF4-FFF2-40B4-BE49-F238E27FC236}">
                <a16:creationId xmlns:a16="http://schemas.microsoft.com/office/drawing/2014/main" id="{2C1851E4-5B25-4D9E-8948-4DB3787B86BF}"/>
              </a:ext>
            </a:extLst>
          </p:cNvPr>
          <p:cNvSpPr txBox="1">
            <a:spLocks/>
          </p:cNvSpPr>
          <p:nvPr/>
        </p:nvSpPr>
        <p:spPr>
          <a:xfrm>
            <a:off x="412247" y="4518827"/>
            <a:ext cx="8328982" cy="1148127"/>
          </a:xfrm>
          <a:prstGeom prst="rect">
            <a:avLst/>
          </a:prstGeom>
        </p:spPr>
        <p:txBody>
          <a:bodyPr>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4D4D4D"/>
              </a:buClr>
            </a:pPr>
            <a:r>
              <a:rPr lang="en-GB" sz="1500" dirty="0">
                <a:solidFill>
                  <a:srgbClr val="4D4D4D"/>
                </a:solidFill>
              </a:rPr>
              <a:t>The Taxonomy Regulation puts forward reporting requirements:</a:t>
            </a:r>
          </a:p>
          <a:p>
            <a:pPr marL="171450" indent="-171450">
              <a:buClr>
                <a:srgbClr val="4D4D4D"/>
              </a:buClr>
              <a:buFont typeface="Arial" panose="020B0604020202020204" pitchFamily="34" charset="0"/>
              <a:buChar char="&gt;"/>
            </a:pPr>
            <a:r>
              <a:rPr lang="en-GB" sz="1500" dirty="0">
                <a:solidFill>
                  <a:srgbClr val="4D4D4D"/>
                </a:solidFill>
              </a:rPr>
              <a:t>companies subject to CSRD must report on their turnover, capital expenditures and operating expenditures (phased approach from 2021 to 2026). Companies that are not in scope can use it on a voluntary basis. Currently around 15% of “taxonomy aligned” activities</a:t>
            </a:r>
          </a:p>
          <a:p>
            <a:pPr marL="171450" indent="-171450">
              <a:buClr>
                <a:srgbClr val="4D4D4D"/>
              </a:buClr>
              <a:buFont typeface="Arial" panose="020B0604020202020204" pitchFamily="34" charset="0"/>
              <a:buChar char="&gt;"/>
            </a:pPr>
            <a:r>
              <a:rPr lang="en-GB" sz="1500" dirty="0">
                <a:solidFill>
                  <a:srgbClr val="4D4D4D"/>
                </a:solidFill>
              </a:rPr>
              <a:t>financial undertakings, which include banks, asset managers, investment firms and insurers/reinsurers, have to report on specific KPIs</a:t>
            </a:r>
          </a:p>
          <a:p>
            <a:pPr marL="171450" indent="-171450">
              <a:buClr>
                <a:srgbClr val="4D4D4D"/>
              </a:buClr>
              <a:buFont typeface="Arial" panose="020B0604020202020204" pitchFamily="34" charset="0"/>
              <a:buChar char="&gt;"/>
            </a:pPr>
            <a:endParaRPr lang="en-GB" sz="1100" dirty="0">
              <a:solidFill>
                <a:srgbClr val="4D4D4D"/>
              </a:solidFill>
            </a:endParaRPr>
          </a:p>
          <a:p>
            <a:pPr>
              <a:buClr>
                <a:srgbClr val="4D4D4D"/>
              </a:buClr>
            </a:pPr>
            <a:endParaRPr lang="en-GB" sz="1100" dirty="0">
              <a:solidFill>
                <a:srgbClr val="4D4D4D"/>
              </a:solidFill>
            </a:endParaRPr>
          </a:p>
        </p:txBody>
      </p:sp>
      <p:pic>
        <p:nvPicPr>
          <p:cNvPr id="3" name="Picture 2" descr="Image result for ulb llm international business law">
            <a:hlinkClick r:id="rId4"/>
            <a:extLst>
              <a:ext uri="{FF2B5EF4-FFF2-40B4-BE49-F238E27FC236}">
                <a16:creationId xmlns:a16="http://schemas.microsoft.com/office/drawing/2014/main" id="{9CE444C8-74CB-B2E4-DA0E-F70749C421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8468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the classes</a:t>
            </a:r>
          </a:p>
        </p:txBody>
      </p:sp>
      <p:grpSp>
        <p:nvGrpSpPr>
          <p:cNvPr id="46" name="Group 45">
            <a:extLst>
              <a:ext uri="{FF2B5EF4-FFF2-40B4-BE49-F238E27FC236}">
                <a16:creationId xmlns:a16="http://schemas.microsoft.com/office/drawing/2014/main" id="{15BE284F-3B07-499B-9667-DFA7A14F5BC1}"/>
              </a:ext>
            </a:extLst>
          </p:cNvPr>
          <p:cNvGrpSpPr/>
          <p:nvPr/>
        </p:nvGrpSpPr>
        <p:grpSpPr>
          <a:xfrm>
            <a:off x="431800" y="1533222"/>
            <a:ext cx="11328400" cy="3343099"/>
            <a:chOff x="431800" y="1298125"/>
            <a:chExt cx="12444499" cy="3672468"/>
          </a:xfrm>
        </p:grpSpPr>
        <p:grpSp>
          <p:nvGrpSpPr>
            <p:cNvPr id="47" name="Group 46">
              <a:extLst>
                <a:ext uri="{FF2B5EF4-FFF2-40B4-BE49-F238E27FC236}">
                  <a16:creationId xmlns:a16="http://schemas.microsoft.com/office/drawing/2014/main" id="{6302A74D-F6A9-462D-BEFC-D47B81FC35AA}"/>
                </a:ext>
              </a:extLst>
            </p:cNvPr>
            <p:cNvGrpSpPr/>
            <p:nvPr/>
          </p:nvGrpSpPr>
          <p:grpSpPr>
            <a:xfrm>
              <a:off x="431800" y="1298125"/>
              <a:ext cx="12444499" cy="589910"/>
              <a:chOff x="939572" y="1773239"/>
              <a:chExt cx="12444499" cy="589910"/>
            </a:xfrm>
          </p:grpSpPr>
          <p:sp>
            <p:nvSpPr>
              <p:cNvPr id="110" name="Pentagon 25">
                <a:extLst>
                  <a:ext uri="{FF2B5EF4-FFF2-40B4-BE49-F238E27FC236}">
                    <a16:creationId xmlns:a16="http://schemas.microsoft.com/office/drawing/2014/main" id="{EE0FBB82-2D72-40E2-A923-2E06786395D6}"/>
                  </a:ext>
                </a:extLst>
              </p:cNvPr>
              <p:cNvSpPr/>
              <p:nvPr/>
            </p:nvSpPr>
            <p:spPr bwMode="gray">
              <a:xfrm>
                <a:off x="1257124" y="1806490"/>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i="1" dirty="0">
                    <a:solidFill>
                      <a:schemeClr val="bg2"/>
                    </a:solidFill>
                  </a:rPr>
                  <a:t>Introduction – what is ESG and why does it matter?</a:t>
                </a:r>
              </a:p>
            </p:txBody>
          </p:sp>
          <p:grpSp>
            <p:nvGrpSpPr>
              <p:cNvPr id="112" name="Group 111">
                <a:extLst>
                  <a:ext uri="{FF2B5EF4-FFF2-40B4-BE49-F238E27FC236}">
                    <a16:creationId xmlns:a16="http://schemas.microsoft.com/office/drawing/2014/main" id="{3095DF6A-BE9F-4DAB-A9D7-3119F1E8CB60}"/>
                  </a:ext>
                </a:extLst>
              </p:cNvPr>
              <p:cNvGrpSpPr/>
              <p:nvPr/>
            </p:nvGrpSpPr>
            <p:grpSpPr>
              <a:xfrm>
                <a:off x="939572" y="1773239"/>
                <a:ext cx="595084" cy="589910"/>
                <a:chOff x="323850" y="1790700"/>
                <a:chExt cx="857248" cy="857248"/>
              </a:xfrm>
            </p:grpSpPr>
            <p:sp>
              <p:nvSpPr>
                <p:cNvPr id="113" name="Oval 112">
                  <a:extLst>
                    <a:ext uri="{FF2B5EF4-FFF2-40B4-BE49-F238E27FC236}">
                      <a16:creationId xmlns:a16="http://schemas.microsoft.com/office/drawing/2014/main" id="{19461DA9-07B1-46D2-B476-1F929FE9870E}"/>
                    </a:ext>
                  </a:extLst>
                </p:cNvPr>
                <p:cNvSpPr/>
                <p:nvPr/>
              </p:nvSpPr>
              <p:spPr>
                <a:xfrm>
                  <a:off x="323850" y="1790700"/>
                  <a:ext cx="857248" cy="857248"/>
                </a:xfrm>
                <a:prstGeom prst="ellipse">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14" name="Oval 113">
                  <a:extLst>
                    <a:ext uri="{FF2B5EF4-FFF2-40B4-BE49-F238E27FC236}">
                      <a16:creationId xmlns:a16="http://schemas.microsoft.com/office/drawing/2014/main" id="{17CEA8A4-005A-4514-ACE8-5EC7EC540753}"/>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1</a:t>
                  </a:r>
                </a:p>
              </p:txBody>
            </p:sp>
          </p:grpSp>
        </p:grpSp>
        <p:grpSp>
          <p:nvGrpSpPr>
            <p:cNvPr id="48" name="Group 47">
              <a:extLst>
                <a:ext uri="{FF2B5EF4-FFF2-40B4-BE49-F238E27FC236}">
                  <a16:creationId xmlns:a16="http://schemas.microsoft.com/office/drawing/2014/main" id="{0E56FA95-CB66-49E4-AD68-A62ADA2C0E10}"/>
                </a:ext>
              </a:extLst>
            </p:cNvPr>
            <p:cNvGrpSpPr/>
            <p:nvPr/>
          </p:nvGrpSpPr>
          <p:grpSpPr>
            <a:xfrm>
              <a:off x="431800" y="1914637"/>
              <a:ext cx="12444499" cy="589910"/>
              <a:chOff x="939572" y="2363150"/>
              <a:chExt cx="12444499" cy="589910"/>
            </a:xfrm>
          </p:grpSpPr>
          <p:sp>
            <p:nvSpPr>
              <p:cNvPr id="90" name="Pentagon 25">
                <a:extLst>
                  <a:ext uri="{FF2B5EF4-FFF2-40B4-BE49-F238E27FC236}">
                    <a16:creationId xmlns:a16="http://schemas.microsoft.com/office/drawing/2014/main" id="{B87A01D0-B58B-4A05-B256-CCB8B7BDC0F7}"/>
                  </a:ext>
                </a:extLst>
              </p:cNvPr>
              <p:cNvSpPr/>
              <p:nvPr/>
            </p:nvSpPr>
            <p:spPr bwMode="gray">
              <a:xfrm>
                <a:off x="1257124" y="239640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Sustainable finance and disclosure</a:t>
                </a:r>
              </a:p>
            </p:txBody>
          </p:sp>
          <p:grpSp>
            <p:nvGrpSpPr>
              <p:cNvPr id="95" name="Group 94">
                <a:extLst>
                  <a:ext uri="{FF2B5EF4-FFF2-40B4-BE49-F238E27FC236}">
                    <a16:creationId xmlns:a16="http://schemas.microsoft.com/office/drawing/2014/main" id="{A91E330C-6897-416D-BD9B-D6232ED47438}"/>
                  </a:ext>
                </a:extLst>
              </p:cNvPr>
              <p:cNvGrpSpPr/>
              <p:nvPr/>
            </p:nvGrpSpPr>
            <p:grpSpPr>
              <a:xfrm>
                <a:off x="939572" y="2363150"/>
                <a:ext cx="595084" cy="589910"/>
                <a:chOff x="323850" y="1790700"/>
                <a:chExt cx="857248" cy="857248"/>
              </a:xfrm>
            </p:grpSpPr>
            <p:sp>
              <p:nvSpPr>
                <p:cNvPr id="100" name="Oval 99">
                  <a:extLst>
                    <a:ext uri="{FF2B5EF4-FFF2-40B4-BE49-F238E27FC236}">
                      <a16:creationId xmlns:a16="http://schemas.microsoft.com/office/drawing/2014/main" id="{7CA2E5FB-CD6E-4742-9188-6ABF5549FAF4}"/>
                    </a:ext>
                  </a:extLst>
                </p:cNvPr>
                <p:cNvSpPr/>
                <p:nvPr/>
              </p:nvSpPr>
              <p:spPr>
                <a:xfrm>
                  <a:off x="323850" y="1790700"/>
                  <a:ext cx="857248" cy="857248"/>
                </a:xfrm>
                <a:prstGeom prst="ellips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5" name="Oval 104">
                  <a:extLst>
                    <a:ext uri="{FF2B5EF4-FFF2-40B4-BE49-F238E27FC236}">
                      <a16:creationId xmlns:a16="http://schemas.microsoft.com/office/drawing/2014/main" id="{71D05234-9018-4DB0-914E-0373FAB4A7D4}"/>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2</a:t>
                  </a:r>
                </a:p>
              </p:txBody>
            </p:sp>
          </p:grpSp>
        </p:grpSp>
        <p:grpSp>
          <p:nvGrpSpPr>
            <p:cNvPr id="49" name="Group 48">
              <a:extLst>
                <a:ext uri="{FF2B5EF4-FFF2-40B4-BE49-F238E27FC236}">
                  <a16:creationId xmlns:a16="http://schemas.microsoft.com/office/drawing/2014/main" id="{F2BE193D-A144-4AFD-AD54-E928F4651902}"/>
                </a:ext>
              </a:extLst>
            </p:cNvPr>
            <p:cNvGrpSpPr/>
            <p:nvPr/>
          </p:nvGrpSpPr>
          <p:grpSpPr>
            <a:xfrm>
              <a:off x="431800" y="2531149"/>
              <a:ext cx="12444499" cy="589910"/>
              <a:chOff x="939572" y="2953061"/>
              <a:chExt cx="12444499" cy="589910"/>
            </a:xfrm>
          </p:grpSpPr>
          <p:sp>
            <p:nvSpPr>
              <p:cNvPr id="75" name="Pentagon 25">
                <a:extLst>
                  <a:ext uri="{FF2B5EF4-FFF2-40B4-BE49-F238E27FC236}">
                    <a16:creationId xmlns:a16="http://schemas.microsoft.com/office/drawing/2014/main" id="{35DB846F-7799-4827-A391-64F1895B1BD4}"/>
                  </a:ext>
                </a:extLst>
              </p:cNvPr>
              <p:cNvSpPr/>
              <p:nvPr/>
            </p:nvSpPr>
            <p:spPr bwMode="gray">
              <a:xfrm>
                <a:off x="1257124" y="2986312"/>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From a duty to report to a duty to act – climate transition plans and supply chain due diligence</a:t>
                </a:r>
              </a:p>
            </p:txBody>
          </p:sp>
          <p:grpSp>
            <p:nvGrpSpPr>
              <p:cNvPr id="76" name="Group 75">
                <a:extLst>
                  <a:ext uri="{FF2B5EF4-FFF2-40B4-BE49-F238E27FC236}">
                    <a16:creationId xmlns:a16="http://schemas.microsoft.com/office/drawing/2014/main" id="{D40DFCDD-B94D-4405-824C-5639BAAE3062}"/>
                  </a:ext>
                </a:extLst>
              </p:cNvPr>
              <p:cNvGrpSpPr/>
              <p:nvPr/>
            </p:nvGrpSpPr>
            <p:grpSpPr>
              <a:xfrm>
                <a:off x="939572" y="2953061"/>
                <a:ext cx="595084" cy="589910"/>
                <a:chOff x="323850" y="1790700"/>
                <a:chExt cx="857248" cy="857248"/>
              </a:xfrm>
            </p:grpSpPr>
            <p:sp>
              <p:nvSpPr>
                <p:cNvPr id="80" name="Oval 79">
                  <a:extLst>
                    <a:ext uri="{FF2B5EF4-FFF2-40B4-BE49-F238E27FC236}">
                      <a16:creationId xmlns:a16="http://schemas.microsoft.com/office/drawing/2014/main" id="{39DFA0B8-99C0-4092-BB6C-026817B2A3EE}"/>
                    </a:ext>
                  </a:extLst>
                </p:cNvPr>
                <p:cNvSpPr/>
                <p:nvPr/>
              </p:nvSpPr>
              <p:spPr>
                <a:xfrm>
                  <a:off x="323850" y="1790700"/>
                  <a:ext cx="857248" cy="857248"/>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85" name="Oval 84">
                  <a:extLst>
                    <a:ext uri="{FF2B5EF4-FFF2-40B4-BE49-F238E27FC236}">
                      <a16:creationId xmlns:a16="http://schemas.microsoft.com/office/drawing/2014/main" id="{B3F2B9A6-4AAA-4FDB-91C6-93C4C082976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3</a:t>
                  </a:r>
                </a:p>
              </p:txBody>
            </p:sp>
          </p:grpSp>
        </p:grpSp>
        <p:grpSp>
          <p:nvGrpSpPr>
            <p:cNvPr id="50" name="Group 49">
              <a:extLst>
                <a:ext uri="{FF2B5EF4-FFF2-40B4-BE49-F238E27FC236}">
                  <a16:creationId xmlns:a16="http://schemas.microsoft.com/office/drawing/2014/main" id="{DA92BB96-0A07-4583-B706-E6EE75473DA6}"/>
                </a:ext>
              </a:extLst>
            </p:cNvPr>
            <p:cNvGrpSpPr/>
            <p:nvPr/>
          </p:nvGrpSpPr>
          <p:grpSpPr>
            <a:xfrm>
              <a:off x="431800" y="3147661"/>
              <a:ext cx="12444499" cy="589910"/>
              <a:chOff x="939572" y="3542972"/>
              <a:chExt cx="12444499" cy="589910"/>
            </a:xfrm>
          </p:grpSpPr>
          <p:sp>
            <p:nvSpPr>
              <p:cNvPr id="71" name="Pentagon 25">
                <a:extLst>
                  <a:ext uri="{FF2B5EF4-FFF2-40B4-BE49-F238E27FC236}">
                    <a16:creationId xmlns:a16="http://schemas.microsoft.com/office/drawing/2014/main" id="{BF3B08F7-58DE-4C71-A021-CB2780759F49}"/>
                  </a:ext>
                </a:extLst>
              </p:cNvPr>
              <p:cNvSpPr/>
              <p:nvPr/>
            </p:nvSpPr>
            <p:spPr bwMode="gray">
              <a:xfrm>
                <a:off x="1257124" y="3576223"/>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ESG litigation and liability risks</a:t>
                </a:r>
              </a:p>
            </p:txBody>
          </p:sp>
          <p:grpSp>
            <p:nvGrpSpPr>
              <p:cNvPr id="72" name="Group 71">
                <a:extLst>
                  <a:ext uri="{FF2B5EF4-FFF2-40B4-BE49-F238E27FC236}">
                    <a16:creationId xmlns:a16="http://schemas.microsoft.com/office/drawing/2014/main" id="{EE7A5036-C177-4A2D-B727-B9F1363F0211}"/>
                  </a:ext>
                </a:extLst>
              </p:cNvPr>
              <p:cNvGrpSpPr/>
              <p:nvPr/>
            </p:nvGrpSpPr>
            <p:grpSpPr>
              <a:xfrm>
                <a:off x="939572" y="3542972"/>
                <a:ext cx="595084" cy="589910"/>
                <a:chOff x="323850" y="1790700"/>
                <a:chExt cx="857248" cy="857248"/>
              </a:xfrm>
            </p:grpSpPr>
            <p:sp>
              <p:nvSpPr>
                <p:cNvPr id="73" name="Oval 72">
                  <a:extLst>
                    <a:ext uri="{FF2B5EF4-FFF2-40B4-BE49-F238E27FC236}">
                      <a16:creationId xmlns:a16="http://schemas.microsoft.com/office/drawing/2014/main" id="{C544D11D-3BDB-4E8D-9871-784D9AA84FEE}"/>
                    </a:ext>
                  </a:extLst>
                </p:cNvPr>
                <p:cNvSpPr/>
                <p:nvPr/>
              </p:nvSpPr>
              <p:spPr>
                <a:xfrm>
                  <a:off x="323850" y="1790700"/>
                  <a:ext cx="857248" cy="857248"/>
                </a:xfrm>
                <a:prstGeom prst="ellipse">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4" name="Oval 73">
                  <a:extLst>
                    <a:ext uri="{FF2B5EF4-FFF2-40B4-BE49-F238E27FC236}">
                      <a16:creationId xmlns:a16="http://schemas.microsoft.com/office/drawing/2014/main" id="{A6943E2F-99DC-4239-88DD-CB2404E0393E}"/>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4</a:t>
                  </a:r>
                </a:p>
              </p:txBody>
            </p:sp>
          </p:grpSp>
        </p:grpSp>
        <p:grpSp>
          <p:nvGrpSpPr>
            <p:cNvPr id="51" name="Group 50">
              <a:extLst>
                <a:ext uri="{FF2B5EF4-FFF2-40B4-BE49-F238E27FC236}">
                  <a16:creationId xmlns:a16="http://schemas.microsoft.com/office/drawing/2014/main" id="{390EB09D-4654-45D6-BA8B-C450775200C8}"/>
                </a:ext>
              </a:extLst>
            </p:cNvPr>
            <p:cNvGrpSpPr/>
            <p:nvPr/>
          </p:nvGrpSpPr>
          <p:grpSpPr>
            <a:xfrm>
              <a:off x="431800" y="3764173"/>
              <a:ext cx="12444499" cy="589910"/>
              <a:chOff x="939572" y="4132883"/>
              <a:chExt cx="12444499" cy="589910"/>
            </a:xfrm>
          </p:grpSpPr>
          <p:sp>
            <p:nvSpPr>
              <p:cNvPr id="67" name="Pentagon 25">
                <a:extLst>
                  <a:ext uri="{FF2B5EF4-FFF2-40B4-BE49-F238E27FC236}">
                    <a16:creationId xmlns:a16="http://schemas.microsoft.com/office/drawing/2014/main" id="{CDE13C48-8D48-4CE1-80C2-68AA3A9DCD9E}"/>
                  </a:ext>
                </a:extLst>
              </p:cNvPr>
              <p:cNvSpPr/>
              <p:nvPr/>
            </p:nvSpPr>
            <p:spPr bwMode="gray">
              <a:xfrm>
                <a:off x="1257124" y="4166134"/>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Focus on specific regulatory and legislative regimes</a:t>
                </a:r>
              </a:p>
            </p:txBody>
          </p:sp>
          <p:grpSp>
            <p:nvGrpSpPr>
              <p:cNvPr id="68" name="Group 67">
                <a:extLst>
                  <a:ext uri="{FF2B5EF4-FFF2-40B4-BE49-F238E27FC236}">
                    <a16:creationId xmlns:a16="http://schemas.microsoft.com/office/drawing/2014/main" id="{067EB40D-F566-4FCA-B388-80E895A7EA4B}"/>
                  </a:ext>
                </a:extLst>
              </p:cNvPr>
              <p:cNvGrpSpPr/>
              <p:nvPr/>
            </p:nvGrpSpPr>
            <p:grpSpPr>
              <a:xfrm>
                <a:off x="939572" y="4132883"/>
                <a:ext cx="595084" cy="589910"/>
                <a:chOff x="323850" y="1790700"/>
                <a:chExt cx="857248" cy="857248"/>
              </a:xfrm>
            </p:grpSpPr>
            <p:sp>
              <p:nvSpPr>
                <p:cNvPr id="69" name="Oval 68">
                  <a:extLst>
                    <a:ext uri="{FF2B5EF4-FFF2-40B4-BE49-F238E27FC236}">
                      <a16:creationId xmlns:a16="http://schemas.microsoft.com/office/drawing/2014/main" id="{79A6A465-13CA-4353-92A7-49CC31C4F023}"/>
                    </a:ext>
                  </a:extLst>
                </p:cNvPr>
                <p:cNvSpPr/>
                <p:nvPr/>
              </p:nvSpPr>
              <p:spPr>
                <a:xfrm>
                  <a:off x="323850" y="1790700"/>
                  <a:ext cx="857248" cy="857248"/>
                </a:xfrm>
                <a:prstGeom prst="ellipse">
                  <a:avLst/>
                </a:prstGeom>
                <a:solidFill>
                  <a:srgbClr val="D98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0" name="Oval 69">
                  <a:extLst>
                    <a:ext uri="{FF2B5EF4-FFF2-40B4-BE49-F238E27FC236}">
                      <a16:creationId xmlns:a16="http://schemas.microsoft.com/office/drawing/2014/main" id="{78EA7545-2908-41FD-84CA-4CC521526CC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5</a:t>
                  </a:r>
                </a:p>
              </p:txBody>
            </p:sp>
          </p:grpSp>
        </p:grpSp>
        <p:grpSp>
          <p:nvGrpSpPr>
            <p:cNvPr id="52" name="Group 51">
              <a:extLst>
                <a:ext uri="{FF2B5EF4-FFF2-40B4-BE49-F238E27FC236}">
                  <a16:creationId xmlns:a16="http://schemas.microsoft.com/office/drawing/2014/main" id="{E60706D3-7108-4C95-983B-78BBDFB9A61F}"/>
                </a:ext>
              </a:extLst>
            </p:cNvPr>
            <p:cNvGrpSpPr/>
            <p:nvPr/>
          </p:nvGrpSpPr>
          <p:grpSpPr>
            <a:xfrm>
              <a:off x="431800" y="4380683"/>
              <a:ext cx="12444499" cy="589910"/>
              <a:chOff x="939572" y="4722794"/>
              <a:chExt cx="12444499" cy="589910"/>
            </a:xfrm>
          </p:grpSpPr>
          <p:sp>
            <p:nvSpPr>
              <p:cNvPr id="63" name="Pentagon 25">
                <a:extLst>
                  <a:ext uri="{FF2B5EF4-FFF2-40B4-BE49-F238E27FC236}">
                    <a16:creationId xmlns:a16="http://schemas.microsoft.com/office/drawing/2014/main" id="{EB51FC66-F7EE-4C94-8E9D-2F9C60BDCD96}"/>
                  </a:ext>
                </a:extLst>
              </p:cNvPr>
              <p:cNvSpPr/>
              <p:nvPr/>
            </p:nvSpPr>
            <p:spPr bwMode="gray">
              <a:xfrm>
                <a:off x="1257124" y="4756045"/>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Backlash and </a:t>
                </a:r>
                <a:r>
                  <a:rPr lang="en-BE" sz="1600" dirty="0">
                    <a:solidFill>
                      <a:schemeClr val="tx1"/>
                    </a:solidFill>
                  </a:rPr>
                  <a:t>recalibration</a:t>
                </a:r>
                <a:endParaRPr lang="en-GB" sz="1600" dirty="0">
                  <a:solidFill>
                    <a:schemeClr val="tx1"/>
                  </a:solidFill>
                </a:endParaRPr>
              </a:p>
            </p:txBody>
          </p:sp>
          <p:grpSp>
            <p:nvGrpSpPr>
              <p:cNvPr id="64" name="Group 63">
                <a:extLst>
                  <a:ext uri="{FF2B5EF4-FFF2-40B4-BE49-F238E27FC236}">
                    <a16:creationId xmlns:a16="http://schemas.microsoft.com/office/drawing/2014/main" id="{16EEB23F-F465-45F2-B945-5D40C1164791}"/>
                  </a:ext>
                </a:extLst>
              </p:cNvPr>
              <p:cNvGrpSpPr/>
              <p:nvPr/>
            </p:nvGrpSpPr>
            <p:grpSpPr>
              <a:xfrm>
                <a:off x="939572" y="4722794"/>
                <a:ext cx="595084" cy="589910"/>
                <a:chOff x="323850" y="1790700"/>
                <a:chExt cx="857248" cy="857248"/>
              </a:xfrm>
            </p:grpSpPr>
            <p:sp>
              <p:nvSpPr>
                <p:cNvPr id="65" name="Oval 64">
                  <a:extLst>
                    <a:ext uri="{FF2B5EF4-FFF2-40B4-BE49-F238E27FC236}">
                      <a16:creationId xmlns:a16="http://schemas.microsoft.com/office/drawing/2014/main" id="{3340EE7E-7966-4C7D-8064-B0C619C635C2}"/>
                    </a:ext>
                  </a:extLst>
                </p:cNvPr>
                <p:cNvSpPr/>
                <p:nvPr/>
              </p:nvSpPr>
              <p:spPr>
                <a:xfrm>
                  <a:off x="323850" y="1790700"/>
                  <a:ext cx="857248" cy="857248"/>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66" name="Oval 65">
                  <a:extLst>
                    <a:ext uri="{FF2B5EF4-FFF2-40B4-BE49-F238E27FC236}">
                      <a16:creationId xmlns:a16="http://schemas.microsoft.com/office/drawing/2014/main" id="{A30AA34E-9A74-4AC9-940C-50E13D5C4ED2}"/>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6</a:t>
                  </a:r>
                </a:p>
              </p:txBody>
            </p:sp>
          </p:grpSp>
        </p:grpSp>
      </p:grpSp>
      <p:pic>
        <p:nvPicPr>
          <p:cNvPr id="6" name="Picture 2" descr="Image result for ulb llm international business law">
            <a:hlinkClick r:id="rId3"/>
            <a:extLst>
              <a:ext uri="{FF2B5EF4-FFF2-40B4-BE49-F238E27FC236}">
                <a16:creationId xmlns:a16="http://schemas.microsoft.com/office/drawing/2014/main" id="{C234C842-8AE3-FAF7-2A21-83A50F995F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64807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EU Taxonomy Overview – What is it and what is it not</a:t>
            </a:r>
            <a:endParaRPr lang="fr-BE" dirty="0"/>
          </a:p>
        </p:txBody>
      </p:sp>
      <p:sp>
        <p:nvSpPr>
          <p:cNvPr id="31" name="Rectangle 30">
            <a:extLst>
              <a:ext uri="{FF2B5EF4-FFF2-40B4-BE49-F238E27FC236}">
                <a16:creationId xmlns:a16="http://schemas.microsoft.com/office/drawing/2014/main" id="{66BCF70B-88C7-41AB-ABF3-F26923D55955}"/>
              </a:ext>
            </a:extLst>
          </p:cNvPr>
          <p:cNvSpPr/>
          <p:nvPr/>
        </p:nvSpPr>
        <p:spPr>
          <a:xfrm>
            <a:off x="476420" y="1388067"/>
            <a:ext cx="5468806" cy="30917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Verdana"/>
                <a:ea typeface="+mn-ea"/>
                <a:cs typeface="Cordia New" panose="020B0304020202020204" pitchFamily="34" charset="-34"/>
              </a:rPr>
              <a:t>Objective – what is the Taxonomy</a:t>
            </a:r>
          </a:p>
        </p:txBody>
      </p:sp>
      <p:sp>
        <p:nvSpPr>
          <p:cNvPr id="39" name="Rectangle 38">
            <a:extLst>
              <a:ext uri="{FF2B5EF4-FFF2-40B4-BE49-F238E27FC236}">
                <a16:creationId xmlns:a16="http://schemas.microsoft.com/office/drawing/2014/main" id="{66BCF70B-88C7-41AB-ABF3-F26923D55955}"/>
              </a:ext>
            </a:extLst>
          </p:cNvPr>
          <p:cNvSpPr/>
          <p:nvPr/>
        </p:nvSpPr>
        <p:spPr>
          <a:xfrm>
            <a:off x="6365921" y="1340768"/>
            <a:ext cx="5291764" cy="341347"/>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Verdana"/>
                <a:ea typeface="+mn-ea"/>
                <a:cs typeface="Cordia New" panose="020B0304020202020204" pitchFamily="34" charset="-34"/>
              </a:rPr>
              <a:t> </a:t>
            </a:r>
            <a:r>
              <a:rPr kumimoji="0" lang="en-GB" sz="1600" b="1" i="0" u="none" strike="noStrike" kern="1200" cap="none" spc="0" normalizeH="0" baseline="0" noProof="0" dirty="0">
                <a:ln>
                  <a:noFill/>
                </a:ln>
                <a:solidFill>
                  <a:srgbClr val="FFFFFF"/>
                </a:solidFill>
                <a:effectLst/>
                <a:uLnTx/>
                <a:uFillTx/>
                <a:latin typeface="Verdana"/>
                <a:ea typeface="+mn-ea"/>
                <a:cs typeface="Cordia New" panose="020B0304020202020204" pitchFamily="34" charset="-34"/>
              </a:rPr>
              <a:t>What is the Taxonomy not?</a:t>
            </a:r>
          </a:p>
        </p:txBody>
      </p:sp>
      <p:grpSp>
        <p:nvGrpSpPr>
          <p:cNvPr id="9" name="Group 8"/>
          <p:cNvGrpSpPr/>
          <p:nvPr/>
        </p:nvGrpSpPr>
        <p:grpSpPr>
          <a:xfrm>
            <a:off x="438453" y="4453129"/>
            <a:ext cx="5489574" cy="396393"/>
            <a:chOff x="406640" y="2814027"/>
            <a:chExt cx="5489574" cy="396393"/>
          </a:xfrm>
        </p:grpSpPr>
        <p:pic>
          <p:nvPicPr>
            <p:cNvPr id="38" name="Picture 145">
              <a:extLst>
                <a:ext uri="{FF2B5EF4-FFF2-40B4-BE49-F238E27FC236}">
                  <a16:creationId xmlns:a16="http://schemas.microsoft.com/office/drawing/2014/main" id="{8AA0CFF6-E1A6-4766-8C59-6C07C60DEE9A}"/>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406640" y="2814027"/>
              <a:ext cx="514450" cy="396393"/>
            </a:xfrm>
            <a:prstGeom prst="rect">
              <a:avLst/>
            </a:prstGeom>
          </p:spPr>
        </p:pic>
        <p:sp>
          <p:nvSpPr>
            <p:cNvPr id="43" name="Rectangle 42"/>
            <p:cNvSpPr/>
            <p:nvPr/>
          </p:nvSpPr>
          <p:spPr>
            <a:xfrm>
              <a:off x="1065335" y="2814027"/>
              <a:ext cx="483087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Reflecting</a:t>
              </a:r>
              <a:r>
                <a:rPr kumimoji="0" lang="en-US"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 </a:t>
              </a: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technological and policy developments</a:t>
              </a:r>
              <a:endParaRPr kumimoji="0" lang="fr-BE"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endParaRPr>
            </a:p>
          </p:txBody>
        </p:sp>
      </p:grpSp>
      <p:grpSp>
        <p:nvGrpSpPr>
          <p:cNvPr id="14" name="Group 13"/>
          <p:cNvGrpSpPr/>
          <p:nvPr/>
        </p:nvGrpSpPr>
        <p:grpSpPr>
          <a:xfrm>
            <a:off x="438453" y="5833827"/>
            <a:ext cx="5183425" cy="396393"/>
            <a:chOff x="422926" y="6056943"/>
            <a:chExt cx="5183425" cy="396393"/>
          </a:xfrm>
        </p:grpSpPr>
        <p:sp>
          <p:nvSpPr>
            <p:cNvPr id="63" name="Rectangle 62"/>
            <p:cNvSpPr/>
            <p:nvPr/>
          </p:nvSpPr>
          <p:spPr>
            <a:xfrm>
              <a:off x="1066635" y="6109653"/>
              <a:ext cx="4539716"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Technology neutral</a:t>
              </a:r>
            </a:p>
          </p:txBody>
        </p:sp>
        <p:pic>
          <p:nvPicPr>
            <p:cNvPr id="64" name="Picture 145">
              <a:extLst>
                <a:ext uri="{FF2B5EF4-FFF2-40B4-BE49-F238E27FC236}">
                  <a16:creationId xmlns:a16="http://schemas.microsoft.com/office/drawing/2014/main" id="{117D6130-C5F4-451F-B4FB-0B5F370CC01D}"/>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422926" y="6056943"/>
              <a:ext cx="514450" cy="396393"/>
            </a:xfrm>
            <a:prstGeom prst="rect">
              <a:avLst/>
            </a:prstGeom>
          </p:spPr>
        </p:pic>
      </p:grpSp>
      <p:grpSp>
        <p:nvGrpSpPr>
          <p:cNvPr id="13" name="Group 12"/>
          <p:cNvGrpSpPr/>
          <p:nvPr/>
        </p:nvGrpSpPr>
        <p:grpSpPr>
          <a:xfrm>
            <a:off x="459221" y="5112779"/>
            <a:ext cx="5156905" cy="396393"/>
            <a:chOff x="422927" y="5280836"/>
            <a:chExt cx="5156905" cy="396393"/>
          </a:xfrm>
        </p:grpSpPr>
        <p:pic>
          <p:nvPicPr>
            <p:cNvPr id="60" name="Picture 145">
              <a:extLst>
                <a:ext uri="{FF2B5EF4-FFF2-40B4-BE49-F238E27FC236}">
                  <a16:creationId xmlns:a16="http://schemas.microsoft.com/office/drawing/2014/main" id="{117D6130-C5F4-451F-B4FB-0B5F370CC01D}"/>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422927" y="5280836"/>
              <a:ext cx="514450" cy="396393"/>
            </a:xfrm>
            <a:prstGeom prst="rect">
              <a:avLst/>
            </a:prstGeom>
          </p:spPr>
        </p:pic>
        <p:sp>
          <p:nvSpPr>
            <p:cNvPr id="65" name="Rectangle 51">
              <a:extLst>
                <a:ext uri="{FF2B5EF4-FFF2-40B4-BE49-F238E27FC236}">
                  <a16:creationId xmlns:a16="http://schemas.microsoft.com/office/drawing/2014/main" id="{D5363D5F-FF5D-4914-8B0C-1C8C9D21E42A}"/>
                </a:ext>
              </a:extLst>
            </p:cNvPr>
            <p:cNvSpPr/>
            <p:nvPr/>
          </p:nvSpPr>
          <p:spPr>
            <a:xfrm>
              <a:off x="1065335" y="5351173"/>
              <a:ext cx="4514497"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Facilitating transition of polluting sectors</a:t>
              </a:r>
              <a:endParaRPr kumimoji="0" lang="de-DE"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endParaRPr>
            </a:p>
          </p:txBody>
        </p:sp>
      </p:grpSp>
      <p:grpSp>
        <p:nvGrpSpPr>
          <p:cNvPr id="7" name="Group 6"/>
          <p:cNvGrpSpPr/>
          <p:nvPr/>
        </p:nvGrpSpPr>
        <p:grpSpPr>
          <a:xfrm>
            <a:off x="455652" y="1913265"/>
            <a:ext cx="5489574" cy="646331"/>
            <a:chOff x="390124" y="1630789"/>
            <a:chExt cx="5489574" cy="646331"/>
          </a:xfrm>
        </p:grpSpPr>
        <p:pic>
          <p:nvPicPr>
            <p:cNvPr id="66" name="Picture 145">
              <a:extLst>
                <a:ext uri="{FF2B5EF4-FFF2-40B4-BE49-F238E27FC236}">
                  <a16:creationId xmlns:a16="http://schemas.microsoft.com/office/drawing/2014/main" id="{8AA0CFF6-E1A6-4766-8C59-6C07C60DEE9A}"/>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390124" y="1630789"/>
              <a:ext cx="514450" cy="396393"/>
            </a:xfrm>
            <a:prstGeom prst="rect">
              <a:avLst/>
            </a:prstGeom>
          </p:spPr>
        </p:pic>
        <p:sp>
          <p:nvSpPr>
            <p:cNvPr id="67" name="Rectangle 66"/>
            <p:cNvSpPr/>
            <p:nvPr/>
          </p:nvSpPr>
          <p:spPr>
            <a:xfrm>
              <a:off x="1048819" y="1630789"/>
              <a:ext cx="4830879"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A classification system</a:t>
              </a:r>
              <a:r>
                <a:rPr kumimoji="0" lang="en-US" sz="120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 to establish clear definitions of what is an </a:t>
              </a:r>
              <a:r>
                <a:rPr kumimoji="0" lang="en-US" sz="1200" b="1" i="0"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environmentally sustainable economic activity </a:t>
              </a:r>
            </a:p>
          </p:txBody>
        </p:sp>
      </p:grpSp>
      <p:grpSp>
        <p:nvGrpSpPr>
          <p:cNvPr id="8" name="Group 7"/>
          <p:cNvGrpSpPr/>
          <p:nvPr/>
        </p:nvGrpSpPr>
        <p:grpSpPr>
          <a:xfrm>
            <a:off x="442716" y="2817704"/>
            <a:ext cx="5480575" cy="461665"/>
            <a:chOff x="399123" y="2111553"/>
            <a:chExt cx="5480575" cy="461665"/>
          </a:xfrm>
        </p:grpSpPr>
        <p:sp>
          <p:nvSpPr>
            <p:cNvPr id="6" name="Rectangle 5"/>
            <p:cNvSpPr/>
            <p:nvPr/>
          </p:nvSpPr>
          <p:spPr>
            <a:xfrm>
              <a:off x="1065335" y="2111553"/>
              <a:ext cx="4814363"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Tool to help investors and companies </a:t>
              </a:r>
              <a:r>
                <a:rPr kumimoji="0" lang="en-US"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to make informed investment decision</a:t>
              </a:r>
            </a:p>
          </p:txBody>
        </p:sp>
        <p:pic>
          <p:nvPicPr>
            <p:cNvPr id="76" name="Picture 145">
              <a:extLst>
                <a:ext uri="{FF2B5EF4-FFF2-40B4-BE49-F238E27FC236}">
                  <a16:creationId xmlns:a16="http://schemas.microsoft.com/office/drawing/2014/main" id="{8AA0CFF6-E1A6-4766-8C59-6C07C60DEE9A}"/>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399123" y="2175590"/>
              <a:ext cx="514450" cy="396393"/>
            </a:xfrm>
            <a:prstGeom prst="rect">
              <a:avLst/>
            </a:prstGeom>
          </p:spPr>
        </p:pic>
      </p:grpSp>
      <p:grpSp>
        <p:nvGrpSpPr>
          <p:cNvPr id="11" name="Group 10"/>
          <p:cNvGrpSpPr/>
          <p:nvPr/>
        </p:nvGrpSpPr>
        <p:grpSpPr>
          <a:xfrm>
            <a:off x="445826" y="3541391"/>
            <a:ext cx="5189708" cy="646331"/>
            <a:chOff x="390124" y="4450419"/>
            <a:chExt cx="5189708" cy="646331"/>
          </a:xfrm>
        </p:grpSpPr>
        <p:pic>
          <p:nvPicPr>
            <p:cNvPr id="58" name="Picture 145">
              <a:extLst>
                <a:ext uri="{FF2B5EF4-FFF2-40B4-BE49-F238E27FC236}">
                  <a16:creationId xmlns:a16="http://schemas.microsoft.com/office/drawing/2014/main" id="{BB4C41DA-C3FF-4AC2-AFC5-C831DC8FD30D}"/>
                </a:ext>
              </a:extLst>
            </p:cNvPr>
            <p:cNvPicPr>
              <a:picLocks noChangeAspect="1"/>
            </p:cNvPicPr>
            <p:nvPr/>
          </p:nvPicPr>
          <p:blipFill rotWithShape="1">
            <a:blip r:embed="rId3" cstate="print">
              <a:duotone>
                <a:srgbClr val="9BBB59">
                  <a:shade val="45000"/>
                  <a:satMod val="135000"/>
                </a:srgbClr>
                <a:prstClr val="white"/>
              </a:duotone>
              <a:extLst>
                <a:ext uri="{28A0092B-C50C-407E-A947-70E740481C1C}">
                  <a14:useLocalDpi xmlns:a14="http://schemas.microsoft.com/office/drawing/2010/main" val="0"/>
                </a:ext>
              </a:extLst>
            </a:blip>
            <a:srcRect b="15556"/>
            <a:stretch/>
          </p:blipFill>
          <p:spPr>
            <a:xfrm>
              <a:off x="390124" y="4515691"/>
              <a:ext cx="514450" cy="396393"/>
            </a:xfrm>
            <a:prstGeom prst="rect">
              <a:avLst/>
            </a:prstGeom>
          </p:spPr>
        </p:pic>
        <p:sp>
          <p:nvSpPr>
            <p:cNvPr id="78" name="Rectangle 77"/>
            <p:cNvSpPr/>
            <p:nvPr/>
          </p:nvSpPr>
          <p:spPr>
            <a:xfrm>
              <a:off x="1038816" y="4450419"/>
              <a:ext cx="4541016"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Fostering Transparency by disclosures </a:t>
              </a:r>
              <a:r>
                <a:rPr kumimoji="0" lang="en-US"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for financial market participants and large companies related to the Taxonomy</a:t>
              </a:r>
            </a:p>
          </p:txBody>
        </p:sp>
      </p:grpSp>
      <p:sp>
        <p:nvSpPr>
          <p:cNvPr id="77" name="Rectangle 76"/>
          <p:cNvSpPr/>
          <p:nvPr/>
        </p:nvSpPr>
        <p:spPr>
          <a:xfrm>
            <a:off x="6833155" y="3101696"/>
            <a:ext cx="4514497"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It’s not a mandatory list to invest in</a:t>
            </a:r>
          </a:p>
        </p:txBody>
      </p:sp>
      <p:sp>
        <p:nvSpPr>
          <p:cNvPr id="84" name="Rectangle 83"/>
          <p:cNvSpPr/>
          <p:nvPr/>
        </p:nvSpPr>
        <p:spPr>
          <a:xfrm>
            <a:off x="6833155" y="1988475"/>
            <a:ext cx="4514497"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It does not make any judgement on the financial performance of an investment</a:t>
            </a:r>
          </a:p>
        </p:txBody>
      </p:sp>
      <p:sp>
        <p:nvSpPr>
          <p:cNvPr id="87" name="Rectangle 86"/>
          <p:cNvSpPr/>
          <p:nvPr/>
        </p:nvSpPr>
        <p:spPr>
          <a:xfrm>
            <a:off x="6881077" y="3920216"/>
            <a:ext cx="4514497"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What’s not green is not necessarily </a:t>
            </a:r>
            <a:r>
              <a:rPr lang="en-US" sz="1200" b="1" dirty="0">
                <a:solidFill>
                  <a:srgbClr val="000000">
                    <a:lumMod val="85000"/>
                    <a:lumOff val="15000"/>
                  </a:srgbClr>
                </a:solidFill>
                <a:latin typeface="Verdana" pitchFamily="34" charset="0"/>
              </a:rPr>
              <a:t>harmful</a:t>
            </a:r>
            <a:r>
              <a:rPr kumimoji="0" lang="en-US" sz="1200" b="1"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 </a:t>
            </a:r>
            <a:r>
              <a:rPr kumimoji="0" lang="en-US"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rPr>
              <a:t>Activities that are not on the list, are not necessarily harmful activities. The focus is simply on activities that contribute substantially to environmental objectives.</a:t>
            </a:r>
            <a:endParaRPr kumimoji="0" lang="de-DE" sz="1200" b="0" i="0" u="none" strike="noStrike" kern="1200" cap="none" spc="0" normalizeH="0" baseline="0" noProof="0" dirty="0">
              <a:ln>
                <a:noFill/>
              </a:ln>
              <a:solidFill>
                <a:srgbClr val="000000">
                  <a:lumMod val="85000"/>
                  <a:lumOff val="15000"/>
                </a:srgbClr>
              </a:solidFill>
              <a:effectLst/>
              <a:uLnTx/>
              <a:uFillTx/>
              <a:latin typeface="Verdana" pitchFamily="34" charset="0"/>
              <a:ea typeface="+mn-ea"/>
              <a:cs typeface="+mn-cs"/>
            </a:endParaRPr>
          </a:p>
        </p:txBody>
      </p:sp>
      <p:pic>
        <p:nvPicPr>
          <p:cNvPr id="88" name="Picture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5921" y="3953572"/>
            <a:ext cx="429726" cy="429726"/>
          </a:xfrm>
          <a:prstGeom prst="rect">
            <a:avLst/>
          </a:prstGeom>
        </p:spPr>
      </p:pic>
      <p:pic>
        <p:nvPicPr>
          <p:cNvPr id="89" name="Picture 8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1586" y="3007735"/>
            <a:ext cx="429726" cy="429726"/>
          </a:xfrm>
          <a:prstGeom prst="rect">
            <a:avLst/>
          </a:prstGeom>
        </p:spPr>
      </p:pic>
      <p:pic>
        <p:nvPicPr>
          <p:cNvPr id="91" name="Picture 9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1009" y="2054194"/>
            <a:ext cx="429726" cy="429726"/>
          </a:xfrm>
          <a:prstGeom prst="rect">
            <a:avLst/>
          </a:prstGeom>
        </p:spPr>
      </p:pic>
      <p:pic>
        <p:nvPicPr>
          <p:cNvPr id="3" name="Picture 2" descr="Image result for ulb llm international business law">
            <a:hlinkClick r:id="rId5"/>
            <a:extLst>
              <a:ext uri="{FF2B5EF4-FFF2-40B4-BE49-F238E27FC236}">
                <a16:creationId xmlns:a16="http://schemas.microsoft.com/office/drawing/2014/main" id="{43D73D41-7AA3-9F48-F573-B0574B33823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737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Environmentally Sustainable</a:t>
            </a:r>
          </a:p>
        </p:txBody>
      </p:sp>
      <p:sp>
        <p:nvSpPr>
          <p:cNvPr id="18" name="Content Placeholder 4"/>
          <p:cNvSpPr txBox="1">
            <a:spLocks/>
          </p:cNvSpPr>
          <p:nvPr/>
        </p:nvSpPr>
        <p:spPr>
          <a:xfrm>
            <a:off x="942282" y="1467347"/>
            <a:ext cx="7980774" cy="4815384"/>
          </a:xfrm>
          <a:prstGeom prst="rect">
            <a:avLst/>
          </a:prstGeom>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rgbClr val="FFFFFF"/>
              </a:buClr>
              <a:buSzTx/>
              <a:buFontTx/>
              <a:buNone/>
              <a:tabLst/>
              <a:defRPr/>
            </a:pPr>
            <a:r>
              <a:rPr kumimoji="0" lang="en-IE"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Art.2(1)</a:t>
            </a:r>
            <a:r>
              <a:rPr kumimoji="0" lang="en-IE"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 “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t>
            </a:r>
            <a:r>
              <a:rPr kumimoji="0" lang="en-US" sz="1600" b="0" i="0" u="none" strike="noStrike" kern="0" cap="none" spc="0" normalizeH="0" baseline="0" noProof="0" dirty="0">
                <a:ln>
                  <a:noFill/>
                </a:ln>
                <a:solidFill>
                  <a:srgbClr val="00B050"/>
                </a:solidFill>
                <a:effectLst/>
                <a:uLnTx/>
                <a:uFillTx/>
                <a:latin typeface="Arial"/>
                <a:ea typeface="MS PGothic" panose="020B0600070205080204" pitchFamily="34" charset="-128"/>
                <a:cs typeface="Times New Roman" panose="02020603050405020304" pitchFamily="18" charset="0"/>
              </a:rPr>
              <a:t>environmentally sustainable</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 </a:t>
            </a:r>
            <a:r>
              <a:rPr kumimoji="0" lang="en-US" sz="1600" b="1" i="0" u="none" strike="noStrike" kern="0" cap="none" spc="0" normalizeH="0" baseline="0" noProof="0" dirty="0">
                <a:ln>
                  <a:noFill/>
                </a:ln>
                <a:solidFill>
                  <a:srgbClr val="7030A0"/>
                </a:solidFill>
                <a:effectLst/>
                <a:uLnTx/>
                <a:uFillTx/>
                <a:latin typeface="Arial"/>
                <a:ea typeface="MS PGothic" panose="020B0600070205080204" pitchFamily="34" charset="-128"/>
                <a:cs typeface="Times New Roman" panose="02020603050405020304" pitchFamily="18" charset="0"/>
              </a:rPr>
              <a:t>investment</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 means an investment in one or several economic activities that qualify as environmentally sustainable under this Regulation;</a:t>
            </a:r>
            <a:endParaRPr kumimoji="0" lang="en-GB"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
                <a:srgbClr val="FFFFFF"/>
              </a:buClr>
              <a:buSzTx/>
              <a:buFontTx/>
              <a:buNone/>
              <a:tabLst/>
              <a:defRPr/>
            </a:pPr>
            <a:r>
              <a:rPr kumimoji="0" lang="en-GB"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Art.3</a:t>
            </a:r>
            <a:r>
              <a:rPr kumimoji="0" lang="en-GB"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 “[…]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an </a:t>
            </a:r>
            <a:r>
              <a:rPr kumimoji="0" lang="en-US" sz="1600" b="1" i="0" u="none" strike="noStrike" kern="0" cap="none" spc="0" normalizeH="0" baseline="0" noProof="0" dirty="0">
                <a:ln>
                  <a:noFill/>
                </a:ln>
                <a:solidFill>
                  <a:srgbClr val="FFC000">
                    <a:lumMod val="75000"/>
                  </a:srgbClr>
                </a:solidFill>
                <a:effectLst/>
                <a:uLnTx/>
                <a:uFillTx/>
                <a:latin typeface="Arial"/>
                <a:ea typeface="MS PGothic" panose="020B0600070205080204" pitchFamily="34" charset="-128"/>
                <a:cs typeface="Times New Roman" panose="02020603050405020304" pitchFamily="18" charset="0"/>
              </a:rPr>
              <a:t>economic activity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shall qualify as </a:t>
            </a:r>
            <a:r>
              <a:rPr kumimoji="0" lang="en-US" sz="1600" b="0" i="0" u="none" strike="noStrike" kern="0" cap="none" spc="0" normalizeH="0" baseline="0" noProof="0" dirty="0">
                <a:ln>
                  <a:noFill/>
                </a:ln>
                <a:solidFill>
                  <a:srgbClr val="00B050"/>
                </a:solidFill>
                <a:effectLst/>
                <a:uLnTx/>
                <a:uFillTx/>
                <a:latin typeface="Arial"/>
                <a:ea typeface="MS PGothic" panose="020B0600070205080204" pitchFamily="34" charset="-128"/>
                <a:cs typeface="Times New Roman" panose="02020603050405020304" pitchFamily="18" charset="0"/>
              </a:rPr>
              <a:t>environmentally sustainable</a:t>
            </a:r>
            <a:r>
              <a:rPr kumimoji="0" lang="en-US" sz="1600" b="1" i="0" u="none" strike="noStrike" kern="0" cap="none" spc="0" normalizeH="0" baseline="0" noProof="0" dirty="0">
                <a:ln>
                  <a:noFill/>
                </a:ln>
                <a:solidFill>
                  <a:srgbClr val="00B050"/>
                </a:solidFill>
                <a:effectLst/>
                <a:uLnTx/>
                <a:uFillTx/>
                <a:latin typeface="Arial"/>
                <a:ea typeface="MS PGothic" panose="020B0600070205080204" pitchFamily="34" charset="-128"/>
                <a:cs typeface="Times New Roman" panose="02020603050405020304" pitchFamily="18" charset="0"/>
              </a:rPr>
              <a:t>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where that economic activity: </a:t>
            </a:r>
          </a:p>
          <a:p>
            <a:pPr marL="342900" marR="0" lvl="0" indent="-342900" algn="l" defTabSz="914400" rtl="0" eaLnBrk="1" fontAlgn="base" latinLnBrk="0" hangingPunct="1">
              <a:lnSpc>
                <a:spcPct val="100000"/>
              </a:lnSpc>
              <a:spcBef>
                <a:spcPct val="20000"/>
              </a:spcBef>
              <a:spcAft>
                <a:spcPct val="0"/>
              </a:spcAft>
              <a:buClr>
                <a:srgbClr val="FFFFFF"/>
              </a:buClr>
              <a:buSzTx/>
              <a:buFont typeface="Arial" panose="020B0604020202020204" pitchFamily="34" charset="0"/>
              <a:buChar char="•"/>
              <a:tabLst/>
              <a:defRPr/>
            </a:pP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 </a:t>
            </a:r>
            <a:r>
              <a:rPr kumimoji="0" lang="en-US"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contributes substantially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to one or more of the environmental objectives […]; </a:t>
            </a:r>
          </a:p>
          <a:p>
            <a:pPr marL="342900" marR="0" lvl="0" indent="-342900" algn="l" defTabSz="914400" rtl="0" eaLnBrk="1" fontAlgn="base" latinLnBrk="0" hangingPunct="1">
              <a:lnSpc>
                <a:spcPct val="100000"/>
              </a:lnSpc>
              <a:spcBef>
                <a:spcPct val="20000"/>
              </a:spcBef>
              <a:spcAft>
                <a:spcPct val="0"/>
              </a:spcAft>
              <a:buClr>
                <a:srgbClr val="FFFFFF"/>
              </a:buClr>
              <a:buSzTx/>
              <a:buFont typeface="Arial" panose="020B0604020202020204" pitchFamily="34" charset="0"/>
              <a:buChar char="•"/>
              <a:tabLst/>
              <a:defRPr/>
            </a:pP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(b) </a:t>
            </a:r>
            <a:r>
              <a:rPr kumimoji="0" lang="en-US"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does not significantly harm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any of the environmental objectives […]; </a:t>
            </a:r>
          </a:p>
          <a:p>
            <a:pPr marL="342900" marR="0" lvl="0" indent="-342900" algn="l" defTabSz="914400" rtl="0" eaLnBrk="1" fontAlgn="base" latinLnBrk="0" hangingPunct="1">
              <a:lnSpc>
                <a:spcPct val="100000"/>
              </a:lnSpc>
              <a:spcBef>
                <a:spcPct val="20000"/>
              </a:spcBef>
              <a:spcAft>
                <a:spcPct val="0"/>
              </a:spcAft>
              <a:buClr>
                <a:srgbClr val="FFFFFF"/>
              </a:buClr>
              <a:buSzTx/>
              <a:buFont typeface="Arial" panose="020B0604020202020204" pitchFamily="34" charset="0"/>
              <a:buChar char="•"/>
              <a:tabLst/>
              <a:defRPr/>
            </a:pP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(c) is carried out in compliance with the </a:t>
            </a:r>
            <a:r>
              <a:rPr kumimoji="0" lang="en-US"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minimum safeguards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 and </a:t>
            </a:r>
          </a:p>
          <a:p>
            <a:pPr marL="342900" marR="0" lvl="0" indent="-342900" algn="l" defTabSz="914400" rtl="0" eaLnBrk="1" fontAlgn="base" latinLnBrk="0" hangingPunct="1">
              <a:lnSpc>
                <a:spcPct val="100000"/>
              </a:lnSpc>
              <a:spcBef>
                <a:spcPct val="20000"/>
              </a:spcBef>
              <a:spcAft>
                <a:spcPct val="0"/>
              </a:spcAft>
              <a:buClr>
                <a:srgbClr val="FFFFFF"/>
              </a:buClr>
              <a:buSzTx/>
              <a:buFont typeface="Arial" panose="020B0604020202020204" pitchFamily="34" charset="0"/>
              <a:buChar char="•"/>
              <a:tabLst/>
              <a:defRPr/>
            </a:pP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(d) complies with </a:t>
            </a:r>
            <a:r>
              <a:rPr kumimoji="0" lang="en-US" sz="1600" b="1"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technical screening criteria </a:t>
            </a:r>
            <a:r>
              <a:rPr kumimoji="0" lang="en-US"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rPr>
              <a:t>[…]</a:t>
            </a:r>
            <a:endParaRPr kumimoji="0" lang="en-GB" sz="1600" b="0" i="0" u="none" strike="noStrike" kern="0" cap="none" spc="0" normalizeH="0" baseline="0" noProof="0" dirty="0">
              <a:ln>
                <a:noFill/>
              </a:ln>
              <a:solidFill>
                <a:srgbClr val="0F5494"/>
              </a:solidFill>
              <a:effectLst/>
              <a:uLnTx/>
              <a:uFillTx/>
              <a:latin typeface="Arial"/>
              <a:ea typeface="MS PGothic" panose="020B0600070205080204" pitchFamily="34" charset="-128"/>
              <a:cs typeface="Times New Roman" panose="02020603050405020304" pitchFamily="18" charset="0"/>
            </a:endParaRPr>
          </a:p>
        </p:txBody>
      </p:sp>
      <p:sp>
        <p:nvSpPr>
          <p:cNvPr id="41" name="TextBox 40"/>
          <p:cNvSpPr txBox="1"/>
          <p:nvPr/>
        </p:nvSpPr>
        <p:spPr>
          <a:xfrm>
            <a:off x="1293402" y="4447460"/>
            <a:ext cx="2280709" cy="330072"/>
          </a:xfrm>
          <a:prstGeom prst="rect">
            <a:avLst/>
          </a:prstGeom>
          <a:noFill/>
          <a:ln w="25400" cap="flat" cmpd="sng" algn="ctr">
            <a:solidFill>
              <a:srgbClr val="88AC2E"/>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72000" rIns="0" b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solidFill>
                <a:effectLst/>
                <a:uLnTx/>
                <a:uFillTx/>
                <a:latin typeface="Arial"/>
                <a:ea typeface="+mn-ea"/>
                <a:cs typeface="+mn-cs"/>
              </a:rPr>
              <a:t>SC </a:t>
            </a:r>
          </a:p>
        </p:txBody>
      </p:sp>
      <p:sp>
        <p:nvSpPr>
          <p:cNvPr id="42" name="TextBox 41"/>
          <p:cNvSpPr txBox="1"/>
          <p:nvPr/>
        </p:nvSpPr>
        <p:spPr>
          <a:xfrm>
            <a:off x="3806463" y="4435334"/>
            <a:ext cx="2404248" cy="330072"/>
          </a:xfrm>
          <a:prstGeom prst="rect">
            <a:avLst/>
          </a:prstGeom>
          <a:noFill/>
          <a:ln w="25400" cap="flat" cmpd="sng" algn="ctr">
            <a:solidFill>
              <a:srgbClr val="88AC2E"/>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72000" rIns="0" bIns="72000" rtlCol="0" anchor="ctr">
            <a:spAutoFit/>
          </a:bodyPr>
          <a:lstStyle>
            <a:defPPr>
              <a:defRPr lang="en-GB"/>
            </a:defPPr>
            <a:lvl1pPr algn="ctr">
              <a:defRPr sz="1400" b="0">
                <a:solidFill>
                  <a:srgbClr val="D87716"/>
                </a:solidFill>
                <a:latin typeface="Arial Narrow" panose="020B0606020202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solidFill>
                <a:effectLst/>
                <a:uLnTx/>
                <a:uFillTx/>
                <a:latin typeface="Arial"/>
                <a:ea typeface="+mn-ea"/>
                <a:cs typeface="+mn-cs"/>
              </a:rPr>
              <a:t>5x DNSH </a:t>
            </a:r>
          </a:p>
        </p:txBody>
      </p:sp>
      <p:sp>
        <p:nvSpPr>
          <p:cNvPr id="43" name="TextBox 42"/>
          <p:cNvSpPr txBox="1"/>
          <p:nvPr/>
        </p:nvSpPr>
        <p:spPr>
          <a:xfrm>
            <a:off x="6451987" y="4361145"/>
            <a:ext cx="2216528" cy="502695"/>
          </a:xfrm>
          <a:prstGeom prst="rect">
            <a:avLst/>
          </a:prstGeom>
          <a:noFill/>
          <a:ln w="25400" cap="flat" cmpd="sng" algn="ctr">
            <a:solidFill>
              <a:srgbClr val="88AC2E"/>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72000" rIns="0" bIns="72000" rtlCol="0" anchor="ctr">
            <a:spAutoFit/>
          </a:bodyPr>
          <a:lstStyle>
            <a:defPPr>
              <a:defRPr lang="en-GB"/>
            </a:defPPr>
            <a:lvl1pPr algn="ctr">
              <a:defRPr sz="1400" b="0">
                <a:solidFill>
                  <a:srgbClr val="D87716"/>
                </a:solidFill>
                <a:latin typeface="Arial Narrow" panose="020B0606020202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solidFill>
                <a:effectLst/>
                <a:uLnTx/>
                <a:uFillTx/>
                <a:latin typeface="Arial"/>
                <a:ea typeface="+mn-ea"/>
                <a:cs typeface="+mn-cs"/>
              </a:rPr>
              <a:t>Minimum social*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solidFill>
                <a:effectLst/>
                <a:uLnTx/>
                <a:uFillTx/>
                <a:latin typeface="Arial"/>
                <a:ea typeface="+mn-ea"/>
                <a:cs typeface="+mn-cs"/>
              </a:rPr>
              <a:t>safeguards</a:t>
            </a:r>
          </a:p>
        </p:txBody>
      </p:sp>
      <p:sp>
        <p:nvSpPr>
          <p:cNvPr id="44" name="TextBox 43"/>
          <p:cNvSpPr txBox="1"/>
          <p:nvPr/>
        </p:nvSpPr>
        <p:spPr>
          <a:xfrm>
            <a:off x="3575766" y="4462801"/>
            <a:ext cx="336483" cy="270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88AC2E"/>
                </a:solidFill>
                <a:effectLst/>
                <a:uLnTx/>
                <a:uFillTx/>
                <a:latin typeface="Arial Narrow" panose="020B0606020202030204" pitchFamily="34" charset="0"/>
                <a:ea typeface="+mn-ea"/>
                <a:cs typeface="+mn-cs"/>
              </a:rPr>
              <a:t>+</a:t>
            </a:r>
          </a:p>
        </p:txBody>
      </p:sp>
      <p:sp>
        <p:nvSpPr>
          <p:cNvPr id="45" name="TextBox 44"/>
          <p:cNvSpPr txBox="1"/>
          <p:nvPr/>
        </p:nvSpPr>
        <p:spPr>
          <a:xfrm>
            <a:off x="6209659" y="4471854"/>
            <a:ext cx="249129" cy="270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88AC2E"/>
                </a:solidFill>
                <a:effectLst/>
                <a:uLnTx/>
                <a:uFillTx/>
                <a:latin typeface="Arial Narrow" panose="020B0606020202030204" pitchFamily="34" charset="0"/>
                <a:ea typeface="+mn-ea"/>
                <a:cs typeface="+mn-cs"/>
              </a:rPr>
              <a:t>+</a:t>
            </a:r>
          </a:p>
        </p:txBody>
      </p:sp>
      <p:sp>
        <p:nvSpPr>
          <p:cNvPr id="46" name="TextBox 45"/>
          <p:cNvSpPr txBox="1"/>
          <p:nvPr/>
        </p:nvSpPr>
        <p:spPr>
          <a:xfrm>
            <a:off x="2472408" y="5680246"/>
            <a:ext cx="2280709" cy="322350"/>
          </a:xfrm>
          <a:prstGeom prst="rect">
            <a:avLst/>
          </a:prstGeom>
          <a:noFill/>
          <a:ln w="25400" cap="flat" cmpd="sng" algn="ctr">
            <a:solidFill>
              <a:srgbClr val="88AC2E"/>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72000" rIns="0" bIns="72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solidFill>
                <a:effectLst/>
                <a:uLnTx/>
                <a:uFillTx/>
                <a:latin typeface="Arial"/>
                <a:ea typeface="+mn-ea"/>
                <a:cs typeface="+mn-cs"/>
              </a:rPr>
              <a:t>Technical Screening Criteria</a:t>
            </a:r>
          </a:p>
        </p:txBody>
      </p:sp>
      <p:sp>
        <p:nvSpPr>
          <p:cNvPr id="47" name="TextBox 46"/>
          <p:cNvSpPr txBox="1"/>
          <p:nvPr/>
        </p:nvSpPr>
        <p:spPr>
          <a:xfrm>
            <a:off x="2189730" y="5674452"/>
            <a:ext cx="224321" cy="270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88AC2E"/>
                </a:solidFill>
                <a:effectLst/>
                <a:uLnTx/>
                <a:uFillTx/>
                <a:latin typeface="Arial Narrow" panose="020B0606020202030204" pitchFamily="34" charset="0"/>
                <a:ea typeface="+mn-ea"/>
                <a:cs typeface="+mn-cs"/>
              </a:rPr>
              <a:t>+</a:t>
            </a:r>
          </a:p>
        </p:txBody>
      </p:sp>
      <p:sp>
        <p:nvSpPr>
          <p:cNvPr id="48" name="TextBox 47"/>
          <p:cNvSpPr txBox="1"/>
          <p:nvPr/>
        </p:nvSpPr>
        <p:spPr>
          <a:xfrm>
            <a:off x="3134145" y="5047709"/>
            <a:ext cx="1066784" cy="270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4D4D4D">
                    <a:lumMod val="65000"/>
                    <a:lumOff val="35000"/>
                  </a:srgbClr>
                </a:solidFill>
                <a:effectLst/>
                <a:uLnTx/>
                <a:uFillTx/>
                <a:latin typeface="Arial"/>
                <a:ea typeface="+mn-ea"/>
                <a:cs typeface="+mn-cs"/>
              </a:rPr>
              <a:t>Detailed by</a:t>
            </a:r>
            <a:endParaRPr kumimoji="0" lang="en-GB" sz="1200" b="0" i="0" u="none" strike="noStrike" kern="1200" cap="none" spc="0" normalizeH="0" baseline="0" noProof="0" dirty="0" err="1">
              <a:ln>
                <a:noFill/>
              </a:ln>
              <a:solidFill>
                <a:srgbClr val="4D4D4D">
                  <a:lumMod val="65000"/>
                  <a:lumOff val="35000"/>
                </a:srgbClr>
              </a:solidFill>
              <a:effectLst/>
              <a:uLnTx/>
              <a:uFillTx/>
              <a:latin typeface="Arial"/>
              <a:ea typeface="+mn-ea"/>
              <a:cs typeface="+mn-cs"/>
            </a:endParaRPr>
          </a:p>
        </p:txBody>
      </p:sp>
      <p:cxnSp>
        <p:nvCxnSpPr>
          <p:cNvPr id="49" name="Elbow Connector 48"/>
          <p:cNvCxnSpPr>
            <a:endCxn id="46" idx="0"/>
          </p:cNvCxnSpPr>
          <p:nvPr/>
        </p:nvCxnSpPr>
        <p:spPr>
          <a:xfrm rot="10800000" flipV="1">
            <a:off x="3612762" y="5298175"/>
            <a:ext cx="950653" cy="382071"/>
          </a:xfrm>
          <a:prstGeom prst="bentConnector2">
            <a:avLst/>
          </a:prstGeom>
          <a:ln>
            <a:solidFill>
              <a:schemeClr val="tx1">
                <a:lumMod val="60000"/>
                <a:lumOff val="40000"/>
              </a:schemeClr>
            </a:solidFill>
            <a:tailEnd type="triangle"/>
          </a:ln>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flipH="1">
            <a:off x="2838800" y="5297235"/>
            <a:ext cx="773961" cy="0"/>
          </a:xfrm>
          <a:prstGeom prst="line">
            <a:avLst/>
          </a:prstGeom>
          <a:ln>
            <a:solidFill>
              <a:schemeClr val="tx1">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51" name="Straight Connector 50"/>
          <p:cNvCxnSpPr>
            <a:endCxn id="41" idx="2"/>
          </p:cNvCxnSpPr>
          <p:nvPr/>
        </p:nvCxnSpPr>
        <p:spPr>
          <a:xfrm flipH="1" flipV="1">
            <a:off x="2433757" y="4777532"/>
            <a:ext cx="405044" cy="516861"/>
          </a:xfrm>
          <a:prstGeom prst="line">
            <a:avLst/>
          </a:prstGeom>
          <a:ln>
            <a:solidFill>
              <a:schemeClr val="tx1">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52" name="Straight Connector 51"/>
          <p:cNvCxnSpPr>
            <a:endCxn id="42" idx="2"/>
          </p:cNvCxnSpPr>
          <p:nvPr/>
        </p:nvCxnSpPr>
        <p:spPr>
          <a:xfrm flipV="1">
            <a:off x="4553865" y="4765406"/>
            <a:ext cx="454722" cy="539243"/>
          </a:xfrm>
          <a:prstGeom prst="line">
            <a:avLst/>
          </a:prstGeom>
          <a:ln>
            <a:solidFill>
              <a:schemeClr val="tx1">
                <a:lumMod val="60000"/>
                <a:lumOff val="40000"/>
              </a:schemeClr>
            </a:solidFill>
          </a:ln>
        </p:spPr>
        <p:style>
          <a:lnRef idx="1">
            <a:schemeClr val="dk1"/>
          </a:lnRef>
          <a:fillRef idx="0">
            <a:schemeClr val="dk1"/>
          </a:fillRef>
          <a:effectRef idx="0">
            <a:schemeClr val="dk1"/>
          </a:effectRef>
          <a:fontRef idx="minor">
            <a:schemeClr val="tx1"/>
          </a:fontRef>
        </p:style>
      </p:cxnSp>
      <p:sp>
        <p:nvSpPr>
          <p:cNvPr id="53" name="TextBox 52"/>
          <p:cNvSpPr txBox="1"/>
          <p:nvPr/>
        </p:nvSpPr>
        <p:spPr>
          <a:xfrm>
            <a:off x="7484224" y="4894600"/>
            <a:ext cx="3204852" cy="10618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4D4D4D"/>
                </a:solidFill>
                <a:effectLst/>
                <a:uLnTx/>
                <a:uFillTx/>
                <a:latin typeface="Arial"/>
                <a:ea typeface="+mn-ea"/>
                <a:cs typeface="+mn-cs"/>
              </a:rPr>
              <a:t>* </a:t>
            </a:r>
            <a:r>
              <a:rPr kumimoji="0" lang="de-DE" sz="1050" b="0" i="0" u="none" strike="noStrike" kern="1200" cap="none" spc="0" normalizeH="0" baseline="0" noProof="0" dirty="0" err="1">
                <a:ln>
                  <a:noFill/>
                </a:ln>
                <a:solidFill>
                  <a:srgbClr val="4D4D4D"/>
                </a:solidFill>
                <a:effectLst/>
                <a:uLnTx/>
                <a:uFillTx/>
                <a:latin typeface="Arial"/>
                <a:ea typeface="+mn-ea"/>
                <a:cs typeface="+mn-cs"/>
              </a:rPr>
              <a:t>Alignment</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r>
              <a:rPr kumimoji="0" lang="de-DE" sz="1050" b="0" i="0" u="none" strike="noStrike" kern="1200" cap="none" spc="0" normalizeH="0" baseline="0" noProof="0" dirty="0" err="1">
                <a:ln>
                  <a:noFill/>
                </a:ln>
                <a:solidFill>
                  <a:srgbClr val="4D4D4D"/>
                </a:solidFill>
                <a:effectLst/>
                <a:uLnTx/>
                <a:uFillTx/>
                <a:latin typeface="Arial"/>
                <a:ea typeface="+mn-ea"/>
                <a:cs typeface="+mn-cs"/>
              </a:rPr>
              <a:t>with</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D4D4D"/>
                </a:solidFill>
                <a:effectLst/>
                <a:uLnTx/>
                <a:uFillTx/>
                <a:latin typeface="Arial"/>
                <a:ea typeface="+mn-ea"/>
                <a:cs typeface="+mn-cs"/>
              </a:rPr>
              <a:t>OECD Guidelines </a:t>
            </a:r>
            <a:r>
              <a:rPr kumimoji="0" lang="de-DE" sz="1050" b="0" i="0" u="none" strike="noStrike" kern="1200" cap="none" spc="0" normalizeH="0" baseline="0" noProof="0" dirty="0" err="1">
                <a:ln>
                  <a:noFill/>
                </a:ln>
                <a:solidFill>
                  <a:srgbClr val="4D4D4D"/>
                </a:solidFill>
                <a:effectLst/>
                <a:uLnTx/>
                <a:uFillTx/>
                <a:latin typeface="Arial"/>
                <a:ea typeface="+mn-ea"/>
                <a:cs typeface="+mn-cs"/>
              </a:rPr>
              <a:t>for</a:t>
            </a:r>
            <a:r>
              <a:rPr kumimoji="0" lang="de-DE" sz="1050" b="0" i="0" u="none" strike="noStrike" kern="1200" cap="none" spc="0" normalizeH="0" baseline="0" noProof="0" dirty="0">
                <a:ln>
                  <a:noFill/>
                </a:ln>
                <a:solidFill>
                  <a:srgbClr val="4D4D4D"/>
                </a:solidFill>
                <a:effectLst/>
                <a:uLnTx/>
                <a:uFillTx/>
                <a:latin typeface="Arial"/>
                <a:ea typeface="+mn-ea"/>
                <a:cs typeface="+mn-cs"/>
              </a:rPr>
              <a:t> MNE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D4D4D"/>
                </a:solidFill>
                <a:effectLst/>
                <a:uLnTx/>
                <a:uFillTx/>
                <a:latin typeface="Arial"/>
                <a:ea typeface="+mn-ea"/>
                <a:cs typeface="+mn-cs"/>
              </a:rPr>
              <a:t>UN </a:t>
            </a:r>
            <a:r>
              <a:rPr kumimoji="0" lang="de-DE" sz="1050" b="0" i="0" u="none" strike="noStrike" kern="1200" cap="none" spc="0" normalizeH="0" baseline="0" noProof="0" dirty="0" err="1">
                <a:ln>
                  <a:noFill/>
                </a:ln>
                <a:solidFill>
                  <a:srgbClr val="4D4D4D"/>
                </a:solidFill>
                <a:effectLst/>
                <a:uLnTx/>
                <a:uFillTx/>
                <a:latin typeface="Arial"/>
                <a:ea typeface="+mn-ea"/>
                <a:cs typeface="+mn-cs"/>
              </a:rPr>
              <a:t>Guiding</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r>
              <a:rPr kumimoji="0" lang="de-DE" sz="1050" b="0" i="0" u="none" strike="noStrike" kern="1200" cap="none" spc="0" normalizeH="0" baseline="0" noProof="0" dirty="0" err="1">
                <a:ln>
                  <a:noFill/>
                </a:ln>
                <a:solidFill>
                  <a:srgbClr val="4D4D4D"/>
                </a:solidFill>
                <a:effectLst/>
                <a:uLnTx/>
                <a:uFillTx/>
                <a:latin typeface="Arial"/>
                <a:ea typeface="+mn-ea"/>
                <a:cs typeface="+mn-cs"/>
              </a:rPr>
              <a:t>Principles</a:t>
            </a:r>
            <a:r>
              <a:rPr kumimoji="0" lang="de-DE" sz="1050" b="0" i="0" u="none" strike="noStrike" kern="1200" cap="none" spc="0" normalizeH="0" baseline="0" noProof="0" dirty="0">
                <a:ln>
                  <a:noFill/>
                </a:ln>
                <a:solidFill>
                  <a:srgbClr val="4D4D4D"/>
                </a:solidFill>
                <a:effectLst/>
                <a:uLnTx/>
                <a:uFillTx/>
                <a:latin typeface="Arial"/>
                <a:ea typeface="+mn-ea"/>
                <a:cs typeface="+mn-cs"/>
              </a:rPr>
              <a:t> on Business </a:t>
            </a:r>
            <a:r>
              <a:rPr kumimoji="0" lang="de-DE" sz="1050" b="0" i="0" u="none" strike="noStrike" kern="1200" cap="none" spc="0" normalizeH="0" baseline="0" noProof="0" dirty="0" err="1">
                <a:ln>
                  <a:noFill/>
                </a:ln>
                <a:solidFill>
                  <a:srgbClr val="4D4D4D"/>
                </a:solidFill>
                <a:effectLst/>
                <a:uLnTx/>
                <a:uFillTx/>
                <a:latin typeface="Arial"/>
                <a:ea typeface="+mn-ea"/>
                <a:cs typeface="+mn-cs"/>
              </a:rPr>
              <a:t>and</a:t>
            </a:r>
            <a:r>
              <a:rPr kumimoji="0" lang="de-DE" sz="1050" b="0" i="0" u="none" strike="noStrike" kern="1200" cap="none" spc="0" normalizeH="0" baseline="0" noProof="0" dirty="0">
                <a:ln>
                  <a:noFill/>
                </a:ln>
                <a:solidFill>
                  <a:srgbClr val="4D4D4D"/>
                </a:solidFill>
                <a:effectLst/>
                <a:uLnTx/>
                <a:uFillTx/>
                <a:latin typeface="Arial"/>
                <a:ea typeface="+mn-ea"/>
                <a:cs typeface="+mn-cs"/>
              </a:rPr>
              <a:t> Human </a:t>
            </a:r>
            <a:r>
              <a:rPr kumimoji="0" lang="de-DE" sz="1050" b="0" i="0" u="none" strike="noStrike" kern="1200" cap="none" spc="0" normalizeH="0" baseline="0" noProof="0" dirty="0" err="1">
                <a:ln>
                  <a:noFill/>
                </a:ln>
                <a:solidFill>
                  <a:srgbClr val="4D4D4D"/>
                </a:solidFill>
                <a:effectLst/>
                <a:uLnTx/>
                <a:uFillTx/>
                <a:latin typeface="Arial"/>
                <a:ea typeface="+mn-ea"/>
                <a:cs typeface="+mn-cs"/>
              </a:rPr>
              <a:t>Rights</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D4D4D"/>
                </a:solidFill>
                <a:effectLst/>
                <a:uLnTx/>
                <a:uFillTx/>
                <a:latin typeface="Arial"/>
                <a:ea typeface="+mn-ea"/>
                <a:cs typeface="+mn-cs"/>
              </a:rPr>
              <a:t>ILO </a:t>
            </a:r>
            <a:r>
              <a:rPr kumimoji="0" lang="de-DE" sz="1050" b="0" i="0" u="none" strike="noStrike" kern="1200" cap="none" spc="0" normalizeH="0" baseline="0" noProof="0" dirty="0" err="1">
                <a:ln>
                  <a:noFill/>
                </a:ln>
                <a:solidFill>
                  <a:srgbClr val="4D4D4D"/>
                </a:solidFill>
                <a:effectLst/>
                <a:uLnTx/>
                <a:uFillTx/>
                <a:latin typeface="Arial"/>
                <a:ea typeface="+mn-ea"/>
                <a:cs typeface="+mn-cs"/>
              </a:rPr>
              <a:t>core</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r>
              <a:rPr kumimoji="0" lang="de-DE" sz="1050" b="0" i="0" u="none" strike="noStrike" kern="1200" cap="none" spc="0" normalizeH="0" baseline="0" noProof="0" dirty="0" err="1">
                <a:ln>
                  <a:noFill/>
                </a:ln>
                <a:solidFill>
                  <a:srgbClr val="4D4D4D"/>
                </a:solidFill>
                <a:effectLst/>
                <a:uLnTx/>
                <a:uFillTx/>
                <a:latin typeface="Arial"/>
                <a:ea typeface="+mn-ea"/>
                <a:cs typeface="+mn-cs"/>
              </a:rPr>
              <a:t>labour</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r>
              <a:rPr kumimoji="0" lang="de-DE" sz="1050" b="0" i="0" u="none" strike="noStrike" kern="1200" cap="none" spc="0" normalizeH="0" baseline="0" noProof="0" dirty="0" err="1">
                <a:ln>
                  <a:noFill/>
                </a:ln>
                <a:solidFill>
                  <a:srgbClr val="4D4D4D"/>
                </a:solidFill>
                <a:effectLst/>
                <a:uLnTx/>
                <a:uFillTx/>
                <a:latin typeface="Arial"/>
                <a:ea typeface="+mn-ea"/>
                <a:cs typeface="+mn-cs"/>
              </a:rPr>
              <a:t>conventions</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D4D4D"/>
                </a:solidFill>
                <a:effectLst/>
                <a:uLnTx/>
                <a:uFillTx/>
                <a:latin typeface="Arial"/>
                <a:ea typeface="+mn-ea"/>
                <a:cs typeface="+mn-cs"/>
              </a:rPr>
              <a:t>International Bill </a:t>
            </a:r>
            <a:r>
              <a:rPr kumimoji="0" lang="de-DE" sz="1050" b="0" i="0" u="none" strike="noStrike" kern="1200" cap="none" spc="0" normalizeH="0" baseline="0" noProof="0" dirty="0" err="1">
                <a:ln>
                  <a:noFill/>
                </a:ln>
                <a:solidFill>
                  <a:srgbClr val="4D4D4D"/>
                </a:solidFill>
                <a:effectLst/>
                <a:uLnTx/>
                <a:uFillTx/>
                <a:latin typeface="Arial"/>
                <a:ea typeface="+mn-ea"/>
                <a:cs typeface="+mn-cs"/>
              </a:rPr>
              <a:t>of</a:t>
            </a:r>
            <a:r>
              <a:rPr kumimoji="0" lang="de-DE" sz="1050" b="0" i="0" u="none" strike="noStrike" kern="1200" cap="none" spc="0" normalizeH="0" baseline="0" noProof="0" dirty="0">
                <a:ln>
                  <a:noFill/>
                </a:ln>
                <a:solidFill>
                  <a:srgbClr val="4D4D4D"/>
                </a:solidFill>
                <a:effectLst/>
                <a:uLnTx/>
                <a:uFillTx/>
                <a:latin typeface="Arial"/>
                <a:ea typeface="+mn-ea"/>
                <a:cs typeface="+mn-cs"/>
              </a:rPr>
              <a:t> Human </a:t>
            </a:r>
            <a:r>
              <a:rPr kumimoji="0" lang="de-DE" sz="1050" b="0" i="0" u="none" strike="noStrike" kern="1200" cap="none" spc="0" normalizeH="0" baseline="0" noProof="0" dirty="0" err="1">
                <a:ln>
                  <a:noFill/>
                </a:ln>
                <a:solidFill>
                  <a:srgbClr val="4D4D4D"/>
                </a:solidFill>
                <a:effectLst/>
                <a:uLnTx/>
                <a:uFillTx/>
                <a:latin typeface="Arial"/>
                <a:ea typeface="+mn-ea"/>
                <a:cs typeface="+mn-cs"/>
              </a:rPr>
              <a:t>Rights</a:t>
            </a:r>
            <a:r>
              <a:rPr kumimoji="0" lang="de-DE" sz="1050" b="0" i="0" u="none" strike="noStrike" kern="1200" cap="none" spc="0" normalizeH="0" baseline="0" noProof="0" dirty="0">
                <a:ln>
                  <a:noFill/>
                </a:ln>
                <a:solidFill>
                  <a:srgbClr val="4D4D4D"/>
                </a:solidFill>
                <a:effectLst/>
                <a:uLnTx/>
                <a:uFillTx/>
                <a:latin typeface="Arial"/>
                <a:ea typeface="+mn-ea"/>
                <a:cs typeface="+mn-cs"/>
              </a:rPr>
              <a:t>.   </a:t>
            </a:r>
            <a:endParaRPr kumimoji="0" lang="fr-BE" sz="1050" b="0" i="0" u="none" strike="noStrike" kern="1200" cap="none" spc="0" normalizeH="0" baseline="0" noProof="0" dirty="0" err="1">
              <a:ln>
                <a:noFill/>
              </a:ln>
              <a:solidFill>
                <a:srgbClr val="4D4D4D"/>
              </a:solidFill>
              <a:effectLst/>
              <a:uLnTx/>
              <a:uFillTx/>
              <a:latin typeface="Arial"/>
              <a:ea typeface="+mn-ea"/>
              <a:cs typeface="+mn-cs"/>
            </a:endParaRPr>
          </a:p>
        </p:txBody>
      </p:sp>
      <p:sp>
        <p:nvSpPr>
          <p:cNvPr id="14" name="Left Brace 13"/>
          <p:cNvSpPr/>
          <p:nvPr/>
        </p:nvSpPr>
        <p:spPr>
          <a:xfrm>
            <a:off x="4832657" y="5538595"/>
            <a:ext cx="200025" cy="622776"/>
          </a:xfrm>
          <a:prstGeom prst="leftBrace">
            <a:avLst>
              <a:gd name="adj1" fmla="val 226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Arial"/>
              <a:ea typeface="+mn-ea"/>
              <a:cs typeface="+mn-cs"/>
            </a:endParaRPr>
          </a:p>
        </p:txBody>
      </p:sp>
      <p:sp>
        <p:nvSpPr>
          <p:cNvPr id="54" name="TextBox 53"/>
          <p:cNvSpPr txBox="1"/>
          <p:nvPr/>
        </p:nvSpPr>
        <p:spPr>
          <a:xfrm>
            <a:off x="5025670" y="5514408"/>
            <a:ext cx="1892722" cy="8156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50" b="0" i="0" u="none" strike="noStrike" kern="1200" cap="none" spc="0" normalizeH="0" baseline="0" noProof="0" dirty="0">
                <a:ln>
                  <a:noFill/>
                </a:ln>
                <a:solidFill>
                  <a:srgbClr val="4D4D4D"/>
                </a:solidFill>
                <a:effectLst/>
                <a:uLnTx/>
                <a:uFillTx/>
                <a:latin typeface="Arial"/>
                <a:ea typeface="+mn-ea"/>
                <a:cs typeface="+mn-cs"/>
              </a:rPr>
              <a:t>Specific to a set of activities </a:t>
            </a:r>
            <a:br>
              <a:rPr kumimoji="0" lang="en-IE" sz="1050" b="0" i="0" u="none" strike="noStrike" kern="1200" cap="none" spc="0" normalizeH="0" baseline="0" noProof="0" dirty="0">
                <a:ln>
                  <a:noFill/>
                </a:ln>
                <a:solidFill>
                  <a:srgbClr val="4D4D4D"/>
                </a:solidFill>
                <a:effectLst/>
                <a:uLnTx/>
                <a:uFillTx/>
                <a:latin typeface="Arial"/>
                <a:ea typeface="+mn-ea"/>
                <a:cs typeface="+mn-cs"/>
              </a:rPr>
            </a:br>
            <a:r>
              <a:rPr kumimoji="0" lang="en-IE" sz="1050" b="0" i="0" u="none" strike="noStrike" kern="1200" cap="none" spc="0" normalizeH="0" baseline="0" noProof="0" dirty="0">
                <a:ln>
                  <a:noFill/>
                </a:ln>
                <a:solidFill>
                  <a:srgbClr val="4D4D4D"/>
                </a:solidFill>
                <a:effectLst/>
                <a:uLnTx/>
                <a:uFillTx/>
                <a:latin typeface="Arial"/>
                <a:ea typeface="+mn-ea"/>
                <a:cs typeface="+mn-cs"/>
              </a:rPr>
              <a:t>(e.g. hydropower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50" b="0" i="0" u="none" strike="noStrike" kern="1200" cap="none" spc="0" normalizeH="0" baseline="0" noProof="0" dirty="0">
                <a:ln>
                  <a:noFill/>
                </a:ln>
                <a:solidFill>
                  <a:srgbClr val="4D4D4D"/>
                </a:solidFill>
                <a:effectLst/>
                <a:uLnTx/>
                <a:uFillTx/>
                <a:latin typeface="Arial"/>
                <a:ea typeface="+mn-ea"/>
                <a:cs typeface="+mn-cs"/>
              </a:rPr>
              <a:t>Spelled out in </a:t>
            </a:r>
            <a:r>
              <a:rPr kumimoji="0" lang="en-IE" sz="1050" b="1" i="0" u="none" strike="noStrike" kern="1200" cap="none" spc="0" normalizeH="0" baseline="0" noProof="0" dirty="0">
                <a:ln>
                  <a:noFill/>
                </a:ln>
                <a:solidFill>
                  <a:srgbClr val="4D4D4D"/>
                </a:solidFill>
                <a:effectLst/>
                <a:uLnTx/>
                <a:uFillTx/>
                <a:latin typeface="Arial"/>
                <a:ea typeface="+mn-ea"/>
                <a:cs typeface="+mn-cs"/>
              </a:rPr>
              <a:t>Delegated Acts</a:t>
            </a:r>
            <a:endParaRPr kumimoji="0" lang="en-GB" sz="1050" b="1" i="0" u="none" strike="noStrike" kern="1200" cap="none" spc="0" normalizeH="0" baseline="0" noProof="0" dirty="0">
              <a:ln>
                <a:noFill/>
              </a:ln>
              <a:solidFill>
                <a:srgbClr val="4D4D4D"/>
              </a:solidFill>
              <a:effectLst/>
              <a:uLnTx/>
              <a:uFillTx/>
              <a:latin typeface="Arial"/>
              <a:ea typeface="+mn-ea"/>
              <a:cs typeface="+mn-cs"/>
            </a:endParaRPr>
          </a:p>
        </p:txBody>
      </p:sp>
      <p:sp>
        <p:nvSpPr>
          <p:cNvPr id="56" name="TextBox 55"/>
          <p:cNvSpPr txBox="1"/>
          <p:nvPr/>
        </p:nvSpPr>
        <p:spPr>
          <a:xfrm>
            <a:off x="10548655" y="2255140"/>
            <a:ext cx="1721118"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1" u="none" strike="noStrike" kern="1200" cap="none" spc="0" normalizeH="0" baseline="0" noProof="0" dirty="0">
                <a:ln>
                  <a:noFill/>
                </a:ln>
                <a:solidFill>
                  <a:srgbClr val="4D4D4D"/>
                </a:solidFill>
                <a:effectLst/>
                <a:uLnTx/>
                <a:uFillTx/>
                <a:latin typeface="Arial"/>
                <a:ea typeface="+mn-ea"/>
                <a:cs typeface="+mn-cs"/>
              </a:rPr>
              <a:t>Informal terms</a:t>
            </a:r>
            <a:r>
              <a:rPr kumimoji="0" lang="en-IE" sz="1600" b="0" i="1" u="none" strike="noStrike" kern="1200" cap="none" spc="0" normalizeH="0" baseline="0" noProof="0" dirty="0">
                <a:ln>
                  <a:noFill/>
                </a:ln>
                <a:solidFill>
                  <a:srgbClr val="4D4D4D"/>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1" u="none" strike="noStrike" kern="1200" cap="none" spc="0" normalizeH="0" baseline="0" noProof="0" dirty="0">
                <a:ln>
                  <a:noFill/>
                </a:ln>
                <a:solidFill>
                  <a:srgbClr val="4D4D4D"/>
                </a:solidFill>
                <a:effectLst/>
                <a:uLnTx/>
                <a:uFillTx/>
                <a:latin typeface="Arial"/>
                <a:ea typeface="+mn-ea"/>
                <a:cs typeface="+mn-cs"/>
              </a:rPr>
              <a:t>‘Green’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1" u="none" strike="noStrike" kern="1200" cap="none" spc="0" normalizeH="0" baseline="0" noProof="0" dirty="0">
                <a:ln>
                  <a:noFill/>
                </a:ln>
                <a:solidFill>
                  <a:srgbClr val="4D4D4D"/>
                </a:solidFill>
                <a:effectLst/>
                <a:uLnTx/>
                <a:uFillTx/>
                <a:latin typeface="Arial"/>
                <a:ea typeface="+mn-ea"/>
                <a:cs typeface="+mn-cs"/>
              </a:rPr>
              <a:t>‘Taxonomy-compliant’</a:t>
            </a:r>
          </a:p>
        </p:txBody>
      </p:sp>
      <p:sp>
        <p:nvSpPr>
          <p:cNvPr id="58" name="TextBox 57"/>
          <p:cNvSpPr txBox="1"/>
          <p:nvPr/>
        </p:nvSpPr>
        <p:spPr>
          <a:xfrm>
            <a:off x="8810911" y="2262554"/>
            <a:ext cx="1737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1" i="1" u="none" strike="noStrike" kern="1200" cap="none" spc="0" normalizeH="0" baseline="0" noProof="0" dirty="0">
                <a:ln>
                  <a:noFill/>
                </a:ln>
                <a:solidFill>
                  <a:srgbClr val="4D4D4D"/>
                </a:solidFill>
                <a:effectLst/>
                <a:uLnTx/>
                <a:uFillTx/>
                <a:latin typeface="Arial"/>
                <a:ea typeface="+mn-ea"/>
                <a:cs typeface="+mn-cs"/>
              </a:rPr>
              <a:t>Legal term</a:t>
            </a:r>
            <a:r>
              <a:rPr kumimoji="0" lang="en-IE" sz="1600" b="0" i="1" u="none" strike="noStrike" kern="1200" cap="none" spc="0" normalizeH="0" baseline="0" noProof="0" dirty="0">
                <a:ln>
                  <a:noFill/>
                </a:ln>
                <a:solidFill>
                  <a:srgbClr val="4D4D4D"/>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1" u="none" strike="noStrike" kern="1200" cap="none" spc="0" normalizeH="0" baseline="0" noProof="0" dirty="0">
                <a:ln>
                  <a:noFill/>
                </a:ln>
                <a:solidFill>
                  <a:srgbClr val="4D4D4D"/>
                </a:solidFill>
                <a:effectLst/>
                <a:uLnTx/>
                <a:uFillTx/>
                <a:latin typeface="Arial"/>
                <a:ea typeface="+mn-ea"/>
                <a:cs typeface="+mn-cs"/>
              </a:rPr>
              <a:t>‘environmentally sustainable’</a:t>
            </a:r>
          </a:p>
        </p:txBody>
      </p:sp>
      <p:sp>
        <p:nvSpPr>
          <p:cNvPr id="21" name="Oval 20"/>
          <p:cNvSpPr/>
          <p:nvPr/>
        </p:nvSpPr>
        <p:spPr>
          <a:xfrm>
            <a:off x="785274" y="4151052"/>
            <a:ext cx="5852160" cy="939083"/>
          </a:xfrm>
          <a:prstGeom prst="ellipse">
            <a:avLst/>
          </a:prstGeom>
          <a:no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Image result for ulb llm international business law">
            <a:hlinkClick r:id="rId3"/>
            <a:extLst>
              <a:ext uri="{FF2B5EF4-FFF2-40B4-BE49-F238E27FC236}">
                <a16:creationId xmlns:a16="http://schemas.microsoft.com/office/drawing/2014/main" id="{803FDEE9-D701-F1F3-AC09-32E86D23D9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766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1C5B1-7B8D-40DB-911B-63E5EE9B1371}"/>
              </a:ext>
            </a:extLst>
          </p:cNvPr>
          <p:cNvSpPr>
            <a:spLocks noGrp="1"/>
          </p:cNvSpPr>
          <p:nvPr>
            <p:ph type="title"/>
          </p:nvPr>
        </p:nvSpPr>
        <p:spPr/>
        <p:txBody>
          <a:bodyPr/>
          <a:lstStyle/>
          <a:p>
            <a:r>
              <a:rPr lang="en-GB" dirty="0"/>
              <a:t>Example – Climate Change Mitigation</a:t>
            </a:r>
          </a:p>
        </p:txBody>
      </p:sp>
      <p:sp>
        <p:nvSpPr>
          <p:cNvPr id="7" name="Rectangle 1">
            <a:extLst>
              <a:ext uri="{FF2B5EF4-FFF2-40B4-BE49-F238E27FC236}">
                <a16:creationId xmlns:a16="http://schemas.microsoft.com/office/drawing/2014/main" id="{EB9DE442-FE7D-4F23-A60E-65EA6440B375}"/>
              </a:ext>
            </a:extLst>
          </p:cNvPr>
          <p:cNvSpPr>
            <a:spLocks noChangeArrowheads="1"/>
          </p:cNvSpPr>
          <p:nvPr/>
        </p:nvSpPr>
        <p:spPr bwMode="auto">
          <a:xfrm>
            <a:off x="5227638" y="1787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E640B98B-2379-4D00-B4E3-F424B570A4C6}"/>
              </a:ext>
            </a:extLst>
          </p:cNvPr>
          <p:cNvGraphicFramePr>
            <a:graphicFrameLocks noGrp="1"/>
          </p:cNvGraphicFramePr>
          <p:nvPr/>
        </p:nvGraphicFramePr>
        <p:xfrm>
          <a:off x="609600" y="1339846"/>
          <a:ext cx="10670976" cy="4707659"/>
        </p:xfrm>
        <a:graphic>
          <a:graphicData uri="http://schemas.openxmlformats.org/drawingml/2006/table">
            <a:tbl>
              <a:tblPr firstRow="1" firstCol="1" bandRow="1"/>
              <a:tblGrid>
                <a:gridCol w="1930758">
                  <a:extLst>
                    <a:ext uri="{9D8B030D-6E8A-4147-A177-3AD203B41FA5}">
                      <a16:colId xmlns:a16="http://schemas.microsoft.com/office/drawing/2014/main" val="4244611944"/>
                    </a:ext>
                  </a:extLst>
                </a:gridCol>
                <a:gridCol w="8740218">
                  <a:extLst>
                    <a:ext uri="{9D8B030D-6E8A-4147-A177-3AD203B41FA5}">
                      <a16:colId xmlns:a16="http://schemas.microsoft.com/office/drawing/2014/main" val="1578594933"/>
                    </a:ext>
                  </a:extLst>
                </a:gridCol>
              </a:tblGrid>
              <a:tr h="225752">
                <a:tc gridSpan="2">
                  <a:txBody>
                    <a:bodyPr/>
                    <a:lstStyle/>
                    <a:p>
                      <a:pPr marL="17780" fontAlgn="base">
                        <a:lnSpc>
                          <a:spcPct val="115000"/>
                        </a:lnSpc>
                        <a:spcBef>
                          <a:spcPts val="200"/>
                        </a:spcBef>
                        <a:spcAft>
                          <a:spcPts val="400"/>
                        </a:spcAft>
                      </a:pPr>
                      <a:r>
                        <a:rPr lang="en-GB" sz="1300" b="1">
                          <a:solidFill>
                            <a:srgbClr val="FFFFFF"/>
                          </a:solidFill>
                          <a:effectLst/>
                          <a:latin typeface="Arial" panose="020B0604020202020204" pitchFamily="34" charset="0"/>
                          <a:ea typeface="Times New Roman" panose="02020603050405020304" pitchFamily="18" charset="0"/>
                          <a:cs typeface="Calibri" panose="020F0502020204030204" pitchFamily="34" charset="0"/>
                        </a:rPr>
                        <a:t>Sector classification and activity</a:t>
                      </a:r>
                      <a:r>
                        <a:rPr lang="en-GB" sz="1300">
                          <a:effectLst/>
                          <a:latin typeface="Arial" panose="020B0604020202020204" pitchFamily="34" charset="0"/>
                          <a:ea typeface="Times New Roman" panose="02020603050405020304" pitchFamily="18" charset="0"/>
                          <a:cs typeface="Calibri" panose="020F0502020204030204" pitchFamily="34" charset="0"/>
                        </a:rPr>
                        <a:t> </a:t>
                      </a:r>
                      <a:endParaRPr lang="en-GB" sz="130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extLst>
                  <a:ext uri="{0D108BD9-81ED-4DB2-BD59-A6C34878D82A}">
                    <a16:rowId xmlns:a16="http://schemas.microsoft.com/office/drawing/2014/main" val="844340398"/>
                  </a:ext>
                </a:extLst>
              </a:tr>
              <a:tr h="225752">
                <a:tc>
                  <a:txBody>
                    <a:bodyPr/>
                    <a:lstStyle/>
                    <a:p>
                      <a:pPr marL="17780" fontAlgn="base">
                        <a:lnSpc>
                          <a:spcPct val="115000"/>
                        </a:lnSpc>
                        <a:spcBef>
                          <a:spcPts val="200"/>
                        </a:spcBef>
                        <a:spcAft>
                          <a:spcPts val="400"/>
                        </a:spcAft>
                      </a:pPr>
                      <a:r>
                        <a:rPr lang="en-GB" sz="1300">
                          <a:effectLst/>
                          <a:latin typeface="Arial" panose="020B0604020202020204" pitchFamily="34" charset="0"/>
                          <a:ea typeface="Times New Roman" panose="02020603050405020304" pitchFamily="18" charset="0"/>
                          <a:cs typeface="Calibri" panose="020F0502020204030204" pitchFamily="34" charset="0"/>
                        </a:rPr>
                        <a:t>Macro-Sector </a:t>
                      </a:r>
                      <a:endParaRPr lang="en-GB" sz="130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ct val="115000"/>
                        </a:lnSpc>
                        <a:spcBef>
                          <a:spcPts val="200"/>
                        </a:spcBef>
                        <a:spcAft>
                          <a:spcPts val="400"/>
                        </a:spcAft>
                      </a:pPr>
                      <a:r>
                        <a:rPr lang="en-US" sz="1300" dirty="0">
                          <a:effectLst/>
                          <a:latin typeface="Arial" panose="020B0604020202020204" pitchFamily="34" charset="0"/>
                          <a:ea typeface="Times New Roman" panose="02020603050405020304" pitchFamily="18" charset="0"/>
                          <a:cs typeface="Calibri" panose="020F0502020204030204" pitchFamily="34" charset="0"/>
                        </a:rPr>
                        <a:t>D - Electricity, Gas, Steam and Air Conditioning Supply</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746272"/>
                  </a:ext>
                </a:extLst>
              </a:tr>
              <a:tr h="225752">
                <a:tc>
                  <a:txBody>
                    <a:bodyPr/>
                    <a:lstStyle/>
                    <a:p>
                      <a:pPr marL="17780" fontAlgn="base">
                        <a:lnSpc>
                          <a:spcPct val="115000"/>
                        </a:lnSpc>
                        <a:spcBef>
                          <a:spcPts val="200"/>
                        </a:spcBef>
                        <a:spcAft>
                          <a:spcPts val="400"/>
                        </a:spcAft>
                      </a:pPr>
                      <a:r>
                        <a:rPr lang="en-GB" sz="1300">
                          <a:effectLst/>
                          <a:latin typeface="Arial" panose="020B0604020202020204" pitchFamily="34" charset="0"/>
                          <a:ea typeface="Times New Roman" panose="02020603050405020304" pitchFamily="18" charset="0"/>
                          <a:cs typeface="Calibri" panose="020F0502020204030204" pitchFamily="34" charset="0"/>
                        </a:rPr>
                        <a:t>NACE Level </a:t>
                      </a:r>
                      <a:endParaRPr lang="en-GB" sz="130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fontAlgn="base">
                        <a:lnSpc>
                          <a:spcPct val="115000"/>
                        </a:lnSpc>
                        <a:spcBef>
                          <a:spcPts val="200"/>
                        </a:spcBef>
                        <a:spcAft>
                          <a:spcPts val="400"/>
                        </a:spcAft>
                      </a:pPr>
                      <a:r>
                        <a:rPr lang="en-IE" sz="1300" dirty="0">
                          <a:effectLst/>
                          <a:latin typeface="Arial" panose="020B0604020202020204" pitchFamily="34" charset="0"/>
                          <a:ea typeface="Calibri" panose="020F0502020204030204" pitchFamily="34" charset="0"/>
                          <a:cs typeface="Calibri" panose="020F0502020204030204" pitchFamily="34" charset="0"/>
                        </a:rPr>
                        <a:t>4</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1205938"/>
                  </a:ext>
                </a:extLst>
              </a:tr>
              <a:tr h="225752">
                <a:tc>
                  <a:txBody>
                    <a:bodyPr/>
                    <a:lstStyle/>
                    <a:p>
                      <a:pPr marL="17780" fontAlgn="base">
                        <a:lnSpc>
                          <a:spcPct val="115000"/>
                        </a:lnSpc>
                        <a:spcBef>
                          <a:spcPts val="200"/>
                        </a:spcBef>
                        <a:spcAft>
                          <a:spcPts val="400"/>
                        </a:spcAft>
                      </a:pPr>
                      <a:r>
                        <a:rPr lang="en-GB" sz="1300" dirty="0">
                          <a:effectLst/>
                          <a:latin typeface="Arial" panose="020B0604020202020204" pitchFamily="34" charset="0"/>
                          <a:ea typeface="Times New Roman" panose="02020603050405020304" pitchFamily="18" charset="0"/>
                          <a:cs typeface="Calibri" panose="020F0502020204030204" pitchFamily="34" charset="0"/>
                        </a:rPr>
                        <a:t>Code </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 fontAlgn="base">
                        <a:lnSpc>
                          <a:spcPct val="115000"/>
                        </a:lnSpc>
                        <a:spcBef>
                          <a:spcPts val="200"/>
                        </a:spcBef>
                        <a:spcAft>
                          <a:spcPts val="400"/>
                        </a:spcAft>
                      </a:pPr>
                      <a:r>
                        <a:rPr lang="en-GB" sz="1300" dirty="0">
                          <a:effectLst/>
                          <a:latin typeface="Arial" panose="020B0604020202020204" pitchFamily="34" charset="0"/>
                          <a:ea typeface="Times New Roman" panose="02020603050405020304" pitchFamily="18" charset="0"/>
                          <a:cs typeface="Calibri" panose="020F0502020204030204" pitchFamily="34" charset="0"/>
                        </a:rPr>
                        <a:t>D.35.1.1</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5816888"/>
                  </a:ext>
                </a:extLst>
              </a:tr>
              <a:tr h="225752">
                <a:tc>
                  <a:txBody>
                    <a:bodyPr/>
                    <a:lstStyle/>
                    <a:p>
                      <a:pPr marL="17780" fontAlgn="base">
                        <a:lnSpc>
                          <a:spcPct val="115000"/>
                        </a:lnSpc>
                        <a:spcBef>
                          <a:spcPts val="200"/>
                        </a:spcBef>
                        <a:spcAft>
                          <a:spcPts val="400"/>
                        </a:spcAft>
                      </a:pPr>
                      <a:r>
                        <a:rPr lang="en-GB" sz="1300" dirty="0">
                          <a:effectLst/>
                          <a:latin typeface="Arial" panose="020B0604020202020204" pitchFamily="34" charset="0"/>
                          <a:ea typeface="Times New Roman" panose="02020603050405020304" pitchFamily="18" charset="0"/>
                          <a:cs typeface="Calibri" panose="020F0502020204030204" pitchFamily="34" charset="0"/>
                        </a:rPr>
                        <a:t>Description </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Construction and operation of electricity generation facilities that produce electricity from Hydropower</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283945"/>
                  </a:ext>
                </a:extLst>
              </a:tr>
              <a:tr h="225752">
                <a:tc gridSpan="2">
                  <a:txBody>
                    <a:bodyPr/>
                    <a:lstStyle/>
                    <a:p>
                      <a:pPr marL="17780">
                        <a:lnSpc>
                          <a:spcPct val="115000"/>
                        </a:lnSpc>
                        <a:spcBef>
                          <a:spcPts val="200"/>
                        </a:spcBef>
                        <a:spcAft>
                          <a:spcPts val="400"/>
                        </a:spcAft>
                      </a:pPr>
                      <a:r>
                        <a:rPr lang="en-GB" sz="1300" b="1" dirty="0">
                          <a:solidFill>
                            <a:srgbClr val="FFFFFF"/>
                          </a:solidFill>
                          <a:effectLst/>
                          <a:latin typeface="Arial" panose="020B0604020202020204" pitchFamily="34" charset="0"/>
                          <a:ea typeface="Times New Roman" panose="02020603050405020304" pitchFamily="18" charset="0"/>
                          <a:cs typeface="Calibri" panose="020F0502020204030204" pitchFamily="34" charset="0"/>
                        </a:rPr>
                        <a:t>Mitigation criteria </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extLst>
                  <a:ext uri="{0D108BD9-81ED-4DB2-BD59-A6C34878D82A}">
                    <a16:rowId xmlns:a16="http://schemas.microsoft.com/office/drawing/2014/main" val="2061240978"/>
                  </a:ext>
                </a:extLst>
              </a:tr>
              <a:tr h="1555452">
                <a:tc>
                  <a:txBody>
                    <a:bodyPr/>
                    <a:lstStyle/>
                    <a:p>
                      <a:pPr marL="17780" fontAlgn="base">
                        <a:lnSpc>
                          <a:spcPct val="115000"/>
                        </a:lnSpc>
                        <a:spcBef>
                          <a:spcPts val="200"/>
                        </a:spcBef>
                        <a:spcAft>
                          <a:spcPts val="400"/>
                        </a:spcAft>
                      </a:pPr>
                      <a:r>
                        <a:rPr lang="en-GB" sz="1300" dirty="0">
                          <a:effectLst/>
                          <a:latin typeface="Arial" panose="020B0604020202020204" pitchFamily="34" charset="0"/>
                          <a:ea typeface="Times New Roman" panose="02020603050405020304" pitchFamily="18" charset="0"/>
                          <a:cs typeface="Calibri" panose="020F0502020204030204" pitchFamily="34" charset="0"/>
                        </a:rPr>
                        <a:t>Principle</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Support a transition to a net-zero emissions economy</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 Avoidance of lock-in to technologies which do not support the transition to a net-zero emissions economy</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 Ensure that economic activities meet best practice standards</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 Ensure equal comparability within an economic activity with regards to achieving net-zero emissions economy target</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Calibri" panose="020F0502020204030204" pitchFamily="34" charset="0"/>
                        </a:rPr>
                        <a:t>• Where necessary, incorporating technology-specific considerations into secondary metrics and thresholds</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133255565"/>
                  </a:ext>
                </a:extLst>
              </a:tr>
              <a:tr h="1555452">
                <a:tc>
                  <a:txBody>
                    <a:bodyPr/>
                    <a:lstStyle/>
                    <a:p>
                      <a:pPr marL="17780" fontAlgn="base">
                        <a:lnSpc>
                          <a:spcPct val="115000"/>
                        </a:lnSpc>
                        <a:spcBef>
                          <a:spcPts val="200"/>
                        </a:spcBef>
                        <a:spcAft>
                          <a:spcPts val="400"/>
                        </a:spcAft>
                      </a:pPr>
                      <a:r>
                        <a:rPr lang="en-GB" sz="1300" dirty="0">
                          <a:effectLst/>
                          <a:latin typeface="Arial" panose="020B0604020202020204" pitchFamily="34" charset="0"/>
                          <a:ea typeface="Calibri" panose="020F0502020204030204" pitchFamily="34" charset="0"/>
                          <a:cs typeface="Arial" panose="020B0604020202020204" pitchFamily="34" charset="0"/>
                        </a:rPr>
                        <a:t>Metric &amp; Threshold</a:t>
                      </a: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Arial" panose="020B0604020202020204" pitchFamily="34" charset="0"/>
                        </a:rPr>
                        <a:t>[…]</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Arial" panose="020B0604020202020204" pitchFamily="34" charset="0"/>
                        </a:rPr>
                        <a:t>Declining threshold: Facilities operating at </a:t>
                      </a:r>
                      <a:r>
                        <a:rPr lang="en-US" sz="1300" b="1" dirty="0">
                          <a:effectLst/>
                          <a:latin typeface="Arial" panose="020B0604020202020204" pitchFamily="34" charset="0"/>
                          <a:ea typeface="Calibri" panose="020F0502020204030204" pitchFamily="34" charset="0"/>
                          <a:cs typeface="Arial" panose="020B0604020202020204" pitchFamily="34" charset="0"/>
                        </a:rPr>
                        <a:t>life cycle GHG emissions lower than 100gCO2e/kWh</a:t>
                      </a:r>
                      <a:r>
                        <a:rPr lang="en-US" sz="1300" dirty="0">
                          <a:effectLst/>
                          <a:latin typeface="Arial" panose="020B0604020202020204" pitchFamily="34" charset="0"/>
                          <a:ea typeface="Calibri" panose="020F0502020204030204" pitchFamily="34" charset="0"/>
                          <a:cs typeface="Arial" panose="020B0604020202020204" pitchFamily="34" charset="0"/>
                        </a:rPr>
                        <a:t>, declining to 0gCO2e/kWh by 2050, are eligible</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Arial" panose="020B0604020202020204" pitchFamily="34" charset="0"/>
                        </a:rPr>
                        <a:t>• This threshold will be reduced every 5 years in line with a net-zero CO2e in 2050 trajectory</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Arial" panose="020B0604020202020204" pitchFamily="34" charset="0"/>
                        </a:rPr>
                        <a:t>• Assets and activities must meet the threshold at the point in time when taxonomy approval is sought</a:t>
                      </a:r>
                    </a:p>
                    <a:p>
                      <a:pPr>
                        <a:lnSpc>
                          <a:spcPct val="115000"/>
                        </a:lnSpc>
                        <a:spcBef>
                          <a:spcPts val="200"/>
                        </a:spcBef>
                        <a:spcAft>
                          <a:spcPts val="400"/>
                        </a:spcAft>
                      </a:pPr>
                      <a:r>
                        <a:rPr lang="en-US" sz="1300" dirty="0">
                          <a:effectLst/>
                          <a:latin typeface="Arial" panose="020B0604020202020204" pitchFamily="34" charset="0"/>
                          <a:ea typeface="Calibri" panose="020F0502020204030204" pitchFamily="34" charset="0"/>
                          <a:cs typeface="Arial" panose="020B0604020202020204" pitchFamily="34" charset="0"/>
                        </a:rPr>
                        <a:t>For activities which go beyond 2050, it must be technically feasible to reach net-zero emissions</a:t>
                      </a:r>
                      <a:endParaRPr lang="en-GB" sz="1300" dirty="0">
                        <a:effectLst/>
                        <a:latin typeface="Arial" panose="020B060402020202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142921985"/>
                  </a:ext>
                </a:extLst>
              </a:tr>
            </a:tbl>
          </a:graphicData>
        </a:graphic>
      </p:graphicFrame>
      <p:pic>
        <p:nvPicPr>
          <p:cNvPr id="3" name="Picture 2" descr="Image result for ulb llm international business law">
            <a:hlinkClick r:id="rId2"/>
            <a:extLst>
              <a:ext uri="{FF2B5EF4-FFF2-40B4-BE49-F238E27FC236}">
                <a16:creationId xmlns:a16="http://schemas.microsoft.com/office/drawing/2014/main" id="{EC9305A8-2E88-CC14-416D-03FBF3C057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597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1C5B1-7B8D-40DB-911B-63E5EE9B1371}"/>
              </a:ext>
            </a:extLst>
          </p:cNvPr>
          <p:cNvSpPr>
            <a:spLocks noGrp="1"/>
          </p:cNvSpPr>
          <p:nvPr>
            <p:ph type="title"/>
          </p:nvPr>
        </p:nvSpPr>
        <p:spPr/>
        <p:txBody>
          <a:bodyPr/>
          <a:lstStyle/>
          <a:p>
            <a:r>
              <a:rPr lang="en-GB" dirty="0"/>
              <a:t>Example – Climate Change Mitigation</a:t>
            </a:r>
          </a:p>
        </p:txBody>
      </p:sp>
      <p:graphicFrame>
        <p:nvGraphicFramePr>
          <p:cNvPr id="13" name="Table 12">
            <a:extLst>
              <a:ext uri="{FF2B5EF4-FFF2-40B4-BE49-F238E27FC236}">
                <a16:creationId xmlns:a16="http://schemas.microsoft.com/office/drawing/2014/main" id="{0C16DA68-D96F-4DB5-BD93-E0D5F8E85A2E}"/>
              </a:ext>
            </a:extLst>
          </p:cNvPr>
          <p:cNvGraphicFramePr>
            <a:graphicFrameLocks noGrp="1"/>
          </p:cNvGraphicFramePr>
          <p:nvPr/>
        </p:nvGraphicFramePr>
        <p:xfrm>
          <a:off x="444594" y="1340768"/>
          <a:ext cx="11305256" cy="4923331"/>
        </p:xfrm>
        <a:graphic>
          <a:graphicData uri="http://schemas.openxmlformats.org/drawingml/2006/table">
            <a:tbl>
              <a:tblPr firstRow="1" firstCol="1" bandRow="1"/>
              <a:tblGrid>
                <a:gridCol w="1789321">
                  <a:extLst>
                    <a:ext uri="{9D8B030D-6E8A-4147-A177-3AD203B41FA5}">
                      <a16:colId xmlns:a16="http://schemas.microsoft.com/office/drawing/2014/main" val="2135703211"/>
                    </a:ext>
                  </a:extLst>
                </a:gridCol>
                <a:gridCol w="9515935">
                  <a:extLst>
                    <a:ext uri="{9D8B030D-6E8A-4147-A177-3AD203B41FA5}">
                      <a16:colId xmlns:a16="http://schemas.microsoft.com/office/drawing/2014/main" val="3660115714"/>
                    </a:ext>
                  </a:extLst>
                </a:gridCol>
              </a:tblGrid>
              <a:tr h="149643">
                <a:tc gridSpan="2">
                  <a:txBody>
                    <a:bodyPr/>
                    <a:lstStyle/>
                    <a:p>
                      <a:pPr>
                        <a:lnSpc>
                          <a:spcPct val="100000"/>
                        </a:lnSpc>
                        <a:spcBef>
                          <a:spcPts val="200"/>
                        </a:spcBef>
                        <a:spcAft>
                          <a:spcPts val="400"/>
                        </a:spcAft>
                      </a:pPr>
                      <a:r>
                        <a:rPr lang="en-GB" sz="11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Do no significant harm assessment</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extLst>
                  <a:ext uri="{0D108BD9-81ED-4DB2-BD59-A6C34878D82A}">
                    <a16:rowId xmlns:a16="http://schemas.microsoft.com/office/drawing/2014/main" val="1377664350"/>
                  </a:ext>
                </a:extLst>
              </a:tr>
              <a:tr h="837557">
                <a:tc gridSpan="2">
                  <a:txBody>
                    <a:bodyPr/>
                    <a:lstStyle/>
                    <a:p>
                      <a:pPr>
                        <a:lnSpc>
                          <a:spcPct val="100000"/>
                        </a:lnSpc>
                        <a:spcBef>
                          <a:spcPts val="200"/>
                        </a:spcBef>
                        <a:spcAft>
                          <a:spcPts val="400"/>
                        </a:spcAft>
                      </a:pPr>
                      <a:r>
                        <a:rPr lang="en-US" sz="1100" dirty="0">
                          <a:effectLst/>
                          <a:latin typeface="Arial" panose="020B0604020202020204" pitchFamily="34" charset="0"/>
                          <a:ea typeface="Calibri" panose="020F0502020204030204" pitchFamily="34" charset="0"/>
                          <a:cs typeface="Arial" panose="020B0604020202020204" pitchFamily="34" charset="0"/>
                        </a:rPr>
                        <a:t>The main environmental impacts associated with hydropower installations are:</a:t>
                      </a:r>
                    </a:p>
                    <a:p>
                      <a:pPr>
                        <a:lnSpc>
                          <a:spcPct val="100000"/>
                        </a:lnSpc>
                        <a:spcBef>
                          <a:spcPts val="200"/>
                        </a:spcBef>
                        <a:spcAft>
                          <a:spcPts val="400"/>
                        </a:spcAft>
                      </a:pPr>
                      <a:r>
                        <a:rPr lang="en-US" sz="1100" dirty="0">
                          <a:effectLst/>
                          <a:latin typeface="Arial" panose="020B0604020202020204" pitchFamily="34" charset="0"/>
                          <a:ea typeface="Calibri" panose="020F0502020204030204" pitchFamily="34" charset="0"/>
                          <a:cs typeface="Arial" panose="020B0604020202020204" pitchFamily="34" charset="0"/>
                        </a:rPr>
                        <a:t>- Emissions to water and generation of waste during construction;</a:t>
                      </a:r>
                    </a:p>
                    <a:p>
                      <a:pPr>
                        <a:lnSpc>
                          <a:spcPct val="100000"/>
                        </a:lnSpc>
                        <a:spcBef>
                          <a:spcPts val="200"/>
                        </a:spcBef>
                        <a:spcAft>
                          <a:spcPts val="400"/>
                        </a:spcAft>
                      </a:pPr>
                      <a:r>
                        <a:rPr lang="en-US" sz="1100" dirty="0">
                          <a:effectLst/>
                          <a:latin typeface="Arial" panose="020B0604020202020204" pitchFamily="34" charset="0"/>
                          <a:ea typeface="Calibri" panose="020F0502020204030204" pitchFamily="34" charset="0"/>
                          <a:cs typeface="Arial" panose="020B0604020202020204" pitchFamily="34" charset="0"/>
                        </a:rPr>
                        <a:t>- Impacts on biodiversity associated with fragmentation of ecosystems and changes to habitat, to hydrological and hydrogeological regimes, water chemistry, and interference with species migration pathways as a result of the establishment of the installation and its operation</a:t>
                      </a:r>
                      <a:endParaRPr lang="en-GB" sz="1100" dirty="0">
                        <a:effectLst/>
                        <a:latin typeface="Arial" panose="020B060402020202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399920480"/>
                  </a:ext>
                </a:extLst>
              </a:tr>
              <a:tr h="327248">
                <a:tc>
                  <a:txBody>
                    <a:bodyPr/>
                    <a:lstStyle/>
                    <a:p>
                      <a:pPr>
                        <a:lnSpc>
                          <a:spcPct val="100000"/>
                        </a:lnSpc>
                        <a:spcBef>
                          <a:spcPts val="200"/>
                        </a:spcBef>
                        <a:spcAft>
                          <a:spcPts val="400"/>
                        </a:spcAft>
                      </a:pPr>
                      <a:r>
                        <a:rPr lang="en-GB" sz="1100" dirty="0">
                          <a:effectLst/>
                          <a:latin typeface="Arial" panose="020B0604020202020204" pitchFamily="34" charset="0"/>
                          <a:ea typeface="Times New Roman" panose="02020603050405020304" pitchFamily="18" charset="0"/>
                          <a:cs typeface="Arial" panose="020B0604020202020204" pitchFamily="34" charset="0"/>
                        </a:rPr>
                        <a:t>(2) Adaptation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200"/>
                        </a:spcBef>
                        <a:spcAft>
                          <a:spcPts val="400"/>
                        </a:spcAft>
                      </a:pPr>
                      <a:r>
                        <a:rPr lang="en-US" sz="1100" dirty="0">
                          <a:effectLst/>
                          <a:latin typeface="Arial" panose="020B0604020202020204" pitchFamily="34" charset="0"/>
                          <a:ea typeface="Calibri" panose="020F0502020204030204" pitchFamily="34" charset="0"/>
                          <a:cs typeface="Arial" panose="020B0604020202020204" pitchFamily="34" charset="0"/>
                        </a:rPr>
                        <a:t>Refer to the screening criteria for DNSH to climate change adaptation.</a:t>
                      </a:r>
                      <a:endParaRPr lang="en-GB" sz="1100" dirty="0">
                        <a:effectLst/>
                        <a:latin typeface="Arial" panose="020B060402020202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9953006"/>
                  </a:ext>
                </a:extLst>
              </a:tr>
              <a:tr h="149643">
                <a:tc>
                  <a:txBody>
                    <a:bodyPr/>
                    <a:lstStyle/>
                    <a:p>
                      <a:pPr>
                        <a:lnSpc>
                          <a:spcPct val="100000"/>
                        </a:lnSpc>
                        <a:spcBef>
                          <a:spcPts val="200"/>
                        </a:spcBef>
                        <a:spcAft>
                          <a:spcPts val="400"/>
                        </a:spcAft>
                      </a:pPr>
                      <a:r>
                        <a:rPr lang="en-GB" sz="1100" dirty="0">
                          <a:effectLst/>
                          <a:latin typeface="Arial" panose="020B0604020202020204" pitchFamily="34" charset="0"/>
                          <a:ea typeface="Times New Roman" panose="02020603050405020304" pitchFamily="18" charset="0"/>
                          <a:cs typeface="Arial" panose="020B0604020202020204" pitchFamily="34" charset="0"/>
                        </a:rPr>
                        <a:t>(3) Water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200"/>
                        </a:spcBef>
                        <a:spcAft>
                          <a:spcPts val="400"/>
                        </a:spcAft>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r>
                        <a:rPr lang="en-US" sz="1100" dirty="0">
                          <a:effectLst/>
                          <a:latin typeface="Arial" panose="020B0604020202020204" pitchFamily="34" charset="0"/>
                          <a:ea typeface="Times New Roman" panose="02020603050405020304" pitchFamily="18" charset="0"/>
                          <a:cs typeface="Arial" panose="020B0604020202020204" pitchFamily="34" charset="0"/>
                        </a:rPr>
                        <a:t>For new projects:</a:t>
                      </a:r>
                    </a:p>
                    <a:p>
                      <a:pPr>
                        <a:lnSpc>
                          <a:spcPct val="100000"/>
                        </a:lnSpc>
                        <a:spcBef>
                          <a:spcPts val="200"/>
                        </a:spcBef>
                        <a:spcAft>
                          <a:spcPts val="400"/>
                        </a:spcAft>
                      </a:pPr>
                      <a:r>
                        <a:rPr lang="en-US" sz="1100" dirty="0">
                          <a:effectLst/>
                          <a:latin typeface="Arial" panose="020B0604020202020204" pitchFamily="34" charset="0"/>
                          <a:ea typeface="Times New Roman" panose="02020603050405020304" pitchFamily="18" charset="0"/>
                          <a:cs typeface="Arial" panose="020B0604020202020204" pitchFamily="34" charset="0"/>
                        </a:rPr>
                        <a:t>Ensure </a:t>
                      </a:r>
                      <a:r>
                        <a:rPr lang="en-US" sz="1100" b="1" dirty="0">
                          <a:effectLst/>
                          <a:latin typeface="Arial" panose="020B0604020202020204" pitchFamily="34" charset="0"/>
                          <a:ea typeface="Times New Roman" panose="02020603050405020304" pitchFamily="18" charset="0"/>
                          <a:cs typeface="Arial" panose="020B0604020202020204" pitchFamily="34" charset="0"/>
                        </a:rPr>
                        <a:t>implementation of a River Basin Management </a:t>
                      </a:r>
                      <a:r>
                        <a:rPr lang="en-US" sz="1100" dirty="0">
                          <a:effectLst/>
                          <a:latin typeface="Arial" panose="020B0604020202020204" pitchFamily="34" charset="0"/>
                          <a:ea typeface="Times New Roman" panose="02020603050405020304" pitchFamily="18" charset="0"/>
                          <a:cs typeface="Arial" panose="020B0604020202020204" pitchFamily="34" charset="0"/>
                        </a:rPr>
                        <a:t>[…] and ensure that an </a:t>
                      </a:r>
                      <a:r>
                        <a:rPr lang="en-US" sz="1100" b="1" dirty="0">
                          <a:effectLst/>
                          <a:latin typeface="Arial" panose="020B0604020202020204" pitchFamily="34" charset="0"/>
                          <a:ea typeface="Times New Roman" panose="02020603050405020304" pitchFamily="18" charset="0"/>
                          <a:cs typeface="Arial" panose="020B0604020202020204" pitchFamily="34" charset="0"/>
                        </a:rPr>
                        <a:t>appropriate cumulative impact assessment</a:t>
                      </a:r>
                      <a:r>
                        <a:rPr lang="en-US" sz="1100" dirty="0">
                          <a:effectLst/>
                          <a:latin typeface="Arial" panose="020B0604020202020204" pitchFamily="34" charset="0"/>
                          <a:ea typeface="Times New Roman" panose="02020603050405020304" pitchFamily="18" charset="0"/>
                          <a:cs typeface="Arial" panose="020B0604020202020204" pitchFamily="34" charset="0"/>
                        </a:rPr>
                        <a:t> or equivalent study has been undertaken […]</a:t>
                      </a:r>
                    </a:p>
                    <a:p>
                      <a:pPr>
                        <a:lnSpc>
                          <a:spcPct val="100000"/>
                        </a:lnSpc>
                        <a:spcBef>
                          <a:spcPts val="200"/>
                        </a:spcBef>
                        <a:spcAft>
                          <a:spcPts val="400"/>
                        </a:spcAft>
                      </a:pPr>
                      <a:r>
                        <a:rPr lang="en-US" sz="1100" dirty="0">
                          <a:effectLst/>
                          <a:latin typeface="Arial" panose="020B0604020202020204" pitchFamily="34" charset="0"/>
                          <a:ea typeface="Times New Roman" panose="02020603050405020304" pitchFamily="18" charset="0"/>
                          <a:cs typeface="Arial" panose="020B0604020202020204" pitchFamily="34" charset="0"/>
                        </a:rPr>
                        <a:t>Ensure that the conditions outlined in article 4(7) of the WFD are met based on ground evidence. […]</a:t>
                      </a:r>
                    </a:p>
                    <a:p>
                      <a:pPr>
                        <a:lnSpc>
                          <a:spcPct val="100000"/>
                        </a:lnSpc>
                        <a:spcBef>
                          <a:spcPts val="200"/>
                        </a:spcBef>
                        <a:spcAft>
                          <a:spcPts val="400"/>
                        </a:spcAft>
                      </a:pPr>
                      <a:r>
                        <a:rPr lang="en-US" sz="1100" dirty="0">
                          <a:effectLst/>
                          <a:latin typeface="Arial" panose="020B0604020202020204" pitchFamily="34" charset="0"/>
                          <a:ea typeface="Times New Roman" panose="02020603050405020304" pitchFamily="18" charset="0"/>
                          <a:cs typeface="Arial" panose="020B0604020202020204" pitchFamily="34" charset="0"/>
                        </a:rPr>
                        <a:t>Construction of new hydropower should not lead to increase fragmentation of rivers, consequently refurbishment of existing hydropower plant and rehabilitation of existing barriers should be </a:t>
                      </a:r>
                      <a:r>
                        <a:rPr lang="en-GB" sz="1100" noProof="0" dirty="0">
                          <a:effectLst/>
                          <a:latin typeface="Arial" panose="020B0604020202020204" pitchFamily="34" charset="0"/>
                          <a:ea typeface="Times New Roman" panose="02020603050405020304" pitchFamily="18" charset="0"/>
                          <a:cs typeface="Arial" panose="020B0604020202020204" pitchFamily="34" charset="0"/>
                        </a:rPr>
                        <a:t>prioritised</a:t>
                      </a:r>
                      <a:r>
                        <a:rPr lang="en-US"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309180"/>
                  </a:ext>
                </a:extLst>
              </a:tr>
              <a:tr h="149643">
                <a:tc>
                  <a:txBody>
                    <a:bodyPr/>
                    <a:lstStyle/>
                    <a:p>
                      <a:pPr>
                        <a:lnSpc>
                          <a:spcPct val="100000"/>
                        </a:lnSpc>
                        <a:spcBef>
                          <a:spcPts val="200"/>
                        </a:spcBef>
                        <a:spcAft>
                          <a:spcPts val="400"/>
                        </a:spcAft>
                      </a:pPr>
                      <a:r>
                        <a:rPr lang="en-GB" sz="1100" dirty="0">
                          <a:effectLst/>
                          <a:latin typeface="Arial" panose="020B0604020202020204" pitchFamily="34" charset="0"/>
                          <a:ea typeface="Times New Roman" panose="02020603050405020304" pitchFamily="18" charset="0"/>
                          <a:cs typeface="Arial" panose="020B0604020202020204" pitchFamily="34" charset="0"/>
                        </a:rPr>
                        <a:t>(4) Circular Economy</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200"/>
                        </a:spcBef>
                        <a:spcAft>
                          <a:spcPts val="400"/>
                        </a:spcAft>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2789118"/>
                  </a:ext>
                </a:extLst>
              </a:tr>
              <a:tr h="908003">
                <a:tc>
                  <a:txBody>
                    <a:bodyPr/>
                    <a:lstStyle/>
                    <a:p>
                      <a:pPr>
                        <a:lnSpc>
                          <a:spcPct val="100000"/>
                        </a:lnSpc>
                        <a:spcBef>
                          <a:spcPts val="200"/>
                        </a:spcBef>
                        <a:spcAft>
                          <a:spcPts val="400"/>
                        </a:spcAft>
                      </a:pPr>
                      <a:r>
                        <a:rPr lang="en-GB" sz="1100">
                          <a:effectLst/>
                          <a:latin typeface="Arial" panose="020B0604020202020204" pitchFamily="34" charset="0"/>
                          <a:ea typeface="Times New Roman" panose="02020603050405020304" pitchFamily="18" charset="0"/>
                          <a:cs typeface="Arial" panose="020B0604020202020204" pitchFamily="34" charset="0"/>
                        </a:rPr>
                        <a:t>(5) Pollution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0000"/>
                        </a:lnSpc>
                        <a:spcBef>
                          <a:spcPts val="200"/>
                        </a:spcBef>
                        <a:spcAft>
                          <a:spcPts val="400"/>
                        </a:spcAft>
                        <a:buFont typeface="Symbol" panose="05050102010706020507" pitchFamily="18" charset="2"/>
                        <a:buNone/>
                        <a:tabLst>
                          <a:tab pos="228600" algn="l"/>
                        </a:tabLst>
                      </a:pPr>
                      <a:r>
                        <a:rPr lang="en-US" sz="1100" dirty="0">
                          <a:effectLst/>
                          <a:latin typeface="Arial" panose="020B0604020202020204" pitchFamily="34" charset="0"/>
                          <a:cs typeface="Arial" panose="020B0604020202020204" pitchFamily="34" charset="0"/>
                        </a:rPr>
                        <a:t>Establishing a River Basin Management Plan (as outlined in the EU Water Framework Directive) and ensure compliance with applicable EU regulations.</a:t>
                      </a:r>
                    </a:p>
                    <a:p>
                      <a:pPr marL="0" lvl="0" indent="0">
                        <a:lnSpc>
                          <a:spcPct val="100000"/>
                        </a:lnSpc>
                        <a:spcBef>
                          <a:spcPts val="200"/>
                        </a:spcBef>
                        <a:spcAft>
                          <a:spcPts val="400"/>
                        </a:spcAft>
                        <a:buFont typeface="Symbol" panose="05050102010706020507" pitchFamily="18" charset="2"/>
                        <a:buNone/>
                        <a:tabLst>
                          <a:tab pos="228600" algn="l"/>
                        </a:tabLst>
                      </a:pPr>
                      <a:r>
                        <a:rPr lang="en-US" sz="1100" dirty="0">
                          <a:effectLst/>
                          <a:latin typeface="Arial" panose="020B0604020202020204" pitchFamily="34" charset="0"/>
                          <a:cs typeface="Arial" panose="020B0604020202020204" pitchFamily="34" charset="0"/>
                        </a:rPr>
                        <a:t>Reference for outside EU: IFC’s and World Bank Group’s environmental and social standards.</a:t>
                      </a:r>
                    </a:p>
                    <a:p>
                      <a:pPr marL="0" lvl="0" indent="0">
                        <a:lnSpc>
                          <a:spcPct val="100000"/>
                        </a:lnSpc>
                        <a:spcBef>
                          <a:spcPts val="200"/>
                        </a:spcBef>
                        <a:spcAft>
                          <a:spcPts val="400"/>
                        </a:spcAft>
                        <a:buFont typeface="Symbol" panose="05050102010706020507" pitchFamily="18" charset="2"/>
                        <a:buNone/>
                        <a:tabLst>
                          <a:tab pos="228600" algn="l"/>
                        </a:tabLst>
                      </a:pPr>
                      <a:r>
                        <a:rPr lang="en-US" sz="1100" dirty="0">
                          <a:effectLst/>
                          <a:latin typeface="Arial" panose="020B0604020202020204" pitchFamily="34" charset="0"/>
                          <a:cs typeface="Arial" panose="020B0604020202020204" pitchFamily="34" charset="0"/>
                        </a:rPr>
                        <a:t>Parameters and acceptable limits/ranges and necessary sampling and measuring frequency are contained in EU Directive 2006/44/EC […]</a:t>
                      </a:r>
                      <a:endParaRPr lang="en-GB" sz="1100" dirty="0">
                        <a:effectLst/>
                        <a:latin typeface="Arial" panose="020B060402020202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4151328"/>
                  </a:ext>
                </a:extLst>
              </a:tr>
              <a:tr h="149643">
                <a:tc>
                  <a:txBody>
                    <a:bodyPr/>
                    <a:lstStyle/>
                    <a:p>
                      <a:pPr>
                        <a:lnSpc>
                          <a:spcPct val="100000"/>
                        </a:lnSpc>
                        <a:spcBef>
                          <a:spcPts val="200"/>
                        </a:spcBef>
                        <a:spcAft>
                          <a:spcPts val="400"/>
                        </a:spcAft>
                      </a:pPr>
                      <a:r>
                        <a:rPr lang="en-GB" sz="1100">
                          <a:effectLst/>
                          <a:latin typeface="Arial" panose="020B0604020202020204" pitchFamily="34" charset="0"/>
                          <a:ea typeface="Times New Roman" panose="02020603050405020304" pitchFamily="18" charset="0"/>
                          <a:cs typeface="Arial" panose="020B0604020202020204" pitchFamily="34" charset="0"/>
                        </a:rPr>
                        <a:t>(6) Ecosystems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pPr>
                      <a:r>
                        <a:rPr lang="en-US" sz="1100" dirty="0">
                          <a:effectLst/>
                          <a:latin typeface="Arial" panose="020B0604020202020204" pitchFamily="34" charset="0"/>
                          <a:cs typeface="Arial" panose="020B0604020202020204" pitchFamily="34" charset="0"/>
                        </a:rPr>
                        <a:t>Ensure an Environmental Impact Assessment (EIA) has been completed in accordance with […] Ensure any required mitigation measures for protecting biodiversity/eco-systems have been implemented.</a:t>
                      </a:r>
                    </a:p>
                    <a:p>
                      <a:pPr>
                        <a:lnSpc>
                          <a:spcPct val="100000"/>
                        </a:lnSpc>
                      </a:pPr>
                      <a:r>
                        <a:rPr lang="en-US" sz="1100" dirty="0">
                          <a:effectLst/>
                          <a:latin typeface="Arial" panose="020B0604020202020204" pitchFamily="34" charset="0"/>
                          <a:cs typeface="Arial" panose="020B0604020202020204" pitchFamily="34" charset="0"/>
                        </a:rPr>
                        <a:t>For sites/operations located in or near to biodiversity-sensitive areas […] ensure that an appropriate assessment has been conducted in compliance with the provisions of the EU Biodiversity Strategy (COM (2011) 244), the Birds (2009/147/EC) and Habitats (92/43/EEC) Directives or in the case of activities located in non-EU countries, other equivalent national provisions or international standards […]</a:t>
                      </a:r>
                      <a:endParaRPr lang="en-GB" sz="1100" dirty="0">
                        <a:effectLst/>
                        <a:latin typeface="Arial" panose="020B0604020202020204" pitchFamily="34" charset="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117665"/>
                  </a:ext>
                </a:extLst>
              </a:tr>
            </a:tbl>
          </a:graphicData>
        </a:graphic>
      </p:graphicFrame>
      <p:pic>
        <p:nvPicPr>
          <p:cNvPr id="3" name="Picture 2" descr="Image result for ulb llm international business law">
            <a:hlinkClick r:id="rId2"/>
            <a:extLst>
              <a:ext uri="{FF2B5EF4-FFF2-40B4-BE49-F238E27FC236}">
                <a16:creationId xmlns:a16="http://schemas.microsoft.com/office/drawing/2014/main" id="{6C95491D-BB49-831B-AC56-87016E3711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334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1C5B1-7B8D-40DB-911B-63E5EE9B1371}"/>
              </a:ext>
            </a:extLst>
          </p:cNvPr>
          <p:cNvSpPr>
            <a:spLocks noGrp="1"/>
          </p:cNvSpPr>
          <p:nvPr>
            <p:ph type="title"/>
          </p:nvPr>
        </p:nvSpPr>
        <p:spPr/>
        <p:txBody>
          <a:bodyPr/>
          <a:lstStyle/>
          <a:p>
            <a:r>
              <a:rPr lang="de-DE" dirty="0"/>
              <a:t>The </a:t>
            </a:r>
            <a:r>
              <a:rPr lang="de-DE" dirty="0" err="1"/>
              <a:t>Taxonomy</a:t>
            </a:r>
            <a:r>
              <a:rPr lang="de-DE" dirty="0"/>
              <a:t> Regulation – </a:t>
            </a:r>
            <a:r>
              <a:rPr lang="de-DE" dirty="0" err="1"/>
              <a:t>Scope</a:t>
            </a:r>
            <a:r>
              <a:rPr lang="de-DE" dirty="0"/>
              <a:t> of </a:t>
            </a:r>
            <a:r>
              <a:rPr lang="de-DE" dirty="0" err="1"/>
              <a:t>uses</a:t>
            </a:r>
            <a:endParaRPr lang="en-GB" dirty="0"/>
          </a:p>
        </p:txBody>
      </p:sp>
      <p:sp>
        <p:nvSpPr>
          <p:cNvPr id="4" name="Rectangle 3">
            <a:extLst>
              <a:ext uri="{FF2B5EF4-FFF2-40B4-BE49-F238E27FC236}">
                <a16:creationId xmlns:a16="http://schemas.microsoft.com/office/drawing/2014/main" id="{F82CF083-8255-4894-9A8E-CC3DB44B304C}"/>
              </a:ext>
            </a:extLst>
          </p:cNvPr>
          <p:cNvSpPr/>
          <p:nvPr/>
        </p:nvSpPr>
        <p:spPr>
          <a:xfrm>
            <a:off x="700285" y="1434061"/>
            <a:ext cx="10791429" cy="410329"/>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a:ea typeface="+mn-ea"/>
                <a:cs typeface="Cordia New" panose="020B0304020202020204" pitchFamily="34" charset="-34"/>
              </a:rPr>
              <a:t>The Taxonomy Regulation imposes an obligation on three types of users</a:t>
            </a:r>
          </a:p>
        </p:txBody>
      </p:sp>
      <p:grpSp>
        <p:nvGrpSpPr>
          <p:cNvPr id="5" name="Group 4">
            <a:extLst>
              <a:ext uri="{FF2B5EF4-FFF2-40B4-BE49-F238E27FC236}">
                <a16:creationId xmlns:a16="http://schemas.microsoft.com/office/drawing/2014/main" id="{5CD20DC0-496C-426B-89F0-E8EE13B592EE}"/>
              </a:ext>
            </a:extLst>
          </p:cNvPr>
          <p:cNvGrpSpPr>
            <a:grpSpLocks/>
          </p:cNvGrpSpPr>
          <p:nvPr/>
        </p:nvGrpSpPr>
        <p:grpSpPr bwMode="auto">
          <a:xfrm>
            <a:off x="2001525" y="2069072"/>
            <a:ext cx="965911" cy="617526"/>
            <a:chOff x="1264" y="459"/>
            <a:chExt cx="1965" cy="1167"/>
          </a:xfrm>
        </p:grpSpPr>
        <p:sp>
          <p:nvSpPr>
            <p:cNvPr id="6" name="Rectangle 5">
              <a:extLst>
                <a:ext uri="{FF2B5EF4-FFF2-40B4-BE49-F238E27FC236}">
                  <a16:creationId xmlns:a16="http://schemas.microsoft.com/office/drawing/2014/main" id="{D5A00184-CD8D-48A6-8793-9033141CA174}"/>
                </a:ext>
              </a:extLst>
            </p:cNvPr>
            <p:cNvSpPr>
              <a:spLocks noChangeArrowheads="1"/>
            </p:cNvSpPr>
            <p:nvPr/>
          </p:nvSpPr>
          <p:spPr bwMode="auto">
            <a:xfrm>
              <a:off x="1501" y="1289"/>
              <a:ext cx="281" cy="336"/>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7" name="Rectangle 6">
              <a:extLst>
                <a:ext uri="{FF2B5EF4-FFF2-40B4-BE49-F238E27FC236}">
                  <a16:creationId xmlns:a16="http://schemas.microsoft.com/office/drawing/2014/main" id="{F9643244-59DC-43DA-BBD8-249B71D71C70}"/>
                </a:ext>
              </a:extLst>
            </p:cNvPr>
            <p:cNvSpPr>
              <a:spLocks noChangeArrowheads="1"/>
            </p:cNvSpPr>
            <p:nvPr/>
          </p:nvSpPr>
          <p:spPr bwMode="auto">
            <a:xfrm>
              <a:off x="1867" y="1099"/>
              <a:ext cx="272" cy="527"/>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Rectangle 7">
              <a:extLst>
                <a:ext uri="{FF2B5EF4-FFF2-40B4-BE49-F238E27FC236}">
                  <a16:creationId xmlns:a16="http://schemas.microsoft.com/office/drawing/2014/main" id="{B470F6BB-B491-49B4-B346-4FE9AB4CA883}"/>
                </a:ext>
              </a:extLst>
            </p:cNvPr>
            <p:cNvSpPr>
              <a:spLocks noChangeArrowheads="1"/>
            </p:cNvSpPr>
            <p:nvPr/>
          </p:nvSpPr>
          <p:spPr bwMode="auto">
            <a:xfrm>
              <a:off x="2233" y="902"/>
              <a:ext cx="292" cy="723"/>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9" name="AutoShape 383">
              <a:extLst>
                <a:ext uri="{FF2B5EF4-FFF2-40B4-BE49-F238E27FC236}">
                  <a16:creationId xmlns:a16="http://schemas.microsoft.com/office/drawing/2014/main" id="{B753D792-A1C8-4746-BA09-B7CA349CBB1C}"/>
                </a:ext>
              </a:extLst>
            </p:cNvPr>
            <p:cNvSpPr>
              <a:spLocks/>
            </p:cNvSpPr>
            <p:nvPr/>
          </p:nvSpPr>
          <p:spPr bwMode="auto">
            <a:xfrm>
              <a:off x="1264" y="459"/>
              <a:ext cx="1965" cy="800"/>
            </a:xfrm>
            <a:custGeom>
              <a:avLst/>
              <a:gdLst>
                <a:gd name="T0" fmla="+- 0 2560 1265"/>
                <a:gd name="T1" fmla="*/ T0 w 1965"/>
                <a:gd name="T2" fmla="+- 0 617 459"/>
                <a:gd name="T3" fmla="*/ 617 h 800"/>
                <a:gd name="T4" fmla="+- 0 2561 1265"/>
                <a:gd name="T5" fmla="*/ T4 w 1965"/>
                <a:gd name="T6" fmla="+- 0 619 459"/>
                <a:gd name="T7" fmla="*/ 619 h 800"/>
                <a:gd name="T8" fmla="+- 0 2645 1265"/>
                <a:gd name="T9" fmla="*/ T8 w 1965"/>
                <a:gd name="T10" fmla="+- 0 777 459"/>
                <a:gd name="T11" fmla="*/ 777 h 800"/>
                <a:gd name="T12" fmla="+- 0 2633 1265"/>
                <a:gd name="T13" fmla="*/ T12 w 1965"/>
                <a:gd name="T14" fmla="+- 0 792 459"/>
                <a:gd name="T15" fmla="*/ 792 h 800"/>
                <a:gd name="T16" fmla="+- 0 2620 1265"/>
                <a:gd name="T17" fmla="*/ T16 w 1965"/>
                <a:gd name="T18" fmla="+- 0 833 459"/>
                <a:gd name="T19" fmla="*/ 833 h 800"/>
                <a:gd name="T20" fmla="+- 0 2630 1265"/>
                <a:gd name="T21" fmla="*/ T20 w 1965"/>
                <a:gd name="T22" fmla="+- 0 917 459"/>
                <a:gd name="T23" fmla="*/ 917 h 800"/>
                <a:gd name="T24" fmla="+- 0 2695 1265"/>
                <a:gd name="T25" fmla="*/ T24 w 1965"/>
                <a:gd name="T26" fmla="+- 0 993 459"/>
                <a:gd name="T27" fmla="*/ 993 h 800"/>
                <a:gd name="T28" fmla="+- 0 2813 1265"/>
                <a:gd name="T29" fmla="*/ T28 w 1965"/>
                <a:gd name="T30" fmla="+- 0 1046 459"/>
                <a:gd name="T31" fmla="*/ 1046 h 800"/>
                <a:gd name="T32" fmla="+- 0 2821 1265"/>
                <a:gd name="T33" fmla="*/ T32 w 1965"/>
                <a:gd name="T34" fmla="+- 0 1057 459"/>
                <a:gd name="T35" fmla="*/ 1057 h 800"/>
                <a:gd name="T36" fmla="+- 0 2792 1265"/>
                <a:gd name="T37" fmla="*/ T36 w 1965"/>
                <a:gd name="T38" fmla="+- 0 1081 459"/>
                <a:gd name="T39" fmla="*/ 1081 h 800"/>
                <a:gd name="T40" fmla="+- 0 3230 1265"/>
                <a:gd name="T41" fmla="*/ T40 w 1965"/>
                <a:gd name="T42" fmla="+- 0 1067 459"/>
                <a:gd name="T43" fmla="*/ 1067 h 800"/>
                <a:gd name="T44" fmla="+- 0 3209 1265"/>
                <a:gd name="T45" fmla="*/ T44 w 1965"/>
                <a:gd name="T46" fmla="+- 0 1025 459"/>
                <a:gd name="T47" fmla="*/ 1025 h 800"/>
                <a:gd name="T48" fmla="+- 0 3134 1265"/>
                <a:gd name="T49" fmla="*/ T48 w 1965"/>
                <a:gd name="T50" fmla="+- 0 900 459"/>
                <a:gd name="T51" fmla="*/ 900 h 800"/>
                <a:gd name="T52" fmla="+- 0 3097 1265"/>
                <a:gd name="T53" fmla="*/ T52 w 1965"/>
                <a:gd name="T54" fmla="+- 0 865 459"/>
                <a:gd name="T55" fmla="*/ 865 h 800"/>
                <a:gd name="T56" fmla="+- 0 2705 1265"/>
                <a:gd name="T57" fmla="*/ T56 w 1965"/>
                <a:gd name="T58" fmla="+- 0 862 459"/>
                <a:gd name="T59" fmla="*/ 862 h 800"/>
                <a:gd name="T60" fmla="+- 0 3077 1265"/>
                <a:gd name="T61" fmla="*/ T60 w 1965"/>
                <a:gd name="T62" fmla="+- 0 805 459"/>
                <a:gd name="T63" fmla="*/ 805 h 800"/>
                <a:gd name="T64" fmla="+- 0 2661 1265"/>
                <a:gd name="T65" fmla="*/ T64 w 1965"/>
                <a:gd name="T66" fmla="+- 0 617 459"/>
                <a:gd name="T67" fmla="*/ 617 h 800"/>
                <a:gd name="T68" fmla="+- 0 2373 1265"/>
                <a:gd name="T69" fmla="*/ T68 w 1965"/>
                <a:gd name="T70" fmla="+- 0 539 459"/>
                <a:gd name="T71" fmla="*/ 539 h 800"/>
                <a:gd name="T72" fmla="+- 0 1337 1265"/>
                <a:gd name="T73" fmla="*/ T72 w 1965"/>
                <a:gd name="T74" fmla="+- 0 1250 459"/>
                <a:gd name="T75" fmla="*/ 1250 h 800"/>
                <a:gd name="T76" fmla="+- 0 2518 1265"/>
                <a:gd name="T77" fmla="*/ T76 w 1965"/>
                <a:gd name="T78" fmla="+- 0 680 459"/>
                <a:gd name="T79" fmla="*/ 680 h 800"/>
                <a:gd name="T80" fmla="+- 0 2661 1265"/>
                <a:gd name="T81" fmla="*/ T80 w 1965"/>
                <a:gd name="T82" fmla="+- 0 617 459"/>
                <a:gd name="T83" fmla="*/ 617 h 800"/>
                <a:gd name="T84" fmla="+- 0 2630 1265"/>
                <a:gd name="T85" fmla="*/ T84 w 1965"/>
                <a:gd name="T86" fmla="+- 0 567 459"/>
                <a:gd name="T87" fmla="*/ 567 h 800"/>
                <a:gd name="T88" fmla="+- 0 2612 1265"/>
                <a:gd name="T89" fmla="*/ T88 w 1965"/>
                <a:gd name="T90" fmla="+- 0 556 459"/>
                <a:gd name="T91" fmla="*/ 556 h 800"/>
                <a:gd name="T92" fmla="+- 0 2651 1265"/>
                <a:gd name="T93" fmla="*/ T92 w 1965"/>
                <a:gd name="T94" fmla="+- 0 480 459"/>
                <a:gd name="T95" fmla="*/ 480 h 800"/>
                <a:gd name="T96" fmla="+- 0 3128 1265"/>
                <a:gd name="T97" fmla="*/ T96 w 1965"/>
                <a:gd name="T98" fmla="+- 0 889 459"/>
                <a:gd name="T99" fmla="*/ 889 h 800"/>
                <a:gd name="T100" fmla="+- 0 3134 1265"/>
                <a:gd name="T101" fmla="*/ T100 w 1965"/>
                <a:gd name="T102" fmla="+- 0 900 459"/>
                <a:gd name="T103" fmla="*/ 900 h 800"/>
                <a:gd name="T104" fmla="+- 0 3096 1265"/>
                <a:gd name="T105" fmla="*/ T104 w 1965"/>
                <a:gd name="T106" fmla="+- 0 862 459"/>
                <a:gd name="T107" fmla="*/ 862 h 800"/>
                <a:gd name="T108" fmla="+- 0 2706 1265"/>
                <a:gd name="T109" fmla="*/ T108 w 1965"/>
                <a:gd name="T110" fmla="+- 0 864 459"/>
                <a:gd name="T111" fmla="*/ 864 h 800"/>
                <a:gd name="T112" fmla="+- 0 2706 1265"/>
                <a:gd name="T113" fmla="*/ T112 w 1965"/>
                <a:gd name="T114" fmla="+- 0 865 459"/>
                <a:gd name="T115" fmla="*/ 865 h 800"/>
                <a:gd name="T116" fmla="+- 0 3097 1265"/>
                <a:gd name="T117" fmla="*/ T116 w 1965"/>
                <a:gd name="T118" fmla="+- 0 865 459"/>
                <a:gd name="T119" fmla="*/ 865 h 800"/>
                <a:gd name="T120" fmla="+- 0 2766 1265"/>
                <a:gd name="T121" fmla="*/ T120 w 1965"/>
                <a:gd name="T122" fmla="+- 0 652 459"/>
                <a:gd name="T123" fmla="*/ 652 h 800"/>
                <a:gd name="T124" fmla="+- 0 2737 1265"/>
                <a:gd name="T125" fmla="*/ T124 w 1965"/>
                <a:gd name="T126" fmla="+- 0 670 459"/>
                <a:gd name="T127" fmla="*/ 670 h 800"/>
                <a:gd name="T128" fmla="+- 0 2729 1265"/>
                <a:gd name="T129" fmla="*/ T128 w 1965"/>
                <a:gd name="T130" fmla="+- 0 701 459"/>
                <a:gd name="T131" fmla="*/ 701 h 800"/>
                <a:gd name="T132" fmla="+- 0 2783 1265"/>
                <a:gd name="T133" fmla="*/ T132 w 1965"/>
                <a:gd name="T134" fmla="+- 0 799 459"/>
                <a:gd name="T135" fmla="*/ 799 h 800"/>
                <a:gd name="T136" fmla="+- 0 2776 1265"/>
                <a:gd name="T137" fmla="*/ T136 w 1965"/>
                <a:gd name="T138" fmla="+- 0 803 459"/>
                <a:gd name="T139" fmla="*/ 803 h 800"/>
                <a:gd name="T140" fmla="+- 0 3077 1265"/>
                <a:gd name="T141" fmla="*/ T140 w 1965"/>
                <a:gd name="T142" fmla="+- 0 805 459"/>
                <a:gd name="T143" fmla="*/ 805 h 800"/>
                <a:gd name="T144" fmla="+- 0 3063 1265"/>
                <a:gd name="T145" fmla="*/ T144 w 1965"/>
                <a:gd name="T146" fmla="+- 0 761 459"/>
                <a:gd name="T147" fmla="*/ 761 h 800"/>
                <a:gd name="T148" fmla="+- 0 2861 1265"/>
                <a:gd name="T149" fmla="*/ T148 w 1965"/>
                <a:gd name="T150" fmla="+- 0 761 459"/>
                <a:gd name="T151" fmla="*/ 761 h 800"/>
                <a:gd name="T152" fmla="+- 0 2798 1265"/>
                <a:gd name="T153" fmla="*/ T152 w 1965"/>
                <a:gd name="T154" fmla="+- 0 660 459"/>
                <a:gd name="T155" fmla="*/ 660 h 800"/>
                <a:gd name="T156" fmla="+- 0 2766 1265"/>
                <a:gd name="T157" fmla="*/ T156 w 1965"/>
                <a:gd name="T158" fmla="+- 0 652 459"/>
                <a:gd name="T159" fmla="*/ 652 h 800"/>
                <a:gd name="T160" fmla="+- 0 2860 1265"/>
                <a:gd name="T161" fmla="*/ T160 w 1965"/>
                <a:gd name="T162" fmla="+- 0 650 459"/>
                <a:gd name="T163" fmla="*/ 650 h 800"/>
                <a:gd name="T164" fmla="+- 0 2840 1265"/>
                <a:gd name="T165" fmla="*/ T164 w 1965"/>
                <a:gd name="T166" fmla="+- 0 677 459"/>
                <a:gd name="T167" fmla="*/ 677 h 800"/>
                <a:gd name="T168" fmla="+- 0 2844 1265"/>
                <a:gd name="T169" fmla="*/ T168 w 1965"/>
                <a:gd name="T170" fmla="+- 0 710 459"/>
                <a:gd name="T171" fmla="*/ 710 h 800"/>
                <a:gd name="T172" fmla="+- 0 2869 1265"/>
                <a:gd name="T173" fmla="*/ T172 w 1965"/>
                <a:gd name="T174" fmla="+- 0 758 459"/>
                <a:gd name="T175" fmla="*/ 758 h 800"/>
                <a:gd name="T176" fmla="+- 0 3063 1265"/>
                <a:gd name="T177" fmla="*/ T176 w 1965"/>
                <a:gd name="T178" fmla="+- 0 761 459"/>
                <a:gd name="T179" fmla="*/ 761 h 800"/>
                <a:gd name="T180" fmla="+- 0 3055 1265"/>
                <a:gd name="T181" fmla="*/ T180 w 1965"/>
                <a:gd name="T182" fmla="+- 0 738 459"/>
                <a:gd name="T183" fmla="*/ 738 h 800"/>
                <a:gd name="T184" fmla="+- 0 2919 1265"/>
                <a:gd name="T185" fmla="*/ T184 w 1965"/>
                <a:gd name="T186" fmla="+- 0 665 459"/>
                <a:gd name="T187" fmla="*/ 665 h 800"/>
                <a:gd name="T188" fmla="+- 0 2893 1265"/>
                <a:gd name="T189" fmla="*/ T188 w 1965"/>
                <a:gd name="T190" fmla="+- 0 645 459"/>
                <a:gd name="T191" fmla="*/ 645 h 800"/>
                <a:gd name="T192" fmla="+- 0 2518 1265"/>
                <a:gd name="T193" fmla="*/ T192 w 1965"/>
                <a:gd name="T194" fmla="+- 0 680 459"/>
                <a:gd name="T195" fmla="*/ 680 h 800"/>
                <a:gd name="T196" fmla="+- 0 2474 1265"/>
                <a:gd name="T197" fmla="*/ T196 w 1965"/>
                <a:gd name="T198" fmla="+- 0 745 459"/>
                <a:gd name="T199" fmla="*/ 745 h 800"/>
                <a:gd name="T200" fmla="+- 0 2998 1265"/>
                <a:gd name="T201" fmla="*/ T200 w 1965"/>
                <a:gd name="T202" fmla="+- 0 652 459"/>
                <a:gd name="T203" fmla="*/ 652 h 800"/>
                <a:gd name="T204" fmla="+- 0 2966 1265"/>
                <a:gd name="T205" fmla="*/ T204 w 1965"/>
                <a:gd name="T206" fmla="+- 0 663 459"/>
                <a:gd name="T207" fmla="*/ 663 h 800"/>
                <a:gd name="T208" fmla="+- 0 2951 1265"/>
                <a:gd name="T209" fmla="*/ T208 w 1965"/>
                <a:gd name="T210" fmla="+- 0 692 459"/>
                <a:gd name="T211" fmla="*/ 692 h 800"/>
                <a:gd name="T212" fmla="+- 0 2963 1265"/>
                <a:gd name="T213" fmla="*/ T212 w 1965"/>
                <a:gd name="T214" fmla="+- 0 738 459"/>
                <a:gd name="T215" fmla="*/ 738 h 800"/>
                <a:gd name="T216" fmla="+- 0 3036 1265"/>
                <a:gd name="T217" fmla="*/ T216 w 1965"/>
                <a:gd name="T218" fmla="+- 0 682 459"/>
                <a:gd name="T219" fmla="*/ 682 h 800"/>
                <a:gd name="T220" fmla="+- 0 3014 1265"/>
                <a:gd name="T221" fmla="*/ T220 w 1965"/>
                <a:gd name="T222" fmla="+- 0 657 459"/>
                <a:gd name="T223" fmla="*/ 657 h 80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Lst>
              <a:rect l="0" t="0" r="r" b="b"/>
              <a:pathLst>
                <a:path w="1965" h="800">
                  <a:moveTo>
                    <a:pt x="1396" y="158"/>
                  </a:moveTo>
                  <a:lnTo>
                    <a:pt x="1295" y="158"/>
                  </a:lnTo>
                  <a:lnTo>
                    <a:pt x="1296" y="159"/>
                  </a:lnTo>
                  <a:lnTo>
                    <a:pt x="1296" y="160"/>
                  </a:lnTo>
                  <a:lnTo>
                    <a:pt x="1388" y="315"/>
                  </a:lnTo>
                  <a:lnTo>
                    <a:pt x="1380" y="318"/>
                  </a:lnTo>
                  <a:lnTo>
                    <a:pt x="1373" y="325"/>
                  </a:lnTo>
                  <a:lnTo>
                    <a:pt x="1368" y="333"/>
                  </a:lnTo>
                  <a:lnTo>
                    <a:pt x="1362" y="346"/>
                  </a:lnTo>
                  <a:lnTo>
                    <a:pt x="1355" y="374"/>
                  </a:lnTo>
                  <a:lnTo>
                    <a:pt x="1353" y="412"/>
                  </a:lnTo>
                  <a:lnTo>
                    <a:pt x="1365" y="458"/>
                  </a:lnTo>
                  <a:lnTo>
                    <a:pt x="1391" y="498"/>
                  </a:lnTo>
                  <a:lnTo>
                    <a:pt x="1430" y="534"/>
                  </a:lnTo>
                  <a:lnTo>
                    <a:pt x="1482" y="563"/>
                  </a:lnTo>
                  <a:lnTo>
                    <a:pt x="1548" y="587"/>
                  </a:lnTo>
                  <a:lnTo>
                    <a:pt x="1552" y="592"/>
                  </a:lnTo>
                  <a:lnTo>
                    <a:pt x="1556" y="598"/>
                  </a:lnTo>
                  <a:lnTo>
                    <a:pt x="1560" y="603"/>
                  </a:lnTo>
                  <a:lnTo>
                    <a:pt x="1527" y="622"/>
                  </a:lnTo>
                  <a:lnTo>
                    <a:pt x="1629" y="800"/>
                  </a:lnTo>
                  <a:lnTo>
                    <a:pt x="1965" y="608"/>
                  </a:lnTo>
                  <a:lnTo>
                    <a:pt x="1941" y="567"/>
                  </a:lnTo>
                  <a:lnTo>
                    <a:pt x="1944" y="566"/>
                  </a:lnTo>
                  <a:lnTo>
                    <a:pt x="1936" y="558"/>
                  </a:lnTo>
                  <a:lnTo>
                    <a:pt x="1869" y="441"/>
                  </a:lnTo>
                  <a:lnTo>
                    <a:pt x="1844" y="441"/>
                  </a:lnTo>
                  <a:lnTo>
                    <a:pt x="1832" y="406"/>
                  </a:lnTo>
                  <a:lnTo>
                    <a:pt x="1440" y="406"/>
                  </a:lnTo>
                  <a:lnTo>
                    <a:pt x="1440" y="403"/>
                  </a:lnTo>
                  <a:lnTo>
                    <a:pt x="1831" y="403"/>
                  </a:lnTo>
                  <a:lnTo>
                    <a:pt x="1812" y="346"/>
                  </a:lnTo>
                  <a:lnTo>
                    <a:pt x="1508" y="346"/>
                  </a:lnTo>
                  <a:lnTo>
                    <a:pt x="1396" y="158"/>
                  </a:lnTo>
                  <a:close/>
                  <a:moveTo>
                    <a:pt x="1068" y="0"/>
                  </a:moveTo>
                  <a:lnTo>
                    <a:pt x="1108" y="80"/>
                  </a:lnTo>
                  <a:lnTo>
                    <a:pt x="0" y="652"/>
                  </a:lnTo>
                  <a:lnTo>
                    <a:pt x="72" y="791"/>
                  </a:lnTo>
                  <a:lnTo>
                    <a:pt x="1177" y="221"/>
                  </a:lnTo>
                  <a:lnTo>
                    <a:pt x="1253" y="221"/>
                  </a:lnTo>
                  <a:lnTo>
                    <a:pt x="1295" y="158"/>
                  </a:lnTo>
                  <a:lnTo>
                    <a:pt x="1396" y="158"/>
                  </a:lnTo>
                  <a:lnTo>
                    <a:pt x="1371" y="117"/>
                  </a:lnTo>
                  <a:lnTo>
                    <a:pt x="1365" y="108"/>
                  </a:lnTo>
                  <a:lnTo>
                    <a:pt x="1356" y="102"/>
                  </a:lnTo>
                  <a:lnTo>
                    <a:pt x="1347" y="97"/>
                  </a:lnTo>
                  <a:lnTo>
                    <a:pt x="1337" y="95"/>
                  </a:lnTo>
                  <a:lnTo>
                    <a:pt x="1386" y="21"/>
                  </a:lnTo>
                  <a:lnTo>
                    <a:pt x="1068" y="0"/>
                  </a:lnTo>
                  <a:close/>
                  <a:moveTo>
                    <a:pt x="1863" y="430"/>
                  </a:moveTo>
                  <a:lnTo>
                    <a:pt x="1844" y="441"/>
                  </a:lnTo>
                  <a:lnTo>
                    <a:pt x="1869" y="441"/>
                  </a:lnTo>
                  <a:lnTo>
                    <a:pt x="1863" y="430"/>
                  </a:lnTo>
                  <a:close/>
                  <a:moveTo>
                    <a:pt x="1831" y="403"/>
                  </a:moveTo>
                  <a:lnTo>
                    <a:pt x="1440" y="403"/>
                  </a:lnTo>
                  <a:lnTo>
                    <a:pt x="1441" y="405"/>
                  </a:lnTo>
                  <a:lnTo>
                    <a:pt x="1441" y="406"/>
                  </a:lnTo>
                  <a:lnTo>
                    <a:pt x="1440" y="406"/>
                  </a:lnTo>
                  <a:lnTo>
                    <a:pt x="1832" y="406"/>
                  </a:lnTo>
                  <a:lnTo>
                    <a:pt x="1831" y="403"/>
                  </a:lnTo>
                  <a:close/>
                  <a:moveTo>
                    <a:pt x="1501" y="193"/>
                  </a:moveTo>
                  <a:lnTo>
                    <a:pt x="1485" y="199"/>
                  </a:lnTo>
                  <a:lnTo>
                    <a:pt x="1472" y="211"/>
                  </a:lnTo>
                  <a:lnTo>
                    <a:pt x="1465" y="226"/>
                  </a:lnTo>
                  <a:lnTo>
                    <a:pt x="1464" y="242"/>
                  </a:lnTo>
                  <a:lnTo>
                    <a:pt x="1470" y="259"/>
                  </a:lnTo>
                  <a:lnTo>
                    <a:pt x="1518" y="340"/>
                  </a:lnTo>
                  <a:lnTo>
                    <a:pt x="1514" y="342"/>
                  </a:lnTo>
                  <a:lnTo>
                    <a:pt x="1511" y="344"/>
                  </a:lnTo>
                  <a:lnTo>
                    <a:pt x="1508" y="346"/>
                  </a:lnTo>
                  <a:lnTo>
                    <a:pt x="1812" y="346"/>
                  </a:lnTo>
                  <a:lnTo>
                    <a:pt x="1798" y="306"/>
                  </a:lnTo>
                  <a:lnTo>
                    <a:pt x="1798" y="302"/>
                  </a:lnTo>
                  <a:lnTo>
                    <a:pt x="1596" y="302"/>
                  </a:lnTo>
                  <a:lnTo>
                    <a:pt x="1544" y="214"/>
                  </a:lnTo>
                  <a:lnTo>
                    <a:pt x="1533" y="201"/>
                  </a:lnTo>
                  <a:lnTo>
                    <a:pt x="1518" y="194"/>
                  </a:lnTo>
                  <a:lnTo>
                    <a:pt x="1501" y="193"/>
                  </a:lnTo>
                  <a:close/>
                  <a:moveTo>
                    <a:pt x="1611" y="185"/>
                  </a:moveTo>
                  <a:lnTo>
                    <a:pt x="1595" y="191"/>
                  </a:lnTo>
                  <a:lnTo>
                    <a:pt x="1582" y="202"/>
                  </a:lnTo>
                  <a:lnTo>
                    <a:pt x="1575" y="218"/>
                  </a:lnTo>
                  <a:lnTo>
                    <a:pt x="1574" y="234"/>
                  </a:lnTo>
                  <a:lnTo>
                    <a:pt x="1579" y="251"/>
                  </a:lnTo>
                  <a:lnTo>
                    <a:pt x="1607" y="298"/>
                  </a:lnTo>
                  <a:lnTo>
                    <a:pt x="1604" y="299"/>
                  </a:lnTo>
                  <a:lnTo>
                    <a:pt x="1596" y="302"/>
                  </a:lnTo>
                  <a:lnTo>
                    <a:pt x="1798" y="302"/>
                  </a:lnTo>
                  <a:lnTo>
                    <a:pt x="1797" y="301"/>
                  </a:lnTo>
                  <a:lnTo>
                    <a:pt x="1790" y="279"/>
                  </a:lnTo>
                  <a:lnTo>
                    <a:pt x="1698" y="279"/>
                  </a:lnTo>
                  <a:lnTo>
                    <a:pt x="1654" y="206"/>
                  </a:lnTo>
                  <a:lnTo>
                    <a:pt x="1643" y="193"/>
                  </a:lnTo>
                  <a:lnTo>
                    <a:pt x="1628" y="186"/>
                  </a:lnTo>
                  <a:lnTo>
                    <a:pt x="1611" y="185"/>
                  </a:lnTo>
                  <a:close/>
                  <a:moveTo>
                    <a:pt x="1253" y="221"/>
                  </a:moveTo>
                  <a:lnTo>
                    <a:pt x="1177" y="221"/>
                  </a:lnTo>
                  <a:lnTo>
                    <a:pt x="1209" y="286"/>
                  </a:lnTo>
                  <a:lnTo>
                    <a:pt x="1253" y="221"/>
                  </a:lnTo>
                  <a:close/>
                  <a:moveTo>
                    <a:pt x="1733" y="193"/>
                  </a:moveTo>
                  <a:lnTo>
                    <a:pt x="1716" y="195"/>
                  </a:lnTo>
                  <a:lnTo>
                    <a:pt x="1701" y="204"/>
                  </a:lnTo>
                  <a:lnTo>
                    <a:pt x="1690" y="217"/>
                  </a:lnTo>
                  <a:lnTo>
                    <a:pt x="1686" y="233"/>
                  </a:lnTo>
                  <a:lnTo>
                    <a:pt x="1688" y="251"/>
                  </a:lnTo>
                  <a:lnTo>
                    <a:pt x="1698" y="279"/>
                  </a:lnTo>
                  <a:lnTo>
                    <a:pt x="1790" y="279"/>
                  </a:lnTo>
                  <a:lnTo>
                    <a:pt x="1771" y="223"/>
                  </a:lnTo>
                  <a:lnTo>
                    <a:pt x="1762" y="208"/>
                  </a:lnTo>
                  <a:lnTo>
                    <a:pt x="1749" y="198"/>
                  </a:lnTo>
                  <a:lnTo>
                    <a:pt x="1733" y="193"/>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grpSp>
      <p:grpSp>
        <p:nvGrpSpPr>
          <p:cNvPr id="10" name="Group 9">
            <a:extLst>
              <a:ext uri="{FF2B5EF4-FFF2-40B4-BE49-F238E27FC236}">
                <a16:creationId xmlns:a16="http://schemas.microsoft.com/office/drawing/2014/main" id="{B5800B7C-8AC6-4B45-8B01-88CE6C459CEC}"/>
              </a:ext>
            </a:extLst>
          </p:cNvPr>
          <p:cNvGrpSpPr>
            <a:grpSpLocks/>
          </p:cNvGrpSpPr>
          <p:nvPr/>
        </p:nvGrpSpPr>
        <p:grpSpPr bwMode="auto">
          <a:xfrm>
            <a:off x="5997409" y="1884267"/>
            <a:ext cx="695063" cy="791089"/>
            <a:chOff x="4355" y="187"/>
            <a:chExt cx="1414" cy="1495"/>
          </a:xfrm>
        </p:grpSpPr>
        <p:sp>
          <p:nvSpPr>
            <p:cNvPr id="11" name="AutoShape 374">
              <a:extLst>
                <a:ext uri="{FF2B5EF4-FFF2-40B4-BE49-F238E27FC236}">
                  <a16:creationId xmlns:a16="http://schemas.microsoft.com/office/drawing/2014/main" id="{1D448A66-2E14-4AD5-8112-BBB4E024CC92}"/>
                </a:ext>
              </a:extLst>
            </p:cNvPr>
            <p:cNvSpPr>
              <a:spLocks/>
            </p:cNvSpPr>
            <p:nvPr/>
          </p:nvSpPr>
          <p:spPr bwMode="auto">
            <a:xfrm>
              <a:off x="4355" y="187"/>
              <a:ext cx="1414" cy="1495"/>
            </a:xfrm>
            <a:custGeom>
              <a:avLst/>
              <a:gdLst>
                <a:gd name="T0" fmla="+- 0 5770 4356"/>
                <a:gd name="T1" fmla="*/ T0 w 1414"/>
                <a:gd name="T2" fmla="+- 0 1591 187"/>
                <a:gd name="T3" fmla="*/ 1591 h 1495"/>
                <a:gd name="T4" fmla="+- 0 4356 4356"/>
                <a:gd name="T5" fmla="*/ T4 w 1414"/>
                <a:gd name="T6" fmla="+- 0 1591 187"/>
                <a:gd name="T7" fmla="*/ 1591 h 1495"/>
                <a:gd name="T8" fmla="+- 0 4356 4356"/>
                <a:gd name="T9" fmla="*/ T8 w 1414"/>
                <a:gd name="T10" fmla="+- 0 1682 187"/>
                <a:gd name="T11" fmla="*/ 1682 h 1495"/>
                <a:gd name="T12" fmla="+- 0 5770 4356"/>
                <a:gd name="T13" fmla="*/ T12 w 1414"/>
                <a:gd name="T14" fmla="+- 0 1682 187"/>
                <a:gd name="T15" fmla="*/ 1682 h 1495"/>
                <a:gd name="T16" fmla="+- 0 5770 4356"/>
                <a:gd name="T17" fmla="*/ T16 w 1414"/>
                <a:gd name="T18" fmla="+- 0 1591 187"/>
                <a:gd name="T19" fmla="*/ 1591 h 1495"/>
                <a:gd name="T20" fmla="+- 0 4490 4356"/>
                <a:gd name="T21" fmla="*/ T20 w 1414"/>
                <a:gd name="T22" fmla="+- 0 354 187"/>
                <a:gd name="T23" fmla="*/ 354 h 1495"/>
                <a:gd name="T24" fmla="+- 0 4490 4356"/>
                <a:gd name="T25" fmla="*/ T24 w 1414"/>
                <a:gd name="T26" fmla="+- 0 1591 187"/>
                <a:gd name="T27" fmla="*/ 1591 h 1495"/>
                <a:gd name="T28" fmla="+- 0 4605 4356"/>
                <a:gd name="T29" fmla="*/ T28 w 1414"/>
                <a:gd name="T30" fmla="+- 0 1591 187"/>
                <a:gd name="T31" fmla="*/ 1591 h 1495"/>
                <a:gd name="T32" fmla="+- 0 4605 4356"/>
                <a:gd name="T33" fmla="*/ T32 w 1414"/>
                <a:gd name="T34" fmla="+- 0 528 187"/>
                <a:gd name="T35" fmla="*/ 528 h 1495"/>
                <a:gd name="T36" fmla="+- 0 4892 4356"/>
                <a:gd name="T37" fmla="*/ T36 w 1414"/>
                <a:gd name="T38" fmla="+- 0 528 187"/>
                <a:gd name="T39" fmla="*/ 528 h 1495"/>
                <a:gd name="T40" fmla="+- 0 4490 4356"/>
                <a:gd name="T41" fmla="*/ T40 w 1414"/>
                <a:gd name="T42" fmla="+- 0 354 187"/>
                <a:gd name="T43" fmla="*/ 354 h 1495"/>
                <a:gd name="T44" fmla="+- 0 4960 4356"/>
                <a:gd name="T45" fmla="*/ T44 w 1414"/>
                <a:gd name="T46" fmla="+- 0 1348 187"/>
                <a:gd name="T47" fmla="*/ 1348 h 1495"/>
                <a:gd name="T48" fmla="+- 0 4778 4356"/>
                <a:gd name="T49" fmla="*/ T48 w 1414"/>
                <a:gd name="T50" fmla="+- 0 1348 187"/>
                <a:gd name="T51" fmla="*/ 1348 h 1495"/>
                <a:gd name="T52" fmla="+- 0 4778 4356"/>
                <a:gd name="T53" fmla="*/ T52 w 1414"/>
                <a:gd name="T54" fmla="+- 0 1591 187"/>
                <a:gd name="T55" fmla="*/ 1591 h 1495"/>
                <a:gd name="T56" fmla="+- 0 4960 4356"/>
                <a:gd name="T57" fmla="*/ T56 w 1414"/>
                <a:gd name="T58" fmla="+- 0 1591 187"/>
                <a:gd name="T59" fmla="*/ 1591 h 1495"/>
                <a:gd name="T60" fmla="+- 0 4960 4356"/>
                <a:gd name="T61" fmla="*/ T60 w 1414"/>
                <a:gd name="T62" fmla="+- 0 1348 187"/>
                <a:gd name="T63" fmla="*/ 1348 h 1495"/>
                <a:gd name="T64" fmla="+- 0 4892 4356"/>
                <a:gd name="T65" fmla="*/ T64 w 1414"/>
                <a:gd name="T66" fmla="+- 0 528 187"/>
                <a:gd name="T67" fmla="*/ 528 h 1495"/>
                <a:gd name="T68" fmla="+- 0 4605 4356"/>
                <a:gd name="T69" fmla="*/ T68 w 1414"/>
                <a:gd name="T70" fmla="+- 0 528 187"/>
                <a:gd name="T71" fmla="*/ 528 h 1495"/>
                <a:gd name="T72" fmla="+- 0 5134 4356"/>
                <a:gd name="T73" fmla="*/ T72 w 1414"/>
                <a:gd name="T74" fmla="+- 0 758 187"/>
                <a:gd name="T75" fmla="*/ 758 h 1495"/>
                <a:gd name="T76" fmla="+- 0 5134 4356"/>
                <a:gd name="T77" fmla="*/ T76 w 1414"/>
                <a:gd name="T78" fmla="+- 0 1591 187"/>
                <a:gd name="T79" fmla="*/ 1591 h 1495"/>
                <a:gd name="T80" fmla="+- 0 5643 4356"/>
                <a:gd name="T81" fmla="*/ T80 w 1414"/>
                <a:gd name="T82" fmla="+- 0 1591 187"/>
                <a:gd name="T83" fmla="*/ 1591 h 1495"/>
                <a:gd name="T84" fmla="+- 0 5643 4356"/>
                <a:gd name="T85" fmla="*/ T84 w 1414"/>
                <a:gd name="T86" fmla="+- 0 1320 187"/>
                <a:gd name="T87" fmla="*/ 1320 h 1495"/>
                <a:gd name="T88" fmla="+- 0 5351 4356"/>
                <a:gd name="T89" fmla="*/ T88 w 1414"/>
                <a:gd name="T90" fmla="+- 0 1320 187"/>
                <a:gd name="T91" fmla="*/ 1320 h 1495"/>
                <a:gd name="T92" fmla="+- 0 5351 4356"/>
                <a:gd name="T93" fmla="*/ T92 w 1414"/>
                <a:gd name="T94" fmla="+- 0 1200 187"/>
                <a:gd name="T95" fmla="*/ 1200 h 1495"/>
                <a:gd name="T96" fmla="+- 0 5643 4356"/>
                <a:gd name="T97" fmla="*/ T96 w 1414"/>
                <a:gd name="T98" fmla="+- 0 1200 187"/>
                <a:gd name="T99" fmla="*/ 1200 h 1495"/>
                <a:gd name="T100" fmla="+- 0 5643 4356"/>
                <a:gd name="T101" fmla="*/ T100 w 1414"/>
                <a:gd name="T102" fmla="+- 0 1035 187"/>
                <a:gd name="T103" fmla="*/ 1035 h 1495"/>
                <a:gd name="T104" fmla="+- 0 5351 4356"/>
                <a:gd name="T105" fmla="*/ T104 w 1414"/>
                <a:gd name="T106" fmla="+- 0 1035 187"/>
                <a:gd name="T107" fmla="*/ 1035 h 1495"/>
                <a:gd name="T108" fmla="+- 0 5351 4356"/>
                <a:gd name="T109" fmla="*/ T108 w 1414"/>
                <a:gd name="T110" fmla="+- 0 916 187"/>
                <a:gd name="T111" fmla="*/ 916 h 1495"/>
                <a:gd name="T112" fmla="+- 0 5643 4356"/>
                <a:gd name="T113" fmla="*/ T112 w 1414"/>
                <a:gd name="T114" fmla="+- 0 916 187"/>
                <a:gd name="T115" fmla="*/ 916 h 1495"/>
                <a:gd name="T116" fmla="+- 0 5643 4356"/>
                <a:gd name="T117" fmla="*/ T116 w 1414"/>
                <a:gd name="T118" fmla="+- 0 751 187"/>
                <a:gd name="T119" fmla="*/ 751 h 1495"/>
                <a:gd name="T120" fmla="+- 0 5351 4356"/>
                <a:gd name="T121" fmla="*/ T120 w 1414"/>
                <a:gd name="T122" fmla="+- 0 751 187"/>
                <a:gd name="T123" fmla="*/ 751 h 1495"/>
                <a:gd name="T124" fmla="+- 0 5351 4356"/>
                <a:gd name="T125" fmla="*/ T124 w 1414"/>
                <a:gd name="T126" fmla="+- 0 632 187"/>
                <a:gd name="T127" fmla="*/ 632 h 1495"/>
                <a:gd name="T128" fmla="+- 0 5643 4356"/>
                <a:gd name="T129" fmla="*/ T128 w 1414"/>
                <a:gd name="T130" fmla="+- 0 632 187"/>
                <a:gd name="T131" fmla="*/ 632 h 1495"/>
                <a:gd name="T132" fmla="+- 0 5643 4356"/>
                <a:gd name="T133" fmla="*/ T132 w 1414"/>
                <a:gd name="T134" fmla="+- 0 600 187"/>
                <a:gd name="T135" fmla="*/ 600 h 1495"/>
                <a:gd name="T136" fmla="+- 0 5059 4356"/>
                <a:gd name="T137" fmla="*/ T136 w 1414"/>
                <a:gd name="T138" fmla="+- 0 600 187"/>
                <a:gd name="T139" fmla="*/ 600 h 1495"/>
                <a:gd name="T140" fmla="+- 0 4892 4356"/>
                <a:gd name="T141" fmla="*/ T140 w 1414"/>
                <a:gd name="T142" fmla="+- 0 528 187"/>
                <a:gd name="T143" fmla="*/ 528 h 1495"/>
                <a:gd name="T144" fmla="+- 0 5643 4356"/>
                <a:gd name="T145" fmla="*/ T144 w 1414"/>
                <a:gd name="T146" fmla="+- 0 1200 187"/>
                <a:gd name="T147" fmla="*/ 1200 h 1495"/>
                <a:gd name="T148" fmla="+- 0 5470 4356"/>
                <a:gd name="T149" fmla="*/ T148 w 1414"/>
                <a:gd name="T150" fmla="+- 0 1200 187"/>
                <a:gd name="T151" fmla="*/ 1200 h 1495"/>
                <a:gd name="T152" fmla="+- 0 5470 4356"/>
                <a:gd name="T153" fmla="*/ T152 w 1414"/>
                <a:gd name="T154" fmla="+- 0 1320 187"/>
                <a:gd name="T155" fmla="*/ 1320 h 1495"/>
                <a:gd name="T156" fmla="+- 0 5643 4356"/>
                <a:gd name="T157" fmla="*/ T156 w 1414"/>
                <a:gd name="T158" fmla="+- 0 1320 187"/>
                <a:gd name="T159" fmla="*/ 1320 h 1495"/>
                <a:gd name="T160" fmla="+- 0 5643 4356"/>
                <a:gd name="T161" fmla="*/ T160 w 1414"/>
                <a:gd name="T162" fmla="+- 0 1200 187"/>
                <a:gd name="T163" fmla="*/ 1200 h 1495"/>
                <a:gd name="T164" fmla="+- 0 5643 4356"/>
                <a:gd name="T165" fmla="*/ T164 w 1414"/>
                <a:gd name="T166" fmla="+- 0 916 187"/>
                <a:gd name="T167" fmla="*/ 916 h 1495"/>
                <a:gd name="T168" fmla="+- 0 5470 4356"/>
                <a:gd name="T169" fmla="*/ T168 w 1414"/>
                <a:gd name="T170" fmla="+- 0 916 187"/>
                <a:gd name="T171" fmla="*/ 916 h 1495"/>
                <a:gd name="T172" fmla="+- 0 5470 4356"/>
                <a:gd name="T173" fmla="*/ T172 w 1414"/>
                <a:gd name="T174" fmla="+- 0 1035 187"/>
                <a:gd name="T175" fmla="*/ 1035 h 1495"/>
                <a:gd name="T176" fmla="+- 0 5643 4356"/>
                <a:gd name="T177" fmla="*/ T176 w 1414"/>
                <a:gd name="T178" fmla="+- 0 1035 187"/>
                <a:gd name="T179" fmla="*/ 1035 h 1495"/>
                <a:gd name="T180" fmla="+- 0 5643 4356"/>
                <a:gd name="T181" fmla="*/ T180 w 1414"/>
                <a:gd name="T182" fmla="+- 0 916 187"/>
                <a:gd name="T183" fmla="*/ 916 h 1495"/>
                <a:gd name="T184" fmla="+- 0 5643 4356"/>
                <a:gd name="T185" fmla="*/ T184 w 1414"/>
                <a:gd name="T186" fmla="+- 0 632 187"/>
                <a:gd name="T187" fmla="*/ 632 h 1495"/>
                <a:gd name="T188" fmla="+- 0 5470 4356"/>
                <a:gd name="T189" fmla="*/ T188 w 1414"/>
                <a:gd name="T190" fmla="+- 0 632 187"/>
                <a:gd name="T191" fmla="*/ 632 h 1495"/>
                <a:gd name="T192" fmla="+- 0 5470 4356"/>
                <a:gd name="T193" fmla="*/ T192 w 1414"/>
                <a:gd name="T194" fmla="+- 0 751 187"/>
                <a:gd name="T195" fmla="*/ 751 h 1495"/>
                <a:gd name="T196" fmla="+- 0 5643 4356"/>
                <a:gd name="T197" fmla="*/ T196 w 1414"/>
                <a:gd name="T198" fmla="+- 0 751 187"/>
                <a:gd name="T199" fmla="*/ 751 h 1495"/>
                <a:gd name="T200" fmla="+- 0 5643 4356"/>
                <a:gd name="T201" fmla="*/ T200 w 1414"/>
                <a:gd name="T202" fmla="+- 0 632 187"/>
                <a:gd name="T203" fmla="*/ 632 h 1495"/>
                <a:gd name="T204" fmla="+- 0 5643 4356"/>
                <a:gd name="T205" fmla="*/ T204 w 1414"/>
                <a:gd name="T206" fmla="+- 0 187 187"/>
                <a:gd name="T207" fmla="*/ 187 h 1495"/>
                <a:gd name="T208" fmla="+- 0 5059 4356"/>
                <a:gd name="T209" fmla="*/ T208 w 1414"/>
                <a:gd name="T210" fmla="+- 0 503 187"/>
                <a:gd name="T211" fmla="*/ 503 h 1495"/>
                <a:gd name="T212" fmla="+- 0 5059 4356"/>
                <a:gd name="T213" fmla="*/ T212 w 1414"/>
                <a:gd name="T214" fmla="+- 0 600 187"/>
                <a:gd name="T215" fmla="*/ 600 h 1495"/>
                <a:gd name="T216" fmla="+- 0 5643 4356"/>
                <a:gd name="T217" fmla="*/ T216 w 1414"/>
                <a:gd name="T218" fmla="+- 0 600 187"/>
                <a:gd name="T219" fmla="*/ 600 h 1495"/>
                <a:gd name="T220" fmla="+- 0 5643 4356"/>
                <a:gd name="T221" fmla="*/ T220 w 1414"/>
                <a:gd name="T222" fmla="+- 0 187 187"/>
                <a:gd name="T223" fmla="*/ 187 h 14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Lst>
              <a:rect l="0" t="0" r="r" b="b"/>
              <a:pathLst>
                <a:path w="1414" h="1495">
                  <a:moveTo>
                    <a:pt x="1414" y="1404"/>
                  </a:moveTo>
                  <a:lnTo>
                    <a:pt x="0" y="1404"/>
                  </a:lnTo>
                  <a:lnTo>
                    <a:pt x="0" y="1495"/>
                  </a:lnTo>
                  <a:lnTo>
                    <a:pt x="1414" y="1495"/>
                  </a:lnTo>
                  <a:lnTo>
                    <a:pt x="1414" y="1404"/>
                  </a:lnTo>
                  <a:close/>
                  <a:moveTo>
                    <a:pt x="134" y="167"/>
                  </a:moveTo>
                  <a:lnTo>
                    <a:pt x="134" y="1404"/>
                  </a:lnTo>
                  <a:lnTo>
                    <a:pt x="249" y="1404"/>
                  </a:lnTo>
                  <a:lnTo>
                    <a:pt x="249" y="341"/>
                  </a:lnTo>
                  <a:lnTo>
                    <a:pt x="536" y="341"/>
                  </a:lnTo>
                  <a:lnTo>
                    <a:pt x="134" y="167"/>
                  </a:lnTo>
                  <a:close/>
                  <a:moveTo>
                    <a:pt x="604" y="1161"/>
                  </a:moveTo>
                  <a:lnTo>
                    <a:pt x="422" y="1161"/>
                  </a:lnTo>
                  <a:lnTo>
                    <a:pt x="422" y="1404"/>
                  </a:lnTo>
                  <a:lnTo>
                    <a:pt x="604" y="1404"/>
                  </a:lnTo>
                  <a:lnTo>
                    <a:pt x="604" y="1161"/>
                  </a:lnTo>
                  <a:close/>
                  <a:moveTo>
                    <a:pt x="536" y="341"/>
                  </a:moveTo>
                  <a:lnTo>
                    <a:pt x="249" y="341"/>
                  </a:lnTo>
                  <a:lnTo>
                    <a:pt x="778" y="571"/>
                  </a:lnTo>
                  <a:lnTo>
                    <a:pt x="778" y="1404"/>
                  </a:lnTo>
                  <a:lnTo>
                    <a:pt x="1287" y="1404"/>
                  </a:lnTo>
                  <a:lnTo>
                    <a:pt x="1287" y="1133"/>
                  </a:lnTo>
                  <a:lnTo>
                    <a:pt x="995" y="1133"/>
                  </a:lnTo>
                  <a:lnTo>
                    <a:pt x="995" y="1013"/>
                  </a:lnTo>
                  <a:lnTo>
                    <a:pt x="1287" y="1013"/>
                  </a:lnTo>
                  <a:lnTo>
                    <a:pt x="1287" y="848"/>
                  </a:lnTo>
                  <a:lnTo>
                    <a:pt x="995" y="848"/>
                  </a:lnTo>
                  <a:lnTo>
                    <a:pt x="995" y="729"/>
                  </a:lnTo>
                  <a:lnTo>
                    <a:pt x="1287" y="729"/>
                  </a:lnTo>
                  <a:lnTo>
                    <a:pt x="1287" y="564"/>
                  </a:lnTo>
                  <a:lnTo>
                    <a:pt x="995" y="564"/>
                  </a:lnTo>
                  <a:lnTo>
                    <a:pt x="995" y="445"/>
                  </a:lnTo>
                  <a:lnTo>
                    <a:pt x="1287" y="445"/>
                  </a:lnTo>
                  <a:lnTo>
                    <a:pt x="1287" y="413"/>
                  </a:lnTo>
                  <a:lnTo>
                    <a:pt x="703" y="413"/>
                  </a:lnTo>
                  <a:lnTo>
                    <a:pt x="536" y="341"/>
                  </a:lnTo>
                  <a:close/>
                  <a:moveTo>
                    <a:pt x="1287" y="1013"/>
                  </a:moveTo>
                  <a:lnTo>
                    <a:pt x="1114" y="1013"/>
                  </a:lnTo>
                  <a:lnTo>
                    <a:pt x="1114" y="1133"/>
                  </a:lnTo>
                  <a:lnTo>
                    <a:pt x="1287" y="1133"/>
                  </a:lnTo>
                  <a:lnTo>
                    <a:pt x="1287" y="1013"/>
                  </a:lnTo>
                  <a:close/>
                  <a:moveTo>
                    <a:pt x="1287" y="729"/>
                  </a:moveTo>
                  <a:lnTo>
                    <a:pt x="1114" y="729"/>
                  </a:lnTo>
                  <a:lnTo>
                    <a:pt x="1114" y="848"/>
                  </a:lnTo>
                  <a:lnTo>
                    <a:pt x="1287" y="848"/>
                  </a:lnTo>
                  <a:lnTo>
                    <a:pt x="1287" y="729"/>
                  </a:lnTo>
                  <a:close/>
                  <a:moveTo>
                    <a:pt x="1287" y="445"/>
                  </a:moveTo>
                  <a:lnTo>
                    <a:pt x="1114" y="445"/>
                  </a:lnTo>
                  <a:lnTo>
                    <a:pt x="1114" y="564"/>
                  </a:lnTo>
                  <a:lnTo>
                    <a:pt x="1287" y="564"/>
                  </a:lnTo>
                  <a:lnTo>
                    <a:pt x="1287" y="445"/>
                  </a:lnTo>
                  <a:close/>
                  <a:moveTo>
                    <a:pt x="1287" y="0"/>
                  </a:moveTo>
                  <a:lnTo>
                    <a:pt x="703" y="316"/>
                  </a:lnTo>
                  <a:lnTo>
                    <a:pt x="703" y="413"/>
                  </a:lnTo>
                  <a:lnTo>
                    <a:pt x="1287" y="413"/>
                  </a:lnTo>
                  <a:lnTo>
                    <a:pt x="1287"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2240F359-0AF4-4276-B5E2-E7C7720261CB}"/>
                </a:ext>
              </a:extLst>
            </p:cNvPr>
            <p:cNvSpPr>
              <a:spLocks noChangeArrowheads="1"/>
            </p:cNvSpPr>
            <p:nvPr/>
          </p:nvSpPr>
          <p:spPr bwMode="auto">
            <a:xfrm>
              <a:off x="4701" y="809"/>
              <a:ext cx="120" cy="120"/>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A85E32E4-3F43-4EA8-9510-04D800D5E69D}"/>
                </a:ext>
              </a:extLst>
            </p:cNvPr>
            <p:cNvSpPr>
              <a:spLocks noChangeArrowheads="1"/>
            </p:cNvSpPr>
            <p:nvPr/>
          </p:nvSpPr>
          <p:spPr bwMode="auto">
            <a:xfrm>
              <a:off x="4918" y="809"/>
              <a:ext cx="120" cy="120"/>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6EBD6F9-34FE-407D-AAA5-1ACAF190A701}"/>
                </a:ext>
              </a:extLst>
            </p:cNvPr>
            <p:cNvSpPr>
              <a:spLocks noChangeArrowheads="1"/>
            </p:cNvSpPr>
            <p:nvPr/>
          </p:nvSpPr>
          <p:spPr bwMode="auto">
            <a:xfrm>
              <a:off x="4701" y="1021"/>
              <a:ext cx="120" cy="120"/>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58006BC6-A316-48BD-BB75-DB56B793441F}"/>
                </a:ext>
              </a:extLst>
            </p:cNvPr>
            <p:cNvSpPr>
              <a:spLocks noChangeArrowheads="1"/>
            </p:cNvSpPr>
            <p:nvPr/>
          </p:nvSpPr>
          <p:spPr bwMode="auto">
            <a:xfrm>
              <a:off x="4918" y="1021"/>
              <a:ext cx="120" cy="120"/>
            </a:xfrm>
            <a:prstGeom prst="rect">
              <a:avLst/>
            </a:prstGeom>
            <a:solidFill>
              <a:srgbClr val="3F3F3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D4D4D"/>
                </a:solidFill>
                <a:effectLst/>
                <a:uLnTx/>
                <a:uFillTx/>
                <a:latin typeface="Arial"/>
                <a:ea typeface="+mn-ea"/>
                <a:cs typeface="+mn-cs"/>
              </a:endParaRPr>
            </a:p>
          </p:txBody>
        </p:sp>
      </p:grpSp>
      <p:pic>
        <p:nvPicPr>
          <p:cNvPr id="17" name="Picture 2" descr="Image result for union européenne">
            <a:extLst>
              <a:ext uri="{FF2B5EF4-FFF2-40B4-BE49-F238E27FC236}">
                <a16:creationId xmlns:a16="http://schemas.microsoft.com/office/drawing/2014/main" id="{593C1484-4306-4ECF-88CA-CA969D8629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5100" y="1937221"/>
            <a:ext cx="1095354" cy="72626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1B8F040-A77D-4EB0-AC93-8CA9D870F9A6}"/>
              </a:ext>
            </a:extLst>
          </p:cNvPr>
          <p:cNvSpPr txBox="1"/>
          <p:nvPr/>
        </p:nvSpPr>
        <p:spPr>
          <a:xfrm>
            <a:off x="4546222" y="4327827"/>
            <a:ext cx="3355859" cy="164660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defPPr>
              <a:defRPr lang="en-US"/>
            </a:defPPr>
            <a:lvl1pPr lvl="0">
              <a:spcBef>
                <a:spcPts val="200"/>
              </a:spcBef>
              <a:spcAft>
                <a:spcPts val="200"/>
              </a:spcAft>
              <a:defRPr sz="1300">
                <a:solidFill>
                  <a:srgbClr val="024EA2"/>
                </a:solidFill>
              </a:defRPr>
            </a:lvl1p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GB" sz="1300" b="0" i="0" u="none" strike="noStrike" kern="1200" cap="none" spc="0" normalizeH="0" baseline="0" noProof="0" dirty="0">
                <a:ln>
                  <a:noFill/>
                </a:ln>
                <a:solidFill>
                  <a:srgbClr val="024EA2"/>
                </a:solidFill>
                <a:effectLst/>
                <a:uLnTx/>
                <a:uFillTx/>
                <a:latin typeface="Arial"/>
                <a:ea typeface="+mn-ea"/>
                <a:cs typeface="+mn-cs"/>
              </a:rPr>
              <a:t>The </a:t>
            </a:r>
            <a:r>
              <a:rPr kumimoji="0" lang="en-GB" sz="1300" b="1" i="0" u="none" strike="noStrike" kern="1200" cap="none" spc="0" normalizeH="0" baseline="0" noProof="0" dirty="0">
                <a:ln>
                  <a:noFill/>
                </a:ln>
                <a:solidFill>
                  <a:srgbClr val="024EA2"/>
                </a:solidFill>
                <a:effectLst/>
                <a:uLnTx/>
                <a:uFillTx/>
                <a:latin typeface="Arial"/>
                <a:ea typeface="+mn-ea"/>
                <a:cs typeface="+mn-cs"/>
              </a:rPr>
              <a:t>proportion of turnover</a:t>
            </a:r>
            <a:r>
              <a:rPr kumimoji="0" lang="en-GB" sz="1300" b="0" i="0" u="none" strike="noStrike" kern="1200" cap="none" spc="0" normalizeH="0" baseline="0" noProof="0" dirty="0">
                <a:ln>
                  <a:noFill/>
                </a:ln>
                <a:solidFill>
                  <a:srgbClr val="024EA2"/>
                </a:solidFill>
                <a:effectLst/>
                <a:uLnTx/>
                <a:uFillTx/>
                <a:latin typeface="Arial"/>
                <a:ea typeface="+mn-ea"/>
                <a:cs typeface="+mn-cs"/>
              </a:rPr>
              <a:t> aligned with the EU taxonomy;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GB" sz="1300" b="1" i="0" u="none" strike="noStrike" kern="1200" cap="none" spc="0" normalizeH="0" baseline="0" noProof="0" dirty="0">
                <a:ln>
                  <a:noFill/>
                </a:ln>
                <a:solidFill>
                  <a:srgbClr val="024EA2"/>
                </a:solidFill>
                <a:effectLst/>
                <a:uLnTx/>
                <a:uFillTx/>
                <a:latin typeface="Arial"/>
                <a:ea typeface="+mn-ea"/>
                <a:cs typeface="+mn-cs"/>
              </a:rPr>
              <a:t>CAPEX</a:t>
            </a:r>
            <a:r>
              <a:rPr kumimoji="0" lang="en-GB" sz="1300" b="0" i="0" u="none" strike="noStrike" kern="1200" cap="none" spc="0" normalizeH="0" baseline="0" noProof="0" dirty="0">
                <a:ln>
                  <a:noFill/>
                </a:ln>
                <a:solidFill>
                  <a:srgbClr val="024EA2"/>
                </a:solidFill>
                <a:effectLst/>
                <a:uLnTx/>
                <a:uFillTx/>
                <a:latin typeface="Arial"/>
                <a:ea typeface="+mn-ea"/>
                <a:cs typeface="+mn-cs"/>
              </a:rPr>
              <a:t> and, if relevant, </a:t>
            </a:r>
            <a:r>
              <a:rPr kumimoji="0" lang="en-GB" sz="1300" b="1" i="0" u="none" strike="noStrike" kern="1200" cap="none" spc="0" normalizeH="0" baseline="0" noProof="0" dirty="0">
                <a:ln>
                  <a:noFill/>
                </a:ln>
                <a:solidFill>
                  <a:srgbClr val="024EA2"/>
                </a:solidFill>
                <a:effectLst/>
                <a:uLnTx/>
                <a:uFillTx/>
                <a:latin typeface="Arial"/>
                <a:ea typeface="+mn-ea"/>
                <a:cs typeface="+mn-cs"/>
              </a:rPr>
              <a:t>OPEX</a:t>
            </a:r>
            <a:r>
              <a:rPr kumimoji="0" lang="en-GB" sz="1300" b="0" i="0" u="none" strike="noStrike" kern="1200" cap="none" spc="0" normalizeH="0" baseline="0" noProof="0" dirty="0">
                <a:ln>
                  <a:noFill/>
                </a:ln>
                <a:solidFill>
                  <a:srgbClr val="024EA2"/>
                </a:solidFill>
                <a:effectLst/>
                <a:uLnTx/>
                <a:uFillTx/>
                <a:latin typeface="Arial"/>
                <a:ea typeface="+mn-ea"/>
                <a:cs typeface="+mn-cs"/>
              </a:rPr>
              <a:t> aligned with the EU taxonomy.</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GB" sz="1300" b="0" i="0" u="none" strike="noStrike" kern="1200" cap="none" spc="0" normalizeH="0" baseline="0" noProof="0" dirty="0">
              <a:ln>
                <a:noFill/>
              </a:ln>
              <a:solidFill>
                <a:srgbClr val="024EA2"/>
              </a:solidFill>
              <a:effectLst/>
              <a:uLnTx/>
              <a:uFillTx/>
              <a:latin typeface="Arial"/>
              <a:ea typeface="+mn-ea"/>
              <a:cs typeface="+mn-cs"/>
            </a:endParaRP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KPIs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for</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financial</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companies</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will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be</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established</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in a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seperate</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delegated</a:t>
            </a:r>
            <a:r>
              <a:rPr kumimoji="0" lang="de-DE" sz="1300" b="0" i="0" u="none" strike="noStrike" kern="1200" cap="none" spc="0" normalizeH="0" baseline="0" noProof="0" dirty="0">
                <a:ln>
                  <a:noFill/>
                </a:ln>
                <a:solidFill>
                  <a:srgbClr val="024EA2"/>
                </a:solidFill>
                <a:effectLst/>
                <a:uLnTx/>
                <a:uFillTx/>
                <a:latin typeface="Arial"/>
                <a:ea typeface="+mn-ea"/>
                <a:cs typeface="+mn-cs"/>
                <a:sym typeface="Wingdings" panose="05000000000000000000" pitchFamily="2" charset="2"/>
              </a:rPr>
              <a:t> </a:t>
            </a:r>
            <a:r>
              <a:rPr kumimoji="0" lang="de-DE" sz="1300" b="0" i="0" u="none" strike="noStrike" kern="1200" cap="none" spc="0" normalizeH="0" baseline="0" noProof="0" dirty="0" err="1">
                <a:ln>
                  <a:noFill/>
                </a:ln>
                <a:solidFill>
                  <a:srgbClr val="024EA2"/>
                </a:solidFill>
                <a:effectLst/>
                <a:uLnTx/>
                <a:uFillTx/>
                <a:latin typeface="Arial"/>
                <a:ea typeface="+mn-ea"/>
                <a:cs typeface="+mn-cs"/>
                <a:sym typeface="Wingdings" panose="05000000000000000000" pitchFamily="2" charset="2"/>
              </a:rPr>
              <a:t>act</a:t>
            </a:r>
            <a:endParaRPr kumimoji="0" lang="en-GB" sz="1300" b="0" i="0" u="none" strike="noStrike" kern="1200" cap="none" spc="0" normalizeH="0" baseline="0" noProof="0" dirty="0">
              <a:ln>
                <a:noFill/>
              </a:ln>
              <a:solidFill>
                <a:srgbClr val="024EA2"/>
              </a:solidFill>
              <a:effectLst/>
              <a:uLnTx/>
              <a:uFillTx/>
              <a:latin typeface="Arial"/>
              <a:ea typeface="+mn-ea"/>
              <a:cs typeface="+mn-cs"/>
            </a:endParaRPr>
          </a:p>
        </p:txBody>
      </p:sp>
      <p:sp>
        <p:nvSpPr>
          <p:cNvPr id="19" name="TextBox 18">
            <a:extLst>
              <a:ext uri="{FF2B5EF4-FFF2-40B4-BE49-F238E27FC236}">
                <a16:creationId xmlns:a16="http://schemas.microsoft.com/office/drawing/2014/main" id="{4A721477-AC1A-478E-A39E-A5AFD3E36106}"/>
              </a:ext>
            </a:extLst>
          </p:cNvPr>
          <p:cNvSpPr txBox="1"/>
          <p:nvPr/>
        </p:nvSpPr>
        <p:spPr>
          <a:xfrm>
            <a:off x="978221" y="4187358"/>
            <a:ext cx="3336256" cy="2195473"/>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177800" marR="0" lvl="0" indent="-1778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24EA2"/>
                </a:solidFill>
                <a:effectLst/>
                <a:uLnTx/>
                <a:uFillTx/>
                <a:latin typeface="Arial"/>
                <a:ea typeface="+mn-ea"/>
                <a:cs typeface="+mn-cs"/>
              </a:rPr>
              <a:t>How and to what extent the Taxonomy was used in determining the sustainability of the underlying investments;</a:t>
            </a:r>
          </a:p>
          <a:p>
            <a:pPr marL="177800" marR="0" lvl="0" indent="-1778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24EA2"/>
                </a:solidFill>
                <a:effectLst/>
                <a:uLnTx/>
                <a:uFillTx/>
                <a:latin typeface="Arial"/>
                <a:ea typeface="+mn-ea"/>
                <a:cs typeface="+mn-cs"/>
              </a:rPr>
              <a:t>To what environmental objective(s) the investments contribute; and</a:t>
            </a:r>
          </a:p>
          <a:p>
            <a:pPr marL="177800" marR="0" lvl="0" indent="-1778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srgbClr val="024EA2"/>
                </a:solidFill>
                <a:effectLst/>
                <a:uLnTx/>
                <a:uFillTx/>
                <a:latin typeface="Arial"/>
                <a:ea typeface="+mn-ea"/>
                <a:cs typeface="+mn-cs"/>
              </a:rPr>
              <a:t>The proportion of underlying investments that are Taxonomy-aligned, as a percentage of the investment, fund or portfolio. </a:t>
            </a:r>
          </a:p>
        </p:txBody>
      </p:sp>
      <p:sp>
        <p:nvSpPr>
          <p:cNvPr id="20" name="TextBox 19">
            <a:extLst>
              <a:ext uri="{FF2B5EF4-FFF2-40B4-BE49-F238E27FC236}">
                <a16:creationId xmlns:a16="http://schemas.microsoft.com/office/drawing/2014/main" id="{14766260-CC70-4F14-9717-E1A20D19235A}"/>
              </a:ext>
            </a:extLst>
          </p:cNvPr>
          <p:cNvSpPr txBox="1"/>
          <p:nvPr/>
        </p:nvSpPr>
        <p:spPr>
          <a:xfrm>
            <a:off x="8105517" y="4327827"/>
            <a:ext cx="3393204" cy="69249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defPPr>
              <a:defRPr lang="en-US"/>
            </a:defPPr>
            <a:lvl1pPr lvl="0">
              <a:spcBef>
                <a:spcPts val="200"/>
              </a:spcBef>
              <a:spcAft>
                <a:spcPts val="200"/>
              </a:spcAft>
              <a:defRPr sz="1300">
                <a:solidFill>
                  <a:srgbClr val="024EA2"/>
                </a:solidFill>
              </a:defRPr>
            </a:lvl1pP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GB" sz="1300" b="0" i="0" u="none" strike="noStrike" kern="1200" cap="none" spc="0" normalizeH="0" baseline="0" noProof="0" dirty="0">
                <a:ln>
                  <a:noFill/>
                </a:ln>
                <a:solidFill>
                  <a:srgbClr val="024EA2"/>
                </a:solidFill>
                <a:effectLst/>
                <a:uLnTx/>
                <a:uFillTx/>
                <a:latin typeface="Arial"/>
                <a:ea typeface="+mn-ea"/>
                <a:cs typeface="+mn-cs"/>
              </a:rPr>
              <a:t>When setting out measures on standards or labels for green financial products or green (corporate) bonds</a:t>
            </a:r>
          </a:p>
        </p:txBody>
      </p:sp>
      <p:sp>
        <p:nvSpPr>
          <p:cNvPr id="21" name="Rectangle 20">
            <a:extLst>
              <a:ext uri="{FF2B5EF4-FFF2-40B4-BE49-F238E27FC236}">
                <a16:creationId xmlns:a16="http://schemas.microsoft.com/office/drawing/2014/main" id="{552E0F12-D15C-4EAB-84C8-3AD243191BFF}"/>
              </a:ext>
            </a:extLst>
          </p:cNvPr>
          <p:cNvSpPr/>
          <p:nvPr/>
        </p:nvSpPr>
        <p:spPr>
          <a:xfrm>
            <a:off x="928280" y="2787857"/>
            <a:ext cx="3386197" cy="1350493"/>
          </a:xfrm>
          <a:prstGeom prst="rect">
            <a:avLst/>
          </a:prstGeom>
          <a:solidFill>
            <a:srgbClr val="0044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Financial market participants </a:t>
            </a:r>
            <a:r>
              <a:rPr kumimoji="0" lang="en-GB" sz="1400" b="0" i="0" u="none" strike="noStrike" kern="1200" cap="none" spc="0" normalizeH="0" baseline="0" noProof="0" dirty="0">
                <a:ln>
                  <a:noFill/>
                </a:ln>
                <a:solidFill>
                  <a:srgbClr val="FFFFFF"/>
                </a:solidFill>
                <a:effectLst/>
                <a:uLnTx/>
                <a:uFillTx/>
                <a:latin typeface="Arial"/>
                <a:ea typeface="+mn-ea"/>
                <a:cs typeface="+mn-cs"/>
              </a:rPr>
              <a:t>offering financial products in the EU, including occupational pension providers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err="1">
                <a:ln>
                  <a:noFill/>
                </a:ln>
                <a:solidFill>
                  <a:srgbClr val="FFFFFF"/>
                </a:solidFill>
                <a:effectLst/>
                <a:uLnTx/>
                <a:uFillTx/>
                <a:latin typeface="Arial"/>
                <a:ea typeface="+mn-ea"/>
                <a:cs typeface="Calibri" panose="020F0502020204030204" pitchFamily="34" charset="0"/>
              </a:rPr>
              <a:t>Article</a:t>
            </a:r>
            <a:r>
              <a:rPr kumimoji="0" lang="de-DE" sz="1400" b="1" i="0" u="none" strike="noStrike" kern="1200" cap="none" spc="0" normalizeH="0" baseline="0" noProof="0" dirty="0">
                <a:ln>
                  <a:noFill/>
                </a:ln>
                <a:solidFill>
                  <a:srgbClr val="FFFFFF"/>
                </a:solidFill>
                <a:effectLst/>
                <a:uLnTx/>
                <a:uFillTx/>
                <a:latin typeface="Arial"/>
                <a:ea typeface="+mn-ea"/>
                <a:cs typeface="Calibri" panose="020F0502020204030204" pitchFamily="34" charset="0"/>
              </a:rPr>
              <a:t> 5 – </a:t>
            </a:r>
            <a:r>
              <a:rPr kumimoji="0" lang="de-DE" sz="1400" b="1" i="0" u="none" strike="noStrike" kern="1200" cap="none" spc="0" normalizeH="0" baseline="0" noProof="0" dirty="0" err="1">
                <a:ln>
                  <a:noFill/>
                </a:ln>
                <a:solidFill>
                  <a:srgbClr val="FFFFFF"/>
                </a:solidFill>
                <a:effectLst/>
                <a:uLnTx/>
                <a:uFillTx/>
                <a:latin typeface="Arial"/>
                <a:ea typeface="+mn-ea"/>
                <a:cs typeface="Calibri" panose="020F0502020204030204" pitchFamily="34" charset="0"/>
              </a:rPr>
              <a:t>Article</a:t>
            </a:r>
            <a:r>
              <a:rPr kumimoji="0" lang="de-DE" sz="1400" b="1" i="0" u="none" strike="noStrike" kern="1200" cap="none" spc="0" normalizeH="0" baseline="0" noProof="0" dirty="0">
                <a:ln>
                  <a:noFill/>
                </a:ln>
                <a:solidFill>
                  <a:srgbClr val="FFFFFF"/>
                </a:solidFill>
                <a:effectLst/>
                <a:uLnTx/>
                <a:uFillTx/>
                <a:latin typeface="Arial"/>
                <a:ea typeface="+mn-ea"/>
                <a:cs typeface="Calibri" panose="020F0502020204030204" pitchFamily="34" charset="0"/>
              </a:rPr>
              <a:t> 7</a:t>
            </a:r>
          </a:p>
        </p:txBody>
      </p:sp>
      <p:sp>
        <p:nvSpPr>
          <p:cNvPr id="22" name="Rectangle 21">
            <a:extLst>
              <a:ext uri="{FF2B5EF4-FFF2-40B4-BE49-F238E27FC236}">
                <a16:creationId xmlns:a16="http://schemas.microsoft.com/office/drawing/2014/main" id="{C225C9DF-8030-44C8-9541-D3C5DB9AC004}"/>
              </a:ext>
            </a:extLst>
          </p:cNvPr>
          <p:cNvSpPr/>
          <p:nvPr/>
        </p:nvSpPr>
        <p:spPr>
          <a:xfrm>
            <a:off x="4546223" y="2786154"/>
            <a:ext cx="3386197" cy="1352196"/>
          </a:xfrm>
          <a:prstGeom prst="rect">
            <a:avLst/>
          </a:prstGeom>
          <a:solidFill>
            <a:srgbClr val="0044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tab pos="2867025" algn="l"/>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Large companies </a:t>
            </a:r>
            <a:r>
              <a:rPr kumimoji="0" lang="en-GB" sz="1400" b="0" i="0" u="none" strike="noStrike" kern="1200" cap="none" spc="0" normalizeH="0" baseline="0" noProof="0" dirty="0">
                <a:ln>
                  <a:noFill/>
                </a:ln>
                <a:solidFill>
                  <a:srgbClr val="FFFFFF"/>
                </a:solidFill>
                <a:effectLst/>
                <a:uLnTx/>
                <a:uFillTx/>
                <a:latin typeface="Arial"/>
                <a:ea typeface="+mn-ea"/>
                <a:cs typeface="+mn-cs"/>
              </a:rPr>
              <a:t>who are already required to provide a non-financial statement under the Non-Financial Reporting Directive (to be replaced by CSRD)</a:t>
            </a:r>
          </a:p>
          <a:p>
            <a:pPr marL="0" marR="0" lvl="0" indent="0" algn="ctr" defTabSz="457200" rtl="0" eaLnBrk="1" fontAlgn="auto" latinLnBrk="0" hangingPunct="1">
              <a:lnSpc>
                <a:spcPct val="100000"/>
              </a:lnSpc>
              <a:spcBef>
                <a:spcPts val="0"/>
              </a:spcBef>
              <a:spcAft>
                <a:spcPts val="0"/>
              </a:spcAft>
              <a:buClrTx/>
              <a:buSzTx/>
              <a:buFontTx/>
              <a:buNone/>
              <a:tabLst>
                <a:tab pos="2867025" algn="l"/>
              </a:tabLst>
              <a:defRPr/>
            </a:pPr>
            <a:r>
              <a:rPr kumimoji="0" lang="de-DE" sz="1400" b="1" i="0" u="none" strike="noStrike" kern="1200" cap="none" spc="0" normalizeH="0" baseline="0" noProof="0" dirty="0" err="1">
                <a:ln>
                  <a:noFill/>
                </a:ln>
                <a:solidFill>
                  <a:srgbClr val="FFFFFF"/>
                </a:solidFill>
                <a:effectLst/>
                <a:uLnTx/>
                <a:uFillTx/>
                <a:latin typeface="Arial"/>
                <a:ea typeface="+mn-ea"/>
                <a:cs typeface="Calibri" panose="020F0502020204030204" pitchFamily="34" charset="0"/>
              </a:rPr>
              <a:t>Article</a:t>
            </a:r>
            <a:r>
              <a:rPr kumimoji="0" lang="de-DE" sz="1400" b="1" i="0" u="none" strike="noStrike" kern="1200" cap="none" spc="0" normalizeH="0" baseline="0" noProof="0" dirty="0">
                <a:ln>
                  <a:noFill/>
                </a:ln>
                <a:solidFill>
                  <a:srgbClr val="FFFFFF"/>
                </a:solidFill>
                <a:effectLst/>
                <a:uLnTx/>
                <a:uFillTx/>
                <a:latin typeface="Arial"/>
                <a:ea typeface="+mn-ea"/>
                <a:cs typeface="Calibri" panose="020F0502020204030204" pitchFamily="34" charset="0"/>
              </a:rPr>
              <a:t> 8</a:t>
            </a:r>
          </a:p>
        </p:txBody>
      </p:sp>
      <p:sp>
        <p:nvSpPr>
          <p:cNvPr id="23" name="Rectangle 22">
            <a:extLst>
              <a:ext uri="{FF2B5EF4-FFF2-40B4-BE49-F238E27FC236}">
                <a16:creationId xmlns:a16="http://schemas.microsoft.com/office/drawing/2014/main" id="{6F7D78CB-98BF-4358-AC59-0133A811BE80}"/>
              </a:ext>
            </a:extLst>
          </p:cNvPr>
          <p:cNvSpPr/>
          <p:nvPr/>
        </p:nvSpPr>
        <p:spPr>
          <a:xfrm>
            <a:off x="8105518" y="2786154"/>
            <a:ext cx="3386197" cy="1352196"/>
          </a:xfrm>
          <a:prstGeom prst="rect">
            <a:avLst/>
          </a:prstGeom>
          <a:solidFill>
            <a:srgbClr val="0044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The EU and Member States</a:t>
            </a: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err="1">
                <a:ln>
                  <a:noFill/>
                </a:ln>
                <a:solidFill>
                  <a:srgbClr val="FFFFFF"/>
                </a:solidFill>
                <a:effectLst/>
                <a:uLnTx/>
                <a:uFillTx/>
                <a:latin typeface="Arial"/>
                <a:ea typeface="+mn-ea"/>
                <a:cs typeface="Calibri" panose="020F0502020204030204" pitchFamily="34" charset="0"/>
              </a:rPr>
              <a:t>Article</a:t>
            </a:r>
            <a:r>
              <a:rPr kumimoji="0" lang="de-DE" sz="1400" b="1" i="0" u="none" strike="noStrike" kern="1200" cap="none" spc="0" normalizeH="0" baseline="0" noProof="0" dirty="0">
                <a:ln>
                  <a:noFill/>
                </a:ln>
                <a:solidFill>
                  <a:srgbClr val="FFFFFF"/>
                </a:solidFill>
                <a:effectLst/>
                <a:uLnTx/>
                <a:uFillTx/>
                <a:latin typeface="Arial"/>
                <a:ea typeface="+mn-ea"/>
                <a:cs typeface="Calibri" panose="020F0502020204030204" pitchFamily="34" charset="0"/>
              </a:rPr>
              <a:t> 4</a:t>
            </a:r>
          </a:p>
        </p:txBody>
      </p:sp>
      <p:pic>
        <p:nvPicPr>
          <p:cNvPr id="3" name="Picture 2" descr="Image result for ulb llm international business law">
            <a:hlinkClick r:id="rId3"/>
            <a:extLst>
              <a:ext uri="{FF2B5EF4-FFF2-40B4-BE49-F238E27FC236}">
                <a16:creationId xmlns:a16="http://schemas.microsoft.com/office/drawing/2014/main" id="{762739ED-8CA6-3923-49DA-DF8120F98D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C7C335F-31E8-6FCE-0359-83715FC4C584}"/>
              </a:ext>
            </a:extLst>
          </p:cNvPr>
          <p:cNvSpPr txBox="1"/>
          <p:nvPr/>
        </p:nvSpPr>
        <p:spPr>
          <a:xfrm>
            <a:off x="4641865" y="6032735"/>
            <a:ext cx="3051245" cy="700192"/>
          </a:xfrm>
          <a:prstGeom prst="rect">
            <a:avLst/>
          </a:prstGeom>
          <a:noFill/>
        </p:spPr>
        <p:txBody>
          <a:bodyPr wrap="square" rtlCol="0">
            <a:spAutoFit/>
          </a:bodyPr>
          <a:lstStyle/>
          <a:p>
            <a:pPr lvl="0">
              <a:spcAft>
                <a:spcPts val="900"/>
              </a:spcAft>
              <a:defRPr/>
            </a:pPr>
            <a:r>
              <a:rPr lang="en-US" sz="800" u="sng" dirty="0"/>
              <a:t>Capex</a:t>
            </a:r>
            <a:r>
              <a:rPr lang="en-US" sz="800" dirty="0"/>
              <a:t> (capital expenditure) is a long-term investment in a company's assets, such as buildings and machinery</a:t>
            </a:r>
            <a:endParaRPr lang="en-BE" sz="800" dirty="0"/>
          </a:p>
          <a:p>
            <a:pPr lvl="0">
              <a:spcAft>
                <a:spcPts val="900"/>
              </a:spcAft>
              <a:defRPr/>
            </a:pPr>
            <a:r>
              <a:rPr lang="en-BE" sz="800" u="sng" dirty="0"/>
              <a:t>O</a:t>
            </a:r>
            <a:r>
              <a:rPr lang="en-US" sz="800" u="sng" dirty="0" err="1"/>
              <a:t>pex</a:t>
            </a:r>
            <a:r>
              <a:rPr lang="en-US" sz="800" dirty="0"/>
              <a:t> (operating expenditure) refers to the day-to-day costs of running a business, like rent, wages, and utilities</a:t>
            </a:r>
            <a:endParaRPr lang="en-BE" sz="800" dirty="0"/>
          </a:p>
        </p:txBody>
      </p:sp>
    </p:spTree>
    <p:extLst>
      <p:ext uri="{BB962C8B-B14F-4D97-AF65-F5344CB8AC3E}">
        <p14:creationId xmlns:p14="http://schemas.microsoft.com/office/powerpoint/2010/main" val="3123150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1C5B1-7B8D-40DB-911B-63E5EE9B1371}"/>
              </a:ext>
            </a:extLst>
          </p:cNvPr>
          <p:cNvSpPr>
            <a:spLocks noGrp="1"/>
          </p:cNvSpPr>
          <p:nvPr>
            <p:ph type="title"/>
          </p:nvPr>
        </p:nvSpPr>
        <p:spPr>
          <a:xfrm>
            <a:off x="412800" y="374650"/>
            <a:ext cx="11347400" cy="856800"/>
          </a:xfrm>
        </p:spPr>
        <p:txBody>
          <a:bodyPr/>
          <a:lstStyle/>
          <a:p>
            <a:r>
              <a:rPr lang="en-IE" dirty="0"/>
              <a:t>How does the Taxonomy enable companies to transition?</a:t>
            </a:r>
            <a:endParaRPr lang="en-GB" dirty="0"/>
          </a:p>
        </p:txBody>
      </p:sp>
      <p:sp>
        <p:nvSpPr>
          <p:cNvPr id="24" name="Content Placeholder 18">
            <a:extLst>
              <a:ext uri="{FF2B5EF4-FFF2-40B4-BE49-F238E27FC236}">
                <a16:creationId xmlns:a16="http://schemas.microsoft.com/office/drawing/2014/main" id="{3B519401-0A44-4409-B7A4-DB3D40D88C2E}"/>
              </a:ext>
            </a:extLst>
          </p:cNvPr>
          <p:cNvSpPr txBox="1">
            <a:spLocks/>
          </p:cNvSpPr>
          <p:nvPr/>
        </p:nvSpPr>
        <p:spPr>
          <a:xfrm>
            <a:off x="360228" y="1502380"/>
            <a:ext cx="7727129" cy="1296144"/>
          </a:xfrm>
          <a:prstGeom prst="rect">
            <a:avLst/>
          </a:prstGeom>
        </p:spPr>
        <p:txBody>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IE" sz="1800"/>
              <a:t>By defining green economic activities, </a:t>
            </a:r>
            <a:r>
              <a:rPr lang="en-IE" sz="1800" u="sng"/>
              <a:t>not</a:t>
            </a:r>
            <a:r>
              <a:rPr lang="en-IE" sz="1800"/>
              <a:t> companies</a:t>
            </a:r>
          </a:p>
          <a:p>
            <a:r>
              <a:rPr lang="en-US" sz="1800"/>
              <a:t>The Taxonomy enables companies to transition by gradually increasing their share of green activities</a:t>
            </a:r>
            <a:endParaRPr lang="en-GB" sz="1800" dirty="0"/>
          </a:p>
        </p:txBody>
      </p:sp>
      <p:sp>
        <p:nvSpPr>
          <p:cNvPr id="25" name="Rectangle 24">
            <a:extLst>
              <a:ext uri="{FF2B5EF4-FFF2-40B4-BE49-F238E27FC236}">
                <a16:creationId xmlns:a16="http://schemas.microsoft.com/office/drawing/2014/main" id="{A988A215-63E1-44CC-8194-2CB056742732}"/>
              </a:ext>
            </a:extLst>
          </p:cNvPr>
          <p:cNvSpPr/>
          <p:nvPr/>
        </p:nvSpPr>
        <p:spPr>
          <a:xfrm>
            <a:off x="4561412" y="2791217"/>
            <a:ext cx="2034962" cy="408991"/>
          </a:xfrm>
          <a:prstGeom prst="rect">
            <a:avLst/>
          </a:prstGeom>
          <a:solidFill>
            <a:sysClr val="window" lastClr="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000000"/>
                </a:solidFill>
                <a:effectLst/>
                <a:uLnTx/>
                <a:uFillTx/>
                <a:latin typeface="Verdana"/>
                <a:ea typeface="+mn-ea"/>
                <a:cs typeface="+mn-cs"/>
              </a:rPr>
              <a:t>Company Z</a:t>
            </a:r>
            <a:endParaRPr kumimoji="0" lang="en-GB" sz="1600" b="1" i="0" u="none" strike="noStrike" kern="1200" cap="none" spc="0" normalizeH="0" baseline="0" noProof="0" dirty="0">
              <a:ln>
                <a:noFill/>
              </a:ln>
              <a:solidFill>
                <a:srgbClr val="000000"/>
              </a:solidFill>
              <a:effectLst/>
              <a:uLnTx/>
              <a:uFillTx/>
              <a:latin typeface="Verdana"/>
              <a:ea typeface="+mn-ea"/>
              <a:cs typeface="+mn-cs"/>
            </a:endParaRPr>
          </a:p>
        </p:txBody>
      </p:sp>
      <p:sp>
        <p:nvSpPr>
          <p:cNvPr id="26" name="Rounded Rectangle 56">
            <a:extLst>
              <a:ext uri="{FF2B5EF4-FFF2-40B4-BE49-F238E27FC236}">
                <a16:creationId xmlns:a16="http://schemas.microsoft.com/office/drawing/2014/main" id="{F7D5EB1C-70A4-4CE7-80B6-A65F140C7293}"/>
              </a:ext>
            </a:extLst>
          </p:cNvPr>
          <p:cNvSpPr/>
          <p:nvPr/>
        </p:nvSpPr>
        <p:spPr>
          <a:xfrm>
            <a:off x="2310458" y="3653108"/>
            <a:ext cx="1360567"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A</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27" name="Left Brace 26">
            <a:extLst>
              <a:ext uri="{FF2B5EF4-FFF2-40B4-BE49-F238E27FC236}">
                <a16:creationId xmlns:a16="http://schemas.microsoft.com/office/drawing/2014/main" id="{8D5D174C-AE5B-4514-9425-D8B0B0A19B8D}"/>
              </a:ext>
            </a:extLst>
          </p:cNvPr>
          <p:cNvSpPr/>
          <p:nvPr/>
        </p:nvSpPr>
        <p:spPr>
          <a:xfrm rot="16200000" flipH="1">
            <a:off x="5618642" y="-260267"/>
            <a:ext cx="432048" cy="7398212"/>
          </a:xfrm>
          <a:prstGeom prst="leftBrace">
            <a:avLst>
              <a:gd name="adj1" fmla="val 59848"/>
              <a:gd name="adj2" fmla="val 50000"/>
            </a:avLst>
          </a:prstGeom>
        </p:spPr>
        <p:style>
          <a:lnRef idx="1">
            <a:schemeClr val="dk1"/>
          </a:lnRef>
          <a:fillRef idx="0">
            <a:schemeClr val="dk1"/>
          </a:fillRef>
          <a:effectRef idx="0">
            <a:schemeClr val="dk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100" b="1" i="0" u="none" strike="noStrike" kern="1200" cap="none" spc="0" normalizeH="0" baseline="0" noProof="0">
              <a:ln>
                <a:noFill/>
              </a:ln>
              <a:solidFill>
                <a:srgbClr val="000000"/>
              </a:solidFill>
              <a:effectLst/>
              <a:uLnTx/>
              <a:uFillTx/>
              <a:latin typeface="Verdana"/>
              <a:ea typeface="+mn-ea"/>
              <a:cs typeface="+mn-cs"/>
            </a:endParaRPr>
          </a:p>
        </p:txBody>
      </p:sp>
      <p:sp>
        <p:nvSpPr>
          <p:cNvPr id="28" name="Rounded Rectangle 21">
            <a:extLst>
              <a:ext uri="{FF2B5EF4-FFF2-40B4-BE49-F238E27FC236}">
                <a16:creationId xmlns:a16="http://schemas.microsoft.com/office/drawing/2014/main" id="{74B175CF-160A-410E-86E0-5139ECF40D22}"/>
              </a:ext>
            </a:extLst>
          </p:cNvPr>
          <p:cNvSpPr/>
          <p:nvPr/>
        </p:nvSpPr>
        <p:spPr>
          <a:xfrm>
            <a:off x="6725460" y="3666801"/>
            <a:ext cx="2713006"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D</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29" name="TextBox 28">
            <a:extLst>
              <a:ext uri="{FF2B5EF4-FFF2-40B4-BE49-F238E27FC236}">
                <a16:creationId xmlns:a16="http://schemas.microsoft.com/office/drawing/2014/main" id="{056B0403-D541-4463-98D7-FABD8EB2500B}"/>
              </a:ext>
            </a:extLst>
          </p:cNvPr>
          <p:cNvSpPr txBox="1"/>
          <p:nvPr/>
        </p:nvSpPr>
        <p:spPr>
          <a:xfrm>
            <a:off x="1487488" y="3739674"/>
            <a:ext cx="648072"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200" b="0" i="0" u="none" strike="noStrike" kern="1200" cap="none" spc="0" normalizeH="0" baseline="0" noProof="0" dirty="0">
                <a:ln>
                  <a:noFill/>
                </a:ln>
                <a:solidFill>
                  <a:srgbClr val="0F5494"/>
                </a:solidFill>
                <a:effectLst/>
                <a:uLnTx/>
                <a:uFillTx/>
                <a:latin typeface="Verdana" pitchFamily="34" charset="0"/>
                <a:ea typeface="+mn-ea"/>
                <a:cs typeface="+mn-cs"/>
              </a:rPr>
              <a:t>2020</a:t>
            </a:r>
            <a:endParaRPr kumimoji="0" lang="en-GB" sz="105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30" name="TextBox 29">
            <a:extLst>
              <a:ext uri="{FF2B5EF4-FFF2-40B4-BE49-F238E27FC236}">
                <a16:creationId xmlns:a16="http://schemas.microsoft.com/office/drawing/2014/main" id="{45F09CAD-24EC-493F-9886-9F86ED168494}"/>
              </a:ext>
            </a:extLst>
          </p:cNvPr>
          <p:cNvSpPr txBox="1"/>
          <p:nvPr/>
        </p:nvSpPr>
        <p:spPr>
          <a:xfrm>
            <a:off x="1487488" y="4792761"/>
            <a:ext cx="648072"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200" b="0" i="0" u="none" strike="noStrike" kern="1200" cap="none" spc="0" normalizeH="0" baseline="0" noProof="0" dirty="0">
                <a:ln>
                  <a:noFill/>
                </a:ln>
                <a:solidFill>
                  <a:srgbClr val="0F5494"/>
                </a:solidFill>
                <a:effectLst/>
                <a:uLnTx/>
                <a:uFillTx/>
                <a:latin typeface="Verdana" pitchFamily="34" charset="0"/>
                <a:ea typeface="+mn-ea"/>
                <a:cs typeface="+mn-cs"/>
              </a:rPr>
              <a:t>2025</a:t>
            </a:r>
            <a:endParaRPr kumimoji="0" lang="en-GB" sz="105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31" name="TextBox 30">
            <a:extLst>
              <a:ext uri="{FF2B5EF4-FFF2-40B4-BE49-F238E27FC236}">
                <a16:creationId xmlns:a16="http://schemas.microsoft.com/office/drawing/2014/main" id="{CBE41AA1-12AC-4575-B6B8-1FAFA5FB5D84}"/>
              </a:ext>
            </a:extLst>
          </p:cNvPr>
          <p:cNvSpPr txBox="1"/>
          <p:nvPr/>
        </p:nvSpPr>
        <p:spPr>
          <a:xfrm>
            <a:off x="1507002" y="5845848"/>
            <a:ext cx="648072"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200" b="0" i="0" u="none" strike="noStrike" kern="1200" cap="none" spc="0" normalizeH="0" baseline="0" noProof="0" dirty="0">
                <a:ln>
                  <a:noFill/>
                </a:ln>
                <a:solidFill>
                  <a:srgbClr val="0F5494"/>
                </a:solidFill>
                <a:effectLst/>
                <a:uLnTx/>
                <a:uFillTx/>
                <a:latin typeface="Verdana" pitchFamily="34" charset="0"/>
                <a:ea typeface="+mn-ea"/>
                <a:cs typeface="+mn-cs"/>
              </a:rPr>
              <a:t>2030</a:t>
            </a:r>
            <a:endParaRPr kumimoji="0" lang="en-GB" sz="105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grpSp>
        <p:nvGrpSpPr>
          <p:cNvPr id="32" name="Group 31">
            <a:extLst>
              <a:ext uri="{FF2B5EF4-FFF2-40B4-BE49-F238E27FC236}">
                <a16:creationId xmlns:a16="http://schemas.microsoft.com/office/drawing/2014/main" id="{2A8096C5-57E1-431C-97B4-B65E21818B15}"/>
              </a:ext>
            </a:extLst>
          </p:cNvPr>
          <p:cNvGrpSpPr/>
          <p:nvPr/>
        </p:nvGrpSpPr>
        <p:grpSpPr>
          <a:xfrm>
            <a:off x="8400256" y="1564256"/>
            <a:ext cx="3249956" cy="1462865"/>
            <a:chOff x="6253538" y="2420889"/>
            <a:chExt cx="2854965" cy="1872208"/>
          </a:xfrm>
        </p:grpSpPr>
        <p:sp>
          <p:nvSpPr>
            <p:cNvPr id="33" name="Rounded Rectangle 23">
              <a:extLst>
                <a:ext uri="{FF2B5EF4-FFF2-40B4-BE49-F238E27FC236}">
                  <a16:creationId xmlns:a16="http://schemas.microsoft.com/office/drawing/2014/main" id="{5369CB81-D30F-492C-ADC5-09822C2352DA}"/>
                </a:ext>
              </a:extLst>
            </p:cNvPr>
            <p:cNvSpPr/>
            <p:nvPr/>
          </p:nvSpPr>
          <p:spPr>
            <a:xfrm>
              <a:off x="6816760" y="3631269"/>
              <a:ext cx="372882" cy="207156"/>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34" name="TextBox 33">
              <a:extLst>
                <a:ext uri="{FF2B5EF4-FFF2-40B4-BE49-F238E27FC236}">
                  <a16:creationId xmlns:a16="http://schemas.microsoft.com/office/drawing/2014/main" id="{C8C4A10D-3395-4036-860B-1F3C629B304F}"/>
                </a:ext>
              </a:extLst>
            </p:cNvPr>
            <p:cNvSpPr txBox="1"/>
            <p:nvPr/>
          </p:nvSpPr>
          <p:spPr>
            <a:xfrm>
              <a:off x="7164288" y="3558806"/>
              <a:ext cx="1944215" cy="57708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050" b="0" i="0" u="none" strike="noStrike" kern="1200" cap="none" spc="0" normalizeH="0" baseline="0" noProof="0" dirty="0">
                  <a:ln>
                    <a:noFill/>
                  </a:ln>
                  <a:solidFill>
                    <a:srgbClr val="0F5494"/>
                  </a:solidFill>
                  <a:effectLst/>
                  <a:uLnTx/>
                  <a:uFillTx/>
                  <a:latin typeface="Verdana" pitchFamily="34" charset="0"/>
                  <a:ea typeface="+mn-ea"/>
                  <a:cs typeface="+mn-cs"/>
                </a:rPr>
                <a:t> = Site/project/operation that is </a:t>
              </a:r>
              <a:r>
                <a:rPr kumimoji="0" lang="en-IE" sz="1050" b="0" i="0" u="sng" strike="noStrike" kern="1200" cap="none" spc="0" normalizeH="0" baseline="0" noProof="0" dirty="0">
                  <a:ln>
                    <a:noFill/>
                  </a:ln>
                  <a:solidFill>
                    <a:srgbClr val="0F5494"/>
                  </a:solidFill>
                  <a:effectLst/>
                  <a:uLnTx/>
                  <a:uFillTx/>
                  <a:latin typeface="Verdana" pitchFamily="34" charset="0"/>
                  <a:ea typeface="+mn-ea"/>
                  <a:cs typeface="+mn-cs"/>
                </a:rPr>
                <a:t>not</a:t>
              </a:r>
              <a:r>
                <a:rPr kumimoji="0" lang="en-IE" sz="1050" b="0" i="0" u="none" strike="noStrike" kern="1200" cap="none" spc="0" normalizeH="0" baseline="0" noProof="0" dirty="0">
                  <a:ln>
                    <a:noFill/>
                  </a:ln>
                  <a:solidFill>
                    <a:srgbClr val="0F5494"/>
                  </a:solidFill>
                  <a:effectLst/>
                  <a:uLnTx/>
                  <a:uFillTx/>
                  <a:latin typeface="Verdana" pitchFamily="34" charset="0"/>
                  <a:ea typeface="+mn-ea"/>
                  <a:cs typeface="+mn-cs"/>
                </a:rPr>
                <a:t> Taxonomy-compliant </a:t>
              </a:r>
              <a:endParaRPr kumimoji="0" lang="en-GB" sz="105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35" name="TextBox 34">
              <a:extLst>
                <a:ext uri="{FF2B5EF4-FFF2-40B4-BE49-F238E27FC236}">
                  <a16:creationId xmlns:a16="http://schemas.microsoft.com/office/drawing/2014/main" id="{4D335E34-4E1E-4F13-9720-B3E1C4B318D6}"/>
                </a:ext>
              </a:extLst>
            </p:cNvPr>
            <p:cNvSpPr txBox="1"/>
            <p:nvPr/>
          </p:nvSpPr>
          <p:spPr>
            <a:xfrm>
              <a:off x="7164288" y="2952610"/>
              <a:ext cx="1872207" cy="57708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050" b="0" i="0" u="none" strike="noStrike" kern="1200" cap="none" spc="0" normalizeH="0" baseline="0" noProof="0" dirty="0">
                  <a:ln>
                    <a:noFill/>
                  </a:ln>
                  <a:solidFill>
                    <a:srgbClr val="0F5494"/>
                  </a:solidFill>
                  <a:effectLst/>
                  <a:uLnTx/>
                  <a:uFillTx/>
                  <a:latin typeface="Verdana" pitchFamily="34" charset="0"/>
                  <a:ea typeface="+mn-ea"/>
                  <a:cs typeface="+mn-cs"/>
                </a:rPr>
                <a:t> = Site/project/operation that </a:t>
              </a:r>
              <a:r>
                <a:rPr kumimoji="0" lang="en-IE" sz="1050" b="1" i="0" u="none" strike="noStrike" kern="1200" cap="none" spc="0" normalizeH="0" baseline="0" noProof="0" dirty="0">
                  <a:ln>
                    <a:noFill/>
                  </a:ln>
                  <a:solidFill>
                    <a:srgbClr val="0F5494"/>
                  </a:solidFill>
                  <a:effectLst/>
                  <a:uLnTx/>
                  <a:uFillTx/>
                  <a:latin typeface="Verdana" pitchFamily="34" charset="0"/>
                  <a:ea typeface="+mn-ea"/>
                  <a:cs typeface="+mn-cs"/>
                </a:rPr>
                <a:t>is Taxonomy-complian</a:t>
              </a:r>
              <a:r>
                <a:rPr kumimoji="0" lang="en-IE" sz="1050" b="0" i="0" u="none" strike="noStrike" kern="1200" cap="none" spc="0" normalizeH="0" baseline="0" noProof="0" dirty="0">
                  <a:ln>
                    <a:noFill/>
                  </a:ln>
                  <a:solidFill>
                    <a:srgbClr val="0F5494"/>
                  </a:solidFill>
                  <a:effectLst/>
                  <a:uLnTx/>
                  <a:uFillTx/>
                  <a:latin typeface="Verdana" pitchFamily="34" charset="0"/>
                  <a:ea typeface="+mn-ea"/>
                  <a:cs typeface="+mn-cs"/>
                </a:rPr>
                <a:t>t </a:t>
              </a:r>
              <a:endParaRPr kumimoji="0" lang="en-GB" sz="105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36" name="Rounded Rectangle 30">
              <a:extLst>
                <a:ext uri="{FF2B5EF4-FFF2-40B4-BE49-F238E27FC236}">
                  <a16:creationId xmlns:a16="http://schemas.microsoft.com/office/drawing/2014/main" id="{C84DE143-FD62-418C-A9D9-19594FE65693}"/>
                </a:ext>
              </a:extLst>
            </p:cNvPr>
            <p:cNvSpPr/>
            <p:nvPr/>
          </p:nvSpPr>
          <p:spPr>
            <a:xfrm>
              <a:off x="6791406" y="2981725"/>
              <a:ext cx="372882" cy="207156"/>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37" name="TextBox 36">
              <a:extLst>
                <a:ext uri="{FF2B5EF4-FFF2-40B4-BE49-F238E27FC236}">
                  <a16:creationId xmlns:a16="http://schemas.microsoft.com/office/drawing/2014/main" id="{82ABCB57-9F17-495D-9336-E90EC6B15A9F}"/>
                </a:ext>
              </a:extLst>
            </p:cNvPr>
            <p:cNvSpPr txBox="1"/>
            <p:nvPr/>
          </p:nvSpPr>
          <p:spPr>
            <a:xfrm>
              <a:off x="6253538" y="2574349"/>
              <a:ext cx="1872207" cy="25391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050" b="1" i="0" u="sng" strike="noStrike" kern="1200" cap="none" spc="0" normalizeH="0" baseline="0" noProof="0" dirty="0">
                  <a:ln>
                    <a:noFill/>
                  </a:ln>
                  <a:solidFill>
                    <a:srgbClr val="0F5494"/>
                  </a:solidFill>
                  <a:effectLst/>
                  <a:uLnTx/>
                  <a:uFillTx/>
                  <a:latin typeface="Verdana" pitchFamily="34" charset="0"/>
                  <a:ea typeface="+mn-ea"/>
                  <a:cs typeface="+mn-cs"/>
                </a:rPr>
                <a:t>Legend</a:t>
              </a:r>
              <a:endParaRPr kumimoji="0" lang="en-GB" sz="1050" b="1" i="0" u="sng"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38" name="Rectangle 37">
              <a:extLst>
                <a:ext uri="{FF2B5EF4-FFF2-40B4-BE49-F238E27FC236}">
                  <a16:creationId xmlns:a16="http://schemas.microsoft.com/office/drawing/2014/main" id="{C1786D57-B24E-4B69-8442-7774DAA732FC}"/>
                </a:ext>
              </a:extLst>
            </p:cNvPr>
            <p:cNvSpPr/>
            <p:nvPr/>
          </p:nvSpPr>
          <p:spPr>
            <a:xfrm>
              <a:off x="6588224" y="2420889"/>
              <a:ext cx="2520279" cy="1872208"/>
            </a:xfrm>
            <a:prstGeom prst="rect">
              <a:avLst/>
            </a:prstGeom>
            <a:no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grpSp>
      <p:sp>
        <p:nvSpPr>
          <p:cNvPr id="39" name="Rounded Rectangle 34">
            <a:extLst>
              <a:ext uri="{FF2B5EF4-FFF2-40B4-BE49-F238E27FC236}">
                <a16:creationId xmlns:a16="http://schemas.microsoft.com/office/drawing/2014/main" id="{FCB8F9A2-33B6-41F1-ADB2-9599C45F7D92}"/>
              </a:ext>
            </a:extLst>
          </p:cNvPr>
          <p:cNvSpPr/>
          <p:nvPr/>
        </p:nvSpPr>
        <p:spPr>
          <a:xfrm>
            <a:off x="3773133" y="3653106"/>
            <a:ext cx="1360567"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B</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0" name="Rounded Rectangle 35">
            <a:extLst>
              <a:ext uri="{FF2B5EF4-FFF2-40B4-BE49-F238E27FC236}">
                <a16:creationId xmlns:a16="http://schemas.microsoft.com/office/drawing/2014/main" id="{CBE9CFC6-6893-409F-BC05-395DA1F5533D}"/>
              </a:ext>
            </a:extLst>
          </p:cNvPr>
          <p:cNvSpPr/>
          <p:nvPr/>
        </p:nvSpPr>
        <p:spPr>
          <a:xfrm>
            <a:off x="5235808" y="3666801"/>
            <a:ext cx="1360567"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C</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1" name="Rounded Rectangle 36">
            <a:extLst>
              <a:ext uri="{FF2B5EF4-FFF2-40B4-BE49-F238E27FC236}">
                <a16:creationId xmlns:a16="http://schemas.microsoft.com/office/drawing/2014/main" id="{FA01BCFF-4A86-4ECE-A249-EF8A3258F88D}"/>
              </a:ext>
            </a:extLst>
          </p:cNvPr>
          <p:cNvSpPr/>
          <p:nvPr/>
        </p:nvSpPr>
        <p:spPr>
          <a:xfrm>
            <a:off x="2310458" y="4792761"/>
            <a:ext cx="1913335"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A</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2" name="Rounded Rectangle 37">
            <a:extLst>
              <a:ext uri="{FF2B5EF4-FFF2-40B4-BE49-F238E27FC236}">
                <a16:creationId xmlns:a16="http://schemas.microsoft.com/office/drawing/2014/main" id="{EDFFD2C6-EE84-442B-AC31-5130906F3136}"/>
              </a:ext>
            </a:extLst>
          </p:cNvPr>
          <p:cNvSpPr/>
          <p:nvPr/>
        </p:nvSpPr>
        <p:spPr>
          <a:xfrm>
            <a:off x="6725460" y="4792760"/>
            <a:ext cx="2713006"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D</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3" name="Rounded Rectangle 38">
            <a:extLst>
              <a:ext uri="{FF2B5EF4-FFF2-40B4-BE49-F238E27FC236}">
                <a16:creationId xmlns:a16="http://schemas.microsoft.com/office/drawing/2014/main" id="{B4E7DF01-D579-4D24-8A2B-CD102ABB56FD}"/>
              </a:ext>
            </a:extLst>
          </p:cNvPr>
          <p:cNvSpPr/>
          <p:nvPr/>
        </p:nvSpPr>
        <p:spPr>
          <a:xfrm>
            <a:off x="4337944" y="4786050"/>
            <a:ext cx="1410060"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B</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4" name="Rounded Rectangle 39">
            <a:extLst>
              <a:ext uri="{FF2B5EF4-FFF2-40B4-BE49-F238E27FC236}">
                <a16:creationId xmlns:a16="http://schemas.microsoft.com/office/drawing/2014/main" id="{A456B0A2-49E9-4720-83D4-2C0EB4C48877}"/>
              </a:ext>
            </a:extLst>
          </p:cNvPr>
          <p:cNvSpPr/>
          <p:nvPr/>
        </p:nvSpPr>
        <p:spPr>
          <a:xfrm>
            <a:off x="5835962" y="4799376"/>
            <a:ext cx="785284"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C</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45" name="TextBox 44">
            <a:extLst>
              <a:ext uri="{FF2B5EF4-FFF2-40B4-BE49-F238E27FC236}">
                <a16:creationId xmlns:a16="http://schemas.microsoft.com/office/drawing/2014/main" id="{B9C1E12A-0AE0-44E9-9D5B-EBBC45E0B21C}"/>
              </a:ext>
            </a:extLst>
          </p:cNvPr>
          <p:cNvSpPr txBox="1"/>
          <p:nvPr/>
        </p:nvSpPr>
        <p:spPr>
          <a:xfrm>
            <a:off x="9474212" y="3227862"/>
            <a:ext cx="122953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Share of green activities</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46" name="TextBox 45">
            <a:extLst>
              <a:ext uri="{FF2B5EF4-FFF2-40B4-BE49-F238E27FC236}">
                <a16:creationId xmlns:a16="http://schemas.microsoft.com/office/drawing/2014/main" id="{5A89D3CE-9DF3-4494-91F2-800DD4EE3581}"/>
              </a:ext>
            </a:extLst>
          </p:cNvPr>
          <p:cNvSpPr txBox="1"/>
          <p:nvPr/>
        </p:nvSpPr>
        <p:spPr>
          <a:xfrm>
            <a:off x="9474212" y="3756208"/>
            <a:ext cx="1229534"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20%</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47" name="TextBox 46">
            <a:extLst>
              <a:ext uri="{FF2B5EF4-FFF2-40B4-BE49-F238E27FC236}">
                <a16:creationId xmlns:a16="http://schemas.microsoft.com/office/drawing/2014/main" id="{51BDEAD8-281F-4DD2-88A3-9F7F3D96D42B}"/>
              </a:ext>
            </a:extLst>
          </p:cNvPr>
          <p:cNvSpPr txBox="1"/>
          <p:nvPr/>
        </p:nvSpPr>
        <p:spPr>
          <a:xfrm>
            <a:off x="9735507" y="4912532"/>
            <a:ext cx="669854"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50%</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cxnSp>
        <p:nvCxnSpPr>
          <p:cNvPr id="48" name="Straight Arrow Connector 47">
            <a:extLst>
              <a:ext uri="{FF2B5EF4-FFF2-40B4-BE49-F238E27FC236}">
                <a16:creationId xmlns:a16="http://schemas.microsoft.com/office/drawing/2014/main" id="{18ACB01C-D25B-4E76-8E69-47BCA3674A9D}"/>
              </a:ext>
            </a:extLst>
          </p:cNvPr>
          <p:cNvCxnSpPr>
            <a:endCxn id="41" idx="0"/>
          </p:cNvCxnSpPr>
          <p:nvPr/>
        </p:nvCxnSpPr>
        <p:spPr bwMode="auto">
          <a:xfrm>
            <a:off x="3140191" y="4112824"/>
            <a:ext cx="126935" cy="679937"/>
          </a:xfrm>
          <a:prstGeom prst="straightConnector1">
            <a:avLst/>
          </a:prstGeom>
          <a:noFill/>
          <a:ln w="9525" cap="flat" cmpd="sng" algn="ctr">
            <a:solidFill>
              <a:schemeClr val="bg2"/>
            </a:solidFill>
            <a:prstDash val="solid"/>
            <a:round/>
            <a:headEnd type="none" w="med" len="med"/>
            <a:tailEnd type="triangle"/>
          </a:ln>
          <a:effectLst/>
        </p:spPr>
      </p:cxnSp>
      <p:sp>
        <p:nvSpPr>
          <p:cNvPr id="49" name="TextBox 48">
            <a:extLst>
              <a:ext uri="{FF2B5EF4-FFF2-40B4-BE49-F238E27FC236}">
                <a16:creationId xmlns:a16="http://schemas.microsoft.com/office/drawing/2014/main" id="{ACDE56F8-40D5-4967-B111-C93C62FCB6B4}"/>
              </a:ext>
            </a:extLst>
          </p:cNvPr>
          <p:cNvSpPr txBox="1"/>
          <p:nvPr/>
        </p:nvSpPr>
        <p:spPr>
          <a:xfrm>
            <a:off x="2130554" y="4215509"/>
            <a:ext cx="122953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Factory A expands</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
        <p:nvSpPr>
          <p:cNvPr id="50" name="TextBox 49">
            <a:extLst>
              <a:ext uri="{FF2B5EF4-FFF2-40B4-BE49-F238E27FC236}">
                <a16:creationId xmlns:a16="http://schemas.microsoft.com/office/drawing/2014/main" id="{0CA62D7D-3926-4498-9DB8-45402B687791}"/>
              </a:ext>
            </a:extLst>
          </p:cNvPr>
          <p:cNvSpPr txBox="1"/>
          <p:nvPr/>
        </p:nvSpPr>
        <p:spPr>
          <a:xfrm>
            <a:off x="4753955" y="4236805"/>
            <a:ext cx="1649877"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Factory B increases energy efficiency</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cxnSp>
        <p:nvCxnSpPr>
          <p:cNvPr id="51" name="Straight Arrow Connector 50">
            <a:extLst>
              <a:ext uri="{FF2B5EF4-FFF2-40B4-BE49-F238E27FC236}">
                <a16:creationId xmlns:a16="http://schemas.microsoft.com/office/drawing/2014/main" id="{6A6F65E7-899A-4B4D-A81A-4CF1BD1711AF}"/>
              </a:ext>
            </a:extLst>
          </p:cNvPr>
          <p:cNvCxnSpPr/>
          <p:nvPr/>
        </p:nvCxnSpPr>
        <p:spPr bwMode="auto">
          <a:xfrm>
            <a:off x="4660992" y="4090983"/>
            <a:ext cx="126935" cy="679937"/>
          </a:xfrm>
          <a:prstGeom prst="straightConnector1">
            <a:avLst/>
          </a:prstGeom>
          <a:noFill/>
          <a:ln w="9525" cap="flat" cmpd="sng" algn="ctr">
            <a:solidFill>
              <a:schemeClr val="bg2"/>
            </a:solidFill>
            <a:prstDash val="solid"/>
            <a:round/>
            <a:headEnd type="none" w="med" len="med"/>
            <a:tailEnd type="triangle"/>
          </a:ln>
          <a:effectLst/>
        </p:spPr>
      </p:cxnSp>
      <p:sp>
        <p:nvSpPr>
          <p:cNvPr id="52" name="Rounded Rectangle 51">
            <a:extLst>
              <a:ext uri="{FF2B5EF4-FFF2-40B4-BE49-F238E27FC236}">
                <a16:creationId xmlns:a16="http://schemas.microsoft.com/office/drawing/2014/main" id="{5DE6A955-521B-4B18-BB61-810024820B42}"/>
              </a:ext>
            </a:extLst>
          </p:cNvPr>
          <p:cNvSpPr/>
          <p:nvPr/>
        </p:nvSpPr>
        <p:spPr>
          <a:xfrm>
            <a:off x="2279577" y="5751967"/>
            <a:ext cx="1913335"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A</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53" name="Rounded Rectangle 52">
            <a:extLst>
              <a:ext uri="{FF2B5EF4-FFF2-40B4-BE49-F238E27FC236}">
                <a16:creationId xmlns:a16="http://schemas.microsoft.com/office/drawing/2014/main" id="{413D6352-F980-488E-9788-BB8C7962716F}"/>
              </a:ext>
            </a:extLst>
          </p:cNvPr>
          <p:cNvSpPr/>
          <p:nvPr/>
        </p:nvSpPr>
        <p:spPr>
          <a:xfrm>
            <a:off x="7351017" y="5751967"/>
            <a:ext cx="2057350" cy="422747"/>
          </a:xfrm>
          <a:prstGeom prst="roundRect">
            <a:avLst>
              <a:gd name="adj" fmla="val 452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D</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54" name="Rounded Rectangle 53">
            <a:extLst>
              <a:ext uri="{FF2B5EF4-FFF2-40B4-BE49-F238E27FC236}">
                <a16:creationId xmlns:a16="http://schemas.microsoft.com/office/drawing/2014/main" id="{EF1CCED9-CB5A-46FF-95A6-E1AA2615C316}"/>
              </a:ext>
            </a:extLst>
          </p:cNvPr>
          <p:cNvSpPr/>
          <p:nvPr/>
        </p:nvSpPr>
        <p:spPr>
          <a:xfrm>
            <a:off x="4252971" y="5755064"/>
            <a:ext cx="1410060"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B</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55" name="Rounded Rectangle 58">
            <a:extLst>
              <a:ext uri="{FF2B5EF4-FFF2-40B4-BE49-F238E27FC236}">
                <a16:creationId xmlns:a16="http://schemas.microsoft.com/office/drawing/2014/main" id="{A8FB582D-2F63-43E0-A5B5-2DFBDB204390}"/>
              </a:ext>
            </a:extLst>
          </p:cNvPr>
          <p:cNvSpPr/>
          <p:nvPr/>
        </p:nvSpPr>
        <p:spPr>
          <a:xfrm>
            <a:off x="5798863" y="5755064"/>
            <a:ext cx="1440941" cy="422747"/>
          </a:xfrm>
          <a:prstGeom prst="roundRect">
            <a:avLst>
              <a:gd name="adj" fmla="val 4523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Verdana"/>
                <a:ea typeface="+mn-ea"/>
                <a:cs typeface="+mn-cs"/>
              </a:rPr>
              <a:t>E</a:t>
            </a:r>
            <a:endParaRPr kumimoji="0" lang="en-GB" sz="1100" b="0" i="0" u="none" strike="noStrike" kern="1200" cap="none" spc="0" normalizeH="0" baseline="0" noProof="0" dirty="0">
              <a:ln>
                <a:noFill/>
              </a:ln>
              <a:solidFill>
                <a:srgbClr val="000000"/>
              </a:solidFill>
              <a:effectLst/>
              <a:uLnTx/>
              <a:uFillTx/>
              <a:latin typeface="Verdana"/>
              <a:ea typeface="+mn-ea"/>
              <a:cs typeface="+mn-cs"/>
            </a:endParaRPr>
          </a:p>
        </p:txBody>
      </p:sp>
      <p:sp>
        <p:nvSpPr>
          <p:cNvPr id="56" name="TextBox 55">
            <a:extLst>
              <a:ext uri="{FF2B5EF4-FFF2-40B4-BE49-F238E27FC236}">
                <a16:creationId xmlns:a16="http://schemas.microsoft.com/office/drawing/2014/main" id="{0BEE25B0-9F63-4995-9D57-97CA619374EA}"/>
              </a:ext>
            </a:extLst>
          </p:cNvPr>
          <p:cNvSpPr txBox="1"/>
          <p:nvPr/>
        </p:nvSpPr>
        <p:spPr>
          <a:xfrm>
            <a:off x="4163815" y="5239935"/>
            <a:ext cx="2283276"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Factory C is closed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Factory E is built</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cxnSp>
        <p:nvCxnSpPr>
          <p:cNvPr id="57" name="Straight Arrow Connector 56">
            <a:extLst>
              <a:ext uri="{FF2B5EF4-FFF2-40B4-BE49-F238E27FC236}">
                <a16:creationId xmlns:a16="http://schemas.microsoft.com/office/drawing/2014/main" id="{231328B8-1126-4E2D-9BD6-69CBF741E1C9}"/>
              </a:ext>
            </a:extLst>
          </p:cNvPr>
          <p:cNvCxnSpPr/>
          <p:nvPr/>
        </p:nvCxnSpPr>
        <p:spPr bwMode="auto">
          <a:xfrm>
            <a:off x="6293808" y="5200978"/>
            <a:ext cx="78392" cy="532279"/>
          </a:xfrm>
          <a:prstGeom prst="straightConnector1">
            <a:avLst/>
          </a:prstGeom>
          <a:noFill/>
          <a:ln w="9525" cap="flat" cmpd="sng" algn="ctr">
            <a:solidFill>
              <a:schemeClr val="bg2"/>
            </a:solidFill>
            <a:prstDash val="solid"/>
            <a:round/>
            <a:headEnd type="none" w="med" len="med"/>
            <a:tailEnd type="triangle"/>
          </a:ln>
          <a:effectLst/>
        </p:spPr>
      </p:cxnSp>
      <p:sp>
        <p:nvSpPr>
          <p:cNvPr id="58" name="TextBox 57">
            <a:extLst>
              <a:ext uri="{FF2B5EF4-FFF2-40B4-BE49-F238E27FC236}">
                <a16:creationId xmlns:a16="http://schemas.microsoft.com/office/drawing/2014/main" id="{E952A25B-82C8-40B8-894E-B59A8DEF2FF9}"/>
              </a:ext>
            </a:extLst>
          </p:cNvPr>
          <p:cNvSpPr txBox="1"/>
          <p:nvPr/>
        </p:nvSpPr>
        <p:spPr>
          <a:xfrm>
            <a:off x="9754052" y="5861236"/>
            <a:ext cx="669854"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100" b="0" i="0" u="none" strike="noStrike" kern="1200" cap="none" spc="0" normalizeH="0" baseline="0" noProof="0" dirty="0">
                <a:ln>
                  <a:noFill/>
                </a:ln>
                <a:solidFill>
                  <a:srgbClr val="0F5494"/>
                </a:solidFill>
                <a:effectLst/>
                <a:uLnTx/>
                <a:uFillTx/>
                <a:latin typeface="Verdana" pitchFamily="34" charset="0"/>
                <a:ea typeface="+mn-ea"/>
                <a:cs typeface="+mn-cs"/>
              </a:rPr>
              <a:t>70%</a:t>
            </a:r>
            <a:endParaRPr kumimoji="0" lang="en-GB" sz="10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pic>
        <p:nvPicPr>
          <p:cNvPr id="3" name="Picture 2" descr="Image result for ulb llm international business law">
            <a:hlinkClick r:id="rId2"/>
            <a:extLst>
              <a:ext uri="{FF2B5EF4-FFF2-40B4-BE49-F238E27FC236}">
                <a16:creationId xmlns:a16="http://schemas.microsoft.com/office/drawing/2014/main" id="{4AB2F708-C64F-6C66-B8DC-6314D79BF8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9081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Measuring use of the taxonomy by investors</a:t>
            </a:r>
            <a:endParaRPr lang="fr-BE" dirty="0"/>
          </a:p>
        </p:txBody>
      </p:sp>
      <p:pic>
        <p:nvPicPr>
          <p:cNvPr id="7" name="Picture 6"/>
          <p:cNvPicPr>
            <a:picLocks noChangeAspect="1"/>
          </p:cNvPicPr>
          <p:nvPr/>
        </p:nvPicPr>
        <p:blipFill>
          <a:blip r:embed="rId3"/>
          <a:stretch>
            <a:fillRect/>
          </a:stretch>
        </p:blipFill>
        <p:spPr>
          <a:xfrm>
            <a:off x="2495600" y="1651193"/>
            <a:ext cx="7491189" cy="4212922"/>
          </a:xfrm>
          <a:prstGeom prst="rect">
            <a:avLst/>
          </a:prstGeom>
        </p:spPr>
      </p:pic>
      <p:pic>
        <p:nvPicPr>
          <p:cNvPr id="3" name="Picture 2" descr="Image result for ulb llm international business law">
            <a:hlinkClick r:id="rId4"/>
            <a:extLst>
              <a:ext uri="{FF2B5EF4-FFF2-40B4-BE49-F238E27FC236}">
                <a16:creationId xmlns:a16="http://schemas.microsoft.com/office/drawing/2014/main" id="{027653A0-F78F-9182-3376-450B0BBBC46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394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ACB4-81A9-DAF9-F68D-F4020EAFE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CF173-AF05-1ADE-F44C-9CC3B4C45575}"/>
              </a:ext>
            </a:extLst>
          </p:cNvPr>
          <p:cNvSpPr>
            <a:spLocks noGrp="1"/>
          </p:cNvSpPr>
          <p:nvPr>
            <p:ph type="title"/>
          </p:nvPr>
        </p:nvSpPr>
        <p:spPr/>
        <p:txBody>
          <a:bodyPr/>
          <a:lstStyle/>
          <a:p>
            <a:r>
              <a:rPr lang="en-BE" dirty="0"/>
              <a:t>Taxonomy – where are we?</a:t>
            </a:r>
            <a:endParaRPr lang="fr-BE" dirty="0"/>
          </a:p>
        </p:txBody>
      </p:sp>
      <p:pic>
        <p:nvPicPr>
          <p:cNvPr id="3" name="Picture 2" descr="Image result for ulb llm international business law">
            <a:hlinkClick r:id="rId3"/>
            <a:extLst>
              <a:ext uri="{FF2B5EF4-FFF2-40B4-BE49-F238E27FC236}">
                <a16:creationId xmlns:a16="http://schemas.microsoft.com/office/drawing/2014/main" id="{3A215378-D282-9255-9FB0-9563E6B38A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BBAF630-B357-9084-4A6E-DF4490102696}"/>
              </a:ext>
            </a:extLst>
          </p:cNvPr>
          <p:cNvPicPr>
            <a:picLocks noChangeAspect="1"/>
          </p:cNvPicPr>
          <p:nvPr/>
        </p:nvPicPr>
        <p:blipFill>
          <a:blip r:embed="rId5"/>
          <a:stretch>
            <a:fillRect/>
          </a:stretch>
        </p:blipFill>
        <p:spPr>
          <a:xfrm>
            <a:off x="605682" y="1576014"/>
            <a:ext cx="10292276" cy="3644156"/>
          </a:xfrm>
          <a:prstGeom prst="rect">
            <a:avLst/>
          </a:prstGeom>
        </p:spPr>
      </p:pic>
      <p:sp>
        <p:nvSpPr>
          <p:cNvPr id="6" name="TextBox 5">
            <a:extLst>
              <a:ext uri="{FF2B5EF4-FFF2-40B4-BE49-F238E27FC236}">
                <a16:creationId xmlns:a16="http://schemas.microsoft.com/office/drawing/2014/main" id="{A2B96B20-AF90-73B0-DAEF-7A3839A0EAE1}"/>
              </a:ext>
            </a:extLst>
          </p:cNvPr>
          <p:cNvSpPr txBox="1"/>
          <p:nvPr/>
        </p:nvSpPr>
        <p:spPr>
          <a:xfrm>
            <a:off x="737225" y="5564735"/>
            <a:ext cx="7890691" cy="307777"/>
          </a:xfrm>
          <a:prstGeom prst="rect">
            <a:avLst/>
          </a:prstGeom>
          <a:noFill/>
        </p:spPr>
        <p:txBody>
          <a:bodyPr wrap="square" rtlCol="0">
            <a:spAutoFit/>
          </a:bodyPr>
          <a:lstStyle/>
          <a:p>
            <a:pPr lvl="0">
              <a:spcAft>
                <a:spcPts val="900"/>
              </a:spcAft>
              <a:defRPr/>
            </a:pPr>
            <a:r>
              <a:rPr lang="en-BE" sz="1400" kern="0" dirty="0">
                <a:solidFill>
                  <a:srgbClr val="808080">
                    <a:lumMod val="50000"/>
                  </a:srgbClr>
                </a:solidFill>
                <a:latin typeface="Arial"/>
                <a:cs typeface="Arial"/>
              </a:rPr>
              <a:t>Example: </a:t>
            </a:r>
            <a:r>
              <a:rPr lang="en-US" sz="1400" dirty="0">
                <a:hlinkClick r:id="rId6"/>
              </a:rPr>
              <a:t>Unilever Annual Report on Form 20-F</a:t>
            </a:r>
            <a:r>
              <a:rPr lang="en-BE" sz="1400" dirty="0"/>
              <a:t>, p, 76</a:t>
            </a:r>
            <a:endParaRPr lang="en-GB" sz="1400" kern="0" dirty="0">
              <a:solidFill>
                <a:srgbClr val="808080">
                  <a:lumMod val="50000"/>
                </a:srgbClr>
              </a:solidFill>
              <a:latin typeface="Arial"/>
              <a:cs typeface="Arial"/>
            </a:endParaRPr>
          </a:p>
        </p:txBody>
      </p:sp>
    </p:spTree>
    <p:extLst>
      <p:ext uri="{BB962C8B-B14F-4D97-AF65-F5344CB8AC3E}">
        <p14:creationId xmlns:p14="http://schemas.microsoft.com/office/powerpoint/2010/main" val="72495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riding, wave, surfing&#10;&#10;Description automatically generated">
            <a:extLst>
              <a:ext uri="{FF2B5EF4-FFF2-40B4-BE49-F238E27FC236}">
                <a16:creationId xmlns:a16="http://schemas.microsoft.com/office/drawing/2014/main" id="{5A3C4EE0-1820-48D0-BB74-886D5F8159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683684" y="823383"/>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Sustainable finance</a:t>
            </a:r>
          </a:p>
        </p:txBody>
      </p:sp>
    </p:spTree>
    <p:extLst>
      <p:ext uri="{BB962C8B-B14F-4D97-AF65-F5344CB8AC3E}">
        <p14:creationId xmlns:p14="http://schemas.microsoft.com/office/powerpoint/2010/main" val="2022253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EFA2AEB1-5189-940A-5628-EBB0AC219160}"/>
              </a:ext>
            </a:extLst>
          </p:cNvPr>
          <p:cNvSpPr>
            <a:spLocks noGrp="1"/>
          </p:cNvSpPr>
          <p:nvPr>
            <p:ph type="title"/>
          </p:nvPr>
        </p:nvSpPr>
        <p:spPr/>
        <p:txBody>
          <a:bodyPr/>
          <a:lstStyle/>
          <a:p>
            <a:r>
              <a:rPr lang="en-GB" dirty="0">
                <a:solidFill>
                  <a:srgbClr val="AF005F"/>
                </a:solidFill>
              </a:rPr>
              <a:t>Regulation 2019/2088 </a:t>
            </a:r>
            <a:r>
              <a:rPr lang="en-GB" dirty="0">
                <a:latin typeface="+mj-lt"/>
              </a:rPr>
              <a:t>on sustainability‐related disclosures </a:t>
            </a:r>
            <a:br>
              <a:rPr lang="en-BE" dirty="0">
                <a:latin typeface="+mj-lt"/>
              </a:rPr>
            </a:br>
            <a:r>
              <a:rPr lang="en-GB" dirty="0">
                <a:latin typeface="+mj-lt"/>
              </a:rPr>
              <a:t>in the financial services sector (SFDR)</a:t>
            </a:r>
            <a:endParaRPr lang="en-GB" dirty="0"/>
          </a:p>
        </p:txBody>
      </p:sp>
      <p:sp>
        <p:nvSpPr>
          <p:cNvPr id="5" name="TextBox 4">
            <a:extLst>
              <a:ext uri="{FF2B5EF4-FFF2-40B4-BE49-F238E27FC236}">
                <a16:creationId xmlns:a16="http://schemas.microsoft.com/office/drawing/2014/main" id="{FBFC5035-6D1A-462D-D398-DF6CD6D594E4}"/>
              </a:ext>
            </a:extLst>
          </p:cNvPr>
          <p:cNvSpPr txBox="1"/>
          <p:nvPr/>
        </p:nvSpPr>
        <p:spPr>
          <a:xfrm>
            <a:off x="487387" y="1638253"/>
            <a:ext cx="11217225" cy="45012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solidFill>
                  <a:srgbClr val="808080">
                    <a:lumMod val="50000"/>
                  </a:srgbClr>
                </a:solidFill>
                <a:latin typeface="Arial"/>
                <a:cs typeface="Arial"/>
              </a:rPr>
              <a:t>SFDR has two underlying policy objectives</a:t>
            </a:r>
          </a:p>
          <a:p>
            <a:pPr marL="742950" lvl="1" indent="-285750">
              <a:spcAft>
                <a:spcPts val="900"/>
              </a:spcAft>
              <a:buFont typeface="Arial" panose="020B0604020202020204" pitchFamily="34" charset="0"/>
              <a:buChar char="&gt;"/>
              <a:defRPr/>
            </a:pPr>
            <a:r>
              <a:rPr lang="en-GB" kern="0" dirty="0">
                <a:solidFill>
                  <a:srgbClr val="808080">
                    <a:lumMod val="50000"/>
                  </a:srgbClr>
                </a:solidFill>
                <a:latin typeface="Arial"/>
                <a:cs typeface="Arial"/>
              </a:rPr>
              <a:t>preventing greenwashing</a:t>
            </a:r>
            <a:r>
              <a:rPr lang="en-BE" kern="0" dirty="0">
                <a:solidFill>
                  <a:srgbClr val="808080">
                    <a:lumMod val="50000"/>
                  </a:srgbClr>
                </a:solidFill>
                <a:latin typeface="Arial"/>
                <a:cs typeface="Arial"/>
              </a:rPr>
              <a:t> in the financial sector</a:t>
            </a:r>
            <a:r>
              <a:rPr lang="en-GB" kern="0" dirty="0">
                <a:solidFill>
                  <a:srgbClr val="808080">
                    <a:lumMod val="50000"/>
                  </a:srgbClr>
                </a:solidFill>
                <a:latin typeface="Arial"/>
                <a:cs typeface="Arial"/>
              </a:rPr>
              <a:t>; and</a:t>
            </a:r>
          </a:p>
          <a:p>
            <a:pPr marL="742950" lvl="1" indent="-285750">
              <a:spcAft>
                <a:spcPts val="900"/>
              </a:spcAft>
              <a:buFont typeface="Arial" panose="020B0604020202020204" pitchFamily="34" charset="0"/>
              <a:buChar char="&gt;"/>
              <a:defRPr/>
            </a:pPr>
            <a:r>
              <a:rPr lang="en-GB" kern="0" dirty="0">
                <a:solidFill>
                  <a:srgbClr val="808080">
                    <a:lumMod val="50000"/>
                  </a:srgbClr>
                </a:solidFill>
                <a:latin typeface="Arial"/>
                <a:cs typeface="Arial"/>
              </a:rPr>
              <a:t>directing flows into sustainable economic activities by requiring fund managers to be upfront on the ESG profile of their funds and broader investment activities </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solidFill>
                  <a:srgbClr val="808080">
                    <a:lumMod val="50000"/>
                  </a:srgbClr>
                </a:solidFill>
                <a:latin typeface="Arial"/>
                <a:cs typeface="Arial"/>
              </a:rPr>
              <a:t>These policy objectives are achieved by imposing detailed disclosure (on website and pre-contractual), reporting and product eligibility obligations on EU managers / AIFMs marketing into the EU, both at an entity and product level </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solidFill>
                  <a:srgbClr val="808080">
                    <a:lumMod val="50000"/>
                  </a:srgbClr>
                </a:solidFill>
                <a:latin typeface="Arial"/>
                <a:cs typeface="Arial"/>
              </a:rPr>
              <a:t>Funds must be categorised into one of three categories – the categorisation will impact on their design, sustainability profile and how they can be marketed</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solidFill>
                  <a:srgbClr val="808080">
                    <a:lumMod val="50000"/>
                  </a:srgbClr>
                </a:solidFill>
                <a:latin typeface="Arial"/>
                <a:cs typeface="Arial"/>
              </a:rPr>
              <a:t>Started to apply in 2021</a:t>
            </a:r>
            <a:endParaRPr lang="en-BE" kern="0" dirty="0">
              <a:solidFill>
                <a:srgbClr val="808080">
                  <a:lumMod val="50000"/>
                </a:srgbClr>
              </a:solidFill>
              <a:latin typeface="Arial"/>
              <a:cs typeface="Arial"/>
            </a:endParaRP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BE" kern="0" dirty="0">
                <a:solidFill>
                  <a:srgbClr val="808080">
                    <a:lumMod val="50000"/>
                  </a:srgbClr>
                </a:solidFill>
                <a:latin typeface="Arial"/>
                <a:cs typeface="Arial"/>
              </a:rPr>
              <a:t>The European Commission has been working on a “SFDR 2,0” (draft leaked on 6 November – see last class)</a:t>
            </a:r>
          </a:p>
          <a:p>
            <a:pPr marL="285750" lvl="0" indent="-285750">
              <a:spcAft>
                <a:spcPts val="900"/>
              </a:spcAft>
              <a:buFont typeface="Arial" panose="020B0604020202020204" pitchFamily="34" charset="0"/>
              <a:buChar char="&gt;"/>
              <a:defRPr/>
            </a:pPr>
            <a:r>
              <a:rPr lang="en-BE" kern="0" dirty="0">
                <a:solidFill>
                  <a:srgbClr val="808080">
                    <a:lumMod val="50000"/>
                  </a:srgbClr>
                </a:solidFill>
                <a:latin typeface="Arial"/>
                <a:cs typeface="Arial"/>
              </a:rPr>
              <a:t>In practice, e.g.: </a:t>
            </a:r>
            <a:r>
              <a:rPr lang="nl-BE" dirty="0">
                <a:hlinkClick r:id="rId2"/>
              </a:rPr>
              <a:t>Deutsche-Bank-ESG-Investments-Framework.pdf</a:t>
            </a:r>
            <a:endParaRPr lang="en-GB" kern="0" dirty="0">
              <a:solidFill>
                <a:srgbClr val="808080">
                  <a:lumMod val="50000"/>
                </a:srgbClr>
              </a:solidFill>
              <a:latin typeface="Arial"/>
              <a:cs typeface="Arial"/>
            </a:endParaRPr>
          </a:p>
        </p:txBody>
      </p:sp>
      <p:pic>
        <p:nvPicPr>
          <p:cNvPr id="2" name="Picture 2" descr="Image result for ulb llm international business law">
            <a:hlinkClick r:id="rId3"/>
            <a:extLst>
              <a:ext uri="{FF2B5EF4-FFF2-40B4-BE49-F238E27FC236}">
                <a16:creationId xmlns:a16="http://schemas.microsoft.com/office/drawing/2014/main" id="{A16D568A-6E11-6FB0-B620-401E7E57CD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84482"/>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988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 How much do we need to invest by 2050 to stop climate change?</a:t>
            </a:r>
          </a:p>
        </p:txBody>
      </p:sp>
      <p:sp>
        <p:nvSpPr>
          <p:cNvPr id="3" name="TextBox 2">
            <a:extLst>
              <a:ext uri="{FF2B5EF4-FFF2-40B4-BE49-F238E27FC236}">
                <a16:creationId xmlns:a16="http://schemas.microsoft.com/office/drawing/2014/main" id="{DF0C44B4-C764-AF27-DDA1-44D1939E1DD4}"/>
              </a:ext>
            </a:extLst>
          </p:cNvPr>
          <p:cNvSpPr txBox="1"/>
          <p:nvPr/>
        </p:nvSpPr>
        <p:spPr>
          <a:xfrm>
            <a:off x="2543503" y="3075057"/>
            <a:ext cx="7104993" cy="707886"/>
          </a:xfrm>
          <a:prstGeom prst="rect">
            <a:avLst/>
          </a:prstGeom>
          <a:noFill/>
        </p:spPr>
        <p:txBody>
          <a:bodyPr wrap="square" rtlCol="0">
            <a:spAutoFit/>
          </a:bodyPr>
          <a:lstStyle/>
          <a:p>
            <a:r>
              <a:rPr lang="en-GB" sz="4000" b="1" dirty="0"/>
              <a:t>USD 250,000,000,000,000</a:t>
            </a:r>
          </a:p>
        </p:txBody>
      </p:sp>
    </p:spTree>
    <p:extLst>
      <p:ext uri="{BB962C8B-B14F-4D97-AF65-F5344CB8AC3E}">
        <p14:creationId xmlns:p14="http://schemas.microsoft.com/office/powerpoint/2010/main" val="63910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EFA2AEB1-5189-940A-5628-EBB0AC219160}"/>
              </a:ext>
            </a:extLst>
          </p:cNvPr>
          <p:cNvSpPr>
            <a:spLocks noGrp="1"/>
          </p:cNvSpPr>
          <p:nvPr>
            <p:ph type="title"/>
          </p:nvPr>
        </p:nvSpPr>
        <p:spPr/>
        <p:txBody>
          <a:bodyPr/>
          <a:lstStyle/>
          <a:p>
            <a:r>
              <a:rPr lang="en-GB" dirty="0"/>
              <a:t>SFDR – Eligibility Criteria </a:t>
            </a:r>
          </a:p>
        </p:txBody>
      </p:sp>
      <p:grpSp>
        <p:nvGrpSpPr>
          <p:cNvPr id="2" name="Group 1">
            <a:extLst>
              <a:ext uri="{FF2B5EF4-FFF2-40B4-BE49-F238E27FC236}">
                <a16:creationId xmlns:a16="http://schemas.microsoft.com/office/drawing/2014/main" id="{8D85E0AA-0A43-44D0-B2C9-EED3F542567F}"/>
              </a:ext>
            </a:extLst>
          </p:cNvPr>
          <p:cNvGrpSpPr/>
          <p:nvPr/>
        </p:nvGrpSpPr>
        <p:grpSpPr>
          <a:xfrm>
            <a:off x="253002" y="1308962"/>
            <a:ext cx="11347400" cy="4818860"/>
            <a:chOff x="412800" y="1850500"/>
            <a:chExt cx="11347400" cy="4818860"/>
          </a:xfrm>
        </p:grpSpPr>
        <p:sp>
          <p:nvSpPr>
            <p:cNvPr id="3" name="Freeform: Shape 2">
              <a:extLst>
                <a:ext uri="{FF2B5EF4-FFF2-40B4-BE49-F238E27FC236}">
                  <a16:creationId xmlns:a16="http://schemas.microsoft.com/office/drawing/2014/main" id="{756B5548-D35D-86F2-5956-A77BE5334CB7}"/>
                </a:ext>
              </a:extLst>
            </p:cNvPr>
            <p:cNvSpPr/>
            <p:nvPr/>
          </p:nvSpPr>
          <p:spPr>
            <a:xfrm>
              <a:off x="412800" y="1850500"/>
              <a:ext cx="2476194" cy="865379"/>
            </a:xfrm>
            <a:custGeom>
              <a:avLst/>
              <a:gdLst>
                <a:gd name="connsiteX0" fmla="*/ 0 w 1855193"/>
                <a:gd name="connsiteY0" fmla="*/ 0 h 742077"/>
                <a:gd name="connsiteX1" fmla="*/ 1484155 w 1855193"/>
                <a:gd name="connsiteY1" fmla="*/ 0 h 742077"/>
                <a:gd name="connsiteX2" fmla="*/ 1855193 w 1855193"/>
                <a:gd name="connsiteY2" fmla="*/ 371039 h 742077"/>
                <a:gd name="connsiteX3" fmla="*/ 1484155 w 1855193"/>
                <a:gd name="connsiteY3" fmla="*/ 742077 h 742077"/>
                <a:gd name="connsiteX4" fmla="*/ 0 w 1855193"/>
                <a:gd name="connsiteY4" fmla="*/ 742077 h 742077"/>
                <a:gd name="connsiteX5" fmla="*/ 371039 w 1855193"/>
                <a:gd name="connsiteY5" fmla="*/ 371039 h 742077"/>
                <a:gd name="connsiteX6" fmla="*/ 0 w 1855193"/>
                <a:gd name="connsiteY6" fmla="*/ 0 h 74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5193" h="742077">
                  <a:moveTo>
                    <a:pt x="0" y="0"/>
                  </a:moveTo>
                  <a:lnTo>
                    <a:pt x="1484155" y="0"/>
                  </a:lnTo>
                  <a:lnTo>
                    <a:pt x="1855193" y="371039"/>
                  </a:lnTo>
                  <a:lnTo>
                    <a:pt x="1484155" y="742077"/>
                  </a:lnTo>
                  <a:lnTo>
                    <a:pt x="0" y="742077"/>
                  </a:lnTo>
                  <a:lnTo>
                    <a:pt x="371039" y="371039"/>
                  </a:lnTo>
                  <a:lnTo>
                    <a:pt x="0" y="0"/>
                  </a:lnTo>
                  <a:close/>
                </a:path>
              </a:pathLst>
            </a:custGeom>
            <a:solidFill>
              <a:srgbClr val="00B050"/>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43048" tIns="24003" rIns="395041" bIns="24003" numCol="1" spcCol="1270" anchor="ctr" anchorCtr="0">
              <a:normAutofit/>
            </a:bodyPr>
            <a:lstStyle/>
            <a:p>
              <a:pPr marL="0" lvl="0" indent="0" algn="ctr" defTabSz="800100">
                <a:lnSpc>
                  <a:spcPct val="90000"/>
                </a:lnSpc>
                <a:spcBef>
                  <a:spcPct val="0"/>
                </a:spcBef>
                <a:spcAft>
                  <a:spcPct val="35000"/>
                </a:spcAft>
                <a:buNone/>
              </a:pPr>
              <a:r>
                <a:rPr lang="en-GB" sz="1800" kern="1200" dirty="0">
                  <a:solidFill>
                    <a:srgbClr val="FFFFFF"/>
                  </a:solidFill>
                  <a:latin typeface="+mn-lt"/>
                  <a:ea typeface="+mn-ea"/>
                  <a:cs typeface="Arial"/>
                </a:rPr>
                <a:t>Article 9 Products</a:t>
              </a:r>
            </a:p>
          </p:txBody>
        </p:sp>
        <p:sp>
          <p:nvSpPr>
            <p:cNvPr id="5" name="Freeform: Shape 4">
              <a:extLst>
                <a:ext uri="{FF2B5EF4-FFF2-40B4-BE49-F238E27FC236}">
                  <a16:creationId xmlns:a16="http://schemas.microsoft.com/office/drawing/2014/main" id="{FE23ED90-C275-5BEA-E650-EA43EEBDF63F}"/>
                </a:ext>
              </a:extLst>
            </p:cNvPr>
            <p:cNvSpPr/>
            <p:nvPr/>
          </p:nvSpPr>
          <p:spPr>
            <a:xfrm>
              <a:off x="412800" y="2986287"/>
              <a:ext cx="2476194" cy="865379"/>
            </a:xfrm>
            <a:custGeom>
              <a:avLst/>
              <a:gdLst>
                <a:gd name="connsiteX0" fmla="*/ 0 w 1855193"/>
                <a:gd name="connsiteY0" fmla="*/ 0 h 742077"/>
                <a:gd name="connsiteX1" fmla="*/ 1484155 w 1855193"/>
                <a:gd name="connsiteY1" fmla="*/ 0 h 742077"/>
                <a:gd name="connsiteX2" fmla="*/ 1855193 w 1855193"/>
                <a:gd name="connsiteY2" fmla="*/ 371039 h 742077"/>
                <a:gd name="connsiteX3" fmla="*/ 1484155 w 1855193"/>
                <a:gd name="connsiteY3" fmla="*/ 742077 h 742077"/>
                <a:gd name="connsiteX4" fmla="*/ 0 w 1855193"/>
                <a:gd name="connsiteY4" fmla="*/ 742077 h 742077"/>
                <a:gd name="connsiteX5" fmla="*/ 371039 w 1855193"/>
                <a:gd name="connsiteY5" fmla="*/ 371039 h 742077"/>
                <a:gd name="connsiteX6" fmla="*/ 0 w 1855193"/>
                <a:gd name="connsiteY6" fmla="*/ 0 h 74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5193" h="742077">
                  <a:moveTo>
                    <a:pt x="0" y="0"/>
                  </a:moveTo>
                  <a:lnTo>
                    <a:pt x="1484155" y="0"/>
                  </a:lnTo>
                  <a:lnTo>
                    <a:pt x="1855193" y="371039"/>
                  </a:lnTo>
                  <a:lnTo>
                    <a:pt x="1484155" y="742077"/>
                  </a:lnTo>
                  <a:lnTo>
                    <a:pt x="0" y="742077"/>
                  </a:lnTo>
                  <a:lnTo>
                    <a:pt x="371039" y="371039"/>
                  </a:lnTo>
                  <a:lnTo>
                    <a:pt x="0" y="0"/>
                  </a:lnTo>
                  <a:close/>
                </a:path>
              </a:pathLst>
            </a:custGeom>
            <a:solidFill>
              <a:srgbClr val="92D050"/>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43048" tIns="24003" rIns="395041" bIns="24003" numCol="1" spcCol="1270" anchor="ctr" anchorCtr="0">
              <a:normAutofit/>
            </a:bodyPr>
            <a:lstStyle/>
            <a:p>
              <a:pPr marL="0" lvl="0" indent="0" algn="ctr" defTabSz="800100">
                <a:lnSpc>
                  <a:spcPct val="90000"/>
                </a:lnSpc>
                <a:spcBef>
                  <a:spcPct val="0"/>
                </a:spcBef>
                <a:spcAft>
                  <a:spcPct val="35000"/>
                </a:spcAft>
                <a:buNone/>
              </a:pPr>
              <a:r>
                <a:rPr lang="en-GB" sz="1800" kern="1200" dirty="0">
                  <a:solidFill>
                    <a:srgbClr val="FFFFFF"/>
                  </a:solidFill>
                  <a:latin typeface="+mn-lt"/>
                  <a:ea typeface="+mn-ea"/>
                  <a:cs typeface="Arial"/>
                </a:rPr>
                <a:t>Article 8+ Products</a:t>
              </a:r>
            </a:p>
          </p:txBody>
        </p:sp>
        <p:sp>
          <p:nvSpPr>
            <p:cNvPr id="6" name="Freeform: Shape 5">
              <a:extLst>
                <a:ext uri="{FF2B5EF4-FFF2-40B4-BE49-F238E27FC236}">
                  <a16:creationId xmlns:a16="http://schemas.microsoft.com/office/drawing/2014/main" id="{CB99C70D-76C5-F005-6980-AC605CA1442A}"/>
                </a:ext>
              </a:extLst>
            </p:cNvPr>
            <p:cNvSpPr/>
            <p:nvPr/>
          </p:nvSpPr>
          <p:spPr>
            <a:xfrm>
              <a:off x="412800" y="4373292"/>
              <a:ext cx="2476194" cy="865379"/>
            </a:xfrm>
            <a:custGeom>
              <a:avLst/>
              <a:gdLst>
                <a:gd name="connsiteX0" fmla="*/ 0 w 1855193"/>
                <a:gd name="connsiteY0" fmla="*/ 0 h 742077"/>
                <a:gd name="connsiteX1" fmla="*/ 1484155 w 1855193"/>
                <a:gd name="connsiteY1" fmla="*/ 0 h 742077"/>
                <a:gd name="connsiteX2" fmla="*/ 1855193 w 1855193"/>
                <a:gd name="connsiteY2" fmla="*/ 371039 h 742077"/>
                <a:gd name="connsiteX3" fmla="*/ 1484155 w 1855193"/>
                <a:gd name="connsiteY3" fmla="*/ 742077 h 742077"/>
                <a:gd name="connsiteX4" fmla="*/ 0 w 1855193"/>
                <a:gd name="connsiteY4" fmla="*/ 742077 h 742077"/>
                <a:gd name="connsiteX5" fmla="*/ 371039 w 1855193"/>
                <a:gd name="connsiteY5" fmla="*/ 371039 h 742077"/>
                <a:gd name="connsiteX6" fmla="*/ 0 w 1855193"/>
                <a:gd name="connsiteY6" fmla="*/ 0 h 74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5193" h="742077">
                  <a:moveTo>
                    <a:pt x="0" y="0"/>
                  </a:moveTo>
                  <a:lnTo>
                    <a:pt x="1484155" y="0"/>
                  </a:lnTo>
                  <a:lnTo>
                    <a:pt x="1855193" y="371039"/>
                  </a:lnTo>
                  <a:lnTo>
                    <a:pt x="1484155" y="742077"/>
                  </a:lnTo>
                  <a:lnTo>
                    <a:pt x="0" y="742077"/>
                  </a:lnTo>
                  <a:lnTo>
                    <a:pt x="371039" y="371039"/>
                  </a:lnTo>
                  <a:lnTo>
                    <a:pt x="0" y="0"/>
                  </a:lnTo>
                  <a:close/>
                </a:path>
              </a:pathLst>
            </a:custGeom>
            <a:solidFill>
              <a:srgbClr val="99CC99"/>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43048" tIns="24003" rIns="395041" bIns="24003" numCol="1" spcCol="1270" anchor="ctr" anchorCtr="0">
              <a:normAutofit/>
            </a:bodyPr>
            <a:lstStyle/>
            <a:p>
              <a:pPr marL="0" lvl="0" indent="0" algn="ctr" defTabSz="800100">
                <a:lnSpc>
                  <a:spcPct val="90000"/>
                </a:lnSpc>
                <a:spcBef>
                  <a:spcPct val="0"/>
                </a:spcBef>
                <a:spcAft>
                  <a:spcPct val="35000"/>
                </a:spcAft>
                <a:buNone/>
              </a:pPr>
              <a:r>
                <a:rPr lang="en-GB" sz="1800" kern="1200" dirty="0">
                  <a:solidFill>
                    <a:srgbClr val="FFFFFF"/>
                  </a:solidFill>
                  <a:latin typeface="+mn-lt"/>
                  <a:ea typeface="+mn-ea"/>
                  <a:cs typeface="Arial"/>
                </a:rPr>
                <a:t>Article 8 Products</a:t>
              </a:r>
            </a:p>
          </p:txBody>
        </p:sp>
        <p:sp>
          <p:nvSpPr>
            <p:cNvPr id="7" name="Rectangle 6">
              <a:extLst>
                <a:ext uri="{FF2B5EF4-FFF2-40B4-BE49-F238E27FC236}">
                  <a16:creationId xmlns:a16="http://schemas.microsoft.com/office/drawing/2014/main" id="{56456D5A-0E03-84CE-8C83-3FFE6E60BE79}"/>
                </a:ext>
              </a:extLst>
            </p:cNvPr>
            <p:cNvSpPr/>
            <p:nvPr/>
          </p:nvSpPr>
          <p:spPr bwMode="auto">
            <a:xfrm>
              <a:off x="3368842" y="1850500"/>
              <a:ext cx="8391358" cy="856800"/>
            </a:xfrm>
            <a:prstGeom prst="rect">
              <a:avLst/>
            </a:prstGeom>
            <a:solidFill>
              <a:srgbClr val="F7F6F5"/>
            </a:solidFill>
            <a:ln w="9525" cap="flat" cmpd="sng" algn="ctr">
              <a:noFill/>
              <a:prstDash val="solid"/>
              <a:miter lim="800000"/>
              <a:headEnd type="none" w="med" len="med"/>
              <a:tailEnd type="none" w="med" len="med"/>
            </a:ln>
            <a:effectLst/>
          </p:spPr>
          <p:txBody>
            <a:bodyPr vert="horz" wrap="square" lIns="91440" tIns="45720" rIns="91440" bIns="45720" numCol="1" rtlCol="0" anchor="ctr" anchorCtr="0" compatLnSpc="1">
              <a:prstTxWarp prst="textNoShape">
                <a:avLst/>
              </a:prstTxWarp>
              <a:normAutofit/>
            </a:bodyPr>
            <a:lstStyle/>
            <a:p>
              <a:pPr fontAlgn="base">
                <a:spcBef>
                  <a:spcPct val="0"/>
                </a:spcBef>
                <a:spcAft>
                  <a:spcPct val="0"/>
                </a:spcAft>
                <a:defRPr/>
              </a:pPr>
              <a:r>
                <a:rPr lang="en-GB" sz="1500" kern="0" dirty="0">
                  <a:solidFill>
                    <a:srgbClr val="000000"/>
                  </a:solidFill>
                </a:rPr>
                <a:t>Must </a:t>
              </a:r>
              <a:r>
                <a:rPr lang="en-GB" sz="1500" b="1" kern="0" dirty="0">
                  <a:solidFill>
                    <a:srgbClr val="000000"/>
                  </a:solidFill>
                </a:rPr>
                <a:t>only</a:t>
              </a:r>
              <a:r>
                <a:rPr lang="en-GB" sz="1500" kern="0" dirty="0">
                  <a:solidFill>
                    <a:srgbClr val="000000"/>
                  </a:solidFill>
                </a:rPr>
                <a:t> invest in sustainable investments, cash and hedging instruments. </a:t>
              </a:r>
              <a:r>
                <a:rPr lang="en-GB" sz="1500" b="1" kern="0" dirty="0">
                  <a:solidFill>
                    <a:srgbClr val="000000"/>
                  </a:solidFill>
                </a:rPr>
                <a:t>Note</a:t>
              </a:r>
              <a:r>
                <a:rPr lang="en-GB" sz="1500" kern="0" dirty="0">
                  <a:solidFill>
                    <a:srgbClr val="000000"/>
                  </a:solidFill>
                </a:rPr>
                <a:t>: this is the case even if the fund has a carbon reduction objective</a:t>
              </a:r>
            </a:p>
          </p:txBody>
        </p:sp>
        <p:sp>
          <p:nvSpPr>
            <p:cNvPr id="9" name="Rectangle 8">
              <a:extLst>
                <a:ext uri="{FF2B5EF4-FFF2-40B4-BE49-F238E27FC236}">
                  <a16:creationId xmlns:a16="http://schemas.microsoft.com/office/drawing/2014/main" id="{17024268-1759-7711-267E-6F9A6B7336C2}"/>
                </a:ext>
              </a:extLst>
            </p:cNvPr>
            <p:cNvSpPr/>
            <p:nvPr/>
          </p:nvSpPr>
          <p:spPr bwMode="auto">
            <a:xfrm>
              <a:off x="3368842" y="2908538"/>
              <a:ext cx="8391358" cy="1027939"/>
            </a:xfrm>
            <a:prstGeom prst="rect">
              <a:avLst/>
            </a:prstGeom>
            <a:solidFill>
              <a:srgbClr val="F7F6F5"/>
            </a:solidFill>
            <a:ln w="9525" cap="flat" cmpd="sng" algn="ctr">
              <a:noFill/>
              <a:prstDash val="solid"/>
              <a:miter lim="800000"/>
              <a:headEnd type="none" w="med" len="med"/>
              <a:tailEnd type="none" w="med" len="med"/>
            </a:ln>
            <a:effectLst/>
          </p:spPr>
          <p:txBody>
            <a:bodyPr vert="horz" wrap="square" lIns="91440" tIns="45720" rIns="91440" bIns="45720" numCol="1" rtlCol="0" anchor="ctr" anchorCtr="0" compatLnSpc="1">
              <a:prstTxWarp prst="textNoShape">
                <a:avLst/>
              </a:prstTxWarp>
              <a:normAutofit fontScale="85000" lnSpcReduction="10000"/>
            </a:bodyPr>
            <a:lstStyle/>
            <a:p>
              <a:pPr marL="285750" indent="-285750" fontAlgn="base">
                <a:spcBef>
                  <a:spcPct val="0"/>
                </a:spcBef>
                <a:spcAft>
                  <a:spcPct val="0"/>
                </a:spcAft>
                <a:buFont typeface="Arial" panose="020B0604020202020204" pitchFamily="34" charset="0"/>
                <a:buChar char="•"/>
                <a:defRPr/>
              </a:pPr>
              <a:r>
                <a:rPr lang="en-GB" kern="0" dirty="0">
                  <a:solidFill>
                    <a:srgbClr val="000000"/>
                  </a:solidFill>
                </a:rPr>
                <a:t>Must make one or more SIs - no minimum percentage presented under the rules. </a:t>
              </a:r>
            </a:p>
            <a:p>
              <a:pPr marL="285750" indent="-285750" fontAlgn="base">
                <a:spcBef>
                  <a:spcPct val="0"/>
                </a:spcBef>
                <a:spcAft>
                  <a:spcPct val="0"/>
                </a:spcAft>
                <a:buFont typeface="Arial" panose="020B0604020202020204" pitchFamily="34" charset="0"/>
                <a:buChar char="•"/>
                <a:defRPr/>
              </a:pPr>
              <a:r>
                <a:rPr lang="en-GB" kern="0" dirty="0">
                  <a:solidFill>
                    <a:srgbClr val="000000"/>
                  </a:solidFill>
                </a:rPr>
                <a:t>Issuer can therefore set the min %, which must be disclosed in SFDR pre-contractual disclosure and reported against in SFDR periodic reports. </a:t>
              </a:r>
            </a:p>
            <a:p>
              <a:pPr fontAlgn="base">
                <a:spcBef>
                  <a:spcPct val="0"/>
                </a:spcBef>
                <a:spcAft>
                  <a:spcPct val="0"/>
                </a:spcAft>
                <a:defRPr/>
              </a:pPr>
              <a:r>
                <a:rPr lang="en-GB" b="1" kern="0" dirty="0">
                  <a:solidFill>
                    <a:srgbClr val="000000"/>
                  </a:solidFill>
                </a:rPr>
                <a:t>Note</a:t>
              </a:r>
              <a:r>
                <a:rPr lang="en-GB" kern="0" dirty="0">
                  <a:solidFill>
                    <a:srgbClr val="000000"/>
                  </a:solidFill>
                </a:rPr>
                <a:t>: the min % will be a binding commitment that the product must meet on an ongoing basis. </a:t>
              </a:r>
            </a:p>
          </p:txBody>
        </p:sp>
        <p:sp>
          <p:nvSpPr>
            <p:cNvPr id="10" name="Rectangle 9">
              <a:extLst>
                <a:ext uri="{FF2B5EF4-FFF2-40B4-BE49-F238E27FC236}">
                  <a16:creationId xmlns:a16="http://schemas.microsoft.com/office/drawing/2014/main" id="{E9DFFE8D-374C-7363-AE95-9229D7D5A9F2}"/>
                </a:ext>
              </a:extLst>
            </p:cNvPr>
            <p:cNvSpPr/>
            <p:nvPr/>
          </p:nvSpPr>
          <p:spPr bwMode="auto">
            <a:xfrm>
              <a:off x="3368842" y="4122420"/>
              <a:ext cx="8391358" cy="1494287"/>
            </a:xfrm>
            <a:prstGeom prst="rect">
              <a:avLst/>
            </a:prstGeom>
            <a:solidFill>
              <a:srgbClr val="F7F6F5"/>
            </a:solidFill>
            <a:ln w="9525" cap="flat" cmpd="sng" algn="ctr">
              <a:noFill/>
              <a:prstDash val="solid"/>
              <a:miter lim="800000"/>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285750" indent="-285750" fontAlgn="base">
                <a:spcBef>
                  <a:spcPct val="0"/>
                </a:spcBef>
                <a:spcAft>
                  <a:spcPct val="0"/>
                </a:spcAft>
                <a:buFont typeface="Arial" panose="020B0604020202020204" pitchFamily="34" charset="0"/>
                <a:buChar char="•"/>
                <a:defRPr/>
              </a:pPr>
              <a:r>
                <a:rPr lang="en-GB" sz="1500" kern="0" dirty="0">
                  <a:solidFill>
                    <a:srgbClr val="000000"/>
                  </a:solidFill>
                </a:rPr>
                <a:t>Must have binding E/S characteristics </a:t>
              </a:r>
              <a:r>
                <a:rPr lang="en-GB" sz="1500" dirty="0"/>
                <a:t>i.e. take ESG factors into account on a binding basis as investment guidelines / restrictions</a:t>
              </a:r>
            </a:p>
            <a:p>
              <a:pPr marL="285750" indent="-285750" fontAlgn="base">
                <a:spcBef>
                  <a:spcPct val="0"/>
                </a:spcBef>
                <a:spcAft>
                  <a:spcPct val="0"/>
                </a:spcAft>
                <a:buFont typeface="Arial" panose="020B0604020202020204" pitchFamily="34" charset="0"/>
                <a:buChar char="•"/>
                <a:defRPr/>
              </a:pPr>
              <a:r>
                <a:rPr lang="en-GB" sz="1500" dirty="0"/>
                <a:t>Investee companies must follow good governance practices</a:t>
              </a:r>
            </a:p>
            <a:p>
              <a:pPr marL="285750" indent="-285750" fontAlgn="base">
                <a:spcBef>
                  <a:spcPct val="0"/>
                </a:spcBef>
                <a:spcAft>
                  <a:spcPct val="0"/>
                </a:spcAft>
                <a:buFont typeface="Arial" panose="020B0604020202020204" pitchFamily="34" charset="0"/>
                <a:buChar char="•"/>
                <a:defRPr/>
              </a:pPr>
              <a:r>
                <a:rPr lang="en-GB" sz="1500" kern="0" dirty="0">
                  <a:solidFill>
                    <a:srgbClr val="000000"/>
                  </a:solidFill>
                </a:rPr>
                <a:t>No </a:t>
              </a:r>
              <a:r>
                <a:rPr lang="en-GB" sz="1600" dirty="0"/>
                <a:t>minimum threshold of E/S investments </a:t>
              </a:r>
              <a:endParaRPr lang="en-GB" sz="1500" kern="0" dirty="0">
                <a:solidFill>
                  <a:srgbClr val="000000"/>
                </a:solidFill>
              </a:endParaRPr>
            </a:p>
            <a:p>
              <a:pPr marL="285750" indent="-285750" fontAlgn="base">
                <a:spcBef>
                  <a:spcPct val="0"/>
                </a:spcBef>
                <a:spcAft>
                  <a:spcPct val="0"/>
                </a:spcAft>
                <a:buFont typeface="Arial" panose="020B0604020202020204" pitchFamily="34" charset="0"/>
                <a:buChar char="•"/>
                <a:defRPr/>
              </a:pPr>
              <a:r>
                <a:rPr lang="en-GB" sz="1500" kern="0" dirty="0">
                  <a:solidFill>
                    <a:srgbClr val="000000"/>
                  </a:solidFill>
                </a:rPr>
                <a:t>No requirement to make SIs and in fact such products should not present themselves as making any SIs (if they do, they will be re-categorised as Article 8+ products) </a:t>
              </a:r>
            </a:p>
          </p:txBody>
        </p:sp>
        <p:sp>
          <p:nvSpPr>
            <p:cNvPr id="11" name="Freeform: Shape 10">
              <a:extLst>
                <a:ext uri="{FF2B5EF4-FFF2-40B4-BE49-F238E27FC236}">
                  <a16:creationId xmlns:a16="http://schemas.microsoft.com/office/drawing/2014/main" id="{71E064C9-936B-D82B-6710-37704DF0F9A4}"/>
                </a:ext>
              </a:extLst>
            </p:cNvPr>
            <p:cNvSpPr/>
            <p:nvPr/>
          </p:nvSpPr>
          <p:spPr>
            <a:xfrm>
              <a:off x="412800" y="5803981"/>
              <a:ext cx="2476194" cy="865379"/>
            </a:xfrm>
            <a:custGeom>
              <a:avLst/>
              <a:gdLst>
                <a:gd name="connsiteX0" fmla="*/ 0 w 1855193"/>
                <a:gd name="connsiteY0" fmla="*/ 0 h 742077"/>
                <a:gd name="connsiteX1" fmla="*/ 1484155 w 1855193"/>
                <a:gd name="connsiteY1" fmla="*/ 0 h 742077"/>
                <a:gd name="connsiteX2" fmla="*/ 1855193 w 1855193"/>
                <a:gd name="connsiteY2" fmla="*/ 371039 h 742077"/>
                <a:gd name="connsiteX3" fmla="*/ 1484155 w 1855193"/>
                <a:gd name="connsiteY3" fmla="*/ 742077 h 742077"/>
                <a:gd name="connsiteX4" fmla="*/ 0 w 1855193"/>
                <a:gd name="connsiteY4" fmla="*/ 742077 h 742077"/>
                <a:gd name="connsiteX5" fmla="*/ 371039 w 1855193"/>
                <a:gd name="connsiteY5" fmla="*/ 371039 h 742077"/>
                <a:gd name="connsiteX6" fmla="*/ 0 w 1855193"/>
                <a:gd name="connsiteY6" fmla="*/ 0 h 74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5193" h="742077">
                  <a:moveTo>
                    <a:pt x="0" y="0"/>
                  </a:moveTo>
                  <a:lnTo>
                    <a:pt x="1484155" y="0"/>
                  </a:lnTo>
                  <a:lnTo>
                    <a:pt x="1855193" y="371039"/>
                  </a:lnTo>
                  <a:lnTo>
                    <a:pt x="1484155" y="742077"/>
                  </a:lnTo>
                  <a:lnTo>
                    <a:pt x="0" y="742077"/>
                  </a:lnTo>
                  <a:lnTo>
                    <a:pt x="371039" y="371039"/>
                  </a:lnTo>
                  <a:lnTo>
                    <a:pt x="0" y="0"/>
                  </a:lnTo>
                  <a:close/>
                </a:path>
              </a:pathLst>
            </a:custGeom>
            <a:solidFill>
              <a:srgbClr val="999966"/>
            </a:solidFill>
            <a:ln w="25400" cap="flat" cmpd="sng" algn="ctr">
              <a:solidFill>
                <a:srgbClr val="FFFFFF">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43048" tIns="24003" rIns="395041" bIns="24003" numCol="1" spcCol="1270" anchor="ctr" anchorCtr="0">
              <a:normAutofit/>
            </a:bodyPr>
            <a:lstStyle/>
            <a:p>
              <a:pPr marL="0" lvl="0" indent="0" algn="ctr" defTabSz="800100">
                <a:lnSpc>
                  <a:spcPct val="90000"/>
                </a:lnSpc>
                <a:spcBef>
                  <a:spcPct val="0"/>
                </a:spcBef>
                <a:spcAft>
                  <a:spcPct val="35000"/>
                </a:spcAft>
                <a:buNone/>
              </a:pPr>
              <a:r>
                <a:rPr lang="en-GB" sz="1800" kern="1200" dirty="0">
                  <a:solidFill>
                    <a:srgbClr val="FFFFFF"/>
                  </a:solidFill>
                  <a:latin typeface="+mn-lt"/>
                  <a:ea typeface="+mn-ea"/>
                  <a:cs typeface="Arial"/>
                </a:rPr>
                <a:t>Article 6 Products</a:t>
              </a:r>
            </a:p>
          </p:txBody>
        </p:sp>
        <p:sp>
          <p:nvSpPr>
            <p:cNvPr id="12" name="Rectangle 11">
              <a:extLst>
                <a:ext uri="{FF2B5EF4-FFF2-40B4-BE49-F238E27FC236}">
                  <a16:creationId xmlns:a16="http://schemas.microsoft.com/office/drawing/2014/main" id="{CC07C2FF-B2AB-E26F-1ABB-6F8BB591D491}"/>
                </a:ext>
              </a:extLst>
            </p:cNvPr>
            <p:cNvSpPr/>
            <p:nvPr/>
          </p:nvSpPr>
          <p:spPr bwMode="auto">
            <a:xfrm>
              <a:off x="3368842" y="5805214"/>
              <a:ext cx="8391358" cy="856800"/>
            </a:xfrm>
            <a:prstGeom prst="rect">
              <a:avLst/>
            </a:prstGeom>
            <a:solidFill>
              <a:srgbClr val="F7F6F5"/>
            </a:solidFill>
            <a:ln w="9525" cap="flat" cmpd="sng" algn="ctr">
              <a:noFill/>
              <a:prstDash val="solid"/>
              <a:miter lim="800000"/>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285750" lvl="0" indent="-285750">
                <a:buFont typeface="Arial" panose="020B0604020202020204" pitchFamily="34" charset="0"/>
                <a:buChar char="•"/>
              </a:pPr>
              <a:r>
                <a:rPr lang="en-GB" sz="1500" kern="0" dirty="0">
                  <a:solidFill>
                    <a:srgbClr val="000000"/>
                  </a:solidFill>
                </a:rPr>
                <a:t>No eligibility criteria </a:t>
              </a:r>
              <a:r>
                <a:rPr lang="en-GB" sz="1500" dirty="0"/>
                <a:t>(all non-Article 8 / 9 products will fall in this bucket)</a:t>
              </a:r>
            </a:p>
            <a:p>
              <a:pPr marL="285750" lvl="0" indent="-285750">
                <a:buFont typeface="Arial" panose="020B0604020202020204" pitchFamily="34" charset="0"/>
                <a:buChar char="•"/>
              </a:pPr>
              <a:r>
                <a:rPr lang="en-GB" sz="1500" dirty="0"/>
                <a:t>Limited disclosure obligations</a:t>
              </a:r>
            </a:p>
            <a:p>
              <a:pPr marL="285750" lvl="0" indent="-285750">
                <a:buFont typeface="Arial" panose="020B0604020202020204" pitchFamily="34" charset="0"/>
                <a:buChar char="•"/>
              </a:pPr>
              <a:r>
                <a:rPr lang="en-GB" sz="1500" dirty="0"/>
                <a:t>These</a:t>
              </a:r>
              <a:r>
                <a:rPr lang="en-GB" sz="1500" kern="0" dirty="0">
                  <a:solidFill>
                    <a:srgbClr val="000000"/>
                  </a:solidFill>
                </a:rPr>
                <a:t> products should not be promoted or presented as taking ESG considerations into account in a binding or material manner – can briefly mention non-binding ESG integration / risk management</a:t>
              </a:r>
              <a:endParaRPr lang="en-GB" sz="1500" dirty="0"/>
            </a:p>
          </p:txBody>
        </p:sp>
      </p:grpSp>
      <p:pic>
        <p:nvPicPr>
          <p:cNvPr id="8" name="Picture 2" descr="Image result for ulb llm international business law">
            <a:hlinkClick r:id="rId2"/>
            <a:extLst>
              <a:ext uri="{FF2B5EF4-FFF2-40B4-BE49-F238E27FC236}">
                <a16:creationId xmlns:a16="http://schemas.microsoft.com/office/drawing/2014/main" id="{960C0252-340A-946D-95C1-0EF7D16751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053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EFA2AEB1-5189-940A-5628-EBB0AC219160}"/>
              </a:ext>
            </a:extLst>
          </p:cNvPr>
          <p:cNvSpPr>
            <a:spLocks noGrp="1"/>
          </p:cNvSpPr>
          <p:nvPr>
            <p:ph type="title"/>
          </p:nvPr>
        </p:nvSpPr>
        <p:spPr/>
        <p:txBody>
          <a:bodyPr/>
          <a:lstStyle/>
          <a:p>
            <a:r>
              <a:rPr lang="en-GB" dirty="0"/>
              <a:t>SFDR – 3 building blocks for sustainable investments </a:t>
            </a:r>
          </a:p>
        </p:txBody>
      </p:sp>
      <p:sp>
        <p:nvSpPr>
          <p:cNvPr id="2" name="TextBox 1">
            <a:extLst>
              <a:ext uri="{FF2B5EF4-FFF2-40B4-BE49-F238E27FC236}">
                <a16:creationId xmlns:a16="http://schemas.microsoft.com/office/drawing/2014/main" id="{136EA07B-0CB0-D06F-BE06-5A2537C2E092}"/>
              </a:ext>
            </a:extLst>
          </p:cNvPr>
          <p:cNvSpPr txBox="1"/>
          <p:nvPr/>
        </p:nvSpPr>
        <p:spPr>
          <a:xfrm>
            <a:off x="1873733" y="1223278"/>
            <a:ext cx="8444534" cy="1015663"/>
          </a:xfrm>
          <a:prstGeom prst="rect">
            <a:avLst/>
          </a:prstGeom>
          <a:solidFill>
            <a:schemeClr val="accent2">
              <a:lumMod val="20000"/>
              <a:lumOff val="80000"/>
            </a:schemeClr>
          </a:solidFill>
          <a:ln>
            <a:noFill/>
          </a:ln>
        </p:spPr>
        <p:txBody>
          <a:bodyPr wrap="square" rtlCol="0">
            <a:spAutoFit/>
          </a:bodyPr>
          <a:lstStyle/>
          <a:p>
            <a:pPr algn="just"/>
            <a:r>
              <a:rPr lang="en-GB" sz="1500" b="1" dirty="0"/>
              <a:t>1. Positive Measurable ‘E’ or ‘S’ contribution made by Investment  </a:t>
            </a:r>
          </a:p>
          <a:p>
            <a:pPr algn="just"/>
            <a:r>
              <a:rPr lang="en-GB" sz="1500" dirty="0"/>
              <a:t>No definition or minimum proportion prescribed under the rules and a variety of approaches could meet this limb - e.g. investee company is better than peers / benchmark on specific ESG metrics or has a 20% renewable business</a:t>
            </a:r>
          </a:p>
        </p:txBody>
      </p:sp>
      <p:sp>
        <p:nvSpPr>
          <p:cNvPr id="3" name="TextBox 2">
            <a:extLst>
              <a:ext uri="{FF2B5EF4-FFF2-40B4-BE49-F238E27FC236}">
                <a16:creationId xmlns:a16="http://schemas.microsoft.com/office/drawing/2014/main" id="{E0BD7BDE-C35A-4E66-C236-22E873341438}"/>
              </a:ext>
            </a:extLst>
          </p:cNvPr>
          <p:cNvSpPr txBox="1"/>
          <p:nvPr/>
        </p:nvSpPr>
        <p:spPr>
          <a:xfrm>
            <a:off x="1873733" y="2915305"/>
            <a:ext cx="8444534" cy="1708160"/>
          </a:xfrm>
          <a:prstGeom prst="rect">
            <a:avLst/>
          </a:prstGeom>
          <a:solidFill>
            <a:schemeClr val="accent4">
              <a:lumMod val="40000"/>
              <a:lumOff val="60000"/>
            </a:schemeClr>
          </a:solidFill>
        </p:spPr>
        <p:txBody>
          <a:bodyPr wrap="square" rtlCol="0">
            <a:spAutoFit/>
          </a:bodyPr>
          <a:lstStyle/>
          <a:p>
            <a:r>
              <a:rPr lang="en-GB" sz="1500" b="1" dirty="0"/>
              <a:t>2. Investment Does No Significant Harm (DNSH) other E / S objectives </a:t>
            </a:r>
          </a:p>
          <a:p>
            <a:r>
              <a:rPr lang="en-GB" sz="1500" dirty="0"/>
              <a:t>This must be assessed using:</a:t>
            </a:r>
          </a:p>
          <a:p>
            <a:pPr marL="285750" indent="-285750">
              <a:buFont typeface="+mj-lt"/>
              <a:buAutoNum type="romanLcPeriod"/>
            </a:pPr>
            <a:r>
              <a:rPr lang="en-GB" sz="1500" dirty="0"/>
              <a:t>at least the mandatory indicators in the SFDR RIs Annex (e.g. GHG emissions) by setting thresholds for significant harm that all investments must be screened against – these are effectively negative screens but with some potential to build in buffer for temporary blips;</a:t>
            </a:r>
          </a:p>
          <a:p>
            <a:pPr marL="285750" indent="-285750">
              <a:buFont typeface="+mj-lt"/>
              <a:buAutoNum type="romanLcPeriod"/>
            </a:pPr>
            <a:r>
              <a:rPr lang="en-GB" sz="1500" dirty="0"/>
              <a:t>minimum social safeguards i.e. OECD guidelines for multinationals and UN Guiding Principles on Business and Human Rights. </a:t>
            </a:r>
          </a:p>
        </p:txBody>
      </p:sp>
      <p:sp>
        <p:nvSpPr>
          <p:cNvPr id="5" name="TextBox 4">
            <a:extLst>
              <a:ext uri="{FF2B5EF4-FFF2-40B4-BE49-F238E27FC236}">
                <a16:creationId xmlns:a16="http://schemas.microsoft.com/office/drawing/2014/main" id="{2BBF895F-8400-C67B-B3E7-C875E4355097}"/>
              </a:ext>
            </a:extLst>
          </p:cNvPr>
          <p:cNvSpPr txBox="1"/>
          <p:nvPr/>
        </p:nvSpPr>
        <p:spPr>
          <a:xfrm>
            <a:off x="1873733" y="5299591"/>
            <a:ext cx="8444534" cy="784830"/>
          </a:xfrm>
          <a:prstGeom prst="rect">
            <a:avLst/>
          </a:prstGeom>
          <a:solidFill>
            <a:srgbClr val="99CCFF"/>
          </a:solidFill>
        </p:spPr>
        <p:txBody>
          <a:bodyPr wrap="square" rtlCol="0">
            <a:spAutoFit/>
          </a:bodyPr>
          <a:lstStyle/>
          <a:p>
            <a:r>
              <a:rPr lang="en-GB" sz="1500" b="1" dirty="0"/>
              <a:t>3. Good governance practices at investee company level</a:t>
            </a:r>
          </a:p>
          <a:p>
            <a:pPr algn="just"/>
            <a:r>
              <a:rPr lang="en-GB" sz="1500" dirty="0"/>
              <a:t>Qualitative assessment including consideration of sound management structures, employee relations, staff remuneration and tax compliance at least. </a:t>
            </a:r>
          </a:p>
        </p:txBody>
      </p:sp>
      <p:sp>
        <p:nvSpPr>
          <p:cNvPr id="6" name="Plus Sign 5">
            <a:extLst>
              <a:ext uri="{FF2B5EF4-FFF2-40B4-BE49-F238E27FC236}">
                <a16:creationId xmlns:a16="http://schemas.microsoft.com/office/drawing/2014/main" id="{2AA4F0BE-C723-A581-8B44-A6DD0190F64E}"/>
              </a:ext>
            </a:extLst>
          </p:cNvPr>
          <p:cNvSpPr/>
          <p:nvPr/>
        </p:nvSpPr>
        <p:spPr>
          <a:xfrm>
            <a:off x="5415515" y="2238941"/>
            <a:ext cx="794854" cy="708013"/>
          </a:xfrm>
          <a:prstGeom prst="mathPlus">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Plus Sign 6">
            <a:extLst>
              <a:ext uri="{FF2B5EF4-FFF2-40B4-BE49-F238E27FC236}">
                <a16:creationId xmlns:a16="http://schemas.microsoft.com/office/drawing/2014/main" id="{CD0A18CE-D390-32BC-5838-E0B72FBDAAF6}"/>
              </a:ext>
            </a:extLst>
          </p:cNvPr>
          <p:cNvSpPr/>
          <p:nvPr/>
        </p:nvSpPr>
        <p:spPr>
          <a:xfrm>
            <a:off x="5491025" y="4585625"/>
            <a:ext cx="794854" cy="708013"/>
          </a:xfrm>
          <a:prstGeom prst="mathPlus">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8" name="Picture 2" descr="Image result for ulb llm international business law">
            <a:hlinkClick r:id="rId2"/>
            <a:extLst>
              <a:ext uri="{FF2B5EF4-FFF2-40B4-BE49-F238E27FC236}">
                <a16:creationId xmlns:a16="http://schemas.microsoft.com/office/drawing/2014/main" id="{53F4B9B6-B922-69D6-4B2E-01C0DAA210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883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EFA2AEB1-5189-940A-5628-EBB0AC219160}"/>
              </a:ext>
            </a:extLst>
          </p:cNvPr>
          <p:cNvSpPr>
            <a:spLocks noGrp="1"/>
          </p:cNvSpPr>
          <p:nvPr>
            <p:ph type="title"/>
          </p:nvPr>
        </p:nvSpPr>
        <p:spPr/>
        <p:txBody>
          <a:bodyPr/>
          <a:lstStyle/>
          <a:p>
            <a:r>
              <a:rPr lang="en-GB" dirty="0"/>
              <a:t>SFDR – Eligibility Criteria </a:t>
            </a:r>
          </a:p>
        </p:txBody>
      </p:sp>
      <p:grpSp>
        <p:nvGrpSpPr>
          <p:cNvPr id="17" name="Group 16">
            <a:extLst>
              <a:ext uri="{FF2B5EF4-FFF2-40B4-BE49-F238E27FC236}">
                <a16:creationId xmlns:a16="http://schemas.microsoft.com/office/drawing/2014/main" id="{515C30DA-27B6-BEFE-7A51-0B1C67806D5A}"/>
              </a:ext>
            </a:extLst>
          </p:cNvPr>
          <p:cNvGrpSpPr/>
          <p:nvPr/>
        </p:nvGrpSpPr>
        <p:grpSpPr>
          <a:xfrm>
            <a:off x="137678" y="1302406"/>
            <a:ext cx="11916644" cy="5002970"/>
            <a:chOff x="148144" y="1810406"/>
            <a:chExt cx="11916644" cy="5002970"/>
          </a:xfrm>
        </p:grpSpPr>
        <p:sp>
          <p:nvSpPr>
            <p:cNvPr id="18" name="Rectangle 17">
              <a:extLst>
                <a:ext uri="{FF2B5EF4-FFF2-40B4-BE49-F238E27FC236}">
                  <a16:creationId xmlns:a16="http://schemas.microsoft.com/office/drawing/2014/main" id="{BC04BD37-FD62-CF8B-2FD3-152CF69C29F4}"/>
                </a:ext>
              </a:extLst>
            </p:cNvPr>
            <p:cNvSpPr/>
            <p:nvPr/>
          </p:nvSpPr>
          <p:spPr>
            <a:xfrm>
              <a:off x="1028136" y="1810406"/>
              <a:ext cx="3806900" cy="307777"/>
            </a:xfrm>
            <a:prstGeom prst="rect">
              <a:avLst/>
            </a:prstGeom>
            <a:solidFill>
              <a:srgbClr val="CC5C99"/>
            </a:solidFill>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Arial"/>
                </a:rPr>
                <a:t>SFDR “Sustainable Investments”</a:t>
              </a:r>
            </a:p>
          </p:txBody>
        </p:sp>
        <p:grpSp>
          <p:nvGrpSpPr>
            <p:cNvPr id="19" name="Group 18">
              <a:extLst>
                <a:ext uri="{FF2B5EF4-FFF2-40B4-BE49-F238E27FC236}">
                  <a16:creationId xmlns:a16="http://schemas.microsoft.com/office/drawing/2014/main" id="{6163AB96-E7A7-B9B4-D3FB-F51802A4B926}"/>
                </a:ext>
              </a:extLst>
            </p:cNvPr>
            <p:cNvGrpSpPr/>
            <p:nvPr/>
          </p:nvGrpSpPr>
          <p:grpSpPr>
            <a:xfrm>
              <a:off x="148144" y="1810406"/>
              <a:ext cx="11916644" cy="5002970"/>
              <a:chOff x="148144" y="1810406"/>
              <a:chExt cx="11916644" cy="5002970"/>
            </a:xfrm>
          </p:grpSpPr>
          <p:sp>
            <p:nvSpPr>
              <p:cNvPr id="20" name="Rectangle 19">
                <a:extLst>
                  <a:ext uri="{FF2B5EF4-FFF2-40B4-BE49-F238E27FC236}">
                    <a16:creationId xmlns:a16="http://schemas.microsoft.com/office/drawing/2014/main" id="{96E0986B-0DC9-C2AC-A6ED-F48180E5E647}"/>
                  </a:ext>
                </a:extLst>
              </p:cNvPr>
              <p:cNvSpPr/>
              <p:nvPr/>
            </p:nvSpPr>
            <p:spPr>
              <a:xfrm>
                <a:off x="148144" y="2152765"/>
                <a:ext cx="5587816" cy="3609195"/>
              </a:xfrm>
              <a:prstGeom prst="rect">
                <a:avLst/>
              </a:prstGeom>
              <a:solidFill>
                <a:schemeClr val="accent3">
                  <a:lumMod val="20000"/>
                  <a:lumOff val="80000"/>
                </a:schemeClr>
              </a:solidFill>
              <a:effectLst/>
            </p:spPr>
            <p:txBody>
              <a:bodyPr wrap="square">
                <a:noAutofit/>
              </a:bodyPr>
              <a:lstStyle/>
              <a:p>
                <a:pPr lvl="0" algn="just">
                  <a:defRPr/>
                </a:pPr>
                <a:r>
                  <a:rPr lang="en-GB" sz="1350" b="1" dirty="0">
                    <a:solidFill>
                      <a:srgbClr val="000000"/>
                    </a:solidFill>
                  </a:rPr>
                  <a:t>Test: </a:t>
                </a:r>
                <a:r>
                  <a:rPr lang="en-GB" sz="1350" dirty="0">
                    <a:solidFill>
                      <a:srgbClr val="000000"/>
                    </a:solidFill>
                  </a:rPr>
                  <a:t>Under SFDR you must determine whether an investment is a “sustainable investment” (within Art 9 and 8+ funds) by: </a:t>
                </a:r>
              </a:p>
              <a:p>
                <a:pPr marL="400050" lvl="0" indent="-400050" algn="just">
                  <a:buAutoNum type="romanLcParenBoth"/>
                  <a:defRPr/>
                </a:pPr>
                <a:r>
                  <a:rPr lang="en-GB" sz="1350" dirty="0">
                    <a:solidFill>
                      <a:srgbClr val="000000"/>
                    </a:solidFill>
                  </a:rPr>
                  <a:t>getting comfortable the investment </a:t>
                </a:r>
                <a:r>
                  <a:rPr lang="en-GB" sz="1350" b="1" dirty="0">
                    <a:solidFill>
                      <a:srgbClr val="000000"/>
                    </a:solidFill>
                  </a:rPr>
                  <a:t>positively contribute</a:t>
                </a:r>
                <a:r>
                  <a:rPr lang="en-GB" sz="1350" dirty="0">
                    <a:solidFill>
                      <a:srgbClr val="000000"/>
                    </a:solidFill>
                  </a:rPr>
                  <a:t>s </a:t>
                </a:r>
                <a:r>
                  <a:rPr lang="en-GB" sz="1350" b="1" dirty="0">
                    <a:solidFill>
                      <a:srgbClr val="000000"/>
                    </a:solidFill>
                  </a:rPr>
                  <a:t>to an E/S objective. </a:t>
                </a:r>
              </a:p>
              <a:p>
                <a:pPr marL="400050" lvl="0" indent="-400050" algn="just">
                  <a:buAutoNum type="romanLcParenBoth"/>
                  <a:defRPr/>
                </a:pPr>
                <a:r>
                  <a:rPr lang="en-GB" sz="1350" dirty="0">
                    <a:solidFill>
                      <a:srgbClr val="000000"/>
                    </a:solidFill>
                  </a:rPr>
                  <a:t>using </a:t>
                </a:r>
                <a:r>
                  <a:rPr lang="en-GB" sz="1350" b="1" dirty="0">
                    <a:solidFill>
                      <a:srgbClr val="000000"/>
                    </a:solidFill>
                  </a:rPr>
                  <a:t>PAI based DNSH screens</a:t>
                </a:r>
                <a:r>
                  <a:rPr lang="en-GB" sz="1350" dirty="0">
                    <a:solidFill>
                      <a:srgbClr val="000000"/>
                    </a:solidFill>
                  </a:rPr>
                  <a:t>;</a:t>
                </a:r>
              </a:p>
              <a:p>
                <a:pPr marL="400050" lvl="0" indent="-400050" algn="just">
                  <a:buAutoNum type="romanLcParenBoth"/>
                  <a:defRPr/>
                </a:pPr>
                <a:r>
                  <a:rPr lang="en-GB" sz="1350" dirty="0">
                    <a:solidFill>
                      <a:srgbClr val="000000"/>
                    </a:solidFill>
                  </a:rPr>
                  <a:t>determining whether the investments are </a:t>
                </a:r>
                <a:r>
                  <a:rPr lang="en-GB" sz="1350" b="1" dirty="0">
                    <a:solidFill>
                      <a:srgbClr val="000000"/>
                    </a:solidFill>
                  </a:rPr>
                  <a:t>aligned with the OECD Guidelines for Multinational Enterprises and the UN Guiding Principles on Business and Human Rights </a:t>
                </a:r>
                <a:r>
                  <a:rPr lang="en-GB" sz="1350" dirty="0">
                    <a:solidFill>
                      <a:srgbClr val="000000"/>
                    </a:solidFill>
                  </a:rPr>
                  <a:t>(including the principles and rights set out in the eight fundamental conventions identified in the Declaration of the International Labour Organisation on Fundamental Principles and Rights at Work and the International Bill of Human Rights); and  </a:t>
                </a:r>
              </a:p>
              <a:p>
                <a:pPr marL="400050" lvl="0" indent="-400050" algn="just">
                  <a:buAutoNum type="romanLcParenBoth"/>
                  <a:defRPr/>
                </a:pPr>
                <a:r>
                  <a:rPr lang="en-GB" sz="1350" dirty="0">
                    <a:solidFill>
                      <a:srgbClr val="000000"/>
                    </a:solidFill>
                  </a:rPr>
                  <a:t>determining that the investee companies issuing those investments have </a:t>
                </a:r>
                <a:r>
                  <a:rPr lang="en-GB" sz="1350" b="1" dirty="0">
                    <a:solidFill>
                      <a:srgbClr val="000000"/>
                    </a:solidFill>
                  </a:rPr>
                  <a:t>good governance</a:t>
                </a:r>
                <a:r>
                  <a:rPr lang="en-GB" sz="1350" dirty="0">
                    <a:solidFill>
                      <a:srgbClr val="000000"/>
                    </a:solidFill>
                  </a:rPr>
                  <a:t>.</a:t>
                </a:r>
              </a:p>
              <a:p>
                <a:pPr lvl="0" algn="just">
                  <a:defRPr/>
                </a:pPr>
                <a:r>
                  <a:rPr lang="en-GB" sz="1350" b="1" dirty="0">
                    <a:solidFill>
                      <a:srgbClr val="000000"/>
                    </a:solidFill>
                  </a:rPr>
                  <a:t>Note: this is an investment level test – i.e. you assess the investee company and its business as a whole.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0000"/>
                  </a:solidFill>
                  <a:effectLst/>
                  <a:uLnTx/>
                  <a:uFillTx/>
                  <a:latin typeface="Arial"/>
                  <a:ea typeface="+mn-ea"/>
                  <a:cs typeface="Arial"/>
                </a:endParaRPr>
              </a:p>
            </p:txBody>
          </p:sp>
          <p:sp>
            <p:nvSpPr>
              <p:cNvPr id="21" name="Rectangle 20">
                <a:extLst>
                  <a:ext uri="{FF2B5EF4-FFF2-40B4-BE49-F238E27FC236}">
                    <a16:creationId xmlns:a16="http://schemas.microsoft.com/office/drawing/2014/main" id="{48C9E3C0-4B51-680B-16A6-1229E24B00C1}"/>
                  </a:ext>
                </a:extLst>
              </p:cNvPr>
              <p:cNvSpPr/>
              <p:nvPr/>
            </p:nvSpPr>
            <p:spPr>
              <a:xfrm>
                <a:off x="6708891" y="1810406"/>
                <a:ext cx="4454973" cy="307777"/>
              </a:xfrm>
              <a:prstGeom prst="rect">
                <a:avLst/>
              </a:prstGeom>
              <a:solidFill>
                <a:srgbClr val="CC5C99"/>
              </a:solidFill>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Arial"/>
                  </a:rPr>
                  <a:t>Taxonomy “Environmentally Sustainable”</a:t>
                </a:r>
              </a:p>
            </p:txBody>
          </p:sp>
          <p:sp>
            <p:nvSpPr>
              <p:cNvPr id="22" name="Rectangle 21">
                <a:extLst>
                  <a:ext uri="{FF2B5EF4-FFF2-40B4-BE49-F238E27FC236}">
                    <a16:creationId xmlns:a16="http://schemas.microsoft.com/office/drawing/2014/main" id="{74C719A1-79C0-8686-B2BF-85253020F772}"/>
                  </a:ext>
                </a:extLst>
              </p:cNvPr>
              <p:cNvSpPr/>
              <p:nvPr/>
            </p:nvSpPr>
            <p:spPr>
              <a:xfrm>
                <a:off x="5807968" y="2152766"/>
                <a:ext cx="6256820" cy="3609196"/>
              </a:xfrm>
              <a:prstGeom prst="rect">
                <a:avLst/>
              </a:prstGeom>
              <a:solidFill>
                <a:schemeClr val="accent3">
                  <a:lumMod val="20000"/>
                  <a:lumOff val="80000"/>
                </a:schemeClr>
              </a:solidFill>
              <a:effectLst/>
            </p:spPr>
            <p:txBody>
              <a:bodyPr wrap="square">
                <a:noAutofit/>
              </a:bodyPr>
              <a:lstStyle/>
              <a:p>
                <a:pPr lvl="0" algn="just">
                  <a:defRPr/>
                </a:pPr>
                <a:r>
                  <a:rPr lang="en-GB" sz="1350" b="1" dirty="0">
                    <a:solidFill>
                      <a:srgbClr val="000000"/>
                    </a:solidFill>
                  </a:rPr>
                  <a:t>Test: </a:t>
                </a:r>
                <a:r>
                  <a:rPr lang="en-GB" sz="1350" dirty="0">
                    <a:solidFill>
                      <a:srgbClr val="000000"/>
                    </a:solidFill>
                  </a:rPr>
                  <a:t>Under the Taxonomy Regulation, you must determine whether an investment consists of “environmentally sustainable economic activities” and the extent to which this is the case by:</a:t>
                </a:r>
              </a:p>
              <a:p>
                <a:pPr marL="400050" lvl="0" indent="-400050" algn="just">
                  <a:buAutoNum type="romanLcParenBoth"/>
                  <a:defRPr/>
                </a:pPr>
                <a:r>
                  <a:rPr lang="en-GB" sz="1350" dirty="0">
                    <a:solidFill>
                      <a:srgbClr val="000000"/>
                    </a:solidFill>
                  </a:rPr>
                  <a:t>getting comfortable that the relevant economic activity makes a </a:t>
                </a:r>
                <a:r>
                  <a:rPr lang="en-GB" sz="1350" b="1" dirty="0">
                    <a:solidFill>
                      <a:srgbClr val="000000"/>
                    </a:solidFill>
                  </a:rPr>
                  <a:t>significant contribution to climate change mitigation / adaptation </a:t>
                </a:r>
                <a:r>
                  <a:rPr lang="en-GB" sz="1350" dirty="0">
                    <a:solidFill>
                      <a:srgbClr val="000000"/>
                    </a:solidFill>
                  </a:rPr>
                  <a:t>(and in due course the other 4 E objectives covered by the Taxonomy) – in accordance with the criteria set out in the Taxonomy Regulation. </a:t>
                </a:r>
                <a:r>
                  <a:rPr lang="en-GB" sz="1350" b="1" dirty="0">
                    <a:solidFill>
                      <a:schemeClr val="accent1"/>
                    </a:solidFill>
                  </a:rPr>
                  <a:t>Note: this is a higher test of significant contribution vs. the SFDR test</a:t>
                </a:r>
                <a:r>
                  <a:rPr lang="en-GB" sz="1350" b="1" dirty="0">
                    <a:solidFill>
                      <a:srgbClr val="000000"/>
                    </a:solidFill>
                  </a:rPr>
                  <a:t>; </a:t>
                </a:r>
              </a:p>
              <a:p>
                <a:pPr marL="400050" lvl="0" indent="-400050" algn="just">
                  <a:buAutoNum type="romanLcParenBoth"/>
                  <a:defRPr/>
                </a:pPr>
                <a:r>
                  <a:rPr lang="en-GB" sz="1350" dirty="0">
                    <a:solidFill>
                      <a:srgbClr val="000000"/>
                    </a:solidFill>
                  </a:rPr>
                  <a:t>applying the </a:t>
                </a:r>
                <a:r>
                  <a:rPr lang="en-GB" sz="1350" b="1" dirty="0">
                    <a:solidFill>
                      <a:schemeClr val="accent1"/>
                    </a:solidFill>
                  </a:rPr>
                  <a:t>Taxonomy Level 2 DNSH criteria at the economic activity level</a:t>
                </a:r>
                <a:r>
                  <a:rPr lang="en-GB" sz="1350" b="1" dirty="0"/>
                  <a:t> </a:t>
                </a:r>
                <a:r>
                  <a:rPr lang="en-GB" sz="1350" dirty="0"/>
                  <a:t>(and these DNSH criteria only cover the Taxonomy E objectives and not any S objectives unlike the SFDR PASI based DNSH test); and </a:t>
                </a:r>
              </a:p>
              <a:p>
                <a:pPr marL="400050" lvl="0" indent="-400050" algn="just">
                  <a:buAutoNum type="romanLcParenBoth"/>
                  <a:defRPr/>
                </a:pPr>
                <a:r>
                  <a:rPr lang="en-GB" sz="1350" dirty="0">
                    <a:solidFill>
                      <a:srgbClr val="000000"/>
                    </a:solidFill>
                  </a:rPr>
                  <a:t>getting comfortable that the investments are </a:t>
                </a:r>
                <a:r>
                  <a:rPr lang="en-GB" sz="1350" b="1" dirty="0">
                    <a:solidFill>
                      <a:srgbClr val="000000"/>
                    </a:solidFill>
                  </a:rPr>
                  <a:t>aligned with the OECD Guidelines for Multinational Enterprises and the UN Guiding Principles on Business and Human Rights </a:t>
                </a:r>
                <a:r>
                  <a:rPr lang="en-GB" sz="1350" dirty="0">
                    <a:solidFill>
                      <a:srgbClr val="000000"/>
                    </a:solidFill>
                  </a:rPr>
                  <a:t>(this limb is the same as SFDR limb (iii)). </a:t>
                </a:r>
              </a:p>
              <a:p>
                <a:pPr algn="just">
                  <a:defRPr/>
                </a:pPr>
                <a:r>
                  <a:rPr lang="en-GB" sz="1350" b="1" dirty="0">
                    <a:solidFill>
                      <a:srgbClr val="000000"/>
                    </a:solidFill>
                  </a:rPr>
                  <a:t>Note: this is an economic activity level test – i.e. you assess each business line separately to derive an overall score for investee company.</a:t>
                </a:r>
              </a:p>
              <a:p>
                <a:pPr lvl="0" algn="just">
                  <a:defRPr/>
                </a:pPr>
                <a:endParaRPr kumimoji="0" lang="en-GB" sz="1350" b="0" i="0" u="none" strike="noStrike" kern="1200" cap="none" spc="0" normalizeH="0" baseline="0" noProof="0" dirty="0">
                  <a:ln>
                    <a:noFill/>
                  </a:ln>
                  <a:solidFill>
                    <a:srgbClr val="000000"/>
                  </a:solidFill>
                  <a:effectLst/>
                  <a:uLnTx/>
                  <a:uFillTx/>
                  <a:latin typeface="Arial"/>
                  <a:ea typeface="+mn-ea"/>
                  <a:cs typeface="Arial"/>
                </a:endParaRPr>
              </a:p>
            </p:txBody>
          </p:sp>
          <p:sp>
            <p:nvSpPr>
              <p:cNvPr id="23" name="Rectangle 22">
                <a:extLst>
                  <a:ext uri="{FF2B5EF4-FFF2-40B4-BE49-F238E27FC236}">
                    <a16:creationId xmlns:a16="http://schemas.microsoft.com/office/drawing/2014/main" id="{79658198-20B7-CF39-9BAF-1170DF28579F}"/>
                  </a:ext>
                </a:extLst>
              </p:cNvPr>
              <p:cNvSpPr/>
              <p:nvPr/>
            </p:nvSpPr>
            <p:spPr>
              <a:xfrm>
                <a:off x="148144" y="5859269"/>
                <a:ext cx="11881320" cy="954107"/>
              </a:xfrm>
              <a:prstGeom prst="rect">
                <a:avLst/>
              </a:prstGeom>
              <a:solidFill>
                <a:schemeClr val="bg2">
                  <a:lumMod val="20000"/>
                  <a:lumOff val="80000"/>
                </a:schemeClr>
              </a:solidFill>
            </p:spPr>
            <p:txBody>
              <a:bodyPr wrap="square">
                <a:spAutoFit/>
              </a:bodyPr>
              <a:lstStyle/>
              <a:p>
                <a:pPr>
                  <a:spcAft>
                    <a:spcPts val="0"/>
                  </a:spcAft>
                </a:pPr>
                <a:r>
                  <a:rPr lang="en-GB" sz="1400" b="1" dirty="0">
                    <a:latin typeface="+mj-lt"/>
                    <a:ea typeface="Calibri" panose="020F0502020204030204" pitchFamily="34" charset="0"/>
                  </a:rPr>
                  <a:t>How the two regimes interact: </a:t>
                </a:r>
              </a:p>
              <a:p>
                <a:pPr marL="171450" indent="-171450">
                  <a:buFont typeface="Arial" panose="020B0604020202020204" pitchFamily="34" charset="0"/>
                  <a:buChar char="•"/>
                </a:pPr>
                <a:r>
                  <a:rPr lang="en-GB" sz="1400" dirty="0">
                    <a:latin typeface="+mj-lt"/>
                    <a:ea typeface="Calibri" panose="020F0502020204030204" pitchFamily="34" charset="0"/>
                  </a:rPr>
                  <a:t>The tests above are not connected – i.e. a Taxonomy aligned investment will not automatically be an SFDR sustainable investment and vice versa.</a:t>
                </a:r>
              </a:p>
              <a:p>
                <a:pPr marL="171450" indent="-171450">
                  <a:spcAft>
                    <a:spcPts val="0"/>
                  </a:spcAft>
                  <a:buFont typeface="Arial" panose="020B0604020202020204" pitchFamily="34" charset="0"/>
                  <a:buChar char="•"/>
                </a:pPr>
                <a:r>
                  <a:rPr lang="en-GB" sz="1400" dirty="0">
                    <a:latin typeface="+mj-lt"/>
                    <a:ea typeface="Calibri" panose="020F0502020204030204" pitchFamily="34" charset="0"/>
                  </a:rPr>
                  <a:t>Article 8+/9 products under SFDR, which commit to make environmental SIs, must disclose the extent to which their activities are Taxonomy aligned (however there is no requirement for such products to in fact be Taxonomy aligned – this is just a disclosure and reporting obligation). </a:t>
                </a:r>
              </a:p>
            </p:txBody>
          </p:sp>
        </p:grpSp>
      </p:grpSp>
      <p:pic>
        <p:nvPicPr>
          <p:cNvPr id="2" name="Picture 2" descr="Image result for ulb llm international business law">
            <a:hlinkClick r:id="rId2"/>
            <a:extLst>
              <a:ext uri="{FF2B5EF4-FFF2-40B4-BE49-F238E27FC236}">
                <a16:creationId xmlns:a16="http://schemas.microsoft.com/office/drawing/2014/main" id="{FFD1D5CD-6746-84E6-D2E1-83550E8272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01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EFA2AEB1-5189-940A-5628-EBB0AC219160}"/>
              </a:ext>
            </a:extLst>
          </p:cNvPr>
          <p:cNvSpPr>
            <a:spLocks noGrp="1"/>
          </p:cNvSpPr>
          <p:nvPr>
            <p:ph type="title"/>
          </p:nvPr>
        </p:nvSpPr>
        <p:spPr/>
        <p:txBody>
          <a:bodyPr/>
          <a:lstStyle/>
          <a:p>
            <a:r>
              <a:rPr lang="en-GB" dirty="0"/>
              <a:t>SFDR – Product level obligations</a:t>
            </a:r>
          </a:p>
        </p:txBody>
      </p:sp>
      <p:grpSp>
        <p:nvGrpSpPr>
          <p:cNvPr id="8" name="Group 7">
            <a:extLst>
              <a:ext uri="{FF2B5EF4-FFF2-40B4-BE49-F238E27FC236}">
                <a16:creationId xmlns:a16="http://schemas.microsoft.com/office/drawing/2014/main" id="{62003ADA-FB39-89FF-0C7B-E34F27971C25}"/>
              </a:ext>
            </a:extLst>
          </p:cNvPr>
          <p:cNvGrpSpPr/>
          <p:nvPr/>
        </p:nvGrpSpPr>
        <p:grpSpPr>
          <a:xfrm>
            <a:off x="191630" y="1481535"/>
            <a:ext cx="2093154" cy="837261"/>
            <a:chOff x="286" y="464803"/>
            <a:chExt cx="2093154" cy="837261"/>
          </a:xfrm>
        </p:grpSpPr>
        <p:sp>
          <p:nvSpPr>
            <p:cNvPr id="24" name="Rectangle 23">
              <a:extLst>
                <a:ext uri="{FF2B5EF4-FFF2-40B4-BE49-F238E27FC236}">
                  <a16:creationId xmlns:a16="http://schemas.microsoft.com/office/drawing/2014/main" id="{9A5989B2-F47A-6AC1-6DD4-A99F67131341}"/>
                </a:ext>
              </a:extLst>
            </p:cNvPr>
            <p:cNvSpPr/>
            <p:nvPr/>
          </p:nvSpPr>
          <p:spPr>
            <a:xfrm>
              <a:off x="286" y="464803"/>
              <a:ext cx="2093154" cy="837261"/>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GB"/>
            </a:p>
          </p:txBody>
        </p:sp>
        <p:sp>
          <p:nvSpPr>
            <p:cNvPr id="25" name="TextBox 24">
              <a:extLst>
                <a:ext uri="{FF2B5EF4-FFF2-40B4-BE49-F238E27FC236}">
                  <a16:creationId xmlns:a16="http://schemas.microsoft.com/office/drawing/2014/main" id="{E291986F-9A1B-6B28-9A38-5A196F585F20}"/>
                </a:ext>
              </a:extLst>
            </p:cNvPr>
            <p:cNvSpPr txBox="1"/>
            <p:nvPr/>
          </p:nvSpPr>
          <p:spPr>
            <a:xfrm>
              <a:off x="286" y="464803"/>
              <a:ext cx="2093154" cy="837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GB" sz="1100" b="1" kern="1200" dirty="0"/>
                <a:t>Article 6 (all funds):</a:t>
              </a:r>
            </a:p>
            <a:p>
              <a:pPr marL="0" lvl="0" indent="0" algn="ctr" defTabSz="488950">
                <a:lnSpc>
                  <a:spcPct val="90000"/>
                </a:lnSpc>
                <a:spcBef>
                  <a:spcPct val="0"/>
                </a:spcBef>
                <a:spcAft>
                  <a:spcPct val="35000"/>
                </a:spcAft>
                <a:buNone/>
              </a:pPr>
              <a:r>
                <a:rPr lang="en-GB" sz="1100" kern="1200" dirty="0"/>
                <a:t>Transparency of integration of sustainability risks </a:t>
              </a:r>
            </a:p>
          </p:txBody>
        </p:sp>
      </p:grpSp>
      <p:grpSp>
        <p:nvGrpSpPr>
          <p:cNvPr id="9" name="Group 8">
            <a:extLst>
              <a:ext uri="{FF2B5EF4-FFF2-40B4-BE49-F238E27FC236}">
                <a16:creationId xmlns:a16="http://schemas.microsoft.com/office/drawing/2014/main" id="{4A36439C-18EE-96BE-091E-1B80AE43894A}"/>
              </a:ext>
            </a:extLst>
          </p:cNvPr>
          <p:cNvGrpSpPr/>
          <p:nvPr/>
        </p:nvGrpSpPr>
        <p:grpSpPr>
          <a:xfrm>
            <a:off x="191630" y="2318796"/>
            <a:ext cx="2093154" cy="3057668"/>
            <a:chOff x="286" y="1302064"/>
            <a:chExt cx="2093154" cy="3057668"/>
          </a:xfrm>
        </p:grpSpPr>
        <p:sp>
          <p:nvSpPr>
            <p:cNvPr id="22" name="Rectangle 21">
              <a:extLst>
                <a:ext uri="{FF2B5EF4-FFF2-40B4-BE49-F238E27FC236}">
                  <a16:creationId xmlns:a16="http://schemas.microsoft.com/office/drawing/2014/main" id="{BCBA5164-812D-3BFF-65B1-28EC1CE211D1}"/>
                </a:ext>
              </a:extLst>
            </p:cNvPr>
            <p:cNvSpPr/>
            <p:nvPr/>
          </p:nvSpPr>
          <p:spPr>
            <a:xfrm>
              <a:off x="286" y="1302064"/>
              <a:ext cx="2093154" cy="3057668"/>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TextBox 22">
              <a:extLst>
                <a:ext uri="{FF2B5EF4-FFF2-40B4-BE49-F238E27FC236}">
                  <a16:creationId xmlns:a16="http://schemas.microsoft.com/office/drawing/2014/main" id="{929CDB24-4A3C-4705-6F29-3DD9397FBFA9}"/>
                </a:ext>
              </a:extLst>
            </p:cNvPr>
            <p:cNvSpPr txBox="1"/>
            <p:nvPr/>
          </p:nvSpPr>
          <p:spPr>
            <a:xfrm>
              <a:off x="286" y="1302064"/>
              <a:ext cx="2093154" cy="30576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just" defTabSz="488950">
                <a:lnSpc>
                  <a:spcPct val="100000"/>
                </a:lnSpc>
                <a:spcBef>
                  <a:spcPct val="0"/>
                </a:spcBef>
                <a:spcAft>
                  <a:spcPct val="15000"/>
                </a:spcAft>
                <a:buFont typeface="Arial" panose="020B0604020202020204" pitchFamily="34" charset="0"/>
                <a:buChar char="•"/>
              </a:pPr>
              <a:r>
                <a:rPr lang="en-GB" sz="1100" kern="1200" dirty="0"/>
                <a:t> Include in </a:t>
              </a:r>
              <a:r>
                <a:rPr lang="en-GB" sz="1100" u="sng" kern="1200" dirty="0"/>
                <a:t>pre-contractual disclosures</a:t>
              </a:r>
              <a:r>
                <a:rPr lang="en-GB" sz="1100" kern="1200" dirty="0"/>
                <a:t> (e.g. PPM):</a:t>
              </a:r>
            </a:p>
            <a:p>
              <a:pPr marL="114300" lvl="2" indent="-57150" algn="just" defTabSz="488950">
                <a:lnSpc>
                  <a:spcPct val="100000"/>
                </a:lnSpc>
                <a:spcBef>
                  <a:spcPct val="0"/>
                </a:spcBef>
                <a:spcAft>
                  <a:spcPct val="15000"/>
                </a:spcAft>
                <a:buFont typeface="Arial" panose="020B0604020202020204" pitchFamily="34" charset="0"/>
                <a:buChar char="•"/>
              </a:pPr>
              <a:r>
                <a:rPr lang="en-GB" sz="1100" kern="1200" dirty="0"/>
                <a:t> the </a:t>
              </a:r>
              <a:r>
                <a:rPr lang="en-GB" sz="1100" kern="1200" dirty="0">
                  <a:solidFill>
                    <a:schemeClr val="tx2"/>
                  </a:solidFill>
                </a:rPr>
                <a:t>manner in which sustainability risks are integrated </a:t>
              </a:r>
              <a:r>
                <a:rPr lang="en-GB" sz="1100" kern="1200" dirty="0"/>
                <a:t>into investment decisions/investment; and</a:t>
              </a:r>
            </a:p>
            <a:p>
              <a:pPr marL="114300" lvl="2" indent="-57150" algn="just" defTabSz="488950">
                <a:lnSpc>
                  <a:spcPct val="100000"/>
                </a:lnSpc>
                <a:spcBef>
                  <a:spcPct val="0"/>
                </a:spcBef>
                <a:spcAft>
                  <a:spcPct val="15000"/>
                </a:spcAft>
                <a:buFont typeface="Arial" panose="020B0604020202020204" pitchFamily="34" charset="0"/>
                <a:buChar char="•"/>
              </a:pPr>
              <a:r>
                <a:rPr lang="en-GB" sz="1100" kern="1200" dirty="0"/>
                <a:t> the results of the assessment of the likely impacts of sustainability risks on the returns of the financial products they make available/advise on.</a:t>
              </a:r>
            </a:p>
            <a:p>
              <a:pPr marL="57150" lvl="1" indent="-57150" algn="just" defTabSz="488950">
                <a:lnSpc>
                  <a:spcPct val="100000"/>
                </a:lnSpc>
                <a:spcBef>
                  <a:spcPct val="0"/>
                </a:spcBef>
                <a:spcAft>
                  <a:spcPct val="15000"/>
                </a:spcAft>
                <a:buFont typeface="Arial" panose="020B0604020202020204" pitchFamily="34" charset="0"/>
                <a:buNone/>
              </a:pPr>
              <a:endParaRPr lang="en-GB" sz="1100" kern="1200" dirty="0"/>
            </a:p>
            <a:p>
              <a:pPr marL="57150" lvl="1" indent="-57150" algn="just" defTabSz="488950">
                <a:lnSpc>
                  <a:spcPct val="100000"/>
                </a:lnSpc>
                <a:spcBef>
                  <a:spcPct val="0"/>
                </a:spcBef>
                <a:spcAft>
                  <a:spcPct val="15000"/>
                </a:spcAft>
                <a:buFont typeface="Arial" panose="020B0604020202020204" pitchFamily="34" charset="0"/>
                <a:buNone/>
              </a:pPr>
              <a:r>
                <a:rPr lang="en-GB" sz="1100" b="1" kern="1200" dirty="0"/>
                <a:t> OR</a:t>
              </a:r>
              <a:r>
                <a:rPr lang="en-GB" sz="1100" kern="1200" dirty="0"/>
                <a:t> state that sustainability risks are not relevant and explain why not.</a:t>
              </a:r>
            </a:p>
            <a:p>
              <a:pPr marL="57150" lvl="1" indent="-57150" algn="just" defTabSz="488950">
                <a:lnSpc>
                  <a:spcPct val="100000"/>
                </a:lnSpc>
                <a:spcBef>
                  <a:spcPct val="0"/>
                </a:spcBef>
                <a:spcAft>
                  <a:spcPct val="15000"/>
                </a:spcAft>
                <a:buFont typeface="Arial" panose="020B0604020202020204" pitchFamily="34" charset="0"/>
                <a:buNone/>
              </a:pPr>
              <a:r>
                <a:rPr lang="en-GB" sz="1100" kern="1200" dirty="0"/>
                <a:t> </a:t>
              </a:r>
            </a:p>
          </p:txBody>
        </p:sp>
      </p:grpSp>
      <p:grpSp>
        <p:nvGrpSpPr>
          <p:cNvPr id="10" name="Group 9">
            <a:extLst>
              <a:ext uri="{FF2B5EF4-FFF2-40B4-BE49-F238E27FC236}">
                <a16:creationId xmlns:a16="http://schemas.microsoft.com/office/drawing/2014/main" id="{9A1C72D5-DE19-FBB7-8FF8-7DA80CA61ECA}"/>
              </a:ext>
            </a:extLst>
          </p:cNvPr>
          <p:cNvGrpSpPr/>
          <p:nvPr/>
        </p:nvGrpSpPr>
        <p:grpSpPr>
          <a:xfrm>
            <a:off x="2600578" y="1475709"/>
            <a:ext cx="2271281" cy="837261"/>
            <a:chOff x="2409234" y="458977"/>
            <a:chExt cx="2271281" cy="837261"/>
          </a:xfrm>
        </p:grpSpPr>
        <p:sp>
          <p:nvSpPr>
            <p:cNvPr id="20" name="Rectangle 19">
              <a:extLst>
                <a:ext uri="{FF2B5EF4-FFF2-40B4-BE49-F238E27FC236}">
                  <a16:creationId xmlns:a16="http://schemas.microsoft.com/office/drawing/2014/main" id="{2FFE59BE-8067-70F7-3F1D-02506E0CC2F8}"/>
                </a:ext>
              </a:extLst>
            </p:cNvPr>
            <p:cNvSpPr/>
            <p:nvPr/>
          </p:nvSpPr>
          <p:spPr>
            <a:xfrm>
              <a:off x="2409234" y="458977"/>
              <a:ext cx="2271281" cy="837261"/>
            </a:xfrm>
            <a:prstGeom prst="rect">
              <a:avLst/>
            </a:prstGeom>
          </p:spPr>
          <p:style>
            <a:lnRef idx="2">
              <a:schemeClr val="accent3">
                <a:hueOff val="-9819626"/>
                <a:satOff val="-26169"/>
                <a:lumOff val="-3921"/>
                <a:alphaOff val="0"/>
              </a:schemeClr>
            </a:lnRef>
            <a:fillRef idx="1">
              <a:schemeClr val="accent3">
                <a:hueOff val="-9819626"/>
                <a:satOff val="-26169"/>
                <a:lumOff val="-3921"/>
                <a:alphaOff val="0"/>
              </a:schemeClr>
            </a:fillRef>
            <a:effectRef idx="0">
              <a:schemeClr val="accent3">
                <a:hueOff val="-9819626"/>
                <a:satOff val="-26169"/>
                <a:lumOff val="-3921"/>
                <a:alphaOff val="0"/>
              </a:schemeClr>
            </a:effectRef>
            <a:fontRef idx="minor">
              <a:schemeClr val="lt1"/>
            </a:fontRef>
          </p:style>
          <p:txBody>
            <a:bodyPr/>
            <a:lstStyle/>
            <a:p>
              <a:endParaRPr lang="en-GB"/>
            </a:p>
          </p:txBody>
        </p:sp>
        <p:sp>
          <p:nvSpPr>
            <p:cNvPr id="21" name="TextBox 20">
              <a:extLst>
                <a:ext uri="{FF2B5EF4-FFF2-40B4-BE49-F238E27FC236}">
                  <a16:creationId xmlns:a16="http://schemas.microsoft.com/office/drawing/2014/main" id="{5C9E4311-3BF6-322D-CA54-2E5D765E801B}"/>
                </a:ext>
              </a:extLst>
            </p:cNvPr>
            <p:cNvSpPr txBox="1"/>
            <p:nvPr/>
          </p:nvSpPr>
          <p:spPr>
            <a:xfrm>
              <a:off x="2409234" y="458977"/>
              <a:ext cx="2271281" cy="837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GB" sz="1100" b="1" kern="1200" dirty="0"/>
                <a:t>Article 8:</a:t>
              </a:r>
            </a:p>
            <a:p>
              <a:pPr marL="0" lvl="0" indent="0" algn="ctr" defTabSz="488950">
                <a:lnSpc>
                  <a:spcPct val="90000"/>
                </a:lnSpc>
                <a:spcBef>
                  <a:spcPct val="0"/>
                </a:spcBef>
                <a:spcAft>
                  <a:spcPct val="35000"/>
                </a:spcAft>
                <a:buNone/>
              </a:pPr>
              <a:r>
                <a:rPr lang="en-GB" sz="1100" b="0" kern="1200" dirty="0"/>
                <a:t>Transparency of the promotion of “E” or “S” characteristics in pre-contractual disclosures</a:t>
              </a:r>
            </a:p>
          </p:txBody>
        </p:sp>
      </p:grpSp>
      <p:grpSp>
        <p:nvGrpSpPr>
          <p:cNvPr id="11" name="Group 10">
            <a:extLst>
              <a:ext uri="{FF2B5EF4-FFF2-40B4-BE49-F238E27FC236}">
                <a16:creationId xmlns:a16="http://schemas.microsoft.com/office/drawing/2014/main" id="{CB62C52F-185A-AF6A-1B33-0AD900E14ECF}"/>
              </a:ext>
            </a:extLst>
          </p:cNvPr>
          <p:cNvGrpSpPr/>
          <p:nvPr/>
        </p:nvGrpSpPr>
        <p:grpSpPr>
          <a:xfrm>
            <a:off x="2577826" y="2312970"/>
            <a:ext cx="2316787" cy="3069319"/>
            <a:chOff x="2386482" y="1296238"/>
            <a:chExt cx="2316787" cy="3069319"/>
          </a:xfrm>
        </p:grpSpPr>
        <p:sp>
          <p:nvSpPr>
            <p:cNvPr id="18" name="Rectangle 17">
              <a:extLst>
                <a:ext uri="{FF2B5EF4-FFF2-40B4-BE49-F238E27FC236}">
                  <a16:creationId xmlns:a16="http://schemas.microsoft.com/office/drawing/2014/main" id="{D1BBB716-0395-3C3B-EB10-1100DEBB4061}"/>
                </a:ext>
              </a:extLst>
            </p:cNvPr>
            <p:cNvSpPr/>
            <p:nvPr/>
          </p:nvSpPr>
          <p:spPr>
            <a:xfrm>
              <a:off x="2386482" y="1296238"/>
              <a:ext cx="2316787" cy="3069319"/>
            </a:xfrm>
            <a:prstGeom prst="rect">
              <a:avLst/>
            </a:prstGeom>
          </p:spPr>
          <p:style>
            <a:lnRef idx="2">
              <a:schemeClr val="accent3">
                <a:tint val="40000"/>
                <a:alpha val="90000"/>
                <a:hueOff val="-9998754"/>
                <a:satOff val="-20798"/>
                <a:lumOff val="-1392"/>
                <a:alphaOff val="0"/>
              </a:schemeClr>
            </a:lnRef>
            <a:fillRef idx="1">
              <a:schemeClr val="accent3">
                <a:tint val="40000"/>
                <a:alpha val="90000"/>
                <a:hueOff val="-9998754"/>
                <a:satOff val="-20798"/>
                <a:lumOff val="-1392"/>
                <a:alphaOff val="0"/>
              </a:schemeClr>
            </a:fillRef>
            <a:effectRef idx="0">
              <a:schemeClr val="accent3">
                <a:tint val="40000"/>
                <a:alpha val="90000"/>
                <a:hueOff val="-9998754"/>
                <a:satOff val="-20798"/>
                <a:lumOff val="-1392"/>
                <a:alphaOff val="0"/>
              </a:schemeClr>
            </a:effectRef>
            <a:fontRef idx="minor">
              <a:schemeClr val="dk1">
                <a:hueOff val="0"/>
                <a:satOff val="0"/>
                <a:lumOff val="0"/>
                <a:alphaOff val="0"/>
              </a:schemeClr>
            </a:fontRef>
          </p:style>
          <p:txBody>
            <a:bodyPr/>
            <a:lstStyle/>
            <a:p>
              <a:endParaRPr lang="en-GB"/>
            </a:p>
          </p:txBody>
        </p:sp>
        <p:sp>
          <p:nvSpPr>
            <p:cNvPr id="19" name="TextBox 18">
              <a:extLst>
                <a:ext uri="{FF2B5EF4-FFF2-40B4-BE49-F238E27FC236}">
                  <a16:creationId xmlns:a16="http://schemas.microsoft.com/office/drawing/2014/main" id="{3B4EB077-FD93-A37C-E29E-2C1E8A513362}"/>
                </a:ext>
              </a:extLst>
            </p:cNvPr>
            <p:cNvSpPr txBox="1"/>
            <p:nvPr/>
          </p:nvSpPr>
          <p:spPr>
            <a:xfrm>
              <a:off x="2386482" y="1296238"/>
              <a:ext cx="2316787" cy="30693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just" defTabSz="488950">
                <a:lnSpc>
                  <a:spcPct val="90000"/>
                </a:lnSpc>
                <a:spcBef>
                  <a:spcPct val="0"/>
                </a:spcBef>
                <a:spcAft>
                  <a:spcPct val="15000"/>
                </a:spcAft>
                <a:buChar char="•"/>
              </a:pPr>
              <a:r>
                <a:rPr lang="en-GB" sz="1100" kern="1200" dirty="0"/>
                <a:t> Include in </a:t>
              </a:r>
              <a:r>
                <a:rPr lang="en-GB" sz="1100" u="sng" kern="1200" dirty="0"/>
                <a:t>pre-contractual disclosures</a:t>
              </a:r>
              <a:r>
                <a:rPr lang="en-GB" sz="1100" kern="1200" dirty="0"/>
                <a:t>:</a:t>
              </a:r>
            </a:p>
            <a:p>
              <a:pPr marL="114300" lvl="2" indent="-57150" algn="just" defTabSz="488950">
                <a:lnSpc>
                  <a:spcPct val="90000"/>
                </a:lnSpc>
                <a:spcBef>
                  <a:spcPct val="0"/>
                </a:spcBef>
                <a:spcAft>
                  <a:spcPct val="15000"/>
                </a:spcAft>
                <a:buChar char="•"/>
              </a:pPr>
              <a:r>
                <a:rPr lang="en-GB" sz="1100" kern="1200" dirty="0"/>
                <a:t> information on </a:t>
              </a:r>
              <a:r>
                <a:rPr lang="en-GB" sz="1100" kern="1200" dirty="0">
                  <a:solidFill>
                    <a:schemeClr val="tx2"/>
                  </a:solidFill>
                </a:rPr>
                <a:t>how those E or S characteristics are met</a:t>
              </a:r>
              <a:r>
                <a:rPr lang="en-GB" sz="1100" kern="1200" dirty="0"/>
                <a:t>;</a:t>
              </a:r>
            </a:p>
            <a:p>
              <a:pPr marL="114300" lvl="2" indent="-57150" algn="just" defTabSz="488950">
                <a:lnSpc>
                  <a:spcPct val="90000"/>
                </a:lnSpc>
                <a:spcBef>
                  <a:spcPct val="0"/>
                </a:spcBef>
                <a:spcAft>
                  <a:spcPct val="15000"/>
                </a:spcAft>
                <a:buChar char="•"/>
              </a:pPr>
              <a:r>
                <a:rPr lang="en-GB" sz="1100" kern="1200" dirty="0"/>
                <a:t> if an index has been designated as a </a:t>
              </a:r>
              <a:r>
                <a:rPr lang="en-GB" sz="1100" kern="1200" dirty="0">
                  <a:solidFill>
                    <a:schemeClr val="tx2"/>
                  </a:solidFill>
                </a:rPr>
                <a:t>reference benchmark</a:t>
              </a:r>
              <a:r>
                <a:rPr lang="en-GB" sz="1100" kern="1200" dirty="0"/>
                <a:t>, information on whether and how this index is consistent with those characteristics (and information on where the methodology used for calculation of the index can be found).</a:t>
              </a:r>
            </a:p>
            <a:p>
              <a:pPr marL="114300" lvl="2" indent="-57150" algn="just" defTabSz="488950">
                <a:lnSpc>
                  <a:spcPct val="90000"/>
                </a:lnSpc>
                <a:spcBef>
                  <a:spcPct val="0"/>
                </a:spcBef>
                <a:spcAft>
                  <a:spcPct val="15000"/>
                </a:spcAft>
                <a:buChar char="•"/>
              </a:pPr>
              <a:r>
                <a:rPr lang="en-GB" sz="1100" kern="1200" dirty="0"/>
                <a:t>In due course </a:t>
              </a:r>
              <a:r>
                <a:rPr lang="en-GB" sz="1100" kern="1200" dirty="0">
                  <a:solidFill>
                    <a:schemeClr val="tx2"/>
                  </a:solidFill>
                </a:rPr>
                <a:t>Taxonomy disclosures</a:t>
              </a:r>
              <a:r>
                <a:rPr lang="en-GB" sz="1100" kern="1200" dirty="0"/>
                <a:t> also required. </a:t>
              </a:r>
            </a:p>
            <a:p>
              <a:pPr marL="114300" lvl="2" indent="-57150" algn="l" defTabSz="488950">
                <a:lnSpc>
                  <a:spcPct val="90000"/>
                </a:lnSpc>
                <a:spcBef>
                  <a:spcPct val="0"/>
                </a:spcBef>
                <a:spcAft>
                  <a:spcPct val="15000"/>
                </a:spcAft>
                <a:buChar char="•"/>
              </a:pPr>
              <a:endParaRPr lang="en-GB" sz="1100" kern="1200" dirty="0"/>
            </a:p>
            <a:p>
              <a:pPr marL="57150" lvl="1" indent="-57150" algn="just" defTabSz="488950">
                <a:lnSpc>
                  <a:spcPct val="90000"/>
                </a:lnSpc>
                <a:spcBef>
                  <a:spcPct val="0"/>
                </a:spcBef>
                <a:spcAft>
                  <a:spcPct val="15000"/>
                </a:spcAft>
                <a:buChar char="•"/>
              </a:pPr>
              <a:r>
                <a:rPr lang="en-GB" sz="1100" kern="1200" dirty="0"/>
                <a:t> FMP must </a:t>
              </a:r>
              <a:r>
                <a:rPr lang="en-GB" sz="1100" u="sng" kern="1200" dirty="0"/>
                <a:t>periodically report </a:t>
              </a:r>
              <a:r>
                <a:rPr lang="en-GB" sz="1100" kern="1200" dirty="0"/>
                <a:t>in fund’s annual reports the extent to which ESG characteristics were met. </a:t>
              </a:r>
            </a:p>
          </p:txBody>
        </p:sp>
      </p:grpSp>
      <p:grpSp>
        <p:nvGrpSpPr>
          <p:cNvPr id="12" name="Group 11">
            <a:extLst>
              <a:ext uri="{FF2B5EF4-FFF2-40B4-BE49-F238E27FC236}">
                <a16:creationId xmlns:a16="http://schemas.microsoft.com/office/drawing/2014/main" id="{41D8D278-9367-782F-79C8-022DA128B294}"/>
              </a:ext>
            </a:extLst>
          </p:cNvPr>
          <p:cNvGrpSpPr/>
          <p:nvPr/>
        </p:nvGrpSpPr>
        <p:grpSpPr>
          <a:xfrm>
            <a:off x="5187654" y="1470065"/>
            <a:ext cx="6812715" cy="837261"/>
            <a:chOff x="4996310" y="453333"/>
            <a:chExt cx="6812715" cy="837261"/>
          </a:xfrm>
        </p:grpSpPr>
        <p:sp>
          <p:nvSpPr>
            <p:cNvPr id="16" name="Rectangle 15">
              <a:extLst>
                <a:ext uri="{FF2B5EF4-FFF2-40B4-BE49-F238E27FC236}">
                  <a16:creationId xmlns:a16="http://schemas.microsoft.com/office/drawing/2014/main" id="{4D8F0D27-548A-670A-D8CE-6F96750ED64E}"/>
                </a:ext>
              </a:extLst>
            </p:cNvPr>
            <p:cNvSpPr/>
            <p:nvPr/>
          </p:nvSpPr>
          <p:spPr>
            <a:xfrm>
              <a:off x="4996310" y="453333"/>
              <a:ext cx="6812715" cy="837261"/>
            </a:xfrm>
            <a:prstGeom prst="rect">
              <a:avLst/>
            </a:prstGeom>
          </p:spPr>
          <p:style>
            <a:lnRef idx="2">
              <a:schemeClr val="accent3">
                <a:hueOff val="-19639252"/>
                <a:satOff val="-52337"/>
                <a:lumOff val="-7843"/>
                <a:alphaOff val="0"/>
              </a:schemeClr>
            </a:lnRef>
            <a:fillRef idx="1">
              <a:schemeClr val="accent3">
                <a:hueOff val="-19639252"/>
                <a:satOff val="-52337"/>
                <a:lumOff val="-7843"/>
                <a:alphaOff val="0"/>
              </a:schemeClr>
            </a:fillRef>
            <a:effectRef idx="0">
              <a:schemeClr val="accent3">
                <a:hueOff val="-19639252"/>
                <a:satOff val="-52337"/>
                <a:lumOff val="-7843"/>
                <a:alphaOff val="0"/>
              </a:schemeClr>
            </a:effectRef>
            <a:fontRef idx="minor">
              <a:schemeClr val="lt1"/>
            </a:fontRef>
          </p:style>
          <p:txBody>
            <a:bodyPr/>
            <a:lstStyle/>
            <a:p>
              <a:endParaRPr lang="en-GB"/>
            </a:p>
          </p:txBody>
        </p:sp>
        <p:sp>
          <p:nvSpPr>
            <p:cNvPr id="17" name="TextBox 16">
              <a:extLst>
                <a:ext uri="{FF2B5EF4-FFF2-40B4-BE49-F238E27FC236}">
                  <a16:creationId xmlns:a16="http://schemas.microsoft.com/office/drawing/2014/main" id="{312C6A6F-A8C3-04B3-DA03-671299C107A9}"/>
                </a:ext>
              </a:extLst>
            </p:cNvPr>
            <p:cNvSpPr txBox="1"/>
            <p:nvPr/>
          </p:nvSpPr>
          <p:spPr>
            <a:xfrm>
              <a:off x="4996310" y="453333"/>
              <a:ext cx="6812715" cy="837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GB" sz="1100" b="1" kern="1200" dirty="0"/>
                <a:t>Article 9:</a:t>
              </a:r>
            </a:p>
            <a:p>
              <a:pPr marL="0" lvl="0" indent="0" algn="ctr" defTabSz="488950">
                <a:lnSpc>
                  <a:spcPct val="90000"/>
                </a:lnSpc>
                <a:spcBef>
                  <a:spcPct val="0"/>
                </a:spcBef>
                <a:spcAft>
                  <a:spcPct val="35000"/>
                </a:spcAft>
                <a:buNone/>
              </a:pPr>
              <a:r>
                <a:rPr lang="en-GB" sz="1100" b="0" kern="1200" dirty="0"/>
                <a:t>Transparency of sustainable investments in pre-contractual disclosures</a:t>
              </a:r>
            </a:p>
          </p:txBody>
        </p:sp>
      </p:grpSp>
      <p:grpSp>
        <p:nvGrpSpPr>
          <p:cNvPr id="13" name="Group 12">
            <a:extLst>
              <a:ext uri="{FF2B5EF4-FFF2-40B4-BE49-F238E27FC236}">
                <a16:creationId xmlns:a16="http://schemas.microsoft.com/office/drawing/2014/main" id="{2158E198-3299-09AD-35F2-8A53F032F0D4}"/>
              </a:ext>
            </a:extLst>
          </p:cNvPr>
          <p:cNvGrpSpPr/>
          <p:nvPr/>
        </p:nvGrpSpPr>
        <p:grpSpPr>
          <a:xfrm>
            <a:off x="5192196" y="2307327"/>
            <a:ext cx="6803630" cy="3080607"/>
            <a:chOff x="5000852" y="1290595"/>
            <a:chExt cx="6803630" cy="3080607"/>
          </a:xfrm>
        </p:grpSpPr>
        <p:sp>
          <p:nvSpPr>
            <p:cNvPr id="14" name="Rectangle 13">
              <a:extLst>
                <a:ext uri="{FF2B5EF4-FFF2-40B4-BE49-F238E27FC236}">
                  <a16:creationId xmlns:a16="http://schemas.microsoft.com/office/drawing/2014/main" id="{D4FF6523-19F5-2001-D975-B3669FAB94DF}"/>
                </a:ext>
              </a:extLst>
            </p:cNvPr>
            <p:cNvSpPr/>
            <p:nvPr/>
          </p:nvSpPr>
          <p:spPr>
            <a:xfrm>
              <a:off x="5000852" y="1290595"/>
              <a:ext cx="6803630" cy="3080607"/>
            </a:xfrm>
            <a:prstGeom prst="rect">
              <a:avLst/>
            </a:prstGeom>
          </p:spPr>
          <p:style>
            <a:lnRef idx="2">
              <a:schemeClr val="accent3">
                <a:tint val="40000"/>
                <a:alpha val="90000"/>
                <a:hueOff val="-19997509"/>
                <a:satOff val="-41596"/>
                <a:lumOff val="-2783"/>
                <a:alphaOff val="0"/>
              </a:schemeClr>
            </a:lnRef>
            <a:fillRef idx="1">
              <a:schemeClr val="accent3">
                <a:tint val="40000"/>
                <a:alpha val="90000"/>
                <a:hueOff val="-19997509"/>
                <a:satOff val="-41596"/>
                <a:lumOff val="-2783"/>
                <a:alphaOff val="0"/>
              </a:schemeClr>
            </a:fillRef>
            <a:effectRef idx="0">
              <a:schemeClr val="accent3">
                <a:tint val="40000"/>
                <a:alpha val="90000"/>
                <a:hueOff val="-19997509"/>
                <a:satOff val="-41596"/>
                <a:lumOff val="-2783"/>
                <a:alphaOff val="0"/>
              </a:schemeClr>
            </a:effectRef>
            <a:fontRef idx="minor">
              <a:schemeClr val="dk1">
                <a:hueOff val="0"/>
                <a:satOff val="0"/>
                <a:lumOff val="0"/>
                <a:alphaOff val="0"/>
              </a:schemeClr>
            </a:fontRef>
          </p:style>
          <p:txBody>
            <a:bodyPr/>
            <a:lstStyle/>
            <a:p>
              <a:endParaRPr lang="en-GB"/>
            </a:p>
          </p:txBody>
        </p:sp>
        <p:sp>
          <p:nvSpPr>
            <p:cNvPr id="15" name="TextBox 14">
              <a:extLst>
                <a:ext uri="{FF2B5EF4-FFF2-40B4-BE49-F238E27FC236}">
                  <a16:creationId xmlns:a16="http://schemas.microsoft.com/office/drawing/2014/main" id="{9297C30B-71B3-CED4-C42D-DBD2DCE2FD3C}"/>
                </a:ext>
              </a:extLst>
            </p:cNvPr>
            <p:cNvSpPr txBox="1"/>
            <p:nvPr/>
          </p:nvSpPr>
          <p:spPr>
            <a:xfrm>
              <a:off x="5000852" y="1290595"/>
              <a:ext cx="6803630" cy="308060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GB" sz="1100" kern="1200" dirty="0"/>
                <a:t> Include </a:t>
              </a:r>
              <a:r>
                <a:rPr lang="en-GB" sz="1100" u="sng" kern="1200" dirty="0"/>
                <a:t>in pre-contractual disclosures</a:t>
              </a:r>
              <a:r>
                <a:rPr lang="en-GB" sz="1100" kern="1200" dirty="0"/>
                <a:t>:</a:t>
              </a:r>
            </a:p>
            <a:p>
              <a:pPr marL="114300" lvl="2" indent="-57150" algn="l" defTabSz="488950">
                <a:lnSpc>
                  <a:spcPct val="90000"/>
                </a:lnSpc>
                <a:spcBef>
                  <a:spcPct val="0"/>
                </a:spcBef>
                <a:spcAft>
                  <a:spcPct val="15000"/>
                </a:spcAft>
                <a:buChar char="•"/>
              </a:pPr>
              <a:r>
                <a:rPr lang="en-GB" sz="1100" kern="1200" dirty="0"/>
                <a:t> if and an index has been designated as a reference benchmark:</a:t>
              </a:r>
            </a:p>
            <a:p>
              <a:pPr marL="171450" lvl="3" indent="-57150" algn="l" defTabSz="488950">
                <a:lnSpc>
                  <a:spcPct val="90000"/>
                </a:lnSpc>
                <a:spcBef>
                  <a:spcPct val="0"/>
                </a:spcBef>
                <a:spcAft>
                  <a:spcPct val="15000"/>
                </a:spcAft>
                <a:buChar char="•"/>
              </a:pPr>
              <a:r>
                <a:rPr lang="en-GB" sz="1100" kern="1200" dirty="0"/>
                <a:t> information on how the </a:t>
              </a:r>
              <a:r>
                <a:rPr lang="en-GB" sz="1100" kern="1200" dirty="0">
                  <a:solidFill>
                    <a:schemeClr val="tx2"/>
                  </a:solidFill>
                </a:rPr>
                <a:t>designated index </a:t>
              </a:r>
              <a:r>
                <a:rPr lang="en-GB" sz="1100" kern="1200" dirty="0"/>
                <a:t>is aligned with that objective;</a:t>
              </a:r>
            </a:p>
            <a:p>
              <a:pPr marL="171450" lvl="3" indent="-57150" algn="l" defTabSz="488950">
                <a:lnSpc>
                  <a:spcPct val="90000"/>
                </a:lnSpc>
                <a:spcBef>
                  <a:spcPct val="0"/>
                </a:spcBef>
                <a:spcAft>
                  <a:spcPct val="15000"/>
                </a:spcAft>
                <a:buChar char="•"/>
              </a:pPr>
              <a:r>
                <a:rPr lang="en-GB" sz="1100" kern="1200" dirty="0"/>
                <a:t> an explanation as to why and how the designated index aligned with that objective differs from a broad market index, or</a:t>
              </a:r>
            </a:p>
            <a:p>
              <a:pPr marL="114300" lvl="2" indent="-57150" algn="l" defTabSz="488950">
                <a:lnSpc>
                  <a:spcPct val="90000"/>
                </a:lnSpc>
                <a:spcBef>
                  <a:spcPct val="0"/>
                </a:spcBef>
                <a:spcAft>
                  <a:spcPct val="15000"/>
                </a:spcAft>
                <a:buChar char="•"/>
              </a:pPr>
              <a:r>
                <a:rPr lang="en-GB" sz="1100" kern="1200" dirty="0"/>
                <a:t> if no index has been designed at as a reference benchmark, an </a:t>
              </a:r>
              <a:r>
                <a:rPr lang="en-GB" sz="1100" kern="1200" dirty="0">
                  <a:solidFill>
                    <a:schemeClr val="tx2"/>
                  </a:solidFill>
                </a:rPr>
                <a:t>explanation of how the objective is to be attained</a:t>
              </a:r>
              <a:r>
                <a:rPr lang="en-GB" sz="1100" kern="1200" dirty="0"/>
                <a:t>.</a:t>
              </a:r>
            </a:p>
            <a:p>
              <a:pPr marL="57150" lvl="1" indent="-57150" algn="l" defTabSz="488950">
                <a:lnSpc>
                  <a:spcPct val="90000"/>
                </a:lnSpc>
                <a:spcBef>
                  <a:spcPct val="0"/>
                </a:spcBef>
                <a:spcAft>
                  <a:spcPct val="15000"/>
                </a:spcAft>
                <a:buChar char="•"/>
              </a:pPr>
              <a:endParaRPr lang="en-GB" sz="1100" kern="1200" dirty="0"/>
            </a:p>
            <a:p>
              <a:pPr marL="114300" lvl="2" indent="-57150" algn="l" defTabSz="488950">
                <a:lnSpc>
                  <a:spcPct val="90000"/>
                </a:lnSpc>
                <a:spcBef>
                  <a:spcPct val="0"/>
                </a:spcBef>
                <a:spcAft>
                  <a:spcPct val="15000"/>
                </a:spcAft>
                <a:buChar char="•"/>
              </a:pPr>
              <a:r>
                <a:rPr lang="en-GB" sz="1100" kern="1200" dirty="0"/>
                <a:t> Where the financial product has a </a:t>
              </a:r>
              <a:r>
                <a:rPr lang="en-GB" sz="1100" kern="1200" dirty="0">
                  <a:solidFill>
                    <a:schemeClr val="tx2"/>
                  </a:solidFill>
                </a:rPr>
                <a:t>reduction in carbon emissions as its objective</a:t>
              </a:r>
              <a:r>
                <a:rPr lang="en-GB" sz="1100" kern="1200" dirty="0"/>
                <a:t>, it must be aim to achieve the long term global warming objectives of the EU Paris Climate Agreement and explain how it ensures this (by reference to an EU Climate Transition or EU Paris-aligned Benchmark, if available). </a:t>
              </a:r>
            </a:p>
            <a:p>
              <a:pPr marL="114300" lvl="2" indent="-57150" algn="l" defTabSz="488950">
                <a:lnSpc>
                  <a:spcPct val="90000"/>
                </a:lnSpc>
                <a:spcBef>
                  <a:spcPct val="0"/>
                </a:spcBef>
                <a:spcAft>
                  <a:spcPct val="15000"/>
                </a:spcAft>
                <a:buChar char="•"/>
              </a:pPr>
              <a:r>
                <a:rPr lang="en-GB" sz="1100" kern="1200" dirty="0"/>
                <a:t> In due course, Article 5 </a:t>
              </a:r>
              <a:r>
                <a:rPr lang="en-GB" sz="1100" kern="1200" dirty="0">
                  <a:solidFill>
                    <a:schemeClr val="tx2"/>
                  </a:solidFill>
                </a:rPr>
                <a:t>Taxonomy Regulation information must be included</a:t>
              </a:r>
              <a:r>
                <a:rPr lang="en-GB" sz="1100" kern="1200" dirty="0"/>
                <a:t> – along with a disclaimer on whether and to what extent the fund is Taxonomy compliant or not. </a:t>
              </a:r>
            </a:p>
            <a:p>
              <a:pPr marL="114300" lvl="2" indent="-57150" algn="l" defTabSz="488950">
                <a:lnSpc>
                  <a:spcPct val="90000"/>
                </a:lnSpc>
                <a:spcBef>
                  <a:spcPct val="0"/>
                </a:spcBef>
                <a:spcAft>
                  <a:spcPct val="15000"/>
                </a:spcAft>
                <a:buChar char="•"/>
              </a:pPr>
              <a:endParaRPr lang="en-GB" sz="1100" kern="1200" dirty="0"/>
            </a:p>
            <a:p>
              <a:pPr marL="114300" lvl="2" indent="-57150" algn="l" defTabSz="488950">
                <a:lnSpc>
                  <a:spcPct val="90000"/>
                </a:lnSpc>
                <a:spcBef>
                  <a:spcPct val="0"/>
                </a:spcBef>
                <a:spcAft>
                  <a:spcPct val="15000"/>
                </a:spcAft>
                <a:buChar char="•"/>
              </a:pPr>
              <a:r>
                <a:rPr lang="en-GB" sz="1100" kern="1200" dirty="0"/>
                <a:t>FMP must </a:t>
              </a:r>
              <a:r>
                <a:rPr lang="en-GB" sz="1100" u="sng" kern="1200" dirty="0"/>
                <a:t>periodically report </a:t>
              </a:r>
              <a:r>
                <a:rPr lang="en-GB" sz="1100" kern="1200" dirty="0"/>
                <a:t>in fund’s annual reports the extent to which ESG objective was met. </a:t>
              </a:r>
            </a:p>
            <a:p>
              <a:pPr marL="57150" lvl="1" indent="-57150" algn="l" defTabSz="488950">
                <a:lnSpc>
                  <a:spcPct val="90000"/>
                </a:lnSpc>
                <a:spcBef>
                  <a:spcPct val="0"/>
                </a:spcBef>
                <a:spcAft>
                  <a:spcPct val="15000"/>
                </a:spcAft>
                <a:buChar char="•"/>
              </a:pPr>
              <a:endParaRPr lang="en-GB" sz="1100" kern="1200" dirty="0"/>
            </a:p>
          </p:txBody>
        </p:sp>
      </p:grpSp>
      <p:pic>
        <p:nvPicPr>
          <p:cNvPr id="2" name="Picture 2" descr="Image result for ulb llm international business law">
            <a:hlinkClick r:id="rId2"/>
            <a:extLst>
              <a:ext uri="{FF2B5EF4-FFF2-40B4-BE49-F238E27FC236}">
                <a16:creationId xmlns:a16="http://schemas.microsoft.com/office/drawing/2014/main" id="{ACE0133C-803D-A9D5-7CD1-81E3F8CBA9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30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C075-63CD-B5A5-F005-0A49A9FF0BC4}"/>
              </a:ext>
            </a:extLst>
          </p:cNvPr>
          <p:cNvSpPr>
            <a:spLocks noGrp="1"/>
          </p:cNvSpPr>
          <p:nvPr>
            <p:ph type="title"/>
          </p:nvPr>
        </p:nvSpPr>
        <p:spPr/>
        <p:txBody>
          <a:bodyPr/>
          <a:lstStyle/>
          <a:p>
            <a:r>
              <a:rPr lang="en-GB" dirty="0"/>
              <a:t>SFDR – August 2024 ESMA Fund Name Guidelines</a:t>
            </a:r>
          </a:p>
        </p:txBody>
      </p:sp>
      <p:sp>
        <p:nvSpPr>
          <p:cNvPr id="4" name="Content Placeholder 3">
            <a:extLst>
              <a:ext uri="{FF2B5EF4-FFF2-40B4-BE49-F238E27FC236}">
                <a16:creationId xmlns:a16="http://schemas.microsoft.com/office/drawing/2014/main" id="{BB6EE783-A532-2BD8-D79A-C2F97EB3099D}"/>
              </a:ext>
            </a:extLst>
          </p:cNvPr>
          <p:cNvSpPr txBox="1">
            <a:spLocks noGrp="1"/>
          </p:cNvSpPr>
          <p:nvPr>
            <p:ph sz="quarter" idx="11"/>
          </p:nvPr>
        </p:nvSpPr>
        <p:spPr>
          <a:xfrm>
            <a:off x="412800" y="1428558"/>
            <a:ext cx="11323638" cy="1138773"/>
          </a:xfrm>
          <a:prstGeom prst="rect">
            <a:avLst/>
          </a:prstGeom>
          <a:noFill/>
        </p:spPr>
        <p:txBody>
          <a:bodyPr wrap="square" rtlCol="0">
            <a:spAutoFit/>
          </a:bodyPr>
          <a:lstStyle/>
          <a:p>
            <a:r>
              <a:rPr lang="en-GB" dirty="0"/>
              <a:t>“</a:t>
            </a:r>
            <a:r>
              <a:rPr lang="en-GB" sz="1600" i="1" dirty="0"/>
              <a:t>The name of a fund is a means of communicating information about the fund to investors and is also an important marketing tool for the fund. A fund’s name is often the first piece of fund information investors see and, while investors should go beyond the name itself and look closely at a fund’s underlying disclosures, a fund’s name can have a significant impact on their investment decisions”</a:t>
            </a:r>
          </a:p>
        </p:txBody>
      </p:sp>
      <p:graphicFrame>
        <p:nvGraphicFramePr>
          <p:cNvPr id="5" name="Content Placeholder 4">
            <a:extLst>
              <a:ext uri="{FF2B5EF4-FFF2-40B4-BE49-F238E27FC236}">
                <a16:creationId xmlns:a16="http://schemas.microsoft.com/office/drawing/2014/main" id="{25072FBB-447E-AD81-600F-86A99223EA33}"/>
              </a:ext>
            </a:extLst>
          </p:cNvPr>
          <p:cNvGraphicFramePr>
            <a:graphicFrameLocks/>
          </p:cNvGraphicFramePr>
          <p:nvPr>
            <p:extLst>
              <p:ext uri="{D42A27DB-BD31-4B8C-83A1-F6EECF244321}">
                <p14:modId xmlns:p14="http://schemas.microsoft.com/office/powerpoint/2010/main" val="4061859286"/>
              </p:ext>
            </p:extLst>
          </p:nvPr>
        </p:nvGraphicFramePr>
        <p:xfrm>
          <a:off x="305022" y="2673712"/>
          <a:ext cx="11806580" cy="3550920"/>
        </p:xfrm>
        <a:graphic>
          <a:graphicData uri="http://schemas.openxmlformats.org/drawingml/2006/table">
            <a:tbl>
              <a:tblPr firstRow="1" bandRow="1">
                <a:tableStyleId>{5C22544A-7EE6-4342-B048-85BDC9FD1C3A}</a:tableStyleId>
              </a:tblPr>
              <a:tblGrid>
                <a:gridCol w="2951645">
                  <a:extLst>
                    <a:ext uri="{9D8B030D-6E8A-4147-A177-3AD203B41FA5}">
                      <a16:colId xmlns:a16="http://schemas.microsoft.com/office/drawing/2014/main" val="796798100"/>
                    </a:ext>
                  </a:extLst>
                </a:gridCol>
                <a:gridCol w="2951645">
                  <a:extLst>
                    <a:ext uri="{9D8B030D-6E8A-4147-A177-3AD203B41FA5}">
                      <a16:colId xmlns:a16="http://schemas.microsoft.com/office/drawing/2014/main" val="2960119390"/>
                    </a:ext>
                  </a:extLst>
                </a:gridCol>
                <a:gridCol w="2951645">
                  <a:extLst>
                    <a:ext uri="{9D8B030D-6E8A-4147-A177-3AD203B41FA5}">
                      <a16:colId xmlns:a16="http://schemas.microsoft.com/office/drawing/2014/main" val="2187064582"/>
                    </a:ext>
                  </a:extLst>
                </a:gridCol>
                <a:gridCol w="2951645">
                  <a:extLst>
                    <a:ext uri="{9D8B030D-6E8A-4147-A177-3AD203B41FA5}">
                      <a16:colId xmlns:a16="http://schemas.microsoft.com/office/drawing/2014/main" val="181114354"/>
                    </a:ext>
                  </a:extLst>
                </a:gridCol>
              </a:tblGrid>
              <a:tr h="370840">
                <a:tc>
                  <a:txBody>
                    <a:bodyPr/>
                    <a:lstStyle/>
                    <a:p>
                      <a:r>
                        <a:rPr lang="en-GB" sz="1000" dirty="0"/>
                        <a:t>Terms used</a:t>
                      </a:r>
                    </a:p>
                  </a:txBody>
                  <a:tcPr/>
                </a:tc>
                <a:tc>
                  <a:txBody>
                    <a:bodyPr/>
                    <a:lstStyle/>
                    <a:p>
                      <a:r>
                        <a:rPr lang="en-GB" sz="1000" dirty="0"/>
                        <a:t>80% alignment to E/S characteristic or sustainable investment objective?</a:t>
                      </a:r>
                    </a:p>
                  </a:txBody>
                  <a:tcPr/>
                </a:tc>
                <a:tc>
                  <a:txBody>
                    <a:bodyPr/>
                    <a:lstStyle/>
                    <a:p>
                      <a:r>
                        <a:rPr lang="en-GB" sz="1000" dirty="0"/>
                        <a:t>Minimum sustainable investment requirement</a:t>
                      </a:r>
                    </a:p>
                  </a:txBody>
                  <a:tcPr/>
                </a:tc>
                <a:tc>
                  <a:txBody>
                    <a:bodyPr/>
                    <a:lstStyle/>
                    <a:p>
                      <a:r>
                        <a:rPr lang="en-GB" sz="1000" dirty="0"/>
                        <a:t>Exclusions</a:t>
                      </a:r>
                    </a:p>
                  </a:txBody>
                  <a:tcPr/>
                </a:tc>
                <a:extLst>
                  <a:ext uri="{0D108BD9-81ED-4DB2-BD59-A6C34878D82A}">
                    <a16:rowId xmlns:a16="http://schemas.microsoft.com/office/drawing/2014/main" val="3925195608"/>
                  </a:ext>
                </a:extLst>
              </a:tr>
              <a:tr h="370840">
                <a:tc>
                  <a:txBody>
                    <a:bodyPr/>
                    <a:lstStyle/>
                    <a:p>
                      <a:r>
                        <a:rPr lang="en-GB" sz="1000" dirty="0"/>
                        <a:t>Sustainability related terms</a:t>
                      </a:r>
                    </a:p>
                  </a:txBody>
                  <a:tcPr/>
                </a:tc>
                <a:tc>
                  <a:txBody>
                    <a:bodyPr/>
                    <a:lstStyle/>
                    <a:p>
                      <a:r>
                        <a:rPr lang="en-GB" sz="10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 - no minimum proportion specified but the product must "invest meaningfully" in sustainable investments</a:t>
                      </a: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r>
                        <a:rPr lang="en-GB" sz="1000" dirty="0"/>
                        <a:t>PAB</a:t>
                      </a:r>
                    </a:p>
                  </a:txBody>
                  <a:tcPr/>
                </a:tc>
                <a:extLst>
                  <a:ext uri="{0D108BD9-81ED-4DB2-BD59-A6C34878D82A}">
                    <a16:rowId xmlns:a16="http://schemas.microsoft.com/office/drawing/2014/main" val="1503886345"/>
                  </a:ext>
                </a:extLst>
              </a:tr>
              <a:tr h="370840">
                <a:tc>
                  <a:txBody>
                    <a:bodyPr/>
                    <a:lstStyle/>
                    <a:p>
                      <a:r>
                        <a:rPr lang="en-GB" sz="1000" dirty="0"/>
                        <a:t>Transition related terms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 -  and investments must be on a clear and measurable path to social or environmental transition</a:t>
                      </a: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CTB</a:t>
                      </a:r>
                    </a:p>
                  </a:txBody>
                  <a:tcPr/>
                </a:tc>
                <a:extLst>
                  <a:ext uri="{0D108BD9-81ED-4DB2-BD59-A6C34878D82A}">
                    <a16:rowId xmlns:a16="http://schemas.microsoft.com/office/drawing/2014/main" val="4102419042"/>
                  </a:ext>
                </a:extLst>
              </a:tr>
              <a:tr h="370840">
                <a:tc>
                  <a:txBody>
                    <a:bodyPr/>
                    <a:lstStyle/>
                    <a:p>
                      <a:r>
                        <a:rPr lang="en-GB" sz="1000" dirty="0"/>
                        <a:t>Impact related terms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a:ea typeface="+mn-ea"/>
                          <a:cs typeface="Arial"/>
                        </a:rPr>
                        <a:t>✔- </a:t>
                      </a:r>
                      <a:r>
                        <a:rPr lang="en-GB" sz="1000" b="0" i="0" kern="1200" dirty="0">
                          <a:solidFill>
                            <a:schemeClr val="dk1"/>
                          </a:solidFill>
                          <a:effectLst/>
                          <a:latin typeface="+mn-lt"/>
                          <a:ea typeface="+mn-ea"/>
                          <a:cs typeface="+mn-cs"/>
                        </a:rPr>
                        <a:t>and investments must be made with objective to generate positive, measurable social or environmental impact alongside a financial return</a:t>
                      </a: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PAB</a:t>
                      </a:r>
                    </a:p>
                  </a:txBody>
                  <a:tcPr/>
                </a:tc>
                <a:extLst>
                  <a:ext uri="{0D108BD9-81ED-4DB2-BD59-A6C34878D82A}">
                    <a16:rowId xmlns:a16="http://schemas.microsoft.com/office/drawing/2014/main" val="3800606764"/>
                  </a:ext>
                </a:extLst>
              </a:tr>
              <a:tr h="370840">
                <a:tc>
                  <a:txBody>
                    <a:bodyPr/>
                    <a:lstStyle/>
                    <a:p>
                      <a:r>
                        <a:rPr lang="en-GB" sz="1000" dirty="0"/>
                        <a:t>Environmental terms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a:ea typeface="+mn-ea"/>
                          <a:cs typeface="Aria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PAB</a:t>
                      </a:r>
                    </a:p>
                  </a:txBody>
                  <a:tcPr/>
                </a:tc>
                <a:extLst>
                  <a:ext uri="{0D108BD9-81ED-4DB2-BD59-A6C34878D82A}">
                    <a16:rowId xmlns:a16="http://schemas.microsoft.com/office/drawing/2014/main" val="4233520775"/>
                  </a:ext>
                </a:extLst>
              </a:tr>
              <a:tr h="370840">
                <a:tc>
                  <a:txBody>
                    <a:bodyPr/>
                    <a:lstStyle/>
                    <a:p>
                      <a:r>
                        <a:rPr lang="en-GB" sz="1000" dirty="0"/>
                        <a:t>Social terms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a:ea typeface="+mn-ea"/>
                          <a:cs typeface="Arial"/>
                        </a:rPr>
                        <a:t>✔</a:t>
                      </a: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CTB</a:t>
                      </a:r>
                    </a:p>
                  </a:txBody>
                  <a:tcPr/>
                </a:tc>
                <a:extLst>
                  <a:ext uri="{0D108BD9-81ED-4DB2-BD59-A6C34878D82A}">
                    <a16:rowId xmlns:a16="http://schemas.microsoft.com/office/drawing/2014/main" val="767218391"/>
                  </a:ext>
                </a:extLst>
              </a:tr>
              <a:tr h="370840">
                <a:tc>
                  <a:txBody>
                    <a:bodyPr/>
                    <a:lstStyle/>
                    <a:p>
                      <a:r>
                        <a:rPr lang="en-GB" sz="1000" dirty="0"/>
                        <a:t>Governance terms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a:ea typeface="+mn-ea"/>
                          <a:cs typeface="Arial"/>
                        </a:rPr>
                        <a:t>✔</a:t>
                      </a: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CTB</a:t>
                      </a:r>
                    </a:p>
                  </a:txBody>
                  <a:tcPr/>
                </a:tc>
                <a:extLst>
                  <a:ext uri="{0D108BD9-81ED-4DB2-BD59-A6C34878D82A}">
                    <a16:rowId xmlns:a16="http://schemas.microsoft.com/office/drawing/2014/main" val="2864842643"/>
                  </a:ext>
                </a:extLst>
              </a:tr>
              <a:tr h="370840">
                <a:tc>
                  <a:txBody>
                    <a:bodyPr/>
                    <a:lstStyle/>
                    <a:p>
                      <a:r>
                        <a:rPr lang="en-GB" sz="1000" dirty="0"/>
                        <a:t>“ESG” or a mix of environmental, social and governance terms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a:ea typeface="+mn-ea"/>
                          <a:cs typeface="Aria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a:ea typeface="+mn-ea"/>
                          <a:cs typeface="Arial"/>
                        </a:rPr>
                        <a:t>X</a:t>
                      </a:r>
                    </a:p>
                  </a:txBody>
                  <a:tcPr/>
                </a:tc>
                <a:tc>
                  <a:txBody>
                    <a:bodyPr/>
                    <a:lstStyle/>
                    <a:p>
                      <a:r>
                        <a:rPr lang="en-GB" sz="1000" dirty="0"/>
                        <a:t>The conditions of the above rows will apply on a cumulative basis, depending on the terms used</a:t>
                      </a:r>
                    </a:p>
                  </a:txBody>
                  <a:tcPr/>
                </a:tc>
                <a:extLst>
                  <a:ext uri="{0D108BD9-81ED-4DB2-BD59-A6C34878D82A}">
                    <a16:rowId xmlns:a16="http://schemas.microsoft.com/office/drawing/2014/main" val="3347070393"/>
                  </a:ext>
                </a:extLst>
              </a:tr>
            </a:tbl>
          </a:graphicData>
        </a:graphic>
      </p:graphicFrame>
      <p:pic>
        <p:nvPicPr>
          <p:cNvPr id="3" name="Picture 2" descr="Image result for ulb llm international business law">
            <a:hlinkClick r:id="rId2"/>
            <a:extLst>
              <a:ext uri="{FF2B5EF4-FFF2-40B4-BE49-F238E27FC236}">
                <a16:creationId xmlns:a16="http://schemas.microsoft.com/office/drawing/2014/main" id="{F26BBB52-90F6-DF16-5AA8-01A24D822D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380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Green and sustainability linked loans</a:t>
            </a:r>
          </a:p>
        </p:txBody>
      </p:sp>
      <p:sp>
        <p:nvSpPr>
          <p:cNvPr id="4" name="Content Placeholder 3">
            <a:extLst>
              <a:ext uri="{FF2B5EF4-FFF2-40B4-BE49-F238E27FC236}">
                <a16:creationId xmlns:a16="http://schemas.microsoft.com/office/drawing/2014/main" id="{F4998564-5E26-4E17-975C-A3BFBB17CBB0}"/>
              </a:ext>
            </a:extLst>
          </p:cNvPr>
          <p:cNvSpPr>
            <a:spLocks noGrp="1"/>
          </p:cNvSpPr>
          <p:nvPr>
            <p:ph sz="quarter" idx="11"/>
          </p:nvPr>
        </p:nvSpPr>
        <p:spPr>
          <a:xfrm>
            <a:off x="412800" y="1369505"/>
            <a:ext cx="11323200" cy="4341600"/>
          </a:xfrm>
        </p:spPr>
        <p:txBody>
          <a:bodyPr>
            <a:normAutofit/>
          </a:bodyPr>
          <a:lstStyle/>
          <a:p>
            <a:r>
              <a:rPr lang="en-GB" sz="1600" kern="0" dirty="0">
                <a:solidFill>
                  <a:schemeClr val="accent4">
                    <a:lumMod val="50000"/>
                  </a:schemeClr>
                </a:solidFill>
              </a:rPr>
              <a:t>Two different products, but the term “green loan” is sometimes used as an umbrella term to cover both:</a:t>
            </a:r>
          </a:p>
        </p:txBody>
      </p:sp>
      <p:grpSp>
        <p:nvGrpSpPr>
          <p:cNvPr id="7" name="Group 6">
            <a:extLst>
              <a:ext uri="{FF2B5EF4-FFF2-40B4-BE49-F238E27FC236}">
                <a16:creationId xmlns:a16="http://schemas.microsoft.com/office/drawing/2014/main" id="{95B7BC99-0705-4225-87BC-536253CF5DC9}"/>
              </a:ext>
            </a:extLst>
          </p:cNvPr>
          <p:cNvGrpSpPr/>
          <p:nvPr/>
        </p:nvGrpSpPr>
        <p:grpSpPr>
          <a:xfrm>
            <a:off x="1257299" y="1783822"/>
            <a:ext cx="7197871" cy="2511590"/>
            <a:chOff x="1126885" y="2763769"/>
            <a:chExt cx="8176718" cy="3469689"/>
          </a:xfrm>
        </p:grpSpPr>
        <p:sp>
          <p:nvSpPr>
            <p:cNvPr id="5" name="Pentagon 3">
              <a:extLst>
                <a:ext uri="{FF2B5EF4-FFF2-40B4-BE49-F238E27FC236}">
                  <a16:creationId xmlns:a16="http://schemas.microsoft.com/office/drawing/2014/main" id="{4CA92692-C184-4AB7-B908-D8F496CAB136}"/>
                </a:ext>
              </a:extLst>
            </p:cNvPr>
            <p:cNvSpPr/>
            <p:nvPr/>
          </p:nvSpPr>
          <p:spPr>
            <a:xfrm flipH="1">
              <a:off x="1126885" y="3255896"/>
              <a:ext cx="2366433" cy="1018645"/>
            </a:xfrm>
            <a:prstGeom prst="homePlate">
              <a:avLst/>
            </a:prstGeom>
            <a:solidFill>
              <a:srgbClr val="99CC99"/>
            </a:solidFill>
            <a:ln w="9525" cap="flat" cmpd="sng" algn="ctr">
              <a:solidFill>
                <a:srgbClr val="FFFFFF"/>
              </a:solidFill>
              <a:prstDash val="solid"/>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Arial"/>
                <a:ea typeface="+mn-ea"/>
                <a:cs typeface="Arial"/>
              </a:endParaRPr>
            </a:p>
          </p:txBody>
        </p:sp>
        <p:sp>
          <p:nvSpPr>
            <p:cNvPr id="6" name="Pentagon 4">
              <a:extLst>
                <a:ext uri="{FF2B5EF4-FFF2-40B4-BE49-F238E27FC236}">
                  <a16:creationId xmlns:a16="http://schemas.microsoft.com/office/drawing/2014/main" id="{F187D263-5DD0-4DF8-88A8-6D6DBB321ECE}"/>
                </a:ext>
              </a:extLst>
            </p:cNvPr>
            <p:cNvSpPr/>
            <p:nvPr/>
          </p:nvSpPr>
          <p:spPr>
            <a:xfrm flipH="1">
              <a:off x="1126885" y="4274541"/>
              <a:ext cx="2366433" cy="1018645"/>
            </a:xfrm>
            <a:prstGeom prst="homePlate">
              <a:avLst/>
            </a:prstGeom>
            <a:solidFill>
              <a:srgbClr val="669999"/>
            </a:solidFill>
            <a:ln w="9525" cap="flat" cmpd="sng" algn="ctr">
              <a:solidFill>
                <a:srgbClr val="FFFFFF"/>
              </a:solidFill>
              <a:prstDash val="solid"/>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Arial"/>
                <a:ea typeface="+mn-ea"/>
                <a:cs typeface="Arial"/>
              </a:endParaRPr>
            </a:p>
          </p:txBody>
        </p:sp>
        <p:sp>
          <p:nvSpPr>
            <p:cNvPr id="8" name="Rectangle 9">
              <a:extLst>
                <a:ext uri="{FF2B5EF4-FFF2-40B4-BE49-F238E27FC236}">
                  <a16:creationId xmlns:a16="http://schemas.microsoft.com/office/drawing/2014/main" id="{458A5212-74C5-4D54-B29D-68EE9AB4FABA}"/>
                </a:ext>
              </a:extLst>
            </p:cNvPr>
            <p:cNvSpPr/>
            <p:nvPr/>
          </p:nvSpPr>
          <p:spPr>
            <a:xfrm>
              <a:off x="3493320" y="2763769"/>
              <a:ext cx="660400" cy="1510770"/>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482600 h 1501245"/>
                <a:gd name="connsiteX1" fmla="*/ 1696507 w 1696507"/>
                <a:gd name="connsiteY1" fmla="*/ 0 h 1501245"/>
                <a:gd name="connsiteX2" fmla="*/ 1696507 w 1696507"/>
                <a:gd name="connsiteY2" fmla="*/ 1501245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92125 h 1510770"/>
                <a:gd name="connsiteX1" fmla="*/ 1693332 w 1696507"/>
                <a:gd name="connsiteY1" fmla="*/ 0 h 1510770"/>
                <a:gd name="connsiteX2" fmla="*/ 1696507 w 1696507"/>
                <a:gd name="connsiteY2" fmla="*/ 1342495 h 1510770"/>
                <a:gd name="connsiteX3" fmla="*/ 0 w 1696507"/>
                <a:gd name="connsiteY3" fmla="*/ 1510770 h 1510770"/>
                <a:gd name="connsiteX4" fmla="*/ 0 w 1696507"/>
                <a:gd name="connsiteY4" fmla="*/ 492125 h 1510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10770">
                  <a:moveTo>
                    <a:pt x="0" y="492125"/>
                  </a:moveTo>
                  <a:lnTo>
                    <a:pt x="1693332" y="0"/>
                  </a:lnTo>
                  <a:cubicBezTo>
                    <a:pt x="1694390" y="447498"/>
                    <a:pt x="1695449" y="894997"/>
                    <a:pt x="1696507" y="1342495"/>
                  </a:cubicBezTo>
                  <a:lnTo>
                    <a:pt x="0" y="1510770"/>
                  </a:lnTo>
                  <a:lnTo>
                    <a:pt x="0" y="492125"/>
                  </a:lnTo>
                  <a:close/>
                </a:path>
              </a:pathLst>
            </a:custGeom>
            <a:solidFill>
              <a:srgbClr val="99CC99"/>
            </a:solidFill>
            <a:ln w="9525" cap="flat" cmpd="sng" algn="ctr">
              <a:solidFill>
                <a:srgbClr val="FFFFFF"/>
              </a:solidFill>
              <a:prstDash val="solid"/>
            </a:ln>
            <a:effectLst/>
          </p:spPr>
          <p:txBody>
            <a:bodyPr tIns="91440" bIns="91440" rtlCol="0" anchor="ctr"/>
            <a:lstStyle/>
            <a:p>
              <a:pPr algn="ctr"/>
              <a:endParaRPr lang="en-US" sz="2000" kern="0" err="1">
                <a:solidFill>
                  <a:srgbClr val="FFFFFF"/>
                </a:solidFill>
                <a:latin typeface="Arial"/>
                <a:cs typeface="Arial"/>
              </a:endParaRPr>
            </a:p>
          </p:txBody>
        </p:sp>
        <p:sp>
          <p:nvSpPr>
            <p:cNvPr id="9" name="Rectangle 10">
              <a:extLst>
                <a:ext uri="{FF2B5EF4-FFF2-40B4-BE49-F238E27FC236}">
                  <a16:creationId xmlns:a16="http://schemas.microsoft.com/office/drawing/2014/main" id="{62EA3EE6-25C4-45DD-80C9-C5D8D766DCCC}"/>
                </a:ext>
              </a:extLst>
            </p:cNvPr>
            <p:cNvSpPr/>
            <p:nvPr/>
          </p:nvSpPr>
          <p:spPr>
            <a:xfrm>
              <a:off x="3493320" y="4274540"/>
              <a:ext cx="660400" cy="1501245"/>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018645"/>
                <a:gd name="connsiteX1" fmla="*/ 1696507 w 1696507"/>
                <a:gd name="connsiteY1" fmla="*/ 168275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501245"/>
                <a:gd name="connsiteX1" fmla="*/ 1696507 w 1696507"/>
                <a:gd name="connsiteY1" fmla="*/ 168275 h 1501245"/>
                <a:gd name="connsiteX2" fmla="*/ 1696507 w 1696507"/>
                <a:gd name="connsiteY2" fmla="*/ 1501245 h 1501245"/>
                <a:gd name="connsiteX3" fmla="*/ 0 w 1696507"/>
                <a:gd name="connsiteY3" fmla="*/ 1018645 h 1501245"/>
                <a:gd name="connsiteX4" fmla="*/ 0 w 1696507"/>
                <a:gd name="connsiteY4" fmla="*/ 0 h 150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01245">
                  <a:moveTo>
                    <a:pt x="0" y="0"/>
                  </a:moveTo>
                  <a:lnTo>
                    <a:pt x="1696507" y="168275"/>
                  </a:lnTo>
                  <a:lnTo>
                    <a:pt x="1696507" y="1501245"/>
                  </a:lnTo>
                  <a:lnTo>
                    <a:pt x="0" y="1018645"/>
                  </a:lnTo>
                  <a:lnTo>
                    <a:pt x="0" y="0"/>
                  </a:lnTo>
                  <a:close/>
                </a:path>
              </a:pathLst>
            </a:custGeom>
            <a:solidFill>
              <a:srgbClr val="669999"/>
            </a:solidFill>
            <a:ln w="9525" cap="flat" cmpd="sng" algn="ctr">
              <a:solidFill>
                <a:srgbClr val="FFFFFF"/>
              </a:solidFill>
              <a:prstDash val="solid"/>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Arial"/>
                <a:ea typeface="+mn-ea"/>
                <a:cs typeface="Arial"/>
              </a:endParaRPr>
            </a:p>
          </p:txBody>
        </p:sp>
        <p:sp>
          <p:nvSpPr>
            <p:cNvPr id="11" name="Rectangle 10">
              <a:extLst>
                <a:ext uri="{FF2B5EF4-FFF2-40B4-BE49-F238E27FC236}">
                  <a16:creationId xmlns:a16="http://schemas.microsoft.com/office/drawing/2014/main" id="{08CC01EB-1247-4D59-978A-D568A6FF26FB}"/>
                </a:ext>
              </a:extLst>
            </p:cNvPr>
            <p:cNvSpPr/>
            <p:nvPr/>
          </p:nvSpPr>
          <p:spPr>
            <a:xfrm>
              <a:off x="1608379" y="3563288"/>
              <a:ext cx="1884939" cy="276999"/>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GB" b="1" i="0" u="none" strike="noStrike" kern="0" cap="none" spc="0" normalizeH="0" baseline="0" noProof="0" dirty="0">
                  <a:ln>
                    <a:noFill/>
                  </a:ln>
                  <a:solidFill>
                    <a:srgbClr val="FFFFFF"/>
                  </a:solidFill>
                  <a:effectLst/>
                  <a:uLnTx/>
                  <a:uFillTx/>
                </a:rPr>
                <a:t>Green loan</a:t>
              </a:r>
              <a:endParaRPr kumimoji="0" lang="en-US" b="0" i="0" u="none" strike="noStrike" kern="0" cap="none" spc="0" normalizeH="0" baseline="0" noProof="0" dirty="0">
                <a:ln>
                  <a:noFill/>
                </a:ln>
                <a:solidFill>
                  <a:srgbClr val="FFFFFF"/>
                </a:solidFill>
                <a:effectLst/>
                <a:uLnTx/>
                <a:uFillTx/>
              </a:endParaRPr>
            </a:p>
          </p:txBody>
        </p:sp>
        <p:sp>
          <p:nvSpPr>
            <p:cNvPr id="14" name="Rectangle 13">
              <a:extLst>
                <a:ext uri="{FF2B5EF4-FFF2-40B4-BE49-F238E27FC236}">
                  <a16:creationId xmlns:a16="http://schemas.microsoft.com/office/drawing/2014/main" id="{9C2EC6AD-B666-4236-BD4D-106E96B10D43}"/>
                </a:ext>
              </a:extLst>
            </p:cNvPr>
            <p:cNvSpPr/>
            <p:nvPr/>
          </p:nvSpPr>
          <p:spPr>
            <a:xfrm>
              <a:off x="4355270" y="3396043"/>
              <a:ext cx="4948333" cy="340147"/>
            </a:xfrm>
            <a:prstGeom prst="rect">
              <a:avLst/>
            </a:prstGeom>
          </p:spPr>
          <p:txBody>
            <a:bodyPr wrap="square" lIns="0" tIns="0" rIns="0" bIns="0">
              <a:spAutoFit/>
            </a:bodyPr>
            <a:lstStyle/>
            <a:p>
              <a:pPr marL="285750" lvl="0" indent="-285750">
                <a:buFont typeface="Arial" panose="020B0604020202020204" pitchFamily="34" charset="0"/>
                <a:buChar char="&gt;"/>
              </a:pPr>
              <a:r>
                <a:rPr lang="en-GB" sz="1600" kern="0" dirty="0">
                  <a:solidFill>
                    <a:schemeClr val="accent4">
                      <a:lumMod val="50000"/>
                    </a:schemeClr>
                  </a:solidFill>
                </a:rPr>
                <a:t>Proceeds are used for green purposes</a:t>
              </a:r>
            </a:p>
          </p:txBody>
        </p:sp>
        <p:sp>
          <p:nvSpPr>
            <p:cNvPr id="19" name="Rectangle 18">
              <a:extLst>
                <a:ext uri="{FF2B5EF4-FFF2-40B4-BE49-F238E27FC236}">
                  <a16:creationId xmlns:a16="http://schemas.microsoft.com/office/drawing/2014/main" id="{6185B431-4C04-4AA2-AB70-15A5E0E74002}"/>
                </a:ext>
              </a:extLst>
            </p:cNvPr>
            <p:cNvSpPr/>
            <p:nvPr/>
          </p:nvSpPr>
          <p:spPr>
            <a:xfrm>
              <a:off x="1608379" y="4471129"/>
              <a:ext cx="1884939" cy="553998"/>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GB" b="1" i="0" u="none" strike="noStrike" kern="0" cap="none" spc="0" normalizeH="0" baseline="0" noProof="0" dirty="0">
                  <a:ln>
                    <a:noFill/>
                  </a:ln>
                  <a:solidFill>
                    <a:srgbClr val="FFFFFF"/>
                  </a:solidFill>
                  <a:effectLst/>
                  <a:uLnTx/>
                  <a:uFillTx/>
                </a:rPr>
                <a:t>Sustainability linked loan</a:t>
              </a:r>
              <a:endParaRPr kumimoji="0" lang="en-US" b="0" i="0" u="none" strike="noStrike" kern="0" cap="none" spc="0" normalizeH="0" baseline="0" noProof="0" dirty="0">
                <a:ln>
                  <a:noFill/>
                </a:ln>
                <a:solidFill>
                  <a:srgbClr val="FFFFFF"/>
                </a:solidFill>
                <a:effectLst/>
                <a:uLnTx/>
                <a:uFillTx/>
              </a:endParaRPr>
            </a:p>
          </p:txBody>
        </p:sp>
        <p:sp>
          <p:nvSpPr>
            <p:cNvPr id="20" name="Rectangle 19">
              <a:extLst>
                <a:ext uri="{FF2B5EF4-FFF2-40B4-BE49-F238E27FC236}">
                  <a16:creationId xmlns:a16="http://schemas.microsoft.com/office/drawing/2014/main" id="{168A471E-E862-48B6-A56A-AF565E9BECD4}"/>
                </a:ext>
              </a:extLst>
            </p:cNvPr>
            <p:cNvSpPr/>
            <p:nvPr/>
          </p:nvSpPr>
          <p:spPr>
            <a:xfrm>
              <a:off x="4284599" y="4532720"/>
              <a:ext cx="4326708" cy="1700738"/>
            </a:xfrm>
            <a:prstGeom prst="rect">
              <a:avLst/>
            </a:prstGeom>
          </p:spPr>
          <p:txBody>
            <a:bodyPr wrap="square" lIns="0" tIns="0" rIns="0" bIns="0">
              <a:spAutoFit/>
            </a:bodyPr>
            <a:lstStyle/>
            <a:p>
              <a:pPr marL="285750" lvl="0" indent="-285750">
                <a:buFont typeface="Arial" panose="020B0604020202020204" pitchFamily="34" charset="0"/>
                <a:buChar char="&gt;"/>
              </a:pPr>
              <a:r>
                <a:rPr lang="en-GB" sz="1600" kern="0" dirty="0">
                  <a:solidFill>
                    <a:schemeClr val="accent4">
                      <a:lumMod val="50000"/>
                    </a:schemeClr>
                  </a:solidFill>
                </a:rPr>
                <a:t>Classification does not depend on use of proceeds</a:t>
              </a:r>
            </a:p>
            <a:p>
              <a:pPr marL="285750" lvl="0" indent="-285750">
                <a:buFont typeface="Arial" panose="020B0604020202020204" pitchFamily="34" charset="0"/>
                <a:buChar char="&gt;"/>
              </a:pPr>
              <a:r>
                <a:rPr lang="en-GB" sz="1600" kern="0" dirty="0">
                  <a:solidFill>
                    <a:schemeClr val="accent4">
                      <a:lumMod val="50000"/>
                    </a:schemeClr>
                  </a:solidFill>
                </a:rPr>
                <a:t>Pricing is tied to the borrower’s performance against certain pre-determined sustainability criteria</a:t>
              </a:r>
            </a:p>
          </p:txBody>
        </p:sp>
      </p:grpSp>
      <p:sp>
        <p:nvSpPr>
          <p:cNvPr id="18" name="Oval 17">
            <a:extLst>
              <a:ext uri="{FF2B5EF4-FFF2-40B4-BE49-F238E27FC236}">
                <a16:creationId xmlns:a16="http://schemas.microsoft.com/office/drawing/2014/main" id="{56B85E9B-2C34-4D52-B9AA-FCE331B96838}"/>
              </a:ext>
            </a:extLst>
          </p:cNvPr>
          <p:cNvSpPr/>
          <p:nvPr/>
        </p:nvSpPr>
        <p:spPr>
          <a:xfrm>
            <a:off x="735400" y="2328332"/>
            <a:ext cx="399040" cy="399040"/>
          </a:xfrm>
          <a:prstGeom prst="ellipse">
            <a:avLst/>
          </a:prstGeom>
          <a:solidFill>
            <a:srgbClr val="99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FB873CF7-0873-4D9A-8DF3-A468C2930C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875" y="2349331"/>
            <a:ext cx="425739" cy="427491"/>
          </a:xfrm>
          <a:prstGeom prst="rect">
            <a:avLst/>
          </a:prstGeom>
        </p:spPr>
      </p:pic>
      <p:grpSp>
        <p:nvGrpSpPr>
          <p:cNvPr id="16" name="Group 15">
            <a:extLst>
              <a:ext uri="{FF2B5EF4-FFF2-40B4-BE49-F238E27FC236}">
                <a16:creationId xmlns:a16="http://schemas.microsoft.com/office/drawing/2014/main" id="{BC92CFDC-8B8D-4FDC-AACE-CE681BB186C4}"/>
              </a:ext>
            </a:extLst>
          </p:cNvPr>
          <p:cNvGrpSpPr/>
          <p:nvPr/>
        </p:nvGrpSpPr>
        <p:grpSpPr>
          <a:xfrm>
            <a:off x="725875" y="3040771"/>
            <a:ext cx="399040" cy="400872"/>
            <a:chOff x="900433" y="3981600"/>
            <a:chExt cx="399040" cy="400872"/>
          </a:xfrm>
        </p:grpSpPr>
        <p:sp>
          <p:nvSpPr>
            <p:cNvPr id="25" name="Oval 24">
              <a:extLst>
                <a:ext uri="{FF2B5EF4-FFF2-40B4-BE49-F238E27FC236}">
                  <a16:creationId xmlns:a16="http://schemas.microsoft.com/office/drawing/2014/main" id="{D1F3B291-400D-4164-935D-B7E150BB10E4}"/>
                </a:ext>
              </a:extLst>
            </p:cNvPr>
            <p:cNvSpPr/>
            <p:nvPr/>
          </p:nvSpPr>
          <p:spPr>
            <a:xfrm>
              <a:off x="900433" y="3983432"/>
              <a:ext cx="399040" cy="399040"/>
            </a:xfrm>
            <a:prstGeom prst="ellipse">
              <a:avLst/>
            </a:prstGeom>
            <a:solidFill>
              <a:srgbClr val="6699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955F949E-860E-4D74-8E77-FF6432E9E6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953" y="3981600"/>
              <a:ext cx="396000" cy="396000"/>
            </a:xfrm>
            <a:prstGeom prst="rect">
              <a:avLst/>
            </a:prstGeom>
          </p:spPr>
        </p:pic>
      </p:grpSp>
      <p:pic>
        <p:nvPicPr>
          <p:cNvPr id="10" name="Picture 9">
            <a:extLst>
              <a:ext uri="{FF2B5EF4-FFF2-40B4-BE49-F238E27FC236}">
                <a16:creationId xmlns:a16="http://schemas.microsoft.com/office/drawing/2014/main" id="{9FCAEBB3-7B00-24D5-A750-17EB97939B3B}"/>
              </a:ext>
            </a:extLst>
          </p:cNvPr>
          <p:cNvPicPr>
            <a:picLocks noChangeAspect="1"/>
          </p:cNvPicPr>
          <p:nvPr/>
        </p:nvPicPr>
        <p:blipFill>
          <a:blip r:embed="rId4"/>
          <a:stretch>
            <a:fillRect/>
          </a:stretch>
        </p:blipFill>
        <p:spPr>
          <a:xfrm>
            <a:off x="2067032" y="4540699"/>
            <a:ext cx="8057936" cy="1642413"/>
          </a:xfrm>
          <a:prstGeom prst="rect">
            <a:avLst/>
          </a:prstGeom>
        </p:spPr>
      </p:pic>
      <p:pic>
        <p:nvPicPr>
          <p:cNvPr id="3" name="Picture 2" descr="Image result for ulb llm international business law">
            <a:hlinkClick r:id="rId5"/>
            <a:extLst>
              <a:ext uri="{FF2B5EF4-FFF2-40B4-BE49-F238E27FC236}">
                <a16:creationId xmlns:a16="http://schemas.microsoft.com/office/drawing/2014/main" id="{261A3168-1271-FC55-214B-E20F841773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740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Green bonds</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504950"/>
            <a:ext cx="11217225" cy="419345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Regulation (EU) 2023/2631 of the European Parliament and of the Council of 22 November 2023 on European Green Bonds and optional disclosures for bonds marketed as environmentally sustainable and for sustainability-linked bonds (</a:t>
            </a:r>
            <a:r>
              <a:rPr lang="en-GB" b="1" dirty="0">
                <a:latin typeface="+mj-lt"/>
              </a:rPr>
              <a:t>European Green Bonds Regulation </a:t>
            </a:r>
            <a:r>
              <a:rPr lang="en-GB" dirty="0">
                <a:latin typeface="+mj-lt"/>
              </a:rPr>
              <a:t>or </a:t>
            </a:r>
            <a:r>
              <a:rPr lang="en-GB" dirty="0" err="1">
                <a:latin typeface="+mj-lt"/>
              </a:rPr>
              <a:t>EuGB</a:t>
            </a:r>
            <a:r>
              <a:rPr lang="en-GB" dirty="0">
                <a:latin typeface="+mj-lt"/>
              </a:rPr>
              <a:t> Regulation) </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Create a designation which can be used on a voluntary basis by bond issuers</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Establishes a system to register and supervise external reviewers of European Green Bonds</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Is intended to provide issuers and investors with greater confidence when issuing and investing in green bonds</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Disclosure requirements, in addition to existing ones under </a:t>
            </a:r>
            <a:r>
              <a:rPr lang="fr-FR" dirty="0" err="1">
                <a:latin typeface="+mj-lt"/>
              </a:rPr>
              <a:t>regulation</a:t>
            </a:r>
            <a:r>
              <a:rPr lang="fr-FR" dirty="0">
                <a:latin typeface="+mj-lt"/>
              </a:rPr>
              <a:t> (EU) 2017/1129 (prospectus </a:t>
            </a:r>
            <a:r>
              <a:rPr lang="fr-FR" dirty="0" err="1">
                <a:latin typeface="+mj-lt"/>
              </a:rPr>
              <a:t>regulation</a:t>
            </a:r>
            <a:r>
              <a:rPr lang="fr-FR" dirty="0">
                <a:latin typeface="+mj-lt"/>
              </a:rPr>
              <a:t>):</a:t>
            </a:r>
            <a:endParaRPr lang="en-GB" dirty="0">
              <a:latin typeface="+mj-lt"/>
            </a:endParaRPr>
          </a:p>
          <a:p>
            <a:pPr marL="742950" lvl="1" indent="-285750">
              <a:spcAft>
                <a:spcPts val="900"/>
              </a:spcAft>
              <a:buFont typeface="Arial" panose="020B0604020202020204" pitchFamily="34" charset="0"/>
              <a:buChar char="&gt;"/>
              <a:defRPr/>
            </a:pPr>
            <a:r>
              <a:rPr lang="en-GB" dirty="0">
                <a:latin typeface="+mj-lt"/>
              </a:rPr>
              <a:t>Pre-issuance: European green bond factsheet and </a:t>
            </a:r>
            <a:r>
              <a:rPr lang="en-GB" dirty="0" err="1">
                <a:latin typeface="+mj-lt"/>
              </a:rPr>
              <a:t>CapEx</a:t>
            </a:r>
            <a:r>
              <a:rPr lang="en-GB" dirty="0">
                <a:latin typeface="+mj-lt"/>
              </a:rPr>
              <a:t> plan (if applicable)</a:t>
            </a:r>
          </a:p>
          <a:p>
            <a:pPr marL="742950" lvl="1" indent="-285750">
              <a:spcAft>
                <a:spcPts val="900"/>
              </a:spcAft>
              <a:buFont typeface="Arial" panose="020B0604020202020204" pitchFamily="34" charset="0"/>
              <a:buChar char="&gt;"/>
              <a:defRPr/>
            </a:pPr>
            <a:r>
              <a:rPr lang="en-GB" dirty="0">
                <a:latin typeface="+mj-lt"/>
              </a:rPr>
              <a:t>Post-issuance: annual allocation report and impact report</a:t>
            </a:r>
          </a:p>
          <a:p>
            <a:pPr lvl="1">
              <a:spcAft>
                <a:spcPts val="700"/>
              </a:spcAft>
            </a:pPr>
            <a:endParaRPr lang="en-GB" sz="1600" kern="0" dirty="0">
              <a:solidFill>
                <a:srgbClr val="808080">
                  <a:lumMod val="50000"/>
                </a:srgbClr>
              </a:solidFill>
              <a:latin typeface="Arial"/>
              <a:cs typeface="Arial"/>
            </a:endParaRPr>
          </a:p>
        </p:txBody>
      </p:sp>
      <p:pic>
        <p:nvPicPr>
          <p:cNvPr id="3" name="Picture 2" descr="Image result for ulb llm international business law">
            <a:hlinkClick r:id="rId2"/>
            <a:extLst>
              <a:ext uri="{FF2B5EF4-FFF2-40B4-BE49-F238E27FC236}">
                <a16:creationId xmlns:a16="http://schemas.microsoft.com/office/drawing/2014/main" id="{2BC16E16-8359-9C38-45C2-3531786482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058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descr="|">
            <a:extLst>
              <a:ext uri="{FF2B5EF4-FFF2-40B4-BE49-F238E27FC236}">
                <a16:creationId xmlns:a16="http://schemas.microsoft.com/office/drawing/2014/main" id="{05611BFA-DBFD-44BE-9D47-9D5E927B6FC0}"/>
              </a:ext>
            </a:extLst>
          </p:cNvPr>
          <p:cNvSpPr>
            <a:spLocks noGrp="1"/>
          </p:cNvSpPr>
          <p:nvPr>
            <p:ph type="title"/>
          </p:nvPr>
        </p:nvSpPr>
        <p:spPr>
          <a:xfrm>
            <a:off x="412800" y="374650"/>
            <a:ext cx="11347400" cy="856800"/>
          </a:xfrm>
        </p:spPr>
        <p:txBody>
          <a:bodyPr/>
          <a:lstStyle/>
          <a:p>
            <a:r>
              <a:rPr lang="en-GB" dirty="0"/>
              <a:t>ESG ratings regulation</a:t>
            </a:r>
            <a:r>
              <a:rPr lang="en-BE" dirty="0"/>
              <a:t> (ERR; </a:t>
            </a:r>
            <a:r>
              <a:rPr lang="nl-BE" dirty="0" err="1"/>
              <a:t>Regulation</a:t>
            </a:r>
            <a:r>
              <a:rPr lang="nl-BE" dirty="0"/>
              <a:t> (EU) 2019/2088</a:t>
            </a:r>
            <a:r>
              <a:rPr lang="en-BE" dirty="0"/>
              <a:t>)</a:t>
            </a:r>
            <a:endParaRPr lang="en-GB" dirty="0"/>
          </a:p>
        </p:txBody>
      </p:sp>
      <p:sp>
        <p:nvSpPr>
          <p:cNvPr id="4" name="TextBox 3">
            <a:extLst>
              <a:ext uri="{FF2B5EF4-FFF2-40B4-BE49-F238E27FC236}">
                <a16:creationId xmlns:a16="http://schemas.microsoft.com/office/drawing/2014/main" id="{5F1DC924-0EC3-71BE-C0B8-FC799E49ED15}"/>
              </a:ext>
            </a:extLst>
          </p:cNvPr>
          <p:cNvSpPr txBox="1"/>
          <p:nvPr/>
        </p:nvSpPr>
        <p:spPr>
          <a:xfrm>
            <a:off x="412800" y="1504950"/>
            <a:ext cx="11217225" cy="45473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BE" dirty="0">
                <a:latin typeface="+mj-lt"/>
              </a:rPr>
              <a:t>ERR adopted in November 2025; apply as from 2 July 2026</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The aim is to strengthen the reliability and comparability of ESG ratings “by improving the transparency and integrity of the operations of ESG ratings providers and preventing potential conflicts of interests”</a:t>
            </a:r>
          </a:p>
          <a:p>
            <a:pPr marL="285750" indent="-285750">
              <a:spcAft>
                <a:spcPts val="900"/>
              </a:spcAft>
              <a:buFont typeface="Arial" panose="020B0604020202020204" pitchFamily="34" charset="0"/>
              <a:buChar char="&gt;"/>
              <a:defRPr/>
            </a:pPr>
            <a:r>
              <a:rPr lang="en-GB" kern="0" dirty="0"/>
              <a:t>An “ESG rating” is defined as “</a:t>
            </a:r>
            <a:r>
              <a:rPr lang="en-GB" i="1" kern="0" dirty="0"/>
              <a:t>an opinion, a score or a combination of both, regarding a rated item’s profile or characteristics with regard to environmental, social and human rights, or governance factors or exposure to risks or the impact on environmental, social and human rights, or governance factors, that are based on both an established methodology and a defined ranking system of rating categories, irrespective of whether such ESG rating is explicitly labelled as ‘ESG rating’, ‘ESG opinion’ or ‘ESG score</a:t>
            </a:r>
            <a:r>
              <a:rPr lang="en-GB" kern="0" dirty="0"/>
              <a:t>’</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latin typeface="Arial"/>
                <a:cs typeface="Arial"/>
              </a:rPr>
              <a:t>ESG ratings providers will need to be authorised and supervised by the European Securities and Markets Authority (ESMA) and comply with certain transparency and organisation requirements “when they operate in the Union” (broadly defined)</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kern="0" dirty="0">
                <a:latin typeface="Arial"/>
                <a:cs typeface="Arial"/>
              </a:rPr>
              <a:t>Non-EU ESG ratings providers will generally have to establish an authorised EU entity under the ERR to continue undertaking business in the EU (equivalence decisions can be sought but are uncertain)</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endParaRPr lang="en-GB" kern="0" dirty="0">
              <a:solidFill>
                <a:srgbClr val="808080">
                  <a:lumMod val="50000"/>
                </a:srgbClr>
              </a:solidFill>
              <a:latin typeface="Arial"/>
              <a:cs typeface="Arial"/>
            </a:endParaRPr>
          </a:p>
        </p:txBody>
      </p:sp>
      <p:pic>
        <p:nvPicPr>
          <p:cNvPr id="2" name="Picture 2" descr="Image result for ulb llm international business law">
            <a:hlinkClick r:id="rId2"/>
            <a:extLst>
              <a:ext uri="{FF2B5EF4-FFF2-40B4-BE49-F238E27FC236}">
                <a16:creationId xmlns:a16="http://schemas.microsoft.com/office/drawing/2014/main" id="{75C2C408-C62E-5B0D-E305-0B3539C18B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879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A611-588C-B2E4-88B8-E5F473CB8683}"/>
            </a:ext>
          </a:extLst>
        </p:cNvPr>
        <p:cNvGrpSpPr/>
        <p:nvPr/>
      </p:nvGrpSpPr>
      <p:grpSpPr>
        <a:xfrm>
          <a:off x="0" y="0"/>
          <a:ext cx="0" cy="0"/>
          <a:chOff x="0" y="0"/>
          <a:chExt cx="0" cy="0"/>
        </a:xfrm>
      </p:grpSpPr>
      <p:sp>
        <p:nvSpPr>
          <p:cNvPr id="25" name="Title 1" descr="|">
            <a:extLst>
              <a:ext uri="{FF2B5EF4-FFF2-40B4-BE49-F238E27FC236}">
                <a16:creationId xmlns:a16="http://schemas.microsoft.com/office/drawing/2014/main" id="{73062F36-770A-81D8-3F48-87A670394FD3}"/>
              </a:ext>
            </a:extLst>
          </p:cNvPr>
          <p:cNvSpPr>
            <a:spLocks noGrp="1"/>
          </p:cNvSpPr>
          <p:nvPr>
            <p:ph type="title"/>
          </p:nvPr>
        </p:nvSpPr>
        <p:spPr>
          <a:xfrm>
            <a:off x="412800" y="374650"/>
            <a:ext cx="11347400" cy="856800"/>
          </a:xfrm>
        </p:spPr>
        <p:txBody>
          <a:bodyPr/>
          <a:lstStyle/>
          <a:p>
            <a:r>
              <a:rPr lang="en-BE" dirty="0"/>
              <a:t>Regulatory intervention (EBA)</a:t>
            </a:r>
            <a:endParaRPr lang="en-GB" dirty="0"/>
          </a:p>
        </p:txBody>
      </p:sp>
      <p:sp>
        <p:nvSpPr>
          <p:cNvPr id="4" name="TextBox 3">
            <a:extLst>
              <a:ext uri="{FF2B5EF4-FFF2-40B4-BE49-F238E27FC236}">
                <a16:creationId xmlns:a16="http://schemas.microsoft.com/office/drawing/2014/main" id="{EEA2F5F8-9A2E-B02D-D344-306B9D8DDA3B}"/>
              </a:ext>
            </a:extLst>
          </p:cNvPr>
          <p:cNvSpPr txBox="1"/>
          <p:nvPr/>
        </p:nvSpPr>
        <p:spPr>
          <a:xfrm>
            <a:off x="292727" y="1338695"/>
            <a:ext cx="11217225" cy="5401479"/>
          </a:xfrm>
          <a:prstGeom prst="rect">
            <a:avLst/>
          </a:prstGeom>
          <a:noFill/>
        </p:spPr>
        <p:txBody>
          <a:bodyPr wrap="square" rtlCol="0">
            <a:spAutoFit/>
          </a:bodyPr>
          <a:lstStyle/>
          <a:p>
            <a:pPr marL="285750" lvl="0" indent="-285750">
              <a:spcAft>
                <a:spcPts val="900"/>
              </a:spcAft>
              <a:buFont typeface="Arial" panose="020B0604020202020204" pitchFamily="34" charset="0"/>
              <a:buChar char="&gt;"/>
              <a:defRPr/>
            </a:pPr>
            <a:r>
              <a:rPr lang="en-US" dirty="0"/>
              <a:t>The European Banking Authority (EBA) has released comprehensive guidelines on managing Environmental, Social, and Governance (ESG) risks</a:t>
            </a:r>
            <a:endParaRPr lang="en-BE" dirty="0"/>
          </a:p>
          <a:p>
            <a:pPr marL="742950" lvl="1" indent="-285750">
              <a:spcAft>
                <a:spcPts val="900"/>
              </a:spcAft>
              <a:buFont typeface="Arial" panose="020B0604020202020204" pitchFamily="34" charset="0"/>
              <a:buChar char="&gt;"/>
              <a:defRPr/>
            </a:pPr>
            <a:r>
              <a:rPr lang="en-US" dirty="0"/>
              <a:t>Large institutions must comply by </a:t>
            </a:r>
            <a:r>
              <a:rPr lang="en-BE" dirty="0"/>
              <a:t>11 </a:t>
            </a:r>
            <a:r>
              <a:rPr lang="en-US" dirty="0"/>
              <a:t>January 2026</a:t>
            </a:r>
            <a:endParaRPr lang="en-BE" dirty="0"/>
          </a:p>
          <a:p>
            <a:pPr marL="742950" lvl="1" indent="-285750">
              <a:spcAft>
                <a:spcPts val="900"/>
              </a:spcAft>
              <a:buFont typeface="Arial" panose="020B0604020202020204" pitchFamily="34" charset="0"/>
              <a:buChar char="&gt;"/>
              <a:defRPr/>
            </a:pPr>
            <a:r>
              <a:rPr lang="en-BE" dirty="0"/>
              <a:t>S</a:t>
            </a:r>
            <a:r>
              <a:rPr lang="en-US" dirty="0"/>
              <a:t>mall and non-complex institutions have until </a:t>
            </a:r>
            <a:r>
              <a:rPr lang="en-BE" dirty="0"/>
              <a:t>11 </a:t>
            </a:r>
            <a:r>
              <a:rPr lang="en-US" dirty="0"/>
              <a:t>January 2027</a:t>
            </a:r>
            <a:endParaRPr lang="en-BE" dirty="0"/>
          </a:p>
          <a:p>
            <a:pPr marL="285750" lvl="0" indent="-285750">
              <a:spcAft>
                <a:spcPts val="900"/>
              </a:spcAft>
              <a:buFont typeface="Arial" panose="020B0604020202020204" pitchFamily="34" charset="0"/>
              <a:buChar char="&gt;"/>
              <a:defRPr/>
            </a:pPr>
            <a:r>
              <a:rPr lang="en-BE" kern="0" dirty="0">
                <a:solidFill>
                  <a:srgbClr val="808080">
                    <a:lumMod val="50000"/>
                  </a:srgbClr>
                </a:solidFill>
                <a:latin typeface="Arial"/>
                <a:cs typeface="Arial"/>
              </a:rPr>
              <a:t>Key provisions of the guidelines:</a:t>
            </a:r>
          </a:p>
          <a:p>
            <a:pPr marL="742950" lvl="1" indent="-285750">
              <a:spcAft>
                <a:spcPts val="900"/>
              </a:spcAft>
              <a:buFont typeface="Arial" panose="020B0604020202020204" pitchFamily="34" charset="0"/>
              <a:buChar char="&gt;"/>
              <a:defRPr/>
            </a:pPr>
            <a:r>
              <a:rPr lang="nl-BE" dirty="0"/>
              <a:t>Risk Integration: </a:t>
            </a:r>
            <a:r>
              <a:rPr lang="nl-BE" dirty="0" err="1"/>
              <a:t>Institutions</a:t>
            </a:r>
            <a:r>
              <a:rPr lang="nl-BE" dirty="0"/>
              <a:t> must </a:t>
            </a:r>
            <a:r>
              <a:rPr lang="nl-BE" dirty="0" err="1"/>
              <a:t>incorporate</a:t>
            </a:r>
            <a:r>
              <a:rPr lang="nl-BE" dirty="0"/>
              <a:t> ESG </a:t>
            </a:r>
            <a:r>
              <a:rPr lang="nl-BE" dirty="0" err="1"/>
              <a:t>risks</a:t>
            </a:r>
            <a:r>
              <a:rPr lang="nl-BE" dirty="0"/>
              <a:t> </a:t>
            </a:r>
            <a:r>
              <a:rPr lang="nl-BE" dirty="0" err="1"/>
              <a:t>into</a:t>
            </a:r>
            <a:r>
              <a:rPr lang="nl-BE" dirty="0"/>
              <a:t> credit, market, </a:t>
            </a:r>
            <a:r>
              <a:rPr lang="nl-BE" dirty="0" err="1"/>
              <a:t>operational</a:t>
            </a:r>
            <a:r>
              <a:rPr lang="nl-BE" dirty="0"/>
              <a:t>, and </a:t>
            </a:r>
            <a:r>
              <a:rPr lang="nl-BE" dirty="0" err="1"/>
              <a:t>liquidity</a:t>
            </a:r>
            <a:r>
              <a:rPr lang="nl-BE" dirty="0"/>
              <a:t> </a:t>
            </a:r>
            <a:r>
              <a:rPr lang="nl-BE" dirty="0" err="1"/>
              <a:t>frameworks</a:t>
            </a:r>
            <a:endParaRPr lang="en-BE" dirty="0"/>
          </a:p>
          <a:p>
            <a:pPr marL="742950" lvl="1" indent="-285750">
              <a:spcAft>
                <a:spcPts val="900"/>
              </a:spcAft>
              <a:buFont typeface="Arial" panose="020B0604020202020204" pitchFamily="34" charset="0"/>
              <a:buChar char="&gt;"/>
              <a:defRPr/>
            </a:pPr>
            <a:r>
              <a:rPr lang="nl-BE" dirty="0" err="1"/>
              <a:t>Materiality</a:t>
            </a:r>
            <a:r>
              <a:rPr lang="nl-BE" dirty="0"/>
              <a:t> Assessments: </a:t>
            </a:r>
            <a:r>
              <a:rPr lang="nl-BE" dirty="0" err="1"/>
              <a:t>Annual</a:t>
            </a:r>
            <a:r>
              <a:rPr lang="nl-BE" dirty="0"/>
              <a:t> (or </a:t>
            </a:r>
            <a:r>
              <a:rPr lang="nl-BE" dirty="0" err="1"/>
              <a:t>biannual</a:t>
            </a:r>
            <a:r>
              <a:rPr lang="nl-BE" dirty="0"/>
              <a:t> for smaller </a:t>
            </a:r>
            <a:r>
              <a:rPr lang="nl-BE" dirty="0" err="1"/>
              <a:t>entities</a:t>
            </a:r>
            <a:r>
              <a:rPr lang="nl-BE" dirty="0"/>
              <a:t>) reviews </a:t>
            </a:r>
            <a:r>
              <a:rPr lang="nl-BE" dirty="0" err="1"/>
              <a:t>to</a:t>
            </a:r>
            <a:r>
              <a:rPr lang="nl-BE" dirty="0"/>
              <a:t> </a:t>
            </a:r>
            <a:r>
              <a:rPr lang="nl-BE" dirty="0" err="1"/>
              <a:t>gauge</a:t>
            </a:r>
            <a:r>
              <a:rPr lang="nl-BE" dirty="0"/>
              <a:t> ESG </a:t>
            </a:r>
            <a:r>
              <a:rPr lang="nl-BE" dirty="0" err="1"/>
              <a:t>risks</a:t>
            </a:r>
            <a:r>
              <a:rPr lang="nl-BE" dirty="0"/>
              <a:t>’ impacts.</a:t>
            </a:r>
            <a:endParaRPr lang="en-BE" dirty="0"/>
          </a:p>
          <a:p>
            <a:pPr marL="742950" lvl="1" indent="-285750">
              <a:spcAft>
                <a:spcPts val="900"/>
              </a:spcAft>
              <a:buFont typeface="Arial" panose="020B0604020202020204" pitchFamily="34" charset="0"/>
              <a:buChar char="&gt;"/>
              <a:defRPr/>
            </a:pPr>
            <a:r>
              <a:rPr lang="nl-BE" dirty="0" err="1"/>
              <a:t>Transition</a:t>
            </a:r>
            <a:r>
              <a:rPr lang="nl-BE" dirty="0"/>
              <a:t> Planning: </a:t>
            </a:r>
            <a:r>
              <a:rPr lang="nl-BE" dirty="0" err="1"/>
              <a:t>Mandatory</a:t>
            </a:r>
            <a:r>
              <a:rPr lang="nl-BE" dirty="0"/>
              <a:t> </a:t>
            </a:r>
            <a:r>
              <a:rPr lang="nl-BE" dirty="0" err="1"/>
              <a:t>plans</a:t>
            </a:r>
            <a:r>
              <a:rPr lang="nl-BE" dirty="0"/>
              <a:t> </a:t>
            </a:r>
            <a:r>
              <a:rPr lang="nl-BE" dirty="0" err="1"/>
              <a:t>aligning</a:t>
            </a:r>
            <a:r>
              <a:rPr lang="nl-BE" dirty="0"/>
              <a:t> </a:t>
            </a:r>
            <a:r>
              <a:rPr lang="nl-BE" dirty="0" err="1"/>
              <a:t>with</a:t>
            </a:r>
            <a:r>
              <a:rPr lang="nl-BE" dirty="0"/>
              <a:t> </a:t>
            </a:r>
            <a:r>
              <a:rPr lang="nl-BE" dirty="0" err="1"/>
              <a:t>EU’s</a:t>
            </a:r>
            <a:r>
              <a:rPr lang="nl-BE" dirty="0"/>
              <a:t> </a:t>
            </a:r>
            <a:r>
              <a:rPr lang="nl-BE" dirty="0" err="1"/>
              <a:t>climate-neutrality</a:t>
            </a:r>
            <a:r>
              <a:rPr lang="nl-BE" dirty="0"/>
              <a:t> targets</a:t>
            </a:r>
          </a:p>
          <a:p>
            <a:pPr marL="285750" lvl="0" indent="-285750">
              <a:spcAft>
                <a:spcPts val="900"/>
              </a:spcAft>
              <a:buFont typeface="Arial" panose="020B0604020202020204" pitchFamily="34" charset="0"/>
              <a:buChar char="&gt;"/>
              <a:defRPr/>
            </a:pPr>
            <a:r>
              <a:rPr lang="en-US" dirty="0">
                <a:hlinkClick r:id="rId2"/>
              </a:rPr>
              <a:t>ESG dashboard | European Banking Authority</a:t>
            </a:r>
            <a:r>
              <a:rPr lang="en-BE" dirty="0"/>
              <a:t>:  </a:t>
            </a:r>
          </a:p>
          <a:p>
            <a:pPr marL="742950" lvl="1" indent="-285750">
              <a:spcAft>
                <a:spcPts val="900"/>
              </a:spcAft>
              <a:buFont typeface="Arial" panose="020B0604020202020204" pitchFamily="34" charset="0"/>
              <a:buChar char="&gt;"/>
              <a:defRPr/>
            </a:pPr>
            <a:r>
              <a:rPr lang="en-BE" dirty="0"/>
              <a:t>K</a:t>
            </a:r>
            <a:r>
              <a:rPr lang="en-US" dirty="0" err="1"/>
              <a:t>ey</a:t>
            </a:r>
            <a:r>
              <a:rPr lang="en-US" dirty="0"/>
              <a:t> indicators enabling benchmarking and monitoring of climate-related risks </a:t>
            </a:r>
            <a:endParaRPr lang="en-BE" dirty="0"/>
          </a:p>
          <a:p>
            <a:pPr marL="742950" lvl="1" indent="-285750">
              <a:spcAft>
                <a:spcPts val="900"/>
              </a:spcAft>
              <a:buFont typeface="Arial" panose="020B0604020202020204" pitchFamily="34" charset="0"/>
              <a:buChar char="&gt;"/>
              <a:defRPr/>
            </a:pPr>
            <a:r>
              <a:rPr lang="en-BE" dirty="0"/>
              <a:t>E</a:t>
            </a:r>
            <a:r>
              <a:rPr lang="en-US" dirty="0" err="1"/>
              <a:t>xposure</a:t>
            </a:r>
            <a:r>
              <a:rPr lang="en-US" dirty="0"/>
              <a:t> by banks to corporates from sectors highly contributing to climate change is 61% overall as of June 2024</a:t>
            </a:r>
            <a:endParaRPr lang="en-BE" dirty="0"/>
          </a:p>
          <a:p>
            <a:pPr marL="742950" lvl="1" indent="-285750">
              <a:spcAft>
                <a:spcPts val="900"/>
              </a:spcAft>
              <a:buFont typeface="Arial" panose="020B0604020202020204" pitchFamily="34" charset="0"/>
              <a:buChar char="&gt;"/>
              <a:defRPr/>
            </a:pPr>
            <a:endParaRPr lang="en-GB" kern="0" dirty="0">
              <a:solidFill>
                <a:srgbClr val="808080">
                  <a:lumMod val="50000"/>
                </a:srgbClr>
              </a:solidFill>
              <a:latin typeface="Arial"/>
              <a:cs typeface="Arial"/>
            </a:endParaRPr>
          </a:p>
        </p:txBody>
      </p:sp>
      <p:pic>
        <p:nvPicPr>
          <p:cNvPr id="2" name="Picture 2" descr="Image result for ulb llm international business law">
            <a:hlinkClick r:id="rId3"/>
            <a:extLst>
              <a:ext uri="{FF2B5EF4-FFF2-40B4-BE49-F238E27FC236}">
                <a16:creationId xmlns:a16="http://schemas.microsoft.com/office/drawing/2014/main" id="{7B06BA03-FC53-E15B-7A68-1118EBF804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975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b="-57"/>
          <a:stretch/>
        </p:blipFill>
        <p:spPr>
          <a:xfrm>
            <a:off x="0" y="3904"/>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CSRD</a:t>
            </a:r>
          </a:p>
        </p:txBody>
      </p:sp>
    </p:spTree>
    <p:extLst>
      <p:ext uri="{BB962C8B-B14F-4D97-AF65-F5344CB8AC3E}">
        <p14:creationId xmlns:p14="http://schemas.microsoft.com/office/powerpoint/2010/main" val="258866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8B8FA4-1585-8418-24A5-90245DBE87A0}"/>
              </a:ext>
            </a:extLst>
          </p:cNvPr>
          <p:cNvPicPr>
            <a:picLocks noChangeAspect="1"/>
          </p:cNvPicPr>
          <p:nvPr/>
        </p:nvPicPr>
        <p:blipFill>
          <a:blip r:embed="rId2"/>
          <a:stretch>
            <a:fillRect/>
          </a:stretch>
        </p:blipFill>
        <p:spPr>
          <a:xfrm>
            <a:off x="8231765" y="1243091"/>
            <a:ext cx="3330393" cy="2429915"/>
          </a:xfrm>
          <a:prstGeom prst="rect">
            <a:avLst/>
          </a:prstGeom>
        </p:spPr>
      </p:pic>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 Key outcomes of COP29 (ended 24 November 2024)</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672459"/>
            <a:ext cx="7043914" cy="3916457"/>
          </a:xfrm>
          <a:prstGeom prst="rect">
            <a:avLst/>
          </a:prstGeom>
          <a:noFill/>
        </p:spPr>
        <p:txBody>
          <a:bodyPr wrap="square" rtlCol="0">
            <a:spAutoFit/>
          </a:bodyPr>
          <a:lstStyle/>
          <a:p>
            <a:pPr marL="285750" lvl="0" indent="-285750">
              <a:spcAft>
                <a:spcPts val="900"/>
              </a:spcAft>
              <a:buFont typeface="Arial" panose="020B0604020202020204" pitchFamily="34" charset="0"/>
              <a:buChar char="&gt;"/>
              <a:defRPr/>
            </a:pPr>
            <a:r>
              <a:rPr lang="en-GB" dirty="0">
                <a:latin typeface="+mj-lt"/>
              </a:rPr>
              <a:t>Developed countries pledging to provide $300 billion annually by 2035 to developing countries, mostly in the form of loans</a:t>
            </a:r>
          </a:p>
          <a:p>
            <a:pPr marL="742950" lvl="1" indent="-285750">
              <a:spcAft>
                <a:spcPts val="900"/>
              </a:spcAft>
              <a:buFont typeface="Arial" panose="020B0604020202020204" pitchFamily="34" charset="0"/>
              <a:buChar char="&gt;"/>
              <a:defRPr/>
            </a:pPr>
            <a:r>
              <a:rPr lang="en-GB" dirty="0">
                <a:latin typeface="+mj-lt"/>
              </a:rPr>
              <a:t>Developing countries were adamant that they needed $1.3tn a year, exclusively from developed countries</a:t>
            </a:r>
          </a:p>
          <a:p>
            <a:pPr marL="742950" lvl="1" indent="-285750">
              <a:spcAft>
                <a:spcPts val="900"/>
              </a:spcAft>
              <a:buFont typeface="Arial" panose="020B0604020202020204" pitchFamily="34" charset="0"/>
              <a:buChar char="&gt;"/>
              <a:defRPr/>
            </a:pPr>
            <a:r>
              <a:rPr lang="en-GB" dirty="0">
                <a:latin typeface="+mj-lt"/>
              </a:rPr>
              <a:t>Instead, the text calls on “all actors” to scale up funds from “all public and private sources” to “at least $1.3tn” by 2035</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Implementation of Article 6 of the Paris Agreement on:</a:t>
            </a:r>
          </a:p>
          <a:p>
            <a:pPr marL="742950" lvl="1" indent="-285750">
              <a:spcAft>
                <a:spcPts val="900"/>
              </a:spcAft>
              <a:buFont typeface="Arial" panose="020B0604020202020204" pitchFamily="34" charset="0"/>
              <a:buChar char="&gt;"/>
              <a:defRPr/>
            </a:pPr>
            <a:r>
              <a:rPr lang="en-GB" dirty="0">
                <a:latin typeface="+mj-lt"/>
              </a:rPr>
              <a:t>Corporate carbon markets</a:t>
            </a:r>
          </a:p>
          <a:p>
            <a:pPr marL="742950" lvl="1" indent="-285750">
              <a:spcAft>
                <a:spcPts val="900"/>
              </a:spcAft>
              <a:buFont typeface="Arial" panose="020B0604020202020204" pitchFamily="34" charset="0"/>
              <a:buChar char="&gt;"/>
              <a:defRPr/>
            </a:pPr>
            <a:r>
              <a:rPr lang="en-GB" dirty="0">
                <a:latin typeface="+mj-lt"/>
              </a:rPr>
              <a:t>Country-to-country trading</a:t>
            </a:r>
          </a:p>
          <a:p>
            <a:pPr marL="742950" lvl="1" indent="-285750">
              <a:spcAft>
                <a:spcPts val="900"/>
              </a:spcAft>
              <a:buFont typeface="Arial" panose="020B0604020202020204" pitchFamily="34" charset="0"/>
              <a:buChar char="&gt;"/>
              <a:defRPr/>
            </a:pPr>
            <a:r>
              <a:rPr lang="en-GB" dirty="0">
                <a:latin typeface="+mj-lt"/>
              </a:rPr>
              <a:t>Cf. EU ETS</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endParaRPr lang="en-GB" sz="1600" kern="0" dirty="0">
              <a:solidFill>
                <a:srgbClr val="808080">
                  <a:lumMod val="50000"/>
                </a:srgbClr>
              </a:solidFill>
              <a:latin typeface="Arial"/>
              <a:cs typeface="Arial"/>
            </a:endParaRPr>
          </a:p>
        </p:txBody>
      </p:sp>
      <p:pic>
        <p:nvPicPr>
          <p:cNvPr id="4" name="Picture 3">
            <a:extLst>
              <a:ext uri="{FF2B5EF4-FFF2-40B4-BE49-F238E27FC236}">
                <a16:creationId xmlns:a16="http://schemas.microsoft.com/office/drawing/2014/main" id="{3BF6CA26-EE89-5BCB-1754-E32179989DE9}"/>
              </a:ext>
            </a:extLst>
          </p:cNvPr>
          <p:cNvPicPr>
            <a:picLocks noChangeAspect="1"/>
          </p:cNvPicPr>
          <p:nvPr/>
        </p:nvPicPr>
        <p:blipFill>
          <a:blip r:embed="rId3"/>
          <a:stretch>
            <a:fillRect/>
          </a:stretch>
        </p:blipFill>
        <p:spPr>
          <a:xfrm>
            <a:off x="8111351" y="3862568"/>
            <a:ext cx="3571222" cy="2324232"/>
          </a:xfrm>
          <a:prstGeom prst="rect">
            <a:avLst/>
          </a:prstGeom>
        </p:spPr>
      </p:pic>
      <p:pic>
        <p:nvPicPr>
          <p:cNvPr id="3" name="Picture 2" descr="Image result for ulb llm international business law">
            <a:hlinkClick r:id="rId4"/>
            <a:extLst>
              <a:ext uri="{FF2B5EF4-FFF2-40B4-BE49-F238E27FC236}">
                <a16:creationId xmlns:a16="http://schemas.microsoft.com/office/drawing/2014/main" id="{0FBC3D8E-786D-B826-3048-94992C95059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130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0E9D7-355B-C579-0F02-2D14D68FCC5F}"/>
              </a:ext>
            </a:extLst>
          </p:cNvPr>
          <p:cNvSpPr>
            <a:spLocks noGrp="1"/>
          </p:cNvSpPr>
          <p:nvPr>
            <p:ph type="title"/>
          </p:nvPr>
        </p:nvSpPr>
        <p:spPr/>
        <p:txBody>
          <a:bodyPr/>
          <a:lstStyle/>
          <a:p>
            <a:r>
              <a:rPr lang="en-GB" dirty="0"/>
              <a:t>Corporate Sustainability Reporting </a:t>
            </a:r>
            <a:r>
              <a:rPr lang="en-GB" dirty="0" err="1"/>
              <a:t>Direcive</a:t>
            </a:r>
            <a:r>
              <a:rPr lang="en-GB" dirty="0"/>
              <a:t> (CSRD) in a nutshell (replaces NFRD)</a:t>
            </a:r>
          </a:p>
        </p:txBody>
      </p:sp>
      <p:grpSp>
        <p:nvGrpSpPr>
          <p:cNvPr id="17" name="Group 16">
            <a:extLst>
              <a:ext uri="{FF2B5EF4-FFF2-40B4-BE49-F238E27FC236}">
                <a16:creationId xmlns:a16="http://schemas.microsoft.com/office/drawing/2014/main" id="{F43A2477-96F2-40E4-E723-D13BDADE9A35}"/>
              </a:ext>
            </a:extLst>
          </p:cNvPr>
          <p:cNvGrpSpPr/>
          <p:nvPr/>
        </p:nvGrpSpPr>
        <p:grpSpPr>
          <a:xfrm>
            <a:off x="5136244" y="2213736"/>
            <a:ext cx="1919514" cy="3187399"/>
            <a:chOff x="431800" y="2124075"/>
            <a:chExt cx="1919514" cy="4054656"/>
          </a:xfrm>
        </p:grpSpPr>
        <p:sp>
          <p:nvSpPr>
            <p:cNvPr id="19" name="Rectangle: Rounded Corners 18">
              <a:extLst>
                <a:ext uri="{FF2B5EF4-FFF2-40B4-BE49-F238E27FC236}">
                  <a16:creationId xmlns:a16="http://schemas.microsoft.com/office/drawing/2014/main" id="{F971E789-7DCE-8E08-628F-8BF3CAC2BE89}"/>
                </a:ext>
              </a:extLst>
            </p:cNvPr>
            <p:cNvSpPr/>
            <p:nvPr/>
          </p:nvSpPr>
          <p:spPr>
            <a:xfrm>
              <a:off x="536302" y="2124075"/>
              <a:ext cx="1710509" cy="4054656"/>
            </a:xfrm>
            <a:prstGeom prst="roundRect">
              <a:avLst>
                <a:gd name="adj" fmla="val 8267"/>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1"/>
                </a:solidFill>
                <a:effectLst/>
                <a:uLnTx/>
                <a:uFillTx/>
                <a:latin typeface="Arial"/>
                <a:ea typeface="+mn-ea"/>
                <a:cs typeface="Arial"/>
              </a:endParaRPr>
            </a:p>
          </p:txBody>
        </p:sp>
        <p:sp>
          <p:nvSpPr>
            <p:cNvPr id="20" name="Rectangle 19">
              <a:extLst>
                <a:ext uri="{FF2B5EF4-FFF2-40B4-BE49-F238E27FC236}">
                  <a16:creationId xmlns:a16="http://schemas.microsoft.com/office/drawing/2014/main" id="{5CB9CF01-861C-8E4B-275B-B31B92798DD6}"/>
                </a:ext>
              </a:extLst>
            </p:cNvPr>
            <p:cNvSpPr/>
            <p:nvPr/>
          </p:nvSpPr>
          <p:spPr>
            <a:xfrm>
              <a:off x="431800" y="2964753"/>
              <a:ext cx="1919514" cy="2959253"/>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4D4D4D"/>
                  </a:solidFill>
                </a:rPr>
                <a:t>Comprises general disclosures, and specific topical disclosures in relation to matters that are “material”, based on a double materiality assessment (“</a:t>
              </a:r>
              <a:r>
                <a:rPr lang="en-GB" sz="1400" b="1" dirty="0">
                  <a:solidFill>
                    <a:srgbClr val="4D4D4D"/>
                  </a:solidFill>
                </a:rPr>
                <a:t>DMA</a:t>
              </a:r>
              <a:r>
                <a:rPr lang="en-GB" sz="1400" dirty="0">
                  <a:solidFill>
                    <a:srgbClr val="4D4D4D"/>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rgbClr val="4D4D4D"/>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rgbClr val="4D4D4D"/>
                </a:solidFill>
              </a:endParaRPr>
            </a:p>
          </p:txBody>
        </p:sp>
        <p:sp>
          <p:nvSpPr>
            <p:cNvPr id="21" name="Isosceles Triangle 20">
              <a:extLst>
                <a:ext uri="{FF2B5EF4-FFF2-40B4-BE49-F238E27FC236}">
                  <a16:creationId xmlns:a16="http://schemas.microsoft.com/office/drawing/2014/main" id="{AC31CA9D-D76E-D3E0-BF9D-EA8A4D869E08}"/>
                </a:ext>
              </a:extLst>
            </p:cNvPr>
            <p:cNvSpPr/>
            <p:nvPr/>
          </p:nvSpPr>
          <p:spPr>
            <a:xfrm rot="10800000">
              <a:off x="1228662" y="2964753"/>
              <a:ext cx="325788" cy="215022"/>
            </a:xfrm>
            <a:prstGeom prst="triangle">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Arial"/>
                <a:ea typeface="+mn-ea"/>
                <a:cs typeface="Arial"/>
              </a:endParaRPr>
            </a:p>
          </p:txBody>
        </p:sp>
      </p:grpSp>
      <p:pic>
        <p:nvPicPr>
          <p:cNvPr id="6" name="Graphic 5">
            <a:extLst>
              <a:ext uri="{FF2B5EF4-FFF2-40B4-BE49-F238E27FC236}">
                <a16:creationId xmlns:a16="http://schemas.microsoft.com/office/drawing/2014/main" id="{51DBC80C-39B9-C3B5-C257-A28DD2D570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70500" y="2328167"/>
            <a:ext cx="432000" cy="432000"/>
          </a:xfrm>
          <a:prstGeom prst="rect">
            <a:avLst/>
          </a:prstGeom>
        </p:spPr>
      </p:pic>
      <p:grpSp>
        <p:nvGrpSpPr>
          <p:cNvPr id="12" name="Group 11">
            <a:extLst>
              <a:ext uri="{FF2B5EF4-FFF2-40B4-BE49-F238E27FC236}">
                <a16:creationId xmlns:a16="http://schemas.microsoft.com/office/drawing/2014/main" id="{70DBB4DC-1A8B-E6FF-AD24-604A97346315}"/>
              </a:ext>
            </a:extLst>
          </p:cNvPr>
          <p:cNvGrpSpPr/>
          <p:nvPr/>
        </p:nvGrpSpPr>
        <p:grpSpPr>
          <a:xfrm>
            <a:off x="431799" y="2213734"/>
            <a:ext cx="11328401" cy="3187401"/>
            <a:chOff x="431799" y="2213734"/>
            <a:chExt cx="11328401" cy="3187401"/>
          </a:xfrm>
        </p:grpSpPr>
        <p:grpSp>
          <p:nvGrpSpPr>
            <p:cNvPr id="23" name="Group 22">
              <a:extLst>
                <a:ext uri="{FF2B5EF4-FFF2-40B4-BE49-F238E27FC236}">
                  <a16:creationId xmlns:a16="http://schemas.microsoft.com/office/drawing/2014/main" id="{DF0F6431-6180-95D0-F041-C57330D4645B}"/>
                </a:ext>
              </a:extLst>
            </p:cNvPr>
            <p:cNvGrpSpPr/>
            <p:nvPr/>
          </p:nvGrpSpPr>
          <p:grpSpPr>
            <a:xfrm>
              <a:off x="7488466" y="2213734"/>
              <a:ext cx="1919514" cy="3187400"/>
              <a:chOff x="431800" y="2124072"/>
              <a:chExt cx="1919514" cy="4054656"/>
            </a:xfrm>
          </p:grpSpPr>
          <p:sp>
            <p:nvSpPr>
              <p:cNvPr id="25" name="Rectangle: Rounded Corners 24">
                <a:extLst>
                  <a:ext uri="{FF2B5EF4-FFF2-40B4-BE49-F238E27FC236}">
                    <a16:creationId xmlns:a16="http://schemas.microsoft.com/office/drawing/2014/main" id="{5468E1E1-3648-8601-F053-BA8EA3BD922A}"/>
                  </a:ext>
                </a:extLst>
              </p:cNvPr>
              <p:cNvSpPr/>
              <p:nvPr/>
            </p:nvSpPr>
            <p:spPr>
              <a:xfrm>
                <a:off x="551469" y="2124072"/>
                <a:ext cx="1710509" cy="4054656"/>
              </a:xfrm>
              <a:prstGeom prst="roundRect">
                <a:avLst>
                  <a:gd name="adj" fmla="val 8267"/>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1"/>
                  </a:solidFill>
                  <a:effectLst/>
                  <a:uLnTx/>
                  <a:uFillTx/>
                  <a:latin typeface="Arial"/>
                  <a:ea typeface="+mn-ea"/>
                  <a:cs typeface="Arial"/>
                </a:endParaRPr>
              </a:p>
            </p:txBody>
          </p:sp>
          <p:sp>
            <p:nvSpPr>
              <p:cNvPr id="26" name="Rectangle 25">
                <a:extLst>
                  <a:ext uri="{FF2B5EF4-FFF2-40B4-BE49-F238E27FC236}">
                    <a16:creationId xmlns:a16="http://schemas.microsoft.com/office/drawing/2014/main" id="{C19F0404-0124-BA24-BF2C-C08C41F5990B}"/>
                  </a:ext>
                </a:extLst>
              </p:cNvPr>
              <p:cNvSpPr/>
              <p:nvPr/>
            </p:nvSpPr>
            <p:spPr>
              <a:xfrm>
                <a:off x="431800" y="2964753"/>
                <a:ext cx="1919514" cy="2959253"/>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defRPr/>
                </a:pPr>
                <a:endParaRPr lang="en-GB" sz="1400" dirty="0">
                  <a:solidFill>
                    <a:srgbClr val="4D4D4D"/>
                  </a:solidFill>
                </a:endParaRPr>
              </a:p>
              <a:p>
                <a:pPr algn="ctr">
                  <a:defRPr/>
                </a:pPr>
                <a:r>
                  <a:rPr lang="en-GB" sz="1400" dirty="0">
                    <a:solidFill>
                      <a:srgbClr val="4D4D4D"/>
                    </a:solidFill>
                  </a:rPr>
                  <a:t>Process for determining what is material is subject to limited assurance by company auditors.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rgbClr val="4D4D4D"/>
                  </a:solidFill>
                </a:endParaRPr>
              </a:p>
            </p:txBody>
          </p:sp>
          <p:sp>
            <p:nvSpPr>
              <p:cNvPr id="27" name="Isosceles Triangle 26">
                <a:extLst>
                  <a:ext uri="{FF2B5EF4-FFF2-40B4-BE49-F238E27FC236}">
                    <a16:creationId xmlns:a16="http://schemas.microsoft.com/office/drawing/2014/main" id="{67F23A06-5EEC-3773-16BE-8395B08C3009}"/>
                  </a:ext>
                </a:extLst>
              </p:cNvPr>
              <p:cNvSpPr/>
              <p:nvPr/>
            </p:nvSpPr>
            <p:spPr>
              <a:xfrm rot="10800000">
                <a:off x="1228662" y="2964753"/>
                <a:ext cx="325788" cy="215022"/>
              </a:xfrm>
              <a:prstGeom prst="triangle">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Arial"/>
                  <a:ea typeface="+mn-ea"/>
                  <a:cs typeface="Arial"/>
                </a:endParaRPr>
              </a:p>
            </p:txBody>
          </p:sp>
        </p:grpSp>
        <p:grpSp>
          <p:nvGrpSpPr>
            <p:cNvPr id="10" name="Group 9">
              <a:extLst>
                <a:ext uri="{FF2B5EF4-FFF2-40B4-BE49-F238E27FC236}">
                  <a16:creationId xmlns:a16="http://schemas.microsoft.com/office/drawing/2014/main" id="{B3C6031A-5D65-5C13-F7B8-B726DC4958F6}"/>
                </a:ext>
              </a:extLst>
            </p:cNvPr>
            <p:cNvGrpSpPr/>
            <p:nvPr/>
          </p:nvGrpSpPr>
          <p:grpSpPr>
            <a:xfrm>
              <a:off x="431799" y="2213735"/>
              <a:ext cx="11328401" cy="3187400"/>
              <a:chOff x="431799" y="2213735"/>
              <a:chExt cx="11328401" cy="3187400"/>
            </a:xfrm>
          </p:grpSpPr>
          <p:grpSp>
            <p:nvGrpSpPr>
              <p:cNvPr id="5" name="Group 4">
                <a:extLst>
                  <a:ext uri="{FF2B5EF4-FFF2-40B4-BE49-F238E27FC236}">
                    <a16:creationId xmlns:a16="http://schemas.microsoft.com/office/drawing/2014/main" id="{63B353FD-B69F-04C1-C381-6FA2E24DD063}"/>
                  </a:ext>
                </a:extLst>
              </p:cNvPr>
              <p:cNvGrpSpPr/>
              <p:nvPr/>
            </p:nvGrpSpPr>
            <p:grpSpPr>
              <a:xfrm>
                <a:off x="431799" y="2213735"/>
                <a:ext cx="1919514" cy="3187399"/>
                <a:chOff x="431800" y="2124075"/>
                <a:chExt cx="1919514" cy="4054656"/>
              </a:xfrm>
            </p:grpSpPr>
            <p:sp>
              <p:nvSpPr>
                <p:cNvPr id="7" name="Rectangle: Rounded Corners 6">
                  <a:extLst>
                    <a:ext uri="{FF2B5EF4-FFF2-40B4-BE49-F238E27FC236}">
                      <a16:creationId xmlns:a16="http://schemas.microsoft.com/office/drawing/2014/main" id="{59BD0DB7-2CDA-6A9A-D34E-1720DA8B8D3D}"/>
                    </a:ext>
                  </a:extLst>
                </p:cNvPr>
                <p:cNvSpPr/>
                <p:nvPr/>
              </p:nvSpPr>
              <p:spPr>
                <a:xfrm>
                  <a:off x="536302" y="2124075"/>
                  <a:ext cx="1710509" cy="4054656"/>
                </a:xfrm>
                <a:prstGeom prst="roundRect">
                  <a:avLst>
                    <a:gd name="adj" fmla="val 8267"/>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1"/>
                    </a:solidFill>
                    <a:effectLst/>
                    <a:uLnTx/>
                    <a:uFillTx/>
                    <a:latin typeface="Arial"/>
                    <a:ea typeface="+mn-ea"/>
                    <a:cs typeface="Arial"/>
                  </a:endParaRPr>
                </a:p>
              </p:txBody>
            </p:sp>
            <p:sp>
              <p:nvSpPr>
                <p:cNvPr id="8" name="Rectangle 7">
                  <a:extLst>
                    <a:ext uri="{FF2B5EF4-FFF2-40B4-BE49-F238E27FC236}">
                      <a16:creationId xmlns:a16="http://schemas.microsoft.com/office/drawing/2014/main" id="{3951C917-ECA1-F2A1-AEF8-EC2A626B3192}"/>
                    </a:ext>
                  </a:extLst>
                </p:cNvPr>
                <p:cNvSpPr/>
                <p:nvPr/>
              </p:nvSpPr>
              <p:spPr>
                <a:xfrm>
                  <a:off x="431800" y="2964753"/>
                  <a:ext cx="1919514" cy="2959253"/>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4D4D4D"/>
                      </a:solidFill>
                    </a:rPr>
                    <a:t>EU regime on sustainability-related disclosures.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rgbClr val="4D4D4D"/>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4D4D4D"/>
                      </a:solidFill>
                    </a:rPr>
                    <a:t>Phased-in from 2025</a:t>
                  </a:r>
                  <a:r>
                    <a:rPr lang="en-BE" sz="1400" dirty="0">
                      <a:solidFill>
                        <a:srgbClr val="4D4D4D"/>
                      </a:solidFill>
                    </a:rPr>
                    <a:t>, but “stop the clock” legislation adopted – see class 6)</a:t>
                  </a:r>
                  <a:r>
                    <a:rPr lang="en-GB" sz="1400" dirty="0">
                      <a:solidFill>
                        <a:srgbClr val="4D4D4D"/>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rgbClr val="4D4D4D"/>
                    </a:solidFill>
                  </a:endParaRPr>
                </a:p>
              </p:txBody>
            </p:sp>
            <p:sp>
              <p:nvSpPr>
                <p:cNvPr id="9" name="Isosceles Triangle 8">
                  <a:extLst>
                    <a:ext uri="{FF2B5EF4-FFF2-40B4-BE49-F238E27FC236}">
                      <a16:creationId xmlns:a16="http://schemas.microsoft.com/office/drawing/2014/main" id="{09E750F9-2E9F-E1EA-1500-D7BAA15342AE}"/>
                    </a:ext>
                  </a:extLst>
                </p:cNvPr>
                <p:cNvSpPr/>
                <p:nvPr/>
              </p:nvSpPr>
              <p:spPr>
                <a:xfrm rot="10800000">
                  <a:off x="1228662" y="2964753"/>
                  <a:ext cx="325788" cy="215022"/>
                </a:xfrm>
                <a:prstGeom prst="triangle">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Arial"/>
                    <a:ea typeface="+mn-ea"/>
                    <a:cs typeface="Arial"/>
                  </a:endParaRPr>
                </a:p>
              </p:txBody>
            </p:sp>
          </p:grpSp>
          <p:grpSp>
            <p:nvGrpSpPr>
              <p:cNvPr id="11" name="Group 10">
                <a:extLst>
                  <a:ext uri="{FF2B5EF4-FFF2-40B4-BE49-F238E27FC236}">
                    <a16:creationId xmlns:a16="http://schemas.microsoft.com/office/drawing/2014/main" id="{88114C3F-84F3-FA85-67A2-5C81E4865523}"/>
                  </a:ext>
                </a:extLst>
              </p:cNvPr>
              <p:cNvGrpSpPr/>
              <p:nvPr/>
            </p:nvGrpSpPr>
            <p:grpSpPr>
              <a:xfrm>
                <a:off x="2784022" y="2213736"/>
                <a:ext cx="1919514" cy="3187399"/>
                <a:chOff x="431800" y="2124075"/>
                <a:chExt cx="1919514" cy="4054656"/>
              </a:xfrm>
            </p:grpSpPr>
            <p:sp>
              <p:nvSpPr>
                <p:cNvPr id="13" name="Rectangle: Rounded Corners 12">
                  <a:extLst>
                    <a:ext uri="{FF2B5EF4-FFF2-40B4-BE49-F238E27FC236}">
                      <a16:creationId xmlns:a16="http://schemas.microsoft.com/office/drawing/2014/main" id="{ED5B0CE5-AD8D-6547-2049-77DC86F41361}"/>
                    </a:ext>
                  </a:extLst>
                </p:cNvPr>
                <p:cNvSpPr/>
                <p:nvPr/>
              </p:nvSpPr>
              <p:spPr>
                <a:xfrm>
                  <a:off x="536302" y="2124075"/>
                  <a:ext cx="1710509" cy="4054656"/>
                </a:xfrm>
                <a:prstGeom prst="roundRect">
                  <a:avLst>
                    <a:gd name="adj" fmla="val 8267"/>
                  </a:avLst>
                </a:pr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1"/>
                    </a:solidFill>
                    <a:effectLst/>
                    <a:uLnTx/>
                    <a:uFillTx/>
                    <a:latin typeface="Arial"/>
                    <a:ea typeface="+mn-ea"/>
                    <a:cs typeface="Arial"/>
                  </a:endParaRPr>
                </a:p>
              </p:txBody>
            </p:sp>
            <p:sp>
              <p:nvSpPr>
                <p:cNvPr id="14" name="Rectangle 13">
                  <a:extLst>
                    <a:ext uri="{FF2B5EF4-FFF2-40B4-BE49-F238E27FC236}">
                      <a16:creationId xmlns:a16="http://schemas.microsoft.com/office/drawing/2014/main" id="{99D4E683-20B8-1AFF-7B85-9EFF73FC2852}"/>
                    </a:ext>
                  </a:extLst>
                </p:cNvPr>
                <p:cNvSpPr/>
                <p:nvPr/>
              </p:nvSpPr>
              <p:spPr>
                <a:xfrm>
                  <a:off x="431800" y="2964753"/>
                  <a:ext cx="1919514" cy="2959253"/>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4D4D4D"/>
                      </a:solidFill>
                    </a:rPr>
                    <a:t>Detailed disclosure requirements set out in European Sustainability Reporting Standards (“</a:t>
                  </a:r>
                  <a:r>
                    <a:rPr lang="en-GB" sz="1400" b="1" dirty="0">
                      <a:solidFill>
                        <a:srgbClr val="4D4D4D"/>
                      </a:solidFill>
                    </a:rPr>
                    <a:t>ESRS</a:t>
                  </a:r>
                  <a:r>
                    <a:rPr lang="en-GB" sz="1400" dirty="0">
                      <a:solidFill>
                        <a:srgbClr val="4D4D4D"/>
                      </a:solidFill>
                    </a:rPr>
                    <a:t>”).</a:t>
                  </a:r>
                </a:p>
              </p:txBody>
            </p:sp>
            <p:sp>
              <p:nvSpPr>
                <p:cNvPr id="15" name="Isosceles Triangle 14">
                  <a:extLst>
                    <a:ext uri="{FF2B5EF4-FFF2-40B4-BE49-F238E27FC236}">
                      <a16:creationId xmlns:a16="http://schemas.microsoft.com/office/drawing/2014/main" id="{9FCE99F9-9453-D8F7-8CEA-77DC53E5488F}"/>
                    </a:ext>
                  </a:extLst>
                </p:cNvPr>
                <p:cNvSpPr/>
                <p:nvPr/>
              </p:nvSpPr>
              <p:spPr>
                <a:xfrm rot="10800000">
                  <a:off x="1228662" y="2964753"/>
                  <a:ext cx="325788" cy="215022"/>
                </a:xfrm>
                <a:prstGeom prst="triangle">
                  <a:avLst/>
                </a:prstGeom>
                <a:solidFill>
                  <a:srgbClr val="669999"/>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Arial"/>
                    <a:ea typeface="+mn-ea"/>
                    <a:cs typeface="Arial"/>
                  </a:endParaRPr>
                </a:p>
              </p:txBody>
            </p:sp>
          </p:grpSp>
          <p:grpSp>
            <p:nvGrpSpPr>
              <p:cNvPr id="28" name="Group 27">
                <a:extLst>
                  <a:ext uri="{FF2B5EF4-FFF2-40B4-BE49-F238E27FC236}">
                    <a16:creationId xmlns:a16="http://schemas.microsoft.com/office/drawing/2014/main" id="{E6353B32-BF1E-DD33-9CAD-71C06234C622}"/>
                  </a:ext>
                </a:extLst>
              </p:cNvPr>
              <p:cNvGrpSpPr/>
              <p:nvPr/>
            </p:nvGrpSpPr>
            <p:grpSpPr>
              <a:xfrm>
                <a:off x="3527777" y="2213736"/>
                <a:ext cx="8232423" cy="3187399"/>
                <a:chOff x="3527777" y="2400007"/>
                <a:chExt cx="8232423" cy="3187399"/>
              </a:xfrm>
            </p:grpSpPr>
            <p:grpSp>
              <p:nvGrpSpPr>
                <p:cNvPr id="29" name="Group 28">
                  <a:extLst>
                    <a:ext uri="{FF2B5EF4-FFF2-40B4-BE49-F238E27FC236}">
                      <a16:creationId xmlns:a16="http://schemas.microsoft.com/office/drawing/2014/main" id="{4E184B5E-7169-1C65-6C7F-02E791DB8FBE}"/>
                    </a:ext>
                  </a:extLst>
                </p:cNvPr>
                <p:cNvGrpSpPr/>
                <p:nvPr/>
              </p:nvGrpSpPr>
              <p:grpSpPr>
                <a:xfrm>
                  <a:off x="9840686" y="2400007"/>
                  <a:ext cx="1919514" cy="3187399"/>
                  <a:chOff x="431800" y="2124075"/>
                  <a:chExt cx="1919514" cy="4054656"/>
                </a:xfrm>
              </p:grpSpPr>
              <p:sp>
                <p:nvSpPr>
                  <p:cNvPr id="31" name="Rectangle: Rounded Corners 30">
                    <a:extLst>
                      <a:ext uri="{FF2B5EF4-FFF2-40B4-BE49-F238E27FC236}">
                        <a16:creationId xmlns:a16="http://schemas.microsoft.com/office/drawing/2014/main" id="{43D66806-B9FB-8D53-580E-2A24237412C5}"/>
                      </a:ext>
                    </a:extLst>
                  </p:cNvPr>
                  <p:cNvSpPr/>
                  <p:nvPr/>
                </p:nvSpPr>
                <p:spPr>
                  <a:xfrm>
                    <a:off x="536302" y="2124075"/>
                    <a:ext cx="1710509" cy="4054656"/>
                  </a:xfrm>
                  <a:prstGeom prst="roundRect">
                    <a:avLst>
                      <a:gd name="adj" fmla="val 8267"/>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tx1"/>
                      </a:solidFill>
                      <a:effectLst/>
                      <a:uLnTx/>
                      <a:uFillTx/>
                      <a:latin typeface="Arial"/>
                      <a:ea typeface="+mn-ea"/>
                      <a:cs typeface="Arial"/>
                    </a:endParaRPr>
                  </a:p>
                </p:txBody>
              </p:sp>
              <p:sp>
                <p:nvSpPr>
                  <p:cNvPr id="32" name="Rectangle 31">
                    <a:extLst>
                      <a:ext uri="{FF2B5EF4-FFF2-40B4-BE49-F238E27FC236}">
                        <a16:creationId xmlns:a16="http://schemas.microsoft.com/office/drawing/2014/main" id="{070817F0-0B06-82A9-1E48-D8A3992FAF3A}"/>
                      </a:ext>
                    </a:extLst>
                  </p:cNvPr>
                  <p:cNvSpPr/>
                  <p:nvPr/>
                </p:nvSpPr>
                <p:spPr>
                  <a:xfrm>
                    <a:off x="431800" y="2964753"/>
                    <a:ext cx="1919514" cy="2959253"/>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defRPr/>
                    </a:pPr>
                    <a:r>
                      <a:rPr lang="en-GB" sz="1400" dirty="0">
                        <a:solidFill>
                          <a:srgbClr val="4D4D4D"/>
                        </a:solidFill>
                      </a:rPr>
                      <a:t>Must consider own operations and value chain (but expectations in relation to value chain are more limited).</a:t>
                    </a:r>
                  </a:p>
                </p:txBody>
              </p:sp>
              <p:sp>
                <p:nvSpPr>
                  <p:cNvPr id="33" name="Isosceles Triangle 32">
                    <a:extLst>
                      <a:ext uri="{FF2B5EF4-FFF2-40B4-BE49-F238E27FC236}">
                        <a16:creationId xmlns:a16="http://schemas.microsoft.com/office/drawing/2014/main" id="{DE2330A3-70DF-3E78-A80A-4EEB4EFC4799}"/>
                      </a:ext>
                    </a:extLst>
                  </p:cNvPr>
                  <p:cNvSpPr/>
                  <p:nvPr/>
                </p:nvSpPr>
                <p:spPr>
                  <a:xfrm rot="10800000">
                    <a:off x="1228662" y="2964753"/>
                    <a:ext cx="325788" cy="215022"/>
                  </a:xfrm>
                  <a:prstGeom prst="triangle">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Arial"/>
                      <a:ea typeface="+mn-ea"/>
                      <a:cs typeface="Arial"/>
                    </a:endParaRPr>
                  </a:p>
                </p:txBody>
              </p:sp>
            </p:grpSp>
            <p:pic>
              <p:nvPicPr>
                <p:cNvPr id="30" name="Graphic 29">
                  <a:extLst>
                    <a:ext uri="{FF2B5EF4-FFF2-40B4-BE49-F238E27FC236}">
                      <a16:creationId xmlns:a16="http://schemas.microsoft.com/office/drawing/2014/main" id="{018B75B0-D099-627F-4C64-8ABDE87B1A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27777" y="2514438"/>
                  <a:ext cx="432000" cy="432000"/>
                </a:xfrm>
                <a:prstGeom prst="rect">
                  <a:avLst/>
                </a:prstGeom>
              </p:spPr>
            </p:pic>
          </p:grpSp>
          <p:pic>
            <p:nvPicPr>
              <p:cNvPr id="35" name="Graphic 34">
                <a:extLst>
                  <a:ext uri="{FF2B5EF4-FFF2-40B4-BE49-F238E27FC236}">
                    <a16:creationId xmlns:a16="http://schemas.microsoft.com/office/drawing/2014/main" id="{C3E776D9-E37D-550E-9E1D-31BD9485D4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75555" y="2328167"/>
                <a:ext cx="432000" cy="432000"/>
              </a:xfrm>
              <a:prstGeom prst="rect">
                <a:avLst/>
              </a:prstGeom>
            </p:spPr>
          </p:pic>
        </p:grpSp>
      </p:grpSp>
      <p:pic>
        <p:nvPicPr>
          <p:cNvPr id="16" name="Graphic 15" descr="Magnifying glass with solid fill">
            <a:extLst>
              <a:ext uri="{FF2B5EF4-FFF2-40B4-BE49-F238E27FC236}">
                <a16:creationId xmlns:a16="http://schemas.microsoft.com/office/drawing/2014/main" id="{3BF3ECD1-B51E-5F2D-267E-14EFEE7CE1C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79279" y="2275225"/>
            <a:ext cx="537886" cy="537886"/>
          </a:xfrm>
          <a:prstGeom prst="rect">
            <a:avLst/>
          </a:prstGeom>
        </p:spPr>
      </p:pic>
      <p:pic>
        <p:nvPicPr>
          <p:cNvPr id="34" name="Graphic 33" descr="Clipboard Partially Checked with solid fill">
            <a:extLst>
              <a:ext uri="{FF2B5EF4-FFF2-40B4-BE49-F238E27FC236}">
                <a16:creationId xmlns:a16="http://schemas.microsoft.com/office/drawing/2014/main" id="{3ED21C51-2DD8-90BE-19ED-C92FD99F51D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532555" y="2275225"/>
            <a:ext cx="535774" cy="535774"/>
          </a:xfrm>
          <a:prstGeom prst="rect">
            <a:avLst/>
          </a:prstGeom>
        </p:spPr>
      </p:pic>
      <p:pic>
        <p:nvPicPr>
          <p:cNvPr id="3" name="Picture 2" descr="Image result for ulb llm international business law">
            <a:hlinkClick r:id="rId12"/>
            <a:extLst>
              <a:ext uri="{FF2B5EF4-FFF2-40B4-BE49-F238E27FC236}">
                <a16:creationId xmlns:a16="http://schemas.microsoft.com/office/drawing/2014/main" id="{E3CB8687-4C07-3A31-3743-BA3FFCE9ED6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742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Double materiality: Impact materiality vs financial materiality</a:t>
            </a:r>
          </a:p>
        </p:txBody>
      </p:sp>
      <p:sp>
        <p:nvSpPr>
          <p:cNvPr id="3" name="Freeform: Shape 2">
            <a:extLst>
              <a:ext uri="{FF2B5EF4-FFF2-40B4-BE49-F238E27FC236}">
                <a16:creationId xmlns:a16="http://schemas.microsoft.com/office/drawing/2014/main" id="{F5034B6F-0594-DD6F-6EEC-FEDDBAA2E587}"/>
              </a:ext>
            </a:extLst>
          </p:cNvPr>
          <p:cNvSpPr>
            <a:spLocks/>
          </p:cNvSpPr>
          <p:nvPr/>
        </p:nvSpPr>
        <p:spPr>
          <a:xfrm>
            <a:off x="979609" y="2292272"/>
            <a:ext cx="4515344"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66CCCC">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4" name="Freeform: Shape 3">
            <a:extLst>
              <a:ext uri="{FF2B5EF4-FFF2-40B4-BE49-F238E27FC236}">
                <a16:creationId xmlns:a16="http://schemas.microsoft.com/office/drawing/2014/main" id="{928D95C7-106C-1416-B85E-667A9F9E664B}"/>
              </a:ext>
            </a:extLst>
          </p:cNvPr>
          <p:cNvSpPr/>
          <p:nvPr/>
        </p:nvSpPr>
        <p:spPr>
          <a:xfrm>
            <a:off x="961282" y="2292263"/>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5" name="Rectangle 4">
            <a:extLst>
              <a:ext uri="{FF2B5EF4-FFF2-40B4-BE49-F238E27FC236}">
                <a16:creationId xmlns:a16="http://schemas.microsoft.com/office/drawing/2014/main" id="{E9FF0D48-96E0-D3B0-58E8-9B39A66202C5}"/>
              </a:ext>
            </a:extLst>
          </p:cNvPr>
          <p:cNvSpPr>
            <a:spLocks/>
          </p:cNvSpPr>
          <p:nvPr/>
        </p:nvSpPr>
        <p:spPr>
          <a:xfrm>
            <a:off x="961281" y="2735775"/>
            <a:ext cx="4530015" cy="1888710"/>
          </a:xfrm>
          <a:prstGeom prst="rect">
            <a:avLst/>
          </a:prstGeom>
          <a:solidFill>
            <a:srgbClr val="66CCCC">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6" name="TextBox 5">
            <a:extLst>
              <a:ext uri="{FF2B5EF4-FFF2-40B4-BE49-F238E27FC236}">
                <a16:creationId xmlns:a16="http://schemas.microsoft.com/office/drawing/2014/main" id="{50ABCA3D-EE6E-01E1-A900-FB2F3F1A9146}"/>
              </a:ext>
            </a:extLst>
          </p:cNvPr>
          <p:cNvSpPr txBox="1"/>
          <p:nvPr/>
        </p:nvSpPr>
        <p:spPr>
          <a:xfrm>
            <a:off x="1637739" y="2400641"/>
            <a:ext cx="3838949" cy="276999"/>
          </a:xfrm>
          <a:prstGeom prst="rect">
            <a:avLst/>
          </a:prstGeom>
          <a:noFill/>
        </p:spPr>
        <p:txBody>
          <a:bodyPr wrap="square" rtlCol="0">
            <a:spAutoFit/>
          </a:bodyPr>
          <a:lstStyle/>
          <a:p>
            <a:r>
              <a:rPr lang="en-GB" sz="1200" b="1" dirty="0">
                <a:solidFill>
                  <a:srgbClr val="4D4D4D"/>
                </a:solidFill>
                <a:cs typeface="Arial" panose="020B0604020202020204" pitchFamily="34" charset="0"/>
              </a:rPr>
              <a:t>Financial materiality </a:t>
            </a:r>
            <a:endParaRPr lang="en-GB" sz="1200" b="1" dirty="0">
              <a:solidFill>
                <a:srgbClr val="4D4D4D"/>
              </a:solidFill>
            </a:endParaRPr>
          </a:p>
        </p:txBody>
      </p:sp>
      <p:sp>
        <p:nvSpPr>
          <p:cNvPr id="7" name="Rectangle 6">
            <a:extLst>
              <a:ext uri="{FF2B5EF4-FFF2-40B4-BE49-F238E27FC236}">
                <a16:creationId xmlns:a16="http://schemas.microsoft.com/office/drawing/2014/main" id="{5DD3AAAF-4CE8-F61C-F01A-B235C1CA76DE}"/>
              </a:ext>
            </a:extLst>
          </p:cNvPr>
          <p:cNvSpPr>
            <a:spLocks noChangeAspect="1"/>
          </p:cNvSpPr>
          <p:nvPr/>
        </p:nvSpPr>
        <p:spPr>
          <a:xfrm>
            <a:off x="979610" y="2790794"/>
            <a:ext cx="4511685" cy="1757476"/>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200" dirty="0">
                <a:solidFill>
                  <a:srgbClr val="4D4D4D"/>
                </a:solidFill>
                <a:latin typeface="Arial" panose="020B0604020202020204" pitchFamily="34" charset="0"/>
              </a:rPr>
              <a:t>Risks/opportunities for the business</a:t>
            </a:r>
          </a:p>
          <a:p>
            <a:pPr>
              <a:buClr>
                <a:srgbClr val="4D4D4D"/>
              </a:buClr>
            </a:pPr>
            <a:endParaRPr lang="en-GB" sz="12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200" b="1" dirty="0">
                <a:solidFill>
                  <a:srgbClr val="4D4D4D"/>
                </a:solidFill>
                <a:latin typeface="Arial" panose="020B0604020202020204" pitchFamily="34" charset="0"/>
              </a:rPr>
              <a:t>Focus is on the reporting undertaking</a:t>
            </a:r>
          </a:p>
          <a:p>
            <a:pPr>
              <a:buClr>
                <a:srgbClr val="4D4D4D"/>
              </a:buClr>
            </a:pPr>
            <a:endParaRPr lang="en-GB" sz="12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200" dirty="0">
                <a:solidFill>
                  <a:srgbClr val="4D4D4D"/>
                </a:solidFill>
                <a:latin typeface="Arial" panose="020B0604020202020204" pitchFamily="34" charset="0"/>
              </a:rPr>
              <a:t>Materiality is based on the likelihood and potential magnitude of financial effects triggered by the relevant sustainability matter</a:t>
            </a:r>
          </a:p>
          <a:p>
            <a:pPr>
              <a:buClr>
                <a:srgbClr val="4D4D4D"/>
              </a:buClr>
            </a:pPr>
            <a:endParaRPr lang="en-GB" sz="1200" dirty="0">
              <a:solidFill>
                <a:srgbClr val="4D4D4D"/>
              </a:solidFill>
              <a:latin typeface="Arial" panose="020B0604020202020204" pitchFamily="34" charset="0"/>
            </a:endParaRPr>
          </a:p>
        </p:txBody>
      </p:sp>
      <p:sp>
        <p:nvSpPr>
          <p:cNvPr id="8" name="Freeform: Shape 7">
            <a:extLst>
              <a:ext uri="{FF2B5EF4-FFF2-40B4-BE49-F238E27FC236}">
                <a16:creationId xmlns:a16="http://schemas.microsoft.com/office/drawing/2014/main" id="{582A3F00-1BF2-636D-1361-F5A91B7D2E6A}"/>
              </a:ext>
            </a:extLst>
          </p:cNvPr>
          <p:cNvSpPr>
            <a:spLocks/>
          </p:cNvSpPr>
          <p:nvPr/>
        </p:nvSpPr>
        <p:spPr>
          <a:xfrm>
            <a:off x="6042575" y="2321206"/>
            <a:ext cx="4511686"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E5ADCC">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9" name="Freeform: Shape 8">
            <a:extLst>
              <a:ext uri="{FF2B5EF4-FFF2-40B4-BE49-F238E27FC236}">
                <a16:creationId xmlns:a16="http://schemas.microsoft.com/office/drawing/2014/main" id="{B258F73C-0703-26BF-AF24-9271C495DCD0}"/>
              </a:ext>
            </a:extLst>
          </p:cNvPr>
          <p:cNvSpPr/>
          <p:nvPr/>
        </p:nvSpPr>
        <p:spPr>
          <a:xfrm>
            <a:off x="6024248" y="2321197"/>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E5AD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0" name="Rectangle 9">
            <a:extLst>
              <a:ext uri="{FF2B5EF4-FFF2-40B4-BE49-F238E27FC236}">
                <a16:creationId xmlns:a16="http://schemas.microsoft.com/office/drawing/2014/main" id="{703D3EDA-3D87-DE55-97FE-4D0DC45E9B26}"/>
              </a:ext>
            </a:extLst>
          </p:cNvPr>
          <p:cNvSpPr>
            <a:spLocks/>
          </p:cNvSpPr>
          <p:nvPr/>
        </p:nvSpPr>
        <p:spPr>
          <a:xfrm>
            <a:off x="6024246" y="2764708"/>
            <a:ext cx="4530015" cy="1894441"/>
          </a:xfrm>
          <a:prstGeom prst="rect">
            <a:avLst/>
          </a:prstGeom>
          <a:solidFill>
            <a:srgbClr val="E5ADCC">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11" name="TextBox 10">
            <a:extLst>
              <a:ext uri="{FF2B5EF4-FFF2-40B4-BE49-F238E27FC236}">
                <a16:creationId xmlns:a16="http://schemas.microsoft.com/office/drawing/2014/main" id="{E2204703-CBEF-B2E3-584D-F2C4ACC5FBF3}"/>
              </a:ext>
            </a:extLst>
          </p:cNvPr>
          <p:cNvSpPr txBox="1"/>
          <p:nvPr/>
        </p:nvSpPr>
        <p:spPr>
          <a:xfrm>
            <a:off x="6700705" y="2429575"/>
            <a:ext cx="3838949" cy="276999"/>
          </a:xfrm>
          <a:prstGeom prst="rect">
            <a:avLst/>
          </a:prstGeom>
          <a:noFill/>
        </p:spPr>
        <p:txBody>
          <a:bodyPr wrap="square" rtlCol="0">
            <a:spAutoFit/>
          </a:bodyPr>
          <a:lstStyle/>
          <a:p>
            <a:r>
              <a:rPr lang="en-GB" sz="1200" b="1" kern="1200" dirty="0">
                <a:solidFill>
                  <a:srgbClr val="4D4D4D"/>
                </a:solidFill>
                <a:effectLst/>
                <a:cs typeface="Arial" panose="020B0604020202020204" pitchFamily="34" charset="0"/>
              </a:rPr>
              <a:t>Impact materiality</a:t>
            </a:r>
            <a:endParaRPr lang="en-GB" sz="1200" b="1" dirty="0">
              <a:solidFill>
                <a:srgbClr val="4D4D4D"/>
              </a:solidFill>
            </a:endParaRPr>
          </a:p>
        </p:txBody>
      </p:sp>
      <p:sp>
        <p:nvSpPr>
          <p:cNvPr id="12" name="Rectangle 11">
            <a:extLst>
              <a:ext uri="{FF2B5EF4-FFF2-40B4-BE49-F238E27FC236}">
                <a16:creationId xmlns:a16="http://schemas.microsoft.com/office/drawing/2014/main" id="{16EEB23E-5B66-B2FC-DC5C-D26DBBAC7C62}"/>
              </a:ext>
            </a:extLst>
          </p:cNvPr>
          <p:cNvSpPr>
            <a:spLocks noChangeAspect="1"/>
          </p:cNvSpPr>
          <p:nvPr/>
        </p:nvSpPr>
        <p:spPr>
          <a:xfrm>
            <a:off x="6027968" y="2822500"/>
            <a:ext cx="4511686" cy="1836649"/>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200" dirty="0">
                <a:solidFill>
                  <a:srgbClr val="4D4D4D"/>
                </a:solidFill>
                <a:latin typeface="Arial" panose="020B0604020202020204" pitchFamily="34" charset="0"/>
              </a:rPr>
              <a:t>Impacts of the business or its value chain on people and the environment </a:t>
            </a:r>
          </a:p>
          <a:p>
            <a:pPr>
              <a:buClr>
                <a:srgbClr val="4D4D4D"/>
              </a:buClr>
            </a:pPr>
            <a:endParaRPr lang="en-GB" sz="12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200" b="1" dirty="0">
                <a:solidFill>
                  <a:srgbClr val="4D4D4D"/>
                </a:solidFill>
                <a:latin typeface="Arial" panose="020B0604020202020204" pitchFamily="34" charset="0"/>
              </a:rPr>
              <a:t>Focus is on others, not on the reporting undertaking</a:t>
            </a:r>
          </a:p>
          <a:p>
            <a:pPr>
              <a:buClr>
                <a:srgbClr val="4D4D4D"/>
              </a:buClr>
            </a:pPr>
            <a:endParaRPr lang="en-GB" sz="12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200" dirty="0">
                <a:solidFill>
                  <a:srgbClr val="4D4D4D"/>
                </a:solidFill>
                <a:latin typeface="Arial" panose="020B0604020202020204" pitchFamily="34" charset="0"/>
              </a:rPr>
              <a:t>Materiality of an impact is based on its severity (which is based on scale, scope and irremediability, and for potential impacts, likelihood)</a:t>
            </a:r>
            <a:endParaRPr lang="en-GB" sz="1200" dirty="0">
              <a:solidFill>
                <a:srgbClr val="4D4D4D"/>
              </a:solidFill>
            </a:endParaRPr>
          </a:p>
          <a:p>
            <a:pPr>
              <a:buClr>
                <a:srgbClr val="4D4D4D"/>
              </a:buClr>
            </a:pPr>
            <a:endParaRPr lang="en-GB" sz="1200" dirty="0">
              <a:solidFill>
                <a:srgbClr val="4D4D4D"/>
              </a:solidFill>
              <a:highlight>
                <a:srgbClr val="FFFF00"/>
              </a:highlight>
            </a:endParaRPr>
          </a:p>
        </p:txBody>
      </p:sp>
      <p:pic>
        <p:nvPicPr>
          <p:cNvPr id="14" name="Graphic 13" descr="Transfer with solid fill">
            <a:extLst>
              <a:ext uri="{FF2B5EF4-FFF2-40B4-BE49-F238E27FC236}">
                <a16:creationId xmlns:a16="http://schemas.microsoft.com/office/drawing/2014/main" id="{1C0B3144-96C1-39E2-3609-CA9972AF86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2667" y="2342541"/>
            <a:ext cx="400814" cy="400814"/>
          </a:xfrm>
          <a:prstGeom prst="rect">
            <a:avLst/>
          </a:prstGeom>
        </p:spPr>
      </p:pic>
      <p:sp>
        <p:nvSpPr>
          <p:cNvPr id="15" name="Rectangle 14">
            <a:extLst>
              <a:ext uri="{FF2B5EF4-FFF2-40B4-BE49-F238E27FC236}">
                <a16:creationId xmlns:a16="http://schemas.microsoft.com/office/drawing/2014/main" id="{D5BE1586-0334-93B7-8A06-DC6A190768DF}"/>
              </a:ext>
            </a:extLst>
          </p:cNvPr>
          <p:cNvSpPr>
            <a:spLocks/>
          </p:cNvSpPr>
          <p:nvPr/>
        </p:nvSpPr>
        <p:spPr>
          <a:xfrm>
            <a:off x="6021481" y="4659149"/>
            <a:ext cx="4529772" cy="502237"/>
          </a:xfrm>
          <a:prstGeom prst="rect">
            <a:avLst/>
          </a:prstGeom>
          <a:solidFill>
            <a:srgbClr val="BDAD9F">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16" name="Rectangle 15">
            <a:extLst>
              <a:ext uri="{FF2B5EF4-FFF2-40B4-BE49-F238E27FC236}">
                <a16:creationId xmlns:a16="http://schemas.microsoft.com/office/drawing/2014/main" id="{0E320CD6-F520-2F4C-1049-D4634BD47185}"/>
              </a:ext>
            </a:extLst>
          </p:cNvPr>
          <p:cNvSpPr>
            <a:spLocks/>
          </p:cNvSpPr>
          <p:nvPr/>
        </p:nvSpPr>
        <p:spPr>
          <a:xfrm>
            <a:off x="961280" y="4618417"/>
            <a:ext cx="4530015" cy="502237"/>
          </a:xfrm>
          <a:prstGeom prst="rect">
            <a:avLst/>
          </a:prstGeom>
          <a:solidFill>
            <a:srgbClr val="BDAD9F">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17" name="Rectangle 16">
            <a:extLst>
              <a:ext uri="{FF2B5EF4-FFF2-40B4-BE49-F238E27FC236}">
                <a16:creationId xmlns:a16="http://schemas.microsoft.com/office/drawing/2014/main" id="{BDE99A80-8BAE-40BC-3A3C-8C3036CDC645}"/>
              </a:ext>
            </a:extLst>
          </p:cNvPr>
          <p:cNvSpPr>
            <a:spLocks noChangeAspect="1"/>
          </p:cNvSpPr>
          <p:nvPr/>
        </p:nvSpPr>
        <p:spPr>
          <a:xfrm>
            <a:off x="6001729" y="4729903"/>
            <a:ext cx="4436986" cy="360728"/>
          </a:xfrm>
          <a:prstGeom prst="rect">
            <a:avLst/>
          </a:prstGeom>
          <a:noFill/>
        </p:spPr>
        <p:txBody>
          <a:bodyPr wrap="square">
            <a:noAutofit/>
          </a:bodyPr>
          <a:lstStyle/>
          <a:p>
            <a:pPr algn="ctr">
              <a:buClr>
                <a:srgbClr val="4D4D4D"/>
              </a:buClr>
            </a:pPr>
            <a:r>
              <a:rPr lang="en-GB" sz="1400" b="1" dirty="0">
                <a:solidFill>
                  <a:srgbClr val="4D4D4D"/>
                </a:solidFill>
                <a:latin typeface="Arial" panose="020B0604020202020204" pitchFamily="34" charset="0"/>
              </a:rPr>
              <a:t>Think of it as…:  “Inside </a:t>
            </a:r>
            <a:r>
              <a:rPr lang="en-GB" sz="1400" b="1" dirty="0">
                <a:solidFill>
                  <a:srgbClr val="4D4D4D"/>
                </a:solidFill>
                <a:latin typeface="Arial" panose="020B0604020202020204" pitchFamily="34" charset="0"/>
                <a:sym typeface="Wingdings" panose="05000000000000000000" pitchFamily="2" charset="2"/>
              </a:rPr>
              <a:t> Out”</a:t>
            </a:r>
            <a:endParaRPr lang="en-GB" sz="1400" b="1" dirty="0">
              <a:solidFill>
                <a:srgbClr val="4D4D4D"/>
              </a:solidFill>
            </a:endParaRPr>
          </a:p>
          <a:p>
            <a:pPr>
              <a:buClr>
                <a:srgbClr val="4D4D4D"/>
              </a:buClr>
            </a:pPr>
            <a:endParaRPr lang="en-GB" sz="1400" b="1" dirty="0">
              <a:solidFill>
                <a:srgbClr val="4D4D4D"/>
              </a:solidFill>
              <a:highlight>
                <a:srgbClr val="FFFF00"/>
              </a:highlight>
            </a:endParaRPr>
          </a:p>
        </p:txBody>
      </p:sp>
      <p:sp>
        <p:nvSpPr>
          <p:cNvPr id="19" name="Rectangle 18">
            <a:extLst>
              <a:ext uri="{FF2B5EF4-FFF2-40B4-BE49-F238E27FC236}">
                <a16:creationId xmlns:a16="http://schemas.microsoft.com/office/drawing/2014/main" id="{07CA8BDF-9627-7AAF-05D3-BA700052CC9E}"/>
              </a:ext>
            </a:extLst>
          </p:cNvPr>
          <p:cNvSpPr>
            <a:spLocks noChangeAspect="1"/>
          </p:cNvSpPr>
          <p:nvPr/>
        </p:nvSpPr>
        <p:spPr>
          <a:xfrm>
            <a:off x="971242" y="4702574"/>
            <a:ext cx="4514664" cy="360728"/>
          </a:xfrm>
          <a:prstGeom prst="rect">
            <a:avLst/>
          </a:prstGeom>
          <a:noFill/>
        </p:spPr>
        <p:txBody>
          <a:bodyPr wrap="square">
            <a:noAutofit/>
          </a:bodyPr>
          <a:lstStyle/>
          <a:p>
            <a:pPr algn="ctr">
              <a:buClr>
                <a:srgbClr val="4D4D4D"/>
              </a:buClr>
            </a:pPr>
            <a:r>
              <a:rPr lang="en-GB" sz="1400" b="1" dirty="0">
                <a:solidFill>
                  <a:srgbClr val="4D4D4D"/>
                </a:solidFill>
                <a:latin typeface="Arial" panose="020B0604020202020204" pitchFamily="34" charset="0"/>
              </a:rPr>
              <a:t>Think of it as…:  “Outside </a:t>
            </a:r>
            <a:r>
              <a:rPr lang="en-GB" sz="1400" b="1" dirty="0">
                <a:solidFill>
                  <a:srgbClr val="4D4D4D"/>
                </a:solidFill>
                <a:latin typeface="Arial" panose="020B0604020202020204" pitchFamily="34" charset="0"/>
                <a:sym typeface="Wingdings" panose="05000000000000000000" pitchFamily="2" charset="2"/>
              </a:rPr>
              <a:t> In”</a:t>
            </a:r>
            <a:endParaRPr lang="en-GB" sz="1400" b="1" dirty="0">
              <a:solidFill>
                <a:srgbClr val="4D4D4D"/>
              </a:solidFill>
            </a:endParaRPr>
          </a:p>
          <a:p>
            <a:pPr>
              <a:buClr>
                <a:srgbClr val="4D4D4D"/>
              </a:buClr>
            </a:pPr>
            <a:endParaRPr lang="en-GB" sz="1400" b="1" dirty="0">
              <a:solidFill>
                <a:srgbClr val="4D4D4D"/>
              </a:solidFill>
              <a:highlight>
                <a:srgbClr val="FFFF00"/>
              </a:highlight>
            </a:endParaRPr>
          </a:p>
        </p:txBody>
      </p:sp>
      <p:pic>
        <p:nvPicPr>
          <p:cNvPr id="18" name="Graphic 17" descr="Transfer with solid fill">
            <a:extLst>
              <a:ext uri="{FF2B5EF4-FFF2-40B4-BE49-F238E27FC236}">
                <a16:creationId xmlns:a16="http://schemas.microsoft.com/office/drawing/2014/main" id="{51903902-27C2-1915-C483-8D4E2BD36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7355" y="2321197"/>
            <a:ext cx="400814" cy="400814"/>
          </a:xfrm>
          <a:prstGeom prst="rect">
            <a:avLst/>
          </a:prstGeom>
        </p:spPr>
      </p:pic>
      <p:pic>
        <p:nvPicPr>
          <p:cNvPr id="13" name="Picture 2" descr="Image result for ulb llm international business law">
            <a:hlinkClick r:id="rId5"/>
            <a:extLst>
              <a:ext uri="{FF2B5EF4-FFF2-40B4-BE49-F238E27FC236}">
                <a16:creationId xmlns:a16="http://schemas.microsoft.com/office/drawing/2014/main" id="{4B9A5AA6-A6F4-3CFD-3BBF-BCB5217DCBB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23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DE0E-97A8-4C83-8CC3-55030CD5A144}"/>
              </a:ext>
            </a:extLst>
          </p:cNvPr>
          <p:cNvSpPr>
            <a:spLocks noGrp="1"/>
          </p:cNvSpPr>
          <p:nvPr>
            <p:ph type="title"/>
          </p:nvPr>
        </p:nvSpPr>
        <p:spPr/>
        <p:txBody>
          <a:bodyPr/>
          <a:lstStyle/>
          <a:p>
            <a:r>
              <a:rPr lang="en-GB" dirty="0">
                <a:solidFill>
                  <a:srgbClr val="AF005F"/>
                </a:solidFill>
              </a:rPr>
              <a:t>CSRD – scope of application </a:t>
            </a:r>
          </a:p>
        </p:txBody>
      </p:sp>
      <p:sp>
        <p:nvSpPr>
          <p:cNvPr id="13" name="TextBox 12">
            <a:extLst>
              <a:ext uri="{FF2B5EF4-FFF2-40B4-BE49-F238E27FC236}">
                <a16:creationId xmlns:a16="http://schemas.microsoft.com/office/drawing/2014/main" id="{6F256204-16DF-342F-0DD4-725D9C4A1266}"/>
              </a:ext>
            </a:extLst>
          </p:cNvPr>
          <p:cNvSpPr txBox="1"/>
          <p:nvPr/>
        </p:nvSpPr>
        <p:spPr>
          <a:xfrm>
            <a:off x="412800" y="1504950"/>
            <a:ext cx="11217225" cy="371640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All large EU companies, that is, EU companies (including EU subsidiaries of non-EU parent companies) exceeding at least two of the following criteria:</a:t>
            </a:r>
          </a:p>
          <a:p>
            <a:pPr marL="742950" lvl="1" indent="-285750">
              <a:spcAft>
                <a:spcPts val="900"/>
              </a:spcAft>
              <a:buFont typeface="Arial" panose="020B0604020202020204" pitchFamily="34" charset="0"/>
              <a:buChar char="&gt;"/>
              <a:defRPr/>
            </a:pPr>
            <a:r>
              <a:rPr lang="en-GB" dirty="0">
                <a:latin typeface="+mj-lt"/>
              </a:rPr>
              <a:t>more than 250 employees</a:t>
            </a:r>
          </a:p>
          <a:p>
            <a:pPr marL="742950" lvl="1" indent="-285750">
              <a:spcAft>
                <a:spcPts val="900"/>
              </a:spcAft>
              <a:buFont typeface="Arial" panose="020B0604020202020204" pitchFamily="34" charset="0"/>
              <a:buChar char="&gt;"/>
              <a:defRPr/>
            </a:pPr>
            <a:r>
              <a:rPr lang="en-GB" dirty="0">
                <a:latin typeface="+mj-lt"/>
              </a:rPr>
              <a:t>a turnover of more than €40 million</a:t>
            </a:r>
          </a:p>
          <a:p>
            <a:pPr marL="742950" lvl="1" indent="-285750">
              <a:spcAft>
                <a:spcPts val="900"/>
              </a:spcAft>
              <a:buFont typeface="Arial" panose="020B0604020202020204" pitchFamily="34" charset="0"/>
              <a:buChar char="&gt;"/>
              <a:defRPr/>
            </a:pPr>
            <a:r>
              <a:rPr lang="en-GB" dirty="0">
                <a:latin typeface="+mj-lt"/>
              </a:rPr>
              <a:t>total assets of €20 million</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Companies with securities listed on an EU-regulated market, irrespective of whether the issuer is established in the EU or a non-EU country</a:t>
            </a:r>
          </a:p>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b="0" i="0" dirty="0">
                <a:solidFill>
                  <a:srgbClr val="000000"/>
                </a:solidFill>
                <a:effectLst/>
                <a:latin typeface="Arial" panose="020B0604020202020204" pitchFamily="34" charset="0"/>
              </a:rPr>
              <a:t>Non-EU undertakings with annual EU-generated revenues in excess of €150 million and which also have either a large or listed EU subsidiary or a significant EU branch (generating €40 million in revenues). The respective subsidiary or branch will be responsible for publishing CSRD-style sustainability reports for these non-EU undertakings at a consolidated level</a:t>
            </a:r>
            <a:endParaRPr lang="en-GB" dirty="0">
              <a:latin typeface="+mj-lt"/>
            </a:endParaRPr>
          </a:p>
        </p:txBody>
      </p:sp>
      <p:pic>
        <p:nvPicPr>
          <p:cNvPr id="3" name="Picture 2" descr="Image result for ulb llm international business law">
            <a:hlinkClick r:id="rId2"/>
            <a:extLst>
              <a:ext uri="{FF2B5EF4-FFF2-40B4-BE49-F238E27FC236}">
                <a16:creationId xmlns:a16="http://schemas.microsoft.com/office/drawing/2014/main" id="{A03D9F8F-54A4-C2BF-2D0E-A756F2B48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580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0130955F-BC93-48BB-AB5A-CDDB6B0AE919}"/>
              </a:ext>
            </a:extLst>
          </p:cNvPr>
          <p:cNvSpPr>
            <a:spLocks noGrp="1"/>
          </p:cNvSpPr>
          <p:nvPr>
            <p:ph type="title"/>
          </p:nvPr>
        </p:nvSpPr>
        <p:spPr/>
        <p:txBody>
          <a:bodyPr/>
          <a:lstStyle/>
          <a:p>
            <a:r>
              <a:rPr lang="en-GB" dirty="0"/>
              <a:t>CSRD – temporal scope of application</a:t>
            </a:r>
            <a:br>
              <a:rPr lang="en-BE" dirty="0"/>
            </a:br>
            <a:r>
              <a:rPr lang="en-BE" dirty="0"/>
              <a:t>Changed by “stop the clock” proposal for post-wave 1 companies</a:t>
            </a:r>
            <a:endParaRPr lang="en-GB" dirty="0"/>
          </a:p>
        </p:txBody>
      </p:sp>
      <p:pic>
        <p:nvPicPr>
          <p:cNvPr id="13" name="Picture 12">
            <a:extLst>
              <a:ext uri="{FF2B5EF4-FFF2-40B4-BE49-F238E27FC236}">
                <a16:creationId xmlns:a16="http://schemas.microsoft.com/office/drawing/2014/main" id="{50D14017-9853-CE86-D7FA-B7871EB8DF94}"/>
              </a:ext>
            </a:extLst>
          </p:cNvPr>
          <p:cNvPicPr>
            <a:picLocks noChangeAspect="1"/>
          </p:cNvPicPr>
          <p:nvPr/>
        </p:nvPicPr>
        <p:blipFill>
          <a:blip r:embed="rId3"/>
          <a:stretch>
            <a:fillRect/>
          </a:stretch>
        </p:blipFill>
        <p:spPr>
          <a:xfrm>
            <a:off x="1354959" y="1287205"/>
            <a:ext cx="9482081" cy="4981044"/>
          </a:xfrm>
          <a:prstGeom prst="rect">
            <a:avLst/>
          </a:prstGeom>
        </p:spPr>
      </p:pic>
      <p:pic>
        <p:nvPicPr>
          <p:cNvPr id="2" name="Picture 2" descr="Image result for ulb llm international business law">
            <a:hlinkClick r:id="rId4"/>
            <a:extLst>
              <a:ext uri="{FF2B5EF4-FFF2-40B4-BE49-F238E27FC236}">
                <a16:creationId xmlns:a16="http://schemas.microsoft.com/office/drawing/2014/main" id="{AFC304E7-3EC8-AFE6-C1CF-BB10020636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033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7AC5-C069-9D87-81A4-A7B7DCD78A52}"/>
              </a:ext>
            </a:extLst>
          </p:cNvPr>
          <p:cNvSpPr>
            <a:spLocks noGrp="1"/>
          </p:cNvSpPr>
          <p:nvPr>
            <p:ph type="title"/>
          </p:nvPr>
        </p:nvSpPr>
        <p:spPr/>
        <p:txBody>
          <a:bodyPr/>
          <a:lstStyle/>
          <a:p>
            <a:r>
              <a:rPr lang="en-GB" dirty="0"/>
              <a:t>Sustainability matters in scope of CSRD</a:t>
            </a:r>
          </a:p>
        </p:txBody>
      </p:sp>
      <p:grpSp>
        <p:nvGrpSpPr>
          <p:cNvPr id="5" name="Group 4">
            <a:extLst>
              <a:ext uri="{FF2B5EF4-FFF2-40B4-BE49-F238E27FC236}">
                <a16:creationId xmlns:a16="http://schemas.microsoft.com/office/drawing/2014/main" id="{B9BF1778-E9D8-E520-951C-818CF36FDCBF}"/>
              </a:ext>
            </a:extLst>
          </p:cNvPr>
          <p:cNvGrpSpPr/>
          <p:nvPr/>
        </p:nvGrpSpPr>
        <p:grpSpPr>
          <a:xfrm>
            <a:off x="412800" y="1313906"/>
            <a:ext cx="11347400" cy="4793957"/>
            <a:chOff x="412800" y="1352006"/>
            <a:chExt cx="11347400" cy="4793957"/>
          </a:xfrm>
        </p:grpSpPr>
        <p:sp>
          <p:nvSpPr>
            <p:cNvPr id="11" name="Rectangle: Rounded Corners 10">
              <a:extLst>
                <a:ext uri="{FF2B5EF4-FFF2-40B4-BE49-F238E27FC236}">
                  <a16:creationId xmlns:a16="http://schemas.microsoft.com/office/drawing/2014/main" id="{5556E057-990F-9397-65F5-F231D6C3EBD4}"/>
                </a:ext>
              </a:extLst>
            </p:cNvPr>
            <p:cNvSpPr/>
            <p:nvPr/>
          </p:nvSpPr>
          <p:spPr>
            <a:xfrm>
              <a:off x="412800" y="5276258"/>
              <a:ext cx="3630903" cy="869705"/>
            </a:xfrm>
            <a:prstGeom prst="roundRect">
              <a:avLst/>
            </a:prstGeom>
            <a:solidFill>
              <a:srgbClr val="66CCCC"/>
            </a:solidFill>
            <a:ln w="13056" cap="flat">
              <a:noFill/>
              <a:prstDash val="solid"/>
              <a:miter/>
            </a:ln>
          </p:spPr>
          <p:txBody>
            <a:bodyPr rtlCol="0" anchor="ctr"/>
            <a:lstStyle/>
            <a:p>
              <a:endParaRPr lang="en-GB"/>
            </a:p>
          </p:txBody>
        </p:sp>
        <p:sp>
          <p:nvSpPr>
            <p:cNvPr id="27" name="Rectangle: Rounded Corners 26">
              <a:extLst>
                <a:ext uri="{FF2B5EF4-FFF2-40B4-BE49-F238E27FC236}">
                  <a16:creationId xmlns:a16="http://schemas.microsoft.com/office/drawing/2014/main" id="{93FA96D2-EC1B-A192-27FC-044E902B0C49}"/>
                </a:ext>
              </a:extLst>
            </p:cNvPr>
            <p:cNvSpPr/>
            <p:nvPr/>
          </p:nvSpPr>
          <p:spPr>
            <a:xfrm>
              <a:off x="412800" y="4295163"/>
              <a:ext cx="3630903" cy="869705"/>
            </a:xfrm>
            <a:prstGeom prst="roundRect">
              <a:avLst/>
            </a:prstGeom>
            <a:solidFill>
              <a:srgbClr val="99CC99"/>
            </a:solidFill>
            <a:ln w="13056" cap="flat">
              <a:noFill/>
              <a:prstDash val="solid"/>
              <a:miter/>
            </a:ln>
          </p:spPr>
          <p:txBody>
            <a:bodyPr rtlCol="0" anchor="ctr"/>
            <a:lstStyle/>
            <a:p>
              <a:endParaRPr lang="en-GB"/>
            </a:p>
          </p:txBody>
        </p:sp>
        <p:sp>
          <p:nvSpPr>
            <p:cNvPr id="32" name="Rectangle: Rounded Corners 31">
              <a:extLst>
                <a:ext uri="{FF2B5EF4-FFF2-40B4-BE49-F238E27FC236}">
                  <a16:creationId xmlns:a16="http://schemas.microsoft.com/office/drawing/2014/main" id="{7E5D4918-6203-53D2-7EE9-36BB0B43E097}"/>
                </a:ext>
              </a:extLst>
            </p:cNvPr>
            <p:cNvSpPr/>
            <p:nvPr/>
          </p:nvSpPr>
          <p:spPr>
            <a:xfrm>
              <a:off x="412800" y="3314197"/>
              <a:ext cx="3630903" cy="869705"/>
            </a:xfrm>
            <a:prstGeom prst="roundRect">
              <a:avLst/>
            </a:prstGeom>
            <a:solidFill>
              <a:srgbClr val="CCCC99"/>
            </a:solidFill>
            <a:ln w="13056" cap="flat">
              <a:noFill/>
              <a:prstDash val="solid"/>
              <a:miter/>
            </a:ln>
          </p:spPr>
          <p:txBody>
            <a:bodyPr rtlCol="0" anchor="ctr"/>
            <a:lstStyle/>
            <a:p>
              <a:endParaRPr lang="en-GB"/>
            </a:p>
          </p:txBody>
        </p:sp>
        <p:sp>
          <p:nvSpPr>
            <p:cNvPr id="65" name="Rectangle: Rounded Corners 64">
              <a:extLst>
                <a:ext uri="{FF2B5EF4-FFF2-40B4-BE49-F238E27FC236}">
                  <a16:creationId xmlns:a16="http://schemas.microsoft.com/office/drawing/2014/main" id="{986A2E05-6B6D-D1A4-884D-D0DED2607B60}"/>
                </a:ext>
              </a:extLst>
            </p:cNvPr>
            <p:cNvSpPr/>
            <p:nvPr/>
          </p:nvSpPr>
          <p:spPr>
            <a:xfrm>
              <a:off x="412800" y="2333101"/>
              <a:ext cx="3630903" cy="869705"/>
            </a:xfrm>
            <a:prstGeom prst="roundRect">
              <a:avLst/>
            </a:prstGeom>
            <a:solidFill>
              <a:srgbClr val="A9A197"/>
            </a:solidFill>
            <a:ln w="13056" cap="flat">
              <a:noFill/>
              <a:prstDash val="solid"/>
              <a:miter/>
            </a:ln>
          </p:spPr>
          <p:txBody>
            <a:bodyPr rtlCol="0" anchor="ctr"/>
            <a:lstStyle/>
            <a:p>
              <a:endParaRPr lang="en-GB"/>
            </a:p>
          </p:txBody>
        </p:sp>
        <p:sp>
          <p:nvSpPr>
            <p:cNvPr id="90" name="Rectangle: Rounded Corners 89">
              <a:extLst>
                <a:ext uri="{FF2B5EF4-FFF2-40B4-BE49-F238E27FC236}">
                  <a16:creationId xmlns:a16="http://schemas.microsoft.com/office/drawing/2014/main" id="{DEC9AB02-3B96-C34A-DAF7-F9383E7DFFCA}"/>
                </a:ext>
              </a:extLst>
            </p:cNvPr>
            <p:cNvSpPr/>
            <p:nvPr/>
          </p:nvSpPr>
          <p:spPr>
            <a:xfrm>
              <a:off x="412800" y="1352006"/>
              <a:ext cx="3630903" cy="869705"/>
            </a:xfrm>
            <a:prstGeom prst="roundRect">
              <a:avLst/>
            </a:prstGeom>
            <a:solidFill>
              <a:srgbClr val="BF337F"/>
            </a:solidFill>
            <a:ln w="13056" cap="flat">
              <a:noFill/>
              <a:prstDash val="solid"/>
              <a:miter/>
            </a:ln>
          </p:spPr>
          <p:txBody>
            <a:bodyPr rtlCol="0" anchor="ctr"/>
            <a:lstStyle/>
            <a:p>
              <a:endParaRPr lang="en-GB"/>
            </a:p>
          </p:txBody>
        </p:sp>
        <p:sp>
          <p:nvSpPr>
            <p:cNvPr id="91" name="Rectangle: Rounded Corners 90">
              <a:extLst>
                <a:ext uri="{FF2B5EF4-FFF2-40B4-BE49-F238E27FC236}">
                  <a16:creationId xmlns:a16="http://schemas.microsoft.com/office/drawing/2014/main" id="{AE7A2FB8-D662-5952-9D4B-4085D08AFAFE}"/>
                </a:ext>
              </a:extLst>
            </p:cNvPr>
            <p:cNvSpPr/>
            <p:nvPr/>
          </p:nvSpPr>
          <p:spPr>
            <a:xfrm>
              <a:off x="8143464" y="5276258"/>
              <a:ext cx="3616736" cy="869705"/>
            </a:xfrm>
            <a:prstGeom prst="roundRect">
              <a:avLst/>
            </a:prstGeom>
            <a:solidFill>
              <a:srgbClr val="CC5C99"/>
            </a:solidFill>
            <a:ln w="13056" cap="flat">
              <a:noFill/>
              <a:prstDash val="solid"/>
              <a:miter/>
            </a:ln>
          </p:spPr>
          <p:txBody>
            <a:bodyPr rtlCol="0" anchor="ctr"/>
            <a:lstStyle/>
            <a:p>
              <a:endParaRPr lang="en-GB"/>
            </a:p>
          </p:txBody>
        </p:sp>
        <p:sp>
          <p:nvSpPr>
            <p:cNvPr id="92" name="Rectangle: Rounded Corners 91">
              <a:extLst>
                <a:ext uri="{FF2B5EF4-FFF2-40B4-BE49-F238E27FC236}">
                  <a16:creationId xmlns:a16="http://schemas.microsoft.com/office/drawing/2014/main" id="{60755A25-DEB9-287F-FABE-CEC5EAD02BB3}"/>
                </a:ext>
              </a:extLst>
            </p:cNvPr>
            <p:cNvSpPr/>
            <p:nvPr/>
          </p:nvSpPr>
          <p:spPr>
            <a:xfrm>
              <a:off x="8143464" y="4295163"/>
              <a:ext cx="3616736" cy="869705"/>
            </a:xfrm>
            <a:prstGeom prst="roundRect">
              <a:avLst/>
            </a:prstGeom>
            <a:solidFill>
              <a:srgbClr val="666699"/>
            </a:solidFill>
            <a:ln w="13056" cap="flat">
              <a:noFill/>
              <a:prstDash val="solid"/>
              <a:miter/>
            </a:ln>
          </p:spPr>
          <p:txBody>
            <a:bodyPr rtlCol="0" anchor="ctr"/>
            <a:lstStyle/>
            <a:p>
              <a:endParaRPr lang="en-GB"/>
            </a:p>
          </p:txBody>
        </p:sp>
        <p:sp>
          <p:nvSpPr>
            <p:cNvPr id="93" name="Rectangle: Rounded Corners 92">
              <a:extLst>
                <a:ext uri="{FF2B5EF4-FFF2-40B4-BE49-F238E27FC236}">
                  <a16:creationId xmlns:a16="http://schemas.microsoft.com/office/drawing/2014/main" id="{5702E392-D9E8-5677-0B48-26441E31AED5}"/>
                </a:ext>
              </a:extLst>
            </p:cNvPr>
            <p:cNvSpPr/>
            <p:nvPr/>
          </p:nvSpPr>
          <p:spPr>
            <a:xfrm>
              <a:off x="8143464" y="3314197"/>
              <a:ext cx="3616736" cy="869705"/>
            </a:xfrm>
            <a:prstGeom prst="roundRect">
              <a:avLst/>
            </a:prstGeom>
            <a:solidFill>
              <a:srgbClr val="9999CC"/>
            </a:solidFill>
            <a:ln w="13056" cap="flat">
              <a:noFill/>
              <a:prstDash val="solid"/>
              <a:miter/>
            </a:ln>
          </p:spPr>
          <p:txBody>
            <a:bodyPr rtlCol="0" anchor="ctr"/>
            <a:lstStyle/>
            <a:p>
              <a:endParaRPr lang="en-GB"/>
            </a:p>
          </p:txBody>
        </p:sp>
        <p:sp>
          <p:nvSpPr>
            <p:cNvPr id="94" name="Rectangle: Rounded Corners 93">
              <a:extLst>
                <a:ext uri="{FF2B5EF4-FFF2-40B4-BE49-F238E27FC236}">
                  <a16:creationId xmlns:a16="http://schemas.microsoft.com/office/drawing/2014/main" id="{4DBFC417-D30E-1B50-E6AD-3A8B4B4AC2FB}"/>
                </a:ext>
              </a:extLst>
            </p:cNvPr>
            <p:cNvSpPr/>
            <p:nvPr/>
          </p:nvSpPr>
          <p:spPr>
            <a:xfrm>
              <a:off x="8143464" y="2333101"/>
              <a:ext cx="3616736" cy="869705"/>
            </a:xfrm>
            <a:prstGeom prst="roundRect">
              <a:avLst/>
            </a:prstGeom>
            <a:solidFill>
              <a:srgbClr val="99CCFF"/>
            </a:solidFill>
            <a:ln w="13056" cap="flat">
              <a:noFill/>
              <a:prstDash val="solid"/>
              <a:miter/>
            </a:ln>
          </p:spPr>
          <p:txBody>
            <a:bodyPr rtlCol="0" anchor="ctr"/>
            <a:lstStyle/>
            <a:p>
              <a:endParaRPr lang="en-GB"/>
            </a:p>
          </p:txBody>
        </p:sp>
        <p:sp>
          <p:nvSpPr>
            <p:cNvPr id="95" name="Rectangle: Rounded Corners 94">
              <a:extLst>
                <a:ext uri="{FF2B5EF4-FFF2-40B4-BE49-F238E27FC236}">
                  <a16:creationId xmlns:a16="http://schemas.microsoft.com/office/drawing/2014/main" id="{B4C956B9-6D0D-164E-6CFC-8413ACBF337B}"/>
                </a:ext>
              </a:extLst>
            </p:cNvPr>
            <p:cNvSpPr/>
            <p:nvPr/>
          </p:nvSpPr>
          <p:spPr>
            <a:xfrm>
              <a:off x="8143464" y="1352006"/>
              <a:ext cx="3616736" cy="869705"/>
            </a:xfrm>
            <a:prstGeom prst="roundRect">
              <a:avLst/>
            </a:prstGeom>
            <a:solidFill>
              <a:srgbClr val="669999"/>
            </a:solidFill>
            <a:ln w="13056"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F86AC3E4-2E6F-B072-D454-A94113EA3373}"/>
                </a:ext>
              </a:extLst>
            </p:cNvPr>
            <p:cNvSpPr/>
            <p:nvPr/>
          </p:nvSpPr>
          <p:spPr>
            <a:xfrm>
              <a:off x="6391284" y="1782288"/>
              <a:ext cx="2187293" cy="1026118"/>
            </a:xfrm>
            <a:custGeom>
              <a:avLst/>
              <a:gdLst>
                <a:gd name="connsiteX0" fmla="*/ 998435 w 2187293"/>
                <a:gd name="connsiteY0" fmla="*/ 0 h 1026118"/>
                <a:gd name="connsiteX1" fmla="*/ 116062 w 2187293"/>
                <a:gd name="connsiteY1" fmla="*/ 902483 h 1026118"/>
                <a:gd name="connsiteX2" fmla="*/ 94384 w 2187293"/>
                <a:gd name="connsiteY2" fmla="*/ 889685 h 1026118"/>
                <a:gd name="connsiteX3" fmla="*/ 4280 w 2187293"/>
                <a:gd name="connsiteY3" fmla="*/ 931734 h 1026118"/>
                <a:gd name="connsiteX4" fmla="*/ 46329 w 2187293"/>
                <a:gd name="connsiteY4" fmla="*/ 1021839 h 1026118"/>
                <a:gd name="connsiteX5" fmla="*/ 136433 w 2187293"/>
                <a:gd name="connsiteY5" fmla="*/ 979790 h 1026118"/>
                <a:gd name="connsiteX6" fmla="*/ 122591 w 2187293"/>
                <a:gd name="connsiteY6" fmla="*/ 908751 h 1026118"/>
                <a:gd name="connsiteX7" fmla="*/ 1002352 w 2187293"/>
                <a:gd name="connsiteY7" fmla="*/ 9010 h 1026118"/>
                <a:gd name="connsiteX8" fmla="*/ 2187293 w 2187293"/>
                <a:gd name="connsiteY8" fmla="*/ 9010 h 1026118"/>
                <a:gd name="connsiteX9" fmla="*/ 2187293 w 2187293"/>
                <a:gd name="connsiteY9" fmla="*/ 0 h 1026118"/>
                <a:gd name="connsiteX10" fmla="*/ 998565 w 2187293"/>
                <a:gd name="connsiteY10" fmla="*/ 0 h 102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7293" h="1026118">
                  <a:moveTo>
                    <a:pt x="998435" y="0"/>
                  </a:moveTo>
                  <a:lnTo>
                    <a:pt x="116062" y="902483"/>
                  </a:lnTo>
                  <a:cubicBezTo>
                    <a:pt x="109794" y="897129"/>
                    <a:pt x="102481" y="892689"/>
                    <a:pt x="94384" y="889685"/>
                  </a:cubicBezTo>
                  <a:cubicBezTo>
                    <a:pt x="57951" y="876366"/>
                    <a:pt x="17600" y="895170"/>
                    <a:pt x="4280" y="931734"/>
                  </a:cubicBezTo>
                  <a:cubicBezTo>
                    <a:pt x="-9040" y="968168"/>
                    <a:pt x="9764" y="1008519"/>
                    <a:pt x="46329" y="1021839"/>
                  </a:cubicBezTo>
                  <a:cubicBezTo>
                    <a:pt x="82763" y="1035159"/>
                    <a:pt x="123114" y="1016354"/>
                    <a:pt x="136433" y="979790"/>
                  </a:cubicBezTo>
                  <a:cubicBezTo>
                    <a:pt x="145575" y="954587"/>
                    <a:pt x="139437" y="927425"/>
                    <a:pt x="122591" y="908751"/>
                  </a:cubicBezTo>
                  <a:lnTo>
                    <a:pt x="1002352" y="9010"/>
                  </a:lnTo>
                  <a:lnTo>
                    <a:pt x="2187293" y="9010"/>
                  </a:lnTo>
                  <a:lnTo>
                    <a:pt x="2187293" y="0"/>
                  </a:lnTo>
                  <a:lnTo>
                    <a:pt x="998565" y="0"/>
                  </a:lnTo>
                  <a:close/>
                </a:path>
              </a:pathLst>
            </a:custGeom>
            <a:solidFill>
              <a:srgbClr val="4D4D4D"/>
            </a:solidFill>
            <a:ln w="13056"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280B617-F4CE-BE87-E09D-19FAA58BEA55}"/>
                </a:ext>
              </a:extLst>
            </p:cNvPr>
            <p:cNvSpPr/>
            <p:nvPr/>
          </p:nvSpPr>
          <p:spPr>
            <a:xfrm>
              <a:off x="6904522" y="2763253"/>
              <a:ext cx="1673795" cy="438838"/>
            </a:xfrm>
            <a:custGeom>
              <a:avLst/>
              <a:gdLst>
                <a:gd name="connsiteX0" fmla="*/ 485328 w 1673795"/>
                <a:gd name="connsiteY0" fmla="*/ 131 h 438838"/>
                <a:gd name="connsiteX1" fmla="*/ 119947 w 1673795"/>
                <a:gd name="connsiteY1" fmla="*/ 319284 h 438838"/>
                <a:gd name="connsiteX2" fmla="*/ 29973 w 1673795"/>
                <a:gd name="connsiteY2" fmla="*/ 311057 h 438838"/>
                <a:gd name="connsiteX3" fmla="*/ 12736 w 1673795"/>
                <a:gd name="connsiteY3" fmla="*/ 408866 h 438838"/>
                <a:gd name="connsiteX4" fmla="*/ 110545 w 1673795"/>
                <a:gd name="connsiteY4" fmla="*/ 426104 h 438838"/>
                <a:gd name="connsiteX5" fmla="*/ 127782 w 1673795"/>
                <a:gd name="connsiteY5" fmla="*/ 328294 h 438838"/>
                <a:gd name="connsiteX6" fmla="*/ 125823 w 1673795"/>
                <a:gd name="connsiteY6" fmla="*/ 325944 h 438838"/>
                <a:gd name="connsiteX7" fmla="*/ 488723 w 1673795"/>
                <a:gd name="connsiteY7" fmla="*/ 9010 h 438838"/>
                <a:gd name="connsiteX8" fmla="*/ 1673795 w 1673795"/>
                <a:gd name="connsiteY8" fmla="*/ 9010 h 438838"/>
                <a:gd name="connsiteX9" fmla="*/ 1673795 w 1673795"/>
                <a:gd name="connsiteY9" fmla="*/ 0 h 438838"/>
                <a:gd name="connsiteX10" fmla="*/ 485328 w 1673795"/>
                <a:gd name="connsiteY10" fmla="*/ 0 h 43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795" h="438838">
                  <a:moveTo>
                    <a:pt x="485328" y="131"/>
                  </a:moveTo>
                  <a:lnTo>
                    <a:pt x="119947" y="319284"/>
                  </a:lnTo>
                  <a:cubicBezTo>
                    <a:pt x="96311" y="295387"/>
                    <a:pt x="58310" y="291208"/>
                    <a:pt x="29973" y="311057"/>
                  </a:cubicBezTo>
                  <a:cubicBezTo>
                    <a:pt x="-1760" y="333257"/>
                    <a:pt x="-9595" y="377134"/>
                    <a:pt x="12736" y="408866"/>
                  </a:cubicBezTo>
                  <a:cubicBezTo>
                    <a:pt x="34935" y="440599"/>
                    <a:pt x="78812" y="448434"/>
                    <a:pt x="110545" y="426104"/>
                  </a:cubicBezTo>
                  <a:cubicBezTo>
                    <a:pt x="142277" y="403904"/>
                    <a:pt x="150112" y="360027"/>
                    <a:pt x="127782" y="328294"/>
                  </a:cubicBezTo>
                  <a:cubicBezTo>
                    <a:pt x="127129" y="327511"/>
                    <a:pt x="126476" y="326858"/>
                    <a:pt x="125823" y="325944"/>
                  </a:cubicBezTo>
                  <a:lnTo>
                    <a:pt x="488723" y="9010"/>
                  </a:lnTo>
                  <a:lnTo>
                    <a:pt x="1673795" y="9010"/>
                  </a:lnTo>
                  <a:lnTo>
                    <a:pt x="1673795" y="0"/>
                  </a:lnTo>
                  <a:lnTo>
                    <a:pt x="485328" y="0"/>
                  </a:lnTo>
                  <a:close/>
                </a:path>
              </a:pathLst>
            </a:custGeom>
            <a:solidFill>
              <a:srgbClr val="4D4D4D"/>
            </a:solidFill>
            <a:ln w="13056" cap="flat">
              <a:noFill/>
              <a:prstDash val="solid"/>
              <a:miter/>
            </a:ln>
          </p:spPr>
          <p:txBody>
            <a:bodyPr rtlCol="0" anchor="ctr"/>
            <a:lstStyle/>
            <a:p>
              <a:endParaRPr lang="en-GB"/>
            </a:p>
          </p:txBody>
        </p:sp>
        <p:grpSp>
          <p:nvGrpSpPr>
            <p:cNvPr id="98" name="Graphic 27">
              <a:extLst>
                <a:ext uri="{FF2B5EF4-FFF2-40B4-BE49-F238E27FC236}">
                  <a16:creationId xmlns:a16="http://schemas.microsoft.com/office/drawing/2014/main" id="{C5CB6A13-D4D0-5179-1336-9228C867C0FB}"/>
                </a:ext>
              </a:extLst>
            </p:cNvPr>
            <p:cNvGrpSpPr/>
            <p:nvPr/>
          </p:nvGrpSpPr>
          <p:grpSpPr>
            <a:xfrm>
              <a:off x="7099164" y="3678664"/>
              <a:ext cx="1479283" cy="140510"/>
              <a:chOff x="7099164" y="3678664"/>
              <a:chExt cx="1479283" cy="140510"/>
            </a:xfrm>
            <a:solidFill>
              <a:srgbClr val="4D4D4D"/>
            </a:solidFill>
          </p:grpSpPr>
          <p:sp>
            <p:nvSpPr>
              <p:cNvPr id="186" name="Freeform: Shape 185">
                <a:extLst>
                  <a:ext uri="{FF2B5EF4-FFF2-40B4-BE49-F238E27FC236}">
                    <a16:creationId xmlns:a16="http://schemas.microsoft.com/office/drawing/2014/main" id="{A7BED12B-E4FD-5C92-D2F3-7FF1327DF40C}"/>
                  </a:ext>
                </a:extLst>
              </p:cNvPr>
              <p:cNvSpPr/>
              <p:nvPr/>
            </p:nvSpPr>
            <p:spPr>
              <a:xfrm>
                <a:off x="7239675" y="3744479"/>
                <a:ext cx="1338772" cy="9010"/>
              </a:xfrm>
              <a:custGeom>
                <a:avLst/>
                <a:gdLst>
                  <a:gd name="connsiteX0" fmla="*/ 0 w 1338772"/>
                  <a:gd name="connsiteY0" fmla="*/ 0 h 9010"/>
                  <a:gd name="connsiteX1" fmla="*/ 1338772 w 1338772"/>
                  <a:gd name="connsiteY1" fmla="*/ 0 h 9010"/>
                  <a:gd name="connsiteX2" fmla="*/ 1338772 w 1338772"/>
                  <a:gd name="connsiteY2" fmla="*/ 9011 h 9010"/>
                  <a:gd name="connsiteX3" fmla="*/ 0 w 1338772"/>
                  <a:gd name="connsiteY3" fmla="*/ 9011 h 9010"/>
                </a:gdLst>
                <a:ahLst/>
                <a:cxnLst>
                  <a:cxn ang="0">
                    <a:pos x="connsiteX0" y="connsiteY0"/>
                  </a:cxn>
                  <a:cxn ang="0">
                    <a:pos x="connsiteX1" y="connsiteY1"/>
                  </a:cxn>
                  <a:cxn ang="0">
                    <a:pos x="connsiteX2" y="connsiteY2"/>
                  </a:cxn>
                  <a:cxn ang="0">
                    <a:pos x="connsiteX3" y="connsiteY3"/>
                  </a:cxn>
                </a:cxnLst>
                <a:rect l="l" t="t" r="r" b="b"/>
                <a:pathLst>
                  <a:path w="1338772" h="9010">
                    <a:moveTo>
                      <a:pt x="0" y="0"/>
                    </a:moveTo>
                    <a:lnTo>
                      <a:pt x="1338772" y="0"/>
                    </a:lnTo>
                    <a:lnTo>
                      <a:pt x="1338772" y="9011"/>
                    </a:lnTo>
                    <a:lnTo>
                      <a:pt x="0" y="9011"/>
                    </a:lnTo>
                    <a:close/>
                  </a:path>
                </a:pathLst>
              </a:custGeom>
              <a:solidFill>
                <a:srgbClr val="4D4D4D"/>
              </a:solidFill>
              <a:ln w="13056" cap="flat">
                <a:noFill/>
                <a:prstDash val="solid"/>
                <a:miter/>
              </a:ln>
            </p:spPr>
            <p:txBody>
              <a:bodyPr rtlCol="0" anchor="ctr"/>
              <a:lstStyle/>
              <a:p>
                <a:endParaRPr lang="en-GB"/>
              </a:p>
            </p:txBody>
          </p:sp>
          <p:sp>
            <p:nvSpPr>
              <p:cNvPr id="187" name="Freeform: Shape 186">
                <a:extLst>
                  <a:ext uri="{FF2B5EF4-FFF2-40B4-BE49-F238E27FC236}">
                    <a16:creationId xmlns:a16="http://schemas.microsoft.com/office/drawing/2014/main" id="{E2A2B718-2D51-6E1B-2468-D1F4A717FC33}"/>
                  </a:ext>
                </a:extLst>
              </p:cNvPr>
              <p:cNvSpPr/>
              <p:nvPr/>
            </p:nvSpPr>
            <p:spPr>
              <a:xfrm>
                <a:off x="7099164" y="3678664"/>
                <a:ext cx="140510" cy="140510"/>
              </a:xfrm>
              <a:custGeom>
                <a:avLst/>
                <a:gdLst>
                  <a:gd name="connsiteX0" fmla="*/ 70256 w 140510"/>
                  <a:gd name="connsiteY0" fmla="*/ 0 h 140510"/>
                  <a:gd name="connsiteX1" fmla="*/ 0 w 140510"/>
                  <a:gd name="connsiteY1" fmla="*/ 70256 h 140510"/>
                  <a:gd name="connsiteX2" fmla="*/ 70256 w 140510"/>
                  <a:gd name="connsiteY2" fmla="*/ 140511 h 140510"/>
                  <a:gd name="connsiteX3" fmla="*/ 140511 w 140510"/>
                  <a:gd name="connsiteY3" fmla="*/ 70256 h 140510"/>
                  <a:gd name="connsiteX4" fmla="*/ 70256 w 140510"/>
                  <a:gd name="connsiteY4" fmla="*/ 0 h 140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10" h="140510">
                    <a:moveTo>
                      <a:pt x="70256" y="0"/>
                    </a:moveTo>
                    <a:cubicBezTo>
                      <a:pt x="31471" y="0"/>
                      <a:pt x="0" y="31471"/>
                      <a:pt x="0" y="70256"/>
                    </a:cubicBezTo>
                    <a:cubicBezTo>
                      <a:pt x="0" y="109040"/>
                      <a:pt x="31471" y="140511"/>
                      <a:pt x="70256" y="140511"/>
                    </a:cubicBezTo>
                    <a:cubicBezTo>
                      <a:pt x="109040" y="140511"/>
                      <a:pt x="140511" y="109040"/>
                      <a:pt x="140511" y="70256"/>
                    </a:cubicBezTo>
                    <a:cubicBezTo>
                      <a:pt x="140511" y="31471"/>
                      <a:pt x="109040" y="0"/>
                      <a:pt x="70256" y="0"/>
                    </a:cubicBezTo>
                    <a:close/>
                  </a:path>
                </a:pathLst>
              </a:custGeom>
              <a:solidFill>
                <a:srgbClr val="4D4D4D"/>
              </a:solidFill>
              <a:ln w="13056" cap="flat">
                <a:noFill/>
                <a:prstDash val="solid"/>
                <a:miter/>
              </a:ln>
            </p:spPr>
            <p:txBody>
              <a:bodyPr rtlCol="0" anchor="ctr"/>
              <a:lstStyle/>
              <a:p>
                <a:endParaRPr lang="en-GB"/>
              </a:p>
            </p:txBody>
          </p:sp>
        </p:grpSp>
        <p:sp>
          <p:nvSpPr>
            <p:cNvPr id="99" name="Freeform: Shape 98">
              <a:extLst>
                <a:ext uri="{FF2B5EF4-FFF2-40B4-BE49-F238E27FC236}">
                  <a16:creationId xmlns:a16="http://schemas.microsoft.com/office/drawing/2014/main" id="{73C78F0C-5C54-CAE3-70C2-C61B7714DB0D}"/>
                </a:ext>
              </a:extLst>
            </p:cNvPr>
            <p:cNvSpPr/>
            <p:nvPr/>
          </p:nvSpPr>
          <p:spPr>
            <a:xfrm>
              <a:off x="6904579" y="4295804"/>
              <a:ext cx="1673738" cy="438651"/>
            </a:xfrm>
            <a:custGeom>
              <a:avLst/>
              <a:gdLst>
                <a:gd name="connsiteX0" fmla="*/ 488666 w 1673738"/>
                <a:gd name="connsiteY0" fmla="*/ 429771 h 438651"/>
                <a:gd name="connsiteX1" fmla="*/ 125766 w 1673738"/>
                <a:gd name="connsiteY1" fmla="*/ 112838 h 438651"/>
                <a:gd name="connsiteX2" fmla="*/ 127725 w 1673738"/>
                <a:gd name="connsiteY2" fmla="*/ 110488 h 438651"/>
                <a:gd name="connsiteX3" fmla="*/ 110488 w 1673738"/>
                <a:gd name="connsiteY3" fmla="*/ 12678 h 438651"/>
                <a:gd name="connsiteX4" fmla="*/ 12678 w 1673738"/>
                <a:gd name="connsiteY4" fmla="*/ 29916 h 438651"/>
                <a:gd name="connsiteX5" fmla="*/ 29916 w 1673738"/>
                <a:gd name="connsiteY5" fmla="*/ 127725 h 438651"/>
                <a:gd name="connsiteX6" fmla="*/ 119890 w 1673738"/>
                <a:gd name="connsiteY6" fmla="*/ 119498 h 438651"/>
                <a:gd name="connsiteX7" fmla="*/ 483965 w 1673738"/>
                <a:gd name="connsiteY7" fmla="*/ 437476 h 438651"/>
                <a:gd name="connsiteX8" fmla="*/ 485270 w 1673738"/>
                <a:gd name="connsiteY8" fmla="*/ 438651 h 438651"/>
                <a:gd name="connsiteX9" fmla="*/ 1673738 w 1673738"/>
                <a:gd name="connsiteY9" fmla="*/ 438651 h 438651"/>
                <a:gd name="connsiteX10" fmla="*/ 1673738 w 1673738"/>
                <a:gd name="connsiteY10" fmla="*/ 429641 h 438651"/>
                <a:gd name="connsiteX11" fmla="*/ 488666 w 1673738"/>
                <a:gd name="connsiteY11" fmla="*/ 429641 h 4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3738" h="438651">
                  <a:moveTo>
                    <a:pt x="488666" y="429771"/>
                  </a:moveTo>
                  <a:lnTo>
                    <a:pt x="125766" y="112838"/>
                  </a:lnTo>
                  <a:cubicBezTo>
                    <a:pt x="126419" y="112055"/>
                    <a:pt x="127203" y="111402"/>
                    <a:pt x="127725" y="110488"/>
                  </a:cubicBezTo>
                  <a:cubicBezTo>
                    <a:pt x="149925" y="78755"/>
                    <a:pt x="142220" y="34878"/>
                    <a:pt x="110488" y="12678"/>
                  </a:cubicBezTo>
                  <a:cubicBezTo>
                    <a:pt x="78755" y="-9521"/>
                    <a:pt x="34878" y="-1817"/>
                    <a:pt x="12678" y="29916"/>
                  </a:cubicBezTo>
                  <a:cubicBezTo>
                    <a:pt x="-9521" y="61648"/>
                    <a:pt x="-1817" y="105525"/>
                    <a:pt x="29916" y="127725"/>
                  </a:cubicBezTo>
                  <a:cubicBezTo>
                    <a:pt x="58384" y="147574"/>
                    <a:pt x="96254" y="143395"/>
                    <a:pt x="119890" y="119498"/>
                  </a:cubicBezTo>
                  <a:lnTo>
                    <a:pt x="483965" y="437476"/>
                  </a:lnTo>
                  <a:lnTo>
                    <a:pt x="485270" y="438651"/>
                  </a:lnTo>
                  <a:lnTo>
                    <a:pt x="1673738" y="438651"/>
                  </a:lnTo>
                  <a:lnTo>
                    <a:pt x="1673738" y="429641"/>
                  </a:lnTo>
                  <a:lnTo>
                    <a:pt x="488666" y="429641"/>
                  </a:lnTo>
                  <a:close/>
                </a:path>
              </a:pathLst>
            </a:custGeom>
            <a:solidFill>
              <a:srgbClr val="4D4D4D"/>
            </a:solidFill>
            <a:ln w="13056"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F4963A6B-30EF-A3B6-914C-89533543C99C}"/>
                </a:ext>
              </a:extLst>
            </p:cNvPr>
            <p:cNvSpPr/>
            <p:nvPr/>
          </p:nvSpPr>
          <p:spPr>
            <a:xfrm>
              <a:off x="6391220" y="4689630"/>
              <a:ext cx="2187096" cy="1026052"/>
            </a:xfrm>
            <a:custGeom>
              <a:avLst/>
              <a:gdLst>
                <a:gd name="connsiteX0" fmla="*/ 1002285 w 2187096"/>
                <a:gd name="connsiteY0" fmla="*/ 1017042 h 1026052"/>
                <a:gd name="connsiteX1" fmla="*/ 122525 w 2187096"/>
                <a:gd name="connsiteY1" fmla="*/ 117301 h 1026052"/>
                <a:gd name="connsiteX2" fmla="*/ 136367 w 2187096"/>
                <a:gd name="connsiteY2" fmla="*/ 46262 h 1026052"/>
                <a:gd name="connsiteX3" fmla="*/ 46262 w 2187096"/>
                <a:gd name="connsiteY3" fmla="*/ 4213 h 1026052"/>
                <a:gd name="connsiteX4" fmla="*/ 4213 w 2187096"/>
                <a:gd name="connsiteY4" fmla="*/ 94318 h 1026052"/>
                <a:gd name="connsiteX5" fmla="*/ 94318 w 2187096"/>
                <a:gd name="connsiteY5" fmla="*/ 136367 h 1026052"/>
                <a:gd name="connsiteX6" fmla="*/ 115995 w 2187096"/>
                <a:gd name="connsiteY6" fmla="*/ 123569 h 1026052"/>
                <a:gd name="connsiteX7" fmla="*/ 997062 w 2187096"/>
                <a:gd name="connsiteY7" fmla="*/ 1024746 h 1026052"/>
                <a:gd name="connsiteX8" fmla="*/ 998368 w 2187096"/>
                <a:gd name="connsiteY8" fmla="*/ 1026052 h 1026052"/>
                <a:gd name="connsiteX9" fmla="*/ 2187097 w 2187096"/>
                <a:gd name="connsiteY9" fmla="*/ 1026052 h 1026052"/>
                <a:gd name="connsiteX10" fmla="*/ 2187097 w 2187096"/>
                <a:gd name="connsiteY10" fmla="*/ 1017042 h 1026052"/>
                <a:gd name="connsiteX11" fmla="*/ 1002155 w 2187096"/>
                <a:gd name="connsiteY11" fmla="*/ 1017042 h 102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7096" h="1026052">
                  <a:moveTo>
                    <a:pt x="1002285" y="1017042"/>
                  </a:moveTo>
                  <a:lnTo>
                    <a:pt x="122525" y="117301"/>
                  </a:lnTo>
                  <a:cubicBezTo>
                    <a:pt x="139370" y="98628"/>
                    <a:pt x="145508" y="71465"/>
                    <a:pt x="136367" y="46262"/>
                  </a:cubicBezTo>
                  <a:cubicBezTo>
                    <a:pt x="123047" y="9829"/>
                    <a:pt x="82827" y="-8976"/>
                    <a:pt x="46262" y="4213"/>
                  </a:cubicBezTo>
                  <a:cubicBezTo>
                    <a:pt x="9828" y="17533"/>
                    <a:pt x="-8976" y="57754"/>
                    <a:pt x="4213" y="94318"/>
                  </a:cubicBezTo>
                  <a:cubicBezTo>
                    <a:pt x="17403" y="130882"/>
                    <a:pt x="57754" y="149556"/>
                    <a:pt x="94318" y="136367"/>
                  </a:cubicBezTo>
                  <a:cubicBezTo>
                    <a:pt x="102545" y="133363"/>
                    <a:pt x="109858" y="128923"/>
                    <a:pt x="115995" y="123569"/>
                  </a:cubicBezTo>
                  <a:lnTo>
                    <a:pt x="997062" y="1024746"/>
                  </a:lnTo>
                  <a:lnTo>
                    <a:pt x="998368" y="1026052"/>
                  </a:lnTo>
                  <a:lnTo>
                    <a:pt x="2187097" y="1026052"/>
                  </a:lnTo>
                  <a:lnTo>
                    <a:pt x="2187097" y="1017042"/>
                  </a:lnTo>
                  <a:lnTo>
                    <a:pt x="1002155" y="1017042"/>
                  </a:lnTo>
                  <a:close/>
                </a:path>
              </a:pathLst>
            </a:custGeom>
            <a:solidFill>
              <a:srgbClr val="4D4D4D"/>
            </a:solidFill>
            <a:ln w="13056"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B1E0C65-1695-1C69-D70F-591EE13CC142}"/>
                </a:ext>
              </a:extLst>
            </p:cNvPr>
            <p:cNvSpPr/>
            <p:nvPr/>
          </p:nvSpPr>
          <p:spPr>
            <a:xfrm>
              <a:off x="3608850" y="1782288"/>
              <a:ext cx="2187226" cy="1026052"/>
            </a:xfrm>
            <a:custGeom>
              <a:avLst/>
              <a:gdLst>
                <a:gd name="connsiteX0" fmla="*/ 2182883 w 2187226"/>
                <a:gd name="connsiteY0" fmla="*/ 931734 h 1026052"/>
                <a:gd name="connsiteX1" fmla="*/ 2092778 w 2187226"/>
                <a:gd name="connsiteY1" fmla="*/ 889685 h 1026052"/>
                <a:gd name="connsiteX2" fmla="*/ 2071101 w 2187226"/>
                <a:gd name="connsiteY2" fmla="*/ 902483 h 1026052"/>
                <a:gd name="connsiteX3" fmla="*/ 1190034 w 2187226"/>
                <a:gd name="connsiteY3" fmla="*/ 1306 h 1026052"/>
                <a:gd name="connsiteX4" fmla="*/ 1188729 w 2187226"/>
                <a:gd name="connsiteY4" fmla="*/ 0 h 1026052"/>
                <a:gd name="connsiteX5" fmla="*/ 0 w 2187226"/>
                <a:gd name="connsiteY5" fmla="*/ 0 h 1026052"/>
                <a:gd name="connsiteX6" fmla="*/ 0 w 2187226"/>
                <a:gd name="connsiteY6" fmla="*/ 9010 h 1026052"/>
                <a:gd name="connsiteX7" fmla="*/ 1184941 w 2187226"/>
                <a:gd name="connsiteY7" fmla="*/ 9010 h 1026052"/>
                <a:gd name="connsiteX8" fmla="*/ 2064702 w 2187226"/>
                <a:gd name="connsiteY8" fmla="*/ 908751 h 1026052"/>
                <a:gd name="connsiteX9" fmla="*/ 2050860 w 2187226"/>
                <a:gd name="connsiteY9" fmla="*/ 979790 h 1026052"/>
                <a:gd name="connsiteX10" fmla="*/ 2140965 w 2187226"/>
                <a:gd name="connsiteY10" fmla="*/ 1021839 h 1026052"/>
                <a:gd name="connsiteX11" fmla="*/ 2183014 w 2187226"/>
                <a:gd name="connsiteY11" fmla="*/ 931734 h 102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7226" h="1026052">
                  <a:moveTo>
                    <a:pt x="2182883" y="931734"/>
                  </a:moveTo>
                  <a:cubicBezTo>
                    <a:pt x="2169563" y="895301"/>
                    <a:pt x="2129343" y="876496"/>
                    <a:pt x="2092778" y="889685"/>
                  </a:cubicBezTo>
                  <a:cubicBezTo>
                    <a:pt x="2084552" y="892689"/>
                    <a:pt x="2077238" y="897129"/>
                    <a:pt x="2071101" y="902483"/>
                  </a:cubicBezTo>
                  <a:lnTo>
                    <a:pt x="1190034" y="1306"/>
                  </a:lnTo>
                  <a:lnTo>
                    <a:pt x="1188729" y="0"/>
                  </a:lnTo>
                  <a:lnTo>
                    <a:pt x="0" y="0"/>
                  </a:lnTo>
                  <a:lnTo>
                    <a:pt x="0" y="9010"/>
                  </a:lnTo>
                  <a:lnTo>
                    <a:pt x="1184941" y="9010"/>
                  </a:lnTo>
                  <a:lnTo>
                    <a:pt x="2064702" y="908751"/>
                  </a:lnTo>
                  <a:cubicBezTo>
                    <a:pt x="2047856" y="927425"/>
                    <a:pt x="2041719" y="954456"/>
                    <a:pt x="2050860" y="979790"/>
                  </a:cubicBezTo>
                  <a:cubicBezTo>
                    <a:pt x="2064180" y="1016224"/>
                    <a:pt x="2104401" y="1035028"/>
                    <a:pt x="2140965" y="1021839"/>
                  </a:cubicBezTo>
                  <a:cubicBezTo>
                    <a:pt x="2177398" y="1008519"/>
                    <a:pt x="2196203" y="968298"/>
                    <a:pt x="2183014" y="931734"/>
                  </a:cubicBezTo>
                  <a:close/>
                </a:path>
              </a:pathLst>
            </a:custGeom>
            <a:solidFill>
              <a:srgbClr val="4D4D4D"/>
            </a:solidFill>
            <a:ln w="13056"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DD020BAD-7A56-7AB9-1E9E-D996D835873C}"/>
                </a:ext>
              </a:extLst>
            </p:cNvPr>
            <p:cNvSpPr/>
            <p:nvPr/>
          </p:nvSpPr>
          <p:spPr>
            <a:xfrm>
              <a:off x="3608850" y="2763384"/>
              <a:ext cx="1673737" cy="438781"/>
            </a:xfrm>
            <a:custGeom>
              <a:avLst/>
              <a:gdLst>
                <a:gd name="connsiteX0" fmla="*/ 1643822 w 1673737"/>
                <a:gd name="connsiteY0" fmla="*/ 310926 h 438781"/>
                <a:gd name="connsiteX1" fmla="*/ 1553848 w 1673737"/>
                <a:gd name="connsiteY1" fmla="*/ 319153 h 438781"/>
                <a:gd name="connsiteX2" fmla="*/ 1189773 w 1673737"/>
                <a:gd name="connsiteY2" fmla="*/ 1175 h 438781"/>
                <a:gd name="connsiteX3" fmla="*/ 1188467 w 1673737"/>
                <a:gd name="connsiteY3" fmla="*/ 0 h 438781"/>
                <a:gd name="connsiteX4" fmla="*/ 0 w 1673737"/>
                <a:gd name="connsiteY4" fmla="*/ 0 h 438781"/>
                <a:gd name="connsiteX5" fmla="*/ 0 w 1673737"/>
                <a:gd name="connsiteY5" fmla="*/ 9010 h 438781"/>
                <a:gd name="connsiteX6" fmla="*/ 1185072 w 1673737"/>
                <a:gd name="connsiteY6" fmla="*/ 9010 h 438781"/>
                <a:gd name="connsiteX7" fmla="*/ 1547972 w 1673737"/>
                <a:gd name="connsiteY7" fmla="*/ 325944 h 438781"/>
                <a:gd name="connsiteX8" fmla="*/ 1546013 w 1673737"/>
                <a:gd name="connsiteY8" fmla="*/ 328294 h 438781"/>
                <a:gd name="connsiteX9" fmla="*/ 1563250 w 1673737"/>
                <a:gd name="connsiteY9" fmla="*/ 426104 h 438781"/>
                <a:gd name="connsiteX10" fmla="*/ 1661059 w 1673737"/>
                <a:gd name="connsiteY10" fmla="*/ 408866 h 438781"/>
                <a:gd name="connsiteX11" fmla="*/ 1643822 w 1673737"/>
                <a:gd name="connsiteY11" fmla="*/ 311057 h 43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3737" h="438781">
                  <a:moveTo>
                    <a:pt x="1643822" y="310926"/>
                  </a:moveTo>
                  <a:cubicBezTo>
                    <a:pt x="1615354" y="291077"/>
                    <a:pt x="1577484" y="295256"/>
                    <a:pt x="1553848" y="319153"/>
                  </a:cubicBezTo>
                  <a:lnTo>
                    <a:pt x="1189773" y="1175"/>
                  </a:lnTo>
                  <a:lnTo>
                    <a:pt x="1188467" y="0"/>
                  </a:lnTo>
                  <a:lnTo>
                    <a:pt x="0" y="0"/>
                  </a:lnTo>
                  <a:lnTo>
                    <a:pt x="0" y="9010"/>
                  </a:lnTo>
                  <a:lnTo>
                    <a:pt x="1185072" y="9010"/>
                  </a:lnTo>
                  <a:lnTo>
                    <a:pt x="1547972" y="325944"/>
                  </a:lnTo>
                  <a:cubicBezTo>
                    <a:pt x="1547319" y="326727"/>
                    <a:pt x="1546535" y="327380"/>
                    <a:pt x="1546013" y="328294"/>
                  </a:cubicBezTo>
                  <a:cubicBezTo>
                    <a:pt x="1523813" y="360027"/>
                    <a:pt x="1531518" y="403904"/>
                    <a:pt x="1563250" y="426104"/>
                  </a:cubicBezTo>
                  <a:cubicBezTo>
                    <a:pt x="1594983" y="448303"/>
                    <a:pt x="1638860" y="440599"/>
                    <a:pt x="1661059" y="408866"/>
                  </a:cubicBezTo>
                  <a:cubicBezTo>
                    <a:pt x="1683259" y="377134"/>
                    <a:pt x="1675555" y="333257"/>
                    <a:pt x="1643822" y="311057"/>
                  </a:cubicBezTo>
                  <a:close/>
                </a:path>
              </a:pathLst>
            </a:custGeom>
            <a:solidFill>
              <a:srgbClr val="4D4D4D"/>
            </a:solidFill>
            <a:ln w="13056" cap="flat">
              <a:noFill/>
              <a:prstDash val="solid"/>
              <a:miter/>
            </a:ln>
          </p:spPr>
          <p:txBody>
            <a:bodyPr rtlCol="0" anchor="ctr"/>
            <a:lstStyle/>
            <a:p>
              <a:endParaRPr lang="en-GB"/>
            </a:p>
          </p:txBody>
        </p:sp>
        <p:grpSp>
          <p:nvGrpSpPr>
            <p:cNvPr id="103" name="Graphic 27">
              <a:extLst>
                <a:ext uri="{FF2B5EF4-FFF2-40B4-BE49-F238E27FC236}">
                  <a16:creationId xmlns:a16="http://schemas.microsoft.com/office/drawing/2014/main" id="{76447FB9-6D30-5C17-BDF5-232211268C3C}"/>
                </a:ext>
              </a:extLst>
            </p:cNvPr>
            <p:cNvGrpSpPr/>
            <p:nvPr/>
          </p:nvGrpSpPr>
          <p:grpSpPr>
            <a:xfrm>
              <a:off x="3608850" y="3678664"/>
              <a:ext cx="1479152" cy="140510"/>
              <a:chOff x="3608850" y="3678664"/>
              <a:chExt cx="1479152" cy="140510"/>
            </a:xfrm>
            <a:solidFill>
              <a:srgbClr val="4D4D4D"/>
            </a:solidFill>
          </p:grpSpPr>
          <p:sp>
            <p:nvSpPr>
              <p:cNvPr id="184" name="Freeform: Shape 183">
                <a:extLst>
                  <a:ext uri="{FF2B5EF4-FFF2-40B4-BE49-F238E27FC236}">
                    <a16:creationId xmlns:a16="http://schemas.microsoft.com/office/drawing/2014/main" id="{71B99451-A64B-3F61-898B-541EE4E6124C}"/>
                  </a:ext>
                </a:extLst>
              </p:cNvPr>
              <p:cNvSpPr/>
              <p:nvPr/>
            </p:nvSpPr>
            <p:spPr>
              <a:xfrm>
                <a:off x="3608850" y="3744479"/>
                <a:ext cx="1338772" cy="9010"/>
              </a:xfrm>
              <a:custGeom>
                <a:avLst/>
                <a:gdLst>
                  <a:gd name="connsiteX0" fmla="*/ 0 w 1338772"/>
                  <a:gd name="connsiteY0" fmla="*/ 0 h 9010"/>
                  <a:gd name="connsiteX1" fmla="*/ 1338772 w 1338772"/>
                  <a:gd name="connsiteY1" fmla="*/ 0 h 9010"/>
                  <a:gd name="connsiteX2" fmla="*/ 1338772 w 1338772"/>
                  <a:gd name="connsiteY2" fmla="*/ 9011 h 9010"/>
                  <a:gd name="connsiteX3" fmla="*/ 0 w 1338772"/>
                  <a:gd name="connsiteY3" fmla="*/ 9011 h 9010"/>
                </a:gdLst>
                <a:ahLst/>
                <a:cxnLst>
                  <a:cxn ang="0">
                    <a:pos x="connsiteX0" y="connsiteY0"/>
                  </a:cxn>
                  <a:cxn ang="0">
                    <a:pos x="connsiteX1" y="connsiteY1"/>
                  </a:cxn>
                  <a:cxn ang="0">
                    <a:pos x="connsiteX2" y="connsiteY2"/>
                  </a:cxn>
                  <a:cxn ang="0">
                    <a:pos x="connsiteX3" y="connsiteY3"/>
                  </a:cxn>
                </a:cxnLst>
                <a:rect l="l" t="t" r="r" b="b"/>
                <a:pathLst>
                  <a:path w="1338772" h="9010">
                    <a:moveTo>
                      <a:pt x="0" y="0"/>
                    </a:moveTo>
                    <a:lnTo>
                      <a:pt x="1338772" y="0"/>
                    </a:lnTo>
                    <a:lnTo>
                      <a:pt x="1338772" y="9011"/>
                    </a:lnTo>
                    <a:lnTo>
                      <a:pt x="0" y="9011"/>
                    </a:lnTo>
                    <a:close/>
                  </a:path>
                </a:pathLst>
              </a:custGeom>
              <a:solidFill>
                <a:srgbClr val="4D4D4D"/>
              </a:solidFill>
              <a:ln w="13056"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2DE9FBB5-70A1-C3F0-A07B-905B51B0909C}"/>
                  </a:ext>
                </a:extLst>
              </p:cNvPr>
              <p:cNvSpPr/>
              <p:nvPr/>
            </p:nvSpPr>
            <p:spPr>
              <a:xfrm>
                <a:off x="4947491" y="3678664"/>
                <a:ext cx="140511" cy="140510"/>
              </a:xfrm>
              <a:custGeom>
                <a:avLst/>
                <a:gdLst>
                  <a:gd name="connsiteX0" fmla="*/ 70256 w 140511"/>
                  <a:gd name="connsiteY0" fmla="*/ 0 h 140510"/>
                  <a:gd name="connsiteX1" fmla="*/ 0 w 140511"/>
                  <a:gd name="connsiteY1" fmla="*/ 70256 h 140510"/>
                  <a:gd name="connsiteX2" fmla="*/ 70256 w 140511"/>
                  <a:gd name="connsiteY2" fmla="*/ 140511 h 140510"/>
                  <a:gd name="connsiteX3" fmla="*/ 140511 w 140511"/>
                  <a:gd name="connsiteY3" fmla="*/ 70256 h 140510"/>
                  <a:gd name="connsiteX4" fmla="*/ 70256 w 140511"/>
                  <a:gd name="connsiteY4" fmla="*/ 0 h 140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11" h="140510">
                    <a:moveTo>
                      <a:pt x="70256" y="0"/>
                    </a:moveTo>
                    <a:cubicBezTo>
                      <a:pt x="31471" y="0"/>
                      <a:pt x="0" y="31471"/>
                      <a:pt x="0" y="70256"/>
                    </a:cubicBezTo>
                    <a:cubicBezTo>
                      <a:pt x="0" y="109040"/>
                      <a:pt x="31471" y="140511"/>
                      <a:pt x="70256" y="140511"/>
                    </a:cubicBezTo>
                    <a:cubicBezTo>
                      <a:pt x="109040" y="140511"/>
                      <a:pt x="140511" y="109040"/>
                      <a:pt x="140511" y="70256"/>
                    </a:cubicBezTo>
                    <a:cubicBezTo>
                      <a:pt x="140511" y="31471"/>
                      <a:pt x="109040" y="0"/>
                      <a:pt x="70256" y="0"/>
                    </a:cubicBezTo>
                    <a:close/>
                  </a:path>
                </a:pathLst>
              </a:custGeom>
              <a:solidFill>
                <a:srgbClr val="4D4D4D"/>
              </a:solidFill>
              <a:ln w="13056" cap="flat">
                <a:noFill/>
                <a:prstDash val="solid"/>
                <a:miter/>
              </a:ln>
            </p:spPr>
            <p:txBody>
              <a:bodyPr rtlCol="0" anchor="ctr"/>
              <a:lstStyle/>
              <a:p>
                <a:endParaRPr lang="en-GB"/>
              </a:p>
            </p:txBody>
          </p:sp>
        </p:grpSp>
        <p:sp>
          <p:nvSpPr>
            <p:cNvPr id="104" name="Freeform: Shape 103">
              <a:extLst>
                <a:ext uri="{FF2B5EF4-FFF2-40B4-BE49-F238E27FC236}">
                  <a16:creationId xmlns:a16="http://schemas.microsoft.com/office/drawing/2014/main" id="{230FECB5-2430-66E5-2B5C-D3059CF78349}"/>
                </a:ext>
              </a:extLst>
            </p:cNvPr>
            <p:cNvSpPr/>
            <p:nvPr/>
          </p:nvSpPr>
          <p:spPr>
            <a:xfrm>
              <a:off x="3608850" y="4295747"/>
              <a:ext cx="1673794" cy="438838"/>
            </a:xfrm>
            <a:custGeom>
              <a:avLst/>
              <a:gdLst>
                <a:gd name="connsiteX0" fmla="*/ 1661059 w 1673794"/>
                <a:gd name="connsiteY0" fmla="*/ 29973 h 438838"/>
                <a:gd name="connsiteX1" fmla="*/ 1563250 w 1673794"/>
                <a:gd name="connsiteY1" fmla="*/ 12735 h 438838"/>
                <a:gd name="connsiteX2" fmla="*/ 1546013 w 1673794"/>
                <a:gd name="connsiteY2" fmla="*/ 110545 h 438838"/>
                <a:gd name="connsiteX3" fmla="*/ 1547972 w 1673794"/>
                <a:gd name="connsiteY3" fmla="*/ 112895 h 438838"/>
                <a:gd name="connsiteX4" fmla="*/ 1185072 w 1673794"/>
                <a:gd name="connsiteY4" fmla="*/ 429828 h 438838"/>
                <a:gd name="connsiteX5" fmla="*/ 0 w 1673794"/>
                <a:gd name="connsiteY5" fmla="*/ 429828 h 438838"/>
                <a:gd name="connsiteX6" fmla="*/ 0 w 1673794"/>
                <a:gd name="connsiteY6" fmla="*/ 438839 h 438838"/>
                <a:gd name="connsiteX7" fmla="*/ 1188467 w 1673794"/>
                <a:gd name="connsiteY7" fmla="*/ 438839 h 438838"/>
                <a:gd name="connsiteX8" fmla="*/ 1553848 w 1673794"/>
                <a:gd name="connsiteY8" fmla="*/ 119686 h 438838"/>
                <a:gd name="connsiteX9" fmla="*/ 1643822 w 1673794"/>
                <a:gd name="connsiteY9" fmla="*/ 127913 h 438838"/>
                <a:gd name="connsiteX10" fmla="*/ 1661059 w 1673794"/>
                <a:gd name="connsiteY10" fmla="*/ 30103 h 43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794" h="438838">
                  <a:moveTo>
                    <a:pt x="1661059" y="29973"/>
                  </a:moveTo>
                  <a:cubicBezTo>
                    <a:pt x="1638860" y="-1760"/>
                    <a:pt x="1594983" y="-9595"/>
                    <a:pt x="1563250" y="12735"/>
                  </a:cubicBezTo>
                  <a:cubicBezTo>
                    <a:pt x="1531518" y="34935"/>
                    <a:pt x="1523683" y="78812"/>
                    <a:pt x="1546013" y="110545"/>
                  </a:cubicBezTo>
                  <a:cubicBezTo>
                    <a:pt x="1546666" y="111328"/>
                    <a:pt x="1547319" y="111981"/>
                    <a:pt x="1547972" y="112895"/>
                  </a:cubicBezTo>
                  <a:lnTo>
                    <a:pt x="1185072" y="429828"/>
                  </a:lnTo>
                  <a:lnTo>
                    <a:pt x="0" y="429828"/>
                  </a:lnTo>
                  <a:lnTo>
                    <a:pt x="0" y="438839"/>
                  </a:lnTo>
                  <a:lnTo>
                    <a:pt x="1188467" y="438839"/>
                  </a:lnTo>
                  <a:lnTo>
                    <a:pt x="1553848" y="119686"/>
                  </a:lnTo>
                  <a:cubicBezTo>
                    <a:pt x="1577484" y="143583"/>
                    <a:pt x="1615485" y="147762"/>
                    <a:pt x="1643822" y="127913"/>
                  </a:cubicBezTo>
                  <a:cubicBezTo>
                    <a:pt x="1675555" y="105713"/>
                    <a:pt x="1683390" y="61836"/>
                    <a:pt x="1661059" y="30103"/>
                  </a:cubicBezTo>
                  <a:close/>
                </a:path>
              </a:pathLst>
            </a:custGeom>
            <a:solidFill>
              <a:srgbClr val="4D4D4D"/>
            </a:solidFill>
            <a:ln w="13056"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8DFA0218-545D-A9A5-2118-40E2CD647003}"/>
                </a:ext>
              </a:extLst>
            </p:cNvPr>
            <p:cNvSpPr/>
            <p:nvPr/>
          </p:nvSpPr>
          <p:spPr>
            <a:xfrm>
              <a:off x="3608719" y="4689563"/>
              <a:ext cx="2187162" cy="1026118"/>
            </a:xfrm>
            <a:custGeom>
              <a:avLst/>
              <a:gdLst>
                <a:gd name="connsiteX0" fmla="*/ 2140965 w 2187162"/>
                <a:gd name="connsiteY0" fmla="*/ 4280 h 1026118"/>
                <a:gd name="connsiteX1" fmla="*/ 2050860 w 2187162"/>
                <a:gd name="connsiteY1" fmla="*/ 46329 h 1026118"/>
                <a:gd name="connsiteX2" fmla="*/ 2064702 w 2187162"/>
                <a:gd name="connsiteY2" fmla="*/ 117368 h 1026118"/>
                <a:gd name="connsiteX3" fmla="*/ 1184941 w 2187162"/>
                <a:gd name="connsiteY3" fmla="*/ 1017108 h 1026118"/>
                <a:gd name="connsiteX4" fmla="*/ 0 w 2187162"/>
                <a:gd name="connsiteY4" fmla="*/ 1017108 h 1026118"/>
                <a:gd name="connsiteX5" fmla="*/ 0 w 2187162"/>
                <a:gd name="connsiteY5" fmla="*/ 1026119 h 1026118"/>
                <a:gd name="connsiteX6" fmla="*/ 1188728 w 2187162"/>
                <a:gd name="connsiteY6" fmla="*/ 1026119 h 1026118"/>
                <a:gd name="connsiteX7" fmla="*/ 2071101 w 2187162"/>
                <a:gd name="connsiteY7" fmla="*/ 123636 h 1026118"/>
                <a:gd name="connsiteX8" fmla="*/ 2092778 w 2187162"/>
                <a:gd name="connsiteY8" fmla="*/ 136433 h 1026118"/>
                <a:gd name="connsiteX9" fmla="*/ 2182883 w 2187162"/>
                <a:gd name="connsiteY9" fmla="*/ 94385 h 1026118"/>
                <a:gd name="connsiteX10" fmla="*/ 2140834 w 2187162"/>
                <a:gd name="connsiteY10" fmla="*/ 4280 h 102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7162" h="1026118">
                  <a:moveTo>
                    <a:pt x="2140965" y="4280"/>
                  </a:moveTo>
                  <a:cubicBezTo>
                    <a:pt x="2104531" y="-9040"/>
                    <a:pt x="2064180" y="9764"/>
                    <a:pt x="2050860" y="46329"/>
                  </a:cubicBezTo>
                  <a:cubicBezTo>
                    <a:pt x="2041719" y="71532"/>
                    <a:pt x="2047857" y="98694"/>
                    <a:pt x="2064702" y="117368"/>
                  </a:cubicBezTo>
                  <a:lnTo>
                    <a:pt x="1184941" y="1017108"/>
                  </a:lnTo>
                  <a:lnTo>
                    <a:pt x="0" y="1017108"/>
                  </a:lnTo>
                  <a:lnTo>
                    <a:pt x="0" y="1026119"/>
                  </a:lnTo>
                  <a:lnTo>
                    <a:pt x="1188728" y="1026119"/>
                  </a:lnTo>
                  <a:lnTo>
                    <a:pt x="2071101" y="123636"/>
                  </a:lnTo>
                  <a:cubicBezTo>
                    <a:pt x="2077369" y="128990"/>
                    <a:pt x="2084682" y="133430"/>
                    <a:pt x="2092778" y="136433"/>
                  </a:cubicBezTo>
                  <a:cubicBezTo>
                    <a:pt x="2129212" y="149753"/>
                    <a:pt x="2169563" y="130949"/>
                    <a:pt x="2182883" y="94385"/>
                  </a:cubicBezTo>
                  <a:cubicBezTo>
                    <a:pt x="2196203" y="57951"/>
                    <a:pt x="2177398" y="17600"/>
                    <a:pt x="2140834" y="4280"/>
                  </a:cubicBezTo>
                  <a:close/>
                </a:path>
              </a:pathLst>
            </a:custGeom>
            <a:solidFill>
              <a:srgbClr val="4D4D4D"/>
            </a:solidFill>
            <a:ln w="13056" cap="flat">
              <a:noFill/>
              <a:prstDash val="solid"/>
              <a:miter/>
            </a:ln>
          </p:spPr>
          <p:txBody>
            <a:bodyPr rtlCol="0" anchor="ctr"/>
            <a:lstStyle/>
            <a:p>
              <a:endParaRPr lang="en-GB"/>
            </a:p>
          </p:txBody>
        </p:sp>
        <p:grpSp>
          <p:nvGrpSpPr>
            <p:cNvPr id="106" name="Graphic 27">
              <a:extLst>
                <a:ext uri="{FF2B5EF4-FFF2-40B4-BE49-F238E27FC236}">
                  <a16:creationId xmlns:a16="http://schemas.microsoft.com/office/drawing/2014/main" id="{37D1CFE8-A535-AA5E-EA04-EFC5454B7596}"/>
                </a:ext>
              </a:extLst>
            </p:cNvPr>
            <p:cNvGrpSpPr/>
            <p:nvPr/>
          </p:nvGrpSpPr>
          <p:grpSpPr>
            <a:xfrm>
              <a:off x="5209643" y="2865043"/>
              <a:ext cx="1767504" cy="1767503"/>
              <a:chOff x="5209643" y="2865043"/>
              <a:chExt cx="1767504" cy="1767503"/>
            </a:xfrm>
            <a:solidFill>
              <a:srgbClr val="FFFFFF"/>
            </a:solidFill>
          </p:grpSpPr>
          <p:sp>
            <p:nvSpPr>
              <p:cNvPr id="182" name="Freeform: Shape 181">
                <a:extLst>
                  <a:ext uri="{FF2B5EF4-FFF2-40B4-BE49-F238E27FC236}">
                    <a16:creationId xmlns:a16="http://schemas.microsoft.com/office/drawing/2014/main" id="{1BFF330C-9E8F-573B-CCFD-13FD5CA981F8}"/>
                  </a:ext>
                </a:extLst>
              </p:cNvPr>
              <p:cNvSpPr/>
              <p:nvPr/>
            </p:nvSpPr>
            <p:spPr>
              <a:xfrm rot="-333000">
                <a:off x="5318260" y="2973804"/>
                <a:ext cx="1550583" cy="1550583"/>
              </a:xfrm>
              <a:custGeom>
                <a:avLst/>
                <a:gdLst>
                  <a:gd name="connsiteX0" fmla="*/ 1550583 w 1550583"/>
                  <a:gd name="connsiteY0" fmla="*/ 775292 h 1550583"/>
                  <a:gd name="connsiteX1" fmla="*/ 775292 w 1550583"/>
                  <a:gd name="connsiteY1" fmla="*/ 1550583 h 1550583"/>
                  <a:gd name="connsiteX2" fmla="*/ 0 w 1550583"/>
                  <a:gd name="connsiteY2" fmla="*/ 775292 h 1550583"/>
                  <a:gd name="connsiteX3" fmla="*/ 775292 w 1550583"/>
                  <a:gd name="connsiteY3" fmla="*/ 0 h 1550583"/>
                  <a:gd name="connsiteX4" fmla="*/ 1550583 w 1550583"/>
                  <a:gd name="connsiteY4" fmla="*/ 775292 h 1550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583" h="1550583">
                    <a:moveTo>
                      <a:pt x="1550583" y="775292"/>
                    </a:moveTo>
                    <a:cubicBezTo>
                      <a:pt x="1550583" y="1203473"/>
                      <a:pt x="1203473" y="1550583"/>
                      <a:pt x="775292" y="1550583"/>
                    </a:cubicBezTo>
                    <a:cubicBezTo>
                      <a:pt x="347110" y="1550583"/>
                      <a:pt x="0" y="1203473"/>
                      <a:pt x="0" y="775292"/>
                    </a:cubicBezTo>
                    <a:cubicBezTo>
                      <a:pt x="0" y="347110"/>
                      <a:pt x="347110" y="0"/>
                      <a:pt x="775292" y="0"/>
                    </a:cubicBezTo>
                    <a:cubicBezTo>
                      <a:pt x="1203473" y="0"/>
                      <a:pt x="1550583" y="347110"/>
                      <a:pt x="1550583" y="775292"/>
                    </a:cubicBezTo>
                    <a:close/>
                  </a:path>
                </a:pathLst>
              </a:custGeom>
              <a:solidFill>
                <a:srgbClr val="FFFFFF"/>
              </a:solidFill>
              <a:ln w="13056"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C8A5AC01-2D1B-0263-CBDA-A9A794979C42}"/>
                  </a:ext>
                </a:extLst>
              </p:cNvPr>
              <p:cNvSpPr/>
              <p:nvPr/>
            </p:nvSpPr>
            <p:spPr>
              <a:xfrm rot="-4709400">
                <a:off x="5344090" y="2999490"/>
                <a:ext cx="1498610" cy="1498610"/>
              </a:xfrm>
              <a:custGeom>
                <a:avLst/>
                <a:gdLst>
                  <a:gd name="connsiteX0" fmla="*/ 1498610 w 1498610"/>
                  <a:gd name="connsiteY0" fmla="*/ 749305 h 1498610"/>
                  <a:gd name="connsiteX1" fmla="*/ 749305 w 1498610"/>
                  <a:gd name="connsiteY1" fmla="*/ 1498610 h 1498610"/>
                  <a:gd name="connsiteX2" fmla="*/ 0 w 1498610"/>
                  <a:gd name="connsiteY2" fmla="*/ 749305 h 1498610"/>
                  <a:gd name="connsiteX3" fmla="*/ 749305 w 1498610"/>
                  <a:gd name="connsiteY3" fmla="*/ 0 h 1498610"/>
                  <a:gd name="connsiteX4" fmla="*/ 1498610 w 1498610"/>
                  <a:gd name="connsiteY4" fmla="*/ 749305 h 1498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10" h="1498610">
                    <a:moveTo>
                      <a:pt x="1498610" y="749305"/>
                    </a:moveTo>
                    <a:cubicBezTo>
                      <a:pt x="1498610" y="1163135"/>
                      <a:pt x="1163135" y="1498610"/>
                      <a:pt x="749305" y="1498610"/>
                    </a:cubicBezTo>
                    <a:cubicBezTo>
                      <a:pt x="335475" y="1498610"/>
                      <a:pt x="0" y="1163135"/>
                      <a:pt x="0" y="749305"/>
                    </a:cubicBezTo>
                    <a:cubicBezTo>
                      <a:pt x="0" y="335475"/>
                      <a:pt x="335475" y="0"/>
                      <a:pt x="749305" y="0"/>
                    </a:cubicBezTo>
                    <a:cubicBezTo>
                      <a:pt x="1163135" y="0"/>
                      <a:pt x="1498610" y="335475"/>
                      <a:pt x="1498610" y="749305"/>
                    </a:cubicBezTo>
                    <a:close/>
                  </a:path>
                </a:pathLst>
              </a:custGeom>
              <a:solidFill>
                <a:srgbClr val="FFFFFF"/>
              </a:solidFill>
              <a:ln w="13056" cap="flat">
                <a:noFill/>
                <a:prstDash val="solid"/>
                <a:miter/>
              </a:ln>
            </p:spPr>
            <p:txBody>
              <a:bodyPr rtlCol="0" anchor="ctr"/>
              <a:lstStyle/>
              <a:p>
                <a:endParaRPr lang="en-GB"/>
              </a:p>
            </p:txBody>
          </p:sp>
        </p:grpSp>
        <p:grpSp>
          <p:nvGrpSpPr>
            <p:cNvPr id="107" name="Group 106">
              <a:extLst>
                <a:ext uri="{FF2B5EF4-FFF2-40B4-BE49-F238E27FC236}">
                  <a16:creationId xmlns:a16="http://schemas.microsoft.com/office/drawing/2014/main" id="{2F038131-E31F-550F-7660-5668B4528292}"/>
                </a:ext>
              </a:extLst>
            </p:cNvPr>
            <p:cNvGrpSpPr/>
            <p:nvPr/>
          </p:nvGrpSpPr>
          <p:grpSpPr>
            <a:xfrm>
              <a:off x="5229428" y="2884960"/>
              <a:ext cx="1728311" cy="1727919"/>
              <a:chOff x="5229428" y="2884960"/>
              <a:chExt cx="1728311" cy="1727919"/>
            </a:xfrm>
          </p:grpSpPr>
          <p:grpSp>
            <p:nvGrpSpPr>
              <p:cNvPr id="168" name="Graphic 27">
                <a:extLst>
                  <a:ext uri="{FF2B5EF4-FFF2-40B4-BE49-F238E27FC236}">
                    <a16:creationId xmlns:a16="http://schemas.microsoft.com/office/drawing/2014/main" id="{10BB95DE-823D-F27B-2CA4-006643043C8B}"/>
                  </a:ext>
                </a:extLst>
              </p:cNvPr>
              <p:cNvGrpSpPr/>
              <p:nvPr/>
            </p:nvGrpSpPr>
            <p:grpSpPr>
              <a:xfrm>
                <a:off x="5229428" y="2884960"/>
                <a:ext cx="1728311" cy="1727919"/>
                <a:chOff x="5229428" y="2884960"/>
                <a:chExt cx="1728311" cy="1727919"/>
              </a:xfrm>
            </p:grpSpPr>
            <p:sp>
              <p:nvSpPr>
                <p:cNvPr id="172" name="Freeform: Shape 171">
                  <a:extLst>
                    <a:ext uri="{FF2B5EF4-FFF2-40B4-BE49-F238E27FC236}">
                      <a16:creationId xmlns:a16="http://schemas.microsoft.com/office/drawing/2014/main" id="{879C86C8-575B-E8BD-8080-3BDB456188D7}"/>
                    </a:ext>
                  </a:extLst>
                </p:cNvPr>
                <p:cNvSpPr/>
                <p:nvPr/>
              </p:nvSpPr>
              <p:spPr>
                <a:xfrm>
                  <a:off x="6093649" y="3041141"/>
                  <a:ext cx="812117" cy="707908"/>
                </a:xfrm>
                <a:custGeom>
                  <a:avLst/>
                  <a:gdLst>
                    <a:gd name="connsiteX0" fmla="*/ 812117 w 812117"/>
                    <a:gd name="connsiteY0" fmla="*/ 412261 h 707908"/>
                    <a:gd name="connsiteX1" fmla="*/ 0 w 812117"/>
                    <a:gd name="connsiteY1" fmla="*/ 707909 h 707908"/>
                    <a:gd name="connsiteX2" fmla="*/ 495575 w 812117"/>
                    <a:gd name="connsiteY2" fmla="*/ 0 h 707908"/>
                    <a:gd name="connsiteX3" fmla="*/ 812117 w 812117"/>
                    <a:gd name="connsiteY3" fmla="*/ 412261 h 707908"/>
                  </a:gdLst>
                  <a:ahLst/>
                  <a:cxnLst>
                    <a:cxn ang="0">
                      <a:pos x="connsiteX0" y="connsiteY0"/>
                    </a:cxn>
                    <a:cxn ang="0">
                      <a:pos x="connsiteX1" y="connsiteY1"/>
                    </a:cxn>
                    <a:cxn ang="0">
                      <a:pos x="connsiteX2" y="connsiteY2"/>
                    </a:cxn>
                    <a:cxn ang="0">
                      <a:pos x="connsiteX3" y="connsiteY3"/>
                    </a:cxn>
                  </a:cxnLst>
                  <a:rect l="l" t="t" r="r" b="b"/>
                  <a:pathLst>
                    <a:path w="812117" h="707908">
                      <a:moveTo>
                        <a:pt x="812117" y="412261"/>
                      </a:moveTo>
                      <a:lnTo>
                        <a:pt x="0" y="707909"/>
                      </a:lnTo>
                      <a:lnTo>
                        <a:pt x="495575" y="0"/>
                      </a:lnTo>
                      <a:cubicBezTo>
                        <a:pt x="639351" y="100813"/>
                        <a:pt x="751002" y="244458"/>
                        <a:pt x="812117" y="412261"/>
                      </a:cubicBezTo>
                      <a:close/>
                    </a:path>
                  </a:pathLst>
                </a:custGeom>
                <a:solidFill>
                  <a:srgbClr val="99CCFF"/>
                </a:solidFill>
                <a:ln w="13056"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913A969C-E0BC-06FF-DB1D-FB9661E8A7DF}"/>
                    </a:ext>
                  </a:extLst>
                </p:cNvPr>
                <p:cNvSpPr/>
                <p:nvPr/>
              </p:nvSpPr>
              <p:spPr>
                <a:xfrm>
                  <a:off x="6093779" y="3453402"/>
                  <a:ext cx="863959" cy="519342"/>
                </a:xfrm>
                <a:custGeom>
                  <a:avLst/>
                  <a:gdLst>
                    <a:gd name="connsiteX0" fmla="*/ 863960 w 863959"/>
                    <a:gd name="connsiteY0" fmla="*/ 295648 h 519342"/>
                    <a:gd name="connsiteX1" fmla="*/ 834578 w 863959"/>
                    <a:gd name="connsiteY1" fmla="*/ 519342 h 519342"/>
                    <a:gd name="connsiteX2" fmla="*/ 0 w 863959"/>
                    <a:gd name="connsiteY2" fmla="*/ 295648 h 519342"/>
                    <a:gd name="connsiteX3" fmla="*/ 812117 w 863959"/>
                    <a:gd name="connsiteY3" fmla="*/ 0 h 519342"/>
                    <a:gd name="connsiteX4" fmla="*/ 863960 w 863959"/>
                    <a:gd name="connsiteY4" fmla="*/ 295648 h 519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59" h="519342">
                      <a:moveTo>
                        <a:pt x="863960" y="295648"/>
                      </a:moveTo>
                      <a:cubicBezTo>
                        <a:pt x="863960" y="373086"/>
                        <a:pt x="853774" y="447912"/>
                        <a:pt x="834578" y="519342"/>
                      </a:cubicBezTo>
                      <a:lnTo>
                        <a:pt x="0" y="295648"/>
                      </a:lnTo>
                      <a:lnTo>
                        <a:pt x="812117" y="0"/>
                      </a:lnTo>
                      <a:cubicBezTo>
                        <a:pt x="845678" y="92194"/>
                        <a:pt x="863960" y="191701"/>
                        <a:pt x="863960" y="295648"/>
                      </a:cubicBezTo>
                      <a:close/>
                    </a:path>
                  </a:pathLst>
                </a:custGeom>
                <a:solidFill>
                  <a:srgbClr val="9999CC"/>
                </a:solidFill>
                <a:ln w="13056"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0F3191CA-4C2C-DBFB-93F6-215E9A8FF0B2}"/>
                    </a:ext>
                  </a:extLst>
                </p:cNvPr>
                <p:cNvSpPr/>
                <p:nvPr/>
              </p:nvSpPr>
              <p:spPr>
                <a:xfrm>
                  <a:off x="6093779" y="3748919"/>
                  <a:ext cx="834577" cy="661811"/>
                </a:xfrm>
                <a:custGeom>
                  <a:avLst/>
                  <a:gdLst>
                    <a:gd name="connsiteX0" fmla="*/ 834578 w 834577"/>
                    <a:gd name="connsiteY0" fmla="*/ 223694 h 661811"/>
                    <a:gd name="connsiteX1" fmla="*/ 555384 w 834577"/>
                    <a:gd name="connsiteY1" fmla="*/ 661812 h 661811"/>
                    <a:gd name="connsiteX2" fmla="*/ 0 w 834577"/>
                    <a:gd name="connsiteY2" fmla="*/ 0 h 661811"/>
                    <a:gd name="connsiteX3" fmla="*/ 834578 w 834577"/>
                    <a:gd name="connsiteY3" fmla="*/ 223694 h 661811"/>
                  </a:gdLst>
                  <a:ahLst/>
                  <a:cxnLst>
                    <a:cxn ang="0">
                      <a:pos x="connsiteX0" y="connsiteY0"/>
                    </a:cxn>
                    <a:cxn ang="0">
                      <a:pos x="connsiteX1" y="connsiteY1"/>
                    </a:cxn>
                    <a:cxn ang="0">
                      <a:pos x="connsiteX2" y="connsiteY2"/>
                    </a:cxn>
                    <a:cxn ang="0">
                      <a:pos x="connsiteX3" y="connsiteY3"/>
                    </a:cxn>
                  </a:cxnLst>
                  <a:rect l="l" t="t" r="r" b="b"/>
                  <a:pathLst>
                    <a:path w="834577" h="661811">
                      <a:moveTo>
                        <a:pt x="834578" y="223694"/>
                      </a:moveTo>
                      <a:cubicBezTo>
                        <a:pt x="788220" y="397505"/>
                        <a:pt x="689105" y="549508"/>
                        <a:pt x="555384" y="661812"/>
                      </a:cubicBezTo>
                      <a:lnTo>
                        <a:pt x="0" y="0"/>
                      </a:lnTo>
                      <a:lnTo>
                        <a:pt x="834578" y="223694"/>
                      </a:lnTo>
                      <a:close/>
                    </a:path>
                  </a:pathLst>
                </a:custGeom>
                <a:solidFill>
                  <a:srgbClr val="666699"/>
                </a:solidFill>
                <a:ln w="13056" cap="flat">
                  <a:noFill/>
                  <a:prstDash val="solid"/>
                  <a:miter/>
                </a:ln>
              </p:spPr>
              <p:txBody>
                <a:bodyPr rtlCol="0" anchor="ctr"/>
                <a:lstStyle/>
                <a:p>
                  <a:endParaRPr lang="en-GB"/>
                </a:p>
              </p:txBody>
            </p:sp>
            <p:sp>
              <p:nvSpPr>
                <p:cNvPr id="175" name="Freeform: Shape 174">
                  <a:extLst>
                    <a:ext uri="{FF2B5EF4-FFF2-40B4-BE49-F238E27FC236}">
                      <a16:creationId xmlns:a16="http://schemas.microsoft.com/office/drawing/2014/main" id="{F3DBD650-E50C-007F-6762-816029586C4C}"/>
                    </a:ext>
                  </a:extLst>
                </p:cNvPr>
                <p:cNvSpPr/>
                <p:nvPr/>
              </p:nvSpPr>
              <p:spPr>
                <a:xfrm>
                  <a:off x="6093518" y="3748919"/>
                  <a:ext cx="555514" cy="863959"/>
                </a:xfrm>
                <a:custGeom>
                  <a:avLst/>
                  <a:gdLst>
                    <a:gd name="connsiteX0" fmla="*/ 555515 w 555514"/>
                    <a:gd name="connsiteY0" fmla="*/ 661812 h 863959"/>
                    <a:gd name="connsiteX1" fmla="*/ 0 w 555514"/>
                    <a:gd name="connsiteY1" fmla="*/ 863960 h 863959"/>
                    <a:gd name="connsiteX2" fmla="*/ 0 w 555514"/>
                    <a:gd name="connsiteY2" fmla="*/ 0 h 863959"/>
                    <a:gd name="connsiteX3" fmla="*/ 131 w 555514"/>
                    <a:gd name="connsiteY3" fmla="*/ 0 h 863959"/>
                    <a:gd name="connsiteX4" fmla="*/ 555515 w 555514"/>
                    <a:gd name="connsiteY4" fmla="*/ 661812 h 86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4" h="863959">
                      <a:moveTo>
                        <a:pt x="555515" y="661812"/>
                      </a:moveTo>
                      <a:cubicBezTo>
                        <a:pt x="405340" y="788089"/>
                        <a:pt x="211550" y="863960"/>
                        <a:pt x="0" y="863960"/>
                      </a:cubicBezTo>
                      <a:lnTo>
                        <a:pt x="0" y="0"/>
                      </a:lnTo>
                      <a:lnTo>
                        <a:pt x="131" y="0"/>
                      </a:lnTo>
                      <a:lnTo>
                        <a:pt x="555515" y="661812"/>
                      </a:lnTo>
                      <a:close/>
                    </a:path>
                  </a:pathLst>
                </a:custGeom>
                <a:solidFill>
                  <a:srgbClr val="CC5C99"/>
                </a:solidFill>
                <a:ln w="13056" cap="flat">
                  <a:noFill/>
                  <a:prstDash val="solid"/>
                  <a:miter/>
                </a:ln>
              </p:spPr>
              <p:txBody>
                <a:bodyPr rtlCol="0" anchor="ctr"/>
                <a:lstStyle/>
                <a:p>
                  <a:endParaRPr lang="en-GB"/>
                </a:p>
              </p:txBody>
            </p:sp>
            <p:sp>
              <p:nvSpPr>
                <p:cNvPr id="176" name="Freeform: Shape 175">
                  <a:extLst>
                    <a:ext uri="{FF2B5EF4-FFF2-40B4-BE49-F238E27FC236}">
                      <a16:creationId xmlns:a16="http://schemas.microsoft.com/office/drawing/2014/main" id="{08A06332-6B5A-7A30-FD16-D08AAD5030CD}"/>
                    </a:ext>
                  </a:extLst>
                </p:cNvPr>
                <p:cNvSpPr/>
                <p:nvPr/>
              </p:nvSpPr>
              <p:spPr>
                <a:xfrm>
                  <a:off x="6093518" y="2884960"/>
                  <a:ext cx="495705" cy="864090"/>
                </a:xfrm>
                <a:custGeom>
                  <a:avLst/>
                  <a:gdLst>
                    <a:gd name="connsiteX0" fmla="*/ 495706 w 495705"/>
                    <a:gd name="connsiteY0" fmla="*/ 156181 h 864090"/>
                    <a:gd name="connsiteX1" fmla="*/ 131 w 495705"/>
                    <a:gd name="connsiteY1" fmla="*/ 864090 h 864090"/>
                    <a:gd name="connsiteX2" fmla="*/ 0 w 495705"/>
                    <a:gd name="connsiteY2" fmla="*/ 864090 h 864090"/>
                    <a:gd name="connsiteX3" fmla="*/ 0 w 495705"/>
                    <a:gd name="connsiteY3" fmla="*/ 0 h 864090"/>
                    <a:gd name="connsiteX4" fmla="*/ 495706 w 495705"/>
                    <a:gd name="connsiteY4" fmla="*/ 156312 h 86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705" h="864090">
                      <a:moveTo>
                        <a:pt x="495706" y="156181"/>
                      </a:moveTo>
                      <a:lnTo>
                        <a:pt x="131" y="864090"/>
                      </a:lnTo>
                      <a:lnTo>
                        <a:pt x="0" y="864090"/>
                      </a:lnTo>
                      <a:lnTo>
                        <a:pt x="0" y="0"/>
                      </a:lnTo>
                      <a:cubicBezTo>
                        <a:pt x="184519" y="0"/>
                        <a:pt x="355456" y="57850"/>
                        <a:pt x="495706" y="156312"/>
                      </a:cubicBezTo>
                      <a:close/>
                    </a:path>
                  </a:pathLst>
                </a:custGeom>
                <a:solidFill>
                  <a:srgbClr val="669999"/>
                </a:solidFill>
                <a:ln w="13056" cap="flat">
                  <a:noFill/>
                  <a:prstDash val="solid"/>
                  <a:miter/>
                </a:ln>
              </p:spPr>
              <p:txBody>
                <a:bodyPr rtlCol="0" anchor="ctr"/>
                <a:lstStyle/>
                <a:p>
                  <a:endParaRPr lang="en-GB"/>
                </a:p>
              </p:txBody>
            </p:sp>
            <p:sp>
              <p:nvSpPr>
                <p:cNvPr id="177" name="Freeform: Shape 176">
                  <a:extLst>
                    <a:ext uri="{FF2B5EF4-FFF2-40B4-BE49-F238E27FC236}">
                      <a16:creationId xmlns:a16="http://schemas.microsoft.com/office/drawing/2014/main" id="{C5B5C72A-E25C-01D9-9774-65DD3785CB04}"/>
                    </a:ext>
                  </a:extLst>
                </p:cNvPr>
                <p:cNvSpPr/>
                <p:nvPr/>
              </p:nvSpPr>
              <p:spPr>
                <a:xfrm>
                  <a:off x="5281270" y="3041141"/>
                  <a:ext cx="812117" cy="707908"/>
                </a:xfrm>
                <a:custGeom>
                  <a:avLst/>
                  <a:gdLst>
                    <a:gd name="connsiteX0" fmla="*/ 0 w 812117"/>
                    <a:gd name="connsiteY0" fmla="*/ 412261 h 707908"/>
                    <a:gd name="connsiteX1" fmla="*/ 812117 w 812117"/>
                    <a:gd name="connsiteY1" fmla="*/ 707909 h 707908"/>
                    <a:gd name="connsiteX2" fmla="*/ 316542 w 812117"/>
                    <a:gd name="connsiteY2" fmla="*/ 0 h 707908"/>
                    <a:gd name="connsiteX3" fmla="*/ 0 w 812117"/>
                    <a:gd name="connsiteY3" fmla="*/ 412261 h 707908"/>
                  </a:gdLst>
                  <a:ahLst/>
                  <a:cxnLst>
                    <a:cxn ang="0">
                      <a:pos x="connsiteX0" y="connsiteY0"/>
                    </a:cxn>
                    <a:cxn ang="0">
                      <a:pos x="connsiteX1" y="connsiteY1"/>
                    </a:cxn>
                    <a:cxn ang="0">
                      <a:pos x="connsiteX2" y="connsiteY2"/>
                    </a:cxn>
                    <a:cxn ang="0">
                      <a:pos x="connsiteX3" y="connsiteY3"/>
                    </a:cxn>
                  </a:cxnLst>
                  <a:rect l="l" t="t" r="r" b="b"/>
                  <a:pathLst>
                    <a:path w="812117" h="707908">
                      <a:moveTo>
                        <a:pt x="0" y="412261"/>
                      </a:moveTo>
                      <a:lnTo>
                        <a:pt x="812117" y="707909"/>
                      </a:lnTo>
                      <a:lnTo>
                        <a:pt x="316542" y="0"/>
                      </a:lnTo>
                      <a:cubicBezTo>
                        <a:pt x="172766" y="100813"/>
                        <a:pt x="61115" y="244458"/>
                        <a:pt x="0" y="412261"/>
                      </a:cubicBezTo>
                      <a:close/>
                    </a:path>
                  </a:pathLst>
                </a:custGeom>
                <a:solidFill>
                  <a:srgbClr val="A9A197"/>
                </a:solidFill>
                <a:ln w="13056" cap="flat">
                  <a:noFill/>
                  <a:prstDash val="solid"/>
                  <a:miter/>
                </a:ln>
              </p:spPr>
              <p:txBody>
                <a:bodyPr rtlCol="0" anchor="ctr"/>
                <a:lstStyle/>
                <a:p>
                  <a:endParaRPr lang="en-GB"/>
                </a:p>
              </p:txBody>
            </p:sp>
            <p:sp>
              <p:nvSpPr>
                <p:cNvPr id="178" name="Freeform: Shape 177">
                  <a:extLst>
                    <a:ext uri="{FF2B5EF4-FFF2-40B4-BE49-F238E27FC236}">
                      <a16:creationId xmlns:a16="http://schemas.microsoft.com/office/drawing/2014/main" id="{9070A9DB-F470-039E-CB32-9F4F8EB53FCF}"/>
                    </a:ext>
                  </a:extLst>
                </p:cNvPr>
                <p:cNvSpPr/>
                <p:nvPr/>
              </p:nvSpPr>
              <p:spPr>
                <a:xfrm>
                  <a:off x="5229428" y="3453402"/>
                  <a:ext cx="863959" cy="519342"/>
                </a:xfrm>
                <a:custGeom>
                  <a:avLst/>
                  <a:gdLst>
                    <a:gd name="connsiteX0" fmla="*/ 0 w 863959"/>
                    <a:gd name="connsiteY0" fmla="*/ 295648 h 519342"/>
                    <a:gd name="connsiteX1" fmla="*/ 29382 w 863959"/>
                    <a:gd name="connsiteY1" fmla="*/ 519342 h 519342"/>
                    <a:gd name="connsiteX2" fmla="*/ 863960 w 863959"/>
                    <a:gd name="connsiteY2" fmla="*/ 295648 h 519342"/>
                    <a:gd name="connsiteX3" fmla="*/ 51842 w 863959"/>
                    <a:gd name="connsiteY3" fmla="*/ 0 h 519342"/>
                    <a:gd name="connsiteX4" fmla="*/ 0 w 863959"/>
                    <a:gd name="connsiteY4" fmla="*/ 295648 h 519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59" h="519342">
                      <a:moveTo>
                        <a:pt x="0" y="295648"/>
                      </a:moveTo>
                      <a:cubicBezTo>
                        <a:pt x="0" y="373086"/>
                        <a:pt x="10186" y="447912"/>
                        <a:pt x="29382" y="519342"/>
                      </a:cubicBezTo>
                      <a:lnTo>
                        <a:pt x="863960" y="295648"/>
                      </a:lnTo>
                      <a:lnTo>
                        <a:pt x="51842" y="0"/>
                      </a:lnTo>
                      <a:cubicBezTo>
                        <a:pt x="18282" y="92194"/>
                        <a:pt x="0" y="191701"/>
                        <a:pt x="0" y="295648"/>
                      </a:cubicBezTo>
                      <a:close/>
                    </a:path>
                  </a:pathLst>
                </a:custGeom>
                <a:solidFill>
                  <a:srgbClr val="CCCC99"/>
                </a:solidFill>
                <a:ln w="13056"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CB56D987-1DEB-9849-B5F7-EDAE2B06AFEA}"/>
                    </a:ext>
                  </a:extLst>
                </p:cNvPr>
                <p:cNvSpPr/>
                <p:nvPr/>
              </p:nvSpPr>
              <p:spPr>
                <a:xfrm>
                  <a:off x="5258810" y="3748919"/>
                  <a:ext cx="834577" cy="661811"/>
                </a:xfrm>
                <a:custGeom>
                  <a:avLst/>
                  <a:gdLst>
                    <a:gd name="connsiteX0" fmla="*/ 0 w 834577"/>
                    <a:gd name="connsiteY0" fmla="*/ 223694 h 661811"/>
                    <a:gd name="connsiteX1" fmla="*/ 279193 w 834577"/>
                    <a:gd name="connsiteY1" fmla="*/ 661812 h 661811"/>
                    <a:gd name="connsiteX2" fmla="*/ 834578 w 834577"/>
                    <a:gd name="connsiteY2" fmla="*/ 0 h 661811"/>
                    <a:gd name="connsiteX3" fmla="*/ 0 w 834577"/>
                    <a:gd name="connsiteY3" fmla="*/ 223694 h 661811"/>
                  </a:gdLst>
                  <a:ahLst/>
                  <a:cxnLst>
                    <a:cxn ang="0">
                      <a:pos x="connsiteX0" y="connsiteY0"/>
                    </a:cxn>
                    <a:cxn ang="0">
                      <a:pos x="connsiteX1" y="connsiteY1"/>
                    </a:cxn>
                    <a:cxn ang="0">
                      <a:pos x="connsiteX2" y="connsiteY2"/>
                    </a:cxn>
                    <a:cxn ang="0">
                      <a:pos x="connsiteX3" y="connsiteY3"/>
                    </a:cxn>
                  </a:cxnLst>
                  <a:rect l="l" t="t" r="r" b="b"/>
                  <a:pathLst>
                    <a:path w="834577" h="661811">
                      <a:moveTo>
                        <a:pt x="0" y="223694"/>
                      </a:moveTo>
                      <a:cubicBezTo>
                        <a:pt x="46358" y="397505"/>
                        <a:pt x="145473" y="549508"/>
                        <a:pt x="279193" y="661812"/>
                      </a:cubicBezTo>
                      <a:lnTo>
                        <a:pt x="834578" y="0"/>
                      </a:lnTo>
                      <a:lnTo>
                        <a:pt x="0" y="223694"/>
                      </a:lnTo>
                      <a:close/>
                    </a:path>
                  </a:pathLst>
                </a:custGeom>
                <a:solidFill>
                  <a:srgbClr val="99CC99"/>
                </a:solidFill>
                <a:ln w="13056" cap="flat">
                  <a:noFill/>
                  <a:prstDash val="solid"/>
                  <a:miter/>
                </a:ln>
              </p:spPr>
              <p:txBody>
                <a:bodyPr rtlCol="0" anchor="ctr"/>
                <a:lstStyle/>
                <a:p>
                  <a:endParaRPr lang="en-GB"/>
                </a:p>
              </p:txBody>
            </p:sp>
            <p:sp>
              <p:nvSpPr>
                <p:cNvPr id="180" name="Freeform: Shape 179">
                  <a:extLst>
                    <a:ext uri="{FF2B5EF4-FFF2-40B4-BE49-F238E27FC236}">
                      <a16:creationId xmlns:a16="http://schemas.microsoft.com/office/drawing/2014/main" id="{3AA126C1-3051-D70A-6610-5BD6296E63DA}"/>
                    </a:ext>
                  </a:extLst>
                </p:cNvPr>
                <p:cNvSpPr/>
                <p:nvPr/>
              </p:nvSpPr>
              <p:spPr>
                <a:xfrm>
                  <a:off x="5538003" y="3748919"/>
                  <a:ext cx="555514" cy="863959"/>
                </a:xfrm>
                <a:custGeom>
                  <a:avLst/>
                  <a:gdLst>
                    <a:gd name="connsiteX0" fmla="*/ 0 w 555514"/>
                    <a:gd name="connsiteY0" fmla="*/ 661812 h 863959"/>
                    <a:gd name="connsiteX1" fmla="*/ 555515 w 555514"/>
                    <a:gd name="connsiteY1" fmla="*/ 863960 h 863959"/>
                    <a:gd name="connsiteX2" fmla="*/ 555515 w 555514"/>
                    <a:gd name="connsiteY2" fmla="*/ 0 h 863959"/>
                    <a:gd name="connsiteX3" fmla="*/ 555384 w 555514"/>
                    <a:gd name="connsiteY3" fmla="*/ 0 h 863959"/>
                    <a:gd name="connsiteX4" fmla="*/ 0 w 555514"/>
                    <a:gd name="connsiteY4" fmla="*/ 661812 h 86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4" h="863959">
                      <a:moveTo>
                        <a:pt x="0" y="661812"/>
                      </a:moveTo>
                      <a:cubicBezTo>
                        <a:pt x="150174" y="788089"/>
                        <a:pt x="343965" y="863960"/>
                        <a:pt x="555515" y="863960"/>
                      </a:cubicBezTo>
                      <a:lnTo>
                        <a:pt x="555515" y="0"/>
                      </a:lnTo>
                      <a:lnTo>
                        <a:pt x="555384" y="0"/>
                      </a:lnTo>
                      <a:lnTo>
                        <a:pt x="0" y="661812"/>
                      </a:lnTo>
                      <a:close/>
                    </a:path>
                  </a:pathLst>
                </a:custGeom>
                <a:solidFill>
                  <a:srgbClr val="66CCCC"/>
                </a:solidFill>
                <a:ln w="13056" cap="flat">
                  <a:noFill/>
                  <a:prstDash val="solid"/>
                  <a:miter/>
                </a:ln>
              </p:spPr>
              <p:txBody>
                <a:bodyPr rtlCol="0" anchor="ctr"/>
                <a:lstStyle/>
                <a:p>
                  <a:endParaRPr lang="en-GB"/>
                </a:p>
              </p:txBody>
            </p:sp>
            <p:sp>
              <p:nvSpPr>
                <p:cNvPr id="181" name="Freeform: Shape 180">
                  <a:extLst>
                    <a:ext uri="{FF2B5EF4-FFF2-40B4-BE49-F238E27FC236}">
                      <a16:creationId xmlns:a16="http://schemas.microsoft.com/office/drawing/2014/main" id="{1014E43A-0999-BD4F-D9CB-387B56493188}"/>
                    </a:ext>
                  </a:extLst>
                </p:cNvPr>
                <p:cNvSpPr/>
                <p:nvPr/>
              </p:nvSpPr>
              <p:spPr>
                <a:xfrm>
                  <a:off x="5597812" y="2884960"/>
                  <a:ext cx="495705" cy="864090"/>
                </a:xfrm>
                <a:custGeom>
                  <a:avLst/>
                  <a:gdLst>
                    <a:gd name="connsiteX0" fmla="*/ 0 w 495705"/>
                    <a:gd name="connsiteY0" fmla="*/ 156181 h 864090"/>
                    <a:gd name="connsiteX1" fmla="*/ 495575 w 495705"/>
                    <a:gd name="connsiteY1" fmla="*/ 864090 h 864090"/>
                    <a:gd name="connsiteX2" fmla="*/ 495706 w 495705"/>
                    <a:gd name="connsiteY2" fmla="*/ 864090 h 864090"/>
                    <a:gd name="connsiteX3" fmla="*/ 495706 w 495705"/>
                    <a:gd name="connsiteY3" fmla="*/ 0 h 864090"/>
                    <a:gd name="connsiteX4" fmla="*/ 0 w 495705"/>
                    <a:gd name="connsiteY4" fmla="*/ 156312 h 86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705" h="864090">
                      <a:moveTo>
                        <a:pt x="0" y="156181"/>
                      </a:moveTo>
                      <a:lnTo>
                        <a:pt x="495575" y="864090"/>
                      </a:lnTo>
                      <a:lnTo>
                        <a:pt x="495706" y="864090"/>
                      </a:lnTo>
                      <a:lnTo>
                        <a:pt x="495706" y="0"/>
                      </a:lnTo>
                      <a:cubicBezTo>
                        <a:pt x="311187" y="0"/>
                        <a:pt x="140250" y="57850"/>
                        <a:pt x="0" y="156312"/>
                      </a:cubicBezTo>
                      <a:close/>
                    </a:path>
                  </a:pathLst>
                </a:custGeom>
                <a:solidFill>
                  <a:srgbClr val="BF337F"/>
                </a:solidFill>
                <a:ln w="13056" cap="flat">
                  <a:noFill/>
                  <a:prstDash val="solid"/>
                  <a:miter/>
                </a:ln>
              </p:spPr>
              <p:txBody>
                <a:bodyPr rtlCol="0" anchor="ctr"/>
                <a:lstStyle/>
                <a:p>
                  <a:endParaRPr lang="en-GB"/>
                </a:p>
              </p:txBody>
            </p:sp>
          </p:grpSp>
          <p:grpSp>
            <p:nvGrpSpPr>
              <p:cNvPr id="169" name="Group 168">
                <a:extLst>
                  <a:ext uri="{FF2B5EF4-FFF2-40B4-BE49-F238E27FC236}">
                    <a16:creationId xmlns:a16="http://schemas.microsoft.com/office/drawing/2014/main" id="{6433C321-F3B0-9E3C-96A0-02F18ADC2383}"/>
                  </a:ext>
                </a:extLst>
              </p:cNvPr>
              <p:cNvGrpSpPr/>
              <p:nvPr/>
            </p:nvGrpSpPr>
            <p:grpSpPr>
              <a:xfrm>
                <a:off x="5324251" y="2979587"/>
                <a:ext cx="1538664" cy="1538664"/>
                <a:chOff x="5184711" y="2890017"/>
                <a:chExt cx="1822526" cy="1822526"/>
              </a:xfrm>
            </p:grpSpPr>
            <p:sp>
              <p:nvSpPr>
                <p:cNvPr id="170" name="Freeform: Shape 169">
                  <a:extLst>
                    <a:ext uri="{FF2B5EF4-FFF2-40B4-BE49-F238E27FC236}">
                      <a16:creationId xmlns:a16="http://schemas.microsoft.com/office/drawing/2014/main" id="{A5A8BD2B-8D36-41BD-0841-62F58F4771BF}"/>
                    </a:ext>
                  </a:extLst>
                </p:cNvPr>
                <p:cNvSpPr/>
                <p:nvPr/>
              </p:nvSpPr>
              <p:spPr>
                <a:xfrm rot="18900000">
                  <a:off x="5184711" y="2890017"/>
                  <a:ext cx="1822526" cy="1822526"/>
                </a:xfrm>
                <a:custGeom>
                  <a:avLst/>
                  <a:gdLst>
                    <a:gd name="connsiteX0" fmla="*/ 1822526 w 1822526"/>
                    <a:gd name="connsiteY0" fmla="*/ 911263 h 1822526"/>
                    <a:gd name="connsiteX1" fmla="*/ 911263 w 1822526"/>
                    <a:gd name="connsiteY1" fmla="*/ 1822526 h 1822526"/>
                    <a:gd name="connsiteX2" fmla="*/ 0 w 1822526"/>
                    <a:gd name="connsiteY2" fmla="*/ 911263 h 1822526"/>
                    <a:gd name="connsiteX3" fmla="*/ 911263 w 1822526"/>
                    <a:gd name="connsiteY3" fmla="*/ 0 h 1822526"/>
                    <a:gd name="connsiteX4" fmla="*/ 1822526 w 1822526"/>
                    <a:gd name="connsiteY4" fmla="*/ 911263 h 1822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2526" h="1822526">
                      <a:moveTo>
                        <a:pt x="1822526" y="911263"/>
                      </a:moveTo>
                      <a:cubicBezTo>
                        <a:pt x="1822526" y="1414540"/>
                        <a:pt x="1414540" y="1822526"/>
                        <a:pt x="911263" y="1822526"/>
                      </a:cubicBezTo>
                      <a:cubicBezTo>
                        <a:pt x="407986" y="1822526"/>
                        <a:pt x="0" y="1414540"/>
                        <a:pt x="0" y="911263"/>
                      </a:cubicBezTo>
                      <a:cubicBezTo>
                        <a:pt x="0" y="407986"/>
                        <a:pt x="407986" y="0"/>
                        <a:pt x="911263" y="0"/>
                      </a:cubicBezTo>
                      <a:cubicBezTo>
                        <a:pt x="1414540" y="0"/>
                        <a:pt x="1822526" y="407986"/>
                        <a:pt x="1822526" y="911263"/>
                      </a:cubicBezTo>
                      <a:close/>
                    </a:path>
                  </a:pathLst>
                </a:custGeom>
                <a:gradFill>
                  <a:gsLst>
                    <a:gs pos="0">
                      <a:srgbClr val="FFFFFF"/>
                    </a:gs>
                    <a:gs pos="25000">
                      <a:srgbClr val="FAFAFA"/>
                    </a:gs>
                    <a:gs pos="54000">
                      <a:srgbClr val="ECECEC"/>
                    </a:gs>
                    <a:gs pos="85000">
                      <a:srgbClr val="D5D5D5"/>
                    </a:gs>
                    <a:gs pos="100000">
                      <a:srgbClr val="C7C7C7"/>
                    </a:gs>
                  </a:gsLst>
                  <a:lin ang="5400000" scaled="1"/>
                </a:gradFill>
                <a:ln w="8170"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171" name="Freeform: Shape 170">
                  <a:extLst>
                    <a:ext uri="{FF2B5EF4-FFF2-40B4-BE49-F238E27FC236}">
                      <a16:creationId xmlns:a16="http://schemas.microsoft.com/office/drawing/2014/main" id="{6B81E197-2C0D-0845-7803-EE695299029E}"/>
                    </a:ext>
                  </a:extLst>
                </p:cNvPr>
                <p:cNvSpPr/>
                <p:nvPr/>
              </p:nvSpPr>
              <p:spPr>
                <a:xfrm>
                  <a:off x="5225548" y="2930854"/>
                  <a:ext cx="1740852" cy="1740852"/>
                </a:xfrm>
                <a:custGeom>
                  <a:avLst/>
                  <a:gdLst>
                    <a:gd name="connsiteX0" fmla="*/ 1740852 w 1740852"/>
                    <a:gd name="connsiteY0" fmla="*/ 870426 h 1740852"/>
                    <a:gd name="connsiteX1" fmla="*/ 870426 w 1740852"/>
                    <a:gd name="connsiteY1" fmla="*/ 1740852 h 1740852"/>
                    <a:gd name="connsiteX2" fmla="*/ 0 w 1740852"/>
                    <a:gd name="connsiteY2" fmla="*/ 870426 h 1740852"/>
                    <a:gd name="connsiteX3" fmla="*/ 870426 w 1740852"/>
                    <a:gd name="connsiteY3" fmla="*/ 0 h 1740852"/>
                    <a:gd name="connsiteX4" fmla="*/ 1740852 w 1740852"/>
                    <a:gd name="connsiteY4" fmla="*/ 870426 h 1740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852" h="1740852">
                      <a:moveTo>
                        <a:pt x="1740852" y="870426"/>
                      </a:moveTo>
                      <a:cubicBezTo>
                        <a:pt x="1740852" y="1351149"/>
                        <a:pt x="1351149" y="1740852"/>
                        <a:pt x="870426" y="1740852"/>
                      </a:cubicBezTo>
                      <a:cubicBezTo>
                        <a:pt x="389703" y="1740852"/>
                        <a:pt x="0" y="1351149"/>
                        <a:pt x="0" y="870426"/>
                      </a:cubicBezTo>
                      <a:cubicBezTo>
                        <a:pt x="0" y="389703"/>
                        <a:pt x="389703" y="0"/>
                        <a:pt x="870426" y="0"/>
                      </a:cubicBezTo>
                      <a:cubicBezTo>
                        <a:pt x="1351149" y="0"/>
                        <a:pt x="1740852" y="389703"/>
                        <a:pt x="1740852" y="870426"/>
                      </a:cubicBezTo>
                      <a:close/>
                    </a:path>
                  </a:pathLst>
                </a:custGeom>
                <a:gradFill>
                  <a:gsLst>
                    <a:gs pos="0">
                      <a:srgbClr val="C7C7C7"/>
                    </a:gs>
                    <a:gs pos="15000">
                      <a:srgbClr val="D5D5D5"/>
                    </a:gs>
                    <a:gs pos="46000">
                      <a:srgbClr val="ECECEC"/>
                    </a:gs>
                    <a:gs pos="75000">
                      <a:srgbClr val="FAFAFA"/>
                    </a:gs>
                    <a:gs pos="100000">
                      <a:srgbClr val="FFFFFF"/>
                    </a:gs>
                  </a:gsLst>
                  <a:lin ang="5400000" scaled="1"/>
                </a:gradFill>
                <a:ln w="8170" cap="flat">
                  <a:noFill/>
                  <a:prstDash val="solid"/>
                  <a:miter/>
                </a:ln>
              </p:spPr>
              <p:txBody>
                <a:bodyPr rtlCol="0" anchor="ctr"/>
                <a:lstStyle/>
                <a:p>
                  <a:pPr algn="ctr"/>
                  <a:r>
                    <a:rPr lang="en-GB" sz="1400" b="1" dirty="0">
                      <a:solidFill>
                        <a:srgbClr val="4D4D4D"/>
                      </a:solidFill>
                    </a:rPr>
                    <a:t>Sustainability matters</a:t>
                  </a:r>
                </a:p>
              </p:txBody>
            </p:sp>
          </p:grpSp>
        </p:grpSp>
        <p:sp>
          <p:nvSpPr>
            <p:cNvPr id="118" name="TextBox 117">
              <a:extLst>
                <a:ext uri="{FF2B5EF4-FFF2-40B4-BE49-F238E27FC236}">
                  <a16:creationId xmlns:a16="http://schemas.microsoft.com/office/drawing/2014/main" id="{BACBBE79-F5AA-C345-CF47-8D736E1A93AE}"/>
                </a:ext>
              </a:extLst>
            </p:cNvPr>
            <p:cNvSpPr txBox="1"/>
            <p:nvPr/>
          </p:nvSpPr>
          <p:spPr>
            <a:xfrm>
              <a:off x="427227" y="1402138"/>
              <a:ext cx="2746687" cy="769441"/>
            </a:xfrm>
            <a:prstGeom prst="rect">
              <a:avLst/>
            </a:prstGeom>
            <a:noFill/>
          </p:spPr>
          <p:txBody>
            <a:bodyPr wrap="square">
              <a:spAutoFit/>
            </a:bodyPr>
            <a:lstStyle/>
            <a:p>
              <a:r>
                <a:rPr lang="en-GB" sz="1100" b="1" dirty="0">
                  <a:solidFill>
                    <a:schemeClr val="bg1"/>
                  </a:solidFill>
                </a:rPr>
                <a:t>Climate change </a:t>
              </a:r>
            </a:p>
            <a:p>
              <a:endParaRPr lang="en-GB" sz="1100" b="1" dirty="0">
                <a:solidFill>
                  <a:schemeClr val="bg1"/>
                </a:solidFill>
              </a:endParaRPr>
            </a:p>
            <a:p>
              <a:r>
                <a:rPr lang="en-GB" sz="1100" dirty="0">
                  <a:solidFill>
                    <a:schemeClr val="bg1"/>
                  </a:solidFill>
                </a:rPr>
                <a:t>e.g. mitigation, adaptation, energy consumption</a:t>
              </a:r>
            </a:p>
          </p:txBody>
        </p:sp>
        <p:sp>
          <p:nvSpPr>
            <p:cNvPr id="119" name="TextBox 118">
              <a:extLst>
                <a:ext uri="{FF2B5EF4-FFF2-40B4-BE49-F238E27FC236}">
                  <a16:creationId xmlns:a16="http://schemas.microsoft.com/office/drawing/2014/main" id="{2EC4377E-8FE9-9403-428D-202CAAEBA799}"/>
                </a:ext>
              </a:extLst>
            </p:cNvPr>
            <p:cNvSpPr txBox="1"/>
            <p:nvPr/>
          </p:nvSpPr>
          <p:spPr>
            <a:xfrm>
              <a:off x="427227" y="2387644"/>
              <a:ext cx="2746687" cy="769441"/>
            </a:xfrm>
            <a:prstGeom prst="rect">
              <a:avLst/>
            </a:prstGeom>
            <a:noFill/>
          </p:spPr>
          <p:txBody>
            <a:bodyPr wrap="square">
              <a:spAutoFit/>
            </a:bodyPr>
            <a:lstStyle/>
            <a:p>
              <a:r>
                <a:rPr lang="en-GB" sz="1100" b="1" dirty="0">
                  <a:solidFill>
                    <a:schemeClr val="bg1"/>
                  </a:solidFill>
                </a:rPr>
                <a:t>Pollution</a:t>
              </a:r>
            </a:p>
            <a:p>
              <a:endParaRPr lang="en-GB" sz="1100" b="1" dirty="0">
                <a:solidFill>
                  <a:schemeClr val="bg1"/>
                </a:solidFill>
              </a:endParaRPr>
            </a:p>
            <a:p>
              <a:r>
                <a:rPr lang="en-GB" sz="1100" dirty="0">
                  <a:solidFill>
                    <a:schemeClr val="bg1"/>
                  </a:solidFill>
                </a:rPr>
                <a:t>e.g. pollution of air/water/soil, use of substances of concern</a:t>
              </a:r>
            </a:p>
          </p:txBody>
        </p:sp>
        <p:sp>
          <p:nvSpPr>
            <p:cNvPr id="120" name="TextBox 119">
              <a:extLst>
                <a:ext uri="{FF2B5EF4-FFF2-40B4-BE49-F238E27FC236}">
                  <a16:creationId xmlns:a16="http://schemas.microsoft.com/office/drawing/2014/main" id="{779CB82A-C973-4824-0514-51A5CC67CD9C}"/>
                </a:ext>
              </a:extLst>
            </p:cNvPr>
            <p:cNvSpPr txBox="1"/>
            <p:nvPr/>
          </p:nvSpPr>
          <p:spPr>
            <a:xfrm>
              <a:off x="427227" y="3368768"/>
              <a:ext cx="2746687" cy="600164"/>
            </a:xfrm>
            <a:prstGeom prst="rect">
              <a:avLst/>
            </a:prstGeom>
            <a:noFill/>
          </p:spPr>
          <p:txBody>
            <a:bodyPr wrap="square">
              <a:spAutoFit/>
            </a:bodyPr>
            <a:lstStyle/>
            <a:p>
              <a:r>
                <a:rPr lang="en-GB" sz="1100" b="1" dirty="0">
                  <a:solidFill>
                    <a:schemeClr val="bg1"/>
                  </a:solidFill>
                </a:rPr>
                <a:t>Water and marine resources </a:t>
              </a:r>
            </a:p>
            <a:p>
              <a:endParaRPr lang="en-GB" sz="1100" b="1" dirty="0">
                <a:solidFill>
                  <a:schemeClr val="bg1"/>
                </a:solidFill>
              </a:endParaRPr>
            </a:p>
            <a:p>
              <a:r>
                <a:rPr lang="en-GB" sz="1100" dirty="0">
                  <a:solidFill>
                    <a:schemeClr val="bg1"/>
                  </a:solidFill>
                </a:rPr>
                <a:t>e.g. withdrawal, consumption, discharge</a:t>
              </a:r>
            </a:p>
          </p:txBody>
        </p:sp>
        <p:sp>
          <p:nvSpPr>
            <p:cNvPr id="121" name="TextBox 120">
              <a:extLst>
                <a:ext uri="{FF2B5EF4-FFF2-40B4-BE49-F238E27FC236}">
                  <a16:creationId xmlns:a16="http://schemas.microsoft.com/office/drawing/2014/main" id="{CD61F8B3-A009-FFDE-595F-9DA2CAEDD9F1}"/>
                </a:ext>
              </a:extLst>
            </p:cNvPr>
            <p:cNvSpPr txBox="1"/>
            <p:nvPr/>
          </p:nvSpPr>
          <p:spPr>
            <a:xfrm>
              <a:off x="427227" y="4354274"/>
              <a:ext cx="2746687" cy="769441"/>
            </a:xfrm>
            <a:prstGeom prst="rect">
              <a:avLst/>
            </a:prstGeom>
            <a:noFill/>
          </p:spPr>
          <p:txBody>
            <a:bodyPr wrap="square">
              <a:spAutoFit/>
            </a:bodyPr>
            <a:lstStyle/>
            <a:p>
              <a:r>
                <a:rPr lang="en-GB" sz="1100" b="1" dirty="0">
                  <a:solidFill>
                    <a:schemeClr val="bg1"/>
                  </a:solidFill>
                </a:rPr>
                <a:t>Biodiversity and ecosystems </a:t>
              </a:r>
            </a:p>
            <a:p>
              <a:endParaRPr lang="en-GB" sz="1100" dirty="0">
                <a:solidFill>
                  <a:schemeClr val="bg1"/>
                </a:solidFill>
              </a:endParaRPr>
            </a:p>
            <a:p>
              <a:r>
                <a:rPr lang="en-GB" sz="1100" dirty="0">
                  <a:solidFill>
                    <a:schemeClr val="bg1"/>
                  </a:solidFill>
                </a:rPr>
                <a:t>e.g. drivers of biodiversity loss, impacts on species and ecosystems</a:t>
              </a:r>
            </a:p>
          </p:txBody>
        </p:sp>
        <p:sp>
          <p:nvSpPr>
            <p:cNvPr id="122" name="TextBox 121">
              <a:extLst>
                <a:ext uri="{FF2B5EF4-FFF2-40B4-BE49-F238E27FC236}">
                  <a16:creationId xmlns:a16="http://schemas.microsoft.com/office/drawing/2014/main" id="{BC510B44-7916-E60B-B2D5-5E58F156251C}"/>
                </a:ext>
              </a:extLst>
            </p:cNvPr>
            <p:cNvSpPr txBox="1"/>
            <p:nvPr/>
          </p:nvSpPr>
          <p:spPr>
            <a:xfrm>
              <a:off x="427227" y="5330960"/>
              <a:ext cx="2746687" cy="600164"/>
            </a:xfrm>
            <a:prstGeom prst="rect">
              <a:avLst/>
            </a:prstGeom>
            <a:noFill/>
          </p:spPr>
          <p:txBody>
            <a:bodyPr wrap="square">
              <a:spAutoFit/>
            </a:bodyPr>
            <a:lstStyle/>
            <a:p>
              <a:r>
                <a:rPr lang="en-GB" sz="1100" b="1" dirty="0">
                  <a:solidFill>
                    <a:schemeClr val="bg1"/>
                  </a:solidFill>
                </a:rPr>
                <a:t>Circular economy </a:t>
              </a:r>
            </a:p>
            <a:p>
              <a:endParaRPr lang="en-GB" sz="1100" b="1" dirty="0">
                <a:solidFill>
                  <a:schemeClr val="bg1"/>
                </a:solidFill>
              </a:endParaRPr>
            </a:p>
            <a:p>
              <a:r>
                <a:rPr lang="en-GB" sz="1100" dirty="0">
                  <a:solidFill>
                    <a:schemeClr val="bg1"/>
                  </a:solidFill>
                </a:rPr>
                <a:t>e.g. resource inflows and outflows, waste</a:t>
              </a:r>
            </a:p>
          </p:txBody>
        </p:sp>
        <p:sp>
          <p:nvSpPr>
            <p:cNvPr id="123" name="TextBox 122">
              <a:extLst>
                <a:ext uri="{FF2B5EF4-FFF2-40B4-BE49-F238E27FC236}">
                  <a16:creationId xmlns:a16="http://schemas.microsoft.com/office/drawing/2014/main" id="{34072C60-DCF4-3D0E-D131-39BE42D84A89}"/>
                </a:ext>
              </a:extLst>
            </p:cNvPr>
            <p:cNvSpPr txBox="1"/>
            <p:nvPr/>
          </p:nvSpPr>
          <p:spPr>
            <a:xfrm>
              <a:off x="9013346" y="1402138"/>
              <a:ext cx="2746687" cy="769441"/>
            </a:xfrm>
            <a:prstGeom prst="rect">
              <a:avLst/>
            </a:prstGeom>
            <a:noFill/>
          </p:spPr>
          <p:txBody>
            <a:bodyPr wrap="square">
              <a:spAutoFit/>
            </a:bodyPr>
            <a:lstStyle/>
            <a:p>
              <a:r>
                <a:rPr lang="en-GB" sz="1100" b="1" dirty="0">
                  <a:solidFill>
                    <a:schemeClr val="bg1"/>
                  </a:solidFill>
                </a:rPr>
                <a:t>Own workforce </a:t>
              </a:r>
            </a:p>
            <a:p>
              <a:endParaRPr lang="en-GB" sz="1100" b="1" dirty="0">
                <a:solidFill>
                  <a:schemeClr val="bg1"/>
                </a:solidFill>
              </a:endParaRPr>
            </a:p>
            <a:p>
              <a:r>
                <a:rPr lang="en-GB" sz="1100" dirty="0">
                  <a:solidFill>
                    <a:schemeClr val="bg1"/>
                  </a:solidFill>
                </a:rPr>
                <a:t>e.g. working conditions, collective bargaining, equal treatment/DEI</a:t>
              </a:r>
            </a:p>
          </p:txBody>
        </p:sp>
        <p:sp>
          <p:nvSpPr>
            <p:cNvPr id="124" name="TextBox 123">
              <a:extLst>
                <a:ext uri="{FF2B5EF4-FFF2-40B4-BE49-F238E27FC236}">
                  <a16:creationId xmlns:a16="http://schemas.microsoft.com/office/drawing/2014/main" id="{71BB7328-D409-DB36-CB82-46121EF52C56}"/>
                </a:ext>
              </a:extLst>
            </p:cNvPr>
            <p:cNvSpPr txBox="1"/>
            <p:nvPr/>
          </p:nvSpPr>
          <p:spPr>
            <a:xfrm>
              <a:off x="9013346" y="2387644"/>
              <a:ext cx="2746687" cy="769441"/>
            </a:xfrm>
            <a:prstGeom prst="rect">
              <a:avLst/>
            </a:prstGeom>
            <a:noFill/>
          </p:spPr>
          <p:txBody>
            <a:bodyPr wrap="square">
              <a:spAutoFit/>
            </a:bodyPr>
            <a:lstStyle/>
            <a:p>
              <a:r>
                <a:rPr lang="en-GB" sz="1100" b="1" dirty="0">
                  <a:solidFill>
                    <a:schemeClr val="bg1"/>
                  </a:solidFill>
                </a:rPr>
                <a:t>Workers in the value chain</a:t>
              </a:r>
            </a:p>
            <a:p>
              <a:endParaRPr lang="en-GB" sz="1100" dirty="0">
                <a:solidFill>
                  <a:schemeClr val="bg1"/>
                </a:solidFill>
              </a:endParaRPr>
            </a:p>
            <a:p>
              <a:r>
                <a:rPr lang="en-GB" sz="1100" dirty="0">
                  <a:solidFill>
                    <a:schemeClr val="bg1"/>
                  </a:solidFill>
                </a:rPr>
                <a:t>e.g. working conditions, forced/child labour</a:t>
              </a:r>
            </a:p>
          </p:txBody>
        </p:sp>
        <p:sp>
          <p:nvSpPr>
            <p:cNvPr id="125" name="TextBox 124">
              <a:extLst>
                <a:ext uri="{FF2B5EF4-FFF2-40B4-BE49-F238E27FC236}">
                  <a16:creationId xmlns:a16="http://schemas.microsoft.com/office/drawing/2014/main" id="{60A8F069-E14B-08E3-EA7F-F51B96C423BC}"/>
                </a:ext>
              </a:extLst>
            </p:cNvPr>
            <p:cNvSpPr txBox="1"/>
            <p:nvPr/>
          </p:nvSpPr>
          <p:spPr>
            <a:xfrm>
              <a:off x="9013346" y="3368768"/>
              <a:ext cx="2746687" cy="769441"/>
            </a:xfrm>
            <a:prstGeom prst="rect">
              <a:avLst/>
            </a:prstGeom>
            <a:noFill/>
          </p:spPr>
          <p:txBody>
            <a:bodyPr wrap="square">
              <a:spAutoFit/>
            </a:bodyPr>
            <a:lstStyle/>
            <a:p>
              <a:r>
                <a:rPr lang="en-GB" sz="1100" b="1" dirty="0">
                  <a:solidFill>
                    <a:schemeClr val="bg1"/>
                  </a:solidFill>
                </a:rPr>
                <a:t>Affected communities</a:t>
              </a:r>
            </a:p>
            <a:p>
              <a:endParaRPr lang="en-GB" sz="1100" dirty="0">
                <a:solidFill>
                  <a:schemeClr val="bg1"/>
                </a:solidFill>
              </a:endParaRPr>
            </a:p>
            <a:p>
              <a:r>
                <a:rPr lang="en-GB" sz="1100" dirty="0">
                  <a:solidFill>
                    <a:schemeClr val="bg1"/>
                  </a:solidFill>
                </a:rPr>
                <a:t>e.g. land-related impacts, security-related impacts, indigenous peoples</a:t>
              </a:r>
            </a:p>
          </p:txBody>
        </p:sp>
        <p:sp>
          <p:nvSpPr>
            <p:cNvPr id="126" name="TextBox 125">
              <a:extLst>
                <a:ext uri="{FF2B5EF4-FFF2-40B4-BE49-F238E27FC236}">
                  <a16:creationId xmlns:a16="http://schemas.microsoft.com/office/drawing/2014/main" id="{60684CE9-F6AB-ACD6-ADAC-DBBD821C1637}"/>
                </a:ext>
              </a:extLst>
            </p:cNvPr>
            <p:cNvSpPr txBox="1"/>
            <p:nvPr/>
          </p:nvSpPr>
          <p:spPr>
            <a:xfrm>
              <a:off x="9013346" y="4354274"/>
              <a:ext cx="2746687" cy="769441"/>
            </a:xfrm>
            <a:prstGeom prst="rect">
              <a:avLst/>
            </a:prstGeom>
            <a:noFill/>
          </p:spPr>
          <p:txBody>
            <a:bodyPr wrap="square">
              <a:spAutoFit/>
            </a:bodyPr>
            <a:lstStyle/>
            <a:p>
              <a:r>
                <a:rPr lang="en-GB" sz="1100" b="1" dirty="0">
                  <a:solidFill>
                    <a:schemeClr val="bg1"/>
                  </a:solidFill>
                </a:rPr>
                <a:t>Consumers and end users</a:t>
              </a:r>
            </a:p>
            <a:p>
              <a:endParaRPr lang="en-GB" sz="1100" dirty="0">
                <a:solidFill>
                  <a:schemeClr val="bg1"/>
                </a:solidFill>
              </a:endParaRPr>
            </a:p>
            <a:p>
              <a:r>
                <a:rPr lang="en-GB" sz="1100" dirty="0">
                  <a:solidFill>
                    <a:schemeClr val="bg1"/>
                  </a:solidFill>
                </a:rPr>
                <a:t>e.g. health and safety, responsible marketing</a:t>
              </a:r>
            </a:p>
          </p:txBody>
        </p:sp>
        <p:sp>
          <p:nvSpPr>
            <p:cNvPr id="127" name="TextBox 126">
              <a:extLst>
                <a:ext uri="{FF2B5EF4-FFF2-40B4-BE49-F238E27FC236}">
                  <a16:creationId xmlns:a16="http://schemas.microsoft.com/office/drawing/2014/main" id="{AD19A485-F653-64E8-0509-9819EFA3DEB7}"/>
                </a:ext>
              </a:extLst>
            </p:cNvPr>
            <p:cNvSpPr txBox="1"/>
            <p:nvPr/>
          </p:nvSpPr>
          <p:spPr>
            <a:xfrm>
              <a:off x="9013346" y="5330960"/>
              <a:ext cx="2746687" cy="769441"/>
            </a:xfrm>
            <a:prstGeom prst="rect">
              <a:avLst/>
            </a:prstGeom>
            <a:noFill/>
          </p:spPr>
          <p:txBody>
            <a:bodyPr wrap="square">
              <a:spAutoFit/>
            </a:bodyPr>
            <a:lstStyle/>
            <a:p>
              <a:r>
                <a:rPr lang="en-GB" sz="1100" b="1" dirty="0">
                  <a:solidFill>
                    <a:schemeClr val="bg1"/>
                  </a:solidFill>
                </a:rPr>
                <a:t>Business conduct</a:t>
              </a:r>
            </a:p>
            <a:p>
              <a:endParaRPr lang="en-GB" sz="1100" dirty="0">
                <a:solidFill>
                  <a:schemeClr val="bg1"/>
                </a:solidFill>
              </a:endParaRPr>
            </a:p>
            <a:p>
              <a:r>
                <a:rPr lang="en-GB" sz="1100" dirty="0">
                  <a:solidFill>
                    <a:schemeClr val="bg1"/>
                  </a:solidFill>
                </a:rPr>
                <a:t>e.g. political engagement, corruption and bribery</a:t>
              </a:r>
            </a:p>
          </p:txBody>
        </p:sp>
      </p:grpSp>
      <p:sp>
        <p:nvSpPr>
          <p:cNvPr id="188" name="TextBox 187">
            <a:extLst>
              <a:ext uri="{FF2B5EF4-FFF2-40B4-BE49-F238E27FC236}">
                <a16:creationId xmlns:a16="http://schemas.microsoft.com/office/drawing/2014/main" id="{C0CA52F4-519B-15D9-F184-8FE24FA44280}"/>
              </a:ext>
            </a:extLst>
          </p:cNvPr>
          <p:cNvSpPr txBox="1"/>
          <p:nvPr/>
        </p:nvSpPr>
        <p:spPr>
          <a:xfrm>
            <a:off x="4240190" y="5708466"/>
            <a:ext cx="3706696" cy="600164"/>
          </a:xfrm>
          <a:prstGeom prst="rect">
            <a:avLst/>
          </a:prstGeom>
          <a:noFill/>
        </p:spPr>
        <p:txBody>
          <a:bodyPr wrap="square">
            <a:spAutoFit/>
          </a:bodyPr>
          <a:lstStyle/>
          <a:p>
            <a:pPr algn="ctr">
              <a:buClr>
                <a:srgbClr val="4D4D4D"/>
              </a:buClr>
            </a:pPr>
            <a:r>
              <a:rPr lang="en-GB" sz="1100" dirty="0">
                <a:solidFill>
                  <a:srgbClr val="4D4D4D"/>
                </a:solidFill>
              </a:rPr>
              <a:t>These topics must be considered as part of the DMA. Must add other topics if relevant to the business/sector (e.g. cyber security)</a:t>
            </a:r>
          </a:p>
        </p:txBody>
      </p:sp>
      <p:pic>
        <p:nvPicPr>
          <p:cNvPr id="3" name="Picture 2" descr="Image result for ulb llm international business law">
            <a:hlinkClick r:id="rId3"/>
            <a:extLst>
              <a:ext uri="{FF2B5EF4-FFF2-40B4-BE49-F238E27FC236}">
                <a16:creationId xmlns:a16="http://schemas.microsoft.com/office/drawing/2014/main" id="{CE8B0353-F4B2-382E-2C55-6B4BE11189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570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0130955F-BC93-48BB-AB5A-CDDB6B0AE919}"/>
              </a:ext>
            </a:extLst>
          </p:cNvPr>
          <p:cNvSpPr>
            <a:spLocks noGrp="1"/>
          </p:cNvSpPr>
          <p:nvPr>
            <p:ph type="title"/>
          </p:nvPr>
        </p:nvSpPr>
        <p:spPr/>
        <p:txBody>
          <a:bodyPr/>
          <a:lstStyle/>
          <a:p>
            <a:r>
              <a:rPr lang="en-GB" dirty="0"/>
              <a:t>ESRS</a:t>
            </a:r>
          </a:p>
        </p:txBody>
      </p:sp>
      <p:grpSp>
        <p:nvGrpSpPr>
          <p:cNvPr id="8" name="Group 7">
            <a:extLst>
              <a:ext uri="{FF2B5EF4-FFF2-40B4-BE49-F238E27FC236}">
                <a16:creationId xmlns:a16="http://schemas.microsoft.com/office/drawing/2014/main" id="{362C7096-C98D-4296-A01A-0642765BC46A}"/>
              </a:ext>
            </a:extLst>
          </p:cNvPr>
          <p:cNvGrpSpPr>
            <a:grpSpLocks noChangeAspect="1"/>
          </p:cNvGrpSpPr>
          <p:nvPr/>
        </p:nvGrpSpPr>
        <p:grpSpPr>
          <a:xfrm>
            <a:off x="2488013" y="2652154"/>
            <a:ext cx="7536738" cy="3411349"/>
            <a:chOff x="1214120" y="2739694"/>
            <a:chExt cx="8580120" cy="3468066"/>
          </a:xfrm>
        </p:grpSpPr>
        <p:sp>
          <p:nvSpPr>
            <p:cNvPr id="2" name="Rectangle 1">
              <a:extLst>
                <a:ext uri="{FF2B5EF4-FFF2-40B4-BE49-F238E27FC236}">
                  <a16:creationId xmlns:a16="http://schemas.microsoft.com/office/drawing/2014/main" id="{D72BE576-CF2E-4F80-94B3-1888828E4F8B}"/>
                </a:ext>
              </a:extLst>
            </p:cNvPr>
            <p:cNvSpPr/>
            <p:nvPr/>
          </p:nvSpPr>
          <p:spPr>
            <a:xfrm>
              <a:off x="1214120" y="2739694"/>
              <a:ext cx="8580120" cy="3468066"/>
            </a:xfrm>
            <a:prstGeom prst="rect">
              <a:avLst/>
            </a:prstGeom>
            <a:solidFill>
              <a:schemeClr val="bg1"/>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grpSp>
          <p:nvGrpSpPr>
            <p:cNvPr id="50" name="Group 49">
              <a:extLst>
                <a:ext uri="{FF2B5EF4-FFF2-40B4-BE49-F238E27FC236}">
                  <a16:creationId xmlns:a16="http://schemas.microsoft.com/office/drawing/2014/main" id="{27229600-00E6-42A7-82FB-2A4BBAA8AC07}"/>
                </a:ext>
              </a:extLst>
            </p:cNvPr>
            <p:cNvGrpSpPr/>
            <p:nvPr/>
          </p:nvGrpSpPr>
          <p:grpSpPr>
            <a:xfrm>
              <a:off x="1267906" y="2812374"/>
              <a:ext cx="8459004" cy="3355378"/>
              <a:chOff x="1959386" y="1604053"/>
              <a:chExt cx="8459004" cy="3692456"/>
            </a:xfrm>
          </p:grpSpPr>
          <p:sp>
            <p:nvSpPr>
              <p:cNvPr id="51" name="Rectangle 50">
                <a:extLst>
                  <a:ext uri="{FF2B5EF4-FFF2-40B4-BE49-F238E27FC236}">
                    <a16:creationId xmlns:a16="http://schemas.microsoft.com/office/drawing/2014/main" id="{D20EBB76-F37D-41DA-AEB3-FBDBD3CEC140}"/>
                  </a:ext>
                </a:extLst>
              </p:cNvPr>
              <p:cNvSpPr/>
              <p:nvPr/>
            </p:nvSpPr>
            <p:spPr>
              <a:xfrm>
                <a:off x="3471645" y="1604799"/>
                <a:ext cx="6939816" cy="4919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52" name="Rectangle 51">
                <a:extLst>
                  <a:ext uri="{FF2B5EF4-FFF2-40B4-BE49-F238E27FC236}">
                    <a16:creationId xmlns:a16="http://schemas.microsoft.com/office/drawing/2014/main" id="{E6254AA6-3C95-4F5E-9913-F63EB1079769}"/>
                  </a:ext>
                </a:extLst>
              </p:cNvPr>
              <p:cNvSpPr/>
              <p:nvPr/>
            </p:nvSpPr>
            <p:spPr>
              <a:xfrm>
                <a:off x="1959386" y="1604053"/>
                <a:ext cx="1444324" cy="492717"/>
              </a:xfrm>
              <a:prstGeom prst="rect">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Cross-Cutting Standards</a:t>
                </a:r>
              </a:p>
            </p:txBody>
          </p:sp>
          <p:sp>
            <p:nvSpPr>
              <p:cNvPr id="53" name="Rectangle 52">
                <a:extLst>
                  <a:ext uri="{FF2B5EF4-FFF2-40B4-BE49-F238E27FC236}">
                    <a16:creationId xmlns:a16="http://schemas.microsoft.com/office/drawing/2014/main" id="{6610D6B9-EB25-41BC-8EDA-5BCDD473A73A}"/>
                  </a:ext>
                </a:extLst>
              </p:cNvPr>
              <p:cNvSpPr/>
              <p:nvPr/>
            </p:nvSpPr>
            <p:spPr>
              <a:xfrm>
                <a:off x="1959386" y="2173630"/>
                <a:ext cx="1444324" cy="2539625"/>
              </a:xfrm>
              <a:prstGeom prst="rect">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Topical Standards (sector agnostic)</a:t>
                </a:r>
              </a:p>
            </p:txBody>
          </p:sp>
          <p:sp>
            <p:nvSpPr>
              <p:cNvPr id="54" name="Rectangle 53">
                <a:extLst>
                  <a:ext uri="{FF2B5EF4-FFF2-40B4-BE49-F238E27FC236}">
                    <a16:creationId xmlns:a16="http://schemas.microsoft.com/office/drawing/2014/main" id="{C868F26B-FC07-49A6-B846-4217E7B78E2E}"/>
                  </a:ext>
                </a:extLst>
              </p:cNvPr>
              <p:cNvSpPr/>
              <p:nvPr/>
            </p:nvSpPr>
            <p:spPr>
              <a:xfrm>
                <a:off x="1959386" y="4806990"/>
                <a:ext cx="1444324" cy="489519"/>
              </a:xfrm>
              <a:prstGeom prst="rect">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Sector-Specific Standards</a:t>
                </a:r>
              </a:p>
            </p:txBody>
          </p:sp>
          <p:sp>
            <p:nvSpPr>
              <p:cNvPr id="55" name="Rectangle 54">
                <a:extLst>
                  <a:ext uri="{FF2B5EF4-FFF2-40B4-BE49-F238E27FC236}">
                    <a16:creationId xmlns:a16="http://schemas.microsoft.com/office/drawing/2014/main" id="{BDCCDDA3-4378-413C-AD0F-2E02847D0020}"/>
                  </a:ext>
                </a:extLst>
              </p:cNvPr>
              <p:cNvSpPr/>
              <p:nvPr/>
            </p:nvSpPr>
            <p:spPr>
              <a:xfrm>
                <a:off x="3471644" y="2148363"/>
                <a:ext cx="2200176" cy="25648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56" name="Rectangle 55">
                <a:extLst>
                  <a:ext uri="{FF2B5EF4-FFF2-40B4-BE49-F238E27FC236}">
                    <a16:creationId xmlns:a16="http://schemas.microsoft.com/office/drawing/2014/main" id="{F3B7496D-0421-45B7-89DD-693766787CB3}"/>
                  </a:ext>
                </a:extLst>
              </p:cNvPr>
              <p:cNvSpPr/>
              <p:nvPr/>
            </p:nvSpPr>
            <p:spPr>
              <a:xfrm>
                <a:off x="5841464" y="2148363"/>
                <a:ext cx="2200176" cy="25648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57" name="Rectangle 56">
                <a:extLst>
                  <a:ext uri="{FF2B5EF4-FFF2-40B4-BE49-F238E27FC236}">
                    <a16:creationId xmlns:a16="http://schemas.microsoft.com/office/drawing/2014/main" id="{ADDC22F4-07C1-45AE-9E54-259B2707C728}"/>
                  </a:ext>
                </a:extLst>
              </p:cNvPr>
              <p:cNvSpPr/>
              <p:nvPr/>
            </p:nvSpPr>
            <p:spPr>
              <a:xfrm>
                <a:off x="8211284" y="2148363"/>
                <a:ext cx="2200176" cy="25648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58" name="Content Placeholder 3" descr="|">
                <a:extLst>
                  <a:ext uri="{FF2B5EF4-FFF2-40B4-BE49-F238E27FC236}">
                    <a16:creationId xmlns:a16="http://schemas.microsoft.com/office/drawing/2014/main" id="{F1606967-4E9E-4D9E-89CE-25A2063C67C4}"/>
                  </a:ext>
                </a:extLst>
              </p:cNvPr>
              <p:cNvSpPr txBox="1">
                <a:spLocks/>
              </p:cNvSpPr>
              <p:nvPr/>
            </p:nvSpPr>
            <p:spPr>
              <a:xfrm>
                <a:off x="3566424" y="2466872"/>
                <a:ext cx="1962688" cy="2274920"/>
              </a:xfrm>
              <a:prstGeom prst="rect">
                <a:avLst/>
              </a:prstGeom>
            </p:spPr>
            <p:txBody>
              <a:bodyPr vert="horz" lIns="0" tIns="45720" rIns="91440" bIns="45720" numCol="1" spcCol="540000" rtlCol="0">
                <a:norm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Clr>
                    <a:schemeClr val="tx2"/>
                  </a:buClr>
                </a:pPr>
                <a:r>
                  <a:rPr lang="en-GB" sz="1050" b="1" dirty="0">
                    <a:solidFill>
                      <a:schemeClr val="tx1">
                        <a:lumMod val="75000"/>
                        <a:lumOff val="25000"/>
                      </a:schemeClr>
                    </a:solidFill>
                  </a:rPr>
                  <a:t>ESRS E1</a:t>
                </a:r>
                <a:r>
                  <a:rPr lang="en-GB" sz="1050" dirty="0">
                    <a:solidFill>
                      <a:schemeClr val="tx1">
                        <a:lumMod val="75000"/>
                        <a:lumOff val="25000"/>
                      </a:schemeClr>
                    </a:solidFill>
                  </a:rPr>
                  <a:t> – Climate Change</a:t>
                </a:r>
              </a:p>
              <a:p>
                <a:pPr>
                  <a:spcAft>
                    <a:spcPts val="600"/>
                  </a:spcAft>
                  <a:buClr>
                    <a:schemeClr val="tx2"/>
                  </a:buClr>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E2</a:t>
                </a:r>
                <a:r>
                  <a:rPr lang="en-GB" sz="1050" dirty="0">
                    <a:solidFill>
                      <a:schemeClr val="tx1">
                        <a:lumMod val="75000"/>
                        <a:lumOff val="25000"/>
                      </a:schemeClr>
                    </a:solidFill>
                  </a:rPr>
                  <a:t> – Pollution</a:t>
                </a:r>
              </a:p>
              <a:p>
                <a:pPr>
                  <a:spcAft>
                    <a:spcPts val="600"/>
                  </a:spcAft>
                  <a:buClr>
                    <a:schemeClr val="tx2"/>
                  </a:buClr>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E3</a:t>
                </a:r>
                <a:r>
                  <a:rPr lang="en-GB" sz="1050" dirty="0">
                    <a:solidFill>
                      <a:schemeClr val="tx1">
                        <a:lumMod val="75000"/>
                        <a:lumOff val="25000"/>
                      </a:schemeClr>
                    </a:solidFill>
                  </a:rPr>
                  <a:t> – Water and marine resources</a:t>
                </a:r>
              </a:p>
              <a:p>
                <a:pPr>
                  <a:spcAft>
                    <a:spcPts val="600"/>
                  </a:spcAft>
                  <a:buClr>
                    <a:schemeClr val="tx2"/>
                  </a:buClr>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E4</a:t>
                </a:r>
                <a:r>
                  <a:rPr lang="en-GB" sz="1050" dirty="0">
                    <a:solidFill>
                      <a:schemeClr val="tx1">
                        <a:lumMod val="75000"/>
                        <a:lumOff val="25000"/>
                      </a:schemeClr>
                    </a:solidFill>
                  </a:rPr>
                  <a:t> – Biodiversity and ecosystems</a:t>
                </a:r>
              </a:p>
              <a:p>
                <a:pPr>
                  <a:spcAft>
                    <a:spcPts val="600"/>
                  </a:spcAft>
                  <a:buClr>
                    <a:schemeClr val="tx2"/>
                  </a:buClr>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E5</a:t>
                </a:r>
                <a:r>
                  <a:rPr lang="en-GB" sz="1050" dirty="0">
                    <a:solidFill>
                      <a:schemeClr val="tx1">
                        <a:lumMod val="75000"/>
                        <a:lumOff val="25000"/>
                      </a:schemeClr>
                    </a:solidFill>
                  </a:rPr>
                  <a:t> – Resource use and circular economy</a:t>
                </a:r>
              </a:p>
            </p:txBody>
          </p:sp>
          <p:sp>
            <p:nvSpPr>
              <p:cNvPr id="59" name="TextBox 58">
                <a:extLst>
                  <a:ext uri="{FF2B5EF4-FFF2-40B4-BE49-F238E27FC236}">
                    <a16:creationId xmlns:a16="http://schemas.microsoft.com/office/drawing/2014/main" id="{F0667ED2-B070-4D6F-9851-B746F0FECEF5}"/>
                  </a:ext>
                </a:extLst>
              </p:cNvPr>
              <p:cNvSpPr txBox="1"/>
              <p:nvPr/>
            </p:nvSpPr>
            <p:spPr>
              <a:xfrm>
                <a:off x="5834534" y="2466872"/>
                <a:ext cx="2278068" cy="1893796"/>
              </a:xfrm>
              <a:prstGeom prst="rect">
                <a:avLst/>
              </a:prstGeom>
              <a:noFill/>
            </p:spPr>
            <p:txBody>
              <a:bodyPr wrap="square" rtlCol="0">
                <a:spAutoFit/>
              </a:bodyPr>
              <a:lstStyle/>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S1</a:t>
                </a:r>
                <a:r>
                  <a:rPr lang="en-GB" sz="1050" dirty="0">
                    <a:solidFill>
                      <a:schemeClr val="tx1">
                        <a:lumMod val="75000"/>
                        <a:lumOff val="25000"/>
                      </a:schemeClr>
                    </a:solidFill>
                  </a:rPr>
                  <a:t> – Own workforce</a:t>
                </a:r>
              </a:p>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S2</a:t>
                </a:r>
                <a:r>
                  <a:rPr lang="en-GB" sz="1050" dirty="0">
                    <a:solidFill>
                      <a:schemeClr val="tx1">
                        <a:lumMod val="75000"/>
                        <a:lumOff val="25000"/>
                      </a:schemeClr>
                    </a:solidFill>
                  </a:rPr>
                  <a:t> – Workers in the value chain</a:t>
                </a:r>
              </a:p>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S3</a:t>
                </a:r>
                <a:r>
                  <a:rPr lang="en-GB" sz="1050" dirty="0">
                    <a:solidFill>
                      <a:schemeClr val="tx1">
                        <a:lumMod val="75000"/>
                        <a:lumOff val="25000"/>
                      </a:schemeClr>
                    </a:solidFill>
                  </a:rPr>
                  <a:t> – Affected communities</a:t>
                </a:r>
              </a:p>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S4</a:t>
                </a:r>
                <a:r>
                  <a:rPr lang="en-GB" sz="1050" dirty="0">
                    <a:solidFill>
                      <a:schemeClr val="tx1">
                        <a:lumMod val="75000"/>
                        <a:lumOff val="25000"/>
                      </a:schemeClr>
                    </a:solidFill>
                  </a:rPr>
                  <a:t> – Consumers and end-users</a:t>
                </a:r>
              </a:p>
              <a:p>
                <a:pPr>
                  <a:spcAft>
                    <a:spcPts val="600"/>
                  </a:spcAft>
                </a:pPr>
                <a:endParaRPr lang="en-GB" sz="1050" dirty="0">
                  <a:solidFill>
                    <a:schemeClr val="tx1">
                      <a:lumMod val="75000"/>
                      <a:lumOff val="25000"/>
                    </a:schemeClr>
                  </a:solidFill>
                </a:endParaRPr>
              </a:p>
            </p:txBody>
          </p:sp>
          <p:sp>
            <p:nvSpPr>
              <p:cNvPr id="60" name="TextBox 59">
                <a:extLst>
                  <a:ext uri="{FF2B5EF4-FFF2-40B4-BE49-F238E27FC236}">
                    <a16:creationId xmlns:a16="http://schemas.microsoft.com/office/drawing/2014/main" id="{1B12FC54-5D09-43C1-998D-45FFD8A07AC2}"/>
                  </a:ext>
                </a:extLst>
              </p:cNvPr>
              <p:cNvSpPr txBox="1"/>
              <p:nvPr/>
            </p:nvSpPr>
            <p:spPr>
              <a:xfrm>
                <a:off x="3502392" y="1615927"/>
                <a:ext cx="6712198" cy="606054"/>
              </a:xfrm>
              <a:prstGeom prst="rect">
                <a:avLst/>
              </a:prstGeom>
              <a:noFill/>
            </p:spPr>
            <p:txBody>
              <a:bodyPr wrap="square" numCol="2" rtlCol="0">
                <a:spAutoFit/>
              </a:bodyPr>
              <a:lstStyle/>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1 </a:t>
                </a:r>
                <a:r>
                  <a:rPr lang="en-GB" sz="1050" dirty="0">
                    <a:solidFill>
                      <a:schemeClr val="tx1">
                        <a:lumMod val="75000"/>
                        <a:lumOff val="25000"/>
                      </a:schemeClr>
                    </a:solidFill>
                  </a:rPr>
                  <a:t>– General requirements</a:t>
                </a:r>
              </a:p>
              <a:p>
                <a:pPr>
                  <a:spcAft>
                    <a:spcPts val="600"/>
                  </a:spcAft>
                </a:pPr>
                <a:endParaRPr lang="en-GB" sz="1050" dirty="0">
                  <a:solidFill>
                    <a:schemeClr val="tx1">
                      <a:lumMod val="75000"/>
                      <a:lumOff val="25000"/>
                    </a:schemeClr>
                  </a:solidFill>
                </a:endParaRPr>
              </a:p>
              <a:p>
                <a:pPr>
                  <a:spcAft>
                    <a:spcPts val="600"/>
                  </a:spcAft>
                </a:pPr>
                <a:r>
                  <a:rPr lang="en-GB" sz="1050" b="1" dirty="0">
                    <a:solidFill>
                      <a:schemeClr val="tx1">
                        <a:lumMod val="75000"/>
                        <a:lumOff val="25000"/>
                      </a:schemeClr>
                    </a:solidFill>
                  </a:rPr>
                  <a:t>ESRS 2 </a:t>
                </a:r>
                <a:r>
                  <a:rPr lang="en-GB" sz="1050" dirty="0">
                    <a:solidFill>
                      <a:schemeClr val="tx1">
                        <a:lumMod val="75000"/>
                        <a:lumOff val="25000"/>
                      </a:schemeClr>
                    </a:solidFill>
                  </a:rPr>
                  <a:t>– General disclosures</a:t>
                </a:r>
                <a:endParaRPr lang="en-GB" sz="1050" b="1" dirty="0">
                  <a:solidFill>
                    <a:schemeClr val="tx1">
                      <a:lumMod val="75000"/>
                      <a:lumOff val="25000"/>
                    </a:schemeClr>
                  </a:solidFill>
                </a:endParaRPr>
              </a:p>
            </p:txBody>
          </p:sp>
          <p:sp>
            <p:nvSpPr>
              <p:cNvPr id="61" name="Rectangle 60">
                <a:extLst>
                  <a:ext uri="{FF2B5EF4-FFF2-40B4-BE49-F238E27FC236}">
                    <a16:creationId xmlns:a16="http://schemas.microsoft.com/office/drawing/2014/main" id="{CA22AAEE-5152-434F-8F09-D1A8273EB259}"/>
                  </a:ext>
                </a:extLst>
              </p:cNvPr>
              <p:cNvSpPr/>
              <p:nvPr/>
            </p:nvSpPr>
            <p:spPr>
              <a:xfrm>
                <a:off x="3471644" y="2151303"/>
                <a:ext cx="2200176" cy="292376"/>
              </a:xfrm>
              <a:prstGeom prst="rect">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Environment</a:t>
                </a:r>
              </a:p>
            </p:txBody>
          </p:sp>
          <p:sp>
            <p:nvSpPr>
              <p:cNvPr id="62" name="Rectangle 61">
                <a:extLst>
                  <a:ext uri="{FF2B5EF4-FFF2-40B4-BE49-F238E27FC236}">
                    <a16:creationId xmlns:a16="http://schemas.microsoft.com/office/drawing/2014/main" id="{E78E6A34-70D3-4665-A2AE-9B7F27BBABB0}"/>
                  </a:ext>
                </a:extLst>
              </p:cNvPr>
              <p:cNvSpPr/>
              <p:nvPr/>
            </p:nvSpPr>
            <p:spPr>
              <a:xfrm>
                <a:off x="5848394" y="2148365"/>
                <a:ext cx="2200176" cy="295053"/>
              </a:xfrm>
              <a:prstGeom prst="rect">
                <a:avLst/>
              </a:prstGeom>
              <a:solidFill>
                <a:srgbClr val="F7B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Social</a:t>
                </a:r>
              </a:p>
            </p:txBody>
          </p:sp>
          <p:sp>
            <p:nvSpPr>
              <p:cNvPr id="63" name="Rectangle 62">
                <a:extLst>
                  <a:ext uri="{FF2B5EF4-FFF2-40B4-BE49-F238E27FC236}">
                    <a16:creationId xmlns:a16="http://schemas.microsoft.com/office/drawing/2014/main" id="{D08C05F0-05F9-4485-B0C8-75C5235BED09}"/>
                  </a:ext>
                </a:extLst>
              </p:cNvPr>
              <p:cNvSpPr/>
              <p:nvPr/>
            </p:nvSpPr>
            <p:spPr>
              <a:xfrm>
                <a:off x="8211575" y="2150776"/>
                <a:ext cx="2200176" cy="292643"/>
              </a:xfrm>
              <a:prstGeom prst="rect">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Governance</a:t>
                </a:r>
              </a:p>
            </p:txBody>
          </p:sp>
          <p:sp>
            <p:nvSpPr>
              <p:cNvPr id="64" name="TextBox 63">
                <a:extLst>
                  <a:ext uri="{FF2B5EF4-FFF2-40B4-BE49-F238E27FC236}">
                    <a16:creationId xmlns:a16="http://schemas.microsoft.com/office/drawing/2014/main" id="{F390F284-4913-4095-B6D8-0E5E5E2DA06C}"/>
                  </a:ext>
                </a:extLst>
              </p:cNvPr>
              <p:cNvSpPr txBox="1"/>
              <p:nvPr/>
            </p:nvSpPr>
            <p:spPr>
              <a:xfrm>
                <a:off x="8211284" y="2474534"/>
                <a:ext cx="2200176" cy="464841"/>
              </a:xfrm>
              <a:prstGeom prst="rect">
                <a:avLst/>
              </a:prstGeom>
              <a:noFill/>
            </p:spPr>
            <p:txBody>
              <a:bodyPr wrap="square" rtlCol="0">
                <a:spAutoFit/>
              </a:bodyPr>
              <a:lstStyle/>
              <a:p>
                <a:pPr>
                  <a:spcAft>
                    <a:spcPts val="600"/>
                  </a:spcAft>
                </a:pPr>
                <a:r>
                  <a:rPr lang="en-GB" sz="1050" b="1" dirty="0">
                    <a:solidFill>
                      <a:schemeClr val="tx1">
                        <a:lumMod val="75000"/>
                        <a:lumOff val="25000"/>
                      </a:schemeClr>
                    </a:solidFill>
                  </a:rPr>
                  <a:t>ESRS</a:t>
                </a:r>
                <a:r>
                  <a:rPr lang="en-GB" sz="1050" dirty="0">
                    <a:solidFill>
                      <a:schemeClr val="tx1">
                        <a:lumMod val="75000"/>
                        <a:lumOff val="25000"/>
                      </a:schemeClr>
                    </a:solidFill>
                  </a:rPr>
                  <a:t> </a:t>
                </a:r>
                <a:r>
                  <a:rPr lang="en-GB" sz="1050" b="1" dirty="0">
                    <a:solidFill>
                      <a:schemeClr val="tx1">
                        <a:lumMod val="75000"/>
                        <a:lumOff val="25000"/>
                      </a:schemeClr>
                    </a:solidFill>
                  </a:rPr>
                  <a:t>G1 </a:t>
                </a:r>
                <a:r>
                  <a:rPr lang="en-GB" sz="1050" dirty="0">
                    <a:solidFill>
                      <a:schemeClr val="tx1">
                        <a:lumMod val="75000"/>
                        <a:lumOff val="25000"/>
                      </a:schemeClr>
                    </a:solidFill>
                  </a:rPr>
                  <a:t>– Business conduct</a:t>
                </a:r>
                <a:endParaRPr lang="en-GB" sz="1050" b="1" dirty="0">
                  <a:solidFill>
                    <a:schemeClr val="tx1">
                      <a:lumMod val="75000"/>
                      <a:lumOff val="25000"/>
                    </a:schemeClr>
                  </a:solidFill>
                </a:endParaRPr>
              </a:p>
            </p:txBody>
          </p:sp>
          <p:sp>
            <p:nvSpPr>
              <p:cNvPr id="65" name="Rectangle 64">
                <a:extLst>
                  <a:ext uri="{FF2B5EF4-FFF2-40B4-BE49-F238E27FC236}">
                    <a16:creationId xmlns:a16="http://schemas.microsoft.com/office/drawing/2014/main" id="{D27B6B15-B65B-459E-9A30-E11782B5E7A2}"/>
                  </a:ext>
                </a:extLst>
              </p:cNvPr>
              <p:cNvSpPr/>
              <p:nvPr/>
            </p:nvSpPr>
            <p:spPr>
              <a:xfrm>
                <a:off x="3478574" y="4806990"/>
                <a:ext cx="6939816" cy="485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66" name="TextBox 65">
                <a:extLst>
                  <a:ext uri="{FF2B5EF4-FFF2-40B4-BE49-F238E27FC236}">
                    <a16:creationId xmlns:a16="http://schemas.microsoft.com/office/drawing/2014/main" id="{FE48BABC-3320-4BAF-A3D3-B8297E5286D1}"/>
                  </a:ext>
                </a:extLst>
              </p:cNvPr>
              <p:cNvSpPr txBox="1"/>
              <p:nvPr/>
            </p:nvSpPr>
            <p:spPr>
              <a:xfrm>
                <a:off x="3471644" y="4803791"/>
                <a:ext cx="5182541" cy="292678"/>
              </a:xfrm>
              <a:prstGeom prst="rect">
                <a:avLst/>
              </a:prstGeom>
              <a:noFill/>
            </p:spPr>
            <p:txBody>
              <a:bodyPr wrap="square" rtlCol="0">
                <a:spAutoFit/>
              </a:bodyPr>
              <a:lstStyle/>
              <a:p>
                <a:pPr>
                  <a:spcAft>
                    <a:spcPts val="600"/>
                  </a:spcAft>
                </a:pPr>
                <a:r>
                  <a:rPr lang="en-GB" sz="1100" dirty="0">
                    <a:solidFill>
                      <a:schemeClr val="tx1">
                        <a:lumMod val="75000"/>
                        <a:lumOff val="25000"/>
                      </a:schemeClr>
                    </a:solidFill>
                  </a:rPr>
                  <a:t>Sector-specific standards are to be developed.</a:t>
                </a:r>
              </a:p>
            </p:txBody>
          </p:sp>
        </p:grpSp>
      </p:grpSp>
      <p:sp>
        <p:nvSpPr>
          <p:cNvPr id="19" name="Content Placeholder 3" descr="|">
            <a:extLst>
              <a:ext uri="{FF2B5EF4-FFF2-40B4-BE49-F238E27FC236}">
                <a16:creationId xmlns:a16="http://schemas.microsoft.com/office/drawing/2014/main" id="{F847A53D-2747-FD40-07CF-37027FADC019}"/>
              </a:ext>
            </a:extLst>
          </p:cNvPr>
          <p:cNvSpPr txBox="1">
            <a:spLocks/>
          </p:cNvSpPr>
          <p:nvPr/>
        </p:nvSpPr>
        <p:spPr>
          <a:xfrm>
            <a:off x="462907" y="1552914"/>
            <a:ext cx="11586951" cy="4189125"/>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Clr>
                <a:srgbClr val="4D4D4D"/>
              </a:buClr>
              <a:buFont typeface="Wingdings" panose="05000000000000000000" pitchFamily="2" charset="2"/>
              <a:buChar char="Ø"/>
            </a:pPr>
            <a:r>
              <a:rPr lang="en-GB" sz="1600" dirty="0">
                <a:solidFill>
                  <a:srgbClr val="4D4D4D"/>
                </a:solidFill>
              </a:rPr>
              <a:t>The European Financial Reporting Advisory Group (</a:t>
            </a:r>
            <a:r>
              <a:rPr lang="en-GB" sz="1600" dirty="0">
                <a:solidFill>
                  <a:schemeClr val="tx2"/>
                </a:solidFill>
              </a:rPr>
              <a:t>EFRAG</a:t>
            </a:r>
            <a:r>
              <a:rPr lang="en-GB" sz="1600" dirty="0">
                <a:solidFill>
                  <a:srgbClr val="4D4D4D"/>
                </a:solidFill>
              </a:rPr>
              <a:t>) </a:t>
            </a:r>
            <a:r>
              <a:rPr lang="en-GB" sz="1600" dirty="0">
                <a:solidFill>
                  <a:schemeClr val="tx2"/>
                </a:solidFill>
              </a:rPr>
              <a:t>developed</a:t>
            </a:r>
            <a:r>
              <a:rPr lang="en-GB" sz="1600" dirty="0">
                <a:solidFill>
                  <a:srgbClr val="4D4D4D"/>
                </a:solidFill>
              </a:rPr>
              <a:t> </a:t>
            </a:r>
            <a:r>
              <a:rPr lang="en-GB" sz="1600" dirty="0">
                <a:solidFill>
                  <a:schemeClr val="tx2"/>
                </a:solidFill>
              </a:rPr>
              <a:t>detailed</a:t>
            </a:r>
            <a:r>
              <a:rPr lang="en-GB" sz="1600" dirty="0">
                <a:solidFill>
                  <a:srgbClr val="4D4D4D"/>
                </a:solidFill>
              </a:rPr>
              <a:t> European Sustainability Reporting </a:t>
            </a:r>
            <a:r>
              <a:rPr lang="en-GB" sz="1600" dirty="0">
                <a:solidFill>
                  <a:schemeClr val="tx2"/>
                </a:solidFill>
              </a:rPr>
              <a:t>Standards</a:t>
            </a:r>
            <a:r>
              <a:rPr lang="en-GB" sz="1600" dirty="0">
                <a:solidFill>
                  <a:srgbClr val="4D4D4D"/>
                </a:solidFill>
              </a:rPr>
              <a:t> which organisations in scope of the CSRD will be required to comply with. </a:t>
            </a:r>
          </a:p>
          <a:p>
            <a:pPr marL="285750" indent="-285750">
              <a:buClr>
                <a:srgbClr val="4D4D4D"/>
              </a:buClr>
              <a:buFont typeface="Wingdings" panose="05000000000000000000" pitchFamily="2" charset="2"/>
              <a:buChar char="Ø"/>
            </a:pPr>
            <a:r>
              <a:rPr lang="en-GB" sz="1600" dirty="0">
                <a:solidFill>
                  <a:srgbClr val="4D4D4D"/>
                </a:solidFill>
              </a:rPr>
              <a:t>Final standards adopted by the European Commission.</a:t>
            </a:r>
          </a:p>
          <a:p>
            <a:pPr marL="285750" indent="-285750">
              <a:spcAft>
                <a:spcPts val="0"/>
              </a:spcAft>
            </a:pPr>
            <a:endParaRPr lang="en-GB" sz="1200" dirty="0">
              <a:solidFill>
                <a:schemeClr val="accent4">
                  <a:lumMod val="50000"/>
                </a:schemeClr>
              </a:solidFill>
              <a:highlight>
                <a:srgbClr val="FFFF00"/>
              </a:highlight>
            </a:endParaRPr>
          </a:p>
          <a:p>
            <a:pPr marL="285750" indent="-285750">
              <a:spcAft>
                <a:spcPts val="0"/>
              </a:spcAft>
            </a:pPr>
            <a:endParaRPr lang="en-GB" sz="1200" dirty="0">
              <a:solidFill>
                <a:schemeClr val="accent4">
                  <a:lumMod val="50000"/>
                </a:schemeClr>
              </a:solidFill>
              <a:highlight>
                <a:srgbClr val="FFFF00"/>
              </a:highlight>
            </a:endParaRPr>
          </a:p>
          <a:p>
            <a:endParaRPr lang="en-GB" sz="1200" dirty="0">
              <a:solidFill>
                <a:schemeClr val="accent4">
                  <a:lumMod val="50000"/>
                </a:schemeClr>
              </a:solidFill>
            </a:endParaRPr>
          </a:p>
        </p:txBody>
      </p:sp>
      <p:pic>
        <p:nvPicPr>
          <p:cNvPr id="3" name="Picture 2" descr="Image result for ulb llm international business law">
            <a:hlinkClick r:id="rId3"/>
            <a:extLst>
              <a:ext uri="{FF2B5EF4-FFF2-40B4-BE49-F238E27FC236}">
                <a16:creationId xmlns:a16="http://schemas.microsoft.com/office/drawing/2014/main" id="{64AE3935-44ED-34CC-68B3-DA5AA01494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9099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
            <a:extLst>
              <a:ext uri="{FF2B5EF4-FFF2-40B4-BE49-F238E27FC236}">
                <a16:creationId xmlns:a16="http://schemas.microsoft.com/office/drawing/2014/main" id="{0130955F-BC93-48BB-AB5A-CDDB6B0AE919}"/>
              </a:ext>
            </a:extLst>
          </p:cNvPr>
          <p:cNvSpPr>
            <a:spLocks noGrp="1"/>
          </p:cNvSpPr>
          <p:nvPr>
            <p:ph type="title"/>
          </p:nvPr>
        </p:nvSpPr>
        <p:spPr/>
        <p:txBody>
          <a:bodyPr/>
          <a:lstStyle/>
          <a:p>
            <a:r>
              <a:rPr lang="en-GB" dirty="0"/>
              <a:t>ESRS E1 (Climate Change)</a:t>
            </a:r>
          </a:p>
        </p:txBody>
      </p:sp>
      <p:pic>
        <p:nvPicPr>
          <p:cNvPr id="5" name="Picture 4">
            <a:extLst>
              <a:ext uri="{FF2B5EF4-FFF2-40B4-BE49-F238E27FC236}">
                <a16:creationId xmlns:a16="http://schemas.microsoft.com/office/drawing/2014/main" id="{411E97C2-1B51-384F-7D5C-5BCA91AE5771}"/>
              </a:ext>
            </a:extLst>
          </p:cNvPr>
          <p:cNvPicPr>
            <a:picLocks noChangeAspect="1"/>
          </p:cNvPicPr>
          <p:nvPr/>
        </p:nvPicPr>
        <p:blipFill>
          <a:blip r:embed="rId3"/>
          <a:stretch>
            <a:fillRect/>
          </a:stretch>
        </p:blipFill>
        <p:spPr>
          <a:xfrm>
            <a:off x="508050" y="1352550"/>
            <a:ext cx="7296150" cy="3486150"/>
          </a:xfrm>
          <a:prstGeom prst="rect">
            <a:avLst/>
          </a:prstGeom>
        </p:spPr>
      </p:pic>
      <p:pic>
        <p:nvPicPr>
          <p:cNvPr id="7" name="Picture 6">
            <a:extLst>
              <a:ext uri="{FF2B5EF4-FFF2-40B4-BE49-F238E27FC236}">
                <a16:creationId xmlns:a16="http://schemas.microsoft.com/office/drawing/2014/main" id="{589D6DFA-1EDF-F88B-3EF7-76A2CD8266DE}"/>
              </a:ext>
            </a:extLst>
          </p:cNvPr>
          <p:cNvPicPr>
            <a:picLocks noChangeAspect="1"/>
          </p:cNvPicPr>
          <p:nvPr/>
        </p:nvPicPr>
        <p:blipFill>
          <a:blip r:embed="rId4"/>
          <a:stretch>
            <a:fillRect/>
          </a:stretch>
        </p:blipFill>
        <p:spPr>
          <a:xfrm>
            <a:off x="623887" y="4838700"/>
            <a:ext cx="7267575" cy="1209675"/>
          </a:xfrm>
          <a:prstGeom prst="rect">
            <a:avLst/>
          </a:prstGeom>
        </p:spPr>
      </p:pic>
      <p:sp>
        <p:nvSpPr>
          <p:cNvPr id="2" name="TextBox 1">
            <a:extLst>
              <a:ext uri="{FF2B5EF4-FFF2-40B4-BE49-F238E27FC236}">
                <a16:creationId xmlns:a16="http://schemas.microsoft.com/office/drawing/2014/main" id="{C8174A40-B897-D205-14ED-6647C869D6CF}"/>
              </a:ext>
            </a:extLst>
          </p:cNvPr>
          <p:cNvSpPr txBox="1"/>
          <p:nvPr/>
        </p:nvSpPr>
        <p:spPr>
          <a:xfrm>
            <a:off x="8007299" y="1479373"/>
            <a:ext cx="3676651" cy="1815882"/>
          </a:xfrm>
          <a:prstGeom prst="rect">
            <a:avLst/>
          </a:prstGeom>
          <a:noFill/>
        </p:spPr>
        <p:txBody>
          <a:bodyPr wrap="square" rtlCol="0">
            <a:spAutoFit/>
          </a:bodyPr>
          <a:lstStyle/>
          <a:p>
            <a:r>
              <a:rPr lang="en-GB" sz="1600" dirty="0"/>
              <a:t>Science based target initiative (SBTI): organisation developing standards, tools and guidance (both cross-sector and sector-specific) which allow companies to set greenhouse gas (GHG) emissions reductions targets in line with the Paris Agreement</a:t>
            </a:r>
          </a:p>
        </p:txBody>
      </p:sp>
      <p:pic>
        <p:nvPicPr>
          <p:cNvPr id="3" name="Picture 2" descr="Image result for ulb llm international business law">
            <a:hlinkClick r:id="rId5"/>
            <a:extLst>
              <a:ext uri="{FF2B5EF4-FFF2-40B4-BE49-F238E27FC236}">
                <a16:creationId xmlns:a16="http://schemas.microsoft.com/office/drawing/2014/main" id="{5A711342-5817-2CA3-1FB5-7202A39B163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868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98DA1-D9FA-6CC6-D95F-670A5DB1BE2F}"/>
              </a:ext>
            </a:extLst>
          </p:cNvPr>
          <p:cNvSpPr>
            <a:spLocks noGrp="1"/>
          </p:cNvSpPr>
          <p:nvPr>
            <p:ph type="title"/>
          </p:nvPr>
        </p:nvSpPr>
        <p:spPr/>
        <p:txBody>
          <a:bodyPr/>
          <a:lstStyle/>
          <a:p>
            <a:r>
              <a:rPr lang="fr-BE" dirty="0"/>
              <a:t>ESRS Social Standards </a:t>
            </a:r>
            <a:endParaRPr lang="en-GB" dirty="0"/>
          </a:p>
        </p:txBody>
      </p:sp>
      <p:pic>
        <p:nvPicPr>
          <p:cNvPr id="4" name="Picture 3">
            <a:extLst>
              <a:ext uri="{FF2B5EF4-FFF2-40B4-BE49-F238E27FC236}">
                <a16:creationId xmlns:a16="http://schemas.microsoft.com/office/drawing/2014/main" id="{4C207CE4-A207-5E24-631A-3BEAD6206352}"/>
              </a:ext>
            </a:extLst>
          </p:cNvPr>
          <p:cNvPicPr>
            <a:picLocks noChangeAspect="1"/>
          </p:cNvPicPr>
          <p:nvPr/>
        </p:nvPicPr>
        <p:blipFill>
          <a:blip r:embed="rId3"/>
          <a:stretch>
            <a:fillRect/>
          </a:stretch>
        </p:blipFill>
        <p:spPr>
          <a:xfrm>
            <a:off x="1316382" y="1617520"/>
            <a:ext cx="5657850" cy="4314825"/>
          </a:xfrm>
          <a:prstGeom prst="rect">
            <a:avLst/>
          </a:prstGeom>
        </p:spPr>
      </p:pic>
      <p:sp>
        <p:nvSpPr>
          <p:cNvPr id="5" name="Oval 4">
            <a:extLst>
              <a:ext uri="{FF2B5EF4-FFF2-40B4-BE49-F238E27FC236}">
                <a16:creationId xmlns:a16="http://schemas.microsoft.com/office/drawing/2014/main" id="{18AF5B03-BAD7-1074-11EF-CED09D1D4E30}"/>
              </a:ext>
            </a:extLst>
          </p:cNvPr>
          <p:cNvSpPr/>
          <p:nvPr/>
        </p:nvSpPr>
        <p:spPr>
          <a:xfrm>
            <a:off x="456911" y="2366374"/>
            <a:ext cx="7503768" cy="2969356"/>
          </a:xfrm>
          <a:prstGeom prst="ellips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chemeClr val="tx1"/>
              </a:solidFill>
            </a:endParaRPr>
          </a:p>
        </p:txBody>
      </p:sp>
      <p:pic>
        <p:nvPicPr>
          <p:cNvPr id="3" name="Picture 2" descr="Image result for ulb llm international business law">
            <a:hlinkClick r:id="rId4"/>
            <a:extLst>
              <a:ext uri="{FF2B5EF4-FFF2-40B4-BE49-F238E27FC236}">
                <a16:creationId xmlns:a16="http://schemas.microsoft.com/office/drawing/2014/main" id="{8EAD6BCA-96D2-4EFD-2358-EAEA15DF6D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86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5B16DD-FA2C-66C8-CDE8-A88B19105EB2}"/>
              </a:ext>
            </a:extLst>
          </p:cNvPr>
          <p:cNvSpPr txBox="1">
            <a:spLocks/>
          </p:cNvSpPr>
          <p:nvPr/>
        </p:nvSpPr>
        <p:spPr>
          <a:xfrm>
            <a:off x="513829" y="322160"/>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fr-BE" dirty="0"/>
              <a:t>ESRS S1 (</a:t>
            </a:r>
            <a:r>
              <a:rPr lang="fr-BE" dirty="0" err="1"/>
              <a:t>Own</a:t>
            </a:r>
            <a:r>
              <a:rPr lang="fr-BE" dirty="0"/>
              <a:t> </a:t>
            </a:r>
            <a:r>
              <a:rPr lang="fr-BE" dirty="0" err="1"/>
              <a:t>Workforce</a:t>
            </a:r>
            <a:r>
              <a:rPr lang="fr-BE" dirty="0"/>
              <a:t>)</a:t>
            </a:r>
            <a:endParaRPr lang="en-GB" dirty="0"/>
          </a:p>
        </p:txBody>
      </p:sp>
      <p:graphicFrame>
        <p:nvGraphicFramePr>
          <p:cNvPr id="5" name="Table 7">
            <a:extLst>
              <a:ext uri="{FF2B5EF4-FFF2-40B4-BE49-F238E27FC236}">
                <a16:creationId xmlns:a16="http://schemas.microsoft.com/office/drawing/2014/main" id="{B22871EE-7241-387A-7DE2-0EDDC37D6B38}"/>
              </a:ext>
            </a:extLst>
          </p:cNvPr>
          <p:cNvGraphicFramePr>
            <a:graphicFrameLocks noGrp="1"/>
          </p:cNvGraphicFramePr>
          <p:nvPr/>
        </p:nvGraphicFramePr>
        <p:xfrm>
          <a:off x="765476" y="1291134"/>
          <a:ext cx="10307532" cy="4918859"/>
        </p:xfrm>
        <a:graphic>
          <a:graphicData uri="http://schemas.openxmlformats.org/drawingml/2006/table">
            <a:tbl>
              <a:tblPr firstRow="1" bandRow="1">
                <a:tableStyleId>{5C22544A-7EE6-4342-B048-85BDC9FD1C3A}</a:tableStyleId>
              </a:tblPr>
              <a:tblGrid>
                <a:gridCol w="1515765">
                  <a:extLst>
                    <a:ext uri="{9D8B030D-6E8A-4147-A177-3AD203B41FA5}">
                      <a16:colId xmlns:a16="http://schemas.microsoft.com/office/drawing/2014/main" val="1532956168"/>
                    </a:ext>
                  </a:extLst>
                </a:gridCol>
                <a:gridCol w="137640">
                  <a:extLst>
                    <a:ext uri="{9D8B030D-6E8A-4147-A177-3AD203B41FA5}">
                      <a16:colId xmlns:a16="http://schemas.microsoft.com/office/drawing/2014/main" val="596415587"/>
                    </a:ext>
                  </a:extLst>
                </a:gridCol>
                <a:gridCol w="8654127">
                  <a:extLst>
                    <a:ext uri="{9D8B030D-6E8A-4147-A177-3AD203B41FA5}">
                      <a16:colId xmlns:a16="http://schemas.microsoft.com/office/drawing/2014/main" val="930531307"/>
                    </a:ext>
                  </a:extLst>
                </a:gridCol>
              </a:tblGrid>
              <a:tr h="408265">
                <a:tc>
                  <a:txBody>
                    <a:bodyPr/>
                    <a:lstStyle/>
                    <a:p>
                      <a:pPr defTabSz="914325">
                        <a:lnSpc>
                          <a:spcPct val="110000"/>
                        </a:lnSpc>
                        <a:spcBef>
                          <a:spcPts val="910"/>
                        </a:spcBef>
                      </a:pPr>
                      <a:r>
                        <a:rPr lang="en-US" altLang="zh-TW" sz="800" b="1" dirty="0">
                          <a:solidFill>
                            <a:schemeClr val="bg2"/>
                          </a:solidFill>
                          <a:latin typeface="+mn-lt"/>
                        </a:rPr>
                        <a:t>1. </a:t>
                      </a:r>
                      <a:r>
                        <a:rPr lang="en-GB" altLang="zh-TW" sz="800" b="1" dirty="0">
                          <a:solidFill>
                            <a:schemeClr val="bg2"/>
                          </a:solidFill>
                          <a:latin typeface="+mn-lt"/>
                        </a:rPr>
                        <a:t>Objective and definitions</a:t>
                      </a:r>
                      <a:endParaRPr lang="en-US" altLang="zh-TW" sz="800" b="1" dirty="0">
                        <a:solidFill>
                          <a:schemeClr val="bg2"/>
                        </a:solidFill>
                        <a:latin typeface="+mn-lt"/>
                      </a:endParaRPr>
                    </a:p>
                  </a:txBody>
                  <a:tcPr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nSpc>
                          <a:spcPct val="110000"/>
                        </a:lnSpc>
                        <a:spcBef>
                          <a:spcPts val="400"/>
                        </a:spcBef>
                      </a:pPr>
                      <a:endParaRPr lang="en-US" dirty="0"/>
                    </a:p>
                  </a:txBody>
                  <a:tcPr marL="0" marR="0"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marL="146304" marR="0" lvl="1" indent="-146304" algn="l" defTabSz="914400" rtl="0" eaLnBrk="1" fontAlgn="b" latinLnBrk="0" hangingPunct="1">
                        <a:lnSpc>
                          <a:spcPct val="110000"/>
                        </a:lnSpc>
                        <a:spcBef>
                          <a:spcPts val="400"/>
                        </a:spcBef>
                        <a:spcAft>
                          <a:spcPct val="0"/>
                        </a:spcAft>
                        <a:buClr>
                          <a:schemeClr val="bg2"/>
                        </a:buClr>
                        <a:buSzPct val="92000"/>
                        <a:buFont typeface="Wingdings"/>
                        <a:buChar char="n"/>
                        <a:tabLst/>
                        <a:defRPr/>
                      </a:pPr>
                      <a:r>
                        <a:rPr lang="en-GB" sz="800" b="1" i="0" kern="1200" dirty="0">
                          <a:solidFill>
                            <a:schemeClr val="tx1"/>
                          </a:solidFill>
                          <a:latin typeface="+mn-lt"/>
                          <a:ea typeface="+mn-ea"/>
                          <a:cs typeface="+mn-cs"/>
                        </a:rPr>
                        <a:t>Own workforce </a:t>
                      </a:r>
                      <a:r>
                        <a:rPr lang="en-GB" sz="800" b="0" i="0" kern="1200" dirty="0">
                          <a:solidFill>
                            <a:schemeClr val="tx1"/>
                          </a:solidFill>
                          <a:latin typeface="+mn-lt"/>
                          <a:ea typeface="+mn-ea"/>
                          <a:cs typeface="+mn-cs"/>
                        </a:rPr>
                        <a:t>includes; (1) </a:t>
                      </a:r>
                      <a:r>
                        <a:rPr lang="en-GB" sz="800" b="1" i="0" kern="1200" dirty="0">
                          <a:solidFill>
                            <a:schemeClr val="tx1"/>
                          </a:solidFill>
                          <a:latin typeface="+mn-lt"/>
                          <a:ea typeface="+mn-ea"/>
                          <a:cs typeface="+mn-cs"/>
                        </a:rPr>
                        <a:t>workers</a:t>
                      </a:r>
                      <a:r>
                        <a:rPr lang="en-GB" sz="800" b="0" i="0" kern="1200" dirty="0">
                          <a:solidFill>
                            <a:schemeClr val="tx1"/>
                          </a:solidFill>
                          <a:latin typeface="+mn-lt"/>
                          <a:ea typeface="+mn-ea"/>
                          <a:cs typeface="+mn-cs"/>
                        </a:rPr>
                        <a:t> with an employment relationship with the undertaking (i.e. employees); (2) </a:t>
                      </a:r>
                      <a:r>
                        <a:rPr lang="en-GB" sz="800" b="1" i="0" kern="1200" dirty="0">
                          <a:solidFill>
                            <a:schemeClr val="tx1"/>
                          </a:solidFill>
                          <a:latin typeface="+mn-lt"/>
                          <a:ea typeface="+mn-ea"/>
                          <a:cs typeface="+mn-cs"/>
                        </a:rPr>
                        <a:t>non-employee workers </a:t>
                      </a:r>
                      <a:r>
                        <a:rPr lang="en-GB" sz="800" b="0" i="0" kern="1200" dirty="0">
                          <a:solidFill>
                            <a:schemeClr val="tx1"/>
                          </a:solidFill>
                          <a:latin typeface="+mn-lt"/>
                          <a:ea typeface="+mn-ea"/>
                          <a:cs typeface="+mn-cs"/>
                        </a:rPr>
                        <a:t>: individuals with contracts with undertaking to supply labour (i.e. self-employed workers) or workers provided by undertakings primarily engaged in “employment activities” </a:t>
                      </a:r>
                    </a:p>
                  </a:txBody>
                  <a:tcPr marT="72000" marB="72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46875583"/>
                  </a:ext>
                </a:extLst>
              </a:tr>
              <a:tr h="1693073">
                <a:tc>
                  <a:txBody>
                    <a:bodyPr/>
                    <a:lstStyle/>
                    <a:p>
                      <a:pPr defTabSz="914325">
                        <a:lnSpc>
                          <a:spcPct val="110000"/>
                        </a:lnSpc>
                        <a:spcBef>
                          <a:spcPts val="910"/>
                        </a:spcBef>
                      </a:pPr>
                      <a:r>
                        <a:rPr lang="en-US" altLang="zh-TW" sz="800" b="1" dirty="0">
                          <a:solidFill>
                            <a:schemeClr val="bg2"/>
                          </a:solidFill>
                          <a:latin typeface="+mn-lt"/>
                        </a:rPr>
                        <a:t>2. </a:t>
                      </a:r>
                      <a:r>
                        <a:rPr lang="en-GB" altLang="zh-TW" sz="800" b="1" dirty="0">
                          <a:solidFill>
                            <a:schemeClr val="bg2"/>
                          </a:solidFill>
                          <a:latin typeface="+mn-lt"/>
                        </a:rPr>
                        <a:t>ESRS 2 General Disclosures</a:t>
                      </a:r>
                      <a:endParaRPr lang="en-US" altLang="zh-TW" sz="800" b="1" dirty="0">
                        <a:solidFill>
                          <a:schemeClr val="bg2"/>
                        </a:solidFill>
                        <a:latin typeface="+mn-lt"/>
                      </a:endParaRPr>
                    </a:p>
                  </a:txBody>
                  <a:tcPr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nSpc>
                          <a:spcPct val="110000"/>
                        </a:lnSpc>
                        <a:spcBef>
                          <a:spcPts val="400"/>
                        </a:spcBef>
                      </a:pPr>
                      <a:endParaRPr lang="en-US" dirty="0"/>
                    </a:p>
                  </a:txBody>
                  <a:tcPr marL="0" marR="0"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marL="146304" marR="0" lvl="1" indent="-146304" algn="l" defTabSz="914400" rtl="0" eaLnBrk="1" fontAlgn="auto" latinLnBrk="0" hangingPunct="1">
                        <a:lnSpc>
                          <a:spcPct val="110000"/>
                        </a:lnSpc>
                        <a:spcBef>
                          <a:spcPts val="400"/>
                        </a:spcBef>
                        <a:spcAft>
                          <a:spcPct val="0"/>
                        </a:spcAft>
                        <a:buClr>
                          <a:srgbClr val="478FBF"/>
                        </a:buClr>
                        <a:buSzPct val="92000"/>
                        <a:buFont typeface="Wingdings"/>
                        <a:buChar char="n"/>
                        <a:tabLst/>
                        <a:defRPr/>
                      </a:pPr>
                      <a:r>
                        <a:rPr kumimoji="0" lang="en-GB" sz="800" b="0" i="0" u="none" strike="noStrike" kern="1200" cap="none" spc="0" normalizeH="0" baseline="0" noProof="0" dirty="0">
                          <a:ln>
                            <a:noFill/>
                          </a:ln>
                          <a:solidFill>
                            <a:schemeClr val="tx1"/>
                          </a:solidFill>
                          <a:effectLst/>
                          <a:uLnTx/>
                          <a:uFillTx/>
                          <a:latin typeface="+mn-lt"/>
                          <a:ea typeface="+mn-ea"/>
                          <a:cs typeface="+mn-cs"/>
                        </a:rPr>
                        <a:t>Describe general strategy and business model &amp; how sustainability matters are reflected + Stakeholder interests (</a:t>
                      </a:r>
                      <a:r>
                        <a:rPr kumimoji="0" lang="en-GB" sz="800" b="0" i="0" u="none" strike="noStrike" kern="1200" cap="none" spc="0" normalizeH="0" baseline="0" noProof="0" dirty="0">
                          <a:ln>
                            <a:noFill/>
                          </a:ln>
                          <a:solidFill>
                            <a:schemeClr val="tx1"/>
                          </a:solidFill>
                          <a:effectLst/>
                          <a:uLnTx/>
                          <a:uFillTx/>
                          <a:latin typeface="+mn-lt"/>
                          <a:ea typeface="+mn-ea"/>
                          <a:cs typeface="+mn-cs"/>
                          <a:hlinkClick r:id="" action="ppaction://noaction">
                            <a:extLst>
                              <a:ext uri="{A12FA001-AC4F-418D-AE19-62706E023703}">
                                <ahyp:hlinkClr xmlns:ahyp="http://schemas.microsoft.com/office/drawing/2018/hyperlinkcolor" val="tx"/>
                              </a:ext>
                            </a:extLst>
                          </a:hlinkClick>
                        </a:rPr>
                        <a:t>ESRS 2 SBM-2</a:t>
                      </a:r>
                      <a:r>
                        <a:rPr kumimoji="0" lang="en-GB" sz="800" b="0" i="0" u="none" strike="noStrike" kern="1200" cap="none" spc="0" normalizeH="0" baseline="0" noProof="0" dirty="0">
                          <a:ln>
                            <a:noFill/>
                          </a:ln>
                          <a:solidFill>
                            <a:schemeClr val="tx1"/>
                          </a:solidFill>
                          <a:effectLst/>
                          <a:uLnTx/>
                          <a:uFillTx/>
                          <a:latin typeface="+mn-lt"/>
                          <a:ea typeface="+mn-ea"/>
                          <a:cs typeface="+mn-cs"/>
                        </a:rPr>
                        <a:t>)</a:t>
                      </a:r>
                    </a:p>
                    <a:p>
                      <a:pPr marL="146304" marR="0" lvl="1" indent="-146304" algn="l" defTabSz="914400" rtl="0" eaLnBrk="1" fontAlgn="auto" latinLnBrk="0" hangingPunct="1">
                        <a:lnSpc>
                          <a:spcPct val="110000"/>
                        </a:lnSpc>
                        <a:spcBef>
                          <a:spcPts val="400"/>
                        </a:spcBef>
                        <a:spcAft>
                          <a:spcPct val="0"/>
                        </a:spcAft>
                        <a:buClr>
                          <a:srgbClr val="478FBF"/>
                        </a:buClr>
                        <a:buSzPct val="92000"/>
                        <a:buFont typeface="Wingdings"/>
                        <a:buChar char="n"/>
                        <a:tabLst/>
                        <a:defRPr/>
                      </a:pPr>
                      <a:r>
                        <a:rPr kumimoji="0" lang="en-GB" sz="800" b="0" i="0" u="none" strike="noStrike" kern="1200" cap="none" spc="0" normalizeH="0" baseline="0" noProof="0" dirty="0">
                          <a:ln>
                            <a:noFill/>
                          </a:ln>
                          <a:solidFill>
                            <a:schemeClr val="tx1"/>
                          </a:solidFill>
                          <a:effectLst/>
                          <a:uLnTx/>
                          <a:uFillTx/>
                          <a:latin typeface="+mn-lt"/>
                          <a:ea typeface="+mn-ea"/>
                          <a:cs typeface="+mn-cs"/>
                        </a:rPr>
                        <a:t>Material impacts, risks and opportunities and how they interact with strategy and business model + their financial effects (</a:t>
                      </a:r>
                      <a:r>
                        <a:rPr kumimoji="0" lang="en-GB" sz="800" b="0" i="0" u="none" strike="noStrike" kern="1200" cap="none" spc="0" normalizeH="0" baseline="0" noProof="0" dirty="0">
                          <a:ln>
                            <a:noFill/>
                          </a:ln>
                          <a:solidFill>
                            <a:schemeClr val="tx1"/>
                          </a:solidFill>
                          <a:effectLst/>
                          <a:uLnTx/>
                          <a:uFillTx/>
                          <a:latin typeface="+mn-lt"/>
                          <a:ea typeface="+mn-ea"/>
                          <a:cs typeface="+mn-cs"/>
                          <a:hlinkClick r:id="" action="ppaction://noaction">
                            <a:extLst>
                              <a:ext uri="{A12FA001-AC4F-418D-AE19-62706E023703}">
                                <ahyp:hlinkClr xmlns:ahyp="http://schemas.microsoft.com/office/drawing/2018/hyperlinkcolor" val="tx"/>
                              </a:ext>
                            </a:extLst>
                          </a:hlinkClick>
                        </a:rPr>
                        <a:t>ESRS 2 SBM-3</a:t>
                      </a:r>
                      <a:r>
                        <a:rPr kumimoji="0" lang="en-GB" sz="800" b="0" i="0" u="none" strike="noStrike" kern="1200" cap="none" spc="0" normalizeH="0" baseline="0" noProof="0" dirty="0">
                          <a:ln>
                            <a:noFill/>
                          </a:ln>
                          <a:solidFill>
                            <a:schemeClr val="tx1"/>
                          </a:solidFill>
                          <a:effectLst/>
                          <a:uLnTx/>
                          <a:uFillTx/>
                          <a:latin typeface="+mn-lt"/>
                          <a:ea typeface="+mn-ea"/>
                          <a:cs typeface="+mn-cs"/>
                        </a:rPr>
                        <a:t>)</a:t>
                      </a:r>
                    </a:p>
                    <a:p>
                      <a:pPr marL="146304" lvl="1" indent="-146304">
                        <a:lnSpc>
                          <a:spcPct val="110000"/>
                        </a:lnSpc>
                        <a:spcBef>
                          <a:spcPts val="400"/>
                        </a:spcBef>
                        <a:spcAft>
                          <a:spcPct val="0"/>
                        </a:spcAft>
                        <a:buClr>
                          <a:schemeClr val="bg2"/>
                        </a:buClr>
                        <a:buSzPct val="92000"/>
                        <a:buFont typeface="Wingdings"/>
                        <a:buChar char="n"/>
                      </a:pPr>
                      <a:r>
                        <a:rPr lang="en-US" sz="800" b="0" i="0" kern="1200" dirty="0">
                          <a:solidFill>
                            <a:schemeClr val="tx1"/>
                          </a:solidFill>
                          <a:latin typeface="+mn-lt"/>
                          <a:ea typeface="+mn-ea"/>
                          <a:cs typeface="+mn-cs"/>
                        </a:rPr>
                        <a:t>Report</a:t>
                      </a:r>
                      <a:r>
                        <a:rPr lang="en-US" sz="800" b="1" i="0" kern="1200" dirty="0">
                          <a:solidFill>
                            <a:schemeClr val="tx1"/>
                          </a:solidFill>
                          <a:latin typeface="+mn-lt"/>
                          <a:ea typeface="+mn-ea"/>
                          <a:cs typeface="+mn-cs"/>
                        </a:rPr>
                        <a:t> </a:t>
                      </a:r>
                      <a:r>
                        <a:rPr lang="en-US" sz="800" b="0" i="0" kern="1200" dirty="0">
                          <a:solidFill>
                            <a:schemeClr val="tx1"/>
                          </a:solidFill>
                          <a:latin typeface="+mn-lt"/>
                          <a:ea typeface="+mn-ea"/>
                          <a:cs typeface="+mn-cs"/>
                        </a:rPr>
                        <a:t>activities resulting in negative and positive material impacts on its own workforce. Including impacts from transition plans for reducing negative impacts on environment. </a:t>
                      </a:r>
                    </a:p>
                    <a:p>
                      <a:pPr marL="146304" lvl="1" indent="-146304">
                        <a:lnSpc>
                          <a:spcPct val="110000"/>
                        </a:lnSpc>
                        <a:spcBef>
                          <a:spcPts val="400"/>
                        </a:spcBef>
                        <a:spcAft>
                          <a:spcPct val="0"/>
                        </a:spcAft>
                        <a:buClr>
                          <a:schemeClr val="bg2"/>
                        </a:buClr>
                        <a:buSzPct val="92000"/>
                        <a:buFont typeface="Wingdings"/>
                        <a:buChar char="n"/>
                      </a:pPr>
                      <a:r>
                        <a:rPr lang="en-US" sz="800" b="0" i="0" kern="1200" dirty="0">
                          <a:solidFill>
                            <a:schemeClr val="tx1"/>
                          </a:solidFill>
                          <a:latin typeface="+mn-lt"/>
                          <a:ea typeface="+mn-ea"/>
                          <a:cs typeface="+mn-cs"/>
                        </a:rPr>
                        <a:t>Outline</a:t>
                      </a:r>
                      <a:r>
                        <a:rPr lang="en-US" sz="800" b="1" i="0" kern="1200" dirty="0">
                          <a:solidFill>
                            <a:schemeClr val="tx1"/>
                          </a:solidFill>
                          <a:latin typeface="+mn-lt"/>
                          <a:ea typeface="+mn-ea"/>
                          <a:cs typeface="+mn-cs"/>
                        </a:rPr>
                        <a:t> </a:t>
                      </a:r>
                      <a:r>
                        <a:rPr lang="en-US" sz="800" b="0" i="0" kern="1200" dirty="0">
                          <a:solidFill>
                            <a:schemeClr val="tx1"/>
                          </a:solidFill>
                          <a:latin typeface="+mn-lt"/>
                          <a:ea typeface="+mn-ea"/>
                          <a:cs typeface="+mn-cs"/>
                        </a:rPr>
                        <a:t>material risks and opportunities for the undertaking that arise from negative and positive material impacts on own workers.</a:t>
                      </a:r>
                      <a:endParaRPr lang="en-US" sz="800" b="1" i="0" kern="1200" dirty="0">
                        <a:solidFill>
                          <a:schemeClr val="tx1"/>
                        </a:solidFill>
                        <a:latin typeface="+mn-lt"/>
                        <a:ea typeface="+mn-ea"/>
                        <a:cs typeface="+mn-cs"/>
                      </a:endParaRPr>
                    </a:p>
                    <a:p>
                      <a:pPr marL="146304" lvl="1" indent="-146304">
                        <a:lnSpc>
                          <a:spcPct val="110000"/>
                        </a:lnSpc>
                        <a:spcBef>
                          <a:spcPts val="400"/>
                        </a:spcBef>
                        <a:spcAft>
                          <a:spcPct val="0"/>
                        </a:spcAft>
                        <a:buClr>
                          <a:schemeClr val="bg2"/>
                        </a:buClr>
                        <a:buSzPct val="92000"/>
                        <a:buFont typeface="Wingdings"/>
                        <a:buChar char="n"/>
                      </a:pPr>
                      <a:r>
                        <a:rPr lang="en-US" sz="800" b="1" i="0" kern="1200" dirty="0">
                          <a:solidFill>
                            <a:schemeClr val="tx1"/>
                          </a:solidFill>
                          <a:latin typeface="+mn-lt"/>
                          <a:ea typeface="+mn-ea"/>
                          <a:cs typeface="+mn-cs"/>
                        </a:rPr>
                        <a:t>Specify </a:t>
                      </a:r>
                      <a:r>
                        <a:rPr lang="en-US" sz="800" b="0" i="0" kern="1200" dirty="0">
                          <a:solidFill>
                            <a:schemeClr val="tx1"/>
                          </a:solidFill>
                          <a:latin typeface="+mn-lt"/>
                          <a:ea typeface="+mn-ea"/>
                          <a:cs typeface="+mn-cs"/>
                        </a:rPr>
                        <a:t>the type of workers subject to material impacts by the undertaking’s operations (i.e. employees, contractors, self-employed workers).</a:t>
                      </a:r>
                    </a:p>
                    <a:p>
                      <a:pPr marL="219456"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pPr>
                      <a:r>
                        <a:rPr lang="en-US" sz="800" b="0" i="0" kern="1200" dirty="0">
                          <a:solidFill>
                            <a:schemeClr val="tx1"/>
                          </a:solidFill>
                          <a:latin typeface="+mn-lt"/>
                          <a:ea typeface="+mn-ea"/>
                          <a:cs typeface="+mn-cs"/>
                        </a:rPr>
                        <a:t>Explain how workers with attributes that may be at greater risk of harm are identified. Examples include; (1) </a:t>
                      </a:r>
                      <a:r>
                        <a:rPr lang="en-US" sz="800" b="1" i="0" kern="1200" dirty="0">
                          <a:solidFill>
                            <a:schemeClr val="tx1"/>
                          </a:solidFill>
                          <a:latin typeface="+mn-lt"/>
                          <a:ea typeface="+mn-ea"/>
                          <a:cs typeface="+mn-cs"/>
                        </a:rPr>
                        <a:t>young workers </a:t>
                      </a:r>
                      <a:r>
                        <a:rPr lang="en-US" sz="800" b="0" i="0" kern="1200" dirty="0">
                          <a:solidFill>
                            <a:schemeClr val="tx1"/>
                          </a:solidFill>
                          <a:latin typeface="+mn-lt"/>
                          <a:ea typeface="+mn-ea"/>
                          <a:cs typeface="+mn-cs"/>
                        </a:rPr>
                        <a:t>more susceptible to impacts on physical and mental health development; (2) </a:t>
                      </a:r>
                      <a:r>
                        <a:rPr lang="en-US" sz="800" b="1" i="0" kern="1200" dirty="0">
                          <a:solidFill>
                            <a:schemeClr val="tx1"/>
                          </a:solidFill>
                          <a:latin typeface="+mn-lt"/>
                          <a:ea typeface="+mn-ea"/>
                          <a:cs typeface="+mn-cs"/>
                        </a:rPr>
                        <a:t>women workers </a:t>
                      </a:r>
                      <a:r>
                        <a:rPr lang="en-US" sz="800" b="0" i="0" kern="1200" dirty="0">
                          <a:solidFill>
                            <a:schemeClr val="tx1"/>
                          </a:solidFill>
                          <a:latin typeface="+mn-lt"/>
                          <a:ea typeface="+mn-ea"/>
                          <a:cs typeface="+mn-cs"/>
                        </a:rPr>
                        <a:t>in an environment where discrimination is routine; (3) </a:t>
                      </a:r>
                      <a:r>
                        <a:rPr lang="en-US" sz="800" b="1" i="0" kern="1200" dirty="0">
                          <a:solidFill>
                            <a:schemeClr val="tx1"/>
                          </a:solidFill>
                          <a:latin typeface="+mn-lt"/>
                          <a:ea typeface="+mn-ea"/>
                          <a:cs typeface="+mn-cs"/>
                        </a:rPr>
                        <a:t>workers handling chemicals </a:t>
                      </a:r>
                      <a:r>
                        <a:rPr lang="en-US" sz="800" b="0" i="0" kern="1200" dirty="0">
                          <a:solidFill>
                            <a:schemeClr val="tx1"/>
                          </a:solidFill>
                          <a:latin typeface="+mn-lt"/>
                          <a:ea typeface="+mn-ea"/>
                          <a:cs typeface="+mn-cs"/>
                        </a:rPr>
                        <a:t>or </a:t>
                      </a:r>
                      <a:r>
                        <a:rPr lang="en-US" sz="800" b="1" i="0" kern="1200" dirty="0">
                          <a:solidFill>
                            <a:schemeClr val="tx1"/>
                          </a:solidFill>
                          <a:latin typeface="+mn-lt"/>
                          <a:ea typeface="+mn-ea"/>
                          <a:cs typeface="+mn-cs"/>
                        </a:rPr>
                        <a:t>low paid workers </a:t>
                      </a:r>
                      <a:r>
                        <a:rPr lang="en-US" sz="800" b="0" i="0" kern="1200" dirty="0">
                          <a:solidFill>
                            <a:schemeClr val="tx1"/>
                          </a:solidFill>
                          <a:latin typeface="+mn-lt"/>
                          <a:ea typeface="+mn-ea"/>
                          <a:cs typeface="+mn-cs"/>
                        </a:rPr>
                        <a:t>on “zero hours contracts”.  </a:t>
                      </a:r>
                    </a:p>
                    <a:p>
                      <a:pPr marL="146304" lvl="1" indent="-146304">
                        <a:lnSpc>
                          <a:spcPct val="110000"/>
                        </a:lnSpc>
                        <a:spcBef>
                          <a:spcPts val="400"/>
                        </a:spcBef>
                        <a:spcAft>
                          <a:spcPct val="0"/>
                        </a:spcAft>
                        <a:buClr>
                          <a:schemeClr val="bg2"/>
                        </a:buClr>
                        <a:buSzPct val="92000"/>
                        <a:buFont typeface="Wingdings"/>
                        <a:buChar char="n"/>
                      </a:pPr>
                      <a:r>
                        <a:rPr lang="en-US" sz="800" b="0" i="0" kern="1200" dirty="0">
                          <a:solidFill>
                            <a:schemeClr val="tx1"/>
                          </a:solidFill>
                          <a:latin typeface="+mn-lt"/>
                          <a:ea typeface="+mn-ea"/>
                          <a:cs typeface="+mn-cs"/>
                        </a:rPr>
                        <a:t>Where there are material impacts on workforce from the undertaking’s operations, explain how views and expectations of own workforce inform the undertaking’s strategy and business model.</a:t>
                      </a:r>
                      <a:endParaRPr lang="en-US" sz="800" b="0" i="0" kern="1200" dirty="0">
                        <a:solidFill>
                          <a:schemeClr val="tx1"/>
                        </a:solidFill>
                        <a:highlight>
                          <a:srgbClr val="FFFF00"/>
                        </a:highlight>
                        <a:latin typeface="+mn-lt"/>
                        <a:ea typeface="+mn-ea"/>
                        <a:cs typeface="+mn-cs"/>
                      </a:endParaRPr>
                    </a:p>
                  </a:txBody>
                  <a:tcPr marT="72000" marB="72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00026702"/>
                  </a:ext>
                </a:extLst>
              </a:tr>
              <a:tr h="1608690">
                <a:tc>
                  <a:txBody>
                    <a:bodyPr/>
                    <a:lstStyle/>
                    <a:p>
                      <a:pPr defTabSz="914325">
                        <a:lnSpc>
                          <a:spcPct val="110000"/>
                        </a:lnSpc>
                        <a:spcBef>
                          <a:spcPts val="910"/>
                        </a:spcBef>
                      </a:pPr>
                      <a:r>
                        <a:rPr lang="en-US" altLang="zh-TW" sz="800" b="1" dirty="0">
                          <a:solidFill>
                            <a:schemeClr val="bg2"/>
                          </a:solidFill>
                          <a:latin typeface="+mn-lt"/>
                        </a:rPr>
                        <a:t>3. </a:t>
                      </a:r>
                      <a:r>
                        <a:rPr lang="en-GB" altLang="zh-TW" sz="800" b="1" dirty="0">
                          <a:solidFill>
                            <a:schemeClr val="bg2"/>
                          </a:solidFill>
                          <a:latin typeface="+mn-lt"/>
                        </a:rPr>
                        <a:t>Policies related to own workforce</a:t>
                      </a:r>
                      <a:endParaRPr lang="en-US" altLang="zh-TW" sz="800" b="1" dirty="0">
                        <a:solidFill>
                          <a:schemeClr val="bg2"/>
                        </a:solidFill>
                        <a:latin typeface="+mn-lt"/>
                      </a:endParaRPr>
                    </a:p>
                  </a:txBody>
                  <a:tcPr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nSpc>
                          <a:spcPct val="110000"/>
                        </a:lnSpc>
                        <a:spcBef>
                          <a:spcPts val="400"/>
                        </a:spcBef>
                      </a:pPr>
                      <a:endParaRPr lang="en-US" dirty="0"/>
                    </a:p>
                  </a:txBody>
                  <a:tcPr marL="0" marR="0"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marL="146304" marR="0" lvl="1" indent="-146304" algn="l" defTabSz="914400" rtl="0" eaLnBrk="1" fontAlgn="b" latinLnBrk="0" hangingPunct="1">
                        <a:lnSpc>
                          <a:spcPct val="110000"/>
                        </a:lnSpc>
                        <a:spcBef>
                          <a:spcPts val="400"/>
                        </a:spcBef>
                        <a:spcAft>
                          <a:spcPct val="0"/>
                        </a:spcAft>
                        <a:buClr>
                          <a:schemeClr val="bg2"/>
                        </a:buClr>
                        <a:buSzPct val="92000"/>
                        <a:buFont typeface="Wingdings"/>
                        <a:buChar char="n"/>
                        <a:tabLst/>
                        <a:defRPr/>
                      </a:pPr>
                      <a:r>
                        <a:rPr lang="en-US" sz="800" b="0" i="0" dirty="0">
                          <a:solidFill>
                            <a:schemeClr val="tx1"/>
                          </a:solidFill>
                        </a:rPr>
                        <a:t>Description of workforce policies should include:</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i="0" dirty="0">
                          <a:solidFill>
                            <a:schemeClr val="tx1"/>
                          </a:solidFill>
                        </a:rPr>
                        <a:t>Summary of implemented policies to manage material impacts, risk and opportunities on own workers;</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i="0" dirty="0">
                          <a:solidFill>
                            <a:schemeClr val="tx1"/>
                          </a:solidFill>
                        </a:rPr>
                        <a:t>Human rights policy commitments relevant to own workforce and alignment with internationally recognized standards*</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i="0" dirty="0">
                          <a:solidFill>
                            <a:schemeClr val="tx1"/>
                          </a:solidFill>
                        </a:rPr>
                        <a:t>Processes and mechanisms to engage with affected stakeholders and remediate issues arising from human rights impacts;</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i="0" dirty="0">
                          <a:solidFill>
                            <a:schemeClr val="tx1"/>
                          </a:solidFill>
                        </a:rPr>
                        <a:t>Explicit acknowledgment that policies have measures in place for human trafficking, forced labour and child labour. </a:t>
                      </a:r>
                    </a:p>
                    <a:p>
                      <a:pPr marL="109728" marR="0" lvl="1" indent="-109728" algn="l" defTabSz="914400" rtl="0" eaLnBrk="1" fontAlgn="b" latinLnBrk="0" hangingPunct="1">
                        <a:lnSpc>
                          <a:spcPct val="110000"/>
                        </a:lnSpc>
                        <a:spcBef>
                          <a:spcPts val="600"/>
                        </a:spcBef>
                        <a:spcAft>
                          <a:spcPct val="0"/>
                        </a:spcAft>
                        <a:buClr>
                          <a:schemeClr val="bg2">
                            <a:lumMod val="100000"/>
                          </a:schemeClr>
                        </a:buClr>
                        <a:buSzPct val="92000"/>
                        <a:buFont typeface="Wingdings" panose="05000000000000000000" pitchFamily="2" charset="2"/>
                        <a:buChar char="n"/>
                        <a:tabLst/>
                        <a:defRPr/>
                      </a:pPr>
                      <a:r>
                        <a:rPr lang="en-US" sz="800" b="1" i="0" dirty="0">
                          <a:solidFill>
                            <a:schemeClr val="tx2"/>
                          </a:solidFill>
                        </a:rPr>
                        <a:t>Description of discrimination policies should include:</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dirty="0">
                          <a:solidFill>
                            <a:schemeClr val="tx2"/>
                          </a:solidFill>
                        </a:rPr>
                        <a:t>Summary of discrimination policies and coverage of discrimination forms </a:t>
                      </a:r>
                      <a:r>
                        <a:rPr lang="en-US" sz="800" b="0" dirty="0">
                          <a:solidFill>
                            <a:schemeClr val="tx1"/>
                          </a:solidFill>
                        </a:rPr>
                        <a:t>(e.g. racial and ethnic origin, colour, gender identity, sexual orientation, disability, age, religion, political opinion, national extraction or social origin) outlined in EU regulation and national law; </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dirty="0">
                          <a:solidFill>
                            <a:schemeClr val="tx2"/>
                          </a:solidFill>
                        </a:rPr>
                        <a:t>Inclusion and/or Affirmative Action policy commitments;</a:t>
                      </a:r>
                    </a:p>
                    <a:p>
                      <a:pPr marL="219456" marR="0"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tabLst/>
                        <a:defRPr/>
                      </a:pPr>
                      <a:r>
                        <a:rPr lang="en-US" sz="800" b="0" dirty="0">
                          <a:solidFill>
                            <a:schemeClr val="tx1"/>
                          </a:solidFill>
                        </a:rPr>
                        <a:t>Procedures to prevent and mitigate discrimination, and initiatives to advance diversity and inclusion.  </a:t>
                      </a:r>
                    </a:p>
                  </a:txBody>
                  <a:tcPr marT="72000" marB="72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819405625"/>
                  </a:ext>
                </a:extLst>
              </a:tr>
              <a:tr h="961226">
                <a:tc>
                  <a:txBody>
                    <a:bodyPr/>
                    <a:lstStyle/>
                    <a:p>
                      <a:pPr defTabSz="914325">
                        <a:lnSpc>
                          <a:spcPct val="110000"/>
                        </a:lnSpc>
                        <a:spcBef>
                          <a:spcPts val="910"/>
                        </a:spcBef>
                      </a:pPr>
                      <a:r>
                        <a:rPr lang="en-US" altLang="zh-TW" sz="800" b="1" dirty="0">
                          <a:solidFill>
                            <a:schemeClr val="bg2"/>
                          </a:solidFill>
                          <a:latin typeface="+mn-lt"/>
                        </a:rPr>
                        <a:t>4. </a:t>
                      </a:r>
                      <a:r>
                        <a:rPr lang="en-GB" altLang="zh-TW" sz="800" b="1" dirty="0">
                          <a:solidFill>
                            <a:schemeClr val="bg2"/>
                          </a:solidFill>
                          <a:latin typeface="+mn-lt"/>
                        </a:rPr>
                        <a:t>Processes for engaging with own workforce and workers representatives about impacts</a:t>
                      </a:r>
                      <a:endParaRPr lang="en-US" altLang="zh-TW" sz="800" b="1" dirty="0">
                        <a:solidFill>
                          <a:schemeClr val="bg2"/>
                        </a:solidFill>
                        <a:latin typeface="+mn-lt"/>
                      </a:endParaRPr>
                    </a:p>
                  </a:txBody>
                  <a:tcPr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nSpc>
                          <a:spcPct val="110000"/>
                        </a:lnSpc>
                        <a:spcBef>
                          <a:spcPts val="400"/>
                        </a:spcBef>
                      </a:pPr>
                      <a:endParaRPr lang="en-US" dirty="0"/>
                    </a:p>
                  </a:txBody>
                  <a:tcPr marL="0" marR="0" marT="90000" marB="90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marL="146304" lvl="1" indent="-146304">
                        <a:lnSpc>
                          <a:spcPct val="110000"/>
                        </a:lnSpc>
                        <a:spcBef>
                          <a:spcPts val="400"/>
                        </a:spcBef>
                        <a:spcAft>
                          <a:spcPct val="0"/>
                        </a:spcAft>
                        <a:buClr>
                          <a:schemeClr val="bg2"/>
                        </a:buClr>
                        <a:buSzPct val="92000"/>
                        <a:buFont typeface="Wingdings"/>
                        <a:buChar char="n"/>
                      </a:pPr>
                      <a:r>
                        <a:rPr lang="en-US" sz="800" b="0" dirty="0">
                          <a:solidFill>
                            <a:schemeClr val="tx1"/>
                          </a:solidFill>
                        </a:rPr>
                        <a:t>If applicable, </a:t>
                      </a:r>
                      <a:r>
                        <a:rPr lang="en-GB" sz="800" b="0" dirty="0">
                          <a:solidFill>
                            <a:schemeClr val="tx1"/>
                          </a:solidFill>
                        </a:rPr>
                        <a:t>describe how employees’ views are considered when making decisions that impact them, including</a:t>
                      </a:r>
                      <a:r>
                        <a:rPr lang="en-US" sz="800" b="0" dirty="0">
                          <a:solidFill>
                            <a:schemeClr val="tx1"/>
                          </a:solidFill>
                        </a:rPr>
                        <a:t>:</a:t>
                      </a:r>
                      <a:endParaRPr lang="en-US" sz="800" b="0" dirty="0">
                        <a:solidFill>
                          <a:schemeClr val="tx1"/>
                        </a:solidFill>
                        <a:highlight>
                          <a:srgbClr val="FFFF00"/>
                        </a:highlight>
                      </a:endParaRPr>
                    </a:p>
                    <a:p>
                      <a:pPr marL="219456"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pPr>
                      <a:r>
                        <a:rPr lang="en-US" sz="800" b="0" dirty="0">
                          <a:solidFill>
                            <a:schemeClr val="tx1"/>
                          </a:solidFill>
                        </a:rPr>
                        <a:t>Type and frequency of engagement;</a:t>
                      </a:r>
                    </a:p>
                    <a:p>
                      <a:pPr marL="219456"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pPr>
                      <a:r>
                        <a:rPr lang="en-US" sz="800" b="0" dirty="0">
                          <a:solidFill>
                            <a:schemeClr val="tx1"/>
                          </a:solidFill>
                        </a:rPr>
                        <a:t>How worker feedback is captured and integrated into decision-making, and subsequently shared with workers about the way in which their feedback has influenced decision-making;</a:t>
                      </a:r>
                    </a:p>
                    <a:p>
                      <a:pPr marL="219456"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pPr>
                      <a:r>
                        <a:rPr lang="en-US" sz="800" b="0" dirty="0">
                          <a:solidFill>
                            <a:schemeClr val="tx1"/>
                          </a:solidFill>
                        </a:rPr>
                        <a:t>Resources allocated to engagement;</a:t>
                      </a:r>
                    </a:p>
                    <a:p>
                      <a:pPr marL="219456" lvl="2" indent="-109728" algn="l" defTabSz="914400" rtl="0" eaLnBrk="1" fontAlgn="b" latinLnBrk="0" hangingPunct="1">
                        <a:lnSpc>
                          <a:spcPct val="110000"/>
                        </a:lnSpc>
                        <a:spcBef>
                          <a:spcPts val="300"/>
                        </a:spcBef>
                        <a:spcAft>
                          <a:spcPct val="0"/>
                        </a:spcAft>
                        <a:buClr>
                          <a:schemeClr val="tx2">
                            <a:lumMod val="100000"/>
                          </a:schemeClr>
                        </a:buClr>
                        <a:buSzPct val="92000"/>
                        <a:buFont typeface="Wingdings" panose="05000000000000000000" pitchFamily="2" charset="2"/>
                        <a:buChar char="n"/>
                      </a:pPr>
                      <a:r>
                        <a:rPr lang="en-US" sz="800" b="1" dirty="0">
                          <a:solidFill>
                            <a:schemeClr val="tx1"/>
                          </a:solidFill>
                        </a:rPr>
                        <a:t>Separately</a:t>
                      </a:r>
                      <a:r>
                        <a:rPr lang="en-US" sz="800" b="0" dirty="0">
                          <a:solidFill>
                            <a:schemeClr val="tx1"/>
                          </a:solidFill>
                        </a:rPr>
                        <a:t>, how workers and workers representatives are engaged on climate change transition plans and its impact on </a:t>
                      </a:r>
                      <a:r>
                        <a:rPr lang="en-US" sz="800" b="1" dirty="0">
                          <a:solidFill>
                            <a:schemeClr val="tx1"/>
                          </a:solidFill>
                        </a:rPr>
                        <a:t>own workforce</a:t>
                      </a:r>
                      <a:r>
                        <a:rPr lang="en-US" sz="800" b="0" dirty="0">
                          <a:solidFill>
                            <a:schemeClr val="tx1"/>
                          </a:solidFill>
                        </a:rPr>
                        <a:t>. </a:t>
                      </a:r>
                    </a:p>
                  </a:txBody>
                  <a:tcPr marT="72000" marB="72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45883006"/>
                  </a:ext>
                </a:extLst>
              </a:tr>
            </a:tbl>
          </a:graphicData>
        </a:graphic>
      </p:graphicFrame>
      <p:pic>
        <p:nvPicPr>
          <p:cNvPr id="2" name="Picture 2" descr="Image result for ulb llm international business law">
            <a:hlinkClick r:id="rId2"/>
            <a:extLst>
              <a:ext uri="{FF2B5EF4-FFF2-40B4-BE49-F238E27FC236}">
                <a16:creationId xmlns:a16="http://schemas.microsoft.com/office/drawing/2014/main" id="{55F3DC1A-4C7C-661E-4793-E9A33CB9A7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7634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B8790-1A83-B81F-EC55-F00D0C7AE5DA}"/>
              </a:ext>
            </a:extLst>
          </p:cNvPr>
          <p:cNvSpPr>
            <a:spLocks noGrp="1"/>
          </p:cNvSpPr>
          <p:nvPr>
            <p:ph type="title"/>
          </p:nvPr>
        </p:nvSpPr>
        <p:spPr/>
        <p:txBody>
          <a:bodyPr/>
          <a:lstStyle/>
          <a:p>
            <a:r>
              <a:rPr lang="en-GB" dirty="0"/>
              <a:t>What must be disclosed?</a:t>
            </a:r>
          </a:p>
        </p:txBody>
      </p:sp>
      <p:sp>
        <p:nvSpPr>
          <p:cNvPr id="4" name="Rectangle 3">
            <a:extLst>
              <a:ext uri="{FF2B5EF4-FFF2-40B4-BE49-F238E27FC236}">
                <a16:creationId xmlns:a16="http://schemas.microsoft.com/office/drawing/2014/main" id="{3174281C-796F-D8A4-3FF8-0142F43B4328}"/>
              </a:ext>
            </a:extLst>
          </p:cNvPr>
          <p:cNvSpPr/>
          <p:nvPr/>
        </p:nvSpPr>
        <p:spPr>
          <a:xfrm>
            <a:off x="4279800" y="5652807"/>
            <a:ext cx="3632400" cy="634091"/>
          </a:xfrm>
          <a:prstGeom prst="rect">
            <a:avLst/>
          </a:prstGeom>
          <a:solidFill>
            <a:srgbClr val="F7F6F5"/>
          </a:solidFill>
          <a:ln w="0" cap="flat">
            <a:noFill/>
            <a:prstDash val="solid"/>
            <a:miter/>
          </a:ln>
        </p:spPr>
        <p:txBody>
          <a:bodyPr rtlCol="0" anchor="ctr"/>
          <a:lstStyle/>
          <a:p>
            <a:r>
              <a:rPr lang="en-GB" sz="1400" dirty="0">
                <a:solidFill>
                  <a:srgbClr val="4D4D4D"/>
                </a:solidFill>
              </a:rPr>
              <a:t>Targets set to assess performance over time in relation to the sustainability matter</a:t>
            </a:r>
          </a:p>
        </p:txBody>
      </p:sp>
      <p:sp>
        <p:nvSpPr>
          <p:cNvPr id="5" name="Rectangle 4">
            <a:extLst>
              <a:ext uri="{FF2B5EF4-FFF2-40B4-BE49-F238E27FC236}">
                <a16:creationId xmlns:a16="http://schemas.microsoft.com/office/drawing/2014/main" id="{85B27F00-220F-7CE7-AF0F-CBF89310FBE0}"/>
              </a:ext>
            </a:extLst>
          </p:cNvPr>
          <p:cNvSpPr/>
          <p:nvPr/>
        </p:nvSpPr>
        <p:spPr>
          <a:xfrm>
            <a:off x="4279800" y="1267067"/>
            <a:ext cx="3632400" cy="581423"/>
          </a:xfrm>
          <a:prstGeom prst="rect">
            <a:avLst/>
          </a:prstGeom>
          <a:solidFill>
            <a:srgbClr val="F7F6F5"/>
          </a:solidFill>
          <a:ln w="0" cap="flat">
            <a:noFill/>
            <a:prstDash val="solid"/>
            <a:miter/>
          </a:ln>
        </p:spPr>
        <p:txBody>
          <a:bodyPr rtlCol="0" anchor="ctr"/>
          <a:lstStyle/>
          <a:p>
            <a:r>
              <a:rPr lang="en-GB" sz="1400" dirty="0">
                <a:solidFill>
                  <a:srgbClr val="4D4D4D"/>
                </a:solidFill>
              </a:rPr>
              <a:t>Policies in place to address the sustainability matter</a:t>
            </a:r>
          </a:p>
        </p:txBody>
      </p:sp>
      <p:sp>
        <p:nvSpPr>
          <p:cNvPr id="6" name="Rectangle 5">
            <a:extLst>
              <a:ext uri="{FF2B5EF4-FFF2-40B4-BE49-F238E27FC236}">
                <a16:creationId xmlns:a16="http://schemas.microsoft.com/office/drawing/2014/main" id="{65F6B58F-8DF3-3372-C7A9-C3A995DD307A}"/>
              </a:ext>
            </a:extLst>
          </p:cNvPr>
          <p:cNvSpPr/>
          <p:nvPr/>
        </p:nvSpPr>
        <p:spPr>
          <a:xfrm>
            <a:off x="495409" y="4137494"/>
            <a:ext cx="3632385" cy="586906"/>
          </a:xfrm>
          <a:prstGeom prst="rect">
            <a:avLst/>
          </a:prstGeom>
          <a:solidFill>
            <a:srgbClr val="F7F6F5"/>
          </a:solidFill>
          <a:ln w="0" cap="flat">
            <a:noFill/>
            <a:prstDash val="solid"/>
            <a:miter/>
          </a:ln>
        </p:spPr>
        <p:txBody>
          <a:bodyPr rtlCol="0" anchor="ctr"/>
          <a:lstStyle/>
          <a:p>
            <a:r>
              <a:rPr lang="en-GB" sz="1400" dirty="0">
                <a:solidFill>
                  <a:srgbClr val="4D4D4D"/>
                </a:solidFill>
              </a:rPr>
              <a:t>Topic-specific data points against which data must be disclosed</a:t>
            </a:r>
          </a:p>
        </p:txBody>
      </p:sp>
      <p:sp>
        <p:nvSpPr>
          <p:cNvPr id="7" name="Rectangle 6">
            <a:extLst>
              <a:ext uri="{FF2B5EF4-FFF2-40B4-BE49-F238E27FC236}">
                <a16:creationId xmlns:a16="http://schemas.microsoft.com/office/drawing/2014/main" id="{047FEBC8-7871-9C08-0C75-C0E0CF033BF2}"/>
              </a:ext>
            </a:extLst>
          </p:cNvPr>
          <p:cNvSpPr/>
          <p:nvPr/>
        </p:nvSpPr>
        <p:spPr>
          <a:xfrm>
            <a:off x="8057614" y="2788569"/>
            <a:ext cx="3632385" cy="612459"/>
          </a:xfrm>
          <a:prstGeom prst="rect">
            <a:avLst/>
          </a:prstGeom>
          <a:solidFill>
            <a:srgbClr val="F7F6F5"/>
          </a:solidFill>
          <a:ln w="0" cap="flat">
            <a:noFill/>
            <a:prstDash val="solid"/>
            <a:miter/>
          </a:ln>
        </p:spPr>
        <p:txBody>
          <a:bodyPr rtlCol="0" anchor="ctr"/>
          <a:lstStyle/>
          <a:p>
            <a:r>
              <a:rPr lang="en-GB" sz="1400" dirty="0">
                <a:solidFill>
                  <a:srgbClr val="4D4D4D"/>
                </a:solidFill>
              </a:rPr>
              <a:t>Actions that have been taken to address impacts, mitigate risks and pursue opportunities</a:t>
            </a:r>
          </a:p>
        </p:txBody>
      </p:sp>
      <p:grpSp>
        <p:nvGrpSpPr>
          <p:cNvPr id="8" name="Group 7">
            <a:extLst>
              <a:ext uri="{FF2B5EF4-FFF2-40B4-BE49-F238E27FC236}">
                <a16:creationId xmlns:a16="http://schemas.microsoft.com/office/drawing/2014/main" id="{40549CDD-4A11-A4A6-7573-5A170D552988}"/>
              </a:ext>
            </a:extLst>
          </p:cNvPr>
          <p:cNvGrpSpPr/>
          <p:nvPr/>
        </p:nvGrpSpPr>
        <p:grpSpPr>
          <a:xfrm>
            <a:off x="4134386" y="1828385"/>
            <a:ext cx="3923228" cy="3817129"/>
            <a:chOff x="4434479" y="1828385"/>
            <a:chExt cx="3923228" cy="3817129"/>
          </a:xfrm>
        </p:grpSpPr>
        <p:grpSp>
          <p:nvGrpSpPr>
            <p:cNvPr id="9" name="Group 8">
              <a:extLst>
                <a:ext uri="{FF2B5EF4-FFF2-40B4-BE49-F238E27FC236}">
                  <a16:creationId xmlns:a16="http://schemas.microsoft.com/office/drawing/2014/main" id="{7E3BD046-79F0-19D8-FF9B-4B9C74A4F957}"/>
                </a:ext>
              </a:extLst>
            </p:cNvPr>
            <p:cNvGrpSpPr/>
            <p:nvPr/>
          </p:nvGrpSpPr>
          <p:grpSpPr>
            <a:xfrm>
              <a:off x="5024327" y="1828385"/>
              <a:ext cx="2744981" cy="3817129"/>
              <a:chOff x="5024327" y="1940877"/>
              <a:chExt cx="2744981" cy="3817129"/>
            </a:xfrm>
          </p:grpSpPr>
          <p:grpSp>
            <p:nvGrpSpPr>
              <p:cNvPr id="16" name="Graphic 3">
                <a:extLst>
                  <a:ext uri="{FF2B5EF4-FFF2-40B4-BE49-F238E27FC236}">
                    <a16:creationId xmlns:a16="http://schemas.microsoft.com/office/drawing/2014/main" id="{133E5E96-7F5D-1093-95E9-742D4AE59B5B}"/>
                  </a:ext>
                </a:extLst>
              </p:cNvPr>
              <p:cNvGrpSpPr/>
              <p:nvPr/>
            </p:nvGrpSpPr>
            <p:grpSpPr>
              <a:xfrm>
                <a:off x="5232155" y="2475272"/>
                <a:ext cx="2537153" cy="2575194"/>
                <a:chOff x="5232155" y="2601143"/>
                <a:chExt cx="2537153" cy="2575194"/>
              </a:xfrm>
            </p:grpSpPr>
            <p:sp>
              <p:nvSpPr>
                <p:cNvPr id="31" name="Freeform: Shape 30">
                  <a:extLst>
                    <a:ext uri="{FF2B5EF4-FFF2-40B4-BE49-F238E27FC236}">
                      <a16:creationId xmlns:a16="http://schemas.microsoft.com/office/drawing/2014/main" id="{57ECF1B1-2F53-22FB-1927-9A392147EF67}"/>
                    </a:ext>
                  </a:extLst>
                </p:cNvPr>
                <p:cNvSpPr/>
                <p:nvPr/>
              </p:nvSpPr>
              <p:spPr>
                <a:xfrm>
                  <a:off x="5232155" y="2808831"/>
                  <a:ext cx="2367506" cy="2367506"/>
                </a:xfrm>
                <a:custGeom>
                  <a:avLst/>
                  <a:gdLst>
                    <a:gd name="connsiteX0" fmla="*/ 1183753 w 2367506"/>
                    <a:gd name="connsiteY0" fmla="*/ 2367507 h 2367506"/>
                    <a:gd name="connsiteX1" fmla="*/ 2367507 w 2367506"/>
                    <a:gd name="connsiteY1" fmla="*/ 1183753 h 2367506"/>
                    <a:gd name="connsiteX2" fmla="*/ 1183753 w 2367506"/>
                    <a:gd name="connsiteY2" fmla="*/ 0 h 2367506"/>
                    <a:gd name="connsiteX3" fmla="*/ 0 w 2367506"/>
                    <a:gd name="connsiteY3" fmla="*/ 1183753 h 2367506"/>
                    <a:gd name="connsiteX4" fmla="*/ 1183753 w 2367506"/>
                    <a:gd name="connsiteY4" fmla="*/ 2367507 h 2367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506" h="2367506">
                      <a:moveTo>
                        <a:pt x="1183753" y="2367507"/>
                      </a:moveTo>
                      <a:cubicBezTo>
                        <a:pt x="1837447" y="2367507"/>
                        <a:pt x="2367507" y="1837587"/>
                        <a:pt x="2367507" y="1183753"/>
                      </a:cubicBezTo>
                      <a:cubicBezTo>
                        <a:pt x="2367507" y="529920"/>
                        <a:pt x="1837587" y="0"/>
                        <a:pt x="1183753" y="0"/>
                      </a:cubicBezTo>
                      <a:cubicBezTo>
                        <a:pt x="529920" y="0"/>
                        <a:pt x="0" y="530060"/>
                        <a:pt x="0" y="1183753"/>
                      </a:cubicBezTo>
                      <a:cubicBezTo>
                        <a:pt x="0" y="1837447"/>
                        <a:pt x="529920" y="2367507"/>
                        <a:pt x="1183753" y="2367507"/>
                      </a:cubicBezTo>
                    </a:path>
                  </a:pathLst>
                </a:custGeom>
                <a:solidFill>
                  <a:srgbClr val="D5EA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D0B91AA-4724-2350-9C8D-E2460A9BC68A}"/>
                    </a:ext>
                  </a:extLst>
                </p:cNvPr>
                <p:cNvSpPr/>
                <p:nvPr/>
              </p:nvSpPr>
              <p:spPr>
                <a:xfrm>
                  <a:off x="6377727" y="2601143"/>
                  <a:ext cx="1391581" cy="1391581"/>
                </a:xfrm>
                <a:custGeom>
                  <a:avLst/>
                  <a:gdLst>
                    <a:gd name="connsiteX0" fmla="*/ 695791 w 1391581"/>
                    <a:gd name="connsiteY0" fmla="*/ 1391581 h 1391581"/>
                    <a:gd name="connsiteX1" fmla="*/ 1391581 w 1391581"/>
                    <a:gd name="connsiteY1" fmla="*/ 695791 h 1391581"/>
                    <a:gd name="connsiteX2" fmla="*/ 695791 w 1391581"/>
                    <a:gd name="connsiteY2" fmla="*/ 0 h 1391581"/>
                    <a:gd name="connsiteX3" fmla="*/ 0 w 1391581"/>
                    <a:gd name="connsiteY3" fmla="*/ 695791 h 1391581"/>
                    <a:gd name="connsiteX4" fmla="*/ 695791 w 1391581"/>
                    <a:gd name="connsiteY4" fmla="*/ 139158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695791" y="1391581"/>
                      </a:moveTo>
                      <a:cubicBezTo>
                        <a:pt x="1079979" y="1391581"/>
                        <a:pt x="1391581" y="1080119"/>
                        <a:pt x="1391581" y="695791"/>
                      </a:cubicBezTo>
                      <a:cubicBezTo>
                        <a:pt x="1391581" y="311462"/>
                        <a:pt x="1080119" y="0"/>
                        <a:pt x="695791" y="0"/>
                      </a:cubicBezTo>
                      <a:cubicBezTo>
                        <a:pt x="311463" y="0"/>
                        <a:pt x="0" y="311462"/>
                        <a:pt x="0" y="695791"/>
                      </a:cubicBezTo>
                      <a:cubicBezTo>
                        <a:pt x="0" y="1080119"/>
                        <a:pt x="311463" y="1391581"/>
                        <a:pt x="695791" y="1391581"/>
                      </a:cubicBezTo>
                    </a:path>
                  </a:pathLst>
                </a:custGeom>
                <a:solidFill>
                  <a:srgbClr val="99CCFF"/>
                </a:solidFill>
                <a:ln w="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FFFFFF"/>
                      </a:solidFill>
                      <a:effectLst/>
                      <a:uLnTx/>
                      <a:uFillTx/>
                      <a:latin typeface="Arial"/>
                      <a:ea typeface="+mn-ea"/>
                      <a:cs typeface="Arial"/>
                    </a:rPr>
                    <a:t>Actions</a:t>
                  </a:r>
                  <a:endParaRPr kumimoji="0" lang="en-GB" sz="1400" b="0" i="0" u="none" strike="noStrike" kern="1200" cap="none" spc="0" normalizeH="0" baseline="0" noProof="0" dirty="0">
                    <a:ln>
                      <a:noFill/>
                    </a:ln>
                    <a:solidFill>
                      <a:srgbClr val="FFFFFF"/>
                    </a:solidFill>
                    <a:effectLst/>
                    <a:uLnTx/>
                    <a:uFillTx/>
                    <a:latin typeface="Arial"/>
                    <a:ea typeface="+mn-ea"/>
                    <a:cs typeface="Arial"/>
                  </a:endParaRPr>
                </a:p>
              </p:txBody>
            </p:sp>
            <p:sp>
              <p:nvSpPr>
                <p:cNvPr id="33" name="Freeform: Shape 32">
                  <a:extLst>
                    <a:ext uri="{FF2B5EF4-FFF2-40B4-BE49-F238E27FC236}">
                      <a16:creationId xmlns:a16="http://schemas.microsoft.com/office/drawing/2014/main" id="{FF78849D-DDBF-6F7F-83D8-A11A1693BFED}"/>
                    </a:ext>
                  </a:extLst>
                </p:cNvPr>
                <p:cNvSpPr/>
                <p:nvPr/>
              </p:nvSpPr>
              <p:spPr>
                <a:xfrm>
                  <a:off x="6377727" y="2601143"/>
                  <a:ext cx="1391581" cy="1391581"/>
                </a:xfrm>
                <a:custGeom>
                  <a:avLst/>
                  <a:gdLst>
                    <a:gd name="connsiteX0" fmla="*/ 1391581 w 1391581"/>
                    <a:gd name="connsiteY0" fmla="*/ 695791 h 1391581"/>
                    <a:gd name="connsiteX1" fmla="*/ 695791 w 1391581"/>
                    <a:gd name="connsiteY1" fmla="*/ 1391581 h 1391581"/>
                    <a:gd name="connsiteX2" fmla="*/ 0 w 1391581"/>
                    <a:gd name="connsiteY2" fmla="*/ 695791 h 1391581"/>
                    <a:gd name="connsiteX3" fmla="*/ 695791 w 1391581"/>
                    <a:gd name="connsiteY3" fmla="*/ 0 h 1391581"/>
                    <a:gd name="connsiteX4" fmla="*/ 1391581 w 1391581"/>
                    <a:gd name="connsiteY4" fmla="*/ 69579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1391581" y="695791"/>
                      </a:moveTo>
                      <a:cubicBezTo>
                        <a:pt x="1391581" y="1080065"/>
                        <a:pt x="1080065" y="1391581"/>
                        <a:pt x="695791" y="1391581"/>
                      </a:cubicBezTo>
                      <a:cubicBezTo>
                        <a:pt x="311516" y="1391581"/>
                        <a:pt x="0" y="1080065"/>
                        <a:pt x="0" y="695791"/>
                      </a:cubicBezTo>
                      <a:cubicBezTo>
                        <a:pt x="0" y="311516"/>
                        <a:pt x="311516" y="0"/>
                        <a:pt x="695791" y="0"/>
                      </a:cubicBezTo>
                      <a:cubicBezTo>
                        <a:pt x="1080065" y="0"/>
                        <a:pt x="1391581" y="311516"/>
                        <a:pt x="1391581" y="695791"/>
                      </a:cubicBezTo>
                      <a:close/>
                    </a:path>
                  </a:pathLst>
                </a:custGeom>
                <a:noFill/>
                <a:ln w="13965" cap="flat">
                  <a:solidFill>
                    <a:srgbClr val="FFFFFF"/>
                  </a:solidFill>
                  <a:prstDash val="solid"/>
                  <a:miter/>
                </a:ln>
              </p:spPr>
              <p:txBody>
                <a:bodyPr rtlCol="0" anchor="ctr"/>
                <a:lstStyle/>
                <a:p>
                  <a:endParaRPr lang="en-GB"/>
                </a:p>
              </p:txBody>
            </p:sp>
          </p:grpSp>
          <p:grpSp>
            <p:nvGrpSpPr>
              <p:cNvPr id="17" name="Graphic 3">
                <a:extLst>
                  <a:ext uri="{FF2B5EF4-FFF2-40B4-BE49-F238E27FC236}">
                    <a16:creationId xmlns:a16="http://schemas.microsoft.com/office/drawing/2014/main" id="{045BB8C8-57E3-8271-A521-2B54AF36B1A7}"/>
                  </a:ext>
                </a:extLst>
              </p:cNvPr>
              <p:cNvGrpSpPr/>
              <p:nvPr/>
            </p:nvGrpSpPr>
            <p:grpSpPr>
              <a:xfrm>
                <a:off x="5024327" y="3824197"/>
                <a:ext cx="1391581" cy="1391581"/>
                <a:chOff x="5024327" y="3950068"/>
                <a:chExt cx="1391581" cy="1391581"/>
              </a:xfrm>
            </p:grpSpPr>
            <p:sp>
              <p:nvSpPr>
                <p:cNvPr id="29" name="Freeform: Shape 28">
                  <a:extLst>
                    <a:ext uri="{FF2B5EF4-FFF2-40B4-BE49-F238E27FC236}">
                      <a16:creationId xmlns:a16="http://schemas.microsoft.com/office/drawing/2014/main" id="{81094A7A-6E44-8805-253E-4BBAA4F05874}"/>
                    </a:ext>
                  </a:extLst>
                </p:cNvPr>
                <p:cNvSpPr/>
                <p:nvPr/>
              </p:nvSpPr>
              <p:spPr>
                <a:xfrm>
                  <a:off x="5024327" y="3950068"/>
                  <a:ext cx="1391581" cy="1391581"/>
                </a:xfrm>
                <a:custGeom>
                  <a:avLst/>
                  <a:gdLst>
                    <a:gd name="connsiteX0" fmla="*/ 695791 w 1391581"/>
                    <a:gd name="connsiteY0" fmla="*/ 1391582 h 1391581"/>
                    <a:gd name="connsiteX1" fmla="*/ 1391581 w 1391581"/>
                    <a:gd name="connsiteY1" fmla="*/ 695791 h 1391581"/>
                    <a:gd name="connsiteX2" fmla="*/ 695791 w 1391581"/>
                    <a:gd name="connsiteY2" fmla="*/ 0 h 1391581"/>
                    <a:gd name="connsiteX3" fmla="*/ 0 w 1391581"/>
                    <a:gd name="connsiteY3" fmla="*/ 695791 h 1391581"/>
                    <a:gd name="connsiteX4" fmla="*/ 695791 w 1391581"/>
                    <a:gd name="connsiteY4" fmla="*/ 1391582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695791" y="1391582"/>
                      </a:moveTo>
                      <a:cubicBezTo>
                        <a:pt x="1079979" y="1391582"/>
                        <a:pt x="1391581" y="1080119"/>
                        <a:pt x="1391581" y="695791"/>
                      </a:cubicBezTo>
                      <a:cubicBezTo>
                        <a:pt x="1391581" y="311462"/>
                        <a:pt x="1080119" y="0"/>
                        <a:pt x="695791" y="0"/>
                      </a:cubicBezTo>
                      <a:cubicBezTo>
                        <a:pt x="311462" y="0"/>
                        <a:pt x="0" y="311462"/>
                        <a:pt x="0" y="695791"/>
                      </a:cubicBezTo>
                      <a:cubicBezTo>
                        <a:pt x="0" y="1080119"/>
                        <a:pt x="311462" y="1391582"/>
                        <a:pt x="695791" y="1391582"/>
                      </a:cubicBezTo>
                    </a:path>
                  </a:pathLst>
                </a:custGeom>
                <a:solidFill>
                  <a:srgbClr val="99CCFF"/>
                </a:solidFill>
                <a:ln w="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FFFFFF"/>
                      </a:solidFill>
                      <a:effectLst/>
                      <a:uLnTx/>
                      <a:uFillTx/>
                      <a:latin typeface="Arial"/>
                      <a:ea typeface="+mn-ea"/>
                      <a:cs typeface="Arial"/>
                    </a:rPr>
                    <a:t>Metrics</a:t>
                  </a:r>
                  <a:endParaRPr kumimoji="0" lang="en-GB" sz="1400" b="0" i="0" u="none" strike="noStrike" kern="1200" cap="none" spc="0" normalizeH="0" baseline="0" noProof="0" dirty="0">
                    <a:ln>
                      <a:noFill/>
                    </a:ln>
                    <a:solidFill>
                      <a:srgbClr val="FFFFFF"/>
                    </a:solidFill>
                    <a:effectLst/>
                    <a:uLnTx/>
                    <a:uFillTx/>
                    <a:latin typeface="Arial"/>
                    <a:ea typeface="+mn-ea"/>
                    <a:cs typeface="Arial"/>
                  </a:endParaRPr>
                </a:p>
              </p:txBody>
            </p:sp>
            <p:sp>
              <p:nvSpPr>
                <p:cNvPr id="30" name="Freeform: Shape 29">
                  <a:extLst>
                    <a:ext uri="{FF2B5EF4-FFF2-40B4-BE49-F238E27FC236}">
                      <a16:creationId xmlns:a16="http://schemas.microsoft.com/office/drawing/2014/main" id="{98B4AA5B-083A-FC49-6D7B-F9D000066514}"/>
                    </a:ext>
                  </a:extLst>
                </p:cNvPr>
                <p:cNvSpPr/>
                <p:nvPr/>
              </p:nvSpPr>
              <p:spPr>
                <a:xfrm>
                  <a:off x="5024327" y="3950068"/>
                  <a:ext cx="1391581" cy="1391581"/>
                </a:xfrm>
                <a:custGeom>
                  <a:avLst/>
                  <a:gdLst>
                    <a:gd name="connsiteX0" fmla="*/ 1391581 w 1391581"/>
                    <a:gd name="connsiteY0" fmla="*/ 695791 h 1391581"/>
                    <a:gd name="connsiteX1" fmla="*/ 695791 w 1391581"/>
                    <a:gd name="connsiteY1" fmla="*/ 1391582 h 1391581"/>
                    <a:gd name="connsiteX2" fmla="*/ 0 w 1391581"/>
                    <a:gd name="connsiteY2" fmla="*/ 695791 h 1391581"/>
                    <a:gd name="connsiteX3" fmla="*/ 695791 w 1391581"/>
                    <a:gd name="connsiteY3" fmla="*/ 0 h 1391581"/>
                    <a:gd name="connsiteX4" fmla="*/ 1391581 w 1391581"/>
                    <a:gd name="connsiteY4" fmla="*/ 69579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1391581" y="695791"/>
                      </a:moveTo>
                      <a:cubicBezTo>
                        <a:pt x="1391581" y="1080066"/>
                        <a:pt x="1080065" y="1391582"/>
                        <a:pt x="695791" y="1391582"/>
                      </a:cubicBezTo>
                      <a:cubicBezTo>
                        <a:pt x="311516" y="1391582"/>
                        <a:pt x="0" y="1080066"/>
                        <a:pt x="0" y="695791"/>
                      </a:cubicBezTo>
                      <a:cubicBezTo>
                        <a:pt x="0" y="311516"/>
                        <a:pt x="311516" y="0"/>
                        <a:pt x="695791" y="0"/>
                      </a:cubicBezTo>
                      <a:cubicBezTo>
                        <a:pt x="1080065" y="0"/>
                        <a:pt x="1391581" y="311516"/>
                        <a:pt x="1391581" y="695791"/>
                      </a:cubicBezTo>
                      <a:close/>
                    </a:path>
                  </a:pathLst>
                </a:custGeom>
                <a:noFill/>
                <a:ln w="13965" cap="flat">
                  <a:solidFill>
                    <a:srgbClr val="FFFFFF"/>
                  </a:solidFill>
                  <a:prstDash val="solid"/>
                  <a:miter/>
                </a:ln>
              </p:spPr>
              <p:txBody>
                <a:bodyPr rtlCol="0" anchor="ctr"/>
                <a:lstStyle/>
                <a:p>
                  <a:endParaRPr lang="en-GB"/>
                </a:p>
              </p:txBody>
            </p:sp>
          </p:grpSp>
          <p:grpSp>
            <p:nvGrpSpPr>
              <p:cNvPr id="18" name="Graphic 3">
                <a:extLst>
                  <a:ext uri="{FF2B5EF4-FFF2-40B4-BE49-F238E27FC236}">
                    <a16:creationId xmlns:a16="http://schemas.microsoft.com/office/drawing/2014/main" id="{31E847C6-A21A-861D-520B-422BA4684B19}"/>
                  </a:ext>
                </a:extLst>
              </p:cNvPr>
              <p:cNvGrpSpPr/>
              <p:nvPr/>
            </p:nvGrpSpPr>
            <p:grpSpPr>
              <a:xfrm>
                <a:off x="5024327" y="2475272"/>
                <a:ext cx="1391581" cy="1391581"/>
                <a:chOff x="5024327" y="2601143"/>
                <a:chExt cx="1391581" cy="1391581"/>
              </a:xfrm>
            </p:grpSpPr>
            <p:sp>
              <p:nvSpPr>
                <p:cNvPr id="27" name="Freeform: Shape 26">
                  <a:extLst>
                    <a:ext uri="{FF2B5EF4-FFF2-40B4-BE49-F238E27FC236}">
                      <a16:creationId xmlns:a16="http://schemas.microsoft.com/office/drawing/2014/main" id="{99E4E088-FB9D-A3AB-B4BE-7EB6C3CB49AA}"/>
                    </a:ext>
                  </a:extLst>
                </p:cNvPr>
                <p:cNvSpPr/>
                <p:nvPr/>
              </p:nvSpPr>
              <p:spPr>
                <a:xfrm>
                  <a:off x="5024327" y="2601143"/>
                  <a:ext cx="1391581" cy="1391581"/>
                </a:xfrm>
                <a:custGeom>
                  <a:avLst/>
                  <a:gdLst>
                    <a:gd name="connsiteX0" fmla="*/ 695791 w 1391581"/>
                    <a:gd name="connsiteY0" fmla="*/ 1391581 h 1391581"/>
                    <a:gd name="connsiteX1" fmla="*/ 1391581 w 1391581"/>
                    <a:gd name="connsiteY1" fmla="*/ 695791 h 1391581"/>
                    <a:gd name="connsiteX2" fmla="*/ 695791 w 1391581"/>
                    <a:gd name="connsiteY2" fmla="*/ 0 h 1391581"/>
                    <a:gd name="connsiteX3" fmla="*/ 0 w 1391581"/>
                    <a:gd name="connsiteY3" fmla="*/ 695791 h 1391581"/>
                    <a:gd name="connsiteX4" fmla="*/ 695791 w 1391581"/>
                    <a:gd name="connsiteY4" fmla="*/ 139158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695791" y="1391581"/>
                      </a:moveTo>
                      <a:cubicBezTo>
                        <a:pt x="1079979" y="1391581"/>
                        <a:pt x="1391581" y="1080119"/>
                        <a:pt x="1391581" y="695791"/>
                      </a:cubicBezTo>
                      <a:cubicBezTo>
                        <a:pt x="1391581" y="311462"/>
                        <a:pt x="1080119" y="0"/>
                        <a:pt x="695791" y="0"/>
                      </a:cubicBezTo>
                      <a:cubicBezTo>
                        <a:pt x="311462" y="0"/>
                        <a:pt x="0" y="311462"/>
                        <a:pt x="0" y="695791"/>
                      </a:cubicBezTo>
                      <a:cubicBezTo>
                        <a:pt x="0" y="1080119"/>
                        <a:pt x="311462" y="1391581"/>
                        <a:pt x="695791" y="1391581"/>
                      </a:cubicBezTo>
                    </a:path>
                  </a:pathLst>
                </a:custGeom>
                <a:solidFill>
                  <a:srgbClr val="99CCFF"/>
                </a:solidFill>
                <a:ln w="0" cap="flat">
                  <a:noFill/>
                  <a:prstDash val="solid"/>
                  <a:miter/>
                </a:ln>
              </p:spPr>
              <p:txBody>
                <a:bodyPr rtlCol="0" anchor="ctr"/>
                <a:lstStyle/>
                <a:p>
                  <a:pPr algn="ctr"/>
                  <a:r>
                    <a:rPr lang="da-DK" sz="1400" dirty="0">
                      <a:solidFill>
                        <a:schemeClr val="bg1"/>
                      </a:solidFill>
                    </a:rPr>
                    <a:t>Policies</a:t>
                  </a:r>
                  <a:endParaRPr lang="en-GB" sz="1400" dirty="0">
                    <a:solidFill>
                      <a:schemeClr val="bg1"/>
                    </a:solidFill>
                  </a:endParaRPr>
                </a:p>
              </p:txBody>
            </p:sp>
            <p:sp>
              <p:nvSpPr>
                <p:cNvPr id="28" name="Freeform: Shape 27">
                  <a:extLst>
                    <a:ext uri="{FF2B5EF4-FFF2-40B4-BE49-F238E27FC236}">
                      <a16:creationId xmlns:a16="http://schemas.microsoft.com/office/drawing/2014/main" id="{22B07E95-90B1-A134-39A7-308A34CCCC0B}"/>
                    </a:ext>
                  </a:extLst>
                </p:cNvPr>
                <p:cNvSpPr/>
                <p:nvPr/>
              </p:nvSpPr>
              <p:spPr>
                <a:xfrm>
                  <a:off x="5024327" y="2601143"/>
                  <a:ext cx="1391581" cy="1391581"/>
                </a:xfrm>
                <a:custGeom>
                  <a:avLst/>
                  <a:gdLst>
                    <a:gd name="connsiteX0" fmla="*/ 1391581 w 1391581"/>
                    <a:gd name="connsiteY0" fmla="*/ 695791 h 1391581"/>
                    <a:gd name="connsiteX1" fmla="*/ 695791 w 1391581"/>
                    <a:gd name="connsiteY1" fmla="*/ 1391581 h 1391581"/>
                    <a:gd name="connsiteX2" fmla="*/ 0 w 1391581"/>
                    <a:gd name="connsiteY2" fmla="*/ 695791 h 1391581"/>
                    <a:gd name="connsiteX3" fmla="*/ 695791 w 1391581"/>
                    <a:gd name="connsiteY3" fmla="*/ 0 h 1391581"/>
                    <a:gd name="connsiteX4" fmla="*/ 1391581 w 1391581"/>
                    <a:gd name="connsiteY4" fmla="*/ 69579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1391581" y="695791"/>
                      </a:moveTo>
                      <a:cubicBezTo>
                        <a:pt x="1391581" y="1080065"/>
                        <a:pt x="1080065" y="1391581"/>
                        <a:pt x="695791" y="1391581"/>
                      </a:cubicBezTo>
                      <a:cubicBezTo>
                        <a:pt x="311516" y="1391581"/>
                        <a:pt x="0" y="1080065"/>
                        <a:pt x="0" y="695791"/>
                      </a:cubicBezTo>
                      <a:cubicBezTo>
                        <a:pt x="0" y="311516"/>
                        <a:pt x="311516" y="0"/>
                        <a:pt x="695791" y="0"/>
                      </a:cubicBezTo>
                      <a:cubicBezTo>
                        <a:pt x="1080065" y="0"/>
                        <a:pt x="1391581" y="311516"/>
                        <a:pt x="1391581" y="695791"/>
                      </a:cubicBezTo>
                      <a:close/>
                    </a:path>
                  </a:pathLst>
                </a:custGeom>
                <a:noFill/>
                <a:ln w="13965" cap="flat">
                  <a:solidFill>
                    <a:srgbClr val="FFFFFF"/>
                  </a:solidFill>
                  <a:prstDash val="solid"/>
                  <a:miter/>
                </a:ln>
              </p:spPr>
              <p:txBody>
                <a:bodyPr rtlCol="0" anchor="ctr"/>
                <a:lstStyle/>
                <a:p>
                  <a:endParaRPr lang="en-GB"/>
                </a:p>
              </p:txBody>
            </p:sp>
          </p:grpSp>
          <p:sp>
            <p:nvSpPr>
              <p:cNvPr id="19" name="Freeform: Shape 18">
                <a:extLst>
                  <a:ext uri="{FF2B5EF4-FFF2-40B4-BE49-F238E27FC236}">
                    <a16:creationId xmlns:a16="http://schemas.microsoft.com/office/drawing/2014/main" id="{283506C6-D171-EB0E-0220-23EB962262E3}"/>
                  </a:ext>
                </a:extLst>
              </p:cNvPr>
              <p:cNvSpPr/>
              <p:nvPr/>
            </p:nvSpPr>
            <p:spPr>
              <a:xfrm>
                <a:off x="5720118" y="2075280"/>
                <a:ext cx="13985" cy="617051"/>
              </a:xfrm>
              <a:custGeom>
                <a:avLst/>
                <a:gdLst>
                  <a:gd name="connsiteX0" fmla="*/ 0 w 13985"/>
                  <a:gd name="connsiteY0" fmla="*/ 617051 h 617051"/>
                  <a:gd name="connsiteX1" fmla="*/ 0 w 13985"/>
                  <a:gd name="connsiteY1" fmla="*/ 0 h 617051"/>
                </a:gdLst>
                <a:ahLst/>
                <a:cxnLst>
                  <a:cxn ang="0">
                    <a:pos x="connsiteX0" y="connsiteY0"/>
                  </a:cxn>
                  <a:cxn ang="0">
                    <a:pos x="connsiteX1" y="connsiteY1"/>
                  </a:cxn>
                </a:cxnLst>
                <a:rect l="l" t="t" r="r" b="b"/>
                <a:pathLst>
                  <a:path w="13985" h="617051">
                    <a:moveTo>
                      <a:pt x="0" y="617051"/>
                    </a:moveTo>
                    <a:lnTo>
                      <a:pt x="0" y="0"/>
                    </a:lnTo>
                  </a:path>
                </a:pathLst>
              </a:custGeom>
              <a:solidFill>
                <a:srgbClr val="99CCFF"/>
              </a:solidFill>
              <a:ln w="125682" cap="flat">
                <a:solidFill>
                  <a:srgbClr val="99CCFF"/>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B4D5F13-08B0-2E85-A266-F0FB8D6891EC}"/>
                  </a:ext>
                </a:extLst>
              </p:cNvPr>
              <p:cNvSpPr/>
              <p:nvPr/>
            </p:nvSpPr>
            <p:spPr>
              <a:xfrm>
                <a:off x="5514388" y="1940877"/>
                <a:ext cx="411600" cy="221394"/>
              </a:xfrm>
              <a:custGeom>
                <a:avLst/>
                <a:gdLst>
                  <a:gd name="connsiteX0" fmla="*/ 205730 w 411600"/>
                  <a:gd name="connsiteY0" fmla="*/ 0 h 221394"/>
                  <a:gd name="connsiteX1" fmla="*/ 0 w 411600"/>
                  <a:gd name="connsiteY1" fmla="*/ 221394 h 221394"/>
                  <a:gd name="connsiteX2" fmla="*/ 411600 w 411600"/>
                  <a:gd name="connsiteY2" fmla="*/ 221394 h 221394"/>
                  <a:gd name="connsiteX3" fmla="*/ 205730 w 411600"/>
                  <a:gd name="connsiteY3" fmla="*/ 0 h 221394"/>
                </a:gdLst>
                <a:ahLst/>
                <a:cxnLst>
                  <a:cxn ang="0">
                    <a:pos x="connsiteX0" y="connsiteY0"/>
                  </a:cxn>
                  <a:cxn ang="0">
                    <a:pos x="connsiteX1" y="connsiteY1"/>
                  </a:cxn>
                  <a:cxn ang="0">
                    <a:pos x="connsiteX2" y="connsiteY2"/>
                  </a:cxn>
                  <a:cxn ang="0">
                    <a:pos x="connsiteX3" y="connsiteY3"/>
                  </a:cxn>
                </a:cxnLst>
                <a:rect l="l" t="t" r="r" b="b"/>
                <a:pathLst>
                  <a:path w="411600" h="221394">
                    <a:moveTo>
                      <a:pt x="205730" y="0"/>
                    </a:moveTo>
                    <a:lnTo>
                      <a:pt x="0" y="221394"/>
                    </a:lnTo>
                    <a:lnTo>
                      <a:pt x="411600" y="221394"/>
                    </a:lnTo>
                    <a:lnTo>
                      <a:pt x="205730" y="0"/>
                    </a:lnTo>
                    <a:close/>
                  </a:path>
                </a:pathLst>
              </a:custGeom>
              <a:solidFill>
                <a:srgbClr val="E6E6E6"/>
              </a:solidFill>
              <a:ln w="0" cap="flat">
                <a:noFill/>
                <a:prstDash val="solid"/>
                <a:miter/>
              </a:ln>
            </p:spPr>
            <p:txBody>
              <a:bodyPr rtlCol="0" anchor="ctr"/>
              <a:lstStyle/>
              <a:p>
                <a:endParaRPr lang="en-GB"/>
              </a:p>
            </p:txBody>
          </p:sp>
          <p:grpSp>
            <p:nvGrpSpPr>
              <p:cNvPr id="21" name="Graphic 3">
                <a:extLst>
                  <a:ext uri="{FF2B5EF4-FFF2-40B4-BE49-F238E27FC236}">
                    <a16:creationId xmlns:a16="http://schemas.microsoft.com/office/drawing/2014/main" id="{BD5DD695-EC35-F03C-DE74-6FB3AB0CF71F}"/>
                  </a:ext>
                </a:extLst>
              </p:cNvPr>
              <p:cNvGrpSpPr/>
              <p:nvPr/>
            </p:nvGrpSpPr>
            <p:grpSpPr>
              <a:xfrm>
                <a:off x="6377727" y="3824197"/>
                <a:ext cx="1391581" cy="1391581"/>
                <a:chOff x="6377727" y="3950068"/>
                <a:chExt cx="1391581" cy="1391581"/>
              </a:xfrm>
            </p:grpSpPr>
            <p:sp>
              <p:nvSpPr>
                <p:cNvPr id="25" name="Freeform: Shape 24">
                  <a:extLst>
                    <a:ext uri="{FF2B5EF4-FFF2-40B4-BE49-F238E27FC236}">
                      <a16:creationId xmlns:a16="http://schemas.microsoft.com/office/drawing/2014/main" id="{5D3E9DC8-ECC2-3EE0-2D6A-117E5C16F4E4}"/>
                    </a:ext>
                  </a:extLst>
                </p:cNvPr>
                <p:cNvSpPr/>
                <p:nvPr/>
              </p:nvSpPr>
              <p:spPr>
                <a:xfrm>
                  <a:off x="6377727" y="3950068"/>
                  <a:ext cx="1391581" cy="1391581"/>
                </a:xfrm>
                <a:custGeom>
                  <a:avLst/>
                  <a:gdLst>
                    <a:gd name="connsiteX0" fmla="*/ 695791 w 1391581"/>
                    <a:gd name="connsiteY0" fmla="*/ 1391582 h 1391581"/>
                    <a:gd name="connsiteX1" fmla="*/ 1391581 w 1391581"/>
                    <a:gd name="connsiteY1" fmla="*/ 695791 h 1391581"/>
                    <a:gd name="connsiteX2" fmla="*/ 695791 w 1391581"/>
                    <a:gd name="connsiteY2" fmla="*/ 0 h 1391581"/>
                    <a:gd name="connsiteX3" fmla="*/ 0 w 1391581"/>
                    <a:gd name="connsiteY3" fmla="*/ 695791 h 1391581"/>
                    <a:gd name="connsiteX4" fmla="*/ 695791 w 1391581"/>
                    <a:gd name="connsiteY4" fmla="*/ 1391582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695791" y="1391582"/>
                      </a:moveTo>
                      <a:cubicBezTo>
                        <a:pt x="1079979" y="1391582"/>
                        <a:pt x="1391581" y="1080119"/>
                        <a:pt x="1391581" y="695791"/>
                      </a:cubicBezTo>
                      <a:cubicBezTo>
                        <a:pt x="1391581" y="311462"/>
                        <a:pt x="1080119" y="0"/>
                        <a:pt x="695791" y="0"/>
                      </a:cubicBezTo>
                      <a:cubicBezTo>
                        <a:pt x="311463" y="0"/>
                        <a:pt x="0" y="311462"/>
                        <a:pt x="0" y="695791"/>
                      </a:cubicBezTo>
                      <a:cubicBezTo>
                        <a:pt x="0" y="1080119"/>
                        <a:pt x="311463" y="1391582"/>
                        <a:pt x="695791" y="1391582"/>
                      </a:cubicBezTo>
                    </a:path>
                  </a:pathLst>
                </a:custGeom>
                <a:solidFill>
                  <a:srgbClr val="99CCFF"/>
                </a:solidFill>
                <a:ln w="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FFFFFF"/>
                      </a:solidFill>
                      <a:effectLst/>
                      <a:uLnTx/>
                      <a:uFillTx/>
                      <a:latin typeface="Arial"/>
                      <a:ea typeface="+mn-ea"/>
                      <a:cs typeface="Arial"/>
                    </a:rPr>
                    <a:t>Targets</a:t>
                  </a:r>
                  <a:endParaRPr kumimoji="0" lang="en-GB" sz="1400" b="0" i="0" u="none" strike="noStrike" kern="1200" cap="none" spc="0" normalizeH="0" baseline="0" noProof="0" dirty="0">
                    <a:ln>
                      <a:noFill/>
                    </a:ln>
                    <a:solidFill>
                      <a:srgbClr val="FFFFFF"/>
                    </a:solidFill>
                    <a:effectLst/>
                    <a:uLnTx/>
                    <a:uFillTx/>
                    <a:latin typeface="Arial"/>
                    <a:ea typeface="+mn-ea"/>
                    <a:cs typeface="Arial"/>
                  </a:endParaRPr>
                </a:p>
              </p:txBody>
            </p:sp>
            <p:sp>
              <p:nvSpPr>
                <p:cNvPr id="26" name="Freeform: Shape 25">
                  <a:extLst>
                    <a:ext uri="{FF2B5EF4-FFF2-40B4-BE49-F238E27FC236}">
                      <a16:creationId xmlns:a16="http://schemas.microsoft.com/office/drawing/2014/main" id="{243DB24D-F819-166B-A0C2-27AC2FFB16D1}"/>
                    </a:ext>
                  </a:extLst>
                </p:cNvPr>
                <p:cNvSpPr/>
                <p:nvPr/>
              </p:nvSpPr>
              <p:spPr>
                <a:xfrm>
                  <a:off x="6377727" y="3950068"/>
                  <a:ext cx="1391581" cy="1391581"/>
                </a:xfrm>
                <a:custGeom>
                  <a:avLst/>
                  <a:gdLst>
                    <a:gd name="connsiteX0" fmla="*/ 1391581 w 1391581"/>
                    <a:gd name="connsiteY0" fmla="*/ 695791 h 1391581"/>
                    <a:gd name="connsiteX1" fmla="*/ 695791 w 1391581"/>
                    <a:gd name="connsiteY1" fmla="*/ 1391582 h 1391581"/>
                    <a:gd name="connsiteX2" fmla="*/ 0 w 1391581"/>
                    <a:gd name="connsiteY2" fmla="*/ 695791 h 1391581"/>
                    <a:gd name="connsiteX3" fmla="*/ 695791 w 1391581"/>
                    <a:gd name="connsiteY3" fmla="*/ 0 h 1391581"/>
                    <a:gd name="connsiteX4" fmla="*/ 1391581 w 1391581"/>
                    <a:gd name="connsiteY4" fmla="*/ 695791 h 1391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581" h="1391581">
                      <a:moveTo>
                        <a:pt x="1391581" y="695791"/>
                      </a:moveTo>
                      <a:cubicBezTo>
                        <a:pt x="1391581" y="1080066"/>
                        <a:pt x="1080065" y="1391582"/>
                        <a:pt x="695791" y="1391582"/>
                      </a:cubicBezTo>
                      <a:cubicBezTo>
                        <a:pt x="311516" y="1391582"/>
                        <a:pt x="0" y="1080066"/>
                        <a:pt x="0" y="695791"/>
                      </a:cubicBezTo>
                      <a:cubicBezTo>
                        <a:pt x="0" y="311516"/>
                        <a:pt x="311516" y="0"/>
                        <a:pt x="695791" y="0"/>
                      </a:cubicBezTo>
                      <a:cubicBezTo>
                        <a:pt x="1080065" y="0"/>
                        <a:pt x="1391581" y="311516"/>
                        <a:pt x="1391581" y="695791"/>
                      </a:cubicBezTo>
                      <a:close/>
                    </a:path>
                  </a:pathLst>
                </a:custGeom>
                <a:noFill/>
                <a:ln w="13965" cap="flat">
                  <a:solidFill>
                    <a:srgbClr val="FFFFFF"/>
                  </a:solidFill>
                  <a:prstDash val="solid"/>
                  <a:miter/>
                </a:ln>
              </p:spPr>
              <p:txBody>
                <a:bodyPr rtlCol="0" anchor="ctr"/>
                <a:lstStyle/>
                <a:p>
                  <a:endParaRPr lang="en-GB"/>
                </a:p>
              </p:txBody>
            </p:sp>
          </p:grpSp>
          <p:sp>
            <p:nvSpPr>
              <p:cNvPr id="22" name="Freeform: Shape 21">
                <a:extLst>
                  <a:ext uri="{FF2B5EF4-FFF2-40B4-BE49-F238E27FC236}">
                    <a16:creationId xmlns:a16="http://schemas.microsoft.com/office/drawing/2014/main" id="{556F1ED8-6540-0840-BA01-8214F44509D3}"/>
                  </a:ext>
                </a:extLst>
              </p:cNvPr>
              <p:cNvSpPr/>
              <p:nvPr/>
            </p:nvSpPr>
            <p:spPr>
              <a:xfrm>
                <a:off x="7073518" y="5006552"/>
                <a:ext cx="13985" cy="617051"/>
              </a:xfrm>
              <a:custGeom>
                <a:avLst/>
                <a:gdLst>
                  <a:gd name="connsiteX0" fmla="*/ 0 w 13985"/>
                  <a:gd name="connsiteY0" fmla="*/ 0 h 617051"/>
                  <a:gd name="connsiteX1" fmla="*/ 0 w 13985"/>
                  <a:gd name="connsiteY1" fmla="*/ 617051 h 617051"/>
                </a:gdLst>
                <a:ahLst/>
                <a:cxnLst>
                  <a:cxn ang="0">
                    <a:pos x="connsiteX0" y="connsiteY0"/>
                  </a:cxn>
                  <a:cxn ang="0">
                    <a:pos x="connsiteX1" y="connsiteY1"/>
                  </a:cxn>
                </a:cxnLst>
                <a:rect l="l" t="t" r="r" b="b"/>
                <a:pathLst>
                  <a:path w="13985" h="617051">
                    <a:moveTo>
                      <a:pt x="0" y="0"/>
                    </a:moveTo>
                    <a:lnTo>
                      <a:pt x="0" y="617051"/>
                    </a:lnTo>
                  </a:path>
                </a:pathLst>
              </a:custGeom>
              <a:ln w="125682" cap="flat">
                <a:solidFill>
                  <a:srgbClr val="99CCFF"/>
                </a:solid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1CE3C4B-8D6C-2B17-C54C-76620F5A40E3}"/>
                  </a:ext>
                </a:extLst>
              </p:cNvPr>
              <p:cNvSpPr/>
              <p:nvPr/>
            </p:nvSpPr>
            <p:spPr>
              <a:xfrm>
                <a:off x="6867788" y="5536612"/>
                <a:ext cx="411600" cy="221394"/>
              </a:xfrm>
              <a:custGeom>
                <a:avLst/>
                <a:gdLst>
                  <a:gd name="connsiteX0" fmla="*/ 205730 w 411600"/>
                  <a:gd name="connsiteY0" fmla="*/ 221394 h 221394"/>
                  <a:gd name="connsiteX1" fmla="*/ 411600 w 411600"/>
                  <a:gd name="connsiteY1" fmla="*/ 0 h 221394"/>
                  <a:gd name="connsiteX2" fmla="*/ 0 w 411600"/>
                  <a:gd name="connsiteY2" fmla="*/ 0 h 221394"/>
                  <a:gd name="connsiteX3" fmla="*/ 205730 w 411600"/>
                  <a:gd name="connsiteY3" fmla="*/ 221394 h 221394"/>
                </a:gdLst>
                <a:ahLst/>
                <a:cxnLst>
                  <a:cxn ang="0">
                    <a:pos x="connsiteX0" y="connsiteY0"/>
                  </a:cxn>
                  <a:cxn ang="0">
                    <a:pos x="connsiteX1" y="connsiteY1"/>
                  </a:cxn>
                  <a:cxn ang="0">
                    <a:pos x="connsiteX2" y="connsiteY2"/>
                  </a:cxn>
                  <a:cxn ang="0">
                    <a:pos x="connsiteX3" y="connsiteY3"/>
                  </a:cxn>
                </a:cxnLst>
                <a:rect l="l" t="t" r="r" b="b"/>
                <a:pathLst>
                  <a:path w="411600" h="221394">
                    <a:moveTo>
                      <a:pt x="205730" y="221394"/>
                    </a:moveTo>
                    <a:lnTo>
                      <a:pt x="411600" y="0"/>
                    </a:lnTo>
                    <a:lnTo>
                      <a:pt x="0" y="0"/>
                    </a:lnTo>
                    <a:lnTo>
                      <a:pt x="205730" y="221394"/>
                    </a:lnTo>
                    <a:close/>
                  </a:path>
                </a:pathLst>
              </a:custGeom>
              <a:solidFill>
                <a:srgbClr val="E6E6E6"/>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65BDA4-59D5-C7B6-50F2-B963E87D41DC}"/>
                  </a:ext>
                </a:extLst>
              </p:cNvPr>
              <p:cNvSpPr/>
              <p:nvPr/>
            </p:nvSpPr>
            <p:spPr>
              <a:xfrm>
                <a:off x="5962211" y="3413016"/>
                <a:ext cx="907394" cy="907394"/>
              </a:xfrm>
              <a:custGeom>
                <a:avLst/>
                <a:gdLst>
                  <a:gd name="connsiteX0" fmla="*/ 453698 w 907394"/>
                  <a:gd name="connsiteY0" fmla="*/ 907395 h 907394"/>
                  <a:gd name="connsiteX1" fmla="*/ 907395 w 907394"/>
                  <a:gd name="connsiteY1" fmla="*/ 453698 h 907394"/>
                  <a:gd name="connsiteX2" fmla="*/ 453698 w 907394"/>
                  <a:gd name="connsiteY2" fmla="*/ 0 h 907394"/>
                  <a:gd name="connsiteX3" fmla="*/ 0 w 907394"/>
                  <a:gd name="connsiteY3" fmla="*/ 453698 h 907394"/>
                  <a:gd name="connsiteX4" fmla="*/ 453698 w 907394"/>
                  <a:gd name="connsiteY4" fmla="*/ 907395 h 907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394" h="907394">
                    <a:moveTo>
                      <a:pt x="453698" y="907395"/>
                    </a:moveTo>
                    <a:cubicBezTo>
                      <a:pt x="704322" y="907395"/>
                      <a:pt x="907395" y="704182"/>
                      <a:pt x="907395" y="453698"/>
                    </a:cubicBezTo>
                    <a:cubicBezTo>
                      <a:pt x="907395" y="203213"/>
                      <a:pt x="704182" y="0"/>
                      <a:pt x="453698" y="0"/>
                    </a:cubicBezTo>
                    <a:cubicBezTo>
                      <a:pt x="203213" y="0"/>
                      <a:pt x="0" y="203073"/>
                      <a:pt x="0" y="453698"/>
                    </a:cubicBezTo>
                    <a:cubicBezTo>
                      <a:pt x="0" y="704322"/>
                      <a:pt x="203213" y="907395"/>
                      <a:pt x="453698" y="907395"/>
                    </a:cubicBezTo>
                  </a:path>
                </a:pathLst>
              </a:custGeom>
              <a:solidFill>
                <a:srgbClr val="C1DFFF">
                  <a:alpha val="98000"/>
                </a:srgbClr>
              </a:solidFill>
              <a:ln w="0" cap="flat">
                <a:noFill/>
                <a:prstDash val="solid"/>
                <a:miter/>
              </a:ln>
            </p:spPr>
            <p:txBody>
              <a:bodyPr rtlCol="0" anchor="ctr"/>
              <a:lstStyle/>
              <a:p>
                <a:pPr algn="ctr"/>
                <a:r>
                  <a:rPr lang="en-GB" sz="1400" b="1" dirty="0">
                    <a:solidFill>
                      <a:schemeClr val="bg1"/>
                    </a:solidFill>
                  </a:rPr>
                  <a:t>Material topic</a:t>
                </a:r>
              </a:p>
            </p:txBody>
          </p:sp>
        </p:grpSp>
        <p:grpSp>
          <p:nvGrpSpPr>
            <p:cNvPr id="10" name="Group 9">
              <a:extLst>
                <a:ext uri="{FF2B5EF4-FFF2-40B4-BE49-F238E27FC236}">
                  <a16:creationId xmlns:a16="http://schemas.microsoft.com/office/drawing/2014/main" id="{51464E29-C0E0-525A-2980-3F66205DA60C}"/>
                </a:ext>
              </a:extLst>
            </p:cNvPr>
            <p:cNvGrpSpPr/>
            <p:nvPr/>
          </p:nvGrpSpPr>
          <p:grpSpPr>
            <a:xfrm rot="16200000">
              <a:off x="4604406" y="4031768"/>
              <a:ext cx="411600" cy="751454"/>
              <a:chOff x="5666788" y="1980785"/>
              <a:chExt cx="411600" cy="751454"/>
            </a:xfrm>
          </p:grpSpPr>
          <p:sp>
            <p:nvSpPr>
              <p:cNvPr id="14" name="Freeform: Shape 13">
                <a:extLst>
                  <a:ext uri="{FF2B5EF4-FFF2-40B4-BE49-F238E27FC236}">
                    <a16:creationId xmlns:a16="http://schemas.microsoft.com/office/drawing/2014/main" id="{8E3B58A7-28BA-FAE4-AE6F-FB0C72F89EC8}"/>
                  </a:ext>
                </a:extLst>
              </p:cNvPr>
              <p:cNvSpPr/>
              <p:nvPr/>
            </p:nvSpPr>
            <p:spPr>
              <a:xfrm>
                <a:off x="5872518" y="2115188"/>
                <a:ext cx="13985" cy="617051"/>
              </a:xfrm>
              <a:custGeom>
                <a:avLst/>
                <a:gdLst>
                  <a:gd name="connsiteX0" fmla="*/ 0 w 13985"/>
                  <a:gd name="connsiteY0" fmla="*/ 617051 h 617051"/>
                  <a:gd name="connsiteX1" fmla="*/ 0 w 13985"/>
                  <a:gd name="connsiteY1" fmla="*/ 0 h 617051"/>
                </a:gdLst>
                <a:ahLst/>
                <a:cxnLst>
                  <a:cxn ang="0">
                    <a:pos x="connsiteX0" y="connsiteY0"/>
                  </a:cxn>
                  <a:cxn ang="0">
                    <a:pos x="connsiteX1" y="connsiteY1"/>
                  </a:cxn>
                </a:cxnLst>
                <a:rect l="l" t="t" r="r" b="b"/>
                <a:pathLst>
                  <a:path w="13985" h="617051">
                    <a:moveTo>
                      <a:pt x="0" y="617051"/>
                    </a:moveTo>
                    <a:lnTo>
                      <a:pt x="0" y="0"/>
                    </a:lnTo>
                  </a:path>
                </a:pathLst>
              </a:custGeom>
              <a:solidFill>
                <a:srgbClr val="99CCFF"/>
              </a:solidFill>
              <a:ln w="125682" cap="flat">
                <a:solidFill>
                  <a:srgbClr val="99CCFF"/>
                </a:solid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4CE7984-440C-2880-7502-E35B9E63A46C}"/>
                  </a:ext>
                </a:extLst>
              </p:cNvPr>
              <p:cNvSpPr/>
              <p:nvPr/>
            </p:nvSpPr>
            <p:spPr>
              <a:xfrm>
                <a:off x="5666788" y="1980785"/>
                <a:ext cx="411600" cy="221394"/>
              </a:xfrm>
              <a:custGeom>
                <a:avLst/>
                <a:gdLst>
                  <a:gd name="connsiteX0" fmla="*/ 205730 w 411600"/>
                  <a:gd name="connsiteY0" fmla="*/ 0 h 221394"/>
                  <a:gd name="connsiteX1" fmla="*/ 0 w 411600"/>
                  <a:gd name="connsiteY1" fmla="*/ 221394 h 221394"/>
                  <a:gd name="connsiteX2" fmla="*/ 411600 w 411600"/>
                  <a:gd name="connsiteY2" fmla="*/ 221394 h 221394"/>
                  <a:gd name="connsiteX3" fmla="*/ 205730 w 411600"/>
                  <a:gd name="connsiteY3" fmla="*/ 0 h 221394"/>
                </a:gdLst>
                <a:ahLst/>
                <a:cxnLst>
                  <a:cxn ang="0">
                    <a:pos x="connsiteX0" y="connsiteY0"/>
                  </a:cxn>
                  <a:cxn ang="0">
                    <a:pos x="connsiteX1" y="connsiteY1"/>
                  </a:cxn>
                  <a:cxn ang="0">
                    <a:pos x="connsiteX2" y="connsiteY2"/>
                  </a:cxn>
                  <a:cxn ang="0">
                    <a:pos x="connsiteX3" y="connsiteY3"/>
                  </a:cxn>
                </a:cxnLst>
                <a:rect l="l" t="t" r="r" b="b"/>
                <a:pathLst>
                  <a:path w="411600" h="221394">
                    <a:moveTo>
                      <a:pt x="205730" y="0"/>
                    </a:moveTo>
                    <a:lnTo>
                      <a:pt x="0" y="221394"/>
                    </a:lnTo>
                    <a:lnTo>
                      <a:pt x="411600" y="221394"/>
                    </a:lnTo>
                    <a:lnTo>
                      <a:pt x="205730" y="0"/>
                    </a:lnTo>
                    <a:close/>
                  </a:path>
                </a:pathLst>
              </a:custGeom>
              <a:solidFill>
                <a:srgbClr val="E6E6E6"/>
              </a:solidFill>
              <a:ln w="0" cap="flat">
                <a:noFill/>
                <a:prstDash val="solid"/>
                <a:miter/>
              </a:ln>
            </p:spPr>
            <p:txBody>
              <a:bodyPr rtlCol="0" anchor="ctr"/>
              <a:lstStyle/>
              <a:p>
                <a:endParaRPr lang="en-GB"/>
              </a:p>
            </p:txBody>
          </p:sp>
        </p:grpSp>
        <p:grpSp>
          <p:nvGrpSpPr>
            <p:cNvPr id="11" name="Group 10">
              <a:extLst>
                <a:ext uri="{FF2B5EF4-FFF2-40B4-BE49-F238E27FC236}">
                  <a16:creationId xmlns:a16="http://schemas.microsoft.com/office/drawing/2014/main" id="{449F04D9-9CDE-8C88-AFF4-1BFBDDAC4764}"/>
                </a:ext>
              </a:extLst>
            </p:cNvPr>
            <p:cNvGrpSpPr/>
            <p:nvPr/>
          </p:nvGrpSpPr>
          <p:grpSpPr>
            <a:xfrm rot="5400000" flipH="1">
              <a:off x="7776180" y="2701660"/>
              <a:ext cx="411600" cy="751454"/>
              <a:chOff x="5666788" y="1980785"/>
              <a:chExt cx="411600" cy="751454"/>
            </a:xfrm>
          </p:grpSpPr>
          <p:sp>
            <p:nvSpPr>
              <p:cNvPr id="12" name="Freeform: Shape 11">
                <a:extLst>
                  <a:ext uri="{FF2B5EF4-FFF2-40B4-BE49-F238E27FC236}">
                    <a16:creationId xmlns:a16="http://schemas.microsoft.com/office/drawing/2014/main" id="{8DFF860B-00BD-A84B-0B7A-4DFE04804825}"/>
                  </a:ext>
                </a:extLst>
              </p:cNvPr>
              <p:cNvSpPr/>
              <p:nvPr/>
            </p:nvSpPr>
            <p:spPr>
              <a:xfrm>
                <a:off x="5872518" y="2115188"/>
                <a:ext cx="13985" cy="617051"/>
              </a:xfrm>
              <a:custGeom>
                <a:avLst/>
                <a:gdLst>
                  <a:gd name="connsiteX0" fmla="*/ 0 w 13985"/>
                  <a:gd name="connsiteY0" fmla="*/ 617051 h 617051"/>
                  <a:gd name="connsiteX1" fmla="*/ 0 w 13985"/>
                  <a:gd name="connsiteY1" fmla="*/ 0 h 617051"/>
                </a:gdLst>
                <a:ahLst/>
                <a:cxnLst>
                  <a:cxn ang="0">
                    <a:pos x="connsiteX0" y="connsiteY0"/>
                  </a:cxn>
                  <a:cxn ang="0">
                    <a:pos x="connsiteX1" y="connsiteY1"/>
                  </a:cxn>
                </a:cxnLst>
                <a:rect l="l" t="t" r="r" b="b"/>
                <a:pathLst>
                  <a:path w="13985" h="617051">
                    <a:moveTo>
                      <a:pt x="0" y="617051"/>
                    </a:moveTo>
                    <a:lnTo>
                      <a:pt x="0" y="0"/>
                    </a:lnTo>
                  </a:path>
                </a:pathLst>
              </a:custGeom>
              <a:solidFill>
                <a:srgbClr val="99CCFF"/>
              </a:solidFill>
              <a:ln w="125682" cap="flat">
                <a:solidFill>
                  <a:srgbClr val="99CCFF"/>
                </a:solid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F9ED198A-9738-9FAE-9867-F134380B0002}"/>
                  </a:ext>
                </a:extLst>
              </p:cNvPr>
              <p:cNvSpPr/>
              <p:nvPr/>
            </p:nvSpPr>
            <p:spPr>
              <a:xfrm>
                <a:off x="5666788" y="1980785"/>
                <a:ext cx="411600" cy="221394"/>
              </a:xfrm>
              <a:custGeom>
                <a:avLst/>
                <a:gdLst>
                  <a:gd name="connsiteX0" fmla="*/ 205730 w 411600"/>
                  <a:gd name="connsiteY0" fmla="*/ 0 h 221394"/>
                  <a:gd name="connsiteX1" fmla="*/ 0 w 411600"/>
                  <a:gd name="connsiteY1" fmla="*/ 221394 h 221394"/>
                  <a:gd name="connsiteX2" fmla="*/ 411600 w 411600"/>
                  <a:gd name="connsiteY2" fmla="*/ 221394 h 221394"/>
                  <a:gd name="connsiteX3" fmla="*/ 205730 w 411600"/>
                  <a:gd name="connsiteY3" fmla="*/ 0 h 221394"/>
                </a:gdLst>
                <a:ahLst/>
                <a:cxnLst>
                  <a:cxn ang="0">
                    <a:pos x="connsiteX0" y="connsiteY0"/>
                  </a:cxn>
                  <a:cxn ang="0">
                    <a:pos x="connsiteX1" y="connsiteY1"/>
                  </a:cxn>
                  <a:cxn ang="0">
                    <a:pos x="connsiteX2" y="connsiteY2"/>
                  </a:cxn>
                  <a:cxn ang="0">
                    <a:pos x="connsiteX3" y="connsiteY3"/>
                  </a:cxn>
                </a:cxnLst>
                <a:rect l="l" t="t" r="r" b="b"/>
                <a:pathLst>
                  <a:path w="411600" h="221394">
                    <a:moveTo>
                      <a:pt x="205730" y="0"/>
                    </a:moveTo>
                    <a:lnTo>
                      <a:pt x="0" y="221394"/>
                    </a:lnTo>
                    <a:lnTo>
                      <a:pt x="411600" y="221394"/>
                    </a:lnTo>
                    <a:lnTo>
                      <a:pt x="205730" y="0"/>
                    </a:lnTo>
                    <a:close/>
                  </a:path>
                </a:pathLst>
              </a:custGeom>
              <a:solidFill>
                <a:srgbClr val="E6E6E6"/>
              </a:solidFill>
              <a:ln w="0" cap="flat">
                <a:noFill/>
                <a:prstDash val="solid"/>
                <a:miter/>
              </a:ln>
            </p:spPr>
            <p:txBody>
              <a:bodyPr rtlCol="0" anchor="ctr"/>
              <a:lstStyle/>
              <a:p>
                <a:endParaRPr lang="en-GB"/>
              </a:p>
            </p:txBody>
          </p:sp>
        </p:grpSp>
      </p:grpSp>
      <p:sp>
        <p:nvSpPr>
          <p:cNvPr id="34" name="TextBox 33">
            <a:extLst>
              <a:ext uri="{FF2B5EF4-FFF2-40B4-BE49-F238E27FC236}">
                <a16:creationId xmlns:a16="http://schemas.microsoft.com/office/drawing/2014/main" id="{DB9A6E1D-089E-8EB0-406B-505B012A714D}"/>
              </a:ext>
            </a:extLst>
          </p:cNvPr>
          <p:cNvSpPr txBox="1"/>
          <p:nvPr/>
        </p:nvSpPr>
        <p:spPr>
          <a:xfrm>
            <a:off x="479898" y="1485089"/>
            <a:ext cx="3514279" cy="2323713"/>
          </a:xfrm>
          <a:prstGeom prst="rect">
            <a:avLst/>
          </a:prstGeom>
          <a:noFill/>
        </p:spPr>
        <p:txBody>
          <a:bodyPr wrap="square" rtlCol="0">
            <a:spAutoFit/>
          </a:bodyPr>
          <a:lstStyle/>
          <a:p>
            <a:pPr>
              <a:spcAft>
                <a:spcPts val="600"/>
              </a:spcAft>
              <a:buClr>
                <a:srgbClr val="4D4D4D"/>
              </a:buClr>
            </a:pPr>
            <a:r>
              <a:rPr lang="en-GB" sz="1400" dirty="0">
                <a:solidFill>
                  <a:srgbClr val="4D4D4D"/>
                </a:solidFill>
              </a:rPr>
              <a:t>Some general disclosures about sustainability matters are always mandatory. </a:t>
            </a:r>
          </a:p>
          <a:p>
            <a:pPr>
              <a:spcAft>
                <a:spcPts val="600"/>
              </a:spcAft>
              <a:buClr>
                <a:srgbClr val="4D4D4D"/>
              </a:buClr>
            </a:pPr>
            <a:r>
              <a:rPr lang="en-GB" sz="1400" dirty="0">
                <a:solidFill>
                  <a:srgbClr val="4D4D4D"/>
                </a:solidFill>
              </a:rPr>
              <a:t>When a sustainability matter is assessed to be material, this will also trigger additional topical disclosure requirements. These require disclosure of policies, actions and targets used to address that sustainability matter, as well as specific metrics.</a:t>
            </a:r>
          </a:p>
        </p:txBody>
      </p:sp>
      <p:sp>
        <p:nvSpPr>
          <p:cNvPr id="35" name="Rectangle 34">
            <a:extLst>
              <a:ext uri="{FF2B5EF4-FFF2-40B4-BE49-F238E27FC236}">
                <a16:creationId xmlns:a16="http://schemas.microsoft.com/office/drawing/2014/main" id="{5D1D50DE-2D63-610E-2D9E-8C641921F994}"/>
              </a:ext>
            </a:extLst>
          </p:cNvPr>
          <p:cNvSpPr/>
          <p:nvPr/>
        </p:nvSpPr>
        <p:spPr>
          <a:xfrm>
            <a:off x="8331934" y="4894060"/>
            <a:ext cx="3632385" cy="540000"/>
          </a:xfrm>
          <a:prstGeom prst="rect">
            <a:avLst/>
          </a:prstGeom>
          <a:noFill/>
          <a:ln w="0" cap="flat">
            <a:noFill/>
            <a:prstDash val="solid"/>
            <a:miter/>
          </a:ln>
        </p:spPr>
        <p:txBody>
          <a:bodyPr rtlCol="0" anchor="ctr"/>
          <a:lstStyle/>
          <a:p>
            <a:r>
              <a:rPr lang="en-GB" sz="1400" dirty="0">
                <a:solidFill>
                  <a:srgbClr val="4D4D4D"/>
                </a:solidFill>
              </a:rPr>
              <a:t>If policies, actions and/or targets are not in place, then there is no requirement to implement them.</a:t>
            </a:r>
          </a:p>
        </p:txBody>
      </p:sp>
      <p:pic>
        <p:nvPicPr>
          <p:cNvPr id="3" name="Picture 2" descr="Image result for ulb llm international business law">
            <a:hlinkClick r:id="rId2"/>
            <a:extLst>
              <a:ext uri="{FF2B5EF4-FFF2-40B4-BE49-F238E27FC236}">
                <a16:creationId xmlns:a16="http://schemas.microsoft.com/office/drawing/2014/main" id="{E3881187-07DC-7988-E2D2-BC07E3E69E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77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CB1AC-103D-434E-262F-3419A4393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1BC1F-4F70-95A4-EBF7-D8F735712296}"/>
              </a:ext>
            </a:extLst>
          </p:cNvPr>
          <p:cNvSpPr>
            <a:spLocks noGrp="1"/>
          </p:cNvSpPr>
          <p:nvPr>
            <p:ph type="title"/>
          </p:nvPr>
        </p:nvSpPr>
        <p:spPr/>
        <p:txBody>
          <a:bodyPr/>
          <a:lstStyle/>
          <a:p>
            <a:r>
              <a:rPr lang="en-BE" dirty="0">
                <a:solidFill>
                  <a:srgbClr val="AF005F"/>
                </a:solidFill>
              </a:rPr>
              <a:t>30th </a:t>
            </a:r>
            <a:r>
              <a:rPr lang="nl-BE" dirty="0"/>
              <a:t>Conference of </a:t>
            </a:r>
            <a:r>
              <a:rPr lang="nl-BE" dirty="0" err="1"/>
              <a:t>the</a:t>
            </a:r>
            <a:r>
              <a:rPr lang="nl-BE" dirty="0"/>
              <a:t> </a:t>
            </a:r>
            <a:r>
              <a:rPr lang="nl-BE" dirty="0" err="1"/>
              <a:t>Parties</a:t>
            </a:r>
            <a:r>
              <a:rPr lang="en-BE" dirty="0"/>
              <a:t> (</a:t>
            </a:r>
            <a:r>
              <a:rPr lang="en-GB" dirty="0">
                <a:solidFill>
                  <a:srgbClr val="AF005F"/>
                </a:solidFill>
              </a:rPr>
              <a:t>COP</a:t>
            </a:r>
            <a:r>
              <a:rPr lang="en-BE" dirty="0">
                <a:solidFill>
                  <a:srgbClr val="AF005F"/>
                </a:solidFill>
              </a:rPr>
              <a:t>30) – 10-21 November 2025</a:t>
            </a:r>
            <a:endParaRPr lang="en-GB" dirty="0">
              <a:solidFill>
                <a:srgbClr val="AF005F"/>
              </a:solidFill>
            </a:endParaRPr>
          </a:p>
        </p:txBody>
      </p:sp>
      <p:sp>
        <p:nvSpPr>
          <p:cNvPr id="13" name="TextBox 12">
            <a:extLst>
              <a:ext uri="{FF2B5EF4-FFF2-40B4-BE49-F238E27FC236}">
                <a16:creationId xmlns:a16="http://schemas.microsoft.com/office/drawing/2014/main" id="{486601AF-D28C-5EF9-59F3-B531FBCE63C2}"/>
              </a:ext>
            </a:extLst>
          </p:cNvPr>
          <p:cNvSpPr txBox="1"/>
          <p:nvPr/>
        </p:nvSpPr>
        <p:spPr>
          <a:xfrm>
            <a:off x="301964" y="1340352"/>
            <a:ext cx="11458236" cy="5378395"/>
          </a:xfrm>
          <a:prstGeom prst="rect">
            <a:avLst/>
          </a:prstGeom>
          <a:noFill/>
        </p:spPr>
        <p:txBody>
          <a:bodyPr wrap="square" rtlCol="0">
            <a:spAutoFit/>
          </a:bodyPr>
          <a:lstStyle/>
          <a:p>
            <a:pPr marL="285750" indent="-285750">
              <a:spcAft>
                <a:spcPts val="900"/>
              </a:spcAft>
              <a:buFont typeface="Arial" panose="020B0604020202020204" pitchFamily="34" charset="0"/>
              <a:buChar char="&gt;"/>
              <a:defRPr/>
            </a:pPr>
            <a:r>
              <a:rPr lang="en-US" dirty="0"/>
              <a:t>The 1.5°C threshold was exceeded for the entirety of 2024 for the first time, and UN leaders increasingly acknowledge that it will likely be permanently breached by the early 2030s if current trends continue. </a:t>
            </a:r>
            <a:endParaRPr lang="en-BE" dirty="0"/>
          </a:p>
          <a:p>
            <a:pPr marL="285750" lvl="0" indent="-285750">
              <a:spcAft>
                <a:spcPts val="900"/>
              </a:spcAft>
              <a:buFont typeface="Arial" panose="020B0604020202020204" pitchFamily="34" charset="0"/>
              <a:buChar char="&gt;"/>
              <a:defRPr/>
            </a:pPr>
            <a:r>
              <a:rPr lang="en-US" dirty="0"/>
              <a:t>The Paris Agreement requires signatories to submit new carbon-cutting plans, known as </a:t>
            </a:r>
            <a:r>
              <a:rPr lang="en-US" dirty="0">
                <a:hlinkClick r:id="rId2"/>
              </a:rPr>
              <a:t>Nationally Determined Contributions</a:t>
            </a:r>
            <a:r>
              <a:rPr lang="en-US" dirty="0"/>
              <a:t> (NDCs) every five years. The new NDCs are meant to contain countries’ climate targets for 2035</a:t>
            </a:r>
            <a:r>
              <a:rPr lang="en-BE" dirty="0"/>
              <a:t>. </a:t>
            </a:r>
            <a:r>
              <a:rPr lang="en-US" dirty="0"/>
              <a:t>The </a:t>
            </a:r>
            <a:r>
              <a:rPr lang="en-US" u="sng" dirty="0">
                <a:hlinkClick r:id="rId3"/>
              </a:rPr>
              <a:t>NDC Synthesis Report</a:t>
            </a:r>
            <a:r>
              <a:rPr lang="en-US" dirty="0"/>
              <a:t>, released by the UN on 28 October, revealed that only 64 countries had (at the time</a:t>
            </a:r>
            <a:r>
              <a:rPr lang="en-BE" dirty="0"/>
              <a:t>; now incl. China and the EU</a:t>
            </a:r>
            <a:r>
              <a:rPr lang="en-US" dirty="0"/>
              <a:t>) submitted updated NDCs, despite all being required to do so ahead of COP30. </a:t>
            </a:r>
            <a:endParaRPr lang="en-BE" dirty="0"/>
          </a:p>
          <a:p>
            <a:pPr marL="285750" lvl="0" indent="-285750">
              <a:spcAft>
                <a:spcPts val="900"/>
              </a:spcAft>
              <a:buFont typeface="Arial" panose="020B0604020202020204" pitchFamily="34" charset="0"/>
              <a:buChar char="&gt;"/>
              <a:defRPr/>
            </a:pPr>
            <a:r>
              <a:rPr lang="en-BE" dirty="0"/>
              <a:t>N</a:t>
            </a:r>
            <a:r>
              <a:rPr lang="en-US" dirty="0" err="1"/>
              <a:t>ature</a:t>
            </a:r>
            <a:r>
              <a:rPr lang="en-US" dirty="0"/>
              <a:t> and biodiversity will feature prominently. Brazil’s presidency has put </a:t>
            </a:r>
            <a:br>
              <a:rPr lang="en-BE" dirty="0"/>
            </a:br>
            <a:r>
              <a:rPr lang="en-US" dirty="0"/>
              <a:t>deforestation at the top of the agenda, </a:t>
            </a:r>
            <a:r>
              <a:rPr lang="en-US" dirty="0" err="1"/>
              <a:t>recognising</a:t>
            </a:r>
            <a:r>
              <a:rPr lang="en-US" dirty="0"/>
              <a:t> that reaching net zero will </a:t>
            </a:r>
            <a:br>
              <a:rPr lang="en-BE" dirty="0"/>
            </a:br>
            <a:r>
              <a:rPr lang="en-US" dirty="0"/>
              <a:t>be impossible without halting and reversing nature loss, and announcements </a:t>
            </a:r>
            <a:br>
              <a:rPr lang="en-BE" dirty="0"/>
            </a:br>
            <a:r>
              <a:rPr lang="en-US" dirty="0"/>
              <a:t>about a new forests financing initiative are expected</a:t>
            </a:r>
            <a:endParaRPr lang="en-BE" dirty="0"/>
          </a:p>
          <a:p>
            <a:pPr marL="285750" lvl="0" indent="-285750">
              <a:spcAft>
                <a:spcPts val="900"/>
              </a:spcAft>
              <a:buFont typeface="Arial" panose="020B0604020202020204" pitchFamily="34" charset="0"/>
              <a:buChar char="&gt;"/>
              <a:defRPr/>
            </a:pPr>
            <a:r>
              <a:rPr lang="en-US" dirty="0"/>
              <a:t>To date, the focus has largely been on “mitigating” the effects of climate </a:t>
            </a:r>
            <a:br>
              <a:rPr lang="en-BE" dirty="0"/>
            </a:br>
            <a:r>
              <a:rPr lang="en-US" dirty="0"/>
              <a:t>change (i.e. reducing GHG emissions). However, this year COP will also be </a:t>
            </a:r>
            <a:br>
              <a:rPr lang="en-BE" dirty="0"/>
            </a:br>
            <a:r>
              <a:rPr lang="en-US" dirty="0"/>
              <a:t>focusing on “adaptation” (i.e. dealing with and adapting to the effects of climate </a:t>
            </a:r>
            <a:br>
              <a:rPr lang="en-BE" dirty="0"/>
            </a:br>
            <a:r>
              <a:rPr lang="en-US" dirty="0"/>
              <a:t>change)</a:t>
            </a:r>
            <a:r>
              <a:rPr lang="en-BE" dirty="0"/>
              <a:t>. </a:t>
            </a:r>
            <a:r>
              <a:rPr lang="en-US" dirty="0"/>
              <a:t>144 countries have now initiated the National Adaptation Plan (NAP) process</a:t>
            </a:r>
            <a:r>
              <a:rPr lang="en-BE" dirty="0"/>
              <a:t>.</a:t>
            </a:r>
          </a:p>
          <a:p>
            <a:pPr marL="285750" lvl="0" indent="-285750">
              <a:spcAft>
                <a:spcPts val="900"/>
              </a:spcAft>
              <a:buFont typeface="Arial" panose="020B0604020202020204" pitchFamily="34" charset="0"/>
              <a:buChar char="&gt;"/>
              <a:defRPr/>
            </a:pPr>
            <a:r>
              <a:rPr lang="en-BE" dirty="0"/>
              <a:t>A bit of optimism: the</a:t>
            </a:r>
            <a:r>
              <a:rPr lang="en-US" dirty="0"/>
              <a:t> </a:t>
            </a:r>
            <a:r>
              <a:rPr lang="en-US" u="sng" dirty="0">
                <a:hlinkClick r:id="rId4"/>
              </a:rPr>
              <a:t>Granary of Solutions</a:t>
            </a:r>
            <a:r>
              <a:rPr lang="en-US" dirty="0"/>
              <a:t> </a:t>
            </a:r>
            <a:endParaRPr lang="en-BE" dirty="0"/>
          </a:p>
          <a:p>
            <a:pPr lvl="0">
              <a:spcAft>
                <a:spcPts val="900"/>
              </a:spcAft>
              <a:defRPr/>
            </a:pPr>
            <a:endParaRPr lang="en-BE" dirty="0"/>
          </a:p>
        </p:txBody>
      </p:sp>
      <p:pic>
        <p:nvPicPr>
          <p:cNvPr id="1026" name="Picture 2" descr="Conference of the Parties UNFCCC COP30. Annual United Nations climate change conference in BelÃ©m, ParÃ¡, Brazil. International climate summit banner. Global Warming. Vector illustration">
            <a:extLst>
              <a:ext uri="{FF2B5EF4-FFF2-40B4-BE49-F238E27FC236}">
                <a16:creationId xmlns:a16="http://schemas.microsoft.com/office/drawing/2014/main" id="{DA8F5BEF-36DB-8153-627C-D3C711BB00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2554" y="3668356"/>
            <a:ext cx="3011507" cy="15057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ulb llm international business law">
            <a:hlinkClick r:id="rId6"/>
            <a:extLst>
              <a:ext uri="{FF2B5EF4-FFF2-40B4-BE49-F238E27FC236}">
                <a16:creationId xmlns:a16="http://schemas.microsoft.com/office/drawing/2014/main" id="{5EEAF8D1-8F09-8DB6-B64F-4FB699CA4AF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16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95218-E441-71D2-1441-72CC22C04E58}"/>
              </a:ext>
            </a:extLst>
          </p:cNvPr>
          <p:cNvSpPr>
            <a:spLocks noGrp="1"/>
          </p:cNvSpPr>
          <p:nvPr>
            <p:ph type="title"/>
          </p:nvPr>
        </p:nvSpPr>
        <p:spPr/>
        <p:txBody>
          <a:bodyPr/>
          <a:lstStyle/>
          <a:p>
            <a:r>
              <a:rPr lang="en-GB" dirty="0"/>
              <a:t>Key stages and milestones</a:t>
            </a:r>
          </a:p>
        </p:txBody>
      </p:sp>
      <p:sp>
        <p:nvSpPr>
          <p:cNvPr id="3" name="Flowchart: Display 2">
            <a:extLst>
              <a:ext uri="{FF2B5EF4-FFF2-40B4-BE49-F238E27FC236}">
                <a16:creationId xmlns:a16="http://schemas.microsoft.com/office/drawing/2014/main" id="{17D9D886-62E7-3158-D707-85963D57F60E}"/>
              </a:ext>
            </a:extLst>
          </p:cNvPr>
          <p:cNvSpPr/>
          <p:nvPr/>
        </p:nvSpPr>
        <p:spPr>
          <a:xfrm rot="10800000">
            <a:off x="9265537" y="2000709"/>
            <a:ext cx="2399820" cy="1848790"/>
          </a:xfrm>
          <a:prstGeom prst="flowChartDisplay">
            <a:avLst/>
          </a:prstGeom>
          <a:solidFill>
            <a:srgbClr val="F7F6F5"/>
          </a:solidFill>
          <a:ln w="317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 name="Flowchart: Display 3">
            <a:extLst>
              <a:ext uri="{FF2B5EF4-FFF2-40B4-BE49-F238E27FC236}">
                <a16:creationId xmlns:a16="http://schemas.microsoft.com/office/drawing/2014/main" id="{525765ED-7E1A-21AD-E939-991560D318C6}"/>
              </a:ext>
            </a:extLst>
          </p:cNvPr>
          <p:cNvSpPr/>
          <p:nvPr/>
        </p:nvSpPr>
        <p:spPr>
          <a:xfrm rot="10800000">
            <a:off x="7036710" y="2000709"/>
            <a:ext cx="2399820" cy="1848790"/>
          </a:xfrm>
          <a:prstGeom prst="flowChartDisplay">
            <a:avLst/>
          </a:prstGeom>
          <a:solidFill>
            <a:srgbClr val="F7F6F5"/>
          </a:solidFill>
          <a:ln w="31750">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Flowchart: Display 4">
            <a:extLst>
              <a:ext uri="{FF2B5EF4-FFF2-40B4-BE49-F238E27FC236}">
                <a16:creationId xmlns:a16="http://schemas.microsoft.com/office/drawing/2014/main" id="{B8602923-CB5E-06FE-4601-EC56B825530B}"/>
              </a:ext>
            </a:extLst>
          </p:cNvPr>
          <p:cNvSpPr/>
          <p:nvPr/>
        </p:nvSpPr>
        <p:spPr>
          <a:xfrm rot="10800000">
            <a:off x="4807883" y="2000709"/>
            <a:ext cx="2399820" cy="1848790"/>
          </a:xfrm>
          <a:prstGeom prst="flowChartDisplay">
            <a:avLst/>
          </a:prstGeom>
          <a:solidFill>
            <a:srgbClr val="F7F6F5"/>
          </a:solidFill>
          <a:ln w="31750">
            <a:solidFill>
              <a:srgbClr val="CC5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Flowchart: Display 5">
            <a:extLst>
              <a:ext uri="{FF2B5EF4-FFF2-40B4-BE49-F238E27FC236}">
                <a16:creationId xmlns:a16="http://schemas.microsoft.com/office/drawing/2014/main" id="{BC19B413-F210-D696-2C8B-9364E2889396}"/>
              </a:ext>
            </a:extLst>
          </p:cNvPr>
          <p:cNvSpPr/>
          <p:nvPr/>
        </p:nvSpPr>
        <p:spPr>
          <a:xfrm rot="10800000">
            <a:off x="2579053" y="2000709"/>
            <a:ext cx="2399820" cy="1848790"/>
          </a:xfrm>
          <a:prstGeom prst="flowChartDisplay">
            <a:avLst/>
          </a:prstGeom>
          <a:solidFill>
            <a:srgbClr val="F7F6F5"/>
          </a:solidFill>
          <a:ln w="317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Flowchart: Display 6">
            <a:extLst>
              <a:ext uri="{FF2B5EF4-FFF2-40B4-BE49-F238E27FC236}">
                <a16:creationId xmlns:a16="http://schemas.microsoft.com/office/drawing/2014/main" id="{215F2C97-3D0E-1B93-1BBD-14A9F67FEF64}"/>
              </a:ext>
            </a:extLst>
          </p:cNvPr>
          <p:cNvSpPr/>
          <p:nvPr/>
        </p:nvSpPr>
        <p:spPr>
          <a:xfrm rot="10800000">
            <a:off x="350225" y="2000709"/>
            <a:ext cx="2399820" cy="1848790"/>
          </a:xfrm>
          <a:prstGeom prst="flowChartDisplay">
            <a:avLst/>
          </a:prstGeom>
          <a:solidFill>
            <a:srgbClr val="F7F6F5"/>
          </a:solidFill>
          <a:ln w="31750">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5EAF410-8F60-43E7-B851-52321543177C}"/>
              </a:ext>
            </a:extLst>
          </p:cNvPr>
          <p:cNvSpPr txBox="1"/>
          <p:nvPr/>
        </p:nvSpPr>
        <p:spPr>
          <a:xfrm>
            <a:off x="446494" y="2801904"/>
            <a:ext cx="2042243" cy="830997"/>
          </a:xfrm>
          <a:prstGeom prst="rect">
            <a:avLst/>
          </a:prstGeom>
          <a:noFill/>
        </p:spPr>
        <p:txBody>
          <a:bodyPr wrap="square" rtlCol="0">
            <a:spAutoFit/>
          </a:bodyPr>
          <a:lstStyle/>
          <a:p>
            <a:pPr algn="ctr"/>
            <a:r>
              <a:rPr lang="en-GB" sz="1200" dirty="0">
                <a:solidFill>
                  <a:srgbClr val="4D4D4D"/>
                </a:solidFill>
                <a:ea typeface="Segoe UI Emoji" panose="020B0502040204020203" pitchFamily="34" charset="0"/>
                <a:cs typeface="Calibri" panose="020F0502020204030204" pitchFamily="34" charset="0"/>
              </a:rPr>
              <a:t>Determines what sustainability matters are material and therefore need to be reported on</a:t>
            </a:r>
          </a:p>
        </p:txBody>
      </p:sp>
      <p:sp>
        <p:nvSpPr>
          <p:cNvPr id="10" name="TextBox 9">
            <a:extLst>
              <a:ext uri="{FF2B5EF4-FFF2-40B4-BE49-F238E27FC236}">
                <a16:creationId xmlns:a16="http://schemas.microsoft.com/office/drawing/2014/main" id="{5D6EE39C-9003-1640-B5B7-6D53A435F766}"/>
              </a:ext>
            </a:extLst>
          </p:cNvPr>
          <p:cNvSpPr txBox="1"/>
          <p:nvPr/>
        </p:nvSpPr>
        <p:spPr>
          <a:xfrm>
            <a:off x="429892" y="2194606"/>
            <a:ext cx="1964947" cy="523220"/>
          </a:xfrm>
          <a:prstGeom prst="rect">
            <a:avLst/>
          </a:prstGeom>
          <a:noFill/>
        </p:spPr>
        <p:txBody>
          <a:bodyPr wrap="square" rtlCol="0">
            <a:spAutoFit/>
          </a:bodyPr>
          <a:lstStyle/>
          <a:p>
            <a:r>
              <a:rPr lang="en-GB" sz="1400" b="1" dirty="0">
                <a:solidFill>
                  <a:srgbClr val="A9A197"/>
                </a:solidFill>
              </a:rPr>
              <a:t>Double materiality assessment (DMA) </a:t>
            </a:r>
          </a:p>
        </p:txBody>
      </p:sp>
      <p:sp>
        <p:nvSpPr>
          <p:cNvPr id="11" name="TextBox 10">
            <a:extLst>
              <a:ext uri="{FF2B5EF4-FFF2-40B4-BE49-F238E27FC236}">
                <a16:creationId xmlns:a16="http://schemas.microsoft.com/office/drawing/2014/main" id="{4D0BA68D-1EC0-E54A-2BD0-43FD6B28B938}"/>
              </a:ext>
            </a:extLst>
          </p:cNvPr>
          <p:cNvSpPr txBox="1"/>
          <p:nvPr/>
        </p:nvSpPr>
        <p:spPr>
          <a:xfrm>
            <a:off x="2750045" y="2801903"/>
            <a:ext cx="2042243" cy="1015663"/>
          </a:xfrm>
          <a:prstGeom prst="rect">
            <a:avLst/>
          </a:prstGeom>
          <a:noFill/>
        </p:spPr>
        <p:txBody>
          <a:bodyPr wrap="square" rtlCol="0">
            <a:spAutoFit/>
          </a:bodyPr>
          <a:lstStyle/>
          <a:p>
            <a:pPr algn="ctr"/>
            <a:r>
              <a:rPr lang="en-GB" sz="1200" dirty="0">
                <a:solidFill>
                  <a:srgbClr val="4D4D4D"/>
                </a:solidFill>
                <a:ea typeface="Segoe UI Emoji" panose="020B0502040204020203" pitchFamily="34" charset="0"/>
                <a:cs typeface="Calibri" panose="020F0502020204030204" pitchFamily="34" charset="0"/>
              </a:rPr>
              <a:t>Map material sustainability matters to Disclosure Requirements in the ESRS (and consider entity-specific disclosures)</a:t>
            </a:r>
          </a:p>
        </p:txBody>
      </p:sp>
      <p:sp>
        <p:nvSpPr>
          <p:cNvPr id="13" name="TextBox 12">
            <a:extLst>
              <a:ext uri="{FF2B5EF4-FFF2-40B4-BE49-F238E27FC236}">
                <a16:creationId xmlns:a16="http://schemas.microsoft.com/office/drawing/2014/main" id="{DF523161-BC53-65D1-1106-918F05189D6B}"/>
              </a:ext>
            </a:extLst>
          </p:cNvPr>
          <p:cNvSpPr txBox="1"/>
          <p:nvPr/>
        </p:nvSpPr>
        <p:spPr>
          <a:xfrm>
            <a:off x="4974370" y="2801902"/>
            <a:ext cx="2042243" cy="830997"/>
          </a:xfrm>
          <a:prstGeom prst="rect">
            <a:avLst/>
          </a:prstGeom>
          <a:noFill/>
        </p:spPr>
        <p:txBody>
          <a:bodyPr wrap="square" rtlCol="0">
            <a:spAutoFit/>
          </a:bodyPr>
          <a:lstStyle/>
          <a:p>
            <a:pPr algn="ctr"/>
            <a:r>
              <a:rPr lang="en-GB" sz="1200" dirty="0">
                <a:solidFill>
                  <a:srgbClr val="4D4D4D"/>
                </a:solidFill>
                <a:ea typeface="Segoe UI Emoji" panose="020B0502040204020203" pitchFamily="34" charset="0"/>
                <a:cs typeface="Calibri" panose="020F0502020204030204" pitchFamily="34" charset="0"/>
              </a:rPr>
              <a:t>Information about relevant policies, actions and targets; quantitative data for metrics disclosures</a:t>
            </a:r>
          </a:p>
        </p:txBody>
      </p:sp>
      <p:sp>
        <p:nvSpPr>
          <p:cNvPr id="15" name="TextBox 14">
            <a:extLst>
              <a:ext uri="{FF2B5EF4-FFF2-40B4-BE49-F238E27FC236}">
                <a16:creationId xmlns:a16="http://schemas.microsoft.com/office/drawing/2014/main" id="{586D956C-0751-3FDF-036E-848581F56F87}"/>
              </a:ext>
            </a:extLst>
          </p:cNvPr>
          <p:cNvSpPr txBox="1"/>
          <p:nvPr/>
        </p:nvSpPr>
        <p:spPr>
          <a:xfrm>
            <a:off x="7156683" y="2801903"/>
            <a:ext cx="2042243" cy="830997"/>
          </a:xfrm>
          <a:prstGeom prst="rect">
            <a:avLst/>
          </a:prstGeom>
          <a:noFill/>
        </p:spPr>
        <p:txBody>
          <a:bodyPr wrap="square" rtlCol="0">
            <a:spAutoFit/>
          </a:bodyPr>
          <a:lstStyle/>
          <a:p>
            <a:pPr algn="ctr"/>
            <a:r>
              <a:rPr lang="en-GB" sz="1200" dirty="0">
                <a:solidFill>
                  <a:srgbClr val="4D4D4D"/>
                </a:solidFill>
                <a:ea typeface="Segoe UI Emoji" panose="020B0502040204020203" pitchFamily="34" charset="0"/>
                <a:cs typeface="Calibri" panose="020F0502020204030204" pitchFamily="34" charset="0"/>
              </a:rPr>
              <a:t>Auditor limited assurance on double materiality assessment process and reported information</a:t>
            </a:r>
            <a:endParaRPr lang="en-GB" sz="1200" dirty="0">
              <a:solidFill>
                <a:srgbClr val="4D4D4D"/>
              </a:solidFill>
            </a:endParaRPr>
          </a:p>
        </p:txBody>
      </p:sp>
      <p:sp>
        <p:nvSpPr>
          <p:cNvPr id="17" name="TextBox 16">
            <a:extLst>
              <a:ext uri="{FF2B5EF4-FFF2-40B4-BE49-F238E27FC236}">
                <a16:creationId xmlns:a16="http://schemas.microsoft.com/office/drawing/2014/main" id="{357B1BD0-0F8B-BF2D-68AF-17D54EEF94A7}"/>
              </a:ext>
            </a:extLst>
          </p:cNvPr>
          <p:cNvSpPr txBox="1"/>
          <p:nvPr/>
        </p:nvSpPr>
        <p:spPr>
          <a:xfrm>
            <a:off x="9433255" y="2801902"/>
            <a:ext cx="2042243" cy="830997"/>
          </a:xfrm>
          <a:prstGeom prst="rect">
            <a:avLst/>
          </a:prstGeom>
          <a:noFill/>
        </p:spPr>
        <p:txBody>
          <a:bodyPr wrap="square" rtlCol="0">
            <a:spAutoFit/>
          </a:bodyPr>
          <a:lstStyle/>
          <a:p>
            <a:pPr algn="ctr"/>
            <a:r>
              <a:rPr lang="en-GB" sz="1200" dirty="0">
                <a:solidFill>
                  <a:srgbClr val="4D4D4D"/>
                </a:solidFill>
                <a:ea typeface="Segoe UI Emoji" panose="020B0502040204020203" pitchFamily="34" charset="0"/>
                <a:cs typeface="Calibri" panose="020F0502020204030204" pitchFamily="34" charset="0"/>
              </a:rPr>
              <a:t>Final report to be published and subsidiary requirements to be satisfied</a:t>
            </a:r>
          </a:p>
        </p:txBody>
      </p:sp>
      <p:sp>
        <p:nvSpPr>
          <p:cNvPr id="24" name="TextBox 23">
            <a:extLst>
              <a:ext uri="{FF2B5EF4-FFF2-40B4-BE49-F238E27FC236}">
                <a16:creationId xmlns:a16="http://schemas.microsoft.com/office/drawing/2014/main" id="{8F989A45-0453-409D-3801-CD591BFF47B0}"/>
              </a:ext>
            </a:extLst>
          </p:cNvPr>
          <p:cNvSpPr txBox="1"/>
          <p:nvPr/>
        </p:nvSpPr>
        <p:spPr>
          <a:xfrm>
            <a:off x="2646427" y="2194606"/>
            <a:ext cx="2041638" cy="523220"/>
          </a:xfrm>
          <a:prstGeom prst="rect">
            <a:avLst/>
          </a:prstGeom>
          <a:noFill/>
        </p:spPr>
        <p:txBody>
          <a:bodyPr wrap="square" rtlCol="0">
            <a:spAutoFit/>
          </a:bodyPr>
          <a:lstStyle/>
          <a:p>
            <a:r>
              <a:rPr lang="en-GB" sz="1400" b="1" dirty="0">
                <a:solidFill>
                  <a:srgbClr val="A9A197"/>
                </a:solidFill>
              </a:rPr>
              <a:t>Determine Disclosure Requirements</a:t>
            </a:r>
          </a:p>
        </p:txBody>
      </p:sp>
      <p:sp>
        <p:nvSpPr>
          <p:cNvPr id="25" name="TextBox 24">
            <a:extLst>
              <a:ext uri="{FF2B5EF4-FFF2-40B4-BE49-F238E27FC236}">
                <a16:creationId xmlns:a16="http://schemas.microsoft.com/office/drawing/2014/main" id="{1E8A8CFA-D48B-E064-F3D5-CC39B20FB8EA}"/>
              </a:ext>
            </a:extLst>
          </p:cNvPr>
          <p:cNvSpPr txBox="1"/>
          <p:nvPr/>
        </p:nvSpPr>
        <p:spPr>
          <a:xfrm>
            <a:off x="4906371" y="2193671"/>
            <a:ext cx="1860401" cy="523220"/>
          </a:xfrm>
          <a:prstGeom prst="rect">
            <a:avLst/>
          </a:prstGeom>
          <a:noFill/>
        </p:spPr>
        <p:txBody>
          <a:bodyPr wrap="square" rtlCol="0">
            <a:spAutoFit/>
          </a:bodyPr>
          <a:lstStyle/>
          <a:p>
            <a:r>
              <a:rPr lang="en-GB" sz="1400" b="1" dirty="0">
                <a:solidFill>
                  <a:srgbClr val="A9A197"/>
                </a:solidFill>
              </a:rPr>
              <a:t>Gather information and prepare report</a:t>
            </a:r>
          </a:p>
        </p:txBody>
      </p:sp>
      <p:sp>
        <p:nvSpPr>
          <p:cNvPr id="26" name="TextBox 25">
            <a:extLst>
              <a:ext uri="{FF2B5EF4-FFF2-40B4-BE49-F238E27FC236}">
                <a16:creationId xmlns:a16="http://schemas.microsoft.com/office/drawing/2014/main" id="{AEDFEE42-ED89-C83B-F067-5966CC601191}"/>
              </a:ext>
            </a:extLst>
          </p:cNvPr>
          <p:cNvSpPr txBox="1"/>
          <p:nvPr/>
        </p:nvSpPr>
        <p:spPr>
          <a:xfrm>
            <a:off x="7148947" y="2193671"/>
            <a:ext cx="1860401" cy="523220"/>
          </a:xfrm>
          <a:prstGeom prst="rect">
            <a:avLst/>
          </a:prstGeom>
          <a:noFill/>
        </p:spPr>
        <p:txBody>
          <a:bodyPr wrap="square" rtlCol="0">
            <a:spAutoFit/>
          </a:bodyPr>
          <a:lstStyle/>
          <a:p>
            <a:r>
              <a:rPr lang="en-GB" sz="1400" b="1" dirty="0">
                <a:solidFill>
                  <a:srgbClr val="A9A197"/>
                </a:solidFill>
              </a:rPr>
              <a:t>Assurance of DMA and report</a:t>
            </a:r>
          </a:p>
        </p:txBody>
      </p:sp>
      <p:sp>
        <p:nvSpPr>
          <p:cNvPr id="27" name="TextBox 26">
            <a:extLst>
              <a:ext uri="{FF2B5EF4-FFF2-40B4-BE49-F238E27FC236}">
                <a16:creationId xmlns:a16="http://schemas.microsoft.com/office/drawing/2014/main" id="{62A85B65-0ED9-C1CB-2AA9-BD674732CAB7}"/>
              </a:ext>
            </a:extLst>
          </p:cNvPr>
          <p:cNvSpPr txBox="1"/>
          <p:nvPr/>
        </p:nvSpPr>
        <p:spPr>
          <a:xfrm>
            <a:off x="9376778" y="2193671"/>
            <a:ext cx="1860401" cy="523220"/>
          </a:xfrm>
          <a:prstGeom prst="rect">
            <a:avLst/>
          </a:prstGeom>
          <a:noFill/>
        </p:spPr>
        <p:txBody>
          <a:bodyPr wrap="square" rtlCol="0">
            <a:spAutoFit/>
          </a:bodyPr>
          <a:lstStyle/>
          <a:p>
            <a:r>
              <a:rPr lang="en-GB" sz="1400" b="1" dirty="0">
                <a:solidFill>
                  <a:srgbClr val="A9A197"/>
                </a:solidFill>
              </a:rPr>
              <a:t>Publication of report</a:t>
            </a:r>
          </a:p>
        </p:txBody>
      </p:sp>
      <p:pic>
        <p:nvPicPr>
          <p:cNvPr id="8" name="Picture 2" descr="Image result for ulb llm international business law">
            <a:hlinkClick r:id="rId3"/>
            <a:extLst>
              <a:ext uri="{FF2B5EF4-FFF2-40B4-BE49-F238E27FC236}">
                <a16:creationId xmlns:a16="http://schemas.microsoft.com/office/drawing/2014/main" id="{F5F4437E-12AA-EB6B-8A20-BFEDC1856F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5113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B375D-8D22-DD4F-AD07-36AAFD9CCED7}"/>
              </a:ext>
            </a:extLst>
          </p:cNvPr>
          <p:cNvSpPr>
            <a:spLocks noGrp="1"/>
          </p:cNvSpPr>
          <p:nvPr>
            <p:ph type="title"/>
          </p:nvPr>
        </p:nvSpPr>
        <p:spPr/>
        <p:txBody>
          <a:bodyPr/>
          <a:lstStyle/>
          <a:p>
            <a:pPr>
              <a:spcAft>
                <a:spcPts val="400"/>
              </a:spcAft>
            </a:pPr>
            <a:r>
              <a:rPr lang="en-GB" dirty="0"/>
              <a:t>What is a “material” sustainability matter?</a:t>
            </a:r>
            <a:endParaRPr lang="en-GB" altLang="en-US" dirty="0"/>
          </a:p>
        </p:txBody>
      </p:sp>
      <p:grpSp>
        <p:nvGrpSpPr>
          <p:cNvPr id="3" name="Group 2">
            <a:extLst>
              <a:ext uri="{FF2B5EF4-FFF2-40B4-BE49-F238E27FC236}">
                <a16:creationId xmlns:a16="http://schemas.microsoft.com/office/drawing/2014/main" id="{1215C897-6BC4-762B-55AA-416A67D2140E}"/>
              </a:ext>
            </a:extLst>
          </p:cNvPr>
          <p:cNvGrpSpPr/>
          <p:nvPr/>
        </p:nvGrpSpPr>
        <p:grpSpPr>
          <a:xfrm>
            <a:off x="431800" y="1333064"/>
            <a:ext cx="11328400" cy="1635932"/>
            <a:chOff x="408036" y="1710167"/>
            <a:chExt cx="1502596" cy="1635932"/>
          </a:xfrm>
        </p:grpSpPr>
        <p:sp>
          <p:nvSpPr>
            <p:cNvPr id="11" name="Rectangle 10">
              <a:extLst>
                <a:ext uri="{FF2B5EF4-FFF2-40B4-BE49-F238E27FC236}">
                  <a16:creationId xmlns:a16="http://schemas.microsoft.com/office/drawing/2014/main" id="{0CACE137-CB1E-D829-5DB8-14E8E2F6CDFA}"/>
                </a:ext>
              </a:extLst>
            </p:cNvPr>
            <p:cNvSpPr/>
            <p:nvPr/>
          </p:nvSpPr>
          <p:spPr>
            <a:xfrm>
              <a:off x="408036" y="1979203"/>
              <a:ext cx="1502596" cy="13668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80975" lvl="1" indent="-171450" defTabSz="914423" fontAlgn="base">
                <a:spcBef>
                  <a:spcPct val="0"/>
                </a:spcBef>
                <a:spcAft>
                  <a:spcPts val="600"/>
                </a:spcAft>
                <a:buClr>
                  <a:srgbClr val="4D4D4D"/>
                </a:buClr>
                <a:buFont typeface="Arial" panose="020B0604020202020204" pitchFamily="34" charset="0"/>
                <a:buChar char="˃"/>
                <a:defRPr/>
              </a:pPr>
              <a:r>
                <a:rPr lang="en-GB" sz="1200" dirty="0">
                  <a:solidFill>
                    <a:srgbClr val="4D4D4D"/>
                  </a:solidFill>
                </a:rPr>
                <a:t>Objective of the DMA is to identify material impacts, risks and opportunities (“IROs”) in relation to sustainability matters which support a conclusion that a particular sustainability matter is material. </a:t>
              </a:r>
            </a:p>
            <a:p>
              <a:pPr marL="180975" lvl="1" indent="-171450" defTabSz="914423" fontAlgn="base">
                <a:spcBef>
                  <a:spcPct val="0"/>
                </a:spcBef>
                <a:spcAft>
                  <a:spcPts val="600"/>
                </a:spcAft>
                <a:buClr>
                  <a:srgbClr val="4D4D4D"/>
                </a:buClr>
                <a:buFont typeface="Arial" panose="020B0604020202020204" pitchFamily="34" charset="0"/>
                <a:buChar char="˃"/>
                <a:defRPr/>
              </a:pPr>
              <a:r>
                <a:rPr lang="en-GB" sz="1200" dirty="0">
                  <a:solidFill>
                    <a:srgbClr val="4D4D4D"/>
                  </a:solidFill>
                </a:rPr>
                <a:t>“Sustainability Matters” are broadly, but not exclusively, those environmental, social and governance-related topics covered by the topic-specific ESRS.</a:t>
              </a:r>
            </a:p>
            <a:p>
              <a:pPr marL="180975" lvl="1" indent="-171450" defTabSz="914423" fontAlgn="base">
                <a:spcBef>
                  <a:spcPct val="0"/>
                </a:spcBef>
                <a:spcAft>
                  <a:spcPts val="600"/>
                </a:spcAft>
                <a:buClr>
                  <a:srgbClr val="4D4D4D"/>
                </a:buClr>
                <a:buFont typeface="Arial" panose="020B0604020202020204" pitchFamily="34" charset="0"/>
                <a:buChar char="˃"/>
                <a:defRPr/>
              </a:pPr>
              <a:r>
                <a:rPr lang="en-GB" sz="1200" dirty="0">
                  <a:solidFill>
                    <a:srgbClr val="4D4D4D"/>
                  </a:solidFill>
                </a:rPr>
                <a:t>The DMA process itself will be subject to limited assurance and a description of the process must be disclosed.  </a:t>
              </a:r>
            </a:p>
            <a:p>
              <a:pPr marL="180975" lvl="1" indent="-171450" defTabSz="914423" fontAlgn="base">
                <a:spcBef>
                  <a:spcPct val="0"/>
                </a:spcBef>
                <a:spcAft>
                  <a:spcPts val="600"/>
                </a:spcAft>
                <a:buClr>
                  <a:srgbClr val="4D4D4D"/>
                </a:buClr>
                <a:buFont typeface="Arial" panose="020B0604020202020204" pitchFamily="34" charset="0"/>
                <a:buChar char="˃"/>
                <a:defRPr/>
              </a:pPr>
              <a:r>
                <a:rPr lang="en-GB" sz="1200" dirty="0">
                  <a:solidFill>
                    <a:srgbClr val="4D4D4D"/>
                  </a:solidFill>
                </a:rPr>
                <a:t>Draft guidance suggests the following staged approach:</a:t>
              </a:r>
            </a:p>
          </p:txBody>
        </p:sp>
        <p:sp>
          <p:nvSpPr>
            <p:cNvPr id="12" name="TextBox 11">
              <a:extLst>
                <a:ext uri="{FF2B5EF4-FFF2-40B4-BE49-F238E27FC236}">
                  <a16:creationId xmlns:a16="http://schemas.microsoft.com/office/drawing/2014/main" id="{96D0C64A-5092-39A3-E982-D00789546112}"/>
                </a:ext>
              </a:extLst>
            </p:cNvPr>
            <p:cNvSpPr txBox="1"/>
            <p:nvPr/>
          </p:nvSpPr>
          <p:spPr>
            <a:xfrm>
              <a:off x="408036" y="1710167"/>
              <a:ext cx="1502596" cy="272542"/>
            </a:xfrm>
            <a:prstGeom prst="rect">
              <a:avLst/>
            </a:prstGeom>
            <a:solidFill>
              <a:srgbClr val="99CCFF"/>
            </a:solidFill>
          </p:spPr>
          <p:txBody>
            <a:bodyPr wrap="square" rtlCol="0" anchor="ctr" anchorCtr="0">
              <a:noAutofit/>
            </a:bodyPr>
            <a:lstStyle/>
            <a:p>
              <a:r>
                <a:rPr lang="en-GB" sz="1200" b="1" dirty="0">
                  <a:solidFill>
                    <a:schemeClr val="bg1"/>
                  </a:solidFill>
                </a:rPr>
                <a:t>What are the key stages of the double materiality assessment (DMA)?</a:t>
              </a:r>
            </a:p>
          </p:txBody>
        </p:sp>
      </p:grpSp>
      <p:grpSp>
        <p:nvGrpSpPr>
          <p:cNvPr id="13" name="Group 12">
            <a:extLst>
              <a:ext uri="{FF2B5EF4-FFF2-40B4-BE49-F238E27FC236}">
                <a16:creationId xmlns:a16="http://schemas.microsoft.com/office/drawing/2014/main" id="{DA7F96D2-D1AA-9236-4257-985CE8DD589F}"/>
              </a:ext>
            </a:extLst>
          </p:cNvPr>
          <p:cNvGrpSpPr/>
          <p:nvPr/>
        </p:nvGrpSpPr>
        <p:grpSpPr>
          <a:xfrm>
            <a:off x="431800" y="2968996"/>
            <a:ext cx="11347400" cy="3344868"/>
            <a:chOff x="1830559" y="2682438"/>
            <a:chExt cx="6809321" cy="3344868"/>
          </a:xfrm>
        </p:grpSpPr>
        <p:grpSp>
          <p:nvGrpSpPr>
            <p:cNvPr id="14" name="Group 13">
              <a:extLst>
                <a:ext uri="{FF2B5EF4-FFF2-40B4-BE49-F238E27FC236}">
                  <a16:creationId xmlns:a16="http://schemas.microsoft.com/office/drawing/2014/main" id="{AD0ABEF7-EEEF-BBA9-2F28-0BDC3A314B40}"/>
                </a:ext>
              </a:extLst>
            </p:cNvPr>
            <p:cNvGrpSpPr/>
            <p:nvPr/>
          </p:nvGrpSpPr>
          <p:grpSpPr>
            <a:xfrm>
              <a:off x="6983305" y="2682438"/>
              <a:ext cx="1643266" cy="1039914"/>
              <a:chOff x="306559" y="3267603"/>
              <a:chExt cx="979908" cy="1565553"/>
            </a:xfrm>
            <a:solidFill>
              <a:srgbClr val="DF99BF"/>
            </a:solidFill>
          </p:grpSpPr>
          <p:sp>
            <p:nvSpPr>
              <p:cNvPr id="32" name="Pentagon 7">
                <a:extLst>
                  <a:ext uri="{FF2B5EF4-FFF2-40B4-BE49-F238E27FC236}">
                    <a16:creationId xmlns:a16="http://schemas.microsoft.com/office/drawing/2014/main" id="{5FA3E783-974F-8422-576D-1C863F7ECA6A}"/>
                  </a:ext>
                </a:extLst>
              </p:cNvPr>
              <p:cNvSpPr/>
              <p:nvPr/>
            </p:nvSpPr>
            <p:spPr>
              <a:xfrm rot="5400000">
                <a:off x="595570" y="4142260"/>
                <a:ext cx="401887" cy="979906"/>
              </a:xfrm>
              <a:prstGeom prst="homePlate">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3" name="Rectangle 32">
                <a:extLst>
                  <a:ext uri="{FF2B5EF4-FFF2-40B4-BE49-F238E27FC236}">
                    <a16:creationId xmlns:a16="http://schemas.microsoft.com/office/drawing/2014/main" id="{0C904305-082F-5117-217A-6300E90DFD82}"/>
                  </a:ext>
                </a:extLst>
              </p:cNvPr>
              <p:cNvSpPr/>
              <p:nvPr/>
            </p:nvSpPr>
            <p:spPr>
              <a:xfrm>
                <a:off x="306559" y="3267603"/>
                <a:ext cx="979906" cy="1163666"/>
              </a:xfrm>
              <a:prstGeom prst="rect">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grpSp>
        <p:sp>
          <p:nvSpPr>
            <p:cNvPr id="15" name="TextBox 14">
              <a:extLst>
                <a:ext uri="{FF2B5EF4-FFF2-40B4-BE49-F238E27FC236}">
                  <a16:creationId xmlns:a16="http://schemas.microsoft.com/office/drawing/2014/main" id="{B8264D43-EE10-B375-E9A2-C70A56119067}"/>
                </a:ext>
              </a:extLst>
            </p:cNvPr>
            <p:cNvSpPr txBox="1"/>
            <p:nvPr/>
          </p:nvSpPr>
          <p:spPr>
            <a:xfrm>
              <a:off x="6983305" y="2954457"/>
              <a:ext cx="1643262" cy="461665"/>
            </a:xfrm>
            <a:prstGeom prst="rect">
              <a:avLst/>
            </a:prstGeom>
            <a:noFill/>
          </p:spPr>
          <p:txBody>
            <a:bodyPr wrap="square" rtlCol="0">
              <a:spAutoFit/>
            </a:bodyPr>
            <a:lstStyle/>
            <a:p>
              <a:pPr algn="ctr"/>
              <a:r>
                <a:rPr lang="en-GB" sz="1200" b="1" dirty="0">
                  <a:solidFill>
                    <a:schemeClr val="bg1"/>
                  </a:solidFill>
                </a:rPr>
                <a:t>Step 4: </a:t>
              </a:r>
              <a:r>
                <a:rPr lang="en-GB" sz="1200" dirty="0">
                  <a:solidFill>
                    <a:schemeClr val="bg1"/>
                  </a:solidFill>
                </a:rPr>
                <a:t>Determine material information to be disclosed.</a:t>
              </a:r>
            </a:p>
          </p:txBody>
        </p:sp>
        <p:grpSp>
          <p:nvGrpSpPr>
            <p:cNvPr id="16" name="Group 15">
              <a:extLst>
                <a:ext uri="{FF2B5EF4-FFF2-40B4-BE49-F238E27FC236}">
                  <a16:creationId xmlns:a16="http://schemas.microsoft.com/office/drawing/2014/main" id="{15CF452E-58BC-A94E-8381-9584823386D8}"/>
                </a:ext>
              </a:extLst>
            </p:cNvPr>
            <p:cNvGrpSpPr/>
            <p:nvPr/>
          </p:nvGrpSpPr>
          <p:grpSpPr>
            <a:xfrm>
              <a:off x="5265723" y="2682438"/>
              <a:ext cx="1643266" cy="1039914"/>
              <a:chOff x="306559" y="3267603"/>
              <a:chExt cx="979908" cy="1565553"/>
            </a:xfrm>
            <a:solidFill>
              <a:srgbClr val="CF669F"/>
            </a:solidFill>
          </p:grpSpPr>
          <p:sp>
            <p:nvSpPr>
              <p:cNvPr id="30" name="Pentagon 11">
                <a:extLst>
                  <a:ext uri="{FF2B5EF4-FFF2-40B4-BE49-F238E27FC236}">
                    <a16:creationId xmlns:a16="http://schemas.microsoft.com/office/drawing/2014/main" id="{315DCF71-E95F-8048-DAFC-4AB953D53BC3}"/>
                  </a:ext>
                </a:extLst>
              </p:cNvPr>
              <p:cNvSpPr/>
              <p:nvPr/>
            </p:nvSpPr>
            <p:spPr>
              <a:xfrm rot="5400000">
                <a:off x="595570" y="4142260"/>
                <a:ext cx="401887" cy="979906"/>
              </a:xfrm>
              <a:prstGeom prst="homePlat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1" name="Rectangle 30">
                <a:extLst>
                  <a:ext uri="{FF2B5EF4-FFF2-40B4-BE49-F238E27FC236}">
                    <a16:creationId xmlns:a16="http://schemas.microsoft.com/office/drawing/2014/main" id="{40E72ED0-98E9-C277-598E-6A427616070B}"/>
                  </a:ext>
                </a:extLst>
              </p:cNvPr>
              <p:cNvSpPr/>
              <p:nvPr/>
            </p:nvSpPr>
            <p:spPr>
              <a:xfrm>
                <a:off x="306559" y="3267603"/>
                <a:ext cx="979906" cy="1163666"/>
              </a:xfrm>
              <a:prstGeom prst="rect">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grpSp>
        <p:grpSp>
          <p:nvGrpSpPr>
            <p:cNvPr id="17" name="Group 16">
              <a:extLst>
                <a:ext uri="{FF2B5EF4-FFF2-40B4-BE49-F238E27FC236}">
                  <a16:creationId xmlns:a16="http://schemas.microsoft.com/office/drawing/2014/main" id="{57AFFA40-983E-A619-6D30-A1DDCE437D14}"/>
                </a:ext>
              </a:extLst>
            </p:cNvPr>
            <p:cNvGrpSpPr/>
            <p:nvPr/>
          </p:nvGrpSpPr>
          <p:grpSpPr>
            <a:xfrm>
              <a:off x="1830559" y="2682438"/>
              <a:ext cx="1643266" cy="1039914"/>
              <a:chOff x="306559" y="3267603"/>
              <a:chExt cx="979908" cy="1565553"/>
            </a:xfrm>
            <a:solidFill>
              <a:schemeClr val="tx2"/>
            </a:solidFill>
          </p:grpSpPr>
          <p:sp>
            <p:nvSpPr>
              <p:cNvPr id="28" name="Pentagon 15">
                <a:extLst>
                  <a:ext uri="{FF2B5EF4-FFF2-40B4-BE49-F238E27FC236}">
                    <a16:creationId xmlns:a16="http://schemas.microsoft.com/office/drawing/2014/main" id="{544ED4B1-0C4B-37A3-F099-07244B124A33}"/>
                  </a:ext>
                </a:extLst>
              </p:cNvPr>
              <p:cNvSpPr/>
              <p:nvPr/>
            </p:nvSpPr>
            <p:spPr>
              <a:xfrm rot="5400000">
                <a:off x="595570" y="4142260"/>
                <a:ext cx="401887" cy="979906"/>
              </a:xfrm>
              <a:prstGeom prst="homePlate">
                <a:avLst/>
              </a:prstGeom>
              <a:solidFill>
                <a:srgbClr val="6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29" name="Rectangle 28">
                <a:extLst>
                  <a:ext uri="{FF2B5EF4-FFF2-40B4-BE49-F238E27FC236}">
                    <a16:creationId xmlns:a16="http://schemas.microsoft.com/office/drawing/2014/main" id="{06B9DFF3-2E23-4CED-8554-9B5A1A397638}"/>
                  </a:ext>
                </a:extLst>
              </p:cNvPr>
              <p:cNvSpPr/>
              <p:nvPr/>
            </p:nvSpPr>
            <p:spPr>
              <a:xfrm>
                <a:off x="306559" y="3267603"/>
                <a:ext cx="979906" cy="1163666"/>
              </a:xfrm>
              <a:prstGeom prst="rect">
                <a:avLst/>
              </a:prstGeom>
              <a:solidFill>
                <a:srgbClr val="6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grpSp>
        <p:grpSp>
          <p:nvGrpSpPr>
            <p:cNvPr id="18" name="Group 17">
              <a:extLst>
                <a:ext uri="{FF2B5EF4-FFF2-40B4-BE49-F238E27FC236}">
                  <a16:creationId xmlns:a16="http://schemas.microsoft.com/office/drawing/2014/main" id="{0983CAC2-19CF-2333-ED05-F685FBEF764E}"/>
                </a:ext>
              </a:extLst>
            </p:cNvPr>
            <p:cNvGrpSpPr/>
            <p:nvPr/>
          </p:nvGrpSpPr>
          <p:grpSpPr>
            <a:xfrm>
              <a:off x="3548141" y="2682438"/>
              <a:ext cx="1643266" cy="1039914"/>
              <a:chOff x="306559" y="3267603"/>
              <a:chExt cx="979908" cy="1565553"/>
            </a:xfrm>
            <a:solidFill>
              <a:srgbClr val="BF337F"/>
            </a:solidFill>
          </p:grpSpPr>
          <p:sp>
            <p:nvSpPr>
              <p:cNvPr id="26" name="Pentagon 19">
                <a:extLst>
                  <a:ext uri="{FF2B5EF4-FFF2-40B4-BE49-F238E27FC236}">
                    <a16:creationId xmlns:a16="http://schemas.microsoft.com/office/drawing/2014/main" id="{C3D1CEFB-31C3-A5AB-6FFB-C899DC4D18F2}"/>
                  </a:ext>
                </a:extLst>
              </p:cNvPr>
              <p:cNvSpPr/>
              <p:nvPr/>
            </p:nvSpPr>
            <p:spPr>
              <a:xfrm rot="5400000">
                <a:off x="595570" y="4142260"/>
                <a:ext cx="401887" cy="979906"/>
              </a:xfrm>
              <a:prstGeom prst="homePlate">
                <a:avLst/>
              </a:prstGeom>
              <a:solidFill>
                <a:srgbClr val="CC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27" name="Rectangle 26">
                <a:extLst>
                  <a:ext uri="{FF2B5EF4-FFF2-40B4-BE49-F238E27FC236}">
                    <a16:creationId xmlns:a16="http://schemas.microsoft.com/office/drawing/2014/main" id="{8A305762-ECA9-D051-387D-4EE28B258893}"/>
                  </a:ext>
                </a:extLst>
              </p:cNvPr>
              <p:cNvSpPr/>
              <p:nvPr/>
            </p:nvSpPr>
            <p:spPr>
              <a:xfrm>
                <a:off x="306559" y="3267603"/>
                <a:ext cx="979906" cy="1163666"/>
              </a:xfrm>
              <a:prstGeom prst="rect">
                <a:avLst/>
              </a:prstGeom>
              <a:solidFill>
                <a:srgbClr val="CC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grpSp>
        <p:sp>
          <p:nvSpPr>
            <p:cNvPr id="19" name="TextBox 18">
              <a:extLst>
                <a:ext uri="{FF2B5EF4-FFF2-40B4-BE49-F238E27FC236}">
                  <a16:creationId xmlns:a16="http://schemas.microsoft.com/office/drawing/2014/main" id="{D4544AC7-0961-3830-5D03-752E67B28581}"/>
                </a:ext>
              </a:extLst>
            </p:cNvPr>
            <p:cNvSpPr txBox="1"/>
            <p:nvPr/>
          </p:nvSpPr>
          <p:spPr>
            <a:xfrm>
              <a:off x="3542014" y="2869818"/>
              <a:ext cx="1643262" cy="646331"/>
            </a:xfrm>
            <a:prstGeom prst="rect">
              <a:avLst/>
            </a:prstGeom>
            <a:noFill/>
          </p:spPr>
          <p:txBody>
            <a:bodyPr wrap="square" rtlCol="0">
              <a:spAutoFit/>
            </a:bodyPr>
            <a:lstStyle/>
            <a:p>
              <a:pPr algn="ctr"/>
              <a:r>
                <a:rPr lang="en-GB" sz="1200" b="1" dirty="0">
                  <a:solidFill>
                    <a:schemeClr val="bg1"/>
                  </a:solidFill>
                </a:rPr>
                <a:t>Step 2: </a:t>
              </a:r>
              <a:r>
                <a:rPr lang="en-GB" sz="1200" dirty="0">
                  <a:solidFill>
                    <a:schemeClr val="bg1"/>
                  </a:solidFill>
                </a:rPr>
                <a:t>Identify actual and potential IROs relating to Sustainability Matters in own operations and value chain. </a:t>
              </a:r>
            </a:p>
          </p:txBody>
        </p:sp>
        <p:sp>
          <p:nvSpPr>
            <p:cNvPr id="20" name="TextBox 19">
              <a:extLst>
                <a:ext uri="{FF2B5EF4-FFF2-40B4-BE49-F238E27FC236}">
                  <a16:creationId xmlns:a16="http://schemas.microsoft.com/office/drawing/2014/main" id="{F729F148-77AF-AC28-FF56-BF65B8C8F4C1}"/>
                </a:ext>
              </a:extLst>
            </p:cNvPr>
            <p:cNvSpPr txBox="1"/>
            <p:nvPr/>
          </p:nvSpPr>
          <p:spPr>
            <a:xfrm>
              <a:off x="1847851" y="3763815"/>
              <a:ext cx="1625971" cy="847718"/>
            </a:xfrm>
            <a:prstGeom prst="rect">
              <a:avLst/>
            </a:prstGeom>
            <a:noFill/>
          </p:spPr>
          <p:txBody>
            <a:bodyPr wrap="square" lIns="54000" tIns="54000" rIns="54000" bIns="54000" rtlCol="0">
              <a:spAutoFit/>
            </a:bodyPr>
            <a:lstStyle/>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Output: Internal document setting out relevant contextual information applicable to the business within the reporting perimeter.</a:t>
              </a:r>
              <a:endParaRPr lang="en-GB" sz="1200" dirty="0">
                <a:solidFill>
                  <a:srgbClr val="4D4D4D"/>
                </a:solidFill>
                <a:latin typeface="Arial"/>
                <a:cs typeface="Arial"/>
              </a:endParaRPr>
            </a:p>
          </p:txBody>
        </p:sp>
        <p:sp>
          <p:nvSpPr>
            <p:cNvPr id="21" name="TextBox 20">
              <a:extLst>
                <a:ext uri="{FF2B5EF4-FFF2-40B4-BE49-F238E27FC236}">
                  <a16:creationId xmlns:a16="http://schemas.microsoft.com/office/drawing/2014/main" id="{FB45A5A9-AF0A-E9F5-9F7A-F53643B8A3AD}"/>
                </a:ext>
              </a:extLst>
            </p:cNvPr>
            <p:cNvSpPr txBox="1"/>
            <p:nvPr/>
          </p:nvSpPr>
          <p:spPr>
            <a:xfrm>
              <a:off x="3597061" y="3752921"/>
              <a:ext cx="1643260" cy="1370939"/>
            </a:xfrm>
            <a:prstGeom prst="rect">
              <a:avLst/>
            </a:prstGeom>
            <a:noFill/>
          </p:spPr>
          <p:txBody>
            <a:bodyPr wrap="square" lIns="54000" tIns="54000" rIns="54000" bIns="54000" rtlCol="0">
              <a:spAutoFit/>
            </a:bodyPr>
            <a:lstStyle/>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Can start with list of IROs or list of Sustainability Matters. Can be top down or bottom up from a group structure perspective.</a:t>
              </a:r>
            </a:p>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Output: A “long” list of IROs mapped to sustainability matters.</a:t>
              </a:r>
              <a:endParaRPr lang="en-GB" sz="1200" dirty="0"/>
            </a:p>
          </p:txBody>
        </p:sp>
        <p:sp>
          <p:nvSpPr>
            <p:cNvPr id="22" name="TextBox 21">
              <a:extLst>
                <a:ext uri="{FF2B5EF4-FFF2-40B4-BE49-F238E27FC236}">
                  <a16:creationId xmlns:a16="http://schemas.microsoft.com/office/drawing/2014/main" id="{EE69A569-9254-7C36-251C-3574600D952C}"/>
                </a:ext>
              </a:extLst>
            </p:cNvPr>
            <p:cNvSpPr txBox="1"/>
            <p:nvPr/>
          </p:nvSpPr>
          <p:spPr>
            <a:xfrm>
              <a:off x="5274602" y="3763815"/>
              <a:ext cx="1643262" cy="1555605"/>
            </a:xfrm>
            <a:prstGeom prst="rect">
              <a:avLst/>
            </a:prstGeom>
            <a:noFill/>
          </p:spPr>
          <p:txBody>
            <a:bodyPr wrap="square" lIns="54000" tIns="54000" rIns="54000" bIns="54000" rtlCol="0">
              <a:spAutoFit/>
            </a:bodyPr>
            <a:lstStyle/>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Apply criteria for assessing impact and financial materiality. Can use existing processes. Can be qualitative or quantitative. Can rely on established scientific consensus/existing objective evidence. </a:t>
              </a:r>
            </a:p>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Output: A shortlist of material IROs. </a:t>
              </a:r>
            </a:p>
          </p:txBody>
        </p:sp>
        <p:sp>
          <p:nvSpPr>
            <p:cNvPr id="23" name="TextBox 22">
              <a:extLst>
                <a:ext uri="{FF2B5EF4-FFF2-40B4-BE49-F238E27FC236}">
                  <a16:creationId xmlns:a16="http://schemas.microsoft.com/office/drawing/2014/main" id="{2AAE4974-03A1-271D-730E-85C5A1DB1BC4}"/>
                </a:ext>
              </a:extLst>
            </p:cNvPr>
            <p:cNvSpPr txBox="1"/>
            <p:nvPr/>
          </p:nvSpPr>
          <p:spPr>
            <a:xfrm>
              <a:off x="6996620" y="3763815"/>
              <a:ext cx="1643260" cy="2263491"/>
            </a:xfrm>
            <a:prstGeom prst="rect">
              <a:avLst/>
            </a:prstGeom>
            <a:noFill/>
          </p:spPr>
          <p:txBody>
            <a:bodyPr wrap="square" lIns="54000" tIns="54000" rIns="54000" bIns="54000" rtlCol="0">
              <a:spAutoFit/>
            </a:bodyPr>
            <a:lstStyle/>
            <a:p>
              <a:pPr marR="0" lvl="0" algn="l" defTabSz="914400" rtl="0" eaLnBrk="1" fontAlgn="auto" latinLnBrk="0" hangingPunct="1">
                <a:lnSpc>
                  <a:spcPct val="100000"/>
                </a:lnSpc>
                <a:spcBef>
                  <a:spcPts val="0"/>
                </a:spcBef>
                <a:spcAft>
                  <a:spcPts val="1200"/>
                </a:spcAft>
                <a:buClr>
                  <a:srgbClr val="4D4D4D"/>
                </a:buClr>
                <a:buSzTx/>
                <a:tabLst/>
                <a:defRPr/>
              </a:pPr>
              <a:r>
                <a:rPr lang="en-GB" sz="1200" noProof="0" dirty="0">
                  <a:solidFill>
                    <a:srgbClr val="4D4D4D"/>
                  </a:solidFill>
                  <a:latin typeface="Arial"/>
                  <a:cs typeface="Arial"/>
                </a:rPr>
                <a:t>Policies/actions/targets – is the information relevant from the perspective of significance or capacity to meet the user’s decision-making needs</a:t>
              </a:r>
              <a:r>
                <a:rPr lang="en-GB" sz="1200" dirty="0">
                  <a:solidFill>
                    <a:srgbClr val="4D4D4D"/>
                  </a:solidFill>
                  <a:latin typeface="Arial"/>
                  <a:cs typeface="Arial"/>
                </a:rPr>
                <a:t>?</a:t>
              </a:r>
              <a:endParaRPr kumimoji="0" lang="en-GB" sz="1200" b="0" i="0" u="none" strike="noStrike" kern="1200" cap="none" spc="0" normalizeH="0" baseline="0" noProof="0" dirty="0">
                <a:ln>
                  <a:noFill/>
                </a:ln>
                <a:solidFill>
                  <a:srgbClr val="4D4D4D"/>
                </a:solidFill>
                <a:effectLst/>
                <a:uLnTx/>
                <a:uFillTx/>
                <a:latin typeface="Arial"/>
                <a:ea typeface="+mn-ea"/>
                <a:cs typeface="Arial"/>
              </a:endParaRPr>
            </a:p>
            <a:p>
              <a:pPr marR="0" lvl="0" algn="l" defTabSz="914400" rtl="0" eaLnBrk="1" fontAlgn="auto" latinLnBrk="0" hangingPunct="1">
                <a:lnSpc>
                  <a:spcPct val="100000"/>
                </a:lnSpc>
                <a:spcBef>
                  <a:spcPts val="0"/>
                </a:spcBef>
                <a:spcAft>
                  <a:spcPts val="1200"/>
                </a:spcAft>
                <a:buClr>
                  <a:srgbClr val="4D4D4D"/>
                </a:buClr>
                <a:buSzTx/>
                <a:tabLst/>
                <a:defRPr/>
              </a:pPr>
              <a:r>
                <a:rPr lang="en-GB" sz="1200" dirty="0">
                  <a:solidFill>
                    <a:srgbClr val="4D4D4D"/>
                  </a:solidFill>
                  <a:latin typeface="Arial"/>
                  <a:cs typeface="Arial"/>
                </a:rPr>
                <a:t>Metrics – is all or part of the disclosure requirement material?</a:t>
              </a:r>
              <a:endParaRPr kumimoji="0" lang="en-GB" sz="1200" b="0" i="0" u="none" strike="noStrike" kern="1200" cap="none" spc="0" normalizeH="0" baseline="0" noProof="0" dirty="0">
                <a:ln>
                  <a:noFill/>
                </a:ln>
                <a:solidFill>
                  <a:srgbClr val="4D4D4D"/>
                </a:solidFill>
                <a:effectLst/>
                <a:uLnTx/>
                <a:uFillTx/>
                <a:latin typeface="Arial"/>
                <a:ea typeface="+mn-ea"/>
                <a:cs typeface="Arial"/>
              </a:endParaRPr>
            </a:p>
            <a:p>
              <a:pPr marR="0" lvl="0" algn="l" defTabSz="914400" rtl="0" eaLnBrk="1" fontAlgn="auto" latinLnBrk="0" hangingPunct="1">
                <a:lnSpc>
                  <a:spcPct val="100000"/>
                </a:lnSpc>
                <a:spcBef>
                  <a:spcPts val="0"/>
                </a:spcBef>
                <a:spcAft>
                  <a:spcPts val="1200"/>
                </a:spcAft>
                <a:buClr>
                  <a:srgbClr val="4D4D4D"/>
                </a:buClr>
                <a:buSzTx/>
                <a:tabLst/>
                <a:defRPr/>
              </a:pPr>
              <a:r>
                <a:rPr kumimoji="0" lang="en-GB" sz="1200" b="0" i="0" u="none" strike="noStrike" kern="1200" cap="none" spc="0" normalizeH="0" baseline="0" noProof="0" dirty="0">
                  <a:ln>
                    <a:noFill/>
                  </a:ln>
                  <a:solidFill>
                    <a:srgbClr val="4D4D4D"/>
                  </a:solidFill>
                  <a:effectLst/>
                  <a:uLnTx/>
                  <a:uFillTx/>
                  <a:latin typeface="Arial"/>
                  <a:ea typeface="+mn-ea"/>
                  <a:cs typeface="Arial"/>
                </a:rPr>
                <a:t>Output: Disclosure against topical ESRSs relating to each material sustainability matter.</a:t>
              </a:r>
            </a:p>
          </p:txBody>
        </p:sp>
        <p:sp>
          <p:nvSpPr>
            <p:cNvPr id="24" name="TextBox 23">
              <a:extLst>
                <a:ext uri="{FF2B5EF4-FFF2-40B4-BE49-F238E27FC236}">
                  <a16:creationId xmlns:a16="http://schemas.microsoft.com/office/drawing/2014/main" id="{CB87005B-71BD-7D62-B654-8F71E79A2055}"/>
                </a:ext>
              </a:extLst>
            </p:cNvPr>
            <p:cNvSpPr txBox="1"/>
            <p:nvPr/>
          </p:nvSpPr>
          <p:spPr>
            <a:xfrm>
              <a:off x="5282119" y="3039095"/>
              <a:ext cx="1643262" cy="461665"/>
            </a:xfrm>
            <a:prstGeom prst="rect">
              <a:avLst/>
            </a:prstGeom>
            <a:noFill/>
          </p:spPr>
          <p:txBody>
            <a:bodyPr wrap="square" rtlCol="0">
              <a:spAutoFit/>
            </a:bodyPr>
            <a:lstStyle/>
            <a:p>
              <a:pPr algn="ctr"/>
              <a:r>
                <a:rPr lang="en-GB" sz="1200" b="1" dirty="0">
                  <a:solidFill>
                    <a:schemeClr val="bg1"/>
                  </a:solidFill>
                </a:rPr>
                <a:t>Step 3: </a:t>
              </a:r>
              <a:r>
                <a:rPr lang="en-GB" sz="1200" dirty="0">
                  <a:solidFill>
                    <a:schemeClr val="bg1"/>
                  </a:solidFill>
                </a:rPr>
                <a:t>Identify which IROs are material. </a:t>
              </a:r>
            </a:p>
          </p:txBody>
        </p:sp>
        <p:sp>
          <p:nvSpPr>
            <p:cNvPr id="25" name="TextBox 24">
              <a:extLst>
                <a:ext uri="{FF2B5EF4-FFF2-40B4-BE49-F238E27FC236}">
                  <a16:creationId xmlns:a16="http://schemas.microsoft.com/office/drawing/2014/main" id="{1426F419-9ABB-2431-AE5A-8A547452A835}"/>
                </a:ext>
              </a:extLst>
            </p:cNvPr>
            <p:cNvSpPr txBox="1"/>
            <p:nvPr/>
          </p:nvSpPr>
          <p:spPr>
            <a:xfrm>
              <a:off x="1835134" y="3039095"/>
              <a:ext cx="1643262" cy="276999"/>
            </a:xfrm>
            <a:prstGeom prst="rect">
              <a:avLst/>
            </a:prstGeom>
            <a:noFill/>
          </p:spPr>
          <p:txBody>
            <a:bodyPr wrap="square" rtlCol="0">
              <a:spAutoFit/>
            </a:bodyPr>
            <a:lstStyle/>
            <a:p>
              <a:pPr algn="ctr"/>
              <a:r>
                <a:rPr lang="en-GB" sz="1200" b="1" dirty="0">
                  <a:solidFill>
                    <a:schemeClr val="bg1"/>
                  </a:solidFill>
                </a:rPr>
                <a:t>Step 1: </a:t>
              </a:r>
              <a:r>
                <a:rPr lang="en-GB" sz="1200" dirty="0">
                  <a:solidFill>
                    <a:schemeClr val="bg1"/>
                  </a:solidFill>
                </a:rPr>
                <a:t>Understanding the context. </a:t>
              </a:r>
            </a:p>
          </p:txBody>
        </p:sp>
      </p:grpSp>
      <p:pic>
        <p:nvPicPr>
          <p:cNvPr id="4" name="Picture 2" descr="Image result for ulb llm international business law">
            <a:hlinkClick r:id="rId2"/>
            <a:extLst>
              <a:ext uri="{FF2B5EF4-FFF2-40B4-BE49-F238E27FC236}">
                <a16:creationId xmlns:a16="http://schemas.microsoft.com/office/drawing/2014/main" id="{848C259B-1BE9-4EAF-3167-992C3907E3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482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sustainability impacts, risks and opportunities (IROs)?</a:t>
            </a:r>
          </a:p>
        </p:txBody>
      </p:sp>
      <p:sp>
        <p:nvSpPr>
          <p:cNvPr id="7" name="Freeform: Shape 6">
            <a:extLst>
              <a:ext uri="{FF2B5EF4-FFF2-40B4-BE49-F238E27FC236}">
                <a16:creationId xmlns:a16="http://schemas.microsoft.com/office/drawing/2014/main" id="{8C41A502-D455-EFC8-D10C-0EDD70C817E1}"/>
              </a:ext>
            </a:extLst>
          </p:cNvPr>
          <p:cNvSpPr>
            <a:spLocks/>
          </p:cNvSpPr>
          <p:nvPr/>
        </p:nvSpPr>
        <p:spPr>
          <a:xfrm>
            <a:off x="331528" y="1368009"/>
            <a:ext cx="5622928"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99CC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8" name="Freeform: Shape 7">
            <a:extLst>
              <a:ext uri="{FF2B5EF4-FFF2-40B4-BE49-F238E27FC236}">
                <a16:creationId xmlns:a16="http://schemas.microsoft.com/office/drawing/2014/main" id="{731C2BF8-0BFF-D8B1-30E1-C1731AA7BB56}"/>
              </a:ext>
            </a:extLst>
          </p:cNvPr>
          <p:cNvSpPr/>
          <p:nvPr/>
        </p:nvSpPr>
        <p:spPr>
          <a:xfrm>
            <a:off x="313201" y="1368000"/>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9" name="Rectangle 8">
            <a:extLst>
              <a:ext uri="{FF2B5EF4-FFF2-40B4-BE49-F238E27FC236}">
                <a16:creationId xmlns:a16="http://schemas.microsoft.com/office/drawing/2014/main" id="{0CCB229A-0469-FBAF-9F37-AEBF507493A4}"/>
              </a:ext>
            </a:extLst>
          </p:cNvPr>
          <p:cNvSpPr>
            <a:spLocks/>
          </p:cNvSpPr>
          <p:nvPr/>
        </p:nvSpPr>
        <p:spPr>
          <a:xfrm>
            <a:off x="320780" y="1811520"/>
            <a:ext cx="5641255" cy="1894441"/>
          </a:xfrm>
          <a:prstGeom prst="rect">
            <a:avLst/>
          </a:prstGeom>
          <a:solidFill>
            <a:srgbClr val="99CC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10" name="TextBox 9">
            <a:extLst>
              <a:ext uri="{FF2B5EF4-FFF2-40B4-BE49-F238E27FC236}">
                <a16:creationId xmlns:a16="http://schemas.microsoft.com/office/drawing/2014/main" id="{87B4A062-0D96-73DC-F837-CAFB4F711208}"/>
              </a:ext>
            </a:extLst>
          </p:cNvPr>
          <p:cNvSpPr txBox="1"/>
          <p:nvPr/>
        </p:nvSpPr>
        <p:spPr>
          <a:xfrm>
            <a:off x="967690" y="1473711"/>
            <a:ext cx="4802622"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Negative impact</a:t>
            </a:r>
            <a:endParaRPr lang="en-GB" sz="1100" b="1" dirty="0">
              <a:solidFill>
                <a:srgbClr val="4D4D4D"/>
              </a:solidFill>
            </a:endParaRPr>
          </a:p>
        </p:txBody>
      </p:sp>
      <p:sp>
        <p:nvSpPr>
          <p:cNvPr id="11" name="Rectangle 10">
            <a:extLst>
              <a:ext uri="{FF2B5EF4-FFF2-40B4-BE49-F238E27FC236}">
                <a16:creationId xmlns:a16="http://schemas.microsoft.com/office/drawing/2014/main" id="{517CFB9F-0E1B-3B25-C0BF-02FD2A052935}"/>
              </a:ext>
            </a:extLst>
          </p:cNvPr>
          <p:cNvSpPr>
            <a:spLocks noChangeAspect="1"/>
          </p:cNvSpPr>
          <p:nvPr/>
        </p:nvSpPr>
        <p:spPr>
          <a:xfrm>
            <a:off x="294736" y="1831213"/>
            <a:ext cx="5652139" cy="1665350"/>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 actual or potential </a:t>
            </a:r>
            <a:r>
              <a:rPr lang="en-GB" sz="1100" b="1" dirty="0">
                <a:solidFill>
                  <a:srgbClr val="4D4D4D"/>
                </a:solidFill>
                <a:effectLst/>
                <a:latin typeface="Arial" panose="020B0604020202020204" pitchFamily="34" charset="0"/>
                <a:ea typeface="Arial" panose="020B0604020202020204" pitchFamily="34" charset="0"/>
              </a:rPr>
              <a:t>negative effect </a:t>
            </a:r>
            <a:r>
              <a:rPr lang="en-GB" sz="1100" dirty="0">
                <a:solidFill>
                  <a:srgbClr val="4D4D4D"/>
                </a:solidFill>
                <a:effectLst/>
                <a:latin typeface="Arial" panose="020B0604020202020204" pitchFamily="34" charset="0"/>
                <a:ea typeface="Arial" panose="020B0604020202020204" pitchFamily="34" charset="0"/>
              </a:rPr>
              <a:t>the undertaking has or could have </a:t>
            </a:r>
            <a:r>
              <a:rPr lang="en-GB" sz="1100" b="1" dirty="0">
                <a:solidFill>
                  <a:srgbClr val="4D4D4D"/>
                </a:solidFill>
                <a:effectLst/>
                <a:latin typeface="Arial" panose="020B0604020202020204" pitchFamily="34" charset="0"/>
                <a:ea typeface="Arial" panose="020B0604020202020204" pitchFamily="34" charset="0"/>
              </a:rPr>
              <a:t>on the environment and people</a:t>
            </a:r>
            <a:r>
              <a:rPr lang="en-GB" sz="1100" dirty="0">
                <a:solidFill>
                  <a:srgbClr val="4D4D4D"/>
                </a:solidFill>
                <a:effectLst/>
                <a:latin typeface="Arial" panose="020B0604020202020204" pitchFamily="34" charset="0"/>
                <a:ea typeface="Arial" panose="020B0604020202020204" pitchFamily="34" charset="0"/>
              </a:rPr>
              <a:t>.</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Relevant negative impacts are those that are connected with the undertaking’s own operations and upstream and downstream value chain, including through its products and services, as well as through its business relationships. </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Negative impacts can be intended or unintended, and reversible or irreversible. They can arise over the short-, medium-, or long-term. </a:t>
            </a:r>
            <a:endParaRPr lang="en-GB" sz="1100" dirty="0">
              <a:solidFill>
                <a:srgbClr val="4D4D4D"/>
              </a:solidFill>
              <a:highlight>
                <a:srgbClr val="FFFF00"/>
              </a:highlight>
            </a:endParaRPr>
          </a:p>
        </p:txBody>
      </p:sp>
      <p:sp>
        <p:nvSpPr>
          <p:cNvPr id="12" name="Freeform: Shape 11">
            <a:extLst>
              <a:ext uri="{FF2B5EF4-FFF2-40B4-BE49-F238E27FC236}">
                <a16:creationId xmlns:a16="http://schemas.microsoft.com/office/drawing/2014/main" id="{A8802DBD-B992-356D-CA65-2617D2345DC2}"/>
              </a:ext>
            </a:extLst>
          </p:cNvPr>
          <p:cNvSpPr>
            <a:spLocks/>
          </p:cNvSpPr>
          <p:nvPr/>
        </p:nvSpPr>
        <p:spPr>
          <a:xfrm>
            <a:off x="6223721" y="1368018"/>
            <a:ext cx="5641254"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7CBCD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13" name="Freeform: Shape 12">
            <a:extLst>
              <a:ext uri="{FF2B5EF4-FFF2-40B4-BE49-F238E27FC236}">
                <a16:creationId xmlns:a16="http://schemas.microsoft.com/office/drawing/2014/main" id="{B9D07544-B677-2687-FC8E-58AD66076610}"/>
              </a:ext>
            </a:extLst>
          </p:cNvPr>
          <p:cNvSpPr/>
          <p:nvPr/>
        </p:nvSpPr>
        <p:spPr>
          <a:xfrm>
            <a:off x="6205394" y="1368009"/>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7CBCD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4" name="Rectangle 13">
            <a:extLst>
              <a:ext uri="{FF2B5EF4-FFF2-40B4-BE49-F238E27FC236}">
                <a16:creationId xmlns:a16="http://schemas.microsoft.com/office/drawing/2014/main" id="{0D708689-2CFC-2A31-FC11-DD4D292B5A18}"/>
              </a:ext>
            </a:extLst>
          </p:cNvPr>
          <p:cNvSpPr>
            <a:spLocks/>
          </p:cNvSpPr>
          <p:nvPr/>
        </p:nvSpPr>
        <p:spPr>
          <a:xfrm>
            <a:off x="6205392" y="1811520"/>
            <a:ext cx="5659583" cy="1894441"/>
          </a:xfrm>
          <a:prstGeom prst="rect">
            <a:avLst/>
          </a:prstGeom>
          <a:solidFill>
            <a:srgbClr val="7CBCD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15" name="TextBox 14">
            <a:extLst>
              <a:ext uri="{FF2B5EF4-FFF2-40B4-BE49-F238E27FC236}">
                <a16:creationId xmlns:a16="http://schemas.microsoft.com/office/drawing/2014/main" id="{6C845BAF-D2B9-23C8-F9CD-2DB3B97313B1}"/>
              </a:ext>
            </a:extLst>
          </p:cNvPr>
          <p:cNvSpPr txBox="1"/>
          <p:nvPr/>
        </p:nvSpPr>
        <p:spPr>
          <a:xfrm>
            <a:off x="6881851" y="1476387"/>
            <a:ext cx="3838949"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Risk</a:t>
            </a:r>
            <a:endParaRPr lang="en-GB" sz="1100" b="1" dirty="0">
              <a:solidFill>
                <a:srgbClr val="4D4D4D"/>
              </a:solidFill>
            </a:endParaRPr>
          </a:p>
        </p:txBody>
      </p:sp>
      <p:cxnSp>
        <p:nvCxnSpPr>
          <p:cNvPr id="16" name="Straight Connector 15">
            <a:extLst>
              <a:ext uri="{FF2B5EF4-FFF2-40B4-BE49-F238E27FC236}">
                <a16:creationId xmlns:a16="http://schemas.microsoft.com/office/drawing/2014/main" id="{00F839E5-0802-5CB8-BEE4-49B32CAB3A6C}"/>
              </a:ext>
            </a:extLst>
          </p:cNvPr>
          <p:cNvCxnSpPr>
            <a:cxnSpLocks/>
          </p:cNvCxnSpPr>
          <p:nvPr/>
        </p:nvCxnSpPr>
        <p:spPr>
          <a:xfrm>
            <a:off x="6076069" y="1338134"/>
            <a:ext cx="4085" cy="4845019"/>
          </a:xfrm>
          <a:prstGeom prst="line">
            <a:avLst/>
          </a:prstGeom>
          <a:ln w="28575">
            <a:solidFill>
              <a:srgbClr val="BFBAB2"/>
            </a:solidFill>
            <a:prstDash val="sysDot"/>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B256BA6-A61F-983D-1E98-CD3BA88CE5DB}"/>
              </a:ext>
            </a:extLst>
          </p:cNvPr>
          <p:cNvSpPr>
            <a:spLocks noChangeAspect="1"/>
          </p:cNvSpPr>
          <p:nvPr/>
        </p:nvSpPr>
        <p:spPr>
          <a:xfrm>
            <a:off x="6209113" y="1812822"/>
            <a:ext cx="5652139" cy="1834108"/>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b="1" dirty="0">
                <a:solidFill>
                  <a:srgbClr val="4D4D4D"/>
                </a:solidFill>
                <a:effectLst/>
                <a:latin typeface="Arial" panose="020B0604020202020204" pitchFamily="34" charset="0"/>
                <a:ea typeface="Arial" panose="020B0604020202020204" pitchFamily="34" charset="0"/>
              </a:rPr>
              <a:t>Sustainability-related risks </a:t>
            </a:r>
            <a:r>
              <a:rPr lang="en-GB" sz="1100" dirty="0">
                <a:solidFill>
                  <a:srgbClr val="4D4D4D"/>
                </a:solidFill>
                <a:effectLst/>
                <a:latin typeface="Arial" panose="020B0604020202020204" pitchFamily="34" charset="0"/>
                <a:ea typeface="Arial" panose="020B0604020202020204" pitchFamily="34" charset="0"/>
              </a:rPr>
              <a:t>with </a:t>
            </a:r>
            <a:r>
              <a:rPr lang="en-GB" sz="1100" b="1" dirty="0">
                <a:solidFill>
                  <a:srgbClr val="4D4D4D"/>
                </a:solidFill>
                <a:effectLst/>
                <a:latin typeface="Arial" panose="020B0604020202020204" pitchFamily="34" charset="0"/>
                <a:ea typeface="Arial" panose="020B0604020202020204" pitchFamily="34" charset="0"/>
              </a:rPr>
              <a:t>negative</a:t>
            </a:r>
            <a:r>
              <a:rPr lang="en-GB" sz="1100" dirty="0">
                <a:solidFill>
                  <a:srgbClr val="4D4D4D"/>
                </a:solidFill>
                <a:effectLst/>
                <a:latin typeface="Arial" panose="020B0604020202020204" pitchFamily="34" charset="0"/>
                <a:ea typeface="Arial" panose="020B0604020202020204" pitchFamily="34" charset="0"/>
              </a:rPr>
              <a:t> </a:t>
            </a:r>
            <a:r>
              <a:rPr lang="en-GB" sz="1100" b="1" dirty="0">
                <a:solidFill>
                  <a:srgbClr val="4D4D4D"/>
                </a:solidFill>
                <a:effectLst/>
                <a:latin typeface="Arial" panose="020B0604020202020204" pitchFamily="34" charset="0"/>
                <a:ea typeface="Arial" panose="020B0604020202020204" pitchFamily="34" charset="0"/>
              </a:rPr>
              <a:t>financial effects</a:t>
            </a:r>
            <a:endParaRPr lang="en-GB" sz="1100" dirty="0">
              <a:solidFill>
                <a:srgbClr val="4D4D4D"/>
              </a:solidFill>
              <a:effectLst/>
              <a:latin typeface="Arial" panose="020B0604020202020204" pitchFamily="34" charset="0"/>
              <a:ea typeface="Arial" panose="020B0604020202020204" pitchFamily="34" charset="0"/>
            </a:endParaRPr>
          </a:p>
          <a:p>
            <a:pPr>
              <a:buClr>
                <a:srgbClr val="4D4D4D"/>
              </a:buClr>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latin typeface="Arial" panose="020B0604020202020204" pitchFamily="34" charset="0"/>
              </a:rPr>
              <a:t>Sustainability-related risks are uncertain ESG events or conditions that, if they occur, could cause a potential material negative effect on the undertaking’s business model or strategy and on its capability to achieve its goals and targets and to create value. They therefore may influence its decisions and those of its business relationships with regard to sustainability matters. </a:t>
            </a:r>
          </a:p>
          <a:p>
            <a:pPr>
              <a:buClr>
                <a:srgbClr val="4D4D4D"/>
              </a:buClr>
            </a:pPr>
            <a:endParaRPr lang="en-GB" sz="11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Financial effects are those that affect the undertaking’s financial position, financial performance, cash flows, access to finance or cost of capital in the short, medium or long term.</a:t>
            </a:r>
            <a:endParaRPr lang="en-GB" sz="1100" dirty="0">
              <a:solidFill>
                <a:srgbClr val="4D4D4D"/>
              </a:solidFill>
            </a:endParaRPr>
          </a:p>
        </p:txBody>
      </p:sp>
      <p:sp>
        <p:nvSpPr>
          <p:cNvPr id="28" name="Freeform: Shape 27">
            <a:extLst>
              <a:ext uri="{FF2B5EF4-FFF2-40B4-BE49-F238E27FC236}">
                <a16:creationId xmlns:a16="http://schemas.microsoft.com/office/drawing/2014/main" id="{E4379B77-D61B-CE3C-35FD-62C71A254108}"/>
              </a:ext>
            </a:extLst>
          </p:cNvPr>
          <p:cNvSpPr>
            <a:spLocks/>
          </p:cNvSpPr>
          <p:nvPr/>
        </p:nvSpPr>
        <p:spPr>
          <a:xfrm>
            <a:off x="323947" y="3817860"/>
            <a:ext cx="5622928"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99CC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29" name="Freeform: Shape 28">
            <a:extLst>
              <a:ext uri="{FF2B5EF4-FFF2-40B4-BE49-F238E27FC236}">
                <a16:creationId xmlns:a16="http://schemas.microsoft.com/office/drawing/2014/main" id="{42C90666-42D9-32D1-396A-A98C99970806}"/>
              </a:ext>
            </a:extLst>
          </p:cNvPr>
          <p:cNvSpPr/>
          <p:nvPr/>
        </p:nvSpPr>
        <p:spPr>
          <a:xfrm>
            <a:off x="305620" y="3817851"/>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0" name="Rectangle 29">
            <a:extLst>
              <a:ext uri="{FF2B5EF4-FFF2-40B4-BE49-F238E27FC236}">
                <a16:creationId xmlns:a16="http://schemas.microsoft.com/office/drawing/2014/main" id="{843A7BBE-9873-E09E-7E36-C685D26EC026}"/>
              </a:ext>
            </a:extLst>
          </p:cNvPr>
          <p:cNvSpPr>
            <a:spLocks/>
          </p:cNvSpPr>
          <p:nvPr/>
        </p:nvSpPr>
        <p:spPr>
          <a:xfrm>
            <a:off x="313199" y="4261371"/>
            <a:ext cx="5641255" cy="1894441"/>
          </a:xfrm>
          <a:prstGeom prst="rect">
            <a:avLst/>
          </a:prstGeom>
          <a:solidFill>
            <a:srgbClr val="99CC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31" name="TextBox 30">
            <a:extLst>
              <a:ext uri="{FF2B5EF4-FFF2-40B4-BE49-F238E27FC236}">
                <a16:creationId xmlns:a16="http://schemas.microsoft.com/office/drawing/2014/main" id="{7E031B30-1CB5-ECD2-049F-563B72D7DF6F}"/>
              </a:ext>
            </a:extLst>
          </p:cNvPr>
          <p:cNvSpPr txBox="1"/>
          <p:nvPr/>
        </p:nvSpPr>
        <p:spPr>
          <a:xfrm>
            <a:off x="960109" y="3923562"/>
            <a:ext cx="4802622"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Positive impact</a:t>
            </a:r>
            <a:endParaRPr lang="en-GB" sz="1100" b="1" dirty="0">
              <a:solidFill>
                <a:srgbClr val="4D4D4D"/>
              </a:solidFill>
            </a:endParaRPr>
          </a:p>
        </p:txBody>
      </p:sp>
      <p:sp>
        <p:nvSpPr>
          <p:cNvPr id="32" name="Rectangle 31">
            <a:extLst>
              <a:ext uri="{FF2B5EF4-FFF2-40B4-BE49-F238E27FC236}">
                <a16:creationId xmlns:a16="http://schemas.microsoft.com/office/drawing/2014/main" id="{7CE1A96F-A9B9-CD2B-B523-B0B89B75325E}"/>
              </a:ext>
            </a:extLst>
          </p:cNvPr>
          <p:cNvSpPr>
            <a:spLocks noChangeAspect="1"/>
          </p:cNvSpPr>
          <p:nvPr/>
        </p:nvSpPr>
        <p:spPr>
          <a:xfrm>
            <a:off x="305618" y="4319164"/>
            <a:ext cx="5652139" cy="1665350"/>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 actual or potential </a:t>
            </a:r>
            <a:r>
              <a:rPr lang="en-GB" sz="1100" b="1" dirty="0">
                <a:solidFill>
                  <a:srgbClr val="4D4D4D"/>
                </a:solidFill>
                <a:effectLst/>
                <a:latin typeface="Arial" panose="020B0604020202020204" pitchFamily="34" charset="0"/>
                <a:ea typeface="Arial" panose="020B0604020202020204" pitchFamily="34" charset="0"/>
              </a:rPr>
              <a:t>positive effect </a:t>
            </a:r>
            <a:r>
              <a:rPr lang="en-GB" sz="1100" dirty="0">
                <a:solidFill>
                  <a:srgbClr val="4D4D4D"/>
                </a:solidFill>
                <a:effectLst/>
                <a:latin typeface="Arial" panose="020B0604020202020204" pitchFamily="34" charset="0"/>
                <a:ea typeface="Arial" panose="020B0604020202020204" pitchFamily="34" charset="0"/>
              </a:rPr>
              <a:t>the undertaking has or could have </a:t>
            </a:r>
            <a:r>
              <a:rPr lang="en-GB" sz="1100" b="1" dirty="0">
                <a:solidFill>
                  <a:srgbClr val="4D4D4D"/>
                </a:solidFill>
                <a:effectLst/>
                <a:latin typeface="Arial" panose="020B0604020202020204" pitchFamily="34" charset="0"/>
                <a:ea typeface="Arial" panose="020B0604020202020204" pitchFamily="34" charset="0"/>
              </a:rPr>
              <a:t>on the environment and people</a:t>
            </a:r>
            <a:r>
              <a:rPr lang="en-GB" sz="1100" dirty="0">
                <a:solidFill>
                  <a:srgbClr val="4D4D4D"/>
                </a:solidFill>
                <a:effectLst/>
                <a:latin typeface="Arial" panose="020B0604020202020204" pitchFamily="34" charset="0"/>
                <a:ea typeface="Arial" panose="020B0604020202020204" pitchFamily="34" charset="0"/>
              </a:rPr>
              <a:t>.</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Relevant positive impacts are those that are connected with the undertaking’s own operations and upstream and downstream value chain, including through its products and services, as well as through its business relationships. </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latin typeface="Arial" panose="020B0604020202020204" pitchFamily="34" charset="0"/>
                <a:ea typeface="Arial" panose="020B0604020202020204" pitchFamily="34" charset="0"/>
              </a:rPr>
              <a:t>P</a:t>
            </a:r>
            <a:r>
              <a:rPr lang="en-GB" sz="1100" dirty="0">
                <a:solidFill>
                  <a:srgbClr val="4D4D4D"/>
                </a:solidFill>
                <a:effectLst/>
                <a:latin typeface="Arial" panose="020B0604020202020204" pitchFamily="34" charset="0"/>
                <a:ea typeface="Arial" panose="020B0604020202020204" pitchFamily="34" charset="0"/>
              </a:rPr>
              <a:t>ositive impacts can be intended or unintended, and reversible or irreversible. They can arise over the short-, medium-, or long-term. </a:t>
            </a:r>
            <a:endParaRPr lang="en-GB" sz="1100" dirty="0">
              <a:solidFill>
                <a:srgbClr val="4D4D4D"/>
              </a:solidFill>
              <a:highlight>
                <a:srgbClr val="FFFF00"/>
              </a:highlight>
            </a:endParaRPr>
          </a:p>
          <a:p>
            <a:pPr marL="171450" indent="-171450">
              <a:buClr>
                <a:srgbClr val="4D4D4D"/>
              </a:buClr>
              <a:buFont typeface="Arial" panose="020B0604020202020204" pitchFamily="34" charset="0"/>
              <a:buChar char="&gt;"/>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endParaRPr lang="en-GB" sz="1100" dirty="0">
              <a:solidFill>
                <a:srgbClr val="4D4D4D"/>
              </a:solidFill>
              <a:highlight>
                <a:srgbClr val="FFFF00"/>
              </a:highlight>
            </a:endParaRPr>
          </a:p>
        </p:txBody>
      </p:sp>
      <p:sp>
        <p:nvSpPr>
          <p:cNvPr id="33" name="Freeform: Shape 32">
            <a:extLst>
              <a:ext uri="{FF2B5EF4-FFF2-40B4-BE49-F238E27FC236}">
                <a16:creationId xmlns:a16="http://schemas.microsoft.com/office/drawing/2014/main" id="{E506E455-E56B-F844-947E-436C01CD4298}"/>
              </a:ext>
            </a:extLst>
          </p:cNvPr>
          <p:cNvSpPr>
            <a:spLocks/>
          </p:cNvSpPr>
          <p:nvPr/>
        </p:nvSpPr>
        <p:spPr>
          <a:xfrm>
            <a:off x="6216140" y="3817869"/>
            <a:ext cx="5641254"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7CBCD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34" name="Freeform: Shape 33">
            <a:extLst>
              <a:ext uri="{FF2B5EF4-FFF2-40B4-BE49-F238E27FC236}">
                <a16:creationId xmlns:a16="http://schemas.microsoft.com/office/drawing/2014/main" id="{4DF15656-18AD-B7E1-C2CA-D0B1446E453B}"/>
              </a:ext>
            </a:extLst>
          </p:cNvPr>
          <p:cNvSpPr/>
          <p:nvPr/>
        </p:nvSpPr>
        <p:spPr>
          <a:xfrm>
            <a:off x="6197813" y="3817860"/>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7CBCD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5" name="Rectangle 34">
            <a:extLst>
              <a:ext uri="{FF2B5EF4-FFF2-40B4-BE49-F238E27FC236}">
                <a16:creationId xmlns:a16="http://schemas.microsoft.com/office/drawing/2014/main" id="{00F12454-C707-A341-3111-9FE53904E7B9}"/>
              </a:ext>
            </a:extLst>
          </p:cNvPr>
          <p:cNvSpPr>
            <a:spLocks/>
          </p:cNvSpPr>
          <p:nvPr/>
        </p:nvSpPr>
        <p:spPr>
          <a:xfrm>
            <a:off x="6197811" y="4261371"/>
            <a:ext cx="5659583" cy="1894441"/>
          </a:xfrm>
          <a:prstGeom prst="rect">
            <a:avLst/>
          </a:prstGeom>
          <a:solidFill>
            <a:srgbClr val="7CBCD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4D4D4D"/>
                </a:solidFill>
                <a:effectLst/>
                <a:cs typeface="Times New Roman" panose="02020603050405020304" pitchFamily="18" charset="0"/>
              </a:rPr>
              <a:t> </a:t>
            </a:r>
            <a:endParaRPr lang="en-GB" sz="1100" dirty="0">
              <a:solidFill>
                <a:srgbClr val="4D4D4D"/>
              </a:solidFill>
              <a:effectLst/>
              <a:cs typeface="Times New Roman" panose="02020603050405020304" pitchFamily="18" charset="0"/>
            </a:endParaRPr>
          </a:p>
        </p:txBody>
      </p:sp>
      <p:sp>
        <p:nvSpPr>
          <p:cNvPr id="36" name="TextBox 35">
            <a:extLst>
              <a:ext uri="{FF2B5EF4-FFF2-40B4-BE49-F238E27FC236}">
                <a16:creationId xmlns:a16="http://schemas.microsoft.com/office/drawing/2014/main" id="{B3A9B971-8091-C17F-F280-2D110F0FBA48}"/>
              </a:ext>
            </a:extLst>
          </p:cNvPr>
          <p:cNvSpPr txBox="1"/>
          <p:nvPr/>
        </p:nvSpPr>
        <p:spPr>
          <a:xfrm>
            <a:off x="6874270" y="3926238"/>
            <a:ext cx="3838949"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Opportunity</a:t>
            </a:r>
            <a:endParaRPr lang="en-GB" sz="1100" b="1" dirty="0">
              <a:solidFill>
                <a:srgbClr val="4D4D4D"/>
              </a:solidFill>
            </a:endParaRPr>
          </a:p>
        </p:txBody>
      </p:sp>
      <p:cxnSp>
        <p:nvCxnSpPr>
          <p:cNvPr id="37" name="Straight Connector 36">
            <a:extLst>
              <a:ext uri="{FF2B5EF4-FFF2-40B4-BE49-F238E27FC236}">
                <a16:creationId xmlns:a16="http://schemas.microsoft.com/office/drawing/2014/main" id="{91A3A7E7-0991-B720-F5CF-5256D5BAA495}"/>
              </a:ext>
            </a:extLst>
          </p:cNvPr>
          <p:cNvCxnSpPr>
            <a:cxnSpLocks/>
          </p:cNvCxnSpPr>
          <p:nvPr/>
        </p:nvCxnSpPr>
        <p:spPr>
          <a:xfrm>
            <a:off x="305618" y="3760644"/>
            <a:ext cx="11555497" cy="0"/>
          </a:xfrm>
          <a:prstGeom prst="line">
            <a:avLst/>
          </a:prstGeom>
          <a:ln w="28575">
            <a:solidFill>
              <a:srgbClr val="BFBAB2"/>
            </a:solidFill>
            <a:prstDash val="sysDot"/>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E2428A2D-C114-D0D7-6BD8-A50EDBFA63FF}"/>
              </a:ext>
            </a:extLst>
          </p:cNvPr>
          <p:cNvSpPr>
            <a:spLocks noChangeAspect="1"/>
          </p:cNvSpPr>
          <p:nvPr/>
        </p:nvSpPr>
        <p:spPr>
          <a:xfrm>
            <a:off x="6201532" y="4319163"/>
            <a:ext cx="5652139" cy="1836649"/>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b="1" dirty="0">
                <a:solidFill>
                  <a:srgbClr val="4D4D4D"/>
                </a:solidFill>
                <a:effectLst/>
                <a:latin typeface="Arial" panose="020B0604020202020204" pitchFamily="34" charset="0"/>
                <a:ea typeface="Arial" panose="020B0604020202020204" pitchFamily="34" charset="0"/>
              </a:rPr>
              <a:t>Sustainability-related opportunities </a:t>
            </a:r>
            <a:r>
              <a:rPr lang="en-GB" sz="1100" dirty="0">
                <a:solidFill>
                  <a:srgbClr val="4D4D4D"/>
                </a:solidFill>
                <a:effectLst/>
                <a:latin typeface="Arial" panose="020B0604020202020204" pitchFamily="34" charset="0"/>
                <a:ea typeface="Arial" panose="020B0604020202020204" pitchFamily="34" charset="0"/>
              </a:rPr>
              <a:t>with </a:t>
            </a:r>
            <a:r>
              <a:rPr lang="en-GB" sz="1100" b="1" dirty="0">
                <a:solidFill>
                  <a:srgbClr val="4D4D4D"/>
                </a:solidFill>
                <a:effectLst/>
                <a:latin typeface="Arial" panose="020B0604020202020204" pitchFamily="34" charset="0"/>
                <a:ea typeface="Arial" panose="020B0604020202020204" pitchFamily="34" charset="0"/>
              </a:rPr>
              <a:t>positive</a:t>
            </a:r>
            <a:r>
              <a:rPr lang="en-GB" sz="1100" dirty="0">
                <a:solidFill>
                  <a:srgbClr val="4D4D4D"/>
                </a:solidFill>
                <a:effectLst/>
                <a:latin typeface="Arial" panose="020B0604020202020204" pitchFamily="34" charset="0"/>
                <a:ea typeface="Arial" panose="020B0604020202020204" pitchFamily="34" charset="0"/>
              </a:rPr>
              <a:t> </a:t>
            </a:r>
            <a:r>
              <a:rPr lang="en-GB" sz="1100" b="1" dirty="0">
                <a:solidFill>
                  <a:srgbClr val="4D4D4D"/>
                </a:solidFill>
                <a:effectLst/>
                <a:latin typeface="Arial" panose="020B0604020202020204" pitchFamily="34" charset="0"/>
                <a:ea typeface="Arial" panose="020B0604020202020204" pitchFamily="34" charset="0"/>
              </a:rPr>
              <a:t>financial effects</a:t>
            </a:r>
            <a:r>
              <a:rPr lang="en-GB" sz="1100" dirty="0">
                <a:solidFill>
                  <a:srgbClr val="4D4D4D"/>
                </a:solidFill>
                <a:effectLst/>
                <a:latin typeface="Arial" panose="020B0604020202020204" pitchFamily="34" charset="0"/>
                <a:ea typeface="Arial" panose="020B0604020202020204" pitchFamily="34" charset="0"/>
              </a:rPr>
              <a:t>.</a:t>
            </a:r>
          </a:p>
          <a:p>
            <a:pPr>
              <a:buClr>
                <a:srgbClr val="4D4D4D"/>
              </a:buClr>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latin typeface="Arial" panose="020B0604020202020204" pitchFamily="34" charset="0"/>
              </a:rPr>
              <a:t>Sustainability-related opportunities are uncertain ESG events or conditions that, if they occur, could cause a potential material positive effect on the undertaking’s business model or strategy and on its capability to achieve its goals and targets and to create value. They therefore may influence its decisions and those of its business relationship partners with regard to sustainability matters. </a:t>
            </a:r>
          </a:p>
          <a:p>
            <a:pPr>
              <a:buClr>
                <a:srgbClr val="4D4D4D"/>
              </a:buClr>
            </a:pPr>
            <a:endParaRPr lang="en-GB" sz="1100" dirty="0">
              <a:solidFill>
                <a:srgbClr val="4D4D4D"/>
              </a:solidFill>
              <a:latin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Financial effects are those that affect the undertaking’s financial position, financial performance and cash flows in the short, medium or long term.</a:t>
            </a: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a:buClr>
                <a:srgbClr val="4D4D4D"/>
              </a:buClr>
            </a:pPr>
            <a:endParaRPr lang="en-GB" sz="1100" dirty="0">
              <a:solidFill>
                <a:srgbClr val="4D4D4D"/>
              </a:solidFill>
              <a:highlight>
                <a:srgbClr val="FFFF00"/>
              </a:highlight>
            </a:endParaRPr>
          </a:p>
        </p:txBody>
      </p:sp>
      <p:pic>
        <p:nvPicPr>
          <p:cNvPr id="6" name="Graphic 5" descr="Warning with solid fill">
            <a:extLst>
              <a:ext uri="{FF2B5EF4-FFF2-40B4-BE49-F238E27FC236}">
                <a16:creationId xmlns:a16="http://schemas.microsoft.com/office/drawing/2014/main" id="{190A90CB-7181-AC8B-DCA5-96D383F3D2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036" y="1422749"/>
            <a:ext cx="320492" cy="320492"/>
          </a:xfrm>
          <a:prstGeom prst="rect">
            <a:avLst/>
          </a:prstGeom>
        </p:spPr>
      </p:pic>
      <p:pic>
        <p:nvPicPr>
          <p:cNvPr id="54" name="Graphic 53" descr="Open hand with plant with solid fill">
            <a:extLst>
              <a:ext uri="{FF2B5EF4-FFF2-40B4-BE49-F238E27FC236}">
                <a16:creationId xmlns:a16="http://schemas.microsoft.com/office/drawing/2014/main" id="{383D0CC5-7B5B-FC47-E863-E3234B9BC8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9964" y="3826274"/>
            <a:ext cx="426675" cy="426675"/>
          </a:xfrm>
          <a:prstGeom prst="rect">
            <a:avLst/>
          </a:prstGeom>
        </p:spPr>
      </p:pic>
      <p:pic>
        <p:nvPicPr>
          <p:cNvPr id="60" name="Graphic 59" descr="Research with solid fill">
            <a:extLst>
              <a:ext uri="{FF2B5EF4-FFF2-40B4-BE49-F238E27FC236}">
                <a16:creationId xmlns:a16="http://schemas.microsoft.com/office/drawing/2014/main" id="{A4F24D29-C00D-259B-476B-A05980F4B7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91474" y="1384640"/>
            <a:ext cx="413515" cy="413515"/>
          </a:xfrm>
          <a:prstGeom prst="rect">
            <a:avLst/>
          </a:prstGeom>
        </p:spPr>
      </p:pic>
      <p:pic>
        <p:nvPicPr>
          <p:cNvPr id="62" name="Graphic 61" descr="Transfer with solid fill">
            <a:extLst>
              <a:ext uri="{FF2B5EF4-FFF2-40B4-BE49-F238E27FC236}">
                <a16:creationId xmlns:a16="http://schemas.microsoft.com/office/drawing/2014/main" id="{4CDF4FF0-7B0F-3947-E2B7-7EF16E6C8D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76232" y="3839204"/>
            <a:ext cx="400814" cy="400814"/>
          </a:xfrm>
          <a:prstGeom prst="rect">
            <a:avLst/>
          </a:prstGeom>
        </p:spPr>
      </p:pic>
      <p:pic>
        <p:nvPicPr>
          <p:cNvPr id="4" name="Picture 2" descr="Image result for ulb llm international business law">
            <a:hlinkClick r:id="rId11"/>
            <a:extLst>
              <a:ext uri="{FF2B5EF4-FFF2-40B4-BE49-F238E27FC236}">
                <a16:creationId xmlns:a16="http://schemas.microsoft.com/office/drawing/2014/main" id="{8AC83860-6B2B-8D95-72CE-B4D9542F77C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944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12800" y="374650"/>
            <a:ext cx="11347400" cy="856800"/>
          </a:xfrm>
        </p:spPr>
        <p:txBody>
          <a:bodyPr/>
          <a:lstStyle/>
          <a:p>
            <a:r>
              <a:rPr lang="en-GB" dirty="0"/>
              <a:t>Own operations vs value chain</a:t>
            </a:r>
          </a:p>
        </p:txBody>
      </p:sp>
      <p:sp>
        <p:nvSpPr>
          <p:cNvPr id="5" name="TextBox 4">
            <a:extLst>
              <a:ext uri="{FF2B5EF4-FFF2-40B4-BE49-F238E27FC236}">
                <a16:creationId xmlns:a16="http://schemas.microsoft.com/office/drawing/2014/main" id="{3BA0E4D7-BAFF-912B-3986-E8CFA6FF55DB}"/>
              </a:ext>
            </a:extLst>
          </p:cNvPr>
          <p:cNvSpPr txBox="1"/>
          <p:nvPr/>
        </p:nvSpPr>
        <p:spPr>
          <a:xfrm>
            <a:off x="422300" y="1448319"/>
            <a:ext cx="11347400" cy="1107996"/>
          </a:xfrm>
          <a:prstGeom prst="rect">
            <a:avLst/>
          </a:prstGeom>
          <a:noFill/>
        </p:spPr>
        <p:txBody>
          <a:bodyPr wrap="square">
            <a:spAutoFit/>
          </a:bodyPr>
          <a:lstStyle/>
          <a:p>
            <a:pPr marL="180975" lvl="1" indent="-171450" defTabSz="914423" fontAlgn="base">
              <a:spcBef>
                <a:spcPct val="0"/>
              </a:spcBef>
              <a:spcAft>
                <a:spcPts val="600"/>
              </a:spcAft>
              <a:buClr>
                <a:srgbClr val="4D4D4D"/>
              </a:buClr>
              <a:buFont typeface="Arial" panose="020B0604020202020204" pitchFamily="34" charset="0"/>
              <a:buChar char="˃"/>
              <a:defRPr/>
            </a:pPr>
            <a:r>
              <a:rPr lang="en-GB" sz="1400" dirty="0">
                <a:solidFill>
                  <a:srgbClr val="4D4D4D"/>
                </a:solidFill>
              </a:rPr>
              <a:t>CSRD requires businesses to consider not just their own operations, but also how they might be connected to impacts and/or exposed to risks through their upstream and downstream value chains </a:t>
            </a:r>
          </a:p>
          <a:p>
            <a:pPr marL="180975" lvl="1" indent="-171450" defTabSz="914423" fontAlgn="base">
              <a:spcBef>
                <a:spcPct val="0"/>
              </a:spcBef>
              <a:spcAft>
                <a:spcPts val="600"/>
              </a:spcAft>
              <a:buClr>
                <a:srgbClr val="4D4D4D"/>
              </a:buClr>
              <a:buFont typeface="Arial" panose="020B0604020202020204" pitchFamily="34" charset="0"/>
              <a:buChar char="˃"/>
              <a:defRPr/>
            </a:pPr>
            <a:r>
              <a:rPr lang="en-GB" sz="1400" dirty="0">
                <a:solidFill>
                  <a:srgbClr val="4D4D4D"/>
                </a:solidFill>
              </a:rPr>
              <a:t>The definition of “value chain” is broad – must map the value chain and define a defensible risk-based approach to identifying IROs</a:t>
            </a:r>
          </a:p>
          <a:p>
            <a:pPr marL="180975" lvl="1" indent="-171450" defTabSz="914423" fontAlgn="base">
              <a:spcBef>
                <a:spcPct val="0"/>
              </a:spcBef>
              <a:spcAft>
                <a:spcPts val="600"/>
              </a:spcAft>
              <a:buClr>
                <a:srgbClr val="4D4D4D"/>
              </a:buClr>
              <a:buFont typeface="Arial" panose="020B0604020202020204" pitchFamily="34" charset="0"/>
              <a:buChar char="˃"/>
              <a:defRPr/>
            </a:pPr>
            <a:r>
              <a:rPr lang="en-GB" sz="1400" dirty="0">
                <a:solidFill>
                  <a:srgbClr val="4D4D4D"/>
                </a:solidFill>
              </a:rPr>
              <a:t>Data gathering expectations are limited for the first three years – can limit to inhouse and, for value chain, publicly available information</a:t>
            </a:r>
          </a:p>
        </p:txBody>
      </p:sp>
      <p:sp>
        <p:nvSpPr>
          <p:cNvPr id="6" name="Oval 5">
            <a:extLst>
              <a:ext uri="{FF2B5EF4-FFF2-40B4-BE49-F238E27FC236}">
                <a16:creationId xmlns:a16="http://schemas.microsoft.com/office/drawing/2014/main" id="{E693887A-9E28-7766-9CB9-393EC100FDBD}"/>
              </a:ext>
            </a:extLst>
          </p:cNvPr>
          <p:cNvSpPr>
            <a:spLocks noChangeAspect="1"/>
          </p:cNvSpPr>
          <p:nvPr/>
        </p:nvSpPr>
        <p:spPr bwMode="auto">
          <a:xfrm>
            <a:off x="5093340" y="3505198"/>
            <a:ext cx="1690634" cy="1690632"/>
          </a:xfrm>
          <a:prstGeom prst="ellipse">
            <a:avLst/>
          </a:prstGeom>
          <a:solidFill>
            <a:srgbClr val="669999">
              <a:alpha val="76000"/>
            </a:srgbClr>
          </a:solidFill>
          <a:ln w="9525" cap="flat" cmpd="sng" algn="ctr">
            <a:no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400" b="1" dirty="0">
                <a:solidFill>
                  <a:schemeClr val="bg1"/>
                </a:solidFill>
              </a:rPr>
              <a:t>Own </a:t>
            </a:r>
            <a:br>
              <a:rPr lang="en-GB" sz="1400" b="1" dirty="0">
                <a:solidFill>
                  <a:schemeClr val="bg1"/>
                </a:solidFill>
              </a:rPr>
            </a:br>
            <a:r>
              <a:rPr lang="en-GB" sz="1400" b="1" dirty="0">
                <a:solidFill>
                  <a:schemeClr val="bg1"/>
                </a:solidFill>
              </a:rPr>
              <a:t>operations</a:t>
            </a:r>
          </a:p>
        </p:txBody>
      </p:sp>
      <p:sp>
        <p:nvSpPr>
          <p:cNvPr id="7" name="Oval 6">
            <a:extLst>
              <a:ext uri="{FF2B5EF4-FFF2-40B4-BE49-F238E27FC236}">
                <a16:creationId xmlns:a16="http://schemas.microsoft.com/office/drawing/2014/main" id="{26E72B2E-958D-99B1-7BBC-AFE19E168529}"/>
              </a:ext>
            </a:extLst>
          </p:cNvPr>
          <p:cNvSpPr>
            <a:spLocks noChangeAspect="1"/>
          </p:cNvSpPr>
          <p:nvPr/>
        </p:nvSpPr>
        <p:spPr bwMode="auto">
          <a:xfrm>
            <a:off x="2178057" y="3505198"/>
            <a:ext cx="1690634" cy="1690632"/>
          </a:xfrm>
          <a:prstGeom prst="ellipse">
            <a:avLst/>
          </a:prstGeom>
          <a:solidFill>
            <a:srgbClr val="9999CC">
              <a:alpha val="76000"/>
            </a:srgbClr>
          </a:solidFill>
          <a:ln w="57150" cap="flat" cmpd="sng" algn="ctr">
            <a:no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400" b="1" dirty="0">
                <a:solidFill>
                  <a:schemeClr val="bg1"/>
                </a:solidFill>
              </a:rPr>
              <a:t>Upstream </a:t>
            </a:r>
            <a:br>
              <a:rPr lang="en-GB" sz="1400" b="1" dirty="0">
                <a:solidFill>
                  <a:schemeClr val="bg1"/>
                </a:solidFill>
              </a:rPr>
            </a:br>
            <a:r>
              <a:rPr lang="en-GB" sz="1400" b="1" dirty="0">
                <a:solidFill>
                  <a:schemeClr val="bg1"/>
                </a:solidFill>
              </a:rPr>
              <a:t>value chain</a:t>
            </a:r>
          </a:p>
        </p:txBody>
      </p:sp>
      <p:sp>
        <p:nvSpPr>
          <p:cNvPr id="8" name="Oval 7">
            <a:extLst>
              <a:ext uri="{FF2B5EF4-FFF2-40B4-BE49-F238E27FC236}">
                <a16:creationId xmlns:a16="http://schemas.microsoft.com/office/drawing/2014/main" id="{926D5E71-E5E5-A195-CD80-7BB748A6740C}"/>
              </a:ext>
            </a:extLst>
          </p:cNvPr>
          <p:cNvSpPr>
            <a:spLocks noChangeAspect="1"/>
          </p:cNvSpPr>
          <p:nvPr/>
        </p:nvSpPr>
        <p:spPr bwMode="auto">
          <a:xfrm>
            <a:off x="8008623" y="3505198"/>
            <a:ext cx="1690634" cy="1690632"/>
          </a:xfrm>
          <a:prstGeom prst="ellipse">
            <a:avLst/>
          </a:prstGeom>
          <a:solidFill>
            <a:srgbClr val="9999CC">
              <a:alpha val="76000"/>
            </a:srgbClr>
          </a:solidFill>
          <a:ln w="9525" cap="flat" cmpd="sng" algn="ctr">
            <a:no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400" b="1" dirty="0">
                <a:solidFill>
                  <a:schemeClr val="bg1"/>
                </a:solidFill>
              </a:rPr>
              <a:t>Downstream</a:t>
            </a:r>
            <a:br>
              <a:rPr lang="en-GB" sz="1400" b="1" dirty="0">
                <a:solidFill>
                  <a:schemeClr val="bg1"/>
                </a:solidFill>
              </a:rPr>
            </a:br>
            <a:r>
              <a:rPr lang="en-GB" sz="1400" b="1" dirty="0">
                <a:solidFill>
                  <a:schemeClr val="bg1"/>
                </a:solidFill>
              </a:rPr>
              <a:t>value chain</a:t>
            </a:r>
          </a:p>
        </p:txBody>
      </p:sp>
      <p:sp>
        <p:nvSpPr>
          <p:cNvPr id="27" name="Rectangle 26">
            <a:extLst>
              <a:ext uri="{FF2B5EF4-FFF2-40B4-BE49-F238E27FC236}">
                <a16:creationId xmlns:a16="http://schemas.microsoft.com/office/drawing/2014/main" id="{AF9A5A23-68B3-903C-751B-5C6EAFF2AC6E}"/>
              </a:ext>
            </a:extLst>
          </p:cNvPr>
          <p:cNvSpPr>
            <a:spLocks noChangeAspect="1"/>
          </p:cNvSpPr>
          <p:nvPr/>
        </p:nvSpPr>
        <p:spPr>
          <a:xfrm>
            <a:off x="7805927" y="5302477"/>
            <a:ext cx="2089412" cy="923319"/>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Impacts that customers, transportation and distribution providers (etc.) have on people and/or the environment</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sp>
        <p:nvSpPr>
          <p:cNvPr id="28" name="Rectangle 27">
            <a:extLst>
              <a:ext uri="{FF2B5EF4-FFF2-40B4-BE49-F238E27FC236}">
                <a16:creationId xmlns:a16="http://schemas.microsoft.com/office/drawing/2014/main" id="{22EE26A9-E606-BDC1-4810-3C8C4A57DFF9}"/>
              </a:ext>
            </a:extLst>
          </p:cNvPr>
          <p:cNvSpPr>
            <a:spLocks noChangeAspect="1"/>
          </p:cNvSpPr>
          <p:nvPr/>
        </p:nvSpPr>
        <p:spPr>
          <a:xfrm>
            <a:off x="4884426" y="2754606"/>
            <a:ext cx="2089412" cy="260987"/>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400" b="1" dirty="0">
                <a:solidFill>
                  <a:srgbClr val="4D4D4D"/>
                </a:solidFill>
                <a:latin typeface="Arial" panose="020B0604020202020204" pitchFamily="34" charset="0"/>
                <a:cs typeface="Arial" pitchFamily="34" charset="0"/>
              </a:rPr>
              <a:t>undertaking/group</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sp>
        <p:nvSpPr>
          <p:cNvPr id="29" name="Rectangle 28">
            <a:extLst>
              <a:ext uri="{FF2B5EF4-FFF2-40B4-BE49-F238E27FC236}">
                <a16:creationId xmlns:a16="http://schemas.microsoft.com/office/drawing/2014/main" id="{2CDF89F4-B157-F21A-A468-36CA88B668D5}"/>
              </a:ext>
            </a:extLst>
          </p:cNvPr>
          <p:cNvSpPr>
            <a:spLocks noChangeAspect="1"/>
          </p:cNvSpPr>
          <p:nvPr/>
        </p:nvSpPr>
        <p:spPr>
          <a:xfrm>
            <a:off x="4884426" y="5302478"/>
            <a:ext cx="2089412" cy="923323"/>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Impacts that own operations have on people and/or the environment</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sp>
        <p:nvSpPr>
          <p:cNvPr id="30" name="Rectangle 29">
            <a:extLst>
              <a:ext uri="{FF2B5EF4-FFF2-40B4-BE49-F238E27FC236}">
                <a16:creationId xmlns:a16="http://schemas.microsoft.com/office/drawing/2014/main" id="{8EF69B5C-D5DF-F22A-4A53-608BB1774923}"/>
              </a:ext>
            </a:extLst>
          </p:cNvPr>
          <p:cNvSpPr>
            <a:spLocks noChangeAspect="1"/>
          </p:cNvSpPr>
          <p:nvPr/>
        </p:nvSpPr>
        <p:spPr>
          <a:xfrm>
            <a:off x="2071877" y="5302478"/>
            <a:ext cx="2089412" cy="923327"/>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Impacts that suppliers of raw materials, component parts, equipment and services (etc.) have on people and/or the environment</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cxnSp>
        <p:nvCxnSpPr>
          <p:cNvPr id="43" name="Connector: Elbow 42">
            <a:extLst>
              <a:ext uri="{FF2B5EF4-FFF2-40B4-BE49-F238E27FC236}">
                <a16:creationId xmlns:a16="http://schemas.microsoft.com/office/drawing/2014/main" id="{640EA1A2-9976-1058-1E8C-103B969AB0EB}"/>
              </a:ext>
            </a:extLst>
          </p:cNvPr>
          <p:cNvCxnSpPr>
            <a:stCxn id="28" idx="3"/>
            <a:endCxn id="27" idx="3"/>
          </p:cNvCxnSpPr>
          <p:nvPr/>
        </p:nvCxnSpPr>
        <p:spPr>
          <a:xfrm>
            <a:off x="6973838" y="2885100"/>
            <a:ext cx="2921501" cy="2879037"/>
          </a:xfrm>
          <a:prstGeom prst="bentConnector3">
            <a:avLst>
              <a:gd name="adj1" fmla="val 107825"/>
            </a:avLst>
          </a:prstGeom>
          <a:ln w="57150">
            <a:solidFill>
              <a:srgbClr val="9999CC"/>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AF1078BB-74D7-4DF5-78D9-47DEF1D5A645}"/>
              </a:ext>
            </a:extLst>
          </p:cNvPr>
          <p:cNvCxnSpPr>
            <a:cxnSpLocks/>
            <a:stCxn id="28" idx="1"/>
            <a:endCxn id="30" idx="1"/>
          </p:cNvCxnSpPr>
          <p:nvPr/>
        </p:nvCxnSpPr>
        <p:spPr>
          <a:xfrm rot="10800000" flipV="1">
            <a:off x="2071878" y="2885100"/>
            <a:ext cx="2812549" cy="2879042"/>
          </a:xfrm>
          <a:prstGeom prst="bentConnector3">
            <a:avLst>
              <a:gd name="adj1" fmla="val 108128"/>
            </a:avLst>
          </a:prstGeom>
          <a:ln w="57150">
            <a:solidFill>
              <a:srgbClr val="9999CC"/>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B2D0892-5198-BDB7-B9DF-FE2B0E065D38}"/>
              </a:ext>
            </a:extLst>
          </p:cNvPr>
          <p:cNvCxnSpPr>
            <a:stCxn id="28" idx="2"/>
            <a:endCxn id="6" idx="0"/>
          </p:cNvCxnSpPr>
          <p:nvPr/>
        </p:nvCxnSpPr>
        <p:spPr>
          <a:xfrm>
            <a:off x="5929132" y="3015593"/>
            <a:ext cx="9525" cy="489605"/>
          </a:xfrm>
          <a:prstGeom prst="line">
            <a:avLst/>
          </a:prstGeom>
          <a:ln w="57150">
            <a:solidFill>
              <a:srgbClr val="669999"/>
            </a:solidFill>
            <a:prstDash val="sysDot"/>
            <a:tailEnd type="triangle" w="sm" len="sm"/>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F81AA1D8-E27E-1456-07A1-CF5474A771C5}"/>
              </a:ext>
            </a:extLst>
          </p:cNvPr>
          <p:cNvSpPr>
            <a:spLocks noChangeAspect="1"/>
          </p:cNvSpPr>
          <p:nvPr/>
        </p:nvSpPr>
        <p:spPr>
          <a:xfrm>
            <a:off x="8008623" y="2630927"/>
            <a:ext cx="2089412" cy="242250"/>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Connection</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sp>
        <p:nvSpPr>
          <p:cNvPr id="57" name="Rectangle 56">
            <a:extLst>
              <a:ext uri="{FF2B5EF4-FFF2-40B4-BE49-F238E27FC236}">
                <a16:creationId xmlns:a16="http://schemas.microsoft.com/office/drawing/2014/main" id="{71064BFF-AB3D-5385-A93C-881D80A38ED1}"/>
              </a:ext>
            </a:extLst>
          </p:cNvPr>
          <p:cNvSpPr>
            <a:spLocks noChangeAspect="1"/>
          </p:cNvSpPr>
          <p:nvPr/>
        </p:nvSpPr>
        <p:spPr>
          <a:xfrm>
            <a:off x="2071877" y="2642850"/>
            <a:ext cx="2089412" cy="242250"/>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Connection</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sp>
        <p:nvSpPr>
          <p:cNvPr id="58" name="Rectangle 57">
            <a:extLst>
              <a:ext uri="{FF2B5EF4-FFF2-40B4-BE49-F238E27FC236}">
                <a16:creationId xmlns:a16="http://schemas.microsoft.com/office/drawing/2014/main" id="{74B181A1-86C3-46ED-C397-A3F7B4577F2A}"/>
              </a:ext>
            </a:extLst>
          </p:cNvPr>
          <p:cNvSpPr>
            <a:spLocks noChangeAspect="1"/>
          </p:cNvSpPr>
          <p:nvPr/>
        </p:nvSpPr>
        <p:spPr>
          <a:xfrm>
            <a:off x="5416305" y="3109200"/>
            <a:ext cx="2089412" cy="242250"/>
          </a:xfrm>
          <a:prstGeom prst="rect">
            <a:avLst/>
          </a:prstGeom>
          <a:noFill/>
        </p:spPr>
        <p:txBody>
          <a:bodyPr wrap="square">
            <a:noAutofit/>
          </a:bodyPr>
          <a:lstStyle/>
          <a:p>
            <a:pPr marL="0" lvl="1" algn="ctr" defTabSz="914377" fontAlgn="ctr">
              <a:spcAft>
                <a:spcPts val="600"/>
              </a:spcAft>
              <a:buClr>
                <a:schemeClr val="tx1"/>
              </a:buClr>
              <a:buSzPct val="100000"/>
              <a:tabLst>
                <a:tab pos="457200" algn="l"/>
              </a:tabLst>
              <a:defRPr/>
            </a:pPr>
            <a:r>
              <a:rPr lang="en-GB" sz="1100" dirty="0">
                <a:solidFill>
                  <a:srgbClr val="4D4D4D"/>
                </a:solidFill>
                <a:latin typeface="Arial" panose="020B0604020202020204" pitchFamily="34" charset="0"/>
                <a:cs typeface="Arial" pitchFamily="34" charset="0"/>
              </a:rPr>
              <a:t>Connection</a:t>
            </a:r>
          </a:p>
          <a:p>
            <a:pPr marL="0" lvl="1" algn="ctr" defTabSz="914377" fontAlgn="ctr">
              <a:spcAft>
                <a:spcPts val="600"/>
              </a:spcAft>
              <a:buClr>
                <a:schemeClr val="tx1"/>
              </a:buClr>
              <a:buSzPct val="100000"/>
              <a:tabLst>
                <a:tab pos="457200" algn="l"/>
              </a:tabLst>
              <a:defRPr/>
            </a:pPr>
            <a:endParaRPr lang="en-GB" sz="1100" dirty="0">
              <a:solidFill>
                <a:srgbClr val="4D4D4D"/>
              </a:solidFill>
              <a:latin typeface="Arial" panose="020B0604020202020204" pitchFamily="34" charset="0"/>
              <a:cs typeface="Arial"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6DE3B553-EF6C-5062-EFBA-BC1D484F708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733019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95218-E441-71D2-1441-72CC22C04E58}"/>
              </a:ext>
            </a:extLst>
          </p:cNvPr>
          <p:cNvSpPr>
            <a:spLocks noGrp="1"/>
          </p:cNvSpPr>
          <p:nvPr>
            <p:ph type="title"/>
          </p:nvPr>
        </p:nvSpPr>
        <p:spPr/>
        <p:txBody>
          <a:bodyPr/>
          <a:lstStyle/>
          <a:p>
            <a:r>
              <a:rPr lang="en-GB" dirty="0"/>
              <a:t>How can a company be “connected to” an impact?</a:t>
            </a:r>
          </a:p>
        </p:txBody>
      </p:sp>
      <p:sp>
        <p:nvSpPr>
          <p:cNvPr id="4" name="Freeform: Shape 3">
            <a:extLst>
              <a:ext uri="{FF2B5EF4-FFF2-40B4-BE49-F238E27FC236}">
                <a16:creationId xmlns:a16="http://schemas.microsoft.com/office/drawing/2014/main" id="{40E4F5A1-18DE-DA4C-449A-EEC037D8E3E9}"/>
              </a:ext>
            </a:extLst>
          </p:cNvPr>
          <p:cNvSpPr>
            <a:spLocks/>
          </p:cNvSpPr>
          <p:nvPr/>
        </p:nvSpPr>
        <p:spPr>
          <a:xfrm>
            <a:off x="1040729" y="1830924"/>
            <a:ext cx="2595973"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6699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5" name="Freeform: Shape 4">
            <a:extLst>
              <a:ext uri="{FF2B5EF4-FFF2-40B4-BE49-F238E27FC236}">
                <a16:creationId xmlns:a16="http://schemas.microsoft.com/office/drawing/2014/main" id="{B23D6D73-CD50-F936-4EFF-40351F216CC6}"/>
              </a:ext>
            </a:extLst>
          </p:cNvPr>
          <p:cNvSpPr/>
          <p:nvPr/>
        </p:nvSpPr>
        <p:spPr>
          <a:xfrm>
            <a:off x="1022401" y="1827815"/>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6" name="Rectangle 5">
            <a:extLst>
              <a:ext uri="{FF2B5EF4-FFF2-40B4-BE49-F238E27FC236}">
                <a16:creationId xmlns:a16="http://schemas.microsoft.com/office/drawing/2014/main" id="{62CEBD19-BD8B-0CF7-3CFD-84F3E6BF61FA}"/>
              </a:ext>
            </a:extLst>
          </p:cNvPr>
          <p:cNvSpPr>
            <a:spLocks/>
          </p:cNvSpPr>
          <p:nvPr/>
        </p:nvSpPr>
        <p:spPr>
          <a:xfrm>
            <a:off x="1022401" y="2274436"/>
            <a:ext cx="2614301" cy="2169437"/>
          </a:xfrm>
          <a:prstGeom prst="rect">
            <a:avLst/>
          </a:prstGeom>
          <a:solidFill>
            <a:srgbClr val="6699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7" name="TextBox 6">
            <a:extLst>
              <a:ext uri="{FF2B5EF4-FFF2-40B4-BE49-F238E27FC236}">
                <a16:creationId xmlns:a16="http://schemas.microsoft.com/office/drawing/2014/main" id="{AC2A65C2-37CD-FE33-D71A-3FC2470C4A8B}"/>
              </a:ext>
            </a:extLst>
          </p:cNvPr>
          <p:cNvSpPr txBox="1"/>
          <p:nvPr/>
        </p:nvSpPr>
        <p:spPr>
          <a:xfrm>
            <a:off x="1604860" y="1931333"/>
            <a:ext cx="1929584"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Company’s impacts</a:t>
            </a:r>
            <a:endParaRPr lang="en-GB" sz="1100" b="1" dirty="0">
              <a:solidFill>
                <a:srgbClr val="4D4D4D"/>
              </a:solidFill>
            </a:endParaRPr>
          </a:p>
        </p:txBody>
      </p:sp>
      <p:sp>
        <p:nvSpPr>
          <p:cNvPr id="8" name="Rectangle 7">
            <a:extLst>
              <a:ext uri="{FF2B5EF4-FFF2-40B4-BE49-F238E27FC236}">
                <a16:creationId xmlns:a16="http://schemas.microsoft.com/office/drawing/2014/main" id="{76AFE73A-8DDC-D2D9-00BD-F6FA7530AA1D}"/>
              </a:ext>
            </a:extLst>
          </p:cNvPr>
          <p:cNvSpPr>
            <a:spLocks noChangeAspect="1"/>
          </p:cNvSpPr>
          <p:nvPr/>
        </p:nvSpPr>
        <p:spPr>
          <a:xfrm>
            <a:off x="1022400" y="2332228"/>
            <a:ext cx="2595973" cy="1665350"/>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 company needs to consider what material impacts on people and/or the environment it has or could have. </a:t>
            </a:r>
          </a:p>
          <a:p>
            <a:pPr>
              <a:buClr>
                <a:srgbClr val="4D4D4D"/>
              </a:buClr>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It doesn’t matter where these impacts occur – they might be on its own people, its sites, on neighbouring communities or on workers or sites in its value chain, for example. </a:t>
            </a:r>
          </a:p>
        </p:txBody>
      </p:sp>
      <p:sp>
        <p:nvSpPr>
          <p:cNvPr id="10" name="Freeform: Shape 9">
            <a:extLst>
              <a:ext uri="{FF2B5EF4-FFF2-40B4-BE49-F238E27FC236}">
                <a16:creationId xmlns:a16="http://schemas.microsoft.com/office/drawing/2014/main" id="{B238CF13-571B-0432-5B8F-0B2D0F29F1CC}"/>
              </a:ext>
            </a:extLst>
          </p:cNvPr>
          <p:cNvSpPr>
            <a:spLocks/>
          </p:cNvSpPr>
          <p:nvPr/>
        </p:nvSpPr>
        <p:spPr>
          <a:xfrm>
            <a:off x="4505614" y="1830924"/>
            <a:ext cx="2595973"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6699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11" name="Freeform: Shape 10">
            <a:extLst>
              <a:ext uri="{FF2B5EF4-FFF2-40B4-BE49-F238E27FC236}">
                <a16:creationId xmlns:a16="http://schemas.microsoft.com/office/drawing/2014/main" id="{2EEE8582-18C4-5D28-7D11-41D3955500F3}"/>
              </a:ext>
            </a:extLst>
          </p:cNvPr>
          <p:cNvSpPr/>
          <p:nvPr/>
        </p:nvSpPr>
        <p:spPr>
          <a:xfrm>
            <a:off x="4487286" y="1827815"/>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Rectangle 11">
            <a:extLst>
              <a:ext uri="{FF2B5EF4-FFF2-40B4-BE49-F238E27FC236}">
                <a16:creationId xmlns:a16="http://schemas.microsoft.com/office/drawing/2014/main" id="{9ECB4EDE-74C2-59F3-61BD-E98FB399AB27}"/>
              </a:ext>
            </a:extLst>
          </p:cNvPr>
          <p:cNvSpPr>
            <a:spLocks/>
          </p:cNvSpPr>
          <p:nvPr/>
        </p:nvSpPr>
        <p:spPr>
          <a:xfrm>
            <a:off x="4487286" y="2274436"/>
            <a:ext cx="2614301" cy="2169437"/>
          </a:xfrm>
          <a:prstGeom prst="rect">
            <a:avLst/>
          </a:prstGeom>
          <a:solidFill>
            <a:srgbClr val="6699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13" name="TextBox 12">
            <a:extLst>
              <a:ext uri="{FF2B5EF4-FFF2-40B4-BE49-F238E27FC236}">
                <a16:creationId xmlns:a16="http://schemas.microsoft.com/office/drawing/2014/main" id="{2BB9668C-B013-3F4B-8CCD-B7B5B8E55731}"/>
              </a:ext>
            </a:extLst>
          </p:cNvPr>
          <p:cNvSpPr txBox="1"/>
          <p:nvPr/>
        </p:nvSpPr>
        <p:spPr>
          <a:xfrm>
            <a:off x="5069744" y="1931333"/>
            <a:ext cx="2031841"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Value chain impacts</a:t>
            </a:r>
            <a:endParaRPr lang="en-GB" sz="1100" b="1" dirty="0">
              <a:solidFill>
                <a:srgbClr val="4D4D4D"/>
              </a:solidFill>
            </a:endParaRPr>
          </a:p>
        </p:txBody>
      </p:sp>
      <p:sp>
        <p:nvSpPr>
          <p:cNvPr id="14" name="Rectangle 13">
            <a:extLst>
              <a:ext uri="{FF2B5EF4-FFF2-40B4-BE49-F238E27FC236}">
                <a16:creationId xmlns:a16="http://schemas.microsoft.com/office/drawing/2014/main" id="{9738F1DA-5114-D7E5-2A31-08050C9140FB}"/>
              </a:ext>
            </a:extLst>
          </p:cNvPr>
          <p:cNvSpPr>
            <a:spLocks noChangeAspect="1"/>
          </p:cNvSpPr>
          <p:nvPr/>
        </p:nvSpPr>
        <p:spPr>
          <a:xfrm>
            <a:off x="4487285" y="2332228"/>
            <a:ext cx="2595973" cy="1665350"/>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 company also needs to consider what material impacts might arise in its value chain due to the actions of others.</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These might be impacts resulting from the actions of a business partner, a supplier’s operations, or a customer</a:t>
            </a:r>
            <a:r>
              <a:rPr lang="en-GB" sz="1100" dirty="0">
                <a:solidFill>
                  <a:srgbClr val="4D4D4D"/>
                </a:solidFill>
                <a:latin typeface="Arial" panose="020B0604020202020204" pitchFamily="34" charset="0"/>
                <a:ea typeface="Arial" panose="020B0604020202020204" pitchFamily="34" charset="0"/>
              </a:rPr>
              <a:t>’s</a:t>
            </a:r>
            <a:r>
              <a:rPr lang="en-GB" sz="1100" dirty="0">
                <a:solidFill>
                  <a:srgbClr val="4D4D4D"/>
                </a:solidFill>
                <a:effectLst/>
                <a:latin typeface="Arial" panose="020B0604020202020204" pitchFamily="34" charset="0"/>
                <a:ea typeface="Arial" panose="020B0604020202020204" pitchFamily="34" charset="0"/>
              </a:rPr>
              <a:t> use of the company’s products, for example.</a:t>
            </a:r>
          </a:p>
        </p:txBody>
      </p:sp>
      <p:sp>
        <p:nvSpPr>
          <p:cNvPr id="16" name="Freeform: Shape 15">
            <a:extLst>
              <a:ext uri="{FF2B5EF4-FFF2-40B4-BE49-F238E27FC236}">
                <a16:creationId xmlns:a16="http://schemas.microsoft.com/office/drawing/2014/main" id="{CCBB1F46-7F05-FB83-8506-3D5332F8FE74}"/>
              </a:ext>
            </a:extLst>
          </p:cNvPr>
          <p:cNvSpPr>
            <a:spLocks/>
          </p:cNvSpPr>
          <p:nvPr/>
        </p:nvSpPr>
        <p:spPr>
          <a:xfrm>
            <a:off x="7988826" y="1830923"/>
            <a:ext cx="2824583"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6699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17" name="Freeform: Shape 16">
            <a:extLst>
              <a:ext uri="{FF2B5EF4-FFF2-40B4-BE49-F238E27FC236}">
                <a16:creationId xmlns:a16="http://schemas.microsoft.com/office/drawing/2014/main" id="{6D6498E8-4701-1D8C-B1A2-F26A355ABBD8}"/>
              </a:ext>
            </a:extLst>
          </p:cNvPr>
          <p:cNvSpPr/>
          <p:nvPr/>
        </p:nvSpPr>
        <p:spPr>
          <a:xfrm>
            <a:off x="7970498" y="1827814"/>
            <a:ext cx="642453" cy="446620"/>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8" name="Rectangle 17">
            <a:extLst>
              <a:ext uri="{FF2B5EF4-FFF2-40B4-BE49-F238E27FC236}">
                <a16:creationId xmlns:a16="http://schemas.microsoft.com/office/drawing/2014/main" id="{D2B0CB02-6505-8FEA-A02B-3EC69881E85E}"/>
              </a:ext>
            </a:extLst>
          </p:cNvPr>
          <p:cNvSpPr>
            <a:spLocks/>
          </p:cNvSpPr>
          <p:nvPr/>
        </p:nvSpPr>
        <p:spPr>
          <a:xfrm>
            <a:off x="7970498" y="2274435"/>
            <a:ext cx="2842911" cy="3157536"/>
          </a:xfrm>
          <a:prstGeom prst="rect">
            <a:avLst/>
          </a:prstGeom>
          <a:solidFill>
            <a:srgbClr val="6699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19" name="TextBox 18">
            <a:extLst>
              <a:ext uri="{FF2B5EF4-FFF2-40B4-BE49-F238E27FC236}">
                <a16:creationId xmlns:a16="http://schemas.microsoft.com/office/drawing/2014/main" id="{1C8DEC09-36E9-E9A4-0D3A-7197050C9DB0}"/>
              </a:ext>
            </a:extLst>
          </p:cNvPr>
          <p:cNvSpPr txBox="1"/>
          <p:nvPr/>
        </p:nvSpPr>
        <p:spPr>
          <a:xfrm>
            <a:off x="8564007" y="1843547"/>
            <a:ext cx="2376806" cy="430887"/>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What must the company report on its value chain impacts?</a:t>
            </a:r>
            <a:endParaRPr lang="en-GB" sz="1100" b="1" dirty="0">
              <a:solidFill>
                <a:srgbClr val="4D4D4D"/>
              </a:solidFill>
            </a:endParaRPr>
          </a:p>
        </p:txBody>
      </p:sp>
      <p:sp>
        <p:nvSpPr>
          <p:cNvPr id="20" name="Rectangle 19">
            <a:extLst>
              <a:ext uri="{FF2B5EF4-FFF2-40B4-BE49-F238E27FC236}">
                <a16:creationId xmlns:a16="http://schemas.microsoft.com/office/drawing/2014/main" id="{0B7A34FB-7DF9-EB85-E997-2844261CB231}"/>
              </a:ext>
            </a:extLst>
          </p:cNvPr>
          <p:cNvSpPr>
            <a:spLocks noChangeAspect="1"/>
          </p:cNvSpPr>
          <p:nvPr/>
        </p:nvSpPr>
        <p:spPr>
          <a:xfrm>
            <a:off x="7970498" y="2443711"/>
            <a:ext cx="2824583" cy="2372209"/>
          </a:xfrm>
          <a:prstGeom prst="rect">
            <a:avLst/>
          </a:prstGeom>
          <a:noFill/>
        </p:spPr>
        <p:txBody>
          <a:bodyPr wrap="square">
            <a:noAutofit/>
          </a:bodyPr>
          <a:lstStyle/>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Provide a high-level description of value chain impacts.</a:t>
            </a:r>
          </a:p>
          <a:p>
            <a:pPr marL="171450" indent="-171450">
              <a:buClr>
                <a:srgbClr val="4D4D4D"/>
              </a:buClr>
              <a:buFont typeface="Arial" panose="020B0604020202020204" pitchFamily="34" charset="0"/>
              <a:buChar char="&gt;"/>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Explain how the DMA considered value chain impacts.</a:t>
            </a:r>
          </a:p>
          <a:p>
            <a:pPr>
              <a:buClr>
                <a:srgbClr val="4D4D4D"/>
              </a:buClr>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Explain whether the policies/actions/targets extend to the value chain (it’s fine if they don’t – the company just need to explain with reasons). </a:t>
            </a:r>
          </a:p>
          <a:p>
            <a:pPr>
              <a:buClr>
                <a:srgbClr val="4D4D4D"/>
              </a:buClr>
            </a:pPr>
            <a:endParaRPr lang="en-GB" sz="1100" dirty="0">
              <a:solidFill>
                <a:srgbClr val="4D4D4D"/>
              </a:solidFill>
              <a:effectLst/>
              <a:latin typeface="Arial" panose="020B0604020202020204" pitchFamily="34" charset="0"/>
              <a:ea typeface="Arial" panose="020B0604020202020204" pitchFamily="34" charset="0"/>
            </a:endParaRPr>
          </a:p>
          <a:p>
            <a:pPr marL="171450" indent="-171450">
              <a:buClr>
                <a:srgbClr val="4D4D4D"/>
              </a:buClr>
              <a:buFont typeface="Arial" panose="020B0604020202020204" pitchFamily="34" charset="0"/>
              <a:buChar char="&gt;"/>
            </a:pPr>
            <a:r>
              <a:rPr lang="en-GB" sz="1100" dirty="0">
                <a:solidFill>
                  <a:srgbClr val="4D4D4D"/>
                </a:solidFill>
                <a:effectLst/>
                <a:latin typeface="Arial" panose="020B0604020202020204" pitchFamily="34" charset="0"/>
                <a:ea typeface="Arial" panose="020B0604020202020204" pitchFamily="34" charset="0"/>
              </a:rPr>
              <a:t>There are essentially no metrics which require value chain information except for Scope 3 (for which the company can use estimates and proxies).</a:t>
            </a:r>
          </a:p>
          <a:p>
            <a:pPr marL="171450" indent="-171450">
              <a:buClr>
                <a:srgbClr val="4D4D4D"/>
              </a:buClr>
              <a:buFont typeface="Arial" panose="020B0604020202020204" pitchFamily="34" charset="0"/>
              <a:buChar char="&gt;"/>
            </a:pPr>
            <a:endParaRPr lang="en-GB" sz="1100" dirty="0">
              <a:solidFill>
                <a:srgbClr val="4D4D4D"/>
              </a:solidFill>
              <a:latin typeface="Arial" panose="020B0604020202020204" pitchFamily="34" charset="0"/>
              <a:ea typeface="Arial" panose="020B0604020202020204" pitchFamily="34" charset="0"/>
            </a:endParaRPr>
          </a:p>
        </p:txBody>
      </p:sp>
      <p:sp>
        <p:nvSpPr>
          <p:cNvPr id="28" name="Rectangle 27">
            <a:extLst>
              <a:ext uri="{FF2B5EF4-FFF2-40B4-BE49-F238E27FC236}">
                <a16:creationId xmlns:a16="http://schemas.microsoft.com/office/drawing/2014/main" id="{0B5807A3-E2CE-0322-27D3-54F074C1026C}"/>
              </a:ext>
            </a:extLst>
          </p:cNvPr>
          <p:cNvSpPr>
            <a:spLocks/>
          </p:cNvSpPr>
          <p:nvPr/>
        </p:nvSpPr>
        <p:spPr>
          <a:xfrm>
            <a:off x="1040729" y="5071746"/>
            <a:ext cx="2614301" cy="735334"/>
          </a:xfrm>
          <a:prstGeom prst="rect">
            <a:avLst/>
          </a:prstGeom>
          <a:solidFill>
            <a:srgbClr val="99CC99">
              <a:alpha val="50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29" name="Rectangle 28">
            <a:extLst>
              <a:ext uri="{FF2B5EF4-FFF2-40B4-BE49-F238E27FC236}">
                <a16:creationId xmlns:a16="http://schemas.microsoft.com/office/drawing/2014/main" id="{71D95CE6-125C-0132-613F-D438EE60FE4C}"/>
              </a:ext>
            </a:extLst>
          </p:cNvPr>
          <p:cNvSpPr>
            <a:spLocks/>
          </p:cNvSpPr>
          <p:nvPr/>
        </p:nvSpPr>
        <p:spPr>
          <a:xfrm>
            <a:off x="4487285" y="5071746"/>
            <a:ext cx="2632631" cy="735334"/>
          </a:xfrm>
          <a:prstGeom prst="rect">
            <a:avLst/>
          </a:prstGeom>
          <a:solidFill>
            <a:srgbClr val="99CC99">
              <a:alpha val="50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32" name="Rectangle 31">
            <a:extLst>
              <a:ext uri="{FF2B5EF4-FFF2-40B4-BE49-F238E27FC236}">
                <a16:creationId xmlns:a16="http://schemas.microsoft.com/office/drawing/2014/main" id="{16F6A923-A32F-FE56-5103-9C46FA243A8D}"/>
              </a:ext>
            </a:extLst>
          </p:cNvPr>
          <p:cNvSpPr>
            <a:spLocks noChangeAspect="1"/>
          </p:cNvSpPr>
          <p:nvPr/>
        </p:nvSpPr>
        <p:spPr>
          <a:xfrm>
            <a:off x="1049894" y="5124593"/>
            <a:ext cx="2595973" cy="658751"/>
          </a:xfrm>
          <a:prstGeom prst="rect">
            <a:avLst/>
          </a:prstGeom>
          <a:noFill/>
        </p:spPr>
        <p:txBody>
          <a:bodyPr wrap="square">
            <a:noAutofit/>
          </a:bodyPr>
          <a:lstStyle/>
          <a:p>
            <a:pPr algn="ctr">
              <a:buClr>
                <a:srgbClr val="4D4D4D"/>
              </a:buClr>
            </a:pPr>
            <a:r>
              <a:rPr lang="en-GB" sz="1100" dirty="0">
                <a:solidFill>
                  <a:srgbClr val="4D4D4D"/>
                </a:solidFill>
                <a:effectLst/>
                <a:latin typeface="Arial" panose="020B0604020202020204" pitchFamily="34" charset="0"/>
                <a:ea typeface="Arial" panose="020B0604020202020204" pitchFamily="34" charset="0"/>
              </a:rPr>
              <a:t>Impacts that the company </a:t>
            </a:r>
            <a:r>
              <a:rPr lang="en-GB" sz="1100" b="1" dirty="0">
                <a:solidFill>
                  <a:srgbClr val="4D4D4D"/>
                </a:solidFill>
                <a:effectLst/>
                <a:latin typeface="Arial" panose="020B0604020202020204" pitchFamily="34" charset="0"/>
                <a:ea typeface="Arial" panose="020B0604020202020204" pitchFamily="34" charset="0"/>
              </a:rPr>
              <a:t>cause or contribute</a:t>
            </a:r>
            <a:r>
              <a:rPr lang="en-GB" sz="1100" dirty="0">
                <a:solidFill>
                  <a:srgbClr val="4D4D4D"/>
                </a:solidFill>
                <a:effectLst/>
                <a:latin typeface="Arial" panose="020B0604020202020204" pitchFamily="34" charset="0"/>
                <a:ea typeface="Arial" panose="020B0604020202020204" pitchFamily="34" charset="0"/>
              </a:rPr>
              <a:t> to (i.e. cause itself or jointly with others)</a:t>
            </a:r>
          </a:p>
        </p:txBody>
      </p:sp>
      <p:sp>
        <p:nvSpPr>
          <p:cNvPr id="33" name="Rectangle 32">
            <a:extLst>
              <a:ext uri="{FF2B5EF4-FFF2-40B4-BE49-F238E27FC236}">
                <a16:creationId xmlns:a16="http://schemas.microsoft.com/office/drawing/2014/main" id="{97BA1396-60AC-0AE4-A193-B24558479A29}"/>
              </a:ext>
            </a:extLst>
          </p:cNvPr>
          <p:cNvSpPr>
            <a:spLocks noChangeAspect="1"/>
          </p:cNvSpPr>
          <p:nvPr/>
        </p:nvSpPr>
        <p:spPr>
          <a:xfrm>
            <a:off x="4487285" y="5118542"/>
            <a:ext cx="2595973" cy="658751"/>
          </a:xfrm>
          <a:prstGeom prst="rect">
            <a:avLst/>
          </a:prstGeom>
          <a:noFill/>
        </p:spPr>
        <p:txBody>
          <a:bodyPr wrap="square">
            <a:noAutofit/>
          </a:bodyPr>
          <a:lstStyle/>
          <a:p>
            <a:pPr algn="ctr">
              <a:buClr>
                <a:srgbClr val="4D4D4D"/>
              </a:buClr>
            </a:pPr>
            <a:r>
              <a:rPr lang="en-GB" sz="1100" dirty="0">
                <a:solidFill>
                  <a:srgbClr val="4D4D4D"/>
                </a:solidFill>
                <a:effectLst/>
                <a:latin typeface="Arial" panose="020B0604020202020204" pitchFamily="34" charset="0"/>
                <a:ea typeface="Arial" panose="020B0604020202020204" pitchFamily="34" charset="0"/>
              </a:rPr>
              <a:t>Impacts that the company is </a:t>
            </a:r>
            <a:r>
              <a:rPr lang="en-GB" sz="1100" b="1" dirty="0">
                <a:solidFill>
                  <a:srgbClr val="4D4D4D"/>
                </a:solidFill>
                <a:effectLst/>
                <a:latin typeface="Arial" panose="020B0604020202020204" pitchFamily="34" charset="0"/>
                <a:ea typeface="Arial" panose="020B0604020202020204" pitchFamily="34" charset="0"/>
              </a:rPr>
              <a:t>linked to </a:t>
            </a:r>
            <a:r>
              <a:rPr lang="en-GB" sz="1100" dirty="0">
                <a:solidFill>
                  <a:srgbClr val="4D4D4D"/>
                </a:solidFill>
                <a:effectLst/>
                <a:latin typeface="Arial" panose="020B0604020202020204" pitchFamily="34" charset="0"/>
                <a:ea typeface="Arial" panose="020B0604020202020204" pitchFamily="34" charset="0"/>
              </a:rPr>
              <a:t>through its business relationships</a:t>
            </a:r>
          </a:p>
        </p:txBody>
      </p:sp>
      <p:sp>
        <p:nvSpPr>
          <p:cNvPr id="34" name="Rectangle 33">
            <a:extLst>
              <a:ext uri="{FF2B5EF4-FFF2-40B4-BE49-F238E27FC236}">
                <a16:creationId xmlns:a16="http://schemas.microsoft.com/office/drawing/2014/main" id="{DE533EEB-593E-7BDA-250E-EE24BD21A4D2}"/>
              </a:ext>
            </a:extLst>
          </p:cNvPr>
          <p:cNvSpPr>
            <a:spLocks/>
          </p:cNvSpPr>
          <p:nvPr/>
        </p:nvSpPr>
        <p:spPr>
          <a:xfrm>
            <a:off x="1040731" y="4590058"/>
            <a:ext cx="6079185" cy="485391"/>
          </a:xfrm>
          <a:prstGeom prst="rect">
            <a:avLst/>
          </a:prstGeom>
          <a:solidFill>
            <a:srgbClr val="99CC99">
              <a:alpha val="50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35" name="Rectangle 34">
            <a:extLst>
              <a:ext uri="{FF2B5EF4-FFF2-40B4-BE49-F238E27FC236}">
                <a16:creationId xmlns:a16="http://schemas.microsoft.com/office/drawing/2014/main" id="{BC49388E-55E2-8AB2-17AF-1C64091F6172}"/>
              </a:ext>
            </a:extLst>
          </p:cNvPr>
          <p:cNvSpPr>
            <a:spLocks noChangeAspect="1"/>
          </p:cNvSpPr>
          <p:nvPr/>
        </p:nvSpPr>
        <p:spPr>
          <a:xfrm>
            <a:off x="1140332" y="4607068"/>
            <a:ext cx="6024201" cy="461501"/>
          </a:xfrm>
          <a:prstGeom prst="rect">
            <a:avLst/>
          </a:prstGeom>
          <a:noFill/>
        </p:spPr>
        <p:txBody>
          <a:bodyPr wrap="square">
            <a:noAutofit/>
          </a:bodyPr>
          <a:lstStyle/>
          <a:p>
            <a:pPr algn="ctr">
              <a:buClr>
                <a:srgbClr val="4D4D4D"/>
              </a:buClr>
            </a:pPr>
            <a:r>
              <a:rPr lang="en-GB" sz="1100" dirty="0">
                <a:solidFill>
                  <a:srgbClr val="4D4D4D"/>
                </a:solidFill>
                <a:effectLst/>
                <a:latin typeface="Arial" panose="020B0604020202020204" pitchFamily="34" charset="0"/>
                <a:ea typeface="Arial" panose="020B0604020202020204" pitchFamily="34" charset="0"/>
              </a:rPr>
              <a:t>NB the UNGPs/OECD Guidelines have their own way of describing the ways in which a company can be connected to impacts, which is also referred to in the ESRS.</a:t>
            </a:r>
          </a:p>
        </p:txBody>
      </p:sp>
      <p:cxnSp>
        <p:nvCxnSpPr>
          <p:cNvPr id="39" name="Straight Arrow Connector 38">
            <a:extLst>
              <a:ext uri="{FF2B5EF4-FFF2-40B4-BE49-F238E27FC236}">
                <a16:creationId xmlns:a16="http://schemas.microsoft.com/office/drawing/2014/main" id="{D31D74C0-6891-8201-C9A0-0E597ACAEDC3}"/>
              </a:ext>
            </a:extLst>
          </p:cNvPr>
          <p:cNvCxnSpPr/>
          <p:nvPr/>
        </p:nvCxnSpPr>
        <p:spPr>
          <a:xfrm>
            <a:off x="3709988" y="3171825"/>
            <a:ext cx="692943"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40" name="Straight Arrow Connector 39">
            <a:extLst>
              <a:ext uri="{FF2B5EF4-FFF2-40B4-BE49-F238E27FC236}">
                <a16:creationId xmlns:a16="http://schemas.microsoft.com/office/drawing/2014/main" id="{4BAD69E3-0F8F-F545-76B1-4882F3A7E8EF}"/>
              </a:ext>
            </a:extLst>
          </p:cNvPr>
          <p:cNvCxnSpPr/>
          <p:nvPr/>
        </p:nvCxnSpPr>
        <p:spPr>
          <a:xfrm>
            <a:off x="7196138" y="3155950"/>
            <a:ext cx="692943"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3" name="TextBox 2">
            <a:extLst>
              <a:ext uri="{FF2B5EF4-FFF2-40B4-BE49-F238E27FC236}">
                <a16:creationId xmlns:a16="http://schemas.microsoft.com/office/drawing/2014/main" id="{BD2F919A-A37E-1896-6D82-7EBECDB916A5}"/>
              </a:ext>
            </a:extLst>
          </p:cNvPr>
          <p:cNvSpPr txBox="1"/>
          <p:nvPr/>
        </p:nvSpPr>
        <p:spPr>
          <a:xfrm>
            <a:off x="1114012" y="1872530"/>
            <a:ext cx="320052" cy="369332"/>
          </a:xfrm>
          <a:prstGeom prst="rect">
            <a:avLst/>
          </a:prstGeom>
          <a:noFill/>
        </p:spPr>
        <p:txBody>
          <a:bodyPr wrap="square" rtlCol="0">
            <a:spAutoFit/>
          </a:bodyPr>
          <a:lstStyle/>
          <a:p>
            <a:r>
              <a:rPr lang="en-GB" b="1" kern="1200" dirty="0">
                <a:solidFill>
                  <a:schemeClr val="bg1"/>
                </a:solidFill>
                <a:effectLst/>
                <a:cs typeface="Arial" panose="020B0604020202020204" pitchFamily="34" charset="0"/>
              </a:rPr>
              <a:t>1</a:t>
            </a:r>
            <a:endParaRPr lang="en-GB" b="1" dirty="0">
              <a:solidFill>
                <a:schemeClr val="bg1"/>
              </a:solidFill>
            </a:endParaRPr>
          </a:p>
        </p:txBody>
      </p:sp>
      <p:sp>
        <p:nvSpPr>
          <p:cNvPr id="22" name="TextBox 21">
            <a:extLst>
              <a:ext uri="{FF2B5EF4-FFF2-40B4-BE49-F238E27FC236}">
                <a16:creationId xmlns:a16="http://schemas.microsoft.com/office/drawing/2014/main" id="{CAC192A5-DF6F-0CB6-8D75-B15605A19F47}"/>
              </a:ext>
            </a:extLst>
          </p:cNvPr>
          <p:cNvSpPr txBox="1"/>
          <p:nvPr/>
        </p:nvSpPr>
        <p:spPr>
          <a:xfrm>
            <a:off x="4624244" y="1872530"/>
            <a:ext cx="320052" cy="369332"/>
          </a:xfrm>
          <a:prstGeom prst="rect">
            <a:avLst/>
          </a:prstGeom>
          <a:noFill/>
        </p:spPr>
        <p:txBody>
          <a:bodyPr wrap="square" rtlCol="0">
            <a:spAutoFit/>
          </a:bodyPr>
          <a:lstStyle/>
          <a:p>
            <a:r>
              <a:rPr lang="en-GB" b="1" dirty="0">
                <a:solidFill>
                  <a:schemeClr val="bg1"/>
                </a:solidFill>
              </a:rPr>
              <a:t>2</a:t>
            </a:r>
          </a:p>
        </p:txBody>
      </p:sp>
      <p:sp>
        <p:nvSpPr>
          <p:cNvPr id="23" name="TextBox 22">
            <a:extLst>
              <a:ext uri="{FF2B5EF4-FFF2-40B4-BE49-F238E27FC236}">
                <a16:creationId xmlns:a16="http://schemas.microsoft.com/office/drawing/2014/main" id="{D01FB90A-3FC8-3BEC-6627-71588916712C}"/>
              </a:ext>
            </a:extLst>
          </p:cNvPr>
          <p:cNvSpPr txBox="1"/>
          <p:nvPr/>
        </p:nvSpPr>
        <p:spPr>
          <a:xfrm>
            <a:off x="8065780" y="1876206"/>
            <a:ext cx="320052" cy="369332"/>
          </a:xfrm>
          <a:prstGeom prst="rect">
            <a:avLst/>
          </a:prstGeom>
          <a:noFill/>
        </p:spPr>
        <p:txBody>
          <a:bodyPr wrap="square" rtlCol="0">
            <a:spAutoFit/>
          </a:bodyPr>
          <a:lstStyle/>
          <a:p>
            <a:r>
              <a:rPr lang="en-GB" b="1" dirty="0">
                <a:solidFill>
                  <a:schemeClr val="bg1"/>
                </a:solidFill>
              </a:rPr>
              <a:t>3</a:t>
            </a:r>
          </a:p>
        </p:txBody>
      </p:sp>
      <p:pic>
        <p:nvPicPr>
          <p:cNvPr id="9" name="Picture 2" descr="Image result for ulb llm international business law">
            <a:hlinkClick r:id="rId2"/>
            <a:extLst>
              <a:ext uri="{FF2B5EF4-FFF2-40B4-BE49-F238E27FC236}">
                <a16:creationId xmlns:a16="http://schemas.microsoft.com/office/drawing/2014/main" id="{B545AC48-841B-0381-46A5-0C0ADD4E9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5599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44A9851-2177-8862-0DFF-9AE2573F1F11}"/>
              </a:ext>
            </a:extLst>
          </p:cNvPr>
          <p:cNvPicPr>
            <a:picLocks noChangeAspect="1"/>
          </p:cNvPicPr>
          <p:nvPr/>
        </p:nvPicPr>
        <p:blipFill>
          <a:blip r:embed="rId2"/>
          <a:stretch>
            <a:fillRect/>
          </a:stretch>
        </p:blipFill>
        <p:spPr>
          <a:xfrm>
            <a:off x="7796804" y="2305669"/>
            <a:ext cx="4108111" cy="2435327"/>
          </a:xfrm>
          <a:prstGeom prst="rect">
            <a:avLst/>
          </a:prstGeom>
        </p:spPr>
      </p:pic>
      <p:sp>
        <p:nvSpPr>
          <p:cNvPr id="7" name="Rectangle 6">
            <a:extLst>
              <a:ext uri="{FF2B5EF4-FFF2-40B4-BE49-F238E27FC236}">
                <a16:creationId xmlns:a16="http://schemas.microsoft.com/office/drawing/2014/main" id="{CABC93F8-2D3F-72C4-1BD3-6A4BE4C1A612}"/>
              </a:ext>
            </a:extLst>
          </p:cNvPr>
          <p:cNvSpPr>
            <a:spLocks/>
          </p:cNvSpPr>
          <p:nvPr/>
        </p:nvSpPr>
        <p:spPr>
          <a:xfrm>
            <a:off x="471296" y="1931785"/>
            <a:ext cx="3097431" cy="4250016"/>
          </a:xfrm>
          <a:prstGeom prst="rect">
            <a:avLst/>
          </a:prstGeom>
          <a:solidFill>
            <a:srgbClr val="669999">
              <a:alpha val="35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2000"/>
              </a:lnSpc>
              <a:spcAft>
                <a:spcPts val="850"/>
              </a:spcAft>
            </a:pPr>
            <a:r>
              <a:rPr lang="en-GB" sz="1100" dirty="0">
                <a:ln w="9525" cap="rnd" cmpd="sng" algn="ctr">
                  <a:solidFill>
                    <a:srgbClr val="000000"/>
                  </a:solidFill>
                  <a:prstDash val="solid"/>
                  <a:bevel/>
                </a:ln>
                <a:solidFill>
                  <a:srgbClr val="000000"/>
                </a:solidFill>
                <a:effectLst/>
                <a:cs typeface="Times New Roman" panose="02020603050405020304" pitchFamily="18" charset="0"/>
              </a:rPr>
              <a:t> </a:t>
            </a:r>
            <a:endParaRPr lang="en-GB" sz="1100" dirty="0">
              <a:effectLst/>
              <a:cs typeface="Times New Roman" panose="02020603050405020304" pitchFamily="18" charset="0"/>
            </a:endParaRPr>
          </a:p>
        </p:txBody>
      </p:sp>
      <p:sp>
        <p:nvSpPr>
          <p:cNvPr id="2" name="Title 1">
            <a:extLst>
              <a:ext uri="{FF2B5EF4-FFF2-40B4-BE49-F238E27FC236}">
                <a16:creationId xmlns:a16="http://schemas.microsoft.com/office/drawing/2014/main" id="{6B895218-E441-71D2-1441-72CC22C04E58}"/>
              </a:ext>
            </a:extLst>
          </p:cNvPr>
          <p:cNvSpPr>
            <a:spLocks noGrp="1"/>
          </p:cNvSpPr>
          <p:nvPr>
            <p:ph type="title"/>
          </p:nvPr>
        </p:nvSpPr>
        <p:spPr/>
        <p:txBody>
          <a:bodyPr/>
          <a:lstStyle/>
          <a:p>
            <a:r>
              <a:rPr lang="en-GB" dirty="0"/>
              <a:t>What can we learn from early adopters</a:t>
            </a:r>
            <a:r>
              <a:rPr lang="en-BE" dirty="0"/>
              <a:t> and wave-1 companies</a:t>
            </a:r>
            <a:endParaRPr lang="en-GB" dirty="0"/>
          </a:p>
        </p:txBody>
      </p:sp>
      <p:sp>
        <p:nvSpPr>
          <p:cNvPr id="4" name="TextBox 3">
            <a:extLst>
              <a:ext uri="{FF2B5EF4-FFF2-40B4-BE49-F238E27FC236}">
                <a16:creationId xmlns:a16="http://schemas.microsoft.com/office/drawing/2014/main" id="{2662BA33-10DF-C08A-AB44-18E2C86C8153}"/>
              </a:ext>
            </a:extLst>
          </p:cNvPr>
          <p:cNvSpPr txBox="1"/>
          <p:nvPr/>
        </p:nvSpPr>
        <p:spPr>
          <a:xfrm>
            <a:off x="490656" y="1999808"/>
            <a:ext cx="3005752" cy="2846933"/>
          </a:xfrm>
          <a:prstGeom prst="rect">
            <a:avLst/>
          </a:prstGeom>
          <a:noFill/>
        </p:spPr>
        <p:txBody>
          <a:bodyPr wrap="square" rtlCol="0">
            <a:spAutoFit/>
          </a:bodyPr>
          <a:lstStyle/>
          <a:p>
            <a:pPr>
              <a:spcAft>
                <a:spcPts val="600"/>
              </a:spcAft>
              <a:buClr>
                <a:srgbClr val="4D4D4D"/>
              </a:buClr>
            </a:pPr>
            <a:r>
              <a:rPr lang="en-GB" sz="1100" dirty="0">
                <a:solidFill>
                  <a:srgbClr val="4D4D4D"/>
                </a:solidFill>
              </a:rPr>
              <a:t>Although expectations are likely to increase as approaches to CSRD reporting mature, key takeaways at this stage include:</a:t>
            </a:r>
          </a:p>
          <a:p>
            <a:pPr marL="171450" indent="-171450">
              <a:spcAft>
                <a:spcPts val="600"/>
              </a:spcAft>
              <a:buClr>
                <a:srgbClr val="4D4D4D"/>
              </a:buClr>
              <a:buFont typeface="Arial" panose="020B0604020202020204" pitchFamily="34" charset="0"/>
              <a:buChar char="˃"/>
            </a:pPr>
            <a:r>
              <a:rPr lang="en-GB" sz="1100" dirty="0">
                <a:solidFill>
                  <a:srgbClr val="4D4D4D"/>
                </a:solidFill>
              </a:rPr>
              <a:t>There is no “one way” or standardised approach to CSRD reporting</a:t>
            </a:r>
          </a:p>
          <a:p>
            <a:pPr marL="171450" indent="-171450">
              <a:spcAft>
                <a:spcPts val="600"/>
              </a:spcAft>
              <a:buClr>
                <a:srgbClr val="4D4D4D"/>
              </a:buClr>
              <a:buFont typeface="Arial" panose="020B0604020202020204" pitchFamily="34" charset="0"/>
              <a:buChar char="˃"/>
            </a:pPr>
            <a:r>
              <a:rPr lang="en-GB" sz="1100" dirty="0">
                <a:solidFill>
                  <a:srgbClr val="4D4D4D"/>
                </a:solidFill>
              </a:rPr>
              <a:t>Generally, disclosures are similar in style to current (voluntary) sustainability reporting</a:t>
            </a:r>
          </a:p>
          <a:p>
            <a:pPr marL="171450" indent="-171450">
              <a:spcAft>
                <a:spcPts val="600"/>
              </a:spcAft>
              <a:buClr>
                <a:srgbClr val="4D4D4D"/>
              </a:buClr>
              <a:buFont typeface="Arial" panose="020B0604020202020204" pitchFamily="34" charset="0"/>
              <a:buChar char="˃"/>
            </a:pPr>
            <a:r>
              <a:rPr lang="en-GB" sz="1100" dirty="0">
                <a:solidFill>
                  <a:srgbClr val="4D4D4D"/>
                </a:solidFill>
              </a:rPr>
              <a:t>Descriptions of DMA process and outcomes are brief and grouped so disclosures have limited granularity</a:t>
            </a:r>
          </a:p>
          <a:p>
            <a:pPr marL="171450" indent="-171450">
              <a:spcAft>
                <a:spcPts val="600"/>
              </a:spcAft>
              <a:buClr>
                <a:srgbClr val="4D4D4D"/>
              </a:buClr>
              <a:buFont typeface="Arial" panose="020B0604020202020204" pitchFamily="34" charset="0"/>
              <a:buChar char="˃"/>
            </a:pPr>
            <a:r>
              <a:rPr lang="en-GB" sz="1100" dirty="0">
                <a:solidFill>
                  <a:srgbClr val="4D4D4D"/>
                </a:solidFill>
              </a:rPr>
              <a:t>Limited focus on value chain</a:t>
            </a:r>
          </a:p>
          <a:p>
            <a:pPr marL="171450" indent="-171450">
              <a:spcAft>
                <a:spcPts val="600"/>
              </a:spcAft>
              <a:buClr>
                <a:srgbClr val="4D4D4D"/>
              </a:buClr>
              <a:buFont typeface="Arial" panose="020B0604020202020204" pitchFamily="34" charset="0"/>
              <a:buChar char="˃"/>
            </a:pPr>
            <a:r>
              <a:rPr lang="en-GB" sz="1100" dirty="0">
                <a:solidFill>
                  <a:srgbClr val="4D4D4D"/>
                </a:solidFill>
              </a:rPr>
              <a:t>Sector peer reports offer insights into potentially material sustainability matters</a:t>
            </a:r>
          </a:p>
        </p:txBody>
      </p:sp>
      <p:sp>
        <p:nvSpPr>
          <p:cNvPr id="5" name="Freeform: Shape 4">
            <a:extLst>
              <a:ext uri="{FF2B5EF4-FFF2-40B4-BE49-F238E27FC236}">
                <a16:creationId xmlns:a16="http://schemas.microsoft.com/office/drawing/2014/main" id="{694CEA12-B24D-B8BD-428D-E1DCB2FBE986}"/>
              </a:ext>
            </a:extLst>
          </p:cNvPr>
          <p:cNvSpPr>
            <a:spLocks/>
          </p:cNvSpPr>
          <p:nvPr/>
        </p:nvSpPr>
        <p:spPr>
          <a:xfrm>
            <a:off x="471296" y="1488274"/>
            <a:ext cx="3095791" cy="446194"/>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669999">
              <a:alpha val="5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nSpc>
                <a:spcPct val="112000"/>
              </a:lnSpc>
              <a:spcAft>
                <a:spcPts val="850"/>
              </a:spcAft>
            </a:pPr>
            <a:r>
              <a:rPr lang="en-GB" sz="1200" b="1" kern="1200" dirty="0">
                <a:solidFill>
                  <a:srgbClr val="000000"/>
                </a:solidFill>
                <a:effectLst/>
                <a:cs typeface="Arial" panose="020B0604020202020204" pitchFamily="34" charset="0"/>
              </a:rPr>
              <a:t>     </a:t>
            </a:r>
            <a:endParaRPr lang="en-GB" sz="1000" dirty="0">
              <a:effectLst/>
              <a:cs typeface="Times New Roman" panose="02020603050405020304" pitchFamily="18" charset="0"/>
            </a:endParaRPr>
          </a:p>
        </p:txBody>
      </p:sp>
      <p:sp>
        <p:nvSpPr>
          <p:cNvPr id="9" name="TextBox 8">
            <a:extLst>
              <a:ext uri="{FF2B5EF4-FFF2-40B4-BE49-F238E27FC236}">
                <a16:creationId xmlns:a16="http://schemas.microsoft.com/office/drawing/2014/main" id="{FAE6B909-FB58-C1B3-EF50-4A6D00BF2DF1}"/>
              </a:ext>
            </a:extLst>
          </p:cNvPr>
          <p:cNvSpPr txBox="1"/>
          <p:nvPr/>
        </p:nvSpPr>
        <p:spPr>
          <a:xfrm>
            <a:off x="1381083" y="1580566"/>
            <a:ext cx="1294545" cy="261610"/>
          </a:xfrm>
          <a:prstGeom prst="rect">
            <a:avLst/>
          </a:prstGeom>
          <a:noFill/>
        </p:spPr>
        <p:txBody>
          <a:bodyPr wrap="square" rtlCol="0">
            <a:spAutoFit/>
          </a:bodyPr>
          <a:lstStyle/>
          <a:p>
            <a:r>
              <a:rPr lang="en-GB" sz="1100" b="1" kern="1200" dirty="0">
                <a:solidFill>
                  <a:srgbClr val="4D4D4D"/>
                </a:solidFill>
                <a:effectLst/>
                <a:cs typeface="Arial" panose="020B0604020202020204" pitchFamily="34" charset="0"/>
              </a:rPr>
              <a:t>key takeaways</a:t>
            </a:r>
            <a:endParaRPr lang="en-GB" sz="1100" b="1" dirty="0">
              <a:solidFill>
                <a:srgbClr val="4D4D4D"/>
              </a:solidFill>
            </a:endParaRPr>
          </a:p>
        </p:txBody>
      </p:sp>
      <p:pic>
        <p:nvPicPr>
          <p:cNvPr id="12" name="Picture 11">
            <a:extLst>
              <a:ext uri="{FF2B5EF4-FFF2-40B4-BE49-F238E27FC236}">
                <a16:creationId xmlns:a16="http://schemas.microsoft.com/office/drawing/2014/main" id="{3B39287F-AD8A-3B33-CC54-D88DD406BDF4}"/>
              </a:ext>
            </a:extLst>
          </p:cNvPr>
          <p:cNvPicPr>
            <a:picLocks noChangeAspect="1"/>
          </p:cNvPicPr>
          <p:nvPr/>
        </p:nvPicPr>
        <p:blipFill>
          <a:blip r:embed="rId3"/>
          <a:stretch>
            <a:fillRect/>
          </a:stretch>
        </p:blipFill>
        <p:spPr>
          <a:xfrm>
            <a:off x="3805646" y="4804884"/>
            <a:ext cx="6686309" cy="1376917"/>
          </a:xfrm>
          <a:prstGeom prst="rect">
            <a:avLst/>
          </a:prstGeom>
        </p:spPr>
      </p:pic>
      <p:sp>
        <p:nvSpPr>
          <p:cNvPr id="13" name="TextBox 12">
            <a:extLst>
              <a:ext uri="{FF2B5EF4-FFF2-40B4-BE49-F238E27FC236}">
                <a16:creationId xmlns:a16="http://schemas.microsoft.com/office/drawing/2014/main" id="{369AC8E9-DB09-C3AE-01A2-B23C5AAB2CBF}"/>
              </a:ext>
            </a:extLst>
          </p:cNvPr>
          <p:cNvSpPr txBox="1"/>
          <p:nvPr/>
        </p:nvSpPr>
        <p:spPr>
          <a:xfrm>
            <a:off x="3588087" y="5966357"/>
            <a:ext cx="2752800" cy="215444"/>
          </a:xfrm>
          <a:prstGeom prst="rect">
            <a:avLst/>
          </a:prstGeom>
          <a:noFill/>
        </p:spPr>
        <p:txBody>
          <a:bodyPr wrap="square" rtlCol="0">
            <a:spAutoFit/>
          </a:bodyPr>
          <a:lstStyle/>
          <a:p>
            <a:r>
              <a:rPr lang="en-GB" sz="800" b="1" dirty="0">
                <a:solidFill>
                  <a:srgbClr val="4D4D4D"/>
                </a:solidFill>
              </a:rPr>
              <a:t>JDE Peets</a:t>
            </a:r>
          </a:p>
        </p:txBody>
      </p:sp>
      <p:sp>
        <p:nvSpPr>
          <p:cNvPr id="16" name="TextBox 15">
            <a:extLst>
              <a:ext uri="{FF2B5EF4-FFF2-40B4-BE49-F238E27FC236}">
                <a16:creationId xmlns:a16="http://schemas.microsoft.com/office/drawing/2014/main" id="{216B387A-2270-98D7-133E-C21C14267C10}"/>
              </a:ext>
            </a:extLst>
          </p:cNvPr>
          <p:cNvSpPr txBox="1"/>
          <p:nvPr/>
        </p:nvSpPr>
        <p:spPr>
          <a:xfrm>
            <a:off x="10804634" y="2135255"/>
            <a:ext cx="1213093" cy="215444"/>
          </a:xfrm>
          <a:prstGeom prst="rect">
            <a:avLst/>
          </a:prstGeom>
          <a:noFill/>
        </p:spPr>
        <p:txBody>
          <a:bodyPr wrap="square" rtlCol="0">
            <a:spAutoFit/>
          </a:bodyPr>
          <a:lstStyle/>
          <a:p>
            <a:r>
              <a:rPr lang="en-GB" sz="800" b="1" dirty="0">
                <a:solidFill>
                  <a:srgbClr val="4D4D4D"/>
                </a:solidFill>
              </a:rPr>
              <a:t>AkzoNobel</a:t>
            </a:r>
          </a:p>
        </p:txBody>
      </p:sp>
      <p:pic>
        <p:nvPicPr>
          <p:cNvPr id="17" name="Picture 16">
            <a:extLst>
              <a:ext uri="{FF2B5EF4-FFF2-40B4-BE49-F238E27FC236}">
                <a16:creationId xmlns:a16="http://schemas.microsoft.com/office/drawing/2014/main" id="{A65583F8-DEE7-8DB2-F1DF-F07D1FBDBFC3}"/>
              </a:ext>
            </a:extLst>
          </p:cNvPr>
          <p:cNvPicPr>
            <a:picLocks noChangeAspect="1"/>
          </p:cNvPicPr>
          <p:nvPr/>
        </p:nvPicPr>
        <p:blipFill>
          <a:blip r:embed="rId4"/>
          <a:stretch>
            <a:fillRect/>
          </a:stretch>
        </p:blipFill>
        <p:spPr>
          <a:xfrm>
            <a:off x="4383572" y="2488567"/>
            <a:ext cx="3045280" cy="2435327"/>
          </a:xfrm>
          <a:prstGeom prst="rect">
            <a:avLst/>
          </a:prstGeom>
        </p:spPr>
      </p:pic>
      <p:pic>
        <p:nvPicPr>
          <p:cNvPr id="3" name="Picture 2" descr="Image result for ulb llm international business law">
            <a:hlinkClick r:id="rId5"/>
            <a:extLst>
              <a:ext uri="{FF2B5EF4-FFF2-40B4-BE49-F238E27FC236}">
                <a16:creationId xmlns:a16="http://schemas.microsoft.com/office/drawing/2014/main" id="{7B4E88A0-F138-707D-9BD0-3F197F73DA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6576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5B16DD-FA2C-66C8-CDE8-A88B19105EB2}"/>
              </a:ext>
            </a:extLst>
          </p:cNvPr>
          <p:cNvSpPr txBox="1">
            <a:spLocks/>
          </p:cNvSpPr>
          <p:nvPr/>
        </p:nvSpPr>
        <p:spPr>
          <a:xfrm>
            <a:off x="513829" y="322160"/>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BE" dirty="0"/>
              <a:t>Out of CSRD corporate reporting </a:t>
            </a:r>
            <a:r>
              <a:rPr lang="fr-BE" dirty="0"/>
              <a:t>in practice: </a:t>
            </a:r>
            <a:br>
              <a:rPr lang="en-BE" dirty="0"/>
            </a:br>
            <a:r>
              <a:rPr lang="fr-BE" dirty="0"/>
              <a:t>Belgium as an </a:t>
            </a:r>
            <a:r>
              <a:rPr lang="fr-BE" dirty="0" err="1"/>
              <a:t>example</a:t>
            </a:r>
            <a:endParaRPr lang="en-GB" dirty="0"/>
          </a:p>
        </p:txBody>
      </p:sp>
      <p:sp>
        <p:nvSpPr>
          <p:cNvPr id="3" name="TextBox 2">
            <a:extLst>
              <a:ext uri="{FF2B5EF4-FFF2-40B4-BE49-F238E27FC236}">
                <a16:creationId xmlns:a16="http://schemas.microsoft.com/office/drawing/2014/main" id="{B149D26D-E8D3-098F-521C-B4BDBA0AA01A}"/>
              </a:ext>
            </a:extLst>
          </p:cNvPr>
          <p:cNvSpPr txBox="1"/>
          <p:nvPr/>
        </p:nvSpPr>
        <p:spPr>
          <a:xfrm>
            <a:off x="412800" y="1504950"/>
            <a:ext cx="11217225" cy="34394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900"/>
              </a:spcAft>
              <a:buClrTx/>
              <a:buSzTx/>
              <a:buFont typeface="Arial" panose="020B0604020202020204" pitchFamily="34" charset="0"/>
              <a:buChar char="&gt;"/>
              <a:tabLst/>
              <a:defRPr/>
            </a:pPr>
            <a:r>
              <a:rPr lang="en-GB" dirty="0">
                <a:latin typeface="+mj-lt"/>
              </a:rPr>
              <a:t>For annual reports published before 1 June 2024</a:t>
            </a:r>
            <a:r>
              <a:rPr lang="en-BE" dirty="0">
                <a:latin typeface="+mj-lt"/>
              </a:rPr>
              <a:t> (before the start of CSRD for wave 1 companies)</a:t>
            </a:r>
            <a:r>
              <a:rPr lang="en-GB" dirty="0">
                <a:latin typeface="+mj-lt"/>
              </a:rPr>
              <a:t>:</a:t>
            </a:r>
          </a:p>
          <a:p>
            <a:pPr marL="742950" lvl="1" indent="-285750">
              <a:spcAft>
                <a:spcPts val="900"/>
              </a:spcAft>
              <a:buFont typeface="Arial" panose="020B0604020202020204" pitchFamily="34" charset="0"/>
              <a:buChar char="&gt;"/>
              <a:defRPr/>
            </a:pPr>
            <a:r>
              <a:rPr lang="en-GB" dirty="0"/>
              <a:t>68% of Belgium’s 50 largest companies have set quantified decarbonisation targets for 2030 (or earlier) and share concrete plans for achieving them</a:t>
            </a:r>
          </a:p>
          <a:p>
            <a:pPr marL="742950" lvl="1" indent="-285750">
              <a:spcAft>
                <a:spcPts val="900"/>
              </a:spcAft>
              <a:buFont typeface="Arial" panose="020B0604020202020204" pitchFamily="34" charset="0"/>
              <a:buChar char="&gt;"/>
              <a:defRPr/>
            </a:pPr>
            <a:r>
              <a:rPr lang="en-GB" dirty="0"/>
              <a:t>41 out of 50 companies (up 20% vis-à-vis 2023) report their scope 3 emissions</a:t>
            </a:r>
          </a:p>
          <a:p>
            <a:pPr marL="742950" lvl="1" indent="-285750">
              <a:spcAft>
                <a:spcPts val="900"/>
              </a:spcAft>
              <a:buFont typeface="Arial" panose="020B0604020202020204" pitchFamily="34" charset="0"/>
              <a:buChar char="&gt;"/>
              <a:defRPr/>
            </a:pPr>
            <a:r>
              <a:rPr lang="en-GB" dirty="0"/>
              <a:t>Usually carbon emissions reported under SBTI (but one big bank decided to stop applying this method on the basis that if it were to apply this calculation system strictly, it would no longer be able to grant loans to certain customers on the grounds that their homes were not sufficiently insulated)  </a:t>
            </a:r>
          </a:p>
          <a:p>
            <a:pPr marL="742950" lvl="1" indent="-285750">
              <a:spcAft>
                <a:spcPts val="900"/>
              </a:spcAft>
              <a:buFont typeface="Arial" panose="020B0604020202020204" pitchFamily="34" charset="0"/>
              <a:buChar char="&gt;"/>
              <a:defRPr/>
            </a:pPr>
            <a:r>
              <a:rPr lang="en-GB" dirty="0">
                <a:latin typeface="+mj-lt"/>
              </a:rPr>
              <a:t>Couple of examples of “sustainability warnings” (// profit warnings)</a:t>
            </a:r>
          </a:p>
          <a:p>
            <a:pPr marL="285750" indent="-285750">
              <a:spcAft>
                <a:spcPts val="900"/>
              </a:spcAft>
              <a:buFont typeface="Arial" panose="020B0604020202020204" pitchFamily="34" charset="0"/>
              <a:buChar char="&gt;"/>
              <a:defRPr/>
            </a:pPr>
            <a:r>
              <a:rPr lang="en-GB" dirty="0">
                <a:solidFill>
                  <a:srgbClr val="000000"/>
                </a:solidFill>
                <a:latin typeface="Arial" panose="020B0604020202020204" pitchFamily="34" charset="0"/>
              </a:rPr>
              <a:t>One example of anticipated adoption of CSRD regime</a:t>
            </a:r>
            <a:r>
              <a:rPr lang="en-BE" dirty="0">
                <a:solidFill>
                  <a:srgbClr val="000000"/>
                </a:solidFill>
                <a:latin typeface="Arial" panose="020B0604020202020204" pitchFamily="34" charset="0"/>
              </a:rPr>
              <a:t> (DMA on p. 58)</a:t>
            </a:r>
            <a:r>
              <a:rPr lang="en-GB" dirty="0">
                <a:solidFill>
                  <a:srgbClr val="000000"/>
                </a:solidFill>
                <a:latin typeface="Arial" panose="020B0604020202020204" pitchFamily="34" charset="0"/>
              </a:rPr>
              <a:t>: </a:t>
            </a:r>
            <a:r>
              <a:rPr lang="nl-BE" dirty="0">
                <a:hlinkClick r:id="rId2"/>
              </a:rPr>
              <a:t>E</a:t>
            </a:r>
            <a:r>
              <a:rPr lang="nl-BE" dirty="0">
                <a:hlinkClick r:id="rId2"/>
              </a:rPr>
              <a:t>N_2024_AnnualIntegratedReport_Vandemoortele_1.pdf</a:t>
            </a:r>
            <a:endParaRPr lang="en-GB" dirty="0"/>
          </a:p>
        </p:txBody>
      </p:sp>
      <p:pic>
        <p:nvPicPr>
          <p:cNvPr id="2" name="Picture 2" descr="Image result for ulb llm international business law">
            <a:hlinkClick r:id="rId3"/>
            <a:extLst>
              <a:ext uri="{FF2B5EF4-FFF2-40B4-BE49-F238E27FC236}">
                <a16:creationId xmlns:a16="http://schemas.microsoft.com/office/drawing/2014/main" id="{2F543AE6-5175-F163-1DBF-2358EBA5CE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365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50598-E803-44CD-9A42-4A58EE218C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6"/>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b="1" dirty="0">
                <a:solidFill>
                  <a:schemeClr val="bg1"/>
                </a:solidFill>
                <a:latin typeface="Arial" panose="020B0604020202020204" pitchFamily="34" charset="0"/>
                <a:ea typeface="Gulim" pitchFamily="34" charset="-127"/>
              </a:rPr>
              <a:t>Carbon markets </a:t>
            </a:r>
          </a:p>
        </p:txBody>
      </p:sp>
    </p:spTree>
    <p:extLst>
      <p:ext uri="{BB962C8B-B14F-4D97-AF65-F5344CB8AC3E}">
        <p14:creationId xmlns:p14="http://schemas.microsoft.com/office/powerpoint/2010/main" val="9615859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Emission trading system</a:t>
            </a:r>
            <a:r>
              <a:rPr lang="en-BE" dirty="0"/>
              <a:t>s</a:t>
            </a:r>
            <a:r>
              <a:rPr lang="en-GB" dirty="0"/>
              <a:t> (ETS</a:t>
            </a:r>
            <a:r>
              <a:rPr lang="en-BE" dirty="0"/>
              <a:t> and ETS2</a:t>
            </a:r>
            <a:r>
              <a:rPr lang="en-GB" dirty="0"/>
              <a:t>)</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800" y="1468296"/>
            <a:ext cx="11051491"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400" dirty="0"/>
              <a:t>Directive 2003/87/EC (“ETS Directive”) </a:t>
            </a:r>
          </a:p>
          <a:p>
            <a:pPr marL="171450" indent="-171450">
              <a:buClr>
                <a:schemeClr val="tx2"/>
              </a:buClr>
              <a:buFont typeface="Symbol" panose="05050102010706020507" pitchFamily="18" charset="2"/>
              <a:buChar char=""/>
            </a:pPr>
            <a:r>
              <a:rPr lang="en-GB" sz="1400" dirty="0"/>
              <a:t>Aim of reducing greenhouse gas emissions from most emitting sectors by transforming the possibility to emit greenhouse gases into a scarce commodity that must be purchased in the form of so-called “EU allowances” </a:t>
            </a:r>
          </a:p>
          <a:p>
            <a:pPr marL="171450" indent="-171450">
              <a:buClr>
                <a:schemeClr val="tx2"/>
              </a:buClr>
              <a:buFont typeface="Symbol" panose="05050102010706020507" pitchFamily="18" charset="2"/>
              <a:buChar char=""/>
            </a:pPr>
            <a:r>
              <a:rPr lang="en-GB" sz="1400" dirty="0"/>
              <a:t>Revised ETS entered into force on 5 June 2023; target is to achieve a 62% reduction in carbon emissions from the sectors covered by it by 2030 (up from the 41% reduction that has been achieved since introduction in 2005)</a:t>
            </a:r>
          </a:p>
          <a:p>
            <a:pPr marL="441443" lvl="1" indent="-171450">
              <a:buFont typeface="Symbol" panose="05050102010706020507" pitchFamily="18" charset="2"/>
              <a:buChar char=""/>
            </a:pPr>
            <a:r>
              <a:rPr lang="en-GB" sz="1400" dirty="0"/>
              <a:t>In phase 3 (2013-2020), yearly reduction of allowances of 1.74%. In phase 4 (2021-2030), 2.2%</a:t>
            </a:r>
          </a:p>
          <a:p>
            <a:pPr marL="171450" indent="-171450">
              <a:buClr>
                <a:schemeClr val="tx2"/>
              </a:buClr>
              <a:buFont typeface="Symbol" panose="05050102010706020507" pitchFamily="18" charset="2"/>
              <a:buChar char=""/>
            </a:pPr>
            <a:r>
              <a:rPr lang="en-BE" sz="1400" dirty="0"/>
              <a:t>Currently: a</a:t>
            </a:r>
            <a:r>
              <a:rPr lang="en-GB" sz="1400" dirty="0"/>
              <a:t>round 10,000 in-scope installations (exceptions for small operators):</a:t>
            </a:r>
          </a:p>
          <a:p>
            <a:pPr marL="441443" lvl="1" indent="-171450">
              <a:buFont typeface="Symbol" panose="05050102010706020507" pitchFamily="18" charset="2"/>
              <a:buChar char=""/>
            </a:pPr>
            <a:r>
              <a:rPr lang="en-GB" sz="1400" dirty="0"/>
              <a:t>Electricity and heat generation</a:t>
            </a:r>
          </a:p>
          <a:p>
            <a:pPr marL="441443" lvl="1" indent="-171450">
              <a:buFont typeface="Symbol" panose="05050102010706020507" pitchFamily="18" charset="2"/>
              <a:buChar char=""/>
            </a:pPr>
            <a:r>
              <a:rPr lang="en-GB" sz="1400" dirty="0"/>
              <a:t>Energy-intensive industry sectors, including oil refineries, steel works, and production of iron, aluminium, metals, cement, lime, glass, ceramics, pulp, paper, cardboard, acids and bulk organic chemicals</a:t>
            </a:r>
          </a:p>
          <a:p>
            <a:pPr marL="441443" lvl="1" indent="-171450">
              <a:buFont typeface="Symbol" panose="05050102010706020507" pitchFamily="18" charset="2"/>
              <a:buChar char=""/>
            </a:pPr>
            <a:r>
              <a:rPr lang="en-GB" sz="1400" dirty="0"/>
              <a:t>Aviation within the European Economic Area and departing flights to Switzerland and the United Kingdom</a:t>
            </a:r>
          </a:p>
          <a:p>
            <a:pPr marL="441443" lvl="1" indent="-171450">
              <a:buFont typeface="Symbol" panose="05050102010706020507" pitchFamily="18" charset="2"/>
              <a:buChar char=""/>
            </a:pPr>
            <a:r>
              <a:rPr lang="en-GB" sz="1400" dirty="0"/>
              <a:t>Maritime transport (50% of emissions from voyages starting or ending outside of the EU and 100% of emissions from voyages between two EU ports and when ships are within EU ports)</a:t>
            </a:r>
            <a:endParaRPr lang="en-BE" sz="1400" dirty="0"/>
          </a:p>
          <a:p>
            <a:pPr marL="171450" indent="-171450">
              <a:buClr>
                <a:schemeClr val="tx2"/>
              </a:buClr>
              <a:buFont typeface="Symbol" panose="05050102010706020507" pitchFamily="18" charset="2"/>
              <a:buChar char=""/>
            </a:pPr>
            <a:r>
              <a:rPr lang="en-BE" sz="1400" b="1" dirty="0"/>
              <a:t>ETS2</a:t>
            </a:r>
            <a:r>
              <a:rPr lang="en-BE" sz="1400" dirty="0"/>
              <a:t> (operational in 2027): </a:t>
            </a:r>
            <a:r>
              <a:rPr lang="en-US" sz="1400" dirty="0"/>
              <a:t>to cover emissions from buildings, road transport and additional sectors</a:t>
            </a:r>
            <a:r>
              <a:rPr lang="en-BE" sz="1400" dirty="0"/>
              <a:t> (</a:t>
            </a:r>
            <a:r>
              <a:rPr lang="nl-BE" sz="1400" dirty="0"/>
              <a:t>small </a:t>
            </a:r>
            <a:r>
              <a:rPr lang="nl-BE" sz="1400" dirty="0" err="1"/>
              <a:t>industry</a:t>
            </a:r>
            <a:r>
              <a:rPr lang="nl-BE" sz="1400" dirty="0"/>
              <a:t> </a:t>
            </a:r>
            <a:r>
              <a:rPr lang="nl-BE" sz="1400" dirty="0" err="1"/>
              <a:t>not</a:t>
            </a:r>
            <a:r>
              <a:rPr lang="nl-BE" sz="1400" dirty="0"/>
              <a:t> </a:t>
            </a:r>
            <a:r>
              <a:rPr lang="en-BE" sz="1400" dirty="0"/>
              <a:t>yet </a:t>
            </a:r>
            <a:r>
              <a:rPr lang="nl-BE" sz="1400" dirty="0" err="1"/>
              <a:t>covered</a:t>
            </a:r>
            <a:r>
              <a:rPr lang="en-BE" sz="1400" dirty="0"/>
              <a:t>)</a:t>
            </a:r>
            <a:r>
              <a:rPr lang="en-US" sz="1400" dirty="0"/>
              <a:t>. </a:t>
            </a:r>
            <a:r>
              <a:rPr lang="en-BE" sz="1400" dirty="0"/>
              <a:t>Social Climate Fund created to </a:t>
            </a:r>
            <a:r>
              <a:rPr lang="nl-BE" sz="1400" dirty="0" err="1"/>
              <a:t>address</a:t>
            </a:r>
            <a:r>
              <a:rPr lang="nl-BE" sz="1400" dirty="0"/>
              <a:t> </a:t>
            </a:r>
            <a:r>
              <a:rPr lang="nl-BE" sz="1400" dirty="0" err="1"/>
              <a:t>the</a:t>
            </a:r>
            <a:r>
              <a:rPr lang="nl-BE" sz="1400" dirty="0"/>
              <a:t> </a:t>
            </a:r>
            <a:r>
              <a:rPr lang="nl-BE" sz="1400" dirty="0" err="1"/>
              <a:t>social</a:t>
            </a:r>
            <a:r>
              <a:rPr lang="nl-BE" sz="1400" dirty="0"/>
              <a:t> impact</a:t>
            </a:r>
            <a:r>
              <a:rPr lang="en-BE" sz="1400" dirty="0"/>
              <a:t>. Aim is to </a:t>
            </a:r>
            <a:r>
              <a:rPr lang="en-US" sz="1400" dirty="0" err="1"/>
              <a:t>mobilise</a:t>
            </a:r>
            <a:r>
              <a:rPr lang="en-US" sz="1400" dirty="0"/>
              <a:t> EUR 86.7 billion from the ETS2 revenue </a:t>
            </a:r>
            <a:r>
              <a:rPr lang="en-BE" sz="1400" dirty="0"/>
              <a:t>for </a:t>
            </a:r>
            <a:r>
              <a:rPr lang="en-US" sz="1400" dirty="0"/>
              <a:t>2026-2032</a:t>
            </a:r>
            <a:endParaRPr lang="en-GB" sz="1600" dirty="0"/>
          </a:p>
          <a:p>
            <a:pPr marL="171450" indent="-171450">
              <a:buClr>
                <a:schemeClr val="tx2"/>
              </a:buClr>
              <a:buFont typeface="Symbol" panose="05050102010706020507" pitchFamily="18" charset="2"/>
              <a:buChar char=""/>
            </a:pPr>
            <a:endParaRPr lang="en-GB" sz="1600" dirty="0"/>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8" name="Picture 2" descr="Image result for ulb llm international business law">
            <a:hlinkClick r:id="rId3"/>
            <a:extLst>
              <a:ext uri="{FF2B5EF4-FFF2-40B4-BE49-F238E27FC236}">
                <a16:creationId xmlns:a16="http://schemas.microsoft.com/office/drawing/2014/main" id="{9CBAA0DC-8655-223A-2305-697626E39E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191633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ETS – in figures</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800" y="1373046"/>
            <a:ext cx="4981236"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600" dirty="0"/>
              <a:t>57% of the total amount of allowances were auctioned</a:t>
            </a:r>
            <a:r>
              <a:rPr lang="en-BE" sz="1600" dirty="0"/>
              <a:t> (rest granted free of charge)</a:t>
            </a:r>
            <a:endParaRPr lang="en-GB" sz="1600" dirty="0"/>
          </a:p>
          <a:p>
            <a:pPr marL="171450" indent="-171450">
              <a:buClr>
                <a:schemeClr val="tx2"/>
              </a:buClr>
              <a:buFont typeface="Symbol" panose="05050102010706020507" pitchFamily="18" charset="2"/>
              <a:buChar char=""/>
            </a:pPr>
            <a:r>
              <a:rPr lang="en-GB" sz="1600" dirty="0"/>
              <a:t>The total revenues generated by Member States, the UK and EEA countries from the auctions </a:t>
            </a:r>
            <a:r>
              <a:rPr lang="en-BE" sz="1600" dirty="0"/>
              <a:t>s</a:t>
            </a:r>
            <a:r>
              <a:rPr lang="en-US" sz="1600" dirty="0" err="1"/>
              <a:t>ince</a:t>
            </a:r>
            <a:r>
              <a:rPr lang="en-US" sz="1600" dirty="0"/>
              <a:t> 2013</a:t>
            </a:r>
            <a:r>
              <a:rPr lang="en-BE" sz="1600" dirty="0"/>
              <a:t> exceeds</a:t>
            </a:r>
            <a:r>
              <a:rPr lang="en-US" sz="1600" dirty="0"/>
              <a:t> EUR 175 billion</a:t>
            </a:r>
            <a:endParaRPr lang="en-GB" sz="1600" dirty="0"/>
          </a:p>
          <a:p>
            <a:pPr marL="171450" indent="-171450">
              <a:buClr>
                <a:schemeClr val="tx2"/>
              </a:buClr>
              <a:buFont typeface="Symbol" panose="05050102010706020507" pitchFamily="18" charset="2"/>
              <a:buChar char=""/>
            </a:pPr>
            <a:r>
              <a:rPr lang="en-GB" sz="1600" dirty="0"/>
              <a:t>The ETS Directive provides that Member States should use at least 50% of auctioning revenues or the equivalent in financial value for climate and energy-related purposes (in practice 78% of revenues in 2013-2019)</a:t>
            </a:r>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7" name="Picture 2" descr="Image result for ulb llm international business law">
            <a:hlinkClick r:id="rId3"/>
            <a:extLst>
              <a:ext uri="{FF2B5EF4-FFF2-40B4-BE49-F238E27FC236}">
                <a16:creationId xmlns:a16="http://schemas.microsoft.com/office/drawing/2014/main" id="{2A9A6B4B-9BAE-66D0-86E4-DB7C00087B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UA price history: what are the drivers? | Homaio">
            <a:extLst>
              <a:ext uri="{FF2B5EF4-FFF2-40B4-BE49-F238E27FC236}">
                <a16:creationId xmlns:a16="http://schemas.microsoft.com/office/drawing/2014/main" id="{80FEDE2B-142C-4FF8-BF08-C4A553C605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237" y="2623127"/>
            <a:ext cx="4861444" cy="32835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07043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today</a:t>
            </a:r>
          </a:p>
        </p:txBody>
      </p:sp>
      <p:grpSp>
        <p:nvGrpSpPr>
          <p:cNvPr id="46" name="Group 45">
            <a:extLst>
              <a:ext uri="{FF2B5EF4-FFF2-40B4-BE49-F238E27FC236}">
                <a16:creationId xmlns:a16="http://schemas.microsoft.com/office/drawing/2014/main" id="{15BE284F-3B07-499B-9667-DFA7A14F5BC1}"/>
              </a:ext>
            </a:extLst>
          </p:cNvPr>
          <p:cNvGrpSpPr/>
          <p:nvPr/>
        </p:nvGrpSpPr>
        <p:grpSpPr>
          <a:xfrm>
            <a:off x="431800" y="1533222"/>
            <a:ext cx="11347400" cy="3367277"/>
            <a:chOff x="431800" y="1298125"/>
            <a:chExt cx="12465371" cy="3699027"/>
          </a:xfrm>
        </p:grpSpPr>
        <p:grpSp>
          <p:nvGrpSpPr>
            <p:cNvPr id="47" name="Group 46">
              <a:extLst>
                <a:ext uri="{FF2B5EF4-FFF2-40B4-BE49-F238E27FC236}">
                  <a16:creationId xmlns:a16="http://schemas.microsoft.com/office/drawing/2014/main" id="{6302A74D-F6A9-462D-BEFC-D47B81FC35AA}"/>
                </a:ext>
              </a:extLst>
            </p:cNvPr>
            <p:cNvGrpSpPr/>
            <p:nvPr/>
          </p:nvGrpSpPr>
          <p:grpSpPr>
            <a:xfrm>
              <a:off x="431800" y="1298125"/>
              <a:ext cx="12444499" cy="589910"/>
              <a:chOff x="939572" y="1773239"/>
              <a:chExt cx="12444499" cy="589910"/>
            </a:xfrm>
          </p:grpSpPr>
          <p:sp>
            <p:nvSpPr>
              <p:cNvPr id="110" name="Pentagon 25">
                <a:extLst>
                  <a:ext uri="{FF2B5EF4-FFF2-40B4-BE49-F238E27FC236}">
                    <a16:creationId xmlns:a16="http://schemas.microsoft.com/office/drawing/2014/main" id="{EE0FBB82-2D72-40E2-A923-2E06786395D6}"/>
                  </a:ext>
                </a:extLst>
              </p:cNvPr>
              <p:cNvSpPr/>
              <p:nvPr/>
            </p:nvSpPr>
            <p:spPr bwMode="gray">
              <a:xfrm>
                <a:off x="1257124" y="1806490"/>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From soft law standards to hard law</a:t>
                </a:r>
              </a:p>
            </p:txBody>
          </p:sp>
          <p:grpSp>
            <p:nvGrpSpPr>
              <p:cNvPr id="112" name="Group 111">
                <a:extLst>
                  <a:ext uri="{FF2B5EF4-FFF2-40B4-BE49-F238E27FC236}">
                    <a16:creationId xmlns:a16="http://schemas.microsoft.com/office/drawing/2014/main" id="{3095DF6A-BE9F-4DAB-A9D7-3119F1E8CB60}"/>
                  </a:ext>
                </a:extLst>
              </p:cNvPr>
              <p:cNvGrpSpPr/>
              <p:nvPr/>
            </p:nvGrpSpPr>
            <p:grpSpPr>
              <a:xfrm>
                <a:off x="939572" y="1773239"/>
                <a:ext cx="595084" cy="589910"/>
                <a:chOff x="323850" y="1790700"/>
                <a:chExt cx="857248" cy="857248"/>
              </a:xfrm>
            </p:grpSpPr>
            <p:sp>
              <p:nvSpPr>
                <p:cNvPr id="113" name="Oval 112">
                  <a:extLst>
                    <a:ext uri="{FF2B5EF4-FFF2-40B4-BE49-F238E27FC236}">
                      <a16:creationId xmlns:a16="http://schemas.microsoft.com/office/drawing/2014/main" id="{19461DA9-07B1-46D2-B476-1F929FE9870E}"/>
                    </a:ext>
                  </a:extLst>
                </p:cNvPr>
                <p:cNvSpPr/>
                <p:nvPr/>
              </p:nvSpPr>
              <p:spPr>
                <a:xfrm>
                  <a:off x="323850" y="1790700"/>
                  <a:ext cx="857248" cy="857248"/>
                </a:xfrm>
                <a:prstGeom prst="ellipse">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14" name="Oval 113">
                  <a:extLst>
                    <a:ext uri="{FF2B5EF4-FFF2-40B4-BE49-F238E27FC236}">
                      <a16:creationId xmlns:a16="http://schemas.microsoft.com/office/drawing/2014/main" id="{17CEA8A4-005A-4514-ACE8-5EC7EC540753}"/>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1</a:t>
                  </a:r>
                </a:p>
              </p:txBody>
            </p:sp>
          </p:grpSp>
        </p:grpSp>
        <p:grpSp>
          <p:nvGrpSpPr>
            <p:cNvPr id="48" name="Group 47">
              <a:extLst>
                <a:ext uri="{FF2B5EF4-FFF2-40B4-BE49-F238E27FC236}">
                  <a16:creationId xmlns:a16="http://schemas.microsoft.com/office/drawing/2014/main" id="{0E56FA95-CB66-49E4-AD68-A62ADA2C0E10}"/>
                </a:ext>
              </a:extLst>
            </p:cNvPr>
            <p:cNvGrpSpPr/>
            <p:nvPr/>
          </p:nvGrpSpPr>
          <p:grpSpPr>
            <a:xfrm>
              <a:off x="431800" y="1914637"/>
              <a:ext cx="12444499" cy="589910"/>
              <a:chOff x="939572" y="2363150"/>
              <a:chExt cx="12444499" cy="589910"/>
            </a:xfrm>
          </p:grpSpPr>
          <p:sp>
            <p:nvSpPr>
              <p:cNvPr id="90" name="Pentagon 25">
                <a:extLst>
                  <a:ext uri="{FF2B5EF4-FFF2-40B4-BE49-F238E27FC236}">
                    <a16:creationId xmlns:a16="http://schemas.microsoft.com/office/drawing/2014/main" id="{B87A01D0-B58B-4A05-B256-CCB8B7BDC0F7}"/>
                  </a:ext>
                </a:extLst>
              </p:cNvPr>
              <p:cNvSpPr/>
              <p:nvPr/>
            </p:nvSpPr>
            <p:spPr bwMode="gray">
              <a:xfrm>
                <a:off x="1257124" y="239640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Taxonomy</a:t>
                </a:r>
                <a:endParaRPr lang="en-GB" sz="1600" dirty="0">
                  <a:solidFill>
                    <a:schemeClr val="tx1"/>
                  </a:solidFill>
                </a:endParaRPr>
              </a:p>
            </p:txBody>
          </p:sp>
          <p:grpSp>
            <p:nvGrpSpPr>
              <p:cNvPr id="95" name="Group 94">
                <a:extLst>
                  <a:ext uri="{FF2B5EF4-FFF2-40B4-BE49-F238E27FC236}">
                    <a16:creationId xmlns:a16="http://schemas.microsoft.com/office/drawing/2014/main" id="{A91E330C-6897-416D-BD9B-D6232ED47438}"/>
                  </a:ext>
                </a:extLst>
              </p:cNvPr>
              <p:cNvGrpSpPr/>
              <p:nvPr/>
            </p:nvGrpSpPr>
            <p:grpSpPr>
              <a:xfrm>
                <a:off x="939572" y="2363150"/>
                <a:ext cx="595084" cy="589910"/>
                <a:chOff x="323850" y="1790700"/>
                <a:chExt cx="857248" cy="857248"/>
              </a:xfrm>
            </p:grpSpPr>
            <p:sp>
              <p:nvSpPr>
                <p:cNvPr id="100" name="Oval 99">
                  <a:extLst>
                    <a:ext uri="{FF2B5EF4-FFF2-40B4-BE49-F238E27FC236}">
                      <a16:creationId xmlns:a16="http://schemas.microsoft.com/office/drawing/2014/main" id="{7CA2E5FB-CD6E-4742-9188-6ABF5549FAF4}"/>
                    </a:ext>
                  </a:extLst>
                </p:cNvPr>
                <p:cNvSpPr/>
                <p:nvPr/>
              </p:nvSpPr>
              <p:spPr>
                <a:xfrm>
                  <a:off x="323850" y="1790700"/>
                  <a:ext cx="857248" cy="857248"/>
                </a:xfrm>
                <a:prstGeom prst="ellips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5" name="Oval 104">
                  <a:extLst>
                    <a:ext uri="{FF2B5EF4-FFF2-40B4-BE49-F238E27FC236}">
                      <a16:creationId xmlns:a16="http://schemas.microsoft.com/office/drawing/2014/main" id="{71D05234-9018-4DB0-914E-0373FAB4A7D4}"/>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2</a:t>
                  </a:r>
                </a:p>
              </p:txBody>
            </p:sp>
          </p:grpSp>
        </p:grpSp>
        <p:grpSp>
          <p:nvGrpSpPr>
            <p:cNvPr id="49" name="Group 48">
              <a:extLst>
                <a:ext uri="{FF2B5EF4-FFF2-40B4-BE49-F238E27FC236}">
                  <a16:creationId xmlns:a16="http://schemas.microsoft.com/office/drawing/2014/main" id="{F2BE193D-A144-4AFD-AD54-E928F4651902}"/>
                </a:ext>
              </a:extLst>
            </p:cNvPr>
            <p:cNvGrpSpPr/>
            <p:nvPr/>
          </p:nvGrpSpPr>
          <p:grpSpPr>
            <a:xfrm>
              <a:off x="431800" y="2531149"/>
              <a:ext cx="12444499" cy="589910"/>
              <a:chOff x="939572" y="2953061"/>
              <a:chExt cx="12444499" cy="589910"/>
            </a:xfrm>
          </p:grpSpPr>
          <p:sp>
            <p:nvSpPr>
              <p:cNvPr id="75" name="Pentagon 25">
                <a:extLst>
                  <a:ext uri="{FF2B5EF4-FFF2-40B4-BE49-F238E27FC236}">
                    <a16:creationId xmlns:a16="http://schemas.microsoft.com/office/drawing/2014/main" id="{35DB846F-7799-4827-A391-64F1895B1BD4}"/>
                  </a:ext>
                </a:extLst>
              </p:cNvPr>
              <p:cNvSpPr/>
              <p:nvPr/>
            </p:nvSpPr>
            <p:spPr bwMode="gray">
              <a:xfrm>
                <a:off x="1257124" y="2986312"/>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Sustainable finance (incl. SFDR)</a:t>
                </a:r>
              </a:p>
            </p:txBody>
          </p:sp>
          <p:grpSp>
            <p:nvGrpSpPr>
              <p:cNvPr id="76" name="Group 75">
                <a:extLst>
                  <a:ext uri="{FF2B5EF4-FFF2-40B4-BE49-F238E27FC236}">
                    <a16:creationId xmlns:a16="http://schemas.microsoft.com/office/drawing/2014/main" id="{D40DFCDD-B94D-4405-824C-5639BAAE3062}"/>
                  </a:ext>
                </a:extLst>
              </p:cNvPr>
              <p:cNvGrpSpPr/>
              <p:nvPr/>
            </p:nvGrpSpPr>
            <p:grpSpPr>
              <a:xfrm>
                <a:off x="939572" y="2953061"/>
                <a:ext cx="595084" cy="589910"/>
                <a:chOff x="323850" y="1790700"/>
                <a:chExt cx="857248" cy="857248"/>
              </a:xfrm>
            </p:grpSpPr>
            <p:sp>
              <p:nvSpPr>
                <p:cNvPr id="80" name="Oval 79">
                  <a:extLst>
                    <a:ext uri="{FF2B5EF4-FFF2-40B4-BE49-F238E27FC236}">
                      <a16:creationId xmlns:a16="http://schemas.microsoft.com/office/drawing/2014/main" id="{39DFA0B8-99C0-4092-BB6C-026817B2A3EE}"/>
                    </a:ext>
                  </a:extLst>
                </p:cNvPr>
                <p:cNvSpPr/>
                <p:nvPr/>
              </p:nvSpPr>
              <p:spPr>
                <a:xfrm>
                  <a:off x="323850" y="1790700"/>
                  <a:ext cx="857248" cy="857248"/>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85" name="Oval 84">
                  <a:extLst>
                    <a:ext uri="{FF2B5EF4-FFF2-40B4-BE49-F238E27FC236}">
                      <a16:creationId xmlns:a16="http://schemas.microsoft.com/office/drawing/2014/main" id="{B3F2B9A6-4AAA-4FDB-91C6-93C4C082976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3</a:t>
                  </a:r>
                </a:p>
              </p:txBody>
            </p:sp>
          </p:grpSp>
        </p:grpSp>
        <p:grpSp>
          <p:nvGrpSpPr>
            <p:cNvPr id="50" name="Group 49">
              <a:extLst>
                <a:ext uri="{FF2B5EF4-FFF2-40B4-BE49-F238E27FC236}">
                  <a16:creationId xmlns:a16="http://schemas.microsoft.com/office/drawing/2014/main" id="{DA92BB96-0A07-4583-B706-E6EE75473DA6}"/>
                </a:ext>
              </a:extLst>
            </p:cNvPr>
            <p:cNvGrpSpPr/>
            <p:nvPr/>
          </p:nvGrpSpPr>
          <p:grpSpPr>
            <a:xfrm>
              <a:off x="431800" y="3147661"/>
              <a:ext cx="12444499" cy="589910"/>
              <a:chOff x="939572" y="3542972"/>
              <a:chExt cx="12444499" cy="589910"/>
            </a:xfrm>
          </p:grpSpPr>
          <p:sp>
            <p:nvSpPr>
              <p:cNvPr id="71" name="Pentagon 25">
                <a:extLst>
                  <a:ext uri="{FF2B5EF4-FFF2-40B4-BE49-F238E27FC236}">
                    <a16:creationId xmlns:a16="http://schemas.microsoft.com/office/drawing/2014/main" id="{BF3B08F7-58DE-4C71-A021-CB2780759F49}"/>
                  </a:ext>
                </a:extLst>
              </p:cNvPr>
              <p:cNvSpPr/>
              <p:nvPr/>
            </p:nvSpPr>
            <p:spPr bwMode="gray">
              <a:xfrm>
                <a:off x="1257124" y="3576223"/>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CSRD</a:t>
                </a:r>
              </a:p>
            </p:txBody>
          </p:sp>
          <p:grpSp>
            <p:nvGrpSpPr>
              <p:cNvPr id="72" name="Group 71">
                <a:extLst>
                  <a:ext uri="{FF2B5EF4-FFF2-40B4-BE49-F238E27FC236}">
                    <a16:creationId xmlns:a16="http://schemas.microsoft.com/office/drawing/2014/main" id="{EE7A5036-C177-4A2D-B727-B9F1363F0211}"/>
                  </a:ext>
                </a:extLst>
              </p:cNvPr>
              <p:cNvGrpSpPr/>
              <p:nvPr/>
            </p:nvGrpSpPr>
            <p:grpSpPr>
              <a:xfrm>
                <a:off x="939572" y="3542972"/>
                <a:ext cx="595084" cy="589910"/>
                <a:chOff x="323850" y="1790700"/>
                <a:chExt cx="857248" cy="857248"/>
              </a:xfrm>
            </p:grpSpPr>
            <p:sp>
              <p:nvSpPr>
                <p:cNvPr id="73" name="Oval 72">
                  <a:extLst>
                    <a:ext uri="{FF2B5EF4-FFF2-40B4-BE49-F238E27FC236}">
                      <a16:creationId xmlns:a16="http://schemas.microsoft.com/office/drawing/2014/main" id="{C544D11D-3BDB-4E8D-9871-784D9AA84FEE}"/>
                    </a:ext>
                  </a:extLst>
                </p:cNvPr>
                <p:cNvSpPr/>
                <p:nvPr/>
              </p:nvSpPr>
              <p:spPr>
                <a:xfrm>
                  <a:off x="323850" y="1790700"/>
                  <a:ext cx="857248" cy="857248"/>
                </a:xfrm>
                <a:prstGeom prst="ellipse">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4" name="Oval 73">
                  <a:extLst>
                    <a:ext uri="{FF2B5EF4-FFF2-40B4-BE49-F238E27FC236}">
                      <a16:creationId xmlns:a16="http://schemas.microsoft.com/office/drawing/2014/main" id="{A6943E2F-99DC-4239-88DD-CB2404E0393E}"/>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4</a:t>
                  </a:r>
                </a:p>
              </p:txBody>
            </p:sp>
          </p:grpSp>
        </p:grpSp>
        <p:grpSp>
          <p:nvGrpSpPr>
            <p:cNvPr id="51" name="Group 50">
              <a:extLst>
                <a:ext uri="{FF2B5EF4-FFF2-40B4-BE49-F238E27FC236}">
                  <a16:creationId xmlns:a16="http://schemas.microsoft.com/office/drawing/2014/main" id="{390EB09D-4654-45D6-BA8B-C450775200C8}"/>
                </a:ext>
              </a:extLst>
            </p:cNvPr>
            <p:cNvGrpSpPr/>
            <p:nvPr/>
          </p:nvGrpSpPr>
          <p:grpSpPr>
            <a:xfrm>
              <a:off x="431800" y="3764173"/>
              <a:ext cx="12465371" cy="1232979"/>
              <a:chOff x="939572" y="4132883"/>
              <a:chExt cx="12465371" cy="1232979"/>
            </a:xfrm>
          </p:grpSpPr>
          <p:sp>
            <p:nvSpPr>
              <p:cNvPr id="3" name="Pentagon 25">
                <a:extLst>
                  <a:ext uri="{FF2B5EF4-FFF2-40B4-BE49-F238E27FC236}">
                    <a16:creationId xmlns:a16="http://schemas.microsoft.com/office/drawing/2014/main" id="{501CA488-AE6D-A35D-983D-D9614E6DFAD8}"/>
                  </a:ext>
                </a:extLst>
              </p:cNvPr>
              <p:cNvSpPr/>
              <p:nvPr/>
            </p:nvSpPr>
            <p:spPr bwMode="gray">
              <a:xfrm>
                <a:off x="1277996" y="484062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Greenwashing</a:t>
                </a:r>
                <a:r>
                  <a:rPr lang="en-BE" sz="1600" dirty="0">
                    <a:solidFill>
                      <a:schemeClr val="tx1"/>
                    </a:solidFill>
                  </a:rPr>
                  <a:t> in financial sector</a:t>
                </a:r>
                <a:endParaRPr lang="en-GB" sz="1600" dirty="0">
                  <a:solidFill>
                    <a:schemeClr val="tx1"/>
                  </a:solidFill>
                </a:endParaRPr>
              </a:p>
            </p:txBody>
          </p:sp>
          <p:sp>
            <p:nvSpPr>
              <p:cNvPr id="67" name="Pentagon 25">
                <a:extLst>
                  <a:ext uri="{FF2B5EF4-FFF2-40B4-BE49-F238E27FC236}">
                    <a16:creationId xmlns:a16="http://schemas.microsoft.com/office/drawing/2014/main" id="{CDE13C48-8D48-4CE1-80C2-68AA3A9DCD9E}"/>
                  </a:ext>
                </a:extLst>
              </p:cNvPr>
              <p:cNvSpPr/>
              <p:nvPr/>
            </p:nvSpPr>
            <p:spPr bwMode="gray">
              <a:xfrm>
                <a:off x="1257124" y="4166134"/>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Carbon markets</a:t>
                </a:r>
              </a:p>
            </p:txBody>
          </p:sp>
          <p:grpSp>
            <p:nvGrpSpPr>
              <p:cNvPr id="68" name="Group 67">
                <a:extLst>
                  <a:ext uri="{FF2B5EF4-FFF2-40B4-BE49-F238E27FC236}">
                    <a16:creationId xmlns:a16="http://schemas.microsoft.com/office/drawing/2014/main" id="{067EB40D-F566-4FCA-B388-80E895A7EA4B}"/>
                  </a:ext>
                </a:extLst>
              </p:cNvPr>
              <p:cNvGrpSpPr/>
              <p:nvPr/>
            </p:nvGrpSpPr>
            <p:grpSpPr>
              <a:xfrm>
                <a:off x="939572" y="4132883"/>
                <a:ext cx="595084" cy="589910"/>
                <a:chOff x="323850" y="1790700"/>
                <a:chExt cx="857248" cy="857248"/>
              </a:xfrm>
            </p:grpSpPr>
            <p:sp>
              <p:nvSpPr>
                <p:cNvPr id="69" name="Oval 68">
                  <a:extLst>
                    <a:ext uri="{FF2B5EF4-FFF2-40B4-BE49-F238E27FC236}">
                      <a16:creationId xmlns:a16="http://schemas.microsoft.com/office/drawing/2014/main" id="{79A6A465-13CA-4353-92A7-49CC31C4F023}"/>
                    </a:ext>
                  </a:extLst>
                </p:cNvPr>
                <p:cNvSpPr/>
                <p:nvPr/>
              </p:nvSpPr>
              <p:spPr>
                <a:xfrm>
                  <a:off x="323850" y="1790700"/>
                  <a:ext cx="857248" cy="857248"/>
                </a:xfrm>
                <a:prstGeom prst="ellipse">
                  <a:avLst/>
                </a:prstGeom>
                <a:solidFill>
                  <a:srgbClr val="D98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0" name="Oval 69">
                  <a:extLst>
                    <a:ext uri="{FF2B5EF4-FFF2-40B4-BE49-F238E27FC236}">
                      <a16:creationId xmlns:a16="http://schemas.microsoft.com/office/drawing/2014/main" id="{78EA7545-2908-41FD-84CA-4CC521526CC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BE" sz="1400" dirty="0">
                      <a:solidFill>
                        <a:schemeClr val="tx1"/>
                      </a:solidFill>
                    </a:rPr>
                    <a:t>5</a:t>
                  </a:r>
                  <a:endParaRPr lang="en-GB" sz="1400" dirty="0">
                    <a:solidFill>
                      <a:schemeClr val="tx1"/>
                    </a:solidFill>
                  </a:endParaRPr>
                </a:p>
              </p:txBody>
            </p:sp>
          </p:grpSp>
        </p:grpSp>
      </p:grpSp>
      <p:pic>
        <p:nvPicPr>
          <p:cNvPr id="6" name="Picture 2" descr="Image result for ulb llm international business law">
            <a:hlinkClick r:id="rId4"/>
            <a:extLst>
              <a:ext uri="{FF2B5EF4-FFF2-40B4-BE49-F238E27FC236}">
                <a16:creationId xmlns:a16="http://schemas.microsoft.com/office/drawing/2014/main" id="{C234C842-8AE3-FAF7-2A21-83A50F995F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F76267E0-B28E-3B09-F641-E59B5D37A9B1}"/>
              </a:ext>
            </a:extLst>
          </p:cNvPr>
          <p:cNvSpPr/>
          <p:nvPr/>
        </p:nvSpPr>
        <p:spPr>
          <a:xfrm>
            <a:off x="431800" y="4339318"/>
            <a:ext cx="541713" cy="537003"/>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 name="Oval 9">
            <a:extLst>
              <a:ext uri="{FF2B5EF4-FFF2-40B4-BE49-F238E27FC236}">
                <a16:creationId xmlns:a16="http://schemas.microsoft.com/office/drawing/2014/main" id="{2D4AD4B3-08CF-D80C-0683-61EA75C4D196}"/>
              </a:ext>
            </a:extLst>
          </p:cNvPr>
          <p:cNvSpPr/>
          <p:nvPr/>
        </p:nvSpPr>
        <p:spPr>
          <a:xfrm>
            <a:off x="509466" y="4416309"/>
            <a:ext cx="386380" cy="383020"/>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BE" sz="1400" dirty="0">
                <a:solidFill>
                  <a:schemeClr val="tx1"/>
                </a:solidFill>
              </a:rPr>
              <a:t>6</a:t>
            </a:r>
            <a:endParaRPr lang="en-GB" sz="1400" dirty="0">
              <a:solidFill>
                <a:schemeClr val="tx1"/>
              </a:solidFill>
            </a:endParaRPr>
          </a:p>
        </p:txBody>
      </p:sp>
    </p:spTree>
    <p:custDataLst>
      <p:tags r:id="rId1"/>
    </p:custDataLst>
    <p:extLst>
      <p:ext uri="{BB962C8B-B14F-4D97-AF65-F5344CB8AC3E}">
        <p14:creationId xmlns:p14="http://schemas.microsoft.com/office/powerpoint/2010/main" val="1257808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Carbon border adjustment mechanism (CBAM)</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799" y="1563546"/>
            <a:ext cx="7226251"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600" dirty="0"/>
              <a:t>Entered into force on 17 May 2023</a:t>
            </a:r>
          </a:p>
          <a:p>
            <a:pPr marL="171450" indent="-171450">
              <a:buClr>
                <a:schemeClr val="tx2"/>
              </a:buClr>
              <a:buFont typeface="Symbol" panose="05050102010706020507" pitchFamily="18" charset="2"/>
              <a:buChar char=""/>
            </a:pPr>
            <a:r>
              <a:rPr lang="en-GB" sz="1600" dirty="0"/>
              <a:t>CBAM applies to goods imported into the EU to prevent “carbon-leakage”, i.e. relocation of energy intensive production from the EU to countries with lower levels of regulation of GHG emission</a:t>
            </a:r>
          </a:p>
          <a:p>
            <a:pPr marL="171450" indent="-171450">
              <a:buClr>
                <a:schemeClr val="tx2"/>
              </a:buClr>
              <a:buFont typeface="Symbol" panose="05050102010706020507" pitchFamily="18" charset="2"/>
              <a:buChar char=""/>
            </a:pPr>
            <a:r>
              <a:rPr lang="en-GB" sz="1600" dirty="0"/>
              <a:t>Covers iron and steel, cement, aluminium, fertilisers and electricity, as well as hydrogen, indirect emissions under certain conditions, certain precursors and certain downstream products (such as screws and bolts and similar articles of iron or steel)</a:t>
            </a:r>
          </a:p>
          <a:p>
            <a:pPr marL="171450" indent="-171450">
              <a:buClr>
                <a:schemeClr val="tx2"/>
              </a:buClr>
              <a:buFont typeface="Symbol" panose="05050102010706020507" pitchFamily="18" charset="2"/>
              <a:buChar char=""/>
            </a:pPr>
            <a:r>
              <a:rPr lang="en-GB" sz="1600" dirty="0"/>
              <a:t>The European Commission will assess whether it should be extended to organic chemicals and polymers (plastics) by 2026</a:t>
            </a:r>
          </a:p>
          <a:p>
            <a:pPr marL="171450" indent="-171450">
              <a:buClr>
                <a:schemeClr val="tx2"/>
              </a:buClr>
              <a:buFont typeface="Symbol" panose="05050102010706020507" pitchFamily="18" charset="2"/>
              <a:buChar char=""/>
            </a:pPr>
            <a:r>
              <a:rPr lang="en-GB" sz="1600" dirty="0"/>
              <a:t>By 2030, CBAM will cover all goods covered by the ETS</a:t>
            </a:r>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5" name="Picture 4">
            <a:extLst>
              <a:ext uri="{FF2B5EF4-FFF2-40B4-BE49-F238E27FC236}">
                <a16:creationId xmlns:a16="http://schemas.microsoft.com/office/drawing/2014/main" id="{38933BF6-2392-3D00-48AD-B1554D413B14}"/>
              </a:ext>
            </a:extLst>
          </p:cNvPr>
          <p:cNvPicPr>
            <a:picLocks noChangeAspect="1"/>
          </p:cNvPicPr>
          <p:nvPr/>
        </p:nvPicPr>
        <p:blipFill>
          <a:blip r:embed="rId3"/>
          <a:stretch>
            <a:fillRect/>
          </a:stretch>
        </p:blipFill>
        <p:spPr>
          <a:xfrm>
            <a:off x="7712028" y="2838450"/>
            <a:ext cx="3903709" cy="3357562"/>
          </a:xfrm>
          <a:prstGeom prst="rect">
            <a:avLst/>
          </a:prstGeom>
        </p:spPr>
      </p:pic>
      <p:pic>
        <p:nvPicPr>
          <p:cNvPr id="4" name="Picture 2" descr="Image result for ulb llm international business law">
            <a:hlinkClick r:id="rId4"/>
            <a:extLst>
              <a:ext uri="{FF2B5EF4-FFF2-40B4-BE49-F238E27FC236}">
                <a16:creationId xmlns:a16="http://schemas.microsoft.com/office/drawing/2014/main" id="{7BB5236B-02C6-95E5-E17F-14A6C4AF94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371530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a:blip r:embed="rId3" cstate="screen">
            <a:extLst>
              <a:ext uri="{28A0092B-C50C-407E-A947-70E740481C1C}">
                <a14:useLocalDpi xmlns:a14="http://schemas.microsoft.com/office/drawing/2010/main"/>
              </a:ext>
            </a:extLst>
          </a:blip>
          <a:srcRect t="12529" b="12529"/>
          <a:stretch/>
        </p:blipFill>
        <p:spPr>
          <a:xfrm>
            <a:off x="0" y="0"/>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latin typeface="Arial" panose="020B0604020202020204" pitchFamily="34" charset="0"/>
              </a:rPr>
              <a:t>Greenwashing</a:t>
            </a:r>
          </a:p>
        </p:txBody>
      </p:sp>
    </p:spTree>
    <p:extLst>
      <p:ext uri="{BB962C8B-B14F-4D97-AF65-F5344CB8AC3E}">
        <p14:creationId xmlns:p14="http://schemas.microsoft.com/office/powerpoint/2010/main" val="916029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What legal risks does greenwashing entail?</a:t>
            </a:r>
          </a:p>
        </p:txBody>
      </p:sp>
      <p:grpSp>
        <p:nvGrpSpPr>
          <p:cNvPr id="31" name="Group 30">
            <a:extLst>
              <a:ext uri="{FF2B5EF4-FFF2-40B4-BE49-F238E27FC236}">
                <a16:creationId xmlns:a16="http://schemas.microsoft.com/office/drawing/2014/main" id="{D50BEAFD-0CF8-9735-6D99-B5BF632CF0BE}"/>
              </a:ext>
            </a:extLst>
          </p:cNvPr>
          <p:cNvGrpSpPr/>
          <p:nvPr/>
        </p:nvGrpSpPr>
        <p:grpSpPr>
          <a:xfrm>
            <a:off x="3740360" y="1684320"/>
            <a:ext cx="8019840" cy="4536408"/>
            <a:chOff x="412800" y="1553466"/>
            <a:chExt cx="8019840" cy="4536408"/>
          </a:xfrm>
        </p:grpSpPr>
        <p:grpSp>
          <p:nvGrpSpPr>
            <p:cNvPr id="5" name="Graphic 3">
              <a:extLst>
                <a:ext uri="{FF2B5EF4-FFF2-40B4-BE49-F238E27FC236}">
                  <a16:creationId xmlns:a16="http://schemas.microsoft.com/office/drawing/2014/main" id="{846D168C-8B52-AF65-6C54-B0B30224D82E}"/>
                </a:ext>
              </a:extLst>
            </p:cNvPr>
            <p:cNvGrpSpPr/>
            <p:nvPr/>
          </p:nvGrpSpPr>
          <p:grpSpPr>
            <a:xfrm>
              <a:off x="412800" y="1553466"/>
              <a:ext cx="4000900" cy="4201407"/>
              <a:chOff x="412800" y="1553466"/>
              <a:chExt cx="4000900" cy="4201407"/>
            </a:xfrm>
          </p:grpSpPr>
          <p:sp>
            <p:nvSpPr>
              <p:cNvPr id="6" name="Freeform: Shape 5">
                <a:extLst>
                  <a:ext uri="{FF2B5EF4-FFF2-40B4-BE49-F238E27FC236}">
                    <a16:creationId xmlns:a16="http://schemas.microsoft.com/office/drawing/2014/main" id="{1C1F2A0F-7EDE-2DF8-BE48-D98BE1B2FBBC}"/>
                  </a:ext>
                </a:extLst>
              </p:cNvPr>
              <p:cNvSpPr/>
              <p:nvPr/>
            </p:nvSpPr>
            <p:spPr>
              <a:xfrm>
                <a:off x="412800" y="1772462"/>
                <a:ext cx="3763472" cy="3763472"/>
              </a:xfrm>
              <a:custGeom>
                <a:avLst/>
                <a:gdLst>
                  <a:gd name="connsiteX0" fmla="*/ 1881736 w 3763472"/>
                  <a:gd name="connsiteY0" fmla="*/ 3763473 h 3763472"/>
                  <a:gd name="connsiteX1" fmla="*/ 0 w 3763472"/>
                  <a:gd name="connsiteY1" fmla="*/ 1881736 h 3763472"/>
                  <a:gd name="connsiteX2" fmla="*/ 1881736 w 3763472"/>
                  <a:gd name="connsiteY2" fmla="*/ 0 h 3763472"/>
                  <a:gd name="connsiteX3" fmla="*/ 3763473 w 3763472"/>
                  <a:gd name="connsiteY3" fmla="*/ 1881736 h 3763472"/>
                  <a:gd name="connsiteX4" fmla="*/ 1881736 w 3763472"/>
                  <a:gd name="connsiteY4" fmla="*/ 3763473 h 3763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3472" h="3763472">
                    <a:moveTo>
                      <a:pt x="1881736" y="3763473"/>
                    </a:moveTo>
                    <a:cubicBezTo>
                      <a:pt x="844235" y="3763473"/>
                      <a:pt x="0" y="2919384"/>
                      <a:pt x="0" y="1881736"/>
                    </a:cubicBezTo>
                    <a:cubicBezTo>
                      <a:pt x="0" y="844089"/>
                      <a:pt x="844235" y="0"/>
                      <a:pt x="1881736" y="0"/>
                    </a:cubicBezTo>
                    <a:cubicBezTo>
                      <a:pt x="2919237" y="0"/>
                      <a:pt x="3763473" y="844235"/>
                      <a:pt x="3763473" y="1881736"/>
                    </a:cubicBezTo>
                    <a:cubicBezTo>
                      <a:pt x="3763473" y="2919238"/>
                      <a:pt x="2919237" y="3763473"/>
                      <a:pt x="1881736" y="3763473"/>
                    </a:cubicBezTo>
                  </a:path>
                </a:pathLst>
              </a:custGeom>
              <a:solidFill>
                <a:srgbClr val="EFEDEB"/>
              </a:solidFill>
              <a:ln w="0" cap="flat">
                <a:noFill/>
                <a:prstDash val="solid"/>
                <a:miter/>
              </a:ln>
            </p:spPr>
            <p:txBody>
              <a:bodyPr rtlCol="0" anchor="ctr"/>
              <a:lstStyle/>
              <a:p>
                <a:endParaRPr lang="en-GB" dirty="0"/>
              </a:p>
            </p:txBody>
          </p:sp>
          <p:sp>
            <p:nvSpPr>
              <p:cNvPr id="7" name="Freeform: Shape 6">
                <a:extLst>
                  <a:ext uri="{FF2B5EF4-FFF2-40B4-BE49-F238E27FC236}">
                    <a16:creationId xmlns:a16="http://schemas.microsoft.com/office/drawing/2014/main" id="{471BA16B-6846-40D4-C2A8-01960083E6F0}"/>
                  </a:ext>
                </a:extLst>
              </p:cNvPr>
              <p:cNvSpPr/>
              <p:nvPr/>
            </p:nvSpPr>
            <p:spPr>
              <a:xfrm>
                <a:off x="1036768" y="2396284"/>
                <a:ext cx="2515536" cy="2515683"/>
              </a:xfrm>
              <a:custGeom>
                <a:avLst/>
                <a:gdLst>
                  <a:gd name="connsiteX0" fmla="*/ 1257768 w 2515536"/>
                  <a:gd name="connsiteY0" fmla="*/ 2515683 h 2515683"/>
                  <a:gd name="connsiteX1" fmla="*/ 0 w 2515536"/>
                  <a:gd name="connsiteY1" fmla="*/ 1257915 h 2515683"/>
                  <a:gd name="connsiteX2" fmla="*/ 1257768 w 2515536"/>
                  <a:gd name="connsiteY2" fmla="*/ 0 h 2515683"/>
                  <a:gd name="connsiteX3" fmla="*/ 2515537 w 2515536"/>
                  <a:gd name="connsiteY3" fmla="*/ 1257915 h 2515683"/>
                  <a:gd name="connsiteX4" fmla="*/ 1257768 w 2515536"/>
                  <a:gd name="connsiteY4" fmla="*/ 2515683 h 251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5536" h="2515683">
                    <a:moveTo>
                      <a:pt x="1257768" y="2515683"/>
                    </a:moveTo>
                    <a:cubicBezTo>
                      <a:pt x="564242" y="2515683"/>
                      <a:pt x="0" y="1951441"/>
                      <a:pt x="0" y="1257915"/>
                    </a:cubicBezTo>
                    <a:cubicBezTo>
                      <a:pt x="0" y="564389"/>
                      <a:pt x="564242" y="0"/>
                      <a:pt x="1257768" y="0"/>
                    </a:cubicBezTo>
                    <a:cubicBezTo>
                      <a:pt x="1951294" y="0"/>
                      <a:pt x="2515537" y="564242"/>
                      <a:pt x="2515537" y="1257915"/>
                    </a:cubicBezTo>
                    <a:cubicBezTo>
                      <a:pt x="2515537" y="1951588"/>
                      <a:pt x="1951294" y="2515683"/>
                      <a:pt x="1257768" y="2515683"/>
                    </a:cubicBezTo>
                  </a:path>
                </a:pathLst>
              </a:custGeom>
              <a:solidFill>
                <a:srgbClr val="CFCBC4"/>
              </a:solidFill>
              <a:ln w="0" cap="flat">
                <a:noFill/>
                <a:prstDash val="solid"/>
                <a:miter/>
              </a:ln>
            </p:spPr>
            <p:txBody>
              <a:bodyPr rtlCol="0" anchor="ctr"/>
              <a:lstStyle/>
              <a:p>
                <a:endParaRPr lang="en-GB" dirty="0"/>
              </a:p>
            </p:txBody>
          </p:sp>
          <p:sp>
            <p:nvSpPr>
              <p:cNvPr id="8" name="Freeform: Shape 7">
                <a:extLst>
                  <a:ext uri="{FF2B5EF4-FFF2-40B4-BE49-F238E27FC236}">
                    <a16:creationId xmlns:a16="http://schemas.microsoft.com/office/drawing/2014/main" id="{751AE612-2EBC-25DC-EC56-0A9914C1CC15}"/>
                  </a:ext>
                </a:extLst>
              </p:cNvPr>
              <p:cNvSpPr/>
              <p:nvPr/>
            </p:nvSpPr>
            <p:spPr>
              <a:xfrm>
                <a:off x="1529397" y="1553466"/>
                <a:ext cx="1607026" cy="2100732"/>
              </a:xfrm>
              <a:custGeom>
                <a:avLst/>
                <a:gdLst>
                  <a:gd name="connsiteX0" fmla="*/ 1607026 w 1607026"/>
                  <a:gd name="connsiteY0" fmla="*/ 169836 h 2100732"/>
                  <a:gd name="connsiteX1" fmla="*/ 783629 w 1607026"/>
                  <a:gd name="connsiteY1" fmla="*/ 2100732 h 2100732"/>
                  <a:gd name="connsiteX2" fmla="*/ 0 w 1607026"/>
                  <a:gd name="connsiteY2" fmla="*/ 151932 h 2100732"/>
                  <a:gd name="connsiteX3" fmla="*/ 1607026 w 1607026"/>
                  <a:gd name="connsiteY3" fmla="*/ 169836 h 2100732"/>
                </a:gdLst>
                <a:ahLst/>
                <a:cxnLst>
                  <a:cxn ang="0">
                    <a:pos x="connsiteX0" y="connsiteY0"/>
                  </a:cxn>
                  <a:cxn ang="0">
                    <a:pos x="connsiteX1" y="connsiteY1"/>
                  </a:cxn>
                  <a:cxn ang="0">
                    <a:pos x="connsiteX2" y="connsiteY2"/>
                  </a:cxn>
                  <a:cxn ang="0">
                    <a:pos x="connsiteX3" y="connsiteY3"/>
                  </a:cxn>
                </a:cxnLst>
                <a:rect l="l" t="t" r="r" b="b"/>
                <a:pathLst>
                  <a:path w="1607026" h="2100732">
                    <a:moveTo>
                      <a:pt x="1607026" y="169836"/>
                    </a:moveTo>
                    <a:lnTo>
                      <a:pt x="783629" y="2100732"/>
                    </a:lnTo>
                    <a:lnTo>
                      <a:pt x="0" y="151932"/>
                    </a:lnTo>
                    <a:cubicBezTo>
                      <a:pt x="538121" y="-64519"/>
                      <a:pt x="1112929" y="-41774"/>
                      <a:pt x="1607026" y="169836"/>
                    </a:cubicBezTo>
                  </a:path>
                </a:pathLst>
              </a:custGeom>
              <a:solidFill>
                <a:srgbClr val="D985B2"/>
              </a:solidFill>
              <a:ln w="12700" cap="flat">
                <a:solidFill>
                  <a:schemeClr val="bg1"/>
                </a:solidFill>
                <a:prstDash val="solid"/>
                <a:miter/>
              </a:ln>
            </p:spPr>
            <p:txBody>
              <a:bodyPr rtlCol="0" anchor="ctr"/>
              <a:lstStyle/>
              <a:p>
                <a:endParaRPr lang="en-GB" dirty="0"/>
              </a:p>
            </p:txBody>
          </p:sp>
          <p:sp>
            <p:nvSpPr>
              <p:cNvPr id="10" name="Freeform: Shape 9">
                <a:extLst>
                  <a:ext uri="{FF2B5EF4-FFF2-40B4-BE49-F238E27FC236}">
                    <a16:creationId xmlns:a16="http://schemas.microsoft.com/office/drawing/2014/main" id="{037F73B4-B935-4757-A642-47DA7EBC81BB}"/>
                  </a:ext>
                </a:extLst>
              </p:cNvPr>
              <p:cNvSpPr/>
              <p:nvPr/>
            </p:nvSpPr>
            <p:spPr>
              <a:xfrm>
                <a:off x="1489629" y="3654199"/>
                <a:ext cx="1607025" cy="2100674"/>
              </a:xfrm>
              <a:custGeom>
                <a:avLst/>
                <a:gdLst>
                  <a:gd name="connsiteX0" fmla="*/ 0 w 1607025"/>
                  <a:gd name="connsiteY0" fmla="*/ 1930897 h 2100674"/>
                  <a:gd name="connsiteX1" fmla="*/ 823397 w 1607025"/>
                  <a:gd name="connsiteY1" fmla="*/ 0 h 2100674"/>
                  <a:gd name="connsiteX2" fmla="*/ 1607026 w 1607025"/>
                  <a:gd name="connsiteY2" fmla="*/ 1948800 h 2100674"/>
                  <a:gd name="connsiteX3" fmla="*/ 0 w 1607025"/>
                  <a:gd name="connsiteY3" fmla="*/ 1930897 h 2100674"/>
                </a:gdLst>
                <a:ahLst/>
                <a:cxnLst>
                  <a:cxn ang="0">
                    <a:pos x="connsiteX0" y="connsiteY0"/>
                  </a:cxn>
                  <a:cxn ang="0">
                    <a:pos x="connsiteX1" y="connsiteY1"/>
                  </a:cxn>
                  <a:cxn ang="0">
                    <a:pos x="connsiteX2" y="connsiteY2"/>
                  </a:cxn>
                  <a:cxn ang="0">
                    <a:pos x="connsiteX3" y="connsiteY3"/>
                  </a:cxn>
                </a:cxnLst>
                <a:rect l="l" t="t" r="r" b="b"/>
                <a:pathLst>
                  <a:path w="1607025" h="2100674">
                    <a:moveTo>
                      <a:pt x="0" y="1930897"/>
                    </a:moveTo>
                    <a:lnTo>
                      <a:pt x="823397" y="0"/>
                    </a:lnTo>
                    <a:lnTo>
                      <a:pt x="1607026" y="1948800"/>
                    </a:lnTo>
                    <a:cubicBezTo>
                      <a:pt x="1068905" y="2165105"/>
                      <a:pt x="494097" y="2142506"/>
                      <a:pt x="0" y="1930897"/>
                    </a:cubicBezTo>
                  </a:path>
                </a:pathLst>
              </a:custGeom>
              <a:solidFill>
                <a:srgbClr val="9999CC"/>
              </a:solidFill>
              <a:ln w="12700" cap="flat">
                <a:solidFill>
                  <a:schemeClr val="bg1"/>
                </a:solid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596DA48C-B32C-943F-45D1-83A1F3B002CA}"/>
                  </a:ext>
                </a:extLst>
              </p:cNvPr>
              <p:cNvSpPr/>
              <p:nvPr/>
            </p:nvSpPr>
            <p:spPr>
              <a:xfrm>
                <a:off x="2313026" y="2870570"/>
                <a:ext cx="2100674" cy="1607025"/>
              </a:xfrm>
              <a:custGeom>
                <a:avLst/>
                <a:gdLst>
                  <a:gd name="connsiteX0" fmla="*/ 1930897 w 2100674"/>
                  <a:gd name="connsiteY0" fmla="*/ 1607026 h 1607025"/>
                  <a:gd name="connsiteX1" fmla="*/ 0 w 2100674"/>
                  <a:gd name="connsiteY1" fmla="*/ 783629 h 1607025"/>
                  <a:gd name="connsiteX2" fmla="*/ 1948800 w 2100674"/>
                  <a:gd name="connsiteY2" fmla="*/ 0 h 1607025"/>
                  <a:gd name="connsiteX3" fmla="*/ 1930897 w 2100674"/>
                  <a:gd name="connsiteY3" fmla="*/ 1607026 h 1607025"/>
                </a:gdLst>
                <a:ahLst/>
                <a:cxnLst>
                  <a:cxn ang="0">
                    <a:pos x="connsiteX0" y="connsiteY0"/>
                  </a:cxn>
                  <a:cxn ang="0">
                    <a:pos x="connsiteX1" y="connsiteY1"/>
                  </a:cxn>
                  <a:cxn ang="0">
                    <a:pos x="connsiteX2" y="connsiteY2"/>
                  </a:cxn>
                  <a:cxn ang="0">
                    <a:pos x="connsiteX3" y="connsiteY3"/>
                  </a:cxn>
                </a:cxnLst>
                <a:rect l="l" t="t" r="r" b="b"/>
                <a:pathLst>
                  <a:path w="2100674" h="1607025">
                    <a:moveTo>
                      <a:pt x="1930897" y="1607026"/>
                    </a:moveTo>
                    <a:lnTo>
                      <a:pt x="0" y="783629"/>
                    </a:lnTo>
                    <a:lnTo>
                      <a:pt x="1948800" y="0"/>
                    </a:lnTo>
                    <a:cubicBezTo>
                      <a:pt x="2165105" y="538121"/>
                      <a:pt x="2142506" y="1112929"/>
                      <a:pt x="1930897" y="1607026"/>
                    </a:cubicBezTo>
                  </a:path>
                </a:pathLst>
              </a:custGeom>
              <a:solidFill>
                <a:srgbClr val="99CCFF"/>
              </a:solidFill>
              <a:ln w="12700" cap="flat">
                <a:solidFill>
                  <a:schemeClr val="bg1"/>
                </a:solidFill>
                <a:prstDash val="solid"/>
                <a:miter/>
              </a:ln>
            </p:spPr>
            <p:txBody>
              <a:bodyPr rtlCol="0" anchor="ctr"/>
              <a:lstStyle/>
              <a:p>
                <a:endParaRPr lang="en-GB" dirty="0"/>
              </a:p>
            </p:txBody>
          </p:sp>
          <p:sp>
            <p:nvSpPr>
              <p:cNvPr id="14" name="Freeform: Shape 13">
                <a:extLst>
                  <a:ext uri="{FF2B5EF4-FFF2-40B4-BE49-F238E27FC236}">
                    <a16:creationId xmlns:a16="http://schemas.microsoft.com/office/drawing/2014/main" id="{BCEBFCE5-222A-3100-B0BE-FCD8CB342FA2}"/>
                  </a:ext>
                </a:extLst>
              </p:cNvPr>
              <p:cNvSpPr/>
              <p:nvPr/>
            </p:nvSpPr>
            <p:spPr>
              <a:xfrm>
                <a:off x="1471139" y="2812311"/>
                <a:ext cx="1683774" cy="1683774"/>
              </a:xfrm>
              <a:custGeom>
                <a:avLst/>
                <a:gdLst>
                  <a:gd name="connsiteX0" fmla="*/ 1683775 w 1683774"/>
                  <a:gd name="connsiteY0" fmla="*/ 841887 h 1683774"/>
                  <a:gd name="connsiteX1" fmla="*/ 841887 w 1683774"/>
                  <a:gd name="connsiteY1" fmla="*/ 1683775 h 1683774"/>
                  <a:gd name="connsiteX2" fmla="*/ 0 w 1683774"/>
                  <a:gd name="connsiteY2" fmla="*/ 841887 h 1683774"/>
                  <a:gd name="connsiteX3" fmla="*/ 841887 w 1683774"/>
                  <a:gd name="connsiteY3" fmla="*/ 0 h 1683774"/>
                  <a:gd name="connsiteX4" fmla="*/ 1683775 w 1683774"/>
                  <a:gd name="connsiteY4" fmla="*/ 841887 h 1683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774" h="1683774">
                    <a:moveTo>
                      <a:pt x="1683775" y="841887"/>
                    </a:moveTo>
                    <a:cubicBezTo>
                      <a:pt x="1683775" y="1306782"/>
                      <a:pt x="1306928" y="1683775"/>
                      <a:pt x="841887" y="1683775"/>
                    </a:cubicBezTo>
                    <a:cubicBezTo>
                      <a:pt x="376846" y="1683775"/>
                      <a:pt x="0" y="1306929"/>
                      <a:pt x="0" y="841887"/>
                    </a:cubicBezTo>
                    <a:cubicBezTo>
                      <a:pt x="0" y="376846"/>
                      <a:pt x="376846" y="0"/>
                      <a:pt x="841887" y="0"/>
                    </a:cubicBezTo>
                    <a:cubicBezTo>
                      <a:pt x="1306928" y="0"/>
                      <a:pt x="1683775" y="376846"/>
                      <a:pt x="1683775" y="841887"/>
                    </a:cubicBezTo>
                  </a:path>
                </a:pathLst>
              </a:custGeom>
              <a:solidFill>
                <a:srgbClr val="FFFFFF"/>
              </a:solidFill>
              <a:ln w="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000000"/>
                    </a:solidFill>
                    <a:latin typeface="Arial"/>
                    <a:cs typeface="Arial"/>
                  </a:rPr>
                  <a:t>Legal risks</a:t>
                </a:r>
                <a:endParaRPr kumimoji="0" lang="en-GB" sz="1800" b="1" i="0" u="none" strike="noStrike" kern="1200" cap="none" spc="0" normalizeH="0" baseline="0" noProof="0" dirty="0">
                  <a:ln>
                    <a:noFill/>
                  </a:ln>
                  <a:solidFill>
                    <a:srgbClr val="000000"/>
                  </a:solidFill>
                  <a:effectLst/>
                  <a:uLnTx/>
                  <a:uFillTx/>
                  <a:latin typeface="Arial"/>
                  <a:ea typeface="+mn-ea"/>
                  <a:cs typeface="Arial"/>
                </a:endParaRPr>
              </a:p>
            </p:txBody>
          </p:sp>
          <p:sp>
            <p:nvSpPr>
              <p:cNvPr id="16" name="Freeform: Shape 15">
                <a:extLst>
                  <a:ext uri="{FF2B5EF4-FFF2-40B4-BE49-F238E27FC236}">
                    <a16:creationId xmlns:a16="http://schemas.microsoft.com/office/drawing/2014/main" id="{28A382F0-A677-2EBD-BE8C-0C7BE094B185}"/>
                  </a:ext>
                </a:extLst>
              </p:cNvPr>
              <p:cNvSpPr/>
              <p:nvPr/>
            </p:nvSpPr>
            <p:spPr>
              <a:xfrm>
                <a:off x="2007325" y="1895320"/>
                <a:ext cx="493168" cy="490428"/>
              </a:xfrm>
              <a:custGeom>
                <a:avLst/>
                <a:gdLst>
                  <a:gd name="connsiteX0" fmla="*/ 340121 w 493168"/>
                  <a:gd name="connsiteY0" fmla="*/ 294228 h 490428"/>
                  <a:gd name="connsiteX1" fmla="*/ 408359 w 493168"/>
                  <a:gd name="connsiteY1" fmla="*/ 129724 h 490428"/>
                  <a:gd name="connsiteX2" fmla="*/ 472634 w 493168"/>
                  <a:gd name="connsiteY2" fmla="*/ 294228 h 490428"/>
                  <a:gd name="connsiteX3" fmla="*/ 340121 w 493168"/>
                  <a:gd name="connsiteY3" fmla="*/ 294228 h 490428"/>
                  <a:gd name="connsiteX4" fmla="*/ 153166 w 493168"/>
                  <a:gd name="connsiteY4" fmla="*/ 294228 h 490428"/>
                  <a:gd name="connsiteX5" fmla="*/ 20800 w 493168"/>
                  <a:gd name="connsiteY5" fmla="*/ 294228 h 490428"/>
                  <a:gd name="connsiteX6" fmla="*/ 89037 w 493168"/>
                  <a:gd name="connsiteY6" fmla="*/ 129724 h 490428"/>
                  <a:gd name="connsiteX7" fmla="*/ 153166 w 493168"/>
                  <a:gd name="connsiteY7" fmla="*/ 294228 h 490428"/>
                  <a:gd name="connsiteX8" fmla="*/ 489950 w 493168"/>
                  <a:gd name="connsiteY8" fmla="*/ 279406 h 490428"/>
                  <a:gd name="connsiteX9" fmla="*/ 418924 w 493168"/>
                  <a:gd name="connsiteY9" fmla="*/ 93918 h 490428"/>
                  <a:gd name="connsiteX10" fmla="*/ 412027 w 493168"/>
                  <a:gd name="connsiteY10" fmla="*/ 86581 h 490428"/>
                  <a:gd name="connsiteX11" fmla="*/ 409092 w 493168"/>
                  <a:gd name="connsiteY11" fmla="*/ 85994 h 490428"/>
                  <a:gd name="connsiteX12" fmla="*/ 276286 w 493168"/>
                  <a:gd name="connsiteY12" fmla="*/ 85994 h 490428"/>
                  <a:gd name="connsiteX13" fmla="*/ 276286 w 493168"/>
                  <a:gd name="connsiteY13" fmla="*/ 0 h 490428"/>
                  <a:gd name="connsiteX14" fmla="*/ 222723 w 493168"/>
                  <a:gd name="connsiteY14" fmla="*/ 0 h 490428"/>
                  <a:gd name="connsiteX15" fmla="*/ 222723 w 493168"/>
                  <a:gd name="connsiteY15" fmla="*/ 85994 h 490428"/>
                  <a:gd name="connsiteX16" fmla="*/ 89624 w 493168"/>
                  <a:gd name="connsiteY16" fmla="*/ 85994 h 490428"/>
                  <a:gd name="connsiteX17" fmla="*/ 79205 w 493168"/>
                  <a:gd name="connsiteY17" fmla="*/ 93038 h 490428"/>
                  <a:gd name="connsiteX18" fmla="*/ 79205 w 493168"/>
                  <a:gd name="connsiteY18" fmla="*/ 93038 h 490428"/>
                  <a:gd name="connsiteX19" fmla="*/ 3043 w 493168"/>
                  <a:gd name="connsiteY19" fmla="*/ 280433 h 490428"/>
                  <a:gd name="connsiteX20" fmla="*/ 4364 w 493168"/>
                  <a:gd name="connsiteY20" fmla="*/ 311250 h 490428"/>
                  <a:gd name="connsiteX21" fmla="*/ 86836 w 493168"/>
                  <a:gd name="connsiteY21" fmla="*/ 365106 h 490428"/>
                  <a:gd name="connsiteX22" fmla="*/ 168721 w 493168"/>
                  <a:gd name="connsiteY22" fmla="*/ 312278 h 490428"/>
                  <a:gd name="connsiteX23" fmla="*/ 170482 w 493168"/>
                  <a:gd name="connsiteY23" fmla="*/ 279113 h 490428"/>
                  <a:gd name="connsiteX24" fmla="*/ 111636 w 493168"/>
                  <a:gd name="connsiteY24" fmla="*/ 125909 h 490428"/>
                  <a:gd name="connsiteX25" fmla="*/ 222577 w 493168"/>
                  <a:gd name="connsiteY25" fmla="*/ 125909 h 490428"/>
                  <a:gd name="connsiteX26" fmla="*/ 222577 w 493168"/>
                  <a:gd name="connsiteY26" fmla="*/ 436866 h 490428"/>
                  <a:gd name="connsiteX27" fmla="*/ 147736 w 493168"/>
                  <a:gd name="connsiteY27" fmla="*/ 436866 h 490428"/>
                  <a:gd name="connsiteX28" fmla="*/ 147736 w 493168"/>
                  <a:gd name="connsiteY28" fmla="*/ 490428 h 490428"/>
                  <a:gd name="connsiteX29" fmla="*/ 351127 w 493168"/>
                  <a:gd name="connsiteY29" fmla="*/ 490428 h 490428"/>
                  <a:gd name="connsiteX30" fmla="*/ 351127 w 493168"/>
                  <a:gd name="connsiteY30" fmla="*/ 436866 h 490428"/>
                  <a:gd name="connsiteX31" fmla="*/ 276286 w 493168"/>
                  <a:gd name="connsiteY31" fmla="*/ 436866 h 490428"/>
                  <a:gd name="connsiteX32" fmla="*/ 276286 w 493168"/>
                  <a:gd name="connsiteY32" fmla="*/ 125909 h 490428"/>
                  <a:gd name="connsiteX33" fmla="*/ 386346 w 493168"/>
                  <a:gd name="connsiteY33" fmla="*/ 125909 h 490428"/>
                  <a:gd name="connsiteX34" fmla="*/ 360519 w 493168"/>
                  <a:gd name="connsiteY34" fmla="*/ 186515 h 490428"/>
                  <a:gd name="connsiteX35" fmla="*/ 322511 w 493168"/>
                  <a:gd name="connsiteY35" fmla="*/ 280287 h 490428"/>
                  <a:gd name="connsiteX36" fmla="*/ 323832 w 493168"/>
                  <a:gd name="connsiteY36" fmla="*/ 311104 h 490428"/>
                  <a:gd name="connsiteX37" fmla="*/ 406304 w 493168"/>
                  <a:gd name="connsiteY37" fmla="*/ 364960 h 490428"/>
                  <a:gd name="connsiteX38" fmla="*/ 488189 w 493168"/>
                  <a:gd name="connsiteY38" fmla="*/ 312131 h 490428"/>
                  <a:gd name="connsiteX39" fmla="*/ 489950 w 493168"/>
                  <a:gd name="connsiteY39" fmla="*/ 278966 h 49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93168" h="490428">
                    <a:moveTo>
                      <a:pt x="340121" y="294228"/>
                    </a:moveTo>
                    <a:lnTo>
                      <a:pt x="408359" y="129724"/>
                    </a:lnTo>
                    <a:lnTo>
                      <a:pt x="472634" y="294228"/>
                    </a:lnTo>
                    <a:lnTo>
                      <a:pt x="340121" y="294228"/>
                    </a:lnTo>
                    <a:close/>
                    <a:moveTo>
                      <a:pt x="153166" y="294228"/>
                    </a:moveTo>
                    <a:lnTo>
                      <a:pt x="20800" y="294228"/>
                    </a:lnTo>
                    <a:lnTo>
                      <a:pt x="89037" y="129724"/>
                    </a:lnTo>
                    <a:lnTo>
                      <a:pt x="153166" y="294228"/>
                    </a:lnTo>
                    <a:close/>
                    <a:moveTo>
                      <a:pt x="489950" y="279406"/>
                    </a:moveTo>
                    <a:lnTo>
                      <a:pt x="418924" y="93918"/>
                    </a:lnTo>
                    <a:cubicBezTo>
                      <a:pt x="418044" y="90543"/>
                      <a:pt x="415549" y="87755"/>
                      <a:pt x="412027" y="86581"/>
                    </a:cubicBezTo>
                    <a:cubicBezTo>
                      <a:pt x="411147" y="86141"/>
                      <a:pt x="409239" y="85994"/>
                      <a:pt x="409092" y="85994"/>
                    </a:cubicBezTo>
                    <a:lnTo>
                      <a:pt x="276286" y="85994"/>
                    </a:lnTo>
                    <a:lnTo>
                      <a:pt x="276286" y="0"/>
                    </a:lnTo>
                    <a:lnTo>
                      <a:pt x="222723" y="0"/>
                    </a:lnTo>
                    <a:lnTo>
                      <a:pt x="222723" y="85994"/>
                    </a:lnTo>
                    <a:lnTo>
                      <a:pt x="89624" y="85994"/>
                    </a:lnTo>
                    <a:cubicBezTo>
                      <a:pt x="85075" y="85994"/>
                      <a:pt x="80819" y="88635"/>
                      <a:pt x="79205" y="93038"/>
                    </a:cubicBezTo>
                    <a:lnTo>
                      <a:pt x="79205" y="93038"/>
                    </a:lnTo>
                    <a:cubicBezTo>
                      <a:pt x="53964" y="166264"/>
                      <a:pt x="28431" y="207207"/>
                      <a:pt x="3043" y="280433"/>
                    </a:cubicBezTo>
                    <a:cubicBezTo>
                      <a:pt x="-1212" y="293054"/>
                      <a:pt x="-1212" y="300244"/>
                      <a:pt x="4364" y="311250"/>
                    </a:cubicBezTo>
                    <a:cubicBezTo>
                      <a:pt x="20800" y="342801"/>
                      <a:pt x="50883" y="365106"/>
                      <a:pt x="86836" y="365106"/>
                    </a:cubicBezTo>
                    <a:cubicBezTo>
                      <a:pt x="122789" y="365106"/>
                      <a:pt x="151992" y="343241"/>
                      <a:pt x="168721" y="312278"/>
                    </a:cubicBezTo>
                    <a:cubicBezTo>
                      <a:pt x="175031" y="300391"/>
                      <a:pt x="175031" y="293201"/>
                      <a:pt x="170482" y="279113"/>
                    </a:cubicBezTo>
                    <a:lnTo>
                      <a:pt x="111636" y="125909"/>
                    </a:lnTo>
                    <a:lnTo>
                      <a:pt x="222577" y="125909"/>
                    </a:lnTo>
                    <a:lnTo>
                      <a:pt x="222577" y="436866"/>
                    </a:lnTo>
                    <a:lnTo>
                      <a:pt x="147736" y="436866"/>
                    </a:lnTo>
                    <a:lnTo>
                      <a:pt x="147736" y="490428"/>
                    </a:lnTo>
                    <a:lnTo>
                      <a:pt x="351127" y="490428"/>
                    </a:lnTo>
                    <a:lnTo>
                      <a:pt x="351127" y="436866"/>
                    </a:lnTo>
                    <a:lnTo>
                      <a:pt x="276286" y="436866"/>
                    </a:lnTo>
                    <a:lnTo>
                      <a:pt x="276286" y="125909"/>
                    </a:lnTo>
                    <a:lnTo>
                      <a:pt x="386346" y="125909"/>
                    </a:lnTo>
                    <a:cubicBezTo>
                      <a:pt x="377835" y="147921"/>
                      <a:pt x="369030" y="167145"/>
                      <a:pt x="360519" y="186515"/>
                    </a:cubicBezTo>
                    <a:cubicBezTo>
                      <a:pt x="347752" y="215131"/>
                      <a:pt x="334985" y="243600"/>
                      <a:pt x="322511" y="280287"/>
                    </a:cubicBezTo>
                    <a:cubicBezTo>
                      <a:pt x="318256" y="292907"/>
                      <a:pt x="318256" y="300098"/>
                      <a:pt x="323832" y="311104"/>
                    </a:cubicBezTo>
                    <a:cubicBezTo>
                      <a:pt x="340268" y="342654"/>
                      <a:pt x="370498" y="364960"/>
                      <a:pt x="406304" y="364960"/>
                    </a:cubicBezTo>
                    <a:cubicBezTo>
                      <a:pt x="442110" y="364960"/>
                      <a:pt x="471606" y="343094"/>
                      <a:pt x="488189" y="312131"/>
                    </a:cubicBezTo>
                    <a:cubicBezTo>
                      <a:pt x="494499" y="300244"/>
                      <a:pt x="494499" y="293054"/>
                      <a:pt x="489950" y="278966"/>
                    </a:cubicBezTo>
                  </a:path>
                </a:pathLst>
              </a:custGeom>
              <a:solidFill>
                <a:srgbClr val="FFFFFF"/>
              </a:solidFill>
              <a:ln w="0" cap="flat">
                <a:noFill/>
                <a:prstDash val="solid"/>
                <a:miter/>
              </a:ln>
            </p:spPr>
            <p:txBody>
              <a:bodyPr rtlCol="0" anchor="ctr"/>
              <a:lstStyle/>
              <a:p>
                <a:endParaRPr lang="en-GB" dirty="0"/>
              </a:p>
            </p:txBody>
          </p:sp>
        </p:grpSp>
        <p:grpSp>
          <p:nvGrpSpPr>
            <p:cNvPr id="30" name="Group 29">
              <a:extLst>
                <a:ext uri="{FF2B5EF4-FFF2-40B4-BE49-F238E27FC236}">
                  <a16:creationId xmlns:a16="http://schemas.microsoft.com/office/drawing/2014/main" id="{68A200B0-0323-1191-AD22-E4A6DF2ADD5C}"/>
                </a:ext>
              </a:extLst>
            </p:cNvPr>
            <p:cNvGrpSpPr/>
            <p:nvPr/>
          </p:nvGrpSpPr>
          <p:grpSpPr>
            <a:xfrm>
              <a:off x="2808482" y="1617802"/>
              <a:ext cx="5624158" cy="4472072"/>
              <a:chOff x="2808482" y="1617802"/>
              <a:chExt cx="5624158" cy="4472072"/>
            </a:xfrm>
          </p:grpSpPr>
          <p:grpSp>
            <p:nvGrpSpPr>
              <p:cNvPr id="23" name="Group 22">
                <a:extLst>
                  <a:ext uri="{FF2B5EF4-FFF2-40B4-BE49-F238E27FC236}">
                    <a16:creationId xmlns:a16="http://schemas.microsoft.com/office/drawing/2014/main" id="{0BA61199-A61C-AFC5-EB3D-A2087191B575}"/>
                  </a:ext>
                </a:extLst>
              </p:cNvPr>
              <p:cNvGrpSpPr/>
              <p:nvPr/>
            </p:nvGrpSpPr>
            <p:grpSpPr>
              <a:xfrm>
                <a:off x="3184848" y="1617802"/>
                <a:ext cx="5247792" cy="767946"/>
                <a:chOff x="3184848" y="1617802"/>
                <a:chExt cx="5247792" cy="767946"/>
              </a:xfrm>
            </p:grpSpPr>
            <p:cxnSp>
              <p:nvCxnSpPr>
                <p:cNvPr id="20" name="Straight Connector 19">
                  <a:extLst>
                    <a:ext uri="{FF2B5EF4-FFF2-40B4-BE49-F238E27FC236}">
                      <a16:creationId xmlns:a16="http://schemas.microsoft.com/office/drawing/2014/main" id="{29D02127-290C-3C3F-5566-AB0EAF87B1D5}"/>
                    </a:ext>
                  </a:extLst>
                </p:cNvPr>
                <p:cNvCxnSpPr>
                  <a:cxnSpLocks/>
                </p:cNvCxnSpPr>
                <p:nvPr/>
              </p:nvCxnSpPr>
              <p:spPr>
                <a:xfrm>
                  <a:off x="3946074" y="1617802"/>
                  <a:ext cx="0" cy="541840"/>
                </a:xfrm>
                <a:prstGeom prst="line">
                  <a:avLst/>
                </a:prstGeom>
                <a:ln w="25400">
                  <a:solidFill>
                    <a:srgbClr val="D985B2"/>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90CB702-B3FF-CF53-F678-F752BE738772}"/>
                    </a:ext>
                  </a:extLst>
                </p:cNvPr>
                <p:cNvSpPr/>
                <p:nvPr/>
              </p:nvSpPr>
              <p:spPr>
                <a:xfrm>
                  <a:off x="3184848" y="1845748"/>
                  <a:ext cx="5247792" cy="540000"/>
                </a:xfrm>
                <a:prstGeom prst="rect">
                  <a:avLst/>
                </a:prstGeom>
                <a:noFill/>
                <a:ln w="0" cap="flat">
                  <a:noFill/>
                  <a:prstDash val="solid"/>
                  <a:miter/>
                </a:ln>
              </p:spPr>
              <p:txBody>
                <a:bodyPr rtlCol="0" anchor="ctr"/>
                <a:lstStyle/>
                <a:p>
                  <a:pPr lvl="2"/>
                  <a:r>
                    <a:rPr lang="en-GB" sz="1400" dirty="0">
                      <a:solidFill>
                        <a:schemeClr val="tx2"/>
                      </a:solidFill>
                    </a:rPr>
                    <a:t>Private litigation</a:t>
                  </a:r>
                  <a:r>
                    <a:rPr lang="en-GB" sz="1400" dirty="0"/>
                    <a:t>, initiated by: </a:t>
                  </a:r>
                  <a:br>
                    <a:rPr lang="en-GB" sz="1400" dirty="0"/>
                  </a:br>
                  <a:r>
                    <a:rPr lang="en-GB" sz="1400" dirty="0"/>
                    <a:t>- </a:t>
                  </a:r>
                  <a:r>
                    <a:rPr lang="en-GB" sz="1400" b="1" dirty="0"/>
                    <a:t>competitors</a:t>
                  </a:r>
                  <a:r>
                    <a:rPr lang="en-GB" sz="1400" dirty="0"/>
                    <a:t> (unfair commercial practices, competition law, etc.), </a:t>
                  </a:r>
                  <a:br>
                    <a:rPr lang="en-GB" sz="1400" dirty="0"/>
                  </a:br>
                  <a:r>
                    <a:rPr lang="en-GB" sz="1400" dirty="0"/>
                    <a:t>- </a:t>
                  </a:r>
                  <a:r>
                    <a:rPr lang="en-GB" sz="1400" b="1" dirty="0"/>
                    <a:t>business partners </a:t>
                  </a:r>
                  <a:r>
                    <a:rPr lang="en-GB" sz="1400" dirty="0"/>
                    <a:t>(contractual terms), </a:t>
                  </a:r>
                  <a:br>
                    <a:rPr lang="en-GB" sz="1400" dirty="0"/>
                  </a:br>
                  <a:r>
                    <a:rPr lang="en-GB" sz="1400" dirty="0"/>
                    <a:t>- </a:t>
                  </a:r>
                  <a:r>
                    <a:rPr lang="en-GB" sz="1400" b="1" dirty="0"/>
                    <a:t>Investors</a:t>
                  </a:r>
                  <a:r>
                    <a:rPr lang="en-GB" sz="1400" dirty="0"/>
                    <a:t> (securities / disclosure litigation), </a:t>
                  </a:r>
                  <a:br>
                    <a:rPr lang="en-GB" sz="1400" dirty="0"/>
                  </a:br>
                  <a:r>
                    <a:rPr lang="en-GB" sz="1400" dirty="0"/>
                    <a:t>- </a:t>
                  </a:r>
                  <a:r>
                    <a:rPr lang="en-GB" sz="1400" b="1" dirty="0"/>
                    <a:t>consumer organisations </a:t>
                  </a:r>
                  <a:r>
                    <a:rPr lang="en-GB" sz="1400" dirty="0"/>
                    <a:t>(including class actions)</a:t>
                  </a:r>
                </a:p>
                <a:p>
                  <a:r>
                    <a:rPr lang="en-GB" sz="1400" dirty="0"/>
                    <a:t>. </a:t>
                  </a:r>
                </a:p>
              </p:txBody>
            </p:sp>
          </p:grpSp>
          <p:grpSp>
            <p:nvGrpSpPr>
              <p:cNvPr id="24" name="Group 23">
                <a:extLst>
                  <a:ext uri="{FF2B5EF4-FFF2-40B4-BE49-F238E27FC236}">
                    <a16:creationId xmlns:a16="http://schemas.microsoft.com/office/drawing/2014/main" id="{3250DB6B-3413-A724-BCEC-16DDA8F321CA}"/>
                  </a:ext>
                </a:extLst>
              </p:cNvPr>
              <p:cNvGrpSpPr/>
              <p:nvPr/>
            </p:nvGrpSpPr>
            <p:grpSpPr>
              <a:xfrm>
                <a:off x="4717976" y="3575638"/>
                <a:ext cx="3714664" cy="575311"/>
                <a:chOff x="3365970" y="1440009"/>
                <a:chExt cx="3714664" cy="575311"/>
              </a:xfrm>
            </p:grpSpPr>
            <p:cxnSp>
              <p:nvCxnSpPr>
                <p:cNvPr id="25" name="Straight Connector 24">
                  <a:extLst>
                    <a:ext uri="{FF2B5EF4-FFF2-40B4-BE49-F238E27FC236}">
                      <a16:creationId xmlns:a16="http://schemas.microsoft.com/office/drawing/2014/main" id="{65A81B68-B9B0-2626-C56B-D64395E924D8}"/>
                    </a:ext>
                  </a:extLst>
                </p:cNvPr>
                <p:cNvCxnSpPr>
                  <a:cxnSpLocks/>
                </p:cNvCxnSpPr>
                <p:nvPr/>
              </p:nvCxnSpPr>
              <p:spPr>
                <a:xfrm>
                  <a:off x="3365970" y="1440009"/>
                  <a:ext cx="0" cy="541840"/>
                </a:xfrm>
                <a:prstGeom prst="line">
                  <a:avLst/>
                </a:prstGeom>
                <a:ln w="25400">
                  <a:solidFill>
                    <a:srgbClr val="99CCFF"/>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8DE86EED-4D36-4827-58EB-34E350F6B4D9}"/>
                    </a:ext>
                  </a:extLst>
                </p:cNvPr>
                <p:cNvSpPr/>
                <p:nvPr/>
              </p:nvSpPr>
              <p:spPr>
                <a:xfrm>
                  <a:off x="3448234" y="1475320"/>
                  <a:ext cx="3632400" cy="540000"/>
                </a:xfrm>
                <a:prstGeom prst="rect">
                  <a:avLst/>
                </a:prstGeom>
                <a:noFill/>
                <a:ln w="0" cap="flat">
                  <a:noFill/>
                  <a:prstDash val="solid"/>
                  <a:miter/>
                </a:ln>
              </p:spPr>
              <p:txBody>
                <a:bodyPr rtlCol="0" anchor="ctr"/>
                <a:lstStyle/>
                <a:p>
                  <a:r>
                    <a:rPr lang="en-GB" sz="1400" dirty="0">
                      <a:solidFill>
                        <a:schemeClr val="tx2"/>
                      </a:solidFill>
                    </a:rPr>
                    <a:t>Regulatory enforcement</a:t>
                  </a:r>
                  <a:r>
                    <a:rPr lang="en-GB" sz="1400" dirty="0"/>
                    <a:t>: fines and orders by regulators (fair trade practice, consumer protection, advertisement, securities regulators), on their own motion or following a complaint from a third party (competitor or consumer organisations) </a:t>
                  </a:r>
                </a:p>
              </p:txBody>
            </p:sp>
          </p:grpSp>
          <p:grpSp>
            <p:nvGrpSpPr>
              <p:cNvPr id="27" name="Group 26">
                <a:extLst>
                  <a:ext uri="{FF2B5EF4-FFF2-40B4-BE49-F238E27FC236}">
                    <a16:creationId xmlns:a16="http://schemas.microsoft.com/office/drawing/2014/main" id="{B4FD7A44-869C-7C7D-4ADC-56AE28B7840F}"/>
                  </a:ext>
                </a:extLst>
              </p:cNvPr>
              <p:cNvGrpSpPr/>
              <p:nvPr/>
            </p:nvGrpSpPr>
            <p:grpSpPr>
              <a:xfrm>
                <a:off x="2808482" y="5033059"/>
                <a:ext cx="4089506" cy="1056815"/>
                <a:chOff x="2808482" y="662646"/>
                <a:chExt cx="4089506" cy="1056815"/>
              </a:xfrm>
            </p:grpSpPr>
            <p:cxnSp>
              <p:nvCxnSpPr>
                <p:cNvPr id="28" name="Straight Connector 27">
                  <a:extLst>
                    <a:ext uri="{FF2B5EF4-FFF2-40B4-BE49-F238E27FC236}">
                      <a16:creationId xmlns:a16="http://schemas.microsoft.com/office/drawing/2014/main" id="{7048873B-04BC-B214-99F5-E8A0B08D5177}"/>
                    </a:ext>
                  </a:extLst>
                </p:cNvPr>
                <p:cNvCxnSpPr>
                  <a:cxnSpLocks/>
                </p:cNvCxnSpPr>
                <p:nvPr/>
              </p:nvCxnSpPr>
              <p:spPr>
                <a:xfrm>
                  <a:off x="3552304" y="995679"/>
                  <a:ext cx="0" cy="541840"/>
                </a:xfrm>
                <a:prstGeom prst="line">
                  <a:avLst/>
                </a:prstGeom>
                <a:ln w="25400">
                  <a:solidFill>
                    <a:srgbClr val="9999CC"/>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010077A-7DC3-7692-A019-7A37F23FA83B}"/>
                    </a:ext>
                  </a:extLst>
                </p:cNvPr>
                <p:cNvSpPr/>
                <p:nvPr/>
              </p:nvSpPr>
              <p:spPr>
                <a:xfrm>
                  <a:off x="2808482" y="662646"/>
                  <a:ext cx="4089506" cy="1056815"/>
                </a:xfrm>
                <a:prstGeom prst="rect">
                  <a:avLst/>
                </a:prstGeom>
                <a:noFill/>
                <a:ln w="0" cap="flat">
                  <a:noFill/>
                  <a:prstDash val="solid"/>
                  <a:miter/>
                </a:ln>
              </p:spPr>
              <p:txBody>
                <a:bodyPr rtlCol="0" anchor="ctr"/>
                <a:lstStyle/>
                <a:p>
                  <a:pPr lvl="2"/>
                  <a:r>
                    <a:rPr lang="en-GB" sz="1400" dirty="0">
                      <a:solidFill>
                        <a:schemeClr val="tx2"/>
                      </a:solidFill>
                    </a:rPr>
                    <a:t>Criminal law risks </a:t>
                  </a:r>
                  <a:r>
                    <a:rPr lang="en-GB" sz="1400" dirty="0"/>
                    <a:t>(in countries where the breach of certain market practice or disclosure obligations are subject to criminal sanctions)</a:t>
                  </a:r>
                </a:p>
              </p:txBody>
            </p:sp>
          </p:grpSp>
        </p:grpSp>
      </p:grpSp>
      <p:sp>
        <p:nvSpPr>
          <p:cNvPr id="9" name="Content Placeholder 2">
            <a:extLst>
              <a:ext uri="{FF2B5EF4-FFF2-40B4-BE49-F238E27FC236}">
                <a16:creationId xmlns:a16="http://schemas.microsoft.com/office/drawing/2014/main" id="{0E43D65E-8DF7-2657-6F35-C1B7D15756EE}"/>
              </a:ext>
            </a:extLst>
          </p:cNvPr>
          <p:cNvSpPr txBox="1">
            <a:spLocks/>
          </p:cNvSpPr>
          <p:nvPr/>
        </p:nvSpPr>
        <p:spPr>
          <a:xfrm>
            <a:off x="944396" y="2141750"/>
            <a:ext cx="2701013"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None/>
            </a:pPr>
            <a:r>
              <a:rPr lang="en-GB" sz="1600" dirty="0"/>
              <a:t>Allegations of greenwashing are on the rise globally, and have attracted </a:t>
            </a:r>
            <a:r>
              <a:rPr lang="en-GB" sz="1600" dirty="0">
                <a:solidFill>
                  <a:schemeClr val="tx2"/>
                </a:solidFill>
              </a:rPr>
              <a:t>increased scrutiny </a:t>
            </a:r>
            <a:r>
              <a:rPr lang="en-GB" sz="1600" dirty="0"/>
              <a:t>from all stakeholders (legislators, regulators, investors, business partners consumers, competitors), entailing material legal (and reputational) risks</a:t>
            </a:r>
          </a:p>
          <a:p>
            <a:pPr lvl="3"/>
            <a:endParaRPr lang="en-GB" sz="1600" dirty="0"/>
          </a:p>
          <a:p>
            <a:pPr lvl="2"/>
            <a:endParaRPr lang="en-GB" sz="1600" dirty="0"/>
          </a:p>
          <a:p>
            <a:pPr lvl="2"/>
            <a:endParaRPr lang="en-GB" sz="1600" dirty="0"/>
          </a:p>
          <a:p>
            <a:pPr lvl="2"/>
            <a:endParaRPr lang="en-GB" sz="1600" dirty="0"/>
          </a:p>
        </p:txBody>
      </p:sp>
      <p:sp>
        <p:nvSpPr>
          <p:cNvPr id="22" name="Freeform: Shape 21">
            <a:extLst>
              <a:ext uri="{FF2B5EF4-FFF2-40B4-BE49-F238E27FC236}">
                <a16:creationId xmlns:a16="http://schemas.microsoft.com/office/drawing/2014/main" id="{50FE2792-CBB9-5AE7-B7AE-C38BA40248F4}"/>
              </a:ext>
            </a:extLst>
          </p:cNvPr>
          <p:cNvSpPr/>
          <p:nvPr/>
        </p:nvSpPr>
        <p:spPr>
          <a:xfrm>
            <a:off x="6935334" y="3450657"/>
            <a:ext cx="428132" cy="582292"/>
          </a:xfrm>
          <a:custGeom>
            <a:avLst/>
            <a:gdLst>
              <a:gd name="connsiteX0" fmla="*/ 182193 w 209550"/>
              <a:gd name="connsiteY0" fmla="*/ 50497 h 304800"/>
              <a:gd name="connsiteX1" fmla="*/ 155523 w 209550"/>
              <a:gd name="connsiteY1" fmla="*/ 31447 h 304800"/>
              <a:gd name="connsiteX2" fmla="*/ 156761 w 209550"/>
              <a:gd name="connsiteY2" fmla="*/ 25541 h 304800"/>
              <a:gd name="connsiteX3" fmla="*/ 160190 w 209550"/>
              <a:gd name="connsiteY3" fmla="*/ 7634 h 304800"/>
              <a:gd name="connsiteX4" fmla="*/ 152094 w 209550"/>
              <a:gd name="connsiteY4" fmla="*/ 2015 h 304800"/>
              <a:gd name="connsiteX5" fmla="*/ 136568 w 209550"/>
              <a:gd name="connsiteY5" fmla="*/ 11540 h 304800"/>
              <a:gd name="connsiteX6" fmla="*/ 115613 w 209550"/>
              <a:gd name="connsiteY6" fmla="*/ 29637 h 304800"/>
              <a:gd name="connsiteX7" fmla="*/ 70465 w 209550"/>
              <a:gd name="connsiteY7" fmla="*/ 51830 h 304800"/>
              <a:gd name="connsiteX8" fmla="*/ 32841 w 209550"/>
              <a:gd name="connsiteY8" fmla="*/ 85358 h 304800"/>
              <a:gd name="connsiteX9" fmla="*/ 1504 w 209550"/>
              <a:gd name="connsiteY9" fmla="*/ 120601 h 304800"/>
              <a:gd name="connsiteX10" fmla="*/ 16363 w 209550"/>
              <a:gd name="connsiteY10" fmla="*/ 151081 h 304800"/>
              <a:gd name="connsiteX11" fmla="*/ 48462 w 209550"/>
              <a:gd name="connsiteY11" fmla="*/ 143461 h 304800"/>
              <a:gd name="connsiteX12" fmla="*/ 67131 w 209550"/>
              <a:gd name="connsiteY12" fmla="*/ 129554 h 304800"/>
              <a:gd name="connsiteX13" fmla="*/ 98468 w 209550"/>
              <a:gd name="connsiteY13" fmla="*/ 126697 h 304800"/>
              <a:gd name="connsiteX14" fmla="*/ 96563 w 209550"/>
              <a:gd name="connsiteY14" fmla="*/ 145080 h 304800"/>
              <a:gd name="connsiteX15" fmla="*/ 48843 w 209550"/>
              <a:gd name="connsiteY15" fmla="*/ 205659 h 304800"/>
              <a:gd name="connsiteX16" fmla="*/ 1694 w 209550"/>
              <a:gd name="connsiteY16" fmla="*/ 271096 h 304800"/>
              <a:gd name="connsiteX17" fmla="*/ 2933 w 209550"/>
              <a:gd name="connsiteY17" fmla="*/ 305291 h 304800"/>
              <a:gd name="connsiteX18" fmla="*/ 182669 w 209550"/>
              <a:gd name="connsiteY18" fmla="*/ 305291 h 304800"/>
              <a:gd name="connsiteX19" fmla="*/ 184098 w 209550"/>
              <a:gd name="connsiteY19" fmla="*/ 258713 h 304800"/>
              <a:gd name="connsiteX20" fmla="*/ 206387 w 209550"/>
              <a:gd name="connsiteY20" fmla="*/ 185657 h 304800"/>
              <a:gd name="connsiteX21" fmla="*/ 182193 w 209550"/>
              <a:gd name="connsiteY21" fmla="*/ 50497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550" h="304800">
                <a:moveTo>
                  <a:pt x="182193" y="50497"/>
                </a:moveTo>
                <a:cubicBezTo>
                  <a:pt x="175050" y="42686"/>
                  <a:pt x="165715" y="35162"/>
                  <a:pt x="155523" y="31447"/>
                </a:cubicBezTo>
                <a:cubicBezTo>
                  <a:pt x="156000" y="29542"/>
                  <a:pt x="156380" y="27542"/>
                  <a:pt x="156761" y="25541"/>
                </a:cubicBezTo>
                <a:cubicBezTo>
                  <a:pt x="157904" y="19541"/>
                  <a:pt x="159047" y="13635"/>
                  <a:pt x="160190" y="7634"/>
                </a:cubicBezTo>
                <a:cubicBezTo>
                  <a:pt x="161619" y="14"/>
                  <a:pt x="158667" y="-1986"/>
                  <a:pt x="152094" y="2015"/>
                </a:cubicBezTo>
                <a:cubicBezTo>
                  <a:pt x="146951" y="5158"/>
                  <a:pt x="141712" y="8396"/>
                  <a:pt x="136568" y="11540"/>
                </a:cubicBezTo>
                <a:cubicBezTo>
                  <a:pt x="128472" y="16493"/>
                  <a:pt x="120947" y="21922"/>
                  <a:pt x="115613" y="29637"/>
                </a:cubicBezTo>
                <a:cubicBezTo>
                  <a:pt x="98945" y="33257"/>
                  <a:pt x="83133" y="41543"/>
                  <a:pt x="70465" y="51830"/>
                </a:cubicBezTo>
                <a:cubicBezTo>
                  <a:pt x="57225" y="62498"/>
                  <a:pt x="43223" y="75262"/>
                  <a:pt x="32841" y="85358"/>
                </a:cubicBezTo>
                <a:cubicBezTo>
                  <a:pt x="23030" y="94883"/>
                  <a:pt x="5695" y="111647"/>
                  <a:pt x="1504" y="120601"/>
                </a:cubicBezTo>
                <a:cubicBezTo>
                  <a:pt x="-2116" y="128411"/>
                  <a:pt x="9600" y="146414"/>
                  <a:pt x="16363" y="151081"/>
                </a:cubicBezTo>
                <a:cubicBezTo>
                  <a:pt x="26555" y="158034"/>
                  <a:pt x="41700" y="152605"/>
                  <a:pt x="48462" y="143461"/>
                </a:cubicBezTo>
                <a:cubicBezTo>
                  <a:pt x="53701" y="136412"/>
                  <a:pt x="57892" y="130793"/>
                  <a:pt x="67131" y="129554"/>
                </a:cubicBezTo>
                <a:cubicBezTo>
                  <a:pt x="77894" y="128030"/>
                  <a:pt x="88277" y="132698"/>
                  <a:pt x="98468" y="126697"/>
                </a:cubicBezTo>
                <a:cubicBezTo>
                  <a:pt x="98468" y="132317"/>
                  <a:pt x="96944" y="142985"/>
                  <a:pt x="96563" y="145080"/>
                </a:cubicBezTo>
                <a:cubicBezTo>
                  <a:pt x="91325" y="171464"/>
                  <a:pt x="68274" y="189181"/>
                  <a:pt x="48843" y="205659"/>
                </a:cubicBezTo>
                <a:cubicBezTo>
                  <a:pt x="27317" y="223852"/>
                  <a:pt x="8457" y="242711"/>
                  <a:pt x="1694" y="271096"/>
                </a:cubicBezTo>
                <a:cubicBezTo>
                  <a:pt x="-782" y="281573"/>
                  <a:pt x="-687" y="294242"/>
                  <a:pt x="2933" y="305291"/>
                </a:cubicBezTo>
                <a:lnTo>
                  <a:pt x="182669" y="305291"/>
                </a:lnTo>
                <a:cubicBezTo>
                  <a:pt x="182860" y="289765"/>
                  <a:pt x="181812" y="274144"/>
                  <a:pt x="184098" y="258713"/>
                </a:cubicBezTo>
                <a:cubicBezTo>
                  <a:pt x="187908" y="233567"/>
                  <a:pt x="200958" y="210517"/>
                  <a:pt x="206387" y="185657"/>
                </a:cubicBezTo>
                <a:cubicBezTo>
                  <a:pt x="216197" y="141556"/>
                  <a:pt x="214388" y="85835"/>
                  <a:pt x="182193" y="50497"/>
                </a:cubicBezTo>
                <a:close/>
              </a:path>
            </a:pathLst>
          </a:custGeom>
          <a:solidFill>
            <a:srgbClr val="FFFFFF"/>
          </a:solidFill>
          <a:ln w="9525"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5C93809D-305F-E7CD-6F38-938040169E86}"/>
              </a:ext>
            </a:extLst>
          </p:cNvPr>
          <p:cNvSpPr/>
          <p:nvPr/>
        </p:nvSpPr>
        <p:spPr>
          <a:xfrm>
            <a:off x="5355744" y="5035234"/>
            <a:ext cx="552474" cy="469513"/>
          </a:xfrm>
          <a:custGeom>
            <a:avLst/>
            <a:gdLst>
              <a:gd name="connsiteX0" fmla="*/ 306634 w 371475"/>
              <a:gd name="connsiteY0" fmla="*/ 192871 h 323850"/>
              <a:gd name="connsiteX1" fmla="*/ 219861 w 371475"/>
              <a:gd name="connsiteY1" fmla="*/ 151914 h 323850"/>
              <a:gd name="connsiteX2" fmla="*/ 257390 w 371475"/>
              <a:gd name="connsiteY2" fmla="*/ 70094 h 323850"/>
              <a:gd name="connsiteX3" fmla="*/ 345115 w 371475"/>
              <a:gd name="connsiteY3" fmla="*/ 110289 h 323850"/>
              <a:gd name="connsiteX4" fmla="*/ 306634 w 371475"/>
              <a:gd name="connsiteY4" fmla="*/ 192871 h 323850"/>
              <a:gd name="connsiteX5" fmla="*/ 211860 w 371475"/>
              <a:gd name="connsiteY5" fmla="*/ 68189 h 323850"/>
              <a:gd name="connsiteX6" fmla="*/ 203669 w 371475"/>
              <a:gd name="connsiteY6" fmla="*/ 61998 h 323850"/>
              <a:gd name="connsiteX7" fmla="*/ 194048 w 371475"/>
              <a:gd name="connsiteY7" fmla="*/ 61712 h 323850"/>
              <a:gd name="connsiteX8" fmla="*/ 192429 w 371475"/>
              <a:gd name="connsiteY8" fmla="*/ 50091 h 323850"/>
              <a:gd name="connsiteX9" fmla="*/ 204050 w 371475"/>
              <a:gd name="connsiteY9" fmla="*/ 48472 h 323850"/>
              <a:gd name="connsiteX10" fmla="*/ 206812 w 371475"/>
              <a:gd name="connsiteY10" fmla="*/ 57902 h 323850"/>
              <a:gd name="connsiteX11" fmla="*/ 214908 w 371475"/>
              <a:gd name="connsiteY11" fmla="*/ 64093 h 323850"/>
              <a:gd name="connsiteX12" fmla="*/ 215384 w 371475"/>
              <a:gd name="connsiteY12" fmla="*/ 67713 h 323850"/>
              <a:gd name="connsiteX13" fmla="*/ 211860 w 371475"/>
              <a:gd name="connsiteY13" fmla="*/ 68189 h 323850"/>
              <a:gd name="connsiteX14" fmla="*/ 150710 w 371475"/>
              <a:gd name="connsiteY14" fmla="*/ 29708 h 323850"/>
              <a:gd name="connsiteX15" fmla="*/ 130231 w 371475"/>
              <a:gd name="connsiteY15" fmla="*/ 34185 h 323850"/>
              <a:gd name="connsiteX16" fmla="*/ 119753 w 371475"/>
              <a:gd name="connsiteY16" fmla="*/ 26660 h 323850"/>
              <a:gd name="connsiteX17" fmla="*/ 125564 w 371475"/>
              <a:gd name="connsiteY17" fmla="*/ 15039 h 323850"/>
              <a:gd name="connsiteX18" fmla="*/ 147566 w 371475"/>
              <a:gd name="connsiteY18" fmla="*/ 10182 h 323850"/>
              <a:gd name="connsiteX19" fmla="*/ 158044 w 371475"/>
              <a:gd name="connsiteY19" fmla="*/ 20469 h 323850"/>
              <a:gd name="connsiteX20" fmla="*/ 150710 w 371475"/>
              <a:gd name="connsiteY20" fmla="*/ 29708 h 323850"/>
              <a:gd name="connsiteX21" fmla="*/ 113753 w 371475"/>
              <a:gd name="connsiteY21" fmla="*/ 50472 h 323850"/>
              <a:gd name="connsiteX22" fmla="*/ 108895 w 371475"/>
              <a:gd name="connsiteY22" fmla="*/ 68475 h 323850"/>
              <a:gd name="connsiteX23" fmla="*/ 96798 w 371475"/>
              <a:gd name="connsiteY23" fmla="*/ 75618 h 323850"/>
              <a:gd name="connsiteX24" fmla="*/ 89750 w 371475"/>
              <a:gd name="connsiteY24" fmla="*/ 63141 h 323850"/>
              <a:gd name="connsiteX25" fmla="*/ 94893 w 371475"/>
              <a:gd name="connsiteY25" fmla="*/ 44472 h 323850"/>
              <a:gd name="connsiteX26" fmla="*/ 104132 w 371475"/>
              <a:gd name="connsiteY26" fmla="*/ 37709 h 323850"/>
              <a:gd name="connsiteX27" fmla="*/ 113753 w 371475"/>
              <a:gd name="connsiteY27" fmla="*/ 50472 h 323850"/>
              <a:gd name="connsiteX28" fmla="*/ 107847 w 371475"/>
              <a:gd name="connsiteY28" fmla="*/ 128577 h 323850"/>
              <a:gd name="connsiteX29" fmla="*/ 102037 w 371475"/>
              <a:gd name="connsiteY29" fmla="*/ 136483 h 323850"/>
              <a:gd name="connsiteX30" fmla="*/ 102037 w 371475"/>
              <a:gd name="connsiteY30" fmla="*/ 146675 h 323850"/>
              <a:gd name="connsiteX31" fmla="*/ 99465 w 371475"/>
              <a:gd name="connsiteY31" fmla="*/ 149247 h 323850"/>
              <a:gd name="connsiteX32" fmla="*/ 96893 w 371475"/>
              <a:gd name="connsiteY32" fmla="*/ 146675 h 323850"/>
              <a:gd name="connsiteX33" fmla="*/ 96893 w 371475"/>
              <a:gd name="connsiteY33" fmla="*/ 136388 h 323850"/>
              <a:gd name="connsiteX34" fmla="*/ 91369 w 371475"/>
              <a:gd name="connsiteY34" fmla="*/ 128577 h 323850"/>
              <a:gd name="connsiteX35" fmla="*/ 99656 w 371475"/>
              <a:gd name="connsiteY35" fmla="*/ 120291 h 323850"/>
              <a:gd name="connsiteX36" fmla="*/ 107847 w 371475"/>
              <a:gd name="connsiteY36" fmla="*/ 128577 h 323850"/>
              <a:gd name="connsiteX37" fmla="*/ 148709 w 371475"/>
              <a:gd name="connsiteY37" fmla="*/ 201348 h 323850"/>
              <a:gd name="connsiteX38" fmla="*/ 160711 w 371475"/>
              <a:gd name="connsiteY38" fmla="*/ 239829 h 323850"/>
              <a:gd name="connsiteX39" fmla="*/ 107657 w 371475"/>
              <a:gd name="connsiteY39" fmla="*/ 305742 h 323850"/>
              <a:gd name="connsiteX40" fmla="*/ 38315 w 371475"/>
              <a:gd name="connsiteY40" fmla="*/ 271929 h 323850"/>
              <a:gd name="connsiteX41" fmla="*/ 79463 w 371475"/>
              <a:gd name="connsiteY41" fmla="*/ 173916 h 323850"/>
              <a:gd name="connsiteX42" fmla="*/ 148709 w 371475"/>
              <a:gd name="connsiteY42" fmla="*/ 201348 h 323850"/>
              <a:gd name="connsiteX43" fmla="*/ 371309 w 371475"/>
              <a:gd name="connsiteY43" fmla="*/ 97431 h 323850"/>
              <a:gd name="connsiteX44" fmla="*/ 338447 w 371475"/>
              <a:gd name="connsiteY44" fmla="*/ 53806 h 323850"/>
              <a:gd name="connsiteX45" fmla="*/ 267486 w 371475"/>
              <a:gd name="connsiteY45" fmla="*/ 37518 h 323850"/>
              <a:gd name="connsiteX46" fmla="*/ 259390 w 371475"/>
              <a:gd name="connsiteY46" fmla="*/ 35518 h 323850"/>
              <a:gd name="connsiteX47" fmla="*/ 233482 w 371475"/>
              <a:gd name="connsiteY47" fmla="*/ 14182 h 323850"/>
              <a:gd name="connsiteX48" fmla="*/ 198811 w 371475"/>
              <a:gd name="connsiteY48" fmla="*/ 17611 h 323850"/>
              <a:gd name="connsiteX49" fmla="*/ 185381 w 371475"/>
              <a:gd name="connsiteY49" fmla="*/ 33899 h 323850"/>
              <a:gd name="connsiteX50" fmla="*/ 167759 w 371475"/>
              <a:gd name="connsiteY50" fmla="*/ 22374 h 323850"/>
              <a:gd name="connsiteX51" fmla="*/ 159092 w 371475"/>
              <a:gd name="connsiteY51" fmla="*/ 2943 h 323850"/>
              <a:gd name="connsiteX52" fmla="*/ 143185 w 371475"/>
              <a:gd name="connsiteY52" fmla="*/ 657 h 323850"/>
              <a:gd name="connsiteX53" fmla="*/ 123754 w 371475"/>
              <a:gd name="connsiteY53" fmla="*/ 5038 h 323850"/>
              <a:gd name="connsiteX54" fmla="*/ 109752 w 371475"/>
              <a:gd name="connsiteY54" fmla="*/ 20945 h 323850"/>
              <a:gd name="connsiteX55" fmla="*/ 109371 w 371475"/>
              <a:gd name="connsiteY55" fmla="*/ 27993 h 323850"/>
              <a:gd name="connsiteX56" fmla="*/ 93274 w 371475"/>
              <a:gd name="connsiteY56" fmla="*/ 30565 h 323850"/>
              <a:gd name="connsiteX57" fmla="*/ 84892 w 371475"/>
              <a:gd name="connsiteY57" fmla="*/ 43043 h 323850"/>
              <a:gd name="connsiteX58" fmla="*/ 80225 w 371475"/>
              <a:gd name="connsiteY58" fmla="*/ 59902 h 323850"/>
              <a:gd name="connsiteX59" fmla="*/ 88416 w 371475"/>
              <a:gd name="connsiteY59" fmla="*/ 82953 h 323850"/>
              <a:gd name="connsiteX60" fmla="*/ 90226 w 371475"/>
              <a:gd name="connsiteY60" fmla="*/ 102669 h 323850"/>
              <a:gd name="connsiteX61" fmla="*/ 72033 w 371475"/>
              <a:gd name="connsiteY61" fmla="*/ 102669 h 323850"/>
              <a:gd name="connsiteX62" fmla="*/ 47363 w 371475"/>
              <a:gd name="connsiteY62" fmla="*/ 127244 h 323850"/>
              <a:gd name="connsiteX63" fmla="*/ 47363 w 371475"/>
              <a:gd name="connsiteY63" fmla="*/ 148580 h 323850"/>
              <a:gd name="connsiteX64" fmla="*/ 38029 w 371475"/>
              <a:gd name="connsiteY64" fmla="*/ 164963 h 323850"/>
              <a:gd name="connsiteX65" fmla="*/ 13454 w 371475"/>
              <a:gd name="connsiteY65" fmla="*/ 288883 h 323850"/>
              <a:gd name="connsiteX66" fmla="*/ 38696 w 371475"/>
              <a:gd name="connsiteY66" fmla="*/ 315458 h 323850"/>
              <a:gd name="connsiteX67" fmla="*/ 135089 w 371475"/>
              <a:gd name="connsiteY67" fmla="*/ 324507 h 323850"/>
              <a:gd name="connsiteX68" fmla="*/ 190048 w 371475"/>
              <a:gd name="connsiteY68" fmla="*/ 252402 h 323850"/>
              <a:gd name="connsiteX69" fmla="*/ 157949 w 371475"/>
              <a:gd name="connsiteY69" fmla="*/ 168011 h 323850"/>
              <a:gd name="connsiteX70" fmla="*/ 154901 w 371475"/>
              <a:gd name="connsiteY70" fmla="*/ 161343 h 323850"/>
              <a:gd name="connsiteX71" fmla="*/ 154901 w 371475"/>
              <a:gd name="connsiteY71" fmla="*/ 128196 h 323850"/>
              <a:gd name="connsiteX72" fmla="*/ 129469 w 371475"/>
              <a:gd name="connsiteY72" fmla="*/ 102669 h 323850"/>
              <a:gd name="connsiteX73" fmla="*/ 108514 w 371475"/>
              <a:gd name="connsiteY73" fmla="*/ 102669 h 323850"/>
              <a:gd name="connsiteX74" fmla="*/ 109847 w 371475"/>
              <a:gd name="connsiteY74" fmla="*/ 83524 h 323850"/>
              <a:gd name="connsiteX75" fmla="*/ 116039 w 371475"/>
              <a:gd name="connsiteY75" fmla="*/ 77619 h 323850"/>
              <a:gd name="connsiteX76" fmla="*/ 119182 w 371475"/>
              <a:gd name="connsiteY76" fmla="*/ 69713 h 323850"/>
              <a:gd name="connsiteX77" fmla="*/ 125659 w 371475"/>
              <a:gd name="connsiteY77" fmla="*/ 45043 h 323850"/>
              <a:gd name="connsiteX78" fmla="*/ 132136 w 371475"/>
              <a:gd name="connsiteY78" fmla="*/ 43805 h 323850"/>
              <a:gd name="connsiteX79" fmla="*/ 159758 w 371475"/>
              <a:gd name="connsiteY79" fmla="*/ 37137 h 323850"/>
              <a:gd name="connsiteX80" fmla="*/ 173284 w 371475"/>
              <a:gd name="connsiteY80" fmla="*/ 48758 h 323850"/>
              <a:gd name="connsiteX81" fmla="*/ 161949 w 371475"/>
              <a:gd name="connsiteY81" fmla="*/ 62664 h 323850"/>
              <a:gd name="connsiteX82" fmla="*/ 165664 w 371475"/>
              <a:gd name="connsiteY82" fmla="*/ 97621 h 323850"/>
              <a:gd name="connsiteX83" fmla="*/ 178332 w 371475"/>
              <a:gd name="connsiteY83" fmla="*/ 108003 h 323850"/>
              <a:gd name="connsiteX84" fmla="*/ 188714 w 371475"/>
              <a:gd name="connsiteY84" fmla="*/ 117338 h 323850"/>
              <a:gd name="connsiteX85" fmla="*/ 188524 w 371475"/>
              <a:gd name="connsiteY85" fmla="*/ 136293 h 323850"/>
              <a:gd name="connsiteX86" fmla="*/ 271106 w 371475"/>
              <a:gd name="connsiteY86" fmla="*/ 226304 h 323850"/>
              <a:gd name="connsiteX87" fmla="*/ 375119 w 371475"/>
              <a:gd name="connsiteY87" fmla="*/ 146770 h 323850"/>
              <a:gd name="connsiteX88" fmla="*/ 371309 w 371475"/>
              <a:gd name="connsiteY88" fmla="*/ 9743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71475" h="323850">
                <a:moveTo>
                  <a:pt x="306634" y="192871"/>
                </a:moveTo>
                <a:cubicBezTo>
                  <a:pt x="271201" y="205920"/>
                  <a:pt x="232910" y="187728"/>
                  <a:pt x="219861" y="151914"/>
                </a:cubicBezTo>
                <a:cubicBezTo>
                  <a:pt x="209098" y="120862"/>
                  <a:pt x="219575" y="84572"/>
                  <a:pt x="257390" y="70094"/>
                </a:cubicBezTo>
                <a:cubicBezTo>
                  <a:pt x="293204" y="56378"/>
                  <a:pt x="332828" y="74571"/>
                  <a:pt x="345115" y="110289"/>
                </a:cubicBezTo>
                <a:cubicBezTo>
                  <a:pt x="357021" y="144675"/>
                  <a:pt x="342924" y="179536"/>
                  <a:pt x="306634" y="192871"/>
                </a:cubicBezTo>
                <a:moveTo>
                  <a:pt x="211860" y="68189"/>
                </a:moveTo>
                <a:lnTo>
                  <a:pt x="203669" y="61998"/>
                </a:lnTo>
                <a:cubicBezTo>
                  <a:pt x="200811" y="63903"/>
                  <a:pt x="197001" y="63903"/>
                  <a:pt x="194048" y="61712"/>
                </a:cubicBezTo>
                <a:cubicBezTo>
                  <a:pt x="190429" y="58950"/>
                  <a:pt x="189667" y="53711"/>
                  <a:pt x="192429" y="50091"/>
                </a:cubicBezTo>
                <a:cubicBezTo>
                  <a:pt x="195191" y="46472"/>
                  <a:pt x="200335" y="45710"/>
                  <a:pt x="204050" y="48472"/>
                </a:cubicBezTo>
                <a:cubicBezTo>
                  <a:pt x="207002" y="50663"/>
                  <a:pt x="208050" y="54568"/>
                  <a:pt x="206812" y="57902"/>
                </a:cubicBezTo>
                <a:lnTo>
                  <a:pt x="214908" y="64093"/>
                </a:lnTo>
                <a:cubicBezTo>
                  <a:pt x="216051" y="64950"/>
                  <a:pt x="216242" y="66570"/>
                  <a:pt x="215384" y="67713"/>
                </a:cubicBezTo>
                <a:cubicBezTo>
                  <a:pt x="214622" y="68856"/>
                  <a:pt x="213003" y="69046"/>
                  <a:pt x="211860" y="68189"/>
                </a:cubicBezTo>
                <a:moveTo>
                  <a:pt x="150710" y="29708"/>
                </a:moveTo>
                <a:cubicBezTo>
                  <a:pt x="143852" y="31327"/>
                  <a:pt x="137089" y="32851"/>
                  <a:pt x="130231" y="34185"/>
                </a:cubicBezTo>
                <a:cubicBezTo>
                  <a:pt x="125373" y="35137"/>
                  <a:pt x="120992" y="31899"/>
                  <a:pt x="119753" y="26660"/>
                </a:cubicBezTo>
                <a:cubicBezTo>
                  <a:pt x="118515" y="21326"/>
                  <a:pt x="120801" y="16278"/>
                  <a:pt x="125564" y="15039"/>
                </a:cubicBezTo>
                <a:cubicBezTo>
                  <a:pt x="132803" y="13134"/>
                  <a:pt x="140137" y="11515"/>
                  <a:pt x="147566" y="10182"/>
                </a:cubicBezTo>
                <a:cubicBezTo>
                  <a:pt x="153091" y="9134"/>
                  <a:pt x="158139" y="14373"/>
                  <a:pt x="158044" y="20469"/>
                </a:cubicBezTo>
                <a:cubicBezTo>
                  <a:pt x="157949" y="25231"/>
                  <a:pt x="155377" y="28565"/>
                  <a:pt x="150710" y="29708"/>
                </a:cubicBezTo>
                <a:moveTo>
                  <a:pt x="113753" y="50472"/>
                </a:moveTo>
                <a:cubicBezTo>
                  <a:pt x="112133" y="56473"/>
                  <a:pt x="110514" y="62474"/>
                  <a:pt x="108895" y="68475"/>
                </a:cubicBezTo>
                <a:cubicBezTo>
                  <a:pt x="107180" y="74380"/>
                  <a:pt x="102418" y="77238"/>
                  <a:pt x="96798" y="75618"/>
                </a:cubicBezTo>
                <a:cubicBezTo>
                  <a:pt x="90607" y="73904"/>
                  <a:pt x="88035" y="69332"/>
                  <a:pt x="89750" y="63141"/>
                </a:cubicBezTo>
                <a:cubicBezTo>
                  <a:pt x="91464" y="56854"/>
                  <a:pt x="93179" y="50663"/>
                  <a:pt x="94893" y="44472"/>
                </a:cubicBezTo>
                <a:cubicBezTo>
                  <a:pt x="96227" y="39995"/>
                  <a:pt x="99465" y="37614"/>
                  <a:pt x="104132" y="37709"/>
                </a:cubicBezTo>
                <a:cubicBezTo>
                  <a:pt x="111371" y="37709"/>
                  <a:pt x="115658" y="43424"/>
                  <a:pt x="113753" y="50472"/>
                </a:cubicBezTo>
                <a:moveTo>
                  <a:pt x="107847" y="128577"/>
                </a:moveTo>
                <a:cubicBezTo>
                  <a:pt x="107847" y="132292"/>
                  <a:pt x="105371" y="135435"/>
                  <a:pt x="102037" y="136483"/>
                </a:cubicBezTo>
                <a:lnTo>
                  <a:pt x="102037" y="146675"/>
                </a:lnTo>
                <a:cubicBezTo>
                  <a:pt x="102037" y="148104"/>
                  <a:pt x="100894" y="149247"/>
                  <a:pt x="99465" y="149247"/>
                </a:cubicBezTo>
                <a:cubicBezTo>
                  <a:pt x="98036" y="149247"/>
                  <a:pt x="96893" y="148104"/>
                  <a:pt x="96893" y="146675"/>
                </a:cubicBezTo>
                <a:lnTo>
                  <a:pt x="96893" y="136388"/>
                </a:lnTo>
                <a:cubicBezTo>
                  <a:pt x="93655" y="135245"/>
                  <a:pt x="91369" y="132197"/>
                  <a:pt x="91369" y="128577"/>
                </a:cubicBezTo>
                <a:cubicBezTo>
                  <a:pt x="91369" y="124005"/>
                  <a:pt x="95084" y="120291"/>
                  <a:pt x="99656" y="120291"/>
                </a:cubicBezTo>
                <a:cubicBezTo>
                  <a:pt x="104228" y="120386"/>
                  <a:pt x="107847" y="124005"/>
                  <a:pt x="107847" y="128577"/>
                </a:cubicBezTo>
                <a:moveTo>
                  <a:pt x="148709" y="201348"/>
                </a:moveTo>
                <a:cubicBezTo>
                  <a:pt x="156901" y="213159"/>
                  <a:pt x="160520" y="225066"/>
                  <a:pt x="160711" y="239829"/>
                </a:cubicBezTo>
                <a:cubicBezTo>
                  <a:pt x="161187" y="271071"/>
                  <a:pt x="138327" y="300123"/>
                  <a:pt x="107657" y="305742"/>
                </a:cubicBezTo>
                <a:cubicBezTo>
                  <a:pt x="80225" y="310695"/>
                  <a:pt x="52412" y="297265"/>
                  <a:pt x="38315" y="271929"/>
                </a:cubicBezTo>
                <a:cubicBezTo>
                  <a:pt x="16979" y="233733"/>
                  <a:pt x="37172" y="185156"/>
                  <a:pt x="79463" y="173916"/>
                </a:cubicBezTo>
                <a:cubicBezTo>
                  <a:pt x="102704" y="167725"/>
                  <a:pt x="132041" y="177155"/>
                  <a:pt x="148709" y="201348"/>
                </a:cubicBezTo>
                <a:moveTo>
                  <a:pt x="371309" y="97431"/>
                </a:moveTo>
                <a:cubicBezTo>
                  <a:pt x="365022" y="80000"/>
                  <a:pt x="353497" y="64665"/>
                  <a:pt x="338447" y="53806"/>
                </a:cubicBezTo>
                <a:cubicBezTo>
                  <a:pt x="317111" y="38471"/>
                  <a:pt x="293394" y="33137"/>
                  <a:pt x="267486" y="37518"/>
                </a:cubicBezTo>
                <a:cubicBezTo>
                  <a:pt x="264533" y="37995"/>
                  <a:pt x="261676" y="37518"/>
                  <a:pt x="259390" y="35518"/>
                </a:cubicBezTo>
                <a:cubicBezTo>
                  <a:pt x="250913" y="28184"/>
                  <a:pt x="242245" y="21231"/>
                  <a:pt x="233482" y="14182"/>
                </a:cubicBezTo>
                <a:cubicBezTo>
                  <a:pt x="222338" y="5229"/>
                  <a:pt x="207955" y="6657"/>
                  <a:pt x="198811" y="17611"/>
                </a:cubicBezTo>
                <a:cubicBezTo>
                  <a:pt x="197763" y="18849"/>
                  <a:pt x="185952" y="34185"/>
                  <a:pt x="185381" y="33899"/>
                </a:cubicBezTo>
                <a:cubicBezTo>
                  <a:pt x="178808" y="30565"/>
                  <a:pt x="174903" y="23326"/>
                  <a:pt x="167759" y="22374"/>
                </a:cubicBezTo>
                <a:cubicBezTo>
                  <a:pt x="168140" y="14944"/>
                  <a:pt x="164807" y="6848"/>
                  <a:pt x="159092" y="2943"/>
                </a:cubicBezTo>
                <a:cubicBezTo>
                  <a:pt x="154424" y="-201"/>
                  <a:pt x="148519" y="-582"/>
                  <a:pt x="143185" y="657"/>
                </a:cubicBezTo>
                <a:cubicBezTo>
                  <a:pt x="136708" y="2085"/>
                  <a:pt x="130231" y="3514"/>
                  <a:pt x="123754" y="5038"/>
                </a:cubicBezTo>
                <a:cubicBezTo>
                  <a:pt x="116134" y="6848"/>
                  <a:pt x="110705" y="13039"/>
                  <a:pt x="109752" y="20945"/>
                </a:cubicBezTo>
                <a:cubicBezTo>
                  <a:pt x="109466" y="23231"/>
                  <a:pt x="109562" y="25517"/>
                  <a:pt x="109371" y="27993"/>
                </a:cubicBezTo>
                <a:cubicBezTo>
                  <a:pt x="103751" y="27517"/>
                  <a:pt x="98132" y="27422"/>
                  <a:pt x="93274" y="30565"/>
                </a:cubicBezTo>
                <a:cubicBezTo>
                  <a:pt x="88892" y="33327"/>
                  <a:pt x="86225" y="38090"/>
                  <a:pt x="84892" y="43043"/>
                </a:cubicBezTo>
                <a:cubicBezTo>
                  <a:pt x="83368" y="48663"/>
                  <a:pt x="81749" y="54282"/>
                  <a:pt x="80225" y="59902"/>
                </a:cubicBezTo>
                <a:cubicBezTo>
                  <a:pt x="77462" y="70094"/>
                  <a:pt x="79844" y="76761"/>
                  <a:pt x="88416" y="82953"/>
                </a:cubicBezTo>
                <a:cubicBezTo>
                  <a:pt x="90988" y="84858"/>
                  <a:pt x="90321" y="102669"/>
                  <a:pt x="90226" y="102669"/>
                </a:cubicBezTo>
                <a:cubicBezTo>
                  <a:pt x="83654" y="102669"/>
                  <a:pt x="77843" y="102669"/>
                  <a:pt x="72033" y="102669"/>
                </a:cubicBezTo>
                <a:cubicBezTo>
                  <a:pt x="57555" y="102765"/>
                  <a:pt x="47459" y="112766"/>
                  <a:pt x="47363" y="127244"/>
                </a:cubicBezTo>
                <a:cubicBezTo>
                  <a:pt x="47268" y="134388"/>
                  <a:pt x="47268" y="141436"/>
                  <a:pt x="47363" y="148580"/>
                </a:cubicBezTo>
                <a:cubicBezTo>
                  <a:pt x="47459" y="157629"/>
                  <a:pt x="45077" y="159724"/>
                  <a:pt x="38029" y="164963"/>
                </a:cubicBezTo>
                <a:cubicBezTo>
                  <a:pt x="500" y="193157"/>
                  <a:pt x="-12263" y="248211"/>
                  <a:pt x="13454" y="288883"/>
                </a:cubicBezTo>
                <a:cubicBezTo>
                  <a:pt x="20027" y="299265"/>
                  <a:pt x="28790" y="308219"/>
                  <a:pt x="38696" y="315458"/>
                </a:cubicBezTo>
                <a:cubicBezTo>
                  <a:pt x="66128" y="335746"/>
                  <a:pt x="104228" y="338223"/>
                  <a:pt x="135089" y="324507"/>
                </a:cubicBezTo>
                <a:cubicBezTo>
                  <a:pt x="164045" y="311648"/>
                  <a:pt x="185571" y="283835"/>
                  <a:pt x="190048" y="252402"/>
                </a:cubicBezTo>
                <a:cubicBezTo>
                  <a:pt x="194525" y="220684"/>
                  <a:pt x="181952" y="188966"/>
                  <a:pt x="157949" y="168011"/>
                </a:cubicBezTo>
                <a:cubicBezTo>
                  <a:pt x="155758" y="166106"/>
                  <a:pt x="154901" y="164201"/>
                  <a:pt x="154901" y="161343"/>
                </a:cubicBezTo>
                <a:cubicBezTo>
                  <a:pt x="154996" y="150294"/>
                  <a:pt x="154996" y="139245"/>
                  <a:pt x="154901" y="128196"/>
                </a:cubicBezTo>
                <a:cubicBezTo>
                  <a:pt x="154805" y="112956"/>
                  <a:pt x="144709" y="102765"/>
                  <a:pt x="129469" y="102669"/>
                </a:cubicBezTo>
                <a:cubicBezTo>
                  <a:pt x="122706" y="102669"/>
                  <a:pt x="116039" y="102669"/>
                  <a:pt x="108514" y="102669"/>
                </a:cubicBezTo>
                <a:cubicBezTo>
                  <a:pt x="108514" y="97431"/>
                  <a:pt x="106037" y="87620"/>
                  <a:pt x="109847" y="83524"/>
                </a:cubicBezTo>
                <a:cubicBezTo>
                  <a:pt x="111848" y="81333"/>
                  <a:pt x="114324" y="80286"/>
                  <a:pt x="116039" y="77619"/>
                </a:cubicBezTo>
                <a:cubicBezTo>
                  <a:pt x="117563" y="75237"/>
                  <a:pt x="118515" y="72475"/>
                  <a:pt x="119182" y="69713"/>
                </a:cubicBezTo>
                <a:cubicBezTo>
                  <a:pt x="121277" y="61331"/>
                  <a:pt x="123563" y="53044"/>
                  <a:pt x="125659" y="45043"/>
                </a:cubicBezTo>
                <a:cubicBezTo>
                  <a:pt x="125945" y="43995"/>
                  <a:pt x="131279" y="43900"/>
                  <a:pt x="132136" y="43805"/>
                </a:cubicBezTo>
                <a:cubicBezTo>
                  <a:pt x="140804" y="42757"/>
                  <a:pt x="154139" y="38566"/>
                  <a:pt x="159758" y="37137"/>
                </a:cubicBezTo>
                <a:cubicBezTo>
                  <a:pt x="163283" y="40852"/>
                  <a:pt x="168902" y="45138"/>
                  <a:pt x="173284" y="48758"/>
                </a:cubicBezTo>
                <a:cubicBezTo>
                  <a:pt x="169283" y="53616"/>
                  <a:pt x="165569" y="58092"/>
                  <a:pt x="161949" y="62664"/>
                </a:cubicBezTo>
                <a:cubicBezTo>
                  <a:pt x="152900" y="73999"/>
                  <a:pt x="154424" y="88382"/>
                  <a:pt x="165664" y="97621"/>
                </a:cubicBezTo>
                <a:cubicBezTo>
                  <a:pt x="169855" y="101145"/>
                  <a:pt x="174046" y="104670"/>
                  <a:pt x="178332" y="108003"/>
                </a:cubicBezTo>
                <a:cubicBezTo>
                  <a:pt x="181666" y="110670"/>
                  <a:pt x="187000" y="113242"/>
                  <a:pt x="188714" y="117338"/>
                </a:cubicBezTo>
                <a:cubicBezTo>
                  <a:pt x="190810" y="122386"/>
                  <a:pt x="188333" y="130863"/>
                  <a:pt x="188524" y="136293"/>
                </a:cubicBezTo>
                <a:cubicBezTo>
                  <a:pt x="189572" y="180774"/>
                  <a:pt x="226624" y="221827"/>
                  <a:pt x="271106" y="226304"/>
                </a:cubicBezTo>
                <a:cubicBezTo>
                  <a:pt x="321112" y="231352"/>
                  <a:pt x="365975" y="195443"/>
                  <a:pt x="375119" y="146770"/>
                </a:cubicBezTo>
                <a:cubicBezTo>
                  <a:pt x="378071" y="130387"/>
                  <a:pt x="376928" y="113242"/>
                  <a:pt x="371309" y="97431"/>
                </a:cubicBezTo>
              </a:path>
            </a:pathLst>
          </a:custGeom>
          <a:solidFill>
            <a:srgbClr val="FFFFFF"/>
          </a:solidFill>
          <a:ln w="9525" cap="flat">
            <a:noFill/>
            <a:prstDash val="solid"/>
            <a:miter/>
          </a:ln>
        </p:spPr>
        <p:txBody>
          <a:bodyPr rtlCol="0" anchor="ctr"/>
          <a:lstStyle/>
          <a:p>
            <a:endParaRPr lang="en-GB" dirty="0"/>
          </a:p>
        </p:txBody>
      </p:sp>
      <p:pic>
        <p:nvPicPr>
          <p:cNvPr id="3" name="Picture 2" descr="Image result for ulb llm international business law">
            <a:hlinkClick r:id="rId4"/>
            <a:extLst>
              <a:ext uri="{FF2B5EF4-FFF2-40B4-BE49-F238E27FC236}">
                <a16:creationId xmlns:a16="http://schemas.microsoft.com/office/drawing/2014/main" id="{F8DA3162-2662-BBF0-439A-A1D57E9385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283938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Disclosure and greenwashing claims are skyrocketing in the </a:t>
            </a:r>
            <a:br>
              <a:rPr lang="en-BE" dirty="0"/>
            </a:br>
            <a:r>
              <a:rPr lang="en-GB" dirty="0"/>
              <a:t>financial sector</a:t>
            </a:r>
          </a:p>
        </p:txBody>
      </p:sp>
      <p:pic>
        <p:nvPicPr>
          <p:cNvPr id="9" name="Picture 8">
            <a:extLst>
              <a:ext uri="{FF2B5EF4-FFF2-40B4-BE49-F238E27FC236}">
                <a16:creationId xmlns:a16="http://schemas.microsoft.com/office/drawing/2014/main" id="{F46E13A6-FB1E-648F-AADF-CCC4E6B615D1}"/>
              </a:ext>
            </a:extLst>
          </p:cNvPr>
          <p:cNvPicPr>
            <a:picLocks noChangeAspect="1"/>
          </p:cNvPicPr>
          <p:nvPr/>
        </p:nvPicPr>
        <p:blipFill>
          <a:blip r:embed="rId3"/>
          <a:stretch>
            <a:fillRect/>
          </a:stretch>
        </p:blipFill>
        <p:spPr>
          <a:xfrm>
            <a:off x="416404" y="3035300"/>
            <a:ext cx="3279866" cy="3045328"/>
          </a:xfrm>
          <a:prstGeom prst="rect">
            <a:avLst/>
          </a:prstGeom>
        </p:spPr>
      </p:pic>
      <p:pic>
        <p:nvPicPr>
          <p:cNvPr id="13" name="Picture 12">
            <a:extLst>
              <a:ext uri="{FF2B5EF4-FFF2-40B4-BE49-F238E27FC236}">
                <a16:creationId xmlns:a16="http://schemas.microsoft.com/office/drawing/2014/main" id="{74E7E2E7-EDFC-1F0D-221D-DE59F6237672}"/>
              </a:ext>
            </a:extLst>
          </p:cNvPr>
          <p:cNvPicPr>
            <a:picLocks noChangeAspect="1"/>
          </p:cNvPicPr>
          <p:nvPr/>
        </p:nvPicPr>
        <p:blipFill>
          <a:blip r:embed="rId4"/>
          <a:stretch>
            <a:fillRect/>
          </a:stretch>
        </p:blipFill>
        <p:spPr>
          <a:xfrm>
            <a:off x="4039234" y="3903016"/>
            <a:ext cx="4113531" cy="2163818"/>
          </a:xfrm>
          <a:prstGeom prst="rect">
            <a:avLst/>
          </a:prstGeom>
        </p:spPr>
      </p:pic>
      <p:pic>
        <p:nvPicPr>
          <p:cNvPr id="15" name="Picture 14">
            <a:extLst>
              <a:ext uri="{FF2B5EF4-FFF2-40B4-BE49-F238E27FC236}">
                <a16:creationId xmlns:a16="http://schemas.microsoft.com/office/drawing/2014/main" id="{AED3C6AB-FE4C-6256-5D27-AECD7213E5D5}"/>
              </a:ext>
            </a:extLst>
          </p:cNvPr>
          <p:cNvPicPr>
            <a:picLocks noChangeAspect="1"/>
          </p:cNvPicPr>
          <p:nvPr/>
        </p:nvPicPr>
        <p:blipFill>
          <a:blip r:embed="rId5"/>
          <a:stretch>
            <a:fillRect/>
          </a:stretch>
        </p:blipFill>
        <p:spPr>
          <a:xfrm>
            <a:off x="4039234" y="2772505"/>
            <a:ext cx="4501036" cy="984752"/>
          </a:xfrm>
          <a:prstGeom prst="rect">
            <a:avLst/>
          </a:prstGeom>
        </p:spPr>
      </p:pic>
      <p:pic>
        <p:nvPicPr>
          <p:cNvPr id="7" name="Picture 6">
            <a:extLst>
              <a:ext uri="{FF2B5EF4-FFF2-40B4-BE49-F238E27FC236}">
                <a16:creationId xmlns:a16="http://schemas.microsoft.com/office/drawing/2014/main" id="{571E61D3-17B5-93E0-B673-B679F8B49C86}"/>
              </a:ext>
            </a:extLst>
          </p:cNvPr>
          <p:cNvPicPr>
            <a:picLocks noChangeAspect="1"/>
          </p:cNvPicPr>
          <p:nvPr/>
        </p:nvPicPr>
        <p:blipFill>
          <a:blip r:embed="rId6"/>
          <a:stretch>
            <a:fillRect/>
          </a:stretch>
        </p:blipFill>
        <p:spPr>
          <a:xfrm>
            <a:off x="8361370" y="3811841"/>
            <a:ext cx="3462329" cy="2254993"/>
          </a:xfrm>
          <a:prstGeom prst="rect">
            <a:avLst/>
          </a:prstGeom>
        </p:spPr>
      </p:pic>
      <p:pic>
        <p:nvPicPr>
          <p:cNvPr id="3" name="Picture 2">
            <a:extLst>
              <a:ext uri="{FF2B5EF4-FFF2-40B4-BE49-F238E27FC236}">
                <a16:creationId xmlns:a16="http://schemas.microsoft.com/office/drawing/2014/main" id="{2FCE0245-C45E-7B45-6C1A-54DAE1E31EF5}"/>
              </a:ext>
            </a:extLst>
          </p:cNvPr>
          <p:cNvPicPr>
            <a:picLocks noChangeAspect="1"/>
          </p:cNvPicPr>
          <p:nvPr/>
        </p:nvPicPr>
        <p:blipFill>
          <a:blip r:embed="rId7"/>
          <a:stretch>
            <a:fillRect/>
          </a:stretch>
        </p:blipFill>
        <p:spPr>
          <a:xfrm>
            <a:off x="412800" y="1398869"/>
            <a:ext cx="4852766" cy="1337981"/>
          </a:xfrm>
          <a:prstGeom prst="rect">
            <a:avLst/>
          </a:prstGeom>
        </p:spPr>
      </p:pic>
      <p:pic>
        <p:nvPicPr>
          <p:cNvPr id="5" name="Picture 4">
            <a:extLst>
              <a:ext uri="{FF2B5EF4-FFF2-40B4-BE49-F238E27FC236}">
                <a16:creationId xmlns:a16="http://schemas.microsoft.com/office/drawing/2014/main" id="{939A9E0A-EAD0-A373-F30E-87645BF4379B}"/>
              </a:ext>
            </a:extLst>
          </p:cNvPr>
          <p:cNvPicPr>
            <a:picLocks noChangeAspect="1"/>
          </p:cNvPicPr>
          <p:nvPr/>
        </p:nvPicPr>
        <p:blipFill>
          <a:blip r:embed="rId8"/>
          <a:stretch>
            <a:fillRect/>
          </a:stretch>
        </p:blipFill>
        <p:spPr>
          <a:xfrm>
            <a:off x="5526246" y="1398634"/>
            <a:ext cx="5253037" cy="909291"/>
          </a:xfrm>
          <a:prstGeom prst="rect">
            <a:avLst/>
          </a:prstGeom>
        </p:spPr>
      </p:pic>
      <p:pic>
        <p:nvPicPr>
          <p:cNvPr id="27" name="Picture 26">
            <a:extLst>
              <a:ext uri="{FF2B5EF4-FFF2-40B4-BE49-F238E27FC236}">
                <a16:creationId xmlns:a16="http://schemas.microsoft.com/office/drawing/2014/main" id="{1BB55C64-2401-43BA-BEBB-C49E3A35B279}"/>
              </a:ext>
            </a:extLst>
          </p:cNvPr>
          <p:cNvPicPr>
            <a:picLocks noChangeAspect="1"/>
          </p:cNvPicPr>
          <p:nvPr/>
        </p:nvPicPr>
        <p:blipFill>
          <a:blip r:embed="rId9"/>
          <a:stretch>
            <a:fillRect/>
          </a:stretch>
        </p:blipFill>
        <p:spPr>
          <a:xfrm>
            <a:off x="8654484" y="2159000"/>
            <a:ext cx="3169215" cy="1384300"/>
          </a:xfrm>
          <a:prstGeom prst="rect">
            <a:avLst/>
          </a:prstGeom>
        </p:spPr>
      </p:pic>
      <p:pic>
        <p:nvPicPr>
          <p:cNvPr id="4" name="Picture 2" descr="Image result for ulb llm international business law">
            <a:hlinkClick r:id="rId10"/>
            <a:extLst>
              <a:ext uri="{FF2B5EF4-FFF2-40B4-BE49-F238E27FC236}">
                <a16:creationId xmlns:a16="http://schemas.microsoft.com/office/drawing/2014/main" id="{9A47B8D4-A5D5-7740-689B-D3564715DF4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8368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http://insite/image/CorporateImageLibrary/Isolated%20Business%20Hands%20in%20the%20Air,%20iStock41171354.jpg">
            <a:extLst>
              <a:ext uri="{FF2B5EF4-FFF2-40B4-BE49-F238E27FC236}">
                <a16:creationId xmlns:a16="http://schemas.microsoft.com/office/drawing/2014/main" id="{CA86F07D-FA83-43E3-A4CA-AF13A5ECA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1" y="2038350"/>
            <a:ext cx="70135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ED1872CA-3A94-46AA-A13D-5615CD72FA8D}"/>
              </a:ext>
            </a:extLst>
          </p:cNvPr>
          <p:cNvSpPr txBox="1">
            <a:spLocks/>
          </p:cNvSpPr>
          <p:nvPr/>
        </p:nvSpPr>
        <p:spPr>
          <a:xfrm>
            <a:off x="422300" y="387412"/>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altLang="en-US" dirty="0"/>
              <a:t>Questions?</a:t>
            </a:r>
            <a:endParaRPr lang="en-GB" dirty="0"/>
          </a:p>
        </p:txBody>
      </p:sp>
      <p:pic>
        <p:nvPicPr>
          <p:cNvPr id="5" name="Picture 2" descr="Image result for ulb llm international business law">
            <a:hlinkClick r:id="rId4"/>
            <a:extLst>
              <a:ext uri="{FF2B5EF4-FFF2-40B4-BE49-F238E27FC236}">
                <a16:creationId xmlns:a16="http://schemas.microsoft.com/office/drawing/2014/main" id="{C3F3D500-2CC9-4312-932A-FD3F0061B0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177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today</a:t>
            </a:r>
          </a:p>
        </p:txBody>
      </p:sp>
      <p:pic>
        <p:nvPicPr>
          <p:cNvPr id="6" name="Picture 2" descr="Image result for ulb llm international business law">
            <a:hlinkClick r:id="rId4"/>
            <a:extLst>
              <a:ext uri="{FF2B5EF4-FFF2-40B4-BE49-F238E27FC236}">
                <a16:creationId xmlns:a16="http://schemas.microsoft.com/office/drawing/2014/main" id="{C234C842-8AE3-FAF7-2A21-83A50F995F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DA395E7-FAC2-FFE8-7AD4-D517869B4122}"/>
              </a:ext>
            </a:extLst>
          </p:cNvPr>
          <p:cNvSpPr txBox="1"/>
          <p:nvPr/>
        </p:nvSpPr>
        <p:spPr>
          <a:xfrm>
            <a:off x="1545771" y="4441371"/>
            <a:ext cx="1480457" cy="646331"/>
          </a:xfrm>
          <a:prstGeom prst="rect">
            <a:avLst/>
          </a:prstGeom>
          <a:noFill/>
          <a:ln>
            <a:solidFill>
              <a:schemeClr val="tx1"/>
            </a:solidFill>
          </a:ln>
        </p:spPr>
        <p:txBody>
          <a:bodyPr wrap="square" rtlCol="0">
            <a:spAutoFit/>
          </a:bodyPr>
          <a:lstStyle/>
          <a:p>
            <a:r>
              <a:rPr lang="en-GB" dirty="0"/>
              <a:t>Financial institutions</a:t>
            </a:r>
          </a:p>
        </p:txBody>
      </p:sp>
      <p:sp>
        <p:nvSpPr>
          <p:cNvPr id="5" name="TextBox 4">
            <a:extLst>
              <a:ext uri="{FF2B5EF4-FFF2-40B4-BE49-F238E27FC236}">
                <a16:creationId xmlns:a16="http://schemas.microsoft.com/office/drawing/2014/main" id="{9681C729-BDF9-354A-AD8F-68B84530A948}"/>
              </a:ext>
            </a:extLst>
          </p:cNvPr>
          <p:cNvSpPr txBox="1"/>
          <p:nvPr/>
        </p:nvSpPr>
        <p:spPr>
          <a:xfrm>
            <a:off x="9579428" y="4579870"/>
            <a:ext cx="1480457" cy="369332"/>
          </a:xfrm>
          <a:prstGeom prst="rect">
            <a:avLst/>
          </a:prstGeom>
          <a:noFill/>
          <a:ln>
            <a:solidFill>
              <a:schemeClr val="tx1"/>
            </a:solidFill>
          </a:ln>
        </p:spPr>
        <p:txBody>
          <a:bodyPr wrap="square" rtlCol="0">
            <a:spAutoFit/>
          </a:bodyPr>
          <a:lstStyle/>
          <a:p>
            <a:r>
              <a:rPr lang="en-GB" dirty="0"/>
              <a:t>Corporates</a:t>
            </a:r>
          </a:p>
        </p:txBody>
      </p:sp>
      <p:sp>
        <p:nvSpPr>
          <p:cNvPr id="7" name="TextBox 6">
            <a:extLst>
              <a:ext uri="{FF2B5EF4-FFF2-40B4-BE49-F238E27FC236}">
                <a16:creationId xmlns:a16="http://schemas.microsoft.com/office/drawing/2014/main" id="{9C3A33C0-8EEE-F62D-1B6A-4671D787580A}"/>
              </a:ext>
            </a:extLst>
          </p:cNvPr>
          <p:cNvSpPr txBox="1"/>
          <p:nvPr/>
        </p:nvSpPr>
        <p:spPr>
          <a:xfrm>
            <a:off x="5513614" y="1757136"/>
            <a:ext cx="1164771" cy="369332"/>
          </a:xfrm>
          <a:prstGeom prst="rect">
            <a:avLst/>
          </a:prstGeom>
          <a:noFill/>
          <a:ln>
            <a:solidFill>
              <a:schemeClr val="tx1"/>
            </a:solidFill>
          </a:ln>
        </p:spPr>
        <p:txBody>
          <a:bodyPr wrap="square" rtlCol="0">
            <a:spAutoFit/>
          </a:bodyPr>
          <a:lstStyle/>
          <a:p>
            <a:r>
              <a:rPr lang="en-GB" dirty="0"/>
              <a:t>Investors</a:t>
            </a:r>
          </a:p>
        </p:txBody>
      </p:sp>
      <p:cxnSp>
        <p:nvCxnSpPr>
          <p:cNvPr id="11" name="Straight Arrow Connector 10">
            <a:extLst>
              <a:ext uri="{FF2B5EF4-FFF2-40B4-BE49-F238E27FC236}">
                <a16:creationId xmlns:a16="http://schemas.microsoft.com/office/drawing/2014/main" id="{8BFE6A00-0382-20A6-5B0A-FD449B1F1103}"/>
              </a:ext>
            </a:extLst>
          </p:cNvPr>
          <p:cNvCxnSpPr>
            <a:cxnSpLocks/>
          </p:cNvCxnSpPr>
          <p:nvPr/>
        </p:nvCxnSpPr>
        <p:spPr>
          <a:xfrm flipH="1">
            <a:off x="3026228" y="4840738"/>
            <a:ext cx="655320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CF278A8-656F-9C61-C8CF-F630328F76B6}"/>
              </a:ext>
            </a:extLst>
          </p:cNvPr>
          <p:cNvCxnSpPr>
            <a:cxnSpLocks/>
            <a:stCxn id="5" idx="0"/>
            <a:endCxn id="7" idx="2"/>
          </p:cNvCxnSpPr>
          <p:nvPr/>
        </p:nvCxnSpPr>
        <p:spPr>
          <a:xfrm flipH="1" flipV="1">
            <a:off x="6096000" y="2126468"/>
            <a:ext cx="4223657" cy="24534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F016A7E-B54B-923C-A9B4-5B5DCC1B013D}"/>
              </a:ext>
            </a:extLst>
          </p:cNvPr>
          <p:cNvSpPr txBox="1"/>
          <p:nvPr/>
        </p:nvSpPr>
        <p:spPr>
          <a:xfrm>
            <a:off x="7988752" y="2208835"/>
            <a:ext cx="2549979" cy="923330"/>
          </a:xfrm>
          <a:prstGeom prst="rect">
            <a:avLst/>
          </a:prstGeom>
          <a:noFill/>
          <a:ln>
            <a:solidFill>
              <a:schemeClr val="bg1"/>
            </a:solidFill>
          </a:ln>
        </p:spPr>
        <p:txBody>
          <a:bodyPr wrap="square" rtlCol="0">
            <a:spAutoFit/>
          </a:bodyPr>
          <a:lstStyle/>
          <a:p>
            <a:r>
              <a:rPr lang="en-GB" dirty="0">
                <a:solidFill>
                  <a:schemeClr val="tx2"/>
                </a:solidFill>
              </a:rPr>
              <a:t>CSRD disclosures (including Taxonomy alignment)</a:t>
            </a:r>
          </a:p>
        </p:txBody>
      </p:sp>
      <p:sp>
        <p:nvSpPr>
          <p:cNvPr id="16" name="TextBox 15">
            <a:extLst>
              <a:ext uri="{FF2B5EF4-FFF2-40B4-BE49-F238E27FC236}">
                <a16:creationId xmlns:a16="http://schemas.microsoft.com/office/drawing/2014/main" id="{B646169F-2506-AD86-8093-59AF522321E9}"/>
              </a:ext>
            </a:extLst>
          </p:cNvPr>
          <p:cNvSpPr txBox="1"/>
          <p:nvPr/>
        </p:nvSpPr>
        <p:spPr>
          <a:xfrm>
            <a:off x="5121728" y="4903035"/>
            <a:ext cx="2549979" cy="923330"/>
          </a:xfrm>
          <a:prstGeom prst="rect">
            <a:avLst/>
          </a:prstGeom>
          <a:noFill/>
          <a:ln>
            <a:solidFill>
              <a:schemeClr val="bg1"/>
            </a:solidFill>
          </a:ln>
        </p:spPr>
        <p:txBody>
          <a:bodyPr wrap="square" rtlCol="0">
            <a:spAutoFit/>
          </a:bodyPr>
          <a:lstStyle/>
          <a:p>
            <a:r>
              <a:rPr lang="en-GB" dirty="0">
                <a:solidFill>
                  <a:schemeClr val="tx2"/>
                </a:solidFill>
              </a:rPr>
              <a:t>CSRD disclosures (including Taxonomy alignment)</a:t>
            </a:r>
          </a:p>
        </p:txBody>
      </p:sp>
      <p:cxnSp>
        <p:nvCxnSpPr>
          <p:cNvPr id="18" name="Straight Arrow Connector 17">
            <a:extLst>
              <a:ext uri="{FF2B5EF4-FFF2-40B4-BE49-F238E27FC236}">
                <a16:creationId xmlns:a16="http://schemas.microsoft.com/office/drawing/2014/main" id="{53CEDFE3-5BD8-78B0-BC8C-4A08F664DBBA}"/>
              </a:ext>
            </a:extLst>
          </p:cNvPr>
          <p:cNvCxnSpPr>
            <a:cxnSpLocks/>
            <a:stCxn id="4" idx="0"/>
          </p:cNvCxnSpPr>
          <p:nvPr/>
        </p:nvCxnSpPr>
        <p:spPr>
          <a:xfrm flipV="1">
            <a:off x="2286000" y="2136572"/>
            <a:ext cx="3809999" cy="2304799"/>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3B989BD-472F-AC8F-C337-E5E97F58DC24}"/>
              </a:ext>
            </a:extLst>
          </p:cNvPr>
          <p:cNvSpPr txBox="1"/>
          <p:nvPr/>
        </p:nvSpPr>
        <p:spPr>
          <a:xfrm>
            <a:off x="1872344" y="2706838"/>
            <a:ext cx="2318656" cy="923330"/>
          </a:xfrm>
          <a:prstGeom prst="rect">
            <a:avLst/>
          </a:prstGeom>
          <a:noFill/>
          <a:ln>
            <a:noFill/>
          </a:ln>
        </p:spPr>
        <p:txBody>
          <a:bodyPr wrap="square" rtlCol="0">
            <a:spAutoFit/>
          </a:bodyPr>
          <a:lstStyle/>
          <a:p>
            <a:r>
              <a:rPr lang="en-GB" dirty="0">
                <a:solidFill>
                  <a:srgbClr val="0074BF"/>
                </a:solidFill>
              </a:rPr>
              <a:t>SFDR disclosures</a:t>
            </a:r>
            <a:endParaRPr lang="en-BE" dirty="0">
              <a:solidFill>
                <a:srgbClr val="0074BF"/>
              </a:solidFill>
            </a:endParaRPr>
          </a:p>
          <a:p>
            <a:r>
              <a:rPr lang="en-BE" dirty="0">
                <a:solidFill>
                  <a:srgbClr val="0074BF"/>
                </a:solidFill>
              </a:rPr>
              <a:t>(including </a:t>
            </a:r>
            <a:r>
              <a:rPr lang="nl-BE" dirty="0" err="1">
                <a:solidFill>
                  <a:srgbClr val="0074BF"/>
                </a:solidFill>
              </a:rPr>
              <a:t>taxonomy-alignment</a:t>
            </a:r>
            <a:r>
              <a:rPr lang="en-BE" dirty="0">
                <a:solidFill>
                  <a:srgbClr val="0074BF"/>
                </a:solidFill>
              </a:rPr>
              <a:t>)</a:t>
            </a:r>
            <a:endParaRPr lang="en-GB" dirty="0">
              <a:solidFill>
                <a:srgbClr val="0074BF"/>
              </a:solidFill>
            </a:endParaRPr>
          </a:p>
        </p:txBody>
      </p:sp>
      <p:sp>
        <p:nvSpPr>
          <p:cNvPr id="22" name="TextBox 21">
            <a:extLst>
              <a:ext uri="{FF2B5EF4-FFF2-40B4-BE49-F238E27FC236}">
                <a16:creationId xmlns:a16="http://schemas.microsoft.com/office/drawing/2014/main" id="{06FFB4C0-E56F-BC5A-AEAB-2B918972E992}"/>
              </a:ext>
            </a:extLst>
          </p:cNvPr>
          <p:cNvSpPr txBox="1"/>
          <p:nvPr/>
        </p:nvSpPr>
        <p:spPr>
          <a:xfrm>
            <a:off x="5030559" y="3610374"/>
            <a:ext cx="2732316" cy="923330"/>
          </a:xfrm>
          <a:prstGeom prst="rect">
            <a:avLst/>
          </a:prstGeom>
          <a:noFill/>
          <a:ln>
            <a:noFill/>
          </a:ln>
        </p:spPr>
        <p:txBody>
          <a:bodyPr wrap="square" rtlCol="0">
            <a:spAutoFit/>
          </a:bodyPr>
          <a:lstStyle/>
          <a:p>
            <a:r>
              <a:rPr lang="en-GB" dirty="0">
                <a:solidFill>
                  <a:srgbClr val="9999CC"/>
                </a:solidFill>
              </a:rPr>
              <a:t>Grant sustainability-linked products (e.g. green bonds/loans)</a:t>
            </a:r>
          </a:p>
        </p:txBody>
      </p:sp>
      <p:sp>
        <p:nvSpPr>
          <p:cNvPr id="23" name="TextBox 22">
            <a:extLst>
              <a:ext uri="{FF2B5EF4-FFF2-40B4-BE49-F238E27FC236}">
                <a16:creationId xmlns:a16="http://schemas.microsoft.com/office/drawing/2014/main" id="{E6BE4EB1-F3E6-667D-FF1C-A682FD66FF41}"/>
              </a:ext>
            </a:extLst>
          </p:cNvPr>
          <p:cNvSpPr txBox="1"/>
          <p:nvPr/>
        </p:nvSpPr>
        <p:spPr>
          <a:xfrm>
            <a:off x="9180945" y="5133868"/>
            <a:ext cx="2944625" cy="923330"/>
          </a:xfrm>
          <a:prstGeom prst="rect">
            <a:avLst/>
          </a:prstGeom>
          <a:noFill/>
          <a:ln>
            <a:noFill/>
          </a:ln>
        </p:spPr>
        <p:txBody>
          <a:bodyPr wrap="square" rtlCol="0">
            <a:spAutoFit/>
          </a:bodyPr>
          <a:lstStyle/>
          <a:p>
            <a:r>
              <a:rPr lang="en-GB" dirty="0">
                <a:solidFill>
                  <a:srgbClr val="669999"/>
                </a:solidFill>
              </a:rPr>
              <a:t>Big emitters</a:t>
            </a:r>
            <a:r>
              <a:rPr lang="en-BE" dirty="0">
                <a:solidFill>
                  <a:srgbClr val="669999"/>
                </a:solidFill>
              </a:rPr>
              <a:t>/importers</a:t>
            </a:r>
            <a:r>
              <a:rPr lang="en-GB" dirty="0">
                <a:solidFill>
                  <a:srgbClr val="669999"/>
                </a:solidFill>
              </a:rPr>
              <a:t> part of </a:t>
            </a:r>
            <a:r>
              <a:rPr lang="en-BE" dirty="0">
                <a:solidFill>
                  <a:srgbClr val="669999"/>
                </a:solidFill>
              </a:rPr>
              <a:t>mandatory </a:t>
            </a:r>
            <a:r>
              <a:rPr lang="en-GB" dirty="0">
                <a:solidFill>
                  <a:srgbClr val="669999"/>
                </a:solidFill>
              </a:rPr>
              <a:t>carbon markets (ETS</a:t>
            </a:r>
            <a:r>
              <a:rPr lang="en-BE" dirty="0">
                <a:solidFill>
                  <a:srgbClr val="669999"/>
                </a:solidFill>
              </a:rPr>
              <a:t>/CBAM</a:t>
            </a:r>
            <a:r>
              <a:rPr lang="en-GB" dirty="0">
                <a:solidFill>
                  <a:srgbClr val="669999"/>
                </a:solidFill>
              </a:rPr>
              <a:t>)</a:t>
            </a:r>
          </a:p>
        </p:txBody>
      </p:sp>
      <p:cxnSp>
        <p:nvCxnSpPr>
          <p:cNvPr id="25" name="Straight Arrow Connector 24">
            <a:extLst>
              <a:ext uri="{FF2B5EF4-FFF2-40B4-BE49-F238E27FC236}">
                <a16:creationId xmlns:a16="http://schemas.microsoft.com/office/drawing/2014/main" id="{01541883-41D6-E4BD-907E-59E1FAA9F96B}"/>
              </a:ext>
            </a:extLst>
          </p:cNvPr>
          <p:cNvCxnSpPr>
            <a:cxnSpLocks/>
          </p:cNvCxnSpPr>
          <p:nvPr/>
        </p:nvCxnSpPr>
        <p:spPr>
          <a:xfrm flipV="1">
            <a:off x="3026228" y="4655679"/>
            <a:ext cx="6553200" cy="1"/>
          </a:xfrm>
          <a:prstGeom prst="straightConnector1">
            <a:avLst/>
          </a:prstGeom>
          <a:ln>
            <a:solidFill>
              <a:srgbClr val="94A9CD"/>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93294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E0B3-00FC-6F43-287E-5E95E1DA9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52E12B-FAA5-6F1E-E508-9B03C9766CC0}"/>
              </a:ext>
            </a:extLst>
          </p:cNvPr>
          <p:cNvSpPr>
            <a:spLocks noGrp="1"/>
          </p:cNvSpPr>
          <p:nvPr>
            <p:ph type="title"/>
          </p:nvPr>
        </p:nvSpPr>
        <p:spPr/>
        <p:txBody>
          <a:bodyPr/>
          <a:lstStyle/>
          <a:p>
            <a:r>
              <a:rPr lang="en-BE" dirty="0">
                <a:solidFill>
                  <a:srgbClr val="AF005F"/>
                </a:solidFill>
              </a:rPr>
              <a:t>Some key concepts</a:t>
            </a:r>
            <a:endParaRPr lang="en-GB" dirty="0">
              <a:solidFill>
                <a:srgbClr val="AF005F"/>
              </a:solidFill>
            </a:endParaRPr>
          </a:p>
        </p:txBody>
      </p:sp>
      <p:grpSp>
        <p:nvGrpSpPr>
          <p:cNvPr id="6" name="Group 5">
            <a:extLst>
              <a:ext uri="{FF2B5EF4-FFF2-40B4-BE49-F238E27FC236}">
                <a16:creationId xmlns:a16="http://schemas.microsoft.com/office/drawing/2014/main" id="{BB1E7E18-334D-D5F5-0F45-4A45AB092122}"/>
              </a:ext>
            </a:extLst>
          </p:cNvPr>
          <p:cNvGrpSpPr/>
          <p:nvPr/>
        </p:nvGrpSpPr>
        <p:grpSpPr>
          <a:xfrm>
            <a:off x="412800" y="1305341"/>
            <a:ext cx="4042989" cy="4952296"/>
            <a:chOff x="412800" y="1305341"/>
            <a:chExt cx="4042989" cy="4952296"/>
          </a:xfrm>
        </p:grpSpPr>
        <p:pic>
          <p:nvPicPr>
            <p:cNvPr id="2050" name="Picture 2" descr="Different Types of Investors">
              <a:extLst>
                <a:ext uri="{FF2B5EF4-FFF2-40B4-BE49-F238E27FC236}">
                  <a16:creationId xmlns:a16="http://schemas.microsoft.com/office/drawing/2014/main" id="{02A424EA-1852-3022-AA24-63370D719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800" y="1376219"/>
              <a:ext cx="4042989" cy="488141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6BDBBC2-B281-13B2-F084-DD23A65A66E9}"/>
                </a:ext>
              </a:extLst>
            </p:cNvPr>
            <p:cNvSpPr/>
            <p:nvPr/>
          </p:nvSpPr>
          <p:spPr>
            <a:xfrm>
              <a:off x="412800" y="1305341"/>
              <a:ext cx="1018836" cy="514223"/>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ln>
                  <a:solidFill>
                    <a:schemeClr val="bg1"/>
                  </a:solidFill>
                </a:ln>
                <a:solidFill>
                  <a:schemeClr val="bg1"/>
                </a:solidFill>
              </a:endParaRPr>
            </a:p>
          </p:txBody>
        </p:sp>
      </p:grpSp>
      <p:pic>
        <p:nvPicPr>
          <p:cNvPr id="2052" name="Picture 4" descr="Why bonds? - Toxic Bonds">
            <a:extLst>
              <a:ext uri="{FF2B5EF4-FFF2-40B4-BE49-F238E27FC236}">
                <a16:creationId xmlns:a16="http://schemas.microsoft.com/office/drawing/2014/main" id="{B56C5CBB-B8E5-58B1-26EA-ED6F6D8A4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3346" y="1562452"/>
            <a:ext cx="5912716" cy="42936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ulb llm international business law">
            <a:hlinkClick r:id="rId4"/>
            <a:extLst>
              <a:ext uri="{FF2B5EF4-FFF2-40B4-BE49-F238E27FC236}">
                <a16:creationId xmlns:a16="http://schemas.microsoft.com/office/drawing/2014/main" id="{FEDF4783-8792-504F-C939-9D894587C4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83886"/>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705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b="1" dirty="0">
                <a:solidFill>
                  <a:srgbClr val="FFFFFF"/>
                </a:solidFill>
                <a:latin typeface="Arial" panose="020B0604020202020204" pitchFamily="34" charset="0"/>
                <a:ea typeface="Gulim" pitchFamily="34" charset="-127"/>
              </a:rPr>
              <a:t>From s</a:t>
            </a: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oft law initiatives to hard law requirements</a:t>
            </a:r>
          </a:p>
        </p:txBody>
      </p:sp>
    </p:spTree>
    <p:extLst>
      <p:ext uri="{BB962C8B-B14F-4D97-AF65-F5344CB8AC3E}">
        <p14:creationId xmlns:p14="http://schemas.microsoft.com/office/powerpoint/2010/main" val="17724726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MS_OFFICEID" val="London"/>
  <p:tag name="TMS_CULTUREID" val="English-UK"/>
  <p:tag name="TMS_BUSINESSUNITID" val="LinklatersLLP"/>
  <p:tag name="TMS_TEMPLATE_ID" val="HSAltWS"/>
  <p:tag name="VERSION" val="5.0"/>
  <p:tag name="EDITION" val="Meetoo"/>
  <p:tag name="PERSONS" val="&lt;?xml version=&quot;1.0&quot; encoding=&quot;utf-8&quot;?&gt;&lt;ArrayOfPerson xmlns:xsd=&quot;http://www.w3.org/2001/XMLSchema&quot; xmlns:xsi=&quot;http://www.w3.org/2001/XMLSchema-instance&quot; /&gt;"/>
  <p:tag name="PRESGUID" val="df5889b2-ca75-442a-a208-74b22a89051c"/>
</p:tagLst>
</file>

<file path=ppt/tags/tag10.xml><?xml version="1.0" encoding="utf-8"?>
<p:tagLst xmlns:a="http://schemas.openxmlformats.org/drawingml/2006/main" xmlns:r="http://schemas.openxmlformats.org/officeDocument/2006/relationships" xmlns:p="http://schemas.openxmlformats.org/presentationml/2006/main">
  <p:tag name="TITLE" val="List – 3 "/>
</p:tagLst>
</file>

<file path=ppt/tags/tag11.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3.xml><?xml version="1.0" encoding="utf-8"?>
<p:tagLst xmlns:a="http://schemas.openxmlformats.org/drawingml/2006/main" xmlns:r="http://schemas.openxmlformats.org/officeDocument/2006/relationships" xmlns:p="http://schemas.openxmlformats.org/presentationml/2006/main">
  <p:tag name="TITLE" val="List – 2 "/>
</p:tagLst>
</file>

<file path=ppt/tags/tag4.xml><?xml version="1.0" encoding="utf-8"?>
<p:tagLst xmlns:a="http://schemas.openxmlformats.org/drawingml/2006/main" xmlns:r="http://schemas.openxmlformats.org/officeDocument/2006/relationships" xmlns:p="http://schemas.openxmlformats.org/presentationml/2006/main">
  <p:tag name="TITLE" val="List – 2 "/>
</p:tagLst>
</file>

<file path=ppt/tags/tag5.xml><?xml version="1.0" encoding="utf-8"?>
<p:tagLst xmlns:a="http://schemas.openxmlformats.org/drawingml/2006/main" xmlns:r="http://schemas.openxmlformats.org/officeDocument/2006/relationships" xmlns:p="http://schemas.openxmlformats.org/presentationml/2006/main">
  <p:tag name="TITLE" val="List – 2 "/>
</p:tagLst>
</file>

<file path=ppt/tags/tag6.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7.xml><?xml version="1.0" encoding="utf-8"?>
<p:tagLst xmlns:a="http://schemas.openxmlformats.org/drawingml/2006/main" xmlns:r="http://schemas.openxmlformats.org/officeDocument/2006/relationships" xmlns:p="http://schemas.openxmlformats.org/presentationml/2006/main">
  <p:tag name="TITLE" val="List – 7 "/>
</p:tagLst>
</file>

<file path=ppt/tags/tag8.xml><?xml version="1.0" encoding="utf-8"?>
<p:tagLst xmlns:a="http://schemas.openxmlformats.org/drawingml/2006/main" xmlns:r="http://schemas.openxmlformats.org/officeDocument/2006/relationships" xmlns:p="http://schemas.openxmlformats.org/presentationml/2006/main">
  <p:tag name="TITLE" val="List – 3 "/>
</p:tagLst>
</file>

<file path=ppt/tags/tag9.xml><?xml version="1.0" encoding="utf-8"?>
<p:tagLst xmlns:a="http://schemas.openxmlformats.org/drawingml/2006/main" xmlns:r="http://schemas.openxmlformats.org/officeDocument/2006/relationships" xmlns:p="http://schemas.openxmlformats.org/presentationml/2006/main">
  <p:tag name="TITLE" val="List – 3 "/>
</p:tagLst>
</file>

<file path=ppt/theme/theme1.xml><?xml version="1.0" encoding="utf-8"?>
<a:theme xmlns:a="http://schemas.openxmlformats.org/drawingml/2006/main" name="Linklaters HouseStyle">
  <a:themeElements>
    <a:clrScheme name="Linklaters HouseStyle colours">
      <a:dk1>
        <a:srgbClr val="000000"/>
      </a:dk1>
      <a:lt1>
        <a:srgbClr val="FFFFFF"/>
      </a:lt1>
      <a:dk2>
        <a:srgbClr val="AF005F"/>
      </a:dk2>
      <a:lt2>
        <a:srgbClr val="969696"/>
      </a:lt2>
      <a:accent1>
        <a:srgbClr val="AF005F"/>
      </a:accent1>
      <a:accent2>
        <a:srgbClr val="BF337F"/>
      </a:accent2>
      <a:accent3>
        <a:srgbClr val="CC5C99"/>
      </a:accent3>
      <a:accent4>
        <a:srgbClr val="808080"/>
      </a:accent4>
      <a:accent5>
        <a:srgbClr val="969696"/>
      </a:accent5>
      <a:accent6>
        <a:srgbClr val="C3C3C3"/>
      </a:accent6>
      <a:hlink>
        <a:srgbClr val="D985B2"/>
      </a:hlink>
      <a:folHlink>
        <a:srgbClr val="ECC4DA"/>
      </a:folHlink>
    </a:clrScheme>
    <a:fontScheme name="Linklaters HouseStyl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F5F3"/>
        </a:solidFill>
        <a:ln w="9525">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Secondary palette 1">
      <a:srgbClr val="999966"/>
    </a:custClr>
    <a:custClr name="Secondary palette 2">
      <a:srgbClr val="66CCCC"/>
    </a:custClr>
    <a:custClr name="Secondary palette 3">
      <a:srgbClr val="CCCC99"/>
    </a:custClr>
    <a:custClr name="Secondary palette 4">
      <a:srgbClr val="9999CC"/>
    </a:custClr>
    <a:custClr name="Secondary palette 5">
      <a:srgbClr val="669999"/>
    </a:custClr>
    <a:custClr name="Secondary palette 6">
      <a:srgbClr val="666699"/>
    </a:custClr>
    <a:custClr name="Secondary palette 7">
      <a:srgbClr val="99CCFF"/>
    </a:custClr>
    <a:custClr name="Secondary palette 8">
      <a:srgbClr val="99CC99"/>
    </a:custClr>
    <a:custClr name="Secondary palette 9">
      <a:srgbClr val="A9A197"/>
    </a:custClr>
    <a:custClr name="White">
      <a:srgbClr val="FFFFFF"/>
    </a:custClr>
    <a:custClr name="Magenta - 100%">
      <a:srgbClr val="AF005F"/>
    </a:custClr>
    <a:custClr name="Magenta - 80%">
      <a:srgbClr val="BF337F"/>
    </a:custClr>
    <a:custClr name="Magenta - 60%">
      <a:srgbClr val="CC5C99"/>
    </a:custClr>
    <a:custClr name="Magenta - 40%">
      <a:srgbClr val="D985B2"/>
    </a:custClr>
    <a:custClr name="Magenta - 20%">
      <a:srgbClr val="E5ADCC"/>
    </a:custClr>
    <a:custClr name="Magenta - 10%">
      <a:srgbClr val="ECC1DA"/>
    </a:custClr>
    <a:custClr name="Magenta + Black 20%">
      <a:srgbClr val="91004F"/>
    </a:custClr>
    <a:custClr name="Magenta + Black 35%">
      <a:srgbClr val="7B0041"/>
    </a:custClr>
    <a:custClr name="Magenta + Black 50%">
      <a:srgbClr val="660033"/>
    </a:custClr>
    <a:custClr name="White">
      <a:srgbClr val="FFFFFF"/>
    </a:custClr>
    <a:custClr name="Black - 100%">
      <a:srgbClr val="000000"/>
    </a:custClr>
    <a:custClr name="Black - 80%">
      <a:srgbClr val="4D4D4D"/>
    </a:custClr>
    <a:custClr name="Black - 60%">
      <a:srgbClr val="808080"/>
    </a:custClr>
    <a:custClr name="Black - 40%">
      <a:srgbClr val="969696"/>
    </a:custClr>
    <a:custClr name="Black - 20%">
      <a:srgbClr val="C3C3C3"/>
    </a:custClr>
    <a:custClr name="Black - 10%">
      <a:srgbClr val="E6E6E6"/>
    </a:custClr>
    <a:custClr name="White">
      <a:srgbClr val="FFFFFF"/>
    </a:custClr>
    <a:custClr name="White">
      <a:srgbClr val="FFFFFF"/>
    </a:custClr>
    <a:custClr name="White">
      <a:srgbClr val="FFFFFF"/>
    </a:custClr>
    <a:custClr name="White">
      <a:srgbClr val="FFFFFF"/>
    </a:custClr>
    <a:custClr name="Warm Grey 7 - 100%">
      <a:srgbClr val="B0A9A0"/>
    </a:custClr>
    <a:custClr name="Warm Grey 7 - 80%">
      <a:srgbClr val="BFBAB2"/>
    </a:custClr>
    <a:custClr name="Warm Grey 7 - 60%">
      <a:srgbClr val="CFCBC4"/>
    </a:custClr>
    <a:custClr name="Warm Grey 7 - 40%">
      <a:srgbClr val="DFDBD7"/>
    </a:custClr>
    <a:custClr name="Warm Grey 7 - 20%">
      <a:srgbClr val="EFEDEB"/>
    </a:custClr>
    <a:custClr name="Warm Grey 7 - 10%">
      <a:srgbClr val="F7F6F5"/>
    </a:custClr>
    <a:custClr name="White">
      <a:srgbClr val="FFFFFF"/>
    </a:custClr>
    <a:custClr name="Traffic light Red">
      <a:srgbClr val="FF5958"/>
    </a:custClr>
    <a:custClr name="Traffic light Yellow">
      <a:srgbClr val="FCB256"/>
    </a:custClr>
    <a:custClr name="Traffic light Green">
      <a:srgbClr val="8ECC66"/>
    </a:custClr>
    <a:custClr name="Warm Grey 4 - 100%">
      <a:srgbClr val="C9C1B8"/>
    </a:custClr>
    <a:custClr name="Warm Grey 4 - 80%">
      <a:srgbClr val="D9D5CE"/>
    </a:custClr>
    <a:custClr name="Warm Grey 4 - 60%">
      <a:srgbClr val="E2DEDA"/>
    </a:custClr>
    <a:custClr name="Warm Grey 4 - 40%">
      <a:srgbClr val="ECE9E7"/>
    </a:custClr>
    <a:custClr name="Warm Grey 4 - 20%">
      <a:srgbClr val="F6F5F3"/>
    </a:custClr>
    <a:custClr name="Warm Grey 4 - 10%">
      <a:srgbClr val="FAFAF8"/>
    </a:custClr>
    <a:custClr name="White">
      <a:srgbClr val="FFFFFF"/>
    </a:custClr>
    <a:custClr name="Alliance - Allens">
      <a:srgbClr val="0074BF"/>
    </a:custClr>
    <a:custClr name="Alliance - Webber Wentzel">
      <a:srgbClr val="F07D35"/>
    </a:custClr>
    <a:custClr name="Alliance - TTA">
      <a:srgbClr val="007272"/>
    </a:custClr>
  </a:custClrLst>
  <a:extLst>
    <a:ext uri="{05A4C25C-085E-4340-85A3-A5531E510DB2}">
      <thm15:themeFamily xmlns:thm15="http://schemas.microsoft.com/office/thememl/2012/main" name="LL_HSAlt.potx" id="{47752142-66D3-4C08-93DE-208D66FED49A}" vid="{0A24BE4F-54C1-4E97-8CC8-B3707D7AFB57}"/>
    </a:ext>
  </a:extLst>
</a:theme>
</file>

<file path=ppt/theme/theme2.xml><?xml version="1.0" encoding="utf-8"?>
<a:theme xmlns:a="http://schemas.openxmlformats.org/drawingml/2006/main" name="Cover">
  <a:themeElements>
    <a:clrScheme name="Custom 5">
      <a:dk1>
        <a:srgbClr val="000000"/>
      </a:dk1>
      <a:lt1>
        <a:srgbClr val="FFFFFF"/>
      </a:lt1>
      <a:dk2>
        <a:srgbClr val="AE0069"/>
      </a:dk2>
      <a:lt2>
        <a:srgbClr val="B0A9A0"/>
      </a:lt2>
      <a:accent1>
        <a:srgbClr val="66CCCC"/>
      </a:accent1>
      <a:accent2>
        <a:srgbClr val="CCCC99"/>
      </a:accent2>
      <a:accent3>
        <a:srgbClr val="9999CC"/>
      </a:accent3>
      <a:accent4>
        <a:srgbClr val="99CCFF"/>
      </a:accent4>
      <a:accent5>
        <a:srgbClr val="99CC99"/>
      </a:accent5>
      <a:accent6>
        <a:srgbClr val="669999"/>
      </a:accent6>
      <a:hlink>
        <a:srgbClr val="AE0069"/>
      </a:hlink>
      <a:folHlink>
        <a:srgbClr val="AE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MS_Template_ID>0</TMS_Template_ID>
</file>

<file path=customXml/item2.xml><?xml version="1.0" encoding="utf-8"?>
<Control xmlns="http://schemas.microsoft.com/VisualStudio/2011/storyboarding/control">
  <Id Name="742edbba-e861-4d4e-a962-bab64261bf4b" Revision="1" Stencil="System.MyShapes" StencilVersion="1.0"/>
</Control>
</file>

<file path=customXml/itemProps1.xml><?xml version="1.0" encoding="utf-8"?>
<ds:datastoreItem xmlns:ds="http://schemas.openxmlformats.org/officeDocument/2006/customXml" ds:itemID="{15BA08D6-25B3-4B45-9D1E-1A8C975F224D}">
  <ds:schemaRefs/>
</ds:datastoreItem>
</file>

<file path=customXml/itemProps2.xml><?xml version="1.0" encoding="utf-8"?>
<ds:datastoreItem xmlns:ds="http://schemas.openxmlformats.org/officeDocument/2006/customXml" ds:itemID="{431D6AD4-F4E9-44EB-A3E6-39A8A1B0A79E}">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emplate>LL_HSAlt</Template>
  <TotalTime>0</TotalTime>
  <Words>9371</Words>
  <Application>Microsoft Office PowerPoint</Application>
  <PresentationFormat>Widescreen</PresentationFormat>
  <Paragraphs>804</Paragraphs>
  <Slides>64</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Arial</vt:lpstr>
      <vt:lpstr>Arial Narrow</vt:lpstr>
      <vt:lpstr>Calibri</vt:lpstr>
      <vt:lpstr>Segoe UI Emoji</vt:lpstr>
      <vt:lpstr>Symbol</vt:lpstr>
      <vt:lpstr>Times New Roman</vt:lpstr>
      <vt:lpstr>Verdana</vt:lpstr>
      <vt:lpstr>Wingdings</vt:lpstr>
      <vt:lpstr>Linklaters HouseStyle</vt:lpstr>
      <vt:lpstr>Cover</vt:lpstr>
      <vt:lpstr>PowerPoint Presentation</vt:lpstr>
      <vt:lpstr>Agenda for the classes</vt:lpstr>
      <vt:lpstr> How much do we need to invest by 2050 to stop climate change?</vt:lpstr>
      <vt:lpstr> Key outcomes of COP29 (ended 24 November 2024)</vt:lpstr>
      <vt:lpstr>30th Conference of the Parties (COP30) – 10-21 November 2025</vt:lpstr>
      <vt:lpstr>Agenda for today</vt:lpstr>
      <vt:lpstr>Agenda for today</vt:lpstr>
      <vt:lpstr>Some key concepts</vt:lpstr>
      <vt:lpstr>PowerPoint Presentation</vt:lpstr>
      <vt:lpstr>2004 UN Global Compact report – Who Cares Wins</vt:lpstr>
      <vt:lpstr>2006 Principles for Responsible Investment (PRI) (cont’d)</vt:lpstr>
      <vt:lpstr>2006 Principles for Responsible Investment (PRI)</vt:lpstr>
      <vt:lpstr>Taskforce on Climate-related Financial Disclosures (TCFD)  (COP21) </vt:lpstr>
      <vt:lpstr>International Sustainability Standards Board (ISSB)  (COP26)</vt:lpstr>
      <vt:lpstr>ISSB Sustainability Disclosure Standards</vt:lpstr>
      <vt:lpstr>U.S. – impact of Trump administration</vt:lpstr>
      <vt:lpstr>EU’s corporate sustainability blueprint</vt:lpstr>
      <vt:lpstr>PowerPoint Presentation</vt:lpstr>
      <vt:lpstr>Taxonomy Regulation (regulation 2020/852) </vt:lpstr>
      <vt:lpstr>EU Taxonomy Overview – What is it and what is it not</vt:lpstr>
      <vt:lpstr>Environmentally Sustainable</vt:lpstr>
      <vt:lpstr>Example – Climate Change Mitigation</vt:lpstr>
      <vt:lpstr>Example – Climate Change Mitigation</vt:lpstr>
      <vt:lpstr>The Taxonomy Regulation – Scope of uses</vt:lpstr>
      <vt:lpstr>How does the Taxonomy enable companies to transition?</vt:lpstr>
      <vt:lpstr>Measuring use of the taxonomy by investors</vt:lpstr>
      <vt:lpstr>Taxonomy – where are we?</vt:lpstr>
      <vt:lpstr>PowerPoint Presentation</vt:lpstr>
      <vt:lpstr>Regulation 2019/2088 on sustainability‐related disclosures  in the financial services sector (SFDR)</vt:lpstr>
      <vt:lpstr>SFDR – Eligibility Criteria </vt:lpstr>
      <vt:lpstr>SFDR – 3 building blocks for sustainable investments </vt:lpstr>
      <vt:lpstr>SFDR – Eligibility Criteria </vt:lpstr>
      <vt:lpstr>SFDR – Product level obligations</vt:lpstr>
      <vt:lpstr>SFDR – August 2024 ESMA Fund Name Guidelines</vt:lpstr>
      <vt:lpstr>Green and sustainability linked loans</vt:lpstr>
      <vt:lpstr>Green bonds</vt:lpstr>
      <vt:lpstr>ESG ratings regulation (ERR; Regulation (EU) 2019/2088)</vt:lpstr>
      <vt:lpstr>Regulatory intervention (EBA)</vt:lpstr>
      <vt:lpstr>PowerPoint Presentation</vt:lpstr>
      <vt:lpstr>Corporate Sustainability Reporting Direcive (CSRD) in a nutshell (replaces NFRD)</vt:lpstr>
      <vt:lpstr>Double materiality: Impact materiality vs financial materiality</vt:lpstr>
      <vt:lpstr>CSRD – scope of application </vt:lpstr>
      <vt:lpstr>CSRD – temporal scope of application Changed by “stop the clock” proposal for post-wave 1 companies</vt:lpstr>
      <vt:lpstr>Sustainability matters in scope of CSRD</vt:lpstr>
      <vt:lpstr>ESRS</vt:lpstr>
      <vt:lpstr>ESRS E1 (Climate Change)</vt:lpstr>
      <vt:lpstr>ESRS Social Standards </vt:lpstr>
      <vt:lpstr>PowerPoint Presentation</vt:lpstr>
      <vt:lpstr>What must be disclosed?</vt:lpstr>
      <vt:lpstr>Key stages and milestones</vt:lpstr>
      <vt:lpstr>What is a “material” sustainability matter?</vt:lpstr>
      <vt:lpstr>What are sustainability impacts, risks and opportunities (IROs)?</vt:lpstr>
      <vt:lpstr>Own operations vs value chain</vt:lpstr>
      <vt:lpstr>How can a company be “connected to” an impact?</vt:lpstr>
      <vt:lpstr>What can we learn from early adopters and wave-1 companies</vt:lpstr>
      <vt:lpstr>PowerPoint Presentation</vt:lpstr>
      <vt:lpstr>PowerPoint Presentation</vt:lpstr>
      <vt:lpstr>Emission trading systems (ETS and ETS2)</vt:lpstr>
      <vt:lpstr>ETS – in figures</vt:lpstr>
      <vt:lpstr>Carbon border adjustment mechanism (CBAM)</vt:lpstr>
      <vt:lpstr>PowerPoint Presentation</vt:lpstr>
      <vt:lpstr>What legal risks does greenwashing entail?</vt:lpstr>
      <vt:lpstr>Disclosure and greenwashing claims are skyrocketing in the  financial sector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Corporate Sustainability Reporting Directive (CSRD)</dc:title>
  <dc:creator>LL</dc:creator>
  <cp:lastModifiedBy>Any Authorised User</cp:lastModifiedBy>
  <cp:revision>87</cp:revision>
  <dcterms:created xsi:type="dcterms:W3CDTF">2022-11-03T11:34:21Z</dcterms:created>
  <dcterms:modified xsi:type="dcterms:W3CDTF">2025-11-07T10:36:33Z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R.2010-1</vt:lpwstr>
  </property>
  <property fmtid="{D5CDD505-2E9C-101B-9397-08002B2CF9AE}" pid="3" name="FirmName">
    <vt:lpwstr>Linklaters</vt:lpwstr>
  </property>
  <property fmtid="{D5CDD505-2E9C-101B-9397-08002B2CF9AE}" pid="4" name="Pitch">
    <vt:lpwstr>HSAlt</vt:lpwstr>
  </property>
  <property fmtid="{D5CDD505-2E9C-101B-9397-08002B2CF9AE}" pid="5" name="DEDocumentLocation">
    <vt:lpwstr>C:\Users\gcroisan\AppData\Local\Temp\a48ba80e-877c-46be-a778-48df892b0071.pptx</vt:lpwstr>
  </property>
  <property fmtid="{D5CDD505-2E9C-101B-9397-08002B2CF9AE}" pid="6" name="Document Number">
    <vt:lpwstr>3037530605</vt:lpwstr>
  </property>
  <property fmtid="{D5CDD505-2E9C-101B-9397-08002B2CF9AE}" pid="7" name="Last Modified">
    <vt:lpwstr>24 Nov 2024</vt:lpwstr>
  </property>
  <property fmtid="{D5CDD505-2E9C-101B-9397-08002B2CF9AE}" pid="8" name="Version">
    <vt:lpwstr>2</vt:lpwstr>
  </property>
  <property fmtid="{D5CDD505-2E9C-101B-9397-08002B2CF9AE}" pid="9" name="Client Code">
    <vt:lpwstr>DR</vt:lpwstr>
  </property>
  <property fmtid="{D5CDD505-2E9C-101B-9397-08002B2CF9AE}" pid="10" name="Matter Number">
    <vt:lpwstr>GEN-1010329</vt:lpwstr>
  </property>
</Properties>
</file>